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16"/>
    <p:sldMasterId id="2147484310" r:id="rId17"/>
    <p:sldMasterId id="2147484341" r:id="rId18"/>
    <p:sldMasterId id="2147484366" r:id="rId19"/>
    <p:sldMasterId id="2147484390" r:id="rId20"/>
    <p:sldMasterId id="2147484415" r:id="rId21"/>
  </p:sldMasterIdLst>
  <p:notesMasterIdLst>
    <p:notesMasterId r:id="rId65"/>
  </p:notesMasterIdLst>
  <p:handoutMasterIdLst>
    <p:handoutMasterId r:id="rId66"/>
  </p:handoutMasterIdLst>
  <p:sldIdLst>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99" r:id="rId52"/>
    <p:sldId id="287" r:id="rId53"/>
    <p:sldId id="288" r:id="rId54"/>
    <p:sldId id="289" r:id="rId55"/>
    <p:sldId id="290" r:id="rId56"/>
    <p:sldId id="291" r:id="rId57"/>
    <p:sldId id="292" r:id="rId58"/>
    <p:sldId id="293" r:id="rId59"/>
    <p:sldId id="294" r:id="rId60"/>
    <p:sldId id="295" r:id="rId61"/>
    <p:sldId id="296" r:id="rId62"/>
    <p:sldId id="297" r:id="rId63"/>
    <p:sldId id="298" r:id="rId6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A0B621-10B2-455D-B41D-36D198D24FD0}">
          <p14:sldIdLst>
            <p14:sldId id="257"/>
            <p14:sldId id="258"/>
          </p14:sldIdLst>
        </p14:section>
        <p14:section name="EMM" id="{49E2C22D-9C88-416F-9C90-CF147933F5A6}">
          <p14:sldIdLst>
            <p14:sldId id="259"/>
            <p14:sldId id="260"/>
            <p14:sldId id="261"/>
            <p14:sldId id="262"/>
            <p14:sldId id="263"/>
          </p14:sldIdLst>
        </p14:section>
        <p14:section name="Mobile Data Protection" id="{3EF15F2E-6125-4ABF-BB64-CA6F7E67C9FA}">
          <p14:sldIdLst>
            <p14:sldId id="264"/>
            <p14:sldId id="265"/>
            <p14:sldId id="266"/>
            <p14:sldId id="267"/>
            <p14:sldId id="268"/>
            <p14:sldId id="269"/>
          </p14:sldIdLst>
        </p14:section>
        <p14:section name="Managing WIndows 10" id="{39574DE3-C83F-4351-A419-F0628EF49657}">
          <p14:sldIdLst>
            <p14:sldId id="270"/>
            <p14:sldId id="271"/>
            <p14:sldId id="272"/>
            <p14:sldId id="273"/>
          </p14:sldIdLst>
        </p14:section>
        <p14:section name="PC management" id="{C0729D0F-3F23-48F4-BB69-6F8272AC93B6}">
          <p14:sldIdLst>
            <p14:sldId id="274"/>
            <p14:sldId id="275"/>
            <p14:sldId id="276"/>
            <p14:sldId id="277"/>
            <p14:sldId id="278"/>
            <p14:sldId id="279"/>
            <p14:sldId id="280"/>
            <p14:sldId id="281"/>
            <p14:sldId id="282"/>
            <p14:sldId id="283"/>
            <p14:sldId id="284"/>
            <p14:sldId id="285"/>
            <p14:sldId id="286"/>
            <p14:sldId id="299"/>
            <p14:sldId id="287"/>
            <p14:sldId id="288"/>
          </p14:sldIdLst>
        </p14:section>
        <p14:section name="Appendix" id="{E1A12BF2-1E82-4838-BEC8-53C3939BDA89}">
          <p14:sldIdLst>
            <p14:sldId id="289"/>
            <p14:sldId id="290"/>
            <p14:sldId id="291"/>
            <p14:sldId id="292"/>
            <p14:sldId id="293"/>
            <p14:sldId id="294"/>
            <p14:sldId id="295"/>
            <p14:sldId id="296"/>
            <p14:sldId id="297"/>
            <p14:sldId id="29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15" autoAdjust="0"/>
  </p:normalViewPr>
  <p:slideViewPr>
    <p:cSldViewPr>
      <p:cViewPr varScale="1">
        <p:scale>
          <a:sx n="73" d="100"/>
          <a:sy n="73" d="100"/>
        </p:scale>
        <p:origin x="702" y="6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7" d="100"/>
        <a:sy n="47"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6.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xml"/><Relationship Id="rId29" Type="http://schemas.openxmlformats.org/officeDocument/2006/relationships/slide" Target="slides/slide8.xml"/><Relationship Id="rId11" Type="http://schemas.openxmlformats.org/officeDocument/2006/relationships/customXml" Target="../customXml/item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slide" Target="slides/slide40.xml"/><Relationship Id="rId19" Type="http://schemas.openxmlformats.org/officeDocument/2006/relationships/slideMaster" Target="slideMasters/slideMaster4.xml"/><Relationship Id="rId14" Type="http://schemas.openxmlformats.org/officeDocument/2006/relationships/customXml" Target="../customXml/item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2.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commentAuthors" Target="commentAuthors.xml"/><Relationship Id="rId20" Type="http://schemas.openxmlformats.org/officeDocument/2006/relationships/slideMaster" Target="slideMasters/slideMaster5.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customXml" Target="../customXml/item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Master" Target="slideMasters/slideMaster3.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dirty="0">
                <a:solidFill>
                  <a:schemeClr val="tx2"/>
                </a:solidFill>
              </a:rPr>
              <a:t>Configuration Manager Current Branch tenants by version</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Configuration Manager Current Branch Tenants by Version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5B9-4513-8487-5D7D8853E8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5B9-4513-8487-5D7D8853E8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5B9-4513-8487-5D7D8853E8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5B9-4513-8487-5D7D8853E8FF}"/>
              </c:ext>
            </c:extLst>
          </c:dPt>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pt idx="0">
                  <c:v>1511</c:v>
                </c:pt>
                <c:pt idx="1">
                  <c:v>1602</c:v>
                </c:pt>
                <c:pt idx="2">
                  <c:v>1606</c:v>
                </c:pt>
              </c:numCache>
            </c:numRef>
          </c:cat>
          <c:val>
            <c:numRef>
              <c:f>Sheet1!$B$2:$B$4</c:f>
              <c:numCache>
                <c:formatCode>#,##0</c:formatCode>
                <c:ptCount val="3"/>
                <c:pt idx="0">
                  <c:v>4142</c:v>
                </c:pt>
                <c:pt idx="1">
                  <c:v>6105</c:v>
                </c:pt>
                <c:pt idx="2">
                  <c:v>10286</c:v>
                </c:pt>
              </c:numCache>
            </c:numRef>
          </c:val>
          <c:extLst>
            <c:ext xmlns:c16="http://schemas.microsoft.com/office/drawing/2014/chart" uri="{C3380CC4-5D6E-409C-BE32-E72D297353CC}">
              <c16:uniqueId val="{00000000-CD63-4165-886F-D484FD025B0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dirty="0">
                <a:solidFill>
                  <a:schemeClr val="tx2"/>
                </a:solidFill>
              </a:rPr>
              <a:t>Configuration Manager Current Branch clients by version</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Configuration Manager Current Branch Clients by Version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78-4212-B7FA-9AE6CFF837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78-4212-B7FA-9AE6CFF8374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78-4212-B7FA-9AE6CFF8374E}"/>
              </c:ext>
            </c:extLst>
          </c:dPt>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Sheet1!$A$2:$A$4</c:f>
              <c:numCache>
                <c:formatCode>General</c:formatCode>
                <c:ptCount val="3"/>
                <c:pt idx="0">
                  <c:v>1511</c:v>
                </c:pt>
                <c:pt idx="1">
                  <c:v>1602</c:v>
                </c:pt>
                <c:pt idx="2">
                  <c:v>1606</c:v>
                </c:pt>
              </c:numCache>
            </c:numRef>
          </c:cat>
          <c:val>
            <c:numRef>
              <c:f>Sheet1!$B$2:$B$4</c:f>
              <c:numCache>
                <c:formatCode>#,##0.00</c:formatCode>
                <c:ptCount val="3"/>
                <c:pt idx="0">
                  <c:v>9.4700000000000006</c:v>
                </c:pt>
                <c:pt idx="1">
                  <c:v>13.86</c:v>
                </c:pt>
                <c:pt idx="2">
                  <c:v>17.170000000000009</c:v>
                </c:pt>
              </c:numCache>
            </c:numRef>
          </c:val>
          <c:extLst>
            <c:ext xmlns:c16="http://schemas.microsoft.com/office/drawing/2014/chart" uri="{C3380CC4-5D6E-409C-BE32-E72D297353CC}">
              <c16:uniqueId val="{00000000-CD63-4165-886F-D484FD025B0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F37C2-F2E2-4F7D-A1D1-F71E7DC4674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5D951A68-5F81-4B35-A31F-CBDEDA303E7F}">
      <dgm:prSet phldrT="[Text]" custT="1"/>
      <dgm:spPr/>
      <dgm:t>
        <a:bodyPr/>
        <a:lstStyle/>
        <a:p>
          <a:r>
            <a:rPr lang="en-US" sz="3200" dirty="0"/>
            <a:t>Mobile Device Management</a:t>
          </a:r>
        </a:p>
      </dgm:t>
    </dgm:pt>
    <dgm:pt modelId="{2ADA7607-EB45-48A5-931B-AEAD2E3461D4}" type="parTrans" cxnId="{7AB930D3-DDBB-46B2-86FC-DDF9F8C607E0}">
      <dgm:prSet/>
      <dgm:spPr/>
      <dgm:t>
        <a:bodyPr/>
        <a:lstStyle/>
        <a:p>
          <a:endParaRPr lang="en-US"/>
        </a:p>
      </dgm:t>
    </dgm:pt>
    <dgm:pt modelId="{62114682-723F-4E7F-A6F7-EEA246AAAA43}" type="sibTrans" cxnId="{7AB930D3-DDBB-46B2-86FC-DDF9F8C607E0}">
      <dgm:prSet/>
      <dgm:spPr/>
      <dgm:t>
        <a:bodyPr/>
        <a:lstStyle/>
        <a:p>
          <a:endParaRPr lang="en-US"/>
        </a:p>
      </dgm:t>
    </dgm:pt>
    <dgm:pt modelId="{D81B4FBA-9C2A-4597-A988-0E54B46BFFAC}">
      <dgm:prSet phldrT="[Text]"/>
      <dgm:spPr/>
      <dgm:t>
        <a:bodyPr/>
        <a:lstStyle/>
        <a:p>
          <a:r>
            <a:rPr lang="en-US" dirty="0">
              <a:latin typeface="+mn-lt"/>
            </a:rPr>
            <a:t>Enrolling corporate devices for management</a:t>
          </a:r>
        </a:p>
      </dgm:t>
    </dgm:pt>
    <dgm:pt modelId="{AEBE5886-5E07-43B2-90D5-4F801FC3BA5C}" type="parTrans" cxnId="{3F43F69D-87D1-4955-AB89-909EFA35E610}">
      <dgm:prSet/>
      <dgm:spPr/>
      <dgm:t>
        <a:bodyPr/>
        <a:lstStyle/>
        <a:p>
          <a:endParaRPr lang="en-US"/>
        </a:p>
      </dgm:t>
    </dgm:pt>
    <dgm:pt modelId="{928A64FD-B13C-4EE2-B0C3-6BD61BE31B31}" type="sibTrans" cxnId="{3F43F69D-87D1-4955-AB89-909EFA35E610}">
      <dgm:prSet/>
      <dgm:spPr/>
      <dgm:t>
        <a:bodyPr/>
        <a:lstStyle/>
        <a:p>
          <a:endParaRPr lang="en-US"/>
        </a:p>
      </dgm:t>
    </dgm:pt>
    <dgm:pt modelId="{94BC2B5E-0E5B-49F6-910E-FD1C2EEE1241}">
      <dgm:prSet phldrT="[Text]" custT="1"/>
      <dgm:spPr/>
      <dgm:t>
        <a:bodyPr/>
        <a:lstStyle/>
        <a:p>
          <a:r>
            <a:rPr lang="en-US" sz="3200" dirty="0"/>
            <a:t>Mobile App Management</a:t>
          </a:r>
        </a:p>
      </dgm:t>
    </dgm:pt>
    <dgm:pt modelId="{B4CA487B-6DB8-46BA-A57D-657AD3DA529D}" type="parTrans" cxnId="{D68F43FF-4055-4516-8BDE-FA4DCBA7DD7C}">
      <dgm:prSet/>
      <dgm:spPr/>
      <dgm:t>
        <a:bodyPr/>
        <a:lstStyle/>
        <a:p>
          <a:endParaRPr lang="en-US"/>
        </a:p>
      </dgm:t>
    </dgm:pt>
    <dgm:pt modelId="{02337C6D-B540-438F-AF5D-F56E110E0D26}" type="sibTrans" cxnId="{D68F43FF-4055-4516-8BDE-FA4DCBA7DD7C}">
      <dgm:prSet/>
      <dgm:spPr/>
      <dgm:t>
        <a:bodyPr/>
        <a:lstStyle/>
        <a:p>
          <a:endParaRPr lang="en-US"/>
        </a:p>
      </dgm:t>
    </dgm:pt>
    <dgm:pt modelId="{DA77F103-CB18-4D07-BA39-0E11596CE1DC}">
      <dgm:prSet phldrT="[Text]"/>
      <dgm:spPr/>
      <dgm:t>
        <a:bodyPr/>
        <a:lstStyle/>
        <a:p>
          <a:r>
            <a:rPr lang="en-US" dirty="0"/>
            <a:t>Publishing mobile apps to users</a:t>
          </a:r>
        </a:p>
      </dgm:t>
    </dgm:pt>
    <dgm:pt modelId="{13675CC5-594E-4E89-8A15-33F2A48A0A2C}" type="parTrans" cxnId="{4B92FEBF-FB1A-417E-910D-2D1C9D558078}">
      <dgm:prSet/>
      <dgm:spPr/>
      <dgm:t>
        <a:bodyPr/>
        <a:lstStyle/>
        <a:p>
          <a:endParaRPr lang="en-US"/>
        </a:p>
      </dgm:t>
    </dgm:pt>
    <dgm:pt modelId="{ED6B787D-38DB-4D38-B6B9-84BCDF38E0F1}" type="sibTrans" cxnId="{4B92FEBF-FB1A-417E-910D-2D1C9D558078}">
      <dgm:prSet/>
      <dgm:spPr/>
      <dgm:t>
        <a:bodyPr/>
        <a:lstStyle/>
        <a:p>
          <a:endParaRPr lang="en-US"/>
        </a:p>
      </dgm:t>
    </dgm:pt>
    <dgm:pt modelId="{CB9DE5DB-30C6-4EB9-99D2-E1BAA912AED8}">
      <dgm:prSet/>
      <dgm:spPr/>
      <dgm:t>
        <a:bodyPr/>
        <a:lstStyle/>
        <a:p>
          <a:r>
            <a:rPr lang="en-US" dirty="0">
              <a:latin typeface="+mn-lt"/>
            </a:rPr>
            <a:t>Enrolling personal devices for management</a:t>
          </a:r>
        </a:p>
      </dgm:t>
    </dgm:pt>
    <dgm:pt modelId="{849EBB39-5886-4F5F-8729-30E7A9881B3A}" type="parTrans" cxnId="{597ADACE-F732-413F-9A2D-086DFC59EEE4}">
      <dgm:prSet/>
      <dgm:spPr/>
      <dgm:t>
        <a:bodyPr/>
        <a:lstStyle/>
        <a:p>
          <a:endParaRPr lang="en-US"/>
        </a:p>
      </dgm:t>
    </dgm:pt>
    <dgm:pt modelId="{CCDF0BA5-F02C-41A1-91B0-BF59FD57B320}" type="sibTrans" cxnId="{597ADACE-F732-413F-9A2D-086DFC59EEE4}">
      <dgm:prSet/>
      <dgm:spPr/>
      <dgm:t>
        <a:bodyPr/>
        <a:lstStyle/>
        <a:p>
          <a:endParaRPr lang="en-US"/>
        </a:p>
      </dgm:t>
    </dgm:pt>
    <dgm:pt modelId="{86256E7B-FD43-4D86-8C50-2BBE4755E0CF}">
      <dgm:prSet/>
      <dgm:spPr/>
      <dgm:t>
        <a:bodyPr/>
        <a:lstStyle/>
        <a:p>
          <a:r>
            <a:rPr lang="en-US" dirty="0">
              <a:latin typeface="+mn-lt"/>
            </a:rPr>
            <a:t>Provisioning settings, certs, profiles</a:t>
          </a:r>
        </a:p>
      </dgm:t>
    </dgm:pt>
    <dgm:pt modelId="{3871E219-4175-4DC7-AD62-F5D6A5BCDCF9}" type="parTrans" cxnId="{44290719-D45D-427A-85EB-EE77432A0C0C}">
      <dgm:prSet/>
      <dgm:spPr/>
      <dgm:t>
        <a:bodyPr/>
        <a:lstStyle/>
        <a:p>
          <a:endParaRPr lang="en-US"/>
        </a:p>
      </dgm:t>
    </dgm:pt>
    <dgm:pt modelId="{32A5F9F5-C610-4F5A-9642-112D2706782F}" type="sibTrans" cxnId="{44290719-D45D-427A-85EB-EE77432A0C0C}">
      <dgm:prSet/>
      <dgm:spPr/>
      <dgm:t>
        <a:bodyPr/>
        <a:lstStyle/>
        <a:p>
          <a:endParaRPr lang="en-US"/>
        </a:p>
      </dgm:t>
    </dgm:pt>
    <dgm:pt modelId="{330EB289-14BE-4C47-8818-4A749657411A}">
      <dgm:prSet/>
      <dgm:spPr/>
      <dgm:t>
        <a:bodyPr/>
        <a:lstStyle/>
        <a:p>
          <a:r>
            <a:rPr lang="en-US" dirty="0">
              <a:latin typeface="+mn-lt"/>
            </a:rPr>
            <a:t>Reporting device inventory</a:t>
          </a:r>
        </a:p>
      </dgm:t>
    </dgm:pt>
    <dgm:pt modelId="{C2224FBC-5535-43B1-AD3B-889054C59CC9}" type="parTrans" cxnId="{E6611F00-3DB8-4615-A583-99E7FB8E327A}">
      <dgm:prSet/>
      <dgm:spPr/>
      <dgm:t>
        <a:bodyPr/>
        <a:lstStyle/>
        <a:p>
          <a:endParaRPr lang="en-US"/>
        </a:p>
      </dgm:t>
    </dgm:pt>
    <dgm:pt modelId="{36C940BE-BB3F-402B-BFCA-A5DECEE8F2D4}" type="sibTrans" cxnId="{E6611F00-3DB8-4615-A583-99E7FB8E327A}">
      <dgm:prSet/>
      <dgm:spPr/>
      <dgm:t>
        <a:bodyPr/>
        <a:lstStyle/>
        <a:p>
          <a:endParaRPr lang="en-US"/>
        </a:p>
      </dgm:t>
    </dgm:pt>
    <dgm:pt modelId="{F0FC4A53-9BC3-4A0D-90EB-9A15525A8226}">
      <dgm:prSet/>
      <dgm:spPr/>
      <dgm:t>
        <a:bodyPr/>
        <a:lstStyle/>
        <a:p>
          <a:r>
            <a:rPr lang="en-US" dirty="0">
              <a:latin typeface="+mn-lt"/>
            </a:rPr>
            <a:t>Measuring device compliance</a:t>
          </a:r>
        </a:p>
      </dgm:t>
    </dgm:pt>
    <dgm:pt modelId="{2959E560-F6EF-4699-B60B-526CD708F1BC}" type="parTrans" cxnId="{9C53B12D-800E-4F43-B615-B2BF96E701D1}">
      <dgm:prSet/>
      <dgm:spPr/>
      <dgm:t>
        <a:bodyPr/>
        <a:lstStyle/>
        <a:p>
          <a:endParaRPr lang="en-US"/>
        </a:p>
      </dgm:t>
    </dgm:pt>
    <dgm:pt modelId="{7E0597BF-2100-42C2-919B-F7FE0C928AAC}" type="sibTrans" cxnId="{9C53B12D-800E-4F43-B615-B2BF96E701D1}">
      <dgm:prSet/>
      <dgm:spPr/>
      <dgm:t>
        <a:bodyPr/>
        <a:lstStyle/>
        <a:p>
          <a:endParaRPr lang="en-US"/>
        </a:p>
      </dgm:t>
    </dgm:pt>
    <dgm:pt modelId="{0DEBB288-5751-4355-BCD0-0272ECAD589B}">
      <dgm:prSet/>
      <dgm:spPr/>
      <dgm:t>
        <a:bodyPr/>
        <a:lstStyle/>
        <a:p>
          <a:r>
            <a:rPr lang="en-US" dirty="0">
              <a:latin typeface="+mn-lt"/>
            </a:rPr>
            <a:t>Removing corporate data from devices</a:t>
          </a:r>
        </a:p>
      </dgm:t>
    </dgm:pt>
    <dgm:pt modelId="{B2C324DA-26C1-4E82-9485-DDB5B2935C37}" type="parTrans" cxnId="{534C64FA-5338-42C5-BC60-67C8FBE2D036}">
      <dgm:prSet/>
      <dgm:spPr/>
      <dgm:t>
        <a:bodyPr/>
        <a:lstStyle/>
        <a:p>
          <a:endParaRPr lang="en-US"/>
        </a:p>
      </dgm:t>
    </dgm:pt>
    <dgm:pt modelId="{12231146-7477-46F1-BD25-55E4D2FD8959}" type="sibTrans" cxnId="{534C64FA-5338-42C5-BC60-67C8FBE2D036}">
      <dgm:prSet/>
      <dgm:spPr/>
      <dgm:t>
        <a:bodyPr/>
        <a:lstStyle/>
        <a:p>
          <a:endParaRPr lang="en-US"/>
        </a:p>
      </dgm:t>
    </dgm:pt>
    <dgm:pt modelId="{C1645E54-7B79-4BEA-BD0C-E5D7517499C4}">
      <dgm:prSet/>
      <dgm:spPr/>
      <dgm:t>
        <a:bodyPr/>
        <a:lstStyle/>
        <a:p>
          <a:r>
            <a:rPr lang="en-US" dirty="0">
              <a:latin typeface="+mn-lt"/>
            </a:rPr>
            <a:t>All of the above using OS standards</a:t>
          </a:r>
        </a:p>
      </dgm:t>
    </dgm:pt>
    <dgm:pt modelId="{0EB8B6C3-F935-4CA0-B690-97D2A4ED728B}" type="parTrans" cxnId="{A773D40B-9286-4778-AEDD-1D7DD0E5944E}">
      <dgm:prSet/>
      <dgm:spPr/>
      <dgm:t>
        <a:bodyPr/>
        <a:lstStyle/>
        <a:p>
          <a:endParaRPr lang="en-US"/>
        </a:p>
      </dgm:t>
    </dgm:pt>
    <dgm:pt modelId="{1256A03A-2B8D-4082-84F5-121FE4E0A783}" type="sibTrans" cxnId="{A773D40B-9286-4778-AEDD-1D7DD0E5944E}">
      <dgm:prSet/>
      <dgm:spPr/>
      <dgm:t>
        <a:bodyPr/>
        <a:lstStyle/>
        <a:p>
          <a:endParaRPr lang="en-US"/>
        </a:p>
      </dgm:t>
    </dgm:pt>
    <dgm:pt modelId="{BB9B75B8-D5C3-4A7D-8EB8-D2486A1D017E}">
      <dgm:prSet/>
      <dgm:spPr/>
      <dgm:t>
        <a:bodyPr/>
        <a:lstStyle/>
        <a:p>
          <a:r>
            <a:rPr lang="en-US" dirty="0"/>
            <a:t>Configuring mobile apps</a:t>
          </a:r>
        </a:p>
      </dgm:t>
    </dgm:pt>
    <dgm:pt modelId="{AE404C7D-B32C-4D68-A13E-E303881CCF61}" type="parTrans" cxnId="{FF2DBBFE-E1D8-443D-A3E0-543FAE6C1F1E}">
      <dgm:prSet/>
      <dgm:spPr/>
      <dgm:t>
        <a:bodyPr/>
        <a:lstStyle/>
        <a:p>
          <a:endParaRPr lang="en-US"/>
        </a:p>
      </dgm:t>
    </dgm:pt>
    <dgm:pt modelId="{1D62277F-45E3-4B94-8C70-1286EF215BA8}" type="sibTrans" cxnId="{FF2DBBFE-E1D8-443D-A3E0-543FAE6C1F1E}">
      <dgm:prSet/>
      <dgm:spPr/>
      <dgm:t>
        <a:bodyPr/>
        <a:lstStyle/>
        <a:p>
          <a:endParaRPr lang="en-US"/>
        </a:p>
      </dgm:t>
    </dgm:pt>
    <dgm:pt modelId="{7EDE6D57-CBAA-453B-AEC9-7CE81188501C}">
      <dgm:prSet/>
      <dgm:spPr/>
      <dgm:t>
        <a:bodyPr/>
        <a:lstStyle/>
        <a:p>
          <a:r>
            <a:rPr lang="en-US" dirty="0"/>
            <a:t>Securing corporate data in mobile apps</a:t>
          </a:r>
        </a:p>
      </dgm:t>
    </dgm:pt>
    <dgm:pt modelId="{A899ACAC-0F49-46C5-8424-83EAA824322B}" type="parTrans" cxnId="{9E89EEE8-C529-45F7-96AD-23F98A68DC25}">
      <dgm:prSet/>
      <dgm:spPr/>
      <dgm:t>
        <a:bodyPr/>
        <a:lstStyle/>
        <a:p>
          <a:endParaRPr lang="en-US"/>
        </a:p>
      </dgm:t>
    </dgm:pt>
    <dgm:pt modelId="{A397BBDB-68C9-4BEF-839D-F7D6CAECDD8A}" type="sibTrans" cxnId="{9E89EEE8-C529-45F7-96AD-23F98A68DC25}">
      <dgm:prSet/>
      <dgm:spPr/>
      <dgm:t>
        <a:bodyPr/>
        <a:lstStyle/>
        <a:p>
          <a:endParaRPr lang="en-US"/>
        </a:p>
      </dgm:t>
    </dgm:pt>
    <dgm:pt modelId="{BC81B59D-73A6-47FD-AA72-F7770AA45CD9}">
      <dgm:prSet/>
      <dgm:spPr/>
      <dgm:t>
        <a:bodyPr/>
        <a:lstStyle/>
        <a:p>
          <a:r>
            <a:rPr lang="en-US" dirty="0"/>
            <a:t>Removing corporate data from mobile apps</a:t>
          </a:r>
        </a:p>
      </dgm:t>
    </dgm:pt>
    <dgm:pt modelId="{75E66501-1F01-4845-AAE1-E5576A08211F}" type="parTrans" cxnId="{C1B10AC8-F695-44FC-BAF8-83EF8C4BA3C5}">
      <dgm:prSet/>
      <dgm:spPr/>
      <dgm:t>
        <a:bodyPr/>
        <a:lstStyle/>
        <a:p>
          <a:endParaRPr lang="en-US"/>
        </a:p>
      </dgm:t>
    </dgm:pt>
    <dgm:pt modelId="{47831360-1C5C-49D7-83BE-98269EAFA6B3}" type="sibTrans" cxnId="{C1B10AC8-F695-44FC-BAF8-83EF8C4BA3C5}">
      <dgm:prSet/>
      <dgm:spPr/>
      <dgm:t>
        <a:bodyPr/>
        <a:lstStyle/>
        <a:p>
          <a:endParaRPr lang="en-US"/>
        </a:p>
      </dgm:t>
    </dgm:pt>
    <dgm:pt modelId="{FA8C79D1-698D-4026-8153-7535EA00637D}">
      <dgm:prSet/>
      <dgm:spPr/>
      <dgm:t>
        <a:bodyPr/>
        <a:lstStyle/>
        <a:p>
          <a:r>
            <a:rPr lang="en-US" dirty="0"/>
            <a:t>Updating mobile apps</a:t>
          </a:r>
        </a:p>
      </dgm:t>
    </dgm:pt>
    <dgm:pt modelId="{72F4854A-BFD8-42D4-948A-523606064BAD}" type="parTrans" cxnId="{513C9746-CB98-4276-9192-67BB2BBB0E22}">
      <dgm:prSet/>
      <dgm:spPr/>
      <dgm:t>
        <a:bodyPr/>
        <a:lstStyle/>
        <a:p>
          <a:endParaRPr lang="en-US"/>
        </a:p>
      </dgm:t>
    </dgm:pt>
    <dgm:pt modelId="{21BBEFAA-4281-4925-A2F3-4ABF5DB12701}" type="sibTrans" cxnId="{513C9746-CB98-4276-9192-67BB2BBB0E22}">
      <dgm:prSet/>
      <dgm:spPr/>
      <dgm:t>
        <a:bodyPr/>
        <a:lstStyle/>
        <a:p>
          <a:endParaRPr lang="en-US"/>
        </a:p>
      </dgm:t>
    </dgm:pt>
    <dgm:pt modelId="{5171154B-0D1B-40DE-AE12-C261B8C597AA}">
      <dgm:prSet/>
      <dgm:spPr/>
      <dgm:t>
        <a:bodyPr/>
        <a:lstStyle/>
        <a:p>
          <a:r>
            <a:rPr lang="en-US" dirty="0"/>
            <a:t>Reporting app inventory and usage</a:t>
          </a:r>
        </a:p>
      </dgm:t>
    </dgm:pt>
    <dgm:pt modelId="{C32A7678-1457-4048-8589-DE456CAEB506}" type="parTrans" cxnId="{F458527E-8C69-4CD1-A2C9-6C8AB543C644}">
      <dgm:prSet/>
      <dgm:spPr/>
      <dgm:t>
        <a:bodyPr/>
        <a:lstStyle/>
        <a:p>
          <a:endParaRPr lang="en-US"/>
        </a:p>
      </dgm:t>
    </dgm:pt>
    <dgm:pt modelId="{2EC68B37-8AC0-455B-A72C-13CAC9BA77D2}" type="sibTrans" cxnId="{F458527E-8C69-4CD1-A2C9-6C8AB543C644}">
      <dgm:prSet/>
      <dgm:spPr/>
      <dgm:t>
        <a:bodyPr/>
        <a:lstStyle/>
        <a:p>
          <a:endParaRPr lang="en-US"/>
        </a:p>
      </dgm:t>
    </dgm:pt>
    <dgm:pt modelId="{DF8B807B-5A0B-48D6-8BC2-23185B06080A}">
      <dgm:prSet/>
      <dgm:spPr/>
      <dgm:t>
        <a:bodyPr/>
        <a:lstStyle/>
        <a:p>
          <a:r>
            <a:rPr lang="en-US" dirty="0"/>
            <a:t>All of the above with or without MDM</a:t>
          </a:r>
        </a:p>
      </dgm:t>
    </dgm:pt>
    <dgm:pt modelId="{50323D0A-AD95-4E05-92ED-A322C1631E29}" type="parTrans" cxnId="{022B2BB0-4107-49F4-AB5F-CEAAE827E387}">
      <dgm:prSet/>
      <dgm:spPr/>
      <dgm:t>
        <a:bodyPr/>
        <a:lstStyle/>
        <a:p>
          <a:endParaRPr lang="en-US"/>
        </a:p>
      </dgm:t>
    </dgm:pt>
    <dgm:pt modelId="{4B41E494-4CAE-4A55-BBE6-9EC4CAEB58C6}" type="sibTrans" cxnId="{022B2BB0-4107-49F4-AB5F-CEAAE827E387}">
      <dgm:prSet/>
      <dgm:spPr/>
      <dgm:t>
        <a:bodyPr/>
        <a:lstStyle/>
        <a:p>
          <a:endParaRPr lang="en-US"/>
        </a:p>
      </dgm:t>
    </dgm:pt>
    <dgm:pt modelId="{79BEA3AF-CF9A-4ABF-9BD3-9D2F42DDC4B9}" type="pres">
      <dgm:prSet presAssocID="{3B0F37C2-F2E2-4F7D-A1D1-F71E7DC4674D}" presName="diagram" presStyleCnt="0">
        <dgm:presLayoutVars>
          <dgm:dir/>
          <dgm:animLvl val="lvl"/>
          <dgm:resizeHandles val="exact"/>
        </dgm:presLayoutVars>
      </dgm:prSet>
      <dgm:spPr/>
    </dgm:pt>
    <dgm:pt modelId="{E67D39DA-DEC4-41F0-ABC0-1DF59D4820A8}" type="pres">
      <dgm:prSet presAssocID="{5D951A68-5F81-4B35-A31F-CBDEDA303E7F}" presName="compNode" presStyleCnt="0"/>
      <dgm:spPr/>
    </dgm:pt>
    <dgm:pt modelId="{48F35312-EB62-4D84-A1D4-C3DBC7A46A40}" type="pres">
      <dgm:prSet presAssocID="{5D951A68-5F81-4B35-A31F-CBDEDA303E7F}" presName="childRect" presStyleLbl="bgAcc1" presStyleIdx="0" presStyleCnt="2">
        <dgm:presLayoutVars>
          <dgm:bulletEnabled val="1"/>
        </dgm:presLayoutVars>
      </dgm:prSet>
      <dgm:spPr/>
    </dgm:pt>
    <dgm:pt modelId="{0EFE7EEB-B1EC-41FA-A6B2-E8BD5B05FB67}" type="pres">
      <dgm:prSet presAssocID="{5D951A68-5F81-4B35-A31F-CBDEDA303E7F}" presName="parentText" presStyleLbl="node1" presStyleIdx="0" presStyleCnt="0">
        <dgm:presLayoutVars>
          <dgm:chMax val="0"/>
          <dgm:bulletEnabled val="1"/>
        </dgm:presLayoutVars>
      </dgm:prSet>
      <dgm:spPr/>
    </dgm:pt>
    <dgm:pt modelId="{6219D4AA-479E-4283-8B78-722EF52B33EC}" type="pres">
      <dgm:prSet presAssocID="{5D951A68-5F81-4B35-A31F-CBDEDA303E7F}" presName="parentRect" presStyleLbl="alignNode1" presStyleIdx="0" presStyleCnt="2"/>
      <dgm:spPr/>
    </dgm:pt>
    <dgm:pt modelId="{697B63B7-7628-42AB-9F0A-4395B89530AA}" type="pres">
      <dgm:prSet presAssocID="{5D951A68-5F81-4B35-A31F-CBDEDA303E7F}"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37D81FF1-5362-4F44-AAA3-B454435A1133}" type="pres">
      <dgm:prSet presAssocID="{62114682-723F-4E7F-A6F7-EEA246AAAA43}" presName="sibTrans" presStyleLbl="sibTrans2D1" presStyleIdx="0" presStyleCnt="0"/>
      <dgm:spPr/>
    </dgm:pt>
    <dgm:pt modelId="{7814A1F7-301D-4075-B836-CD88C33BE1BC}" type="pres">
      <dgm:prSet presAssocID="{94BC2B5E-0E5B-49F6-910E-FD1C2EEE1241}" presName="compNode" presStyleCnt="0"/>
      <dgm:spPr/>
    </dgm:pt>
    <dgm:pt modelId="{32FB305D-18FE-4B8B-859B-4C95BDEE7BBF}" type="pres">
      <dgm:prSet presAssocID="{94BC2B5E-0E5B-49F6-910E-FD1C2EEE1241}" presName="childRect" presStyleLbl="bgAcc1" presStyleIdx="1" presStyleCnt="2">
        <dgm:presLayoutVars>
          <dgm:bulletEnabled val="1"/>
        </dgm:presLayoutVars>
      </dgm:prSet>
      <dgm:spPr/>
    </dgm:pt>
    <dgm:pt modelId="{95289FD2-A383-41FD-8D06-CC5EA5FDD777}" type="pres">
      <dgm:prSet presAssocID="{94BC2B5E-0E5B-49F6-910E-FD1C2EEE1241}" presName="parentText" presStyleLbl="node1" presStyleIdx="0" presStyleCnt="0">
        <dgm:presLayoutVars>
          <dgm:chMax val="0"/>
          <dgm:bulletEnabled val="1"/>
        </dgm:presLayoutVars>
      </dgm:prSet>
      <dgm:spPr/>
    </dgm:pt>
    <dgm:pt modelId="{7AD7ABE3-7B90-479C-9321-3ADDC031A3EA}" type="pres">
      <dgm:prSet presAssocID="{94BC2B5E-0E5B-49F6-910E-FD1C2EEE1241}" presName="parentRect" presStyleLbl="alignNode1" presStyleIdx="1" presStyleCnt="2"/>
      <dgm:spPr/>
    </dgm:pt>
    <dgm:pt modelId="{6EEB570F-5CBC-4829-82A3-DF3D99F0361B}" type="pres">
      <dgm:prSet presAssocID="{94BC2B5E-0E5B-49F6-910E-FD1C2EEE1241}" presName="adorn" presStyleLbl="fgAccFollow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Lst>
  <dgm:cxnLst>
    <dgm:cxn modelId="{C1B10AC8-F695-44FC-BAF8-83EF8C4BA3C5}" srcId="{94BC2B5E-0E5B-49F6-910E-FD1C2EEE1241}" destId="{BC81B59D-73A6-47FD-AA72-F7770AA45CD9}" srcOrd="3" destOrd="0" parTransId="{75E66501-1F01-4845-AAE1-E5576A08211F}" sibTransId="{47831360-1C5C-49D7-83BE-98269EAFA6B3}"/>
    <dgm:cxn modelId="{255C8445-672F-4676-845C-AF47AB1354AD}" type="presOf" srcId="{7EDE6D57-CBAA-453B-AEC9-7CE81188501C}" destId="{32FB305D-18FE-4B8B-859B-4C95BDEE7BBF}" srcOrd="0" destOrd="2" presId="urn:microsoft.com/office/officeart/2005/8/layout/bList2"/>
    <dgm:cxn modelId="{D68F43FF-4055-4516-8BDE-FA4DCBA7DD7C}" srcId="{3B0F37C2-F2E2-4F7D-A1D1-F71E7DC4674D}" destId="{94BC2B5E-0E5B-49F6-910E-FD1C2EEE1241}" srcOrd="1" destOrd="0" parTransId="{B4CA487B-6DB8-46BA-A57D-657AD3DA529D}" sibTransId="{02337C6D-B540-438F-AF5D-F56E110E0D26}"/>
    <dgm:cxn modelId="{FF2DBBFE-E1D8-443D-A3E0-543FAE6C1F1E}" srcId="{94BC2B5E-0E5B-49F6-910E-FD1C2EEE1241}" destId="{BB9B75B8-D5C3-4A7D-8EB8-D2486A1D017E}" srcOrd="1" destOrd="0" parTransId="{AE404C7D-B32C-4D68-A13E-E303881CCF61}" sibTransId="{1D62277F-45E3-4B94-8C70-1286EF215BA8}"/>
    <dgm:cxn modelId="{534C64FA-5338-42C5-BC60-67C8FBE2D036}" srcId="{5D951A68-5F81-4B35-A31F-CBDEDA303E7F}" destId="{0DEBB288-5751-4355-BCD0-0272ECAD589B}" srcOrd="5" destOrd="0" parTransId="{B2C324DA-26C1-4E82-9485-DDB5B2935C37}" sibTransId="{12231146-7477-46F1-BD25-55E4D2FD8959}"/>
    <dgm:cxn modelId="{513C9746-CB98-4276-9192-67BB2BBB0E22}" srcId="{94BC2B5E-0E5B-49F6-910E-FD1C2EEE1241}" destId="{FA8C79D1-698D-4026-8153-7535EA00637D}" srcOrd="4" destOrd="0" parTransId="{72F4854A-BFD8-42D4-948A-523606064BAD}" sibTransId="{21BBEFAA-4281-4925-A2F3-4ABF5DB12701}"/>
    <dgm:cxn modelId="{18270D49-90CE-47FB-BB4B-598357CE2F07}" type="presOf" srcId="{5D951A68-5F81-4B35-A31F-CBDEDA303E7F}" destId="{6219D4AA-479E-4283-8B78-722EF52B33EC}" srcOrd="1" destOrd="0" presId="urn:microsoft.com/office/officeart/2005/8/layout/bList2"/>
    <dgm:cxn modelId="{1A118DC7-5F0A-4556-BD40-11BC8A2D42B6}" type="presOf" srcId="{FA8C79D1-698D-4026-8153-7535EA00637D}" destId="{32FB305D-18FE-4B8B-859B-4C95BDEE7BBF}" srcOrd="0" destOrd="4" presId="urn:microsoft.com/office/officeart/2005/8/layout/bList2"/>
    <dgm:cxn modelId="{24E3F03E-1AE9-45EE-8260-C6F346FB3252}" type="presOf" srcId="{3B0F37C2-F2E2-4F7D-A1D1-F71E7DC4674D}" destId="{79BEA3AF-CF9A-4ABF-9BD3-9D2F42DDC4B9}" srcOrd="0" destOrd="0" presId="urn:microsoft.com/office/officeart/2005/8/layout/bList2"/>
    <dgm:cxn modelId="{771A9533-B773-4D07-9846-89A7351C01F7}" type="presOf" srcId="{0DEBB288-5751-4355-BCD0-0272ECAD589B}" destId="{48F35312-EB62-4D84-A1D4-C3DBC7A46A40}" srcOrd="0" destOrd="5" presId="urn:microsoft.com/office/officeart/2005/8/layout/bList2"/>
    <dgm:cxn modelId="{82F3EB69-1C53-42EB-8060-CA6ABC007458}" type="presOf" srcId="{330EB289-14BE-4C47-8818-4A749657411A}" destId="{48F35312-EB62-4D84-A1D4-C3DBC7A46A40}" srcOrd="0" destOrd="3" presId="urn:microsoft.com/office/officeart/2005/8/layout/bList2"/>
    <dgm:cxn modelId="{9E89EEE8-C529-45F7-96AD-23F98A68DC25}" srcId="{94BC2B5E-0E5B-49F6-910E-FD1C2EEE1241}" destId="{7EDE6D57-CBAA-453B-AEC9-7CE81188501C}" srcOrd="2" destOrd="0" parTransId="{A899ACAC-0F49-46C5-8424-83EAA824322B}" sibTransId="{A397BBDB-68C9-4BEF-839D-F7D6CAECDD8A}"/>
    <dgm:cxn modelId="{3442BA1B-412C-4FEA-8C3F-CE58BD2D4D2D}" type="presOf" srcId="{94BC2B5E-0E5B-49F6-910E-FD1C2EEE1241}" destId="{7AD7ABE3-7B90-479C-9321-3ADDC031A3EA}" srcOrd="1" destOrd="0" presId="urn:microsoft.com/office/officeart/2005/8/layout/bList2"/>
    <dgm:cxn modelId="{11BF41D4-DB49-4F62-8376-A03EE91F5384}" type="presOf" srcId="{BC81B59D-73A6-47FD-AA72-F7770AA45CD9}" destId="{32FB305D-18FE-4B8B-859B-4C95BDEE7BBF}" srcOrd="0" destOrd="3" presId="urn:microsoft.com/office/officeart/2005/8/layout/bList2"/>
    <dgm:cxn modelId="{4895E450-005C-4F10-8D5F-9CDE6F430359}" type="presOf" srcId="{D81B4FBA-9C2A-4597-A988-0E54B46BFFAC}" destId="{48F35312-EB62-4D84-A1D4-C3DBC7A46A40}" srcOrd="0" destOrd="0" presId="urn:microsoft.com/office/officeart/2005/8/layout/bList2"/>
    <dgm:cxn modelId="{E342774A-ACC3-4801-8BA9-895ECD555B89}" type="presOf" srcId="{86256E7B-FD43-4D86-8C50-2BBE4755E0CF}" destId="{48F35312-EB62-4D84-A1D4-C3DBC7A46A40}" srcOrd="0" destOrd="2" presId="urn:microsoft.com/office/officeart/2005/8/layout/bList2"/>
    <dgm:cxn modelId="{E315BB37-13BA-41F8-B6D8-8BA4919CF652}" type="presOf" srcId="{5D951A68-5F81-4B35-A31F-CBDEDA303E7F}" destId="{0EFE7EEB-B1EC-41FA-A6B2-E8BD5B05FB67}" srcOrd="0" destOrd="0" presId="urn:microsoft.com/office/officeart/2005/8/layout/bList2"/>
    <dgm:cxn modelId="{F458527E-8C69-4CD1-A2C9-6C8AB543C644}" srcId="{94BC2B5E-0E5B-49F6-910E-FD1C2EEE1241}" destId="{5171154B-0D1B-40DE-AE12-C261B8C597AA}" srcOrd="5" destOrd="0" parTransId="{C32A7678-1457-4048-8589-DE456CAEB506}" sibTransId="{2EC68B37-8AC0-455B-A72C-13CAC9BA77D2}"/>
    <dgm:cxn modelId="{3F43F69D-87D1-4955-AB89-909EFA35E610}" srcId="{5D951A68-5F81-4B35-A31F-CBDEDA303E7F}" destId="{D81B4FBA-9C2A-4597-A988-0E54B46BFFAC}" srcOrd="0" destOrd="0" parTransId="{AEBE5886-5E07-43B2-90D5-4F801FC3BA5C}" sibTransId="{928A64FD-B13C-4EE2-B0C3-6BD61BE31B31}"/>
    <dgm:cxn modelId="{FAEF163D-93C4-4599-8631-795307213C36}" type="presOf" srcId="{DA77F103-CB18-4D07-BA39-0E11596CE1DC}" destId="{32FB305D-18FE-4B8B-859B-4C95BDEE7BBF}" srcOrd="0" destOrd="0" presId="urn:microsoft.com/office/officeart/2005/8/layout/bList2"/>
    <dgm:cxn modelId="{AF07826C-F544-41EB-A38A-A8AEFB8EFA4D}" type="presOf" srcId="{BB9B75B8-D5C3-4A7D-8EB8-D2486A1D017E}" destId="{32FB305D-18FE-4B8B-859B-4C95BDEE7BBF}" srcOrd="0" destOrd="1" presId="urn:microsoft.com/office/officeart/2005/8/layout/bList2"/>
    <dgm:cxn modelId="{7AB930D3-DDBB-46B2-86FC-DDF9F8C607E0}" srcId="{3B0F37C2-F2E2-4F7D-A1D1-F71E7DC4674D}" destId="{5D951A68-5F81-4B35-A31F-CBDEDA303E7F}" srcOrd="0" destOrd="0" parTransId="{2ADA7607-EB45-48A5-931B-AEAD2E3461D4}" sibTransId="{62114682-723F-4E7F-A6F7-EEA246AAAA43}"/>
    <dgm:cxn modelId="{22B9400E-F3CE-49D1-A76B-0F587177156E}" type="presOf" srcId="{CB9DE5DB-30C6-4EB9-99D2-E1BAA912AED8}" destId="{48F35312-EB62-4D84-A1D4-C3DBC7A46A40}" srcOrd="0" destOrd="1" presId="urn:microsoft.com/office/officeart/2005/8/layout/bList2"/>
    <dgm:cxn modelId="{E54D9A93-41F1-429B-ABD7-E42941AF2D87}" type="presOf" srcId="{62114682-723F-4E7F-A6F7-EEA246AAAA43}" destId="{37D81FF1-5362-4F44-AAA3-B454435A1133}" srcOrd="0" destOrd="0" presId="urn:microsoft.com/office/officeart/2005/8/layout/bList2"/>
    <dgm:cxn modelId="{33FE1E08-09C9-4182-B004-3CF51C23EA8B}" type="presOf" srcId="{F0FC4A53-9BC3-4A0D-90EB-9A15525A8226}" destId="{48F35312-EB62-4D84-A1D4-C3DBC7A46A40}" srcOrd="0" destOrd="4" presId="urn:microsoft.com/office/officeart/2005/8/layout/bList2"/>
    <dgm:cxn modelId="{E6611F00-3DB8-4615-A583-99E7FB8E327A}" srcId="{5D951A68-5F81-4B35-A31F-CBDEDA303E7F}" destId="{330EB289-14BE-4C47-8818-4A749657411A}" srcOrd="3" destOrd="0" parTransId="{C2224FBC-5535-43B1-AD3B-889054C59CC9}" sibTransId="{36C940BE-BB3F-402B-BFCA-A5DECEE8F2D4}"/>
    <dgm:cxn modelId="{9C53B12D-800E-4F43-B615-B2BF96E701D1}" srcId="{5D951A68-5F81-4B35-A31F-CBDEDA303E7F}" destId="{F0FC4A53-9BC3-4A0D-90EB-9A15525A8226}" srcOrd="4" destOrd="0" parTransId="{2959E560-F6EF-4699-B60B-526CD708F1BC}" sibTransId="{7E0597BF-2100-42C2-919B-F7FE0C928AAC}"/>
    <dgm:cxn modelId="{597ADACE-F732-413F-9A2D-086DFC59EEE4}" srcId="{5D951A68-5F81-4B35-A31F-CBDEDA303E7F}" destId="{CB9DE5DB-30C6-4EB9-99D2-E1BAA912AED8}" srcOrd="1" destOrd="0" parTransId="{849EBB39-5886-4F5F-8729-30E7A9881B3A}" sibTransId="{CCDF0BA5-F02C-41A1-91B0-BF59FD57B320}"/>
    <dgm:cxn modelId="{A773D40B-9286-4778-AEDD-1D7DD0E5944E}" srcId="{5D951A68-5F81-4B35-A31F-CBDEDA303E7F}" destId="{C1645E54-7B79-4BEA-BD0C-E5D7517499C4}" srcOrd="6" destOrd="0" parTransId="{0EB8B6C3-F935-4CA0-B690-97D2A4ED728B}" sibTransId="{1256A03A-2B8D-4082-84F5-121FE4E0A783}"/>
    <dgm:cxn modelId="{99087605-238F-4FFC-B7FB-0D25FC4BFAB9}" type="presOf" srcId="{C1645E54-7B79-4BEA-BD0C-E5D7517499C4}" destId="{48F35312-EB62-4D84-A1D4-C3DBC7A46A40}" srcOrd="0" destOrd="6" presId="urn:microsoft.com/office/officeart/2005/8/layout/bList2"/>
    <dgm:cxn modelId="{44290719-D45D-427A-85EB-EE77432A0C0C}" srcId="{5D951A68-5F81-4B35-A31F-CBDEDA303E7F}" destId="{86256E7B-FD43-4D86-8C50-2BBE4755E0CF}" srcOrd="2" destOrd="0" parTransId="{3871E219-4175-4DC7-AD62-F5D6A5BCDCF9}" sibTransId="{32A5F9F5-C610-4F5A-9642-112D2706782F}"/>
    <dgm:cxn modelId="{E4BDE853-D52A-4A8E-9E61-CEEE81D1BDBD}" type="presOf" srcId="{5171154B-0D1B-40DE-AE12-C261B8C597AA}" destId="{32FB305D-18FE-4B8B-859B-4C95BDEE7BBF}" srcOrd="0" destOrd="5" presId="urn:microsoft.com/office/officeart/2005/8/layout/bList2"/>
    <dgm:cxn modelId="{22F6A6E6-AC15-4C89-BF49-C6C37206FB3E}" type="presOf" srcId="{94BC2B5E-0E5B-49F6-910E-FD1C2EEE1241}" destId="{95289FD2-A383-41FD-8D06-CC5EA5FDD777}" srcOrd="0" destOrd="0" presId="urn:microsoft.com/office/officeart/2005/8/layout/bList2"/>
    <dgm:cxn modelId="{4B92FEBF-FB1A-417E-910D-2D1C9D558078}" srcId="{94BC2B5E-0E5B-49F6-910E-FD1C2EEE1241}" destId="{DA77F103-CB18-4D07-BA39-0E11596CE1DC}" srcOrd="0" destOrd="0" parTransId="{13675CC5-594E-4E89-8A15-33F2A48A0A2C}" sibTransId="{ED6B787D-38DB-4D38-B6B9-84BCDF38E0F1}"/>
    <dgm:cxn modelId="{EF3F521D-65CF-4C56-94B2-1C5FE240F642}" type="presOf" srcId="{DF8B807B-5A0B-48D6-8BC2-23185B06080A}" destId="{32FB305D-18FE-4B8B-859B-4C95BDEE7BBF}" srcOrd="0" destOrd="6" presId="urn:microsoft.com/office/officeart/2005/8/layout/bList2"/>
    <dgm:cxn modelId="{022B2BB0-4107-49F4-AB5F-CEAAE827E387}" srcId="{94BC2B5E-0E5B-49F6-910E-FD1C2EEE1241}" destId="{DF8B807B-5A0B-48D6-8BC2-23185B06080A}" srcOrd="6" destOrd="0" parTransId="{50323D0A-AD95-4E05-92ED-A322C1631E29}" sibTransId="{4B41E494-4CAE-4A55-BBE6-9EC4CAEB58C6}"/>
    <dgm:cxn modelId="{EE66E380-06DF-4A72-9492-5608C629FEE5}" type="presParOf" srcId="{79BEA3AF-CF9A-4ABF-9BD3-9D2F42DDC4B9}" destId="{E67D39DA-DEC4-41F0-ABC0-1DF59D4820A8}" srcOrd="0" destOrd="0" presId="urn:microsoft.com/office/officeart/2005/8/layout/bList2"/>
    <dgm:cxn modelId="{4205D568-7C1B-4485-9DB9-8A25E752EEDB}" type="presParOf" srcId="{E67D39DA-DEC4-41F0-ABC0-1DF59D4820A8}" destId="{48F35312-EB62-4D84-A1D4-C3DBC7A46A40}" srcOrd="0" destOrd="0" presId="urn:microsoft.com/office/officeart/2005/8/layout/bList2"/>
    <dgm:cxn modelId="{068C1D03-2D79-4126-85FB-9D1CA667752C}" type="presParOf" srcId="{E67D39DA-DEC4-41F0-ABC0-1DF59D4820A8}" destId="{0EFE7EEB-B1EC-41FA-A6B2-E8BD5B05FB67}" srcOrd="1" destOrd="0" presId="urn:microsoft.com/office/officeart/2005/8/layout/bList2"/>
    <dgm:cxn modelId="{EBE27572-4A22-4569-A907-8CD628A08604}" type="presParOf" srcId="{E67D39DA-DEC4-41F0-ABC0-1DF59D4820A8}" destId="{6219D4AA-479E-4283-8B78-722EF52B33EC}" srcOrd="2" destOrd="0" presId="urn:microsoft.com/office/officeart/2005/8/layout/bList2"/>
    <dgm:cxn modelId="{6532C4E9-29E2-40D3-B64B-D14CDE5B7B10}" type="presParOf" srcId="{E67D39DA-DEC4-41F0-ABC0-1DF59D4820A8}" destId="{697B63B7-7628-42AB-9F0A-4395B89530AA}" srcOrd="3" destOrd="0" presId="urn:microsoft.com/office/officeart/2005/8/layout/bList2"/>
    <dgm:cxn modelId="{EF710C1D-9800-4A43-AC2C-F8DAB71068E6}" type="presParOf" srcId="{79BEA3AF-CF9A-4ABF-9BD3-9D2F42DDC4B9}" destId="{37D81FF1-5362-4F44-AAA3-B454435A1133}" srcOrd="1" destOrd="0" presId="urn:microsoft.com/office/officeart/2005/8/layout/bList2"/>
    <dgm:cxn modelId="{C29BAE04-3E65-4C61-8BA7-38E10924C74E}" type="presParOf" srcId="{79BEA3AF-CF9A-4ABF-9BD3-9D2F42DDC4B9}" destId="{7814A1F7-301D-4075-B836-CD88C33BE1BC}" srcOrd="2" destOrd="0" presId="urn:microsoft.com/office/officeart/2005/8/layout/bList2"/>
    <dgm:cxn modelId="{4B8F20CA-09F2-49FB-91AD-15AC4D4DFB80}" type="presParOf" srcId="{7814A1F7-301D-4075-B836-CD88C33BE1BC}" destId="{32FB305D-18FE-4B8B-859B-4C95BDEE7BBF}" srcOrd="0" destOrd="0" presId="urn:microsoft.com/office/officeart/2005/8/layout/bList2"/>
    <dgm:cxn modelId="{3DDAA3EC-B670-456F-BFF3-45B8E93B14D7}" type="presParOf" srcId="{7814A1F7-301D-4075-B836-CD88C33BE1BC}" destId="{95289FD2-A383-41FD-8D06-CC5EA5FDD777}" srcOrd="1" destOrd="0" presId="urn:microsoft.com/office/officeart/2005/8/layout/bList2"/>
    <dgm:cxn modelId="{17A31839-41BE-4C24-9165-5E12CCD433B1}" type="presParOf" srcId="{7814A1F7-301D-4075-B836-CD88C33BE1BC}" destId="{7AD7ABE3-7B90-479C-9321-3ADDC031A3EA}" srcOrd="2" destOrd="0" presId="urn:microsoft.com/office/officeart/2005/8/layout/bList2"/>
    <dgm:cxn modelId="{8F3064E8-BCA4-4EEA-A3C7-4F53ECF284F2}" type="presParOf" srcId="{7814A1F7-301D-4075-B836-CD88C33BE1BC}" destId="{6EEB570F-5CBC-4829-82A3-DF3D99F0361B}"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0F37C2-F2E2-4F7D-A1D1-F71E7DC4674D}"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5D951A68-5F81-4B35-A31F-CBDEDA303E7F}">
      <dgm:prSet phldrT="[Text]"/>
      <dgm:spPr/>
      <dgm:t>
        <a:bodyPr/>
        <a:lstStyle/>
        <a:p>
          <a:r>
            <a:rPr lang="en-US" dirty="0"/>
            <a:t>IT managed</a:t>
          </a:r>
        </a:p>
      </dgm:t>
    </dgm:pt>
    <dgm:pt modelId="{2ADA7607-EB45-48A5-931B-AEAD2E3461D4}" type="parTrans" cxnId="{7AB930D3-DDBB-46B2-86FC-DDF9F8C607E0}">
      <dgm:prSet/>
      <dgm:spPr/>
      <dgm:t>
        <a:bodyPr/>
        <a:lstStyle/>
        <a:p>
          <a:endParaRPr lang="en-US"/>
        </a:p>
      </dgm:t>
    </dgm:pt>
    <dgm:pt modelId="{62114682-723F-4E7F-A6F7-EEA246AAAA43}" type="sibTrans" cxnId="{7AB930D3-DDBB-46B2-86FC-DDF9F8C607E0}">
      <dgm:prSet/>
      <dgm:spPr/>
      <dgm:t>
        <a:bodyPr/>
        <a:lstStyle/>
        <a:p>
          <a:endParaRPr lang="en-US"/>
        </a:p>
      </dgm:t>
    </dgm:pt>
    <dgm:pt modelId="{D81B4FBA-9C2A-4597-A988-0E54B46BFFAC}">
      <dgm:prSet phldrT="[Text]"/>
      <dgm:spPr/>
      <dgm:t>
        <a:bodyPr/>
        <a:lstStyle/>
        <a:p>
          <a:r>
            <a:rPr lang="en-US" dirty="0"/>
            <a:t>Information worker</a:t>
          </a:r>
        </a:p>
      </dgm:t>
    </dgm:pt>
    <dgm:pt modelId="{AEBE5886-5E07-43B2-90D5-4F801FC3BA5C}" type="parTrans" cxnId="{3F43F69D-87D1-4955-AB89-909EFA35E610}">
      <dgm:prSet/>
      <dgm:spPr/>
      <dgm:t>
        <a:bodyPr/>
        <a:lstStyle/>
        <a:p>
          <a:endParaRPr lang="en-US"/>
        </a:p>
      </dgm:t>
    </dgm:pt>
    <dgm:pt modelId="{928A64FD-B13C-4EE2-B0C3-6BD61BE31B31}" type="sibTrans" cxnId="{3F43F69D-87D1-4955-AB89-909EFA35E610}">
      <dgm:prSet/>
      <dgm:spPr/>
      <dgm:t>
        <a:bodyPr/>
        <a:lstStyle/>
        <a:p>
          <a:endParaRPr lang="en-US"/>
        </a:p>
      </dgm:t>
    </dgm:pt>
    <dgm:pt modelId="{94BC2B5E-0E5B-49F6-910E-FD1C2EEE1241}">
      <dgm:prSet phldrT="[Text]"/>
      <dgm:spPr/>
      <dgm:t>
        <a:bodyPr/>
        <a:lstStyle/>
        <a:p>
          <a:r>
            <a:rPr lang="en-US" dirty="0"/>
            <a:t>Employee managed</a:t>
          </a:r>
        </a:p>
      </dgm:t>
    </dgm:pt>
    <dgm:pt modelId="{B4CA487B-6DB8-46BA-A57D-657AD3DA529D}" type="parTrans" cxnId="{D68F43FF-4055-4516-8BDE-FA4DCBA7DD7C}">
      <dgm:prSet/>
      <dgm:spPr/>
      <dgm:t>
        <a:bodyPr/>
        <a:lstStyle/>
        <a:p>
          <a:endParaRPr lang="en-US"/>
        </a:p>
      </dgm:t>
    </dgm:pt>
    <dgm:pt modelId="{02337C6D-B540-438F-AF5D-F56E110E0D26}" type="sibTrans" cxnId="{D68F43FF-4055-4516-8BDE-FA4DCBA7DD7C}">
      <dgm:prSet/>
      <dgm:spPr/>
      <dgm:t>
        <a:bodyPr/>
        <a:lstStyle/>
        <a:p>
          <a:endParaRPr lang="en-US"/>
        </a:p>
      </dgm:t>
    </dgm:pt>
    <dgm:pt modelId="{2F059980-2F30-4139-9E02-DA62746AF68B}">
      <dgm:prSet phldrT="[Text]"/>
      <dgm:spPr/>
      <dgm:t>
        <a:bodyPr/>
        <a:lstStyle/>
        <a:p>
          <a:r>
            <a:rPr lang="en-US" dirty="0"/>
            <a:t>Contractor</a:t>
          </a:r>
        </a:p>
      </dgm:t>
    </dgm:pt>
    <dgm:pt modelId="{B57B68B4-EEAF-4F03-84B3-1A0D7C50CCA3}" type="parTrans" cxnId="{30CD553C-F847-4D97-B209-BCADF032650A}">
      <dgm:prSet/>
      <dgm:spPr/>
      <dgm:t>
        <a:bodyPr/>
        <a:lstStyle/>
        <a:p>
          <a:endParaRPr lang="en-US"/>
        </a:p>
      </dgm:t>
    </dgm:pt>
    <dgm:pt modelId="{D4D9F767-F0CF-42EF-9BB8-86A054EF0913}" type="sibTrans" cxnId="{30CD553C-F847-4D97-B209-BCADF032650A}">
      <dgm:prSet/>
      <dgm:spPr/>
      <dgm:t>
        <a:bodyPr/>
        <a:lstStyle/>
        <a:p>
          <a:endParaRPr lang="en-US"/>
        </a:p>
      </dgm:t>
    </dgm:pt>
    <dgm:pt modelId="{DA77F103-CB18-4D07-BA39-0E11596CE1DC}">
      <dgm:prSet phldrT="[Text]"/>
      <dgm:spPr/>
      <dgm:t>
        <a:bodyPr/>
        <a:lstStyle/>
        <a:p>
          <a:r>
            <a:rPr lang="en-US" dirty="0"/>
            <a:t>Companion</a:t>
          </a:r>
        </a:p>
      </dgm:t>
    </dgm:pt>
    <dgm:pt modelId="{13675CC5-594E-4E89-8A15-33F2A48A0A2C}" type="parTrans" cxnId="{4B92FEBF-FB1A-417E-910D-2D1C9D558078}">
      <dgm:prSet/>
      <dgm:spPr/>
      <dgm:t>
        <a:bodyPr/>
        <a:lstStyle/>
        <a:p>
          <a:endParaRPr lang="en-US"/>
        </a:p>
      </dgm:t>
    </dgm:pt>
    <dgm:pt modelId="{ED6B787D-38DB-4D38-B6B9-84BCDF38E0F1}" type="sibTrans" cxnId="{4B92FEBF-FB1A-417E-910D-2D1C9D558078}">
      <dgm:prSet/>
      <dgm:spPr/>
      <dgm:t>
        <a:bodyPr/>
        <a:lstStyle/>
        <a:p>
          <a:endParaRPr lang="en-US"/>
        </a:p>
      </dgm:t>
    </dgm:pt>
    <dgm:pt modelId="{7AE3DC7F-789C-43C6-91EE-7A90D8D77F4F}">
      <dgm:prSet phldrT="[Text]"/>
      <dgm:spPr/>
      <dgm:t>
        <a:bodyPr/>
        <a:lstStyle/>
        <a:p>
          <a:r>
            <a:rPr lang="en-US" dirty="0"/>
            <a:t>Foreign managed</a:t>
          </a:r>
        </a:p>
      </dgm:t>
    </dgm:pt>
    <dgm:pt modelId="{D3993031-5692-4E88-BA39-AAE139FB68B4}" type="parTrans" cxnId="{5DE28D45-7FCC-4A9E-B55C-A97478309B1F}">
      <dgm:prSet/>
      <dgm:spPr/>
      <dgm:t>
        <a:bodyPr/>
        <a:lstStyle/>
        <a:p>
          <a:endParaRPr lang="en-US"/>
        </a:p>
      </dgm:t>
    </dgm:pt>
    <dgm:pt modelId="{69055482-BECB-47EC-83F0-04791A972A3F}" type="sibTrans" cxnId="{5DE28D45-7FCC-4A9E-B55C-A97478309B1F}">
      <dgm:prSet/>
      <dgm:spPr/>
      <dgm:t>
        <a:bodyPr/>
        <a:lstStyle/>
        <a:p>
          <a:endParaRPr lang="en-US"/>
        </a:p>
      </dgm:t>
    </dgm:pt>
    <dgm:pt modelId="{C5D3C097-AA2A-402E-BAD4-B62BB2EBF20E}">
      <dgm:prSet phldrT="[Text]"/>
      <dgm:spPr/>
      <dgm:t>
        <a:bodyPr/>
        <a:lstStyle/>
        <a:p>
          <a:r>
            <a:rPr lang="en-US" dirty="0"/>
            <a:t>Primary</a:t>
          </a:r>
        </a:p>
      </dgm:t>
    </dgm:pt>
    <dgm:pt modelId="{1F2876E1-371F-4562-A1E2-1B1CCA1323EF}" type="parTrans" cxnId="{775083BF-1695-4CB0-A27E-AA23FF709099}">
      <dgm:prSet/>
      <dgm:spPr/>
      <dgm:t>
        <a:bodyPr/>
        <a:lstStyle/>
        <a:p>
          <a:endParaRPr lang="en-US"/>
        </a:p>
      </dgm:t>
    </dgm:pt>
    <dgm:pt modelId="{5A8D2936-D9DF-4AF3-8F9B-6B3B975D0674}" type="sibTrans" cxnId="{775083BF-1695-4CB0-A27E-AA23FF709099}">
      <dgm:prSet/>
      <dgm:spPr/>
      <dgm:t>
        <a:bodyPr/>
        <a:lstStyle/>
        <a:p>
          <a:endParaRPr lang="en-US"/>
        </a:p>
      </dgm:t>
    </dgm:pt>
    <dgm:pt modelId="{86C04528-7F3D-4D88-9D2E-45B35CC438E0}">
      <dgm:prSet phldrT="[Text]"/>
      <dgm:spPr/>
      <dgm:t>
        <a:bodyPr/>
        <a:lstStyle/>
        <a:p>
          <a:r>
            <a:rPr lang="en-US"/>
            <a:t>Public </a:t>
          </a:r>
          <a:r>
            <a:rPr lang="en-US" dirty="0"/>
            <a:t>kiosk</a:t>
          </a:r>
        </a:p>
      </dgm:t>
    </dgm:pt>
    <dgm:pt modelId="{36D4E0D4-8D78-4449-9312-F16C60A95B8C}" type="parTrans" cxnId="{B7CACF72-0DBC-421F-8128-8203E66ED33E}">
      <dgm:prSet/>
      <dgm:spPr/>
      <dgm:t>
        <a:bodyPr/>
        <a:lstStyle/>
        <a:p>
          <a:endParaRPr lang="en-US"/>
        </a:p>
      </dgm:t>
    </dgm:pt>
    <dgm:pt modelId="{246B8360-2FBA-4CC9-8D82-98DA67CF13FC}" type="sibTrans" cxnId="{B7CACF72-0DBC-421F-8128-8203E66ED33E}">
      <dgm:prSet/>
      <dgm:spPr/>
      <dgm:t>
        <a:bodyPr/>
        <a:lstStyle/>
        <a:p>
          <a:endParaRPr lang="en-US"/>
        </a:p>
      </dgm:t>
    </dgm:pt>
    <dgm:pt modelId="{939D21C9-681D-487F-9BA7-2A4526DE3706}">
      <dgm:prSet phldrT="[Text]"/>
      <dgm:spPr/>
      <dgm:t>
        <a:bodyPr/>
        <a:lstStyle/>
        <a:p>
          <a:r>
            <a:rPr lang="en-US" dirty="0"/>
            <a:t>Shared</a:t>
          </a:r>
        </a:p>
      </dgm:t>
    </dgm:pt>
    <dgm:pt modelId="{7D54F48D-52A5-451B-99CF-E6CAC26BC131}" type="parTrans" cxnId="{05B57147-AD46-4F5B-BCE3-3E7647AD6FDD}">
      <dgm:prSet/>
      <dgm:spPr/>
      <dgm:t>
        <a:bodyPr/>
        <a:lstStyle/>
        <a:p>
          <a:endParaRPr lang="en-US"/>
        </a:p>
      </dgm:t>
    </dgm:pt>
    <dgm:pt modelId="{68723B4C-C2B0-44B5-9FC6-1F5D13EBAD52}" type="sibTrans" cxnId="{05B57147-AD46-4F5B-BCE3-3E7647AD6FDD}">
      <dgm:prSet/>
      <dgm:spPr/>
      <dgm:t>
        <a:bodyPr/>
        <a:lstStyle/>
        <a:p>
          <a:endParaRPr lang="en-US"/>
        </a:p>
      </dgm:t>
    </dgm:pt>
    <dgm:pt modelId="{6F57AA24-F603-4B1A-9B7B-9EC680038AB3}" type="pres">
      <dgm:prSet presAssocID="{3B0F37C2-F2E2-4F7D-A1D1-F71E7DC4674D}" presName="Name0" presStyleCnt="0">
        <dgm:presLayoutVars>
          <dgm:dir/>
          <dgm:resizeHandles val="exact"/>
        </dgm:presLayoutVars>
      </dgm:prSet>
      <dgm:spPr/>
    </dgm:pt>
    <dgm:pt modelId="{D4627DE0-8DC0-436B-A593-760FA087AA2E}" type="pres">
      <dgm:prSet presAssocID="{5D951A68-5F81-4B35-A31F-CBDEDA303E7F}" presName="node" presStyleLbl="node1" presStyleIdx="0" presStyleCnt="3">
        <dgm:presLayoutVars>
          <dgm:bulletEnabled val="1"/>
        </dgm:presLayoutVars>
      </dgm:prSet>
      <dgm:spPr/>
    </dgm:pt>
    <dgm:pt modelId="{29A733FD-3E64-46C0-9BA4-1F3E497729E7}" type="pres">
      <dgm:prSet presAssocID="{62114682-723F-4E7F-A6F7-EEA246AAAA43}" presName="sibTrans" presStyleLbl="sibTrans2D1" presStyleIdx="0" presStyleCnt="2"/>
      <dgm:spPr/>
    </dgm:pt>
    <dgm:pt modelId="{C47FECA1-FB01-4494-A483-67897DF4FCD4}" type="pres">
      <dgm:prSet presAssocID="{62114682-723F-4E7F-A6F7-EEA246AAAA43}" presName="connectorText" presStyleLbl="sibTrans2D1" presStyleIdx="0" presStyleCnt="2"/>
      <dgm:spPr/>
    </dgm:pt>
    <dgm:pt modelId="{2038CA89-2DFD-4BE3-A078-9A87FA35FF56}" type="pres">
      <dgm:prSet presAssocID="{94BC2B5E-0E5B-49F6-910E-FD1C2EEE1241}" presName="node" presStyleLbl="node1" presStyleIdx="1" presStyleCnt="3">
        <dgm:presLayoutVars>
          <dgm:bulletEnabled val="1"/>
        </dgm:presLayoutVars>
      </dgm:prSet>
      <dgm:spPr/>
    </dgm:pt>
    <dgm:pt modelId="{F2723031-4476-40C1-9DE6-C9876A6520F9}" type="pres">
      <dgm:prSet presAssocID="{02337C6D-B540-438F-AF5D-F56E110E0D26}" presName="sibTrans" presStyleLbl="sibTrans2D1" presStyleIdx="1" presStyleCnt="2"/>
      <dgm:spPr/>
    </dgm:pt>
    <dgm:pt modelId="{15AAC6CF-3F16-4863-863A-9F12BAF373C3}" type="pres">
      <dgm:prSet presAssocID="{02337C6D-B540-438F-AF5D-F56E110E0D26}" presName="connectorText" presStyleLbl="sibTrans2D1" presStyleIdx="1" presStyleCnt="2"/>
      <dgm:spPr/>
    </dgm:pt>
    <dgm:pt modelId="{019ED1ED-0D45-411D-8618-0B24EA298F53}" type="pres">
      <dgm:prSet presAssocID="{7AE3DC7F-789C-43C6-91EE-7A90D8D77F4F}" presName="node" presStyleLbl="node1" presStyleIdx="2" presStyleCnt="3">
        <dgm:presLayoutVars>
          <dgm:bulletEnabled val="1"/>
        </dgm:presLayoutVars>
      </dgm:prSet>
      <dgm:spPr/>
    </dgm:pt>
  </dgm:ptLst>
  <dgm:cxnLst>
    <dgm:cxn modelId="{AF147C3F-B93D-4FA2-A30B-B969DA9CD7FD}" type="presOf" srcId="{94BC2B5E-0E5B-49F6-910E-FD1C2EEE1241}" destId="{2038CA89-2DFD-4BE3-A078-9A87FA35FF56}" srcOrd="0" destOrd="0" presId="urn:microsoft.com/office/officeart/2005/8/layout/process1"/>
    <dgm:cxn modelId="{7AB930D3-DDBB-46B2-86FC-DDF9F8C607E0}" srcId="{3B0F37C2-F2E2-4F7D-A1D1-F71E7DC4674D}" destId="{5D951A68-5F81-4B35-A31F-CBDEDA303E7F}" srcOrd="0" destOrd="0" parTransId="{2ADA7607-EB45-48A5-931B-AEAD2E3461D4}" sibTransId="{62114682-723F-4E7F-A6F7-EEA246AAAA43}"/>
    <dgm:cxn modelId="{44CDC6AC-56A5-4596-837F-3EAE6C0D8CE2}" type="presOf" srcId="{939D21C9-681D-487F-9BA7-2A4526DE3706}" destId="{D4627DE0-8DC0-436B-A593-760FA087AA2E}" srcOrd="0" destOrd="2" presId="urn:microsoft.com/office/officeart/2005/8/layout/process1"/>
    <dgm:cxn modelId="{4B92FEBF-FB1A-417E-910D-2D1C9D558078}" srcId="{94BC2B5E-0E5B-49F6-910E-FD1C2EEE1241}" destId="{DA77F103-CB18-4D07-BA39-0E11596CE1DC}" srcOrd="0" destOrd="0" parTransId="{13675CC5-594E-4E89-8A15-33F2A48A0A2C}" sibTransId="{ED6B787D-38DB-4D38-B6B9-84BCDF38E0F1}"/>
    <dgm:cxn modelId="{A648C6F3-659F-4D43-B5FC-E7DE1A8BC18E}" type="presOf" srcId="{C5D3C097-AA2A-402E-BAD4-B62BB2EBF20E}" destId="{2038CA89-2DFD-4BE3-A078-9A87FA35FF56}" srcOrd="0" destOrd="2" presId="urn:microsoft.com/office/officeart/2005/8/layout/process1"/>
    <dgm:cxn modelId="{3A621B33-820C-4876-9504-115850A81FC7}" type="presOf" srcId="{7AE3DC7F-789C-43C6-91EE-7A90D8D77F4F}" destId="{019ED1ED-0D45-411D-8618-0B24EA298F53}" srcOrd="0" destOrd="0" presId="urn:microsoft.com/office/officeart/2005/8/layout/process1"/>
    <dgm:cxn modelId="{94B0C2EA-7D1E-4376-BFC7-A6285A99F989}" type="presOf" srcId="{3B0F37C2-F2E2-4F7D-A1D1-F71E7DC4674D}" destId="{6F57AA24-F603-4B1A-9B7B-9EC680038AB3}" srcOrd="0" destOrd="0" presId="urn:microsoft.com/office/officeart/2005/8/layout/process1"/>
    <dgm:cxn modelId="{D68F43FF-4055-4516-8BDE-FA4DCBA7DD7C}" srcId="{3B0F37C2-F2E2-4F7D-A1D1-F71E7DC4674D}" destId="{94BC2B5E-0E5B-49F6-910E-FD1C2EEE1241}" srcOrd="1" destOrd="0" parTransId="{B4CA487B-6DB8-46BA-A57D-657AD3DA529D}" sibTransId="{02337C6D-B540-438F-AF5D-F56E110E0D26}"/>
    <dgm:cxn modelId="{05B57147-AD46-4F5B-BCE3-3E7647AD6FDD}" srcId="{5D951A68-5F81-4B35-A31F-CBDEDA303E7F}" destId="{939D21C9-681D-487F-9BA7-2A4526DE3706}" srcOrd="1" destOrd="0" parTransId="{7D54F48D-52A5-451B-99CF-E6CAC26BC131}" sibTransId="{68723B4C-C2B0-44B5-9FC6-1F5D13EBAD52}"/>
    <dgm:cxn modelId="{2E6EDC02-5C0D-4F7B-A72D-BDD85D0530D4}" type="presOf" srcId="{DA77F103-CB18-4D07-BA39-0E11596CE1DC}" destId="{2038CA89-2DFD-4BE3-A078-9A87FA35FF56}" srcOrd="0" destOrd="1" presId="urn:microsoft.com/office/officeart/2005/8/layout/process1"/>
    <dgm:cxn modelId="{83EE7407-F83E-41B7-BB39-D449E6CE0C10}" type="presOf" srcId="{62114682-723F-4E7F-A6F7-EEA246AAAA43}" destId="{29A733FD-3E64-46C0-9BA4-1F3E497729E7}" srcOrd="0" destOrd="0" presId="urn:microsoft.com/office/officeart/2005/8/layout/process1"/>
    <dgm:cxn modelId="{D65A9AB2-3FAE-4CB1-BD72-ABFC13A9942E}" type="presOf" srcId="{02337C6D-B540-438F-AF5D-F56E110E0D26}" destId="{F2723031-4476-40C1-9DE6-C9876A6520F9}" srcOrd="0" destOrd="0" presId="urn:microsoft.com/office/officeart/2005/8/layout/process1"/>
    <dgm:cxn modelId="{30CD553C-F847-4D97-B209-BCADF032650A}" srcId="{7AE3DC7F-789C-43C6-91EE-7A90D8D77F4F}" destId="{2F059980-2F30-4139-9E02-DA62746AF68B}" srcOrd="0" destOrd="0" parTransId="{B57B68B4-EEAF-4F03-84B3-1A0D7C50CCA3}" sibTransId="{D4D9F767-F0CF-42EF-9BB8-86A054EF0913}"/>
    <dgm:cxn modelId="{B5C6519E-D4FC-4057-9189-EE8578A19736}" type="presOf" srcId="{62114682-723F-4E7F-A6F7-EEA246AAAA43}" destId="{C47FECA1-FB01-4494-A483-67897DF4FCD4}" srcOrd="1" destOrd="0" presId="urn:microsoft.com/office/officeart/2005/8/layout/process1"/>
    <dgm:cxn modelId="{775083BF-1695-4CB0-A27E-AA23FF709099}" srcId="{94BC2B5E-0E5B-49F6-910E-FD1C2EEE1241}" destId="{C5D3C097-AA2A-402E-BAD4-B62BB2EBF20E}" srcOrd="1" destOrd="0" parTransId="{1F2876E1-371F-4562-A1E2-1B1CCA1323EF}" sibTransId="{5A8D2936-D9DF-4AF3-8F9B-6B3B975D0674}"/>
    <dgm:cxn modelId="{0ECBFEB7-1A9E-4FFB-B837-7BE2517641E7}" type="presOf" srcId="{5D951A68-5F81-4B35-A31F-CBDEDA303E7F}" destId="{D4627DE0-8DC0-436B-A593-760FA087AA2E}" srcOrd="0" destOrd="0" presId="urn:microsoft.com/office/officeart/2005/8/layout/process1"/>
    <dgm:cxn modelId="{3F43F69D-87D1-4955-AB89-909EFA35E610}" srcId="{5D951A68-5F81-4B35-A31F-CBDEDA303E7F}" destId="{D81B4FBA-9C2A-4597-A988-0E54B46BFFAC}" srcOrd="0" destOrd="0" parTransId="{AEBE5886-5E07-43B2-90D5-4F801FC3BA5C}" sibTransId="{928A64FD-B13C-4EE2-B0C3-6BD61BE31B31}"/>
    <dgm:cxn modelId="{5DE28D45-7FCC-4A9E-B55C-A97478309B1F}" srcId="{3B0F37C2-F2E2-4F7D-A1D1-F71E7DC4674D}" destId="{7AE3DC7F-789C-43C6-91EE-7A90D8D77F4F}" srcOrd="2" destOrd="0" parTransId="{D3993031-5692-4E88-BA39-AAE139FB68B4}" sibTransId="{69055482-BECB-47EC-83F0-04791A972A3F}"/>
    <dgm:cxn modelId="{B7CACF72-0DBC-421F-8128-8203E66ED33E}" srcId="{7AE3DC7F-789C-43C6-91EE-7A90D8D77F4F}" destId="{86C04528-7F3D-4D88-9D2E-45B35CC438E0}" srcOrd="1" destOrd="0" parTransId="{36D4E0D4-8D78-4449-9312-F16C60A95B8C}" sibTransId="{246B8360-2FBA-4CC9-8D82-98DA67CF13FC}"/>
    <dgm:cxn modelId="{1A4B1FB0-8C6D-4E66-9609-72FD9EDE912C}" type="presOf" srcId="{86C04528-7F3D-4D88-9D2E-45B35CC438E0}" destId="{019ED1ED-0D45-411D-8618-0B24EA298F53}" srcOrd="0" destOrd="2" presId="urn:microsoft.com/office/officeart/2005/8/layout/process1"/>
    <dgm:cxn modelId="{FB96F529-9F07-4F45-8F24-F9943547F0B2}" type="presOf" srcId="{D81B4FBA-9C2A-4597-A988-0E54B46BFFAC}" destId="{D4627DE0-8DC0-436B-A593-760FA087AA2E}" srcOrd="0" destOrd="1" presId="urn:microsoft.com/office/officeart/2005/8/layout/process1"/>
    <dgm:cxn modelId="{FFBACAE7-3C20-4A3C-B683-4CC07970566E}" type="presOf" srcId="{02337C6D-B540-438F-AF5D-F56E110E0D26}" destId="{15AAC6CF-3F16-4863-863A-9F12BAF373C3}" srcOrd="1" destOrd="0" presId="urn:microsoft.com/office/officeart/2005/8/layout/process1"/>
    <dgm:cxn modelId="{2240DF9D-6ECE-41D0-811B-E86A9D593E35}" type="presOf" srcId="{2F059980-2F30-4139-9E02-DA62746AF68B}" destId="{019ED1ED-0D45-411D-8618-0B24EA298F53}" srcOrd="0" destOrd="1" presId="urn:microsoft.com/office/officeart/2005/8/layout/process1"/>
    <dgm:cxn modelId="{16C77C63-751F-4FC9-864B-570D5C0D4915}" type="presParOf" srcId="{6F57AA24-F603-4B1A-9B7B-9EC680038AB3}" destId="{D4627DE0-8DC0-436B-A593-760FA087AA2E}" srcOrd="0" destOrd="0" presId="urn:microsoft.com/office/officeart/2005/8/layout/process1"/>
    <dgm:cxn modelId="{9076B1C6-0C18-4DBA-A1AF-BEA2BC8C4DE9}" type="presParOf" srcId="{6F57AA24-F603-4B1A-9B7B-9EC680038AB3}" destId="{29A733FD-3E64-46C0-9BA4-1F3E497729E7}" srcOrd="1" destOrd="0" presId="urn:microsoft.com/office/officeart/2005/8/layout/process1"/>
    <dgm:cxn modelId="{CF4BC833-E4B4-4D92-80E6-0A8876824FCC}" type="presParOf" srcId="{29A733FD-3E64-46C0-9BA4-1F3E497729E7}" destId="{C47FECA1-FB01-4494-A483-67897DF4FCD4}" srcOrd="0" destOrd="0" presId="urn:microsoft.com/office/officeart/2005/8/layout/process1"/>
    <dgm:cxn modelId="{E2F67E36-4659-4153-9011-4F1C1677EB55}" type="presParOf" srcId="{6F57AA24-F603-4B1A-9B7B-9EC680038AB3}" destId="{2038CA89-2DFD-4BE3-A078-9A87FA35FF56}" srcOrd="2" destOrd="0" presId="urn:microsoft.com/office/officeart/2005/8/layout/process1"/>
    <dgm:cxn modelId="{BDE70F9A-3950-44B4-A1F2-0FCAECBB5F87}" type="presParOf" srcId="{6F57AA24-F603-4B1A-9B7B-9EC680038AB3}" destId="{F2723031-4476-40C1-9DE6-C9876A6520F9}" srcOrd="3" destOrd="0" presId="urn:microsoft.com/office/officeart/2005/8/layout/process1"/>
    <dgm:cxn modelId="{2D8F2D4E-D376-4AB1-AB24-2A1119F82070}" type="presParOf" srcId="{F2723031-4476-40C1-9DE6-C9876A6520F9}" destId="{15AAC6CF-3F16-4863-863A-9F12BAF373C3}" srcOrd="0" destOrd="0" presId="urn:microsoft.com/office/officeart/2005/8/layout/process1"/>
    <dgm:cxn modelId="{DE10C894-7259-4B4C-8AD8-9A11D8B8E03B}" type="presParOf" srcId="{6F57AA24-F603-4B1A-9B7B-9EC680038AB3}" destId="{019ED1ED-0D45-411D-8618-0B24EA298F5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0F37C2-F2E2-4F7D-A1D1-F71E7DC4674D}"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5D951A68-5F81-4B35-A31F-CBDEDA303E7F}">
      <dgm:prSet phldrT="[Text]" custT="1"/>
      <dgm:spPr/>
      <dgm:t>
        <a:bodyPr/>
        <a:lstStyle/>
        <a:p>
          <a:r>
            <a:rPr lang="en-US" sz="1900" b="1" dirty="0"/>
            <a:t>Corporate managed devices only</a:t>
          </a:r>
        </a:p>
        <a:p>
          <a:r>
            <a:rPr lang="en-US" sz="1400" i="0" dirty="0"/>
            <a:t>All devices/PCs are enrolled in the company MDM and managed the same</a:t>
          </a:r>
        </a:p>
      </dgm:t>
    </dgm:pt>
    <dgm:pt modelId="{2ADA7607-EB45-48A5-931B-AEAD2E3461D4}" type="parTrans" cxnId="{7AB930D3-DDBB-46B2-86FC-DDF9F8C607E0}">
      <dgm:prSet/>
      <dgm:spPr/>
      <dgm:t>
        <a:bodyPr/>
        <a:lstStyle/>
        <a:p>
          <a:endParaRPr lang="en-US"/>
        </a:p>
      </dgm:t>
    </dgm:pt>
    <dgm:pt modelId="{62114682-723F-4E7F-A6F7-EEA246AAAA43}" type="sibTrans" cxnId="{7AB930D3-DDBB-46B2-86FC-DDF9F8C607E0}">
      <dgm:prSet/>
      <dgm:spPr/>
      <dgm:t>
        <a:bodyPr/>
        <a:lstStyle/>
        <a:p>
          <a:endParaRPr lang="en-US"/>
        </a:p>
      </dgm:t>
    </dgm:pt>
    <dgm:pt modelId="{94BC2B5E-0E5B-49F6-910E-FD1C2EEE1241}">
      <dgm:prSet phldrT="[Text]" custT="1"/>
      <dgm:spPr/>
      <dgm:t>
        <a:bodyPr spcFirstLastPara="0" vert="horz" wrap="square" lIns="72390" tIns="72390" rIns="72390" bIns="72390" numCol="1" spcCol="1270" anchor="ctr" anchorCtr="0"/>
        <a:lstStyle/>
        <a:p>
          <a:r>
            <a:rPr lang="en-US" sz="1900" b="1" kern="1200">
              <a:latin typeface="Segoe UI"/>
              <a:ea typeface="+mn-ea"/>
              <a:cs typeface="+mn-cs"/>
            </a:rPr>
            <a:t>Companion devices allowed</a:t>
          </a:r>
          <a:endParaRPr lang="en-US" sz="2200" b="1" kern="1200"/>
        </a:p>
        <a:p>
          <a:r>
            <a:rPr lang="en-US" sz="1400" i="0" kern="1200"/>
            <a:t>Employee managed devices allowed as companions to corporate managed devices</a:t>
          </a:r>
          <a:endParaRPr lang="en-US" sz="1400" i="0" kern="1200" dirty="0"/>
        </a:p>
      </dgm:t>
    </dgm:pt>
    <dgm:pt modelId="{B4CA487B-6DB8-46BA-A57D-657AD3DA529D}" type="parTrans" cxnId="{D68F43FF-4055-4516-8BDE-FA4DCBA7DD7C}">
      <dgm:prSet/>
      <dgm:spPr/>
      <dgm:t>
        <a:bodyPr/>
        <a:lstStyle/>
        <a:p>
          <a:endParaRPr lang="en-US"/>
        </a:p>
      </dgm:t>
    </dgm:pt>
    <dgm:pt modelId="{02337C6D-B540-438F-AF5D-F56E110E0D26}" type="sibTrans" cxnId="{D68F43FF-4055-4516-8BDE-FA4DCBA7DD7C}">
      <dgm:prSet/>
      <dgm:spPr/>
      <dgm:t>
        <a:bodyPr/>
        <a:lstStyle/>
        <a:p>
          <a:endParaRPr lang="en-US"/>
        </a:p>
      </dgm:t>
    </dgm:pt>
    <dgm:pt modelId="{7AE3DC7F-789C-43C6-91EE-7A90D8D77F4F}">
      <dgm:prSet phldrT="[Text]" custT="1"/>
      <dgm:spPr/>
      <dgm:t>
        <a:bodyPr/>
        <a:lstStyle/>
        <a:p>
          <a:pPr marL="0" lvl="0" indent="0" algn="ctr" defTabSz="844550">
            <a:lnSpc>
              <a:spcPct val="90000"/>
            </a:lnSpc>
            <a:spcBef>
              <a:spcPct val="0"/>
            </a:spcBef>
            <a:spcAft>
              <a:spcPct val="35000"/>
            </a:spcAft>
            <a:buNone/>
          </a:pPr>
          <a:r>
            <a:rPr lang="en-US" sz="1900" b="1" kern="1200">
              <a:latin typeface="Segoe UI"/>
              <a:ea typeface="+mn-ea"/>
              <a:cs typeface="+mn-cs"/>
            </a:rPr>
            <a:t>Corporate apps and data focused</a:t>
          </a:r>
        </a:p>
        <a:p>
          <a:pPr marL="0" lvl="0" indent="0" algn="ctr" defTabSz="844550">
            <a:lnSpc>
              <a:spcPct val="90000"/>
            </a:lnSpc>
            <a:spcBef>
              <a:spcPct val="0"/>
            </a:spcBef>
            <a:spcAft>
              <a:spcPct val="35000"/>
            </a:spcAft>
            <a:buNone/>
          </a:pPr>
          <a:r>
            <a:rPr lang="en-US" sz="1400" i="0" kern="1200">
              <a:latin typeface="Segoe UI"/>
              <a:ea typeface="+mn-ea"/>
              <a:cs typeface="+mn-cs"/>
            </a:rPr>
            <a:t>Devices are not enrolled in MDM at all; rather, the apps and data are managed</a:t>
          </a:r>
          <a:endParaRPr lang="en-US" sz="1400" i="0" kern="1200" dirty="0">
            <a:latin typeface="Segoe UI"/>
            <a:ea typeface="+mn-ea"/>
            <a:cs typeface="+mn-cs"/>
          </a:endParaRPr>
        </a:p>
      </dgm:t>
    </dgm:pt>
    <dgm:pt modelId="{D3993031-5692-4E88-BA39-AAE139FB68B4}" type="parTrans" cxnId="{5DE28D45-7FCC-4A9E-B55C-A97478309B1F}">
      <dgm:prSet/>
      <dgm:spPr/>
      <dgm:t>
        <a:bodyPr/>
        <a:lstStyle/>
        <a:p>
          <a:endParaRPr lang="en-US"/>
        </a:p>
      </dgm:t>
    </dgm:pt>
    <dgm:pt modelId="{69055482-BECB-47EC-83F0-04791A972A3F}" type="sibTrans" cxnId="{5DE28D45-7FCC-4A9E-B55C-A97478309B1F}">
      <dgm:prSet/>
      <dgm:spPr/>
      <dgm:t>
        <a:bodyPr/>
        <a:lstStyle/>
        <a:p>
          <a:endParaRPr lang="en-US"/>
        </a:p>
      </dgm:t>
    </dgm:pt>
    <dgm:pt modelId="{6F57AA24-F603-4B1A-9B7B-9EC680038AB3}" type="pres">
      <dgm:prSet presAssocID="{3B0F37C2-F2E2-4F7D-A1D1-F71E7DC4674D}" presName="Name0" presStyleCnt="0">
        <dgm:presLayoutVars>
          <dgm:dir/>
          <dgm:resizeHandles val="exact"/>
        </dgm:presLayoutVars>
      </dgm:prSet>
      <dgm:spPr/>
    </dgm:pt>
    <dgm:pt modelId="{D4627DE0-8DC0-436B-A593-760FA087AA2E}" type="pres">
      <dgm:prSet presAssocID="{5D951A68-5F81-4B35-A31F-CBDEDA303E7F}" presName="node" presStyleLbl="node1" presStyleIdx="0" presStyleCnt="3">
        <dgm:presLayoutVars>
          <dgm:bulletEnabled val="1"/>
        </dgm:presLayoutVars>
      </dgm:prSet>
      <dgm:spPr/>
    </dgm:pt>
    <dgm:pt modelId="{29A733FD-3E64-46C0-9BA4-1F3E497729E7}" type="pres">
      <dgm:prSet presAssocID="{62114682-723F-4E7F-A6F7-EEA246AAAA43}" presName="sibTrans" presStyleLbl="sibTrans2D1" presStyleIdx="0" presStyleCnt="2"/>
      <dgm:spPr/>
    </dgm:pt>
    <dgm:pt modelId="{C47FECA1-FB01-4494-A483-67897DF4FCD4}" type="pres">
      <dgm:prSet presAssocID="{62114682-723F-4E7F-A6F7-EEA246AAAA43}" presName="connectorText" presStyleLbl="sibTrans2D1" presStyleIdx="0" presStyleCnt="2"/>
      <dgm:spPr/>
    </dgm:pt>
    <dgm:pt modelId="{2038CA89-2DFD-4BE3-A078-9A87FA35FF56}" type="pres">
      <dgm:prSet presAssocID="{94BC2B5E-0E5B-49F6-910E-FD1C2EEE1241}" presName="node" presStyleLbl="node1" presStyleIdx="1" presStyleCnt="3">
        <dgm:presLayoutVars>
          <dgm:bulletEnabled val="1"/>
        </dgm:presLayoutVars>
      </dgm:prSet>
      <dgm:spPr>
        <a:xfrm>
          <a:off x="4314801" y="951322"/>
          <a:ext cx="3074652" cy="1844791"/>
        </a:xfrm>
        <a:prstGeom prst="roundRect">
          <a:avLst>
            <a:gd name="adj" fmla="val 10000"/>
          </a:avLst>
        </a:prstGeom>
      </dgm:spPr>
    </dgm:pt>
    <dgm:pt modelId="{F2723031-4476-40C1-9DE6-C9876A6520F9}" type="pres">
      <dgm:prSet presAssocID="{02337C6D-B540-438F-AF5D-F56E110E0D26}" presName="sibTrans" presStyleLbl="sibTrans2D1" presStyleIdx="1" presStyleCnt="2"/>
      <dgm:spPr/>
    </dgm:pt>
    <dgm:pt modelId="{15AAC6CF-3F16-4863-863A-9F12BAF373C3}" type="pres">
      <dgm:prSet presAssocID="{02337C6D-B540-438F-AF5D-F56E110E0D26}" presName="connectorText" presStyleLbl="sibTrans2D1" presStyleIdx="1" presStyleCnt="2"/>
      <dgm:spPr/>
    </dgm:pt>
    <dgm:pt modelId="{019ED1ED-0D45-411D-8618-0B24EA298F53}" type="pres">
      <dgm:prSet presAssocID="{7AE3DC7F-789C-43C6-91EE-7A90D8D77F4F}" presName="node" presStyleLbl="node1" presStyleIdx="2" presStyleCnt="3">
        <dgm:presLayoutVars>
          <dgm:bulletEnabled val="1"/>
        </dgm:presLayoutVars>
      </dgm:prSet>
      <dgm:spPr/>
    </dgm:pt>
  </dgm:ptLst>
  <dgm:cxnLst>
    <dgm:cxn modelId="{B5C6519E-D4FC-4057-9189-EE8578A19736}" type="presOf" srcId="{62114682-723F-4E7F-A6F7-EEA246AAAA43}" destId="{C47FECA1-FB01-4494-A483-67897DF4FCD4}" srcOrd="1" destOrd="0" presId="urn:microsoft.com/office/officeart/2005/8/layout/process1"/>
    <dgm:cxn modelId="{5DE28D45-7FCC-4A9E-B55C-A97478309B1F}" srcId="{3B0F37C2-F2E2-4F7D-A1D1-F71E7DC4674D}" destId="{7AE3DC7F-789C-43C6-91EE-7A90D8D77F4F}" srcOrd="2" destOrd="0" parTransId="{D3993031-5692-4E88-BA39-AAE139FB68B4}" sibTransId="{69055482-BECB-47EC-83F0-04791A972A3F}"/>
    <dgm:cxn modelId="{D68F43FF-4055-4516-8BDE-FA4DCBA7DD7C}" srcId="{3B0F37C2-F2E2-4F7D-A1D1-F71E7DC4674D}" destId="{94BC2B5E-0E5B-49F6-910E-FD1C2EEE1241}" srcOrd="1" destOrd="0" parTransId="{B4CA487B-6DB8-46BA-A57D-657AD3DA529D}" sibTransId="{02337C6D-B540-438F-AF5D-F56E110E0D26}"/>
    <dgm:cxn modelId="{0ECBFEB7-1A9E-4FFB-B837-7BE2517641E7}" type="presOf" srcId="{5D951A68-5F81-4B35-A31F-CBDEDA303E7F}" destId="{D4627DE0-8DC0-436B-A593-760FA087AA2E}" srcOrd="0" destOrd="0" presId="urn:microsoft.com/office/officeart/2005/8/layout/process1"/>
    <dgm:cxn modelId="{FFBACAE7-3C20-4A3C-B683-4CC07970566E}" type="presOf" srcId="{02337C6D-B540-438F-AF5D-F56E110E0D26}" destId="{15AAC6CF-3F16-4863-863A-9F12BAF373C3}" srcOrd="1" destOrd="0" presId="urn:microsoft.com/office/officeart/2005/8/layout/process1"/>
    <dgm:cxn modelId="{94B0C2EA-7D1E-4376-BFC7-A6285A99F989}" type="presOf" srcId="{3B0F37C2-F2E2-4F7D-A1D1-F71E7DC4674D}" destId="{6F57AA24-F603-4B1A-9B7B-9EC680038AB3}" srcOrd="0" destOrd="0" presId="urn:microsoft.com/office/officeart/2005/8/layout/process1"/>
    <dgm:cxn modelId="{3A621B33-820C-4876-9504-115850A81FC7}" type="presOf" srcId="{7AE3DC7F-789C-43C6-91EE-7A90D8D77F4F}" destId="{019ED1ED-0D45-411D-8618-0B24EA298F53}" srcOrd="0" destOrd="0" presId="urn:microsoft.com/office/officeart/2005/8/layout/process1"/>
    <dgm:cxn modelId="{7AB930D3-DDBB-46B2-86FC-DDF9F8C607E0}" srcId="{3B0F37C2-F2E2-4F7D-A1D1-F71E7DC4674D}" destId="{5D951A68-5F81-4B35-A31F-CBDEDA303E7F}" srcOrd="0" destOrd="0" parTransId="{2ADA7607-EB45-48A5-931B-AEAD2E3461D4}" sibTransId="{62114682-723F-4E7F-A6F7-EEA246AAAA43}"/>
    <dgm:cxn modelId="{AF147C3F-B93D-4FA2-A30B-B969DA9CD7FD}" type="presOf" srcId="{94BC2B5E-0E5B-49F6-910E-FD1C2EEE1241}" destId="{2038CA89-2DFD-4BE3-A078-9A87FA35FF56}" srcOrd="0" destOrd="0" presId="urn:microsoft.com/office/officeart/2005/8/layout/process1"/>
    <dgm:cxn modelId="{83EE7407-F83E-41B7-BB39-D449E6CE0C10}" type="presOf" srcId="{62114682-723F-4E7F-A6F7-EEA246AAAA43}" destId="{29A733FD-3E64-46C0-9BA4-1F3E497729E7}" srcOrd="0" destOrd="0" presId="urn:microsoft.com/office/officeart/2005/8/layout/process1"/>
    <dgm:cxn modelId="{D65A9AB2-3FAE-4CB1-BD72-ABFC13A9942E}" type="presOf" srcId="{02337C6D-B540-438F-AF5D-F56E110E0D26}" destId="{F2723031-4476-40C1-9DE6-C9876A6520F9}" srcOrd="0" destOrd="0" presId="urn:microsoft.com/office/officeart/2005/8/layout/process1"/>
    <dgm:cxn modelId="{16C77C63-751F-4FC9-864B-570D5C0D4915}" type="presParOf" srcId="{6F57AA24-F603-4B1A-9B7B-9EC680038AB3}" destId="{D4627DE0-8DC0-436B-A593-760FA087AA2E}" srcOrd="0" destOrd="0" presId="urn:microsoft.com/office/officeart/2005/8/layout/process1"/>
    <dgm:cxn modelId="{9076B1C6-0C18-4DBA-A1AF-BEA2BC8C4DE9}" type="presParOf" srcId="{6F57AA24-F603-4B1A-9B7B-9EC680038AB3}" destId="{29A733FD-3E64-46C0-9BA4-1F3E497729E7}" srcOrd="1" destOrd="0" presId="urn:microsoft.com/office/officeart/2005/8/layout/process1"/>
    <dgm:cxn modelId="{CF4BC833-E4B4-4D92-80E6-0A8876824FCC}" type="presParOf" srcId="{29A733FD-3E64-46C0-9BA4-1F3E497729E7}" destId="{C47FECA1-FB01-4494-A483-67897DF4FCD4}" srcOrd="0" destOrd="0" presId="urn:microsoft.com/office/officeart/2005/8/layout/process1"/>
    <dgm:cxn modelId="{E2F67E36-4659-4153-9011-4F1C1677EB55}" type="presParOf" srcId="{6F57AA24-F603-4B1A-9B7B-9EC680038AB3}" destId="{2038CA89-2DFD-4BE3-A078-9A87FA35FF56}" srcOrd="2" destOrd="0" presId="urn:microsoft.com/office/officeart/2005/8/layout/process1"/>
    <dgm:cxn modelId="{BDE70F9A-3950-44B4-A1F2-0FCAECBB5F87}" type="presParOf" srcId="{6F57AA24-F603-4B1A-9B7B-9EC680038AB3}" destId="{F2723031-4476-40C1-9DE6-C9876A6520F9}" srcOrd="3" destOrd="0" presId="urn:microsoft.com/office/officeart/2005/8/layout/process1"/>
    <dgm:cxn modelId="{2D8F2D4E-D376-4AB1-AB24-2A1119F82070}" type="presParOf" srcId="{F2723031-4476-40C1-9DE6-C9876A6520F9}" destId="{15AAC6CF-3F16-4863-863A-9F12BAF373C3}" srcOrd="0" destOrd="0" presId="urn:microsoft.com/office/officeart/2005/8/layout/process1"/>
    <dgm:cxn modelId="{DE10C894-7259-4B4C-8AD8-9A11D8B8E03B}" type="presParOf" srcId="{6F57AA24-F603-4B1A-9B7B-9EC680038AB3}" destId="{019ED1ED-0D45-411D-8618-0B24EA298F53}"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EDEF18-2839-4AC4-8D61-D1D61F80A294}"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n-US"/>
        </a:p>
      </dgm:t>
    </dgm:pt>
    <dgm:pt modelId="{02F56FF5-C8F6-424E-AD40-6DFBFED2511E}">
      <dgm:prSet phldrT="[Text]"/>
      <dgm:spPr>
        <a:solidFill>
          <a:schemeClr val="accent2"/>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1511</a:t>
          </a:r>
        </a:p>
      </dgm:t>
    </dgm:pt>
    <dgm:pt modelId="{48808C15-3892-47B4-88B0-CDD632FF86E2}" type="parTrans" cxnId="{9B607DB6-63A2-43B5-83C5-6C8F8FACABB7}">
      <dgm:prSet/>
      <dgm:spPr/>
      <dgm:t>
        <a:bodyPr/>
        <a:lstStyle/>
        <a:p>
          <a:endParaRPr lang="en-US"/>
        </a:p>
      </dgm:t>
    </dgm:pt>
    <dgm:pt modelId="{E6F8AA67-2CBE-48F5-B476-26BD334AD6E9}" type="sibTrans" cxnId="{9B607DB6-63A2-43B5-83C5-6C8F8FACABB7}">
      <dgm:prSet/>
      <dgm:spPr/>
      <dgm:t>
        <a:bodyPr/>
        <a:lstStyle/>
        <a:p>
          <a:endParaRPr lang="en-US"/>
        </a:p>
      </dgm:t>
    </dgm:pt>
    <dgm:pt modelId="{3922418C-5D69-4DF6-9D41-C02A4A921EC7}">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Deploy, upgrade, and manage Windows 10, including new features</a:t>
          </a:r>
        </a:p>
      </dgm:t>
    </dgm:pt>
    <dgm:pt modelId="{F99B9BF0-2C63-4B0A-A43E-5575E780F823}" type="parTrans" cxnId="{5127A006-37DF-4153-9053-0C79F3BAE292}">
      <dgm:prSet/>
      <dgm:spPr/>
      <dgm:t>
        <a:bodyPr/>
        <a:lstStyle/>
        <a:p>
          <a:endParaRPr lang="en-US"/>
        </a:p>
      </dgm:t>
    </dgm:pt>
    <dgm:pt modelId="{7303A5DA-97FA-426D-9AFC-5406710C510E}" type="sibTrans" cxnId="{5127A006-37DF-4153-9053-0C79F3BAE292}">
      <dgm:prSet/>
      <dgm:spPr/>
      <dgm:t>
        <a:bodyPr/>
        <a:lstStyle/>
        <a:p>
          <a:endParaRPr lang="en-US"/>
        </a:p>
      </dgm:t>
    </dgm:pt>
    <dgm:pt modelId="{37DD0312-A59A-43EB-8F76-52943D5CAC9C}">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Servicing model for </a:t>
          </a:r>
          <a:r>
            <a:rPr lang="en-US" dirty="0" err="1"/>
            <a:t>ConfigMgr</a:t>
          </a:r>
          <a:r>
            <a:rPr lang="en-US" dirty="0"/>
            <a:t> Current Branch</a:t>
          </a:r>
        </a:p>
      </dgm:t>
    </dgm:pt>
    <dgm:pt modelId="{0575C57E-34F3-4AED-B49E-E56D8FBD173D}" type="parTrans" cxnId="{183EC1AD-A325-4B96-905C-982FEFDCBD9E}">
      <dgm:prSet/>
      <dgm:spPr/>
      <dgm:t>
        <a:bodyPr/>
        <a:lstStyle/>
        <a:p>
          <a:endParaRPr lang="en-US"/>
        </a:p>
      </dgm:t>
    </dgm:pt>
    <dgm:pt modelId="{FE137599-DB8E-4151-8FC4-88AD774FE370}" type="sibTrans" cxnId="{183EC1AD-A325-4B96-905C-982FEFDCBD9E}">
      <dgm:prSet/>
      <dgm:spPr/>
      <dgm:t>
        <a:bodyPr/>
        <a:lstStyle/>
        <a:p>
          <a:endParaRPr lang="en-US"/>
        </a:p>
      </dgm:t>
    </dgm:pt>
    <dgm:pt modelId="{3DCE43A1-EBD3-4813-AA6C-20622968FD19}">
      <dgm:prSet phldrT="[Text]"/>
      <dgm:spPr>
        <a:solidFill>
          <a:schemeClr val="accent2"/>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1602</a:t>
          </a:r>
        </a:p>
      </dgm:t>
    </dgm:pt>
    <dgm:pt modelId="{27F3244A-FE1F-40A2-92F2-142F552CDF36}" type="parTrans" cxnId="{0E462CCC-9262-4A88-8BCA-B1613ADA09FC}">
      <dgm:prSet/>
      <dgm:spPr/>
      <dgm:t>
        <a:bodyPr/>
        <a:lstStyle/>
        <a:p>
          <a:endParaRPr lang="en-US"/>
        </a:p>
      </dgm:t>
    </dgm:pt>
    <dgm:pt modelId="{BBE56E22-857C-4CCB-8D34-01C4230E2305}" type="sibTrans" cxnId="{0E462CCC-9262-4A88-8BCA-B1613ADA09FC}">
      <dgm:prSet/>
      <dgm:spPr/>
      <dgm:t>
        <a:bodyPr/>
        <a:lstStyle/>
        <a:p>
          <a:endParaRPr lang="en-US"/>
        </a:p>
      </dgm:t>
    </dgm:pt>
    <dgm:pt modelId="{904F3147-32DD-4977-8156-9322E3A1F0D0}">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Client online status</a:t>
          </a:r>
        </a:p>
      </dgm:t>
    </dgm:pt>
    <dgm:pt modelId="{AF01AC11-D0D4-47DF-8119-1103EC8A723B}" type="parTrans" cxnId="{5A03BE25-B23F-42E6-9A3F-621FC8115D7A}">
      <dgm:prSet/>
      <dgm:spPr/>
      <dgm:t>
        <a:bodyPr/>
        <a:lstStyle/>
        <a:p>
          <a:endParaRPr lang="en-US"/>
        </a:p>
      </dgm:t>
    </dgm:pt>
    <dgm:pt modelId="{B354ADC7-C939-42A1-BFA4-772515A2EE98}" type="sibTrans" cxnId="{5A03BE25-B23F-42E6-9A3F-621FC8115D7A}">
      <dgm:prSet/>
      <dgm:spPr/>
      <dgm:t>
        <a:bodyPr/>
        <a:lstStyle/>
        <a:p>
          <a:endParaRPr lang="en-US"/>
        </a:p>
      </dgm:t>
    </dgm:pt>
    <dgm:pt modelId="{3EA6FAD5-D2A8-47B6-AE36-4BC42D19848E}">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Support for SQL Server Always On</a:t>
          </a:r>
        </a:p>
      </dgm:t>
    </dgm:pt>
    <dgm:pt modelId="{03B71235-D8EB-46F6-86CB-EB7D8892E782}" type="parTrans" cxnId="{211AEB13-2FE9-4CC9-8373-17F21FCE51D1}">
      <dgm:prSet/>
      <dgm:spPr/>
      <dgm:t>
        <a:bodyPr/>
        <a:lstStyle/>
        <a:p>
          <a:endParaRPr lang="en-US"/>
        </a:p>
      </dgm:t>
    </dgm:pt>
    <dgm:pt modelId="{1C43B56C-E481-4039-81E7-50D5E62E11D3}" type="sibTrans" cxnId="{211AEB13-2FE9-4CC9-8373-17F21FCE51D1}">
      <dgm:prSet/>
      <dgm:spPr/>
      <dgm:t>
        <a:bodyPr/>
        <a:lstStyle/>
        <a:p>
          <a:endParaRPr lang="en-US"/>
        </a:p>
      </dgm:t>
    </dgm:pt>
    <dgm:pt modelId="{944B0EDB-D056-42D4-9F44-4C32DD48371D}">
      <dgm:prSet phldrT="[Text]"/>
      <dgm:spPr>
        <a:solidFill>
          <a:schemeClr val="accent2"/>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1606</a:t>
          </a:r>
        </a:p>
      </dgm:t>
    </dgm:pt>
    <dgm:pt modelId="{628344C3-CDF8-4564-A95F-B1AC549F9902}" type="parTrans" cxnId="{A9FA609E-9B85-4B61-8386-CBE569587107}">
      <dgm:prSet/>
      <dgm:spPr/>
      <dgm:t>
        <a:bodyPr/>
        <a:lstStyle/>
        <a:p>
          <a:endParaRPr lang="en-US"/>
        </a:p>
      </dgm:t>
    </dgm:pt>
    <dgm:pt modelId="{FFB32F52-D3DE-46C0-89A3-47372771B4B0}" type="sibTrans" cxnId="{A9FA609E-9B85-4B61-8386-CBE569587107}">
      <dgm:prSet/>
      <dgm:spPr/>
      <dgm:t>
        <a:bodyPr/>
        <a:lstStyle/>
        <a:p>
          <a:endParaRPr lang="en-US"/>
        </a:p>
      </dgm:t>
    </dgm:pt>
    <dgm:pt modelId="{3EF225DD-953F-454E-9BCE-9627CE112CB5}">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Windows Information Protection</a:t>
          </a:r>
        </a:p>
      </dgm:t>
    </dgm:pt>
    <dgm:pt modelId="{7D0B3712-BCFB-44A8-ADE7-66E18CA915B1}" type="parTrans" cxnId="{206EE889-7C37-4D88-A095-C17452CFE6EA}">
      <dgm:prSet/>
      <dgm:spPr/>
      <dgm:t>
        <a:bodyPr/>
        <a:lstStyle/>
        <a:p>
          <a:endParaRPr lang="en-US"/>
        </a:p>
      </dgm:t>
    </dgm:pt>
    <dgm:pt modelId="{39923303-5AE9-4332-BA69-8F723FF48655}" type="sibTrans" cxnId="{206EE889-7C37-4D88-A095-C17452CFE6EA}">
      <dgm:prSet/>
      <dgm:spPr/>
      <dgm:t>
        <a:bodyPr/>
        <a:lstStyle/>
        <a:p>
          <a:endParaRPr lang="en-US"/>
        </a:p>
      </dgm:t>
    </dgm:pt>
    <dgm:pt modelId="{1AFE3F12-CCA4-47F4-A332-2B91B273C8C8}">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Windows Store for Business integration</a:t>
          </a:r>
        </a:p>
      </dgm:t>
    </dgm:pt>
    <dgm:pt modelId="{CE539724-A965-4525-8C42-20C496B27DE3}" type="parTrans" cxnId="{1E5E9463-AAEF-4871-88C5-3272A2F5C596}">
      <dgm:prSet/>
      <dgm:spPr/>
      <dgm:t>
        <a:bodyPr/>
        <a:lstStyle/>
        <a:p>
          <a:endParaRPr lang="en-US"/>
        </a:p>
      </dgm:t>
    </dgm:pt>
    <dgm:pt modelId="{54A6BC5A-ADB4-42CC-BA4B-458CCFA39BDC}" type="sibTrans" cxnId="{1E5E9463-AAEF-4871-88C5-3272A2F5C596}">
      <dgm:prSet/>
      <dgm:spPr/>
      <dgm:t>
        <a:bodyPr/>
        <a:lstStyle/>
        <a:p>
          <a:endParaRPr lang="en-US"/>
        </a:p>
      </dgm:t>
    </dgm:pt>
    <dgm:pt modelId="{F5E35D76-5388-4F5B-8586-D91A2EEF6925}">
      <dgm:prSet/>
      <dgm:spPr>
        <a:solidFill>
          <a:schemeClr val="accent2"/>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1610</a:t>
          </a:r>
        </a:p>
      </dgm:t>
    </dgm:pt>
    <dgm:pt modelId="{6D69E345-B441-467F-AAD0-3206D30DD8AA}" type="parTrans" cxnId="{9B791AD9-2960-42A9-9E01-1FE4B18A9F76}">
      <dgm:prSet/>
      <dgm:spPr/>
      <dgm:t>
        <a:bodyPr/>
        <a:lstStyle/>
        <a:p>
          <a:endParaRPr lang="en-US"/>
        </a:p>
      </dgm:t>
    </dgm:pt>
    <dgm:pt modelId="{17D8DED6-810A-47B9-BC43-A0CE2D328776}" type="sibTrans" cxnId="{9B791AD9-2960-42A9-9E01-1FE4B18A9F76}">
      <dgm:prSet/>
      <dgm:spPr/>
      <dgm:t>
        <a:bodyPr/>
        <a:lstStyle/>
        <a:p>
          <a:endParaRPr lang="en-US"/>
        </a:p>
      </dgm:t>
    </dgm:pt>
    <dgm:pt modelId="{2B0DCC7F-6A72-4926-A68E-1FBC3448370F}">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Combined end-user portal</a:t>
          </a:r>
        </a:p>
      </dgm:t>
    </dgm:pt>
    <dgm:pt modelId="{99AC3825-C156-452D-908D-3653DB9DD2CF}" type="parTrans" cxnId="{A4B43B8D-4515-4832-90AA-83976B04F2A4}">
      <dgm:prSet/>
      <dgm:spPr/>
      <dgm:t>
        <a:bodyPr/>
        <a:lstStyle/>
        <a:p>
          <a:endParaRPr lang="en-US"/>
        </a:p>
      </dgm:t>
    </dgm:pt>
    <dgm:pt modelId="{9566C243-C5C4-44D8-BD43-E2F09454C876}" type="sibTrans" cxnId="{A4B43B8D-4515-4832-90AA-83976B04F2A4}">
      <dgm:prSet/>
      <dgm:spPr/>
      <dgm:t>
        <a:bodyPr/>
        <a:lstStyle/>
        <a:p>
          <a:endParaRPr lang="en-US"/>
        </a:p>
      </dgm:t>
    </dgm:pt>
    <dgm:pt modelId="{1474E125-683D-494A-ABDD-B57BF11C6A93}">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Windows 10 Device Health Attestation reporting</a:t>
          </a:r>
        </a:p>
      </dgm:t>
    </dgm:pt>
    <dgm:pt modelId="{6F91DCFE-3DAA-49B4-B554-02B6A20175C7}" type="parTrans" cxnId="{539AF8EB-0CD8-4E8B-976E-477BA586DF90}">
      <dgm:prSet/>
      <dgm:spPr/>
      <dgm:t>
        <a:bodyPr/>
        <a:lstStyle/>
        <a:p>
          <a:endParaRPr lang="en-US"/>
        </a:p>
      </dgm:t>
    </dgm:pt>
    <dgm:pt modelId="{35DDB2A9-F5FB-4455-9A2A-18F075F48F46}" type="sibTrans" cxnId="{539AF8EB-0CD8-4E8B-976E-477BA586DF90}">
      <dgm:prSet/>
      <dgm:spPr/>
      <dgm:t>
        <a:bodyPr/>
        <a:lstStyle/>
        <a:p>
          <a:endParaRPr lang="en-US"/>
        </a:p>
      </dgm:t>
    </dgm:pt>
    <dgm:pt modelId="{1A8E6168-37E3-49DE-B075-10850DCBEB06}">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Office 365 update management</a:t>
          </a:r>
        </a:p>
      </dgm:t>
    </dgm:pt>
    <dgm:pt modelId="{C3C7A159-F915-42CD-B706-A9125AFD086F}" type="parTrans" cxnId="{415C8155-99BC-413D-AD09-11F720FD3641}">
      <dgm:prSet/>
      <dgm:spPr/>
      <dgm:t>
        <a:bodyPr/>
        <a:lstStyle/>
        <a:p>
          <a:endParaRPr lang="en-US"/>
        </a:p>
      </dgm:t>
    </dgm:pt>
    <dgm:pt modelId="{5ACC1351-49E9-4822-979F-9C0532F10E72}" type="sibTrans" cxnId="{415C8155-99BC-413D-AD09-11F720FD3641}">
      <dgm:prSet/>
      <dgm:spPr/>
      <dgm:t>
        <a:bodyPr/>
        <a:lstStyle/>
        <a:p>
          <a:endParaRPr lang="en-US"/>
        </a:p>
      </dgm:t>
    </dgm:pt>
    <dgm:pt modelId="{C93BC72C-8D1A-47B1-B878-B92749F7EB69}">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endParaRPr lang="en-US" dirty="0"/>
        </a:p>
      </dgm:t>
    </dgm:pt>
    <dgm:pt modelId="{35287B45-1366-44C8-B0D6-E576EC639A26}" type="parTrans" cxnId="{0B3A2070-6037-4765-8BCD-88C3027024C5}">
      <dgm:prSet/>
      <dgm:spPr/>
      <dgm:t>
        <a:bodyPr/>
        <a:lstStyle/>
        <a:p>
          <a:endParaRPr lang="en-US"/>
        </a:p>
      </dgm:t>
    </dgm:pt>
    <dgm:pt modelId="{D8F20406-CE38-40F4-8A17-B9D81F87DA44}" type="sibTrans" cxnId="{0B3A2070-6037-4765-8BCD-88C3027024C5}">
      <dgm:prSet/>
      <dgm:spPr/>
      <dgm:t>
        <a:bodyPr/>
        <a:lstStyle/>
        <a:p>
          <a:endParaRPr lang="en-US"/>
        </a:p>
      </dgm:t>
    </dgm:pt>
    <dgm:pt modelId="{D2A041BE-CABC-4C83-A829-E77B0135B760}">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Manage Windows as a Service</a:t>
          </a:r>
        </a:p>
      </dgm:t>
    </dgm:pt>
    <dgm:pt modelId="{6FE724ED-7ED1-4677-9DCC-AF958D529EC6}" type="parTrans" cxnId="{8A534691-3F70-4BC5-84F3-6D4955513DF0}">
      <dgm:prSet/>
      <dgm:spPr/>
      <dgm:t>
        <a:bodyPr/>
        <a:lstStyle/>
        <a:p>
          <a:endParaRPr lang="en-US"/>
        </a:p>
      </dgm:t>
    </dgm:pt>
    <dgm:pt modelId="{67992688-0822-47C9-BF70-E749409BC132}" type="sibTrans" cxnId="{8A534691-3F70-4BC5-84F3-6D4955513DF0}">
      <dgm:prSet/>
      <dgm:spPr/>
      <dgm:t>
        <a:bodyPr/>
        <a:lstStyle/>
        <a:p>
          <a:endParaRPr lang="en-US"/>
        </a:p>
      </dgm:t>
    </dgm:pt>
    <dgm:pt modelId="{755F968A-23C9-495C-99CF-9E6D7ED51495}">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Conditional Access support for PC management</a:t>
          </a:r>
        </a:p>
      </dgm:t>
    </dgm:pt>
    <dgm:pt modelId="{9AE43689-29A1-4301-A55C-28DAD26D1DD6}" type="parTrans" cxnId="{56697EBD-563E-4C1D-A8A2-555BB2C32734}">
      <dgm:prSet/>
      <dgm:spPr/>
      <dgm:t>
        <a:bodyPr/>
        <a:lstStyle/>
        <a:p>
          <a:endParaRPr lang="en-US"/>
        </a:p>
      </dgm:t>
    </dgm:pt>
    <dgm:pt modelId="{FFD63AFF-E78B-4DD7-A208-AB20F5217B73}" type="sibTrans" cxnId="{56697EBD-563E-4C1D-A8A2-555BB2C32734}">
      <dgm:prSet/>
      <dgm:spPr/>
      <dgm:t>
        <a:bodyPr/>
        <a:lstStyle/>
        <a:p>
          <a:endParaRPr lang="en-US"/>
        </a:p>
      </dgm:t>
    </dgm:pt>
    <dgm:pt modelId="{15FB634C-35E4-4C40-91D4-A68643142399}">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Windows Defender Advanced Threat Protection</a:t>
          </a:r>
        </a:p>
      </dgm:t>
    </dgm:pt>
    <dgm:pt modelId="{29C57442-81D5-4C12-ABDA-D91285F055CD}" type="parTrans" cxnId="{1B6EE6EE-FB2F-4399-866D-B09C84902C27}">
      <dgm:prSet/>
      <dgm:spPr/>
      <dgm:t>
        <a:bodyPr/>
        <a:lstStyle/>
        <a:p>
          <a:endParaRPr lang="en-US"/>
        </a:p>
      </dgm:t>
    </dgm:pt>
    <dgm:pt modelId="{351E3D19-0564-41C7-9B33-57FD752B644F}" type="sibTrans" cxnId="{1B6EE6EE-FB2F-4399-866D-B09C84902C27}">
      <dgm:prSet/>
      <dgm:spPr/>
      <dgm:t>
        <a:bodyPr/>
        <a:lstStyle/>
        <a:p>
          <a:endParaRPr lang="en-US"/>
        </a:p>
      </dgm:t>
    </dgm:pt>
    <dgm:pt modelId="{96D3D1AD-E558-47E0-A4BA-15D055851A4A}">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Windows Hello for Business</a:t>
          </a:r>
        </a:p>
      </dgm:t>
    </dgm:pt>
    <dgm:pt modelId="{567DE992-5B41-45E0-A6E8-B50B44C9AED8}" type="parTrans" cxnId="{0EF65352-B98F-4677-8ED6-3B66A0EE183C}">
      <dgm:prSet/>
      <dgm:spPr/>
      <dgm:t>
        <a:bodyPr/>
        <a:lstStyle/>
        <a:p>
          <a:endParaRPr lang="en-US"/>
        </a:p>
      </dgm:t>
    </dgm:pt>
    <dgm:pt modelId="{384B24D6-8CA9-4784-BA7C-B4D3F1AF4B1F}" type="sibTrans" cxnId="{0EF65352-B98F-4677-8ED6-3B66A0EE183C}">
      <dgm:prSet/>
      <dgm:spPr/>
      <dgm:t>
        <a:bodyPr/>
        <a:lstStyle/>
        <a:p>
          <a:endParaRPr lang="en-US"/>
        </a:p>
      </dgm:t>
    </dgm:pt>
    <dgm:pt modelId="{336AF13F-3221-4FEC-BDAA-118DE7273F27}">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Content status links in admin console</a:t>
          </a:r>
        </a:p>
      </dgm:t>
    </dgm:pt>
    <dgm:pt modelId="{C57E2DCA-F4AC-491D-8D81-5D3C95BE87FC}" type="parTrans" cxnId="{0C0C4B6F-AD34-4E81-8A11-03DF3622D75C}">
      <dgm:prSet/>
      <dgm:spPr/>
      <dgm:t>
        <a:bodyPr/>
        <a:lstStyle/>
        <a:p>
          <a:endParaRPr lang="en-US"/>
        </a:p>
      </dgm:t>
    </dgm:pt>
    <dgm:pt modelId="{DE708B2C-577E-4AEA-A542-A4586EC596A0}" type="sibTrans" cxnId="{0C0C4B6F-AD34-4E81-8A11-03DF3622D75C}">
      <dgm:prSet/>
      <dgm:spPr/>
      <dgm:t>
        <a:bodyPr/>
        <a:lstStyle/>
        <a:p>
          <a:endParaRPr lang="en-US"/>
        </a:p>
      </dgm:t>
    </dgm:pt>
    <dgm:pt modelId="{803D820A-E3D4-4D6F-967D-62FB65421B89}">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End user portal improvements</a:t>
          </a:r>
        </a:p>
      </dgm:t>
    </dgm:pt>
    <dgm:pt modelId="{4083EB16-48E8-4F9E-91F1-DFC0714DEFB4}" type="parTrans" cxnId="{34972A69-CC7F-4683-92E4-8DAEB01FAA26}">
      <dgm:prSet/>
      <dgm:spPr/>
      <dgm:t>
        <a:bodyPr/>
        <a:lstStyle/>
        <a:p>
          <a:endParaRPr lang="en-US"/>
        </a:p>
      </dgm:t>
    </dgm:pt>
    <dgm:pt modelId="{C6944685-D93D-4901-B9A6-352098A9B4BA}" type="sibTrans" cxnId="{34972A69-CC7F-4683-92E4-8DAEB01FAA26}">
      <dgm:prSet/>
      <dgm:spPr/>
      <dgm:t>
        <a:bodyPr/>
        <a:lstStyle/>
        <a:p>
          <a:endParaRPr lang="en-US"/>
        </a:p>
      </dgm:t>
    </dgm:pt>
    <dgm:pt modelId="{366C9086-F088-4122-96A7-2616C10E9FD1}">
      <dgm:prSet phldrT="[Tex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Windows Anniversary Edition support</a:t>
          </a:r>
        </a:p>
      </dgm:t>
    </dgm:pt>
    <dgm:pt modelId="{2EFBC9F0-409B-427C-AD57-DA63928C66E9}" type="parTrans" cxnId="{3D314D9A-FBBB-48FF-A090-E2BFB46DC5D7}">
      <dgm:prSet/>
      <dgm:spPr/>
      <dgm:t>
        <a:bodyPr/>
        <a:lstStyle/>
        <a:p>
          <a:endParaRPr lang="en-US"/>
        </a:p>
      </dgm:t>
    </dgm:pt>
    <dgm:pt modelId="{198171AB-5FFC-4CC8-99A4-CCBE8F6CA825}" type="sibTrans" cxnId="{3D314D9A-FBBB-48FF-A090-E2BFB46DC5D7}">
      <dgm:prSet/>
      <dgm:spPr/>
      <dgm:t>
        <a:bodyPr/>
        <a:lstStyle/>
        <a:p>
          <a:endParaRPr lang="en-US"/>
        </a:p>
      </dgm:t>
    </dgm:pt>
    <dgm:pt modelId="{DA09F7FA-94FC-4D05-9B5F-48DAB717F5EE}">
      <dgm:prSe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Cloud-based management service</a:t>
          </a:r>
        </a:p>
      </dgm:t>
    </dgm:pt>
    <dgm:pt modelId="{492FFBD2-E8C9-46A9-9065-6B1950D31E98}" type="parTrans" cxnId="{898FEE14-5B8D-4274-AB18-8A461638CC9F}">
      <dgm:prSet/>
      <dgm:spPr/>
      <dgm:t>
        <a:bodyPr/>
        <a:lstStyle/>
        <a:p>
          <a:endParaRPr lang="en-US"/>
        </a:p>
      </dgm:t>
    </dgm:pt>
    <dgm:pt modelId="{1CA0CB37-6E41-4640-BE41-BC3A5494CA52}" type="sibTrans" cxnId="{898FEE14-5B8D-4274-AB18-8A461638CC9F}">
      <dgm:prSet/>
      <dgm:spPr/>
      <dgm:t>
        <a:bodyPr/>
        <a:lstStyle/>
        <a:p>
          <a:endParaRPr lang="en-US"/>
        </a:p>
      </dgm:t>
    </dgm:pt>
    <dgm:pt modelId="{CAF514E5-B802-49F8-A9C2-68B9860A48CF}">
      <dgm:prSet/>
      <dgm:spPr>
        <a:solidFill>
          <a:schemeClr val="accent4"/>
        </a:solidFill>
        <a:ln>
          <a:noFill/>
        </a:ln>
        <a:scene3d>
          <a:camera prst="orthographicFront">
            <a:rot lat="0" lon="0" rev="0"/>
          </a:camera>
          <a:lightRig rig="contrasting" dir="t">
            <a:rot lat="0" lon="0" rev="1200000"/>
          </a:lightRig>
        </a:scene3d>
        <a:sp3d contourW="19050" prstMaterial="metal">
          <a:bevelT w="0" h="0"/>
          <a:bevelB w="165100" h="254000"/>
        </a:sp3d>
      </dgm:spPr>
      <dgm:t>
        <a:bodyPr/>
        <a:lstStyle/>
        <a:p>
          <a:r>
            <a:rPr lang="en-US" dirty="0"/>
            <a:t>Peer caching for all content types</a:t>
          </a:r>
        </a:p>
      </dgm:t>
    </dgm:pt>
    <dgm:pt modelId="{0C64536B-2F7B-4822-97D0-34FAE8A95175}" type="parTrans" cxnId="{EB4ED0AA-DC91-4E63-B683-8D0D3BFDC837}">
      <dgm:prSet/>
      <dgm:spPr/>
      <dgm:t>
        <a:bodyPr/>
        <a:lstStyle/>
        <a:p>
          <a:endParaRPr lang="en-US"/>
        </a:p>
      </dgm:t>
    </dgm:pt>
    <dgm:pt modelId="{32B65FB9-76C6-4CDE-9CB9-0C6BD7423E6B}" type="sibTrans" cxnId="{EB4ED0AA-DC91-4E63-B683-8D0D3BFDC837}">
      <dgm:prSet/>
      <dgm:spPr/>
      <dgm:t>
        <a:bodyPr/>
        <a:lstStyle/>
        <a:p>
          <a:endParaRPr lang="en-US"/>
        </a:p>
      </dgm:t>
    </dgm:pt>
    <dgm:pt modelId="{6DA4DE65-6888-46EE-8656-160695CD5571}" type="pres">
      <dgm:prSet presAssocID="{15EDEF18-2839-4AC4-8D61-D1D61F80A294}" presName="Name0" presStyleCnt="0">
        <dgm:presLayoutVars>
          <dgm:dir/>
          <dgm:animLvl val="lvl"/>
          <dgm:resizeHandles val="exact"/>
        </dgm:presLayoutVars>
      </dgm:prSet>
      <dgm:spPr/>
    </dgm:pt>
    <dgm:pt modelId="{E298EF8E-1CD6-4E68-9178-D61F694AB098}" type="pres">
      <dgm:prSet presAssocID="{02F56FF5-C8F6-424E-AD40-6DFBFED2511E}" presName="composite" presStyleCnt="0"/>
      <dgm:spPr/>
    </dgm:pt>
    <dgm:pt modelId="{0A9BB86F-FB52-4A90-A0BE-49EFAECED52A}" type="pres">
      <dgm:prSet presAssocID="{02F56FF5-C8F6-424E-AD40-6DFBFED2511E}" presName="parTx" presStyleLbl="alignNode1" presStyleIdx="0" presStyleCnt="4">
        <dgm:presLayoutVars>
          <dgm:chMax val="0"/>
          <dgm:chPref val="0"/>
          <dgm:bulletEnabled val="1"/>
        </dgm:presLayoutVars>
      </dgm:prSet>
      <dgm:spPr/>
    </dgm:pt>
    <dgm:pt modelId="{B5BB3164-F90A-444C-A60A-21C0E9B09FC1}" type="pres">
      <dgm:prSet presAssocID="{02F56FF5-C8F6-424E-AD40-6DFBFED2511E}" presName="desTx" presStyleLbl="alignAccFollowNode1" presStyleIdx="0" presStyleCnt="4">
        <dgm:presLayoutVars>
          <dgm:bulletEnabled val="1"/>
        </dgm:presLayoutVars>
      </dgm:prSet>
      <dgm:spPr/>
    </dgm:pt>
    <dgm:pt modelId="{13107A21-D6E0-42D3-9E79-57DA430DFAD7}" type="pres">
      <dgm:prSet presAssocID="{E6F8AA67-2CBE-48F5-B476-26BD334AD6E9}" presName="space" presStyleCnt="0"/>
      <dgm:spPr/>
    </dgm:pt>
    <dgm:pt modelId="{8C13BBA8-70DC-4987-B207-46920EEA3EBC}" type="pres">
      <dgm:prSet presAssocID="{3DCE43A1-EBD3-4813-AA6C-20622968FD19}" presName="composite" presStyleCnt="0"/>
      <dgm:spPr/>
    </dgm:pt>
    <dgm:pt modelId="{932E20CB-8E1E-4D49-AAD8-E0779665087F}" type="pres">
      <dgm:prSet presAssocID="{3DCE43A1-EBD3-4813-AA6C-20622968FD19}" presName="parTx" presStyleLbl="alignNode1" presStyleIdx="1" presStyleCnt="4">
        <dgm:presLayoutVars>
          <dgm:chMax val="0"/>
          <dgm:chPref val="0"/>
          <dgm:bulletEnabled val="1"/>
        </dgm:presLayoutVars>
      </dgm:prSet>
      <dgm:spPr/>
    </dgm:pt>
    <dgm:pt modelId="{7866E09E-883E-4BB8-848E-3238D8DD0E7E}" type="pres">
      <dgm:prSet presAssocID="{3DCE43A1-EBD3-4813-AA6C-20622968FD19}" presName="desTx" presStyleLbl="alignAccFollowNode1" presStyleIdx="1" presStyleCnt="4">
        <dgm:presLayoutVars>
          <dgm:bulletEnabled val="1"/>
        </dgm:presLayoutVars>
      </dgm:prSet>
      <dgm:spPr/>
    </dgm:pt>
    <dgm:pt modelId="{0A33FC74-2AA2-4277-9743-8578991D5915}" type="pres">
      <dgm:prSet presAssocID="{BBE56E22-857C-4CCB-8D34-01C4230E2305}" presName="space" presStyleCnt="0"/>
      <dgm:spPr/>
    </dgm:pt>
    <dgm:pt modelId="{6985EE72-D861-4479-A5B0-88ECD1B9F0F5}" type="pres">
      <dgm:prSet presAssocID="{944B0EDB-D056-42D4-9F44-4C32DD48371D}" presName="composite" presStyleCnt="0"/>
      <dgm:spPr/>
    </dgm:pt>
    <dgm:pt modelId="{26FC536B-4DD0-4FEA-A071-D6562898D1F7}" type="pres">
      <dgm:prSet presAssocID="{944B0EDB-D056-42D4-9F44-4C32DD48371D}" presName="parTx" presStyleLbl="alignNode1" presStyleIdx="2" presStyleCnt="4">
        <dgm:presLayoutVars>
          <dgm:chMax val="0"/>
          <dgm:chPref val="0"/>
          <dgm:bulletEnabled val="1"/>
        </dgm:presLayoutVars>
      </dgm:prSet>
      <dgm:spPr/>
    </dgm:pt>
    <dgm:pt modelId="{1A80CE11-FE50-4719-9355-C591E441AB6B}" type="pres">
      <dgm:prSet presAssocID="{944B0EDB-D056-42D4-9F44-4C32DD48371D}" presName="desTx" presStyleLbl="alignAccFollowNode1" presStyleIdx="2" presStyleCnt="4">
        <dgm:presLayoutVars>
          <dgm:bulletEnabled val="1"/>
        </dgm:presLayoutVars>
      </dgm:prSet>
      <dgm:spPr/>
    </dgm:pt>
    <dgm:pt modelId="{F296B32A-4EDB-4C35-81F7-468DE8D85A6F}" type="pres">
      <dgm:prSet presAssocID="{FFB32F52-D3DE-46C0-89A3-47372771B4B0}" presName="space" presStyleCnt="0"/>
      <dgm:spPr/>
    </dgm:pt>
    <dgm:pt modelId="{CD9294FC-C3BA-4D0B-9152-2DE03E17C94A}" type="pres">
      <dgm:prSet presAssocID="{F5E35D76-5388-4F5B-8586-D91A2EEF6925}" presName="composite" presStyleCnt="0"/>
      <dgm:spPr/>
    </dgm:pt>
    <dgm:pt modelId="{FDB566F7-2FE0-485B-BFB2-26771094EB65}" type="pres">
      <dgm:prSet presAssocID="{F5E35D76-5388-4F5B-8586-D91A2EEF6925}" presName="parTx" presStyleLbl="alignNode1" presStyleIdx="3" presStyleCnt="4">
        <dgm:presLayoutVars>
          <dgm:chMax val="0"/>
          <dgm:chPref val="0"/>
          <dgm:bulletEnabled val="1"/>
        </dgm:presLayoutVars>
      </dgm:prSet>
      <dgm:spPr/>
    </dgm:pt>
    <dgm:pt modelId="{942DCD64-3317-49A4-8A4E-46C2F0BAF229}" type="pres">
      <dgm:prSet presAssocID="{F5E35D76-5388-4F5B-8586-D91A2EEF6925}" presName="desTx" presStyleLbl="alignAccFollowNode1" presStyleIdx="3" presStyleCnt="4" custScaleY="101134" custLinFactNeighborX="2976" custLinFactNeighborY="629">
        <dgm:presLayoutVars>
          <dgm:bulletEnabled val="1"/>
        </dgm:presLayoutVars>
      </dgm:prSet>
      <dgm:spPr/>
    </dgm:pt>
  </dgm:ptLst>
  <dgm:cxnLst>
    <dgm:cxn modelId="{AB384629-95ED-4ECA-8A72-65556A5EBE17}" type="presOf" srcId="{D2A041BE-CABC-4C83-A829-E77B0135B760}" destId="{B5BB3164-F90A-444C-A60A-21C0E9B09FC1}" srcOrd="0" destOrd="1" presId="urn:microsoft.com/office/officeart/2005/8/layout/hList1"/>
    <dgm:cxn modelId="{C8110C78-A45D-4993-B366-4CE38E377D88}" type="presOf" srcId="{02F56FF5-C8F6-424E-AD40-6DFBFED2511E}" destId="{0A9BB86F-FB52-4A90-A0BE-49EFAECED52A}" srcOrd="0" destOrd="0" presId="urn:microsoft.com/office/officeart/2005/8/layout/hList1"/>
    <dgm:cxn modelId="{72BFD732-7C1B-40A5-A8DD-E943D58B0360}" type="presOf" srcId="{CAF514E5-B802-49F8-A9C2-68B9860A48CF}" destId="{942DCD64-3317-49A4-8A4E-46C2F0BAF229}" srcOrd="0" destOrd="1" presId="urn:microsoft.com/office/officeart/2005/8/layout/hList1"/>
    <dgm:cxn modelId="{54EE6C90-33BF-4329-A45C-51F5239C5913}" type="presOf" srcId="{1A8E6168-37E3-49DE-B075-10850DCBEB06}" destId="{7866E09E-883E-4BB8-848E-3238D8DD0E7E}" srcOrd="0" destOrd="3" presId="urn:microsoft.com/office/officeart/2005/8/layout/hList1"/>
    <dgm:cxn modelId="{43A0F24E-7B01-41B6-AD6B-AB38BCC32280}" type="presOf" srcId="{2B0DCC7F-6A72-4926-A68E-1FBC3448370F}" destId="{B5BB3164-F90A-444C-A60A-21C0E9B09FC1}" srcOrd="0" destOrd="3" presId="urn:microsoft.com/office/officeart/2005/8/layout/hList1"/>
    <dgm:cxn modelId="{517437C6-6A3A-473B-B4F2-FF581DC0B71A}" type="presOf" srcId="{803D820A-E3D4-4D6F-967D-62FB65421B89}" destId="{1A80CE11-FE50-4719-9355-C591E441AB6B}" srcOrd="0" destOrd="6" presId="urn:microsoft.com/office/officeart/2005/8/layout/hList1"/>
    <dgm:cxn modelId="{F97D72F6-6D3B-46E6-BBF9-CC49B3FB08DC}" type="presOf" srcId="{C93BC72C-8D1A-47B1-B878-B92749F7EB69}" destId="{7866E09E-883E-4BB8-848E-3238D8DD0E7E}" srcOrd="0" destOrd="5" presId="urn:microsoft.com/office/officeart/2005/8/layout/hList1"/>
    <dgm:cxn modelId="{206EE889-7C37-4D88-A095-C17452CFE6EA}" srcId="{944B0EDB-D056-42D4-9F44-4C32DD48371D}" destId="{3EF225DD-953F-454E-9BCE-9627CE112CB5}" srcOrd="1" destOrd="0" parTransId="{7D0B3712-BCFB-44A8-ADE7-66E18CA915B1}" sibTransId="{39923303-5AE9-4332-BA69-8F723FF48655}"/>
    <dgm:cxn modelId="{5A03BE25-B23F-42E6-9A3F-621FC8115D7A}" srcId="{3DCE43A1-EBD3-4813-AA6C-20622968FD19}" destId="{904F3147-32DD-4977-8156-9322E3A1F0D0}" srcOrd="0" destOrd="0" parTransId="{AF01AC11-D0D4-47DF-8119-1103EC8A723B}" sibTransId="{B354ADC7-C939-42A1-BFA4-772515A2EE98}"/>
    <dgm:cxn modelId="{0EF65352-B98F-4677-8ED6-3B66A0EE183C}" srcId="{944B0EDB-D056-42D4-9F44-4C32DD48371D}" destId="{96D3D1AD-E558-47E0-A4BA-15D055851A4A}" srcOrd="4" destOrd="0" parTransId="{567DE992-5B41-45E0-A6E8-B50B44C9AED8}" sibTransId="{384B24D6-8CA9-4784-BA7C-B4D3F1AF4B1F}"/>
    <dgm:cxn modelId="{106B4309-9079-4CC9-ADA1-80BE9E691541}" type="presOf" srcId="{1AFE3F12-CCA4-47F4-A332-2B91B273C8C8}" destId="{1A80CE11-FE50-4719-9355-C591E441AB6B}" srcOrd="0" destOrd="3" presId="urn:microsoft.com/office/officeart/2005/8/layout/hList1"/>
    <dgm:cxn modelId="{0C0C4B6F-AD34-4E81-8A11-03DF3622D75C}" srcId="{944B0EDB-D056-42D4-9F44-4C32DD48371D}" destId="{336AF13F-3221-4FEC-BDAA-118DE7273F27}" srcOrd="5" destOrd="0" parTransId="{C57E2DCA-F4AC-491D-8D81-5D3C95BE87FC}" sibTransId="{DE708B2C-577E-4AEA-A542-A4586EC596A0}"/>
    <dgm:cxn modelId="{A4B43B8D-4515-4832-90AA-83976B04F2A4}" srcId="{02F56FF5-C8F6-424E-AD40-6DFBFED2511E}" destId="{2B0DCC7F-6A72-4926-A68E-1FBC3448370F}" srcOrd="3" destOrd="0" parTransId="{99AC3825-C156-452D-908D-3653DB9DD2CF}" sibTransId="{9566C243-C5C4-44D8-BD43-E2F09454C876}"/>
    <dgm:cxn modelId="{3D9E1DE6-6FD3-4406-9AC0-249A163AC680}" type="presOf" srcId="{1474E125-683D-494A-ABDD-B57BF11C6A93}" destId="{7866E09E-883E-4BB8-848E-3238D8DD0E7E}" srcOrd="0" destOrd="2" presId="urn:microsoft.com/office/officeart/2005/8/layout/hList1"/>
    <dgm:cxn modelId="{415C8155-99BC-413D-AD09-11F720FD3641}" srcId="{3DCE43A1-EBD3-4813-AA6C-20622968FD19}" destId="{1A8E6168-37E3-49DE-B075-10850DCBEB06}" srcOrd="3" destOrd="0" parTransId="{C3C7A159-F915-42CD-B706-A9125AFD086F}" sibTransId="{5ACC1351-49E9-4822-979F-9C0532F10E72}"/>
    <dgm:cxn modelId="{1B6EE6EE-FB2F-4399-866D-B09C84902C27}" srcId="{944B0EDB-D056-42D4-9F44-4C32DD48371D}" destId="{15FB634C-35E4-4C40-91D4-A68643142399}" srcOrd="2" destOrd="0" parTransId="{29C57442-81D5-4C12-ABDA-D91285F055CD}" sibTransId="{351E3D19-0564-41C7-9B33-57FD752B644F}"/>
    <dgm:cxn modelId="{898FEE14-5B8D-4274-AB18-8A461638CC9F}" srcId="{F5E35D76-5388-4F5B-8586-D91A2EEF6925}" destId="{DA09F7FA-94FC-4D05-9B5F-48DAB717F5EE}" srcOrd="0" destOrd="0" parTransId="{492FFBD2-E8C9-46A9-9065-6B1950D31E98}" sibTransId="{1CA0CB37-6E41-4640-BE41-BC3A5494CA52}"/>
    <dgm:cxn modelId="{28F0C1BF-9946-4061-BDA0-D0706262378E}" type="presOf" srcId="{3922418C-5D69-4DF6-9D41-C02A4A921EC7}" destId="{B5BB3164-F90A-444C-A60A-21C0E9B09FC1}" srcOrd="0" destOrd="0" presId="urn:microsoft.com/office/officeart/2005/8/layout/hList1"/>
    <dgm:cxn modelId="{0B3A2070-6037-4765-8BCD-88C3027024C5}" srcId="{3DCE43A1-EBD3-4813-AA6C-20622968FD19}" destId="{C93BC72C-8D1A-47B1-B878-B92749F7EB69}" srcOrd="5" destOrd="0" parTransId="{35287B45-1366-44C8-B0D6-E576EC639A26}" sibTransId="{D8F20406-CE38-40F4-8A17-B9D81F87DA44}"/>
    <dgm:cxn modelId="{F9FD7378-DB5A-49BA-8A21-9957D32AB449}" type="presOf" srcId="{DA09F7FA-94FC-4D05-9B5F-48DAB717F5EE}" destId="{942DCD64-3317-49A4-8A4E-46C2F0BAF229}" srcOrd="0" destOrd="0" presId="urn:microsoft.com/office/officeart/2005/8/layout/hList1"/>
    <dgm:cxn modelId="{E018511D-B277-431E-8712-47A0A4C832FD}" type="presOf" srcId="{3EF225DD-953F-454E-9BCE-9627CE112CB5}" destId="{1A80CE11-FE50-4719-9355-C591E441AB6B}" srcOrd="0" destOrd="1" presId="urn:microsoft.com/office/officeart/2005/8/layout/hList1"/>
    <dgm:cxn modelId="{8BCF2B51-021E-4C49-A0BF-B102F72145BB}" type="presOf" srcId="{904F3147-32DD-4977-8156-9322E3A1F0D0}" destId="{7866E09E-883E-4BB8-848E-3238D8DD0E7E}" srcOrd="0" destOrd="0" presId="urn:microsoft.com/office/officeart/2005/8/layout/hList1"/>
    <dgm:cxn modelId="{1E5E9463-AAEF-4871-88C5-3272A2F5C596}" srcId="{944B0EDB-D056-42D4-9F44-4C32DD48371D}" destId="{1AFE3F12-CCA4-47F4-A332-2B91B273C8C8}" srcOrd="3" destOrd="0" parTransId="{CE539724-A965-4525-8C42-20C496B27DE3}" sibTransId="{54A6BC5A-ADB4-42CC-BA4B-458CCFA39BDC}"/>
    <dgm:cxn modelId="{9B791AD9-2960-42A9-9E01-1FE4B18A9F76}" srcId="{15EDEF18-2839-4AC4-8D61-D1D61F80A294}" destId="{F5E35D76-5388-4F5B-8586-D91A2EEF6925}" srcOrd="3" destOrd="0" parTransId="{6D69E345-B441-467F-AAD0-3206D30DD8AA}" sibTransId="{17D8DED6-810A-47B9-BC43-A0CE2D328776}"/>
    <dgm:cxn modelId="{183EC1AD-A325-4B96-905C-982FEFDCBD9E}" srcId="{02F56FF5-C8F6-424E-AD40-6DFBFED2511E}" destId="{37DD0312-A59A-43EB-8F76-52943D5CAC9C}" srcOrd="2" destOrd="0" parTransId="{0575C57E-34F3-4AED-B49E-E56D8FBD173D}" sibTransId="{FE137599-DB8E-4151-8FC4-88AD774FE370}"/>
    <dgm:cxn modelId="{6695A5D8-CE15-4DF4-80FA-71BB94075CDB}" type="presOf" srcId="{336AF13F-3221-4FEC-BDAA-118DE7273F27}" destId="{1A80CE11-FE50-4719-9355-C591E441AB6B}" srcOrd="0" destOrd="5" presId="urn:microsoft.com/office/officeart/2005/8/layout/hList1"/>
    <dgm:cxn modelId="{BDD1421C-826F-45E5-952E-A0B2338D34ED}" type="presOf" srcId="{3EA6FAD5-D2A8-47B6-AE36-4BC42D19848E}" destId="{7866E09E-883E-4BB8-848E-3238D8DD0E7E}" srcOrd="0" destOrd="1" presId="urn:microsoft.com/office/officeart/2005/8/layout/hList1"/>
    <dgm:cxn modelId="{26A3741D-5137-478A-BE43-13D5D96BEDB8}" type="presOf" srcId="{366C9086-F088-4122-96A7-2616C10E9FD1}" destId="{1A80CE11-FE50-4719-9355-C591E441AB6B}" srcOrd="0" destOrd="0" presId="urn:microsoft.com/office/officeart/2005/8/layout/hList1"/>
    <dgm:cxn modelId="{ACAD213A-AF8F-4E78-B730-EE89699F9D5D}" type="presOf" srcId="{15FB634C-35E4-4C40-91D4-A68643142399}" destId="{1A80CE11-FE50-4719-9355-C591E441AB6B}" srcOrd="0" destOrd="2" presId="urn:microsoft.com/office/officeart/2005/8/layout/hList1"/>
    <dgm:cxn modelId="{8372A469-5001-456D-A563-FBC515A8DDE0}" type="presOf" srcId="{96D3D1AD-E558-47E0-A4BA-15D055851A4A}" destId="{1A80CE11-FE50-4719-9355-C591E441AB6B}" srcOrd="0" destOrd="4" presId="urn:microsoft.com/office/officeart/2005/8/layout/hList1"/>
    <dgm:cxn modelId="{EB4ED0AA-DC91-4E63-B683-8D0D3BFDC837}" srcId="{F5E35D76-5388-4F5B-8586-D91A2EEF6925}" destId="{CAF514E5-B802-49F8-A9C2-68B9860A48CF}" srcOrd="1" destOrd="0" parTransId="{0C64536B-2F7B-4822-97D0-34FAE8A95175}" sibTransId="{32B65FB9-76C6-4CDE-9CB9-0C6BD7423E6B}"/>
    <dgm:cxn modelId="{211AEB13-2FE9-4CC9-8373-17F21FCE51D1}" srcId="{3DCE43A1-EBD3-4813-AA6C-20622968FD19}" destId="{3EA6FAD5-D2A8-47B6-AE36-4BC42D19848E}" srcOrd="1" destOrd="0" parTransId="{03B71235-D8EB-46F6-86CB-EB7D8892E782}" sibTransId="{1C43B56C-E481-4039-81E7-50D5E62E11D3}"/>
    <dgm:cxn modelId="{56697EBD-563E-4C1D-A8A2-555BB2C32734}" srcId="{3DCE43A1-EBD3-4813-AA6C-20622968FD19}" destId="{755F968A-23C9-495C-99CF-9E6D7ED51495}" srcOrd="4" destOrd="0" parTransId="{9AE43689-29A1-4301-A55C-28DAD26D1DD6}" sibTransId="{FFD63AFF-E78B-4DD7-A208-AB20F5217B73}"/>
    <dgm:cxn modelId="{8A534691-3F70-4BC5-84F3-6D4955513DF0}" srcId="{02F56FF5-C8F6-424E-AD40-6DFBFED2511E}" destId="{D2A041BE-CABC-4C83-A829-E77B0135B760}" srcOrd="1" destOrd="0" parTransId="{6FE724ED-7ED1-4677-9DCC-AF958D529EC6}" sibTransId="{67992688-0822-47C9-BF70-E749409BC132}"/>
    <dgm:cxn modelId="{3D314D9A-FBBB-48FF-A090-E2BFB46DC5D7}" srcId="{944B0EDB-D056-42D4-9F44-4C32DD48371D}" destId="{366C9086-F088-4122-96A7-2616C10E9FD1}" srcOrd="0" destOrd="0" parTransId="{2EFBC9F0-409B-427C-AD57-DA63928C66E9}" sibTransId="{198171AB-5FFC-4CC8-99A4-CCBE8F6CA825}"/>
    <dgm:cxn modelId="{52E8E8AC-DA17-4950-9B81-0BB9F3DCA25B}" type="presOf" srcId="{755F968A-23C9-495C-99CF-9E6D7ED51495}" destId="{7866E09E-883E-4BB8-848E-3238D8DD0E7E}" srcOrd="0" destOrd="4" presId="urn:microsoft.com/office/officeart/2005/8/layout/hList1"/>
    <dgm:cxn modelId="{34972A69-CC7F-4683-92E4-8DAEB01FAA26}" srcId="{944B0EDB-D056-42D4-9F44-4C32DD48371D}" destId="{803D820A-E3D4-4D6F-967D-62FB65421B89}" srcOrd="6" destOrd="0" parTransId="{4083EB16-48E8-4F9E-91F1-DFC0714DEFB4}" sibTransId="{C6944685-D93D-4901-B9A6-352098A9B4BA}"/>
    <dgm:cxn modelId="{5127A006-37DF-4153-9053-0C79F3BAE292}" srcId="{02F56FF5-C8F6-424E-AD40-6DFBFED2511E}" destId="{3922418C-5D69-4DF6-9D41-C02A4A921EC7}" srcOrd="0" destOrd="0" parTransId="{F99B9BF0-2C63-4B0A-A43E-5575E780F823}" sibTransId="{7303A5DA-97FA-426D-9AFC-5406710C510E}"/>
    <dgm:cxn modelId="{539AF8EB-0CD8-4E8B-976E-477BA586DF90}" srcId="{3DCE43A1-EBD3-4813-AA6C-20622968FD19}" destId="{1474E125-683D-494A-ABDD-B57BF11C6A93}" srcOrd="2" destOrd="0" parTransId="{6F91DCFE-3DAA-49B4-B554-02B6A20175C7}" sibTransId="{35DDB2A9-F5FB-4455-9A2A-18F075F48F46}"/>
    <dgm:cxn modelId="{627623BD-088A-43C9-B21A-61512DF84648}" type="presOf" srcId="{F5E35D76-5388-4F5B-8586-D91A2EEF6925}" destId="{FDB566F7-2FE0-485B-BFB2-26771094EB65}" srcOrd="0" destOrd="0" presId="urn:microsoft.com/office/officeart/2005/8/layout/hList1"/>
    <dgm:cxn modelId="{3F52766B-5317-44E1-8CDD-9DD50EF79607}" type="presOf" srcId="{37DD0312-A59A-43EB-8F76-52943D5CAC9C}" destId="{B5BB3164-F90A-444C-A60A-21C0E9B09FC1}" srcOrd="0" destOrd="2" presId="urn:microsoft.com/office/officeart/2005/8/layout/hList1"/>
    <dgm:cxn modelId="{0E462CCC-9262-4A88-8BCA-B1613ADA09FC}" srcId="{15EDEF18-2839-4AC4-8D61-D1D61F80A294}" destId="{3DCE43A1-EBD3-4813-AA6C-20622968FD19}" srcOrd="1" destOrd="0" parTransId="{27F3244A-FE1F-40A2-92F2-142F552CDF36}" sibTransId="{BBE56E22-857C-4CCB-8D34-01C4230E2305}"/>
    <dgm:cxn modelId="{09D3800B-5D9F-4492-AADE-E27B4F07CC4D}" type="presOf" srcId="{3DCE43A1-EBD3-4813-AA6C-20622968FD19}" destId="{932E20CB-8E1E-4D49-AAD8-E0779665087F}" srcOrd="0" destOrd="0" presId="urn:microsoft.com/office/officeart/2005/8/layout/hList1"/>
    <dgm:cxn modelId="{992044AC-1E11-43A5-BA15-E670C185A382}" type="presOf" srcId="{944B0EDB-D056-42D4-9F44-4C32DD48371D}" destId="{26FC536B-4DD0-4FEA-A071-D6562898D1F7}" srcOrd="0" destOrd="0" presId="urn:microsoft.com/office/officeart/2005/8/layout/hList1"/>
    <dgm:cxn modelId="{9B607DB6-63A2-43B5-83C5-6C8F8FACABB7}" srcId="{15EDEF18-2839-4AC4-8D61-D1D61F80A294}" destId="{02F56FF5-C8F6-424E-AD40-6DFBFED2511E}" srcOrd="0" destOrd="0" parTransId="{48808C15-3892-47B4-88B0-CDD632FF86E2}" sibTransId="{E6F8AA67-2CBE-48F5-B476-26BD334AD6E9}"/>
    <dgm:cxn modelId="{EC73312D-09F7-4351-A129-8BD3D4791A8D}" type="presOf" srcId="{15EDEF18-2839-4AC4-8D61-D1D61F80A294}" destId="{6DA4DE65-6888-46EE-8656-160695CD5571}" srcOrd="0" destOrd="0" presId="urn:microsoft.com/office/officeart/2005/8/layout/hList1"/>
    <dgm:cxn modelId="{A9FA609E-9B85-4B61-8386-CBE569587107}" srcId="{15EDEF18-2839-4AC4-8D61-D1D61F80A294}" destId="{944B0EDB-D056-42D4-9F44-4C32DD48371D}" srcOrd="2" destOrd="0" parTransId="{628344C3-CDF8-4564-A95F-B1AC549F9902}" sibTransId="{FFB32F52-D3DE-46C0-89A3-47372771B4B0}"/>
    <dgm:cxn modelId="{72F61F6C-FBF1-48B9-B62F-702CAB928BA6}" type="presParOf" srcId="{6DA4DE65-6888-46EE-8656-160695CD5571}" destId="{E298EF8E-1CD6-4E68-9178-D61F694AB098}" srcOrd="0" destOrd="0" presId="urn:microsoft.com/office/officeart/2005/8/layout/hList1"/>
    <dgm:cxn modelId="{EE019860-B695-45E4-88C5-B998C04FBB60}" type="presParOf" srcId="{E298EF8E-1CD6-4E68-9178-D61F694AB098}" destId="{0A9BB86F-FB52-4A90-A0BE-49EFAECED52A}" srcOrd="0" destOrd="0" presId="urn:microsoft.com/office/officeart/2005/8/layout/hList1"/>
    <dgm:cxn modelId="{0326956A-87CF-4CB5-BDB8-1336CFD820FD}" type="presParOf" srcId="{E298EF8E-1CD6-4E68-9178-D61F694AB098}" destId="{B5BB3164-F90A-444C-A60A-21C0E9B09FC1}" srcOrd="1" destOrd="0" presId="urn:microsoft.com/office/officeart/2005/8/layout/hList1"/>
    <dgm:cxn modelId="{2EF0F564-695D-42D7-8CFD-1FA7E2516159}" type="presParOf" srcId="{6DA4DE65-6888-46EE-8656-160695CD5571}" destId="{13107A21-D6E0-42D3-9E79-57DA430DFAD7}" srcOrd="1" destOrd="0" presId="urn:microsoft.com/office/officeart/2005/8/layout/hList1"/>
    <dgm:cxn modelId="{9DDCAA74-854F-40F9-87B2-5237B3B5CC9E}" type="presParOf" srcId="{6DA4DE65-6888-46EE-8656-160695CD5571}" destId="{8C13BBA8-70DC-4987-B207-46920EEA3EBC}" srcOrd="2" destOrd="0" presId="urn:microsoft.com/office/officeart/2005/8/layout/hList1"/>
    <dgm:cxn modelId="{8AF06B58-5742-4B22-A7BE-435B05707B8A}" type="presParOf" srcId="{8C13BBA8-70DC-4987-B207-46920EEA3EBC}" destId="{932E20CB-8E1E-4D49-AAD8-E0779665087F}" srcOrd="0" destOrd="0" presId="urn:microsoft.com/office/officeart/2005/8/layout/hList1"/>
    <dgm:cxn modelId="{09982000-F6F2-403C-ADCD-E08E36B5900D}" type="presParOf" srcId="{8C13BBA8-70DC-4987-B207-46920EEA3EBC}" destId="{7866E09E-883E-4BB8-848E-3238D8DD0E7E}" srcOrd="1" destOrd="0" presId="urn:microsoft.com/office/officeart/2005/8/layout/hList1"/>
    <dgm:cxn modelId="{6FBF2ED7-A808-442E-9E41-1A827527C897}" type="presParOf" srcId="{6DA4DE65-6888-46EE-8656-160695CD5571}" destId="{0A33FC74-2AA2-4277-9743-8578991D5915}" srcOrd="3" destOrd="0" presId="urn:microsoft.com/office/officeart/2005/8/layout/hList1"/>
    <dgm:cxn modelId="{1E8EF226-2625-4834-816F-6D4F9EF1D712}" type="presParOf" srcId="{6DA4DE65-6888-46EE-8656-160695CD5571}" destId="{6985EE72-D861-4479-A5B0-88ECD1B9F0F5}" srcOrd="4" destOrd="0" presId="urn:microsoft.com/office/officeart/2005/8/layout/hList1"/>
    <dgm:cxn modelId="{565402E0-89F6-49E6-829E-A038EBF3EB38}" type="presParOf" srcId="{6985EE72-D861-4479-A5B0-88ECD1B9F0F5}" destId="{26FC536B-4DD0-4FEA-A071-D6562898D1F7}" srcOrd="0" destOrd="0" presId="urn:microsoft.com/office/officeart/2005/8/layout/hList1"/>
    <dgm:cxn modelId="{C4F568D5-2ABB-4492-9FAB-9673B6EFB5D7}" type="presParOf" srcId="{6985EE72-D861-4479-A5B0-88ECD1B9F0F5}" destId="{1A80CE11-FE50-4719-9355-C591E441AB6B}" srcOrd="1" destOrd="0" presId="urn:microsoft.com/office/officeart/2005/8/layout/hList1"/>
    <dgm:cxn modelId="{ED947508-1291-4070-B03C-0FFC1F4CC4C1}" type="presParOf" srcId="{6DA4DE65-6888-46EE-8656-160695CD5571}" destId="{F296B32A-4EDB-4C35-81F7-468DE8D85A6F}" srcOrd="5" destOrd="0" presId="urn:microsoft.com/office/officeart/2005/8/layout/hList1"/>
    <dgm:cxn modelId="{BC5936CF-E374-4DA9-95BF-860CA45CE7D1}" type="presParOf" srcId="{6DA4DE65-6888-46EE-8656-160695CD5571}" destId="{CD9294FC-C3BA-4D0B-9152-2DE03E17C94A}" srcOrd="6" destOrd="0" presId="urn:microsoft.com/office/officeart/2005/8/layout/hList1"/>
    <dgm:cxn modelId="{8DA1121A-1A29-4419-A00A-4EFBD7D5C934}" type="presParOf" srcId="{CD9294FC-C3BA-4D0B-9152-2DE03E17C94A}" destId="{FDB566F7-2FE0-485B-BFB2-26771094EB65}" srcOrd="0" destOrd="0" presId="urn:microsoft.com/office/officeart/2005/8/layout/hList1"/>
    <dgm:cxn modelId="{A5CAEB68-50EA-403C-A769-59E9BD5E8941}" type="presParOf" srcId="{CD9294FC-C3BA-4D0B-9152-2DE03E17C94A}" destId="{942DCD64-3317-49A4-8A4E-46C2F0BAF22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35312-EB62-4D84-A1D4-C3DBC7A46A40}">
      <dsp:nvSpPr>
        <dsp:cNvPr id="0" name=""/>
        <dsp:cNvSpPr/>
      </dsp:nvSpPr>
      <dsp:spPr>
        <a:xfrm>
          <a:off x="835895" y="3285"/>
          <a:ext cx="4455431" cy="3325885"/>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n-lt"/>
            </a:rPr>
            <a:t>Enrolling corporate devices for management</a:t>
          </a:r>
        </a:p>
        <a:p>
          <a:pPr marL="171450" lvl="1" indent="-171450" algn="l" defTabSz="800100">
            <a:lnSpc>
              <a:spcPct val="90000"/>
            </a:lnSpc>
            <a:spcBef>
              <a:spcPct val="0"/>
            </a:spcBef>
            <a:spcAft>
              <a:spcPct val="15000"/>
            </a:spcAft>
            <a:buChar char="•"/>
          </a:pPr>
          <a:r>
            <a:rPr lang="en-US" sz="1800" kern="1200" dirty="0">
              <a:latin typeface="+mn-lt"/>
            </a:rPr>
            <a:t>Enrolling personal devices for management</a:t>
          </a:r>
        </a:p>
        <a:p>
          <a:pPr marL="171450" lvl="1" indent="-171450" algn="l" defTabSz="800100">
            <a:lnSpc>
              <a:spcPct val="90000"/>
            </a:lnSpc>
            <a:spcBef>
              <a:spcPct val="0"/>
            </a:spcBef>
            <a:spcAft>
              <a:spcPct val="15000"/>
            </a:spcAft>
            <a:buChar char="•"/>
          </a:pPr>
          <a:r>
            <a:rPr lang="en-US" sz="1800" kern="1200" dirty="0">
              <a:latin typeface="+mn-lt"/>
            </a:rPr>
            <a:t>Provisioning settings, certs, profiles</a:t>
          </a:r>
        </a:p>
        <a:p>
          <a:pPr marL="171450" lvl="1" indent="-171450" algn="l" defTabSz="800100">
            <a:lnSpc>
              <a:spcPct val="90000"/>
            </a:lnSpc>
            <a:spcBef>
              <a:spcPct val="0"/>
            </a:spcBef>
            <a:spcAft>
              <a:spcPct val="15000"/>
            </a:spcAft>
            <a:buChar char="•"/>
          </a:pPr>
          <a:r>
            <a:rPr lang="en-US" sz="1800" kern="1200" dirty="0">
              <a:latin typeface="+mn-lt"/>
            </a:rPr>
            <a:t>Reporting device inventory</a:t>
          </a:r>
        </a:p>
        <a:p>
          <a:pPr marL="171450" lvl="1" indent="-171450" algn="l" defTabSz="800100">
            <a:lnSpc>
              <a:spcPct val="90000"/>
            </a:lnSpc>
            <a:spcBef>
              <a:spcPct val="0"/>
            </a:spcBef>
            <a:spcAft>
              <a:spcPct val="15000"/>
            </a:spcAft>
            <a:buChar char="•"/>
          </a:pPr>
          <a:r>
            <a:rPr lang="en-US" sz="1800" kern="1200" dirty="0">
              <a:latin typeface="+mn-lt"/>
            </a:rPr>
            <a:t>Measuring device compliance</a:t>
          </a:r>
        </a:p>
        <a:p>
          <a:pPr marL="171450" lvl="1" indent="-171450" algn="l" defTabSz="800100">
            <a:lnSpc>
              <a:spcPct val="90000"/>
            </a:lnSpc>
            <a:spcBef>
              <a:spcPct val="0"/>
            </a:spcBef>
            <a:spcAft>
              <a:spcPct val="15000"/>
            </a:spcAft>
            <a:buChar char="•"/>
          </a:pPr>
          <a:r>
            <a:rPr lang="en-US" sz="1800" kern="1200" dirty="0">
              <a:latin typeface="+mn-lt"/>
            </a:rPr>
            <a:t>Removing corporate data from devices</a:t>
          </a:r>
        </a:p>
        <a:p>
          <a:pPr marL="171450" lvl="1" indent="-171450" algn="l" defTabSz="800100">
            <a:lnSpc>
              <a:spcPct val="90000"/>
            </a:lnSpc>
            <a:spcBef>
              <a:spcPct val="0"/>
            </a:spcBef>
            <a:spcAft>
              <a:spcPct val="15000"/>
            </a:spcAft>
            <a:buChar char="•"/>
          </a:pPr>
          <a:r>
            <a:rPr lang="en-US" sz="1800" kern="1200" dirty="0">
              <a:latin typeface="+mn-lt"/>
            </a:rPr>
            <a:t>All of the above using OS standards</a:t>
          </a:r>
        </a:p>
      </dsp:txBody>
      <dsp:txXfrm>
        <a:off x="913824" y="81214"/>
        <a:ext cx="4299573" cy="3247956"/>
      </dsp:txXfrm>
    </dsp:sp>
    <dsp:sp modelId="{6219D4AA-479E-4283-8B78-722EF52B33EC}">
      <dsp:nvSpPr>
        <dsp:cNvPr id="0" name=""/>
        <dsp:cNvSpPr/>
      </dsp:nvSpPr>
      <dsp:spPr>
        <a:xfrm>
          <a:off x="835895" y="3329171"/>
          <a:ext cx="4455431" cy="143013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Mobile Device Management</a:t>
          </a:r>
        </a:p>
      </dsp:txBody>
      <dsp:txXfrm>
        <a:off x="835895" y="3329171"/>
        <a:ext cx="3137627" cy="1430130"/>
      </dsp:txXfrm>
    </dsp:sp>
    <dsp:sp modelId="{697B63B7-7628-42AB-9F0A-4395B89530AA}">
      <dsp:nvSpPr>
        <dsp:cNvPr id="0" name=""/>
        <dsp:cNvSpPr/>
      </dsp:nvSpPr>
      <dsp:spPr>
        <a:xfrm>
          <a:off x="4099560" y="3556334"/>
          <a:ext cx="1559401" cy="15594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FB305D-18FE-4B8B-859B-4C95BDEE7BBF}">
      <dsp:nvSpPr>
        <dsp:cNvPr id="0" name=""/>
        <dsp:cNvSpPr/>
      </dsp:nvSpPr>
      <dsp:spPr>
        <a:xfrm>
          <a:off x="6045293" y="3285"/>
          <a:ext cx="4455431" cy="3325885"/>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Publishing mobile apps to users</a:t>
          </a:r>
        </a:p>
        <a:p>
          <a:pPr marL="171450" lvl="1" indent="-171450" algn="l" defTabSz="800100">
            <a:lnSpc>
              <a:spcPct val="90000"/>
            </a:lnSpc>
            <a:spcBef>
              <a:spcPct val="0"/>
            </a:spcBef>
            <a:spcAft>
              <a:spcPct val="15000"/>
            </a:spcAft>
            <a:buChar char="•"/>
          </a:pPr>
          <a:r>
            <a:rPr lang="en-US" sz="1800" kern="1200" dirty="0"/>
            <a:t>Configuring mobile apps</a:t>
          </a:r>
        </a:p>
        <a:p>
          <a:pPr marL="171450" lvl="1" indent="-171450" algn="l" defTabSz="800100">
            <a:lnSpc>
              <a:spcPct val="90000"/>
            </a:lnSpc>
            <a:spcBef>
              <a:spcPct val="0"/>
            </a:spcBef>
            <a:spcAft>
              <a:spcPct val="15000"/>
            </a:spcAft>
            <a:buChar char="•"/>
          </a:pPr>
          <a:r>
            <a:rPr lang="en-US" sz="1800" kern="1200" dirty="0"/>
            <a:t>Securing corporate data in mobile apps</a:t>
          </a:r>
        </a:p>
        <a:p>
          <a:pPr marL="171450" lvl="1" indent="-171450" algn="l" defTabSz="800100">
            <a:lnSpc>
              <a:spcPct val="90000"/>
            </a:lnSpc>
            <a:spcBef>
              <a:spcPct val="0"/>
            </a:spcBef>
            <a:spcAft>
              <a:spcPct val="15000"/>
            </a:spcAft>
            <a:buChar char="•"/>
          </a:pPr>
          <a:r>
            <a:rPr lang="en-US" sz="1800" kern="1200" dirty="0"/>
            <a:t>Removing corporate data from mobile apps</a:t>
          </a:r>
        </a:p>
        <a:p>
          <a:pPr marL="171450" lvl="1" indent="-171450" algn="l" defTabSz="800100">
            <a:lnSpc>
              <a:spcPct val="90000"/>
            </a:lnSpc>
            <a:spcBef>
              <a:spcPct val="0"/>
            </a:spcBef>
            <a:spcAft>
              <a:spcPct val="15000"/>
            </a:spcAft>
            <a:buChar char="•"/>
          </a:pPr>
          <a:r>
            <a:rPr lang="en-US" sz="1800" kern="1200" dirty="0"/>
            <a:t>Updating mobile apps</a:t>
          </a:r>
        </a:p>
        <a:p>
          <a:pPr marL="171450" lvl="1" indent="-171450" algn="l" defTabSz="800100">
            <a:lnSpc>
              <a:spcPct val="90000"/>
            </a:lnSpc>
            <a:spcBef>
              <a:spcPct val="0"/>
            </a:spcBef>
            <a:spcAft>
              <a:spcPct val="15000"/>
            </a:spcAft>
            <a:buChar char="•"/>
          </a:pPr>
          <a:r>
            <a:rPr lang="en-US" sz="1800" kern="1200" dirty="0"/>
            <a:t>Reporting app inventory and usage</a:t>
          </a:r>
        </a:p>
        <a:p>
          <a:pPr marL="171450" lvl="1" indent="-171450" algn="l" defTabSz="800100">
            <a:lnSpc>
              <a:spcPct val="90000"/>
            </a:lnSpc>
            <a:spcBef>
              <a:spcPct val="0"/>
            </a:spcBef>
            <a:spcAft>
              <a:spcPct val="15000"/>
            </a:spcAft>
            <a:buChar char="•"/>
          </a:pPr>
          <a:r>
            <a:rPr lang="en-US" sz="1800" kern="1200" dirty="0"/>
            <a:t>All of the above with or without MDM</a:t>
          </a:r>
        </a:p>
      </dsp:txBody>
      <dsp:txXfrm>
        <a:off x="6123222" y="81214"/>
        <a:ext cx="4299573" cy="3247956"/>
      </dsp:txXfrm>
    </dsp:sp>
    <dsp:sp modelId="{7AD7ABE3-7B90-479C-9321-3ADDC031A3EA}">
      <dsp:nvSpPr>
        <dsp:cNvPr id="0" name=""/>
        <dsp:cNvSpPr/>
      </dsp:nvSpPr>
      <dsp:spPr>
        <a:xfrm>
          <a:off x="6045293" y="3329171"/>
          <a:ext cx="4455431" cy="143013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Mobile App Management</a:t>
          </a:r>
        </a:p>
      </dsp:txBody>
      <dsp:txXfrm>
        <a:off x="6045293" y="3329171"/>
        <a:ext cx="3137627" cy="1430130"/>
      </dsp:txXfrm>
    </dsp:sp>
    <dsp:sp modelId="{6EEB570F-5CBC-4829-82A3-DF3D99F0361B}">
      <dsp:nvSpPr>
        <dsp:cNvPr id="0" name=""/>
        <dsp:cNvSpPr/>
      </dsp:nvSpPr>
      <dsp:spPr>
        <a:xfrm>
          <a:off x="9308958" y="3556334"/>
          <a:ext cx="1559401" cy="155940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27DE0-8DC0-436B-A593-760FA087AA2E}">
      <dsp:nvSpPr>
        <dsp:cNvPr id="0" name=""/>
        <dsp:cNvSpPr/>
      </dsp:nvSpPr>
      <dsp:spPr>
        <a:xfrm>
          <a:off x="10286" y="951322"/>
          <a:ext cx="3074652" cy="1844791"/>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IT managed</a:t>
          </a:r>
        </a:p>
        <a:p>
          <a:pPr marL="228600" lvl="1" indent="-228600" algn="l" defTabSz="889000">
            <a:lnSpc>
              <a:spcPct val="90000"/>
            </a:lnSpc>
            <a:spcBef>
              <a:spcPct val="0"/>
            </a:spcBef>
            <a:spcAft>
              <a:spcPct val="15000"/>
            </a:spcAft>
            <a:buChar char="•"/>
          </a:pPr>
          <a:r>
            <a:rPr lang="en-US" sz="2000" kern="1200" dirty="0"/>
            <a:t>Information worker</a:t>
          </a:r>
        </a:p>
        <a:p>
          <a:pPr marL="228600" lvl="1" indent="-228600" algn="l" defTabSz="889000">
            <a:lnSpc>
              <a:spcPct val="90000"/>
            </a:lnSpc>
            <a:spcBef>
              <a:spcPct val="0"/>
            </a:spcBef>
            <a:spcAft>
              <a:spcPct val="15000"/>
            </a:spcAft>
            <a:buChar char="•"/>
          </a:pPr>
          <a:r>
            <a:rPr lang="en-US" sz="2000" kern="1200" dirty="0"/>
            <a:t>Shared</a:t>
          </a:r>
        </a:p>
      </dsp:txBody>
      <dsp:txXfrm>
        <a:off x="64318" y="1005354"/>
        <a:ext cx="2966588" cy="1736727"/>
      </dsp:txXfrm>
    </dsp:sp>
    <dsp:sp modelId="{29A733FD-3E64-46C0-9BA4-1F3E497729E7}">
      <dsp:nvSpPr>
        <dsp:cNvPr id="0" name=""/>
        <dsp:cNvSpPr/>
      </dsp:nvSpPr>
      <dsp:spPr>
        <a:xfrm>
          <a:off x="3392405" y="1492461"/>
          <a:ext cx="651826" cy="7625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392405" y="1644964"/>
        <a:ext cx="456278" cy="457507"/>
      </dsp:txXfrm>
    </dsp:sp>
    <dsp:sp modelId="{2038CA89-2DFD-4BE3-A078-9A87FA35FF56}">
      <dsp:nvSpPr>
        <dsp:cNvPr id="0" name=""/>
        <dsp:cNvSpPr/>
      </dsp:nvSpPr>
      <dsp:spPr>
        <a:xfrm>
          <a:off x="4314801" y="951322"/>
          <a:ext cx="3074652" cy="1844791"/>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Employee managed</a:t>
          </a:r>
        </a:p>
        <a:p>
          <a:pPr marL="228600" lvl="1" indent="-228600" algn="l" defTabSz="889000">
            <a:lnSpc>
              <a:spcPct val="90000"/>
            </a:lnSpc>
            <a:spcBef>
              <a:spcPct val="0"/>
            </a:spcBef>
            <a:spcAft>
              <a:spcPct val="15000"/>
            </a:spcAft>
            <a:buChar char="•"/>
          </a:pPr>
          <a:r>
            <a:rPr lang="en-US" sz="2000" kern="1200" dirty="0"/>
            <a:t>Companion</a:t>
          </a:r>
        </a:p>
        <a:p>
          <a:pPr marL="228600" lvl="1" indent="-228600" algn="l" defTabSz="889000">
            <a:lnSpc>
              <a:spcPct val="90000"/>
            </a:lnSpc>
            <a:spcBef>
              <a:spcPct val="0"/>
            </a:spcBef>
            <a:spcAft>
              <a:spcPct val="15000"/>
            </a:spcAft>
            <a:buChar char="•"/>
          </a:pPr>
          <a:r>
            <a:rPr lang="en-US" sz="2000" kern="1200" dirty="0"/>
            <a:t>Primary</a:t>
          </a:r>
        </a:p>
      </dsp:txBody>
      <dsp:txXfrm>
        <a:off x="4368833" y="1005354"/>
        <a:ext cx="2966588" cy="1736727"/>
      </dsp:txXfrm>
    </dsp:sp>
    <dsp:sp modelId="{F2723031-4476-40C1-9DE6-C9876A6520F9}">
      <dsp:nvSpPr>
        <dsp:cNvPr id="0" name=""/>
        <dsp:cNvSpPr/>
      </dsp:nvSpPr>
      <dsp:spPr>
        <a:xfrm>
          <a:off x="7696919" y="1492461"/>
          <a:ext cx="651826" cy="7625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696919" y="1644964"/>
        <a:ext cx="456278" cy="457507"/>
      </dsp:txXfrm>
    </dsp:sp>
    <dsp:sp modelId="{019ED1ED-0D45-411D-8618-0B24EA298F53}">
      <dsp:nvSpPr>
        <dsp:cNvPr id="0" name=""/>
        <dsp:cNvSpPr/>
      </dsp:nvSpPr>
      <dsp:spPr>
        <a:xfrm>
          <a:off x="8619315" y="951322"/>
          <a:ext cx="3074652" cy="1844791"/>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Foreign managed</a:t>
          </a:r>
        </a:p>
        <a:p>
          <a:pPr marL="228600" lvl="1" indent="-228600" algn="l" defTabSz="889000">
            <a:lnSpc>
              <a:spcPct val="90000"/>
            </a:lnSpc>
            <a:spcBef>
              <a:spcPct val="0"/>
            </a:spcBef>
            <a:spcAft>
              <a:spcPct val="15000"/>
            </a:spcAft>
            <a:buChar char="•"/>
          </a:pPr>
          <a:r>
            <a:rPr lang="en-US" sz="2000" kern="1200" dirty="0"/>
            <a:t>Contractor</a:t>
          </a:r>
        </a:p>
        <a:p>
          <a:pPr marL="228600" lvl="1" indent="-228600" algn="l" defTabSz="889000">
            <a:lnSpc>
              <a:spcPct val="90000"/>
            </a:lnSpc>
            <a:spcBef>
              <a:spcPct val="0"/>
            </a:spcBef>
            <a:spcAft>
              <a:spcPct val="15000"/>
            </a:spcAft>
            <a:buChar char="•"/>
          </a:pPr>
          <a:r>
            <a:rPr lang="en-US" sz="2000" kern="1200"/>
            <a:t>Public </a:t>
          </a:r>
          <a:r>
            <a:rPr lang="en-US" sz="2000" kern="1200" dirty="0"/>
            <a:t>kiosk</a:t>
          </a:r>
        </a:p>
      </dsp:txBody>
      <dsp:txXfrm>
        <a:off x="8673347" y="1005354"/>
        <a:ext cx="2966588" cy="1736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27DE0-8DC0-436B-A593-760FA087AA2E}">
      <dsp:nvSpPr>
        <dsp:cNvPr id="0" name=""/>
        <dsp:cNvSpPr/>
      </dsp:nvSpPr>
      <dsp:spPr>
        <a:xfrm>
          <a:off x="8599" y="518655"/>
          <a:ext cx="2570220" cy="1614419"/>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Corporate managed devices only</a:t>
          </a:r>
        </a:p>
        <a:p>
          <a:pPr marL="0" lvl="0" indent="0" algn="ctr" defTabSz="844550">
            <a:lnSpc>
              <a:spcPct val="90000"/>
            </a:lnSpc>
            <a:spcBef>
              <a:spcPct val="0"/>
            </a:spcBef>
            <a:spcAft>
              <a:spcPct val="35000"/>
            </a:spcAft>
            <a:buNone/>
          </a:pPr>
          <a:r>
            <a:rPr lang="en-US" sz="1400" i="0" kern="1200" dirty="0"/>
            <a:t>All devices/PCs are enrolled in the company MDM and managed the same</a:t>
          </a:r>
        </a:p>
      </dsp:txBody>
      <dsp:txXfrm>
        <a:off x="55884" y="565940"/>
        <a:ext cx="2475650" cy="1519849"/>
      </dsp:txXfrm>
    </dsp:sp>
    <dsp:sp modelId="{29A733FD-3E64-46C0-9BA4-1F3E497729E7}">
      <dsp:nvSpPr>
        <dsp:cNvPr id="0" name=""/>
        <dsp:cNvSpPr/>
      </dsp:nvSpPr>
      <dsp:spPr>
        <a:xfrm>
          <a:off x="2835841" y="1007157"/>
          <a:ext cx="544886" cy="6374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835841" y="1134640"/>
        <a:ext cx="381420" cy="382448"/>
      </dsp:txXfrm>
    </dsp:sp>
    <dsp:sp modelId="{2038CA89-2DFD-4BE3-A078-9A87FA35FF56}">
      <dsp:nvSpPr>
        <dsp:cNvPr id="0" name=""/>
        <dsp:cNvSpPr/>
      </dsp:nvSpPr>
      <dsp:spPr>
        <a:xfrm>
          <a:off x="3606907" y="518655"/>
          <a:ext cx="2570220" cy="1614419"/>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Segoe UI"/>
              <a:ea typeface="+mn-ea"/>
              <a:cs typeface="+mn-cs"/>
            </a:rPr>
            <a:t>Companion devices allowed</a:t>
          </a:r>
          <a:endParaRPr lang="en-US" sz="2200" b="1" kern="1200"/>
        </a:p>
        <a:p>
          <a:pPr marL="0" lvl="0" indent="0" algn="ctr" defTabSz="844550">
            <a:lnSpc>
              <a:spcPct val="90000"/>
            </a:lnSpc>
            <a:spcBef>
              <a:spcPct val="0"/>
            </a:spcBef>
            <a:spcAft>
              <a:spcPct val="35000"/>
            </a:spcAft>
            <a:buNone/>
          </a:pPr>
          <a:r>
            <a:rPr lang="en-US" sz="1400" i="0" kern="1200"/>
            <a:t>Employee managed devices allowed as companions to corporate managed devices</a:t>
          </a:r>
          <a:endParaRPr lang="en-US" sz="1400" i="0" kern="1200" dirty="0"/>
        </a:p>
      </dsp:txBody>
      <dsp:txXfrm>
        <a:off x="3654192" y="565940"/>
        <a:ext cx="2475650" cy="1519849"/>
      </dsp:txXfrm>
    </dsp:sp>
    <dsp:sp modelId="{F2723031-4476-40C1-9DE6-C9876A6520F9}">
      <dsp:nvSpPr>
        <dsp:cNvPr id="0" name=""/>
        <dsp:cNvSpPr/>
      </dsp:nvSpPr>
      <dsp:spPr>
        <a:xfrm>
          <a:off x="6434150" y="1007157"/>
          <a:ext cx="544886" cy="6374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434150" y="1134640"/>
        <a:ext cx="381420" cy="382448"/>
      </dsp:txXfrm>
    </dsp:sp>
    <dsp:sp modelId="{019ED1ED-0D45-411D-8618-0B24EA298F53}">
      <dsp:nvSpPr>
        <dsp:cNvPr id="0" name=""/>
        <dsp:cNvSpPr/>
      </dsp:nvSpPr>
      <dsp:spPr>
        <a:xfrm>
          <a:off x="7205216" y="518655"/>
          <a:ext cx="2570220" cy="1614419"/>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Segoe UI"/>
              <a:ea typeface="+mn-ea"/>
              <a:cs typeface="+mn-cs"/>
            </a:rPr>
            <a:t>Corporate apps and data focused</a:t>
          </a:r>
        </a:p>
        <a:p>
          <a:pPr marL="0" lvl="0" indent="0" algn="ctr" defTabSz="844550">
            <a:lnSpc>
              <a:spcPct val="90000"/>
            </a:lnSpc>
            <a:spcBef>
              <a:spcPct val="0"/>
            </a:spcBef>
            <a:spcAft>
              <a:spcPct val="35000"/>
            </a:spcAft>
            <a:buNone/>
          </a:pPr>
          <a:r>
            <a:rPr lang="en-US" sz="1400" i="0" kern="1200">
              <a:latin typeface="Segoe UI"/>
              <a:ea typeface="+mn-ea"/>
              <a:cs typeface="+mn-cs"/>
            </a:rPr>
            <a:t>Devices are not enrolled in MDM at all; rather, the apps and data are managed</a:t>
          </a:r>
          <a:endParaRPr lang="en-US" sz="1400" i="0" kern="1200" dirty="0">
            <a:latin typeface="Segoe UI"/>
            <a:ea typeface="+mn-ea"/>
            <a:cs typeface="+mn-cs"/>
          </a:endParaRPr>
        </a:p>
      </dsp:txBody>
      <dsp:txXfrm>
        <a:off x="7252501" y="565940"/>
        <a:ext cx="2475650" cy="1519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BB86F-FB52-4A90-A0BE-49EFAECED52A}">
      <dsp:nvSpPr>
        <dsp:cNvPr id="0" name=""/>
        <dsp:cNvSpPr/>
      </dsp:nvSpPr>
      <dsp:spPr>
        <a:xfrm>
          <a:off x="4538" y="124021"/>
          <a:ext cx="2728791" cy="576000"/>
        </a:xfrm>
        <a:prstGeom prst="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0" h="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1511</a:t>
          </a:r>
        </a:p>
      </dsp:txBody>
      <dsp:txXfrm>
        <a:off x="4538" y="124021"/>
        <a:ext cx="2728791" cy="576000"/>
      </dsp:txXfrm>
    </dsp:sp>
    <dsp:sp modelId="{B5BB3164-F90A-444C-A60A-21C0E9B09FC1}">
      <dsp:nvSpPr>
        <dsp:cNvPr id="0" name=""/>
        <dsp:cNvSpPr/>
      </dsp:nvSpPr>
      <dsp:spPr>
        <a:xfrm>
          <a:off x="4538" y="700021"/>
          <a:ext cx="2728791" cy="6033881"/>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0" h="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Deploy, upgrade, and manage Windows 10, including new features</a:t>
          </a:r>
        </a:p>
        <a:p>
          <a:pPr marL="228600" lvl="1" indent="-228600" algn="l" defTabSz="889000">
            <a:lnSpc>
              <a:spcPct val="90000"/>
            </a:lnSpc>
            <a:spcBef>
              <a:spcPct val="0"/>
            </a:spcBef>
            <a:spcAft>
              <a:spcPct val="15000"/>
            </a:spcAft>
            <a:buChar char="•"/>
          </a:pPr>
          <a:r>
            <a:rPr lang="en-US" sz="2000" kern="1200" dirty="0"/>
            <a:t>Manage Windows as a Service</a:t>
          </a:r>
        </a:p>
        <a:p>
          <a:pPr marL="228600" lvl="1" indent="-228600" algn="l" defTabSz="889000">
            <a:lnSpc>
              <a:spcPct val="90000"/>
            </a:lnSpc>
            <a:spcBef>
              <a:spcPct val="0"/>
            </a:spcBef>
            <a:spcAft>
              <a:spcPct val="15000"/>
            </a:spcAft>
            <a:buChar char="•"/>
          </a:pPr>
          <a:r>
            <a:rPr lang="en-US" sz="2000" kern="1200" dirty="0"/>
            <a:t>Servicing model for </a:t>
          </a:r>
          <a:r>
            <a:rPr lang="en-US" sz="2000" kern="1200" dirty="0" err="1"/>
            <a:t>ConfigMgr</a:t>
          </a:r>
          <a:r>
            <a:rPr lang="en-US" sz="2000" kern="1200" dirty="0"/>
            <a:t> Current Branch</a:t>
          </a:r>
        </a:p>
        <a:p>
          <a:pPr marL="228600" lvl="1" indent="-228600" algn="l" defTabSz="889000">
            <a:lnSpc>
              <a:spcPct val="90000"/>
            </a:lnSpc>
            <a:spcBef>
              <a:spcPct val="0"/>
            </a:spcBef>
            <a:spcAft>
              <a:spcPct val="15000"/>
            </a:spcAft>
            <a:buChar char="•"/>
          </a:pPr>
          <a:r>
            <a:rPr lang="en-US" sz="2000" kern="1200" dirty="0"/>
            <a:t>Combined end-user portal</a:t>
          </a:r>
        </a:p>
      </dsp:txBody>
      <dsp:txXfrm>
        <a:off x="4538" y="700021"/>
        <a:ext cx="2728791" cy="6033881"/>
      </dsp:txXfrm>
    </dsp:sp>
    <dsp:sp modelId="{932E20CB-8E1E-4D49-AAD8-E0779665087F}">
      <dsp:nvSpPr>
        <dsp:cNvPr id="0" name=""/>
        <dsp:cNvSpPr/>
      </dsp:nvSpPr>
      <dsp:spPr>
        <a:xfrm>
          <a:off x="3115360" y="124021"/>
          <a:ext cx="2728791" cy="576000"/>
        </a:xfrm>
        <a:prstGeom prst="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0" h="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1602</a:t>
          </a:r>
        </a:p>
      </dsp:txBody>
      <dsp:txXfrm>
        <a:off x="3115360" y="124021"/>
        <a:ext cx="2728791" cy="576000"/>
      </dsp:txXfrm>
    </dsp:sp>
    <dsp:sp modelId="{7866E09E-883E-4BB8-848E-3238D8DD0E7E}">
      <dsp:nvSpPr>
        <dsp:cNvPr id="0" name=""/>
        <dsp:cNvSpPr/>
      </dsp:nvSpPr>
      <dsp:spPr>
        <a:xfrm>
          <a:off x="3115360" y="700021"/>
          <a:ext cx="2728791" cy="6033881"/>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0" h="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Client online status</a:t>
          </a:r>
        </a:p>
        <a:p>
          <a:pPr marL="228600" lvl="1" indent="-228600" algn="l" defTabSz="889000">
            <a:lnSpc>
              <a:spcPct val="90000"/>
            </a:lnSpc>
            <a:spcBef>
              <a:spcPct val="0"/>
            </a:spcBef>
            <a:spcAft>
              <a:spcPct val="15000"/>
            </a:spcAft>
            <a:buChar char="•"/>
          </a:pPr>
          <a:r>
            <a:rPr lang="en-US" sz="2000" kern="1200" dirty="0"/>
            <a:t>Support for SQL Server Always On</a:t>
          </a:r>
        </a:p>
        <a:p>
          <a:pPr marL="228600" lvl="1" indent="-228600" algn="l" defTabSz="889000">
            <a:lnSpc>
              <a:spcPct val="90000"/>
            </a:lnSpc>
            <a:spcBef>
              <a:spcPct val="0"/>
            </a:spcBef>
            <a:spcAft>
              <a:spcPct val="15000"/>
            </a:spcAft>
            <a:buChar char="•"/>
          </a:pPr>
          <a:r>
            <a:rPr lang="en-US" sz="2000" kern="1200" dirty="0"/>
            <a:t>Windows 10 Device Health Attestation reporting</a:t>
          </a:r>
        </a:p>
        <a:p>
          <a:pPr marL="228600" lvl="1" indent="-228600" algn="l" defTabSz="889000">
            <a:lnSpc>
              <a:spcPct val="90000"/>
            </a:lnSpc>
            <a:spcBef>
              <a:spcPct val="0"/>
            </a:spcBef>
            <a:spcAft>
              <a:spcPct val="15000"/>
            </a:spcAft>
            <a:buChar char="•"/>
          </a:pPr>
          <a:r>
            <a:rPr lang="en-US" sz="2000" kern="1200" dirty="0"/>
            <a:t>Office 365 update management</a:t>
          </a:r>
        </a:p>
        <a:p>
          <a:pPr marL="228600" lvl="1" indent="-228600" algn="l" defTabSz="889000">
            <a:lnSpc>
              <a:spcPct val="90000"/>
            </a:lnSpc>
            <a:spcBef>
              <a:spcPct val="0"/>
            </a:spcBef>
            <a:spcAft>
              <a:spcPct val="15000"/>
            </a:spcAft>
            <a:buChar char="•"/>
          </a:pPr>
          <a:r>
            <a:rPr lang="en-US" sz="2000" kern="1200" dirty="0"/>
            <a:t>Conditional Access support for PC management</a:t>
          </a:r>
        </a:p>
        <a:p>
          <a:pPr marL="228600" lvl="1" indent="-228600" algn="l" defTabSz="889000">
            <a:lnSpc>
              <a:spcPct val="90000"/>
            </a:lnSpc>
            <a:spcBef>
              <a:spcPct val="0"/>
            </a:spcBef>
            <a:spcAft>
              <a:spcPct val="15000"/>
            </a:spcAft>
            <a:buChar char="•"/>
          </a:pPr>
          <a:endParaRPr lang="en-US" sz="2000" kern="1200" dirty="0"/>
        </a:p>
      </dsp:txBody>
      <dsp:txXfrm>
        <a:off x="3115360" y="700021"/>
        <a:ext cx="2728791" cy="6033881"/>
      </dsp:txXfrm>
    </dsp:sp>
    <dsp:sp modelId="{26FC536B-4DD0-4FEA-A071-D6562898D1F7}">
      <dsp:nvSpPr>
        <dsp:cNvPr id="0" name=""/>
        <dsp:cNvSpPr/>
      </dsp:nvSpPr>
      <dsp:spPr>
        <a:xfrm>
          <a:off x="6226182" y="124021"/>
          <a:ext cx="2728791" cy="576000"/>
        </a:xfrm>
        <a:prstGeom prst="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0" h="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1606</a:t>
          </a:r>
        </a:p>
      </dsp:txBody>
      <dsp:txXfrm>
        <a:off x="6226182" y="124021"/>
        <a:ext cx="2728791" cy="576000"/>
      </dsp:txXfrm>
    </dsp:sp>
    <dsp:sp modelId="{1A80CE11-FE50-4719-9355-C591E441AB6B}">
      <dsp:nvSpPr>
        <dsp:cNvPr id="0" name=""/>
        <dsp:cNvSpPr/>
      </dsp:nvSpPr>
      <dsp:spPr>
        <a:xfrm>
          <a:off x="6226182" y="700021"/>
          <a:ext cx="2728791" cy="6033881"/>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0" h="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Windows Anniversary Edition support</a:t>
          </a:r>
        </a:p>
        <a:p>
          <a:pPr marL="228600" lvl="1" indent="-228600" algn="l" defTabSz="889000">
            <a:lnSpc>
              <a:spcPct val="90000"/>
            </a:lnSpc>
            <a:spcBef>
              <a:spcPct val="0"/>
            </a:spcBef>
            <a:spcAft>
              <a:spcPct val="15000"/>
            </a:spcAft>
            <a:buChar char="•"/>
          </a:pPr>
          <a:r>
            <a:rPr lang="en-US" sz="2000" kern="1200" dirty="0"/>
            <a:t>Windows Information Protection</a:t>
          </a:r>
        </a:p>
        <a:p>
          <a:pPr marL="228600" lvl="1" indent="-228600" algn="l" defTabSz="889000">
            <a:lnSpc>
              <a:spcPct val="90000"/>
            </a:lnSpc>
            <a:spcBef>
              <a:spcPct val="0"/>
            </a:spcBef>
            <a:spcAft>
              <a:spcPct val="15000"/>
            </a:spcAft>
            <a:buChar char="•"/>
          </a:pPr>
          <a:r>
            <a:rPr lang="en-US" sz="2000" kern="1200" dirty="0"/>
            <a:t>Windows Defender Advanced Threat Protection</a:t>
          </a:r>
        </a:p>
        <a:p>
          <a:pPr marL="228600" lvl="1" indent="-228600" algn="l" defTabSz="889000">
            <a:lnSpc>
              <a:spcPct val="90000"/>
            </a:lnSpc>
            <a:spcBef>
              <a:spcPct val="0"/>
            </a:spcBef>
            <a:spcAft>
              <a:spcPct val="15000"/>
            </a:spcAft>
            <a:buChar char="•"/>
          </a:pPr>
          <a:r>
            <a:rPr lang="en-US" sz="2000" kern="1200" dirty="0"/>
            <a:t>Windows Store for Business integration</a:t>
          </a:r>
        </a:p>
        <a:p>
          <a:pPr marL="228600" lvl="1" indent="-228600" algn="l" defTabSz="889000">
            <a:lnSpc>
              <a:spcPct val="90000"/>
            </a:lnSpc>
            <a:spcBef>
              <a:spcPct val="0"/>
            </a:spcBef>
            <a:spcAft>
              <a:spcPct val="15000"/>
            </a:spcAft>
            <a:buChar char="•"/>
          </a:pPr>
          <a:r>
            <a:rPr lang="en-US" sz="2000" kern="1200" dirty="0"/>
            <a:t>Windows Hello for Business</a:t>
          </a:r>
        </a:p>
        <a:p>
          <a:pPr marL="228600" lvl="1" indent="-228600" algn="l" defTabSz="889000">
            <a:lnSpc>
              <a:spcPct val="90000"/>
            </a:lnSpc>
            <a:spcBef>
              <a:spcPct val="0"/>
            </a:spcBef>
            <a:spcAft>
              <a:spcPct val="15000"/>
            </a:spcAft>
            <a:buChar char="•"/>
          </a:pPr>
          <a:r>
            <a:rPr lang="en-US" sz="2000" kern="1200" dirty="0"/>
            <a:t>Content status links in admin console</a:t>
          </a:r>
        </a:p>
        <a:p>
          <a:pPr marL="228600" lvl="1" indent="-228600" algn="l" defTabSz="889000">
            <a:lnSpc>
              <a:spcPct val="90000"/>
            </a:lnSpc>
            <a:spcBef>
              <a:spcPct val="0"/>
            </a:spcBef>
            <a:spcAft>
              <a:spcPct val="15000"/>
            </a:spcAft>
            <a:buChar char="•"/>
          </a:pPr>
          <a:r>
            <a:rPr lang="en-US" sz="2000" kern="1200" dirty="0"/>
            <a:t>End user portal improvements</a:t>
          </a:r>
        </a:p>
      </dsp:txBody>
      <dsp:txXfrm>
        <a:off x="6226182" y="700021"/>
        <a:ext cx="2728791" cy="6033881"/>
      </dsp:txXfrm>
    </dsp:sp>
    <dsp:sp modelId="{FDB566F7-2FE0-485B-BFB2-26771094EB65}">
      <dsp:nvSpPr>
        <dsp:cNvPr id="0" name=""/>
        <dsp:cNvSpPr/>
      </dsp:nvSpPr>
      <dsp:spPr>
        <a:xfrm>
          <a:off x="9337004" y="106915"/>
          <a:ext cx="2728791" cy="576000"/>
        </a:xfrm>
        <a:prstGeom prst="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0" h="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1610</a:t>
          </a:r>
        </a:p>
      </dsp:txBody>
      <dsp:txXfrm>
        <a:off x="9337004" y="106915"/>
        <a:ext cx="2728791" cy="576000"/>
      </dsp:txXfrm>
    </dsp:sp>
    <dsp:sp modelId="{942DCD64-3317-49A4-8A4E-46C2F0BAF229}">
      <dsp:nvSpPr>
        <dsp:cNvPr id="0" name=""/>
        <dsp:cNvSpPr/>
      </dsp:nvSpPr>
      <dsp:spPr>
        <a:xfrm>
          <a:off x="9341542" y="686656"/>
          <a:ext cx="2728791" cy="6102305"/>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0" h="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Cloud-based management service</a:t>
          </a:r>
        </a:p>
        <a:p>
          <a:pPr marL="228600" lvl="1" indent="-228600" algn="l" defTabSz="889000">
            <a:lnSpc>
              <a:spcPct val="90000"/>
            </a:lnSpc>
            <a:spcBef>
              <a:spcPct val="0"/>
            </a:spcBef>
            <a:spcAft>
              <a:spcPct val="15000"/>
            </a:spcAft>
            <a:buChar char="•"/>
          </a:pPr>
          <a:r>
            <a:rPr lang="en-US" sz="2000" kern="1200" dirty="0"/>
            <a:t>Peer caching for all content types</a:t>
          </a:r>
        </a:p>
      </dsp:txBody>
      <dsp:txXfrm>
        <a:off x="9341542" y="686656"/>
        <a:ext cx="2728791" cy="6102305"/>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9/27/2016 4:38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9/27/2016 4:38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66052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1961"/>
              </a:spcBef>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4725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1227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3426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9/27/2016 4:38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61963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96AF3-933E-4757-8B16-AD893D8B6928}" type="slidenum">
              <a:rPr kumimoji="0" lang="en-US" sz="1200" b="0" i="0" u="none" strike="noStrike" kern="1200" cap="none" spc="0" normalizeH="0" baseline="0" noProof="0">
                <a:ln>
                  <a:noFill/>
                </a:ln>
                <a:solidFill>
                  <a:prstClr val="black"/>
                </a:solidFill>
                <a:effectLst/>
                <a:uLnTx/>
                <a:uFillTx/>
                <a:latin typeface="Calibri"/>
                <a:ea typeface="+mn-ea"/>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Segoe UI" pitchFamily="34" charset="0"/>
            </a:endParaRPr>
          </a:p>
        </p:txBody>
      </p:sp>
    </p:spTree>
    <p:extLst>
      <p:ext uri="{BB962C8B-B14F-4D97-AF65-F5344CB8AC3E}">
        <p14:creationId xmlns:p14="http://schemas.microsoft.com/office/powerpoint/2010/main" val="4281088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A2B2ED8-C573-45EF-BF68-CEC19505703A}"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9/27/2016 4:38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3"/>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2768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69968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75490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4:38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661811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7A2D2A7-FEDB-4FEC-BF57-39E9383DCE5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8986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2876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E25042A-7F1D-F947-8AC5-1DC5194A3EA7}"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7992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1911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arenR"/>
            </a:pPr>
            <a:endParaRPr lang="en-US" baseline="0" dirty="0"/>
          </a:p>
        </p:txBody>
      </p:sp>
      <p:sp>
        <p:nvSpPr>
          <p:cNvPr id="4" name="Header Placeholder 3"/>
          <p:cNvSpPr>
            <a:spLocks noGrp="1"/>
          </p:cNvSpPr>
          <p:nvPr>
            <p:ph type="hdr" sz="quarter" idx="10"/>
          </p:nvPr>
        </p:nvSpPr>
        <p:spPr/>
        <p:txBody>
          <a:bodyPr/>
          <a:lstStyle/>
          <a:p>
            <a:pPr marL="0" marR="0" lvl="0" indent="0" defTabSz="966612"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a:ln>
                  <a:noFill/>
                </a:ln>
                <a:solidFill>
                  <a:prstClr val="black"/>
                </a:solidFill>
                <a:effectLst/>
                <a:uLnTx/>
                <a:uFillTx/>
              </a:rPr>
              <a:t>System Center Marketing</a:t>
            </a:r>
            <a:endParaRPr kumimoji="0" lang="en-US" sz="19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66294"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66294"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66612" eaLnBrk="1" fontAlgn="auto" latinLnBrk="0" hangingPunct="1">
              <a:lnSpc>
                <a:spcPct val="100000"/>
              </a:lnSpc>
              <a:spcBef>
                <a:spcPts val="0"/>
              </a:spcBef>
              <a:spcAft>
                <a:spcPts val="0"/>
              </a:spcAft>
              <a:buClrTx/>
              <a:buSzTx/>
              <a:buFontTx/>
              <a:buNone/>
              <a:tabLst/>
              <a:defRPr/>
            </a:pPr>
            <a:fld id="{C69F17BA-2BE5-4042-B46B-8CCDC1F6C331}" type="datetime1">
              <a:rPr kumimoji="0" lang="en-US" sz="1900" b="0" i="0" u="none" strike="noStrike" kern="0" cap="none" spc="0" normalizeH="0" baseline="0" noProof="0">
                <a:ln>
                  <a:noFill/>
                </a:ln>
                <a:solidFill>
                  <a:prstClr val="black"/>
                </a:solidFill>
                <a:effectLst/>
                <a:uLnTx/>
                <a:uFillTx/>
              </a:rPr>
              <a:pPr marL="0" marR="0" lvl="0" indent="0" defTabSz="966612" eaLnBrk="1" fontAlgn="auto" latinLnBrk="0" hangingPunct="1">
                <a:lnSpc>
                  <a:spcPct val="100000"/>
                </a:lnSpc>
                <a:spcBef>
                  <a:spcPts val="0"/>
                </a:spcBef>
                <a:spcAft>
                  <a:spcPts val="0"/>
                </a:spcAft>
                <a:buClrTx/>
                <a:buSzTx/>
                <a:buFontTx/>
                <a:buNone/>
                <a:tabLst/>
                <a:defRPr/>
              </a:pPr>
              <a:t>9/27/2016</a:t>
            </a:fld>
            <a:endParaRPr kumimoji="0" lang="en-US" sz="19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66612" eaLnBrk="1" fontAlgn="auto" latinLnBrk="0" hangingPunct="1">
              <a:lnSpc>
                <a:spcPct val="100000"/>
              </a:lnSpc>
              <a:spcBef>
                <a:spcPts val="0"/>
              </a:spcBef>
              <a:spcAft>
                <a:spcPts val="0"/>
              </a:spcAft>
              <a:buClrTx/>
              <a:buSzTx/>
              <a:buFontTx/>
              <a:buNone/>
              <a:tabLst/>
              <a:defRPr/>
            </a:pPr>
            <a:fld id="{B4008EB6-D09E-4580-8CD6-DDB14511944F}" type="slidenum">
              <a:rPr kumimoji="0" lang="en-US" sz="1900" b="0" i="0" u="none" strike="noStrike" kern="0" cap="none" spc="0" normalizeH="0" baseline="0" noProof="0">
                <a:ln>
                  <a:noFill/>
                </a:ln>
                <a:solidFill>
                  <a:prstClr val="black"/>
                </a:solidFill>
                <a:effectLst/>
                <a:uLnTx/>
                <a:uFillTx/>
              </a:rPr>
              <a:pPr marL="0" marR="0" lvl="0" indent="0" defTabSz="966612" eaLnBrk="1" fontAlgn="auto" latinLnBrk="0" hangingPunct="1">
                <a:lnSpc>
                  <a:spcPct val="100000"/>
                </a:lnSpc>
                <a:spcBef>
                  <a:spcPts val="0"/>
                </a:spcBef>
                <a:spcAft>
                  <a:spcPts val="0"/>
                </a:spcAft>
                <a:buClrTx/>
                <a:buSzTx/>
                <a:buFontTx/>
                <a:buNone/>
                <a:tabLst/>
                <a:defRPr/>
              </a:pPr>
              <a:t>9</a:t>
            </a:fld>
            <a:endParaRPr kumimoji="0" lang="en-US" sz="19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12362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102146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algn="l" defTabSz="102146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FDF35-156F-4A92-A436-F714992B2E23}" type="datetime1">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9/27/2016</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3705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E25042A-7F1D-F947-8AC5-1DC5194A3EA7}" type="slidenum">
              <a:rPr kumimoji="0" lang="en-US" sz="1800" b="0" i="0" u="none" strike="noStrike" kern="0" cap="none" spc="0" normalizeH="0" baseline="0" noProof="0" smtClean="0">
                <a:ln>
                  <a:noFill/>
                </a:ln>
                <a:solidFill>
                  <a:prstClr val="black"/>
                </a:solidFill>
                <a:effectLst/>
                <a:uLnTx/>
                <a:uFillTx/>
                <a:latin typeface="Calibri"/>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247566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3385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Microsoft Ignite 2015</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4:38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148748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207162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633165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6850746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6681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9356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5280533"/>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4151813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1768393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75215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cSld name="4_Title Only">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439715"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29663" y="349730"/>
            <a:ext cx="11375536" cy="762786"/>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36390250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1526693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940675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40640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50618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44502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08857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70875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6533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97039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49214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726575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35526163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99072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4222771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114877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532100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7011029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0897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6963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680363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2702145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486980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15377558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1162027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84890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87976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09312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79274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56120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42100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12395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42233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284303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41433858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274068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6812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381055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8999887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9723059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0134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6156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143942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8533977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527281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4_Title Only">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12439715"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29663" y="349730"/>
            <a:ext cx="11375536" cy="762786"/>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857996851"/>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481488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235994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60142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45967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8089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68847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169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70339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01708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861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634780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8059078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1279822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8497520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theme" Target="../theme/theme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theme" Target="../theme/theme5.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theme" Target="../theme/theme6.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939732872"/>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389" r:id="rId2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115027985"/>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 id="2147484405" r:id="rId15"/>
    <p:sldLayoutId id="2147484406" r:id="rId16"/>
    <p:sldLayoutId id="2147484407" r:id="rId17"/>
    <p:sldLayoutId id="2147484408" r:id="rId18"/>
    <p:sldLayoutId id="2147484409" r:id="rId19"/>
    <p:sldLayoutId id="2147484410" r:id="rId20"/>
    <p:sldLayoutId id="2147484411" r:id="rId21"/>
    <p:sldLayoutId id="2147484412" r:id="rId22"/>
    <p:sldLayoutId id="2147484413" r:id="rId23"/>
    <p:sldLayoutId id="2147484414" r:id="rId2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44976127"/>
      </p:ext>
    </p:extLst>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 id="2147484428" r:id="rId13"/>
    <p:sldLayoutId id="2147484429" r:id="rId14"/>
    <p:sldLayoutId id="2147484430" r:id="rId15"/>
    <p:sldLayoutId id="2147484431" r:id="rId16"/>
    <p:sldLayoutId id="2147484432" r:id="rId17"/>
    <p:sldLayoutId id="2147484433" r:id="rId18"/>
    <p:sldLayoutId id="2147484434" r:id="rId19"/>
    <p:sldLayoutId id="2147484435" r:id="rId20"/>
    <p:sldLayoutId id="2147484436" r:id="rId21"/>
    <p:sldLayoutId id="2147484437"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emf"/><Relationship Id="rId3" Type="http://schemas.openxmlformats.org/officeDocument/2006/relationships/image" Target="../media/image18.emf"/><Relationship Id="rId21" Type="http://schemas.openxmlformats.org/officeDocument/2006/relationships/image" Target="../media/image36.emf"/><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emf"/><Relationship Id="rId25" Type="http://schemas.openxmlformats.org/officeDocument/2006/relationships/image" Target="../media/image40.emf"/><Relationship Id="rId2" Type="http://schemas.openxmlformats.org/officeDocument/2006/relationships/notesSlide" Target="../notesSlides/notesSlide6.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08.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emf"/><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emf"/><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emf"/></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89.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emf"/><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png"/><Relationship Id="rId18" Type="http://schemas.openxmlformats.org/officeDocument/2006/relationships/image" Target="../media/image66.emf"/><Relationship Id="rId26" Type="http://schemas.openxmlformats.org/officeDocument/2006/relationships/image" Target="../media/image17.png"/><Relationship Id="rId3" Type="http://schemas.openxmlformats.org/officeDocument/2006/relationships/image" Target="../media/image52.png"/><Relationship Id="rId21" Type="http://schemas.openxmlformats.org/officeDocument/2006/relationships/image" Target="../media/image69.png"/><Relationship Id="rId7" Type="http://schemas.openxmlformats.org/officeDocument/2006/relationships/image" Target="../media/image56.png"/><Relationship Id="rId12" Type="http://schemas.openxmlformats.org/officeDocument/2006/relationships/image" Target="../media/image61.png"/><Relationship Id="rId17" Type="http://schemas.microsoft.com/office/2007/relationships/hdphoto" Target="../media/hdphoto1.wdp"/><Relationship Id="rId25" Type="http://schemas.openxmlformats.org/officeDocument/2006/relationships/image" Target="../media/image16.png"/><Relationship Id="rId2" Type="http://schemas.openxmlformats.org/officeDocument/2006/relationships/notesSlide" Target="../notesSlides/notesSlide7.xml"/><Relationship Id="rId16" Type="http://schemas.openxmlformats.org/officeDocument/2006/relationships/image" Target="../media/image65.png"/><Relationship Id="rId20" Type="http://schemas.openxmlformats.org/officeDocument/2006/relationships/image" Target="../media/image68.png"/><Relationship Id="rId1" Type="http://schemas.openxmlformats.org/officeDocument/2006/relationships/slideLayout" Target="../slideLayouts/slideLayout89.xml"/><Relationship Id="rId6" Type="http://schemas.openxmlformats.org/officeDocument/2006/relationships/image" Target="../media/image55.png"/><Relationship Id="rId11" Type="http://schemas.openxmlformats.org/officeDocument/2006/relationships/image" Target="../media/image60.png"/><Relationship Id="rId24" Type="http://schemas.openxmlformats.org/officeDocument/2006/relationships/image" Target="../media/image71.pn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50.png"/><Relationship Id="rId10" Type="http://schemas.openxmlformats.org/officeDocument/2006/relationships/image" Target="../media/image59.png"/><Relationship Id="rId19" Type="http://schemas.openxmlformats.org/officeDocument/2006/relationships/image" Target="../media/image67.png"/><Relationship Id="rId4" Type="http://schemas.openxmlformats.org/officeDocument/2006/relationships/image" Target="../media/image53.png"/><Relationship Id="rId9" Type="http://schemas.openxmlformats.org/officeDocument/2006/relationships/image" Target="../media/image58.jpeg"/><Relationship Id="rId14" Type="http://schemas.openxmlformats.org/officeDocument/2006/relationships/image" Target="../media/image63.jpeg"/><Relationship Id="rId22" Type="http://schemas.openxmlformats.org/officeDocument/2006/relationships/image" Target="../media/image70.png"/><Relationship Id="rId27"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72.emf"/><Relationship Id="rId7" Type="http://schemas.openxmlformats.org/officeDocument/2006/relationships/image" Target="../media/image76.emf"/><Relationship Id="rId2" Type="http://schemas.openxmlformats.org/officeDocument/2006/relationships/notesSlide" Target="../notesSlides/notesSlide10.xml"/><Relationship Id="rId1" Type="http://schemas.openxmlformats.org/officeDocument/2006/relationships/slideLayout" Target="../slideLayouts/slideLayout89.xml"/><Relationship Id="rId6" Type="http://schemas.openxmlformats.org/officeDocument/2006/relationships/image" Target="../media/image75.emf"/><Relationship Id="rId5" Type="http://schemas.openxmlformats.org/officeDocument/2006/relationships/image" Target="../media/image74.emf"/><Relationship Id="rId10" Type="http://schemas.openxmlformats.org/officeDocument/2006/relationships/image" Target="../media/image79.emf"/><Relationship Id="rId4" Type="http://schemas.openxmlformats.org/officeDocument/2006/relationships/image" Target="../media/image73.emf"/><Relationship Id="rId9" Type="http://schemas.openxmlformats.org/officeDocument/2006/relationships/image" Target="../media/image7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8" Type="http://schemas.openxmlformats.org/officeDocument/2006/relationships/image" Target="../media/image85.emf"/><Relationship Id="rId13" Type="http://schemas.openxmlformats.org/officeDocument/2006/relationships/image" Target="../media/image90.emf"/><Relationship Id="rId3" Type="http://schemas.openxmlformats.org/officeDocument/2006/relationships/image" Target="../media/image80.emf"/><Relationship Id="rId7" Type="http://schemas.openxmlformats.org/officeDocument/2006/relationships/image" Target="../media/image84.emf"/><Relationship Id="rId12" Type="http://schemas.openxmlformats.org/officeDocument/2006/relationships/image" Target="../media/image89.png"/><Relationship Id="rId17" Type="http://schemas.openxmlformats.org/officeDocument/2006/relationships/image" Target="../media/image94.png"/><Relationship Id="rId2" Type="http://schemas.openxmlformats.org/officeDocument/2006/relationships/notesSlide" Target="../notesSlides/notesSlide13.xml"/><Relationship Id="rId16" Type="http://schemas.openxmlformats.org/officeDocument/2006/relationships/image" Target="../media/image93.emf"/><Relationship Id="rId1" Type="http://schemas.openxmlformats.org/officeDocument/2006/relationships/slideLayout" Target="../slideLayouts/slideLayout66.xml"/><Relationship Id="rId6" Type="http://schemas.openxmlformats.org/officeDocument/2006/relationships/image" Target="../media/image83.emf"/><Relationship Id="rId11" Type="http://schemas.openxmlformats.org/officeDocument/2006/relationships/image" Target="../media/image88.emf"/><Relationship Id="rId5" Type="http://schemas.openxmlformats.org/officeDocument/2006/relationships/image" Target="../media/image82.emf"/><Relationship Id="rId15" Type="http://schemas.openxmlformats.org/officeDocument/2006/relationships/image" Target="../media/image92.emf"/><Relationship Id="rId10" Type="http://schemas.openxmlformats.org/officeDocument/2006/relationships/image" Target="../media/image87.emf"/><Relationship Id="rId4" Type="http://schemas.openxmlformats.org/officeDocument/2006/relationships/image" Target="../media/image81.emf"/><Relationship Id="rId9" Type="http://schemas.openxmlformats.org/officeDocument/2006/relationships/image" Target="../media/image86.emf"/><Relationship Id="rId14" Type="http://schemas.openxmlformats.org/officeDocument/2006/relationships/image" Target="../media/image9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100.tmp"/><Relationship Id="rId2" Type="http://schemas.openxmlformats.org/officeDocument/2006/relationships/image" Target="../media/image99.tmp"/><Relationship Id="rId1" Type="http://schemas.openxmlformats.org/officeDocument/2006/relationships/slideLayout" Target="../slideLayouts/slideLayout65.xml"/><Relationship Id="rId4" Type="http://schemas.openxmlformats.org/officeDocument/2006/relationships/image" Target="../media/image101.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16.xml"/><Relationship Id="rId1" Type="http://schemas.openxmlformats.org/officeDocument/2006/relationships/slideLayout" Target="../slideLayouts/slideLayout120.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17.xml"/><Relationship Id="rId1" Type="http://schemas.openxmlformats.org/officeDocument/2006/relationships/slideLayout" Target="../slideLayouts/slideLayout80.xml"/><Relationship Id="rId6" Type="http://schemas.openxmlformats.org/officeDocument/2006/relationships/image" Target="../media/image103.png"/><Relationship Id="rId5" Type="http://schemas.openxmlformats.org/officeDocument/2006/relationships/image" Target="../media/image102.jpg"/><Relationship Id="rId4" Type="http://schemas.openxmlformats.org/officeDocument/2006/relationships/hyperlink" Target="https://aka.ms/ignite.mobileapp"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2" Type="http://schemas.openxmlformats.org/officeDocument/2006/relationships/hyperlink" Target="https://technet.microsoft.com/en-us/library/mt617256.aspx" TargetMode="Externa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8" Type="http://schemas.openxmlformats.org/officeDocument/2006/relationships/customXml" Target="../../customXml/item5.xml"/><Relationship Id="rId13" Type="http://schemas.openxmlformats.org/officeDocument/2006/relationships/slideLayout" Target="../slideLayouts/slideLayout96.xml"/><Relationship Id="rId3" Type="http://schemas.openxmlformats.org/officeDocument/2006/relationships/customXml" Target="../../customXml/item14.xml"/><Relationship Id="rId7" Type="http://schemas.openxmlformats.org/officeDocument/2006/relationships/customXml" Target="../../customXml/item13.xml"/><Relationship Id="rId12" Type="http://schemas.openxmlformats.org/officeDocument/2006/relationships/customXml" Target="../../customXml/item3.xml"/><Relationship Id="rId2" Type="http://schemas.openxmlformats.org/officeDocument/2006/relationships/customXml" Target="../../customXml/item4.xml"/><Relationship Id="rId1" Type="http://schemas.openxmlformats.org/officeDocument/2006/relationships/customXml" Target="../../customXml/item10.xml"/><Relationship Id="rId6" Type="http://schemas.openxmlformats.org/officeDocument/2006/relationships/customXml" Target="../../customXml/item11.xml"/><Relationship Id="rId11" Type="http://schemas.openxmlformats.org/officeDocument/2006/relationships/customXml" Target="../../customXml/item12.xml"/><Relationship Id="rId5" Type="http://schemas.openxmlformats.org/officeDocument/2006/relationships/customXml" Target="../../customXml/item2.xml"/><Relationship Id="rId10" Type="http://schemas.openxmlformats.org/officeDocument/2006/relationships/customXml" Target="../../customXml/item15.xml"/><Relationship Id="rId4" Type="http://schemas.openxmlformats.org/officeDocument/2006/relationships/customXml" Target="../../customXml/item7.xml"/><Relationship Id="rId9" Type="http://schemas.openxmlformats.org/officeDocument/2006/relationships/customXml" Target="../../customXml/item9.xml"/><Relationship Id="rId14" Type="http://schemas.openxmlformats.org/officeDocument/2006/relationships/image" Target="../media/image10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8.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105.png"/><Relationship Id="rId1" Type="http://schemas.openxmlformats.org/officeDocument/2006/relationships/slideLayout" Target="../slideLayouts/slideLayout88.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41.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2.png"/><Relationship Id="rId2" Type="http://schemas.openxmlformats.org/officeDocument/2006/relationships/image" Target="../media/image105.png"/><Relationship Id="rId1" Type="http://schemas.openxmlformats.org/officeDocument/2006/relationships/slideLayout" Target="../slideLayouts/slideLayout88.xml"/><Relationship Id="rId6" Type="http://schemas.openxmlformats.org/officeDocument/2006/relationships/image" Target="../media/image111.png"/><Relationship Id="rId5" Type="http://schemas.openxmlformats.org/officeDocument/2006/relationships/image" Target="../media/image109.png"/><Relationship Id="rId4" Type="http://schemas.openxmlformats.org/officeDocument/2006/relationships/image" Target="../media/image107.png"/></Relationships>
</file>

<file path=ppt/slides/_rels/slide4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8" Type="http://schemas.openxmlformats.org/officeDocument/2006/relationships/image" Target="../media/image118.emf"/><Relationship Id="rId3" Type="http://schemas.openxmlformats.org/officeDocument/2006/relationships/image" Target="../media/image113.emf"/><Relationship Id="rId7" Type="http://schemas.openxmlformats.org/officeDocument/2006/relationships/image" Target="../media/image117.emf"/><Relationship Id="rId2" Type="http://schemas.openxmlformats.org/officeDocument/2006/relationships/notesSlide" Target="../notesSlides/notesSlide19.xml"/><Relationship Id="rId1" Type="http://schemas.openxmlformats.org/officeDocument/2006/relationships/slideLayout" Target="../slideLayouts/slideLayout68.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emf"/><Relationship Id="rId9" Type="http://schemas.openxmlformats.org/officeDocument/2006/relationships/image" Target="../media/image119.em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8.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3.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2222" y="662653"/>
            <a:ext cx="12225161" cy="2468853"/>
          </a:xfrm>
        </p:spPr>
        <p:txBody>
          <a:bodyPr/>
          <a:lstStyle/>
          <a:p>
            <a:r>
              <a:rPr lang="en-US" dirty="0"/>
              <a:t>Manage your mobile devices and apps with System Center Configuration Manager and Microsoft Intune </a:t>
            </a:r>
          </a:p>
        </p:txBody>
      </p:sp>
      <p:sp>
        <p:nvSpPr>
          <p:cNvPr id="5" name="Text Placeholder 4"/>
          <p:cNvSpPr>
            <a:spLocks noGrp="1"/>
          </p:cNvSpPr>
          <p:nvPr>
            <p:ph type="body" sz="quarter" idx="12"/>
          </p:nvPr>
        </p:nvSpPr>
        <p:spPr>
          <a:xfrm>
            <a:off x="246118" y="3497262"/>
            <a:ext cx="10424046" cy="1828780"/>
          </a:xfrm>
        </p:spPr>
        <p:txBody>
          <a:bodyPr/>
          <a:lstStyle/>
          <a:p>
            <a:r>
              <a:rPr lang="en-US" dirty="0"/>
              <a:t>Jason Githens - Principal Group PM Manager</a:t>
            </a:r>
          </a:p>
          <a:p>
            <a:r>
              <a:rPr lang="en-US" dirty="0"/>
              <a:t>Paul Mayfield - Partner Group PM Manager</a:t>
            </a:r>
          </a:p>
          <a:p>
            <a:r>
              <a:rPr lang="en-US" dirty="0"/>
              <a:t>Clay Taylor - Senior Program Manager</a:t>
            </a:r>
          </a:p>
        </p:txBody>
      </p:sp>
      <p:sp>
        <p:nvSpPr>
          <p:cNvPr id="6" name="Text Placeholder 2"/>
          <p:cNvSpPr txBox="1">
            <a:spLocks/>
          </p:cNvSpPr>
          <p:nvPr/>
        </p:nvSpPr>
        <p:spPr bwMode="white">
          <a:xfrm>
            <a:off x="10333038" y="296863"/>
            <a:ext cx="1828800" cy="461665"/>
          </a:xfrm>
          <a:prstGeom prst="rect">
            <a:avLst/>
          </a:prstGeom>
        </p:spPr>
        <p:txBody>
          <a:bodyPr/>
          <a:lstStyle>
            <a:lvl1pPr marL="0" marR="0" indent="0" algn="r"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BRK2138</a:t>
            </a:r>
          </a:p>
        </p:txBody>
      </p:sp>
    </p:spTree>
    <p:extLst>
      <p:ext uri="{BB962C8B-B14F-4D97-AF65-F5344CB8AC3E}">
        <p14:creationId xmlns:p14="http://schemas.microsoft.com/office/powerpoint/2010/main" val="146249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 name="Group 470"/>
          <p:cNvGrpSpPr/>
          <p:nvPr/>
        </p:nvGrpSpPr>
        <p:grpSpPr>
          <a:xfrm>
            <a:off x="386608" y="1899979"/>
            <a:ext cx="1375523" cy="907706"/>
            <a:chOff x="446947" y="1664777"/>
            <a:chExt cx="1375914" cy="907964"/>
          </a:xfrm>
        </p:grpSpPr>
        <p:pic>
          <p:nvPicPr>
            <p:cNvPr id="235" name="Picture 2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947" y="1664777"/>
              <a:ext cx="1375914" cy="907964"/>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0742" y="2015531"/>
              <a:ext cx="969423" cy="373001"/>
            </a:xfrm>
            <a:prstGeom prst="rect">
              <a:avLst/>
            </a:prstGeom>
          </p:spPr>
        </p:pic>
      </p:grpSp>
      <p:sp>
        <p:nvSpPr>
          <p:cNvPr id="3" name="Title 2"/>
          <p:cNvSpPr>
            <a:spLocks noGrp="1"/>
          </p:cNvSpPr>
          <p:nvPr>
            <p:ph type="title" idx="4294967295"/>
          </p:nvPr>
        </p:nvSpPr>
        <p:spPr>
          <a:xfrm>
            <a:off x="0" y="271463"/>
            <a:ext cx="9672638" cy="917575"/>
          </a:xfrm>
        </p:spPr>
        <p:txBody>
          <a:bodyPr/>
          <a:lstStyle/>
          <a:p>
            <a:r>
              <a:rPr lang="en-US" dirty="0">
                <a:solidFill>
                  <a:schemeClr val="tx1"/>
                </a:solidFill>
              </a:rPr>
              <a:t>The current reality…</a:t>
            </a:r>
          </a:p>
        </p:txBody>
      </p:sp>
      <p:grpSp>
        <p:nvGrpSpPr>
          <p:cNvPr id="449" name="Group 448"/>
          <p:cNvGrpSpPr/>
          <p:nvPr/>
        </p:nvGrpSpPr>
        <p:grpSpPr>
          <a:xfrm>
            <a:off x="5974523" y="1622683"/>
            <a:ext cx="1375523" cy="907706"/>
            <a:chOff x="6593615" y="961703"/>
            <a:chExt cx="1375914" cy="907964"/>
          </a:xfrm>
        </p:grpSpPr>
        <p:pic>
          <p:nvPicPr>
            <p:cNvPr id="278" name="Picture 27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3615" y="961703"/>
              <a:ext cx="1375914" cy="907964"/>
            </a:xfrm>
            <a:prstGeom prst="rect">
              <a:avLst/>
            </a:prstGeom>
          </p:spPr>
        </p:pic>
        <p:sp>
          <p:nvSpPr>
            <p:cNvPr id="27" name="Rectangle 26"/>
            <p:cNvSpPr/>
            <p:nvPr/>
          </p:nvSpPr>
          <p:spPr>
            <a:xfrm>
              <a:off x="7069152" y="1459324"/>
              <a:ext cx="355564" cy="188069"/>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118108" rtl="0" eaLnBrk="1" fontAlgn="base" latinLnBrk="0" hangingPunct="1">
                <a:lnSpc>
                  <a:spcPct val="100000"/>
                </a:lnSpc>
                <a:spcBef>
                  <a:spcPts val="0"/>
                </a:spcBef>
                <a:spcAft>
                  <a:spcPct val="0"/>
                </a:spcAft>
                <a:buClrTx/>
                <a:buSzTx/>
                <a:buFontTx/>
                <a:buNone/>
                <a:tabLst/>
                <a:defRPr/>
              </a:pPr>
              <a:r>
                <a:rPr kumimoji="0" lang="en-US" sz="1198" b="1" i="0" u="none" strike="noStrike" kern="1200" cap="none" spc="0" normalizeH="0" baseline="0" noProof="0" dirty="0">
                  <a:ln>
                    <a:solidFill>
                      <a:srgbClr val="FFFFFF">
                        <a:alpha val="0"/>
                      </a:srgbClr>
                    </a:solidFill>
                  </a:ln>
                  <a:solidFill>
                    <a:srgbClr val="000000"/>
                  </a:solidFill>
                  <a:effectLst/>
                  <a:uLnTx/>
                  <a:uFillTx/>
                  <a:latin typeface="Segoe UI"/>
                  <a:ea typeface="+mn-ea"/>
                  <a:cs typeface="+mn-cs"/>
                </a:rPr>
                <a:t>EC2</a:t>
              </a:r>
            </a:p>
          </p:txBody>
        </p:sp>
      </p:grpSp>
      <p:grpSp>
        <p:nvGrpSpPr>
          <p:cNvPr id="450" name="Group 449"/>
          <p:cNvGrpSpPr/>
          <p:nvPr/>
        </p:nvGrpSpPr>
        <p:grpSpPr>
          <a:xfrm>
            <a:off x="4960051" y="1116412"/>
            <a:ext cx="1375523" cy="907706"/>
            <a:chOff x="5133973" y="725767"/>
            <a:chExt cx="1375914" cy="907964"/>
          </a:xfrm>
        </p:grpSpPr>
        <p:pic>
          <p:nvPicPr>
            <p:cNvPr id="281" name="Picture 28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3973" y="725767"/>
              <a:ext cx="1375914" cy="907964"/>
            </a:xfrm>
            <a:prstGeom prst="rect">
              <a:avLst/>
            </a:prstGeom>
          </p:spPr>
        </p:pic>
        <p:pic>
          <p:nvPicPr>
            <p:cNvPr id="115" name="Picture 1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355846" y="1174376"/>
              <a:ext cx="1059531" cy="245661"/>
            </a:xfrm>
            <a:prstGeom prst="rect">
              <a:avLst/>
            </a:prstGeom>
          </p:spPr>
        </p:pic>
      </p:grpSp>
      <p:grpSp>
        <p:nvGrpSpPr>
          <p:cNvPr id="25" name="Group 24"/>
          <p:cNvGrpSpPr/>
          <p:nvPr/>
        </p:nvGrpSpPr>
        <p:grpSpPr>
          <a:xfrm>
            <a:off x="9814577" y="2965385"/>
            <a:ext cx="1375523" cy="907706"/>
            <a:chOff x="9764591" y="3213524"/>
            <a:chExt cx="1375914" cy="907964"/>
          </a:xfrm>
        </p:grpSpPr>
        <p:pic>
          <p:nvPicPr>
            <p:cNvPr id="245" name="Picture 2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64591" y="3213524"/>
              <a:ext cx="1375914" cy="907964"/>
            </a:xfrm>
            <a:prstGeom prst="rect">
              <a:avLst/>
            </a:prstGeom>
          </p:spPr>
        </p:pic>
        <p:pic>
          <p:nvPicPr>
            <p:cNvPr id="26" name="Picture 2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897450" y="3667963"/>
              <a:ext cx="1188720" cy="287893"/>
            </a:xfrm>
            <a:prstGeom prst="rect">
              <a:avLst/>
            </a:prstGeom>
          </p:spPr>
        </p:pic>
      </p:grpSp>
      <p:grpSp>
        <p:nvGrpSpPr>
          <p:cNvPr id="32" name="Group 31"/>
          <p:cNvGrpSpPr/>
          <p:nvPr/>
        </p:nvGrpSpPr>
        <p:grpSpPr>
          <a:xfrm>
            <a:off x="8102359" y="1457932"/>
            <a:ext cx="1375523" cy="907706"/>
            <a:chOff x="8193932" y="294356"/>
            <a:chExt cx="1375914" cy="907964"/>
          </a:xfrm>
        </p:grpSpPr>
        <p:pic>
          <p:nvPicPr>
            <p:cNvPr id="242" name="Picture 2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3932" y="294356"/>
              <a:ext cx="1375914" cy="907964"/>
            </a:xfrm>
            <a:prstGeom prst="rect">
              <a:avLst/>
            </a:prstGeom>
          </p:spPr>
        </p:pic>
        <p:pic>
          <p:nvPicPr>
            <p:cNvPr id="83" name="Picture 8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437522" y="785705"/>
              <a:ext cx="919121" cy="226190"/>
            </a:xfrm>
            <a:prstGeom prst="rect">
              <a:avLst/>
            </a:prstGeom>
          </p:spPr>
        </p:pic>
      </p:grpSp>
      <p:grpSp>
        <p:nvGrpSpPr>
          <p:cNvPr id="15" name="Group 14"/>
          <p:cNvGrpSpPr/>
          <p:nvPr/>
        </p:nvGrpSpPr>
        <p:grpSpPr>
          <a:xfrm>
            <a:off x="10180530" y="3962111"/>
            <a:ext cx="1375523" cy="907706"/>
            <a:chOff x="10413979" y="3960950"/>
            <a:chExt cx="1375914" cy="907964"/>
          </a:xfrm>
        </p:grpSpPr>
        <p:pic>
          <p:nvPicPr>
            <p:cNvPr id="252" name="Picture 25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3979" y="3960950"/>
              <a:ext cx="1375914" cy="907964"/>
            </a:xfrm>
            <a:prstGeom prst="rect">
              <a:avLst/>
            </a:prstGeom>
          </p:spPr>
        </p:pic>
        <p:pic>
          <p:nvPicPr>
            <p:cNvPr id="127" name="Picture 126"/>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0726512" y="4194586"/>
              <a:ext cx="832116" cy="533942"/>
            </a:xfrm>
            <a:prstGeom prst="rect">
              <a:avLst/>
            </a:prstGeom>
          </p:spPr>
        </p:pic>
      </p:grpSp>
      <p:grpSp>
        <p:nvGrpSpPr>
          <p:cNvPr id="452" name="Group 451"/>
          <p:cNvGrpSpPr/>
          <p:nvPr/>
        </p:nvGrpSpPr>
        <p:grpSpPr>
          <a:xfrm>
            <a:off x="3687000" y="1380523"/>
            <a:ext cx="1536545" cy="1013964"/>
            <a:chOff x="3759810" y="1371600"/>
            <a:chExt cx="1664840" cy="1098626"/>
          </a:xfrm>
        </p:grpSpPr>
        <p:pic>
          <p:nvPicPr>
            <p:cNvPr id="277" name="Picture 2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810" y="1371600"/>
              <a:ext cx="1664840" cy="1098626"/>
            </a:xfrm>
            <a:prstGeom prst="rect">
              <a:avLst/>
            </a:prstGeom>
          </p:spPr>
        </p:pic>
        <p:grpSp>
          <p:nvGrpSpPr>
            <p:cNvPr id="457" name="Group 456"/>
            <p:cNvGrpSpPr/>
            <p:nvPr/>
          </p:nvGrpSpPr>
          <p:grpSpPr>
            <a:xfrm>
              <a:off x="4044410" y="1723654"/>
              <a:ext cx="1120654" cy="658747"/>
              <a:chOff x="4005166" y="1731969"/>
              <a:chExt cx="1097280" cy="645007"/>
            </a:xfrm>
          </p:grpSpPr>
          <p:pic>
            <p:nvPicPr>
              <p:cNvPr id="108" name="Picture 10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05166" y="1997114"/>
                <a:ext cx="1097280" cy="379862"/>
              </a:xfrm>
              <a:prstGeom prst="rect">
                <a:avLst/>
              </a:prstGeom>
            </p:spPr>
          </p:pic>
          <p:pic>
            <p:nvPicPr>
              <p:cNvPr id="114" name="Picture 1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07185" y="1731969"/>
                <a:ext cx="914400" cy="281611"/>
              </a:xfrm>
              <a:prstGeom prst="rect">
                <a:avLst/>
              </a:prstGeom>
              <a:noFill/>
              <a:ln>
                <a:noFill/>
              </a:ln>
            </p:spPr>
          </p:pic>
        </p:grpSp>
      </p:grpSp>
      <p:grpSp>
        <p:nvGrpSpPr>
          <p:cNvPr id="472" name="Group 471"/>
          <p:cNvGrpSpPr/>
          <p:nvPr/>
        </p:nvGrpSpPr>
        <p:grpSpPr>
          <a:xfrm>
            <a:off x="1116422" y="2579312"/>
            <a:ext cx="1375523" cy="907706"/>
            <a:chOff x="408239" y="2905499"/>
            <a:chExt cx="1375914" cy="907964"/>
          </a:xfrm>
        </p:grpSpPr>
        <p:pic>
          <p:nvPicPr>
            <p:cNvPr id="234" name="Picture 2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239" y="2905499"/>
              <a:ext cx="1375914" cy="907964"/>
            </a:xfrm>
            <a:prstGeom prst="rect">
              <a:avLst/>
            </a:prstGeom>
          </p:spPr>
        </p:pic>
        <p:pic>
          <p:nvPicPr>
            <p:cNvPr id="122" name="Picture 121"/>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74089" y="3315361"/>
              <a:ext cx="953741" cy="278937"/>
            </a:xfrm>
            <a:prstGeom prst="rect">
              <a:avLst/>
            </a:prstGeom>
          </p:spPr>
        </p:pic>
      </p:grpSp>
      <p:grpSp>
        <p:nvGrpSpPr>
          <p:cNvPr id="36" name="Group 35"/>
          <p:cNvGrpSpPr/>
          <p:nvPr/>
        </p:nvGrpSpPr>
        <p:grpSpPr>
          <a:xfrm>
            <a:off x="6890192" y="1290586"/>
            <a:ext cx="1375523" cy="907706"/>
            <a:chOff x="6472902" y="-30754"/>
            <a:chExt cx="1375914" cy="907964"/>
          </a:xfrm>
        </p:grpSpPr>
        <p:pic>
          <p:nvPicPr>
            <p:cNvPr id="279" name="Picture 27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2902" y="-30754"/>
              <a:ext cx="1375914" cy="907964"/>
            </a:xfrm>
            <a:prstGeom prst="rect">
              <a:avLst/>
            </a:prstGeom>
          </p:spPr>
        </p:pic>
        <p:pic>
          <p:nvPicPr>
            <p:cNvPr id="110" name="Picture 109"/>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6756504" y="317394"/>
              <a:ext cx="840766" cy="336306"/>
            </a:xfrm>
            <a:prstGeom prst="rect">
              <a:avLst/>
            </a:prstGeom>
          </p:spPr>
        </p:pic>
      </p:grpSp>
      <p:grpSp>
        <p:nvGrpSpPr>
          <p:cNvPr id="469" name="Group 468"/>
          <p:cNvGrpSpPr/>
          <p:nvPr/>
        </p:nvGrpSpPr>
        <p:grpSpPr>
          <a:xfrm>
            <a:off x="2534962" y="1231064"/>
            <a:ext cx="1375523" cy="907706"/>
            <a:chOff x="2422314" y="1325042"/>
            <a:chExt cx="1375914" cy="907964"/>
          </a:xfrm>
        </p:grpSpPr>
        <p:pic>
          <p:nvPicPr>
            <p:cNvPr id="237" name="Picture 2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2314" y="1325042"/>
              <a:ext cx="1375914" cy="907964"/>
            </a:xfrm>
            <a:prstGeom prst="rect">
              <a:avLst/>
            </a:prstGeom>
          </p:spPr>
        </p:pic>
        <p:grpSp>
          <p:nvGrpSpPr>
            <p:cNvPr id="459" name="Group 458"/>
            <p:cNvGrpSpPr/>
            <p:nvPr/>
          </p:nvGrpSpPr>
          <p:grpSpPr>
            <a:xfrm>
              <a:off x="2645837" y="1814692"/>
              <a:ext cx="928868" cy="243982"/>
              <a:chOff x="2609292" y="1767155"/>
              <a:chExt cx="928868" cy="243982"/>
            </a:xfrm>
          </p:grpSpPr>
          <p:pic>
            <p:nvPicPr>
              <p:cNvPr id="111" name="Picture 110"/>
              <p:cNvPicPr>
                <a:picLocks noChangeAspect="1"/>
              </p:cNvPicPr>
              <p:nvPr/>
            </p:nvPicPr>
            <p:blipFill rotWithShape="1">
              <a:blip r:embed="rId13" cstate="email">
                <a:extLst>
                  <a:ext uri="{28A0092B-C50C-407E-A947-70E740481C1C}">
                    <a14:useLocalDpi xmlns:a14="http://schemas.microsoft.com/office/drawing/2010/main"/>
                  </a:ext>
                </a:extLst>
              </a:blip>
              <a:srcRect l="21612"/>
              <a:stretch/>
            </p:blipFill>
            <p:spPr>
              <a:xfrm>
                <a:off x="2678023" y="1767155"/>
                <a:ext cx="860137" cy="243982"/>
              </a:xfrm>
              <a:prstGeom prst="rect">
                <a:avLst/>
              </a:prstGeom>
            </p:spPr>
          </p:pic>
          <p:sp>
            <p:nvSpPr>
              <p:cNvPr id="112" name="Oval 111"/>
              <p:cNvSpPr/>
              <p:nvPr/>
            </p:nvSpPr>
            <p:spPr bwMode="auto">
              <a:xfrm rot="16652055">
                <a:off x="2594483" y="1795085"/>
                <a:ext cx="201415" cy="171798"/>
              </a:xfrm>
              <a:prstGeom prst="ellipse">
                <a:avLst/>
              </a:prstGeom>
              <a:solidFill>
                <a:srgbClr val="2BAE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470" name="Group 469"/>
          <p:cNvGrpSpPr/>
          <p:nvPr/>
        </p:nvGrpSpPr>
        <p:grpSpPr>
          <a:xfrm>
            <a:off x="1587658" y="1677292"/>
            <a:ext cx="1375523" cy="907706"/>
            <a:chOff x="1619125" y="1844026"/>
            <a:chExt cx="1375914" cy="907964"/>
          </a:xfrm>
        </p:grpSpPr>
        <p:pic>
          <p:nvPicPr>
            <p:cNvPr id="236" name="Picture 2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125" y="1844026"/>
              <a:ext cx="1375914" cy="907964"/>
            </a:xfrm>
            <a:prstGeom prst="rect">
              <a:avLst/>
            </a:prstGeom>
          </p:spPr>
        </p:pic>
        <p:pic>
          <p:nvPicPr>
            <p:cNvPr id="109" name="Picture 10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81776" y="2365138"/>
              <a:ext cx="1097280" cy="243982"/>
            </a:xfrm>
            <a:prstGeom prst="rect">
              <a:avLst/>
            </a:prstGeom>
          </p:spPr>
        </p:pic>
      </p:grpSp>
      <p:grpSp>
        <p:nvGrpSpPr>
          <p:cNvPr id="475" name="Group 474"/>
          <p:cNvGrpSpPr/>
          <p:nvPr/>
        </p:nvGrpSpPr>
        <p:grpSpPr>
          <a:xfrm>
            <a:off x="1240772" y="3334048"/>
            <a:ext cx="1375523" cy="907706"/>
            <a:chOff x="1520867" y="3620731"/>
            <a:chExt cx="1375914" cy="907964"/>
          </a:xfrm>
        </p:grpSpPr>
        <p:pic>
          <p:nvPicPr>
            <p:cNvPr id="229" name="Picture 2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0867" y="3620731"/>
              <a:ext cx="1375914" cy="907964"/>
            </a:xfrm>
            <a:prstGeom prst="rect">
              <a:avLst/>
            </a:prstGeom>
          </p:spPr>
        </p:pic>
        <p:pic>
          <p:nvPicPr>
            <p:cNvPr id="116" name="Picture 115"/>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1886630" y="4057057"/>
              <a:ext cx="745807" cy="205740"/>
            </a:xfrm>
            <a:prstGeom prst="rect">
              <a:avLst/>
            </a:prstGeom>
            <a:noFill/>
            <a:ln>
              <a:noFill/>
            </a:ln>
          </p:spPr>
        </p:pic>
      </p:grpSp>
      <p:cxnSp>
        <p:nvCxnSpPr>
          <p:cNvPr id="525" name="Straight Arrow Connector 524"/>
          <p:cNvCxnSpPr/>
          <p:nvPr/>
        </p:nvCxnSpPr>
        <p:spPr>
          <a:xfrm flipH="1" flipV="1">
            <a:off x="2572717" y="4192700"/>
            <a:ext cx="3255935" cy="79369"/>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26" name="Straight Arrow Connector 525"/>
          <p:cNvCxnSpPr/>
          <p:nvPr/>
        </p:nvCxnSpPr>
        <p:spPr>
          <a:xfrm flipH="1" flipV="1">
            <a:off x="2569460" y="4184673"/>
            <a:ext cx="1871542" cy="91957"/>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16" name="Straight Arrow Connector 515"/>
          <p:cNvCxnSpPr/>
          <p:nvPr/>
        </p:nvCxnSpPr>
        <p:spPr>
          <a:xfrm flipH="1" flipV="1">
            <a:off x="4398895" y="2415157"/>
            <a:ext cx="4974970" cy="2913142"/>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432" name="Straight Arrow Connector 431"/>
          <p:cNvCxnSpPr/>
          <p:nvPr/>
        </p:nvCxnSpPr>
        <p:spPr>
          <a:xfrm flipV="1">
            <a:off x="6453754" y="4232384"/>
            <a:ext cx="3027713" cy="108450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04" name="Straight Arrow Connector 503"/>
          <p:cNvCxnSpPr/>
          <p:nvPr/>
        </p:nvCxnSpPr>
        <p:spPr>
          <a:xfrm flipH="1" flipV="1">
            <a:off x="4405638" y="2469001"/>
            <a:ext cx="3711386" cy="285789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53" name="Straight Arrow Connector 152"/>
          <p:cNvCxnSpPr/>
          <p:nvPr/>
        </p:nvCxnSpPr>
        <p:spPr>
          <a:xfrm>
            <a:off x="8967168" y="3302605"/>
            <a:ext cx="1329131" cy="1023750"/>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2" name="Straight Arrow Connector 11"/>
          <p:cNvCxnSpPr/>
          <p:nvPr/>
        </p:nvCxnSpPr>
        <p:spPr>
          <a:xfrm flipV="1">
            <a:off x="8468653" y="2394027"/>
            <a:ext cx="376084" cy="953805"/>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3" name="Straight Arrow Connector 12"/>
          <p:cNvCxnSpPr/>
          <p:nvPr/>
        </p:nvCxnSpPr>
        <p:spPr>
          <a:xfrm>
            <a:off x="2889213" y="2513224"/>
            <a:ext cx="290494" cy="133246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4" name="Straight Arrow Connector 13"/>
          <p:cNvCxnSpPr/>
          <p:nvPr/>
        </p:nvCxnSpPr>
        <p:spPr>
          <a:xfrm flipH="1">
            <a:off x="3024173" y="4236528"/>
            <a:ext cx="4737830" cy="1087444"/>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6" name="Straight Arrow Connector 15"/>
          <p:cNvCxnSpPr/>
          <p:nvPr/>
        </p:nvCxnSpPr>
        <p:spPr>
          <a:xfrm flipH="1">
            <a:off x="4384184" y="2402302"/>
            <a:ext cx="48600" cy="971026"/>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7" name="Straight Arrow Connector 16"/>
          <p:cNvCxnSpPr/>
          <p:nvPr/>
        </p:nvCxnSpPr>
        <p:spPr>
          <a:xfrm flipH="1">
            <a:off x="3035583" y="4216570"/>
            <a:ext cx="613005" cy="1123261"/>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8" name="Straight Arrow Connector 17"/>
          <p:cNvCxnSpPr/>
          <p:nvPr/>
        </p:nvCxnSpPr>
        <p:spPr>
          <a:xfrm>
            <a:off x="2510937" y="3263709"/>
            <a:ext cx="707778" cy="54325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9" name="Straight Arrow Connector 18"/>
          <p:cNvCxnSpPr/>
          <p:nvPr/>
        </p:nvCxnSpPr>
        <p:spPr>
          <a:xfrm flipV="1">
            <a:off x="2279443" y="3770795"/>
            <a:ext cx="915408" cy="818409"/>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0" name="Straight Arrow Connector 19"/>
          <p:cNvCxnSpPr/>
          <p:nvPr/>
        </p:nvCxnSpPr>
        <p:spPr>
          <a:xfrm flipH="1">
            <a:off x="3006540" y="4209981"/>
            <a:ext cx="1392875" cy="112565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1" name="Straight Arrow Connector 20"/>
          <p:cNvCxnSpPr/>
          <p:nvPr/>
        </p:nvCxnSpPr>
        <p:spPr>
          <a:xfrm flipH="1">
            <a:off x="2279418" y="4247063"/>
            <a:ext cx="2144476" cy="340787"/>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2" name="Straight Arrow Connector 21"/>
          <p:cNvCxnSpPr/>
          <p:nvPr/>
        </p:nvCxnSpPr>
        <p:spPr>
          <a:xfrm flipH="1" flipV="1">
            <a:off x="2506408" y="3262333"/>
            <a:ext cx="683963" cy="556438"/>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3" name="Straight Arrow Connector 22"/>
          <p:cNvCxnSpPr/>
          <p:nvPr/>
        </p:nvCxnSpPr>
        <p:spPr>
          <a:xfrm flipH="1">
            <a:off x="3009377" y="4226352"/>
            <a:ext cx="2131896" cy="1094685"/>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41" name="Straight Arrow Connector 140"/>
          <p:cNvCxnSpPr/>
          <p:nvPr/>
        </p:nvCxnSpPr>
        <p:spPr>
          <a:xfrm flipH="1">
            <a:off x="2994596" y="4223328"/>
            <a:ext cx="2820896" cy="1104352"/>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42" name="Straight Arrow Connector 141"/>
          <p:cNvCxnSpPr/>
          <p:nvPr/>
        </p:nvCxnSpPr>
        <p:spPr>
          <a:xfrm flipH="1">
            <a:off x="2983867" y="4227597"/>
            <a:ext cx="3665963" cy="1090010"/>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44" name="Straight Arrow Connector 143"/>
          <p:cNvCxnSpPr/>
          <p:nvPr/>
        </p:nvCxnSpPr>
        <p:spPr>
          <a:xfrm flipV="1">
            <a:off x="2588670" y="3778247"/>
            <a:ext cx="601698" cy="458282"/>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45" name="Straight Arrow Connector 144"/>
          <p:cNvCxnSpPr/>
          <p:nvPr/>
        </p:nvCxnSpPr>
        <p:spPr>
          <a:xfrm>
            <a:off x="6608417" y="2616086"/>
            <a:ext cx="1928599" cy="720440"/>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46" name="Straight Arrow Connector 145"/>
          <p:cNvCxnSpPr/>
          <p:nvPr/>
        </p:nvCxnSpPr>
        <p:spPr>
          <a:xfrm flipH="1">
            <a:off x="5815489" y="2605571"/>
            <a:ext cx="882787" cy="755431"/>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48" name="Straight Arrow Connector 147"/>
          <p:cNvCxnSpPr/>
          <p:nvPr/>
        </p:nvCxnSpPr>
        <p:spPr>
          <a:xfrm flipH="1" flipV="1">
            <a:off x="2858384" y="2533610"/>
            <a:ext cx="1561976" cy="797708"/>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49" name="Straight Arrow Connector 148"/>
          <p:cNvCxnSpPr/>
          <p:nvPr/>
        </p:nvCxnSpPr>
        <p:spPr>
          <a:xfrm>
            <a:off x="4398894" y="2426952"/>
            <a:ext cx="1473344" cy="931676"/>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50" name="Straight Arrow Connector 149"/>
          <p:cNvCxnSpPr/>
          <p:nvPr/>
        </p:nvCxnSpPr>
        <p:spPr>
          <a:xfrm flipH="1" flipV="1">
            <a:off x="5500619" y="2043175"/>
            <a:ext cx="354429" cy="1323371"/>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51" name="Straight Arrow Connector 150"/>
          <p:cNvCxnSpPr/>
          <p:nvPr/>
        </p:nvCxnSpPr>
        <p:spPr>
          <a:xfrm flipH="1" flipV="1">
            <a:off x="3424749" y="2164026"/>
            <a:ext cx="995614" cy="119637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52" name="Straight Arrow Connector 151"/>
          <p:cNvCxnSpPr/>
          <p:nvPr/>
        </p:nvCxnSpPr>
        <p:spPr>
          <a:xfrm>
            <a:off x="7540582" y="2214528"/>
            <a:ext cx="967072" cy="1152019"/>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54" name="Straight Arrow Connector 153"/>
          <p:cNvCxnSpPr/>
          <p:nvPr/>
        </p:nvCxnSpPr>
        <p:spPr>
          <a:xfrm flipH="1" flipV="1">
            <a:off x="8816099" y="2393174"/>
            <a:ext cx="184774" cy="991792"/>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55" name="Straight Arrow Connector 154"/>
          <p:cNvCxnSpPr/>
          <p:nvPr/>
        </p:nvCxnSpPr>
        <p:spPr>
          <a:xfrm flipV="1">
            <a:off x="8972223" y="2804856"/>
            <a:ext cx="1474493" cy="555538"/>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56" name="Straight Arrow Connector 155"/>
          <p:cNvCxnSpPr/>
          <p:nvPr/>
        </p:nvCxnSpPr>
        <p:spPr>
          <a:xfrm>
            <a:off x="8961987" y="3340300"/>
            <a:ext cx="880824" cy="1576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57" name="Straight Arrow Connector 156"/>
          <p:cNvCxnSpPr/>
          <p:nvPr/>
        </p:nvCxnSpPr>
        <p:spPr>
          <a:xfrm flipH="1">
            <a:off x="8956334" y="2085119"/>
            <a:ext cx="718099" cy="1268909"/>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58" name="Straight Arrow Connector 157"/>
          <p:cNvCxnSpPr/>
          <p:nvPr/>
        </p:nvCxnSpPr>
        <p:spPr>
          <a:xfrm>
            <a:off x="3010323" y="5298902"/>
            <a:ext cx="6384243" cy="13318"/>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59" name="Straight Arrow Connector 158"/>
          <p:cNvCxnSpPr/>
          <p:nvPr/>
        </p:nvCxnSpPr>
        <p:spPr>
          <a:xfrm flipV="1">
            <a:off x="3036025" y="5302153"/>
            <a:ext cx="5066335" cy="614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60" name="Straight Arrow Connector 159"/>
          <p:cNvCxnSpPr/>
          <p:nvPr/>
        </p:nvCxnSpPr>
        <p:spPr>
          <a:xfrm flipV="1">
            <a:off x="3026501" y="5283677"/>
            <a:ext cx="2140438" cy="3516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61" name="Straight Arrow Connector 160"/>
          <p:cNvCxnSpPr/>
          <p:nvPr/>
        </p:nvCxnSpPr>
        <p:spPr>
          <a:xfrm flipV="1">
            <a:off x="3013317" y="5291856"/>
            <a:ext cx="3492014" cy="1056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62" name="Straight Arrow Connector 161"/>
          <p:cNvCxnSpPr/>
          <p:nvPr/>
        </p:nvCxnSpPr>
        <p:spPr>
          <a:xfrm flipH="1">
            <a:off x="2998634" y="4229979"/>
            <a:ext cx="4059850" cy="1076910"/>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69" name="Straight Arrow Connector 168"/>
          <p:cNvCxnSpPr/>
          <p:nvPr/>
        </p:nvCxnSpPr>
        <p:spPr>
          <a:xfrm flipH="1">
            <a:off x="3013318" y="4236530"/>
            <a:ext cx="5523701" cy="107619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70" name="Straight Arrow Connector 169"/>
          <p:cNvCxnSpPr/>
          <p:nvPr/>
        </p:nvCxnSpPr>
        <p:spPr>
          <a:xfrm flipH="1">
            <a:off x="8458503" y="2102753"/>
            <a:ext cx="1222441" cy="1252131"/>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71" name="Straight Arrow Connector 170"/>
          <p:cNvCxnSpPr/>
          <p:nvPr/>
        </p:nvCxnSpPr>
        <p:spPr>
          <a:xfrm flipH="1">
            <a:off x="2968259" y="4242942"/>
            <a:ext cx="6520027" cy="1066829"/>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96" name="Straight Arrow Connector 195"/>
          <p:cNvCxnSpPr/>
          <p:nvPr/>
        </p:nvCxnSpPr>
        <p:spPr>
          <a:xfrm flipH="1" flipV="1">
            <a:off x="2498675" y="3266245"/>
            <a:ext cx="1917906" cy="59655"/>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97" name="Straight Arrow Connector 196"/>
          <p:cNvCxnSpPr/>
          <p:nvPr/>
        </p:nvCxnSpPr>
        <p:spPr>
          <a:xfrm flipV="1">
            <a:off x="3543245" y="2423185"/>
            <a:ext cx="919439" cy="944940"/>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98" name="Straight Arrow Connector 197"/>
          <p:cNvCxnSpPr/>
          <p:nvPr/>
        </p:nvCxnSpPr>
        <p:spPr>
          <a:xfrm flipH="1" flipV="1">
            <a:off x="2584776" y="4182221"/>
            <a:ext cx="2575564" cy="1118528"/>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199" name="Straight Arrow Connector 198"/>
          <p:cNvCxnSpPr/>
          <p:nvPr/>
        </p:nvCxnSpPr>
        <p:spPr>
          <a:xfrm flipH="1">
            <a:off x="4339997" y="2424962"/>
            <a:ext cx="4527695" cy="928199"/>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00" name="Straight Arrow Connector 199"/>
          <p:cNvCxnSpPr/>
          <p:nvPr/>
        </p:nvCxnSpPr>
        <p:spPr>
          <a:xfrm flipH="1">
            <a:off x="5789495" y="2420455"/>
            <a:ext cx="3084702" cy="924187"/>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01" name="Straight Arrow Connector 200"/>
          <p:cNvCxnSpPr/>
          <p:nvPr/>
        </p:nvCxnSpPr>
        <p:spPr>
          <a:xfrm flipH="1">
            <a:off x="4334457" y="2248674"/>
            <a:ext cx="3286923" cy="1067686"/>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02" name="Straight Arrow Connector 201"/>
          <p:cNvCxnSpPr/>
          <p:nvPr/>
        </p:nvCxnSpPr>
        <p:spPr>
          <a:xfrm flipH="1">
            <a:off x="4368134" y="2634751"/>
            <a:ext cx="2314679" cy="70306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08" name="Straight Arrow Connector 207"/>
          <p:cNvCxnSpPr/>
          <p:nvPr/>
        </p:nvCxnSpPr>
        <p:spPr>
          <a:xfrm flipV="1">
            <a:off x="3521560" y="2626376"/>
            <a:ext cx="3181897" cy="726821"/>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20" name="Straight Arrow Connector 219"/>
          <p:cNvCxnSpPr/>
          <p:nvPr/>
        </p:nvCxnSpPr>
        <p:spPr>
          <a:xfrm flipH="1" flipV="1">
            <a:off x="6609690" y="2623187"/>
            <a:ext cx="2432569" cy="731740"/>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21" name="Straight Arrow Connector 220"/>
          <p:cNvCxnSpPr/>
          <p:nvPr/>
        </p:nvCxnSpPr>
        <p:spPr>
          <a:xfrm flipH="1" flipV="1">
            <a:off x="7540583" y="2214527"/>
            <a:ext cx="1488479" cy="1144994"/>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22" name="Straight Arrow Connector 221"/>
          <p:cNvCxnSpPr/>
          <p:nvPr/>
        </p:nvCxnSpPr>
        <p:spPr>
          <a:xfrm flipH="1" flipV="1">
            <a:off x="2858385" y="2533611"/>
            <a:ext cx="708819" cy="822741"/>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23" name="Straight Arrow Connector 222"/>
          <p:cNvCxnSpPr/>
          <p:nvPr/>
        </p:nvCxnSpPr>
        <p:spPr>
          <a:xfrm flipH="1" flipV="1">
            <a:off x="2858384" y="2533610"/>
            <a:ext cx="3040716" cy="788714"/>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24" name="Straight Arrow Connector 223"/>
          <p:cNvCxnSpPr/>
          <p:nvPr/>
        </p:nvCxnSpPr>
        <p:spPr>
          <a:xfrm flipH="1" flipV="1">
            <a:off x="3424748" y="2164025"/>
            <a:ext cx="2453540" cy="117627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25" name="Straight Arrow Connector 224"/>
          <p:cNvCxnSpPr/>
          <p:nvPr/>
        </p:nvCxnSpPr>
        <p:spPr>
          <a:xfrm flipH="1" flipV="1">
            <a:off x="5810309" y="3319795"/>
            <a:ext cx="3995032" cy="28038"/>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26" name="Straight Arrow Connector 225"/>
          <p:cNvCxnSpPr/>
          <p:nvPr/>
        </p:nvCxnSpPr>
        <p:spPr>
          <a:xfrm flipH="1">
            <a:off x="5810309" y="2804854"/>
            <a:ext cx="4636409" cy="529839"/>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85" name="Straight Arrow Connector 284"/>
          <p:cNvCxnSpPr/>
          <p:nvPr/>
        </p:nvCxnSpPr>
        <p:spPr>
          <a:xfrm flipH="1" flipV="1">
            <a:off x="2501324" y="3264410"/>
            <a:ext cx="3399051" cy="54228"/>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94" name="Straight Arrow Connector 293"/>
          <p:cNvCxnSpPr/>
          <p:nvPr/>
        </p:nvCxnSpPr>
        <p:spPr>
          <a:xfrm flipH="1">
            <a:off x="9438770" y="3320308"/>
            <a:ext cx="341651" cy="982545"/>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95" name="Straight Arrow Connector 294"/>
          <p:cNvCxnSpPr/>
          <p:nvPr/>
        </p:nvCxnSpPr>
        <p:spPr>
          <a:xfrm flipH="1" flipV="1">
            <a:off x="9446552" y="4227962"/>
            <a:ext cx="296851" cy="1109535"/>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96" name="Straight Arrow Connector 295"/>
          <p:cNvCxnSpPr/>
          <p:nvPr/>
        </p:nvCxnSpPr>
        <p:spPr>
          <a:xfrm flipH="1" flipV="1">
            <a:off x="7540582" y="2214527"/>
            <a:ext cx="159815" cy="1127728"/>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297" name="Straight Arrow Connector 296"/>
          <p:cNvCxnSpPr/>
          <p:nvPr/>
        </p:nvCxnSpPr>
        <p:spPr>
          <a:xfrm flipH="1" flipV="1">
            <a:off x="6609691" y="2607741"/>
            <a:ext cx="1124190" cy="718159"/>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07" name="Straight Arrow Connector 306"/>
          <p:cNvCxnSpPr/>
          <p:nvPr/>
        </p:nvCxnSpPr>
        <p:spPr>
          <a:xfrm flipH="1" flipV="1">
            <a:off x="9429238" y="4242981"/>
            <a:ext cx="872247" cy="58897"/>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37" name="Straight Arrow Connector 336"/>
          <p:cNvCxnSpPr/>
          <p:nvPr/>
        </p:nvCxnSpPr>
        <p:spPr>
          <a:xfrm flipH="1">
            <a:off x="7005729" y="2109875"/>
            <a:ext cx="2702632" cy="1208044"/>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38" name="Straight Arrow Connector 337"/>
          <p:cNvCxnSpPr/>
          <p:nvPr/>
        </p:nvCxnSpPr>
        <p:spPr>
          <a:xfrm flipH="1">
            <a:off x="6974389" y="2431482"/>
            <a:ext cx="1884377" cy="894768"/>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39" name="Straight Arrow Connector 338"/>
          <p:cNvCxnSpPr/>
          <p:nvPr/>
        </p:nvCxnSpPr>
        <p:spPr>
          <a:xfrm flipH="1" flipV="1">
            <a:off x="6636754" y="2617645"/>
            <a:ext cx="389154" cy="737625"/>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40" name="Straight Arrow Connector 339"/>
          <p:cNvCxnSpPr/>
          <p:nvPr/>
        </p:nvCxnSpPr>
        <p:spPr>
          <a:xfrm flipV="1">
            <a:off x="7647374" y="2431822"/>
            <a:ext cx="1198625" cy="89705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41" name="Straight Arrow Connector 340"/>
          <p:cNvCxnSpPr/>
          <p:nvPr/>
        </p:nvCxnSpPr>
        <p:spPr>
          <a:xfrm flipV="1">
            <a:off x="7667728" y="2804855"/>
            <a:ext cx="2778989" cy="500459"/>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42" name="Straight Arrow Connector 341"/>
          <p:cNvCxnSpPr/>
          <p:nvPr/>
        </p:nvCxnSpPr>
        <p:spPr>
          <a:xfrm flipH="1">
            <a:off x="8458075" y="2804854"/>
            <a:ext cx="1988642" cy="538527"/>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53" name="Straight Arrow Connector 352"/>
          <p:cNvCxnSpPr/>
          <p:nvPr/>
        </p:nvCxnSpPr>
        <p:spPr>
          <a:xfrm flipV="1">
            <a:off x="6593871" y="2629231"/>
            <a:ext cx="67951" cy="733330"/>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62" name="Straight Arrow Connector 361"/>
          <p:cNvCxnSpPr/>
          <p:nvPr/>
        </p:nvCxnSpPr>
        <p:spPr>
          <a:xfrm flipH="1" flipV="1">
            <a:off x="2858385" y="2533611"/>
            <a:ext cx="4201827" cy="804085"/>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63" name="Straight Arrow Connector 362"/>
          <p:cNvCxnSpPr/>
          <p:nvPr/>
        </p:nvCxnSpPr>
        <p:spPr>
          <a:xfrm flipH="1" flipV="1">
            <a:off x="2858385" y="2533609"/>
            <a:ext cx="3777106" cy="788191"/>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64" name="Straight Arrow Connector 363"/>
          <p:cNvCxnSpPr/>
          <p:nvPr/>
        </p:nvCxnSpPr>
        <p:spPr>
          <a:xfrm flipH="1" flipV="1">
            <a:off x="3424748" y="2164025"/>
            <a:ext cx="3204145" cy="1161457"/>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65" name="Straight Arrow Connector 364"/>
          <p:cNvCxnSpPr/>
          <p:nvPr/>
        </p:nvCxnSpPr>
        <p:spPr>
          <a:xfrm flipH="1" flipV="1">
            <a:off x="5500619" y="2043176"/>
            <a:ext cx="1539603" cy="1290251"/>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66" name="Straight Arrow Connector 365"/>
          <p:cNvCxnSpPr/>
          <p:nvPr/>
        </p:nvCxnSpPr>
        <p:spPr>
          <a:xfrm flipH="1" flipV="1">
            <a:off x="4397630" y="2444715"/>
            <a:ext cx="2229141" cy="919538"/>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67" name="Straight Arrow Connector 366"/>
          <p:cNvCxnSpPr/>
          <p:nvPr/>
        </p:nvCxnSpPr>
        <p:spPr>
          <a:xfrm flipH="1" flipV="1">
            <a:off x="5500619" y="2043176"/>
            <a:ext cx="1120115" cy="1309985"/>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78" name="Straight Arrow Connector 377"/>
          <p:cNvCxnSpPr/>
          <p:nvPr/>
        </p:nvCxnSpPr>
        <p:spPr>
          <a:xfrm flipH="1" flipV="1">
            <a:off x="3424749" y="2164027"/>
            <a:ext cx="1728881" cy="1218562"/>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79" name="Straight Arrow Connector 378"/>
          <p:cNvCxnSpPr/>
          <p:nvPr/>
        </p:nvCxnSpPr>
        <p:spPr>
          <a:xfrm flipH="1" flipV="1">
            <a:off x="2858385" y="2533610"/>
            <a:ext cx="2289774" cy="812451"/>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80" name="Straight Arrow Connector 379"/>
          <p:cNvCxnSpPr/>
          <p:nvPr/>
        </p:nvCxnSpPr>
        <p:spPr>
          <a:xfrm flipH="1">
            <a:off x="6560191" y="2804855"/>
            <a:ext cx="3886526" cy="533166"/>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81" name="Straight Arrow Connector 380"/>
          <p:cNvCxnSpPr/>
          <p:nvPr/>
        </p:nvCxnSpPr>
        <p:spPr>
          <a:xfrm flipH="1">
            <a:off x="6997569" y="2804855"/>
            <a:ext cx="3449147" cy="513184"/>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88" name="Straight Arrow Connector 387"/>
          <p:cNvCxnSpPr/>
          <p:nvPr/>
        </p:nvCxnSpPr>
        <p:spPr>
          <a:xfrm flipH="1">
            <a:off x="5112508" y="2804854"/>
            <a:ext cx="5334208" cy="549242"/>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89" name="Straight Arrow Connector 388"/>
          <p:cNvCxnSpPr/>
          <p:nvPr/>
        </p:nvCxnSpPr>
        <p:spPr>
          <a:xfrm flipH="1">
            <a:off x="5125394" y="2264061"/>
            <a:ext cx="2495557" cy="1079176"/>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90" name="Straight Arrow Connector 389"/>
          <p:cNvCxnSpPr/>
          <p:nvPr/>
        </p:nvCxnSpPr>
        <p:spPr>
          <a:xfrm flipH="1">
            <a:off x="5106451" y="2637196"/>
            <a:ext cx="1563040" cy="68545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91" name="Straight Arrow Connector 390"/>
          <p:cNvCxnSpPr/>
          <p:nvPr/>
        </p:nvCxnSpPr>
        <p:spPr>
          <a:xfrm flipV="1">
            <a:off x="5131209" y="2043176"/>
            <a:ext cx="369410" cy="1337559"/>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392" name="Straight Arrow Connector 391"/>
          <p:cNvCxnSpPr/>
          <p:nvPr/>
        </p:nvCxnSpPr>
        <p:spPr>
          <a:xfrm flipH="1" flipV="1">
            <a:off x="4436183" y="2429616"/>
            <a:ext cx="702032" cy="917233"/>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403" name="Straight Arrow Connector 402"/>
          <p:cNvCxnSpPr/>
          <p:nvPr/>
        </p:nvCxnSpPr>
        <p:spPr>
          <a:xfrm flipH="1" flipV="1">
            <a:off x="8452960" y="4226041"/>
            <a:ext cx="1302467" cy="1107957"/>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404" name="Straight Arrow Connector 403"/>
          <p:cNvCxnSpPr/>
          <p:nvPr/>
        </p:nvCxnSpPr>
        <p:spPr>
          <a:xfrm flipH="1">
            <a:off x="5102805" y="4257741"/>
            <a:ext cx="5193496" cy="1029220"/>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405" name="Straight Arrow Connector 404"/>
          <p:cNvCxnSpPr/>
          <p:nvPr/>
        </p:nvCxnSpPr>
        <p:spPr>
          <a:xfrm flipH="1" flipV="1">
            <a:off x="5121398" y="5289648"/>
            <a:ext cx="4629110" cy="26145"/>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406" name="Straight Arrow Connector 405"/>
          <p:cNvCxnSpPr/>
          <p:nvPr/>
        </p:nvCxnSpPr>
        <p:spPr>
          <a:xfrm flipH="1">
            <a:off x="5122668" y="2446907"/>
            <a:ext cx="3714910" cy="876045"/>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431" name="Straight Arrow Connector 430"/>
          <p:cNvCxnSpPr/>
          <p:nvPr/>
        </p:nvCxnSpPr>
        <p:spPr>
          <a:xfrm>
            <a:off x="8067887" y="5301724"/>
            <a:ext cx="1685109" cy="11060"/>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433" name="Straight Arrow Connector 432"/>
          <p:cNvCxnSpPr/>
          <p:nvPr/>
        </p:nvCxnSpPr>
        <p:spPr>
          <a:xfrm>
            <a:off x="6451908" y="5293950"/>
            <a:ext cx="3301090" cy="20898"/>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434" name="Straight Arrow Connector 433"/>
          <p:cNvCxnSpPr/>
          <p:nvPr/>
        </p:nvCxnSpPr>
        <p:spPr>
          <a:xfrm flipH="1" flipV="1">
            <a:off x="4443840" y="2458883"/>
            <a:ext cx="2049750" cy="2868011"/>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435" name="Straight Arrow Connector 434"/>
          <p:cNvCxnSpPr/>
          <p:nvPr/>
        </p:nvCxnSpPr>
        <p:spPr>
          <a:xfrm flipH="1" flipV="1">
            <a:off x="2592753" y="4188261"/>
            <a:ext cx="3932034" cy="1114817"/>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436" name="Straight Arrow Connector 435"/>
          <p:cNvCxnSpPr/>
          <p:nvPr/>
        </p:nvCxnSpPr>
        <p:spPr>
          <a:xfrm flipH="1" flipV="1">
            <a:off x="4447920" y="2476498"/>
            <a:ext cx="685141" cy="2850395"/>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437" name="Straight Arrow Connector 436"/>
          <p:cNvCxnSpPr/>
          <p:nvPr/>
        </p:nvCxnSpPr>
        <p:spPr>
          <a:xfrm flipH="1">
            <a:off x="5090970" y="3943313"/>
            <a:ext cx="5191482" cy="1356617"/>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05" name="Straight Arrow Connector 504"/>
          <p:cNvCxnSpPr/>
          <p:nvPr/>
        </p:nvCxnSpPr>
        <p:spPr>
          <a:xfrm flipV="1">
            <a:off x="9314343" y="3918641"/>
            <a:ext cx="947854" cy="1440405"/>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06" name="Straight Arrow Connector 505"/>
          <p:cNvCxnSpPr/>
          <p:nvPr/>
        </p:nvCxnSpPr>
        <p:spPr>
          <a:xfrm flipH="1" flipV="1">
            <a:off x="2591842" y="4214177"/>
            <a:ext cx="6813980" cy="1106420"/>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08" name="Straight Arrow Connector 507"/>
          <p:cNvCxnSpPr/>
          <p:nvPr/>
        </p:nvCxnSpPr>
        <p:spPr>
          <a:xfrm flipH="1" flipV="1">
            <a:off x="2579910" y="4201823"/>
            <a:ext cx="5527958" cy="1106859"/>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18" name="Straight Arrow Connector 517"/>
          <p:cNvCxnSpPr/>
          <p:nvPr/>
        </p:nvCxnSpPr>
        <p:spPr>
          <a:xfrm flipH="1" flipV="1">
            <a:off x="6550506" y="4244118"/>
            <a:ext cx="3229913" cy="1082704"/>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19" name="Straight Arrow Connector 518"/>
          <p:cNvCxnSpPr/>
          <p:nvPr/>
        </p:nvCxnSpPr>
        <p:spPr>
          <a:xfrm flipH="1" flipV="1">
            <a:off x="6976447" y="4248590"/>
            <a:ext cx="2824677" cy="1085237"/>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20" name="Straight Arrow Connector 519"/>
          <p:cNvCxnSpPr/>
          <p:nvPr/>
        </p:nvCxnSpPr>
        <p:spPr>
          <a:xfrm flipH="1" flipV="1">
            <a:off x="7664242" y="4262440"/>
            <a:ext cx="2640293" cy="20951"/>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21" name="Straight Arrow Connector 520"/>
          <p:cNvCxnSpPr/>
          <p:nvPr/>
        </p:nvCxnSpPr>
        <p:spPr>
          <a:xfrm flipH="1" flipV="1">
            <a:off x="7609409" y="3350599"/>
            <a:ext cx="2153396" cy="1969998"/>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22" name="Straight Arrow Connector 521"/>
          <p:cNvCxnSpPr/>
          <p:nvPr/>
        </p:nvCxnSpPr>
        <p:spPr>
          <a:xfrm flipV="1">
            <a:off x="2279443" y="4262157"/>
            <a:ext cx="2868056" cy="327046"/>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23" name="Straight Arrow Connector 522"/>
          <p:cNvCxnSpPr/>
          <p:nvPr/>
        </p:nvCxnSpPr>
        <p:spPr>
          <a:xfrm flipH="1" flipV="1">
            <a:off x="5748454" y="4243758"/>
            <a:ext cx="4071727" cy="1076230"/>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24" name="Straight Arrow Connector 523"/>
          <p:cNvCxnSpPr/>
          <p:nvPr/>
        </p:nvCxnSpPr>
        <p:spPr>
          <a:xfrm flipH="1">
            <a:off x="2279444" y="4252923"/>
            <a:ext cx="3550758" cy="336281"/>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27" name="Straight Arrow Connector 526"/>
          <p:cNvCxnSpPr/>
          <p:nvPr/>
        </p:nvCxnSpPr>
        <p:spPr>
          <a:xfrm flipH="1">
            <a:off x="2279443" y="4262067"/>
            <a:ext cx="5473861" cy="327135"/>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48" name="Straight Arrow Connector 547"/>
          <p:cNvCxnSpPr/>
          <p:nvPr/>
        </p:nvCxnSpPr>
        <p:spPr>
          <a:xfrm flipV="1">
            <a:off x="7654610" y="2119152"/>
            <a:ext cx="2011228" cy="1207108"/>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49" name="Straight Arrow Connector 548"/>
          <p:cNvCxnSpPr/>
          <p:nvPr/>
        </p:nvCxnSpPr>
        <p:spPr>
          <a:xfrm flipH="1">
            <a:off x="5143134" y="3294095"/>
            <a:ext cx="2573570" cy="1988946"/>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50" name="Straight Arrow Connector 549"/>
          <p:cNvCxnSpPr/>
          <p:nvPr/>
        </p:nvCxnSpPr>
        <p:spPr>
          <a:xfrm flipH="1">
            <a:off x="2279442" y="4251963"/>
            <a:ext cx="4785785" cy="337241"/>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51" name="Straight Arrow Connector 550"/>
          <p:cNvCxnSpPr/>
          <p:nvPr/>
        </p:nvCxnSpPr>
        <p:spPr>
          <a:xfrm flipH="1">
            <a:off x="2279442" y="4245050"/>
            <a:ext cx="4367773" cy="344154"/>
          </a:xfrm>
          <a:prstGeom prst="straightConnector1">
            <a:avLst/>
          </a:prstGeom>
          <a:noFill/>
          <a:ln w="6350" cap="flat" cmpd="sng" algn="ctr">
            <a:solidFill>
              <a:srgbClr val="15ADEE"/>
            </a:solidFill>
            <a:prstDash val="solid"/>
            <a:miter lim="800000"/>
            <a:headEnd type="triangle" w="med" len="med"/>
            <a:tailEnd type="triangle" w="med" len="med"/>
          </a:ln>
          <a:effectLst/>
        </p:spPr>
      </p:cxnSp>
      <p:cxnSp>
        <p:nvCxnSpPr>
          <p:cNvPr id="579" name="Straight Arrow Connector 578"/>
          <p:cNvCxnSpPr/>
          <p:nvPr/>
        </p:nvCxnSpPr>
        <p:spPr>
          <a:xfrm>
            <a:off x="9316442" y="5316849"/>
            <a:ext cx="470910" cy="18"/>
          </a:xfrm>
          <a:prstGeom prst="straightConnector1">
            <a:avLst/>
          </a:prstGeom>
          <a:noFill/>
          <a:ln w="6350" cap="flat" cmpd="sng" algn="ctr">
            <a:solidFill>
              <a:srgbClr val="15ADEE"/>
            </a:solidFill>
            <a:prstDash val="solid"/>
            <a:miter lim="800000"/>
            <a:headEnd type="triangle" w="med" len="med"/>
            <a:tailEnd type="triangle" w="med" len="med"/>
          </a:ln>
          <a:effectLst/>
        </p:spPr>
      </p:cxnSp>
      <p:grpSp>
        <p:nvGrpSpPr>
          <p:cNvPr id="473" name="Group 472"/>
          <p:cNvGrpSpPr/>
          <p:nvPr/>
        </p:nvGrpSpPr>
        <p:grpSpPr>
          <a:xfrm>
            <a:off x="209858" y="3529725"/>
            <a:ext cx="1375523" cy="907706"/>
            <a:chOff x="531730" y="3957031"/>
            <a:chExt cx="1375914" cy="907964"/>
          </a:xfrm>
        </p:grpSpPr>
        <p:pic>
          <p:nvPicPr>
            <p:cNvPr id="228" name="Picture 2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730" y="3957031"/>
              <a:ext cx="1375914" cy="907964"/>
            </a:xfrm>
            <a:prstGeom prst="rect">
              <a:avLst/>
            </a:prstGeom>
          </p:spPr>
        </p:pic>
        <p:pic>
          <p:nvPicPr>
            <p:cNvPr id="120" name="Picture 119"/>
            <p:cNvPicPr>
              <a:picLocks noChangeAspect="1"/>
            </p:cNvPicPr>
            <p:nvPr/>
          </p:nvPicPr>
          <p:blipFill>
            <a:blip r:embed="rId15" cstate="screen">
              <a:biLevel thresh="25000"/>
              <a:extLst>
                <a:ext uri="{28A0092B-C50C-407E-A947-70E740481C1C}">
                  <a14:useLocalDpi xmlns:a14="http://schemas.microsoft.com/office/drawing/2010/main" val="0"/>
                </a:ext>
              </a:extLst>
            </a:blip>
            <a:stretch>
              <a:fillRect/>
            </a:stretch>
          </p:blipFill>
          <p:spPr>
            <a:xfrm>
              <a:off x="972010" y="4348321"/>
              <a:ext cx="495355" cy="260754"/>
            </a:xfrm>
            <a:prstGeom prst="rect">
              <a:avLst/>
            </a:prstGeom>
          </p:spPr>
        </p:pic>
      </p:grpSp>
      <p:grpSp>
        <p:nvGrpSpPr>
          <p:cNvPr id="474" name="Group 473"/>
          <p:cNvGrpSpPr/>
          <p:nvPr/>
        </p:nvGrpSpPr>
        <p:grpSpPr>
          <a:xfrm>
            <a:off x="1020634" y="4128727"/>
            <a:ext cx="1375523" cy="907706"/>
            <a:chOff x="1335516" y="4213855"/>
            <a:chExt cx="1375914" cy="907964"/>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5516" y="4213855"/>
              <a:ext cx="1375914" cy="907964"/>
            </a:xfrm>
            <a:prstGeom prst="rect">
              <a:avLst/>
            </a:prstGeom>
          </p:spPr>
        </p:pic>
        <p:pic>
          <p:nvPicPr>
            <p:cNvPr id="2" name="Picture 1"/>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1690800" y="4609951"/>
              <a:ext cx="709660" cy="254499"/>
            </a:xfrm>
            <a:prstGeom prst="rect">
              <a:avLst/>
            </a:prstGeom>
          </p:spPr>
        </p:pic>
      </p:grpSp>
      <p:grpSp>
        <p:nvGrpSpPr>
          <p:cNvPr id="641" name="Group 640"/>
          <p:cNvGrpSpPr/>
          <p:nvPr/>
        </p:nvGrpSpPr>
        <p:grpSpPr>
          <a:xfrm>
            <a:off x="1365591" y="5152672"/>
            <a:ext cx="2237459" cy="1582746"/>
            <a:chOff x="2147654" y="5153141"/>
            <a:chExt cx="2238093" cy="1583195"/>
          </a:xfrm>
        </p:grpSpPr>
        <p:pic>
          <p:nvPicPr>
            <p:cNvPr id="701" name="Picture 700"/>
            <p:cNvPicPr>
              <a:picLocks noChangeAspect="1"/>
            </p:cNvPicPr>
            <p:nvPr/>
          </p:nvPicPr>
          <p:blipFill>
            <a:blip r:embed="rId17" cstate="email">
              <a:lum contrast="20000"/>
              <a:extLst>
                <a:ext uri="{28A0092B-C50C-407E-A947-70E740481C1C}">
                  <a14:useLocalDpi xmlns:a14="http://schemas.microsoft.com/office/drawing/2010/main"/>
                </a:ext>
              </a:extLst>
            </a:blip>
            <a:stretch>
              <a:fillRect/>
            </a:stretch>
          </p:blipFill>
          <p:spPr>
            <a:xfrm>
              <a:off x="2147654" y="5153141"/>
              <a:ext cx="975495" cy="1298665"/>
            </a:xfrm>
            <a:prstGeom prst="rect">
              <a:avLst/>
            </a:prstGeom>
          </p:spPr>
        </p:pic>
        <p:sp>
          <p:nvSpPr>
            <p:cNvPr id="702" name="Rectangle 701"/>
            <p:cNvSpPr/>
            <p:nvPr/>
          </p:nvSpPr>
          <p:spPr>
            <a:xfrm>
              <a:off x="2494089" y="6453743"/>
              <a:ext cx="1595146" cy="282593"/>
            </a:xfrm>
            <a:prstGeom prst="rect">
              <a:avLst/>
            </a:prstGeom>
            <a:ln w="19050">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118108" rtl="0" eaLnBrk="1" fontAlgn="base"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dirty="0">
                  <a:ln>
                    <a:solidFill>
                      <a:srgbClr val="FFFFFF">
                        <a:alpha val="0"/>
                      </a:srgbClr>
                    </a:solidFill>
                  </a:ln>
                  <a:solidFill>
                    <a:srgbClr val="FFFFFF"/>
                  </a:solidFill>
                  <a:effectLst/>
                  <a:uLnTx/>
                  <a:uFillTx/>
                  <a:latin typeface="Segoe UI"/>
                  <a:ea typeface="+mn-ea"/>
                  <a:cs typeface="Segoe UI Light" panose="020B0502040204020203" pitchFamily="34" charset="0"/>
                </a:rPr>
                <a:t>On premises</a:t>
              </a:r>
            </a:p>
          </p:txBody>
        </p:sp>
        <p:grpSp>
          <p:nvGrpSpPr>
            <p:cNvPr id="703" name="Group 4"/>
            <p:cNvGrpSpPr>
              <a:grpSpLocks noChangeAspect="1"/>
            </p:cNvGrpSpPr>
            <p:nvPr/>
          </p:nvGrpSpPr>
          <p:grpSpPr bwMode="auto">
            <a:xfrm>
              <a:off x="3204647" y="5565653"/>
              <a:ext cx="1181100" cy="882650"/>
              <a:chOff x="2108" y="3767"/>
              <a:chExt cx="744" cy="556"/>
            </a:xfrm>
          </p:grpSpPr>
          <p:sp>
            <p:nvSpPr>
              <p:cNvPr id="704" name="AutoShape 3"/>
              <p:cNvSpPr>
                <a:spLocks noChangeAspect="1" noChangeArrowheads="1" noTextEdit="1"/>
              </p:cNvSpPr>
              <p:nvPr/>
            </p:nvSpPr>
            <p:spPr bwMode="auto">
              <a:xfrm>
                <a:off x="2108" y="3767"/>
                <a:ext cx="744" cy="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05" name="Freeform 5"/>
              <p:cNvSpPr>
                <a:spLocks/>
              </p:cNvSpPr>
              <p:nvPr/>
            </p:nvSpPr>
            <p:spPr bwMode="auto">
              <a:xfrm>
                <a:off x="2369" y="3768"/>
                <a:ext cx="221" cy="48"/>
              </a:xfrm>
              <a:custGeom>
                <a:avLst/>
                <a:gdLst>
                  <a:gd name="T0" fmla="*/ 404 w 404"/>
                  <a:gd name="T1" fmla="*/ 88 h 88"/>
                  <a:gd name="T2" fmla="*/ 323 w 404"/>
                  <a:gd name="T3" fmla="*/ 0 h 88"/>
                  <a:gd name="T4" fmla="*/ 81 w 404"/>
                  <a:gd name="T5" fmla="*/ 0 h 88"/>
                  <a:gd name="T6" fmla="*/ 0 w 404"/>
                  <a:gd name="T7" fmla="*/ 88 h 88"/>
                </a:gdLst>
                <a:ahLst/>
                <a:cxnLst>
                  <a:cxn ang="0">
                    <a:pos x="T0" y="T1"/>
                  </a:cxn>
                  <a:cxn ang="0">
                    <a:pos x="T2" y="T3"/>
                  </a:cxn>
                  <a:cxn ang="0">
                    <a:pos x="T4" y="T5"/>
                  </a:cxn>
                  <a:cxn ang="0">
                    <a:pos x="T6" y="T7"/>
                  </a:cxn>
                </a:cxnLst>
                <a:rect l="0" t="0" r="r" b="b"/>
                <a:pathLst>
                  <a:path w="404" h="88">
                    <a:moveTo>
                      <a:pt x="404" y="88"/>
                    </a:moveTo>
                    <a:cubicBezTo>
                      <a:pt x="404" y="39"/>
                      <a:pt x="368" y="0"/>
                      <a:pt x="323" y="0"/>
                    </a:cubicBezTo>
                    <a:cubicBezTo>
                      <a:pt x="81" y="0"/>
                      <a:pt x="81" y="0"/>
                      <a:pt x="81" y="0"/>
                    </a:cubicBezTo>
                    <a:cubicBezTo>
                      <a:pt x="36" y="0"/>
                      <a:pt x="0" y="39"/>
                      <a:pt x="0" y="88"/>
                    </a:cubicBezTo>
                  </a:path>
                </a:pathLst>
              </a:custGeom>
              <a:solidFill>
                <a:srgbClr val="1D42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06" name="Freeform 6"/>
              <p:cNvSpPr>
                <a:spLocks noEditPoints="1"/>
              </p:cNvSpPr>
              <p:nvPr/>
            </p:nvSpPr>
            <p:spPr bwMode="auto">
              <a:xfrm>
                <a:off x="2371" y="4195"/>
                <a:ext cx="217" cy="128"/>
              </a:xfrm>
              <a:custGeom>
                <a:avLst/>
                <a:gdLst>
                  <a:gd name="T0" fmla="*/ 0 w 396"/>
                  <a:gd name="T1" fmla="*/ 0 h 234"/>
                  <a:gd name="T2" fmla="*/ 0 w 396"/>
                  <a:gd name="T3" fmla="*/ 146 h 234"/>
                  <a:gd name="T4" fmla="*/ 88 w 396"/>
                  <a:gd name="T5" fmla="*/ 234 h 234"/>
                  <a:gd name="T6" fmla="*/ 308 w 396"/>
                  <a:gd name="T7" fmla="*/ 234 h 234"/>
                  <a:gd name="T8" fmla="*/ 396 w 396"/>
                  <a:gd name="T9" fmla="*/ 146 h 234"/>
                  <a:gd name="T10" fmla="*/ 396 w 396"/>
                  <a:gd name="T11" fmla="*/ 0 h 234"/>
                  <a:gd name="T12" fmla="*/ 0 w 396"/>
                  <a:gd name="T13" fmla="*/ 0 h 234"/>
                  <a:gd name="T14" fmla="*/ 198 w 396"/>
                  <a:gd name="T15" fmla="*/ 178 h 234"/>
                  <a:gd name="T16" fmla="*/ 137 w 396"/>
                  <a:gd name="T17" fmla="*/ 117 h 234"/>
                  <a:gd name="T18" fmla="*/ 198 w 396"/>
                  <a:gd name="T19" fmla="*/ 57 h 234"/>
                  <a:gd name="T20" fmla="*/ 259 w 396"/>
                  <a:gd name="T21" fmla="*/ 117 h 234"/>
                  <a:gd name="T22" fmla="*/ 198 w 396"/>
                  <a:gd name="T23" fmla="*/ 17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234">
                    <a:moveTo>
                      <a:pt x="0" y="0"/>
                    </a:moveTo>
                    <a:cubicBezTo>
                      <a:pt x="0" y="146"/>
                      <a:pt x="0" y="146"/>
                      <a:pt x="0" y="146"/>
                    </a:cubicBezTo>
                    <a:cubicBezTo>
                      <a:pt x="0" y="195"/>
                      <a:pt x="40" y="234"/>
                      <a:pt x="88" y="234"/>
                    </a:cubicBezTo>
                    <a:cubicBezTo>
                      <a:pt x="308" y="234"/>
                      <a:pt x="308" y="234"/>
                      <a:pt x="308" y="234"/>
                    </a:cubicBezTo>
                    <a:cubicBezTo>
                      <a:pt x="356" y="234"/>
                      <a:pt x="396" y="195"/>
                      <a:pt x="396" y="146"/>
                    </a:cubicBezTo>
                    <a:cubicBezTo>
                      <a:pt x="396" y="0"/>
                      <a:pt x="396" y="0"/>
                      <a:pt x="396" y="0"/>
                    </a:cubicBezTo>
                    <a:lnTo>
                      <a:pt x="0" y="0"/>
                    </a:lnTo>
                    <a:close/>
                    <a:moveTo>
                      <a:pt x="198" y="178"/>
                    </a:moveTo>
                    <a:cubicBezTo>
                      <a:pt x="165" y="178"/>
                      <a:pt x="137" y="151"/>
                      <a:pt x="137" y="117"/>
                    </a:cubicBezTo>
                    <a:cubicBezTo>
                      <a:pt x="137" y="84"/>
                      <a:pt x="165" y="57"/>
                      <a:pt x="198" y="57"/>
                    </a:cubicBezTo>
                    <a:cubicBezTo>
                      <a:pt x="231" y="57"/>
                      <a:pt x="259" y="84"/>
                      <a:pt x="259" y="117"/>
                    </a:cubicBezTo>
                    <a:cubicBezTo>
                      <a:pt x="259" y="151"/>
                      <a:pt x="231" y="178"/>
                      <a:pt x="198" y="178"/>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07" name="Rectangle 7"/>
              <p:cNvSpPr>
                <a:spLocks noChangeArrowheads="1"/>
              </p:cNvSpPr>
              <p:nvPr/>
            </p:nvSpPr>
            <p:spPr bwMode="auto">
              <a:xfrm>
                <a:off x="2474" y="4247"/>
                <a:ext cx="11" cy="25"/>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08" name="Rectangle 8"/>
              <p:cNvSpPr>
                <a:spLocks noChangeArrowheads="1"/>
              </p:cNvSpPr>
              <p:nvPr/>
            </p:nvSpPr>
            <p:spPr bwMode="auto">
              <a:xfrm>
                <a:off x="2371" y="3847"/>
                <a:ext cx="217" cy="317"/>
              </a:xfrm>
              <a:prstGeom prst="rect">
                <a:avLst/>
              </a:prstGeom>
              <a:solidFill>
                <a:srgbClr val="1D42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09" name="Freeform 9"/>
              <p:cNvSpPr>
                <a:spLocks/>
              </p:cNvSpPr>
              <p:nvPr/>
            </p:nvSpPr>
            <p:spPr bwMode="auto">
              <a:xfrm>
                <a:off x="2371" y="3847"/>
                <a:ext cx="217" cy="317"/>
              </a:xfrm>
              <a:custGeom>
                <a:avLst/>
                <a:gdLst>
                  <a:gd name="T0" fmla="*/ 217 w 217"/>
                  <a:gd name="T1" fmla="*/ 0 h 317"/>
                  <a:gd name="T2" fmla="*/ 0 w 217"/>
                  <a:gd name="T3" fmla="*/ 317 h 317"/>
                  <a:gd name="T4" fmla="*/ 217 w 217"/>
                  <a:gd name="T5" fmla="*/ 317 h 317"/>
                  <a:gd name="T6" fmla="*/ 217 w 217"/>
                  <a:gd name="T7" fmla="*/ 0 h 317"/>
                </a:gdLst>
                <a:ahLst/>
                <a:cxnLst>
                  <a:cxn ang="0">
                    <a:pos x="T0" y="T1"/>
                  </a:cxn>
                  <a:cxn ang="0">
                    <a:pos x="T2" y="T3"/>
                  </a:cxn>
                  <a:cxn ang="0">
                    <a:pos x="T4" y="T5"/>
                  </a:cxn>
                  <a:cxn ang="0">
                    <a:pos x="T6" y="T7"/>
                  </a:cxn>
                </a:cxnLst>
                <a:rect l="0" t="0" r="r" b="b"/>
                <a:pathLst>
                  <a:path w="217" h="317">
                    <a:moveTo>
                      <a:pt x="217" y="0"/>
                    </a:moveTo>
                    <a:lnTo>
                      <a:pt x="0" y="317"/>
                    </a:lnTo>
                    <a:lnTo>
                      <a:pt x="217" y="317"/>
                    </a:lnTo>
                    <a:lnTo>
                      <a:pt x="217" y="0"/>
                    </a:ln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10" name="Rectangle 10"/>
              <p:cNvSpPr>
                <a:spLocks noChangeArrowheads="1"/>
              </p:cNvSpPr>
              <p:nvPr/>
            </p:nvSpPr>
            <p:spPr bwMode="auto">
              <a:xfrm>
                <a:off x="2451" y="3922"/>
                <a:ext cx="57" cy="59"/>
              </a:xfrm>
              <a:prstGeom prst="rect">
                <a:avLst/>
              </a:prstGeom>
              <a:solidFill>
                <a:srgbClr val="A6A6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11" name="Rectangle 11"/>
              <p:cNvSpPr>
                <a:spLocks noChangeArrowheads="1"/>
              </p:cNvSpPr>
              <p:nvPr/>
            </p:nvSpPr>
            <p:spPr bwMode="auto">
              <a:xfrm>
                <a:off x="2428" y="4001"/>
                <a:ext cx="36" cy="35"/>
              </a:xfrm>
              <a:prstGeom prst="rect">
                <a:avLst/>
              </a:prstGeom>
              <a:solidFill>
                <a:srgbClr val="A6A6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12" name="Rectangle 12"/>
              <p:cNvSpPr>
                <a:spLocks noChangeArrowheads="1"/>
              </p:cNvSpPr>
              <p:nvPr/>
            </p:nvSpPr>
            <p:spPr bwMode="auto">
              <a:xfrm>
                <a:off x="2495" y="4001"/>
                <a:ext cx="36" cy="35"/>
              </a:xfrm>
              <a:prstGeom prst="rect">
                <a:avLst/>
              </a:prstGeom>
              <a:solidFill>
                <a:srgbClr val="A6A6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13" name="Rectangle 13"/>
              <p:cNvSpPr>
                <a:spLocks noChangeArrowheads="1"/>
              </p:cNvSpPr>
              <p:nvPr/>
            </p:nvSpPr>
            <p:spPr bwMode="auto">
              <a:xfrm>
                <a:off x="2395" y="4054"/>
                <a:ext cx="36" cy="35"/>
              </a:xfrm>
              <a:prstGeom prst="rect">
                <a:avLst/>
              </a:prstGeom>
              <a:solidFill>
                <a:srgbClr val="A6A6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14" name="Rectangle 14"/>
              <p:cNvSpPr>
                <a:spLocks noChangeArrowheads="1"/>
              </p:cNvSpPr>
              <p:nvPr/>
            </p:nvSpPr>
            <p:spPr bwMode="auto">
              <a:xfrm>
                <a:off x="2463" y="4054"/>
                <a:ext cx="35" cy="35"/>
              </a:xfrm>
              <a:prstGeom prst="rect">
                <a:avLst/>
              </a:prstGeom>
              <a:solidFill>
                <a:srgbClr val="A6A6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15" name="Rectangle 15"/>
              <p:cNvSpPr>
                <a:spLocks noChangeArrowheads="1"/>
              </p:cNvSpPr>
              <p:nvPr/>
            </p:nvSpPr>
            <p:spPr bwMode="auto">
              <a:xfrm>
                <a:off x="2528" y="4054"/>
                <a:ext cx="36" cy="35"/>
              </a:xfrm>
              <a:prstGeom prst="rect">
                <a:avLst/>
              </a:prstGeom>
              <a:solidFill>
                <a:srgbClr val="A6A6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16" name="Line 16"/>
              <p:cNvSpPr>
                <a:spLocks noChangeShapeType="1"/>
              </p:cNvSpPr>
              <p:nvPr/>
            </p:nvSpPr>
            <p:spPr bwMode="auto">
              <a:xfrm flipH="1">
                <a:off x="2441" y="3972"/>
                <a:ext cx="32" cy="37"/>
              </a:xfrm>
              <a:prstGeom prst="line">
                <a:avLst/>
              </a:prstGeom>
              <a:noFill/>
              <a:ln w="9525" cap="flat">
                <a:solidFill>
                  <a:schemeClr val="tx1">
                    <a:lumMod val="65000"/>
                  </a:schemeClr>
                </a:solidFill>
                <a:prstDash val="solid"/>
                <a:miter lim="800000"/>
                <a:headEnd/>
                <a:tailEnd/>
              </a:ln>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17" name="Line 17"/>
              <p:cNvSpPr>
                <a:spLocks noChangeShapeType="1"/>
              </p:cNvSpPr>
              <p:nvPr/>
            </p:nvSpPr>
            <p:spPr bwMode="auto">
              <a:xfrm flipH="1">
                <a:off x="2413" y="4026"/>
                <a:ext cx="32" cy="37"/>
              </a:xfrm>
              <a:prstGeom prst="line">
                <a:avLst/>
              </a:prstGeom>
              <a:noFill/>
              <a:ln w="9525" cap="flat">
                <a:solidFill>
                  <a:schemeClr val="tx1">
                    <a:lumMod val="6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18" name="Line 18"/>
              <p:cNvSpPr>
                <a:spLocks noChangeShapeType="1"/>
              </p:cNvSpPr>
              <p:nvPr/>
            </p:nvSpPr>
            <p:spPr bwMode="auto">
              <a:xfrm>
                <a:off x="2487" y="3972"/>
                <a:ext cx="32" cy="37"/>
              </a:xfrm>
              <a:prstGeom prst="line">
                <a:avLst/>
              </a:prstGeom>
              <a:noFill/>
              <a:ln w="9525" cap="flat">
                <a:solidFill>
                  <a:schemeClr val="tx1">
                    <a:lumMod val="6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19" name="Line 19"/>
              <p:cNvSpPr>
                <a:spLocks noChangeShapeType="1"/>
              </p:cNvSpPr>
              <p:nvPr/>
            </p:nvSpPr>
            <p:spPr bwMode="auto">
              <a:xfrm>
                <a:off x="2515" y="4026"/>
                <a:ext cx="32" cy="37"/>
              </a:xfrm>
              <a:prstGeom prst="line">
                <a:avLst/>
              </a:prstGeom>
              <a:noFill/>
              <a:ln w="9525" cap="flat">
                <a:solidFill>
                  <a:schemeClr val="tx1">
                    <a:lumMod val="65000"/>
                  </a:schemeClr>
                </a:solidFill>
                <a:prstDash val="solid"/>
                <a:miter lim="800000"/>
                <a:headEnd/>
                <a:tailEnd/>
              </a:ln>
              <a:extLst>
                <a:ext uri="{909E8E84-426E-40dd-AFC4-6F175D3DCCD1}">
                  <a14:hiddenFill xmlns:a14="http://schemas.microsoft.com/office/drawing/2010/main" xmlns="">
                    <a:noFill/>
                  </a14:hiddenFill>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20" name="Line 20"/>
              <p:cNvSpPr>
                <a:spLocks noChangeShapeType="1"/>
              </p:cNvSpPr>
              <p:nvPr/>
            </p:nvSpPr>
            <p:spPr bwMode="auto">
              <a:xfrm>
                <a:off x="2448" y="4026"/>
                <a:ext cx="33" cy="37"/>
              </a:xfrm>
              <a:prstGeom prst="line">
                <a:avLst/>
              </a:prstGeom>
              <a:noFill/>
              <a:ln w="9525" cap="flat">
                <a:solidFill>
                  <a:schemeClr val="tx1">
                    <a:lumMod val="65000"/>
                  </a:schemeClr>
                </a:solidFill>
                <a:prstDash val="solid"/>
                <a:miter lim="800000"/>
                <a:headEnd/>
                <a:tailEnd/>
              </a:ln>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21" name="Freeform 21"/>
              <p:cNvSpPr>
                <a:spLocks/>
              </p:cNvSpPr>
              <p:nvPr/>
            </p:nvSpPr>
            <p:spPr bwMode="auto">
              <a:xfrm>
                <a:off x="2631" y="3768"/>
                <a:ext cx="221" cy="48"/>
              </a:xfrm>
              <a:custGeom>
                <a:avLst/>
                <a:gdLst>
                  <a:gd name="T0" fmla="*/ 404 w 404"/>
                  <a:gd name="T1" fmla="*/ 88 h 88"/>
                  <a:gd name="T2" fmla="*/ 324 w 404"/>
                  <a:gd name="T3" fmla="*/ 0 h 88"/>
                  <a:gd name="T4" fmla="*/ 81 w 404"/>
                  <a:gd name="T5" fmla="*/ 0 h 88"/>
                  <a:gd name="T6" fmla="*/ 0 w 404"/>
                  <a:gd name="T7" fmla="*/ 88 h 88"/>
                </a:gdLst>
                <a:ahLst/>
                <a:cxnLst>
                  <a:cxn ang="0">
                    <a:pos x="T0" y="T1"/>
                  </a:cxn>
                  <a:cxn ang="0">
                    <a:pos x="T2" y="T3"/>
                  </a:cxn>
                  <a:cxn ang="0">
                    <a:pos x="T4" y="T5"/>
                  </a:cxn>
                  <a:cxn ang="0">
                    <a:pos x="T6" y="T7"/>
                  </a:cxn>
                </a:cxnLst>
                <a:rect l="0" t="0" r="r" b="b"/>
                <a:pathLst>
                  <a:path w="404" h="88">
                    <a:moveTo>
                      <a:pt x="404" y="88"/>
                    </a:moveTo>
                    <a:cubicBezTo>
                      <a:pt x="404" y="39"/>
                      <a:pt x="368" y="0"/>
                      <a:pt x="324" y="0"/>
                    </a:cubicBezTo>
                    <a:cubicBezTo>
                      <a:pt x="81" y="0"/>
                      <a:pt x="81" y="0"/>
                      <a:pt x="81" y="0"/>
                    </a:cubicBezTo>
                    <a:cubicBezTo>
                      <a:pt x="36" y="0"/>
                      <a:pt x="0" y="39"/>
                      <a:pt x="0" y="88"/>
                    </a:cubicBezTo>
                  </a:path>
                </a:pathLst>
              </a:custGeom>
              <a:solidFill>
                <a:srgbClr val="1D42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22" name="Freeform 22"/>
              <p:cNvSpPr>
                <a:spLocks noEditPoints="1"/>
              </p:cNvSpPr>
              <p:nvPr/>
            </p:nvSpPr>
            <p:spPr bwMode="auto">
              <a:xfrm>
                <a:off x="2633" y="4195"/>
                <a:ext cx="216" cy="128"/>
              </a:xfrm>
              <a:custGeom>
                <a:avLst/>
                <a:gdLst>
                  <a:gd name="T0" fmla="*/ 0 w 396"/>
                  <a:gd name="T1" fmla="*/ 0 h 234"/>
                  <a:gd name="T2" fmla="*/ 0 w 396"/>
                  <a:gd name="T3" fmla="*/ 146 h 234"/>
                  <a:gd name="T4" fmla="*/ 88 w 396"/>
                  <a:gd name="T5" fmla="*/ 234 h 234"/>
                  <a:gd name="T6" fmla="*/ 308 w 396"/>
                  <a:gd name="T7" fmla="*/ 234 h 234"/>
                  <a:gd name="T8" fmla="*/ 396 w 396"/>
                  <a:gd name="T9" fmla="*/ 146 h 234"/>
                  <a:gd name="T10" fmla="*/ 396 w 396"/>
                  <a:gd name="T11" fmla="*/ 0 h 234"/>
                  <a:gd name="T12" fmla="*/ 0 w 396"/>
                  <a:gd name="T13" fmla="*/ 0 h 234"/>
                  <a:gd name="T14" fmla="*/ 198 w 396"/>
                  <a:gd name="T15" fmla="*/ 178 h 234"/>
                  <a:gd name="T16" fmla="*/ 138 w 396"/>
                  <a:gd name="T17" fmla="*/ 117 h 234"/>
                  <a:gd name="T18" fmla="*/ 198 w 396"/>
                  <a:gd name="T19" fmla="*/ 57 h 234"/>
                  <a:gd name="T20" fmla="*/ 259 w 396"/>
                  <a:gd name="T21" fmla="*/ 117 h 234"/>
                  <a:gd name="T22" fmla="*/ 198 w 396"/>
                  <a:gd name="T23" fmla="*/ 17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234">
                    <a:moveTo>
                      <a:pt x="0" y="0"/>
                    </a:moveTo>
                    <a:cubicBezTo>
                      <a:pt x="0" y="146"/>
                      <a:pt x="0" y="146"/>
                      <a:pt x="0" y="146"/>
                    </a:cubicBezTo>
                    <a:cubicBezTo>
                      <a:pt x="0" y="195"/>
                      <a:pt x="40" y="234"/>
                      <a:pt x="88" y="234"/>
                    </a:cubicBezTo>
                    <a:cubicBezTo>
                      <a:pt x="308" y="234"/>
                      <a:pt x="308" y="234"/>
                      <a:pt x="308" y="234"/>
                    </a:cubicBezTo>
                    <a:cubicBezTo>
                      <a:pt x="356" y="234"/>
                      <a:pt x="396" y="195"/>
                      <a:pt x="396" y="146"/>
                    </a:cubicBezTo>
                    <a:cubicBezTo>
                      <a:pt x="396" y="0"/>
                      <a:pt x="396" y="0"/>
                      <a:pt x="396" y="0"/>
                    </a:cubicBezTo>
                    <a:lnTo>
                      <a:pt x="0" y="0"/>
                    </a:lnTo>
                    <a:close/>
                    <a:moveTo>
                      <a:pt x="198" y="178"/>
                    </a:moveTo>
                    <a:cubicBezTo>
                      <a:pt x="165" y="178"/>
                      <a:pt x="138" y="151"/>
                      <a:pt x="138" y="117"/>
                    </a:cubicBezTo>
                    <a:cubicBezTo>
                      <a:pt x="138" y="84"/>
                      <a:pt x="165" y="57"/>
                      <a:pt x="198" y="57"/>
                    </a:cubicBezTo>
                    <a:cubicBezTo>
                      <a:pt x="232" y="57"/>
                      <a:pt x="259" y="84"/>
                      <a:pt x="259" y="117"/>
                    </a:cubicBezTo>
                    <a:cubicBezTo>
                      <a:pt x="259" y="151"/>
                      <a:pt x="232" y="178"/>
                      <a:pt x="198" y="178"/>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23" name="Rectangle 23"/>
              <p:cNvSpPr>
                <a:spLocks noChangeArrowheads="1"/>
              </p:cNvSpPr>
              <p:nvPr/>
            </p:nvSpPr>
            <p:spPr bwMode="auto">
              <a:xfrm>
                <a:off x="2736" y="4247"/>
                <a:ext cx="11" cy="25"/>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24" name="Rectangle 24"/>
              <p:cNvSpPr>
                <a:spLocks noChangeArrowheads="1"/>
              </p:cNvSpPr>
              <p:nvPr/>
            </p:nvSpPr>
            <p:spPr bwMode="auto">
              <a:xfrm>
                <a:off x="2633" y="3847"/>
                <a:ext cx="216" cy="317"/>
              </a:xfrm>
              <a:prstGeom prst="rect">
                <a:avLst/>
              </a:prstGeom>
              <a:solidFill>
                <a:srgbClr val="1D42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25" name="Freeform 25"/>
              <p:cNvSpPr>
                <a:spLocks/>
              </p:cNvSpPr>
              <p:nvPr/>
            </p:nvSpPr>
            <p:spPr bwMode="auto">
              <a:xfrm>
                <a:off x="2633" y="3847"/>
                <a:ext cx="216" cy="317"/>
              </a:xfrm>
              <a:custGeom>
                <a:avLst/>
                <a:gdLst>
                  <a:gd name="T0" fmla="*/ 216 w 216"/>
                  <a:gd name="T1" fmla="*/ 0 h 317"/>
                  <a:gd name="T2" fmla="*/ 0 w 216"/>
                  <a:gd name="T3" fmla="*/ 317 h 317"/>
                  <a:gd name="T4" fmla="*/ 216 w 216"/>
                  <a:gd name="T5" fmla="*/ 317 h 317"/>
                  <a:gd name="T6" fmla="*/ 216 w 216"/>
                  <a:gd name="T7" fmla="*/ 0 h 317"/>
                </a:gdLst>
                <a:ahLst/>
                <a:cxnLst>
                  <a:cxn ang="0">
                    <a:pos x="T0" y="T1"/>
                  </a:cxn>
                  <a:cxn ang="0">
                    <a:pos x="T2" y="T3"/>
                  </a:cxn>
                  <a:cxn ang="0">
                    <a:pos x="T4" y="T5"/>
                  </a:cxn>
                  <a:cxn ang="0">
                    <a:pos x="T6" y="T7"/>
                  </a:cxn>
                </a:cxnLst>
                <a:rect l="0" t="0" r="r" b="b"/>
                <a:pathLst>
                  <a:path w="216" h="317">
                    <a:moveTo>
                      <a:pt x="216" y="0"/>
                    </a:moveTo>
                    <a:lnTo>
                      <a:pt x="0" y="317"/>
                    </a:lnTo>
                    <a:lnTo>
                      <a:pt x="216" y="317"/>
                    </a:lnTo>
                    <a:lnTo>
                      <a:pt x="216" y="0"/>
                    </a:ln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26" name="Freeform 26"/>
              <p:cNvSpPr>
                <a:spLocks noEditPoints="1"/>
              </p:cNvSpPr>
              <p:nvPr/>
            </p:nvSpPr>
            <p:spPr bwMode="auto">
              <a:xfrm>
                <a:off x="2724" y="3976"/>
                <a:ext cx="93" cy="93"/>
              </a:xfrm>
              <a:custGeom>
                <a:avLst/>
                <a:gdLst>
                  <a:gd name="T0" fmla="*/ 84 w 169"/>
                  <a:gd name="T1" fmla="*/ 0 h 170"/>
                  <a:gd name="T2" fmla="*/ 0 w 169"/>
                  <a:gd name="T3" fmla="*/ 85 h 170"/>
                  <a:gd name="T4" fmla="*/ 84 w 169"/>
                  <a:gd name="T5" fmla="*/ 170 h 170"/>
                  <a:gd name="T6" fmla="*/ 169 w 169"/>
                  <a:gd name="T7" fmla="*/ 85 h 170"/>
                  <a:gd name="T8" fmla="*/ 84 w 169"/>
                  <a:gd name="T9" fmla="*/ 0 h 170"/>
                  <a:gd name="T10" fmla="*/ 84 w 169"/>
                  <a:gd name="T11" fmla="*/ 116 h 170"/>
                  <a:gd name="T12" fmla="*/ 54 w 169"/>
                  <a:gd name="T13" fmla="*/ 85 h 170"/>
                  <a:gd name="T14" fmla="*/ 84 w 169"/>
                  <a:gd name="T15" fmla="*/ 54 h 170"/>
                  <a:gd name="T16" fmla="*/ 115 w 169"/>
                  <a:gd name="T17" fmla="*/ 85 h 170"/>
                  <a:gd name="T18" fmla="*/ 84 w 169"/>
                  <a:gd name="T19"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70">
                    <a:moveTo>
                      <a:pt x="84" y="0"/>
                    </a:moveTo>
                    <a:cubicBezTo>
                      <a:pt x="38" y="0"/>
                      <a:pt x="0" y="38"/>
                      <a:pt x="0" y="85"/>
                    </a:cubicBezTo>
                    <a:cubicBezTo>
                      <a:pt x="0" y="132"/>
                      <a:pt x="38" y="170"/>
                      <a:pt x="84" y="170"/>
                    </a:cubicBezTo>
                    <a:cubicBezTo>
                      <a:pt x="131" y="170"/>
                      <a:pt x="169" y="132"/>
                      <a:pt x="169" y="85"/>
                    </a:cubicBezTo>
                    <a:cubicBezTo>
                      <a:pt x="169" y="38"/>
                      <a:pt x="131" y="0"/>
                      <a:pt x="84" y="0"/>
                    </a:cubicBezTo>
                    <a:close/>
                    <a:moveTo>
                      <a:pt x="84" y="116"/>
                    </a:moveTo>
                    <a:cubicBezTo>
                      <a:pt x="68" y="116"/>
                      <a:pt x="54" y="102"/>
                      <a:pt x="54" y="85"/>
                    </a:cubicBezTo>
                    <a:cubicBezTo>
                      <a:pt x="54" y="68"/>
                      <a:pt x="68" y="54"/>
                      <a:pt x="84" y="54"/>
                    </a:cubicBezTo>
                    <a:cubicBezTo>
                      <a:pt x="101" y="54"/>
                      <a:pt x="115" y="68"/>
                      <a:pt x="115" y="85"/>
                    </a:cubicBezTo>
                    <a:cubicBezTo>
                      <a:pt x="115" y="102"/>
                      <a:pt x="101" y="116"/>
                      <a:pt x="84" y="116"/>
                    </a:cubicBezTo>
                    <a:close/>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27" name="Freeform 27"/>
              <p:cNvSpPr>
                <a:spLocks/>
              </p:cNvSpPr>
              <p:nvPr/>
            </p:nvSpPr>
            <p:spPr bwMode="auto">
              <a:xfrm>
                <a:off x="2666" y="3943"/>
                <a:ext cx="104" cy="38"/>
              </a:xfrm>
              <a:custGeom>
                <a:avLst/>
                <a:gdLst>
                  <a:gd name="T0" fmla="*/ 191 w 191"/>
                  <a:gd name="T1" fmla="*/ 8 h 69"/>
                  <a:gd name="T2" fmla="*/ 191 w 191"/>
                  <a:gd name="T3" fmla="*/ 42 h 69"/>
                  <a:gd name="T4" fmla="*/ 125 w 191"/>
                  <a:gd name="T5" fmla="*/ 69 h 69"/>
                  <a:gd name="T6" fmla="*/ 0 w 191"/>
                  <a:gd name="T7" fmla="*/ 69 h 69"/>
                  <a:gd name="T8" fmla="*/ 0 w 191"/>
                  <a:gd name="T9" fmla="*/ 10 h 69"/>
                  <a:gd name="T10" fmla="*/ 53 w 191"/>
                  <a:gd name="T11" fmla="*/ 10 h 69"/>
                  <a:gd name="T12" fmla="*/ 53 w 191"/>
                  <a:gd name="T13" fmla="*/ 0 h 69"/>
                  <a:gd name="T14" fmla="*/ 139 w 191"/>
                  <a:gd name="T15" fmla="*/ 0 h 69"/>
                  <a:gd name="T16" fmla="*/ 139 w 191"/>
                  <a:gd name="T17" fmla="*/ 9 h 69"/>
                  <a:gd name="T18" fmla="*/ 191 w 191"/>
                  <a:gd name="T19"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9">
                    <a:moveTo>
                      <a:pt x="191" y="8"/>
                    </a:moveTo>
                    <a:cubicBezTo>
                      <a:pt x="191" y="42"/>
                      <a:pt x="191" y="42"/>
                      <a:pt x="191" y="42"/>
                    </a:cubicBezTo>
                    <a:cubicBezTo>
                      <a:pt x="191" y="42"/>
                      <a:pt x="151" y="43"/>
                      <a:pt x="125" y="69"/>
                    </a:cubicBezTo>
                    <a:cubicBezTo>
                      <a:pt x="0" y="69"/>
                      <a:pt x="0" y="69"/>
                      <a:pt x="0" y="69"/>
                    </a:cubicBezTo>
                    <a:cubicBezTo>
                      <a:pt x="0" y="10"/>
                      <a:pt x="0" y="10"/>
                      <a:pt x="0" y="10"/>
                    </a:cubicBezTo>
                    <a:cubicBezTo>
                      <a:pt x="53" y="10"/>
                      <a:pt x="53" y="10"/>
                      <a:pt x="53" y="10"/>
                    </a:cubicBezTo>
                    <a:cubicBezTo>
                      <a:pt x="53" y="0"/>
                      <a:pt x="53" y="0"/>
                      <a:pt x="53" y="0"/>
                    </a:cubicBezTo>
                    <a:cubicBezTo>
                      <a:pt x="139" y="0"/>
                      <a:pt x="139" y="0"/>
                      <a:pt x="139" y="0"/>
                    </a:cubicBezTo>
                    <a:cubicBezTo>
                      <a:pt x="139" y="9"/>
                      <a:pt x="139" y="9"/>
                      <a:pt x="139" y="9"/>
                    </a:cubicBezTo>
                    <a:lnTo>
                      <a:pt x="191" y="8"/>
                    </a:lnTo>
                    <a:close/>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28" name="Freeform 28"/>
              <p:cNvSpPr>
                <a:spLocks/>
              </p:cNvSpPr>
              <p:nvPr/>
            </p:nvSpPr>
            <p:spPr bwMode="auto">
              <a:xfrm>
                <a:off x="2666" y="3987"/>
                <a:ext cx="62" cy="37"/>
              </a:xfrm>
              <a:custGeom>
                <a:avLst/>
                <a:gdLst>
                  <a:gd name="T0" fmla="*/ 113 w 113"/>
                  <a:gd name="T1" fmla="*/ 0 h 68"/>
                  <a:gd name="T2" fmla="*/ 89 w 113"/>
                  <a:gd name="T3" fmla="*/ 68 h 68"/>
                  <a:gd name="T4" fmla="*/ 0 w 113"/>
                  <a:gd name="T5" fmla="*/ 68 h 68"/>
                  <a:gd name="T6" fmla="*/ 0 w 113"/>
                  <a:gd name="T7" fmla="*/ 10 h 68"/>
                  <a:gd name="T8" fmla="*/ 57 w 113"/>
                  <a:gd name="T9" fmla="*/ 10 h 68"/>
                  <a:gd name="T10" fmla="*/ 57 w 113"/>
                  <a:gd name="T11" fmla="*/ 0 h 68"/>
                  <a:gd name="T12" fmla="*/ 113 w 113"/>
                  <a:gd name="T13" fmla="*/ 0 h 68"/>
                </a:gdLst>
                <a:ahLst/>
                <a:cxnLst>
                  <a:cxn ang="0">
                    <a:pos x="T0" y="T1"/>
                  </a:cxn>
                  <a:cxn ang="0">
                    <a:pos x="T2" y="T3"/>
                  </a:cxn>
                  <a:cxn ang="0">
                    <a:pos x="T4" y="T5"/>
                  </a:cxn>
                  <a:cxn ang="0">
                    <a:pos x="T6" y="T7"/>
                  </a:cxn>
                  <a:cxn ang="0">
                    <a:pos x="T8" y="T9"/>
                  </a:cxn>
                  <a:cxn ang="0">
                    <a:pos x="T10" y="T11"/>
                  </a:cxn>
                  <a:cxn ang="0">
                    <a:pos x="T12" y="T13"/>
                  </a:cxn>
                </a:cxnLst>
                <a:rect l="0" t="0" r="r" b="b"/>
                <a:pathLst>
                  <a:path w="113" h="68">
                    <a:moveTo>
                      <a:pt x="113" y="0"/>
                    </a:moveTo>
                    <a:cubicBezTo>
                      <a:pt x="113" y="0"/>
                      <a:pt x="89" y="20"/>
                      <a:pt x="89" y="68"/>
                    </a:cubicBezTo>
                    <a:cubicBezTo>
                      <a:pt x="0" y="68"/>
                      <a:pt x="0" y="68"/>
                      <a:pt x="0" y="68"/>
                    </a:cubicBezTo>
                    <a:cubicBezTo>
                      <a:pt x="0" y="10"/>
                      <a:pt x="0" y="10"/>
                      <a:pt x="0" y="10"/>
                    </a:cubicBezTo>
                    <a:cubicBezTo>
                      <a:pt x="57" y="10"/>
                      <a:pt x="57" y="10"/>
                      <a:pt x="57" y="10"/>
                    </a:cubicBezTo>
                    <a:cubicBezTo>
                      <a:pt x="57" y="0"/>
                      <a:pt x="57" y="0"/>
                      <a:pt x="57" y="0"/>
                    </a:cubicBezTo>
                    <a:lnTo>
                      <a:pt x="113" y="0"/>
                    </a:lnTo>
                    <a:close/>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29" name="Freeform 29"/>
              <p:cNvSpPr>
                <a:spLocks/>
              </p:cNvSpPr>
              <p:nvPr/>
            </p:nvSpPr>
            <p:spPr bwMode="auto">
              <a:xfrm>
                <a:off x="2666" y="4029"/>
                <a:ext cx="71" cy="40"/>
              </a:xfrm>
              <a:custGeom>
                <a:avLst/>
                <a:gdLst>
                  <a:gd name="T0" fmla="*/ 89 w 131"/>
                  <a:gd name="T1" fmla="*/ 0 h 72"/>
                  <a:gd name="T2" fmla="*/ 131 w 131"/>
                  <a:gd name="T3" fmla="*/ 72 h 72"/>
                  <a:gd name="T4" fmla="*/ 0 w 131"/>
                  <a:gd name="T5" fmla="*/ 72 h 72"/>
                  <a:gd name="T6" fmla="*/ 0 w 131"/>
                  <a:gd name="T7" fmla="*/ 10 h 72"/>
                  <a:gd name="T8" fmla="*/ 52 w 131"/>
                  <a:gd name="T9" fmla="*/ 10 h 72"/>
                  <a:gd name="T10" fmla="*/ 52 w 131"/>
                  <a:gd name="T11" fmla="*/ 0 h 72"/>
                  <a:gd name="T12" fmla="*/ 89 w 13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31" h="72">
                    <a:moveTo>
                      <a:pt x="89" y="0"/>
                    </a:moveTo>
                    <a:cubicBezTo>
                      <a:pt x="89" y="0"/>
                      <a:pt x="88" y="39"/>
                      <a:pt x="131" y="72"/>
                    </a:cubicBezTo>
                    <a:cubicBezTo>
                      <a:pt x="0" y="72"/>
                      <a:pt x="0" y="72"/>
                      <a:pt x="0" y="72"/>
                    </a:cubicBezTo>
                    <a:cubicBezTo>
                      <a:pt x="0" y="10"/>
                      <a:pt x="0" y="10"/>
                      <a:pt x="0" y="10"/>
                    </a:cubicBezTo>
                    <a:cubicBezTo>
                      <a:pt x="52" y="10"/>
                      <a:pt x="52" y="10"/>
                      <a:pt x="52" y="10"/>
                    </a:cubicBezTo>
                    <a:cubicBezTo>
                      <a:pt x="52" y="0"/>
                      <a:pt x="52" y="0"/>
                      <a:pt x="52" y="0"/>
                    </a:cubicBezTo>
                    <a:lnTo>
                      <a:pt x="89" y="0"/>
                    </a:lnTo>
                    <a:close/>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30" name="Freeform 30"/>
              <p:cNvSpPr>
                <a:spLocks/>
              </p:cNvSpPr>
              <p:nvPr/>
            </p:nvSpPr>
            <p:spPr bwMode="auto">
              <a:xfrm>
                <a:off x="2108" y="3768"/>
                <a:ext cx="221" cy="48"/>
              </a:xfrm>
              <a:custGeom>
                <a:avLst/>
                <a:gdLst>
                  <a:gd name="T0" fmla="*/ 404 w 404"/>
                  <a:gd name="T1" fmla="*/ 88 h 88"/>
                  <a:gd name="T2" fmla="*/ 323 w 404"/>
                  <a:gd name="T3" fmla="*/ 0 h 88"/>
                  <a:gd name="T4" fmla="*/ 80 w 404"/>
                  <a:gd name="T5" fmla="*/ 0 h 88"/>
                  <a:gd name="T6" fmla="*/ 0 w 404"/>
                  <a:gd name="T7" fmla="*/ 88 h 88"/>
                </a:gdLst>
                <a:ahLst/>
                <a:cxnLst>
                  <a:cxn ang="0">
                    <a:pos x="T0" y="T1"/>
                  </a:cxn>
                  <a:cxn ang="0">
                    <a:pos x="T2" y="T3"/>
                  </a:cxn>
                  <a:cxn ang="0">
                    <a:pos x="T4" y="T5"/>
                  </a:cxn>
                  <a:cxn ang="0">
                    <a:pos x="T6" y="T7"/>
                  </a:cxn>
                </a:cxnLst>
                <a:rect l="0" t="0" r="r" b="b"/>
                <a:pathLst>
                  <a:path w="404" h="88">
                    <a:moveTo>
                      <a:pt x="404" y="88"/>
                    </a:moveTo>
                    <a:cubicBezTo>
                      <a:pt x="404" y="39"/>
                      <a:pt x="368" y="0"/>
                      <a:pt x="323" y="0"/>
                    </a:cubicBezTo>
                    <a:cubicBezTo>
                      <a:pt x="80" y="0"/>
                      <a:pt x="80" y="0"/>
                      <a:pt x="80" y="0"/>
                    </a:cubicBezTo>
                    <a:cubicBezTo>
                      <a:pt x="36" y="0"/>
                      <a:pt x="0" y="39"/>
                      <a:pt x="0" y="88"/>
                    </a:cubicBezTo>
                  </a:path>
                </a:pathLst>
              </a:custGeom>
              <a:solidFill>
                <a:srgbClr val="1D42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31" name="Freeform 31"/>
              <p:cNvSpPr>
                <a:spLocks noEditPoints="1"/>
              </p:cNvSpPr>
              <p:nvPr/>
            </p:nvSpPr>
            <p:spPr bwMode="auto">
              <a:xfrm>
                <a:off x="2110" y="4195"/>
                <a:ext cx="217" cy="128"/>
              </a:xfrm>
              <a:custGeom>
                <a:avLst/>
                <a:gdLst>
                  <a:gd name="T0" fmla="*/ 0 w 396"/>
                  <a:gd name="T1" fmla="*/ 0 h 234"/>
                  <a:gd name="T2" fmla="*/ 0 w 396"/>
                  <a:gd name="T3" fmla="*/ 146 h 234"/>
                  <a:gd name="T4" fmla="*/ 88 w 396"/>
                  <a:gd name="T5" fmla="*/ 234 h 234"/>
                  <a:gd name="T6" fmla="*/ 308 w 396"/>
                  <a:gd name="T7" fmla="*/ 234 h 234"/>
                  <a:gd name="T8" fmla="*/ 396 w 396"/>
                  <a:gd name="T9" fmla="*/ 146 h 234"/>
                  <a:gd name="T10" fmla="*/ 396 w 396"/>
                  <a:gd name="T11" fmla="*/ 0 h 234"/>
                  <a:gd name="T12" fmla="*/ 0 w 396"/>
                  <a:gd name="T13" fmla="*/ 0 h 234"/>
                  <a:gd name="T14" fmla="*/ 198 w 396"/>
                  <a:gd name="T15" fmla="*/ 178 h 234"/>
                  <a:gd name="T16" fmla="*/ 137 w 396"/>
                  <a:gd name="T17" fmla="*/ 117 h 234"/>
                  <a:gd name="T18" fmla="*/ 198 w 396"/>
                  <a:gd name="T19" fmla="*/ 57 h 234"/>
                  <a:gd name="T20" fmla="*/ 258 w 396"/>
                  <a:gd name="T21" fmla="*/ 117 h 234"/>
                  <a:gd name="T22" fmla="*/ 198 w 396"/>
                  <a:gd name="T23" fmla="*/ 17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 h="234">
                    <a:moveTo>
                      <a:pt x="0" y="0"/>
                    </a:moveTo>
                    <a:cubicBezTo>
                      <a:pt x="0" y="146"/>
                      <a:pt x="0" y="146"/>
                      <a:pt x="0" y="146"/>
                    </a:cubicBezTo>
                    <a:cubicBezTo>
                      <a:pt x="0" y="195"/>
                      <a:pt x="39" y="234"/>
                      <a:pt x="88" y="234"/>
                    </a:cubicBezTo>
                    <a:cubicBezTo>
                      <a:pt x="308" y="234"/>
                      <a:pt x="308" y="234"/>
                      <a:pt x="308" y="234"/>
                    </a:cubicBezTo>
                    <a:cubicBezTo>
                      <a:pt x="356" y="234"/>
                      <a:pt x="396" y="195"/>
                      <a:pt x="396" y="146"/>
                    </a:cubicBezTo>
                    <a:cubicBezTo>
                      <a:pt x="396" y="0"/>
                      <a:pt x="396" y="0"/>
                      <a:pt x="396" y="0"/>
                    </a:cubicBezTo>
                    <a:lnTo>
                      <a:pt x="0" y="0"/>
                    </a:lnTo>
                    <a:close/>
                    <a:moveTo>
                      <a:pt x="198" y="178"/>
                    </a:moveTo>
                    <a:cubicBezTo>
                      <a:pt x="164" y="178"/>
                      <a:pt x="137" y="151"/>
                      <a:pt x="137" y="117"/>
                    </a:cubicBezTo>
                    <a:cubicBezTo>
                      <a:pt x="137" y="84"/>
                      <a:pt x="164" y="57"/>
                      <a:pt x="198" y="57"/>
                    </a:cubicBezTo>
                    <a:cubicBezTo>
                      <a:pt x="231" y="57"/>
                      <a:pt x="258" y="84"/>
                      <a:pt x="258" y="117"/>
                    </a:cubicBezTo>
                    <a:cubicBezTo>
                      <a:pt x="258" y="151"/>
                      <a:pt x="231" y="178"/>
                      <a:pt x="198" y="178"/>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32" name="Rectangle 32"/>
              <p:cNvSpPr>
                <a:spLocks noChangeArrowheads="1"/>
              </p:cNvSpPr>
              <p:nvPr/>
            </p:nvSpPr>
            <p:spPr bwMode="auto">
              <a:xfrm>
                <a:off x="2212" y="4247"/>
                <a:ext cx="12" cy="25"/>
              </a:xfrm>
              <a:prstGeom prst="rect">
                <a:avLst/>
              </a:prstGeom>
              <a:solidFill>
                <a:srgbClr val="002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33" name="Rectangle 33"/>
              <p:cNvSpPr>
                <a:spLocks noChangeArrowheads="1"/>
              </p:cNvSpPr>
              <p:nvPr/>
            </p:nvSpPr>
            <p:spPr bwMode="auto">
              <a:xfrm>
                <a:off x="2110" y="3847"/>
                <a:ext cx="217" cy="317"/>
              </a:xfrm>
              <a:prstGeom prst="rect">
                <a:avLst/>
              </a:prstGeom>
              <a:solidFill>
                <a:srgbClr val="1D42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34" name="Freeform 34"/>
              <p:cNvSpPr>
                <a:spLocks/>
              </p:cNvSpPr>
              <p:nvPr/>
            </p:nvSpPr>
            <p:spPr bwMode="auto">
              <a:xfrm>
                <a:off x="2110" y="3847"/>
                <a:ext cx="217" cy="317"/>
              </a:xfrm>
              <a:custGeom>
                <a:avLst/>
                <a:gdLst>
                  <a:gd name="T0" fmla="*/ 217 w 217"/>
                  <a:gd name="T1" fmla="*/ 0 h 317"/>
                  <a:gd name="T2" fmla="*/ 0 w 217"/>
                  <a:gd name="T3" fmla="*/ 317 h 317"/>
                  <a:gd name="T4" fmla="*/ 217 w 217"/>
                  <a:gd name="T5" fmla="*/ 317 h 317"/>
                  <a:gd name="T6" fmla="*/ 217 w 217"/>
                  <a:gd name="T7" fmla="*/ 0 h 317"/>
                </a:gdLst>
                <a:ahLst/>
                <a:cxnLst>
                  <a:cxn ang="0">
                    <a:pos x="T0" y="T1"/>
                  </a:cxn>
                  <a:cxn ang="0">
                    <a:pos x="T2" y="T3"/>
                  </a:cxn>
                  <a:cxn ang="0">
                    <a:pos x="T4" y="T5"/>
                  </a:cxn>
                  <a:cxn ang="0">
                    <a:pos x="T6" y="T7"/>
                  </a:cxn>
                </a:cxnLst>
                <a:rect l="0" t="0" r="r" b="b"/>
                <a:pathLst>
                  <a:path w="217" h="317">
                    <a:moveTo>
                      <a:pt x="217" y="0"/>
                    </a:moveTo>
                    <a:lnTo>
                      <a:pt x="0" y="317"/>
                    </a:lnTo>
                    <a:lnTo>
                      <a:pt x="217" y="317"/>
                    </a:lnTo>
                    <a:lnTo>
                      <a:pt x="217" y="0"/>
                    </a:ln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35" name="Freeform 35"/>
              <p:cNvSpPr>
                <a:spLocks/>
              </p:cNvSpPr>
              <p:nvPr/>
            </p:nvSpPr>
            <p:spPr bwMode="auto">
              <a:xfrm>
                <a:off x="2140" y="3978"/>
                <a:ext cx="158" cy="78"/>
              </a:xfrm>
              <a:custGeom>
                <a:avLst/>
                <a:gdLst>
                  <a:gd name="T0" fmla="*/ 0 w 158"/>
                  <a:gd name="T1" fmla="*/ 0 h 78"/>
                  <a:gd name="T2" fmla="*/ 79 w 158"/>
                  <a:gd name="T3" fmla="*/ 54 h 78"/>
                  <a:gd name="T4" fmla="*/ 158 w 158"/>
                  <a:gd name="T5" fmla="*/ 0 h 78"/>
                  <a:gd name="T6" fmla="*/ 158 w 158"/>
                  <a:gd name="T7" fmla="*/ 78 h 78"/>
                  <a:gd name="T8" fmla="*/ 0 w 158"/>
                  <a:gd name="T9" fmla="*/ 78 h 78"/>
                  <a:gd name="T10" fmla="*/ 0 w 158"/>
                  <a:gd name="T11" fmla="*/ 0 h 78"/>
                </a:gdLst>
                <a:ahLst/>
                <a:cxnLst>
                  <a:cxn ang="0">
                    <a:pos x="T0" y="T1"/>
                  </a:cxn>
                  <a:cxn ang="0">
                    <a:pos x="T2" y="T3"/>
                  </a:cxn>
                  <a:cxn ang="0">
                    <a:pos x="T4" y="T5"/>
                  </a:cxn>
                  <a:cxn ang="0">
                    <a:pos x="T6" y="T7"/>
                  </a:cxn>
                  <a:cxn ang="0">
                    <a:pos x="T8" y="T9"/>
                  </a:cxn>
                  <a:cxn ang="0">
                    <a:pos x="T10" y="T11"/>
                  </a:cxn>
                </a:cxnLst>
                <a:rect l="0" t="0" r="r" b="b"/>
                <a:pathLst>
                  <a:path w="158" h="78">
                    <a:moveTo>
                      <a:pt x="0" y="0"/>
                    </a:moveTo>
                    <a:lnTo>
                      <a:pt x="79" y="54"/>
                    </a:lnTo>
                    <a:lnTo>
                      <a:pt x="158" y="0"/>
                    </a:lnTo>
                    <a:lnTo>
                      <a:pt x="158" y="78"/>
                    </a:lnTo>
                    <a:lnTo>
                      <a:pt x="0" y="78"/>
                    </a:lnTo>
                    <a:lnTo>
                      <a:pt x="0" y="0"/>
                    </a:lnTo>
                    <a:close/>
                  </a:path>
                </a:pathLst>
              </a:custGeom>
              <a:solidFill>
                <a:schemeClr val="tx1">
                  <a:lumMod val="6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736" name="Freeform 36"/>
              <p:cNvSpPr>
                <a:spLocks/>
              </p:cNvSpPr>
              <p:nvPr/>
            </p:nvSpPr>
            <p:spPr bwMode="auto">
              <a:xfrm>
                <a:off x="2139" y="3956"/>
                <a:ext cx="159" cy="60"/>
              </a:xfrm>
              <a:custGeom>
                <a:avLst/>
                <a:gdLst>
                  <a:gd name="T0" fmla="*/ 0 w 159"/>
                  <a:gd name="T1" fmla="*/ 5 h 60"/>
                  <a:gd name="T2" fmla="*/ 4 w 159"/>
                  <a:gd name="T3" fmla="*/ 0 h 60"/>
                  <a:gd name="T4" fmla="*/ 155 w 159"/>
                  <a:gd name="T5" fmla="*/ 0 h 60"/>
                  <a:gd name="T6" fmla="*/ 159 w 159"/>
                  <a:gd name="T7" fmla="*/ 5 h 60"/>
                  <a:gd name="T8" fmla="*/ 80 w 159"/>
                  <a:gd name="T9" fmla="*/ 60 h 60"/>
                  <a:gd name="T10" fmla="*/ 0 w 159"/>
                  <a:gd name="T11" fmla="*/ 5 h 60"/>
                </a:gdLst>
                <a:ahLst/>
                <a:cxnLst>
                  <a:cxn ang="0">
                    <a:pos x="T0" y="T1"/>
                  </a:cxn>
                  <a:cxn ang="0">
                    <a:pos x="T2" y="T3"/>
                  </a:cxn>
                  <a:cxn ang="0">
                    <a:pos x="T4" y="T5"/>
                  </a:cxn>
                  <a:cxn ang="0">
                    <a:pos x="T6" y="T7"/>
                  </a:cxn>
                  <a:cxn ang="0">
                    <a:pos x="T8" y="T9"/>
                  </a:cxn>
                  <a:cxn ang="0">
                    <a:pos x="T10" y="T11"/>
                  </a:cxn>
                </a:cxnLst>
                <a:rect l="0" t="0" r="r" b="b"/>
                <a:pathLst>
                  <a:path w="159" h="60">
                    <a:moveTo>
                      <a:pt x="0" y="5"/>
                    </a:moveTo>
                    <a:lnTo>
                      <a:pt x="4" y="0"/>
                    </a:lnTo>
                    <a:lnTo>
                      <a:pt x="155" y="0"/>
                    </a:lnTo>
                    <a:lnTo>
                      <a:pt x="159" y="5"/>
                    </a:lnTo>
                    <a:lnTo>
                      <a:pt x="80" y="60"/>
                    </a:lnTo>
                    <a:lnTo>
                      <a:pt x="0" y="5"/>
                    </a:lnTo>
                    <a:close/>
                  </a:path>
                </a:pathLst>
              </a:custGeom>
              <a:solidFill>
                <a:srgbClr val="A6A6A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grpSp>
      <p:sp>
        <p:nvSpPr>
          <p:cNvPr id="643" name="Rectangle 642"/>
          <p:cNvSpPr/>
          <p:nvPr/>
        </p:nvSpPr>
        <p:spPr>
          <a:xfrm>
            <a:off x="9581683" y="6452906"/>
            <a:ext cx="1683898" cy="282513"/>
          </a:xfrm>
          <a:prstGeom prst="rect">
            <a:avLst/>
          </a:prstGeom>
          <a:ln w="19050">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118108" rtl="0" eaLnBrk="1" fontAlgn="base"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dirty="0">
                <a:ln>
                  <a:solidFill>
                    <a:srgbClr val="FFFFFF">
                      <a:alpha val="0"/>
                    </a:srgbClr>
                  </a:solidFill>
                </a:ln>
                <a:solidFill>
                  <a:srgbClr val="FFFFFF"/>
                </a:solidFill>
                <a:effectLst/>
                <a:uLnTx/>
                <a:uFillTx/>
                <a:latin typeface="Segoe UI"/>
                <a:ea typeface="+mn-ea"/>
                <a:cs typeface="Segoe UI Light" panose="020B0502040204020203" pitchFamily="34" charset="0"/>
              </a:rPr>
              <a:t>Private cloud</a:t>
            </a:r>
          </a:p>
        </p:txBody>
      </p:sp>
      <p:grpSp>
        <p:nvGrpSpPr>
          <p:cNvPr id="688" name="Group 687"/>
          <p:cNvGrpSpPr/>
          <p:nvPr/>
        </p:nvGrpSpPr>
        <p:grpSpPr>
          <a:xfrm>
            <a:off x="4184962" y="5532911"/>
            <a:ext cx="570879" cy="900746"/>
            <a:chOff x="10035219" y="1385450"/>
            <a:chExt cx="466344" cy="801128"/>
          </a:xfrm>
        </p:grpSpPr>
        <p:sp>
          <p:nvSpPr>
            <p:cNvPr id="693" name="Freeform 10"/>
            <p:cNvSpPr>
              <a:spLocks/>
            </p:cNvSpPr>
            <p:nvPr/>
          </p:nvSpPr>
          <p:spPr bwMode="auto">
            <a:xfrm>
              <a:off x="10035219" y="1385450"/>
              <a:ext cx="466344" cy="80112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282828"/>
            </a:solidFill>
            <a:ln>
              <a:noFill/>
            </a:ln>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94" name="Rectangle 11"/>
            <p:cNvSpPr>
              <a:spLocks noChangeArrowheads="1"/>
            </p:cNvSpPr>
            <p:nvPr/>
          </p:nvSpPr>
          <p:spPr bwMode="auto">
            <a:xfrm>
              <a:off x="10081211" y="1431443"/>
              <a:ext cx="374359" cy="629993"/>
            </a:xfrm>
            <a:prstGeom prst="rect">
              <a:avLst/>
            </a:prstGeom>
            <a:solidFill>
              <a:srgbClr val="008272"/>
            </a:solidFill>
            <a:ln>
              <a:noFill/>
            </a:ln>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95" name="Rectangle 12"/>
            <p:cNvSpPr>
              <a:spLocks noChangeArrowheads="1"/>
            </p:cNvSpPr>
            <p:nvPr/>
          </p:nvSpPr>
          <p:spPr bwMode="auto">
            <a:xfrm>
              <a:off x="10081211" y="1431443"/>
              <a:ext cx="374359" cy="629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96" name="Freeform 13"/>
            <p:cNvSpPr>
              <a:spLocks/>
            </p:cNvSpPr>
            <p:nvPr/>
          </p:nvSpPr>
          <p:spPr bwMode="auto">
            <a:xfrm>
              <a:off x="10197798" y="2099940"/>
              <a:ext cx="141187" cy="18183"/>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chemeClr val="tx1"/>
            </a:solidFill>
            <a:ln>
              <a:noFill/>
            </a:ln>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97" name="Rectangle 14"/>
            <p:cNvSpPr>
              <a:spLocks noChangeArrowheads="1"/>
            </p:cNvSpPr>
            <p:nvPr/>
          </p:nvSpPr>
          <p:spPr bwMode="auto">
            <a:xfrm>
              <a:off x="10081211" y="2061435"/>
              <a:ext cx="124073" cy="1070"/>
            </a:xfrm>
            <a:prstGeom prst="rect">
              <a:avLst/>
            </a:prstGeom>
            <a:solidFill>
              <a:srgbClr val="5C47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98" name="Freeform 15"/>
            <p:cNvSpPr>
              <a:spLocks/>
            </p:cNvSpPr>
            <p:nvPr/>
          </p:nvSpPr>
          <p:spPr bwMode="auto">
            <a:xfrm>
              <a:off x="10081211" y="2061435"/>
              <a:ext cx="124073"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99" name="Freeform 16"/>
            <p:cNvSpPr>
              <a:spLocks/>
            </p:cNvSpPr>
            <p:nvPr/>
          </p:nvSpPr>
          <p:spPr bwMode="auto">
            <a:xfrm>
              <a:off x="10081211" y="1431444"/>
              <a:ext cx="220337" cy="621830"/>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20B093"/>
            </a:solidFill>
            <a:ln>
              <a:noFill/>
            </a:ln>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700" name="Freeform 17"/>
            <p:cNvSpPr>
              <a:spLocks/>
            </p:cNvSpPr>
            <p:nvPr/>
          </p:nvSpPr>
          <p:spPr bwMode="auto">
            <a:xfrm>
              <a:off x="10081211" y="1431443"/>
              <a:ext cx="220337" cy="629993"/>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grpSp>
      <p:grpSp>
        <p:nvGrpSpPr>
          <p:cNvPr id="651" name="Group 650"/>
          <p:cNvGrpSpPr/>
          <p:nvPr/>
        </p:nvGrpSpPr>
        <p:grpSpPr>
          <a:xfrm>
            <a:off x="4796813" y="5545269"/>
            <a:ext cx="1887057" cy="885603"/>
            <a:chOff x="6070281" y="6112055"/>
            <a:chExt cx="1540340" cy="722888"/>
          </a:xfrm>
        </p:grpSpPr>
        <p:grpSp>
          <p:nvGrpSpPr>
            <p:cNvPr id="677" name="Group 676"/>
            <p:cNvGrpSpPr/>
            <p:nvPr/>
          </p:nvGrpSpPr>
          <p:grpSpPr>
            <a:xfrm>
              <a:off x="6070281" y="6112055"/>
              <a:ext cx="1540340" cy="722888"/>
              <a:chOff x="10135989" y="2338343"/>
              <a:chExt cx="1709928" cy="873714"/>
            </a:xfrm>
          </p:grpSpPr>
          <p:sp>
            <p:nvSpPr>
              <p:cNvPr id="683" name="Freeform 5"/>
              <p:cNvSpPr>
                <a:spLocks/>
              </p:cNvSpPr>
              <p:nvPr/>
            </p:nvSpPr>
            <p:spPr bwMode="auto">
              <a:xfrm>
                <a:off x="10135989" y="3143309"/>
                <a:ext cx="1709928" cy="68748"/>
              </a:xfrm>
              <a:custGeom>
                <a:avLst/>
                <a:gdLst>
                  <a:gd name="T0" fmla="*/ 0 w 578"/>
                  <a:gd name="T1" fmla="*/ 6 h 23"/>
                  <a:gd name="T2" fmla="*/ 0 w 578"/>
                  <a:gd name="T3" fmla="*/ 11 h 23"/>
                  <a:gd name="T4" fmla="*/ 0 w 578"/>
                  <a:gd name="T5" fmla="*/ 12 h 23"/>
                  <a:gd name="T6" fmla="*/ 0 w 578"/>
                  <a:gd name="T7" fmla="*/ 12 h 23"/>
                  <a:gd name="T8" fmla="*/ 0 w 578"/>
                  <a:gd name="T9" fmla="*/ 13 h 23"/>
                  <a:gd name="T10" fmla="*/ 0 w 578"/>
                  <a:gd name="T11" fmla="*/ 14 h 23"/>
                  <a:gd name="T12" fmla="*/ 11 w 578"/>
                  <a:gd name="T13" fmla="*/ 23 h 23"/>
                  <a:gd name="T14" fmla="*/ 566 w 578"/>
                  <a:gd name="T15" fmla="*/ 23 h 23"/>
                  <a:gd name="T16" fmla="*/ 578 w 578"/>
                  <a:gd name="T17" fmla="*/ 15 h 23"/>
                  <a:gd name="T18" fmla="*/ 578 w 578"/>
                  <a:gd name="T19" fmla="*/ 14 h 23"/>
                  <a:gd name="T20" fmla="*/ 578 w 578"/>
                  <a:gd name="T21" fmla="*/ 6 h 23"/>
                  <a:gd name="T22" fmla="*/ 0 w 578"/>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66" y="23"/>
                      <a:pt x="566" y="23"/>
                      <a:pt x="566" y="23"/>
                    </a:cubicBezTo>
                    <a:cubicBezTo>
                      <a:pt x="572" y="23"/>
                      <a:pt x="576" y="20"/>
                      <a:pt x="578" y="15"/>
                    </a:cubicBezTo>
                    <a:cubicBezTo>
                      <a:pt x="578" y="14"/>
                      <a:pt x="578" y="14"/>
                      <a:pt x="578" y="14"/>
                    </a:cubicBezTo>
                    <a:cubicBezTo>
                      <a:pt x="578" y="0"/>
                      <a:pt x="578" y="6"/>
                      <a:pt x="578" y="6"/>
                    </a:cubicBezTo>
                    <a:lnTo>
                      <a:pt x="0" y="6"/>
                    </a:lnTo>
                    <a:close/>
                  </a:path>
                </a:pathLst>
              </a:custGeom>
              <a:solidFill>
                <a:srgbClr val="282828"/>
              </a:solidFill>
              <a:ln>
                <a:noFill/>
              </a:ln>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84" name="Freeform 6"/>
              <p:cNvSpPr>
                <a:spLocks/>
              </p:cNvSpPr>
              <p:nvPr/>
            </p:nvSpPr>
            <p:spPr bwMode="auto">
              <a:xfrm>
                <a:off x="10352230" y="2338343"/>
                <a:ext cx="1277446" cy="828716"/>
              </a:xfrm>
              <a:custGeom>
                <a:avLst/>
                <a:gdLst>
                  <a:gd name="T0" fmla="*/ 15 w 432"/>
                  <a:gd name="T1" fmla="*/ 278 h 278"/>
                  <a:gd name="T2" fmla="*/ 418 w 432"/>
                  <a:gd name="T3" fmla="*/ 278 h 278"/>
                  <a:gd name="T4" fmla="*/ 432 w 432"/>
                  <a:gd name="T5" fmla="*/ 263 h 278"/>
                  <a:gd name="T6" fmla="*/ 432 w 432"/>
                  <a:gd name="T7" fmla="*/ 15 h 278"/>
                  <a:gd name="T8" fmla="*/ 418 w 432"/>
                  <a:gd name="T9" fmla="*/ 0 h 278"/>
                  <a:gd name="T10" fmla="*/ 15 w 432"/>
                  <a:gd name="T11" fmla="*/ 0 h 278"/>
                  <a:gd name="T12" fmla="*/ 0 w 432"/>
                  <a:gd name="T13" fmla="*/ 15 h 278"/>
                  <a:gd name="T14" fmla="*/ 0 w 432"/>
                  <a:gd name="T15" fmla="*/ 263 h 278"/>
                  <a:gd name="T16" fmla="*/ 15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5"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5" y="0"/>
                      <a:pt x="15" y="0"/>
                      <a:pt x="15" y="0"/>
                    </a:cubicBezTo>
                    <a:cubicBezTo>
                      <a:pt x="8" y="0"/>
                      <a:pt x="0" y="6"/>
                      <a:pt x="0" y="15"/>
                    </a:cubicBezTo>
                    <a:cubicBezTo>
                      <a:pt x="0" y="263"/>
                      <a:pt x="0" y="263"/>
                      <a:pt x="0" y="263"/>
                    </a:cubicBezTo>
                    <a:cubicBezTo>
                      <a:pt x="0" y="272"/>
                      <a:pt x="8" y="278"/>
                      <a:pt x="15" y="278"/>
                    </a:cubicBezTo>
                  </a:path>
                </a:pathLst>
              </a:custGeom>
              <a:solidFill>
                <a:srgbClr val="282828"/>
              </a:solidFill>
              <a:ln>
                <a:noFill/>
              </a:ln>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85" name="Freeform 7"/>
              <p:cNvSpPr>
                <a:spLocks/>
              </p:cNvSpPr>
              <p:nvPr/>
            </p:nvSpPr>
            <p:spPr bwMode="auto">
              <a:xfrm>
                <a:off x="10408478" y="2385841"/>
                <a:ext cx="1167451" cy="727470"/>
              </a:xfrm>
              <a:custGeom>
                <a:avLst/>
                <a:gdLst>
                  <a:gd name="T0" fmla="*/ 0 w 395"/>
                  <a:gd name="T1" fmla="*/ 0 h 244"/>
                  <a:gd name="T2" fmla="*/ 395 w 395"/>
                  <a:gd name="T3" fmla="*/ 0 h 244"/>
                  <a:gd name="T4" fmla="*/ 395 w 395"/>
                  <a:gd name="T5" fmla="*/ 244 h 244"/>
                  <a:gd name="T6" fmla="*/ 0 w 395"/>
                  <a:gd name="T7" fmla="*/ 244 h 244"/>
                  <a:gd name="T8" fmla="*/ 0 w 395"/>
                  <a:gd name="T9" fmla="*/ 0 h 244"/>
                </a:gdLst>
                <a:ahLst/>
                <a:cxnLst>
                  <a:cxn ang="0">
                    <a:pos x="T0" y="T1"/>
                  </a:cxn>
                  <a:cxn ang="0">
                    <a:pos x="T2" y="T3"/>
                  </a:cxn>
                  <a:cxn ang="0">
                    <a:pos x="T4" y="T5"/>
                  </a:cxn>
                  <a:cxn ang="0">
                    <a:pos x="T6" y="T7"/>
                  </a:cxn>
                  <a:cxn ang="0">
                    <a:pos x="T8" y="T9"/>
                  </a:cxn>
                </a:cxnLst>
                <a:rect l="0" t="0" r="r" b="b"/>
                <a:pathLst>
                  <a:path w="395" h="244">
                    <a:moveTo>
                      <a:pt x="0" y="0"/>
                    </a:moveTo>
                    <a:cubicBezTo>
                      <a:pt x="395" y="0"/>
                      <a:pt x="395" y="0"/>
                      <a:pt x="395" y="0"/>
                    </a:cubicBezTo>
                    <a:cubicBezTo>
                      <a:pt x="395" y="244"/>
                      <a:pt x="395" y="244"/>
                      <a:pt x="395" y="244"/>
                    </a:cubicBezTo>
                    <a:cubicBezTo>
                      <a:pt x="0" y="244"/>
                      <a:pt x="0" y="244"/>
                      <a:pt x="0" y="244"/>
                    </a:cubicBezTo>
                    <a:cubicBezTo>
                      <a:pt x="0" y="0"/>
                      <a:pt x="0" y="0"/>
                      <a:pt x="0" y="0"/>
                    </a:cubicBezTo>
                  </a:path>
                </a:pathLst>
              </a:custGeom>
              <a:solidFill>
                <a:srgbClr val="008272"/>
              </a:solidFill>
              <a:ln>
                <a:noFill/>
              </a:ln>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86" name="Freeform 8"/>
              <p:cNvSpPr>
                <a:spLocks/>
              </p:cNvSpPr>
              <p:nvPr/>
            </p:nvSpPr>
            <p:spPr bwMode="auto">
              <a:xfrm>
                <a:off x="10408478" y="2385841"/>
                <a:ext cx="694971" cy="727470"/>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solidFill>
                <a:srgbClr val="5C47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87" name="Freeform 9"/>
              <p:cNvSpPr>
                <a:spLocks/>
              </p:cNvSpPr>
              <p:nvPr/>
            </p:nvSpPr>
            <p:spPr bwMode="auto">
              <a:xfrm>
                <a:off x="10408475" y="2385840"/>
                <a:ext cx="694971" cy="727470"/>
              </a:xfrm>
              <a:custGeom>
                <a:avLst/>
                <a:gdLst>
                  <a:gd name="T0" fmla="*/ 235 w 235"/>
                  <a:gd name="T1" fmla="*/ 0 h 244"/>
                  <a:gd name="T2" fmla="*/ 0 w 235"/>
                  <a:gd name="T3" fmla="*/ 0 h 244"/>
                  <a:gd name="T4" fmla="*/ 0 w 235"/>
                  <a:gd name="T5" fmla="*/ 244 h 244"/>
                  <a:gd name="T6" fmla="*/ 205 w 235"/>
                  <a:gd name="T7" fmla="*/ 244 h 244"/>
                  <a:gd name="T8" fmla="*/ 235 w 235"/>
                  <a:gd name="T9" fmla="*/ 0 h 244"/>
                </a:gdLst>
                <a:ahLst/>
                <a:cxnLst>
                  <a:cxn ang="0">
                    <a:pos x="T0" y="T1"/>
                  </a:cxn>
                  <a:cxn ang="0">
                    <a:pos x="T2" y="T3"/>
                  </a:cxn>
                  <a:cxn ang="0">
                    <a:pos x="T4" y="T5"/>
                  </a:cxn>
                  <a:cxn ang="0">
                    <a:pos x="T6" y="T7"/>
                  </a:cxn>
                  <a:cxn ang="0">
                    <a:pos x="T8" y="T9"/>
                  </a:cxn>
                </a:cxnLst>
                <a:rect l="0" t="0" r="r" b="b"/>
                <a:pathLst>
                  <a:path w="235" h="244">
                    <a:moveTo>
                      <a:pt x="235" y="0"/>
                    </a:moveTo>
                    <a:cubicBezTo>
                      <a:pt x="179" y="0"/>
                      <a:pt x="103" y="0"/>
                      <a:pt x="0" y="0"/>
                    </a:cubicBezTo>
                    <a:cubicBezTo>
                      <a:pt x="0" y="0"/>
                      <a:pt x="0" y="0"/>
                      <a:pt x="0" y="244"/>
                    </a:cubicBezTo>
                    <a:cubicBezTo>
                      <a:pt x="205" y="244"/>
                      <a:pt x="205" y="244"/>
                      <a:pt x="205" y="244"/>
                    </a:cubicBezTo>
                    <a:cubicBezTo>
                      <a:pt x="235" y="0"/>
                      <a:pt x="235" y="0"/>
                      <a:pt x="235" y="0"/>
                    </a:cubicBezTo>
                  </a:path>
                </a:pathLst>
              </a:custGeom>
              <a:solidFill>
                <a:srgbClr val="20B093"/>
              </a:solidFill>
              <a:ln>
                <a:noFill/>
              </a:ln>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grpSp>
        <p:sp>
          <p:nvSpPr>
            <p:cNvPr id="682" name="Freeform 73"/>
            <p:cNvSpPr>
              <a:spLocks/>
            </p:cNvSpPr>
            <p:nvPr/>
          </p:nvSpPr>
          <p:spPr bwMode="auto">
            <a:xfrm>
              <a:off x="6803928" y="6472824"/>
              <a:ext cx="57580" cy="93798"/>
            </a:xfrm>
            <a:custGeom>
              <a:avLst/>
              <a:gdLst>
                <a:gd name="T0" fmla="*/ 22 w 22"/>
                <a:gd name="T1" fmla="*/ 11 h 39"/>
                <a:gd name="T2" fmla="*/ 11 w 22"/>
                <a:gd name="T3" fmla="*/ 0 h 39"/>
                <a:gd name="T4" fmla="*/ 0 w 22"/>
                <a:gd name="T5" fmla="*/ 11 h 39"/>
                <a:gd name="T6" fmla="*/ 7 w 22"/>
                <a:gd name="T7" fmla="*/ 21 h 39"/>
                <a:gd name="T8" fmla="*/ 7 w 22"/>
                <a:gd name="T9" fmla="*/ 39 h 39"/>
                <a:gd name="T10" fmla="*/ 15 w 22"/>
                <a:gd name="T11" fmla="*/ 39 h 39"/>
                <a:gd name="T12" fmla="*/ 15 w 22"/>
                <a:gd name="T13" fmla="*/ 21 h 39"/>
                <a:gd name="T14" fmla="*/ 22 w 22"/>
                <a:gd name="T15" fmla="*/ 1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22" y="11"/>
                  </a:moveTo>
                  <a:cubicBezTo>
                    <a:pt x="22" y="5"/>
                    <a:pt x="17" y="0"/>
                    <a:pt x="11" y="0"/>
                  </a:cubicBezTo>
                  <a:cubicBezTo>
                    <a:pt x="5" y="0"/>
                    <a:pt x="0" y="5"/>
                    <a:pt x="0" y="11"/>
                  </a:cubicBezTo>
                  <a:cubicBezTo>
                    <a:pt x="0" y="16"/>
                    <a:pt x="3" y="20"/>
                    <a:pt x="7" y="21"/>
                  </a:cubicBezTo>
                  <a:cubicBezTo>
                    <a:pt x="7" y="39"/>
                    <a:pt x="7" y="39"/>
                    <a:pt x="7" y="39"/>
                  </a:cubicBezTo>
                  <a:cubicBezTo>
                    <a:pt x="15" y="39"/>
                    <a:pt x="15" y="39"/>
                    <a:pt x="15" y="39"/>
                  </a:cubicBezTo>
                  <a:cubicBezTo>
                    <a:pt x="15" y="21"/>
                    <a:pt x="15" y="21"/>
                    <a:pt x="15" y="21"/>
                  </a:cubicBezTo>
                  <a:cubicBezTo>
                    <a:pt x="19" y="20"/>
                    <a:pt x="22" y="16"/>
                    <a:pt x="22" y="11"/>
                  </a:cubicBezTo>
                  <a:close/>
                </a:path>
              </a:pathLst>
            </a:custGeom>
            <a:solidFill>
              <a:srgbClr val="20B093"/>
            </a:solidFill>
            <a:ln>
              <a:noFill/>
            </a:ln>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grpSp>
      <p:grpSp>
        <p:nvGrpSpPr>
          <p:cNvPr id="652" name="Group 651"/>
          <p:cNvGrpSpPr/>
          <p:nvPr/>
        </p:nvGrpSpPr>
        <p:grpSpPr>
          <a:xfrm>
            <a:off x="6733048" y="5546205"/>
            <a:ext cx="1482164" cy="884456"/>
            <a:chOff x="7914527" y="6133537"/>
            <a:chExt cx="1177908" cy="702896"/>
          </a:xfrm>
        </p:grpSpPr>
        <p:grpSp>
          <p:nvGrpSpPr>
            <p:cNvPr id="667" name="Group 666"/>
            <p:cNvGrpSpPr/>
            <p:nvPr/>
          </p:nvGrpSpPr>
          <p:grpSpPr>
            <a:xfrm>
              <a:off x="7914527" y="6133537"/>
              <a:ext cx="1177908" cy="702896"/>
              <a:chOff x="10676717" y="1335618"/>
              <a:chExt cx="1307592" cy="849551"/>
            </a:xfrm>
          </p:grpSpPr>
          <p:sp>
            <p:nvSpPr>
              <p:cNvPr id="673" name="Freeform 18"/>
              <p:cNvSpPr>
                <a:spLocks/>
              </p:cNvSpPr>
              <p:nvPr/>
            </p:nvSpPr>
            <p:spPr bwMode="auto">
              <a:xfrm>
                <a:off x="10676717" y="1335618"/>
                <a:ext cx="1307592" cy="849551"/>
              </a:xfrm>
              <a:custGeom>
                <a:avLst/>
                <a:gdLst>
                  <a:gd name="T0" fmla="*/ 14 w 432"/>
                  <a:gd name="T1" fmla="*/ 278 h 278"/>
                  <a:gd name="T2" fmla="*/ 418 w 432"/>
                  <a:gd name="T3" fmla="*/ 278 h 278"/>
                  <a:gd name="T4" fmla="*/ 432 w 432"/>
                  <a:gd name="T5" fmla="*/ 263 h 278"/>
                  <a:gd name="T6" fmla="*/ 432 w 432"/>
                  <a:gd name="T7" fmla="*/ 15 h 278"/>
                  <a:gd name="T8" fmla="*/ 418 w 432"/>
                  <a:gd name="T9" fmla="*/ 0 h 278"/>
                  <a:gd name="T10" fmla="*/ 14 w 432"/>
                  <a:gd name="T11" fmla="*/ 0 h 278"/>
                  <a:gd name="T12" fmla="*/ 0 w 432"/>
                  <a:gd name="T13" fmla="*/ 15 h 278"/>
                  <a:gd name="T14" fmla="*/ 0 w 432"/>
                  <a:gd name="T15" fmla="*/ 263 h 278"/>
                  <a:gd name="T16" fmla="*/ 14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4"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4" y="0"/>
                      <a:pt x="14" y="0"/>
                      <a:pt x="14" y="0"/>
                    </a:cubicBezTo>
                    <a:cubicBezTo>
                      <a:pt x="7" y="0"/>
                      <a:pt x="0" y="6"/>
                      <a:pt x="0" y="15"/>
                    </a:cubicBezTo>
                    <a:cubicBezTo>
                      <a:pt x="0" y="263"/>
                      <a:pt x="0" y="263"/>
                      <a:pt x="0" y="263"/>
                    </a:cubicBezTo>
                    <a:cubicBezTo>
                      <a:pt x="0" y="272"/>
                      <a:pt x="7" y="278"/>
                      <a:pt x="14" y="278"/>
                    </a:cubicBezTo>
                  </a:path>
                </a:pathLst>
              </a:custGeom>
              <a:solidFill>
                <a:srgbClr val="282828"/>
              </a:solidFill>
              <a:ln>
                <a:noFill/>
              </a:ln>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74" name="Freeform 19"/>
              <p:cNvSpPr>
                <a:spLocks/>
              </p:cNvSpPr>
              <p:nvPr/>
            </p:nvSpPr>
            <p:spPr bwMode="auto">
              <a:xfrm>
                <a:off x="10734292" y="1350971"/>
                <a:ext cx="1192442" cy="742078"/>
              </a:xfrm>
              <a:custGeom>
                <a:avLst/>
                <a:gdLst>
                  <a:gd name="T0" fmla="*/ 0 w 394"/>
                  <a:gd name="T1" fmla="*/ 12 h 243"/>
                  <a:gd name="T2" fmla="*/ 394 w 394"/>
                  <a:gd name="T3" fmla="*/ 12 h 243"/>
                  <a:gd name="T4" fmla="*/ 394 w 394"/>
                  <a:gd name="T5" fmla="*/ 243 h 243"/>
                  <a:gd name="T6" fmla="*/ 0 w 394"/>
                  <a:gd name="T7" fmla="*/ 243 h 243"/>
                  <a:gd name="T8" fmla="*/ 0 w 394"/>
                  <a:gd name="T9" fmla="*/ 12 h 243"/>
                </a:gdLst>
                <a:ahLst/>
                <a:cxnLst>
                  <a:cxn ang="0">
                    <a:pos x="T0" y="T1"/>
                  </a:cxn>
                  <a:cxn ang="0">
                    <a:pos x="T2" y="T3"/>
                  </a:cxn>
                  <a:cxn ang="0">
                    <a:pos x="T4" y="T5"/>
                  </a:cxn>
                  <a:cxn ang="0">
                    <a:pos x="T6" y="T7"/>
                  </a:cxn>
                  <a:cxn ang="0">
                    <a:pos x="T8" y="T9"/>
                  </a:cxn>
                </a:cxnLst>
                <a:rect l="0" t="0" r="r" b="b"/>
                <a:pathLst>
                  <a:path w="394" h="243">
                    <a:moveTo>
                      <a:pt x="0" y="12"/>
                    </a:moveTo>
                    <a:cubicBezTo>
                      <a:pt x="394" y="12"/>
                      <a:pt x="394" y="12"/>
                      <a:pt x="394" y="12"/>
                    </a:cubicBezTo>
                    <a:cubicBezTo>
                      <a:pt x="394" y="173"/>
                      <a:pt x="394" y="243"/>
                      <a:pt x="394" y="243"/>
                    </a:cubicBezTo>
                    <a:cubicBezTo>
                      <a:pt x="0" y="243"/>
                      <a:pt x="0" y="243"/>
                      <a:pt x="0" y="243"/>
                    </a:cubicBezTo>
                    <a:cubicBezTo>
                      <a:pt x="0" y="0"/>
                      <a:pt x="0" y="12"/>
                      <a:pt x="0" y="12"/>
                    </a:cubicBezTo>
                  </a:path>
                </a:pathLst>
              </a:custGeom>
              <a:solidFill>
                <a:srgbClr val="008272"/>
              </a:solidFill>
              <a:ln>
                <a:noFill/>
              </a:ln>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75" name="Freeform 20"/>
              <p:cNvSpPr>
                <a:spLocks noEditPoints="1"/>
              </p:cNvSpPr>
              <p:nvPr/>
            </p:nvSpPr>
            <p:spPr bwMode="auto">
              <a:xfrm>
                <a:off x="10734292" y="1388076"/>
                <a:ext cx="711371" cy="704974"/>
              </a:xfrm>
              <a:custGeom>
                <a:avLst/>
                <a:gdLst>
                  <a:gd name="T0" fmla="*/ 0 w 235"/>
                  <a:gd name="T1" fmla="*/ 0 h 231"/>
                  <a:gd name="T2" fmla="*/ 0 w 235"/>
                  <a:gd name="T3" fmla="*/ 0 h 231"/>
                  <a:gd name="T4" fmla="*/ 0 w 235"/>
                  <a:gd name="T5" fmla="*/ 231 h 231"/>
                  <a:gd name="T6" fmla="*/ 0 w 235"/>
                  <a:gd name="T7" fmla="*/ 0 h 231"/>
                  <a:gd name="T8" fmla="*/ 0 w 235"/>
                  <a:gd name="T9" fmla="*/ 0 h 231"/>
                  <a:gd name="T10" fmla="*/ 0 w 235"/>
                  <a:gd name="T11" fmla="*/ 0 h 231"/>
                  <a:gd name="T12" fmla="*/ 235 w 235"/>
                  <a:gd name="T13" fmla="*/ 0 h 231"/>
                  <a:gd name="T14" fmla="*/ 205 w 235"/>
                  <a:gd name="T15" fmla="*/ 0 h 231"/>
                  <a:gd name="T16" fmla="*/ 0 w 235"/>
                  <a:gd name="T17" fmla="*/ 0 h 231"/>
                  <a:gd name="T18" fmla="*/ 0 w 235"/>
                  <a:gd name="T19" fmla="*/ 0 h 231"/>
                  <a:gd name="T20" fmla="*/ 235 w 235"/>
                  <a:gd name="T21" fmla="*/ 0 h 231"/>
                  <a:gd name="T22" fmla="*/ 235 w 235"/>
                  <a:gd name="T2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31">
                    <a:moveTo>
                      <a:pt x="0" y="0"/>
                    </a:moveTo>
                    <a:cubicBezTo>
                      <a:pt x="0" y="0"/>
                      <a:pt x="0" y="0"/>
                      <a:pt x="0" y="0"/>
                    </a:cubicBezTo>
                    <a:cubicBezTo>
                      <a:pt x="0" y="231"/>
                      <a:pt x="0" y="231"/>
                      <a:pt x="0" y="231"/>
                    </a:cubicBezTo>
                    <a:cubicBezTo>
                      <a:pt x="0" y="20"/>
                      <a:pt x="0" y="1"/>
                      <a:pt x="0" y="0"/>
                    </a:cubicBezTo>
                    <a:cubicBezTo>
                      <a:pt x="0" y="0"/>
                      <a:pt x="0" y="0"/>
                      <a:pt x="0" y="0"/>
                    </a:cubicBezTo>
                    <a:cubicBezTo>
                      <a:pt x="0" y="0"/>
                      <a:pt x="0" y="0"/>
                      <a:pt x="0" y="0"/>
                    </a:cubicBezTo>
                    <a:moveTo>
                      <a:pt x="235" y="0"/>
                    </a:moveTo>
                    <a:cubicBezTo>
                      <a:pt x="205" y="0"/>
                      <a:pt x="205" y="0"/>
                      <a:pt x="205" y="0"/>
                    </a:cubicBezTo>
                    <a:cubicBezTo>
                      <a:pt x="0" y="0"/>
                      <a:pt x="0" y="0"/>
                      <a:pt x="0" y="0"/>
                    </a:cubicBezTo>
                    <a:cubicBezTo>
                      <a:pt x="0" y="0"/>
                      <a:pt x="0" y="0"/>
                      <a:pt x="0" y="0"/>
                    </a:cubicBezTo>
                    <a:cubicBezTo>
                      <a:pt x="102" y="0"/>
                      <a:pt x="179" y="0"/>
                      <a:pt x="235" y="0"/>
                    </a:cubicBezTo>
                    <a:cubicBezTo>
                      <a:pt x="235" y="0"/>
                      <a:pt x="235" y="0"/>
                      <a:pt x="235" y="0"/>
                    </a:cubicBezTo>
                  </a:path>
                </a:pathLst>
              </a:custGeom>
              <a:solidFill>
                <a:srgbClr val="5C47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76" name="Freeform 21"/>
              <p:cNvSpPr>
                <a:spLocks noEditPoints="1"/>
              </p:cNvSpPr>
              <p:nvPr/>
            </p:nvSpPr>
            <p:spPr bwMode="auto">
              <a:xfrm>
                <a:off x="10734292" y="1388076"/>
                <a:ext cx="711371" cy="704974"/>
              </a:xfrm>
              <a:custGeom>
                <a:avLst/>
                <a:gdLst>
                  <a:gd name="T0" fmla="*/ 235 w 235"/>
                  <a:gd name="T1" fmla="*/ 0 h 231"/>
                  <a:gd name="T2" fmla="*/ 0 w 235"/>
                  <a:gd name="T3" fmla="*/ 0 h 231"/>
                  <a:gd name="T4" fmla="*/ 0 w 235"/>
                  <a:gd name="T5" fmla="*/ 231 h 231"/>
                  <a:gd name="T6" fmla="*/ 205 w 235"/>
                  <a:gd name="T7" fmla="*/ 231 h 231"/>
                  <a:gd name="T8" fmla="*/ 235 w 235"/>
                  <a:gd name="T9" fmla="*/ 0 h 231"/>
                  <a:gd name="T10" fmla="*/ 0 w 235"/>
                  <a:gd name="T11" fmla="*/ 0 h 231"/>
                  <a:gd name="T12" fmla="*/ 0 w 235"/>
                  <a:gd name="T13" fmla="*/ 0 h 231"/>
                  <a:gd name="T14" fmla="*/ 0 w 235"/>
                  <a:gd name="T15" fmla="*/ 0 h 231"/>
                  <a:gd name="T16" fmla="*/ 0 w 235"/>
                  <a:gd name="T17" fmla="*/ 0 h 231"/>
                  <a:gd name="T18" fmla="*/ 0 w 235"/>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1">
                    <a:moveTo>
                      <a:pt x="235" y="0"/>
                    </a:moveTo>
                    <a:cubicBezTo>
                      <a:pt x="179" y="0"/>
                      <a:pt x="102" y="0"/>
                      <a:pt x="0" y="0"/>
                    </a:cubicBezTo>
                    <a:cubicBezTo>
                      <a:pt x="0" y="1"/>
                      <a:pt x="0" y="20"/>
                      <a:pt x="0" y="231"/>
                    </a:cubicBezTo>
                    <a:cubicBezTo>
                      <a:pt x="205" y="231"/>
                      <a:pt x="205" y="231"/>
                      <a:pt x="205" y="231"/>
                    </a:cubicBezTo>
                    <a:cubicBezTo>
                      <a:pt x="235" y="0"/>
                      <a:pt x="235" y="0"/>
                      <a:pt x="235"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20B093"/>
              </a:solidFill>
              <a:ln>
                <a:noFill/>
              </a:ln>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grpSp>
        <p:sp>
          <p:nvSpPr>
            <p:cNvPr id="672" name="Freeform 73"/>
            <p:cNvSpPr>
              <a:spLocks/>
            </p:cNvSpPr>
            <p:nvPr/>
          </p:nvSpPr>
          <p:spPr bwMode="auto">
            <a:xfrm>
              <a:off x="8481500" y="6498379"/>
              <a:ext cx="57581" cy="93798"/>
            </a:xfrm>
            <a:custGeom>
              <a:avLst/>
              <a:gdLst>
                <a:gd name="T0" fmla="*/ 22 w 22"/>
                <a:gd name="T1" fmla="*/ 11 h 39"/>
                <a:gd name="T2" fmla="*/ 11 w 22"/>
                <a:gd name="T3" fmla="*/ 0 h 39"/>
                <a:gd name="T4" fmla="*/ 0 w 22"/>
                <a:gd name="T5" fmla="*/ 11 h 39"/>
                <a:gd name="T6" fmla="*/ 7 w 22"/>
                <a:gd name="T7" fmla="*/ 21 h 39"/>
                <a:gd name="T8" fmla="*/ 7 w 22"/>
                <a:gd name="T9" fmla="*/ 39 h 39"/>
                <a:gd name="T10" fmla="*/ 15 w 22"/>
                <a:gd name="T11" fmla="*/ 39 h 39"/>
                <a:gd name="T12" fmla="*/ 15 w 22"/>
                <a:gd name="T13" fmla="*/ 21 h 39"/>
                <a:gd name="T14" fmla="*/ 22 w 22"/>
                <a:gd name="T15" fmla="*/ 1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9">
                  <a:moveTo>
                    <a:pt x="22" y="11"/>
                  </a:moveTo>
                  <a:cubicBezTo>
                    <a:pt x="22" y="5"/>
                    <a:pt x="17" y="0"/>
                    <a:pt x="11" y="0"/>
                  </a:cubicBezTo>
                  <a:cubicBezTo>
                    <a:pt x="5" y="0"/>
                    <a:pt x="0" y="5"/>
                    <a:pt x="0" y="11"/>
                  </a:cubicBezTo>
                  <a:cubicBezTo>
                    <a:pt x="0" y="16"/>
                    <a:pt x="3" y="20"/>
                    <a:pt x="7" y="21"/>
                  </a:cubicBezTo>
                  <a:cubicBezTo>
                    <a:pt x="7" y="39"/>
                    <a:pt x="7" y="39"/>
                    <a:pt x="7" y="39"/>
                  </a:cubicBezTo>
                  <a:cubicBezTo>
                    <a:pt x="15" y="39"/>
                    <a:pt x="15" y="39"/>
                    <a:pt x="15" y="39"/>
                  </a:cubicBezTo>
                  <a:cubicBezTo>
                    <a:pt x="15" y="21"/>
                    <a:pt x="15" y="21"/>
                    <a:pt x="15" y="21"/>
                  </a:cubicBezTo>
                  <a:cubicBezTo>
                    <a:pt x="19" y="20"/>
                    <a:pt x="22" y="16"/>
                    <a:pt x="22" y="11"/>
                  </a:cubicBezTo>
                  <a:close/>
                </a:path>
              </a:pathLst>
            </a:custGeom>
            <a:solidFill>
              <a:srgbClr val="20B093"/>
            </a:solidFill>
            <a:ln>
              <a:noFill/>
            </a:ln>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grpSp>
      <p:grpSp>
        <p:nvGrpSpPr>
          <p:cNvPr id="653" name="Group 652"/>
          <p:cNvGrpSpPr/>
          <p:nvPr/>
        </p:nvGrpSpPr>
        <p:grpSpPr>
          <a:xfrm>
            <a:off x="8281040" y="5538190"/>
            <a:ext cx="566780" cy="894278"/>
            <a:chOff x="9660101" y="6172111"/>
            <a:chExt cx="420093" cy="662832"/>
          </a:xfrm>
        </p:grpSpPr>
        <p:sp>
          <p:nvSpPr>
            <p:cNvPr id="654" name="Freeform 10"/>
            <p:cNvSpPr>
              <a:spLocks/>
            </p:cNvSpPr>
            <p:nvPr/>
          </p:nvSpPr>
          <p:spPr bwMode="auto">
            <a:xfrm>
              <a:off x="9660101" y="6172111"/>
              <a:ext cx="420093" cy="662832"/>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282828"/>
            </a:solidFill>
            <a:ln>
              <a:noFill/>
            </a:ln>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55" name="Rectangle 11"/>
            <p:cNvSpPr>
              <a:spLocks noChangeArrowheads="1"/>
            </p:cNvSpPr>
            <p:nvPr/>
          </p:nvSpPr>
          <p:spPr bwMode="auto">
            <a:xfrm>
              <a:off x="9701532" y="6210164"/>
              <a:ext cx="337231" cy="521239"/>
            </a:xfrm>
            <a:prstGeom prst="rect">
              <a:avLst/>
            </a:prstGeom>
            <a:solidFill>
              <a:srgbClr val="008272"/>
            </a:solidFill>
            <a:ln>
              <a:noFill/>
            </a:ln>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56" name="Rectangle 12"/>
            <p:cNvSpPr>
              <a:spLocks noChangeArrowheads="1"/>
            </p:cNvSpPr>
            <p:nvPr/>
          </p:nvSpPr>
          <p:spPr bwMode="auto">
            <a:xfrm>
              <a:off x="9701532" y="6210164"/>
              <a:ext cx="337231" cy="521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57" name="Freeform 13"/>
            <p:cNvSpPr>
              <a:spLocks/>
            </p:cNvSpPr>
            <p:nvPr/>
          </p:nvSpPr>
          <p:spPr bwMode="auto">
            <a:xfrm>
              <a:off x="9806556" y="6763261"/>
              <a:ext cx="127184" cy="15044"/>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chemeClr val="tx1"/>
            </a:solidFill>
            <a:ln>
              <a:noFill/>
            </a:ln>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58" name="Rectangle 14"/>
            <p:cNvSpPr>
              <a:spLocks noChangeArrowheads="1"/>
            </p:cNvSpPr>
            <p:nvPr/>
          </p:nvSpPr>
          <p:spPr bwMode="auto">
            <a:xfrm>
              <a:off x="9701532" y="6731403"/>
              <a:ext cx="111768" cy="885"/>
            </a:xfrm>
            <a:prstGeom prst="rect">
              <a:avLst/>
            </a:prstGeom>
            <a:solidFill>
              <a:srgbClr val="5C47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59" name="Freeform 15"/>
            <p:cNvSpPr>
              <a:spLocks/>
            </p:cNvSpPr>
            <p:nvPr/>
          </p:nvSpPr>
          <p:spPr bwMode="auto">
            <a:xfrm>
              <a:off x="9701532" y="6731403"/>
              <a:ext cx="111768"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60" name="Freeform 16"/>
            <p:cNvSpPr>
              <a:spLocks/>
            </p:cNvSpPr>
            <p:nvPr/>
          </p:nvSpPr>
          <p:spPr bwMode="auto">
            <a:xfrm>
              <a:off x="9701532" y="6210164"/>
              <a:ext cx="198484" cy="521239"/>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20B093"/>
            </a:solidFill>
            <a:ln>
              <a:noFill/>
            </a:ln>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sp>
          <p:nvSpPr>
            <p:cNvPr id="661" name="Freeform 17"/>
            <p:cNvSpPr>
              <a:spLocks/>
            </p:cNvSpPr>
            <p:nvPr/>
          </p:nvSpPr>
          <p:spPr bwMode="auto">
            <a:xfrm>
              <a:off x="9701532" y="6210164"/>
              <a:ext cx="198484" cy="521239"/>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1505"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Segoe UI"/>
                <a:ea typeface="ＭＳ Ｐゴシック" charset="0"/>
                <a:cs typeface="+mn-cs"/>
              </a:endParaRPr>
            </a:p>
          </p:txBody>
        </p:sp>
      </p:grpSp>
      <p:sp>
        <p:nvSpPr>
          <p:cNvPr id="649" name="Rectangle 648"/>
          <p:cNvSpPr/>
          <p:nvPr/>
        </p:nvSpPr>
        <p:spPr>
          <a:xfrm>
            <a:off x="5258360" y="6452906"/>
            <a:ext cx="2463595" cy="282513"/>
          </a:xfrm>
          <a:prstGeom prst="rect">
            <a:avLst/>
          </a:prstGeom>
          <a:ln>
            <a:noFill/>
          </a:ln>
        </p:spPr>
        <p:txBody>
          <a:bodyPr wrap="squar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1118108" rtl="0" eaLnBrk="1" fontAlgn="base"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dirty="0">
                <a:ln>
                  <a:solidFill>
                    <a:srgbClr val="FFFFFF">
                      <a:alpha val="0"/>
                    </a:srgbClr>
                  </a:solidFill>
                </a:ln>
                <a:solidFill>
                  <a:srgbClr val="FFFFFF"/>
                </a:solidFill>
                <a:effectLst/>
                <a:uLnTx/>
                <a:uFillTx/>
                <a:latin typeface="Segoe UI"/>
                <a:ea typeface="+mn-ea"/>
                <a:cs typeface="Segoe UI Light" panose="020B0502040204020203" pitchFamily="34" charset="0"/>
              </a:rPr>
              <a:t>Managed devices</a:t>
            </a:r>
          </a:p>
        </p:txBody>
      </p:sp>
      <p:grpSp>
        <p:nvGrpSpPr>
          <p:cNvPr id="31" name="Group 30"/>
          <p:cNvGrpSpPr/>
          <p:nvPr/>
        </p:nvGrpSpPr>
        <p:grpSpPr>
          <a:xfrm>
            <a:off x="9306386" y="1154136"/>
            <a:ext cx="1375523" cy="907706"/>
            <a:chOff x="9367824" y="1114068"/>
            <a:chExt cx="1375914" cy="907964"/>
          </a:xfrm>
        </p:grpSpPr>
        <p:pic>
          <p:nvPicPr>
            <p:cNvPr id="243" name="Picture 2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7824" y="1114068"/>
              <a:ext cx="1375914" cy="907964"/>
            </a:xfrm>
            <a:prstGeom prst="rect">
              <a:avLst/>
            </a:prstGeom>
          </p:spPr>
        </p:pic>
        <p:pic>
          <p:nvPicPr>
            <p:cNvPr id="119" name="Picture 118"/>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9804963" y="1485406"/>
              <a:ext cx="622900" cy="308530"/>
            </a:xfrm>
            <a:prstGeom prst="rect">
              <a:avLst/>
            </a:prstGeom>
          </p:spPr>
        </p:pic>
      </p:grpSp>
      <p:grpSp>
        <p:nvGrpSpPr>
          <p:cNvPr id="361" name="Group 360"/>
          <p:cNvGrpSpPr/>
          <p:nvPr/>
        </p:nvGrpSpPr>
        <p:grpSpPr>
          <a:xfrm>
            <a:off x="10163665" y="1822089"/>
            <a:ext cx="1375523" cy="907706"/>
            <a:chOff x="10147650" y="1965491"/>
            <a:chExt cx="1375914" cy="907964"/>
          </a:xfrm>
        </p:grpSpPr>
        <p:pic>
          <p:nvPicPr>
            <p:cNvPr id="368" name="Picture 36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7650" y="1965491"/>
              <a:ext cx="1375914" cy="907964"/>
            </a:xfrm>
            <a:prstGeom prst="rect">
              <a:avLst/>
            </a:prstGeom>
          </p:spPr>
        </p:pic>
        <p:pic>
          <p:nvPicPr>
            <p:cNvPr id="369" name="Picture 368"/>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10285507" y="2484461"/>
              <a:ext cx="1144235" cy="174317"/>
            </a:xfrm>
            <a:prstGeom prst="rect">
              <a:avLst/>
            </a:prstGeom>
          </p:spPr>
        </p:pic>
      </p:grpSp>
      <p:pic>
        <p:nvPicPr>
          <p:cNvPr id="274" name="Picture 273"/>
          <p:cNvPicPr>
            <a:picLocks noChangeAspect="1"/>
          </p:cNvPicPr>
          <p:nvPr/>
        </p:nvPicPr>
        <p:blipFill>
          <a:blip r:embed="rId20" cstate="email">
            <a:biLevel thresh="25000"/>
            <a:extLst>
              <a:ext uri="{28A0092B-C50C-407E-A947-70E740481C1C}">
                <a14:useLocalDpi xmlns:a14="http://schemas.microsoft.com/office/drawing/2010/main"/>
              </a:ext>
            </a:extLst>
          </a:blip>
          <a:stretch>
            <a:fillRect/>
          </a:stretch>
        </p:blipFill>
        <p:spPr>
          <a:xfrm>
            <a:off x="5609483" y="5677055"/>
            <a:ext cx="223220" cy="570080"/>
          </a:xfrm>
          <a:prstGeom prst="rect">
            <a:avLst/>
          </a:prstGeom>
        </p:spPr>
      </p:pic>
      <p:pic>
        <p:nvPicPr>
          <p:cNvPr id="276" name="Picture 275"/>
          <p:cNvPicPr>
            <a:picLocks noChangeAspect="1"/>
          </p:cNvPicPr>
          <p:nvPr/>
        </p:nvPicPr>
        <p:blipFill>
          <a:blip r:embed="rId20" cstate="email">
            <a:biLevel thresh="25000"/>
            <a:extLst>
              <a:ext uri="{28A0092B-C50C-407E-A947-70E740481C1C}">
                <a14:useLocalDpi xmlns:a14="http://schemas.microsoft.com/office/drawing/2010/main"/>
              </a:ext>
            </a:extLst>
          </a:blip>
          <a:stretch>
            <a:fillRect/>
          </a:stretch>
        </p:blipFill>
        <p:spPr>
          <a:xfrm>
            <a:off x="7379724" y="5677055"/>
            <a:ext cx="223220" cy="570080"/>
          </a:xfrm>
          <a:prstGeom prst="rect">
            <a:avLst/>
          </a:prstGeom>
        </p:spPr>
      </p:pic>
      <p:pic>
        <p:nvPicPr>
          <p:cNvPr id="282" name="Picture 281"/>
          <p:cNvPicPr>
            <a:picLocks noChangeAspect="1"/>
          </p:cNvPicPr>
          <p:nvPr/>
        </p:nvPicPr>
        <p:blipFill>
          <a:blip r:embed="rId20" cstate="email">
            <a:biLevel thresh="25000"/>
            <a:extLst>
              <a:ext uri="{28A0092B-C50C-407E-A947-70E740481C1C}">
                <a14:useLocalDpi xmlns:a14="http://schemas.microsoft.com/office/drawing/2010/main"/>
              </a:ext>
            </a:extLst>
          </a:blip>
          <a:stretch>
            <a:fillRect/>
          </a:stretch>
        </p:blipFill>
        <p:spPr>
          <a:xfrm>
            <a:off x="8456492" y="5678511"/>
            <a:ext cx="223220" cy="570080"/>
          </a:xfrm>
          <a:prstGeom prst="rect">
            <a:avLst/>
          </a:prstGeom>
        </p:spPr>
      </p:pic>
      <p:pic>
        <p:nvPicPr>
          <p:cNvPr id="283" name="Picture 282"/>
          <p:cNvPicPr>
            <a:picLocks noChangeAspect="1"/>
          </p:cNvPicPr>
          <p:nvPr/>
        </p:nvPicPr>
        <p:blipFill>
          <a:blip r:embed="rId20" cstate="email">
            <a:biLevel thresh="25000"/>
            <a:extLst>
              <a:ext uri="{28A0092B-C50C-407E-A947-70E740481C1C}">
                <a14:useLocalDpi xmlns:a14="http://schemas.microsoft.com/office/drawing/2010/main"/>
              </a:ext>
            </a:extLst>
          </a:blip>
          <a:stretch>
            <a:fillRect/>
          </a:stretch>
        </p:blipFill>
        <p:spPr>
          <a:xfrm>
            <a:off x="4363147" y="5677055"/>
            <a:ext cx="223220" cy="570080"/>
          </a:xfrm>
          <a:prstGeom prst="rect">
            <a:avLst/>
          </a:prstGeom>
        </p:spPr>
      </p:pic>
      <p:pic>
        <p:nvPicPr>
          <p:cNvPr id="4" name="Picture 3"/>
          <p:cNvPicPr>
            <a:picLocks noChangeAspect="1"/>
          </p:cNvPicPr>
          <p:nvPr/>
        </p:nvPicPr>
        <p:blipFill>
          <a:blip r:embed="rId21" cstate="email">
            <a:lum bright="70000" contrast="-70000"/>
            <a:extLst>
              <a:ext uri="{28A0092B-C50C-407E-A947-70E740481C1C}">
                <a14:useLocalDpi xmlns:a14="http://schemas.microsoft.com/office/drawing/2010/main"/>
              </a:ext>
            </a:extLst>
          </a:blip>
          <a:stretch>
            <a:fillRect/>
          </a:stretch>
        </p:blipFill>
        <p:spPr>
          <a:xfrm>
            <a:off x="9543738" y="6027468"/>
            <a:ext cx="1702219" cy="264446"/>
          </a:xfrm>
          <a:prstGeom prst="rect">
            <a:avLst/>
          </a:prstGeom>
        </p:spPr>
      </p:pic>
      <p:pic>
        <p:nvPicPr>
          <p:cNvPr id="5" name="Picture 4"/>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9835811" y="5164214"/>
            <a:ext cx="1120463" cy="820268"/>
          </a:xfrm>
          <a:prstGeom prst="rect">
            <a:avLst/>
          </a:prstGeom>
        </p:spPr>
      </p:pic>
      <p:sp>
        <p:nvSpPr>
          <p:cNvPr id="254" name="Rectangle 253"/>
          <p:cNvSpPr/>
          <p:nvPr/>
        </p:nvSpPr>
        <p:spPr bwMode="auto">
          <a:xfrm>
            <a:off x="3140339" y="3375287"/>
            <a:ext cx="6155801" cy="884387"/>
          </a:xfrm>
          <a:prstGeom prst="rect">
            <a:avLst/>
          </a:prstGeom>
          <a:solidFill>
            <a:srgbClr val="15ADEE"/>
          </a:solidFill>
          <a:ln w="6350" cmpd="sng">
            <a:solidFill>
              <a:srgbClr val="15ADEE"/>
            </a:solidFill>
            <a:headEnd type="none" w="med" len="med"/>
            <a:tailEnd type="none" w="med" len="med"/>
          </a:ln>
          <a:effectLst>
            <a:softEdge rad="15240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255" name="Picture 254"/>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364634" y="3530435"/>
            <a:ext cx="406244" cy="566003"/>
          </a:xfrm>
          <a:prstGeom prst="rect">
            <a:avLst/>
          </a:prstGeom>
          <a:ln w="6350" cmpd="sng">
            <a:solidFill>
              <a:srgbClr val="15ADEE"/>
            </a:solidFill>
          </a:ln>
        </p:spPr>
      </p:pic>
      <p:pic>
        <p:nvPicPr>
          <p:cNvPr id="256" name="Picture 255"/>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472895" y="3530435"/>
            <a:ext cx="308515" cy="562586"/>
          </a:xfrm>
          <a:prstGeom prst="rect">
            <a:avLst/>
          </a:prstGeom>
          <a:ln w="6350" cmpd="sng">
            <a:solidFill>
              <a:srgbClr val="15ADEE"/>
            </a:solidFill>
          </a:ln>
        </p:spPr>
      </p:pic>
      <p:pic>
        <p:nvPicPr>
          <p:cNvPr id="257" name="Picture 256"/>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5334247" y="3530435"/>
            <a:ext cx="1095471" cy="562227"/>
          </a:xfrm>
          <a:prstGeom prst="rect">
            <a:avLst/>
          </a:prstGeom>
          <a:ln w="6350" cmpd="sng">
            <a:solidFill>
              <a:srgbClr val="15ADEE"/>
            </a:solidFill>
          </a:ln>
        </p:spPr>
      </p:pic>
      <p:pic>
        <p:nvPicPr>
          <p:cNvPr id="258" name="Picture 257"/>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4949423" y="3530434"/>
            <a:ext cx="334885" cy="574090"/>
          </a:xfrm>
          <a:prstGeom prst="rect">
            <a:avLst/>
          </a:prstGeom>
          <a:ln w="6350" cmpd="sng">
            <a:solidFill>
              <a:srgbClr val="15ADEE"/>
            </a:solidFill>
          </a:ln>
        </p:spPr>
      </p:pic>
      <p:pic>
        <p:nvPicPr>
          <p:cNvPr id="259" name="Picture 258"/>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8281672" y="3530434"/>
            <a:ext cx="334885" cy="574090"/>
          </a:xfrm>
          <a:prstGeom prst="rect">
            <a:avLst/>
          </a:prstGeom>
          <a:ln w="6350" cmpd="sng">
            <a:solidFill>
              <a:srgbClr val="15ADEE"/>
            </a:solidFill>
          </a:ln>
        </p:spPr>
      </p:pic>
      <p:pic>
        <p:nvPicPr>
          <p:cNvPr id="260" name="Picture 259"/>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817379" y="3530435"/>
            <a:ext cx="1095471" cy="562227"/>
          </a:xfrm>
          <a:prstGeom prst="rect">
            <a:avLst/>
          </a:prstGeom>
          <a:ln w="6350" cmpd="sng">
            <a:solidFill>
              <a:srgbClr val="15ADEE"/>
            </a:solidFill>
          </a:ln>
        </p:spPr>
      </p:pic>
      <p:pic>
        <p:nvPicPr>
          <p:cNvPr id="261" name="Picture 260"/>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7156948" y="3530435"/>
            <a:ext cx="1095471" cy="562227"/>
          </a:xfrm>
          <a:prstGeom prst="rect">
            <a:avLst/>
          </a:prstGeom>
          <a:ln w="6350" cmpd="sng">
            <a:solidFill>
              <a:srgbClr val="15ADEE"/>
            </a:solidFill>
          </a:ln>
        </p:spPr>
      </p:pic>
      <p:pic>
        <p:nvPicPr>
          <p:cNvPr id="262" name="Picture 261"/>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813366" y="3530435"/>
            <a:ext cx="308515" cy="562586"/>
          </a:xfrm>
          <a:prstGeom prst="rect">
            <a:avLst/>
          </a:prstGeom>
          <a:ln w="6350" cmpd="sng">
            <a:solidFill>
              <a:srgbClr val="15ADEE"/>
            </a:solidFill>
          </a:ln>
        </p:spPr>
      </p:pic>
      <p:pic>
        <p:nvPicPr>
          <p:cNvPr id="263" name="Picture 262"/>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8665585" y="3530435"/>
            <a:ext cx="406244" cy="566003"/>
          </a:xfrm>
          <a:prstGeom prst="rect">
            <a:avLst/>
          </a:prstGeom>
          <a:ln w="6350" cmpd="sng">
            <a:solidFill>
              <a:srgbClr val="15ADEE"/>
            </a:solidFill>
          </a:ln>
        </p:spPr>
      </p:pic>
    </p:spTree>
    <p:extLst>
      <p:ext uri="{BB962C8B-B14F-4D97-AF65-F5344CB8AC3E}">
        <p14:creationId xmlns:p14="http://schemas.microsoft.com/office/powerpoint/2010/main" val="2407124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barn(inVertical)">
                                      <p:cBhvr>
                                        <p:cTn id="7" dur="500"/>
                                        <p:tgtEl>
                                          <p:spTgt spid="525"/>
                                        </p:tgtEl>
                                      </p:cBhvr>
                                    </p:animEffect>
                                  </p:childTnLst>
                                </p:cTn>
                              </p:par>
                              <p:par>
                                <p:cTn id="8" presetID="16" presetClass="entr" presetSubtype="21" fill="hold" nodeType="withEffect">
                                  <p:stCondLst>
                                    <p:cond delay="0"/>
                                  </p:stCondLst>
                                  <p:childTnLst>
                                    <p:set>
                                      <p:cBhvr>
                                        <p:cTn id="9" dur="1" fill="hold">
                                          <p:stCondLst>
                                            <p:cond delay="0"/>
                                          </p:stCondLst>
                                        </p:cTn>
                                        <p:tgtEl>
                                          <p:spTgt spid="526"/>
                                        </p:tgtEl>
                                        <p:attrNameLst>
                                          <p:attrName>style.visibility</p:attrName>
                                        </p:attrNameLst>
                                      </p:cBhvr>
                                      <p:to>
                                        <p:strVal val="visible"/>
                                      </p:to>
                                    </p:set>
                                    <p:animEffect transition="in" filter="barn(inVertical)">
                                      <p:cBhvr>
                                        <p:cTn id="10" dur="500"/>
                                        <p:tgtEl>
                                          <p:spTgt spid="526"/>
                                        </p:tgtEl>
                                      </p:cBhvr>
                                    </p:animEffect>
                                  </p:childTnLst>
                                </p:cTn>
                              </p:par>
                              <p:par>
                                <p:cTn id="11" presetID="16" presetClass="entr" presetSubtype="21" fill="hold" nodeType="with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barn(inVertical)">
                                      <p:cBhvr>
                                        <p:cTn id="13" dur="500"/>
                                        <p:tgtEl>
                                          <p:spTgt spid="516"/>
                                        </p:tgtEl>
                                      </p:cBhvr>
                                    </p:animEffect>
                                  </p:childTnLst>
                                </p:cTn>
                              </p:par>
                              <p:par>
                                <p:cTn id="14" presetID="16" presetClass="entr" presetSubtype="21" fill="hold" nodeType="withEffect">
                                  <p:stCondLst>
                                    <p:cond delay="0"/>
                                  </p:stCondLst>
                                  <p:childTnLst>
                                    <p:set>
                                      <p:cBhvr>
                                        <p:cTn id="15" dur="1" fill="hold">
                                          <p:stCondLst>
                                            <p:cond delay="0"/>
                                          </p:stCondLst>
                                        </p:cTn>
                                        <p:tgtEl>
                                          <p:spTgt spid="432"/>
                                        </p:tgtEl>
                                        <p:attrNameLst>
                                          <p:attrName>style.visibility</p:attrName>
                                        </p:attrNameLst>
                                      </p:cBhvr>
                                      <p:to>
                                        <p:strVal val="visible"/>
                                      </p:to>
                                    </p:set>
                                    <p:animEffect transition="in" filter="barn(inVertical)">
                                      <p:cBhvr>
                                        <p:cTn id="16" dur="500"/>
                                        <p:tgtEl>
                                          <p:spTgt spid="432"/>
                                        </p:tgtEl>
                                      </p:cBhvr>
                                    </p:animEffect>
                                  </p:childTnLst>
                                </p:cTn>
                              </p:par>
                              <p:par>
                                <p:cTn id="17" presetID="16" presetClass="entr" presetSubtype="21" fill="hold" nodeType="withEffect">
                                  <p:stCondLst>
                                    <p:cond delay="0"/>
                                  </p:stCondLst>
                                  <p:childTnLst>
                                    <p:set>
                                      <p:cBhvr>
                                        <p:cTn id="18" dur="1" fill="hold">
                                          <p:stCondLst>
                                            <p:cond delay="0"/>
                                          </p:stCondLst>
                                        </p:cTn>
                                        <p:tgtEl>
                                          <p:spTgt spid="504"/>
                                        </p:tgtEl>
                                        <p:attrNameLst>
                                          <p:attrName>style.visibility</p:attrName>
                                        </p:attrNameLst>
                                      </p:cBhvr>
                                      <p:to>
                                        <p:strVal val="visible"/>
                                      </p:to>
                                    </p:set>
                                    <p:animEffect transition="in" filter="barn(inVertical)">
                                      <p:cBhvr>
                                        <p:cTn id="19" dur="500"/>
                                        <p:tgtEl>
                                          <p:spTgt spid="504"/>
                                        </p:tgtEl>
                                      </p:cBhvr>
                                    </p:animEffect>
                                  </p:childTnLst>
                                </p:cTn>
                              </p:par>
                              <p:par>
                                <p:cTn id="20" presetID="16" presetClass="entr" presetSubtype="21" fill="hold"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barn(inVertical)">
                                      <p:cBhvr>
                                        <p:cTn id="22" dur="500"/>
                                        <p:tgtEl>
                                          <p:spTgt spid="153"/>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par>
                                <p:cTn id="35" presetID="16" presetClass="entr" presetSubtype="2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par>
                                <p:cTn id="41" presetID="16" presetClass="entr" presetSubtype="21"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16" presetClass="entr" presetSubtype="2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par>
                                <p:cTn id="50" presetID="16" presetClass="entr" presetSubtype="21"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par>
                                <p:cTn id="53" presetID="16" presetClass="entr" presetSubtype="21"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par>
                                <p:cTn id="56" presetID="16" presetClass="entr" presetSubtype="21" fill="hold" nodeType="withEffect">
                                  <p:stCondLst>
                                    <p:cond delay="0"/>
                                  </p:stCondLst>
                                  <p:childTnLst>
                                    <p:set>
                                      <p:cBhvr>
                                        <p:cTn id="57" dur="1" fill="hold">
                                          <p:stCondLst>
                                            <p:cond delay="0"/>
                                          </p:stCondLst>
                                        </p:cTn>
                                        <p:tgtEl>
                                          <p:spTgt spid="141"/>
                                        </p:tgtEl>
                                        <p:attrNameLst>
                                          <p:attrName>style.visibility</p:attrName>
                                        </p:attrNameLst>
                                      </p:cBhvr>
                                      <p:to>
                                        <p:strVal val="visible"/>
                                      </p:to>
                                    </p:set>
                                    <p:animEffect transition="in" filter="barn(inVertical)">
                                      <p:cBhvr>
                                        <p:cTn id="58" dur="500"/>
                                        <p:tgtEl>
                                          <p:spTgt spid="141"/>
                                        </p:tgtEl>
                                      </p:cBhvr>
                                    </p:animEffect>
                                  </p:childTnLst>
                                </p:cTn>
                              </p:par>
                              <p:par>
                                <p:cTn id="59" presetID="16" presetClass="entr" presetSubtype="21" fill="hold" nodeType="withEffect">
                                  <p:stCondLst>
                                    <p:cond delay="0"/>
                                  </p:stCondLst>
                                  <p:childTnLst>
                                    <p:set>
                                      <p:cBhvr>
                                        <p:cTn id="60" dur="1" fill="hold">
                                          <p:stCondLst>
                                            <p:cond delay="0"/>
                                          </p:stCondLst>
                                        </p:cTn>
                                        <p:tgtEl>
                                          <p:spTgt spid="142"/>
                                        </p:tgtEl>
                                        <p:attrNameLst>
                                          <p:attrName>style.visibility</p:attrName>
                                        </p:attrNameLst>
                                      </p:cBhvr>
                                      <p:to>
                                        <p:strVal val="visible"/>
                                      </p:to>
                                    </p:set>
                                    <p:animEffect transition="in" filter="barn(inVertical)">
                                      <p:cBhvr>
                                        <p:cTn id="61" dur="500"/>
                                        <p:tgtEl>
                                          <p:spTgt spid="142"/>
                                        </p:tgtEl>
                                      </p:cBhvr>
                                    </p:animEffect>
                                  </p:childTnLst>
                                </p:cTn>
                              </p:par>
                              <p:par>
                                <p:cTn id="62" presetID="16" presetClass="entr" presetSubtype="21" fill="hold" nodeType="withEffect">
                                  <p:stCondLst>
                                    <p:cond delay="0"/>
                                  </p:stCondLst>
                                  <p:childTnLst>
                                    <p:set>
                                      <p:cBhvr>
                                        <p:cTn id="63" dur="1" fill="hold">
                                          <p:stCondLst>
                                            <p:cond delay="0"/>
                                          </p:stCondLst>
                                        </p:cTn>
                                        <p:tgtEl>
                                          <p:spTgt spid="144"/>
                                        </p:tgtEl>
                                        <p:attrNameLst>
                                          <p:attrName>style.visibility</p:attrName>
                                        </p:attrNameLst>
                                      </p:cBhvr>
                                      <p:to>
                                        <p:strVal val="visible"/>
                                      </p:to>
                                    </p:set>
                                    <p:animEffect transition="in" filter="barn(inVertical)">
                                      <p:cBhvr>
                                        <p:cTn id="64" dur="500"/>
                                        <p:tgtEl>
                                          <p:spTgt spid="144"/>
                                        </p:tgtEl>
                                      </p:cBhvr>
                                    </p:animEffect>
                                  </p:childTnLst>
                                </p:cTn>
                              </p:par>
                              <p:par>
                                <p:cTn id="65" presetID="16" presetClass="entr" presetSubtype="21" fill="hold" nodeType="withEffect">
                                  <p:stCondLst>
                                    <p:cond delay="0"/>
                                  </p:stCondLst>
                                  <p:childTnLst>
                                    <p:set>
                                      <p:cBhvr>
                                        <p:cTn id="66" dur="1" fill="hold">
                                          <p:stCondLst>
                                            <p:cond delay="0"/>
                                          </p:stCondLst>
                                        </p:cTn>
                                        <p:tgtEl>
                                          <p:spTgt spid="145"/>
                                        </p:tgtEl>
                                        <p:attrNameLst>
                                          <p:attrName>style.visibility</p:attrName>
                                        </p:attrNameLst>
                                      </p:cBhvr>
                                      <p:to>
                                        <p:strVal val="visible"/>
                                      </p:to>
                                    </p:set>
                                    <p:animEffect transition="in" filter="barn(inVertical)">
                                      <p:cBhvr>
                                        <p:cTn id="67" dur="500"/>
                                        <p:tgtEl>
                                          <p:spTgt spid="145"/>
                                        </p:tgtEl>
                                      </p:cBhvr>
                                    </p:animEffect>
                                  </p:childTnLst>
                                </p:cTn>
                              </p:par>
                              <p:par>
                                <p:cTn id="68" presetID="16" presetClass="entr" presetSubtype="21" fill="hold" nodeType="with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barn(inVertical)">
                                      <p:cBhvr>
                                        <p:cTn id="70" dur="500"/>
                                        <p:tgtEl>
                                          <p:spTgt spid="146"/>
                                        </p:tgtEl>
                                      </p:cBhvr>
                                    </p:animEffect>
                                  </p:childTnLst>
                                </p:cTn>
                              </p:par>
                              <p:par>
                                <p:cTn id="71" presetID="16" presetClass="entr" presetSubtype="21" fill="hold" nodeType="withEffect">
                                  <p:stCondLst>
                                    <p:cond delay="0"/>
                                  </p:stCondLst>
                                  <p:childTnLst>
                                    <p:set>
                                      <p:cBhvr>
                                        <p:cTn id="72" dur="1" fill="hold">
                                          <p:stCondLst>
                                            <p:cond delay="0"/>
                                          </p:stCondLst>
                                        </p:cTn>
                                        <p:tgtEl>
                                          <p:spTgt spid="148"/>
                                        </p:tgtEl>
                                        <p:attrNameLst>
                                          <p:attrName>style.visibility</p:attrName>
                                        </p:attrNameLst>
                                      </p:cBhvr>
                                      <p:to>
                                        <p:strVal val="visible"/>
                                      </p:to>
                                    </p:set>
                                    <p:animEffect transition="in" filter="barn(inVertical)">
                                      <p:cBhvr>
                                        <p:cTn id="73" dur="500"/>
                                        <p:tgtEl>
                                          <p:spTgt spid="148"/>
                                        </p:tgtEl>
                                      </p:cBhvr>
                                    </p:animEffect>
                                  </p:childTnLst>
                                </p:cTn>
                              </p:par>
                              <p:par>
                                <p:cTn id="74" presetID="16" presetClass="entr" presetSubtype="21" fill="hold" nodeType="withEffect">
                                  <p:stCondLst>
                                    <p:cond delay="0"/>
                                  </p:stCondLst>
                                  <p:childTnLst>
                                    <p:set>
                                      <p:cBhvr>
                                        <p:cTn id="75" dur="1" fill="hold">
                                          <p:stCondLst>
                                            <p:cond delay="0"/>
                                          </p:stCondLst>
                                        </p:cTn>
                                        <p:tgtEl>
                                          <p:spTgt spid="149"/>
                                        </p:tgtEl>
                                        <p:attrNameLst>
                                          <p:attrName>style.visibility</p:attrName>
                                        </p:attrNameLst>
                                      </p:cBhvr>
                                      <p:to>
                                        <p:strVal val="visible"/>
                                      </p:to>
                                    </p:set>
                                    <p:animEffect transition="in" filter="barn(inVertical)">
                                      <p:cBhvr>
                                        <p:cTn id="76" dur="500"/>
                                        <p:tgtEl>
                                          <p:spTgt spid="149"/>
                                        </p:tgtEl>
                                      </p:cBhvr>
                                    </p:animEffect>
                                  </p:childTnLst>
                                </p:cTn>
                              </p:par>
                              <p:par>
                                <p:cTn id="77" presetID="16" presetClass="entr" presetSubtype="21" fill="hold" nodeType="withEffect">
                                  <p:stCondLst>
                                    <p:cond delay="0"/>
                                  </p:stCondLst>
                                  <p:childTnLst>
                                    <p:set>
                                      <p:cBhvr>
                                        <p:cTn id="78" dur="1" fill="hold">
                                          <p:stCondLst>
                                            <p:cond delay="0"/>
                                          </p:stCondLst>
                                        </p:cTn>
                                        <p:tgtEl>
                                          <p:spTgt spid="150"/>
                                        </p:tgtEl>
                                        <p:attrNameLst>
                                          <p:attrName>style.visibility</p:attrName>
                                        </p:attrNameLst>
                                      </p:cBhvr>
                                      <p:to>
                                        <p:strVal val="visible"/>
                                      </p:to>
                                    </p:set>
                                    <p:animEffect transition="in" filter="barn(inVertical)">
                                      <p:cBhvr>
                                        <p:cTn id="79" dur="500"/>
                                        <p:tgtEl>
                                          <p:spTgt spid="150"/>
                                        </p:tgtEl>
                                      </p:cBhvr>
                                    </p:animEffect>
                                  </p:childTnLst>
                                </p:cTn>
                              </p:par>
                              <p:par>
                                <p:cTn id="80" presetID="16" presetClass="entr" presetSubtype="21" fill="hold" nodeType="withEffect">
                                  <p:stCondLst>
                                    <p:cond delay="0"/>
                                  </p:stCondLst>
                                  <p:childTnLst>
                                    <p:set>
                                      <p:cBhvr>
                                        <p:cTn id="81" dur="1" fill="hold">
                                          <p:stCondLst>
                                            <p:cond delay="0"/>
                                          </p:stCondLst>
                                        </p:cTn>
                                        <p:tgtEl>
                                          <p:spTgt spid="151"/>
                                        </p:tgtEl>
                                        <p:attrNameLst>
                                          <p:attrName>style.visibility</p:attrName>
                                        </p:attrNameLst>
                                      </p:cBhvr>
                                      <p:to>
                                        <p:strVal val="visible"/>
                                      </p:to>
                                    </p:set>
                                    <p:animEffect transition="in" filter="barn(inVertical)">
                                      <p:cBhvr>
                                        <p:cTn id="82" dur="500"/>
                                        <p:tgtEl>
                                          <p:spTgt spid="151"/>
                                        </p:tgtEl>
                                      </p:cBhvr>
                                    </p:animEffect>
                                  </p:childTnLst>
                                </p:cTn>
                              </p:par>
                              <p:par>
                                <p:cTn id="83" presetID="16" presetClass="entr" presetSubtype="21" fill="hold" nodeType="withEffect">
                                  <p:stCondLst>
                                    <p:cond delay="0"/>
                                  </p:stCondLst>
                                  <p:childTnLst>
                                    <p:set>
                                      <p:cBhvr>
                                        <p:cTn id="84" dur="1" fill="hold">
                                          <p:stCondLst>
                                            <p:cond delay="0"/>
                                          </p:stCondLst>
                                        </p:cTn>
                                        <p:tgtEl>
                                          <p:spTgt spid="152"/>
                                        </p:tgtEl>
                                        <p:attrNameLst>
                                          <p:attrName>style.visibility</p:attrName>
                                        </p:attrNameLst>
                                      </p:cBhvr>
                                      <p:to>
                                        <p:strVal val="visible"/>
                                      </p:to>
                                    </p:set>
                                    <p:animEffect transition="in" filter="barn(inVertical)">
                                      <p:cBhvr>
                                        <p:cTn id="85" dur="500"/>
                                        <p:tgtEl>
                                          <p:spTgt spid="152"/>
                                        </p:tgtEl>
                                      </p:cBhvr>
                                    </p:animEffect>
                                  </p:childTnLst>
                                </p:cTn>
                              </p:par>
                              <p:par>
                                <p:cTn id="86" presetID="16" presetClass="entr" presetSubtype="21" fill="hold" nodeType="withEffect">
                                  <p:stCondLst>
                                    <p:cond delay="0"/>
                                  </p:stCondLst>
                                  <p:childTnLst>
                                    <p:set>
                                      <p:cBhvr>
                                        <p:cTn id="87" dur="1" fill="hold">
                                          <p:stCondLst>
                                            <p:cond delay="0"/>
                                          </p:stCondLst>
                                        </p:cTn>
                                        <p:tgtEl>
                                          <p:spTgt spid="154"/>
                                        </p:tgtEl>
                                        <p:attrNameLst>
                                          <p:attrName>style.visibility</p:attrName>
                                        </p:attrNameLst>
                                      </p:cBhvr>
                                      <p:to>
                                        <p:strVal val="visible"/>
                                      </p:to>
                                    </p:set>
                                    <p:animEffect transition="in" filter="barn(inVertical)">
                                      <p:cBhvr>
                                        <p:cTn id="88" dur="500"/>
                                        <p:tgtEl>
                                          <p:spTgt spid="154"/>
                                        </p:tgtEl>
                                      </p:cBhvr>
                                    </p:animEffect>
                                  </p:childTnLst>
                                </p:cTn>
                              </p:par>
                              <p:par>
                                <p:cTn id="89" presetID="16" presetClass="entr" presetSubtype="21" fill="hold" nodeType="withEffect">
                                  <p:stCondLst>
                                    <p:cond delay="0"/>
                                  </p:stCondLst>
                                  <p:childTnLst>
                                    <p:set>
                                      <p:cBhvr>
                                        <p:cTn id="90" dur="1" fill="hold">
                                          <p:stCondLst>
                                            <p:cond delay="0"/>
                                          </p:stCondLst>
                                        </p:cTn>
                                        <p:tgtEl>
                                          <p:spTgt spid="155"/>
                                        </p:tgtEl>
                                        <p:attrNameLst>
                                          <p:attrName>style.visibility</p:attrName>
                                        </p:attrNameLst>
                                      </p:cBhvr>
                                      <p:to>
                                        <p:strVal val="visible"/>
                                      </p:to>
                                    </p:set>
                                    <p:animEffect transition="in" filter="barn(inVertical)">
                                      <p:cBhvr>
                                        <p:cTn id="91" dur="500"/>
                                        <p:tgtEl>
                                          <p:spTgt spid="155"/>
                                        </p:tgtEl>
                                      </p:cBhvr>
                                    </p:animEffect>
                                  </p:childTnLst>
                                </p:cTn>
                              </p:par>
                              <p:par>
                                <p:cTn id="92" presetID="16" presetClass="entr" presetSubtype="21" fill="hold" nodeType="withEffect">
                                  <p:stCondLst>
                                    <p:cond delay="0"/>
                                  </p:stCondLst>
                                  <p:childTnLst>
                                    <p:set>
                                      <p:cBhvr>
                                        <p:cTn id="93" dur="1" fill="hold">
                                          <p:stCondLst>
                                            <p:cond delay="0"/>
                                          </p:stCondLst>
                                        </p:cTn>
                                        <p:tgtEl>
                                          <p:spTgt spid="156"/>
                                        </p:tgtEl>
                                        <p:attrNameLst>
                                          <p:attrName>style.visibility</p:attrName>
                                        </p:attrNameLst>
                                      </p:cBhvr>
                                      <p:to>
                                        <p:strVal val="visible"/>
                                      </p:to>
                                    </p:set>
                                    <p:animEffect transition="in" filter="barn(inVertical)">
                                      <p:cBhvr>
                                        <p:cTn id="94" dur="500"/>
                                        <p:tgtEl>
                                          <p:spTgt spid="156"/>
                                        </p:tgtEl>
                                      </p:cBhvr>
                                    </p:animEffect>
                                  </p:childTnLst>
                                </p:cTn>
                              </p:par>
                              <p:par>
                                <p:cTn id="95" presetID="16" presetClass="entr" presetSubtype="21" fill="hold" nodeType="withEffect">
                                  <p:stCondLst>
                                    <p:cond delay="0"/>
                                  </p:stCondLst>
                                  <p:childTnLst>
                                    <p:set>
                                      <p:cBhvr>
                                        <p:cTn id="96" dur="1" fill="hold">
                                          <p:stCondLst>
                                            <p:cond delay="0"/>
                                          </p:stCondLst>
                                        </p:cTn>
                                        <p:tgtEl>
                                          <p:spTgt spid="157"/>
                                        </p:tgtEl>
                                        <p:attrNameLst>
                                          <p:attrName>style.visibility</p:attrName>
                                        </p:attrNameLst>
                                      </p:cBhvr>
                                      <p:to>
                                        <p:strVal val="visible"/>
                                      </p:to>
                                    </p:set>
                                    <p:animEffect transition="in" filter="barn(inVertical)">
                                      <p:cBhvr>
                                        <p:cTn id="97" dur="500"/>
                                        <p:tgtEl>
                                          <p:spTgt spid="157"/>
                                        </p:tgtEl>
                                      </p:cBhvr>
                                    </p:animEffect>
                                  </p:childTnLst>
                                </p:cTn>
                              </p:par>
                              <p:par>
                                <p:cTn id="98" presetID="16" presetClass="entr" presetSubtype="21" fill="hold" nodeType="withEffect">
                                  <p:stCondLst>
                                    <p:cond delay="0"/>
                                  </p:stCondLst>
                                  <p:childTnLst>
                                    <p:set>
                                      <p:cBhvr>
                                        <p:cTn id="99" dur="1" fill="hold">
                                          <p:stCondLst>
                                            <p:cond delay="0"/>
                                          </p:stCondLst>
                                        </p:cTn>
                                        <p:tgtEl>
                                          <p:spTgt spid="158"/>
                                        </p:tgtEl>
                                        <p:attrNameLst>
                                          <p:attrName>style.visibility</p:attrName>
                                        </p:attrNameLst>
                                      </p:cBhvr>
                                      <p:to>
                                        <p:strVal val="visible"/>
                                      </p:to>
                                    </p:set>
                                    <p:animEffect transition="in" filter="barn(inVertical)">
                                      <p:cBhvr>
                                        <p:cTn id="100" dur="500"/>
                                        <p:tgtEl>
                                          <p:spTgt spid="158"/>
                                        </p:tgtEl>
                                      </p:cBhvr>
                                    </p:animEffect>
                                  </p:childTnLst>
                                </p:cTn>
                              </p:par>
                              <p:par>
                                <p:cTn id="101" presetID="16" presetClass="entr" presetSubtype="21" fill="hold" nodeType="withEffect">
                                  <p:stCondLst>
                                    <p:cond delay="0"/>
                                  </p:stCondLst>
                                  <p:childTnLst>
                                    <p:set>
                                      <p:cBhvr>
                                        <p:cTn id="102" dur="1" fill="hold">
                                          <p:stCondLst>
                                            <p:cond delay="0"/>
                                          </p:stCondLst>
                                        </p:cTn>
                                        <p:tgtEl>
                                          <p:spTgt spid="159"/>
                                        </p:tgtEl>
                                        <p:attrNameLst>
                                          <p:attrName>style.visibility</p:attrName>
                                        </p:attrNameLst>
                                      </p:cBhvr>
                                      <p:to>
                                        <p:strVal val="visible"/>
                                      </p:to>
                                    </p:set>
                                    <p:animEffect transition="in" filter="barn(inVertical)">
                                      <p:cBhvr>
                                        <p:cTn id="103" dur="500"/>
                                        <p:tgtEl>
                                          <p:spTgt spid="159"/>
                                        </p:tgtEl>
                                      </p:cBhvr>
                                    </p:animEffect>
                                  </p:childTnLst>
                                </p:cTn>
                              </p:par>
                              <p:par>
                                <p:cTn id="104" presetID="16" presetClass="entr" presetSubtype="21" fill="hold" nodeType="withEffect">
                                  <p:stCondLst>
                                    <p:cond delay="0"/>
                                  </p:stCondLst>
                                  <p:childTnLst>
                                    <p:set>
                                      <p:cBhvr>
                                        <p:cTn id="105" dur="1" fill="hold">
                                          <p:stCondLst>
                                            <p:cond delay="0"/>
                                          </p:stCondLst>
                                        </p:cTn>
                                        <p:tgtEl>
                                          <p:spTgt spid="160"/>
                                        </p:tgtEl>
                                        <p:attrNameLst>
                                          <p:attrName>style.visibility</p:attrName>
                                        </p:attrNameLst>
                                      </p:cBhvr>
                                      <p:to>
                                        <p:strVal val="visible"/>
                                      </p:to>
                                    </p:set>
                                    <p:animEffect transition="in" filter="barn(inVertical)">
                                      <p:cBhvr>
                                        <p:cTn id="106" dur="500"/>
                                        <p:tgtEl>
                                          <p:spTgt spid="160"/>
                                        </p:tgtEl>
                                      </p:cBhvr>
                                    </p:animEffect>
                                  </p:childTnLst>
                                </p:cTn>
                              </p:par>
                              <p:par>
                                <p:cTn id="107" presetID="16" presetClass="entr" presetSubtype="21" fill="hold" nodeType="withEffect">
                                  <p:stCondLst>
                                    <p:cond delay="0"/>
                                  </p:stCondLst>
                                  <p:childTnLst>
                                    <p:set>
                                      <p:cBhvr>
                                        <p:cTn id="108" dur="1" fill="hold">
                                          <p:stCondLst>
                                            <p:cond delay="0"/>
                                          </p:stCondLst>
                                        </p:cTn>
                                        <p:tgtEl>
                                          <p:spTgt spid="161"/>
                                        </p:tgtEl>
                                        <p:attrNameLst>
                                          <p:attrName>style.visibility</p:attrName>
                                        </p:attrNameLst>
                                      </p:cBhvr>
                                      <p:to>
                                        <p:strVal val="visible"/>
                                      </p:to>
                                    </p:set>
                                    <p:animEffect transition="in" filter="barn(inVertical)">
                                      <p:cBhvr>
                                        <p:cTn id="109" dur="500"/>
                                        <p:tgtEl>
                                          <p:spTgt spid="161"/>
                                        </p:tgtEl>
                                      </p:cBhvr>
                                    </p:animEffect>
                                  </p:childTnLst>
                                </p:cTn>
                              </p:par>
                              <p:par>
                                <p:cTn id="110" presetID="16" presetClass="entr" presetSubtype="21" fill="hold" nodeType="with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barn(inVertical)">
                                      <p:cBhvr>
                                        <p:cTn id="112" dur="500"/>
                                        <p:tgtEl>
                                          <p:spTgt spid="162"/>
                                        </p:tgtEl>
                                      </p:cBhvr>
                                    </p:animEffect>
                                  </p:childTnLst>
                                </p:cTn>
                              </p:par>
                              <p:par>
                                <p:cTn id="113" presetID="16" presetClass="entr" presetSubtype="21" fill="hold" nodeType="withEffect">
                                  <p:stCondLst>
                                    <p:cond delay="0"/>
                                  </p:stCondLst>
                                  <p:childTnLst>
                                    <p:set>
                                      <p:cBhvr>
                                        <p:cTn id="114" dur="1" fill="hold">
                                          <p:stCondLst>
                                            <p:cond delay="0"/>
                                          </p:stCondLst>
                                        </p:cTn>
                                        <p:tgtEl>
                                          <p:spTgt spid="169"/>
                                        </p:tgtEl>
                                        <p:attrNameLst>
                                          <p:attrName>style.visibility</p:attrName>
                                        </p:attrNameLst>
                                      </p:cBhvr>
                                      <p:to>
                                        <p:strVal val="visible"/>
                                      </p:to>
                                    </p:set>
                                    <p:animEffect transition="in" filter="barn(inVertical)">
                                      <p:cBhvr>
                                        <p:cTn id="115" dur="500"/>
                                        <p:tgtEl>
                                          <p:spTgt spid="169"/>
                                        </p:tgtEl>
                                      </p:cBhvr>
                                    </p:animEffect>
                                  </p:childTnLst>
                                </p:cTn>
                              </p:par>
                              <p:par>
                                <p:cTn id="116" presetID="16" presetClass="entr" presetSubtype="21" fill="hold" nodeType="withEffect">
                                  <p:stCondLst>
                                    <p:cond delay="0"/>
                                  </p:stCondLst>
                                  <p:childTnLst>
                                    <p:set>
                                      <p:cBhvr>
                                        <p:cTn id="117" dur="1" fill="hold">
                                          <p:stCondLst>
                                            <p:cond delay="0"/>
                                          </p:stCondLst>
                                        </p:cTn>
                                        <p:tgtEl>
                                          <p:spTgt spid="170"/>
                                        </p:tgtEl>
                                        <p:attrNameLst>
                                          <p:attrName>style.visibility</p:attrName>
                                        </p:attrNameLst>
                                      </p:cBhvr>
                                      <p:to>
                                        <p:strVal val="visible"/>
                                      </p:to>
                                    </p:set>
                                    <p:animEffect transition="in" filter="barn(inVertical)">
                                      <p:cBhvr>
                                        <p:cTn id="118" dur="500"/>
                                        <p:tgtEl>
                                          <p:spTgt spid="170"/>
                                        </p:tgtEl>
                                      </p:cBhvr>
                                    </p:animEffect>
                                  </p:childTnLst>
                                </p:cTn>
                              </p:par>
                              <p:par>
                                <p:cTn id="119" presetID="16" presetClass="entr" presetSubtype="21" fill="hold" nodeType="withEffect">
                                  <p:stCondLst>
                                    <p:cond delay="0"/>
                                  </p:stCondLst>
                                  <p:childTnLst>
                                    <p:set>
                                      <p:cBhvr>
                                        <p:cTn id="120" dur="1" fill="hold">
                                          <p:stCondLst>
                                            <p:cond delay="0"/>
                                          </p:stCondLst>
                                        </p:cTn>
                                        <p:tgtEl>
                                          <p:spTgt spid="171"/>
                                        </p:tgtEl>
                                        <p:attrNameLst>
                                          <p:attrName>style.visibility</p:attrName>
                                        </p:attrNameLst>
                                      </p:cBhvr>
                                      <p:to>
                                        <p:strVal val="visible"/>
                                      </p:to>
                                    </p:set>
                                    <p:animEffect transition="in" filter="barn(inVertical)">
                                      <p:cBhvr>
                                        <p:cTn id="121" dur="500"/>
                                        <p:tgtEl>
                                          <p:spTgt spid="171"/>
                                        </p:tgtEl>
                                      </p:cBhvr>
                                    </p:animEffect>
                                  </p:childTnLst>
                                </p:cTn>
                              </p:par>
                              <p:par>
                                <p:cTn id="122" presetID="16" presetClass="entr" presetSubtype="21" fill="hold" nodeType="withEffect">
                                  <p:stCondLst>
                                    <p:cond delay="0"/>
                                  </p:stCondLst>
                                  <p:childTnLst>
                                    <p:set>
                                      <p:cBhvr>
                                        <p:cTn id="123" dur="1" fill="hold">
                                          <p:stCondLst>
                                            <p:cond delay="0"/>
                                          </p:stCondLst>
                                        </p:cTn>
                                        <p:tgtEl>
                                          <p:spTgt spid="196"/>
                                        </p:tgtEl>
                                        <p:attrNameLst>
                                          <p:attrName>style.visibility</p:attrName>
                                        </p:attrNameLst>
                                      </p:cBhvr>
                                      <p:to>
                                        <p:strVal val="visible"/>
                                      </p:to>
                                    </p:set>
                                    <p:animEffect transition="in" filter="barn(inVertical)">
                                      <p:cBhvr>
                                        <p:cTn id="124" dur="500"/>
                                        <p:tgtEl>
                                          <p:spTgt spid="196"/>
                                        </p:tgtEl>
                                      </p:cBhvr>
                                    </p:animEffect>
                                  </p:childTnLst>
                                </p:cTn>
                              </p:par>
                              <p:par>
                                <p:cTn id="125" presetID="16" presetClass="entr" presetSubtype="21" fill="hold" nodeType="withEffect">
                                  <p:stCondLst>
                                    <p:cond delay="0"/>
                                  </p:stCondLst>
                                  <p:childTnLst>
                                    <p:set>
                                      <p:cBhvr>
                                        <p:cTn id="126" dur="1" fill="hold">
                                          <p:stCondLst>
                                            <p:cond delay="0"/>
                                          </p:stCondLst>
                                        </p:cTn>
                                        <p:tgtEl>
                                          <p:spTgt spid="197"/>
                                        </p:tgtEl>
                                        <p:attrNameLst>
                                          <p:attrName>style.visibility</p:attrName>
                                        </p:attrNameLst>
                                      </p:cBhvr>
                                      <p:to>
                                        <p:strVal val="visible"/>
                                      </p:to>
                                    </p:set>
                                    <p:animEffect transition="in" filter="barn(inVertical)">
                                      <p:cBhvr>
                                        <p:cTn id="127" dur="500"/>
                                        <p:tgtEl>
                                          <p:spTgt spid="197"/>
                                        </p:tgtEl>
                                      </p:cBhvr>
                                    </p:animEffect>
                                  </p:childTnLst>
                                </p:cTn>
                              </p:par>
                              <p:par>
                                <p:cTn id="128" presetID="16" presetClass="entr" presetSubtype="21" fill="hold" nodeType="withEffect">
                                  <p:stCondLst>
                                    <p:cond delay="0"/>
                                  </p:stCondLst>
                                  <p:childTnLst>
                                    <p:set>
                                      <p:cBhvr>
                                        <p:cTn id="129" dur="1" fill="hold">
                                          <p:stCondLst>
                                            <p:cond delay="0"/>
                                          </p:stCondLst>
                                        </p:cTn>
                                        <p:tgtEl>
                                          <p:spTgt spid="198"/>
                                        </p:tgtEl>
                                        <p:attrNameLst>
                                          <p:attrName>style.visibility</p:attrName>
                                        </p:attrNameLst>
                                      </p:cBhvr>
                                      <p:to>
                                        <p:strVal val="visible"/>
                                      </p:to>
                                    </p:set>
                                    <p:animEffect transition="in" filter="barn(inVertical)">
                                      <p:cBhvr>
                                        <p:cTn id="130" dur="500"/>
                                        <p:tgtEl>
                                          <p:spTgt spid="198"/>
                                        </p:tgtEl>
                                      </p:cBhvr>
                                    </p:animEffect>
                                  </p:childTnLst>
                                </p:cTn>
                              </p:par>
                              <p:par>
                                <p:cTn id="131" presetID="16" presetClass="entr" presetSubtype="21" fill="hold" nodeType="withEffect">
                                  <p:stCondLst>
                                    <p:cond delay="0"/>
                                  </p:stCondLst>
                                  <p:childTnLst>
                                    <p:set>
                                      <p:cBhvr>
                                        <p:cTn id="132" dur="1" fill="hold">
                                          <p:stCondLst>
                                            <p:cond delay="0"/>
                                          </p:stCondLst>
                                        </p:cTn>
                                        <p:tgtEl>
                                          <p:spTgt spid="199"/>
                                        </p:tgtEl>
                                        <p:attrNameLst>
                                          <p:attrName>style.visibility</p:attrName>
                                        </p:attrNameLst>
                                      </p:cBhvr>
                                      <p:to>
                                        <p:strVal val="visible"/>
                                      </p:to>
                                    </p:set>
                                    <p:animEffect transition="in" filter="barn(inVertical)">
                                      <p:cBhvr>
                                        <p:cTn id="133" dur="500"/>
                                        <p:tgtEl>
                                          <p:spTgt spid="199"/>
                                        </p:tgtEl>
                                      </p:cBhvr>
                                    </p:animEffect>
                                  </p:childTnLst>
                                </p:cTn>
                              </p:par>
                              <p:par>
                                <p:cTn id="134" presetID="16" presetClass="entr" presetSubtype="21" fill="hold" nodeType="withEffect">
                                  <p:stCondLst>
                                    <p:cond delay="0"/>
                                  </p:stCondLst>
                                  <p:childTnLst>
                                    <p:set>
                                      <p:cBhvr>
                                        <p:cTn id="135" dur="1" fill="hold">
                                          <p:stCondLst>
                                            <p:cond delay="0"/>
                                          </p:stCondLst>
                                        </p:cTn>
                                        <p:tgtEl>
                                          <p:spTgt spid="200"/>
                                        </p:tgtEl>
                                        <p:attrNameLst>
                                          <p:attrName>style.visibility</p:attrName>
                                        </p:attrNameLst>
                                      </p:cBhvr>
                                      <p:to>
                                        <p:strVal val="visible"/>
                                      </p:to>
                                    </p:set>
                                    <p:animEffect transition="in" filter="barn(inVertical)">
                                      <p:cBhvr>
                                        <p:cTn id="136" dur="500"/>
                                        <p:tgtEl>
                                          <p:spTgt spid="200"/>
                                        </p:tgtEl>
                                      </p:cBhvr>
                                    </p:animEffect>
                                  </p:childTnLst>
                                </p:cTn>
                              </p:par>
                              <p:par>
                                <p:cTn id="137" presetID="16" presetClass="entr" presetSubtype="21" fill="hold" nodeType="withEffect">
                                  <p:stCondLst>
                                    <p:cond delay="0"/>
                                  </p:stCondLst>
                                  <p:childTnLst>
                                    <p:set>
                                      <p:cBhvr>
                                        <p:cTn id="138" dur="1" fill="hold">
                                          <p:stCondLst>
                                            <p:cond delay="0"/>
                                          </p:stCondLst>
                                        </p:cTn>
                                        <p:tgtEl>
                                          <p:spTgt spid="201"/>
                                        </p:tgtEl>
                                        <p:attrNameLst>
                                          <p:attrName>style.visibility</p:attrName>
                                        </p:attrNameLst>
                                      </p:cBhvr>
                                      <p:to>
                                        <p:strVal val="visible"/>
                                      </p:to>
                                    </p:set>
                                    <p:animEffect transition="in" filter="barn(inVertical)">
                                      <p:cBhvr>
                                        <p:cTn id="139" dur="500"/>
                                        <p:tgtEl>
                                          <p:spTgt spid="201"/>
                                        </p:tgtEl>
                                      </p:cBhvr>
                                    </p:animEffect>
                                  </p:childTnLst>
                                </p:cTn>
                              </p:par>
                              <p:par>
                                <p:cTn id="140" presetID="16" presetClass="entr" presetSubtype="21" fill="hold" nodeType="withEffect">
                                  <p:stCondLst>
                                    <p:cond delay="0"/>
                                  </p:stCondLst>
                                  <p:childTnLst>
                                    <p:set>
                                      <p:cBhvr>
                                        <p:cTn id="141" dur="1" fill="hold">
                                          <p:stCondLst>
                                            <p:cond delay="0"/>
                                          </p:stCondLst>
                                        </p:cTn>
                                        <p:tgtEl>
                                          <p:spTgt spid="202"/>
                                        </p:tgtEl>
                                        <p:attrNameLst>
                                          <p:attrName>style.visibility</p:attrName>
                                        </p:attrNameLst>
                                      </p:cBhvr>
                                      <p:to>
                                        <p:strVal val="visible"/>
                                      </p:to>
                                    </p:set>
                                    <p:animEffect transition="in" filter="barn(inVertical)">
                                      <p:cBhvr>
                                        <p:cTn id="142" dur="500"/>
                                        <p:tgtEl>
                                          <p:spTgt spid="202"/>
                                        </p:tgtEl>
                                      </p:cBhvr>
                                    </p:animEffect>
                                  </p:childTnLst>
                                </p:cTn>
                              </p:par>
                              <p:par>
                                <p:cTn id="143" presetID="16" presetClass="entr" presetSubtype="21" fill="hold" nodeType="withEffect">
                                  <p:stCondLst>
                                    <p:cond delay="0"/>
                                  </p:stCondLst>
                                  <p:childTnLst>
                                    <p:set>
                                      <p:cBhvr>
                                        <p:cTn id="144" dur="1" fill="hold">
                                          <p:stCondLst>
                                            <p:cond delay="0"/>
                                          </p:stCondLst>
                                        </p:cTn>
                                        <p:tgtEl>
                                          <p:spTgt spid="208"/>
                                        </p:tgtEl>
                                        <p:attrNameLst>
                                          <p:attrName>style.visibility</p:attrName>
                                        </p:attrNameLst>
                                      </p:cBhvr>
                                      <p:to>
                                        <p:strVal val="visible"/>
                                      </p:to>
                                    </p:set>
                                    <p:animEffect transition="in" filter="barn(inVertical)">
                                      <p:cBhvr>
                                        <p:cTn id="145" dur="500"/>
                                        <p:tgtEl>
                                          <p:spTgt spid="208"/>
                                        </p:tgtEl>
                                      </p:cBhvr>
                                    </p:animEffect>
                                  </p:childTnLst>
                                </p:cTn>
                              </p:par>
                              <p:par>
                                <p:cTn id="146" presetID="16" presetClass="entr" presetSubtype="21" fill="hold" nodeType="withEffect">
                                  <p:stCondLst>
                                    <p:cond delay="0"/>
                                  </p:stCondLst>
                                  <p:childTnLst>
                                    <p:set>
                                      <p:cBhvr>
                                        <p:cTn id="147" dur="1" fill="hold">
                                          <p:stCondLst>
                                            <p:cond delay="0"/>
                                          </p:stCondLst>
                                        </p:cTn>
                                        <p:tgtEl>
                                          <p:spTgt spid="220"/>
                                        </p:tgtEl>
                                        <p:attrNameLst>
                                          <p:attrName>style.visibility</p:attrName>
                                        </p:attrNameLst>
                                      </p:cBhvr>
                                      <p:to>
                                        <p:strVal val="visible"/>
                                      </p:to>
                                    </p:set>
                                    <p:animEffect transition="in" filter="barn(inVertical)">
                                      <p:cBhvr>
                                        <p:cTn id="148" dur="500"/>
                                        <p:tgtEl>
                                          <p:spTgt spid="220"/>
                                        </p:tgtEl>
                                      </p:cBhvr>
                                    </p:animEffect>
                                  </p:childTnLst>
                                </p:cTn>
                              </p:par>
                              <p:par>
                                <p:cTn id="149" presetID="16" presetClass="entr" presetSubtype="21" fill="hold" nodeType="withEffect">
                                  <p:stCondLst>
                                    <p:cond delay="0"/>
                                  </p:stCondLst>
                                  <p:childTnLst>
                                    <p:set>
                                      <p:cBhvr>
                                        <p:cTn id="150" dur="1" fill="hold">
                                          <p:stCondLst>
                                            <p:cond delay="0"/>
                                          </p:stCondLst>
                                        </p:cTn>
                                        <p:tgtEl>
                                          <p:spTgt spid="221"/>
                                        </p:tgtEl>
                                        <p:attrNameLst>
                                          <p:attrName>style.visibility</p:attrName>
                                        </p:attrNameLst>
                                      </p:cBhvr>
                                      <p:to>
                                        <p:strVal val="visible"/>
                                      </p:to>
                                    </p:set>
                                    <p:animEffect transition="in" filter="barn(inVertical)">
                                      <p:cBhvr>
                                        <p:cTn id="151" dur="500"/>
                                        <p:tgtEl>
                                          <p:spTgt spid="221"/>
                                        </p:tgtEl>
                                      </p:cBhvr>
                                    </p:animEffect>
                                  </p:childTnLst>
                                </p:cTn>
                              </p:par>
                              <p:par>
                                <p:cTn id="152" presetID="16" presetClass="entr" presetSubtype="21" fill="hold" nodeType="withEffect">
                                  <p:stCondLst>
                                    <p:cond delay="0"/>
                                  </p:stCondLst>
                                  <p:childTnLst>
                                    <p:set>
                                      <p:cBhvr>
                                        <p:cTn id="153" dur="1" fill="hold">
                                          <p:stCondLst>
                                            <p:cond delay="0"/>
                                          </p:stCondLst>
                                        </p:cTn>
                                        <p:tgtEl>
                                          <p:spTgt spid="222"/>
                                        </p:tgtEl>
                                        <p:attrNameLst>
                                          <p:attrName>style.visibility</p:attrName>
                                        </p:attrNameLst>
                                      </p:cBhvr>
                                      <p:to>
                                        <p:strVal val="visible"/>
                                      </p:to>
                                    </p:set>
                                    <p:animEffect transition="in" filter="barn(inVertical)">
                                      <p:cBhvr>
                                        <p:cTn id="154" dur="500"/>
                                        <p:tgtEl>
                                          <p:spTgt spid="222"/>
                                        </p:tgtEl>
                                      </p:cBhvr>
                                    </p:animEffect>
                                  </p:childTnLst>
                                </p:cTn>
                              </p:par>
                              <p:par>
                                <p:cTn id="155" presetID="16" presetClass="entr" presetSubtype="21" fill="hold" nodeType="withEffect">
                                  <p:stCondLst>
                                    <p:cond delay="0"/>
                                  </p:stCondLst>
                                  <p:childTnLst>
                                    <p:set>
                                      <p:cBhvr>
                                        <p:cTn id="156" dur="1" fill="hold">
                                          <p:stCondLst>
                                            <p:cond delay="0"/>
                                          </p:stCondLst>
                                        </p:cTn>
                                        <p:tgtEl>
                                          <p:spTgt spid="223"/>
                                        </p:tgtEl>
                                        <p:attrNameLst>
                                          <p:attrName>style.visibility</p:attrName>
                                        </p:attrNameLst>
                                      </p:cBhvr>
                                      <p:to>
                                        <p:strVal val="visible"/>
                                      </p:to>
                                    </p:set>
                                    <p:animEffect transition="in" filter="barn(inVertical)">
                                      <p:cBhvr>
                                        <p:cTn id="157" dur="500"/>
                                        <p:tgtEl>
                                          <p:spTgt spid="223"/>
                                        </p:tgtEl>
                                      </p:cBhvr>
                                    </p:animEffect>
                                  </p:childTnLst>
                                </p:cTn>
                              </p:par>
                              <p:par>
                                <p:cTn id="158" presetID="16" presetClass="entr" presetSubtype="21" fill="hold" nodeType="withEffect">
                                  <p:stCondLst>
                                    <p:cond delay="0"/>
                                  </p:stCondLst>
                                  <p:childTnLst>
                                    <p:set>
                                      <p:cBhvr>
                                        <p:cTn id="159" dur="1" fill="hold">
                                          <p:stCondLst>
                                            <p:cond delay="0"/>
                                          </p:stCondLst>
                                        </p:cTn>
                                        <p:tgtEl>
                                          <p:spTgt spid="224"/>
                                        </p:tgtEl>
                                        <p:attrNameLst>
                                          <p:attrName>style.visibility</p:attrName>
                                        </p:attrNameLst>
                                      </p:cBhvr>
                                      <p:to>
                                        <p:strVal val="visible"/>
                                      </p:to>
                                    </p:set>
                                    <p:animEffect transition="in" filter="barn(inVertical)">
                                      <p:cBhvr>
                                        <p:cTn id="160" dur="500"/>
                                        <p:tgtEl>
                                          <p:spTgt spid="224"/>
                                        </p:tgtEl>
                                      </p:cBhvr>
                                    </p:animEffect>
                                  </p:childTnLst>
                                </p:cTn>
                              </p:par>
                              <p:par>
                                <p:cTn id="161" presetID="16" presetClass="entr" presetSubtype="21" fill="hold" nodeType="withEffect">
                                  <p:stCondLst>
                                    <p:cond delay="0"/>
                                  </p:stCondLst>
                                  <p:childTnLst>
                                    <p:set>
                                      <p:cBhvr>
                                        <p:cTn id="162" dur="1" fill="hold">
                                          <p:stCondLst>
                                            <p:cond delay="0"/>
                                          </p:stCondLst>
                                        </p:cTn>
                                        <p:tgtEl>
                                          <p:spTgt spid="225"/>
                                        </p:tgtEl>
                                        <p:attrNameLst>
                                          <p:attrName>style.visibility</p:attrName>
                                        </p:attrNameLst>
                                      </p:cBhvr>
                                      <p:to>
                                        <p:strVal val="visible"/>
                                      </p:to>
                                    </p:set>
                                    <p:animEffect transition="in" filter="barn(inVertical)">
                                      <p:cBhvr>
                                        <p:cTn id="163" dur="500"/>
                                        <p:tgtEl>
                                          <p:spTgt spid="225"/>
                                        </p:tgtEl>
                                      </p:cBhvr>
                                    </p:animEffect>
                                  </p:childTnLst>
                                </p:cTn>
                              </p:par>
                              <p:par>
                                <p:cTn id="164" presetID="16" presetClass="entr" presetSubtype="21" fill="hold" nodeType="withEffect">
                                  <p:stCondLst>
                                    <p:cond delay="0"/>
                                  </p:stCondLst>
                                  <p:childTnLst>
                                    <p:set>
                                      <p:cBhvr>
                                        <p:cTn id="165" dur="1" fill="hold">
                                          <p:stCondLst>
                                            <p:cond delay="0"/>
                                          </p:stCondLst>
                                        </p:cTn>
                                        <p:tgtEl>
                                          <p:spTgt spid="226"/>
                                        </p:tgtEl>
                                        <p:attrNameLst>
                                          <p:attrName>style.visibility</p:attrName>
                                        </p:attrNameLst>
                                      </p:cBhvr>
                                      <p:to>
                                        <p:strVal val="visible"/>
                                      </p:to>
                                    </p:set>
                                    <p:animEffect transition="in" filter="barn(inVertical)">
                                      <p:cBhvr>
                                        <p:cTn id="166" dur="500"/>
                                        <p:tgtEl>
                                          <p:spTgt spid="226"/>
                                        </p:tgtEl>
                                      </p:cBhvr>
                                    </p:animEffect>
                                  </p:childTnLst>
                                </p:cTn>
                              </p:par>
                              <p:par>
                                <p:cTn id="167" presetID="16" presetClass="entr" presetSubtype="21" fill="hold" nodeType="withEffect">
                                  <p:stCondLst>
                                    <p:cond delay="0"/>
                                  </p:stCondLst>
                                  <p:childTnLst>
                                    <p:set>
                                      <p:cBhvr>
                                        <p:cTn id="168" dur="1" fill="hold">
                                          <p:stCondLst>
                                            <p:cond delay="0"/>
                                          </p:stCondLst>
                                        </p:cTn>
                                        <p:tgtEl>
                                          <p:spTgt spid="285"/>
                                        </p:tgtEl>
                                        <p:attrNameLst>
                                          <p:attrName>style.visibility</p:attrName>
                                        </p:attrNameLst>
                                      </p:cBhvr>
                                      <p:to>
                                        <p:strVal val="visible"/>
                                      </p:to>
                                    </p:set>
                                    <p:animEffect transition="in" filter="barn(inVertical)">
                                      <p:cBhvr>
                                        <p:cTn id="169" dur="500"/>
                                        <p:tgtEl>
                                          <p:spTgt spid="285"/>
                                        </p:tgtEl>
                                      </p:cBhvr>
                                    </p:animEffect>
                                  </p:childTnLst>
                                </p:cTn>
                              </p:par>
                              <p:par>
                                <p:cTn id="170" presetID="16" presetClass="entr" presetSubtype="21" fill="hold" nodeType="withEffect">
                                  <p:stCondLst>
                                    <p:cond delay="0"/>
                                  </p:stCondLst>
                                  <p:childTnLst>
                                    <p:set>
                                      <p:cBhvr>
                                        <p:cTn id="171" dur="1" fill="hold">
                                          <p:stCondLst>
                                            <p:cond delay="0"/>
                                          </p:stCondLst>
                                        </p:cTn>
                                        <p:tgtEl>
                                          <p:spTgt spid="294"/>
                                        </p:tgtEl>
                                        <p:attrNameLst>
                                          <p:attrName>style.visibility</p:attrName>
                                        </p:attrNameLst>
                                      </p:cBhvr>
                                      <p:to>
                                        <p:strVal val="visible"/>
                                      </p:to>
                                    </p:set>
                                    <p:animEffect transition="in" filter="barn(inVertical)">
                                      <p:cBhvr>
                                        <p:cTn id="172" dur="500"/>
                                        <p:tgtEl>
                                          <p:spTgt spid="294"/>
                                        </p:tgtEl>
                                      </p:cBhvr>
                                    </p:animEffect>
                                  </p:childTnLst>
                                </p:cTn>
                              </p:par>
                              <p:par>
                                <p:cTn id="173" presetID="16" presetClass="entr" presetSubtype="21" fill="hold" nodeType="withEffect">
                                  <p:stCondLst>
                                    <p:cond delay="0"/>
                                  </p:stCondLst>
                                  <p:childTnLst>
                                    <p:set>
                                      <p:cBhvr>
                                        <p:cTn id="174" dur="1" fill="hold">
                                          <p:stCondLst>
                                            <p:cond delay="0"/>
                                          </p:stCondLst>
                                        </p:cTn>
                                        <p:tgtEl>
                                          <p:spTgt spid="295"/>
                                        </p:tgtEl>
                                        <p:attrNameLst>
                                          <p:attrName>style.visibility</p:attrName>
                                        </p:attrNameLst>
                                      </p:cBhvr>
                                      <p:to>
                                        <p:strVal val="visible"/>
                                      </p:to>
                                    </p:set>
                                    <p:animEffect transition="in" filter="barn(inVertical)">
                                      <p:cBhvr>
                                        <p:cTn id="175" dur="500"/>
                                        <p:tgtEl>
                                          <p:spTgt spid="295"/>
                                        </p:tgtEl>
                                      </p:cBhvr>
                                    </p:animEffect>
                                  </p:childTnLst>
                                </p:cTn>
                              </p:par>
                              <p:par>
                                <p:cTn id="176" presetID="16" presetClass="entr" presetSubtype="21" fill="hold" nodeType="withEffect">
                                  <p:stCondLst>
                                    <p:cond delay="0"/>
                                  </p:stCondLst>
                                  <p:childTnLst>
                                    <p:set>
                                      <p:cBhvr>
                                        <p:cTn id="177" dur="1" fill="hold">
                                          <p:stCondLst>
                                            <p:cond delay="0"/>
                                          </p:stCondLst>
                                        </p:cTn>
                                        <p:tgtEl>
                                          <p:spTgt spid="296"/>
                                        </p:tgtEl>
                                        <p:attrNameLst>
                                          <p:attrName>style.visibility</p:attrName>
                                        </p:attrNameLst>
                                      </p:cBhvr>
                                      <p:to>
                                        <p:strVal val="visible"/>
                                      </p:to>
                                    </p:set>
                                    <p:animEffect transition="in" filter="barn(inVertical)">
                                      <p:cBhvr>
                                        <p:cTn id="178" dur="500"/>
                                        <p:tgtEl>
                                          <p:spTgt spid="296"/>
                                        </p:tgtEl>
                                      </p:cBhvr>
                                    </p:animEffect>
                                  </p:childTnLst>
                                </p:cTn>
                              </p:par>
                              <p:par>
                                <p:cTn id="179" presetID="16" presetClass="entr" presetSubtype="21" fill="hold" nodeType="withEffect">
                                  <p:stCondLst>
                                    <p:cond delay="0"/>
                                  </p:stCondLst>
                                  <p:childTnLst>
                                    <p:set>
                                      <p:cBhvr>
                                        <p:cTn id="180" dur="1" fill="hold">
                                          <p:stCondLst>
                                            <p:cond delay="0"/>
                                          </p:stCondLst>
                                        </p:cTn>
                                        <p:tgtEl>
                                          <p:spTgt spid="297"/>
                                        </p:tgtEl>
                                        <p:attrNameLst>
                                          <p:attrName>style.visibility</p:attrName>
                                        </p:attrNameLst>
                                      </p:cBhvr>
                                      <p:to>
                                        <p:strVal val="visible"/>
                                      </p:to>
                                    </p:set>
                                    <p:animEffect transition="in" filter="barn(inVertical)">
                                      <p:cBhvr>
                                        <p:cTn id="181" dur="500"/>
                                        <p:tgtEl>
                                          <p:spTgt spid="297"/>
                                        </p:tgtEl>
                                      </p:cBhvr>
                                    </p:animEffect>
                                  </p:childTnLst>
                                </p:cTn>
                              </p:par>
                              <p:par>
                                <p:cTn id="182" presetID="16" presetClass="entr" presetSubtype="21" fill="hold" nodeType="withEffect">
                                  <p:stCondLst>
                                    <p:cond delay="0"/>
                                  </p:stCondLst>
                                  <p:childTnLst>
                                    <p:set>
                                      <p:cBhvr>
                                        <p:cTn id="183" dur="1" fill="hold">
                                          <p:stCondLst>
                                            <p:cond delay="0"/>
                                          </p:stCondLst>
                                        </p:cTn>
                                        <p:tgtEl>
                                          <p:spTgt spid="307"/>
                                        </p:tgtEl>
                                        <p:attrNameLst>
                                          <p:attrName>style.visibility</p:attrName>
                                        </p:attrNameLst>
                                      </p:cBhvr>
                                      <p:to>
                                        <p:strVal val="visible"/>
                                      </p:to>
                                    </p:set>
                                    <p:animEffect transition="in" filter="barn(inVertical)">
                                      <p:cBhvr>
                                        <p:cTn id="184" dur="500"/>
                                        <p:tgtEl>
                                          <p:spTgt spid="307"/>
                                        </p:tgtEl>
                                      </p:cBhvr>
                                    </p:animEffect>
                                  </p:childTnLst>
                                </p:cTn>
                              </p:par>
                              <p:par>
                                <p:cTn id="185" presetID="16" presetClass="entr" presetSubtype="21" fill="hold" nodeType="withEffect">
                                  <p:stCondLst>
                                    <p:cond delay="0"/>
                                  </p:stCondLst>
                                  <p:childTnLst>
                                    <p:set>
                                      <p:cBhvr>
                                        <p:cTn id="186" dur="1" fill="hold">
                                          <p:stCondLst>
                                            <p:cond delay="0"/>
                                          </p:stCondLst>
                                        </p:cTn>
                                        <p:tgtEl>
                                          <p:spTgt spid="337"/>
                                        </p:tgtEl>
                                        <p:attrNameLst>
                                          <p:attrName>style.visibility</p:attrName>
                                        </p:attrNameLst>
                                      </p:cBhvr>
                                      <p:to>
                                        <p:strVal val="visible"/>
                                      </p:to>
                                    </p:set>
                                    <p:animEffect transition="in" filter="barn(inVertical)">
                                      <p:cBhvr>
                                        <p:cTn id="187" dur="500"/>
                                        <p:tgtEl>
                                          <p:spTgt spid="337"/>
                                        </p:tgtEl>
                                      </p:cBhvr>
                                    </p:animEffect>
                                  </p:childTnLst>
                                </p:cTn>
                              </p:par>
                              <p:par>
                                <p:cTn id="188" presetID="16" presetClass="entr" presetSubtype="21" fill="hold" nodeType="withEffect">
                                  <p:stCondLst>
                                    <p:cond delay="0"/>
                                  </p:stCondLst>
                                  <p:childTnLst>
                                    <p:set>
                                      <p:cBhvr>
                                        <p:cTn id="189" dur="1" fill="hold">
                                          <p:stCondLst>
                                            <p:cond delay="0"/>
                                          </p:stCondLst>
                                        </p:cTn>
                                        <p:tgtEl>
                                          <p:spTgt spid="338"/>
                                        </p:tgtEl>
                                        <p:attrNameLst>
                                          <p:attrName>style.visibility</p:attrName>
                                        </p:attrNameLst>
                                      </p:cBhvr>
                                      <p:to>
                                        <p:strVal val="visible"/>
                                      </p:to>
                                    </p:set>
                                    <p:animEffect transition="in" filter="barn(inVertical)">
                                      <p:cBhvr>
                                        <p:cTn id="190" dur="500"/>
                                        <p:tgtEl>
                                          <p:spTgt spid="338"/>
                                        </p:tgtEl>
                                      </p:cBhvr>
                                    </p:animEffect>
                                  </p:childTnLst>
                                </p:cTn>
                              </p:par>
                              <p:par>
                                <p:cTn id="191" presetID="16" presetClass="entr" presetSubtype="21" fill="hold" nodeType="withEffect">
                                  <p:stCondLst>
                                    <p:cond delay="0"/>
                                  </p:stCondLst>
                                  <p:childTnLst>
                                    <p:set>
                                      <p:cBhvr>
                                        <p:cTn id="192" dur="1" fill="hold">
                                          <p:stCondLst>
                                            <p:cond delay="0"/>
                                          </p:stCondLst>
                                        </p:cTn>
                                        <p:tgtEl>
                                          <p:spTgt spid="339"/>
                                        </p:tgtEl>
                                        <p:attrNameLst>
                                          <p:attrName>style.visibility</p:attrName>
                                        </p:attrNameLst>
                                      </p:cBhvr>
                                      <p:to>
                                        <p:strVal val="visible"/>
                                      </p:to>
                                    </p:set>
                                    <p:animEffect transition="in" filter="barn(inVertical)">
                                      <p:cBhvr>
                                        <p:cTn id="193" dur="500"/>
                                        <p:tgtEl>
                                          <p:spTgt spid="339"/>
                                        </p:tgtEl>
                                      </p:cBhvr>
                                    </p:animEffect>
                                  </p:childTnLst>
                                </p:cTn>
                              </p:par>
                              <p:par>
                                <p:cTn id="194" presetID="16" presetClass="entr" presetSubtype="21" fill="hold" nodeType="withEffect">
                                  <p:stCondLst>
                                    <p:cond delay="0"/>
                                  </p:stCondLst>
                                  <p:childTnLst>
                                    <p:set>
                                      <p:cBhvr>
                                        <p:cTn id="195" dur="1" fill="hold">
                                          <p:stCondLst>
                                            <p:cond delay="0"/>
                                          </p:stCondLst>
                                        </p:cTn>
                                        <p:tgtEl>
                                          <p:spTgt spid="340"/>
                                        </p:tgtEl>
                                        <p:attrNameLst>
                                          <p:attrName>style.visibility</p:attrName>
                                        </p:attrNameLst>
                                      </p:cBhvr>
                                      <p:to>
                                        <p:strVal val="visible"/>
                                      </p:to>
                                    </p:set>
                                    <p:animEffect transition="in" filter="barn(inVertical)">
                                      <p:cBhvr>
                                        <p:cTn id="196" dur="500"/>
                                        <p:tgtEl>
                                          <p:spTgt spid="340"/>
                                        </p:tgtEl>
                                      </p:cBhvr>
                                    </p:animEffect>
                                  </p:childTnLst>
                                </p:cTn>
                              </p:par>
                              <p:par>
                                <p:cTn id="197" presetID="16" presetClass="entr" presetSubtype="21" fill="hold" nodeType="withEffect">
                                  <p:stCondLst>
                                    <p:cond delay="0"/>
                                  </p:stCondLst>
                                  <p:childTnLst>
                                    <p:set>
                                      <p:cBhvr>
                                        <p:cTn id="198" dur="1" fill="hold">
                                          <p:stCondLst>
                                            <p:cond delay="0"/>
                                          </p:stCondLst>
                                        </p:cTn>
                                        <p:tgtEl>
                                          <p:spTgt spid="341"/>
                                        </p:tgtEl>
                                        <p:attrNameLst>
                                          <p:attrName>style.visibility</p:attrName>
                                        </p:attrNameLst>
                                      </p:cBhvr>
                                      <p:to>
                                        <p:strVal val="visible"/>
                                      </p:to>
                                    </p:set>
                                    <p:animEffect transition="in" filter="barn(inVertical)">
                                      <p:cBhvr>
                                        <p:cTn id="199" dur="500"/>
                                        <p:tgtEl>
                                          <p:spTgt spid="341"/>
                                        </p:tgtEl>
                                      </p:cBhvr>
                                    </p:animEffect>
                                  </p:childTnLst>
                                </p:cTn>
                              </p:par>
                              <p:par>
                                <p:cTn id="200" presetID="16" presetClass="entr" presetSubtype="21" fill="hold" nodeType="withEffect">
                                  <p:stCondLst>
                                    <p:cond delay="0"/>
                                  </p:stCondLst>
                                  <p:childTnLst>
                                    <p:set>
                                      <p:cBhvr>
                                        <p:cTn id="201" dur="1" fill="hold">
                                          <p:stCondLst>
                                            <p:cond delay="0"/>
                                          </p:stCondLst>
                                        </p:cTn>
                                        <p:tgtEl>
                                          <p:spTgt spid="342"/>
                                        </p:tgtEl>
                                        <p:attrNameLst>
                                          <p:attrName>style.visibility</p:attrName>
                                        </p:attrNameLst>
                                      </p:cBhvr>
                                      <p:to>
                                        <p:strVal val="visible"/>
                                      </p:to>
                                    </p:set>
                                    <p:animEffect transition="in" filter="barn(inVertical)">
                                      <p:cBhvr>
                                        <p:cTn id="202" dur="500"/>
                                        <p:tgtEl>
                                          <p:spTgt spid="342"/>
                                        </p:tgtEl>
                                      </p:cBhvr>
                                    </p:animEffect>
                                  </p:childTnLst>
                                </p:cTn>
                              </p:par>
                              <p:par>
                                <p:cTn id="203" presetID="16" presetClass="entr" presetSubtype="21" fill="hold" nodeType="withEffect">
                                  <p:stCondLst>
                                    <p:cond delay="0"/>
                                  </p:stCondLst>
                                  <p:childTnLst>
                                    <p:set>
                                      <p:cBhvr>
                                        <p:cTn id="204" dur="1" fill="hold">
                                          <p:stCondLst>
                                            <p:cond delay="0"/>
                                          </p:stCondLst>
                                        </p:cTn>
                                        <p:tgtEl>
                                          <p:spTgt spid="353"/>
                                        </p:tgtEl>
                                        <p:attrNameLst>
                                          <p:attrName>style.visibility</p:attrName>
                                        </p:attrNameLst>
                                      </p:cBhvr>
                                      <p:to>
                                        <p:strVal val="visible"/>
                                      </p:to>
                                    </p:set>
                                    <p:animEffect transition="in" filter="barn(inVertical)">
                                      <p:cBhvr>
                                        <p:cTn id="205" dur="500"/>
                                        <p:tgtEl>
                                          <p:spTgt spid="353"/>
                                        </p:tgtEl>
                                      </p:cBhvr>
                                    </p:animEffect>
                                  </p:childTnLst>
                                </p:cTn>
                              </p:par>
                              <p:par>
                                <p:cTn id="206" presetID="16" presetClass="entr" presetSubtype="21" fill="hold" nodeType="withEffect">
                                  <p:stCondLst>
                                    <p:cond delay="0"/>
                                  </p:stCondLst>
                                  <p:childTnLst>
                                    <p:set>
                                      <p:cBhvr>
                                        <p:cTn id="207" dur="1" fill="hold">
                                          <p:stCondLst>
                                            <p:cond delay="0"/>
                                          </p:stCondLst>
                                        </p:cTn>
                                        <p:tgtEl>
                                          <p:spTgt spid="362"/>
                                        </p:tgtEl>
                                        <p:attrNameLst>
                                          <p:attrName>style.visibility</p:attrName>
                                        </p:attrNameLst>
                                      </p:cBhvr>
                                      <p:to>
                                        <p:strVal val="visible"/>
                                      </p:to>
                                    </p:set>
                                    <p:animEffect transition="in" filter="barn(inVertical)">
                                      <p:cBhvr>
                                        <p:cTn id="208" dur="500"/>
                                        <p:tgtEl>
                                          <p:spTgt spid="362"/>
                                        </p:tgtEl>
                                      </p:cBhvr>
                                    </p:animEffect>
                                  </p:childTnLst>
                                </p:cTn>
                              </p:par>
                              <p:par>
                                <p:cTn id="209" presetID="16" presetClass="entr" presetSubtype="21" fill="hold" nodeType="withEffect">
                                  <p:stCondLst>
                                    <p:cond delay="0"/>
                                  </p:stCondLst>
                                  <p:childTnLst>
                                    <p:set>
                                      <p:cBhvr>
                                        <p:cTn id="210" dur="1" fill="hold">
                                          <p:stCondLst>
                                            <p:cond delay="0"/>
                                          </p:stCondLst>
                                        </p:cTn>
                                        <p:tgtEl>
                                          <p:spTgt spid="363"/>
                                        </p:tgtEl>
                                        <p:attrNameLst>
                                          <p:attrName>style.visibility</p:attrName>
                                        </p:attrNameLst>
                                      </p:cBhvr>
                                      <p:to>
                                        <p:strVal val="visible"/>
                                      </p:to>
                                    </p:set>
                                    <p:animEffect transition="in" filter="barn(inVertical)">
                                      <p:cBhvr>
                                        <p:cTn id="211" dur="500"/>
                                        <p:tgtEl>
                                          <p:spTgt spid="363"/>
                                        </p:tgtEl>
                                      </p:cBhvr>
                                    </p:animEffect>
                                  </p:childTnLst>
                                </p:cTn>
                              </p:par>
                              <p:par>
                                <p:cTn id="212" presetID="16" presetClass="entr" presetSubtype="21" fill="hold" nodeType="withEffect">
                                  <p:stCondLst>
                                    <p:cond delay="0"/>
                                  </p:stCondLst>
                                  <p:childTnLst>
                                    <p:set>
                                      <p:cBhvr>
                                        <p:cTn id="213" dur="1" fill="hold">
                                          <p:stCondLst>
                                            <p:cond delay="0"/>
                                          </p:stCondLst>
                                        </p:cTn>
                                        <p:tgtEl>
                                          <p:spTgt spid="364"/>
                                        </p:tgtEl>
                                        <p:attrNameLst>
                                          <p:attrName>style.visibility</p:attrName>
                                        </p:attrNameLst>
                                      </p:cBhvr>
                                      <p:to>
                                        <p:strVal val="visible"/>
                                      </p:to>
                                    </p:set>
                                    <p:animEffect transition="in" filter="barn(inVertical)">
                                      <p:cBhvr>
                                        <p:cTn id="214" dur="500"/>
                                        <p:tgtEl>
                                          <p:spTgt spid="364"/>
                                        </p:tgtEl>
                                      </p:cBhvr>
                                    </p:animEffect>
                                  </p:childTnLst>
                                </p:cTn>
                              </p:par>
                              <p:par>
                                <p:cTn id="215" presetID="16" presetClass="entr" presetSubtype="21" fill="hold" nodeType="withEffect">
                                  <p:stCondLst>
                                    <p:cond delay="0"/>
                                  </p:stCondLst>
                                  <p:childTnLst>
                                    <p:set>
                                      <p:cBhvr>
                                        <p:cTn id="216" dur="1" fill="hold">
                                          <p:stCondLst>
                                            <p:cond delay="0"/>
                                          </p:stCondLst>
                                        </p:cTn>
                                        <p:tgtEl>
                                          <p:spTgt spid="365"/>
                                        </p:tgtEl>
                                        <p:attrNameLst>
                                          <p:attrName>style.visibility</p:attrName>
                                        </p:attrNameLst>
                                      </p:cBhvr>
                                      <p:to>
                                        <p:strVal val="visible"/>
                                      </p:to>
                                    </p:set>
                                    <p:animEffect transition="in" filter="barn(inVertical)">
                                      <p:cBhvr>
                                        <p:cTn id="217" dur="500"/>
                                        <p:tgtEl>
                                          <p:spTgt spid="365"/>
                                        </p:tgtEl>
                                      </p:cBhvr>
                                    </p:animEffect>
                                  </p:childTnLst>
                                </p:cTn>
                              </p:par>
                              <p:par>
                                <p:cTn id="218" presetID="16" presetClass="entr" presetSubtype="21" fill="hold" nodeType="withEffect">
                                  <p:stCondLst>
                                    <p:cond delay="0"/>
                                  </p:stCondLst>
                                  <p:childTnLst>
                                    <p:set>
                                      <p:cBhvr>
                                        <p:cTn id="219" dur="1" fill="hold">
                                          <p:stCondLst>
                                            <p:cond delay="0"/>
                                          </p:stCondLst>
                                        </p:cTn>
                                        <p:tgtEl>
                                          <p:spTgt spid="366"/>
                                        </p:tgtEl>
                                        <p:attrNameLst>
                                          <p:attrName>style.visibility</p:attrName>
                                        </p:attrNameLst>
                                      </p:cBhvr>
                                      <p:to>
                                        <p:strVal val="visible"/>
                                      </p:to>
                                    </p:set>
                                    <p:animEffect transition="in" filter="barn(inVertical)">
                                      <p:cBhvr>
                                        <p:cTn id="220" dur="500"/>
                                        <p:tgtEl>
                                          <p:spTgt spid="366"/>
                                        </p:tgtEl>
                                      </p:cBhvr>
                                    </p:animEffect>
                                  </p:childTnLst>
                                </p:cTn>
                              </p:par>
                              <p:par>
                                <p:cTn id="221" presetID="16" presetClass="entr" presetSubtype="21" fill="hold" nodeType="withEffect">
                                  <p:stCondLst>
                                    <p:cond delay="0"/>
                                  </p:stCondLst>
                                  <p:childTnLst>
                                    <p:set>
                                      <p:cBhvr>
                                        <p:cTn id="222" dur="1" fill="hold">
                                          <p:stCondLst>
                                            <p:cond delay="0"/>
                                          </p:stCondLst>
                                        </p:cTn>
                                        <p:tgtEl>
                                          <p:spTgt spid="367"/>
                                        </p:tgtEl>
                                        <p:attrNameLst>
                                          <p:attrName>style.visibility</p:attrName>
                                        </p:attrNameLst>
                                      </p:cBhvr>
                                      <p:to>
                                        <p:strVal val="visible"/>
                                      </p:to>
                                    </p:set>
                                    <p:animEffect transition="in" filter="barn(inVertical)">
                                      <p:cBhvr>
                                        <p:cTn id="223" dur="500"/>
                                        <p:tgtEl>
                                          <p:spTgt spid="367"/>
                                        </p:tgtEl>
                                      </p:cBhvr>
                                    </p:animEffect>
                                  </p:childTnLst>
                                </p:cTn>
                              </p:par>
                              <p:par>
                                <p:cTn id="224" presetID="16" presetClass="entr" presetSubtype="21" fill="hold" nodeType="withEffect">
                                  <p:stCondLst>
                                    <p:cond delay="0"/>
                                  </p:stCondLst>
                                  <p:childTnLst>
                                    <p:set>
                                      <p:cBhvr>
                                        <p:cTn id="225" dur="1" fill="hold">
                                          <p:stCondLst>
                                            <p:cond delay="0"/>
                                          </p:stCondLst>
                                        </p:cTn>
                                        <p:tgtEl>
                                          <p:spTgt spid="378"/>
                                        </p:tgtEl>
                                        <p:attrNameLst>
                                          <p:attrName>style.visibility</p:attrName>
                                        </p:attrNameLst>
                                      </p:cBhvr>
                                      <p:to>
                                        <p:strVal val="visible"/>
                                      </p:to>
                                    </p:set>
                                    <p:animEffect transition="in" filter="barn(inVertical)">
                                      <p:cBhvr>
                                        <p:cTn id="226" dur="500"/>
                                        <p:tgtEl>
                                          <p:spTgt spid="378"/>
                                        </p:tgtEl>
                                      </p:cBhvr>
                                    </p:animEffect>
                                  </p:childTnLst>
                                </p:cTn>
                              </p:par>
                              <p:par>
                                <p:cTn id="227" presetID="16" presetClass="entr" presetSubtype="21" fill="hold" nodeType="withEffect">
                                  <p:stCondLst>
                                    <p:cond delay="0"/>
                                  </p:stCondLst>
                                  <p:childTnLst>
                                    <p:set>
                                      <p:cBhvr>
                                        <p:cTn id="228" dur="1" fill="hold">
                                          <p:stCondLst>
                                            <p:cond delay="0"/>
                                          </p:stCondLst>
                                        </p:cTn>
                                        <p:tgtEl>
                                          <p:spTgt spid="379"/>
                                        </p:tgtEl>
                                        <p:attrNameLst>
                                          <p:attrName>style.visibility</p:attrName>
                                        </p:attrNameLst>
                                      </p:cBhvr>
                                      <p:to>
                                        <p:strVal val="visible"/>
                                      </p:to>
                                    </p:set>
                                    <p:animEffect transition="in" filter="barn(inVertical)">
                                      <p:cBhvr>
                                        <p:cTn id="229" dur="500"/>
                                        <p:tgtEl>
                                          <p:spTgt spid="379"/>
                                        </p:tgtEl>
                                      </p:cBhvr>
                                    </p:animEffect>
                                  </p:childTnLst>
                                </p:cTn>
                              </p:par>
                              <p:par>
                                <p:cTn id="230" presetID="16" presetClass="entr" presetSubtype="21" fill="hold" nodeType="withEffect">
                                  <p:stCondLst>
                                    <p:cond delay="0"/>
                                  </p:stCondLst>
                                  <p:childTnLst>
                                    <p:set>
                                      <p:cBhvr>
                                        <p:cTn id="231" dur="1" fill="hold">
                                          <p:stCondLst>
                                            <p:cond delay="0"/>
                                          </p:stCondLst>
                                        </p:cTn>
                                        <p:tgtEl>
                                          <p:spTgt spid="380"/>
                                        </p:tgtEl>
                                        <p:attrNameLst>
                                          <p:attrName>style.visibility</p:attrName>
                                        </p:attrNameLst>
                                      </p:cBhvr>
                                      <p:to>
                                        <p:strVal val="visible"/>
                                      </p:to>
                                    </p:set>
                                    <p:animEffect transition="in" filter="barn(inVertical)">
                                      <p:cBhvr>
                                        <p:cTn id="232" dur="500"/>
                                        <p:tgtEl>
                                          <p:spTgt spid="380"/>
                                        </p:tgtEl>
                                      </p:cBhvr>
                                    </p:animEffect>
                                  </p:childTnLst>
                                </p:cTn>
                              </p:par>
                              <p:par>
                                <p:cTn id="233" presetID="16" presetClass="entr" presetSubtype="21" fill="hold" nodeType="withEffect">
                                  <p:stCondLst>
                                    <p:cond delay="0"/>
                                  </p:stCondLst>
                                  <p:childTnLst>
                                    <p:set>
                                      <p:cBhvr>
                                        <p:cTn id="234" dur="1" fill="hold">
                                          <p:stCondLst>
                                            <p:cond delay="0"/>
                                          </p:stCondLst>
                                        </p:cTn>
                                        <p:tgtEl>
                                          <p:spTgt spid="381"/>
                                        </p:tgtEl>
                                        <p:attrNameLst>
                                          <p:attrName>style.visibility</p:attrName>
                                        </p:attrNameLst>
                                      </p:cBhvr>
                                      <p:to>
                                        <p:strVal val="visible"/>
                                      </p:to>
                                    </p:set>
                                    <p:animEffect transition="in" filter="barn(inVertical)">
                                      <p:cBhvr>
                                        <p:cTn id="235" dur="500"/>
                                        <p:tgtEl>
                                          <p:spTgt spid="381"/>
                                        </p:tgtEl>
                                      </p:cBhvr>
                                    </p:animEffect>
                                  </p:childTnLst>
                                </p:cTn>
                              </p:par>
                              <p:par>
                                <p:cTn id="236" presetID="16" presetClass="entr" presetSubtype="21" fill="hold" nodeType="withEffect">
                                  <p:stCondLst>
                                    <p:cond delay="0"/>
                                  </p:stCondLst>
                                  <p:childTnLst>
                                    <p:set>
                                      <p:cBhvr>
                                        <p:cTn id="237" dur="1" fill="hold">
                                          <p:stCondLst>
                                            <p:cond delay="0"/>
                                          </p:stCondLst>
                                        </p:cTn>
                                        <p:tgtEl>
                                          <p:spTgt spid="388"/>
                                        </p:tgtEl>
                                        <p:attrNameLst>
                                          <p:attrName>style.visibility</p:attrName>
                                        </p:attrNameLst>
                                      </p:cBhvr>
                                      <p:to>
                                        <p:strVal val="visible"/>
                                      </p:to>
                                    </p:set>
                                    <p:animEffect transition="in" filter="barn(inVertical)">
                                      <p:cBhvr>
                                        <p:cTn id="238" dur="500"/>
                                        <p:tgtEl>
                                          <p:spTgt spid="388"/>
                                        </p:tgtEl>
                                      </p:cBhvr>
                                    </p:animEffect>
                                  </p:childTnLst>
                                </p:cTn>
                              </p:par>
                              <p:par>
                                <p:cTn id="239" presetID="16" presetClass="entr" presetSubtype="21" fill="hold" nodeType="withEffect">
                                  <p:stCondLst>
                                    <p:cond delay="0"/>
                                  </p:stCondLst>
                                  <p:childTnLst>
                                    <p:set>
                                      <p:cBhvr>
                                        <p:cTn id="240" dur="1" fill="hold">
                                          <p:stCondLst>
                                            <p:cond delay="0"/>
                                          </p:stCondLst>
                                        </p:cTn>
                                        <p:tgtEl>
                                          <p:spTgt spid="389"/>
                                        </p:tgtEl>
                                        <p:attrNameLst>
                                          <p:attrName>style.visibility</p:attrName>
                                        </p:attrNameLst>
                                      </p:cBhvr>
                                      <p:to>
                                        <p:strVal val="visible"/>
                                      </p:to>
                                    </p:set>
                                    <p:animEffect transition="in" filter="barn(inVertical)">
                                      <p:cBhvr>
                                        <p:cTn id="241" dur="500"/>
                                        <p:tgtEl>
                                          <p:spTgt spid="389"/>
                                        </p:tgtEl>
                                      </p:cBhvr>
                                    </p:animEffect>
                                  </p:childTnLst>
                                </p:cTn>
                              </p:par>
                              <p:par>
                                <p:cTn id="242" presetID="16" presetClass="entr" presetSubtype="21" fill="hold" nodeType="withEffect">
                                  <p:stCondLst>
                                    <p:cond delay="0"/>
                                  </p:stCondLst>
                                  <p:childTnLst>
                                    <p:set>
                                      <p:cBhvr>
                                        <p:cTn id="243" dur="1" fill="hold">
                                          <p:stCondLst>
                                            <p:cond delay="0"/>
                                          </p:stCondLst>
                                        </p:cTn>
                                        <p:tgtEl>
                                          <p:spTgt spid="390"/>
                                        </p:tgtEl>
                                        <p:attrNameLst>
                                          <p:attrName>style.visibility</p:attrName>
                                        </p:attrNameLst>
                                      </p:cBhvr>
                                      <p:to>
                                        <p:strVal val="visible"/>
                                      </p:to>
                                    </p:set>
                                    <p:animEffect transition="in" filter="barn(inVertical)">
                                      <p:cBhvr>
                                        <p:cTn id="244" dur="500"/>
                                        <p:tgtEl>
                                          <p:spTgt spid="390"/>
                                        </p:tgtEl>
                                      </p:cBhvr>
                                    </p:animEffect>
                                  </p:childTnLst>
                                </p:cTn>
                              </p:par>
                              <p:par>
                                <p:cTn id="245" presetID="16" presetClass="entr" presetSubtype="21" fill="hold" nodeType="withEffect">
                                  <p:stCondLst>
                                    <p:cond delay="0"/>
                                  </p:stCondLst>
                                  <p:childTnLst>
                                    <p:set>
                                      <p:cBhvr>
                                        <p:cTn id="246" dur="1" fill="hold">
                                          <p:stCondLst>
                                            <p:cond delay="0"/>
                                          </p:stCondLst>
                                        </p:cTn>
                                        <p:tgtEl>
                                          <p:spTgt spid="391"/>
                                        </p:tgtEl>
                                        <p:attrNameLst>
                                          <p:attrName>style.visibility</p:attrName>
                                        </p:attrNameLst>
                                      </p:cBhvr>
                                      <p:to>
                                        <p:strVal val="visible"/>
                                      </p:to>
                                    </p:set>
                                    <p:animEffect transition="in" filter="barn(inVertical)">
                                      <p:cBhvr>
                                        <p:cTn id="247" dur="500"/>
                                        <p:tgtEl>
                                          <p:spTgt spid="391"/>
                                        </p:tgtEl>
                                      </p:cBhvr>
                                    </p:animEffect>
                                  </p:childTnLst>
                                </p:cTn>
                              </p:par>
                              <p:par>
                                <p:cTn id="248" presetID="16" presetClass="entr" presetSubtype="21" fill="hold" nodeType="withEffect">
                                  <p:stCondLst>
                                    <p:cond delay="0"/>
                                  </p:stCondLst>
                                  <p:childTnLst>
                                    <p:set>
                                      <p:cBhvr>
                                        <p:cTn id="249" dur="1" fill="hold">
                                          <p:stCondLst>
                                            <p:cond delay="0"/>
                                          </p:stCondLst>
                                        </p:cTn>
                                        <p:tgtEl>
                                          <p:spTgt spid="392"/>
                                        </p:tgtEl>
                                        <p:attrNameLst>
                                          <p:attrName>style.visibility</p:attrName>
                                        </p:attrNameLst>
                                      </p:cBhvr>
                                      <p:to>
                                        <p:strVal val="visible"/>
                                      </p:to>
                                    </p:set>
                                    <p:animEffect transition="in" filter="barn(inVertical)">
                                      <p:cBhvr>
                                        <p:cTn id="250" dur="500"/>
                                        <p:tgtEl>
                                          <p:spTgt spid="392"/>
                                        </p:tgtEl>
                                      </p:cBhvr>
                                    </p:animEffect>
                                  </p:childTnLst>
                                </p:cTn>
                              </p:par>
                              <p:par>
                                <p:cTn id="251" presetID="16" presetClass="entr" presetSubtype="21" fill="hold" nodeType="withEffect">
                                  <p:stCondLst>
                                    <p:cond delay="0"/>
                                  </p:stCondLst>
                                  <p:childTnLst>
                                    <p:set>
                                      <p:cBhvr>
                                        <p:cTn id="252" dur="1" fill="hold">
                                          <p:stCondLst>
                                            <p:cond delay="0"/>
                                          </p:stCondLst>
                                        </p:cTn>
                                        <p:tgtEl>
                                          <p:spTgt spid="403"/>
                                        </p:tgtEl>
                                        <p:attrNameLst>
                                          <p:attrName>style.visibility</p:attrName>
                                        </p:attrNameLst>
                                      </p:cBhvr>
                                      <p:to>
                                        <p:strVal val="visible"/>
                                      </p:to>
                                    </p:set>
                                    <p:animEffect transition="in" filter="barn(inVertical)">
                                      <p:cBhvr>
                                        <p:cTn id="253" dur="500"/>
                                        <p:tgtEl>
                                          <p:spTgt spid="403"/>
                                        </p:tgtEl>
                                      </p:cBhvr>
                                    </p:animEffect>
                                  </p:childTnLst>
                                </p:cTn>
                              </p:par>
                              <p:par>
                                <p:cTn id="254" presetID="16" presetClass="entr" presetSubtype="21" fill="hold" nodeType="withEffect">
                                  <p:stCondLst>
                                    <p:cond delay="0"/>
                                  </p:stCondLst>
                                  <p:childTnLst>
                                    <p:set>
                                      <p:cBhvr>
                                        <p:cTn id="255" dur="1" fill="hold">
                                          <p:stCondLst>
                                            <p:cond delay="0"/>
                                          </p:stCondLst>
                                        </p:cTn>
                                        <p:tgtEl>
                                          <p:spTgt spid="404"/>
                                        </p:tgtEl>
                                        <p:attrNameLst>
                                          <p:attrName>style.visibility</p:attrName>
                                        </p:attrNameLst>
                                      </p:cBhvr>
                                      <p:to>
                                        <p:strVal val="visible"/>
                                      </p:to>
                                    </p:set>
                                    <p:animEffect transition="in" filter="barn(inVertical)">
                                      <p:cBhvr>
                                        <p:cTn id="256" dur="500"/>
                                        <p:tgtEl>
                                          <p:spTgt spid="404"/>
                                        </p:tgtEl>
                                      </p:cBhvr>
                                    </p:animEffect>
                                  </p:childTnLst>
                                </p:cTn>
                              </p:par>
                              <p:par>
                                <p:cTn id="257" presetID="16" presetClass="entr" presetSubtype="21" fill="hold" nodeType="withEffect">
                                  <p:stCondLst>
                                    <p:cond delay="0"/>
                                  </p:stCondLst>
                                  <p:childTnLst>
                                    <p:set>
                                      <p:cBhvr>
                                        <p:cTn id="258" dur="1" fill="hold">
                                          <p:stCondLst>
                                            <p:cond delay="0"/>
                                          </p:stCondLst>
                                        </p:cTn>
                                        <p:tgtEl>
                                          <p:spTgt spid="405"/>
                                        </p:tgtEl>
                                        <p:attrNameLst>
                                          <p:attrName>style.visibility</p:attrName>
                                        </p:attrNameLst>
                                      </p:cBhvr>
                                      <p:to>
                                        <p:strVal val="visible"/>
                                      </p:to>
                                    </p:set>
                                    <p:animEffect transition="in" filter="barn(inVertical)">
                                      <p:cBhvr>
                                        <p:cTn id="259" dur="500"/>
                                        <p:tgtEl>
                                          <p:spTgt spid="405"/>
                                        </p:tgtEl>
                                      </p:cBhvr>
                                    </p:animEffect>
                                  </p:childTnLst>
                                </p:cTn>
                              </p:par>
                              <p:par>
                                <p:cTn id="260" presetID="16" presetClass="entr" presetSubtype="21" fill="hold" nodeType="withEffect">
                                  <p:stCondLst>
                                    <p:cond delay="0"/>
                                  </p:stCondLst>
                                  <p:childTnLst>
                                    <p:set>
                                      <p:cBhvr>
                                        <p:cTn id="261" dur="1" fill="hold">
                                          <p:stCondLst>
                                            <p:cond delay="0"/>
                                          </p:stCondLst>
                                        </p:cTn>
                                        <p:tgtEl>
                                          <p:spTgt spid="406"/>
                                        </p:tgtEl>
                                        <p:attrNameLst>
                                          <p:attrName>style.visibility</p:attrName>
                                        </p:attrNameLst>
                                      </p:cBhvr>
                                      <p:to>
                                        <p:strVal val="visible"/>
                                      </p:to>
                                    </p:set>
                                    <p:animEffect transition="in" filter="barn(inVertical)">
                                      <p:cBhvr>
                                        <p:cTn id="262" dur="500"/>
                                        <p:tgtEl>
                                          <p:spTgt spid="406"/>
                                        </p:tgtEl>
                                      </p:cBhvr>
                                    </p:animEffect>
                                  </p:childTnLst>
                                </p:cTn>
                              </p:par>
                              <p:par>
                                <p:cTn id="263" presetID="16" presetClass="entr" presetSubtype="21" fill="hold" nodeType="withEffect">
                                  <p:stCondLst>
                                    <p:cond delay="0"/>
                                  </p:stCondLst>
                                  <p:childTnLst>
                                    <p:set>
                                      <p:cBhvr>
                                        <p:cTn id="264" dur="1" fill="hold">
                                          <p:stCondLst>
                                            <p:cond delay="0"/>
                                          </p:stCondLst>
                                        </p:cTn>
                                        <p:tgtEl>
                                          <p:spTgt spid="431"/>
                                        </p:tgtEl>
                                        <p:attrNameLst>
                                          <p:attrName>style.visibility</p:attrName>
                                        </p:attrNameLst>
                                      </p:cBhvr>
                                      <p:to>
                                        <p:strVal val="visible"/>
                                      </p:to>
                                    </p:set>
                                    <p:animEffect transition="in" filter="barn(inVertical)">
                                      <p:cBhvr>
                                        <p:cTn id="265" dur="500"/>
                                        <p:tgtEl>
                                          <p:spTgt spid="431"/>
                                        </p:tgtEl>
                                      </p:cBhvr>
                                    </p:animEffect>
                                  </p:childTnLst>
                                </p:cTn>
                              </p:par>
                              <p:par>
                                <p:cTn id="266" presetID="16" presetClass="entr" presetSubtype="21" fill="hold" nodeType="withEffect">
                                  <p:stCondLst>
                                    <p:cond delay="0"/>
                                  </p:stCondLst>
                                  <p:childTnLst>
                                    <p:set>
                                      <p:cBhvr>
                                        <p:cTn id="267" dur="1" fill="hold">
                                          <p:stCondLst>
                                            <p:cond delay="0"/>
                                          </p:stCondLst>
                                        </p:cTn>
                                        <p:tgtEl>
                                          <p:spTgt spid="433"/>
                                        </p:tgtEl>
                                        <p:attrNameLst>
                                          <p:attrName>style.visibility</p:attrName>
                                        </p:attrNameLst>
                                      </p:cBhvr>
                                      <p:to>
                                        <p:strVal val="visible"/>
                                      </p:to>
                                    </p:set>
                                    <p:animEffect transition="in" filter="barn(inVertical)">
                                      <p:cBhvr>
                                        <p:cTn id="268" dur="500"/>
                                        <p:tgtEl>
                                          <p:spTgt spid="433"/>
                                        </p:tgtEl>
                                      </p:cBhvr>
                                    </p:animEffect>
                                  </p:childTnLst>
                                </p:cTn>
                              </p:par>
                              <p:par>
                                <p:cTn id="269" presetID="16" presetClass="entr" presetSubtype="21" fill="hold" nodeType="withEffect">
                                  <p:stCondLst>
                                    <p:cond delay="0"/>
                                  </p:stCondLst>
                                  <p:childTnLst>
                                    <p:set>
                                      <p:cBhvr>
                                        <p:cTn id="270" dur="1" fill="hold">
                                          <p:stCondLst>
                                            <p:cond delay="0"/>
                                          </p:stCondLst>
                                        </p:cTn>
                                        <p:tgtEl>
                                          <p:spTgt spid="434"/>
                                        </p:tgtEl>
                                        <p:attrNameLst>
                                          <p:attrName>style.visibility</p:attrName>
                                        </p:attrNameLst>
                                      </p:cBhvr>
                                      <p:to>
                                        <p:strVal val="visible"/>
                                      </p:to>
                                    </p:set>
                                    <p:animEffect transition="in" filter="barn(inVertical)">
                                      <p:cBhvr>
                                        <p:cTn id="271" dur="500"/>
                                        <p:tgtEl>
                                          <p:spTgt spid="434"/>
                                        </p:tgtEl>
                                      </p:cBhvr>
                                    </p:animEffect>
                                  </p:childTnLst>
                                </p:cTn>
                              </p:par>
                              <p:par>
                                <p:cTn id="272" presetID="16" presetClass="entr" presetSubtype="21" fill="hold" nodeType="withEffect">
                                  <p:stCondLst>
                                    <p:cond delay="0"/>
                                  </p:stCondLst>
                                  <p:childTnLst>
                                    <p:set>
                                      <p:cBhvr>
                                        <p:cTn id="273" dur="1" fill="hold">
                                          <p:stCondLst>
                                            <p:cond delay="0"/>
                                          </p:stCondLst>
                                        </p:cTn>
                                        <p:tgtEl>
                                          <p:spTgt spid="435"/>
                                        </p:tgtEl>
                                        <p:attrNameLst>
                                          <p:attrName>style.visibility</p:attrName>
                                        </p:attrNameLst>
                                      </p:cBhvr>
                                      <p:to>
                                        <p:strVal val="visible"/>
                                      </p:to>
                                    </p:set>
                                    <p:animEffect transition="in" filter="barn(inVertical)">
                                      <p:cBhvr>
                                        <p:cTn id="274" dur="500"/>
                                        <p:tgtEl>
                                          <p:spTgt spid="435"/>
                                        </p:tgtEl>
                                      </p:cBhvr>
                                    </p:animEffect>
                                  </p:childTnLst>
                                </p:cTn>
                              </p:par>
                              <p:par>
                                <p:cTn id="275" presetID="16" presetClass="entr" presetSubtype="21" fill="hold" nodeType="withEffect">
                                  <p:stCondLst>
                                    <p:cond delay="0"/>
                                  </p:stCondLst>
                                  <p:childTnLst>
                                    <p:set>
                                      <p:cBhvr>
                                        <p:cTn id="276" dur="1" fill="hold">
                                          <p:stCondLst>
                                            <p:cond delay="0"/>
                                          </p:stCondLst>
                                        </p:cTn>
                                        <p:tgtEl>
                                          <p:spTgt spid="436"/>
                                        </p:tgtEl>
                                        <p:attrNameLst>
                                          <p:attrName>style.visibility</p:attrName>
                                        </p:attrNameLst>
                                      </p:cBhvr>
                                      <p:to>
                                        <p:strVal val="visible"/>
                                      </p:to>
                                    </p:set>
                                    <p:animEffect transition="in" filter="barn(inVertical)">
                                      <p:cBhvr>
                                        <p:cTn id="277" dur="500"/>
                                        <p:tgtEl>
                                          <p:spTgt spid="436"/>
                                        </p:tgtEl>
                                      </p:cBhvr>
                                    </p:animEffect>
                                  </p:childTnLst>
                                </p:cTn>
                              </p:par>
                              <p:par>
                                <p:cTn id="278" presetID="16" presetClass="entr" presetSubtype="21" fill="hold" nodeType="withEffect">
                                  <p:stCondLst>
                                    <p:cond delay="0"/>
                                  </p:stCondLst>
                                  <p:childTnLst>
                                    <p:set>
                                      <p:cBhvr>
                                        <p:cTn id="279" dur="1" fill="hold">
                                          <p:stCondLst>
                                            <p:cond delay="0"/>
                                          </p:stCondLst>
                                        </p:cTn>
                                        <p:tgtEl>
                                          <p:spTgt spid="437"/>
                                        </p:tgtEl>
                                        <p:attrNameLst>
                                          <p:attrName>style.visibility</p:attrName>
                                        </p:attrNameLst>
                                      </p:cBhvr>
                                      <p:to>
                                        <p:strVal val="visible"/>
                                      </p:to>
                                    </p:set>
                                    <p:animEffect transition="in" filter="barn(inVertical)">
                                      <p:cBhvr>
                                        <p:cTn id="280" dur="500"/>
                                        <p:tgtEl>
                                          <p:spTgt spid="437"/>
                                        </p:tgtEl>
                                      </p:cBhvr>
                                    </p:animEffect>
                                  </p:childTnLst>
                                </p:cTn>
                              </p:par>
                              <p:par>
                                <p:cTn id="281" presetID="16" presetClass="entr" presetSubtype="21" fill="hold" nodeType="withEffect">
                                  <p:stCondLst>
                                    <p:cond delay="0"/>
                                  </p:stCondLst>
                                  <p:childTnLst>
                                    <p:set>
                                      <p:cBhvr>
                                        <p:cTn id="282" dur="1" fill="hold">
                                          <p:stCondLst>
                                            <p:cond delay="0"/>
                                          </p:stCondLst>
                                        </p:cTn>
                                        <p:tgtEl>
                                          <p:spTgt spid="505"/>
                                        </p:tgtEl>
                                        <p:attrNameLst>
                                          <p:attrName>style.visibility</p:attrName>
                                        </p:attrNameLst>
                                      </p:cBhvr>
                                      <p:to>
                                        <p:strVal val="visible"/>
                                      </p:to>
                                    </p:set>
                                    <p:animEffect transition="in" filter="barn(inVertical)">
                                      <p:cBhvr>
                                        <p:cTn id="283" dur="500"/>
                                        <p:tgtEl>
                                          <p:spTgt spid="505"/>
                                        </p:tgtEl>
                                      </p:cBhvr>
                                    </p:animEffect>
                                  </p:childTnLst>
                                </p:cTn>
                              </p:par>
                              <p:par>
                                <p:cTn id="284" presetID="16" presetClass="entr" presetSubtype="21" fill="hold" nodeType="withEffect">
                                  <p:stCondLst>
                                    <p:cond delay="0"/>
                                  </p:stCondLst>
                                  <p:childTnLst>
                                    <p:set>
                                      <p:cBhvr>
                                        <p:cTn id="285" dur="1" fill="hold">
                                          <p:stCondLst>
                                            <p:cond delay="0"/>
                                          </p:stCondLst>
                                        </p:cTn>
                                        <p:tgtEl>
                                          <p:spTgt spid="506"/>
                                        </p:tgtEl>
                                        <p:attrNameLst>
                                          <p:attrName>style.visibility</p:attrName>
                                        </p:attrNameLst>
                                      </p:cBhvr>
                                      <p:to>
                                        <p:strVal val="visible"/>
                                      </p:to>
                                    </p:set>
                                    <p:animEffect transition="in" filter="barn(inVertical)">
                                      <p:cBhvr>
                                        <p:cTn id="286" dur="500"/>
                                        <p:tgtEl>
                                          <p:spTgt spid="506"/>
                                        </p:tgtEl>
                                      </p:cBhvr>
                                    </p:animEffect>
                                  </p:childTnLst>
                                </p:cTn>
                              </p:par>
                              <p:par>
                                <p:cTn id="287" presetID="16" presetClass="entr" presetSubtype="21" fill="hold" nodeType="withEffect">
                                  <p:stCondLst>
                                    <p:cond delay="0"/>
                                  </p:stCondLst>
                                  <p:childTnLst>
                                    <p:set>
                                      <p:cBhvr>
                                        <p:cTn id="288" dur="1" fill="hold">
                                          <p:stCondLst>
                                            <p:cond delay="0"/>
                                          </p:stCondLst>
                                        </p:cTn>
                                        <p:tgtEl>
                                          <p:spTgt spid="508"/>
                                        </p:tgtEl>
                                        <p:attrNameLst>
                                          <p:attrName>style.visibility</p:attrName>
                                        </p:attrNameLst>
                                      </p:cBhvr>
                                      <p:to>
                                        <p:strVal val="visible"/>
                                      </p:to>
                                    </p:set>
                                    <p:animEffect transition="in" filter="barn(inVertical)">
                                      <p:cBhvr>
                                        <p:cTn id="289" dur="500"/>
                                        <p:tgtEl>
                                          <p:spTgt spid="508"/>
                                        </p:tgtEl>
                                      </p:cBhvr>
                                    </p:animEffect>
                                  </p:childTnLst>
                                </p:cTn>
                              </p:par>
                              <p:par>
                                <p:cTn id="290" presetID="16" presetClass="entr" presetSubtype="21" fill="hold" nodeType="withEffect">
                                  <p:stCondLst>
                                    <p:cond delay="0"/>
                                  </p:stCondLst>
                                  <p:childTnLst>
                                    <p:set>
                                      <p:cBhvr>
                                        <p:cTn id="291" dur="1" fill="hold">
                                          <p:stCondLst>
                                            <p:cond delay="0"/>
                                          </p:stCondLst>
                                        </p:cTn>
                                        <p:tgtEl>
                                          <p:spTgt spid="518"/>
                                        </p:tgtEl>
                                        <p:attrNameLst>
                                          <p:attrName>style.visibility</p:attrName>
                                        </p:attrNameLst>
                                      </p:cBhvr>
                                      <p:to>
                                        <p:strVal val="visible"/>
                                      </p:to>
                                    </p:set>
                                    <p:animEffect transition="in" filter="barn(inVertical)">
                                      <p:cBhvr>
                                        <p:cTn id="292" dur="500"/>
                                        <p:tgtEl>
                                          <p:spTgt spid="518"/>
                                        </p:tgtEl>
                                      </p:cBhvr>
                                    </p:animEffect>
                                  </p:childTnLst>
                                </p:cTn>
                              </p:par>
                              <p:par>
                                <p:cTn id="293" presetID="16" presetClass="entr" presetSubtype="21" fill="hold" nodeType="withEffect">
                                  <p:stCondLst>
                                    <p:cond delay="0"/>
                                  </p:stCondLst>
                                  <p:childTnLst>
                                    <p:set>
                                      <p:cBhvr>
                                        <p:cTn id="294" dur="1" fill="hold">
                                          <p:stCondLst>
                                            <p:cond delay="0"/>
                                          </p:stCondLst>
                                        </p:cTn>
                                        <p:tgtEl>
                                          <p:spTgt spid="519"/>
                                        </p:tgtEl>
                                        <p:attrNameLst>
                                          <p:attrName>style.visibility</p:attrName>
                                        </p:attrNameLst>
                                      </p:cBhvr>
                                      <p:to>
                                        <p:strVal val="visible"/>
                                      </p:to>
                                    </p:set>
                                    <p:animEffect transition="in" filter="barn(inVertical)">
                                      <p:cBhvr>
                                        <p:cTn id="295" dur="500"/>
                                        <p:tgtEl>
                                          <p:spTgt spid="519"/>
                                        </p:tgtEl>
                                      </p:cBhvr>
                                    </p:animEffect>
                                  </p:childTnLst>
                                </p:cTn>
                              </p:par>
                              <p:par>
                                <p:cTn id="296" presetID="16" presetClass="entr" presetSubtype="21" fill="hold" nodeType="withEffect">
                                  <p:stCondLst>
                                    <p:cond delay="0"/>
                                  </p:stCondLst>
                                  <p:childTnLst>
                                    <p:set>
                                      <p:cBhvr>
                                        <p:cTn id="297" dur="1" fill="hold">
                                          <p:stCondLst>
                                            <p:cond delay="0"/>
                                          </p:stCondLst>
                                        </p:cTn>
                                        <p:tgtEl>
                                          <p:spTgt spid="520"/>
                                        </p:tgtEl>
                                        <p:attrNameLst>
                                          <p:attrName>style.visibility</p:attrName>
                                        </p:attrNameLst>
                                      </p:cBhvr>
                                      <p:to>
                                        <p:strVal val="visible"/>
                                      </p:to>
                                    </p:set>
                                    <p:animEffect transition="in" filter="barn(inVertical)">
                                      <p:cBhvr>
                                        <p:cTn id="298" dur="500"/>
                                        <p:tgtEl>
                                          <p:spTgt spid="520"/>
                                        </p:tgtEl>
                                      </p:cBhvr>
                                    </p:animEffect>
                                  </p:childTnLst>
                                </p:cTn>
                              </p:par>
                              <p:par>
                                <p:cTn id="299" presetID="16" presetClass="entr" presetSubtype="21" fill="hold" nodeType="withEffect">
                                  <p:stCondLst>
                                    <p:cond delay="0"/>
                                  </p:stCondLst>
                                  <p:childTnLst>
                                    <p:set>
                                      <p:cBhvr>
                                        <p:cTn id="300" dur="1" fill="hold">
                                          <p:stCondLst>
                                            <p:cond delay="0"/>
                                          </p:stCondLst>
                                        </p:cTn>
                                        <p:tgtEl>
                                          <p:spTgt spid="521"/>
                                        </p:tgtEl>
                                        <p:attrNameLst>
                                          <p:attrName>style.visibility</p:attrName>
                                        </p:attrNameLst>
                                      </p:cBhvr>
                                      <p:to>
                                        <p:strVal val="visible"/>
                                      </p:to>
                                    </p:set>
                                    <p:animEffect transition="in" filter="barn(inVertical)">
                                      <p:cBhvr>
                                        <p:cTn id="301" dur="500"/>
                                        <p:tgtEl>
                                          <p:spTgt spid="521"/>
                                        </p:tgtEl>
                                      </p:cBhvr>
                                    </p:animEffect>
                                  </p:childTnLst>
                                </p:cTn>
                              </p:par>
                              <p:par>
                                <p:cTn id="302" presetID="16" presetClass="entr" presetSubtype="21" fill="hold" nodeType="withEffect">
                                  <p:stCondLst>
                                    <p:cond delay="0"/>
                                  </p:stCondLst>
                                  <p:childTnLst>
                                    <p:set>
                                      <p:cBhvr>
                                        <p:cTn id="303" dur="1" fill="hold">
                                          <p:stCondLst>
                                            <p:cond delay="0"/>
                                          </p:stCondLst>
                                        </p:cTn>
                                        <p:tgtEl>
                                          <p:spTgt spid="522"/>
                                        </p:tgtEl>
                                        <p:attrNameLst>
                                          <p:attrName>style.visibility</p:attrName>
                                        </p:attrNameLst>
                                      </p:cBhvr>
                                      <p:to>
                                        <p:strVal val="visible"/>
                                      </p:to>
                                    </p:set>
                                    <p:animEffect transition="in" filter="barn(inVertical)">
                                      <p:cBhvr>
                                        <p:cTn id="304" dur="500"/>
                                        <p:tgtEl>
                                          <p:spTgt spid="522"/>
                                        </p:tgtEl>
                                      </p:cBhvr>
                                    </p:animEffect>
                                  </p:childTnLst>
                                </p:cTn>
                              </p:par>
                              <p:par>
                                <p:cTn id="305" presetID="16" presetClass="entr" presetSubtype="21" fill="hold" nodeType="withEffect">
                                  <p:stCondLst>
                                    <p:cond delay="0"/>
                                  </p:stCondLst>
                                  <p:childTnLst>
                                    <p:set>
                                      <p:cBhvr>
                                        <p:cTn id="306" dur="1" fill="hold">
                                          <p:stCondLst>
                                            <p:cond delay="0"/>
                                          </p:stCondLst>
                                        </p:cTn>
                                        <p:tgtEl>
                                          <p:spTgt spid="523"/>
                                        </p:tgtEl>
                                        <p:attrNameLst>
                                          <p:attrName>style.visibility</p:attrName>
                                        </p:attrNameLst>
                                      </p:cBhvr>
                                      <p:to>
                                        <p:strVal val="visible"/>
                                      </p:to>
                                    </p:set>
                                    <p:animEffect transition="in" filter="barn(inVertical)">
                                      <p:cBhvr>
                                        <p:cTn id="307" dur="500"/>
                                        <p:tgtEl>
                                          <p:spTgt spid="523"/>
                                        </p:tgtEl>
                                      </p:cBhvr>
                                    </p:animEffect>
                                  </p:childTnLst>
                                </p:cTn>
                              </p:par>
                              <p:par>
                                <p:cTn id="308" presetID="16" presetClass="entr" presetSubtype="21" fill="hold" nodeType="withEffect">
                                  <p:stCondLst>
                                    <p:cond delay="0"/>
                                  </p:stCondLst>
                                  <p:childTnLst>
                                    <p:set>
                                      <p:cBhvr>
                                        <p:cTn id="309" dur="1" fill="hold">
                                          <p:stCondLst>
                                            <p:cond delay="0"/>
                                          </p:stCondLst>
                                        </p:cTn>
                                        <p:tgtEl>
                                          <p:spTgt spid="524"/>
                                        </p:tgtEl>
                                        <p:attrNameLst>
                                          <p:attrName>style.visibility</p:attrName>
                                        </p:attrNameLst>
                                      </p:cBhvr>
                                      <p:to>
                                        <p:strVal val="visible"/>
                                      </p:to>
                                    </p:set>
                                    <p:animEffect transition="in" filter="barn(inVertical)">
                                      <p:cBhvr>
                                        <p:cTn id="310" dur="500"/>
                                        <p:tgtEl>
                                          <p:spTgt spid="524"/>
                                        </p:tgtEl>
                                      </p:cBhvr>
                                    </p:animEffect>
                                  </p:childTnLst>
                                </p:cTn>
                              </p:par>
                              <p:par>
                                <p:cTn id="311" presetID="16" presetClass="entr" presetSubtype="21" fill="hold" nodeType="withEffect">
                                  <p:stCondLst>
                                    <p:cond delay="0"/>
                                  </p:stCondLst>
                                  <p:childTnLst>
                                    <p:set>
                                      <p:cBhvr>
                                        <p:cTn id="312" dur="1" fill="hold">
                                          <p:stCondLst>
                                            <p:cond delay="0"/>
                                          </p:stCondLst>
                                        </p:cTn>
                                        <p:tgtEl>
                                          <p:spTgt spid="527"/>
                                        </p:tgtEl>
                                        <p:attrNameLst>
                                          <p:attrName>style.visibility</p:attrName>
                                        </p:attrNameLst>
                                      </p:cBhvr>
                                      <p:to>
                                        <p:strVal val="visible"/>
                                      </p:to>
                                    </p:set>
                                    <p:animEffect transition="in" filter="barn(inVertical)">
                                      <p:cBhvr>
                                        <p:cTn id="313" dur="500"/>
                                        <p:tgtEl>
                                          <p:spTgt spid="527"/>
                                        </p:tgtEl>
                                      </p:cBhvr>
                                    </p:animEffect>
                                  </p:childTnLst>
                                </p:cTn>
                              </p:par>
                              <p:par>
                                <p:cTn id="314" presetID="16" presetClass="entr" presetSubtype="21" fill="hold" nodeType="withEffect">
                                  <p:stCondLst>
                                    <p:cond delay="0"/>
                                  </p:stCondLst>
                                  <p:childTnLst>
                                    <p:set>
                                      <p:cBhvr>
                                        <p:cTn id="315" dur="1" fill="hold">
                                          <p:stCondLst>
                                            <p:cond delay="0"/>
                                          </p:stCondLst>
                                        </p:cTn>
                                        <p:tgtEl>
                                          <p:spTgt spid="548"/>
                                        </p:tgtEl>
                                        <p:attrNameLst>
                                          <p:attrName>style.visibility</p:attrName>
                                        </p:attrNameLst>
                                      </p:cBhvr>
                                      <p:to>
                                        <p:strVal val="visible"/>
                                      </p:to>
                                    </p:set>
                                    <p:animEffect transition="in" filter="barn(inVertical)">
                                      <p:cBhvr>
                                        <p:cTn id="316" dur="500"/>
                                        <p:tgtEl>
                                          <p:spTgt spid="548"/>
                                        </p:tgtEl>
                                      </p:cBhvr>
                                    </p:animEffect>
                                  </p:childTnLst>
                                </p:cTn>
                              </p:par>
                              <p:par>
                                <p:cTn id="317" presetID="16" presetClass="entr" presetSubtype="21" fill="hold" nodeType="withEffect">
                                  <p:stCondLst>
                                    <p:cond delay="0"/>
                                  </p:stCondLst>
                                  <p:childTnLst>
                                    <p:set>
                                      <p:cBhvr>
                                        <p:cTn id="318" dur="1" fill="hold">
                                          <p:stCondLst>
                                            <p:cond delay="0"/>
                                          </p:stCondLst>
                                        </p:cTn>
                                        <p:tgtEl>
                                          <p:spTgt spid="549"/>
                                        </p:tgtEl>
                                        <p:attrNameLst>
                                          <p:attrName>style.visibility</p:attrName>
                                        </p:attrNameLst>
                                      </p:cBhvr>
                                      <p:to>
                                        <p:strVal val="visible"/>
                                      </p:to>
                                    </p:set>
                                    <p:animEffect transition="in" filter="barn(inVertical)">
                                      <p:cBhvr>
                                        <p:cTn id="319" dur="500"/>
                                        <p:tgtEl>
                                          <p:spTgt spid="549"/>
                                        </p:tgtEl>
                                      </p:cBhvr>
                                    </p:animEffect>
                                  </p:childTnLst>
                                </p:cTn>
                              </p:par>
                              <p:par>
                                <p:cTn id="320" presetID="16" presetClass="entr" presetSubtype="21" fill="hold" nodeType="withEffect">
                                  <p:stCondLst>
                                    <p:cond delay="0"/>
                                  </p:stCondLst>
                                  <p:childTnLst>
                                    <p:set>
                                      <p:cBhvr>
                                        <p:cTn id="321" dur="1" fill="hold">
                                          <p:stCondLst>
                                            <p:cond delay="0"/>
                                          </p:stCondLst>
                                        </p:cTn>
                                        <p:tgtEl>
                                          <p:spTgt spid="550"/>
                                        </p:tgtEl>
                                        <p:attrNameLst>
                                          <p:attrName>style.visibility</p:attrName>
                                        </p:attrNameLst>
                                      </p:cBhvr>
                                      <p:to>
                                        <p:strVal val="visible"/>
                                      </p:to>
                                    </p:set>
                                    <p:animEffect transition="in" filter="barn(inVertical)">
                                      <p:cBhvr>
                                        <p:cTn id="322" dur="500"/>
                                        <p:tgtEl>
                                          <p:spTgt spid="550"/>
                                        </p:tgtEl>
                                      </p:cBhvr>
                                    </p:animEffect>
                                  </p:childTnLst>
                                </p:cTn>
                              </p:par>
                              <p:par>
                                <p:cTn id="323" presetID="16" presetClass="entr" presetSubtype="21" fill="hold" nodeType="withEffect">
                                  <p:stCondLst>
                                    <p:cond delay="0"/>
                                  </p:stCondLst>
                                  <p:childTnLst>
                                    <p:set>
                                      <p:cBhvr>
                                        <p:cTn id="324" dur="1" fill="hold">
                                          <p:stCondLst>
                                            <p:cond delay="0"/>
                                          </p:stCondLst>
                                        </p:cTn>
                                        <p:tgtEl>
                                          <p:spTgt spid="551"/>
                                        </p:tgtEl>
                                        <p:attrNameLst>
                                          <p:attrName>style.visibility</p:attrName>
                                        </p:attrNameLst>
                                      </p:cBhvr>
                                      <p:to>
                                        <p:strVal val="visible"/>
                                      </p:to>
                                    </p:set>
                                    <p:animEffect transition="in" filter="barn(inVertical)">
                                      <p:cBhvr>
                                        <p:cTn id="325" dur="500"/>
                                        <p:tgtEl>
                                          <p:spTgt spid="551"/>
                                        </p:tgtEl>
                                      </p:cBhvr>
                                    </p:animEffect>
                                  </p:childTnLst>
                                </p:cTn>
                              </p:par>
                              <p:par>
                                <p:cTn id="326" presetID="16" presetClass="entr" presetSubtype="21" fill="hold" nodeType="withEffect">
                                  <p:stCondLst>
                                    <p:cond delay="0"/>
                                  </p:stCondLst>
                                  <p:childTnLst>
                                    <p:set>
                                      <p:cBhvr>
                                        <p:cTn id="327" dur="1" fill="hold">
                                          <p:stCondLst>
                                            <p:cond delay="0"/>
                                          </p:stCondLst>
                                        </p:cTn>
                                        <p:tgtEl>
                                          <p:spTgt spid="579"/>
                                        </p:tgtEl>
                                        <p:attrNameLst>
                                          <p:attrName>style.visibility</p:attrName>
                                        </p:attrNameLst>
                                      </p:cBhvr>
                                      <p:to>
                                        <p:strVal val="visible"/>
                                      </p:to>
                                    </p:set>
                                    <p:animEffect transition="in" filter="barn(inVertical)">
                                      <p:cBhvr>
                                        <p:cTn id="328" dur="5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5429634" y="3115578"/>
            <a:ext cx="1533808" cy="1533808"/>
          </a:xfrm>
          <a:prstGeom prst="ellipse">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61" name="Freeform 11"/>
          <p:cNvSpPr>
            <a:spLocks/>
          </p:cNvSpPr>
          <p:nvPr/>
        </p:nvSpPr>
        <p:spPr bwMode="auto">
          <a:xfrm>
            <a:off x="7793065" y="781135"/>
            <a:ext cx="3173041" cy="2087632"/>
          </a:xfrm>
          <a:custGeom>
            <a:avLst/>
            <a:gdLst>
              <a:gd name="T0" fmla="*/ 568 w 676"/>
              <a:gd name="T1" fmla="*/ 195 h 445"/>
              <a:gd name="T2" fmla="*/ 568 w 676"/>
              <a:gd name="T3" fmla="*/ 187 h 445"/>
              <a:gd name="T4" fmla="*/ 382 w 676"/>
              <a:gd name="T5" fmla="*/ 0 h 445"/>
              <a:gd name="T6" fmla="*/ 227 w 676"/>
              <a:gd name="T7" fmla="*/ 84 h 445"/>
              <a:gd name="T8" fmla="*/ 176 w 676"/>
              <a:gd name="T9" fmla="*/ 70 h 445"/>
              <a:gd name="T10" fmla="*/ 115 w 676"/>
              <a:gd name="T11" fmla="*/ 88 h 445"/>
              <a:gd name="T12" fmla="*/ 67 w 676"/>
              <a:gd name="T13" fmla="*/ 175 h 445"/>
              <a:gd name="T14" fmla="*/ 22 w 676"/>
              <a:gd name="T15" fmla="*/ 223 h 445"/>
              <a:gd name="T16" fmla="*/ 22 w 676"/>
              <a:gd name="T17" fmla="*/ 223 h 445"/>
              <a:gd name="T18" fmla="*/ 17 w 676"/>
              <a:gd name="T19" fmla="*/ 231 h 445"/>
              <a:gd name="T20" fmla="*/ 17 w 676"/>
              <a:gd name="T21" fmla="*/ 231 h 445"/>
              <a:gd name="T22" fmla="*/ 13 w 676"/>
              <a:gd name="T23" fmla="*/ 240 h 445"/>
              <a:gd name="T24" fmla="*/ 13 w 676"/>
              <a:gd name="T25" fmla="*/ 241 h 445"/>
              <a:gd name="T26" fmla="*/ 9 w 676"/>
              <a:gd name="T27" fmla="*/ 248 h 445"/>
              <a:gd name="T28" fmla="*/ 9 w 676"/>
              <a:gd name="T29" fmla="*/ 250 h 445"/>
              <a:gd name="T30" fmla="*/ 6 w 676"/>
              <a:gd name="T31" fmla="*/ 257 h 445"/>
              <a:gd name="T32" fmla="*/ 6 w 676"/>
              <a:gd name="T33" fmla="*/ 259 h 445"/>
              <a:gd name="T34" fmla="*/ 4 w 676"/>
              <a:gd name="T35" fmla="*/ 266 h 445"/>
              <a:gd name="T36" fmla="*/ 3 w 676"/>
              <a:gd name="T37" fmla="*/ 269 h 445"/>
              <a:gd name="T38" fmla="*/ 2 w 676"/>
              <a:gd name="T39" fmla="*/ 276 h 445"/>
              <a:gd name="T40" fmla="*/ 2 w 676"/>
              <a:gd name="T41" fmla="*/ 279 h 445"/>
              <a:gd name="T42" fmla="*/ 1 w 676"/>
              <a:gd name="T43" fmla="*/ 286 h 445"/>
              <a:gd name="T44" fmla="*/ 1 w 676"/>
              <a:gd name="T45" fmla="*/ 289 h 445"/>
              <a:gd name="T46" fmla="*/ 0 w 676"/>
              <a:gd name="T47" fmla="*/ 298 h 445"/>
              <a:gd name="T48" fmla="*/ 52 w 676"/>
              <a:gd name="T49" fmla="*/ 411 h 445"/>
              <a:gd name="T50" fmla="*/ 79 w 676"/>
              <a:gd name="T51" fmla="*/ 429 h 445"/>
              <a:gd name="T52" fmla="*/ 92 w 676"/>
              <a:gd name="T53" fmla="*/ 435 h 445"/>
              <a:gd name="T54" fmla="*/ 104 w 676"/>
              <a:gd name="T55" fmla="*/ 439 h 445"/>
              <a:gd name="T56" fmla="*/ 117 w 676"/>
              <a:gd name="T57" fmla="*/ 443 h 445"/>
              <a:gd name="T58" fmla="*/ 131 w 676"/>
              <a:gd name="T59" fmla="*/ 445 h 445"/>
              <a:gd name="T60" fmla="*/ 147 w 676"/>
              <a:gd name="T61" fmla="*/ 445 h 445"/>
              <a:gd name="T62" fmla="*/ 162 w 676"/>
              <a:gd name="T63" fmla="*/ 445 h 445"/>
              <a:gd name="T64" fmla="*/ 278 w 676"/>
              <a:gd name="T65" fmla="*/ 445 h 445"/>
              <a:gd name="T66" fmla="*/ 466 w 676"/>
              <a:gd name="T67" fmla="*/ 445 h 445"/>
              <a:gd name="T68" fmla="*/ 472 w 676"/>
              <a:gd name="T69" fmla="*/ 445 h 445"/>
              <a:gd name="T70" fmla="*/ 480 w 676"/>
              <a:gd name="T71" fmla="*/ 445 h 445"/>
              <a:gd name="T72" fmla="*/ 502 w 676"/>
              <a:gd name="T73" fmla="*/ 445 h 445"/>
              <a:gd name="T74" fmla="*/ 551 w 676"/>
              <a:gd name="T75" fmla="*/ 445 h 445"/>
              <a:gd name="T76" fmla="*/ 676 w 676"/>
              <a:gd name="T77" fmla="*/ 320 h 445"/>
              <a:gd name="T78" fmla="*/ 568 w 676"/>
              <a:gd name="T79" fmla="*/ 19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6" h="445">
                <a:moveTo>
                  <a:pt x="568" y="195"/>
                </a:moveTo>
                <a:cubicBezTo>
                  <a:pt x="568" y="193"/>
                  <a:pt x="568" y="189"/>
                  <a:pt x="568" y="187"/>
                </a:cubicBezTo>
                <a:cubicBezTo>
                  <a:pt x="568" y="84"/>
                  <a:pt x="485" y="0"/>
                  <a:pt x="382" y="0"/>
                </a:cubicBezTo>
                <a:cubicBezTo>
                  <a:pt x="317" y="0"/>
                  <a:pt x="260" y="34"/>
                  <a:pt x="227" y="84"/>
                </a:cubicBezTo>
                <a:cubicBezTo>
                  <a:pt x="212" y="75"/>
                  <a:pt x="194" y="70"/>
                  <a:pt x="176" y="70"/>
                </a:cubicBezTo>
                <a:cubicBezTo>
                  <a:pt x="153" y="70"/>
                  <a:pt x="132" y="77"/>
                  <a:pt x="115" y="88"/>
                </a:cubicBezTo>
                <a:cubicBezTo>
                  <a:pt x="87" y="107"/>
                  <a:pt x="68" y="139"/>
                  <a:pt x="67" y="175"/>
                </a:cubicBezTo>
                <a:cubicBezTo>
                  <a:pt x="49" y="187"/>
                  <a:pt x="33" y="204"/>
                  <a:pt x="22" y="223"/>
                </a:cubicBezTo>
                <a:cubicBezTo>
                  <a:pt x="22" y="223"/>
                  <a:pt x="22" y="223"/>
                  <a:pt x="22" y="223"/>
                </a:cubicBezTo>
                <a:cubicBezTo>
                  <a:pt x="20" y="225"/>
                  <a:pt x="19" y="228"/>
                  <a:pt x="17" y="231"/>
                </a:cubicBezTo>
                <a:cubicBezTo>
                  <a:pt x="17" y="231"/>
                  <a:pt x="17" y="231"/>
                  <a:pt x="17" y="231"/>
                </a:cubicBezTo>
                <a:cubicBezTo>
                  <a:pt x="16" y="234"/>
                  <a:pt x="14" y="237"/>
                  <a:pt x="13" y="240"/>
                </a:cubicBezTo>
                <a:cubicBezTo>
                  <a:pt x="13" y="241"/>
                  <a:pt x="13" y="241"/>
                  <a:pt x="13" y="241"/>
                </a:cubicBezTo>
                <a:cubicBezTo>
                  <a:pt x="11" y="243"/>
                  <a:pt x="10" y="246"/>
                  <a:pt x="9" y="248"/>
                </a:cubicBezTo>
                <a:cubicBezTo>
                  <a:pt x="9" y="249"/>
                  <a:pt x="9" y="249"/>
                  <a:pt x="9" y="250"/>
                </a:cubicBezTo>
                <a:cubicBezTo>
                  <a:pt x="8" y="252"/>
                  <a:pt x="7" y="255"/>
                  <a:pt x="6" y="257"/>
                </a:cubicBezTo>
                <a:cubicBezTo>
                  <a:pt x="6" y="258"/>
                  <a:pt x="6" y="259"/>
                  <a:pt x="6" y="259"/>
                </a:cubicBezTo>
                <a:cubicBezTo>
                  <a:pt x="5" y="262"/>
                  <a:pt x="5" y="264"/>
                  <a:pt x="4" y="266"/>
                </a:cubicBezTo>
                <a:cubicBezTo>
                  <a:pt x="4" y="267"/>
                  <a:pt x="4" y="268"/>
                  <a:pt x="3" y="269"/>
                </a:cubicBezTo>
                <a:cubicBezTo>
                  <a:pt x="3" y="271"/>
                  <a:pt x="3" y="274"/>
                  <a:pt x="2" y="276"/>
                </a:cubicBezTo>
                <a:cubicBezTo>
                  <a:pt x="2" y="277"/>
                  <a:pt x="2" y="278"/>
                  <a:pt x="2" y="279"/>
                </a:cubicBezTo>
                <a:cubicBezTo>
                  <a:pt x="1" y="281"/>
                  <a:pt x="1" y="283"/>
                  <a:pt x="1" y="286"/>
                </a:cubicBezTo>
                <a:cubicBezTo>
                  <a:pt x="1" y="287"/>
                  <a:pt x="1" y="288"/>
                  <a:pt x="1" y="289"/>
                </a:cubicBezTo>
                <a:cubicBezTo>
                  <a:pt x="0" y="292"/>
                  <a:pt x="0" y="295"/>
                  <a:pt x="0" y="298"/>
                </a:cubicBezTo>
                <a:cubicBezTo>
                  <a:pt x="0" y="343"/>
                  <a:pt x="20" y="384"/>
                  <a:pt x="52" y="411"/>
                </a:cubicBezTo>
                <a:cubicBezTo>
                  <a:pt x="61" y="418"/>
                  <a:pt x="70" y="424"/>
                  <a:pt x="79" y="429"/>
                </a:cubicBezTo>
                <a:cubicBezTo>
                  <a:pt x="83" y="431"/>
                  <a:pt x="87" y="433"/>
                  <a:pt x="92" y="435"/>
                </a:cubicBezTo>
                <a:cubicBezTo>
                  <a:pt x="96" y="436"/>
                  <a:pt x="100" y="438"/>
                  <a:pt x="104" y="439"/>
                </a:cubicBezTo>
                <a:cubicBezTo>
                  <a:pt x="108" y="441"/>
                  <a:pt x="113" y="442"/>
                  <a:pt x="117" y="443"/>
                </a:cubicBezTo>
                <a:cubicBezTo>
                  <a:pt x="122" y="444"/>
                  <a:pt x="126" y="444"/>
                  <a:pt x="131" y="445"/>
                </a:cubicBezTo>
                <a:cubicBezTo>
                  <a:pt x="136" y="445"/>
                  <a:pt x="142" y="445"/>
                  <a:pt x="147" y="445"/>
                </a:cubicBezTo>
                <a:cubicBezTo>
                  <a:pt x="152" y="445"/>
                  <a:pt x="157" y="445"/>
                  <a:pt x="162" y="445"/>
                </a:cubicBezTo>
                <a:cubicBezTo>
                  <a:pt x="190" y="445"/>
                  <a:pt x="232" y="445"/>
                  <a:pt x="278" y="445"/>
                </a:cubicBezTo>
                <a:cubicBezTo>
                  <a:pt x="346" y="445"/>
                  <a:pt x="421" y="445"/>
                  <a:pt x="466" y="445"/>
                </a:cubicBezTo>
                <a:cubicBezTo>
                  <a:pt x="469" y="445"/>
                  <a:pt x="471" y="445"/>
                  <a:pt x="472" y="445"/>
                </a:cubicBezTo>
                <a:cubicBezTo>
                  <a:pt x="480" y="445"/>
                  <a:pt x="480" y="445"/>
                  <a:pt x="480" y="445"/>
                </a:cubicBezTo>
                <a:cubicBezTo>
                  <a:pt x="484" y="445"/>
                  <a:pt x="495" y="445"/>
                  <a:pt x="502" y="445"/>
                </a:cubicBezTo>
                <a:cubicBezTo>
                  <a:pt x="551" y="445"/>
                  <a:pt x="551" y="445"/>
                  <a:pt x="551" y="445"/>
                </a:cubicBezTo>
                <a:cubicBezTo>
                  <a:pt x="621" y="444"/>
                  <a:pt x="676" y="388"/>
                  <a:pt x="676" y="320"/>
                </a:cubicBezTo>
                <a:cubicBezTo>
                  <a:pt x="676" y="256"/>
                  <a:pt x="629" y="204"/>
                  <a:pt x="568" y="195"/>
                </a:cubicBezTo>
              </a:path>
            </a:pathLst>
          </a:custGeom>
          <a:solidFill>
            <a:srgbClr val="002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sp>
        <p:nvSpPr>
          <p:cNvPr id="262" name="Freeform 11"/>
          <p:cNvSpPr>
            <a:spLocks/>
          </p:cNvSpPr>
          <p:nvPr/>
        </p:nvSpPr>
        <p:spPr bwMode="auto">
          <a:xfrm>
            <a:off x="8714684" y="2405427"/>
            <a:ext cx="3137348" cy="2064149"/>
          </a:xfrm>
          <a:custGeom>
            <a:avLst/>
            <a:gdLst>
              <a:gd name="T0" fmla="*/ 568 w 676"/>
              <a:gd name="T1" fmla="*/ 195 h 445"/>
              <a:gd name="T2" fmla="*/ 568 w 676"/>
              <a:gd name="T3" fmla="*/ 187 h 445"/>
              <a:gd name="T4" fmla="*/ 382 w 676"/>
              <a:gd name="T5" fmla="*/ 0 h 445"/>
              <a:gd name="T6" fmla="*/ 227 w 676"/>
              <a:gd name="T7" fmla="*/ 84 h 445"/>
              <a:gd name="T8" fmla="*/ 176 w 676"/>
              <a:gd name="T9" fmla="*/ 70 h 445"/>
              <a:gd name="T10" fmla="*/ 115 w 676"/>
              <a:gd name="T11" fmla="*/ 88 h 445"/>
              <a:gd name="T12" fmla="*/ 67 w 676"/>
              <a:gd name="T13" fmla="*/ 175 h 445"/>
              <a:gd name="T14" fmla="*/ 22 w 676"/>
              <a:gd name="T15" fmla="*/ 223 h 445"/>
              <a:gd name="T16" fmla="*/ 22 w 676"/>
              <a:gd name="T17" fmla="*/ 223 h 445"/>
              <a:gd name="T18" fmla="*/ 17 w 676"/>
              <a:gd name="T19" fmla="*/ 231 h 445"/>
              <a:gd name="T20" fmla="*/ 17 w 676"/>
              <a:gd name="T21" fmla="*/ 231 h 445"/>
              <a:gd name="T22" fmla="*/ 13 w 676"/>
              <a:gd name="T23" fmla="*/ 240 h 445"/>
              <a:gd name="T24" fmla="*/ 13 w 676"/>
              <a:gd name="T25" fmla="*/ 241 h 445"/>
              <a:gd name="T26" fmla="*/ 9 w 676"/>
              <a:gd name="T27" fmla="*/ 248 h 445"/>
              <a:gd name="T28" fmla="*/ 9 w 676"/>
              <a:gd name="T29" fmla="*/ 250 h 445"/>
              <a:gd name="T30" fmla="*/ 6 w 676"/>
              <a:gd name="T31" fmla="*/ 257 h 445"/>
              <a:gd name="T32" fmla="*/ 6 w 676"/>
              <a:gd name="T33" fmla="*/ 259 h 445"/>
              <a:gd name="T34" fmla="*/ 4 w 676"/>
              <a:gd name="T35" fmla="*/ 266 h 445"/>
              <a:gd name="T36" fmla="*/ 3 w 676"/>
              <a:gd name="T37" fmla="*/ 269 h 445"/>
              <a:gd name="T38" fmla="*/ 2 w 676"/>
              <a:gd name="T39" fmla="*/ 276 h 445"/>
              <a:gd name="T40" fmla="*/ 2 w 676"/>
              <a:gd name="T41" fmla="*/ 279 h 445"/>
              <a:gd name="T42" fmla="*/ 1 w 676"/>
              <a:gd name="T43" fmla="*/ 286 h 445"/>
              <a:gd name="T44" fmla="*/ 1 w 676"/>
              <a:gd name="T45" fmla="*/ 289 h 445"/>
              <a:gd name="T46" fmla="*/ 0 w 676"/>
              <a:gd name="T47" fmla="*/ 298 h 445"/>
              <a:gd name="T48" fmla="*/ 52 w 676"/>
              <a:gd name="T49" fmla="*/ 411 h 445"/>
              <a:gd name="T50" fmla="*/ 79 w 676"/>
              <a:gd name="T51" fmla="*/ 429 h 445"/>
              <a:gd name="T52" fmla="*/ 92 w 676"/>
              <a:gd name="T53" fmla="*/ 435 h 445"/>
              <a:gd name="T54" fmla="*/ 104 w 676"/>
              <a:gd name="T55" fmla="*/ 439 h 445"/>
              <a:gd name="T56" fmla="*/ 117 w 676"/>
              <a:gd name="T57" fmla="*/ 443 h 445"/>
              <a:gd name="T58" fmla="*/ 131 w 676"/>
              <a:gd name="T59" fmla="*/ 445 h 445"/>
              <a:gd name="T60" fmla="*/ 147 w 676"/>
              <a:gd name="T61" fmla="*/ 445 h 445"/>
              <a:gd name="T62" fmla="*/ 162 w 676"/>
              <a:gd name="T63" fmla="*/ 445 h 445"/>
              <a:gd name="T64" fmla="*/ 278 w 676"/>
              <a:gd name="T65" fmla="*/ 445 h 445"/>
              <a:gd name="T66" fmla="*/ 466 w 676"/>
              <a:gd name="T67" fmla="*/ 445 h 445"/>
              <a:gd name="T68" fmla="*/ 472 w 676"/>
              <a:gd name="T69" fmla="*/ 445 h 445"/>
              <a:gd name="T70" fmla="*/ 480 w 676"/>
              <a:gd name="T71" fmla="*/ 445 h 445"/>
              <a:gd name="T72" fmla="*/ 502 w 676"/>
              <a:gd name="T73" fmla="*/ 445 h 445"/>
              <a:gd name="T74" fmla="*/ 551 w 676"/>
              <a:gd name="T75" fmla="*/ 445 h 445"/>
              <a:gd name="T76" fmla="*/ 676 w 676"/>
              <a:gd name="T77" fmla="*/ 320 h 445"/>
              <a:gd name="T78" fmla="*/ 568 w 676"/>
              <a:gd name="T79" fmla="*/ 19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6" h="445">
                <a:moveTo>
                  <a:pt x="568" y="195"/>
                </a:moveTo>
                <a:cubicBezTo>
                  <a:pt x="568" y="193"/>
                  <a:pt x="568" y="189"/>
                  <a:pt x="568" y="187"/>
                </a:cubicBezTo>
                <a:cubicBezTo>
                  <a:pt x="568" y="84"/>
                  <a:pt x="485" y="0"/>
                  <a:pt x="382" y="0"/>
                </a:cubicBezTo>
                <a:cubicBezTo>
                  <a:pt x="317" y="0"/>
                  <a:pt x="260" y="34"/>
                  <a:pt x="227" y="84"/>
                </a:cubicBezTo>
                <a:cubicBezTo>
                  <a:pt x="212" y="75"/>
                  <a:pt x="194" y="70"/>
                  <a:pt x="176" y="70"/>
                </a:cubicBezTo>
                <a:cubicBezTo>
                  <a:pt x="153" y="70"/>
                  <a:pt x="132" y="77"/>
                  <a:pt x="115" y="88"/>
                </a:cubicBezTo>
                <a:cubicBezTo>
                  <a:pt x="87" y="107"/>
                  <a:pt x="68" y="139"/>
                  <a:pt x="67" y="175"/>
                </a:cubicBezTo>
                <a:cubicBezTo>
                  <a:pt x="49" y="187"/>
                  <a:pt x="33" y="204"/>
                  <a:pt x="22" y="223"/>
                </a:cubicBezTo>
                <a:cubicBezTo>
                  <a:pt x="22" y="223"/>
                  <a:pt x="22" y="223"/>
                  <a:pt x="22" y="223"/>
                </a:cubicBezTo>
                <a:cubicBezTo>
                  <a:pt x="20" y="225"/>
                  <a:pt x="19" y="228"/>
                  <a:pt x="17" y="231"/>
                </a:cubicBezTo>
                <a:cubicBezTo>
                  <a:pt x="17" y="231"/>
                  <a:pt x="17" y="231"/>
                  <a:pt x="17" y="231"/>
                </a:cubicBezTo>
                <a:cubicBezTo>
                  <a:pt x="16" y="234"/>
                  <a:pt x="14" y="237"/>
                  <a:pt x="13" y="240"/>
                </a:cubicBezTo>
                <a:cubicBezTo>
                  <a:pt x="13" y="241"/>
                  <a:pt x="13" y="241"/>
                  <a:pt x="13" y="241"/>
                </a:cubicBezTo>
                <a:cubicBezTo>
                  <a:pt x="11" y="243"/>
                  <a:pt x="10" y="246"/>
                  <a:pt x="9" y="248"/>
                </a:cubicBezTo>
                <a:cubicBezTo>
                  <a:pt x="9" y="249"/>
                  <a:pt x="9" y="249"/>
                  <a:pt x="9" y="250"/>
                </a:cubicBezTo>
                <a:cubicBezTo>
                  <a:pt x="8" y="252"/>
                  <a:pt x="7" y="255"/>
                  <a:pt x="6" y="257"/>
                </a:cubicBezTo>
                <a:cubicBezTo>
                  <a:pt x="6" y="258"/>
                  <a:pt x="6" y="259"/>
                  <a:pt x="6" y="259"/>
                </a:cubicBezTo>
                <a:cubicBezTo>
                  <a:pt x="5" y="262"/>
                  <a:pt x="5" y="264"/>
                  <a:pt x="4" y="266"/>
                </a:cubicBezTo>
                <a:cubicBezTo>
                  <a:pt x="4" y="267"/>
                  <a:pt x="4" y="268"/>
                  <a:pt x="3" y="269"/>
                </a:cubicBezTo>
                <a:cubicBezTo>
                  <a:pt x="3" y="271"/>
                  <a:pt x="3" y="274"/>
                  <a:pt x="2" y="276"/>
                </a:cubicBezTo>
                <a:cubicBezTo>
                  <a:pt x="2" y="277"/>
                  <a:pt x="2" y="278"/>
                  <a:pt x="2" y="279"/>
                </a:cubicBezTo>
                <a:cubicBezTo>
                  <a:pt x="1" y="281"/>
                  <a:pt x="1" y="283"/>
                  <a:pt x="1" y="286"/>
                </a:cubicBezTo>
                <a:cubicBezTo>
                  <a:pt x="1" y="287"/>
                  <a:pt x="1" y="288"/>
                  <a:pt x="1" y="289"/>
                </a:cubicBezTo>
                <a:cubicBezTo>
                  <a:pt x="0" y="292"/>
                  <a:pt x="0" y="295"/>
                  <a:pt x="0" y="298"/>
                </a:cubicBezTo>
                <a:cubicBezTo>
                  <a:pt x="0" y="343"/>
                  <a:pt x="20" y="384"/>
                  <a:pt x="52" y="411"/>
                </a:cubicBezTo>
                <a:cubicBezTo>
                  <a:pt x="61" y="418"/>
                  <a:pt x="70" y="424"/>
                  <a:pt x="79" y="429"/>
                </a:cubicBezTo>
                <a:cubicBezTo>
                  <a:pt x="83" y="431"/>
                  <a:pt x="87" y="433"/>
                  <a:pt x="92" y="435"/>
                </a:cubicBezTo>
                <a:cubicBezTo>
                  <a:pt x="96" y="436"/>
                  <a:pt x="100" y="438"/>
                  <a:pt x="104" y="439"/>
                </a:cubicBezTo>
                <a:cubicBezTo>
                  <a:pt x="108" y="441"/>
                  <a:pt x="113" y="442"/>
                  <a:pt x="117" y="443"/>
                </a:cubicBezTo>
                <a:cubicBezTo>
                  <a:pt x="122" y="444"/>
                  <a:pt x="126" y="444"/>
                  <a:pt x="131" y="445"/>
                </a:cubicBezTo>
                <a:cubicBezTo>
                  <a:pt x="136" y="445"/>
                  <a:pt x="142" y="445"/>
                  <a:pt x="147" y="445"/>
                </a:cubicBezTo>
                <a:cubicBezTo>
                  <a:pt x="152" y="445"/>
                  <a:pt x="157" y="445"/>
                  <a:pt x="162" y="445"/>
                </a:cubicBezTo>
                <a:cubicBezTo>
                  <a:pt x="190" y="445"/>
                  <a:pt x="232" y="445"/>
                  <a:pt x="278" y="445"/>
                </a:cubicBezTo>
                <a:cubicBezTo>
                  <a:pt x="346" y="445"/>
                  <a:pt x="421" y="445"/>
                  <a:pt x="466" y="445"/>
                </a:cubicBezTo>
                <a:cubicBezTo>
                  <a:pt x="469" y="445"/>
                  <a:pt x="471" y="445"/>
                  <a:pt x="472" y="445"/>
                </a:cubicBezTo>
                <a:cubicBezTo>
                  <a:pt x="480" y="445"/>
                  <a:pt x="480" y="445"/>
                  <a:pt x="480" y="445"/>
                </a:cubicBezTo>
                <a:cubicBezTo>
                  <a:pt x="484" y="445"/>
                  <a:pt x="495" y="445"/>
                  <a:pt x="502" y="445"/>
                </a:cubicBezTo>
                <a:cubicBezTo>
                  <a:pt x="551" y="445"/>
                  <a:pt x="551" y="445"/>
                  <a:pt x="551" y="445"/>
                </a:cubicBezTo>
                <a:cubicBezTo>
                  <a:pt x="621" y="444"/>
                  <a:pt x="676" y="388"/>
                  <a:pt x="676" y="320"/>
                </a:cubicBezTo>
                <a:cubicBezTo>
                  <a:pt x="676" y="256"/>
                  <a:pt x="629" y="204"/>
                  <a:pt x="568" y="195"/>
                </a:cubicBezTo>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sp>
        <p:nvSpPr>
          <p:cNvPr id="95" name="Chord 94"/>
          <p:cNvSpPr/>
          <p:nvPr/>
        </p:nvSpPr>
        <p:spPr bwMode="auto">
          <a:xfrm>
            <a:off x="10433713" y="6093827"/>
            <a:ext cx="3379571" cy="2002090"/>
          </a:xfrm>
          <a:prstGeom prst="chord">
            <a:avLst>
              <a:gd name="adj1" fmla="val 11808699"/>
              <a:gd name="adj2" fmla="val 20617051"/>
            </a:avLst>
          </a:prstGeom>
          <a:solidFill>
            <a:srgbClr val="59AE0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13748"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a:ln>
                <a:noFill/>
              </a:ln>
              <a:gradFill>
                <a:gsLst>
                  <a:gs pos="1250">
                    <a:srgbClr val="000000"/>
                  </a:gs>
                  <a:gs pos="10417">
                    <a:srgbClr val="000000"/>
                  </a:gs>
                </a:gsLst>
                <a:lin ang="5400000" scaled="0"/>
              </a:gradFill>
              <a:effectLst/>
              <a:uLnTx/>
              <a:uFillTx/>
            </a:endParaRPr>
          </a:p>
        </p:txBody>
      </p:sp>
      <p:sp>
        <p:nvSpPr>
          <p:cNvPr id="93" name="Rectangle 92"/>
          <p:cNvSpPr/>
          <p:nvPr/>
        </p:nvSpPr>
        <p:spPr bwMode="auto">
          <a:xfrm>
            <a:off x="8582463" y="6474163"/>
            <a:ext cx="4269051" cy="51937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13748"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a:ln>
                <a:noFill/>
              </a:ln>
              <a:gradFill>
                <a:gsLst>
                  <a:gs pos="1250">
                    <a:srgbClr val="000000"/>
                  </a:gs>
                  <a:gs pos="10417">
                    <a:srgbClr val="000000"/>
                  </a:gs>
                </a:gsLst>
                <a:lin ang="5400000" scaled="0"/>
              </a:gradFill>
              <a:effectLst/>
              <a:uLnTx/>
              <a:uFillTx/>
            </a:endParaRPr>
          </a:p>
        </p:txBody>
      </p:sp>
      <p:sp>
        <p:nvSpPr>
          <p:cNvPr id="346" name="TextBox 345"/>
          <p:cNvSpPr txBox="1"/>
          <p:nvPr/>
        </p:nvSpPr>
        <p:spPr>
          <a:xfrm>
            <a:off x="7972275" y="6498766"/>
            <a:ext cx="3169183" cy="313577"/>
          </a:xfrm>
          <a:prstGeom prst="rect">
            <a:avLst/>
          </a:prstGeom>
          <a:noFill/>
        </p:spPr>
        <p:txBody>
          <a:bodyPr wrap="square" rtlCol="0">
            <a:spAutoFit/>
          </a:bodyPr>
          <a:lstStyle/>
          <a:p>
            <a:pPr marL="0" marR="0" lvl="0" indent="0" algn="ctr" defTabSz="913898" eaLnBrk="1" fontAlgn="auto" latinLnBrk="0" hangingPunct="1">
              <a:lnSpc>
                <a:spcPct val="100000"/>
              </a:lnSpc>
              <a:spcBef>
                <a:spcPts val="0"/>
              </a:spcBef>
              <a:spcAft>
                <a:spcPts val="0"/>
              </a:spcAft>
              <a:buClrTx/>
              <a:buSzTx/>
              <a:buFontTx/>
              <a:buNone/>
              <a:tabLst/>
              <a:defRPr/>
            </a:pPr>
            <a:r>
              <a:rPr kumimoji="0" lang="en-US" sz="1398" b="0" i="0" u="none" strike="noStrike" kern="0" cap="none" spc="0" normalizeH="0" baseline="0" noProof="0" dirty="0">
                <a:ln>
                  <a:noFill/>
                </a:ln>
                <a:solidFill>
                  <a:srgbClr val="FFFFFF"/>
                </a:solidFill>
                <a:effectLst/>
                <a:uLnTx/>
                <a:uFillTx/>
                <a:cs typeface="Segoe UI Light" panose="020B0502040204020203" pitchFamily="34" charset="0"/>
              </a:rPr>
              <a:t>On-premise data</a:t>
            </a:r>
          </a:p>
        </p:txBody>
      </p:sp>
      <p:grpSp>
        <p:nvGrpSpPr>
          <p:cNvPr id="347" name="Group 346"/>
          <p:cNvGrpSpPr/>
          <p:nvPr/>
        </p:nvGrpSpPr>
        <p:grpSpPr>
          <a:xfrm>
            <a:off x="9132302" y="4838121"/>
            <a:ext cx="1096777" cy="1558278"/>
            <a:chOff x="4410437" y="5171160"/>
            <a:chExt cx="871461" cy="1238332"/>
          </a:xfrm>
        </p:grpSpPr>
        <p:sp>
          <p:nvSpPr>
            <p:cNvPr id="349" name="Freeform 12"/>
            <p:cNvSpPr>
              <a:spLocks noEditPoints="1"/>
            </p:cNvSpPr>
            <p:nvPr/>
          </p:nvSpPr>
          <p:spPr bwMode="auto">
            <a:xfrm>
              <a:off x="4942457" y="5171160"/>
              <a:ext cx="26858" cy="68574"/>
            </a:xfrm>
            <a:custGeom>
              <a:avLst/>
              <a:gdLst>
                <a:gd name="T0" fmla="*/ 20 w 20"/>
                <a:gd name="T1" fmla="*/ 0 h 51"/>
                <a:gd name="T2" fmla="*/ 0 w 20"/>
                <a:gd name="T3" fmla="*/ 51 h 51"/>
                <a:gd name="T4" fmla="*/ 0 w 20"/>
                <a:gd name="T5" fmla="*/ 51 h 51"/>
                <a:gd name="T6" fmla="*/ 1 w 20"/>
                <a:gd name="T7" fmla="*/ 46 h 51"/>
                <a:gd name="T8" fmla="*/ 2 w 20"/>
                <a:gd name="T9" fmla="*/ 43 h 51"/>
                <a:gd name="T10" fmla="*/ 4 w 20"/>
                <a:gd name="T11" fmla="*/ 36 h 51"/>
                <a:gd name="T12" fmla="*/ 4 w 20"/>
                <a:gd name="T13" fmla="*/ 34 h 51"/>
                <a:gd name="T14" fmla="*/ 7 w 20"/>
                <a:gd name="T15" fmla="*/ 27 h 51"/>
                <a:gd name="T16" fmla="*/ 7 w 20"/>
                <a:gd name="T17" fmla="*/ 25 h 51"/>
                <a:gd name="T18" fmla="*/ 11 w 20"/>
                <a:gd name="T19" fmla="*/ 18 h 51"/>
                <a:gd name="T20" fmla="*/ 11 w 20"/>
                <a:gd name="T21" fmla="*/ 17 h 51"/>
                <a:gd name="T22" fmla="*/ 15 w 20"/>
                <a:gd name="T23" fmla="*/ 8 h 51"/>
                <a:gd name="T24" fmla="*/ 15 w 20"/>
                <a:gd name="T25" fmla="*/ 8 h 51"/>
                <a:gd name="T26" fmla="*/ 20 w 20"/>
                <a:gd name="T27" fmla="*/ 0 h 51"/>
                <a:gd name="T28" fmla="*/ 20 w 20"/>
                <a:gd name="T29" fmla="*/ 0 h 51"/>
                <a:gd name="T30" fmla="*/ 20 w 20"/>
                <a:gd name="T31" fmla="*/ 0 h 51"/>
                <a:gd name="T32" fmla="*/ 20 w 20"/>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1">
                  <a:moveTo>
                    <a:pt x="20" y="0"/>
                  </a:moveTo>
                  <a:cubicBezTo>
                    <a:pt x="10" y="16"/>
                    <a:pt x="4" y="33"/>
                    <a:pt x="0" y="51"/>
                  </a:cubicBezTo>
                  <a:cubicBezTo>
                    <a:pt x="0" y="51"/>
                    <a:pt x="0" y="51"/>
                    <a:pt x="0" y="51"/>
                  </a:cubicBezTo>
                  <a:cubicBezTo>
                    <a:pt x="1" y="49"/>
                    <a:pt x="1" y="48"/>
                    <a:pt x="1" y="46"/>
                  </a:cubicBezTo>
                  <a:cubicBezTo>
                    <a:pt x="2" y="45"/>
                    <a:pt x="2" y="44"/>
                    <a:pt x="2" y="43"/>
                  </a:cubicBezTo>
                  <a:cubicBezTo>
                    <a:pt x="3" y="41"/>
                    <a:pt x="3" y="39"/>
                    <a:pt x="4" y="36"/>
                  </a:cubicBezTo>
                  <a:cubicBezTo>
                    <a:pt x="4" y="36"/>
                    <a:pt x="4" y="35"/>
                    <a:pt x="4" y="34"/>
                  </a:cubicBezTo>
                  <a:cubicBezTo>
                    <a:pt x="5" y="32"/>
                    <a:pt x="6" y="29"/>
                    <a:pt x="7" y="27"/>
                  </a:cubicBezTo>
                  <a:cubicBezTo>
                    <a:pt x="7" y="26"/>
                    <a:pt x="7" y="26"/>
                    <a:pt x="7" y="25"/>
                  </a:cubicBezTo>
                  <a:cubicBezTo>
                    <a:pt x="8" y="23"/>
                    <a:pt x="9" y="20"/>
                    <a:pt x="11" y="18"/>
                  </a:cubicBezTo>
                  <a:cubicBezTo>
                    <a:pt x="11" y="17"/>
                    <a:pt x="11" y="17"/>
                    <a:pt x="11" y="17"/>
                  </a:cubicBezTo>
                  <a:cubicBezTo>
                    <a:pt x="12" y="14"/>
                    <a:pt x="14" y="11"/>
                    <a:pt x="15" y="8"/>
                  </a:cubicBezTo>
                  <a:cubicBezTo>
                    <a:pt x="15" y="8"/>
                    <a:pt x="15" y="8"/>
                    <a:pt x="15" y="8"/>
                  </a:cubicBezTo>
                  <a:cubicBezTo>
                    <a:pt x="17" y="5"/>
                    <a:pt x="18" y="3"/>
                    <a:pt x="20" y="0"/>
                  </a:cubicBezTo>
                  <a:moveTo>
                    <a:pt x="20" y="0"/>
                  </a:moveTo>
                  <a:cubicBezTo>
                    <a:pt x="20" y="0"/>
                    <a:pt x="20" y="0"/>
                    <a:pt x="20" y="0"/>
                  </a:cubicBezTo>
                  <a:cubicBezTo>
                    <a:pt x="20" y="0"/>
                    <a:pt x="20" y="0"/>
                    <a:pt x="20" y="0"/>
                  </a:cubicBezTo>
                </a:path>
              </a:pathLst>
            </a:custGeom>
            <a:solidFill>
              <a:srgbClr val="7F8F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50" name="Rectangle 14"/>
            <p:cNvSpPr>
              <a:spLocks noChangeArrowheads="1"/>
            </p:cNvSpPr>
            <p:nvPr/>
          </p:nvSpPr>
          <p:spPr bwMode="auto">
            <a:xfrm>
              <a:off x="4741878" y="5239734"/>
              <a:ext cx="540020" cy="1169758"/>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51" name="Rectangle 15"/>
            <p:cNvSpPr>
              <a:spLocks noChangeArrowheads="1"/>
            </p:cNvSpPr>
            <p:nvPr/>
          </p:nvSpPr>
          <p:spPr bwMode="auto">
            <a:xfrm>
              <a:off x="4741878" y="5239734"/>
              <a:ext cx="540020" cy="1169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52" name="Rectangle 16"/>
            <p:cNvSpPr>
              <a:spLocks noChangeArrowheads="1"/>
            </p:cNvSpPr>
            <p:nvPr/>
          </p:nvSpPr>
          <p:spPr bwMode="auto">
            <a:xfrm>
              <a:off x="4796166" y="5796326"/>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53" name="Rectangle 17"/>
            <p:cNvSpPr>
              <a:spLocks noChangeArrowheads="1"/>
            </p:cNvSpPr>
            <p:nvPr/>
          </p:nvSpPr>
          <p:spPr bwMode="auto">
            <a:xfrm>
              <a:off x="4796166" y="5796326"/>
              <a:ext cx="434302"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54" name="Rectangle 18"/>
            <p:cNvSpPr>
              <a:spLocks noChangeArrowheads="1"/>
            </p:cNvSpPr>
            <p:nvPr/>
          </p:nvSpPr>
          <p:spPr bwMode="auto">
            <a:xfrm>
              <a:off x="4796166" y="5918045"/>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55" name="Rectangle 19"/>
            <p:cNvSpPr>
              <a:spLocks noChangeArrowheads="1"/>
            </p:cNvSpPr>
            <p:nvPr/>
          </p:nvSpPr>
          <p:spPr bwMode="auto">
            <a:xfrm>
              <a:off x="4796166" y="5918045"/>
              <a:ext cx="434302"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56" name="Rectangle 20"/>
            <p:cNvSpPr>
              <a:spLocks noChangeArrowheads="1"/>
            </p:cNvSpPr>
            <p:nvPr/>
          </p:nvSpPr>
          <p:spPr bwMode="auto">
            <a:xfrm>
              <a:off x="4796166" y="6038621"/>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58" name="Rectangle 21"/>
            <p:cNvSpPr>
              <a:spLocks noChangeArrowheads="1"/>
            </p:cNvSpPr>
            <p:nvPr/>
          </p:nvSpPr>
          <p:spPr bwMode="auto">
            <a:xfrm>
              <a:off x="4796166" y="6038621"/>
              <a:ext cx="434302"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59" name="Rectangle 22"/>
            <p:cNvSpPr>
              <a:spLocks noChangeArrowheads="1"/>
            </p:cNvSpPr>
            <p:nvPr/>
          </p:nvSpPr>
          <p:spPr bwMode="auto">
            <a:xfrm>
              <a:off x="4796166" y="6158625"/>
              <a:ext cx="434302"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60" name="Rectangle 23"/>
            <p:cNvSpPr>
              <a:spLocks noChangeArrowheads="1"/>
            </p:cNvSpPr>
            <p:nvPr/>
          </p:nvSpPr>
          <p:spPr bwMode="auto">
            <a:xfrm>
              <a:off x="4796166" y="6158625"/>
              <a:ext cx="434302" cy="70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61" name="Rectangle 24"/>
            <p:cNvSpPr>
              <a:spLocks noChangeArrowheads="1"/>
            </p:cNvSpPr>
            <p:nvPr/>
          </p:nvSpPr>
          <p:spPr bwMode="auto">
            <a:xfrm>
              <a:off x="4796166" y="5433455"/>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62" name="Rectangle 25"/>
            <p:cNvSpPr>
              <a:spLocks noChangeArrowheads="1"/>
            </p:cNvSpPr>
            <p:nvPr/>
          </p:nvSpPr>
          <p:spPr bwMode="auto">
            <a:xfrm>
              <a:off x="4796166" y="5554031"/>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68" name="Rectangle 26"/>
            <p:cNvSpPr>
              <a:spLocks noChangeArrowheads="1"/>
            </p:cNvSpPr>
            <p:nvPr/>
          </p:nvSpPr>
          <p:spPr bwMode="auto">
            <a:xfrm>
              <a:off x="4796166" y="5675750"/>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69" name="Rectangle 27"/>
            <p:cNvSpPr>
              <a:spLocks noChangeArrowheads="1"/>
            </p:cNvSpPr>
            <p:nvPr/>
          </p:nvSpPr>
          <p:spPr bwMode="auto">
            <a:xfrm>
              <a:off x="4796166" y="5675750"/>
              <a:ext cx="434302"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70" name="Rectangle 28"/>
            <p:cNvSpPr>
              <a:spLocks noChangeArrowheads="1"/>
            </p:cNvSpPr>
            <p:nvPr/>
          </p:nvSpPr>
          <p:spPr bwMode="auto">
            <a:xfrm>
              <a:off x="4796166" y="5312880"/>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71" name="Freeform 29"/>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close/>
                </a:path>
              </a:pathLst>
            </a:custGeom>
            <a:solidFill>
              <a:srgbClr val="00498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72" name="Freeform 30"/>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73" name="Rectangle 31"/>
            <p:cNvSpPr>
              <a:spLocks noChangeArrowheads="1"/>
            </p:cNvSpPr>
            <p:nvPr/>
          </p:nvSpPr>
          <p:spPr bwMode="auto">
            <a:xfrm>
              <a:off x="4796166" y="5796326"/>
              <a:ext cx="242295"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74" name="Rectangle 32"/>
            <p:cNvSpPr>
              <a:spLocks noChangeArrowheads="1"/>
            </p:cNvSpPr>
            <p:nvPr/>
          </p:nvSpPr>
          <p:spPr bwMode="auto">
            <a:xfrm>
              <a:off x="4796166" y="5796326"/>
              <a:ext cx="242295"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75" name="Rectangle 33"/>
            <p:cNvSpPr>
              <a:spLocks noChangeArrowheads="1"/>
            </p:cNvSpPr>
            <p:nvPr/>
          </p:nvSpPr>
          <p:spPr bwMode="auto">
            <a:xfrm>
              <a:off x="4796166" y="5918045"/>
              <a:ext cx="242295"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76" name="Rectangle 34"/>
            <p:cNvSpPr>
              <a:spLocks noChangeArrowheads="1"/>
            </p:cNvSpPr>
            <p:nvPr/>
          </p:nvSpPr>
          <p:spPr bwMode="auto">
            <a:xfrm>
              <a:off x="4796166" y="5918045"/>
              <a:ext cx="242295"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77" name="Rectangle 35"/>
            <p:cNvSpPr>
              <a:spLocks noChangeArrowheads="1"/>
            </p:cNvSpPr>
            <p:nvPr/>
          </p:nvSpPr>
          <p:spPr bwMode="auto">
            <a:xfrm>
              <a:off x="4796166" y="6038621"/>
              <a:ext cx="242295"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78" name="Rectangle 36"/>
            <p:cNvSpPr>
              <a:spLocks noChangeArrowheads="1"/>
            </p:cNvSpPr>
            <p:nvPr/>
          </p:nvSpPr>
          <p:spPr bwMode="auto">
            <a:xfrm>
              <a:off x="4796166" y="6038621"/>
              <a:ext cx="242295"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79" name="Rectangle 37"/>
            <p:cNvSpPr>
              <a:spLocks noChangeArrowheads="1"/>
            </p:cNvSpPr>
            <p:nvPr/>
          </p:nvSpPr>
          <p:spPr bwMode="auto">
            <a:xfrm>
              <a:off x="4796166" y="6158625"/>
              <a:ext cx="242295"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80" name="Rectangle 38"/>
            <p:cNvSpPr>
              <a:spLocks noChangeArrowheads="1"/>
            </p:cNvSpPr>
            <p:nvPr/>
          </p:nvSpPr>
          <p:spPr bwMode="auto">
            <a:xfrm>
              <a:off x="4796166" y="6158625"/>
              <a:ext cx="242295" cy="70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81" name="Rectangle 39"/>
            <p:cNvSpPr>
              <a:spLocks noChangeArrowheads="1"/>
            </p:cNvSpPr>
            <p:nvPr/>
          </p:nvSpPr>
          <p:spPr bwMode="auto">
            <a:xfrm>
              <a:off x="4796166" y="5675750"/>
              <a:ext cx="242295"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82" name="Rectangle 40"/>
            <p:cNvSpPr>
              <a:spLocks noChangeArrowheads="1"/>
            </p:cNvSpPr>
            <p:nvPr/>
          </p:nvSpPr>
          <p:spPr bwMode="auto">
            <a:xfrm>
              <a:off x="4796166" y="5675750"/>
              <a:ext cx="242295"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83" name="Rectangle 41"/>
            <p:cNvSpPr>
              <a:spLocks noChangeArrowheads="1"/>
            </p:cNvSpPr>
            <p:nvPr/>
          </p:nvSpPr>
          <p:spPr bwMode="auto">
            <a:xfrm>
              <a:off x="4410437" y="5735181"/>
              <a:ext cx="540020" cy="674311"/>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84" name="Rectangle 42"/>
            <p:cNvSpPr>
              <a:spLocks noChangeArrowheads="1"/>
            </p:cNvSpPr>
            <p:nvPr/>
          </p:nvSpPr>
          <p:spPr bwMode="auto">
            <a:xfrm>
              <a:off x="4707020" y="6272344"/>
              <a:ext cx="70289" cy="13714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85" name="Rectangle 43"/>
            <p:cNvSpPr>
              <a:spLocks noChangeArrowheads="1"/>
            </p:cNvSpPr>
            <p:nvPr/>
          </p:nvSpPr>
          <p:spPr bwMode="auto">
            <a:xfrm>
              <a:off x="4586444" y="6272344"/>
              <a:ext cx="68574" cy="13714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86" name="Rectangle 44"/>
            <p:cNvSpPr>
              <a:spLocks noChangeArrowheads="1"/>
            </p:cNvSpPr>
            <p:nvPr/>
          </p:nvSpPr>
          <p:spPr bwMode="auto">
            <a:xfrm>
              <a:off x="4464153" y="5796326"/>
              <a:ext cx="434873"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87" name="Rectangle 45"/>
            <p:cNvSpPr>
              <a:spLocks noChangeArrowheads="1"/>
            </p:cNvSpPr>
            <p:nvPr/>
          </p:nvSpPr>
          <p:spPr bwMode="auto">
            <a:xfrm>
              <a:off x="4464153" y="5918045"/>
              <a:ext cx="434873"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88" name="Rectangle 46"/>
            <p:cNvSpPr>
              <a:spLocks noChangeArrowheads="1"/>
            </p:cNvSpPr>
            <p:nvPr/>
          </p:nvSpPr>
          <p:spPr bwMode="auto">
            <a:xfrm>
              <a:off x="4464153" y="6038621"/>
              <a:ext cx="434873"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389" name="Rectangle 47"/>
            <p:cNvSpPr>
              <a:spLocks noChangeArrowheads="1"/>
            </p:cNvSpPr>
            <p:nvPr/>
          </p:nvSpPr>
          <p:spPr bwMode="auto">
            <a:xfrm>
              <a:off x="4464153" y="6158625"/>
              <a:ext cx="434873"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grpSp>
      <p:sp>
        <p:nvSpPr>
          <p:cNvPr id="357" name="Rectangle 356"/>
          <p:cNvSpPr/>
          <p:nvPr/>
        </p:nvSpPr>
        <p:spPr bwMode="auto">
          <a:xfrm>
            <a:off x="3772602" y="2252957"/>
            <a:ext cx="399582" cy="3954706"/>
          </a:xfrm>
          <a:prstGeom prst="rect">
            <a:avLst/>
          </a:prstGeom>
          <a:solidFill>
            <a:schemeClr val="accent4"/>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 name="Title 1"/>
          <p:cNvSpPr>
            <a:spLocks noGrp="1"/>
          </p:cNvSpPr>
          <p:nvPr>
            <p:ph type="title"/>
          </p:nvPr>
        </p:nvSpPr>
        <p:spPr/>
        <p:txBody>
          <a:bodyPr/>
          <a:lstStyle/>
          <a:p>
            <a:r>
              <a:rPr lang="en-US" dirty="0">
                <a:solidFill>
                  <a:schemeClr val="tx1"/>
                </a:solidFill>
              </a:rPr>
              <a:t>Controlling access to data</a:t>
            </a:r>
          </a:p>
        </p:txBody>
      </p:sp>
      <p:sp>
        <p:nvSpPr>
          <p:cNvPr id="77" name="TextBox 76"/>
          <p:cNvSpPr txBox="1"/>
          <p:nvPr/>
        </p:nvSpPr>
        <p:spPr>
          <a:xfrm>
            <a:off x="1907710" y="4137307"/>
            <a:ext cx="3473734" cy="1319667"/>
          </a:xfrm>
          <a:prstGeom prst="rect">
            <a:avLst/>
          </a:prstGeom>
          <a:noFill/>
        </p:spPr>
        <p:txBody>
          <a:bodyPr wrap="square" rtlCol="0">
            <a:noAutofit/>
          </a:bodyPr>
          <a:lstStyle/>
          <a:p>
            <a:pPr marL="0" marR="0" lvl="0" indent="0" defTabSz="913898"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cs typeface="Segoe UI Light" panose="020B0502040204020203" pitchFamily="34" charset="0"/>
              </a:rPr>
              <a:t>App</a:t>
            </a:r>
          </a:p>
          <a:p>
            <a:pPr marL="0" marR="0" lvl="0" indent="0" defTabSz="913898" eaLnBrk="1" fontAlgn="auto" latinLnBrk="0" hangingPunct="1">
              <a:lnSpc>
                <a:spcPct val="100000"/>
              </a:lnSpc>
              <a:spcBef>
                <a:spcPts val="0"/>
              </a:spcBef>
              <a:spcAft>
                <a:spcPts val="600"/>
              </a:spcAft>
              <a:buClrTx/>
              <a:buSzTx/>
              <a:buFontTx/>
              <a:buNone/>
              <a:tabLst/>
              <a:defRPr/>
            </a:pPr>
            <a:r>
              <a:rPr kumimoji="0" lang="en-US" sz="1198" b="0" i="0" u="none" strike="noStrike" kern="0" cap="none" spc="0" normalizeH="0" baseline="0" noProof="0" dirty="0">
                <a:ln>
                  <a:noFill/>
                </a:ln>
                <a:solidFill>
                  <a:sysClr val="windowText" lastClr="000000"/>
                </a:solidFill>
                <a:effectLst/>
                <a:uLnTx/>
                <a:uFillTx/>
                <a:cs typeface="Segoe UI Light" panose="020B0502040204020203" pitchFamily="34" charset="0"/>
              </a:rPr>
              <a:t>Mobile app is managed</a:t>
            </a:r>
          </a:p>
          <a:p>
            <a:pPr marL="0" marR="0" lvl="0" indent="0" defTabSz="913898" eaLnBrk="1" fontAlgn="auto" latinLnBrk="0" hangingPunct="1">
              <a:lnSpc>
                <a:spcPct val="100000"/>
              </a:lnSpc>
              <a:spcBef>
                <a:spcPts val="0"/>
              </a:spcBef>
              <a:spcAft>
                <a:spcPts val="600"/>
              </a:spcAft>
              <a:buClrTx/>
              <a:buSzTx/>
              <a:buFontTx/>
              <a:buNone/>
              <a:tabLst/>
              <a:defRPr/>
            </a:pPr>
            <a:r>
              <a:rPr kumimoji="0" lang="en-US" sz="1198" b="0" i="0" u="none" strike="noStrike" kern="0" cap="none" spc="0" normalizeH="0" baseline="0" noProof="0" dirty="0">
                <a:ln>
                  <a:noFill/>
                </a:ln>
                <a:solidFill>
                  <a:sysClr val="windowText" lastClr="000000"/>
                </a:solidFill>
                <a:effectLst/>
                <a:uLnTx/>
                <a:uFillTx/>
                <a:cs typeface="Segoe UI Light" panose="020B0502040204020203" pitchFamily="34" charset="0"/>
              </a:rPr>
              <a:t>Mobile app reputation</a:t>
            </a:r>
          </a:p>
          <a:p>
            <a:pPr marL="0" marR="0" lvl="0" indent="0" defTabSz="913898" eaLnBrk="1" fontAlgn="auto" latinLnBrk="0" hangingPunct="1">
              <a:lnSpc>
                <a:spcPct val="100000"/>
              </a:lnSpc>
              <a:spcBef>
                <a:spcPts val="0"/>
              </a:spcBef>
              <a:spcAft>
                <a:spcPts val="600"/>
              </a:spcAft>
              <a:buClrTx/>
              <a:buSzTx/>
              <a:buFontTx/>
              <a:buNone/>
              <a:tabLst/>
              <a:defRPr/>
            </a:pPr>
            <a:r>
              <a:rPr kumimoji="0" lang="en-US" sz="1198" b="0" i="0" u="none" strike="noStrike" kern="0" cap="none" spc="0" normalizeH="0" baseline="0" noProof="0" dirty="0">
                <a:ln>
                  <a:noFill/>
                </a:ln>
                <a:solidFill>
                  <a:sysClr val="windowText" lastClr="000000"/>
                </a:solidFill>
                <a:effectLst/>
                <a:uLnTx/>
                <a:uFillTx/>
                <a:cs typeface="Segoe UI Light" panose="020B0502040204020203" pitchFamily="34" charset="0"/>
              </a:rPr>
              <a:t>SaaS app sensitivity</a:t>
            </a:r>
          </a:p>
        </p:txBody>
      </p:sp>
      <p:sp>
        <p:nvSpPr>
          <p:cNvPr id="80" name="TextBox 79"/>
          <p:cNvSpPr txBox="1"/>
          <p:nvPr/>
        </p:nvSpPr>
        <p:spPr>
          <a:xfrm>
            <a:off x="1907711" y="5581613"/>
            <a:ext cx="1534551" cy="1319667"/>
          </a:xfrm>
          <a:prstGeom prst="rect">
            <a:avLst/>
          </a:prstGeom>
          <a:noFill/>
        </p:spPr>
        <p:txBody>
          <a:bodyPr wrap="square" rtlCol="0">
            <a:noAutofit/>
          </a:bodyPr>
          <a:lstStyle/>
          <a:p>
            <a:pPr marL="0" marR="0" lvl="0" indent="0" defTabSz="913898"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cs typeface="Segoe UI Light" panose="020B0502040204020203" pitchFamily="34" charset="0"/>
              </a:rPr>
              <a:t>Other</a:t>
            </a:r>
          </a:p>
          <a:p>
            <a:pPr marL="0" marR="0" lvl="0" indent="0" defTabSz="913898" eaLnBrk="1" fontAlgn="auto" latinLnBrk="0" hangingPunct="1">
              <a:lnSpc>
                <a:spcPct val="100000"/>
              </a:lnSpc>
              <a:spcBef>
                <a:spcPts val="0"/>
              </a:spcBef>
              <a:spcAft>
                <a:spcPts val="600"/>
              </a:spcAft>
              <a:buClrTx/>
              <a:buSzTx/>
              <a:buFontTx/>
              <a:buNone/>
              <a:tabLst/>
              <a:defRPr/>
            </a:pPr>
            <a:r>
              <a:rPr kumimoji="0" lang="en-US" sz="1198" b="0" i="0" u="none" strike="noStrike" kern="0" cap="none" spc="0" normalizeH="0" baseline="0" noProof="0" dirty="0">
                <a:ln>
                  <a:noFill/>
                </a:ln>
                <a:solidFill>
                  <a:sysClr val="windowText" lastClr="000000"/>
                </a:solidFill>
                <a:effectLst/>
                <a:uLnTx/>
                <a:uFillTx/>
                <a:cs typeface="Segoe UI Light" panose="020B0502040204020203" pitchFamily="34" charset="0"/>
              </a:rPr>
              <a:t>Network location</a:t>
            </a:r>
          </a:p>
          <a:p>
            <a:pPr marL="0" marR="0" lvl="0" indent="0" defTabSz="913898" eaLnBrk="1" fontAlgn="auto" latinLnBrk="0" hangingPunct="1">
              <a:lnSpc>
                <a:spcPct val="100000"/>
              </a:lnSpc>
              <a:spcBef>
                <a:spcPts val="0"/>
              </a:spcBef>
              <a:spcAft>
                <a:spcPts val="600"/>
              </a:spcAft>
              <a:buClrTx/>
              <a:buSzTx/>
              <a:buFontTx/>
              <a:buNone/>
              <a:tabLst/>
              <a:defRPr/>
            </a:pPr>
            <a:r>
              <a:rPr kumimoji="0" lang="en-US" sz="1198" b="0" i="0" u="none" strike="noStrike" kern="0" cap="none" spc="0" normalizeH="0" baseline="0" noProof="0" dirty="0">
                <a:ln>
                  <a:noFill/>
                </a:ln>
                <a:solidFill>
                  <a:sysClr val="windowText" lastClr="000000"/>
                </a:solidFill>
                <a:effectLst/>
                <a:uLnTx/>
                <a:uFillTx/>
                <a:cs typeface="Segoe UI Light" panose="020B0502040204020203" pitchFamily="34" charset="0"/>
              </a:rPr>
              <a:t>Breach detected</a:t>
            </a:r>
          </a:p>
        </p:txBody>
      </p:sp>
      <p:sp>
        <p:nvSpPr>
          <p:cNvPr id="110" name="TextBox 109"/>
          <p:cNvSpPr txBox="1"/>
          <p:nvPr/>
        </p:nvSpPr>
        <p:spPr>
          <a:xfrm>
            <a:off x="1907711" y="2702759"/>
            <a:ext cx="3473734" cy="1319667"/>
          </a:xfrm>
          <a:prstGeom prst="rect">
            <a:avLst/>
          </a:prstGeom>
          <a:noFill/>
        </p:spPr>
        <p:txBody>
          <a:bodyPr wrap="square" rtlCol="0">
            <a:noAutofit/>
          </a:bodyPr>
          <a:lstStyle/>
          <a:p>
            <a:pPr marL="0" marR="0" lvl="0" indent="0" defTabSz="913898"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cs typeface="Segoe UI Light" panose="020B0502040204020203" pitchFamily="34" charset="0"/>
              </a:rPr>
              <a:t>Device</a:t>
            </a:r>
          </a:p>
          <a:p>
            <a:pPr marL="0" marR="0" lvl="0" indent="0" defTabSz="913898" eaLnBrk="1" fontAlgn="auto" latinLnBrk="0" hangingPunct="1">
              <a:lnSpc>
                <a:spcPct val="100000"/>
              </a:lnSpc>
              <a:spcBef>
                <a:spcPts val="0"/>
              </a:spcBef>
              <a:spcAft>
                <a:spcPts val="300"/>
              </a:spcAft>
              <a:buClrTx/>
              <a:buSzTx/>
              <a:buFontTx/>
              <a:buNone/>
              <a:tabLst/>
              <a:defRPr/>
            </a:pPr>
            <a:r>
              <a:rPr kumimoji="0" lang="en-US" sz="1198" b="0" i="0" u="none" strike="noStrike" kern="0" cap="none" spc="0" normalizeH="0" baseline="0" noProof="0" dirty="0">
                <a:ln>
                  <a:noFill/>
                </a:ln>
                <a:solidFill>
                  <a:sysClr val="windowText" lastClr="000000"/>
                </a:solidFill>
                <a:effectLst/>
                <a:uLnTx/>
                <a:uFillTx/>
                <a:cs typeface="Segoe UI Light" panose="020B0502040204020203" pitchFamily="34" charset="0"/>
              </a:rPr>
              <a:t>Managed (Intune or CM)</a:t>
            </a:r>
          </a:p>
          <a:p>
            <a:pPr marL="0" marR="0" lvl="0" indent="0" defTabSz="913898" eaLnBrk="1" fontAlgn="auto" latinLnBrk="0" hangingPunct="1">
              <a:lnSpc>
                <a:spcPct val="100000"/>
              </a:lnSpc>
              <a:spcBef>
                <a:spcPts val="0"/>
              </a:spcBef>
              <a:spcAft>
                <a:spcPts val="300"/>
              </a:spcAft>
              <a:buClrTx/>
              <a:buSzTx/>
              <a:buFontTx/>
              <a:buNone/>
              <a:tabLst/>
              <a:defRPr/>
            </a:pPr>
            <a:r>
              <a:rPr kumimoji="0" lang="en-US" sz="1198" b="0" i="0" u="none" strike="noStrike" kern="0" cap="none" spc="0" normalizeH="0" baseline="0" noProof="0" dirty="0">
                <a:ln>
                  <a:noFill/>
                </a:ln>
                <a:solidFill>
                  <a:sysClr val="windowText" lastClr="000000"/>
                </a:solidFill>
                <a:effectLst/>
                <a:uLnTx/>
                <a:uFillTx/>
                <a:cs typeface="Segoe UI Light" panose="020B0502040204020203" pitchFamily="34" charset="0"/>
              </a:rPr>
              <a:t>Compliant</a:t>
            </a:r>
          </a:p>
          <a:p>
            <a:pPr marL="0" marR="0" lvl="0" indent="0" defTabSz="913898" eaLnBrk="1" fontAlgn="auto" latinLnBrk="0" hangingPunct="1">
              <a:lnSpc>
                <a:spcPct val="100000"/>
              </a:lnSpc>
              <a:spcBef>
                <a:spcPts val="0"/>
              </a:spcBef>
              <a:spcAft>
                <a:spcPts val="300"/>
              </a:spcAft>
              <a:buClrTx/>
              <a:buSzTx/>
              <a:buFontTx/>
              <a:buNone/>
              <a:tabLst/>
              <a:defRPr/>
            </a:pPr>
            <a:r>
              <a:rPr kumimoji="0" lang="en-US" sz="1198" b="0" i="0" u="none" strike="noStrike" kern="0" cap="none" spc="0" normalizeH="0" baseline="0" noProof="0" dirty="0">
                <a:ln>
                  <a:noFill/>
                </a:ln>
                <a:solidFill>
                  <a:sysClr val="windowText" lastClr="000000"/>
                </a:solidFill>
                <a:effectLst/>
                <a:uLnTx/>
                <a:uFillTx/>
                <a:cs typeface="Segoe UI Light" panose="020B0502040204020203" pitchFamily="34" charset="0"/>
              </a:rPr>
              <a:t>Risky behavior</a:t>
            </a:r>
          </a:p>
        </p:txBody>
      </p:sp>
      <p:sp>
        <p:nvSpPr>
          <p:cNvPr id="74" name="TextBox 73"/>
          <p:cNvSpPr txBox="1"/>
          <p:nvPr/>
        </p:nvSpPr>
        <p:spPr>
          <a:xfrm>
            <a:off x="1907711" y="1316479"/>
            <a:ext cx="3473734" cy="1319667"/>
          </a:xfrm>
          <a:prstGeom prst="rect">
            <a:avLst/>
          </a:prstGeom>
          <a:noFill/>
        </p:spPr>
        <p:txBody>
          <a:bodyPr wrap="square" rtlCol="0">
            <a:noAutofit/>
          </a:bodyPr>
          <a:lstStyle/>
          <a:p>
            <a:pPr marL="0" marR="0" lvl="0" indent="0" defTabSz="913898" eaLnBrk="1" fontAlgn="auto" latinLnBrk="0" hangingPunct="1">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cs typeface="Segoe UI Light" panose="020B0502040204020203" pitchFamily="34" charset="0"/>
              </a:rPr>
              <a:t>User</a:t>
            </a:r>
          </a:p>
          <a:p>
            <a:pPr marL="91405" marR="0" lvl="0" indent="0" defTabSz="913898" eaLnBrk="1" fontAlgn="auto" latinLnBrk="0" hangingPunct="1">
              <a:lnSpc>
                <a:spcPct val="100000"/>
              </a:lnSpc>
              <a:spcBef>
                <a:spcPts val="0"/>
              </a:spcBef>
              <a:spcAft>
                <a:spcPts val="300"/>
              </a:spcAft>
              <a:buClrTx/>
              <a:buSzTx/>
              <a:buFontTx/>
              <a:buNone/>
              <a:tabLst/>
              <a:defRPr/>
            </a:pPr>
            <a:r>
              <a:rPr kumimoji="0" lang="en-US" sz="1198" b="0" i="0" u="none" strike="noStrike" kern="0" cap="none" spc="0" normalizeH="0" baseline="0" noProof="0" dirty="0">
                <a:ln>
                  <a:noFill/>
                </a:ln>
                <a:solidFill>
                  <a:sysClr val="windowText" lastClr="000000"/>
                </a:solidFill>
                <a:effectLst/>
                <a:uLnTx/>
                <a:uFillTx/>
                <a:cs typeface="Segoe UI Light" panose="020B0502040204020203" pitchFamily="34" charset="0"/>
              </a:rPr>
              <a:t>Group memberships</a:t>
            </a:r>
          </a:p>
          <a:p>
            <a:pPr marL="91405" marR="0" lvl="0" indent="0" defTabSz="913898" eaLnBrk="1" fontAlgn="auto" latinLnBrk="0" hangingPunct="1">
              <a:lnSpc>
                <a:spcPct val="100000"/>
              </a:lnSpc>
              <a:spcBef>
                <a:spcPts val="0"/>
              </a:spcBef>
              <a:spcAft>
                <a:spcPts val="300"/>
              </a:spcAft>
              <a:buClrTx/>
              <a:buSzTx/>
              <a:buFontTx/>
              <a:buNone/>
              <a:tabLst/>
              <a:defRPr/>
            </a:pPr>
            <a:r>
              <a:rPr kumimoji="0" lang="en-US" sz="1198" b="0" i="0" u="none" strike="noStrike" kern="0" cap="none" spc="0" normalizeH="0" baseline="0" noProof="0" dirty="0" err="1">
                <a:ln>
                  <a:noFill/>
                </a:ln>
                <a:solidFill>
                  <a:sysClr val="windowText" lastClr="000000"/>
                </a:solidFill>
                <a:effectLst/>
                <a:uLnTx/>
                <a:uFillTx/>
                <a:cs typeface="Segoe UI Light" panose="020B0502040204020203" pitchFamily="34" charset="0"/>
              </a:rPr>
              <a:t>Auth</a:t>
            </a:r>
            <a:r>
              <a:rPr kumimoji="0" lang="en-US" sz="1198" b="0" i="0" u="none" strike="noStrike" kern="0" cap="none" spc="0" normalizeH="0" baseline="0" noProof="0" dirty="0">
                <a:ln>
                  <a:noFill/>
                </a:ln>
                <a:solidFill>
                  <a:sysClr val="windowText" lastClr="000000"/>
                </a:solidFill>
                <a:effectLst/>
                <a:uLnTx/>
                <a:uFillTx/>
                <a:cs typeface="Segoe UI Light" panose="020B0502040204020203" pitchFamily="34" charset="0"/>
              </a:rPr>
              <a:t> strength (MFA)</a:t>
            </a:r>
          </a:p>
          <a:p>
            <a:pPr marL="91405" marR="0" lvl="0" indent="0" defTabSz="913898" eaLnBrk="1" fontAlgn="auto" latinLnBrk="0" hangingPunct="1">
              <a:lnSpc>
                <a:spcPct val="100000"/>
              </a:lnSpc>
              <a:spcBef>
                <a:spcPts val="0"/>
              </a:spcBef>
              <a:spcAft>
                <a:spcPts val="300"/>
              </a:spcAft>
              <a:buClrTx/>
              <a:buSzTx/>
              <a:buFontTx/>
              <a:buNone/>
              <a:tabLst/>
              <a:defRPr/>
            </a:pPr>
            <a:r>
              <a:rPr kumimoji="0" lang="en-US" sz="1198" b="0" i="0" u="none" strike="noStrike" kern="0" cap="none" spc="0" normalizeH="0" baseline="0" noProof="0" dirty="0">
                <a:ln>
                  <a:noFill/>
                </a:ln>
                <a:solidFill>
                  <a:sysClr val="windowText" lastClr="000000"/>
                </a:solidFill>
                <a:effectLst/>
                <a:uLnTx/>
                <a:uFillTx/>
                <a:cs typeface="Segoe UI Light" panose="020B0502040204020203" pitchFamily="34" charset="0"/>
              </a:rPr>
              <a:t>Risky behavior</a:t>
            </a:r>
          </a:p>
        </p:txBody>
      </p:sp>
      <p:sp>
        <p:nvSpPr>
          <p:cNvPr id="90" name="TextBox 89"/>
          <p:cNvSpPr txBox="1"/>
          <p:nvPr/>
        </p:nvSpPr>
        <p:spPr>
          <a:xfrm>
            <a:off x="5329514" y="4708250"/>
            <a:ext cx="1765215" cy="533299"/>
          </a:xfrm>
          <a:prstGeom prst="rect">
            <a:avLst/>
          </a:prstGeom>
          <a:noFill/>
        </p:spPr>
        <p:txBody>
          <a:bodyPr wrap="square" rtlCol="0">
            <a:spAutoFit/>
          </a:bodyPr>
          <a:lstStyle/>
          <a:p>
            <a:pPr marL="0" marR="0" lvl="0" indent="0" algn="ctr" defTabSz="913898" eaLnBrk="1" fontAlgn="auto" latinLnBrk="0" hangingPunct="1">
              <a:lnSpc>
                <a:spcPct val="100000"/>
              </a:lnSpc>
              <a:spcBef>
                <a:spcPts val="0"/>
              </a:spcBef>
              <a:spcAft>
                <a:spcPts val="0"/>
              </a:spcAft>
              <a:buClrTx/>
              <a:buSzTx/>
              <a:buFontTx/>
              <a:buNone/>
              <a:tabLst/>
              <a:defRPr/>
            </a:pPr>
            <a:r>
              <a:rPr kumimoji="0" lang="en-US" sz="1398" b="0" i="0" u="none" strike="noStrike" kern="0" cap="none" spc="0" normalizeH="0" baseline="0" noProof="0" dirty="0">
                <a:ln>
                  <a:noFill/>
                </a:ln>
                <a:solidFill>
                  <a:sysClr val="windowText" lastClr="000000"/>
                </a:solidFill>
                <a:effectLst/>
                <a:uLnTx/>
                <a:uFillTx/>
                <a:cs typeface="Segoe UI Light" panose="020B0502040204020203" pitchFamily="34" charset="0"/>
              </a:rPr>
              <a:t>Conditional access with EMS</a:t>
            </a:r>
          </a:p>
        </p:txBody>
      </p:sp>
      <p:cxnSp>
        <p:nvCxnSpPr>
          <p:cNvPr id="111" name="Straight Arrow Connector 110"/>
          <p:cNvCxnSpPr/>
          <p:nvPr/>
        </p:nvCxnSpPr>
        <p:spPr>
          <a:xfrm flipV="1">
            <a:off x="7022675" y="2742098"/>
            <a:ext cx="770390" cy="582526"/>
          </a:xfrm>
          <a:prstGeom prst="straightConnector1">
            <a:avLst/>
          </a:prstGeom>
          <a:noFill/>
          <a:ln w="25400" cap="flat" cmpd="sng" algn="ctr">
            <a:solidFill>
              <a:schemeClr val="tx1"/>
            </a:solidFill>
            <a:prstDash val="solid"/>
            <a:tailEnd type="triangle"/>
          </a:ln>
          <a:effectLst/>
        </p:spPr>
      </p:cxnSp>
      <p:cxnSp>
        <p:nvCxnSpPr>
          <p:cNvPr id="113" name="Straight Arrow Connector 112"/>
          <p:cNvCxnSpPr/>
          <p:nvPr/>
        </p:nvCxnSpPr>
        <p:spPr>
          <a:xfrm flipV="1">
            <a:off x="7203546" y="3920046"/>
            <a:ext cx="1279082" cy="1"/>
          </a:xfrm>
          <a:prstGeom prst="straightConnector1">
            <a:avLst/>
          </a:prstGeom>
          <a:noFill/>
          <a:ln w="25400" cap="flat" cmpd="sng" algn="ctr">
            <a:solidFill>
              <a:schemeClr val="tx1"/>
            </a:solidFill>
            <a:prstDash val="solid"/>
            <a:tailEnd type="triangle"/>
          </a:ln>
          <a:effectLst/>
        </p:spPr>
      </p:cxnSp>
      <p:cxnSp>
        <p:nvCxnSpPr>
          <p:cNvPr id="115" name="Straight Arrow Connector 114"/>
          <p:cNvCxnSpPr/>
          <p:nvPr/>
        </p:nvCxnSpPr>
        <p:spPr>
          <a:xfrm>
            <a:off x="7031767" y="4399631"/>
            <a:ext cx="1681694" cy="1059920"/>
          </a:xfrm>
          <a:prstGeom prst="straightConnector1">
            <a:avLst/>
          </a:prstGeom>
          <a:noFill/>
          <a:ln w="25400" cap="flat" cmpd="sng" algn="ctr">
            <a:solidFill>
              <a:schemeClr val="tx1"/>
            </a:solidFill>
            <a:prstDash val="solid"/>
            <a:tailEnd type="triangle"/>
          </a:ln>
          <a:effectLst/>
        </p:spPr>
      </p:cxnSp>
      <p:grpSp>
        <p:nvGrpSpPr>
          <p:cNvPr id="4" name="Group 3"/>
          <p:cNvGrpSpPr/>
          <p:nvPr/>
        </p:nvGrpSpPr>
        <p:grpSpPr>
          <a:xfrm>
            <a:off x="5802027" y="3430163"/>
            <a:ext cx="756868" cy="871938"/>
            <a:chOff x="4704134" y="3211265"/>
            <a:chExt cx="853336" cy="872186"/>
          </a:xfrm>
        </p:grpSpPr>
        <p:sp>
          <p:nvSpPr>
            <p:cNvPr id="76" name="Freeform 21"/>
            <p:cNvSpPr>
              <a:spLocks noEditPoints="1"/>
            </p:cNvSpPr>
            <p:nvPr/>
          </p:nvSpPr>
          <p:spPr bwMode="black">
            <a:xfrm>
              <a:off x="4736300" y="3313594"/>
              <a:ext cx="821170" cy="769857"/>
            </a:xfrm>
            <a:custGeom>
              <a:avLst/>
              <a:gdLst>
                <a:gd name="T0" fmla="*/ 75 w 300"/>
                <a:gd name="T1" fmla="*/ 60 h 300"/>
                <a:gd name="T2" fmla="*/ 37 w 300"/>
                <a:gd name="T3" fmla="*/ 52 h 300"/>
                <a:gd name="T4" fmla="*/ 0 w 300"/>
                <a:gd name="T5" fmla="*/ 60 h 300"/>
                <a:gd name="T6" fmla="*/ 0 w 300"/>
                <a:gd name="T7" fmla="*/ 15 h 300"/>
                <a:gd name="T8" fmla="*/ 37 w 300"/>
                <a:gd name="T9" fmla="*/ 22 h 300"/>
                <a:gd name="T10" fmla="*/ 75 w 300"/>
                <a:gd name="T11" fmla="*/ 15 h 300"/>
                <a:gd name="T12" fmla="*/ 300 w 300"/>
                <a:gd name="T13" fmla="*/ 15 h 300"/>
                <a:gd name="T14" fmla="*/ 262 w 300"/>
                <a:gd name="T15" fmla="*/ 22 h 300"/>
                <a:gd name="T16" fmla="*/ 225 w 300"/>
                <a:gd name="T17" fmla="*/ 15 h 300"/>
                <a:gd name="T18" fmla="*/ 225 w 300"/>
                <a:gd name="T19" fmla="*/ 60 h 300"/>
                <a:gd name="T20" fmla="*/ 262 w 300"/>
                <a:gd name="T21" fmla="*/ 52 h 300"/>
                <a:gd name="T22" fmla="*/ 300 w 300"/>
                <a:gd name="T23" fmla="*/ 60 h 300"/>
                <a:gd name="T24" fmla="*/ 300 w 300"/>
                <a:gd name="T25" fmla="*/ 15 h 300"/>
                <a:gd name="T26" fmla="*/ 173 w 300"/>
                <a:gd name="T27" fmla="*/ 0 h 300"/>
                <a:gd name="T28" fmla="*/ 128 w 300"/>
                <a:gd name="T29" fmla="*/ 0 h 300"/>
                <a:gd name="T30" fmla="*/ 135 w 300"/>
                <a:gd name="T31" fmla="*/ 37 h 300"/>
                <a:gd name="T32" fmla="*/ 128 w 300"/>
                <a:gd name="T33" fmla="*/ 75 h 300"/>
                <a:gd name="T34" fmla="*/ 173 w 300"/>
                <a:gd name="T35" fmla="*/ 75 h 300"/>
                <a:gd name="T36" fmla="*/ 165 w 300"/>
                <a:gd name="T37" fmla="*/ 37 h 300"/>
                <a:gd name="T38" fmla="*/ 38 w 300"/>
                <a:gd name="T39" fmla="*/ 225 h 300"/>
                <a:gd name="T40" fmla="*/ 38 w 300"/>
                <a:gd name="T41" fmla="*/ 300 h 300"/>
                <a:gd name="T42" fmla="*/ 38 w 300"/>
                <a:gd name="T43" fmla="*/ 225 h 300"/>
                <a:gd name="T44" fmla="*/ 38 w 300"/>
                <a:gd name="T45" fmla="*/ 277 h 300"/>
                <a:gd name="T46" fmla="*/ 38 w 300"/>
                <a:gd name="T47" fmla="*/ 247 h 300"/>
                <a:gd name="T48" fmla="*/ 150 w 300"/>
                <a:gd name="T49" fmla="*/ 225 h 300"/>
                <a:gd name="T50" fmla="*/ 150 w 300"/>
                <a:gd name="T51" fmla="*/ 300 h 300"/>
                <a:gd name="T52" fmla="*/ 150 w 300"/>
                <a:gd name="T53" fmla="*/ 225 h 300"/>
                <a:gd name="T54" fmla="*/ 150 w 300"/>
                <a:gd name="T55" fmla="*/ 277 h 300"/>
                <a:gd name="T56" fmla="*/ 150 w 300"/>
                <a:gd name="T57" fmla="*/ 247 h 300"/>
                <a:gd name="T58" fmla="*/ 263 w 300"/>
                <a:gd name="T59" fmla="*/ 225 h 300"/>
                <a:gd name="T60" fmla="*/ 263 w 300"/>
                <a:gd name="T61" fmla="*/ 300 h 300"/>
                <a:gd name="T62" fmla="*/ 263 w 300"/>
                <a:gd name="T63" fmla="*/ 225 h 300"/>
                <a:gd name="T64" fmla="*/ 263 w 300"/>
                <a:gd name="T65" fmla="*/ 277 h 300"/>
                <a:gd name="T66" fmla="*/ 263 w 300"/>
                <a:gd name="T67" fmla="*/ 247 h 300"/>
                <a:gd name="T68" fmla="*/ 162 w 300"/>
                <a:gd name="T69" fmla="*/ 162 h 300"/>
                <a:gd name="T70" fmla="*/ 257 w 300"/>
                <a:gd name="T71" fmla="*/ 174 h 300"/>
                <a:gd name="T72" fmla="*/ 269 w 300"/>
                <a:gd name="T73" fmla="*/ 207 h 300"/>
                <a:gd name="T74" fmla="*/ 162 w 300"/>
                <a:gd name="T75" fmla="*/ 162 h 300"/>
                <a:gd name="T76" fmla="*/ 60 w 300"/>
                <a:gd name="T77" fmla="*/ 166 h 300"/>
                <a:gd name="T78" fmla="*/ 138 w 300"/>
                <a:gd name="T79" fmla="*/ 174 h 300"/>
                <a:gd name="T80" fmla="*/ 65 w 300"/>
                <a:gd name="T81" fmla="*/ 162 h 300"/>
                <a:gd name="T82" fmla="*/ 9 w 300"/>
                <a:gd name="T83" fmla="*/ 105 h 300"/>
                <a:gd name="T84" fmla="*/ 32 w 300"/>
                <a:gd name="T85" fmla="*/ 167 h 300"/>
                <a:gd name="T86" fmla="*/ 44 w 300"/>
                <a:gd name="T87" fmla="*/ 148 h 300"/>
                <a:gd name="T88" fmla="*/ 66 w 300"/>
                <a:gd name="T89" fmla="*/ 105 h 300"/>
                <a:gd name="T90" fmla="*/ 215 w 300"/>
                <a:gd name="T91" fmla="*/ 85 h 300"/>
                <a:gd name="T92" fmla="*/ 231 w 300"/>
                <a:gd name="T93" fmla="*/ 101 h 300"/>
                <a:gd name="T94" fmla="*/ 162 w 300"/>
                <a:gd name="T95" fmla="*/ 149 h 300"/>
                <a:gd name="T96" fmla="*/ 255 w 300"/>
                <a:gd name="T97" fmla="*/ 125 h 300"/>
                <a:gd name="T98" fmla="*/ 215 w 300"/>
                <a:gd name="T99" fmla="*/ 85 h 300"/>
                <a:gd name="T100" fmla="*/ 47 w 300"/>
                <a:gd name="T101" fmla="*/ 153 h 300"/>
                <a:gd name="T102" fmla="*/ 35 w 300"/>
                <a:gd name="T103" fmla="*/ 174 h 300"/>
                <a:gd name="T104" fmla="*/ 44 w 300"/>
                <a:gd name="T105" fmla="*/ 207 h 300"/>
                <a:gd name="T106" fmla="*/ 55 w 300"/>
                <a:gd name="T107" fmla="*/ 162 h 300"/>
                <a:gd name="T108" fmla="*/ 110 w 300"/>
                <a:gd name="T109" fmla="*/ 151 h 300"/>
                <a:gd name="T110" fmla="*/ 138 w 300"/>
                <a:gd name="T111" fmla="*/ 139 h 300"/>
                <a:gd name="T112" fmla="*/ 179 w 300"/>
                <a:gd name="T113" fmla="*/ 105 h 300"/>
                <a:gd name="T114" fmla="*/ 122 w 300"/>
                <a:gd name="T115" fmla="*/ 105 h 300"/>
                <a:gd name="T116" fmla="*/ 144 w 300"/>
                <a:gd name="T117" fmla="*/ 207 h 300"/>
                <a:gd name="T118" fmla="*/ 156 w 300"/>
                <a:gd name="T119" fmla="*/ 1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00">
                  <a:moveTo>
                    <a:pt x="52" y="37"/>
                  </a:moveTo>
                  <a:cubicBezTo>
                    <a:pt x="75" y="60"/>
                    <a:pt x="75" y="60"/>
                    <a:pt x="75" y="60"/>
                  </a:cubicBezTo>
                  <a:cubicBezTo>
                    <a:pt x="60" y="75"/>
                    <a:pt x="60" y="75"/>
                    <a:pt x="60" y="75"/>
                  </a:cubicBezTo>
                  <a:cubicBezTo>
                    <a:pt x="37" y="52"/>
                    <a:pt x="37" y="52"/>
                    <a:pt x="37" y="52"/>
                  </a:cubicBezTo>
                  <a:cubicBezTo>
                    <a:pt x="15" y="75"/>
                    <a:pt x="15" y="75"/>
                    <a:pt x="15" y="75"/>
                  </a:cubicBezTo>
                  <a:cubicBezTo>
                    <a:pt x="0" y="60"/>
                    <a:pt x="0" y="60"/>
                    <a:pt x="0" y="60"/>
                  </a:cubicBezTo>
                  <a:cubicBezTo>
                    <a:pt x="23" y="37"/>
                    <a:pt x="23" y="37"/>
                    <a:pt x="23" y="37"/>
                  </a:cubicBezTo>
                  <a:cubicBezTo>
                    <a:pt x="0" y="15"/>
                    <a:pt x="0" y="15"/>
                    <a:pt x="0" y="15"/>
                  </a:cubicBezTo>
                  <a:cubicBezTo>
                    <a:pt x="15" y="0"/>
                    <a:pt x="15" y="0"/>
                    <a:pt x="15" y="0"/>
                  </a:cubicBezTo>
                  <a:cubicBezTo>
                    <a:pt x="37" y="22"/>
                    <a:pt x="37" y="22"/>
                    <a:pt x="37" y="22"/>
                  </a:cubicBezTo>
                  <a:cubicBezTo>
                    <a:pt x="60" y="0"/>
                    <a:pt x="60" y="0"/>
                    <a:pt x="60" y="0"/>
                  </a:cubicBezTo>
                  <a:cubicBezTo>
                    <a:pt x="75" y="15"/>
                    <a:pt x="75" y="15"/>
                    <a:pt x="75" y="15"/>
                  </a:cubicBezTo>
                  <a:lnTo>
                    <a:pt x="52" y="37"/>
                  </a:lnTo>
                  <a:close/>
                  <a:moveTo>
                    <a:pt x="300" y="15"/>
                  </a:moveTo>
                  <a:cubicBezTo>
                    <a:pt x="285" y="0"/>
                    <a:pt x="285" y="0"/>
                    <a:pt x="285" y="0"/>
                  </a:cubicBezTo>
                  <a:cubicBezTo>
                    <a:pt x="262" y="22"/>
                    <a:pt x="262" y="22"/>
                    <a:pt x="262" y="22"/>
                  </a:cubicBezTo>
                  <a:cubicBezTo>
                    <a:pt x="240" y="0"/>
                    <a:pt x="240" y="0"/>
                    <a:pt x="240" y="0"/>
                  </a:cubicBezTo>
                  <a:cubicBezTo>
                    <a:pt x="225" y="15"/>
                    <a:pt x="225" y="15"/>
                    <a:pt x="225" y="15"/>
                  </a:cubicBezTo>
                  <a:cubicBezTo>
                    <a:pt x="248" y="37"/>
                    <a:pt x="248" y="37"/>
                    <a:pt x="248" y="37"/>
                  </a:cubicBezTo>
                  <a:cubicBezTo>
                    <a:pt x="225" y="60"/>
                    <a:pt x="225" y="60"/>
                    <a:pt x="225" y="60"/>
                  </a:cubicBezTo>
                  <a:cubicBezTo>
                    <a:pt x="240" y="75"/>
                    <a:pt x="240" y="75"/>
                    <a:pt x="240" y="75"/>
                  </a:cubicBezTo>
                  <a:cubicBezTo>
                    <a:pt x="262" y="52"/>
                    <a:pt x="262" y="52"/>
                    <a:pt x="262" y="52"/>
                  </a:cubicBezTo>
                  <a:cubicBezTo>
                    <a:pt x="285" y="75"/>
                    <a:pt x="285" y="75"/>
                    <a:pt x="285" y="75"/>
                  </a:cubicBezTo>
                  <a:cubicBezTo>
                    <a:pt x="300" y="60"/>
                    <a:pt x="300" y="60"/>
                    <a:pt x="300" y="60"/>
                  </a:cubicBezTo>
                  <a:cubicBezTo>
                    <a:pt x="277" y="37"/>
                    <a:pt x="277" y="37"/>
                    <a:pt x="277" y="37"/>
                  </a:cubicBezTo>
                  <a:lnTo>
                    <a:pt x="300" y="15"/>
                  </a:lnTo>
                  <a:close/>
                  <a:moveTo>
                    <a:pt x="188" y="15"/>
                  </a:moveTo>
                  <a:cubicBezTo>
                    <a:pt x="173" y="0"/>
                    <a:pt x="173" y="0"/>
                    <a:pt x="173" y="0"/>
                  </a:cubicBezTo>
                  <a:cubicBezTo>
                    <a:pt x="150" y="22"/>
                    <a:pt x="150" y="22"/>
                    <a:pt x="150" y="22"/>
                  </a:cubicBezTo>
                  <a:cubicBezTo>
                    <a:pt x="128" y="0"/>
                    <a:pt x="128" y="0"/>
                    <a:pt x="128" y="0"/>
                  </a:cubicBezTo>
                  <a:cubicBezTo>
                    <a:pt x="113" y="15"/>
                    <a:pt x="113" y="15"/>
                    <a:pt x="113" y="15"/>
                  </a:cubicBezTo>
                  <a:cubicBezTo>
                    <a:pt x="135" y="37"/>
                    <a:pt x="135" y="37"/>
                    <a:pt x="135" y="37"/>
                  </a:cubicBezTo>
                  <a:cubicBezTo>
                    <a:pt x="113" y="60"/>
                    <a:pt x="113" y="60"/>
                    <a:pt x="113" y="60"/>
                  </a:cubicBezTo>
                  <a:cubicBezTo>
                    <a:pt x="128" y="75"/>
                    <a:pt x="128" y="75"/>
                    <a:pt x="128" y="75"/>
                  </a:cubicBezTo>
                  <a:cubicBezTo>
                    <a:pt x="150" y="52"/>
                    <a:pt x="150" y="52"/>
                    <a:pt x="150" y="52"/>
                  </a:cubicBezTo>
                  <a:cubicBezTo>
                    <a:pt x="173" y="75"/>
                    <a:pt x="173" y="75"/>
                    <a:pt x="173" y="75"/>
                  </a:cubicBezTo>
                  <a:cubicBezTo>
                    <a:pt x="188" y="60"/>
                    <a:pt x="188" y="60"/>
                    <a:pt x="188" y="60"/>
                  </a:cubicBezTo>
                  <a:cubicBezTo>
                    <a:pt x="165" y="37"/>
                    <a:pt x="165" y="37"/>
                    <a:pt x="165" y="37"/>
                  </a:cubicBezTo>
                  <a:lnTo>
                    <a:pt x="188" y="15"/>
                  </a:lnTo>
                  <a:close/>
                  <a:moveTo>
                    <a:pt x="38" y="225"/>
                  </a:moveTo>
                  <a:cubicBezTo>
                    <a:pt x="17" y="225"/>
                    <a:pt x="0" y="242"/>
                    <a:pt x="0" y="262"/>
                  </a:cubicBezTo>
                  <a:cubicBezTo>
                    <a:pt x="0" y="283"/>
                    <a:pt x="17" y="300"/>
                    <a:pt x="38" y="300"/>
                  </a:cubicBezTo>
                  <a:cubicBezTo>
                    <a:pt x="58" y="300"/>
                    <a:pt x="75" y="283"/>
                    <a:pt x="75" y="262"/>
                  </a:cubicBezTo>
                  <a:cubicBezTo>
                    <a:pt x="75" y="242"/>
                    <a:pt x="58" y="225"/>
                    <a:pt x="38" y="225"/>
                  </a:cubicBezTo>
                  <a:close/>
                  <a:moveTo>
                    <a:pt x="53" y="262"/>
                  </a:moveTo>
                  <a:cubicBezTo>
                    <a:pt x="53" y="271"/>
                    <a:pt x="46" y="277"/>
                    <a:pt x="38" y="277"/>
                  </a:cubicBezTo>
                  <a:cubicBezTo>
                    <a:pt x="29" y="277"/>
                    <a:pt x="23" y="271"/>
                    <a:pt x="23" y="262"/>
                  </a:cubicBezTo>
                  <a:cubicBezTo>
                    <a:pt x="23" y="254"/>
                    <a:pt x="29" y="247"/>
                    <a:pt x="38" y="247"/>
                  </a:cubicBezTo>
                  <a:cubicBezTo>
                    <a:pt x="46" y="247"/>
                    <a:pt x="53" y="254"/>
                    <a:pt x="53" y="262"/>
                  </a:cubicBezTo>
                  <a:close/>
                  <a:moveTo>
                    <a:pt x="150" y="225"/>
                  </a:moveTo>
                  <a:cubicBezTo>
                    <a:pt x="129" y="225"/>
                    <a:pt x="113" y="242"/>
                    <a:pt x="113" y="262"/>
                  </a:cubicBezTo>
                  <a:cubicBezTo>
                    <a:pt x="113" y="283"/>
                    <a:pt x="129" y="300"/>
                    <a:pt x="150" y="300"/>
                  </a:cubicBezTo>
                  <a:cubicBezTo>
                    <a:pt x="171" y="300"/>
                    <a:pt x="188" y="283"/>
                    <a:pt x="188" y="262"/>
                  </a:cubicBezTo>
                  <a:cubicBezTo>
                    <a:pt x="188" y="242"/>
                    <a:pt x="171" y="225"/>
                    <a:pt x="150" y="225"/>
                  </a:cubicBezTo>
                  <a:close/>
                  <a:moveTo>
                    <a:pt x="165" y="262"/>
                  </a:moveTo>
                  <a:cubicBezTo>
                    <a:pt x="165" y="271"/>
                    <a:pt x="158" y="277"/>
                    <a:pt x="150" y="277"/>
                  </a:cubicBezTo>
                  <a:cubicBezTo>
                    <a:pt x="142" y="277"/>
                    <a:pt x="135" y="271"/>
                    <a:pt x="135" y="262"/>
                  </a:cubicBezTo>
                  <a:cubicBezTo>
                    <a:pt x="135" y="254"/>
                    <a:pt x="142" y="247"/>
                    <a:pt x="150" y="247"/>
                  </a:cubicBezTo>
                  <a:cubicBezTo>
                    <a:pt x="158" y="247"/>
                    <a:pt x="165" y="254"/>
                    <a:pt x="165" y="262"/>
                  </a:cubicBezTo>
                  <a:close/>
                  <a:moveTo>
                    <a:pt x="263" y="225"/>
                  </a:moveTo>
                  <a:cubicBezTo>
                    <a:pt x="242" y="225"/>
                    <a:pt x="225" y="242"/>
                    <a:pt x="225" y="262"/>
                  </a:cubicBezTo>
                  <a:cubicBezTo>
                    <a:pt x="225" y="283"/>
                    <a:pt x="242" y="300"/>
                    <a:pt x="263" y="300"/>
                  </a:cubicBezTo>
                  <a:cubicBezTo>
                    <a:pt x="283" y="300"/>
                    <a:pt x="300" y="283"/>
                    <a:pt x="300" y="262"/>
                  </a:cubicBezTo>
                  <a:cubicBezTo>
                    <a:pt x="300" y="242"/>
                    <a:pt x="283" y="225"/>
                    <a:pt x="263" y="225"/>
                  </a:cubicBezTo>
                  <a:close/>
                  <a:moveTo>
                    <a:pt x="278" y="262"/>
                  </a:moveTo>
                  <a:cubicBezTo>
                    <a:pt x="278" y="271"/>
                    <a:pt x="271" y="277"/>
                    <a:pt x="263" y="277"/>
                  </a:cubicBezTo>
                  <a:cubicBezTo>
                    <a:pt x="254" y="277"/>
                    <a:pt x="248" y="271"/>
                    <a:pt x="248" y="262"/>
                  </a:cubicBezTo>
                  <a:cubicBezTo>
                    <a:pt x="248" y="254"/>
                    <a:pt x="254" y="247"/>
                    <a:pt x="263" y="247"/>
                  </a:cubicBezTo>
                  <a:cubicBezTo>
                    <a:pt x="271" y="247"/>
                    <a:pt x="278" y="254"/>
                    <a:pt x="278" y="262"/>
                  </a:cubicBezTo>
                  <a:close/>
                  <a:moveTo>
                    <a:pt x="162" y="162"/>
                  </a:moveTo>
                  <a:cubicBezTo>
                    <a:pt x="162" y="174"/>
                    <a:pt x="162" y="174"/>
                    <a:pt x="162" y="174"/>
                  </a:cubicBezTo>
                  <a:cubicBezTo>
                    <a:pt x="257" y="174"/>
                    <a:pt x="257" y="174"/>
                    <a:pt x="257" y="174"/>
                  </a:cubicBezTo>
                  <a:cubicBezTo>
                    <a:pt x="257" y="207"/>
                    <a:pt x="257" y="207"/>
                    <a:pt x="257" y="207"/>
                  </a:cubicBezTo>
                  <a:cubicBezTo>
                    <a:pt x="269" y="207"/>
                    <a:pt x="269" y="207"/>
                    <a:pt x="269" y="207"/>
                  </a:cubicBezTo>
                  <a:cubicBezTo>
                    <a:pt x="269" y="162"/>
                    <a:pt x="269" y="162"/>
                    <a:pt x="269" y="162"/>
                  </a:cubicBezTo>
                  <a:lnTo>
                    <a:pt x="162" y="162"/>
                  </a:lnTo>
                  <a:close/>
                  <a:moveTo>
                    <a:pt x="65" y="162"/>
                  </a:moveTo>
                  <a:cubicBezTo>
                    <a:pt x="63" y="163"/>
                    <a:pt x="62" y="164"/>
                    <a:pt x="60" y="166"/>
                  </a:cubicBezTo>
                  <a:cubicBezTo>
                    <a:pt x="58" y="168"/>
                    <a:pt x="56" y="171"/>
                    <a:pt x="55" y="174"/>
                  </a:cubicBezTo>
                  <a:cubicBezTo>
                    <a:pt x="138" y="174"/>
                    <a:pt x="138" y="174"/>
                    <a:pt x="138" y="174"/>
                  </a:cubicBezTo>
                  <a:cubicBezTo>
                    <a:pt x="138" y="162"/>
                    <a:pt x="138" y="162"/>
                    <a:pt x="138" y="162"/>
                  </a:cubicBezTo>
                  <a:lnTo>
                    <a:pt x="65" y="162"/>
                  </a:lnTo>
                  <a:close/>
                  <a:moveTo>
                    <a:pt x="38" y="76"/>
                  </a:moveTo>
                  <a:cubicBezTo>
                    <a:pt x="9" y="105"/>
                    <a:pt x="9" y="105"/>
                    <a:pt x="9" y="105"/>
                  </a:cubicBezTo>
                  <a:cubicBezTo>
                    <a:pt x="32" y="105"/>
                    <a:pt x="32" y="105"/>
                    <a:pt x="32" y="105"/>
                  </a:cubicBezTo>
                  <a:cubicBezTo>
                    <a:pt x="32" y="167"/>
                    <a:pt x="32" y="167"/>
                    <a:pt x="32" y="167"/>
                  </a:cubicBezTo>
                  <a:cubicBezTo>
                    <a:pt x="34" y="160"/>
                    <a:pt x="38" y="154"/>
                    <a:pt x="43" y="149"/>
                  </a:cubicBezTo>
                  <a:cubicBezTo>
                    <a:pt x="43" y="149"/>
                    <a:pt x="43" y="148"/>
                    <a:pt x="44" y="148"/>
                  </a:cubicBezTo>
                  <a:cubicBezTo>
                    <a:pt x="44" y="105"/>
                    <a:pt x="44" y="105"/>
                    <a:pt x="44" y="105"/>
                  </a:cubicBezTo>
                  <a:cubicBezTo>
                    <a:pt x="66" y="105"/>
                    <a:pt x="66" y="105"/>
                    <a:pt x="66" y="105"/>
                  </a:cubicBezTo>
                  <a:lnTo>
                    <a:pt x="38" y="76"/>
                  </a:lnTo>
                  <a:close/>
                  <a:moveTo>
                    <a:pt x="215" y="85"/>
                  </a:moveTo>
                  <a:cubicBezTo>
                    <a:pt x="235" y="105"/>
                    <a:pt x="235" y="105"/>
                    <a:pt x="235" y="105"/>
                  </a:cubicBezTo>
                  <a:cubicBezTo>
                    <a:pt x="231" y="101"/>
                    <a:pt x="231" y="101"/>
                    <a:pt x="231" y="101"/>
                  </a:cubicBezTo>
                  <a:cubicBezTo>
                    <a:pt x="208" y="123"/>
                    <a:pt x="185" y="133"/>
                    <a:pt x="162" y="137"/>
                  </a:cubicBezTo>
                  <a:cubicBezTo>
                    <a:pt x="162" y="149"/>
                    <a:pt x="162" y="149"/>
                    <a:pt x="162" y="149"/>
                  </a:cubicBezTo>
                  <a:cubicBezTo>
                    <a:pt x="187" y="145"/>
                    <a:pt x="214" y="135"/>
                    <a:pt x="239" y="109"/>
                  </a:cubicBezTo>
                  <a:cubicBezTo>
                    <a:pt x="255" y="125"/>
                    <a:pt x="255" y="125"/>
                    <a:pt x="255" y="125"/>
                  </a:cubicBezTo>
                  <a:cubicBezTo>
                    <a:pt x="255" y="85"/>
                    <a:pt x="255" y="85"/>
                    <a:pt x="255" y="85"/>
                  </a:cubicBezTo>
                  <a:lnTo>
                    <a:pt x="215" y="85"/>
                  </a:lnTo>
                  <a:close/>
                  <a:moveTo>
                    <a:pt x="111" y="139"/>
                  </a:moveTo>
                  <a:cubicBezTo>
                    <a:pt x="85" y="139"/>
                    <a:pt x="62" y="138"/>
                    <a:pt x="47" y="153"/>
                  </a:cubicBezTo>
                  <a:cubicBezTo>
                    <a:pt x="46" y="154"/>
                    <a:pt x="45" y="156"/>
                    <a:pt x="44" y="157"/>
                  </a:cubicBezTo>
                  <a:cubicBezTo>
                    <a:pt x="40" y="162"/>
                    <a:pt x="37" y="167"/>
                    <a:pt x="35" y="174"/>
                  </a:cubicBezTo>
                  <a:cubicBezTo>
                    <a:pt x="33" y="183"/>
                    <a:pt x="32" y="194"/>
                    <a:pt x="32" y="207"/>
                  </a:cubicBezTo>
                  <a:cubicBezTo>
                    <a:pt x="44" y="207"/>
                    <a:pt x="44" y="207"/>
                    <a:pt x="44" y="207"/>
                  </a:cubicBezTo>
                  <a:cubicBezTo>
                    <a:pt x="44" y="193"/>
                    <a:pt x="45" y="182"/>
                    <a:pt x="48" y="174"/>
                  </a:cubicBezTo>
                  <a:cubicBezTo>
                    <a:pt x="50" y="169"/>
                    <a:pt x="52" y="165"/>
                    <a:pt x="55" y="162"/>
                  </a:cubicBezTo>
                  <a:cubicBezTo>
                    <a:pt x="56" y="162"/>
                    <a:pt x="56" y="162"/>
                    <a:pt x="56" y="161"/>
                  </a:cubicBezTo>
                  <a:cubicBezTo>
                    <a:pt x="67" y="150"/>
                    <a:pt x="86" y="151"/>
                    <a:pt x="110" y="151"/>
                  </a:cubicBezTo>
                  <a:cubicBezTo>
                    <a:pt x="119" y="151"/>
                    <a:pt x="128" y="152"/>
                    <a:pt x="138" y="151"/>
                  </a:cubicBezTo>
                  <a:cubicBezTo>
                    <a:pt x="138" y="139"/>
                    <a:pt x="138" y="139"/>
                    <a:pt x="138" y="139"/>
                  </a:cubicBezTo>
                  <a:cubicBezTo>
                    <a:pt x="128" y="140"/>
                    <a:pt x="119" y="139"/>
                    <a:pt x="111" y="139"/>
                  </a:cubicBezTo>
                  <a:close/>
                  <a:moveTo>
                    <a:pt x="179" y="105"/>
                  </a:moveTo>
                  <a:cubicBezTo>
                    <a:pt x="150" y="76"/>
                    <a:pt x="150" y="76"/>
                    <a:pt x="150" y="76"/>
                  </a:cubicBezTo>
                  <a:cubicBezTo>
                    <a:pt x="122" y="105"/>
                    <a:pt x="122" y="105"/>
                    <a:pt x="122" y="105"/>
                  </a:cubicBezTo>
                  <a:cubicBezTo>
                    <a:pt x="144" y="105"/>
                    <a:pt x="144" y="105"/>
                    <a:pt x="144" y="105"/>
                  </a:cubicBezTo>
                  <a:cubicBezTo>
                    <a:pt x="144" y="207"/>
                    <a:pt x="144" y="207"/>
                    <a:pt x="144" y="207"/>
                  </a:cubicBezTo>
                  <a:cubicBezTo>
                    <a:pt x="156" y="207"/>
                    <a:pt x="156" y="207"/>
                    <a:pt x="156" y="207"/>
                  </a:cubicBezTo>
                  <a:cubicBezTo>
                    <a:pt x="156" y="105"/>
                    <a:pt x="156" y="105"/>
                    <a:pt x="156" y="105"/>
                  </a:cubicBezTo>
                  <a:lnTo>
                    <a:pt x="179"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81" tIns="41141" rIns="82281" bIns="41141" numCol="1" anchor="t" anchorCtr="0" compatLnSpc="1">
              <a:prstTxWarp prst="textNoShape">
                <a:avLst/>
              </a:prstTxWarp>
            </a:bodyPr>
            <a:lstStyle/>
            <a:p>
              <a:pPr marL="0" marR="0" lvl="0" indent="0" defTabSz="913898" eaLnBrk="1" fontAlgn="auto" latinLnBrk="0" hangingPunct="1">
                <a:lnSpc>
                  <a:spcPct val="100000"/>
                </a:lnSpc>
                <a:spcBef>
                  <a:spcPts val="0"/>
                </a:spcBef>
                <a:spcAft>
                  <a:spcPts val="0"/>
                </a:spcAft>
                <a:buClrTx/>
                <a:buSzTx/>
                <a:buFontTx/>
                <a:buNone/>
                <a:tabLst/>
                <a:defRPr/>
              </a:pPr>
              <a:endParaRPr kumimoji="0" lang="en-US" sz="1598" b="0" i="0" u="none" strike="noStrike" kern="0" cap="none" spc="0" normalizeH="0" baseline="0" noProof="0">
                <a:ln>
                  <a:noFill/>
                </a:ln>
                <a:solidFill>
                  <a:srgbClr val="000000"/>
                </a:solidFill>
                <a:effectLst/>
                <a:uLnTx/>
                <a:uFillTx/>
              </a:endParaRPr>
            </a:p>
          </p:txBody>
        </p:sp>
        <p:sp>
          <p:nvSpPr>
            <p:cNvPr id="91" name="Isosceles Triangle 90"/>
            <p:cNvSpPr/>
            <p:nvPr/>
          </p:nvSpPr>
          <p:spPr bwMode="auto">
            <a:xfrm>
              <a:off x="4704134" y="3211265"/>
              <a:ext cx="833209" cy="723605"/>
            </a:xfrm>
            <a:prstGeom prst="triangle">
              <a:avLst/>
            </a:prstGeom>
            <a:noFill/>
            <a:ln w="9525" cap="flat" cmpd="sng" algn="ctr">
              <a:noFill/>
              <a:prstDash val="solid"/>
              <a:headEnd type="none" w="med" len="med"/>
              <a:tailEnd type="none" w="med" len="med"/>
            </a:ln>
            <a:effectLst/>
          </p:spPr>
          <p:txBody>
            <a:bodyPr vert="horz" wrap="square" lIns="91386" tIns="45694" rIns="91386" bIns="45694" numCol="1" rtlCol="0" anchor="ctr" anchorCtr="0" compatLnSpc="1">
              <a:prstTxWarp prst="textNoShape">
                <a:avLst/>
              </a:prstTxWarp>
            </a:bodyPr>
            <a:lstStyle/>
            <a:p>
              <a:pPr marL="0" marR="0" lvl="0" indent="0" algn="ctr" defTabSz="913474" eaLnBrk="1" fontAlgn="auto" latinLnBrk="0" hangingPunct="1">
                <a:lnSpc>
                  <a:spcPct val="100000"/>
                </a:lnSpc>
                <a:spcBef>
                  <a:spcPts val="0"/>
                </a:spcBef>
                <a:spcAft>
                  <a:spcPts val="0"/>
                </a:spcAft>
                <a:buClrTx/>
                <a:buSzTx/>
                <a:buFontTx/>
                <a:buNone/>
                <a:tabLst/>
                <a:defRPr/>
              </a:pPr>
              <a:endParaRPr kumimoji="0" lang="en-US" sz="2199" b="0" i="0" u="none" strike="noStrike" kern="0" cap="none" spc="0" normalizeH="0" baseline="0" noProof="0" dirty="0">
                <a:ln>
                  <a:noFill/>
                </a:ln>
                <a:solidFill>
                  <a:srgbClr val="000000"/>
                </a:solidFill>
                <a:effectLst/>
                <a:uLnTx/>
                <a:uFillTx/>
                <a:ea typeface="Segoe UI" pitchFamily="34" charset="0"/>
                <a:cs typeface="Segoe UI" pitchFamily="34" charset="0"/>
              </a:endParaRPr>
            </a:p>
          </p:txBody>
        </p:sp>
      </p:grpSp>
      <p:grpSp>
        <p:nvGrpSpPr>
          <p:cNvPr id="50" name="Group 49"/>
          <p:cNvGrpSpPr/>
          <p:nvPr/>
        </p:nvGrpSpPr>
        <p:grpSpPr>
          <a:xfrm>
            <a:off x="1051603" y="1467849"/>
            <a:ext cx="512791" cy="737168"/>
            <a:chOff x="1609726" y="2506663"/>
            <a:chExt cx="1614487" cy="2320925"/>
          </a:xfrm>
        </p:grpSpPr>
        <p:sp>
          <p:nvSpPr>
            <p:cNvPr id="51" name="Freeform 151"/>
            <p:cNvSpPr>
              <a:spLocks/>
            </p:cNvSpPr>
            <p:nvPr/>
          </p:nvSpPr>
          <p:spPr bwMode="auto">
            <a:xfrm>
              <a:off x="1887538" y="2740025"/>
              <a:ext cx="1052513" cy="1379538"/>
            </a:xfrm>
            <a:custGeom>
              <a:avLst/>
              <a:gdLst>
                <a:gd name="T0" fmla="*/ 120 w 330"/>
                <a:gd name="T1" fmla="*/ 39 h 432"/>
                <a:gd name="T2" fmla="*/ 267 w 330"/>
                <a:gd name="T3" fmla="*/ 75 h 432"/>
                <a:gd name="T4" fmla="*/ 309 w 330"/>
                <a:gd name="T5" fmla="*/ 202 h 432"/>
                <a:gd name="T6" fmla="*/ 295 w 330"/>
                <a:gd name="T7" fmla="*/ 294 h 432"/>
                <a:gd name="T8" fmla="*/ 293 w 330"/>
                <a:gd name="T9" fmla="*/ 329 h 432"/>
                <a:gd name="T10" fmla="*/ 158 w 330"/>
                <a:gd name="T11" fmla="*/ 432 h 432"/>
                <a:gd name="T12" fmla="*/ 36 w 330"/>
                <a:gd name="T13" fmla="*/ 332 h 432"/>
                <a:gd name="T14" fmla="*/ 39 w 330"/>
                <a:gd name="T15" fmla="*/ 297 h 432"/>
                <a:gd name="T16" fmla="*/ 26 w 330"/>
                <a:gd name="T17" fmla="*/ 196 h 432"/>
                <a:gd name="T18" fmla="*/ 120 w 330"/>
                <a:gd name="T19" fmla="*/ 3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432">
                  <a:moveTo>
                    <a:pt x="120" y="39"/>
                  </a:moveTo>
                  <a:cubicBezTo>
                    <a:pt x="132" y="18"/>
                    <a:pt x="228" y="0"/>
                    <a:pt x="267" y="75"/>
                  </a:cubicBezTo>
                  <a:cubicBezTo>
                    <a:pt x="307" y="149"/>
                    <a:pt x="287" y="175"/>
                    <a:pt x="309" y="202"/>
                  </a:cubicBezTo>
                  <a:cubicBezTo>
                    <a:pt x="330" y="228"/>
                    <a:pt x="310" y="289"/>
                    <a:pt x="295" y="294"/>
                  </a:cubicBezTo>
                  <a:cubicBezTo>
                    <a:pt x="280" y="299"/>
                    <a:pt x="286" y="320"/>
                    <a:pt x="293" y="329"/>
                  </a:cubicBezTo>
                  <a:cubicBezTo>
                    <a:pt x="325" y="368"/>
                    <a:pt x="279" y="432"/>
                    <a:pt x="158" y="432"/>
                  </a:cubicBezTo>
                  <a:cubicBezTo>
                    <a:pt x="28" y="431"/>
                    <a:pt x="3" y="356"/>
                    <a:pt x="36" y="332"/>
                  </a:cubicBezTo>
                  <a:cubicBezTo>
                    <a:pt x="47" y="325"/>
                    <a:pt x="51" y="310"/>
                    <a:pt x="39" y="297"/>
                  </a:cubicBezTo>
                  <a:cubicBezTo>
                    <a:pt x="27" y="284"/>
                    <a:pt x="0" y="236"/>
                    <a:pt x="26" y="196"/>
                  </a:cubicBezTo>
                  <a:cubicBezTo>
                    <a:pt x="52" y="157"/>
                    <a:pt x="29" y="39"/>
                    <a:pt x="120" y="39"/>
                  </a:cubicBezTo>
                </a:path>
              </a:pathLst>
            </a:custGeom>
            <a:solidFill>
              <a:srgbClr val="806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2" name="Freeform 152"/>
            <p:cNvSpPr>
              <a:spLocks/>
            </p:cNvSpPr>
            <p:nvPr/>
          </p:nvSpPr>
          <p:spPr bwMode="auto">
            <a:xfrm>
              <a:off x="1628776" y="3848100"/>
              <a:ext cx="1566863" cy="688975"/>
            </a:xfrm>
            <a:custGeom>
              <a:avLst/>
              <a:gdLst>
                <a:gd name="T0" fmla="*/ 292 w 491"/>
                <a:gd name="T1" fmla="*/ 0 h 216"/>
                <a:gd name="T2" fmla="*/ 196 w 491"/>
                <a:gd name="T3" fmla="*/ 5 h 216"/>
                <a:gd name="T4" fmla="*/ 62 w 491"/>
                <a:gd name="T5" fmla="*/ 81 h 216"/>
                <a:gd name="T6" fmla="*/ 0 w 491"/>
                <a:gd name="T7" fmla="*/ 216 h 216"/>
                <a:gd name="T8" fmla="*/ 491 w 491"/>
                <a:gd name="T9" fmla="*/ 216 h 216"/>
                <a:gd name="T10" fmla="*/ 430 w 491"/>
                <a:gd name="T11" fmla="*/ 81 h 216"/>
                <a:gd name="T12" fmla="*/ 292 w 491"/>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491" h="216">
                  <a:moveTo>
                    <a:pt x="292" y="0"/>
                  </a:moveTo>
                  <a:cubicBezTo>
                    <a:pt x="291" y="2"/>
                    <a:pt x="197" y="3"/>
                    <a:pt x="196" y="5"/>
                  </a:cubicBezTo>
                  <a:cubicBezTo>
                    <a:pt x="167" y="46"/>
                    <a:pt x="112" y="69"/>
                    <a:pt x="62" y="81"/>
                  </a:cubicBezTo>
                  <a:cubicBezTo>
                    <a:pt x="11" y="92"/>
                    <a:pt x="4" y="174"/>
                    <a:pt x="0" y="216"/>
                  </a:cubicBezTo>
                  <a:cubicBezTo>
                    <a:pt x="491" y="216"/>
                    <a:pt x="491" y="216"/>
                    <a:pt x="491" y="216"/>
                  </a:cubicBezTo>
                  <a:cubicBezTo>
                    <a:pt x="486" y="174"/>
                    <a:pt x="481" y="92"/>
                    <a:pt x="430" y="81"/>
                  </a:cubicBezTo>
                  <a:cubicBezTo>
                    <a:pt x="378" y="69"/>
                    <a:pt x="320" y="44"/>
                    <a:pt x="292" y="0"/>
                  </a:cubicBezTo>
                </a:path>
              </a:pathLst>
            </a:custGeom>
            <a:solidFill>
              <a:srgbClr val="D9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3" name="Freeform 153"/>
            <p:cNvSpPr>
              <a:spLocks/>
            </p:cNvSpPr>
            <p:nvPr/>
          </p:nvSpPr>
          <p:spPr bwMode="auto">
            <a:xfrm>
              <a:off x="2254251" y="3352800"/>
              <a:ext cx="315913" cy="757238"/>
            </a:xfrm>
            <a:custGeom>
              <a:avLst/>
              <a:gdLst>
                <a:gd name="T0" fmla="*/ 0 w 99"/>
                <a:gd name="T1" fmla="*/ 65 h 237"/>
                <a:gd name="T2" fmla="*/ 0 w 99"/>
                <a:gd name="T3" fmla="*/ 146 h 237"/>
                <a:gd name="T4" fmla="*/ 0 w 99"/>
                <a:gd name="T5" fmla="*/ 186 h 237"/>
                <a:gd name="T6" fmla="*/ 99 w 99"/>
                <a:gd name="T7" fmla="*/ 186 h 237"/>
                <a:gd name="T8" fmla="*/ 99 w 99"/>
                <a:gd name="T9" fmla="*/ 146 h 237"/>
                <a:gd name="T10" fmla="*/ 99 w 99"/>
                <a:gd name="T11" fmla="*/ 65 h 237"/>
                <a:gd name="T12" fmla="*/ 0 w 99"/>
                <a:gd name="T13" fmla="*/ 65 h 237"/>
              </a:gdLst>
              <a:ahLst/>
              <a:cxnLst>
                <a:cxn ang="0">
                  <a:pos x="T0" y="T1"/>
                </a:cxn>
                <a:cxn ang="0">
                  <a:pos x="T2" y="T3"/>
                </a:cxn>
                <a:cxn ang="0">
                  <a:pos x="T4" y="T5"/>
                </a:cxn>
                <a:cxn ang="0">
                  <a:pos x="T6" y="T7"/>
                </a:cxn>
                <a:cxn ang="0">
                  <a:pos x="T8" y="T9"/>
                </a:cxn>
                <a:cxn ang="0">
                  <a:pos x="T10" y="T11"/>
                </a:cxn>
                <a:cxn ang="0">
                  <a:pos x="T12" y="T13"/>
                </a:cxn>
              </a:cxnLst>
              <a:rect l="0" t="0" r="r" b="b"/>
              <a:pathLst>
                <a:path w="99" h="237">
                  <a:moveTo>
                    <a:pt x="0" y="65"/>
                  </a:moveTo>
                  <a:cubicBezTo>
                    <a:pt x="0" y="146"/>
                    <a:pt x="0" y="146"/>
                    <a:pt x="0" y="146"/>
                  </a:cubicBezTo>
                  <a:cubicBezTo>
                    <a:pt x="0" y="186"/>
                    <a:pt x="0" y="186"/>
                    <a:pt x="0" y="186"/>
                  </a:cubicBezTo>
                  <a:cubicBezTo>
                    <a:pt x="25" y="236"/>
                    <a:pt x="69" y="237"/>
                    <a:pt x="99" y="186"/>
                  </a:cubicBezTo>
                  <a:cubicBezTo>
                    <a:pt x="99" y="146"/>
                    <a:pt x="99" y="146"/>
                    <a:pt x="99" y="146"/>
                  </a:cubicBezTo>
                  <a:cubicBezTo>
                    <a:pt x="99" y="65"/>
                    <a:pt x="99" y="65"/>
                    <a:pt x="99" y="65"/>
                  </a:cubicBezTo>
                  <a:cubicBezTo>
                    <a:pt x="99" y="0"/>
                    <a:pt x="0" y="0"/>
                    <a:pt x="0" y="65"/>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4" name="Freeform 154"/>
            <p:cNvSpPr>
              <a:spLocks/>
            </p:cNvSpPr>
            <p:nvPr/>
          </p:nvSpPr>
          <p:spPr bwMode="auto">
            <a:xfrm>
              <a:off x="2703513" y="3368675"/>
              <a:ext cx="160338" cy="233363"/>
            </a:xfrm>
            <a:custGeom>
              <a:avLst/>
              <a:gdLst>
                <a:gd name="T0" fmla="*/ 38 w 50"/>
                <a:gd name="T1" fmla="*/ 4 h 73"/>
                <a:gd name="T2" fmla="*/ 7 w 50"/>
                <a:gd name="T3" fmla="*/ 28 h 73"/>
                <a:gd name="T4" fmla="*/ 12 w 50"/>
                <a:gd name="T5" fmla="*/ 69 h 73"/>
                <a:gd name="T6" fmla="*/ 43 w 50"/>
                <a:gd name="T7" fmla="*/ 44 h 73"/>
                <a:gd name="T8" fmla="*/ 38 w 50"/>
                <a:gd name="T9" fmla="*/ 4 h 73"/>
              </a:gdLst>
              <a:ahLst/>
              <a:cxnLst>
                <a:cxn ang="0">
                  <a:pos x="T0" y="T1"/>
                </a:cxn>
                <a:cxn ang="0">
                  <a:pos x="T2" y="T3"/>
                </a:cxn>
                <a:cxn ang="0">
                  <a:pos x="T4" y="T5"/>
                </a:cxn>
                <a:cxn ang="0">
                  <a:pos x="T6" y="T7"/>
                </a:cxn>
                <a:cxn ang="0">
                  <a:pos x="T8" y="T9"/>
                </a:cxn>
              </a:cxnLst>
              <a:rect l="0" t="0" r="r" b="b"/>
              <a:pathLst>
                <a:path w="50" h="73">
                  <a:moveTo>
                    <a:pt x="38" y="4"/>
                  </a:moveTo>
                  <a:cubicBezTo>
                    <a:pt x="28" y="0"/>
                    <a:pt x="15" y="11"/>
                    <a:pt x="7" y="28"/>
                  </a:cubicBezTo>
                  <a:cubicBezTo>
                    <a:pt x="0" y="46"/>
                    <a:pt x="2" y="64"/>
                    <a:pt x="12" y="69"/>
                  </a:cubicBezTo>
                  <a:cubicBezTo>
                    <a:pt x="22" y="73"/>
                    <a:pt x="36" y="62"/>
                    <a:pt x="43" y="44"/>
                  </a:cubicBezTo>
                  <a:cubicBezTo>
                    <a:pt x="50" y="27"/>
                    <a:pt x="48" y="9"/>
                    <a:pt x="38" y="4"/>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5" name="Freeform 155"/>
            <p:cNvSpPr>
              <a:spLocks/>
            </p:cNvSpPr>
            <p:nvPr/>
          </p:nvSpPr>
          <p:spPr bwMode="auto">
            <a:xfrm>
              <a:off x="1960563" y="3368675"/>
              <a:ext cx="158750" cy="233363"/>
            </a:xfrm>
            <a:custGeom>
              <a:avLst/>
              <a:gdLst>
                <a:gd name="T0" fmla="*/ 12 w 50"/>
                <a:gd name="T1" fmla="*/ 4 h 73"/>
                <a:gd name="T2" fmla="*/ 43 w 50"/>
                <a:gd name="T3" fmla="*/ 28 h 73"/>
                <a:gd name="T4" fmla="*/ 38 w 50"/>
                <a:gd name="T5" fmla="*/ 69 h 73"/>
                <a:gd name="T6" fmla="*/ 7 w 50"/>
                <a:gd name="T7" fmla="*/ 44 h 73"/>
                <a:gd name="T8" fmla="*/ 12 w 50"/>
                <a:gd name="T9" fmla="*/ 4 h 73"/>
              </a:gdLst>
              <a:ahLst/>
              <a:cxnLst>
                <a:cxn ang="0">
                  <a:pos x="T0" y="T1"/>
                </a:cxn>
                <a:cxn ang="0">
                  <a:pos x="T2" y="T3"/>
                </a:cxn>
                <a:cxn ang="0">
                  <a:pos x="T4" y="T5"/>
                </a:cxn>
                <a:cxn ang="0">
                  <a:pos x="T6" y="T7"/>
                </a:cxn>
                <a:cxn ang="0">
                  <a:pos x="T8" y="T9"/>
                </a:cxn>
              </a:cxnLst>
              <a:rect l="0" t="0" r="r" b="b"/>
              <a:pathLst>
                <a:path w="50" h="73">
                  <a:moveTo>
                    <a:pt x="12" y="4"/>
                  </a:moveTo>
                  <a:cubicBezTo>
                    <a:pt x="22" y="0"/>
                    <a:pt x="36" y="11"/>
                    <a:pt x="43" y="28"/>
                  </a:cubicBezTo>
                  <a:cubicBezTo>
                    <a:pt x="50" y="46"/>
                    <a:pt x="48" y="64"/>
                    <a:pt x="38" y="69"/>
                  </a:cubicBezTo>
                  <a:cubicBezTo>
                    <a:pt x="29" y="73"/>
                    <a:pt x="15" y="62"/>
                    <a:pt x="7" y="44"/>
                  </a:cubicBezTo>
                  <a:cubicBezTo>
                    <a:pt x="0" y="27"/>
                    <a:pt x="2" y="9"/>
                    <a:pt x="12" y="4"/>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6" name="Freeform 156"/>
            <p:cNvSpPr>
              <a:spLocks/>
            </p:cNvSpPr>
            <p:nvPr/>
          </p:nvSpPr>
          <p:spPr bwMode="auto">
            <a:xfrm>
              <a:off x="2254251" y="3751263"/>
              <a:ext cx="315913" cy="109538"/>
            </a:xfrm>
            <a:custGeom>
              <a:avLst/>
              <a:gdLst>
                <a:gd name="T0" fmla="*/ 99 w 99"/>
                <a:gd name="T1" fmla="*/ 0 h 34"/>
                <a:gd name="T2" fmla="*/ 0 w 99"/>
                <a:gd name="T3" fmla="*/ 0 h 34"/>
                <a:gd name="T4" fmla="*/ 0 w 99"/>
                <a:gd name="T5" fmla="*/ 4 h 34"/>
                <a:gd name="T6" fmla="*/ 49 w 99"/>
                <a:gd name="T7" fmla="*/ 34 h 34"/>
                <a:gd name="T8" fmla="*/ 99 w 99"/>
                <a:gd name="T9" fmla="*/ 3 h 34"/>
                <a:gd name="T10" fmla="*/ 99 w 99"/>
                <a:gd name="T11" fmla="*/ 0 h 34"/>
              </a:gdLst>
              <a:ahLst/>
              <a:cxnLst>
                <a:cxn ang="0">
                  <a:pos x="T0" y="T1"/>
                </a:cxn>
                <a:cxn ang="0">
                  <a:pos x="T2" y="T3"/>
                </a:cxn>
                <a:cxn ang="0">
                  <a:pos x="T4" y="T5"/>
                </a:cxn>
                <a:cxn ang="0">
                  <a:pos x="T6" y="T7"/>
                </a:cxn>
                <a:cxn ang="0">
                  <a:pos x="T8" y="T9"/>
                </a:cxn>
                <a:cxn ang="0">
                  <a:pos x="T10" y="T11"/>
                </a:cxn>
              </a:cxnLst>
              <a:rect l="0" t="0" r="r" b="b"/>
              <a:pathLst>
                <a:path w="99" h="34">
                  <a:moveTo>
                    <a:pt x="99" y="0"/>
                  </a:moveTo>
                  <a:cubicBezTo>
                    <a:pt x="0" y="0"/>
                    <a:pt x="0" y="0"/>
                    <a:pt x="0" y="0"/>
                  </a:cubicBezTo>
                  <a:cubicBezTo>
                    <a:pt x="0" y="4"/>
                    <a:pt x="0" y="4"/>
                    <a:pt x="0" y="4"/>
                  </a:cubicBezTo>
                  <a:cubicBezTo>
                    <a:pt x="0" y="4"/>
                    <a:pt x="31" y="34"/>
                    <a:pt x="49" y="34"/>
                  </a:cubicBezTo>
                  <a:cubicBezTo>
                    <a:pt x="67" y="34"/>
                    <a:pt x="99" y="3"/>
                    <a:pt x="99" y="3"/>
                  </a:cubicBezTo>
                  <a:cubicBezTo>
                    <a:pt x="99" y="0"/>
                    <a:pt x="99" y="0"/>
                    <a:pt x="99" y="0"/>
                  </a:cubicBezTo>
                </a:path>
              </a:pathLst>
            </a:custGeom>
            <a:solidFill>
              <a:srgbClr val="C5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7" name="Freeform 157"/>
            <p:cNvSpPr>
              <a:spLocks/>
            </p:cNvSpPr>
            <p:nvPr/>
          </p:nvSpPr>
          <p:spPr bwMode="auto">
            <a:xfrm>
              <a:off x="1982788" y="2870200"/>
              <a:ext cx="862013" cy="958850"/>
            </a:xfrm>
            <a:custGeom>
              <a:avLst/>
              <a:gdLst>
                <a:gd name="T0" fmla="*/ 135 w 270"/>
                <a:gd name="T1" fmla="*/ 300 h 300"/>
                <a:gd name="T2" fmla="*/ 20 w 270"/>
                <a:gd name="T3" fmla="*/ 177 h 300"/>
                <a:gd name="T4" fmla="*/ 135 w 270"/>
                <a:gd name="T5" fmla="*/ 0 h 300"/>
                <a:gd name="T6" fmla="*/ 250 w 270"/>
                <a:gd name="T7" fmla="*/ 177 h 300"/>
                <a:gd name="T8" fmla="*/ 135 w 270"/>
                <a:gd name="T9" fmla="*/ 300 h 300"/>
              </a:gdLst>
              <a:ahLst/>
              <a:cxnLst>
                <a:cxn ang="0">
                  <a:pos x="T0" y="T1"/>
                </a:cxn>
                <a:cxn ang="0">
                  <a:pos x="T2" y="T3"/>
                </a:cxn>
                <a:cxn ang="0">
                  <a:pos x="T4" y="T5"/>
                </a:cxn>
                <a:cxn ang="0">
                  <a:pos x="T6" y="T7"/>
                </a:cxn>
                <a:cxn ang="0">
                  <a:pos x="T8" y="T9"/>
                </a:cxn>
              </a:cxnLst>
              <a:rect l="0" t="0" r="r" b="b"/>
              <a:pathLst>
                <a:path w="270" h="300">
                  <a:moveTo>
                    <a:pt x="135" y="300"/>
                  </a:moveTo>
                  <a:cubicBezTo>
                    <a:pt x="104" y="300"/>
                    <a:pt x="40" y="249"/>
                    <a:pt x="20" y="177"/>
                  </a:cubicBezTo>
                  <a:cubicBezTo>
                    <a:pt x="0" y="105"/>
                    <a:pt x="38" y="0"/>
                    <a:pt x="135" y="0"/>
                  </a:cubicBezTo>
                  <a:cubicBezTo>
                    <a:pt x="232" y="0"/>
                    <a:pt x="270" y="105"/>
                    <a:pt x="250" y="177"/>
                  </a:cubicBezTo>
                  <a:cubicBezTo>
                    <a:pt x="230" y="249"/>
                    <a:pt x="165" y="300"/>
                    <a:pt x="135" y="300"/>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8" name="Freeform 158"/>
            <p:cNvSpPr>
              <a:spLocks/>
            </p:cNvSpPr>
            <p:nvPr/>
          </p:nvSpPr>
          <p:spPr bwMode="auto">
            <a:xfrm>
              <a:off x="1979613" y="2844800"/>
              <a:ext cx="909638" cy="657225"/>
            </a:xfrm>
            <a:custGeom>
              <a:avLst/>
              <a:gdLst>
                <a:gd name="T0" fmla="*/ 113 w 285"/>
                <a:gd name="T1" fmla="*/ 98 h 206"/>
                <a:gd name="T2" fmla="*/ 48 w 285"/>
                <a:gd name="T3" fmla="*/ 150 h 206"/>
                <a:gd name="T4" fmla="*/ 28 w 285"/>
                <a:gd name="T5" fmla="*/ 200 h 206"/>
                <a:gd name="T6" fmla="*/ 12 w 285"/>
                <a:gd name="T7" fmla="*/ 96 h 206"/>
                <a:gd name="T8" fmla="*/ 115 w 285"/>
                <a:gd name="T9" fmla="*/ 2 h 206"/>
                <a:gd name="T10" fmla="*/ 216 w 285"/>
                <a:gd name="T11" fmla="*/ 31 h 206"/>
                <a:gd name="T12" fmla="*/ 244 w 285"/>
                <a:gd name="T13" fmla="*/ 206 h 206"/>
                <a:gd name="T14" fmla="*/ 187 w 285"/>
                <a:gd name="T15" fmla="*/ 69 h 206"/>
                <a:gd name="T16" fmla="*/ 113 w 285"/>
                <a:gd name="T17" fmla="*/ 9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06">
                  <a:moveTo>
                    <a:pt x="113" y="98"/>
                  </a:moveTo>
                  <a:cubicBezTo>
                    <a:pt x="89" y="148"/>
                    <a:pt x="79" y="163"/>
                    <a:pt x="48" y="150"/>
                  </a:cubicBezTo>
                  <a:cubicBezTo>
                    <a:pt x="16" y="137"/>
                    <a:pt x="22" y="174"/>
                    <a:pt x="28" y="200"/>
                  </a:cubicBezTo>
                  <a:cubicBezTo>
                    <a:pt x="0" y="164"/>
                    <a:pt x="3" y="131"/>
                    <a:pt x="12" y="96"/>
                  </a:cubicBezTo>
                  <a:cubicBezTo>
                    <a:pt x="21" y="59"/>
                    <a:pt x="69" y="1"/>
                    <a:pt x="115" y="2"/>
                  </a:cubicBezTo>
                  <a:cubicBezTo>
                    <a:pt x="139" y="0"/>
                    <a:pt x="177" y="3"/>
                    <a:pt x="216" y="31"/>
                  </a:cubicBezTo>
                  <a:cubicBezTo>
                    <a:pt x="285" y="81"/>
                    <a:pt x="262" y="193"/>
                    <a:pt x="244" y="206"/>
                  </a:cubicBezTo>
                  <a:cubicBezTo>
                    <a:pt x="262" y="103"/>
                    <a:pt x="217" y="124"/>
                    <a:pt x="187" y="69"/>
                  </a:cubicBezTo>
                  <a:cubicBezTo>
                    <a:pt x="177" y="46"/>
                    <a:pt x="139" y="44"/>
                    <a:pt x="113" y="98"/>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9" name="Rectangle 159"/>
            <p:cNvSpPr>
              <a:spLocks noChangeArrowheads="1"/>
            </p:cNvSpPr>
            <p:nvPr/>
          </p:nvSpPr>
          <p:spPr bwMode="auto">
            <a:xfrm>
              <a:off x="2390776" y="4071938"/>
              <a:ext cx="31750" cy="395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0" name="Rectangle 160"/>
            <p:cNvSpPr>
              <a:spLocks noChangeArrowheads="1"/>
            </p:cNvSpPr>
            <p:nvPr/>
          </p:nvSpPr>
          <p:spPr bwMode="auto">
            <a:xfrm>
              <a:off x="2390776" y="4071938"/>
              <a:ext cx="317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1" name="Freeform 161"/>
            <p:cNvSpPr>
              <a:spLocks/>
            </p:cNvSpPr>
            <p:nvPr/>
          </p:nvSpPr>
          <p:spPr bwMode="auto">
            <a:xfrm>
              <a:off x="2141538" y="3860800"/>
              <a:ext cx="265113" cy="325438"/>
            </a:xfrm>
            <a:custGeom>
              <a:avLst/>
              <a:gdLst>
                <a:gd name="T0" fmla="*/ 71 w 167"/>
                <a:gd name="T1" fmla="*/ 0 h 205"/>
                <a:gd name="T2" fmla="*/ 0 w 167"/>
                <a:gd name="T3" fmla="*/ 64 h 205"/>
                <a:gd name="T4" fmla="*/ 91 w 167"/>
                <a:gd name="T5" fmla="*/ 205 h 205"/>
                <a:gd name="T6" fmla="*/ 167 w 167"/>
                <a:gd name="T7" fmla="*/ 131 h 205"/>
                <a:gd name="T8" fmla="*/ 71 w 167"/>
                <a:gd name="T9" fmla="*/ 0 h 205"/>
              </a:gdLst>
              <a:ahLst/>
              <a:cxnLst>
                <a:cxn ang="0">
                  <a:pos x="T0" y="T1"/>
                </a:cxn>
                <a:cxn ang="0">
                  <a:pos x="T2" y="T3"/>
                </a:cxn>
                <a:cxn ang="0">
                  <a:pos x="T4" y="T5"/>
                </a:cxn>
                <a:cxn ang="0">
                  <a:pos x="T6" y="T7"/>
                </a:cxn>
                <a:cxn ang="0">
                  <a:pos x="T8" y="T9"/>
                </a:cxn>
              </a:cxnLst>
              <a:rect l="0" t="0" r="r" b="b"/>
              <a:pathLst>
                <a:path w="167" h="205">
                  <a:moveTo>
                    <a:pt x="71" y="0"/>
                  </a:moveTo>
                  <a:lnTo>
                    <a:pt x="0" y="64"/>
                  </a:lnTo>
                  <a:lnTo>
                    <a:pt x="91" y="205"/>
                  </a:lnTo>
                  <a:lnTo>
                    <a:pt x="167" y="131"/>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2" name="Freeform 162"/>
            <p:cNvSpPr>
              <a:spLocks/>
            </p:cNvSpPr>
            <p:nvPr/>
          </p:nvSpPr>
          <p:spPr bwMode="auto">
            <a:xfrm>
              <a:off x="2141538" y="3860800"/>
              <a:ext cx="265113" cy="325438"/>
            </a:xfrm>
            <a:custGeom>
              <a:avLst/>
              <a:gdLst>
                <a:gd name="T0" fmla="*/ 71 w 167"/>
                <a:gd name="T1" fmla="*/ 0 h 205"/>
                <a:gd name="T2" fmla="*/ 0 w 167"/>
                <a:gd name="T3" fmla="*/ 64 h 205"/>
                <a:gd name="T4" fmla="*/ 91 w 167"/>
                <a:gd name="T5" fmla="*/ 205 h 205"/>
                <a:gd name="T6" fmla="*/ 167 w 167"/>
                <a:gd name="T7" fmla="*/ 131 h 205"/>
                <a:gd name="T8" fmla="*/ 71 w 167"/>
                <a:gd name="T9" fmla="*/ 0 h 205"/>
              </a:gdLst>
              <a:ahLst/>
              <a:cxnLst>
                <a:cxn ang="0">
                  <a:pos x="T0" y="T1"/>
                </a:cxn>
                <a:cxn ang="0">
                  <a:pos x="T2" y="T3"/>
                </a:cxn>
                <a:cxn ang="0">
                  <a:pos x="T4" y="T5"/>
                </a:cxn>
                <a:cxn ang="0">
                  <a:pos x="T6" y="T7"/>
                </a:cxn>
                <a:cxn ang="0">
                  <a:pos x="T8" y="T9"/>
                </a:cxn>
              </a:cxnLst>
              <a:rect l="0" t="0" r="r" b="b"/>
              <a:pathLst>
                <a:path w="167" h="205">
                  <a:moveTo>
                    <a:pt x="71" y="0"/>
                  </a:moveTo>
                  <a:lnTo>
                    <a:pt x="0" y="64"/>
                  </a:lnTo>
                  <a:lnTo>
                    <a:pt x="91" y="205"/>
                  </a:lnTo>
                  <a:lnTo>
                    <a:pt x="167" y="131"/>
                  </a:lnTo>
                  <a:lnTo>
                    <a:pt x="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3" name="Freeform 163"/>
            <p:cNvSpPr>
              <a:spLocks/>
            </p:cNvSpPr>
            <p:nvPr/>
          </p:nvSpPr>
          <p:spPr bwMode="auto">
            <a:xfrm>
              <a:off x="2406651" y="3860800"/>
              <a:ext cx="274638" cy="325438"/>
            </a:xfrm>
            <a:custGeom>
              <a:avLst/>
              <a:gdLst>
                <a:gd name="T0" fmla="*/ 103 w 173"/>
                <a:gd name="T1" fmla="*/ 0 h 205"/>
                <a:gd name="T2" fmla="*/ 173 w 173"/>
                <a:gd name="T3" fmla="*/ 68 h 205"/>
                <a:gd name="T4" fmla="*/ 79 w 173"/>
                <a:gd name="T5" fmla="*/ 205 h 205"/>
                <a:gd name="T6" fmla="*/ 0 w 173"/>
                <a:gd name="T7" fmla="*/ 131 h 205"/>
                <a:gd name="T8" fmla="*/ 103 w 173"/>
                <a:gd name="T9" fmla="*/ 0 h 205"/>
              </a:gdLst>
              <a:ahLst/>
              <a:cxnLst>
                <a:cxn ang="0">
                  <a:pos x="T0" y="T1"/>
                </a:cxn>
                <a:cxn ang="0">
                  <a:pos x="T2" y="T3"/>
                </a:cxn>
                <a:cxn ang="0">
                  <a:pos x="T4" y="T5"/>
                </a:cxn>
                <a:cxn ang="0">
                  <a:pos x="T6" y="T7"/>
                </a:cxn>
                <a:cxn ang="0">
                  <a:pos x="T8" y="T9"/>
                </a:cxn>
              </a:cxnLst>
              <a:rect l="0" t="0" r="r" b="b"/>
              <a:pathLst>
                <a:path w="173" h="205">
                  <a:moveTo>
                    <a:pt x="103" y="0"/>
                  </a:moveTo>
                  <a:lnTo>
                    <a:pt x="173" y="68"/>
                  </a:lnTo>
                  <a:lnTo>
                    <a:pt x="79" y="205"/>
                  </a:lnTo>
                  <a:lnTo>
                    <a:pt x="0" y="131"/>
                  </a:lnTo>
                  <a:lnTo>
                    <a:pt x="1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4" name="Freeform 164"/>
            <p:cNvSpPr>
              <a:spLocks/>
            </p:cNvSpPr>
            <p:nvPr/>
          </p:nvSpPr>
          <p:spPr bwMode="auto">
            <a:xfrm>
              <a:off x="2406651" y="3860800"/>
              <a:ext cx="274638" cy="325438"/>
            </a:xfrm>
            <a:custGeom>
              <a:avLst/>
              <a:gdLst>
                <a:gd name="T0" fmla="*/ 103 w 173"/>
                <a:gd name="T1" fmla="*/ 0 h 205"/>
                <a:gd name="T2" fmla="*/ 173 w 173"/>
                <a:gd name="T3" fmla="*/ 68 h 205"/>
                <a:gd name="T4" fmla="*/ 79 w 173"/>
                <a:gd name="T5" fmla="*/ 205 h 205"/>
                <a:gd name="T6" fmla="*/ 0 w 173"/>
                <a:gd name="T7" fmla="*/ 131 h 205"/>
                <a:gd name="T8" fmla="*/ 103 w 173"/>
                <a:gd name="T9" fmla="*/ 0 h 205"/>
              </a:gdLst>
              <a:ahLst/>
              <a:cxnLst>
                <a:cxn ang="0">
                  <a:pos x="T0" y="T1"/>
                </a:cxn>
                <a:cxn ang="0">
                  <a:pos x="T2" y="T3"/>
                </a:cxn>
                <a:cxn ang="0">
                  <a:pos x="T4" y="T5"/>
                </a:cxn>
                <a:cxn ang="0">
                  <a:pos x="T6" y="T7"/>
                </a:cxn>
                <a:cxn ang="0">
                  <a:pos x="T8" y="T9"/>
                </a:cxn>
              </a:cxnLst>
              <a:rect l="0" t="0" r="r" b="b"/>
              <a:pathLst>
                <a:path w="173" h="205">
                  <a:moveTo>
                    <a:pt x="103" y="0"/>
                  </a:moveTo>
                  <a:lnTo>
                    <a:pt x="173" y="68"/>
                  </a:lnTo>
                  <a:lnTo>
                    <a:pt x="79" y="205"/>
                  </a:lnTo>
                  <a:lnTo>
                    <a:pt x="0" y="131"/>
                  </a:lnTo>
                  <a:lnTo>
                    <a:pt x="1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5" name="Freeform 165"/>
            <p:cNvSpPr>
              <a:spLocks noEditPoints="1"/>
            </p:cNvSpPr>
            <p:nvPr/>
          </p:nvSpPr>
          <p:spPr bwMode="auto">
            <a:xfrm>
              <a:off x="2081213" y="3314700"/>
              <a:ext cx="669925" cy="246063"/>
            </a:xfrm>
            <a:custGeom>
              <a:avLst/>
              <a:gdLst>
                <a:gd name="T0" fmla="*/ 157 w 210"/>
                <a:gd name="T1" fmla="*/ 76 h 77"/>
                <a:gd name="T2" fmla="*/ 160 w 210"/>
                <a:gd name="T3" fmla="*/ 76 h 77"/>
                <a:gd name="T4" fmla="*/ 198 w 210"/>
                <a:gd name="T5" fmla="*/ 45 h 77"/>
                <a:gd name="T6" fmla="*/ 206 w 210"/>
                <a:gd name="T7" fmla="*/ 20 h 77"/>
                <a:gd name="T8" fmla="*/ 210 w 210"/>
                <a:gd name="T9" fmla="*/ 10 h 77"/>
                <a:gd name="T10" fmla="*/ 204 w 210"/>
                <a:gd name="T11" fmla="*/ 3 h 77"/>
                <a:gd name="T12" fmla="*/ 158 w 210"/>
                <a:gd name="T13" fmla="*/ 1 h 77"/>
                <a:gd name="T14" fmla="*/ 158 w 210"/>
                <a:gd name="T15" fmla="*/ 6 h 77"/>
                <a:gd name="T16" fmla="*/ 190 w 210"/>
                <a:gd name="T17" fmla="*/ 9 h 77"/>
                <a:gd name="T18" fmla="*/ 189 w 210"/>
                <a:gd name="T19" fmla="*/ 57 h 77"/>
                <a:gd name="T20" fmla="*/ 157 w 210"/>
                <a:gd name="T21" fmla="*/ 71 h 77"/>
                <a:gd name="T22" fmla="*/ 157 w 210"/>
                <a:gd name="T23" fmla="*/ 76 h 77"/>
                <a:gd name="T24" fmla="*/ 105 w 210"/>
                <a:gd name="T25" fmla="*/ 10 h 77"/>
                <a:gd name="T26" fmla="*/ 56 w 210"/>
                <a:gd name="T27" fmla="*/ 1 h 77"/>
                <a:gd name="T28" fmla="*/ 52 w 210"/>
                <a:gd name="T29" fmla="*/ 1 h 77"/>
                <a:gd name="T30" fmla="*/ 52 w 210"/>
                <a:gd name="T31" fmla="*/ 6 h 77"/>
                <a:gd name="T32" fmla="*/ 86 w 210"/>
                <a:gd name="T33" fmla="*/ 18 h 77"/>
                <a:gd name="T34" fmla="*/ 66 w 210"/>
                <a:gd name="T35" fmla="*/ 68 h 77"/>
                <a:gd name="T36" fmla="*/ 50 w 210"/>
                <a:gd name="T37" fmla="*/ 72 h 77"/>
                <a:gd name="T38" fmla="*/ 50 w 210"/>
                <a:gd name="T39" fmla="*/ 76 h 77"/>
                <a:gd name="T40" fmla="*/ 86 w 210"/>
                <a:gd name="T41" fmla="*/ 53 h 77"/>
                <a:gd name="T42" fmla="*/ 105 w 210"/>
                <a:gd name="T43" fmla="*/ 27 h 77"/>
                <a:gd name="T44" fmla="*/ 121 w 210"/>
                <a:gd name="T45" fmla="*/ 53 h 77"/>
                <a:gd name="T46" fmla="*/ 157 w 210"/>
                <a:gd name="T47" fmla="*/ 76 h 77"/>
                <a:gd name="T48" fmla="*/ 157 w 210"/>
                <a:gd name="T49" fmla="*/ 71 h 77"/>
                <a:gd name="T50" fmla="*/ 141 w 210"/>
                <a:gd name="T51" fmla="*/ 68 h 77"/>
                <a:gd name="T52" fmla="*/ 123 w 210"/>
                <a:gd name="T53" fmla="*/ 17 h 77"/>
                <a:gd name="T54" fmla="*/ 158 w 210"/>
                <a:gd name="T55" fmla="*/ 6 h 77"/>
                <a:gd name="T56" fmla="*/ 158 w 210"/>
                <a:gd name="T57" fmla="*/ 1 h 77"/>
                <a:gd name="T58" fmla="*/ 155 w 210"/>
                <a:gd name="T59" fmla="*/ 1 h 77"/>
                <a:gd name="T60" fmla="*/ 105 w 210"/>
                <a:gd name="T61" fmla="*/ 10 h 77"/>
                <a:gd name="T62" fmla="*/ 52 w 210"/>
                <a:gd name="T63" fmla="*/ 1 h 77"/>
                <a:gd name="T64" fmla="*/ 6 w 210"/>
                <a:gd name="T65" fmla="*/ 4 h 77"/>
                <a:gd name="T66" fmla="*/ 0 w 210"/>
                <a:gd name="T67" fmla="*/ 11 h 77"/>
                <a:gd name="T68" fmla="*/ 3 w 210"/>
                <a:gd name="T69" fmla="*/ 20 h 77"/>
                <a:gd name="T70" fmla="*/ 10 w 210"/>
                <a:gd name="T71" fmla="*/ 45 h 77"/>
                <a:gd name="T72" fmla="*/ 46 w 210"/>
                <a:gd name="T73" fmla="*/ 76 h 77"/>
                <a:gd name="T74" fmla="*/ 50 w 210"/>
                <a:gd name="T75" fmla="*/ 76 h 77"/>
                <a:gd name="T76" fmla="*/ 50 w 210"/>
                <a:gd name="T77" fmla="*/ 72 h 77"/>
                <a:gd name="T78" fmla="*/ 19 w 210"/>
                <a:gd name="T79" fmla="*/ 57 h 77"/>
                <a:gd name="T80" fmla="*/ 20 w 210"/>
                <a:gd name="T81" fmla="*/ 9 h 77"/>
                <a:gd name="T82" fmla="*/ 52 w 210"/>
                <a:gd name="T83" fmla="*/ 6 h 77"/>
                <a:gd name="T84" fmla="*/ 52 w 210"/>
                <a:gd name="T85"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0" h="77">
                  <a:moveTo>
                    <a:pt x="157" y="76"/>
                  </a:moveTo>
                  <a:cubicBezTo>
                    <a:pt x="158" y="76"/>
                    <a:pt x="159" y="76"/>
                    <a:pt x="160" y="76"/>
                  </a:cubicBezTo>
                  <a:cubicBezTo>
                    <a:pt x="188" y="73"/>
                    <a:pt x="195" y="61"/>
                    <a:pt x="198" y="45"/>
                  </a:cubicBezTo>
                  <a:cubicBezTo>
                    <a:pt x="201" y="28"/>
                    <a:pt x="202" y="22"/>
                    <a:pt x="206" y="20"/>
                  </a:cubicBezTo>
                  <a:cubicBezTo>
                    <a:pt x="209" y="19"/>
                    <a:pt x="210" y="15"/>
                    <a:pt x="210" y="10"/>
                  </a:cubicBezTo>
                  <a:cubicBezTo>
                    <a:pt x="210" y="6"/>
                    <a:pt x="210" y="5"/>
                    <a:pt x="204" y="3"/>
                  </a:cubicBezTo>
                  <a:cubicBezTo>
                    <a:pt x="200" y="2"/>
                    <a:pt x="176" y="0"/>
                    <a:pt x="158" y="1"/>
                  </a:cubicBezTo>
                  <a:cubicBezTo>
                    <a:pt x="158" y="6"/>
                    <a:pt x="158" y="6"/>
                    <a:pt x="158" y="6"/>
                  </a:cubicBezTo>
                  <a:cubicBezTo>
                    <a:pt x="172" y="5"/>
                    <a:pt x="186" y="7"/>
                    <a:pt x="190" y="9"/>
                  </a:cubicBezTo>
                  <a:cubicBezTo>
                    <a:pt x="199" y="15"/>
                    <a:pt x="196" y="43"/>
                    <a:pt x="189" y="57"/>
                  </a:cubicBezTo>
                  <a:cubicBezTo>
                    <a:pt x="183" y="66"/>
                    <a:pt x="170" y="71"/>
                    <a:pt x="157" y="71"/>
                  </a:cubicBezTo>
                  <a:lnTo>
                    <a:pt x="157" y="76"/>
                  </a:lnTo>
                  <a:close/>
                  <a:moveTo>
                    <a:pt x="105" y="10"/>
                  </a:moveTo>
                  <a:cubicBezTo>
                    <a:pt x="99" y="10"/>
                    <a:pt x="73" y="3"/>
                    <a:pt x="56" y="1"/>
                  </a:cubicBezTo>
                  <a:cubicBezTo>
                    <a:pt x="54" y="1"/>
                    <a:pt x="53" y="1"/>
                    <a:pt x="52" y="1"/>
                  </a:cubicBezTo>
                  <a:cubicBezTo>
                    <a:pt x="52" y="6"/>
                    <a:pt x="52" y="6"/>
                    <a:pt x="52" y="6"/>
                  </a:cubicBezTo>
                  <a:cubicBezTo>
                    <a:pt x="66" y="6"/>
                    <a:pt x="81" y="10"/>
                    <a:pt x="86" y="18"/>
                  </a:cubicBezTo>
                  <a:cubicBezTo>
                    <a:pt x="95" y="30"/>
                    <a:pt x="80" y="61"/>
                    <a:pt x="66" y="68"/>
                  </a:cubicBezTo>
                  <a:cubicBezTo>
                    <a:pt x="62" y="71"/>
                    <a:pt x="56" y="72"/>
                    <a:pt x="50" y="72"/>
                  </a:cubicBezTo>
                  <a:cubicBezTo>
                    <a:pt x="50" y="76"/>
                    <a:pt x="50" y="76"/>
                    <a:pt x="50" y="76"/>
                  </a:cubicBezTo>
                  <a:cubicBezTo>
                    <a:pt x="74" y="76"/>
                    <a:pt x="83" y="59"/>
                    <a:pt x="86" y="53"/>
                  </a:cubicBezTo>
                  <a:cubicBezTo>
                    <a:pt x="92" y="42"/>
                    <a:pt x="91" y="27"/>
                    <a:pt x="105" y="27"/>
                  </a:cubicBezTo>
                  <a:cubicBezTo>
                    <a:pt x="118" y="27"/>
                    <a:pt x="117" y="42"/>
                    <a:pt x="121" y="53"/>
                  </a:cubicBezTo>
                  <a:cubicBezTo>
                    <a:pt x="124" y="58"/>
                    <a:pt x="132" y="77"/>
                    <a:pt x="157" y="76"/>
                  </a:cubicBezTo>
                  <a:cubicBezTo>
                    <a:pt x="157" y="71"/>
                    <a:pt x="157" y="71"/>
                    <a:pt x="157" y="71"/>
                  </a:cubicBezTo>
                  <a:cubicBezTo>
                    <a:pt x="151" y="72"/>
                    <a:pt x="145" y="70"/>
                    <a:pt x="141" y="68"/>
                  </a:cubicBezTo>
                  <a:cubicBezTo>
                    <a:pt x="127" y="61"/>
                    <a:pt x="114" y="30"/>
                    <a:pt x="123" y="17"/>
                  </a:cubicBezTo>
                  <a:cubicBezTo>
                    <a:pt x="129" y="10"/>
                    <a:pt x="144" y="6"/>
                    <a:pt x="158" y="6"/>
                  </a:cubicBezTo>
                  <a:cubicBezTo>
                    <a:pt x="158" y="1"/>
                    <a:pt x="158" y="1"/>
                    <a:pt x="158" y="1"/>
                  </a:cubicBezTo>
                  <a:cubicBezTo>
                    <a:pt x="157" y="1"/>
                    <a:pt x="156" y="1"/>
                    <a:pt x="155" y="1"/>
                  </a:cubicBezTo>
                  <a:cubicBezTo>
                    <a:pt x="139" y="3"/>
                    <a:pt x="119" y="10"/>
                    <a:pt x="105" y="10"/>
                  </a:cubicBezTo>
                  <a:close/>
                  <a:moveTo>
                    <a:pt x="52" y="1"/>
                  </a:moveTo>
                  <a:cubicBezTo>
                    <a:pt x="34" y="0"/>
                    <a:pt x="10" y="2"/>
                    <a:pt x="6" y="4"/>
                  </a:cubicBezTo>
                  <a:cubicBezTo>
                    <a:pt x="1" y="6"/>
                    <a:pt x="0" y="6"/>
                    <a:pt x="0" y="11"/>
                  </a:cubicBezTo>
                  <a:cubicBezTo>
                    <a:pt x="0" y="15"/>
                    <a:pt x="0" y="19"/>
                    <a:pt x="3" y="20"/>
                  </a:cubicBezTo>
                  <a:cubicBezTo>
                    <a:pt x="8" y="22"/>
                    <a:pt x="8" y="28"/>
                    <a:pt x="10" y="45"/>
                  </a:cubicBezTo>
                  <a:cubicBezTo>
                    <a:pt x="12" y="61"/>
                    <a:pt x="18" y="74"/>
                    <a:pt x="46" y="76"/>
                  </a:cubicBezTo>
                  <a:cubicBezTo>
                    <a:pt x="48" y="76"/>
                    <a:pt x="49" y="76"/>
                    <a:pt x="50" y="76"/>
                  </a:cubicBezTo>
                  <a:cubicBezTo>
                    <a:pt x="50" y="72"/>
                    <a:pt x="50" y="72"/>
                    <a:pt x="50" y="72"/>
                  </a:cubicBezTo>
                  <a:cubicBezTo>
                    <a:pt x="38" y="72"/>
                    <a:pt x="23" y="67"/>
                    <a:pt x="19" y="57"/>
                  </a:cubicBezTo>
                  <a:cubicBezTo>
                    <a:pt x="12" y="43"/>
                    <a:pt x="11" y="15"/>
                    <a:pt x="20" y="9"/>
                  </a:cubicBezTo>
                  <a:cubicBezTo>
                    <a:pt x="24" y="7"/>
                    <a:pt x="38" y="5"/>
                    <a:pt x="52" y="6"/>
                  </a:cubicBezTo>
                  <a:lnTo>
                    <a:pt x="52" y="1"/>
                  </a:lnTo>
                  <a:close/>
                </a:path>
              </a:pathLst>
            </a:custGeom>
            <a:solidFill>
              <a:srgbClr val="546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6" name="Freeform 166"/>
            <p:cNvSpPr>
              <a:spLocks/>
            </p:cNvSpPr>
            <p:nvPr/>
          </p:nvSpPr>
          <p:spPr bwMode="auto">
            <a:xfrm>
              <a:off x="2406651" y="4068763"/>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1" y="0"/>
                    <a:pt x="1" y="0"/>
                    <a:pt x="1" y="0"/>
                  </a:cubicBezTo>
                </a:path>
              </a:pathLst>
            </a:custGeom>
            <a:solidFill>
              <a:srgbClr val="CE3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7" name="Freeform 167"/>
            <p:cNvSpPr>
              <a:spLocks/>
            </p:cNvSpPr>
            <p:nvPr/>
          </p:nvSpPr>
          <p:spPr bwMode="auto">
            <a:xfrm>
              <a:off x="2254251" y="3857625"/>
              <a:ext cx="315913" cy="211138"/>
            </a:xfrm>
            <a:custGeom>
              <a:avLst/>
              <a:gdLst>
                <a:gd name="T0" fmla="*/ 99 w 99"/>
                <a:gd name="T1" fmla="*/ 0 h 66"/>
                <a:gd name="T2" fmla="*/ 48 w 99"/>
                <a:gd name="T3" fmla="*/ 64 h 66"/>
                <a:gd name="T4" fmla="*/ 0 w 99"/>
                <a:gd name="T5" fmla="*/ 0 h 66"/>
                <a:gd name="T6" fmla="*/ 0 w 99"/>
                <a:gd name="T7" fmla="*/ 1 h 66"/>
                <a:gd name="T8" fmla="*/ 48 w 99"/>
                <a:gd name="T9" fmla="*/ 66 h 66"/>
                <a:gd name="T10" fmla="*/ 49 w 99"/>
                <a:gd name="T11" fmla="*/ 66 h 66"/>
                <a:gd name="T12" fmla="*/ 99 w 99"/>
                <a:gd name="T13" fmla="*/ 1 h 66"/>
                <a:gd name="T14" fmla="*/ 99 w 99"/>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66">
                  <a:moveTo>
                    <a:pt x="99" y="0"/>
                  </a:moveTo>
                  <a:cubicBezTo>
                    <a:pt x="48" y="64"/>
                    <a:pt x="48" y="64"/>
                    <a:pt x="48" y="64"/>
                  </a:cubicBezTo>
                  <a:cubicBezTo>
                    <a:pt x="0" y="0"/>
                    <a:pt x="0" y="0"/>
                    <a:pt x="0" y="0"/>
                  </a:cubicBezTo>
                  <a:cubicBezTo>
                    <a:pt x="0" y="1"/>
                    <a:pt x="0" y="1"/>
                    <a:pt x="0" y="1"/>
                  </a:cubicBezTo>
                  <a:cubicBezTo>
                    <a:pt x="48" y="66"/>
                    <a:pt x="48" y="66"/>
                    <a:pt x="48" y="66"/>
                  </a:cubicBezTo>
                  <a:cubicBezTo>
                    <a:pt x="48" y="66"/>
                    <a:pt x="48" y="66"/>
                    <a:pt x="49" y="66"/>
                  </a:cubicBezTo>
                  <a:cubicBezTo>
                    <a:pt x="99" y="1"/>
                    <a:pt x="99" y="1"/>
                    <a:pt x="99" y="1"/>
                  </a:cubicBezTo>
                  <a:cubicBezTo>
                    <a:pt x="99" y="0"/>
                    <a:pt x="99" y="0"/>
                    <a:pt x="99" y="0"/>
                  </a:cubicBezTo>
                </a:path>
              </a:pathLst>
            </a:custGeom>
            <a:solidFill>
              <a:srgbClr val="E9B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8" name="Freeform 168"/>
            <p:cNvSpPr>
              <a:spLocks/>
            </p:cNvSpPr>
            <p:nvPr/>
          </p:nvSpPr>
          <p:spPr bwMode="auto">
            <a:xfrm>
              <a:off x="1609726" y="4464050"/>
              <a:ext cx="1150938" cy="363538"/>
            </a:xfrm>
            <a:custGeom>
              <a:avLst/>
              <a:gdLst>
                <a:gd name="T0" fmla="*/ 98 w 361"/>
                <a:gd name="T1" fmla="*/ 23 h 114"/>
                <a:gd name="T2" fmla="*/ 351 w 361"/>
                <a:gd name="T3" fmla="*/ 0 h 114"/>
                <a:gd name="T4" fmla="*/ 361 w 361"/>
                <a:gd name="T5" fmla="*/ 80 h 114"/>
                <a:gd name="T6" fmla="*/ 64 w 361"/>
                <a:gd name="T7" fmla="*/ 108 h 114"/>
                <a:gd name="T8" fmla="*/ 6 w 361"/>
                <a:gd name="T9" fmla="*/ 23 h 114"/>
                <a:gd name="T10" fmla="*/ 98 w 361"/>
                <a:gd name="T11" fmla="*/ 23 h 114"/>
              </a:gdLst>
              <a:ahLst/>
              <a:cxnLst>
                <a:cxn ang="0">
                  <a:pos x="T0" y="T1"/>
                </a:cxn>
                <a:cxn ang="0">
                  <a:pos x="T2" y="T3"/>
                </a:cxn>
                <a:cxn ang="0">
                  <a:pos x="T4" y="T5"/>
                </a:cxn>
                <a:cxn ang="0">
                  <a:pos x="T6" y="T7"/>
                </a:cxn>
                <a:cxn ang="0">
                  <a:pos x="T8" y="T9"/>
                </a:cxn>
                <a:cxn ang="0">
                  <a:pos x="T10" y="T11"/>
                </a:cxn>
              </a:cxnLst>
              <a:rect l="0" t="0" r="r" b="b"/>
              <a:pathLst>
                <a:path w="361" h="114">
                  <a:moveTo>
                    <a:pt x="98" y="23"/>
                  </a:moveTo>
                  <a:cubicBezTo>
                    <a:pt x="351" y="0"/>
                    <a:pt x="351" y="0"/>
                    <a:pt x="351" y="0"/>
                  </a:cubicBezTo>
                  <a:cubicBezTo>
                    <a:pt x="361" y="80"/>
                    <a:pt x="361" y="80"/>
                    <a:pt x="361" y="80"/>
                  </a:cubicBezTo>
                  <a:cubicBezTo>
                    <a:pt x="361" y="80"/>
                    <a:pt x="139" y="114"/>
                    <a:pt x="64" y="108"/>
                  </a:cubicBezTo>
                  <a:cubicBezTo>
                    <a:pt x="0" y="104"/>
                    <a:pt x="6" y="23"/>
                    <a:pt x="6" y="23"/>
                  </a:cubicBezTo>
                  <a:cubicBezTo>
                    <a:pt x="98" y="23"/>
                    <a:pt x="98" y="23"/>
                    <a:pt x="98" y="23"/>
                  </a:cubicBezTo>
                </a:path>
              </a:pathLst>
            </a:custGeom>
            <a:solidFill>
              <a:srgbClr val="D9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9" name="Freeform 169"/>
            <p:cNvSpPr>
              <a:spLocks/>
            </p:cNvSpPr>
            <p:nvPr/>
          </p:nvSpPr>
          <p:spPr bwMode="auto">
            <a:xfrm>
              <a:off x="2767013" y="4464050"/>
              <a:ext cx="150813" cy="214313"/>
            </a:xfrm>
            <a:custGeom>
              <a:avLst/>
              <a:gdLst>
                <a:gd name="T0" fmla="*/ 0 w 47"/>
                <a:gd name="T1" fmla="*/ 6 h 67"/>
                <a:gd name="T2" fmla="*/ 43 w 47"/>
                <a:gd name="T3" fmla="*/ 16 h 67"/>
                <a:gd name="T4" fmla="*/ 43 w 47"/>
                <a:gd name="T5" fmla="*/ 38 h 67"/>
                <a:gd name="T6" fmla="*/ 5 w 47"/>
                <a:gd name="T7" fmla="*/ 67 h 67"/>
                <a:gd name="T8" fmla="*/ 0 w 47"/>
                <a:gd name="T9" fmla="*/ 6 h 67"/>
              </a:gdLst>
              <a:ahLst/>
              <a:cxnLst>
                <a:cxn ang="0">
                  <a:pos x="T0" y="T1"/>
                </a:cxn>
                <a:cxn ang="0">
                  <a:pos x="T2" y="T3"/>
                </a:cxn>
                <a:cxn ang="0">
                  <a:pos x="T4" y="T5"/>
                </a:cxn>
                <a:cxn ang="0">
                  <a:pos x="T6" y="T7"/>
                </a:cxn>
                <a:cxn ang="0">
                  <a:pos x="T8" y="T9"/>
                </a:cxn>
              </a:cxnLst>
              <a:rect l="0" t="0" r="r" b="b"/>
              <a:pathLst>
                <a:path w="47" h="67">
                  <a:moveTo>
                    <a:pt x="0" y="6"/>
                  </a:moveTo>
                  <a:cubicBezTo>
                    <a:pt x="0" y="6"/>
                    <a:pt x="38" y="0"/>
                    <a:pt x="43" y="16"/>
                  </a:cubicBezTo>
                  <a:cubicBezTo>
                    <a:pt x="45" y="22"/>
                    <a:pt x="47" y="32"/>
                    <a:pt x="43" y="38"/>
                  </a:cubicBezTo>
                  <a:cubicBezTo>
                    <a:pt x="39" y="45"/>
                    <a:pt x="5" y="67"/>
                    <a:pt x="5" y="67"/>
                  </a:cubicBezTo>
                  <a:lnTo>
                    <a:pt x="0" y="6"/>
                  </a:ln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0" name="Freeform 170"/>
            <p:cNvSpPr>
              <a:spLocks/>
            </p:cNvSpPr>
            <p:nvPr/>
          </p:nvSpPr>
          <p:spPr bwMode="auto">
            <a:xfrm>
              <a:off x="2725738" y="4464050"/>
              <a:ext cx="57150" cy="220663"/>
            </a:xfrm>
            <a:custGeom>
              <a:avLst/>
              <a:gdLst>
                <a:gd name="T0" fmla="*/ 36 w 36"/>
                <a:gd name="T1" fmla="*/ 135 h 139"/>
                <a:gd name="T2" fmla="*/ 26 w 36"/>
                <a:gd name="T3" fmla="*/ 0 h 139"/>
                <a:gd name="T4" fmla="*/ 0 w 36"/>
                <a:gd name="T5" fmla="*/ 0 h 139"/>
                <a:gd name="T6" fmla="*/ 12 w 36"/>
                <a:gd name="T7" fmla="*/ 139 h 139"/>
                <a:gd name="T8" fmla="*/ 36 w 36"/>
                <a:gd name="T9" fmla="*/ 135 h 139"/>
              </a:gdLst>
              <a:ahLst/>
              <a:cxnLst>
                <a:cxn ang="0">
                  <a:pos x="T0" y="T1"/>
                </a:cxn>
                <a:cxn ang="0">
                  <a:pos x="T2" y="T3"/>
                </a:cxn>
                <a:cxn ang="0">
                  <a:pos x="T4" y="T5"/>
                </a:cxn>
                <a:cxn ang="0">
                  <a:pos x="T6" y="T7"/>
                </a:cxn>
                <a:cxn ang="0">
                  <a:pos x="T8" y="T9"/>
                </a:cxn>
              </a:cxnLst>
              <a:rect l="0" t="0" r="r" b="b"/>
              <a:pathLst>
                <a:path w="36" h="139">
                  <a:moveTo>
                    <a:pt x="36" y="135"/>
                  </a:moveTo>
                  <a:lnTo>
                    <a:pt x="26" y="0"/>
                  </a:lnTo>
                  <a:lnTo>
                    <a:pt x="0" y="0"/>
                  </a:lnTo>
                  <a:lnTo>
                    <a:pt x="12" y="139"/>
                  </a:lnTo>
                  <a:lnTo>
                    <a:pt x="3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1" name="Freeform 171"/>
            <p:cNvSpPr>
              <a:spLocks/>
            </p:cNvSpPr>
            <p:nvPr/>
          </p:nvSpPr>
          <p:spPr bwMode="auto">
            <a:xfrm>
              <a:off x="2725738" y="4464050"/>
              <a:ext cx="57150" cy="220663"/>
            </a:xfrm>
            <a:custGeom>
              <a:avLst/>
              <a:gdLst>
                <a:gd name="T0" fmla="*/ 36 w 36"/>
                <a:gd name="T1" fmla="*/ 135 h 139"/>
                <a:gd name="T2" fmla="*/ 26 w 36"/>
                <a:gd name="T3" fmla="*/ 0 h 139"/>
                <a:gd name="T4" fmla="*/ 0 w 36"/>
                <a:gd name="T5" fmla="*/ 0 h 139"/>
                <a:gd name="T6" fmla="*/ 12 w 36"/>
                <a:gd name="T7" fmla="*/ 139 h 139"/>
                <a:gd name="T8" fmla="*/ 36 w 36"/>
                <a:gd name="T9" fmla="*/ 135 h 139"/>
              </a:gdLst>
              <a:ahLst/>
              <a:cxnLst>
                <a:cxn ang="0">
                  <a:pos x="T0" y="T1"/>
                </a:cxn>
                <a:cxn ang="0">
                  <a:pos x="T2" y="T3"/>
                </a:cxn>
                <a:cxn ang="0">
                  <a:pos x="T4" y="T5"/>
                </a:cxn>
                <a:cxn ang="0">
                  <a:pos x="T6" y="T7"/>
                </a:cxn>
                <a:cxn ang="0">
                  <a:pos x="T8" y="T9"/>
                </a:cxn>
              </a:cxnLst>
              <a:rect l="0" t="0" r="r" b="b"/>
              <a:pathLst>
                <a:path w="36" h="139">
                  <a:moveTo>
                    <a:pt x="36" y="135"/>
                  </a:moveTo>
                  <a:lnTo>
                    <a:pt x="26" y="0"/>
                  </a:lnTo>
                  <a:lnTo>
                    <a:pt x="0" y="0"/>
                  </a:lnTo>
                  <a:lnTo>
                    <a:pt x="12" y="139"/>
                  </a:lnTo>
                  <a:lnTo>
                    <a:pt x="36"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18" name="Freeform 172"/>
            <p:cNvSpPr>
              <a:spLocks/>
            </p:cNvSpPr>
            <p:nvPr/>
          </p:nvSpPr>
          <p:spPr bwMode="auto">
            <a:xfrm>
              <a:off x="2090738" y="4432300"/>
              <a:ext cx="1133475" cy="376238"/>
            </a:xfrm>
            <a:custGeom>
              <a:avLst/>
              <a:gdLst>
                <a:gd name="T0" fmla="*/ 346 w 355"/>
                <a:gd name="T1" fmla="*/ 33 h 118"/>
                <a:gd name="T2" fmla="*/ 292 w 355"/>
                <a:gd name="T3" fmla="*/ 118 h 118"/>
                <a:gd name="T4" fmla="*/ 0 w 355"/>
                <a:gd name="T5" fmla="*/ 80 h 118"/>
                <a:gd name="T6" fmla="*/ 0 w 355"/>
                <a:gd name="T7" fmla="*/ 73 h 118"/>
                <a:gd name="T8" fmla="*/ 6 w 355"/>
                <a:gd name="T9" fmla="*/ 0 h 118"/>
                <a:gd name="T10" fmla="*/ 254 w 355"/>
                <a:gd name="T11" fmla="*/ 32 h 118"/>
                <a:gd name="T12" fmla="*/ 346 w 355"/>
                <a:gd name="T13" fmla="*/ 33 h 118"/>
              </a:gdLst>
              <a:ahLst/>
              <a:cxnLst>
                <a:cxn ang="0">
                  <a:pos x="T0" y="T1"/>
                </a:cxn>
                <a:cxn ang="0">
                  <a:pos x="T2" y="T3"/>
                </a:cxn>
                <a:cxn ang="0">
                  <a:pos x="T4" y="T5"/>
                </a:cxn>
                <a:cxn ang="0">
                  <a:pos x="T6" y="T7"/>
                </a:cxn>
                <a:cxn ang="0">
                  <a:pos x="T8" y="T9"/>
                </a:cxn>
                <a:cxn ang="0">
                  <a:pos x="T10" y="T11"/>
                </a:cxn>
                <a:cxn ang="0">
                  <a:pos x="T12" y="T13"/>
                </a:cxn>
              </a:cxnLst>
              <a:rect l="0" t="0" r="r" b="b"/>
              <a:pathLst>
                <a:path w="355" h="118">
                  <a:moveTo>
                    <a:pt x="346" y="33"/>
                  </a:moveTo>
                  <a:cubicBezTo>
                    <a:pt x="346" y="33"/>
                    <a:pt x="355" y="118"/>
                    <a:pt x="292" y="118"/>
                  </a:cubicBezTo>
                  <a:cubicBezTo>
                    <a:pt x="216" y="113"/>
                    <a:pt x="0" y="80"/>
                    <a:pt x="0" y="80"/>
                  </a:cubicBezTo>
                  <a:cubicBezTo>
                    <a:pt x="0" y="73"/>
                    <a:pt x="0" y="73"/>
                    <a:pt x="0" y="73"/>
                  </a:cubicBezTo>
                  <a:cubicBezTo>
                    <a:pt x="6" y="0"/>
                    <a:pt x="6" y="0"/>
                    <a:pt x="6" y="0"/>
                  </a:cubicBezTo>
                  <a:cubicBezTo>
                    <a:pt x="254" y="32"/>
                    <a:pt x="254" y="32"/>
                    <a:pt x="254" y="32"/>
                  </a:cubicBezTo>
                  <a:cubicBezTo>
                    <a:pt x="346" y="33"/>
                    <a:pt x="346" y="33"/>
                    <a:pt x="346" y="33"/>
                  </a:cubicBezTo>
                </a:path>
              </a:pathLst>
            </a:custGeom>
            <a:solidFill>
              <a:srgbClr val="D9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19" name="Freeform 173"/>
            <p:cNvSpPr>
              <a:spLocks/>
            </p:cNvSpPr>
            <p:nvPr/>
          </p:nvSpPr>
          <p:spPr bwMode="auto">
            <a:xfrm>
              <a:off x="1919288" y="4435475"/>
              <a:ext cx="149225" cy="220663"/>
            </a:xfrm>
            <a:custGeom>
              <a:avLst/>
              <a:gdLst>
                <a:gd name="T0" fmla="*/ 47 w 47"/>
                <a:gd name="T1" fmla="*/ 9 h 69"/>
                <a:gd name="T2" fmla="*/ 4 w 47"/>
                <a:gd name="T3" fmla="*/ 18 h 69"/>
                <a:gd name="T4" fmla="*/ 4 w 47"/>
                <a:gd name="T5" fmla="*/ 36 h 69"/>
                <a:gd name="T6" fmla="*/ 42 w 47"/>
                <a:gd name="T7" fmla="*/ 69 h 69"/>
                <a:gd name="T8" fmla="*/ 47 w 47"/>
                <a:gd name="T9" fmla="*/ 9 h 69"/>
              </a:gdLst>
              <a:ahLst/>
              <a:cxnLst>
                <a:cxn ang="0">
                  <a:pos x="T0" y="T1"/>
                </a:cxn>
                <a:cxn ang="0">
                  <a:pos x="T2" y="T3"/>
                </a:cxn>
                <a:cxn ang="0">
                  <a:pos x="T4" y="T5"/>
                </a:cxn>
                <a:cxn ang="0">
                  <a:pos x="T6" y="T7"/>
                </a:cxn>
                <a:cxn ang="0">
                  <a:pos x="T8" y="T9"/>
                </a:cxn>
              </a:cxnLst>
              <a:rect l="0" t="0" r="r" b="b"/>
              <a:pathLst>
                <a:path w="47" h="69">
                  <a:moveTo>
                    <a:pt x="47" y="9"/>
                  </a:moveTo>
                  <a:cubicBezTo>
                    <a:pt x="47" y="9"/>
                    <a:pt x="7" y="0"/>
                    <a:pt x="4" y="18"/>
                  </a:cubicBezTo>
                  <a:cubicBezTo>
                    <a:pt x="3" y="25"/>
                    <a:pt x="0" y="30"/>
                    <a:pt x="4" y="36"/>
                  </a:cubicBezTo>
                  <a:cubicBezTo>
                    <a:pt x="8" y="43"/>
                    <a:pt x="42" y="69"/>
                    <a:pt x="42" y="69"/>
                  </a:cubicBezTo>
                  <a:cubicBezTo>
                    <a:pt x="47" y="9"/>
                    <a:pt x="47" y="9"/>
                    <a:pt x="47" y="9"/>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20" name="Freeform 174"/>
            <p:cNvSpPr>
              <a:spLocks/>
            </p:cNvSpPr>
            <p:nvPr/>
          </p:nvSpPr>
          <p:spPr bwMode="auto">
            <a:xfrm>
              <a:off x="2052638" y="4441825"/>
              <a:ext cx="57150" cy="223838"/>
            </a:xfrm>
            <a:custGeom>
              <a:avLst/>
              <a:gdLst>
                <a:gd name="T0" fmla="*/ 0 w 36"/>
                <a:gd name="T1" fmla="*/ 135 h 141"/>
                <a:gd name="T2" fmla="*/ 10 w 36"/>
                <a:gd name="T3" fmla="*/ 0 h 141"/>
                <a:gd name="T4" fmla="*/ 36 w 36"/>
                <a:gd name="T5" fmla="*/ 0 h 141"/>
                <a:gd name="T6" fmla="*/ 24 w 36"/>
                <a:gd name="T7" fmla="*/ 141 h 141"/>
                <a:gd name="T8" fmla="*/ 0 w 36"/>
                <a:gd name="T9" fmla="*/ 135 h 141"/>
              </a:gdLst>
              <a:ahLst/>
              <a:cxnLst>
                <a:cxn ang="0">
                  <a:pos x="T0" y="T1"/>
                </a:cxn>
                <a:cxn ang="0">
                  <a:pos x="T2" y="T3"/>
                </a:cxn>
                <a:cxn ang="0">
                  <a:pos x="T4" y="T5"/>
                </a:cxn>
                <a:cxn ang="0">
                  <a:pos x="T6" y="T7"/>
                </a:cxn>
                <a:cxn ang="0">
                  <a:pos x="T8" y="T9"/>
                </a:cxn>
              </a:cxnLst>
              <a:rect l="0" t="0" r="r" b="b"/>
              <a:pathLst>
                <a:path w="36" h="141">
                  <a:moveTo>
                    <a:pt x="0" y="135"/>
                  </a:moveTo>
                  <a:lnTo>
                    <a:pt x="10" y="0"/>
                  </a:lnTo>
                  <a:lnTo>
                    <a:pt x="36" y="0"/>
                  </a:lnTo>
                  <a:lnTo>
                    <a:pt x="24" y="141"/>
                  </a:lnTo>
                  <a:lnTo>
                    <a:pt x="0"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21" name="Freeform 175"/>
            <p:cNvSpPr>
              <a:spLocks/>
            </p:cNvSpPr>
            <p:nvPr/>
          </p:nvSpPr>
          <p:spPr bwMode="auto">
            <a:xfrm>
              <a:off x="2052638" y="4441825"/>
              <a:ext cx="57150" cy="223838"/>
            </a:xfrm>
            <a:custGeom>
              <a:avLst/>
              <a:gdLst>
                <a:gd name="T0" fmla="*/ 0 w 36"/>
                <a:gd name="T1" fmla="*/ 135 h 141"/>
                <a:gd name="T2" fmla="*/ 10 w 36"/>
                <a:gd name="T3" fmla="*/ 0 h 141"/>
                <a:gd name="T4" fmla="*/ 36 w 36"/>
                <a:gd name="T5" fmla="*/ 0 h 141"/>
                <a:gd name="T6" fmla="*/ 24 w 36"/>
                <a:gd name="T7" fmla="*/ 141 h 141"/>
                <a:gd name="T8" fmla="*/ 0 w 36"/>
                <a:gd name="T9" fmla="*/ 135 h 141"/>
              </a:gdLst>
              <a:ahLst/>
              <a:cxnLst>
                <a:cxn ang="0">
                  <a:pos x="T0" y="T1"/>
                </a:cxn>
                <a:cxn ang="0">
                  <a:pos x="T2" y="T3"/>
                </a:cxn>
                <a:cxn ang="0">
                  <a:pos x="T4" y="T5"/>
                </a:cxn>
                <a:cxn ang="0">
                  <a:pos x="T6" y="T7"/>
                </a:cxn>
                <a:cxn ang="0">
                  <a:pos x="T8" y="T9"/>
                </a:cxn>
              </a:cxnLst>
              <a:rect l="0" t="0" r="r" b="b"/>
              <a:pathLst>
                <a:path w="36" h="141">
                  <a:moveTo>
                    <a:pt x="0" y="135"/>
                  </a:moveTo>
                  <a:lnTo>
                    <a:pt x="10" y="0"/>
                  </a:lnTo>
                  <a:lnTo>
                    <a:pt x="36" y="0"/>
                  </a:lnTo>
                  <a:lnTo>
                    <a:pt x="24" y="141"/>
                  </a:lnTo>
                  <a:lnTo>
                    <a:pt x="0"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22" name="Freeform 176"/>
            <p:cNvSpPr>
              <a:spLocks/>
            </p:cNvSpPr>
            <p:nvPr/>
          </p:nvSpPr>
          <p:spPr bwMode="auto">
            <a:xfrm>
              <a:off x="1925638" y="4537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AE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23" name="Freeform 177"/>
            <p:cNvSpPr>
              <a:spLocks noEditPoints="1"/>
            </p:cNvSpPr>
            <p:nvPr/>
          </p:nvSpPr>
          <p:spPr bwMode="auto">
            <a:xfrm>
              <a:off x="1925638" y="4537075"/>
              <a:ext cx="165100" cy="141288"/>
            </a:xfrm>
            <a:custGeom>
              <a:avLst/>
              <a:gdLst>
                <a:gd name="T0" fmla="*/ 2 w 52"/>
                <a:gd name="T1" fmla="*/ 4 h 44"/>
                <a:gd name="T2" fmla="*/ 40 w 52"/>
                <a:gd name="T3" fmla="*/ 42 h 44"/>
                <a:gd name="T4" fmla="*/ 52 w 52"/>
                <a:gd name="T5" fmla="*/ 44 h 44"/>
                <a:gd name="T6" fmla="*/ 52 w 52"/>
                <a:gd name="T7" fmla="*/ 40 h 44"/>
                <a:gd name="T8" fmla="*/ 47 w 52"/>
                <a:gd name="T9" fmla="*/ 39 h 44"/>
                <a:gd name="T10" fmla="*/ 40 w 52"/>
                <a:gd name="T11" fmla="*/ 37 h 44"/>
                <a:gd name="T12" fmla="*/ 2 w 52"/>
                <a:gd name="T13" fmla="*/ 4 h 44"/>
                <a:gd name="T14" fmla="*/ 2 w 52"/>
                <a:gd name="T15" fmla="*/ 4 h 44"/>
                <a:gd name="T16" fmla="*/ 2 w 52"/>
                <a:gd name="T17" fmla="*/ 4 h 44"/>
                <a:gd name="T18" fmla="*/ 2 w 52"/>
                <a:gd name="T19" fmla="*/ 4 h 44"/>
                <a:gd name="T20" fmla="*/ 2 w 52"/>
                <a:gd name="T21" fmla="*/ 4 h 44"/>
                <a:gd name="T22" fmla="*/ 2 w 52"/>
                <a:gd name="T23" fmla="*/ 4 h 44"/>
                <a:gd name="T24" fmla="*/ 0 w 52"/>
                <a:gd name="T25" fmla="*/ 0 h 44"/>
                <a:gd name="T26" fmla="*/ 0 w 52"/>
                <a:gd name="T27" fmla="*/ 0 h 44"/>
                <a:gd name="T28" fmla="*/ 2 w 52"/>
                <a:gd name="T29" fmla="*/ 4 h 44"/>
                <a:gd name="T30" fmla="*/ 1 w 52"/>
                <a:gd name="T31" fmla="*/ 2 h 44"/>
                <a:gd name="T32" fmla="*/ 0 w 5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44">
                  <a:moveTo>
                    <a:pt x="2" y="4"/>
                  </a:moveTo>
                  <a:cubicBezTo>
                    <a:pt x="6" y="11"/>
                    <a:pt x="40" y="42"/>
                    <a:pt x="40" y="42"/>
                  </a:cubicBezTo>
                  <a:cubicBezTo>
                    <a:pt x="52" y="44"/>
                    <a:pt x="52" y="44"/>
                    <a:pt x="52" y="44"/>
                  </a:cubicBezTo>
                  <a:cubicBezTo>
                    <a:pt x="52" y="40"/>
                    <a:pt x="52" y="40"/>
                    <a:pt x="52" y="40"/>
                  </a:cubicBezTo>
                  <a:cubicBezTo>
                    <a:pt x="47" y="39"/>
                    <a:pt x="47" y="39"/>
                    <a:pt x="47" y="39"/>
                  </a:cubicBezTo>
                  <a:cubicBezTo>
                    <a:pt x="40" y="37"/>
                    <a:pt x="40" y="37"/>
                    <a:pt x="40" y="37"/>
                  </a:cubicBezTo>
                  <a:cubicBezTo>
                    <a:pt x="40" y="37"/>
                    <a:pt x="6" y="11"/>
                    <a:pt x="2" y="4"/>
                  </a:cubicBezTo>
                  <a:moveTo>
                    <a:pt x="2" y="4"/>
                  </a:moveTo>
                  <a:cubicBezTo>
                    <a:pt x="2" y="4"/>
                    <a:pt x="2" y="4"/>
                    <a:pt x="2" y="4"/>
                  </a:cubicBezTo>
                  <a:cubicBezTo>
                    <a:pt x="2" y="4"/>
                    <a:pt x="2" y="4"/>
                    <a:pt x="2" y="4"/>
                  </a:cubicBezTo>
                  <a:cubicBezTo>
                    <a:pt x="2" y="4"/>
                    <a:pt x="2" y="4"/>
                    <a:pt x="2" y="4"/>
                  </a:cubicBezTo>
                  <a:cubicBezTo>
                    <a:pt x="2" y="4"/>
                    <a:pt x="2" y="4"/>
                    <a:pt x="2" y="4"/>
                  </a:cubicBezTo>
                  <a:moveTo>
                    <a:pt x="0" y="0"/>
                  </a:moveTo>
                  <a:cubicBezTo>
                    <a:pt x="0" y="0"/>
                    <a:pt x="0" y="0"/>
                    <a:pt x="0" y="0"/>
                  </a:cubicBezTo>
                  <a:cubicBezTo>
                    <a:pt x="0" y="3"/>
                    <a:pt x="0" y="1"/>
                    <a:pt x="2" y="4"/>
                  </a:cubicBezTo>
                  <a:cubicBezTo>
                    <a:pt x="1" y="3"/>
                    <a:pt x="1" y="3"/>
                    <a:pt x="1" y="2"/>
                  </a:cubicBezTo>
                  <a:cubicBezTo>
                    <a:pt x="1" y="1"/>
                    <a:pt x="0" y="1"/>
                    <a:pt x="0" y="0"/>
                  </a:cubicBezTo>
                </a:path>
              </a:pathLst>
            </a:custGeom>
            <a:solidFill>
              <a:srgbClr val="AE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24" name="Freeform 178"/>
            <p:cNvSpPr>
              <a:spLocks/>
            </p:cNvSpPr>
            <p:nvPr/>
          </p:nvSpPr>
          <p:spPr bwMode="auto">
            <a:xfrm>
              <a:off x="2090738" y="4665663"/>
              <a:ext cx="0" cy="12700"/>
            </a:xfrm>
            <a:custGeom>
              <a:avLst/>
              <a:gdLst>
                <a:gd name="T0" fmla="*/ 0 h 8"/>
                <a:gd name="T1" fmla="*/ 0 h 8"/>
                <a:gd name="T2" fmla="*/ 8 h 8"/>
                <a:gd name="T3" fmla="*/ 8 h 8"/>
                <a:gd name="T4" fmla="*/ 0 h 8"/>
                <a:gd name="T5" fmla="*/ 0 h 8"/>
              </a:gdLst>
              <a:ahLst/>
              <a:cxnLst>
                <a:cxn ang="0">
                  <a:pos x="0" y="T0"/>
                </a:cxn>
                <a:cxn ang="0">
                  <a:pos x="0" y="T1"/>
                </a:cxn>
                <a:cxn ang="0">
                  <a:pos x="0" y="T2"/>
                </a:cxn>
                <a:cxn ang="0">
                  <a:pos x="0" y="T3"/>
                </a:cxn>
                <a:cxn ang="0">
                  <a:pos x="0" y="T4"/>
                </a:cxn>
                <a:cxn ang="0">
                  <a:pos x="0" y="T5"/>
                </a:cxn>
              </a:cxnLst>
              <a:rect l="0" t="0" r="r" b="b"/>
              <a:pathLst>
                <a:path h="8">
                  <a:moveTo>
                    <a:pt x="0" y="0"/>
                  </a:moveTo>
                  <a:lnTo>
                    <a:pt x="0" y="0"/>
                  </a:lnTo>
                  <a:lnTo>
                    <a:pt x="0" y="8"/>
                  </a:lnTo>
                  <a:lnTo>
                    <a:pt x="0" y="8"/>
                  </a:lnTo>
                  <a:lnTo>
                    <a:pt x="0" y="0"/>
                  </a:lnTo>
                  <a:lnTo>
                    <a:pt x="0" y="0"/>
                  </a:lnTo>
                  <a:close/>
                </a:path>
              </a:pathLst>
            </a:custGeom>
            <a:solidFill>
              <a:srgbClr val="AE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25" name="Freeform 179"/>
            <p:cNvSpPr>
              <a:spLocks/>
            </p:cNvSpPr>
            <p:nvPr/>
          </p:nvSpPr>
          <p:spPr bwMode="auto">
            <a:xfrm>
              <a:off x="2090738" y="4665663"/>
              <a:ext cx="0" cy="12700"/>
            </a:xfrm>
            <a:custGeom>
              <a:avLst/>
              <a:gdLst>
                <a:gd name="T0" fmla="*/ 0 h 8"/>
                <a:gd name="T1" fmla="*/ 0 h 8"/>
                <a:gd name="T2" fmla="*/ 8 h 8"/>
                <a:gd name="T3" fmla="*/ 8 h 8"/>
                <a:gd name="T4" fmla="*/ 0 h 8"/>
                <a:gd name="T5" fmla="*/ 0 h 8"/>
              </a:gdLst>
              <a:ahLst/>
              <a:cxnLst>
                <a:cxn ang="0">
                  <a:pos x="0" y="T0"/>
                </a:cxn>
                <a:cxn ang="0">
                  <a:pos x="0" y="T1"/>
                </a:cxn>
                <a:cxn ang="0">
                  <a:pos x="0" y="T2"/>
                </a:cxn>
                <a:cxn ang="0">
                  <a:pos x="0" y="T3"/>
                </a:cxn>
                <a:cxn ang="0">
                  <a:pos x="0" y="T4"/>
                </a:cxn>
                <a:cxn ang="0">
                  <a:pos x="0" y="T5"/>
                </a:cxn>
              </a:cxnLst>
              <a:rect l="0" t="0" r="r" b="b"/>
              <a:pathLst>
                <a:path h="8">
                  <a:moveTo>
                    <a:pt x="0" y="0"/>
                  </a:moveTo>
                  <a:lnTo>
                    <a:pt x="0" y="0"/>
                  </a:lnTo>
                  <a:lnTo>
                    <a:pt x="0" y="8"/>
                  </a:lnTo>
                  <a:lnTo>
                    <a:pt x="0" y="8"/>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26" name="Freeform 180"/>
            <p:cNvSpPr>
              <a:spLocks/>
            </p:cNvSpPr>
            <p:nvPr/>
          </p:nvSpPr>
          <p:spPr bwMode="auto">
            <a:xfrm>
              <a:off x="1925638" y="4537075"/>
              <a:ext cx="3175" cy="6350"/>
            </a:xfrm>
            <a:custGeom>
              <a:avLst/>
              <a:gdLst>
                <a:gd name="T0" fmla="*/ 0 w 1"/>
                <a:gd name="T1" fmla="*/ 0 h 2"/>
                <a:gd name="T2" fmla="*/ 0 w 1"/>
                <a:gd name="T3" fmla="*/ 0 h 2"/>
                <a:gd name="T4" fmla="*/ 0 w 1"/>
                <a:gd name="T5" fmla="*/ 0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0"/>
                    <a:pt x="0" y="0"/>
                    <a:pt x="0" y="0"/>
                  </a:cubicBezTo>
                  <a:cubicBezTo>
                    <a:pt x="0" y="1"/>
                    <a:pt x="1" y="1"/>
                    <a:pt x="1" y="2"/>
                  </a:cubicBezTo>
                  <a:cubicBezTo>
                    <a:pt x="1" y="1"/>
                    <a:pt x="0" y="0"/>
                    <a:pt x="0" y="0"/>
                  </a:cubicBezTo>
                </a:path>
              </a:pathLst>
            </a:custGeom>
            <a:solidFill>
              <a:srgbClr val="C5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27" name="Freeform 181"/>
            <p:cNvSpPr>
              <a:spLocks/>
            </p:cNvSpPr>
            <p:nvPr/>
          </p:nvSpPr>
          <p:spPr bwMode="auto">
            <a:xfrm>
              <a:off x="2074863" y="4662488"/>
              <a:ext cx="15875" cy="3175"/>
            </a:xfrm>
            <a:custGeom>
              <a:avLst/>
              <a:gdLst>
                <a:gd name="T0" fmla="*/ 0 w 10"/>
                <a:gd name="T1" fmla="*/ 0 h 2"/>
                <a:gd name="T2" fmla="*/ 10 w 10"/>
                <a:gd name="T3" fmla="*/ 2 h 2"/>
                <a:gd name="T4" fmla="*/ 10 w 10"/>
                <a:gd name="T5" fmla="*/ 2 h 2"/>
                <a:gd name="T6" fmla="*/ 0 w 10"/>
                <a:gd name="T7" fmla="*/ 0 h 2"/>
              </a:gdLst>
              <a:ahLst/>
              <a:cxnLst>
                <a:cxn ang="0">
                  <a:pos x="T0" y="T1"/>
                </a:cxn>
                <a:cxn ang="0">
                  <a:pos x="T2" y="T3"/>
                </a:cxn>
                <a:cxn ang="0">
                  <a:pos x="T4" y="T5"/>
                </a:cxn>
                <a:cxn ang="0">
                  <a:pos x="T6" y="T7"/>
                </a:cxn>
              </a:cxnLst>
              <a:rect l="0" t="0" r="r" b="b"/>
              <a:pathLst>
                <a:path w="10" h="2">
                  <a:moveTo>
                    <a:pt x="0" y="0"/>
                  </a:moveTo>
                  <a:lnTo>
                    <a:pt x="10" y="2"/>
                  </a:lnTo>
                  <a:lnTo>
                    <a:pt x="10" y="2"/>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28" name="Freeform 182"/>
            <p:cNvSpPr>
              <a:spLocks/>
            </p:cNvSpPr>
            <p:nvPr/>
          </p:nvSpPr>
          <p:spPr bwMode="auto">
            <a:xfrm>
              <a:off x="2074863" y="4662488"/>
              <a:ext cx="15875" cy="3175"/>
            </a:xfrm>
            <a:custGeom>
              <a:avLst/>
              <a:gdLst>
                <a:gd name="T0" fmla="*/ 0 w 10"/>
                <a:gd name="T1" fmla="*/ 0 h 2"/>
                <a:gd name="T2" fmla="*/ 10 w 10"/>
                <a:gd name="T3" fmla="*/ 2 h 2"/>
                <a:gd name="T4" fmla="*/ 10 w 10"/>
                <a:gd name="T5" fmla="*/ 2 h 2"/>
                <a:gd name="T6" fmla="*/ 0 w 10"/>
                <a:gd name="T7" fmla="*/ 0 h 2"/>
              </a:gdLst>
              <a:ahLst/>
              <a:cxnLst>
                <a:cxn ang="0">
                  <a:pos x="T0" y="T1"/>
                </a:cxn>
                <a:cxn ang="0">
                  <a:pos x="T2" y="T3"/>
                </a:cxn>
                <a:cxn ang="0">
                  <a:pos x="T4" y="T5"/>
                </a:cxn>
                <a:cxn ang="0">
                  <a:pos x="T6" y="T7"/>
                </a:cxn>
              </a:cxnLst>
              <a:rect l="0" t="0" r="r" b="b"/>
              <a:pathLst>
                <a:path w="10" h="2">
                  <a:moveTo>
                    <a:pt x="0" y="0"/>
                  </a:moveTo>
                  <a:lnTo>
                    <a:pt x="10" y="2"/>
                  </a:lnTo>
                  <a:lnTo>
                    <a:pt x="1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29" name="Freeform 183"/>
            <p:cNvSpPr>
              <a:spLocks/>
            </p:cNvSpPr>
            <p:nvPr/>
          </p:nvSpPr>
          <p:spPr bwMode="auto">
            <a:xfrm>
              <a:off x="2090738" y="4687888"/>
              <a:ext cx="403225" cy="63500"/>
            </a:xfrm>
            <a:custGeom>
              <a:avLst/>
              <a:gdLst>
                <a:gd name="T0" fmla="*/ 0 w 126"/>
                <a:gd name="T1" fmla="*/ 0 h 20"/>
                <a:gd name="T2" fmla="*/ 0 w 126"/>
                <a:gd name="T3" fmla="*/ 4 h 20"/>
                <a:gd name="T4" fmla="*/ 107 w 126"/>
                <a:gd name="T5" fmla="*/ 20 h 20"/>
                <a:gd name="T6" fmla="*/ 126 w 126"/>
                <a:gd name="T7" fmla="*/ 18 h 20"/>
                <a:gd name="T8" fmla="*/ 2 w 126"/>
                <a:gd name="T9" fmla="*/ 0 h 20"/>
                <a:gd name="T10" fmla="*/ 0 w 126"/>
                <a:gd name="T11" fmla="*/ 0 h 20"/>
              </a:gdLst>
              <a:ahLst/>
              <a:cxnLst>
                <a:cxn ang="0">
                  <a:pos x="T0" y="T1"/>
                </a:cxn>
                <a:cxn ang="0">
                  <a:pos x="T2" y="T3"/>
                </a:cxn>
                <a:cxn ang="0">
                  <a:pos x="T4" y="T5"/>
                </a:cxn>
                <a:cxn ang="0">
                  <a:pos x="T6" y="T7"/>
                </a:cxn>
                <a:cxn ang="0">
                  <a:pos x="T8" y="T9"/>
                </a:cxn>
                <a:cxn ang="0">
                  <a:pos x="T10" y="T11"/>
                </a:cxn>
              </a:cxnLst>
              <a:rect l="0" t="0" r="r" b="b"/>
              <a:pathLst>
                <a:path w="126" h="20">
                  <a:moveTo>
                    <a:pt x="0" y="0"/>
                  </a:moveTo>
                  <a:cubicBezTo>
                    <a:pt x="0" y="4"/>
                    <a:pt x="0" y="4"/>
                    <a:pt x="0" y="4"/>
                  </a:cubicBezTo>
                  <a:cubicBezTo>
                    <a:pt x="0" y="4"/>
                    <a:pt x="48" y="12"/>
                    <a:pt x="107" y="20"/>
                  </a:cubicBezTo>
                  <a:cubicBezTo>
                    <a:pt x="114" y="20"/>
                    <a:pt x="120" y="19"/>
                    <a:pt x="126" y="18"/>
                  </a:cubicBezTo>
                  <a:cubicBezTo>
                    <a:pt x="66" y="10"/>
                    <a:pt x="13" y="2"/>
                    <a:pt x="2" y="0"/>
                  </a:cubicBezTo>
                  <a:cubicBezTo>
                    <a:pt x="1" y="0"/>
                    <a:pt x="0" y="0"/>
                    <a:pt x="0" y="0"/>
                  </a:cubicBezTo>
                </a:path>
              </a:pathLst>
            </a:custGeom>
            <a:solidFill>
              <a:srgbClr val="AE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30" name="Freeform 184"/>
            <p:cNvSpPr>
              <a:spLocks/>
            </p:cNvSpPr>
            <p:nvPr/>
          </p:nvSpPr>
          <p:spPr bwMode="auto">
            <a:xfrm>
              <a:off x="2090738" y="4687888"/>
              <a:ext cx="6350"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AE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31" name="Freeform 191"/>
            <p:cNvSpPr>
              <a:spLocks/>
            </p:cNvSpPr>
            <p:nvPr/>
          </p:nvSpPr>
          <p:spPr bwMode="auto">
            <a:xfrm>
              <a:off x="2390776" y="2506663"/>
              <a:ext cx="38100" cy="9525"/>
            </a:xfrm>
            <a:custGeom>
              <a:avLst/>
              <a:gdLst>
                <a:gd name="T0" fmla="*/ 12 w 12"/>
                <a:gd name="T1" fmla="*/ 2 h 3"/>
                <a:gd name="T2" fmla="*/ 11 w 12"/>
                <a:gd name="T3" fmla="*/ 3 h 3"/>
                <a:gd name="T4" fmla="*/ 1 w 12"/>
                <a:gd name="T5" fmla="*/ 3 h 3"/>
                <a:gd name="T6" fmla="*/ 0 w 12"/>
                <a:gd name="T7" fmla="*/ 2 h 3"/>
                <a:gd name="T8" fmla="*/ 0 w 12"/>
                <a:gd name="T9" fmla="*/ 1 h 3"/>
                <a:gd name="T10" fmla="*/ 1 w 12"/>
                <a:gd name="T11" fmla="*/ 0 h 3"/>
                <a:gd name="T12" fmla="*/ 11 w 12"/>
                <a:gd name="T13" fmla="*/ 0 h 3"/>
                <a:gd name="T14" fmla="*/ 12 w 12"/>
                <a:gd name="T15" fmla="*/ 1 h 3"/>
                <a:gd name="T16" fmla="*/ 12 w 12"/>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12" y="2"/>
                  </a:moveTo>
                  <a:cubicBezTo>
                    <a:pt x="12" y="2"/>
                    <a:pt x="11" y="3"/>
                    <a:pt x="11" y="3"/>
                  </a:cubicBezTo>
                  <a:cubicBezTo>
                    <a:pt x="1" y="3"/>
                    <a:pt x="1" y="3"/>
                    <a:pt x="1" y="3"/>
                  </a:cubicBezTo>
                  <a:cubicBezTo>
                    <a:pt x="0" y="3"/>
                    <a:pt x="0" y="2"/>
                    <a:pt x="0" y="2"/>
                  </a:cubicBezTo>
                  <a:cubicBezTo>
                    <a:pt x="0" y="1"/>
                    <a:pt x="0" y="1"/>
                    <a:pt x="0" y="1"/>
                  </a:cubicBezTo>
                  <a:cubicBezTo>
                    <a:pt x="0" y="0"/>
                    <a:pt x="0" y="0"/>
                    <a:pt x="1" y="0"/>
                  </a:cubicBezTo>
                  <a:cubicBezTo>
                    <a:pt x="11" y="0"/>
                    <a:pt x="11" y="0"/>
                    <a:pt x="11" y="0"/>
                  </a:cubicBezTo>
                  <a:cubicBezTo>
                    <a:pt x="11" y="0"/>
                    <a:pt x="12" y="0"/>
                    <a:pt x="12" y="1"/>
                  </a:cubicBezTo>
                  <a:lnTo>
                    <a:pt x="12" y="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pic>
          <p:nvPicPr>
            <p:cNvPr id="132" name="Picture 2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640013" y="4157663"/>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2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1" y="4464050"/>
              <a:ext cx="952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2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326" y="4462463"/>
              <a:ext cx="39688"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Rectangle 208"/>
            <p:cNvSpPr>
              <a:spLocks noChangeArrowheads="1"/>
            </p:cNvSpPr>
            <p:nvPr/>
          </p:nvSpPr>
          <p:spPr bwMode="auto">
            <a:xfrm>
              <a:off x="2652713" y="4198938"/>
              <a:ext cx="157163" cy="153988"/>
            </a:xfrm>
            <a:prstGeom prst="rect">
              <a:avLst/>
            </a:prstGeom>
            <a:solidFill>
              <a:srgbClr val="546B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36" name="Rectangle 209"/>
            <p:cNvSpPr>
              <a:spLocks noChangeArrowheads="1"/>
            </p:cNvSpPr>
            <p:nvPr/>
          </p:nvSpPr>
          <p:spPr bwMode="auto">
            <a:xfrm>
              <a:off x="2652713" y="4198938"/>
              <a:ext cx="1571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37" name="Freeform 210"/>
            <p:cNvSpPr>
              <a:spLocks/>
            </p:cNvSpPr>
            <p:nvPr/>
          </p:nvSpPr>
          <p:spPr bwMode="auto">
            <a:xfrm>
              <a:off x="2678113" y="4224338"/>
              <a:ext cx="131763" cy="128588"/>
            </a:xfrm>
            <a:custGeom>
              <a:avLst/>
              <a:gdLst>
                <a:gd name="T0" fmla="*/ 0 w 83"/>
                <a:gd name="T1" fmla="*/ 81 h 81"/>
                <a:gd name="T2" fmla="*/ 83 w 83"/>
                <a:gd name="T3" fmla="*/ 0 h 81"/>
                <a:gd name="T4" fmla="*/ 83 w 83"/>
                <a:gd name="T5" fmla="*/ 81 h 81"/>
                <a:gd name="T6" fmla="*/ 0 w 83"/>
                <a:gd name="T7" fmla="*/ 81 h 81"/>
              </a:gdLst>
              <a:ahLst/>
              <a:cxnLst>
                <a:cxn ang="0">
                  <a:pos x="T0" y="T1"/>
                </a:cxn>
                <a:cxn ang="0">
                  <a:pos x="T2" y="T3"/>
                </a:cxn>
                <a:cxn ang="0">
                  <a:pos x="T4" y="T5"/>
                </a:cxn>
                <a:cxn ang="0">
                  <a:pos x="T6" y="T7"/>
                </a:cxn>
              </a:cxnLst>
              <a:rect l="0" t="0" r="r" b="b"/>
              <a:pathLst>
                <a:path w="83" h="81">
                  <a:moveTo>
                    <a:pt x="0" y="81"/>
                  </a:moveTo>
                  <a:lnTo>
                    <a:pt x="83" y="0"/>
                  </a:lnTo>
                  <a:lnTo>
                    <a:pt x="83" y="81"/>
                  </a:lnTo>
                  <a:lnTo>
                    <a:pt x="0" y="81"/>
                  </a:lnTo>
                  <a:close/>
                </a:path>
              </a:pathLst>
            </a:custGeom>
            <a:solidFill>
              <a:srgbClr val="768B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38" name="Freeform 211"/>
            <p:cNvSpPr>
              <a:spLocks/>
            </p:cNvSpPr>
            <p:nvPr/>
          </p:nvSpPr>
          <p:spPr bwMode="auto">
            <a:xfrm>
              <a:off x="2678113" y="4224338"/>
              <a:ext cx="131763" cy="128588"/>
            </a:xfrm>
            <a:custGeom>
              <a:avLst/>
              <a:gdLst>
                <a:gd name="T0" fmla="*/ 0 w 83"/>
                <a:gd name="T1" fmla="*/ 81 h 81"/>
                <a:gd name="T2" fmla="*/ 83 w 83"/>
                <a:gd name="T3" fmla="*/ 0 h 81"/>
                <a:gd name="T4" fmla="*/ 83 w 83"/>
                <a:gd name="T5" fmla="*/ 81 h 81"/>
                <a:gd name="T6" fmla="*/ 0 w 83"/>
                <a:gd name="T7" fmla="*/ 81 h 81"/>
              </a:gdLst>
              <a:ahLst/>
              <a:cxnLst>
                <a:cxn ang="0">
                  <a:pos x="T0" y="T1"/>
                </a:cxn>
                <a:cxn ang="0">
                  <a:pos x="T2" y="T3"/>
                </a:cxn>
                <a:cxn ang="0">
                  <a:pos x="T4" y="T5"/>
                </a:cxn>
                <a:cxn ang="0">
                  <a:pos x="T6" y="T7"/>
                </a:cxn>
              </a:cxnLst>
              <a:rect l="0" t="0" r="r" b="b"/>
              <a:pathLst>
                <a:path w="83" h="81">
                  <a:moveTo>
                    <a:pt x="0" y="81"/>
                  </a:moveTo>
                  <a:lnTo>
                    <a:pt x="83" y="0"/>
                  </a:lnTo>
                  <a:lnTo>
                    <a:pt x="83" y="81"/>
                  </a:lnTo>
                  <a:lnTo>
                    <a:pt x="0"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39" name="Freeform 212"/>
            <p:cNvSpPr>
              <a:spLocks/>
            </p:cNvSpPr>
            <p:nvPr/>
          </p:nvSpPr>
          <p:spPr bwMode="auto">
            <a:xfrm>
              <a:off x="2697163" y="4214813"/>
              <a:ext cx="63500" cy="82550"/>
            </a:xfrm>
            <a:custGeom>
              <a:avLst/>
              <a:gdLst>
                <a:gd name="T0" fmla="*/ 7 w 20"/>
                <a:gd name="T1" fmla="*/ 2 h 26"/>
                <a:gd name="T2" fmla="*/ 16 w 20"/>
                <a:gd name="T3" fmla="*/ 4 h 26"/>
                <a:gd name="T4" fmla="*/ 19 w 20"/>
                <a:gd name="T5" fmla="*/ 12 h 26"/>
                <a:gd name="T6" fmla="*/ 18 w 20"/>
                <a:gd name="T7" fmla="*/ 17 h 26"/>
                <a:gd name="T8" fmla="*/ 18 w 20"/>
                <a:gd name="T9" fmla="*/ 20 h 26"/>
                <a:gd name="T10" fmla="*/ 10 w 20"/>
                <a:gd name="T11" fmla="*/ 26 h 26"/>
                <a:gd name="T12" fmla="*/ 2 w 20"/>
                <a:gd name="T13" fmla="*/ 20 h 26"/>
                <a:gd name="T14" fmla="*/ 2 w 20"/>
                <a:gd name="T15" fmla="*/ 18 h 26"/>
                <a:gd name="T16" fmla="*/ 1 w 20"/>
                <a:gd name="T17" fmla="*/ 11 h 26"/>
                <a:gd name="T18" fmla="*/ 7 w 20"/>
                <a:gd name="T1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6">
                  <a:moveTo>
                    <a:pt x="7" y="2"/>
                  </a:moveTo>
                  <a:cubicBezTo>
                    <a:pt x="8" y="1"/>
                    <a:pt x="14" y="0"/>
                    <a:pt x="16" y="4"/>
                  </a:cubicBezTo>
                  <a:cubicBezTo>
                    <a:pt x="19" y="9"/>
                    <a:pt x="17" y="10"/>
                    <a:pt x="19" y="12"/>
                  </a:cubicBezTo>
                  <a:cubicBezTo>
                    <a:pt x="20" y="13"/>
                    <a:pt x="19" y="17"/>
                    <a:pt x="18" y="17"/>
                  </a:cubicBezTo>
                  <a:cubicBezTo>
                    <a:pt x="17" y="18"/>
                    <a:pt x="17" y="19"/>
                    <a:pt x="18" y="20"/>
                  </a:cubicBezTo>
                  <a:cubicBezTo>
                    <a:pt x="20" y="22"/>
                    <a:pt x="17" y="26"/>
                    <a:pt x="10" y="26"/>
                  </a:cubicBezTo>
                  <a:cubicBezTo>
                    <a:pt x="2" y="26"/>
                    <a:pt x="0" y="21"/>
                    <a:pt x="2" y="20"/>
                  </a:cubicBezTo>
                  <a:cubicBezTo>
                    <a:pt x="3" y="19"/>
                    <a:pt x="3" y="18"/>
                    <a:pt x="2" y="18"/>
                  </a:cubicBezTo>
                  <a:cubicBezTo>
                    <a:pt x="2" y="17"/>
                    <a:pt x="0" y="14"/>
                    <a:pt x="1" y="11"/>
                  </a:cubicBezTo>
                  <a:cubicBezTo>
                    <a:pt x="3" y="9"/>
                    <a:pt x="2" y="2"/>
                    <a:pt x="7" y="2"/>
                  </a:cubicBezTo>
                </a:path>
              </a:pathLst>
            </a:custGeom>
            <a:solidFill>
              <a:srgbClr val="806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40" name="Freeform 213"/>
            <p:cNvSpPr>
              <a:spLocks/>
            </p:cNvSpPr>
            <p:nvPr/>
          </p:nvSpPr>
          <p:spPr bwMode="auto">
            <a:xfrm>
              <a:off x="2681288" y="4281488"/>
              <a:ext cx="95250" cy="41275"/>
            </a:xfrm>
            <a:custGeom>
              <a:avLst/>
              <a:gdLst>
                <a:gd name="T0" fmla="*/ 18 w 30"/>
                <a:gd name="T1" fmla="*/ 0 h 13"/>
                <a:gd name="T2" fmla="*/ 12 w 30"/>
                <a:gd name="T3" fmla="*/ 0 h 13"/>
                <a:gd name="T4" fmla="*/ 4 w 30"/>
                <a:gd name="T5" fmla="*/ 5 h 13"/>
                <a:gd name="T6" fmla="*/ 0 w 30"/>
                <a:gd name="T7" fmla="*/ 13 h 13"/>
                <a:gd name="T8" fmla="*/ 30 w 30"/>
                <a:gd name="T9" fmla="*/ 13 h 13"/>
                <a:gd name="T10" fmla="*/ 26 w 30"/>
                <a:gd name="T11" fmla="*/ 5 h 13"/>
                <a:gd name="T12" fmla="*/ 18 w 3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0" h="13">
                  <a:moveTo>
                    <a:pt x="18" y="0"/>
                  </a:moveTo>
                  <a:cubicBezTo>
                    <a:pt x="12" y="0"/>
                    <a:pt x="12" y="0"/>
                    <a:pt x="12" y="0"/>
                  </a:cubicBezTo>
                  <a:cubicBezTo>
                    <a:pt x="10" y="2"/>
                    <a:pt x="7" y="4"/>
                    <a:pt x="4" y="5"/>
                  </a:cubicBezTo>
                  <a:cubicBezTo>
                    <a:pt x="1" y="5"/>
                    <a:pt x="0" y="10"/>
                    <a:pt x="0" y="13"/>
                  </a:cubicBezTo>
                  <a:cubicBezTo>
                    <a:pt x="30" y="13"/>
                    <a:pt x="30" y="13"/>
                    <a:pt x="30" y="13"/>
                  </a:cubicBezTo>
                  <a:cubicBezTo>
                    <a:pt x="30" y="10"/>
                    <a:pt x="29" y="5"/>
                    <a:pt x="26" y="5"/>
                  </a:cubicBezTo>
                  <a:cubicBezTo>
                    <a:pt x="23" y="4"/>
                    <a:pt x="19" y="2"/>
                    <a:pt x="18" y="0"/>
                  </a:cubicBezTo>
                </a:path>
              </a:pathLst>
            </a:custGeom>
            <a:solidFill>
              <a:srgbClr val="D9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41" name="Freeform 214"/>
            <p:cNvSpPr>
              <a:spLocks/>
            </p:cNvSpPr>
            <p:nvPr/>
          </p:nvSpPr>
          <p:spPr bwMode="auto">
            <a:xfrm>
              <a:off x="2719388" y="4249738"/>
              <a:ext cx="19050" cy="47625"/>
            </a:xfrm>
            <a:custGeom>
              <a:avLst/>
              <a:gdLst>
                <a:gd name="T0" fmla="*/ 0 w 6"/>
                <a:gd name="T1" fmla="*/ 4 h 15"/>
                <a:gd name="T2" fmla="*/ 0 w 6"/>
                <a:gd name="T3" fmla="*/ 9 h 15"/>
                <a:gd name="T4" fmla="*/ 0 w 6"/>
                <a:gd name="T5" fmla="*/ 12 h 15"/>
                <a:gd name="T6" fmla="*/ 6 w 6"/>
                <a:gd name="T7" fmla="*/ 12 h 15"/>
                <a:gd name="T8" fmla="*/ 6 w 6"/>
                <a:gd name="T9" fmla="*/ 9 h 15"/>
                <a:gd name="T10" fmla="*/ 6 w 6"/>
                <a:gd name="T11" fmla="*/ 4 h 15"/>
                <a:gd name="T12" fmla="*/ 0 w 6"/>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4"/>
                  </a:moveTo>
                  <a:cubicBezTo>
                    <a:pt x="0" y="9"/>
                    <a:pt x="0" y="9"/>
                    <a:pt x="0" y="9"/>
                  </a:cubicBezTo>
                  <a:cubicBezTo>
                    <a:pt x="0" y="12"/>
                    <a:pt x="0" y="12"/>
                    <a:pt x="0" y="12"/>
                  </a:cubicBezTo>
                  <a:cubicBezTo>
                    <a:pt x="1" y="15"/>
                    <a:pt x="4" y="15"/>
                    <a:pt x="6" y="12"/>
                  </a:cubicBezTo>
                  <a:cubicBezTo>
                    <a:pt x="6" y="9"/>
                    <a:pt x="6" y="9"/>
                    <a:pt x="6" y="9"/>
                  </a:cubicBezTo>
                  <a:cubicBezTo>
                    <a:pt x="6" y="4"/>
                    <a:pt x="6" y="4"/>
                    <a:pt x="6" y="4"/>
                  </a:cubicBezTo>
                  <a:cubicBezTo>
                    <a:pt x="6" y="0"/>
                    <a:pt x="0" y="0"/>
                    <a:pt x="0" y="4"/>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42" name="Freeform 215"/>
            <p:cNvSpPr>
              <a:spLocks/>
            </p:cNvSpPr>
            <p:nvPr/>
          </p:nvSpPr>
          <p:spPr bwMode="auto">
            <a:xfrm>
              <a:off x="2744788" y="4249738"/>
              <a:ext cx="12700" cy="15875"/>
            </a:xfrm>
            <a:custGeom>
              <a:avLst/>
              <a:gdLst>
                <a:gd name="T0" fmla="*/ 3 w 4"/>
                <a:gd name="T1" fmla="*/ 1 h 5"/>
                <a:gd name="T2" fmla="*/ 1 w 4"/>
                <a:gd name="T3" fmla="*/ 2 h 5"/>
                <a:gd name="T4" fmla="*/ 1 w 4"/>
                <a:gd name="T5" fmla="*/ 5 h 5"/>
                <a:gd name="T6" fmla="*/ 3 w 4"/>
                <a:gd name="T7" fmla="*/ 3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2" y="0"/>
                    <a:pt x="1" y="1"/>
                    <a:pt x="1" y="2"/>
                  </a:cubicBezTo>
                  <a:cubicBezTo>
                    <a:pt x="0" y="3"/>
                    <a:pt x="1" y="4"/>
                    <a:pt x="1" y="5"/>
                  </a:cubicBezTo>
                  <a:cubicBezTo>
                    <a:pt x="2" y="5"/>
                    <a:pt x="3" y="4"/>
                    <a:pt x="3" y="3"/>
                  </a:cubicBezTo>
                  <a:cubicBezTo>
                    <a:pt x="4" y="2"/>
                    <a:pt x="3" y="1"/>
                    <a:pt x="3" y="1"/>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43" name="Freeform 216"/>
            <p:cNvSpPr>
              <a:spLocks/>
            </p:cNvSpPr>
            <p:nvPr/>
          </p:nvSpPr>
          <p:spPr bwMode="auto">
            <a:xfrm>
              <a:off x="2700338" y="4249738"/>
              <a:ext cx="9525" cy="15875"/>
            </a:xfrm>
            <a:custGeom>
              <a:avLst/>
              <a:gdLst>
                <a:gd name="T0" fmla="*/ 1 w 3"/>
                <a:gd name="T1" fmla="*/ 1 h 5"/>
                <a:gd name="T2" fmla="*/ 3 w 3"/>
                <a:gd name="T3" fmla="*/ 2 h 5"/>
                <a:gd name="T4" fmla="*/ 3 w 3"/>
                <a:gd name="T5" fmla="*/ 5 h 5"/>
                <a:gd name="T6" fmla="*/ 1 w 3"/>
                <a:gd name="T7" fmla="*/ 3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2" y="0"/>
                    <a:pt x="2" y="1"/>
                    <a:pt x="3" y="2"/>
                  </a:cubicBezTo>
                  <a:cubicBezTo>
                    <a:pt x="3" y="3"/>
                    <a:pt x="3" y="4"/>
                    <a:pt x="3" y="5"/>
                  </a:cubicBezTo>
                  <a:cubicBezTo>
                    <a:pt x="2" y="5"/>
                    <a:pt x="1" y="4"/>
                    <a:pt x="1" y="3"/>
                  </a:cubicBezTo>
                  <a:cubicBezTo>
                    <a:pt x="0" y="2"/>
                    <a:pt x="0" y="1"/>
                    <a:pt x="1" y="1"/>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44" name="Freeform 217"/>
            <p:cNvSpPr>
              <a:spLocks/>
            </p:cNvSpPr>
            <p:nvPr/>
          </p:nvSpPr>
          <p:spPr bwMode="auto">
            <a:xfrm>
              <a:off x="2719388" y="4275138"/>
              <a:ext cx="19050" cy="6350"/>
            </a:xfrm>
            <a:custGeom>
              <a:avLst/>
              <a:gdLst>
                <a:gd name="T0" fmla="*/ 0 w 6"/>
                <a:gd name="T1" fmla="*/ 0 h 2"/>
                <a:gd name="T2" fmla="*/ 0 w 6"/>
                <a:gd name="T3" fmla="*/ 0 h 2"/>
                <a:gd name="T4" fmla="*/ 0 w 6"/>
                <a:gd name="T5" fmla="*/ 0 h 2"/>
                <a:gd name="T6" fmla="*/ 3 w 6"/>
                <a:gd name="T7" fmla="*/ 2 h 2"/>
                <a:gd name="T8" fmla="*/ 6 w 6"/>
                <a:gd name="T9" fmla="*/ 0 h 2"/>
                <a:gd name="T10" fmla="*/ 6 w 6"/>
                <a:gd name="T11" fmla="*/ 0 h 2"/>
                <a:gd name="T12" fmla="*/ 3 w 6"/>
                <a:gd name="T13" fmla="*/ 1 h 2"/>
                <a:gd name="T14" fmla="*/ 0 w 6"/>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0" y="0"/>
                  </a:moveTo>
                  <a:cubicBezTo>
                    <a:pt x="0" y="0"/>
                    <a:pt x="0" y="0"/>
                    <a:pt x="0" y="0"/>
                  </a:cubicBezTo>
                  <a:cubicBezTo>
                    <a:pt x="0" y="0"/>
                    <a:pt x="0" y="0"/>
                    <a:pt x="0" y="0"/>
                  </a:cubicBezTo>
                  <a:cubicBezTo>
                    <a:pt x="0" y="0"/>
                    <a:pt x="2" y="2"/>
                    <a:pt x="3" y="2"/>
                  </a:cubicBezTo>
                  <a:cubicBezTo>
                    <a:pt x="4" y="2"/>
                    <a:pt x="6" y="0"/>
                    <a:pt x="6" y="0"/>
                  </a:cubicBezTo>
                  <a:cubicBezTo>
                    <a:pt x="6" y="0"/>
                    <a:pt x="6" y="0"/>
                    <a:pt x="6" y="0"/>
                  </a:cubicBezTo>
                  <a:cubicBezTo>
                    <a:pt x="5" y="1"/>
                    <a:pt x="4" y="1"/>
                    <a:pt x="3" y="1"/>
                  </a:cubicBezTo>
                  <a:cubicBezTo>
                    <a:pt x="2" y="1"/>
                    <a:pt x="1" y="1"/>
                    <a:pt x="0" y="0"/>
                  </a:cubicBezTo>
                </a:path>
              </a:pathLst>
            </a:custGeom>
            <a:solidFill>
              <a:srgbClr val="C5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45" name="Freeform 218"/>
            <p:cNvSpPr>
              <a:spLocks/>
            </p:cNvSpPr>
            <p:nvPr/>
          </p:nvSpPr>
          <p:spPr bwMode="auto">
            <a:xfrm>
              <a:off x="2703513" y="4221163"/>
              <a:ext cx="50800" cy="57150"/>
            </a:xfrm>
            <a:custGeom>
              <a:avLst/>
              <a:gdLst>
                <a:gd name="T0" fmla="*/ 8 w 16"/>
                <a:gd name="T1" fmla="*/ 18 h 18"/>
                <a:gd name="T2" fmla="*/ 1 w 16"/>
                <a:gd name="T3" fmla="*/ 11 h 18"/>
                <a:gd name="T4" fmla="*/ 8 w 16"/>
                <a:gd name="T5" fmla="*/ 0 h 18"/>
                <a:gd name="T6" fmla="*/ 15 w 16"/>
                <a:gd name="T7" fmla="*/ 11 h 18"/>
                <a:gd name="T8" fmla="*/ 8 w 16"/>
                <a:gd name="T9" fmla="*/ 18 h 18"/>
              </a:gdLst>
              <a:ahLst/>
              <a:cxnLst>
                <a:cxn ang="0">
                  <a:pos x="T0" y="T1"/>
                </a:cxn>
                <a:cxn ang="0">
                  <a:pos x="T2" y="T3"/>
                </a:cxn>
                <a:cxn ang="0">
                  <a:pos x="T4" y="T5"/>
                </a:cxn>
                <a:cxn ang="0">
                  <a:pos x="T6" y="T7"/>
                </a:cxn>
                <a:cxn ang="0">
                  <a:pos x="T8" y="T9"/>
                </a:cxn>
              </a:cxnLst>
              <a:rect l="0" t="0" r="r" b="b"/>
              <a:pathLst>
                <a:path w="16" h="18">
                  <a:moveTo>
                    <a:pt x="8" y="18"/>
                  </a:moveTo>
                  <a:cubicBezTo>
                    <a:pt x="6" y="18"/>
                    <a:pt x="2" y="15"/>
                    <a:pt x="1" y="11"/>
                  </a:cubicBezTo>
                  <a:cubicBezTo>
                    <a:pt x="0" y="6"/>
                    <a:pt x="2" y="0"/>
                    <a:pt x="8" y="0"/>
                  </a:cubicBezTo>
                  <a:cubicBezTo>
                    <a:pt x="14" y="0"/>
                    <a:pt x="16" y="6"/>
                    <a:pt x="15" y="11"/>
                  </a:cubicBezTo>
                  <a:cubicBezTo>
                    <a:pt x="14" y="15"/>
                    <a:pt x="10" y="18"/>
                    <a:pt x="8" y="18"/>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46" name="Freeform 219"/>
            <p:cNvSpPr>
              <a:spLocks/>
            </p:cNvSpPr>
            <p:nvPr/>
          </p:nvSpPr>
          <p:spPr bwMode="auto">
            <a:xfrm>
              <a:off x="2703513" y="4221163"/>
              <a:ext cx="53975" cy="38100"/>
            </a:xfrm>
            <a:custGeom>
              <a:avLst/>
              <a:gdLst>
                <a:gd name="T0" fmla="*/ 7 w 17"/>
                <a:gd name="T1" fmla="*/ 6 h 12"/>
                <a:gd name="T2" fmla="*/ 3 w 17"/>
                <a:gd name="T3" fmla="*/ 9 h 12"/>
                <a:gd name="T4" fmla="*/ 1 w 17"/>
                <a:gd name="T5" fmla="*/ 12 h 12"/>
                <a:gd name="T6" fmla="*/ 0 w 17"/>
                <a:gd name="T7" fmla="*/ 5 h 12"/>
                <a:gd name="T8" fmla="*/ 7 w 17"/>
                <a:gd name="T9" fmla="*/ 0 h 12"/>
                <a:gd name="T10" fmla="*/ 13 w 17"/>
                <a:gd name="T11" fmla="*/ 1 h 12"/>
                <a:gd name="T12" fmla="*/ 14 w 17"/>
                <a:gd name="T13" fmla="*/ 12 h 12"/>
                <a:gd name="T14" fmla="*/ 11 w 17"/>
                <a:gd name="T15" fmla="*/ 4 h 12"/>
                <a:gd name="T16" fmla="*/ 7 w 17"/>
                <a:gd name="T1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2">
                  <a:moveTo>
                    <a:pt x="7" y="6"/>
                  </a:moveTo>
                  <a:cubicBezTo>
                    <a:pt x="5" y="9"/>
                    <a:pt x="4" y="9"/>
                    <a:pt x="3" y="9"/>
                  </a:cubicBezTo>
                  <a:cubicBezTo>
                    <a:pt x="1" y="8"/>
                    <a:pt x="1" y="10"/>
                    <a:pt x="1" y="12"/>
                  </a:cubicBezTo>
                  <a:cubicBezTo>
                    <a:pt x="0" y="10"/>
                    <a:pt x="0" y="7"/>
                    <a:pt x="0" y="5"/>
                  </a:cubicBezTo>
                  <a:cubicBezTo>
                    <a:pt x="1" y="3"/>
                    <a:pt x="4" y="0"/>
                    <a:pt x="7" y="0"/>
                  </a:cubicBezTo>
                  <a:cubicBezTo>
                    <a:pt x="8" y="0"/>
                    <a:pt x="10" y="0"/>
                    <a:pt x="13" y="1"/>
                  </a:cubicBezTo>
                  <a:cubicBezTo>
                    <a:pt x="17" y="4"/>
                    <a:pt x="16" y="11"/>
                    <a:pt x="14" y="12"/>
                  </a:cubicBezTo>
                  <a:cubicBezTo>
                    <a:pt x="16" y="6"/>
                    <a:pt x="13" y="7"/>
                    <a:pt x="11" y="4"/>
                  </a:cubicBezTo>
                  <a:cubicBezTo>
                    <a:pt x="10" y="2"/>
                    <a:pt x="8" y="2"/>
                    <a:pt x="7" y="6"/>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47" name="Rectangle 220"/>
            <p:cNvSpPr>
              <a:spLocks noChangeArrowheads="1"/>
            </p:cNvSpPr>
            <p:nvPr/>
          </p:nvSpPr>
          <p:spPr bwMode="auto">
            <a:xfrm>
              <a:off x="2728913" y="4294188"/>
              <a:ext cx="1588"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48" name="Rectangle 221"/>
            <p:cNvSpPr>
              <a:spLocks noChangeArrowheads="1"/>
            </p:cNvSpPr>
            <p:nvPr/>
          </p:nvSpPr>
          <p:spPr bwMode="auto">
            <a:xfrm>
              <a:off x="2728913" y="4294188"/>
              <a:ext cx="1588"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49" name="Freeform 222"/>
            <p:cNvSpPr>
              <a:spLocks/>
            </p:cNvSpPr>
            <p:nvPr/>
          </p:nvSpPr>
          <p:spPr bwMode="auto">
            <a:xfrm>
              <a:off x="2713038" y="4281488"/>
              <a:ext cx="15875" cy="19050"/>
            </a:xfrm>
            <a:custGeom>
              <a:avLst/>
              <a:gdLst>
                <a:gd name="T0" fmla="*/ 4 w 10"/>
                <a:gd name="T1" fmla="*/ 0 h 12"/>
                <a:gd name="T2" fmla="*/ 0 w 10"/>
                <a:gd name="T3" fmla="*/ 4 h 12"/>
                <a:gd name="T4" fmla="*/ 4 w 10"/>
                <a:gd name="T5" fmla="*/ 12 h 12"/>
                <a:gd name="T6" fmla="*/ 10 w 10"/>
                <a:gd name="T7" fmla="*/ 8 h 12"/>
                <a:gd name="T8" fmla="*/ 4 w 10"/>
                <a:gd name="T9" fmla="*/ 0 h 12"/>
              </a:gdLst>
              <a:ahLst/>
              <a:cxnLst>
                <a:cxn ang="0">
                  <a:pos x="T0" y="T1"/>
                </a:cxn>
                <a:cxn ang="0">
                  <a:pos x="T2" y="T3"/>
                </a:cxn>
                <a:cxn ang="0">
                  <a:pos x="T4" y="T5"/>
                </a:cxn>
                <a:cxn ang="0">
                  <a:pos x="T6" y="T7"/>
                </a:cxn>
                <a:cxn ang="0">
                  <a:pos x="T8" y="T9"/>
                </a:cxn>
              </a:cxnLst>
              <a:rect l="0" t="0" r="r" b="b"/>
              <a:pathLst>
                <a:path w="10" h="12">
                  <a:moveTo>
                    <a:pt x="4" y="0"/>
                  </a:moveTo>
                  <a:lnTo>
                    <a:pt x="0" y="4"/>
                  </a:lnTo>
                  <a:lnTo>
                    <a:pt x="4" y="12"/>
                  </a:lnTo>
                  <a:lnTo>
                    <a:pt x="10" y="8"/>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50" name="Freeform 223"/>
            <p:cNvSpPr>
              <a:spLocks/>
            </p:cNvSpPr>
            <p:nvPr/>
          </p:nvSpPr>
          <p:spPr bwMode="auto">
            <a:xfrm>
              <a:off x="2713038" y="4281488"/>
              <a:ext cx="15875" cy="19050"/>
            </a:xfrm>
            <a:custGeom>
              <a:avLst/>
              <a:gdLst>
                <a:gd name="T0" fmla="*/ 4 w 10"/>
                <a:gd name="T1" fmla="*/ 0 h 12"/>
                <a:gd name="T2" fmla="*/ 0 w 10"/>
                <a:gd name="T3" fmla="*/ 4 h 12"/>
                <a:gd name="T4" fmla="*/ 4 w 10"/>
                <a:gd name="T5" fmla="*/ 12 h 12"/>
                <a:gd name="T6" fmla="*/ 10 w 10"/>
                <a:gd name="T7" fmla="*/ 8 h 12"/>
                <a:gd name="T8" fmla="*/ 4 w 10"/>
                <a:gd name="T9" fmla="*/ 0 h 12"/>
              </a:gdLst>
              <a:ahLst/>
              <a:cxnLst>
                <a:cxn ang="0">
                  <a:pos x="T0" y="T1"/>
                </a:cxn>
                <a:cxn ang="0">
                  <a:pos x="T2" y="T3"/>
                </a:cxn>
                <a:cxn ang="0">
                  <a:pos x="T4" y="T5"/>
                </a:cxn>
                <a:cxn ang="0">
                  <a:pos x="T6" y="T7"/>
                </a:cxn>
                <a:cxn ang="0">
                  <a:pos x="T8" y="T9"/>
                </a:cxn>
              </a:cxnLst>
              <a:rect l="0" t="0" r="r" b="b"/>
              <a:pathLst>
                <a:path w="10" h="12">
                  <a:moveTo>
                    <a:pt x="4" y="0"/>
                  </a:moveTo>
                  <a:lnTo>
                    <a:pt x="0" y="4"/>
                  </a:lnTo>
                  <a:lnTo>
                    <a:pt x="4" y="12"/>
                  </a:lnTo>
                  <a:lnTo>
                    <a:pt x="10" y="8"/>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51" name="Freeform 224"/>
            <p:cNvSpPr>
              <a:spLocks/>
            </p:cNvSpPr>
            <p:nvPr/>
          </p:nvSpPr>
          <p:spPr bwMode="auto">
            <a:xfrm>
              <a:off x="2728913" y="4281488"/>
              <a:ext cx="15875" cy="19050"/>
            </a:xfrm>
            <a:custGeom>
              <a:avLst/>
              <a:gdLst>
                <a:gd name="T0" fmla="*/ 6 w 10"/>
                <a:gd name="T1" fmla="*/ 0 h 12"/>
                <a:gd name="T2" fmla="*/ 10 w 10"/>
                <a:gd name="T3" fmla="*/ 4 h 12"/>
                <a:gd name="T4" fmla="*/ 4 w 10"/>
                <a:gd name="T5" fmla="*/ 12 h 12"/>
                <a:gd name="T6" fmla="*/ 0 w 10"/>
                <a:gd name="T7" fmla="*/ 8 h 12"/>
                <a:gd name="T8" fmla="*/ 6 w 10"/>
                <a:gd name="T9" fmla="*/ 0 h 12"/>
              </a:gdLst>
              <a:ahLst/>
              <a:cxnLst>
                <a:cxn ang="0">
                  <a:pos x="T0" y="T1"/>
                </a:cxn>
                <a:cxn ang="0">
                  <a:pos x="T2" y="T3"/>
                </a:cxn>
                <a:cxn ang="0">
                  <a:pos x="T4" y="T5"/>
                </a:cxn>
                <a:cxn ang="0">
                  <a:pos x="T6" y="T7"/>
                </a:cxn>
                <a:cxn ang="0">
                  <a:pos x="T8" y="T9"/>
                </a:cxn>
              </a:cxnLst>
              <a:rect l="0" t="0" r="r" b="b"/>
              <a:pathLst>
                <a:path w="10" h="12">
                  <a:moveTo>
                    <a:pt x="6" y="0"/>
                  </a:moveTo>
                  <a:lnTo>
                    <a:pt x="10" y="4"/>
                  </a:lnTo>
                  <a:lnTo>
                    <a:pt x="4" y="12"/>
                  </a:lnTo>
                  <a:lnTo>
                    <a:pt x="0" y="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52" name="Freeform 225"/>
            <p:cNvSpPr>
              <a:spLocks/>
            </p:cNvSpPr>
            <p:nvPr/>
          </p:nvSpPr>
          <p:spPr bwMode="auto">
            <a:xfrm>
              <a:off x="2728913" y="4281488"/>
              <a:ext cx="15875" cy="19050"/>
            </a:xfrm>
            <a:custGeom>
              <a:avLst/>
              <a:gdLst>
                <a:gd name="T0" fmla="*/ 6 w 10"/>
                <a:gd name="T1" fmla="*/ 0 h 12"/>
                <a:gd name="T2" fmla="*/ 10 w 10"/>
                <a:gd name="T3" fmla="*/ 4 h 12"/>
                <a:gd name="T4" fmla="*/ 4 w 10"/>
                <a:gd name="T5" fmla="*/ 12 h 12"/>
                <a:gd name="T6" fmla="*/ 0 w 10"/>
                <a:gd name="T7" fmla="*/ 8 h 12"/>
                <a:gd name="T8" fmla="*/ 6 w 10"/>
                <a:gd name="T9" fmla="*/ 0 h 12"/>
              </a:gdLst>
              <a:ahLst/>
              <a:cxnLst>
                <a:cxn ang="0">
                  <a:pos x="T0" y="T1"/>
                </a:cxn>
                <a:cxn ang="0">
                  <a:pos x="T2" y="T3"/>
                </a:cxn>
                <a:cxn ang="0">
                  <a:pos x="T4" y="T5"/>
                </a:cxn>
                <a:cxn ang="0">
                  <a:pos x="T6" y="T7"/>
                </a:cxn>
                <a:cxn ang="0">
                  <a:pos x="T8" y="T9"/>
                </a:cxn>
              </a:cxnLst>
              <a:rect l="0" t="0" r="r" b="b"/>
              <a:pathLst>
                <a:path w="10" h="12">
                  <a:moveTo>
                    <a:pt x="6" y="0"/>
                  </a:moveTo>
                  <a:lnTo>
                    <a:pt x="10" y="4"/>
                  </a:lnTo>
                  <a:lnTo>
                    <a:pt x="4" y="12"/>
                  </a:lnTo>
                  <a:lnTo>
                    <a:pt x="0" y="8"/>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53" name="Freeform 226"/>
            <p:cNvSpPr>
              <a:spLocks noEditPoints="1"/>
            </p:cNvSpPr>
            <p:nvPr/>
          </p:nvSpPr>
          <p:spPr bwMode="auto">
            <a:xfrm>
              <a:off x="2709863" y="4246563"/>
              <a:ext cx="38100" cy="15875"/>
            </a:xfrm>
            <a:custGeom>
              <a:avLst/>
              <a:gdLst>
                <a:gd name="T0" fmla="*/ 9 w 12"/>
                <a:gd name="T1" fmla="*/ 5 h 5"/>
                <a:gd name="T2" fmla="*/ 9 w 12"/>
                <a:gd name="T3" fmla="*/ 5 h 5"/>
                <a:gd name="T4" fmla="*/ 12 w 12"/>
                <a:gd name="T5" fmla="*/ 3 h 5"/>
                <a:gd name="T6" fmla="*/ 12 w 12"/>
                <a:gd name="T7" fmla="*/ 2 h 5"/>
                <a:gd name="T8" fmla="*/ 12 w 12"/>
                <a:gd name="T9" fmla="*/ 1 h 5"/>
                <a:gd name="T10" fmla="*/ 12 w 12"/>
                <a:gd name="T11" fmla="*/ 1 h 5"/>
                <a:gd name="T12" fmla="*/ 9 w 12"/>
                <a:gd name="T13" fmla="*/ 1 h 5"/>
                <a:gd name="T14" fmla="*/ 9 w 12"/>
                <a:gd name="T15" fmla="*/ 1 h 5"/>
                <a:gd name="T16" fmla="*/ 11 w 12"/>
                <a:gd name="T17" fmla="*/ 1 h 5"/>
                <a:gd name="T18" fmla="*/ 11 w 12"/>
                <a:gd name="T19" fmla="*/ 4 h 5"/>
                <a:gd name="T20" fmla="*/ 9 w 12"/>
                <a:gd name="T21" fmla="*/ 5 h 5"/>
                <a:gd name="T22" fmla="*/ 6 w 12"/>
                <a:gd name="T23" fmla="*/ 1 h 5"/>
                <a:gd name="T24" fmla="*/ 3 w 12"/>
                <a:gd name="T25" fmla="*/ 1 h 5"/>
                <a:gd name="T26" fmla="*/ 3 w 12"/>
                <a:gd name="T27" fmla="*/ 1 h 5"/>
                <a:gd name="T28" fmla="*/ 3 w 12"/>
                <a:gd name="T29" fmla="*/ 1 h 5"/>
                <a:gd name="T30" fmla="*/ 5 w 12"/>
                <a:gd name="T31" fmla="*/ 2 h 5"/>
                <a:gd name="T32" fmla="*/ 4 w 12"/>
                <a:gd name="T33" fmla="*/ 5 h 5"/>
                <a:gd name="T34" fmla="*/ 3 w 12"/>
                <a:gd name="T35" fmla="*/ 5 h 5"/>
                <a:gd name="T36" fmla="*/ 3 w 12"/>
                <a:gd name="T37" fmla="*/ 5 h 5"/>
                <a:gd name="T38" fmla="*/ 5 w 12"/>
                <a:gd name="T39" fmla="*/ 4 h 5"/>
                <a:gd name="T40" fmla="*/ 6 w 12"/>
                <a:gd name="T41" fmla="*/ 2 h 5"/>
                <a:gd name="T42" fmla="*/ 7 w 12"/>
                <a:gd name="T43" fmla="*/ 4 h 5"/>
                <a:gd name="T44" fmla="*/ 9 w 12"/>
                <a:gd name="T45" fmla="*/ 5 h 5"/>
                <a:gd name="T46" fmla="*/ 9 w 12"/>
                <a:gd name="T47" fmla="*/ 5 h 5"/>
                <a:gd name="T48" fmla="*/ 8 w 12"/>
                <a:gd name="T49" fmla="*/ 5 h 5"/>
                <a:gd name="T50" fmla="*/ 7 w 12"/>
                <a:gd name="T51" fmla="*/ 2 h 5"/>
                <a:gd name="T52" fmla="*/ 9 w 12"/>
                <a:gd name="T53" fmla="*/ 1 h 5"/>
                <a:gd name="T54" fmla="*/ 9 w 12"/>
                <a:gd name="T55" fmla="*/ 1 h 5"/>
                <a:gd name="T56" fmla="*/ 9 w 12"/>
                <a:gd name="T57" fmla="*/ 1 h 5"/>
                <a:gd name="T58" fmla="*/ 6 w 12"/>
                <a:gd name="T59" fmla="*/ 1 h 5"/>
                <a:gd name="T60" fmla="*/ 3 w 12"/>
                <a:gd name="T61" fmla="*/ 1 h 5"/>
                <a:gd name="T62" fmla="*/ 0 w 12"/>
                <a:gd name="T63" fmla="*/ 1 h 5"/>
                <a:gd name="T64" fmla="*/ 0 w 12"/>
                <a:gd name="T65" fmla="*/ 1 h 5"/>
                <a:gd name="T66" fmla="*/ 0 w 12"/>
                <a:gd name="T67" fmla="*/ 2 h 5"/>
                <a:gd name="T68" fmla="*/ 0 w 12"/>
                <a:gd name="T69" fmla="*/ 3 h 5"/>
                <a:gd name="T70" fmla="*/ 2 w 12"/>
                <a:gd name="T71" fmla="*/ 5 h 5"/>
                <a:gd name="T72" fmla="*/ 3 w 12"/>
                <a:gd name="T73" fmla="*/ 5 h 5"/>
                <a:gd name="T74" fmla="*/ 3 w 12"/>
                <a:gd name="T75" fmla="*/ 5 h 5"/>
                <a:gd name="T76" fmla="*/ 1 w 12"/>
                <a:gd name="T77" fmla="*/ 4 h 5"/>
                <a:gd name="T78" fmla="*/ 1 w 12"/>
                <a:gd name="T79" fmla="*/ 1 h 5"/>
                <a:gd name="T80" fmla="*/ 3 w 12"/>
                <a:gd name="T8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 h="5">
                  <a:moveTo>
                    <a:pt x="9" y="5"/>
                  </a:moveTo>
                  <a:cubicBezTo>
                    <a:pt x="9" y="5"/>
                    <a:pt x="9" y="5"/>
                    <a:pt x="9" y="5"/>
                  </a:cubicBezTo>
                  <a:cubicBezTo>
                    <a:pt x="11" y="5"/>
                    <a:pt x="11" y="4"/>
                    <a:pt x="12" y="3"/>
                  </a:cubicBezTo>
                  <a:cubicBezTo>
                    <a:pt x="12" y="2"/>
                    <a:pt x="12" y="2"/>
                    <a:pt x="12" y="2"/>
                  </a:cubicBezTo>
                  <a:cubicBezTo>
                    <a:pt x="12" y="1"/>
                    <a:pt x="12" y="1"/>
                    <a:pt x="12" y="1"/>
                  </a:cubicBezTo>
                  <a:cubicBezTo>
                    <a:pt x="12" y="1"/>
                    <a:pt x="12" y="1"/>
                    <a:pt x="12" y="1"/>
                  </a:cubicBezTo>
                  <a:cubicBezTo>
                    <a:pt x="12" y="1"/>
                    <a:pt x="10" y="0"/>
                    <a:pt x="9" y="1"/>
                  </a:cubicBezTo>
                  <a:cubicBezTo>
                    <a:pt x="9" y="1"/>
                    <a:pt x="9" y="1"/>
                    <a:pt x="9" y="1"/>
                  </a:cubicBezTo>
                  <a:cubicBezTo>
                    <a:pt x="10" y="1"/>
                    <a:pt x="11" y="1"/>
                    <a:pt x="11" y="1"/>
                  </a:cubicBezTo>
                  <a:cubicBezTo>
                    <a:pt x="12" y="1"/>
                    <a:pt x="12" y="3"/>
                    <a:pt x="11" y="4"/>
                  </a:cubicBezTo>
                  <a:cubicBezTo>
                    <a:pt x="11" y="5"/>
                    <a:pt x="10" y="5"/>
                    <a:pt x="9" y="5"/>
                  </a:cubicBezTo>
                  <a:close/>
                  <a:moveTo>
                    <a:pt x="6" y="1"/>
                  </a:moveTo>
                  <a:cubicBezTo>
                    <a:pt x="6" y="1"/>
                    <a:pt x="4" y="1"/>
                    <a:pt x="3" y="1"/>
                  </a:cubicBezTo>
                  <a:cubicBezTo>
                    <a:pt x="3" y="1"/>
                    <a:pt x="3" y="1"/>
                    <a:pt x="3" y="1"/>
                  </a:cubicBezTo>
                  <a:cubicBezTo>
                    <a:pt x="3" y="1"/>
                    <a:pt x="3" y="1"/>
                    <a:pt x="3" y="1"/>
                  </a:cubicBezTo>
                  <a:cubicBezTo>
                    <a:pt x="4" y="1"/>
                    <a:pt x="5" y="1"/>
                    <a:pt x="5" y="2"/>
                  </a:cubicBezTo>
                  <a:cubicBezTo>
                    <a:pt x="5" y="2"/>
                    <a:pt x="4" y="4"/>
                    <a:pt x="4" y="5"/>
                  </a:cubicBezTo>
                  <a:cubicBezTo>
                    <a:pt x="3" y="5"/>
                    <a:pt x="3" y="5"/>
                    <a:pt x="3" y="5"/>
                  </a:cubicBezTo>
                  <a:cubicBezTo>
                    <a:pt x="3" y="5"/>
                    <a:pt x="3" y="5"/>
                    <a:pt x="3" y="5"/>
                  </a:cubicBezTo>
                  <a:cubicBezTo>
                    <a:pt x="4" y="5"/>
                    <a:pt x="5" y="4"/>
                    <a:pt x="5" y="4"/>
                  </a:cubicBezTo>
                  <a:cubicBezTo>
                    <a:pt x="5" y="3"/>
                    <a:pt x="5" y="2"/>
                    <a:pt x="6" y="2"/>
                  </a:cubicBezTo>
                  <a:cubicBezTo>
                    <a:pt x="7" y="2"/>
                    <a:pt x="7" y="3"/>
                    <a:pt x="7" y="4"/>
                  </a:cubicBezTo>
                  <a:cubicBezTo>
                    <a:pt x="7" y="4"/>
                    <a:pt x="8" y="5"/>
                    <a:pt x="9" y="5"/>
                  </a:cubicBezTo>
                  <a:cubicBezTo>
                    <a:pt x="9" y="5"/>
                    <a:pt x="9" y="5"/>
                    <a:pt x="9" y="5"/>
                  </a:cubicBezTo>
                  <a:cubicBezTo>
                    <a:pt x="9" y="5"/>
                    <a:pt x="8" y="5"/>
                    <a:pt x="8" y="5"/>
                  </a:cubicBezTo>
                  <a:cubicBezTo>
                    <a:pt x="7" y="4"/>
                    <a:pt x="7" y="2"/>
                    <a:pt x="7" y="2"/>
                  </a:cubicBezTo>
                  <a:cubicBezTo>
                    <a:pt x="7" y="1"/>
                    <a:pt x="8" y="1"/>
                    <a:pt x="9" y="1"/>
                  </a:cubicBezTo>
                  <a:cubicBezTo>
                    <a:pt x="9" y="1"/>
                    <a:pt x="9" y="1"/>
                    <a:pt x="9" y="1"/>
                  </a:cubicBezTo>
                  <a:cubicBezTo>
                    <a:pt x="9" y="1"/>
                    <a:pt x="9" y="1"/>
                    <a:pt x="9" y="1"/>
                  </a:cubicBezTo>
                  <a:cubicBezTo>
                    <a:pt x="8" y="1"/>
                    <a:pt x="7" y="1"/>
                    <a:pt x="6" y="1"/>
                  </a:cubicBezTo>
                  <a:close/>
                  <a:moveTo>
                    <a:pt x="3" y="1"/>
                  </a:moveTo>
                  <a:cubicBezTo>
                    <a:pt x="2" y="0"/>
                    <a:pt x="0" y="1"/>
                    <a:pt x="0" y="1"/>
                  </a:cubicBezTo>
                  <a:cubicBezTo>
                    <a:pt x="0" y="1"/>
                    <a:pt x="0" y="1"/>
                    <a:pt x="0" y="1"/>
                  </a:cubicBezTo>
                  <a:cubicBezTo>
                    <a:pt x="0" y="2"/>
                    <a:pt x="0" y="2"/>
                    <a:pt x="0" y="2"/>
                  </a:cubicBezTo>
                  <a:cubicBezTo>
                    <a:pt x="0" y="2"/>
                    <a:pt x="0" y="2"/>
                    <a:pt x="0" y="3"/>
                  </a:cubicBezTo>
                  <a:cubicBezTo>
                    <a:pt x="0" y="4"/>
                    <a:pt x="1" y="5"/>
                    <a:pt x="2" y="5"/>
                  </a:cubicBezTo>
                  <a:cubicBezTo>
                    <a:pt x="3" y="5"/>
                    <a:pt x="3" y="5"/>
                    <a:pt x="3" y="5"/>
                  </a:cubicBezTo>
                  <a:cubicBezTo>
                    <a:pt x="3" y="5"/>
                    <a:pt x="3" y="5"/>
                    <a:pt x="3" y="5"/>
                  </a:cubicBezTo>
                  <a:cubicBezTo>
                    <a:pt x="2" y="5"/>
                    <a:pt x="1" y="5"/>
                    <a:pt x="1" y="4"/>
                  </a:cubicBezTo>
                  <a:cubicBezTo>
                    <a:pt x="0" y="3"/>
                    <a:pt x="0" y="1"/>
                    <a:pt x="1" y="1"/>
                  </a:cubicBezTo>
                  <a:cubicBezTo>
                    <a:pt x="1" y="1"/>
                    <a:pt x="2" y="1"/>
                    <a:pt x="3" y="1"/>
                  </a:cubicBezTo>
                  <a:close/>
                </a:path>
              </a:pathLst>
            </a:custGeom>
            <a:solidFill>
              <a:srgbClr val="546B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54" name="Freeform 227"/>
            <p:cNvSpPr>
              <a:spLocks/>
            </p:cNvSpPr>
            <p:nvPr/>
          </p:nvSpPr>
          <p:spPr bwMode="auto">
            <a:xfrm>
              <a:off x="2728913" y="42941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E3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55" name="Freeform 228"/>
            <p:cNvSpPr>
              <a:spLocks/>
            </p:cNvSpPr>
            <p:nvPr/>
          </p:nvSpPr>
          <p:spPr bwMode="auto">
            <a:xfrm>
              <a:off x="2719388" y="4281488"/>
              <a:ext cx="19050" cy="12700"/>
            </a:xfrm>
            <a:custGeom>
              <a:avLst/>
              <a:gdLst>
                <a:gd name="T0" fmla="*/ 6 w 6"/>
                <a:gd name="T1" fmla="*/ 0 h 4"/>
                <a:gd name="T2" fmla="*/ 3 w 6"/>
                <a:gd name="T3" fmla="*/ 4 h 4"/>
                <a:gd name="T4" fmla="*/ 0 w 6"/>
                <a:gd name="T5" fmla="*/ 0 h 4"/>
                <a:gd name="T6" fmla="*/ 0 w 6"/>
                <a:gd name="T7" fmla="*/ 0 h 4"/>
                <a:gd name="T8" fmla="*/ 3 w 6"/>
                <a:gd name="T9" fmla="*/ 4 h 4"/>
                <a:gd name="T10" fmla="*/ 3 w 6"/>
                <a:gd name="T11" fmla="*/ 4 h 4"/>
                <a:gd name="T12" fmla="*/ 6 w 6"/>
                <a:gd name="T13" fmla="*/ 0 h 4"/>
                <a:gd name="T14" fmla="*/ 6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6" y="0"/>
                  </a:moveTo>
                  <a:cubicBezTo>
                    <a:pt x="3" y="4"/>
                    <a:pt x="3" y="4"/>
                    <a:pt x="3" y="4"/>
                  </a:cubicBezTo>
                  <a:cubicBezTo>
                    <a:pt x="0" y="0"/>
                    <a:pt x="0" y="0"/>
                    <a:pt x="0" y="0"/>
                  </a:cubicBezTo>
                  <a:cubicBezTo>
                    <a:pt x="0" y="0"/>
                    <a:pt x="0" y="0"/>
                    <a:pt x="0" y="0"/>
                  </a:cubicBezTo>
                  <a:cubicBezTo>
                    <a:pt x="3" y="4"/>
                    <a:pt x="3" y="4"/>
                    <a:pt x="3" y="4"/>
                  </a:cubicBezTo>
                  <a:cubicBezTo>
                    <a:pt x="3" y="4"/>
                    <a:pt x="3" y="4"/>
                    <a:pt x="3" y="4"/>
                  </a:cubicBezTo>
                  <a:cubicBezTo>
                    <a:pt x="6" y="0"/>
                    <a:pt x="6" y="0"/>
                    <a:pt x="6" y="0"/>
                  </a:cubicBezTo>
                  <a:cubicBezTo>
                    <a:pt x="6" y="0"/>
                    <a:pt x="6" y="0"/>
                    <a:pt x="6" y="0"/>
                  </a:cubicBezTo>
                </a:path>
              </a:pathLst>
            </a:custGeom>
            <a:solidFill>
              <a:srgbClr val="E9B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56" name="Freeform 229"/>
            <p:cNvSpPr>
              <a:spLocks/>
            </p:cNvSpPr>
            <p:nvPr/>
          </p:nvSpPr>
          <p:spPr bwMode="auto">
            <a:xfrm>
              <a:off x="2681288" y="4316413"/>
              <a:ext cx="69850" cy="23813"/>
            </a:xfrm>
            <a:custGeom>
              <a:avLst/>
              <a:gdLst>
                <a:gd name="T0" fmla="*/ 6 w 22"/>
                <a:gd name="T1" fmla="*/ 2 h 7"/>
                <a:gd name="T2" fmla="*/ 21 w 22"/>
                <a:gd name="T3" fmla="*/ 0 h 7"/>
                <a:gd name="T4" fmla="*/ 22 w 22"/>
                <a:gd name="T5" fmla="*/ 5 h 7"/>
                <a:gd name="T6" fmla="*/ 3 w 22"/>
                <a:gd name="T7" fmla="*/ 7 h 7"/>
                <a:gd name="T8" fmla="*/ 0 w 22"/>
                <a:gd name="T9" fmla="*/ 2 h 7"/>
                <a:gd name="T10" fmla="*/ 6 w 22"/>
                <a:gd name="T11" fmla="*/ 2 h 7"/>
              </a:gdLst>
              <a:ahLst/>
              <a:cxnLst>
                <a:cxn ang="0">
                  <a:pos x="T0" y="T1"/>
                </a:cxn>
                <a:cxn ang="0">
                  <a:pos x="T2" y="T3"/>
                </a:cxn>
                <a:cxn ang="0">
                  <a:pos x="T4" y="T5"/>
                </a:cxn>
                <a:cxn ang="0">
                  <a:pos x="T6" y="T7"/>
                </a:cxn>
                <a:cxn ang="0">
                  <a:pos x="T8" y="T9"/>
                </a:cxn>
                <a:cxn ang="0">
                  <a:pos x="T10" y="T11"/>
                </a:cxn>
              </a:cxnLst>
              <a:rect l="0" t="0" r="r" b="b"/>
              <a:pathLst>
                <a:path w="22" h="7">
                  <a:moveTo>
                    <a:pt x="6" y="2"/>
                  </a:moveTo>
                  <a:cubicBezTo>
                    <a:pt x="21" y="0"/>
                    <a:pt x="21" y="0"/>
                    <a:pt x="21" y="0"/>
                  </a:cubicBezTo>
                  <a:cubicBezTo>
                    <a:pt x="22" y="5"/>
                    <a:pt x="22" y="5"/>
                    <a:pt x="22" y="5"/>
                  </a:cubicBezTo>
                  <a:cubicBezTo>
                    <a:pt x="22" y="5"/>
                    <a:pt x="8" y="7"/>
                    <a:pt x="3" y="7"/>
                  </a:cubicBezTo>
                  <a:cubicBezTo>
                    <a:pt x="0" y="7"/>
                    <a:pt x="0" y="2"/>
                    <a:pt x="0" y="2"/>
                  </a:cubicBezTo>
                  <a:cubicBezTo>
                    <a:pt x="6" y="2"/>
                    <a:pt x="6" y="2"/>
                    <a:pt x="6" y="2"/>
                  </a:cubicBezTo>
                </a:path>
              </a:pathLst>
            </a:custGeom>
            <a:solidFill>
              <a:srgbClr val="D9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57" name="Freeform 230"/>
            <p:cNvSpPr>
              <a:spLocks/>
            </p:cNvSpPr>
            <p:nvPr/>
          </p:nvSpPr>
          <p:spPr bwMode="auto">
            <a:xfrm>
              <a:off x="2751138" y="4316413"/>
              <a:ext cx="9525" cy="14288"/>
            </a:xfrm>
            <a:custGeom>
              <a:avLst/>
              <a:gdLst>
                <a:gd name="T0" fmla="*/ 0 w 3"/>
                <a:gd name="T1" fmla="*/ 1 h 4"/>
                <a:gd name="T2" fmla="*/ 2 w 3"/>
                <a:gd name="T3" fmla="*/ 1 h 4"/>
                <a:gd name="T4" fmla="*/ 2 w 3"/>
                <a:gd name="T5" fmla="*/ 3 h 4"/>
                <a:gd name="T6" fmla="*/ 0 w 3"/>
                <a:gd name="T7" fmla="*/ 4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0" y="1"/>
                    <a:pt x="2" y="0"/>
                    <a:pt x="2" y="1"/>
                  </a:cubicBezTo>
                  <a:cubicBezTo>
                    <a:pt x="2" y="2"/>
                    <a:pt x="3" y="2"/>
                    <a:pt x="2" y="3"/>
                  </a:cubicBezTo>
                  <a:cubicBezTo>
                    <a:pt x="2" y="3"/>
                    <a:pt x="0" y="4"/>
                    <a:pt x="0" y="4"/>
                  </a:cubicBezTo>
                  <a:lnTo>
                    <a:pt x="0" y="1"/>
                  </a:ln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58" name="Freeform 231"/>
            <p:cNvSpPr>
              <a:spLocks/>
            </p:cNvSpPr>
            <p:nvPr/>
          </p:nvSpPr>
          <p:spPr bwMode="auto">
            <a:xfrm>
              <a:off x="2747963" y="4316413"/>
              <a:ext cx="3175" cy="17463"/>
            </a:xfrm>
            <a:custGeom>
              <a:avLst/>
              <a:gdLst>
                <a:gd name="T0" fmla="*/ 2 w 2"/>
                <a:gd name="T1" fmla="*/ 9 h 11"/>
                <a:gd name="T2" fmla="*/ 2 w 2"/>
                <a:gd name="T3" fmla="*/ 0 h 11"/>
                <a:gd name="T4" fmla="*/ 0 w 2"/>
                <a:gd name="T5" fmla="*/ 0 h 11"/>
                <a:gd name="T6" fmla="*/ 0 w 2"/>
                <a:gd name="T7" fmla="*/ 11 h 11"/>
                <a:gd name="T8" fmla="*/ 2 w 2"/>
                <a:gd name="T9" fmla="*/ 9 h 11"/>
              </a:gdLst>
              <a:ahLst/>
              <a:cxnLst>
                <a:cxn ang="0">
                  <a:pos x="T0" y="T1"/>
                </a:cxn>
                <a:cxn ang="0">
                  <a:pos x="T2" y="T3"/>
                </a:cxn>
                <a:cxn ang="0">
                  <a:pos x="T4" y="T5"/>
                </a:cxn>
                <a:cxn ang="0">
                  <a:pos x="T6" y="T7"/>
                </a:cxn>
                <a:cxn ang="0">
                  <a:pos x="T8" y="T9"/>
                </a:cxn>
              </a:cxnLst>
              <a:rect l="0" t="0" r="r" b="b"/>
              <a:pathLst>
                <a:path w="2" h="11">
                  <a:moveTo>
                    <a:pt x="2" y="9"/>
                  </a:moveTo>
                  <a:lnTo>
                    <a:pt x="2" y="0"/>
                  </a:lnTo>
                  <a:lnTo>
                    <a:pt x="0" y="0"/>
                  </a:lnTo>
                  <a:lnTo>
                    <a:pt x="0" y="11"/>
                  </a:ln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59" name="Freeform 232"/>
            <p:cNvSpPr>
              <a:spLocks/>
            </p:cNvSpPr>
            <p:nvPr/>
          </p:nvSpPr>
          <p:spPr bwMode="auto">
            <a:xfrm>
              <a:off x="2709863" y="4316413"/>
              <a:ext cx="66675" cy="23813"/>
            </a:xfrm>
            <a:custGeom>
              <a:avLst/>
              <a:gdLst>
                <a:gd name="T0" fmla="*/ 21 w 21"/>
                <a:gd name="T1" fmla="*/ 2 h 7"/>
                <a:gd name="T2" fmla="*/ 18 w 21"/>
                <a:gd name="T3" fmla="*/ 7 h 7"/>
                <a:gd name="T4" fmla="*/ 0 w 21"/>
                <a:gd name="T5" fmla="*/ 5 h 7"/>
                <a:gd name="T6" fmla="*/ 0 w 21"/>
                <a:gd name="T7" fmla="*/ 4 h 7"/>
                <a:gd name="T8" fmla="*/ 0 w 21"/>
                <a:gd name="T9" fmla="*/ 0 h 7"/>
                <a:gd name="T10" fmla="*/ 15 w 21"/>
                <a:gd name="T11" fmla="*/ 2 h 7"/>
                <a:gd name="T12" fmla="*/ 21 w 21"/>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21" h="7">
                  <a:moveTo>
                    <a:pt x="21" y="2"/>
                  </a:moveTo>
                  <a:cubicBezTo>
                    <a:pt x="21" y="2"/>
                    <a:pt x="21" y="7"/>
                    <a:pt x="18" y="7"/>
                  </a:cubicBezTo>
                  <a:cubicBezTo>
                    <a:pt x="13" y="7"/>
                    <a:pt x="0" y="5"/>
                    <a:pt x="0" y="5"/>
                  </a:cubicBezTo>
                  <a:cubicBezTo>
                    <a:pt x="0" y="4"/>
                    <a:pt x="0" y="4"/>
                    <a:pt x="0" y="4"/>
                  </a:cubicBezTo>
                  <a:cubicBezTo>
                    <a:pt x="0" y="0"/>
                    <a:pt x="0" y="0"/>
                    <a:pt x="0" y="0"/>
                  </a:cubicBezTo>
                  <a:cubicBezTo>
                    <a:pt x="15" y="2"/>
                    <a:pt x="15" y="2"/>
                    <a:pt x="15" y="2"/>
                  </a:cubicBezTo>
                  <a:cubicBezTo>
                    <a:pt x="21" y="2"/>
                    <a:pt x="21" y="2"/>
                    <a:pt x="21" y="2"/>
                  </a:cubicBezTo>
                </a:path>
              </a:pathLst>
            </a:custGeom>
            <a:solidFill>
              <a:srgbClr val="D93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60" name="Freeform 233"/>
            <p:cNvSpPr>
              <a:spLocks/>
            </p:cNvSpPr>
            <p:nvPr/>
          </p:nvSpPr>
          <p:spPr bwMode="auto">
            <a:xfrm>
              <a:off x="2700338" y="4316413"/>
              <a:ext cx="6350" cy="14288"/>
            </a:xfrm>
            <a:custGeom>
              <a:avLst/>
              <a:gdLst>
                <a:gd name="T0" fmla="*/ 2 w 2"/>
                <a:gd name="T1" fmla="*/ 0 h 4"/>
                <a:gd name="T2" fmla="*/ 0 w 2"/>
                <a:gd name="T3" fmla="*/ 1 h 4"/>
                <a:gd name="T4" fmla="*/ 0 w 2"/>
                <a:gd name="T5" fmla="*/ 2 h 4"/>
                <a:gd name="T6" fmla="*/ 2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2" y="0"/>
                    <a:pt x="0" y="0"/>
                    <a:pt x="0" y="1"/>
                  </a:cubicBezTo>
                  <a:cubicBezTo>
                    <a:pt x="0" y="1"/>
                    <a:pt x="0" y="2"/>
                    <a:pt x="0" y="2"/>
                  </a:cubicBezTo>
                  <a:cubicBezTo>
                    <a:pt x="0" y="2"/>
                    <a:pt x="2" y="4"/>
                    <a:pt x="2" y="4"/>
                  </a:cubicBezTo>
                  <a:cubicBezTo>
                    <a:pt x="2" y="0"/>
                    <a:pt x="2" y="0"/>
                    <a:pt x="2" y="0"/>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61" name="Rectangle 234"/>
            <p:cNvSpPr>
              <a:spLocks noChangeArrowheads="1"/>
            </p:cNvSpPr>
            <p:nvPr/>
          </p:nvSpPr>
          <p:spPr bwMode="auto">
            <a:xfrm>
              <a:off x="2706688" y="4316413"/>
              <a:ext cx="3175" cy="1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62" name="Rectangle 235"/>
            <p:cNvSpPr>
              <a:spLocks noChangeArrowheads="1"/>
            </p:cNvSpPr>
            <p:nvPr/>
          </p:nvSpPr>
          <p:spPr bwMode="auto">
            <a:xfrm>
              <a:off x="2706688" y="4316413"/>
              <a:ext cx="3175" cy="1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63" name="Freeform 236"/>
            <p:cNvSpPr>
              <a:spLocks/>
            </p:cNvSpPr>
            <p:nvPr/>
          </p:nvSpPr>
          <p:spPr bwMode="auto">
            <a:xfrm>
              <a:off x="2700338" y="4322763"/>
              <a:ext cx="9525" cy="7938"/>
            </a:xfrm>
            <a:custGeom>
              <a:avLst/>
              <a:gdLst>
                <a:gd name="T0" fmla="*/ 0 w 3"/>
                <a:gd name="T1" fmla="*/ 0 h 2"/>
                <a:gd name="T2" fmla="*/ 2 w 3"/>
                <a:gd name="T3" fmla="*/ 2 h 2"/>
                <a:gd name="T4" fmla="*/ 3 w 3"/>
                <a:gd name="T5" fmla="*/ 2 h 2"/>
                <a:gd name="T6" fmla="*/ 3 w 3"/>
                <a:gd name="T7" fmla="*/ 2 h 2"/>
                <a:gd name="T8" fmla="*/ 3 w 3"/>
                <a:gd name="T9" fmla="*/ 2 h 2"/>
                <a:gd name="T10" fmla="*/ 3 w 3"/>
                <a:gd name="T11" fmla="*/ 2 h 2"/>
                <a:gd name="T12" fmla="*/ 3 w 3"/>
                <a:gd name="T13" fmla="*/ 2 h 2"/>
                <a:gd name="T14" fmla="*/ 2 w 3"/>
                <a:gd name="T15" fmla="*/ 2 h 2"/>
                <a:gd name="T16" fmla="*/ 2 w 3"/>
                <a:gd name="T17" fmla="*/ 2 h 2"/>
                <a:gd name="T18" fmla="*/ 0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0" y="0"/>
                  </a:moveTo>
                  <a:cubicBezTo>
                    <a:pt x="0" y="0"/>
                    <a:pt x="2" y="2"/>
                    <a:pt x="2"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2" y="2"/>
                    <a:pt x="0" y="0"/>
                    <a:pt x="0" y="0"/>
                  </a:cubicBezTo>
                </a:path>
              </a:pathLst>
            </a:custGeom>
            <a:solidFill>
              <a:srgbClr val="AE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64" name="Rectangle 237"/>
            <p:cNvSpPr>
              <a:spLocks noChangeArrowheads="1"/>
            </p:cNvSpPr>
            <p:nvPr/>
          </p:nvSpPr>
          <p:spPr bwMode="auto">
            <a:xfrm>
              <a:off x="2709863" y="4330700"/>
              <a:ext cx="1588" cy="1588"/>
            </a:xfrm>
            <a:prstGeom prst="rect">
              <a:avLst/>
            </a:prstGeom>
            <a:solidFill>
              <a:srgbClr val="AE32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65" name="Rectangle 238"/>
            <p:cNvSpPr>
              <a:spLocks noChangeArrowheads="1"/>
            </p:cNvSpPr>
            <p:nvPr/>
          </p:nvSpPr>
          <p:spPr bwMode="auto">
            <a:xfrm>
              <a:off x="2709863" y="43307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66" name="Rectangle 239"/>
            <p:cNvSpPr>
              <a:spLocks noChangeArrowheads="1"/>
            </p:cNvSpPr>
            <p:nvPr/>
          </p:nvSpPr>
          <p:spPr bwMode="auto">
            <a:xfrm>
              <a:off x="2706688" y="4330700"/>
              <a:ext cx="3175" cy="15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67" name="Rectangle 240"/>
            <p:cNvSpPr>
              <a:spLocks noChangeArrowheads="1"/>
            </p:cNvSpPr>
            <p:nvPr/>
          </p:nvSpPr>
          <p:spPr bwMode="auto">
            <a:xfrm>
              <a:off x="2706688" y="4330700"/>
              <a:ext cx="3175"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68" name="Freeform 241"/>
            <p:cNvSpPr>
              <a:spLocks/>
            </p:cNvSpPr>
            <p:nvPr/>
          </p:nvSpPr>
          <p:spPr bwMode="auto">
            <a:xfrm>
              <a:off x="2709863" y="4333875"/>
              <a:ext cx="22225" cy="3175"/>
            </a:xfrm>
            <a:custGeom>
              <a:avLst/>
              <a:gdLst>
                <a:gd name="T0" fmla="*/ 0 w 7"/>
                <a:gd name="T1" fmla="*/ 0 h 1"/>
                <a:gd name="T2" fmla="*/ 0 w 7"/>
                <a:gd name="T3" fmla="*/ 0 h 1"/>
                <a:gd name="T4" fmla="*/ 6 w 7"/>
                <a:gd name="T5" fmla="*/ 1 h 1"/>
                <a:gd name="T6" fmla="*/ 7 w 7"/>
                <a:gd name="T7" fmla="*/ 1 h 1"/>
                <a:gd name="T8" fmla="*/ 0 w 7"/>
                <a:gd name="T9" fmla="*/ 0 h 1"/>
              </a:gdLst>
              <a:ahLst/>
              <a:cxnLst>
                <a:cxn ang="0">
                  <a:pos x="T0" y="T1"/>
                </a:cxn>
                <a:cxn ang="0">
                  <a:pos x="T2" y="T3"/>
                </a:cxn>
                <a:cxn ang="0">
                  <a:pos x="T4" y="T5"/>
                </a:cxn>
                <a:cxn ang="0">
                  <a:pos x="T6" y="T7"/>
                </a:cxn>
                <a:cxn ang="0">
                  <a:pos x="T8" y="T9"/>
                </a:cxn>
              </a:cxnLst>
              <a:rect l="0" t="0" r="r" b="b"/>
              <a:pathLst>
                <a:path w="7" h="1">
                  <a:moveTo>
                    <a:pt x="0" y="0"/>
                  </a:moveTo>
                  <a:cubicBezTo>
                    <a:pt x="0" y="0"/>
                    <a:pt x="0" y="0"/>
                    <a:pt x="0" y="0"/>
                  </a:cubicBezTo>
                  <a:cubicBezTo>
                    <a:pt x="0" y="0"/>
                    <a:pt x="3" y="0"/>
                    <a:pt x="6" y="1"/>
                  </a:cubicBezTo>
                  <a:cubicBezTo>
                    <a:pt x="7" y="1"/>
                    <a:pt x="7" y="1"/>
                    <a:pt x="7" y="1"/>
                  </a:cubicBezTo>
                  <a:cubicBezTo>
                    <a:pt x="4" y="0"/>
                    <a:pt x="0" y="0"/>
                    <a:pt x="0" y="0"/>
                  </a:cubicBezTo>
                </a:path>
              </a:pathLst>
            </a:custGeom>
            <a:solidFill>
              <a:srgbClr val="AE3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12" name="Group 11"/>
          <p:cNvGrpSpPr/>
          <p:nvPr/>
        </p:nvGrpSpPr>
        <p:grpSpPr>
          <a:xfrm>
            <a:off x="890782" y="4415245"/>
            <a:ext cx="834433" cy="690700"/>
            <a:chOff x="669552" y="4226832"/>
            <a:chExt cx="1362337" cy="1127673"/>
          </a:xfrm>
        </p:grpSpPr>
        <p:grpSp>
          <p:nvGrpSpPr>
            <p:cNvPr id="188" name="Group 15"/>
            <p:cNvGrpSpPr>
              <a:grpSpLocks/>
            </p:cNvGrpSpPr>
            <p:nvPr/>
          </p:nvGrpSpPr>
          <p:grpSpPr bwMode="auto">
            <a:xfrm>
              <a:off x="924553" y="4779320"/>
              <a:ext cx="574002" cy="575185"/>
              <a:chOff x="6486765" y="4038601"/>
              <a:chExt cx="769794" cy="771574"/>
            </a:xfrm>
          </p:grpSpPr>
          <p:sp>
            <p:nvSpPr>
              <p:cNvPr id="189" name="Oval 7"/>
              <p:cNvSpPr>
                <a:spLocks noChangeArrowheads="1"/>
              </p:cNvSpPr>
              <p:nvPr/>
            </p:nvSpPr>
            <p:spPr bwMode="auto">
              <a:xfrm>
                <a:off x="6486765" y="4038601"/>
                <a:ext cx="769794" cy="771574"/>
              </a:xfrm>
              <a:prstGeom prst="ellipse">
                <a:avLst/>
              </a:pr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sp>
            <p:nvSpPr>
              <p:cNvPr id="190" name="Freeform 8"/>
              <p:cNvSpPr>
                <a:spLocks/>
              </p:cNvSpPr>
              <p:nvPr/>
            </p:nvSpPr>
            <p:spPr bwMode="auto">
              <a:xfrm>
                <a:off x="6666119" y="4306906"/>
                <a:ext cx="206336" cy="352447"/>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close/>
                  </a:path>
                </a:pathLst>
              </a:custGeom>
              <a:solidFill>
                <a:srgbClr val="FF8C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sp>
            <p:nvSpPr>
              <p:cNvPr id="191" name="Freeform 9"/>
              <p:cNvSpPr>
                <a:spLocks/>
              </p:cNvSpPr>
              <p:nvPr/>
            </p:nvSpPr>
            <p:spPr bwMode="auto">
              <a:xfrm>
                <a:off x="6666119" y="4306906"/>
                <a:ext cx="206336" cy="352447"/>
              </a:xfrm>
              <a:custGeom>
                <a:avLst/>
                <a:gdLst>
                  <a:gd name="T0" fmla="*/ 232 w 232"/>
                  <a:gd name="T1" fmla="*/ 132 h 395"/>
                  <a:gd name="T2" fmla="*/ 230 w 232"/>
                  <a:gd name="T3" fmla="*/ 395 h 395"/>
                  <a:gd name="T4" fmla="*/ 0 w 232"/>
                  <a:gd name="T5" fmla="*/ 262 h 395"/>
                  <a:gd name="T6" fmla="*/ 2 w 232"/>
                  <a:gd name="T7" fmla="*/ 0 h 395"/>
                  <a:gd name="T8" fmla="*/ 232 w 232"/>
                  <a:gd name="T9" fmla="*/ 132 h 395"/>
                </a:gdLst>
                <a:ahLst/>
                <a:cxnLst>
                  <a:cxn ang="0">
                    <a:pos x="T0" y="T1"/>
                  </a:cxn>
                  <a:cxn ang="0">
                    <a:pos x="T2" y="T3"/>
                  </a:cxn>
                  <a:cxn ang="0">
                    <a:pos x="T4" y="T5"/>
                  </a:cxn>
                  <a:cxn ang="0">
                    <a:pos x="T6" y="T7"/>
                  </a:cxn>
                  <a:cxn ang="0">
                    <a:pos x="T8" y="T9"/>
                  </a:cxn>
                </a:cxnLst>
                <a:rect l="0" t="0" r="r" b="b"/>
                <a:pathLst>
                  <a:path w="232" h="395">
                    <a:moveTo>
                      <a:pt x="232" y="132"/>
                    </a:moveTo>
                    <a:lnTo>
                      <a:pt x="230" y="395"/>
                    </a:lnTo>
                    <a:lnTo>
                      <a:pt x="0" y="262"/>
                    </a:lnTo>
                    <a:lnTo>
                      <a:pt x="2" y="0"/>
                    </a:lnTo>
                    <a:lnTo>
                      <a:pt x="232" y="13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sp>
            <p:nvSpPr>
              <p:cNvPr id="192" name="Freeform 10"/>
              <p:cNvSpPr>
                <a:spLocks/>
              </p:cNvSpPr>
              <p:nvPr/>
            </p:nvSpPr>
            <p:spPr bwMode="auto">
              <a:xfrm>
                <a:off x="6872456" y="4306906"/>
                <a:ext cx="204749" cy="352447"/>
              </a:xfrm>
              <a:custGeom>
                <a:avLst/>
                <a:gdLst>
                  <a:gd name="T0" fmla="*/ 0 w 230"/>
                  <a:gd name="T1" fmla="*/ 132 h 395"/>
                  <a:gd name="T2" fmla="*/ 0 w 230"/>
                  <a:gd name="T3" fmla="*/ 395 h 395"/>
                  <a:gd name="T4" fmla="*/ 230 w 230"/>
                  <a:gd name="T5" fmla="*/ 262 h 395"/>
                  <a:gd name="T6" fmla="*/ 230 w 230"/>
                  <a:gd name="T7" fmla="*/ 0 h 395"/>
                  <a:gd name="T8" fmla="*/ 0 w 230"/>
                  <a:gd name="T9" fmla="*/ 132 h 395"/>
                </a:gdLst>
                <a:ahLst/>
                <a:cxnLst>
                  <a:cxn ang="0">
                    <a:pos x="T0" y="T1"/>
                  </a:cxn>
                  <a:cxn ang="0">
                    <a:pos x="T2" y="T3"/>
                  </a:cxn>
                  <a:cxn ang="0">
                    <a:pos x="T4" y="T5"/>
                  </a:cxn>
                  <a:cxn ang="0">
                    <a:pos x="T6" y="T7"/>
                  </a:cxn>
                  <a:cxn ang="0">
                    <a:pos x="T8" y="T9"/>
                  </a:cxn>
                </a:cxnLst>
                <a:rect l="0" t="0" r="r" b="b"/>
                <a:pathLst>
                  <a:path w="230" h="395">
                    <a:moveTo>
                      <a:pt x="0" y="132"/>
                    </a:moveTo>
                    <a:lnTo>
                      <a:pt x="0" y="395"/>
                    </a:lnTo>
                    <a:lnTo>
                      <a:pt x="230" y="262"/>
                    </a:lnTo>
                    <a:lnTo>
                      <a:pt x="230" y="0"/>
                    </a:lnTo>
                    <a:lnTo>
                      <a:pt x="0" y="132"/>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sp>
            <p:nvSpPr>
              <p:cNvPr id="193" name="Freeform 11"/>
              <p:cNvSpPr>
                <a:spLocks/>
              </p:cNvSpPr>
              <p:nvPr/>
            </p:nvSpPr>
            <p:spPr bwMode="auto">
              <a:xfrm>
                <a:off x="6667706" y="4187835"/>
                <a:ext cx="409498" cy="236553"/>
              </a:xfrm>
              <a:custGeom>
                <a:avLst/>
                <a:gdLst>
                  <a:gd name="T0" fmla="*/ 230 w 460"/>
                  <a:gd name="T1" fmla="*/ 265 h 265"/>
                  <a:gd name="T2" fmla="*/ 0 w 460"/>
                  <a:gd name="T3" fmla="*/ 130 h 265"/>
                  <a:gd name="T4" fmla="*/ 228 w 460"/>
                  <a:gd name="T5" fmla="*/ 0 h 265"/>
                  <a:gd name="T6" fmla="*/ 460 w 460"/>
                  <a:gd name="T7" fmla="*/ 130 h 265"/>
                  <a:gd name="T8" fmla="*/ 230 w 460"/>
                  <a:gd name="T9" fmla="*/ 265 h 265"/>
                </a:gdLst>
                <a:ahLst/>
                <a:cxnLst>
                  <a:cxn ang="0">
                    <a:pos x="T0" y="T1"/>
                  </a:cxn>
                  <a:cxn ang="0">
                    <a:pos x="T2" y="T3"/>
                  </a:cxn>
                  <a:cxn ang="0">
                    <a:pos x="T4" y="T5"/>
                  </a:cxn>
                  <a:cxn ang="0">
                    <a:pos x="T6" y="T7"/>
                  </a:cxn>
                  <a:cxn ang="0">
                    <a:pos x="T8" y="T9"/>
                  </a:cxn>
                </a:cxnLst>
                <a:rect l="0" t="0" r="r" b="b"/>
                <a:pathLst>
                  <a:path w="460" h="265">
                    <a:moveTo>
                      <a:pt x="230" y="265"/>
                    </a:moveTo>
                    <a:lnTo>
                      <a:pt x="0" y="130"/>
                    </a:lnTo>
                    <a:lnTo>
                      <a:pt x="228" y="0"/>
                    </a:lnTo>
                    <a:lnTo>
                      <a:pt x="460" y="130"/>
                    </a:lnTo>
                    <a:lnTo>
                      <a:pt x="230" y="265"/>
                    </a:lnTo>
                    <a:close/>
                  </a:path>
                </a:pathLst>
              </a:custGeom>
              <a:solidFill>
                <a:srgbClr val="FCD11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sp>
            <p:nvSpPr>
              <p:cNvPr id="194" name="Freeform 18"/>
              <p:cNvSpPr>
                <a:spLocks/>
              </p:cNvSpPr>
              <p:nvPr/>
            </p:nvSpPr>
            <p:spPr bwMode="auto">
              <a:xfrm>
                <a:off x="6666119" y="4537108"/>
                <a:ext cx="4761" cy="7939"/>
              </a:xfrm>
              <a:custGeom>
                <a:avLst/>
                <a:gdLst>
                  <a:gd name="T0" fmla="*/ 0 w 2"/>
                  <a:gd name="T1" fmla="*/ 0 h 4"/>
                  <a:gd name="T2" fmla="*/ 0 w 2"/>
                  <a:gd name="T3" fmla="*/ 2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0" y="2"/>
                      <a:pt x="0" y="2"/>
                      <a:pt x="0" y="2"/>
                    </a:cubicBezTo>
                    <a:cubicBezTo>
                      <a:pt x="2" y="4"/>
                      <a:pt x="2" y="4"/>
                      <a:pt x="2" y="4"/>
                    </a:cubicBezTo>
                    <a:cubicBezTo>
                      <a:pt x="2" y="2"/>
                      <a:pt x="1" y="1"/>
                      <a:pt x="0" y="0"/>
                    </a:cubicBezTo>
                  </a:path>
                </a:pathLst>
              </a:custGeom>
              <a:solidFill>
                <a:srgbClr val="626DA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grpSp>
        <p:grpSp>
          <p:nvGrpSpPr>
            <p:cNvPr id="195" name="Group 79"/>
            <p:cNvGrpSpPr>
              <a:grpSpLocks/>
            </p:cNvGrpSpPr>
            <p:nvPr/>
          </p:nvGrpSpPr>
          <p:grpSpPr bwMode="auto">
            <a:xfrm>
              <a:off x="1511144" y="4444385"/>
              <a:ext cx="520745" cy="669867"/>
              <a:chOff x="5444103" y="1382982"/>
              <a:chExt cx="698426" cy="898407"/>
            </a:xfrm>
          </p:grpSpPr>
          <p:sp>
            <p:nvSpPr>
              <p:cNvPr id="196" name="Freeform 18"/>
              <p:cNvSpPr>
                <a:spLocks/>
              </p:cNvSpPr>
              <p:nvPr/>
            </p:nvSpPr>
            <p:spPr bwMode="auto">
              <a:xfrm>
                <a:off x="6136180" y="2270278"/>
                <a:ext cx="6349" cy="11111"/>
              </a:xfrm>
              <a:custGeom>
                <a:avLst/>
                <a:gdLst>
                  <a:gd name="T0" fmla="*/ 0 w 2"/>
                  <a:gd name="T1" fmla="*/ 0 h 4"/>
                  <a:gd name="T2" fmla="*/ 0 w 2"/>
                  <a:gd name="T3" fmla="*/ 2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0" y="2"/>
                      <a:pt x="0" y="2"/>
                      <a:pt x="0" y="2"/>
                    </a:cubicBezTo>
                    <a:cubicBezTo>
                      <a:pt x="2" y="4"/>
                      <a:pt x="2" y="4"/>
                      <a:pt x="2" y="4"/>
                    </a:cubicBezTo>
                    <a:cubicBezTo>
                      <a:pt x="2" y="2"/>
                      <a:pt x="1" y="1"/>
                      <a:pt x="0" y="0"/>
                    </a:cubicBezTo>
                  </a:path>
                </a:pathLst>
              </a:custGeom>
              <a:solidFill>
                <a:srgbClr val="626DA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sp>
            <p:nvSpPr>
              <p:cNvPr id="197" name="Oval 12"/>
              <p:cNvSpPr>
                <a:spLocks noChangeArrowheads="1"/>
              </p:cNvSpPr>
              <p:nvPr/>
            </p:nvSpPr>
            <p:spPr bwMode="auto">
              <a:xfrm>
                <a:off x="5444103" y="1382982"/>
                <a:ext cx="692077" cy="696821"/>
              </a:xfrm>
              <a:prstGeom prst="ellipse">
                <a:avLst/>
              </a:prstGeom>
              <a:solidFill>
                <a:srgbClr val="00B294">
                  <a:alpha val="85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sp>
            <p:nvSpPr>
              <p:cNvPr id="198" name="Freeform 13"/>
              <p:cNvSpPr>
                <a:spLocks/>
              </p:cNvSpPr>
              <p:nvPr/>
            </p:nvSpPr>
            <p:spPr bwMode="auto">
              <a:xfrm>
                <a:off x="5604423" y="1624250"/>
                <a:ext cx="188893" cy="317458"/>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sp>
            <p:nvSpPr>
              <p:cNvPr id="199" name="Freeform 14"/>
              <p:cNvSpPr>
                <a:spLocks/>
              </p:cNvSpPr>
              <p:nvPr/>
            </p:nvSpPr>
            <p:spPr bwMode="auto">
              <a:xfrm>
                <a:off x="5790141" y="1624250"/>
                <a:ext cx="185717" cy="317458"/>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sp>
            <p:nvSpPr>
              <p:cNvPr id="200" name="Freeform 15"/>
              <p:cNvSpPr>
                <a:spLocks/>
              </p:cNvSpPr>
              <p:nvPr/>
            </p:nvSpPr>
            <p:spPr bwMode="auto">
              <a:xfrm>
                <a:off x="5604423" y="1519489"/>
                <a:ext cx="371436" cy="212697"/>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grpSp>
        <p:grpSp>
          <p:nvGrpSpPr>
            <p:cNvPr id="201" name="Group 76"/>
            <p:cNvGrpSpPr>
              <a:grpSpLocks/>
            </p:cNvGrpSpPr>
            <p:nvPr/>
          </p:nvGrpSpPr>
          <p:grpSpPr bwMode="auto">
            <a:xfrm>
              <a:off x="669552" y="4226832"/>
              <a:ext cx="635545" cy="639095"/>
              <a:chOff x="6159088" y="4857080"/>
              <a:chExt cx="852262" cy="858268"/>
            </a:xfrm>
          </p:grpSpPr>
          <p:sp>
            <p:nvSpPr>
              <p:cNvPr id="202" name="Freeform 16"/>
              <p:cNvSpPr>
                <a:spLocks/>
              </p:cNvSpPr>
              <p:nvPr/>
            </p:nvSpPr>
            <p:spPr bwMode="auto">
              <a:xfrm>
                <a:off x="6159088" y="4857080"/>
                <a:ext cx="852262" cy="858268"/>
              </a:xfrm>
              <a:prstGeom prst="ellipse">
                <a:avLst/>
              </a:prstGeom>
              <a:solidFill>
                <a:srgbClr val="5364B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sp>
            <p:nvSpPr>
              <p:cNvPr id="203" name="Freeform 19"/>
              <p:cNvSpPr>
                <a:spLocks/>
              </p:cNvSpPr>
              <p:nvPr/>
            </p:nvSpPr>
            <p:spPr bwMode="auto">
              <a:xfrm>
                <a:off x="6357473" y="5155884"/>
                <a:ext cx="228539" cy="390989"/>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sp>
            <p:nvSpPr>
              <p:cNvPr id="204" name="Freeform 20"/>
              <p:cNvSpPr>
                <a:spLocks/>
              </p:cNvSpPr>
              <p:nvPr/>
            </p:nvSpPr>
            <p:spPr bwMode="auto">
              <a:xfrm>
                <a:off x="6586013" y="5155884"/>
                <a:ext cx="228539" cy="390989"/>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sp>
            <p:nvSpPr>
              <p:cNvPr id="205" name="Freeform 21"/>
              <p:cNvSpPr>
                <a:spLocks/>
              </p:cNvSpPr>
              <p:nvPr/>
            </p:nvSpPr>
            <p:spPr bwMode="auto">
              <a:xfrm>
                <a:off x="6357473" y="5023966"/>
                <a:ext cx="457079" cy="260659"/>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088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a:ln>
                    <a:noFill/>
                  </a:ln>
                  <a:solidFill>
                    <a:srgbClr val="FFFFFF"/>
                  </a:solidFill>
                  <a:effectLst/>
                  <a:uLnTx/>
                  <a:uFillTx/>
                </a:endParaRPr>
              </a:p>
            </p:txBody>
          </p:sp>
        </p:grpSp>
      </p:grpSp>
      <p:grpSp>
        <p:nvGrpSpPr>
          <p:cNvPr id="13" name="Group 12"/>
          <p:cNvGrpSpPr/>
          <p:nvPr/>
        </p:nvGrpSpPr>
        <p:grpSpPr>
          <a:xfrm>
            <a:off x="971819" y="5557800"/>
            <a:ext cx="672359" cy="714500"/>
            <a:chOff x="670155" y="5465194"/>
            <a:chExt cx="1097726" cy="1166530"/>
          </a:xfrm>
        </p:grpSpPr>
        <p:grpSp>
          <p:nvGrpSpPr>
            <p:cNvPr id="224" name="Group 223"/>
            <p:cNvGrpSpPr/>
            <p:nvPr/>
          </p:nvGrpSpPr>
          <p:grpSpPr>
            <a:xfrm>
              <a:off x="996072" y="5465194"/>
              <a:ext cx="771809" cy="1096570"/>
              <a:chOff x="4410437" y="5171160"/>
              <a:chExt cx="871461" cy="1238332"/>
            </a:xfrm>
          </p:grpSpPr>
          <p:sp>
            <p:nvSpPr>
              <p:cNvPr id="226" name="Freeform 12"/>
              <p:cNvSpPr>
                <a:spLocks noEditPoints="1"/>
              </p:cNvSpPr>
              <p:nvPr/>
            </p:nvSpPr>
            <p:spPr bwMode="auto">
              <a:xfrm>
                <a:off x="4942457" y="5171160"/>
                <a:ext cx="26858" cy="68574"/>
              </a:xfrm>
              <a:custGeom>
                <a:avLst/>
                <a:gdLst>
                  <a:gd name="T0" fmla="*/ 20 w 20"/>
                  <a:gd name="T1" fmla="*/ 0 h 51"/>
                  <a:gd name="T2" fmla="*/ 0 w 20"/>
                  <a:gd name="T3" fmla="*/ 51 h 51"/>
                  <a:gd name="T4" fmla="*/ 0 w 20"/>
                  <a:gd name="T5" fmla="*/ 51 h 51"/>
                  <a:gd name="T6" fmla="*/ 1 w 20"/>
                  <a:gd name="T7" fmla="*/ 46 h 51"/>
                  <a:gd name="T8" fmla="*/ 2 w 20"/>
                  <a:gd name="T9" fmla="*/ 43 h 51"/>
                  <a:gd name="T10" fmla="*/ 4 w 20"/>
                  <a:gd name="T11" fmla="*/ 36 h 51"/>
                  <a:gd name="T12" fmla="*/ 4 w 20"/>
                  <a:gd name="T13" fmla="*/ 34 h 51"/>
                  <a:gd name="T14" fmla="*/ 7 w 20"/>
                  <a:gd name="T15" fmla="*/ 27 h 51"/>
                  <a:gd name="T16" fmla="*/ 7 w 20"/>
                  <a:gd name="T17" fmla="*/ 25 h 51"/>
                  <a:gd name="T18" fmla="*/ 11 w 20"/>
                  <a:gd name="T19" fmla="*/ 18 h 51"/>
                  <a:gd name="T20" fmla="*/ 11 w 20"/>
                  <a:gd name="T21" fmla="*/ 17 h 51"/>
                  <a:gd name="T22" fmla="*/ 15 w 20"/>
                  <a:gd name="T23" fmla="*/ 8 h 51"/>
                  <a:gd name="T24" fmla="*/ 15 w 20"/>
                  <a:gd name="T25" fmla="*/ 8 h 51"/>
                  <a:gd name="T26" fmla="*/ 20 w 20"/>
                  <a:gd name="T27" fmla="*/ 0 h 51"/>
                  <a:gd name="T28" fmla="*/ 20 w 20"/>
                  <a:gd name="T29" fmla="*/ 0 h 51"/>
                  <a:gd name="T30" fmla="*/ 20 w 20"/>
                  <a:gd name="T31" fmla="*/ 0 h 51"/>
                  <a:gd name="T32" fmla="*/ 20 w 20"/>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1">
                    <a:moveTo>
                      <a:pt x="20" y="0"/>
                    </a:moveTo>
                    <a:cubicBezTo>
                      <a:pt x="10" y="16"/>
                      <a:pt x="4" y="33"/>
                      <a:pt x="0" y="51"/>
                    </a:cubicBezTo>
                    <a:cubicBezTo>
                      <a:pt x="0" y="51"/>
                      <a:pt x="0" y="51"/>
                      <a:pt x="0" y="51"/>
                    </a:cubicBezTo>
                    <a:cubicBezTo>
                      <a:pt x="1" y="49"/>
                      <a:pt x="1" y="48"/>
                      <a:pt x="1" y="46"/>
                    </a:cubicBezTo>
                    <a:cubicBezTo>
                      <a:pt x="2" y="45"/>
                      <a:pt x="2" y="44"/>
                      <a:pt x="2" y="43"/>
                    </a:cubicBezTo>
                    <a:cubicBezTo>
                      <a:pt x="3" y="41"/>
                      <a:pt x="3" y="39"/>
                      <a:pt x="4" y="36"/>
                    </a:cubicBezTo>
                    <a:cubicBezTo>
                      <a:pt x="4" y="36"/>
                      <a:pt x="4" y="35"/>
                      <a:pt x="4" y="34"/>
                    </a:cubicBezTo>
                    <a:cubicBezTo>
                      <a:pt x="5" y="32"/>
                      <a:pt x="6" y="29"/>
                      <a:pt x="7" y="27"/>
                    </a:cubicBezTo>
                    <a:cubicBezTo>
                      <a:pt x="7" y="26"/>
                      <a:pt x="7" y="26"/>
                      <a:pt x="7" y="25"/>
                    </a:cubicBezTo>
                    <a:cubicBezTo>
                      <a:pt x="8" y="23"/>
                      <a:pt x="9" y="20"/>
                      <a:pt x="11" y="18"/>
                    </a:cubicBezTo>
                    <a:cubicBezTo>
                      <a:pt x="11" y="17"/>
                      <a:pt x="11" y="17"/>
                      <a:pt x="11" y="17"/>
                    </a:cubicBezTo>
                    <a:cubicBezTo>
                      <a:pt x="12" y="14"/>
                      <a:pt x="14" y="11"/>
                      <a:pt x="15" y="8"/>
                    </a:cubicBezTo>
                    <a:cubicBezTo>
                      <a:pt x="15" y="8"/>
                      <a:pt x="15" y="8"/>
                      <a:pt x="15" y="8"/>
                    </a:cubicBezTo>
                    <a:cubicBezTo>
                      <a:pt x="17" y="5"/>
                      <a:pt x="18" y="3"/>
                      <a:pt x="20" y="0"/>
                    </a:cubicBezTo>
                    <a:moveTo>
                      <a:pt x="20" y="0"/>
                    </a:moveTo>
                    <a:cubicBezTo>
                      <a:pt x="20" y="0"/>
                      <a:pt x="20" y="0"/>
                      <a:pt x="20" y="0"/>
                    </a:cubicBezTo>
                    <a:cubicBezTo>
                      <a:pt x="20" y="0"/>
                      <a:pt x="20" y="0"/>
                      <a:pt x="20" y="0"/>
                    </a:cubicBezTo>
                  </a:path>
                </a:pathLst>
              </a:custGeom>
              <a:solidFill>
                <a:srgbClr val="7F8F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27" name="Rectangle 14"/>
              <p:cNvSpPr>
                <a:spLocks noChangeArrowheads="1"/>
              </p:cNvSpPr>
              <p:nvPr/>
            </p:nvSpPr>
            <p:spPr bwMode="auto">
              <a:xfrm>
                <a:off x="4741878" y="5239734"/>
                <a:ext cx="540020" cy="1169758"/>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28" name="Rectangle 15"/>
              <p:cNvSpPr>
                <a:spLocks noChangeArrowheads="1"/>
              </p:cNvSpPr>
              <p:nvPr/>
            </p:nvSpPr>
            <p:spPr bwMode="auto">
              <a:xfrm>
                <a:off x="4741878" y="5239734"/>
                <a:ext cx="540020" cy="1169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29" name="Rectangle 16"/>
              <p:cNvSpPr>
                <a:spLocks noChangeArrowheads="1"/>
              </p:cNvSpPr>
              <p:nvPr/>
            </p:nvSpPr>
            <p:spPr bwMode="auto">
              <a:xfrm>
                <a:off x="4796166" y="5796326"/>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30" name="Rectangle 17"/>
              <p:cNvSpPr>
                <a:spLocks noChangeArrowheads="1"/>
              </p:cNvSpPr>
              <p:nvPr/>
            </p:nvSpPr>
            <p:spPr bwMode="auto">
              <a:xfrm>
                <a:off x="4796166" y="5796326"/>
                <a:ext cx="434302"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31" name="Rectangle 18"/>
              <p:cNvSpPr>
                <a:spLocks noChangeArrowheads="1"/>
              </p:cNvSpPr>
              <p:nvPr/>
            </p:nvSpPr>
            <p:spPr bwMode="auto">
              <a:xfrm>
                <a:off x="4796166" y="5918045"/>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32" name="Rectangle 19"/>
              <p:cNvSpPr>
                <a:spLocks noChangeArrowheads="1"/>
              </p:cNvSpPr>
              <p:nvPr/>
            </p:nvSpPr>
            <p:spPr bwMode="auto">
              <a:xfrm>
                <a:off x="4796166" y="5918045"/>
                <a:ext cx="434302"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33" name="Rectangle 20"/>
              <p:cNvSpPr>
                <a:spLocks noChangeArrowheads="1"/>
              </p:cNvSpPr>
              <p:nvPr/>
            </p:nvSpPr>
            <p:spPr bwMode="auto">
              <a:xfrm>
                <a:off x="4796166" y="6038621"/>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34" name="Rectangle 21"/>
              <p:cNvSpPr>
                <a:spLocks noChangeArrowheads="1"/>
              </p:cNvSpPr>
              <p:nvPr/>
            </p:nvSpPr>
            <p:spPr bwMode="auto">
              <a:xfrm>
                <a:off x="4796166" y="6038621"/>
                <a:ext cx="434302"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35" name="Rectangle 22"/>
              <p:cNvSpPr>
                <a:spLocks noChangeArrowheads="1"/>
              </p:cNvSpPr>
              <p:nvPr/>
            </p:nvSpPr>
            <p:spPr bwMode="auto">
              <a:xfrm>
                <a:off x="4796166" y="6158625"/>
                <a:ext cx="434302"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36" name="Rectangle 23"/>
              <p:cNvSpPr>
                <a:spLocks noChangeArrowheads="1"/>
              </p:cNvSpPr>
              <p:nvPr/>
            </p:nvSpPr>
            <p:spPr bwMode="auto">
              <a:xfrm>
                <a:off x="4796166" y="6158625"/>
                <a:ext cx="434302" cy="70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37" name="Rectangle 24"/>
              <p:cNvSpPr>
                <a:spLocks noChangeArrowheads="1"/>
              </p:cNvSpPr>
              <p:nvPr/>
            </p:nvSpPr>
            <p:spPr bwMode="auto">
              <a:xfrm>
                <a:off x="4796166" y="5433455"/>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38" name="Rectangle 25"/>
              <p:cNvSpPr>
                <a:spLocks noChangeArrowheads="1"/>
              </p:cNvSpPr>
              <p:nvPr/>
            </p:nvSpPr>
            <p:spPr bwMode="auto">
              <a:xfrm>
                <a:off x="4796166" y="5554031"/>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39" name="Rectangle 26"/>
              <p:cNvSpPr>
                <a:spLocks noChangeArrowheads="1"/>
              </p:cNvSpPr>
              <p:nvPr/>
            </p:nvSpPr>
            <p:spPr bwMode="auto">
              <a:xfrm>
                <a:off x="4796166" y="5675750"/>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40" name="Rectangle 27"/>
              <p:cNvSpPr>
                <a:spLocks noChangeArrowheads="1"/>
              </p:cNvSpPr>
              <p:nvPr/>
            </p:nvSpPr>
            <p:spPr bwMode="auto">
              <a:xfrm>
                <a:off x="4796166" y="5675750"/>
                <a:ext cx="434302"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41" name="Rectangle 28"/>
              <p:cNvSpPr>
                <a:spLocks noChangeArrowheads="1"/>
              </p:cNvSpPr>
              <p:nvPr/>
            </p:nvSpPr>
            <p:spPr bwMode="auto">
              <a:xfrm>
                <a:off x="4796166" y="5312880"/>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42" name="Freeform 29"/>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close/>
                  </a:path>
                </a:pathLst>
              </a:custGeom>
              <a:solidFill>
                <a:srgbClr val="00498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43" name="Freeform 30"/>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44" name="Rectangle 31"/>
              <p:cNvSpPr>
                <a:spLocks noChangeArrowheads="1"/>
              </p:cNvSpPr>
              <p:nvPr/>
            </p:nvSpPr>
            <p:spPr bwMode="auto">
              <a:xfrm>
                <a:off x="4796166" y="5796326"/>
                <a:ext cx="242295"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45" name="Rectangle 32"/>
              <p:cNvSpPr>
                <a:spLocks noChangeArrowheads="1"/>
              </p:cNvSpPr>
              <p:nvPr/>
            </p:nvSpPr>
            <p:spPr bwMode="auto">
              <a:xfrm>
                <a:off x="4796166" y="5796326"/>
                <a:ext cx="242295"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46" name="Rectangle 33"/>
              <p:cNvSpPr>
                <a:spLocks noChangeArrowheads="1"/>
              </p:cNvSpPr>
              <p:nvPr/>
            </p:nvSpPr>
            <p:spPr bwMode="auto">
              <a:xfrm>
                <a:off x="4796166" y="5918045"/>
                <a:ext cx="242295"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47" name="Rectangle 34"/>
              <p:cNvSpPr>
                <a:spLocks noChangeArrowheads="1"/>
              </p:cNvSpPr>
              <p:nvPr/>
            </p:nvSpPr>
            <p:spPr bwMode="auto">
              <a:xfrm>
                <a:off x="4796166" y="5918045"/>
                <a:ext cx="242295"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48" name="Rectangle 35"/>
              <p:cNvSpPr>
                <a:spLocks noChangeArrowheads="1"/>
              </p:cNvSpPr>
              <p:nvPr/>
            </p:nvSpPr>
            <p:spPr bwMode="auto">
              <a:xfrm>
                <a:off x="4796166" y="6038621"/>
                <a:ext cx="242295"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49" name="Rectangle 36"/>
              <p:cNvSpPr>
                <a:spLocks noChangeArrowheads="1"/>
              </p:cNvSpPr>
              <p:nvPr/>
            </p:nvSpPr>
            <p:spPr bwMode="auto">
              <a:xfrm>
                <a:off x="4796166" y="6038621"/>
                <a:ext cx="242295"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50" name="Rectangle 37"/>
              <p:cNvSpPr>
                <a:spLocks noChangeArrowheads="1"/>
              </p:cNvSpPr>
              <p:nvPr/>
            </p:nvSpPr>
            <p:spPr bwMode="auto">
              <a:xfrm>
                <a:off x="4796166" y="6158625"/>
                <a:ext cx="242295"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51" name="Rectangle 38"/>
              <p:cNvSpPr>
                <a:spLocks noChangeArrowheads="1"/>
              </p:cNvSpPr>
              <p:nvPr/>
            </p:nvSpPr>
            <p:spPr bwMode="auto">
              <a:xfrm>
                <a:off x="4796166" y="6158625"/>
                <a:ext cx="242295" cy="70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52" name="Rectangle 39"/>
              <p:cNvSpPr>
                <a:spLocks noChangeArrowheads="1"/>
              </p:cNvSpPr>
              <p:nvPr/>
            </p:nvSpPr>
            <p:spPr bwMode="auto">
              <a:xfrm>
                <a:off x="4796166" y="5675750"/>
                <a:ext cx="242295"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53" name="Rectangle 40"/>
              <p:cNvSpPr>
                <a:spLocks noChangeArrowheads="1"/>
              </p:cNvSpPr>
              <p:nvPr/>
            </p:nvSpPr>
            <p:spPr bwMode="auto">
              <a:xfrm>
                <a:off x="4796166" y="5675750"/>
                <a:ext cx="242295"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54" name="Rectangle 41"/>
              <p:cNvSpPr>
                <a:spLocks noChangeArrowheads="1"/>
              </p:cNvSpPr>
              <p:nvPr/>
            </p:nvSpPr>
            <p:spPr bwMode="auto">
              <a:xfrm>
                <a:off x="4410437" y="5735181"/>
                <a:ext cx="540020" cy="674311"/>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55" name="Rectangle 42"/>
              <p:cNvSpPr>
                <a:spLocks noChangeArrowheads="1"/>
              </p:cNvSpPr>
              <p:nvPr/>
            </p:nvSpPr>
            <p:spPr bwMode="auto">
              <a:xfrm>
                <a:off x="4707020" y="6272344"/>
                <a:ext cx="70289" cy="13714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56" name="Rectangle 43"/>
              <p:cNvSpPr>
                <a:spLocks noChangeArrowheads="1"/>
              </p:cNvSpPr>
              <p:nvPr/>
            </p:nvSpPr>
            <p:spPr bwMode="auto">
              <a:xfrm>
                <a:off x="4586444" y="6272344"/>
                <a:ext cx="68574" cy="13714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57" name="Rectangle 44"/>
              <p:cNvSpPr>
                <a:spLocks noChangeArrowheads="1"/>
              </p:cNvSpPr>
              <p:nvPr/>
            </p:nvSpPr>
            <p:spPr bwMode="auto">
              <a:xfrm>
                <a:off x="4464153" y="5796326"/>
                <a:ext cx="434873"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58" name="Rectangle 45"/>
              <p:cNvSpPr>
                <a:spLocks noChangeArrowheads="1"/>
              </p:cNvSpPr>
              <p:nvPr/>
            </p:nvSpPr>
            <p:spPr bwMode="auto">
              <a:xfrm>
                <a:off x="4464153" y="5918045"/>
                <a:ext cx="434873"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59" name="Rectangle 46"/>
              <p:cNvSpPr>
                <a:spLocks noChangeArrowheads="1"/>
              </p:cNvSpPr>
              <p:nvPr/>
            </p:nvSpPr>
            <p:spPr bwMode="auto">
              <a:xfrm>
                <a:off x="4464153" y="6038621"/>
                <a:ext cx="434873"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sp>
            <p:nvSpPr>
              <p:cNvPr id="260" name="Rectangle 47"/>
              <p:cNvSpPr>
                <a:spLocks noChangeArrowheads="1"/>
              </p:cNvSpPr>
              <p:nvPr/>
            </p:nvSpPr>
            <p:spPr bwMode="auto">
              <a:xfrm>
                <a:off x="4464153" y="6158625"/>
                <a:ext cx="434873"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1" tIns="45700" rIns="91401" bIns="45700" numCol="1" anchor="t" anchorCtr="0" compatLnSpc="1">
                <a:prstTxWarp prst="textNoShape">
                  <a:avLst/>
                </a:prstTxWarp>
              </a:bodyPr>
              <a:lstStyle/>
              <a:p>
                <a:pPr marL="0" marR="0" lvl="0" indent="0" defTabSz="93123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505050"/>
                  </a:solidFill>
                  <a:effectLst/>
                  <a:uLnTx/>
                  <a:uFillTx/>
                  <a:ea typeface="ＭＳ Ｐゴシック" charset="0"/>
                </a:endParaRPr>
              </a:p>
            </p:txBody>
          </p:sp>
        </p:grpSp>
        <p:grpSp>
          <p:nvGrpSpPr>
            <p:cNvPr id="288" name="Group 59"/>
            <p:cNvGrpSpPr>
              <a:grpSpLocks noChangeAspect="1"/>
            </p:cNvGrpSpPr>
            <p:nvPr/>
          </p:nvGrpSpPr>
          <p:grpSpPr bwMode="auto">
            <a:xfrm>
              <a:off x="670155" y="6173002"/>
              <a:ext cx="558397" cy="458722"/>
              <a:chOff x="3187" y="3861"/>
              <a:chExt cx="509" cy="289"/>
            </a:xfrm>
          </p:grpSpPr>
          <p:sp>
            <p:nvSpPr>
              <p:cNvPr id="290" name="Rectangle 60"/>
              <p:cNvSpPr>
                <a:spLocks noChangeArrowheads="1"/>
              </p:cNvSpPr>
              <p:nvPr/>
            </p:nvSpPr>
            <p:spPr bwMode="auto">
              <a:xfrm>
                <a:off x="3284" y="3890"/>
                <a:ext cx="309" cy="95"/>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1" name="Freeform 61"/>
              <p:cNvSpPr>
                <a:spLocks/>
              </p:cNvSpPr>
              <p:nvPr/>
            </p:nvSpPr>
            <p:spPr bwMode="auto">
              <a:xfrm>
                <a:off x="3255" y="3902"/>
                <a:ext cx="373" cy="248"/>
              </a:xfrm>
              <a:custGeom>
                <a:avLst/>
                <a:gdLst>
                  <a:gd name="T0" fmla="*/ 373 w 373"/>
                  <a:gd name="T1" fmla="*/ 94 h 248"/>
                  <a:gd name="T2" fmla="*/ 186 w 373"/>
                  <a:gd name="T3" fmla="*/ 0 h 248"/>
                  <a:gd name="T4" fmla="*/ 0 w 373"/>
                  <a:gd name="T5" fmla="*/ 94 h 248"/>
                  <a:gd name="T6" fmla="*/ 0 w 373"/>
                  <a:gd name="T7" fmla="*/ 248 h 248"/>
                  <a:gd name="T8" fmla="*/ 373 w 373"/>
                  <a:gd name="T9" fmla="*/ 248 h 248"/>
                  <a:gd name="T10" fmla="*/ 373 w 373"/>
                  <a:gd name="T11" fmla="*/ 94 h 248"/>
                </a:gdLst>
                <a:ahLst/>
                <a:cxnLst>
                  <a:cxn ang="0">
                    <a:pos x="T0" y="T1"/>
                  </a:cxn>
                  <a:cxn ang="0">
                    <a:pos x="T2" y="T3"/>
                  </a:cxn>
                  <a:cxn ang="0">
                    <a:pos x="T4" y="T5"/>
                  </a:cxn>
                  <a:cxn ang="0">
                    <a:pos x="T6" y="T7"/>
                  </a:cxn>
                  <a:cxn ang="0">
                    <a:pos x="T8" y="T9"/>
                  </a:cxn>
                  <a:cxn ang="0">
                    <a:pos x="T10" y="T11"/>
                  </a:cxn>
                </a:cxnLst>
                <a:rect l="0" t="0" r="r" b="b"/>
                <a:pathLst>
                  <a:path w="373" h="248">
                    <a:moveTo>
                      <a:pt x="373" y="94"/>
                    </a:moveTo>
                    <a:lnTo>
                      <a:pt x="186" y="0"/>
                    </a:lnTo>
                    <a:lnTo>
                      <a:pt x="0" y="94"/>
                    </a:lnTo>
                    <a:lnTo>
                      <a:pt x="0" y="248"/>
                    </a:lnTo>
                    <a:lnTo>
                      <a:pt x="373" y="248"/>
                    </a:lnTo>
                    <a:lnTo>
                      <a:pt x="373" y="94"/>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2" name="Freeform 62"/>
              <p:cNvSpPr>
                <a:spLocks/>
              </p:cNvSpPr>
              <p:nvPr/>
            </p:nvSpPr>
            <p:spPr bwMode="auto">
              <a:xfrm>
                <a:off x="3187" y="3861"/>
                <a:ext cx="254" cy="135"/>
              </a:xfrm>
              <a:custGeom>
                <a:avLst/>
                <a:gdLst>
                  <a:gd name="T0" fmla="*/ 68 w 254"/>
                  <a:gd name="T1" fmla="*/ 135 h 135"/>
                  <a:gd name="T2" fmla="*/ 0 w 254"/>
                  <a:gd name="T3" fmla="*/ 135 h 135"/>
                  <a:gd name="T4" fmla="*/ 254 w 254"/>
                  <a:gd name="T5" fmla="*/ 0 h 135"/>
                  <a:gd name="T6" fmla="*/ 254 w 254"/>
                  <a:gd name="T7" fmla="*/ 41 h 135"/>
                  <a:gd name="T8" fmla="*/ 68 w 254"/>
                  <a:gd name="T9" fmla="*/ 135 h 135"/>
                </a:gdLst>
                <a:ahLst/>
                <a:cxnLst>
                  <a:cxn ang="0">
                    <a:pos x="T0" y="T1"/>
                  </a:cxn>
                  <a:cxn ang="0">
                    <a:pos x="T2" y="T3"/>
                  </a:cxn>
                  <a:cxn ang="0">
                    <a:pos x="T4" y="T5"/>
                  </a:cxn>
                  <a:cxn ang="0">
                    <a:pos x="T6" y="T7"/>
                  </a:cxn>
                  <a:cxn ang="0">
                    <a:pos x="T8" y="T9"/>
                  </a:cxn>
                </a:cxnLst>
                <a:rect l="0" t="0" r="r" b="b"/>
                <a:pathLst>
                  <a:path w="254" h="135">
                    <a:moveTo>
                      <a:pt x="68" y="135"/>
                    </a:moveTo>
                    <a:lnTo>
                      <a:pt x="0" y="135"/>
                    </a:lnTo>
                    <a:lnTo>
                      <a:pt x="254" y="0"/>
                    </a:lnTo>
                    <a:lnTo>
                      <a:pt x="254" y="41"/>
                    </a:lnTo>
                    <a:lnTo>
                      <a:pt x="68" y="135"/>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3" name="Freeform 63"/>
              <p:cNvSpPr>
                <a:spLocks/>
              </p:cNvSpPr>
              <p:nvPr/>
            </p:nvSpPr>
            <p:spPr bwMode="auto">
              <a:xfrm>
                <a:off x="3441" y="3861"/>
                <a:ext cx="255" cy="135"/>
              </a:xfrm>
              <a:custGeom>
                <a:avLst/>
                <a:gdLst>
                  <a:gd name="T0" fmla="*/ 187 w 255"/>
                  <a:gd name="T1" fmla="*/ 135 h 135"/>
                  <a:gd name="T2" fmla="*/ 255 w 255"/>
                  <a:gd name="T3" fmla="*/ 135 h 135"/>
                  <a:gd name="T4" fmla="*/ 0 w 255"/>
                  <a:gd name="T5" fmla="*/ 0 h 135"/>
                  <a:gd name="T6" fmla="*/ 0 w 255"/>
                  <a:gd name="T7" fmla="*/ 41 h 135"/>
                  <a:gd name="T8" fmla="*/ 187 w 255"/>
                  <a:gd name="T9" fmla="*/ 135 h 135"/>
                </a:gdLst>
                <a:ahLst/>
                <a:cxnLst>
                  <a:cxn ang="0">
                    <a:pos x="T0" y="T1"/>
                  </a:cxn>
                  <a:cxn ang="0">
                    <a:pos x="T2" y="T3"/>
                  </a:cxn>
                  <a:cxn ang="0">
                    <a:pos x="T4" y="T5"/>
                  </a:cxn>
                  <a:cxn ang="0">
                    <a:pos x="T6" y="T7"/>
                  </a:cxn>
                  <a:cxn ang="0">
                    <a:pos x="T8" y="T9"/>
                  </a:cxn>
                </a:cxnLst>
                <a:rect l="0" t="0" r="r" b="b"/>
                <a:pathLst>
                  <a:path w="255" h="135">
                    <a:moveTo>
                      <a:pt x="187" y="135"/>
                    </a:moveTo>
                    <a:lnTo>
                      <a:pt x="255" y="135"/>
                    </a:lnTo>
                    <a:lnTo>
                      <a:pt x="0" y="0"/>
                    </a:lnTo>
                    <a:lnTo>
                      <a:pt x="0" y="41"/>
                    </a:lnTo>
                    <a:lnTo>
                      <a:pt x="187" y="135"/>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4" name="Rectangle 64"/>
              <p:cNvSpPr>
                <a:spLocks noChangeArrowheads="1"/>
              </p:cNvSpPr>
              <p:nvPr/>
            </p:nvSpPr>
            <p:spPr bwMode="auto">
              <a:xfrm>
                <a:off x="3404" y="4041"/>
                <a:ext cx="73" cy="109"/>
              </a:xfrm>
              <a:prstGeom prst="rect">
                <a:avLst/>
              </a:prstGeom>
              <a:solidFill>
                <a:srgbClr val="DC3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5" name="Rectangle 65"/>
              <p:cNvSpPr>
                <a:spLocks noChangeArrowheads="1"/>
              </p:cNvSpPr>
              <p:nvPr/>
            </p:nvSpPr>
            <p:spPr bwMode="auto">
              <a:xfrm>
                <a:off x="3299" y="4041"/>
                <a:ext cx="74" cy="64"/>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6" name="Rectangle 66"/>
              <p:cNvSpPr>
                <a:spLocks noChangeArrowheads="1"/>
              </p:cNvSpPr>
              <p:nvPr/>
            </p:nvSpPr>
            <p:spPr bwMode="auto">
              <a:xfrm>
                <a:off x="3509" y="4041"/>
                <a:ext cx="75" cy="64"/>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grpSp>
        <p:nvGrpSpPr>
          <p:cNvPr id="311" name="Group 77"/>
          <p:cNvGrpSpPr>
            <a:grpSpLocks noChangeAspect="1"/>
          </p:cNvGrpSpPr>
          <p:nvPr/>
        </p:nvGrpSpPr>
        <p:grpSpPr bwMode="auto">
          <a:xfrm>
            <a:off x="8637380" y="1947061"/>
            <a:ext cx="1562843" cy="350397"/>
            <a:chOff x="4" y="2"/>
            <a:chExt cx="1793" cy="402"/>
          </a:xfrm>
          <a:solidFill>
            <a:srgbClr val="FFFFFF"/>
          </a:solidFill>
        </p:grpSpPr>
        <p:sp>
          <p:nvSpPr>
            <p:cNvPr id="313" name="Freeform 78"/>
            <p:cNvSpPr>
              <a:spLocks/>
            </p:cNvSpPr>
            <p:nvPr/>
          </p:nvSpPr>
          <p:spPr bwMode="auto">
            <a:xfrm>
              <a:off x="4" y="2"/>
              <a:ext cx="327" cy="402"/>
            </a:xfrm>
            <a:custGeom>
              <a:avLst/>
              <a:gdLst>
                <a:gd name="T0" fmla="*/ 0 w 327"/>
                <a:gd name="T1" fmla="*/ 322 h 402"/>
                <a:gd name="T2" fmla="*/ 0 w 327"/>
                <a:gd name="T3" fmla="*/ 79 h 402"/>
                <a:gd name="T4" fmla="*/ 213 w 327"/>
                <a:gd name="T5" fmla="*/ 0 h 402"/>
                <a:gd name="T6" fmla="*/ 327 w 327"/>
                <a:gd name="T7" fmla="*/ 36 h 402"/>
                <a:gd name="T8" fmla="*/ 327 w 327"/>
                <a:gd name="T9" fmla="*/ 366 h 402"/>
                <a:gd name="T10" fmla="*/ 213 w 327"/>
                <a:gd name="T11" fmla="*/ 402 h 402"/>
                <a:gd name="T12" fmla="*/ 0 w 327"/>
                <a:gd name="T13" fmla="*/ 322 h 402"/>
                <a:gd name="T14" fmla="*/ 213 w 327"/>
                <a:gd name="T15" fmla="*/ 349 h 402"/>
                <a:gd name="T16" fmla="*/ 213 w 327"/>
                <a:gd name="T17" fmla="*/ 65 h 402"/>
                <a:gd name="T18" fmla="*/ 73 w 327"/>
                <a:gd name="T19" fmla="*/ 99 h 402"/>
                <a:gd name="T20" fmla="*/ 73 w 327"/>
                <a:gd name="T21" fmla="*/ 291 h 402"/>
                <a:gd name="T22" fmla="*/ 0 w 327"/>
                <a:gd name="T23" fmla="*/ 32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7" h="402">
                  <a:moveTo>
                    <a:pt x="0" y="322"/>
                  </a:moveTo>
                  <a:lnTo>
                    <a:pt x="0" y="79"/>
                  </a:lnTo>
                  <a:lnTo>
                    <a:pt x="213" y="0"/>
                  </a:lnTo>
                  <a:lnTo>
                    <a:pt x="327" y="36"/>
                  </a:lnTo>
                  <a:lnTo>
                    <a:pt x="327" y="366"/>
                  </a:lnTo>
                  <a:lnTo>
                    <a:pt x="213" y="402"/>
                  </a:lnTo>
                  <a:lnTo>
                    <a:pt x="0" y="322"/>
                  </a:lnTo>
                  <a:lnTo>
                    <a:pt x="213" y="349"/>
                  </a:lnTo>
                  <a:lnTo>
                    <a:pt x="213" y="65"/>
                  </a:lnTo>
                  <a:lnTo>
                    <a:pt x="73" y="99"/>
                  </a:lnTo>
                  <a:lnTo>
                    <a:pt x="73" y="291"/>
                  </a:lnTo>
                  <a:lnTo>
                    <a:pt x="0" y="3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4" name="Freeform 79"/>
            <p:cNvSpPr>
              <a:spLocks noEditPoints="1"/>
            </p:cNvSpPr>
            <p:nvPr/>
          </p:nvSpPr>
          <p:spPr bwMode="auto">
            <a:xfrm>
              <a:off x="447" y="79"/>
              <a:ext cx="226" cy="248"/>
            </a:xfrm>
            <a:custGeom>
              <a:avLst/>
              <a:gdLst>
                <a:gd name="T0" fmla="*/ 47 w 95"/>
                <a:gd name="T1" fmla="*/ 103 h 103"/>
                <a:gd name="T2" fmla="*/ 13 w 95"/>
                <a:gd name="T3" fmla="*/ 89 h 103"/>
                <a:gd name="T4" fmla="*/ 0 w 95"/>
                <a:gd name="T5" fmla="*/ 53 h 103"/>
                <a:gd name="T6" fmla="*/ 13 w 95"/>
                <a:gd name="T7" fmla="*/ 14 h 103"/>
                <a:gd name="T8" fmla="*/ 49 w 95"/>
                <a:gd name="T9" fmla="*/ 0 h 103"/>
                <a:gd name="T10" fmla="*/ 82 w 95"/>
                <a:gd name="T11" fmla="*/ 14 h 103"/>
                <a:gd name="T12" fmla="*/ 95 w 95"/>
                <a:gd name="T13" fmla="*/ 50 h 103"/>
                <a:gd name="T14" fmla="*/ 82 w 95"/>
                <a:gd name="T15" fmla="*/ 89 h 103"/>
                <a:gd name="T16" fmla="*/ 47 w 95"/>
                <a:gd name="T17" fmla="*/ 103 h 103"/>
                <a:gd name="T18" fmla="*/ 48 w 95"/>
                <a:gd name="T19" fmla="*/ 11 h 103"/>
                <a:gd name="T20" fmla="*/ 22 w 95"/>
                <a:gd name="T21" fmla="*/ 22 h 103"/>
                <a:gd name="T22" fmla="*/ 13 w 95"/>
                <a:gd name="T23" fmla="*/ 52 h 103"/>
                <a:gd name="T24" fmla="*/ 22 w 95"/>
                <a:gd name="T25" fmla="*/ 81 h 103"/>
                <a:gd name="T26" fmla="*/ 47 w 95"/>
                <a:gd name="T27" fmla="*/ 93 h 103"/>
                <a:gd name="T28" fmla="*/ 73 w 95"/>
                <a:gd name="T29" fmla="*/ 82 h 103"/>
                <a:gd name="T30" fmla="*/ 83 w 95"/>
                <a:gd name="T31" fmla="*/ 52 h 103"/>
                <a:gd name="T32" fmla="*/ 73 w 95"/>
                <a:gd name="T33" fmla="*/ 21 h 103"/>
                <a:gd name="T34" fmla="*/ 48 w 95"/>
                <a:gd name="T35" fmla="*/ 1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3">
                  <a:moveTo>
                    <a:pt x="47" y="103"/>
                  </a:moveTo>
                  <a:cubicBezTo>
                    <a:pt x="33" y="103"/>
                    <a:pt x="22" y="98"/>
                    <a:pt x="13" y="89"/>
                  </a:cubicBezTo>
                  <a:cubicBezTo>
                    <a:pt x="5" y="80"/>
                    <a:pt x="0" y="68"/>
                    <a:pt x="0" y="53"/>
                  </a:cubicBezTo>
                  <a:cubicBezTo>
                    <a:pt x="0" y="37"/>
                    <a:pt x="5" y="24"/>
                    <a:pt x="13" y="14"/>
                  </a:cubicBezTo>
                  <a:cubicBezTo>
                    <a:pt x="22" y="5"/>
                    <a:pt x="34" y="0"/>
                    <a:pt x="49" y="0"/>
                  </a:cubicBezTo>
                  <a:cubicBezTo>
                    <a:pt x="63" y="0"/>
                    <a:pt x="74" y="5"/>
                    <a:pt x="82" y="14"/>
                  </a:cubicBezTo>
                  <a:cubicBezTo>
                    <a:pt x="91" y="23"/>
                    <a:pt x="95" y="35"/>
                    <a:pt x="95" y="50"/>
                  </a:cubicBezTo>
                  <a:cubicBezTo>
                    <a:pt x="95" y="67"/>
                    <a:pt x="90" y="80"/>
                    <a:pt x="82" y="89"/>
                  </a:cubicBezTo>
                  <a:cubicBezTo>
                    <a:pt x="73" y="98"/>
                    <a:pt x="62" y="103"/>
                    <a:pt x="47" y="103"/>
                  </a:cubicBezTo>
                  <a:close/>
                  <a:moveTo>
                    <a:pt x="48" y="11"/>
                  </a:moveTo>
                  <a:cubicBezTo>
                    <a:pt x="38" y="11"/>
                    <a:pt x="29" y="14"/>
                    <a:pt x="22" y="22"/>
                  </a:cubicBezTo>
                  <a:cubicBezTo>
                    <a:pt x="16" y="30"/>
                    <a:pt x="13" y="39"/>
                    <a:pt x="13" y="52"/>
                  </a:cubicBezTo>
                  <a:cubicBezTo>
                    <a:pt x="13" y="64"/>
                    <a:pt x="16" y="74"/>
                    <a:pt x="22" y="81"/>
                  </a:cubicBezTo>
                  <a:cubicBezTo>
                    <a:pt x="29" y="89"/>
                    <a:pt x="37" y="93"/>
                    <a:pt x="47" y="93"/>
                  </a:cubicBezTo>
                  <a:cubicBezTo>
                    <a:pt x="58" y="93"/>
                    <a:pt x="67" y="89"/>
                    <a:pt x="73" y="82"/>
                  </a:cubicBezTo>
                  <a:cubicBezTo>
                    <a:pt x="79" y="75"/>
                    <a:pt x="83" y="65"/>
                    <a:pt x="83" y="52"/>
                  </a:cubicBezTo>
                  <a:cubicBezTo>
                    <a:pt x="83" y="39"/>
                    <a:pt x="79" y="29"/>
                    <a:pt x="73" y="21"/>
                  </a:cubicBezTo>
                  <a:cubicBezTo>
                    <a:pt x="67" y="14"/>
                    <a:pt x="59" y="11"/>
                    <a:pt x="4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5" name="Freeform 80"/>
            <p:cNvSpPr>
              <a:spLocks/>
            </p:cNvSpPr>
            <p:nvPr/>
          </p:nvSpPr>
          <p:spPr bwMode="auto">
            <a:xfrm>
              <a:off x="689" y="65"/>
              <a:ext cx="195" cy="257"/>
            </a:xfrm>
            <a:custGeom>
              <a:avLst/>
              <a:gdLst>
                <a:gd name="T0" fmla="*/ 34 w 82"/>
                <a:gd name="T1" fmla="*/ 0 h 107"/>
                <a:gd name="T2" fmla="*/ 18 w 82"/>
                <a:gd name="T3" fmla="*/ 7 h 107"/>
                <a:gd name="T4" fmla="*/ 12 w 82"/>
                <a:gd name="T5" fmla="*/ 25 h 107"/>
                <a:gd name="T6" fmla="*/ 12 w 82"/>
                <a:gd name="T7" fmla="*/ 36 h 107"/>
                <a:gd name="T8" fmla="*/ 0 w 82"/>
                <a:gd name="T9" fmla="*/ 36 h 107"/>
                <a:gd name="T10" fmla="*/ 0 w 82"/>
                <a:gd name="T11" fmla="*/ 46 h 107"/>
                <a:gd name="T12" fmla="*/ 12 w 82"/>
                <a:gd name="T13" fmla="*/ 46 h 107"/>
                <a:gd name="T14" fmla="*/ 12 w 82"/>
                <a:gd name="T15" fmla="*/ 107 h 107"/>
                <a:gd name="T16" fmla="*/ 23 w 82"/>
                <a:gd name="T17" fmla="*/ 107 h 107"/>
                <a:gd name="T18" fmla="*/ 23 w 82"/>
                <a:gd name="T19" fmla="*/ 46 h 107"/>
                <a:gd name="T20" fmla="*/ 51 w 82"/>
                <a:gd name="T21" fmla="*/ 46 h 107"/>
                <a:gd name="T22" fmla="*/ 51 w 82"/>
                <a:gd name="T23" fmla="*/ 107 h 107"/>
                <a:gd name="T24" fmla="*/ 62 w 82"/>
                <a:gd name="T25" fmla="*/ 107 h 107"/>
                <a:gd name="T26" fmla="*/ 62 w 82"/>
                <a:gd name="T27" fmla="*/ 46 h 107"/>
                <a:gd name="T28" fmla="*/ 79 w 82"/>
                <a:gd name="T29" fmla="*/ 46 h 107"/>
                <a:gd name="T30" fmla="*/ 79 w 82"/>
                <a:gd name="T31" fmla="*/ 36 h 107"/>
                <a:gd name="T32" fmla="*/ 62 w 82"/>
                <a:gd name="T33" fmla="*/ 36 h 107"/>
                <a:gd name="T34" fmla="*/ 62 w 82"/>
                <a:gd name="T35" fmla="*/ 25 h 107"/>
                <a:gd name="T36" fmla="*/ 74 w 82"/>
                <a:gd name="T37" fmla="*/ 10 h 107"/>
                <a:gd name="T38" fmla="*/ 82 w 82"/>
                <a:gd name="T39" fmla="*/ 12 h 107"/>
                <a:gd name="T40" fmla="*/ 82 w 82"/>
                <a:gd name="T41" fmla="*/ 2 h 107"/>
                <a:gd name="T42" fmla="*/ 74 w 82"/>
                <a:gd name="T43" fmla="*/ 0 h 107"/>
                <a:gd name="T44" fmla="*/ 57 w 82"/>
                <a:gd name="T45" fmla="*/ 7 h 107"/>
                <a:gd name="T46" fmla="*/ 51 w 82"/>
                <a:gd name="T47" fmla="*/ 25 h 107"/>
                <a:gd name="T48" fmla="*/ 51 w 82"/>
                <a:gd name="T49" fmla="*/ 36 h 107"/>
                <a:gd name="T50" fmla="*/ 23 w 82"/>
                <a:gd name="T51" fmla="*/ 36 h 107"/>
                <a:gd name="T52" fmla="*/ 23 w 82"/>
                <a:gd name="T53" fmla="*/ 25 h 107"/>
                <a:gd name="T54" fmla="*/ 35 w 82"/>
                <a:gd name="T55" fmla="*/ 10 h 107"/>
                <a:gd name="T56" fmla="*/ 43 w 82"/>
                <a:gd name="T57" fmla="*/ 12 h 107"/>
                <a:gd name="T58" fmla="*/ 43 w 82"/>
                <a:gd name="T59" fmla="*/ 2 h 107"/>
                <a:gd name="T60" fmla="*/ 34 w 82"/>
                <a:gd name="T6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 h="107">
                  <a:moveTo>
                    <a:pt x="34" y="0"/>
                  </a:moveTo>
                  <a:cubicBezTo>
                    <a:pt x="28" y="0"/>
                    <a:pt x="23" y="3"/>
                    <a:pt x="18" y="7"/>
                  </a:cubicBezTo>
                  <a:cubicBezTo>
                    <a:pt x="14" y="11"/>
                    <a:pt x="12" y="17"/>
                    <a:pt x="12" y="25"/>
                  </a:cubicBezTo>
                  <a:cubicBezTo>
                    <a:pt x="12" y="36"/>
                    <a:pt x="12" y="36"/>
                    <a:pt x="12" y="36"/>
                  </a:cubicBezTo>
                  <a:cubicBezTo>
                    <a:pt x="0" y="36"/>
                    <a:pt x="0" y="36"/>
                    <a:pt x="0" y="36"/>
                  </a:cubicBezTo>
                  <a:cubicBezTo>
                    <a:pt x="0" y="46"/>
                    <a:pt x="0" y="46"/>
                    <a:pt x="0" y="46"/>
                  </a:cubicBezTo>
                  <a:cubicBezTo>
                    <a:pt x="12" y="46"/>
                    <a:pt x="12" y="46"/>
                    <a:pt x="12" y="46"/>
                  </a:cubicBezTo>
                  <a:cubicBezTo>
                    <a:pt x="12" y="107"/>
                    <a:pt x="12" y="107"/>
                    <a:pt x="12" y="107"/>
                  </a:cubicBezTo>
                  <a:cubicBezTo>
                    <a:pt x="23" y="107"/>
                    <a:pt x="23" y="107"/>
                    <a:pt x="23" y="107"/>
                  </a:cubicBezTo>
                  <a:cubicBezTo>
                    <a:pt x="23" y="46"/>
                    <a:pt x="23" y="46"/>
                    <a:pt x="23" y="46"/>
                  </a:cubicBezTo>
                  <a:cubicBezTo>
                    <a:pt x="51" y="46"/>
                    <a:pt x="51" y="46"/>
                    <a:pt x="51" y="46"/>
                  </a:cubicBezTo>
                  <a:cubicBezTo>
                    <a:pt x="51" y="107"/>
                    <a:pt x="51" y="107"/>
                    <a:pt x="51" y="107"/>
                  </a:cubicBezTo>
                  <a:cubicBezTo>
                    <a:pt x="62" y="107"/>
                    <a:pt x="62" y="107"/>
                    <a:pt x="62" y="107"/>
                  </a:cubicBezTo>
                  <a:cubicBezTo>
                    <a:pt x="62" y="46"/>
                    <a:pt x="62" y="46"/>
                    <a:pt x="62" y="46"/>
                  </a:cubicBezTo>
                  <a:cubicBezTo>
                    <a:pt x="79" y="46"/>
                    <a:pt x="79" y="46"/>
                    <a:pt x="79" y="46"/>
                  </a:cubicBezTo>
                  <a:cubicBezTo>
                    <a:pt x="79" y="36"/>
                    <a:pt x="79" y="36"/>
                    <a:pt x="79" y="36"/>
                  </a:cubicBezTo>
                  <a:cubicBezTo>
                    <a:pt x="62" y="36"/>
                    <a:pt x="62" y="36"/>
                    <a:pt x="62" y="36"/>
                  </a:cubicBezTo>
                  <a:cubicBezTo>
                    <a:pt x="62" y="25"/>
                    <a:pt x="62" y="25"/>
                    <a:pt x="62" y="25"/>
                  </a:cubicBezTo>
                  <a:cubicBezTo>
                    <a:pt x="62" y="15"/>
                    <a:pt x="66" y="10"/>
                    <a:pt x="74" y="10"/>
                  </a:cubicBezTo>
                  <a:cubicBezTo>
                    <a:pt x="77" y="10"/>
                    <a:pt x="80" y="11"/>
                    <a:pt x="82" y="12"/>
                  </a:cubicBezTo>
                  <a:cubicBezTo>
                    <a:pt x="82" y="2"/>
                    <a:pt x="82" y="2"/>
                    <a:pt x="82" y="2"/>
                  </a:cubicBezTo>
                  <a:cubicBezTo>
                    <a:pt x="80" y="1"/>
                    <a:pt x="77" y="0"/>
                    <a:pt x="74" y="0"/>
                  </a:cubicBezTo>
                  <a:cubicBezTo>
                    <a:pt x="67" y="0"/>
                    <a:pt x="62" y="3"/>
                    <a:pt x="57" y="7"/>
                  </a:cubicBezTo>
                  <a:cubicBezTo>
                    <a:pt x="53" y="11"/>
                    <a:pt x="51" y="17"/>
                    <a:pt x="51" y="25"/>
                  </a:cubicBezTo>
                  <a:cubicBezTo>
                    <a:pt x="51" y="36"/>
                    <a:pt x="51" y="36"/>
                    <a:pt x="51" y="36"/>
                  </a:cubicBezTo>
                  <a:cubicBezTo>
                    <a:pt x="23" y="36"/>
                    <a:pt x="23" y="36"/>
                    <a:pt x="23" y="36"/>
                  </a:cubicBezTo>
                  <a:cubicBezTo>
                    <a:pt x="23" y="25"/>
                    <a:pt x="23" y="25"/>
                    <a:pt x="23" y="25"/>
                  </a:cubicBezTo>
                  <a:cubicBezTo>
                    <a:pt x="23" y="15"/>
                    <a:pt x="27" y="10"/>
                    <a:pt x="35" y="10"/>
                  </a:cubicBezTo>
                  <a:cubicBezTo>
                    <a:pt x="38" y="10"/>
                    <a:pt x="40" y="11"/>
                    <a:pt x="43" y="12"/>
                  </a:cubicBezTo>
                  <a:cubicBezTo>
                    <a:pt x="43" y="2"/>
                    <a:pt x="43" y="2"/>
                    <a:pt x="43" y="2"/>
                  </a:cubicBezTo>
                  <a:cubicBezTo>
                    <a:pt x="41" y="1"/>
                    <a:pt x="38"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6" name="Freeform 81"/>
            <p:cNvSpPr>
              <a:spLocks noEditPoints="1"/>
            </p:cNvSpPr>
            <p:nvPr/>
          </p:nvSpPr>
          <p:spPr bwMode="auto">
            <a:xfrm>
              <a:off x="898" y="72"/>
              <a:ext cx="36" cy="250"/>
            </a:xfrm>
            <a:custGeom>
              <a:avLst/>
              <a:gdLst>
                <a:gd name="T0" fmla="*/ 7 w 15"/>
                <a:gd name="T1" fmla="*/ 15 h 104"/>
                <a:gd name="T2" fmla="*/ 2 w 15"/>
                <a:gd name="T3" fmla="*/ 13 h 104"/>
                <a:gd name="T4" fmla="*/ 0 w 15"/>
                <a:gd name="T5" fmla="*/ 8 h 104"/>
                <a:gd name="T6" fmla="*/ 2 w 15"/>
                <a:gd name="T7" fmla="*/ 2 h 104"/>
                <a:gd name="T8" fmla="*/ 7 w 15"/>
                <a:gd name="T9" fmla="*/ 0 h 104"/>
                <a:gd name="T10" fmla="*/ 13 w 15"/>
                <a:gd name="T11" fmla="*/ 2 h 104"/>
                <a:gd name="T12" fmla="*/ 15 w 15"/>
                <a:gd name="T13" fmla="*/ 8 h 104"/>
                <a:gd name="T14" fmla="*/ 13 w 15"/>
                <a:gd name="T15" fmla="*/ 13 h 104"/>
                <a:gd name="T16" fmla="*/ 7 w 15"/>
                <a:gd name="T17" fmla="*/ 15 h 104"/>
                <a:gd name="T18" fmla="*/ 13 w 15"/>
                <a:gd name="T19" fmla="*/ 104 h 104"/>
                <a:gd name="T20" fmla="*/ 2 w 15"/>
                <a:gd name="T21" fmla="*/ 104 h 104"/>
                <a:gd name="T22" fmla="*/ 2 w 15"/>
                <a:gd name="T23" fmla="*/ 33 h 104"/>
                <a:gd name="T24" fmla="*/ 13 w 15"/>
                <a:gd name="T25" fmla="*/ 33 h 104"/>
                <a:gd name="T26" fmla="*/ 13 w 15"/>
                <a:gd name="T2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04">
                  <a:moveTo>
                    <a:pt x="7" y="15"/>
                  </a:moveTo>
                  <a:cubicBezTo>
                    <a:pt x="5" y="15"/>
                    <a:pt x="4" y="14"/>
                    <a:pt x="2" y="13"/>
                  </a:cubicBezTo>
                  <a:cubicBezTo>
                    <a:pt x="1" y="12"/>
                    <a:pt x="0" y="10"/>
                    <a:pt x="0" y="8"/>
                  </a:cubicBezTo>
                  <a:cubicBezTo>
                    <a:pt x="0" y="6"/>
                    <a:pt x="1" y="4"/>
                    <a:pt x="2" y="2"/>
                  </a:cubicBezTo>
                  <a:cubicBezTo>
                    <a:pt x="4" y="1"/>
                    <a:pt x="5" y="0"/>
                    <a:pt x="7" y="0"/>
                  </a:cubicBezTo>
                  <a:cubicBezTo>
                    <a:pt x="10" y="0"/>
                    <a:pt x="11" y="1"/>
                    <a:pt x="13" y="2"/>
                  </a:cubicBezTo>
                  <a:cubicBezTo>
                    <a:pt x="14" y="4"/>
                    <a:pt x="15" y="6"/>
                    <a:pt x="15" y="8"/>
                  </a:cubicBezTo>
                  <a:cubicBezTo>
                    <a:pt x="15" y="10"/>
                    <a:pt x="14" y="12"/>
                    <a:pt x="13" y="13"/>
                  </a:cubicBezTo>
                  <a:cubicBezTo>
                    <a:pt x="11" y="14"/>
                    <a:pt x="10" y="15"/>
                    <a:pt x="7" y="15"/>
                  </a:cubicBezTo>
                  <a:close/>
                  <a:moveTo>
                    <a:pt x="13" y="104"/>
                  </a:moveTo>
                  <a:cubicBezTo>
                    <a:pt x="2" y="104"/>
                    <a:pt x="2" y="104"/>
                    <a:pt x="2" y="104"/>
                  </a:cubicBezTo>
                  <a:cubicBezTo>
                    <a:pt x="2" y="33"/>
                    <a:pt x="2" y="33"/>
                    <a:pt x="2" y="33"/>
                  </a:cubicBezTo>
                  <a:cubicBezTo>
                    <a:pt x="13" y="33"/>
                    <a:pt x="13" y="33"/>
                    <a:pt x="13" y="33"/>
                  </a:cubicBezTo>
                  <a:lnTo>
                    <a:pt x="13"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7" name="Freeform 82"/>
            <p:cNvSpPr>
              <a:spLocks/>
            </p:cNvSpPr>
            <p:nvPr/>
          </p:nvSpPr>
          <p:spPr bwMode="auto">
            <a:xfrm>
              <a:off x="955" y="149"/>
              <a:ext cx="128" cy="178"/>
            </a:xfrm>
            <a:custGeom>
              <a:avLst/>
              <a:gdLst>
                <a:gd name="T0" fmla="*/ 54 w 54"/>
                <a:gd name="T1" fmla="*/ 69 h 74"/>
                <a:gd name="T2" fmla="*/ 34 w 54"/>
                <a:gd name="T3" fmla="*/ 74 h 74"/>
                <a:gd name="T4" fmla="*/ 10 w 54"/>
                <a:gd name="T5" fmla="*/ 64 h 74"/>
                <a:gd name="T6" fmla="*/ 0 w 54"/>
                <a:gd name="T7" fmla="*/ 39 h 74"/>
                <a:gd name="T8" fmla="*/ 11 w 54"/>
                <a:gd name="T9" fmla="*/ 10 h 74"/>
                <a:gd name="T10" fmla="*/ 37 w 54"/>
                <a:gd name="T11" fmla="*/ 0 h 74"/>
                <a:gd name="T12" fmla="*/ 54 w 54"/>
                <a:gd name="T13" fmla="*/ 3 h 74"/>
                <a:gd name="T14" fmla="*/ 54 w 54"/>
                <a:gd name="T15" fmla="*/ 15 h 74"/>
                <a:gd name="T16" fmla="*/ 37 w 54"/>
                <a:gd name="T17" fmla="*/ 9 h 74"/>
                <a:gd name="T18" fmla="*/ 19 w 54"/>
                <a:gd name="T19" fmla="*/ 17 h 74"/>
                <a:gd name="T20" fmla="*/ 12 w 54"/>
                <a:gd name="T21" fmla="*/ 38 h 74"/>
                <a:gd name="T22" fmla="*/ 19 w 54"/>
                <a:gd name="T23" fmla="*/ 57 h 74"/>
                <a:gd name="T24" fmla="*/ 36 w 54"/>
                <a:gd name="T25" fmla="*/ 65 h 74"/>
                <a:gd name="T26" fmla="*/ 54 w 54"/>
                <a:gd name="T27" fmla="*/ 58 h 74"/>
                <a:gd name="T28" fmla="*/ 54 w 54"/>
                <a:gd name="T2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74">
                  <a:moveTo>
                    <a:pt x="54" y="69"/>
                  </a:moveTo>
                  <a:cubicBezTo>
                    <a:pt x="48" y="73"/>
                    <a:pt x="42" y="74"/>
                    <a:pt x="34" y="74"/>
                  </a:cubicBezTo>
                  <a:cubicBezTo>
                    <a:pt x="24" y="74"/>
                    <a:pt x="16" y="71"/>
                    <a:pt x="10" y="64"/>
                  </a:cubicBezTo>
                  <a:cubicBezTo>
                    <a:pt x="4" y="58"/>
                    <a:pt x="0" y="49"/>
                    <a:pt x="0" y="39"/>
                  </a:cubicBezTo>
                  <a:cubicBezTo>
                    <a:pt x="0" y="27"/>
                    <a:pt x="4" y="17"/>
                    <a:pt x="11" y="10"/>
                  </a:cubicBezTo>
                  <a:cubicBezTo>
                    <a:pt x="17" y="3"/>
                    <a:pt x="26" y="0"/>
                    <a:pt x="37" y="0"/>
                  </a:cubicBezTo>
                  <a:cubicBezTo>
                    <a:pt x="44" y="0"/>
                    <a:pt x="49" y="1"/>
                    <a:pt x="54" y="3"/>
                  </a:cubicBezTo>
                  <a:cubicBezTo>
                    <a:pt x="54" y="15"/>
                    <a:pt x="54" y="15"/>
                    <a:pt x="54" y="15"/>
                  </a:cubicBezTo>
                  <a:cubicBezTo>
                    <a:pt x="49" y="11"/>
                    <a:pt x="43" y="9"/>
                    <a:pt x="37" y="9"/>
                  </a:cubicBezTo>
                  <a:cubicBezTo>
                    <a:pt x="30" y="9"/>
                    <a:pt x="24" y="12"/>
                    <a:pt x="19" y="17"/>
                  </a:cubicBezTo>
                  <a:cubicBezTo>
                    <a:pt x="14" y="22"/>
                    <a:pt x="12" y="29"/>
                    <a:pt x="12" y="38"/>
                  </a:cubicBezTo>
                  <a:cubicBezTo>
                    <a:pt x="12" y="46"/>
                    <a:pt x="14" y="52"/>
                    <a:pt x="19" y="57"/>
                  </a:cubicBezTo>
                  <a:cubicBezTo>
                    <a:pt x="23" y="62"/>
                    <a:pt x="29" y="65"/>
                    <a:pt x="36" y="65"/>
                  </a:cubicBezTo>
                  <a:cubicBezTo>
                    <a:pt x="43" y="65"/>
                    <a:pt x="48" y="62"/>
                    <a:pt x="54" y="58"/>
                  </a:cubicBezTo>
                  <a:lnTo>
                    <a:pt x="5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8" name="Freeform 83"/>
            <p:cNvSpPr>
              <a:spLocks noEditPoints="1"/>
            </p:cNvSpPr>
            <p:nvPr/>
          </p:nvSpPr>
          <p:spPr bwMode="auto">
            <a:xfrm>
              <a:off x="1102" y="149"/>
              <a:ext cx="147" cy="178"/>
            </a:xfrm>
            <a:custGeom>
              <a:avLst/>
              <a:gdLst>
                <a:gd name="T0" fmla="*/ 62 w 62"/>
                <a:gd name="T1" fmla="*/ 40 h 74"/>
                <a:gd name="T2" fmla="*/ 11 w 62"/>
                <a:gd name="T3" fmla="*/ 40 h 74"/>
                <a:gd name="T4" fmla="*/ 18 w 62"/>
                <a:gd name="T5" fmla="*/ 58 h 74"/>
                <a:gd name="T6" fmla="*/ 35 w 62"/>
                <a:gd name="T7" fmla="*/ 65 h 74"/>
                <a:gd name="T8" fmla="*/ 57 w 62"/>
                <a:gd name="T9" fmla="*/ 57 h 74"/>
                <a:gd name="T10" fmla="*/ 57 w 62"/>
                <a:gd name="T11" fmla="*/ 67 h 74"/>
                <a:gd name="T12" fmla="*/ 32 w 62"/>
                <a:gd name="T13" fmla="*/ 74 h 74"/>
                <a:gd name="T14" fmla="*/ 8 w 62"/>
                <a:gd name="T15" fmla="*/ 64 h 74"/>
                <a:gd name="T16" fmla="*/ 0 w 62"/>
                <a:gd name="T17" fmla="*/ 37 h 74"/>
                <a:gd name="T18" fmla="*/ 9 w 62"/>
                <a:gd name="T19" fmla="*/ 10 h 74"/>
                <a:gd name="T20" fmla="*/ 32 w 62"/>
                <a:gd name="T21" fmla="*/ 0 h 74"/>
                <a:gd name="T22" fmla="*/ 54 w 62"/>
                <a:gd name="T23" fmla="*/ 9 h 74"/>
                <a:gd name="T24" fmla="*/ 62 w 62"/>
                <a:gd name="T25" fmla="*/ 34 h 74"/>
                <a:gd name="T26" fmla="*/ 62 w 62"/>
                <a:gd name="T27" fmla="*/ 40 h 74"/>
                <a:gd name="T28" fmla="*/ 50 w 62"/>
                <a:gd name="T29" fmla="*/ 30 h 74"/>
                <a:gd name="T30" fmla="*/ 45 w 62"/>
                <a:gd name="T31" fmla="*/ 15 h 74"/>
                <a:gd name="T32" fmla="*/ 32 w 62"/>
                <a:gd name="T33" fmla="*/ 9 h 74"/>
                <a:gd name="T34" fmla="*/ 18 w 62"/>
                <a:gd name="T35" fmla="*/ 15 h 74"/>
                <a:gd name="T36" fmla="*/ 12 w 62"/>
                <a:gd name="T37" fmla="*/ 30 h 74"/>
                <a:gd name="T38" fmla="*/ 50 w 62"/>
                <a:gd name="T39"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74">
                  <a:moveTo>
                    <a:pt x="62" y="40"/>
                  </a:moveTo>
                  <a:cubicBezTo>
                    <a:pt x="11" y="40"/>
                    <a:pt x="11" y="40"/>
                    <a:pt x="11" y="40"/>
                  </a:cubicBezTo>
                  <a:cubicBezTo>
                    <a:pt x="12" y="48"/>
                    <a:pt x="14" y="54"/>
                    <a:pt x="18" y="58"/>
                  </a:cubicBezTo>
                  <a:cubicBezTo>
                    <a:pt x="22" y="62"/>
                    <a:pt x="27" y="65"/>
                    <a:pt x="35" y="65"/>
                  </a:cubicBezTo>
                  <a:cubicBezTo>
                    <a:pt x="43" y="65"/>
                    <a:pt x="50" y="62"/>
                    <a:pt x="57" y="57"/>
                  </a:cubicBezTo>
                  <a:cubicBezTo>
                    <a:pt x="57" y="67"/>
                    <a:pt x="57" y="67"/>
                    <a:pt x="57" y="67"/>
                  </a:cubicBezTo>
                  <a:cubicBezTo>
                    <a:pt x="50" y="72"/>
                    <a:pt x="42" y="74"/>
                    <a:pt x="32" y="74"/>
                  </a:cubicBezTo>
                  <a:cubicBezTo>
                    <a:pt x="22" y="74"/>
                    <a:pt x="14" y="71"/>
                    <a:pt x="8" y="64"/>
                  </a:cubicBezTo>
                  <a:cubicBezTo>
                    <a:pt x="2" y="58"/>
                    <a:pt x="0" y="49"/>
                    <a:pt x="0" y="37"/>
                  </a:cubicBezTo>
                  <a:cubicBezTo>
                    <a:pt x="0" y="26"/>
                    <a:pt x="3" y="17"/>
                    <a:pt x="9" y="10"/>
                  </a:cubicBezTo>
                  <a:cubicBezTo>
                    <a:pt x="15" y="3"/>
                    <a:pt x="23" y="0"/>
                    <a:pt x="32" y="0"/>
                  </a:cubicBezTo>
                  <a:cubicBezTo>
                    <a:pt x="42" y="0"/>
                    <a:pt x="49" y="3"/>
                    <a:pt x="54" y="9"/>
                  </a:cubicBezTo>
                  <a:cubicBezTo>
                    <a:pt x="59" y="15"/>
                    <a:pt x="62" y="23"/>
                    <a:pt x="62" y="34"/>
                  </a:cubicBezTo>
                  <a:lnTo>
                    <a:pt x="62" y="40"/>
                  </a:lnTo>
                  <a:close/>
                  <a:moveTo>
                    <a:pt x="50" y="30"/>
                  </a:moveTo>
                  <a:cubicBezTo>
                    <a:pt x="50" y="23"/>
                    <a:pt x="48" y="18"/>
                    <a:pt x="45" y="15"/>
                  </a:cubicBezTo>
                  <a:cubicBezTo>
                    <a:pt x="42" y="11"/>
                    <a:pt x="38" y="9"/>
                    <a:pt x="32" y="9"/>
                  </a:cubicBezTo>
                  <a:cubicBezTo>
                    <a:pt x="27" y="9"/>
                    <a:pt x="22" y="11"/>
                    <a:pt x="18" y="15"/>
                  </a:cubicBezTo>
                  <a:cubicBezTo>
                    <a:pt x="15" y="19"/>
                    <a:pt x="12" y="24"/>
                    <a:pt x="12" y="30"/>
                  </a:cubicBezTo>
                  <a:lnTo>
                    <a:pt x="5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9" name="Freeform 84"/>
            <p:cNvSpPr>
              <a:spLocks/>
            </p:cNvSpPr>
            <p:nvPr/>
          </p:nvSpPr>
          <p:spPr bwMode="auto">
            <a:xfrm>
              <a:off x="1313" y="79"/>
              <a:ext cx="138" cy="248"/>
            </a:xfrm>
            <a:custGeom>
              <a:avLst/>
              <a:gdLst>
                <a:gd name="T0" fmla="*/ 58 w 58"/>
                <a:gd name="T1" fmla="*/ 73 h 103"/>
                <a:gd name="T2" fmla="*/ 48 w 58"/>
                <a:gd name="T3" fmla="*/ 95 h 103"/>
                <a:gd name="T4" fmla="*/ 23 w 58"/>
                <a:gd name="T5" fmla="*/ 103 h 103"/>
                <a:gd name="T6" fmla="*/ 0 w 58"/>
                <a:gd name="T7" fmla="*/ 98 h 103"/>
                <a:gd name="T8" fmla="*/ 0 w 58"/>
                <a:gd name="T9" fmla="*/ 85 h 103"/>
                <a:gd name="T10" fmla="*/ 23 w 58"/>
                <a:gd name="T11" fmla="*/ 93 h 103"/>
                <a:gd name="T12" fmla="*/ 40 w 58"/>
                <a:gd name="T13" fmla="*/ 88 h 103"/>
                <a:gd name="T14" fmla="*/ 46 w 58"/>
                <a:gd name="T15" fmla="*/ 74 h 103"/>
                <a:gd name="T16" fmla="*/ 18 w 58"/>
                <a:gd name="T17" fmla="*/ 55 h 103"/>
                <a:gd name="T18" fmla="*/ 10 w 58"/>
                <a:gd name="T19" fmla="*/ 55 h 103"/>
                <a:gd name="T20" fmla="*/ 10 w 58"/>
                <a:gd name="T21" fmla="*/ 45 h 103"/>
                <a:gd name="T22" fmla="*/ 18 w 58"/>
                <a:gd name="T23" fmla="*/ 45 h 103"/>
                <a:gd name="T24" fmla="*/ 43 w 58"/>
                <a:gd name="T25" fmla="*/ 27 h 103"/>
                <a:gd name="T26" fmla="*/ 24 w 58"/>
                <a:gd name="T27" fmla="*/ 10 h 103"/>
                <a:gd name="T28" fmla="*/ 4 w 58"/>
                <a:gd name="T29" fmla="*/ 17 h 103"/>
                <a:gd name="T30" fmla="*/ 4 w 58"/>
                <a:gd name="T31" fmla="*/ 6 h 103"/>
                <a:gd name="T32" fmla="*/ 27 w 58"/>
                <a:gd name="T33" fmla="*/ 0 h 103"/>
                <a:gd name="T34" fmla="*/ 47 w 58"/>
                <a:gd name="T35" fmla="*/ 7 h 103"/>
                <a:gd name="T36" fmla="*/ 54 w 58"/>
                <a:gd name="T37" fmla="*/ 24 h 103"/>
                <a:gd name="T38" fmla="*/ 34 w 58"/>
                <a:gd name="T39" fmla="*/ 49 h 103"/>
                <a:gd name="T40" fmla="*/ 34 w 58"/>
                <a:gd name="T41" fmla="*/ 50 h 103"/>
                <a:gd name="T42" fmla="*/ 51 w 58"/>
                <a:gd name="T43" fmla="*/ 57 h 103"/>
                <a:gd name="T44" fmla="*/ 58 w 58"/>
                <a:gd name="T45" fmla="*/ 7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103">
                  <a:moveTo>
                    <a:pt x="58" y="73"/>
                  </a:moveTo>
                  <a:cubicBezTo>
                    <a:pt x="58" y="82"/>
                    <a:pt x="55" y="89"/>
                    <a:pt x="48" y="95"/>
                  </a:cubicBezTo>
                  <a:cubicBezTo>
                    <a:pt x="42" y="100"/>
                    <a:pt x="33" y="103"/>
                    <a:pt x="23" y="103"/>
                  </a:cubicBezTo>
                  <a:cubicBezTo>
                    <a:pt x="13" y="103"/>
                    <a:pt x="6" y="101"/>
                    <a:pt x="0" y="98"/>
                  </a:cubicBezTo>
                  <a:cubicBezTo>
                    <a:pt x="0" y="85"/>
                    <a:pt x="0" y="85"/>
                    <a:pt x="0" y="85"/>
                  </a:cubicBezTo>
                  <a:cubicBezTo>
                    <a:pt x="7" y="91"/>
                    <a:pt x="15" y="93"/>
                    <a:pt x="23" y="93"/>
                  </a:cubicBezTo>
                  <a:cubicBezTo>
                    <a:pt x="30" y="93"/>
                    <a:pt x="36" y="92"/>
                    <a:pt x="40" y="88"/>
                  </a:cubicBezTo>
                  <a:cubicBezTo>
                    <a:pt x="44" y="85"/>
                    <a:pt x="46" y="80"/>
                    <a:pt x="46" y="74"/>
                  </a:cubicBezTo>
                  <a:cubicBezTo>
                    <a:pt x="46" y="61"/>
                    <a:pt x="37" y="55"/>
                    <a:pt x="18" y="55"/>
                  </a:cubicBezTo>
                  <a:cubicBezTo>
                    <a:pt x="10" y="55"/>
                    <a:pt x="10" y="55"/>
                    <a:pt x="10" y="55"/>
                  </a:cubicBezTo>
                  <a:cubicBezTo>
                    <a:pt x="10" y="45"/>
                    <a:pt x="10" y="45"/>
                    <a:pt x="10" y="45"/>
                  </a:cubicBezTo>
                  <a:cubicBezTo>
                    <a:pt x="18" y="45"/>
                    <a:pt x="18" y="45"/>
                    <a:pt x="18" y="45"/>
                  </a:cubicBezTo>
                  <a:cubicBezTo>
                    <a:pt x="34" y="45"/>
                    <a:pt x="43" y="39"/>
                    <a:pt x="43" y="27"/>
                  </a:cubicBezTo>
                  <a:cubicBezTo>
                    <a:pt x="43" y="16"/>
                    <a:pt x="36" y="10"/>
                    <a:pt x="24" y="10"/>
                  </a:cubicBezTo>
                  <a:cubicBezTo>
                    <a:pt x="17" y="10"/>
                    <a:pt x="10" y="12"/>
                    <a:pt x="4" y="17"/>
                  </a:cubicBezTo>
                  <a:cubicBezTo>
                    <a:pt x="4" y="6"/>
                    <a:pt x="4" y="6"/>
                    <a:pt x="4" y="6"/>
                  </a:cubicBezTo>
                  <a:cubicBezTo>
                    <a:pt x="10" y="2"/>
                    <a:pt x="18" y="0"/>
                    <a:pt x="27" y="0"/>
                  </a:cubicBezTo>
                  <a:cubicBezTo>
                    <a:pt x="35" y="0"/>
                    <a:pt x="42" y="3"/>
                    <a:pt x="47" y="7"/>
                  </a:cubicBezTo>
                  <a:cubicBezTo>
                    <a:pt x="52" y="11"/>
                    <a:pt x="54" y="17"/>
                    <a:pt x="54" y="24"/>
                  </a:cubicBezTo>
                  <a:cubicBezTo>
                    <a:pt x="54" y="37"/>
                    <a:pt x="48" y="45"/>
                    <a:pt x="34" y="49"/>
                  </a:cubicBezTo>
                  <a:cubicBezTo>
                    <a:pt x="34" y="50"/>
                    <a:pt x="34" y="50"/>
                    <a:pt x="34" y="50"/>
                  </a:cubicBezTo>
                  <a:cubicBezTo>
                    <a:pt x="41" y="50"/>
                    <a:pt x="47" y="53"/>
                    <a:pt x="51" y="57"/>
                  </a:cubicBezTo>
                  <a:cubicBezTo>
                    <a:pt x="56" y="61"/>
                    <a:pt x="58" y="67"/>
                    <a:pt x="58"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0" name="Freeform 85"/>
            <p:cNvSpPr>
              <a:spLocks noEditPoints="1"/>
            </p:cNvSpPr>
            <p:nvPr/>
          </p:nvSpPr>
          <p:spPr bwMode="auto">
            <a:xfrm>
              <a:off x="1484" y="79"/>
              <a:ext cx="149" cy="248"/>
            </a:xfrm>
            <a:custGeom>
              <a:avLst/>
              <a:gdLst>
                <a:gd name="T0" fmla="*/ 63 w 63"/>
                <a:gd name="T1" fmla="*/ 70 h 103"/>
                <a:gd name="T2" fmla="*/ 59 w 63"/>
                <a:gd name="T3" fmla="*/ 87 h 103"/>
                <a:gd name="T4" fmla="*/ 47 w 63"/>
                <a:gd name="T5" fmla="*/ 99 h 103"/>
                <a:gd name="T6" fmla="*/ 31 w 63"/>
                <a:gd name="T7" fmla="*/ 103 h 103"/>
                <a:gd name="T8" fmla="*/ 8 w 63"/>
                <a:gd name="T9" fmla="*/ 91 h 103"/>
                <a:gd name="T10" fmla="*/ 0 w 63"/>
                <a:gd name="T11" fmla="*/ 58 h 103"/>
                <a:gd name="T12" fmla="*/ 5 w 63"/>
                <a:gd name="T13" fmla="*/ 28 h 103"/>
                <a:gd name="T14" fmla="*/ 19 w 63"/>
                <a:gd name="T15" fmla="*/ 7 h 103"/>
                <a:gd name="T16" fmla="*/ 40 w 63"/>
                <a:gd name="T17" fmla="*/ 0 h 103"/>
                <a:gd name="T18" fmla="*/ 57 w 63"/>
                <a:gd name="T19" fmla="*/ 3 h 103"/>
                <a:gd name="T20" fmla="*/ 57 w 63"/>
                <a:gd name="T21" fmla="*/ 14 h 103"/>
                <a:gd name="T22" fmla="*/ 40 w 63"/>
                <a:gd name="T23" fmla="*/ 10 h 103"/>
                <a:gd name="T24" fmla="*/ 19 w 63"/>
                <a:gd name="T25" fmla="*/ 22 h 103"/>
                <a:gd name="T26" fmla="*/ 11 w 63"/>
                <a:gd name="T27" fmla="*/ 53 h 103"/>
                <a:gd name="T28" fmla="*/ 12 w 63"/>
                <a:gd name="T29" fmla="*/ 53 h 103"/>
                <a:gd name="T30" fmla="*/ 34 w 63"/>
                <a:gd name="T31" fmla="*/ 39 h 103"/>
                <a:gd name="T32" fmla="*/ 55 w 63"/>
                <a:gd name="T33" fmla="*/ 48 h 103"/>
                <a:gd name="T34" fmla="*/ 63 w 63"/>
                <a:gd name="T35" fmla="*/ 70 h 103"/>
                <a:gd name="T36" fmla="*/ 51 w 63"/>
                <a:gd name="T37" fmla="*/ 71 h 103"/>
                <a:gd name="T38" fmla="*/ 46 w 63"/>
                <a:gd name="T39" fmla="*/ 55 h 103"/>
                <a:gd name="T40" fmla="*/ 32 w 63"/>
                <a:gd name="T41" fmla="*/ 49 h 103"/>
                <a:gd name="T42" fmla="*/ 18 w 63"/>
                <a:gd name="T43" fmla="*/ 55 h 103"/>
                <a:gd name="T44" fmla="*/ 12 w 63"/>
                <a:gd name="T45" fmla="*/ 69 h 103"/>
                <a:gd name="T46" fmla="*/ 18 w 63"/>
                <a:gd name="T47" fmla="*/ 86 h 103"/>
                <a:gd name="T48" fmla="*/ 32 w 63"/>
                <a:gd name="T49" fmla="*/ 93 h 103"/>
                <a:gd name="T50" fmla="*/ 46 w 63"/>
                <a:gd name="T51" fmla="*/ 87 h 103"/>
                <a:gd name="T52" fmla="*/ 51 w 63"/>
                <a:gd name="T53" fmla="*/ 7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103">
                  <a:moveTo>
                    <a:pt x="63" y="70"/>
                  </a:moveTo>
                  <a:cubicBezTo>
                    <a:pt x="63" y="76"/>
                    <a:pt x="61" y="82"/>
                    <a:pt x="59" y="87"/>
                  </a:cubicBezTo>
                  <a:cubicBezTo>
                    <a:pt x="56" y="92"/>
                    <a:pt x="52" y="96"/>
                    <a:pt x="47" y="99"/>
                  </a:cubicBezTo>
                  <a:cubicBezTo>
                    <a:pt x="43" y="102"/>
                    <a:pt x="37" y="103"/>
                    <a:pt x="31" y="103"/>
                  </a:cubicBezTo>
                  <a:cubicBezTo>
                    <a:pt x="22" y="103"/>
                    <a:pt x="14" y="99"/>
                    <a:pt x="8" y="91"/>
                  </a:cubicBezTo>
                  <a:cubicBezTo>
                    <a:pt x="2" y="83"/>
                    <a:pt x="0" y="72"/>
                    <a:pt x="0" y="58"/>
                  </a:cubicBezTo>
                  <a:cubicBezTo>
                    <a:pt x="0" y="46"/>
                    <a:pt x="1" y="36"/>
                    <a:pt x="5" y="28"/>
                  </a:cubicBezTo>
                  <a:cubicBezTo>
                    <a:pt x="8" y="19"/>
                    <a:pt x="13" y="12"/>
                    <a:pt x="19" y="7"/>
                  </a:cubicBezTo>
                  <a:cubicBezTo>
                    <a:pt x="25" y="3"/>
                    <a:pt x="32" y="0"/>
                    <a:pt x="40" y="0"/>
                  </a:cubicBezTo>
                  <a:cubicBezTo>
                    <a:pt x="47" y="0"/>
                    <a:pt x="52" y="1"/>
                    <a:pt x="57" y="3"/>
                  </a:cubicBezTo>
                  <a:cubicBezTo>
                    <a:pt x="57" y="14"/>
                    <a:pt x="57" y="14"/>
                    <a:pt x="57" y="14"/>
                  </a:cubicBezTo>
                  <a:cubicBezTo>
                    <a:pt x="52" y="11"/>
                    <a:pt x="46" y="10"/>
                    <a:pt x="40" y="10"/>
                  </a:cubicBezTo>
                  <a:cubicBezTo>
                    <a:pt x="32" y="10"/>
                    <a:pt x="25" y="14"/>
                    <a:pt x="19" y="22"/>
                  </a:cubicBezTo>
                  <a:cubicBezTo>
                    <a:pt x="14" y="30"/>
                    <a:pt x="11" y="40"/>
                    <a:pt x="11" y="53"/>
                  </a:cubicBezTo>
                  <a:cubicBezTo>
                    <a:pt x="12" y="53"/>
                    <a:pt x="12" y="53"/>
                    <a:pt x="12" y="53"/>
                  </a:cubicBezTo>
                  <a:cubicBezTo>
                    <a:pt x="16" y="44"/>
                    <a:pt x="24" y="39"/>
                    <a:pt x="34" y="39"/>
                  </a:cubicBezTo>
                  <a:cubicBezTo>
                    <a:pt x="43" y="39"/>
                    <a:pt x="50" y="42"/>
                    <a:pt x="55" y="48"/>
                  </a:cubicBezTo>
                  <a:cubicBezTo>
                    <a:pt x="60" y="53"/>
                    <a:pt x="63" y="61"/>
                    <a:pt x="63" y="70"/>
                  </a:cubicBezTo>
                  <a:close/>
                  <a:moveTo>
                    <a:pt x="51" y="71"/>
                  </a:moveTo>
                  <a:cubicBezTo>
                    <a:pt x="51" y="64"/>
                    <a:pt x="49" y="59"/>
                    <a:pt x="46" y="55"/>
                  </a:cubicBezTo>
                  <a:cubicBezTo>
                    <a:pt x="43" y="51"/>
                    <a:pt x="38" y="49"/>
                    <a:pt x="32" y="49"/>
                  </a:cubicBezTo>
                  <a:cubicBezTo>
                    <a:pt x="26" y="49"/>
                    <a:pt x="22" y="51"/>
                    <a:pt x="18" y="55"/>
                  </a:cubicBezTo>
                  <a:cubicBezTo>
                    <a:pt x="14" y="59"/>
                    <a:pt x="12" y="63"/>
                    <a:pt x="12" y="69"/>
                  </a:cubicBezTo>
                  <a:cubicBezTo>
                    <a:pt x="12" y="76"/>
                    <a:pt x="14" y="82"/>
                    <a:pt x="18" y="86"/>
                  </a:cubicBezTo>
                  <a:cubicBezTo>
                    <a:pt x="21" y="91"/>
                    <a:pt x="26" y="93"/>
                    <a:pt x="32" y="93"/>
                  </a:cubicBezTo>
                  <a:cubicBezTo>
                    <a:pt x="38" y="93"/>
                    <a:pt x="42" y="91"/>
                    <a:pt x="46" y="87"/>
                  </a:cubicBezTo>
                  <a:cubicBezTo>
                    <a:pt x="49" y="83"/>
                    <a:pt x="51" y="78"/>
                    <a:pt x="51"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1" name="Freeform 86"/>
            <p:cNvSpPr>
              <a:spLocks/>
            </p:cNvSpPr>
            <p:nvPr/>
          </p:nvSpPr>
          <p:spPr bwMode="auto">
            <a:xfrm>
              <a:off x="1664" y="84"/>
              <a:ext cx="133" cy="243"/>
            </a:xfrm>
            <a:custGeom>
              <a:avLst/>
              <a:gdLst>
                <a:gd name="T0" fmla="*/ 56 w 56"/>
                <a:gd name="T1" fmla="*/ 69 h 101"/>
                <a:gd name="T2" fmla="*/ 46 w 56"/>
                <a:gd name="T3" fmla="*/ 92 h 101"/>
                <a:gd name="T4" fmla="*/ 21 w 56"/>
                <a:gd name="T5" fmla="*/ 101 h 101"/>
                <a:gd name="T6" fmla="*/ 0 w 56"/>
                <a:gd name="T7" fmla="*/ 97 h 101"/>
                <a:gd name="T8" fmla="*/ 0 w 56"/>
                <a:gd name="T9" fmla="*/ 85 h 101"/>
                <a:gd name="T10" fmla="*/ 21 w 56"/>
                <a:gd name="T11" fmla="*/ 91 h 101"/>
                <a:gd name="T12" fmla="*/ 38 w 56"/>
                <a:gd name="T13" fmla="*/ 85 h 101"/>
                <a:gd name="T14" fmla="*/ 44 w 56"/>
                <a:gd name="T15" fmla="*/ 70 h 101"/>
                <a:gd name="T16" fmla="*/ 38 w 56"/>
                <a:gd name="T17" fmla="*/ 54 h 101"/>
                <a:gd name="T18" fmla="*/ 19 w 56"/>
                <a:gd name="T19" fmla="*/ 49 h 101"/>
                <a:gd name="T20" fmla="*/ 2 w 56"/>
                <a:gd name="T21" fmla="*/ 50 h 101"/>
                <a:gd name="T22" fmla="*/ 5 w 56"/>
                <a:gd name="T23" fmla="*/ 0 h 101"/>
                <a:gd name="T24" fmla="*/ 51 w 56"/>
                <a:gd name="T25" fmla="*/ 0 h 101"/>
                <a:gd name="T26" fmla="*/ 51 w 56"/>
                <a:gd name="T27" fmla="*/ 10 h 101"/>
                <a:gd name="T28" fmla="*/ 15 w 56"/>
                <a:gd name="T29" fmla="*/ 10 h 101"/>
                <a:gd name="T30" fmla="*/ 13 w 56"/>
                <a:gd name="T31" fmla="*/ 39 h 101"/>
                <a:gd name="T32" fmla="*/ 22 w 56"/>
                <a:gd name="T33" fmla="*/ 39 h 101"/>
                <a:gd name="T34" fmla="*/ 47 w 56"/>
                <a:gd name="T35" fmla="*/ 47 h 101"/>
                <a:gd name="T36" fmla="*/ 56 w 56"/>
                <a:gd name="T37"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101">
                  <a:moveTo>
                    <a:pt x="56" y="69"/>
                  </a:moveTo>
                  <a:cubicBezTo>
                    <a:pt x="56" y="79"/>
                    <a:pt x="53" y="86"/>
                    <a:pt x="46" y="92"/>
                  </a:cubicBezTo>
                  <a:cubicBezTo>
                    <a:pt x="40" y="98"/>
                    <a:pt x="31" y="101"/>
                    <a:pt x="21" y="101"/>
                  </a:cubicBezTo>
                  <a:cubicBezTo>
                    <a:pt x="11" y="101"/>
                    <a:pt x="4" y="100"/>
                    <a:pt x="0" y="97"/>
                  </a:cubicBezTo>
                  <a:cubicBezTo>
                    <a:pt x="0" y="85"/>
                    <a:pt x="0" y="85"/>
                    <a:pt x="0" y="85"/>
                  </a:cubicBezTo>
                  <a:cubicBezTo>
                    <a:pt x="7" y="89"/>
                    <a:pt x="14" y="91"/>
                    <a:pt x="21" y="91"/>
                  </a:cubicBezTo>
                  <a:cubicBezTo>
                    <a:pt x="28" y="91"/>
                    <a:pt x="33" y="89"/>
                    <a:pt x="38" y="85"/>
                  </a:cubicBezTo>
                  <a:cubicBezTo>
                    <a:pt x="42" y="82"/>
                    <a:pt x="44" y="76"/>
                    <a:pt x="44" y="70"/>
                  </a:cubicBezTo>
                  <a:cubicBezTo>
                    <a:pt x="44" y="63"/>
                    <a:pt x="42" y="58"/>
                    <a:pt x="38" y="54"/>
                  </a:cubicBezTo>
                  <a:cubicBezTo>
                    <a:pt x="33" y="51"/>
                    <a:pt x="27" y="49"/>
                    <a:pt x="19" y="49"/>
                  </a:cubicBezTo>
                  <a:cubicBezTo>
                    <a:pt x="12" y="49"/>
                    <a:pt x="6" y="49"/>
                    <a:pt x="2" y="50"/>
                  </a:cubicBezTo>
                  <a:cubicBezTo>
                    <a:pt x="5" y="0"/>
                    <a:pt x="5" y="0"/>
                    <a:pt x="5" y="0"/>
                  </a:cubicBezTo>
                  <a:cubicBezTo>
                    <a:pt x="51" y="0"/>
                    <a:pt x="51" y="0"/>
                    <a:pt x="51" y="0"/>
                  </a:cubicBezTo>
                  <a:cubicBezTo>
                    <a:pt x="51" y="10"/>
                    <a:pt x="51" y="10"/>
                    <a:pt x="51" y="10"/>
                  </a:cubicBezTo>
                  <a:cubicBezTo>
                    <a:pt x="15" y="10"/>
                    <a:pt x="15" y="10"/>
                    <a:pt x="15" y="10"/>
                  </a:cubicBezTo>
                  <a:cubicBezTo>
                    <a:pt x="13" y="39"/>
                    <a:pt x="13" y="39"/>
                    <a:pt x="13" y="39"/>
                  </a:cubicBezTo>
                  <a:cubicBezTo>
                    <a:pt x="22" y="39"/>
                    <a:pt x="22" y="39"/>
                    <a:pt x="22" y="39"/>
                  </a:cubicBezTo>
                  <a:cubicBezTo>
                    <a:pt x="33" y="39"/>
                    <a:pt x="41" y="42"/>
                    <a:pt x="47" y="47"/>
                  </a:cubicBezTo>
                  <a:cubicBezTo>
                    <a:pt x="53" y="52"/>
                    <a:pt x="56" y="59"/>
                    <a:pt x="56"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324" name="Group 89"/>
          <p:cNvGrpSpPr>
            <a:grpSpLocks noChangeAspect="1"/>
          </p:cNvGrpSpPr>
          <p:nvPr/>
        </p:nvGrpSpPr>
        <p:grpSpPr bwMode="auto">
          <a:xfrm>
            <a:off x="8354907" y="1479858"/>
            <a:ext cx="1929054" cy="228368"/>
            <a:chOff x="1" y="3"/>
            <a:chExt cx="2796" cy="331"/>
          </a:xfrm>
          <a:solidFill>
            <a:srgbClr val="FFFFFF"/>
          </a:solidFill>
        </p:grpSpPr>
        <p:sp>
          <p:nvSpPr>
            <p:cNvPr id="326" name="Freeform 90"/>
            <p:cNvSpPr>
              <a:spLocks/>
            </p:cNvSpPr>
            <p:nvPr/>
          </p:nvSpPr>
          <p:spPr bwMode="auto">
            <a:xfrm>
              <a:off x="1" y="25"/>
              <a:ext cx="305" cy="304"/>
            </a:xfrm>
            <a:custGeom>
              <a:avLst/>
              <a:gdLst>
                <a:gd name="T0" fmla="*/ 129 w 129"/>
                <a:gd name="T1" fmla="*/ 126 h 126"/>
                <a:gd name="T2" fmla="*/ 114 w 129"/>
                <a:gd name="T3" fmla="*/ 126 h 126"/>
                <a:gd name="T4" fmla="*/ 114 w 129"/>
                <a:gd name="T5" fmla="*/ 41 h 126"/>
                <a:gd name="T6" fmla="*/ 115 w 129"/>
                <a:gd name="T7" fmla="*/ 17 h 126"/>
                <a:gd name="T8" fmla="*/ 115 w 129"/>
                <a:gd name="T9" fmla="*/ 17 h 126"/>
                <a:gd name="T10" fmla="*/ 111 w 129"/>
                <a:gd name="T11" fmla="*/ 29 h 126"/>
                <a:gd name="T12" fmla="*/ 68 w 129"/>
                <a:gd name="T13" fmla="*/ 126 h 126"/>
                <a:gd name="T14" fmla="*/ 61 w 129"/>
                <a:gd name="T15" fmla="*/ 126 h 126"/>
                <a:gd name="T16" fmla="*/ 18 w 129"/>
                <a:gd name="T17" fmla="*/ 30 h 126"/>
                <a:gd name="T18" fmla="*/ 14 w 129"/>
                <a:gd name="T19" fmla="*/ 17 h 126"/>
                <a:gd name="T20" fmla="*/ 14 w 129"/>
                <a:gd name="T21" fmla="*/ 17 h 126"/>
                <a:gd name="T22" fmla="*/ 14 w 129"/>
                <a:gd name="T23" fmla="*/ 41 h 126"/>
                <a:gd name="T24" fmla="*/ 14 w 129"/>
                <a:gd name="T25" fmla="*/ 126 h 126"/>
                <a:gd name="T26" fmla="*/ 0 w 129"/>
                <a:gd name="T27" fmla="*/ 126 h 126"/>
                <a:gd name="T28" fmla="*/ 0 w 129"/>
                <a:gd name="T29" fmla="*/ 0 h 126"/>
                <a:gd name="T30" fmla="*/ 20 w 129"/>
                <a:gd name="T31" fmla="*/ 0 h 126"/>
                <a:gd name="T32" fmla="*/ 58 w 129"/>
                <a:gd name="T33" fmla="*/ 88 h 126"/>
                <a:gd name="T34" fmla="*/ 64 w 129"/>
                <a:gd name="T35" fmla="*/ 103 h 126"/>
                <a:gd name="T36" fmla="*/ 65 w 129"/>
                <a:gd name="T37" fmla="*/ 103 h 126"/>
                <a:gd name="T38" fmla="*/ 71 w 129"/>
                <a:gd name="T39" fmla="*/ 87 h 126"/>
                <a:gd name="T40" fmla="*/ 110 w 129"/>
                <a:gd name="T41" fmla="*/ 0 h 126"/>
                <a:gd name="T42" fmla="*/ 129 w 129"/>
                <a:gd name="T43" fmla="*/ 0 h 126"/>
                <a:gd name="T44" fmla="*/ 129 w 129"/>
                <a:gd name="T45"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6">
                  <a:moveTo>
                    <a:pt x="129" y="126"/>
                  </a:moveTo>
                  <a:cubicBezTo>
                    <a:pt x="114" y="126"/>
                    <a:pt x="114" y="126"/>
                    <a:pt x="114" y="126"/>
                  </a:cubicBezTo>
                  <a:cubicBezTo>
                    <a:pt x="114" y="41"/>
                    <a:pt x="114" y="41"/>
                    <a:pt x="114" y="41"/>
                  </a:cubicBezTo>
                  <a:cubicBezTo>
                    <a:pt x="114" y="35"/>
                    <a:pt x="114" y="26"/>
                    <a:pt x="115" y="17"/>
                  </a:cubicBezTo>
                  <a:cubicBezTo>
                    <a:pt x="115" y="17"/>
                    <a:pt x="115" y="17"/>
                    <a:pt x="115" y="17"/>
                  </a:cubicBezTo>
                  <a:cubicBezTo>
                    <a:pt x="114" y="22"/>
                    <a:pt x="112" y="26"/>
                    <a:pt x="111" y="29"/>
                  </a:cubicBezTo>
                  <a:cubicBezTo>
                    <a:pt x="68" y="126"/>
                    <a:pt x="68" y="126"/>
                    <a:pt x="68" y="126"/>
                  </a:cubicBezTo>
                  <a:cubicBezTo>
                    <a:pt x="61" y="126"/>
                    <a:pt x="61" y="126"/>
                    <a:pt x="61" y="126"/>
                  </a:cubicBezTo>
                  <a:cubicBezTo>
                    <a:pt x="18" y="30"/>
                    <a:pt x="18" y="30"/>
                    <a:pt x="18" y="30"/>
                  </a:cubicBezTo>
                  <a:cubicBezTo>
                    <a:pt x="17" y="27"/>
                    <a:pt x="15" y="23"/>
                    <a:pt x="14" y="17"/>
                  </a:cubicBezTo>
                  <a:cubicBezTo>
                    <a:pt x="14" y="17"/>
                    <a:pt x="14" y="17"/>
                    <a:pt x="14" y="17"/>
                  </a:cubicBezTo>
                  <a:cubicBezTo>
                    <a:pt x="14" y="22"/>
                    <a:pt x="14" y="30"/>
                    <a:pt x="14" y="41"/>
                  </a:cubicBezTo>
                  <a:cubicBezTo>
                    <a:pt x="14" y="126"/>
                    <a:pt x="14" y="126"/>
                    <a:pt x="14" y="126"/>
                  </a:cubicBezTo>
                  <a:cubicBezTo>
                    <a:pt x="0" y="126"/>
                    <a:pt x="0" y="126"/>
                    <a:pt x="0" y="126"/>
                  </a:cubicBezTo>
                  <a:cubicBezTo>
                    <a:pt x="0" y="0"/>
                    <a:pt x="0" y="0"/>
                    <a:pt x="0" y="0"/>
                  </a:cubicBezTo>
                  <a:cubicBezTo>
                    <a:pt x="20" y="0"/>
                    <a:pt x="20" y="0"/>
                    <a:pt x="20" y="0"/>
                  </a:cubicBezTo>
                  <a:cubicBezTo>
                    <a:pt x="58" y="88"/>
                    <a:pt x="58" y="88"/>
                    <a:pt x="58" y="88"/>
                  </a:cubicBezTo>
                  <a:cubicBezTo>
                    <a:pt x="61" y="94"/>
                    <a:pt x="63" y="99"/>
                    <a:pt x="64" y="103"/>
                  </a:cubicBezTo>
                  <a:cubicBezTo>
                    <a:pt x="65" y="103"/>
                    <a:pt x="65" y="103"/>
                    <a:pt x="65" y="103"/>
                  </a:cubicBezTo>
                  <a:cubicBezTo>
                    <a:pt x="67" y="96"/>
                    <a:pt x="69" y="91"/>
                    <a:pt x="71" y="87"/>
                  </a:cubicBezTo>
                  <a:cubicBezTo>
                    <a:pt x="110" y="0"/>
                    <a:pt x="110" y="0"/>
                    <a:pt x="110" y="0"/>
                  </a:cubicBezTo>
                  <a:cubicBezTo>
                    <a:pt x="129" y="0"/>
                    <a:pt x="129" y="0"/>
                    <a:pt x="129" y="0"/>
                  </a:cubicBezTo>
                  <a:lnTo>
                    <a:pt x="12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7" name="Freeform 91"/>
            <p:cNvSpPr>
              <a:spLocks noEditPoints="1"/>
            </p:cNvSpPr>
            <p:nvPr/>
          </p:nvSpPr>
          <p:spPr bwMode="auto">
            <a:xfrm>
              <a:off x="368" y="11"/>
              <a:ext cx="45" cy="318"/>
            </a:xfrm>
            <a:custGeom>
              <a:avLst/>
              <a:gdLst>
                <a:gd name="T0" fmla="*/ 10 w 19"/>
                <a:gd name="T1" fmla="*/ 19 h 132"/>
                <a:gd name="T2" fmla="*/ 3 w 19"/>
                <a:gd name="T3" fmla="*/ 16 h 132"/>
                <a:gd name="T4" fmla="*/ 0 w 19"/>
                <a:gd name="T5" fmla="*/ 10 h 132"/>
                <a:gd name="T6" fmla="*/ 3 w 19"/>
                <a:gd name="T7" fmla="*/ 3 h 132"/>
                <a:gd name="T8" fmla="*/ 10 w 19"/>
                <a:gd name="T9" fmla="*/ 0 h 132"/>
                <a:gd name="T10" fmla="*/ 16 w 19"/>
                <a:gd name="T11" fmla="*/ 3 h 132"/>
                <a:gd name="T12" fmla="*/ 19 w 19"/>
                <a:gd name="T13" fmla="*/ 10 h 132"/>
                <a:gd name="T14" fmla="*/ 16 w 19"/>
                <a:gd name="T15" fmla="*/ 16 h 132"/>
                <a:gd name="T16" fmla="*/ 10 w 19"/>
                <a:gd name="T17" fmla="*/ 19 h 132"/>
                <a:gd name="T18" fmla="*/ 17 w 19"/>
                <a:gd name="T19" fmla="*/ 132 h 132"/>
                <a:gd name="T20" fmla="*/ 2 w 19"/>
                <a:gd name="T21" fmla="*/ 132 h 132"/>
                <a:gd name="T22" fmla="*/ 2 w 19"/>
                <a:gd name="T23" fmla="*/ 42 h 132"/>
                <a:gd name="T24" fmla="*/ 17 w 19"/>
                <a:gd name="T25" fmla="*/ 42 h 132"/>
                <a:gd name="T26" fmla="*/ 17 w 19"/>
                <a:gd name="T2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32">
                  <a:moveTo>
                    <a:pt x="10" y="19"/>
                  </a:moveTo>
                  <a:cubicBezTo>
                    <a:pt x="7" y="19"/>
                    <a:pt x="5" y="18"/>
                    <a:pt x="3" y="16"/>
                  </a:cubicBezTo>
                  <a:cubicBezTo>
                    <a:pt x="1" y="15"/>
                    <a:pt x="0" y="12"/>
                    <a:pt x="0" y="10"/>
                  </a:cubicBezTo>
                  <a:cubicBezTo>
                    <a:pt x="0" y="7"/>
                    <a:pt x="1" y="5"/>
                    <a:pt x="3" y="3"/>
                  </a:cubicBezTo>
                  <a:cubicBezTo>
                    <a:pt x="5" y="1"/>
                    <a:pt x="7" y="0"/>
                    <a:pt x="10" y="0"/>
                  </a:cubicBezTo>
                  <a:cubicBezTo>
                    <a:pt x="12" y="0"/>
                    <a:pt x="14" y="1"/>
                    <a:pt x="16" y="3"/>
                  </a:cubicBezTo>
                  <a:cubicBezTo>
                    <a:pt x="18" y="5"/>
                    <a:pt x="19" y="7"/>
                    <a:pt x="19" y="10"/>
                  </a:cubicBezTo>
                  <a:cubicBezTo>
                    <a:pt x="19" y="12"/>
                    <a:pt x="18" y="14"/>
                    <a:pt x="16" y="16"/>
                  </a:cubicBezTo>
                  <a:cubicBezTo>
                    <a:pt x="14" y="18"/>
                    <a:pt x="12" y="19"/>
                    <a:pt x="10" y="19"/>
                  </a:cubicBezTo>
                  <a:close/>
                  <a:moveTo>
                    <a:pt x="17" y="132"/>
                  </a:moveTo>
                  <a:cubicBezTo>
                    <a:pt x="2" y="132"/>
                    <a:pt x="2" y="132"/>
                    <a:pt x="2" y="132"/>
                  </a:cubicBezTo>
                  <a:cubicBezTo>
                    <a:pt x="2" y="42"/>
                    <a:pt x="2" y="42"/>
                    <a:pt x="2" y="42"/>
                  </a:cubicBezTo>
                  <a:cubicBezTo>
                    <a:pt x="17" y="42"/>
                    <a:pt x="17" y="42"/>
                    <a:pt x="17" y="42"/>
                  </a:cubicBezTo>
                  <a:lnTo>
                    <a:pt x="1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8" name="Freeform 92"/>
            <p:cNvSpPr>
              <a:spLocks/>
            </p:cNvSpPr>
            <p:nvPr/>
          </p:nvSpPr>
          <p:spPr bwMode="auto">
            <a:xfrm>
              <a:off x="455" y="107"/>
              <a:ext cx="161" cy="227"/>
            </a:xfrm>
            <a:custGeom>
              <a:avLst/>
              <a:gdLst>
                <a:gd name="T0" fmla="*/ 67 w 68"/>
                <a:gd name="T1" fmla="*/ 88 h 94"/>
                <a:gd name="T2" fmla="*/ 43 w 68"/>
                <a:gd name="T3" fmla="*/ 94 h 94"/>
                <a:gd name="T4" fmla="*/ 12 w 68"/>
                <a:gd name="T5" fmla="*/ 81 h 94"/>
                <a:gd name="T6" fmla="*/ 0 w 68"/>
                <a:gd name="T7" fmla="*/ 49 h 94"/>
                <a:gd name="T8" fmla="*/ 13 w 68"/>
                <a:gd name="T9" fmla="*/ 13 h 94"/>
                <a:gd name="T10" fmla="*/ 47 w 68"/>
                <a:gd name="T11" fmla="*/ 0 h 94"/>
                <a:gd name="T12" fmla="*/ 68 w 68"/>
                <a:gd name="T13" fmla="*/ 4 h 94"/>
                <a:gd name="T14" fmla="*/ 68 w 68"/>
                <a:gd name="T15" fmla="*/ 19 h 94"/>
                <a:gd name="T16" fmla="*/ 46 w 68"/>
                <a:gd name="T17" fmla="*/ 12 h 94"/>
                <a:gd name="T18" fmla="*/ 24 w 68"/>
                <a:gd name="T19" fmla="*/ 22 h 94"/>
                <a:gd name="T20" fmla="*/ 15 w 68"/>
                <a:gd name="T21" fmla="*/ 48 h 94"/>
                <a:gd name="T22" fmla="*/ 23 w 68"/>
                <a:gd name="T23" fmla="*/ 73 h 94"/>
                <a:gd name="T24" fmla="*/ 45 w 68"/>
                <a:gd name="T25" fmla="*/ 82 h 94"/>
                <a:gd name="T26" fmla="*/ 67 w 68"/>
                <a:gd name="T27" fmla="*/ 74 h 94"/>
                <a:gd name="T28" fmla="*/ 67 w 68"/>
                <a:gd name="T29"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94">
                  <a:moveTo>
                    <a:pt x="67" y="88"/>
                  </a:moveTo>
                  <a:cubicBezTo>
                    <a:pt x="61" y="92"/>
                    <a:pt x="52" y="94"/>
                    <a:pt x="43" y="94"/>
                  </a:cubicBezTo>
                  <a:cubicBezTo>
                    <a:pt x="30" y="94"/>
                    <a:pt x="20" y="90"/>
                    <a:pt x="12" y="81"/>
                  </a:cubicBezTo>
                  <a:cubicBezTo>
                    <a:pt x="4" y="73"/>
                    <a:pt x="0" y="62"/>
                    <a:pt x="0" y="49"/>
                  </a:cubicBezTo>
                  <a:cubicBezTo>
                    <a:pt x="0" y="34"/>
                    <a:pt x="4" y="22"/>
                    <a:pt x="13" y="13"/>
                  </a:cubicBezTo>
                  <a:cubicBezTo>
                    <a:pt x="21" y="4"/>
                    <a:pt x="33" y="0"/>
                    <a:pt x="47" y="0"/>
                  </a:cubicBezTo>
                  <a:cubicBezTo>
                    <a:pt x="55" y="0"/>
                    <a:pt x="62" y="1"/>
                    <a:pt x="68" y="4"/>
                  </a:cubicBezTo>
                  <a:cubicBezTo>
                    <a:pt x="68" y="19"/>
                    <a:pt x="68" y="19"/>
                    <a:pt x="68" y="19"/>
                  </a:cubicBezTo>
                  <a:cubicBezTo>
                    <a:pt x="61" y="14"/>
                    <a:pt x="54" y="12"/>
                    <a:pt x="46" y="12"/>
                  </a:cubicBezTo>
                  <a:cubicBezTo>
                    <a:pt x="37" y="12"/>
                    <a:pt x="29" y="15"/>
                    <a:pt x="24" y="22"/>
                  </a:cubicBezTo>
                  <a:cubicBezTo>
                    <a:pt x="18" y="28"/>
                    <a:pt x="15" y="37"/>
                    <a:pt x="15" y="48"/>
                  </a:cubicBezTo>
                  <a:cubicBezTo>
                    <a:pt x="15" y="58"/>
                    <a:pt x="17" y="67"/>
                    <a:pt x="23" y="73"/>
                  </a:cubicBezTo>
                  <a:cubicBezTo>
                    <a:pt x="29" y="79"/>
                    <a:pt x="36" y="82"/>
                    <a:pt x="45" y="82"/>
                  </a:cubicBezTo>
                  <a:cubicBezTo>
                    <a:pt x="53" y="82"/>
                    <a:pt x="61" y="79"/>
                    <a:pt x="67" y="74"/>
                  </a:cubicBezTo>
                  <a:lnTo>
                    <a:pt x="67"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9" name="Freeform 93"/>
            <p:cNvSpPr>
              <a:spLocks/>
            </p:cNvSpPr>
            <p:nvPr/>
          </p:nvSpPr>
          <p:spPr bwMode="auto">
            <a:xfrm>
              <a:off x="661" y="107"/>
              <a:ext cx="109" cy="222"/>
            </a:xfrm>
            <a:custGeom>
              <a:avLst/>
              <a:gdLst>
                <a:gd name="T0" fmla="*/ 46 w 46"/>
                <a:gd name="T1" fmla="*/ 16 h 92"/>
                <a:gd name="T2" fmla="*/ 36 w 46"/>
                <a:gd name="T3" fmla="*/ 13 h 92"/>
                <a:gd name="T4" fmla="*/ 20 w 46"/>
                <a:gd name="T5" fmla="*/ 22 h 92"/>
                <a:gd name="T6" fmla="*/ 14 w 46"/>
                <a:gd name="T7" fmla="*/ 46 h 92"/>
                <a:gd name="T8" fmla="*/ 14 w 46"/>
                <a:gd name="T9" fmla="*/ 92 h 92"/>
                <a:gd name="T10" fmla="*/ 0 w 46"/>
                <a:gd name="T11" fmla="*/ 92 h 92"/>
                <a:gd name="T12" fmla="*/ 0 w 46"/>
                <a:gd name="T13" fmla="*/ 2 h 92"/>
                <a:gd name="T14" fmla="*/ 14 w 46"/>
                <a:gd name="T15" fmla="*/ 2 h 92"/>
                <a:gd name="T16" fmla="*/ 14 w 46"/>
                <a:gd name="T17" fmla="*/ 20 h 92"/>
                <a:gd name="T18" fmla="*/ 14 w 46"/>
                <a:gd name="T19" fmla="*/ 20 h 92"/>
                <a:gd name="T20" fmla="*/ 24 w 46"/>
                <a:gd name="T21" fmla="*/ 6 h 92"/>
                <a:gd name="T22" fmla="*/ 38 w 46"/>
                <a:gd name="T23" fmla="*/ 0 h 92"/>
                <a:gd name="T24" fmla="*/ 46 w 46"/>
                <a:gd name="T25" fmla="*/ 1 h 92"/>
                <a:gd name="T26" fmla="*/ 46 w 46"/>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92">
                  <a:moveTo>
                    <a:pt x="46" y="16"/>
                  </a:moveTo>
                  <a:cubicBezTo>
                    <a:pt x="44" y="14"/>
                    <a:pt x="40" y="13"/>
                    <a:pt x="36" y="13"/>
                  </a:cubicBezTo>
                  <a:cubicBezTo>
                    <a:pt x="29" y="13"/>
                    <a:pt x="24" y="16"/>
                    <a:pt x="20" y="22"/>
                  </a:cubicBezTo>
                  <a:cubicBezTo>
                    <a:pt x="16" y="28"/>
                    <a:pt x="14" y="36"/>
                    <a:pt x="14" y="46"/>
                  </a:cubicBezTo>
                  <a:cubicBezTo>
                    <a:pt x="14" y="92"/>
                    <a:pt x="14" y="92"/>
                    <a:pt x="14" y="92"/>
                  </a:cubicBezTo>
                  <a:cubicBezTo>
                    <a:pt x="0" y="92"/>
                    <a:pt x="0" y="92"/>
                    <a:pt x="0" y="92"/>
                  </a:cubicBezTo>
                  <a:cubicBezTo>
                    <a:pt x="0" y="2"/>
                    <a:pt x="0" y="2"/>
                    <a:pt x="0" y="2"/>
                  </a:cubicBezTo>
                  <a:cubicBezTo>
                    <a:pt x="14" y="2"/>
                    <a:pt x="14" y="2"/>
                    <a:pt x="14" y="2"/>
                  </a:cubicBezTo>
                  <a:cubicBezTo>
                    <a:pt x="14" y="20"/>
                    <a:pt x="14" y="20"/>
                    <a:pt x="14" y="20"/>
                  </a:cubicBezTo>
                  <a:cubicBezTo>
                    <a:pt x="14" y="20"/>
                    <a:pt x="14" y="20"/>
                    <a:pt x="14" y="20"/>
                  </a:cubicBezTo>
                  <a:cubicBezTo>
                    <a:pt x="16" y="14"/>
                    <a:pt x="20" y="9"/>
                    <a:pt x="24" y="6"/>
                  </a:cubicBezTo>
                  <a:cubicBezTo>
                    <a:pt x="28" y="2"/>
                    <a:pt x="33" y="0"/>
                    <a:pt x="38" y="0"/>
                  </a:cubicBezTo>
                  <a:cubicBezTo>
                    <a:pt x="42" y="0"/>
                    <a:pt x="44" y="1"/>
                    <a:pt x="46" y="1"/>
                  </a:cubicBezTo>
                  <a:lnTo>
                    <a:pt x="4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0" name="Freeform 94"/>
            <p:cNvSpPr>
              <a:spLocks noEditPoints="1"/>
            </p:cNvSpPr>
            <p:nvPr/>
          </p:nvSpPr>
          <p:spPr bwMode="auto">
            <a:xfrm>
              <a:off x="782" y="107"/>
              <a:ext cx="211" cy="227"/>
            </a:xfrm>
            <a:custGeom>
              <a:avLst/>
              <a:gdLst>
                <a:gd name="T0" fmla="*/ 44 w 89"/>
                <a:gd name="T1" fmla="*/ 94 h 94"/>
                <a:gd name="T2" fmla="*/ 12 w 89"/>
                <a:gd name="T3" fmla="*/ 81 h 94"/>
                <a:gd name="T4" fmla="*/ 0 w 89"/>
                <a:gd name="T5" fmla="*/ 48 h 94"/>
                <a:gd name="T6" fmla="*/ 12 w 89"/>
                <a:gd name="T7" fmla="*/ 12 h 94"/>
                <a:gd name="T8" fmla="*/ 46 w 89"/>
                <a:gd name="T9" fmla="*/ 0 h 94"/>
                <a:gd name="T10" fmla="*/ 77 w 89"/>
                <a:gd name="T11" fmla="*/ 12 h 94"/>
                <a:gd name="T12" fmla="*/ 89 w 89"/>
                <a:gd name="T13" fmla="*/ 46 h 94"/>
                <a:gd name="T14" fmla="*/ 76 w 89"/>
                <a:gd name="T15" fmla="*/ 81 h 94"/>
                <a:gd name="T16" fmla="*/ 44 w 89"/>
                <a:gd name="T17" fmla="*/ 94 h 94"/>
                <a:gd name="T18" fmla="*/ 45 w 89"/>
                <a:gd name="T19" fmla="*/ 12 h 94"/>
                <a:gd name="T20" fmla="*/ 23 w 89"/>
                <a:gd name="T21" fmla="*/ 21 h 94"/>
                <a:gd name="T22" fmla="*/ 15 w 89"/>
                <a:gd name="T23" fmla="*/ 47 h 94"/>
                <a:gd name="T24" fmla="*/ 23 w 89"/>
                <a:gd name="T25" fmla="*/ 73 h 94"/>
                <a:gd name="T26" fmla="*/ 45 w 89"/>
                <a:gd name="T27" fmla="*/ 82 h 94"/>
                <a:gd name="T28" fmla="*/ 66 w 89"/>
                <a:gd name="T29" fmla="*/ 73 h 94"/>
                <a:gd name="T30" fmla="*/ 74 w 89"/>
                <a:gd name="T31" fmla="*/ 47 h 94"/>
                <a:gd name="T32" fmla="*/ 66 w 89"/>
                <a:gd name="T33" fmla="*/ 21 h 94"/>
                <a:gd name="T34" fmla="*/ 45 w 89"/>
                <a:gd name="T35" fmla="*/ 1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94">
                  <a:moveTo>
                    <a:pt x="44" y="94"/>
                  </a:moveTo>
                  <a:cubicBezTo>
                    <a:pt x="30" y="94"/>
                    <a:pt x="20" y="90"/>
                    <a:pt x="12" y="81"/>
                  </a:cubicBezTo>
                  <a:cubicBezTo>
                    <a:pt x="4" y="73"/>
                    <a:pt x="0" y="62"/>
                    <a:pt x="0" y="48"/>
                  </a:cubicBezTo>
                  <a:cubicBezTo>
                    <a:pt x="0" y="33"/>
                    <a:pt x="4" y="21"/>
                    <a:pt x="12" y="12"/>
                  </a:cubicBezTo>
                  <a:cubicBezTo>
                    <a:pt x="21" y="4"/>
                    <a:pt x="32" y="0"/>
                    <a:pt x="46" y="0"/>
                  </a:cubicBezTo>
                  <a:cubicBezTo>
                    <a:pt x="59" y="0"/>
                    <a:pt x="70" y="4"/>
                    <a:pt x="77" y="12"/>
                  </a:cubicBezTo>
                  <a:cubicBezTo>
                    <a:pt x="85" y="20"/>
                    <a:pt x="89" y="32"/>
                    <a:pt x="89" y="46"/>
                  </a:cubicBezTo>
                  <a:cubicBezTo>
                    <a:pt x="89" y="61"/>
                    <a:pt x="84" y="72"/>
                    <a:pt x="76" y="81"/>
                  </a:cubicBezTo>
                  <a:cubicBezTo>
                    <a:pt x="68" y="90"/>
                    <a:pt x="57" y="94"/>
                    <a:pt x="44" y="94"/>
                  </a:cubicBezTo>
                  <a:close/>
                  <a:moveTo>
                    <a:pt x="45" y="12"/>
                  </a:moveTo>
                  <a:cubicBezTo>
                    <a:pt x="35" y="12"/>
                    <a:pt x="28" y="15"/>
                    <a:pt x="23" y="21"/>
                  </a:cubicBezTo>
                  <a:cubicBezTo>
                    <a:pt x="17" y="28"/>
                    <a:pt x="15" y="36"/>
                    <a:pt x="15" y="47"/>
                  </a:cubicBezTo>
                  <a:cubicBezTo>
                    <a:pt x="15" y="58"/>
                    <a:pt x="17" y="66"/>
                    <a:pt x="23" y="73"/>
                  </a:cubicBezTo>
                  <a:cubicBezTo>
                    <a:pt x="28" y="79"/>
                    <a:pt x="36" y="82"/>
                    <a:pt x="45" y="82"/>
                  </a:cubicBezTo>
                  <a:cubicBezTo>
                    <a:pt x="54" y="82"/>
                    <a:pt x="61" y="79"/>
                    <a:pt x="66" y="73"/>
                  </a:cubicBezTo>
                  <a:cubicBezTo>
                    <a:pt x="71" y="67"/>
                    <a:pt x="74" y="58"/>
                    <a:pt x="74" y="47"/>
                  </a:cubicBezTo>
                  <a:cubicBezTo>
                    <a:pt x="74" y="36"/>
                    <a:pt x="71" y="27"/>
                    <a:pt x="66" y="21"/>
                  </a:cubicBezTo>
                  <a:cubicBezTo>
                    <a:pt x="61" y="15"/>
                    <a:pt x="54" y="12"/>
                    <a:pt x="4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1" name="Freeform 95"/>
            <p:cNvSpPr>
              <a:spLocks/>
            </p:cNvSpPr>
            <p:nvPr/>
          </p:nvSpPr>
          <p:spPr bwMode="auto">
            <a:xfrm>
              <a:off x="1026" y="107"/>
              <a:ext cx="142" cy="227"/>
            </a:xfrm>
            <a:custGeom>
              <a:avLst/>
              <a:gdLst>
                <a:gd name="T0" fmla="*/ 0 w 60"/>
                <a:gd name="T1" fmla="*/ 89 h 94"/>
                <a:gd name="T2" fmla="*/ 0 w 60"/>
                <a:gd name="T3" fmla="*/ 73 h 94"/>
                <a:gd name="T4" fmla="*/ 26 w 60"/>
                <a:gd name="T5" fmla="*/ 82 h 94"/>
                <a:gd name="T6" fmla="*/ 45 w 60"/>
                <a:gd name="T7" fmla="*/ 69 h 94"/>
                <a:gd name="T8" fmla="*/ 44 w 60"/>
                <a:gd name="T9" fmla="*/ 63 h 94"/>
                <a:gd name="T10" fmla="*/ 39 w 60"/>
                <a:gd name="T11" fmla="*/ 59 h 94"/>
                <a:gd name="T12" fmla="*/ 33 w 60"/>
                <a:gd name="T13" fmla="*/ 55 h 94"/>
                <a:gd name="T14" fmla="*/ 25 w 60"/>
                <a:gd name="T15" fmla="*/ 52 h 94"/>
                <a:gd name="T16" fmla="*/ 14 w 60"/>
                <a:gd name="T17" fmla="*/ 47 h 94"/>
                <a:gd name="T18" fmla="*/ 7 w 60"/>
                <a:gd name="T19" fmla="*/ 42 h 94"/>
                <a:gd name="T20" fmla="*/ 2 w 60"/>
                <a:gd name="T21" fmla="*/ 35 h 94"/>
                <a:gd name="T22" fmla="*/ 1 w 60"/>
                <a:gd name="T23" fmla="*/ 26 h 94"/>
                <a:gd name="T24" fmla="*/ 3 w 60"/>
                <a:gd name="T25" fmla="*/ 14 h 94"/>
                <a:gd name="T26" fmla="*/ 11 w 60"/>
                <a:gd name="T27" fmla="*/ 6 h 94"/>
                <a:gd name="T28" fmla="*/ 22 w 60"/>
                <a:gd name="T29" fmla="*/ 1 h 94"/>
                <a:gd name="T30" fmla="*/ 35 w 60"/>
                <a:gd name="T31" fmla="*/ 0 h 94"/>
                <a:gd name="T32" fmla="*/ 56 w 60"/>
                <a:gd name="T33" fmla="*/ 4 h 94"/>
                <a:gd name="T34" fmla="*/ 56 w 60"/>
                <a:gd name="T35" fmla="*/ 18 h 94"/>
                <a:gd name="T36" fmla="*/ 33 w 60"/>
                <a:gd name="T37" fmla="*/ 12 h 94"/>
                <a:gd name="T38" fmla="*/ 26 w 60"/>
                <a:gd name="T39" fmla="*/ 13 h 94"/>
                <a:gd name="T40" fmla="*/ 20 w 60"/>
                <a:gd name="T41" fmla="*/ 15 h 94"/>
                <a:gd name="T42" fmla="*/ 17 w 60"/>
                <a:gd name="T43" fmla="*/ 19 h 94"/>
                <a:gd name="T44" fmla="*/ 15 w 60"/>
                <a:gd name="T45" fmla="*/ 24 h 94"/>
                <a:gd name="T46" fmla="*/ 17 w 60"/>
                <a:gd name="T47" fmla="*/ 30 h 94"/>
                <a:gd name="T48" fmla="*/ 20 w 60"/>
                <a:gd name="T49" fmla="*/ 35 h 94"/>
                <a:gd name="T50" fmla="*/ 26 w 60"/>
                <a:gd name="T51" fmla="*/ 38 h 94"/>
                <a:gd name="T52" fmla="*/ 34 w 60"/>
                <a:gd name="T53" fmla="*/ 41 h 94"/>
                <a:gd name="T54" fmla="*/ 45 w 60"/>
                <a:gd name="T55" fmla="*/ 46 h 94"/>
                <a:gd name="T56" fmla="*/ 53 w 60"/>
                <a:gd name="T57" fmla="*/ 51 h 94"/>
                <a:gd name="T58" fmla="*/ 58 w 60"/>
                <a:gd name="T59" fmla="*/ 58 h 94"/>
                <a:gd name="T60" fmla="*/ 60 w 60"/>
                <a:gd name="T61" fmla="*/ 68 h 94"/>
                <a:gd name="T62" fmla="*/ 57 w 60"/>
                <a:gd name="T63" fmla="*/ 79 h 94"/>
                <a:gd name="T64" fmla="*/ 49 w 60"/>
                <a:gd name="T65" fmla="*/ 87 h 94"/>
                <a:gd name="T66" fmla="*/ 38 w 60"/>
                <a:gd name="T67" fmla="*/ 92 h 94"/>
                <a:gd name="T68" fmla="*/ 24 w 60"/>
                <a:gd name="T69" fmla="*/ 94 h 94"/>
                <a:gd name="T70" fmla="*/ 0 w 60"/>
                <a:gd name="T71"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94">
                  <a:moveTo>
                    <a:pt x="0" y="89"/>
                  </a:moveTo>
                  <a:cubicBezTo>
                    <a:pt x="0" y="73"/>
                    <a:pt x="0" y="73"/>
                    <a:pt x="0" y="73"/>
                  </a:cubicBezTo>
                  <a:cubicBezTo>
                    <a:pt x="8" y="79"/>
                    <a:pt x="17" y="82"/>
                    <a:pt x="26" y="82"/>
                  </a:cubicBezTo>
                  <a:cubicBezTo>
                    <a:pt x="39" y="82"/>
                    <a:pt x="45" y="78"/>
                    <a:pt x="45" y="69"/>
                  </a:cubicBezTo>
                  <a:cubicBezTo>
                    <a:pt x="45" y="67"/>
                    <a:pt x="45" y="65"/>
                    <a:pt x="44" y="63"/>
                  </a:cubicBezTo>
                  <a:cubicBezTo>
                    <a:pt x="43" y="61"/>
                    <a:pt x="41" y="60"/>
                    <a:pt x="39" y="59"/>
                  </a:cubicBezTo>
                  <a:cubicBezTo>
                    <a:pt x="37" y="57"/>
                    <a:pt x="35" y="56"/>
                    <a:pt x="33" y="55"/>
                  </a:cubicBezTo>
                  <a:cubicBezTo>
                    <a:pt x="30" y="54"/>
                    <a:pt x="28" y="53"/>
                    <a:pt x="25" y="52"/>
                  </a:cubicBezTo>
                  <a:cubicBezTo>
                    <a:pt x="21" y="50"/>
                    <a:pt x="17" y="49"/>
                    <a:pt x="14" y="47"/>
                  </a:cubicBezTo>
                  <a:cubicBezTo>
                    <a:pt x="11" y="45"/>
                    <a:pt x="9" y="44"/>
                    <a:pt x="7" y="42"/>
                  </a:cubicBezTo>
                  <a:cubicBezTo>
                    <a:pt x="5" y="40"/>
                    <a:pt x="3" y="37"/>
                    <a:pt x="2" y="35"/>
                  </a:cubicBezTo>
                  <a:cubicBezTo>
                    <a:pt x="1" y="32"/>
                    <a:pt x="1" y="29"/>
                    <a:pt x="1" y="26"/>
                  </a:cubicBezTo>
                  <a:cubicBezTo>
                    <a:pt x="1" y="21"/>
                    <a:pt x="2" y="18"/>
                    <a:pt x="3" y="14"/>
                  </a:cubicBezTo>
                  <a:cubicBezTo>
                    <a:pt x="5" y="11"/>
                    <a:pt x="8" y="8"/>
                    <a:pt x="11" y="6"/>
                  </a:cubicBezTo>
                  <a:cubicBezTo>
                    <a:pt x="14" y="4"/>
                    <a:pt x="18" y="2"/>
                    <a:pt x="22" y="1"/>
                  </a:cubicBezTo>
                  <a:cubicBezTo>
                    <a:pt x="26" y="0"/>
                    <a:pt x="31" y="0"/>
                    <a:pt x="35" y="0"/>
                  </a:cubicBezTo>
                  <a:cubicBezTo>
                    <a:pt x="43" y="0"/>
                    <a:pt x="50" y="1"/>
                    <a:pt x="56" y="4"/>
                  </a:cubicBezTo>
                  <a:cubicBezTo>
                    <a:pt x="56" y="18"/>
                    <a:pt x="56" y="18"/>
                    <a:pt x="56" y="18"/>
                  </a:cubicBezTo>
                  <a:cubicBezTo>
                    <a:pt x="49" y="14"/>
                    <a:pt x="42" y="12"/>
                    <a:pt x="33" y="12"/>
                  </a:cubicBezTo>
                  <a:cubicBezTo>
                    <a:pt x="30" y="12"/>
                    <a:pt x="28" y="12"/>
                    <a:pt x="26" y="13"/>
                  </a:cubicBezTo>
                  <a:cubicBezTo>
                    <a:pt x="24" y="13"/>
                    <a:pt x="22" y="14"/>
                    <a:pt x="20" y="15"/>
                  </a:cubicBezTo>
                  <a:cubicBezTo>
                    <a:pt x="19" y="16"/>
                    <a:pt x="17" y="18"/>
                    <a:pt x="17" y="19"/>
                  </a:cubicBezTo>
                  <a:cubicBezTo>
                    <a:pt x="16" y="21"/>
                    <a:pt x="15" y="23"/>
                    <a:pt x="15" y="24"/>
                  </a:cubicBezTo>
                  <a:cubicBezTo>
                    <a:pt x="15" y="27"/>
                    <a:pt x="16" y="29"/>
                    <a:pt x="17" y="30"/>
                  </a:cubicBezTo>
                  <a:cubicBezTo>
                    <a:pt x="17" y="32"/>
                    <a:pt x="19" y="33"/>
                    <a:pt x="20" y="35"/>
                  </a:cubicBezTo>
                  <a:cubicBezTo>
                    <a:pt x="22" y="36"/>
                    <a:pt x="24" y="37"/>
                    <a:pt x="26" y="38"/>
                  </a:cubicBezTo>
                  <a:cubicBezTo>
                    <a:pt x="29" y="39"/>
                    <a:pt x="31" y="40"/>
                    <a:pt x="34" y="41"/>
                  </a:cubicBezTo>
                  <a:cubicBezTo>
                    <a:pt x="38" y="43"/>
                    <a:pt x="42" y="44"/>
                    <a:pt x="45" y="46"/>
                  </a:cubicBezTo>
                  <a:cubicBezTo>
                    <a:pt x="48" y="47"/>
                    <a:pt x="51" y="49"/>
                    <a:pt x="53" y="51"/>
                  </a:cubicBezTo>
                  <a:cubicBezTo>
                    <a:pt x="55" y="53"/>
                    <a:pt x="57" y="56"/>
                    <a:pt x="58" y="58"/>
                  </a:cubicBezTo>
                  <a:cubicBezTo>
                    <a:pt x="59" y="61"/>
                    <a:pt x="60" y="64"/>
                    <a:pt x="60" y="68"/>
                  </a:cubicBezTo>
                  <a:cubicBezTo>
                    <a:pt x="60" y="72"/>
                    <a:pt x="59" y="76"/>
                    <a:pt x="57" y="79"/>
                  </a:cubicBezTo>
                  <a:cubicBezTo>
                    <a:pt x="55" y="83"/>
                    <a:pt x="53" y="85"/>
                    <a:pt x="49" y="87"/>
                  </a:cubicBezTo>
                  <a:cubicBezTo>
                    <a:pt x="46" y="90"/>
                    <a:pt x="42" y="91"/>
                    <a:pt x="38" y="92"/>
                  </a:cubicBezTo>
                  <a:cubicBezTo>
                    <a:pt x="34" y="93"/>
                    <a:pt x="29" y="94"/>
                    <a:pt x="24" y="94"/>
                  </a:cubicBezTo>
                  <a:cubicBezTo>
                    <a:pt x="15" y="94"/>
                    <a:pt x="7" y="92"/>
                    <a:pt x="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2" name="Freeform 96"/>
            <p:cNvSpPr>
              <a:spLocks noEditPoints="1"/>
            </p:cNvSpPr>
            <p:nvPr/>
          </p:nvSpPr>
          <p:spPr bwMode="auto">
            <a:xfrm>
              <a:off x="1192" y="107"/>
              <a:ext cx="208" cy="227"/>
            </a:xfrm>
            <a:custGeom>
              <a:avLst/>
              <a:gdLst>
                <a:gd name="T0" fmla="*/ 44 w 88"/>
                <a:gd name="T1" fmla="*/ 94 h 94"/>
                <a:gd name="T2" fmla="*/ 12 w 88"/>
                <a:gd name="T3" fmla="*/ 81 h 94"/>
                <a:gd name="T4" fmla="*/ 0 w 88"/>
                <a:gd name="T5" fmla="*/ 48 h 94"/>
                <a:gd name="T6" fmla="*/ 12 w 88"/>
                <a:gd name="T7" fmla="*/ 12 h 94"/>
                <a:gd name="T8" fmla="*/ 46 w 88"/>
                <a:gd name="T9" fmla="*/ 0 h 94"/>
                <a:gd name="T10" fmla="*/ 77 w 88"/>
                <a:gd name="T11" fmla="*/ 12 h 94"/>
                <a:gd name="T12" fmla="*/ 88 w 88"/>
                <a:gd name="T13" fmla="*/ 46 h 94"/>
                <a:gd name="T14" fmla="*/ 76 w 88"/>
                <a:gd name="T15" fmla="*/ 81 h 94"/>
                <a:gd name="T16" fmla="*/ 44 w 88"/>
                <a:gd name="T17" fmla="*/ 94 h 94"/>
                <a:gd name="T18" fmla="*/ 45 w 88"/>
                <a:gd name="T19" fmla="*/ 12 h 94"/>
                <a:gd name="T20" fmla="*/ 23 w 88"/>
                <a:gd name="T21" fmla="*/ 21 h 94"/>
                <a:gd name="T22" fmla="*/ 15 w 88"/>
                <a:gd name="T23" fmla="*/ 47 h 94"/>
                <a:gd name="T24" fmla="*/ 23 w 88"/>
                <a:gd name="T25" fmla="*/ 73 h 94"/>
                <a:gd name="T26" fmla="*/ 45 w 88"/>
                <a:gd name="T27" fmla="*/ 82 h 94"/>
                <a:gd name="T28" fmla="*/ 66 w 88"/>
                <a:gd name="T29" fmla="*/ 73 h 94"/>
                <a:gd name="T30" fmla="*/ 74 w 88"/>
                <a:gd name="T31" fmla="*/ 47 h 94"/>
                <a:gd name="T32" fmla="*/ 66 w 88"/>
                <a:gd name="T33" fmla="*/ 21 h 94"/>
                <a:gd name="T34" fmla="*/ 45 w 88"/>
                <a:gd name="T35" fmla="*/ 1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4">
                  <a:moveTo>
                    <a:pt x="44" y="94"/>
                  </a:moveTo>
                  <a:cubicBezTo>
                    <a:pt x="30" y="94"/>
                    <a:pt x="20" y="90"/>
                    <a:pt x="12" y="81"/>
                  </a:cubicBezTo>
                  <a:cubicBezTo>
                    <a:pt x="4" y="73"/>
                    <a:pt x="0" y="62"/>
                    <a:pt x="0" y="48"/>
                  </a:cubicBezTo>
                  <a:cubicBezTo>
                    <a:pt x="0" y="33"/>
                    <a:pt x="4" y="21"/>
                    <a:pt x="12" y="12"/>
                  </a:cubicBezTo>
                  <a:cubicBezTo>
                    <a:pt x="20" y="4"/>
                    <a:pt x="32" y="0"/>
                    <a:pt x="46" y="0"/>
                  </a:cubicBezTo>
                  <a:cubicBezTo>
                    <a:pt x="59" y="0"/>
                    <a:pt x="70" y="4"/>
                    <a:pt x="77" y="12"/>
                  </a:cubicBezTo>
                  <a:cubicBezTo>
                    <a:pt x="85" y="20"/>
                    <a:pt x="88" y="32"/>
                    <a:pt x="88" y="46"/>
                  </a:cubicBezTo>
                  <a:cubicBezTo>
                    <a:pt x="88" y="61"/>
                    <a:pt x="84" y="72"/>
                    <a:pt x="76" y="81"/>
                  </a:cubicBezTo>
                  <a:cubicBezTo>
                    <a:pt x="68" y="90"/>
                    <a:pt x="57" y="94"/>
                    <a:pt x="44" y="94"/>
                  </a:cubicBezTo>
                  <a:close/>
                  <a:moveTo>
                    <a:pt x="45" y="12"/>
                  </a:moveTo>
                  <a:cubicBezTo>
                    <a:pt x="35" y="12"/>
                    <a:pt x="28" y="15"/>
                    <a:pt x="23" y="21"/>
                  </a:cubicBezTo>
                  <a:cubicBezTo>
                    <a:pt x="17" y="28"/>
                    <a:pt x="15" y="36"/>
                    <a:pt x="15" y="47"/>
                  </a:cubicBezTo>
                  <a:cubicBezTo>
                    <a:pt x="15" y="58"/>
                    <a:pt x="17" y="66"/>
                    <a:pt x="23" y="73"/>
                  </a:cubicBezTo>
                  <a:cubicBezTo>
                    <a:pt x="28" y="79"/>
                    <a:pt x="35" y="82"/>
                    <a:pt x="45" y="82"/>
                  </a:cubicBezTo>
                  <a:cubicBezTo>
                    <a:pt x="54" y="82"/>
                    <a:pt x="61" y="79"/>
                    <a:pt x="66" y="73"/>
                  </a:cubicBezTo>
                  <a:cubicBezTo>
                    <a:pt x="71" y="67"/>
                    <a:pt x="74" y="58"/>
                    <a:pt x="74" y="47"/>
                  </a:cubicBezTo>
                  <a:cubicBezTo>
                    <a:pt x="74" y="36"/>
                    <a:pt x="71" y="27"/>
                    <a:pt x="66" y="21"/>
                  </a:cubicBezTo>
                  <a:cubicBezTo>
                    <a:pt x="61" y="15"/>
                    <a:pt x="54" y="12"/>
                    <a:pt x="4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3" name="Freeform 97"/>
            <p:cNvSpPr>
              <a:spLocks/>
            </p:cNvSpPr>
            <p:nvPr/>
          </p:nvSpPr>
          <p:spPr bwMode="auto">
            <a:xfrm>
              <a:off x="1410" y="3"/>
              <a:ext cx="127" cy="326"/>
            </a:xfrm>
            <a:custGeom>
              <a:avLst/>
              <a:gdLst>
                <a:gd name="T0" fmla="*/ 54 w 54"/>
                <a:gd name="T1" fmla="*/ 14 h 135"/>
                <a:gd name="T2" fmla="*/ 45 w 54"/>
                <a:gd name="T3" fmla="*/ 12 h 135"/>
                <a:gd name="T4" fmla="*/ 30 w 54"/>
                <a:gd name="T5" fmla="*/ 31 h 135"/>
                <a:gd name="T6" fmla="*/ 30 w 54"/>
                <a:gd name="T7" fmla="*/ 45 h 135"/>
                <a:gd name="T8" fmla="*/ 51 w 54"/>
                <a:gd name="T9" fmla="*/ 45 h 135"/>
                <a:gd name="T10" fmla="*/ 51 w 54"/>
                <a:gd name="T11" fmla="*/ 57 h 135"/>
                <a:gd name="T12" fmla="*/ 30 w 54"/>
                <a:gd name="T13" fmla="*/ 57 h 135"/>
                <a:gd name="T14" fmla="*/ 30 w 54"/>
                <a:gd name="T15" fmla="*/ 135 h 135"/>
                <a:gd name="T16" fmla="*/ 15 w 54"/>
                <a:gd name="T17" fmla="*/ 135 h 135"/>
                <a:gd name="T18" fmla="*/ 15 w 54"/>
                <a:gd name="T19" fmla="*/ 57 h 135"/>
                <a:gd name="T20" fmla="*/ 0 w 54"/>
                <a:gd name="T21" fmla="*/ 57 h 135"/>
                <a:gd name="T22" fmla="*/ 0 w 54"/>
                <a:gd name="T23" fmla="*/ 45 h 135"/>
                <a:gd name="T24" fmla="*/ 15 w 54"/>
                <a:gd name="T25" fmla="*/ 45 h 135"/>
                <a:gd name="T26" fmla="*/ 15 w 54"/>
                <a:gd name="T27" fmla="*/ 30 h 135"/>
                <a:gd name="T28" fmla="*/ 23 w 54"/>
                <a:gd name="T29" fmla="*/ 8 h 135"/>
                <a:gd name="T30" fmla="*/ 44 w 54"/>
                <a:gd name="T31" fmla="*/ 0 h 135"/>
                <a:gd name="T32" fmla="*/ 54 w 54"/>
                <a:gd name="T33" fmla="*/ 1 h 135"/>
                <a:gd name="T34" fmla="*/ 54 w 54"/>
                <a:gd name="T35" fmla="*/ 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135">
                  <a:moveTo>
                    <a:pt x="54" y="14"/>
                  </a:moveTo>
                  <a:cubicBezTo>
                    <a:pt x="51" y="13"/>
                    <a:pt x="48" y="12"/>
                    <a:pt x="45" y="12"/>
                  </a:cubicBezTo>
                  <a:cubicBezTo>
                    <a:pt x="35" y="12"/>
                    <a:pt x="30" y="18"/>
                    <a:pt x="30" y="31"/>
                  </a:cubicBezTo>
                  <a:cubicBezTo>
                    <a:pt x="30" y="45"/>
                    <a:pt x="30" y="45"/>
                    <a:pt x="30" y="45"/>
                  </a:cubicBezTo>
                  <a:cubicBezTo>
                    <a:pt x="51" y="45"/>
                    <a:pt x="51" y="45"/>
                    <a:pt x="51" y="45"/>
                  </a:cubicBezTo>
                  <a:cubicBezTo>
                    <a:pt x="51" y="57"/>
                    <a:pt x="51" y="57"/>
                    <a:pt x="51" y="57"/>
                  </a:cubicBezTo>
                  <a:cubicBezTo>
                    <a:pt x="30" y="57"/>
                    <a:pt x="30" y="57"/>
                    <a:pt x="30" y="57"/>
                  </a:cubicBezTo>
                  <a:cubicBezTo>
                    <a:pt x="30" y="135"/>
                    <a:pt x="30" y="135"/>
                    <a:pt x="30" y="135"/>
                  </a:cubicBezTo>
                  <a:cubicBezTo>
                    <a:pt x="15" y="135"/>
                    <a:pt x="15" y="135"/>
                    <a:pt x="15" y="135"/>
                  </a:cubicBezTo>
                  <a:cubicBezTo>
                    <a:pt x="15" y="57"/>
                    <a:pt x="15" y="57"/>
                    <a:pt x="15" y="57"/>
                  </a:cubicBezTo>
                  <a:cubicBezTo>
                    <a:pt x="0" y="57"/>
                    <a:pt x="0" y="57"/>
                    <a:pt x="0" y="57"/>
                  </a:cubicBezTo>
                  <a:cubicBezTo>
                    <a:pt x="0" y="45"/>
                    <a:pt x="0" y="45"/>
                    <a:pt x="0" y="45"/>
                  </a:cubicBezTo>
                  <a:cubicBezTo>
                    <a:pt x="15" y="45"/>
                    <a:pt x="15" y="45"/>
                    <a:pt x="15" y="45"/>
                  </a:cubicBezTo>
                  <a:cubicBezTo>
                    <a:pt x="15" y="30"/>
                    <a:pt x="15" y="30"/>
                    <a:pt x="15" y="30"/>
                  </a:cubicBezTo>
                  <a:cubicBezTo>
                    <a:pt x="15" y="21"/>
                    <a:pt x="18" y="13"/>
                    <a:pt x="23" y="8"/>
                  </a:cubicBezTo>
                  <a:cubicBezTo>
                    <a:pt x="29" y="2"/>
                    <a:pt x="36" y="0"/>
                    <a:pt x="44" y="0"/>
                  </a:cubicBezTo>
                  <a:cubicBezTo>
                    <a:pt x="48" y="0"/>
                    <a:pt x="52" y="0"/>
                    <a:pt x="54" y="1"/>
                  </a:cubicBezTo>
                  <a:lnTo>
                    <a:pt x="5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4" name="Freeform 98"/>
            <p:cNvSpPr>
              <a:spLocks/>
            </p:cNvSpPr>
            <p:nvPr/>
          </p:nvSpPr>
          <p:spPr bwMode="auto">
            <a:xfrm>
              <a:off x="1533" y="47"/>
              <a:ext cx="125" cy="287"/>
            </a:xfrm>
            <a:custGeom>
              <a:avLst/>
              <a:gdLst>
                <a:gd name="T0" fmla="*/ 53 w 53"/>
                <a:gd name="T1" fmla="*/ 116 h 119"/>
                <a:gd name="T2" fmla="*/ 39 w 53"/>
                <a:gd name="T3" fmla="*/ 119 h 119"/>
                <a:gd name="T4" fmla="*/ 16 w 53"/>
                <a:gd name="T5" fmla="*/ 92 h 119"/>
                <a:gd name="T6" fmla="*/ 16 w 53"/>
                <a:gd name="T7" fmla="*/ 39 h 119"/>
                <a:gd name="T8" fmla="*/ 0 w 53"/>
                <a:gd name="T9" fmla="*/ 39 h 119"/>
                <a:gd name="T10" fmla="*/ 0 w 53"/>
                <a:gd name="T11" fmla="*/ 27 h 119"/>
                <a:gd name="T12" fmla="*/ 16 w 53"/>
                <a:gd name="T13" fmla="*/ 27 h 119"/>
                <a:gd name="T14" fmla="*/ 16 w 53"/>
                <a:gd name="T15" fmla="*/ 5 h 119"/>
                <a:gd name="T16" fmla="*/ 30 w 53"/>
                <a:gd name="T17" fmla="*/ 0 h 119"/>
                <a:gd name="T18" fmla="*/ 30 w 53"/>
                <a:gd name="T19" fmla="*/ 27 h 119"/>
                <a:gd name="T20" fmla="*/ 53 w 53"/>
                <a:gd name="T21" fmla="*/ 27 h 119"/>
                <a:gd name="T22" fmla="*/ 53 w 53"/>
                <a:gd name="T23" fmla="*/ 39 h 119"/>
                <a:gd name="T24" fmla="*/ 30 w 53"/>
                <a:gd name="T25" fmla="*/ 39 h 119"/>
                <a:gd name="T26" fmla="*/ 30 w 53"/>
                <a:gd name="T27" fmla="*/ 90 h 119"/>
                <a:gd name="T28" fmla="*/ 33 w 53"/>
                <a:gd name="T29" fmla="*/ 103 h 119"/>
                <a:gd name="T30" fmla="*/ 43 w 53"/>
                <a:gd name="T31" fmla="*/ 107 h 119"/>
                <a:gd name="T32" fmla="*/ 53 w 53"/>
                <a:gd name="T33" fmla="*/ 104 h 119"/>
                <a:gd name="T34" fmla="*/ 53 w 53"/>
                <a:gd name="T35"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19">
                  <a:moveTo>
                    <a:pt x="53" y="116"/>
                  </a:moveTo>
                  <a:cubicBezTo>
                    <a:pt x="49" y="118"/>
                    <a:pt x="45" y="119"/>
                    <a:pt x="39" y="119"/>
                  </a:cubicBezTo>
                  <a:cubicBezTo>
                    <a:pt x="24" y="119"/>
                    <a:pt x="16" y="110"/>
                    <a:pt x="16" y="92"/>
                  </a:cubicBezTo>
                  <a:cubicBezTo>
                    <a:pt x="16" y="39"/>
                    <a:pt x="16" y="39"/>
                    <a:pt x="16" y="39"/>
                  </a:cubicBezTo>
                  <a:cubicBezTo>
                    <a:pt x="0" y="39"/>
                    <a:pt x="0" y="39"/>
                    <a:pt x="0" y="39"/>
                  </a:cubicBezTo>
                  <a:cubicBezTo>
                    <a:pt x="0" y="27"/>
                    <a:pt x="0" y="27"/>
                    <a:pt x="0" y="27"/>
                  </a:cubicBezTo>
                  <a:cubicBezTo>
                    <a:pt x="16" y="27"/>
                    <a:pt x="16" y="27"/>
                    <a:pt x="16" y="27"/>
                  </a:cubicBezTo>
                  <a:cubicBezTo>
                    <a:pt x="16" y="5"/>
                    <a:pt x="16" y="5"/>
                    <a:pt x="16" y="5"/>
                  </a:cubicBezTo>
                  <a:cubicBezTo>
                    <a:pt x="30" y="0"/>
                    <a:pt x="30" y="0"/>
                    <a:pt x="30" y="0"/>
                  </a:cubicBezTo>
                  <a:cubicBezTo>
                    <a:pt x="30" y="27"/>
                    <a:pt x="30" y="27"/>
                    <a:pt x="30" y="27"/>
                  </a:cubicBezTo>
                  <a:cubicBezTo>
                    <a:pt x="53" y="27"/>
                    <a:pt x="53" y="27"/>
                    <a:pt x="53" y="27"/>
                  </a:cubicBezTo>
                  <a:cubicBezTo>
                    <a:pt x="53" y="39"/>
                    <a:pt x="53" y="39"/>
                    <a:pt x="53" y="39"/>
                  </a:cubicBezTo>
                  <a:cubicBezTo>
                    <a:pt x="30" y="39"/>
                    <a:pt x="30" y="39"/>
                    <a:pt x="30" y="39"/>
                  </a:cubicBezTo>
                  <a:cubicBezTo>
                    <a:pt x="30" y="90"/>
                    <a:pt x="30" y="90"/>
                    <a:pt x="30" y="90"/>
                  </a:cubicBezTo>
                  <a:cubicBezTo>
                    <a:pt x="30" y="96"/>
                    <a:pt x="31" y="100"/>
                    <a:pt x="33" y="103"/>
                  </a:cubicBezTo>
                  <a:cubicBezTo>
                    <a:pt x="35" y="105"/>
                    <a:pt x="39" y="107"/>
                    <a:pt x="43" y="107"/>
                  </a:cubicBezTo>
                  <a:cubicBezTo>
                    <a:pt x="47" y="107"/>
                    <a:pt x="50" y="106"/>
                    <a:pt x="53" y="104"/>
                  </a:cubicBezTo>
                  <a:lnTo>
                    <a:pt x="53"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5" name="Freeform 99"/>
            <p:cNvSpPr>
              <a:spLocks noEditPoints="1"/>
            </p:cNvSpPr>
            <p:nvPr/>
          </p:nvSpPr>
          <p:spPr bwMode="auto">
            <a:xfrm>
              <a:off x="1760" y="25"/>
              <a:ext cx="265" cy="304"/>
            </a:xfrm>
            <a:custGeom>
              <a:avLst/>
              <a:gdLst>
                <a:gd name="T0" fmla="*/ 112 w 112"/>
                <a:gd name="T1" fmla="*/ 126 h 126"/>
                <a:gd name="T2" fmla="*/ 96 w 112"/>
                <a:gd name="T3" fmla="*/ 126 h 126"/>
                <a:gd name="T4" fmla="*/ 83 w 112"/>
                <a:gd name="T5" fmla="*/ 90 h 126"/>
                <a:gd name="T6" fmla="*/ 29 w 112"/>
                <a:gd name="T7" fmla="*/ 90 h 126"/>
                <a:gd name="T8" fmla="*/ 17 w 112"/>
                <a:gd name="T9" fmla="*/ 126 h 126"/>
                <a:gd name="T10" fmla="*/ 0 w 112"/>
                <a:gd name="T11" fmla="*/ 126 h 126"/>
                <a:gd name="T12" fmla="*/ 49 w 112"/>
                <a:gd name="T13" fmla="*/ 0 h 126"/>
                <a:gd name="T14" fmla="*/ 64 w 112"/>
                <a:gd name="T15" fmla="*/ 0 h 126"/>
                <a:gd name="T16" fmla="*/ 112 w 112"/>
                <a:gd name="T17" fmla="*/ 126 h 126"/>
                <a:gd name="T18" fmla="*/ 78 w 112"/>
                <a:gd name="T19" fmla="*/ 77 h 126"/>
                <a:gd name="T20" fmla="*/ 58 w 112"/>
                <a:gd name="T21" fmla="*/ 23 h 126"/>
                <a:gd name="T22" fmla="*/ 56 w 112"/>
                <a:gd name="T23" fmla="*/ 15 h 126"/>
                <a:gd name="T24" fmla="*/ 56 w 112"/>
                <a:gd name="T25" fmla="*/ 15 h 126"/>
                <a:gd name="T26" fmla="*/ 54 w 112"/>
                <a:gd name="T27" fmla="*/ 23 h 126"/>
                <a:gd name="T28" fmla="*/ 34 w 112"/>
                <a:gd name="T29" fmla="*/ 77 h 126"/>
                <a:gd name="T30" fmla="*/ 78 w 112"/>
                <a:gd name="T31" fmla="*/ 7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126">
                  <a:moveTo>
                    <a:pt x="112" y="126"/>
                  </a:moveTo>
                  <a:cubicBezTo>
                    <a:pt x="96" y="126"/>
                    <a:pt x="96" y="126"/>
                    <a:pt x="96" y="126"/>
                  </a:cubicBezTo>
                  <a:cubicBezTo>
                    <a:pt x="83" y="90"/>
                    <a:pt x="83" y="90"/>
                    <a:pt x="83" y="90"/>
                  </a:cubicBezTo>
                  <a:cubicBezTo>
                    <a:pt x="29" y="90"/>
                    <a:pt x="29" y="90"/>
                    <a:pt x="29" y="90"/>
                  </a:cubicBezTo>
                  <a:cubicBezTo>
                    <a:pt x="17" y="126"/>
                    <a:pt x="17" y="126"/>
                    <a:pt x="17" y="126"/>
                  </a:cubicBezTo>
                  <a:cubicBezTo>
                    <a:pt x="0" y="126"/>
                    <a:pt x="0" y="126"/>
                    <a:pt x="0" y="126"/>
                  </a:cubicBezTo>
                  <a:cubicBezTo>
                    <a:pt x="49" y="0"/>
                    <a:pt x="49" y="0"/>
                    <a:pt x="49" y="0"/>
                  </a:cubicBezTo>
                  <a:cubicBezTo>
                    <a:pt x="64" y="0"/>
                    <a:pt x="64" y="0"/>
                    <a:pt x="64" y="0"/>
                  </a:cubicBezTo>
                  <a:lnTo>
                    <a:pt x="112" y="126"/>
                  </a:lnTo>
                  <a:close/>
                  <a:moveTo>
                    <a:pt x="78" y="77"/>
                  </a:moveTo>
                  <a:cubicBezTo>
                    <a:pt x="58" y="23"/>
                    <a:pt x="58" y="23"/>
                    <a:pt x="58" y="23"/>
                  </a:cubicBezTo>
                  <a:cubicBezTo>
                    <a:pt x="57" y="22"/>
                    <a:pt x="57" y="19"/>
                    <a:pt x="56" y="15"/>
                  </a:cubicBezTo>
                  <a:cubicBezTo>
                    <a:pt x="56" y="15"/>
                    <a:pt x="56" y="15"/>
                    <a:pt x="56" y="15"/>
                  </a:cubicBezTo>
                  <a:cubicBezTo>
                    <a:pt x="55" y="19"/>
                    <a:pt x="54" y="21"/>
                    <a:pt x="54" y="23"/>
                  </a:cubicBezTo>
                  <a:cubicBezTo>
                    <a:pt x="34" y="77"/>
                    <a:pt x="34" y="77"/>
                    <a:pt x="34" y="77"/>
                  </a:cubicBezTo>
                  <a:lnTo>
                    <a:pt x="78"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6" name="Freeform 100"/>
            <p:cNvSpPr>
              <a:spLocks/>
            </p:cNvSpPr>
            <p:nvPr/>
          </p:nvSpPr>
          <p:spPr bwMode="auto">
            <a:xfrm>
              <a:off x="2039" y="112"/>
              <a:ext cx="178" cy="217"/>
            </a:xfrm>
            <a:custGeom>
              <a:avLst/>
              <a:gdLst>
                <a:gd name="T0" fmla="*/ 178 w 178"/>
                <a:gd name="T1" fmla="*/ 10 h 217"/>
                <a:gd name="T2" fmla="*/ 50 w 178"/>
                <a:gd name="T3" fmla="*/ 186 h 217"/>
                <a:gd name="T4" fmla="*/ 176 w 178"/>
                <a:gd name="T5" fmla="*/ 186 h 217"/>
                <a:gd name="T6" fmla="*/ 176 w 178"/>
                <a:gd name="T7" fmla="*/ 217 h 217"/>
                <a:gd name="T8" fmla="*/ 0 w 178"/>
                <a:gd name="T9" fmla="*/ 217 h 217"/>
                <a:gd name="T10" fmla="*/ 0 w 178"/>
                <a:gd name="T11" fmla="*/ 205 h 217"/>
                <a:gd name="T12" fmla="*/ 126 w 178"/>
                <a:gd name="T13" fmla="*/ 29 h 217"/>
                <a:gd name="T14" fmla="*/ 12 w 178"/>
                <a:gd name="T15" fmla="*/ 29 h 217"/>
                <a:gd name="T16" fmla="*/ 12 w 178"/>
                <a:gd name="T17" fmla="*/ 0 h 217"/>
                <a:gd name="T18" fmla="*/ 178 w 178"/>
                <a:gd name="T19" fmla="*/ 0 h 217"/>
                <a:gd name="T20" fmla="*/ 178 w 178"/>
                <a:gd name="T21" fmla="*/ 1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217">
                  <a:moveTo>
                    <a:pt x="178" y="10"/>
                  </a:moveTo>
                  <a:lnTo>
                    <a:pt x="50" y="186"/>
                  </a:lnTo>
                  <a:lnTo>
                    <a:pt x="176" y="186"/>
                  </a:lnTo>
                  <a:lnTo>
                    <a:pt x="176" y="217"/>
                  </a:lnTo>
                  <a:lnTo>
                    <a:pt x="0" y="217"/>
                  </a:lnTo>
                  <a:lnTo>
                    <a:pt x="0" y="205"/>
                  </a:lnTo>
                  <a:lnTo>
                    <a:pt x="126" y="29"/>
                  </a:lnTo>
                  <a:lnTo>
                    <a:pt x="12" y="29"/>
                  </a:lnTo>
                  <a:lnTo>
                    <a:pt x="12" y="0"/>
                  </a:lnTo>
                  <a:lnTo>
                    <a:pt x="178" y="0"/>
                  </a:lnTo>
                  <a:lnTo>
                    <a:pt x="17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7" name="Freeform 101"/>
            <p:cNvSpPr>
              <a:spLocks/>
            </p:cNvSpPr>
            <p:nvPr/>
          </p:nvSpPr>
          <p:spPr bwMode="auto">
            <a:xfrm>
              <a:off x="2250" y="112"/>
              <a:ext cx="175" cy="222"/>
            </a:xfrm>
            <a:custGeom>
              <a:avLst/>
              <a:gdLst>
                <a:gd name="T0" fmla="*/ 74 w 74"/>
                <a:gd name="T1" fmla="*/ 90 h 92"/>
                <a:gd name="T2" fmla="*/ 60 w 74"/>
                <a:gd name="T3" fmla="*/ 90 h 92"/>
                <a:gd name="T4" fmla="*/ 60 w 74"/>
                <a:gd name="T5" fmla="*/ 76 h 92"/>
                <a:gd name="T6" fmla="*/ 60 w 74"/>
                <a:gd name="T7" fmla="*/ 76 h 92"/>
                <a:gd name="T8" fmla="*/ 32 w 74"/>
                <a:gd name="T9" fmla="*/ 92 h 92"/>
                <a:gd name="T10" fmla="*/ 0 w 74"/>
                <a:gd name="T11" fmla="*/ 54 h 92"/>
                <a:gd name="T12" fmla="*/ 0 w 74"/>
                <a:gd name="T13" fmla="*/ 0 h 92"/>
                <a:gd name="T14" fmla="*/ 14 w 74"/>
                <a:gd name="T15" fmla="*/ 0 h 92"/>
                <a:gd name="T16" fmla="*/ 14 w 74"/>
                <a:gd name="T17" fmla="*/ 51 h 92"/>
                <a:gd name="T18" fmla="*/ 36 w 74"/>
                <a:gd name="T19" fmla="*/ 80 h 92"/>
                <a:gd name="T20" fmla="*/ 53 w 74"/>
                <a:gd name="T21" fmla="*/ 72 h 92"/>
                <a:gd name="T22" fmla="*/ 60 w 74"/>
                <a:gd name="T23" fmla="*/ 52 h 92"/>
                <a:gd name="T24" fmla="*/ 60 w 74"/>
                <a:gd name="T25" fmla="*/ 0 h 92"/>
                <a:gd name="T26" fmla="*/ 74 w 74"/>
                <a:gd name="T27" fmla="*/ 0 h 92"/>
                <a:gd name="T28" fmla="*/ 74 w 74"/>
                <a:gd name="T29"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92">
                  <a:moveTo>
                    <a:pt x="74" y="90"/>
                  </a:moveTo>
                  <a:cubicBezTo>
                    <a:pt x="60" y="90"/>
                    <a:pt x="60" y="90"/>
                    <a:pt x="60" y="90"/>
                  </a:cubicBezTo>
                  <a:cubicBezTo>
                    <a:pt x="60" y="76"/>
                    <a:pt x="60" y="76"/>
                    <a:pt x="60" y="76"/>
                  </a:cubicBezTo>
                  <a:cubicBezTo>
                    <a:pt x="60" y="76"/>
                    <a:pt x="60" y="76"/>
                    <a:pt x="60" y="76"/>
                  </a:cubicBezTo>
                  <a:cubicBezTo>
                    <a:pt x="54" y="86"/>
                    <a:pt x="44" y="92"/>
                    <a:pt x="32" y="92"/>
                  </a:cubicBezTo>
                  <a:cubicBezTo>
                    <a:pt x="10" y="92"/>
                    <a:pt x="0" y="79"/>
                    <a:pt x="0" y="54"/>
                  </a:cubicBezTo>
                  <a:cubicBezTo>
                    <a:pt x="0" y="0"/>
                    <a:pt x="0" y="0"/>
                    <a:pt x="0" y="0"/>
                  </a:cubicBezTo>
                  <a:cubicBezTo>
                    <a:pt x="14" y="0"/>
                    <a:pt x="14" y="0"/>
                    <a:pt x="14" y="0"/>
                  </a:cubicBezTo>
                  <a:cubicBezTo>
                    <a:pt x="14" y="51"/>
                    <a:pt x="14" y="51"/>
                    <a:pt x="14" y="51"/>
                  </a:cubicBezTo>
                  <a:cubicBezTo>
                    <a:pt x="14" y="70"/>
                    <a:pt x="21" y="80"/>
                    <a:pt x="36" y="80"/>
                  </a:cubicBezTo>
                  <a:cubicBezTo>
                    <a:pt x="43" y="80"/>
                    <a:pt x="49" y="77"/>
                    <a:pt x="53" y="72"/>
                  </a:cubicBezTo>
                  <a:cubicBezTo>
                    <a:pt x="58" y="67"/>
                    <a:pt x="60" y="60"/>
                    <a:pt x="60" y="52"/>
                  </a:cubicBezTo>
                  <a:cubicBezTo>
                    <a:pt x="60" y="0"/>
                    <a:pt x="60" y="0"/>
                    <a:pt x="60" y="0"/>
                  </a:cubicBezTo>
                  <a:cubicBezTo>
                    <a:pt x="74" y="0"/>
                    <a:pt x="74" y="0"/>
                    <a:pt x="74" y="0"/>
                  </a:cubicBezTo>
                  <a:lnTo>
                    <a:pt x="7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8" name="Freeform 102"/>
            <p:cNvSpPr>
              <a:spLocks/>
            </p:cNvSpPr>
            <p:nvPr/>
          </p:nvSpPr>
          <p:spPr bwMode="auto">
            <a:xfrm>
              <a:off x="2489" y="107"/>
              <a:ext cx="112" cy="222"/>
            </a:xfrm>
            <a:custGeom>
              <a:avLst/>
              <a:gdLst>
                <a:gd name="T0" fmla="*/ 47 w 47"/>
                <a:gd name="T1" fmla="*/ 16 h 92"/>
                <a:gd name="T2" fmla="*/ 36 w 47"/>
                <a:gd name="T3" fmla="*/ 13 h 92"/>
                <a:gd name="T4" fmla="*/ 20 w 47"/>
                <a:gd name="T5" fmla="*/ 22 h 92"/>
                <a:gd name="T6" fmla="*/ 14 w 47"/>
                <a:gd name="T7" fmla="*/ 46 h 92"/>
                <a:gd name="T8" fmla="*/ 14 w 47"/>
                <a:gd name="T9" fmla="*/ 92 h 92"/>
                <a:gd name="T10" fmla="*/ 0 w 47"/>
                <a:gd name="T11" fmla="*/ 92 h 92"/>
                <a:gd name="T12" fmla="*/ 0 w 47"/>
                <a:gd name="T13" fmla="*/ 2 h 92"/>
                <a:gd name="T14" fmla="*/ 14 w 47"/>
                <a:gd name="T15" fmla="*/ 2 h 92"/>
                <a:gd name="T16" fmla="*/ 14 w 47"/>
                <a:gd name="T17" fmla="*/ 20 h 92"/>
                <a:gd name="T18" fmla="*/ 14 w 47"/>
                <a:gd name="T19" fmla="*/ 20 h 92"/>
                <a:gd name="T20" fmla="*/ 24 w 47"/>
                <a:gd name="T21" fmla="*/ 6 h 92"/>
                <a:gd name="T22" fmla="*/ 38 w 47"/>
                <a:gd name="T23" fmla="*/ 0 h 92"/>
                <a:gd name="T24" fmla="*/ 47 w 47"/>
                <a:gd name="T25" fmla="*/ 1 h 92"/>
                <a:gd name="T26" fmla="*/ 47 w 47"/>
                <a:gd name="T2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92">
                  <a:moveTo>
                    <a:pt x="47" y="16"/>
                  </a:moveTo>
                  <a:cubicBezTo>
                    <a:pt x="44" y="14"/>
                    <a:pt x="40" y="13"/>
                    <a:pt x="36" y="13"/>
                  </a:cubicBezTo>
                  <a:cubicBezTo>
                    <a:pt x="30" y="13"/>
                    <a:pt x="24" y="16"/>
                    <a:pt x="20" y="22"/>
                  </a:cubicBezTo>
                  <a:cubicBezTo>
                    <a:pt x="16" y="28"/>
                    <a:pt x="14" y="36"/>
                    <a:pt x="14" y="46"/>
                  </a:cubicBezTo>
                  <a:cubicBezTo>
                    <a:pt x="14" y="92"/>
                    <a:pt x="14" y="92"/>
                    <a:pt x="14" y="92"/>
                  </a:cubicBezTo>
                  <a:cubicBezTo>
                    <a:pt x="0" y="92"/>
                    <a:pt x="0" y="92"/>
                    <a:pt x="0" y="92"/>
                  </a:cubicBezTo>
                  <a:cubicBezTo>
                    <a:pt x="0" y="2"/>
                    <a:pt x="0" y="2"/>
                    <a:pt x="0" y="2"/>
                  </a:cubicBezTo>
                  <a:cubicBezTo>
                    <a:pt x="14" y="2"/>
                    <a:pt x="14" y="2"/>
                    <a:pt x="14" y="2"/>
                  </a:cubicBezTo>
                  <a:cubicBezTo>
                    <a:pt x="14" y="20"/>
                    <a:pt x="14" y="20"/>
                    <a:pt x="14" y="20"/>
                  </a:cubicBezTo>
                  <a:cubicBezTo>
                    <a:pt x="14" y="20"/>
                    <a:pt x="14" y="20"/>
                    <a:pt x="14" y="20"/>
                  </a:cubicBezTo>
                  <a:cubicBezTo>
                    <a:pt x="16" y="14"/>
                    <a:pt x="20" y="9"/>
                    <a:pt x="24" y="6"/>
                  </a:cubicBezTo>
                  <a:cubicBezTo>
                    <a:pt x="28" y="2"/>
                    <a:pt x="33" y="0"/>
                    <a:pt x="38" y="0"/>
                  </a:cubicBezTo>
                  <a:cubicBezTo>
                    <a:pt x="42" y="0"/>
                    <a:pt x="45" y="1"/>
                    <a:pt x="47" y="1"/>
                  </a:cubicBezTo>
                  <a:lnTo>
                    <a:pt x="4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9" name="Freeform 103"/>
            <p:cNvSpPr>
              <a:spLocks noEditPoints="1"/>
            </p:cNvSpPr>
            <p:nvPr/>
          </p:nvSpPr>
          <p:spPr bwMode="auto">
            <a:xfrm>
              <a:off x="2610" y="107"/>
              <a:ext cx="187" cy="227"/>
            </a:xfrm>
            <a:custGeom>
              <a:avLst/>
              <a:gdLst>
                <a:gd name="T0" fmla="*/ 79 w 79"/>
                <a:gd name="T1" fmla="*/ 50 h 94"/>
                <a:gd name="T2" fmla="*/ 15 w 79"/>
                <a:gd name="T3" fmla="*/ 50 h 94"/>
                <a:gd name="T4" fmla="*/ 23 w 79"/>
                <a:gd name="T5" fmla="*/ 74 h 94"/>
                <a:gd name="T6" fmla="*/ 44 w 79"/>
                <a:gd name="T7" fmla="*/ 82 h 94"/>
                <a:gd name="T8" fmla="*/ 72 w 79"/>
                <a:gd name="T9" fmla="*/ 72 h 94"/>
                <a:gd name="T10" fmla="*/ 72 w 79"/>
                <a:gd name="T11" fmla="*/ 85 h 94"/>
                <a:gd name="T12" fmla="*/ 41 w 79"/>
                <a:gd name="T13" fmla="*/ 94 h 94"/>
                <a:gd name="T14" fmla="*/ 11 w 79"/>
                <a:gd name="T15" fmla="*/ 82 h 94"/>
                <a:gd name="T16" fmla="*/ 0 w 79"/>
                <a:gd name="T17" fmla="*/ 47 h 94"/>
                <a:gd name="T18" fmla="*/ 12 w 79"/>
                <a:gd name="T19" fmla="*/ 13 h 94"/>
                <a:gd name="T20" fmla="*/ 42 w 79"/>
                <a:gd name="T21" fmla="*/ 0 h 94"/>
                <a:gd name="T22" fmla="*/ 69 w 79"/>
                <a:gd name="T23" fmla="*/ 11 h 94"/>
                <a:gd name="T24" fmla="*/ 79 w 79"/>
                <a:gd name="T25" fmla="*/ 43 h 94"/>
                <a:gd name="T26" fmla="*/ 79 w 79"/>
                <a:gd name="T27" fmla="*/ 50 h 94"/>
                <a:gd name="T28" fmla="*/ 64 w 79"/>
                <a:gd name="T29" fmla="*/ 38 h 94"/>
                <a:gd name="T30" fmla="*/ 58 w 79"/>
                <a:gd name="T31" fmla="*/ 19 h 94"/>
                <a:gd name="T32" fmla="*/ 41 w 79"/>
                <a:gd name="T33" fmla="*/ 12 h 94"/>
                <a:gd name="T34" fmla="*/ 24 w 79"/>
                <a:gd name="T35" fmla="*/ 19 h 94"/>
                <a:gd name="T36" fmla="*/ 15 w 79"/>
                <a:gd name="T37" fmla="*/ 38 h 94"/>
                <a:gd name="T38" fmla="*/ 64 w 79"/>
                <a:gd name="T39" fmla="*/ 3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94">
                  <a:moveTo>
                    <a:pt x="79" y="50"/>
                  </a:moveTo>
                  <a:cubicBezTo>
                    <a:pt x="15" y="50"/>
                    <a:pt x="15" y="50"/>
                    <a:pt x="15" y="50"/>
                  </a:cubicBezTo>
                  <a:cubicBezTo>
                    <a:pt x="15" y="60"/>
                    <a:pt x="18" y="68"/>
                    <a:pt x="23" y="74"/>
                  </a:cubicBezTo>
                  <a:cubicBezTo>
                    <a:pt x="28" y="79"/>
                    <a:pt x="35" y="82"/>
                    <a:pt x="44" y="82"/>
                  </a:cubicBezTo>
                  <a:cubicBezTo>
                    <a:pt x="54" y="82"/>
                    <a:pt x="64" y="78"/>
                    <a:pt x="72" y="72"/>
                  </a:cubicBezTo>
                  <a:cubicBezTo>
                    <a:pt x="72" y="85"/>
                    <a:pt x="72" y="85"/>
                    <a:pt x="72" y="85"/>
                  </a:cubicBezTo>
                  <a:cubicBezTo>
                    <a:pt x="64" y="91"/>
                    <a:pt x="54" y="94"/>
                    <a:pt x="41" y="94"/>
                  </a:cubicBezTo>
                  <a:cubicBezTo>
                    <a:pt x="28" y="94"/>
                    <a:pt x="18" y="90"/>
                    <a:pt x="11" y="82"/>
                  </a:cubicBezTo>
                  <a:cubicBezTo>
                    <a:pt x="4" y="73"/>
                    <a:pt x="0" y="62"/>
                    <a:pt x="0" y="47"/>
                  </a:cubicBezTo>
                  <a:cubicBezTo>
                    <a:pt x="0" y="33"/>
                    <a:pt x="4" y="22"/>
                    <a:pt x="12" y="13"/>
                  </a:cubicBezTo>
                  <a:cubicBezTo>
                    <a:pt x="20" y="4"/>
                    <a:pt x="30" y="0"/>
                    <a:pt x="42" y="0"/>
                  </a:cubicBezTo>
                  <a:cubicBezTo>
                    <a:pt x="53" y="0"/>
                    <a:pt x="62" y="3"/>
                    <a:pt x="69" y="11"/>
                  </a:cubicBezTo>
                  <a:cubicBezTo>
                    <a:pt x="75" y="19"/>
                    <a:pt x="79" y="29"/>
                    <a:pt x="79" y="43"/>
                  </a:cubicBezTo>
                  <a:lnTo>
                    <a:pt x="79" y="50"/>
                  </a:lnTo>
                  <a:close/>
                  <a:moveTo>
                    <a:pt x="64" y="38"/>
                  </a:moveTo>
                  <a:cubicBezTo>
                    <a:pt x="64" y="30"/>
                    <a:pt x="62" y="23"/>
                    <a:pt x="58" y="19"/>
                  </a:cubicBezTo>
                  <a:cubicBezTo>
                    <a:pt x="54" y="14"/>
                    <a:pt x="48" y="12"/>
                    <a:pt x="41" y="12"/>
                  </a:cubicBezTo>
                  <a:cubicBezTo>
                    <a:pt x="34" y="12"/>
                    <a:pt x="29" y="14"/>
                    <a:pt x="24" y="19"/>
                  </a:cubicBezTo>
                  <a:cubicBezTo>
                    <a:pt x="19" y="24"/>
                    <a:pt x="16" y="30"/>
                    <a:pt x="15" y="38"/>
                  </a:cubicBezTo>
                  <a:lnTo>
                    <a:pt x="6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pic>
        <p:nvPicPr>
          <p:cNvPr id="390" name="Picture 389"/>
          <p:cNvPicPr>
            <a:picLocks noChangeAspect="1"/>
          </p:cNvPicPr>
          <p:nvPr/>
        </p:nvPicPr>
        <p:blipFill>
          <a:blip r:embed="rId5"/>
          <a:stretch>
            <a:fillRect/>
          </a:stretch>
        </p:blipFill>
        <p:spPr>
          <a:xfrm>
            <a:off x="10357727" y="5905405"/>
            <a:ext cx="445438" cy="580762"/>
          </a:xfrm>
          <a:prstGeom prst="rect">
            <a:avLst/>
          </a:prstGeom>
        </p:spPr>
      </p:pic>
      <p:pic>
        <p:nvPicPr>
          <p:cNvPr id="270" name="Picture 269"/>
          <p:cNvPicPr>
            <a:picLocks noChangeAspect="1"/>
          </p:cNvPicPr>
          <p:nvPr/>
        </p:nvPicPr>
        <p:blipFill>
          <a:blip r:embed="rId6"/>
          <a:stretch>
            <a:fillRect/>
          </a:stretch>
        </p:blipFill>
        <p:spPr>
          <a:xfrm>
            <a:off x="9877092" y="3840049"/>
            <a:ext cx="351331" cy="421967"/>
          </a:xfrm>
          <a:prstGeom prst="rect">
            <a:avLst/>
          </a:prstGeom>
        </p:spPr>
      </p:pic>
      <p:pic>
        <p:nvPicPr>
          <p:cNvPr id="271" name="Picture 270"/>
          <p:cNvPicPr>
            <a:picLocks noChangeAspect="1"/>
          </p:cNvPicPr>
          <p:nvPr/>
        </p:nvPicPr>
        <p:blipFill rotWithShape="1">
          <a:blip r:embed="rId7"/>
          <a:srcRect l="53041" b="18223"/>
          <a:stretch/>
        </p:blipFill>
        <p:spPr>
          <a:xfrm>
            <a:off x="9735299" y="3409893"/>
            <a:ext cx="363038" cy="363026"/>
          </a:xfrm>
          <a:prstGeom prst="rect">
            <a:avLst/>
          </a:prstGeom>
        </p:spPr>
      </p:pic>
      <p:pic>
        <p:nvPicPr>
          <p:cNvPr id="272" name="Picture 271"/>
          <p:cNvPicPr>
            <a:picLocks noChangeAspect="1"/>
          </p:cNvPicPr>
          <p:nvPr/>
        </p:nvPicPr>
        <p:blipFill rotWithShape="1">
          <a:blip r:embed="rId8"/>
          <a:srcRect l="48657"/>
          <a:stretch/>
        </p:blipFill>
        <p:spPr>
          <a:xfrm>
            <a:off x="9435994" y="3663322"/>
            <a:ext cx="394564" cy="438325"/>
          </a:xfrm>
          <a:prstGeom prst="rect">
            <a:avLst/>
          </a:prstGeom>
        </p:spPr>
      </p:pic>
      <p:pic>
        <p:nvPicPr>
          <p:cNvPr id="273" name="Picture 272"/>
          <p:cNvPicPr>
            <a:picLocks noChangeAspect="1"/>
          </p:cNvPicPr>
          <p:nvPr/>
        </p:nvPicPr>
        <p:blipFill rotWithShape="1">
          <a:blip r:embed="rId9"/>
          <a:srcRect r="53049" b="16371"/>
          <a:stretch/>
        </p:blipFill>
        <p:spPr>
          <a:xfrm>
            <a:off x="8997251" y="3790477"/>
            <a:ext cx="365220" cy="353820"/>
          </a:xfrm>
          <a:prstGeom prst="rect">
            <a:avLst/>
          </a:prstGeom>
        </p:spPr>
      </p:pic>
      <p:pic>
        <p:nvPicPr>
          <p:cNvPr id="5" name="Picture 4"/>
          <p:cNvPicPr>
            <a:picLocks noChangeAspect="1"/>
          </p:cNvPicPr>
          <p:nvPr/>
        </p:nvPicPr>
        <p:blipFill>
          <a:blip r:embed="rId10"/>
          <a:stretch>
            <a:fillRect/>
          </a:stretch>
        </p:blipFill>
        <p:spPr>
          <a:xfrm>
            <a:off x="10204301" y="3095282"/>
            <a:ext cx="967925" cy="926442"/>
          </a:xfrm>
          <a:prstGeom prst="rect">
            <a:avLst/>
          </a:prstGeom>
          <a:noFill/>
          <a:ln>
            <a:noFill/>
          </a:ln>
        </p:spPr>
      </p:pic>
      <p:pic>
        <p:nvPicPr>
          <p:cNvPr id="274" name="Picture 273"/>
          <p:cNvPicPr>
            <a:picLocks noChangeAspect="1"/>
          </p:cNvPicPr>
          <p:nvPr/>
        </p:nvPicPr>
        <p:blipFill rotWithShape="1">
          <a:blip r:embed="rId11"/>
          <a:srcRect b="16377"/>
          <a:stretch/>
        </p:blipFill>
        <p:spPr>
          <a:xfrm>
            <a:off x="9199133" y="3450032"/>
            <a:ext cx="319024" cy="332704"/>
          </a:xfrm>
          <a:prstGeom prst="rect">
            <a:avLst/>
          </a:prstGeom>
        </p:spPr>
      </p:pic>
      <p:grpSp>
        <p:nvGrpSpPr>
          <p:cNvPr id="11" name="Group 10"/>
          <p:cNvGrpSpPr/>
          <p:nvPr/>
        </p:nvGrpSpPr>
        <p:grpSpPr>
          <a:xfrm>
            <a:off x="815205" y="3114519"/>
            <a:ext cx="985587" cy="593008"/>
            <a:chOff x="-2702776" y="3532467"/>
            <a:chExt cx="1826473" cy="1098955"/>
          </a:xfrm>
        </p:grpSpPr>
        <p:grpSp>
          <p:nvGrpSpPr>
            <p:cNvPr id="264" name="Group 263"/>
            <p:cNvGrpSpPr/>
            <p:nvPr/>
          </p:nvGrpSpPr>
          <p:grpSpPr>
            <a:xfrm>
              <a:off x="-2470212" y="3879125"/>
              <a:ext cx="1593909" cy="752297"/>
              <a:chOff x="11605458" y="3406363"/>
              <a:chExt cx="1676314" cy="856538"/>
            </a:xfrm>
          </p:grpSpPr>
          <p:sp>
            <p:nvSpPr>
              <p:cNvPr id="284" name="Freeform 5"/>
              <p:cNvSpPr>
                <a:spLocks/>
              </p:cNvSpPr>
              <p:nvPr/>
            </p:nvSpPr>
            <p:spPr bwMode="auto">
              <a:xfrm>
                <a:off x="11605458" y="4195504"/>
                <a:ext cx="1676314" cy="67397"/>
              </a:xfrm>
              <a:custGeom>
                <a:avLst/>
                <a:gdLst>
                  <a:gd name="T0" fmla="*/ 0 w 578"/>
                  <a:gd name="T1" fmla="*/ 6 h 23"/>
                  <a:gd name="T2" fmla="*/ 0 w 578"/>
                  <a:gd name="T3" fmla="*/ 11 h 23"/>
                  <a:gd name="T4" fmla="*/ 0 w 578"/>
                  <a:gd name="T5" fmla="*/ 12 h 23"/>
                  <a:gd name="T6" fmla="*/ 0 w 578"/>
                  <a:gd name="T7" fmla="*/ 12 h 23"/>
                  <a:gd name="T8" fmla="*/ 0 w 578"/>
                  <a:gd name="T9" fmla="*/ 13 h 23"/>
                  <a:gd name="T10" fmla="*/ 0 w 578"/>
                  <a:gd name="T11" fmla="*/ 14 h 23"/>
                  <a:gd name="T12" fmla="*/ 11 w 578"/>
                  <a:gd name="T13" fmla="*/ 23 h 23"/>
                  <a:gd name="T14" fmla="*/ 566 w 578"/>
                  <a:gd name="T15" fmla="*/ 23 h 23"/>
                  <a:gd name="T16" fmla="*/ 578 w 578"/>
                  <a:gd name="T17" fmla="*/ 15 h 23"/>
                  <a:gd name="T18" fmla="*/ 578 w 578"/>
                  <a:gd name="T19" fmla="*/ 14 h 23"/>
                  <a:gd name="T20" fmla="*/ 578 w 578"/>
                  <a:gd name="T21" fmla="*/ 6 h 23"/>
                  <a:gd name="T22" fmla="*/ 0 w 578"/>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66" y="23"/>
                      <a:pt x="566" y="23"/>
                      <a:pt x="566" y="23"/>
                    </a:cubicBezTo>
                    <a:cubicBezTo>
                      <a:pt x="572" y="23"/>
                      <a:pt x="576" y="20"/>
                      <a:pt x="578" y="15"/>
                    </a:cubicBezTo>
                    <a:cubicBezTo>
                      <a:pt x="578" y="14"/>
                      <a:pt x="578" y="14"/>
                      <a:pt x="578" y="14"/>
                    </a:cubicBezTo>
                    <a:cubicBezTo>
                      <a:pt x="578" y="0"/>
                      <a:pt x="578" y="6"/>
                      <a:pt x="578" y="6"/>
                    </a:cubicBezTo>
                    <a:lnTo>
                      <a:pt x="0" y="6"/>
                    </a:lnTo>
                    <a:close/>
                  </a:path>
                </a:pathLst>
              </a:custGeom>
              <a:solidFill>
                <a:srgbClr val="282828"/>
              </a:solidFill>
              <a:ln>
                <a:noFill/>
              </a:ln>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85" name="Freeform 6"/>
              <p:cNvSpPr>
                <a:spLocks/>
              </p:cNvSpPr>
              <p:nvPr/>
            </p:nvSpPr>
            <p:spPr bwMode="auto">
              <a:xfrm>
                <a:off x="11817448" y="3406363"/>
                <a:ext cx="1252334" cy="812425"/>
              </a:xfrm>
              <a:custGeom>
                <a:avLst/>
                <a:gdLst>
                  <a:gd name="T0" fmla="*/ 15 w 432"/>
                  <a:gd name="T1" fmla="*/ 278 h 278"/>
                  <a:gd name="T2" fmla="*/ 418 w 432"/>
                  <a:gd name="T3" fmla="*/ 278 h 278"/>
                  <a:gd name="T4" fmla="*/ 432 w 432"/>
                  <a:gd name="T5" fmla="*/ 263 h 278"/>
                  <a:gd name="T6" fmla="*/ 432 w 432"/>
                  <a:gd name="T7" fmla="*/ 15 h 278"/>
                  <a:gd name="T8" fmla="*/ 418 w 432"/>
                  <a:gd name="T9" fmla="*/ 0 h 278"/>
                  <a:gd name="T10" fmla="*/ 15 w 432"/>
                  <a:gd name="T11" fmla="*/ 0 h 278"/>
                  <a:gd name="T12" fmla="*/ 0 w 432"/>
                  <a:gd name="T13" fmla="*/ 15 h 278"/>
                  <a:gd name="T14" fmla="*/ 0 w 432"/>
                  <a:gd name="T15" fmla="*/ 263 h 278"/>
                  <a:gd name="T16" fmla="*/ 15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5"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5" y="0"/>
                      <a:pt x="15" y="0"/>
                      <a:pt x="15" y="0"/>
                    </a:cubicBezTo>
                    <a:cubicBezTo>
                      <a:pt x="8" y="0"/>
                      <a:pt x="0" y="6"/>
                      <a:pt x="0" y="15"/>
                    </a:cubicBezTo>
                    <a:cubicBezTo>
                      <a:pt x="0" y="263"/>
                      <a:pt x="0" y="263"/>
                      <a:pt x="0" y="263"/>
                    </a:cubicBezTo>
                    <a:cubicBezTo>
                      <a:pt x="0" y="272"/>
                      <a:pt x="8" y="278"/>
                      <a:pt x="15" y="278"/>
                    </a:cubicBezTo>
                  </a:path>
                </a:pathLst>
              </a:custGeom>
              <a:solidFill>
                <a:srgbClr val="282828"/>
              </a:solidFill>
              <a:ln>
                <a:noFill/>
              </a:ln>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86" name="Freeform 7"/>
              <p:cNvSpPr>
                <a:spLocks/>
              </p:cNvSpPr>
              <p:nvPr/>
            </p:nvSpPr>
            <p:spPr bwMode="auto">
              <a:xfrm>
                <a:off x="11872591" y="3452927"/>
                <a:ext cx="1144501" cy="713169"/>
              </a:xfrm>
              <a:custGeom>
                <a:avLst/>
                <a:gdLst>
                  <a:gd name="T0" fmla="*/ 0 w 395"/>
                  <a:gd name="T1" fmla="*/ 0 h 244"/>
                  <a:gd name="T2" fmla="*/ 395 w 395"/>
                  <a:gd name="T3" fmla="*/ 0 h 244"/>
                  <a:gd name="T4" fmla="*/ 395 w 395"/>
                  <a:gd name="T5" fmla="*/ 244 h 244"/>
                  <a:gd name="T6" fmla="*/ 0 w 395"/>
                  <a:gd name="T7" fmla="*/ 244 h 244"/>
                  <a:gd name="T8" fmla="*/ 0 w 395"/>
                  <a:gd name="T9" fmla="*/ 0 h 244"/>
                </a:gdLst>
                <a:ahLst/>
                <a:cxnLst>
                  <a:cxn ang="0">
                    <a:pos x="T0" y="T1"/>
                  </a:cxn>
                  <a:cxn ang="0">
                    <a:pos x="T2" y="T3"/>
                  </a:cxn>
                  <a:cxn ang="0">
                    <a:pos x="T4" y="T5"/>
                  </a:cxn>
                  <a:cxn ang="0">
                    <a:pos x="T6" y="T7"/>
                  </a:cxn>
                  <a:cxn ang="0">
                    <a:pos x="T8" y="T9"/>
                  </a:cxn>
                </a:cxnLst>
                <a:rect l="0" t="0" r="r" b="b"/>
                <a:pathLst>
                  <a:path w="395" h="244">
                    <a:moveTo>
                      <a:pt x="0" y="0"/>
                    </a:moveTo>
                    <a:cubicBezTo>
                      <a:pt x="395" y="0"/>
                      <a:pt x="395" y="0"/>
                      <a:pt x="395" y="0"/>
                    </a:cubicBezTo>
                    <a:cubicBezTo>
                      <a:pt x="395" y="244"/>
                      <a:pt x="395" y="244"/>
                      <a:pt x="395" y="244"/>
                    </a:cubicBezTo>
                    <a:cubicBezTo>
                      <a:pt x="0" y="244"/>
                      <a:pt x="0" y="244"/>
                      <a:pt x="0" y="244"/>
                    </a:cubicBezTo>
                    <a:cubicBezTo>
                      <a:pt x="0" y="0"/>
                      <a:pt x="0" y="0"/>
                      <a:pt x="0" y="0"/>
                    </a:cubicBezTo>
                  </a:path>
                </a:pathLst>
              </a:custGeom>
              <a:solidFill>
                <a:schemeClr val="accent6"/>
              </a:solidFill>
              <a:ln>
                <a:noFill/>
              </a:ln>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87" name="Freeform 8"/>
              <p:cNvSpPr>
                <a:spLocks/>
              </p:cNvSpPr>
              <p:nvPr/>
            </p:nvSpPr>
            <p:spPr bwMode="auto">
              <a:xfrm>
                <a:off x="11872591" y="3452927"/>
                <a:ext cx="681309" cy="713169"/>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solidFill>
                <a:srgbClr val="5C47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89" name="Freeform 9"/>
              <p:cNvSpPr>
                <a:spLocks/>
              </p:cNvSpPr>
              <p:nvPr/>
            </p:nvSpPr>
            <p:spPr bwMode="auto">
              <a:xfrm>
                <a:off x="11872591" y="3452927"/>
                <a:ext cx="681309" cy="713169"/>
              </a:xfrm>
              <a:custGeom>
                <a:avLst/>
                <a:gdLst>
                  <a:gd name="T0" fmla="*/ 235 w 235"/>
                  <a:gd name="T1" fmla="*/ 0 h 244"/>
                  <a:gd name="T2" fmla="*/ 0 w 235"/>
                  <a:gd name="T3" fmla="*/ 0 h 244"/>
                  <a:gd name="T4" fmla="*/ 0 w 235"/>
                  <a:gd name="T5" fmla="*/ 244 h 244"/>
                  <a:gd name="T6" fmla="*/ 205 w 235"/>
                  <a:gd name="T7" fmla="*/ 244 h 244"/>
                  <a:gd name="T8" fmla="*/ 235 w 235"/>
                  <a:gd name="T9" fmla="*/ 0 h 244"/>
                </a:gdLst>
                <a:ahLst/>
                <a:cxnLst>
                  <a:cxn ang="0">
                    <a:pos x="T0" y="T1"/>
                  </a:cxn>
                  <a:cxn ang="0">
                    <a:pos x="T2" y="T3"/>
                  </a:cxn>
                  <a:cxn ang="0">
                    <a:pos x="T4" y="T5"/>
                  </a:cxn>
                  <a:cxn ang="0">
                    <a:pos x="T6" y="T7"/>
                  </a:cxn>
                  <a:cxn ang="0">
                    <a:pos x="T8" y="T9"/>
                  </a:cxn>
                </a:cxnLst>
                <a:rect l="0" t="0" r="r" b="b"/>
                <a:pathLst>
                  <a:path w="235" h="244">
                    <a:moveTo>
                      <a:pt x="235" y="0"/>
                    </a:moveTo>
                    <a:cubicBezTo>
                      <a:pt x="179" y="0"/>
                      <a:pt x="103" y="0"/>
                      <a:pt x="0" y="0"/>
                    </a:cubicBezTo>
                    <a:cubicBezTo>
                      <a:pt x="0" y="0"/>
                      <a:pt x="0" y="0"/>
                      <a:pt x="0" y="244"/>
                    </a:cubicBezTo>
                    <a:cubicBezTo>
                      <a:pt x="205" y="244"/>
                      <a:pt x="205" y="244"/>
                      <a:pt x="205" y="244"/>
                    </a:cubicBezTo>
                    <a:cubicBezTo>
                      <a:pt x="235" y="0"/>
                      <a:pt x="235" y="0"/>
                      <a:pt x="235" y="0"/>
                    </a:cubicBezTo>
                  </a:path>
                </a:pathLst>
              </a:custGeom>
              <a:solidFill>
                <a:srgbClr val="EE4405"/>
              </a:solidFill>
              <a:ln>
                <a:noFill/>
              </a:ln>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grpSp>
        <p:grpSp>
          <p:nvGrpSpPr>
            <p:cNvPr id="265" name="Group 264"/>
            <p:cNvGrpSpPr/>
            <p:nvPr/>
          </p:nvGrpSpPr>
          <p:grpSpPr>
            <a:xfrm>
              <a:off x="-2702776" y="3611664"/>
              <a:ext cx="1107354" cy="664566"/>
              <a:chOff x="12135557" y="2423349"/>
              <a:chExt cx="1281887" cy="832851"/>
            </a:xfrm>
          </p:grpSpPr>
          <p:sp>
            <p:nvSpPr>
              <p:cNvPr id="280" name="Freeform 279"/>
              <p:cNvSpPr>
                <a:spLocks/>
              </p:cNvSpPr>
              <p:nvPr/>
            </p:nvSpPr>
            <p:spPr bwMode="auto">
              <a:xfrm>
                <a:off x="12135557" y="2423349"/>
                <a:ext cx="1281887" cy="832851"/>
              </a:xfrm>
              <a:custGeom>
                <a:avLst/>
                <a:gdLst>
                  <a:gd name="T0" fmla="*/ 14 w 432"/>
                  <a:gd name="T1" fmla="*/ 278 h 278"/>
                  <a:gd name="T2" fmla="*/ 418 w 432"/>
                  <a:gd name="T3" fmla="*/ 278 h 278"/>
                  <a:gd name="T4" fmla="*/ 432 w 432"/>
                  <a:gd name="T5" fmla="*/ 263 h 278"/>
                  <a:gd name="T6" fmla="*/ 432 w 432"/>
                  <a:gd name="T7" fmla="*/ 15 h 278"/>
                  <a:gd name="T8" fmla="*/ 418 w 432"/>
                  <a:gd name="T9" fmla="*/ 0 h 278"/>
                  <a:gd name="T10" fmla="*/ 14 w 432"/>
                  <a:gd name="T11" fmla="*/ 0 h 278"/>
                  <a:gd name="T12" fmla="*/ 0 w 432"/>
                  <a:gd name="T13" fmla="*/ 15 h 278"/>
                  <a:gd name="T14" fmla="*/ 0 w 432"/>
                  <a:gd name="T15" fmla="*/ 263 h 278"/>
                  <a:gd name="T16" fmla="*/ 14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4"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4" y="0"/>
                      <a:pt x="14" y="0"/>
                      <a:pt x="14" y="0"/>
                    </a:cubicBezTo>
                    <a:cubicBezTo>
                      <a:pt x="7" y="0"/>
                      <a:pt x="0" y="6"/>
                      <a:pt x="0" y="15"/>
                    </a:cubicBezTo>
                    <a:cubicBezTo>
                      <a:pt x="0" y="263"/>
                      <a:pt x="0" y="263"/>
                      <a:pt x="0" y="263"/>
                    </a:cubicBezTo>
                    <a:cubicBezTo>
                      <a:pt x="0" y="272"/>
                      <a:pt x="7" y="278"/>
                      <a:pt x="14" y="278"/>
                    </a:cubicBezTo>
                  </a:path>
                </a:pathLst>
              </a:custGeom>
              <a:solidFill>
                <a:srgbClr val="282828"/>
              </a:solidFill>
              <a:ln>
                <a:noFill/>
              </a:ln>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81" name="Freeform 280"/>
              <p:cNvSpPr>
                <a:spLocks/>
              </p:cNvSpPr>
              <p:nvPr/>
            </p:nvSpPr>
            <p:spPr bwMode="auto">
              <a:xfrm>
                <a:off x="12192000" y="2438400"/>
                <a:ext cx="1169001" cy="727490"/>
              </a:xfrm>
              <a:custGeom>
                <a:avLst/>
                <a:gdLst>
                  <a:gd name="T0" fmla="*/ 0 w 394"/>
                  <a:gd name="T1" fmla="*/ 12 h 243"/>
                  <a:gd name="T2" fmla="*/ 394 w 394"/>
                  <a:gd name="T3" fmla="*/ 12 h 243"/>
                  <a:gd name="T4" fmla="*/ 394 w 394"/>
                  <a:gd name="T5" fmla="*/ 243 h 243"/>
                  <a:gd name="T6" fmla="*/ 0 w 394"/>
                  <a:gd name="T7" fmla="*/ 243 h 243"/>
                  <a:gd name="T8" fmla="*/ 0 w 394"/>
                  <a:gd name="T9" fmla="*/ 12 h 243"/>
                </a:gdLst>
                <a:ahLst/>
                <a:cxnLst>
                  <a:cxn ang="0">
                    <a:pos x="T0" y="T1"/>
                  </a:cxn>
                  <a:cxn ang="0">
                    <a:pos x="T2" y="T3"/>
                  </a:cxn>
                  <a:cxn ang="0">
                    <a:pos x="T4" y="T5"/>
                  </a:cxn>
                  <a:cxn ang="0">
                    <a:pos x="T6" y="T7"/>
                  </a:cxn>
                  <a:cxn ang="0">
                    <a:pos x="T8" y="T9"/>
                  </a:cxn>
                </a:cxnLst>
                <a:rect l="0" t="0" r="r" b="b"/>
                <a:pathLst>
                  <a:path w="394" h="243">
                    <a:moveTo>
                      <a:pt x="0" y="12"/>
                    </a:moveTo>
                    <a:cubicBezTo>
                      <a:pt x="394" y="12"/>
                      <a:pt x="394" y="12"/>
                      <a:pt x="394" y="12"/>
                    </a:cubicBezTo>
                    <a:cubicBezTo>
                      <a:pt x="394" y="173"/>
                      <a:pt x="394" y="243"/>
                      <a:pt x="394" y="243"/>
                    </a:cubicBezTo>
                    <a:cubicBezTo>
                      <a:pt x="0" y="243"/>
                      <a:pt x="0" y="243"/>
                      <a:pt x="0" y="243"/>
                    </a:cubicBezTo>
                    <a:cubicBezTo>
                      <a:pt x="0" y="0"/>
                      <a:pt x="0" y="12"/>
                      <a:pt x="0" y="12"/>
                    </a:cubicBezTo>
                  </a:path>
                </a:pathLst>
              </a:custGeom>
              <a:solidFill>
                <a:schemeClr val="accent5"/>
              </a:solidFill>
              <a:ln>
                <a:noFill/>
              </a:ln>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82" name="Freeform 281"/>
              <p:cNvSpPr>
                <a:spLocks noEditPoints="1"/>
              </p:cNvSpPr>
              <p:nvPr/>
            </p:nvSpPr>
            <p:spPr bwMode="auto">
              <a:xfrm>
                <a:off x="12192000" y="2474776"/>
                <a:ext cx="697387" cy="691116"/>
              </a:xfrm>
              <a:custGeom>
                <a:avLst/>
                <a:gdLst>
                  <a:gd name="T0" fmla="*/ 0 w 235"/>
                  <a:gd name="T1" fmla="*/ 0 h 231"/>
                  <a:gd name="T2" fmla="*/ 0 w 235"/>
                  <a:gd name="T3" fmla="*/ 0 h 231"/>
                  <a:gd name="T4" fmla="*/ 0 w 235"/>
                  <a:gd name="T5" fmla="*/ 231 h 231"/>
                  <a:gd name="T6" fmla="*/ 0 w 235"/>
                  <a:gd name="T7" fmla="*/ 0 h 231"/>
                  <a:gd name="T8" fmla="*/ 0 w 235"/>
                  <a:gd name="T9" fmla="*/ 0 h 231"/>
                  <a:gd name="T10" fmla="*/ 0 w 235"/>
                  <a:gd name="T11" fmla="*/ 0 h 231"/>
                  <a:gd name="T12" fmla="*/ 235 w 235"/>
                  <a:gd name="T13" fmla="*/ 0 h 231"/>
                  <a:gd name="T14" fmla="*/ 205 w 235"/>
                  <a:gd name="T15" fmla="*/ 0 h 231"/>
                  <a:gd name="T16" fmla="*/ 0 w 235"/>
                  <a:gd name="T17" fmla="*/ 0 h 231"/>
                  <a:gd name="T18" fmla="*/ 0 w 235"/>
                  <a:gd name="T19" fmla="*/ 0 h 231"/>
                  <a:gd name="T20" fmla="*/ 235 w 235"/>
                  <a:gd name="T21" fmla="*/ 0 h 231"/>
                  <a:gd name="T22" fmla="*/ 235 w 235"/>
                  <a:gd name="T2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31">
                    <a:moveTo>
                      <a:pt x="0" y="0"/>
                    </a:moveTo>
                    <a:cubicBezTo>
                      <a:pt x="0" y="0"/>
                      <a:pt x="0" y="0"/>
                      <a:pt x="0" y="0"/>
                    </a:cubicBezTo>
                    <a:cubicBezTo>
                      <a:pt x="0" y="231"/>
                      <a:pt x="0" y="231"/>
                      <a:pt x="0" y="231"/>
                    </a:cubicBezTo>
                    <a:cubicBezTo>
                      <a:pt x="0" y="20"/>
                      <a:pt x="0" y="1"/>
                      <a:pt x="0" y="0"/>
                    </a:cubicBezTo>
                    <a:cubicBezTo>
                      <a:pt x="0" y="0"/>
                      <a:pt x="0" y="0"/>
                      <a:pt x="0" y="0"/>
                    </a:cubicBezTo>
                    <a:cubicBezTo>
                      <a:pt x="0" y="0"/>
                      <a:pt x="0" y="0"/>
                      <a:pt x="0" y="0"/>
                    </a:cubicBezTo>
                    <a:moveTo>
                      <a:pt x="235" y="0"/>
                    </a:moveTo>
                    <a:cubicBezTo>
                      <a:pt x="205" y="0"/>
                      <a:pt x="205" y="0"/>
                      <a:pt x="205" y="0"/>
                    </a:cubicBezTo>
                    <a:cubicBezTo>
                      <a:pt x="0" y="0"/>
                      <a:pt x="0" y="0"/>
                      <a:pt x="0" y="0"/>
                    </a:cubicBezTo>
                    <a:cubicBezTo>
                      <a:pt x="0" y="0"/>
                      <a:pt x="0" y="0"/>
                      <a:pt x="0" y="0"/>
                    </a:cubicBezTo>
                    <a:cubicBezTo>
                      <a:pt x="102" y="0"/>
                      <a:pt x="179" y="0"/>
                      <a:pt x="235" y="0"/>
                    </a:cubicBezTo>
                    <a:cubicBezTo>
                      <a:pt x="235" y="0"/>
                      <a:pt x="235" y="0"/>
                      <a:pt x="235" y="0"/>
                    </a:cubicBezTo>
                  </a:path>
                </a:pathLst>
              </a:custGeom>
              <a:solidFill>
                <a:srgbClr val="5C47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83" name="Freeform 282"/>
              <p:cNvSpPr>
                <a:spLocks noEditPoints="1"/>
              </p:cNvSpPr>
              <p:nvPr/>
            </p:nvSpPr>
            <p:spPr bwMode="auto">
              <a:xfrm>
                <a:off x="12192000" y="2474776"/>
                <a:ext cx="697387" cy="691116"/>
              </a:xfrm>
              <a:custGeom>
                <a:avLst/>
                <a:gdLst>
                  <a:gd name="T0" fmla="*/ 235 w 235"/>
                  <a:gd name="T1" fmla="*/ 0 h 231"/>
                  <a:gd name="T2" fmla="*/ 0 w 235"/>
                  <a:gd name="T3" fmla="*/ 0 h 231"/>
                  <a:gd name="T4" fmla="*/ 0 w 235"/>
                  <a:gd name="T5" fmla="*/ 231 h 231"/>
                  <a:gd name="T6" fmla="*/ 205 w 235"/>
                  <a:gd name="T7" fmla="*/ 231 h 231"/>
                  <a:gd name="T8" fmla="*/ 235 w 235"/>
                  <a:gd name="T9" fmla="*/ 0 h 231"/>
                  <a:gd name="T10" fmla="*/ 0 w 235"/>
                  <a:gd name="T11" fmla="*/ 0 h 231"/>
                  <a:gd name="T12" fmla="*/ 0 w 235"/>
                  <a:gd name="T13" fmla="*/ 0 h 231"/>
                  <a:gd name="T14" fmla="*/ 0 w 235"/>
                  <a:gd name="T15" fmla="*/ 0 h 231"/>
                  <a:gd name="T16" fmla="*/ 0 w 235"/>
                  <a:gd name="T17" fmla="*/ 0 h 231"/>
                  <a:gd name="T18" fmla="*/ 0 w 235"/>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1">
                    <a:moveTo>
                      <a:pt x="235" y="0"/>
                    </a:moveTo>
                    <a:cubicBezTo>
                      <a:pt x="179" y="0"/>
                      <a:pt x="102" y="0"/>
                      <a:pt x="0" y="0"/>
                    </a:cubicBezTo>
                    <a:cubicBezTo>
                      <a:pt x="0" y="1"/>
                      <a:pt x="0" y="20"/>
                      <a:pt x="0" y="231"/>
                    </a:cubicBezTo>
                    <a:cubicBezTo>
                      <a:pt x="205" y="231"/>
                      <a:pt x="205" y="231"/>
                      <a:pt x="205" y="231"/>
                    </a:cubicBezTo>
                    <a:cubicBezTo>
                      <a:pt x="235" y="0"/>
                      <a:pt x="235" y="0"/>
                      <a:pt x="235"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1EB093"/>
              </a:solidFill>
              <a:ln>
                <a:noFill/>
              </a:ln>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grpSp>
        <p:grpSp>
          <p:nvGrpSpPr>
            <p:cNvPr id="266" name="Group 265"/>
            <p:cNvGrpSpPr>
              <a:grpSpLocks noChangeAspect="1"/>
            </p:cNvGrpSpPr>
            <p:nvPr/>
          </p:nvGrpSpPr>
          <p:grpSpPr>
            <a:xfrm>
              <a:off x="-1314669" y="3532467"/>
              <a:ext cx="340737" cy="540690"/>
              <a:chOff x="7170738" y="7689850"/>
              <a:chExt cx="692150" cy="1189038"/>
            </a:xfrm>
          </p:grpSpPr>
          <p:sp>
            <p:nvSpPr>
              <p:cNvPr id="267" name="Freeform 266"/>
              <p:cNvSpPr>
                <a:spLocks/>
              </p:cNvSpPr>
              <p:nvPr/>
            </p:nvSpPr>
            <p:spPr bwMode="auto">
              <a:xfrm>
                <a:off x="7170738" y="7689850"/>
                <a:ext cx="692150" cy="118903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68" name="Rectangle 267"/>
              <p:cNvSpPr>
                <a:spLocks noChangeArrowheads="1"/>
              </p:cNvSpPr>
              <p:nvPr/>
            </p:nvSpPr>
            <p:spPr bwMode="auto">
              <a:xfrm>
                <a:off x="7239000" y="7758113"/>
                <a:ext cx="555625" cy="935038"/>
              </a:xfrm>
              <a:prstGeom prst="rect">
                <a:avLst/>
              </a:prstGeom>
              <a:solidFill>
                <a:schemeClr val="accent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69" name="Rectangle 268"/>
              <p:cNvSpPr>
                <a:spLocks noChangeArrowheads="1"/>
              </p:cNvSpPr>
              <p:nvPr/>
            </p:nvSpPr>
            <p:spPr bwMode="auto">
              <a:xfrm>
                <a:off x="7239000" y="7758113"/>
                <a:ext cx="555625"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75" name="Freeform 274"/>
              <p:cNvSpPr>
                <a:spLocks/>
              </p:cNvSpPr>
              <p:nvPr/>
            </p:nvSpPr>
            <p:spPr bwMode="auto">
              <a:xfrm>
                <a:off x="7412038" y="8750300"/>
                <a:ext cx="209550" cy="26988"/>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76" name="Rectangle 275"/>
              <p:cNvSpPr>
                <a:spLocks noChangeArrowheads="1"/>
              </p:cNvSpPr>
              <p:nvPr/>
            </p:nvSpPr>
            <p:spPr bwMode="auto">
              <a:xfrm>
                <a:off x="7239000" y="8693150"/>
                <a:ext cx="184150" cy="1588"/>
              </a:xfrm>
              <a:prstGeom prst="rect">
                <a:avLst/>
              </a:prstGeom>
              <a:solidFill>
                <a:srgbClr val="5C47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77" name="Freeform 276"/>
              <p:cNvSpPr>
                <a:spLocks/>
              </p:cNvSpPr>
              <p:nvPr/>
            </p:nvSpPr>
            <p:spPr bwMode="auto">
              <a:xfrm>
                <a:off x="7239000" y="8693150"/>
                <a:ext cx="184150"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78" name="Freeform 277"/>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79" name="Freeform 278"/>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defTabSz="931505"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grpSp>
      </p:grpSp>
      <p:cxnSp>
        <p:nvCxnSpPr>
          <p:cNvPr id="297" name="Straight Arrow Connector 296"/>
          <p:cNvCxnSpPr/>
          <p:nvPr/>
        </p:nvCxnSpPr>
        <p:spPr>
          <a:xfrm>
            <a:off x="3874083" y="3917949"/>
            <a:ext cx="1398044" cy="1"/>
          </a:xfrm>
          <a:prstGeom prst="straightConnector1">
            <a:avLst/>
          </a:prstGeom>
          <a:noFill/>
          <a:ln w="25400" cap="flat" cmpd="sng" algn="ctr">
            <a:solidFill>
              <a:schemeClr val="tx1"/>
            </a:solidFill>
            <a:prstDash val="solid"/>
            <a:headEnd type="none" w="med" len="med"/>
            <a:tailEnd type="none" w="med" len="med"/>
          </a:ln>
          <a:effectLst/>
        </p:spPr>
      </p:cxnSp>
      <p:cxnSp>
        <p:nvCxnSpPr>
          <p:cNvPr id="298" name="Straight Arrow Connector 297"/>
          <p:cNvCxnSpPr/>
          <p:nvPr/>
        </p:nvCxnSpPr>
        <p:spPr>
          <a:xfrm>
            <a:off x="3876121" y="1316478"/>
            <a:ext cx="0" cy="5033529"/>
          </a:xfrm>
          <a:prstGeom prst="straightConnector1">
            <a:avLst/>
          </a:prstGeom>
          <a:noFill/>
          <a:ln w="25400" cap="flat" cmpd="sng" algn="ctr">
            <a:solidFill>
              <a:schemeClr val="tx1"/>
            </a:solidFill>
            <a:prstDash val="solid"/>
            <a:headEnd type="none" w="med" len="med"/>
            <a:tailEnd type="none" w="med" len="med"/>
          </a:ln>
          <a:effectLst/>
        </p:spPr>
      </p:cxnSp>
    </p:spTree>
    <p:extLst>
      <p:ext uri="{BB962C8B-B14F-4D97-AF65-F5344CB8AC3E}">
        <p14:creationId xmlns:p14="http://schemas.microsoft.com/office/powerpoint/2010/main" val="23752494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itle 1"/>
          <p:cNvSpPr>
            <a:spLocks noGrp="1"/>
          </p:cNvSpPr>
          <p:nvPr>
            <p:ph type="title"/>
          </p:nvPr>
        </p:nvSpPr>
        <p:spPr/>
        <p:txBody>
          <a:bodyPr vert="horz" wrap="square" lIns="149217" tIns="93260" rIns="149217" bIns="93260" rtlCol="0" anchor="t">
            <a:noAutofit/>
          </a:bodyPr>
          <a:lstStyle/>
          <a:p>
            <a:r>
              <a:rPr lang="en-US" dirty="0">
                <a:solidFill>
                  <a:schemeClr val="tx1"/>
                </a:solidFill>
              </a:rPr>
              <a:t>Containing data after it has been accessed</a:t>
            </a:r>
          </a:p>
        </p:txBody>
      </p:sp>
      <p:grpSp>
        <p:nvGrpSpPr>
          <p:cNvPr id="74" name="Group 73"/>
          <p:cNvGrpSpPr/>
          <p:nvPr/>
        </p:nvGrpSpPr>
        <p:grpSpPr>
          <a:xfrm>
            <a:off x="261592" y="1796329"/>
            <a:ext cx="3153350" cy="4467438"/>
            <a:chOff x="-3655574" y="1497318"/>
            <a:chExt cx="3758196" cy="5234898"/>
          </a:xfrm>
        </p:grpSpPr>
        <p:grpSp>
          <p:nvGrpSpPr>
            <p:cNvPr id="75" name="Group 74"/>
            <p:cNvGrpSpPr/>
            <p:nvPr/>
          </p:nvGrpSpPr>
          <p:grpSpPr>
            <a:xfrm>
              <a:off x="-3655574" y="1497318"/>
              <a:ext cx="3758196" cy="5234898"/>
              <a:chOff x="2489200" y="5600700"/>
              <a:chExt cx="763588" cy="1063625"/>
            </a:xfrm>
          </p:grpSpPr>
          <p:sp>
            <p:nvSpPr>
              <p:cNvPr id="88" name="Freeform 5"/>
              <p:cNvSpPr>
                <a:spLocks/>
              </p:cNvSpPr>
              <p:nvPr/>
            </p:nvSpPr>
            <p:spPr bwMode="auto">
              <a:xfrm>
                <a:off x="2489200" y="5600700"/>
                <a:ext cx="763588" cy="1063625"/>
              </a:xfrm>
              <a:custGeom>
                <a:avLst/>
                <a:gdLst>
                  <a:gd name="T0" fmla="*/ 848 w 920"/>
                  <a:gd name="T1" fmla="*/ 1282 h 1282"/>
                  <a:gd name="T2" fmla="*/ 72 w 920"/>
                  <a:gd name="T3" fmla="*/ 1282 h 1282"/>
                  <a:gd name="T4" fmla="*/ 0 w 920"/>
                  <a:gd name="T5" fmla="*/ 1210 h 1282"/>
                  <a:gd name="T6" fmla="*/ 0 w 920"/>
                  <a:gd name="T7" fmla="*/ 72 h 1282"/>
                  <a:gd name="T8" fmla="*/ 72 w 920"/>
                  <a:gd name="T9" fmla="*/ 0 h 1282"/>
                  <a:gd name="T10" fmla="*/ 848 w 920"/>
                  <a:gd name="T11" fmla="*/ 0 h 1282"/>
                  <a:gd name="T12" fmla="*/ 920 w 920"/>
                  <a:gd name="T13" fmla="*/ 72 h 1282"/>
                  <a:gd name="T14" fmla="*/ 920 w 920"/>
                  <a:gd name="T15" fmla="*/ 1210 h 1282"/>
                  <a:gd name="T16" fmla="*/ 848 w 920"/>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1282">
                    <a:moveTo>
                      <a:pt x="848" y="1282"/>
                    </a:moveTo>
                    <a:cubicBezTo>
                      <a:pt x="72" y="1282"/>
                      <a:pt x="72" y="1282"/>
                      <a:pt x="72" y="1282"/>
                    </a:cubicBezTo>
                    <a:cubicBezTo>
                      <a:pt x="32" y="1282"/>
                      <a:pt x="0" y="1250"/>
                      <a:pt x="0" y="1210"/>
                    </a:cubicBezTo>
                    <a:cubicBezTo>
                      <a:pt x="0" y="72"/>
                      <a:pt x="0" y="72"/>
                      <a:pt x="0" y="72"/>
                    </a:cubicBezTo>
                    <a:cubicBezTo>
                      <a:pt x="0" y="32"/>
                      <a:pt x="32" y="0"/>
                      <a:pt x="72" y="0"/>
                    </a:cubicBezTo>
                    <a:cubicBezTo>
                      <a:pt x="848" y="0"/>
                      <a:pt x="848" y="0"/>
                      <a:pt x="848" y="0"/>
                    </a:cubicBezTo>
                    <a:cubicBezTo>
                      <a:pt x="888" y="0"/>
                      <a:pt x="920" y="32"/>
                      <a:pt x="920" y="72"/>
                    </a:cubicBezTo>
                    <a:cubicBezTo>
                      <a:pt x="920" y="1210"/>
                      <a:pt x="920" y="1210"/>
                      <a:pt x="920" y="1210"/>
                    </a:cubicBezTo>
                    <a:cubicBezTo>
                      <a:pt x="920" y="1250"/>
                      <a:pt x="888" y="1282"/>
                      <a:pt x="848" y="1282"/>
                    </a:cubicBezTo>
                    <a:close/>
                  </a:path>
                </a:pathLst>
              </a:custGeom>
              <a:solidFill>
                <a:srgbClr val="505050"/>
              </a:solidFill>
              <a:ln>
                <a:noFill/>
              </a:ln>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endParaRPr>
              </a:p>
            </p:txBody>
          </p:sp>
          <p:sp>
            <p:nvSpPr>
              <p:cNvPr id="89" name="Rectangle 6"/>
              <p:cNvSpPr>
                <a:spLocks noChangeArrowheads="1"/>
              </p:cNvSpPr>
              <p:nvPr/>
            </p:nvSpPr>
            <p:spPr bwMode="auto">
              <a:xfrm>
                <a:off x="2536825" y="5678488"/>
                <a:ext cx="669925" cy="908050"/>
              </a:xfrm>
              <a:prstGeom prst="rect">
                <a:avLst/>
              </a:prstGeom>
              <a:solidFill>
                <a:schemeClr val="bg1"/>
              </a:solidFill>
              <a:ln>
                <a:noFill/>
              </a:ln>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endParaRPr>
              </a:p>
            </p:txBody>
          </p:sp>
        </p:grpSp>
        <p:pic>
          <p:nvPicPr>
            <p:cNvPr id="76" name="Picture 75"/>
            <p:cNvPicPr>
              <a:picLocks noChangeAspect="1"/>
            </p:cNvPicPr>
            <p:nvPr/>
          </p:nvPicPr>
          <p:blipFill>
            <a:blip r:embed="rId3"/>
            <a:stretch>
              <a:fillRect/>
            </a:stretch>
          </p:blipFill>
          <p:spPr>
            <a:xfrm>
              <a:off x="-2899977" y="4245115"/>
              <a:ext cx="498019" cy="484982"/>
            </a:xfrm>
            <a:prstGeom prst="rect">
              <a:avLst/>
            </a:prstGeom>
          </p:spPr>
        </p:pic>
        <p:pic>
          <p:nvPicPr>
            <p:cNvPr id="77" name="Picture 76"/>
            <p:cNvPicPr>
              <a:picLocks noChangeAspect="1"/>
            </p:cNvPicPr>
            <p:nvPr/>
          </p:nvPicPr>
          <p:blipFill>
            <a:blip r:embed="rId4"/>
            <a:stretch>
              <a:fillRect/>
            </a:stretch>
          </p:blipFill>
          <p:spPr>
            <a:xfrm>
              <a:off x="-2914405" y="3383400"/>
              <a:ext cx="515620" cy="489446"/>
            </a:xfrm>
            <a:prstGeom prst="rect">
              <a:avLst/>
            </a:prstGeom>
          </p:spPr>
        </p:pic>
        <p:pic>
          <p:nvPicPr>
            <p:cNvPr id="78" name="Picture 77"/>
            <p:cNvPicPr>
              <a:picLocks noChangeAspect="1"/>
            </p:cNvPicPr>
            <p:nvPr/>
          </p:nvPicPr>
          <p:blipFill>
            <a:blip r:embed="rId5"/>
            <a:stretch>
              <a:fillRect/>
            </a:stretch>
          </p:blipFill>
          <p:spPr>
            <a:xfrm>
              <a:off x="-2917635" y="2568881"/>
              <a:ext cx="531251" cy="502142"/>
            </a:xfrm>
            <a:prstGeom prst="rect">
              <a:avLst/>
            </a:prstGeom>
          </p:spPr>
        </p:pic>
        <p:pic>
          <p:nvPicPr>
            <p:cNvPr id="79" name="Picture 78"/>
            <p:cNvPicPr>
              <a:picLocks noChangeAspect="1"/>
            </p:cNvPicPr>
            <p:nvPr/>
          </p:nvPicPr>
          <p:blipFill>
            <a:blip r:embed="rId6"/>
            <a:stretch>
              <a:fillRect/>
            </a:stretch>
          </p:blipFill>
          <p:spPr>
            <a:xfrm>
              <a:off x="-1167322" y="3383938"/>
              <a:ext cx="508051" cy="508051"/>
            </a:xfrm>
            <a:prstGeom prst="rect">
              <a:avLst/>
            </a:prstGeom>
          </p:spPr>
        </p:pic>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8830" y="5063166"/>
              <a:ext cx="480297" cy="480297"/>
            </a:xfrm>
            <a:prstGeom prst="roundRect">
              <a:avLst/>
            </a:prstGeom>
          </p:spPr>
        </p:pic>
        <p:pic>
          <p:nvPicPr>
            <p:cNvPr id="81" name="Picture 4" descr="http://ts2.mm.bing.net/th?&amp;id=HN.608001291450647668&amp;w=366&amp;h=366&amp;c=0&amp;pid=1.9&amp;rs=0&amp;p=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0345" y="4258071"/>
              <a:ext cx="479153" cy="479153"/>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82" name="Picture 6" descr="http://ts2.mm.bing.net/th?&amp;id=HN.608012587202643007&amp;w=366&amp;h=366&amp;c=0&amp;pid=1.9&amp;rs=0&amp;p=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7981" y="3406010"/>
              <a:ext cx="464310" cy="464310"/>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83" name="Picture 82"/>
            <p:cNvPicPr>
              <a:picLocks noChangeAspect="1"/>
            </p:cNvPicPr>
            <p:nvPr/>
          </p:nvPicPr>
          <p:blipFill>
            <a:blip r:embed="rId10"/>
            <a:stretch>
              <a:fillRect/>
            </a:stretch>
          </p:blipFill>
          <p:spPr>
            <a:xfrm>
              <a:off x="-2003479" y="2594437"/>
              <a:ext cx="489651" cy="481752"/>
            </a:xfrm>
            <a:prstGeom prst="rect">
              <a:avLst/>
            </a:prstGeom>
          </p:spPr>
        </p:pic>
        <p:pic>
          <p:nvPicPr>
            <p:cNvPr id="84" name="Picture 83"/>
            <p:cNvPicPr>
              <a:picLocks noChangeAspect="1"/>
            </p:cNvPicPr>
            <p:nvPr/>
          </p:nvPicPr>
          <p:blipFill>
            <a:blip r:embed="rId6"/>
            <a:stretch>
              <a:fillRect/>
            </a:stretch>
          </p:blipFill>
          <p:spPr>
            <a:xfrm>
              <a:off x="-2914965" y="5042863"/>
              <a:ext cx="525912" cy="525912"/>
            </a:xfrm>
            <a:prstGeom prst="rect">
              <a:avLst/>
            </a:prstGeom>
          </p:spPr>
        </p:pic>
        <p:pic>
          <p:nvPicPr>
            <p:cNvPr id="85" name="Picture 84"/>
            <p:cNvPicPr>
              <a:picLocks noChangeAspect="1"/>
            </p:cNvPicPr>
            <p:nvPr/>
          </p:nvPicPr>
          <p:blipFill>
            <a:blip r:embed="rId11"/>
            <a:stretch>
              <a:fillRect/>
            </a:stretch>
          </p:blipFill>
          <p:spPr>
            <a:xfrm>
              <a:off x="-1177572" y="5050115"/>
              <a:ext cx="514611" cy="506399"/>
            </a:xfrm>
            <a:prstGeom prst="rect">
              <a:avLst/>
            </a:prstGeom>
          </p:spPr>
        </p:pic>
        <p:pic>
          <p:nvPicPr>
            <p:cNvPr id="86" name="Picture 8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4967" y="2597248"/>
              <a:ext cx="465886" cy="465088"/>
            </a:xfrm>
            <a:prstGeom prst="rect">
              <a:avLst/>
            </a:prstGeom>
          </p:spPr>
        </p:pic>
        <p:pic>
          <p:nvPicPr>
            <p:cNvPr id="87" name="Picture 8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84306" y="4241553"/>
              <a:ext cx="486133" cy="486133"/>
            </a:xfrm>
            <a:prstGeom prst="rect">
              <a:avLst/>
            </a:prstGeom>
          </p:spPr>
        </p:pic>
      </p:grpSp>
      <p:grpSp>
        <p:nvGrpSpPr>
          <p:cNvPr id="121" name="Group 120"/>
          <p:cNvGrpSpPr/>
          <p:nvPr/>
        </p:nvGrpSpPr>
        <p:grpSpPr>
          <a:xfrm>
            <a:off x="257476" y="1796329"/>
            <a:ext cx="3153350" cy="4467438"/>
            <a:chOff x="-4297363" y="1497318"/>
            <a:chExt cx="3758196" cy="5234898"/>
          </a:xfrm>
        </p:grpSpPr>
        <p:grpSp>
          <p:nvGrpSpPr>
            <p:cNvPr id="122" name="Group 121"/>
            <p:cNvGrpSpPr/>
            <p:nvPr/>
          </p:nvGrpSpPr>
          <p:grpSpPr>
            <a:xfrm>
              <a:off x="-4297363" y="1497318"/>
              <a:ext cx="3758196" cy="5234898"/>
              <a:chOff x="2489200" y="5600700"/>
              <a:chExt cx="763588" cy="1063625"/>
            </a:xfrm>
          </p:grpSpPr>
          <p:sp>
            <p:nvSpPr>
              <p:cNvPr id="177" name="Freeform 5"/>
              <p:cNvSpPr>
                <a:spLocks/>
              </p:cNvSpPr>
              <p:nvPr/>
            </p:nvSpPr>
            <p:spPr bwMode="auto">
              <a:xfrm>
                <a:off x="2489200" y="5600700"/>
                <a:ext cx="763588" cy="1063625"/>
              </a:xfrm>
              <a:custGeom>
                <a:avLst/>
                <a:gdLst>
                  <a:gd name="T0" fmla="*/ 848 w 920"/>
                  <a:gd name="T1" fmla="*/ 1282 h 1282"/>
                  <a:gd name="T2" fmla="*/ 72 w 920"/>
                  <a:gd name="T3" fmla="*/ 1282 h 1282"/>
                  <a:gd name="T4" fmla="*/ 0 w 920"/>
                  <a:gd name="T5" fmla="*/ 1210 h 1282"/>
                  <a:gd name="T6" fmla="*/ 0 w 920"/>
                  <a:gd name="T7" fmla="*/ 72 h 1282"/>
                  <a:gd name="T8" fmla="*/ 72 w 920"/>
                  <a:gd name="T9" fmla="*/ 0 h 1282"/>
                  <a:gd name="T10" fmla="*/ 848 w 920"/>
                  <a:gd name="T11" fmla="*/ 0 h 1282"/>
                  <a:gd name="T12" fmla="*/ 920 w 920"/>
                  <a:gd name="T13" fmla="*/ 72 h 1282"/>
                  <a:gd name="T14" fmla="*/ 920 w 920"/>
                  <a:gd name="T15" fmla="*/ 1210 h 1282"/>
                  <a:gd name="T16" fmla="*/ 848 w 920"/>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1282">
                    <a:moveTo>
                      <a:pt x="848" y="1282"/>
                    </a:moveTo>
                    <a:cubicBezTo>
                      <a:pt x="72" y="1282"/>
                      <a:pt x="72" y="1282"/>
                      <a:pt x="72" y="1282"/>
                    </a:cubicBezTo>
                    <a:cubicBezTo>
                      <a:pt x="32" y="1282"/>
                      <a:pt x="0" y="1250"/>
                      <a:pt x="0" y="1210"/>
                    </a:cubicBezTo>
                    <a:cubicBezTo>
                      <a:pt x="0" y="72"/>
                      <a:pt x="0" y="72"/>
                      <a:pt x="0" y="72"/>
                    </a:cubicBezTo>
                    <a:cubicBezTo>
                      <a:pt x="0" y="32"/>
                      <a:pt x="32" y="0"/>
                      <a:pt x="72" y="0"/>
                    </a:cubicBezTo>
                    <a:cubicBezTo>
                      <a:pt x="848" y="0"/>
                      <a:pt x="848" y="0"/>
                      <a:pt x="848" y="0"/>
                    </a:cubicBezTo>
                    <a:cubicBezTo>
                      <a:pt x="888" y="0"/>
                      <a:pt x="920" y="32"/>
                      <a:pt x="920" y="72"/>
                    </a:cubicBezTo>
                    <a:cubicBezTo>
                      <a:pt x="920" y="1210"/>
                      <a:pt x="920" y="1210"/>
                      <a:pt x="920" y="1210"/>
                    </a:cubicBezTo>
                    <a:cubicBezTo>
                      <a:pt x="920" y="1250"/>
                      <a:pt x="888" y="1282"/>
                      <a:pt x="848" y="1282"/>
                    </a:cubicBezTo>
                    <a:close/>
                  </a:path>
                </a:pathLst>
              </a:custGeom>
              <a:solidFill>
                <a:srgbClr val="505050"/>
              </a:solidFill>
              <a:ln>
                <a:noFill/>
              </a:ln>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endParaRPr>
              </a:p>
            </p:txBody>
          </p:sp>
          <p:sp>
            <p:nvSpPr>
              <p:cNvPr id="178" name="Rectangle 6"/>
              <p:cNvSpPr>
                <a:spLocks noChangeArrowheads="1"/>
              </p:cNvSpPr>
              <p:nvPr/>
            </p:nvSpPr>
            <p:spPr bwMode="auto">
              <a:xfrm>
                <a:off x="2536825" y="5678488"/>
                <a:ext cx="669925" cy="908050"/>
              </a:xfrm>
              <a:prstGeom prst="rect">
                <a:avLst/>
              </a:prstGeom>
              <a:solidFill>
                <a:schemeClr val="bg1"/>
              </a:solidFill>
              <a:ln>
                <a:noFill/>
              </a:ln>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endParaRPr>
              </a:p>
            </p:txBody>
          </p:sp>
        </p:grpSp>
        <p:sp>
          <p:nvSpPr>
            <p:cNvPr id="123" name="Rectangle 122"/>
            <p:cNvSpPr/>
            <p:nvPr/>
          </p:nvSpPr>
          <p:spPr bwMode="auto">
            <a:xfrm>
              <a:off x="-3422780" y="1924035"/>
              <a:ext cx="1766210" cy="3657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9" tIns="182819" rIns="0" bIns="46620"/>
            <a:lstStyle/>
            <a:p>
              <a:pPr marL="0" marR="0" lvl="0" indent="0" algn="ctr" defTabSz="932026" eaLnBrk="1" fontAlgn="auto" latinLnBrk="0" hangingPunct="1">
                <a:lnSpc>
                  <a:spcPct val="90000"/>
                </a:lnSpc>
                <a:spcBef>
                  <a:spcPts val="0"/>
                </a:spcBef>
                <a:spcAft>
                  <a:spcPts val="0"/>
                </a:spcAft>
                <a:buClrTx/>
                <a:buSzTx/>
                <a:buFontTx/>
                <a:buNone/>
                <a:tabLst/>
                <a:defRPr/>
              </a:pPr>
              <a:r>
                <a:rPr kumimoji="0" lang="en-US" sz="1498" b="0" i="0" u="none" strike="noStrike" kern="0" cap="none" spc="0" normalizeH="0" baseline="0" noProof="0" dirty="0">
                  <a:ln>
                    <a:noFill/>
                  </a:ln>
                  <a:solidFill>
                    <a:srgbClr val="505050"/>
                  </a:solidFill>
                  <a:effectLst/>
                  <a:uLnTx/>
                  <a:uFillTx/>
                  <a:latin typeface="Segoe UI Light"/>
                </a:rPr>
                <a:t>Managed apps</a:t>
              </a:r>
            </a:p>
          </p:txBody>
        </p:sp>
        <p:pic>
          <p:nvPicPr>
            <p:cNvPr id="124" name="Picture 123"/>
            <p:cNvPicPr>
              <a:picLocks noChangeAspect="1"/>
            </p:cNvPicPr>
            <p:nvPr/>
          </p:nvPicPr>
          <p:blipFill>
            <a:blip r:embed="rId3"/>
            <a:stretch>
              <a:fillRect/>
            </a:stretch>
          </p:blipFill>
          <p:spPr>
            <a:xfrm>
              <a:off x="-3541766" y="4245115"/>
              <a:ext cx="498019" cy="484982"/>
            </a:xfrm>
            <a:prstGeom prst="rect">
              <a:avLst/>
            </a:prstGeom>
          </p:spPr>
        </p:pic>
        <p:pic>
          <p:nvPicPr>
            <p:cNvPr id="125" name="Picture 124"/>
            <p:cNvPicPr>
              <a:picLocks noChangeAspect="1"/>
            </p:cNvPicPr>
            <p:nvPr/>
          </p:nvPicPr>
          <p:blipFill>
            <a:blip r:embed="rId4"/>
            <a:stretch>
              <a:fillRect/>
            </a:stretch>
          </p:blipFill>
          <p:spPr>
            <a:xfrm>
              <a:off x="-3556194" y="3383400"/>
              <a:ext cx="515620" cy="489446"/>
            </a:xfrm>
            <a:prstGeom prst="rect">
              <a:avLst/>
            </a:prstGeom>
          </p:spPr>
        </p:pic>
        <p:pic>
          <p:nvPicPr>
            <p:cNvPr id="126" name="Picture 125"/>
            <p:cNvPicPr>
              <a:picLocks noChangeAspect="1"/>
            </p:cNvPicPr>
            <p:nvPr/>
          </p:nvPicPr>
          <p:blipFill>
            <a:blip r:embed="rId5"/>
            <a:stretch>
              <a:fillRect/>
            </a:stretch>
          </p:blipFill>
          <p:spPr>
            <a:xfrm>
              <a:off x="-3559424" y="2568881"/>
              <a:ext cx="531251" cy="502142"/>
            </a:xfrm>
            <a:prstGeom prst="rect">
              <a:avLst/>
            </a:prstGeom>
          </p:spPr>
        </p:pic>
        <p:pic>
          <p:nvPicPr>
            <p:cNvPr id="128" name="Picture 127"/>
            <p:cNvPicPr>
              <a:picLocks noChangeAspect="1"/>
            </p:cNvPicPr>
            <p:nvPr/>
          </p:nvPicPr>
          <p:blipFill>
            <a:blip r:embed="rId6"/>
            <a:stretch>
              <a:fillRect/>
            </a:stretch>
          </p:blipFill>
          <p:spPr>
            <a:xfrm>
              <a:off x="-1809111" y="3383938"/>
              <a:ext cx="508051" cy="508051"/>
            </a:xfrm>
            <a:prstGeom prst="rect">
              <a:avLst/>
            </a:prstGeom>
          </p:spPr>
        </p:pic>
        <p:pic>
          <p:nvPicPr>
            <p:cNvPr id="169" name="Picture 168"/>
            <p:cNvPicPr>
              <a:picLocks noChangeAspect="1"/>
            </p:cNvPicPr>
            <p:nvPr/>
          </p:nvPicPr>
          <p:blipFill>
            <a:blip r:embed="rId7" cstate="print">
              <a:alphaModFix amt="10000"/>
              <a:extLst>
                <a:ext uri="{28A0092B-C50C-407E-A947-70E740481C1C}">
                  <a14:useLocalDpi xmlns:a14="http://schemas.microsoft.com/office/drawing/2010/main" val="0"/>
                </a:ext>
              </a:extLst>
            </a:blip>
            <a:stretch>
              <a:fillRect/>
            </a:stretch>
          </p:blipFill>
          <p:spPr>
            <a:xfrm>
              <a:off x="-2660619" y="5063166"/>
              <a:ext cx="480297" cy="480297"/>
            </a:xfrm>
            <a:prstGeom prst="roundRect">
              <a:avLst/>
            </a:prstGeom>
          </p:spPr>
        </p:pic>
        <p:pic>
          <p:nvPicPr>
            <p:cNvPr id="170" name="Picture 4" descr="http://ts2.mm.bing.net/th?&amp;id=HN.608001291450647668&amp;w=366&amp;h=366&amp;c=0&amp;pid=1.9&amp;rs=0&amp;p=0"/>
            <p:cNvPicPr>
              <a:picLocks noChangeAspect="1" noChangeArrowheads="1"/>
            </p:cNvPicPr>
            <p:nvPr/>
          </p:nvPicPr>
          <p:blipFill>
            <a:blip r:embed="rId8" cstate="print">
              <a:alphaModFix amt="10000"/>
              <a:extLst>
                <a:ext uri="{28A0092B-C50C-407E-A947-70E740481C1C}">
                  <a14:useLocalDpi xmlns:a14="http://schemas.microsoft.com/office/drawing/2010/main" val="0"/>
                </a:ext>
              </a:extLst>
            </a:blip>
            <a:srcRect/>
            <a:stretch>
              <a:fillRect/>
            </a:stretch>
          </p:blipFill>
          <p:spPr bwMode="auto">
            <a:xfrm>
              <a:off x="-1792134" y="4258071"/>
              <a:ext cx="479153" cy="479153"/>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71" name="Picture 6" descr="http://ts2.mm.bing.net/th?&amp;id=HN.608012587202643007&amp;w=366&amp;h=366&amp;c=0&amp;pid=1.9&amp;rs=0&amp;p=0"/>
            <p:cNvPicPr>
              <a:picLocks noChangeAspect="1" noChangeArrowheads="1"/>
            </p:cNvPicPr>
            <p:nvPr/>
          </p:nvPicPr>
          <p:blipFill>
            <a:blip r:embed="rId9" cstate="print">
              <a:alphaModFix amt="10000"/>
              <a:extLst>
                <a:ext uri="{28A0092B-C50C-407E-A947-70E740481C1C}">
                  <a14:useLocalDpi xmlns:a14="http://schemas.microsoft.com/office/drawing/2010/main" val="0"/>
                </a:ext>
              </a:extLst>
            </a:blip>
            <a:srcRect/>
            <a:stretch>
              <a:fillRect/>
            </a:stretch>
          </p:blipFill>
          <p:spPr bwMode="auto">
            <a:xfrm>
              <a:off x="-2619770" y="3406010"/>
              <a:ext cx="464310" cy="464310"/>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72" name="Picture 171"/>
            <p:cNvPicPr>
              <a:picLocks noChangeAspect="1"/>
            </p:cNvPicPr>
            <p:nvPr/>
          </p:nvPicPr>
          <p:blipFill>
            <a:blip r:embed="rId10">
              <a:alphaModFix amt="10000"/>
            </a:blip>
            <a:stretch>
              <a:fillRect/>
            </a:stretch>
          </p:blipFill>
          <p:spPr>
            <a:xfrm>
              <a:off x="-2645268" y="2594437"/>
              <a:ext cx="489651" cy="481752"/>
            </a:xfrm>
            <a:prstGeom prst="rect">
              <a:avLst/>
            </a:prstGeom>
          </p:spPr>
        </p:pic>
        <p:pic>
          <p:nvPicPr>
            <p:cNvPr id="173" name="Picture 172"/>
            <p:cNvPicPr>
              <a:picLocks noChangeAspect="1"/>
            </p:cNvPicPr>
            <p:nvPr/>
          </p:nvPicPr>
          <p:blipFill>
            <a:blip r:embed="rId6">
              <a:alphaModFix amt="10000"/>
            </a:blip>
            <a:stretch>
              <a:fillRect/>
            </a:stretch>
          </p:blipFill>
          <p:spPr>
            <a:xfrm>
              <a:off x="-3556754" y="5042863"/>
              <a:ext cx="525912" cy="525912"/>
            </a:xfrm>
            <a:prstGeom prst="rect">
              <a:avLst/>
            </a:prstGeom>
          </p:spPr>
        </p:pic>
        <p:pic>
          <p:nvPicPr>
            <p:cNvPr id="174" name="Picture 173"/>
            <p:cNvPicPr>
              <a:picLocks noChangeAspect="1"/>
            </p:cNvPicPr>
            <p:nvPr/>
          </p:nvPicPr>
          <p:blipFill>
            <a:blip r:embed="rId11">
              <a:alphaModFix amt="10000"/>
            </a:blip>
            <a:stretch>
              <a:fillRect/>
            </a:stretch>
          </p:blipFill>
          <p:spPr>
            <a:xfrm>
              <a:off x="-1819361" y="5050115"/>
              <a:ext cx="514611" cy="506399"/>
            </a:xfrm>
            <a:prstGeom prst="rect">
              <a:avLst/>
            </a:prstGeom>
          </p:spPr>
        </p:pic>
        <p:pic>
          <p:nvPicPr>
            <p:cNvPr id="175" name="Picture 1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86756" y="2597248"/>
              <a:ext cx="465886" cy="465088"/>
            </a:xfrm>
            <a:prstGeom prst="rect">
              <a:avLst/>
            </a:prstGeom>
          </p:spPr>
        </p:pic>
        <p:pic>
          <p:nvPicPr>
            <p:cNvPr id="176" name="Picture 175"/>
            <p:cNvPicPr>
              <a:picLocks noChangeAspect="1"/>
            </p:cNvPicPr>
            <p:nvPr/>
          </p:nvPicPr>
          <p:blipFill>
            <a:blip r:embed="rId13" cstate="print">
              <a:alphaModFix/>
              <a:extLst>
                <a:ext uri="{28A0092B-C50C-407E-A947-70E740481C1C}">
                  <a14:useLocalDpi xmlns:a14="http://schemas.microsoft.com/office/drawing/2010/main" val="0"/>
                </a:ext>
              </a:extLst>
            </a:blip>
            <a:stretch>
              <a:fillRect/>
            </a:stretch>
          </p:blipFill>
          <p:spPr>
            <a:xfrm>
              <a:off x="-2626095" y="4241553"/>
              <a:ext cx="486133" cy="486133"/>
            </a:xfrm>
            <a:prstGeom prst="rect">
              <a:avLst/>
            </a:prstGeom>
          </p:spPr>
        </p:pic>
      </p:grpSp>
      <p:grpSp>
        <p:nvGrpSpPr>
          <p:cNvPr id="179" name="Group 178"/>
          <p:cNvGrpSpPr/>
          <p:nvPr/>
        </p:nvGrpSpPr>
        <p:grpSpPr>
          <a:xfrm>
            <a:off x="257477" y="1791507"/>
            <a:ext cx="3153351" cy="4467438"/>
            <a:chOff x="12619037" y="1497318"/>
            <a:chExt cx="3758196" cy="5234898"/>
          </a:xfrm>
        </p:grpSpPr>
        <p:grpSp>
          <p:nvGrpSpPr>
            <p:cNvPr id="180" name="Group 179"/>
            <p:cNvGrpSpPr/>
            <p:nvPr/>
          </p:nvGrpSpPr>
          <p:grpSpPr>
            <a:xfrm>
              <a:off x="12619037" y="1497318"/>
              <a:ext cx="3758196" cy="5234898"/>
              <a:chOff x="2489200" y="5600700"/>
              <a:chExt cx="763588" cy="1063625"/>
            </a:xfrm>
          </p:grpSpPr>
          <p:sp>
            <p:nvSpPr>
              <p:cNvPr id="194" name="Freeform 5"/>
              <p:cNvSpPr>
                <a:spLocks/>
              </p:cNvSpPr>
              <p:nvPr/>
            </p:nvSpPr>
            <p:spPr bwMode="auto">
              <a:xfrm>
                <a:off x="2489200" y="5600700"/>
                <a:ext cx="763588" cy="1063625"/>
              </a:xfrm>
              <a:custGeom>
                <a:avLst/>
                <a:gdLst>
                  <a:gd name="T0" fmla="*/ 848 w 920"/>
                  <a:gd name="T1" fmla="*/ 1282 h 1282"/>
                  <a:gd name="T2" fmla="*/ 72 w 920"/>
                  <a:gd name="T3" fmla="*/ 1282 h 1282"/>
                  <a:gd name="T4" fmla="*/ 0 w 920"/>
                  <a:gd name="T5" fmla="*/ 1210 h 1282"/>
                  <a:gd name="T6" fmla="*/ 0 w 920"/>
                  <a:gd name="T7" fmla="*/ 72 h 1282"/>
                  <a:gd name="T8" fmla="*/ 72 w 920"/>
                  <a:gd name="T9" fmla="*/ 0 h 1282"/>
                  <a:gd name="T10" fmla="*/ 848 w 920"/>
                  <a:gd name="T11" fmla="*/ 0 h 1282"/>
                  <a:gd name="T12" fmla="*/ 920 w 920"/>
                  <a:gd name="T13" fmla="*/ 72 h 1282"/>
                  <a:gd name="T14" fmla="*/ 920 w 920"/>
                  <a:gd name="T15" fmla="*/ 1210 h 1282"/>
                  <a:gd name="T16" fmla="*/ 848 w 920"/>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1282">
                    <a:moveTo>
                      <a:pt x="848" y="1282"/>
                    </a:moveTo>
                    <a:cubicBezTo>
                      <a:pt x="72" y="1282"/>
                      <a:pt x="72" y="1282"/>
                      <a:pt x="72" y="1282"/>
                    </a:cubicBezTo>
                    <a:cubicBezTo>
                      <a:pt x="32" y="1282"/>
                      <a:pt x="0" y="1250"/>
                      <a:pt x="0" y="1210"/>
                    </a:cubicBezTo>
                    <a:cubicBezTo>
                      <a:pt x="0" y="72"/>
                      <a:pt x="0" y="72"/>
                      <a:pt x="0" y="72"/>
                    </a:cubicBezTo>
                    <a:cubicBezTo>
                      <a:pt x="0" y="32"/>
                      <a:pt x="32" y="0"/>
                      <a:pt x="72" y="0"/>
                    </a:cubicBezTo>
                    <a:cubicBezTo>
                      <a:pt x="848" y="0"/>
                      <a:pt x="848" y="0"/>
                      <a:pt x="848" y="0"/>
                    </a:cubicBezTo>
                    <a:cubicBezTo>
                      <a:pt x="888" y="0"/>
                      <a:pt x="920" y="32"/>
                      <a:pt x="920" y="72"/>
                    </a:cubicBezTo>
                    <a:cubicBezTo>
                      <a:pt x="920" y="1210"/>
                      <a:pt x="920" y="1210"/>
                      <a:pt x="920" y="1210"/>
                    </a:cubicBezTo>
                    <a:cubicBezTo>
                      <a:pt x="920" y="1250"/>
                      <a:pt x="888" y="1282"/>
                      <a:pt x="848" y="1282"/>
                    </a:cubicBezTo>
                    <a:close/>
                  </a:path>
                </a:pathLst>
              </a:custGeom>
              <a:solidFill>
                <a:srgbClr val="505050"/>
              </a:solidFill>
              <a:ln>
                <a:noFill/>
              </a:ln>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endParaRPr>
              </a:p>
            </p:txBody>
          </p:sp>
          <p:sp>
            <p:nvSpPr>
              <p:cNvPr id="195" name="Rectangle 6"/>
              <p:cNvSpPr>
                <a:spLocks noChangeArrowheads="1"/>
              </p:cNvSpPr>
              <p:nvPr/>
            </p:nvSpPr>
            <p:spPr bwMode="auto">
              <a:xfrm>
                <a:off x="2536825" y="5678488"/>
                <a:ext cx="669925" cy="908050"/>
              </a:xfrm>
              <a:prstGeom prst="rect">
                <a:avLst/>
              </a:prstGeom>
              <a:solidFill>
                <a:schemeClr val="bg1"/>
              </a:solidFill>
              <a:ln>
                <a:noFill/>
              </a:ln>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endParaRPr>
              </a:p>
            </p:txBody>
          </p:sp>
        </p:grpSp>
        <p:sp>
          <p:nvSpPr>
            <p:cNvPr id="181" name="Rectangle 180"/>
            <p:cNvSpPr/>
            <p:nvPr/>
          </p:nvSpPr>
          <p:spPr bwMode="auto">
            <a:xfrm>
              <a:off x="13580897" y="5687969"/>
              <a:ext cx="1639502" cy="29872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9" tIns="182819" rIns="0" bIns="46620"/>
            <a:lstStyle/>
            <a:p>
              <a:pPr marL="0" marR="0" lvl="0" indent="0" algn="ctr" defTabSz="932026" eaLnBrk="1" fontAlgn="auto" latinLnBrk="0" hangingPunct="1">
                <a:lnSpc>
                  <a:spcPct val="90000"/>
                </a:lnSpc>
                <a:spcBef>
                  <a:spcPts val="0"/>
                </a:spcBef>
                <a:spcAft>
                  <a:spcPts val="0"/>
                </a:spcAft>
                <a:buClrTx/>
                <a:buSzTx/>
                <a:buFontTx/>
                <a:buNone/>
                <a:tabLst/>
                <a:defRPr/>
              </a:pPr>
              <a:r>
                <a:rPr kumimoji="0" lang="en-US" sz="1498" b="0" i="0" u="none" strike="noStrike" kern="0" cap="none" spc="0" normalizeH="0" baseline="0" noProof="0" dirty="0">
                  <a:ln>
                    <a:noFill/>
                  </a:ln>
                  <a:solidFill>
                    <a:srgbClr val="505050"/>
                  </a:solidFill>
                  <a:effectLst/>
                  <a:uLnTx/>
                  <a:uFillTx/>
                  <a:latin typeface="Segoe UI Light"/>
                </a:rPr>
                <a:t>Personal apps</a:t>
              </a:r>
            </a:p>
          </p:txBody>
        </p:sp>
        <p:pic>
          <p:nvPicPr>
            <p:cNvPr id="182" name="Picture 181"/>
            <p:cNvPicPr>
              <a:picLocks noChangeAspect="1"/>
            </p:cNvPicPr>
            <p:nvPr/>
          </p:nvPicPr>
          <p:blipFill>
            <a:blip r:embed="rId3">
              <a:alphaModFix amt="11000"/>
            </a:blip>
            <a:stretch>
              <a:fillRect/>
            </a:stretch>
          </p:blipFill>
          <p:spPr>
            <a:xfrm>
              <a:off x="13374634" y="4245115"/>
              <a:ext cx="498019" cy="484982"/>
            </a:xfrm>
            <a:prstGeom prst="rect">
              <a:avLst/>
            </a:prstGeom>
          </p:spPr>
        </p:pic>
        <p:pic>
          <p:nvPicPr>
            <p:cNvPr id="183" name="Picture 182"/>
            <p:cNvPicPr>
              <a:picLocks noChangeAspect="1"/>
            </p:cNvPicPr>
            <p:nvPr/>
          </p:nvPicPr>
          <p:blipFill>
            <a:blip r:embed="rId4">
              <a:alphaModFix amt="11000"/>
            </a:blip>
            <a:stretch>
              <a:fillRect/>
            </a:stretch>
          </p:blipFill>
          <p:spPr>
            <a:xfrm>
              <a:off x="13360206" y="3383400"/>
              <a:ext cx="515620" cy="489446"/>
            </a:xfrm>
            <a:prstGeom prst="rect">
              <a:avLst/>
            </a:prstGeom>
          </p:spPr>
        </p:pic>
        <p:pic>
          <p:nvPicPr>
            <p:cNvPr id="184" name="Picture 183"/>
            <p:cNvPicPr>
              <a:picLocks noChangeAspect="1"/>
            </p:cNvPicPr>
            <p:nvPr/>
          </p:nvPicPr>
          <p:blipFill>
            <a:blip r:embed="rId5">
              <a:alphaModFix amt="11000"/>
            </a:blip>
            <a:stretch>
              <a:fillRect/>
            </a:stretch>
          </p:blipFill>
          <p:spPr>
            <a:xfrm>
              <a:off x="13356976" y="2568881"/>
              <a:ext cx="531251" cy="502142"/>
            </a:xfrm>
            <a:prstGeom prst="rect">
              <a:avLst/>
            </a:prstGeom>
          </p:spPr>
        </p:pic>
        <p:pic>
          <p:nvPicPr>
            <p:cNvPr id="185" name="Picture 184"/>
            <p:cNvPicPr>
              <a:picLocks noChangeAspect="1"/>
            </p:cNvPicPr>
            <p:nvPr/>
          </p:nvPicPr>
          <p:blipFill>
            <a:blip r:embed="rId6">
              <a:alphaModFix amt="11000"/>
            </a:blip>
            <a:stretch>
              <a:fillRect/>
            </a:stretch>
          </p:blipFill>
          <p:spPr>
            <a:xfrm>
              <a:off x="15107289" y="3383938"/>
              <a:ext cx="508051" cy="508051"/>
            </a:xfrm>
            <a:prstGeom prst="rect">
              <a:avLst/>
            </a:prstGeom>
          </p:spPr>
        </p:pic>
        <p:pic>
          <p:nvPicPr>
            <p:cNvPr id="186" name="Picture 1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55782" y="5063166"/>
              <a:ext cx="480297" cy="480297"/>
            </a:xfrm>
            <a:prstGeom prst="roundRect">
              <a:avLst/>
            </a:prstGeom>
          </p:spPr>
        </p:pic>
        <p:pic>
          <p:nvPicPr>
            <p:cNvPr id="187" name="Picture 4" descr="http://ts2.mm.bing.net/th?&amp;id=HN.608001291450647668&amp;w=366&amp;h=366&amp;c=0&amp;pid=1.9&amp;rs=0&amp;p=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124266" y="4258071"/>
              <a:ext cx="479153" cy="479153"/>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88" name="Picture 6" descr="http://ts2.mm.bing.net/th?&amp;id=HN.608012587202643007&amp;w=366&amp;h=366&amp;c=0&amp;pid=1.9&amp;rs=0&amp;p=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96630" y="3406010"/>
              <a:ext cx="464310" cy="464310"/>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89" name="Picture 188"/>
            <p:cNvPicPr>
              <a:picLocks noChangeAspect="1"/>
            </p:cNvPicPr>
            <p:nvPr/>
          </p:nvPicPr>
          <p:blipFill>
            <a:blip r:embed="rId10"/>
            <a:stretch>
              <a:fillRect/>
            </a:stretch>
          </p:blipFill>
          <p:spPr>
            <a:xfrm>
              <a:off x="14271132" y="2594437"/>
              <a:ext cx="489651" cy="481752"/>
            </a:xfrm>
            <a:prstGeom prst="rect">
              <a:avLst/>
            </a:prstGeom>
          </p:spPr>
        </p:pic>
        <p:pic>
          <p:nvPicPr>
            <p:cNvPr id="190" name="Picture 189"/>
            <p:cNvPicPr>
              <a:picLocks noChangeAspect="1"/>
            </p:cNvPicPr>
            <p:nvPr/>
          </p:nvPicPr>
          <p:blipFill>
            <a:blip r:embed="rId6"/>
            <a:stretch>
              <a:fillRect/>
            </a:stretch>
          </p:blipFill>
          <p:spPr>
            <a:xfrm>
              <a:off x="13359643" y="5042863"/>
              <a:ext cx="525912" cy="525912"/>
            </a:xfrm>
            <a:prstGeom prst="rect">
              <a:avLst/>
            </a:prstGeom>
          </p:spPr>
        </p:pic>
        <p:pic>
          <p:nvPicPr>
            <p:cNvPr id="191" name="Picture 190"/>
            <p:cNvPicPr>
              <a:picLocks noChangeAspect="1"/>
            </p:cNvPicPr>
            <p:nvPr/>
          </p:nvPicPr>
          <p:blipFill>
            <a:blip r:embed="rId11"/>
            <a:stretch>
              <a:fillRect/>
            </a:stretch>
          </p:blipFill>
          <p:spPr>
            <a:xfrm>
              <a:off x="15097039" y="5050115"/>
              <a:ext cx="514611" cy="506399"/>
            </a:xfrm>
            <a:prstGeom prst="rect">
              <a:avLst/>
            </a:prstGeom>
          </p:spPr>
        </p:pic>
        <p:pic>
          <p:nvPicPr>
            <p:cNvPr id="192" name="Picture 191"/>
            <p:cNvPicPr>
              <a:picLocks noChangeAspect="1"/>
            </p:cNvPicPr>
            <p:nvPr/>
          </p:nvPicPr>
          <p:blipFill>
            <a:blip r:embed="rId12" cstate="print">
              <a:alphaModFix amt="11000"/>
              <a:extLst>
                <a:ext uri="{28A0092B-C50C-407E-A947-70E740481C1C}">
                  <a14:useLocalDpi xmlns:a14="http://schemas.microsoft.com/office/drawing/2010/main" val="0"/>
                </a:ext>
              </a:extLst>
            </a:blip>
            <a:stretch>
              <a:fillRect/>
            </a:stretch>
          </p:blipFill>
          <p:spPr>
            <a:xfrm>
              <a:off x="15129644" y="2597248"/>
              <a:ext cx="465886" cy="465088"/>
            </a:xfrm>
            <a:prstGeom prst="rect">
              <a:avLst/>
            </a:prstGeom>
          </p:spPr>
        </p:pic>
        <p:pic>
          <p:nvPicPr>
            <p:cNvPr id="193" name="Picture 192"/>
            <p:cNvPicPr>
              <a:picLocks noChangeAspect="1"/>
            </p:cNvPicPr>
            <p:nvPr/>
          </p:nvPicPr>
          <p:blipFill>
            <a:blip r:embed="rId13" cstate="print">
              <a:alphaModFix amt="11000"/>
              <a:extLst>
                <a:ext uri="{28A0092B-C50C-407E-A947-70E740481C1C}">
                  <a14:useLocalDpi xmlns:a14="http://schemas.microsoft.com/office/drawing/2010/main" val="0"/>
                </a:ext>
              </a:extLst>
            </a:blip>
            <a:stretch>
              <a:fillRect/>
            </a:stretch>
          </p:blipFill>
          <p:spPr>
            <a:xfrm>
              <a:off x="14290305" y="4241554"/>
              <a:ext cx="486133" cy="486133"/>
            </a:xfrm>
            <a:prstGeom prst="rect">
              <a:avLst/>
            </a:prstGeom>
          </p:spPr>
        </p:pic>
      </p:grpSp>
      <p:grpSp>
        <p:nvGrpSpPr>
          <p:cNvPr id="196" name="Group 195"/>
          <p:cNvGrpSpPr/>
          <p:nvPr/>
        </p:nvGrpSpPr>
        <p:grpSpPr>
          <a:xfrm>
            <a:off x="260406" y="1791507"/>
            <a:ext cx="3153350" cy="4467438"/>
            <a:chOff x="2193230" y="1446006"/>
            <a:chExt cx="3758196" cy="5234898"/>
          </a:xfrm>
        </p:grpSpPr>
        <p:grpSp>
          <p:nvGrpSpPr>
            <p:cNvPr id="197" name="Group 196"/>
            <p:cNvGrpSpPr/>
            <p:nvPr/>
          </p:nvGrpSpPr>
          <p:grpSpPr>
            <a:xfrm>
              <a:off x="2193230" y="1446006"/>
              <a:ext cx="3758196" cy="5234898"/>
              <a:chOff x="2489200" y="5600700"/>
              <a:chExt cx="763588" cy="1063625"/>
            </a:xfrm>
          </p:grpSpPr>
          <p:sp>
            <p:nvSpPr>
              <p:cNvPr id="212" name="Freeform 5"/>
              <p:cNvSpPr>
                <a:spLocks/>
              </p:cNvSpPr>
              <p:nvPr/>
            </p:nvSpPr>
            <p:spPr bwMode="auto">
              <a:xfrm>
                <a:off x="2489200" y="5600700"/>
                <a:ext cx="763588" cy="1063625"/>
              </a:xfrm>
              <a:custGeom>
                <a:avLst/>
                <a:gdLst>
                  <a:gd name="T0" fmla="*/ 848 w 920"/>
                  <a:gd name="T1" fmla="*/ 1282 h 1282"/>
                  <a:gd name="T2" fmla="*/ 72 w 920"/>
                  <a:gd name="T3" fmla="*/ 1282 h 1282"/>
                  <a:gd name="T4" fmla="*/ 0 w 920"/>
                  <a:gd name="T5" fmla="*/ 1210 h 1282"/>
                  <a:gd name="T6" fmla="*/ 0 w 920"/>
                  <a:gd name="T7" fmla="*/ 72 h 1282"/>
                  <a:gd name="T8" fmla="*/ 72 w 920"/>
                  <a:gd name="T9" fmla="*/ 0 h 1282"/>
                  <a:gd name="T10" fmla="*/ 848 w 920"/>
                  <a:gd name="T11" fmla="*/ 0 h 1282"/>
                  <a:gd name="T12" fmla="*/ 920 w 920"/>
                  <a:gd name="T13" fmla="*/ 72 h 1282"/>
                  <a:gd name="T14" fmla="*/ 920 w 920"/>
                  <a:gd name="T15" fmla="*/ 1210 h 1282"/>
                  <a:gd name="T16" fmla="*/ 848 w 920"/>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1282">
                    <a:moveTo>
                      <a:pt x="848" y="1282"/>
                    </a:moveTo>
                    <a:cubicBezTo>
                      <a:pt x="72" y="1282"/>
                      <a:pt x="72" y="1282"/>
                      <a:pt x="72" y="1282"/>
                    </a:cubicBezTo>
                    <a:cubicBezTo>
                      <a:pt x="32" y="1282"/>
                      <a:pt x="0" y="1250"/>
                      <a:pt x="0" y="1210"/>
                    </a:cubicBezTo>
                    <a:cubicBezTo>
                      <a:pt x="0" y="72"/>
                      <a:pt x="0" y="72"/>
                      <a:pt x="0" y="72"/>
                    </a:cubicBezTo>
                    <a:cubicBezTo>
                      <a:pt x="0" y="32"/>
                      <a:pt x="32" y="0"/>
                      <a:pt x="72" y="0"/>
                    </a:cubicBezTo>
                    <a:cubicBezTo>
                      <a:pt x="848" y="0"/>
                      <a:pt x="848" y="0"/>
                      <a:pt x="848" y="0"/>
                    </a:cubicBezTo>
                    <a:cubicBezTo>
                      <a:pt x="888" y="0"/>
                      <a:pt x="920" y="32"/>
                      <a:pt x="920" y="72"/>
                    </a:cubicBezTo>
                    <a:cubicBezTo>
                      <a:pt x="920" y="1210"/>
                      <a:pt x="920" y="1210"/>
                      <a:pt x="920" y="1210"/>
                    </a:cubicBezTo>
                    <a:cubicBezTo>
                      <a:pt x="920" y="1250"/>
                      <a:pt x="888" y="1282"/>
                      <a:pt x="848" y="1282"/>
                    </a:cubicBezTo>
                    <a:close/>
                  </a:path>
                </a:pathLst>
              </a:custGeom>
              <a:solidFill>
                <a:srgbClr val="282828"/>
              </a:solidFill>
              <a:ln>
                <a:noFill/>
              </a:ln>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endParaRPr>
              </a:p>
            </p:txBody>
          </p:sp>
          <p:sp>
            <p:nvSpPr>
              <p:cNvPr id="213" name="Rectangle 6"/>
              <p:cNvSpPr>
                <a:spLocks noChangeArrowheads="1"/>
              </p:cNvSpPr>
              <p:nvPr/>
            </p:nvSpPr>
            <p:spPr bwMode="auto">
              <a:xfrm>
                <a:off x="2536825" y="5678488"/>
                <a:ext cx="669925" cy="908050"/>
              </a:xfrm>
              <a:prstGeom prst="rect">
                <a:avLst/>
              </a:prstGeom>
              <a:solidFill>
                <a:schemeClr val="tx1"/>
              </a:solidFill>
              <a:ln>
                <a:noFill/>
              </a:ln>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endParaRPr>
              </a:p>
            </p:txBody>
          </p:sp>
        </p:grpSp>
        <p:sp>
          <p:nvSpPr>
            <p:cNvPr id="198" name="Rectangle 197"/>
            <p:cNvSpPr/>
            <p:nvPr/>
          </p:nvSpPr>
          <p:spPr bwMode="auto">
            <a:xfrm>
              <a:off x="3167922" y="5637664"/>
              <a:ext cx="1639502" cy="29872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9" tIns="182819" rIns="0" bIns="46620"/>
            <a:lstStyle/>
            <a:p>
              <a:pPr marL="0" marR="0" lvl="0" indent="0" algn="ctr" defTabSz="932026" eaLnBrk="1" fontAlgn="auto" latinLnBrk="0" hangingPunct="1">
                <a:lnSpc>
                  <a:spcPct val="90000"/>
                </a:lnSpc>
                <a:spcBef>
                  <a:spcPts val="0"/>
                </a:spcBef>
                <a:spcAft>
                  <a:spcPts val="0"/>
                </a:spcAft>
                <a:buClrTx/>
                <a:buSzTx/>
                <a:buFontTx/>
                <a:buNone/>
                <a:tabLst/>
                <a:defRPr/>
              </a:pPr>
              <a:r>
                <a:rPr kumimoji="0" lang="en-US" sz="1498" b="0" i="0" u="none" strike="noStrike" kern="0" cap="none" spc="0" normalizeH="0" baseline="0" noProof="0" dirty="0">
                  <a:ln>
                    <a:noFill/>
                  </a:ln>
                  <a:solidFill>
                    <a:srgbClr val="505050"/>
                  </a:solidFill>
                  <a:effectLst/>
                  <a:uLnTx/>
                  <a:uFillTx/>
                  <a:latin typeface="Segoe UI Light"/>
                </a:rPr>
                <a:t>Personal apps</a:t>
              </a:r>
            </a:p>
          </p:txBody>
        </p:sp>
        <p:sp>
          <p:nvSpPr>
            <p:cNvPr id="199" name="Rectangle 198"/>
            <p:cNvSpPr/>
            <p:nvPr/>
          </p:nvSpPr>
          <p:spPr bwMode="auto">
            <a:xfrm>
              <a:off x="3080642" y="1924035"/>
              <a:ext cx="1766210" cy="3657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9" tIns="182819" rIns="0" bIns="46620"/>
            <a:lstStyle/>
            <a:p>
              <a:pPr marL="0" marR="0" lvl="0" indent="0" algn="ctr" defTabSz="932026" eaLnBrk="1" fontAlgn="auto" latinLnBrk="0" hangingPunct="1">
                <a:lnSpc>
                  <a:spcPct val="90000"/>
                </a:lnSpc>
                <a:spcBef>
                  <a:spcPts val="0"/>
                </a:spcBef>
                <a:spcAft>
                  <a:spcPts val="0"/>
                </a:spcAft>
                <a:buClrTx/>
                <a:buSzTx/>
                <a:buFontTx/>
                <a:buNone/>
                <a:tabLst/>
                <a:defRPr/>
              </a:pPr>
              <a:r>
                <a:rPr kumimoji="0" lang="en-US" sz="1498" b="0" i="0" u="none" strike="noStrike" kern="0" cap="none" spc="0" normalizeH="0" baseline="0" noProof="0" dirty="0">
                  <a:ln>
                    <a:noFill/>
                  </a:ln>
                  <a:solidFill>
                    <a:srgbClr val="505050"/>
                  </a:solidFill>
                  <a:effectLst/>
                  <a:uLnTx/>
                  <a:uFillTx/>
                  <a:latin typeface="Segoe UI Light"/>
                </a:rPr>
                <a:t>Managed apps</a:t>
              </a:r>
            </a:p>
          </p:txBody>
        </p:sp>
        <p:pic>
          <p:nvPicPr>
            <p:cNvPr id="200" name="Picture 199"/>
            <p:cNvPicPr>
              <a:picLocks noChangeAspect="1"/>
            </p:cNvPicPr>
            <p:nvPr/>
          </p:nvPicPr>
          <p:blipFill>
            <a:blip r:embed="rId3"/>
            <a:stretch>
              <a:fillRect/>
            </a:stretch>
          </p:blipFill>
          <p:spPr>
            <a:xfrm>
              <a:off x="4692628" y="2577461"/>
              <a:ext cx="498019" cy="484982"/>
            </a:xfrm>
            <a:prstGeom prst="rect">
              <a:avLst/>
            </a:prstGeom>
          </p:spPr>
        </p:pic>
        <p:pic>
          <p:nvPicPr>
            <p:cNvPr id="201" name="Picture 200"/>
            <p:cNvPicPr>
              <a:picLocks noChangeAspect="1"/>
            </p:cNvPicPr>
            <p:nvPr/>
          </p:nvPicPr>
          <p:blipFill>
            <a:blip r:embed="rId4"/>
            <a:stretch>
              <a:fillRect/>
            </a:stretch>
          </p:blipFill>
          <p:spPr>
            <a:xfrm>
              <a:off x="3818878" y="2574626"/>
              <a:ext cx="516892" cy="490654"/>
            </a:xfrm>
            <a:prstGeom prst="rect">
              <a:avLst/>
            </a:prstGeom>
          </p:spPr>
        </p:pic>
        <p:pic>
          <p:nvPicPr>
            <p:cNvPr id="202" name="Picture 201"/>
            <p:cNvPicPr>
              <a:picLocks noChangeAspect="1"/>
            </p:cNvPicPr>
            <p:nvPr/>
          </p:nvPicPr>
          <p:blipFill rotWithShape="1">
            <a:blip r:embed="rId5"/>
            <a:srcRect l="6636" b="8065"/>
            <a:stretch/>
          </p:blipFill>
          <p:spPr>
            <a:xfrm>
              <a:off x="2970516" y="2568881"/>
              <a:ext cx="495997" cy="461646"/>
            </a:xfrm>
            <a:prstGeom prst="rect">
              <a:avLst/>
            </a:prstGeom>
          </p:spPr>
        </p:pic>
        <p:pic>
          <p:nvPicPr>
            <p:cNvPr id="203" name="Picture 202"/>
            <p:cNvPicPr>
              <a:picLocks noChangeAspect="1"/>
            </p:cNvPicPr>
            <p:nvPr/>
          </p:nvPicPr>
          <p:blipFill>
            <a:blip r:embed="rId6"/>
            <a:stretch>
              <a:fillRect/>
            </a:stretch>
          </p:blipFill>
          <p:spPr>
            <a:xfrm>
              <a:off x="2956640" y="3383938"/>
              <a:ext cx="508051" cy="508051"/>
            </a:xfrm>
            <a:prstGeom prst="rect">
              <a:avLst/>
            </a:prstGeom>
          </p:spPr>
        </p:pic>
        <p:pic>
          <p:nvPicPr>
            <p:cNvPr id="204" name="Picture 20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0517" y="4254996"/>
              <a:ext cx="480297" cy="480297"/>
            </a:xfrm>
            <a:prstGeom prst="roundRect">
              <a:avLst/>
            </a:prstGeom>
          </p:spPr>
        </p:pic>
        <p:pic>
          <p:nvPicPr>
            <p:cNvPr id="205" name="Picture 4" descr="http://ts2.mm.bing.net/th?&amp;id=HN.608001291450647668&amp;w=366&amp;h=366&amp;c=0&amp;pid=1.9&amp;rs=0&amp;p=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1089" y="5066243"/>
              <a:ext cx="479153" cy="479153"/>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206" name="Picture 6" descr="http://ts2.mm.bing.net/th?&amp;id=HN.608012587202643007&amp;w=366&amp;h=366&amp;c=0&amp;pid=1.9&amp;rs=0&amp;p=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38896" y="5067391"/>
              <a:ext cx="476856" cy="476856"/>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207" name="Picture 206"/>
            <p:cNvPicPr>
              <a:picLocks noChangeAspect="1"/>
            </p:cNvPicPr>
            <p:nvPr/>
          </p:nvPicPr>
          <p:blipFill>
            <a:blip r:embed="rId10"/>
            <a:stretch>
              <a:fillRect/>
            </a:stretch>
          </p:blipFill>
          <p:spPr>
            <a:xfrm>
              <a:off x="3832499" y="4249263"/>
              <a:ext cx="489651" cy="481752"/>
            </a:xfrm>
            <a:prstGeom prst="rect">
              <a:avLst/>
            </a:prstGeom>
          </p:spPr>
        </p:pic>
        <p:pic>
          <p:nvPicPr>
            <p:cNvPr id="208" name="Picture 207"/>
            <p:cNvPicPr>
              <a:picLocks noChangeAspect="1"/>
            </p:cNvPicPr>
            <p:nvPr/>
          </p:nvPicPr>
          <p:blipFill>
            <a:blip r:embed="rId6"/>
            <a:stretch>
              <a:fillRect/>
            </a:stretch>
          </p:blipFill>
          <p:spPr>
            <a:xfrm>
              <a:off x="4691238" y="5042863"/>
              <a:ext cx="525912" cy="525912"/>
            </a:xfrm>
            <a:prstGeom prst="rect">
              <a:avLst/>
            </a:prstGeom>
          </p:spPr>
        </p:pic>
        <p:pic>
          <p:nvPicPr>
            <p:cNvPr id="209" name="Picture 208"/>
            <p:cNvPicPr>
              <a:picLocks noChangeAspect="1"/>
            </p:cNvPicPr>
            <p:nvPr/>
          </p:nvPicPr>
          <p:blipFill>
            <a:blip r:embed="rId11"/>
            <a:stretch>
              <a:fillRect/>
            </a:stretch>
          </p:blipFill>
          <p:spPr>
            <a:xfrm>
              <a:off x="4696889" y="4241945"/>
              <a:ext cx="514611" cy="506399"/>
            </a:xfrm>
            <a:prstGeom prst="rect">
              <a:avLst/>
            </a:prstGeom>
          </p:spPr>
        </p:pic>
        <p:pic>
          <p:nvPicPr>
            <p:cNvPr id="210" name="Picture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4381" y="3405420"/>
              <a:ext cx="465886" cy="465088"/>
            </a:xfrm>
            <a:prstGeom prst="rect">
              <a:avLst/>
            </a:prstGeom>
          </p:spPr>
        </p:pic>
        <p:pic>
          <p:nvPicPr>
            <p:cNvPr id="211" name="Picture 2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11128" y="3394897"/>
              <a:ext cx="486133" cy="486133"/>
            </a:xfrm>
            <a:prstGeom prst="rect">
              <a:avLst/>
            </a:prstGeom>
          </p:spPr>
        </p:pic>
      </p:grpSp>
      <p:sp>
        <p:nvSpPr>
          <p:cNvPr id="214" name="Rectangle 213"/>
          <p:cNvSpPr/>
          <p:nvPr/>
        </p:nvSpPr>
        <p:spPr bwMode="auto">
          <a:xfrm>
            <a:off x="573014" y="2232029"/>
            <a:ext cx="2513615" cy="1830461"/>
          </a:xfrm>
          <a:prstGeom prst="rect">
            <a:avLst/>
          </a:prstGeom>
          <a:noFill/>
          <a:ln w="30607" cap="rnd" cmpd="sng">
            <a:solidFill>
              <a:srgbClr val="00205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 name="Trapezoid 4"/>
          <p:cNvSpPr/>
          <p:nvPr/>
        </p:nvSpPr>
        <p:spPr bwMode="auto">
          <a:xfrm rot="12600000">
            <a:off x="2574346" y="1870009"/>
            <a:ext cx="1673259" cy="1720664"/>
          </a:xfrm>
          <a:custGeom>
            <a:avLst/>
            <a:gdLst>
              <a:gd name="connsiteX0" fmla="*/ 0 w 1861165"/>
              <a:gd name="connsiteY0" fmla="*/ 3361255 h 3361255"/>
              <a:gd name="connsiteX1" fmla="*/ 465291 w 1861165"/>
              <a:gd name="connsiteY1" fmla="*/ 0 h 3361255"/>
              <a:gd name="connsiteX2" fmla="*/ 1395874 w 1861165"/>
              <a:gd name="connsiteY2" fmla="*/ 0 h 3361255"/>
              <a:gd name="connsiteX3" fmla="*/ 1861165 w 1861165"/>
              <a:gd name="connsiteY3" fmla="*/ 3361255 h 3361255"/>
              <a:gd name="connsiteX4" fmla="*/ 0 w 1861165"/>
              <a:gd name="connsiteY4" fmla="*/ 3361255 h 3361255"/>
              <a:gd name="connsiteX0" fmla="*/ 0 w 3058293"/>
              <a:gd name="connsiteY0" fmla="*/ 3192727 h 3361255"/>
              <a:gd name="connsiteX1" fmla="*/ 1662419 w 3058293"/>
              <a:gd name="connsiteY1" fmla="*/ 0 h 3361255"/>
              <a:gd name="connsiteX2" fmla="*/ 2593002 w 3058293"/>
              <a:gd name="connsiteY2" fmla="*/ 0 h 3361255"/>
              <a:gd name="connsiteX3" fmla="*/ 3058293 w 3058293"/>
              <a:gd name="connsiteY3" fmla="*/ 3361255 h 3361255"/>
              <a:gd name="connsiteX4" fmla="*/ 0 w 3058293"/>
              <a:gd name="connsiteY4" fmla="*/ 3192727 h 3361255"/>
              <a:gd name="connsiteX0" fmla="*/ 0 w 3058293"/>
              <a:gd name="connsiteY0" fmla="*/ 3192727 h 3361255"/>
              <a:gd name="connsiteX1" fmla="*/ 733539 w 3058293"/>
              <a:gd name="connsiteY1" fmla="*/ 1783895 h 3361255"/>
              <a:gd name="connsiteX2" fmla="*/ 1662419 w 3058293"/>
              <a:gd name="connsiteY2" fmla="*/ 0 h 3361255"/>
              <a:gd name="connsiteX3" fmla="*/ 2593002 w 3058293"/>
              <a:gd name="connsiteY3" fmla="*/ 0 h 3361255"/>
              <a:gd name="connsiteX4" fmla="*/ 3058293 w 3058293"/>
              <a:gd name="connsiteY4" fmla="*/ 3361255 h 3361255"/>
              <a:gd name="connsiteX5" fmla="*/ 0 w 3058293"/>
              <a:gd name="connsiteY5" fmla="*/ 3192727 h 3361255"/>
              <a:gd name="connsiteX0" fmla="*/ 0 w 3058293"/>
              <a:gd name="connsiteY0" fmla="*/ 3192727 h 3361255"/>
              <a:gd name="connsiteX1" fmla="*/ 2199472 w 3058293"/>
              <a:gd name="connsiteY1" fmla="*/ 1936295 h 3361255"/>
              <a:gd name="connsiteX2" fmla="*/ 1662419 w 3058293"/>
              <a:gd name="connsiteY2" fmla="*/ 0 h 3361255"/>
              <a:gd name="connsiteX3" fmla="*/ 2593002 w 3058293"/>
              <a:gd name="connsiteY3" fmla="*/ 0 h 3361255"/>
              <a:gd name="connsiteX4" fmla="*/ 3058293 w 3058293"/>
              <a:gd name="connsiteY4" fmla="*/ 3361255 h 3361255"/>
              <a:gd name="connsiteX5" fmla="*/ 0 w 3058293"/>
              <a:gd name="connsiteY5" fmla="*/ 3192727 h 3361255"/>
              <a:gd name="connsiteX0" fmla="*/ 0 w 3337462"/>
              <a:gd name="connsiteY0" fmla="*/ 3192727 h 3361255"/>
              <a:gd name="connsiteX1" fmla="*/ 2199472 w 3337462"/>
              <a:gd name="connsiteY1" fmla="*/ 1936295 h 3361255"/>
              <a:gd name="connsiteX2" fmla="*/ 1662419 w 3337462"/>
              <a:gd name="connsiteY2" fmla="*/ 0 h 3361255"/>
              <a:gd name="connsiteX3" fmla="*/ 3337462 w 3337462"/>
              <a:gd name="connsiteY3" fmla="*/ 2187181 h 3361255"/>
              <a:gd name="connsiteX4" fmla="*/ 3058293 w 3337462"/>
              <a:gd name="connsiteY4" fmla="*/ 3361255 h 3361255"/>
              <a:gd name="connsiteX5" fmla="*/ 0 w 3337462"/>
              <a:gd name="connsiteY5" fmla="*/ 3192727 h 3361255"/>
              <a:gd name="connsiteX0" fmla="*/ 0 w 3337462"/>
              <a:gd name="connsiteY0" fmla="*/ 1617464 h 1785992"/>
              <a:gd name="connsiteX1" fmla="*/ 2199472 w 3337462"/>
              <a:gd name="connsiteY1" fmla="*/ 361032 h 1785992"/>
              <a:gd name="connsiteX2" fmla="*/ 3203981 w 3337462"/>
              <a:gd name="connsiteY2" fmla="*/ 0 h 1785992"/>
              <a:gd name="connsiteX3" fmla="*/ 3337462 w 3337462"/>
              <a:gd name="connsiteY3" fmla="*/ 611918 h 1785992"/>
              <a:gd name="connsiteX4" fmla="*/ 3058293 w 3337462"/>
              <a:gd name="connsiteY4" fmla="*/ 1785992 h 1785992"/>
              <a:gd name="connsiteX5" fmla="*/ 0 w 3337462"/>
              <a:gd name="connsiteY5" fmla="*/ 1617464 h 1785992"/>
              <a:gd name="connsiteX0" fmla="*/ 0 w 3688550"/>
              <a:gd name="connsiteY0" fmla="*/ 1617464 h 1785992"/>
              <a:gd name="connsiteX1" fmla="*/ 2199472 w 3688550"/>
              <a:gd name="connsiteY1" fmla="*/ 361032 h 1785992"/>
              <a:gd name="connsiteX2" fmla="*/ 3203981 w 3688550"/>
              <a:gd name="connsiteY2" fmla="*/ 0 h 1785992"/>
              <a:gd name="connsiteX3" fmla="*/ 3688550 w 3688550"/>
              <a:gd name="connsiteY3" fmla="*/ 169010 h 1785992"/>
              <a:gd name="connsiteX4" fmla="*/ 3058293 w 3688550"/>
              <a:gd name="connsiteY4" fmla="*/ 1785992 h 1785992"/>
              <a:gd name="connsiteX5" fmla="*/ 0 w 3688550"/>
              <a:gd name="connsiteY5" fmla="*/ 1617464 h 1785992"/>
              <a:gd name="connsiteX0" fmla="*/ 0 w 3688550"/>
              <a:gd name="connsiteY0" fmla="*/ 1617464 h 1785992"/>
              <a:gd name="connsiteX1" fmla="*/ 2199472 w 3688550"/>
              <a:gd name="connsiteY1" fmla="*/ 361032 h 1785992"/>
              <a:gd name="connsiteX2" fmla="*/ 3203981 w 3688550"/>
              <a:gd name="connsiteY2" fmla="*/ 0 h 1785992"/>
              <a:gd name="connsiteX3" fmla="*/ 3688550 w 3688550"/>
              <a:gd name="connsiteY3" fmla="*/ 169010 h 1785992"/>
              <a:gd name="connsiteX4" fmla="*/ 3546155 w 3688550"/>
              <a:gd name="connsiteY4" fmla="*/ 569638 h 1785992"/>
              <a:gd name="connsiteX5" fmla="*/ 3058293 w 3688550"/>
              <a:gd name="connsiteY5" fmla="*/ 1785992 h 1785992"/>
              <a:gd name="connsiteX6" fmla="*/ 0 w 3688550"/>
              <a:gd name="connsiteY6" fmla="*/ 1617464 h 1785992"/>
              <a:gd name="connsiteX0" fmla="*/ 0 w 3546155"/>
              <a:gd name="connsiteY0" fmla="*/ 1617464 h 1785992"/>
              <a:gd name="connsiteX1" fmla="*/ 2199472 w 3546155"/>
              <a:gd name="connsiteY1" fmla="*/ 361032 h 1785992"/>
              <a:gd name="connsiteX2" fmla="*/ 3203981 w 3546155"/>
              <a:gd name="connsiteY2" fmla="*/ 0 h 1785992"/>
              <a:gd name="connsiteX3" fmla="*/ 3375668 w 3546155"/>
              <a:gd name="connsiteY3" fmla="*/ 349652 h 1785992"/>
              <a:gd name="connsiteX4" fmla="*/ 3546155 w 3546155"/>
              <a:gd name="connsiteY4" fmla="*/ 569638 h 1785992"/>
              <a:gd name="connsiteX5" fmla="*/ 3058293 w 3546155"/>
              <a:gd name="connsiteY5" fmla="*/ 1785992 h 1785992"/>
              <a:gd name="connsiteX6" fmla="*/ 0 w 3546155"/>
              <a:gd name="connsiteY6" fmla="*/ 1617464 h 1785992"/>
              <a:gd name="connsiteX0" fmla="*/ 0 w 3546155"/>
              <a:gd name="connsiteY0" fmla="*/ 1630955 h 1799483"/>
              <a:gd name="connsiteX1" fmla="*/ 2199472 w 3546155"/>
              <a:gd name="connsiteY1" fmla="*/ 374523 h 1799483"/>
              <a:gd name="connsiteX2" fmla="*/ 3183550 w 3546155"/>
              <a:gd name="connsiteY2" fmla="*/ 0 h 1799483"/>
              <a:gd name="connsiteX3" fmla="*/ 3375668 w 3546155"/>
              <a:gd name="connsiteY3" fmla="*/ 363143 h 1799483"/>
              <a:gd name="connsiteX4" fmla="*/ 3546155 w 3546155"/>
              <a:gd name="connsiteY4" fmla="*/ 583129 h 1799483"/>
              <a:gd name="connsiteX5" fmla="*/ 3058293 w 3546155"/>
              <a:gd name="connsiteY5" fmla="*/ 1799483 h 1799483"/>
              <a:gd name="connsiteX6" fmla="*/ 0 w 3546155"/>
              <a:gd name="connsiteY6" fmla="*/ 1630955 h 1799483"/>
              <a:gd name="connsiteX0" fmla="*/ 0 w 3708690"/>
              <a:gd name="connsiteY0" fmla="*/ 1630955 h 1799483"/>
              <a:gd name="connsiteX1" fmla="*/ 2199472 w 3708690"/>
              <a:gd name="connsiteY1" fmla="*/ 374523 h 1799483"/>
              <a:gd name="connsiteX2" fmla="*/ 3183550 w 3708690"/>
              <a:gd name="connsiteY2" fmla="*/ 0 h 1799483"/>
              <a:gd name="connsiteX3" fmla="*/ 3375668 w 3708690"/>
              <a:gd name="connsiteY3" fmla="*/ 363143 h 1799483"/>
              <a:gd name="connsiteX4" fmla="*/ 3708690 w 3708690"/>
              <a:gd name="connsiteY4" fmla="*/ 185870 h 1799483"/>
              <a:gd name="connsiteX5" fmla="*/ 3058293 w 3708690"/>
              <a:gd name="connsiteY5" fmla="*/ 1799483 h 1799483"/>
              <a:gd name="connsiteX6" fmla="*/ 0 w 3708690"/>
              <a:gd name="connsiteY6" fmla="*/ 1630955 h 1799483"/>
              <a:gd name="connsiteX0" fmla="*/ 0 w 3708690"/>
              <a:gd name="connsiteY0" fmla="*/ 1630955 h 2023527"/>
              <a:gd name="connsiteX1" fmla="*/ 2199472 w 3708690"/>
              <a:gd name="connsiteY1" fmla="*/ 374523 h 2023527"/>
              <a:gd name="connsiteX2" fmla="*/ 3183550 w 3708690"/>
              <a:gd name="connsiteY2" fmla="*/ 0 h 2023527"/>
              <a:gd name="connsiteX3" fmla="*/ 3375668 w 3708690"/>
              <a:gd name="connsiteY3" fmla="*/ 363143 h 2023527"/>
              <a:gd name="connsiteX4" fmla="*/ 3708690 w 3708690"/>
              <a:gd name="connsiteY4" fmla="*/ 185870 h 2023527"/>
              <a:gd name="connsiteX5" fmla="*/ 2757827 w 3708690"/>
              <a:gd name="connsiteY5" fmla="*/ 2023527 h 2023527"/>
              <a:gd name="connsiteX6" fmla="*/ 0 w 3708690"/>
              <a:gd name="connsiteY6" fmla="*/ 1630955 h 2023527"/>
              <a:gd name="connsiteX0" fmla="*/ 0 w 4037600"/>
              <a:gd name="connsiteY0" fmla="*/ 1871421 h 2023527"/>
              <a:gd name="connsiteX1" fmla="*/ 2528382 w 4037600"/>
              <a:gd name="connsiteY1" fmla="*/ 374523 h 2023527"/>
              <a:gd name="connsiteX2" fmla="*/ 3512460 w 4037600"/>
              <a:gd name="connsiteY2" fmla="*/ 0 h 2023527"/>
              <a:gd name="connsiteX3" fmla="*/ 3704578 w 4037600"/>
              <a:gd name="connsiteY3" fmla="*/ 363143 h 2023527"/>
              <a:gd name="connsiteX4" fmla="*/ 4037600 w 4037600"/>
              <a:gd name="connsiteY4" fmla="*/ 185870 h 2023527"/>
              <a:gd name="connsiteX5" fmla="*/ 3086737 w 4037600"/>
              <a:gd name="connsiteY5" fmla="*/ 2023527 h 2023527"/>
              <a:gd name="connsiteX6" fmla="*/ 0 w 4037600"/>
              <a:gd name="connsiteY6" fmla="*/ 1871421 h 2023527"/>
              <a:gd name="connsiteX0" fmla="*/ 0 w 4037600"/>
              <a:gd name="connsiteY0" fmla="*/ 1871421 h 2023527"/>
              <a:gd name="connsiteX1" fmla="*/ 2202011 w 4037600"/>
              <a:gd name="connsiteY1" fmla="*/ 575595 h 2023527"/>
              <a:gd name="connsiteX2" fmla="*/ 3512460 w 4037600"/>
              <a:gd name="connsiteY2" fmla="*/ 0 h 2023527"/>
              <a:gd name="connsiteX3" fmla="*/ 3704578 w 4037600"/>
              <a:gd name="connsiteY3" fmla="*/ 363143 h 2023527"/>
              <a:gd name="connsiteX4" fmla="*/ 4037600 w 4037600"/>
              <a:gd name="connsiteY4" fmla="*/ 185870 h 2023527"/>
              <a:gd name="connsiteX5" fmla="*/ 3086737 w 4037600"/>
              <a:gd name="connsiteY5" fmla="*/ 2023527 h 2023527"/>
              <a:gd name="connsiteX6" fmla="*/ 0 w 4037600"/>
              <a:gd name="connsiteY6" fmla="*/ 1871421 h 2023527"/>
              <a:gd name="connsiteX0" fmla="*/ 0 w 4037600"/>
              <a:gd name="connsiteY0" fmla="*/ 1871421 h 2023527"/>
              <a:gd name="connsiteX1" fmla="*/ 2122435 w 4037600"/>
              <a:gd name="connsiteY1" fmla="*/ 393973 h 2023527"/>
              <a:gd name="connsiteX2" fmla="*/ 3512460 w 4037600"/>
              <a:gd name="connsiteY2" fmla="*/ 0 h 2023527"/>
              <a:gd name="connsiteX3" fmla="*/ 3704578 w 4037600"/>
              <a:gd name="connsiteY3" fmla="*/ 363143 h 2023527"/>
              <a:gd name="connsiteX4" fmla="*/ 4037600 w 4037600"/>
              <a:gd name="connsiteY4" fmla="*/ 185870 h 2023527"/>
              <a:gd name="connsiteX5" fmla="*/ 3086737 w 4037600"/>
              <a:gd name="connsiteY5" fmla="*/ 2023527 h 2023527"/>
              <a:gd name="connsiteX6" fmla="*/ 0 w 4037600"/>
              <a:gd name="connsiteY6" fmla="*/ 1871421 h 2023527"/>
              <a:gd name="connsiteX0" fmla="*/ 0 w 4037600"/>
              <a:gd name="connsiteY0" fmla="*/ 1871421 h 1871421"/>
              <a:gd name="connsiteX1" fmla="*/ 2122435 w 4037600"/>
              <a:gd name="connsiteY1" fmla="*/ 393973 h 1871421"/>
              <a:gd name="connsiteX2" fmla="*/ 3512460 w 4037600"/>
              <a:gd name="connsiteY2" fmla="*/ 0 h 1871421"/>
              <a:gd name="connsiteX3" fmla="*/ 3704578 w 4037600"/>
              <a:gd name="connsiteY3" fmla="*/ 363143 h 1871421"/>
              <a:gd name="connsiteX4" fmla="*/ 4037600 w 4037600"/>
              <a:gd name="connsiteY4" fmla="*/ 185870 h 1871421"/>
              <a:gd name="connsiteX5" fmla="*/ 2975782 w 4037600"/>
              <a:gd name="connsiteY5" fmla="*/ 1809452 h 1871421"/>
              <a:gd name="connsiteX6" fmla="*/ 0 w 4037600"/>
              <a:gd name="connsiteY6" fmla="*/ 1871421 h 1871421"/>
              <a:gd name="connsiteX0" fmla="*/ 0 w 1957757"/>
              <a:gd name="connsiteY0" fmla="*/ 1138395 h 1809452"/>
              <a:gd name="connsiteX1" fmla="*/ 42592 w 1957757"/>
              <a:gd name="connsiteY1" fmla="*/ 393973 h 1809452"/>
              <a:gd name="connsiteX2" fmla="*/ 1432617 w 1957757"/>
              <a:gd name="connsiteY2" fmla="*/ 0 h 1809452"/>
              <a:gd name="connsiteX3" fmla="*/ 1624735 w 1957757"/>
              <a:gd name="connsiteY3" fmla="*/ 363143 h 1809452"/>
              <a:gd name="connsiteX4" fmla="*/ 1957757 w 1957757"/>
              <a:gd name="connsiteY4" fmla="*/ 185870 h 1809452"/>
              <a:gd name="connsiteX5" fmla="*/ 895939 w 1957757"/>
              <a:gd name="connsiteY5" fmla="*/ 1809452 h 1809452"/>
              <a:gd name="connsiteX6" fmla="*/ 0 w 1957757"/>
              <a:gd name="connsiteY6" fmla="*/ 1138395 h 1809452"/>
              <a:gd name="connsiteX0" fmla="*/ 0 w 1957757"/>
              <a:gd name="connsiteY0" fmla="*/ 1138395 h 1809452"/>
              <a:gd name="connsiteX1" fmla="*/ 46599 w 1957757"/>
              <a:gd name="connsiteY1" fmla="*/ 379017 h 1809452"/>
              <a:gd name="connsiteX2" fmla="*/ 1432617 w 1957757"/>
              <a:gd name="connsiteY2" fmla="*/ 0 h 1809452"/>
              <a:gd name="connsiteX3" fmla="*/ 1624735 w 1957757"/>
              <a:gd name="connsiteY3" fmla="*/ 363143 h 1809452"/>
              <a:gd name="connsiteX4" fmla="*/ 1957757 w 1957757"/>
              <a:gd name="connsiteY4" fmla="*/ 185870 h 1809452"/>
              <a:gd name="connsiteX5" fmla="*/ 895939 w 1957757"/>
              <a:gd name="connsiteY5" fmla="*/ 1809452 h 1809452"/>
              <a:gd name="connsiteX6" fmla="*/ 0 w 1957757"/>
              <a:gd name="connsiteY6" fmla="*/ 1138395 h 1809452"/>
              <a:gd name="connsiteX0" fmla="*/ 0 w 1957757"/>
              <a:gd name="connsiteY0" fmla="*/ 1077839 h 1748896"/>
              <a:gd name="connsiteX1" fmla="*/ 46599 w 1957757"/>
              <a:gd name="connsiteY1" fmla="*/ 318461 h 1748896"/>
              <a:gd name="connsiteX2" fmla="*/ 1419759 w 1957757"/>
              <a:gd name="connsiteY2" fmla="*/ 0 h 1748896"/>
              <a:gd name="connsiteX3" fmla="*/ 1624735 w 1957757"/>
              <a:gd name="connsiteY3" fmla="*/ 302587 h 1748896"/>
              <a:gd name="connsiteX4" fmla="*/ 1957757 w 1957757"/>
              <a:gd name="connsiteY4" fmla="*/ 125314 h 1748896"/>
              <a:gd name="connsiteX5" fmla="*/ 895939 w 1957757"/>
              <a:gd name="connsiteY5" fmla="*/ 1748896 h 1748896"/>
              <a:gd name="connsiteX6" fmla="*/ 0 w 1957757"/>
              <a:gd name="connsiteY6" fmla="*/ 1077839 h 1748896"/>
              <a:gd name="connsiteX0" fmla="*/ 0 w 1957757"/>
              <a:gd name="connsiteY0" fmla="*/ 1077839 h 1748896"/>
              <a:gd name="connsiteX1" fmla="*/ 46599 w 1957757"/>
              <a:gd name="connsiteY1" fmla="*/ 318461 h 1748896"/>
              <a:gd name="connsiteX2" fmla="*/ 1419759 w 1957757"/>
              <a:gd name="connsiteY2" fmla="*/ 0 h 1748896"/>
              <a:gd name="connsiteX3" fmla="*/ 1621533 w 1957757"/>
              <a:gd name="connsiteY3" fmla="*/ 352256 h 1748896"/>
              <a:gd name="connsiteX4" fmla="*/ 1957757 w 1957757"/>
              <a:gd name="connsiteY4" fmla="*/ 125314 h 1748896"/>
              <a:gd name="connsiteX5" fmla="*/ 895939 w 1957757"/>
              <a:gd name="connsiteY5" fmla="*/ 1748896 h 1748896"/>
              <a:gd name="connsiteX6" fmla="*/ 0 w 1957757"/>
              <a:gd name="connsiteY6" fmla="*/ 1077839 h 1748896"/>
              <a:gd name="connsiteX0" fmla="*/ 0 w 1955005"/>
              <a:gd name="connsiteY0" fmla="*/ 1077839 h 1748896"/>
              <a:gd name="connsiteX1" fmla="*/ 46599 w 1955005"/>
              <a:gd name="connsiteY1" fmla="*/ 318461 h 1748896"/>
              <a:gd name="connsiteX2" fmla="*/ 1419759 w 1955005"/>
              <a:gd name="connsiteY2" fmla="*/ 0 h 1748896"/>
              <a:gd name="connsiteX3" fmla="*/ 1621533 w 1955005"/>
              <a:gd name="connsiteY3" fmla="*/ 352256 h 1748896"/>
              <a:gd name="connsiteX4" fmla="*/ 1955005 w 1955005"/>
              <a:gd name="connsiteY4" fmla="*/ 148156 h 1748896"/>
              <a:gd name="connsiteX5" fmla="*/ 895939 w 1955005"/>
              <a:gd name="connsiteY5" fmla="*/ 1748896 h 1748896"/>
              <a:gd name="connsiteX6" fmla="*/ 0 w 1955005"/>
              <a:gd name="connsiteY6" fmla="*/ 1077839 h 1748896"/>
              <a:gd name="connsiteX0" fmla="*/ 0 w 1955005"/>
              <a:gd name="connsiteY0" fmla="*/ 1077839 h 1748896"/>
              <a:gd name="connsiteX1" fmla="*/ 46599 w 1955005"/>
              <a:gd name="connsiteY1" fmla="*/ 318461 h 1748896"/>
              <a:gd name="connsiteX2" fmla="*/ 1419759 w 1955005"/>
              <a:gd name="connsiteY2" fmla="*/ 0 h 1748896"/>
              <a:gd name="connsiteX3" fmla="*/ 1624901 w 1955005"/>
              <a:gd name="connsiteY3" fmla="*/ 339685 h 1748896"/>
              <a:gd name="connsiteX4" fmla="*/ 1955005 w 1955005"/>
              <a:gd name="connsiteY4" fmla="*/ 148156 h 1748896"/>
              <a:gd name="connsiteX5" fmla="*/ 895939 w 1955005"/>
              <a:gd name="connsiteY5" fmla="*/ 1748896 h 1748896"/>
              <a:gd name="connsiteX6" fmla="*/ 0 w 1955005"/>
              <a:gd name="connsiteY6" fmla="*/ 1077839 h 1748896"/>
              <a:gd name="connsiteX0" fmla="*/ 0 w 1955005"/>
              <a:gd name="connsiteY0" fmla="*/ 1077839 h 1748896"/>
              <a:gd name="connsiteX1" fmla="*/ 46599 w 1955005"/>
              <a:gd name="connsiteY1" fmla="*/ 318461 h 1748896"/>
              <a:gd name="connsiteX2" fmla="*/ 1419759 w 1955005"/>
              <a:gd name="connsiteY2" fmla="*/ 0 h 1748896"/>
              <a:gd name="connsiteX3" fmla="*/ 1624901 w 1955005"/>
              <a:gd name="connsiteY3" fmla="*/ 339685 h 1748896"/>
              <a:gd name="connsiteX4" fmla="*/ 1955005 w 1955005"/>
              <a:gd name="connsiteY4" fmla="*/ 148156 h 1748896"/>
              <a:gd name="connsiteX5" fmla="*/ 895939 w 1955005"/>
              <a:gd name="connsiteY5" fmla="*/ 1748896 h 1748896"/>
              <a:gd name="connsiteX6" fmla="*/ 0 w 1955005"/>
              <a:gd name="connsiteY6" fmla="*/ 1077839 h 1748896"/>
              <a:gd name="connsiteX0" fmla="*/ 0 w 1955005"/>
              <a:gd name="connsiteY0" fmla="*/ 1077839 h 1748896"/>
              <a:gd name="connsiteX1" fmla="*/ 46599 w 1955005"/>
              <a:gd name="connsiteY1" fmla="*/ 318461 h 1748896"/>
              <a:gd name="connsiteX2" fmla="*/ 1419759 w 1955005"/>
              <a:gd name="connsiteY2" fmla="*/ 0 h 1748896"/>
              <a:gd name="connsiteX3" fmla="*/ 1726825 w 1955005"/>
              <a:gd name="connsiteY3" fmla="*/ 286152 h 1748896"/>
              <a:gd name="connsiteX4" fmla="*/ 1955005 w 1955005"/>
              <a:gd name="connsiteY4" fmla="*/ 148156 h 1748896"/>
              <a:gd name="connsiteX5" fmla="*/ 895939 w 1955005"/>
              <a:gd name="connsiteY5" fmla="*/ 1748896 h 1748896"/>
              <a:gd name="connsiteX6" fmla="*/ 0 w 1955005"/>
              <a:gd name="connsiteY6" fmla="*/ 1077839 h 1748896"/>
              <a:gd name="connsiteX0" fmla="*/ 0 w 1955005"/>
              <a:gd name="connsiteY0" fmla="*/ 1080079 h 1751136"/>
              <a:gd name="connsiteX1" fmla="*/ 46599 w 1955005"/>
              <a:gd name="connsiteY1" fmla="*/ 320701 h 1751136"/>
              <a:gd name="connsiteX2" fmla="*/ 1419759 w 1955005"/>
              <a:gd name="connsiteY2" fmla="*/ 2240 h 1751136"/>
              <a:gd name="connsiteX3" fmla="*/ 1605620 w 1955005"/>
              <a:gd name="connsiteY3" fmla="*/ 184169 h 1751136"/>
              <a:gd name="connsiteX4" fmla="*/ 1726825 w 1955005"/>
              <a:gd name="connsiteY4" fmla="*/ 288392 h 1751136"/>
              <a:gd name="connsiteX5" fmla="*/ 1955005 w 1955005"/>
              <a:gd name="connsiteY5" fmla="*/ 150396 h 1751136"/>
              <a:gd name="connsiteX6" fmla="*/ 895939 w 1955005"/>
              <a:gd name="connsiteY6" fmla="*/ 1751136 h 1751136"/>
              <a:gd name="connsiteX7" fmla="*/ 0 w 1955005"/>
              <a:gd name="connsiteY7" fmla="*/ 1080079 h 1751136"/>
              <a:gd name="connsiteX0" fmla="*/ 0 w 1955005"/>
              <a:gd name="connsiteY0" fmla="*/ 1079529 h 1750586"/>
              <a:gd name="connsiteX1" fmla="*/ 46599 w 1955005"/>
              <a:gd name="connsiteY1" fmla="*/ 320151 h 1750586"/>
              <a:gd name="connsiteX2" fmla="*/ 1419759 w 1955005"/>
              <a:gd name="connsiteY2" fmla="*/ 1690 h 1750586"/>
              <a:gd name="connsiteX3" fmla="*/ 1553365 w 1955005"/>
              <a:gd name="connsiteY3" fmla="*/ 240355 h 1750586"/>
              <a:gd name="connsiteX4" fmla="*/ 1726825 w 1955005"/>
              <a:gd name="connsiteY4" fmla="*/ 287842 h 1750586"/>
              <a:gd name="connsiteX5" fmla="*/ 1955005 w 1955005"/>
              <a:gd name="connsiteY5" fmla="*/ 149846 h 1750586"/>
              <a:gd name="connsiteX6" fmla="*/ 895939 w 1955005"/>
              <a:gd name="connsiteY6" fmla="*/ 1750586 h 1750586"/>
              <a:gd name="connsiteX7" fmla="*/ 0 w 1955005"/>
              <a:gd name="connsiteY7" fmla="*/ 1079529 h 1750586"/>
              <a:gd name="connsiteX0" fmla="*/ 0 w 1955005"/>
              <a:gd name="connsiteY0" fmla="*/ 1079529 h 1750586"/>
              <a:gd name="connsiteX1" fmla="*/ 46599 w 1955005"/>
              <a:gd name="connsiteY1" fmla="*/ 320151 h 1750586"/>
              <a:gd name="connsiteX2" fmla="*/ 1419759 w 1955005"/>
              <a:gd name="connsiteY2" fmla="*/ 1690 h 1750586"/>
              <a:gd name="connsiteX3" fmla="*/ 1553365 w 1955005"/>
              <a:gd name="connsiteY3" fmla="*/ 240355 h 1750586"/>
              <a:gd name="connsiteX4" fmla="*/ 1726825 w 1955005"/>
              <a:gd name="connsiteY4" fmla="*/ 287842 h 1750586"/>
              <a:gd name="connsiteX5" fmla="*/ 1955005 w 1955005"/>
              <a:gd name="connsiteY5" fmla="*/ 149846 h 1750586"/>
              <a:gd name="connsiteX6" fmla="*/ 895939 w 1955005"/>
              <a:gd name="connsiteY6" fmla="*/ 1750586 h 1750586"/>
              <a:gd name="connsiteX7" fmla="*/ 0 w 1955005"/>
              <a:gd name="connsiteY7" fmla="*/ 1079529 h 1750586"/>
              <a:gd name="connsiteX0" fmla="*/ 0 w 1955005"/>
              <a:gd name="connsiteY0" fmla="*/ 1078485 h 1749542"/>
              <a:gd name="connsiteX1" fmla="*/ 46599 w 1955005"/>
              <a:gd name="connsiteY1" fmla="*/ 319107 h 1749542"/>
              <a:gd name="connsiteX2" fmla="*/ 1419759 w 1955005"/>
              <a:gd name="connsiteY2" fmla="*/ 646 h 1749542"/>
              <a:gd name="connsiteX3" fmla="*/ 1553365 w 1955005"/>
              <a:gd name="connsiteY3" fmla="*/ 239311 h 1749542"/>
              <a:gd name="connsiteX4" fmla="*/ 1726825 w 1955005"/>
              <a:gd name="connsiteY4" fmla="*/ 286798 h 1749542"/>
              <a:gd name="connsiteX5" fmla="*/ 1955005 w 1955005"/>
              <a:gd name="connsiteY5" fmla="*/ 148802 h 1749542"/>
              <a:gd name="connsiteX6" fmla="*/ 895939 w 1955005"/>
              <a:gd name="connsiteY6" fmla="*/ 1749542 h 1749542"/>
              <a:gd name="connsiteX7" fmla="*/ 0 w 1955005"/>
              <a:gd name="connsiteY7" fmla="*/ 1078485 h 1749542"/>
              <a:gd name="connsiteX0" fmla="*/ 0 w 1955005"/>
              <a:gd name="connsiteY0" fmla="*/ 1077839 h 1748896"/>
              <a:gd name="connsiteX1" fmla="*/ 46599 w 1955005"/>
              <a:gd name="connsiteY1" fmla="*/ 318461 h 1748896"/>
              <a:gd name="connsiteX2" fmla="*/ 1419759 w 1955005"/>
              <a:gd name="connsiteY2" fmla="*/ 0 h 1748896"/>
              <a:gd name="connsiteX3" fmla="*/ 1553365 w 1955005"/>
              <a:gd name="connsiteY3" fmla="*/ 238665 h 1748896"/>
              <a:gd name="connsiteX4" fmla="*/ 1726825 w 1955005"/>
              <a:gd name="connsiteY4" fmla="*/ 286152 h 1748896"/>
              <a:gd name="connsiteX5" fmla="*/ 1955005 w 1955005"/>
              <a:gd name="connsiteY5" fmla="*/ 148156 h 1748896"/>
              <a:gd name="connsiteX6" fmla="*/ 895939 w 1955005"/>
              <a:gd name="connsiteY6" fmla="*/ 1748896 h 1748896"/>
              <a:gd name="connsiteX7" fmla="*/ 0 w 1955005"/>
              <a:gd name="connsiteY7" fmla="*/ 1077839 h 1748896"/>
              <a:gd name="connsiteX0" fmla="*/ 0 w 1955005"/>
              <a:gd name="connsiteY0" fmla="*/ 1077839 h 1748896"/>
              <a:gd name="connsiteX1" fmla="*/ 46599 w 1955005"/>
              <a:gd name="connsiteY1" fmla="*/ 318461 h 1748896"/>
              <a:gd name="connsiteX2" fmla="*/ 1419759 w 1955005"/>
              <a:gd name="connsiteY2" fmla="*/ 0 h 1748896"/>
              <a:gd name="connsiteX3" fmla="*/ 1555049 w 1955005"/>
              <a:gd name="connsiteY3" fmla="*/ 232380 h 1748896"/>
              <a:gd name="connsiteX4" fmla="*/ 1726825 w 1955005"/>
              <a:gd name="connsiteY4" fmla="*/ 286152 h 1748896"/>
              <a:gd name="connsiteX5" fmla="*/ 1955005 w 1955005"/>
              <a:gd name="connsiteY5" fmla="*/ 148156 h 1748896"/>
              <a:gd name="connsiteX6" fmla="*/ 895939 w 1955005"/>
              <a:gd name="connsiteY6" fmla="*/ 1748896 h 1748896"/>
              <a:gd name="connsiteX7" fmla="*/ 0 w 1955005"/>
              <a:gd name="connsiteY7" fmla="*/ 1077839 h 1748896"/>
              <a:gd name="connsiteX0" fmla="*/ 0 w 1955005"/>
              <a:gd name="connsiteY0" fmla="*/ 1077839 h 1748896"/>
              <a:gd name="connsiteX1" fmla="*/ 46599 w 1955005"/>
              <a:gd name="connsiteY1" fmla="*/ 318461 h 1748896"/>
              <a:gd name="connsiteX2" fmla="*/ 1419759 w 1955005"/>
              <a:gd name="connsiteY2" fmla="*/ 0 h 1748896"/>
              <a:gd name="connsiteX3" fmla="*/ 1555049 w 1955005"/>
              <a:gd name="connsiteY3" fmla="*/ 232380 h 1748896"/>
              <a:gd name="connsiteX4" fmla="*/ 1726825 w 1955005"/>
              <a:gd name="connsiteY4" fmla="*/ 286152 h 1748896"/>
              <a:gd name="connsiteX5" fmla="*/ 1955005 w 1955005"/>
              <a:gd name="connsiteY5" fmla="*/ 148156 h 1748896"/>
              <a:gd name="connsiteX6" fmla="*/ 895939 w 1955005"/>
              <a:gd name="connsiteY6" fmla="*/ 1748896 h 1748896"/>
              <a:gd name="connsiteX7" fmla="*/ 0 w 1955005"/>
              <a:gd name="connsiteY7" fmla="*/ 1077839 h 1748896"/>
              <a:gd name="connsiteX0" fmla="*/ 0 w 1955005"/>
              <a:gd name="connsiteY0" fmla="*/ 1096226 h 1767283"/>
              <a:gd name="connsiteX1" fmla="*/ 46599 w 1955005"/>
              <a:gd name="connsiteY1" fmla="*/ 336848 h 1767283"/>
              <a:gd name="connsiteX2" fmla="*/ 1419759 w 1955005"/>
              <a:gd name="connsiteY2" fmla="*/ 18387 h 1767283"/>
              <a:gd name="connsiteX3" fmla="*/ 1450900 w 1955005"/>
              <a:gd name="connsiteY3" fmla="*/ 61168 h 1767283"/>
              <a:gd name="connsiteX4" fmla="*/ 1555049 w 1955005"/>
              <a:gd name="connsiteY4" fmla="*/ 250767 h 1767283"/>
              <a:gd name="connsiteX5" fmla="*/ 1726825 w 1955005"/>
              <a:gd name="connsiteY5" fmla="*/ 304539 h 1767283"/>
              <a:gd name="connsiteX6" fmla="*/ 1955005 w 1955005"/>
              <a:gd name="connsiteY6" fmla="*/ 166543 h 1767283"/>
              <a:gd name="connsiteX7" fmla="*/ 895939 w 1955005"/>
              <a:gd name="connsiteY7" fmla="*/ 1767283 h 1767283"/>
              <a:gd name="connsiteX8" fmla="*/ 0 w 1955005"/>
              <a:gd name="connsiteY8" fmla="*/ 1096226 h 1767283"/>
              <a:gd name="connsiteX0" fmla="*/ 0 w 1955005"/>
              <a:gd name="connsiteY0" fmla="*/ 1307205 h 1978262"/>
              <a:gd name="connsiteX1" fmla="*/ 46599 w 1955005"/>
              <a:gd name="connsiteY1" fmla="*/ 547827 h 1978262"/>
              <a:gd name="connsiteX2" fmla="*/ 1651621 w 1955005"/>
              <a:gd name="connsiteY2" fmla="*/ 5173 h 1978262"/>
              <a:gd name="connsiteX3" fmla="*/ 1450900 w 1955005"/>
              <a:gd name="connsiteY3" fmla="*/ 272147 h 1978262"/>
              <a:gd name="connsiteX4" fmla="*/ 1555049 w 1955005"/>
              <a:gd name="connsiteY4" fmla="*/ 461746 h 1978262"/>
              <a:gd name="connsiteX5" fmla="*/ 1726825 w 1955005"/>
              <a:gd name="connsiteY5" fmla="*/ 515518 h 1978262"/>
              <a:gd name="connsiteX6" fmla="*/ 1955005 w 1955005"/>
              <a:gd name="connsiteY6" fmla="*/ 377522 h 1978262"/>
              <a:gd name="connsiteX7" fmla="*/ 895939 w 1955005"/>
              <a:gd name="connsiteY7" fmla="*/ 1978262 h 1978262"/>
              <a:gd name="connsiteX8" fmla="*/ 0 w 1955005"/>
              <a:gd name="connsiteY8" fmla="*/ 1307205 h 1978262"/>
              <a:gd name="connsiteX0" fmla="*/ 0 w 1955005"/>
              <a:gd name="connsiteY0" fmla="*/ 1302032 h 1973089"/>
              <a:gd name="connsiteX1" fmla="*/ 46599 w 1955005"/>
              <a:gd name="connsiteY1" fmla="*/ 542654 h 1973089"/>
              <a:gd name="connsiteX2" fmla="*/ 1651621 w 1955005"/>
              <a:gd name="connsiteY2" fmla="*/ 0 h 1973089"/>
              <a:gd name="connsiteX3" fmla="*/ 1450900 w 1955005"/>
              <a:gd name="connsiteY3" fmla="*/ 266974 h 1973089"/>
              <a:gd name="connsiteX4" fmla="*/ 1555049 w 1955005"/>
              <a:gd name="connsiteY4" fmla="*/ 456573 h 1973089"/>
              <a:gd name="connsiteX5" fmla="*/ 1726825 w 1955005"/>
              <a:gd name="connsiteY5" fmla="*/ 510345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50900 w 1955005"/>
              <a:gd name="connsiteY3" fmla="*/ 266974 h 1973089"/>
              <a:gd name="connsiteX4" fmla="*/ 1555049 w 1955005"/>
              <a:gd name="connsiteY4" fmla="*/ 456573 h 1973089"/>
              <a:gd name="connsiteX5" fmla="*/ 1726825 w 1955005"/>
              <a:gd name="connsiteY5" fmla="*/ 510345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55049 w 1955005"/>
              <a:gd name="connsiteY4" fmla="*/ 456573 h 1973089"/>
              <a:gd name="connsiteX5" fmla="*/ 1726825 w 1955005"/>
              <a:gd name="connsiteY5" fmla="*/ 510345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55049 w 1955005"/>
              <a:gd name="connsiteY4" fmla="*/ 456573 h 1973089"/>
              <a:gd name="connsiteX5" fmla="*/ 1726825 w 1955005"/>
              <a:gd name="connsiteY5" fmla="*/ 510345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89561 w 1955005"/>
              <a:gd name="connsiteY4" fmla="*/ 516348 h 1973089"/>
              <a:gd name="connsiteX5" fmla="*/ 1726825 w 1955005"/>
              <a:gd name="connsiteY5" fmla="*/ 510345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89561 w 1955005"/>
              <a:gd name="connsiteY4" fmla="*/ 516348 h 1973089"/>
              <a:gd name="connsiteX5" fmla="*/ 1749051 w 1955005"/>
              <a:gd name="connsiteY5" fmla="*/ 502826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86027 w 1955005"/>
              <a:gd name="connsiteY4" fmla="*/ 491821 h 1973089"/>
              <a:gd name="connsiteX5" fmla="*/ 1749051 w 1955005"/>
              <a:gd name="connsiteY5" fmla="*/ 502826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86027 w 1955005"/>
              <a:gd name="connsiteY4" fmla="*/ 491821 h 1973089"/>
              <a:gd name="connsiteX5" fmla="*/ 1749051 w 1955005"/>
              <a:gd name="connsiteY5" fmla="*/ 502826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86027 w 1955005"/>
              <a:gd name="connsiteY4" fmla="*/ 491821 h 1973089"/>
              <a:gd name="connsiteX5" fmla="*/ 1749051 w 1955005"/>
              <a:gd name="connsiteY5" fmla="*/ 502826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86027 w 1955005"/>
              <a:gd name="connsiteY4" fmla="*/ 491821 h 1973089"/>
              <a:gd name="connsiteX5" fmla="*/ 1749051 w 1955005"/>
              <a:gd name="connsiteY5" fmla="*/ 502826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86027 w 1955005"/>
              <a:gd name="connsiteY4" fmla="*/ 495354 h 1976622"/>
              <a:gd name="connsiteX5" fmla="*/ 1749051 w 1955005"/>
              <a:gd name="connsiteY5" fmla="*/ 506359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86027 w 1955005"/>
              <a:gd name="connsiteY4" fmla="*/ 495354 h 1976622"/>
              <a:gd name="connsiteX5" fmla="*/ 1749051 w 1955005"/>
              <a:gd name="connsiteY5" fmla="*/ 506359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49051 w 1955005"/>
              <a:gd name="connsiteY5" fmla="*/ 506359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49051 w 1955005"/>
              <a:gd name="connsiteY5" fmla="*/ 506359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49668 w 1955005"/>
              <a:gd name="connsiteY5" fmla="*/ 516630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49668 w 1955005"/>
              <a:gd name="connsiteY5" fmla="*/ 516630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49668 w 1955005"/>
              <a:gd name="connsiteY5" fmla="*/ 516630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38780 w 1955005"/>
              <a:gd name="connsiteY5" fmla="*/ 506975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38780 w 1955005"/>
              <a:gd name="connsiteY5" fmla="*/ 506975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38780 w 1955005"/>
              <a:gd name="connsiteY5" fmla="*/ 506975 h 1976622"/>
              <a:gd name="connsiteX6" fmla="*/ 1955005 w 1955005"/>
              <a:gd name="connsiteY6" fmla="*/ 375882 h 1976622"/>
              <a:gd name="connsiteX7" fmla="*/ 895939 w 1955005"/>
              <a:gd name="connsiteY7" fmla="*/ 1976622 h 1976622"/>
              <a:gd name="connsiteX8" fmla="*/ 0 w 1955005"/>
              <a:gd name="connsiteY8" fmla="*/ 1305565 h 197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005" h="1976622">
                <a:moveTo>
                  <a:pt x="0" y="1305565"/>
                </a:moveTo>
                <a:lnTo>
                  <a:pt x="46599" y="546187"/>
                </a:lnTo>
                <a:lnTo>
                  <a:pt x="1676148" y="0"/>
                </a:lnTo>
                <a:cubicBezTo>
                  <a:pt x="1340923" y="155203"/>
                  <a:pt x="1421450" y="219823"/>
                  <a:pt x="1449833" y="287064"/>
                </a:cubicBezTo>
                <a:cubicBezTo>
                  <a:pt x="1495839" y="338817"/>
                  <a:pt x="1518848" y="416550"/>
                  <a:pt x="1568855" y="484015"/>
                </a:cubicBezTo>
                <a:cubicBezTo>
                  <a:pt x="1604893" y="532634"/>
                  <a:pt x="1624309" y="571642"/>
                  <a:pt x="1738780" y="506975"/>
                </a:cubicBezTo>
                <a:lnTo>
                  <a:pt x="1955005" y="375882"/>
                </a:lnTo>
                <a:lnTo>
                  <a:pt x="895939" y="1976622"/>
                </a:lnTo>
                <a:lnTo>
                  <a:pt x="0" y="1305565"/>
                </a:lnTo>
                <a:close/>
              </a:path>
            </a:pathLst>
          </a:custGeom>
          <a:solidFill>
            <a:schemeClr val="bg1">
              <a:lumMod val="85000"/>
              <a:alpha val="70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48" name="Rectangle 147"/>
          <p:cNvSpPr/>
          <p:nvPr/>
        </p:nvSpPr>
        <p:spPr bwMode="auto">
          <a:xfrm>
            <a:off x="3906161" y="2241406"/>
            <a:ext cx="2047015" cy="1231763"/>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49" name="Rectangle 148"/>
          <p:cNvSpPr/>
          <p:nvPr/>
        </p:nvSpPr>
        <p:spPr bwMode="auto">
          <a:xfrm>
            <a:off x="3906161" y="2899155"/>
            <a:ext cx="2047015" cy="574014"/>
          </a:xfrm>
          <a:prstGeom prst="rect">
            <a:avLst/>
          </a:prstGeom>
          <a:solidFill>
            <a:schemeClr val="tx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2" name="Rectangle 11"/>
          <p:cNvSpPr/>
          <p:nvPr/>
        </p:nvSpPr>
        <p:spPr bwMode="auto">
          <a:xfrm>
            <a:off x="3906161" y="2022155"/>
            <a:ext cx="2047015" cy="2631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marL="0" marR="0" lvl="0" indent="0" algn="ctr" defTabSz="950846"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pic>
        <p:nvPicPr>
          <p:cNvPr id="138" name="Picture 137"/>
          <p:cNvPicPr>
            <a:picLocks noChangeAspect="1"/>
          </p:cNvPicPr>
          <p:nvPr/>
        </p:nvPicPr>
        <p:blipFill>
          <a:blip r:embed="rId16">
            <a:extLst>
              <a:ext uri="{BEBA8EAE-BF5A-486C-A8C5-ECC9F3942E4B}">
                <a14:imgProps xmlns:a14="http://schemas.microsoft.com/office/drawing/2010/main">
                  <a14:imgLayer r:embed="rId17">
                    <a14:imgEffect>
                      <a14:backgroundRemoval t="3763" b="96774" l="5236" r="95288"/>
                    </a14:imgEffect>
                  </a14:imgLayer>
                </a14:imgProps>
              </a:ext>
            </a:extLst>
          </a:blip>
          <a:stretch>
            <a:fillRect/>
          </a:stretch>
        </p:blipFill>
        <p:spPr>
          <a:xfrm>
            <a:off x="4842737" y="2517313"/>
            <a:ext cx="766504" cy="759189"/>
          </a:xfrm>
          <a:prstGeom prst="rect">
            <a:avLst/>
          </a:prstGeom>
        </p:spPr>
      </p:pic>
      <p:cxnSp>
        <p:nvCxnSpPr>
          <p:cNvPr id="9" name="Straight Connector 8"/>
          <p:cNvCxnSpPr/>
          <p:nvPr/>
        </p:nvCxnSpPr>
        <p:spPr>
          <a:xfrm flipV="1">
            <a:off x="3906161" y="2931491"/>
            <a:ext cx="2047015" cy="6676"/>
          </a:xfrm>
          <a:prstGeom prst="line">
            <a:avLst/>
          </a:prstGeom>
          <a:ln w="57150" cmpd="sng">
            <a:solidFill>
              <a:schemeClr val="tx1">
                <a:lumMod val="5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144" name="Picture 173"/>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67654" y="2616613"/>
            <a:ext cx="285522" cy="471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 name="Rectangle 144"/>
          <p:cNvSpPr/>
          <p:nvPr/>
        </p:nvSpPr>
        <p:spPr bwMode="auto">
          <a:xfrm>
            <a:off x="3776821" y="2217116"/>
            <a:ext cx="1034722" cy="3508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9" tIns="182819" rIns="0" bIns="46620"/>
          <a:lstStyle/>
          <a:p>
            <a:pPr marL="0" marR="0" lvl="0" indent="0" algn="ctr" defTabSz="932026" eaLnBrk="1" fontAlgn="auto" latinLnBrk="0" hangingPunct="1">
              <a:lnSpc>
                <a:spcPct val="90000"/>
              </a:lnSpc>
              <a:spcBef>
                <a:spcPts val="0"/>
              </a:spcBef>
              <a:spcAft>
                <a:spcPts val="0"/>
              </a:spcAft>
              <a:buClrTx/>
              <a:buSzTx/>
              <a:buFontTx/>
              <a:buNone/>
              <a:tabLst/>
              <a:defRPr/>
            </a:pPr>
            <a:r>
              <a:rPr kumimoji="0" lang="en-US" sz="1498" b="0" i="0" u="none" strike="noStrike" kern="0" cap="none" spc="0" normalizeH="0" baseline="0" noProof="0" dirty="0">
                <a:ln>
                  <a:noFill/>
                </a:ln>
                <a:solidFill>
                  <a:schemeClr val="bg1"/>
                </a:solidFill>
                <a:effectLst/>
                <a:uLnTx/>
                <a:uFillTx/>
                <a:latin typeface="Segoe UI Light"/>
              </a:rPr>
              <a:t>Corporate </a:t>
            </a:r>
          </a:p>
          <a:p>
            <a:pPr marL="0" marR="0" lvl="0" indent="0" algn="ctr" defTabSz="932026" eaLnBrk="1" fontAlgn="auto" latinLnBrk="0" hangingPunct="1">
              <a:lnSpc>
                <a:spcPct val="90000"/>
              </a:lnSpc>
              <a:spcBef>
                <a:spcPts val="0"/>
              </a:spcBef>
              <a:spcAft>
                <a:spcPts val="0"/>
              </a:spcAft>
              <a:buClrTx/>
              <a:buSzTx/>
              <a:buFontTx/>
              <a:buNone/>
              <a:tabLst/>
              <a:defRPr/>
            </a:pPr>
            <a:r>
              <a:rPr kumimoji="0" lang="en-US" sz="1498" b="0" i="0" u="none" strike="noStrike" kern="0" cap="none" spc="0" normalizeH="0" baseline="0" noProof="0" dirty="0">
                <a:ln>
                  <a:noFill/>
                </a:ln>
                <a:solidFill>
                  <a:schemeClr val="bg1"/>
                </a:solidFill>
                <a:effectLst/>
                <a:uLnTx/>
                <a:uFillTx/>
                <a:latin typeface="Segoe UI Light"/>
              </a:rPr>
              <a:t>data</a:t>
            </a:r>
          </a:p>
        </p:txBody>
      </p:sp>
      <p:sp>
        <p:nvSpPr>
          <p:cNvPr id="146" name="Rectangle 145"/>
          <p:cNvSpPr/>
          <p:nvPr/>
        </p:nvSpPr>
        <p:spPr bwMode="auto">
          <a:xfrm>
            <a:off x="3776821" y="2857189"/>
            <a:ext cx="1034722" cy="3508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9" tIns="182819" rIns="0" bIns="46620"/>
          <a:lstStyle/>
          <a:p>
            <a:pPr marL="0" marR="0" lvl="0" indent="0" algn="ctr" defTabSz="932026" eaLnBrk="1" fontAlgn="auto" latinLnBrk="0" hangingPunct="1">
              <a:lnSpc>
                <a:spcPct val="90000"/>
              </a:lnSpc>
              <a:spcBef>
                <a:spcPts val="0"/>
              </a:spcBef>
              <a:spcAft>
                <a:spcPts val="0"/>
              </a:spcAft>
              <a:buClrTx/>
              <a:buSzTx/>
              <a:buFontTx/>
              <a:buNone/>
              <a:tabLst/>
              <a:defRPr/>
            </a:pPr>
            <a:r>
              <a:rPr kumimoji="0" lang="en-US" sz="1498" b="0" i="0" u="none" strike="noStrike" kern="0" cap="none" spc="0" normalizeH="0" baseline="0" noProof="0" dirty="0">
                <a:ln>
                  <a:noFill/>
                </a:ln>
                <a:solidFill>
                  <a:schemeClr val="bg1"/>
                </a:solidFill>
                <a:effectLst/>
                <a:uLnTx/>
                <a:uFillTx/>
                <a:latin typeface="Segoe UI Light"/>
              </a:rPr>
              <a:t>Personal</a:t>
            </a:r>
          </a:p>
          <a:p>
            <a:pPr marL="0" marR="0" lvl="0" indent="0" algn="ctr" defTabSz="932026" eaLnBrk="1" fontAlgn="auto" latinLnBrk="0" hangingPunct="1">
              <a:lnSpc>
                <a:spcPct val="90000"/>
              </a:lnSpc>
              <a:spcBef>
                <a:spcPts val="0"/>
              </a:spcBef>
              <a:spcAft>
                <a:spcPts val="0"/>
              </a:spcAft>
              <a:buClrTx/>
              <a:buSzTx/>
              <a:buFontTx/>
              <a:buNone/>
              <a:tabLst/>
              <a:defRPr/>
            </a:pPr>
            <a:r>
              <a:rPr kumimoji="0" lang="en-US" sz="1498" b="0" i="0" u="none" strike="noStrike" kern="0" cap="none" spc="0" normalizeH="0" baseline="0" noProof="0" dirty="0">
                <a:ln>
                  <a:noFill/>
                </a:ln>
                <a:solidFill>
                  <a:schemeClr val="bg1"/>
                </a:solidFill>
                <a:effectLst/>
                <a:uLnTx/>
                <a:uFillTx/>
                <a:latin typeface="Segoe UI Light"/>
              </a:rPr>
              <a:t> data</a:t>
            </a:r>
          </a:p>
        </p:txBody>
      </p:sp>
      <p:sp>
        <p:nvSpPr>
          <p:cNvPr id="147" name="Rectangle 146"/>
          <p:cNvSpPr/>
          <p:nvPr/>
        </p:nvSpPr>
        <p:spPr bwMode="auto">
          <a:xfrm>
            <a:off x="3865931" y="1824817"/>
            <a:ext cx="2076055" cy="39467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9" tIns="182819" rIns="0" bIns="46620"/>
          <a:lstStyle/>
          <a:p>
            <a:pPr marL="0" marR="0" lvl="0" indent="0" algn="ctr" defTabSz="932026" eaLnBrk="1" fontAlgn="auto" latinLnBrk="0" hangingPunct="1">
              <a:lnSpc>
                <a:spcPct val="90000"/>
              </a:lnSpc>
              <a:spcBef>
                <a:spcPts val="0"/>
              </a:spcBef>
              <a:spcAft>
                <a:spcPts val="0"/>
              </a:spcAft>
              <a:buClrTx/>
              <a:buSzTx/>
              <a:buFontTx/>
              <a:buNone/>
              <a:tabLst/>
              <a:defRPr/>
            </a:pPr>
            <a:r>
              <a:rPr kumimoji="0" lang="en-US" sz="1530" b="0" i="0" u="none" strike="noStrike" kern="0" cap="none" spc="0" normalizeH="0" baseline="0" noProof="0" dirty="0">
                <a:ln>
                  <a:noFill/>
                </a:ln>
                <a:solidFill>
                  <a:srgbClr val="FFFFFF"/>
                </a:solidFill>
                <a:effectLst/>
                <a:uLnTx/>
                <a:uFillTx/>
                <a:cs typeface="Segoe UI Semibold"/>
              </a:rPr>
              <a:t>Protect </a:t>
            </a:r>
            <a:r>
              <a:rPr kumimoji="0" lang="en-US" sz="1530" b="0" i="0" u="none" strike="noStrike" kern="0" cap="none" spc="0" normalizeH="0" baseline="0" noProof="0" dirty="0" err="1">
                <a:ln>
                  <a:noFill/>
                </a:ln>
                <a:solidFill>
                  <a:srgbClr val="FFFFFF"/>
                </a:solidFill>
                <a:effectLst/>
                <a:uLnTx/>
                <a:uFillTx/>
                <a:cs typeface="Segoe UI Semibold"/>
              </a:rPr>
              <a:t>corp</a:t>
            </a:r>
            <a:r>
              <a:rPr kumimoji="0" lang="en-US" sz="1530" b="0" i="0" u="none" strike="noStrike" kern="0" cap="none" spc="0" normalizeH="0" baseline="0" noProof="0" dirty="0">
                <a:ln>
                  <a:noFill/>
                </a:ln>
                <a:solidFill>
                  <a:srgbClr val="FFFFFF"/>
                </a:solidFill>
                <a:effectLst/>
                <a:uLnTx/>
                <a:uFillTx/>
                <a:cs typeface="Segoe UI Semibold"/>
              </a:rPr>
              <a:t> data</a:t>
            </a:r>
          </a:p>
        </p:txBody>
      </p:sp>
      <p:cxnSp>
        <p:nvCxnSpPr>
          <p:cNvPr id="10" name="Straight Connector 9"/>
          <p:cNvCxnSpPr/>
          <p:nvPr/>
        </p:nvCxnSpPr>
        <p:spPr>
          <a:xfrm>
            <a:off x="6322488" y="1423132"/>
            <a:ext cx="0" cy="4949972"/>
          </a:xfrm>
          <a:prstGeom prst="line">
            <a:avLst/>
          </a:prstGeom>
          <a:ln w="158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6793201" y="1754361"/>
            <a:ext cx="2881774" cy="1863043"/>
            <a:chOff x="8537034" y="1713140"/>
            <a:chExt cx="2943087" cy="1935244"/>
          </a:xfrm>
        </p:grpSpPr>
        <p:sp>
          <p:nvSpPr>
            <p:cNvPr id="159" name="Freeform 158"/>
            <p:cNvSpPr>
              <a:spLocks/>
            </p:cNvSpPr>
            <p:nvPr/>
          </p:nvSpPr>
          <p:spPr bwMode="auto">
            <a:xfrm>
              <a:off x="8537034" y="1713140"/>
              <a:ext cx="2943087" cy="1935244"/>
            </a:xfrm>
            <a:custGeom>
              <a:avLst/>
              <a:gdLst>
                <a:gd name="T0" fmla="*/ 2242 w 2661"/>
                <a:gd name="T1" fmla="*/ 773 h 1749"/>
                <a:gd name="T2" fmla="*/ 2243 w 2661"/>
                <a:gd name="T3" fmla="*/ 738 h 1749"/>
                <a:gd name="T4" fmla="*/ 1505 w 2661"/>
                <a:gd name="T5" fmla="*/ 0 h 1749"/>
                <a:gd name="T6" fmla="*/ 890 w 2661"/>
                <a:gd name="T7" fmla="*/ 330 h 1749"/>
                <a:gd name="T8" fmla="*/ 677 w 2661"/>
                <a:gd name="T9" fmla="*/ 270 h 1749"/>
                <a:gd name="T10" fmla="*/ 266 w 2661"/>
                <a:gd name="T11" fmla="*/ 681 h 1749"/>
                <a:gd name="T12" fmla="*/ 266 w 2661"/>
                <a:gd name="T13" fmla="*/ 689 h 1749"/>
                <a:gd name="T14" fmla="*/ 0 w 2661"/>
                <a:gd name="T15" fmla="*/ 1174 h 1749"/>
                <a:gd name="T16" fmla="*/ 543 w 2661"/>
                <a:gd name="T17" fmla="*/ 1748 h 1749"/>
                <a:gd name="T18" fmla="*/ 543 w 2661"/>
                <a:gd name="T19" fmla="*/ 1748 h 1749"/>
                <a:gd name="T20" fmla="*/ 544 w 2661"/>
                <a:gd name="T21" fmla="*/ 1748 h 1749"/>
                <a:gd name="T22" fmla="*/ 575 w 2661"/>
                <a:gd name="T23" fmla="*/ 1749 h 1749"/>
                <a:gd name="T24" fmla="*/ 607 w 2661"/>
                <a:gd name="T25" fmla="*/ 1748 h 1749"/>
                <a:gd name="T26" fmla="*/ 2142 w 2661"/>
                <a:gd name="T27" fmla="*/ 1748 h 1749"/>
                <a:gd name="T28" fmla="*/ 2171 w 2661"/>
                <a:gd name="T29" fmla="*/ 1749 h 1749"/>
                <a:gd name="T30" fmla="*/ 2661 w 2661"/>
                <a:gd name="T31" fmla="*/ 1258 h 1749"/>
                <a:gd name="T32" fmla="*/ 2242 w 2661"/>
                <a:gd name="T33" fmla="*/ 773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1" h="1749">
                  <a:moveTo>
                    <a:pt x="2242" y="773"/>
                  </a:moveTo>
                  <a:cubicBezTo>
                    <a:pt x="2242" y="761"/>
                    <a:pt x="2243" y="749"/>
                    <a:pt x="2243" y="738"/>
                  </a:cubicBezTo>
                  <a:cubicBezTo>
                    <a:pt x="2243" y="330"/>
                    <a:pt x="1912" y="0"/>
                    <a:pt x="1505" y="0"/>
                  </a:cubicBezTo>
                  <a:cubicBezTo>
                    <a:pt x="1248" y="0"/>
                    <a:pt x="1022" y="131"/>
                    <a:pt x="890" y="330"/>
                  </a:cubicBezTo>
                  <a:cubicBezTo>
                    <a:pt x="828" y="292"/>
                    <a:pt x="755" y="270"/>
                    <a:pt x="677" y="270"/>
                  </a:cubicBezTo>
                  <a:cubicBezTo>
                    <a:pt x="450" y="270"/>
                    <a:pt x="266" y="454"/>
                    <a:pt x="266" y="681"/>
                  </a:cubicBezTo>
                  <a:cubicBezTo>
                    <a:pt x="266" y="684"/>
                    <a:pt x="266" y="686"/>
                    <a:pt x="266" y="689"/>
                  </a:cubicBezTo>
                  <a:cubicBezTo>
                    <a:pt x="106" y="791"/>
                    <a:pt x="0" y="970"/>
                    <a:pt x="0" y="1174"/>
                  </a:cubicBezTo>
                  <a:cubicBezTo>
                    <a:pt x="0" y="1481"/>
                    <a:pt x="240" y="1732"/>
                    <a:pt x="543" y="1748"/>
                  </a:cubicBezTo>
                  <a:cubicBezTo>
                    <a:pt x="543" y="1748"/>
                    <a:pt x="543" y="1748"/>
                    <a:pt x="543" y="1748"/>
                  </a:cubicBezTo>
                  <a:cubicBezTo>
                    <a:pt x="544" y="1748"/>
                    <a:pt x="544" y="1748"/>
                    <a:pt x="544" y="1748"/>
                  </a:cubicBezTo>
                  <a:cubicBezTo>
                    <a:pt x="554" y="1749"/>
                    <a:pt x="565" y="1749"/>
                    <a:pt x="575" y="1749"/>
                  </a:cubicBezTo>
                  <a:cubicBezTo>
                    <a:pt x="586" y="1749"/>
                    <a:pt x="596" y="1749"/>
                    <a:pt x="607" y="1748"/>
                  </a:cubicBezTo>
                  <a:cubicBezTo>
                    <a:pt x="2142" y="1748"/>
                    <a:pt x="2142" y="1748"/>
                    <a:pt x="2142" y="1748"/>
                  </a:cubicBezTo>
                  <a:cubicBezTo>
                    <a:pt x="2151" y="1749"/>
                    <a:pt x="2161" y="1749"/>
                    <a:pt x="2171" y="1749"/>
                  </a:cubicBezTo>
                  <a:cubicBezTo>
                    <a:pt x="2442" y="1749"/>
                    <a:pt x="2661" y="1530"/>
                    <a:pt x="2661" y="1258"/>
                  </a:cubicBezTo>
                  <a:cubicBezTo>
                    <a:pt x="2661" y="1011"/>
                    <a:pt x="2479" y="807"/>
                    <a:pt x="2242" y="773"/>
                  </a:cubicBezTo>
                  <a:close/>
                </a:path>
              </a:pathLst>
            </a:custGeom>
            <a:solidFill>
              <a:srgbClr val="FFFFFF"/>
            </a:solidFill>
            <a:ln>
              <a:noFill/>
            </a:ln>
          </p:spPr>
          <p:txBody>
            <a:bodyPr vert="horz" wrap="square" lIns="93247" tIns="46623" rIns="93247" bIns="46623"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latin typeface="Segoe UI"/>
                <a:ea typeface="+mn-ea"/>
                <a:cs typeface="+mn-cs"/>
              </a:endParaRPr>
            </a:p>
          </p:txBody>
        </p:sp>
        <p:pic>
          <p:nvPicPr>
            <p:cNvPr id="160" name="Picture 159"/>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643381" y="2989894"/>
              <a:ext cx="344425" cy="413672"/>
            </a:xfrm>
            <a:prstGeom prst="rect">
              <a:avLst/>
            </a:prstGeom>
          </p:spPr>
        </p:pic>
        <p:pic>
          <p:nvPicPr>
            <p:cNvPr id="161" name="Picture 160"/>
            <p:cNvPicPr>
              <a:picLocks noChangeAspect="1"/>
            </p:cNvPicPr>
            <p:nvPr/>
          </p:nvPicPr>
          <p:blipFill rotWithShape="1">
            <a:blip r:embed="rId20" cstate="screen">
              <a:extLst>
                <a:ext uri="{28A0092B-C50C-407E-A947-70E740481C1C}">
                  <a14:useLocalDpi xmlns:a14="http://schemas.microsoft.com/office/drawing/2010/main"/>
                </a:ext>
              </a:extLst>
            </a:blip>
            <a:srcRect l="53041" b="18223"/>
            <a:stretch/>
          </p:blipFill>
          <p:spPr>
            <a:xfrm>
              <a:off x="9437324" y="2574160"/>
              <a:ext cx="355901" cy="355890"/>
            </a:xfrm>
            <a:prstGeom prst="rect">
              <a:avLst/>
            </a:prstGeom>
          </p:spPr>
        </p:pic>
        <p:pic>
          <p:nvPicPr>
            <p:cNvPr id="162" name="Picture 161"/>
            <p:cNvPicPr>
              <a:picLocks noChangeAspect="1"/>
            </p:cNvPicPr>
            <p:nvPr/>
          </p:nvPicPr>
          <p:blipFill rotWithShape="1">
            <a:blip r:embed="rId21" cstate="screen">
              <a:extLst>
                <a:ext uri="{28A0092B-C50C-407E-A947-70E740481C1C}">
                  <a14:useLocalDpi xmlns:a14="http://schemas.microsoft.com/office/drawing/2010/main"/>
                </a:ext>
              </a:extLst>
            </a:blip>
            <a:srcRect l="48657"/>
            <a:stretch/>
          </p:blipFill>
          <p:spPr>
            <a:xfrm>
              <a:off x="9181223" y="2981877"/>
              <a:ext cx="386808" cy="429708"/>
            </a:xfrm>
            <a:prstGeom prst="rect">
              <a:avLst/>
            </a:prstGeom>
          </p:spPr>
        </p:pic>
        <p:pic>
          <p:nvPicPr>
            <p:cNvPr id="163" name="Picture 162"/>
            <p:cNvPicPr>
              <a:picLocks noChangeAspect="1"/>
            </p:cNvPicPr>
            <p:nvPr/>
          </p:nvPicPr>
          <p:blipFill rotWithShape="1">
            <a:blip r:embed="rId22" cstate="screen">
              <a:extLst>
                <a:ext uri="{28A0092B-C50C-407E-A947-70E740481C1C}">
                  <a14:useLocalDpi xmlns:a14="http://schemas.microsoft.com/office/drawing/2010/main"/>
                </a:ext>
              </a:extLst>
            </a:blip>
            <a:srcRect r="53049" b="16371"/>
            <a:stretch/>
          </p:blipFill>
          <p:spPr>
            <a:xfrm>
              <a:off x="8726241" y="2987350"/>
              <a:ext cx="358041" cy="346865"/>
            </a:xfrm>
            <a:prstGeom prst="rect">
              <a:avLst/>
            </a:prstGeom>
          </p:spPr>
        </p:pic>
        <p:pic>
          <p:nvPicPr>
            <p:cNvPr id="164" name="Picture 163"/>
            <p:cNvPicPr>
              <a:picLocks noChangeAspect="1"/>
            </p:cNvPicPr>
            <p:nvPr/>
          </p:nvPicPr>
          <p:blipFill>
            <a:blip r:embed="rId23"/>
            <a:stretch>
              <a:fillRect/>
            </a:stretch>
          </p:blipFill>
          <p:spPr>
            <a:xfrm>
              <a:off x="10187837" y="2603223"/>
              <a:ext cx="703091" cy="672958"/>
            </a:xfrm>
            <a:prstGeom prst="rect">
              <a:avLst/>
            </a:prstGeom>
            <a:noFill/>
            <a:ln>
              <a:noFill/>
            </a:ln>
          </p:spPr>
        </p:pic>
        <p:pic>
          <p:nvPicPr>
            <p:cNvPr id="165" name="Picture 164"/>
            <p:cNvPicPr>
              <a:picLocks noChangeAspect="1"/>
            </p:cNvPicPr>
            <p:nvPr/>
          </p:nvPicPr>
          <p:blipFill rotWithShape="1">
            <a:blip r:embed="rId24" cstate="screen">
              <a:extLst>
                <a:ext uri="{28A0092B-C50C-407E-A947-70E740481C1C}">
                  <a14:useLocalDpi xmlns:a14="http://schemas.microsoft.com/office/drawing/2010/main"/>
                </a:ext>
              </a:extLst>
            </a:blip>
            <a:srcRect b="16377"/>
            <a:stretch/>
          </p:blipFill>
          <p:spPr>
            <a:xfrm>
              <a:off x="9004132" y="2592590"/>
              <a:ext cx="312753" cy="326164"/>
            </a:xfrm>
            <a:prstGeom prst="rect">
              <a:avLst/>
            </a:prstGeom>
          </p:spPr>
        </p:pic>
      </p:grpSp>
      <p:grpSp>
        <p:nvGrpSpPr>
          <p:cNvPr id="168" name="Group 167"/>
          <p:cNvGrpSpPr/>
          <p:nvPr/>
        </p:nvGrpSpPr>
        <p:grpSpPr>
          <a:xfrm>
            <a:off x="7710186" y="4861304"/>
            <a:ext cx="1007125" cy="1017566"/>
            <a:chOff x="11200180" y="4472818"/>
            <a:chExt cx="807058" cy="829380"/>
          </a:xfrm>
        </p:grpSpPr>
        <p:pic>
          <p:nvPicPr>
            <p:cNvPr id="215" name="Picture 21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200180" y="4622855"/>
              <a:ext cx="487054" cy="464769"/>
            </a:xfrm>
            <a:prstGeom prst="rect">
              <a:avLst/>
            </a:prstGeom>
          </p:spPr>
        </p:pic>
        <p:pic>
          <p:nvPicPr>
            <p:cNvPr id="226" name="Picture 22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493912" y="4788872"/>
              <a:ext cx="513326" cy="513326"/>
            </a:xfrm>
            <a:prstGeom prst="rect">
              <a:avLst/>
            </a:prstGeom>
          </p:spPr>
        </p:pic>
        <p:sp>
          <p:nvSpPr>
            <p:cNvPr id="227" name="Freeform 166"/>
            <p:cNvSpPr>
              <a:spLocks noChangeAspect="1" noEditPoints="1"/>
            </p:cNvSpPr>
            <p:nvPr/>
          </p:nvSpPr>
          <p:spPr bwMode="black">
            <a:xfrm>
              <a:off x="11494755" y="4472818"/>
              <a:ext cx="471541" cy="456701"/>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0078D7">
                <a:lumMod val="60000"/>
                <a:lumOff val="40000"/>
              </a:srgbClr>
            </a:solidFill>
            <a:ln>
              <a:noFill/>
            </a:ln>
            <a:extLst/>
          </p:spPr>
          <p:txBody>
            <a:bodyPr vert="horz" wrap="square" lIns="95103" tIns="47551" rIns="95103" bIns="47551" numCol="1" anchor="t" anchorCtr="0" compatLnSpc="1">
              <a:prstTxWarp prst="textNoShape">
                <a:avLst/>
              </a:prstTxWarp>
            </a:bodyPr>
            <a:lstStyle/>
            <a:p>
              <a:pPr marL="0" marR="0" lvl="0" indent="0" defTabSz="950972"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dirty="0">
                <a:ln>
                  <a:noFill/>
                </a:ln>
                <a:solidFill>
                  <a:srgbClr val="505050"/>
                </a:solidFill>
                <a:effectLst/>
                <a:uLnTx/>
                <a:uFillTx/>
              </a:endParaRPr>
            </a:p>
          </p:txBody>
        </p:sp>
      </p:grpSp>
      <p:sp>
        <p:nvSpPr>
          <p:cNvPr id="17" name="Down Arrow 16"/>
          <p:cNvSpPr/>
          <p:nvPr/>
        </p:nvSpPr>
        <p:spPr bwMode="auto">
          <a:xfrm>
            <a:off x="7880117" y="3782745"/>
            <a:ext cx="707942" cy="989187"/>
          </a:xfrm>
          <a:prstGeom prst="downArrow">
            <a:avLst/>
          </a:prstGeom>
          <a:solidFill>
            <a:schemeClr val="tx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33" name="Rectangle 232"/>
          <p:cNvSpPr/>
          <p:nvPr/>
        </p:nvSpPr>
        <p:spPr bwMode="auto">
          <a:xfrm>
            <a:off x="8376469" y="3880501"/>
            <a:ext cx="1443175" cy="30851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9" tIns="182819" rIns="0" bIns="46620" anchor="ctr"/>
          <a:lstStyle/>
          <a:p>
            <a:pPr marL="0" marR="0" lvl="0" indent="0" algn="ctr" defTabSz="932026" eaLnBrk="1" fontAlgn="auto" latinLnBrk="0" hangingPunct="1">
              <a:lnSpc>
                <a:spcPct val="90000"/>
              </a:lnSpc>
              <a:spcBef>
                <a:spcPts val="0"/>
              </a:spcBef>
              <a:spcAft>
                <a:spcPts val="0"/>
              </a:spcAft>
              <a:buClrTx/>
              <a:buSzTx/>
              <a:buFontTx/>
              <a:buNone/>
              <a:tabLst/>
              <a:defRPr/>
            </a:pPr>
            <a:r>
              <a:rPr kumimoji="0" lang="en-US" sz="1498" b="0" i="0" u="none" strike="noStrike" kern="0" cap="none" spc="0" normalizeH="0" baseline="0" noProof="0" dirty="0">
                <a:ln>
                  <a:noFill/>
                </a:ln>
                <a:solidFill>
                  <a:schemeClr val="tx1"/>
                </a:solidFill>
                <a:effectLst/>
                <a:uLnTx/>
                <a:uFillTx/>
                <a:latin typeface="Segoe UI Light"/>
              </a:rPr>
              <a:t>Control sharing and downloading</a:t>
            </a:r>
          </a:p>
        </p:txBody>
      </p:sp>
      <p:grpSp>
        <p:nvGrpSpPr>
          <p:cNvPr id="234" name="Group 233"/>
          <p:cNvGrpSpPr/>
          <p:nvPr/>
        </p:nvGrpSpPr>
        <p:grpSpPr>
          <a:xfrm>
            <a:off x="11255369" y="2089675"/>
            <a:ext cx="792858" cy="1318770"/>
            <a:chOff x="10606088" y="1643064"/>
            <a:chExt cx="1211478" cy="1988151"/>
          </a:xfrm>
        </p:grpSpPr>
        <p:pic>
          <p:nvPicPr>
            <p:cNvPr id="235" name="Picture 23"/>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bwMode="auto">
            <a:xfrm>
              <a:off x="10677309" y="1643064"/>
              <a:ext cx="1140257" cy="1947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6" name="TextBox 235"/>
            <p:cNvSpPr txBox="1"/>
            <p:nvPr/>
          </p:nvSpPr>
          <p:spPr>
            <a:xfrm>
              <a:off x="10606088" y="2786062"/>
              <a:ext cx="845287" cy="845153"/>
            </a:xfrm>
            <a:prstGeom prst="rect">
              <a:avLst/>
            </a:prstGeom>
            <a:noFill/>
          </p:spPr>
          <p:txBody>
            <a:bodyPr wrap="none" lIns="186494" tIns="149195" rIns="186494" bIns="149195">
              <a:spAutoFit/>
            </a:bodyPr>
            <a:lstStyle/>
            <a:p>
              <a:pPr marL="0" marR="0" lvl="0" indent="0" defTabSz="951066" eaLnBrk="1" fontAlgn="auto" latinLnBrk="0" hangingPunct="1">
                <a:lnSpc>
                  <a:spcPct val="9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rPr>
                <a:t>IT</a:t>
              </a:r>
            </a:p>
          </p:txBody>
        </p:sp>
      </p:grpSp>
      <p:sp>
        <p:nvSpPr>
          <p:cNvPr id="237" name="Down Arrow 236"/>
          <p:cNvSpPr/>
          <p:nvPr/>
        </p:nvSpPr>
        <p:spPr bwMode="auto">
          <a:xfrm rot="5400000">
            <a:off x="10059453" y="1986012"/>
            <a:ext cx="696030" cy="1256407"/>
          </a:xfrm>
          <a:prstGeom prst="downArrow">
            <a:avLst/>
          </a:prstGeom>
          <a:solidFill>
            <a:schemeClr val="tx1">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38" name="Rectangle 237"/>
          <p:cNvSpPr/>
          <p:nvPr/>
        </p:nvSpPr>
        <p:spPr bwMode="auto">
          <a:xfrm>
            <a:off x="9707905" y="2847109"/>
            <a:ext cx="1443175" cy="46394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9" tIns="182819" rIns="0" bIns="46620" anchor="ctr"/>
          <a:lstStyle/>
          <a:p>
            <a:pPr marL="0" marR="0" lvl="0" indent="0" algn="ctr" defTabSz="932026" eaLnBrk="1" fontAlgn="auto" latinLnBrk="0" hangingPunct="1">
              <a:lnSpc>
                <a:spcPct val="90000"/>
              </a:lnSpc>
              <a:spcBef>
                <a:spcPts val="0"/>
              </a:spcBef>
              <a:spcAft>
                <a:spcPts val="0"/>
              </a:spcAft>
              <a:buClrTx/>
              <a:buSzTx/>
              <a:buFontTx/>
              <a:buNone/>
              <a:tabLst/>
              <a:defRPr/>
            </a:pPr>
            <a:r>
              <a:rPr kumimoji="0" lang="en-US" sz="1498" b="0" i="0" u="none" strike="noStrike" kern="0" cap="none" spc="0" normalizeH="0" baseline="0" noProof="0" dirty="0">
                <a:ln>
                  <a:noFill/>
                </a:ln>
                <a:solidFill>
                  <a:schemeClr val="tx1"/>
                </a:solidFill>
                <a:effectLst/>
                <a:uLnTx/>
                <a:uFillTx/>
                <a:latin typeface="Segoe UI Light"/>
              </a:rPr>
              <a:t>Monitor and</a:t>
            </a:r>
          </a:p>
          <a:p>
            <a:pPr marL="0" marR="0" lvl="0" indent="0" algn="ctr" defTabSz="932026" eaLnBrk="1" fontAlgn="auto" latinLnBrk="0" hangingPunct="1">
              <a:lnSpc>
                <a:spcPct val="90000"/>
              </a:lnSpc>
              <a:spcBef>
                <a:spcPts val="0"/>
              </a:spcBef>
              <a:spcAft>
                <a:spcPts val="0"/>
              </a:spcAft>
              <a:buClrTx/>
              <a:buSzTx/>
              <a:buFontTx/>
              <a:buNone/>
              <a:tabLst/>
              <a:defRPr/>
            </a:pPr>
            <a:r>
              <a:rPr kumimoji="0" lang="en-US" sz="1498" b="0" i="0" u="none" strike="noStrike" kern="0" cap="none" spc="0" normalizeH="0" baseline="0" noProof="0" dirty="0">
                <a:ln>
                  <a:noFill/>
                </a:ln>
                <a:solidFill>
                  <a:schemeClr val="tx1"/>
                </a:solidFill>
                <a:effectLst/>
                <a:uLnTx/>
                <a:uFillTx/>
                <a:latin typeface="Segoe UI Light"/>
              </a:rPr>
              <a:t>restrict activity</a:t>
            </a:r>
          </a:p>
        </p:txBody>
      </p:sp>
      <p:sp>
        <p:nvSpPr>
          <p:cNvPr id="19" name="TextBox 18"/>
          <p:cNvSpPr txBox="1"/>
          <p:nvPr/>
        </p:nvSpPr>
        <p:spPr>
          <a:xfrm>
            <a:off x="4131502" y="6258945"/>
            <a:ext cx="1591427" cy="503031"/>
          </a:xfrm>
          <a:prstGeom prst="rect">
            <a:avLst/>
          </a:prstGeom>
          <a:noFill/>
        </p:spPr>
        <p:txBody>
          <a:bodyPr wrap="none" lIns="186521" tIns="149217" rIns="186521" bIns="149217" rtlCol="0">
            <a:spAutoFit/>
          </a:bodyPr>
          <a:lstStyle/>
          <a:p>
            <a:pPr marL="0" marR="0" lvl="0" indent="0" defTabSz="914400" eaLnBrk="1" fontAlgn="auto" latinLnBrk="0" hangingPunct="1">
              <a:lnSpc>
                <a:spcPct val="90000"/>
              </a:lnSpc>
              <a:spcBef>
                <a:spcPts val="0"/>
              </a:spcBef>
              <a:spcAft>
                <a:spcPts val="612"/>
              </a:spcAft>
              <a:buClrTx/>
              <a:buSzTx/>
              <a:buFontTx/>
              <a:buNone/>
              <a:tabLst/>
              <a:defRPr/>
            </a:pPr>
            <a:r>
              <a:rPr kumimoji="0" lang="en-US" sz="1428" b="0" i="0" u="none" strike="noStrike" kern="0" cap="none" spc="0" normalizeH="0" baseline="0" noProof="0" dirty="0">
                <a:ln>
                  <a:noFill/>
                </a:ln>
                <a:gradFill>
                  <a:gsLst>
                    <a:gs pos="2917">
                      <a:schemeClr val="tx1"/>
                    </a:gs>
                    <a:gs pos="30000">
                      <a:schemeClr val="tx1"/>
                    </a:gs>
                  </a:gsLst>
                  <a:lin ang="5400000" scaled="0"/>
                </a:gradFill>
                <a:effectLst/>
                <a:uLnTx/>
                <a:uFillTx/>
              </a:rPr>
              <a:t>via mobile app</a:t>
            </a:r>
          </a:p>
        </p:txBody>
      </p:sp>
      <p:sp>
        <p:nvSpPr>
          <p:cNvPr id="239" name="TextBox 238"/>
          <p:cNvSpPr txBox="1"/>
          <p:nvPr/>
        </p:nvSpPr>
        <p:spPr>
          <a:xfrm>
            <a:off x="6793201" y="6285054"/>
            <a:ext cx="1317546" cy="503031"/>
          </a:xfrm>
          <a:prstGeom prst="rect">
            <a:avLst/>
          </a:prstGeom>
          <a:noFill/>
        </p:spPr>
        <p:txBody>
          <a:bodyPr wrap="none" lIns="186521" tIns="149217" rIns="186521" bIns="149217" rtlCol="0">
            <a:spAutoFit/>
          </a:bodyPr>
          <a:lstStyle/>
          <a:p>
            <a:pPr marL="0" marR="0" lvl="0" indent="0" defTabSz="914400" eaLnBrk="1" fontAlgn="auto" latinLnBrk="0" hangingPunct="1">
              <a:lnSpc>
                <a:spcPct val="90000"/>
              </a:lnSpc>
              <a:spcBef>
                <a:spcPts val="0"/>
              </a:spcBef>
              <a:spcAft>
                <a:spcPts val="612"/>
              </a:spcAft>
              <a:buClrTx/>
              <a:buSzTx/>
              <a:buFontTx/>
              <a:buNone/>
              <a:tabLst/>
              <a:defRPr/>
            </a:pPr>
            <a:r>
              <a:rPr kumimoji="0" lang="en-US" sz="1428" b="0" i="0" u="none" strike="noStrike" kern="0" cap="none" spc="0" normalizeH="0" baseline="0" noProof="0" dirty="0">
                <a:ln>
                  <a:noFill/>
                </a:ln>
                <a:gradFill>
                  <a:gsLst>
                    <a:gs pos="2917">
                      <a:schemeClr val="tx1"/>
                    </a:gs>
                    <a:gs pos="30000">
                      <a:schemeClr val="tx1"/>
                    </a:gs>
                  </a:gsLst>
                  <a:lin ang="5400000" scaled="0"/>
                </a:gradFill>
                <a:effectLst/>
                <a:uLnTx/>
                <a:uFillTx/>
              </a:rPr>
              <a:t>via browser</a:t>
            </a:r>
          </a:p>
        </p:txBody>
      </p:sp>
    </p:spTree>
    <p:extLst>
      <p:ext uri="{BB962C8B-B14F-4D97-AF65-F5344CB8AC3E}">
        <p14:creationId xmlns:p14="http://schemas.microsoft.com/office/powerpoint/2010/main" val="25992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1209973"/>
            <a:ext cx="9235403" cy="1181862"/>
          </a:xfrm>
        </p:spPr>
        <p:txBody>
          <a:bodyPr/>
          <a:lstStyle/>
          <a:p>
            <a:r>
              <a:rPr lang="en-US" dirty="0"/>
              <a:t>Demo</a:t>
            </a:r>
          </a:p>
        </p:txBody>
      </p:sp>
      <p:sp>
        <p:nvSpPr>
          <p:cNvPr id="5" name="Text Placeholder 4"/>
          <p:cNvSpPr>
            <a:spLocks noGrp="1"/>
          </p:cNvSpPr>
          <p:nvPr>
            <p:ph type="body" sz="quarter" idx="12"/>
          </p:nvPr>
        </p:nvSpPr>
        <p:spPr>
          <a:xfrm>
            <a:off x="274638" y="3954463"/>
            <a:ext cx="8229599" cy="738664"/>
          </a:xfrm>
        </p:spPr>
        <p:txBody>
          <a:bodyPr/>
          <a:lstStyle/>
          <a:p>
            <a:r>
              <a:rPr lang="en-US" dirty="0"/>
              <a:t>Mobile Data Protection</a:t>
            </a:r>
          </a:p>
        </p:txBody>
      </p:sp>
    </p:spTree>
    <p:extLst>
      <p:ext uri="{BB962C8B-B14F-4D97-AF65-F5344CB8AC3E}">
        <p14:creationId xmlns:p14="http://schemas.microsoft.com/office/powerpoint/2010/main" val="3517812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Managing Windows 10</a:t>
            </a:r>
          </a:p>
        </p:txBody>
      </p:sp>
    </p:spTree>
    <p:extLst>
      <p:ext uri="{BB962C8B-B14F-4D97-AF65-F5344CB8AC3E}">
        <p14:creationId xmlns:p14="http://schemas.microsoft.com/office/powerpoint/2010/main" val="336192536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931" y="198761"/>
            <a:ext cx="11481176" cy="1351952"/>
          </a:xfrm>
        </p:spPr>
        <p:txBody>
          <a:bodyPr/>
          <a:lstStyle/>
          <a:p>
            <a:r>
              <a:rPr lang="en-US" dirty="0"/>
              <a:t>Management options (Traditional vs. Modern) </a:t>
            </a:r>
          </a:p>
        </p:txBody>
      </p:sp>
      <p:grpSp>
        <p:nvGrpSpPr>
          <p:cNvPr id="50" name="Group 49"/>
          <p:cNvGrpSpPr/>
          <p:nvPr/>
        </p:nvGrpSpPr>
        <p:grpSpPr>
          <a:xfrm>
            <a:off x="441764" y="1968063"/>
            <a:ext cx="7058951" cy="1384191"/>
            <a:chOff x="503238" y="1465262"/>
            <a:chExt cx="7059952" cy="1384387"/>
          </a:xfrm>
        </p:grpSpPr>
        <p:sp>
          <p:nvSpPr>
            <p:cNvPr id="8" name="Rectangle 7"/>
            <p:cNvSpPr/>
            <p:nvPr/>
          </p:nvSpPr>
          <p:spPr bwMode="auto">
            <a:xfrm>
              <a:off x="503238" y="1465262"/>
              <a:ext cx="2689905" cy="65674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Identity and Authentication</a:t>
              </a:r>
            </a:p>
          </p:txBody>
        </p:sp>
        <p:sp>
          <p:nvSpPr>
            <p:cNvPr id="9" name="Rectangle 8"/>
            <p:cNvSpPr/>
            <p:nvPr/>
          </p:nvSpPr>
          <p:spPr bwMode="auto">
            <a:xfrm>
              <a:off x="503238" y="2192909"/>
              <a:ext cx="2689905" cy="65674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Membership</a:t>
              </a:r>
            </a:p>
          </p:txBody>
        </p:sp>
        <p:sp>
          <p:nvSpPr>
            <p:cNvPr id="18" name="Rectangle 17"/>
            <p:cNvSpPr/>
            <p:nvPr/>
          </p:nvSpPr>
          <p:spPr bwMode="auto">
            <a:xfrm>
              <a:off x="3268516" y="1465262"/>
              <a:ext cx="4294674" cy="65674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Active Directory</a:t>
              </a:r>
            </a:p>
          </p:txBody>
        </p:sp>
        <p:sp>
          <p:nvSpPr>
            <p:cNvPr id="19" name="Rectangle 18"/>
            <p:cNvSpPr/>
            <p:nvPr/>
          </p:nvSpPr>
          <p:spPr bwMode="auto">
            <a:xfrm>
              <a:off x="3268516" y="2192909"/>
              <a:ext cx="4294674" cy="65674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Domain Join | Workgroup</a:t>
              </a:r>
            </a:p>
          </p:txBody>
        </p:sp>
      </p:grpSp>
      <p:grpSp>
        <p:nvGrpSpPr>
          <p:cNvPr id="51" name="Group 50"/>
          <p:cNvGrpSpPr/>
          <p:nvPr/>
        </p:nvGrpSpPr>
        <p:grpSpPr>
          <a:xfrm>
            <a:off x="7570499" y="1968063"/>
            <a:ext cx="4299643" cy="1384191"/>
            <a:chOff x="7632984" y="1465262"/>
            <a:chExt cx="4300253" cy="1384387"/>
          </a:xfrm>
        </p:grpSpPr>
        <p:sp>
          <p:nvSpPr>
            <p:cNvPr id="26" name="Rectangle 25"/>
            <p:cNvSpPr/>
            <p:nvPr/>
          </p:nvSpPr>
          <p:spPr bwMode="auto">
            <a:xfrm>
              <a:off x="7632984" y="1465262"/>
              <a:ext cx="4300253" cy="656740"/>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Azure Active Directory</a:t>
              </a:r>
            </a:p>
          </p:txBody>
        </p:sp>
        <p:sp>
          <p:nvSpPr>
            <p:cNvPr id="27" name="Rectangle 26"/>
            <p:cNvSpPr/>
            <p:nvPr/>
          </p:nvSpPr>
          <p:spPr bwMode="auto">
            <a:xfrm>
              <a:off x="7632984" y="2192909"/>
              <a:ext cx="4300253" cy="656740"/>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Azure Active Directory join</a:t>
              </a:r>
            </a:p>
          </p:txBody>
        </p:sp>
      </p:grpSp>
      <p:sp>
        <p:nvSpPr>
          <p:cNvPr id="25" name="Rectangle 24"/>
          <p:cNvSpPr/>
          <p:nvPr/>
        </p:nvSpPr>
        <p:spPr bwMode="auto">
          <a:xfrm>
            <a:off x="429707" y="4153393"/>
            <a:ext cx="2689523" cy="656647"/>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Applications</a:t>
            </a:r>
          </a:p>
        </p:txBody>
      </p:sp>
      <p:sp>
        <p:nvSpPr>
          <p:cNvPr id="31" name="Rectangle 30"/>
          <p:cNvSpPr/>
          <p:nvPr/>
        </p:nvSpPr>
        <p:spPr bwMode="auto">
          <a:xfrm>
            <a:off x="3206649" y="4169173"/>
            <a:ext cx="4294065" cy="656647"/>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Win32</a:t>
            </a:r>
          </a:p>
        </p:txBody>
      </p:sp>
      <p:sp>
        <p:nvSpPr>
          <p:cNvPr id="34" name="Rectangle 33"/>
          <p:cNvSpPr/>
          <p:nvPr/>
        </p:nvSpPr>
        <p:spPr bwMode="auto">
          <a:xfrm>
            <a:off x="7588135" y="4153393"/>
            <a:ext cx="4289927" cy="656647"/>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Universal, Centennial, SaaS*</a:t>
            </a:r>
          </a:p>
        </p:txBody>
      </p:sp>
      <p:sp>
        <p:nvSpPr>
          <p:cNvPr id="35" name="Rectangle 34"/>
          <p:cNvSpPr/>
          <p:nvPr/>
        </p:nvSpPr>
        <p:spPr bwMode="auto">
          <a:xfrm>
            <a:off x="429706" y="4880937"/>
            <a:ext cx="2689523" cy="656647"/>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Agent</a:t>
            </a:r>
          </a:p>
        </p:txBody>
      </p:sp>
      <p:sp>
        <p:nvSpPr>
          <p:cNvPr id="36" name="Rectangle 35"/>
          <p:cNvSpPr/>
          <p:nvPr/>
        </p:nvSpPr>
        <p:spPr bwMode="auto">
          <a:xfrm>
            <a:off x="3203461" y="5633267"/>
            <a:ext cx="4294065" cy="656647"/>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Group Policy </a:t>
            </a:r>
          </a:p>
        </p:txBody>
      </p:sp>
      <p:sp>
        <p:nvSpPr>
          <p:cNvPr id="37" name="Rectangle 36"/>
          <p:cNvSpPr/>
          <p:nvPr/>
        </p:nvSpPr>
        <p:spPr bwMode="auto">
          <a:xfrm>
            <a:off x="7597763" y="5633267"/>
            <a:ext cx="4289927" cy="656647"/>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MDM Policies (OMA-DM)</a:t>
            </a:r>
          </a:p>
        </p:txBody>
      </p:sp>
      <p:sp>
        <p:nvSpPr>
          <p:cNvPr id="38" name="Rectangle 37"/>
          <p:cNvSpPr/>
          <p:nvPr/>
        </p:nvSpPr>
        <p:spPr bwMode="auto">
          <a:xfrm>
            <a:off x="3203461" y="4889631"/>
            <a:ext cx="4294065" cy="656647"/>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SCCM</a:t>
            </a:r>
          </a:p>
        </p:txBody>
      </p:sp>
      <p:sp>
        <p:nvSpPr>
          <p:cNvPr id="39" name="Rectangle 38"/>
          <p:cNvSpPr/>
          <p:nvPr/>
        </p:nvSpPr>
        <p:spPr bwMode="auto">
          <a:xfrm>
            <a:off x="453616" y="1250508"/>
            <a:ext cx="2689523" cy="656647"/>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Provisioning</a:t>
            </a:r>
          </a:p>
        </p:txBody>
      </p:sp>
      <p:sp>
        <p:nvSpPr>
          <p:cNvPr id="40" name="Rectangle 39"/>
          <p:cNvSpPr/>
          <p:nvPr/>
        </p:nvSpPr>
        <p:spPr bwMode="auto">
          <a:xfrm>
            <a:off x="3203462" y="1246448"/>
            <a:ext cx="4309105" cy="656647"/>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OS Deployment/Imaging</a:t>
            </a:r>
          </a:p>
        </p:txBody>
      </p:sp>
      <p:sp>
        <p:nvSpPr>
          <p:cNvPr id="41" name="Rectangle 40"/>
          <p:cNvSpPr/>
          <p:nvPr/>
        </p:nvSpPr>
        <p:spPr bwMode="auto">
          <a:xfrm>
            <a:off x="7564180" y="1243031"/>
            <a:ext cx="4289927" cy="656647"/>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AAD Join and Auto enrollment into Intune / Provisioning Package</a:t>
            </a:r>
          </a:p>
        </p:txBody>
      </p:sp>
      <p:sp>
        <p:nvSpPr>
          <p:cNvPr id="42" name="Rectangle 41"/>
          <p:cNvSpPr/>
          <p:nvPr/>
        </p:nvSpPr>
        <p:spPr bwMode="auto">
          <a:xfrm>
            <a:off x="441765" y="3432389"/>
            <a:ext cx="2689523" cy="656647"/>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Software Updates</a:t>
            </a:r>
          </a:p>
        </p:txBody>
      </p:sp>
      <p:sp>
        <p:nvSpPr>
          <p:cNvPr id="43" name="Rectangle 42"/>
          <p:cNvSpPr/>
          <p:nvPr/>
        </p:nvSpPr>
        <p:spPr bwMode="auto">
          <a:xfrm>
            <a:off x="3203461" y="3432389"/>
            <a:ext cx="4294065" cy="656647"/>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Granular patch selection, targeting, scheduling</a:t>
            </a:r>
          </a:p>
        </p:txBody>
      </p:sp>
      <p:sp>
        <p:nvSpPr>
          <p:cNvPr id="44" name="Rectangle 43"/>
          <p:cNvSpPr/>
          <p:nvPr/>
        </p:nvSpPr>
        <p:spPr bwMode="auto">
          <a:xfrm>
            <a:off x="7564179" y="3425849"/>
            <a:ext cx="4313882" cy="656647"/>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Windows Update for Business, light scheduling with rings/deferrals</a:t>
            </a:r>
          </a:p>
        </p:txBody>
      </p:sp>
      <p:sp>
        <p:nvSpPr>
          <p:cNvPr id="45" name="Rectangle 44"/>
          <p:cNvSpPr/>
          <p:nvPr/>
        </p:nvSpPr>
        <p:spPr bwMode="auto">
          <a:xfrm>
            <a:off x="7597763" y="4878471"/>
            <a:ext cx="4289927" cy="656647"/>
          </a:xfrm>
          <a:prstGeom prst="rect">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Inbox MDM (OMA-DM)</a:t>
            </a:r>
          </a:p>
        </p:txBody>
      </p:sp>
      <p:sp>
        <p:nvSpPr>
          <p:cNvPr id="46" name="Rectangle 45"/>
          <p:cNvSpPr/>
          <p:nvPr/>
        </p:nvSpPr>
        <p:spPr bwMode="auto">
          <a:xfrm>
            <a:off x="424518" y="5624250"/>
            <a:ext cx="2689523" cy="656647"/>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90000"/>
              </a:lnSpc>
              <a:spcBef>
                <a:spcPct val="0"/>
              </a:spcBef>
              <a:spcAft>
                <a:spcPct val="0"/>
              </a:spcAft>
              <a:buClrTx/>
              <a:buSzTx/>
              <a:buFontTx/>
              <a:buNone/>
              <a:tabLst/>
              <a:defRPr/>
            </a:pPr>
            <a:r>
              <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Policy</a:t>
            </a:r>
          </a:p>
        </p:txBody>
      </p:sp>
      <p:sp>
        <p:nvSpPr>
          <p:cNvPr id="3" name="TextBox 2"/>
          <p:cNvSpPr txBox="1"/>
          <p:nvPr/>
        </p:nvSpPr>
        <p:spPr>
          <a:xfrm>
            <a:off x="250309" y="6388063"/>
            <a:ext cx="9205993" cy="521303"/>
          </a:xfrm>
          <a:prstGeom prst="rect">
            <a:avLst/>
          </a:prstGeom>
          <a:noFill/>
        </p:spPr>
        <p:txBody>
          <a:bodyPr wrap="none" lIns="182854" tIns="146283" rIns="182854" bIns="146283" rtlCol="0">
            <a:spAutoFit/>
          </a:bodyPr>
          <a:lstStyle/>
          <a:p>
            <a:pPr marL="0" marR="0" lvl="0" indent="0" defTabSz="914224" eaLnBrk="1" fontAlgn="auto" latinLnBrk="0" hangingPunct="1">
              <a:lnSpc>
                <a:spcPct val="90000"/>
              </a:lnSpc>
              <a:spcBef>
                <a:spcPts val="0"/>
              </a:spcBef>
              <a:spcAft>
                <a:spcPts val="600"/>
              </a:spcAft>
              <a:buClrTx/>
              <a:buSzTx/>
              <a:buFontTx/>
              <a:buNone/>
              <a:tabLst/>
              <a:defRPr/>
            </a:pPr>
            <a:r>
              <a:rPr kumimoji="0" lang="en-US" sz="1599" b="0" i="0" u="none" strike="noStrike" kern="0" cap="none" spc="0" normalizeH="0" baseline="0" noProof="0" dirty="0">
                <a:ln>
                  <a:noFill/>
                </a:ln>
                <a:gradFill>
                  <a:gsLst>
                    <a:gs pos="2917">
                      <a:schemeClr val="tx1"/>
                    </a:gs>
                    <a:gs pos="30000">
                      <a:schemeClr val="tx1"/>
                    </a:gs>
                  </a:gsLst>
                  <a:lin ang="5400000" scaled="0"/>
                </a:gradFill>
                <a:effectLst/>
                <a:uLnTx/>
                <a:uFillTx/>
              </a:rPr>
              <a:t>* Only basic, single-file MSI support is available through inbox MDM for application deployment</a:t>
            </a:r>
          </a:p>
        </p:txBody>
      </p:sp>
    </p:spTree>
    <p:extLst>
      <p:ext uri="{BB962C8B-B14F-4D97-AF65-F5344CB8AC3E}">
        <p14:creationId xmlns:p14="http://schemas.microsoft.com/office/powerpoint/2010/main" val="659228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4"/>
                                        </p:tgtEl>
                                        <p:attrNameLst>
                                          <p:attrName>style.color</p:attrName>
                                        </p:attrNameLst>
                                      </p:cBhvr>
                                      <p:to>
                                        <a:schemeClr val="bg1"/>
                                      </p:to>
                                    </p:animClr>
                                    <p:animClr clrSpc="rgb" dir="cw">
                                      <p:cBhvr>
                                        <p:cTn id="7" dur="250" autoRev="1" fill="remove"/>
                                        <p:tgtEl>
                                          <p:spTgt spid="44"/>
                                        </p:tgtEl>
                                        <p:attrNameLst>
                                          <p:attrName>fillcolor</p:attrName>
                                        </p:attrNameLst>
                                      </p:cBhvr>
                                      <p:to>
                                        <a:schemeClr val="bg1"/>
                                      </p:to>
                                    </p:animClr>
                                    <p:set>
                                      <p:cBhvr>
                                        <p:cTn id="8" dur="250" autoRev="1" fill="remove"/>
                                        <p:tgtEl>
                                          <p:spTgt spid="44"/>
                                        </p:tgtEl>
                                        <p:attrNameLst>
                                          <p:attrName>fill.type</p:attrName>
                                        </p:attrNameLst>
                                      </p:cBhvr>
                                      <p:to>
                                        <p:strVal val="solid"/>
                                      </p:to>
                                    </p:set>
                                    <p:set>
                                      <p:cBhvr>
                                        <p:cTn id="9" dur="250" autoRev="1" fill="remove"/>
                                        <p:tgtEl>
                                          <p:spTgt spid="4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45"/>
                                        </p:tgtEl>
                                        <p:attrNameLst>
                                          <p:attrName>style.color</p:attrName>
                                        </p:attrNameLst>
                                      </p:cBhvr>
                                      <p:to>
                                        <a:schemeClr val="bg1"/>
                                      </p:to>
                                    </p:animClr>
                                    <p:animClr clrSpc="rgb" dir="cw">
                                      <p:cBhvr>
                                        <p:cTn id="14" dur="250" autoRev="1" fill="remove"/>
                                        <p:tgtEl>
                                          <p:spTgt spid="45"/>
                                        </p:tgtEl>
                                        <p:attrNameLst>
                                          <p:attrName>fillcolor</p:attrName>
                                        </p:attrNameLst>
                                      </p:cBhvr>
                                      <p:to>
                                        <a:schemeClr val="bg1"/>
                                      </p:to>
                                    </p:animClr>
                                    <p:set>
                                      <p:cBhvr>
                                        <p:cTn id="15" dur="250" autoRev="1" fill="remove"/>
                                        <p:tgtEl>
                                          <p:spTgt spid="45"/>
                                        </p:tgtEl>
                                        <p:attrNameLst>
                                          <p:attrName>fill.type</p:attrName>
                                        </p:attrNameLst>
                                      </p:cBhvr>
                                      <p:to>
                                        <p:strVal val="solid"/>
                                      </p:to>
                                    </p:set>
                                    <p:set>
                                      <p:cBhvr>
                                        <p:cTn id="16" dur="250" autoRev="1" fill="remove"/>
                                        <p:tgtEl>
                                          <p:spTgt spid="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15" name="Picture 4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1523" y="6089086"/>
            <a:ext cx="751897" cy="938010"/>
          </a:xfrm>
          <a:prstGeom prst="rect">
            <a:avLst/>
          </a:prstGeom>
        </p:spPr>
      </p:pic>
      <p:grpSp>
        <p:nvGrpSpPr>
          <p:cNvPr id="26" name="Group 16"/>
          <p:cNvGrpSpPr>
            <a:grpSpLocks noChangeAspect="1"/>
          </p:cNvGrpSpPr>
          <p:nvPr/>
        </p:nvGrpSpPr>
        <p:grpSpPr bwMode="auto">
          <a:xfrm>
            <a:off x="8548622" y="5768332"/>
            <a:ext cx="742738" cy="1239486"/>
            <a:chOff x="5378" y="3634"/>
            <a:chExt cx="468" cy="781"/>
          </a:xfrm>
        </p:grpSpPr>
        <p:sp>
          <p:nvSpPr>
            <p:cNvPr id="28" name="Freeform 17"/>
            <p:cNvSpPr>
              <a:spLocks noEditPoints="1"/>
            </p:cNvSpPr>
            <p:nvPr/>
          </p:nvSpPr>
          <p:spPr bwMode="auto">
            <a:xfrm>
              <a:off x="5378" y="3634"/>
              <a:ext cx="468" cy="781"/>
            </a:xfrm>
            <a:custGeom>
              <a:avLst/>
              <a:gdLst>
                <a:gd name="T0" fmla="*/ 275 w 275"/>
                <a:gd name="T1" fmla="*/ 660 h 660"/>
                <a:gd name="T2" fmla="*/ 275 w 275"/>
                <a:gd name="T3" fmla="*/ 151 h 660"/>
                <a:gd name="T4" fmla="*/ 234 w 275"/>
                <a:gd name="T5" fmla="*/ 151 h 660"/>
                <a:gd name="T6" fmla="*/ 234 w 275"/>
                <a:gd name="T7" fmla="*/ 84 h 660"/>
                <a:gd name="T8" fmla="*/ 182 w 275"/>
                <a:gd name="T9" fmla="*/ 84 h 660"/>
                <a:gd name="T10" fmla="*/ 122 w 275"/>
                <a:gd name="T11" fmla="*/ 0 h 660"/>
                <a:gd name="T12" fmla="*/ 0 w 275"/>
                <a:gd name="T13" fmla="*/ 0 h 660"/>
                <a:gd name="T14" fmla="*/ 0 w 275"/>
                <a:gd name="T15" fmla="*/ 105 h 660"/>
                <a:gd name="T16" fmla="*/ 0 w 275"/>
                <a:gd name="T17" fmla="*/ 105 h 660"/>
                <a:gd name="T18" fmla="*/ 0 w 275"/>
                <a:gd name="T19" fmla="*/ 660 h 660"/>
                <a:gd name="T20" fmla="*/ 119 w 275"/>
                <a:gd name="T21" fmla="*/ 660 h 660"/>
                <a:gd name="T22" fmla="*/ 119 w 275"/>
                <a:gd name="T23" fmla="*/ 66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5" h="660">
                  <a:moveTo>
                    <a:pt x="275" y="660"/>
                  </a:moveTo>
                  <a:cubicBezTo>
                    <a:pt x="275" y="178"/>
                    <a:pt x="275" y="151"/>
                    <a:pt x="275" y="151"/>
                  </a:cubicBezTo>
                  <a:cubicBezTo>
                    <a:pt x="234" y="151"/>
                    <a:pt x="234" y="151"/>
                    <a:pt x="234" y="151"/>
                  </a:cubicBezTo>
                  <a:cubicBezTo>
                    <a:pt x="234" y="84"/>
                    <a:pt x="234" y="84"/>
                    <a:pt x="234" y="84"/>
                  </a:cubicBezTo>
                  <a:cubicBezTo>
                    <a:pt x="182" y="84"/>
                    <a:pt x="182" y="84"/>
                    <a:pt x="182" y="84"/>
                  </a:cubicBezTo>
                  <a:cubicBezTo>
                    <a:pt x="122" y="0"/>
                    <a:pt x="122" y="0"/>
                    <a:pt x="122" y="0"/>
                  </a:cubicBezTo>
                  <a:cubicBezTo>
                    <a:pt x="0" y="0"/>
                    <a:pt x="0" y="0"/>
                    <a:pt x="0" y="0"/>
                  </a:cubicBezTo>
                  <a:cubicBezTo>
                    <a:pt x="0" y="105"/>
                    <a:pt x="0" y="105"/>
                    <a:pt x="0" y="105"/>
                  </a:cubicBezTo>
                  <a:cubicBezTo>
                    <a:pt x="0" y="105"/>
                    <a:pt x="0" y="105"/>
                    <a:pt x="0" y="105"/>
                  </a:cubicBezTo>
                  <a:cubicBezTo>
                    <a:pt x="0" y="657"/>
                    <a:pt x="0" y="660"/>
                    <a:pt x="0" y="660"/>
                  </a:cubicBezTo>
                  <a:moveTo>
                    <a:pt x="119" y="660"/>
                  </a:moveTo>
                  <a:cubicBezTo>
                    <a:pt x="119" y="660"/>
                    <a:pt x="119" y="660"/>
                    <a:pt x="119" y="660"/>
                  </a:cubicBezTo>
                </a:path>
              </a:pathLst>
            </a:custGeom>
            <a:solidFill>
              <a:srgbClr val="777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3" name="Freeform 22"/>
            <p:cNvSpPr>
              <a:spLocks/>
            </p:cNvSpPr>
            <p:nvPr/>
          </p:nvSpPr>
          <p:spPr bwMode="auto">
            <a:xfrm>
              <a:off x="5437" y="4212"/>
              <a:ext cx="85" cy="65"/>
            </a:xfrm>
            <a:custGeom>
              <a:avLst/>
              <a:gdLst>
                <a:gd name="T0" fmla="*/ 50 w 50"/>
                <a:gd name="T1" fmla="*/ 0 h 38"/>
                <a:gd name="T2" fmla="*/ 50 w 50"/>
                <a:gd name="T3" fmla="*/ 38 h 38"/>
                <a:gd name="T4" fmla="*/ 0 w 50"/>
                <a:gd name="T5" fmla="*/ 38 h 38"/>
                <a:gd name="T6" fmla="*/ 0 w 50"/>
                <a:gd name="T7" fmla="*/ 0 h 38"/>
                <a:gd name="T8" fmla="*/ 0 w 50"/>
                <a:gd name="T9" fmla="*/ 0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50" y="0"/>
                  </a:moveTo>
                  <a:cubicBezTo>
                    <a:pt x="50" y="38"/>
                    <a:pt x="50" y="38"/>
                    <a:pt x="50" y="38"/>
                  </a:cubicBezTo>
                  <a:cubicBezTo>
                    <a:pt x="0" y="38"/>
                    <a:pt x="0" y="38"/>
                    <a:pt x="0" y="38"/>
                  </a:cubicBezTo>
                  <a:cubicBezTo>
                    <a:pt x="0" y="0"/>
                    <a:pt x="0" y="0"/>
                    <a:pt x="0" y="0"/>
                  </a:cubicBezTo>
                  <a:cubicBezTo>
                    <a:pt x="0" y="0"/>
                    <a:pt x="0" y="0"/>
                    <a:pt x="0" y="0"/>
                  </a:cubicBezTo>
                  <a:cubicBezTo>
                    <a:pt x="0" y="0"/>
                    <a:pt x="0" y="0"/>
                    <a:pt x="0" y="0"/>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4" name="Freeform 23"/>
            <p:cNvSpPr>
              <a:spLocks/>
            </p:cNvSpPr>
            <p:nvPr/>
          </p:nvSpPr>
          <p:spPr bwMode="auto">
            <a:xfrm>
              <a:off x="5568" y="4212"/>
              <a:ext cx="85" cy="65"/>
            </a:xfrm>
            <a:custGeom>
              <a:avLst/>
              <a:gdLst>
                <a:gd name="T0" fmla="*/ 50 w 50"/>
                <a:gd name="T1" fmla="*/ 0 h 38"/>
                <a:gd name="T2" fmla="*/ 50 w 50"/>
                <a:gd name="T3" fmla="*/ 38 h 38"/>
                <a:gd name="T4" fmla="*/ 0 w 50"/>
                <a:gd name="T5" fmla="*/ 38 h 38"/>
                <a:gd name="T6" fmla="*/ 0 w 50"/>
                <a:gd name="T7" fmla="*/ 0 h 38"/>
                <a:gd name="T8" fmla="*/ 0 w 50"/>
                <a:gd name="T9" fmla="*/ 0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50" y="0"/>
                  </a:moveTo>
                  <a:cubicBezTo>
                    <a:pt x="50" y="38"/>
                    <a:pt x="50" y="38"/>
                    <a:pt x="50" y="38"/>
                  </a:cubicBezTo>
                  <a:cubicBezTo>
                    <a:pt x="0" y="38"/>
                    <a:pt x="0" y="38"/>
                    <a:pt x="0" y="38"/>
                  </a:cubicBezTo>
                  <a:cubicBezTo>
                    <a:pt x="0" y="0"/>
                    <a:pt x="0" y="0"/>
                    <a:pt x="0" y="0"/>
                  </a:cubicBezTo>
                  <a:cubicBezTo>
                    <a:pt x="0" y="0"/>
                    <a:pt x="0" y="0"/>
                    <a:pt x="0" y="0"/>
                  </a:cubicBezTo>
                  <a:cubicBezTo>
                    <a:pt x="0" y="0"/>
                    <a:pt x="0" y="0"/>
                    <a:pt x="0" y="0"/>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5" name="Freeform 24"/>
            <p:cNvSpPr>
              <a:spLocks/>
            </p:cNvSpPr>
            <p:nvPr/>
          </p:nvSpPr>
          <p:spPr bwMode="auto">
            <a:xfrm>
              <a:off x="5701" y="4212"/>
              <a:ext cx="85" cy="65"/>
            </a:xfrm>
            <a:custGeom>
              <a:avLst/>
              <a:gdLst>
                <a:gd name="T0" fmla="*/ 50 w 50"/>
                <a:gd name="T1" fmla="*/ 0 h 38"/>
                <a:gd name="T2" fmla="*/ 50 w 50"/>
                <a:gd name="T3" fmla="*/ 38 h 38"/>
                <a:gd name="T4" fmla="*/ 0 w 50"/>
                <a:gd name="T5" fmla="*/ 38 h 38"/>
                <a:gd name="T6" fmla="*/ 0 w 50"/>
                <a:gd name="T7" fmla="*/ 0 h 38"/>
                <a:gd name="T8" fmla="*/ 0 w 50"/>
                <a:gd name="T9" fmla="*/ 0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50" y="0"/>
                  </a:moveTo>
                  <a:cubicBezTo>
                    <a:pt x="50" y="38"/>
                    <a:pt x="50" y="38"/>
                    <a:pt x="50" y="38"/>
                  </a:cubicBezTo>
                  <a:cubicBezTo>
                    <a:pt x="0" y="38"/>
                    <a:pt x="0" y="38"/>
                    <a:pt x="0" y="38"/>
                  </a:cubicBezTo>
                  <a:cubicBezTo>
                    <a:pt x="0" y="0"/>
                    <a:pt x="0" y="0"/>
                    <a:pt x="0" y="0"/>
                  </a:cubicBezTo>
                  <a:cubicBezTo>
                    <a:pt x="0" y="0"/>
                    <a:pt x="0" y="0"/>
                    <a:pt x="0" y="0"/>
                  </a:cubicBezTo>
                  <a:cubicBezTo>
                    <a:pt x="0" y="0"/>
                    <a:pt x="0" y="0"/>
                    <a:pt x="0" y="0"/>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6" name="Freeform 25"/>
            <p:cNvSpPr>
              <a:spLocks/>
            </p:cNvSpPr>
            <p:nvPr/>
          </p:nvSpPr>
          <p:spPr bwMode="auto">
            <a:xfrm>
              <a:off x="5437" y="4017"/>
              <a:ext cx="85" cy="65"/>
            </a:xfrm>
            <a:custGeom>
              <a:avLst/>
              <a:gdLst>
                <a:gd name="T0" fmla="*/ 50 w 50"/>
                <a:gd name="T1" fmla="*/ 0 h 38"/>
                <a:gd name="T2" fmla="*/ 50 w 50"/>
                <a:gd name="T3" fmla="*/ 38 h 38"/>
                <a:gd name="T4" fmla="*/ 0 w 50"/>
                <a:gd name="T5" fmla="*/ 38 h 38"/>
                <a:gd name="T6" fmla="*/ 0 w 50"/>
                <a:gd name="T7" fmla="*/ 0 h 38"/>
                <a:gd name="T8" fmla="*/ 0 w 50"/>
                <a:gd name="T9" fmla="*/ 0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50" y="0"/>
                  </a:moveTo>
                  <a:cubicBezTo>
                    <a:pt x="50" y="38"/>
                    <a:pt x="50" y="38"/>
                    <a:pt x="50" y="38"/>
                  </a:cubicBezTo>
                  <a:cubicBezTo>
                    <a:pt x="0" y="38"/>
                    <a:pt x="0" y="38"/>
                    <a:pt x="0" y="38"/>
                  </a:cubicBezTo>
                  <a:cubicBezTo>
                    <a:pt x="0" y="0"/>
                    <a:pt x="0" y="0"/>
                    <a:pt x="0" y="0"/>
                  </a:cubicBezTo>
                  <a:cubicBezTo>
                    <a:pt x="0" y="0"/>
                    <a:pt x="0" y="0"/>
                    <a:pt x="0" y="0"/>
                  </a:cubicBezTo>
                  <a:cubicBezTo>
                    <a:pt x="0" y="0"/>
                    <a:pt x="0" y="0"/>
                    <a:pt x="0" y="0"/>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7" name="Freeform 26"/>
            <p:cNvSpPr>
              <a:spLocks/>
            </p:cNvSpPr>
            <p:nvPr/>
          </p:nvSpPr>
          <p:spPr bwMode="auto">
            <a:xfrm>
              <a:off x="5568" y="4017"/>
              <a:ext cx="85" cy="65"/>
            </a:xfrm>
            <a:custGeom>
              <a:avLst/>
              <a:gdLst>
                <a:gd name="T0" fmla="*/ 50 w 50"/>
                <a:gd name="T1" fmla="*/ 0 h 38"/>
                <a:gd name="T2" fmla="*/ 50 w 50"/>
                <a:gd name="T3" fmla="*/ 38 h 38"/>
                <a:gd name="T4" fmla="*/ 0 w 50"/>
                <a:gd name="T5" fmla="*/ 38 h 38"/>
                <a:gd name="T6" fmla="*/ 0 w 50"/>
                <a:gd name="T7" fmla="*/ 0 h 38"/>
                <a:gd name="T8" fmla="*/ 0 w 50"/>
                <a:gd name="T9" fmla="*/ 0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50" y="0"/>
                  </a:moveTo>
                  <a:cubicBezTo>
                    <a:pt x="50" y="38"/>
                    <a:pt x="50" y="38"/>
                    <a:pt x="50" y="38"/>
                  </a:cubicBezTo>
                  <a:cubicBezTo>
                    <a:pt x="0" y="38"/>
                    <a:pt x="0" y="38"/>
                    <a:pt x="0" y="38"/>
                  </a:cubicBezTo>
                  <a:cubicBezTo>
                    <a:pt x="0" y="0"/>
                    <a:pt x="0" y="0"/>
                    <a:pt x="0" y="0"/>
                  </a:cubicBezTo>
                  <a:cubicBezTo>
                    <a:pt x="0" y="0"/>
                    <a:pt x="0" y="0"/>
                    <a:pt x="0" y="0"/>
                  </a:cubicBezTo>
                  <a:cubicBezTo>
                    <a:pt x="0" y="0"/>
                    <a:pt x="0" y="0"/>
                    <a:pt x="0" y="0"/>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8" name="Freeform 27"/>
            <p:cNvSpPr>
              <a:spLocks/>
            </p:cNvSpPr>
            <p:nvPr/>
          </p:nvSpPr>
          <p:spPr bwMode="auto">
            <a:xfrm>
              <a:off x="5701" y="4017"/>
              <a:ext cx="85" cy="65"/>
            </a:xfrm>
            <a:custGeom>
              <a:avLst/>
              <a:gdLst>
                <a:gd name="T0" fmla="*/ 50 w 50"/>
                <a:gd name="T1" fmla="*/ 0 h 38"/>
                <a:gd name="T2" fmla="*/ 50 w 50"/>
                <a:gd name="T3" fmla="*/ 38 h 38"/>
                <a:gd name="T4" fmla="*/ 0 w 50"/>
                <a:gd name="T5" fmla="*/ 38 h 38"/>
                <a:gd name="T6" fmla="*/ 0 w 50"/>
                <a:gd name="T7" fmla="*/ 0 h 38"/>
                <a:gd name="T8" fmla="*/ 0 w 50"/>
                <a:gd name="T9" fmla="*/ 0 h 38"/>
                <a:gd name="T10" fmla="*/ 0 w 50"/>
                <a:gd name="T11" fmla="*/ 0 h 38"/>
              </a:gdLst>
              <a:ahLst/>
              <a:cxnLst>
                <a:cxn ang="0">
                  <a:pos x="T0" y="T1"/>
                </a:cxn>
                <a:cxn ang="0">
                  <a:pos x="T2" y="T3"/>
                </a:cxn>
                <a:cxn ang="0">
                  <a:pos x="T4" y="T5"/>
                </a:cxn>
                <a:cxn ang="0">
                  <a:pos x="T6" y="T7"/>
                </a:cxn>
                <a:cxn ang="0">
                  <a:pos x="T8" y="T9"/>
                </a:cxn>
                <a:cxn ang="0">
                  <a:pos x="T10" y="T11"/>
                </a:cxn>
              </a:cxnLst>
              <a:rect l="0" t="0" r="r" b="b"/>
              <a:pathLst>
                <a:path w="50" h="38">
                  <a:moveTo>
                    <a:pt x="50" y="0"/>
                  </a:moveTo>
                  <a:cubicBezTo>
                    <a:pt x="50" y="38"/>
                    <a:pt x="50" y="38"/>
                    <a:pt x="50" y="38"/>
                  </a:cubicBezTo>
                  <a:cubicBezTo>
                    <a:pt x="0" y="38"/>
                    <a:pt x="0" y="38"/>
                    <a:pt x="0" y="38"/>
                  </a:cubicBezTo>
                  <a:cubicBezTo>
                    <a:pt x="0" y="0"/>
                    <a:pt x="0" y="0"/>
                    <a:pt x="0" y="0"/>
                  </a:cubicBezTo>
                  <a:cubicBezTo>
                    <a:pt x="0" y="0"/>
                    <a:pt x="0" y="0"/>
                    <a:pt x="0" y="0"/>
                  </a:cubicBezTo>
                  <a:cubicBezTo>
                    <a:pt x="0" y="0"/>
                    <a:pt x="0" y="0"/>
                    <a:pt x="0" y="0"/>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9" name="Freeform 28"/>
            <p:cNvSpPr>
              <a:spLocks/>
            </p:cNvSpPr>
            <p:nvPr/>
          </p:nvSpPr>
          <p:spPr bwMode="auto">
            <a:xfrm>
              <a:off x="5437" y="3797"/>
              <a:ext cx="85" cy="66"/>
            </a:xfrm>
            <a:custGeom>
              <a:avLst/>
              <a:gdLst>
                <a:gd name="T0" fmla="*/ 50 w 50"/>
                <a:gd name="T1" fmla="*/ 0 h 39"/>
                <a:gd name="T2" fmla="*/ 50 w 50"/>
                <a:gd name="T3" fmla="*/ 39 h 39"/>
                <a:gd name="T4" fmla="*/ 0 w 50"/>
                <a:gd name="T5" fmla="*/ 39 h 39"/>
                <a:gd name="T6" fmla="*/ 0 w 50"/>
                <a:gd name="T7" fmla="*/ 0 h 39"/>
                <a:gd name="T8" fmla="*/ 0 w 50"/>
                <a:gd name="T9" fmla="*/ 0 h 39"/>
                <a:gd name="T10" fmla="*/ 0 w 50"/>
                <a:gd name="T11" fmla="*/ 0 h 39"/>
              </a:gdLst>
              <a:ahLst/>
              <a:cxnLst>
                <a:cxn ang="0">
                  <a:pos x="T0" y="T1"/>
                </a:cxn>
                <a:cxn ang="0">
                  <a:pos x="T2" y="T3"/>
                </a:cxn>
                <a:cxn ang="0">
                  <a:pos x="T4" y="T5"/>
                </a:cxn>
                <a:cxn ang="0">
                  <a:pos x="T6" y="T7"/>
                </a:cxn>
                <a:cxn ang="0">
                  <a:pos x="T8" y="T9"/>
                </a:cxn>
                <a:cxn ang="0">
                  <a:pos x="T10" y="T11"/>
                </a:cxn>
              </a:cxnLst>
              <a:rect l="0" t="0" r="r" b="b"/>
              <a:pathLst>
                <a:path w="50" h="39">
                  <a:moveTo>
                    <a:pt x="50" y="0"/>
                  </a:moveTo>
                  <a:cubicBezTo>
                    <a:pt x="50" y="39"/>
                    <a:pt x="50" y="39"/>
                    <a:pt x="50" y="39"/>
                  </a:cubicBezTo>
                  <a:cubicBezTo>
                    <a:pt x="0" y="39"/>
                    <a:pt x="0" y="39"/>
                    <a:pt x="0" y="39"/>
                  </a:cubicBezTo>
                  <a:cubicBezTo>
                    <a:pt x="0" y="0"/>
                    <a:pt x="0" y="0"/>
                    <a:pt x="0" y="0"/>
                  </a:cubicBezTo>
                  <a:cubicBezTo>
                    <a:pt x="0" y="0"/>
                    <a:pt x="0" y="0"/>
                    <a:pt x="0" y="0"/>
                  </a:cubicBezTo>
                  <a:cubicBezTo>
                    <a:pt x="0" y="0"/>
                    <a:pt x="0" y="0"/>
                    <a:pt x="0" y="0"/>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40" name="Freeform 29"/>
            <p:cNvSpPr>
              <a:spLocks/>
            </p:cNvSpPr>
            <p:nvPr/>
          </p:nvSpPr>
          <p:spPr bwMode="auto">
            <a:xfrm>
              <a:off x="5568" y="3797"/>
              <a:ext cx="85" cy="66"/>
            </a:xfrm>
            <a:custGeom>
              <a:avLst/>
              <a:gdLst>
                <a:gd name="T0" fmla="*/ 50 w 50"/>
                <a:gd name="T1" fmla="*/ 0 h 39"/>
                <a:gd name="T2" fmla="*/ 50 w 50"/>
                <a:gd name="T3" fmla="*/ 39 h 39"/>
                <a:gd name="T4" fmla="*/ 0 w 50"/>
                <a:gd name="T5" fmla="*/ 39 h 39"/>
                <a:gd name="T6" fmla="*/ 0 w 50"/>
                <a:gd name="T7" fmla="*/ 0 h 39"/>
                <a:gd name="T8" fmla="*/ 0 w 50"/>
                <a:gd name="T9" fmla="*/ 0 h 39"/>
                <a:gd name="T10" fmla="*/ 0 w 50"/>
                <a:gd name="T11" fmla="*/ 0 h 39"/>
              </a:gdLst>
              <a:ahLst/>
              <a:cxnLst>
                <a:cxn ang="0">
                  <a:pos x="T0" y="T1"/>
                </a:cxn>
                <a:cxn ang="0">
                  <a:pos x="T2" y="T3"/>
                </a:cxn>
                <a:cxn ang="0">
                  <a:pos x="T4" y="T5"/>
                </a:cxn>
                <a:cxn ang="0">
                  <a:pos x="T6" y="T7"/>
                </a:cxn>
                <a:cxn ang="0">
                  <a:pos x="T8" y="T9"/>
                </a:cxn>
                <a:cxn ang="0">
                  <a:pos x="T10" y="T11"/>
                </a:cxn>
              </a:cxnLst>
              <a:rect l="0" t="0" r="r" b="b"/>
              <a:pathLst>
                <a:path w="50" h="39">
                  <a:moveTo>
                    <a:pt x="50" y="0"/>
                  </a:moveTo>
                  <a:cubicBezTo>
                    <a:pt x="50" y="39"/>
                    <a:pt x="50" y="39"/>
                    <a:pt x="50" y="39"/>
                  </a:cubicBezTo>
                  <a:cubicBezTo>
                    <a:pt x="0" y="39"/>
                    <a:pt x="0" y="39"/>
                    <a:pt x="0" y="39"/>
                  </a:cubicBezTo>
                  <a:cubicBezTo>
                    <a:pt x="0" y="0"/>
                    <a:pt x="0" y="0"/>
                    <a:pt x="0" y="0"/>
                  </a:cubicBezTo>
                  <a:cubicBezTo>
                    <a:pt x="0" y="0"/>
                    <a:pt x="0" y="0"/>
                    <a:pt x="0" y="0"/>
                  </a:cubicBezTo>
                  <a:cubicBezTo>
                    <a:pt x="0" y="0"/>
                    <a:pt x="0" y="0"/>
                    <a:pt x="0" y="0"/>
                  </a:cubicBezTo>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42" name="Line 30"/>
            <p:cNvSpPr>
              <a:spLocks noChangeShapeType="1"/>
            </p:cNvSpPr>
            <p:nvPr/>
          </p:nvSpPr>
          <p:spPr bwMode="auto">
            <a:xfrm>
              <a:off x="5786" y="379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43" name="Line 31"/>
            <p:cNvSpPr>
              <a:spLocks noChangeShapeType="1"/>
            </p:cNvSpPr>
            <p:nvPr/>
          </p:nvSpPr>
          <p:spPr bwMode="auto">
            <a:xfrm>
              <a:off x="5786" y="379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46" name="Freeform 34"/>
            <p:cNvSpPr>
              <a:spLocks/>
            </p:cNvSpPr>
            <p:nvPr/>
          </p:nvSpPr>
          <p:spPr bwMode="auto">
            <a:xfrm>
              <a:off x="5437" y="3910"/>
              <a:ext cx="349" cy="66"/>
            </a:xfrm>
            <a:custGeom>
              <a:avLst/>
              <a:gdLst>
                <a:gd name="T0" fmla="*/ 0 w 349"/>
                <a:gd name="T1" fmla="*/ 0 h 66"/>
                <a:gd name="T2" fmla="*/ 349 w 349"/>
                <a:gd name="T3" fmla="*/ 0 h 66"/>
                <a:gd name="T4" fmla="*/ 349 w 349"/>
                <a:gd name="T5" fmla="*/ 66 h 66"/>
                <a:gd name="T6" fmla="*/ 0 w 349"/>
                <a:gd name="T7" fmla="*/ 66 h 66"/>
                <a:gd name="T8" fmla="*/ 0 w 349"/>
                <a:gd name="T9" fmla="*/ 0 h 66"/>
                <a:gd name="T10" fmla="*/ 0 w 349"/>
                <a:gd name="T11" fmla="*/ 0 h 66"/>
              </a:gdLst>
              <a:ahLst/>
              <a:cxnLst>
                <a:cxn ang="0">
                  <a:pos x="T0" y="T1"/>
                </a:cxn>
                <a:cxn ang="0">
                  <a:pos x="T2" y="T3"/>
                </a:cxn>
                <a:cxn ang="0">
                  <a:pos x="T4" y="T5"/>
                </a:cxn>
                <a:cxn ang="0">
                  <a:pos x="T6" y="T7"/>
                </a:cxn>
                <a:cxn ang="0">
                  <a:pos x="T8" y="T9"/>
                </a:cxn>
                <a:cxn ang="0">
                  <a:pos x="T10" y="T11"/>
                </a:cxn>
              </a:cxnLst>
              <a:rect l="0" t="0" r="r" b="b"/>
              <a:pathLst>
                <a:path w="349" h="66">
                  <a:moveTo>
                    <a:pt x="0" y="0"/>
                  </a:moveTo>
                  <a:lnTo>
                    <a:pt x="349" y="0"/>
                  </a:lnTo>
                  <a:lnTo>
                    <a:pt x="349" y="66"/>
                  </a:lnTo>
                  <a:lnTo>
                    <a:pt x="0" y="66"/>
                  </a:lnTo>
                  <a:lnTo>
                    <a:pt x="0" y="0"/>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47" name="Freeform 35"/>
            <p:cNvSpPr>
              <a:spLocks/>
            </p:cNvSpPr>
            <p:nvPr/>
          </p:nvSpPr>
          <p:spPr bwMode="auto">
            <a:xfrm>
              <a:off x="5437" y="4107"/>
              <a:ext cx="349" cy="65"/>
            </a:xfrm>
            <a:custGeom>
              <a:avLst/>
              <a:gdLst>
                <a:gd name="T0" fmla="*/ 0 w 349"/>
                <a:gd name="T1" fmla="*/ 0 h 65"/>
                <a:gd name="T2" fmla="*/ 349 w 349"/>
                <a:gd name="T3" fmla="*/ 0 h 65"/>
                <a:gd name="T4" fmla="*/ 349 w 349"/>
                <a:gd name="T5" fmla="*/ 65 h 65"/>
                <a:gd name="T6" fmla="*/ 0 w 349"/>
                <a:gd name="T7" fmla="*/ 65 h 65"/>
                <a:gd name="T8" fmla="*/ 0 w 349"/>
                <a:gd name="T9" fmla="*/ 0 h 65"/>
                <a:gd name="T10" fmla="*/ 0 w 349"/>
                <a:gd name="T11" fmla="*/ 0 h 65"/>
              </a:gdLst>
              <a:ahLst/>
              <a:cxnLst>
                <a:cxn ang="0">
                  <a:pos x="T0" y="T1"/>
                </a:cxn>
                <a:cxn ang="0">
                  <a:pos x="T2" y="T3"/>
                </a:cxn>
                <a:cxn ang="0">
                  <a:pos x="T4" y="T5"/>
                </a:cxn>
                <a:cxn ang="0">
                  <a:pos x="T6" y="T7"/>
                </a:cxn>
                <a:cxn ang="0">
                  <a:pos x="T8" y="T9"/>
                </a:cxn>
                <a:cxn ang="0">
                  <a:pos x="T10" y="T11"/>
                </a:cxn>
              </a:cxnLst>
              <a:rect l="0" t="0" r="r" b="b"/>
              <a:pathLst>
                <a:path w="349" h="65">
                  <a:moveTo>
                    <a:pt x="0" y="0"/>
                  </a:moveTo>
                  <a:lnTo>
                    <a:pt x="349" y="0"/>
                  </a:lnTo>
                  <a:lnTo>
                    <a:pt x="349" y="65"/>
                  </a:lnTo>
                  <a:lnTo>
                    <a:pt x="0" y="65"/>
                  </a:lnTo>
                  <a:lnTo>
                    <a:pt x="0" y="0"/>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48" name="Freeform 36"/>
            <p:cNvSpPr>
              <a:spLocks/>
            </p:cNvSpPr>
            <p:nvPr/>
          </p:nvSpPr>
          <p:spPr bwMode="auto">
            <a:xfrm>
              <a:off x="5437" y="4302"/>
              <a:ext cx="349" cy="66"/>
            </a:xfrm>
            <a:custGeom>
              <a:avLst/>
              <a:gdLst>
                <a:gd name="T0" fmla="*/ 0 w 349"/>
                <a:gd name="T1" fmla="*/ 0 h 66"/>
                <a:gd name="T2" fmla="*/ 349 w 349"/>
                <a:gd name="T3" fmla="*/ 0 h 66"/>
                <a:gd name="T4" fmla="*/ 349 w 349"/>
                <a:gd name="T5" fmla="*/ 66 h 66"/>
                <a:gd name="T6" fmla="*/ 0 w 349"/>
                <a:gd name="T7" fmla="*/ 66 h 66"/>
                <a:gd name="T8" fmla="*/ 0 w 349"/>
                <a:gd name="T9" fmla="*/ 0 h 66"/>
                <a:gd name="T10" fmla="*/ 0 w 349"/>
                <a:gd name="T11" fmla="*/ 0 h 66"/>
              </a:gdLst>
              <a:ahLst/>
              <a:cxnLst>
                <a:cxn ang="0">
                  <a:pos x="T0" y="T1"/>
                </a:cxn>
                <a:cxn ang="0">
                  <a:pos x="T2" y="T3"/>
                </a:cxn>
                <a:cxn ang="0">
                  <a:pos x="T4" y="T5"/>
                </a:cxn>
                <a:cxn ang="0">
                  <a:pos x="T6" y="T7"/>
                </a:cxn>
                <a:cxn ang="0">
                  <a:pos x="T8" y="T9"/>
                </a:cxn>
                <a:cxn ang="0">
                  <a:pos x="T10" y="T11"/>
                </a:cxn>
              </a:cxnLst>
              <a:rect l="0" t="0" r="r" b="b"/>
              <a:pathLst>
                <a:path w="349" h="66">
                  <a:moveTo>
                    <a:pt x="0" y="0"/>
                  </a:moveTo>
                  <a:lnTo>
                    <a:pt x="349" y="0"/>
                  </a:lnTo>
                  <a:lnTo>
                    <a:pt x="349" y="66"/>
                  </a:lnTo>
                  <a:lnTo>
                    <a:pt x="0" y="66"/>
                  </a:lnTo>
                  <a:lnTo>
                    <a:pt x="0" y="0"/>
                  </a:lnTo>
                  <a:lnTo>
                    <a:pt x="0"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sp>
        <p:nvSpPr>
          <p:cNvPr id="8" name="Content Placeholder 5"/>
          <p:cNvSpPr txBox="1">
            <a:spLocks/>
          </p:cNvSpPr>
          <p:nvPr/>
        </p:nvSpPr>
        <p:spPr>
          <a:xfrm>
            <a:off x="319914" y="1342550"/>
            <a:ext cx="6245448" cy="3763771"/>
          </a:xfrm>
          <a:prstGeom prst="rect">
            <a:avLst/>
          </a:prstGeom>
        </p:spPr>
        <p:txBody>
          <a:bodyPr vert="horz" wrap="square" lIns="149154" tIns="93221" rIns="149154" bIns="93221" rtlCol="0">
            <a:spAutoFit/>
          </a:bodyPr>
          <a:lstStyle>
            <a:lvl1pPr marL="336076" marR="0" indent="-336076" algn="l" defTabSz="914180" rtl="0" eaLnBrk="1" fontAlgn="auto" latinLnBrk="0" hangingPunct="1">
              <a:lnSpc>
                <a:spcPct val="90000"/>
              </a:lnSpc>
              <a:spcBef>
                <a:spcPct val="20000"/>
              </a:spcBef>
              <a:spcAft>
                <a:spcPts val="0"/>
              </a:spcAft>
              <a:buClrTx/>
              <a:buSzPct val="90000"/>
              <a:buFont typeface="Arial" pitchFamily="34" charset="0"/>
              <a:buChar char="•"/>
              <a:tabLst/>
              <a:defRPr sz="2548" kern="1200" spc="0" baseline="0">
                <a:gradFill>
                  <a:gsLst>
                    <a:gs pos="1250">
                      <a:schemeClr val="tx1"/>
                    </a:gs>
                    <a:gs pos="100000">
                      <a:schemeClr val="tx1"/>
                    </a:gs>
                  </a:gsLst>
                  <a:lin ang="5400000" scaled="0"/>
                </a:gradFill>
                <a:latin typeface="+mn-lt"/>
                <a:ea typeface="+mn-ea"/>
                <a:cs typeface="+mn-cs"/>
              </a:defRPr>
            </a:lvl1pPr>
            <a:lvl2pPr marL="572574" marR="0" indent="-236498" algn="l" defTabSz="914180"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2pPr>
            <a:lvl3pPr marL="784178"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3pPr>
            <a:lvl4pPr marL="1008229"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4pPr>
            <a:lvl5pPr marL="1232280"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a:lstStyle>
          <a:p>
            <a:pPr marL="0" marR="0" lvl="0" indent="0" algn="l" defTabSz="932193" rtl="0" eaLnBrk="1" fontAlgn="auto" latinLnBrk="0" hangingPunct="1">
              <a:lnSpc>
                <a:spcPct val="100000"/>
              </a:lnSpc>
              <a:spcBef>
                <a:spcPts val="2000"/>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rgbClr val="FFFFFF"/>
                </a:solidFill>
                <a:effectLst/>
                <a:uLnTx/>
                <a:uFillTx/>
                <a:latin typeface="Segoe UI Light"/>
                <a:ea typeface="+mn-ea"/>
                <a:cs typeface="+mn-cs"/>
              </a:rPr>
              <a:t>Azure AD Join makes it possible to connect work-owned Windows 10 devices to your company’s Azure AD. </a:t>
            </a:r>
          </a:p>
          <a:p>
            <a:pPr marL="0" marR="0" lvl="0" indent="0" algn="l" defTabSz="932193" rtl="0" eaLnBrk="1" fontAlgn="auto" latinLnBrk="0" hangingPunct="1">
              <a:lnSpc>
                <a:spcPct val="100000"/>
              </a:lnSpc>
              <a:spcBef>
                <a:spcPts val="1632"/>
              </a:spcBef>
              <a:spcAft>
                <a:spcPts val="0"/>
              </a:spcAft>
              <a:buClrTx/>
              <a:buSzPct val="90000"/>
              <a:buFont typeface="Arial" pitchFamily="34" charset="0"/>
              <a:buNone/>
              <a:tabLst/>
              <a:defRPr/>
            </a:pPr>
            <a:r>
              <a:rPr kumimoji="0" lang="en-US" sz="2400" b="0" i="0" u="none" strike="noStrike" kern="1200" cap="none" spc="0" normalizeH="0" baseline="0" noProof="0" dirty="0">
                <a:ln>
                  <a:noFill/>
                </a:ln>
                <a:solidFill>
                  <a:srgbClr val="FFFFFF"/>
                </a:solidFill>
                <a:effectLst/>
                <a:uLnTx/>
                <a:uFillTx/>
                <a:latin typeface="Segoe UI Light"/>
                <a:ea typeface="+mn-ea"/>
                <a:cs typeface="+mn-cs"/>
              </a:rPr>
              <a:t>With Azure AD Join, you can auto-enroll devices in Microsoft Intune for management.</a:t>
            </a:r>
          </a:p>
          <a:p>
            <a:pPr marL="0" marR="0" lvl="0" indent="0" algn="l" defTabSz="913930" rtl="0" eaLnBrk="1" fontAlgn="auto" latinLnBrk="0" hangingPunct="1">
              <a:lnSpc>
                <a:spcPts val="2058"/>
              </a:lnSpc>
              <a:spcBef>
                <a:spcPts val="1176"/>
              </a:spcBef>
              <a:spcAft>
                <a:spcPts val="0"/>
              </a:spcAft>
              <a:buClrTx/>
              <a:buSzTx/>
              <a:buFont typeface="Arial" pitchFamily="34" charset="0"/>
              <a:buNone/>
              <a:tabLst/>
              <a:defRPr/>
            </a:pPr>
            <a:endParaRPr kumimoji="0" lang="en-US" altLang="zh-CN" sz="2400" b="0" i="0" u="none" strike="noStrike" kern="1200" cap="none" spc="0" normalizeH="0" baseline="0" noProof="0" dirty="0">
              <a:ln>
                <a:noFill/>
              </a:ln>
              <a:solidFill>
                <a:srgbClr val="FFFFFF"/>
              </a:solidFill>
              <a:effectLst/>
              <a:uLnTx/>
              <a:uFillTx/>
              <a:latin typeface="Segoe UI Light"/>
              <a:ea typeface="+mn-ea"/>
              <a:cs typeface="+mn-cs"/>
            </a:endParaRPr>
          </a:p>
          <a:p>
            <a:pPr marL="0" marR="0" lvl="0" indent="0" algn="l" defTabSz="913930" rtl="0" eaLnBrk="1" fontAlgn="auto" latinLnBrk="0" hangingPunct="1">
              <a:lnSpc>
                <a:spcPts val="2058"/>
              </a:lnSpc>
              <a:spcBef>
                <a:spcPts val="1176"/>
              </a:spcBef>
              <a:spcAft>
                <a:spcPts val="0"/>
              </a:spcAft>
              <a:buClrTx/>
              <a:buSzTx/>
              <a:buFont typeface="Arial" pitchFamily="34" charset="0"/>
              <a:buNone/>
              <a:tabLst/>
              <a:defRPr/>
            </a:pPr>
            <a:endParaRPr kumimoji="0" lang="en-US" altLang="zh-CN" sz="2400" b="0" i="0" u="none" strike="noStrike" kern="1200" cap="none" spc="0" normalizeH="0" baseline="0" noProof="0" dirty="0">
              <a:ln>
                <a:noFill/>
              </a:ln>
              <a:solidFill>
                <a:srgbClr val="FFFFFF"/>
              </a:solidFill>
              <a:effectLst/>
              <a:uLnTx/>
              <a:uFillTx/>
              <a:latin typeface="Segoe UI Light"/>
              <a:ea typeface="+mn-ea"/>
              <a:cs typeface="+mn-cs"/>
            </a:endParaRPr>
          </a:p>
          <a:p>
            <a:pPr marL="342699" marR="0" lvl="0" indent="-342699" algn="l" defTabSz="932193" rtl="0" eaLnBrk="1" fontAlgn="auto" latinLnBrk="0" hangingPunct="1">
              <a:lnSpc>
                <a:spcPct val="100000"/>
              </a:lnSpc>
              <a:spcBef>
                <a:spcPts val="2000"/>
              </a:spcBef>
              <a:spcAft>
                <a:spcPts val="0"/>
              </a:spcAft>
              <a:buClrTx/>
              <a:buSzPct val="90000"/>
              <a:buFont typeface="Wingdings" panose="05000000000000000000" pitchFamily="2" charset="2"/>
              <a:buChar char="§"/>
              <a:tabLst/>
              <a:defRPr/>
            </a:pPr>
            <a:endParaRPr kumimoji="0" lang="en-US" sz="2400" b="0" i="0" u="none" strike="noStrike" kern="1200" cap="none" spc="0" normalizeH="0" baseline="0" noProof="0" dirty="0">
              <a:ln>
                <a:noFill/>
              </a:ln>
              <a:solidFill>
                <a:srgbClr val="FFFFFF"/>
              </a:solidFill>
              <a:effectLst/>
              <a:uLnTx/>
              <a:uFillTx/>
              <a:latin typeface="Segoe UI Light"/>
              <a:ea typeface="+mn-ea"/>
              <a:cs typeface="+mn-cs"/>
            </a:endParaRPr>
          </a:p>
        </p:txBody>
      </p:sp>
      <p:grpSp>
        <p:nvGrpSpPr>
          <p:cNvPr id="2" name="Group 1"/>
          <p:cNvGrpSpPr/>
          <p:nvPr/>
        </p:nvGrpSpPr>
        <p:grpSpPr>
          <a:xfrm>
            <a:off x="8870738" y="4287684"/>
            <a:ext cx="2009784" cy="1424315"/>
            <a:chOff x="7938775" y="4223646"/>
            <a:chExt cx="2361192" cy="1673355"/>
          </a:xfrm>
        </p:grpSpPr>
        <p:pic>
          <p:nvPicPr>
            <p:cNvPr id="279" name="Picture 27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3788" y="4223646"/>
              <a:ext cx="1771167" cy="1187978"/>
            </a:xfrm>
            <a:prstGeom prst="rect">
              <a:avLst/>
            </a:prstGeom>
          </p:spPr>
        </p:pic>
        <p:pic>
          <p:nvPicPr>
            <p:cNvPr id="56" name="Picture 55"/>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a:off x="7938775" y="5452045"/>
              <a:ext cx="2361192" cy="444956"/>
            </a:xfrm>
            <a:prstGeom prst="rect">
              <a:avLst/>
            </a:prstGeom>
          </p:spPr>
        </p:pic>
      </p:grpSp>
      <p:pic>
        <p:nvPicPr>
          <p:cNvPr id="92" name="Picture 9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32126" y="4821653"/>
            <a:ext cx="1449219" cy="1941239"/>
          </a:xfrm>
          <a:prstGeom prst="rect">
            <a:avLst/>
          </a:prstGeom>
        </p:spPr>
      </p:pic>
      <p:grpSp>
        <p:nvGrpSpPr>
          <p:cNvPr id="93" name="Group 92"/>
          <p:cNvGrpSpPr/>
          <p:nvPr/>
        </p:nvGrpSpPr>
        <p:grpSpPr>
          <a:xfrm>
            <a:off x="10365366" y="5588097"/>
            <a:ext cx="260500" cy="500103"/>
            <a:chOff x="6229350" y="5232400"/>
            <a:chExt cx="539750" cy="1046162"/>
          </a:xfrm>
        </p:grpSpPr>
        <p:sp>
          <p:nvSpPr>
            <p:cNvPr id="94" name="Freeform 14"/>
            <p:cNvSpPr>
              <a:spLocks/>
            </p:cNvSpPr>
            <p:nvPr/>
          </p:nvSpPr>
          <p:spPr bwMode="auto">
            <a:xfrm>
              <a:off x="6446838" y="5870575"/>
              <a:ext cx="111125" cy="407987"/>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sp>
          <p:nvSpPr>
            <p:cNvPr id="95" name="Freeform 15"/>
            <p:cNvSpPr>
              <a:spLocks/>
            </p:cNvSpPr>
            <p:nvPr/>
          </p:nvSpPr>
          <p:spPr bwMode="auto">
            <a:xfrm>
              <a:off x="6229350" y="5511800"/>
              <a:ext cx="539750" cy="542925"/>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sp>
          <p:nvSpPr>
            <p:cNvPr id="96" name="Freeform 16"/>
            <p:cNvSpPr>
              <a:spLocks/>
            </p:cNvSpPr>
            <p:nvPr/>
          </p:nvSpPr>
          <p:spPr bwMode="auto">
            <a:xfrm>
              <a:off x="6300788" y="5232400"/>
              <a:ext cx="395288" cy="396875"/>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grpSp>
      <p:sp>
        <p:nvSpPr>
          <p:cNvPr id="97" name="AutoShape 3"/>
          <p:cNvSpPr>
            <a:spLocks noChangeAspect="1" noChangeArrowheads="1" noTextEdit="1"/>
          </p:cNvSpPr>
          <p:nvPr/>
        </p:nvSpPr>
        <p:spPr bwMode="auto">
          <a:xfrm>
            <a:off x="6481612" y="5092997"/>
            <a:ext cx="5945546" cy="19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sp>
        <p:nvSpPr>
          <p:cNvPr id="98" name="Freeform 11"/>
          <p:cNvSpPr>
            <a:spLocks/>
          </p:cNvSpPr>
          <p:nvPr/>
        </p:nvSpPr>
        <p:spPr bwMode="auto">
          <a:xfrm>
            <a:off x="6481612" y="6308357"/>
            <a:ext cx="2990837" cy="699056"/>
          </a:xfrm>
          <a:custGeom>
            <a:avLst/>
            <a:gdLst>
              <a:gd name="T0" fmla="*/ 408 w 661"/>
              <a:gd name="T1" fmla="*/ 25 h 155"/>
              <a:gd name="T2" fmla="*/ 408 w 661"/>
              <a:gd name="T3" fmla="*/ 25 h 155"/>
              <a:gd name="T4" fmla="*/ 0 w 661"/>
              <a:gd name="T5" fmla="*/ 155 h 155"/>
              <a:gd name="T6" fmla="*/ 234 w 661"/>
              <a:gd name="T7" fmla="*/ 155 h 155"/>
              <a:gd name="T8" fmla="*/ 661 w 661"/>
              <a:gd name="T9" fmla="*/ 155 h 155"/>
              <a:gd name="T10" fmla="*/ 408 w 661"/>
              <a:gd name="T11" fmla="*/ 25 h 155"/>
            </a:gdLst>
            <a:ahLst/>
            <a:cxnLst>
              <a:cxn ang="0">
                <a:pos x="T0" y="T1"/>
              </a:cxn>
              <a:cxn ang="0">
                <a:pos x="T2" y="T3"/>
              </a:cxn>
              <a:cxn ang="0">
                <a:pos x="T4" y="T5"/>
              </a:cxn>
              <a:cxn ang="0">
                <a:pos x="T6" y="T7"/>
              </a:cxn>
              <a:cxn ang="0">
                <a:pos x="T8" y="T9"/>
              </a:cxn>
              <a:cxn ang="0">
                <a:pos x="T10" y="T11"/>
              </a:cxn>
            </a:cxnLst>
            <a:rect l="0" t="0" r="r" b="b"/>
            <a:pathLst>
              <a:path w="661" h="155">
                <a:moveTo>
                  <a:pt x="408" y="25"/>
                </a:moveTo>
                <a:cubicBezTo>
                  <a:pt x="408" y="25"/>
                  <a:pt x="408" y="25"/>
                  <a:pt x="408" y="25"/>
                </a:cubicBezTo>
                <a:cubicBezTo>
                  <a:pt x="264" y="0"/>
                  <a:pt x="111" y="44"/>
                  <a:pt x="0" y="155"/>
                </a:cubicBezTo>
                <a:cubicBezTo>
                  <a:pt x="234" y="155"/>
                  <a:pt x="234" y="155"/>
                  <a:pt x="234" y="155"/>
                </a:cubicBezTo>
                <a:cubicBezTo>
                  <a:pt x="661" y="155"/>
                  <a:pt x="661" y="155"/>
                  <a:pt x="661" y="155"/>
                </a:cubicBezTo>
                <a:cubicBezTo>
                  <a:pt x="589" y="84"/>
                  <a:pt x="501" y="40"/>
                  <a:pt x="408" y="25"/>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grpSp>
        <p:nvGrpSpPr>
          <p:cNvPr id="99" name="Group 98"/>
          <p:cNvGrpSpPr/>
          <p:nvPr/>
        </p:nvGrpSpPr>
        <p:grpSpPr>
          <a:xfrm>
            <a:off x="7506469" y="5947316"/>
            <a:ext cx="260500" cy="500103"/>
            <a:chOff x="6229350" y="5232400"/>
            <a:chExt cx="539750" cy="1046162"/>
          </a:xfrm>
        </p:grpSpPr>
        <p:sp>
          <p:nvSpPr>
            <p:cNvPr id="100" name="Freeform 14"/>
            <p:cNvSpPr>
              <a:spLocks/>
            </p:cNvSpPr>
            <p:nvPr/>
          </p:nvSpPr>
          <p:spPr bwMode="auto">
            <a:xfrm>
              <a:off x="6446838" y="5870575"/>
              <a:ext cx="111125" cy="407987"/>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sp>
          <p:nvSpPr>
            <p:cNvPr id="101" name="Freeform 15"/>
            <p:cNvSpPr>
              <a:spLocks/>
            </p:cNvSpPr>
            <p:nvPr/>
          </p:nvSpPr>
          <p:spPr bwMode="auto">
            <a:xfrm>
              <a:off x="6229350" y="5511800"/>
              <a:ext cx="539750" cy="542925"/>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sp>
          <p:nvSpPr>
            <p:cNvPr id="102" name="Freeform 16"/>
            <p:cNvSpPr>
              <a:spLocks/>
            </p:cNvSpPr>
            <p:nvPr/>
          </p:nvSpPr>
          <p:spPr bwMode="auto">
            <a:xfrm>
              <a:off x="6300788" y="5232400"/>
              <a:ext cx="395288" cy="396875"/>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grpSp>
      <p:sp>
        <p:nvSpPr>
          <p:cNvPr id="103" name="Freeform 17"/>
          <p:cNvSpPr>
            <a:spLocks/>
          </p:cNvSpPr>
          <p:nvPr/>
        </p:nvSpPr>
        <p:spPr bwMode="auto">
          <a:xfrm>
            <a:off x="10440121" y="6204841"/>
            <a:ext cx="1999913" cy="802573"/>
          </a:xfrm>
          <a:custGeom>
            <a:avLst/>
            <a:gdLst>
              <a:gd name="T0" fmla="*/ 0 w 442"/>
              <a:gd name="T1" fmla="*/ 178 h 178"/>
              <a:gd name="T2" fmla="*/ 0 w 442"/>
              <a:gd name="T3" fmla="*/ 178 h 178"/>
              <a:gd name="T4" fmla="*/ 290 w 442"/>
              <a:gd name="T5" fmla="*/ 178 h 178"/>
              <a:gd name="T6" fmla="*/ 442 w 442"/>
              <a:gd name="T7" fmla="*/ 178 h 178"/>
              <a:gd name="T8" fmla="*/ 442 w 442"/>
              <a:gd name="T9" fmla="*/ 9 h 178"/>
              <a:gd name="T10" fmla="*/ 0 w 442"/>
              <a:gd name="T11" fmla="*/ 178 h 178"/>
            </a:gdLst>
            <a:ahLst/>
            <a:cxnLst>
              <a:cxn ang="0">
                <a:pos x="T0" y="T1"/>
              </a:cxn>
              <a:cxn ang="0">
                <a:pos x="T2" y="T3"/>
              </a:cxn>
              <a:cxn ang="0">
                <a:pos x="T4" y="T5"/>
              </a:cxn>
              <a:cxn ang="0">
                <a:pos x="T6" y="T7"/>
              </a:cxn>
              <a:cxn ang="0">
                <a:pos x="T8" y="T9"/>
              </a:cxn>
              <a:cxn ang="0">
                <a:pos x="T10" y="T11"/>
              </a:cxn>
            </a:cxnLst>
            <a:rect l="0" t="0" r="r" b="b"/>
            <a:pathLst>
              <a:path w="442" h="178">
                <a:moveTo>
                  <a:pt x="0" y="178"/>
                </a:moveTo>
                <a:cubicBezTo>
                  <a:pt x="0" y="178"/>
                  <a:pt x="0" y="178"/>
                  <a:pt x="0" y="178"/>
                </a:cubicBezTo>
                <a:cubicBezTo>
                  <a:pt x="290" y="178"/>
                  <a:pt x="290" y="178"/>
                  <a:pt x="290" y="178"/>
                </a:cubicBezTo>
                <a:cubicBezTo>
                  <a:pt x="442" y="178"/>
                  <a:pt x="442" y="178"/>
                  <a:pt x="442" y="178"/>
                </a:cubicBezTo>
                <a:cubicBezTo>
                  <a:pt x="442" y="9"/>
                  <a:pt x="442" y="9"/>
                  <a:pt x="442" y="9"/>
                </a:cubicBezTo>
                <a:cubicBezTo>
                  <a:pt x="283" y="0"/>
                  <a:pt x="121" y="57"/>
                  <a:pt x="0" y="17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sp>
        <p:nvSpPr>
          <p:cNvPr id="104" name="Freeform 18"/>
          <p:cNvSpPr>
            <a:spLocks/>
          </p:cNvSpPr>
          <p:nvPr/>
        </p:nvSpPr>
        <p:spPr bwMode="auto">
          <a:xfrm>
            <a:off x="7838971" y="5674478"/>
            <a:ext cx="4588186" cy="1332934"/>
          </a:xfrm>
          <a:custGeom>
            <a:avLst/>
            <a:gdLst>
              <a:gd name="T0" fmla="*/ 0 w 1014"/>
              <a:gd name="T1" fmla="*/ 296 h 296"/>
              <a:gd name="T2" fmla="*/ 0 w 1014"/>
              <a:gd name="T3" fmla="*/ 296 h 296"/>
              <a:gd name="T4" fmla="*/ 1014 w 1014"/>
              <a:gd name="T5" fmla="*/ 296 h 296"/>
              <a:gd name="T6" fmla="*/ 1014 w 1014"/>
              <a:gd name="T7" fmla="*/ 238 h 296"/>
              <a:gd name="T8" fmla="*/ 0 w 1014"/>
              <a:gd name="T9" fmla="*/ 296 h 296"/>
            </a:gdLst>
            <a:ahLst/>
            <a:cxnLst>
              <a:cxn ang="0">
                <a:pos x="T0" y="T1"/>
              </a:cxn>
              <a:cxn ang="0">
                <a:pos x="T2" y="T3"/>
              </a:cxn>
              <a:cxn ang="0">
                <a:pos x="T4" y="T5"/>
              </a:cxn>
              <a:cxn ang="0">
                <a:pos x="T6" y="T7"/>
              </a:cxn>
              <a:cxn ang="0">
                <a:pos x="T8" y="T9"/>
              </a:cxn>
            </a:cxnLst>
            <a:rect l="0" t="0" r="r" b="b"/>
            <a:pathLst>
              <a:path w="1014" h="296">
                <a:moveTo>
                  <a:pt x="0" y="296"/>
                </a:moveTo>
                <a:cubicBezTo>
                  <a:pt x="0" y="296"/>
                  <a:pt x="0" y="296"/>
                  <a:pt x="0" y="296"/>
                </a:cubicBezTo>
                <a:cubicBezTo>
                  <a:pt x="1014" y="296"/>
                  <a:pt x="1014" y="296"/>
                  <a:pt x="1014" y="296"/>
                </a:cubicBezTo>
                <a:cubicBezTo>
                  <a:pt x="1014" y="238"/>
                  <a:pt x="1014" y="238"/>
                  <a:pt x="1014" y="238"/>
                </a:cubicBezTo>
                <a:cubicBezTo>
                  <a:pt x="714" y="0"/>
                  <a:pt x="277" y="19"/>
                  <a:pt x="0" y="29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sp>
        <p:nvSpPr>
          <p:cNvPr id="114" name="Freeform 29"/>
          <p:cNvSpPr>
            <a:spLocks/>
          </p:cNvSpPr>
          <p:nvPr/>
        </p:nvSpPr>
        <p:spPr bwMode="auto">
          <a:xfrm>
            <a:off x="9585992" y="6420818"/>
            <a:ext cx="2516019" cy="586594"/>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grpSp>
        <p:nvGrpSpPr>
          <p:cNvPr id="118" name="Group 117"/>
          <p:cNvGrpSpPr/>
          <p:nvPr/>
        </p:nvGrpSpPr>
        <p:grpSpPr>
          <a:xfrm>
            <a:off x="8096450" y="5944568"/>
            <a:ext cx="260500" cy="500103"/>
            <a:chOff x="6229350" y="5232400"/>
            <a:chExt cx="539750" cy="1046162"/>
          </a:xfrm>
        </p:grpSpPr>
        <p:sp>
          <p:nvSpPr>
            <p:cNvPr id="119" name="Freeform 14"/>
            <p:cNvSpPr>
              <a:spLocks/>
            </p:cNvSpPr>
            <p:nvPr/>
          </p:nvSpPr>
          <p:spPr bwMode="auto">
            <a:xfrm>
              <a:off x="6446838" y="5870575"/>
              <a:ext cx="111125" cy="407987"/>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sp>
          <p:nvSpPr>
            <p:cNvPr id="120" name="Freeform 15"/>
            <p:cNvSpPr>
              <a:spLocks/>
            </p:cNvSpPr>
            <p:nvPr/>
          </p:nvSpPr>
          <p:spPr bwMode="auto">
            <a:xfrm>
              <a:off x="6229350" y="5511800"/>
              <a:ext cx="539750" cy="542925"/>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sp>
          <p:nvSpPr>
            <p:cNvPr id="121" name="Freeform 16"/>
            <p:cNvSpPr>
              <a:spLocks/>
            </p:cNvSpPr>
            <p:nvPr/>
          </p:nvSpPr>
          <p:spPr bwMode="auto">
            <a:xfrm>
              <a:off x="6300788" y="5232400"/>
              <a:ext cx="395288" cy="396875"/>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algn="l" defTabSz="932239" rtl="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prstClr val="black"/>
                </a:solidFill>
                <a:effectLst/>
                <a:uLnTx/>
                <a:uFillTx/>
                <a:latin typeface="Segoe UI"/>
                <a:ea typeface="+mn-ea"/>
                <a:cs typeface="+mn-cs"/>
              </a:endParaRPr>
            </a:p>
          </p:txBody>
        </p:sp>
      </p:grpSp>
      <p:grpSp>
        <p:nvGrpSpPr>
          <p:cNvPr id="355" name="Group 354"/>
          <p:cNvGrpSpPr/>
          <p:nvPr/>
        </p:nvGrpSpPr>
        <p:grpSpPr>
          <a:xfrm>
            <a:off x="11336550" y="4230502"/>
            <a:ext cx="792792" cy="566715"/>
            <a:chOff x="10671731" y="2778451"/>
            <a:chExt cx="793017" cy="566876"/>
          </a:xfrm>
        </p:grpSpPr>
        <p:grpSp>
          <p:nvGrpSpPr>
            <p:cNvPr id="356" name="Group 4"/>
            <p:cNvGrpSpPr>
              <a:grpSpLocks noChangeAspect="1"/>
            </p:cNvGrpSpPr>
            <p:nvPr/>
          </p:nvGrpSpPr>
          <p:grpSpPr bwMode="auto">
            <a:xfrm>
              <a:off x="10671731" y="2778451"/>
              <a:ext cx="793017" cy="566876"/>
              <a:chOff x="7866" y="1801"/>
              <a:chExt cx="1301" cy="930"/>
            </a:xfrm>
          </p:grpSpPr>
          <p:sp>
            <p:nvSpPr>
              <p:cNvPr id="371" name="AutoShape 3"/>
              <p:cNvSpPr>
                <a:spLocks noChangeAspect="1" noChangeArrowheads="1" noTextEdit="1"/>
              </p:cNvSpPr>
              <p:nvPr/>
            </p:nvSpPr>
            <p:spPr bwMode="auto">
              <a:xfrm>
                <a:off x="7868" y="1801"/>
                <a:ext cx="1297"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72" name="Freeform 5"/>
              <p:cNvSpPr>
                <a:spLocks/>
              </p:cNvSpPr>
              <p:nvPr/>
            </p:nvSpPr>
            <p:spPr bwMode="auto">
              <a:xfrm>
                <a:off x="7866" y="1803"/>
                <a:ext cx="1301" cy="928"/>
              </a:xfrm>
              <a:custGeom>
                <a:avLst/>
                <a:gdLst>
                  <a:gd name="T0" fmla="*/ 0 w 1301"/>
                  <a:gd name="T1" fmla="*/ 0 h 928"/>
                  <a:gd name="T2" fmla="*/ 0 w 1301"/>
                  <a:gd name="T3" fmla="*/ 93 h 928"/>
                  <a:gd name="T4" fmla="*/ 0 w 1301"/>
                  <a:gd name="T5" fmla="*/ 112 h 928"/>
                  <a:gd name="T6" fmla="*/ 0 w 1301"/>
                  <a:gd name="T7" fmla="*/ 928 h 928"/>
                  <a:gd name="T8" fmla="*/ 1301 w 1301"/>
                  <a:gd name="T9" fmla="*/ 928 h 928"/>
                  <a:gd name="T10" fmla="*/ 1301 w 1301"/>
                  <a:gd name="T11" fmla="*/ 112 h 928"/>
                  <a:gd name="T12" fmla="*/ 1301 w 1301"/>
                  <a:gd name="T13" fmla="*/ 93 h 928"/>
                  <a:gd name="T14" fmla="*/ 1301 w 1301"/>
                  <a:gd name="T15" fmla="*/ 0 h 928"/>
                  <a:gd name="T16" fmla="*/ 0 w 1301"/>
                  <a:gd name="T17"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1" h="928">
                    <a:moveTo>
                      <a:pt x="0" y="0"/>
                    </a:moveTo>
                    <a:lnTo>
                      <a:pt x="0" y="93"/>
                    </a:lnTo>
                    <a:lnTo>
                      <a:pt x="0" y="112"/>
                    </a:lnTo>
                    <a:lnTo>
                      <a:pt x="0" y="928"/>
                    </a:lnTo>
                    <a:lnTo>
                      <a:pt x="1301" y="928"/>
                    </a:lnTo>
                    <a:lnTo>
                      <a:pt x="1301" y="112"/>
                    </a:lnTo>
                    <a:lnTo>
                      <a:pt x="1301" y="93"/>
                    </a:lnTo>
                    <a:lnTo>
                      <a:pt x="1301" y="0"/>
                    </a:lnTo>
                    <a:lnTo>
                      <a:pt x="0" y="0"/>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73" name="Freeform 6"/>
              <p:cNvSpPr>
                <a:spLocks/>
              </p:cNvSpPr>
              <p:nvPr/>
            </p:nvSpPr>
            <p:spPr bwMode="auto">
              <a:xfrm>
                <a:off x="8951" y="1856"/>
                <a:ext cx="53" cy="16"/>
              </a:xfrm>
              <a:custGeom>
                <a:avLst/>
                <a:gdLst>
                  <a:gd name="T0" fmla="*/ 0 w 53"/>
                  <a:gd name="T1" fmla="*/ 0 h 16"/>
                  <a:gd name="T2" fmla="*/ 0 w 53"/>
                  <a:gd name="T3" fmla="*/ 16 h 16"/>
                  <a:gd name="T4" fmla="*/ 53 w 53"/>
                  <a:gd name="T5" fmla="*/ 16 h 16"/>
                  <a:gd name="T6" fmla="*/ 53 w 53"/>
                  <a:gd name="T7" fmla="*/ 0 h 16"/>
                  <a:gd name="T8" fmla="*/ 0 w 53"/>
                  <a:gd name="T9" fmla="*/ 0 h 16"/>
                  <a:gd name="T10" fmla="*/ 0 w 53"/>
                  <a:gd name="T11" fmla="*/ 0 h 16"/>
                  <a:gd name="T12" fmla="*/ 0 w 5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3" h="16">
                    <a:moveTo>
                      <a:pt x="0" y="0"/>
                    </a:moveTo>
                    <a:lnTo>
                      <a:pt x="0" y="16"/>
                    </a:lnTo>
                    <a:lnTo>
                      <a:pt x="53" y="16"/>
                    </a:lnTo>
                    <a:lnTo>
                      <a:pt x="53" y="0"/>
                    </a:lnTo>
                    <a:lnTo>
                      <a:pt x="0" y="0"/>
                    </a:lnTo>
                    <a:lnTo>
                      <a:pt x="0" y="0"/>
                    </a:lnTo>
                    <a:lnTo>
                      <a:pt x="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74" name="Freeform 7"/>
              <p:cNvSpPr>
                <a:spLocks/>
              </p:cNvSpPr>
              <p:nvPr/>
            </p:nvSpPr>
            <p:spPr bwMode="auto">
              <a:xfrm>
                <a:off x="9023" y="1837"/>
                <a:ext cx="38" cy="35"/>
              </a:xfrm>
              <a:custGeom>
                <a:avLst/>
                <a:gdLst>
                  <a:gd name="T0" fmla="*/ 0 w 38"/>
                  <a:gd name="T1" fmla="*/ 0 h 35"/>
                  <a:gd name="T2" fmla="*/ 0 w 38"/>
                  <a:gd name="T3" fmla="*/ 35 h 35"/>
                  <a:gd name="T4" fmla="*/ 38 w 38"/>
                  <a:gd name="T5" fmla="*/ 35 h 35"/>
                  <a:gd name="T6" fmla="*/ 38 w 38"/>
                  <a:gd name="T7" fmla="*/ 0 h 35"/>
                  <a:gd name="T8" fmla="*/ 0 w 38"/>
                  <a:gd name="T9" fmla="*/ 0 h 35"/>
                  <a:gd name="T10" fmla="*/ 0 w 38"/>
                  <a:gd name="T11" fmla="*/ 0 h 35"/>
                  <a:gd name="T12" fmla="*/ 0 w 38"/>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8" h="35">
                    <a:moveTo>
                      <a:pt x="0" y="0"/>
                    </a:moveTo>
                    <a:lnTo>
                      <a:pt x="0" y="35"/>
                    </a:lnTo>
                    <a:lnTo>
                      <a:pt x="38" y="35"/>
                    </a:lnTo>
                    <a:lnTo>
                      <a:pt x="38" y="0"/>
                    </a:lnTo>
                    <a:lnTo>
                      <a:pt x="0" y="0"/>
                    </a:lnTo>
                    <a:lnTo>
                      <a:pt x="0" y="0"/>
                    </a:lnTo>
                    <a:lnTo>
                      <a:pt x="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75" name="Freeform 8"/>
              <p:cNvSpPr>
                <a:spLocks/>
              </p:cNvSpPr>
              <p:nvPr/>
            </p:nvSpPr>
            <p:spPr bwMode="auto">
              <a:xfrm>
                <a:off x="9080" y="1837"/>
                <a:ext cx="45" cy="35"/>
              </a:xfrm>
              <a:custGeom>
                <a:avLst/>
                <a:gdLst>
                  <a:gd name="T0" fmla="*/ 2 w 45"/>
                  <a:gd name="T1" fmla="*/ 0 h 35"/>
                  <a:gd name="T2" fmla="*/ 16 w 45"/>
                  <a:gd name="T3" fmla="*/ 16 h 35"/>
                  <a:gd name="T4" fmla="*/ 0 w 45"/>
                  <a:gd name="T5" fmla="*/ 35 h 35"/>
                  <a:gd name="T6" fmla="*/ 14 w 45"/>
                  <a:gd name="T7" fmla="*/ 35 h 35"/>
                  <a:gd name="T8" fmla="*/ 21 w 45"/>
                  <a:gd name="T9" fmla="*/ 23 h 35"/>
                  <a:gd name="T10" fmla="*/ 23 w 45"/>
                  <a:gd name="T11" fmla="*/ 21 h 35"/>
                  <a:gd name="T12" fmla="*/ 23 w 45"/>
                  <a:gd name="T13" fmla="*/ 21 h 35"/>
                  <a:gd name="T14" fmla="*/ 23 w 45"/>
                  <a:gd name="T15" fmla="*/ 21 h 35"/>
                  <a:gd name="T16" fmla="*/ 23 w 45"/>
                  <a:gd name="T17" fmla="*/ 23 h 35"/>
                  <a:gd name="T18" fmla="*/ 23 w 45"/>
                  <a:gd name="T19" fmla="*/ 23 h 35"/>
                  <a:gd name="T20" fmla="*/ 33 w 45"/>
                  <a:gd name="T21" fmla="*/ 35 h 35"/>
                  <a:gd name="T22" fmla="*/ 45 w 45"/>
                  <a:gd name="T23" fmla="*/ 35 h 35"/>
                  <a:gd name="T24" fmla="*/ 30 w 45"/>
                  <a:gd name="T25" fmla="*/ 16 h 35"/>
                  <a:gd name="T26" fmla="*/ 45 w 45"/>
                  <a:gd name="T27" fmla="*/ 0 h 35"/>
                  <a:gd name="T28" fmla="*/ 33 w 45"/>
                  <a:gd name="T29" fmla="*/ 0 h 35"/>
                  <a:gd name="T30" fmla="*/ 26 w 45"/>
                  <a:gd name="T31" fmla="*/ 9 h 35"/>
                  <a:gd name="T32" fmla="*/ 23 w 45"/>
                  <a:gd name="T33" fmla="*/ 12 h 35"/>
                  <a:gd name="T34" fmla="*/ 23 w 45"/>
                  <a:gd name="T35" fmla="*/ 14 h 35"/>
                  <a:gd name="T36" fmla="*/ 23 w 45"/>
                  <a:gd name="T37" fmla="*/ 14 h 35"/>
                  <a:gd name="T38" fmla="*/ 23 w 45"/>
                  <a:gd name="T39" fmla="*/ 12 h 35"/>
                  <a:gd name="T40" fmla="*/ 21 w 45"/>
                  <a:gd name="T41" fmla="*/ 9 h 35"/>
                  <a:gd name="T42" fmla="*/ 16 w 45"/>
                  <a:gd name="T43" fmla="*/ 0 h 35"/>
                  <a:gd name="T44" fmla="*/ 2 w 45"/>
                  <a:gd name="T45" fmla="*/ 0 h 35"/>
                  <a:gd name="T46" fmla="*/ 2 w 45"/>
                  <a:gd name="T47" fmla="*/ 0 h 35"/>
                  <a:gd name="T48" fmla="*/ 2 w 45"/>
                  <a:gd name="T4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5">
                    <a:moveTo>
                      <a:pt x="2" y="0"/>
                    </a:moveTo>
                    <a:lnTo>
                      <a:pt x="16" y="16"/>
                    </a:lnTo>
                    <a:lnTo>
                      <a:pt x="0" y="35"/>
                    </a:lnTo>
                    <a:lnTo>
                      <a:pt x="14" y="35"/>
                    </a:lnTo>
                    <a:lnTo>
                      <a:pt x="21" y="23"/>
                    </a:lnTo>
                    <a:lnTo>
                      <a:pt x="23" y="21"/>
                    </a:lnTo>
                    <a:lnTo>
                      <a:pt x="23" y="21"/>
                    </a:lnTo>
                    <a:lnTo>
                      <a:pt x="23" y="21"/>
                    </a:lnTo>
                    <a:lnTo>
                      <a:pt x="23" y="23"/>
                    </a:lnTo>
                    <a:lnTo>
                      <a:pt x="23" y="23"/>
                    </a:lnTo>
                    <a:lnTo>
                      <a:pt x="33" y="35"/>
                    </a:lnTo>
                    <a:lnTo>
                      <a:pt x="45" y="35"/>
                    </a:lnTo>
                    <a:lnTo>
                      <a:pt x="30" y="16"/>
                    </a:lnTo>
                    <a:lnTo>
                      <a:pt x="45" y="0"/>
                    </a:lnTo>
                    <a:lnTo>
                      <a:pt x="33" y="0"/>
                    </a:lnTo>
                    <a:lnTo>
                      <a:pt x="26" y="9"/>
                    </a:lnTo>
                    <a:lnTo>
                      <a:pt x="23" y="12"/>
                    </a:lnTo>
                    <a:lnTo>
                      <a:pt x="23" y="14"/>
                    </a:lnTo>
                    <a:lnTo>
                      <a:pt x="23" y="14"/>
                    </a:lnTo>
                    <a:lnTo>
                      <a:pt x="23" y="12"/>
                    </a:lnTo>
                    <a:lnTo>
                      <a:pt x="21" y="9"/>
                    </a:lnTo>
                    <a:lnTo>
                      <a:pt x="16" y="0"/>
                    </a:lnTo>
                    <a:lnTo>
                      <a:pt x="2" y="0"/>
                    </a:lnTo>
                    <a:lnTo>
                      <a:pt x="2" y="0"/>
                    </a:lnTo>
                    <a:lnTo>
                      <a:pt x="2"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76" name="Rectangle 9"/>
              <p:cNvSpPr>
                <a:spLocks noChangeArrowheads="1"/>
              </p:cNvSpPr>
              <p:nvPr/>
            </p:nvSpPr>
            <p:spPr bwMode="auto">
              <a:xfrm>
                <a:off x="7896" y="1925"/>
                <a:ext cx="1241" cy="766"/>
              </a:xfrm>
              <a:prstGeom prst="rect">
                <a:avLst/>
              </a:prstGeom>
              <a:solidFill>
                <a:srgbClr val="007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sp>
          <p:nvSpPr>
            <p:cNvPr id="357" name="Rectangle 9"/>
            <p:cNvSpPr>
              <a:spLocks noChangeArrowheads="1"/>
            </p:cNvSpPr>
            <p:nvPr/>
          </p:nvSpPr>
          <p:spPr bwMode="auto">
            <a:xfrm>
              <a:off x="11040059" y="2854034"/>
              <a:ext cx="406401" cy="469292"/>
            </a:xfrm>
            <a:custGeom>
              <a:avLst/>
              <a:gdLst>
                <a:gd name="connsiteX0" fmla="*/ 0 w 756444"/>
                <a:gd name="connsiteY0" fmla="*/ 0 h 466911"/>
                <a:gd name="connsiteX1" fmla="*/ 756444 w 756444"/>
                <a:gd name="connsiteY1" fmla="*/ 0 h 466911"/>
                <a:gd name="connsiteX2" fmla="*/ 756444 w 756444"/>
                <a:gd name="connsiteY2" fmla="*/ 466911 h 466911"/>
                <a:gd name="connsiteX3" fmla="*/ 0 w 756444"/>
                <a:gd name="connsiteY3" fmla="*/ 466911 h 466911"/>
                <a:gd name="connsiteX4" fmla="*/ 0 w 756444"/>
                <a:gd name="connsiteY4" fmla="*/ 0 h 466911"/>
                <a:gd name="connsiteX0" fmla="*/ 388143 w 756444"/>
                <a:gd name="connsiteY0" fmla="*/ 0 h 469292"/>
                <a:gd name="connsiteX1" fmla="*/ 756444 w 756444"/>
                <a:gd name="connsiteY1" fmla="*/ 2381 h 469292"/>
                <a:gd name="connsiteX2" fmla="*/ 756444 w 756444"/>
                <a:gd name="connsiteY2" fmla="*/ 469292 h 469292"/>
                <a:gd name="connsiteX3" fmla="*/ 0 w 756444"/>
                <a:gd name="connsiteY3" fmla="*/ 469292 h 469292"/>
                <a:gd name="connsiteX4" fmla="*/ 388143 w 756444"/>
                <a:gd name="connsiteY4" fmla="*/ 0 h 469292"/>
                <a:gd name="connsiteX0" fmla="*/ 38099 w 406400"/>
                <a:gd name="connsiteY0" fmla="*/ 0 h 469292"/>
                <a:gd name="connsiteX1" fmla="*/ 406400 w 406400"/>
                <a:gd name="connsiteY1" fmla="*/ 2381 h 469292"/>
                <a:gd name="connsiteX2" fmla="*/ 406400 w 406400"/>
                <a:gd name="connsiteY2" fmla="*/ 469292 h 469292"/>
                <a:gd name="connsiteX3" fmla="*/ 0 w 406400"/>
                <a:gd name="connsiteY3" fmla="*/ 466911 h 469292"/>
                <a:gd name="connsiteX4" fmla="*/ 38099 w 406400"/>
                <a:gd name="connsiteY4" fmla="*/ 0 h 469292"/>
                <a:gd name="connsiteX0" fmla="*/ 38099 w 406400"/>
                <a:gd name="connsiteY0" fmla="*/ 0 h 469292"/>
                <a:gd name="connsiteX1" fmla="*/ 406400 w 406400"/>
                <a:gd name="connsiteY1" fmla="*/ 0 h 469292"/>
                <a:gd name="connsiteX2" fmla="*/ 406400 w 406400"/>
                <a:gd name="connsiteY2" fmla="*/ 469292 h 469292"/>
                <a:gd name="connsiteX3" fmla="*/ 0 w 406400"/>
                <a:gd name="connsiteY3" fmla="*/ 466911 h 469292"/>
                <a:gd name="connsiteX4" fmla="*/ 38099 w 406400"/>
                <a:gd name="connsiteY4" fmla="*/ 0 h 469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 h="469292">
                  <a:moveTo>
                    <a:pt x="38099" y="0"/>
                  </a:moveTo>
                  <a:lnTo>
                    <a:pt x="406400" y="0"/>
                  </a:lnTo>
                  <a:lnTo>
                    <a:pt x="406400" y="469292"/>
                  </a:lnTo>
                  <a:lnTo>
                    <a:pt x="0" y="466911"/>
                  </a:lnTo>
                  <a:lnTo>
                    <a:pt x="38099" y="0"/>
                  </a:lnTo>
                  <a:close/>
                </a:path>
              </a:pathLst>
            </a:custGeom>
            <a:solidFill>
              <a:srgbClr val="0054A6"/>
            </a:solidFill>
            <a:ln>
              <a:noFill/>
            </a:ln>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nvGrpSpPr>
            <p:cNvPr id="358" name="Group 357"/>
            <p:cNvGrpSpPr/>
            <p:nvPr/>
          </p:nvGrpSpPr>
          <p:grpSpPr>
            <a:xfrm>
              <a:off x="10845312" y="2882562"/>
              <a:ext cx="450051" cy="397668"/>
              <a:chOff x="10734675" y="2894581"/>
              <a:chExt cx="450051" cy="397668"/>
            </a:xfrm>
          </p:grpSpPr>
          <p:grpSp>
            <p:nvGrpSpPr>
              <p:cNvPr id="359" name="Group 358"/>
              <p:cNvGrpSpPr/>
              <p:nvPr/>
            </p:nvGrpSpPr>
            <p:grpSpPr>
              <a:xfrm>
                <a:off x="10734675" y="2894581"/>
                <a:ext cx="116681" cy="397668"/>
                <a:chOff x="10734675" y="2906771"/>
                <a:chExt cx="116681" cy="397668"/>
              </a:xfrm>
            </p:grpSpPr>
            <p:sp>
              <p:nvSpPr>
                <p:cNvPr id="368" name="Rectangle 367"/>
                <p:cNvSpPr/>
                <p:nvPr/>
              </p:nvSpPr>
              <p:spPr bwMode="auto">
                <a:xfrm>
                  <a:off x="10734675" y="2906771"/>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69" name="Rectangle 368"/>
                <p:cNvSpPr/>
                <p:nvPr/>
              </p:nvSpPr>
              <p:spPr bwMode="auto">
                <a:xfrm>
                  <a:off x="10734675" y="3047264"/>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70" name="Rectangle 369"/>
                <p:cNvSpPr/>
                <p:nvPr/>
              </p:nvSpPr>
              <p:spPr bwMode="auto">
                <a:xfrm>
                  <a:off x="10734675" y="3187758"/>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nvGrpSpPr>
              <p:cNvPr id="360" name="Group 359"/>
              <p:cNvGrpSpPr/>
              <p:nvPr/>
            </p:nvGrpSpPr>
            <p:grpSpPr>
              <a:xfrm>
                <a:off x="10901361" y="2894581"/>
                <a:ext cx="116681" cy="397668"/>
                <a:chOff x="10758485" y="2906771"/>
                <a:chExt cx="116681" cy="397668"/>
              </a:xfrm>
            </p:grpSpPr>
            <p:sp>
              <p:nvSpPr>
                <p:cNvPr id="365" name="Rectangle 364"/>
                <p:cNvSpPr/>
                <p:nvPr/>
              </p:nvSpPr>
              <p:spPr bwMode="auto">
                <a:xfrm>
                  <a:off x="10758485" y="2906771"/>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66" name="Rectangle 365"/>
                <p:cNvSpPr/>
                <p:nvPr/>
              </p:nvSpPr>
              <p:spPr bwMode="auto">
                <a:xfrm>
                  <a:off x="10758485" y="3047264"/>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67" name="Rectangle 366"/>
                <p:cNvSpPr/>
                <p:nvPr/>
              </p:nvSpPr>
              <p:spPr bwMode="auto">
                <a:xfrm>
                  <a:off x="10758485" y="3187758"/>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nvGrpSpPr>
              <p:cNvPr id="361" name="Group 360"/>
              <p:cNvGrpSpPr/>
              <p:nvPr/>
            </p:nvGrpSpPr>
            <p:grpSpPr>
              <a:xfrm>
                <a:off x="11068045" y="2894581"/>
                <a:ext cx="116681" cy="397668"/>
                <a:chOff x="10782295" y="2906771"/>
                <a:chExt cx="116681" cy="397668"/>
              </a:xfrm>
            </p:grpSpPr>
            <p:sp>
              <p:nvSpPr>
                <p:cNvPr id="362" name="Rectangle 361"/>
                <p:cNvSpPr/>
                <p:nvPr/>
              </p:nvSpPr>
              <p:spPr bwMode="auto">
                <a:xfrm>
                  <a:off x="10782295" y="2906771"/>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63" name="Rectangle 362"/>
                <p:cNvSpPr/>
                <p:nvPr/>
              </p:nvSpPr>
              <p:spPr bwMode="auto">
                <a:xfrm>
                  <a:off x="10782295" y="3047264"/>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64" name="Rectangle 363"/>
                <p:cNvSpPr/>
                <p:nvPr/>
              </p:nvSpPr>
              <p:spPr bwMode="auto">
                <a:xfrm>
                  <a:off x="10782295" y="3187758"/>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grpSp>
      <p:sp>
        <p:nvSpPr>
          <p:cNvPr id="156" name="Title 5"/>
          <p:cNvSpPr txBox="1">
            <a:spLocks/>
          </p:cNvSpPr>
          <p:nvPr/>
        </p:nvSpPr>
        <p:spPr>
          <a:xfrm>
            <a:off x="276328" y="296187"/>
            <a:ext cx="11490213" cy="917314"/>
          </a:xfrm>
          <a:prstGeom prst="rect">
            <a:avLst/>
          </a:prstGeom>
        </p:spPr>
        <p:txBody>
          <a:bodyPr vert="horz" wrap="square" lIns="146262" tIns="91414" rIns="146262" bIns="91414" rtlCol="0" anchor="t">
            <a:noAutofit/>
          </a:bodyPr>
          <a:lstStyle>
            <a:lvl1pPr algn="l" defTabSz="932563" rtl="0" eaLnBrk="1" latinLnBrk="0" hangingPunct="1">
              <a:lnSpc>
                <a:spcPct val="90000"/>
              </a:lnSpc>
              <a:spcBef>
                <a:spcPct val="0"/>
              </a:spcBef>
              <a:buNone/>
              <a:defRPr lang="en-US" sz="5797" b="0" kern="1200" cap="none" spc="-102" baseline="0">
                <a:ln w="3175">
                  <a:noFill/>
                </a:ln>
                <a:gradFill>
                  <a:gsLst>
                    <a:gs pos="6195">
                      <a:schemeClr val="tx1"/>
                    </a:gs>
                    <a:gs pos="26000">
                      <a:schemeClr val="tx1"/>
                    </a:gs>
                  </a:gsLst>
                  <a:lin ang="5400000" scaled="0"/>
                </a:gradFill>
                <a:effectLst/>
                <a:latin typeface="+mj-lt"/>
                <a:ea typeface="+mn-ea"/>
                <a:cs typeface="Segoe UI" pitchFamily="34" charset="0"/>
              </a:defRPr>
            </a:lvl1pPr>
          </a:lstStyle>
          <a:p>
            <a:pPr marL="0" marR="0" lvl="0" indent="0" algn="l" defTabSz="950938" rtl="0" eaLnBrk="1" fontAlgn="auto" latinLnBrk="0" hangingPunct="1">
              <a:lnSpc>
                <a:spcPct val="90000"/>
              </a:lnSpc>
              <a:spcBef>
                <a:spcPct val="0"/>
              </a:spcBef>
              <a:spcAft>
                <a:spcPts val="0"/>
              </a:spcAft>
              <a:buClrTx/>
              <a:buSzTx/>
              <a:buFontTx/>
              <a:buNone/>
              <a:tabLst/>
              <a:defRPr/>
            </a:pPr>
            <a:r>
              <a:rPr kumimoji="0" lang="en-US" sz="5100" b="0" i="0" u="none" strike="noStrike" kern="1200" cap="none" spc="-102" normalizeH="0" baseline="0" noProof="0" dirty="0">
                <a:ln w="3175">
                  <a:noFill/>
                </a:ln>
                <a:solidFill>
                  <a:srgbClr val="FFFFFF"/>
                </a:solidFill>
                <a:effectLst/>
                <a:uLnTx/>
                <a:uFillTx/>
                <a:latin typeface="Segoe UI Light"/>
                <a:ea typeface="+mn-ea"/>
                <a:cs typeface="Segoe UI" pitchFamily="34" charset="0"/>
              </a:rPr>
              <a:t>Azure AD Join for Windows 10</a:t>
            </a:r>
          </a:p>
        </p:txBody>
      </p:sp>
      <p:grpSp>
        <p:nvGrpSpPr>
          <p:cNvPr id="57" name="Group 56"/>
          <p:cNvGrpSpPr/>
          <p:nvPr/>
        </p:nvGrpSpPr>
        <p:grpSpPr>
          <a:xfrm>
            <a:off x="6384188" y="2767355"/>
            <a:ext cx="1867880" cy="2057894"/>
            <a:chOff x="6449024" y="2767147"/>
            <a:chExt cx="1868410" cy="2058479"/>
          </a:xfrm>
        </p:grpSpPr>
        <p:grpSp>
          <p:nvGrpSpPr>
            <p:cNvPr id="54" name="Group 53"/>
            <p:cNvGrpSpPr/>
            <p:nvPr/>
          </p:nvGrpSpPr>
          <p:grpSpPr>
            <a:xfrm>
              <a:off x="6449024" y="2767147"/>
              <a:ext cx="1868410" cy="2058479"/>
              <a:chOff x="6449024" y="2767147"/>
              <a:chExt cx="1868410" cy="2058479"/>
            </a:xfrm>
          </p:grpSpPr>
          <p:sp>
            <p:nvSpPr>
              <p:cNvPr id="264" name="TextBox 263"/>
              <p:cNvSpPr txBox="1"/>
              <p:nvPr/>
            </p:nvSpPr>
            <p:spPr>
              <a:xfrm>
                <a:off x="6449024" y="4430518"/>
                <a:ext cx="1868410" cy="395108"/>
              </a:xfrm>
              <a:prstGeom prst="rect">
                <a:avLst/>
              </a:prstGeom>
            </p:spPr>
            <p:txBody>
              <a:bodyPr wrap="square" lIns="0" tIns="0" rIns="0" bIns="0" rtlCol="0">
                <a:spAutoFit/>
              </a:bodyPr>
              <a:lstStyle/>
              <a:p>
                <a:pPr marL="0" marR="0" lvl="0" indent="0" algn="ctr" defTabSz="913572" rtl="0" eaLnBrk="1" fontAlgn="base" latinLnBrk="0" hangingPunct="1">
                  <a:lnSpc>
                    <a:spcPct val="90000"/>
                  </a:lnSpc>
                  <a:spcBef>
                    <a:spcPct val="0"/>
                  </a:spcBef>
                  <a:spcAft>
                    <a:spcPct val="0"/>
                  </a:spcAft>
                  <a:buClrTx/>
                  <a:buSzPct val="80000"/>
                  <a:buFontTx/>
                  <a:buNone/>
                  <a:tabLst/>
                  <a:defRPr/>
                </a:pPr>
                <a:r>
                  <a:rPr kumimoji="0" lang="en-US" sz="1398" b="0" i="0" u="none" strike="noStrike" kern="1200" cap="none" spc="0" normalizeH="0" baseline="0" noProof="0" dirty="0">
                    <a:ln>
                      <a:noFill/>
                    </a:ln>
                    <a:solidFill>
                      <a:srgbClr val="FFFFFF"/>
                    </a:solidFill>
                    <a:effectLst/>
                    <a:uLnTx/>
                    <a:uFillTx/>
                    <a:latin typeface="Segoe UI Light"/>
                    <a:ea typeface="ＭＳ Ｐゴシック" charset="0"/>
                    <a:cs typeface="+mn-cs"/>
                  </a:rPr>
                  <a:t>Windows 10 Azure AD Joined devices</a:t>
                </a:r>
              </a:p>
            </p:txBody>
          </p:sp>
          <p:grpSp>
            <p:nvGrpSpPr>
              <p:cNvPr id="10" name="Group 9"/>
              <p:cNvGrpSpPr/>
              <p:nvPr/>
            </p:nvGrpSpPr>
            <p:grpSpPr>
              <a:xfrm>
                <a:off x="7271864" y="2767147"/>
                <a:ext cx="222735" cy="381709"/>
                <a:chOff x="2774465" y="4095750"/>
                <a:chExt cx="949119" cy="1626539"/>
              </a:xfrm>
            </p:grpSpPr>
            <p:grpSp>
              <p:nvGrpSpPr>
                <p:cNvPr id="3" name="Group 2"/>
                <p:cNvGrpSpPr/>
                <p:nvPr/>
              </p:nvGrpSpPr>
              <p:grpSpPr>
                <a:xfrm>
                  <a:off x="2774465" y="4095750"/>
                  <a:ext cx="949119" cy="1626539"/>
                  <a:chOff x="7258088" y="2729456"/>
                  <a:chExt cx="250283" cy="428919"/>
                </a:xfrm>
              </p:grpSpPr>
              <p:sp>
                <p:nvSpPr>
                  <p:cNvPr id="187" name="AutoShape 18"/>
                  <p:cNvSpPr>
                    <a:spLocks noChangeAspect="1" noChangeArrowheads="1" noTextEdit="1"/>
                  </p:cNvSpPr>
                  <p:nvPr/>
                </p:nvSpPr>
                <p:spPr bwMode="auto">
                  <a:xfrm>
                    <a:off x="7258088" y="2729456"/>
                    <a:ext cx="250283" cy="42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8" name="Freeform 20"/>
                  <p:cNvSpPr>
                    <a:spLocks/>
                  </p:cNvSpPr>
                  <p:nvPr/>
                </p:nvSpPr>
                <p:spPr bwMode="auto">
                  <a:xfrm>
                    <a:off x="7259521" y="2730889"/>
                    <a:ext cx="246940" cy="427486"/>
                  </a:xfrm>
                  <a:custGeom>
                    <a:avLst/>
                    <a:gdLst>
                      <a:gd name="T0" fmla="*/ 144 w 154"/>
                      <a:gd name="T1" fmla="*/ 0 h 282"/>
                      <a:gd name="T2" fmla="*/ 10 w 154"/>
                      <a:gd name="T3" fmla="*/ 0 h 282"/>
                      <a:gd name="T4" fmla="*/ 0 w 154"/>
                      <a:gd name="T5" fmla="*/ 10 h 282"/>
                      <a:gd name="T6" fmla="*/ 0 w 154"/>
                      <a:gd name="T7" fmla="*/ 272 h 282"/>
                      <a:gd name="T8" fmla="*/ 10 w 154"/>
                      <a:gd name="T9" fmla="*/ 282 h 282"/>
                      <a:gd name="T10" fmla="*/ 144 w 154"/>
                      <a:gd name="T11" fmla="*/ 282 h 282"/>
                      <a:gd name="T12" fmla="*/ 154 w 154"/>
                      <a:gd name="T13" fmla="*/ 272 h 282"/>
                      <a:gd name="T14" fmla="*/ 154 w 154"/>
                      <a:gd name="T15" fmla="*/ 10 h 282"/>
                      <a:gd name="T16" fmla="*/ 144 w 154"/>
                      <a:gd name="T1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82">
                        <a:moveTo>
                          <a:pt x="144" y="0"/>
                        </a:moveTo>
                        <a:cubicBezTo>
                          <a:pt x="10" y="0"/>
                          <a:pt x="10" y="0"/>
                          <a:pt x="10" y="0"/>
                        </a:cubicBezTo>
                        <a:cubicBezTo>
                          <a:pt x="5" y="0"/>
                          <a:pt x="0" y="5"/>
                          <a:pt x="0" y="10"/>
                        </a:cubicBezTo>
                        <a:cubicBezTo>
                          <a:pt x="0" y="254"/>
                          <a:pt x="0" y="272"/>
                          <a:pt x="0" y="272"/>
                        </a:cubicBezTo>
                        <a:cubicBezTo>
                          <a:pt x="0" y="277"/>
                          <a:pt x="5" y="282"/>
                          <a:pt x="10" y="282"/>
                        </a:cubicBezTo>
                        <a:cubicBezTo>
                          <a:pt x="144" y="282"/>
                          <a:pt x="144" y="282"/>
                          <a:pt x="144" y="282"/>
                        </a:cubicBezTo>
                        <a:cubicBezTo>
                          <a:pt x="149" y="282"/>
                          <a:pt x="154" y="277"/>
                          <a:pt x="154" y="272"/>
                        </a:cubicBezTo>
                        <a:cubicBezTo>
                          <a:pt x="154" y="28"/>
                          <a:pt x="154" y="10"/>
                          <a:pt x="154" y="10"/>
                        </a:cubicBezTo>
                        <a:cubicBezTo>
                          <a:pt x="154" y="5"/>
                          <a:pt x="149" y="0"/>
                          <a:pt x="144" y="0"/>
                        </a:cubicBezTo>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9" name="Freeform 21"/>
                  <p:cNvSpPr>
                    <a:spLocks/>
                  </p:cNvSpPr>
                  <p:nvPr/>
                </p:nvSpPr>
                <p:spPr bwMode="auto">
                  <a:xfrm>
                    <a:off x="7283881" y="2781041"/>
                    <a:ext cx="197265" cy="315241"/>
                  </a:xfrm>
                  <a:custGeom>
                    <a:avLst/>
                    <a:gdLst>
                      <a:gd name="T0" fmla="*/ 0 w 413"/>
                      <a:gd name="T1" fmla="*/ 0 h 660"/>
                      <a:gd name="T2" fmla="*/ 413 w 413"/>
                      <a:gd name="T3" fmla="*/ 0 h 660"/>
                      <a:gd name="T4" fmla="*/ 413 w 413"/>
                      <a:gd name="T5" fmla="*/ 660 h 660"/>
                      <a:gd name="T6" fmla="*/ 0 w 413"/>
                      <a:gd name="T7" fmla="*/ 660 h 660"/>
                      <a:gd name="T8" fmla="*/ 0 w 413"/>
                      <a:gd name="T9" fmla="*/ 0 h 660"/>
                      <a:gd name="T10" fmla="*/ 0 w 413"/>
                      <a:gd name="T11" fmla="*/ 0 h 660"/>
                    </a:gdLst>
                    <a:ahLst/>
                    <a:cxnLst>
                      <a:cxn ang="0">
                        <a:pos x="T0" y="T1"/>
                      </a:cxn>
                      <a:cxn ang="0">
                        <a:pos x="T2" y="T3"/>
                      </a:cxn>
                      <a:cxn ang="0">
                        <a:pos x="T4" y="T5"/>
                      </a:cxn>
                      <a:cxn ang="0">
                        <a:pos x="T6" y="T7"/>
                      </a:cxn>
                      <a:cxn ang="0">
                        <a:pos x="T8" y="T9"/>
                      </a:cxn>
                      <a:cxn ang="0">
                        <a:pos x="T10" y="T11"/>
                      </a:cxn>
                    </a:cxnLst>
                    <a:rect l="0" t="0" r="r" b="b"/>
                    <a:pathLst>
                      <a:path w="413" h="660">
                        <a:moveTo>
                          <a:pt x="0" y="0"/>
                        </a:moveTo>
                        <a:lnTo>
                          <a:pt x="413" y="0"/>
                        </a:lnTo>
                        <a:lnTo>
                          <a:pt x="413" y="660"/>
                        </a:lnTo>
                        <a:lnTo>
                          <a:pt x="0" y="660"/>
                        </a:lnTo>
                        <a:lnTo>
                          <a:pt x="0" y="0"/>
                        </a:lnTo>
                        <a:lnTo>
                          <a:pt x="0" y="0"/>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0" name="Freeform 22"/>
                  <p:cNvSpPr>
                    <a:spLocks/>
                  </p:cNvSpPr>
                  <p:nvPr/>
                </p:nvSpPr>
                <p:spPr bwMode="auto">
                  <a:xfrm>
                    <a:off x="7344541" y="2753816"/>
                    <a:ext cx="75467" cy="9075"/>
                  </a:xfrm>
                  <a:custGeom>
                    <a:avLst/>
                    <a:gdLst>
                      <a:gd name="T0" fmla="*/ 47 w 47"/>
                      <a:gd name="T1" fmla="*/ 3 h 6"/>
                      <a:gd name="T2" fmla="*/ 44 w 47"/>
                      <a:gd name="T3" fmla="*/ 6 h 6"/>
                      <a:gd name="T4" fmla="*/ 4 w 47"/>
                      <a:gd name="T5" fmla="*/ 6 h 6"/>
                      <a:gd name="T6" fmla="*/ 0 w 47"/>
                      <a:gd name="T7" fmla="*/ 3 h 6"/>
                      <a:gd name="T8" fmla="*/ 4 w 47"/>
                      <a:gd name="T9" fmla="*/ 0 h 6"/>
                      <a:gd name="T10" fmla="*/ 44 w 47"/>
                      <a:gd name="T11" fmla="*/ 0 h 6"/>
                      <a:gd name="T12" fmla="*/ 47 w 47"/>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7" h="6">
                        <a:moveTo>
                          <a:pt x="47" y="3"/>
                        </a:moveTo>
                        <a:cubicBezTo>
                          <a:pt x="47" y="4"/>
                          <a:pt x="45" y="6"/>
                          <a:pt x="44" y="6"/>
                        </a:cubicBezTo>
                        <a:cubicBezTo>
                          <a:pt x="4" y="6"/>
                          <a:pt x="4" y="6"/>
                          <a:pt x="4" y="6"/>
                        </a:cubicBezTo>
                        <a:cubicBezTo>
                          <a:pt x="2" y="6"/>
                          <a:pt x="0" y="4"/>
                          <a:pt x="0" y="3"/>
                        </a:cubicBezTo>
                        <a:cubicBezTo>
                          <a:pt x="0" y="1"/>
                          <a:pt x="2" y="0"/>
                          <a:pt x="4" y="0"/>
                        </a:cubicBezTo>
                        <a:cubicBezTo>
                          <a:pt x="44" y="0"/>
                          <a:pt x="44" y="0"/>
                          <a:pt x="44" y="0"/>
                        </a:cubicBezTo>
                        <a:cubicBezTo>
                          <a:pt x="45" y="0"/>
                          <a:pt x="47" y="1"/>
                          <a:pt x="47"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1" name="Freeform 23"/>
                  <p:cNvSpPr>
                    <a:spLocks/>
                  </p:cNvSpPr>
                  <p:nvPr/>
                </p:nvSpPr>
                <p:spPr bwMode="auto">
                  <a:xfrm>
                    <a:off x="7283881" y="3096282"/>
                    <a:ext cx="65437" cy="0"/>
                  </a:xfrm>
                  <a:custGeom>
                    <a:avLst/>
                    <a:gdLst>
                      <a:gd name="T0" fmla="*/ 0 w 137"/>
                      <a:gd name="T1" fmla="*/ 137 w 137"/>
                      <a:gd name="T2" fmla="*/ 137 w 137"/>
                      <a:gd name="T3" fmla="*/ 0 w 137"/>
                      <a:gd name="T4" fmla="*/ 0 w 137"/>
                      <a:gd name="T5" fmla="*/ 0 w 137"/>
                    </a:gdLst>
                    <a:ahLst/>
                    <a:cxnLst>
                      <a:cxn ang="0">
                        <a:pos x="T0" y="0"/>
                      </a:cxn>
                      <a:cxn ang="0">
                        <a:pos x="T1" y="0"/>
                      </a:cxn>
                      <a:cxn ang="0">
                        <a:pos x="T2" y="0"/>
                      </a:cxn>
                      <a:cxn ang="0">
                        <a:pos x="T3" y="0"/>
                      </a:cxn>
                      <a:cxn ang="0">
                        <a:pos x="T4" y="0"/>
                      </a:cxn>
                      <a:cxn ang="0">
                        <a:pos x="T5" y="0"/>
                      </a:cxn>
                    </a:cxnLst>
                    <a:rect l="0" t="0" r="r" b="b"/>
                    <a:pathLst>
                      <a:path w="137">
                        <a:moveTo>
                          <a:pt x="0" y="0"/>
                        </a:moveTo>
                        <a:lnTo>
                          <a:pt x="137" y="0"/>
                        </a:lnTo>
                        <a:lnTo>
                          <a:pt x="137" y="0"/>
                        </a:lnTo>
                        <a:lnTo>
                          <a:pt x="0" y="0"/>
                        </a:lnTo>
                        <a:lnTo>
                          <a:pt x="0" y="0"/>
                        </a:lnTo>
                        <a:lnTo>
                          <a:pt x="0" y="0"/>
                        </a:lnTo>
                        <a:close/>
                      </a:path>
                    </a:pathLst>
                  </a:custGeom>
                  <a:solidFill>
                    <a:srgbClr val="5D48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2" name="Freeform 24"/>
                  <p:cNvSpPr>
                    <a:spLocks/>
                  </p:cNvSpPr>
                  <p:nvPr/>
                </p:nvSpPr>
                <p:spPr bwMode="auto">
                  <a:xfrm>
                    <a:off x="7283881" y="2781041"/>
                    <a:ext cx="115111" cy="315241"/>
                  </a:xfrm>
                  <a:custGeom>
                    <a:avLst/>
                    <a:gdLst>
                      <a:gd name="T0" fmla="*/ 241 w 241"/>
                      <a:gd name="T1" fmla="*/ 0 h 660"/>
                      <a:gd name="T2" fmla="*/ 0 w 241"/>
                      <a:gd name="T3" fmla="*/ 0 h 660"/>
                      <a:gd name="T4" fmla="*/ 0 w 241"/>
                      <a:gd name="T5" fmla="*/ 660 h 660"/>
                      <a:gd name="T6" fmla="*/ 137 w 241"/>
                      <a:gd name="T7" fmla="*/ 660 h 660"/>
                      <a:gd name="T8" fmla="*/ 241 w 241"/>
                      <a:gd name="T9" fmla="*/ 0 h 660"/>
                      <a:gd name="T10" fmla="*/ 241 w 241"/>
                      <a:gd name="T11" fmla="*/ 0 h 660"/>
                      <a:gd name="T12" fmla="*/ 241 w 241"/>
                      <a:gd name="T13" fmla="*/ 0 h 660"/>
                    </a:gdLst>
                    <a:ahLst/>
                    <a:cxnLst>
                      <a:cxn ang="0">
                        <a:pos x="T0" y="T1"/>
                      </a:cxn>
                      <a:cxn ang="0">
                        <a:pos x="T2" y="T3"/>
                      </a:cxn>
                      <a:cxn ang="0">
                        <a:pos x="T4" y="T5"/>
                      </a:cxn>
                      <a:cxn ang="0">
                        <a:pos x="T6" y="T7"/>
                      </a:cxn>
                      <a:cxn ang="0">
                        <a:pos x="T8" y="T9"/>
                      </a:cxn>
                      <a:cxn ang="0">
                        <a:pos x="T10" y="T11"/>
                      </a:cxn>
                      <a:cxn ang="0">
                        <a:pos x="T12" y="T13"/>
                      </a:cxn>
                    </a:cxnLst>
                    <a:rect l="0" t="0" r="r" b="b"/>
                    <a:pathLst>
                      <a:path w="241" h="660">
                        <a:moveTo>
                          <a:pt x="241" y="0"/>
                        </a:moveTo>
                        <a:lnTo>
                          <a:pt x="0" y="0"/>
                        </a:lnTo>
                        <a:lnTo>
                          <a:pt x="0" y="660"/>
                        </a:lnTo>
                        <a:lnTo>
                          <a:pt x="137" y="660"/>
                        </a:lnTo>
                        <a:lnTo>
                          <a:pt x="241" y="0"/>
                        </a:lnTo>
                        <a:lnTo>
                          <a:pt x="241" y="0"/>
                        </a:lnTo>
                        <a:lnTo>
                          <a:pt x="241"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grpSp>
              <p:nvGrpSpPr>
                <p:cNvPr id="9" name="Group 8"/>
                <p:cNvGrpSpPr/>
                <p:nvPr/>
              </p:nvGrpSpPr>
              <p:grpSpPr>
                <a:xfrm>
                  <a:off x="2901362" y="5555649"/>
                  <a:ext cx="695325" cy="78582"/>
                  <a:chOff x="2898930" y="5555649"/>
                  <a:chExt cx="695325" cy="78582"/>
                </a:xfrm>
              </p:grpSpPr>
              <p:sp>
                <p:nvSpPr>
                  <p:cNvPr id="6" name="Oval 5"/>
                  <p:cNvSpPr/>
                  <p:nvPr/>
                </p:nvSpPr>
                <p:spPr bwMode="auto">
                  <a:xfrm>
                    <a:off x="3207301" y="5555649"/>
                    <a:ext cx="78582" cy="78582"/>
                  </a:xfrm>
                  <a:prstGeom prst="ellips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7" name="Group 6"/>
                  <p:cNvGrpSpPr/>
                  <p:nvPr/>
                </p:nvGrpSpPr>
                <p:grpSpPr>
                  <a:xfrm>
                    <a:off x="2898930" y="5555649"/>
                    <a:ext cx="695325" cy="78582"/>
                    <a:chOff x="2898930" y="5555649"/>
                    <a:chExt cx="695325" cy="78582"/>
                  </a:xfrm>
                  <a:solidFill>
                    <a:schemeClr val="tx1"/>
                  </a:solidFill>
                </p:grpSpPr>
                <p:sp>
                  <p:nvSpPr>
                    <p:cNvPr id="196" name="Oval 195"/>
                    <p:cNvSpPr/>
                    <p:nvPr/>
                  </p:nvSpPr>
                  <p:spPr bwMode="auto">
                    <a:xfrm>
                      <a:off x="2898930" y="5555649"/>
                      <a:ext cx="78582" cy="78582"/>
                    </a:xfrm>
                    <a:prstGeom prst="ellips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97" name="Oval 196"/>
                    <p:cNvSpPr/>
                    <p:nvPr/>
                  </p:nvSpPr>
                  <p:spPr bwMode="auto">
                    <a:xfrm>
                      <a:off x="3515673" y="5555649"/>
                      <a:ext cx="78582" cy="78582"/>
                    </a:xfrm>
                    <a:prstGeom prst="ellipse">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grpSp>
          <p:grpSp>
            <p:nvGrpSpPr>
              <p:cNvPr id="31" name="Group 30"/>
              <p:cNvGrpSpPr/>
              <p:nvPr/>
            </p:nvGrpSpPr>
            <p:grpSpPr>
              <a:xfrm>
                <a:off x="7085392" y="3248380"/>
                <a:ext cx="595678" cy="428352"/>
                <a:chOff x="7085392" y="3248380"/>
                <a:chExt cx="595678" cy="428352"/>
              </a:xfrm>
            </p:grpSpPr>
            <p:grpSp>
              <p:nvGrpSpPr>
                <p:cNvPr id="320" name="Group 18"/>
                <p:cNvGrpSpPr>
                  <a:grpSpLocks noChangeAspect="1"/>
                </p:cNvGrpSpPr>
                <p:nvPr/>
              </p:nvGrpSpPr>
              <p:grpSpPr bwMode="auto">
                <a:xfrm rot="5400000">
                  <a:off x="7169055" y="3164717"/>
                  <a:ext cx="428352" cy="595678"/>
                  <a:chOff x="7310" y="2357"/>
                  <a:chExt cx="256" cy="356"/>
                </a:xfrm>
              </p:grpSpPr>
              <p:sp>
                <p:nvSpPr>
                  <p:cNvPr id="322" name="Freeform 19"/>
                  <p:cNvSpPr>
                    <a:spLocks/>
                  </p:cNvSpPr>
                  <p:nvPr/>
                </p:nvSpPr>
                <p:spPr bwMode="auto">
                  <a:xfrm>
                    <a:off x="7310" y="2357"/>
                    <a:ext cx="256" cy="356"/>
                  </a:xfrm>
                  <a:custGeom>
                    <a:avLst/>
                    <a:gdLst>
                      <a:gd name="T0" fmla="*/ 247 w 264"/>
                      <a:gd name="T1" fmla="*/ 0 h 368"/>
                      <a:gd name="T2" fmla="*/ 17 w 264"/>
                      <a:gd name="T3" fmla="*/ 0 h 368"/>
                      <a:gd name="T4" fmla="*/ 0 w 264"/>
                      <a:gd name="T5" fmla="*/ 14 h 368"/>
                      <a:gd name="T6" fmla="*/ 0 w 264"/>
                      <a:gd name="T7" fmla="*/ 354 h 368"/>
                      <a:gd name="T8" fmla="*/ 17 w 264"/>
                      <a:gd name="T9" fmla="*/ 368 h 368"/>
                      <a:gd name="T10" fmla="*/ 247 w 264"/>
                      <a:gd name="T11" fmla="*/ 368 h 368"/>
                      <a:gd name="T12" fmla="*/ 264 w 264"/>
                      <a:gd name="T13" fmla="*/ 354 h 368"/>
                      <a:gd name="T14" fmla="*/ 264 w 264"/>
                      <a:gd name="T15" fmla="*/ 14 h 368"/>
                      <a:gd name="T16" fmla="*/ 247 w 264"/>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368">
                        <a:moveTo>
                          <a:pt x="247" y="0"/>
                        </a:moveTo>
                        <a:cubicBezTo>
                          <a:pt x="17" y="0"/>
                          <a:pt x="17" y="0"/>
                          <a:pt x="17" y="0"/>
                        </a:cubicBezTo>
                        <a:cubicBezTo>
                          <a:pt x="9" y="0"/>
                          <a:pt x="0" y="6"/>
                          <a:pt x="0" y="14"/>
                        </a:cubicBezTo>
                        <a:cubicBezTo>
                          <a:pt x="0" y="358"/>
                          <a:pt x="0" y="354"/>
                          <a:pt x="0" y="354"/>
                        </a:cubicBezTo>
                        <a:cubicBezTo>
                          <a:pt x="0" y="361"/>
                          <a:pt x="9" y="368"/>
                          <a:pt x="17" y="368"/>
                        </a:cubicBezTo>
                        <a:cubicBezTo>
                          <a:pt x="247" y="368"/>
                          <a:pt x="247" y="368"/>
                          <a:pt x="247" y="368"/>
                        </a:cubicBezTo>
                        <a:cubicBezTo>
                          <a:pt x="256" y="368"/>
                          <a:pt x="264" y="361"/>
                          <a:pt x="264" y="354"/>
                        </a:cubicBezTo>
                        <a:cubicBezTo>
                          <a:pt x="264" y="10"/>
                          <a:pt x="264" y="14"/>
                          <a:pt x="264" y="14"/>
                        </a:cubicBezTo>
                        <a:cubicBezTo>
                          <a:pt x="264" y="6"/>
                          <a:pt x="256" y="0"/>
                          <a:pt x="247" y="0"/>
                        </a:cubicBezTo>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23" name="Freeform 20"/>
                  <p:cNvSpPr>
                    <a:spLocks/>
                  </p:cNvSpPr>
                  <p:nvPr/>
                </p:nvSpPr>
                <p:spPr bwMode="auto">
                  <a:xfrm>
                    <a:off x="7335" y="2377"/>
                    <a:ext cx="205" cy="313"/>
                  </a:xfrm>
                  <a:custGeom>
                    <a:avLst/>
                    <a:gdLst>
                      <a:gd name="T0" fmla="*/ 0 w 205"/>
                      <a:gd name="T1" fmla="*/ 0 h 313"/>
                      <a:gd name="T2" fmla="*/ 205 w 205"/>
                      <a:gd name="T3" fmla="*/ 0 h 313"/>
                      <a:gd name="T4" fmla="*/ 205 w 205"/>
                      <a:gd name="T5" fmla="*/ 313 h 313"/>
                      <a:gd name="T6" fmla="*/ 0 w 205"/>
                      <a:gd name="T7" fmla="*/ 313 h 313"/>
                      <a:gd name="T8" fmla="*/ 0 w 205"/>
                      <a:gd name="T9" fmla="*/ 0 h 313"/>
                      <a:gd name="T10" fmla="*/ 0 w 205"/>
                      <a:gd name="T11" fmla="*/ 0 h 313"/>
                    </a:gdLst>
                    <a:ahLst/>
                    <a:cxnLst>
                      <a:cxn ang="0">
                        <a:pos x="T0" y="T1"/>
                      </a:cxn>
                      <a:cxn ang="0">
                        <a:pos x="T2" y="T3"/>
                      </a:cxn>
                      <a:cxn ang="0">
                        <a:pos x="T4" y="T5"/>
                      </a:cxn>
                      <a:cxn ang="0">
                        <a:pos x="T6" y="T7"/>
                      </a:cxn>
                      <a:cxn ang="0">
                        <a:pos x="T8" y="T9"/>
                      </a:cxn>
                      <a:cxn ang="0">
                        <a:pos x="T10" y="T11"/>
                      </a:cxn>
                    </a:cxnLst>
                    <a:rect l="0" t="0" r="r" b="b"/>
                    <a:pathLst>
                      <a:path w="205" h="313">
                        <a:moveTo>
                          <a:pt x="0" y="0"/>
                        </a:moveTo>
                        <a:lnTo>
                          <a:pt x="205" y="0"/>
                        </a:lnTo>
                        <a:lnTo>
                          <a:pt x="205" y="313"/>
                        </a:lnTo>
                        <a:lnTo>
                          <a:pt x="0" y="313"/>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25" name="Freeform 22"/>
                  <p:cNvSpPr>
                    <a:spLocks/>
                  </p:cNvSpPr>
                  <p:nvPr/>
                </p:nvSpPr>
                <p:spPr bwMode="auto">
                  <a:xfrm>
                    <a:off x="7335" y="2377"/>
                    <a:ext cx="205" cy="313"/>
                  </a:xfrm>
                  <a:custGeom>
                    <a:avLst/>
                    <a:gdLst>
                      <a:gd name="T0" fmla="*/ 0 w 205"/>
                      <a:gd name="T1" fmla="*/ 0 h 313"/>
                      <a:gd name="T2" fmla="*/ 205 w 205"/>
                      <a:gd name="T3" fmla="*/ 0 h 313"/>
                      <a:gd name="T4" fmla="*/ 205 w 205"/>
                      <a:gd name="T5" fmla="*/ 313 h 313"/>
                      <a:gd name="T6" fmla="*/ 0 w 205"/>
                      <a:gd name="T7" fmla="*/ 313 h 313"/>
                      <a:gd name="T8" fmla="*/ 0 w 205"/>
                      <a:gd name="T9" fmla="*/ 0 h 313"/>
                      <a:gd name="T10" fmla="*/ 0 w 205"/>
                      <a:gd name="T11" fmla="*/ 0 h 313"/>
                    </a:gdLst>
                    <a:ahLst/>
                    <a:cxnLst>
                      <a:cxn ang="0">
                        <a:pos x="T0" y="T1"/>
                      </a:cxn>
                      <a:cxn ang="0">
                        <a:pos x="T2" y="T3"/>
                      </a:cxn>
                      <a:cxn ang="0">
                        <a:pos x="T4" y="T5"/>
                      </a:cxn>
                      <a:cxn ang="0">
                        <a:pos x="T6" y="T7"/>
                      </a:cxn>
                      <a:cxn ang="0">
                        <a:pos x="T8" y="T9"/>
                      </a:cxn>
                      <a:cxn ang="0">
                        <a:pos x="T10" y="T11"/>
                      </a:cxn>
                    </a:cxnLst>
                    <a:rect l="0" t="0" r="r" b="b"/>
                    <a:pathLst>
                      <a:path w="205" h="313">
                        <a:moveTo>
                          <a:pt x="0" y="0"/>
                        </a:moveTo>
                        <a:lnTo>
                          <a:pt x="205" y="0"/>
                        </a:lnTo>
                        <a:lnTo>
                          <a:pt x="205" y="313"/>
                        </a:lnTo>
                        <a:lnTo>
                          <a:pt x="0" y="313"/>
                        </a:lnTo>
                        <a:lnTo>
                          <a:pt x="0" y="0"/>
                        </a:lnTo>
                        <a:lnTo>
                          <a:pt x="0" y="0"/>
                        </a:lnTo>
                        <a:close/>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26" name="Freeform 23"/>
                  <p:cNvSpPr>
                    <a:spLocks/>
                  </p:cNvSpPr>
                  <p:nvPr/>
                </p:nvSpPr>
                <p:spPr bwMode="auto">
                  <a:xfrm rot="16200000">
                    <a:off x="7323" y="2473"/>
                    <a:ext cx="229" cy="205"/>
                  </a:xfrm>
                  <a:custGeom>
                    <a:avLst/>
                    <a:gdLst>
                      <a:gd name="T0" fmla="*/ 121 w 121"/>
                      <a:gd name="T1" fmla="*/ 0 h 313"/>
                      <a:gd name="T2" fmla="*/ 0 w 121"/>
                      <a:gd name="T3" fmla="*/ 0 h 313"/>
                      <a:gd name="T4" fmla="*/ 0 w 121"/>
                      <a:gd name="T5" fmla="*/ 313 h 313"/>
                      <a:gd name="T6" fmla="*/ 68 w 121"/>
                      <a:gd name="T7" fmla="*/ 313 h 313"/>
                      <a:gd name="T8" fmla="*/ 121 w 121"/>
                      <a:gd name="T9" fmla="*/ 0 h 313"/>
                      <a:gd name="T10" fmla="*/ 121 w 121"/>
                      <a:gd name="T11" fmla="*/ 0 h 313"/>
                      <a:gd name="T12" fmla="*/ 121 w 121"/>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121" h="313">
                        <a:moveTo>
                          <a:pt x="121" y="0"/>
                        </a:moveTo>
                        <a:lnTo>
                          <a:pt x="0" y="0"/>
                        </a:lnTo>
                        <a:lnTo>
                          <a:pt x="0" y="313"/>
                        </a:lnTo>
                        <a:lnTo>
                          <a:pt x="68" y="313"/>
                        </a:lnTo>
                        <a:lnTo>
                          <a:pt x="121" y="0"/>
                        </a:lnTo>
                        <a:lnTo>
                          <a:pt x="121" y="0"/>
                        </a:lnTo>
                        <a:lnTo>
                          <a:pt x="121"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sp>
              <p:nvSpPr>
                <p:cNvPr id="218" name="Oval 217"/>
                <p:cNvSpPr/>
                <p:nvPr/>
              </p:nvSpPr>
              <p:spPr bwMode="auto">
                <a:xfrm>
                  <a:off x="7374011" y="3644200"/>
                  <a:ext cx="18441" cy="18441"/>
                </a:xfrm>
                <a:prstGeom prst="ellipse">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nvGrpSpPr>
              <p:cNvPr id="41" name="Group 40"/>
              <p:cNvGrpSpPr/>
              <p:nvPr/>
            </p:nvGrpSpPr>
            <p:grpSpPr>
              <a:xfrm>
                <a:off x="6795000" y="3771199"/>
                <a:ext cx="1176459" cy="604404"/>
                <a:chOff x="6795000" y="3771199"/>
                <a:chExt cx="1176459" cy="604404"/>
              </a:xfrm>
            </p:grpSpPr>
            <p:grpSp>
              <p:nvGrpSpPr>
                <p:cNvPr id="314" name="Group 11"/>
                <p:cNvGrpSpPr>
                  <a:grpSpLocks noChangeAspect="1"/>
                </p:cNvGrpSpPr>
                <p:nvPr/>
              </p:nvGrpSpPr>
              <p:grpSpPr bwMode="auto">
                <a:xfrm>
                  <a:off x="6795000" y="3771199"/>
                  <a:ext cx="1176459" cy="604404"/>
                  <a:chOff x="6575" y="2356"/>
                  <a:chExt cx="691" cy="355"/>
                </a:xfrm>
              </p:grpSpPr>
              <p:sp>
                <p:nvSpPr>
                  <p:cNvPr id="316" name="Freeform 12"/>
                  <p:cNvSpPr>
                    <a:spLocks/>
                  </p:cNvSpPr>
                  <p:nvPr/>
                </p:nvSpPr>
                <p:spPr bwMode="auto">
                  <a:xfrm>
                    <a:off x="6575" y="2683"/>
                    <a:ext cx="691" cy="28"/>
                  </a:xfrm>
                  <a:custGeom>
                    <a:avLst/>
                    <a:gdLst>
                      <a:gd name="T0" fmla="*/ 0 w 565"/>
                      <a:gd name="T1" fmla="*/ 6 h 23"/>
                      <a:gd name="T2" fmla="*/ 0 w 565"/>
                      <a:gd name="T3" fmla="*/ 11 h 23"/>
                      <a:gd name="T4" fmla="*/ 0 w 565"/>
                      <a:gd name="T5" fmla="*/ 12 h 23"/>
                      <a:gd name="T6" fmla="*/ 0 w 565"/>
                      <a:gd name="T7" fmla="*/ 12 h 23"/>
                      <a:gd name="T8" fmla="*/ 0 w 565"/>
                      <a:gd name="T9" fmla="*/ 13 h 23"/>
                      <a:gd name="T10" fmla="*/ 0 w 565"/>
                      <a:gd name="T11" fmla="*/ 14 h 23"/>
                      <a:gd name="T12" fmla="*/ 11 w 565"/>
                      <a:gd name="T13" fmla="*/ 23 h 23"/>
                      <a:gd name="T14" fmla="*/ 554 w 565"/>
                      <a:gd name="T15" fmla="*/ 23 h 23"/>
                      <a:gd name="T16" fmla="*/ 565 w 565"/>
                      <a:gd name="T17" fmla="*/ 15 h 23"/>
                      <a:gd name="T18" fmla="*/ 565 w 565"/>
                      <a:gd name="T19" fmla="*/ 14 h 23"/>
                      <a:gd name="T20" fmla="*/ 565 w 565"/>
                      <a:gd name="T21" fmla="*/ 6 h 23"/>
                      <a:gd name="T22" fmla="*/ 0 w 565"/>
                      <a:gd name="T23" fmla="*/ 6 h 23"/>
                      <a:gd name="T24" fmla="*/ 0 w 565"/>
                      <a:gd name="T25"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5"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54" y="23"/>
                          <a:pt x="554" y="23"/>
                          <a:pt x="554" y="23"/>
                        </a:cubicBezTo>
                        <a:cubicBezTo>
                          <a:pt x="559" y="23"/>
                          <a:pt x="563" y="20"/>
                          <a:pt x="565" y="15"/>
                        </a:cubicBezTo>
                        <a:cubicBezTo>
                          <a:pt x="565" y="14"/>
                          <a:pt x="565" y="14"/>
                          <a:pt x="565" y="14"/>
                        </a:cubicBezTo>
                        <a:cubicBezTo>
                          <a:pt x="565" y="0"/>
                          <a:pt x="565" y="6"/>
                          <a:pt x="565" y="6"/>
                        </a:cubicBezTo>
                        <a:cubicBezTo>
                          <a:pt x="0" y="6"/>
                          <a:pt x="0" y="6"/>
                          <a:pt x="0" y="6"/>
                        </a:cubicBezTo>
                        <a:cubicBezTo>
                          <a:pt x="0" y="6"/>
                          <a:pt x="0" y="6"/>
                          <a:pt x="0" y="6"/>
                        </a:cubicBez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17" name="Freeform 13"/>
                  <p:cNvSpPr>
                    <a:spLocks/>
                  </p:cNvSpPr>
                  <p:nvPr/>
                </p:nvSpPr>
                <p:spPr bwMode="auto">
                  <a:xfrm>
                    <a:off x="6663" y="2356"/>
                    <a:ext cx="516" cy="337"/>
                  </a:xfrm>
                  <a:custGeom>
                    <a:avLst/>
                    <a:gdLst>
                      <a:gd name="T0" fmla="*/ 14 w 422"/>
                      <a:gd name="T1" fmla="*/ 274 h 274"/>
                      <a:gd name="T2" fmla="*/ 408 w 422"/>
                      <a:gd name="T3" fmla="*/ 274 h 274"/>
                      <a:gd name="T4" fmla="*/ 422 w 422"/>
                      <a:gd name="T5" fmla="*/ 259 h 274"/>
                      <a:gd name="T6" fmla="*/ 422 w 422"/>
                      <a:gd name="T7" fmla="*/ 15 h 274"/>
                      <a:gd name="T8" fmla="*/ 408 w 422"/>
                      <a:gd name="T9" fmla="*/ 0 h 274"/>
                      <a:gd name="T10" fmla="*/ 14 w 422"/>
                      <a:gd name="T11" fmla="*/ 0 h 274"/>
                      <a:gd name="T12" fmla="*/ 0 w 422"/>
                      <a:gd name="T13" fmla="*/ 15 h 274"/>
                      <a:gd name="T14" fmla="*/ 0 w 422"/>
                      <a:gd name="T15" fmla="*/ 259 h 274"/>
                      <a:gd name="T16" fmla="*/ 14 w 422"/>
                      <a:gd name="T1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274">
                        <a:moveTo>
                          <a:pt x="14" y="274"/>
                        </a:moveTo>
                        <a:cubicBezTo>
                          <a:pt x="408" y="274"/>
                          <a:pt x="408" y="274"/>
                          <a:pt x="408" y="274"/>
                        </a:cubicBezTo>
                        <a:cubicBezTo>
                          <a:pt x="417" y="274"/>
                          <a:pt x="422" y="268"/>
                          <a:pt x="422" y="259"/>
                        </a:cubicBezTo>
                        <a:cubicBezTo>
                          <a:pt x="422" y="15"/>
                          <a:pt x="422" y="15"/>
                          <a:pt x="422" y="15"/>
                        </a:cubicBezTo>
                        <a:cubicBezTo>
                          <a:pt x="422" y="6"/>
                          <a:pt x="417" y="0"/>
                          <a:pt x="408" y="0"/>
                        </a:cubicBezTo>
                        <a:cubicBezTo>
                          <a:pt x="14" y="0"/>
                          <a:pt x="14" y="0"/>
                          <a:pt x="14" y="0"/>
                        </a:cubicBezTo>
                        <a:cubicBezTo>
                          <a:pt x="8" y="0"/>
                          <a:pt x="0" y="6"/>
                          <a:pt x="0" y="15"/>
                        </a:cubicBezTo>
                        <a:cubicBezTo>
                          <a:pt x="0" y="259"/>
                          <a:pt x="0" y="259"/>
                          <a:pt x="0" y="259"/>
                        </a:cubicBezTo>
                        <a:cubicBezTo>
                          <a:pt x="0" y="268"/>
                          <a:pt x="8" y="274"/>
                          <a:pt x="14" y="274"/>
                        </a:cubicBezTo>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18" name="Freeform 14"/>
                  <p:cNvSpPr>
                    <a:spLocks/>
                  </p:cNvSpPr>
                  <p:nvPr/>
                </p:nvSpPr>
                <p:spPr bwMode="auto">
                  <a:xfrm>
                    <a:off x="6685" y="2376"/>
                    <a:ext cx="472" cy="295"/>
                  </a:xfrm>
                  <a:custGeom>
                    <a:avLst/>
                    <a:gdLst>
                      <a:gd name="T0" fmla="*/ 0 w 386"/>
                      <a:gd name="T1" fmla="*/ 0 h 240"/>
                      <a:gd name="T2" fmla="*/ 386 w 386"/>
                      <a:gd name="T3" fmla="*/ 0 h 240"/>
                      <a:gd name="T4" fmla="*/ 386 w 386"/>
                      <a:gd name="T5" fmla="*/ 240 h 240"/>
                      <a:gd name="T6" fmla="*/ 0 w 386"/>
                      <a:gd name="T7" fmla="*/ 240 h 240"/>
                      <a:gd name="T8" fmla="*/ 0 w 386"/>
                      <a:gd name="T9" fmla="*/ 0 h 240"/>
                    </a:gdLst>
                    <a:ahLst/>
                    <a:cxnLst>
                      <a:cxn ang="0">
                        <a:pos x="T0" y="T1"/>
                      </a:cxn>
                      <a:cxn ang="0">
                        <a:pos x="T2" y="T3"/>
                      </a:cxn>
                      <a:cxn ang="0">
                        <a:pos x="T4" y="T5"/>
                      </a:cxn>
                      <a:cxn ang="0">
                        <a:pos x="T6" y="T7"/>
                      </a:cxn>
                      <a:cxn ang="0">
                        <a:pos x="T8" y="T9"/>
                      </a:cxn>
                    </a:cxnLst>
                    <a:rect l="0" t="0" r="r" b="b"/>
                    <a:pathLst>
                      <a:path w="386" h="240">
                        <a:moveTo>
                          <a:pt x="0" y="0"/>
                        </a:moveTo>
                        <a:cubicBezTo>
                          <a:pt x="386" y="0"/>
                          <a:pt x="386" y="0"/>
                          <a:pt x="386" y="0"/>
                        </a:cubicBezTo>
                        <a:cubicBezTo>
                          <a:pt x="386" y="240"/>
                          <a:pt x="386" y="240"/>
                          <a:pt x="386" y="240"/>
                        </a:cubicBezTo>
                        <a:cubicBezTo>
                          <a:pt x="0" y="240"/>
                          <a:pt x="0" y="240"/>
                          <a:pt x="0" y="240"/>
                        </a:cubicBezTo>
                        <a:cubicBezTo>
                          <a:pt x="0" y="0"/>
                          <a:pt x="0" y="0"/>
                          <a:pt x="0" y="0"/>
                        </a:cubicBezTo>
                      </a:path>
                    </a:pathLst>
                  </a:custGeom>
                  <a:solidFill>
                    <a:srgbClr val="0054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19" name="Freeform 15"/>
                  <p:cNvSpPr>
                    <a:spLocks/>
                  </p:cNvSpPr>
                  <p:nvPr/>
                </p:nvSpPr>
                <p:spPr bwMode="auto">
                  <a:xfrm>
                    <a:off x="6685" y="2376"/>
                    <a:ext cx="281" cy="295"/>
                  </a:xfrm>
                  <a:custGeom>
                    <a:avLst/>
                    <a:gdLst>
                      <a:gd name="T0" fmla="*/ 230 w 230"/>
                      <a:gd name="T1" fmla="*/ 0 h 240"/>
                      <a:gd name="T2" fmla="*/ 0 w 230"/>
                      <a:gd name="T3" fmla="*/ 0 h 240"/>
                      <a:gd name="T4" fmla="*/ 0 w 230"/>
                      <a:gd name="T5" fmla="*/ 240 h 240"/>
                      <a:gd name="T6" fmla="*/ 201 w 230"/>
                      <a:gd name="T7" fmla="*/ 240 h 240"/>
                      <a:gd name="T8" fmla="*/ 230 w 230"/>
                      <a:gd name="T9" fmla="*/ 0 h 240"/>
                    </a:gdLst>
                    <a:ahLst/>
                    <a:cxnLst>
                      <a:cxn ang="0">
                        <a:pos x="T0" y="T1"/>
                      </a:cxn>
                      <a:cxn ang="0">
                        <a:pos x="T2" y="T3"/>
                      </a:cxn>
                      <a:cxn ang="0">
                        <a:pos x="T4" y="T5"/>
                      </a:cxn>
                      <a:cxn ang="0">
                        <a:pos x="T6" y="T7"/>
                      </a:cxn>
                      <a:cxn ang="0">
                        <a:pos x="T8" y="T9"/>
                      </a:cxn>
                    </a:cxnLst>
                    <a:rect l="0" t="0" r="r" b="b"/>
                    <a:pathLst>
                      <a:path w="230" h="240">
                        <a:moveTo>
                          <a:pt x="230" y="0"/>
                        </a:moveTo>
                        <a:cubicBezTo>
                          <a:pt x="175" y="0"/>
                          <a:pt x="101" y="0"/>
                          <a:pt x="0" y="0"/>
                        </a:cubicBezTo>
                        <a:cubicBezTo>
                          <a:pt x="0" y="0"/>
                          <a:pt x="0" y="0"/>
                          <a:pt x="0" y="240"/>
                        </a:cubicBezTo>
                        <a:cubicBezTo>
                          <a:pt x="201" y="240"/>
                          <a:pt x="201" y="240"/>
                          <a:pt x="201" y="240"/>
                        </a:cubicBezTo>
                        <a:cubicBezTo>
                          <a:pt x="230" y="0"/>
                          <a:pt x="230" y="0"/>
                          <a:pt x="230"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pic>
              <p:nvPicPr>
                <p:cNvPr id="32" name="Picture 31"/>
                <p:cNvPicPr>
                  <a:picLocks noChangeAspect="1"/>
                </p:cNvPicPr>
                <p:nvPr/>
              </p:nvPicPr>
              <p:blipFill>
                <a:blip r:embed="rId7"/>
                <a:stretch>
                  <a:fillRect/>
                </a:stretch>
              </p:blipFill>
              <p:spPr>
                <a:xfrm>
                  <a:off x="7227137" y="3899592"/>
                  <a:ext cx="312184" cy="317139"/>
                </a:xfrm>
                <a:prstGeom prst="rect">
                  <a:avLst/>
                </a:prstGeom>
              </p:spPr>
            </p:pic>
          </p:grpSp>
        </p:grpSp>
        <p:grpSp>
          <p:nvGrpSpPr>
            <p:cNvPr id="55" name="Group 54"/>
            <p:cNvGrpSpPr/>
            <p:nvPr/>
          </p:nvGrpSpPr>
          <p:grpSpPr>
            <a:xfrm>
              <a:off x="7295895" y="2907472"/>
              <a:ext cx="174673" cy="643807"/>
              <a:chOff x="7295895" y="2907472"/>
              <a:chExt cx="174673" cy="643807"/>
            </a:xfrm>
          </p:grpSpPr>
          <p:pic>
            <p:nvPicPr>
              <p:cNvPr id="222" name="Picture 221"/>
              <p:cNvPicPr>
                <a:picLocks noChangeAspect="1"/>
              </p:cNvPicPr>
              <p:nvPr/>
            </p:nvPicPr>
            <p:blipFill>
              <a:blip r:embed="rId7"/>
              <a:stretch>
                <a:fillRect/>
              </a:stretch>
            </p:blipFill>
            <p:spPr>
              <a:xfrm>
                <a:off x="7295895" y="3373834"/>
                <a:ext cx="174673" cy="177445"/>
              </a:xfrm>
              <a:prstGeom prst="rect">
                <a:avLst/>
              </a:prstGeom>
            </p:spPr>
          </p:pic>
          <p:pic>
            <p:nvPicPr>
              <p:cNvPr id="223" name="Picture 222"/>
              <p:cNvPicPr>
                <a:picLocks noChangeAspect="1"/>
              </p:cNvPicPr>
              <p:nvPr/>
            </p:nvPicPr>
            <p:blipFill>
              <a:blip r:embed="rId7"/>
              <a:stretch>
                <a:fillRect/>
              </a:stretch>
            </p:blipFill>
            <p:spPr>
              <a:xfrm>
                <a:off x="7333491" y="2907472"/>
                <a:ext cx="99480" cy="101059"/>
              </a:xfrm>
              <a:prstGeom prst="rect">
                <a:avLst/>
              </a:prstGeom>
            </p:spPr>
          </p:pic>
        </p:grpSp>
      </p:grpSp>
      <p:grpSp>
        <p:nvGrpSpPr>
          <p:cNvPr id="53" name="Group 52"/>
          <p:cNvGrpSpPr/>
          <p:nvPr/>
        </p:nvGrpSpPr>
        <p:grpSpPr>
          <a:xfrm>
            <a:off x="8071880" y="133026"/>
            <a:ext cx="4108066" cy="2332959"/>
            <a:chOff x="8032586" y="292142"/>
            <a:chExt cx="4109231" cy="2333621"/>
          </a:xfrm>
        </p:grpSpPr>
        <p:pic>
          <p:nvPicPr>
            <p:cNvPr id="200" name="Picture 19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33935" y="292142"/>
              <a:ext cx="1989439" cy="1348611"/>
            </a:xfrm>
            <a:prstGeom prst="rect">
              <a:avLst/>
            </a:prstGeom>
          </p:spPr>
        </p:pic>
        <p:pic>
          <p:nvPicPr>
            <p:cNvPr id="254" name="Picture 25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52378" y="1269684"/>
              <a:ext cx="1989439" cy="1348611"/>
            </a:xfrm>
            <a:prstGeom prst="rect">
              <a:avLst/>
            </a:prstGeom>
          </p:spPr>
        </p:pic>
        <p:grpSp>
          <p:nvGrpSpPr>
            <p:cNvPr id="328" name="Group 327"/>
            <p:cNvGrpSpPr/>
            <p:nvPr/>
          </p:nvGrpSpPr>
          <p:grpSpPr>
            <a:xfrm>
              <a:off x="10842559" y="1245157"/>
              <a:ext cx="767181" cy="548408"/>
              <a:chOff x="10671731" y="2778451"/>
              <a:chExt cx="793017" cy="566876"/>
            </a:xfrm>
          </p:grpSpPr>
          <p:grpSp>
            <p:nvGrpSpPr>
              <p:cNvPr id="329" name="Group 4"/>
              <p:cNvGrpSpPr>
                <a:grpSpLocks noChangeAspect="1"/>
              </p:cNvGrpSpPr>
              <p:nvPr/>
            </p:nvGrpSpPr>
            <p:grpSpPr bwMode="auto">
              <a:xfrm>
                <a:off x="10671731" y="2778451"/>
                <a:ext cx="793017" cy="566876"/>
                <a:chOff x="7866" y="1801"/>
                <a:chExt cx="1301" cy="930"/>
              </a:xfrm>
            </p:grpSpPr>
            <p:sp>
              <p:nvSpPr>
                <p:cNvPr id="349" name="AutoShape 3"/>
                <p:cNvSpPr>
                  <a:spLocks noChangeAspect="1" noChangeArrowheads="1" noTextEdit="1"/>
                </p:cNvSpPr>
                <p:nvPr/>
              </p:nvSpPr>
              <p:spPr bwMode="auto">
                <a:xfrm>
                  <a:off x="7868" y="1801"/>
                  <a:ext cx="1297"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50" name="Freeform 5"/>
                <p:cNvSpPr>
                  <a:spLocks/>
                </p:cNvSpPr>
                <p:nvPr/>
              </p:nvSpPr>
              <p:spPr bwMode="auto">
                <a:xfrm>
                  <a:off x="7866" y="1803"/>
                  <a:ext cx="1301" cy="928"/>
                </a:xfrm>
                <a:custGeom>
                  <a:avLst/>
                  <a:gdLst>
                    <a:gd name="T0" fmla="*/ 0 w 1301"/>
                    <a:gd name="T1" fmla="*/ 0 h 928"/>
                    <a:gd name="T2" fmla="*/ 0 w 1301"/>
                    <a:gd name="T3" fmla="*/ 93 h 928"/>
                    <a:gd name="T4" fmla="*/ 0 w 1301"/>
                    <a:gd name="T5" fmla="*/ 112 h 928"/>
                    <a:gd name="T6" fmla="*/ 0 w 1301"/>
                    <a:gd name="T7" fmla="*/ 928 h 928"/>
                    <a:gd name="T8" fmla="*/ 1301 w 1301"/>
                    <a:gd name="T9" fmla="*/ 928 h 928"/>
                    <a:gd name="T10" fmla="*/ 1301 w 1301"/>
                    <a:gd name="T11" fmla="*/ 112 h 928"/>
                    <a:gd name="T12" fmla="*/ 1301 w 1301"/>
                    <a:gd name="T13" fmla="*/ 93 h 928"/>
                    <a:gd name="T14" fmla="*/ 1301 w 1301"/>
                    <a:gd name="T15" fmla="*/ 0 h 928"/>
                    <a:gd name="T16" fmla="*/ 0 w 1301"/>
                    <a:gd name="T17"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1" h="928">
                      <a:moveTo>
                        <a:pt x="0" y="0"/>
                      </a:moveTo>
                      <a:lnTo>
                        <a:pt x="0" y="93"/>
                      </a:lnTo>
                      <a:lnTo>
                        <a:pt x="0" y="112"/>
                      </a:lnTo>
                      <a:lnTo>
                        <a:pt x="0" y="928"/>
                      </a:lnTo>
                      <a:lnTo>
                        <a:pt x="1301" y="928"/>
                      </a:lnTo>
                      <a:lnTo>
                        <a:pt x="1301" y="112"/>
                      </a:lnTo>
                      <a:lnTo>
                        <a:pt x="1301" y="93"/>
                      </a:lnTo>
                      <a:lnTo>
                        <a:pt x="1301" y="0"/>
                      </a:lnTo>
                      <a:lnTo>
                        <a:pt x="0" y="0"/>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51" name="Freeform 6"/>
                <p:cNvSpPr>
                  <a:spLocks/>
                </p:cNvSpPr>
                <p:nvPr/>
              </p:nvSpPr>
              <p:spPr bwMode="auto">
                <a:xfrm>
                  <a:off x="8951" y="1856"/>
                  <a:ext cx="53" cy="16"/>
                </a:xfrm>
                <a:custGeom>
                  <a:avLst/>
                  <a:gdLst>
                    <a:gd name="T0" fmla="*/ 0 w 53"/>
                    <a:gd name="T1" fmla="*/ 0 h 16"/>
                    <a:gd name="T2" fmla="*/ 0 w 53"/>
                    <a:gd name="T3" fmla="*/ 16 h 16"/>
                    <a:gd name="T4" fmla="*/ 53 w 53"/>
                    <a:gd name="T5" fmla="*/ 16 h 16"/>
                    <a:gd name="T6" fmla="*/ 53 w 53"/>
                    <a:gd name="T7" fmla="*/ 0 h 16"/>
                    <a:gd name="T8" fmla="*/ 0 w 53"/>
                    <a:gd name="T9" fmla="*/ 0 h 16"/>
                    <a:gd name="T10" fmla="*/ 0 w 53"/>
                    <a:gd name="T11" fmla="*/ 0 h 16"/>
                    <a:gd name="T12" fmla="*/ 0 w 5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3" h="16">
                      <a:moveTo>
                        <a:pt x="0" y="0"/>
                      </a:moveTo>
                      <a:lnTo>
                        <a:pt x="0" y="16"/>
                      </a:lnTo>
                      <a:lnTo>
                        <a:pt x="53" y="16"/>
                      </a:lnTo>
                      <a:lnTo>
                        <a:pt x="53" y="0"/>
                      </a:lnTo>
                      <a:lnTo>
                        <a:pt x="0" y="0"/>
                      </a:lnTo>
                      <a:lnTo>
                        <a:pt x="0" y="0"/>
                      </a:lnTo>
                      <a:lnTo>
                        <a:pt x="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52" name="Freeform 7"/>
                <p:cNvSpPr>
                  <a:spLocks/>
                </p:cNvSpPr>
                <p:nvPr/>
              </p:nvSpPr>
              <p:spPr bwMode="auto">
                <a:xfrm>
                  <a:off x="9023" y="1837"/>
                  <a:ext cx="38" cy="35"/>
                </a:xfrm>
                <a:custGeom>
                  <a:avLst/>
                  <a:gdLst>
                    <a:gd name="T0" fmla="*/ 0 w 38"/>
                    <a:gd name="T1" fmla="*/ 0 h 35"/>
                    <a:gd name="T2" fmla="*/ 0 w 38"/>
                    <a:gd name="T3" fmla="*/ 35 h 35"/>
                    <a:gd name="T4" fmla="*/ 38 w 38"/>
                    <a:gd name="T5" fmla="*/ 35 h 35"/>
                    <a:gd name="T6" fmla="*/ 38 w 38"/>
                    <a:gd name="T7" fmla="*/ 0 h 35"/>
                    <a:gd name="T8" fmla="*/ 0 w 38"/>
                    <a:gd name="T9" fmla="*/ 0 h 35"/>
                    <a:gd name="T10" fmla="*/ 0 w 38"/>
                    <a:gd name="T11" fmla="*/ 0 h 35"/>
                    <a:gd name="T12" fmla="*/ 0 w 38"/>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8" h="35">
                      <a:moveTo>
                        <a:pt x="0" y="0"/>
                      </a:moveTo>
                      <a:lnTo>
                        <a:pt x="0" y="35"/>
                      </a:lnTo>
                      <a:lnTo>
                        <a:pt x="38" y="35"/>
                      </a:lnTo>
                      <a:lnTo>
                        <a:pt x="38" y="0"/>
                      </a:lnTo>
                      <a:lnTo>
                        <a:pt x="0" y="0"/>
                      </a:lnTo>
                      <a:lnTo>
                        <a:pt x="0" y="0"/>
                      </a:lnTo>
                      <a:lnTo>
                        <a:pt x="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53" name="Freeform 8"/>
                <p:cNvSpPr>
                  <a:spLocks/>
                </p:cNvSpPr>
                <p:nvPr/>
              </p:nvSpPr>
              <p:spPr bwMode="auto">
                <a:xfrm>
                  <a:off x="9080" y="1837"/>
                  <a:ext cx="45" cy="35"/>
                </a:xfrm>
                <a:custGeom>
                  <a:avLst/>
                  <a:gdLst>
                    <a:gd name="T0" fmla="*/ 2 w 45"/>
                    <a:gd name="T1" fmla="*/ 0 h 35"/>
                    <a:gd name="T2" fmla="*/ 16 w 45"/>
                    <a:gd name="T3" fmla="*/ 16 h 35"/>
                    <a:gd name="T4" fmla="*/ 0 w 45"/>
                    <a:gd name="T5" fmla="*/ 35 h 35"/>
                    <a:gd name="T6" fmla="*/ 14 w 45"/>
                    <a:gd name="T7" fmla="*/ 35 h 35"/>
                    <a:gd name="T8" fmla="*/ 21 w 45"/>
                    <a:gd name="T9" fmla="*/ 23 h 35"/>
                    <a:gd name="T10" fmla="*/ 23 w 45"/>
                    <a:gd name="T11" fmla="*/ 21 h 35"/>
                    <a:gd name="T12" fmla="*/ 23 w 45"/>
                    <a:gd name="T13" fmla="*/ 21 h 35"/>
                    <a:gd name="T14" fmla="*/ 23 w 45"/>
                    <a:gd name="T15" fmla="*/ 21 h 35"/>
                    <a:gd name="T16" fmla="*/ 23 w 45"/>
                    <a:gd name="T17" fmla="*/ 23 h 35"/>
                    <a:gd name="T18" fmla="*/ 23 w 45"/>
                    <a:gd name="T19" fmla="*/ 23 h 35"/>
                    <a:gd name="T20" fmla="*/ 33 w 45"/>
                    <a:gd name="T21" fmla="*/ 35 h 35"/>
                    <a:gd name="T22" fmla="*/ 45 w 45"/>
                    <a:gd name="T23" fmla="*/ 35 h 35"/>
                    <a:gd name="T24" fmla="*/ 30 w 45"/>
                    <a:gd name="T25" fmla="*/ 16 h 35"/>
                    <a:gd name="T26" fmla="*/ 45 w 45"/>
                    <a:gd name="T27" fmla="*/ 0 h 35"/>
                    <a:gd name="T28" fmla="*/ 33 w 45"/>
                    <a:gd name="T29" fmla="*/ 0 h 35"/>
                    <a:gd name="T30" fmla="*/ 26 w 45"/>
                    <a:gd name="T31" fmla="*/ 9 h 35"/>
                    <a:gd name="T32" fmla="*/ 23 w 45"/>
                    <a:gd name="T33" fmla="*/ 12 h 35"/>
                    <a:gd name="T34" fmla="*/ 23 w 45"/>
                    <a:gd name="T35" fmla="*/ 14 h 35"/>
                    <a:gd name="T36" fmla="*/ 23 w 45"/>
                    <a:gd name="T37" fmla="*/ 14 h 35"/>
                    <a:gd name="T38" fmla="*/ 23 w 45"/>
                    <a:gd name="T39" fmla="*/ 12 h 35"/>
                    <a:gd name="T40" fmla="*/ 21 w 45"/>
                    <a:gd name="T41" fmla="*/ 9 h 35"/>
                    <a:gd name="T42" fmla="*/ 16 w 45"/>
                    <a:gd name="T43" fmla="*/ 0 h 35"/>
                    <a:gd name="T44" fmla="*/ 2 w 45"/>
                    <a:gd name="T45" fmla="*/ 0 h 35"/>
                    <a:gd name="T46" fmla="*/ 2 w 45"/>
                    <a:gd name="T47" fmla="*/ 0 h 35"/>
                    <a:gd name="T48" fmla="*/ 2 w 45"/>
                    <a:gd name="T4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5">
                      <a:moveTo>
                        <a:pt x="2" y="0"/>
                      </a:moveTo>
                      <a:lnTo>
                        <a:pt x="16" y="16"/>
                      </a:lnTo>
                      <a:lnTo>
                        <a:pt x="0" y="35"/>
                      </a:lnTo>
                      <a:lnTo>
                        <a:pt x="14" y="35"/>
                      </a:lnTo>
                      <a:lnTo>
                        <a:pt x="21" y="23"/>
                      </a:lnTo>
                      <a:lnTo>
                        <a:pt x="23" y="21"/>
                      </a:lnTo>
                      <a:lnTo>
                        <a:pt x="23" y="21"/>
                      </a:lnTo>
                      <a:lnTo>
                        <a:pt x="23" y="21"/>
                      </a:lnTo>
                      <a:lnTo>
                        <a:pt x="23" y="23"/>
                      </a:lnTo>
                      <a:lnTo>
                        <a:pt x="23" y="23"/>
                      </a:lnTo>
                      <a:lnTo>
                        <a:pt x="33" y="35"/>
                      </a:lnTo>
                      <a:lnTo>
                        <a:pt x="45" y="35"/>
                      </a:lnTo>
                      <a:lnTo>
                        <a:pt x="30" y="16"/>
                      </a:lnTo>
                      <a:lnTo>
                        <a:pt x="45" y="0"/>
                      </a:lnTo>
                      <a:lnTo>
                        <a:pt x="33" y="0"/>
                      </a:lnTo>
                      <a:lnTo>
                        <a:pt x="26" y="9"/>
                      </a:lnTo>
                      <a:lnTo>
                        <a:pt x="23" y="12"/>
                      </a:lnTo>
                      <a:lnTo>
                        <a:pt x="23" y="14"/>
                      </a:lnTo>
                      <a:lnTo>
                        <a:pt x="23" y="14"/>
                      </a:lnTo>
                      <a:lnTo>
                        <a:pt x="23" y="12"/>
                      </a:lnTo>
                      <a:lnTo>
                        <a:pt x="21" y="9"/>
                      </a:lnTo>
                      <a:lnTo>
                        <a:pt x="16" y="0"/>
                      </a:lnTo>
                      <a:lnTo>
                        <a:pt x="2" y="0"/>
                      </a:lnTo>
                      <a:lnTo>
                        <a:pt x="2" y="0"/>
                      </a:lnTo>
                      <a:lnTo>
                        <a:pt x="2"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54" name="Rectangle 9"/>
                <p:cNvSpPr>
                  <a:spLocks noChangeArrowheads="1"/>
                </p:cNvSpPr>
                <p:nvPr/>
              </p:nvSpPr>
              <p:spPr bwMode="auto">
                <a:xfrm>
                  <a:off x="7896" y="1925"/>
                  <a:ext cx="1241" cy="766"/>
                </a:xfrm>
                <a:prstGeom prst="rect">
                  <a:avLst/>
                </a:prstGeom>
                <a:solidFill>
                  <a:srgbClr val="007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sp>
            <p:nvSpPr>
              <p:cNvPr id="330" name="Rectangle 9"/>
              <p:cNvSpPr>
                <a:spLocks noChangeArrowheads="1"/>
              </p:cNvSpPr>
              <p:nvPr/>
            </p:nvSpPr>
            <p:spPr bwMode="auto">
              <a:xfrm>
                <a:off x="11040059" y="2854034"/>
                <a:ext cx="406401" cy="469292"/>
              </a:xfrm>
              <a:custGeom>
                <a:avLst/>
                <a:gdLst>
                  <a:gd name="connsiteX0" fmla="*/ 0 w 756444"/>
                  <a:gd name="connsiteY0" fmla="*/ 0 h 466911"/>
                  <a:gd name="connsiteX1" fmla="*/ 756444 w 756444"/>
                  <a:gd name="connsiteY1" fmla="*/ 0 h 466911"/>
                  <a:gd name="connsiteX2" fmla="*/ 756444 w 756444"/>
                  <a:gd name="connsiteY2" fmla="*/ 466911 h 466911"/>
                  <a:gd name="connsiteX3" fmla="*/ 0 w 756444"/>
                  <a:gd name="connsiteY3" fmla="*/ 466911 h 466911"/>
                  <a:gd name="connsiteX4" fmla="*/ 0 w 756444"/>
                  <a:gd name="connsiteY4" fmla="*/ 0 h 466911"/>
                  <a:gd name="connsiteX0" fmla="*/ 388143 w 756444"/>
                  <a:gd name="connsiteY0" fmla="*/ 0 h 469292"/>
                  <a:gd name="connsiteX1" fmla="*/ 756444 w 756444"/>
                  <a:gd name="connsiteY1" fmla="*/ 2381 h 469292"/>
                  <a:gd name="connsiteX2" fmla="*/ 756444 w 756444"/>
                  <a:gd name="connsiteY2" fmla="*/ 469292 h 469292"/>
                  <a:gd name="connsiteX3" fmla="*/ 0 w 756444"/>
                  <a:gd name="connsiteY3" fmla="*/ 469292 h 469292"/>
                  <a:gd name="connsiteX4" fmla="*/ 388143 w 756444"/>
                  <a:gd name="connsiteY4" fmla="*/ 0 h 469292"/>
                  <a:gd name="connsiteX0" fmla="*/ 38099 w 406400"/>
                  <a:gd name="connsiteY0" fmla="*/ 0 h 469292"/>
                  <a:gd name="connsiteX1" fmla="*/ 406400 w 406400"/>
                  <a:gd name="connsiteY1" fmla="*/ 2381 h 469292"/>
                  <a:gd name="connsiteX2" fmla="*/ 406400 w 406400"/>
                  <a:gd name="connsiteY2" fmla="*/ 469292 h 469292"/>
                  <a:gd name="connsiteX3" fmla="*/ 0 w 406400"/>
                  <a:gd name="connsiteY3" fmla="*/ 466911 h 469292"/>
                  <a:gd name="connsiteX4" fmla="*/ 38099 w 406400"/>
                  <a:gd name="connsiteY4" fmla="*/ 0 h 469292"/>
                  <a:gd name="connsiteX0" fmla="*/ 38099 w 406400"/>
                  <a:gd name="connsiteY0" fmla="*/ 0 h 469292"/>
                  <a:gd name="connsiteX1" fmla="*/ 406400 w 406400"/>
                  <a:gd name="connsiteY1" fmla="*/ 0 h 469292"/>
                  <a:gd name="connsiteX2" fmla="*/ 406400 w 406400"/>
                  <a:gd name="connsiteY2" fmla="*/ 469292 h 469292"/>
                  <a:gd name="connsiteX3" fmla="*/ 0 w 406400"/>
                  <a:gd name="connsiteY3" fmla="*/ 466911 h 469292"/>
                  <a:gd name="connsiteX4" fmla="*/ 38099 w 406400"/>
                  <a:gd name="connsiteY4" fmla="*/ 0 h 469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 h="469292">
                    <a:moveTo>
                      <a:pt x="38099" y="0"/>
                    </a:moveTo>
                    <a:lnTo>
                      <a:pt x="406400" y="0"/>
                    </a:lnTo>
                    <a:lnTo>
                      <a:pt x="406400" y="469292"/>
                    </a:lnTo>
                    <a:lnTo>
                      <a:pt x="0" y="466911"/>
                    </a:lnTo>
                    <a:lnTo>
                      <a:pt x="38099" y="0"/>
                    </a:lnTo>
                    <a:close/>
                  </a:path>
                </a:pathLst>
              </a:custGeom>
              <a:solidFill>
                <a:srgbClr val="0054A6"/>
              </a:solidFill>
              <a:ln>
                <a:noFill/>
              </a:ln>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nvGrpSpPr>
              <p:cNvPr id="331" name="Group 330"/>
              <p:cNvGrpSpPr/>
              <p:nvPr/>
            </p:nvGrpSpPr>
            <p:grpSpPr>
              <a:xfrm>
                <a:off x="10845312" y="2882562"/>
                <a:ext cx="450051" cy="397668"/>
                <a:chOff x="10734675" y="2894581"/>
                <a:chExt cx="450051" cy="397668"/>
              </a:xfrm>
            </p:grpSpPr>
            <p:grpSp>
              <p:nvGrpSpPr>
                <p:cNvPr id="332" name="Group 331"/>
                <p:cNvGrpSpPr/>
                <p:nvPr/>
              </p:nvGrpSpPr>
              <p:grpSpPr>
                <a:xfrm>
                  <a:off x="10734675" y="2894581"/>
                  <a:ext cx="116681" cy="397668"/>
                  <a:chOff x="10734675" y="2906771"/>
                  <a:chExt cx="116681" cy="397668"/>
                </a:xfrm>
              </p:grpSpPr>
              <p:sp>
                <p:nvSpPr>
                  <p:cNvPr id="346" name="Rectangle 345"/>
                  <p:cNvSpPr/>
                  <p:nvPr/>
                </p:nvSpPr>
                <p:spPr bwMode="auto">
                  <a:xfrm>
                    <a:off x="10734675" y="2906771"/>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47" name="Rectangle 346"/>
                  <p:cNvSpPr/>
                  <p:nvPr/>
                </p:nvSpPr>
                <p:spPr bwMode="auto">
                  <a:xfrm>
                    <a:off x="10734675" y="3047264"/>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48" name="Rectangle 347"/>
                  <p:cNvSpPr/>
                  <p:nvPr/>
                </p:nvSpPr>
                <p:spPr bwMode="auto">
                  <a:xfrm>
                    <a:off x="10734675" y="3187758"/>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nvGrpSpPr>
                <p:cNvPr id="333" name="Group 332"/>
                <p:cNvGrpSpPr/>
                <p:nvPr/>
              </p:nvGrpSpPr>
              <p:grpSpPr>
                <a:xfrm>
                  <a:off x="10901361" y="2894581"/>
                  <a:ext cx="116681" cy="397668"/>
                  <a:chOff x="10758485" y="2906771"/>
                  <a:chExt cx="116681" cy="397668"/>
                </a:xfrm>
              </p:grpSpPr>
              <p:sp>
                <p:nvSpPr>
                  <p:cNvPr id="338" name="Rectangle 337"/>
                  <p:cNvSpPr/>
                  <p:nvPr/>
                </p:nvSpPr>
                <p:spPr bwMode="auto">
                  <a:xfrm>
                    <a:off x="10758485" y="2906771"/>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39" name="Rectangle 338"/>
                  <p:cNvSpPr/>
                  <p:nvPr/>
                </p:nvSpPr>
                <p:spPr bwMode="auto">
                  <a:xfrm>
                    <a:off x="10758485" y="3047264"/>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40" name="Rectangle 339"/>
                  <p:cNvSpPr/>
                  <p:nvPr/>
                </p:nvSpPr>
                <p:spPr bwMode="auto">
                  <a:xfrm>
                    <a:off x="10758485" y="3187758"/>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nvGrpSpPr>
                <p:cNvPr id="334" name="Group 333"/>
                <p:cNvGrpSpPr/>
                <p:nvPr/>
              </p:nvGrpSpPr>
              <p:grpSpPr>
                <a:xfrm>
                  <a:off x="11068045" y="2894581"/>
                  <a:ext cx="116681" cy="397668"/>
                  <a:chOff x="10782295" y="2906771"/>
                  <a:chExt cx="116681" cy="397668"/>
                </a:xfrm>
              </p:grpSpPr>
              <p:sp>
                <p:nvSpPr>
                  <p:cNvPr id="335" name="Rectangle 334"/>
                  <p:cNvSpPr/>
                  <p:nvPr/>
                </p:nvSpPr>
                <p:spPr bwMode="auto">
                  <a:xfrm>
                    <a:off x="10782295" y="2906771"/>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36" name="Rectangle 335"/>
                  <p:cNvSpPr/>
                  <p:nvPr/>
                </p:nvSpPr>
                <p:spPr bwMode="auto">
                  <a:xfrm>
                    <a:off x="10782295" y="3047264"/>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37" name="Rectangle 336"/>
                  <p:cNvSpPr/>
                  <p:nvPr/>
                </p:nvSpPr>
                <p:spPr bwMode="auto">
                  <a:xfrm>
                    <a:off x="10782295" y="3187758"/>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grpSp>
        <p:pic>
          <p:nvPicPr>
            <p:cNvPr id="250" name="Picture 24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32586" y="771992"/>
              <a:ext cx="2744372" cy="1853771"/>
            </a:xfrm>
            <a:prstGeom prst="rect">
              <a:avLst/>
            </a:prstGeom>
          </p:spPr>
        </p:pic>
        <p:grpSp>
          <p:nvGrpSpPr>
            <p:cNvPr id="184" name="Group 183"/>
            <p:cNvGrpSpPr/>
            <p:nvPr/>
          </p:nvGrpSpPr>
          <p:grpSpPr>
            <a:xfrm>
              <a:off x="9439151" y="700940"/>
              <a:ext cx="818539" cy="818537"/>
              <a:chOff x="9144112" y="334243"/>
              <a:chExt cx="857032" cy="857030"/>
            </a:xfrm>
          </p:grpSpPr>
          <p:sp>
            <p:nvSpPr>
              <p:cNvPr id="152" name="Oval 151"/>
              <p:cNvSpPr/>
              <p:nvPr/>
            </p:nvSpPr>
            <p:spPr bwMode="auto">
              <a:xfrm>
                <a:off x="9144112" y="334243"/>
                <a:ext cx="857032" cy="857030"/>
              </a:xfrm>
              <a:prstGeom prst="ellipse">
                <a:avLst/>
              </a:prstGeom>
              <a:solidFill>
                <a:srgbClr val="0072C6"/>
              </a:solidFill>
              <a:ln w="38100">
                <a:solidFill>
                  <a:schemeClr val="tx1"/>
                </a:solidFill>
                <a:headEnd type="none" w="med" len="med"/>
                <a:tailEnd type="none" w="med" len="med"/>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6616" rIns="0" bIns="46616" anchor="ctr"/>
              <a:lstStyle/>
              <a:p>
                <a:pPr marL="0" marR="0" lvl="0" indent="0" algn="ctr" defTabSz="93193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53" name="Freeform 152"/>
              <p:cNvSpPr>
                <a:spLocks noEditPoints="1"/>
              </p:cNvSpPr>
              <p:nvPr/>
            </p:nvSpPr>
            <p:spPr bwMode="black">
              <a:xfrm>
                <a:off x="9390635" y="544188"/>
                <a:ext cx="341490" cy="473681"/>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tx1"/>
              </a:solidFill>
              <a:ln>
                <a:noFill/>
              </a:ln>
              <a:extLst/>
            </p:spPr>
            <p:txBody>
              <a:bodyPr/>
              <a:lstStyle/>
              <a:p>
                <a:pPr marL="0" marR="0" lvl="0" indent="0" algn="l" defTabSz="932151"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ＭＳ Ｐゴシック" charset="0"/>
                  <a:cs typeface="+mn-cs"/>
                </a:endParaRPr>
              </a:p>
            </p:txBody>
          </p:sp>
        </p:grpSp>
        <p:sp>
          <p:nvSpPr>
            <p:cNvPr id="239" name="Rectangle 238"/>
            <p:cNvSpPr/>
            <p:nvPr/>
          </p:nvSpPr>
          <p:spPr>
            <a:xfrm>
              <a:off x="8342966" y="1942161"/>
              <a:ext cx="813762" cy="376137"/>
            </a:xfrm>
            <a:prstGeom prst="rect">
              <a:avLst/>
            </a:prstGeom>
          </p:spPr>
          <p:txBody>
            <a:bodyPr wrap="square" lIns="0" tIns="0" rIns="0" bIns="0" anchor="b">
              <a:spAutoFit/>
            </a:bodyPr>
            <a:lstStyle/>
            <a:p>
              <a:pPr marL="0" marR="0" lvl="0" indent="0" algn="l" defTabSz="1117535" rtl="0" eaLnBrk="1" fontAlgn="auto" latinLnBrk="0" hangingPunct="1">
                <a:lnSpc>
                  <a:spcPct val="100000"/>
                </a:lnSpc>
                <a:spcBef>
                  <a:spcPts val="1469"/>
                </a:spcBef>
                <a:spcAft>
                  <a:spcPts val="0"/>
                </a:spcAft>
                <a:buClrTx/>
                <a:buSzTx/>
                <a:buFontTx/>
                <a:buNone/>
                <a:tabLst/>
                <a:defRPr/>
              </a:pPr>
              <a:r>
                <a:rPr kumimoji="0" lang="en-US" sz="1198" b="0" i="0" u="none" strike="noStrike" kern="1200" cap="none" spc="0" normalizeH="0" baseline="0" noProof="0" dirty="0">
                  <a:ln>
                    <a:solidFill>
                      <a:srgbClr val="FFFFFF">
                        <a:alpha val="0"/>
                      </a:srgbClr>
                    </a:solidFill>
                  </a:ln>
                  <a:solidFill>
                    <a:srgbClr val="FFFFFF"/>
                  </a:solidFill>
                  <a:effectLst/>
                  <a:uLnTx/>
                  <a:uFillTx/>
                  <a:latin typeface="Segoe UI"/>
                  <a:ea typeface="+mn-ea"/>
                  <a:cs typeface="+mn-cs"/>
                </a:rPr>
                <a:t>Apps in Azure</a:t>
              </a:r>
            </a:p>
          </p:txBody>
        </p:sp>
        <p:grpSp>
          <p:nvGrpSpPr>
            <p:cNvPr id="193" name="Group 192"/>
            <p:cNvGrpSpPr/>
            <p:nvPr/>
          </p:nvGrpSpPr>
          <p:grpSpPr>
            <a:xfrm>
              <a:off x="8331697" y="1241221"/>
              <a:ext cx="767182" cy="548408"/>
              <a:chOff x="10671731" y="2778451"/>
              <a:chExt cx="793017" cy="566876"/>
            </a:xfrm>
          </p:grpSpPr>
          <p:grpSp>
            <p:nvGrpSpPr>
              <p:cNvPr id="244" name="Group 4"/>
              <p:cNvGrpSpPr>
                <a:grpSpLocks noChangeAspect="1"/>
              </p:cNvGrpSpPr>
              <p:nvPr/>
            </p:nvGrpSpPr>
            <p:grpSpPr bwMode="auto">
              <a:xfrm>
                <a:off x="10671731" y="2778451"/>
                <a:ext cx="793017" cy="566876"/>
                <a:chOff x="7866" y="1801"/>
                <a:chExt cx="1301" cy="930"/>
              </a:xfrm>
            </p:grpSpPr>
            <p:sp>
              <p:nvSpPr>
                <p:cNvPr id="245" name="AutoShape 3"/>
                <p:cNvSpPr>
                  <a:spLocks noChangeAspect="1" noChangeArrowheads="1" noTextEdit="1"/>
                </p:cNvSpPr>
                <p:nvPr/>
              </p:nvSpPr>
              <p:spPr bwMode="auto">
                <a:xfrm>
                  <a:off x="7868" y="1801"/>
                  <a:ext cx="1297"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47" name="Freeform 5"/>
                <p:cNvSpPr>
                  <a:spLocks/>
                </p:cNvSpPr>
                <p:nvPr/>
              </p:nvSpPr>
              <p:spPr bwMode="auto">
                <a:xfrm>
                  <a:off x="7866" y="1803"/>
                  <a:ext cx="1301" cy="928"/>
                </a:xfrm>
                <a:custGeom>
                  <a:avLst/>
                  <a:gdLst>
                    <a:gd name="T0" fmla="*/ 0 w 1301"/>
                    <a:gd name="T1" fmla="*/ 0 h 928"/>
                    <a:gd name="T2" fmla="*/ 0 w 1301"/>
                    <a:gd name="T3" fmla="*/ 93 h 928"/>
                    <a:gd name="T4" fmla="*/ 0 w 1301"/>
                    <a:gd name="T5" fmla="*/ 112 h 928"/>
                    <a:gd name="T6" fmla="*/ 0 w 1301"/>
                    <a:gd name="T7" fmla="*/ 928 h 928"/>
                    <a:gd name="T8" fmla="*/ 1301 w 1301"/>
                    <a:gd name="T9" fmla="*/ 928 h 928"/>
                    <a:gd name="T10" fmla="*/ 1301 w 1301"/>
                    <a:gd name="T11" fmla="*/ 112 h 928"/>
                    <a:gd name="T12" fmla="*/ 1301 w 1301"/>
                    <a:gd name="T13" fmla="*/ 93 h 928"/>
                    <a:gd name="T14" fmla="*/ 1301 w 1301"/>
                    <a:gd name="T15" fmla="*/ 0 h 928"/>
                    <a:gd name="T16" fmla="*/ 0 w 1301"/>
                    <a:gd name="T17"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1" h="928">
                      <a:moveTo>
                        <a:pt x="0" y="0"/>
                      </a:moveTo>
                      <a:lnTo>
                        <a:pt x="0" y="93"/>
                      </a:lnTo>
                      <a:lnTo>
                        <a:pt x="0" y="112"/>
                      </a:lnTo>
                      <a:lnTo>
                        <a:pt x="0" y="928"/>
                      </a:lnTo>
                      <a:lnTo>
                        <a:pt x="1301" y="928"/>
                      </a:lnTo>
                      <a:lnTo>
                        <a:pt x="1301" y="112"/>
                      </a:lnTo>
                      <a:lnTo>
                        <a:pt x="1301" y="93"/>
                      </a:lnTo>
                      <a:lnTo>
                        <a:pt x="1301" y="0"/>
                      </a:lnTo>
                      <a:lnTo>
                        <a:pt x="0" y="0"/>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52" name="Freeform 6"/>
                <p:cNvSpPr>
                  <a:spLocks/>
                </p:cNvSpPr>
                <p:nvPr/>
              </p:nvSpPr>
              <p:spPr bwMode="auto">
                <a:xfrm>
                  <a:off x="8951" y="1856"/>
                  <a:ext cx="53" cy="16"/>
                </a:xfrm>
                <a:custGeom>
                  <a:avLst/>
                  <a:gdLst>
                    <a:gd name="T0" fmla="*/ 0 w 53"/>
                    <a:gd name="T1" fmla="*/ 0 h 16"/>
                    <a:gd name="T2" fmla="*/ 0 w 53"/>
                    <a:gd name="T3" fmla="*/ 16 h 16"/>
                    <a:gd name="T4" fmla="*/ 53 w 53"/>
                    <a:gd name="T5" fmla="*/ 16 h 16"/>
                    <a:gd name="T6" fmla="*/ 53 w 53"/>
                    <a:gd name="T7" fmla="*/ 0 h 16"/>
                    <a:gd name="T8" fmla="*/ 0 w 53"/>
                    <a:gd name="T9" fmla="*/ 0 h 16"/>
                    <a:gd name="T10" fmla="*/ 0 w 53"/>
                    <a:gd name="T11" fmla="*/ 0 h 16"/>
                    <a:gd name="T12" fmla="*/ 0 w 5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3" h="16">
                      <a:moveTo>
                        <a:pt x="0" y="0"/>
                      </a:moveTo>
                      <a:lnTo>
                        <a:pt x="0" y="16"/>
                      </a:lnTo>
                      <a:lnTo>
                        <a:pt x="53" y="16"/>
                      </a:lnTo>
                      <a:lnTo>
                        <a:pt x="53" y="0"/>
                      </a:lnTo>
                      <a:lnTo>
                        <a:pt x="0" y="0"/>
                      </a:lnTo>
                      <a:lnTo>
                        <a:pt x="0" y="0"/>
                      </a:lnTo>
                      <a:lnTo>
                        <a:pt x="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53" name="Freeform 7"/>
                <p:cNvSpPr>
                  <a:spLocks/>
                </p:cNvSpPr>
                <p:nvPr/>
              </p:nvSpPr>
              <p:spPr bwMode="auto">
                <a:xfrm>
                  <a:off x="9023" y="1837"/>
                  <a:ext cx="38" cy="35"/>
                </a:xfrm>
                <a:custGeom>
                  <a:avLst/>
                  <a:gdLst>
                    <a:gd name="T0" fmla="*/ 0 w 38"/>
                    <a:gd name="T1" fmla="*/ 0 h 35"/>
                    <a:gd name="T2" fmla="*/ 0 w 38"/>
                    <a:gd name="T3" fmla="*/ 35 h 35"/>
                    <a:gd name="T4" fmla="*/ 38 w 38"/>
                    <a:gd name="T5" fmla="*/ 35 h 35"/>
                    <a:gd name="T6" fmla="*/ 38 w 38"/>
                    <a:gd name="T7" fmla="*/ 0 h 35"/>
                    <a:gd name="T8" fmla="*/ 0 w 38"/>
                    <a:gd name="T9" fmla="*/ 0 h 35"/>
                    <a:gd name="T10" fmla="*/ 0 w 38"/>
                    <a:gd name="T11" fmla="*/ 0 h 35"/>
                    <a:gd name="T12" fmla="*/ 0 w 38"/>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38" h="35">
                      <a:moveTo>
                        <a:pt x="0" y="0"/>
                      </a:moveTo>
                      <a:lnTo>
                        <a:pt x="0" y="35"/>
                      </a:lnTo>
                      <a:lnTo>
                        <a:pt x="38" y="35"/>
                      </a:lnTo>
                      <a:lnTo>
                        <a:pt x="38" y="0"/>
                      </a:lnTo>
                      <a:lnTo>
                        <a:pt x="0" y="0"/>
                      </a:lnTo>
                      <a:lnTo>
                        <a:pt x="0" y="0"/>
                      </a:lnTo>
                      <a:lnTo>
                        <a:pt x="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61" name="Freeform 8"/>
                <p:cNvSpPr>
                  <a:spLocks/>
                </p:cNvSpPr>
                <p:nvPr/>
              </p:nvSpPr>
              <p:spPr bwMode="auto">
                <a:xfrm>
                  <a:off x="9080" y="1837"/>
                  <a:ext cx="45" cy="35"/>
                </a:xfrm>
                <a:custGeom>
                  <a:avLst/>
                  <a:gdLst>
                    <a:gd name="T0" fmla="*/ 2 w 45"/>
                    <a:gd name="T1" fmla="*/ 0 h 35"/>
                    <a:gd name="T2" fmla="*/ 16 w 45"/>
                    <a:gd name="T3" fmla="*/ 16 h 35"/>
                    <a:gd name="T4" fmla="*/ 0 w 45"/>
                    <a:gd name="T5" fmla="*/ 35 h 35"/>
                    <a:gd name="T6" fmla="*/ 14 w 45"/>
                    <a:gd name="T7" fmla="*/ 35 h 35"/>
                    <a:gd name="T8" fmla="*/ 21 w 45"/>
                    <a:gd name="T9" fmla="*/ 23 h 35"/>
                    <a:gd name="T10" fmla="*/ 23 w 45"/>
                    <a:gd name="T11" fmla="*/ 21 h 35"/>
                    <a:gd name="T12" fmla="*/ 23 w 45"/>
                    <a:gd name="T13" fmla="*/ 21 h 35"/>
                    <a:gd name="T14" fmla="*/ 23 w 45"/>
                    <a:gd name="T15" fmla="*/ 21 h 35"/>
                    <a:gd name="T16" fmla="*/ 23 w 45"/>
                    <a:gd name="T17" fmla="*/ 23 h 35"/>
                    <a:gd name="T18" fmla="*/ 23 w 45"/>
                    <a:gd name="T19" fmla="*/ 23 h 35"/>
                    <a:gd name="T20" fmla="*/ 33 w 45"/>
                    <a:gd name="T21" fmla="*/ 35 h 35"/>
                    <a:gd name="T22" fmla="*/ 45 w 45"/>
                    <a:gd name="T23" fmla="*/ 35 h 35"/>
                    <a:gd name="T24" fmla="*/ 30 w 45"/>
                    <a:gd name="T25" fmla="*/ 16 h 35"/>
                    <a:gd name="T26" fmla="*/ 45 w 45"/>
                    <a:gd name="T27" fmla="*/ 0 h 35"/>
                    <a:gd name="T28" fmla="*/ 33 w 45"/>
                    <a:gd name="T29" fmla="*/ 0 h 35"/>
                    <a:gd name="T30" fmla="*/ 26 w 45"/>
                    <a:gd name="T31" fmla="*/ 9 h 35"/>
                    <a:gd name="T32" fmla="*/ 23 w 45"/>
                    <a:gd name="T33" fmla="*/ 12 h 35"/>
                    <a:gd name="T34" fmla="*/ 23 w 45"/>
                    <a:gd name="T35" fmla="*/ 14 h 35"/>
                    <a:gd name="T36" fmla="*/ 23 w 45"/>
                    <a:gd name="T37" fmla="*/ 14 h 35"/>
                    <a:gd name="T38" fmla="*/ 23 w 45"/>
                    <a:gd name="T39" fmla="*/ 12 h 35"/>
                    <a:gd name="T40" fmla="*/ 21 w 45"/>
                    <a:gd name="T41" fmla="*/ 9 h 35"/>
                    <a:gd name="T42" fmla="*/ 16 w 45"/>
                    <a:gd name="T43" fmla="*/ 0 h 35"/>
                    <a:gd name="T44" fmla="*/ 2 w 45"/>
                    <a:gd name="T45" fmla="*/ 0 h 35"/>
                    <a:gd name="T46" fmla="*/ 2 w 45"/>
                    <a:gd name="T47" fmla="*/ 0 h 35"/>
                    <a:gd name="T48" fmla="*/ 2 w 45"/>
                    <a:gd name="T4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5">
                      <a:moveTo>
                        <a:pt x="2" y="0"/>
                      </a:moveTo>
                      <a:lnTo>
                        <a:pt x="16" y="16"/>
                      </a:lnTo>
                      <a:lnTo>
                        <a:pt x="0" y="35"/>
                      </a:lnTo>
                      <a:lnTo>
                        <a:pt x="14" y="35"/>
                      </a:lnTo>
                      <a:lnTo>
                        <a:pt x="21" y="23"/>
                      </a:lnTo>
                      <a:lnTo>
                        <a:pt x="23" y="21"/>
                      </a:lnTo>
                      <a:lnTo>
                        <a:pt x="23" y="21"/>
                      </a:lnTo>
                      <a:lnTo>
                        <a:pt x="23" y="21"/>
                      </a:lnTo>
                      <a:lnTo>
                        <a:pt x="23" y="23"/>
                      </a:lnTo>
                      <a:lnTo>
                        <a:pt x="23" y="23"/>
                      </a:lnTo>
                      <a:lnTo>
                        <a:pt x="33" y="35"/>
                      </a:lnTo>
                      <a:lnTo>
                        <a:pt x="45" y="35"/>
                      </a:lnTo>
                      <a:lnTo>
                        <a:pt x="30" y="16"/>
                      </a:lnTo>
                      <a:lnTo>
                        <a:pt x="45" y="0"/>
                      </a:lnTo>
                      <a:lnTo>
                        <a:pt x="33" y="0"/>
                      </a:lnTo>
                      <a:lnTo>
                        <a:pt x="26" y="9"/>
                      </a:lnTo>
                      <a:lnTo>
                        <a:pt x="23" y="12"/>
                      </a:lnTo>
                      <a:lnTo>
                        <a:pt x="23" y="14"/>
                      </a:lnTo>
                      <a:lnTo>
                        <a:pt x="23" y="14"/>
                      </a:lnTo>
                      <a:lnTo>
                        <a:pt x="23" y="12"/>
                      </a:lnTo>
                      <a:lnTo>
                        <a:pt x="21" y="9"/>
                      </a:lnTo>
                      <a:lnTo>
                        <a:pt x="16" y="0"/>
                      </a:lnTo>
                      <a:lnTo>
                        <a:pt x="2" y="0"/>
                      </a:lnTo>
                      <a:lnTo>
                        <a:pt x="2" y="0"/>
                      </a:lnTo>
                      <a:lnTo>
                        <a:pt x="2"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62" name="Rectangle 9"/>
                <p:cNvSpPr>
                  <a:spLocks noChangeArrowheads="1"/>
                </p:cNvSpPr>
                <p:nvPr/>
              </p:nvSpPr>
              <p:spPr bwMode="auto">
                <a:xfrm>
                  <a:off x="7896" y="1925"/>
                  <a:ext cx="1241" cy="766"/>
                </a:xfrm>
                <a:prstGeom prst="rect">
                  <a:avLst/>
                </a:prstGeom>
                <a:solidFill>
                  <a:srgbClr val="0072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sp>
            <p:nvSpPr>
              <p:cNvPr id="288" name="Rectangle 9"/>
              <p:cNvSpPr>
                <a:spLocks noChangeArrowheads="1"/>
              </p:cNvSpPr>
              <p:nvPr/>
            </p:nvSpPr>
            <p:spPr bwMode="auto">
              <a:xfrm>
                <a:off x="11040059" y="2854034"/>
                <a:ext cx="406401" cy="469292"/>
              </a:xfrm>
              <a:custGeom>
                <a:avLst/>
                <a:gdLst>
                  <a:gd name="connsiteX0" fmla="*/ 0 w 756444"/>
                  <a:gd name="connsiteY0" fmla="*/ 0 h 466911"/>
                  <a:gd name="connsiteX1" fmla="*/ 756444 w 756444"/>
                  <a:gd name="connsiteY1" fmla="*/ 0 h 466911"/>
                  <a:gd name="connsiteX2" fmla="*/ 756444 w 756444"/>
                  <a:gd name="connsiteY2" fmla="*/ 466911 h 466911"/>
                  <a:gd name="connsiteX3" fmla="*/ 0 w 756444"/>
                  <a:gd name="connsiteY3" fmla="*/ 466911 h 466911"/>
                  <a:gd name="connsiteX4" fmla="*/ 0 w 756444"/>
                  <a:gd name="connsiteY4" fmla="*/ 0 h 466911"/>
                  <a:gd name="connsiteX0" fmla="*/ 388143 w 756444"/>
                  <a:gd name="connsiteY0" fmla="*/ 0 h 469292"/>
                  <a:gd name="connsiteX1" fmla="*/ 756444 w 756444"/>
                  <a:gd name="connsiteY1" fmla="*/ 2381 h 469292"/>
                  <a:gd name="connsiteX2" fmla="*/ 756444 w 756444"/>
                  <a:gd name="connsiteY2" fmla="*/ 469292 h 469292"/>
                  <a:gd name="connsiteX3" fmla="*/ 0 w 756444"/>
                  <a:gd name="connsiteY3" fmla="*/ 469292 h 469292"/>
                  <a:gd name="connsiteX4" fmla="*/ 388143 w 756444"/>
                  <a:gd name="connsiteY4" fmla="*/ 0 h 469292"/>
                  <a:gd name="connsiteX0" fmla="*/ 38099 w 406400"/>
                  <a:gd name="connsiteY0" fmla="*/ 0 h 469292"/>
                  <a:gd name="connsiteX1" fmla="*/ 406400 w 406400"/>
                  <a:gd name="connsiteY1" fmla="*/ 2381 h 469292"/>
                  <a:gd name="connsiteX2" fmla="*/ 406400 w 406400"/>
                  <a:gd name="connsiteY2" fmla="*/ 469292 h 469292"/>
                  <a:gd name="connsiteX3" fmla="*/ 0 w 406400"/>
                  <a:gd name="connsiteY3" fmla="*/ 466911 h 469292"/>
                  <a:gd name="connsiteX4" fmla="*/ 38099 w 406400"/>
                  <a:gd name="connsiteY4" fmla="*/ 0 h 469292"/>
                  <a:gd name="connsiteX0" fmla="*/ 38099 w 406400"/>
                  <a:gd name="connsiteY0" fmla="*/ 0 h 469292"/>
                  <a:gd name="connsiteX1" fmla="*/ 406400 w 406400"/>
                  <a:gd name="connsiteY1" fmla="*/ 0 h 469292"/>
                  <a:gd name="connsiteX2" fmla="*/ 406400 w 406400"/>
                  <a:gd name="connsiteY2" fmla="*/ 469292 h 469292"/>
                  <a:gd name="connsiteX3" fmla="*/ 0 w 406400"/>
                  <a:gd name="connsiteY3" fmla="*/ 466911 h 469292"/>
                  <a:gd name="connsiteX4" fmla="*/ 38099 w 406400"/>
                  <a:gd name="connsiteY4" fmla="*/ 0 h 469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 h="469292">
                    <a:moveTo>
                      <a:pt x="38099" y="0"/>
                    </a:moveTo>
                    <a:lnTo>
                      <a:pt x="406400" y="0"/>
                    </a:lnTo>
                    <a:lnTo>
                      <a:pt x="406400" y="469292"/>
                    </a:lnTo>
                    <a:lnTo>
                      <a:pt x="0" y="466911"/>
                    </a:lnTo>
                    <a:lnTo>
                      <a:pt x="38099" y="0"/>
                    </a:lnTo>
                    <a:close/>
                  </a:path>
                </a:pathLst>
              </a:custGeom>
              <a:solidFill>
                <a:srgbClr val="0054A6"/>
              </a:solidFill>
              <a:ln>
                <a:noFill/>
              </a:ln>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nvGrpSpPr>
              <p:cNvPr id="289" name="Group 288"/>
              <p:cNvGrpSpPr/>
              <p:nvPr/>
            </p:nvGrpSpPr>
            <p:grpSpPr>
              <a:xfrm>
                <a:off x="10845312" y="2882562"/>
                <a:ext cx="450051" cy="397668"/>
                <a:chOff x="10734675" y="2894581"/>
                <a:chExt cx="450051" cy="397668"/>
              </a:xfrm>
            </p:grpSpPr>
            <p:grpSp>
              <p:nvGrpSpPr>
                <p:cNvPr id="290" name="Group 289"/>
                <p:cNvGrpSpPr/>
                <p:nvPr/>
              </p:nvGrpSpPr>
              <p:grpSpPr>
                <a:xfrm>
                  <a:off x="10734675" y="2894581"/>
                  <a:ext cx="116681" cy="397668"/>
                  <a:chOff x="10734675" y="2906771"/>
                  <a:chExt cx="116681" cy="397668"/>
                </a:xfrm>
              </p:grpSpPr>
              <p:sp>
                <p:nvSpPr>
                  <p:cNvPr id="315" name="Rectangle 314"/>
                  <p:cNvSpPr/>
                  <p:nvPr/>
                </p:nvSpPr>
                <p:spPr bwMode="auto">
                  <a:xfrm>
                    <a:off x="10734675" y="2906771"/>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21" name="Rectangle 320"/>
                  <p:cNvSpPr/>
                  <p:nvPr/>
                </p:nvSpPr>
                <p:spPr bwMode="auto">
                  <a:xfrm>
                    <a:off x="10734675" y="3047264"/>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27" name="Rectangle 326"/>
                  <p:cNvSpPr/>
                  <p:nvPr/>
                </p:nvSpPr>
                <p:spPr bwMode="auto">
                  <a:xfrm>
                    <a:off x="10734675" y="3187758"/>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nvGrpSpPr>
                <p:cNvPr id="291" name="Group 290"/>
                <p:cNvGrpSpPr/>
                <p:nvPr/>
              </p:nvGrpSpPr>
              <p:grpSpPr>
                <a:xfrm>
                  <a:off x="10901361" y="2894581"/>
                  <a:ext cx="116681" cy="397668"/>
                  <a:chOff x="10758485" y="2906771"/>
                  <a:chExt cx="116681" cy="397668"/>
                </a:xfrm>
              </p:grpSpPr>
              <p:sp>
                <p:nvSpPr>
                  <p:cNvPr id="311" name="Rectangle 310"/>
                  <p:cNvSpPr/>
                  <p:nvPr/>
                </p:nvSpPr>
                <p:spPr bwMode="auto">
                  <a:xfrm>
                    <a:off x="10758485" y="2906771"/>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12" name="Rectangle 311"/>
                  <p:cNvSpPr/>
                  <p:nvPr/>
                </p:nvSpPr>
                <p:spPr bwMode="auto">
                  <a:xfrm>
                    <a:off x="10758485" y="3047264"/>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13" name="Rectangle 312"/>
                  <p:cNvSpPr/>
                  <p:nvPr/>
                </p:nvSpPr>
                <p:spPr bwMode="auto">
                  <a:xfrm>
                    <a:off x="10758485" y="3187758"/>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nvGrpSpPr>
                <p:cNvPr id="292" name="Group 291"/>
                <p:cNvGrpSpPr/>
                <p:nvPr/>
              </p:nvGrpSpPr>
              <p:grpSpPr>
                <a:xfrm>
                  <a:off x="11068045" y="2894581"/>
                  <a:ext cx="116681" cy="397668"/>
                  <a:chOff x="10782295" y="2906771"/>
                  <a:chExt cx="116681" cy="397668"/>
                </a:xfrm>
              </p:grpSpPr>
              <p:sp>
                <p:nvSpPr>
                  <p:cNvPr id="304" name="Rectangle 303"/>
                  <p:cNvSpPr/>
                  <p:nvPr/>
                </p:nvSpPr>
                <p:spPr bwMode="auto">
                  <a:xfrm>
                    <a:off x="10782295" y="2906771"/>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09" name="Rectangle 308"/>
                  <p:cNvSpPr/>
                  <p:nvPr/>
                </p:nvSpPr>
                <p:spPr bwMode="auto">
                  <a:xfrm>
                    <a:off x="10782295" y="3047264"/>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310" name="Rectangle 309"/>
                  <p:cNvSpPr/>
                  <p:nvPr/>
                </p:nvSpPr>
                <p:spPr bwMode="auto">
                  <a:xfrm>
                    <a:off x="10782295" y="3187758"/>
                    <a:ext cx="116681" cy="116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grpSp>
        <p:pic>
          <p:nvPicPr>
            <p:cNvPr id="13" name="Picture 12"/>
            <p:cNvPicPr>
              <a:picLocks noChangeAspect="1"/>
            </p:cNvPicPr>
            <p:nvPr/>
          </p:nvPicPr>
          <p:blipFill>
            <a:blip r:embed="rId10"/>
            <a:stretch>
              <a:fillRect/>
            </a:stretch>
          </p:blipFill>
          <p:spPr>
            <a:xfrm>
              <a:off x="10388496" y="893752"/>
              <a:ext cx="1125965" cy="250215"/>
            </a:xfrm>
            <a:prstGeom prst="rect">
              <a:avLst/>
            </a:prstGeom>
          </p:spPr>
        </p:pic>
        <p:sp>
          <p:nvSpPr>
            <p:cNvPr id="224" name="Rectangle 223"/>
            <p:cNvSpPr/>
            <p:nvPr/>
          </p:nvSpPr>
          <p:spPr>
            <a:xfrm>
              <a:off x="10837629" y="1764300"/>
              <a:ext cx="1004228" cy="553194"/>
            </a:xfrm>
            <a:prstGeom prst="rect">
              <a:avLst/>
            </a:prstGeom>
          </p:spPr>
          <p:txBody>
            <a:bodyPr wrap="square" lIns="0" tIns="0" rIns="0" bIns="0" anchor="b">
              <a:spAutoFit/>
            </a:bodyPr>
            <a:lstStyle/>
            <a:p>
              <a:pPr marL="0" marR="0" lvl="0" indent="0" algn="l" defTabSz="1117535" rtl="0" eaLnBrk="1" fontAlgn="auto" latinLnBrk="0" hangingPunct="1">
                <a:lnSpc>
                  <a:spcPct val="100000"/>
                </a:lnSpc>
                <a:spcBef>
                  <a:spcPts val="1469"/>
                </a:spcBef>
                <a:spcAft>
                  <a:spcPts val="0"/>
                </a:spcAft>
                <a:buClrTx/>
                <a:buSzTx/>
                <a:buFontTx/>
                <a:buNone/>
                <a:tabLst/>
                <a:defRPr/>
              </a:pPr>
              <a:r>
                <a:rPr kumimoji="0" lang="en-US" sz="1198" b="0" i="0" u="none" strike="noStrike" kern="1200" cap="none" spc="0" normalizeH="0" baseline="0" noProof="0" dirty="0">
                  <a:ln>
                    <a:solidFill>
                      <a:srgbClr val="FFFFFF">
                        <a:alpha val="0"/>
                      </a:srgbClr>
                    </a:solidFill>
                  </a:ln>
                  <a:solidFill>
                    <a:srgbClr val="FFFFFF"/>
                  </a:solidFill>
                  <a:effectLst/>
                  <a:uLnTx/>
                  <a:uFillTx/>
                  <a:latin typeface="Segoe UI"/>
                  <a:ea typeface="+mn-ea"/>
                  <a:cs typeface="+mn-cs"/>
                </a:rPr>
                <a:t>Third-party apps and clouds</a:t>
              </a:r>
            </a:p>
          </p:txBody>
        </p:sp>
      </p:grpSp>
      <p:cxnSp>
        <p:nvCxnSpPr>
          <p:cNvPr id="249" name="Elbow Connector 248"/>
          <p:cNvCxnSpPr/>
          <p:nvPr/>
        </p:nvCxnSpPr>
        <p:spPr>
          <a:xfrm rot="16200000" flipH="1">
            <a:off x="10035278" y="2445863"/>
            <a:ext cx="1645687" cy="1737113"/>
          </a:xfrm>
          <a:prstGeom prst="bentConnector3">
            <a:avLst>
              <a:gd name="adj1" fmla="val 50000"/>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rot="5400000">
            <a:off x="8054584" y="2200248"/>
            <a:ext cx="868434" cy="1645453"/>
          </a:xfrm>
          <a:prstGeom prst="bentConnector2">
            <a:avLst/>
          </a:prstGeom>
          <a:ln w="19050">
            <a:solidFill>
              <a:schemeClr val="accent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75" name="Group 4"/>
          <p:cNvGrpSpPr>
            <a:grpSpLocks noChangeAspect="1"/>
          </p:cNvGrpSpPr>
          <p:nvPr/>
        </p:nvGrpSpPr>
        <p:grpSpPr bwMode="auto">
          <a:xfrm>
            <a:off x="9215211" y="2441170"/>
            <a:ext cx="200004" cy="263966"/>
            <a:chOff x="1681" y="2502"/>
            <a:chExt cx="1035" cy="1366"/>
          </a:xfrm>
        </p:grpSpPr>
        <p:sp>
          <p:nvSpPr>
            <p:cNvPr id="276" name="Freeform 5"/>
            <p:cNvSpPr>
              <a:spLocks/>
            </p:cNvSpPr>
            <p:nvPr/>
          </p:nvSpPr>
          <p:spPr bwMode="auto">
            <a:xfrm>
              <a:off x="1681" y="2502"/>
              <a:ext cx="1035" cy="1366"/>
            </a:xfrm>
            <a:custGeom>
              <a:avLst/>
              <a:gdLst>
                <a:gd name="T0" fmla="*/ 1035 w 1035"/>
                <a:gd name="T1" fmla="*/ 1366 h 1366"/>
                <a:gd name="T2" fmla="*/ 0 w 1035"/>
                <a:gd name="T3" fmla="*/ 1366 h 1366"/>
                <a:gd name="T4" fmla="*/ 0 w 1035"/>
                <a:gd name="T5" fmla="*/ 0 h 1366"/>
                <a:gd name="T6" fmla="*/ 700 w 1035"/>
                <a:gd name="T7" fmla="*/ 0 h 1366"/>
                <a:gd name="T8" fmla="*/ 1035 w 1035"/>
                <a:gd name="T9" fmla="*/ 337 h 1366"/>
                <a:gd name="T10" fmla="*/ 1035 w 1035"/>
                <a:gd name="T11" fmla="*/ 1366 h 1366"/>
                <a:gd name="T12" fmla="*/ 1035 w 1035"/>
                <a:gd name="T13" fmla="*/ 1366 h 1366"/>
                <a:gd name="T14" fmla="*/ 1035 w 1035"/>
                <a:gd name="T15" fmla="*/ 1366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5" h="1366">
                  <a:moveTo>
                    <a:pt x="1035" y="1366"/>
                  </a:moveTo>
                  <a:lnTo>
                    <a:pt x="0" y="1366"/>
                  </a:lnTo>
                  <a:lnTo>
                    <a:pt x="0" y="0"/>
                  </a:lnTo>
                  <a:lnTo>
                    <a:pt x="700" y="0"/>
                  </a:lnTo>
                  <a:lnTo>
                    <a:pt x="1035" y="337"/>
                  </a:lnTo>
                  <a:lnTo>
                    <a:pt x="1035" y="1366"/>
                  </a:lnTo>
                  <a:lnTo>
                    <a:pt x="1035" y="1366"/>
                  </a:lnTo>
                  <a:lnTo>
                    <a:pt x="1035" y="13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77" name="Freeform 6"/>
            <p:cNvSpPr>
              <a:spLocks/>
            </p:cNvSpPr>
            <p:nvPr/>
          </p:nvSpPr>
          <p:spPr bwMode="auto">
            <a:xfrm>
              <a:off x="2379" y="2502"/>
              <a:ext cx="337" cy="337"/>
            </a:xfrm>
            <a:custGeom>
              <a:avLst/>
              <a:gdLst>
                <a:gd name="T0" fmla="*/ 0 w 337"/>
                <a:gd name="T1" fmla="*/ 0 h 337"/>
                <a:gd name="T2" fmla="*/ 0 w 337"/>
                <a:gd name="T3" fmla="*/ 337 h 337"/>
                <a:gd name="T4" fmla="*/ 337 w 337"/>
                <a:gd name="T5" fmla="*/ 337 h 337"/>
                <a:gd name="T6" fmla="*/ 0 w 337"/>
                <a:gd name="T7" fmla="*/ 0 h 337"/>
                <a:gd name="T8" fmla="*/ 0 w 337"/>
                <a:gd name="T9" fmla="*/ 0 h 337"/>
                <a:gd name="T10" fmla="*/ 0 w 337"/>
                <a:gd name="T11" fmla="*/ 0 h 337"/>
              </a:gdLst>
              <a:ahLst/>
              <a:cxnLst>
                <a:cxn ang="0">
                  <a:pos x="T0" y="T1"/>
                </a:cxn>
                <a:cxn ang="0">
                  <a:pos x="T2" y="T3"/>
                </a:cxn>
                <a:cxn ang="0">
                  <a:pos x="T4" y="T5"/>
                </a:cxn>
                <a:cxn ang="0">
                  <a:pos x="T6" y="T7"/>
                </a:cxn>
                <a:cxn ang="0">
                  <a:pos x="T8" y="T9"/>
                </a:cxn>
                <a:cxn ang="0">
                  <a:pos x="T10" y="T11"/>
                </a:cxn>
              </a:cxnLst>
              <a:rect l="0" t="0" r="r" b="b"/>
              <a:pathLst>
                <a:path w="337" h="337">
                  <a:moveTo>
                    <a:pt x="0" y="0"/>
                  </a:moveTo>
                  <a:lnTo>
                    <a:pt x="0" y="337"/>
                  </a:lnTo>
                  <a:lnTo>
                    <a:pt x="337" y="337"/>
                  </a:lnTo>
                  <a:lnTo>
                    <a:pt x="0" y="0"/>
                  </a:lnTo>
                  <a:lnTo>
                    <a:pt x="0" y="0"/>
                  </a:lnTo>
                  <a:lnTo>
                    <a:pt x="0" y="0"/>
                  </a:ln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78" name="Freeform 7"/>
            <p:cNvSpPr>
              <a:spLocks/>
            </p:cNvSpPr>
            <p:nvPr/>
          </p:nvSpPr>
          <p:spPr bwMode="auto">
            <a:xfrm>
              <a:off x="2379" y="2839"/>
              <a:ext cx="337" cy="357"/>
            </a:xfrm>
            <a:custGeom>
              <a:avLst/>
              <a:gdLst>
                <a:gd name="T0" fmla="*/ 337 w 337"/>
                <a:gd name="T1" fmla="*/ 0 h 357"/>
                <a:gd name="T2" fmla="*/ 0 w 337"/>
                <a:gd name="T3" fmla="*/ 0 h 357"/>
                <a:gd name="T4" fmla="*/ 0 w 337"/>
                <a:gd name="T5" fmla="*/ 0 h 357"/>
                <a:gd name="T6" fmla="*/ 337 w 337"/>
                <a:gd name="T7" fmla="*/ 357 h 357"/>
                <a:gd name="T8" fmla="*/ 337 w 337"/>
                <a:gd name="T9" fmla="*/ 0 h 357"/>
                <a:gd name="T10" fmla="*/ 337 w 337"/>
                <a:gd name="T11" fmla="*/ 0 h 357"/>
                <a:gd name="T12" fmla="*/ 337 w 337"/>
                <a:gd name="T13" fmla="*/ 0 h 357"/>
              </a:gdLst>
              <a:ahLst/>
              <a:cxnLst>
                <a:cxn ang="0">
                  <a:pos x="T0" y="T1"/>
                </a:cxn>
                <a:cxn ang="0">
                  <a:pos x="T2" y="T3"/>
                </a:cxn>
                <a:cxn ang="0">
                  <a:pos x="T4" y="T5"/>
                </a:cxn>
                <a:cxn ang="0">
                  <a:pos x="T6" y="T7"/>
                </a:cxn>
                <a:cxn ang="0">
                  <a:pos x="T8" y="T9"/>
                </a:cxn>
                <a:cxn ang="0">
                  <a:pos x="T10" y="T11"/>
                </a:cxn>
                <a:cxn ang="0">
                  <a:pos x="T12" y="T13"/>
                </a:cxn>
              </a:cxnLst>
              <a:rect l="0" t="0" r="r" b="b"/>
              <a:pathLst>
                <a:path w="337" h="357">
                  <a:moveTo>
                    <a:pt x="337" y="0"/>
                  </a:moveTo>
                  <a:lnTo>
                    <a:pt x="0" y="0"/>
                  </a:lnTo>
                  <a:lnTo>
                    <a:pt x="0" y="0"/>
                  </a:lnTo>
                  <a:lnTo>
                    <a:pt x="337" y="357"/>
                  </a:lnTo>
                  <a:lnTo>
                    <a:pt x="337" y="0"/>
                  </a:lnTo>
                  <a:lnTo>
                    <a:pt x="337" y="0"/>
                  </a:lnTo>
                  <a:lnTo>
                    <a:pt x="337" y="0"/>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80" name="Freeform 8"/>
            <p:cNvSpPr>
              <a:spLocks/>
            </p:cNvSpPr>
            <p:nvPr/>
          </p:nvSpPr>
          <p:spPr bwMode="auto">
            <a:xfrm>
              <a:off x="1793" y="2775"/>
              <a:ext cx="343" cy="60"/>
            </a:xfrm>
            <a:custGeom>
              <a:avLst/>
              <a:gdLst>
                <a:gd name="T0" fmla="*/ 0 w 343"/>
                <a:gd name="T1" fmla="*/ 0 h 60"/>
                <a:gd name="T2" fmla="*/ 343 w 343"/>
                <a:gd name="T3" fmla="*/ 0 h 60"/>
                <a:gd name="T4" fmla="*/ 343 w 343"/>
                <a:gd name="T5" fmla="*/ 60 h 60"/>
                <a:gd name="T6" fmla="*/ 0 w 343"/>
                <a:gd name="T7" fmla="*/ 60 h 60"/>
                <a:gd name="T8" fmla="*/ 0 w 343"/>
                <a:gd name="T9" fmla="*/ 0 h 60"/>
                <a:gd name="T10" fmla="*/ 0 w 343"/>
                <a:gd name="T11" fmla="*/ 0 h 60"/>
              </a:gdLst>
              <a:ahLst/>
              <a:cxnLst>
                <a:cxn ang="0">
                  <a:pos x="T0" y="T1"/>
                </a:cxn>
                <a:cxn ang="0">
                  <a:pos x="T2" y="T3"/>
                </a:cxn>
                <a:cxn ang="0">
                  <a:pos x="T4" y="T5"/>
                </a:cxn>
                <a:cxn ang="0">
                  <a:pos x="T6" y="T7"/>
                </a:cxn>
                <a:cxn ang="0">
                  <a:pos x="T8" y="T9"/>
                </a:cxn>
                <a:cxn ang="0">
                  <a:pos x="T10" y="T11"/>
                </a:cxn>
              </a:cxnLst>
              <a:rect l="0" t="0" r="r" b="b"/>
              <a:pathLst>
                <a:path w="343" h="60">
                  <a:moveTo>
                    <a:pt x="0" y="0"/>
                  </a:moveTo>
                  <a:lnTo>
                    <a:pt x="343" y="0"/>
                  </a:lnTo>
                  <a:lnTo>
                    <a:pt x="343" y="60"/>
                  </a:lnTo>
                  <a:lnTo>
                    <a:pt x="0" y="6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81" name="Freeform 9"/>
            <p:cNvSpPr>
              <a:spLocks/>
            </p:cNvSpPr>
            <p:nvPr/>
          </p:nvSpPr>
          <p:spPr bwMode="auto">
            <a:xfrm>
              <a:off x="1793" y="2998"/>
              <a:ext cx="693" cy="57"/>
            </a:xfrm>
            <a:custGeom>
              <a:avLst/>
              <a:gdLst>
                <a:gd name="T0" fmla="*/ 0 w 693"/>
                <a:gd name="T1" fmla="*/ 0 h 57"/>
                <a:gd name="T2" fmla="*/ 693 w 693"/>
                <a:gd name="T3" fmla="*/ 0 h 57"/>
                <a:gd name="T4" fmla="*/ 693 w 693"/>
                <a:gd name="T5" fmla="*/ 57 h 57"/>
                <a:gd name="T6" fmla="*/ 0 w 693"/>
                <a:gd name="T7" fmla="*/ 57 h 57"/>
                <a:gd name="T8" fmla="*/ 0 w 693"/>
                <a:gd name="T9" fmla="*/ 0 h 57"/>
                <a:gd name="T10" fmla="*/ 0 w 693"/>
                <a:gd name="T11" fmla="*/ 0 h 57"/>
              </a:gdLst>
              <a:ahLst/>
              <a:cxnLst>
                <a:cxn ang="0">
                  <a:pos x="T0" y="T1"/>
                </a:cxn>
                <a:cxn ang="0">
                  <a:pos x="T2" y="T3"/>
                </a:cxn>
                <a:cxn ang="0">
                  <a:pos x="T4" y="T5"/>
                </a:cxn>
                <a:cxn ang="0">
                  <a:pos x="T6" y="T7"/>
                </a:cxn>
                <a:cxn ang="0">
                  <a:pos x="T8" y="T9"/>
                </a:cxn>
                <a:cxn ang="0">
                  <a:pos x="T10" y="T11"/>
                </a:cxn>
              </a:cxnLst>
              <a:rect l="0" t="0" r="r" b="b"/>
              <a:pathLst>
                <a:path w="693" h="57">
                  <a:moveTo>
                    <a:pt x="0" y="0"/>
                  </a:moveTo>
                  <a:lnTo>
                    <a:pt x="693" y="0"/>
                  </a:lnTo>
                  <a:lnTo>
                    <a:pt x="693" y="57"/>
                  </a:lnTo>
                  <a:lnTo>
                    <a:pt x="0" y="5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82" name="Freeform 10"/>
            <p:cNvSpPr>
              <a:spLocks/>
            </p:cNvSpPr>
            <p:nvPr/>
          </p:nvSpPr>
          <p:spPr bwMode="auto">
            <a:xfrm>
              <a:off x="1793" y="3115"/>
              <a:ext cx="800" cy="59"/>
            </a:xfrm>
            <a:custGeom>
              <a:avLst/>
              <a:gdLst>
                <a:gd name="T0" fmla="*/ 0 w 800"/>
                <a:gd name="T1" fmla="*/ 0 h 59"/>
                <a:gd name="T2" fmla="*/ 800 w 800"/>
                <a:gd name="T3" fmla="*/ 0 h 59"/>
                <a:gd name="T4" fmla="*/ 800 w 800"/>
                <a:gd name="T5" fmla="*/ 59 h 59"/>
                <a:gd name="T6" fmla="*/ 0 w 800"/>
                <a:gd name="T7" fmla="*/ 59 h 59"/>
                <a:gd name="T8" fmla="*/ 0 w 800"/>
                <a:gd name="T9" fmla="*/ 0 h 59"/>
                <a:gd name="T10" fmla="*/ 0 w 800"/>
                <a:gd name="T11" fmla="*/ 0 h 59"/>
              </a:gdLst>
              <a:ahLst/>
              <a:cxnLst>
                <a:cxn ang="0">
                  <a:pos x="T0" y="T1"/>
                </a:cxn>
                <a:cxn ang="0">
                  <a:pos x="T2" y="T3"/>
                </a:cxn>
                <a:cxn ang="0">
                  <a:pos x="T4" y="T5"/>
                </a:cxn>
                <a:cxn ang="0">
                  <a:pos x="T6" y="T7"/>
                </a:cxn>
                <a:cxn ang="0">
                  <a:pos x="T8" y="T9"/>
                </a:cxn>
                <a:cxn ang="0">
                  <a:pos x="T10" y="T11"/>
                </a:cxn>
              </a:cxnLst>
              <a:rect l="0" t="0" r="r" b="b"/>
              <a:pathLst>
                <a:path w="800" h="59">
                  <a:moveTo>
                    <a:pt x="0" y="0"/>
                  </a:moveTo>
                  <a:lnTo>
                    <a:pt x="800" y="0"/>
                  </a:lnTo>
                  <a:lnTo>
                    <a:pt x="800" y="59"/>
                  </a:lnTo>
                  <a:lnTo>
                    <a:pt x="0" y="5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84" name="Freeform 11"/>
            <p:cNvSpPr>
              <a:spLocks/>
            </p:cNvSpPr>
            <p:nvPr/>
          </p:nvSpPr>
          <p:spPr bwMode="auto">
            <a:xfrm>
              <a:off x="1793" y="3224"/>
              <a:ext cx="800" cy="57"/>
            </a:xfrm>
            <a:custGeom>
              <a:avLst/>
              <a:gdLst>
                <a:gd name="T0" fmla="*/ 0 w 800"/>
                <a:gd name="T1" fmla="*/ 0 h 57"/>
                <a:gd name="T2" fmla="*/ 800 w 800"/>
                <a:gd name="T3" fmla="*/ 0 h 57"/>
                <a:gd name="T4" fmla="*/ 800 w 800"/>
                <a:gd name="T5" fmla="*/ 57 h 57"/>
                <a:gd name="T6" fmla="*/ 0 w 800"/>
                <a:gd name="T7" fmla="*/ 57 h 57"/>
                <a:gd name="T8" fmla="*/ 0 w 800"/>
                <a:gd name="T9" fmla="*/ 0 h 57"/>
                <a:gd name="T10" fmla="*/ 0 w 800"/>
                <a:gd name="T11" fmla="*/ 0 h 57"/>
              </a:gdLst>
              <a:ahLst/>
              <a:cxnLst>
                <a:cxn ang="0">
                  <a:pos x="T0" y="T1"/>
                </a:cxn>
                <a:cxn ang="0">
                  <a:pos x="T2" y="T3"/>
                </a:cxn>
                <a:cxn ang="0">
                  <a:pos x="T4" y="T5"/>
                </a:cxn>
                <a:cxn ang="0">
                  <a:pos x="T6" y="T7"/>
                </a:cxn>
                <a:cxn ang="0">
                  <a:pos x="T8" y="T9"/>
                </a:cxn>
                <a:cxn ang="0">
                  <a:pos x="T10" y="T11"/>
                </a:cxn>
              </a:cxnLst>
              <a:rect l="0" t="0" r="r" b="b"/>
              <a:pathLst>
                <a:path w="800" h="57">
                  <a:moveTo>
                    <a:pt x="0" y="0"/>
                  </a:moveTo>
                  <a:lnTo>
                    <a:pt x="800" y="0"/>
                  </a:lnTo>
                  <a:lnTo>
                    <a:pt x="800" y="57"/>
                  </a:lnTo>
                  <a:lnTo>
                    <a:pt x="0" y="5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85" name="Freeform 12"/>
            <p:cNvSpPr>
              <a:spLocks/>
            </p:cNvSpPr>
            <p:nvPr/>
          </p:nvSpPr>
          <p:spPr bwMode="auto">
            <a:xfrm>
              <a:off x="1793" y="3331"/>
              <a:ext cx="800" cy="59"/>
            </a:xfrm>
            <a:custGeom>
              <a:avLst/>
              <a:gdLst>
                <a:gd name="T0" fmla="*/ 0 w 800"/>
                <a:gd name="T1" fmla="*/ 0 h 59"/>
                <a:gd name="T2" fmla="*/ 800 w 800"/>
                <a:gd name="T3" fmla="*/ 0 h 59"/>
                <a:gd name="T4" fmla="*/ 800 w 800"/>
                <a:gd name="T5" fmla="*/ 59 h 59"/>
                <a:gd name="T6" fmla="*/ 0 w 800"/>
                <a:gd name="T7" fmla="*/ 59 h 59"/>
                <a:gd name="T8" fmla="*/ 0 w 800"/>
                <a:gd name="T9" fmla="*/ 0 h 59"/>
                <a:gd name="T10" fmla="*/ 0 w 800"/>
                <a:gd name="T11" fmla="*/ 0 h 59"/>
              </a:gdLst>
              <a:ahLst/>
              <a:cxnLst>
                <a:cxn ang="0">
                  <a:pos x="T0" y="T1"/>
                </a:cxn>
                <a:cxn ang="0">
                  <a:pos x="T2" y="T3"/>
                </a:cxn>
                <a:cxn ang="0">
                  <a:pos x="T4" y="T5"/>
                </a:cxn>
                <a:cxn ang="0">
                  <a:pos x="T6" y="T7"/>
                </a:cxn>
                <a:cxn ang="0">
                  <a:pos x="T8" y="T9"/>
                </a:cxn>
                <a:cxn ang="0">
                  <a:pos x="T10" y="T11"/>
                </a:cxn>
              </a:cxnLst>
              <a:rect l="0" t="0" r="r" b="b"/>
              <a:pathLst>
                <a:path w="800" h="59">
                  <a:moveTo>
                    <a:pt x="0" y="0"/>
                  </a:moveTo>
                  <a:lnTo>
                    <a:pt x="800" y="0"/>
                  </a:lnTo>
                  <a:lnTo>
                    <a:pt x="800" y="59"/>
                  </a:lnTo>
                  <a:lnTo>
                    <a:pt x="0" y="5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86" name="Freeform 13"/>
            <p:cNvSpPr>
              <a:spLocks/>
            </p:cNvSpPr>
            <p:nvPr/>
          </p:nvSpPr>
          <p:spPr bwMode="auto">
            <a:xfrm>
              <a:off x="1793" y="3440"/>
              <a:ext cx="800" cy="57"/>
            </a:xfrm>
            <a:custGeom>
              <a:avLst/>
              <a:gdLst>
                <a:gd name="T0" fmla="*/ 0 w 800"/>
                <a:gd name="T1" fmla="*/ 0 h 57"/>
                <a:gd name="T2" fmla="*/ 800 w 800"/>
                <a:gd name="T3" fmla="*/ 0 h 57"/>
                <a:gd name="T4" fmla="*/ 800 w 800"/>
                <a:gd name="T5" fmla="*/ 57 h 57"/>
                <a:gd name="T6" fmla="*/ 0 w 800"/>
                <a:gd name="T7" fmla="*/ 57 h 57"/>
                <a:gd name="T8" fmla="*/ 0 w 800"/>
                <a:gd name="T9" fmla="*/ 0 h 57"/>
                <a:gd name="T10" fmla="*/ 0 w 800"/>
                <a:gd name="T11" fmla="*/ 0 h 57"/>
              </a:gdLst>
              <a:ahLst/>
              <a:cxnLst>
                <a:cxn ang="0">
                  <a:pos x="T0" y="T1"/>
                </a:cxn>
                <a:cxn ang="0">
                  <a:pos x="T2" y="T3"/>
                </a:cxn>
                <a:cxn ang="0">
                  <a:pos x="T4" y="T5"/>
                </a:cxn>
                <a:cxn ang="0">
                  <a:pos x="T6" y="T7"/>
                </a:cxn>
                <a:cxn ang="0">
                  <a:pos x="T8" y="T9"/>
                </a:cxn>
                <a:cxn ang="0">
                  <a:pos x="T10" y="T11"/>
                </a:cxn>
              </a:cxnLst>
              <a:rect l="0" t="0" r="r" b="b"/>
              <a:pathLst>
                <a:path w="800" h="57">
                  <a:moveTo>
                    <a:pt x="0" y="0"/>
                  </a:moveTo>
                  <a:lnTo>
                    <a:pt x="800" y="0"/>
                  </a:lnTo>
                  <a:lnTo>
                    <a:pt x="800" y="57"/>
                  </a:lnTo>
                  <a:lnTo>
                    <a:pt x="0" y="5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87" name="Oval 14"/>
            <p:cNvSpPr>
              <a:spLocks noChangeArrowheads="1"/>
            </p:cNvSpPr>
            <p:nvPr/>
          </p:nvSpPr>
          <p:spPr bwMode="auto">
            <a:xfrm>
              <a:off x="2398" y="3561"/>
              <a:ext cx="157" cy="157"/>
            </a:xfrm>
            <a:prstGeom prst="ellipse">
              <a:avLst/>
            </a:pr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93" name="Freeform 15"/>
            <p:cNvSpPr>
              <a:spLocks/>
            </p:cNvSpPr>
            <p:nvPr/>
          </p:nvSpPr>
          <p:spPr bwMode="auto">
            <a:xfrm>
              <a:off x="2360" y="3635"/>
              <a:ext cx="130" cy="173"/>
            </a:xfrm>
            <a:custGeom>
              <a:avLst/>
              <a:gdLst>
                <a:gd name="T0" fmla="*/ 95 w 130"/>
                <a:gd name="T1" fmla="*/ 0 h 173"/>
                <a:gd name="T2" fmla="*/ 0 w 130"/>
                <a:gd name="T3" fmla="*/ 154 h 173"/>
                <a:gd name="T4" fmla="*/ 47 w 130"/>
                <a:gd name="T5" fmla="*/ 133 h 173"/>
                <a:gd name="T6" fmla="*/ 59 w 130"/>
                <a:gd name="T7" fmla="*/ 173 h 173"/>
                <a:gd name="T8" fmla="*/ 130 w 130"/>
                <a:gd name="T9" fmla="*/ 45 h 173"/>
                <a:gd name="T10" fmla="*/ 95 w 130"/>
                <a:gd name="T11" fmla="*/ 0 h 173"/>
              </a:gdLst>
              <a:ahLst/>
              <a:cxnLst>
                <a:cxn ang="0">
                  <a:pos x="T0" y="T1"/>
                </a:cxn>
                <a:cxn ang="0">
                  <a:pos x="T2" y="T3"/>
                </a:cxn>
                <a:cxn ang="0">
                  <a:pos x="T4" y="T5"/>
                </a:cxn>
                <a:cxn ang="0">
                  <a:pos x="T6" y="T7"/>
                </a:cxn>
                <a:cxn ang="0">
                  <a:pos x="T8" y="T9"/>
                </a:cxn>
                <a:cxn ang="0">
                  <a:pos x="T10" y="T11"/>
                </a:cxn>
              </a:cxnLst>
              <a:rect l="0" t="0" r="r" b="b"/>
              <a:pathLst>
                <a:path w="130" h="173">
                  <a:moveTo>
                    <a:pt x="95" y="0"/>
                  </a:moveTo>
                  <a:lnTo>
                    <a:pt x="0" y="154"/>
                  </a:lnTo>
                  <a:lnTo>
                    <a:pt x="47" y="133"/>
                  </a:lnTo>
                  <a:lnTo>
                    <a:pt x="59" y="173"/>
                  </a:lnTo>
                  <a:lnTo>
                    <a:pt x="130" y="45"/>
                  </a:lnTo>
                  <a:lnTo>
                    <a:pt x="95" y="0"/>
                  </a:lnTo>
                  <a:close/>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94" name="Freeform 16"/>
            <p:cNvSpPr>
              <a:spLocks/>
            </p:cNvSpPr>
            <p:nvPr/>
          </p:nvSpPr>
          <p:spPr bwMode="auto">
            <a:xfrm>
              <a:off x="2462" y="3635"/>
              <a:ext cx="131" cy="173"/>
            </a:xfrm>
            <a:custGeom>
              <a:avLst/>
              <a:gdLst>
                <a:gd name="T0" fmla="*/ 38 w 131"/>
                <a:gd name="T1" fmla="*/ 0 h 173"/>
                <a:gd name="T2" fmla="*/ 131 w 131"/>
                <a:gd name="T3" fmla="*/ 154 h 173"/>
                <a:gd name="T4" fmla="*/ 86 w 131"/>
                <a:gd name="T5" fmla="*/ 133 h 173"/>
                <a:gd name="T6" fmla="*/ 74 w 131"/>
                <a:gd name="T7" fmla="*/ 173 h 173"/>
                <a:gd name="T8" fmla="*/ 0 w 131"/>
                <a:gd name="T9" fmla="*/ 45 h 173"/>
                <a:gd name="T10" fmla="*/ 38 w 131"/>
                <a:gd name="T11" fmla="*/ 0 h 173"/>
              </a:gdLst>
              <a:ahLst/>
              <a:cxnLst>
                <a:cxn ang="0">
                  <a:pos x="T0" y="T1"/>
                </a:cxn>
                <a:cxn ang="0">
                  <a:pos x="T2" y="T3"/>
                </a:cxn>
                <a:cxn ang="0">
                  <a:pos x="T4" y="T5"/>
                </a:cxn>
                <a:cxn ang="0">
                  <a:pos x="T6" y="T7"/>
                </a:cxn>
                <a:cxn ang="0">
                  <a:pos x="T8" y="T9"/>
                </a:cxn>
                <a:cxn ang="0">
                  <a:pos x="T10" y="T11"/>
                </a:cxn>
              </a:cxnLst>
              <a:rect l="0" t="0" r="r" b="b"/>
              <a:pathLst>
                <a:path w="131" h="173">
                  <a:moveTo>
                    <a:pt x="38" y="0"/>
                  </a:moveTo>
                  <a:lnTo>
                    <a:pt x="131" y="154"/>
                  </a:lnTo>
                  <a:lnTo>
                    <a:pt x="86" y="133"/>
                  </a:lnTo>
                  <a:lnTo>
                    <a:pt x="74" y="173"/>
                  </a:lnTo>
                  <a:lnTo>
                    <a:pt x="0" y="45"/>
                  </a:lnTo>
                  <a:lnTo>
                    <a:pt x="38" y="0"/>
                  </a:lnTo>
                  <a:close/>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grpSp>
        <p:nvGrpSpPr>
          <p:cNvPr id="385" name="Group 4"/>
          <p:cNvGrpSpPr>
            <a:grpSpLocks noChangeAspect="1"/>
          </p:cNvGrpSpPr>
          <p:nvPr/>
        </p:nvGrpSpPr>
        <p:grpSpPr bwMode="auto">
          <a:xfrm>
            <a:off x="7548176" y="3393416"/>
            <a:ext cx="200004" cy="263966"/>
            <a:chOff x="1681" y="2502"/>
            <a:chExt cx="1035" cy="1366"/>
          </a:xfrm>
        </p:grpSpPr>
        <p:sp>
          <p:nvSpPr>
            <p:cNvPr id="386" name="Freeform 5"/>
            <p:cNvSpPr>
              <a:spLocks/>
            </p:cNvSpPr>
            <p:nvPr/>
          </p:nvSpPr>
          <p:spPr bwMode="auto">
            <a:xfrm>
              <a:off x="1681" y="2502"/>
              <a:ext cx="1035" cy="1366"/>
            </a:xfrm>
            <a:custGeom>
              <a:avLst/>
              <a:gdLst>
                <a:gd name="T0" fmla="*/ 1035 w 1035"/>
                <a:gd name="T1" fmla="*/ 1366 h 1366"/>
                <a:gd name="T2" fmla="*/ 0 w 1035"/>
                <a:gd name="T3" fmla="*/ 1366 h 1366"/>
                <a:gd name="T4" fmla="*/ 0 w 1035"/>
                <a:gd name="T5" fmla="*/ 0 h 1366"/>
                <a:gd name="T6" fmla="*/ 700 w 1035"/>
                <a:gd name="T7" fmla="*/ 0 h 1366"/>
                <a:gd name="T8" fmla="*/ 1035 w 1035"/>
                <a:gd name="T9" fmla="*/ 337 h 1366"/>
                <a:gd name="T10" fmla="*/ 1035 w 1035"/>
                <a:gd name="T11" fmla="*/ 1366 h 1366"/>
                <a:gd name="T12" fmla="*/ 1035 w 1035"/>
                <a:gd name="T13" fmla="*/ 1366 h 1366"/>
                <a:gd name="T14" fmla="*/ 1035 w 1035"/>
                <a:gd name="T15" fmla="*/ 1366 h 1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5" h="1366">
                  <a:moveTo>
                    <a:pt x="1035" y="1366"/>
                  </a:moveTo>
                  <a:lnTo>
                    <a:pt x="0" y="1366"/>
                  </a:lnTo>
                  <a:lnTo>
                    <a:pt x="0" y="0"/>
                  </a:lnTo>
                  <a:lnTo>
                    <a:pt x="700" y="0"/>
                  </a:lnTo>
                  <a:lnTo>
                    <a:pt x="1035" y="337"/>
                  </a:lnTo>
                  <a:lnTo>
                    <a:pt x="1035" y="1366"/>
                  </a:lnTo>
                  <a:lnTo>
                    <a:pt x="1035" y="1366"/>
                  </a:lnTo>
                  <a:lnTo>
                    <a:pt x="1035" y="13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87" name="Freeform 6"/>
            <p:cNvSpPr>
              <a:spLocks/>
            </p:cNvSpPr>
            <p:nvPr/>
          </p:nvSpPr>
          <p:spPr bwMode="auto">
            <a:xfrm>
              <a:off x="2379" y="2502"/>
              <a:ext cx="337" cy="337"/>
            </a:xfrm>
            <a:custGeom>
              <a:avLst/>
              <a:gdLst>
                <a:gd name="T0" fmla="*/ 0 w 337"/>
                <a:gd name="T1" fmla="*/ 0 h 337"/>
                <a:gd name="T2" fmla="*/ 0 w 337"/>
                <a:gd name="T3" fmla="*/ 337 h 337"/>
                <a:gd name="T4" fmla="*/ 337 w 337"/>
                <a:gd name="T5" fmla="*/ 337 h 337"/>
                <a:gd name="T6" fmla="*/ 0 w 337"/>
                <a:gd name="T7" fmla="*/ 0 h 337"/>
                <a:gd name="T8" fmla="*/ 0 w 337"/>
                <a:gd name="T9" fmla="*/ 0 h 337"/>
                <a:gd name="T10" fmla="*/ 0 w 337"/>
                <a:gd name="T11" fmla="*/ 0 h 337"/>
              </a:gdLst>
              <a:ahLst/>
              <a:cxnLst>
                <a:cxn ang="0">
                  <a:pos x="T0" y="T1"/>
                </a:cxn>
                <a:cxn ang="0">
                  <a:pos x="T2" y="T3"/>
                </a:cxn>
                <a:cxn ang="0">
                  <a:pos x="T4" y="T5"/>
                </a:cxn>
                <a:cxn ang="0">
                  <a:pos x="T6" y="T7"/>
                </a:cxn>
                <a:cxn ang="0">
                  <a:pos x="T8" y="T9"/>
                </a:cxn>
                <a:cxn ang="0">
                  <a:pos x="T10" y="T11"/>
                </a:cxn>
              </a:cxnLst>
              <a:rect l="0" t="0" r="r" b="b"/>
              <a:pathLst>
                <a:path w="337" h="337">
                  <a:moveTo>
                    <a:pt x="0" y="0"/>
                  </a:moveTo>
                  <a:lnTo>
                    <a:pt x="0" y="337"/>
                  </a:lnTo>
                  <a:lnTo>
                    <a:pt x="337" y="337"/>
                  </a:lnTo>
                  <a:lnTo>
                    <a:pt x="0" y="0"/>
                  </a:lnTo>
                  <a:lnTo>
                    <a:pt x="0" y="0"/>
                  </a:lnTo>
                  <a:lnTo>
                    <a:pt x="0" y="0"/>
                  </a:lnTo>
                  <a:close/>
                </a:path>
              </a:pathLst>
            </a:custGeom>
            <a:solidFill>
              <a:srgbClr val="A7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88" name="Freeform 7"/>
            <p:cNvSpPr>
              <a:spLocks/>
            </p:cNvSpPr>
            <p:nvPr/>
          </p:nvSpPr>
          <p:spPr bwMode="auto">
            <a:xfrm>
              <a:off x="2379" y="2839"/>
              <a:ext cx="337" cy="357"/>
            </a:xfrm>
            <a:custGeom>
              <a:avLst/>
              <a:gdLst>
                <a:gd name="T0" fmla="*/ 337 w 337"/>
                <a:gd name="T1" fmla="*/ 0 h 357"/>
                <a:gd name="T2" fmla="*/ 0 w 337"/>
                <a:gd name="T3" fmla="*/ 0 h 357"/>
                <a:gd name="T4" fmla="*/ 0 w 337"/>
                <a:gd name="T5" fmla="*/ 0 h 357"/>
                <a:gd name="T6" fmla="*/ 337 w 337"/>
                <a:gd name="T7" fmla="*/ 357 h 357"/>
                <a:gd name="T8" fmla="*/ 337 w 337"/>
                <a:gd name="T9" fmla="*/ 0 h 357"/>
                <a:gd name="T10" fmla="*/ 337 w 337"/>
                <a:gd name="T11" fmla="*/ 0 h 357"/>
                <a:gd name="T12" fmla="*/ 337 w 337"/>
                <a:gd name="T13" fmla="*/ 0 h 357"/>
              </a:gdLst>
              <a:ahLst/>
              <a:cxnLst>
                <a:cxn ang="0">
                  <a:pos x="T0" y="T1"/>
                </a:cxn>
                <a:cxn ang="0">
                  <a:pos x="T2" y="T3"/>
                </a:cxn>
                <a:cxn ang="0">
                  <a:pos x="T4" y="T5"/>
                </a:cxn>
                <a:cxn ang="0">
                  <a:pos x="T6" y="T7"/>
                </a:cxn>
                <a:cxn ang="0">
                  <a:pos x="T8" y="T9"/>
                </a:cxn>
                <a:cxn ang="0">
                  <a:pos x="T10" y="T11"/>
                </a:cxn>
                <a:cxn ang="0">
                  <a:pos x="T12" y="T13"/>
                </a:cxn>
              </a:cxnLst>
              <a:rect l="0" t="0" r="r" b="b"/>
              <a:pathLst>
                <a:path w="337" h="357">
                  <a:moveTo>
                    <a:pt x="337" y="0"/>
                  </a:moveTo>
                  <a:lnTo>
                    <a:pt x="0" y="0"/>
                  </a:lnTo>
                  <a:lnTo>
                    <a:pt x="0" y="0"/>
                  </a:lnTo>
                  <a:lnTo>
                    <a:pt x="337" y="357"/>
                  </a:lnTo>
                  <a:lnTo>
                    <a:pt x="337" y="0"/>
                  </a:lnTo>
                  <a:lnTo>
                    <a:pt x="337" y="0"/>
                  </a:lnTo>
                  <a:lnTo>
                    <a:pt x="337" y="0"/>
                  </a:lnTo>
                  <a:close/>
                </a:path>
              </a:pathLst>
            </a:custGeom>
            <a:solidFill>
              <a:srgbClr val="3D3D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89" name="Freeform 8"/>
            <p:cNvSpPr>
              <a:spLocks/>
            </p:cNvSpPr>
            <p:nvPr/>
          </p:nvSpPr>
          <p:spPr bwMode="auto">
            <a:xfrm>
              <a:off x="1793" y="2775"/>
              <a:ext cx="343" cy="60"/>
            </a:xfrm>
            <a:custGeom>
              <a:avLst/>
              <a:gdLst>
                <a:gd name="T0" fmla="*/ 0 w 343"/>
                <a:gd name="T1" fmla="*/ 0 h 60"/>
                <a:gd name="T2" fmla="*/ 343 w 343"/>
                <a:gd name="T3" fmla="*/ 0 h 60"/>
                <a:gd name="T4" fmla="*/ 343 w 343"/>
                <a:gd name="T5" fmla="*/ 60 h 60"/>
                <a:gd name="T6" fmla="*/ 0 w 343"/>
                <a:gd name="T7" fmla="*/ 60 h 60"/>
                <a:gd name="T8" fmla="*/ 0 w 343"/>
                <a:gd name="T9" fmla="*/ 0 h 60"/>
                <a:gd name="T10" fmla="*/ 0 w 343"/>
                <a:gd name="T11" fmla="*/ 0 h 60"/>
              </a:gdLst>
              <a:ahLst/>
              <a:cxnLst>
                <a:cxn ang="0">
                  <a:pos x="T0" y="T1"/>
                </a:cxn>
                <a:cxn ang="0">
                  <a:pos x="T2" y="T3"/>
                </a:cxn>
                <a:cxn ang="0">
                  <a:pos x="T4" y="T5"/>
                </a:cxn>
                <a:cxn ang="0">
                  <a:pos x="T6" y="T7"/>
                </a:cxn>
                <a:cxn ang="0">
                  <a:pos x="T8" y="T9"/>
                </a:cxn>
                <a:cxn ang="0">
                  <a:pos x="T10" y="T11"/>
                </a:cxn>
              </a:cxnLst>
              <a:rect l="0" t="0" r="r" b="b"/>
              <a:pathLst>
                <a:path w="343" h="60">
                  <a:moveTo>
                    <a:pt x="0" y="0"/>
                  </a:moveTo>
                  <a:lnTo>
                    <a:pt x="343" y="0"/>
                  </a:lnTo>
                  <a:lnTo>
                    <a:pt x="343" y="60"/>
                  </a:lnTo>
                  <a:lnTo>
                    <a:pt x="0" y="6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90" name="Freeform 9"/>
            <p:cNvSpPr>
              <a:spLocks/>
            </p:cNvSpPr>
            <p:nvPr/>
          </p:nvSpPr>
          <p:spPr bwMode="auto">
            <a:xfrm>
              <a:off x="1793" y="2998"/>
              <a:ext cx="693" cy="57"/>
            </a:xfrm>
            <a:custGeom>
              <a:avLst/>
              <a:gdLst>
                <a:gd name="T0" fmla="*/ 0 w 693"/>
                <a:gd name="T1" fmla="*/ 0 h 57"/>
                <a:gd name="T2" fmla="*/ 693 w 693"/>
                <a:gd name="T3" fmla="*/ 0 h 57"/>
                <a:gd name="T4" fmla="*/ 693 w 693"/>
                <a:gd name="T5" fmla="*/ 57 h 57"/>
                <a:gd name="T6" fmla="*/ 0 w 693"/>
                <a:gd name="T7" fmla="*/ 57 h 57"/>
                <a:gd name="T8" fmla="*/ 0 w 693"/>
                <a:gd name="T9" fmla="*/ 0 h 57"/>
                <a:gd name="T10" fmla="*/ 0 w 693"/>
                <a:gd name="T11" fmla="*/ 0 h 57"/>
              </a:gdLst>
              <a:ahLst/>
              <a:cxnLst>
                <a:cxn ang="0">
                  <a:pos x="T0" y="T1"/>
                </a:cxn>
                <a:cxn ang="0">
                  <a:pos x="T2" y="T3"/>
                </a:cxn>
                <a:cxn ang="0">
                  <a:pos x="T4" y="T5"/>
                </a:cxn>
                <a:cxn ang="0">
                  <a:pos x="T6" y="T7"/>
                </a:cxn>
                <a:cxn ang="0">
                  <a:pos x="T8" y="T9"/>
                </a:cxn>
                <a:cxn ang="0">
                  <a:pos x="T10" y="T11"/>
                </a:cxn>
              </a:cxnLst>
              <a:rect l="0" t="0" r="r" b="b"/>
              <a:pathLst>
                <a:path w="693" h="57">
                  <a:moveTo>
                    <a:pt x="0" y="0"/>
                  </a:moveTo>
                  <a:lnTo>
                    <a:pt x="693" y="0"/>
                  </a:lnTo>
                  <a:lnTo>
                    <a:pt x="693" y="57"/>
                  </a:lnTo>
                  <a:lnTo>
                    <a:pt x="0" y="5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91" name="Freeform 10"/>
            <p:cNvSpPr>
              <a:spLocks/>
            </p:cNvSpPr>
            <p:nvPr/>
          </p:nvSpPr>
          <p:spPr bwMode="auto">
            <a:xfrm>
              <a:off x="1793" y="3115"/>
              <a:ext cx="800" cy="59"/>
            </a:xfrm>
            <a:custGeom>
              <a:avLst/>
              <a:gdLst>
                <a:gd name="T0" fmla="*/ 0 w 800"/>
                <a:gd name="T1" fmla="*/ 0 h 59"/>
                <a:gd name="T2" fmla="*/ 800 w 800"/>
                <a:gd name="T3" fmla="*/ 0 h 59"/>
                <a:gd name="T4" fmla="*/ 800 w 800"/>
                <a:gd name="T5" fmla="*/ 59 h 59"/>
                <a:gd name="T6" fmla="*/ 0 w 800"/>
                <a:gd name="T7" fmla="*/ 59 h 59"/>
                <a:gd name="T8" fmla="*/ 0 w 800"/>
                <a:gd name="T9" fmla="*/ 0 h 59"/>
                <a:gd name="T10" fmla="*/ 0 w 800"/>
                <a:gd name="T11" fmla="*/ 0 h 59"/>
              </a:gdLst>
              <a:ahLst/>
              <a:cxnLst>
                <a:cxn ang="0">
                  <a:pos x="T0" y="T1"/>
                </a:cxn>
                <a:cxn ang="0">
                  <a:pos x="T2" y="T3"/>
                </a:cxn>
                <a:cxn ang="0">
                  <a:pos x="T4" y="T5"/>
                </a:cxn>
                <a:cxn ang="0">
                  <a:pos x="T6" y="T7"/>
                </a:cxn>
                <a:cxn ang="0">
                  <a:pos x="T8" y="T9"/>
                </a:cxn>
                <a:cxn ang="0">
                  <a:pos x="T10" y="T11"/>
                </a:cxn>
              </a:cxnLst>
              <a:rect l="0" t="0" r="r" b="b"/>
              <a:pathLst>
                <a:path w="800" h="59">
                  <a:moveTo>
                    <a:pt x="0" y="0"/>
                  </a:moveTo>
                  <a:lnTo>
                    <a:pt x="800" y="0"/>
                  </a:lnTo>
                  <a:lnTo>
                    <a:pt x="800" y="59"/>
                  </a:lnTo>
                  <a:lnTo>
                    <a:pt x="0" y="5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92" name="Freeform 11"/>
            <p:cNvSpPr>
              <a:spLocks/>
            </p:cNvSpPr>
            <p:nvPr/>
          </p:nvSpPr>
          <p:spPr bwMode="auto">
            <a:xfrm>
              <a:off x="1793" y="3224"/>
              <a:ext cx="800" cy="57"/>
            </a:xfrm>
            <a:custGeom>
              <a:avLst/>
              <a:gdLst>
                <a:gd name="T0" fmla="*/ 0 w 800"/>
                <a:gd name="T1" fmla="*/ 0 h 57"/>
                <a:gd name="T2" fmla="*/ 800 w 800"/>
                <a:gd name="T3" fmla="*/ 0 h 57"/>
                <a:gd name="T4" fmla="*/ 800 w 800"/>
                <a:gd name="T5" fmla="*/ 57 h 57"/>
                <a:gd name="T6" fmla="*/ 0 w 800"/>
                <a:gd name="T7" fmla="*/ 57 h 57"/>
                <a:gd name="T8" fmla="*/ 0 w 800"/>
                <a:gd name="T9" fmla="*/ 0 h 57"/>
                <a:gd name="T10" fmla="*/ 0 w 800"/>
                <a:gd name="T11" fmla="*/ 0 h 57"/>
              </a:gdLst>
              <a:ahLst/>
              <a:cxnLst>
                <a:cxn ang="0">
                  <a:pos x="T0" y="T1"/>
                </a:cxn>
                <a:cxn ang="0">
                  <a:pos x="T2" y="T3"/>
                </a:cxn>
                <a:cxn ang="0">
                  <a:pos x="T4" y="T5"/>
                </a:cxn>
                <a:cxn ang="0">
                  <a:pos x="T6" y="T7"/>
                </a:cxn>
                <a:cxn ang="0">
                  <a:pos x="T8" y="T9"/>
                </a:cxn>
                <a:cxn ang="0">
                  <a:pos x="T10" y="T11"/>
                </a:cxn>
              </a:cxnLst>
              <a:rect l="0" t="0" r="r" b="b"/>
              <a:pathLst>
                <a:path w="800" h="57">
                  <a:moveTo>
                    <a:pt x="0" y="0"/>
                  </a:moveTo>
                  <a:lnTo>
                    <a:pt x="800" y="0"/>
                  </a:lnTo>
                  <a:lnTo>
                    <a:pt x="800" y="57"/>
                  </a:lnTo>
                  <a:lnTo>
                    <a:pt x="0" y="5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93" name="Freeform 12"/>
            <p:cNvSpPr>
              <a:spLocks/>
            </p:cNvSpPr>
            <p:nvPr/>
          </p:nvSpPr>
          <p:spPr bwMode="auto">
            <a:xfrm>
              <a:off x="1793" y="3331"/>
              <a:ext cx="800" cy="59"/>
            </a:xfrm>
            <a:custGeom>
              <a:avLst/>
              <a:gdLst>
                <a:gd name="T0" fmla="*/ 0 w 800"/>
                <a:gd name="T1" fmla="*/ 0 h 59"/>
                <a:gd name="T2" fmla="*/ 800 w 800"/>
                <a:gd name="T3" fmla="*/ 0 h 59"/>
                <a:gd name="T4" fmla="*/ 800 w 800"/>
                <a:gd name="T5" fmla="*/ 59 h 59"/>
                <a:gd name="T6" fmla="*/ 0 w 800"/>
                <a:gd name="T7" fmla="*/ 59 h 59"/>
                <a:gd name="T8" fmla="*/ 0 w 800"/>
                <a:gd name="T9" fmla="*/ 0 h 59"/>
                <a:gd name="T10" fmla="*/ 0 w 800"/>
                <a:gd name="T11" fmla="*/ 0 h 59"/>
              </a:gdLst>
              <a:ahLst/>
              <a:cxnLst>
                <a:cxn ang="0">
                  <a:pos x="T0" y="T1"/>
                </a:cxn>
                <a:cxn ang="0">
                  <a:pos x="T2" y="T3"/>
                </a:cxn>
                <a:cxn ang="0">
                  <a:pos x="T4" y="T5"/>
                </a:cxn>
                <a:cxn ang="0">
                  <a:pos x="T6" y="T7"/>
                </a:cxn>
                <a:cxn ang="0">
                  <a:pos x="T8" y="T9"/>
                </a:cxn>
                <a:cxn ang="0">
                  <a:pos x="T10" y="T11"/>
                </a:cxn>
              </a:cxnLst>
              <a:rect l="0" t="0" r="r" b="b"/>
              <a:pathLst>
                <a:path w="800" h="59">
                  <a:moveTo>
                    <a:pt x="0" y="0"/>
                  </a:moveTo>
                  <a:lnTo>
                    <a:pt x="800" y="0"/>
                  </a:lnTo>
                  <a:lnTo>
                    <a:pt x="800" y="59"/>
                  </a:lnTo>
                  <a:lnTo>
                    <a:pt x="0" y="5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94" name="Freeform 13"/>
            <p:cNvSpPr>
              <a:spLocks/>
            </p:cNvSpPr>
            <p:nvPr/>
          </p:nvSpPr>
          <p:spPr bwMode="auto">
            <a:xfrm>
              <a:off x="1793" y="3440"/>
              <a:ext cx="800" cy="57"/>
            </a:xfrm>
            <a:custGeom>
              <a:avLst/>
              <a:gdLst>
                <a:gd name="T0" fmla="*/ 0 w 800"/>
                <a:gd name="T1" fmla="*/ 0 h 57"/>
                <a:gd name="T2" fmla="*/ 800 w 800"/>
                <a:gd name="T3" fmla="*/ 0 h 57"/>
                <a:gd name="T4" fmla="*/ 800 w 800"/>
                <a:gd name="T5" fmla="*/ 57 h 57"/>
                <a:gd name="T6" fmla="*/ 0 w 800"/>
                <a:gd name="T7" fmla="*/ 57 h 57"/>
                <a:gd name="T8" fmla="*/ 0 w 800"/>
                <a:gd name="T9" fmla="*/ 0 h 57"/>
                <a:gd name="T10" fmla="*/ 0 w 800"/>
                <a:gd name="T11" fmla="*/ 0 h 57"/>
              </a:gdLst>
              <a:ahLst/>
              <a:cxnLst>
                <a:cxn ang="0">
                  <a:pos x="T0" y="T1"/>
                </a:cxn>
                <a:cxn ang="0">
                  <a:pos x="T2" y="T3"/>
                </a:cxn>
                <a:cxn ang="0">
                  <a:pos x="T4" y="T5"/>
                </a:cxn>
                <a:cxn ang="0">
                  <a:pos x="T6" y="T7"/>
                </a:cxn>
                <a:cxn ang="0">
                  <a:pos x="T8" y="T9"/>
                </a:cxn>
                <a:cxn ang="0">
                  <a:pos x="T10" y="T11"/>
                </a:cxn>
              </a:cxnLst>
              <a:rect l="0" t="0" r="r" b="b"/>
              <a:pathLst>
                <a:path w="800" h="57">
                  <a:moveTo>
                    <a:pt x="0" y="0"/>
                  </a:moveTo>
                  <a:lnTo>
                    <a:pt x="800" y="0"/>
                  </a:lnTo>
                  <a:lnTo>
                    <a:pt x="800" y="57"/>
                  </a:lnTo>
                  <a:lnTo>
                    <a:pt x="0" y="5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95" name="Oval 14"/>
            <p:cNvSpPr>
              <a:spLocks noChangeArrowheads="1"/>
            </p:cNvSpPr>
            <p:nvPr/>
          </p:nvSpPr>
          <p:spPr bwMode="auto">
            <a:xfrm>
              <a:off x="2398" y="3561"/>
              <a:ext cx="157" cy="157"/>
            </a:xfrm>
            <a:prstGeom prst="ellipse">
              <a:avLst/>
            </a:pr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96" name="Freeform 15"/>
            <p:cNvSpPr>
              <a:spLocks/>
            </p:cNvSpPr>
            <p:nvPr/>
          </p:nvSpPr>
          <p:spPr bwMode="auto">
            <a:xfrm>
              <a:off x="2360" y="3635"/>
              <a:ext cx="130" cy="173"/>
            </a:xfrm>
            <a:custGeom>
              <a:avLst/>
              <a:gdLst>
                <a:gd name="T0" fmla="*/ 95 w 130"/>
                <a:gd name="T1" fmla="*/ 0 h 173"/>
                <a:gd name="T2" fmla="*/ 0 w 130"/>
                <a:gd name="T3" fmla="*/ 154 h 173"/>
                <a:gd name="T4" fmla="*/ 47 w 130"/>
                <a:gd name="T5" fmla="*/ 133 h 173"/>
                <a:gd name="T6" fmla="*/ 59 w 130"/>
                <a:gd name="T7" fmla="*/ 173 h 173"/>
                <a:gd name="T8" fmla="*/ 130 w 130"/>
                <a:gd name="T9" fmla="*/ 45 h 173"/>
                <a:gd name="T10" fmla="*/ 95 w 130"/>
                <a:gd name="T11" fmla="*/ 0 h 173"/>
              </a:gdLst>
              <a:ahLst/>
              <a:cxnLst>
                <a:cxn ang="0">
                  <a:pos x="T0" y="T1"/>
                </a:cxn>
                <a:cxn ang="0">
                  <a:pos x="T2" y="T3"/>
                </a:cxn>
                <a:cxn ang="0">
                  <a:pos x="T4" y="T5"/>
                </a:cxn>
                <a:cxn ang="0">
                  <a:pos x="T6" y="T7"/>
                </a:cxn>
                <a:cxn ang="0">
                  <a:pos x="T8" y="T9"/>
                </a:cxn>
                <a:cxn ang="0">
                  <a:pos x="T10" y="T11"/>
                </a:cxn>
              </a:cxnLst>
              <a:rect l="0" t="0" r="r" b="b"/>
              <a:pathLst>
                <a:path w="130" h="173">
                  <a:moveTo>
                    <a:pt x="95" y="0"/>
                  </a:moveTo>
                  <a:lnTo>
                    <a:pt x="0" y="154"/>
                  </a:lnTo>
                  <a:lnTo>
                    <a:pt x="47" y="133"/>
                  </a:lnTo>
                  <a:lnTo>
                    <a:pt x="59" y="173"/>
                  </a:lnTo>
                  <a:lnTo>
                    <a:pt x="130" y="45"/>
                  </a:lnTo>
                  <a:lnTo>
                    <a:pt x="95" y="0"/>
                  </a:lnTo>
                  <a:close/>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98" name="Freeform 16"/>
            <p:cNvSpPr>
              <a:spLocks/>
            </p:cNvSpPr>
            <p:nvPr/>
          </p:nvSpPr>
          <p:spPr bwMode="auto">
            <a:xfrm>
              <a:off x="2462" y="3635"/>
              <a:ext cx="131" cy="173"/>
            </a:xfrm>
            <a:custGeom>
              <a:avLst/>
              <a:gdLst>
                <a:gd name="T0" fmla="*/ 38 w 131"/>
                <a:gd name="T1" fmla="*/ 0 h 173"/>
                <a:gd name="T2" fmla="*/ 131 w 131"/>
                <a:gd name="T3" fmla="*/ 154 h 173"/>
                <a:gd name="T4" fmla="*/ 86 w 131"/>
                <a:gd name="T5" fmla="*/ 133 h 173"/>
                <a:gd name="T6" fmla="*/ 74 w 131"/>
                <a:gd name="T7" fmla="*/ 173 h 173"/>
                <a:gd name="T8" fmla="*/ 0 w 131"/>
                <a:gd name="T9" fmla="*/ 45 h 173"/>
                <a:gd name="T10" fmla="*/ 38 w 131"/>
                <a:gd name="T11" fmla="*/ 0 h 173"/>
              </a:gdLst>
              <a:ahLst/>
              <a:cxnLst>
                <a:cxn ang="0">
                  <a:pos x="T0" y="T1"/>
                </a:cxn>
                <a:cxn ang="0">
                  <a:pos x="T2" y="T3"/>
                </a:cxn>
                <a:cxn ang="0">
                  <a:pos x="T4" y="T5"/>
                </a:cxn>
                <a:cxn ang="0">
                  <a:pos x="T6" y="T7"/>
                </a:cxn>
                <a:cxn ang="0">
                  <a:pos x="T8" y="T9"/>
                </a:cxn>
                <a:cxn ang="0">
                  <a:pos x="T10" y="T11"/>
                </a:cxn>
              </a:cxnLst>
              <a:rect l="0" t="0" r="r" b="b"/>
              <a:pathLst>
                <a:path w="131" h="173">
                  <a:moveTo>
                    <a:pt x="38" y="0"/>
                  </a:moveTo>
                  <a:lnTo>
                    <a:pt x="131" y="154"/>
                  </a:lnTo>
                  <a:lnTo>
                    <a:pt x="86" y="133"/>
                  </a:lnTo>
                  <a:lnTo>
                    <a:pt x="74" y="173"/>
                  </a:lnTo>
                  <a:lnTo>
                    <a:pt x="0" y="45"/>
                  </a:lnTo>
                  <a:lnTo>
                    <a:pt x="38" y="0"/>
                  </a:lnTo>
                  <a:close/>
                </a:path>
              </a:pathLst>
            </a:custGeom>
            <a:solidFill>
              <a:srgbClr val="F794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cxnSp>
        <p:nvCxnSpPr>
          <p:cNvPr id="430" name="Straight Connector 429"/>
          <p:cNvCxnSpPr/>
          <p:nvPr/>
        </p:nvCxnSpPr>
        <p:spPr>
          <a:xfrm flipH="1">
            <a:off x="9791743" y="2491575"/>
            <a:ext cx="2517" cy="1828541"/>
          </a:xfrm>
          <a:prstGeom prst="line">
            <a:avLst/>
          </a:prstGeom>
          <a:ln w="19050" cap="flat">
            <a:solidFill>
              <a:schemeClr val="tx1"/>
            </a:solidFill>
            <a:prstDash val="solid"/>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31" name="Group 14"/>
          <p:cNvGrpSpPr>
            <a:grpSpLocks noChangeAspect="1"/>
          </p:cNvGrpSpPr>
          <p:nvPr/>
        </p:nvGrpSpPr>
        <p:grpSpPr bwMode="auto">
          <a:xfrm>
            <a:off x="9663197" y="3313544"/>
            <a:ext cx="262623" cy="261134"/>
            <a:chOff x="2011" y="1700"/>
            <a:chExt cx="529" cy="526"/>
          </a:xfrm>
        </p:grpSpPr>
        <p:sp>
          <p:nvSpPr>
            <p:cNvPr id="432" name="AutoShape 13"/>
            <p:cNvSpPr>
              <a:spLocks noChangeAspect="1" noChangeArrowheads="1" noTextEdit="1"/>
            </p:cNvSpPr>
            <p:nvPr/>
          </p:nvSpPr>
          <p:spPr bwMode="auto">
            <a:xfrm>
              <a:off x="2011" y="1700"/>
              <a:ext cx="529"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433" name="Oval 15"/>
            <p:cNvSpPr>
              <a:spLocks noChangeArrowheads="1"/>
            </p:cNvSpPr>
            <p:nvPr/>
          </p:nvSpPr>
          <p:spPr bwMode="auto">
            <a:xfrm>
              <a:off x="2012" y="1700"/>
              <a:ext cx="527" cy="52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434" name="Freeform 16"/>
            <p:cNvSpPr>
              <a:spLocks noEditPoints="1"/>
            </p:cNvSpPr>
            <p:nvPr/>
          </p:nvSpPr>
          <p:spPr bwMode="auto">
            <a:xfrm>
              <a:off x="2084" y="1757"/>
              <a:ext cx="382" cy="412"/>
            </a:xfrm>
            <a:custGeom>
              <a:avLst/>
              <a:gdLst>
                <a:gd name="T0" fmla="*/ 273 w 318"/>
                <a:gd name="T1" fmla="*/ 176 h 343"/>
                <a:gd name="T2" fmla="*/ 272 w 318"/>
                <a:gd name="T3" fmla="*/ 192 h 343"/>
                <a:gd name="T4" fmla="*/ 269 w 318"/>
                <a:gd name="T5" fmla="*/ 205 h 343"/>
                <a:gd name="T6" fmla="*/ 267 w 318"/>
                <a:gd name="T7" fmla="*/ 212 h 343"/>
                <a:gd name="T8" fmla="*/ 264 w 318"/>
                <a:gd name="T9" fmla="*/ 221 h 343"/>
                <a:gd name="T10" fmla="*/ 261 w 318"/>
                <a:gd name="T11" fmla="*/ 227 h 343"/>
                <a:gd name="T12" fmla="*/ 257 w 318"/>
                <a:gd name="T13" fmla="*/ 233 h 343"/>
                <a:gd name="T14" fmla="*/ 254 w 318"/>
                <a:gd name="T15" fmla="*/ 239 h 343"/>
                <a:gd name="T16" fmla="*/ 249 w 318"/>
                <a:gd name="T17" fmla="*/ 245 h 343"/>
                <a:gd name="T18" fmla="*/ 245 w 318"/>
                <a:gd name="T19" fmla="*/ 250 h 343"/>
                <a:gd name="T20" fmla="*/ 240 w 318"/>
                <a:gd name="T21" fmla="*/ 255 h 343"/>
                <a:gd name="T22" fmla="*/ 217 w 318"/>
                <a:gd name="T23" fmla="*/ 273 h 343"/>
                <a:gd name="T24" fmla="*/ 109 w 318"/>
                <a:gd name="T25" fmla="*/ 225 h 343"/>
                <a:gd name="T26" fmla="*/ 15 w 318"/>
                <a:gd name="T27" fmla="*/ 319 h 343"/>
                <a:gd name="T28" fmla="*/ 215 w 318"/>
                <a:gd name="T29" fmla="*/ 323 h 343"/>
                <a:gd name="T30" fmla="*/ 275 w 318"/>
                <a:gd name="T31" fmla="*/ 283 h 343"/>
                <a:gd name="T32" fmla="*/ 281 w 318"/>
                <a:gd name="T33" fmla="*/ 276 h 343"/>
                <a:gd name="T34" fmla="*/ 287 w 318"/>
                <a:gd name="T35" fmla="*/ 269 h 343"/>
                <a:gd name="T36" fmla="*/ 291 w 318"/>
                <a:gd name="T37" fmla="*/ 263 h 343"/>
                <a:gd name="T38" fmla="*/ 296 w 318"/>
                <a:gd name="T39" fmla="*/ 255 h 343"/>
                <a:gd name="T40" fmla="*/ 300 w 318"/>
                <a:gd name="T41" fmla="*/ 248 h 343"/>
                <a:gd name="T42" fmla="*/ 304 w 318"/>
                <a:gd name="T43" fmla="*/ 240 h 343"/>
                <a:gd name="T44" fmla="*/ 307 w 318"/>
                <a:gd name="T45" fmla="*/ 232 h 343"/>
                <a:gd name="T46" fmla="*/ 310 w 318"/>
                <a:gd name="T47" fmla="*/ 224 h 343"/>
                <a:gd name="T48" fmla="*/ 312 w 318"/>
                <a:gd name="T49" fmla="*/ 216 h 343"/>
                <a:gd name="T50" fmla="*/ 316 w 318"/>
                <a:gd name="T51" fmla="*/ 199 h 343"/>
                <a:gd name="T52" fmla="*/ 317 w 318"/>
                <a:gd name="T53" fmla="*/ 191 h 343"/>
                <a:gd name="T54" fmla="*/ 318 w 318"/>
                <a:gd name="T55" fmla="*/ 183 h 343"/>
                <a:gd name="T56" fmla="*/ 318 w 318"/>
                <a:gd name="T57" fmla="*/ 175 h 343"/>
                <a:gd name="T58" fmla="*/ 271 w 318"/>
                <a:gd name="T59" fmla="*/ 62 h 343"/>
                <a:gd name="T60" fmla="*/ 43 w 318"/>
                <a:gd name="T61" fmla="*/ 66 h 343"/>
                <a:gd name="T62" fmla="*/ 37 w 318"/>
                <a:gd name="T63" fmla="*/ 73 h 343"/>
                <a:gd name="T64" fmla="*/ 32 w 318"/>
                <a:gd name="T65" fmla="*/ 80 h 343"/>
                <a:gd name="T66" fmla="*/ 27 w 318"/>
                <a:gd name="T67" fmla="*/ 86 h 343"/>
                <a:gd name="T68" fmla="*/ 22 w 318"/>
                <a:gd name="T69" fmla="*/ 94 h 343"/>
                <a:gd name="T70" fmla="*/ 18 w 318"/>
                <a:gd name="T71" fmla="*/ 102 h 343"/>
                <a:gd name="T72" fmla="*/ 14 w 318"/>
                <a:gd name="T73" fmla="*/ 110 h 343"/>
                <a:gd name="T74" fmla="*/ 11 w 318"/>
                <a:gd name="T75" fmla="*/ 117 h 343"/>
                <a:gd name="T76" fmla="*/ 8 w 318"/>
                <a:gd name="T77" fmla="*/ 125 h 343"/>
                <a:gd name="T78" fmla="*/ 6 w 318"/>
                <a:gd name="T79" fmla="*/ 133 h 343"/>
                <a:gd name="T80" fmla="*/ 2 w 318"/>
                <a:gd name="T81" fmla="*/ 150 h 343"/>
                <a:gd name="T82" fmla="*/ 1 w 318"/>
                <a:gd name="T83" fmla="*/ 158 h 343"/>
                <a:gd name="T84" fmla="*/ 0 w 318"/>
                <a:gd name="T85" fmla="*/ 166 h 343"/>
                <a:gd name="T86" fmla="*/ 0 w 318"/>
                <a:gd name="T87" fmla="*/ 174 h 343"/>
                <a:gd name="T88" fmla="*/ 46 w 318"/>
                <a:gd name="T89" fmla="*/ 189 h 343"/>
                <a:gd name="T90" fmla="*/ 45 w 318"/>
                <a:gd name="T91" fmla="*/ 173 h 343"/>
                <a:gd name="T92" fmla="*/ 46 w 318"/>
                <a:gd name="T93" fmla="*/ 157 h 343"/>
                <a:gd name="T94" fmla="*/ 49 w 318"/>
                <a:gd name="T95" fmla="*/ 144 h 343"/>
                <a:gd name="T96" fmla="*/ 51 w 318"/>
                <a:gd name="T97" fmla="*/ 137 h 343"/>
                <a:gd name="T98" fmla="*/ 55 w 318"/>
                <a:gd name="T99" fmla="*/ 128 h 343"/>
                <a:gd name="T100" fmla="*/ 58 w 318"/>
                <a:gd name="T101" fmla="*/ 122 h 343"/>
                <a:gd name="T102" fmla="*/ 61 w 318"/>
                <a:gd name="T103" fmla="*/ 116 h 343"/>
                <a:gd name="T104" fmla="*/ 64 w 318"/>
                <a:gd name="T105" fmla="*/ 110 h 343"/>
                <a:gd name="T106" fmla="*/ 69 w 318"/>
                <a:gd name="T107" fmla="*/ 104 h 343"/>
                <a:gd name="T108" fmla="*/ 73 w 318"/>
                <a:gd name="T109" fmla="*/ 99 h 343"/>
                <a:gd name="T110" fmla="*/ 78 w 318"/>
                <a:gd name="T111" fmla="*/ 94 h 343"/>
                <a:gd name="T112" fmla="*/ 109 w 318"/>
                <a:gd name="T113" fmla="*/ 72 h 343"/>
                <a:gd name="T114" fmla="*/ 314 w 318"/>
                <a:gd name="T115" fmla="*/ 1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 h="343">
                  <a:moveTo>
                    <a:pt x="272" y="156"/>
                  </a:moveTo>
                  <a:cubicBezTo>
                    <a:pt x="273" y="162"/>
                    <a:pt x="273" y="167"/>
                    <a:pt x="273" y="173"/>
                  </a:cubicBezTo>
                  <a:cubicBezTo>
                    <a:pt x="273" y="173"/>
                    <a:pt x="273" y="173"/>
                    <a:pt x="273" y="173"/>
                  </a:cubicBezTo>
                  <a:cubicBezTo>
                    <a:pt x="273" y="174"/>
                    <a:pt x="273" y="175"/>
                    <a:pt x="273" y="176"/>
                  </a:cubicBezTo>
                  <a:cubicBezTo>
                    <a:pt x="273" y="176"/>
                    <a:pt x="273" y="176"/>
                    <a:pt x="273" y="176"/>
                  </a:cubicBezTo>
                  <a:cubicBezTo>
                    <a:pt x="273" y="180"/>
                    <a:pt x="273" y="185"/>
                    <a:pt x="272" y="189"/>
                  </a:cubicBezTo>
                  <a:cubicBezTo>
                    <a:pt x="272" y="189"/>
                    <a:pt x="272" y="189"/>
                    <a:pt x="272" y="189"/>
                  </a:cubicBezTo>
                  <a:cubicBezTo>
                    <a:pt x="272" y="190"/>
                    <a:pt x="272" y="191"/>
                    <a:pt x="272" y="192"/>
                  </a:cubicBezTo>
                  <a:cubicBezTo>
                    <a:pt x="272" y="192"/>
                    <a:pt x="272" y="193"/>
                    <a:pt x="272" y="193"/>
                  </a:cubicBezTo>
                  <a:cubicBezTo>
                    <a:pt x="271" y="196"/>
                    <a:pt x="271" y="199"/>
                    <a:pt x="270" y="202"/>
                  </a:cubicBezTo>
                  <a:cubicBezTo>
                    <a:pt x="270" y="203"/>
                    <a:pt x="270" y="203"/>
                    <a:pt x="270" y="203"/>
                  </a:cubicBezTo>
                  <a:cubicBezTo>
                    <a:pt x="270" y="204"/>
                    <a:pt x="269" y="204"/>
                    <a:pt x="269" y="205"/>
                  </a:cubicBezTo>
                  <a:cubicBezTo>
                    <a:pt x="269" y="206"/>
                    <a:pt x="269" y="206"/>
                    <a:pt x="269" y="206"/>
                  </a:cubicBezTo>
                  <a:cubicBezTo>
                    <a:pt x="269" y="207"/>
                    <a:pt x="269" y="208"/>
                    <a:pt x="268" y="208"/>
                  </a:cubicBezTo>
                  <a:cubicBezTo>
                    <a:pt x="268" y="209"/>
                    <a:pt x="268" y="209"/>
                    <a:pt x="268" y="209"/>
                  </a:cubicBezTo>
                  <a:cubicBezTo>
                    <a:pt x="268" y="210"/>
                    <a:pt x="267" y="211"/>
                    <a:pt x="267" y="212"/>
                  </a:cubicBezTo>
                  <a:cubicBezTo>
                    <a:pt x="267" y="212"/>
                    <a:pt x="267" y="212"/>
                    <a:pt x="267" y="212"/>
                  </a:cubicBezTo>
                  <a:cubicBezTo>
                    <a:pt x="266" y="214"/>
                    <a:pt x="266" y="216"/>
                    <a:pt x="265" y="218"/>
                  </a:cubicBezTo>
                  <a:cubicBezTo>
                    <a:pt x="265" y="218"/>
                    <a:pt x="265" y="218"/>
                    <a:pt x="265" y="219"/>
                  </a:cubicBezTo>
                  <a:cubicBezTo>
                    <a:pt x="264" y="219"/>
                    <a:pt x="264" y="220"/>
                    <a:pt x="264" y="221"/>
                  </a:cubicBezTo>
                  <a:cubicBezTo>
                    <a:pt x="263" y="221"/>
                    <a:pt x="263" y="221"/>
                    <a:pt x="263" y="222"/>
                  </a:cubicBezTo>
                  <a:cubicBezTo>
                    <a:pt x="263" y="222"/>
                    <a:pt x="263" y="223"/>
                    <a:pt x="262" y="224"/>
                  </a:cubicBezTo>
                  <a:cubicBezTo>
                    <a:pt x="262" y="224"/>
                    <a:pt x="262" y="224"/>
                    <a:pt x="262" y="225"/>
                  </a:cubicBezTo>
                  <a:cubicBezTo>
                    <a:pt x="261" y="226"/>
                    <a:pt x="261" y="226"/>
                    <a:pt x="261" y="227"/>
                  </a:cubicBezTo>
                  <a:cubicBezTo>
                    <a:pt x="261" y="227"/>
                    <a:pt x="260" y="227"/>
                    <a:pt x="260" y="227"/>
                  </a:cubicBezTo>
                  <a:cubicBezTo>
                    <a:pt x="260" y="228"/>
                    <a:pt x="259" y="229"/>
                    <a:pt x="259" y="230"/>
                  </a:cubicBezTo>
                  <a:cubicBezTo>
                    <a:pt x="259" y="231"/>
                    <a:pt x="259" y="231"/>
                    <a:pt x="259" y="231"/>
                  </a:cubicBezTo>
                  <a:cubicBezTo>
                    <a:pt x="258" y="232"/>
                    <a:pt x="258" y="232"/>
                    <a:pt x="257" y="233"/>
                  </a:cubicBezTo>
                  <a:cubicBezTo>
                    <a:pt x="257" y="233"/>
                    <a:pt x="257" y="234"/>
                    <a:pt x="257" y="234"/>
                  </a:cubicBezTo>
                  <a:cubicBezTo>
                    <a:pt x="256" y="235"/>
                    <a:pt x="256" y="235"/>
                    <a:pt x="256" y="236"/>
                  </a:cubicBezTo>
                  <a:cubicBezTo>
                    <a:pt x="255" y="236"/>
                    <a:pt x="255" y="236"/>
                    <a:pt x="255" y="237"/>
                  </a:cubicBezTo>
                  <a:cubicBezTo>
                    <a:pt x="255" y="237"/>
                    <a:pt x="254" y="238"/>
                    <a:pt x="254" y="239"/>
                  </a:cubicBezTo>
                  <a:cubicBezTo>
                    <a:pt x="254" y="239"/>
                    <a:pt x="253" y="239"/>
                    <a:pt x="253" y="239"/>
                  </a:cubicBezTo>
                  <a:cubicBezTo>
                    <a:pt x="253" y="240"/>
                    <a:pt x="252" y="241"/>
                    <a:pt x="252" y="242"/>
                  </a:cubicBezTo>
                  <a:cubicBezTo>
                    <a:pt x="251" y="242"/>
                    <a:pt x="251" y="242"/>
                    <a:pt x="251" y="242"/>
                  </a:cubicBezTo>
                  <a:cubicBezTo>
                    <a:pt x="251" y="243"/>
                    <a:pt x="250" y="244"/>
                    <a:pt x="249" y="245"/>
                  </a:cubicBezTo>
                  <a:cubicBezTo>
                    <a:pt x="249" y="245"/>
                    <a:pt x="249" y="245"/>
                    <a:pt x="249" y="245"/>
                  </a:cubicBezTo>
                  <a:cubicBezTo>
                    <a:pt x="248" y="246"/>
                    <a:pt x="248" y="247"/>
                    <a:pt x="247" y="247"/>
                  </a:cubicBezTo>
                  <a:cubicBezTo>
                    <a:pt x="247" y="247"/>
                    <a:pt x="247" y="248"/>
                    <a:pt x="247" y="248"/>
                  </a:cubicBezTo>
                  <a:cubicBezTo>
                    <a:pt x="246" y="249"/>
                    <a:pt x="246" y="249"/>
                    <a:pt x="245" y="250"/>
                  </a:cubicBezTo>
                  <a:cubicBezTo>
                    <a:pt x="245" y="250"/>
                    <a:pt x="245" y="250"/>
                    <a:pt x="244" y="251"/>
                  </a:cubicBezTo>
                  <a:cubicBezTo>
                    <a:pt x="244" y="251"/>
                    <a:pt x="243" y="252"/>
                    <a:pt x="243" y="252"/>
                  </a:cubicBezTo>
                  <a:cubicBezTo>
                    <a:pt x="243" y="252"/>
                    <a:pt x="242" y="253"/>
                    <a:pt x="242" y="253"/>
                  </a:cubicBezTo>
                  <a:cubicBezTo>
                    <a:pt x="241" y="254"/>
                    <a:pt x="241" y="255"/>
                    <a:pt x="240" y="255"/>
                  </a:cubicBezTo>
                  <a:cubicBezTo>
                    <a:pt x="237" y="258"/>
                    <a:pt x="234" y="261"/>
                    <a:pt x="231" y="263"/>
                  </a:cubicBezTo>
                  <a:cubicBezTo>
                    <a:pt x="230" y="264"/>
                    <a:pt x="228" y="266"/>
                    <a:pt x="227" y="267"/>
                  </a:cubicBezTo>
                  <a:cubicBezTo>
                    <a:pt x="225" y="268"/>
                    <a:pt x="224" y="269"/>
                    <a:pt x="222" y="270"/>
                  </a:cubicBezTo>
                  <a:cubicBezTo>
                    <a:pt x="220" y="271"/>
                    <a:pt x="219" y="272"/>
                    <a:pt x="217" y="273"/>
                  </a:cubicBezTo>
                  <a:cubicBezTo>
                    <a:pt x="216" y="273"/>
                    <a:pt x="216" y="274"/>
                    <a:pt x="215" y="274"/>
                  </a:cubicBezTo>
                  <a:cubicBezTo>
                    <a:pt x="209" y="277"/>
                    <a:pt x="204" y="280"/>
                    <a:pt x="198" y="282"/>
                  </a:cubicBezTo>
                  <a:cubicBezTo>
                    <a:pt x="157" y="297"/>
                    <a:pt x="111" y="288"/>
                    <a:pt x="78" y="255"/>
                  </a:cubicBezTo>
                  <a:cubicBezTo>
                    <a:pt x="109" y="225"/>
                    <a:pt x="109" y="225"/>
                    <a:pt x="109" y="225"/>
                  </a:cubicBezTo>
                  <a:cubicBezTo>
                    <a:pt x="53" y="217"/>
                    <a:pt x="53" y="217"/>
                    <a:pt x="53" y="217"/>
                  </a:cubicBezTo>
                  <a:cubicBezTo>
                    <a:pt x="4" y="210"/>
                    <a:pt x="4" y="210"/>
                    <a:pt x="4" y="210"/>
                  </a:cubicBezTo>
                  <a:cubicBezTo>
                    <a:pt x="0" y="210"/>
                    <a:pt x="0" y="210"/>
                    <a:pt x="0" y="210"/>
                  </a:cubicBezTo>
                  <a:cubicBezTo>
                    <a:pt x="15" y="319"/>
                    <a:pt x="15" y="319"/>
                    <a:pt x="15" y="319"/>
                  </a:cubicBezTo>
                  <a:cubicBezTo>
                    <a:pt x="47" y="287"/>
                    <a:pt x="47" y="287"/>
                    <a:pt x="47" y="287"/>
                  </a:cubicBezTo>
                  <a:cubicBezTo>
                    <a:pt x="89" y="330"/>
                    <a:pt x="150" y="343"/>
                    <a:pt x="204" y="327"/>
                  </a:cubicBezTo>
                  <a:cubicBezTo>
                    <a:pt x="206" y="327"/>
                    <a:pt x="207" y="326"/>
                    <a:pt x="208" y="326"/>
                  </a:cubicBezTo>
                  <a:cubicBezTo>
                    <a:pt x="210" y="325"/>
                    <a:pt x="213" y="324"/>
                    <a:pt x="215" y="323"/>
                  </a:cubicBezTo>
                  <a:cubicBezTo>
                    <a:pt x="233" y="316"/>
                    <a:pt x="250" y="306"/>
                    <a:pt x="266" y="292"/>
                  </a:cubicBezTo>
                  <a:cubicBezTo>
                    <a:pt x="268" y="291"/>
                    <a:pt x="270" y="289"/>
                    <a:pt x="271" y="287"/>
                  </a:cubicBezTo>
                  <a:cubicBezTo>
                    <a:pt x="272" y="286"/>
                    <a:pt x="273" y="285"/>
                    <a:pt x="274" y="284"/>
                  </a:cubicBezTo>
                  <a:cubicBezTo>
                    <a:pt x="275" y="283"/>
                    <a:pt x="275" y="283"/>
                    <a:pt x="275" y="283"/>
                  </a:cubicBezTo>
                  <a:cubicBezTo>
                    <a:pt x="276" y="282"/>
                    <a:pt x="277" y="281"/>
                    <a:pt x="277" y="281"/>
                  </a:cubicBezTo>
                  <a:cubicBezTo>
                    <a:pt x="278" y="280"/>
                    <a:pt x="278" y="280"/>
                    <a:pt x="278" y="279"/>
                  </a:cubicBezTo>
                  <a:cubicBezTo>
                    <a:pt x="279" y="279"/>
                    <a:pt x="280" y="278"/>
                    <a:pt x="280" y="277"/>
                  </a:cubicBezTo>
                  <a:cubicBezTo>
                    <a:pt x="281" y="277"/>
                    <a:pt x="281" y="276"/>
                    <a:pt x="281" y="276"/>
                  </a:cubicBezTo>
                  <a:cubicBezTo>
                    <a:pt x="282" y="275"/>
                    <a:pt x="282" y="275"/>
                    <a:pt x="283" y="274"/>
                  </a:cubicBezTo>
                  <a:cubicBezTo>
                    <a:pt x="283" y="274"/>
                    <a:pt x="284" y="273"/>
                    <a:pt x="284" y="273"/>
                  </a:cubicBezTo>
                  <a:cubicBezTo>
                    <a:pt x="285" y="272"/>
                    <a:pt x="285" y="271"/>
                    <a:pt x="286" y="271"/>
                  </a:cubicBezTo>
                  <a:cubicBezTo>
                    <a:pt x="286" y="270"/>
                    <a:pt x="286" y="270"/>
                    <a:pt x="287" y="269"/>
                  </a:cubicBezTo>
                  <a:cubicBezTo>
                    <a:pt x="287" y="269"/>
                    <a:pt x="288" y="268"/>
                    <a:pt x="288" y="267"/>
                  </a:cubicBezTo>
                  <a:cubicBezTo>
                    <a:pt x="288" y="267"/>
                    <a:pt x="289" y="266"/>
                    <a:pt x="289" y="266"/>
                  </a:cubicBezTo>
                  <a:cubicBezTo>
                    <a:pt x="290" y="265"/>
                    <a:pt x="290" y="265"/>
                    <a:pt x="290" y="264"/>
                  </a:cubicBezTo>
                  <a:cubicBezTo>
                    <a:pt x="291" y="263"/>
                    <a:pt x="291" y="263"/>
                    <a:pt x="291" y="263"/>
                  </a:cubicBezTo>
                  <a:cubicBezTo>
                    <a:pt x="292" y="262"/>
                    <a:pt x="292" y="261"/>
                    <a:pt x="293" y="260"/>
                  </a:cubicBezTo>
                  <a:cubicBezTo>
                    <a:pt x="293" y="260"/>
                    <a:pt x="293" y="259"/>
                    <a:pt x="294" y="259"/>
                  </a:cubicBezTo>
                  <a:cubicBezTo>
                    <a:pt x="294" y="258"/>
                    <a:pt x="295" y="257"/>
                    <a:pt x="295" y="257"/>
                  </a:cubicBezTo>
                  <a:cubicBezTo>
                    <a:pt x="295" y="256"/>
                    <a:pt x="296" y="256"/>
                    <a:pt x="296" y="255"/>
                  </a:cubicBezTo>
                  <a:cubicBezTo>
                    <a:pt x="297" y="254"/>
                    <a:pt x="297" y="253"/>
                    <a:pt x="298" y="252"/>
                  </a:cubicBezTo>
                  <a:cubicBezTo>
                    <a:pt x="298" y="252"/>
                    <a:pt x="298" y="252"/>
                    <a:pt x="298" y="252"/>
                  </a:cubicBezTo>
                  <a:cubicBezTo>
                    <a:pt x="299" y="251"/>
                    <a:pt x="299" y="249"/>
                    <a:pt x="300" y="248"/>
                  </a:cubicBezTo>
                  <a:cubicBezTo>
                    <a:pt x="300" y="248"/>
                    <a:pt x="300" y="248"/>
                    <a:pt x="300" y="248"/>
                  </a:cubicBezTo>
                  <a:cubicBezTo>
                    <a:pt x="301" y="247"/>
                    <a:pt x="301" y="246"/>
                    <a:pt x="302" y="245"/>
                  </a:cubicBezTo>
                  <a:cubicBezTo>
                    <a:pt x="302" y="244"/>
                    <a:pt x="302" y="244"/>
                    <a:pt x="302" y="243"/>
                  </a:cubicBezTo>
                  <a:cubicBezTo>
                    <a:pt x="303" y="243"/>
                    <a:pt x="303" y="242"/>
                    <a:pt x="304" y="241"/>
                  </a:cubicBezTo>
                  <a:cubicBezTo>
                    <a:pt x="304" y="240"/>
                    <a:pt x="304" y="240"/>
                    <a:pt x="304" y="240"/>
                  </a:cubicBezTo>
                  <a:cubicBezTo>
                    <a:pt x="304" y="239"/>
                    <a:pt x="305" y="238"/>
                    <a:pt x="305" y="237"/>
                  </a:cubicBezTo>
                  <a:cubicBezTo>
                    <a:pt x="305" y="237"/>
                    <a:pt x="306" y="236"/>
                    <a:pt x="306" y="236"/>
                  </a:cubicBezTo>
                  <a:cubicBezTo>
                    <a:pt x="306" y="235"/>
                    <a:pt x="306" y="234"/>
                    <a:pt x="307" y="233"/>
                  </a:cubicBezTo>
                  <a:cubicBezTo>
                    <a:pt x="307" y="233"/>
                    <a:pt x="307" y="232"/>
                    <a:pt x="307" y="232"/>
                  </a:cubicBezTo>
                  <a:cubicBezTo>
                    <a:pt x="308" y="231"/>
                    <a:pt x="308" y="230"/>
                    <a:pt x="308" y="229"/>
                  </a:cubicBezTo>
                  <a:cubicBezTo>
                    <a:pt x="308" y="229"/>
                    <a:pt x="309" y="229"/>
                    <a:pt x="309" y="228"/>
                  </a:cubicBezTo>
                  <a:cubicBezTo>
                    <a:pt x="309" y="227"/>
                    <a:pt x="309" y="226"/>
                    <a:pt x="310" y="225"/>
                  </a:cubicBezTo>
                  <a:cubicBezTo>
                    <a:pt x="310" y="225"/>
                    <a:pt x="310" y="225"/>
                    <a:pt x="310" y="224"/>
                  </a:cubicBezTo>
                  <a:cubicBezTo>
                    <a:pt x="310" y="223"/>
                    <a:pt x="311" y="222"/>
                    <a:pt x="311" y="221"/>
                  </a:cubicBezTo>
                  <a:cubicBezTo>
                    <a:pt x="311" y="221"/>
                    <a:pt x="311" y="221"/>
                    <a:pt x="311" y="220"/>
                  </a:cubicBezTo>
                  <a:cubicBezTo>
                    <a:pt x="312" y="219"/>
                    <a:pt x="312" y="218"/>
                    <a:pt x="312" y="217"/>
                  </a:cubicBezTo>
                  <a:cubicBezTo>
                    <a:pt x="312" y="217"/>
                    <a:pt x="312" y="217"/>
                    <a:pt x="312" y="216"/>
                  </a:cubicBezTo>
                  <a:cubicBezTo>
                    <a:pt x="313" y="212"/>
                    <a:pt x="314" y="208"/>
                    <a:pt x="315" y="204"/>
                  </a:cubicBezTo>
                  <a:cubicBezTo>
                    <a:pt x="315" y="204"/>
                    <a:pt x="315" y="204"/>
                    <a:pt x="315" y="204"/>
                  </a:cubicBezTo>
                  <a:cubicBezTo>
                    <a:pt x="315" y="203"/>
                    <a:pt x="316" y="202"/>
                    <a:pt x="316" y="200"/>
                  </a:cubicBezTo>
                  <a:cubicBezTo>
                    <a:pt x="316" y="200"/>
                    <a:pt x="316" y="200"/>
                    <a:pt x="316" y="199"/>
                  </a:cubicBezTo>
                  <a:cubicBezTo>
                    <a:pt x="316" y="198"/>
                    <a:pt x="316" y="197"/>
                    <a:pt x="316" y="196"/>
                  </a:cubicBezTo>
                  <a:cubicBezTo>
                    <a:pt x="317" y="196"/>
                    <a:pt x="317" y="196"/>
                    <a:pt x="317" y="195"/>
                  </a:cubicBezTo>
                  <a:cubicBezTo>
                    <a:pt x="317" y="194"/>
                    <a:pt x="317" y="193"/>
                    <a:pt x="317" y="192"/>
                  </a:cubicBezTo>
                  <a:cubicBezTo>
                    <a:pt x="317" y="192"/>
                    <a:pt x="317" y="192"/>
                    <a:pt x="317" y="191"/>
                  </a:cubicBezTo>
                  <a:cubicBezTo>
                    <a:pt x="317" y="190"/>
                    <a:pt x="317" y="189"/>
                    <a:pt x="317" y="188"/>
                  </a:cubicBezTo>
                  <a:cubicBezTo>
                    <a:pt x="317" y="188"/>
                    <a:pt x="317" y="188"/>
                    <a:pt x="317" y="187"/>
                  </a:cubicBezTo>
                  <a:cubicBezTo>
                    <a:pt x="318" y="186"/>
                    <a:pt x="318" y="185"/>
                    <a:pt x="318" y="184"/>
                  </a:cubicBezTo>
                  <a:cubicBezTo>
                    <a:pt x="318" y="184"/>
                    <a:pt x="318" y="183"/>
                    <a:pt x="318" y="183"/>
                  </a:cubicBezTo>
                  <a:cubicBezTo>
                    <a:pt x="318" y="182"/>
                    <a:pt x="318" y="181"/>
                    <a:pt x="318" y="180"/>
                  </a:cubicBezTo>
                  <a:cubicBezTo>
                    <a:pt x="318" y="180"/>
                    <a:pt x="318" y="179"/>
                    <a:pt x="318" y="179"/>
                  </a:cubicBezTo>
                  <a:cubicBezTo>
                    <a:pt x="318" y="178"/>
                    <a:pt x="318" y="177"/>
                    <a:pt x="318" y="176"/>
                  </a:cubicBezTo>
                  <a:cubicBezTo>
                    <a:pt x="318" y="175"/>
                    <a:pt x="318" y="175"/>
                    <a:pt x="318" y="175"/>
                  </a:cubicBezTo>
                  <a:cubicBezTo>
                    <a:pt x="318" y="171"/>
                    <a:pt x="318" y="167"/>
                    <a:pt x="318" y="163"/>
                  </a:cubicBezTo>
                  <a:cubicBezTo>
                    <a:pt x="318" y="163"/>
                    <a:pt x="318" y="163"/>
                    <a:pt x="318" y="163"/>
                  </a:cubicBezTo>
                  <a:cubicBezTo>
                    <a:pt x="272" y="156"/>
                    <a:pt x="272" y="156"/>
                    <a:pt x="272" y="156"/>
                  </a:cubicBezTo>
                  <a:close/>
                  <a:moveTo>
                    <a:pt x="271" y="62"/>
                  </a:moveTo>
                  <a:cubicBezTo>
                    <a:pt x="209" y="0"/>
                    <a:pt x="109" y="0"/>
                    <a:pt x="47" y="62"/>
                  </a:cubicBezTo>
                  <a:cubicBezTo>
                    <a:pt x="47" y="62"/>
                    <a:pt x="46" y="62"/>
                    <a:pt x="46" y="62"/>
                  </a:cubicBezTo>
                  <a:cubicBezTo>
                    <a:pt x="45" y="63"/>
                    <a:pt x="45" y="64"/>
                    <a:pt x="44" y="65"/>
                  </a:cubicBezTo>
                  <a:cubicBezTo>
                    <a:pt x="43" y="66"/>
                    <a:pt x="43" y="66"/>
                    <a:pt x="43" y="66"/>
                  </a:cubicBezTo>
                  <a:cubicBezTo>
                    <a:pt x="42" y="67"/>
                    <a:pt x="41" y="68"/>
                    <a:pt x="41" y="68"/>
                  </a:cubicBezTo>
                  <a:cubicBezTo>
                    <a:pt x="40" y="69"/>
                    <a:pt x="40" y="69"/>
                    <a:pt x="40" y="70"/>
                  </a:cubicBezTo>
                  <a:cubicBezTo>
                    <a:pt x="39" y="70"/>
                    <a:pt x="39" y="71"/>
                    <a:pt x="38" y="72"/>
                  </a:cubicBezTo>
                  <a:cubicBezTo>
                    <a:pt x="38" y="72"/>
                    <a:pt x="37" y="72"/>
                    <a:pt x="37" y="73"/>
                  </a:cubicBezTo>
                  <a:cubicBezTo>
                    <a:pt x="36" y="74"/>
                    <a:pt x="36" y="74"/>
                    <a:pt x="35" y="75"/>
                  </a:cubicBezTo>
                  <a:cubicBezTo>
                    <a:pt x="35" y="75"/>
                    <a:pt x="34" y="76"/>
                    <a:pt x="34" y="76"/>
                  </a:cubicBezTo>
                  <a:cubicBezTo>
                    <a:pt x="34" y="77"/>
                    <a:pt x="33" y="78"/>
                    <a:pt x="33" y="78"/>
                  </a:cubicBezTo>
                  <a:cubicBezTo>
                    <a:pt x="32" y="79"/>
                    <a:pt x="32" y="79"/>
                    <a:pt x="32" y="80"/>
                  </a:cubicBezTo>
                  <a:cubicBezTo>
                    <a:pt x="31" y="80"/>
                    <a:pt x="31" y="81"/>
                    <a:pt x="30" y="82"/>
                  </a:cubicBezTo>
                  <a:cubicBezTo>
                    <a:pt x="30" y="82"/>
                    <a:pt x="29" y="83"/>
                    <a:pt x="29" y="83"/>
                  </a:cubicBezTo>
                  <a:cubicBezTo>
                    <a:pt x="29" y="84"/>
                    <a:pt x="28" y="84"/>
                    <a:pt x="28" y="85"/>
                  </a:cubicBezTo>
                  <a:cubicBezTo>
                    <a:pt x="27" y="85"/>
                    <a:pt x="27" y="86"/>
                    <a:pt x="27" y="86"/>
                  </a:cubicBezTo>
                  <a:cubicBezTo>
                    <a:pt x="26" y="87"/>
                    <a:pt x="26" y="88"/>
                    <a:pt x="25" y="89"/>
                  </a:cubicBezTo>
                  <a:cubicBezTo>
                    <a:pt x="25" y="89"/>
                    <a:pt x="25" y="89"/>
                    <a:pt x="24" y="90"/>
                  </a:cubicBezTo>
                  <a:cubicBezTo>
                    <a:pt x="24" y="91"/>
                    <a:pt x="23" y="91"/>
                    <a:pt x="23" y="92"/>
                  </a:cubicBezTo>
                  <a:cubicBezTo>
                    <a:pt x="23" y="93"/>
                    <a:pt x="23" y="93"/>
                    <a:pt x="22" y="94"/>
                  </a:cubicBezTo>
                  <a:cubicBezTo>
                    <a:pt x="22" y="95"/>
                    <a:pt x="21" y="96"/>
                    <a:pt x="20" y="97"/>
                  </a:cubicBezTo>
                  <a:cubicBezTo>
                    <a:pt x="20" y="97"/>
                    <a:pt x="20" y="97"/>
                    <a:pt x="20" y="97"/>
                  </a:cubicBezTo>
                  <a:cubicBezTo>
                    <a:pt x="20" y="98"/>
                    <a:pt x="19" y="99"/>
                    <a:pt x="18" y="101"/>
                  </a:cubicBezTo>
                  <a:cubicBezTo>
                    <a:pt x="18" y="101"/>
                    <a:pt x="18" y="101"/>
                    <a:pt x="18" y="102"/>
                  </a:cubicBezTo>
                  <a:cubicBezTo>
                    <a:pt x="17" y="103"/>
                    <a:pt x="17" y="103"/>
                    <a:pt x="16" y="104"/>
                  </a:cubicBezTo>
                  <a:cubicBezTo>
                    <a:pt x="16" y="105"/>
                    <a:pt x="16" y="105"/>
                    <a:pt x="16" y="106"/>
                  </a:cubicBezTo>
                  <a:cubicBezTo>
                    <a:pt x="15" y="106"/>
                    <a:pt x="15" y="107"/>
                    <a:pt x="15" y="108"/>
                  </a:cubicBezTo>
                  <a:cubicBezTo>
                    <a:pt x="14" y="109"/>
                    <a:pt x="14" y="109"/>
                    <a:pt x="14" y="110"/>
                  </a:cubicBezTo>
                  <a:cubicBezTo>
                    <a:pt x="14" y="110"/>
                    <a:pt x="13" y="111"/>
                    <a:pt x="13" y="112"/>
                  </a:cubicBezTo>
                  <a:cubicBezTo>
                    <a:pt x="13" y="112"/>
                    <a:pt x="13" y="113"/>
                    <a:pt x="12" y="113"/>
                  </a:cubicBezTo>
                  <a:cubicBezTo>
                    <a:pt x="12" y="114"/>
                    <a:pt x="12" y="115"/>
                    <a:pt x="11" y="116"/>
                  </a:cubicBezTo>
                  <a:cubicBezTo>
                    <a:pt x="11" y="116"/>
                    <a:pt x="11" y="117"/>
                    <a:pt x="11" y="117"/>
                  </a:cubicBezTo>
                  <a:cubicBezTo>
                    <a:pt x="11" y="118"/>
                    <a:pt x="10" y="119"/>
                    <a:pt x="10" y="120"/>
                  </a:cubicBezTo>
                  <a:cubicBezTo>
                    <a:pt x="10" y="120"/>
                    <a:pt x="10" y="120"/>
                    <a:pt x="9" y="121"/>
                  </a:cubicBezTo>
                  <a:cubicBezTo>
                    <a:pt x="9" y="122"/>
                    <a:pt x="9" y="123"/>
                    <a:pt x="9" y="123"/>
                  </a:cubicBezTo>
                  <a:cubicBezTo>
                    <a:pt x="8" y="124"/>
                    <a:pt x="8" y="124"/>
                    <a:pt x="8" y="125"/>
                  </a:cubicBezTo>
                  <a:cubicBezTo>
                    <a:pt x="8" y="126"/>
                    <a:pt x="8" y="127"/>
                    <a:pt x="7" y="127"/>
                  </a:cubicBezTo>
                  <a:cubicBezTo>
                    <a:pt x="7" y="128"/>
                    <a:pt x="7" y="128"/>
                    <a:pt x="7" y="129"/>
                  </a:cubicBezTo>
                  <a:cubicBezTo>
                    <a:pt x="7" y="130"/>
                    <a:pt x="6" y="131"/>
                    <a:pt x="6" y="132"/>
                  </a:cubicBezTo>
                  <a:cubicBezTo>
                    <a:pt x="6" y="132"/>
                    <a:pt x="6" y="132"/>
                    <a:pt x="6" y="133"/>
                  </a:cubicBezTo>
                  <a:cubicBezTo>
                    <a:pt x="5" y="137"/>
                    <a:pt x="4" y="141"/>
                    <a:pt x="3" y="145"/>
                  </a:cubicBezTo>
                  <a:cubicBezTo>
                    <a:pt x="3" y="145"/>
                    <a:pt x="3" y="145"/>
                    <a:pt x="3" y="145"/>
                  </a:cubicBezTo>
                  <a:cubicBezTo>
                    <a:pt x="3" y="146"/>
                    <a:pt x="2" y="147"/>
                    <a:pt x="2" y="149"/>
                  </a:cubicBezTo>
                  <a:cubicBezTo>
                    <a:pt x="2" y="149"/>
                    <a:pt x="2" y="149"/>
                    <a:pt x="2" y="150"/>
                  </a:cubicBezTo>
                  <a:cubicBezTo>
                    <a:pt x="2" y="151"/>
                    <a:pt x="2" y="152"/>
                    <a:pt x="2" y="153"/>
                  </a:cubicBezTo>
                  <a:cubicBezTo>
                    <a:pt x="2" y="153"/>
                    <a:pt x="2" y="153"/>
                    <a:pt x="2" y="154"/>
                  </a:cubicBezTo>
                  <a:cubicBezTo>
                    <a:pt x="1" y="155"/>
                    <a:pt x="1" y="156"/>
                    <a:pt x="1" y="157"/>
                  </a:cubicBezTo>
                  <a:cubicBezTo>
                    <a:pt x="1" y="157"/>
                    <a:pt x="1" y="157"/>
                    <a:pt x="1" y="158"/>
                  </a:cubicBezTo>
                  <a:cubicBezTo>
                    <a:pt x="1" y="159"/>
                    <a:pt x="1" y="160"/>
                    <a:pt x="1" y="161"/>
                  </a:cubicBezTo>
                  <a:cubicBezTo>
                    <a:pt x="1" y="161"/>
                    <a:pt x="1" y="161"/>
                    <a:pt x="1" y="162"/>
                  </a:cubicBezTo>
                  <a:cubicBezTo>
                    <a:pt x="1" y="163"/>
                    <a:pt x="1" y="164"/>
                    <a:pt x="0" y="165"/>
                  </a:cubicBezTo>
                  <a:cubicBezTo>
                    <a:pt x="0" y="165"/>
                    <a:pt x="0" y="165"/>
                    <a:pt x="0" y="166"/>
                  </a:cubicBezTo>
                  <a:cubicBezTo>
                    <a:pt x="0" y="167"/>
                    <a:pt x="0" y="168"/>
                    <a:pt x="0" y="169"/>
                  </a:cubicBezTo>
                  <a:cubicBezTo>
                    <a:pt x="0" y="169"/>
                    <a:pt x="0" y="170"/>
                    <a:pt x="0" y="170"/>
                  </a:cubicBezTo>
                  <a:cubicBezTo>
                    <a:pt x="0" y="171"/>
                    <a:pt x="0" y="172"/>
                    <a:pt x="0" y="173"/>
                  </a:cubicBezTo>
                  <a:cubicBezTo>
                    <a:pt x="0" y="174"/>
                    <a:pt x="0" y="174"/>
                    <a:pt x="0" y="174"/>
                  </a:cubicBezTo>
                  <a:cubicBezTo>
                    <a:pt x="0" y="178"/>
                    <a:pt x="0" y="182"/>
                    <a:pt x="1" y="186"/>
                  </a:cubicBezTo>
                  <a:cubicBezTo>
                    <a:pt x="46" y="193"/>
                    <a:pt x="46" y="193"/>
                    <a:pt x="46" y="193"/>
                  </a:cubicBezTo>
                  <a:cubicBezTo>
                    <a:pt x="46" y="193"/>
                    <a:pt x="46" y="193"/>
                    <a:pt x="46" y="193"/>
                  </a:cubicBezTo>
                  <a:cubicBezTo>
                    <a:pt x="46" y="192"/>
                    <a:pt x="46" y="191"/>
                    <a:pt x="46" y="189"/>
                  </a:cubicBezTo>
                  <a:cubicBezTo>
                    <a:pt x="46" y="189"/>
                    <a:pt x="46" y="189"/>
                    <a:pt x="46" y="189"/>
                  </a:cubicBezTo>
                  <a:cubicBezTo>
                    <a:pt x="45" y="185"/>
                    <a:pt x="45" y="181"/>
                    <a:pt x="45" y="176"/>
                  </a:cubicBezTo>
                  <a:cubicBezTo>
                    <a:pt x="45" y="176"/>
                    <a:pt x="45" y="176"/>
                    <a:pt x="45" y="176"/>
                  </a:cubicBezTo>
                  <a:cubicBezTo>
                    <a:pt x="45" y="175"/>
                    <a:pt x="45" y="174"/>
                    <a:pt x="45" y="173"/>
                  </a:cubicBezTo>
                  <a:cubicBezTo>
                    <a:pt x="45" y="173"/>
                    <a:pt x="45" y="173"/>
                    <a:pt x="45" y="173"/>
                  </a:cubicBezTo>
                  <a:cubicBezTo>
                    <a:pt x="45" y="168"/>
                    <a:pt x="45" y="164"/>
                    <a:pt x="46" y="160"/>
                  </a:cubicBezTo>
                  <a:cubicBezTo>
                    <a:pt x="46" y="160"/>
                    <a:pt x="46" y="160"/>
                    <a:pt x="46" y="159"/>
                  </a:cubicBezTo>
                  <a:cubicBezTo>
                    <a:pt x="46" y="159"/>
                    <a:pt x="46" y="158"/>
                    <a:pt x="46" y="157"/>
                  </a:cubicBezTo>
                  <a:cubicBezTo>
                    <a:pt x="46" y="156"/>
                    <a:pt x="46" y="156"/>
                    <a:pt x="46" y="156"/>
                  </a:cubicBezTo>
                  <a:cubicBezTo>
                    <a:pt x="47" y="153"/>
                    <a:pt x="47" y="150"/>
                    <a:pt x="48" y="147"/>
                  </a:cubicBezTo>
                  <a:cubicBezTo>
                    <a:pt x="48" y="147"/>
                    <a:pt x="48" y="146"/>
                    <a:pt x="48" y="146"/>
                  </a:cubicBezTo>
                  <a:cubicBezTo>
                    <a:pt x="48" y="145"/>
                    <a:pt x="49" y="145"/>
                    <a:pt x="49" y="144"/>
                  </a:cubicBezTo>
                  <a:cubicBezTo>
                    <a:pt x="49" y="143"/>
                    <a:pt x="49" y="143"/>
                    <a:pt x="49" y="143"/>
                  </a:cubicBezTo>
                  <a:cubicBezTo>
                    <a:pt x="49" y="142"/>
                    <a:pt x="50" y="141"/>
                    <a:pt x="50" y="141"/>
                  </a:cubicBezTo>
                  <a:cubicBezTo>
                    <a:pt x="50" y="140"/>
                    <a:pt x="50" y="140"/>
                    <a:pt x="50" y="140"/>
                  </a:cubicBezTo>
                  <a:cubicBezTo>
                    <a:pt x="50" y="139"/>
                    <a:pt x="51" y="138"/>
                    <a:pt x="51" y="137"/>
                  </a:cubicBezTo>
                  <a:cubicBezTo>
                    <a:pt x="51" y="137"/>
                    <a:pt x="51" y="137"/>
                    <a:pt x="51" y="137"/>
                  </a:cubicBezTo>
                  <a:cubicBezTo>
                    <a:pt x="52" y="135"/>
                    <a:pt x="52" y="133"/>
                    <a:pt x="53" y="131"/>
                  </a:cubicBezTo>
                  <a:cubicBezTo>
                    <a:pt x="53" y="131"/>
                    <a:pt x="53" y="130"/>
                    <a:pt x="54" y="130"/>
                  </a:cubicBezTo>
                  <a:cubicBezTo>
                    <a:pt x="54" y="130"/>
                    <a:pt x="54" y="129"/>
                    <a:pt x="55" y="128"/>
                  </a:cubicBezTo>
                  <a:cubicBezTo>
                    <a:pt x="55" y="128"/>
                    <a:pt x="55" y="127"/>
                    <a:pt x="55" y="127"/>
                  </a:cubicBezTo>
                  <a:cubicBezTo>
                    <a:pt x="55" y="126"/>
                    <a:pt x="56" y="126"/>
                    <a:pt x="56" y="125"/>
                  </a:cubicBezTo>
                  <a:cubicBezTo>
                    <a:pt x="56" y="125"/>
                    <a:pt x="56" y="125"/>
                    <a:pt x="56" y="124"/>
                  </a:cubicBezTo>
                  <a:cubicBezTo>
                    <a:pt x="57" y="123"/>
                    <a:pt x="57" y="123"/>
                    <a:pt x="58" y="122"/>
                  </a:cubicBezTo>
                  <a:cubicBezTo>
                    <a:pt x="58" y="122"/>
                    <a:pt x="58" y="122"/>
                    <a:pt x="58" y="121"/>
                  </a:cubicBezTo>
                  <a:cubicBezTo>
                    <a:pt x="58" y="121"/>
                    <a:pt x="59" y="120"/>
                    <a:pt x="59" y="119"/>
                  </a:cubicBezTo>
                  <a:cubicBezTo>
                    <a:pt x="59" y="118"/>
                    <a:pt x="59" y="118"/>
                    <a:pt x="60" y="118"/>
                  </a:cubicBezTo>
                  <a:cubicBezTo>
                    <a:pt x="60" y="117"/>
                    <a:pt x="60" y="117"/>
                    <a:pt x="61" y="116"/>
                  </a:cubicBezTo>
                  <a:cubicBezTo>
                    <a:pt x="61" y="116"/>
                    <a:pt x="61" y="115"/>
                    <a:pt x="61" y="115"/>
                  </a:cubicBezTo>
                  <a:cubicBezTo>
                    <a:pt x="62" y="114"/>
                    <a:pt x="62" y="114"/>
                    <a:pt x="63" y="113"/>
                  </a:cubicBezTo>
                  <a:cubicBezTo>
                    <a:pt x="63" y="113"/>
                    <a:pt x="63" y="113"/>
                    <a:pt x="63" y="112"/>
                  </a:cubicBezTo>
                  <a:cubicBezTo>
                    <a:pt x="64" y="112"/>
                    <a:pt x="64" y="111"/>
                    <a:pt x="64" y="110"/>
                  </a:cubicBezTo>
                  <a:cubicBezTo>
                    <a:pt x="65" y="110"/>
                    <a:pt x="65" y="110"/>
                    <a:pt x="65" y="110"/>
                  </a:cubicBezTo>
                  <a:cubicBezTo>
                    <a:pt x="65" y="109"/>
                    <a:pt x="66" y="108"/>
                    <a:pt x="67" y="107"/>
                  </a:cubicBezTo>
                  <a:cubicBezTo>
                    <a:pt x="67" y="107"/>
                    <a:pt x="67" y="107"/>
                    <a:pt x="67" y="107"/>
                  </a:cubicBezTo>
                  <a:cubicBezTo>
                    <a:pt x="67" y="106"/>
                    <a:pt x="68" y="105"/>
                    <a:pt x="69" y="104"/>
                  </a:cubicBezTo>
                  <a:cubicBezTo>
                    <a:pt x="69" y="104"/>
                    <a:pt x="69" y="104"/>
                    <a:pt x="69" y="104"/>
                  </a:cubicBezTo>
                  <a:cubicBezTo>
                    <a:pt x="70" y="103"/>
                    <a:pt x="70" y="102"/>
                    <a:pt x="71" y="102"/>
                  </a:cubicBezTo>
                  <a:cubicBezTo>
                    <a:pt x="71" y="102"/>
                    <a:pt x="71" y="101"/>
                    <a:pt x="72" y="101"/>
                  </a:cubicBezTo>
                  <a:cubicBezTo>
                    <a:pt x="72" y="100"/>
                    <a:pt x="72" y="100"/>
                    <a:pt x="73" y="99"/>
                  </a:cubicBezTo>
                  <a:cubicBezTo>
                    <a:pt x="73" y="99"/>
                    <a:pt x="73" y="99"/>
                    <a:pt x="74" y="98"/>
                  </a:cubicBezTo>
                  <a:cubicBezTo>
                    <a:pt x="74" y="98"/>
                    <a:pt x="75" y="97"/>
                    <a:pt x="75" y="97"/>
                  </a:cubicBezTo>
                  <a:cubicBezTo>
                    <a:pt x="75" y="96"/>
                    <a:pt x="76" y="96"/>
                    <a:pt x="76" y="96"/>
                  </a:cubicBezTo>
                  <a:cubicBezTo>
                    <a:pt x="77" y="95"/>
                    <a:pt x="77" y="94"/>
                    <a:pt x="78" y="94"/>
                  </a:cubicBezTo>
                  <a:cubicBezTo>
                    <a:pt x="81" y="91"/>
                    <a:pt x="84" y="88"/>
                    <a:pt x="87" y="86"/>
                  </a:cubicBezTo>
                  <a:cubicBezTo>
                    <a:pt x="88" y="85"/>
                    <a:pt x="90" y="83"/>
                    <a:pt x="91" y="82"/>
                  </a:cubicBezTo>
                  <a:cubicBezTo>
                    <a:pt x="93" y="81"/>
                    <a:pt x="95" y="80"/>
                    <a:pt x="96" y="79"/>
                  </a:cubicBezTo>
                  <a:cubicBezTo>
                    <a:pt x="100" y="76"/>
                    <a:pt x="105" y="74"/>
                    <a:pt x="109" y="72"/>
                  </a:cubicBezTo>
                  <a:cubicBezTo>
                    <a:pt x="152" y="51"/>
                    <a:pt x="205" y="58"/>
                    <a:pt x="240" y="94"/>
                  </a:cubicBezTo>
                  <a:cubicBezTo>
                    <a:pt x="210" y="124"/>
                    <a:pt x="210" y="124"/>
                    <a:pt x="210" y="124"/>
                  </a:cubicBezTo>
                  <a:cubicBezTo>
                    <a:pt x="265" y="132"/>
                    <a:pt x="265" y="132"/>
                    <a:pt x="265" y="132"/>
                  </a:cubicBezTo>
                  <a:cubicBezTo>
                    <a:pt x="314" y="139"/>
                    <a:pt x="314" y="139"/>
                    <a:pt x="314" y="139"/>
                  </a:cubicBezTo>
                  <a:cubicBezTo>
                    <a:pt x="318" y="139"/>
                    <a:pt x="318" y="139"/>
                    <a:pt x="318" y="139"/>
                  </a:cubicBezTo>
                  <a:cubicBezTo>
                    <a:pt x="303" y="30"/>
                    <a:pt x="303" y="30"/>
                    <a:pt x="303" y="30"/>
                  </a:cubicBezTo>
                  <a:lnTo>
                    <a:pt x="271" y="62"/>
                  </a:lnTo>
                  <a:close/>
                </a:path>
              </a:pathLst>
            </a:custGeom>
            <a:solidFill>
              <a:srgbClr val="068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grpSp>
      <p:cxnSp>
        <p:nvCxnSpPr>
          <p:cNvPr id="436" name="Elbow Connector 435"/>
          <p:cNvCxnSpPr/>
          <p:nvPr/>
        </p:nvCxnSpPr>
        <p:spPr>
          <a:xfrm flipV="1">
            <a:off x="7503407" y="2491576"/>
            <a:ext cx="1615284" cy="457135"/>
          </a:xfrm>
          <a:prstGeom prst="bentConnector3">
            <a:avLst>
              <a:gd name="adj1" fmla="val 99616"/>
            </a:avLst>
          </a:prstGeom>
          <a:ln w="19050">
            <a:solidFill>
              <a:schemeClr val="tx1"/>
            </a:solidFill>
            <a:prstDash val="solid"/>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00758" y="3131506"/>
            <a:ext cx="1327754" cy="656370"/>
          </a:xfrm>
          <a:prstGeom prst="rect">
            <a:avLst/>
          </a:prstGeom>
          <a:noFill/>
        </p:spPr>
        <p:txBody>
          <a:bodyPr wrap="square" lIns="182828" tIns="146262" rIns="182828" bIns="146262" rtlCol="0">
            <a:spAutoFit/>
          </a:bodyPr>
          <a:lstStyle/>
          <a:p>
            <a:pPr marL="0" marR="0" lvl="0" indent="0" algn="l" defTabSz="932384"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a:ea typeface="+mn-ea"/>
                <a:cs typeface="+mn-cs"/>
              </a:rPr>
              <a:t>Intune/MDM</a:t>
            </a:r>
          </a:p>
          <a:p>
            <a:pPr marL="0" marR="0" lvl="0" indent="0" algn="l" defTabSz="932384"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a:ea typeface="+mn-ea"/>
                <a:cs typeface="+mn-cs"/>
              </a:rPr>
              <a:t>Auto enrollment</a:t>
            </a:r>
          </a:p>
        </p:txBody>
      </p:sp>
      <p:cxnSp>
        <p:nvCxnSpPr>
          <p:cNvPr id="230" name="Elbow Connector 229"/>
          <p:cNvCxnSpPr/>
          <p:nvPr/>
        </p:nvCxnSpPr>
        <p:spPr>
          <a:xfrm flipV="1">
            <a:off x="7780586" y="2491559"/>
            <a:ext cx="1815848" cy="1554259"/>
          </a:xfrm>
          <a:prstGeom prst="bentConnector3">
            <a:avLst>
              <a:gd name="adj1" fmla="val 101032"/>
            </a:avLst>
          </a:prstGeom>
          <a:ln w="19050">
            <a:solidFill>
              <a:schemeClr val="tx1"/>
            </a:solidFill>
            <a:prstDash val="solid"/>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3" name="Elbow Connector 232"/>
          <p:cNvCxnSpPr/>
          <p:nvPr/>
        </p:nvCxnSpPr>
        <p:spPr>
          <a:xfrm>
            <a:off x="7795555" y="4148967"/>
            <a:ext cx="1903384" cy="524850"/>
          </a:xfrm>
          <a:prstGeom prst="bentConnector3">
            <a:avLst>
              <a:gd name="adj1" fmla="val 96053"/>
            </a:avLst>
          </a:prstGeom>
          <a:ln w="19050">
            <a:solidFill>
              <a:schemeClr val="tx1"/>
            </a:solidFill>
            <a:prstDash val="solid"/>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7" name="Rectangle 236"/>
          <p:cNvSpPr/>
          <p:nvPr/>
        </p:nvSpPr>
        <p:spPr>
          <a:xfrm>
            <a:off x="9050059" y="1658346"/>
            <a:ext cx="1645135" cy="564047"/>
          </a:xfrm>
          <a:prstGeom prst="rect">
            <a:avLst/>
          </a:prstGeom>
        </p:spPr>
        <p:txBody>
          <a:bodyPr wrap="square" lIns="0" tIns="0" rIns="0" bIns="0" anchor="b">
            <a:spAutoFit/>
          </a:bodyPr>
          <a:lstStyle/>
          <a:p>
            <a:pPr marL="0" marR="0" lvl="0" indent="0" algn="l" defTabSz="1117535" rtl="0" eaLnBrk="1" fontAlgn="auto" latinLnBrk="0" hangingPunct="1">
              <a:lnSpc>
                <a:spcPct val="100000"/>
              </a:lnSpc>
              <a:spcBef>
                <a:spcPts val="0"/>
              </a:spcBef>
              <a:spcAft>
                <a:spcPts val="0"/>
              </a:spcAft>
              <a:buClrTx/>
              <a:buSzTx/>
              <a:buFontTx/>
              <a:buNone/>
              <a:tabLst/>
              <a:defRPr/>
            </a:pPr>
            <a:r>
              <a:rPr kumimoji="0" lang="en-US" sz="1198" b="0" i="0" u="none" strike="noStrike" kern="1200" cap="none" spc="0" normalizeH="0" baseline="0" noProof="0" dirty="0">
                <a:ln>
                  <a:solidFill>
                    <a:srgbClr val="FFFFFF">
                      <a:alpha val="0"/>
                    </a:srgbClr>
                  </a:solidFill>
                </a:ln>
                <a:solidFill>
                  <a:srgbClr val="FFFFFF"/>
                </a:solidFill>
                <a:effectLst/>
                <a:uLnTx/>
                <a:uFillTx/>
                <a:latin typeface="Segoe UI"/>
                <a:ea typeface="+mn-ea"/>
                <a:cs typeface="+mn-cs"/>
              </a:rPr>
              <a:t>Azure AD</a:t>
            </a:r>
          </a:p>
          <a:p>
            <a:pPr marL="0" marR="0" lvl="0" indent="0" algn="l" defTabSz="1117535" rtl="0" eaLnBrk="1" fontAlgn="auto" latinLnBrk="0" hangingPunct="1">
              <a:lnSpc>
                <a:spcPct val="100000"/>
              </a:lnSpc>
              <a:spcBef>
                <a:spcPts val="0"/>
              </a:spcBef>
              <a:spcAft>
                <a:spcPts val="0"/>
              </a:spcAft>
              <a:buClrTx/>
              <a:buSzTx/>
              <a:buFontTx/>
              <a:buNone/>
              <a:tabLst/>
              <a:defRPr/>
            </a:pPr>
            <a:endParaRPr kumimoji="0" lang="en-US" sz="1198" b="0" i="0" u="none" strike="noStrike" kern="1200" cap="none" spc="0" normalizeH="0" baseline="0" noProof="0" dirty="0">
              <a:ln>
                <a:solidFill>
                  <a:srgbClr val="FFFFFF">
                    <a:alpha val="0"/>
                  </a:srgbClr>
                </a:solidFill>
              </a:ln>
              <a:solidFill>
                <a:srgbClr val="FFFFFF"/>
              </a:solidFill>
              <a:effectLst/>
              <a:uLnTx/>
              <a:uFillTx/>
              <a:latin typeface="Segoe UI"/>
              <a:ea typeface="+mn-ea"/>
              <a:cs typeface="+mn-cs"/>
            </a:endParaRPr>
          </a:p>
          <a:p>
            <a:pPr marL="0" marR="0" lvl="0" indent="0" algn="l" defTabSz="1117535" rtl="0" eaLnBrk="1" fontAlgn="auto" latinLnBrk="0" hangingPunct="1">
              <a:lnSpc>
                <a:spcPct val="100000"/>
              </a:lnSpc>
              <a:spcBef>
                <a:spcPts val="0"/>
              </a:spcBef>
              <a:spcAft>
                <a:spcPts val="0"/>
              </a:spcAft>
              <a:buClrTx/>
              <a:buSzTx/>
              <a:buFontTx/>
              <a:buNone/>
              <a:tabLst/>
              <a:defRPr/>
            </a:pPr>
            <a:r>
              <a:rPr kumimoji="0" lang="en-US" sz="1198" b="0" i="0" u="none" strike="noStrike" kern="1200" cap="none" spc="0" normalizeH="0" baseline="0" noProof="0" dirty="0">
                <a:ln>
                  <a:solidFill>
                    <a:srgbClr val="FFFFFF">
                      <a:alpha val="0"/>
                    </a:srgbClr>
                  </a:solidFill>
                </a:ln>
                <a:solidFill>
                  <a:srgbClr val="FFFFFF"/>
                </a:solidFill>
                <a:effectLst/>
                <a:uLnTx/>
                <a:uFillTx/>
                <a:latin typeface="Segoe UI"/>
                <a:ea typeface="+mn-ea"/>
                <a:cs typeface="+mn-cs"/>
              </a:rPr>
              <a:t>Microsoft Intune</a:t>
            </a:r>
          </a:p>
        </p:txBody>
      </p:sp>
      <p:sp>
        <p:nvSpPr>
          <p:cNvPr id="240" name="Rectangle 239"/>
          <p:cNvSpPr/>
          <p:nvPr/>
        </p:nvSpPr>
        <p:spPr>
          <a:xfrm>
            <a:off x="10838301" y="3855946"/>
            <a:ext cx="1387931" cy="188016"/>
          </a:xfrm>
          <a:prstGeom prst="rect">
            <a:avLst/>
          </a:prstGeom>
        </p:spPr>
        <p:txBody>
          <a:bodyPr wrap="square" lIns="0" tIns="0" rIns="0" bIns="0" anchor="b">
            <a:spAutoFit/>
          </a:bodyPr>
          <a:lstStyle/>
          <a:p>
            <a:pPr marL="0" marR="0" lvl="0" indent="0" algn="l" defTabSz="1117535" rtl="0" eaLnBrk="1" fontAlgn="auto" latinLnBrk="0" hangingPunct="1">
              <a:lnSpc>
                <a:spcPct val="100000"/>
              </a:lnSpc>
              <a:spcBef>
                <a:spcPts val="1469"/>
              </a:spcBef>
              <a:spcAft>
                <a:spcPts val="0"/>
              </a:spcAft>
              <a:buClrTx/>
              <a:buSzTx/>
              <a:buFontTx/>
              <a:buNone/>
              <a:tabLst/>
              <a:defRPr/>
            </a:pPr>
            <a:r>
              <a:rPr kumimoji="0" lang="en-US" sz="1198" b="0" i="0" u="none" strike="noStrike" kern="1200" cap="none" spc="0" normalizeH="0" baseline="0" noProof="0" dirty="0">
                <a:ln>
                  <a:solidFill>
                    <a:srgbClr val="FFFFFF">
                      <a:alpha val="0"/>
                    </a:srgbClr>
                  </a:solidFill>
                </a:ln>
                <a:solidFill>
                  <a:srgbClr val="FFFFFF"/>
                </a:solidFill>
                <a:effectLst/>
                <a:uLnTx/>
                <a:uFillTx/>
                <a:latin typeface="Segoe UI"/>
                <a:ea typeface="+mn-ea"/>
                <a:cs typeface="+mn-cs"/>
              </a:rPr>
              <a:t>On-premises  apps</a:t>
            </a:r>
          </a:p>
        </p:txBody>
      </p:sp>
      <p:grpSp>
        <p:nvGrpSpPr>
          <p:cNvPr id="5" name="Group 4"/>
          <p:cNvGrpSpPr/>
          <p:nvPr/>
        </p:nvGrpSpPr>
        <p:grpSpPr>
          <a:xfrm>
            <a:off x="462153" y="3708684"/>
            <a:ext cx="6509349" cy="2844802"/>
            <a:chOff x="451468" y="3636324"/>
            <a:chExt cx="6383199" cy="2789671"/>
          </a:xfrm>
        </p:grpSpPr>
        <p:grpSp>
          <p:nvGrpSpPr>
            <p:cNvPr id="194" name="Group 193"/>
            <p:cNvGrpSpPr/>
            <p:nvPr/>
          </p:nvGrpSpPr>
          <p:grpSpPr>
            <a:xfrm>
              <a:off x="451469" y="3724918"/>
              <a:ext cx="409673" cy="409673"/>
              <a:chOff x="5372581" y="1617831"/>
              <a:chExt cx="498112" cy="498112"/>
            </a:xfrm>
          </p:grpSpPr>
          <p:sp>
            <p:nvSpPr>
              <p:cNvPr id="195" name="Oval 194"/>
              <p:cNvSpPr/>
              <p:nvPr/>
            </p:nvSpPr>
            <p:spPr bwMode="auto">
              <a:xfrm>
                <a:off x="5372581" y="1617831"/>
                <a:ext cx="498112" cy="498112"/>
              </a:xfrm>
              <a:prstGeom prst="ellipse">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98" name="Isosceles Triangle 197"/>
              <p:cNvSpPr/>
              <p:nvPr/>
            </p:nvSpPr>
            <p:spPr bwMode="auto">
              <a:xfrm rot="5400000">
                <a:off x="5559440" y="1802229"/>
                <a:ext cx="181888" cy="13033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505050"/>
                  </a:solidFill>
                  <a:effectLst/>
                  <a:uLnTx/>
                  <a:uFillTx/>
                  <a:latin typeface="Segoe UI Light"/>
                  <a:ea typeface="Segoe UI" pitchFamily="34" charset="0"/>
                  <a:cs typeface="Segoe UI" pitchFamily="34" charset="0"/>
                </a:endParaRPr>
              </a:p>
            </p:txBody>
          </p:sp>
        </p:grpSp>
        <p:grpSp>
          <p:nvGrpSpPr>
            <p:cNvPr id="199" name="Group 198"/>
            <p:cNvGrpSpPr/>
            <p:nvPr/>
          </p:nvGrpSpPr>
          <p:grpSpPr>
            <a:xfrm>
              <a:off x="452563" y="4395068"/>
              <a:ext cx="409673" cy="409673"/>
              <a:chOff x="5372581" y="1617831"/>
              <a:chExt cx="498112" cy="498112"/>
            </a:xfrm>
          </p:grpSpPr>
          <p:sp>
            <p:nvSpPr>
              <p:cNvPr id="201" name="Oval 200"/>
              <p:cNvSpPr/>
              <p:nvPr/>
            </p:nvSpPr>
            <p:spPr bwMode="auto">
              <a:xfrm>
                <a:off x="5372581" y="1617831"/>
                <a:ext cx="498112" cy="498112"/>
              </a:xfrm>
              <a:prstGeom prst="ellipse">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02" name="Isosceles Triangle 201"/>
              <p:cNvSpPr/>
              <p:nvPr/>
            </p:nvSpPr>
            <p:spPr bwMode="auto">
              <a:xfrm rot="5400000">
                <a:off x="5559440" y="1802229"/>
                <a:ext cx="181888" cy="13033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505050"/>
                  </a:solidFill>
                  <a:effectLst/>
                  <a:uLnTx/>
                  <a:uFillTx/>
                  <a:latin typeface="Segoe UI Light"/>
                  <a:ea typeface="Segoe UI" pitchFamily="34" charset="0"/>
                  <a:cs typeface="Segoe UI" pitchFamily="34" charset="0"/>
                </a:endParaRPr>
              </a:p>
            </p:txBody>
          </p:sp>
        </p:grpSp>
        <p:grpSp>
          <p:nvGrpSpPr>
            <p:cNvPr id="203" name="Group 202"/>
            <p:cNvGrpSpPr/>
            <p:nvPr/>
          </p:nvGrpSpPr>
          <p:grpSpPr>
            <a:xfrm>
              <a:off x="451468" y="5058733"/>
              <a:ext cx="409673" cy="409673"/>
              <a:chOff x="5372581" y="1617831"/>
              <a:chExt cx="498112" cy="498112"/>
            </a:xfrm>
          </p:grpSpPr>
          <p:sp>
            <p:nvSpPr>
              <p:cNvPr id="204" name="Oval 203"/>
              <p:cNvSpPr/>
              <p:nvPr/>
            </p:nvSpPr>
            <p:spPr bwMode="auto">
              <a:xfrm>
                <a:off x="5372581" y="1617831"/>
                <a:ext cx="498112" cy="498112"/>
              </a:xfrm>
              <a:prstGeom prst="ellipse">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05" name="Isosceles Triangle 204"/>
              <p:cNvSpPr/>
              <p:nvPr/>
            </p:nvSpPr>
            <p:spPr bwMode="auto">
              <a:xfrm rot="5400000">
                <a:off x="5559440" y="1802229"/>
                <a:ext cx="181888" cy="13033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505050"/>
                  </a:solidFill>
                  <a:effectLst/>
                  <a:uLnTx/>
                  <a:uFillTx/>
                  <a:latin typeface="Segoe UI Light"/>
                  <a:ea typeface="Segoe UI" pitchFamily="34" charset="0"/>
                  <a:cs typeface="Segoe UI" pitchFamily="34" charset="0"/>
                </a:endParaRPr>
              </a:p>
            </p:txBody>
          </p:sp>
        </p:grpSp>
        <p:grpSp>
          <p:nvGrpSpPr>
            <p:cNvPr id="206" name="Group 205"/>
            <p:cNvGrpSpPr/>
            <p:nvPr/>
          </p:nvGrpSpPr>
          <p:grpSpPr>
            <a:xfrm>
              <a:off x="451468" y="5891500"/>
              <a:ext cx="409673" cy="409673"/>
              <a:chOff x="5372581" y="1617831"/>
              <a:chExt cx="498112" cy="498112"/>
            </a:xfrm>
          </p:grpSpPr>
          <p:sp>
            <p:nvSpPr>
              <p:cNvPr id="207" name="Oval 206"/>
              <p:cNvSpPr/>
              <p:nvPr/>
            </p:nvSpPr>
            <p:spPr bwMode="auto">
              <a:xfrm>
                <a:off x="5372581" y="1617831"/>
                <a:ext cx="498112" cy="498112"/>
              </a:xfrm>
              <a:prstGeom prst="ellipse">
                <a:avLst/>
              </a:prstGeom>
              <a:solidFill>
                <a:srgbClr val="00206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09" name="Isosceles Triangle 208"/>
              <p:cNvSpPr/>
              <p:nvPr/>
            </p:nvSpPr>
            <p:spPr bwMode="auto">
              <a:xfrm rot="5400000">
                <a:off x="5559440" y="1802229"/>
                <a:ext cx="181888" cy="130330"/>
              </a:xfrm>
              <a:prstGeom prst="triangl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rtl="0" eaLnBrk="1" fontAlgn="base" latinLnBrk="0" hangingPunct="1">
                  <a:lnSpc>
                    <a:spcPct val="9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505050"/>
                  </a:solidFill>
                  <a:effectLst/>
                  <a:uLnTx/>
                  <a:uFillTx/>
                  <a:latin typeface="Segoe UI Light"/>
                  <a:ea typeface="Segoe UI" pitchFamily="34" charset="0"/>
                  <a:cs typeface="Segoe UI" pitchFamily="34" charset="0"/>
                </a:endParaRPr>
              </a:p>
            </p:txBody>
          </p:sp>
        </p:grpSp>
        <p:sp>
          <p:nvSpPr>
            <p:cNvPr id="4" name="TextBox 3"/>
            <p:cNvSpPr txBox="1"/>
            <p:nvPr/>
          </p:nvSpPr>
          <p:spPr>
            <a:xfrm>
              <a:off x="872304" y="3636324"/>
              <a:ext cx="3313119" cy="627913"/>
            </a:xfrm>
            <a:prstGeom prst="rect">
              <a:avLst/>
            </a:prstGeom>
            <a:noFill/>
          </p:spPr>
          <p:txBody>
            <a:bodyPr wrap="none" lIns="186494" tIns="149196" rIns="186494" bIns="149196" rtlCol="0">
              <a:spAutoFit/>
            </a:bodyPr>
            <a:lstStyle/>
            <a:p>
              <a:pPr marL="0" marR="0" lvl="0" indent="0" algn="l" defTabSz="932418" rtl="0" eaLnBrk="1" fontAlgn="auto" latinLnBrk="0" hangingPunct="1">
                <a:lnSpc>
                  <a:spcPct val="90000"/>
                </a:lnSpc>
                <a:spcBef>
                  <a:spcPts val="0"/>
                </a:spcBef>
                <a:spcAft>
                  <a:spcPts val="612"/>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Light"/>
                  <a:ea typeface="+mn-ea"/>
                  <a:cs typeface="+mn-cs"/>
                </a:rPr>
                <a:t>Intune auto enrollment</a:t>
              </a:r>
            </a:p>
          </p:txBody>
        </p:sp>
        <p:sp>
          <p:nvSpPr>
            <p:cNvPr id="210" name="TextBox 209"/>
            <p:cNvSpPr txBox="1"/>
            <p:nvPr/>
          </p:nvSpPr>
          <p:spPr>
            <a:xfrm>
              <a:off x="853735" y="4342418"/>
              <a:ext cx="4134337" cy="564770"/>
            </a:xfrm>
            <a:prstGeom prst="rect">
              <a:avLst/>
            </a:prstGeom>
            <a:noFill/>
          </p:spPr>
          <p:txBody>
            <a:bodyPr wrap="none" lIns="186494" tIns="149196" rIns="186494" bIns="149196" rtlCol="0">
              <a:spAutoFit/>
            </a:bodyPr>
            <a:lstStyle/>
            <a:p>
              <a:pPr marL="0" marR="0" lvl="0" indent="0" algn="l" defTabSz="913930" rtl="0" eaLnBrk="1" fontAlgn="auto" latinLnBrk="0" hangingPunct="1">
                <a:lnSpc>
                  <a:spcPts val="2058"/>
                </a:lnSpc>
                <a:spcBef>
                  <a:spcPts val="1176"/>
                </a:spcBef>
                <a:spcAft>
                  <a:spcPts val="0"/>
                </a:spcAft>
                <a:buClrTx/>
                <a:buSzTx/>
                <a:buFontTx/>
                <a:buNone/>
                <a:tabLst/>
                <a:defRPr/>
              </a:pPr>
              <a:r>
                <a:rPr kumimoji="0" lang="en-US" altLang="zh-CN" sz="2400" b="0" i="0" u="none" strike="noStrike" kern="1200" cap="none" spc="0" normalizeH="0" baseline="0" noProof="0" dirty="0">
                  <a:ln>
                    <a:noFill/>
                  </a:ln>
                  <a:solidFill>
                    <a:srgbClr val="FFFFFF"/>
                  </a:solidFill>
                  <a:effectLst/>
                  <a:uLnTx/>
                  <a:uFillTx/>
                  <a:latin typeface="Segoe UI Light"/>
                  <a:ea typeface="+mn-ea"/>
                  <a:cs typeface="+mn-cs"/>
                </a:rPr>
                <a:t>Enterprise-compliant services</a:t>
              </a:r>
            </a:p>
          </p:txBody>
        </p:sp>
        <p:sp>
          <p:nvSpPr>
            <p:cNvPr id="212" name="TextBox 211"/>
            <p:cNvSpPr txBox="1"/>
            <p:nvPr/>
          </p:nvSpPr>
          <p:spPr>
            <a:xfrm>
              <a:off x="857186" y="5861225"/>
              <a:ext cx="4581382" cy="564770"/>
            </a:xfrm>
            <a:prstGeom prst="rect">
              <a:avLst/>
            </a:prstGeom>
            <a:noFill/>
          </p:spPr>
          <p:txBody>
            <a:bodyPr wrap="none" lIns="186494" tIns="149196" rIns="186494" bIns="149196" rtlCol="0">
              <a:spAutoFit/>
            </a:bodyPr>
            <a:lstStyle/>
            <a:p>
              <a:pPr marL="0" marR="0" lvl="0" indent="0" algn="l" defTabSz="913930" rtl="0" eaLnBrk="1" fontAlgn="auto" latinLnBrk="0" hangingPunct="1">
                <a:lnSpc>
                  <a:spcPts val="2058"/>
                </a:lnSpc>
                <a:spcBef>
                  <a:spcPts val="1176"/>
                </a:spcBef>
                <a:spcAft>
                  <a:spcPts val="0"/>
                </a:spcAft>
                <a:buClrTx/>
                <a:buSzTx/>
                <a:buFontTx/>
                <a:buNone/>
                <a:tabLst/>
                <a:defRPr/>
              </a:pPr>
              <a:r>
                <a:rPr kumimoji="0" lang="en-US" altLang="zh-CN" sz="2400" b="0" i="0" u="none" strike="noStrike" kern="1200" cap="none" spc="0" normalizeH="0" baseline="0" noProof="0" dirty="0">
                  <a:ln>
                    <a:noFill/>
                  </a:ln>
                  <a:solidFill>
                    <a:srgbClr val="FFFFFF"/>
                  </a:solidFill>
                  <a:effectLst/>
                  <a:uLnTx/>
                  <a:uFillTx/>
                  <a:latin typeface="Segoe UI Light"/>
                  <a:ea typeface="+mn-ea"/>
                  <a:cs typeface="+mn-cs"/>
                </a:rPr>
                <a:t>Support for hybrid environments</a:t>
              </a:r>
            </a:p>
          </p:txBody>
        </p:sp>
        <p:sp>
          <p:nvSpPr>
            <p:cNvPr id="211" name="TextBox 210"/>
            <p:cNvSpPr txBox="1"/>
            <p:nvPr/>
          </p:nvSpPr>
          <p:spPr>
            <a:xfrm>
              <a:off x="851715" y="4885527"/>
              <a:ext cx="5982952" cy="1034129"/>
            </a:xfrm>
            <a:prstGeom prst="rect">
              <a:avLst/>
            </a:prstGeom>
            <a:noFill/>
          </p:spPr>
          <p:txBody>
            <a:bodyPr wrap="square" lIns="186494" tIns="149196" rIns="186494" bIns="149196" rtlCol="0">
              <a:spAutoFit/>
            </a:bodyPr>
            <a:lstStyle/>
            <a:p>
              <a:pPr marL="0" marR="0" lvl="0" indent="0" algn="l" defTabSz="91393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FFFFFF"/>
                  </a:solidFill>
                  <a:effectLst/>
                  <a:uLnTx/>
                  <a:uFillTx/>
                  <a:latin typeface="Segoe UI Light"/>
                  <a:ea typeface="+mn-ea"/>
                  <a:cs typeface="+mn-cs"/>
                </a:rPr>
                <a:t>Single sign-on from the desktop to the cloud and on-premises applications with no VPN</a:t>
              </a:r>
            </a:p>
          </p:txBody>
        </p:sp>
      </p:grpSp>
    </p:spTree>
    <p:extLst>
      <p:ext uri="{BB962C8B-B14F-4D97-AF65-F5344CB8AC3E}">
        <p14:creationId xmlns:p14="http://schemas.microsoft.com/office/powerpoint/2010/main" val="3347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6141" y="754092"/>
            <a:ext cx="10332671" cy="1181862"/>
          </a:xfrm>
        </p:spPr>
        <p:txBody>
          <a:bodyPr/>
          <a:lstStyle/>
          <a:p>
            <a:r>
              <a:rPr lang="en-US" dirty="0"/>
              <a:t>Demo</a:t>
            </a:r>
          </a:p>
        </p:txBody>
      </p:sp>
      <p:sp>
        <p:nvSpPr>
          <p:cNvPr id="4" name="Text Placeholder 3"/>
          <p:cNvSpPr>
            <a:spLocks noGrp="1"/>
          </p:cNvSpPr>
          <p:nvPr>
            <p:ph type="body" sz="quarter" idx="12"/>
          </p:nvPr>
        </p:nvSpPr>
        <p:spPr>
          <a:xfrm>
            <a:off x="276790" y="4503091"/>
            <a:ext cx="8229599" cy="738664"/>
          </a:xfrm>
        </p:spPr>
        <p:txBody>
          <a:bodyPr/>
          <a:lstStyle/>
          <a:p>
            <a:r>
              <a:rPr lang="en-US" dirty="0"/>
              <a:t>Azure Active Directory Join</a:t>
            </a:r>
          </a:p>
        </p:txBody>
      </p:sp>
    </p:spTree>
    <p:extLst>
      <p:ext uri="{BB962C8B-B14F-4D97-AF65-F5344CB8AC3E}">
        <p14:creationId xmlns:p14="http://schemas.microsoft.com/office/powerpoint/2010/main" val="787428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dirty="0"/>
              <a:t>PC Management</a:t>
            </a:r>
            <a:endParaRPr lang="en-US" sz="7200" dirty="0"/>
          </a:p>
        </p:txBody>
      </p:sp>
    </p:spTree>
    <p:extLst>
      <p:ext uri="{BB962C8B-B14F-4D97-AF65-F5344CB8AC3E}">
        <p14:creationId xmlns:p14="http://schemas.microsoft.com/office/powerpoint/2010/main" val="254536065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 name="TextBox 52"/>
          <p:cNvSpPr txBox="1"/>
          <p:nvPr/>
        </p:nvSpPr>
        <p:spPr>
          <a:xfrm>
            <a:off x="5738176" y="1386708"/>
            <a:ext cx="5009965" cy="345114"/>
          </a:xfrm>
          <a:prstGeom prst="rect">
            <a:avLst/>
          </a:prstGeom>
          <a:noFill/>
        </p:spPr>
        <p:txBody>
          <a:bodyPr wrap="square" rtlCol="0" anchor="ctr">
            <a:spAutoFit/>
          </a:bodyPr>
          <a:lstStyle/>
          <a:p>
            <a:pPr marL="0" marR="0" lvl="0" indent="0" algn="ctr" defTabSz="932418" rtl="0" eaLnBrk="1" fontAlgn="auto" latinLnBrk="0" hangingPunct="1">
              <a:lnSpc>
                <a:spcPct val="100000"/>
              </a:lnSpc>
              <a:spcBef>
                <a:spcPts val="0"/>
              </a:spcBef>
              <a:spcAft>
                <a:spcPts val="0"/>
              </a:spcAft>
              <a:buClrTx/>
              <a:buSzTx/>
              <a:buFontTx/>
              <a:buNone/>
              <a:tabLst/>
              <a:defRPr/>
            </a:pPr>
            <a:r>
              <a:rPr kumimoji="0" lang="en-US" sz="1598"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ConfigMgr with Intune (hybrid)</a:t>
            </a:r>
          </a:p>
        </p:txBody>
      </p:sp>
      <p:sp>
        <p:nvSpPr>
          <p:cNvPr id="54" name="TextBox 53"/>
          <p:cNvSpPr txBox="1"/>
          <p:nvPr/>
        </p:nvSpPr>
        <p:spPr>
          <a:xfrm>
            <a:off x="394034" y="1386708"/>
            <a:ext cx="3729206" cy="345114"/>
          </a:xfrm>
          <a:prstGeom prst="rect">
            <a:avLst/>
          </a:prstGeom>
          <a:noFill/>
        </p:spPr>
        <p:txBody>
          <a:bodyPr wrap="square" rtlCol="0" anchor="ctr">
            <a:spAutoFit/>
          </a:bodyPr>
          <a:lstStyle/>
          <a:p>
            <a:pPr marL="0" marR="0" lvl="0" indent="0" algn="ctr" defTabSz="932418" rtl="0" eaLnBrk="1" fontAlgn="auto" latinLnBrk="0" hangingPunct="1">
              <a:lnSpc>
                <a:spcPct val="100000"/>
              </a:lnSpc>
              <a:spcBef>
                <a:spcPts val="0"/>
              </a:spcBef>
              <a:spcAft>
                <a:spcPts val="0"/>
              </a:spcAft>
              <a:buClrTx/>
              <a:buSzTx/>
              <a:buFontTx/>
              <a:buNone/>
              <a:tabLst/>
              <a:defRPr/>
            </a:pPr>
            <a:r>
              <a:rPr kumimoji="0" lang="en-US" sz="1598"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rPr>
              <a:t>Intune standalone (cloud only)</a:t>
            </a:r>
          </a:p>
        </p:txBody>
      </p:sp>
      <p:grpSp>
        <p:nvGrpSpPr>
          <p:cNvPr id="257" name="Group 256"/>
          <p:cNvGrpSpPr/>
          <p:nvPr/>
        </p:nvGrpSpPr>
        <p:grpSpPr>
          <a:xfrm>
            <a:off x="1234615" y="1991212"/>
            <a:ext cx="1985199" cy="4614536"/>
            <a:chOff x="588681" y="2191815"/>
            <a:chExt cx="1985480" cy="4615191"/>
          </a:xfrm>
        </p:grpSpPr>
        <p:grpSp>
          <p:nvGrpSpPr>
            <p:cNvPr id="152" name="Group 151"/>
            <p:cNvGrpSpPr/>
            <p:nvPr/>
          </p:nvGrpSpPr>
          <p:grpSpPr>
            <a:xfrm>
              <a:off x="897764" y="2191815"/>
              <a:ext cx="1572684" cy="864238"/>
              <a:chOff x="1307065" y="1925039"/>
              <a:chExt cx="2097249" cy="1152505"/>
            </a:xfrm>
          </p:grpSpPr>
          <p:grpSp>
            <p:nvGrpSpPr>
              <p:cNvPr id="69" name="Group 81"/>
              <p:cNvGrpSpPr>
                <a:grpSpLocks/>
              </p:cNvGrpSpPr>
              <p:nvPr/>
            </p:nvGrpSpPr>
            <p:grpSpPr bwMode="auto">
              <a:xfrm>
                <a:off x="1307065" y="1925039"/>
                <a:ext cx="2097249" cy="1152505"/>
                <a:chOff x="-13115925" y="2173288"/>
                <a:chExt cx="10488613" cy="5756275"/>
              </a:xfrm>
            </p:grpSpPr>
            <p:sp>
              <p:nvSpPr>
                <p:cNvPr id="88" name="Freeform 5"/>
                <p:cNvSpPr>
                  <a:spLocks/>
                </p:cNvSpPr>
                <p:nvPr/>
              </p:nvSpPr>
              <p:spPr bwMode="auto">
                <a:xfrm>
                  <a:off x="-3848877" y="7340614"/>
                  <a:ext cx="1221565" cy="588949"/>
                </a:xfrm>
                <a:custGeom>
                  <a:avLst/>
                  <a:gdLst>
                    <a:gd name="T0" fmla="*/ 168 w 326"/>
                    <a:gd name="T1" fmla="*/ 3 h 157"/>
                    <a:gd name="T2" fmla="*/ 0 w 326"/>
                    <a:gd name="T3" fmla="*/ 157 h 157"/>
                    <a:gd name="T4" fmla="*/ 322 w 326"/>
                    <a:gd name="T5" fmla="*/ 157 h 157"/>
                    <a:gd name="T6" fmla="*/ 168 w 326"/>
                    <a:gd name="T7" fmla="*/ 3 h 157"/>
                  </a:gdLst>
                  <a:ahLst/>
                  <a:cxnLst>
                    <a:cxn ang="0">
                      <a:pos x="T0" y="T1"/>
                    </a:cxn>
                    <a:cxn ang="0">
                      <a:pos x="T2" y="T3"/>
                    </a:cxn>
                    <a:cxn ang="0">
                      <a:pos x="T4" y="T5"/>
                    </a:cxn>
                    <a:cxn ang="0">
                      <a:pos x="T6" y="T7"/>
                    </a:cxn>
                  </a:cxnLst>
                  <a:rect l="0" t="0" r="r" b="b"/>
                  <a:pathLst>
                    <a:path w="326" h="157">
                      <a:moveTo>
                        <a:pt x="168" y="3"/>
                      </a:moveTo>
                      <a:cubicBezTo>
                        <a:pt x="79" y="0"/>
                        <a:pt x="4" y="69"/>
                        <a:pt x="0" y="157"/>
                      </a:cubicBezTo>
                      <a:cubicBezTo>
                        <a:pt x="322" y="157"/>
                        <a:pt x="322" y="157"/>
                        <a:pt x="322" y="157"/>
                      </a:cubicBezTo>
                      <a:cubicBezTo>
                        <a:pt x="326" y="69"/>
                        <a:pt x="257" y="7"/>
                        <a:pt x="168" y="3"/>
                      </a:cubicBezTo>
                      <a:close/>
                    </a:path>
                  </a:pathLst>
                </a:custGeom>
                <a:solidFill>
                  <a:srgbClr val="282828"/>
                </a:solidFill>
                <a:ln>
                  <a:noFill/>
                </a:ln>
              </p:spPr>
              <p:txBody>
                <a:bodyPr/>
                <a:lstStyle/>
                <a:p>
                  <a:pPr marL="0" marR="0" lvl="0" indent="0" algn="l" defTabSz="93233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ＭＳ Ｐゴシック" charset="0"/>
                    <a:cs typeface="+mn-cs"/>
                  </a:endParaRPr>
                </a:p>
              </p:txBody>
            </p:sp>
            <p:sp>
              <p:nvSpPr>
                <p:cNvPr id="89" name="Freeform 6"/>
                <p:cNvSpPr>
                  <a:spLocks/>
                </p:cNvSpPr>
                <p:nvPr/>
              </p:nvSpPr>
              <p:spPr bwMode="auto">
                <a:xfrm>
                  <a:off x="-6081393" y="7347623"/>
                  <a:ext cx="2590559" cy="329533"/>
                </a:xfrm>
                <a:custGeom>
                  <a:avLst/>
                  <a:gdLst>
                    <a:gd name="T0" fmla="*/ 680 w 690"/>
                    <a:gd name="T1" fmla="*/ 86 h 86"/>
                    <a:gd name="T2" fmla="*/ 609 w 690"/>
                    <a:gd name="T3" fmla="*/ 55 h 86"/>
                    <a:gd name="T4" fmla="*/ 460 w 690"/>
                    <a:gd name="T5" fmla="*/ 25 h 86"/>
                    <a:gd name="T6" fmla="*/ 0 w 690"/>
                    <a:gd name="T7" fmla="*/ 25 h 86"/>
                    <a:gd name="T8" fmla="*/ 0 w 690"/>
                    <a:gd name="T9" fmla="*/ 0 h 86"/>
                    <a:gd name="T10" fmla="*/ 460 w 690"/>
                    <a:gd name="T11" fmla="*/ 0 h 86"/>
                    <a:gd name="T12" fmla="*/ 619 w 690"/>
                    <a:gd name="T13" fmla="*/ 32 h 86"/>
                    <a:gd name="T14" fmla="*/ 690 w 690"/>
                    <a:gd name="T15" fmla="*/ 63 h 86"/>
                    <a:gd name="T16" fmla="*/ 680 w 690"/>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86">
                      <a:moveTo>
                        <a:pt x="680" y="86"/>
                      </a:moveTo>
                      <a:cubicBezTo>
                        <a:pt x="609" y="55"/>
                        <a:pt x="609" y="55"/>
                        <a:pt x="609" y="55"/>
                      </a:cubicBezTo>
                      <a:cubicBezTo>
                        <a:pt x="572" y="39"/>
                        <a:pt x="504" y="25"/>
                        <a:pt x="460" y="25"/>
                      </a:cubicBezTo>
                      <a:cubicBezTo>
                        <a:pt x="0" y="25"/>
                        <a:pt x="0" y="25"/>
                        <a:pt x="0" y="25"/>
                      </a:cubicBezTo>
                      <a:cubicBezTo>
                        <a:pt x="0" y="0"/>
                        <a:pt x="0" y="0"/>
                        <a:pt x="0" y="0"/>
                      </a:cubicBezTo>
                      <a:cubicBezTo>
                        <a:pt x="460" y="0"/>
                        <a:pt x="460" y="0"/>
                        <a:pt x="460" y="0"/>
                      </a:cubicBezTo>
                      <a:cubicBezTo>
                        <a:pt x="507" y="0"/>
                        <a:pt x="579" y="14"/>
                        <a:pt x="619" y="32"/>
                      </a:cubicBezTo>
                      <a:cubicBezTo>
                        <a:pt x="690" y="63"/>
                        <a:pt x="690" y="63"/>
                        <a:pt x="690" y="63"/>
                      </a:cubicBezTo>
                      <a:lnTo>
                        <a:pt x="680" y="86"/>
                      </a:lnTo>
                      <a:close/>
                    </a:path>
                  </a:pathLst>
                </a:custGeom>
                <a:solidFill>
                  <a:srgbClr val="282828"/>
                </a:solidFill>
                <a:ln>
                  <a:noFill/>
                </a:ln>
              </p:spPr>
              <p:txBody>
                <a:bodyPr/>
                <a:lstStyle/>
                <a:p>
                  <a:pPr marL="0" marR="0" lvl="0" indent="0" algn="l" defTabSz="93233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ＭＳ Ｐゴシック" charset="0"/>
                    <a:cs typeface="+mn-cs"/>
                  </a:endParaRPr>
                </a:p>
              </p:txBody>
            </p:sp>
            <p:sp>
              <p:nvSpPr>
                <p:cNvPr id="90" name="Oval 7"/>
                <p:cNvSpPr>
                  <a:spLocks noChangeArrowheads="1"/>
                </p:cNvSpPr>
                <p:nvPr/>
              </p:nvSpPr>
              <p:spPr bwMode="auto">
                <a:xfrm>
                  <a:off x="-10420057" y="6401101"/>
                  <a:ext cx="2681827" cy="574926"/>
                </a:xfrm>
                <a:prstGeom prst="ellipse">
                  <a:avLst/>
                </a:prstGeom>
                <a:solidFill>
                  <a:srgbClr val="282828"/>
                </a:solidFill>
                <a:ln>
                  <a:noFill/>
                </a:ln>
              </p:spPr>
              <p:txBody>
                <a:bodyPr/>
                <a:lstStyle/>
                <a:p>
                  <a:pPr marL="0" marR="0" lvl="0" indent="0" algn="l" defTabSz="93233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ＭＳ Ｐゴシック" charset="0"/>
                    <a:cs typeface="+mn-cs"/>
                  </a:endParaRPr>
                </a:p>
              </p:txBody>
            </p:sp>
            <p:sp>
              <p:nvSpPr>
                <p:cNvPr id="91" name="Freeform 8"/>
                <p:cNvSpPr>
                  <a:spLocks/>
                </p:cNvSpPr>
                <p:nvPr/>
              </p:nvSpPr>
              <p:spPr bwMode="auto">
                <a:xfrm>
                  <a:off x="-12385794" y="2173288"/>
                  <a:ext cx="6500974" cy="4515274"/>
                </a:xfrm>
                <a:custGeom>
                  <a:avLst/>
                  <a:gdLst>
                    <a:gd name="T0" fmla="*/ 1699 w 1733"/>
                    <a:gd name="T1" fmla="*/ 1202 h 1202"/>
                    <a:gd name="T2" fmla="*/ 1733 w 1733"/>
                    <a:gd name="T3" fmla="*/ 1168 h 1202"/>
                    <a:gd name="T4" fmla="*/ 1733 w 1733"/>
                    <a:gd name="T5" fmla="*/ 34 h 1202"/>
                    <a:gd name="T6" fmla="*/ 1699 w 1733"/>
                    <a:gd name="T7" fmla="*/ 0 h 1202"/>
                    <a:gd name="T8" fmla="*/ 34 w 1733"/>
                    <a:gd name="T9" fmla="*/ 0 h 1202"/>
                    <a:gd name="T10" fmla="*/ 0 w 1733"/>
                    <a:gd name="T11" fmla="*/ 34 h 1202"/>
                    <a:gd name="T12" fmla="*/ 0 w 1733"/>
                    <a:gd name="T13" fmla="*/ 1168 h 1202"/>
                    <a:gd name="T14" fmla="*/ 34 w 1733"/>
                    <a:gd name="T15" fmla="*/ 1202 h 1202"/>
                    <a:gd name="T16" fmla="*/ 1699 w 1733"/>
                    <a:gd name="T17" fmla="*/ 1202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3" h="1202">
                      <a:moveTo>
                        <a:pt x="1699" y="1202"/>
                      </a:moveTo>
                      <a:cubicBezTo>
                        <a:pt x="1718" y="1202"/>
                        <a:pt x="1733" y="1187"/>
                        <a:pt x="1733" y="1168"/>
                      </a:cubicBezTo>
                      <a:cubicBezTo>
                        <a:pt x="1733" y="34"/>
                        <a:pt x="1733" y="34"/>
                        <a:pt x="1733" y="34"/>
                      </a:cubicBezTo>
                      <a:cubicBezTo>
                        <a:pt x="1733" y="15"/>
                        <a:pt x="1718" y="0"/>
                        <a:pt x="1699" y="0"/>
                      </a:cubicBezTo>
                      <a:cubicBezTo>
                        <a:pt x="34" y="0"/>
                        <a:pt x="34" y="0"/>
                        <a:pt x="34" y="0"/>
                      </a:cubicBezTo>
                      <a:cubicBezTo>
                        <a:pt x="15" y="0"/>
                        <a:pt x="0" y="15"/>
                        <a:pt x="0" y="34"/>
                      </a:cubicBezTo>
                      <a:cubicBezTo>
                        <a:pt x="0" y="1168"/>
                        <a:pt x="0" y="1168"/>
                        <a:pt x="0" y="1168"/>
                      </a:cubicBezTo>
                      <a:cubicBezTo>
                        <a:pt x="0" y="1187"/>
                        <a:pt x="15" y="1202"/>
                        <a:pt x="34" y="1202"/>
                      </a:cubicBezTo>
                      <a:lnTo>
                        <a:pt x="1699" y="1202"/>
                      </a:lnTo>
                      <a:close/>
                    </a:path>
                  </a:pathLst>
                </a:custGeom>
                <a:solidFill>
                  <a:srgbClr val="282828"/>
                </a:solidFill>
                <a:ln>
                  <a:noFill/>
                </a:ln>
              </p:spPr>
              <p:txBody>
                <a:bodyPr/>
                <a:lstStyle/>
                <a:p>
                  <a:pPr marL="0" marR="0" lvl="0" indent="0" algn="l" defTabSz="93233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ＭＳ Ｐゴシック" charset="0"/>
                    <a:cs typeface="+mn-cs"/>
                  </a:endParaRPr>
                </a:p>
              </p:txBody>
            </p:sp>
            <p:sp>
              <p:nvSpPr>
                <p:cNvPr id="92" name="Rectangle 9"/>
                <p:cNvSpPr>
                  <a:spLocks noChangeArrowheads="1"/>
                </p:cNvSpPr>
                <p:nvPr/>
              </p:nvSpPr>
              <p:spPr bwMode="auto">
                <a:xfrm>
                  <a:off x="-12182202" y="2369604"/>
                  <a:ext cx="6093786" cy="3463579"/>
                </a:xfrm>
                <a:prstGeom prst="rect">
                  <a:avLst/>
                </a:prstGeom>
                <a:solidFill>
                  <a:srgbClr val="00BCF2"/>
                </a:solidFill>
                <a:ln>
                  <a:noFill/>
                </a:ln>
              </p:spPr>
              <p:txBody>
                <a:bodyPr/>
                <a:lstStyle/>
                <a:p>
                  <a:pPr marL="0" marR="0" lvl="0" indent="0" algn="l" defTabSz="93233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ＭＳ Ｐゴシック" charset="0"/>
                    <a:cs typeface="+mn-cs"/>
                  </a:endParaRPr>
                </a:p>
              </p:txBody>
            </p:sp>
            <p:sp>
              <p:nvSpPr>
                <p:cNvPr id="93" name="Rectangle 10"/>
                <p:cNvSpPr>
                  <a:spLocks noChangeArrowheads="1"/>
                </p:cNvSpPr>
                <p:nvPr/>
              </p:nvSpPr>
              <p:spPr bwMode="auto">
                <a:xfrm>
                  <a:off x="-13115925" y="7614053"/>
                  <a:ext cx="8066542" cy="301488"/>
                </a:xfrm>
                <a:prstGeom prst="rect">
                  <a:avLst/>
                </a:prstGeom>
                <a:solidFill>
                  <a:srgbClr val="282828"/>
                </a:solidFill>
                <a:ln>
                  <a:noFill/>
                </a:ln>
              </p:spPr>
              <p:txBody>
                <a:bodyPr/>
                <a:lstStyle/>
                <a:p>
                  <a:pPr marL="0" marR="0" lvl="0" indent="0" algn="l" defTabSz="93233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ＭＳ Ｐゴシック" charset="0"/>
                    <a:cs typeface="+mn-cs"/>
                  </a:endParaRPr>
                </a:p>
              </p:txBody>
            </p:sp>
            <p:sp>
              <p:nvSpPr>
                <p:cNvPr id="94" name="Freeform 11"/>
                <p:cNvSpPr>
                  <a:spLocks/>
                </p:cNvSpPr>
                <p:nvPr/>
              </p:nvSpPr>
              <p:spPr bwMode="auto">
                <a:xfrm>
                  <a:off x="-13115925" y="7249465"/>
                  <a:ext cx="8066542" cy="364587"/>
                </a:xfrm>
                <a:custGeom>
                  <a:avLst/>
                  <a:gdLst>
                    <a:gd name="T0" fmla="*/ 5080 w 5080"/>
                    <a:gd name="T1" fmla="*/ 232 h 232"/>
                    <a:gd name="T2" fmla="*/ 0 w 5080"/>
                    <a:gd name="T3" fmla="*/ 232 h 232"/>
                    <a:gd name="T4" fmla="*/ 315 w 5080"/>
                    <a:gd name="T5" fmla="*/ 0 h 232"/>
                    <a:gd name="T6" fmla="*/ 4763 w 5080"/>
                    <a:gd name="T7" fmla="*/ 0 h 232"/>
                    <a:gd name="T8" fmla="*/ 5080 w 5080"/>
                    <a:gd name="T9" fmla="*/ 232 h 232"/>
                  </a:gdLst>
                  <a:ahLst/>
                  <a:cxnLst>
                    <a:cxn ang="0">
                      <a:pos x="T0" y="T1"/>
                    </a:cxn>
                    <a:cxn ang="0">
                      <a:pos x="T2" y="T3"/>
                    </a:cxn>
                    <a:cxn ang="0">
                      <a:pos x="T4" y="T5"/>
                    </a:cxn>
                    <a:cxn ang="0">
                      <a:pos x="T6" y="T7"/>
                    </a:cxn>
                    <a:cxn ang="0">
                      <a:pos x="T8" y="T9"/>
                    </a:cxn>
                  </a:cxnLst>
                  <a:rect l="0" t="0" r="r" b="b"/>
                  <a:pathLst>
                    <a:path w="5080" h="232">
                      <a:moveTo>
                        <a:pt x="5080" y="232"/>
                      </a:moveTo>
                      <a:lnTo>
                        <a:pt x="0" y="232"/>
                      </a:lnTo>
                      <a:lnTo>
                        <a:pt x="315" y="0"/>
                      </a:lnTo>
                      <a:lnTo>
                        <a:pt x="4763" y="0"/>
                      </a:lnTo>
                      <a:lnTo>
                        <a:pt x="5080" y="232"/>
                      </a:lnTo>
                      <a:close/>
                    </a:path>
                  </a:pathLst>
                </a:custGeom>
                <a:solidFill>
                  <a:srgbClr val="282828"/>
                </a:solidFill>
                <a:ln>
                  <a:noFill/>
                </a:ln>
              </p:spPr>
              <p:txBody>
                <a:bodyPr/>
                <a:lstStyle/>
                <a:p>
                  <a:pPr marL="0" marR="0" lvl="0" indent="0" algn="l" defTabSz="93233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ＭＳ Ｐゴシック" charset="0"/>
                    <a:cs typeface="+mn-cs"/>
                  </a:endParaRPr>
                </a:p>
              </p:txBody>
            </p:sp>
          </p:grpSp>
          <p:grpSp>
            <p:nvGrpSpPr>
              <p:cNvPr id="70" name="Group 69"/>
              <p:cNvGrpSpPr/>
              <p:nvPr/>
            </p:nvGrpSpPr>
            <p:grpSpPr>
              <a:xfrm>
                <a:off x="1599713" y="2018421"/>
                <a:ext cx="990122" cy="617579"/>
                <a:chOff x="-3125614" y="2820855"/>
                <a:chExt cx="2995612" cy="1868487"/>
              </a:xfrm>
            </p:grpSpPr>
            <p:grpSp>
              <p:nvGrpSpPr>
                <p:cNvPr id="72" name="Group 3"/>
                <p:cNvGrpSpPr>
                  <a:grpSpLocks/>
                </p:cNvGrpSpPr>
                <p:nvPr/>
              </p:nvGrpSpPr>
              <p:grpSpPr bwMode="auto">
                <a:xfrm>
                  <a:off x="-3125614" y="2820855"/>
                  <a:ext cx="2995612" cy="1868487"/>
                  <a:chOff x="5437366" y="1237061"/>
                  <a:chExt cx="4432300" cy="2764080"/>
                </a:xfrm>
              </p:grpSpPr>
              <p:sp>
                <p:nvSpPr>
                  <p:cNvPr id="84" name="Rectangle 83"/>
                  <p:cNvSpPr/>
                  <p:nvPr/>
                </p:nvSpPr>
                <p:spPr bwMode="auto">
                  <a:xfrm>
                    <a:off x="5437366" y="1237061"/>
                    <a:ext cx="4432300" cy="338171"/>
                  </a:xfrm>
                  <a:prstGeom prst="rect">
                    <a:avLst/>
                  </a:prstGeom>
                  <a:solidFill>
                    <a:srgbClr val="CDCDC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23" rIns="0" bIns="46623" anchor="ct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5" name="Oval 84"/>
                  <p:cNvSpPr/>
                  <p:nvPr/>
                </p:nvSpPr>
                <p:spPr bwMode="auto">
                  <a:xfrm>
                    <a:off x="5552459" y="1302817"/>
                    <a:ext cx="321795" cy="321732"/>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23" rIns="0" bIns="46623" anchor="ct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6" name="Rectangle 85"/>
                  <p:cNvSpPr/>
                  <p:nvPr/>
                </p:nvSpPr>
                <p:spPr bwMode="auto">
                  <a:xfrm>
                    <a:off x="5437366" y="1575232"/>
                    <a:ext cx="4432300" cy="242590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23" rIns="0" bIns="46623" anchor="ct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7" name="Oval 86"/>
                  <p:cNvSpPr/>
                  <p:nvPr/>
                </p:nvSpPr>
                <p:spPr bwMode="auto">
                  <a:xfrm>
                    <a:off x="5904789" y="1349785"/>
                    <a:ext cx="213747" cy="211357"/>
                  </a:xfrm>
                  <a:prstGeom prst="ellipse">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23" rIns="0" bIns="46623" anchor="ct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sp>
              <p:nvSpPr>
                <p:cNvPr id="73" name="Rectangle 72"/>
                <p:cNvSpPr/>
                <p:nvPr/>
              </p:nvSpPr>
              <p:spPr bwMode="auto">
                <a:xfrm>
                  <a:off x="-2970054" y="3249779"/>
                  <a:ext cx="129991" cy="129991"/>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74" name="Rectangle 73"/>
                <p:cNvSpPr/>
                <p:nvPr/>
              </p:nvSpPr>
              <p:spPr bwMode="auto">
                <a:xfrm>
                  <a:off x="-2970054" y="3501338"/>
                  <a:ext cx="129991" cy="129991"/>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75" name="Rectangle 74"/>
                <p:cNvSpPr/>
                <p:nvPr/>
              </p:nvSpPr>
              <p:spPr bwMode="auto">
                <a:xfrm>
                  <a:off x="-2970054" y="3752897"/>
                  <a:ext cx="129991" cy="129991"/>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76" name="Rectangle 75"/>
                <p:cNvSpPr/>
                <p:nvPr/>
              </p:nvSpPr>
              <p:spPr bwMode="auto">
                <a:xfrm>
                  <a:off x="-2618563" y="3118201"/>
                  <a:ext cx="390913" cy="1469740"/>
                </a:xfrm>
                <a:prstGeom prst="rect">
                  <a:avLst/>
                </a:prstGeom>
                <a:solidFill>
                  <a:srgbClr val="E0E0E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77" name="Rectangle 76"/>
                <p:cNvSpPr/>
                <p:nvPr/>
              </p:nvSpPr>
              <p:spPr bwMode="auto">
                <a:xfrm>
                  <a:off x="-2041364" y="3187961"/>
                  <a:ext cx="1011346"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78" name="Rectangle 77"/>
                <p:cNvSpPr/>
                <p:nvPr/>
              </p:nvSpPr>
              <p:spPr bwMode="auto">
                <a:xfrm>
                  <a:off x="-2041364" y="3440336"/>
                  <a:ext cx="1491354"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79" name="Rectangle 78"/>
                <p:cNvSpPr/>
                <p:nvPr/>
              </p:nvSpPr>
              <p:spPr bwMode="auto">
                <a:xfrm>
                  <a:off x="-2041362" y="3945087"/>
                  <a:ext cx="692614"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0" name="Rectangle 79"/>
                <p:cNvSpPr/>
                <p:nvPr/>
              </p:nvSpPr>
              <p:spPr bwMode="auto">
                <a:xfrm>
                  <a:off x="-2041364" y="3692712"/>
                  <a:ext cx="1021344"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1" name="Rectangle 80"/>
                <p:cNvSpPr/>
                <p:nvPr/>
              </p:nvSpPr>
              <p:spPr bwMode="auto">
                <a:xfrm>
                  <a:off x="-2041364" y="4197463"/>
                  <a:ext cx="1691356"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2" name="Rectangle 81"/>
                <p:cNvSpPr/>
                <p:nvPr/>
              </p:nvSpPr>
              <p:spPr bwMode="auto">
                <a:xfrm>
                  <a:off x="-2041364" y="4449838"/>
                  <a:ext cx="1501352" cy="12231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3" name="Rectangle 82"/>
                <p:cNvSpPr/>
                <p:nvPr/>
              </p:nvSpPr>
              <p:spPr bwMode="auto">
                <a:xfrm>
                  <a:off x="-2970054" y="4004457"/>
                  <a:ext cx="129991" cy="129991"/>
                </a:xfrm>
                <a:prstGeom prst="rect">
                  <a:avLst/>
                </a:prstGeom>
                <a:solidFill>
                  <a:schemeClr val="bg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sp>
            <p:nvSpPr>
              <p:cNvPr id="71" name="Rectangle 129"/>
              <p:cNvSpPr/>
              <p:nvPr/>
            </p:nvSpPr>
            <p:spPr bwMode="auto">
              <a:xfrm>
                <a:off x="1532097" y="1979787"/>
                <a:ext cx="1173561" cy="665392"/>
              </a:xfrm>
              <a:custGeom>
                <a:avLst/>
                <a:gdLst>
                  <a:gd name="connsiteX0" fmla="*/ 0 w 4432300"/>
                  <a:gd name="connsiteY0" fmla="*/ 0 h 2958709"/>
                  <a:gd name="connsiteX1" fmla="*/ 4432300 w 4432300"/>
                  <a:gd name="connsiteY1" fmla="*/ 0 h 2958709"/>
                  <a:gd name="connsiteX2" fmla="*/ 4432300 w 4432300"/>
                  <a:gd name="connsiteY2" fmla="*/ 2958709 h 2958709"/>
                  <a:gd name="connsiteX3" fmla="*/ 0 w 4432300"/>
                  <a:gd name="connsiteY3" fmla="*/ 2958709 h 2958709"/>
                  <a:gd name="connsiteX4" fmla="*/ 0 w 4432300"/>
                  <a:gd name="connsiteY4" fmla="*/ 0 h 2958709"/>
                  <a:gd name="connsiteX0" fmla="*/ 0 w 4432300"/>
                  <a:gd name="connsiteY0" fmla="*/ 2958709 h 2958709"/>
                  <a:gd name="connsiteX1" fmla="*/ 4432300 w 4432300"/>
                  <a:gd name="connsiteY1" fmla="*/ 0 h 2958709"/>
                  <a:gd name="connsiteX2" fmla="*/ 4432300 w 4432300"/>
                  <a:gd name="connsiteY2" fmla="*/ 2958709 h 2958709"/>
                  <a:gd name="connsiteX3" fmla="*/ 0 w 4432300"/>
                  <a:gd name="connsiteY3" fmla="*/ 2958709 h 2958709"/>
                </a:gdLst>
                <a:ahLst/>
                <a:cxnLst>
                  <a:cxn ang="0">
                    <a:pos x="connsiteX0" y="connsiteY0"/>
                  </a:cxn>
                  <a:cxn ang="0">
                    <a:pos x="connsiteX1" y="connsiteY1"/>
                  </a:cxn>
                  <a:cxn ang="0">
                    <a:pos x="connsiteX2" y="connsiteY2"/>
                  </a:cxn>
                  <a:cxn ang="0">
                    <a:pos x="connsiteX3" y="connsiteY3"/>
                  </a:cxn>
                </a:cxnLst>
                <a:rect l="l" t="t" r="r" b="b"/>
                <a:pathLst>
                  <a:path w="4432300" h="2958709">
                    <a:moveTo>
                      <a:pt x="0" y="2958709"/>
                    </a:moveTo>
                    <a:lnTo>
                      <a:pt x="4432300" y="0"/>
                    </a:lnTo>
                    <a:lnTo>
                      <a:pt x="4432300" y="2958709"/>
                    </a:lnTo>
                    <a:lnTo>
                      <a:pt x="0" y="2958709"/>
                    </a:lnTo>
                    <a:close/>
                  </a:path>
                </a:pathLst>
              </a:custGeom>
              <a:solidFill>
                <a:schemeClr val="bg1">
                  <a:lumMod val="85000"/>
                  <a:alpha val="3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6623" rIns="0" bIns="46623" anchor="ct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cxnSp>
          <p:nvCxnSpPr>
            <p:cNvPr id="4" name="Straight Arrow Connector 3"/>
            <p:cNvCxnSpPr/>
            <p:nvPr/>
          </p:nvCxnSpPr>
          <p:spPr>
            <a:xfrm flipV="1">
              <a:off x="1496042" y="3316563"/>
              <a:ext cx="1951" cy="419612"/>
            </a:xfrm>
            <a:prstGeom prst="straightConnector1">
              <a:avLst/>
            </a:prstGeom>
            <a:ln w="28575" cap="rnd" cmpd="sng">
              <a:solidFill>
                <a:schemeClr val="bg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92569" y="5771722"/>
              <a:ext cx="816460" cy="585894"/>
              <a:chOff x="7398938" y="5620029"/>
              <a:chExt cx="1132936" cy="838892"/>
            </a:xfrm>
          </p:grpSpPr>
          <p:pic>
            <p:nvPicPr>
              <p:cNvPr id="6" name="Picture 5"/>
              <p:cNvPicPr>
                <a:picLocks noChangeAspect="1"/>
              </p:cNvPicPr>
              <p:nvPr/>
            </p:nvPicPr>
            <p:blipFill>
              <a:blip r:embed="rId3"/>
              <a:stretch>
                <a:fillRect/>
              </a:stretch>
            </p:blipFill>
            <p:spPr>
              <a:xfrm>
                <a:off x="7398938" y="5620029"/>
                <a:ext cx="1132936" cy="838892"/>
              </a:xfrm>
              <a:prstGeom prst="rect">
                <a:avLst/>
              </a:prstGeom>
            </p:spPr>
          </p:pic>
          <p:pic>
            <p:nvPicPr>
              <p:cNvPr id="7" name="Picture 6"/>
              <p:cNvPicPr>
                <a:picLocks noChangeAspect="1"/>
              </p:cNvPicPr>
              <p:nvPr/>
            </p:nvPicPr>
            <p:blipFill>
              <a:blip r:embed="rId4"/>
              <a:stretch>
                <a:fillRect/>
              </a:stretch>
            </p:blipFill>
            <p:spPr>
              <a:xfrm>
                <a:off x="7812147" y="5810552"/>
                <a:ext cx="317416" cy="322505"/>
              </a:xfrm>
              <a:prstGeom prst="rect">
                <a:avLst/>
              </a:prstGeom>
            </p:spPr>
          </p:pic>
        </p:grpSp>
        <p:grpSp>
          <p:nvGrpSpPr>
            <p:cNvPr id="9" name="Group 8"/>
            <p:cNvGrpSpPr/>
            <p:nvPr/>
          </p:nvGrpSpPr>
          <p:grpSpPr>
            <a:xfrm>
              <a:off x="1643133" y="5315606"/>
              <a:ext cx="783928" cy="485576"/>
              <a:chOff x="9144068" y="5900038"/>
              <a:chExt cx="1221734" cy="792728"/>
            </a:xfrm>
          </p:grpSpPr>
          <p:pic>
            <p:nvPicPr>
              <p:cNvPr id="20" name="Picture 19"/>
              <p:cNvPicPr>
                <a:picLocks noChangeAspect="1"/>
              </p:cNvPicPr>
              <p:nvPr/>
            </p:nvPicPr>
            <p:blipFill>
              <a:blip r:embed="rId5"/>
              <a:stretch>
                <a:fillRect/>
              </a:stretch>
            </p:blipFill>
            <p:spPr>
              <a:xfrm>
                <a:off x="9144068" y="5900038"/>
                <a:ext cx="1221734" cy="792728"/>
              </a:xfrm>
              <a:prstGeom prst="rect">
                <a:avLst/>
              </a:prstGeom>
            </p:spPr>
          </p:pic>
          <p:pic>
            <p:nvPicPr>
              <p:cNvPr id="21" name="Picture 20"/>
              <p:cNvPicPr>
                <a:picLocks noChangeAspect="1"/>
              </p:cNvPicPr>
              <p:nvPr/>
            </p:nvPicPr>
            <p:blipFill>
              <a:blip r:embed="rId4"/>
              <a:stretch>
                <a:fillRect/>
              </a:stretch>
            </p:blipFill>
            <p:spPr>
              <a:xfrm>
                <a:off x="9501987" y="6044933"/>
                <a:ext cx="491274" cy="499154"/>
              </a:xfrm>
              <a:prstGeom prst="rect">
                <a:avLst/>
              </a:prstGeom>
            </p:spPr>
          </p:pic>
        </p:grpSp>
        <p:grpSp>
          <p:nvGrpSpPr>
            <p:cNvPr id="10" name="Group 9"/>
            <p:cNvGrpSpPr/>
            <p:nvPr/>
          </p:nvGrpSpPr>
          <p:grpSpPr>
            <a:xfrm>
              <a:off x="1490169" y="5841572"/>
              <a:ext cx="1083992" cy="505506"/>
              <a:chOff x="9694761" y="5081064"/>
              <a:chExt cx="1393809" cy="680881"/>
            </a:xfrm>
          </p:grpSpPr>
          <p:grpSp>
            <p:nvGrpSpPr>
              <p:cNvPr id="11" name="Group 10"/>
              <p:cNvGrpSpPr/>
              <p:nvPr/>
            </p:nvGrpSpPr>
            <p:grpSpPr>
              <a:xfrm>
                <a:off x="9694761" y="5081064"/>
                <a:ext cx="398388" cy="680881"/>
                <a:chOff x="9575217" y="4997445"/>
                <a:chExt cx="490572" cy="838432"/>
              </a:xfrm>
            </p:grpSpPr>
            <p:pic>
              <p:nvPicPr>
                <p:cNvPr id="18" name="Picture 17"/>
                <p:cNvPicPr>
                  <a:picLocks noChangeAspect="1"/>
                </p:cNvPicPr>
                <p:nvPr/>
              </p:nvPicPr>
              <p:blipFill>
                <a:blip r:embed="rId6"/>
                <a:stretch>
                  <a:fillRect/>
                </a:stretch>
              </p:blipFill>
              <p:spPr>
                <a:xfrm>
                  <a:off x="9575217" y="4997445"/>
                  <a:ext cx="490572" cy="838432"/>
                </a:xfrm>
                <a:prstGeom prst="rect">
                  <a:avLst/>
                </a:prstGeom>
              </p:spPr>
            </p:pic>
            <p:pic>
              <p:nvPicPr>
                <p:cNvPr id="19" name="Picture 18"/>
                <p:cNvPicPr>
                  <a:picLocks noChangeAspect="1"/>
                </p:cNvPicPr>
                <p:nvPr/>
              </p:nvPicPr>
              <p:blipFill>
                <a:blip r:embed="rId7"/>
                <a:stretch>
                  <a:fillRect/>
                </a:stretch>
              </p:blipFill>
              <p:spPr>
                <a:xfrm>
                  <a:off x="9697772" y="5237621"/>
                  <a:ext cx="252137" cy="276150"/>
                </a:xfrm>
                <a:prstGeom prst="rect">
                  <a:avLst/>
                </a:prstGeom>
              </p:spPr>
            </p:pic>
          </p:grpSp>
          <p:grpSp>
            <p:nvGrpSpPr>
              <p:cNvPr id="12" name="Group 11"/>
              <p:cNvGrpSpPr/>
              <p:nvPr/>
            </p:nvGrpSpPr>
            <p:grpSpPr>
              <a:xfrm>
                <a:off x="10166770" y="5081065"/>
                <a:ext cx="379859" cy="680880"/>
                <a:chOff x="10146847" y="4997445"/>
                <a:chExt cx="466117" cy="835493"/>
              </a:xfrm>
            </p:grpSpPr>
            <p:pic>
              <p:nvPicPr>
                <p:cNvPr id="16" name="Picture 15"/>
                <p:cNvPicPr>
                  <a:picLocks noChangeAspect="1"/>
                </p:cNvPicPr>
                <p:nvPr/>
              </p:nvPicPr>
              <p:blipFill>
                <a:blip r:embed="rId8"/>
                <a:stretch>
                  <a:fillRect/>
                </a:stretch>
              </p:blipFill>
              <p:spPr>
                <a:xfrm>
                  <a:off x="10146847" y="4997445"/>
                  <a:ext cx="466117" cy="835493"/>
                </a:xfrm>
                <a:prstGeom prst="rect">
                  <a:avLst/>
                </a:prstGeom>
              </p:spPr>
            </p:pic>
            <p:pic>
              <p:nvPicPr>
                <p:cNvPr id="17" name="Picture 16"/>
                <p:cNvPicPr>
                  <a:picLocks noChangeAspect="1"/>
                </p:cNvPicPr>
                <p:nvPr/>
              </p:nvPicPr>
              <p:blipFill>
                <a:blip r:embed="rId4"/>
                <a:stretch>
                  <a:fillRect/>
                </a:stretch>
              </p:blipFill>
              <p:spPr>
                <a:xfrm>
                  <a:off x="10245703" y="5245349"/>
                  <a:ext cx="256578" cy="260694"/>
                </a:xfrm>
                <a:prstGeom prst="rect">
                  <a:avLst/>
                </a:prstGeom>
              </p:spPr>
            </p:pic>
          </p:grpSp>
          <p:grpSp>
            <p:nvGrpSpPr>
              <p:cNvPr id="13" name="Group 12"/>
              <p:cNvGrpSpPr/>
              <p:nvPr/>
            </p:nvGrpSpPr>
            <p:grpSpPr>
              <a:xfrm>
                <a:off x="10595901" y="5081065"/>
                <a:ext cx="492669" cy="680880"/>
                <a:chOff x="8892965" y="4997445"/>
                <a:chExt cx="597851" cy="826244"/>
              </a:xfrm>
            </p:grpSpPr>
            <p:pic>
              <p:nvPicPr>
                <p:cNvPr id="14" name="Picture 13"/>
                <p:cNvPicPr>
                  <a:picLocks noChangeAspect="1"/>
                </p:cNvPicPr>
                <p:nvPr/>
              </p:nvPicPr>
              <p:blipFill>
                <a:blip r:embed="rId9"/>
                <a:stretch>
                  <a:fillRect/>
                </a:stretch>
              </p:blipFill>
              <p:spPr>
                <a:xfrm>
                  <a:off x="8892965" y="4997445"/>
                  <a:ext cx="597851" cy="826244"/>
                </a:xfrm>
                <a:prstGeom prst="rect">
                  <a:avLst/>
                </a:prstGeom>
              </p:spPr>
            </p:pic>
            <p:pic>
              <p:nvPicPr>
                <p:cNvPr id="15" name="Picture 14"/>
                <p:cNvPicPr>
                  <a:picLocks noChangeAspect="1"/>
                </p:cNvPicPr>
                <p:nvPr/>
              </p:nvPicPr>
              <p:blipFill>
                <a:blip r:embed="rId10"/>
                <a:stretch>
                  <a:fillRect/>
                </a:stretch>
              </p:blipFill>
              <p:spPr>
                <a:xfrm>
                  <a:off x="9022623" y="5167487"/>
                  <a:ext cx="337877" cy="416419"/>
                </a:xfrm>
                <a:prstGeom prst="rect">
                  <a:avLst/>
                </a:prstGeom>
              </p:spPr>
            </p:pic>
          </p:grpSp>
        </p:grpSp>
        <p:cxnSp>
          <p:nvCxnSpPr>
            <p:cNvPr id="22" name="Straight Arrow Connector 21"/>
            <p:cNvCxnSpPr/>
            <p:nvPr/>
          </p:nvCxnSpPr>
          <p:spPr>
            <a:xfrm flipV="1">
              <a:off x="1489165" y="4746701"/>
              <a:ext cx="0" cy="740467"/>
            </a:xfrm>
            <a:prstGeom prst="straightConnector1">
              <a:avLst/>
            </a:prstGeom>
            <a:ln w="28575" cap="rnd" cmpd="sng">
              <a:solidFill>
                <a:schemeClr val="bg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8681" y="6342248"/>
              <a:ext cx="1852094" cy="464758"/>
            </a:xfrm>
            <a:prstGeom prst="rect">
              <a:avLst/>
            </a:prstGeom>
            <a:noFill/>
          </p:spPr>
          <p:txBody>
            <a:bodyPr wrap="none" lIns="182802" tIns="146241" rIns="182802" bIns="146241" rtlCol="0">
              <a:spAutoFit/>
            </a:bodyPr>
            <a:lstStyle/>
            <a:p>
              <a:pPr marL="0" marR="0" lvl="0" indent="0" algn="ctr" defTabSz="932418" rtl="0" eaLnBrk="1" fontAlgn="auto" latinLnBrk="0" hangingPunct="1">
                <a:lnSpc>
                  <a:spcPct val="90000"/>
                </a:lnSpc>
                <a:spcBef>
                  <a:spcPts val="0"/>
                </a:spcBef>
                <a:spcAft>
                  <a:spcPts val="0"/>
                </a:spcAft>
                <a:buClrTx/>
                <a:buSzTx/>
                <a:buFontTx/>
                <a:buNone/>
                <a:tabLst/>
                <a:defRPr/>
              </a:pPr>
              <a:r>
                <a:rPr kumimoji="0" lang="en-GB" sz="1198" b="0" i="0" u="none" strike="noStrike" kern="1200" cap="none" spc="-5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Mobile devices and PCs</a:t>
              </a:r>
            </a:p>
          </p:txBody>
        </p:sp>
        <p:grpSp>
          <p:nvGrpSpPr>
            <p:cNvPr id="122" name="Group 121"/>
            <p:cNvGrpSpPr/>
            <p:nvPr/>
          </p:nvGrpSpPr>
          <p:grpSpPr>
            <a:xfrm>
              <a:off x="849645" y="3796526"/>
              <a:ext cx="1359013" cy="892040"/>
              <a:chOff x="1372275" y="3241611"/>
              <a:chExt cx="2013324" cy="1321521"/>
            </a:xfrm>
          </p:grpSpPr>
          <p:pic>
            <p:nvPicPr>
              <p:cNvPr id="123" name="Picture 122"/>
              <p:cNvPicPr>
                <a:picLocks noChangeAspect="1"/>
              </p:cNvPicPr>
              <p:nvPr/>
            </p:nvPicPr>
            <p:blipFill>
              <a:blip r:embed="rId11"/>
              <a:stretch>
                <a:fillRect/>
              </a:stretch>
            </p:blipFill>
            <p:spPr>
              <a:xfrm>
                <a:off x="1372275" y="3241611"/>
                <a:ext cx="2013324" cy="1321521"/>
              </a:xfrm>
              <a:prstGeom prst="rect">
                <a:avLst/>
              </a:prstGeom>
            </p:spPr>
          </p:pic>
          <p:pic>
            <p:nvPicPr>
              <p:cNvPr id="124" name="Picture 1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69225" y="3949820"/>
                <a:ext cx="1675229" cy="373412"/>
              </a:xfrm>
              <a:prstGeom prst="rect">
                <a:avLst/>
              </a:prstGeom>
            </p:spPr>
          </p:pic>
        </p:grpSp>
        <p:sp>
          <p:nvSpPr>
            <p:cNvPr id="129" name="TextBox 128"/>
            <p:cNvSpPr txBox="1"/>
            <p:nvPr/>
          </p:nvSpPr>
          <p:spPr>
            <a:xfrm>
              <a:off x="701870" y="2962227"/>
              <a:ext cx="1595413" cy="464758"/>
            </a:xfrm>
            <a:prstGeom prst="rect">
              <a:avLst/>
            </a:prstGeom>
            <a:noFill/>
          </p:spPr>
          <p:txBody>
            <a:bodyPr wrap="none" lIns="182802" tIns="146241" rIns="182802" bIns="146241" rtlCol="0">
              <a:spAutoFit/>
            </a:bodyPr>
            <a:lstStyle/>
            <a:p>
              <a:pPr marL="0" marR="0" lvl="0" indent="0" algn="ctr" defTabSz="932418" rtl="0" eaLnBrk="1" fontAlgn="auto" latinLnBrk="0" hangingPunct="1">
                <a:lnSpc>
                  <a:spcPct val="90000"/>
                </a:lnSpc>
                <a:spcBef>
                  <a:spcPts val="0"/>
                </a:spcBef>
                <a:spcAft>
                  <a:spcPts val="0"/>
                </a:spcAft>
                <a:buClrTx/>
                <a:buSzTx/>
                <a:buFontTx/>
                <a:buNone/>
                <a:tabLst/>
                <a:defRPr/>
              </a:pPr>
              <a:r>
                <a:rPr kumimoji="0" lang="en-GB" sz="1198" b="0" i="0" u="none" strike="noStrike" kern="1200" cap="none" spc="-5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Intune web console</a:t>
              </a:r>
            </a:p>
          </p:txBody>
        </p:sp>
      </p:grpSp>
      <p:cxnSp>
        <p:nvCxnSpPr>
          <p:cNvPr id="24" name="Straight Connector 23"/>
          <p:cNvCxnSpPr/>
          <p:nvPr/>
        </p:nvCxnSpPr>
        <p:spPr>
          <a:xfrm>
            <a:off x="4303444" y="1986127"/>
            <a:ext cx="0" cy="4390945"/>
          </a:xfrm>
          <a:prstGeom prst="line">
            <a:avLst/>
          </a:prstGeom>
          <a:ln w="28575">
            <a:solidFill>
              <a:srgbClr val="00205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850021" y="3743643"/>
            <a:ext cx="1532335" cy="803398"/>
          </a:xfrm>
          <a:prstGeom prst="rect">
            <a:avLst/>
          </a:prstGeom>
          <a:noFill/>
        </p:spPr>
        <p:txBody>
          <a:bodyPr wrap="square" lIns="182802" tIns="146241" rIns="182802" bIns="146241" rtlCol="0">
            <a:spAutoFit/>
          </a:bodyPr>
          <a:lstStyle/>
          <a:p>
            <a:pPr marL="0" marR="0" lvl="0" indent="0" algn="l" defTabSz="932418" rtl="0" eaLnBrk="1" fontAlgn="auto" latinLnBrk="0" hangingPunct="1">
              <a:lnSpc>
                <a:spcPct val="90000"/>
              </a:lnSpc>
              <a:spcBef>
                <a:spcPts val="0"/>
              </a:spcBef>
              <a:spcAft>
                <a:spcPts val="0"/>
              </a:spcAft>
              <a:buClrTx/>
              <a:buSzTx/>
              <a:buFontTx/>
              <a:buNone/>
              <a:tabLst/>
              <a:defRPr/>
            </a:pPr>
            <a:r>
              <a:rPr kumimoji="0" lang="en-GB" sz="1198" b="0" i="0" u="none" strike="noStrike" kern="1200" cap="none" spc="-5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System Center Configuration Manager </a:t>
            </a:r>
          </a:p>
        </p:txBody>
      </p:sp>
      <p:pic>
        <p:nvPicPr>
          <p:cNvPr id="38" name="Picture 37"/>
          <p:cNvPicPr>
            <a:picLocks noChangeAspect="1"/>
          </p:cNvPicPr>
          <p:nvPr/>
        </p:nvPicPr>
        <p:blipFill>
          <a:blip r:embed="rId6"/>
          <a:stretch>
            <a:fillRect/>
          </a:stretch>
        </p:blipFill>
        <p:spPr>
          <a:xfrm>
            <a:off x="10019549" y="5605785"/>
            <a:ext cx="309790" cy="505437"/>
          </a:xfrm>
          <a:prstGeom prst="rect">
            <a:avLst/>
          </a:prstGeom>
        </p:spPr>
      </p:pic>
      <p:pic>
        <p:nvPicPr>
          <p:cNvPr id="39" name="Picture 38"/>
          <p:cNvPicPr>
            <a:picLocks noChangeAspect="1"/>
          </p:cNvPicPr>
          <p:nvPr/>
        </p:nvPicPr>
        <p:blipFill>
          <a:blip r:embed="rId7"/>
          <a:stretch>
            <a:fillRect/>
          </a:stretch>
        </p:blipFill>
        <p:spPr>
          <a:xfrm>
            <a:off x="10096940" y="5750572"/>
            <a:ext cx="159222" cy="166473"/>
          </a:xfrm>
          <a:prstGeom prst="rect">
            <a:avLst/>
          </a:prstGeom>
        </p:spPr>
      </p:pic>
      <p:pic>
        <p:nvPicPr>
          <p:cNvPr id="26" name="Picture 25"/>
          <p:cNvPicPr>
            <a:picLocks noChangeAspect="1"/>
          </p:cNvPicPr>
          <p:nvPr/>
        </p:nvPicPr>
        <p:blipFill>
          <a:blip r:embed="rId3"/>
          <a:stretch>
            <a:fillRect/>
          </a:stretch>
        </p:blipFill>
        <p:spPr>
          <a:xfrm>
            <a:off x="6931500" y="5492689"/>
            <a:ext cx="816344" cy="585811"/>
          </a:xfrm>
          <a:prstGeom prst="rect">
            <a:avLst/>
          </a:prstGeom>
        </p:spPr>
      </p:pic>
      <p:pic>
        <p:nvPicPr>
          <p:cNvPr id="27" name="Picture 26"/>
          <p:cNvPicPr>
            <a:picLocks noChangeAspect="1"/>
          </p:cNvPicPr>
          <p:nvPr/>
        </p:nvPicPr>
        <p:blipFill>
          <a:blip r:embed="rId4"/>
          <a:stretch>
            <a:fillRect/>
          </a:stretch>
        </p:blipFill>
        <p:spPr>
          <a:xfrm>
            <a:off x="7229242" y="5625734"/>
            <a:ext cx="228716" cy="225210"/>
          </a:xfrm>
          <a:prstGeom prst="rect">
            <a:avLst/>
          </a:prstGeom>
        </p:spPr>
      </p:pic>
      <p:pic>
        <p:nvPicPr>
          <p:cNvPr id="36" name="Picture 35"/>
          <p:cNvPicPr>
            <a:picLocks noChangeAspect="1"/>
          </p:cNvPicPr>
          <p:nvPr/>
        </p:nvPicPr>
        <p:blipFill>
          <a:blip r:embed="rId8"/>
          <a:stretch>
            <a:fillRect/>
          </a:stretch>
        </p:blipFill>
        <p:spPr>
          <a:xfrm>
            <a:off x="10470968" y="5605788"/>
            <a:ext cx="295383" cy="505434"/>
          </a:xfrm>
          <a:prstGeom prst="rect">
            <a:avLst/>
          </a:prstGeom>
        </p:spPr>
      </p:pic>
      <p:pic>
        <p:nvPicPr>
          <p:cNvPr id="37" name="Picture 36"/>
          <p:cNvPicPr>
            <a:picLocks noChangeAspect="1"/>
          </p:cNvPicPr>
          <p:nvPr/>
        </p:nvPicPr>
        <p:blipFill>
          <a:blip r:embed="rId4"/>
          <a:stretch>
            <a:fillRect/>
          </a:stretch>
        </p:blipFill>
        <p:spPr>
          <a:xfrm>
            <a:off x="10533614" y="5755759"/>
            <a:ext cx="162596" cy="157707"/>
          </a:xfrm>
          <a:prstGeom prst="rect">
            <a:avLst/>
          </a:prstGeom>
        </p:spPr>
      </p:pic>
      <p:pic>
        <p:nvPicPr>
          <p:cNvPr id="34" name="Picture 33"/>
          <p:cNvPicPr>
            <a:picLocks noChangeAspect="1"/>
          </p:cNvPicPr>
          <p:nvPr/>
        </p:nvPicPr>
        <p:blipFill>
          <a:blip r:embed="rId9"/>
          <a:stretch>
            <a:fillRect/>
          </a:stretch>
        </p:blipFill>
        <p:spPr>
          <a:xfrm>
            <a:off x="10893205" y="5605788"/>
            <a:ext cx="383104" cy="505434"/>
          </a:xfrm>
          <a:prstGeom prst="rect">
            <a:avLst/>
          </a:prstGeom>
        </p:spPr>
      </p:pic>
      <p:pic>
        <p:nvPicPr>
          <p:cNvPr id="35" name="Picture 34"/>
          <p:cNvPicPr>
            <a:picLocks noChangeAspect="1"/>
          </p:cNvPicPr>
          <p:nvPr/>
        </p:nvPicPr>
        <p:blipFill>
          <a:blip r:embed="rId10"/>
          <a:stretch>
            <a:fillRect/>
          </a:stretch>
        </p:blipFill>
        <p:spPr>
          <a:xfrm>
            <a:off x="10976290" y="5709805"/>
            <a:ext cx="216511" cy="254734"/>
          </a:xfrm>
          <a:prstGeom prst="rect">
            <a:avLst/>
          </a:prstGeom>
        </p:spPr>
      </p:pic>
      <p:cxnSp>
        <p:nvCxnSpPr>
          <p:cNvPr id="42" name="Straight Arrow Connector 41"/>
          <p:cNvCxnSpPr/>
          <p:nvPr/>
        </p:nvCxnSpPr>
        <p:spPr>
          <a:xfrm flipV="1">
            <a:off x="10618659" y="4295692"/>
            <a:ext cx="0" cy="578104"/>
          </a:xfrm>
          <a:prstGeom prst="straightConnector1">
            <a:avLst/>
          </a:prstGeom>
          <a:ln w="28575" cap="rnd" cmpd="sng">
            <a:solidFill>
              <a:schemeClr val="bg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972326" y="6141055"/>
            <a:ext cx="1307483" cy="464692"/>
          </a:xfrm>
          <a:prstGeom prst="rect">
            <a:avLst/>
          </a:prstGeom>
          <a:noFill/>
        </p:spPr>
        <p:txBody>
          <a:bodyPr wrap="none" lIns="182802" tIns="146241" rIns="182802" bIns="146241" rtlCol="0">
            <a:spAutoFit/>
          </a:bodyPr>
          <a:lstStyle/>
          <a:p>
            <a:pPr marL="0" marR="0" lvl="0" indent="0" algn="ctr" defTabSz="932418" rtl="0" eaLnBrk="1" fontAlgn="auto" latinLnBrk="0" hangingPunct="1">
              <a:lnSpc>
                <a:spcPct val="90000"/>
              </a:lnSpc>
              <a:spcBef>
                <a:spcPts val="0"/>
              </a:spcBef>
              <a:spcAft>
                <a:spcPts val="0"/>
              </a:spcAft>
              <a:buClrTx/>
              <a:buSzTx/>
              <a:buFontTx/>
              <a:buNone/>
              <a:tabLst/>
              <a:defRPr/>
            </a:pPr>
            <a:r>
              <a:rPr kumimoji="0" lang="en-GB" sz="1198" b="0" i="0" u="none" strike="noStrike" kern="1200" cap="none" spc="-5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Mobile devices</a:t>
            </a:r>
          </a:p>
        </p:txBody>
      </p:sp>
      <p:cxnSp>
        <p:nvCxnSpPr>
          <p:cNvPr id="46" name="Straight Arrow Connector 45"/>
          <p:cNvCxnSpPr/>
          <p:nvPr/>
        </p:nvCxnSpPr>
        <p:spPr>
          <a:xfrm flipH="1">
            <a:off x="8616323" y="3956638"/>
            <a:ext cx="1191588" cy="0"/>
          </a:xfrm>
          <a:prstGeom prst="straightConnector1">
            <a:avLst/>
          </a:prstGeom>
          <a:ln w="28575" cap="rnd" cmpd="sng">
            <a:solidFill>
              <a:schemeClr val="bg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13"/>
          <a:stretch>
            <a:fillRect/>
          </a:stretch>
        </p:blipFill>
        <p:spPr>
          <a:xfrm>
            <a:off x="7839958" y="5491051"/>
            <a:ext cx="765783" cy="589080"/>
          </a:xfrm>
          <a:prstGeom prst="rect">
            <a:avLst/>
          </a:prstGeom>
        </p:spPr>
      </p:pic>
      <p:pic>
        <p:nvPicPr>
          <p:cNvPr id="49" name="Picture 48"/>
          <p:cNvPicPr>
            <a:picLocks noChangeAspect="1"/>
          </p:cNvPicPr>
          <p:nvPr/>
        </p:nvPicPr>
        <p:blipFill>
          <a:blip r:embed="rId10"/>
          <a:stretch>
            <a:fillRect/>
          </a:stretch>
        </p:blipFill>
        <p:spPr>
          <a:xfrm>
            <a:off x="8119004" y="5588163"/>
            <a:ext cx="207693" cy="265927"/>
          </a:xfrm>
          <a:prstGeom prst="rect">
            <a:avLst/>
          </a:prstGeom>
        </p:spPr>
      </p:pic>
      <p:cxnSp>
        <p:nvCxnSpPr>
          <p:cNvPr id="50" name="Straight Arrow Connector 49"/>
          <p:cNvCxnSpPr/>
          <p:nvPr/>
        </p:nvCxnSpPr>
        <p:spPr>
          <a:xfrm flipV="1">
            <a:off x="8249616" y="3115800"/>
            <a:ext cx="0" cy="496627"/>
          </a:xfrm>
          <a:prstGeom prst="straightConnector1">
            <a:avLst/>
          </a:prstGeom>
          <a:ln w="28575" cap="rnd" cmpd="sng">
            <a:solidFill>
              <a:schemeClr val="bg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8252639" y="4708901"/>
            <a:ext cx="0" cy="647253"/>
          </a:xfrm>
          <a:prstGeom prst="straightConnector1">
            <a:avLst/>
          </a:prstGeom>
          <a:ln w="28575" cap="rnd" cmpd="sng">
            <a:solidFill>
              <a:schemeClr val="bg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450383" y="6141055"/>
            <a:ext cx="1585552" cy="464585"/>
          </a:xfrm>
          <a:prstGeom prst="rect">
            <a:avLst/>
          </a:prstGeom>
          <a:noFill/>
        </p:spPr>
        <p:txBody>
          <a:bodyPr wrap="none" lIns="182802" tIns="146241" rIns="182802" bIns="146241" rtlCol="0">
            <a:spAutoFit/>
          </a:bodyPr>
          <a:lstStyle/>
          <a:p>
            <a:pPr marL="0" marR="0" lvl="0" indent="0" algn="ctr" defTabSz="932418" rtl="0" eaLnBrk="1" fontAlgn="auto" latinLnBrk="0" hangingPunct="1">
              <a:lnSpc>
                <a:spcPct val="90000"/>
              </a:lnSpc>
              <a:spcBef>
                <a:spcPts val="0"/>
              </a:spcBef>
              <a:spcAft>
                <a:spcPts val="0"/>
              </a:spcAft>
              <a:buClrTx/>
              <a:buSzTx/>
              <a:buFontTx/>
              <a:buNone/>
              <a:tabLst/>
              <a:defRPr/>
            </a:pPr>
            <a:r>
              <a:rPr kumimoji="0" lang="en-GB" sz="1198" b="0" i="0" u="none" strike="noStrike" kern="1200" cap="none" spc="-5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Domain-joined PCs</a:t>
            </a:r>
          </a:p>
        </p:txBody>
      </p:sp>
      <p:pic>
        <p:nvPicPr>
          <p:cNvPr id="62" name="Picture 61"/>
          <p:cNvPicPr>
            <a:picLocks noChangeAspect="1"/>
          </p:cNvPicPr>
          <p:nvPr/>
        </p:nvPicPr>
        <p:blipFill>
          <a:blip r:embed="rId14">
            <a:lum bright="-12000"/>
          </a:blip>
          <a:stretch>
            <a:fillRect/>
          </a:stretch>
        </p:blipFill>
        <p:spPr>
          <a:xfrm>
            <a:off x="8083868" y="3747010"/>
            <a:ext cx="752457" cy="879527"/>
          </a:xfrm>
          <a:prstGeom prst="rect">
            <a:avLst/>
          </a:prstGeom>
        </p:spPr>
      </p:pic>
      <p:sp>
        <p:nvSpPr>
          <p:cNvPr id="57" name="AutoShape 3"/>
          <p:cNvSpPr>
            <a:spLocks noChangeAspect="1" noChangeArrowheads="1" noTextEdit="1"/>
          </p:cNvSpPr>
          <p:nvPr/>
        </p:nvSpPr>
        <p:spPr bwMode="auto">
          <a:xfrm>
            <a:off x="8716644" y="5493038"/>
            <a:ext cx="764915" cy="588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58" name="Freeform 5"/>
          <p:cNvSpPr>
            <a:spLocks/>
          </p:cNvSpPr>
          <p:nvPr/>
        </p:nvSpPr>
        <p:spPr bwMode="auto">
          <a:xfrm>
            <a:off x="8714072" y="5493039"/>
            <a:ext cx="767487" cy="516800"/>
          </a:xfrm>
          <a:custGeom>
            <a:avLst/>
            <a:gdLst>
              <a:gd name="T0" fmla="*/ 13 w 391"/>
              <a:gd name="T1" fmla="*/ 253 h 253"/>
              <a:gd name="T2" fmla="*/ 378 w 391"/>
              <a:gd name="T3" fmla="*/ 253 h 253"/>
              <a:gd name="T4" fmla="*/ 391 w 391"/>
              <a:gd name="T5" fmla="*/ 240 h 253"/>
              <a:gd name="T6" fmla="*/ 391 w 391"/>
              <a:gd name="T7" fmla="*/ 14 h 253"/>
              <a:gd name="T8" fmla="*/ 378 w 391"/>
              <a:gd name="T9" fmla="*/ 0 h 253"/>
              <a:gd name="T10" fmla="*/ 13 w 391"/>
              <a:gd name="T11" fmla="*/ 0 h 253"/>
              <a:gd name="T12" fmla="*/ 0 w 391"/>
              <a:gd name="T13" fmla="*/ 14 h 253"/>
              <a:gd name="T14" fmla="*/ 0 w 391"/>
              <a:gd name="T15" fmla="*/ 240 h 253"/>
              <a:gd name="T16" fmla="*/ 13 w 391"/>
              <a:gd name="T17"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253">
                <a:moveTo>
                  <a:pt x="13" y="253"/>
                </a:moveTo>
                <a:cubicBezTo>
                  <a:pt x="378" y="253"/>
                  <a:pt x="378" y="253"/>
                  <a:pt x="378" y="253"/>
                </a:cubicBezTo>
                <a:cubicBezTo>
                  <a:pt x="386" y="253"/>
                  <a:pt x="391" y="248"/>
                  <a:pt x="391" y="240"/>
                </a:cubicBezTo>
                <a:cubicBezTo>
                  <a:pt x="391" y="14"/>
                  <a:pt x="391" y="14"/>
                  <a:pt x="391" y="14"/>
                </a:cubicBezTo>
                <a:cubicBezTo>
                  <a:pt x="391" y="5"/>
                  <a:pt x="386" y="0"/>
                  <a:pt x="378" y="0"/>
                </a:cubicBezTo>
                <a:cubicBezTo>
                  <a:pt x="13" y="0"/>
                  <a:pt x="13" y="0"/>
                  <a:pt x="13" y="0"/>
                </a:cubicBezTo>
                <a:cubicBezTo>
                  <a:pt x="6" y="0"/>
                  <a:pt x="0" y="5"/>
                  <a:pt x="0" y="14"/>
                </a:cubicBezTo>
                <a:cubicBezTo>
                  <a:pt x="0" y="240"/>
                  <a:pt x="0" y="240"/>
                  <a:pt x="0" y="240"/>
                </a:cubicBezTo>
                <a:cubicBezTo>
                  <a:pt x="0" y="248"/>
                  <a:pt x="6" y="253"/>
                  <a:pt x="13" y="253"/>
                </a:cubicBezTo>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59" name="Freeform 6"/>
          <p:cNvSpPr>
            <a:spLocks/>
          </p:cNvSpPr>
          <p:nvPr/>
        </p:nvSpPr>
        <p:spPr bwMode="auto">
          <a:xfrm>
            <a:off x="8747497" y="5500752"/>
            <a:ext cx="699352" cy="453808"/>
          </a:xfrm>
          <a:custGeom>
            <a:avLst/>
            <a:gdLst>
              <a:gd name="T0" fmla="*/ 0 w 356"/>
              <a:gd name="T1" fmla="*/ 11 h 222"/>
              <a:gd name="T2" fmla="*/ 356 w 356"/>
              <a:gd name="T3" fmla="*/ 11 h 222"/>
              <a:gd name="T4" fmla="*/ 356 w 356"/>
              <a:gd name="T5" fmla="*/ 222 h 222"/>
              <a:gd name="T6" fmla="*/ 0 w 356"/>
              <a:gd name="T7" fmla="*/ 222 h 222"/>
              <a:gd name="T8" fmla="*/ 0 w 356"/>
              <a:gd name="T9" fmla="*/ 11 h 222"/>
            </a:gdLst>
            <a:ahLst/>
            <a:cxnLst>
              <a:cxn ang="0">
                <a:pos x="T0" y="T1"/>
              </a:cxn>
              <a:cxn ang="0">
                <a:pos x="T2" y="T3"/>
              </a:cxn>
              <a:cxn ang="0">
                <a:pos x="T4" y="T5"/>
              </a:cxn>
              <a:cxn ang="0">
                <a:pos x="T6" y="T7"/>
              </a:cxn>
              <a:cxn ang="0">
                <a:pos x="T8" y="T9"/>
              </a:cxn>
            </a:cxnLst>
            <a:rect l="0" t="0" r="r" b="b"/>
            <a:pathLst>
              <a:path w="356" h="222">
                <a:moveTo>
                  <a:pt x="0" y="11"/>
                </a:moveTo>
                <a:cubicBezTo>
                  <a:pt x="356" y="11"/>
                  <a:pt x="356" y="11"/>
                  <a:pt x="356" y="11"/>
                </a:cubicBezTo>
                <a:cubicBezTo>
                  <a:pt x="356" y="158"/>
                  <a:pt x="356" y="222"/>
                  <a:pt x="356" y="222"/>
                </a:cubicBezTo>
                <a:cubicBezTo>
                  <a:pt x="0" y="222"/>
                  <a:pt x="0" y="222"/>
                  <a:pt x="0" y="222"/>
                </a:cubicBezTo>
                <a:cubicBezTo>
                  <a:pt x="0" y="0"/>
                  <a:pt x="0" y="11"/>
                  <a:pt x="0" y="11"/>
                </a:cubicBezTo>
              </a:path>
            </a:pathLst>
          </a:custGeom>
          <a:solidFill>
            <a:srgbClr val="00827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60" name="Freeform 7"/>
          <p:cNvSpPr>
            <a:spLocks noEditPoints="1"/>
          </p:cNvSpPr>
          <p:nvPr/>
        </p:nvSpPr>
        <p:spPr bwMode="auto">
          <a:xfrm>
            <a:off x="8747496" y="5523892"/>
            <a:ext cx="417811" cy="430667"/>
          </a:xfrm>
          <a:custGeom>
            <a:avLst/>
            <a:gdLst>
              <a:gd name="T0" fmla="*/ 213 w 213"/>
              <a:gd name="T1" fmla="*/ 0 h 211"/>
              <a:gd name="T2" fmla="*/ 0 w 213"/>
              <a:gd name="T3" fmla="*/ 0 h 211"/>
              <a:gd name="T4" fmla="*/ 0 w 213"/>
              <a:gd name="T5" fmla="*/ 211 h 211"/>
              <a:gd name="T6" fmla="*/ 185 w 213"/>
              <a:gd name="T7" fmla="*/ 211 h 211"/>
              <a:gd name="T8" fmla="*/ 213 w 213"/>
              <a:gd name="T9" fmla="*/ 0 h 211"/>
              <a:gd name="T10" fmla="*/ 0 w 213"/>
              <a:gd name="T11" fmla="*/ 0 h 211"/>
              <a:gd name="T12" fmla="*/ 0 w 213"/>
              <a:gd name="T13" fmla="*/ 0 h 211"/>
              <a:gd name="T14" fmla="*/ 0 w 213"/>
              <a:gd name="T15" fmla="*/ 0 h 211"/>
              <a:gd name="T16" fmla="*/ 0 w 213"/>
              <a:gd name="T17" fmla="*/ 0 h 211"/>
              <a:gd name="T18" fmla="*/ 0 w 213"/>
              <a:gd name="T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11">
                <a:moveTo>
                  <a:pt x="213" y="0"/>
                </a:moveTo>
                <a:cubicBezTo>
                  <a:pt x="162" y="0"/>
                  <a:pt x="92" y="0"/>
                  <a:pt x="0" y="0"/>
                </a:cubicBezTo>
                <a:cubicBezTo>
                  <a:pt x="0" y="1"/>
                  <a:pt x="0" y="19"/>
                  <a:pt x="0" y="211"/>
                </a:cubicBezTo>
                <a:cubicBezTo>
                  <a:pt x="185" y="211"/>
                  <a:pt x="185" y="211"/>
                  <a:pt x="185" y="211"/>
                </a:cubicBezTo>
                <a:cubicBezTo>
                  <a:pt x="213" y="0"/>
                  <a:pt x="213" y="0"/>
                  <a:pt x="213"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20B09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61" name="Freeform 8"/>
          <p:cNvSpPr>
            <a:spLocks/>
          </p:cNvSpPr>
          <p:nvPr/>
        </p:nvSpPr>
        <p:spPr bwMode="auto">
          <a:xfrm>
            <a:off x="8840058" y="6002125"/>
            <a:ext cx="515515" cy="77134"/>
          </a:xfrm>
          <a:custGeom>
            <a:avLst/>
            <a:gdLst>
              <a:gd name="T0" fmla="*/ 166 w 263"/>
              <a:gd name="T1" fmla="*/ 38 h 38"/>
              <a:gd name="T2" fmla="*/ 255 w 263"/>
              <a:gd name="T3" fmla="*/ 38 h 38"/>
              <a:gd name="T4" fmla="*/ 263 w 263"/>
              <a:gd name="T5" fmla="*/ 30 h 38"/>
              <a:gd name="T6" fmla="*/ 255 w 263"/>
              <a:gd name="T7" fmla="*/ 21 h 38"/>
              <a:gd name="T8" fmla="*/ 206 w 263"/>
              <a:gd name="T9" fmla="*/ 21 h 38"/>
              <a:gd name="T10" fmla="*/ 192 w 263"/>
              <a:gd name="T11" fmla="*/ 0 h 38"/>
              <a:gd name="T12" fmla="*/ 166 w 263"/>
              <a:gd name="T13" fmla="*/ 0 h 38"/>
              <a:gd name="T14" fmla="*/ 97 w 263"/>
              <a:gd name="T15" fmla="*/ 0 h 38"/>
              <a:gd name="T16" fmla="*/ 71 w 263"/>
              <a:gd name="T17" fmla="*/ 0 h 38"/>
              <a:gd name="T18" fmla="*/ 57 w 263"/>
              <a:gd name="T19" fmla="*/ 21 h 38"/>
              <a:gd name="T20" fmla="*/ 8 w 263"/>
              <a:gd name="T21" fmla="*/ 21 h 38"/>
              <a:gd name="T22" fmla="*/ 0 w 263"/>
              <a:gd name="T23" fmla="*/ 30 h 38"/>
              <a:gd name="T24" fmla="*/ 8 w 263"/>
              <a:gd name="T25" fmla="*/ 38 h 38"/>
              <a:gd name="T26" fmla="*/ 97 w 263"/>
              <a:gd name="T27" fmla="*/ 38 h 38"/>
              <a:gd name="T28" fmla="*/ 166 w 263"/>
              <a:gd name="T2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38">
                <a:moveTo>
                  <a:pt x="166" y="38"/>
                </a:moveTo>
                <a:cubicBezTo>
                  <a:pt x="255" y="38"/>
                  <a:pt x="255" y="38"/>
                  <a:pt x="255" y="38"/>
                </a:cubicBezTo>
                <a:cubicBezTo>
                  <a:pt x="255" y="38"/>
                  <a:pt x="263" y="37"/>
                  <a:pt x="263" y="30"/>
                </a:cubicBezTo>
                <a:cubicBezTo>
                  <a:pt x="263" y="22"/>
                  <a:pt x="255" y="21"/>
                  <a:pt x="255" y="21"/>
                </a:cubicBezTo>
                <a:cubicBezTo>
                  <a:pt x="255" y="21"/>
                  <a:pt x="220" y="21"/>
                  <a:pt x="206" y="21"/>
                </a:cubicBezTo>
                <a:cubicBezTo>
                  <a:pt x="191" y="21"/>
                  <a:pt x="192" y="0"/>
                  <a:pt x="192" y="0"/>
                </a:cubicBezTo>
                <a:cubicBezTo>
                  <a:pt x="166" y="0"/>
                  <a:pt x="166" y="0"/>
                  <a:pt x="166" y="0"/>
                </a:cubicBezTo>
                <a:cubicBezTo>
                  <a:pt x="97" y="0"/>
                  <a:pt x="97" y="0"/>
                  <a:pt x="97" y="0"/>
                </a:cubicBezTo>
                <a:cubicBezTo>
                  <a:pt x="71" y="0"/>
                  <a:pt x="71" y="0"/>
                  <a:pt x="71" y="0"/>
                </a:cubicBezTo>
                <a:cubicBezTo>
                  <a:pt x="71" y="0"/>
                  <a:pt x="72" y="21"/>
                  <a:pt x="57" y="21"/>
                </a:cubicBezTo>
                <a:cubicBezTo>
                  <a:pt x="43" y="21"/>
                  <a:pt x="8" y="21"/>
                  <a:pt x="8" y="21"/>
                </a:cubicBezTo>
                <a:cubicBezTo>
                  <a:pt x="8" y="21"/>
                  <a:pt x="0" y="22"/>
                  <a:pt x="0" y="30"/>
                </a:cubicBezTo>
                <a:cubicBezTo>
                  <a:pt x="0" y="37"/>
                  <a:pt x="8" y="38"/>
                  <a:pt x="8" y="38"/>
                </a:cubicBezTo>
                <a:cubicBezTo>
                  <a:pt x="97" y="38"/>
                  <a:pt x="97" y="38"/>
                  <a:pt x="97" y="38"/>
                </a:cubicBezTo>
                <a:lnTo>
                  <a:pt x="166" y="38"/>
                </a:ln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pic>
        <p:nvPicPr>
          <p:cNvPr id="67" name="Picture 66"/>
          <p:cNvPicPr>
            <a:picLocks noChangeAspect="1"/>
          </p:cNvPicPr>
          <p:nvPr/>
        </p:nvPicPr>
        <p:blipFill>
          <a:blip r:embed="rId15"/>
          <a:stretch>
            <a:fillRect/>
          </a:stretch>
        </p:blipFill>
        <p:spPr>
          <a:xfrm>
            <a:off x="8844373" y="5682567"/>
            <a:ext cx="519590" cy="115786"/>
          </a:xfrm>
          <a:prstGeom prst="rect">
            <a:avLst/>
          </a:prstGeom>
        </p:spPr>
      </p:pic>
      <p:pic>
        <p:nvPicPr>
          <p:cNvPr id="126" name="Picture 125"/>
          <p:cNvPicPr>
            <a:picLocks noChangeAspect="1"/>
          </p:cNvPicPr>
          <p:nvPr/>
        </p:nvPicPr>
        <p:blipFill>
          <a:blip r:embed="rId11"/>
          <a:stretch>
            <a:fillRect/>
          </a:stretch>
        </p:blipFill>
        <p:spPr>
          <a:xfrm>
            <a:off x="9934624" y="3330670"/>
            <a:ext cx="1358821" cy="891913"/>
          </a:xfrm>
          <a:prstGeom prst="rect">
            <a:avLst/>
          </a:prstGeom>
        </p:spPr>
      </p:pic>
      <p:pic>
        <p:nvPicPr>
          <p:cNvPr id="127" name="Picture 1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67548" y="3791150"/>
            <a:ext cx="1130636" cy="252021"/>
          </a:xfrm>
          <a:prstGeom prst="rect">
            <a:avLst/>
          </a:prstGeom>
        </p:spPr>
      </p:pic>
      <p:sp>
        <p:nvSpPr>
          <p:cNvPr id="115" name="Freeform 5"/>
          <p:cNvSpPr>
            <a:spLocks/>
          </p:cNvSpPr>
          <p:nvPr/>
        </p:nvSpPr>
        <p:spPr bwMode="auto">
          <a:xfrm>
            <a:off x="8986116" y="2761830"/>
            <a:ext cx="183138" cy="88412"/>
          </a:xfrm>
          <a:custGeom>
            <a:avLst/>
            <a:gdLst>
              <a:gd name="T0" fmla="*/ 168 w 326"/>
              <a:gd name="T1" fmla="*/ 3 h 157"/>
              <a:gd name="T2" fmla="*/ 0 w 326"/>
              <a:gd name="T3" fmla="*/ 157 h 157"/>
              <a:gd name="T4" fmla="*/ 322 w 326"/>
              <a:gd name="T5" fmla="*/ 157 h 157"/>
              <a:gd name="T6" fmla="*/ 168 w 326"/>
              <a:gd name="T7" fmla="*/ 3 h 157"/>
            </a:gdLst>
            <a:ahLst/>
            <a:cxnLst>
              <a:cxn ang="0">
                <a:pos x="T0" y="T1"/>
              </a:cxn>
              <a:cxn ang="0">
                <a:pos x="T2" y="T3"/>
              </a:cxn>
              <a:cxn ang="0">
                <a:pos x="T4" y="T5"/>
              </a:cxn>
              <a:cxn ang="0">
                <a:pos x="T6" y="T7"/>
              </a:cxn>
            </a:cxnLst>
            <a:rect l="0" t="0" r="r" b="b"/>
            <a:pathLst>
              <a:path w="326" h="157">
                <a:moveTo>
                  <a:pt x="168" y="3"/>
                </a:moveTo>
                <a:cubicBezTo>
                  <a:pt x="79" y="0"/>
                  <a:pt x="4" y="69"/>
                  <a:pt x="0" y="157"/>
                </a:cubicBezTo>
                <a:cubicBezTo>
                  <a:pt x="322" y="157"/>
                  <a:pt x="322" y="157"/>
                  <a:pt x="322" y="157"/>
                </a:cubicBezTo>
                <a:cubicBezTo>
                  <a:pt x="326" y="69"/>
                  <a:pt x="257" y="7"/>
                  <a:pt x="168" y="3"/>
                </a:cubicBezTo>
                <a:close/>
              </a:path>
            </a:pathLst>
          </a:custGeom>
          <a:solidFill>
            <a:srgbClr val="282828"/>
          </a:solidFill>
          <a:ln>
            <a:noFill/>
          </a:ln>
        </p:spPr>
        <p:txBody>
          <a:bodyPr/>
          <a:lstStyle/>
          <a:p>
            <a:pPr marL="0" marR="0" lvl="0" indent="0" algn="l" defTabSz="93233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ＭＳ Ｐゴシック" charset="0"/>
              <a:cs typeface="+mn-cs"/>
            </a:endParaRPr>
          </a:p>
        </p:txBody>
      </p:sp>
      <p:sp>
        <p:nvSpPr>
          <p:cNvPr id="116" name="Freeform 6"/>
          <p:cNvSpPr>
            <a:spLocks/>
          </p:cNvSpPr>
          <p:nvPr/>
        </p:nvSpPr>
        <p:spPr bwMode="auto">
          <a:xfrm>
            <a:off x="8651415" y="2762883"/>
            <a:ext cx="388379" cy="49469"/>
          </a:xfrm>
          <a:custGeom>
            <a:avLst/>
            <a:gdLst>
              <a:gd name="T0" fmla="*/ 680 w 690"/>
              <a:gd name="T1" fmla="*/ 86 h 86"/>
              <a:gd name="T2" fmla="*/ 609 w 690"/>
              <a:gd name="T3" fmla="*/ 55 h 86"/>
              <a:gd name="T4" fmla="*/ 460 w 690"/>
              <a:gd name="T5" fmla="*/ 25 h 86"/>
              <a:gd name="T6" fmla="*/ 0 w 690"/>
              <a:gd name="T7" fmla="*/ 25 h 86"/>
              <a:gd name="T8" fmla="*/ 0 w 690"/>
              <a:gd name="T9" fmla="*/ 0 h 86"/>
              <a:gd name="T10" fmla="*/ 460 w 690"/>
              <a:gd name="T11" fmla="*/ 0 h 86"/>
              <a:gd name="T12" fmla="*/ 619 w 690"/>
              <a:gd name="T13" fmla="*/ 32 h 86"/>
              <a:gd name="T14" fmla="*/ 690 w 690"/>
              <a:gd name="T15" fmla="*/ 63 h 86"/>
              <a:gd name="T16" fmla="*/ 680 w 690"/>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86">
                <a:moveTo>
                  <a:pt x="680" y="86"/>
                </a:moveTo>
                <a:cubicBezTo>
                  <a:pt x="609" y="55"/>
                  <a:pt x="609" y="55"/>
                  <a:pt x="609" y="55"/>
                </a:cubicBezTo>
                <a:cubicBezTo>
                  <a:pt x="572" y="39"/>
                  <a:pt x="504" y="25"/>
                  <a:pt x="460" y="25"/>
                </a:cubicBezTo>
                <a:cubicBezTo>
                  <a:pt x="0" y="25"/>
                  <a:pt x="0" y="25"/>
                  <a:pt x="0" y="25"/>
                </a:cubicBezTo>
                <a:cubicBezTo>
                  <a:pt x="0" y="0"/>
                  <a:pt x="0" y="0"/>
                  <a:pt x="0" y="0"/>
                </a:cubicBezTo>
                <a:cubicBezTo>
                  <a:pt x="460" y="0"/>
                  <a:pt x="460" y="0"/>
                  <a:pt x="460" y="0"/>
                </a:cubicBezTo>
                <a:cubicBezTo>
                  <a:pt x="507" y="0"/>
                  <a:pt x="579" y="14"/>
                  <a:pt x="619" y="32"/>
                </a:cubicBezTo>
                <a:cubicBezTo>
                  <a:pt x="690" y="63"/>
                  <a:pt x="690" y="63"/>
                  <a:pt x="690" y="63"/>
                </a:cubicBezTo>
                <a:lnTo>
                  <a:pt x="680" y="86"/>
                </a:lnTo>
                <a:close/>
              </a:path>
            </a:pathLst>
          </a:custGeom>
          <a:solidFill>
            <a:srgbClr val="282828"/>
          </a:solidFill>
          <a:ln>
            <a:noFill/>
          </a:ln>
        </p:spPr>
        <p:txBody>
          <a:bodyPr/>
          <a:lstStyle/>
          <a:p>
            <a:pPr marL="0" marR="0" lvl="0" indent="0" algn="l" defTabSz="93233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ＭＳ Ｐゴシック" charset="0"/>
              <a:cs typeface="+mn-cs"/>
            </a:endParaRPr>
          </a:p>
        </p:txBody>
      </p:sp>
      <p:sp>
        <p:nvSpPr>
          <p:cNvPr id="117" name="Oval 7"/>
          <p:cNvSpPr>
            <a:spLocks noChangeArrowheads="1"/>
          </p:cNvSpPr>
          <p:nvPr/>
        </p:nvSpPr>
        <p:spPr bwMode="auto">
          <a:xfrm>
            <a:off x="8000960" y="2620794"/>
            <a:ext cx="402062" cy="86306"/>
          </a:xfrm>
          <a:prstGeom prst="ellipse">
            <a:avLst/>
          </a:prstGeom>
          <a:solidFill>
            <a:srgbClr val="282828"/>
          </a:solidFill>
          <a:ln>
            <a:noFill/>
          </a:ln>
        </p:spPr>
        <p:txBody>
          <a:bodyPr/>
          <a:lstStyle/>
          <a:p>
            <a:pPr marL="0" marR="0" lvl="0" indent="0" algn="l" defTabSz="93233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ＭＳ Ｐゴシック" charset="0"/>
              <a:cs typeface="+mn-cs"/>
            </a:endParaRPr>
          </a:p>
        </p:txBody>
      </p:sp>
      <p:sp>
        <p:nvSpPr>
          <p:cNvPr id="118" name="Freeform 8"/>
          <p:cNvSpPr>
            <a:spLocks/>
          </p:cNvSpPr>
          <p:nvPr/>
        </p:nvSpPr>
        <p:spPr bwMode="auto">
          <a:xfrm>
            <a:off x="7706255" y="1986127"/>
            <a:ext cx="974631" cy="677820"/>
          </a:xfrm>
          <a:custGeom>
            <a:avLst/>
            <a:gdLst>
              <a:gd name="T0" fmla="*/ 1699 w 1733"/>
              <a:gd name="T1" fmla="*/ 1202 h 1202"/>
              <a:gd name="T2" fmla="*/ 1733 w 1733"/>
              <a:gd name="T3" fmla="*/ 1168 h 1202"/>
              <a:gd name="T4" fmla="*/ 1733 w 1733"/>
              <a:gd name="T5" fmla="*/ 34 h 1202"/>
              <a:gd name="T6" fmla="*/ 1699 w 1733"/>
              <a:gd name="T7" fmla="*/ 0 h 1202"/>
              <a:gd name="T8" fmla="*/ 34 w 1733"/>
              <a:gd name="T9" fmla="*/ 0 h 1202"/>
              <a:gd name="T10" fmla="*/ 0 w 1733"/>
              <a:gd name="T11" fmla="*/ 34 h 1202"/>
              <a:gd name="T12" fmla="*/ 0 w 1733"/>
              <a:gd name="T13" fmla="*/ 1168 h 1202"/>
              <a:gd name="T14" fmla="*/ 34 w 1733"/>
              <a:gd name="T15" fmla="*/ 1202 h 1202"/>
              <a:gd name="T16" fmla="*/ 1699 w 1733"/>
              <a:gd name="T17" fmla="*/ 1202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3" h="1202">
                <a:moveTo>
                  <a:pt x="1699" y="1202"/>
                </a:moveTo>
                <a:cubicBezTo>
                  <a:pt x="1718" y="1202"/>
                  <a:pt x="1733" y="1187"/>
                  <a:pt x="1733" y="1168"/>
                </a:cubicBezTo>
                <a:cubicBezTo>
                  <a:pt x="1733" y="34"/>
                  <a:pt x="1733" y="34"/>
                  <a:pt x="1733" y="34"/>
                </a:cubicBezTo>
                <a:cubicBezTo>
                  <a:pt x="1733" y="15"/>
                  <a:pt x="1718" y="0"/>
                  <a:pt x="1699" y="0"/>
                </a:cubicBezTo>
                <a:cubicBezTo>
                  <a:pt x="34" y="0"/>
                  <a:pt x="34" y="0"/>
                  <a:pt x="34" y="0"/>
                </a:cubicBezTo>
                <a:cubicBezTo>
                  <a:pt x="15" y="0"/>
                  <a:pt x="0" y="15"/>
                  <a:pt x="0" y="34"/>
                </a:cubicBezTo>
                <a:cubicBezTo>
                  <a:pt x="0" y="1168"/>
                  <a:pt x="0" y="1168"/>
                  <a:pt x="0" y="1168"/>
                </a:cubicBezTo>
                <a:cubicBezTo>
                  <a:pt x="0" y="1187"/>
                  <a:pt x="15" y="1202"/>
                  <a:pt x="34" y="1202"/>
                </a:cubicBezTo>
                <a:lnTo>
                  <a:pt x="1699" y="1202"/>
                </a:lnTo>
                <a:close/>
              </a:path>
            </a:pathLst>
          </a:custGeom>
          <a:solidFill>
            <a:srgbClr val="282828"/>
          </a:solidFill>
          <a:ln>
            <a:noFill/>
          </a:ln>
        </p:spPr>
        <p:txBody>
          <a:bodyPr/>
          <a:lstStyle/>
          <a:p>
            <a:pPr marL="0" marR="0" lvl="0" indent="0" algn="l" defTabSz="93233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solidFill>
                  <a:sysClr val="windowText" lastClr="000000"/>
                </a:solidFill>
              </a:ln>
              <a:solidFill>
                <a:srgbClr val="505050"/>
              </a:solidFill>
              <a:effectLst/>
              <a:uLnTx/>
              <a:uFillTx/>
              <a:latin typeface="Segoe UI"/>
              <a:ea typeface="ＭＳ Ｐゴシック" charset="0"/>
              <a:cs typeface="+mn-cs"/>
            </a:endParaRPr>
          </a:p>
        </p:txBody>
      </p:sp>
      <p:sp>
        <p:nvSpPr>
          <p:cNvPr id="119" name="Rectangle 9"/>
          <p:cNvSpPr>
            <a:spLocks noChangeArrowheads="1"/>
          </p:cNvSpPr>
          <p:nvPr/>
        </p:nvSpPr>
        <p:spPr bwMode="auto">
          <a:xfrm>
            <a:off x="7736778" y="2015595"/>
            <a:ext cx="913585" cy="519943"/>
          </a:xfrm>
          <a:prstGeom prst="rect">
            <a:avLst/>
          </a:prstGeom>
          <a:solidFill>
            <a:srgbClr val="00BCF2"/>
          </a:solidFill>
          <a:ln>
            <a:noFill/>
          </a:ln>
        </p:spPr>
        <p:txBody>
          <a:bodyPr/>
          <a:lstStyle/>
          <a:p>
            <a:pPr marL="0" marR="0" lvl="0" indent="0" algn="l" defTabSz="93233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ＭＳ Ｐゴシック" charset="0"/>
              <a:cs typeface="+mn-cs"/>
            </a:endParaRPr>
          </a:p>
        </p:txBody>
      </p:sp>
      <p:sp>
        <p:nvSpPr>
          <p:cNvPr id="120" name="Rectangle 10"/>
          <p:cNvSpPr>
            <a:spLocks noChangeArrowheads="1"/>
          </p:cNvSpPr>
          <p:nvPr/>
        </p:nvSpPr>
        <p:spPr bwMode="auto">
          <a:xfrm>
            <a:off x="7596793" y="2802880"/>
            <a:ext cx="1209342" cy="45258"/>
          </a:xfrm>
          <a:prstGeom prst="rect">
            <a:avLst/>
          </a:prstGeom>
          <a:solidFill>
            <a:srgbClr val="282828"/>
          </a:solidFill>
          <a:ln>
            <a:noFill/>
          </a:ln>
        </p:spPr>
        <p:txBody>
          <a:bodyPr/>
          <a:lstStyle/>
          <a:p>
            <a:pPr marL="0" marR="0" lvl="0" indent="0" algn="l" defTabSz="93233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ＭＳ Ｐゴシック" charset="0"/>
              <a:cs typeface="+mn-cs"/>
            </a:endParaRPr>
          </a:p>
        </p:txBody>
      </p:sp>
      <p:sp>
        <p:nvSpPr>
          <p:cNvPr id="121" name="Freeform 11"/>
          <p:cNvSpPr>
            <a:spLocks/>
          </p:cNvSpPr>
          <p:nvPr/>
        </p:nvSpPr>
        <p:spPr bwMode="auto">
          <a:xfrm>
            <a:off x="7596793" y="2748149"/>
            <a:ext cx="1209342" cy="54731"/>
          </a:xfrm>
          <a:custGeom>
            <a:avLst/>
            <a:gdLst>
              <a:gd name="T0" fmla="*/ 5080 w 5080"/>
              <a:gd name="T1" fmla="*/ 232 h 232"/>
              <a:gd name="T2" fmla="*/ 0 w 5080"/>
              <a:gd name="T3" fmla="*/ 232 h 232"/>
              <a:gd name="T4" fmla="*/ 315 w 5080"/>
              <a:gd name="T5" fmla="*/ 0 h 232"/>
              <a:gd name="T6" fmla="*/ 4763 w 5080"/>
              <a:gd name="T7" fmla="*/ 0 h 232"/>
              <a:gd name="T8" fmla="*/ 5080 w 5080"/>
              <a:gd name="T9" fmla="*/ 232 h 232"/>
            </a:gdLst>
            <a:ahLst/>
            <a:cxnLst>
              <a:cxn ang="0">
                <a:pos x="T0" y="T1"/>
              </a:cxn>
              <a:cxn ang="0">
                <a:pos x="T2" y="T3"/>
              </a:cxn>
              <a:cxn ang="0">
                <a:pos x="T4" y="T5"/>
              </a:cxn>
              <a:cxn ang="0">
                <a:pos x="T6" y="T7"/>
              </a:cxn>
              <a:cxn ang="0">
                <a:pos x="T8" y="T9"/>
              </a:cxn>
            </a:cxnLst>
            <a:rect l="0" t="0" r="r" b="b"/>
            <a:pathLst>
              <a:path w="5080" h="232">
                <a:moveTo>
                  <a:pt x="5080" y="232"/>
                </a:moveTo>
                <a:lnTo>
                  <a:pt x="0" y="232"/>
                </a:lnTo>
                <a:lnTo>
                  <a:pt x="315" y="0"/>
                </a:lnTo>
                <a:lnTo>
                  <a:pt x="4763" y="0"/>
                </a:lnTo>
                <a:lnTo>
                  <a:pt x="5080" y="232"/>
                </a:lnTo>
                <a:close/>
              </a:path>
            </a:pathLst>
          </a:custGeom>
          <a:solidFill>
            <a:srgbClr val="282828"/>
          </a:solidFill>
          <a:ln>
            <a:noFill/>
          </a:ln>
        </p:spPr>
        <p:txBody>
          <a:bodyPr/>
          <a:lstStyle/>
          <a:p>
            <a:pPr marL="0" marR="0" lvl="0" indent="0" algn="l" defTabSz="932330"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ＭＳ Ｐゴシック" charset="0"/>
              <a:cs typeface="+mn-cs"/>
            </a:endParaRPr>
          </a:p>
        </p:txBody>
      </p:sp>
      <p:pic>
        <p:nvPicPr>
          <p:cNvPr id="128" name="Picture 127"/>
          <p:cNvPicPr>
            <a:picLocks noChangeAspect="1"/>
          </p:cNvPicPr>
          <p:nvPr/>
        </p:nvPicPr>
        <p:blipFill>
          <a:blip r:embed="rId16"/>
          <a:stretch>
            <a:fillRect/>
          </a:stretch>
        </p:blipFill>
        <p:spPr>
          <a:xfrm>
            <a:off x="7808290" y="2059094"/>
            <a:ext cx="767496" cy="437838"/>
          </a:xfrm>
          <a:prstGeom prst="rect">
            <a:avLst/>
          </a:prstGeom>
        </p:spPr>
      </p:pic>
      <p:sp>
        <p:nvSpPr>
          <p:cNvPr id="130" name="TextBox 129"/>
          <p:cNvSpPr txBox="1"/>
          <p:nvPr/>
        </p:nvSpPr>
        <p:spPr>
          <a:xfrm>
            <a:off x="7405605" y="2775422"/>
            <a:ext cx="1570837" cy="464585"/>
          </a:xfrm>
          <a:prstGeom prst="rect">
            <a:avLst/>
          </a:prstGeom>
          <a:noFill/>
        </p:spPr>
        <p:txBody>
          <a:bodyPr wrap="none" lIns="182802" tIns="146241" rIns="182802" bIns="146241" rtlCol="0">
            <a:spAutoFit/>
          </a:bodyPr>
          <a:lstStyle/>
          <a:p>
            <a:pPr marL="0" marR="0" lvl="0" indent="0" algn="ctr" defTabSz="932418" rtl="0" eaLnBrk="1" fontAlgn="auto" latinLnBrk="0" hangingPunct="1">
              <a:lnSpc>
                <a:spcPct val="90000"/>
              </a:lnSpc>
              <a:spcBef>
                <a:spcPts val="0"/>
              </a:spcBef>
              <a:spcAft>
                <a:spcPts val="0"/>
              </a:spcAft>
              <a:buClrTx/>
              <a:buSzTx/>
              <a:buFontTx/>
              <a:buNone/>
              <a:tabLst/>
              <a:defRPr/>
            </a:pPr>
            <a:r>
              <a:rPr kumimoji="0" lang="en-GB" sz="1198" b="0" i="0" u="none" strike="noStrike" kern="1200" cap="none" spc="-50" normalizeH="0" baseline="0" noProof="0" dirty="0" err="1">
                <a:ln>
                  <a:noFill/>
                </a:ln>
                <a:solidFill>
                  <a:srgbClr val="FFFFFF"/>
                </a:solidFill>
                <a:effectLst/>
                <a:uLnTx/>
                <a:uFillTx/>
                <a:latin typeface="Segoe UI" panose="020B0502040204020203" pitchFamily="34" charset="0"/>
                <a:ea typeface="+mn-ea"/>
                <a:cs typeface="Segoe UI" panose="020B0502040204020203" pitchFamily="34" charset="0"/>
              </a:rPr>
              <a:t>ConfigMg</a:t>
            </a:r>
            <a:r>
              <a:rPr kumimoji="0" lang="en-GB" sz="1198" b="0" i="0" u="none" strike="noStrike" kern="1200" cap="none" spc="-5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r console</a:t>
            </a:r>
          </a:p>
        </p:txBody>
      </p:sp>
      <p:cxnSp>
        <p:nvCxnSpPr>
          <p:cNvPr id="150" name="Straight Arrow Connector 149"/>
          <p:cNvCxnSpPr/>
          <p:nvPr/>
        </p:nvCxnSpPr>
        <p:spPr>
          <a:xfrm flipV="1">
            <a:off x="6218237" y="4626539"/>
            <a:ext cx="1818614" cy="443276"/>
          </a:xfrm>
          <a:prstGeom prst="straightConnector1">
            <a:avLst/>
          </a:prstGeom>
          <a:ln w="28575" cap="rnd" cmpd="sng">
            <a:solidFill>
              <a:schemeClr val="bg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AutoShape 3"/>
          <p:cNvSpPr>
            <a:spLocks noChangeAspect="1" noChangeArrowheads="1" noTextEdit="1"/>
          </p:cNvSpPr>
          <p:nvPr/>
        </p:nvSpPr>
        <p:spPr bwMode="auto">
          <a:xfrm>
            <a:off x="12401700" y="5603530"/>
            <a:ext cx="764915" cy="5887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marL="0" marR="0" lvl="0" indent="0" algn="l" defTabSz="93241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9" name="TextBox 168"/>
          <p:cNvSpPr txBox="1"/>
          <p:nvPr/>
        </p:nvSpPr>
        <p:spPr>
          <a:xfrm>
            <a:off x="6375352" y="4498479"/>
            <a:ext cx="760025" cy="464800"/>
          </a:xfrm>
          <a:prstGeom prst="rect">
            <a:avLst/>
          </a:prstGeom>
          <a:noFill/>
        </p:spPr>
        <p:txBody>
          <a:bodyPr wrap="none" lIns="182854" tIns="146283" rIns="182854" bIns="146283" rtlCol="0">
            <a:spAutoFit/>
          </a:bodyPr>
          <a:lstStyle/>
          <a:p>
            <a:pPr marL="0" marR="0" lvl="0" indent="0" algn="l" defTabSz="932563" rtl="0" eaLnBrk="1" fontAlgn="auto" latinLnBrk="0" hangingPunct="1">
              <a:lnSpc>
                <a:spcPct val="90000"/>
              </a:lnSpc>
              <a:spcBef>
                <a:spcPts val="0"/>
              </a:spcBef>
              <a:spcAft>
                <a:spcPts val="0"/>
              </a:spcAft>
              <a:buClrTx/>
              <a:buSzTx/>
              <a:buFontTx/>
              <a:buNone/>
              <a:tabLst/>
              <a:defRPr/>
            </a:pPr>
            <a:r>
              <a:rPr kumimoji="0" lang="en-US" sz="1199"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MDM</a:t>
            </a:r>
          </a:p>
        </p:txBody>
      </p:sp>
      <p:sp>
        <p:nvSpPr>
          <p:cNvPr id="167" name="TextBox 166"/>
          <p:cNvSpPr txBox="1"/>
          <p:nvPr/>
        </p:nvSpPr>
        <p:spPr>
          <a:xfrm>
            <a:off x="4910981" y="5179064"/>
            <a:ext cx="1449853" cy="464585"/>
          </a:xfrm>
          <a:prstGeom prst="rect">
            <a:avLst/>
          </a:prstGeom>
          <a:noFill/>
        </p:spPr>
        <p:txBody>
          <a:bodyPr wrap="none" lIns="182802" tIns="146241" rIns="182802" bIns="146241" rtlCol="0">
            <a:spAutoFit/>
          </a:bodyPr>
          <a:lstStyle/>
          <a:p>
            <a:pPr marL="0" marR="0" lvl="0" indent="0" algn="ctr" defTabSz="932418" rtl="0" eaLnBrk="1" fontAlgn="auto" latinLnBrk="0" hangingPunct="1">
              <a:lnSpc>
                <a:spcPct val="90000"/>
              </a:lnSpc>
              <a:spcBef>
                <a:spcPts val="0"/>
              </a:spcBef>
              <a:spcAft>
                <a:spcPts val="0"/>
              </a:spcAft>
              <a:buClrTx/>
              <a:buSzTx/>
              <a:buFontTx/>
              <a:buNone/>
              <a:tabLst/>
              <a:defRPr/>
            </a:pPr>
            <a:r>
              <a:rPr kumimoji="0" lang="en-GB" sz="1198" b="0" i="0" u="none" strike="noStrike" kern="1200" cap="none" spc="-50" normalizeH="0" baseline="0" noProof="0" dirty="0" err="1">
                <a:ln>
                  <a:noFill/>
                </a:ln>
                <a:solidFill>
                  <a:srgbClr val="FFFFFF"/>
                </a:solidFill>
                <a:effectLst/>
                <a:uLnTx/>
                <a:uFillTx/>
                <a:latin typeface="Segoe UI" panose="020B0502040204020203" pitchFamily="34" charset="0"/>
                <a:ea typeface="+mn-ea"/>
                <a:cs typeface="Segoe UI" panose="020B0502040204020203" pitchFamily="34" charset="0"/>
              </a:rPr>
              <a:t>IoT</a:t>
            </a:r>
            <a:r>
              <a:rPr kumimoji="0" lang="en-GB" sz="1198" b="0" i="0" u="none" strike="noStrike" kern="1200" cap="none" spc="-5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/Kiosk devices</a:t>
            </a:r>
          </a:p>
        </p:txBody>
      </p:sp>
      <p:sp>
        <p:nvSpPr>
          <p:cNvPr id="175" name="TextBox 174"/>
          <p:cNvSpPr txBox="1"/>
          <p:nvPr/>
        </p:nvSpPr>
        <p:spPr>
          <a:xfrm>
            <a:off x="8166803" y="4738036"/>
            <a:ext cx="796580" cy="461600"/>
          </a:xfrm>
          <a:prstGeom prst="rect">
            <a:avLst/>
          </a:prstGeom>
          <a:noFill/>
        </p:spPr>
        <p:txBody>
          <a:bodyPr wrap="square" lIns="182854" tIns="146283" rIns="182854" bIns="146283" rtlCol="0">
            <a:spAutoFit/>
          </a:bodyPr>
          <a:lstStyle/>
          <a:p>
            <a:pPr marL="0" marR="0" lvl="0" indent="0" algn="l" defTabSz="932563" rtl="0" eaLnBrk="1" fontAlgn="auto" latinLnBrk="0" hangingPunct="1">
              <a:lnSpc>
                <a:spcPct val="90000"/>
              </a:lnSpc>
              <a:spcBef>
                <a:spcPts val="0"/>
              </a:spcBef>
              <a:spcAft>
                <a:spcPts val="0"/>
              </a:spcAft>
              <a:buClrTx/>
              <a:buSzTx/>
              <a:buFontTx/>
              <a:buNone/>
              <a:tabLst/>
              <a:defRPr/>
            </a:pPr>
            <a:r>
              <a:rPr kumimoji="0" lang="en-US" sz="1199"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Agent</a:t>
            </a:r>
          </a:p>
        </p:txBody>
      </p:sp>
      <p:sp>
        <p:nvSpPr>
          <p:cNvPr id="182" name="TextBox 181"/>
          <p:cNvSpPr txBox="1"/>
          <p:nvPr/>
        </p:nvSpPr>
        <p:spPr>
          <a:xfrm>
            <a:off x="10600117" y="4354970"/>
            <a:ext cx="760025" cy="464800"/>
          </a:xfrm>
          <a:prstGeom prst="rect">
            <a:avLst/>
          </a:prstGeom>
          <a:noFill/>
        </p:spPr>
        <p:txBody>
          <a:bodyPr wrap="none" lIns="182854" tIns="146283" rIns="182854" bIns="146283" rtlCol="0">
            <a:spAutoFit/>
          </a:bodyPr>
          <a:lstStyle/>
          <a:p>
            <a:pPr marL="0" marR="0" lvl="0" indent="0" algn="l" defTabSz="932563" rtl="0" eaLnBrk="1" fontAlgn="auto" latinLnBrk="0" hangingPunct="1">
              <a:lnSpc>
                <a:spcPct val="90000"/>
              </a:lnSpc>
              <a:spcBef>
                <a:spcPts val="0"/>
              </a:spcBef>
              <a:spcAft>
                <a:spcPts val="0"/>
              </a:spcAft>
              <a:buClrTx/>
              <a:buSzTx/>
              <a:buFontTx/>
              <a:buNone/>
              <a:tabLst/>
              <a:defRPr/>
            </a:pPr>
            <a:r>
              <a:rPr kumimoji="0" lang="en-US" sz="1199"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MDM</a:t>
            </a:r>
          </a:p>
        </p:txBody>
      </p:sp>
      <p:sp>
        <p:nvSpPr>
          <p:cNvPr id="131" name="TextBox 130"/>
          <p:cNvSpPr txBox="1"/>
          <p:nvPr/>
        </p:nvSpPr>
        <p:spPr>
          <a:xfrm>
            <a:off x="824102" y="4670629"/>
            <a:ext cx="1386196" cy="464800"/>
          </a:xfrm>
          <a:prstGeom prst="rect">
            <a:avLst/>
          </a:prstGeom>
          <a:noFill/>
        </p:spPr>
        <p:txBody>
          <a:bodyPr wrap="none" lIns="182854" tIns="146283" rIns="182854" bIns="146283" rtlCol="0">
            <a:spAutoFit/>
          </a:bodyPr>
          <a:lstStyle/>
          <a:p>
            <a:pPr marL="0" marR="0" lvl="0" indent="0" algn="l" defTabSz="932563" rtl="0" eaLnBrk="1" fontAlgn="auto" latinLnBrk="0" hangingPunct="1">
              <a:lnSpc>
                <a:spcPct val="90000"/>
              </a:lnSpc>
              <a:spcBef>
                <a:spcPts val="0"/>
              </a:spcBef>
              <a:spcAft>
                <a:spcPts val="0"/>
              </a:spcAft>
              <a:buClrTx/>
              <a:buSzTx/>
              <a:buFontTx/>
              <a:buNone/>
              <a:tabLst/>
              <a:defRPr/>
            </a:pPr>
            <a:r>
              <a:rPr kumimoji="0" lang="en-US" sz="1199"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MDM or agent</a:t>
            </a:r>
          </a:p>
        </p:txBody>
      </p:sp>
      <p:grpSp>
        <p:nvGrpSpPr>
          <p:cNvPr id="134" name="Group 133"/>
          <p:cNvGrpSpPr/>
          <p:nvPr/>
        </p:nvGrpSpPr>
        <p:grpSpPr>
          <a:xfrm>
            <a:off x="10222608" y="5069815"/>
            <a:ext cx="783821" cy="485508"/>
            <a:chOff x="4605365" y="4719767"/>
            <a:chExt cx="783932" cy="485576"/>
          </a:xfrm>
        </p:grpSpPr>
        <p:pic>
          <p:nvPicPr>
            <p:cNvPr id="135" name="Picture 134"/>
            <p:cNvPicPr>
              <a:picLocks noChangeAspect="1"/>
            </p:cNvPicPr>
            <p:nvPr/>
          </p:nvPicPr>
          <p:blipFill>
            <a:blip r:embed="rId5"/>
            <a:stretch>
              <a:fillRect/>
            </a:stretch>
          </p:blipFill>
          <p:spPr>
            <a:xfrm>
              <a:off x="4605365" y="4719767"/>
              <a:ext cx="783932" cy="485576"/>
            </a:xfrm>
            <a:prstGeom prst="rect">
              <a:avLst/>
            </a:prstGeom>
          </p:spPr>
        </p:pic>
        <p:pic>
          <p:nvPicPr>
            <p:cNvPr id="136" name="Picture 135"/>
            <p:cNvPicPr>
              <a:picLocks noChangeAspect="1"/>
            </p:cNvPicPr>
            <p:nvPr/>
          </p:nvPicPr>
          <p:blipFill>
            <a:blip r:embed="rId4"/>
            <a:stretch>
              <a:fillRect/>
            </a:stretch>
          </p:blipFill>
          <p:spPr>
            <a:xfrm>
              <a:off x="4835025" y="4808525"/>
              <a:ext cx="315229" cy="305751"/>
            </a:xfrm>
            <a:prstGeom prst="rect">
              <a:avLst/>
            </a:prstGeom>
          </p:spPr>
        </p:pic>
      </p:grpSp>
      <p:pic>
        <p:nvPicPr>
          <p:cNvPr id="110" name="Picture 10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27023" y="4709792"/>
            <a:ext cx="929510" cy="518087"/>
          </a:xfrm>
          <a:prstGeom prst="rect">
            <a:avLst/>
          </a:prstGeom>
        </p:spPr>
      </p:pic>
      <p:sp>
        <p:nvSpPr>
          <p:cNvPr id="104" name="Title 3"/>
          <p:cNvSpPr txBox="1">
            <a:spLocks/>
          </p:cNvSpPr>
          <p:nvPr/>
        </p:nvSpPr>
        <p:spPr>
          <a:xfrm>
            <a:off x="274639" y="293712"/>
            <a:ext cx="11889564" cy="917575"/>
          </a:xfrm>
          <a:prstGeom prst="rect">
            <a:avLst/>
          </a:prstGeom>
        </p:spPr>
        <p:txBody>
          <a:bodyPr vert="horz" lIns="91440" tIns="45720" rIns="91440" bIns="45720" rtlCol="0" anchor="ctr">
            <a:norm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marL="0" marR="0" lvl="0" indent="0" algn="l" defTabSz="932597" rtl="0" eaLnBrk="1" fontAlgn="auto" latinLnBrk="0" hangingPunct="1">
              <a:lnSpc>
                <a:spcPct val="90000"/>
              </a:lnSpc>
              <a:spcBef>
                <a:spcPct val="0"/>
              </a:spcBef>
              <a:spcAft>
                <a:spcPts val="0"/>
              </a:spcAft>
              <a:buClrTx/>
              <a:buSzTx/>
              <a:buFontTx/>
              <a:buNone/>
              <a:tabLst/>
              <a:defRPr/>
            </a:pPr>
            <a:r>
              <a:rPr kumimoji="0" lang="en-US" sz="4488" b="0" i="0" u="none" strike="noStrike" kern="1200" cap="none" spc="0" normalizeH="0" baseline="0" noProof="0" dirty="0">
                <a:ln>
                  <a:noFill/>
                </a:ln>
                <a:solidFill>
                  <a:srgbClr val="FFFFFF"/>
                </a:solidFill>
                <a:effectLst/>
                <a:uLnTx/>
                <a:uFillTx/>
                <a:latin typeface="Segoe UI Light"/>
                <a:ea typeface="+mj-ea"/>
                <a:cs typeface="+mj-cs"/>
              </a:rPr>
              <a:t>Configuration Options for </a:t>
            </a:r>
            <a:r>
              <a:rPr kumimoji="0" lang="en-US" sz="4488" b="0" i="0" u="none" strike="noStrike" kern="1200" cap="none" spc="0" normalizeH="0" baseline="0" noProof="0" dirty="0" err="1">
                <a:ln>
                  <a:noFill/>
                </a:ln>
                <a:solidFill>
                  <a:srgbClr val="FFFFFF"/>
                </a:solidFill>
                <a:effectLst/>
                <a:uLnTx/>
                <a:uFillTx/>
                <a:latin typeface="Segoe UI Light"/>
                <a:ea typeface="+mj-ea"/>
                <a:cs typeface="+mj-cs"/>
              </a:rPr>
              <a:t>ConfigMgr</a:t>
            </a:r>
            <a:r>
              <a:rPr kumimoji="0" lang="en-US" sz="4488" b="0" i="0" u="none" strike="noStrike" kern="1200" cap="none" spc="0" normalizeH="0" baseline="0" noProof="0" dirty="0">
                <a:ln>
                  <a:noFill/>
                </a:ln>
                <a:solidFill>
                  <a:srgbClr val="FFFFFF"/>
                </a:solidFill>
                <a:effectLst/>
                <a:uLnTx/>
                <a:uFillTx/>
                <a:latin typeface="Segoe UI Light"/>
                <a:ea typeface="+mj-ea"/>
                <a:cs typeface="+mj-cs"/>
              </a:rPr>
              <a:t> and Intune</a:t>
            </a:r>
          </a:p>
        </p:txBody>
      </p:sp>
    </p:spTree>
    <p:extLst>
      <p:ext uri="{BB962C8B-B14F-4D97-AF65-F5344CB8AC3E}">
        <p14:creationId xmlns:p14="http://schemas.microsoft.com/office/powerpoint/2010/main" val="15654800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overview</a:t>
            </a:r>
          </a:p>
        </p:txBody>
      </p:sp>
      <p:sp>
        <p:nvSpPr>
          <p:cNvPr id="3" name="Text Placeholder 2"/>
          <p:cNvSpPr>
            <a:spLocks noGrp="1"/>
          </p:cNvSpPr>
          <p:nvPr>
            <p:ph type="body" sz="quarter" idx="10"/>
          </p:nvPr>
        </p:nvSpPr>
        <p:spPr>
          <a:xfrm>
            <a:off x="274638" y="1212850"/>
            <a:ext cx="11887200" cy="4339650"/>
          </a:xfrm>
        </p:spPr>
        <p:txBody>
          <a:bodyPr/>
          <a:lstStyle/>
          <a:p>
            <a:pPr marL="571500" indent="-571500">
              <a:buFont typeface="Arial" charset="0"/>
              <a:buChar char="•"/>
            </a:pPr>
            <a:r>
              <a:rPr lang="en-US" sz="3600" dirty="0"/>
              <a:t>Enterprise Mobility Overview</a:t>
            </a:r>
          </a:p>
          <a:p>
            <a:pPr marL="571500" indent="-571500">
              <a:buFont typeface="Arial" charset="0"/>
              <a:buChar char="•"/>
            </a:pPr>
            <a:r>
              <a:rPr lang="en-US" sz="3600" dirty="0"/>
              <a:t>Mobile Data Protection</a:t>
            </a:r>
          </a:p>
          <a:p>
            <a:pPr marL="571500" indent="-571500">
              <a:buFont typeface="Arial" charset="0"/>
              <a:buChar char="•"/>
            </a:pPr>
            <a:r>
              <a:rPr lang="en-US" sz="3600" dirty="0"/>
              <a:t>Managing Windows 10</a:t>
            </a:r>
          </a:p>
          <a:p>
            <a:pPr marL="571500" indent="-571500">
              <a:buFont typeface="Arial" charset="0"/>
              <a:buChar char="•"/>
            </a:pPr>
            <a:r>
              <a:rPr lang="en-US" sz="3600" dirty="0"/>
              <a:t>Traditional PC Management</a:t>
            </a:r>
          </a:p>
          <a:p>
            <a:pPr marL="571500" indent="-571500">
              <a:buFont typeface="Arial" charset="0"/>
              <a:buChar char="•"/>
            </a:pPr>
            <a:endParaRPr lang="en-US" sz="3600" dirty="0"/>
          </a:p>
          <a:p>
            <a:pPr marL="571500" indent="-571500">
              <a:buFont typeface="Arial" charset="0"/>
              <a:buChar char="•"/>
            </a:pPr>
            <a:endParaRPr lang="en-US" sz="3600" dirty="0"/>
          </a:p>
          <a:p>
            <a:pPr marL="571500" indent="-571500">
              <a:buFont typeface="Arial" charset="0"/>
              <a:buChar char="•"/>
            </a:pPr>
            <a:endParaRPr lang="en-US" sz="3600" dirty="0"/>
          </a:p>
        </p:txBody>
      </p:sp>
    </p:spTree>
    <p:extLst>
      <p:ext uri="{BB962C8B-B14F-4D97-AF65-F5344CB8AC3E}">
        <p14:creationId xmlns:p14="http://schemas.microsoft.com/office/powerpoint/2010/main" val="7756311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8"/>
          <p:cNvPicPr>
            <a:picLocks noChangeAspect="1"/>
          </p:cNvPicPr>
          <p:nvPr/>
        </p:nvPicPr>
        <p:blipFill rotWithShape="1">
          <a:blip r:embed="rId2">
            <a:extLst>
              <a:ext uri="{28A0092B-C50C-407E-A947-70E740481C1C}">
                <a14:useLocalDpi xmlns:a14="http://schemas.microsoft.com/office/drawing/2010/main" val="0"/>
              </a:ext>
            </a:extLst>
          </a:blip>
          <a:srcRect t="12112" b="-2026"/>
          <a:stretch/>
        </p:blipFill>
        <p:spPr>
          <a:xfrm>
            <a:off x="3527" y="-232622"/>
            <a:ext cx="12431184" cy="7449387"/>
          </a:xfrm>
          <a:prstGeom prst="rect">
            <a:avLst/>
          </a:prstGeom>
          <a:noFill/>
          <a:ln>
            <a:noFill/>
          </a:ln>
        </p:spPr>
      </p:pic>
      <p:sp>
        <p:nvSpPr>
          <p:cNvPr id="9" name="Rectangle 8"/>
          <p:cNvSpPr/>
          <p:nvPr/>
        </p:nvSpPr>
        <p:spPr bwMode="auto">
          <a:xfrm>
            <a:off x="0" y="-232622"/>
            <a:ext cx="6650285" cy="733028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3" name="Title 4"/>
          <p:cNvSpPr txBox="1">
            <a:spLocks/>
          </p:cNvSpPr>
          <p:nvPr/>
        </p:nvSpPr>
        <p:spPr>
          <a:xfrm>
            <a:off x="488044" y="430785"/>
            <a:ext cx="6827305" cy="935576"/>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a:ln w="3175">
                  <a:noFill/>
                </a:ln>
                <a:gradFill>
                  <a:gsLst>
                    <a:gs pos="1250">
                      <a:schemeClr val="tx2"/>
                    </a:gs>
                    <a:gs pos="100000">
                      <a:schemeClr val="tx2"/>
                    </a:gs>
                  </a:gsLst>
                  <a:lin ang="5400000" scaled="0"/>
                </a:gradFill>
                <a:effectLst/>
                <a:latin typeface="+mj-lt"/>
                <a:ea typeface="+mn-ea"/>
                <a:cs typeface="Arial" charset="0"/>
              </a:defRPr>
            </a:lvl1pPr>
          </a:lstStyle>
          <a:p>
            <a:pPr marL="0" marR="0" lvl="0" indent="0" algn="l" defTabSz="932380" rtl="0" eaLnBrk="1" fontAlgn="auto" latinLnBrk="0" hangingPunct="1">
              <a:lnSpc>
                <a:spcPct val="90000"/>
              </a:lnSpc>
              <a:spcBef>
                <a:spcPct val="0"/>
              </a:spcBef>
              <a:spcAft>
                <a:spcPts val="0"/>
              </a:spcAft>
              <a:buClrTx/>
              <a:buSzTx/>
              <a:buFontTx/>
              <a:buNone/>
              <a:tabLst/>
              <a:defRPr/>
            </a:pPr>
            <a:r>
              <a:rPr kumimoji="0" lang="en-US" sz="4799" b="0" i="0" u="none" strike="noStrike" kern="1200" cap="none" spc="-100" normalizeH="0" baseline="0" noProof="0" dirty="0">
                <a:ln w="3175">
                  <a:noFill/>
                </a:ln>
                <a:solidFill>
                  <a:schemeClr val="tx1"/>
                </a:solidFill>
                <a:effectLst/>
                <a:uLnTx/>
                <a:uFillTx/>
                <a:latin typeface="Segoe UI Light"/>
                <a:ea typeface="+mn-ea"/>
                <a:cs typeface="Arial" charset="0"/>
              </a:rPr>
              <a:t>The new System Center Configuration Manager</a:t>
            </a:r>
          </a:p>
        </p:txBody>
      </p:sp>
      <p:sp>
        <p:nvSpPr>
          <p:cNvPr id="8" name="Text Placeholder 7"/>
          <p:cNvSpPr txBox="1">
            <a:spLocks/>
          </p:cNvSpPr>
          <p:nvPr/>
        </p:nvSpPr>
        <p:spPr>
          <a:xfrm>
            <a:off x="476133" y="2045498"/>
            <a:ext cx="6016421" cy="3280543"/>
          </a:xfrm>
          <a:prstGeom prst="rect">
            <a:avLst/>
          </a:prstGeom>
          <a:noFill/>
        </p:spPr>
        <p:txBody>
          <a:bodyPr/>
          <a:lst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380" rtl="0" eaLnBrk="1" fontAlgn="auto" latinLnBrk="0" hangingPunct="1">
              <a:lnSpc>
                <a:spcPct val="115000"/>
              </a:lnSpc>
              <a:spcBef>
                <a:spcPct val="20000"/>
              </a:spcBef>
              <a:spcAft>
                <a:spcPts val="1224"/>
              </a:spcAft>
              <a:buClrTx/>
              <a:buSzPct val="80000"/>
              <a:buFont typeface="Arial" pitchFamily="34" charset="0"/>
              <a:buNone/>
              <a:tabLst/>
              <a:defRPr/>
            </a:pPr>
            <a:r>
              <a:rPr kumimoji="0" lang="en-US" sz="1836" b="0" i="0" u="none" strike="noStrike" kern="1200" cap="none" spc="-70" normalizeH="0" baseline="0" noProof="0" dirty="0">
                <a:ln>
                  <a:noFill/>
                </a:ln>
                <a:solidFill>
                  <a:schemeClr val="tx2"/>
                </a:solidFill>
                <a:effectLst/>
                <a:uLnTx/>
                <a:uFillTx/>
                <a:latin typeface="Segoe UI" panose="020B0502040204020203" pitchFamily="34" charset="0"/>
                <a:ea typeface="Times New Roman" panose="02020603050405020304" pitchFamily="18" charset="0"/>
                <a:cs typeface="Segoe UI" panose="020B0502040204020203" pitchFamily="34" charset="0"/>
              </a:rPr>
              <a:t>Simplify the upgrade experience: </a:t>
            </a:r>
            <a:r>
              <a:rPr kumimoji="0" lang="en-US" sz="1836" b="0" i="0" u="none" strike="noStrike" kern="1200" cap="none" spc="-70" normalizeH="0" baseline="0" noProof="0" dirty="0">
                <a:ln>
                  <a:noFill/>
                </a:ln>
                <a:solidFill>
                  <a:schemeClr val="tx1"/>
                </a:solidFill>
                <a:effectLst/>
                <a:uLnTx/>
                <a:uFillTx/>
                <a:latin typeface="Segoe UI" panose="020B0502040204020203" pitchFamily="34" charset="0"/>
                <a:ea typeface="Times New Roman" panose="02020603050405020304" pitchFamily="18" charset="0"/>
                <a:cs typeface="Segoe UI" panose="020B0502040204020203" pitchFamily="34" charset="0"/>
              </a:rPr>
              <a:t>Perform in-place upgrades from Configuration Manager 2012 and R2 to the latest product version, and version-to-version upgrades with </a:t>
            </a:r>
            <a:r>
              <a:rPr kumimoji="0" lang="en-US" sz="1836" b="0" i="0" u="none" strike="noStrike" kern="1200" cap="none" spc="-70" normalizeH="0" baseline="0" noProof="0" dirty="0" err="1">
                <a:ln>
                  <a:noFill/>
                </a:ln>
                <a:solidFill>
                  <a:schemeClr val="tx1"/>
                </a:solidFill>
                <a:effectLst/>
                <a:uLnTx/>
                <a:uFillTx/>
                <a:latin typeface="Segoe UI" panose="020B0502040204020203" pitchFamily="34" charset="0"/>
                <a:ea typeface="Times New Roman" panose="02020603050405020304" pitchFamily="18" charset="0"/>
                <a:cs typeface="Segoe UI" panose="020B0502040204020203" pitchFamily="34" charset="0"/>
              </a:rPr>
              <a:t>ConfigMgr</a:t>
            </a:r>
            <a:r>
              <a:rPr kumimoji="0" lang="en-US" sz="1836" b="0" i="0" u="none" strike="noStrike" kern="1200" cap="none" spc="-70" normalizeH="0" baseline="0" noProof="0" dirty="0">
                <a:ln>
                  <a:noFill/>
                </a:ln>
                <a:solidFill>
                  <a:schemeClr val="tx1"/>
                </a:solidFill>
                <a:effectLst/>
                <a:uLnTx/>
                <a:uFillTx/>
                <a:latin typeface="Segoe UI" panose="020B0502040204020203" pitchFamily="34" charset="0"/>
                <a:ea typeface="Times New Roman" panose="02020603050405020304" pitchFamily="18" charset="0"/>
                <a:cs typeface="Segoe UI" panose="020B0502040204020203" pitchFamily="34" charset="0"/>
              </a:rPr>
              <a:t> Current Branch.</a:t>
            </a:r>
          </a:p>
          <a:p>
            <a:pPr marL="0" marR="0" lvl="0" indent="0" algn="l" defTabSz="932380" rtl="0" eaLnBrk="1" fontAlgn="auto" latinLnBrk="0" hangingPunct="1">
              <a:lnSpc>
                <a:spcPct val="115000"/>
              </a:lnSpc>
              <a:spcBef>
                <a:spcPct val="20000"/>
              </a:spcBef>
              <a:spcAft>
                <a:spcPts val="1224"/>
              </a:spcAft>
              <a:buClrTx/>
              <a:buSzPct val="80000"/>
              <a:buFont typeface="Arial" pitchFamily="34" charset="0"/>
              <a:buNone/>
              <a:tabLst/>
              <a:defRPr/>
            </a:pPr>
            <a:r>
              <a:rPr kumimoji="0" lang="en-US" sz="1836" b="0" i="0" u="none" strike="noStrike" kern="1200" cap="none" spc="-70" normalizeH="0" baseline="0" noProof="0" dirty="0">
                <a:ln>
                  <a:noFill/>
                </a:ln>
                <a:solidFill>
                  <a:schemeClr val="tx2"/>
                </a:solidFill>
                <a:effectLst/>
                <a:uLnTx/>
                <a:uFillTx/>
                <a:latin typeface="Segoe UI" panose="020B0502040204020203" pitchFamily="34" charset="0"/>
                <a:ea typeface="Times New Roman" panose="02020603050405020304" pitchFamily="18" charset="0"/>
                <a:cs typeface="Segoe UI" panose="020B0502040204020203" pitchFamily="34" charset="0"/>
              </a:rPr>
              <a:t>Support faster-paced updates for Windows 10, Windows cloud services, Office 365, EMS, and Intune: </a:t>
            </a:r>
            <a:r>
              <a:rPr kumimoji="0" lang="en-US" sz="1836" b="0" i="0" u="none" strike="noStrike" kern="1200" cap="none" spc="-70" normalizeH="0" baseline="0" noProof="0" dirty="0">
                <a:ln>
                  <a:noFill/>
                </a:ln>
                <a:solidFill>
                  <a:schemeClr val="tx1"/>
                </a:solidFill>
                <a:effectLst/>
                <a:uLnTx/>
                <a:uFillTx/>
                <a:latin typeface="Segoe UI" panose="020B0502040204020203" pitchFamily="34" charset="0"/>
                <a:ea typeface="Times New Roman" panose="02020603050405020304" pitchFamily="18" charset="0"/>
                <a:cs typeface="Segoe UI" panose="020B0502040204020203" pitchFamily="34" charset="0"/>
              </a:rPr>
              <a:t>New updates and servicing nodes deliver periodic updates for new features, bug fixes, and extensions for hybrid deployments using Intune.</a:t>
            </a:r>
          </a:p>
          <a:p>
            <a:pPr marL="0" marR="0" lvl="0" indent="0" algn="l" defTabSz="932380" rtl="0" eaLnBrk="1" fontAlgn="auto" latinLnBrk="0" hangingPunct="1">
              <a:lnSpc>
                <a:spcPct val="115000"/>
              </a:lnSpc>
              <a:spcBef>
                <a:spcPct val="20000"/>
              </a:spcBef>
              <a:spcAft>
                <a:spcPts val="0"/>
              </a:spcAft>
              <a:buClrTx/>
              <a:buSzPct val="80000"/>
              <a:buFont typeface="Arial" pitchFamily="34" charset="0"/>
              <a:buNone/>
              <a:tabLst/>
              <a:defRPr/>
            </a:pPr>
            <a:r>
              <a:rPr kumimoji="0" lang="en-US" sz="1836" b="0" i="0" u="none" strike="noStrike" kern="1200" cap="none" spc="-70" normalizeH="0" baseline="0" noProof="0" dirty="0">
                <a:ln>
                  <a:noFill/>
                </a:ln>
                <a:solidFill>
                  <a:schemeClr val="tx2"/>
                </a:solidFill>
                <a:effectLst/>
                <a:uLnTx/>
                <a:uFillTx/>
                <a:latin typeface="Segoe UI" panose="020B0502040204020203" pitchFamily="34" charset="0"/>
                <a:ea typeface="Times New Roman" panose="02020603050405020304" pitchFamily="18" charset="0"/>
                <a:cs typeface="Segoe UI" panose="020B0502040204020203" pitchFamily="34" charset="0"/>
              </a:rPr>
              <a:t>Listen and respond quickly to customer feedback: </a:t>
            </a:r>
            <a:r>
              <a:rPr kumimoji="0" lang="en-US" sz="1836" b="0" i="0" u="none" strike="noStrike" kern="1200" cap="none" spc="-70" normalizeH="0" baseline="0" noProof="0" dirty="0">
                <a:ln>
                  <a:noFill/>
                </a:ln>
                <a:solidFill>
                  <a:schemeClr val="tx1"/>
                </a:solidFill>
                <a:effectLst/>
                <a:uLnTx/>
                <a:uFillTx/>
                <a:latin typeface="Segoe UI" panose="020B0502040204020203" pitchFamily="34" charset="0"/>
                <a:ea typeface="Times New Roman" panose="02020603050405020304" pitchFamily="18" charset="0"/>
                <a:cs typeface="Segoe UI" panose="020B0502040204020203" pitchFamily="34" charset="0"/>
              </a:rPr>
              <a:t>Foundational improvements made in the latest version of the product allow us to respond to customer feedback more quickly. </a:t>
            </a:r>
          </a:p>
          <a:p>
            <a:pPr marL="0" marR="0" lvl="0" indent="0" algn="l" defTabSz="932380" rtl="0" eaLnBrk="1" fontAlgn="auto" latinLnBrk="0" hangingPunct="1">
              <a:lnSpc>
                <a:spcPct val="115000"/>
              </a:lnSpc>
              <a:spcBef>
                <a:spcPct val="20000"/>
              </a:spcBef>
              <a:spcAft>
                <a:spcPts val="0"/>
              </a:spcAft>
              <a:buClrTx/>
              <a:buSzPct val="80000"/>
              <a:buFont typeface="Arial" pitchFamily="34" charset="0"/>
              <a:buNone/>
              <a:tabLst/>
              <a:defRPr/>
            </a:pPr>
            <a:r>
              <a:rPr kumimoji="0" lang="en-US" sz="1836" b="0" i="0" u="none" strike="noStrike" kern="1200" cap="none" spc="-70" normalizeH="0" baseline="0" noProof="0" dirty="0">
                <a:ln>
                  <a:noFill/>
                </a:ln>
                <a:solidFill>
                  <a:schemeClr val="tx1"/>
                </a:solidFill>
                <a:effectLst/>
                <a:uLnTx/>
                <a:uFillTx/>
                <a:latin typeface="Segoe UI" panose="020B0502040204020203" pitchFamily="34" charset="0"/>
                <a:ea typeface="Times New Roman" panose="02020603050405020304" pitchFamily="18" charset="0"/>
                <a:cs typeface="Segoe UI" panose="020B0502040204020203" pitchFamily="34" charset="0"/>
              </a:rPr>
              <a:t>The product maintains its continuous focus on lowering TCO and simplification.</a:t>
            </a:r>
          </a:p>
          <a:p>
            <a:pPr marL="0" marR="0" lvl="0" indent="0" algn="l" defTabSz="932380" rtl="0" eaLnBrk="1" fontAlgn="auto" latinLnBrk="0" hangingPunct="1">
              <a:lnSpc>
                <a:spcPct val="115000"/>
              </a:lnSpc>
              <a:spcBef>
                <a:spcPct val="20000"/>
              </a:spcBef>
              <a:spcAft>
                <a:spcPts val="0"/>
              </a:spcAft>
              <a:buClrTx/>
              <a:buSzPct val="80000"/>
              <a:buFont typeface="Arial" pitchFamily="34" charset="0"/>
              <a:buNone/>
              <a:tabLst/>
              <a:defRPr/>
            </a:pPr>
            <a:endParaRPr kumimoji="0" lang="en-US" sz="1836" b="0" i="0" u="none" strike="noStrike" kern="1200" cap="none" spc="-70" normalizeH="0" baseline="0" noProof="0" dirty="0">
              <a:ln>
                <a:noFill/>
              </a:ln>
              <a:solidFill>
                <a:schemeClr val="tx1"/>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32380" rtl="0" eaLnBrk="1" fontAlgn="auto" latinLnBrk="0" hangingPunct="1">
              <a:lnSpc>
                <a:spcPct val="115000"/>
              </a:lnSpc>
              <a:spcBef>
                <a:spcPct val="20000"/>
              </a:spcBef>
              <a:spcAft>
                <a:spcPts val="0"/>
              </a:spcAft>
              <a:buClrTx/>
              <a:buSzPct val="80000"/>
              <a:buFont typeface="Arial" pitchFamily="34" charset="0"/>
              <a:buNone/>
              <a:tabLst/>
              <a:defRPr/>
            </a:pPr>
            <a:endParaRPr kumimoji="0" lang="en-US" sz="1836" b="0" i="0" u="none" strike="noStrike" kern="1200" cap="none" spc="-70" normalizeH="0" baseline="0" noProof="0" dirty="0">
              <a:ln>
                <a:noFill/>
              </a:ln>
              <a:solidFill>
                <a:schemeClr val="tx1"/>
              </a:solidFill>
              <a:effectLst/>
              <a:uLnTx/>
              <a:uFillTx/>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32380" rtl="0" eaLnBrk="1" fontAlgn="auto" latinLnBrk="0" hangingPunct="1">
              <a:lnSpc>
                <a:spcPct val="115000"/>
              </a:lnSpc>
              <a:spcBef>
                <a:spcPct val="20000"/>
              </a:spcBef>
              <a:spcAft>
                <a:spcPts val="0"/>
              </a:spcAft>
              <a:buClrTx/>
              <a:buSzPct val="80000"/>
              <a:buFont typeface="Arial" pitchFamily="34" charset="0"/>
              <a:buNone/>
              <a:tabLst/>
              <a:defRPr/>
            </a:pPr>
            <a:endParaRPr kumimoji="0" lang="en-US" sz="1836" b="0" i="0" u="none" strike="noStrike" kern="1200" cap="none" spc="-51" normalizeH="0" baseline="0" noProof="0" dirty="0">
              <a:ln>
                <a:noFill/>
              </a:ln>
              <a:solidFill>
                <a:schemeClr val="tx1"/>
              </a:solidFill>
              <a:effectLst/>
              <a:uLnTx/>
              <a:uFillTx/>
              <a:latin typeface="Segoe UI Light"/>
              <a:ea typeface="+mn-ea"/>
              <a:cs typeface="+mn-cs"/>
            </a:endParaRPr>
          </a:p>
        </p:txBody>
      </p:sp>
    </p:spTree>
    <p:extLst>
      <p:ext uri="{BB962C8B-B14F-4D97-AF65-F5344CB8AC3E}">
        <p14:creationId xmlns:p14="http://schemas.microsoft.com/office/powerpoint/2010/main" val="118451179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Configuration Manager Current Branch</a:t>
            </a:r>
          </a:p>
        </p:txBody>
      </p:sp>
      <p:sp>
        <p:nvSpPr>
          <p:cNvPr id="23" name="Rectangle 22"/>
          <p:cNvSpPr/>
          <p:nvPr/>
        </p:nvSpPr>
        <p:spPr bwMode="auto">
          <a:xfrm>
            <a:off x="274639" y="1159641"/>
            <a:ext cx="11912015" cy="3504126"/>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mj-lt"/>
              <a:ea typeface="Segoe UI" pitchFamily="34" charset="0"/>
              <a:cs typeface="Segoe UI" pitchFamily="34" charset="0"/>
            </a:endParaRPr>
          </a:p>
        </p:txBody>
      </p:sp>
      <p:grpSp>
        <p:nvGrpSpPr>
          <p:cNvPr id="24" name="Group 23"/>
          <p:cNvGrpSpPr/>
          <p:nvPr/>
        </p:nvGrpSpPr>
        <p:grpSpPr>
          <a:xfrm>
            <a:off x="467999" y="1362141"/>
            <a:ext cx="11932769" cy="5518364"/>
            <a:chOff x="467183" y="1212849"/>
            <a:chExt cx="11934461" cy="5519147"/>
          </a:xfrm>
        </p:grpSpPr>
        <p:cxnSp>
          <p:nvCxnSpPr>
            <p:cNvPr id="25" name="Straight Arrow Connector 24"/>
            <p:cNvCxnSpPr>
              <a:cxnSpLocks/>
            </p:cNvCxnSpPr>
            <p:nvPr/>
          </p:nvCxnSpPr>
          <p:spPr>
            <a:xfrm>
              <a:off x="467183" y="6598750"/>
              <a:ext cx="11878335" cy="7879"/>
            </a:xfrm>
            <a:prstGeom prst="straightConnector1">
              <a:avLst/>
            </a:prstGeom>
            <a:noFill/>
            <a:ln w="254000" cap="flat" cmpd="sng" algn="ctr">
              <a:solidFill>
                <a:srgbClr val="002050"/>
              </a:solidFill>
              <a:prstDash val="solid"/>
              <a:headEnd type="none"/>
              <a:tailEnd type="stealth" w="sm" len="sm"/>
            </a:ln>
            <a:effectLst/>
          </p:spPr>
        </p:cxnSp>
        <p:cxnSp>
          <p:nvCxnSpPr>
            <p:cNvPr id="26" name="Straight Arrow Connector 25"/>
            <p:cNvCxnSpPr/>
            <p:nvPr/>
          </p:nvCxnSpPr>
          <p:spPr>
            <a:xfrm>
              <a:off x="4107313" y="1212849"/>
              <a:ext cx="0" cy="5252655"/>
            </a:xfrm>
            <a:prstGeom prst="straightConnector1">
              <a:avLst/>
            </a:prstGeom>
            <a:noFill/>
            <a:ln w="9525" cap="flat" cmpd="sng" algn="ctr">
              <a:solidFill>
                <a:schemeClr val="tx1"/>
              </a:solidFill>
              <a:prstDash val="sysDot"/>
              <a:headEnd type="none"/>
              <a:tailEnd type="none"/>
            </a:ln>
            <a:effectLst/>
          </p:spPr>
        </p:cxnSp>
        <p:cxnSp>
          <p:nvCxnSpPr>
            <p:cNvPr id="28" name="Straight Arrow Connector 27"/>
            <p:cNvCxnSpPr/>
            <p:nvPr/>
          </p:nvCxnSpPr>
          <p:spPr>
            <a:xfrm>
              <a:off x="7772575" y="1394165"/>
              <a:ext cx="0" cy="5071339"/>
            </a:xfrm>
            <a:prstGeom prst="straightConnector1">
              <a:avLst/>
            </a:prstGeom>
            <a:noFill/>
            <a:ln w="9525" cap="flat" cmpd="sng" algn="ctr">
              <a:solidFill>
                <a:schemeClr val="tx1"/>
              </a:solidFill>
              <a:prstDash val="sysDot"/>
              <a:headEnd type="none"/>
              <a:tailEnd type="none"/>
            </a:ln>
            <a:effectLst/>
          </p:spPr>
        </p:cxnSp>
        <p:cxnSp>
          <p:nvCxnSpPr>
            <p:cNvPr id="29" name="Straight Arrow Connector 28"/>
            <p:cNvCxnSpPr/>
            <p:nvPr/>
          </p:nvCxnSpPr>
          <p:spPr>
            <a:xfrm>
              <a:off x="11425271" y="1212849"/>
              <a:ext cx="0" cy="5119022"/>
            </a:xfrm>
            <a:prstGeom prst="straightConnector1">
              <a:avLst/>
            </a:prstGeom>
            <a:noFill/>
            <a:ln w="9525" cap="flat" cmpd="sng" algn="ctr">
              <a:solidFill>
                <a:schemeClr val="tx1"/>
              </a:solidFill>
              <a:prstDash val="sysDot"/>
              <a:headEnd type="none"/>
              <a:tailEnd type="none"/>
            </a:ln>
            <a:effectLst/>
          </p:spPr>
        </p:cxnSp>
        <p:cxnSp>
          <p:nvCxnSpPr>
            <p:cNvPr id="30" name="Straight Arrow Connector 29"/>
            <p:cNvCxnSpPr/>
            <p:nvPr/>
          </p:nvCxnSpPr>
          <p:spPr>
            <a:xfrm>
              <a:off x="467183" y="1212849"/>
              <a:ext cx="0" cy="5252655"/>
            </a:xfrm>
            <a:prstGeom prst="straightConnector1">
              <a:avLst/>
            </a:prstGeom>
            <a:noFill/>
            <a:ln w="9525" cap="flat" cmpd="sng" algn="ctr">
              <a:solidFill>
                <a:schemeClr val="tx1"/>
              </a:solidFill>
              <a:prstDash val="sysDot"/>
              <a:headEnd type="none"/>
              <a:tailEnd type="none"/>
            </a:ln>
            <a:effectLst/>
          </p:spPr>
        </p:cxnSp>
        <p:grpSp>
          <p:nvGrpSpPr>
            <p:cNvPr id="31" name="Group 30"/>
            <p:cNvGrpSpPr/>
            <p:nvPr/>
          </p:nvGrpSpPr>
          <p:grpSpPr>
            <a:xfrm>
              <a:off x="619080" y="4543699"/>
              <a:ext cx="7153496" cy="416279"/>
              <a:chOff x="3096938" y="5769981"/>
              <a:chExt cx="3239280" cy="416338"/>
            </a:xfrm>
          </p:grpSpPr>
          <p:sp>
            <p:nvSpPr>
              <p:cNvPr id="56" name="Rectangle 55"/>
              <p:cNvSpPr/>
              <p:nvPr/>
            </p:nvSpPr>
            <p:spPr bwMode="auto">
              <a:xfrm>
                <a:off x="3096938" y="5809828"/>
                <a:ext cx="2238526" cy="37649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31935" eaLnBrk="1" fontAlgn="base" latinLnBrk="0" hangingPunct="1">
                  <a:lnSpc>
                    <a:spcPct val="100000"/>
                  </a:lnSpc>
                  <a:spcBef>
                    <a:spcPct val="0"/>
                  </a:spcBef>
                  <a:spcAft>
                    <a:spcPts val="0"/>
                  </a:spcAft>
                  <a:buClrTx/>
                  <a:buSzTx/>
                  <a:buFontTx/>
                  <a:buNone/>
                  <a:tabLst/>
                  <a:defRPr/>
                </a:pPr>
                <a:r>
                  <a:rPr kumimoji="0" lang="en-US" sz="1275" b="0" i="0" u="none" strike="noStrike" kern="0" cap="none" spc="0" normalizeH="0" baseline="0" noProof="0" dirty="0">
                    <a:ln>
                      <a:noFill/>
                    </a:ln>
                    <a:solidFill>
                      <a:sysClr val="windowText" lastClr="000000"/>
                    </a:solidFill>
                    <a:effectLst/>
                    <a:uLnTx/>
                    <a:uFillTx/>
                    <a:latin typeface="+mj-lt"/>
                    <a:ea typeface="Segoe UI" panose="020B0502040204020203" pitchFamily="34" charset="0"/>
                    <a:cs typeface="Segoe UI Semibold" panose="020B0702040204020203" pitchFamily="34" charset="0"/>
                  </a:rPr>
                  <a:t>Current Branch (version 1511)</a:t>
                </a:r>
              </a:p>
            </p:txBody>
          </p:sp>
          <p:cxnSp>
            <p:nvCxnSpPr>
              <p:cNvPr id="57" name="Straight Arrow Connector 56"/>
              <p:cNvCxnSpPr/>
              <p:nvPr/>
            </p:nvCxnSpPr>
            <p:spPr>
              <a:xfrm flipH="1">
                <a:off x="4683980" y="5769981"/>
                <a:ext cx="1652238" cy="0"/>
              </a:xfrm>
              <a:prstGeom prst="straightConnector1">
                <a:avLst/>
              </a:prstGeom>
              <a:noFill/>
              <a:ln w="44450" cap="flat" cmpd="sng" algn="ctr">
                <a:solidFill>
                  <a:schemeClr val="tx1"/>
                </a:solidFill>
                <a:prstDash val="solid"/>
                <a:headEnd type="oval"/>
                <a:tailEnd type="oval"/>
              </a:ln>
              <a:effectLst/>
            </p:spPr>
          </p:cxnSp>
        </p:grpSp>
        <p:sp>
          <p:nvSpPr>
            <p:cNvPr id="36" name="Rectangle 35"/>
            <p:cNvSpPr/>
            <p:nvPr/>
          </p:nvSpPr>
          <p:spPr bwMode="auto">
            <a:xfrm>
              <a:off x="4237408" y="4527813"/>
              <a:ext cx="4539140" cy="51190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31935" eaLnBrk="1" fontAlgn="base" latinLnBrk="0" hangingPunct="1">
                <a:lnSpc>
                  <a:spcPct val="100000"/>
                </a:lnSpc>
                <a:spcBef>
                  <a:spcPct val="0"/>
                </a:spcBef>
                <a:spcAft>
                  <a:spcPts val="0"/>
                </a:spcAft>
                <a:buClrTx/>
                <a:buSzTx/>
                <a:buFontTx/>
                <a:buNone/>
                <a:tabLst/>
                <a:defRPr/>
              </a:pPr>
              <a:r>
                <a:rPr kumimoji="0" lang="en-US" sz="1275" b="0" i="0" u="none" strike="noStrike" kern="0" cap="none" spc="0" normalizeH="0" baseline="0" noProof="0" dirty="0">
                  <a:ln>
                    <a:noFill/>
                  </a:ln>
                  <a:solidFill>
                    <a:sysClr val="windowText" lastClr="000000"/>
                  </a:solidFill>
                  <a:effectLst/>
                  <a:uLnTx/>
                  <a:uFillTx/>
                  <a:latin typeface="+mj-lt"/>
                  <a:ea typeface="Segoe UI" panose="020B0502040204020203" pitchFamily="34" charset="0"/>
                  <a:cs typeface="Segoe UI Semibold" panose="020B0702040204020203" pitchFamily="34" charset="0"/>
                </a:rPr>
                <a:t>Current Branch (version 1602)</a:t>
              </a:r>
            </a:p>
          </p:txBody>
        </p:sp>
        <p:sp>
          <p:nvSpPr>
            <p:cNvPr id="39" name="Rectangle 38"/>
            <p:cNvSpPr/>
            <p:nvPr/>
          </p:nvSpPr>
          <p:spPr bwMode="auto">
            <a:xfrm>
              <a:off x="7862504" y="4544563"/>
              <a:ext cx="4539140" cy="51190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31935" eaLnBrk="1" fontAlgn="base" latinLnBrk="0" hangingPunct="1">
                <a:lnSpc>
                  <a:spcPct val="100000"/>
                </a:lnSpc>
                <a:spcBef>
                  <a:spcPct val="0"/>
                </a:spcBef>
                <a:spcAft>
                  <a:spcPts val="0"/>
                </a:spcAft>
                <a:buClrTx/>
                <a:buSzTx/>
                <a:buFontTx/>
                <a:buNone/>
                <a:tabLst/>
                <a:defRPr/>
              </a:pPr>
              <a:r>
                <a:rPr kumimoji="0" lang="en-US" sz="1275" b="0" i="0" u="none" strike="noStrike" kern="0" cap="none" spc="0" normalizeH="0" baseline="0" noProof="0" dirty="0">
                  <a:ln>
                    <a:noFill/>
                  </a:ln>
                  <a:solidFill>
                    <a:sysClr val="windowText" lastClr="000000"/>
                  </a:solidFill>
                  <a:effectLst/>
                  <a:uLnTx/>
                  <a:uFillTx/>
                  <a:latin typeface="+mj-lt"/>
                  <a:ea typeface="Segoe UI" panose="020B0502040204020203" pitchFamily="34" charset="0"/>
                  <a:cs typeface="Segoe UI Semibold" panose="020B0702040204020203" pitchFamily="34" charset="0"/>
                </a:rPr>
                <a:t>Current Branch (version 1606)</a:t>
              </a:r>
            </a:p>
          </p:txBody>
        </p:sp>
        <p:sp>
          <p:nvSpPr>
            <p:cNvPr id="41" name="Rectangle 40"/>
            <p:cNvSpPr/>
            <p:nvPr/>
          </p:nvSpPr>
          <p:spPr bwMode="auto">
            <a:xfrm>
              <a:off x="4064826" y="4199158"/>
              <a:ext cx="6238461" cy="114345"/>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31935" eaLnBrk="1" fontAlgn="base" latinLnBrk="0" hangingPunct="1">
                <a:lnSpc>
                  <a:spcPct val="100000"/>
                </a:lnSpc>
                <a:spcBef>
                  <a:spcPct val="0"/>
                </a:spcBef>
                <a:spcAft>
                  <a:spcPts val="900"/>
                </a:spcAft>
                <a:buClrTx/>
                <a:buSzTx/>
                <a:buFontTx/>
                <a:buNone/>
                <a:tabLst/>
                <a:defRPr/>
              </a:pPr>
              <a:r>
                <a:rPr kumimoji="0" lang="en-US" sz="1734" b="0" i="0" u="none" strike="noStrike" kern="0" cap="none" spc="0" normalizeH="0" baseline="0" noProof="0" dirty="0">
                  <a:ln>
                    <a:noFill/>
                  </a:ln>
                  <a:solidFill>
                    <a:sysClr val="windowText" lastClr="000000"/>
                  </a:solidFill>
                  <a:effectLst/>
                  <a:uLnTx/>
                  <a:uFillTx/>
                  <a:latin typeface="+mj-lt"/>
                  <a:ea typeface="Segoe UI" panose="020B0502040204020203" pitchFamily="34" charset="0"/>
                  <a:cs typeface="Segoe UI Semibold" panose="020B0702040204020203" pitchFamily="34" charset="0"/>
                </a:rPr>
                <a:t>System Center Configuration Manager</a:t>
              </a:r>
            </a:p>
          </p:txBody>
        </p:sp>
        <p:cxnSp>
          <p:nvCxnSpPr>
            <p:cNvPr id="43" name="Straight Arrow Connector 42"/>
            <p:cNvCxnSpPr/>
            <p:nvPr/>
          </p:nvCxnSpPr>
          <p:spPr>
            <a:xfrm flipH="1">
              <a:off x="471142" y="4543694"/>
              <a:ext cx="3648737" cy="0"/>
            </a:xfrm>
            <a:prstGeom prst="straightConnector1">
              <a:avLst/>
            </a:prstGeom>
            <a:noFill/>
            <a:ln w="44450" cap="flat" cmpd="sng" algn="ctr">
              <a:solidFill>
                <a:schemeClr val="tx1"/>
              </a:solidFill>
              <a:prstDash val="solid"/>
              <a:headEnd type="oval"/>
              <a:tailEnd type="oval"/>
            </a:ln>
            <a:effectLst/>
          </p:spPr>
        </p:cxnSp>
        <p:cxnSp>
          <p:nvCxnSpPr>
            <p:cNvPr id="49" name="Straight Arrow Connector 48"/>
            <p:cNvCxnSpPr/>
            <p:nvPr/>
          </p:nvCxnSpPr>
          <p:spPr>
            <a:xfrm flipH="1">
              <a:off x="7776535" y="4543694"/>
              <a:ext cx="3648737" cy="0"/>
            </a:xfrm>
            <a:prstGeom prst="straightConnector1">
              <a:avLst/>
            </a:prstGeom>
            <a:noFill/>
            <a:ln w="44450" cap="flat" cmpd="sng" algn="ctr">
              <a:solidFill>
                <a:schemeClr val="tx1"/>
              </a:solidFill>
              <a:prstDash val="solid"/>
              <a:headEnd type="oval"/>
              <a:tailEnd type="oval"/>
            </a:ln>
            <a:effectLst/>
          </p:spPr>
        </p:cxnSp>
        <p:sp>
          <p:nvSpPr>
            <p:cNvPr id="50" name="TextBox 49"/>
            <p:cNvSpPr txBox="1"/>
            <p:nvPr/>
          </p:nvSpPr>
          <p:spPr>
            <a:xfrm>
              <a:off x="510950" y="6465504"/>
              <a:ext cx="3634782" cy="266492"/>
            </a:xfrm>
            <a:prstGeom prst="rect">
              <a:avLst/>
            </a:prstGeom>
            <a:noFill/>
            <a:ln>
              <a:noFill/>
            </a:ln>
            <a:effectLst/>
          </p:spPr>
          <p:txBody>
            <a:bodyPr wrap="square" lIns="91401" rtlCol="0" anchor="ctr">
              <a:spAutoFit/>
            </a:bodyPr>
            <a:lstStyle/>
            <a:p>
              <a:pPr marL="0" marR="0" lvl="0" indent="0" algn="ctr" defTabSz="913873" eaLnBrk="1" fontAlgn="auto" latinLnBrk="0" hangingPunct="1">
                <a:lnSpc>
                  <a:spcPct val="100000"/>
                </a:lnSpc>
                <a:spcBef>
                  <a:spcPts val="0"/>
                </a:spcBef>
                <a:spcAft>
                  <a:spcPts val="0"/>
                </a:spcAft>
                <a:buClrTx/>
                <a:buSzTx/>
                <a:buFontTx/>
                <a:buNone/>
                <a:tabLst/>
                <a:defRPr/>
              </a:pPr>
              <a:r>
                <a:rPr kumimoji="0" lang="en-US" sz="1097" b="1" i="0" u="none" strike="noStrike" kern="0" cap="none" spc="0" normalizeH="0" baseline="0" noProof="0" dirty="0">
                  <a:ln>
                    <a:noFill/>
                  </a:ln>
                  <a:solidFill>
                    <a:srgbClr val="FFFFFF"/>
                  </a:solidFill>
                  <a:effectLst/>
                  <a:uLnTx/>
                  <a:uFillTx/>
                  <a:latin typeface="+mj-lt"/>
                  <a:cs typeface="Segoe UI Semibold" panose="020B0702040204020203" pitchFamily="34" charset="0"/>
                </a:rPr>
                <a:t>Winter 2015</a:t>
              </a:r>
            </a:p>
          </p:txBody>
        </p:sp>
        <p:sp>
          <p:nvSpPr>
            <p:cNvPr id="54" name="TextBox 53"/>
            <p:cNvSpPr txBox="1"/>
            <p:nvPr/>
          </p:nvSpPr>
          <p:spPr>
            <a:xfrm>
              <a:off x="2295510" y="6447018"/>
              <a:ext cx="3634782" cy="266492"/>
            </a:xfrm>
            <a:prstGeom prst="rect">
              <a:avLst/>
            </a:prstGeom>
            <a:noFill/>
            <a:ln>
              <a:noFill/>
            </a:ln>
            <a:effectLst/>
          </p:spPr>
          <p:txBody>
            <a:bodyPr wrap="square" lIns="91401" rtlCol="0" anchor="ctr">
              <a:spAutoFit/>
            </a:bodyPr>
            <a:lstStyle/>
            <a:p>
              <a:pPr marL="0" marR="0" lvl="0" indent="0" algn="ctr" defTabSz="913873" eaLnBrk="1" fontAlgn="auto" latinLnBrk="0" hangingPunct="1">
                <a:lnSpc>
                  <a:spcPct val="100000"/>
                </a:lnSpc>
                <a:spcBef>
                  <a:spcPts val="0"/>
                </a:spcBef>
                <a:spcAft>
                  <a:spcPts val="0"/>
                </a:spcAft>
                <a:buClrTx/>
                <a:buSzTx/>
                <a:buFontTx/>
                <a:buNone/>
                <a:tabLst/>
                <a:defRPr/>
              </a:pPr>
              <a:r>
                <a:rPr kumimoji="0" lang="en-US" sz="1097" b="1" i="0" u="none" strike="noStrike" kern="0" cap="none" spc="0" normalizeH="0" baseline="0" noProof="0" dirty="0">
                  <a:ln>
                    <a:noFill/>
                  </a:ln>
                  <a:solidFill>
                    <a:srgbClr val="FFFFFF"/>
                  </a:solidFill>
                  <a:effectLst/>
                  <a:uLnTx/>
                  <a:uFillTx/>
                  <a:latin typeface="+mj-lt"/>
                  <a:cs typeface="Segoe UI Semibold" panose="020B0702040204020203" pitchFamily="34" charset="0"/>
                </a:rPr>
                <a:t>2016</a:t>
              </a:r>
            </a:p>
          </p:txBody>
        </p:sp>
      </p:grpSp>
      <p:graphicFrame>
        <p:nvGraphicFramePr>
          <p:cNvPr id="58" name="Table 1"/>
          <p:cNvGraphicFramePr>
            <a:graphicFrameLocks noGrp="1"/>
          </p:cNvGraphicFramePr>
          <p:nvPr>
            <p:extLst/>
          </p:nvPr>
        </p:nvGraphicFramePr>
        <p:xfrm>
          <a:off x="282341" y="1159641"/>
          <a:ext cx="11904313" cy="1913870"/>
        </p:xfrm>
        <a:graphic>
          <a:graphicData uri="http://schemas.openxmlformats.org/drawingml/2006/table">
            <a:tbl>
              <a:tblPr firstRow="1" bandRow="1">
                <a:tableStyleId>{2D5ABB26-0587-4C30-8999-92F81FD0307C}</a:tableStyleId>
              </a:tblPr>
              <a:tblGrid>
                <a:gridCol w="2061470">
                  <a:extLst>
                    <a:ext uri="{9D8B030D-6E8A-4147-A177-3AD203B41FA5}">
                      <a16:colId xmlns:a16="http://schemas.microsoft.com/office/drawing/2014/main" val="20001"/>
                    </a:ext>
                  </a:extLst>
                </a:gridCol>
                <a:gridCol w="1484238">
                  <a:extLst>
                    <a:ext uri="{9D8B030D-6E8A-4147-A177-3AD203B41FA5}">
                      <a16:colId xmlns:a16="http://schemas.microsoft.com/office/drawing/2014/main" val="20004"/>
                    </a:ext>
                  </a:extLst>
                </a:gridCol>
                <a:gridCol w="2109181">
                  <a:extLst>
                    <a:ext uri="{9D8B030D-6E8A-4147-A177-3AD203B41FA5}">
                      <a16:colId xmlns:a16="http://schemas.microsoft.com/office/drawing/2014/main" val="20002"/>
                    </a:ext>
                  </a:extLst>
                </a:gridCol>
                <a:gridCol w="2421652">
                  <a:extLst>
                    <a:ext uri="{9D8B030D-6E8A-4147-A177-3AD203B41FA5}">
                      <a16:colId xmlns:a16="http://schemas.microsoft.com/office/drawing/2014/main" val="20005"/>
                    </a:ext>
                  </a:extLst>
                </a:gridCol>
                <a:gridCol w="1796710">
                  <a:extLst>
                    <a:ext uri="{9D8B030D-6E8A-4147-A177-3AD203B41FA5}">
                      <a16:colId xmlns:a16="http://schemas.microsoft.com/office/drawing/2014/main" val="20006"/>
                    </a:ext>
                  </a:extLst>
                </a:gridCol>
                <a:gridCol w="2031062">
                  <a:extLst>
                    <a:ext uri="{9D8B030D-6E8A-4147-A177-3AD203B41FA5}">
                      <a16:colId xmlns:a16="http://schemas.microsoft.com/office/drawing/2014/main" val="20003"/>
                    </a:ext>
                  </a:extLst>
                </a:gridCol>
              </a:tblGrid>
              <a:tr h="598927">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400" dirty="0">
                          <a:solidFill>
                            <a:schemeClr val="bg1"/>
                          </a:solidFill>
                        </a:rPr>
                        <a:t>Product</a:t>
                      </a:r>
                      <a:r>
                        <a:rPr lang="en-US" sz="1400" baseline="0" dirty="0">
                          <a:solidFill>
                            <a:schemeClr val="bg1"/>
                          </a:solidFill>
                        </a:rPr>
                        <a:t> v</a:t>
                      </a:r>
                      <a:r>
                        <a:rPr lang="en-US" sz="1400" dirty="0">
                          <a:solidFill>
                            <a:schemeClr val="bg1"/>
                          </a:solidFill>
                        </a:rPr>
                        <a:t>ersion</a:t>
                      </a:r>
                      <a:endParaRPr lang="en-US" sz="1400" b="0" dirty="0">
                        <a:solidFill>
                          <a:schemeClr val="bg1"/>
                        </a:solidFill>
                        <a:latin typeface="+mn-lt"/>
                        <a:cs typeface="Segoe UI Light" panose="020B0502040204020203" pitchFamily="34" charset="0"/>
                      </a:endParaRPr>
                    </a:p>
                  </a:txBody>
                  <a:tcPr marL="93234" marR="93234" marT="46616" marB="46616">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accent2"/>
                    </a:solid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400" dirty="0">
                          <a:solidFill>
                            <a:schemeClr val="bg1"/>
                          </a:solidFill>
                        </a:rPr>
                        <a:t>Release vehicle</a:t>
                      </a:r>
                      <a:endParaRPr lang="en-US" sz="1400" b="0" dirty="0">
                        <a:solidFill>
                          <a:schemeClr val="bg1"/>
                        </a:solidFill>
                        <a:latin typeface="+mn-lt"/>
                        <a:cs typeface="Segoe UI Light" panose="020B0502040204020203" pitchFamily="34" charset="0"/>
                      </a:endParaRPr>
                    </a:p>
                  </a:txBody>
                  <a:tcPr marL="93234" marR="93234" marT="46616" marB="46616">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accent2"/>
                    </a:solid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400" dirty="0">
                          <a:solidFill>
                            <a:schemeClr val="bg1"/>
                          </a:solidFill>
                        </a:rPr>
                        <a:t>Availability</a:t>
                      </a:r>
                      <a:r>
                        <a:rPr lang="en-US" sz="1400" baseline="0" dirty="0">
                          <a:solidFill>
                            <a:schemeClr val="bg1"/>
                          </a:solidFill>
                        </a:rPr>
                        <a:t> </a:t>
                      </a:r>
                      <a:endParaRPr lang="en-US" sz="1400" b="0" dirty="0">
                        <a:solidFill>
                          <a:schemeClr val="bg1"/>
                        </a:solidFill>
                        <a:latin typeface="+mn-lt"/>
                        <a:cs typeface="Segoe UI Light" panose="020B0502040204020203" pitchFamily="34" charset="0"/>
                      </a:endParaRPr>
                    </a:p>
                  </a:txBody>
                  <a:tcPr marL="93234" marR="93234" marT="46616" marB="46616">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accent2"/>
                    </a:solid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400" dirty="0">
                          <a:solidFill>
                            <a:schemeClr val="bg1"/>
                          </a:solidFill>
                        </a:rPr>
                        <a:t>Windows 10 features supported</a:t>
                      </a:r>
                      <a:endParaRPr lang="en-US" sz="1400" b="0" dirty="0">
                        <a:solidFill>
                          <a:schemeClr val="bg1"/>
                        </a:solidFill>
                        <a:latin typeface="+mn-lt"/>
                        <a:cs typeface="Segoe UI Light" panose="020B0502040204020203" pitchFamily="34" charset="0"/>
                      </a:endParaRPr>
                    </a:p>
                  </a:txBody>
                  <a:tcPr marL="93234" marR="93234" marT="46616" marB="46616">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accent2"/>
                    </a:solid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400" dirty="0">
                          <a:solidFill>
                            <a:schemeClr val="bg1"/>
                          </a:solidFill>
                        </a:rPr>
                        <a:t>Support</a:t>
                      </a:r>
                      <a:endParaRPr lang="en-US" sz="1400" b="0" dirty="0">
                        <a:solidFill>
                          <a:schemeClr val="bg1"/>
                        </a:solidFill>
                        <a:latin typeface="+mn-lt"/>
                        <a:cs typeface="Segoe UI Light" panose="020B0502040204020203" pitchFamily="34" charset="0"/>
                      </a:endParaRPr>
                    </a:p>
                  </a:txBody>
                  <a:tcPr marL="93234" marR="93234" marT="46616" marB="46616">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chemeClr val="accent4"/>
                      </a:solidFill>
                      <a:prstDash val="solid"/>
                      <a:round/>
                      <a:headEnd type="none" w="med" len="med"/>
                      <a:tailEnd type="none" w="med" len="med"/>
                    </a:lnB>
                    <a:solidFill>
                      <a:schemeClr val="accent2"/>
                    </a:solid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r>
                        <a:rPr lang="en-US" sz="1400" dirty="0">
                          <a:solidFill>
                            <a:schemeClr val="bg1"/>
                          </a:solidFill>
                        </a:rPr>
                        <a:t>Windows servicing model supported</a:t>
                      </a:r>
                      <a:endParaRPr lang="en-US" sz="1400" b="0" dirty="0">
                        <a:solidFill>
                          <a:schemeClr val="bg1"/>
                        </a:solidFill>
                        <a:latin typeface="+mn-lt"/>
                        <a:cs typeface="Segoe UI Light" panose="020B0502040204020203" pitchFamily="34" charset="0"/>
                      </a:endParaRPr>
                    </a:p>
                  </a:txBody>
                  <a:tcPr marL="93234" marR="93234" marT="46616" marB="46616">
                    <a:lnL w="12700" cap="flat" cmpd="sng" algn="ctr">
                      <a:solidFill>
                        <a:schemeClr val="accent4"/>
                      </a:solidFill>
                      <a:prstDash val="solid"/>
                      <a:round/>
                      <a:headEnd type="none" w="med" len="med"/>
                      <a:tailEnd type="none" w="med" len="med"/>
                    </a:lnL>
                    <a:lnB w="12700" cap="flat" cmpd="sng" algn="ctr">
                      <a:solidFill>
                        <a:schemeClr val="accent4"/>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1314943">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a:solidFill>
                            <a:schemeClr val="bg1"/>
                          </a:solidFill>
                        </a:rPr>
                        <a:t>System Center Configuration</a:t>
                      </a:r>
                      <a:r>
                        <a:rPr lang="en-US" sz="1400" kern="1200" baseline="0" dirty="0">
                          <a:solidFill>
                            <a:schemeClr val="bg1"/>
                          </a:solidFill>
                        </a:rPr>
                        <a:t> Manager</a:t>
                      </a:r>
                      <a:endParaRPr lang="en-US" sz="1400" b="0" kern="1200" dirty="0">
                        <a:solidFill>
                          <a:schemeClr val="bg1"/>
                        </a:solidFill>
                        <a:latin typeface="+mn-lt"/>
                        <a:ea typeface=""/>
                        <a:cs typeface="Segoe UI Light" panose="020B0502040204020203" pitchFamily="34" charset="0"/>
                      </a:endParaRPr>
                    </a:p>
                  </a:txBody>
                  <a:tcPr marL="93234" marR="93234" marT="93247" marB="46616"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1">
                        <a:lumMod val="85000"/>
                      </a:schemeClr>
                    </a:solid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b="1" kern="1200" dirty="0">
                          <a:solidFill>
                            <a:schemeClr val="bg1"/>
                          </a:solidFill>
                        </a:rPr>
                        <a:t>Current Branch</a:t>
                      </a:r>
                      <a:endParaRPr lang="en-US" sz="1400" b="1" kern="1200" dirty="0">
                        <a:solidFill>
                          <a:schemeClr val="bg1"/>
                        </a:solidFill>
                        <a:latin typeface="+mn-lt"/>
                        <a:ea typeface=""/>
                        <a:cs typeface="Segoe UI Light" panose="020B0502040204020203" pitchFamily="34" charset="0"/>
                      </a:endParaRPr>
                    </a:p>
                  </a:txBody>
                  <a:tcPr marL="93234" marR="93234" marT="93247" marB="4661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1">
                        <a:lumMod val="85000"/>
                      </a:schemeClr>
                    </a:solid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a:solidFill>
                            <a:schemeClr val="bg1"/>
                          </a:solidFill>
                          <a:latin typeface="+mn-lt"/>
                          <a:ea typeface=""/>
                          <a:cs typeface="Segoe UI Light" panose="020B0502040204020203" pitchFamily="34" charset="0"/>
                        </a:rPr>
                        <a:t>In market for 9+ months, 3 releases (1606 the latest); tech preview every month</a:t>
                      </a:r>
                    </a:p>
                  </a:txBody>
                  <a:tcPr marL="93234" marR="93234" marT="93247" marB="4661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1">
                        <a:lumMod val="85000"/>
                      </a:schemeClr>
                    </a:solid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a:solidFill>
                            <a:schemeClr val="bg1"/>
                          </a:solidFill>
                        </a:rPr>
                        <a:t>New</a:t>
                      </a:r>
                      <a:r>
                        <a:rPr lang="en-US" sz="1400" kern="1200" baseline="0" dirty="0">
                          <a:solidFill>
                            <a:schemeClr val="bg1"/>
                          </a:solidFill>
                        </a:rPr>
                        <a:t> features, security updates, and bug fixes </a:t>
                      </a:r>
                      <a:endParaRPr lang="en-US" sz="1400" kern="1200" dirty="0">
                        <a:solidFill>
                          <a:schemeClr val="bg1"/>
                        </a:solidFill>
                        <a:latin typeface="+mn-lt"/>
                        <a:ea typeface=""/>
                        <a:cs typeface="Segoe UI Light" panose="020B0502040204020203" pitchFamily="34" charset="0"/>
                      </a:endParaRPr>
                    </a:p>
                  </a:txBody>
                  <a:tcPr marL="93234" marR="93234" marT="93247" marB="4661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1">
                        <a:lumMod val="85000"/>
                      </a:schemeClr>
                    </a:solid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a:solidFill>
                            <a:schemeClr val="bg1"/>
                          </a:solidFill>
                        </a:rPr>
                        <a:t>Can defer updates for up to 12 months before you must deploy updates to maintain support</a:t>
                      </a:r>
                      <a:endParaRPr lang="en-US" sz="1400" kern="1200" dirty="0">
                        <a:solidFill>
                          <a:schemeClr val="bg1"/>
                        </a:solidFill>
                        <a:latin typeface="+mn-lt"/>
                        <a:ea typeface=""/>
                        <a:cs typeface="Segoe UI Light" panose="020B0502040204020203" pitchFamily="34" charset="0"/>
                      </a:endParaRPr>
                    </a:p>
                  </a:txBody>
                  <a:tcPr marL="93234" marR="93234" marT="93247" marB="46616"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1">
                        <a:lumMod val="85000"/>
                      </a:schemeClr>
                    </a:solidFill>
                  </a:tcPr>
                </a:tc>
                <a:tc>
                  <a:txBody>
                    <a:bodyPr/>
                    <a:lstStyle>
                      <a:lvl1pPr marL="0" algn="l" defTabSz="932742" rtl="0" eaLnBrk="1" latinLnBrk="0" hangingPunct="1">
                        <a:defRPr sz="1800" kern="1200">
                          <a:solidFill>
                            <a:schemeClr val="tx1"/>
                          </a:solidFill>
                          <a:latin typeface="Segoe UI"/>
                        </a:defRPr>
                      </a:lvl1pPr>
                      <a:lvl2pPr marL="466371" algn="l" defTabSz="932742" rtl="0" eaLnBrk="1" latinLnBrk="0" hangingPunct="1">
                        <a:defRPr sz="1800" kern="1200">
                          <a:solidFill>
                            <a:schemeClr val="tx1"/>
                          </a:solidFill>
                          <a:latin typeface="Segoe UI"/>
                        </a:defRPr>
                      </a:lvl2pPr>
                      <a:lvl3pPr marL="932742" algn="l" defTabSz="932742" rtl="0" eaLnBrk="1" latinLnBrk="0" hangingPunct="1">
                        <a:defRPr sz="1800" kern="1200">
                          <a:solidFill>
                            <a:schemeClr val="tx1"/>
                          </a:solidFill>
                          <a:latin typeface="Segoe UI"/>
                        </a:defRPr>
                      </a:lvl3pPr>
                      <a:lvl4pPr marL="1399113" algn="l" defTabSz="932742" rtl="0" eaLnBrk="1" latinLnBrk="0" hangingPunct="1">
                        <a:defRPr sz="1800" kern="1200">
                          <a:solidFill>
                            <a:schemeClr val="tx1"/>
                          </a:solidFill>
                          <a:latin typeface="Segoe UI"/>
                        </a:defRPr>
                      </a:lvl4pPr>
                      <a:lvl5pPr marL="1865484" algn="l" defTabSz="932742" rtl="0" eaLnBrk="1" latinLnBrk="0" hangingPunct="1">
                        <a:defRPr sz="1800" kern="1200">
                          <a:solidFill>
                            <a:schemeClr val="tx1"/>
                          </a:solidFill>
                          <a:latin typeface="Segoe UI"/>
                        </a:defRPr>
                      </a:lvl5pPr>
                      <a:lvl6pPr marL="2331856" algn="l" defTabSz="932742" rtl="0" eaLnBrk="1" latinLnBrk="0" hangingPunct="1">
                        <a:defRPr sz="1800" kern="1200">
                          <a:solidFill>
                            <a:schemeClr val="tx1"/>
                          </a:solidFill>
                          <a:latin typeface="Segoe UI"/>
                        </a:defRPr>
                      </a:lvl6pPr>
                      <a:lvl7pPr marL="2798226" algn="l" defTabSz="932742" rtl="0" eaLnBrk="1" latinLnBrk="0" hangingPunct="1">
                        <a:defRPr sz="1800" kern="1200">
                          <a:solidFill>
                            <a:schemeClr val="tx1"/>
                          </a:solidFill>
                          <a:latin typeface="Segoe UI"/>
                        </a:defRPr>
                      </a:lvl7pPr>
                      <a:lvl8pPr marL="3264597" algn="l" defTabSz="932742" rtl="0" eaLnBrk="1" latinLnBrk="0" hangingPunct="1">
                        <a:defRPr sz="1800" kern="1200">
                          <a:solidFill>
                            <a:schemeClr val="tx1"/>
                          </a:solidFill>
                          <a:latin typeface="Segoe UI"/>
                        </a:defRPr>
                      </a:lvl8pPr>
                      <a:lvl9pPr marL="3730969" algn="l" defTabSz="932742" rtl="0" eaLnBrk="1" latinLnBrk="0" hangingPunct="1">
                        <a:defRPr sz="1800" kern="1200">
                          <a:solidFill>
                            <a:schemeClr val="tx1"/>
                          </a:solidFill>
                          <a:latin typeface="Segoe UI"/>
                        </a:defRPr>
                      </a:lvl9pPr>
                    </a:lstStyle>
                    <a:p>
                      <a:pPr marL="0" marR="0" lvl="0" indent="0" algn="l" defTabSz="914075" rtl="0" eaLnBrk="1" fontAlgn="auto" latinLnBrk="0" hangingPunct="1">
                        <a:lnSpc>
                          <a:spcPct val="90000"/>
                        </a:lnSpc>
                        <a:spcBef>
                          <a:spcPts val="0"/>
                        </a:spcBef>
                        <a:spcAft>
                          <a:spcPts val="600"/>
                        </a:spcAft>
                        <a:buClrTx/>
                        <a:buSzTx/>
                        <a:buFontTx/>
                        <a:buNone/>
                        <a:tabLst/>
                        <a:defRPr/>
                      </a:pPr>
                      <a:r>
                        <a:rPr lang="en-US" sz="1400" kern="1200" dirty="0">
                          <a:solidFill>
                            <a:schemeClr val="bg1"/>
                          </a:solidFill>
                        </a:rPr>
                        <a:t>Windows 10 Current Branch, Current Branch for Business,</a:t>
                      </a:r>
                      <a:r>
                        <a:rPr lang="en-US" sz="1400" kern="1200" baseline="0" dirty="0">
                          <a:solidFill>
                            <a:schemeClr val="bg1"/>
                          </a:solidFill>
                        </a:rPr>
                        <a:t> and Long Term Servicing Branch</a:t>
                      </a:r>
                      <a:endParaRPr lang="en-US" sz="1400" kern="1200" dirty="0">
                        <a:solidFill>
                          <a:schemeClr val="bg1"/>
                        </a:solidFill>
                        <a:latin typeface="+mn-lt"/>
                        <a:ea typeface=""/>
                        <a:cs typeface="Segoe UI Light" panose="020B0502040204020203" pitchFamily="34" charset="0"/>
                      </a:endParaRPr>
                    </a:p>
                  </a:txBody>
                  <a:tcPr marL="93234" marR="93234" marT="93247" marB="46616" anchor="ctr">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0002"/>
                  </a:ext>
                </a:extLst>
              </a:tr>
            </a:tbl>
          </a:graphicData>
        </a:graphic>
      </p:graphicFrame>
      <p:cxnSp>
        <p:nvCxnSpPr>
          <p:cNvPr id="59" name="Straight Arrow Connector 58"/>
          <p:cNvCxnSpPr>
            <a:cxnSpLocks/>
          </p:cNvCxnSpPr>
          <p:nvPr/>
        </p:nvCxnSpPr>
        <p:spPr>
          <a:xfrm flipH="1" flipV="1">
            <a:off x="11434418" y="4689976"/>
            <a:ext cx="752236" cy="2385"/>
          </a:xfrm>
          <a:prstGeom prst="straightConnector1">
            <a:avLst/>
          </a:prstGeom>
          <a:noFill/>
          <a:ln w="44450" cap="flat" cmpd="sng" algn="ctr">
            <a:solidFill>
              <a:schemeClr val="tx1"/>
            </a:solidFill>
            <a:prstDash val="solid"/>
            <a:headEnd type="oval"/>
            <a:tailEnd type="oval"/>
          </a:ln>
          <a:effectLst/>
        </p:spPr>
      </p:cxnSp>
      <p:sp>
        <p:nvSpPr>
          <p:cNvPr id="60" name="Rectangle 59"/>
          <p:cNvSpPr/>
          <p:nvPr/>
        </p:nvSpPr>
        <p:spPr bwMode="auto">
          <a:xfrm>
            <a:off x="11613138" y="4693382"/>
            <a:ext cx="481523" cy="51182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defTabSz="931935" eaLnBrk="1" fontAlgn="base" latinLnBrk="0" hangingPunct="1">
              <a:lnSpc>
                <a:spcPct val="100000"/>
              </a:lnSpc>
              <a:spcBef>
                <a:spcPct val="0"/>
              </a:spcBef>
              <a:spcAft>
                <a:spcPts val="0"/>
              </a:spcAft>
              <a:buClrTx/>
              <a:buSzTx/>
              <a:buFontTx/>
              <a:buNone/>
              <a:tabLst/>
              <a:defRPr/>
            </a:pPr>
            <a:r>
              <a:rPr kumimoji="0" lang="en-US" sz="1275" b="0" i="0" u="none" strike="noStrike" kern="0" cap="none" spc="0" normalizeH="0" baseline="0" noProof="0" dirty="0">
                <a:ln>
                  <a:noFill/>
                </a:ln>
                <a:solidFill>
                  <a:sysClr val="windowText" lastClr="000000"/>
                </a:solidFill>
                <a:effectLst/>
                <a:uLnTx/>
                <a:uFillTx/>
                <a:latin typeface="+mj-lt"/>
                <a:ea typeface="Segoe UI" panose="020B0502040204020203" pitchFamily="34" charset="0"/>
                <a:cs typeface="Segoe UI Semibold" panose="020B0702040204020203" pitchFamily="34" charset="0"/>
              </a:rPr>
              <a:t>(1610)</a:t>
            </a:r>
          </a:p>
        </p:txBody>
      </p:sp>
    </p:spTree>
    <p:extLst>
      <p:ext uri="{BB962C8B-B14F-4D97-AF65-F5344CB8AC3E}">
        <p14:creationId xmlns:p14="http://schemas.microsoft.com/office/powerpoint/2010/main" val="2656506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731897" y="114019"/>
          <a:ext cx="11155558" cy="67508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750114" y="1302726"/>
            <a:ext cx="3119124"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20,533 total tenants</a:t>
            </a:r>
          </a:p>
        </p:txBody>
      </p:sp>
    </p:spTree>
    <p:extLst>
      <p:ext uri="{BB962C8B-B14F-4D97-AF65-F5344CB8AC3E}">
        <p14:creationId xmlns:p14="http://schemas.microsoft.com/office/powerpoint/2010/main" val="87109909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731897" y="114019"/>
          <a:ext cx="11155558" cy="67508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017702" y="1302726"/>
            <a:ext cx="4583947"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40,497,142 million total clients</a:t>
            </a:r>
          </a:p>
        </p:txBody>
      </p:sp>
    </p:spTree>
    <p:extLst>
      <p:ext uri="{BB962C8B-B14F-4D97-AF65-F5344CB8AC3E}">
        <p14:creationId xmlns:p14="http://schemas.microsoft.com/office/powerpoint/2010/main" val="22360938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83263" y="162764"/>
          <a:ext cx="12070334" cy="685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56334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t;strong&gt;Server&lt;/strong&gt; by rdevries - An image of a &lt;strong&gt;server&lt;/strong&gt;."/>
          <p:cNvPicPr>
            <a:picLocks noChangeAspect="1"/>
          </p:cNvPicPr>
          <p:nvPr/>
        </p:nvPicPr>
        <p:blipFill>
          <a:blip r:embed="rId2"/>
          <a:stretch>
            <a:fillRect/>
          </a:stretch>
        </p:blipFill>
        <p:spPr>
          <a:xfrm>
            <a:off x="9565442" y="4045896"/>
            <a:ext cx="2053570" cy="2765751"/>
          </a:xfrm>
          <a:prstGeom prst="rect">
            <a:avLst/>
          </a:prstGeom>
        </p:spPr>
      </p:pic>
      <p:sp>
        <p:nvSpPr>
          <p:cNvPr id="5" name="Oval 4"/>
          <p:cNvSpPr/>
          <p:nvPr/>
        </p:nvSpPr>
        <p:spPr bwMode="auto">
          <a:xfrm>
            <a:off x="8047017" y="2795947"/>
            <a:ext cx="5394901" cy="4868848"/>
          </a:xfrm>
          <a:prstGeom prst="ellipse">
            <a:avLst/>
          </a:prstGeom>
          <a:noFill/>
          <a:ln>
            <a:solidFill>
              <a:schemeClr val="tx2"/>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7" name="Picture 6" descr="net wan &lt;strong&gt;cloud&lt;/strong&gt;"/>
          <p:cNvPicPr>
            <a:picLocks noChangeAspect="1"/>
          </p:cNvPicPr>
          <p:nvPr/>
        </p:nvPicPr>
        <p:blipFill>
          <a:blip r:embed="rId3"/>
          <a:stretch>
            <a:fillRect/>
          </a:stretch>
        </p:blipFill>
        <p:spPr>
          <a:xfrm>
            <a:off x="0" y="0"/>
            <a:ext cx="8903299" cy="5294956"/>
          </a:xfrm>
          <a:prstGeom prst="rect">
            <a:avLst/>
          </a:prstGeom>
          <a:solidFill>
            <a:srgbClr val="F8F8F8"/>
          </a:solidFill>
        </p:spPr>
      </p:pic>
      <p:sp>
        <p:nvSpPr>
          <p:cNvPr id="9" name="TextBox 8"/>
          <p:cNvSpPr txBox="1"/>
          <p:nvPr/>
        </p:nvSpPr>
        <p:spPr>
          <a:xfrm>
            <a:off x="2332061" y="2620723"/>
            <a:ext cx="4404860"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Windows Update for Business</a:t>
            </a:r>
          </a:p>
        </p:txBody>
      </p:sp>
      <p:sp>
        <p:nvSpPr>
          <p:cNvPr id="10" name="TextBox 9"/>
          <p:cNvSpPr txBox="1"/>
          <p:nvPr/>
        </p:nvSpPr>
        <p:spPr>
          <a:xfrm>
            <a:off x="2475729" y="2226716"/>
            <a:ext cx="4111960"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Windows Store for Business</a:t>
            </a:r>
          </a:p>
        </p:txBody>
      </p:sp>
      <p:sp>
        <p:nvSpPr>
          <p:cNvPr id="11" name="TextBox 10"/>
          <p:cNvSpPr txBox="1"/>
          <p:nvPr/>
        </p:nvSpPr>
        <p:spPr>
          <a:xfrm>
            <a:off x="3782129" y="1090374"/>
            <a:ext cx="1757532"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Office 365</a:t>
            </a:r>
          </a:p>
        </p:txBody>
      </p:sp>
      <p:sp>
        <p:nvSpPr>
          <p:cNvPr id="12" name="TextBox 11"/>
          <p:cNvSpPr txBox="1"/>
          <p:nvPr/>
        </p:nvSpPr>
        <p:spPr>
          <a:xfrm>
            <a:off x="3447682" y="696367"/>
            <a:ext cx="2520498"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Microsoft Azure</a:t>
            </a:r>
          </a:p>
        </p:txBody>
      </p:sp>
      <p:sp>
        <p:nvSpPr>
          <p:cNvPr id="13" name="TextBox 12"/>
          <p:cNvSpPr txBox="1"/>
          <p:nvPr/>
        </p:nvSpPr>
        <p:spPr>
          <a:xfrm>
            <a:off x="1816947" y="3715805"/>
            <a:ext cx="5470857"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Operations Management Suite (OMS)</a:t>
            </a:r>
          </a:p>
        </p:txBody>
      </p:sp>
      <p:sp>
        <p:nvSpPr>
          <p:cNvPr id="14" name="TextBox 13"/>
          <p:cNvSpPr txBox="1"/>
          <p:nvPr/>
        </p:nvSpPr>
        <p:spPr>
          <a:xfrm>
            <a:off x="1157426" y="2994399"/>
            <a:ext cx="6814943"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Windows Defender Advanced Threat Protection</a:t>
            </a:r>
          </a:p>
        </p:txBody>
      </p:sp>
      <p:sp>
        <p:nvSpPr>
          <p:cNvPr id="15" name="TextBox 14"/>
          <p:cNvSpPr txBox="1"/>
          <p:nvPr/>
        </p:nvSpPr>
        <p:spPr>
          <a:xfrm>
            <a:off x="3149156" y="3391465"/>
            <a:ext cx="2831481"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Health Attestation</a:t>
            </a:r>
          </a:p>
        </p:txBody>
      </p:sp>
      <p:sp>
        <p:nvSpPr>
          <p:cNvPr id="17" name="TextBox 16"/>
          <p:cNvSpPr txBox="1"/>
          <p:nvPr/>
        </p:nvSpPr>
        <p:spPr>
          <a:xfrm>
            <a:off x="2829337" y="4131631"/>
            <a:ext cx="3151300" cy="6278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Azure AD</a:t>
            </a:r>
          </a:p>
        </p:txBody>
      </p:sp>
      <p:sp>
        <p:nvSpPr>
          <p:cNvPr id="18" name="TextBox 17"/>
          <p:cNvSpPr txBox="1"/>
          <p:nvPr/>
        </p:nvSpPr>
        <p:spPr>
          <a:xfrm>
            <a:off x="2999504" y="1805736"/>
            <a:ext cx="3289490"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Windows as a Service</a:t>
            </a:r>
          </a:p>
        </p:txBody>
      </p:sp>
      <p:sp>
        <p:nvSpPr>
          <p:cNvPr id="2" name="TextBox 1"/>
          <p:cNvSpPr txBox="1"/>
          <p:nvPr/>
        </p:nvSpPr>
        <p:spPr>
          <a:xfrm>
            <a:off x="8936306" y="3381138"/>
            <a:ext cx="3541675"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Configuration Manager</a:t>
            </a:r>
          </a:p>
        </p:txBody>
      </p:sp>
      <p:sp>
        <p:nvSpPr>
          <p:cNvPr id="19" name="TextBox 18"/>
          <p:cNvSpPr txBox="1"/>
          <p:nvPr/>
        </p:nvSpPr>
        <p:spPr>
          <a:xfrm>
            <a:off x="2835698" y="5265941"/>
            <a:ext cx="3731086"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Microsoft Cloud Services</a:t>
            </a:r>
          </a:p>
        </p:txBody>
      </p:sp>
      <p:sp>
        <p:nvSpPr>
          <p:cNvPr id="3" name="Rectangle 2"/>
          <p:cNvSpPr/>
          <p:nvPr/>
        </p:nvSpPr>
        <p:spPr bwMode="auto">
          <a:xfrm>
            <a:off x="3482518" y="836822"/>
            <a:ext cx="2416192" cy="365756"/>
          </a:xfrm>
          <a:prstGeom prst="rect">
            <a:avLst/>
          </a:prstGeom>
          <a:noFill/>
          <a:ln w="3810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20" name="Picture 19" descr="net wan &lt;strong&gt;cloud&lt;/strong&gt;"/>
          <p:cNvPicPr>
            <a:picLocks noChangeAspect="1"/>
          </p:cNvPicPr>
          <p:nvPr/>
        </p:nvPicPr>
        <p:blipFill>
          <a:blip r:embed="rId3"/>
          <a:stretch>
            <a:fillRect/>
          </a:stretch>
        </p:blipFill>
        <p:spPr>
          <a:xfrm>
            <a:off x="7563942" y="961039"/>
            <a:ext cx="3962740" cy="2356715"/>
          </a:xfrm>
          <a:prstGeom prst="rect">
            <a:avLst/>
          </a:prstGeom>
        </p:spPr>
      </p:pic>
      <p:sp>
        <p:nvSpPr>
          <p:cNvPr id="6" name="TextBox 5"/>
          <p:cNvSpPr txBox="1"/>
          <p:nvPr/>
        </p:nvSpPr>
        <p:spPr>
          <a:xfrm>
            <a:off x="8450753" y="2041316"/>
            <a:ext cx="2614305"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Microsoft Intune</a:t>
            </a:r>
          </a:p>
        </p:txBody>
      </p:sp>
      <p:sp>
        <p:nvSpPr>
          <p:cNvPr id="21" name="TextBox 20"/>
          <p:cNvSpPr txBox="1"/>
          <p:nvPr/>
        </p:nvSpPr>
        <p:spPr>
          <a:xfrm>
            <a:off x="2654307" y="1433855"/>
            <a:ext cx="4178965"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Windows Upgrade Analytics</a:t>
            </a:r>
          </a:p>
        </p:txBody>
      </p:sp>
    </p:spTree>
    <p:extLst>
      <p:ext uri="{BB962C8B-B14F-4D97-AF65-F5344CB8AC3E}">
        <p14:creationId xmlns:p14="http://schemas.microsoft.com/office/powerpoint/2010/main" val="4238002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Demo</a:t>
            </a:r>
          </a:p>
        </p:txBody>
      </p:sp>
      <p:sp>
        <p:nvSpPr>
          <p:cNvPr id="5" name="Text Placeholder 4"/>
          <p:cNvSpPr>
            <a:spLocks noGrp="1"/>
          </p:cNvSpPr>
          <p:nvPr>
            <p:ph type="body" sz="quarter" idx="12"/>
          </p:nvPr>
        </p:nvSpPr>
        <p:spPr>
          <a:xfrm>
            <a:off x="274638" y="3954463"/>
            <a:ext cx="8229599" cy="1625060"/>
          </a:xfrm>
        </p:spPr>
        <p:txBody>
          <a:bodyPr/>
          <a:lstStyle/>
          <a:p>
            <a:r>
              <a:rPr lang="en-US" dirty="0"/>
              <a:t>What’s new:  Azure Hosted </a:t>
            </a:r>
            <a:r>
              <a:rPr lang="en-US" dirty="0" err="1"/>
              <a:t>ConfigMgr</a:t>
            </a:r>
            <a:r>
              <a:rPr lang="en-US" dirty="0"/>
              <a:t>, Cloud-based management, Windows as a Service, and Peer Caching</a:t>
            </a:r>
          </a:p>
        </p:txBody>
      </p:sp>
    </p:spTree>
    <p:extLst>
      <p:ext uri="{BB962C8B-B14F-4D97-AF65-F5344CB8AC3E}">
        <p14:creationId xmlns:p14="http://schemas.microsoft.com/office/powerpoint/2010/main" val="16786925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2795" y="890221"/>
            <a:ext cx="9981942" cy="5919725"/>
          </a:xfrm>
          <a:prstGeom prst="rect">
            <a:avLst/>
          </a:prstGeom>
          <a:ln>
            <a:solidFill>
              <a:schemeClr val="tx1"/>
            </a:solidFill>
          </a:ln>
        </p:spPr>
      </p:pic>
      <p:sp>
        <p:nvSpPr>
          <p:cNvPr id="5" name="Title 1"/>
          <p:cNvSpPr txBox="1">
            <a:spLocks/>
          </p:cNvSpPr>
          <p:nvPr/>
        </p:nvSpPr>
        <p:spPr>
          <a:xfrm>
            <a:off x="-6267" y="-7996"/>
            <a:ext cx="10724938" cy="573990"/>
          </a:xfrm>
          <a:prstGeom prst="rect">
            <a:avLst/>
          </a:prstGeom>
        </p:spPr>
        <p:txBody>
          <a:bodyPr vert="horz" lIns="93260" tIns="46630" rIns="93260" bIns="4663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72" b="0" i="0" u="none" strike="noStrike" kern="1200" cap="none" spc="0" normalizeH="0" baseline="0" noProof="0" dirty="0">
                <a:ln>
                  <a:noFill/>
                </a:ln>
                <a:solidFill>
                  <a:schemeClr val="tx1"/>
                </a:solidFill>
                <a:effectLst/>
                <a:uLnTx/>
                <a:uFillTx/>
                <a:latin typeface="+mj-lt"/>
                <a:ea typeface="+mj-ea"/>
                <a:cs typeface="+mj-cs"/>
              </a:rPr>
              <a:t>Dashboard</a:t>
            </a:r>
          </a:p>
        </p:txBody>
      </p:sp>
    </p:spTree>
    <p:extLst>
      <p:ext uri="{BB962C8B-B14F-4D97-AF65-F5344CB8AC3E}">
        <p14:creationId xmlns:p14="http://schemas.microsoft.com/office/powerpoint/2010/main" val="270297796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stretch>
            <a:fillRect/>
          </a:stretch>
        </p:blipFill>
        <p:spPr>
          <a:xfrm>
            <a:off x="0" y="317881"/>
            <a:ext cx="12436475" cy="6358763"/>
          </a:xfrm>
          <a:prstGeom prst="rect">
            <a:avLst/>
          </a:prstGeom>
        </p:spPr>
      </p:pic>
      <p:pic>
        <p:nvPicPr>
          <p:cNvPr id="6" name="Picture 5" descr="Screen Clipping"/>
          <p:cNvPicPr>
            <a:picLocks noChangeAspect="1"/>
          </p:cNvPicPr>
          <p:nvPr/>
        </p:nvPicPr>
        <p:blipFill>
          <a:blip r:embed="rId3"/>
          <a:stretch>
            <a:fillRect/>
          </a:stretch>
        </p:blipFill>
        <p:spPr>
          <a:xfrm>
            <a:off x="3292189" y="4012495"/>
            <a:ext cx="8973802" cy="2638793"/>
          </a:xfrm>
          <a:prstGeom prst="rect">
            <a:avLst/>
          </a:prstGeom>
        </p:spPr>
      </p:pic>
      <p:pic>
        <p:nvPicPr>
          <p:cNvPr id="7" name="Picture 6" descr="Screen Clipping"/>
          <p:cNvPicPr>
            <a:picLocks noChangeAspect="1"/>
          </p:cNvPicPr>
          <p:nvPr/>
        </p:nvPicPr>
        <p:blipFill>
          <a:blip r:embed="rId4"/>
          <a:stretch>
            <a:fillRect/>
          </a:stretch>
        </p:blipFill>
        <p:spPr>
          <a:xfrm>
            <a:off x="9055123" y="1131704"/>
            <a:ext cx="3296110" cy="2905530"/>
          </a:xfrm>
          <a:prstGeom prst="rect">
            <a:avLst/>
          </a:prstGeom>
        </p:spPr>
      </p:pic>
    </p:spTree>
    <p:extLst>
      <p:ext uri="{BB962C8B-B14F-4D97-AF65-F5344CB8AC3E}">
        <p14:creationId xmlns:p14="http://schemas.microsoft.com/office/powerpoint/2010/main" val="1104717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Bringing it all together</a:t>
            </a:r>
          </a:p>
        </p:txBody>
      </p:sp>
      <p:sp>
        <p:nvSpPr>
          <p:cNvPr id="5" name="Text Placeholder 4"/>
          <p:cNvSpPr>
            <a:spLocks noGrp="1"/>
          </p:cNvSpPr>
          <p:nvPr>
            <p:ph type="body" sz="quarter" idx="10"/>
          </p:nvPr>
        </p:nvSpPr>
        <p:spPr>
          <a:xfrm>
            <a:off x="274638" y="1212850"/>
            <a:ext cx="11887200" cy="4395049"/>
          </a:xfrm>
        </p:spPr>
        <p:txBody>
          <a:bodyPr/>
          <a:lstStyle/>
          <a:p>
            <a:pPr marL="571500" indent="-571500">
              <a:buFont typeface="Arial" panose="020B0604020202020204" pitchFamily="34" charset="0"/>
              <a:buChar char="•"/>
            </a:pPr>
            <a:r>
              <a:rPr lang="en-US" sz="3600" dirty="0">
                <a:solidFill>
                  <a:schemeClr val="tx2"/>
                </a:solidFill>
              </a:rPr>
              <a:t>Enterprise Mobility is about enabling your users across all of their devices while keeping your corporate data safe</a:t>
            </a:r>
          </a:p>
          <a:p>
            <a:pPr marL="571500" indent="-571500">
              <a:buFont typeface="Arial" panose="020B0604020202020204" pitchFamily="34" charset="0"/>
              <a:buChar char="•"/>
            </a:pPr>
            <a:r>
              <a:rPr lang="en-US" sz="3600" dirty="0">
                <a:solidFill>
                  <a:schemeClr val="tx2"/>
                </a:solidFill>
              </a:rPr>
              <a:t>Intune and Configuration Manager provide a complete device, application, and PC management solution for all of the device types in your organization</a:t>
            </a:r>
          </a:p>
          <a:p>
            <a:pPr marL="571500" indent="-571500">
              <a:buFont typeface="Arial" panose="020B0604020202020204" pitchFamily="34" charset="0"/>
              <a:buChar char="•"/>
            </a:pPr>
            <a:r>
              <a:rPr lang="en-US" sz="3600" dirty="0">
                <a:solidFill>
                  <a:schemeClr val="tx2"/>
                </a:solidFill>
              </a:rPr>
              <a:t>Intune and Configuration Manager integrate with Enterprise Mobility + Security to address all of your </a:t>
            </a:r>
            <a:r>
              <a:rPr lang="en-US" sz="3600">
                <a:solidFill>
                  <a:schemeClr val="tx2"/>
                </a:solidFill>
              </a:rPr>
              <a:t>Enterprise Mobility needs</a:t>
            </a:r>
            <a:endParaRPr lang="en-US" sz="3600" dirty="0">
              <a:solidFill>
                <a:schemeClr val="tx2"/>
              </a:solidFill>
            </a:endParaRPr>
          </a:p>
        </p:txBody>
      </p:sp>
    </p:spTree>
    <p:extLst>
      <p:ext uri="{BB962C8B-B14F-4D97-AF65-F5344CB8AC3E}">
        <p14:creationId xmlns:p14="http://schemas.microsoft.com/office/powerpoint/2010/main" val="25698386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79058"/>
          </a:xfrm>
        </p:spPr>
        <p:txBody>
          <a:bodyPr/>
          <a:lstStyle/>
          <a:p>
            <a:r>
              <a:rPr lang="en-US" sz="7200" dirty="0"/>
              <a:t>Enterprise Mobility Management</a:t>
            </a:r>
          </a:p>
        </p:txBody>
      </p:sp>
    </p:spTree>
    <p:extLst>
      <p:ext uri="{BB962C8B-B14F-4D97-AF65-F5344CB8AC3E}">
        <p14:creationId xmlns:p14="http://schemas.microsoft.com/office/powerpoint/2010/main" val="59517369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482" y="1232279"/>
            <a:ext cx="11885514" cy="4533549"/>
          </a:xfrm>
        </p:spPr>
        <p:txBody>
          <a:bodyPr/>
          <a:lstStyle/>
          <a:p>
            <a:r>
              <a:rPr lang="en-US" sz="1800" dirty="0"/>
              <a:t>BRK3149 - Learn what's new with OSD in System Center Configuration Manager and Microsoft Deployment Toolkit (Tuesday 9 A.M.)</a:t>
            </a:r>
          </a:p>
          <a:p>
            <a:r>
              <a:rPr lang="en-US" sz="1800" dirty="0"/>
              <a:t>BRK2138 – Intune and Configuration Manager overview (Tuesday 10:45 A.M.)</a:t>
            </a:r>
          </a:p>
          <a:p>
            <a:r>
              <a:rPr lang="en-US" sz="1800" dirty="0"/>
              <a:t>BRK3225 - Secure access to Office 365, SaaS, and on-premises apps and files with Azure AD and Intune (Tuesday 2:15 P.M.)</a:t>
            </a:r>
          </a:p>
          <a:p>
            <a:r>
              <a:rPr lang="en-US" sz="1800" dirty="0"/>
              <a:t>BRK2273 - Secure Android devices and apps with Intune (Wednesday 10:45 A.M.)</a:t>
            </a:r>
          </a:p>
          <a:p>
            <a:r>
              <a:rPr lang="en-US" sz="1800" dirty="0"/>
              <a:t>BRK3101 - Manage and secure iOS and Mac devices in your organization with Intune (Wednesday 2:15 P.M.)</a:t>
            </a:r>
          </a:p>
          <a:p>
            <a:r>
              <a:rPr lang="en-US" sz="1800" dirty="0"/>
              <a:t>BRK2120 - Manage modern enterprise applications with Microsoft Intune &amp; </a:t>
            </a:r>
            <a:r>
              <a:rPr lang="en-US" sz="1800" dirty="0" err="1"/>
              <a:t>HockeyApp</a:t>
            </a:r>
            <a:r>
              <a:rPr lang="en-US" sz="1800" dirty="0"/>
              <a:t> (Wednesday 4 P.M.)</a:t>
            </a:r>
          </a:p>
          <a:p>
            <a:r>
              <a:rPr lang="en-US" sz="1800" dirty="0"/>
              <a:t>BRK3012 - Enhance Windows 10 security and management with </a:t>
            </a:r>
            <a:r>
              <a:rPr lang="en-US" sz="1800" dirty="0" err="1"/>
              <a:t>ConfigMgr</a:t>
            </a:r>
            <a:r>
              <a:rPr lang="en-US" sz="1800" dirty="0"/>
              <a:t>, Intune, and new cloud services (Wednesday 4 P.M.)</a:t>
            </a:r>
          </a:p>
          <a:p>
            <a:r>
              <a:rPr lang="en-US" sz="1800" dirty="0"/>
              <a:t>BRK3093 - Accelerate your Microsoft Enterprise mobility and security deployment with FastTrack (Thursday 9 A.M.)</a:t>
            </a:r>
          </a:p>
          <a:p>
            <a:r>
              <a:rPr lang="en-US" sz="1800" dirty="0"/>
              <a:t>BRK3102 - Conduct a successful pilot deployment of Microsoft Intune (Thursday 10:45 A.M.)</a:t>
            </a:r>
          </a:p>
          <a:p>
            <a:r>
              <a:rPr lang="en-US" sz="1800" dirty="0"/>
              <a:t>BRK2292 - Learn how Intune helped Avanade’s global workforce get more productive (Thursday, 12:45 P.M.)</a:t>
            </a:r>
          </a:p>
          <a:p>
            <a:r>
              <a:rPr lang="en-US" sz="1800" dirty="0"/>
              <a:t>BRK2137 - Align your Windows 10 management strategy to end-user and IT needs (Thursday 4 P.M.)</a:t>
            </a:r>
          </a:p>
          <a:p>
            <a:r>
              <a:rPr lang="en-US" sz="1800" dirty="0"/>
              <a:t>BRK3281 - Deliver a BYOD program that employees and security teams will love with Intune (Friday 12:30 P.M.)</a:t>
            </a:r>
          </a:p>
        </p:txBody>
      </p:sp>
      <p:sp>
        <p:nvSpPr>
          <p:cNvPr id="2" name="Title 1"/>
          <p:cNvSpPr>
            <a:spLocks noGrp="1"/>
          </p:cNvSpPr>
          <p:nvPr>
            <p:ph type="title"/>
          </p:nvPr>
        </p:nvSpPr>
        <p:spPr/>
        <p:txBody>
          <a:bodyPr/>
          <a:lstStyle/>
          <a:p>
            <a:r>
              <a:rPr lang="en-US" dirty="0"/>
              <a:t>Check out other sessions</a:t>
            </a:r>
            <a:endParaRPr lang="en-US" sz="3999" dirty="0">
              <a:gradFill>
                <a:gsLst>
                  <a:gs pos="0">
                    <a:schemeClr val="tx2"/>
                  </a:gs>
                  <a:gs pos="100000">
                    <a:schemeClr val="tx2"/>
                  </a:gs>
                </a:gsLst>
                <a:lin ang="5400000" scaled="0"/>
              </a:gradFill>
            </a:endParaRPr>
          </a:p>
        </p:txBody>
      </p:sp>
    </p:spTree>
    <p:extLst>
      <p:ext uri="{BB962C8B-B14F-4D97-AF65-F5344CB8AC3E}">
        <p14:creationId xmlns:p14="http://schemas.microsoft.com/office/powerpoint/2010/main" val="186192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1335843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4588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3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pPr marL="0" indent="0">
              <a:buNone/>
            </a:pPr>
            <a:r>
              <a:rPr lang="en-US" sz="3200" dirty="0">
                <a:solidFill>
                  <a:schemeClr val="tx2"/>
                </a:solidFill>
              </a:rPr>
              <a:t>Definition: Part or all of the </a:t>
            </a:r>
            <a:r>
              <a:rPr lang="en-US" sz="3200" dirty="0" err="1">
                <a:solidFill>
                  <a:schemeClr val="tx2"/>
                </a:solidFill>
              </a:rPr>
              <a:t>ConfigMgr</a:t>
            </a:r>
            <a:r>
              <a:rPr lang="en-US" sz="3200" dirty="0">
                <a:solidFill>
                  <a:schemeClr val="tx2"/>
                </a:solidFill>
              </a:rPr>
              <a:t> environment hosted on virtual machines on Microsoft Azure</a:t>
            </a:r>
          </a:p>
          <a:p>
            <a:pPr lvl="1"/>
            <a:r>
              <a:rPr lang="en-US" dirty="0">
                <a:latin typeface="+mj-lt"/>
              </a:rPr>
              <a:t>It is an Infrastructure as a Service (IaaS) solution</a:t>
            </a:r>
          </a:p>
          <a:p>
            <a:pPr lvl="1"/>
            <a:r>
              <a:rPr lang="en-US" dirty="0">
                <a:latin typeface="+mj-lt"/>
              </a:rPr>
              <a:t>Can be an extension OR even a replacement of your datacenter</a:t>
            </a:r>
          </a:p>
          <a:p>
            <a:pPr lvl="1"/>
            <a:r>
              <a:rPr lang="en-US" dirty="0">
                <a:latin typeface="+mj-lt"/>
              </a:rPr>
              <a:t>It is an officially supported scenario with Current Branch of ConfigMgr </a:t>
            </a:r>
            <a:r>
              <a:rPr lang="en-US" u="sng" dirty="0">
                <a:latin typeface="+mj-lt"/>
                <a:hlinkClick r:id="rId2"/>
              </a:rPr>
              <a:t>https://technet.microsoft.com/en-us/library/mt617256.aspx</a:t>
            </a:r>
            <a:endParaRPr lang="en-US" u="sng" dirty="0">
              <a:latin typeface="+mj-lt"/>
            </a:endParaRPr>
          </a:p>
          <a:p>
            <a:pPr lvl="1"/>
            <a:r>
              <a:rPr lang="en-US" dirty="0">
                <a:latin typeface="+mj-lt"/>
              </a:rPr>
              <a:t>500+ customers have site roles deployed in Azure</a:t>
            </a:r>
            <a:endParaRPr lang="en-US" b="1" dirty="0"/>
          </a:p>
          <a:p>
            <a:pPr marL="0" indent="0">
              <a:buNone/>
            </a:pPr>
            <a:r>
              <a:rPr lang="en-US" sz="3200" dirty="0">
                <a:solidFill>
                  <a:schemeClr val="tx2"/>
                </a:solidFill>
              </a:rPr>
              <a:t>Why?</a:t>
            </a:r>
          </a:p>
          <a:p>
            <a:pPr marL="0" indent="0">
              <a:buNone/>
            </a:pPr>
            <a:r>
              <a:rPr lang="en-US" sz="2400" dirty="0">
                <a:latin typeface="+mj-lt"/>
              </a:rPr>
              <a:t>Main reason is to reduce your Capex and </a:t>
            </a:r>
            <a:r>
              <a:rPr lang="en-US" sz="2400" dirty="0" err="1">
                <a:latin typeface="+mj-lt"/>
              </a:rPr>
              <a:t>Opex</a:t>
            </a:r>
            <a:r>
              <a:rPr lang="en-US" sz="2400" dirty="0">
                <a:latin typeface="+mj-lt"/>
              </a:rPr>
              <a:t> costs</a:t>
            </a:r>
          </a:p>
          <a:p>
            <a:endParaRPr lang="en-US" sz="3200" dirty="0"/>
          </a:p>
        </p:txBody>
      </p:sp>
      <p:sp>
        <p:nvSpPr>
          <p:cNvPr id="2" name="Title 1"/>
          <p:cNvSpPr>
            <a:spLocks noGrp="1"/>
          </p:cNvSpPr>
          <p:nvPr>
            <p:ph type="title"/>
          </p:nvPr>
        </p:nvSpPr>
        <p:spPr/>
        <p:txBody>
          <a:bodyPr/>
          <a:lstStyle/>
          <a:p>
            <a:r>
              <a:rPr lang="en-US" dirty="0">
                <a:solidFill>
                  <a:schemeClr val="tx1"/>
                </a:solidFill>
              </a:rPr>
              <a:t>Azure-Hosted Configuration Manager</a:t>
            </a:r>
          </a:p>
        </p:txBody>
      </p:sp>
    </p:spTree>
    <p:extLst>
      <p:ext uri="{BB962C8B-B14F-4D97-AF65-F5344CB8AC3E}">
        <p14:creationId xmlns:p14="http://schemas.microsoft.com/office/powerpoint/2010/main" val="73813581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Autofit/>
          </a:bodyPr>
          <a:lstStyle/>
          <a:p>
            <a:pPr marL="0" indent="0">
              <a:buNone/>
            </a:pPr>
            <a:r>
              <a:rPr lang="en-US" sz="3200" dirty="0">
                <a:solidFill>
                  <a:schemeClr val="tx2"/>
                </a:solidFill>
              </a:rPr>
              <a:t>Depends on your environment and your users’ needs/requirements</a:t>
            </a:r>
          </a:p>
          <a:p>
            <a:pPr lvl="1"/>
            <a:r>
              <a:rPr lang="en-US" dirty="0">
                <a:latin typeface="+mj-lt"/>
              </a:rPr>
              <a:t>Identify ConfigMgr feature requirements for your organization</a:t>
            </a:r>
          </a:p>
          <a:p>
            <a:pPr lvl="1"/>
            <a:r>
              <a:rPr lang="en-US" dirty="0">
                <a:latin typeface="+mj-lt"/>
              </a:rPr>
              <a:t>All features can be supported (including OSD) but everything needs to be carefully planned and located (e.g., on-premises DP required for OSD) </a:t>
            </a:r>
          </a:p>
          <a:p>
            <a:pPr lvl="1"/>
            <a:r>
              <a:rPr lang="en-US" dirty="0">
                <a:latin typeface="+mj-lt"/>
              </a:rPr>
              <a:t>Follow product teams’ guidance on Azure VMs and disks</a:t>
            </a:r>
          </a:p>
          <a:p>
            <a:pPr marL="0" indent="0">
              <a:buNone/>
            </a:pPr>
            <a:r>
              <a:rPr lang="en-US" sz="3200" dirty="0">
                <a:solidFill>
                  <a:schemeClr val="tx2"/>
                </a:solidFill>
              </a:rPr>
              <a:t>Many combinations of keeping different site system roles in Microsoft Azure vs. physical corporate network exist, but the most popular is:</a:t>
            </a:r>
          </a:p>
          <a:p>
            <a:pPr marL="0" indent="0">
              <a:buNone/>
            </a:pPr>
            <a:r>
              <a:rPr lang="en-US" sz="2400" dirty="0">
                <a:latin typeface="+mj-lt"/>
              </a:rPr>
              <a:t>Keep all site system roles in Azure, keep Distribution Points (push or pull) in physical corporate network.</a:t>
            </a:r>
          </a:p>
        </p:txBody>
      </p:sp>
      <p:sp>
        <p:nvSpPr>
          <p:cNvPr id="2" name="Title 1"/>
          <p:cNvSpPr>
            <a:spLocks noGrp="1"/>
          </p:cNvSpPr>
          <p:nvPr>
            <p:ph type="title"/>
          </p:nvPr>
        </p:nvSpPr>
        <p:spPr/>
        <p:txBody>
          <a:bodyPr/>
          <a:lstStyle/>
          <a:p>
            <a:r>
              <a:rPr lang="en-US" dirty="0">
                <a:solidFill>
                  <a:schemeClr val="tx1"/>
                </a:solidFill>
              </a:rPr>
              <a:t>Best practices for Azure hosting</a:t>
            </a:r>
          </a:p>
        </p:txBody>
      </p:sp>
    </p:spTree>
    <p:extLst>
      <p:ext uri="{BB962C8B-B14F-4D97-AF65-F5344CB8AC3E}">
        <p14:creationId xmlns:p14="http://schemas.microsoft.com/office/powerpoint/2010/main" val="132713791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394165"/>
            <a:ext cx="11887200" cy="4284250"/>
          </a:xfrm>
        </p:spPr>
        <p:txBody>
          <a:bodyPr/>
          <a:lstStyle/>
          <a:p>
            <a:pPr marL="0" indent="0">
              <a:buNone/>
            </a:pPr>
            <a:r>
              <a:rPr lang="en-US" sz="3200" dirty="0">
                <a:solidFill>
                  <a:schemeClr val="tx2"/>
                </a:solidFill>
              </a:rPr>
              <a:t>Manage traditional clients that roam on the Internet</a:t>
            </a:r>
          </a:p>
          <a:p>
            <a:pPr marL="752121" lvl="1" indent="-285750">
              <a:buFont typeface="Arial" panose="020B0604020202020204" pitchFamily="34" charset="0"/>
              <a:buChar char="•"/>
            </a:pPr>
            <a:r>
              <a:rPr lang="en-US" dirty="0">
                <a:latin typeface="+mj-lt"/>
              </a:rPr>
              <a:t>Without additional infrastructure </a:t>
            </a:r>
          </a:p>
          <a:p>
            <a:pPr marL="752121" lvl="1" indent="-285750">
              <a:buFont typeface="Arial" panose="020B0604020202020204" pitchFamily="34" charset="0"/>
              <a:buChar char="•"/>
            </a:pPr>
            <a:r>
              <a:rPr lang="en-US" dirty="0">
                <a:latin typeface="+mj-lt"/>
              </a:rPr>
              <a:t>Without exposing infrastructure to the Internet</a:t>
            </a:r>
          </a:p>
          <a:p>
            <a:pPr marL="752121" lvl="1" indent="-285750">
              <a:buFont typeface="Arial" panose="020B0604020202020204" pitchFamily="34" charset="0"/>
              <a:buChar char="•"/>
            </a:pPr>
            <a:r>
              <a:rPr lang="en-US" dirty="0">
                <a:latin typeface="+mj-lt"/>
              </a:rPr>
              <a:t>Easily configured through the Configuration Manager console</a:t>
            </a:r>
          </a:p>
          <a:p>
            <a:pPr marL="752121" lvl="1" indent="-285750">
              <a:buFont typeface="Arial" panose="020B0604020202020204" pitchFamily="34" charset="0"/>
              <a:buChar char="•"/>
            </a:pPr>
            <a:r>
              <a:rPr lang="en-US" dirty="0">
                <a:latin typeface="+mj-lt"/>
              </a:rPr>
              <a:t>Key features continue to work on the device when not on the corporate network</a:t>
            </a:r>
          </a:p>
          <a:p>
            <a:pPr marL="1218492" lvl="2" indent="-285750">
              <a:buFont typeface="Arial" panose="020B0604020202020204" pitchFamily="34" charset="0"/>
              <a:buChar char="•"/>
            </a:pPr>
            <a:r>
              <a:rPr lang="en-US" sz="2400" dirty="0">
                <a:latin typeface="+mj-lt"/>
              </a:rPr>
              <a:t>Settings</a:t>
            </a:r>
          </a:p>
          <a:p>
            <a:pPr marL="1218492" lvl="2" indent="-285750">
              <a:buFont typeface="Arial" panose="020B0604020202020204" pitchFamily="34" charset="0"/>
              <a:buChar char="•"/>
            </a:pPr>
            <a:r>
              <a:rPr lang="en-US" sz="2400" dirty="0">
                <a:latin typeface="+mj-lt"/>
              </a:rPr>
              <a:t>Software updates</a:t>
            </a:r>
          </a:p>
          <a:p>
            <a:pPr marL="1218492" lvl="2" indent="-285750">
              <a:buFont typeface="Arial" panose="020B0604020202020204" pitchFamily="34" charset="0"/>
              <a:buChar char="•"/>
            </a:pPr>
            <a:r>
              <a:rPr lang="en-US" sz="2400" dirty="0">
                <a:latin typeface="+mj-lt"/>
              </a:rPr>
              <a:t>Applications</a:t>
            </a:r>
          </a:p>
          <a:p>
            <a:pPr marL="1218492" lvl="2" indent="-285750">
              <a:buFont typeface="Arial" panose="020B0604020202020204" pitchFamily="34" charset="0"/>
              <a:buChar char="•"/>
            </a:pPr>
            <a:r>
              <a:rPr lang="en-US" sz="2400" dirty="0">
                <a:latin typeface="+mj-lt"/>
              </a:rPr>
              <a:t>Hardware and software inventory</a:t>
            </a:r>
          </a:p>
          <a:p>
            <a:pPr marL="1218492" lvl="2" indent="-285750">
              <a:buFont typeface="Arial" panose="020B0604020202020204" pitchFamily="34" charset="0"/>
              <a:buChar char="•"/>
            </a:pPr>
            <a:r>
              <a:rPr lang="en-US" sz="2400" dirty="0">
                <a:latin typeface="+mj-lt"/>
              </a:rPr>
              <a:t>Endpoint protection</a:t>
            </a:r>
          </a:p>
        </p:txBody>
      </p:sp>
      <p:sp>
        <p:nvSpPr>
          <p:cNvPr id="3" name="Title 2"/>
          <p:cNvSpPr>
            <a:spLocks noGrp="1"/>
          </p:cNvSpPr>
          <p:nvPr>
            <p:ph type="title"/>
          </p:nvPr>
        </p:nvSpPr>
        <p:spPr>
          <a:xfrm>
            <a:off x="274638" y="296897"/>
            <a:ext cx="10726460" cy="1351952"/>
          </a:xfrm>
        </p:spPr>
        <p:txBody>
          <a:bodyPr/>
          <a:lstStyle/>
          <a:p>
            <a:r>
              <a:rPr lang="en-US" dirty="0"/>
              <a:t>Cloud-based management service</a:t>
            </a:r>
          </a:p>
        </p:txBody>
      </p:sp>
    </p:spTree>
    <p:extLst>
      <p:ext uri="{BB962C8B-B14F-4D97-AF65-F5344CB8AC3E}">
        <p14:creationId xmlns:p14="http://schemas.microsoft.com/office/powerpoint/2010/main" val="11205102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br>
              <a:rPr lang="en-US" dirty="0"/>
            </a:br>
            <a:endParaRPr lang="en-US" dirty="0"/>
          </a:p>
        </p:txBody>
      </p:sp>
      <p:grpSp>
        <p:nvGrpSpPr>
          <p:cNvPr id="3" name="Group 2"/>
          <p:cNvGrpSpPr/>
          <p:nvPr/>
        </p:nvGrpSpPr>
        <p:grpSpPr>
          <a:xfrm>
            <a:off x="1463409" y="3196270"/>
            <a:ext cx="990600" cy="1386152"/>
            <a:chOff x="5440049" y="4945062"/>
            <a:chExt cx="990600" cy="1386152"/>
          </a:xfrm>
        </p:grpSpPr>
        <p:sp>
          <p:nvSpPr>
            <p:cNvPr id="4" name="Freeform 3"/>
            <p:cNvSpPr>
              <a:spLocks noChangeAspect="1"/>
            </p:cNvSpPr>
            <p:nvPr/>
          </p:nvSpPr>
          <p:spPr bwMode="black">
            <a:xfrm>
              <a:off x="5668649" y="5310404"/>
              <a:ext cx="457200" cy="29530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5" name="Rectangle 4"/>
            <p:cNvSpPr/>
            <p:nvPr/>
          </p:nvSpPr>
          <p:spPr bwMode="auto">
            <a:xfrm>
              <a:off x="5440049" y="5035535"/>
              <a:ext cx="990600" cy="1295679"/>
            </a:xfrm>
            <a:prstGeom prst="rect">
              <a:avLst/>
            </a:prstGeom>
            <a:noFill/>
            <a:ln w="31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 name="TextBox 5"/>
            <p:cNvSpPr txBox="1"/>
            <p:nvPr/>
          </p:nvSpPr>
          <p:spPr>
            <a:xfrm>
              <a:off x="5621003" y="4945062"/>
              <a:ext cx="688723"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DP</a:t>
              </a:r>
            </a:p>
          </p:txBody>
        </p:sp>
      </p:grpSp>
      <p:grpSp>
        <p:nvGrpSpPr>
          <p:cNvPr id="7" name="Group 6"/>
          <p:cNvGrpSpPr/>
          <p:nvPr/>
        </p:nvGrpSpPr>
        <p:grpSpPr>
          <a:xfrm>
            <a:off x="1463409" y="1668462"/>
            <a:ext cx="990600" cy="1294879"/>
            <a:chOff x="5431299" y="3725862"/>
            <a:chExt cx="990600" cy="1294879"/>
          </a:xfrm>
        </p:grpSpPr>
        <p:sp>
          <p:nvSpPr>
            <p:cNvPr id="8" name="Freeform 7"/>
            <p:cNvSpPr>
              <a:spLocks noChangeAspect="1"/>
            </p:cNvSpPr>
            <p:nvPr/>
          </p:nvSpPr>
          <p:spPr bwMode="black">
            <a:xfrm>
              <a:off x="5659899" y="4080107"/>
              <a:ext cx="457200" cy="29530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Rectangle 8"/>
            <p:cNvSpPr/>
            <p:nvPr/>
          </p:nvSpPr>
          <p:spPr bwMode="auto">
            <a:xfrm>
              <a:off x="5431299" y="3805239"/>
              <a:ext cx="990600" cy="1215502"/>
            </a:xfrm>
            <a:prstGeom prst="rect">
              <a:avLst/>
            </a:prstGeom>
            <a:noFill/>
            <a:ln w="31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0" name="TextBox 9"/>
            <p:cNvSpPr txBox="1"/>
            <p:nvPr/>
          </p:nvSpPr>
          <p:spPr>
            <a:xfrm>
              <a:off x="5611888" y="3725862"/>
              <a:ext cx="688723"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MP</a:t>
              </a:r>
            </a:p>
          </p:txBody>
        </p:sp>
      </p:grpSp>
      <p:grpSp>
        <p:nvGrpSpPr>
          <p:cNvPr id="11" name="Group 10"/>
          <p:cNvGrpSpPr/>
          <p:nvPr/>
        </p:nvGrpSpPr>
        <p:grpSpPr>
          <a:xfrm>
            <a:off x="3432140" y="2619254"/>
            <a:ext cx="2209800" cy="2308067"/>
            <a:chOff x="4998768" y="1129677"/>
            <a:chExt cx="2209800" cy="2308067"/>
          </a:xfrm>
        </p:grpSpPr>
        <p:sp>
          <p:nvSpPr>
            <p:cNvPr id="12" name="Freeform 11"/>
            <p:cNvSpPr>
              <a:spLocks noChangeAspect="1"/>
            </p:cNvSpPr>
            <p:nvPr/>
          </p:nvSpPr>
          <p:spPr bwMode="black">
            <a:xfrm>
              <a:off x="5227368" y="1404545"/>
              <a:ext cx="457200" cy="29530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Rectangle 12"/>
            <p:cNvSpPr/>
            <p:nvPr/>
          </p:nvSpPr>
          <p:spPr bwMode="auto">
            <a:xfrm>
              <a:off x="4998768" y="1129677"/>
              <a:ext cx="1828800" cy="2308067"/>
            </a:xfrm>
            <a:prstGeom prst="rect">
              <a:avLst/>
            </a:prstGeom>
            <a:noFill/>
            <a:ln w="31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4" name="TextBox 13"/>
            <p:cNvSpPr txBox="1"/>
            <p:nvPr/>
          </p:nvSpPr>
          <p:spPr>
            <a:xfrm>
              <a:off x="5684568" y="1160409"/>
              <a:ext cx="1524000"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Site Server</a:t>
              </a:r>
            </a:p>
          </p:txBody>
        </p:sp>
        <p:sp>
          <p:nvSpPr>
            <p:cNvPr id="15" name="Rounded Rectangle 14"/>
            <p:cNvSpPr/>
            <p:nvPr/>
          </p:nvSpPr>
          <p:spPr bwMode="auto">
            <a:xfrm>
              <a:off x="5081946" y="1820862"/>
              <a:ext cx="1651379" cy="600612"/>
            </a:xfrm>
            <a:prstGeom prst="roundRect">
              <a:avLst/>
            </a:pr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6" name="TextBox 15"/>
            <p:cNvSpPr txBox="1"/>
            <p:nvPr/>
          </p:nvSpPr>
          <p:spPr>
            <a:xfrm>
              <a:off x="5037664" y="1780540"/>
              <a:ext cx="1790173" cy="6832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Proxy Connector Point</a:t>
              </a:r>
            </a:p>
          </p:txBody>
        </p:sp>
      </p:grpSp>
      <p:sp>
        <p:nvSpPr>
          <p:cNvPr id="17" name="Freeform 21"/>
          <p:cNvSpPr>
            <a:spLocks noChangeAspect="1" noEditPoints="1"/>
          </p:cNvSpPr>
          <p:nvPr/>
        </p:nvSpPr>
        <p:spPr bwMode="black">
          <a:xfrm>
            <a:off x="7330810" y="2065636"/>
            <a:ext cx="4040966" cy="2516787"/>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3" name="Group 22"/>
          <p:cNvGrpSpPr/>
          <p:nvPr/>
        </p:nvGrpSpPr>
        <p:grpSpPr>
          <a:xfrm>
            <a:off x="7884708" y="3359545"/>
            <a:ext cx="2038351" cy="960668"/>
            <a:chOff x="8275636" y="2585244"/>
            <a:chExt cx="2038351" cy="960668"/>
          </a:xfrm>
        </p:grpSpPr>
        <p:sp>
          <p:nvSpPr>
            <p:cNvPr id="25" name="Freeform 24"/>
            <p:cNvSpPr>
              <a:spLocks noChangeAspect="1"/>
            </p:cNvSpPr>
            <p:nvPr/>
          </p:nvSpPr>
          <p:spPr bwMode="black">
            <a:xfrm>
              <a:off x="8504237" y="2860112"/>
              <a:ext cx="457200" cy="29530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6" name="Rectangle 25"/>
            <p:cNvSpPr/>
            <p:nvPr/>
          </p:nvSpPr>
          <p:spPr bwMode="auto">
            <a:xfrm>
              <a:off x="8275636" y="2585244"/>
              <a:ext cx="2038351" cy="960668"/>
            </a:xfrm>
            <a:prstGeom prst="rect">
              <a:avLst/>
            </a:prstGeom>
            <a:noFill/>
            <a:ln w="31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sp>
        <p:nvSpPr>
          <p:cNvPr id="24" name="TextBox 23"/>
          <p:cNvSpPr txBox="1"/>
          <p:nvPr/>
        </p:nvSpPr>
        <p:spPr>
          <a:xfrm>
            <a:off x="7779934" y="3739591"/>
            <a:ext cx="1143000" cy="6832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Proxy Service</a:t>
            </a:r>
          </a:p>
        </p:txBody>
      </p:sp>
      <p:sp>
        <p:nvSpPr>
          <p:cNvPr id="27" name="TextBox 26"/>
          <p:cNvSpPr txBox="1"/>
          <p:nvPr/>
        </p:nvSpPr>
        <p:spPr>
          <a:xfrm>
            <a:off x="9577781" y="2399898"/>
            <a:ext cx="992457"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Azure</a:t>
            </a:r>
          </a:p>
        </p:txBody>
      </p:sp>
      <p:cxnSp>
        <p:nvCxnSpPr>
          <p:cNvPr id="29" name="Straight Connector 28"/>
          <p:cNvCxnSpPr/>
          <p:nvPr/>
        </p:nvCxnSpPr>
        <p:spPr>
          <a:xfrm>
            <a:off x="6992671" y="1407181"/>
            <a:ext cx="0" cy="396240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535470" y="5521981"/>
            <a:ext cx="1447801"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Firewall</a:t>
            </a:r>
          </a:p>
        </p:txBody>
      </p:sp>
      <p:cxnSp>
        <p:nvCxnSpPr>
          <p:cNvPr id="31" name="Straight Connector 30"/>
          <p:cNvCxnSpPr/>
          <p:nvPr/>
        </p:nvCxnSpPr>
        <p:spPr>
          <a:xfrm>
            <a:off x="5722901" y="1407181"/>
            <a:ext cx="0" cy="396240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265701" y="5521981"/>
            <a:ext cx="1447801" cy="5170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Firewall</a:t>
            </a:r>
          </a:p>
        </p:txBody>
      </p:sp>
      <p:sp>
        <p:nvSpPr>
          <p:cNvPr id="33" name="TextBox 32"/>
          <p:cNvSpPr txBox="1"/>
          <p:nvPr/>
        </p:nvSpPr>
        <p:spPr>
          <a:xfrm>
            <a:off x="5625833" y="1482765"/>
            <a:ext cx="1447801" cy="517065"/>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chemeClr val="tx1"/>
                    </a:gs>
                    <a:gs pos="30000">
                      <a:schemeClr val="tx1"/>
                    </a:gs>
                  </a:gsLst>
                  <a:lin ang="5400000" scaled="0"/>
                </a:gradFill>
                <a:effectLst/>
                <a:uLnTx/>
                <a:uFillTx/>
              </a:rPr>
              <a:t>DMZ</a:t>
            </a:r>
          </a:p>
        </p:txBody>
      </p:sp>
      <p:grpSp>
        <p:nvGrpSpPr>
          <p:cNvPr id="34" name="Group 33"/>
          <p:cNvGrpSpPr/>
          <p:nvPr/>
        </p:nvGrpSpPr>
        <p:grpSpPr>
          <a:xfrm>
            <a:off x="1478283" y="4825649"/>
            <a:ext cx="990600" cy="1350682"/>
            <a:chOff x="5440049" y="4945062"/>
            <a:chExt cx="990600" cy="1350682"/>
          </a:xfrm>
        </p:grpSpPr>
        <p:sp>
          <p:nvSpPr>
            <p:cNvPr id="35" name="Freeform 34"/>
            <p:cNvSpPr>
              <a:spLocks noChangeAspect="1"/>
            </p:cNvSpPr>
            <p:nvPr/>
          </p:nvSpPr>
          <p:spPr bwMode="black">
            <a:xfrm>
              <a:off x="5668649" y="5310404"/>
              <a:ext cx="457200" cy="29530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36" name="Rectangle 35"/>
            <p:cNvSpPr/>
            <p:nvPr/>
          </p:nvSpPr>
          <p:spPr bwMode="auto">
            <a:xfrm>
              <a:off x="5440049" y="5035535"/>
              <a:ext cx="990600" cy="1260209"/>
            </a:xfrm>
            <a:prstGeom prst="rect">
              <a:avLst/>
            </a:prstGeom>
            <a:noFill/>
            <a:ln w="31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7" name="TextBox 36"/>
            <p:cNvSpPr txBox="1"/>
            <p:nvPr/>
          </p:nvSpPr>
          <p:spPr>
            <a:xfrm>
              <a:off x="5621003" y="4945062"/>
              <a:ext cx="688723" cy="4893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SUP</a:t>
              </a:r>
            </a:p>
          </p:txBody>
        </p:sp>
      </p:grpSp>
      <p:cxnSp>
        <p:nvCxnSpPr>
          <p:cNvPr id="39" name="Straight Arrow Connector 38"/>
          <p:cNvCxnSpPr/>
          <p:nvPr/>
        </p:nvCxnSpPr>
        <p:spPr>
          <a:xfrm flipH="1" flipV="1">
            <a:off x="2454010" y="2147485"/>
            <a:ext cx="1041117" cy="122973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273408" y="3568997"/>
            <a:ext cx="2717570" cy="461665"/>
            <a:chOff x="6058130" y="3416597"/>
            <a:chExt cx="2717569" cy="461665"/>
          </a:xfrm>
        </p:grpSpPr>
        <p:cxnSp>
          <p:nvCxnSpPr>
            <p:cNvPr id="45" name="Straight Arrow Connector 44"/>
            <p:cNvCxnSpPr/>
            <p:nvPr/>
          </p:nvCxnSpPr>
          <p:spPr>
            <a:xfrm flipH="1" flipV="1">
              <a:off x="6058130" y="3709264"/>
              <a:ext cx="2717569" cy="57814"/>
            </a:xfrm>
            <a:prstGeom prst="straightConnector1">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20685" y="3416597"/>
              <a:ext cx="992457"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100" b="0" i="0" u="none" strike="noStrike" kern="0" cap="none" spc="0" normalizeH="0" baseline="0" noProof="0" dirty="0">
                  <a:ln>
                    <a:noFill/>
                  </a:ln>
                  <a:gradFill>
                    <a:gsLst>
                      <a:gs pos="2917">
                        <a:schemeClr val="tx1"/>
                      </a:gs>
                      <a:gs pos="30000">
                        <a:schemeClr val="tx1"/>
                      </a:gs>
                    </a:gsLst>
                    <a:lin ang="5400000" scaled="0"/>
                  </a:gradFill>
                  <a:effectLst/>
                  <a:uLnTx/>
                  <a:uFillTx/>
                </a:rPr>
                <a:t>HTTPS</a:t>
              </a:r>
            </a:p>
          </p:txBody>
        </p:sp>
      </p:grpSp>
      <p:cxnSp>
        <p:nvCxnSpPr>
          <p:cNvPr id="49" name="Straight Arrow Connector 48"/>
          <p:cNvCxnSpPr>
            <a:endCxn id="5" idx="3"/>
          </p:cNvCxnSpPr>
          <p:nvPr/>
        </p:nvCxnSpPr>
        <p:spPr>
          <a:xfrm flipH="1">
            <a:off x="2454009" y="3685635"/>
            <a:ext cx="1049110" cy="2489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2511707" y="3897856"/>
            <a:ext cx="1074554" cy="125279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354482" y="1608430"/>
            <a:ext cx="1310236"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HTTPS</a:t>
            </a:r>
            <a:b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Mutual SSL</a:t>
            </a:r>
          </a:p>
        </p:txBody>
      </p:sp>
      <p:sp>
        <p:nvSpPr>
          <p:cNvPr id="59" name="TextBox 58"/>
          <p:cNvSpPr txBox="1"/>
          <p:nvPr/>
        </p:nvSpPr>
        <p:spPr>
          <a:xfrm>
            <a:off x="2354482" y="3139892"/>
            <a:ext cx="1183927"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HTTPS</a:t>
            </a:r>
            <a:b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Mutual SSL</a:t>
            </a:r>
          </a:p>
        </p:txBody>
      </p:sp>
      <p:sp>
        <p:nvSpPr>
          <p:cNvPr id="60" name="TextBox 59"/>
          <p:cNvSpPr txBox="1"/>
          <p:nvPr/>
        </p:nvSpPr>
        <p:spPr>
          <a:xfrm>
            <a:off x="2378104" y="5083869"/>
            <a:ext cx="1310236"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HTTPS</a:t>
            </a:r>
            <a:b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Mutual SSL</a:t>
            </a:r>
          </a:p>
        </p:txBody>
      </p:sp>
      <p:sp>
        <p:nvSpPr>
          <p:cNvPr id="41" name="Freeform 40"/>
          <p:cNvSpPr>
            <a:spLocks noChangeAspect="1"/>
          </p:cNvSpPr>
          <p:nvPr/>
        </p:nvSpPr>
        <p:spPr bwMode="black">
          <a:xfrm flipH="1">
            <a:off x="9172952" y="5392918"/>
            <a:ext cx="640080" cy="410793"/>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solidFill>
              <a:effectLst/>
              <a:uLnTx/>
              <a:uFillTx/>
            </a:endParaRPr>
          </a:p>
        </p:txBody>
      </p:sp>
      <p:sp>
        <p:nvSpPr>
          <p:cNvPr id="42" name="Rectangle 41"/>
          <p:cNvSpPr/>
          <p:nvPr/>
        </p:nvSpPr>
        <p:spPr bwMode="auto">
          <a:xfrm>
            <a:off x="8825204" y="5234603"/>
            <a:ext cx="1324910" cy="1375938"/>
          </a:xfrm>
          <a:prstGeom prst="rect">
            <a:avLst/>
          </a:prstGeom>
          <a:noFill/>
          <a:ln w="317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nvGrpSpPr>
          <p:cNvPr id="66" name="Group 65"/>
          <p:cNvGrpSpPr/>
          <p:nvPr/>
        </p:nvGrpSpPr>
        <p:grpSpPr>
          <a:xfrm>
            <a:off x="8995152" y="5843247"/>
            <a:ext cx="1246401" cy="779868"/>
            <a:chOff x="4440237" y="5765394"/>
            <a:chExt cx="1246401" cy="779868"/>
          </a:xfrm>
        </p:grpSpPr>
        <p:pic>
          <p:nvPicPr>
            <p:cNvPr id="62" name="Picture 2" descr="C:\Users\t-dantay\Documents\Placeholders\lock.png"/>
            <p:cNvPicPr>
              <a:picLocks noChangeAspect="1" noChangeArrowheads="1"/>
            </p:cNvPicPr>
            <p:nvPr>
              <p:custDataLst>
                <p:custData r:id="rId1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4444275" y="5869879"/>
              <a:ext cx="174171" cy="22860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4478205" y="5765394"/>
              <a:ext cx="1208433"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Client Cert</a:t>
              </a:r>
            </a:p>
          </p:txBody>
        </p:sp>
        <p:pic>
          <p:nvPicPr>
            <p:cNvPr id="64" name="Picture 2" descr="C:\Users\t-dantay\Documents\Placeholders\lock.png"/>
            <p:cNvPicPr>
              <a:picLocks noChangeAspect="1" noChangeArrowheads="1"/>
            </p:cNvPicPr>
            <p:nvPr>
              <p:custDataLst>
                <p:custData r:id="rId12"/>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4440237" y="6188082"/>
              <a:ext cx="174171" cy="22860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4474167" y="6083597"/>
              <a:ext cx="1208433"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Root Cert</a:t>
              </a:r>
            </a:p>
          </p:txBody>
        </p:sp>
      </p:grpSp>
      <p:grpSp>
        <p:nvGrpSpPr>
          <p:cNvPr id="67" name="Group 66"/>
          <p:cNvGrpSpPr/>
          <p:nvPr/>
        </p:nvGrpSpPr>
        <p:grpSpPr>
          <a:xfrm>
            <a:off x="3876455" y="4050417"/>
            <a:ext cx="1246401" cy="779868"/>
            <a:chOff x="4440237" y="5765394"/>
            <a:chExt cx="1246401" cy="779868"/>
          </a:xfrm>
        </p:grpSpPr>
        <p:pic>
          <p:nvPicPr>
            <p:cNvPr id="68" name="Picture 2" descr="C:\Users\t-dantay\Documents\Placeholders\lock.png"/>
            <p:cNvPicPr>
              <a:picLocks noChangeAspect="1" noChangeArrowheads="1"/>
            </p:cNvPicPr>
            <p:nvPr>
              <p:custDataLst>
                <p:custData r:id="rId9"/>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4444275" y="5869879"/>
              <a:ext cx="174171" cy="22860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4478205" y="5765394"/>
              <a:ext cx="1208433"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Client Cert</a:t>
              </a:r>
            </a:p>
          </p:txBody>
        </p:sp>
        <p:pic>
          <p:nvPicPr>
            <p:cNvPr id="70" name="Picture 2" descr="C:\Users\t-dantay\Documents\Placeholders\lock.png"/>
            <p:cNvPicPr>
              <a:picLocks noChangeAspect="1" noChangeArrowheads="1"/>
            </p:cNvPicPr>
            <p:nvPr>
              <p:custDataLst>
                <p:custData r:id="rId10"/>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4440237" y="6188082"/>
              <a:ext cx="174171" cy="228600"/>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4474167" y="6083597"/>
              <a:ext cx="1208433"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Root Cert</a:t>
              </a:r>
            </a:p>
          </p:txBody>
        </p:sp>
      </p:grpSp>
      <p:grpSp>
        <p:nvGrpSpPr>
          <p:cNvPr id="79" name="Group 78"/>
          <p:cNvGrpSpPr/>
          <p:nvPr/>
        </p:nvGrpSpPr>
        <p:grpSpPr>
          <a:xfrm>
            <a:off x="1528027" y="2324036"/>
            <a:ext cx="1242363" cy="461665"/>
            <a:chOff x="553257" y="2388308"/>
            <a:chExt cx="1242363" cy="461665"/>
          </a:xfrm>
        </p:grpSpPr>
        <p:pic>
          <p:nvPicPr>
            <p:cNvPr id="80" name="Picture 2" descr="C:\Users\t-dantay\Documents\Placeholders\lock.png"/>
            <p:cNvPicPr>
              <a:picLocks noChangeAspect="1" noChangeArrowheads="1"/>
            </p:cNvPicPr>
            <p:nvPr>
              <p:custDataLst>
                <p:custData r:id="rId8"/>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53257" y="2492793"/>
              <a:ext cx="174171" cy="228600"/>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587187" y="2388308"/>
              <a:ext cx="1208433"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SSL Cert</a:t>
              </a:r>
            </a:p>
          </p:txBody>
        </p:sp>
      </p:grpSp>
      <p:grpSp>
        <p:nvGrpSpPr>
          <p:cNvPr id="82" name="Group 81"/>
          <p:cNvGrpSpPr/>
          <p:nvPr/>
        </p:nvGrpSpPr>
        <p:grpSpPr>
          <a:xfrm>
            <a:off x="1512728" y="3872576"/>
            <a:ext cx="1242363" cy="461665"/>
            <a:chOff x="553257" y="2388308"/>
            <a:chExt cx="1242363" cy="461665"/>
          </a:xfrm>
        </p:grpSpPr>
        <p:pic>
          <p:nvPicPr>
            <p:cNvPr id="83" name="Picture 2" descr="C:\Users\t-dantay\Documents\Placeholders\lock.png"/>
            <p:cNvPicPr>
              <a:picLocks noChangeAspect="1" noChangeArrowheads="1"/>
            </p:cNvPicPr>
            <p:nvPr>
              <p:custDataLst>
                <p:custData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53257" y="2492793"/>
              <a:ext cx="174171" cy="228600"/>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587187" y="2388308"/>
              <a:ext cx="1208433"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SSL Cert</a:t>
              </a:r>
            </a:p>
          </p:txBody>
        </p:sp>
      </p:grpSp>
      <p:grpSp>
        <p:nvGrpSpPr>
          <p:cNvPr id="85" name="Group 84"/>
          <p:cNvGrpSpPr/>
          <p:nvPr/>
        </p:nvGrpSpPr>
        <p:grpSpPr>
          <a:xfrm>
            <a:off x="1463409" y="5508958"/>
            <a:ext cx="1242363" cy="461665"/>
            <a:chOff x="553257" y="2388308"/>
            <a:chExt cx="1242363" cy="461665"/>
          </a:xfrm>
        </p:grpSpPr>
        <p:pic>
          <p:nvPicPr>
            <p:cNvPr id="86" name="Picture 2" descr="C:\Users\t-dantay\Documents\Placeholders\lock.png"/>
            <p:cNvPicPr>
              <a:picLocks noChangeAspect="1" noChangeArrowheads="1"/>
            </p:cNvPicPr>
            <p:nvPr>
              <p:custDataLst>
                <p:custData r:id="rId6"/>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53257" y="2492793"/>
              <a:ext cx="174171" cy="22860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587187" y="2388308"/>
              <a:ext cx="1208433"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SSL Cert</a:t>
              </a:r>
            </a:p>
          </p:txBody>
        </p:sp>
      </p:grpSp>
      <p:grpSp>
        <p:nvGrpSpPr>
          <p:cNvPr id="78" name="Group 77"/>
          <p:cNvGrpSpPr/>
          <p:nvPr/>
        </p:nvGrpSpPr>
        <p:grpSpPr>
          <a:xfrm>
            <a:off x="8921211" y="3419381"/>
            <a:ext cx="1242363" cy="461665"/>
            <a:chOff x="553257" y="2388308"/>
            <a:chExt cx="1242363" cy="461665"/>
          </a:xfrm>
        </p:grpSpPr>
        <p:pic>
          <p:nvPicPr>
            <p:cNvPr id="74" name="Picture 2" descr="C:\Users\t-dantay\Documents\Placeholders\lock.png"/>
            <p:cNvPicPr>
              <a:picLocks noChangeAspect="1" noChangeArrowheads="1"/>
            </p:cNvPicPr>
            <p:nvPr>
              <p:custDataLst>
                <p:custData r:id="rId5"/>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53257" y="2492793"/>
              <a:ext cx="174171" cy="228600"/>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p:cNvSpPr txBox="1"/>
            <p:nvPr/>
          </p:nvSpPr>
          <p:spPr>
            <a:xfrm>
              <a:off x="587187" y="2388308"/>
              <a:ext cx="1208433"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SSL Cert</a:t>
              </a:r>
            </a:p>
          </p:txBody>
        </p:sp>
      </p:grpSp>
      <p:grpSp>
        <p:nvGrpSpPr>
          <p:cNvPr id="88" name="Group 87"/>
          <p:cNvGrpSpPr/>
          <p:nvPr/>
        </p:nvGrpSpPr>
        <p:grpSpPr>
          <a:xfrm>
            <a:off x="8911528" y="3690135"/>
            <a:ext cx="1242363" cy="461665"/>
            <a:chOff x="553257" y="2388308"/>
            <a:chExt cx="1242363" cy="461665"/>
          </a:xfrm>
        </p:grpSpPr>
        <p:pic>
          <p:nvPicPr>
            <p:cNvPr id="89" name="Picture 2" descr="C:\Users\t-dantay\Documents\Placeholders\lock.png"/>
            <p:cNvPicPr>
              <a:picLocks noChangeAspect="1" noChangeArrowheads="1"/>
            </p:cNvPicPr>
            <p:nvPr>
              <p:custDataLst>
                <p:custData r:id="rId4"/>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53257" y="2492793"/>
              <a:ext cx="174171" cy="228600"/>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587187" y="2388308"/>
              <a:ext cx="1208433"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Root Cert</a:t>
              </a:r>
            </a:p>
          </p:txBody>
        </p:sp>
      </p:grpSp>
      <p:cxnSp>
        <p:nvCxnSpPr>
          <p:cNvPr id="93" name="Straight Arrow Connector 92"/>
          <p:cNvCxnSpPr>
            <a:endCxn id="42" idx="0"/>
          </p:cNvCxnSpPr>
          <p:nvPr/>
        </p:nvCxnSpPr>
        <p:spPr>
          <a:xfrm>
            <a:off x="8679592" y="4132690"/>
            <a:ext cx="846547" cy="11019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9260562" y="4621959"/>
            <a:ext cx="1310236" cy="627864"/>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HTTPS</a:t>
            </a:r>
            <a:b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b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Mutual SSL</a:t>
            </a:r>
          </a:p>
        </p:txBody>
      </p:sp>
      <p:grpSp>
        <p:nvGrpSpPr>
          <p:cNvPr id="98" name="Group 97"/>
          <p:cNvGrpSpPr/>
          <p:nvPr/>
        </p:nvGrpSpPr>
        <p:grpSpPr>
          <a:xfrm>
            <a:off x="1463409" y="5761165"/>
            <a:ext cx="1242363" cy="461665"/>
            <a:chOff x="553257" y="2388308"/>
            <a:chExt cx="1242363" cy="461665"/>
          </a:xfrm>
        </p:grpSpPr>
        <p:pic>
          <p:nvPicPr>
            <p:cNvPr id="99" name="Picture 2" descr="C:\Users\t-dantay\Documents\Placeholders\lock.png"/>
            <p:cNvPicPr>
              <a:picLocks noChangeAspect="1" noChangeArrowheads="1"/>
            </p:cNvPicPr>
            <p:nvPr>
              <p:custDataLst>
                <p:custData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53257" y="2492793"/>
              <a:ext cx="174171" cy="228600"/>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p:cNvSpPr txBox="1"/>
            <p:nvPr/>
          </p:nvSpPr>
          <p:spPr>
            <a:xfrm>
              <a:off x="587187" y="2388308"/>
              <a:ext cx="1208433"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Root Cert</a:t>
              </a:r>
            </a:p>
          </p:txBody>
        </p:sp>
      </p:grpSp>
      <p:grpSp>
        <p:nvGrpSpPr>
          <p:cNvPr id="101" name="Group 100"/>
          <p:cNvGrpSpPr/>
          <p:nvPr/>
        </p:nvGrpSpPr>
        <p:grpSpPr>
          <a:xfrm>
            <a:off x="1512728" y="4120327"/>
            <a:ext cx="1242363" cy="461665"/>
            <a:chOff x="553257" y="2388308"/>
            <a:chExt cx="1242363" cy="461665"/>
          </a:xfrm>
        </p:grpSpPr>
        <p:pic>
          <p:nvPicPr>
            <p:cNvPr id="102" name="Picture 2" descr="C:\Users\t-dantay\Documents\Placeholders\lock.png"/>
            <p:cNvPicPr>
              <a:picLocks noChangeAspect="1" noChangeArrowheads="1"/>
            </p:cNvPicPr>
            <p:nvPr>
              <p:custDataLst>
                <p:custData r:id="rId2"/>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53257" y="2492793"/>
              <a:ext cx="174171" cy="22860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p:cNvSpPr txBox="1"/>
            <p:nvPr/>
          </p:nvSpPr>
          <p:spPr>
            <a:xfrm>
              <a:off x="587187" y="2388308"/>
              <a:ext cx="1208433"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Root Cert</a:t>
              </a:r>
            </a:p>
          </p:txBody>
        </p:sp>
      </p:grpSp>
      <p:grpSp>
        <p:nvGrpSpPr>
          <p:cNvPr id="104" name="Group 103"/>
          <p:cNvGrpSpPr/>
          <p:nvPr/>
        </p:nvGrpSpPr>
        <p:grpSpPr>
          <a:xfrm>
            <a:off x="1523052" y="2578416"/>
            <a:ext cx="1242363" cy="461665"/>
            <a:chOff x="553257" y="2388308"/>
            <a:chExt cx="1242363" cy="461665"/>
          </a:xfrm>
        </p:grpSpPr>
        <p:pic>
          <p:nvPicPr>
            <p:cNvPr id="105" name="Picture 2" descr="C:\Users\t-dantay\Documents\Placeholders\lock.png"/>
            <p:cNvPicPr>
              <a:picLocks noChangeAspect="1" noChangeArrowheads="1"/>
            </p:cNvPicPr>
            <p:nvPr>
              <p:custDataLst>
                <p:custData r:id="rId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553257" y="2492793"/>
              <a:ext cx="174171" cy="228600"/>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p:cNvSpPr txBox="1"/>
            <p:nvPr/>
          </p:nvSpPr>
          <p:spPr>
            <a:xfrm>
              <a:off x="587187" y="2388308"/>
              <a:ext cx="1208433" cy="461665"/>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chemeClr val="tx1"/>
                      </a:gs>
                      <a:gs pos="30000">
                        <a:schemeClr val="tx1"/>
                      </a:gs>
                    </a:gsLst>
                    <a:lin ang="5400000" scaled="0"/>
                  </a:gradFill>
                  <a:effectLst/>
                  <a:uLnTx/>
                  <a:uFillTx/>
                </a:rPr>
                <a:t>Root Cert</a:t>
              </a:r>
            </a:p>
          </p:txBody>
        </p:sp>
      </p:grpSp>
      <p:sp>
        <p:nvSpPr>
          <p:cNvPr id="18" name="Rectangle 17"/>
          <p:cNvSpPr/>
          <p:nvPr/>
        </p:nvSpPr>
        <p:spPr bwMode="auto">
          <a:xfrm>
            <a:off x="3683845" y="1904331"/>
            <a:ext cx="413681" cy="413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bg2"/>
                </a:solidFill>
                <a:effectLst/>
                <a:uLnTx/>
                <a:uFillTx/>
              </a:rPr>
              <a:t>AD</a:t>
            </a:r>
          </a:p>
        </p:txBody>
      </p:sp>
      <p:sp>
        <p:nvSpPr>
          <p:cNvPr id="91" name="Rectangle 90"/>
          <p:cNvSpPr/>
          <p:nvPr/>
        </p:nvSpPr>
        <p:spPr bwMode="auto">
          <a:xfrm>
            <a:off x="4295623" y="1905130"/>
            <a:ext cx="413681" cy="413681"/>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bg2"/>
                </a:solidFill>
                <a:effectLst/>
                <a:uLnTx/>
                <a:uFillTx/>
              </a:rPr>
              <a:t>CA</a:t>
            </a:r>
          </a:p>
        </p:txBody>
      </p:sp>
      <p:sp>
        <p:nvSpPr>
          <p:cNvPr id="94" name="Freeform 93"/>
          <p:cNvSpPr>
            <a:spLocks noChangeAspect="1"/>
          </p:cNvSpPr>
          <p:nvPr/>
        </p:nvSpPr>
        <p:spPr bwMode="black">
          <a:xfrm>
            <a:off x="10261197" y="3568997"/>
            <a:ext cx="457200" cy="29530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5" name="TextBox 94"/>
          <p:cNvSpPr txBox="1"/>
          <p:nvPr/>
        </p:nvSpPr>
        <p:spPr>
          <a:xfrm>
            <a:off x="10045390" y="3766055"/>
            <a:ext cx="904489" cy="683264"/>
          </a:xfrm>
          <a:prstGeom prst="rect">
            <a:avLst/>
          </a:prstGeom>
          <a:noFill/>
        </p:spPr>
        <p:txBody>
          <a:bodyPr wrap="square" lIns="182880" tIns="146304" rIns="182880" bIns="146304"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chemeClr val="tx1"/>
                    </a:gs>
                    <a:gs pos="30000">
                      <a:schemeClr val="tx1"/>
                    </a:gs>
                  </a:gsLst>
                  <a:lin ang="5400000" scaled="0"/>
                </a:gradFill>
                <a:effectLst/>
                <a:uLnTx/>
                <a:uFillTx/>
              </a:rPr>
              <a:t>Cloud DP</a:t>
            </a:r>
          </a:p>
        </p:txBody>
      </p:sp>
      <p:sp>
        <p:nvSpPr>
          <p:cNvPr id="97" name="Freeform 21"/>
          <p:cNvSpPr>
            <a:spLocks noChangeAspect="1" noEditPoints="1"/>
          </p:cNvSpPr>
          <p:nvPr/>
        </p:nvSpPr>
        <p:spPr bwMode="black">
          <a:xfrm>
            <a:off x="8128934" y="445025"/>
            <a:ext cx="2198719" cy="1369402"/>
          </a:xfrm>
          <a:custGeom>
            <a:avLst/>
            <a:gdLst>
              <a:gd name="T0" fmla="*/ 1277 w 1355"/>
              <a:gd name="T1" fmla="*/ 371 h 843"/>
              <a:gd name="T2" fmla="*/ 1157 w 1355"/>
              <a:gd name="T3" fmla="*/ 298 h 843"/>
              <a:gd name="T4" fmla="*/ 1157 w 1355"/>
              <a:gd name="T5" fmla="*/ 277 h 843"/>
              <a:gd name="T6" fmla="*/ 1080 w 1355"/>
              <a:gd name="T7" fmla="*/ 83 h 843"/>
              <a:gd name="T8" fmla="*/ 888 w 1355"/>
              <a:gd name="T9" fmla="*/ 0 h 843"/>
              <a:gd name="T10" fmla="*/ 650 w 1355"/>
              <a:gd name="T11" fmla="*/ 135 h 843"/>
              <a:gd name="T12" fmla="*/ 544 w 1355"/>
              <a:gd name="T13" fmla="*/ 114 h 843"/>
              <a:gd name="T14" fmla="*/ 353 w 1355"/>
              <a:gd name="T15" fmla="*/ 189 h 843"/>
              <a:gd name="T16" fmla="*/ 287 w 1355"/>
              <a:gd name="T17" fmla="*/ 287 h 843"/>
              <a:gd name="T18" fmla="*/ 275 w 1355"/>
              <a:gd name="T19" fmla="*/ 287 h 843"/>
              <a:gd name="T20" fmla="*/ 82 w 1355"/>
              <a:gd name="T21" fmla="*/ 370 h 843"/>
              <a:gd name="T22" fmla="*/ 0 w 1355"/>
              <a:gd name="T23" fmla="*/ 565 h 843"/>
              <a:gd name="T24" fmla="*/ 82 w 1355"/>
              <a:gd name="T25" fmla="*/ 760 h 843"/>
              <a:gd name="T26" fmla="*/ 275 w 1355"/>
              <a:gd name="T27" fmla="*/ 843 h 843"/>
              <a:gd name="T28" fmla="*/ 1080 w 1355"/>
              <a:gd name="T29" fmla="*/ 843 h 843"/>
              <a:gd name="T30" fmla="*/ 1277 w 1355"/>
              <a:gd name="T31" fmla="*/ 760 h 843"/>
              <a:gd name="T32" fmla="*/ 1355 w 1355"/>
              <a:gd name="T33" fmla="*/ 565 h 843"/>
              <a:gd name="T34" fmla="*/ 1277 w 1355"/>
              <a:gd name="T35" fmla="*/ 371 h 843"/>
              <a:gd name="T36" fmla="*/ 1080 w 1355"/>
              <a:gd name="T37" fmla="*/ 766 h 843"/>
              <a:gd name="T38" fmla="*/ 275 w 1355"/>
              <a:gd name="T39" fmla="*/ 766 h 843"/>
              <a:gd name="T40" fmla="*/ 76 w 1355"/>
              <a:gd name="T41" fmla="*/ 565 h 843"/>
              <a:gd name="T42" fmla="*/ 275 w 1355"/>
              <a:gd name="T43" fmla="*/ 364 h 843"/>
              <a:gd name="T44" fmla="*/ 346 w 1355"/>
              <a:gd name="T45" fmla="*/ 381 h 843"/>
              <a:gd name="T46" fmla="*/ 544 w 1355"/>
              <a:gd name="T47" fmla="*/ 191 h 843"/>
              <a:gd name="T48" fmla="*/ 689 w 1355"/>
              <a:gd name="T49" fmla="*/ 255 h 843"/>
              <a:gd name="T50" fmla="*/ 888 w 1355"/>
              <a:gd name="T51" fmla="*/ 77 h 843"/>
              <a:gd name="T52" fmla="*/ 1080 w 1355"/>
              <a:gd name="T53" fmla="*/ 277 h 843"/>
              <a:gd name="T54" fmla="*/ 1064 w 1355"/>
              <a:gd name="T55" fmla="*/ 370 h 843"/>
              <a:gd name="T56" fmla="*/ 1080 w 1355"/>
              <a:gd name="T57" fmla="*/ 364 h 843"/>
              <a:gd name="T58" fmla="*/ 1278 w 1355"/>
              <a:gd name="T59" fmla="*/ 565 h 843"/>
              <a:gd name="T60" fmla="*/ 1080 w 1355"/>
              <a:gd name="T61" fmla="*/ 766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5" h="843">
                <a:moveTo>
                  <a:pt x="1277" y="371"/>
                </a:moveTo>
                <a:cubicBezTo>
                  <a:pt x="1242" y="335"/>
                  <a:pt x="1201" y="311"/>
                  <a:pt x="1157" y="298"/>
                </a:cubicBezTo>
                <a:cubicBezTo>
                  <a:pt x="1157" y="291"/>
                  <a:pt x="1157" y="285"/>
                  <a:pt x="1157" y="277"/>
                </a:cubicBezTo>
                <a:cubicBezTo>
                  <a:pt x="1157" y="205"/>
                  <a:pt x="1130" y="136"/>
                  <a:pt x="1080" y="83"/>
                </a:cubicBezTo>
                <a:cubicBezTo>
                  <a:pt x="1028" y="29"/>
                  <a:pt x="959" y="0"/>
                  <a:pt x="888" y="0"/>
                </a:cubicBezTo>
                <a:cubicBezTo>
                  <a:pt x="789" y="0"/>
                  <a:pt x="700" y="54"/>
                  <a:pt x="650" y="135"/>
                </a:cubicBezTo>
                <a:cubicBezTo>
                  <a:pt x="618" y="121"/>
                  <a:pt x="581" y="114"/>
                  <a:pt x="544" y="114"/>
                </a:cubicBezTo>
                <a:cubicBezTo>
                  <a:pt x="471" y="114"/>
                  <a:pt x="404" y="141"/>
                  <a:pt x="353" y="189"/>
                </a:cubicBezTo>
                <a:cubicBezTo>
                  <a:pt x="324" y="217"/>
                  <a:pt x="302" y="250"/>
                  <a:pt x="287" y="287"/>
                </a:cubicBezTo>
                <a:cubicBezTo>
                  <a:pt x="283" y="287"/>
                  <a:pt x="279" y="287"/>
                  <a:pt x="275" y="287"/>
                </a:cubicBezTo>
                <a:cubicBezTo>
                  <a:pt x="203" y="287"/>
                  <a:pt x="134" y="317"/>
                  <a:pt x="82" y="370"/>
                </a:cubicBezTo>
                <a:cubicBezTo>
                  <a:pt x="29" y="422"/>
                  <a:pt x="0" y="492"/>
                  <a:pt x="0" y="565"/>
                </a:cubicBezTo>
                <a:cubicBezTo>
                  <a:pt x="0" y="638"/>
                  <a:pt x="29" y="707"/>
                  <a:pt x="82" y="760"/>
                </a:cubicBezTo>
                <a:cubicBezTo>
                  <a:pt x="134" y="814"/>
                  <a:pt x="203" y="843"/>
                  <a:pt x="275" y="843"/>
                </a:cubicBezTo>
                <a:cubicBezTo>
                  <a:pt x="1080" y="843"/>
                  <a:pt x="1080" y="843"/>
                  <a:pt x="1080" y="843"/>
                </a:cubicBezTo>
                <a:cubicBezTo>
                  <a:pt x="1155" y="843"/>
                  <a:pt x="1224" y="814"/>
                  <a:pt x="1277" y="760"/>
                </a:cubicBezTo>
                <a:cubicBezTo>
                  <a:pt x="1327" y="707"/>
                  <a:pt x="1355" y="638"/>
                  <a:pt x="1355" y="565"/>
                </a:cubicBezTo>
                <a:cubicBezTo>
                  <a:pt x="1355" y="492"/>
                  <a:pt x="1327" y="422"/>
                  <a:pt x="1277" y="371"/>
                </a:cubicBezTo>
                <a:close/>
                <a:moveTo>
                  <a:pt x="1080" y="766"/>
                </a:moveTo>
                <a:cubicBezTo>
                  <a:pt x="1080" y="766"/>
                  <a:pt x="437" y="766"/>
                  <a:pt x="275" y="766"/>
                </a:cubicBezTo>
                <a:cubicBezTo>
                  <a:pt x="167" y="766"/>
                  <a:pt x="76" y="674"/>
                  <a:pt x="76" y="565"/>
                </a:cubicBezTo>
                <a:cubicBezTo>
                  <a:pt x="76" y="457"/>
                  <a:pt x="167" y="364"/>
                  <a:pt x="275" y="364"/>
                </a:cubicBezTo>
                <a:cubicBezTo>
                  <a:pt x="302" y="364"/>
                  <a:pt x="324" y="370"/>
                  <a:pt x="346" y="381"/>
                </a:cubicBezTo>
                <a:cubicBezTo>
                  <a:pt x="351" y="272"/>
                  <a:pt x="437" y="191"/>
                  <a:pt x="544" y="191"/>
                </a:cubicBezTo>
                <a:cubicBezTo>
                  <a:pt x="603" y="191"/>
                  <a:pt x="650" y="213"/>
                  <a:pt x="689" y="255"/>
                </a:cubicBezTo>
                <a:cubicBezTo>
                  <a:pt x="699" y="158"/>
                  <a:pt x="785" y="77"/>
                  <a:pt x="888" y="77"/>
                </a:cubicBezTo>
                <a:cubicBezTo>
                  <a:pt x="994" y="77"/>
                  <a:pt x="1080" y="169"/>
                  <a:pt x="1080" y="277"/>
                </a:cubicBezTo>
                <a:cubicBezTo>
                  <a:pt x="1080" y="311"/>
                  <a:pt x="1075" y="343"/>
                  <a:pt x="1064" y="370"/>
                </a:cubicBezTo>
                <a:cubicBezTo>
                  <a:pt x="1069" y="364"/>
                  <a:pt x="1075" y="364"/>
                  <a:pt x="1080" y="364"/>
                </a:cubicBezTo>
                <a:cubicBezTo>
                  <a:pt x="1192" y="364"/>
                  <a:pt x="1278" y="457"/>
                  <a:pt x="1278" y="565"/>
                </a:cubicBezTo>
                <a:cubicBezTo>
                  <a:pt x="1278" y="674"/>
                  <a:pt x="1192" y="766"/>
                  <a:pt x="1080" y="766"/>
                </a:cubicBezTo>
                <a:close/>
              </a:path>
            </a:pathLst>
          </a:custGeom>
          <a:solidFill>
            <a:schemeClr val="tx1"/>
          </a:solidFill>
          <a:ln>
            <a:noFill/>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rPr>
              <a:t>Windows </a:t>
            </a:r>
            <a:br>
              <a:rPr kumimoji="0" lang="en-US" sz="1600" b="0" i="0" u="none" strike="noStrike" kern="0" cap="none" spc="0" normalizeH="0" baseline="0" noProof="0" dirty="0">
                <a:ln>
                  <a:noFill/>
                </a:ln>
                <a:solidFill>
                  <a:sysClr val="windowText" lastClr="000000"/>
                </a:solidFill>
                <a:effectLst/>
                <a:uLnTx/>
                <a:uFillTx/>
              </a:rPr>
            </a:br>
            <a:r>
              <a:rPr kumimoji="0" lang="en-US" sz="1600" b="0" i="0" u="none" strike="noStrike" kern="0" cap="none" spc="0" normalizeH="0" baseline="0" noProof="0" dirty="0">
                <a:ln>
                  <a:noFill/>
                </a:ln>
                <a:solidFill>
                  <a:sysClr val="windowText" lastClr="000000"/>
                </a:solidFill>
                <a:effectLst/>
                <a:uLnTx/>
                <a:uFillTx/>
              </a:rPr>
              <a:t>Update</a:t>
            </a:r>
          </a:p>
        </p:txBody>
      </p:sp>
    </p:spTree>
    <p:extLst>
      <p:ext uri="{BB962C8B-B14F-4D97-AF65-F5344CB8AC3E}">
        <p14:creationId xmlns:p14="http://schemas.microsoft.com/office/powerpoint/2010/main" val="116588180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485604"/>
            <a:ext cx="11887200" cy="2092881"/>
          </a:xfrm>
        </p:spPr>
        <p:txBody>
          <a:bodyPr>
            <a:noAutofit/>
          </a:bodyPr>
          <a:lstStyle/>
          <a:p>
            <a:r>
              <a:rPr lang="en-US" dirty="0">
                <a:solidFill>
                  <a:schemeClr val="tx2"/>
                </a:solidFill>
              </a:rPr>
              <a:t>Peer Cache is a 100% native ConfigMgr solution to accomplish peer-to-peer content sharing “</a:t>
            </a:r>
            <a:r>
              <a:rPr lang="en-US" u="sng" dirty="0">
                <a:solidFill>
                  <a:schemeClr val="tx2"/>
                </a:solidFill>
              </a:rPr>
              <a:t>in</a:t>
            </a:r>
            <a:r>
              <a:rPr lang="en-US" dirty="0">
                <a:solidFill>
                  <a:schemeClr val="tx2"/>
                </a:solidFill>
              </a:rPr>
              <a:t>” and “</a:t>
            </a:r>
            <a:r>
              <a:rPr lang="en-US" u="sng" dirty="0">
                <a:solidFill>
                  <a:schemeClr val="tx2"/>
                </a:solidFill>
              </a:rPr>
              <a:t>across</a:t>
            </a:r>
            <a:r>
              <a:rPr lang="en-US" dirty="0">
                <a:solidFill>
                  <a:schemeClr val="tx2"/>
                </a:solidFill>
              </a:rPr>
              <a:t>” subnets</a:t>
            </a:r>
          </a:p>
          <a:p>
            <a:r>
              <a:rPr lang="en-US" dirty="0">
                <a:solidFill>
                  <a:schemeClr val="tx2"/>
                </a:solidFill>
              </a:rPr>
              <a:t>Extension of the existing Windows PE Peer Cache solution</a:t>
            </a:r>
          </a:p>
          <a:p>
            <a:r>
              <a:rPr lang="en-US" dirty="0">
                <a:solidFill>
                  <a:schemeClr val="tx2"/>
                </a:solidFill>
              </a:rPr>
              <a:t>Now ConfigMgr full client can share its content cache to its peers</a:t>
            </a:r>
          </a:p>
          <a:p>
            <a:pPr marL="0" indent="0">
              <a:buNone/>
            </a:pPr>
            <a:endParaRPr lang="en-US" sz="3672" dirty="0">
              <a:solidFill>
                <a:schemeClr val="tx2"/>
              </a:solidFill>
            </a:endParaRPr>
          </a:p>
          <a:p>
            <a:pPr lvl="1"/>
            <a:endParaRPr lang="en-US" sz="2040" dirty="0">
              <a:solidFill>
                <a:schemeClr val="tx2"/>
              </a:solidFill>
            </a:endParaRPr>
          </a:p>
        </p:txBody>
      </p:sp>
      <p:sp>
        <p:nvSpPr>
          <p:cNvPr id="2" name="Title 1"/>
          <p:cNvSpPr>
            <a:spLocks noGrp="1"/>
          </p:cNvSpPr>
          <p:nvPr>
            <p:ph type="title"/>
          </p:nvPr>
        </p:nvSpPr>
        <p:spPr>
          <a:xfrm>
            <a:off x="274638" y="388336"/>
            <a:ext cx="10724938" cy="1351952"/>
          </a:xfrm>
        </p:spPr>
        <p:txBody>
          <a:bodyPr/>
          <a:lstStyle/>
          <a:p>
            <a:r>
              <a:rPr lang="en-US" dirty="0"/>
              <a:t>Peer Cache in Configuration Manager</a:t>
            </a:r>
          </a:p>
        </p:txBody>
      </p:sp>
    </p:spTree>
    <p:extLst>
      <p:ext uri="{BB962C8B-B14F-4D97-AF65-F5344CB8AC3E}">
        <p14:creationId xmlns:p14="http://schemas.microsoft.com/office/powerpoint/2010/main" val="383701937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74638" y="1485604"/>
            <a:ext cx="11887200" cy="2092881"/>
          </a:xfrm>
        </p:spPr>
        <p:txBody>
          <a:bodyPr>
            <a:noAutofit/>
          </a:bodyPr>
          <a:lstStyle/>
          <a:p>
            <a:pPr marL="0" indent="0">
              <a:buNone/>
            </a:pPr>
            <a:r>
              <a:rPr lang="en-US" sz="3200" dirty="0">
                <a:solidFill>
                  <a:schemeClr val="tx2"/>
                </a:solidFill>
              </a:rPr>
              <a:t>Admin creates a collection and adds the PCs chosen to be Cache Source PCs in each branch to this collection</a:t>
            </a:r>
          </a:p>
          <a:p>
            <a:pPr marL="0" indent="0">
              <a:buNone/>
            </a:pPr>
            <a:r>
              <a:rPr lang="en-US" sz="3200" dirty="0">
                <a:solidFill>
                  <a:schemeClr val="tx2"/>
                </a:solidFill>
              </a:rPr>
              <a:t>Admin then uses client cache settings in client settings to enable Peer Cache in his/her environment</a:t>
            </a:r>
          </a:p>
          <a:p>
            <a:pPr lvl="1"/>
            <a:r>
              <a:rPr lang="en-US" dirty="0"/>
              <a:t>Optionally, cache size and BranchCache can also be configured from the same location</a:t>
            </a:r>
          </a:p>
          <a:p>
            <a:pPr marL="0" indent="0">
              <a:buNone/>
            </a:pPr>
            <a:r>
              <a:rPr lang="en-US" sz="3200" dirty="0">
                <a:solidFill>
                  <a:schemeClr val="tx2"/>
                </a:solidFill>
              </a:rPr>
              <a:t>Admins deploy this setting to the collection that they created</a:t>
            </a:r>
          </a:p>
          <a:p>
            <a:pPr marL="0" indent="0">
              <a:buNone/>
            </a:pPr>
            <a:r>
              <a:rPr lang="en-US" sz="3200" dirty="0">
                <a:solidFill>
                  <a:schemeClr val="tx2"/>
                </a:solidFill>
              </a:rPr>
              <a:t>All clients in that collection become Peer Cache Sources </a:t>
            </a:r>
          </a:p>
          <a:p>
            <a:pPr marL="0" indent="0">
              <a:buNone/>
            </a:pPr>
            <a:r>
              <a:rPr lang="en-US" sz="3200" dirty="0">
                <a:solidFill>
                  <a:schemeClr val="tx2"/>
                </a:solidFill>
              </a:rPr>
              <a:t>Another client in the same boundary can pull content from the Peer Cache Source </a:t>
            </a:r>
          </a:p>
          <a:p>
            <a:pPr lvl="1"/>
            <a:endParaRPr lang="en-US" sz="2040" dirty="0"/>
          </a:p>
        </p:txBody>
      </p:sp>
      <p:sp>
        <p:nvSpPr>
          <p:cNvPr id="2" name="Title 1"/>
          <p:cNvSpPr>
            <a:spLocks noGrp="1"/>
          </p:cNvSpPr>
          <p:nvPr>
            <p:ph type="title"/>
          </p:nvPr>
        </p:nvSpPr>
        <p:spPr>
          <a:xfrm>
            <a:off x="281760" y="415067"/>
            <a:ext cx="10724938" cy="762786"/>
          </a:xfrm>
        </p:spPr>
        <p:txBody>
          <a:bodyPr/>
          <a:lstStyle/>
          <a:p>
            <a:r>
              <a:rPr lang="en-US" dirty="0"/>
              <a:t>Peer Cache end-to-end scenario</a:t>
            </a:r>
          </a:p>
        </p:txBody>
      </p:sp>
    </p:spTree>
    <p:extLst>
      <p:ext uri="{BB962C8B-B14F-4D97-AF65-F5344CB8AC3E}">
        <p14:creationId xmlns:p14="http://schemas.microsoft.com/office/powerpoint/2010/main" val="87614249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Rectangle 228"/>
          <p:cNvSpPr/>
          <p:nvPr/>
        </p:nvSpPr>
        <p:spPr bwMode="auto">
          <a:xfrm>
            <a:off x="464498" y="1278526"/>
            <a:ext cx="11491864" cy="4314421"/>
          </a:xfrm>
          <a:prstGeom prst="rect">
            <a:avLst/>
          </a:prstGeom>
          <a:solidFill>
            <a:schemeClr val="accent4">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6521" tIns="186521" rIns="0" bIns="47565"/>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l" defTabSz="951028" rtl="0" eaLnBrk="1" fontAlgn="auto" latinLnBrk="0" hangingPunct="1">
              <a:lnSpc>
                <a:spcPct val="90000"/>
              </a:lnSpc>
              <a:spcBef>
                <a:spcPts val="0"/>
              </a:spcBef>
              <a:spcAft>
                <a:spcPts val="0"/>
              </a:spcAft>
              <a:buClrTx/>
              <a:buSzTx/>
              <a:buFontTx/>
              <a:buNone/>
              <a:tabLst/>
              <a:defRPr/>
            </a:pPr>
            <a:endParaRPr kumimoji="0" lang="en-US" sz="285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7" name="Rectangle 16"/>
          <p:cNvSpPr/>
          <p:nvPr/>
        </p:nvSpPr>
        <p:spPr bwMode="auto">
          <a:xfrm>
            <a:off x="2192183" y="4857309"/>
            <a:ext cx="8040003" cy="735638"/>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22" name="Rectangle 221"/>
          <p:cNvSpPr/>
          <p:nvPr/>
        </p:nvSpPr>
        <p:spPr>
          <a:xfrm>
            <a:off x="10232186" y="1278526"/>
            <a:ext cx="1724175" cy="4314421"/>
          </a:xfrm>
          <a:prstGeom prst="rect">
            <a:avLst/>
          </a:prstGeom>
          <a:solidFill>
            <a:schemeClr val="tx1"/>
          </a:solidFill>
        </p:spPr>
        <p:txBody>
          <a:bodyPr wrap="square" lIns="182828" tIns="182828" rIns="182828" bIns="182828" anchor="b">
            <a:noAutofit/>
          </a:bodyPr>
          <a:lstStyle/>
          <a:p>
            <a:pPr marL="0" marR="0" lvl="0" indent="0" algn="r" defTabSz="932114"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505050"/>
                </a:solidFill>
                <a:effectLst/>
                <a:uLnTx/>
                <a:uFillTx/>
                <a:latin typeface="Segoe UI Light" panose="020B0502040204020203" pitchFamily="34" charset="0"/>
                <a:ea typeface="ＭＳ Ｐゴシック" charset="0"/>
              </a:rPr>
              <a:t>Protect </a:t>
            </a:r>
            <a:br>
              <a:rPr kumimoji="0" lang="en-US" sz="2000" b="0" i="0" u="none" strike="noStrike" kern="0" cap="none" spc="0" normalizeH="0" baseline="0" noProof="0" dirty="0">
                <a:ln>
                  <a:noFill/>
                </a:ln>
                <a:solidFill>
                  <a:srgbClr val="505050"/>
                </a:solidFill>
                <a:effectLst/>
                <a:uLnTx/>
                <a:uFillTx/>
                <a:latin typeface="Segoe UI Light" panose="020B0502040204020203" pitchFamily="34" charset="0"/>
                <a:ea typeface="ＭＳ Ｐゴシック" charset="0"/>
              </a:rPr>
            </a:br>
            <a:r>
              <a:rPr kumimoji="0" lang="en-US" sz="2000" b="0" i="0" u="none" strike="noStrike" kern="0" cap="none" spc="0" normalizeH="0" baseline="0" noProof="0" dirty="0">
                <a:ln>
                  <a:noFill/>
                </a:ln>
                <a:solidFill>
                  <a:srgbClr val="505050"/>
                </a:solidFill>
                <a:effectLst/>
                <a:uLnTx/>
                <a:uFillTx/>
                <a:latin typeface="Segoe UI Light" panose="020B0502040204020203" pitchFamily="34" charset="0"/>
                <a:ea typeface="ＭＳ Ｐゴシック" charset="0"/>
              </a:rPr>
              <a:t>your data</a:t>
            </a:r>
          </a:p>
        </p:txBody>
      </p:sp>
      <p:sp>
        <p:nvSpPr>
          <p:cNvPr id="226" name="Rectangle 225"/>
          <p:cNvSpPr/>
          <p:nvPr/>
        </p:nvSpPr>
        <p:spPr bwMode="auto">
          <a:xfrm>
            <a:off x="10236622" y="1811848"/>
            <a:ext cx="1715029" cy="2268658"/>
          </a:xfrm>
          <a:prstGeom prst="rect">
            <a:avLst/>
          </a:prstGeom>
          <a:solidFill>
            <a:schemeClr val="accent4">
              <a:lumMod val="50000"/>
            </a:schemeClr>
          </a:solidFill>
          <a:ln w="10795" cap="flat" cmpd="sng" algn="ctr">
            <a:noFill/>
            <a:prstDash val="solid"/>
            <a:headEnd type="none" w="med" len="med"/>
            <a:tailEnd type="none" w="med" len="med"/>
          </a:ln>
          <a:effectLst/>
        </p:spPr>
        <p:txBody>
          <a:bodyPr lIns="182828" tIns="182828" rIns="0" bIns="46623"/>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ndParaRPr>
          </a:p>
        </p:txBody>
      </p:sp>
      <p:sp>
        <p:nvSpPr>
          <p:cNvPr id="242" name="Title 2"/>
          <p:cNvSpPr txBox="1">
            <a:spLocks/>
          </p:cNvSpPr>
          <p:nvPr/>
        </p:nvSpPr>
        <p:spPr>
          <a:xfrm>
            <a:off x="279159" y="288439"/>
            <a:ext cx="11865897" cy="917444"/>
          </a:xfrm>
          <a:prstGeom prst="rect">
            <a:avLst/>
          </a:prstGeom>
        </p:spPr>
        <p:txBody>
          <a:bodyPr vert="horz" wrap="square" lIns="146283" tIns="91427" rIns="146283" bIns="91427" rtlCol="0" anchor="t">
            <a:noAutofit/>
          </a:bodyPr>
          <a:lst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2pPr>
            <a:lvl3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3pPr>
            <a:lvl4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4pPr>
            <a:lvl5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5pPr>
            <a:lvl6pPr marL="4572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6pPr>
            <a:lvl7pPr marL="9144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7pPr>
            <a:lvl8pPr marL="13716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8pPr>
            <a:lvl9pPr marL="18288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r>
              <a:rPr kumimoji="0" lang="en-US" sz="4799" b="0" i="0" u="none" strike="noStrike" kern="1200" cap="none" spc="-102" normalizeH="0" baseline="0" noProof="0">
                <a:ln w="3175">
                  <a:noFill/>
                </a:ln>
                <a:gradFill>
                  <a:gsLst>
                    <a:gs pos="1250">
                      <a:srgbClr val="FFFFFF"/>
                    </a:gs>
                    <a:gs pos="100000">
                      <a:srgbClr val="FFFFFF"/>
                    </a:gs>
                  </a:gsLst>
                  <a:lin ang="5400000" scaled="0"/>
                </a:gradFill>
                <a:effectLst/>
                <a:uLnTx/>
                <a:uFillTx/>
                <a:latin typeface="+mj-lt"/>
                <a:ea typeface="ＭＳ Ｐゴシック" charset="0"/>
                <a:cs typeface="Segoe UI" pitchFamily="34" charset="0"/>
              </a:rPr>
              <a:t>Enterprise mobility vision</a:t>
            </a:r>
          </a:p>
        </p:txBody>
      </p:sp>
      <p:sp>
        <p:nvSpPr>
          <p:cNvPr id="376" name="Freeform 8"/>
          <p:cNvSpPr>
            <a:spLocks/>
          </p:cNvSpPr>
          <p:nvPr/>
        </p:nvSpPr>
        <p:spPr bwMode="auto">
          <a:xfrm>
            <a:off x="6605300" y="3315175"/>
            <a:ext cx="694872" cy="727366"/>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solidFill>
            <a:srgbClr val="5C476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1" name="Freeform 8"/>
          <p:cNvSpPr>
            <a:spLocks/>
          </p:cNvSpPr>
          <p:nvPr/>
        </p:nvSpPr>
        <p:spPr bwMode="auto">
          <a:xfrm>
            <a:off x="4826855" y="3556476"/>
            <a:ext cx="694872" cy="727366"/>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solidFill>
            <a:srgbClr val="5C47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3" name="Rectangle 12"/>
          <p:cNvSpPr>
            <a:spLocks noChangeArrowheads="1"/>
          </p:cNvSpPr>
          <p:nvPr/>
        </p:nvSpPr>
        <p:spPr bwMode="auto">
          <a:xfrm>
            <a:off x="4350322" y="2511707"/>
            <a:ext cx="374306" cy="629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4" name="Rectangle 14"/>
          <p:cNvSpPr>
            <a:spLocks noChangeArrowheads="1"/>
          </p:cNvSpPr>
          <p:nvPr/>
        </p:nvSpPr>
        <p:spPr bwMode="auto">
          <a:xfrm>
            <a:off x="4350323" y="3141608"/>
            <a:ext cx="124055" cy="1070"/>
          </a:xfrm>
          <a:prstGeom prst="rect">
            <a:avLst/>
          </a:prstGeom>
          <a:solidFill>
            <a:srgbClr val="5C47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5" name="Freeform 15"/>
          <p:cNvSpPr>
            <a:spLocks/>
          </p:cNvSpPr>
          <p:nvPr/>
        </p:nvSpPr>
        <p:spPr bwMode="auto">
          <a:xfrm>
            <a:off x="4350323" y="3141608"/>
            <a:ext cx="124055"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6" name="Group 5"/>
          <p:cNvGrpSpPr/>
          <p:nvPr/>
        </p:nvGrpSpPr>
        <p:grpSpPr>
          <a:xfrm>
            <a:off x="2121556" y="1725224"/>
            <a:ext cx="2676064" cy="2657350"/>
            <a:chOff x="3753536" y="1691550"/>
            <a:chExt cx="2623830" cy="2605482"/>
          </a:xfrm>
        </p:grpSpPr>
        <p:sp>
          <p:nvSpPr>
            <p:cNvPr id="372" name="Rectangle 371"/>
            <p:cNvSpPr/>
            <p:nvPr/>
          </p:nvSpPr>
          <p:spPr bwMode="auto">
            <a:xfrm>
              <a:off x="3753536" y="1691550"/>
              <a:ext cx="2579662" cy="241918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182854" rIns="0" bIns="46630"/>
            <a:lstStyle/>
            <a:p>
              <a:pPr marL="0" marR="0" lvl="0" indent="0" algn="ctr" defTabSz="932293"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Segoe UI Light"/>
                </a:rPr>
                <a:t>Devices</a:t>
              </a:r>
            </a:p>
          </p:txBody>
        </p:sp>
        <p:grpSp>
          <p:nvGrpSpPr>
            <p:cNvPr id="3" name="Group 2"/>
            <p:cNvGrpSpPr/>
            <p:nvPr/>
          </p:nvGrpSpPr>
          <p:grpSpPr>
            <a:xfrm>
              <a:off x="4219456" y="2443846"/>
              <a:ext cx="2157910" cy="1853186"/>
              <a:chOff x="4219456" y="2443846"/>
              <a:chExt cx="2157910" cy="1853186"/>
            </a:xfrm>
          </p:grpSpPr>
          <p:grpSp>
            <p:nvGrpSpPr>
              <p:cNvPr id="367" name="Group 4"/>
              <p:cNvGrpSpPr>
                <a:grpSpLocks noChangeAspect="1"/>
              </p:cNvGrpSpPr>
              <p:nvPr/>
            </p:nvGrpSpPr>
            <p:grpSpPr bwMode="auto">
              <a:xfrm>
                <a:off x="5033523" y="2443846"/>
                <a:ext cx="1343843" cy="836405"/>
                <a:chOff x="3309" y="1173"/>
                <a:chExt cx="1393" cy="867"/>
              </a:xfrm>
            </p:grpSpPr>
            <p:sp>
              <p:nvSpPr>
                <p:cNvPr id="466" name="AutoShape 3"/>
                <p:cNvSpPr>
                  <a:spLocks noChangeAspect="1" noChangeArrowheads="1" noTextEdit="1"/>
                </p:cNvSpPr>
                <p:nvPr/>
              </p:nvSpPr>
              <p:spPr bwMode="auto">
                <a:xfrm>
                  <a:off x="3313" y="1177"/>
                  <a:ext cx="1389"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67" name="Freeform 5"/>
                <p:cNvSpPr>
                  <a:spLocks/>
                </p:cNvSpPr>
                <p:nvPr/>
              </p:nvSpPr>
              <p:spPr bwMode="auto">
                <a:xfrm>
                  <a:off x="3309" y="1173"/>
                  <a:ext cx="1393" cy="867"/>
                </a:xfrm>
                <a:custGeom>
                  <a:avLst/>
                  <a:gdLst>
                    <a:gd name="T0" fmla="*/ 13 w 391"/>
                    <a:gd name="T1" fmla="*/ 254 h 254"/>
                    <a:gd name="T2" fmla="*/ 378 w 391"/>
                    <a:gd name="T3" fmla="*/ 254 h 254"/>
                    <a:gd name="T4" fmla="*/ 391 w 391"/>
                    <a:gd name="T5" fmla="*/ 240 h 254"/>
                    <a:gd name="T6" fmla="*/ 391 w 391"/>
                    <a:gd name="T7" fmla="*/ 14 h 254"/>
                    <a:gd name="T8" fmla="*/ 378 w 391"/>
                    <a:gd name="T9" fmla="*/ 0 h 254"/>
                    <a:gd name="T10" fmla="*/ 13 w 391"/>
                    <a:gd name="T11" fmla="*/ 0 h 254"/>
                    <a:gd name="T12" fmla="*/ 0 w 391"/>
                    <a:gd name="T13" fmla="*/ 14 h 254"/>
                    <a:gd name="T14" fmla="*/ 0 w 391"/>
                    <a:gd name="T15" fmla="*/ 240 h 254"/>
                    <a:gd name="T16" fmla="*/ 13 w 391"/>
                    <a:gd name="T17"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254">
                      <a:moveTo>
                        <a:pt x="13" y="254"/>
                      </a:moveTo>
                      <a:cubicBezTo>
                        <a:pt x="378" y="254"/>
                        <a:pt x="378" y="254"/>
                        <a:pt x="378" y="254"/>
                      </a:cubicBezTo>
                      <a:cubicBezTo>
                        <a:pt x="386" y="254"/>
                        <a:pt x="391" y="248"/>
                        <a:pt x="391" y="240"/>
                      </a:cubicBezTo>
                      <a:cubicBezTo>
                        <a:pt x="391" y="14"/>
                        <a:pt x="391" y="14"/>
                        <a:pt x="391" y="14"/>
                      </a:cubicBezTo>
                      <a:cubicBezTo>
                        <a:pt x="391" y="6"/>
                        <a:pt x="386" y="0"/>
                        <a:pt x="378" y="0"/>
                      </a:cubicBezTo>
                      <a:cubicBezTo>
                        <a:pt x="13" y="0"/>
                        <a:pt x="13" y="0"/>
                        <a:pt x="13" y="0"/>
                      </a:cubicBezTo>
                      <a:cubicBezTo>
                        <a:pt x="6" y="0"/>
                        <a:pt x="0" y="6"/>
                        <a:pt x="0" y="14"/>
                      </a:cubicBezTo>
                      <a:cubicBezTo>
                        <a:pt x="0" y="240"/>
                        <a:pt x="0" y="240"/>
                        <a:pt x="0" y="240"/>
                      </a:cubicBezTo>
                      <a:cubicBezTo>
                        <a:pt x="0" y="248"/>
                        <a:pt x="6" y="254"/>
                        <a:pt x="13" y="25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68" name="Freeform 6"/>
                <p:cNvSpPr>
                  <a:spLocks/>
                </p:cNvSpPr>
                <p:nvPr/>
              </p:nvSpPr>
              <p:spPr bwMode="auto">
                <a:xfrm>
                  <a:off x="3370" y="1190"/>
                  <a:ext cx="1268" cy="755"/>
                </a:xfrm>
                <a:custGeom>
                  <a:avLst/>
                  <a:gdLst>
                    <a:gd name="T0" fmla="*/ 0 w 356"/>
                    <a:gd name="T1" fmla="*/ 11 h 221"/>
                    <a:gd name="T2" fmla="*/ 356 w 356"/>
                    <a:gd name="T3" fmla="*/ 11 h 221"/>
                    <a:gd name="T4" fmla="*/ 356 w 356"/>
                    <a:gd name="T5" fmla="*/ 221 h 221"/>
                    <a:gd name="T6" fmla="*/ 0 w 356"/>
                    <a:gd name="T7" fmla="*/ 221 h 221"/>
                    <a:gd name="T8" fmla="*/ 0 w 356"/>
                    <a:gd name="T9" fmla="*/ 11 h 221"/>
                  </a:gdLst>
                  <a:ahLst/>
                  <a:cxnLst>
                    <a:cxn ang="0">
                      <a:pos x="T0" y="T1"/>
                    </a:cxn>
                    <a:cxn ang="0">
                      <a:pos x="T2" y="T3"/>
                    </a:cxn>
                    <a:cxn ang="0">
                      <a:pos x="T4" y="T5"/>
                    </a:cxn>
                    <a:cxn ang="0">
                      <a:pos x="T6" y="T7"/>
                    </a:cxn>
                    <a:cxn ang="0">
                      <a:pos x="T8" y="T9"/>
                    </a:cxn>
                  </a:cxnLst>
                  <a:rect l="0" t="0" r="r" b="b"/>
                  <a:pathLst>
                    <a:path w="356" h="221">
                      <a:moveTo>
                        <a:pt x="0" y="11"/>
                      </a:moveTo>
                      <a:cubicBezTo>
                        <a:pt x="356" y="11"/>
                        <a:pt x="356" y="11"/>
                        <a:pt x="356" y="11"/>
                      </a:cubicBezTo>
                      <a:cubicBezTo>
                        <a:pt x="356" y="158"/>
                        <a:pt x="356" y="221"/>
                        <a:pt x="356" y="221"/>
                      </a:cubicBezTo>
                      <a:cubicBezTo>
                        <a:pt x="0" y="221"/>
                        <a:pt x="0" y="221"/>
                        <a:pt x="0" y="221"/>
                      </a:cubicBezTo>
                      <a:cubicBezTo>
                        <a:pt x="0" y="0"/>
                        <a:pt x="0" y="11"/>
                        <a:pt x="0" y="11"/>
                      </a:cubicBezTo>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69" name="Freeform 7"/>
                <p:cNvSpPr>
                  <a:spLocks noEditPoints="1"/>
                </p:cNvSpPr>
                <p:nvPr/>
              </p:nvSpPr>
              <p:spPr bwMode="auto">
                <a:xfrm>
                  <a:off x="3370" y="1228"/>
                  <a:ext cx="755" cy="717"/>
                </a:xfrm>
                <a:custGeom>
                  <a:avLst/>
                  <a:gdLst>
                    <a:gd name="T0" fmla="*/ 212 w 212"/>
                    <a:gd name="T1" fmla="*/ 0 h 210"/>
                    <a:gd name="T2" fmla="*/ 0 w 212"/>
                    <a:gd name="T3" fmla="*/ 0 h 210"/>
                    <a:gd name="T4" fmla="*/ 0 w 212"/>
                    <a:gd name="T5" fmla="*/ 210 h 210"/>
                    <a:gd name="T6" fmla="*/ 185 w 212"/>
                    <a:gd name="T7" fmla="*/ 210 h 210"/>
                    <a:gd name="T8" fmla="*/ 212 w 212"/>
                    <a:gd name="T9" fmla="*/ 0 h 210"/>
                    <a:gd name="T10" fmla="*/ 0 w 212"/>
                    <a:gd name="T11" fmla="*/ 0 h 210"/>
                    <a:gd name="T12" fmla="*/ 0 w 212"/>
                    <a:gd name="T13" fmla="*/ 0 h 210"/>
                    <a:gd name="T14" fmla="*/ 0 w 212"/>
                    <a:gd name="T15" fmla="*/ 0 h 210"/>
                    <a:gd name="T16" fmla="*/ 0 w 212"/>
                    <a:gd name="T17" fmla="*/ 0 h 210"/>
                    <a:gd name="T18" fmla="*/ 0 w 212"/>
                    <a:gd name="T1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0">
                      <a:moveTo>
                        <a:pt x="212" y="0"/>
                      </a:moveTo>
                      <a:cubicBezTo>
                        <a:pt x="162" y="0"/>
                        <a:pt x="92" y="0"/>
                        <a:pt x="0" y="0"/>
                      </a:cubicBezTo>
                      <a:cubicBezTo>
                        <a:pt x="0" y="1"/>
                        <a:pt x="0" y="18"/>
                        <a:pt x="0" y="210"/>
                      </a:cubicBezTo>
                      <a:cubicBezTo>
                        <a:pt x="185" y="210"/>
                        <a:pt x="185" y="210"/>
                        <a:pt x="185" y="210"/>
                      </a:cubicBezTo>
                      <a:cubicBezTo>
                        <a:pt x="212" y="0"/>
                        <a:pt x="212" y="0"/>
                        <a:pt x="212"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70" name="Oval 8"/>
                <p:cNvSpPr>
                  <a:spLocks noChangeArrowheads="1"/>
                </p:cNvSpPr>
                <p:nvPr/>
              </p:nvSpPr>
              <p:spPr bwMode="auto">
                <a:xfrm>
                  <a:off x="3983" y="1969"/>
                  <a:ext cx="42" cy="41"/>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 name="Group 1"/>
              <p:cNvGrpSpPr/>
              <p:nvPr/>
            </p:nvGrpSpPr>
            <p:grpSpPr>
              <a:xfrm>
                <a:off x="4464643" y="3440494"/>
                <a:ext cx="1676314" cy="856538"/>
                <a:chOff x="4464643" y="3440494"/>
                <a:chExt cx="1676314" cy="856538"/>
              </a:xfrm>
            </p:grpSpPr>
            <p:sp>
              <p:nvSpPr>
                <p:cNvPr id="378" name="Freeform 5"/>
                <p:cNvSpPr>
                  <a:spLocks/>
                </p:cNvSpPr>
                <p:nvPr/>
              </p:nvSpPr>
              <p:spPr bwMode="auto">
                <a:xfrm>
                  <a:off x="4464643" y="4229635"/>
                  <a:ext cx="1676314" cy="67397"/>
                </a:xfrm>
                <a:custGeom>
                  <a:avLst/>
                  <a:gdLst>
                    <a:gd name="T0" fmla="*/ 0 w 578"/>
                    <a:gd name="T1" fmla="*/ 6 h 23"/>
                    <a:gd name="T2" fmla="*/ 0 w 578"/>
                    <a:gd name="T3" fmla="*/ 11 h 23"/>
                    <a:gd name="T4" fmla="*/ 0 w 578"/>
                    <a:gd name="T5" fmla="*/ 12 h 23"/>
                    <a:gd name="T6" fmla="*/ 0 w 578"/>
                    <a:gd name="T7" fmla="*/ 12 h 23"/>
                    <a:gd name="T8" fmla="*/ 0 w 578"/>
                    <a:gd name="T9" fmla="*/ 13 h 23"/>
                    <a:gd name="T10" fmla="*/ 0 w 578"/>
                    <a:gd name="T11" fmla="*/ 14 h 23"/>
                    <a:gd name="T12" fmla="*/ 11 w 578"/>
                    <a:gd name="T13" fmla="*/ 23 h 23"/>
                    <a:gd name="T14" fmla="*/ 566 w 578"/>
                    <a:gd name="T15" fmla="*/ 23 h 23"/>
                    <a:gd name="T16" fmla="*/ 578 w 578"/>
                    <a:gd name="T17" fmla="*/ 15 h 23"/>
                    <a:gd name="T18" fmla="*/ 578 w 578"/>
                    <a:gd name="T19" fmla="*/ 14 h 23"/>
                    <a:gd name="T20" fmla="*/ 578 w 578"/>
                    <a:gd name="T21" fmla="*/ 6 h 23"/>
                    <a:gd name="T22" fmla="*/ 0 w 578"/>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66" y="23"/>
                        <a:pt x="566" y="23"/>
                        <a:pt x="566" y="23"/>
                      </a:cubicBezTo>
                      <a:cubicBezTo>
                        <a:pt x="572" y="23"/>
                        <a:pt x="576" y="20"/>
                        <a:pt x="578" y="15"/>
                      </a:cubicBezTo>
                      <a:cubicBezTo>
                        <a:pt x="578" y="14"/>
                        <a:pt x="578" y="14"/>
                        <a:pt x="578" y="14"/>
                      </a:cubicBezTo>
                      <a:cubicBezTo>
                        <a:pt x="578" y="0"/>
                        <a:pt x="578" y="6"/>
                        <a:pt x="578" y="6"/>
                      </a:cubicBezTo>
                      <a:lnTo>
                        <a:pt x="0" y="6"/>
                      </a:lnTo>
                      <a:close/>
                    </a:path>
                  </a:pathLst>
                </a:custGeom>
                <a:solidFill>
                  <a:schemeClr val="accent1"/>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79" name="Freeform 6"/>
                <p:cNvSpPr>
                  <a:spLocks/>
                </p:cNvSpPr>
                <p:nvPr/>
              </p:nvSpPr>
              <p:spPr bwMode="auto">
                <a:xfrm>
                  <a:off x="4676633" y="3440494"/>
                  <a:ext cx="1252334" cy="812425"/>
                </a:xfrm>
                <a:custGeom>
                  <a:avLst/>
                  <a:gdLst>
                    <a:gd name="T0" fmla="*/ 15 w 432"/>
                    <a:gd name="T1" fmla="*/ 278 h 278"/>
                    <a:gd name="T2" fmla="*/ 418 w 432"/>
                    <a:gd name="T3" fmla="*/ 278 h 278"/>
                    <a:gd name="T4" fmla="*/ 432 w 432"/>
                    <a:gd name="T5" fmla="*/ 263 h 278"/>
                    <a:gd name="T6" fmla="*/ 432 w 432"/>
                    <a:gd name="T7" fmla="*/ 15 h 278"/>
                    <a:gd name="T8" fmla="*/ 418 w 432"/>
                    <a:gd name="T9" fmla="*/ 0 h 278"/>
                    <a:gd name="T10" fmla="*/ 15 w 432"/>
                    <a:gd name="T11" fmla="*/ 0 h 278"/>
                    <a:gd name="T12" fmla="*/ 0 w 432"/>
                    <a:gd name="T13" fmla="*/ 15 h 278"/>
                    <a:gd name="T14" fmla="*/ 0 w 432"/>
                    <a:gd name="T15" fmla="*/ 263 h 278"/>
                    <a:gd name="T16" fmla="*/ 15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5"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5" y="0"/>
                        <a:pt x="15" y="0"/>
                        <a:pt x="15" y="0"/>
                      </a:cubicBezTo>
                      <a:cubicBezTo>
                        <a:pt x="8" y="0"/>
                        <a:pt x="0" y="6"/>
                        <a:pt x="0" y="15"/>
                      </a:cubicBezTo>
                      <a:cubicBezTo>
                        <a:pt x="0" y="263"/>
                        <a:pt x="0" y="263"/>
                        <a:pt x="0" y="263"/>
                      </a:cubicBezTo>
                      <a:cubicBezTo>
                        <a:pt x="0" y="272"/>
                        <a:pt x="8" y="278"/>
                        <a:pt x="15" y="278"/>
                      </a:cubicBezTo>
                    </a:path>
                  </a:pathLst>
                </a:custGeom>
                <a:solidFill>
                  <a:schemeClr val="accent1"/>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0" name="Freeform 7"/>
                <p:cNvSpPr>
                  <a:spLocks/>
                </p:cNvSpPr>
                <p:nvPr/>
              </p:nvSpPr>
              <p:spPr bwMode="auto">
                <a:xfrm>
                  <a:off x="4731776" y="3487058"/>
                  <a:ext cx="1144501" cy="713169"/>
                </a:xfrm>
                <a:custGeom>
                  <a:avLst/>
                  <a:gdLst>
                    <a:gd name="T0" fmla="*/ 0 w 395"/>
                    <a:gd name="T1" fmla="*/ 0 h 244"/>
                    <a:gd name="T2" fmla="*/ 395 w 395"/>
                    <a:gd name="T3" fmla="*/ 0 h 244"/>
                    <a:gd name="T4" fmla="*/ 395 w 395"/>
                    <a:gd name="T5" fmla="*/ 244 h 244"/>
                    <a:gd name="T6" fmla="*/ 0 w 395"/>
                    <a:gd name="T7" fmla="*/ 244 h 244"/>
                    <a:gd name="T8" fmla="*/ 0 w 395"/>
                    <a:gd name="T9" fmla="*/ 0 h 244"/>
                  </a:gdLst>
                  <a:ahLst/>
                  <a:cxnLst>
                    <a:cxn ang="0">
                      <a:pos x="T0" y="T1"/>
                    </a:cxn>
                    <a:cxn ang="0">
                      <a:pos x="T2" y="T3"/>
                    </a:cxn>
                    <a:cxn ang="0">
                      <a:pos x="T4" y="T5"/>
                    </a:cxn>
                    <a:cxn ang="0">
                      <a:pos x="T6" y="T7"/>
                    </a:cxn>
                    <a:cxn ang="0">
                      <a:pos x="T8" y="T9"/>
                    </a:cxn>
                  </a:cxnLst>
                  <a:rect l="0" t="0" r="r" b="b"/>
                  <a:pathLst>
                    <a:path w="395" h="244">
                      <a:moveTo>
                        <a:pt x="0" y="0"/>
                      </a:moveTo>
                      <a:cubicBezTo>
                        <a:pt x="395" y="0"/>
                        <a:pt x="395" y="0"/>
                        <a:pt x="395" y="0"/>
                      </a:cubicBezTo>
                      <a:cubicBezTo>
                        <a:pt x="395" y="244"/>
                        <a:pt x="395" y="244"/>
                        <a:pt x="395" y="244"/>
                      </a:cubicBezTo>
                      <a:cubicBezTo>
                        <a:pt x="0" y="244"/>
                        <a:pt x="0" y="244"/>
                        <a:pt x="0" y="244"/>
                      </a:cubicBezTo>
                      <a:cubicBezTo>
                        <a:pt x="0" y="0"/>
                        <a:pt x="0" y="0"/>
                        <a:pt x="0" y="0"/>
                      </a:cubicBezTo>
                    </a:path>
                  </a:pathLst>
                </a:custGeom>
                <a:solidFill>
                  <a:schemeClr val="tx1">
                    <a:lumMod val="75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2" name="Freeform 9"/>
                <p:cNvSpPr>
                  <a:spLocks/>
                </p:cNvSpPr>
                <p:nvPr/>
              </p:nvSpPr>
              <p:spPr bwMode="auto">
                <a:xfrm>
                  <a:off x="4731776" y="3487058"/>
                  <a:ext cx="681309" cy="713169"/>
                </a:xfrm>
                <a:custGeom>
                  <a:avLst/>
                  <a:gdLst>
                    <a:gd name="T0" fmla="*/ 235 w 235"/>
                    <a:gd name="T1" fmla="*/ 0 h 244"/>
                    <a:gd name="T2" fmla="*/ 0 w 235"/>
                    <a:gd name="T3" fmla="*/ 0 h 244"/>
                    <a:gd name="T4" fmla="*/ 0 w 235"/>
                    <a:gd name="T5" fmla="*/ 244 h 244"/>
                    <a:gd name="T6" fmla="*/ 205 w 235"/>
                    <a:gd name="T7" fmla="*/ 244 h 244"/>
                    <a:gd name="T8" fmla="*/ 235 w 235"/>
                    <a:gd name="T9" fmla="*/ 0 h 244"/>
                  </a:gdLst>
                  <a:ahLst/>
                  <a:cxnLst>
                    <a:cxn ang="0">
                      <a:pos x="T0" y="T1"/>
                    </a:cxn>
                    <a:cxn ang="0">
                      <a:pos x="T2" y="T3"/>
                    </a:cxn>
                    <a:cxn ang="0">
                      <a:pos x="T4" y="T5"/>
                    </a:cxn>
                    <a:cxn ang="0">
                      <a:pos x="T6" y="T7"/>
                    </a:cxn>
                    <a:cxn ang="0">
                      <a:pos x="T8" y="T9"/>
                    </a:cxn>
                  </a:cxnLst>
                  <a:rect l="0" t="0" r="r" b="b"/>
                  <a:pathLst>
                    <a:path w="235" h="244">
                      <a:moveTo>
                        <a:pt x="235" y="0"/>
                      </a:moveTo>
                      <a:cubicBezTo>
                        <a:pt x="179" y="0"/>
                        <a:pt x="103" y="0"/>
                        <a:pt x="0" y="0"/>
                      </a:cubicBezTo>
                      <a:cubicBezTo>
                        <a:pt x="0" y="0"/>
                        <a:pt x="0" y="0"/>
                        <a:pt x="0" y="244"/>
                      </a:cubicBezTo>
                      <a:cubicBezTo>
                        <a:pt x="205" y="244"/>
                        <a:pt x="205" y="244"/>
                        <a:pt x="205" y="244"/>
                      </a:cubicBezTo>
                      <a:cubicBezTo>
                        <a:pt x="235" y="0"/>
                        <a:pt x="235" y="0"/>
                        <a:pt x="235" y="0"/>
                      </a:cubicBezTo>
                    </a:path>
                  </a:pathLst>
                </a:custGeom>
                <a:solidFill>
                  <a:srgbClr val="DCDCDC"/>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386" name="Group 385"/>
              <p:cNvGrpSpPr/>
              <p:nvPr/>
            </p:nvGrpSpPr>
            <p:grpSpPr>
              <a:xfrm>
                <a:off x="4219456" y="2494286"/>
                <a:ext cx="457177" cy="785380"/>
                <a:chOff x="4422649" y="2380031"/>
                <a:chExt cx="466344" cy="801128"/>
              </a:xfrm>
            </p:grpSpPr>
            <p:sp>
              <p:nvSpPr>
                <p:cNvPr id="444" name="Freeform 10"/>
                <p:cNvSpPr>
                  <a:spLocks/>
                </p:cNvSpPr>
                <p:nvPr/>
              </p:nvSpPr>
              <p:spPr bwMode="auto">
                <a:xfrm>
                  <a:off x="4422649" y="2380031"/>
                  <a:ext cx="466344" cy="80112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45" name="Rectangle 11"/>
                <p:cNvSpPr>
                  <a:spLocks noChangeArrowheads="1"/>
                </p:cNvSpPr>
                <p:nvPr/>
              </p:nvSpPr>
              <p:spPr bwMode="auto">
                <a:xfrm>
                  <a:off x="4468641" y="2426024"/>
                  <a:ext cx="374359" cy="629993"/>
                </a:xfrm>
                <a:prstGeom prst="rect">
                  <a:avLst/>
                </a:prstGeom>
                <a:solidFill>
                  <a:schemeClr val="tx1">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46" name="Freeform 13"/>
                <p:cNvSpPr>
                  <a:spLocks/>
                </p:cNvSpPr>
                <p:nvPr/>
              </p:nvSpPr>
              <p:spPr bwMode="auto">
                <a:xfrm>
                  <a:off x="4585228" y="3094521"/>
                  <a:ext cx="141187" cy="18183"/>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rgbClr val="672A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47" name="Freeform 16"/>
                <p:cNvSpPr>
                  <a:spLocks/>
                </p:cNvSpPr>
                <p:nvPr/>
              </p:nvSpPr>
              <p:spPr bwMode="auto">
                <a:xfrm>
                  <a:off x="4468641" y="2426024"/>
                  <a:ext cx="220337" cy="629993"/>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grpSp>
      <p:sp>
        <p:nvSpPr>
          <p:cNvPr id="387" name="Freeform 17"/>
          <p:cNvSpPr>
            <a:spLocks/>
          </p:cNvSpPr>
          <p:nvPr/>
        </p:nvSpPr>
        <p:spPr bwMode="auto">
          <a:xfrm>
            <a:off x="4350323" y="2511707"/>
            <a:ext cx="220306" cy="629904"/>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8" name="Freeform 20"/>
          <p:cNvSpPr>
            <a:spLocks noEditPoints="1"/>
          </p:cNvSpPr>
          <p:nvPr/>
        </p:nvSpPr>
        <p:spPr bwMode="auto">
          <a:xfrm>
            <a:off x="5104391" y="2519819"/>
            <a:ext cx="661865" cy="655913"/>
          </a:xfrm>
          <a:custGeom>
            <a:avLst/>
            <a:gdLst>
              <a:gd name="T0" fmla="*/ 0 w 235"/>
              <a:gd name="T1" fmla="*/ 0 h 231"/>
              <a:gd name="T2" fmla="*/ 0 w 235"/>
              <a:gd name="T3" fmla="*/ 0 h 231"/>
              <a:gd name="T4" fmla="*/ 0 w 235"/>
              <a:gd name="T5" fmla="*/ 231 h 231"/>
              <a:gd name="T6" fmla="*/ 0 w 235"/>
              <a:gd name="T7" fmla="*/ 0 h 231"/>
              <a:gd name="T8" fmla="*/ 0 w 235"/>
              <a:gd name="T9" fmla="*/ 0 h 231"/>
              <a:gd name="T10" fmla="*/ 0 w 235"/>
              <a:gd name="T11" fmla="*/ 0 h 231"/>
              <a:gd name="T12" fmla="*/ 235 w 235"/>
              <a:gd name="T13" fmla="*/ 0 h 231"/>
              <a:gd name="T14" fmla="*/ 205 w 235"/>
              <a:gd name="T15" fmla="*/ 0 h 231"/>
              <a:gd name="T16" fmla="*/ 0 w 235"/>
              <a:gd name="T17" fmla="*/ 0 h 231"/>
              <a:gd name="T18" fmla="*/ 0 w 235"/>
              <a:gd name="T19" fmla="*/ 0 h 231"/>
              <a:gd name="T20" fmla="*/ 235 w 235"/>
              <a:gd name="T21" fmla="*/ 0 h 231"/>
              <a:gd name="T22" fmla="*/ 235 w 235"/>
              <a:gd name="T2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31">
                <a:moveTo>
                  <a:pt x="0" y="0"/>
                </a:moveTo>
                <a:cubicBezTo>
                  <a:pt x="0" y="0"/>
                  <a:pt x="0" y="0"/>
                  <a:pt x="0" y="0"/>
                </a:cubicBezTo>
                <a:cubicBezTo>
                  <a:pt x="0" y="231"/>
                  <a:pt x="0" y="231"/>
                  <a:pt x="0" y="231"/>
                </a:cubicBezTo>
                <a:cubicBezTo>
                  <a:pt x="0" y="20"/>
                  <a:pt x="0" y="1"/>
                  <a:pt x="0" y="0"/>
                </a:cubicBezTo>
                <a:cubicBezTo>
                  <a:pt x="0" y="0"/>
                  <a:pt x="0" y="0"/>
                  <a:pt x="0" y="0"/>
                </a:cubicBezTo>
                <a:cubicBezTo>
                  <a:pt x="0" y="0"/>
                  <a:pt x="0" y="0"/>
                  <a:pt x="0" y="0"/>
                </a:cubicBezTo>
                <a:moveTo>
                  <a:pt x="235" y="0"/>
                </a:moveTo>
                <a:cubicBezTo>
                  <a:pt x="205" y="0"/>
                  <a:pt x="205" y="0"/>
                  <a:pt x="205" y="0"/>
                </a:cubicBezTo>
                <a:cubicBezTo>
                  <a:pt x="0" y="0"/>
                  <a:pt x="0" y="0"/>
                  <a:pt x="0" y="0"/>
                </a:cubicBezTo>
                <a:cubicBezTo>
                  <a:pt x="0" y="0"/>
                  <a:pt x="0" y="0"/>
                  <a:pt x="0" y="0"/>
                </a:cubicBezTo>
                <a:cubicBezTo>
                  <a:pt x="102" y="0"/>
                  <a:pt x="179" y="0"/>
                  <a:pt x="235" y="0"/>
                </a:cubicBezTo>
                <a:cubicBezTo>
                  <a:pt x="235" y="0"/>
                  <a:pt x="235" y="0"/>
                  <a:pt x="235" y="0"/>
                </a:cubicBezTo>
              </a:path>
            </a:pathLst>
          </a:custGeom>
          <a:solidFill>
            <a:srgbClr val="5C47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5" name="Group 4"/>
          <p:cNvGrpSpPr/>
          <p:nvPr/>
        </p:nvGrpSpPr>
        <p:grpSpPr>
          <a:xfrm>
            <a:off x="7472776" y="1714211"/>
            <a:ext cx="2675611" cy="2748746"/>
            <a:chOff x="9180781" y="1713958"/>
            <a:chExt cx="2675990" cy="2749136"/>
          </a:xfrm>
        </p:grpSpPr>
        <p:sp>
          <p:nvSpPr>
            <p:cNvPr id="374" name="Rectangle 373"/>
            <p:cNvSpPr/>
            <p:nvPr/>
          </p:nvSpPr>
          <p:spPr bwMode="auto">
            <a:xfrm>
              <a:off x="9180781" y="1713958"/>
              <a:ext cx="2675990" cy="246769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182854" rIns="0" bIns="46630"/>
            <a:lstStyle/>
            <a:p>
              <a:pPr marL="0" marR="0" lvl="0" indent="0" algn="ctr" defTabSz="932293"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Segoe UI Light"/>
                </a:rPr>
                <a:t>Data</a:t>
              </a:r>
            </a:p>
          </p:txBody>
        </p:sp>
        <p:grpSp>
          <p:nvGrpSpPr>
            <p:cNvPr id="375" name="Group 374"/>
            <p:cNvGrpSpPr/>
            <p:nvPr/>
          </p:nvGrpSpPr>
          <p:grpSpPr>
            <a:xfrm>
              <a:off x="10734233" y="2564658"/>
              <a:ext cx="747926" cy="746500"/>
              <a:chOff x="9280311" y="3246389"/>
              <a:chExt cx="747926" cy="746500"/>
            </a:xfrm>
          </p:grpSpPr>
          <p:grpSp>
            <p:nvGrpSpPr>
              <p:cNvPr id="448" name="Group 447"/>
              <p:cNvGrpSpPr/>
              <p:nvPr/>
            </p:nvGrpSpPr>
            <p:grpSpPr>
              <a:xfrm>
                <a:off x="9280311" y="3246389"/>
                <a:ext cx="747926" cy="746500"/>
                <a:chOff x="12965113" y="3141663"/>
                <a:chExt cx="1665287" cy="1662112"/>
              </a:xfrm>
              <a:solidFill>
                <a:srgbClr val="20B093"/>
              </a:solidFill>
            </p:grpSpPr>
            <p:sp>
              <p:nvSpPr>
                <p:cNvPr id="450" name="Freeform 42"/>
                <p:cNvSpPr>
                  <a:spLocks/>
                </p:cNvSpPr>
                <p:nvPr/>
              </p:nvSpPr>
              <p:spPr bwMode="auto">
                <a:xfrm>
                  <a:off x="139874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1" name="Freeform 43"/>
                <p:cNvSpPr>
                  <a:spLocks/>
                </p:cNvSpPr>
                <p:nvPr/>
              </p:nvSpPr>
              <p:spPr bwMode="auto">
                <a:xfrm>
                  <a:off x="139874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2" name="Freeform 44"/>
                <p:cNvSpPr>
                  <a:spLocks/>
                </p:cNvSpPr>
                <p:nvPr/>
              </p:nvSpPr>
              <p:spPr bwMode="auto">
                <a:xfrm>
                  <a:off x="135302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3" name="Freeform 45"/>
                <p:cNvSpPr>
                  <a:spLocks/>
                </p:cNvSpPr>
                <p:nvPr/>
              </p:nvSpPr>
              <p:spPr bwMode="auto">
                <a:xfrm>
                  <a:off x="13754100" y="3878263"/>
                  <a:ext cx="74612" cy="188912"/>
                </a:xfrm>
                <a:custGeom>
                  <a:avLst/>
                  <a:gdLst>
                    <a:gd name="T0" fmla="*/ 11 w 20"/>
                    <a:gd name="T1" fmla="*/ 0 h 50"/>
                    <a:gd name="T2" fmla="*/ 0 w 20"/>
                    <a:gd name="T3" fmla="*/ 26 h 50"/>
                    <a:gd name="T4" fmla="*/ 11 w 20"/>
                    <a:gd name="T5" fmla="*/ 50 h 50"/>
                    <a:gd name="T6" fmla="*/ 20 w 20"/>
                    <a:gd name="T7" fmla="*/ 25 h 50"/>
                    <a:gd name="T8" fmla="*/ 11 w 20"/>
                    <a:gd name="T9" fmla="*/ 0 h 50"/>
                  </a:gdLst>
                  <a:ahLst/>
                  <a:cxnLst>
                    <a:cxn ang="0">
                      <a:pos x="T0" y="T1"/>
                    </a:cxn>
                    <a:cxn ang="0">
                      <a:pos x="T2" y="T3"/>
                    </a:cxn>
                    <a:cxn ang="0">
                      <a:pos x="T4" y="T5"/>
                    </a:cxn>
                    <a:cxn ang="0">
                      <a:pos x="T6" y="T7"/>
                    </a:cxn>
                    <a:cxn ang="0">
                      <a:pos x="T8" y="T9"/>
                    </a:cxn>
                  </a:cxnLst>
                  <a:rect l="0" t="0" r="r" b="b"/>
                  <a:pathLst>
                    <a:path w="20" h="50">
                      <a:moveTo>
                        <a:pt x="11" y="0"/>
                      </a:moveTo>
                      <a:cubicBezTo>
                        <a:pt x="4" y="0"/>
                        <a:pt x="0" y="8"/>
                        <a:pt x="0" y="26"/>
                      </a:cubicBezTo>
                      <a:cubicBezTo>
                        <a:pt x="0" y="42"/>
                        <a:pt x="4" y="50"/>
                        <a:pt x="11" y="50"/>
                      </a:cubicBezTo>
                      <a:cubicBezTo>
                        <a:pt x="17" y="50"/>
                        <a:pt x="20" y="42"/>
                        <a:pt x="20" y="25"/>
                      </a:cubicBezTo>
                      <a:cubicBezTo>
                        <a:pt x="20" y="8"/>
                        <a:pt x="17" y="0"/>
                        <a:pt x="11"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4" name="Freeform 46"/>
                <p:cNvSpPr>
                  <a:spLocks/>
                </p:cNvSpPr>
                <p:nvPr/>
              </p:nvSpPr>
              <p:spPr bwMode="auto">
                <a:xfrm>
                  <a:off x="132889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5" name="Freeform 47"/>
                <p:cNvSpPr>
                  <a:spLocks/>
                </p:cNvSpPr>
                <p:nvPr/>
              </p:nvSpPr>
              <p:spPr bwMode="auto">
                <a:xfrm>
                  <a:off x="135302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6" name="Freeform 48"/>
                <p:cNvSpPr>
                  <a:spLocks/>
                </p:cNvSpPr>
                <p:nvPr/>
              </p:nvSpPr>
              <p:spPr bwMode="auto">
                <a:xfrm>
                  <a:off x="13288963" y="3878263"/>
                  <a:ext cx="76200"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7" name="Freeform 49"/>
                <p:cNvSpPr>
                  <a:spLocks/>
                </p:cNvSpPr>
                <p:nvPr/>
              </p:nvSpPr>
              <p:spPr bwMode="auto">
                <a:xfrm>
                  <a:off x="14230350" y="4267200"/>
                  <a:ext cx="74612"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8" name="Freeform 50"/>
                <p:cNvSpPr>
                  <a:spLocks noEditPoints="1"/>
                </p:cNvSpPr>
                <p:nvPr/>
              </p:nvSpPr>
              <p:spPr bwMode="auto">
                <a:xfrm>
                  <a:off x="12965113" y="3141663"/>
                  <a:ext cx="1665287" cy="1662112"/>
                </a:xfrm>
                <a:custGeom>
                  <a:avLst/>
                  <a:gdLst>
                    <a:gd name="T0" fmla="*/ 441 w 441"/>
                    <a:gd name="T1" fmla="*/ 440 h 440"/>
                    <a:gd name="T2" fmla="*/ 326 w 441"/>
                    <a:gd name="T3" fmla="*/ 89 h 440"/>
                    <a:gd name="T4" fmla="*/ 357 w 441"/>
                    <a:gd name="T5" fmla="*/ 79 h 440"/>
                    <a:gd name="T6" fmla="*/ 341 w 441"/>
                    <a:gd name="T7" fmla="*/ 97 h 440"/>
                    <a:gd name="T8" fmla="*/ 330 w 441"/>
                    <a:gd name="T9" fmla="*/ 102 h 440"/>
                    <a:gd name="T10" fmla="*/ 200 w 441"/>
                    <a:gd name="T11" fmla="*/ 89 h 440"/>
                    <a:gd name="T12" fmla="*/ 232 w 441"/>
                    <a:gd name="T13" fmla="*/ 79 h 440"/>
                    <a:gd name="T14" fmla="*/ 216 w 441"/>
                    <a:gd name="T15" fmla="*/ 97 h 440"/>
                    <a:gd name="T16" fmla="*/ 205 w 441"/>
                    <a:gd name="T17" fmla="*/ 102 h 440"/>
                    <a:gd name="T18" fmla="*/ 77 w 441"/>
                    <a:gd name="T19" fmla="*/ 89 h 440"/>
                    <a:gd name="T20" fmla="*/ 108 w 441"/>
                    <a:gd name="T21" fmla="*/ 79 h 440"/>
                    <a:gd name="T22" fmla="*/ 92 w 441"/>
                    <a:gd name="T23" fmla="*/ 97 h 440"/>
                    <a:gd name="T24" fmla="*/ 81 w 441"/>
                    <a:gd name="T25" fmla="*/ 102 h 440"/>
                    <a:gd name="T26" fmla="*/ 115 w 441"/>
                    <a:gd name="T27" fmla="*/ 351 h 440"/>
                    <a:gd name="T28" fmla="*/ 77 w 441"/>
                    <a:gd name="T29" fmla="*/ 296 h 440"/>
                    <a:gd name="T30" fmla="*/ 115 w 441"/>
                    <a:gd name="T31" fmla="*/ 351 h 440"/>
                    <a:gd name="T32" fmla="*/ 70 w 441"/>
                    <a:gd name="T33" fmla="*/ 221 h 440"/>
                    <a:gd name="T34" fmla="*/ 122 w 441"/>
                    <a:gd name="T35" fmla="*/ 220 h 440"/>
                    <a:gd name="T36" fmla="*/ 159 w 441"/>
                    <a:gd name="T37" fmla="*/ 361 h 440"/>
                    <a:gd name="T38" fmla="*/ 161 w 441"/>
                    <a:gd name="T39" fmla="*/ 286 h 440"/>
                    <a:gd name="T40" fmla="*/ 153 w 441"/>
                    <a:gd name="T41" fmla="*/ 202 h 440"/>
                    <a:gd name="T42" fmla="*/ 141 w 441"/>
                    <a:gd name="T43" fmla="*/ 206 h 440"/>
                    <a:gd name="T44" fmla="*/ 162 w 441"/>
                    <a:gd name="T45" fmla="*/ 182 h 440"/>
                    <a:gd name="T46" fmla="*/ 156 w 441"/>
                    <a:gd name="T47" fmla="*/ 256 h 440"/>
                    <a:gd name="T48" fmla="*/ 179 w 441"/>
                    <a:gd name="T49" fmla="*/ 144 h 440"/>
                    <a:gd name="T50" fmla="*/ 141 w 441"/>
                    <a:gd name="T51" fmla="*/ 89 h 440"/>
                    <a:gd name="T52" fmla="*/ 179 w 441"/>
                    <a:gd name="T53" fmla="*/ 144 h 440"/>
                    <a:gd name="T54" fmla="*/ 216 w 441"/>
                    <a:gd name="T55" fmla="*/ 304 h 440"/>
                    <a:gd name="T56" fmla="*/ 205 w 441"/>
                    <a:gd name="T57" fmla="*/ 309 h 440"/>
                    <a:gd name="T58" fmla="*/ 212 w 441"/>
                    <a:gd name="T59" fmla="*/ 292 h 440"/>
                    <a:gd name="T60" fmla="*/ 232 w 441"/>
                    <a:gd name="T61" fmla="*/ 360 h 440"/>
                    <a:gd name="T62" fmla="*/ 193 w 441"/>
                    <a:gd name="T63" fmla="*/ 221 h 440"/>
                    <a:gd name="T64" fmla="*/ 246 w 441"/>
                    <a:gd name="T65" fmla="*/ 220 h 440"/>
                    <a:gd name="T66" fmla="*/ 280 w 441"/>
                    <a:gd name="T67" fmla="*/ 361 h 440"/>
                    <a:gd name="T68" fmla="*/ 282 w 441"/>
                    <a:gd name="T69" fmla="*/ 286 h 440"/>
                    <a:gd name="T70" fmla="*/ 274 w 441"/>
                    <a:gd name="T71" fmla="*/ 202 h 440"/>
                    <a:gd name="T72" fmla="*/ 262 w 441"/>
                    <a:gd name="T73" fmla="*/ 206 h 440"/>
                    <a:gd name="T74" fmla="*/ 284 w 441"/>
                    <a:gd name="T75" fmla="*/ 182 h 440"/>
                    <a:gd name="T76" fmla="*/ 277 w 441"/>
                    <a:gd name="T77" fmla="*/ 256 h 440"/>
                    <a:gd name="T78" fmla="*/ 300 w 441"/>
                    <a:gd name="T79" fmla="*/ 144 h 440"/>
                    <a:gd name="T80" fmla="*/ 262 w 441"/>
                    <a:gd name="T81" fmla="*/ 89 h 440"/>
                    <a:gd name="T82" fmla="*/ 300 w 441"/>
                    <a:gd name="T83" fmla="*/ 144 h 440"/>
                    <a:gd name="T84" fmla="*/ 319 w 441"/>
                    <a:gd name="T85" fmla="*/ 325 h 440"/>
                    <a:gd name="T86" fmla="*/ 371 w 441"/>
                    <a:gd name="T87" fmla="*/ 323 h 440"/>
                    <a:gd name="T88" fmla="*/ 345 w 441"/>
                    <a:gd name="T89" fmla="*/ 258 h 440"/>
                    <a:gd name="T90" fmla="*/ 346 w 441"/>
                    <a:gd name="T91" fmla="*/ 1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440">
                      <a:moveTo>
                        <a:pt x="0" y="0"/>
                      </a:moveTo>
                      <a:cubicBezTo>
                        <a:pt x="0" y="440"/>
                        <a:pt x="0" y="440"/>
                        <a:pt x="0" y="440"/>
                      </a:cubicBezTo>
                      <a:cubicBezTo>
                        <a:pt x="441" y="440"/>
                        <a:pt x="441" y="440"/>
                        <a:pt x="441" y="440"/>
                      </a:cubicBezTo>
                      <a:cubicBezTo>
                        <a:pt x="441" y="0"/>
                        <a:pt x="441" y="0"/>
                        <a:pt x="441" y="0"/>
                      </a:cubicBezTo>
                      <a:lnTo>
                        <a:pt x="0" y="0"/>
                      </a:lnTo>
                      <a:close/>
                      <a:moveTo>
                        <a:pt x="326" y="89"/>
                      </a:moveTo>
                      <a:cubicBezTo>
                        <a:pt x="330" y="88"/>
                        <a:pt x="334" y="87"/>
                        <a:pt x="338" y="85"/>
                      </a:cubicBezTo>
                      <a:cubicBezTo>
                        <a:pt x="341" y="83"/>
                        <a:pt x="345" y="81"/>
                        <a:pt x="348" y="79"/>
                      </a:cubicBezTo>
                      <a:cubicBezTo>
                        <a:pt x="357" y="79"/>
                        <a:pt x="357" y="79"/>
                        <a:pt x="357" y="79"/>
                      </a:cubicBezTo>
                      <a:cubicBezTo>
                        <a:pt x="357" y="153"/>
                        <a:pt x="357" y="153"/>
                        <a:pt x="357" y="153"/>
                      </a:cubicBezTo>
                      <a:cubicBezTo>
                        <a:pt x="341" y="153"/>
                        <a:pt x="341" y="153"/>
                        <a:pt x="341" y="153"/>
                      </a:cubicBezTo>
                      <a:cubicBezTo>
                        <a:pt x="341" y="97"/>
                        <a:pt x="341" y="97"/>
                        <a:pt x="341" y="97"/>
                      </a:cubicBezTo>
                      <a:cubicBezTo>
                        <a:pt x="340" y="97"/>
                        <a:pt x="339" y="98"/>
                        <a:pt x="338" y="99"/>
                      </a:cubicBezTo>
                      <a:cubicBezTo>
                        <a:pt x="337" y="100"/>
                        <a:pt x="336" y="100"/>
                        <a:pt x="334" y="101"/>
                      </a:cubicBezTo>
                      <a:cubicBezTo>
                        <a:pt x="333" y="101"/>
                        <a:pt x="332" y="102"/>
                        <a:pt x="330" y="102"/>
                      </a:cubicBezTo>
                      <a:cubicBezTo>
                        <a:pt x="329" y="102"/>
                        <a:pt x="327" y="103"/>
                        <a:pt x="326" y="103"/>
                      </a:cubicBezTo>
                      <a:lnTo>
                        <a:pt x="326" y="89"/>
                      </a:lnTo>
                      <a:close/>
                      <a:moveTo>
                        <a:pt x="200" y="89"/>
                      </a:moveTo>
                      <a:cubicBezTo>
                        <a:pt x="204" y="88"/>
                        <a:pt x="208" y="87"/>
                        <a:pt x="212" y="85"/>
                      </a:cubicBezTo>
                      <a:cubicBezTo>
                        <a:pt x="216" y="83"/>
                        <a:pt x="219" y="81"/>
                        <a:pt x="222" y="79"/>
                      </a:cubicBezTo>
                      <a:cubicBezTo>
                        <a:pt x="232" y="79"/>
                        <a:pt x="232" y="79"/>
                        <a:pt x="232" y="79"/>
                      </a:cubicBezTo>
                      <a:cubicBezTo>
                        <a:pt x="232" y="153"/>
                        <a:pt x="232" y="153"/>
                        <a:pt x="232" y="153"/>
                      </a:cubicBezTo>
                      <a:cubicBezTo>
                        <a:pt x="216" y="153"/>
                        <a:pt x="216" y="153"/>
                        <a:pt x="216" y="153"/>
                      </a:cubicBezTo>
                      <a:cubicBezTo>
                        <a:pt x="216" y="97"/>
                        <a:pt x="216" y="97"/>
                        <a:pt x="216" y="97"/>
                      </a:cubicBezTo>
                      <a:cubicBezTo>
                        <a:pt x="215" y="97"/>
                        <a:pt x="214" y="98"/>
                        <a:pt x="213" y="99"/>
                      </a:cubicBezTo>
                      <a:cubicBezTo>
                        <a:pt x="211" y="100"/>
                        <a:pt x="210" y="100"/>
                        <a:pt x="209" y="101"/>
                      </a:cubicBezTo>
                      <a:cubicBezTo>
                        <a:pt x="207" y="101"/>
                        <a:pt x="206" y="102"/>
                        <a:pt x="205" y="102"/>
                      </a:cubicBezTo>
                      <a:cubicBezTo>
                        <a:pt x="203" y="102"/>
                        <a:pt x="202" y="103"/>
                        <a:pt x="200" y="103"/>
                      </a:cubicBezTo>
                      <a:lnTo>
                        <a:pt x="200" y="89"/>
                      </a:lnTo>
                      <a:close/>
                      <a:moveTo>
                        <a:pt x="77" y="89"/>
                      </a:moveTo>
                      <a:cubicBezTo>
                        <a:pt x="81" y="88"/>
                        <a:pt x="85" y="87"/>
                        <a:pt x="89" y="85"/>
                      </a:cubicBezTo>
                      <a:cubicBezTo>
                        <a:pt x="92" y="83"/>
                        <a:pt x="95" y="81"/>
                        <a:pt x="98" y="79"/>
                      </a:cubicBezTo>
                      <a:cubicBezTo>
                        <a:pt x="108" y="79"/>
                        <a:pt x="108" y="79"/>
                        <a:pt x="108" y="79"/>
                      </a:cubicBezTo>
                      <a:cubicBezTo>
                        <a:pt x="108" y="153"/>
                        <a:pt x="108" y="153"/>
                        <a:pt x="108" y="153"/>
                      </a:cubicBezTo>
                      <a:cubicBezTo>
                        <a:pt x="92" y="153"/>
                        <a:pt x="92" y="153"/>
                        <a:pt x="92" y="153"/>
                      </a:cubicBezTo>
                      <a:cubicBezTo>
                        <a:pt x="92" y="97"/>
                        <a:pt x="92" y="97"/>
                        <a:pt x="92" y="97"/>
                      </a:cubicBezTo>
                      <a:cubicBezTo>
                        <a:pt x="91" y="97"/>
                        <a:pt x="90" y="98"/>
                        <a:pt x="89" y="99"/>
                      </a:cubicBezTo>
                      <a:cubicBezTo>
                        <a:pt x="88" y="100"/>
                        <a:pt x="87" y="100"/>
                        <a:pt x="85" y="101"/>
                      </a:cubicBezTo>
                      <a:cubicBezTo>
                        <a:pt x="84" y="101"/>
                        <a:pt x="83" y="102"/>
                        <a:pt x="81" y="102"/>
                      </a:cubicBezTo>
                      <a:cubicBezTo>
                        <a:pt x="80" y="102"/>
                        <a:pt x="78" y="103"/>
                        <a:pt x="77" y="103"/>
                      </a:cubicBezTo>
                      <a:lnTo>
                        <a:pt x="77" y="89"/>
                      </a:lnTo>
                      <a:close/>
                      <a:moveTo>
                        <a:pt x="115" y="351"/>
                      </a:moveTo>
                      <a:cubicBezTo>
                        <a:pt x="111" y="358"/>
                        <a:pt x="104" y="361"/>
                        <a:pt x="95" y="361"/>
                      </a:cubicBezTo>
                      <a:cubicBezTo>
                        <a:pt x="78" y="361"/>
                        <a:pt x="70" y="349"/>
                        <a:pt x="70" y="325"/>
                      </a:cubicBezTo>
                      <a:cubicBezTo>
                        <a:pt x="70" y="312"/>
                        <a:pt x="72" y="303"/>
                        <a:pt x="77" y="296"/>
                      </a:cubicBezTo>
                      <a:cubicBezTo>
                        <a:pt x="81" y="289"/>
                        <a:pt x="88" y="286"/>
                        <a:pt x="97" y="286"/>
                      </a:cubicBezTo>
                      <a:cubicBezTo>
                        <a:pt x="114" y="286"/>
                        <a:pt x="122" y="298"/>
                        <a:pt x="122" y="323"/>
                      </a:cubicBezTo>
                      <a:cubicBezTo>
                        <a:pt x="122" y="335"/>
                        <a:pt x="120" y="345"/>
                        <a:pt x="115" y="351"/>
                      </a:cubicBezTo>
                      <a:close/>
                      <a:moveTo>
                        <a:pt x="115" y="248"/>
                      </a:moveTo>
                      <a:cubicBezTo>
                        <a:pt x="111" y="254"/>
                        <a:pt x="104" y="258"/>
                        <a:pt x="95" y="258"/>
                      </a:cubicBezTo>
                      <a:cubicBezTo>
                        <a:pt x="78" y="258"/>
                        <a:pt x="70" y="245"/>
                        <a:pt x="70" y="221"/>
                      </a:cubicBezTo>
                      <a:cubicBezTo>
                        <a:pt x="70" y="209"/>
                        <a:pt x="72" y="199"/>
                        <a:pt x="77" y="192"/>
                      </a:cubicBezTo>
                      <a:cubicBezTo>
                        <a:pt x="81" y="186"/>
                        <a:pt x="88" y="183"/>
                        <a:pt x="97" y="183"/>
                      </a:cubicBezTo>
                      <a:cubicBezTo>
                        <a:pt x="114" y="183"/>
                        <a:pt x="122" y="195"/>
                        <a:pt x="122" y="220"/>
                      </a:cubicBezTo>
                      <a:cubicBezTo>
                        <a:pt x="122" y="232"/>
                        <a:pt x="120" y="241"/>
                        <a:pt x="115" y="248"/>
                      </a:cubicBezTo>
                      <a:close/>
                      <a:moveTo>
                        <a:pt x="179" y="351"/>
                      </a:moveTo>
                      <a:cubicBezTo>
                        <a:pt x="175" y="358"/>
                        <a:pt x="168" y="361"/>
                        <a:pt x="159" y="361"/>
                      </a:cubicBezTo>
                      <a:cubicBezTo>
                        <a:pt x="142" y="361"/>
                        <a:pt x="134" y="349"/>
                        <a:pt x="134" y="325"/>
                      </a:cubicBezTo>
                      <a:cubicBezTo>
                        <a:pt x="134" y="312"/>
                        <a:pt x="136" y="303"/>
                        <a:pt x="141" y="296"/>
                      </a:cubicBezTo>
                      <a:cubicBezTo>
                        <a:pt x="145" y="289"/>
                        <a:pt x="152" y="286"/>
                        <a:pt x="161" y="286"/>
                      </a:cubicBezTo>
                      <a:cubicBezTo>
                        <a:pt x="178" y="286"/>
                        <a:pt x="186" y="298"/>
                        <a:pt x="186" y="323"/>
                      </a:cubicBezTo>
                      <a:cubicBezTo>
                        <a:pt x="186" y="335"/>
                        <a:pt x="184" y="345"/>
                        <a:pt x="179" y="351"/>
                      </a:cubicBezTo>
                      <a:close/>
                      <a:moveTo>
                        <a:pt x="153" y="202"/>
                      </a:moveTo>
                      <a:cubicBezTo>
                        <a:pt x="152" y="203"/>
                        <a:pt x="151" y="204"/>
                        <a:pt x="149" y="204"/>
                      </a:cubicBezTo>
                      <a:cubicBezTo>
                        <a:pt x="148" y="205"/>
                        <a:pt x="147" y="205"/>
                        <a:pt x="145" y="206"/>
                      </a:cubicBezTo>
                      <a:cubicBezTo>
                        <a:pt x="144" y="206"/>
                        <a:pt x="142" y="206"/>
                        <a:pt x="141" y="206"/>
                      </a:cubicBezTo>
                      <a:cubicBezTo>
                        <a:pt x="141" y="193"/>
                        <a:pt x="141" y="193"/>
                        <a:pt x="141" y="193"/>
                      </a:cubicBezTo>
                      <a:cubicBezTo>
                        <a:pt x="145" y="192"/>
                        <a:pt x="149" y="190"/>
                        <a:pt x="153" y="188"/>
                      </a:cubicBezTo>
                      <a:cubicBezTo>
                        <a:pt x="156" y="186"/>
                        <a:pt x="160" y="184"/>
                        <a:pt x="162" y="182"/>
                      </a:cubicBezTo>
                      <a:cubicBezTo>
                        <a:pt x="172" y="182"/>
                        <a:pt x="172" y="182"/>
                        <a:pt x="172" y="182"/>
                      </a:cubicBezTo>
                      <a:cubicBezTo>
                        <a:pt x="172" y="256"/>
                        <a:pt x="172" y="256"/>
                        <a:pt x="172" y="256"/>
                      </a:cubicBezTo>
                      <a:cubicBezTo>
                        <a:pt x="156" y="256"/>
                        <a:pt x="156" y="256"/>
                        <a:pt x="156" y="256"/>
                      </a:cubicBezTo>
                      <a:cubicBezTo>
                        <a:pt x="156" y="200"/>
                        <a:pt x="156" y="200"/>
                        <a:pt x="156" y="200"/>
                      </a:cubicBezTo>
                      <a:cubicBezTo>
                        <a:pt x="155" y="201"/>
                        <a:pt x="154" y="202"/>
                        <a:pt x="153" y="202"/>
                      </a:cubicBezTo>
                      <a:close/>
                      <a:moveTo>
                        <a:pt x="179" y="144"/>
                      </a:moveTo>
                      <a:cubicBezTo>
                        <a:pt x="175" y="151"/>
                        <a:pt x="168" y="154"/>
                        <a:pt x="159" y="154"/>
                      </a:cubicBezTo>
                      <a:cubicBezTo>
                        <a:pt x="142" y="154"/>
                        <a:pt x="134" y="142"/>
                        <a:pt x="134" y="118"/>
                      </a:cubicBezTo>
                      <a:cubicBezTo>
                        <a:pt x="134" y="105"/>
                        <a:pt x="136" y="96"/>
                        <a:pt x="141" y="89"/>
                      </a:cubicBezTo>
                      <a:cubicBezTo>
                        <a:pt x="145" y="82"/>
                        <a:pt x="152" y="79"/>
                        <a:pt x="161" y="79"/>
                      </a:cubicBezTo>
                      <a:cubicBezTo>
                        <a:pt x="178" y="79"/>
                        <a:pt x="186" y="91"/>
                        <a:pt x="186" y="116"/>
                      </a:cubicBezTo>
                      <a:cubicBezTo>
                        <a:pt x="186" y="128"/>
                        <a:pt x="184" y="138"/>
                        <a:pt x="179" y="144"/>
                      </a:cubicBezTo>
                      <a:close/>
                      <a:moveTo>
                        <a:pt x="232" y="360"/>
                      </a:moveTo>
                      <a:cubicBezTo>
                        <a:pt x="216" y="360"/>
                        <a:pt x="216" y="360"/>
                        <a:pt x="216" y="360"/>
                      </a:cubicBezTo>
                      <a:cubicBezTo>
                        <a:pt x="216" y="304"/>
                        <a:pt x="216" y="304"/>
                        <a:pt x="216" y="304"/>
                      </a:cubicBezTo>
                      <a:cubicBezTo>
                        <a:pt x="215" y="304"/>
                        <a:pt x="214" y="305"/>
                        <a:pt x="213" y="306"/>
                      </a:cubicBezTo>
                      <a:cubicBezTo>
                        <a:pt x="211" y="307"/>
                        <a:pt x="210" y="307"/>
                        <a:pt x="209" y="308"/>
                      </a:cubicBezTo>
                      <a:cubicBezTo>
                        <a:pt x="207" y="308"/>
                        <a:pt x="206" y="309"/>
                        <a:pt x="205" y="309"/>
                      </a:cubicBezTo>
                      <a:cubicBezTo>
                        <a:pt x="203" y="310"/>
                        <a:pt x="202" y="310"/>
                        <a:pt x="200" y="310"/>
                      </a:cubicBezTo>
                      <a:cubicBezTo>
                        <a:pt x="200" y="297"/>
                        <a:pt x="200" y="297"/>
                        <a:pt x="200" y="297"/>
                      </a:cubicBezTo>
                      <a:cubicBezTo>
                        <a:pt x="204" y="295"/>
                        <a:pt x="208" y="294"/>
                        <a:pt x="212" y="292"/>
                      </a:cubicBezTo>
                      <a:cubicBezTo>
                        <a:pt x="216" y="290"/>
                        <a:pt x="219" y="288"/>
                        <a:pt x="222" y="286"/>
                      </a:cubicBezTo>
                      <a:cubicBezTo>
                        <a:pt x="232" y="286"/>
                        <a:pt x="232" y="286"/>
                        <a:pt x="232" y="286"/>
                      </a:cubicBezTo>
                      <a:lnTo>
                        <a:pt x="232" y="360"/>
                      </a:lnTo>
                      <a:close/>
                      <a:moveTo>
                        <a:pt x="239" y="248"/>
                      </a:moveTo>
                      <a:cubicBezTo>
                        <a:pt x="234" y="254"/>
                        <a:pt x="228" y="258"/>
                        <a:pt x="219" y="258"/>
                      </a:cubicBezTo>
                      <a:cubicBezTo>
                        <a:pt x="202" y="258"/>
                        <a:pt x="193" y="245"/>
                        <a:pt x="193" y="221"/>
                      </a:cubicBezTo>
                      <a:cubicBezTo>
                        <a:pt x="193" y="209"/>
                        <a:pt x="195" y="199"/>
                        <a:pt x="200" y="192"/>
                      </a:cubicBezTo>
                      <a:cubicBezTo>
                        <a:pt x="205" y="186"/>
                        <a:pt x="212" y="183"/>
                        <a:pt x="220" y="183"/>
                      </a:cubicBezTo>
                      <a:cubicBezTo>
                        <a:pt x="237" y="183"/>
                        <a:pt x="246" y="195"/>
                        <a:pt x="246" y="220"/>
                      </a:cubicBezTo>
                      <a:cubicBezTo>
                        <a:pt x="246" y="232"/>
                        <a:pt x="243" y="241"/>
                        <a:pt x="239" y="248"/>
                      </a:cubicBezTo>
                      <a:close/>
                      <a:moveTo>
                        <a:pt x="300" y="351"/>
                      </a:moveTo>
                      <a:cubicBezTo>
                        <a:pt x="296" y="358"/>
                        <a:pt x="289" y="361"/>
                        <a:pt x="280" y="361"/>
                      </a:cubicBezTo>
                      <a:cubicBezTo>
                        <a:pt x="263" y="361"/>
                        <a:pt x="255" y="349"/>
                        <a:pt x="255" y="325"/>
                      </a:cubicBezTo>
                      <a:cubicBezTo>
                        <a:pt x="255" y="312"/>
                        <a:pt x="257" y="303"/>
                        <a:pt x="262" y="296"/>
                      </a:cubicBezTo>
                      <a:cubicBezTo>
                        <a:pt x="266" y="289"/>
                        <a:pt x="273" y="286"/>
                        <a:pt x="282" y="286"/>
                      </a:cubicBezTo>
                      <a:cubicBezTo>
                        <a:pt x="299" y="286"/>
                        <a:pt x="307" y="298"/>
                        <a:pt x="307" y="323"/>
                      </a:cubicBezTo>
                      <a:cubicBezTo>
                        <a:pt x="307" y="335"/>
                        <a:pt x="305" y="345"/>
                        <a:pt x="300" y="351"/>
                      </a:cubicBezTo>
                      <a:close/>
                      <a:moveTo>
                        <a:pt x="274" y="202"/>
                      </a:moveTo>
                      <a:cubicBezTo>
                        <a:pt x="273" y="203"/>
                        <a:pt x="272" y="204"/>
                        <a:pt x="270" y="204"/>
                      </a:cubicBezTo>
                      <a:cubicBezTo>
                        <a:pt x="269" y="205"/>
                        <a:pt x="268" y="205"/>
                        <a:pt x="266" y="206"/>
                      </a:cubicBezTo>
                      <a:cubicBezTo>
                        <a:pt x="265" y="206"/>
                        <a:pt x="263" y="206"/>
                        <a:pt x="262" y="206"/>
                      </a:cubicBezTo>
                      <a:cubicBezTo>
                        <a:pt x="262" y="193"/>
                        <a:pt x="262" y="193"/>
                        <a:pt x="262" y="193"/>
                      </a:cubicBezTo>
                      <a:cubicBezTo>
                        <a:pt x="266" y="192"/>
                        <a:pt x="270" y="190"/>
                        <a:pt x="274" y="188"/>
                      </a:cubicBezTo>
                      <a:cubicBezTo>
                        <a:pt x="277" y="186"/>
                        <a:pt x="281" y="184"/>
                        <a:pt x="284" y="182"/>
                      </a:cubicBezTo>
                      <a:cubicBezTo>
                        <a:pt x="293" y="182"/>
                        <a:pt x="293" y="182"/>
                        <a:pt x="293" y="182"/>
                      </a:cubicBezTo>
                      <a:cubicBezTo>
                        <a:pt x="293" y="256"/>
                        <a:pt x="293" y="256"/>
                        <a:pt x="293" y="256"/>
                      </a:cubicBezTo>
                      <a:cubicBezTo>
                        <a:pt x="277" y="256"/>
                        <a:pt x="277" y="256"/>
                        <a:pt x="277" y="256"/>
                      </a:cubicBezTo>
                      <a:cubicBezTo>
                        <a:pt x="277" y="200"/>
                        <a:pt x="277" y="200"/>
                        <a:pt x="277" y="200"/>
                      </a:cubicBezTo>
                      <a:cubicBezTo>
                        <a:pt x="276" y="201"/>
                        <a:pt x="275" y="202"/>
                        <a:pt x="274" y="202"/>
                      </a:cubicBezTo>
                      <a:close/>
                      <a:moveTo>
                        <a:pt x="300" y="144"/>
                      </a:moveTo>
                      <a:cubicBezTo>
                        <a:pt x="296" y="151"/>
                        <a:pt x="289" y="154"/>
                        <a:pt x="280" y="154"/>
                      </a:cubicBezTo>
                      <a:cubicBezTo>
                        <a:pt x="263" y="154"/>
                        <a:pt x="255" y="142"/>
                        <a:pt x="255" y="118"/>
                      </a:cubicBezTo>
                      <a:cubicBezTo>
                        <a:pt x="255" y="105"/>
                        <a:pt x="257" y="96"/>
                        <a:pt x="262" y="89"/>
                      </a:cubicBezTo>
                      <a:cubicBezTo>
                        <a:pt x="266" y="82"/>
                        <a:pt x="273" y="79"/>
                        <a:pt x="282" y="79"/>
                      </a:cubicBezTo>
                      <a:cubicBezTo>
                        <a:pt x="299" y="79"/>
                        <a:pt x="307" y="91"/>
                        <a:pt x="307" y="116"/>
                      </a:cubicBezTo>
                      <a:cubicBezTo>
                        <a:pt x="307" y="128"/>
                        <a:pt x="305" y="138"/>
                        <a:pt x="300" y="144"/>
                      </a:cubicBezTo>
                      <a:close/>
                      <a:moveTo>
                        <a:pt x="364" y="351"/>
                      </a:moveTo>
                      <a:cubicBezTo>
                        <a:pt x="360" y="358"/>
                        <a:pt x="353" y="361"/>
                        <a:pt x="345" y="361"/>
                      </a:cubicBezTo>
                      <a:cubicBezTo>
                        <a:pt x="327" y="361"/>
                        <a:pt x="319" y="349"/>
                        <a:pt x="319" y="325"/>
                      </a:cubicBezTo>
                      <a:cubicBezTo>
                        <a:pt x="319" y="312"/>
                        <a:pt x="321" y="303"/>
                        <a:pt x="326" y="296"/>
                      </a:cubicBezTo>
                      <a:cubicBezTo>
                        <a:pt x="330" y="289"/>
                        <a:pt x="337" y="286"/>
                        <a:pt x="346" y="286"/>
                      </a:cubicBezTo>
                      <a:cubicBezTo>
                        <a:pt x="363" y="286"/>
                        <a:pt x="371" y="298"/>
                        <a:pt x="371" y="323"/>
                      </a:cubicBezTo>
                      <a:cubicBezTo>
                        <a:pt x="371" y="335"/>
                        <a:pt x="369" y="345"/>
                        <a:pt x="364" y="351"/>
                      </a:cubicBezTo>
                      <a:close/>
                      <a:moveTo>
                        <a:pt x="364" y="248"/>
                      </a:moveTo>
                      <a:cubicBezTo>
                        <a:pt x="360" y="254"/>
                        <a:pt x="353" y="258"/>
                        <a:pt x="345" y="258"/>
                      </a:cubicBezTo>
                      <a:cubicBezTo>
                        <a:pt x="327" y="258"/>
                        <a:pt x="319" y="245"/>
                        <a:pt x="319" y="221"/>
                      </a:cubicBezTo>
                      <a:cubicBezTo>
                        <a:pt x="319" y="209"/>
                        <a:pt x="321" y="199"/>
                        <a:pt x="326" y="192"/>
                      </a:cubicBezTo>
                      <a:cubicBezTo>
                        <a:pt x="330" y="186"/>
                        <a:pt x="337" y="183"/>
                        <a:pt x="346" y="183"/>
                      </a:cubicBezTo>
                      <a:cubicBezTo>
                        <a:pt x="363" y="183"/>
                        <a:pt x="371" y="195"/>
                        <a:pt x="371" y="220"/>
                      </a:cubicBezTo>
                      <a:cubicBezTo>
                        <a:pt x="371" y="232"/>
                        <a:pt x="369" y="241"/>
                        <a:pt x="364" y="24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9" name="Freeform 51"/>
                <p:cNvSpPr>
                  <a:spLocks/>
                </p:cNvSpPr>
                <p:nvPr/>
              </p:nvSpPr>
              <p:spPr bwMode="auto">
                <a:xfrm>
                  <a:off x="14230350" y="3878263"/>
                  <a:ext cx="74612"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
            <p:nvSpPr>
              <p:cNvPr id="449" name="Right Triangle 448"/>
              <p:cNvSpPr/>
              <p:nvPr/>
            </p:nvSpPr>
            <p:spPr bwMode="auto">
              <a:xfrm rot="5400000">
                <a:off x="9281212" y="3246389"/>
                <a:ext cx="666178" cy="666178"/>
              </a:xfrm>
              <a:prstGeom prst="rtTriangle">
                <a:avLst/>
              </a:prstGeom>
              <a:solidFill>
                <a:srgbClr val="00B0F0">
                  <a:alpha val="56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nvGrpSpPr>
            <p:cNvPr id="389" name="Group 388"/>
            <p:cNvGrpSpPr/>
            <p:nvPr/>
          </p:nvGrpSpPr>
          <p:grpSpPr>
            <a:xfrm>
              <a:off x="9640140" y="2463932"/>
              <a:ext cx="842053" cy="842053"/>
              <a:chOff x="7866116" y="3280888"/>
              <a:chExt cx="924253" cy="924253"/>
            </a:xfrm>
          </p:grpSpPr>
          <p:sp>
            <p:nvSpPr>
              <p:cNvPr id="440" name="Freeform 30"/>
              <p:cNvSpPr>
                <a:spLocks/>
              </p:cNvSpPr>
              <p:nvPr/>
            </p:nvSpPr>
            <p:spPr bwMode="auto">
              <a:xfrm>
                <a:off x="8131188" y="3280888"/>
                <a:ext cx="506435" cy="462127"/>
              </a:xfrm>
              <a:custGeom>
                <a:avLst/>
                <a:gdLst>
                  <a:gd name="T0" fmla="*/ 550 w 550"/>
                  <a:gd name="T1" fmla="*/ 130 h 502"/>
                  <a:gd name="T2" fmla="*/ 214 w 550"/>
                  <a:gd name="T3" fmla="*/ 0 h 502"/>
                  <a:gd name="T4" fmla="*/ 0 w 550"/>
                  <a:gd name="T5" fmla="*/ 48 h 502"/>
                  <a:gd name="T6" fmla="*/ 214 w 550"/>
                  <a:gd name="T7" fmla="*/ 502 h 502"/>
                  <a:gd name="T8" fmla="*/ 550 w 550"/>
                  <a:gd name="T9" fmla="*/ 130 h 502"/>
                </a:gdLst>
                <a:ahLst/>
                <a:cxnLst>
                  <a:cxn ang="0">
                    <a:pos x="T0" y="T1"/>
                  </a:cxn>
                  <a:cxn ang="0">
                    <a:pos x="T2" y="T3"/>
                  </a:cxn>
                  <a:cxn ang="0">
                    <a:pos x="T4" y="T5"/>
                  </a:cxn>
                  <a:cxn ang="0">
                    <a:pos x="T6" y="T7"/>
                  </a:cxn>
                  <a:cxn ang="0">
                    <a:pos x="T8" y="T9"/>
                  </a:cxn>
                </a:cxnLst>
                <a:rect l="0" t="0" r="r" b="b"/>
                <a:pathLst>
                  <a:path w="550" h="502">
                    <a:moveTo>
                      <a:pt x="550" y="130"/>
                    </a:moveTo>
                    <a:cubicBezTo>
                      <a:pt x="461" y="49"/>
                      <a:pt x="343" y="0"/>
                      <a:pt x="214" y="0"/>
                    </a:cubicBezTo>
                    <a:cubicBezTo>
                      <a:pt x="137" y="0"/>
                      <a:pt x="65" y="17"/>
                      <a:pt x="0" y="48"/>
                    </a:cubicBezTo>
                    <a:cubicBezTo>
                      <a:pt x="214" y="502"/>
                      <a:pt x="214" y="502"/>
                      <a:pt x="214" y="502"/>
                    </a:cubicBezTo>
                    <a:lnTo>
                      <a:pt x="550" y="130"/>
                    </a:lnTo>
                    <a:close/>
                  </a:path>
                </a:pathLst>
              </a:custGeom>
              <a:solidFill>
                <a:schemeClr val="accent4">
                  <a:lumMod val="5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41" name="Freeform 31"/>
              <p:cNvSpPr>
                <a:spLocks/>
              </p:cNvSpPr>
              <p:nvPr/>
            </p:nvSpPr>
            <p:spPr bwMode="auto">
              <a:xfrm>
                <a:off x="8328243" y="3400598"/>
                <a:ext cx="427146" cy="342417"/>
              </a:xfrm>
              <a:custGeom>
                <a:avLst/>
                <a:gdLst>
                  <a:gd name="T0" fmla="*/ 464 w 464"/>
                  <a:gd name="T1" fmla="*/ 181 h 372"/>
                  <a:gd name="T2" fmla="*/ 336 w 464"/>
                  <a:gd name="T3" fmla="*/ 0 h 372"/>
                  <a:gd name="T4" fmla="*/ 0 w 464"/>
                  <a:gd name="T5" fmla="*/ 372 h 372"/>
                  <a:gd name="T6" fmla="*/ 464 w 464"/>
                  <a:gd name="T7" fmla="*/ 181 h 372"/>
                </a:gdLst>
                <a:ahLst/>
                <a:cxnLst>
                  <a:cxn ang="0">
                    <a:pos x="T0" y="T1"/>
                  </a:cxn>
                  <a:cxn ang="0">
                    <a:pos x="T2" y="T3"/>
                  </a:cxn>
                  <a:cxn ang="0">
                    <a:pos x="T4" y="T5"/>
                  </a:cxn>
                  <a:cxn ang="0">
                    <a:pos x="T6" y="T7"/>
                  </a:cxn>
                </a:cxnLst>
                <a:rect l="0" t="0" r="r" b="b"/>
                <a:pathLst>
                  <a:path w="464" h="372">
                    <a:moveTo>
                      <a:pt x="464" y="181"/>
                    </a:moveTo>
                    <a:cubicBezTo>
                      <a:pt x="436" y="112"/>
                      <a:pt x="392" y="49"/>
                      <a:pt x="336" y="0"/>
                    </a:cubicBezTo>
                    <a:cubicBezTo>
                      <a:pt x="0" y="372"/>
                      <a:pt x="0" y="372"/>
                      <a:pt x="0" y="372"/>
                    </a:cubicBezTo>
                    <a:lnTo>
                      <a:pt x="464" y="181"/>
                    </a:lnTo>
                    <a:close/>
                  </a:path>
                </a:pathLst>
              </a:custGeom>
              <a:solidFill>
                <a:schemeClr val="accent1">
                  <a:lumMod val="5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42" name="Freeform 32"/>
              <p:cNvSpPr>
                <a:spLocks/>
              </p:cNvSpPr>
              <p:nvPr/>
            </p:nvSpPr>
            <p:spPr bwMode="auto">
              <a:xfrm>
                <a:off x="7866116" y="3324807"/>
                <a:ext cx="462127" cy="742356"/>
              </a:xfrm>
              <a:custGeom>
                <a:avLst/>
                <a:gdLst>
                  <a:gd name="T0" fmla="*/ 288 w 502"/>
                  <a:gd name="T1" fmla="*/ 0 h 806"/>
                  <a:gd name="T2" fmla="*/ 0 w 502"/>
                  <a:gd name="T3" fmla="*/ 454 h 806"/>
                  <a:gd name="T4" fmla="*/ 144 w 502"/>
                  <a:gd name="T5" fmla="*/ 806 h 806"/>
                  <a:gd name="T6" fmla="*/ 502 w 502"/>
                  <a:gd name="T7" fmla="*/ 454 h 806"/>
                  <a:gd name="T8" fmla="*/ 288 w 502"/>
                  <a:gd name="T9" fmla="*/ 0 h 806"/>
                </a:gdLst>
                <a:ahLst/>
                <a:cxnLst>
                  <a:cxn ang="0">
                    <a:pos x="T0" y="T1"/>
                  </a:cxn>
                  <a:cxn ang="0">
                    <a:pos x="T2" y="T3"/>
                  </a:cxn>
                  <a:cxn ang="0">
                    <a:pos x="T4" y="T5"/>
                  </a:cxn>
                  <a:cxn ang="0">
                    <a:pos x="T6" y="T7"/>
                  </a:cxn>
                  <a:cxn ang="0">
                    <a:pos x="T8" y="T9"/>
                  </a:cxn>
                </a:cxnLst>
                <a:rect l="0" t="0" r="r" b="b"/>
                <a:pathLst>
                  <a:path w="502" h="806">
                    <a:moveTo>
                      <a:pt x="288" y="0"/>
                    </a:moveTo>
                    <a:cubicBezTo>
                      <a:pt x="118" y="80"/>
                      <a:pt x="0" y="253"/>
                      <a:pt x="0" y="454"/>
                    </a:cubicBezTo>
                    <a:cubicBezTo>
                      <a:pt x="0" y="591"/>
                      <a:pt x="55" y="715"/>
                      <a:pt x="144" y="806"/>
                    </a:cubicBezTo>
                    <a:cubicBezTo>
                      <a:pt x="502" y="454"/>
                      <a:pt x="502" y="454"/>
                      <a:pt x="502" y="454"/>
                    </a:cubicBezTo>
                    <a:lnTo>
                      <a:pt x="288" y="0"/>
                    </a:ln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43" name="Freeform 33"/>
              <p:cNvSpPr>
                <a:spLocks/>
              </p:cNvSpPr>
              <p:nvPr/>
            </p:nvSpPr>
            <p:spPr bwMode="auto">
              <a:xfrm>
                <a:off x="7998652" y="3566948"/>
                <a:ext cx="791717" cy="638193"/>
              </a:xfrm>
              <a:custGeom>
                <a:avLst/>
                <a:gdLst>
                  <a:gd name="T0" fmla="*/ 822 w 860"/>
                  <a:gd name="T1" fmla="*/ 0 h 693"/>
                  <a:gd name="T2" fmla="*/ 358 w 860"/>
                  <a:gd name="T3" fmla="*/ 191 h 693"/>
                  <a:gd name="T4" fmla="*/ 0 w 860"/>
                  <a:gd name="T5" fmla="*/ 543 h 693"/>
                  <a:gd name="T6" fmla="*/ 131 w 860"/>
                  <a:gd name="T7" fmla="*/ 638 h 693"/>
                  <a:gd name="T8" fmla="*/ 358 w 860"/>
                  <a:gd name="T9" fmla="*/ 693 h 693"/>
                  <a:gd name="T10" fmla="*/ 860 w 860"/>
                  <a:gd name="T11" fmla="*/ 191 h 693"/>
                  <a:gd name="T12" fmla="*/ 822 w 860"/>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860" h="693">
                    <a:moveTo>
                      <a:pt x="822" y="0"/>
                    </a:moveTo>
                    <a:cubicBezTo>
                      <a:pt x="358" y="191"/>
                      <a:pt x="358" y="191"/>
                      <a:pt x="358" y="191"/>
                    </a:cubicBezTo>
                    <a:cubicBezTo>
                      <a:pt x="0" y="543"/>
                      <a:pt x="0" y="543"/>
                      <a:pt x="0" y="543"/>
                    </a:cubicBezTo>
                    <a:cubicBezTo>
                      <a:pt x="38" y="581"/>
                      <a:pt x="82" y="614"/>
                      <a:pt x="131" y="638"/>
                    </a:cubicBezTo>
                    <a:cubicBezTo>
                      <a:pt x="199" y="673"/>
                      <a:pt x="276" y="693"/>
                      <a:pt x="358" y="693"/>
                    </a:cubicBezTo>
                    <a:cubicBezTo>
                      <a:pt x="635" y="693"/>
                      <a:pt x="860" y="468"/>
                      <a:pt x="860" y="191"/>
                    </a:cubicBezTo>
                    <a:cubicBezTo>
                      <a:pt x="860" y="123"/>
                      <a:pt x="846" y="59"/>
                      <a:pt x="822" y="0"/>
                    </a:cubicBezTo>
                    <a:close/>
                  </a:path>
                </a:pathLst>
              </a:cu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390" name="Group 389"/>
            <p:cNvGrpSpPr/>
            <p:nvPr/>
          </p:nvGrpSpPr>
          <p:grpSpPr>
            <a:xfrm>
              <a:off x="10552732" y="3453268"/>
              <a:ext cx="904874" cy="1009826"/>
              <a:chOff x="8504237" y="3980099"/>
              <a:chExt cx="904874" cy="1009826"/>
            </a:xfrm>
          </p:grpSpPr>
          <p:sp>
            <p:nvSpPr>
              <p:cNvPr id="431" name="Rectangle 430"/>
              <p:cNvSpPr/>
              <p:nvPr/>
            </p:nvSpPr>
            <p:spPr bwMode="auto">
              <a:xfrm>
                <a:off x="8504237" y="4541919"/>
                <a:ext cx="262963" cy="448004"/>
              </a:xfrm>
              <a:prstGeom prst="rect">
                <a:avLst/>
              </a:prstGeom>
              <a:solidFill>
                <a:srgbClr val="3FBDE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2" name="Rectangle 431"/>
              <p:cNvSpPr/>
              <p:nvPr/>
            </p:nvSpPr>
            <p:spPr bwMode="auto">
              <a:xfrm>
                <a:off x="8504237" y="4401647"/>
                <a:ext cx="262963" cy="140272"/>
              </a:xfrm>
              <a:prstGeom prst="rect">
                <a:avLst/>
              </a:prstGeom>
              <a:solidFill>
                <a:srgbClr val="00B0F0">
                  <a:alpha val="6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3" name="Rectangle 432"/>
              <p:cNvSpPr/>
              <p:nvPr/>
            </p:nvSpPr>
            <p:spPr bwMode="auto">
              <a:xfrm>
                <a:off x="8825192" y="4345363"/>
                <a:ext cx="262963" cy="644562"/>
              </a:xfrm>
              <a:prstGeom prst="rect">
                <a:avLst/>
              </a:prstGeom>
              <a:solidFill>
                <a:srgbClr val="3FBDE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4" name="Rectangle 433"/>
              <p:cNvSpPr/>
              <p:nvPr/>
            </p:nvSpPr>
            <p:spPr bwMode="auto">
              <a:xfrm>
                <a:off x="8825192" y="3980099"/>
                <a:ext cx="262963" cy="365264"/>
              </a:xfrm>
              <a:prstGeom prst="rect">
                <a:avLst/>
              </a:prstGeom>
              <a:solidFill>
                <a:srgbClr val="00B0F0">
                  <a:alpha val="6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5" name="Rectangle 434"/>
              <p:cNvSpPr/>
              <p:nvPr/>
            </p:nvSpPr>
            <p:spPr bwMode="auto">
              <a:xfrm>
                <a:off x="9146148" y="4471177"/>
                <a:ext cx="262963" cy="518748"/>
              </a:xfrm>
              <a:prstGeom prst="rect">
                <a:avLst/>
              </a:prstGeom>
              <a:solidFill>
                <a:srgbClr val="3FBDE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6" name="Rectangle 435"/>
              <p:cNvSpPr/>
              <p:nvPr/>
            </p:nvSpPr>
            <p:spPr bwMode="auto">
              <a:xfrm>
                <a:off x="9146148" y="4177211"/>
                <a:ext cx="262963" cy="293966"/>
              </a:xfrm>
              <a:prstGeom prst="rect">
                <a:avLst/>
              </a:prstGeom>
              <a:solidFill>
                <a:srgbClr val="00B0F0">
                  <a:alpha val="6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7" name="Right Triangle 436"/>
              <p:cNvSpPr/>
              <p:nvPr/>
            </p:nvSpPr>
            <p:spPr bwMode="auto">
              <a:xfrm rot="5400000">
                <a:off x="8504237" y="4401647"/>
                <a:ext cx="262963" cy="262963"/>
              </a:xfrm>
              <a:prstGeom prst="rtTriangle">
                <a:avLst/>
              </a:prstGeom>
              <a:solidFill>
                <a:schemeClr val="tx1">
                  <a:alpha val="48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8" name="Right Triangle 437"/>
              <p:cNvSpPr/>
              <p:nvPr/>
            </p:nvSpPr>
            <p:spPr bwMode="auto">
              <a:xfrm rot="5400000">
                <a:off x="8825191" y="3980099"/>
                <a:ext cx="262963" cy="262963"/>
              </a:xfrm>
              <a:prstGeom prst="rtTriangle">
                <a:avLst/>
              </a:prstGeom>
              <a:solidFill>
                <a:schemeClr val="tx1">
                  <a:alpha val="48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9" name="Right Triangle 438"/>
              <p:cNvSpPr/>
              <p:nvPr/>
            </p:nvSpPr>
            <p:spPr bwMode="auto">
              <a:xfrm rot="5400000">
                <a:off x="9146146" y="4177211"/>
                <a:ext cx="262963" cy="262963"/>
              </a:xfrm>
              <a:prstGeom prst="rtTriangle">
                <a:avLst/>
              </a:prstGeom>
              <a:solidFill>
                <a:schemeClr val="tx1">
                  <a:alpha val="48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sp>
          <p:nvSpPr>
            <p:cNvPr id="394" name="Freeform 393"/>
            <p:cNvSpPr>
              <a:spLocks/>
            </p:cNvSpPr>
            <p:nvPr/>
          </p:nvSpPr>
          <p:spPr bwMode="auto">
            <a:xfrm>
              <a:off x="9315584" y="3216754"/>
              <a:ext cx="1246496" cy="767775"/>
            </a:xfrm>
            <a:custGeom>
              <a:avLst/>
              <a:gdLst>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1376349 w 3412758"/>
                <a:gd name="connsiteY8" fmla="*/ 379778 h 2245529"/>
                <a:gd name="connsiteX9" fmla="*/ 1444561 w 3412758"/>
                <a:gd name="connsiteY9" fmla="*/ 448063 h 2245529"/>
                <a:gd name="connsiteX10" fmla="*/ 3101497 w 3412758"/>
                <a:gd name="connsiteY10" fmla="*/ 2106767 h 2245529"/>
                <a:gd name="connsiteX11" fmla="*/ 2749186 w 3412758"/>
                <a:gd name="connsiteY11" fmla="*/ 2245529 h 2245529"/>
                <a:gd name="connsiteX12" fmla="*/ 2668327 w 3412758"/>
                <a:gd name="connsiteY12" fmla="*/ 2245529 h 2245529"/>
                <a:gd name="connsiteX13" fmla="*/ 2593244 w 3412758"/>
                <a:gd name="connsiteY13" fmla="*/ 2245529 h 2245529"/>
                <a:gd name="connsiteX14" fmla="*/ 1056935 w 3412758"/>
                <a:gd name="connsiteY14" fmla="*/ 2245529 h 2245529"/>
                <a:gd name="connsiteX15" fmla="*/ 1028057 w 3412758"/>
                <a:gd name="connsiteY15" fmla="*/ 2245529 h 2245529"/>
                <a:gd name="connsiteX16" fmla="*/ 987628 w 3412758"/>
                <a:gd name="connsiteY16" fmla="*/ 2245529 h 2245529"/>
                <a:gd name="connsiteX17" fmla="*/ 877891 w 3412758"/>
                <a:gd name="connsiteY17" fmla="*/ 2245529 h 2245529"/>
                <a:gd name="connsiteX18" fmla="*/ 632428 w 3412758"/>
                <a:gd name="connsiteY18" fmla="*/ 2245529 h 2245529"/>
                <a:gd name="connsiteX19" fmla="*/ 0 w 3412758"/>
                <a:gd name="connsiteY19" fmla="*/ 1612426 h 2245529"/>
                <a:gd name="connsiteX20" fmla="*/ 548682 w 3412758"/>
                <a:gd name="connsiteY20" fmla="*/ 982214 h 2245529"/>
                <a:gd name="connsiteX21" fmla="*/ 548682 w 3412758"/>
                <a:gd name="connsiteY21" fmla="*/ 941742 h 2245529"/>
                <a:gd name="connsiteX22" fmla="*/ 1085813 w 3412758"/>
                <a:gd name="connsiteY22" fmla="*/ 88932 h 2245529"/>
                <a:gd name="connsiteX23" fmla="*/ 1086192 w 3412758"/>
                <a:gd name="connsiteY23" fmla="*/ 89311 h 2245529"/>
                <a:gd name="connsiteX24" fmla="*/ 1180155 w 3412758"/>
                <a:gd name="connsiteY24" fmla="*/ 52374 h 2245529"/>
                <a:gd name="connsiteX25" fmla="*/ 1484632 w 3412758"/>
                <a:gd name="connsiteY25"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1444561 w 3412758"/>
                <a:gd name="connsiteY8" fmla="*/ 448063 h 2245529"/>
                <a:gd name="connsiteX9" fmla="*/ 3101497 w 3412758"/>
                <a:gd name="connsiteY9" fmla="*/ 2106767 h 2245529"/>
                <a:gd name="connsiteX10" fmla="*/ 2749186 w 3412758"/>
                <a:gd name="connsiteY10" fmla="*/ 2245529 h 2245529"/>
                <a:gd name="connsiteX11" fmla="*/ 2668327 w 3412758"/>
                <a:gd name="connsiteY11" fmla="*/ 2245529 h 2245529"/>
                <a:gd name="connsiteX12" fmla="*/ 2593244 w 3412758"/>
                <a:gd name="connsiteY12" fmla="*/ 2245529 h 2245529"/>
                <a:gd name="connsiteX13" fmla="*/ 1056935 w 3412758"/>
                <a:gd name="connsiteY13" fmla="*/ 2245529 h 2245529"/>
                <a:gd name="connsiteX14" fmla="*/ 1028057 w 3412758"/>
                <a:gd name="connsiteY14" fmla="*/ 2245529 h 2245529"/>
                <a:gd name="connsiteX15" fmla="*/ 987628 w 3412758"/>
                <a:gd name="connsiteY15" fmla="*/ 2245529 h 2245529"/>
                <a:gd name="connsiteX16" fmla="*/ 877891 w 3412758"/>
                <a:gd name="connsiteY16" fmla="*/ 2245529 h 2245529"/>
                <a:gd name="connsiteX17" fmla="*/ 632428 w 3412758"/>
                <a:gd name="connsiteY17" fmla="*/ 2245529 h 2245529"/>
                <a:gd name="connsiteX18" fmla="*/ 0 w 3412758"/>
                <a:gd name="connsiteY18" fmla="*/ 1612426 h 2245529"/>
                <a:gd name="connsiteX19" fmla="*/ 548682 w 3412758"/>
                <a:gd name="connsiteY19" fmla="*/ 982214 h 2245529"/>
                <a:gd name="connsiteX20" fmla="*/ 548682 w 3412758"/>
                <a:gd name="connsiteY20" fmla="*/ 941742 h 2245529"/>
                <a:gd name="connsiteX21" fmla="*/ 1085813 w 3412758"/>
                <a:gd name="connsiteY21" fmla="*/ 88932 h 2245529"/>
                <a:gd name="connsiteX22" fmla="*/ 1086192 w 3412758"/>
                <a:gd name="connsiteY22" fmla="*/ 89311 h 2245529"/>
                <a:gd name="connsiteX23" fmla="*/ 1180155 w 3412758"/>
                <a:gd name="connsiteY23" fmla="*/ 52374 h 2245529"/>
                <a:gd name="connsiteX24" fmla="*/ 1484632 w 3412758"/>
                <a:gd name="connsiteY24"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3101497 w 3412758"/>
                <a:gd name="connsiteY8" fmla="*/ 2106767 h 2245529"/>
                <a:gd name="connsiteX9" fmla="*/ 2749186 w 3412758"/>
                <a:gd name="connsiteY9" fmla="*/ 2245529 h 2245529"/>
                <a:gd name="connsiteX10" fmla="*/ 2668327 w 3412758"/>
                <a:gd name="connsiteY10" fmla="*/ 2245529 h 2245529"/>
                <a:gd name="connsiteX11" fmla="*/ 2593244 w 3412758"/>
                <a:gd name="connsiteY11" fmla="*/ 2245529 h 2245529"/>
                <a:gd name="connsiteX12" fmla="*/ 1056935 w 3412758"/>
                <a:gd name="connsiteY12" fmla="*/ 2245529 h 2245529"/>
                <a:gd name="connsiteX13" fmla="*/ 1028057 w 3412758"/>
                <a:gd name="connsiteY13" fmla="*/ 2245529 h 2245529"/>
                <a:gd name="connsiteX14" fmla="*/ 987628 w 3412758"/>
                <a:gd name="connsiteY14" fmla="*/ 2245529 h 2245529"/>
                <a:gd name="connsiteX15" fmla="*/ 877891 w 3412758"/>
                <a:gd name="connsiteY15" fmla="*/ 2245529 h 2245529"/>
                <a:gd name="connsiteX16" fmla="*/ 632428 w 3412758"/>
                <a:gd name="connsiteY16" fmla="*/ 2245529 h 2245529"/>
                <a:gd name="connsiteX17" fmla="*/ 0 w 3412758"/>
                <a:gd name="connsiteY17" fmla="*/ 1612426 h 2245529"/>
                <a:gd name="connsiteX18" fmla="*/ 548682 w 3412758"/>
                <a:gd name="connsiteY18" fmla="*/ 982214 h 2245529"/>
                <a:gd name="connsiteX19" fmla="*/ 548682 w 3412758"/>
                <a:gd name="connsiteY19" fmla="*/ 941742 h 2245529"/>
                <a:gd name="connsiteX20" fmla="*/ 1085813 w 3412758"/>
                <a:gd name="connsiteY20" fmla="*/ 88932 h 2245529"/>
                <a:gd name="connsiteX21" fmla="*/ 1086192 w 3412758"/>
                <a:gd name="connsiteY21" fmla="*/ 89311 h 2245529"/>
                <a:gd name="connsiteX22" fmla="*/ 1180155 w 3412758"/>
                <a:gd name="connsiteY22" fmla="*/ 52374 h 2245529"/>
                <a:gd name="connsiteX23" fmla="*/ 1484632 w 3412758"/>
                <a:gd name="connsiteY23"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3101497 w 3412758"/>
                <a:gd name="connsiteY7" fmla="*/ 2106767 h 2245529"/>
                <a:gd name="connsiteX8" fmla="*/ 2749186 w 3412758"/>
                <a:gd name="connsiteY8" fmla="*/ 2245529 h 2245529"/>
                <a:gd name="connsiteX9" fmla="*/ 2668327 w 3412758"/>
                <a:gd name="connsiteY9" fmla="*/ 2245529 h 2245529"/>
                <a:gd name="connsiteX10" fmla="*/ 2593244 w 3412758"/>
                <a:gd name="connsiteY10" fmla="*/ 2245529 h 2245529"/>
                <a:gd name="connsiteX11" fmla="*/ 1056935 w 3412758"/>
                <a:gd name="connsiteY11" fmla="*/ 2245529 h 2245529"/>
                <a:gd name="connsiteX12" fmla="*/ 1028057 w 3412758"/>
                <a:gd name="connsiteY12" fmla="*/ 2245529 h 2245529"/>
                <a:gd name="connsiteX13" fmla="*/ 987628 w 3412758"/>
                <a:gd name="connsiteY13" fmla="*/ 2245529 h 2245529"/>
                <a:gd name="connsiteX14" fmla="*/ 877891 w 3412758"/>
                <a:gd name="connsiteY14" fmla="*/ 2245529 h 2245529"/>
                <a:gd name="connsiteX15" fmla="*/ 632428 w 3412758"/>
                <a:gd name="connsiteY15" fmla="*/ 2245529 h 2245529"/>
                <a:gd name="connsiteX16" fmla="*/ 0 w 3412758"/>
                <a:gd name="connsiteY16" fmla="*/ 1612426 h 2245529"/>
                <a:gd name="connsiteX17" fmla="*/ 548682 w 3412758"/>
                <a:gd name="connsiteY17" fmla="*/ 982214 h 2245529"/>
                <a:gd name="connsiteX18" fmla="*/ 548682 w 3412758"/>
                <a:gd name="connsiteY18" fmla="*/ 941742 h 2245529"/>
                <a:gd name="connsiteX19" fmla="*/ 1085813 w 3412758"/>
                <a:gd name="connsiteY19" fmla="*/ 88932 h 2245529"/>
                <a:gd name="connsiteX20" fmla="*/ 1086192 w 3412758"/>
                <a:gd name="connsiteY20" fmla="*/ 89311 h 2245529"/>
                <a:gd name="connsiteX21" fmla="*/ 1180155 w 3412758"/>
                <a:gd name="connsiteY21" fmla="*/ 52374 h 2245529"/>
                <a:gd name="connsiteX22" fmla="*/ 1484632 w 3412758"/>
                <a:gd name="connsiteY22" fmla="*/ 0 h 224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12758" h="2245529">
                  <a:moveTo>
                    <a:pt x="1484632" y="0"/>
                  </a:moveTo>
                  <a:cubicBezTo>
                    <a:pt x="1814176" y="0"/>
                    <a:pt x="2097469" y="170341"/>
                    <a:pt x="2268023" y="418634"/>
                  </a:cubicBezTo>
                  <a:cubicBezTo>
                    <a:pt x="2343183" y="381102"/>
                    <a:pt x="2432796" y="355118"/>
                    <a:pt x="2528190" y="355118"/>
                  </a:cubicBezTo>
                  <a:cubicBezTo>
                    <a:pt x="2638039" y="355118"/>
                    <a:pt x="2742105" y="389763"/>
                    <a:pt x="2828828" y="444619"/>
                  </a:cubicBezTo>
                  <a:cubicBezTo>
                    <a:pt x="2973365" y="539894"/>
                    <a:pt x="3068760" y="698686"/>
                    <a:pt x="3071650" y="883463"/>
                  </a:cubicBezTo>
                  <a:cubicBezTo>
                    <a:pt x="3271112" y="1019158"/>
                    <a:pt x="3412758" y="1253016"/>
                    <a:pt x="3412758" y="1507084"/>
                  </a:cubicBezTo>
                  <a:cubicBezTo>
                    <a:pt x="3412758" y="1755377"/>
                    <a:pt x="3291347" y="1971912"/>
                    <a:pt x="3103448" y="2104720"/>
                  </a:cubicBezTo>
                  <a:lnTo>
                    <a:pt x="3101497" y="2106767"/>
                  </a:lnTo>
                  <a:cubicBezTo>
                    <a:pt x="2997536" y="2176148"/>
                    <a:pt x="2882024" y="2231075"/>
                    <a:pt x="2749186" y="2245529"/>
                  </a:cubicBezTo>
                  <a:lnTo>
                    <a:pt x="2668327" y="2245529"/>
                  </a:lnTo>
                  <a:lnTo>
                    <a:pt x="2593244" y="2245529"/>
                  </a:lnTo>
                  <a:lnTo>
                    <a:pt x="1056935" y="2245529"/>
                  </a:lnTo>
                  <a:lnTo>
                    <a:pt x="1028057" y="2245529"/>
                  </a:lnTo>
                  <a:lnTo>
                    <a:pt x="987628" y="2245529"/>
                  </a:lnTo>
                  <a:lnTo>
                    <a:pt x="877891" y="2245529"/>
                  </a:lnTo>
                  <a:lnTo>
                    <a:pt x="632428" y="2245529"/>
                  </a:lnTo>
                  <a:cubicBezTo>
                    <a:pt x="277229" y="2236856"/>
                    <a:pt x="0" y="1956441"/>
                    <a:pt x="0" y="1612426"/>
                  </a:cubicBezTo>
                  <a:cubicBezTo>
                    <a:pt x="0" y="1291539"/>
                    <a:pt x="239687" y="1028468"/>
                    <a:pt x="548682" y="982214"/>
                  </a:cubicBezTo>
                  <a:lnTo>
                    <a:pt x="548682" y="941742"/>
                  </a:lnTo>
                  <a:cubicBezTo>
                    <a:pt x="548682" y="563037"/>
                    <a:pt x="768155" y="239258"/>
                    <a:pt x="1085813" y="88932"/>
                  </a:cubicBezTo>
                  <a:lnTo>
                    <a:pt x="1086192" y="89311"/>
                  </a:lnTo>
                  <a:lnTo>
                    <a:pt x="1180155" y="52374"/>
                  </a:lnTo>
                  <a:cubicBezTo>
                    <a:pt x="1275956" y="19488"/>
                    <a:pt x="1376229" y="0"/>
                    <a:pt x="1484632" y="0"/>
                  </a:cubicBezTo>
                  <a:close/>
                </a:path>
              </a:pathLst>
            </a:custGeom>
            <a:solidFill>
              <a:schemeClr val="tx1">
                <a:alpha val="48000"/>
              </a:schemeClr>
            </a:solidFill>
            <a:ln w="28575">
              <a:noFill/>
            </a:ln>
          </p:spPr>
          <p:txBody>
            <a:bodyPr vert="horz" wrap="square" lIns="91427" tIns="45713" rIns="91427" bIns="45713" numCol="1" anchor="t" anchorCtr="0" compatLnSpc="1">
              <a:prstTxWarp prst="textNoShape">
                <a:avLst/>
              </a:prstTxWarp>
              <a:noAutofit/>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395" name="Group 394"/>
            <p:cNvGrpSpPr/>
            <p:nvPr/>
          </p:nvGrpSpPr>
          <p:grpSpPr>
            <a:xfrm>
              <a:off x="9637926" y="3530771"/>
              <a:ext cx="654296" cy="919241"/>
              <a:chOff x="9722453" y="3347385"/>
              <a:chExt cx="654296" cy="919241"/>
            </a:xfrm>
          </p:grpSpPr>
          <p:sp>
            <p:nvSpPr>
              <p:cNvPr id="396" name="Rectangle 44"/>
              <p:cNvSpPr>
                <a:spLocks noChangeArrowheads="1"/>
              </p:cNvSpPr>
              <p:nvPr/>
            </p:nvSpPr>
            <p:spPr bwMode="auto">
              <a:xfrm>
                <a:off x="9722453" y="3347385"/>
                <a:ext cx="654296" cy="919241"/>
              </a:xfrm>
              <a:prstGeom prst="rect">
                <a:avLst/>
              </a:prstGeom>
              <a:solidFill>
                <a:srgbClr val="002060"/>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97" name="Rectangle 45"/>
              <p:cNvSpPr>
                <a:spLocks noChangeArrowheads="1"/>
              </p:cNvSpPr>
              <p:nvPr/>
            </p:nvSpPr>
            <p:spPr bwMode="auto">
              <a:xfrm>
                <a:off x="9773137" y="3404981"/>
                <a:ext cx="550623" cy="207348"/>
              </a:xfrm>
              <a:prstGeom prst="rect">
                <a:avLst/>
              </a:prstGeom>
              <a:solidFill>
                <a:srgbClr val="00BCF2"/>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98" name="Rectangle 46"/>
              <p:cNvSpPr>
                <a:spLocks noChangeArrowheads="1"/>
              </p:cNvSpPr>
              <p:nvPr/>
            </p:nvSpPr>
            <p:spPr bwMode="auto">
              <a:xfrm>
                <a:off x="9805392" y="3441843"/>
                <a:ext cx="23038" cy="135929"/>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99" name="Rectangle 47"/>
              <p:cNvSpPr>
                <a:spLocks noChangeArrowheads="1"/>
              </p:cNvSpPr>
              <p:nvPr/>
            </p:nvSpPr>
            <p:spPr bwMode="auto">
              <a:xfrm>
                <a:off x="9864877" y="3441843"/>
                <a:ext cx="23038" cy="135929"/>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0" name="Rectangle 48"/>
              <p:cNvSpPr>
                <a:spLocks noChangeArrowheads="1"/>
              </p:cNvSpPr>
              <p:nvPr/>
            </p:nvSpPr>
            <p:spPr bwMode="auto">
              <a:xfrm>
                <a:off x="9924362" y="3441843"/>
                <a:ext cx="23038" cy="135929"/>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1" name="Oval 52"/>
              <p:cNvSpPr>
                <a:spLocks noChangeArrowheads="1"/>
              </p:cNvSpPr>
              <p:nvPr/>
            </p:nvSpPr>
            <p:spPr bwMode="auto">
              <a:xfrm>
                <a:off x="10206264" y="3483314"/>
                <a:ext cx="50684" cy="50684"/>
              </a:xfrm>
              <a:prstGeom prst="ellipse">
                <a:avLst/>
              </a:prstGeom>
              <a:solidFill>
                <a:schemeClr val="tx2">
                  <a:lumMod val="20000"/>
                  <a:lumOff val="80000"/>
                </a:schemeClr>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2" name="Rectangle 53"/>
              <p:cNvSpPr>
                <a:spLocks noChangeArrowheads="1"/>
              </p:cNvSpPr>
              <p:nvPr/>
            </p:nvSpPr>
            <p:spPr bwMode="auto">
              <a:xfrm>
                <a:off x="9773137" y="3667622"/>
                <a:ext cx="550623" cy="205044"/>
              </a:xfrm>
              <a:prstGeom prst="rect">
                <a:avLst/>
              </a:prstGeom>
              <a:solidFill>
                <a:srgbClr val="00BCF2"/>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6" name="Rectangle 54"/>
              <p:cNvSpPr>
                <a:spLocks noChangeArrowheads="1"/>
              </p:cNvSpPr>
              <p:nvPr/>
            </p:nvSpPr>
            <p:spPr bwMode="auto">
              <a:xfrm>
                <a:off x="9805392" y="3702178"/>
                <a:ext cx="23038" cy="135929"/>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7" name="Rectangle 55"/>
              <p:cNvSpPr>
                <a:spLocks noChangeArrowheads="1"/>
              </p:cNvSpPr>
              <p:nvPr/>
            </p:nvSpPr>
            <p:spPr bwMode="auto">
              <a:xfrm>
                <a:off x="9864877" y="3702178"/>
                <a:ext cx="23038" cy="135929"/>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8" name="Rectangle 56"/>
              <p:cNvSpPr>
                <a:spLocks noChangeArrowheads="1"/>
              </p:cNvSpPr>
              <p:nvPr/>
            </p:nvSpPr>
            <p:spPr bwMode="auto">
              <a:xfrm>
                <a:off x="9924362" y="3702178"/>
                <a:ext cx="23038" cy="135929"/>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9" name="Oval 60"/>
              <p:cNvSpPr>
                <a:spLocks noChangeArrowheads="1"/>
              </p:cNvSpPr>
              <p:nvPr/>
            </p:nvSpPr>
            <p:spPr bwMode="auto">
              <a:xfrm>
                <a:off x="10206264" y="3743648"/>
                <a:ext cx="50684" cy="52991"/>
              </a:xfrm>
              <a:prstGeom prst="ellipse">
                <a:avLst/>
              </a:prstGeom>
              <a:solidFill>
                <a:schemeClr val="tx2">
                  <a:lumMod val="20000"/>
                  <a:lumOff val="80000"/>
                </a:schemeClr>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0" name="Rectangle 61"/>
              <p:cNvSpPr>
                <a:spLocks noChangeArrowheads="1"/>
              </p:cNvSpPr>
              <p:nvPr/>
            </p:nvSpPr>
            <p:spPr bwMode="auto">
              <a:xfrm>
                <a:off x="9773137" y="3927954"/>
                <a:ext cx="550623" cy="207348"/>
              </a:xfrm>
              <a:prstGeom prst="rect">
                <a:avLst/>
              </a:prstGeom>
              <a:solidFill>
                <a:srgbClr val="00BCF2"/>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1" name="Rectangle 62"/>
              <p:cNvSpPr>
                <a:spLocks noChangeArrowheads="1"/>
              </p:cNvSpPr>
              <p:nvPr/>
            </p:nvSpPr>
            <p:spPr bwMode="auto">
              <a:xfrm>
                <a:off x="9805392" y="3964811"/>
                <a:ext cx="23038" cy="133623"/>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2" name="Rectangle 63"/>
              <p:cNvSpPr>
                <a:spLocks noChangeArrowheads="1"/>
              </p:cNvSpPr>
              <p:nvPr/>
            </p:nvSpPr>
            <p:spPr bwMode="auto">
              <a:xfrm>
                <a:off x="9864877" y="3964808"/>
                <a:ext cx="23038" cy="133623"/>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3" name="Rectangle 64"/>
              <p:cNvSpPr>
                <a:spLocks noChangeArrowheads="1"/>
              </p:cNvSpPr>
              <p:nvPr/>
            </p:nvSpPr>
            <p:spPr bwMode="auto">
              <a:xfrm>
                <a:off x="9924362" y="3964803"/>
                <a:ext cx="23038" cy="133623"/>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4" name="Oval 68"/>
              <p:cNvSpPr>
                <a:spLocks noChangeArrowheads="1"/>
              </p:cNvSpPr>
              <p:nvPr/>
            </p:nvSpPr>
            <p:spPr bwMode="auto">
              <a:xfrm>
                <a:off x="10206264" y="4006260"/>
                <a:ext cx="50684" cy="50684"/>
              </a:xfrm>
              <a:prstGeom prst="ellipse">
                <a:avLst/>
              </a:prstGeom>
              <a:solidFill>
                <a:schemeClr val="tx2">
                  <a:lumMod val="20000"/>
                  <a:lumOff val="80000"/>
                </a:schemeClr>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grpSp>
        <p:nvGrpSpPr>
          <p:cNvPr id="7" name="Group 6"/>
          <p:cNvGrpSpPr/>
          <p:nvPr/>
        </p:nvGrpSpPr>
        <p:grpSpPr>
          <a:xfrm>
            <a:off x="4797168" y="1725224"/>
            <a:ext cx="2654406" cy="2790672"/>
            <a:chOff x="6376922" y="1691550"/>
            <a:chExt cx="2602595" cy="2736201"/>
          </a:xfrm>
        </p:grpSpPr>
        <p:sp>
          <p:nvSpPr>
            <p:cNvPr id="373" name="Rectangle 372"/>
            <p:cNvSpPr/>
            <p:nvPr/>
          </p:nvSpPr>
          <p:spPr bwMode="auto">
            <a:xfrm>
              <a:off x="6376922" y="1691550"/>
              <a:ext cx="2579662" cy="241918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182854" rIns="0" bIns="46630"/>
            <a:lstStyle/>
            <a:p>
              <a:pPr marL="0" marR="0" lvl="0" indent="0" algn="ctr" defTabSz="932293"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Segoe UI Light"/>
                </a:rPr>
                <a:t>Apps</a:t>
              </a:r>
            </a:p>
          </p:txBody>
        </p:sp>
        <p:grpSp>
          <p:nvGrpSpPr>
            <p:cNvPr id="4" name="Group 3"/>
            <p:cNvGrpSpPr/>
            <p:nvPr/>
          </p:nvGrpSpPr>
          <p:grpSpPr>
            <a:xfrm>
              <a:off x="6806924" y="2238223"/>
              <a:ext cx="2172593" cy="2189528"/>
              <a:chOff x="6943417" y="2282607"/>
              <a:chExt cx="2216158" cy="2233433"/>
            </a:xfrm>
          </p:grpSpPr>
          <p:sp>
            <p:nvSpPr>
              <p:cNvPr id="368" name="Freeform 367"/>
              <p:cNvSpPr>
                <a:spLocks/>
              </p:cNvSpPr>
              <p:nvPr/>
            </p:nvSpPr>
            <p:spPr bwMode="auto">
              <a:xfrm>
                <a:off x="7391461" y="2282607"/>
                <a:ext cx="1768114" cy="1163385"/>
              </a:xfrm>
              <a:custGeom>
                <a:avLst/>
                <a:gdLst>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1376349 w 3412758"/>
                  <a:gd name="connsiteY8" fmla="*/ 379778 h 2245529"/>
                  <a:gd name="connsiteX9" fmla="*/ 1444561 w 3412758"/>
                  <a:gd name="connsiteY9" fmla="*/ 448063 h 2245529"/>
                  <a:gd name="connsiteX10" fmla="*/ 3101497 w 3412758"/>
                  <a:gd name="connsiteY10" fmla="*/ 2106767 h 2245529"/>
                  <a:gd name="connsiteX11" fmla="*/ 2749186 w 3412758"/>
                  <a:gd name="connsiteY11" fmla="*/ 2245529 h 2245529"/>
                  <a:gd name="connsiteX12" fmla="*/ 2668327 w 3412758"/>
                  <a:gd name="connsiteY12" fmla="*/ 2245529 h 2245529"/>
                  <a:gd name="connsiteX13" fmla="*/ 2593244 w 3412758"/>
                  <a:gd name="connsiteY13" fmla="*/ 2245529 h 2245529"/>
                  <a:gd name="connsiteX14" fmla="*/ 1056935 w 3412758"/>
                  <a:gd name="connsiteY14" fmla="*/ 2245529 h 2245529"/>
                  <a:gd name="connsiteX15" fmla="*/ 1028057 w 3412758"/>
                  <a:gd name="connsiteY15" fmla="*/ 2245529 h 2245529"/>
                  <a:gd name="connsiteX16" fmla="*/ 987628 w 3412758"/>
                  <a:gd name="connsiteY16" fmla="*/ 2245529 h 2245529"/>
                  <a:gd name="connsiteX17" fmla="*/ 877891 w 3412758"/>
                  <a:gd name="connsiteY17" fmla="*/ 2245529 h 2245529"/>
                  <a:gd name="connsiteX18" fmla="*/ 632428 w 3412758"/>
                  <a:gd name="connsiteY18" fmla="*/ 2245529 h 2245529"/>
                  <a:gd name="connsiteX19" fmla="*/ 0 w 3412758"/>
                  <a:gd name="connsiteY19" fmla="*/ 1612426 h 2245529"/>
                  <a:gd name="connsiteX20" fmla="*/ 548682 w 3412758"/>
                  <a:gd name="connsiteY20" fmla="*/ 982214 h 2245529"/>
                  <a:gd name="connsiteX21" fmla="*/ 548682 w 3412758"/>
                  <a:gd name="connsiteY21" fmla="*/ 941742 h 2245529"/>
                  <a:gd name="connsiteX22" fmla="*/ 1085813 w 3412758"/>
                  <a:gd name="connsiteY22" fmla="*/ 88932 h 2245529"/>
                  <a:gd name="connsiteX23" fmla="*/ 1086192 w 3412758"/>
                  <a:gd name="connsiteY23" fmla="*/ 89311 h 2245529"/>
                  <a:gd name="connsiteX24" fmla="*/ 1180155 w 3412758"/>
                  <a:gd name="connsiteY24" fmla="*/ 52374 h 2245529"/>
                  <a:gd name="connsiteX25" fmla="*/ 1484632 w 3412758"/>
                  <a:gd name="connsiteY25"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1444561 w 3412758"/>
                  <a:gd name="connsiteY8" fmla="*/ 448063 h 2245529"/>
                  <a:gd name="connsiteX9" fmla="*/ 3101497 w 3412758"/>
                  <a:gd name="connsiteY9" fmla="*/ 2106767 h 2245529"/>
                  <a:gd name="connsiteX10" fmla="*/ 2749186 w 3412758"/>
                  <a:gd name="connsiteY10" fmla="*/ 2245529 h 2245529"/>
                  <a:gd name="connsiteX11" fmla="*/ 2668327 w 3412758"/>
                  <a:gd name="connsiteY11" fmla="*/ 2245529 h 2245529"/>
                  <a:gd name="connsiteX12" fmla="*/ 2593244 w 3412758"/>
                  <a:gd name="connsiteY12" fmla="*/ 2245529 h 2245529"/>
                  <a:gd name="connsiteX13" fmla="*/ 1056935 w 3412758"/>
                  <a:gd name="connsiteY13" fmla="*/ 2245529 h 2245529"/>
                  <a:gd name="connsiteX14" fmla="*/ 1028057 w 3412758"/>
                  <a:gd name="connsiteY14" fmla="*/ 2245529 h 2245529"/>
                  <a:gd name="connsiteX15" fmla="*/ 987628 w 3412758"/>
                  <a:gd name="connsiteY15" fmla="*/ 2245529 h 2245529"/>
                  <a:gd name="connsiteX16" fmla="*/ 877891 w 3412758"/>
                  <a:gd name="connsiteY16" fmla="*/ 2245529 h 2245529"/>
                  <a:gd name="connsiteX17" fmla="*/ 632428 w 3412758"/>
                  <a:gd name="connsiteY17" fmla="*/ 2245529 h 2245529"/>
                  <a:gd name="connsiteX18" fmla="*/ 0 w 3412758"/>
                  <a:gd name="connsiteY18" fmla="*/ 1612426 h 2245529"/>
                  <a:gd name="connsiteX19" fmla="*/ 548682 w 3412758"/>
                  <a:gd name="connsiteY19" fmla="*/ 982214 h 2245529"/>
                  <a:gd name="connsiteX20" fmla="*/ 548682 w 3412758"/>
                  <a:gd name="connsiteY20" fmla="*/ 941742 h 2245529"/>
                  <a:gd name="connsiteX21" fmla="*/ 1085813 w 3412758"/>
                  <a:gd name="connsiteY21" fmla="*/ 88932 h 2245529"/>
                  <a:gd name="connsiteX22" fmla="*/ 1086192 w 3412758"/>
                  <a:gd name="connsiteY22" fmla="*/ 89311 h 2245529"/>
                  <a:gd name="connsiteX23" fmla="*/ 1180155 w 3412758"/>
                  <a:gd name="connsiteY23" fmla="*/ 52374 h 2245529"/>
                  <a:gd name="connsiteX24" fmla="*/ 1484632 w 3412758"/>
                  <a:gd name="connsiteY24"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3101497 w 3412758"/>
                  <a:gd name="connsiteY8" fmla="*/ 2106767 h 2245529"/>
                  <a:gd name="connsiteX9" fmla="*/ 2749186 w 3412758"/>
                  <a:gd name="connsiteY9" fmla="*/ 2245529 h 2245529"/>
                  <a:gd name="connsiteX10" fmla="*/ 2668327 w 3412758"/>
                  <a:gd name="connsiteY10" fmla="*/ 2245529 h 2245529"/>
                  <a:gd name="connsiteX11" fmla="*/ 2593244 w 3412758"/>
                  <a:gd name="connsiteY11" fmla="*/ 2245529 h 2245529"/>
                  <a:gd name="connsiteX12" fmla="*/ 1056935 w 3412758"/>
                  <a:gd name="connsiteY12" fmla="*/ 2245529 h 2245529"/>
                  <a:gd name="connsiteX13" fmla="*/ 1028057 w 3412758"/>
                  <a:gd name="connsiteY13" fmla="*/ 2245529 h 2245529"/>
                  <a:gd name="connsiteX14" fmla="*/ 987628 w 3412758"/>
                  <a:gd name="connsiteY14" fmla="*/ 2245529 h 2245529"/>
                  <a:gd name="connsiteX15" fmla="*/ 877891 w 3412758"/>
                  <a:gd name="connsiteY15" fmla="*/ 2245529 h 2245529"/>
                  <a:gd name="connsiteX16" fmla="*/ 632428 w 3412758"/>
                  <a:gd name="connsiteY16" fmla="*/ 2245529 h 2245529"/>
                  <a:gd name="connsiteX17" fmla="*/ 0 w 3412758"/>
                  <a:gd name="connsiteY17" fmla="*/ 1612426 h 2245529"/>
                  <a:gd name="connsiteX18" fmla="*/ 548682 w 3412758"/>
                  <a:gd name="connsiteY18" fmla="*/ 982214 h 2245529"/>
                  <a:gd name="connsiteX19" fmla="*/ 548682 w 3412758"/>
                  <a:gd name="connsiteY19" fmla="*/ 941742 h 2245529"/>
                  <a:gd name="connsiteX20" fmla="*/ 1085813 w 3412758"/>
                  <a:gd name="connsiteY20" fmla="*/ 88932 h 2245529"/>
                  <a:gd name="connsiteX21" fmla="*/ 1086192 w 3412758"/>
                  <a:gd name="connsiteY21" fmla="*/ 89311 h 2245529"/>
                  <a:gd name="connsiteX22" fmla="*/ 1180155 w 3412758"/>
                  <a:gd name="connsiteY22" fmla="*/ 52374 h 2245529"/>
                  <a:gd name="connsiteX23" fmla="*/ 1484632 w 3412758"/>
                  <a:gd name="connsiteY23"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3101497 w 3412758"/>
                  <a:gd name="connsiteY7" fmla="*/ 2106767 h 2245529"/>
                  <a:gd name="connsiteX8" fmla="*/ 2749186 w 3412758"/>
                  <a:gd name="connsiteY8" fmla="*/ 2245529 h 2245529"/>
                  <a:gd name="connsiteX9" fmla="*/ 2668327 w 3412758"/>
                  <a:gd name="connsiteY9" fmla="*/ 2245529 h 2245529"/>
                  <a:gd name="connsiteX10" fmla="*/ 2593244 w 3412758"/>
                  <a:gd name="connsiteY10" fmla="*/ 2245529 h 2245529"/>
                  <a:gd name="connsiteX11" fmla="*/ 1056935 w 3412758"/>
                  <a:gd name="connsiteY11" fmla="*/ 2245529 h 2245529"/>
                  <a:gd name="connsiteX12" fmla="*/ 1028057 w 3412758"/>
                  <a:gd name="connsiteY12" fmla="*/ 2245529 h 2245529"/>
                  <a:gd name="connsiteX13" fmla="*/ 987628 w 3412758"/>
                  <a:gd name="connsiteY13" fmla="*/ 2245529 h 2245529"/>
                  <a:gd name="connsiteX14" fmla="*/ 877891 w 3412758"/>
                  <a:gd name="connsiteY14" fmla="*/ 2245529 h 2245529"/>
                  <a:gd name="connsiteX15" fmla="*/ 632428 w 3412758"/>
                  <a:gd name="connsiteY15" fmla="*/ 2245529 h 2245529"/>
                  <a:gd name="connsiteX16" fmla="*/ 0 w 3412758"/>
                  <a:gd name="connsiteY16" fmla="*/ 1612426 h 2245529"/>
                  <a:gd name="connsiteX17" fmla="*/ 548682 w 3412758"/>
                  <a:gd name="connsiteY17" fmla="*/ 982214 h 2245529"/>
                  <a:gd name="connsiteX18" fmla="*/ 548682 w 3412758"/>
                  <a:gd name="connsiteY18" fmla="*/ 941742 h 2245529"/>
                  <a:gd name="connsiteX19" fmla="*/ 1085813 w 3412758"/>
                  <a:gd name="connsiteY19" fmla="*/ 88932 h 2245529"/>
                  <a:gd name="connsiteX20" fmla="*/ 1086192 w 3412758"/>
                  <a:gd name="connsiteY20" fmla="*/ 89311 h 2245529"/>
                  <a:gd name="connsiteX21" fmla="*/ 1180155 w 3412758"/>
                  <a:gd name="connsiteY21" fmla="*/ 52374 h 2245529"/>
                  <a:gd name="connsiteX22" fmla="*/ 1484632 w 3412758"/>
                  <a:gd name="connsiteY22" fmla="*/ 0 h 224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12758" h="2245529">
                    <a:moveTo>
                      <a:pt x="1484632" y="0"/>
                    </a:moveTo>
                    <a:cubicBezTo>
                      <a:pt x="1814176" y="0"/>
                      <a:pt x="2097469" y="170341"/>
                      <a:pt x="2268023" y="418634"/>
                    </a:cubicBezTo>
                    <a:cubicBezTo>
                      <a:pt x="2343183" y="381102"/>
                      <a:pt x="2432796" y="355118"/>
                      <a:pt x="2528190" y="355118"/>
                    </a:cubicBezTo>
                    <a:cubicBezTo>
                      <a:pt x="2638039" y="355118"/>
                      <a:pt x="2742105" y="389763"/>
                      <a:pt x="2828828" y="444619"/>
                    </a:cubicBezTo>
                    <a:cubicBezTo>
                      <a:pt x="2973365" y="539894"/>
                      <a:pt x="3068760" y="698686"/>
                      <a:pt x="3071650" y="883463"/>
                    </a:cubicBezTo>
                    <a:cubicBezTo>
                      <a:pt x="3271112" y="1019158"/>
                      <a:pt x="3412758" y="1253016"/>
                      <a:pt x="3412758" y="1507084"/>
                    </a:cubicBezTo>
                    <a:cubicBezTo>
                      <a:pt x="3412758" y="1755377"/>
                      <a:pt x="3291347" y="1971912"/>
                      <a:pt x="3103448" y="2104720"/>
                    </a:cubicBezTo>
                    <a:lnTo>
                      <a:pt x="3101497" y="2106767"/>
                    </a:lnTo>
                    <a:cubicBezTo>
                      <a:pt x="2997536" y="2176148"/>
                      <a:pt x="2882024" y="2231075"/>
                      <a:pt x="2749186" y="2245529"/>
                    </a:cubicBezTo>
                    <a:lnTo>
                      <a:pt x="2668327" y="2245529"/>
                    </a:lnTo>
                    <a:lnTo>
                      <a:pt x="2593244" y="2245529"/>
                    </a:lnTo>
                    <a:lnTo>
                      <a:pt x="1056935" y="2245529"/>
                    </a:lnTo>
                    <a:lnTo>
                      <a:pt x="1028057" y="2245529"/>
                    </a:lnTo>
                    <a:lnTo>
                      <a:pt x="987628" y="2245529"/>
                    </a:lnTo>
                    <a:lnTo>
                      <a:pt x="877891" y="2245529"/>
                    </a:lnTo>
                    <a:lnTo>
                      <a:pt x="632428" y="2245529"/>
                    </a:lnTo>
                    <a:cubicBezTo>
                      <a:pt x="277229" y="2236856"/>
                      <a:pt x="0" y="1956441"/>
                      <a:pt x="0" y="1612426"/>
                    </a:cubicBezTo>
                    <a:cubicBezTo>
                      <a:pt x="0" y="1291539"/>
                      <a:pt x="239687" y="1028468"/>
                      <a:pt x="548682" y="982214"/>
                    </a:cubicBezTo>
                    <a:lnTo>
                      <a:pt x="548682" y="941742"/>
                    </a:lnTo>
                    <a:cubicBezTo>
                      <a:pt x="548682" y="563037"/>
                      <a:pt x="768155" y="239258"/>
                      <a:pt x="1085813" y="88932"/>
                    </a:cubicBezTo>
                    <a:lnTo>
                      <a:pt x="1086192" y="89311"/>
                    </a:lnTo>
                    <a:lnTo>
                      <a:pt x="1180155" y="52374"/>
                    </a:lnTo>
                    <a:cubicBezTo>
                      <a:pt x="1275956" y="19488"/>
                      <a:pt x="1376229" y="0"/>
                      <a:pt x="1484632" y="0"/>
                    </a:cubicBezTo>
                    <a:close/>
                  </a:path>
                </a:pathLst>
              </a:custGeom>
              <a:solidFill>
                <a:schemeClr val="tx1">
                  <a:alpha val="80000"/>
                </a:schemeClr>
              </a:solidFill>
              <a:ln w="28575">
                <a:noFill/>
              </a:ln>
            </p:spPr>
            <p:txBody>
              <a:bodyPr vert="horz" wrap="square" lIns="91427" tIns="45713" rIns="91427" bIns="45713" numCol="1" anchor="t" anchorCtr="0" compatLnSpc="1">
                <a:prstTxWarp prst="textNoShape">
                  <a:avLst/>
                </a:prstTxWarp>
                <a:noAutofit/>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370" name="Group 369"/>
              <p:cNvGrpSpPr/>
              <p:nvPr/>
            </p:nvGrpSpPr>
            <p:grpSpPr>
              <a:xfrm>
                <a:off x="6943417" y="3220838"/>
                <a:ext cx="838110" cy="552618"/>
                <a:chOff x="5380358" y="3439881"/>
                <a:chExt cx="774699" cy="510807"/>
              </a:xfrm>
            </p:grpSpPr>
            <p:sp>
              <p:nvSpPr>
                <p:cNvPr id="462" name="Rectangle 19"/>
                <p:cNvSpPr>
                  <a:spLocks noChangeArrowheads="1"/>
                </p:cNvSpPr>
                <p:nvPr/>
              </p:nvSpPr>
              <p:spPr bwMode="auto">
                <a:xfrm>
                  <a:off x="5380358" y="3439882"/>
                  <a:ext cx="774699" cy="510806"/>
                </a:xfrm>
                <a:prstGeom prst="rect">
                  <a:avLst/>
                </a:prstGeom>
                <a:solidFill>
                  <a:srgbClr val="002060"/>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63" name="Freeform 20"/>
                <p:cNvSpPr>
                  <a:spLocks/>
                </p:cNvSpPr>
                <p:nvPr/>
              </p:nvSpPr>
              <p:spPr bwMode="auto">
                <a:xfrm>
                  <a:off x="5380358" y="3622779"/>
                  <a:ext cx="774699" cy="327909"/>
                </a:xfrm>
                <a:custGeom>
                  <a:avLst/>
                  <a:gdLst>
                    <a:gd name="T0" fmla="*/ 296 w 593"/>
                    <a:gd name="T1" fmla="*/ 0 h 251"/>
                    <a:gd name="T2" fmla="*/ 0 w 593"/>
                    <a:gd name="T3" fmla="*/ 251 h 251"/>
                    <a:gd name="T4" fmla="*/ 593 w 593"/>
                    <a:gd name="T5" fmla="*/ 251 h 251"/>
                    <a:gd name="T6" fmla="*/ 296 w 593"/>
                    <a:gd name="T7" fmla="*/ 0 h 251"/>
                  </a:gdLst>
                  <a:ahLst/>
                  <a:cxnLst>
                    <a:cxn ang="0">
                      <a:pos x="T0" y="T1"/>
                    </a:cxn>
                    <a:cxn ang="0">
                      <a:pos x="T2" y="T3"/>
                    </a:cxn>
                    <a:cxn ang="0">
                      <a:pos x="T4" y="T5"/>
                    </a:cxn>
                    <a:cxn ang="0">
                      <a:pos x="T6" y="T7"/>
                    </a:cxn>
                  </a:cxnLst>
                  <a:rect l="0" t="0" r="r" b="b"/>
                  <a:pathLst>
                    <a:path w="593" h="251">
                      <a:moveTo>
                        <a:pt x="296" y="0"/>
                      </a:moveTo>
                      <a:lnTo>
                        <a:pt x="0" y="251"/>
                      </a:lnTo>
                      <a:lnTo>
                        <a:pt x="593" y="251"/>
                      </a:lnTo>
                      <a:lnTo>
                        <a:pt x="296" y="0"/>
                      </a:lnTo>
                      <a:close/>
                    </a:path>
                  </a:pathLst>
                </a:custGeom>
                <a:solidFill>
                  <a:srgbClr val="00BCF2"/>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64" name="Freeform 21"/>
                <p:cNvSpPr>
                  <a:spLocks/>
                </p:cNvSpPr>
                <p:nvPr/>
              </p:nvSpPr>
              <p:spPr bwMode="auto">
                <a:xfrm>
                  <a:off x="5380358" y="3439882"/>
                  <a:ext cx="774699" cy="386794"/>
                </a:xfrm>
                <a:custGeom>
                  <a:avLst/>
                  <a:gdLst>
                    <a:gd name="T0" fmla="*/ 296 w 593"/>
                    <a:gd name="T1" fmla="*/ 255 h 255"/>
                    <a:gd name="T2" fmla="*/ 0 w 593"/>
                    <a:gd name="T3" fmla="*/ 0 h 255"/>
                    <a:gd name="T4" fmla="*/ 593 w 593"/>
                    <a:gd name="T5" fmla="*/ 0 h 255"/>
                    <a:gd name="T6" fmla="*/ 296 w 593"/>
                    <a:gd name="T7" fmla="*/ 255 h 255"/>
                  </a:gdLst>
                  <a:ahLst/>
                  <a:cxnLst>
                    <a:cxn ang="0">
                      <a:pos x="T0" y="T1"/>
                    </a:cxn>
                    <a:cxn ang="0">
                      <a:pos x="T2" y="T3"/>
                    </a:cxn>
                    <a:cxn ang="0">
                      <a:pos x="T4" y="T5"/>
                    </a:cxn>
                    <a:cxn ang="0">
                      <a:pos x="T6" y="T7"/>
                    </a:cxn>
                  </a:cxnLst>
                  <a:rect l="0" t="0" r="r" b="b"/>
                  <a:pathLst>
                    <a:path w="593" h="255">
                      <a:moveTo>
                        <a:pt x="296" y="255"/>
                      </a:moveTo>
                      <a:lnTo>
                        <a:pt x="0" y="0"/>
                      </a:lnTo>
                      <a:lnTo>
                        <a:pt x="593" y="0"/>
                      </a:lnTo>
                      <a:lnTo>
                        <a:pt x="296" y="255"/>
                      </a:lnTo>
                      <a:close/>
                    </a:path>
                  </a:pathLst>
                </a:custGeom>
                <a:solidFill>
                  <a:schemeClr val="accent1">
                    <a:lumMod val="75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65" name="Freeform 21"/>
                <p:cNvSpPr>
                  <a:spLocks/>
                </p:cNvSpPr>
                <p:nvPr/>
              </p:nvSpPr>
              <p:spPr bwMode="auto">
                <a:xfrm>
                  <a:off x="5380358" y="3439881"/>
                  <a:ext cx="774699" cy="315081"/>
                </a:xfrm>
                <a:custGeom>
                  <a:avLst/>
                  <a:gdLst>
                    <a:gd name="T0" fmla="*/ 296 w 593"/>
                    <a:gd name="T1" fmla="*/ 255 h 255"/>
                    <a:gd name="T2" fmla="*/ 0 w 593"/>
                    <a:gd name="T3" fmla="*/ 0 h 255"/>
                    <a:gd name="T4" fmla="*/ 593 w 593"/>
                    <a:gd name="T5" fmla="*/ 0 h 255"/>
                    <a:gd name="T6" fmla="*/ 296 w 593"/>
                    <a:gd name="T7" fmla="*/ 255 h 255"/>
                  </a:gdLst>
                  <a:ahLst/>
                  <a:cxnLst>
                    <a:cxn ang="0">
                      <a:pos x="T0" y="T1"/>
                    </a:cxn>
                    <a:cxn ang="0">
                      <a:pos x="T2" y="T3"/>
                    </a:cxn>
                    <a:cxn ang="0">
                      <a:pos x="T4" y="T5"/>
                    </a:cxn>
                    <a:cxn ang="0">
                      <a:pos x="T6" y="T7"/>
                    </a:cxn>
                  </a:cxnLst>
                  <a:rect l="0" t="0" r="r" b="b"/>
                  <a:pathLst>
                    <a:path w="593" h="255">
                      <a:moveTo>
                        <a:pt x="296" y="255"/>
                      </a:moveTo>
                      <a:lnTo>
                        <a:pt x="0" y="0"/>
                      </a:lnTo>
                      <a:lnTo>
                        <a:pt x="593" y="0"/>
                      </a:lnTo>
                      <a:lnTo>
                        <a:pt x="296" y="255"/>
                      </a:lnTo>
                      <a:close/>
                    </a:path>
                  </a:pathLst>
                </a:custGeom>
                <a:solidFill>
                  <a:srgbClr val="00B0F0"/>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371" name="Group 370"/>
              <p:cNvGrpSpPr/>
              <p:nvPr/>
            </p:nvGrpSpPr>
            <p:grpSpPr>
              <a:xfrm>
                <a:off x="8138459" y="3354130"/>
                <a:ext cx="502008" cy="810222"/>
                <a:chOff x="6677187" y="3283651"/>
                <a:chExt cx="496145" cy="800759"/>
              </a:xfrm>
            </p:grpSpPr>
            <p:sp>
              <p:nvSpPr>
                <p:cNvPr id="460" name="Freeform 25"/>
                <p:cNvSpPr>
                  <a:spLocks/>
                </p:cNvSpPr>
                <p:nvPr/>
              </p:nvSpPr>
              <p:spPr bwMode="auto">
                <a:xfrm>
                  <a:off x="6677187" y="3283651"/>
                  <a:ext cx="455252" cy="478202"/>
                </a:xfrm>
                <a:custGeom>
                  <a:avLst/>
                  <a:gdLst>
                    <a:gd name="T0" fmla="*/ 162 w 459"/>
                    <a:gd name="T1" fmla="*/ 304 h 483"/>
                    <a:gd name="T2" fmla="*/ 154 w 459"/>
                    <a:gd name="T3" fmla="*/ 290 h 483"/>
                    <a:gd name="T4" fmla="*/ 150 w 459"/>
                    <a:gd name="T5" fmla="*/ 274 h 483"/>
                    <a:gd name="T6" fmla="*/ 147 w 459"/>
                    <a:gd name="T7" fmla="*/ 251 h 483"/>
                    <a:gd name="T8" fmla="*/ 250 w 459"/>
                    <a:gd name="T9" fmla="*/ 147 h 483"/>
                    <a:gd name="T10" fmla="*/ 349 w 459"/>
                    <a:gd name="T11" fmla="*/ 222 h 483"/>
                    <a:gd name="T12" fmla="*/ 459 w 459"/>
                    <a:gd name="T13" fmla="*/ 112 h 483"/>
                    <a:gd name="T14" fmla="*/ 250 w 459"/>
                    <a:gd name="T15" fmla="*/ 0 h 483"/>
                    <a:gd name="T16" fmla="*/ 0 w 459"/>
                    <a:gd name="T17" fmla="*/ 251 h 483"/>
                    <a:gd name="T18" fmla="*/ 7 w 459"/>
                    <a:gd name="T19" fmla="*/ 308 h 483"/>
                    <a:gd name="T20" fmla="*/ 18 w 459"/>
                    <a:gd name="T21" fmla="*/ 345 h 483"/>
                    <a:gd name="T22" fmla="*/ 36 w 459"/>
                    <a:gd name="T23" fmla="*/ 379 h 483"/>
                    <a:gd name="T24" fmla="*/ 88 w 459"/>
                    <a:gd name="T25" fmla="*/ 483 h 483"/>
                    <a:gd name="T26" fmla="*/ 221 w 459"/>
                    <a:gd name="T27" fmla="*/ 350 h 483"/>
                    <a:gd name="T28" fmla="*/ 162 w 459"/>
                    <a:gd name="T29" fmla="*/ 30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9" h="483">
                      <a:moveTo>
                        <a:pt x="162" y="304"/>
                      </a:moveTo>
                      <a:cubicBezTo>
                        <a:pt x="154" y="290"/>
                        <a:pt x="154" y="290"/>
                        <a:pt x="154" y="290"/>
                      </a:cubicBezTo>
                      <a:cubicBezTo>
                        <a:pt x="152" y="285"/>
                        <a:pt x="151" y="280"/>
                        <a:pt x="150" y="274"/>
                      </a:cubicBezTo>
                      <a:cubicBezTo>
                        <a:pt x="148" y="267"/>
                        <a:pt x="147" y="259"/>
                        <a:pt x="147" y="251"/>
                      </a:cubicBezTo>
                      <a:cubicBezTo>
                        <a:pt x="147" y="194"/>
                        <a:pt x="193" y="147"/>
                        <a:pt x="250" y="147"/>
                      </a:cubicBezTo>
                      <a:cubicBezTo>
                        <a:pt x="297" y="147"/>
                        <a:pt x="337" y="179"/>
                        <a:pt x="349" y="222"/>
                      </a:cubicBezTo>
                      <a:cubicBezTo>
                        <a:pt x="459" y="112"/>
                        <a:pt x="459" y="112"/>
                        <a:pt x="459" y="112"/>
                      </a:cubicBezTo>
                      <a:cubicBezTo>
                        <a:pt x="414" y="45"/>
                        <a:pt x="337" y="0"/>
                        <a:pt x="250" y="0"/>
                      </a:cubicBezTo>
                      <a:cubicBezTo>
                        <a:pt x="112" y="0"/>
                        <a:pt x="0" y="112"/>
                        <a:pt x="0" y="251"/>
                      </a:cubicBezTo>
                      <a:cubicBezTo>
                        <a:pt x="0" y="270"/>
                        <a:pt x="2" y="290"/>
                        <a:pt x="7" y="308"/>
                      </a:cubicBezTo>
                      <a:cubicBezTo>
                        <a:pt x="10" y="321"/>
                        <a:pt x="14" y="333"/>
                        <a:pt x="18" y="345"/>
                      </a:cubicBezTo>
                      <a:cubicBezTo>
                        <a:pt x="23" y="357"/>
                        <a:pt x="29" y="368"/>
                        <a:pt x="36" y="379"/>
                      </a:cubicBezTo>
                      <a:cubicBezTo>
                        <a:pt x="88" y="483"/>
                        <a:pt x="88" y="483"/>
                        <a:pt x="88" y="483"/>
                      </a:cubicBezTo>
                      <a:cubicBezTo>
                        <a:pt x="221" y="350"/>
                        <a:pt x="221" y="350"/>
                        <a:pt x="221" y="350"/>
                      </a:cubicBezTo>
                      <a:cubicBezTo>
                        <a:pt x="196" y="343"/>
                        <a:pt x="175" y="326"/>
                        <a:pt x="162" y="304"/>
                      </a:cubicBez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61" name="Freeform 26"/>
                <p:cNvSpPr>
                  <a:spLocks/>
                </p:cNvSpPr>
                <p:nvPr/>
              </p:nvSpPr>
              <p:spPr bwMode="auto">
                <a:xfrm>
                  <a:off x="6764398" y="3394647"/>
                  <a:ext cx="408934" cy="689763"/>
                </a:xfrm>
                <a:custGeom>
                  <a:avLst/>
                  <a:gdLst>
                    <a:gd name="T0" fmla="*/ 261 w 412"/>
                    <a:gd name="T1" fmla="*/ 110 h 697"/>
                    <a:gd name="T2" fmla="*/ 266 w 412"/>
                    <a:gd name="T3" fmla="*/ 139 h 697"/>
                    <a:gd name="T4" fmla="*/ 263 w 412"/>
                    <a:gd name="T5" fmla="*/ 162 h 697"/>
                    <a:gd name="T6" fmla="*/ 258 w 412"/>
                    <a:gd name="T7" fmla="*/ 178 h 697"/>
                    <a:gd name="T8" fmla="*/ 251 w 412"/>
                    <a:gd name="T9" fmla="*/ 192 h 697"/>
                    <a:gd name="T10" fmla="*/ 162 w 412"/>
                    <a:gd name="T11" fmla="*/ 242 h 697"/>
                    <a:gd name="T12" fmla="*/ 133 w 412"/>
                    <a:gd name="T13" fmla="*/ 238 h 697"/>
                    <a:gd name="T14" fmla="*/ 0 w 412"/>
                    <a:gd name="T15" fmla="*/ 371 h 697"/>
                    <a:gd name="T16" fmla="*/ 162 w 412"/>
                    <a:gd name="T17" fmla="*/ 697 h 697"/>
                    <a:gd name="T18" fmla="*/ 377 w 412"/>
                    <a:gd name="T19" fmla="*/ 267 h 697"/>
                    <a:gd name="T20" fmla="*/ 394 w 412"/>
                    <a:gd name="T21" fmla="*/ 233 h 697"/>
                    <a:gd name="T22" fmla="*/ 406 w 412"/>
                    <a:gd name="T23" fmla="*/ 196 h 697"/>
                    <a:gd name="T24" fmla="*/ 412 w 412"/>
                    <a:gd name="T25" fmla="*/ 139 h 697"/>
                    <a:gd name="T26" fmla="*/ 371 w 412"/>
                    <a:gd name="T27" fmla="*/ 0 h 697"/>
                    <a:gd name="T28" fmla="*/ 261 w 412"/>
                    <a:gd name="T29" fmla="*/ 11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2" h="697">
                      <a:moveTo>
                        <a:pt x="261" y="110"/>
                      </a:moveTo>
                      <a:cubicBezTo>
                        <a:pt x="264" y="119"/>
                        <a:pt x="266" y="129"/>
                        <a:pt x="266" y="139"/>
                      </a:cubicBezTo>
                      <a:cubicBezTo>
                        <a:pt x="266" y="147"/>
                        <a:pt x="265" y="155"/>
                        <a:pt x="263" y="162"/>
                      </a:cubicBezTo>
                      <a:cubicBezTo>
                        <a:pt x="262" y="168"/>
                        <a:pt x="260" y="173"/>
                        <a:pt x="258" y="178"/>
                      </a:cubicBezTo>
                      <a:cubicBezTo>
                        <a:pt x="251" y="192"/>
                        <a:pt x="251" y="192"/>
                        <a:pt x="251" y="192"/>
                      </a:cubicBezTo>
                      <a:cubicBezTo>
                        <a:pt x="233" y="222"/>
                        <a:pt x="200" y="242"/>
                        <a:pt x="162" y="242"/>
                      </a:cubicBezTo>
                      <a:cubicBezTo>
                        <a:pt x="152" y="242"/>
                        <a:pt x="142" y="241"/>
                        <a:pt x="133" y="238"/>
                      </a:cubicBezTo>
                      <a:cubicBezTo>
                        <a:pt x="0" y="371"/>
                        <a:pt x="0" y="371"/>
                        <a:pt x="0" y="371"/>
                      </a:cubicBezTo>
                      <a:cubicBezTo>
                        <a:pt x="162" y="697"/>
                        <a:pt x="162" y="697"/>
                        <a:pt x="162" y="697"/>
                      </a:cubicBezTo>
                      <a:cubicBezTo>
                        <a:pt x="377" y="267"/>
                        <a:pt x="377" y="267"/>
                        <a:pt x="377" y="267"/>
                      </a:cubicBezTo>
                      <a:cubicBezTo>
                        <a:pt x="383" y="256"/>
                        <a:pt x="389" y="245"/>
                        <a:pt x="394" y="233"/>
                      </a:cubicBezTo>
                      <a:cubicBezTo>
                        <a:pt x="399" y="221"/>
                        <a:pt x="403" y="209"/>
                        <a:pt x="406" y="196"/>
                      </a:cubicBezTo>
                      <a:cubicBezTo>
                        <a:pt x="410" y="178"/>
                        <a:pt x="412" y="158"/>
                        <a:pt x="412" y="139"/>
                      </a:cubicBezTo>
                      <a:cubicBezTo>
                        <a:pt x="412" y="87"/>
                        <a:pt x="397" y="40"/>
                        <a:pt x="371" y="0"/>
                      </a:cubicBezTo>
                      <a:lnTo>
                        <a:pt x="261" y="110"/>
                      </a:lnTo>
                      <a:close/>
                    </a:path>
                  </a:pathLst>
                </a:custGeom>
                <a:solidFill>
                  <a:srgbClr val="002060"/>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391" name="Group 12"/>
              <p:cNvGrpSpPr>
                <a:grpSpLocks noChangeAspect="1"/>
              </p:cNvGrpSpPr>
              <p:nvPr/>
            </p:nvGrpSpPr>
            <p:grpSpPr bwMode="auto">
              <a:xfrm>
                <a:off x="7488436" y="3887366"/>
                <a:ext cx="583923" cy="628674"/>
                <a:chOff x="1523" y="847"/>
                <a:chExt cx="2688" cy="2894"/>
              </a:xfrm>
              <a:solidFill>
                <a:schemeClr val="accent1"/>
              </a:solidFill>
            </p:grpSpPr>
            <p:sp>
              <p:nvSpPr>
                <p:cNvPr id="424" name="Freeform 13"/>
                <p:cNvSpPr>
                  <a:spLocks noEditPoints="1"/>
                </p:cNvSpPr>
                <p:nvPr/>
              </p:nvSpPr>
              <p:spPr bwMode="auto">
                <a:xfrm>
                  <a:off x="1523" y="847"/>
                  <a:ext cx="2688" cy="2894"/>
                </a:xfrm>
                <a:custGeom>
                  <a:avLst/>
                  <a:gdLst>
                    <a:gd name="T0" fmla="*/ 2268 w 2688"/>
                    <a:gd name="T1" fmla="*/ 200 h 2894"/>
                    <a:gd name="T2" fmla="*/ 2264 w 2688"/>
                    <a:gd name="T3" fmla="*/ 160 h 2894"/>
                    <a:gd name="T4" fmla="*/ 2242 w 2688"/>
                    <a:gd name="T5" fmla="*/ 104 h 2894"/>
                    <a:gd name="T6" fmla="*/ 2208 w 2688"/>
                    <a:gd name="T7" fmla="*/ 58 h 2894"/>
                    <a:gd name="T8" fmla="*/ 2162 w 2688"/>
                    <a:gd name="T9" fmla="*/ 24 h 2894"/>
                    <a:gd name="T10" fmla="*/ 2108 w 2688"/>
                    <a:gd name="T11" fmla="*/ 4 h 2894"/>
                    <a:gd name="T12" fmla="*/ 2060 w 2688"/>
                    <a:gd name="T13" fmla="*/ 0 h 2894"/>
                    <a:gd name="T14" fmla="*/ 2018 w 2688"/>
                    <a:gd name="T15" fmla="*/ 4 h 2894"/>
                    <a:gd name="T16" fmla="*/ 1964 w 2688"/>
                    <a:gd name="T17" fmla="*/ 24 h 2894"/>
                    <a:gd name="T18" fmla="*/ 1918 w 2688"/>
                    <a:gd name="T19" fmla="*/ 58 h 2894"/>
                    <a:gd name="T20" fmla="*/ 1884 w 2688"/>
                    <a:gd name="T21" fmla="*/ 104 h 2894"/>
                    <a:gd name="T22" fmla="*/ 1864 w 2688"/>
                    <a:gd name="T23" fmla="*/ 160 h 2894"/>
                    <a:gd name="T24" fmla="*/ 1860 w 2688"/>
                    <a:gd name="T25" fmla="*/ 350 h 2894"/>
                    <a:gd name="T26" fmla="*/ 828 w 2688"/>
                    <a:gd name="T27" fmla="*/ 200 h 2894"/>
                    <a:gd name="T28" fmla="*/ 818 w 2688"/>
                    <a:gd name="T29" fmla="*/ 140 h 2894"/>
                    <a:gd name="T30" fmla="*/ 792 w 2688"/>
                    <a:gd name="T31" fmla="*/ 88 h 2894"/>
                    <a:gd name="T32" fmla="*/ 754 w 2688"/>
                    <a:gd name="T33" fmla="*/ 46 h 2894"/>
                    <a:gd name="T34" fmla="*/ 704 w 2688"/>
                    <a:gd name="T35" fmla="*/ 16 h 2894"/>
                    <a:gd name="T36" fmla="*/ 648 w 2688"/>
                    <a:gd name="T37" fmla="*/ 0 h 2894"/>
                    <a:gd name="T38" fmla="*/ 620 w 2688"/>
                    <a:gd name="T39" fmla="*/ 0 h 2894"/>
                    <a:gd name="T40" fmla="*/ 560 w 2688"/>
                    <a:gd name="T41" fmla="*/ 8 h 2894"/>
                    <a:gd name="T42" fmla="*/ 508 w 2688"/>
                    <a:gd name="T43" fmla="*/ 34 h 2894"/>
                    <a:gd name="T44" fmla="*/ 464 w 2688"/>
                    <a:gd name="T45" fmla="*/ 72 h 2894"/>
                    <a:gd name="T46" fmla="*/ 434 w 2688"/>
                    <a:gd name="T47" fmla="*/ 122 h 2894"/>
                    <a:gd name="T48" fmla="*/ 420 w 2688"/>
                    <a:gd name="T49" fmla="*/ 180 h 2894"/>
                    <a:gd name="T50" fmla="*/ 200 w 2688"/>
                    <a:gd name="T51" fmla="*/ 350 h 2894"/>
                    <a:gd name="T52" fmla="*/ 158 w 2688"/>
                    <a:gd name="T53" fmla="*/ 354 h 2894"/>
                    <a:gd name="T54" fmla="*/ 104 w 2688"/>
                    <a:gd name="T55" fmla="*/ 374 h 2894"/>
                    <a:gd name="T56" fmla="*/ 58 w 2688"/>
                    <a:gd name="T57" fmla="*/ 408 h 2894"/>
                    <a:gd name="T58" fmla="*/ 24 w 2688"/>
                    <a:gd name="T59" fmla="*/ 454 h 2894"/>
                    <a:gd name="T60" fmla="*/ 4 w 2688"/>
                    <a:gd name="T61" fmla="*/ 510 h 2894"/>
                    <a:gd name="T62" fmla="*/ 0 w 2688"/>
                    <a:gd name="T63" fmla="*/ 2694 h 2894"/>
                    <a:gd name="T64" fmla="*/ 4 w 2688"/>
                    <a:gd name="T65" fmla="*/ 2734 h 2894"/>
                    <a:gd name="T66" fmla="*/ 24 w 2688"/>
                    <a:gd name="T67" fmla="*/ 2790 h 2894"/>
                    <a:gd name="T68" fmla="*/ 58 w 2688"/>
                    <a:gd name="T69" fmla="*/ 2836 h 2894"/>
                    <a:gd name="T70" fmla="*/ 104 w 2688"/>
                    <a:gd name="T71" fmla="*/ 2870 h 2894"/>
                    <a:gd name="T72" fmla="*/ 158 w 2688"/>
                    <a:gd name="T73" fmla="*/ 2890 h 2894"/>
                    <a:gd name="T74" fmla="*/ 2488 w 2688"/>
                    <a:gd name="T75" fmla="*/ 2894 h 2894"/>
                    <a:gd name="T76" fmla="*/ 2528 w 2688"/>
                    <a:gd name="T77" fmla="*/ 2890 h 2894"/>
                    <a:gd name="T78" fmla="*/ 2582 w 2688"/>
                    <a:gd name="T79" fmla="*/ 2870 h 2894"/>
                    <a:gd name="T80" fmla="*/ 2628 w 2688"/>
                    <a:gd name="T81" fmla="*/ 2836 h 2894"/>
                    <a:gd name="T82" fmla="*/ 2662 w 2688"/>
                    <a:gd name="T83" fmla="*/ 2790 h 2894"/>
                    <a:gd name="T84" fmla="*/ 2684 w 2688"/>
                    <a:gd name="T85" fmla="*/ 2734 h 2894"/>
                    <a:gd name="T86" fmla="*/ 2688 w 2688"/>
                    <a:gd name="T87" fmla="*/ 550 h 2894"/>
                    <a:gd name="T88" fmla="*/ 2684 w 2688"/>
                    <a:gd name="T89" fmla="*/ 510 h 2894"/>
                    <a:gd name="T90" fmla="*/ 2662 w 2688"/>
                    <a:gd name="T91" fmla="*/ 454 h 2894"/>
                    <a:gd name="T92" fmla="*/ 2628 w 2688"/>
                    <a:gd name="T93" fmla="*/ 408 h 2894"/>
                    <a:gd name="T94" fmla="*/ 2582 w 2688"/>
                    <a:gd name="T95" fmla="*/ 374 h 2894"/>
                    <a:gd name="T96" fmla="*/ 2528 w 2688"/>
                    <a:gd name="T97" fmla="*/ 354 h 2894"/>
                    <a:gd name="T98" fmla="*/ 2488 w 2688"/>
                    <a:gd name="T99" fmla="*/ 350 h 2894"/>
                    <a:gd name="T100" fmla="*/ 336 w 2688"/>
                    <a:gd name="T101" fmla="*/ 954 h 2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88" h="2894">
                      <a:moveTo>
                        <a:pt x="2488" y="350"/>
                      </a:moveTo>
                      <a:lnTo>
                        <a:pt x="2268" y="350"/>
                      </a:lnTo>
                      <a:lnTo>
                        <a:pt x="2268" y="200"/>
                      </a:lnTo>
                      <a:lnTo>
                        <a:pt x="2268" y="200"/>
                      </a:lnTo>
                      <a:lnTo>
                        <a:pt x="2266" y="180"/>
                      </a:lnTo>
                      <a:lnTo>
                        <a:pt x="2264" y="160"/>
                      </a:lnTo>
                      <a:lnTo>
                        <a:pt x="2258" y="140"/>
                      </a:lnTo>
                      <a:lnTo>
                        <a:pt x="2252" y="122"/>
                      </a:lnTo>
                      <a:lnTo>
                        <a:pt x="2242" y="104"/>
                      </a:lnTo>
                      <a:lnTo>
                        <a:pt x="2232" y="88"/>
                      </a:lnTo>
                      <a:lnTo>
                        <a:pt x="2222" y="72"/>
                      </a:lnTo>
                      <a:lnTo>
                        <a:pt x="2208" y="58"/>
                      </a:lnTo>
                      <a:lnTo>
                        <a:pt x="2194" y="46"/>
                      </a:lnTo>
                      <a:lnTo>
                        <a:pt x="2178" y="34"/>
                      </a:lnTo>
                      <a:lnTo>
                        <a:pt x="2162" y="24"/>
                      </a:lnTo>
                      <a:lnTo>
                        <a:pt x="2144" y="16"/>
                      </a:lnTo>
                      <a:lnTo>
                        <a:pt x="2126" y="8"/>
                      </a:lnTo>
                      <a:lnTo>
                        <a:pt x="2108" y="4"/>
                      </a:lnTo>
                      <a:lnTo>
                        <a:pt x="2088" y="0"/>
                      </a:lnTo>
                      <a:lnTo>
                        <a:pt x="2068" y="0"/>
                      </a:lnTo>
                      <a:lnTo>
                        <a:pt x="2060" y="0"/>
                      </a:lnTo>
                      <a:lnTo>
                        <a:pt x="2060" y="0"/>
                      </a:lnTo>
                      <a:lnTo>
                        <a:pt x="2038" y="0"/>
                      </a:lnTo>
                      <a:lnTo>
                        <a:pt x="2018" y="4"/>
                      </a:lnTo>
                      <a:lnTo>
                        <a:pt x="2000" y="8"/>
                      </a:lnTo>
                      <a:lnTo>
                        <a:pt x="1982" y="16"/>
                      </a:lnTo>
                      <a:lnTo>
                        <a:pt x="1964" y="24"/>
                      </a:lnTo>
                      <a:lnTo>
                        <a:pt x="1948" y="34"/>
                      </a:lnTo>
                      <a:lnTo>
                        <a:pt x="1932" y="46"/>
                      </a:lnTo>
                      <a:lnTo>
                        <a:pt x="1918" y="58"/>
                      </a:lnTo>
                      <a:lnTo>
                        <a:pt x="1904" y="72"/>
                      </a:lnTo>
                      <a:lnTo>
                        <a:pt x="1894" y="88"/>
                      </a:lnTo>
                      <a:lnTo>
                        <a:pt x="1884" y="104"/>
                      </a:lnTo>
                      <a:lnTo>
                        <a:pt x="1874" y="122"/>
                      </a:lnTo>
                      <a:lnTo>
                        <a:pt x="1868" y="140"/>
                      </a:lnTo>
                      <a:lnTo>
                        <a:pt x="1864" y="160"/>
                      </a:lnTo>
                      <a:lnTo>
                        <a:pt x="1860" y="180"/>
                      </a:lnTo>
                      <a:lnTo>
                        <a:pt x="1860" y="200"/>
                      </a:lnTo>
                      <a:lnTo>
                        <a:pt x="1860" y="350"/>
                      </a:lnTo>
                      <a:lnTo>
                        <a:pt x="828" y="350"/>
                      </a:lnTo>
                      <a:lnTo>
                        <a:pt x="828" y="200"/>
                      </a:lnTo>
                      <a:lnTo>
                        <a:pt x="828" y="200"/>
                      </a:lnTo>
                      <a:lnTo>
                        <a:pt x="826" y="180"/>
                      </a:lnTo>
                      <a:lnTo>
                        <a:pt x="824" y="160"/>
                      </a:lnTo>
                      <a:lnTo>
                        <a:pt x="818" y="140"/>
                      </a:lnTo>
                      <a:lnTo>
                        <a:pt x="812" y="122"/>
                      </a:lnTo>
                      <a:lnTo>
                        <a:pt x="802" y="104"/>
                      </a:lnTo>
                      <a:lnTo>
                        <a:pt x="792" y="88"/>
                      </a:lnTo>
                      <a:lnTo>
                        <a:pt x="782" y="72"/>
                      </a:lnTo>
                      <a:lnTo>
                        <a:pt x="768" y="58"/>
                      </a:lnTo>
                      <a:lnTo>
                        <a:pt x="754" y="46"/>
                      </a:lnTo>
                      <a:lnTo>
                        <a:pt x="738" y="34"/>
                      </a:lnTo>
                      <a:lnTo>
                        <a:pt x="722" y="24"/>
                      </a:lnTo>
                      <a:lnTo>
                        <a:pt x="704" y="16"/>
                      </a:lnTo>
                      <a:lnTo>
                        <a:pt x="686" y="8"/>
                      </a:lnTo>
                      <a:lnTo>
                        <a:pt x="668" y="4"/>
                      </a:lnTo>
                      <a:lnTo>
                        <a:pt x="648" y="0"/>
                      </a:lnTo>
                      <a:lnTo>
                        <a:pt x="628" y="0"/>
                      </a:lnTo>
                      <a:lnTo>
                        <a:pt x="620" y="0"/>
                      </a:lnTo>
                      <a:lnTo>
                        <a:pt x="620" y="0"/>
                      </a:lnTo>
                      <a:lnTo>
                        <a:pt x="598" y="0"/>
                      </a:lnTo>
                      <a:lnTo>
                        <a:pt x="578" y="4"/>
                      </a:lnTo>
                      <a:lnTo>
                        <a:pt x="560" y="8"/>
                      </a:lnTo>
                      <a:lnTo>
                        <a:pt x="542" y="16"/>
                      </a:lnTo>
                      <a:lnTo>
                        <a:pt x="524" y="24"/>
                      </a:lnTo>
                      <a:lnTo>
                        <a:pt x="508" y="34"/>
                      </a:lnTo>
                      <a:lnTo>
                        <a:pt x="492" y="46"/>
                      </a:lnTo>
                      <a:lnTo>
                        <a:pt x="478" y="58"/>
                      </a:lnTo>
                      <a:lnTo>
                        <a:pt x="464" y="72"/>
                      </a:lnTo>
                      <a:lnTo>
                        <a:pt x="454" y="88"/>
                      </a:lnTo>
                      <a:lnTo>
                        <a:pt x="444" y="104"/>
                      </a:lnTo>
                      <a:lnTo>
                        <a:pt x="434" y="122"/>
                      </a:lnTo>
                      <a:lnTo>
                        <a:pt x="428" y="140"/>
                      </a:lnTo>
                      <a:lnTo>
                        <a:pt x="424" y="160"/>
                      </a:lnTo>
                      <a:lnTo>
                        <a:pt x="420" y="180"/>
                      </a:lnTo>
                      <a:lnTo>
                        <a:pt x="420" y="200"/>
                      </a:lnTo>
                      <a:lnTo>
                        <a:pt x="420" y="350"/>
                      </a:lnTo>
                      <a:lnTo>
                        <a:pt x="200" y="350"/>
                      </a:lnTo>
                      <a:lnTo>
                        <a:pt x="200" y="350"/>
                      </a:lnTo>
                      <a:lnTo>
                        <a:pt x="178" y="352"/>
                      </a:lnTo>
                      <a:lnTo>
                        <a:pt x="158" y="354"/>
                      </a:lnTo>
                      <a:lnTo>
                        <a:pt x="140" y="358"/>
                      </a:lnTo>
                      <a:lnTo>
                        <a:pt x="122" y="366"/>
                      </a:lnTo>
                      <a:lnTo>
                        <a:pt x="104" y="374"/>
                      </a:lnTo>
                      <a:lnTo>
                        <a:pt x="88" y="384"/>
                      </a:lnTo>
                      <a:lnTo>
                        <a:pt x="72" y="396"/>
                      </a:lnTo>
                      <a:lnTo>
                        <a:pt x="58" y="408"/>
                      </a:lnTo>
                      <a:lnTo>
                        <a:pt x="44" y="422"/>
                      </a:lnTo>
                      <a:lnTo>
                        <a:pt x="34" y="438"/>
                      </a:lnTo>
                      <a:lnTo>
                        <a:pt x="24" y="454"/>
                      </a:lnTo>
                      <a:lnTo>
                        <a:pt x="14" y="472"/>
                      </a:lnTo>
                      <a:lnTo>
                        <a:pt x="8" y="490"/>
                      </a:lnTo>
                      <a:lnTo>
                        <a:pt x="4" y="510"/>
                      </a:lnTo>
                      <a:lnTo>
                        <a:pt x="0" y="530"/>
                      </a:lnTo>
                      <a:lnTo>
                        <a:pt x="0" y="550"/>
                      </a:lnTo>
                      <a:lnTo>
                        <a:pt x="0" y="2694"/>
                      </a:lnTo>
                      <a:lnTo>
                        <a:pt x="0" y="2694"/>
                      </a:lnTo>
                      <a:lnTo>
                        <a:pt x="0" y="2714"/>
                      </a:lnTo>
                      <a:lnTo>
                        <a:pt x="4" y="2734"/>
                      </a:lnTo>
                      <a:lnTo>
                        <a:pt x="8" y="2754"/>
                      </a:lnTo>
                      <a:lnTo>
                        <a:pt x="14" y="2772"/>
                      </a:lnTo>
                      <a:lnTo>
                        <a:pt x="24" y="2790"/>
                      </a:lnTo>
                      <a:lnTo>
                        <a:pt x="34" y="2806"/>
                      </a:lnTo>
                      <a:lnTo>
                        <a:pt x="44" y="2822"/>
                      </a:lnTo>
                      <a:lnTo>
                        <a:pt x="58" y="2836"/>
                      </a:lnTo>
                      <a:lnTo>
                        <a:pt x="72" y="2848"/>
                      </a:lnTo>
                      <a:lnTo>
                        <a:pt x="88" y="2860"/>
                      </a:lnTo>
                      <a:lnTo>
                        <a:pt x="104" y="2870"/>
                      </a:lnTo>
                      <a:lnTo>
                        <a:pt x="122" y="2878"/>
                      </a:lnTo>
                      <a:lnTo>
                        <a:pt x="140" y="2886"/>
                      </a:lnTo>
                      <a:lnTo>
                        <a:pt x="158" y="2890"/>
                      </a:lnTo>
                      <a:lnTo>
                        <a:pt x="178" y="2892"/>
                      </a:lnTo>
                      <a:lnTo>
                        <a:pt x="200" y="2894"/>
                      </a:lnTo>
                      <a:lnTo>
                        <a:pt x="2488" y="2894"/>
                      </a:lnTo>
                      <a:lnTo>
                        <a:pt x="2488" y="2894"/>
                      </a:lnTo>
                      <a:lnTo>
                        <a:pt x="2508" y="2892"/>
                      </a:lnTo>
                      <a:lnTo>
                        <a:pt x="2528" y="2890"/>
                      </a:lnTo>
                      <a:lnTo>
                        <a:pt x="2546" y="2886"/>
                      </a:lnTo>
                      <a:lnTo>
                        <a:pt x="2564" y="2878"/>
                      </a:lnTo>
                      <a:lnTo>
                        <a:pt x="2582" y="2870"/>
                      </a:lnTo>
                      <a:lnTo>
                        <a:pt x="2598" y="2860"/>
                      </a:lnTo>
                      <a:lnTo>
                        <a:pt x="2614" y="2848"/>
                      </a:lnTo>
                      <a:lnTo>
                        <a:pt x="2628" y="2836"/>
                      </a:lnTo>
                      <a:lnTo>
                        <a:pt x="2642" y="2822"/>
                      </a:lnTo>
                      <a:lnTo>
                        <a:pt x="2652" y="2806"/>
                      </a:lnTo>
                      <a:lnTo>
                        <a:pt x="2662" y="2790"/>
                      </a:lnTo>
                      <a:lnTo>
                        <a:pt x="2672" y="2772"/>
                      </a:lnTo>
                      <a:lnTo>
                        <a:pt x="2678" y="2754"/>
                      </a:lnTo>
                      <a:lnTo>
                        <a:pt x="2684" y="2734"/>
                      </a:lnTo>
                      <a:lnTo>
                        <a:pt x="2686" y="2714"/>
                      </a:lnTo>
                      <a:lnTo>
                        <a:pt x="2688" y="2694"/>
                      </a:lnTo>
                      <a:lnTo>
                        <a:pt x="2688" y="550"/>
                      </a:lnTo>
                      <a:lnTo>
                        <a:pt x="2688" y="550"/>
                      </a:lnTo>
                      <a:lnTo>
                        <a:pt x="2686" y="530"/>
                      </a:lnTo>
                      <a:lnTo>
                        <a:pt x="2684" y="510"/>
                      </a:lnTo>
                      <a:lnTo>
                        <a:pt x="2678" y="490"/>
                      </a:lnTo>
                      <a:lnTo>
                        <a:pt x="2672" y="472"/>
                      </a:lnTo>
                      <a:lnTo>
                        <a:pt x="2662" y="454"/>
                      </a:lnTo>
                      <a:lnTo>
                        <a:pt x="2652" y="438"/>
                      </a:lnTo>
                      <a:lnTo>
                        <a:pt x="2642" y="422"/>
                      </a:lnTo>
                      <a:lnTo>
                        <a:pt x="2628" y="408"/>
                      </a:lnTo>
                      <a:lnTo>
                        <a:pt x="2614" y="396"/>
                      </a:lnTo>
                      <a:lnTo>
                        <a:pt x="2598" y="384"/>
                      </a:lnTo>
                      <a:lnTo>
                        <a:pt x="2582" y="374"/>
                      </a:lnTo>
                      <a:lnTo>
                        <a:pt x="2564" y="366"/>
                      </a:lnTo>
                      <a:lnTo>
                        <a:pt x="2546" y="358"/>
                      </a:lnTo>
                      <a:lnTo>
                        <a:pt x="2528" y="354"/>
                      </a:lnTo>
                      <a:lnTo>
                        <a:pt x="2508" y="352"/>
                      </a:lnTo>
                      <a:lnTo>
                        <a:pt x="2488" y="350"/>
                      </a:lnTo>
                      <a:lnTo>
                        <a:pt x="2488" y="350"/>
                      </a:lnTo>
                      <a:close/>
                      <a:moveTo>
                        <a:pt x="2352" y="2578"/>
                      </a:moveTo>
                      <a:lnTo>
                        <a:pt x="336" y="2578"/>
                      </a:lnTo>
                      <a:lnTo>
                        <a:pt x="336" y="954"/>
                      </a:lnTo>
                      <a:lnTo>
                        <a:pt x="2352" y="954"/>
                      </a:lnTo>
                      <a:lnTo>
                        <a:pt x="2352" y="2578"/>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5" name="Freeform 14"/>
                <p:cNvSpPr>
                  <a:spLocks/>
                </p:cNvSpPr>
                <p:nvPr/>
              </p:nvSpPr>
              <p:spPr bwMode="auto">
                <a:xfrm>
                  <a:off x="2101" y="2123"/>
                  <a:ext cx="412" cy="412"/>
                </a:xfrm>
                <a:custGeom>
                  <a:avLst/>
                  <a:gdLst>
                    <a:gd name="T0" fmla="*/ 32 w 412"/>
                    <a:gd name="T1" fmla="*/ 412 h 412"/>
                    <a:gd name="T2" fmla="*/ 380 w 412"/>
                    <a:gd name="T3" fmla="*/ 412 h 412"/>
                    <a:gd name="T4" fmla="*/ 380 w 412"/>
                    <a:gd name="T5" fmla="*/ 412 h 412"/>
                    <a:gd name="T6" fmla="*/ 386 w 412"/>
                    <a:gd name="T7" fmla="*/ 412 h 412"/>
                    <a:gd name="T8" fmla="*/ 392 w 412"/>
                    <a:gd name="T9" fmla="*/ 410 h 412"/>
                    <a:gd name="T10" fmla="*/ 402 w 412"/>
                    <a:gd name="T11" fmla="*/ 404 h 412"/>
                    <a:gd name="T12" fmla="*/ 408 w 412"/>
                    <a:gd name="T13" fmla="*/ 394 h 412"/>
                    <a:gd name="T14" fmla="*/ 410 w 412"/>
                    <a:gd name="T15" fmla="*/ 388 h 412"/>
                    <a:gd name="T16" fmla="*/ 412 w 412"/>
                    <a:gd name="T17" fmla="*/ 380 h 412"/>
                    <a:gd name="T18" fmla="*/ 412 w 412"/>
                    <a:gd name="T19" fmla="*/ 32 h 412"/>
                    <a:gd name="T20" fmla="*/ 412 w 412"/>
                    <a:gd name="T21" fmla="*/ 32 h 412"/>
                    <a:gd name="T22" fmla="*/ 410 w 412"/>
                    <a:gd name="T23" fmla="*/ 26 h 412"/>
                    <a:gd name="T24" fmla="*/ 408 w 412"/>
                    <a:gd name="T25" fmla="*/ 20 h 412"/>
                    <a:gd name="T26" fmla="*/ 402 w 412"/>
                    <a:gd name="T27" fmla="*/ 10 h 412"/>
                    <a:gd name="T28" fmla="*/ 392 w 412"/>
                    <a:gd name="T29" fmla="*/ 4 h 412"/>
                    <a:gd name="T30" fmla="*/ 386 w 412"/>
                    <a:gd name="T31" fmla="*/ 2 h 412"/>
                    <a:gd name="T32" fmla="*/ 380 w 412"/>
                    <a:gd name="T33" fmla="*/ 0 h 412"/>
                    <a:gd name="T34" fmla="*/ 32 w 412"/>
                    <a:gd name="T35" fmla="*/ 0 h 412"/>
                    <a:gd name="T36" fmla="*/ 32 w 412"/>
                    <a:gd name="T37" fmla="*/ 0 h 412"/>
                    <a:gd name="T38" fmla="*/ 24 w 412"/>
                    <a:gd name="T39" fmla="*/ 2 h 412"/>
                    <a:gd name="T40" fmla="*/ 18 w 412"/>
                    <a:gd name="T41" fmla="*/ 4 h 412"/>
                    <a:gd name="T42" fmla="*/ 8 w 412"/>
                    <a:gd name="T43" fmla="*/ 10 h 412"/>
                    <a:gd name="T44" fmla="*/ 2 w 412"/>
                    <a:gd name="T45" fmla="*/ 20 h 412"/>
                    <a:gd name="T46" fmla="*/ 0 w 412"/>
                    <a:gd name="T47" fmla="*/ 26 h 412"/>
                    <a:gd name="T48" fmla="*/ 0 w 412"/>
                    <a:gd name="T49" fmla="*/ 32 h 412"/>
                    <a:gd name="T50" fmla="*/ 0 w 412"/>
                    <a:gd name="T51" fmla="*/ 380 h 412"/>
                    <a:gd name="T52" fmla="*/ 0 w 412"/>
                    <a:gd name="T53" fmla="*/ 380 h 412"/>
                    <a:gd name="T54" fmla="*/ 0 w 412"/>
                    <a:gd name="T55" fmla="*/ 388 h 412"/>
                    <a:gd name="T56" fmla="*/ 2 w 412"/>
                    <a:gd name="T57" fmla="*/ 394 h 412"/>
                    <a:gd name="T58" fmla="*/ 8 w 412"/>
                    <a:gd name="T59" fmla="*/ 404 h 412"/>
                    <a:gd name="T60" fmla="*/ 18 w 412"/>
                    <a:gd name="T61" fmla="*/ 410 h 412"/>
                    <a:gd name="T62" fmla="*/ 24 w 412"/>
                    <a:gd name="T63" fmla="*/ 412 h 412"/>
                    <a:gd name="T64" fmla="*/ 32 w 412"/>
                    <a:gd name="T65" fmla="*/ 412 h 412"/>
                    <a:gd name="T66" fmla="*/ 32 w 412"/>
                    <a:gd name="T6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412">
                      <a:moveTo>
                        <a:pt x="32" y="412"/>
                      </a:moveTo>
                      <a:lnTo>
                        <a:pt x="380" y="412"/>
                      </a:lnTo>
                      <a:lnTo>
                        <a:pt x="380" y="412"/>
                      </a:lnTo>
                      <a:lnTo>
                        <a:pt x="386" y="412"/>
                      </a:lnTo>
                      <a:lnTo>
                        <a:pt x="392" y="410"/>
                      </a:lnTo>
                      <a:lnTo>
                        <a:pt x="402" y="404"/>
                      </a:lnTo>
                      <a:lnTo>
                        <a:pt x="408" y="394"/>
                      </a:lnTo>
                      <a:lnTo>
                        <a:pt x="410" y="388"/>
                      </a:lnTo>
                      <a:lnTo>
                        <a:pt x="412" y="380"/>
                      </a:lnTo>
                      <a:lnTo>
                        <a:pt x="412" y="32"/>
                      </a:lnTo>
                      <a:lnTo>
                        <a:pt x="412" y="32"/>
                      </a:lnTo>
                      <a:lnTo>
                        <a:pt x="410" y="26"/>
                      </a:lnTo>
                      <a:lnTo>
                        <a:pt x="408" y="20"/>
                      </a:lnTo>
                      <a:lnTo>
                        <a:pt x="402" y="10"/>
                      </a:lnTo>
                      <a:lnTo>
                        <a:pt x="392" y="4"/>
                      </a:lnTo>
                      <a:lnTo>
                        <a:pt x="386" y="2"/>
                      </a:lnTo>
                      <a:lnTo>
                        <a:pt x="380" y="0"/>
                      </a:lnTo>
                      <a:lnTo>
                        <a:pt x="32" y="0"/>
                      </a:lnTo>
                      <a:lnTo>
                        <a:pt x="32" y="0"/>
                      </a:lnTo>
                      <a:lnTo>
                        <a:pt x="24" y="2"/>
                      </a:lnTo>
                      <a:lnTo>
                        <a:pt x="18" y="4"/>
                      </a:lnTo>
                      <a:lnTo>
                        <a:pt x="8" y="10"/>
                      </a:lnTo>
                      <a:lnTo>
                        <a:pt x="2" y="20"/>
                      </a:lnTo>
                      <a:lnTo>
                        <a:pt x="0" y="26"/>
                      </a:lnTo>
                      <a:lnTo>
                        <a:pt x="0" y="32"/>
                      </a:lnTo>
                      <a:lnTo>
                        <a:pt x="0" y="380"/>
                      </a:lnTo>
                      <a:lnTo>
                        <a:pt x="0" y="380"/>
                      </a:lnTo>
                      <a:lnTo>
                        <a:pt x="0" y="388"/>
                      </a:lnTo>
                      <a:lnTo>
                        <a:pt x="2" y="394"/>
                      </a:lnTo>
                      <a:lnTo>
                        <a:pt x="8" y="404"/>
                      </a:lnTo>
                      <a:lnTo>
                        <a:pt x="18" y="410"/>
                      </a:lnTo>
                      <a:lnTo>
                        <a:pt x="24" y="412"/>
                      </a:lnTo>
                      <a:lnTo>
                        <a:pt x="32" y="412"/>
                      </a:lnTo>
                      <a:lnTo>
                        <a:pt x="32" y="412"/>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6" name="Freeform 15"/>
                <p:cNvSpPr>
                  <a:spLocks/>
                </p:cNvSpPr>
                <p:nvPr/>
              </p:nvSpPr>
              <p:spPr bwMode="auto">
                <a:xfrm>
                  <a:off x="2661" y="2123"/>
                  <a:ext cx="412" cy="412"/>
                </a:xfrm>
                <a:custGeom>
                  <a:avLst/>
                  <a:gdLst>
                    <a:gd name="T0" fmla="*/ 32 w 412"/>
                    <a:gd name="T1" fmla="*/ 412 h 412"/>
                    <a:gd name="T2" fmla="*/ 380 w 412"/>
                    <a:gd name="T3" fmla="*/ 412 h 412"/>
                    <a:gd name="T4" fmla="*/ 380 w 412"/>
                    <a:gd name="T5" fmla="*/ 412 h 412"/>
                    <a:gd name="T6" fmla="*/ 386 w 412"/>
                    <a:gd name="T7" fmla="*/ 412 h 412"/>
                    <a:gd name="T8" fmla="*/ 392 w 412"/>
                    <a:gd name="T9" fmla="*/ 410 h 412"/>
                    <a:gd name="T10" fmla="*/ 402 w 412"/>
                    <a:gd name="T11" fmla="*/ 404 h 412"/>
                    <a:gd name="T12" fmla="*/ 408 w 412"/>
                    <a:gd name="T13" fmla="*/ 394 h 412"/>
                    <a:gd name="T14" fmla="*/ 410 w 412"/>
                    <a:gd name="T15" fmla="*/ 388 h 412"/>
                    <a:gd name="T16" fmla="*/ 412 w 412"/>
                    <a:gd name="T17" fmla="*/ 380 h 412"/>
                    <a:gd name="T18" fmla="*/ 412 w 412"/>
                    <a:gd name="T19" fmla="*/ 32 h 412"/>
                    <a:gd name="T20" fmla="*/ 412 w 412"/>
                    <a:gd name="T21" fmla="*/ 32 h 412"/>
                    <a:gd name="T22" fmla="*/ 410 w 412"/>
                    <a:gd name="T23" fmla="*/ 26 h 412"/>
                    <a:gd name="T24" fmla="*/ 408 w 412"/>
                    <a:gd name="T25" fmla="*/ 20 h 412"/>
                    <a:gd name="T26" fmla="*/ 402 w 412"/>
                    <a:gd name="T27" fmla="*/ 10 h 412"/>
                    <a:gd name="T28" fmla="*/ 392 w 412"/>
                    <a:gd name="T29" fmla="*/ 4 h 412"/>
                    <a:gd name="T30" fmla="*/ 386 w 412"/>
                    <a:gd name="T31" fmla="*/ 2 h 412"/>
                    <a:gd name="T32" fmla="*/ 380 w 412"/>
                    <a:gd name="T33" fmla="*/ 0 h 412"/>
                    <a:gd name="T34" fmla="*/ 32 w 412"/>
                    <a:gd name="T35" fmla="*/ 0 h 412"/>
                    <a:gd name="T36" fmla="*/ 32 w 412"/>
                    <a:gd name="T37" fmla="*/ 0 h 412"/>
                    <a:gd name="T38" fmla="*/ 24 w 412"/>
                    <a:gd name="T39" fmla="*/ 2 h 412"/>
                    <a:gd name="T40" fmla="*/ 18 w 412"/>
                    <a:gd name="T41" fmla="*/ 4 h 412"/>
                    <a:gd name="T42" fmla="*/ 8 w 412"/>
                    <a:gd name="T43" fmla="*/ 10 h 412"/>
                    <a:gd name="T44" fmla="*/ 2 w 412"/>
                    <a:gd name="T45" fmla="*/ 20 h 412"/>
                    <a:gd name="T46" fmla="*/ 0 w 412"/>
                    <a:gd name="T47" fmla="*/ 26 h 412"/>
                    <a:gd name="T48" fmla="*/ 0 w 412"/>
                    <a:gd name="T49" fmla="*/ 32 h 412"/>
                    <a:gd name="T50" fmla="*/ 0 w 412"/>
                    <a:gd name="T51" fmla="*/ 380 h 412"/>
                    <a:gd name="T52" fmla="*/ 0 w 412"/>
                    <a:gd name="T53" fmla="*/ 380 h 412"/>
                    <a:gd name="T54" fmla="*/ 0 w 412"/>
                    <a:gd name="T55" fmla="*/ 388 h 412"/>
                    <a:gd name="T56" fmla="*/ 2 w 412"/>
                    <a:gd name="T57" fmla="*/ 394 h 412"/>
                    <a:gd name="T58" fmla="*/ 8 w 412"/>
                    <a:gd name="T59" fmla="*/ 404 h 412"/>
                    <a:gd name="T60" fmla="*/ 18 w 412"/>
                    <a:gd name="T61" fmla="*/ 410 h 412"/>
                    <a:gd name="T62" fmla="*/ 24 w 412"/>
                    <a:gd name="T63" fmla="*/ 412 h 412"/>
                    <a:gd name="T64" fmla="*/ 32 w 412"/>
                    <a:gd name="T65" fmla="*/ 412 h 412"/>
                    <a:gd name="T66" fmla="*/ 32 w 412"/>
                    <a:gd name="T6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412">
                      <a:moveTo>
                        <a:pt x="32" y="412"/>
                      </a:moveTo>
                      <a:lnTo>
                        <a:pt x="380" y="412"/>
                      </a:lnTo>
                      <a:lnTo>
                        <a:pt x="380" y="412"/>
                      </a:lnTo>
                      <a:lnTo>
                        <a:pt x="386" y="412"/>
                      </a:lnTo>
                      <a:lnTo>
                        <a:pt x="392" y="410"/>
                      </a:lnTo>
                      <a:lnTo>
                        <a:pt x="402" y="404"/>
                      </a:lnTo>
                      <a:lnTo>
                        <a:pt x="408" y="394"/>
                      </a:lnTo>
                      <a:lnTo>
                        <a:pt x="410" y="388"/>
                      </a:lnTo>
                      <a:lnTo>
                        <a:pt x="412" y="380"/>
                      </a:lnTo>
                      <a:lnTo>
                        <a:pt x="412" y="32"/>
                      </a:lnTo>
                      <a:lnTo>
                        <a:pt x="412" y="32"/>
                      </a:lnTo>
                      <a:lnTo>
                        <a:pt x="410" y="26"/>
                      </a:lnTo>
                      <a:lnTo>
                        <a:pt x="408" y="20"/>
                      </a:lnTo>
                      <a:lnTo>
                        <a:pt x="402" y="10"/>
                      </a:lnTo>
                      <a:lnTo>
                        <a:pt x="392" y="4"/>
                      </a:lnTo>
                      <a:lnTo>
                        <a:pt x="386" y="2"/>
                      </a:lnTo>
                      <a:lnTo>
                        <a:pt x="380" y="0"/>
                      </a:lnTo>
                      <a:lnTo>
                        <a:pt x="32" y="0"/>
                      </a:lnTo>
                      <a:lnTo>
                        <a:pt x="32" y="0"/>
                      </a:lnTo>
                      <a:lnTo>
                        <a:pt x="24" y="2"/>
                      </a:lnTo>
                      <a:lnTo>
                        <a:pt x="18" y="4"/>
                      </a:lnTo>
                      <a:lnTo>
                        <a:pt x="8" y="10"/>
                      </a:lnTo>
                      <a:lnTo>
                        <a:pt x="2" y="20"/>
                      </a:lnTo>
                      <a:lnTo>
                        <a:pt x="0" y="26"/>
                      </a:lnTo>
                      <a:lnTo>
                        <a:pt x="0" y="32"/>
                      </a:lnTo>
                      <a:lnTo>
                        <a:pt x="0" y="380"/>
                      </a:lnTo>
                      <a:lnTo>
                        <a:pt x="0" y="380"/>
                      </a:lnTo>
                      <a:lnTo>
                        <a:pt x="0" y="388"/>
                      </a:lnTo>
                      <a:lnTo>
                        <a:pt x="2" y="394"/>
                      </a:lnTo>
                      <a:lnTo>
                        <a:pt x="8" y="404"/>
                      </a:lnTo>
                      <a:lnTo>
                        <a:pt x="18" y="410"/>
                      </a:lnTo>
                      <a:lnTo>
                        <a:pt x="24" y="412"/>
                      </a:lnTo>
                      <a:lnTo>
                        <a:pt x="32" y="412"/>
                      </a:lnTo>
                      <a:lnTo>
                        <a:pt x="32" y="412"/>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7" name="Freeform 16"/>
                <p:cNvSpPr>
                  <a:spLocks/>
                </p:cNvSpPr>
                <p:nvPr/>
              </p:nvSpPr>
              <p:spPr bwMode="auto">
                <a:xfrm>
                  <a:off x="3221" y="2123"/>
                  <a:ext cx="412" cy="412"/>
                </a:xfrm>
                <a:custGeom>
                  <a:avLst/>
                  <a:gdLst>
                    <a:gd name="T0" fmla="*/ 32 w 412"/>
                    <a:gd name="T1" fmla="*/ 412 h 412"/>
                    <a:gd name="T2" fmla="*/ 380 w 412"/>
                    <a:gd name="T3" fmla="*/ 412 h 412"/>
                    <a:gd name="T4" fmla="*/ 380 w 412"/>
                    <a:gd name="T5" fmla="*/ 412 h 412"/>
                    <a:gd name="T6" fmla="*/ 386 w 412"/>
                    <a:gd name="T7" fmla="*/ 412 h 412"/>
                    <a:gd name="T8" fmla="*/ 392 w 412"/>
                    <a:gd name="T9" fmla="*/ 410 h 412"/>
                    <a:gd name="T10" fmla="*/ 402 w 412"/>
                    <a:gd name="T11" fmla="*/ 404 h 412"/>
                    <a:gd name="T12" fmla="*/ 408 w 412"/>
                    <a:gd name="T13" fmla="*/ 394 h 412"/>
                    <a:gd name="T14" fmla="*/ 410 w 412"/>
                    <a:gd name="T15" fmla="*/ 388 h 412"/>
                    <a:gd name="T16" fmla="*/ 412 w 412"/>
                    <a:gd name="T17" fmla="*/ 380 h 412"/>
                    <a:gd name="T18" fmla="*/ 412 w 412"/>
                    <a:gd name="T19" fmla="*/ 32 h 412"/>
                    <a:gd name="T20" fmla="*/ 412 w 412"/>
                    <a:gd name="T21" fmla="*/ 32 h 412"/>
                    <a:gd name="T22" fmla="*/ 410 w 412"/>
                    <a:gd name="T23" fmla="*/ 26 h 412"/>
                    <a:gd name="T24" fmla="*/ 408 w 412"/>
                    <a:gd name="T25" fmla="*/ 20 h 412"/>
                    <a:gd name="T26" fmla="*/ 402 w 412"/>
                    <a:gd name="T27" fmla="*/ 10 h 412"/>
                    <a:gd name="T28" fmla="*/ 392 w 412"/>
                    <a:gd name="T29" fmla="*/ 4 h 412"/>
                    <a:gd name="T30" fmla="*/ 386 w 412"/>
                    <a:gd name="T31" fmla="*/ 2 h 412"/>
                    <a:gd name="T32" fmla="*/ 380 w 412"/>
                    <a:gd name="T33" fmla="*/ 0 h 412"/>
                    <a:gd name="T34" fmla="*/ 32 w 412"/>
                    <a:gd name="T35" fmla="*/ 0 h 412"/>
                    <a:gd name="T36" fmla="*/ 32 w 412"/>
                    <a:gd name="T37" fmla="*/ 0 h 412"/>
                    <a:gd name="T38" fmla="*/ 24 w 412"/>
                    <a:gd name="T39" fmla="*/ 2 h 412"/>
                    <a:gd name="T40" fmla="*/ 18 w 412"/>
                    <a:gd name="T41" fmla="*/ 4 h 412"/>
                    <a:gd name="T42" fmla="*/ 8 w 412"/>
                    <a:gd name="T43" fmla="*/ 10 h 412"/>
                    <a:gd name="T44" fmla="*/ 2 w 412"/>
                    <a:gd name="T45" fmla="*/ 20 h 412"/>
                    <a:gd name="T46" fmla="*/ 0 w 412"/>
                    <a:gd name="T47" fmla="*/ 26 h 412"/>
                    <a:gd name="T48" fmla="*/ 0 w 412"/>
                    <a:gd name="T49" fmla="*/ 32 h 412"/>
                    <a:gd name="T50" fmla="*/ 0 w 412"/>
                    <a:gd name="T51" fmla="*/ 380 h 412"/>
                    <a:gd name="T52" fmla="*/ 0 w 412"/>
                    <a:gd name="T53" fmla="*/ 380 h 412"/>
                    <a:gd name="T54" fmla="*/ 0 w 412"/>
                    <a:gd name="T55" fmla="*/ 388 h 412"/>
                    <a:gd name="T56" fmla="*/ 2 w 412"/>
                    <a:gd name="T57" fmla="*/ 394 h 412"/>
                    <a:gd name="T58" fmla="*/ 8 w 412"/>
                    <a:gd name="T59" fmla="*/ 404 h 412"/>
                    <a:gd name="T60" fmla="*/ 18 w 412"/>
                    <a:gd name="T61" fmla="*/ 410 h 412"/>
                    <a:gd name="T62" fmla="*/ 24 w 412"/>
                    <a:gd name="T63" fmla="*/ 412 h 412"/>
                    <a:gd name="T64" fmla="*/ 32 w 412"/>
                    <a:gd name="T65" fmla="*/ 412 h 412"/>
                    <a:gd name="T66" fmla="*/ 32 w 412"/>
                    <a:gd name="T6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412">
                      <a:moveTo>
                        <a:pt x="32" y="412"/>
                      </a:moveTo>
                      <a:lnTo>
                        <a:pt x="380" y="412"/>
                      </a:lnTo>
                      <a:lnTo>
                        <a:pt x="380" y="412"/>
                      </a:lnTo>
                      <a:lnTo>
                        <a:pt x="386" y="412"/>
                      </a:lnTo>
                      <a:lnTo>
                        <a:pt x="392" y="410"/>
                      </a:lnTo>
                      <a:lnTo>
                        <a:pt x="402" y="404"/>
                      </a:lnTo>
                      <a:lnTo>
                        <a:pt x="408" y="394"/>
                      </a:lnTo>
                      <a:lnTo>
                        <a:pt x="410" y="388"/>
                      </a:lnTo>
                      <a:lnTo>
                        <a:pt x="412" y="380"/>
                      </a:lnTo>
                      <a:lnTo>
                        <a:pt x="412" y="32"/>
                      </a:lnTo>
                      <a:lnTo>
                        <a:pt x="412" y="32"/>
                      </a:lnTo>
                      <a:lnTo>
                        <a:pt x="410" y="26"/>
                      </a:lnTo>
                      <a:lnTo>
                        <a:pt x="408" y="20"/>
                      </a:lnTo>
                      <a:lnTo>
                        <a:pt x="402" y="10"/>
                      </a:lnTo>
                      <a:lnTo>
                        <a:pt x="392" y="4"/>
                      </a:lnTo>
                      <a:lnTo>
                        <a:pt x="386" y="2"/>
                      </a:lnTo>
                      <a:lnTo>
                        <a:pt x="380" y="0"/>
                      </a:lnTo>
                      <a:lnTo>
                        <a:pt x="32" y="0"/>
                      </a:lnTo>
                      <a:lnTo>
                        <a:pt x="32" y="0"/>
                      </a:lnTo>
                      <a:lnTo>
                        <a:pt x="24" y="2"/>
                      </a:lnTo>
                      <a:lnTo>
                        <a:pt x="18" y="4"/>
                      </a:lnTo>
                      <a:lnTo>
                        <a:pt x="8" y="10"/>
                      </a:lnTo>
                      <a:lnTo>
                        <a:pt x="2" y="20"/>
                      </a:lnTo>
                      <a:lnTo>
                        <a:pt x="0" y="26"/>
                      </a:lnTo>
                      <a:lnTo>
                        <a:pt x="0" y="32"/>
                      </a:lnTo>
                      <a:lnTo>
                        <a:pt x="0" y="380"/>
                      </a:lnTo>
                      <a:lnTo>
                        <a:pt x="0" y="380"/>
                      </a:lnTo>
                      <a:lnTo>
                        <a:pt x="0" y="388"/>
                      </a:lnTo>
                      <a:lnTo>
                        <a:pt x="2" y="394"/>
                      </a:lnTo>
                      <a:lnTo>
                        <a:pt x="8" y="404"/>
                      </a:lnTo>
                      <a:lnTo>
                        <a:pt x="18" y="410"/>
                      </a:lnTo>
                      <a:lnTo>
                        <a:pt x="24" y="412"/>
                      </a:lnTo>
                      <a:lnTo>
                        <a:pt x="32" y="412"/>
                      </a:lnTo>
                      <a:lnTo>
                        <a:pt x="32" y="412"/>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8" name="Freeform 17"/>
                <p:cNvSpPr>
                  <a:spLocks/>
                </p:cNvSpPr>
                <p:nvPr/>
              </p:nvSpPr>
              <p:spPr bwMode="auto">
                <a:xfrm>
                  <a:off x="2101" y="2683"/>
                  <a:ext cx="412" cy="412"/>
                </a:xfrm>
                <a:custGeom>
                  <a:avLst/>
                  <a:gdLst>
                    <a:gd name="T0" fmla="*/ 32 w 412"/>
                    <a:gd name="T1" fmla="*/ 412 h 412"/>
                    <a:gd name="T2" fmla="*/ 380 w 412"/>
                    <a:gd name="T3" fmla="*/ 412 h 412"/>
                    <a:gd name="T4" fmla="*/ 380 w 412"/>
                    <a:gd name="T5" fmla="*/ 412 h 412"/>
                    <a:gd name="T6" fmla="*/ 386 w 412"/>
                    <a:gd name="T7" fmla="*/ 412 h 412"/>
                    <a:gd name="T8" fmla="*/ 392 w 412"/>
                    <a:gd name="T9" fmla="*/ 410 h 412"/>
                    <a:gd name="T10" fmla="*/ 402 w 412"/>
                    <a:gd name="T11" fmla="*/ 404 h 412"/>
                    <a:gd name="T12" fmla="*/ 408 w 412"/>
                    <a:gd name="T13" fmla="*/ 394 h 412"/>
                    <a:gd name="T14" fmla="*/ 410 w 412"/>
                    <a:gd name="T15" fmla="*/ 388 h 412"/>
                    <a:gd name="T16" fmla="*/ 412 w 412"/>
                    <a:gd name="T17" fmla="*/ 380 h 412"/>
                    <a:gd name="T18" fmla="*/ 412 w 412"/>
                    <a:gd name="T19" fmla="*/ 32 h 412"/>
                    <a:gd name="T20" fmla="*/ 412 w 412"/>
                    <a:gd name="T21" fmla="*/ 32 h 412"/>
                    <a:gd name="T22" fmla="*/ 410 w 412"/>
                    <a:gd name="T23" fmla="*/ 26 h 412"/>
                    <a:gd name="T24" fmla="*/ 408 w 412"/>
                    <a:gd name="T25" fmla="*/ 20 h 412"/>
                    <a:gd name="T26" fmla="*/ 402 w 412"/>
                    <a:gd name="T27" fmla="*/ 10 h 412"/>
                    <a:gd name="T28" fmla="*/ 392 w 412"/>
                    <a:gd name="T29" fmla="*/ 4 h 412"/>
                    <a:gd name="T30" fmla="*/ 386 w 412"/>
                    <a:gd name="T31" fmla="*/ 2 h 412"/>
                    <a:gd name="T32" fmla="*/ 380 w 412"/>
                    <a:gd name="T33" fmla="*/ 0 h 412"/>
                    <a:gd name="T34" fmla="*/ 32 w 412"/>
                    <a:gd name="T35" fmla="*/ 0 h 412"/>
                    <a:gd name="T36" fmla="*/ 32 w 412"/>
                    <a:gd name="T37" fmla="*/ 0 h 412"/>
                    <a:gd name="T38" fmla="*/ 24 w 412"/>
                    <a:gd name="T39" fmla="*/ 2 h 412"/>
                    <a:gd name="T40" fmla="*/ 18 w 412"/>
                    <a:gd name="T41" fmla="*/ 4 h 412"/>
                    <a:gd name="T42" fmla="*/ 8 w 412"/>
                    <a:gd name="T43" fmla="*/ 10 h 412"/>
                    <a:gd name="T44" fmla="*/ 2 w 412"/>
                    <a:gd name="T45" fmla="*/ 20 h 412"/>
                    <a:gd name="T46" fmla="*/ 0 w 412"/>
                    <a:gd name="T47" fmla="*/ 26 h 412"/>
                    <a:gd name="T48" fmla="*/ 0 w 412"/>
                    <a:gd name="T49" fmla="*/ 32 h 412"/>
                    <a:gd name="T50" fmla="*/ 0 w 412"/>
                    <a:gd name="T51" fmla="*/ 380 h 412"/>
                    <a:gd name="T52" fmla="*/ 0 w 412"/>
                    <a:gd name="T53" fmla="*/ 380 h 412"/>
                    <a:gd name="T54" fmla="*/ 0 w 412"/>
                    <a:gd name="T55" fmla="*/ 388 h 412"/>
                    <a:gd name="T56" fmla="*/ 2 w 412"/>
                    <a:gd name="T57" fmla="*/ 394 h 412"/>
                    <a:gd name="T58" fmla="*/ 8 w 412"/>
                    <a:gd name="T59" fmla="*/ 404 h 412"/>
                    <a:gd name="T60" fmla="*/ 18 w 412"/>
                    <a:gd name="T61" fmla="*/ 410 h 412"/>
                    <a:gd name="T62" fmla="*/ 24 w 412"/>
                    <a:gd name="T63" fmla="*/ 412 h 412"/>
                    <a:gd name="T64" fmla="*/ 32 w 412"/>
                    <a:gd name="T65" fmla="*/ 412 h 412"/>
                    <a:gd name="T66" fmla="*/ 32 w 412"/>
                    <a:gd name="T6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412">
                      <a:moveTo>
                        <a:pt x="32" y="412"/>
                      </a:moveTo>
                      <a:lnTo>
                        <a:pt x="380" y="412"/>
                      </a:lnTo>
                      <a:lnTo>
                        <a:pt x="380" y="412"/>
                      </a:lnTo>
                      <a:lnTo>
                        <a:pt x="386" y="412"/>
                      </a:lnTo>
                      <a:lnTo>
                        <a:pt x="392" y="410"/>
                      </a:lnTo>
                      <a:lnTo>
                        <a:pt x="402" y="404"/>
                      </a:lnTo>
                      <a:lnTo>
                        <a:pt x="408" y="394"/>
                      </a:lnTo>
                      <a:lnTo>
                        <a:pt x="410" y="388"/>
                      </a:lnTo>
                      <a:lnTo>
                        <a:pt x="412" y="380"/>
                      </a:lnTo>
                      <a:lnTo>
                        <a:pt x="412" y="32"/>
                      </a:lnTo>
                      <a:lnTo>
                        <a:pt x="412" y="32"/>
                      </a:lnTo>
                      <a:lnTo>
                        <a:pt x="410" y="26"/>
                      </a:lnTo>
                      <a:lnTo>
                        <a:pt x="408" y="20"/>
                      </a:lnTo>
                      <a:lnTo>
                        <a:pt x="402" y="10"/>
                      </a:lnTo>
                      <a:lnTo>
                        <a:pt x="392" y="4"/>
                      </a:lnTo>
                      <a:lnTo>
                        <a:pt x="386" y="2"/>
                      </a:lnTo>
                      <a:lnTo>
                        <a:pt x="380" y="0"/>
                      </a:lnTo>
                      <a:lnTo>
                        <a:pt x="32" y="0"/>
                      </a:lnTo>
                      <a:lnTo>
                        <a:pt x="32" y="0"/>
                      </a:lnTo>
                      <a:lnTo>
                        <a:pt x="24" y="2"/>
                      </a:lnTo>
                      <a:lnTo>
                        <a:pt x="18" y="4"/>
                      </a:lnTo>
                      <a:lnTo>
                        <a:pt x="8" y="10"/>
                      </a:lnTo>
                      <a:lnTo>
                        <a:pt x="2" y="20"/>
                      </a:lnTo>
                      <a:lnTo>
                        <a:pt x="0" y="26"/>
                      </a:lnTo>
                      <a:lnTo>
                        <a:pt x="0" y="32"/>
                      </a:lnTo>
                      <a:lnTo>
                        <a:pt x="0" y="380"/>
                      </a:lnTo>
                      <a:lnTo>
                        <a:pt x="0" y="380"/>
                      </a:lnTo>
                      <a:lnTo>
                        <a:pt x="0" y="388"/>
                      </a:lnTo>
                      <a:lnTo>
                        <a:pt x="2" y="394"/>
                      </a:lnTo>
                      <a:lnTo>
                        <a:pt x="8" y="404"/>
                      </a:lnTo>
                      <a:lnTo>
                        <a:pt x="18" y="410"/>
                      </a:lnTo>
                      <a:lnTo>
                        <a:pt x="24" y="412"/>
                      </a:lnTo>
                      <a:lnTo>
                        <a:pt x="32" y="412"/>
                      </a:lnTo>
                      <a:lnTo>
                        <a:pt x="32" y="412"/>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9" name="Freeform 18"/>
                <p:cNvSpPr>
                  <a:spLocks/>
                </p:cNvSpPr>
                <p:nvPr/>
              </p:nvSpPr>
              <p:spPr bwMode="auto">
                <a:xfrm>
                  <a:off x="2661" y="2683"/>
                  <a:ext cx="412" cy="412"/>
                </a:xfrm>
                <a:custGeom>
                  <a:avLst/>
                  <a:gdLst>
                    <a:gd name="T0" fmla="*/ 32 w 412"/>
                    <a:gd name="T1" fmla="*/ 412 h 412"/>
                    <a:gd name="T2" fmla="*/ 380 w 412"/>
                    <a:gd name="T3" fmla="*/ 412 h 412"/>
                    <a:gd name="T4" fmla="*/ 380 w 412"/>
                    <a:gd name="T5" fmla="*/ 412 h 412"/>
                    <a:gd name="T6" fmla="*/ 386 w 412"/>
                    <a:gd name="T7" fmla="*/ 412 h 412"/>
                    <a:gd name="T8" fmla="*/ 392 w 412"/>
                    <a:gd name="T9" fmla="*/ 410 h 412"/>
                    <a:gd name="T10" fmla="*/ 402 w 412"/>
                    <a:gd name="T11" fmla="*/ 404 h 412"/>
                    <a:gd name="T12" fmla="*/ 408 w 412"/>
                    <a:gd name="T13" fmla="*/ 394 h 412"/>
                    <a:gd name="T14" fmla="*/ 410 w 412"/>
                    <a:gd name="T15" fmla="*/ 388 h 412"/>
                    <a:gd name="T16" fmla="*/ 412 w 412"/>
                    <a:gd name="T17" fmla="*/ 380 h 412"/>
                    <a:gd name="T18" fmla="*/ 412 w 412"/>
                    <a:gd name="T19" fmla="*/ 32 h 412"/>
                    <a:gd name="T20" fmla="*/ 412 w 412"/>
                    <a:gd name="T21" fmla="*/ 32 h 412"/>
                    <a:gd name="T22" fmla="*/ 410 w 412"/>
                    <a:gd name="T23" fmla="*/ 26 h 412"/>
                    <a:gd name="T24" fmla="*/ 408 w 412"/>
                    <a:gd name="T25" fmla="*/ 20 h 412"/>
                    <a:gd name="T26" fmla="*/ 402 w 412"/>
                    <a:gd name="T27" fmla="*/ 10 h 412"/>
                    <a:gd name="T28" fmla="*/ 392 w 412"/>
                    <a:gd name="T29" fmla="*/ 4 h 412"/>
                    <a:gd name="T30" fmla="*/ 386 w 412"/>
                    <a:gd name="T31" fmla="*/ 2 h 412"/>
                    <a:gd name="T32" fmla="*/ 380 w 412"/>
                    <a:gd name="T33" fmla="*/ 0 h 412"/>
                    <a:gd name="T34" fmla="*/ 32 w 412"/>
                    <a:gd name="T35" fmla="*/ 0 h 412"/>
                    <a:gd name="T36" fmla="*/ 32 w 412"/>
                    <a:gd name="T37" fmla="*/ 0 h 412"/>
                    <a:gd name="T38" fmla="*/ 24 w 412"/>
                    <a:gd name="T39" fmla="*/ 2 h 412"/>
                    <a:gd name="T40" fmla="*/ 18 w 412"/>
                    <a:gd name="T41" fmla="*/ 4 h 412"/>
                    <a:gd name="T42" fmla="*/ 8 w 412"/>
                    <a:gd name="T43" fmla="*/ 10 h 412"/>
                    <a:gd name="T44" fmla="*/ 2 w 412"/>
                    <a:gd name="T45" fmla="*/ 20 h 412"/>
                    <a:gd name="T46" fmla="*/ 0 w 412"/>
                    <a:gd name="T47" fmla="*/ 26 h 412"/>
                    <a:gd name="T48" fmla="*/ 0 w 412"/>
                    <a:gd name="T49" fmla="*/ 32 h 412"/>
                    <a:gd name="T50" fmla="*/ 0 w 412"/>
                    <a:gd name="T51" fmla="*/ 380 h 412"/>
                    <a:gd name="T52" fmla="*/ 0 w 412"/>
                    <a:gd name="T53" fmla="*/ 380 h 412"/>
                    <a:gd name="T54" fmla="*/ 0 w 412"/>
                    <a:gd name="T55" fmla="*/ 388 h 412"/>
                    <a:gd name="T56" fmla="*/ 2 w 412"/>
                    <a:gd name="T57" fmla="*/ 394 h 412"/>
                    <a:gd name="T58" fmla="*/ 8 w 412"/>
                    <a:gd name="T59" fmla="*/ 404 h 412"/>
                    <a:gd name="T60" fmla="*/ 18 w 412"/>
                    <a:gd name="T61" fmla="*/ 410 h 412"/>
                    <a:gd name="T62" fmla="*/ 24 w 412"/>
                    <a:gd name="T63" fmla="*/ 412 h 412"/>
                    <a:gd name="T64" fmla="*/ 32 w 412"/>
                    <a:gd name="T65" fmla="*/ 412 h 412"/>
                    <a:gd name="T66" fmla="*/ 32 w 412"/>
                    <a:gd name="T6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412">
                      <a:moveTo>
                        <a:pt x="32" y="412"/>
                      </a:moveTo>
                      <a:lnTo>
                        <a:pt x="380" y="412"/>
                      </a:lnTo>
                      <a:lnTo>
                        <a:pt x="380" y="412"/>
                      </a:lnTo>
                      <a:lnTo>
                        <a:pt x="386" y="412"/>
                      </a:lnTo>
                      <a:lnTo>
                        <a:pt x="392" y="410"/>
                      </a:lnTo>
                      <a:lnTo>
                        <a:pt x="402" y="404"/>
                      </a:lnTo>
                      <a:lnTo>
                        <a:pt x="408" y="394"/>
                      </a:lnTo>
                      <a:lnTo>
                        <a:pt x="410" y="388"/>
                      </a:lnTo>
                      <a:lnTo>
                        <a:pt x="412" y="380"/>
                      </a:lnTo>
                      <a:lnTo>
                        <a:pt x="412" y="32"/>
                      </a:lnTo>
                      <a:lnTo>
                        <a:pt x="412" y="32"/>
                      </a:lnTo>
                      <a:lnTo>
                        <a:pt x="410" y="26"/>
                      </a:lnTo>
                      <a:lnTo>
                        <a:pt x="408" y="20"/>
                      </a:lnTo>
                      <a:lnTo>
                        <a:pt x="402" y="10"/>
                      </a:lnTo>
                      <a:lnTo>
                        <a:pt x="392" y="4"/>
                      </a:lnTo>
                      <a:lnTo>
                        <a:pt x="386" y="2"/>
                      </a:lnTo>
                      <a:lnTo>
                        <a:pt x="380" y="0"/>
                      </a:lnTo>
                      <a:lnTo>
                        <a:pt x="32" y="0"/>
                      </a:lnTo>
                      <a:lnTo>
                        <a:pt x="32" y="0"/>
                      </a:lnTo>
                      <a:lnTo>
                        <a:pt x="24" y="2"/>
                      </a:lnTo>
                      <a:lnTo>
                        <a:pt x="18" y="4"/>
                      </a:lnTo>
                      <a:lnTo>
                        <a:pt x="8" y="10"/>
                      </a:lnTo>
                      <a:lnTo>
                        <a:pt x="2" y="20"/>
                      </a:lnTo>
                      <a:lnTo>
                        <a:pt x="0" y="26"/>
                      </a:lnTo>
                      <a:lnTo>
                        <a:pt x="0" y="32"/>
                      </a:lnTo>
                      <a:lnTo>
                        <a:pt x="0" y="380"/>
                      </a:lnTo>
                      <a:lnTo>
                        <a:pt x="0" y="380"/>
                      </a:lnTo>
                      <a:lnTo>
                        <a:pt x="0" y="388"/>
                      </a:lnTo>
                      <a:lnTo>
                        <a:pt x="2" y="394"/>
                      </a:lnTo>
                      <a:lnTo>
                        <a:pt x="8" y="404"/>
                      </a:lnTo>
                      <a:lnTo>
                        <a:pt x="18" y="410"/>
                      </a:lnTo>
                      <a:lnTo>
                        <a:pt x="24" y="412"/>
                      </a:lnTo>
                      <a:lnTo>
                        <a:pt x="32" y="412"/>
                      </a:lnTo>
                      <a:lnTo>
                        <a:pt x="32" y="412"/>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30" name="Freeform 19"/>
                <p:cNvSpPr>
                  <a:spLocks/>
                </p:cNvSpPr>
                <p:nvPr/>
              </p:nvSpPr>
              <p:spPr bwMode="auto">
                <a:xfrm>
                  <a:off x="3221" y="2683"/>
                  <a:ext cx="412" cy="412"/>
                </a:xfrm>
                <a:custGeom>
                  <a:avLst/>
                  <a:gdLst>
                    <a:gd name="T0" fmla="*/ 32 w 412"/>
                    <a:gd name="T1" fmla="*/ 412 h 412"/>
                    <a:gd name="T2" fmla="*/ 380 w 412"/>
                    <a:gd name="T3" fmla="*/ 412 h 412"/>
                    <a:gd name="T4" fmla="*/ 380 w 412"/>
                    <a:gd name="T5" fmla="*/ 412 h 412"/>
                    <a:gd name="T6" fmla="*/ 386 w 412"/>
                    <a:gd name="T7" fmla="*/ 412 h 412"/>
                    <a:gd name="T8" fmla="*/ 392 w 412"/>
                    <a:gd name="T9" fmla="*/ 410 h 412"/>
                    <a:gd name="T10" fmla="*/ 402 w 412"/>
                    <a:gd name="T11" fmla="*/ 404 h 412"/>
                    <a:gd name="T12" fmla="*/ 408 w 412"/>
                    <a:gd name="T13" fmla="*/ 394 h 412"/>
                    <a:gd name="T14" fmla="*/ 410 w 412"/>
                    <a:gd name="T15" fmla="*/ 388 h 412"/>
                    <a:gd name="T16" fmla="*/ 412 w 412"/>
                    <a:gd name="T17" fmla="*/ 380 h 412"/>
                    <a:gd name="T18" fmla="*/ 412 w 412"/>
                    <a:gd name="T19" fmla="*/ 32 h 412"/>
                    <a:gd name="T20" fmla="*/ 412 w 412"/>
                    <a:gd name="T21" fmla="*/ 32 h 412"/>
                    <a:gd name="T22" fmla="*/ 410 w 412"/>
                    <a:gd name="T23" fmla="*/ 26 h 412"/>
                    <a:gd name="T24" fmla="*/ 408 w 412"/>
                    <a:gd name="T25" fmla="*/ 20 h 412"/>
                    <a:gd name="T26" fmla="*/ 402 w 412"/>
                    <a:gd name="T27" fmla="*/ 10 h 412"/>
                    <a:gd name="T28" fmla="*/ 392 w 412"/>
                    <a:gd name="T29" fmla="*/ 4 h 412"/>
                    <a:gd name="T30" fmla="*/ 386 w 412"/>
                    <a:gd name="T31" fmla="*/ 2 h 412"/>
                    <a:gd name="T32" fmla="*/ 380 w 412"/>
                    <a:gd name="T33" fmla="*/ 0 h 412"/>
                    <a:gd name="T34" fmla="*/ 32 w 412"/>
                    <a:gd name="T35" fmla="*/ 0 h 412"/>
                    <a:gd name="T36" fmla="*/ 32 w 412"/>
                    <a:gd name="T37" fmla="*/ 0 h 412"/>
                    <a:gd name="T38" fmla="*/ 24 w 412"/>
                    <a:gd name="T39" fmla="*/ 2 h 412"/>
                    <a:gd name="T40" fmla="*/ 18 w 412"/>
                    <a:gd name="T41" fmla="*/ 4 h 412"/>
                    <a:gd name="T42" fmla="*/ 8 w 412"/>
                    <a:gd name="T43" fmla="*/ 10 h 412"/>
                    <a:gd name="T44" fmla="*/ 2 w 412"/>
                    <a:gd name="T45" fmla="*/ 20 h 412"/>
                    <a:gd name="T46" fmla="*/ 0 w 412"/>
                    <a:gd name="T47" fmla="*/ 26 h 412"/>
                    <a:gd name="T48" fmla="*/ 0 w 412"/>
                    <a:gd name="T49" fmla="*/ 32 h 412"/>
                    <a:gd name="T50" fmla="*/ 0 w 412"/>
                    <a:gd name="T51" fmla="*/ 380 h 412"/>
                    <a:gd name="T52" fmla="*/ 0 w 412"/>
                    <a:gd name="T53" fmla="*/ 380 h 412"/>
                    <a:gd name="T54" fmla="*/ 0 w 412"/>
                    <a:gd name="T55" fmla="*/ 388 h 412"/>
                    <a:gd name="T56" fmla="*/ 2 w 412"/>
                    <a:gd name="T57" fmla="*/ 394 h 412"/>
                    <a:gd name="T58" fmla="*/ 8 w 412"/>
                    <a:gd name="T59" fmla="*/ 404 h 412"/>
                    <a:gd name="T60" fmla="*/ 18 w 412"/>
                    <a:gd name="T61" fmla="*/ 410 h 412"/>
                    <a:gd name="T62" fmla="*/ 24 w 412"/>
                    <a:gd name="T63" fmla="*/ 412 h 412"/>
                    <a:gd name="T64" fmla="*/ 32 w 412"/>
                    <a:gd name="T65" fmla="*/ 412 h 412"/>
                    <a:gd name="T66" fmla="*/ 32 w 412"/>
                    <a:gd name="T6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412">
                      <a:moveTo>
                        <a:pt x="32" y="412"/>
                      </a:moveTo>
                      <a:lnTo>
                        <a:pt x="380" y="412"/>
                      </a:lnTo>
                      <a:lnTo>
                        <a:pt x="380" y="412"/>
                      </a:lnTo>
                      <a:lnTo>
                        <a:pt x="386" y="412"/>
                      </a:lnTo>
                      <a:lnTo>
                        <a:pt x="392" y="410"/>
                      </a:lnTo>
                      <a:lnTo>
                        <a:pt x="402" y="404"/>
                      </a:lnTo>
                      <a:lnTo>
                        <a:pt x="408" y="394"/>
                      </a:lnTo>
                      <a:lnTo>
                        <a:pt x="410" y="388"/>
                      </a:lnTo>
                      <a:lnTo>
                        <a:pt x="412" y="380"/>
                      </a:lnTo>
                      <a:lnTo>
                        <a:pt x="412" y="32"/>
                      </a:lnTo>
                      <a:lnTo>
                        <a:pt x="412" y="32"/>
                      </a:lnTo>
                      <a:lnTo>
                        <a:pt x="410" y="26"/>
                      </a:lnTo>
                      <a:lnTo>
                        <a:pt x="408" y="20"/>
                      </a:lnTo>
                      <a:lnTo>
                        <a:pt x="402" y="10"/>
                      </a:lnTo>
                      <a:lnTo>
                        <a:pt x="392" y="4"/>
                      </a:lnTo>
                      <a:lnTo>
                        <a:pt x="386" y="2"/>
                      </a:lnTo>
                      <a:lnTo>
                        <a:pt x="380" y="0"/>
                      </a:lnTo>
                      <a:lnTo>
                        <a:pt x="32" y="0"/>
                      </a:lnTo>
                      <a:lnTo>
                        <a:pt x="32" y="0"/>
                      </a:lnTo>
                      <a:lnTo>
                        <a:pt x="24" y="2"/>
                      </a:lnTo>
                      <a:lnTo>
                        <a:pt x="18" y="4"/>
                      </a:lnTo>
                      <a:lnTo>
                        <a:pt x="8" y="10"/>
                      </a:lnTo>
                      <a:lnTo>
                        <a:pt x="2" y="20"/>
                      </a:lnTo>
                      <a:lnTo>
                        <a:pt x="0" y="26"/>
                      </a:lnTo>
                      <a:lnTo>
                        <a:pt x="0" y="32"/>
                      </a:lnTo>
                      <a:lnTo>
                        <a:pt x="0" y="380"/>
                      </a:lnTo>
                      <a:lnTo>
                        <a:pt x="0" y="380"/>
                      </a:lnTo>
                      <a:lnTo>
                        <a:pt x="0" y="388"/>
                      </a:lnTo>
                      <a:lnTo>
                        <a:pt x="2" y="394"/>
                      </a:lnTo>
                      <a:lnTo>
                        <a:pt x="8" y="404"/>
                      </a:lnTo>
                      <a:lnTo>
                        <a:pt x="18" y="410"/>
                      </a:lnTo>
                      <a:lnTo>
                        <a:pt x="24" y="412"/>
                      </a:lnTo>
                      <a:lnTo>
                        <a:pt x="32" y="412"/>
                      </a:lnTo>
                      <a:lnTo>
                        <a:pt x="32" y="412"/>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392" name="Group 22"/>
              <p:cNvGrpSpPr>
                <a:grpSpLocks noChangeAspect="1"/>
              </p:cNvGrpSpPr>
              <p:nvPr/>
            </p:nvGrpSpPr>
            <p:grpSpPr bwMode="auto">
              <a:xfrm>
                <a:off x="8154769" y="2644157"/>
                <a:ext cx="591289" cy="466461"/>
                <a:chOff x="2571" y="1161"/>
                <a:chExt cx="2880" cy="2272"/>
              </a:xfrm>
              <a:solidFill>
                <a:schemeClr val="accent1"/>
              </a:solidFill>
            </p:grpSpPr>
            <p:sp>
              <p:nvSpPr>
                <p:cNvPr id="422" name="Freeform 23"/>
                <p:cNvSpPr>
                  <a:spLocks noEditPoints="1"/>
                </p:cNvSpPr>
                <p:nvPr/>
              </p:nvSpPr>
              <p:spPr bwMode="auto">
                <a:xfrm>
                  <a:off x="2571" y="1161"/>
                  <a:ext cx="2880" cy="2272"/>
                </a:xfrm>
                <a:custGeom>
                  <a:avLst/>
                  <a:gdLst>
                    <a:gd name="T0" fmla="*/ 2834 w 2880"/>
                    <a:gd name="T1" fmla="*/ 0 h 2272"/>
                    <a:gd name="T2" fmla="*/ 46 w 2880"/>
                    <a:gd name="T3" fmla="*/ 0 h 2272"/>
                    <a:gd name="T4" fmla="*/ 46 w 2880"/>
                    <a:gd name="T5" fmla="*/ 0 h 2272"/>
                    <a:gd name="T6" fmla="*/ 36 w 2880"/>
                    <a:gd name="T7" fmla="*/ 2 h 2272"/>
                    <a:gd name="T8" fmla="*/ 28 w 2880"/>
                    <a:gd name="T9" fmla="*/ 4 h 2272"/>
                    <a:gd name="T10" fmla="*/ 20 w 2880"/>
                    <a:gd name="T11" fmla="*/ 8 h 2272"/>
                    <a:gd name="T12" fmla="*/ 14 w 2880"/>
                    <a:gd name="T13" fmla="*/ 14 h 2272"/>
                    <a:gd name="T14" fmla="*/ 8 w 2880"/>
                    <a:gd name="T15" fmla="*/ 20 h 2272"/>
                    <a:gd name="T16" fmla="*/ 4 w 2880"/>
                    <a:gd name="T17" fmla="*/ 28 h 2272"/>
                    <a:gd name="T18" fmla="*/ 0 w 2880"/>
                    <a:gd name="T19" fmla="*/ 36 h 2272"/>
                    <a:gd name="T20" fmla="*/ 0 w 2880"/>
                    <a:gd name="T21" fmla="*/ 46 h 2272"/>
                    <a:gd name="T22" fmla="*/ 0 w 2880"/>
                    <a:gd name="T23" fmla="*/ 2226 h 2272"/>
                    <a:gd name="T24" fmla="*/ 0 w 2880"/>
                    <a:gd name="T25" fmla="*/ 2226 h 2272"/>
                    <a:gd name="T26" fmla="*/ 0 w 2880"/>
                    <a:gd name="T27" fmla="*/ 2236 h 2272"/>
                    <a:gd name="T28" fmla="*/ 4 w 2880"/>
                    <a:gd name="T29" fmla="*/ 2244 h 2272"/>
                    <a:gd name="T30" fmla="*/ 8 w 2880"/>
                    <a:gd name="T31" fmla="*/ 2252 h 2272"/>
                    <a:gd name="T32" fmla="*/ 14 w 2880"/>
                    <a:gd name="T33" fmla="*/ 2258 h 2272"/>
                    <a:gd name="T34" fmla="*/ 20 w 2880"/>
                    <a:gd name="T35" fmla="*/ 2264 h 2272"/>
                    <a:gd name="T36" fmla="*/ 28 w 2880"/>
                    <a:gd name="T37" fmla="*/ 2268 h 2272"/>
                    <a:gd name="T38" fmla="*/ 36 w 2880"/>
                    <a:gd name="T39" fmla="*/ 2270 h 2272"/>
                    <a:gd name="T40" fmla="*/ 46 w 2880"/>
                    <a:gd name="T41" fmla="*/ 2272 h 2272"/>
                    <a:gd name="T42" fmla="*/ 2834 w 2880"/>
                    <a:gd name="T43" fmla="*/ 2272 h 2272"/>
                    <a:gd name="T44" fmla="*/ 2834 w 2880"/>
                    <a:gd name="T45" fmla="*/ 2272 h 2272"/>
                    <a:gd name="T46" fmla="*/ 2844 w 2880"/>
                    <a:gd name="T47" fmla="*/ 2270 h 2272"/>
                    <a:gd name="T48" fmla="*/ 2852 w 2880"/>
                    <a:gd name="T49" fmla="*/ 2268 h 2272"/>
                    <a:gd name="T50" fmla="*/ 2860 w 2880"/>
                    <a:gd name="T51" fmla="*/ 2264 h 2272"/>
                    <a:gd name="T52" fmla="*/ 2866 w 2880"/>
                    <a:gd name="T53" fmla="*/ 2258 h 2272"/>
                    <a:gd name="T54" fmla="*/ 2872 w 2880"/>
                    <a:gd name="T55" fmla="*/ 2252 h 2272"/>
                    <a:gd name="T56" fmla="*/ 2876 w 2880"/>
                    <a:gd name="T57" fmla="*/ 2244 h 2272"/>
                    <a:gd name="T58" fmla="*/ 2880 w 2880"/>
                    <a:gd name="T59" fmla="*/ 2236 h 2272"/>
                    <a:gd name="T60" fmla="*/ 2880 w 2880"/>
                    <a:gd name="T61" fmla="*/ 2226 h 2272"/>
                    <a:gd name="T62" fmla="*/ 2880 w 2880"/>
                    <a:gd name="T63" fmla="*/ 46 h 2272"/>
                    <a:gd name="T64" fmla="*/ 2880 w 2880"/>
                    <a:gd name="T65" fmla="*/ 46 h 2272"/>
                    <a:gd name="T66" fmla="*/ 2880 w 2880"/>
                    <a:gd name="T67" fmla="*/ 36 h 2272"/>
                    <a:gd name="T68" fmla="*/ 2876 w 2880"/>
                    <a:gd name="T69" fmla="*/ 28 h 2272"/>
                    <a:gd name="T70" fmla="*/ 2872 w 2880"/>
                    <a:gd name="T71" fmla="*/ 20 h 2272"/>
                    <a:gd name="T72" fmla="*/ 2866 w 2880"/>
                    <a:gd name="T73" fmla="*/ 14 h 2272"/>
                    <a:gd name="T74" fmla="*/ 2860 w 2880"/>
                    <a:gd name="T75" fmla="*/ 8 h 2272"/>
                    <a:gd name="T76" fmla="*/ 2852 w 2880"/>
                    <a:gd name="T77" fmla="*/ 4 h 2272"/>
                    <a:gd name="T78" fmla="*/ 2844 w 2880"/>
                    <a:gd name="T79" fmla="*/ 2 h 2272"/>
                    <a:gd name="T80" fmla="*/ 2834 w 2880"/>
                    <a:gd name="T81" fmla="*/ 0 h 2272"/>
                    <a:gd name="T82" fmla="*/ 2834 w 2880"/>
                    <a:gd name="T83" fmla="*/ 0 h 2272"/>
                    <a:gd name="T84" fmla="*/ 2606 w 2880"/>
                    <a:gd name="T85" fmla="*/ 1908 h 2272"/>
                    <a:gd name="T86" fmla="*/ 1978 w 2880"/>
                    <a:gd name="T87" fmla="*/ 1258 h 2272"/>
                    <a:gd name="T88" fmla="*/ 1978 w 2880"/>
                    <a:gd name="T89" fmla="*/ 1258 h 2272"/>
                    <a:gd name="T90" fmla="*/ 1972 w 2880"/>
                    <a:gd name="T91" fmla="*/ 1254 h 2272"/>
                    <a:gd name="T92" fmla="*/ 1966 w 2880"/>
                    <a:gd name="T93" fmla="*/ 1252 h 2272"/>
                    <a:gd name="T94" fmla="*/ 1960 w 2880"/>
                    <a:gd name="T95" fmla="*/ 1254 h 2272"/>
                    <a:gd name="T96" fmla="*/ 1952 w 2880"/>
                    <a:gd name="T97" fmla="*/ 1258 h 2272"/>
                    <a:gd name="T98" fmla="*/ 1518 w 2880"/>
                    <a:gd name="T99" fmla="*/ 1640 h 2272"/>
                    <a:gd name="T100" fmla="*/ 962 w 2880"/>
                    <a:gd name="T101" fmla="*/ 956 h 2272"/>
                    <a:gd name="T102" fmla="*/ 962 w 2880"/>
                    <a:gd name="T103" fmla="*/ 956 h 2272"/>
                    <a:gd name="T104" fmla="*/ 954 w 2880"/>
                    <a:gd name="T105" fmla="*/ 950 h 2272"/>
                    <a:gd name="T106" fmla="*/ 946 w 2880"/>
                    <a:gd name="T107" fmla="*/ 948 h 2272"/>
                    <a:gd name="T108" fmla="*/ 946 w 2880"/>
                    <a:gd name="T109" fmla="*/ 948 h 2272"/>
                    <a:gd name="T110" fmla="*/ 938 w 2880"/>
                    <a:gd name="T111" fmla="*/ 950 h 2272"/>
                    <a:gd name="T112" fmla="*/ 932 w 2880"/>
                    <a:gd name="T113" fmla="*/ 956 h 2272"/>
                    <a:gd name="T114" fmla="*/ 274 w 2880"/>
                    <a:gd name="T115" fmla="*/ 1838 h 2272"/>
                    <a:gd name="T116" fmla="*/ 274 w 2880"/>
                    <a:gd name="T117" fmla="*/ 274 h 2272"/>
                    <a:gd name="T118" fmla="*/ 2606 w 2880"/>
                    <a:gd name="T119" fmla="*/ 274 h 2272"/>
                    <a:gd name="T120" fmla="*/ 2606 w 2880"/>
                    <a:gd name="T121" fmla="*/ 1908 h 2272"/>
                    <a:gd name="T122" fmla="*/ 2606 w 2880"/>
                    <a:gd name="T123" fmla="*/ 1908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0" h="2272">
                      <a:moveTo>
                        <a:pt x="2834" y="0"/>
                      </a:moveTo>
                      <a:lnTo>
                        <a:pt x="46" y="0"/>
                      </a:lnTo>
                      <a:lnTo>
                        <a:pt x="46" y="0"/>
                      </a:lnTo>
                      <a:lnTo>
                        <a:pt x="36" y="2"/>
                      </a:lnTo>
                      <a:lnTo>
                        <a:pt x="28" y="4"/>
                      </a:lnTo>
                      <a:lnTo>
                        <a:pt x="20" y="8"/>
                      </a:lnTo>
                      <a:lnTo>
                        <a:pt x="14" y="14"/>
                      </a:lnTo>
                      <a:lnTo>
                        <a:pt x="8" y="20"/>
                      </a:lnTo>
                      <a:lnTo>
                        <a:pt x="4" y="28"/>
                      </a:lnTo>
                      <a:lnTo>
                        <a:pt x="0" y="36"/>
                      </a:lnTo>
                      <a:lnTo>
                        <a:pt x="0" y="46"/>
                      </a:lnTo>
                      <a:lnTo>
                        <a:pt x="0" y="2226"/>
                      </a:lnTo>
                      <a:lnTo>
                        <a:pt x="0" y="2226"/>
                      </a:lnTo>
                      <a:lnTo>
                        <a:pt x="0" y="2236"/>
                      </a:lnTo>
                      <a:lnTo>
                        <a:pt x="4" y="2244"/>
                      </a:lnTo>
                      <a:lnTo>
                        <a:pt x="8" y="2252"/>
                      </a:lnTo>
                      <a:lnTo>
                        <a:pt x="14" y="2258"/>
                      </a:lnTo>
                      <a:lnTo>
                        <a:pt x="20" y="2264"/>
                      </a:lnTo>
                      <a:lnTo>
                        <a:pt x="28" y="2268"/>
                      </a:lnTo>
                      <a:lnTo>
                        <a:pt x="36" y="2270"/>
                      </a:lnTo>
                      <a:lnTo>
                        <a:pt x="46" y="2272"/>
                      </a:lnTo>
                      <a:lnTo>
                        <a:pt x="2834" y="2272"/>
                      </a:lnTo>
                      <a:lnTo>
                        <a:pt x="2834" y="2272"/>
                      </a:lnTo>
                      <a:lnTo>
                        <a:pt x="2844" y="2270"/>
                      </a:lnTo>
                      <a:lnTo>
                        <a:pt x="2852" y="2268"/>
                      </a:lnTo>
                      <a:lnTo>
                        <a:pt x="2860" y="2264"/>
                      </a:lnTo>
                      <a:lnTo>
                        <a:pt x="2866" y="2258"/>
                      </a:lnTo>
                      <a:lnTo>
                        <a:pt x="2872" y="2252"/>
                      </a:lnTo>
                      <a:lnTo>
                        <a:pt x="2876" y="2244"/>
                      </a:lnTo>
                      <a:lnTo>
                        <a:pt x="2880" y="2236"/>
                      </a:lnTo>
                      <a:lnTo>
                        <a:pt x="2880" y="2226"/>
                      </a:lnTo>
                      <a:lnTo>
                        <a:pt x="2880" y="46"/>
                      </a:lnTo>
                      <a:lnTo>
                        <a:pt x="2880" y="46"/>
                      </a:lnTo>
                      <a:lnTo>
                        <a:pt x="2880" y="36"/>
                      </a:lnTo>
                      <a:lnTo>
                        <a:pt x="2876" y="28"/>
                      </a:lnTo>
                      <a:lnTo>
                        <a:pt x="2872" y="20"/>
                      </a:lnTo>
                      <a:lnTo>
                        <a:pt x="2866" y="14"/>
                      </a:lnTo>
                      <a:lnTo>
                        <a:pt x="2860" y="8"/>
                      </a:lnTo>
                      <a:lnTo>
                        <a:pt x="2852" y="4"/>
                      </a:lnTo>
                      <a:lnTo>
                        <a:pt x="2844" y="2"/>
                      </a:lnTo>
                      <a:lnTo>
                        <a:pt x="2834" y="0"/>
                      </a:lnTo>
                      <a:lnTo>
                        <a:pt x="2834" y="0"/>
                      </a:lnTo>
                      <a:close/>
                      <a:moveTo>
                        <a:pt x="2606" y="1908"/>
                      </a:moveTo>
                      <a:lnTo>
                        <a:pt x="1978" y="1258"/>
                      </a:lnTo>
                      <a:lnTo>
                        <a:pt x="1978" y="1258"/>
                      </a:lnTo>
                      <a:lnTo>
                        <a:pt x="1972" y="1254"/>
                      </a:lnTo>
                      <a:lnTo>
                        <a:pt x="1966" y="1252"/>
                      </a:lnTo>
                      <a:lnTo>
                        <a:pt x="1960" y="1254"/>
                      </a:lnTo>
                      <a:lnTo>
                        <a:pt x="1952" y="1258"/>
                      </a:lnTo>
                      <a:lnTo>
                        <a:pt x="1518" y="1640"/>
                      </a:lnTo>
                      <a:lnTo>
                        <a:pt x="962" y="956"/>
                      </a:lnTo>
                      <a:lnTo>
                        <a:pt x="962" y="956"/>
                      </a:lnTo>
                      <a:lnTo>
                        <a:pt x="954" y="950"/>
                      </a:lnTo>
                      <a:lnTo>
                        <a:pt x="946" y="948"/>
                      </a:lnTo>
                      <a:lnTo>
                        <a:pt x="946" y="948"/>
                      </a:lnTo>
                      <a:lnTo>
                        <a:pt x="938" y="950"/>
                      </a:lnTo>
                      <a:lnTo>
                        <a:pt x="932" y="956"/>
                      </a:lnTo>
                      <a:lnTo>
                        <a:pt x="274" y="1838"/>
                      </a:lnTo>
                      <a:lnTo>
                        <a:pt x="274" y="274"/>
                      </a:lnTo>
                      <a:lnTo>
                        <a:pt x="2606" y="274"/>
                      </a:lnTo>
                      <a:lnTo>
                        <a:pt x="2606" y="1908"/>
                      </a:lnTo>
                      <a:lnTo>
                        <a:pt x="2606" y="19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3" name="Freeform 24"/>
                <p:cNvSpPr>
                  <a:spLocks/>
                </p:cNvSpPr>
                <p:nvPr/>
              </p:nvSpPr>
              <p:spPr bwMode="auto">
                <a:xfrm>
                  <a:off x="4265" y="1647"/>
                  <a:ext cx="446" cy="448"/>
                </a:xfrm>
                <a:custGeom>
                  <a:avLst/>
                  <a:gdLst>
                    <a:gd name="T0" fmla="*/ 224 w 446"/>
                    <a:gd name="T1" fmla="*/ 448 h 448"/>
                    <a:gd name="T2" fmla="*/ 268 w 446"/>
                    <a:gd name="T3" fmla="*/ 442 h 448"/>
                    <a:gd name="T4" fmla="*/ 310 w 446"/>
                    <a:gd name="T5" fmla="*/ 430 h 448"/>
                    <a:gd name="T6" fmla="*/ 348 w 446"/>
                    <a:gd name="T7" fmla="*/ 408 h 448"/>
                    <a:gd name="T8" fmla="*/ 382 w 446"/>
                    <a:gd name="T9" fmla="*/ 382 h 448"/>
                    <a:gd name="T10" fmla="*/ 408 w 446"/>
                    <a:gd name="T11" fmla="*/ 348 h 448"/>
                    <a:gd name="T12" fmla="*/ 430 w 446"/>
                    <a:gd name="T13" fmla="*/ 310 h 448"/>
                    <a:gd name="T14" fmla="*/ 442 w 446"/>
                    <a:gd name="T15" fmla="*/ 268 h 448"/>
                    <a:gd name="T16" fmla="*/ 446 w 446"/>
                    <a:gd name="T17" fmla="*/ 224 h 448"/>
                    <a:gd name="T18" fmla="*/ 446 w 446"/>
                    <a:gd name="T19" fmla="*/ 200 h 448"/>
                    <a:gd name="T20" fmla="*/ 436 w 446"/>
                    <a:gd name="T21" fmla="*/ 156 h 448"/>
                    <a:gd name="T22" fmla="*/ 420 w 446"/>
                    <a:gd name="T23" fmla="*/ 116 h 448"/>
                    <a:gd name="T24" fmla="*/ 396 w 446"/>
                    <a:gd name="T25" fmla="*/ 80 h 448"/>
                    <a:gd name="T26" fmla="*/ 366 w 446"/>
                    <a:gd name="T27" fmla="*/ 50 h 448"/>
                    <a:gd name="T28" fmla="*/ 330 w 446"/>
                    <a:gd name="T29" fmla="*/ 26 h 448"/>
                    <a:gd name="T30" fmla="*/ 290 w 446"/>
                    <a:gd name="T31" fmla="*/ 10 h 448"/>
                    <a:gd name="T32" fmla="*/ 246 w 446"/>
                    <a:gd name="T33" fmla="*/ 0 h 448"/>
                    <a:gd name="T34" fmla="*/ 224 w 446"/>
                    <a:gd name="T35" fmla="*/ 0 h 448"/>
                    <a:gd name="T36" fmla="*/ 178 w 446"/>
                    <a:gd name="T37" fmla="*/ 4 h 448"/>
                    <a:gd name="T38" fmla="*/ 136 w 446"/>
                    <a:gd name="T39" fmla="*/ 16 h 448"/>
                    <a:gd name="T40" fmla="*/ 98 w 446"/>
                    <a:gd name="T41" fmla="*/ 38 h 448"/>
                    <a:gd name="T42" fmla="*/ 64 w 446"/>
                    <a:gd name="T43" fmla="*/ 64 h 448"/>
                    <a:gd name="T44" fmla="*/ 38 w 446"/>
                    <a:gd name="T45" fmla="*/ 98 h 448"/>
                    <a:gd name="T46" fmla="*/ 16 w 446"/>
                    <a:gd name="T47" fmla="*/ 136 h 448"/>
                    <a:gd name="T48" fmla="*/ 4 w 446"/>
                    <a:gd name="T49" fmla="*/ 178 h 448"/>
                    <a:gd name="T50" fmla="*/ 0 w 446"/>
                    <a:gd name="T51" fmla="*/ 224 h 448"/>
                    <a:gd name="T52" fmla="*/ 0 w 446"/>
                    <a:gd name="T53" fmla="*/ 246 h 448"/>
                    <a:gd name="T54" fmla="*/ 10 w 446"/>
                    <a:gd name="T55" fmla="*/ 290 h 448"/>
                    <a:gd name="T56" fmla="*/ 26 w 446"/>
                    <a:gd name="T57" fmla="*/ 330 h 448"/>
                    <a:gd name="T58" fmla="*/ 50 w 446"/>
                    <a:gd name="T59" fmla="*/ 366 h 448"/>
                    <a:gd name="T60" fmla="*/ 80 w 446"/>
                    <a:gd name="T61" fmla="*/ 396 h 448"/>
                    <a:gd name="T62" fmla="*/ 116 w 446"/>
                    <a:gd name="T63" fmla="*/ 420 h 448"/>
                    <a:gd name="T64" fmla="*/ 156 w 446"/>
                    <a:gd name="T65" fmla="*/ 438 h 448"/>
                    <a:gd name="T66" fmla="*/ 200 w 446"/>
                    <a:gd name="T67" fmla="*/ 446 h 448"/>
                    <a:gd name="T68" fmla="*/ 224 w 446"/>
                    <a:gd name="T69"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6" h="448">
                      <a:moveTo>
                        <a:pt x="224" y="448"/>
                      </a:moveTo>
                      <a:lnTo>
                        <a:pt x="224" y="448"/>
                      </a:lnTo>
                      <a:lnTo>
                        <a:pt x="246" y="446"/>
                      </a:lnTo>
                      <a:lnTo>
                        <a:pt x="268" y="442"/>
                      </a:lnTo>
                      <a:lnTo>
                        <a:pt x="290" y="438"/>
                      </a:lnTo>
                      <a:lnTo>
                        <a:pt x="310" y="430"/>
                      </a:lnTo>
                      <a:lnTo>
                        <a:pt x="330" y="420"/>
                      </a:lnTo>
                      <a:lnTo>
                        <a:pt x="348" y="408"/>
                      </a:lnTo>
                      <a:lnTo>
                        <a:pt x="366" y="396"/>
                      </a:lnTo>
                      <a:lnTo>
                        <a:pt x="382" y="382"/>
                      </a:lnTo>
                      <a:lnTo>
                        <a:pt x="396" y="366"/>
                      </a:lnTo>
                      <a:lnTo>
                        <a:pt x="408" y="348"/>
                      </a:lnTo>
                      <a:lnTo>
                        <a:pt x="420" y="330"/>
                      </a:lnTo>
                      <a:lnTo>
                        <a:pt x="430" y="310"/>
                      </a:lnTo>
                      <a:lnTo>
                        <a:pt x="436" y="290"/>
                      </a:lnTo>
                      <a:lnTo>
                        <a:pt x="442" y="268"/>
                      </a:lnTo>
                      <a:lnTo>
                        <a:pt x="446" y="246"/>
                      </a:lnTo>
                      <a:lnTo>
                        <a:pt x="446" y="224"/>
                      </a:lnTo>
                      <a:lnTo>
                        <a:pt x="446" y="224"/>
                      </a:lnTo>
                      <a:lnTo>
                        <a:pt x="446" y="200"/>
                      </a:lnTo>
                      <a:lnTo>
                        <a:pt x="442" y="178"/>
                      </a:lnTo>
                      <a:lnTo>
                        <a:pt x="436" y="156"/>
                      </a:lnTo>
                      <a:lnTo>
                        <a:pt x="430" y="136"/>
                      </a:lnTo>
                      <a:lnTo>
                        <a:pt x="420" y="116"/>
                      </a:lnTo>
                      <a:lnTo>
                        <a:pt x="408" y="98"/>
                      </a:lnTo>
                      <a:lnTo>
                        <a:pt x="396" y="80"/>
                      </a:lnTo>
                      <a:lnTo>
                        <a:pt x="382" y="64"/>
                      </a:lnTo>
                      <a:lnTo>
                        <a:pt x="366" y="50"/>
                      </a:lnTo>
                      <a:lnTo>
                        <a:pt x="348" y="38"/>
                      </a:lnTo>
                      <a:lnTo>
                        <a:pt x="330" y="26"/>
                      </a:lnTo>
                      <a:lnTo>
                        <a:pt x="310" y="16"/>
                      </a:lnTo>
                      <a:lnTo>
                        <a:pt x="290" y="10"/>
                      </a:lnTo>
                      <a:lnTo>
                        <a:pt x="268" y="4"/>
                      </a:lnTo>
                      <a:lnTo>
                        <a:pt x="246" y="0"/>
                      </a:lnTo>
                      <a:lnTo>
                        <a:pt x="224" y="0"/>
                      </a:lnTo>
                      <a:lnTo>
                        <a:pt x="224" y="0"/>
                      </a:lnTo>
                      <a:lnTo>
                        <a:pt x="200" y="0"/>
                      </a:lnTo>
                      <a:lnTo>
                        <a:pt x="178" y="4"/>
                      </a:lnTo>
                      <a:lnTo>
                        <a:pt x="156" y="10"/>
                      </a:lnTo>
                      <a:lnTo>
                        <a:pt x="136" y="16"/>
                      </a:lnTo>
                      <a:lnTo>
                        <a:pt x="116" y="26"/>
                      </a:lnTo>
                      <a:lnTo>
                        <a:pt x="98" y="38"/>
                      </a:lnTo>
                      <a:lnTo>
                        <a:pt x="80" y="50"/>
                      </a:lnTo>
                      <a:lnTo>
                        <a:pt x="64" y="64"/>
                      </a:lnTo>
                      <a:lnTo>
                        <a:pt x="50" y="80"/>
                      </a:lnTo>
                      <a:lnTo>
                        <a:pt x="38" y="98"/>
                      </a:lnTo>
                      <a:lnTo>
                        <a:pt x="26" y="116"/>
                      </a:lnTo>
                      <a:lnTo>
                        <a:pt x="16" y="136"/>
                      </a:lnTo>
                      <a:lnTo>
                        <a:pt x="10" y="156"/>
                      </a:lnTo>
                      <a:lnTo>
                        <a:pt x="4" y="178"/>
                      </a:lnTo>
                      <a:lnTo>
                        <a:pt x="0" y="200"/>
                      </a:lnTo>
                      <a:lnTo>
                        <a:pt x="0" y="224"/>
                      </a:lnTo>
                      <a:lnTo>
                        <a:pt x="0" y="224"/>
                      </a:lnTo>
                      <a:lnTo>
                        <a:pt x="0" y="246"/>
                      </a:lnTo>
                      <a:lnTo>
                        <a:pt x="4" y="268"/>
                      </a:lnTo>
                      <a:lnTo>
                        <a:pt x="10" y="290"/>
                      </a:lnTo>
                      <a:lnTo>
                        <a:pt x="16" y="310"/>
                      </a:lnTo>
                      <a:lnTo>
                        <a:pt x="26" y="330"/>
                      </a:lnTo>
                      <a:lnTo>
                        <a:pt x="38" y="348"/>
                      </a:lnTo>
                      <a:lnTo>
                        <a:pt x="50" y="366"/>
                      </a:lnTo>
                      <a:lnTo>
                        <a:pt x="64" y="382"/>
                      </a:lnTo>
                      <a:lnTo>
                        <a:pt x="80" y="396"/>
                      </a:lnTo>
                      <a:lnTo>
                        <a:pt x="98" y="408"/>
                      </a:lnTo>
                      <a:lnTo>
                        <a:pt x="116" y="420"/>
                      </a:lnTo>
                      <a:lnTo>
                        <a:pt x="136" y="430"/>
                      </a:lnTo>
                      <a:lnTo>
                        <a:pt x="156" y="438"/>
                      </a:lnTo>
                      <a:lnTo>
                        <a:pt x="178" y="442"/>
                      </a:lnTo>
                      <a:lnTo>
                        <a:pt x="200" y="446"/>
                      </a:lnTo>
                      <a:lnTo>
                        <a:pt x="224" y="448"/>
                      </a:lnTo>
                      <a:lnTo>
                        <a:pt x="224" y="448"/>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393" name="Group 31"/>
              <p:cNvGrpSpPr>
                <a:grpSpLocks noChangeAspect="1"/>
              </p:cNvGrpSpPr>
              <p:nvPr/>
            </p:nvGrpSpPr>
            <p:grpSpPr bwMode="auto">
              <a:xfrm>
                <a:off x="7328427" y="2386275"/>
                <a:ext cx="596900" cy="596900"/>
                <a:chOff x="3729" y="2015"/>
                <a:chExt cx="376" cy="376"/>
              </a:xfrm>
              <a:solidFill>
                <a:schemeClr val="accent1"/>
              </a:solidFill>
            </p:grpSpPr>
            <p:sp>
              <p:nvSpPr>
                <p:cNvPr id="415" name="Freeform 32"/>
                <p:cNvSpPr>
                  <a:spLocks/>
                </p:cNvSpPr>
                <p:nvPr/>
              </p:nvSpPr>
              <p:spPr bwMode="auto">
                <a:xfrm>
                  <a:off x="3729" y="2169"/>
                  <a:ext cx="76" cy="222"/>
                </a:xfrm>
                <a:custGeom>
                  <a:avLst/>
                  <a:gdLst>
                    <a:gd name="T0" fmla="*/ 58 w 76"/>
                    <a:gd name="T1" fmla="*/ 0 h 222"/>
                    <a:gd name="T2" fmla="*/ 18 w 76"/>
                    <a:gd name="T3" fmla="*/ 0 h 222"/>
                    <a:gd name="T4" fmla="*/ 18 w 76"/>
                    <a:gd name="T5" fmla="*/ 0 h 222"/>
                    <a:gd name="T6" fmla="*/ 10 w 76"/>
                    <a:gd name="T7" fmla="*/ 2 h 222"/>
                    <a:gd name="T8" fmla="*/ 6 w 76"/>
                    <a:gd name="T9" fmla="*/ 4 h 222"/>
                    <a:gd name="T10" fmla="*/ 2 w 76"/>
                    <a:gd name="T11" fmla="*/ 10 h 222"/>
                    <a:gd name="T12" fmla="*/ 0 w 76"/>
                    <a:gd name="T13" fmla="*/ 16 h 222"/>
                    <a:gd name="T14" fmla="*/ 0 w 76"/>
                    <a:gd name="T15" fmla="*/ 204 h 222"/>
                    <a:gd name="T16" fmla="*/ 0 w 76"/>
                    <a:gd name="T17" fmla="*/ 204 h 222"/>
                    <a:gd name="T18" fmla="*/ 2 w 76"/>
                    <a:gd name="T19" fmla="*/ 212 h 222"/>
                    <a:gd name="T20" fmla="*/ 6 w 76"/>
                    <a:gd name="T21" fmla="*/ 216 h 222"/>
                    <a:gd name="T22" fmla="*/ 10 w 76"/>
                    <a:gd name="T23" fmla="*/ 220 h 222"/>
                    <a:gd name="T24" fmla="*/ 18 w 76"/>
                    <a:gd name="T25" fmla="*/ 222 h 222"/>
                    <a:gd name="T26" fmla="*/ 58 w 76"/>
                    <a:gd name="T27" fmla="*/ 222 h 222"/>
                    <a:gd name="T28" fmla="*/ 58 w 76"/>
                    <a:gd name="T29" fmla="*/ 222 h 222"/>
                    <a:gd name="T30" fmla="*/ 66 w 76"/>
                    <a:gd name="T31" fmla="*/ 220 h 222"/>
                    <a:gd name="T32" fmla="*/ 72 w 76"/>
                    <a:gd name="T33" fmla="*/ 216 h 222"/>
                    <a:gd name="T34" fmla="*/ 74 w 76"/>
                    <a:gd name="T35" fmla="*/ 212 h 222"/>
                    <a:gd name="T36" fmla="*/ 76 w 76"/>
                    <a:gd name="T37" fmla="*/ 204 h 222"/>
                    <a:gd name="T38" fmla="*/ 76 w 76"/>
                    <a:gd name="T39" fmla="*/ 16 h 222"/>
                    <a:gd name="T40" fmla="*/ 76 w 76"/>
                    <a:gd name="T41" fmla="*/ 16 h 222"/>
                    <a:gd name="T42" fmla="*/ 74 w 76"/>
                    <a:gd name="T43" fmla="*/ 10 h 222"/>
                    <a:gd name="T44" fmla="*/ 72 w 76"/>
                    <a:gd name="T45" fmla="*/ 4 h 222"/>
                    <a:gd name="T46" fmla="*/ 66 w 76"/>
                    <a:gd name="T47" fmla="*/ 2 h 222"/>
                    <a:gd name="T48" fmla="*/ 58 w 76"/>
                    <a:gd name="T49" fmla="*/ 0 h 222"/>
                    <a:gd name="T50" fmla="*/ 58 w 76"/>
                    <a:gd name="T5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22">
                      <a:moveTo>
                        <a:pt x="58" y="0"/>
                      </a:moveTo>
                      <a:lnTo>
                        <a:pt x="18" y="0"/>
                      </a:lnTo>
                      <a:lnTo>
                        <a:pt x="18" y="0"/>
                      </a:lnTo>
                      <a:lnTo>
                        <a:pt x="10" y="2"/>
                      </a:lnTo>
                      <a:lnTo>
                        <a:pt x="6" y="4"/>
                      </a:lnTo>
                      <a:lnTo>
                        <a:pt x="2" y="10"/>
                      </a:lnTo>
                      <a:lnTo>
                        <a:pt x="0" y="16"/>
                      </a:lnTo>
                      <a:lnTo>
                        <a:pt x="0" y="204"/>
                      </a:lnTo>
                      <a:lnTo>
                        <a:pt x="0" y="204"/>
                      </a:lnTo>
                      <a:lnTo>
                        <a:pt x="2" y="212"/>
                      </a:lnTo>
                      <a:lnTo>
                        <a:pt x="6" y="216"/>
                      </a:lnTo>
                      <a:lnTo>
                        <a:pt x="10" y="220"/>
                      </a:lnTo>
                      <a:lnTo>
                        <a:pt x="18" y="222"/>
                      </a:lnTo>
                      <a:lnTo>
                        <a:pt x="58" y="222"/>
                      </a:lnTo>
                      <a:lnTo>
                        <a:pt x="58" y="222"/>
                      </a:lnTo>
                      <a:lnTo>
                        <a:pt x="66" y="220"/>
                      </a:lnTo>
                      <a:lnTo>
                        <a:pt x="72" y="216"/>
                      </a:lnTo>
                      <a:lnTo>
                        <a:pt x="74" y="212"/>
                      </a:lnTo>
                      <a:lnTo>
                        <a:pt x="76" y="204"/>
                      </a:lnTo>
                      <a:lnTo>
                        <a:pt x="76" y="16"/>
                      </a:lnTo>
                      <a:lnTo>
                        <a:pt x="76" y="16"/>
                      </a:lnTo>
                      <a:lnTo>
                        <a:pt x="74" y="10"/>
                      </a:lnTo>
                      <a:lnTo>
                        <a:pt x="72" y="4"/>
                      </a:lnTo>
                      <a:lnTo>
                        <a:pt x="66" y="2"/>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6" name="Freeform 33"/>
                <p:cNvSpPr>
                  <a:spLocks/>
                </p:cNvSpPr>
                <p:nvPr/>
              </p:nvSpPr>
              <p:spPr bwMode="auto">
                <a:xfrm>
                  <a:off x="3829" y="2221"/>
                  <a:ext cx="76" cy="170"/>
                </a:xfrm>
                <a:custGeom>
                  <a:avLst/>
                  <a:gdLst>
                    <a:gd name="T0" fmla="*/ 58 w 76"/>
                    <a:gd name="T1" fmla="*/ 0 h 170"/>
                    <a:gd name="T2" fmla="*/ 18 w 76"/>
                    <a:gd name="T3" fmla="*/ 0 h 170"/>
                    <a:gd name="T4" fmla="*/ 18 w 76"/>
                    <a:gd name="T5" fmla="*/ 0 h 170"/>
                    <a:gd name="T6" fmla="*/ 10 w 76"/>
                    <a:gd name="T7" fmla="*/ 0 h 170"/>
                    <a:gd name="T8" fmla="*/ 4 w 76"/>
                    <a:gd name="T9" fmla="*/ 4 h 170"/>
                    <a:gd name="T10" fmla="*/ 2 w 76"/>
                    <a:gd name="T11" fmla="*/ 10 h 170"/>
                    <a:gd name="T12" fmla="*/ 0 w 76"/>
                    <a:gd name="T13" fmla="*/ 16 h 170"/>
                    <a:gd name="T14" fmla="*/ 0 w 76"/>
                    <a:gd name="T15" fmla="*/ 152 h 170"/>
                    <a:gd name="T16" fmla="*/ 0 w 76"/>
                    <a:gd name="T17" fmla="*/ 152 h 170"/>
                    <a:gd name="T18" fmla="*/ 2 w 76"/>
                    <a:gd name="T19" fmla="*/ 160 h 170"/>
                    <a:gd name="T20" fmla="*/ 4 w 76"/>
                    <a:gd name="T21" fmla="*/ 164 h 170"/>
                    <a:gd name="T22" fmla="*/ 10 w 76"/>
                    <a:gd name="T23" fmla="*/ 168 h 170"/>
                    <a:gd name="T24" fmla="*/ 18 w 76"/>
                    <a:gd name="T25" fmla="*/ 170 h 170"/>
                    <a:gd name="T26" fmla="*/ 58 w 76"/>
                    <a:gd name="T27" fmla="*/ 170 h 170"/>
                    <a:gd name="T28" fmla="*/ 58 w 76"/>
                    <a:gd name="T29" fmla="*/ 170 h 170"/>
                    <a:gd name="T30" fmla="*/ 66 w 76"/>
                    <a:gd name="T31" fmla="*/ 168 h 170"/>
                    <a:gd name="T32" fmla="*/ 72 w 76"/>
                    <a:gd name="T33" fmla="*/ 164 h 170"/>
                    <a:gd name="T34" fmla="*/ 74 w 76"/>
                    <a:gd name="T35" fmla="*/ 160 h 170"/>
                    <a:gd name="T36" fmla="*/ 76 w 76"/>
                    <a:gd name="T37" fmla="*/ 152 h 170"/>
                    <a:gd name="T38" fmla="*/ 76 w 76"/>
                    <a:gd name="T39" fmla="*/ 16 h 170"/>
                    <a:gd name="T40" fmla="*/ 76 w 76"/>
                    <a:gd name="T41" fmla="*/ 16 h 170"/>
                    <a:gd name="T42" fmla="*/ 74 w 76"/>
                    <a:gd name="T43" fmla="*/ 10 h 170"/>
                    <a:gd name="T44" fmla="*/ 72 w 76"/>
                    <a:gd name="T45" fmla="*/ 4 h 170"/>
                    <a:gd name="T46" fmla="*/ 66 w 76"/>
                    <a:gd name="T47" fmla="*/ 0 h 170"/>
                    <a:gd name="T48" fmla="*/ 58 w 76"/>
                    <a:gd name="T49" fmla="*/ 0 h 170"/>
                    <a:gd name="T50" fmla="*/ 58 w 76"/>
                    <a:gd name="T5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170">
                      <a:moveTo>
                        <a:pt x="58" y="0"/>
                      </a:moveTo>
                      <a:lnTo>
                        <a:pt x="18" y="0"/>
                      </a:lnTo>
                      <a:lnTo>
                        <a:pt x="18" y="0"/>
                      </a:lnTo>
                      <a:lnTo>
                        <a:pt x="10" y="0"/>
                      </a:lnTo>
                      <a:lnTo>
                        <a:pt x="4" y="4"/>
                      </a:lnTo>
                      <a:lnTo>
                        <a:pt x="2" y="10"/>
                      </a:lnTo>
                      <a:lnTo>
                        <a:pt x="0" y="16"/>
                      </a:lnTo>
                      <a:lnTo>
                        <a:pt x="0" y="152"/>
                      </a:lnTo>
                      <a:lnTo>
                        <a:pt x="0" y="152"/>
                      </a:lnTo>
                      <a:lnTo>
                        <a:pt x="2" y="160"/>
                      </a:lnTo>
                      <a:lnTo>
                        <a:pt x="4" y="164"/>
                      </a:lnTo>
                      <a:lnTo>
                        <a:pt x="10" y="168"/>
                      </a:lnTo>
                      <a:lnTo>
                        <a:pt x="18" y="170"/>
                      </a:lnTo>
                      <a:lnTo>
                        <a:pt x="58" y="170"/>
                      </a:lnTo>
                      <a:lnTo>
                        <a:pt x="58" y="170"/>
                      </a:lnTo>
                      <a:lnTo>
                        <a:pt x="66" y="168"/>
                      </a:lnTo>
                      <a:lnTo>
                        <a:pt x="72" y="164"/>
                      </a:lnTo>
                      <a:lnTo>
                        <a:pt x="74" y="160"/>
                      </a:lnTo>
                      <a:lnTo>
                        <a:pt x="76" y="152"/>
                      </a:lnTo>
                      <a:lnTo>
                        <a:pt x="76" y="16"/>
                      </a:lnTo>
                      <a:lnTo>
                        <a:pt x="76" y="16"/>
                      </a:lnTo>
                      <a:lnTo>
                        <a:pt x="74" y="10"/>
                      </a:lnTo>
                      <a:lnTo>
                        <a:pt x="72" y="4"/>
                      </a:lnTo>
                      <a:lnTo>
                        <a:pt x="66" y="0"/>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7" name="Freeform 34"/>
                <p:cNvSpPr>
                  <a:spLocks/>
                </p:cNvSpPr>
                <p:nvPr/>
              </p:nvSpPr>
              <p:spPr bwMode="auto">
                <a:xfrm>
                  <a:off x="3929" y="2221"/>
                  <a:ext cx="76" cy="170"/>
                </a:xfrm>
                <a:custGeom>
                  <a:avLst/>
                  <a:gdLst>
                    <a:gd name="T0" fmla="*/ 58 w 76"/>
                    <a:gd name="T1" fmla="*/ 0 h 170"/>
                    <a:gd name="T2" fmla="*/ 18 w 76"/>
                    <a:gd name="T3" fmla="*/ 0 h 170"/>
                    <a:gd name="T4" fmla="*/ 18 w 76"/>
                    <a:gd name="T5" fmla="*/ 0 h 170"/>
                    <a:gd name="T6" fmla="*/ 10 w 76"/>
                    <a:gd name="T7" fmla="*/ 0 h 170"/>
                    <a:gd name="T8" fmla="*/ 4 w 76"/>
                    <a:gd name="T9" fmla="*/ 4 h 170"/>
                    <a:gd name="T10" fmla="*/ 2 w 76"/>
                    <a:gd name="T11" fmla="*/ 10 h 170"/>
                    <a:gd name="T12" fmla="*/ 0 w 76"/>
                    <a:gd name="T13" fmla="*/ 16 h 170"/>
                    <a:gd name="T14" fmla="*/ 0 w 76"/>
                    <a:gd name="T15" fmla="*/ 152 h 170"/>
                    <a:gd name="T16" fmla="*/ 0 w 76"/>
                    <a:gd name="T17" fmla="*/ 152 h 170"/>
                    <a:gd name="T18" fmla="*/ 2 w 76"/>
                    <a:gd name="T19" fmla="*/ 160 h 170"/>
                    <a:gd name="T20" fmla="*/ 4 w 76"/>
                    <a:gd name="T21" fmla="*/ 164 h 170"/>
                    <a:gd name="T22" fmla="*/ 10 w 76"/>
                    <a:gd name="T23" fmla="*/ 168 h 170"/>
                    <a:gd name="T24" fmla="*/ 18 w 76"/>
                    <a:gd name="T25" fmla="*/ 170 h 170"/>
                    <a:gd name="T26" fmla="*/ 58 w 76"/>
                    <a:gd name="T27" fmla="*/ 170 h 170"/>
                    <a:gd name="T28" fmla="*/ 58 w 76"/>
                    <a:gd name="T29" fmla="*/ 170 h 170"/>
                    <a:gd name="T30" fmla="*/ 66 w 76"/>
                    <a:gd name="T31" fmla="*/ 168 h 170"/>
                    <a:gd name="T32" fmla="*/ 72 w 76"/>
                    <a:gd name="T33" fmla="*/ 164 h 170"/>
                    <a:gd name="T34" fmla="*/ 74 w 76"/>
                    <a:gd name="T35" fmla="*/ 160 h 170"/>
                    <a:gd name="T36" fmla="*/ 76 w 76"/>
                    <a:gd name="T37" fmla="*/ 152 h 170"/>
                    <a:gd name="T38" fmla="*/ 76 w 76"/>
                    <a:gd name="T39" fmla="*/ 16 h 170"/>
                    <a:gd name="T40" fmla="*/ 76 w 76"/>
                    <a:gd name="T41" fmla="*/ 16 h 170"/>
                    <a:gd name="T42" fmla="*/ 74 w 76"/>
                    <a:gd name="T43" fmla="*/ 10 h 170"/>
                    <a:gd name="T44" fmla="*/ 72 w 76"/>
                    <a:gd name="T45" fmla="*/ 4 h 170"/>
                    <a:gd name="T46" fmla="*/ 66 w 76"/>
                    <a:gd name="T47" fmla="*/ 0 h 170"/>
                    <a:gd name="T48" fmla="*/ 58 w 76"/>
                    <a:gd name="T49" fmla="*/ 0 h 170"/>
                    <a:gd name="T50" fmla="*/ 58 w 76"/>
                    <a:gd name="T5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170">
                      <a:moveTo>
                        <a:pt x="58" y="0"/>
                      </a:moveTo>
                      <a:lnTo>
                        <a:pt x="18" y="0"/>
                      </a:lnTo>
                      <a:lnTo>
                        <a:pt x="18" y="0"/>
                      </a:lnTo>
                      <a:lnTo>
                        <a:pt x="10" y="0"/>
                      </a:lnTo>
                      <a:lnTo>
                        <a:pt x="4" y="4"/>
                      </a:lnTo>
                      <a:lnTo>
                        <a:pt x="2" y="10"/>
                      </a:lnTo>
                      <a:lnTo>
                        <a:pt x="0" y="16"/>
                      </a:lnTo>
                      <a:lnTo>
                        <a:pt x="0" y="152"/>
                      </a:lnTo>
                      <a:lnTo>
                        <a:pt x="0" y="152"/>
                      </a:lnTo>
                      <a:lnTo>
                        <a:pt x="2" y="160"/>
                      </a:lnTo>
                      <a:lnTo>
                        <a:pt x="4" y="164"/>
                      </a:lnTo>
                      <a:lnTo>
                        <a:pt x="10" y="168"/>
                      </a:lnTo>
                      <a:lnTo>
                        <a:pt x="18" y="170"/>
                      </a:lnTo>
                      <a:lnTo>
                        <a:pt x="58" y="170"/>
                      </a:lnTo>
                      <a:lnTo>
                        <a:pt x="58" y="170"/>
                      </a:lnTo>
                      <a:lnTo>
                        <a:pt x="66" y="168"/>
                      </a:lnTo>
                      <a:lnTo>
                        <a:pt x="72" y="164"/>
                      </a:lnTo>
                      <a:lnTo>
                        <a:pt x="74" y="160"/>
                      </a:lnTo>
                      <a:lnTo>
                        <a:pt x="76" y="152"/>
                      </a:lnTo>
                      <a:lnTo>
                        <a:pt x="76" y="16"/>
                      </a:lnTo>
                      <a:lnTo>
                        <a:pt x="76" y="16"/>
                      </a:lnTo>
                      <a:lnTo>
                        <a:pt x="74" y="10"/>
                      </a:lnTo>
                      <a:lnTo>
                        <a:pt x="72" y="4"/>
                      </a:lnTo>
                      <a:lnTo>
                        <a:pt x="66" y="0"/>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8" name="Freeform 35"/>
                <p:cNvSpPr>
                  <a:spLocks/>
                </p:cNvSpPr>
                <p:nvPr/>
              </p:nvSpPr>
              <p:spPr bwMode="auto">
                <a:xfrm>
                  <a:off x="4029" y="2169"/>
                  <a:ext cx="76" cy="222"/>
                </a:xfrm>
                <a:custGeom>
                  <a:avLst/>
                  <a:gdLst>
                    <a:gd name="T0" fmla="*/ 58 w 76"/>
                    <a:gd name="T1" fmla="*/ 0 h 222"/>
                    <a:gd name="T2" fmla="*/ 18 w 76"/>
                    <a:gd name="T3" fmla="*/ 0 h 222"/>
                    <a:gd name="T4" fmla="*/ 18 w 76"/>
                    <a:gd name="T5" fmla="*/ 0 h 222"/>
                    <a:gd name="T6" fmla="*/ 10 w 76"/>
                    <a:gd name="T7" fmla="*/ 2 h 222"/>
                    <a:gd name="T8" fmla="*/ 4 w 76"/>
                    <a:gd name="T9" fmla="*/ 4 h 222"/>
                    <a:gd name="T10" fmla="*/ 2 w 76"/>
                    <a:gd name="T11" fmla="*/ 10 h 222"/>
                    <a:gd name="T12" fmla="*/ 0 w 76"/>
                    <a:gd name="T13" fmla="*/ 16 h 222"/>
                    <a:gd name="T14" fmla="*/ 0 w 76"/>
                    <a:gd name="T15" fmla="*/ 204 h 222"/>
                    <a:gd name="T16" fmla="*/ 0 w 76"/>
                    <a:gd name="T17" fmla="*/ 204 h 222"/>
                    <a:gd name="T18" fmla="*/ 2 w 76"/>
                    <a:gd name="T19" fmla="*/ 212 h 222"/>
                    <a:gd name="T20" fmla="*/ 4 w 76"/>
                    <a:gd name="T21" fmla="*/ 216 h 222"/>
                    <a:gd name="T22" fmla="*/ 10 w 76"/>
                    <a:gd name="T23" fmla="*/ 220 h 222"/>
                    <a:gd name="T24" fmla="*/ 18 w 76"/>
                    <a:gd name="T25" fmla="*/ 222 h 222"/>
                    <a:gd name="T26" fmla="*/ 58 w 76"/>
                    <a:gd name="T27" fmla="*/ 222 h 222"/>
                    <a:gd name="T28" fmla="*/ 58 w 76"/>
                    <a:gd name="T29" fmla="*/ 222 h 222"/>
                    <a:gd name="T30" fmla="*/ 66 w 76"/>
                    <a:gd name="T31" fmla="*/ 220 h 222"/>
                    <a:gd name="T32" fmla="*/ 70 w 76"/>
                    <a:gd name="T33" fmla="*/ 216 h 222"/>
                    <a:gd name="T34" fmla="*/ 74 w 76"/>
                    <a:gd name="T35" fmla="*/ 212 h 222"/>
                    <a:gd name="T36" fmla="*/ 76 w 76"/>
                    <a:gd name="T37" fmla="*/ 204 h 222"/>
                    <a:gd name="T38" fmla="*/ 76 w 76"/>
                    <a:gd name="T39" fmla="*/ 16 h 222"/>
                    <a:gd name="T40" fmla="*/ 76 w 76"/>
                    <a:gd name="T41" fmla="*/ 16 h 222"/>
                    <a:gd name="T42" fmla="*/ 74 w 76"/>
                    <a:gd name="T43" fmla="*/ 10 h 222"/>
                    <a:gd name="T44" fmla="*/ 70 w 76"/>
                    <a:gd name="T45" fmla="*/ 4 h 222"/>
                    <a:gd name="T46" fmla="*/ 66 w 76"/>
                    <a:gd name="T47" fmla="*/ 2 h 222"/>
                    <a:gd name="T48" fmla="*/ 58 w 76"/>
                    <a:gd name="T49" fmla="*/ 0 h 222"/>
                    <a:gd name="T50" fmla="*/ 58 w 76"/>
                    <a:gd name="T5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22">
                      <a:moveTo>
                        <a:pt x="58" y="0"/>
                      </a:moveTo>
                      <a:lnTo>
                        <a:pt x="18" y="0"/>
                      </a:lnTo>
                      <a:lnTo>
                        <a:pt x="18" y="0"/>
                      </a:lnTo>
                      <a:lnTo>
                        <a:pt x="10" y="2"/>
                      </a:lnTo>
                      <a:lnTo>
                        <a:pt x="4" y="4"/>
                      </a:lnTo>
                      <a:lnTo>
                        <a:pt x="2" y="10"/>
                      </a:lnTo>
                      <a:lnTo>
                        <a:pt x="0" y="16"/>
                      </a:lnTo>
                      <a:lnTo>
                        <a:pt x="0" y="204"/>
                      </a:lnTo>
                      <a:lnTo>
                        <a:pt x="0" y="204"/>
                      </a:lnTo>
                      <a:lnTo>
                        <a:pt x="2" y="212"/>
                      </a:lnTo>
                      <a:lnTo>
                        <a:pt x="4" y="216"/>
                      </a:lnTo>
                      <a:lnTo>
                        <a:pt x="10" y="220"/>
                      </a:lnTo>
                      <a:lnTo>
                        <a:pt x="18" y="222"/>
                      </a:lnTo>
                      <a:lnTo>
                        <a:pt x="58" y="222"/>
                      </a:lnTo>
                      <a:lnTo>
                        <a:pt x="58" y="222"/>
                      </a:lnTo>
                      <a:lnTo>
                        <a:pt x="66" y="220"/>
                      </a:lnTo>
                      <a:lnTo>
                        <a:pt x="70" y="216"/>
                      </a:lnTo>
                      <a:lnTo>
                        <a:pt x="74" y="212"/>
                      </a:lnTo>
                      <a:lnTo>
                        <a:pt x="76" y="204"/>
                      </a:lnTo>
                      <a:lnTo>
                        <a:pt x="76" y="16"/>
                      </a:lnTo>
                      <a:lnTo>
                        <a:pt x="76" y="16"/>
                      </a:lnTo>
                      <a:lnTo>
                        <a:pt x="74" y="10"/>
                      </a:lnTo>
                      <a:lnTo>
                        <a:pt x="70" y="4"/>
                      </a:lnTo>
                      <a:lnTo>
                        <a:pt x="66" y="2"/>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9" name="Freeform 36"/>
                <p:cNvSpPr>
                  <a:spLocks/>
                </p:cNvSpPr>
                <p:nvPr/>
              </p:nvSpPr>
              <p:spPr bwMode="auto">
                <a:xfrm>
                  <a:off x="3921" y="2117"/>
                  <a:ext cx="20" cy="32"/>
                </a:xfrm>
                <a:custGeom>
                  <a:avLst/>
                  <a:gdLst>
                    <a:gd name="T0" fmla="*/ 0 w 20"/>
                    <a:gd name="T1" fmla="*/ 0 h 32"/>
                    <a:gd name="T2" fmla="*/ 0 w 20"/>
                    <a:gd name="T3" fmla="*/ 32 h 32"/>
                    <a:gd name="T4" fmla="*/ 0 w 20"/>
                    <a:gd name="T5" fmla="*/ 32 h 32"/>
                    <a:gd name="T6" fmla="*/ 8 w 20"/>
                    <a:gd name="T7" fmla="*/ 30 h 32"/>
                    <a:gd name="T8" fmla="*/ 14 w 20"/>
                    <a:gd name="T9" fmla="*/ 28 h 32"/>
                    <a:gd name="T10" fmla="*/ 18 w 20"/>
                    <a:gd name="T11" fmla="*/ 24 h 32"/>
                    <a:gd name="T12" fmla="*/ 20 w 20"/>
                    <a:gd name="T13" fmla="*/ 16 h 32"/>
                    <a:gd name="T14" fmla="*/ 20 w 20"/>
                    <a:gd name="T15" fmla="*/ 16 h 32"/>
                    <a:gd name="T16" fmla="*/ 18 w 20"/>
                    <a:gd name="T17" fmla="*/ 10 h 32"/>
                    <a:gd name="T18" fmla="*/ 14 w 20"/>
                    <a:gd name="T19" fmla="*/ 6 h 32"/>
                    <a:gd name="T20" fmla="*/ 8 w 20"/>
                    <a:gd name="T21" fmla="*/ 2 h 32"/>
                    <a:gd name="T22" fmla="*/ 0 w 20"/>
                    <a:gd name="T23" fmla="*/ 0 h 32"/>
                    <a:gd name="T24" fmla="*/ 0 w 20"/>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0" y="0"/>
                      </a:moveTo>
                      <a:lnTo>
                        <a:pt x="0" y="32"/>
                      </a:lnTo>
                      <a:lnTo>
                        <a:pt x="0" y="32"/>
                      </a:lnTo>
                      <a:lnTo>
                        <a:pt x="8" y="30"/>
                      </a:lnTo>
                      <a:lnTo>
                        <a:pt x="14" y="28"/>
                      </a:lnTo>
                      <a:lnTo>
                        <a:pt x="18" y="24"/>
                      </a:lnTo>
                      <a:lnTo>
                        <a:pt x="20" y="16"/>
                      </a:lnTo>
                      <a:lnTo>
                        <a:pt x="20" y="16"/>
                      </a:lnTo>
                      <a:lnTo>
                        <a:pt x="18" y="10"/>
                      </a:lnTo>
                      <a:lnTo>
                        <a:pt x="14" y="6"/>
                      </a:lnTo>
                      <a:lnTo>
                        <a:pt x="8" y="2"/>
                      </a:lnTo>
                      <a:lnTo>
                        <a:pt x="0" y="0"/>
                      </a:ln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0" name="Freeform 37"/>
                <p:cNvSpPr>
                  <a:spLocks/>
                </p:cNvSpPr>
                <p:nvPr/>
              </p:nvSpPr>
              <p:spPr bwMode="auto">
                <a:xfrm>
                  <a:off x="3895" y="2067"/>
                  <a:ext cx="18" cy="28"/>
                </a:xfrm>
                <a:custGeom>
                  <a:avLst/>
                  <a:gdLst>
                    <a:gd name="T0" fmla="*/ 0 w 18"/>
                    <a:gd name="T1" fmla="*/ 14 h 28"/>
                    <a:gd name="T2" fmla="*/ 0 w 18"/>
                    <a:gd name="T3" fmla="*/ 14 h 28"/>
                    <a:gd name="T4" fmla="*/ 2 w 18"/>
                    <a:gd name="T5" fmla="*/ 20 h 28"/>
                    <a:gd name="T6" fmla="*/ 4 w 18"/>
                    <a:gd name="T7" fmla="*/ 24 h 28"/>
                    <a:gd name="T8" fmla="*/ 10 w 18"/>
                    <a:gd name="T9" fmla="*/ 26 h 28"/>
                    <a:gd name="T10" fmla="*/ 18 w 18"/>
                    <a:gd name="T11" fmla="*/ 28 h 28"/>
                    <a:gd name="T12" fmla="*/ 18 w 18"/>
                    <a:gd name="T13" fmla="*/ 0 h 28"/>
                    <a:gd name="T14" fmla="*/ 18 w 18"/>
                    <a:gd name="T15" fmla="*/ 0 h 28"/>
                    <a:gd name="T16" fmla="*/ 10 w 18"/>
                    <a:gd name="T17" fmla="*/ 2 h 28"/>
                    <a:gd name="T18" fmla="*/ 4 w 18"/>
                    <a:gd name="T19" fmla="*/ 6 h 28"/>
                    <a:gd name="T20" fmla="*/ 2 w 18"/>
                    <a:gd name="T21" fmla="*/ 10 h 28"/>
                    <a:gd name="T22" fmla="*/ 0 w 18"/>
                    <a:gd name="T23" fmla="*/ 14 h 28"/>
                    <a:gd name="T24" fmla="*/ 0 w 18"/>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8">
                      <a:moveTo>
                        <a:pt x="0" y="14"/>
                      </a:moveTo>
                      <a:lnTo>
                        <a:pt x="0" y="14"/>
                      </a:lnTo>
                      <a:lnTo>
                        <a:pt x="2" y="20"/>
                      </a:lnTo>
                      <a:lnTo>
                        <a:pt x="4" y="24"/>
                      </a:lnTo>
                      <a:lnTo>
                        <a:pt x="10" y="26"/>
                      </a:lnTo>
                      <a:lnTo>
                        <a:pt x="18" y="28"/>
                      </a:lnTo>
                      <a:lnTo>
                        <a:pt x="18" y="0"/>
                      </a:lnTo>
                      <a:lnTo>
                        <a:pt x="18" y="0"/>
                      </a:lnTo>
                      <a:lnTo>
                        <a:pt x="10" y="2"/>
                      </a:lnTo>
                      <a:lnTo>
                        <a:pt x="4" y="6"/>
                      </a:lnTo>
                      <a:lnTo>
                        <a:pt x="2" y="10"/>
                      </a:lnTo>
                      <a:lnTo>
                        <a:pt x="0" y="14"/>
                      </a:lnTo>
                      <a:lnTo>
                        <a:pt x="0" y="14"/>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1" name="Freeform 38"/>
                <p:cNvSpPr>
                  <a:spLocks noEditPoints="1"/>
                </p:cNvSpPr>
                <p:nvPr/>
              </p:nvSpPr>
              <p:spPr bwMode="auto">
                <a:xfrm>
                  <a:off x="3823" y="2015"/>
                  <a:ext cx="188" cy="188"/>
                </a:xfrm>
                <a:custGeom>
                  <a:avLst/>
                  <a:gdLst>
                    <a:gd name="T0" fmla="*/ 76 w 188"/>
                    <a:gd name="T1" fmla="*/ 2 h 188"/>
                    <a:gd name="T2" fmla="*/ 28 w 188"/>
                    <a:gd name="T3" fmla="*/ 28 h 188"/>
                    <a:gd name="T4" fmla="*/ 2 w 188"/>
                    <a:gd name="T5" fmla="*/ 76 h 188"/>
                    <a:gd name="T6" fmla="*/ 2 w 188"/>
                    <a:gd name="T7" fmla="*/ 112 h 188"/>
                    <a:gd name="T8" fmla="*/ 28 w 188"/>
                    <a:gd name="T9" fmla="*/ 160 h 188"/>
                    <a:gd name="T10" fmla="*/ 76 w 188"/>
                    <a:gd name="T11" fmla="*/ 186 h 188"/>
                    <a:gd name="T12" fmla="*/ 112 w 188"/>
                    <a:gd name="T13" fmla="*/ 186 h 188"/>
                    <a:gd name="T14" fmla="*/ 160 w 188"/>
                    <a:gd name="T15" fmla="*/ 160 h 188"/>
                    <a:gd name="T16" fmla="*/ 186 w 188"/>
                    <a:gd name="T17" fmla="*/ 112 h 188"/>
                    <a:gd name="T18" fmla="*/ 186 w 188"/>
                    <a:gd name="T19" fmla="*/ 76 h 188"/>
                    <a:gd name="T20" fmla="*/ 160 w 188"/>
                    <a:gd name="T21" fmla="*/ 28 h 188"/>
                    <a:gd name="T22" fmla="*/ 112 w 188"/>
                    <a:gd name="T23" fmla="*/ 2 h 188"/>
                    <a:gd name="T24" fmla="*/ 98 w 188"/>
                    <a:gd name="T25" fmla="*/ 150 h 188"/>
                    <a:gd name="T26" fmla="*/ 98 w 188"/>
                    <a:gd name="T27" fmla="*/ 162 h 188"/>
                    <a:gd name="T28" fmla="*/ 90 w 188"/>
                    <a:gd name="T29" fmla="*/ 162 h 188"/>
                    <a:gd name="T30" fmla="*/ 90 w 188"/>
                    <a:gd name="T31" fmla="*/ 150 h 188"/>
                    <a:gd name="T32" fmla="*/ 66 w 188"/>
                    <a:gd name="T33" fmla="*/ 144 h 188"/>
                    <a:gd name="T34" fmla="*/ 52 w 188"/>
                    <a:gd name="T35" fmla="*/ 130 h 188"/>
                    <a:gd name="T36" fmla="*/ 52 w 188"/>
                    <a:gd name="T37" fmla="*/ 116 h 188"/>
                    <a:gd name="T38" fmla="*/ 60 w 188"/>
                    <a:gd name="T39" fmla="*/ 112 h 188"/>
                    <a:gd name="T40" fmla="*/ 68 w 188"/>
                    <a:gd name="T41" fmla="*/ 114 h 188"/>
                    <a:gd name="T42" fmla="*/ 76 w 188"/>
                    <a:gd name="T43" fmla="*/ 130 h 188"/>
                    <a:gd name="T44" fmla="*/ 90 w 188"/>
                    <a:gd name="T45" fmla="*/ 102 h 188"/>
                    <a:gd name="T46" fmla="*/ 62 w 188"/>
                    <a:gd name="T47" fmla="*/ 90 h 188"/>
                    <a:gd name="T48" fmla="*/ 54 w 188"/>
                    <a:gd name="T49" fmla="*/ 76 h 188"/>
                    <a:gd name="T50" fmla="*/ 54 w 188"/>
                    <a:gd name="T51" fmla="*/ 62 h 188"/>
                    <a:gd name="T52" fmla="*/ 64 w 188"/>
                    <a:gd name="T53" fmla="*/ 46 h 188"/>
                    <a:gd name="T54" fmla="*/ 90 w 188"/>
                    <a:gd name="T55" fmla="*/ 38 h 188"/>
                    <a:gd name="T56" fmla="*/ 90 w 188"/>
                    <a:gd name="T57" fmla="*/ 26 h 188"/>
                    <a:gd name="T58" fmla="*/ 98 w 188"/>
                    <a:gd name="T59" fmla="*/ 26 h 188"/>
                    <a:gd name="T60" fmla="*/ 98 w 188"/>
                    <a:gd name="T61" fmla="*/ 38 h 188"/>
                    <a:gd name="T62" fmla="*/ 128 w 188"/>
                    <a:gd name="T63" fmla="*/ 46 h 188"/>
                    <a:gd name="T64" fmla="*/ 136 w 188"/>
                    <a:gd name="T65" fmla="*/ 60 h 188"/>
                    <a:gd name="T66" fmla="*/ 134 w 188"/>
                    <a:gd name="T67" fmla="*/ 68 h 188"/>
                    <a:gd name="T68" fmla="*/ 126 w 188"/>
                    <a:gd name="T69" fmla="*/ 70 h 188"/>
                    <a:gd name="T70" fmla="*/ 116 w 188"/>
                    <a:gd name="T71" fmla="*/ 62 h 188"/>
                    <a:gd name="T72" fmla="*/ 98 w 188"/>
                    <a:gd name="T73" fmla="*/ 52 h 188"/>
                    <a:gd name="T74" fmla="*/ 114 w 188"/>
                    <a:gd name="T75" fmla="*/ 86 h 188"/>
                    <a:gd name="T76" fmla="*/ 134 w 188"/>
                    <a:gd name="T77" fmla="*/ 102 h 188"/>
                    <a:gd name="T78" fmla="*/ 138 w 188"/>
                    <a:gd name="T79" fmla="*/ 116 h 188"/>
                    <a:gd name="T80" fmla="*/ 132 w 188"/>
                    <a:gd name="T81" fmla="*/ 136 h 188"/>
                    <a:gd name="T82" fmla="*/ 114 w 188"/>
                    <a:gd name="T83" fmla="*/ 14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8" h="188">
                      <a:moveTo>
                        <a:pt x="94" y="0"/>
                      </a:moveTo>
                      <a:lnTo>
                        <a:pt x="94" y="0"/>
                      </a:lnTo>
                      <a:lnTo>
                        <a:pt x="76" y="2"/>
                      </a:lnTo>
                      <a:lnTo>
                        <a:pt x="58" y="8"/>
                      </a:lnTo>
                      <a:lnTo>
                        <a:pt x="42" y="16"/>
                      </a:lnTo>
                      <a:lnTo>
                        <a:pt x="28" y="28"/>
                      </a:lnTo>
                      <a:lnTo>
                        <a:pt x="16" y="42"/>
                      </a:lnTo>
                      <a:lnTo>
                        <a:pt x="8" y="58"/>
                      </a:lnTo>
                      <a:lnTo>
                        <a:pt x="2" y="76"/>
                      </a:lnTo>
                      <a:lnTo>
                        <a:pt x="0" y="94"/>
                      </a:lnTo>
                      <a:lnTo>
                        <a:pt x="0" y="94"/>
                      </a:lnTo>
                      <a:lnTo>
                        <a:pt x="2" y="112"/>
                      </a:lnTo>
                      <a:lnTo>
                        <a:pt x="8" y="130"/>
                      </a:lnTo>
                      <a:lnTo>
                        <a:pt x="16" y="146"/>
                      </a:lnTo>
                      <a:lnTo>
                        <a:pt x="28" y="160"/>
                      </a:lnTo>
                      <a:lnTo>
                        <a:pt x="42" y="172"/>
                      </a:lnTo>
                      <a:lnTo>
                        <a:pt x="58" y="180"/>
                      </a:lnTo>
                      <a:lnTo>
                        <a:pt x="76" y="186"/>
                      </a:lnTo>
                      <a:lnTo>
                        <a:pt x="94" y="188"/>
                      </a:lnTo>
                      <a:lnTo>
                        <a:pt x="94" y="188"/>
                      </a:lnTo>
                      <a:lnTo>
                        <a:pt x="112" y="186"/>
                      </a:lnTo>
                      <a:lnTo>
                        <a:pt x="130" y="180"/>
                      </a:lnTo>
                      <a:lnTo>
                        <a:pt x="146" y="172"/>
                      </a:lnTo>
                      <a:lnTo>
                        <a:pt x="160" y="160"/>
                      </a:lnTo>
                      <a:lnTo>
                        <a:pt x="172" y="146"/>
                      </a:lnTo>
                      <a:lnTo>
                        <a:pt x="180" y="130"/>
                      </a:lnTo>
                      <a:lnTo>
                        <a:pt x="186" y="112"/>
                      </a:lnTo>
                      <a:lnTo>
                        <a:pt x="188" y="94"/>
                      </a:lnTo>
                      <a:lnTo>
                        <a:pt x="188" y="94"/>
                      </a:lnTo>
                      <a:lnTo>
                        <a:pt x="186" y="76"/>
                      </a:lnTo>
                      <a:lnTo>
                        <a:pt x="180" y="58"/>
                      </a:lnTo>
                      <a:lnTo>
                        <a:pt x="172" y="42"/>
                      </a:lnTo>
                      <a:lnTo>
                        <a:pt x="160" y="28"/>
                      </a:lnTo>
                      <a:lnTo>
                        <a:pt x="146" y="16"/>
                      </a:lnTo>
                      <a:lnTo>
                        <a:pt x="130" y="8"/>
                      </a:lnTo>
                      <a:lnTo>
                        <a:pt x="112" y="2"/>
                      </a:lnTo>
                      <a:lnTo>
                        <a:pt x="94" y="0"/>
                      </a:lnTo>
                      <a:lnTo>
                        <a:pt x="94" y="0"/>
                      </a:lnTo>
                      <a:close/>
                      <a:moveTo>
                        <a:pt x="98" y="150"/>
                      </a:moveTo>
                      <a:lnTo>
                        <a:pt x="98" y="160"/>
                      </a:lnTo>
                      <a:lnTo>
                        <a:pt x="98" y="160"/>
                      </a:lnTo>
                      <a:lnTo>
                        <a:pt x="98" y="162"/>
                      </a:lnTo>
                      <a:lnTo>
                        <a:pt x="94" y="164"/>
                      </a:lnTo>
                      <a:lnTo>
                        <a:pt x="94" y="164"/>
                      </a:lnTo>
                      <a:lnTo>
                        <a:pt x="90" y="162"/>
                      </a:lnTo>
                      <a:lnTo>
                        <a:pt x="90" y="160"/>
                      </a:lnTo>
                      <a:lnTo>
                        <a:pt x="90" y="150"/>
                      </a:lnTo>
                      <a:lnTo>
                        <a:pt x="90" y="150"/>
                      </a:lnTo>
                      <a:lnTo>
                        <a:pt x="80" y="148"/>
                      </a:lnTo>
                      <a:lnTo>
                        <a:pt x="72" y="146"/>
                      </a:lnTo>
                      <a:lnTo>
                        <a:pt x="66" y="144"/>
                      </a:lnTo>
                      <a:lnTo>
                        <a:pt x="60" y="140"/>
                      </a:lnTo>
                      <a:lnTo>
                        <a:pt x="56" y="136"/>
                      </a:lnTo>
                      <a:lnTo>
                        <a:pt x="52" y="130"/>
                      </a:lnTo>
                      <a:lnTo>
                        <a:pt x="50" y="120"/>
                      </a:lnTo>
                      <a:lnTo>
                        <a:pt x="50" y="120"/>
                      </a:lnTo>
                      <a:lnTo>
                        <a:pt x="52" y="116"/>
                      </a:lnTo>
                      <a:lnTo>
                        <a:pt x="52" y="114"/>
                      </a:lnTo>
                      <a:lnTo>
                        <a:pt x="56" y="112"/>
                      </a:lnTo>
                      <a:lnTo>
                        <a:pt x="60" y="112"/>
                      </a:lnTo>
                      <a:lnTo>
                        <a:pt x="60" y="112"/>
                      </a:lnTo>
                      <a:lnTo>
                        <a:pt x="66" y="112"/>
                      </a:lnTo>
                      <a:lnTo>
                        <a:pt x="68" y="114"/>
                      </a:lnTo>
                      <a:lnTo>
                        <a:pt x="72" y="122"/>
                      </a:lnTo>
                      <a:lnTo>
                        <a:pt x="74" y="126"/>
                      </a:lnTo>
                      <a:lnTo>
                        <a:pt x="76" y="130"/>
                      </a:lnTo>
                      <a:lnTo>
                        <a:pt x="82" y="132"/>
                      </a:lnTo>
                      <a:lnTo>
                        <a:pt x="90" y="134"/>
                      </a:lnTo>
                      <a:lnTo>
                        <a:pt x="90" y="102"/>
                      </a:lnTo>
                      <a:lnTo>
                        <a:pt x="90" y="102"/>
                      </a:lnTo>
                      <a:lnTo>
                        <a:pt x="74" y="96"/>
                      </a:lnTo>
                      <a:lnTo>
                        <a:pt x="62" y="90"/>
                      </a:lnTo>
                      <a:lnTo>
                        <a:pt x="58" y="86"/>
                      </a:lnTo>
                      <a:lnTo>
                        <a:pt x="56" y="82"/>
                      </a:lnTo>
                      <a:lnTo>
                        <a:pt x="54" y="76"/>
                      </a:lnTo>
                      <a:lnTo>
                        <a:pt x="52" y="70"/>
                      </a:lnTo>
                      <a:lnTo>
                        <a:pt x="52" y="70"/>
                      </a:lnTo>
                      <a:lnTo>
                        <a:pt x="54" y="62"/>
                      </a:lnTo>
                      <a:lnTo>
                        <a:pt x="56" y="56"/>
                      </a:lnTo>
                      <a:lnTo>
                        <a:pt x="60" y="50"/>
                      </a:lnTo>
                      <a:lnTo>
                        <a:pt x="64" y="46"/>
                      </a:lnTo>
                      <a:lnTo>
                        <a:pt x="70" y="42"/>
                      </a:lnTo>
                      <a:lnTo>
                        <a:pt x="76" y="40"/>
                      </a:lnTo>
                      <a:lnTo>
                        <a:pt x="90" y="38"/>
                      </a:lnTo>
                      <a:lnTo>
                        <a:pt x="90" y="28"/>
                      </a:lnTo>
                      <a:lnTo>
                        <a:pt x="90" y="28"/>
                      </a:lnTo>
                      <a:lnTo>
                        <a:pt x="90" y="26"/>
                      </a:lnTo>
                      <a:lnTo>
                        <a:pt x="94" y="24"/>
                      </a:lnTo>
                      <a:lnTo>
                        <a:pt x="94" y="24"/>
                      </a:lnTo>
                      <a:lnTo>
                        <a:pt x="98" y="26"/>
                      </a:lnTo>
                      <a:lnTo>
                        <a:pt x="98" y="28"/>
                      </a:lnTo>
                      <a:lnTo>
                        <a:pt x="98" y="38"/>
                      </a:lnTo>
                      <a:lnTo>
                        <a:pt x="98" y="38"/>
                      </a:lnTo>
                      <a:lnTo>
                        <a:pt x="110" y="38"/>
                      </a:lnTo>
                      <a:lnTo>
                        <a:pt x="122" y="44"/>
                      </a:lnTo>
                      <a:lnTo>
                        <a:pt x="128" y="46"/>
                      </a:lnTo>
                      <a:lnTo>
                        <a:pt x="132" y="50"/>
                      </a:lnTo>
                      <a:lnTo>
                        <a:pt x="134" y="54"/>
                      </a:lnTo>
                      <a:lnTo>
                        <a:pt x="136" y="60"/>
                      </a:lnTo>
                      <a:lnTo>
                        <a:pt x="136" y="60"/>
                      </a:lnTo>
                      <a:lnTo>
                        <a:pt x="136" y="64"/>
                      </a:lnTo>
                      <a:lnTo>
                        <a:pt x="134" y="68"/>
                      </a:lnTo>
                      <a:lnTo>
                        <a:pt x="130" y="70"/>
                      </a:lnTo>
                      <a:lnTo>
                        <a:pt x="126" y="70"/>
                      </a:lnTo>
                      <a:lnTo>
                        <a:pt x="126" y="70"/>
                      </a:lnTo>
                      <a:lnTo>
                        <a:pt x="122" y="70"/>
                      </a:lnTo>
                      <a:lnTo>
                        <a:pt x="120" y="68"/>
                      </a:lnTo>
                      <a:lnTo>
                        <a:pt x="116" y="62"/>
                      </a:lnTo>
                      <a:lnTo>
                        <a:pt x="110" y="56"/>
                      </a:lnTo>
                      <a:lnTo>
                        <a:pt x="104" y="54"/>
                      </a:lnTo>
                      <a:lnTo>
                        <a:pt x="98" y="52"/>
                      </a:lnTo>
                      <a:lnTo>
                        <a:pt x="98" y="82"/>
                      </a:lnTo>
                      <a:lnTo>
                        <a:pt x="98" y="82"/>
                      </a:lnTo>
                      <a:lnTo>
                        <a:pt x="114" y="86"/>
                      </a:lnTo>
                      <a:lnTo>
                        <a:pt x="126" y="92"/>
                      </a:lnTo>
                      <a:lnTo>
                        <a:pt x="130" y="96"/>
                      </a:lnTo>
                      <a:lnTo>
                        <a:pt x="134" y="102"/>
                      </a:lnTo>
                      <a:lnTo>
                        <a:pt x="136" y="108"/>
                      </a:lnTo>
                      <a:lnTo>
                        <a:pt x="138" y="116"/>
                      </a:lnTo>
                      <a:lnTo>
                        <a:pt x="138" y="116"/>
                      </a:lnTo>
                      <a:lnTo>
                        <a:pt x="136" y="124"/>
                      </a:lnTo>
                      <a:lnTo>
                        <a:pt x="134" y="130"/>
                      </a:lnTo>
                      <a:lnTo>
                        <a:pt x="132" y="136"/>
                      </a:lnTo>
                      <a:lnTo>
                        <a:pt x="128" y="140"/>
                      </a:lnTo>
                      <a:lnTo>
                        <a:pt x="122" y="144"/>
                      </a:lnTo>
                      <a:lnTo>
                        <a:pt x="114" y="146"/>
                      </a:lnTo>
                      <a:lnTo>
                        <a:pt x="98" y="150"/>
                      </a:lnTo>
                      <a:lnTo>
                        <a:pt x="98" y="15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grpSp>
      <p:grpSp>
        <p:nvGrpSpPr>
          <p:cNvPr id="9" name="Group 8"/>
          <p:cNvGrpSpPr/>
          <p:nvPr/>
        </p:nvGrpSpPr>
        <p:grpSpPr>
          <a:xfrm>
            <a:off x="464498" y="1278526"/>
            <a:ext cx="1731198" cy="4314421"/>
            <a:chOff x="454567" y="1253570"/>
            <a:chExt cx="1697407" cy="4230209"/>
          </a:xfrm>
        </p:grpSpPr>
        <p:sp>
          <p:nvSpPr>
            <p:cNvPr id="223" name="Rectangle 222"/>
            <p:cNvSpPr/>
            <p:nvPr/>
          </p:nvSpPr>
          <p:spPr>
            <a:xfrm>
              <a:off x="454567" y="1253570"/>
              <a:ext cx="1697407" cy="4230209"/>
            </a:xfrm>
            <a:prstGeom prst="rect">
              <a:avLst/>
            </a:prstGeom>
            <a:solidFill>
              <a:schemeClr val="tx1"/>
            </a:solidFill>
          </p:spPr>
          <p:txBody>
            <a:bodyPr wrap="square" lIns="182828" tIns="182828" rIns="182828" bIns="182828" anchor="b">
              <a:noAutofit/>
            </a:bodyPr>
            <a:lstStyle/>
            <a:p>
              <a:pPr marL="0" marR="0" lvl="0" indent="0" defTabSz="932114"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505050"/>
                  </a:solidFill>
                  <a:effectLst/>
                  <a:uLnTx/>
                  <a:uFillTx/>
                  <a:latin typeface="Segoe UI Light" panose="020B0502040204020203" pitchFamily="34" charset="0"/>
                  <a:ea typeface="ＭＳ Ｐゴシック" charset="0"/>
                </a:rPr>
                <a:t>Enable </a:t>
              </a:r>
              <a:br>
                <a:rPr kumimoji="0" lang="en-US" sz="2000" b="0" i="0" u="none" strike="noStrike" kern="0" cap="none" spc="0" normalizeH="0" baseline="0" noProof="0" dirty="0">
                  <a:ln>
                    <a:noFill/>
                  </a:ln>
                  <a:solidFill>
                    <a:srgbClr val="505050"/>
                  </a:solidFill>
                  <a:effectLst/>
                  <a:uLnTx/>
                  <a:uFillTx/>
                  <a:latin typeface="Segoe UI Light" panose="020B0502040204020203" pitchFamily="34" charset="0"/>
                  <a:ea typeface="ＭＳ Ｐゴシック" charset="0"/>
                </a:rPr>
              </a:br>
              <a:r>
                <a:rPr kumimoji="0" lang="en-US" sz="2000" b="0" i="0" u="none" strike="noStrike" kern="0" cap="none" spc="0" normalizeH="0" baseline="0" noProof="0" dirty="0">
                  <a:ln>
                    <a:noFill/>
                  </a:ln>
                  <a:solidFill>
                    <a:srgbClr val="505050"/>
                  </a:solidFill>
                  <a:effectLst/>
                  <a:uLnTx/>
                  <a:uFillTx/>
                  <a:latin typeface="Segoe UI Light" panose="020B0502040204020203" pitchFamily="34" charset="0"/>
                  <a:ea typeface="ＭＳ Ｐゴシック" charset="0"/>
                </a:rPr>
                <a:t>your users</a:t>
              </a:r>
            </a:p>
          </p:txBody>
        </p:sp>
        <p:sp>
          <p:nvSpPr>
            <p:cNvPr id="224" name="Rectangle 223"/>
            <p:cNvSpPr/>
            <p:nvPr/>
          </p:nvSpPr>
          <p:spPr bwMode="auto">
            <a:xfrm>
              <a:off x="458010" y="1776482"/>
              <a:ext cx="1690520" cy="2224377"/>
            </a:xfrm>
            <a:prstGeom prst="rect">
              <a:avLst/>
            </a:prstGeom>
            <a:solidFill>
              <a:schemeClr val="accent4">
                <a:lumMod val="50000"/>
              </a:schemeClr>
            </a:solidFill>
            <a:ln w="10795" cap="flat" cmpd="sng" algn="ctr">
              <a:noFill/>
              <a:prstDash val="solid"/>
              <a:headEnd type="none" w="med" len="med"/>
              <a:tailEnd type="none" w="med" len="med"/>
            </a:ln>
            <a:effectLst/>
          </p:spPr>
          <p:txBody>
            <a:bodyPr lIns="182828" tIns="182828" rIns="0" bIns="46623"/>
            <a:lstStyle/>
            <a:p>
              <a:pPr marL="0" marR="0" lvl="0" indent="0" defTabSz="932114" eaLnBrk="1" fontAlgn="base" latinLnBrk="0" hangingPunct="1">
                <a:lnSpc>
                  <a:spcPct val="90000"/>
                </a:lnSpc>
                <a:spcBef>
                  <a:spcPct val="0"/>
                </a:spcBef>
                <a:spcAft>
                  <a:spcPct val="0"/>
                </a:spcAft>
                <a:buClrTx/>
                <a:buSzTx/>
                <a:buFontTx/>
                <a:buNone/>
                <a:tabLst/>
                <a:defRPr/>
              </a:pPr>
              <a:endPar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ndParaRPr>
            </a:p>
          </p:txBody>
        </p:sp>
      </p:grpSp>
      <p:sp>
        <p:nvSpPr>
          <p:cNvPr id="10" name="Rectangle 9"/>
          <p:cNvSpPr/>
          <p:nvPr/>
        </p:nvSpPr>
        <p:spPr>
          <a:xfrm>
            <a:off x="4826312" y="5006984"/>
            <a:ext cx="2768238" cy="408075"/>
          </a:xfrm>
          <a:prstGeom prst="rect">
            <a:avLst/>
          </a:prstGeom>
        </p:spPr>
        <p:txBody>
          <a:bodyPr wrap="none">
            <a:spAutoFit/>
          </a:bodyPr>
          <a:lstStyle/>
          <a:p>
            <a:pPr marL="0" marR="0" lvl="0" indent="0" algn="ctr" defTabSz="932114"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Light" panose="020B0502040204020203" pitchFamily="34" charset="0"/>
                <a:ea typeface="ＭＳ Ｐゴシック" charset="0"/>
              </a:rPr>
              <a:t>Unify your environment</a:t>
            </a:r>
          </a:p>
        </p:txBody>
      </p:sp>
      <p:sp>
        <p:nvSpPr>
          <p:cNvPr id="228" name="Rectangle 227"/>
          <p:cNvSpPr/>
          <p:nvPr/>
        </p:nvSpPr>
        <p:spPr>
          <a:xfrm>
            <a:off x="1577805" y="5876528"/>
            <a:ext cx="9069741" cy="862581"/>
          </a:xfrm>
          <a:prstGeom prst="rect">
            <a:avLst/>
          </a:prstGeom>
        </p:spPr>
        <p:txBody>
          <a:bodyPr wrap="square">
            <a:spAutoFit/>
          </a:bodyP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2448" b="0" i="0" u="none" strike="noStrike" kern="0" cap="none" spc="0" normalizeH="0" baseline="0" noProof="0" dirty="0">
                <a:ln>
                  <a:noFill/>
                </a:ln>
                <a:solidFill>
                  <a:sysClr val="windowText" lastClr="000000"/>
                </a:solidFill>
                <a:effectLst/>
                <a:uLnTx/>
                <a:uFillTx/>
                <a:latin typeface="Segoe UI Light"/>
              </a:rPr>
              <a:t>Help organizations enable their users to be productive on the devices they love while keeping corporate assets secure.</a:t>
            </a:r>
          </a:p>
        </p:txBody>
      </p:sp>
      <p:grpSp>
        <p:nvGrpSpPr>
          <p:cNvPr id="12" name="Group 11"/>
          <p:cNvGrpSpPr/>
          <p:nvPr/>
        </p:nvGrpSpPr>
        <p:grpSpPr>
          <a:xfrm>
            <a:off x="10563244" y="2798618"/>
            <a:ext cx="1066105" cy="1714126"/>
            <a:chOff x="980888" y="5795813"/>
            <a:chExt cx="1045296" cy="1680668"/>
          </a:xfrm>
        </p:grpSpPr>
        <p:pic>
          <p:nvPicPr>
            <p:cNvPr id="233" name="Picture 2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1042339" y="5795813"/>
              <a:ext cx="983845" cy="1680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4" name="TextBox 233"/>
            <p:cNvSpPr txBox="1"/>
            <p:nvPr/>
          </p:nvSpPr>
          <p:spPr>
            <a:xfrm>
              <a:off x="980888" y="6782024"/>
              <a:ext cx="540749" cy="544680"/>
            </a:xfrm>
            <a:prstGeom prst="rect">
              <a:avLst/>
            </a:prstGeom>
            <a:noFill/>
          </p:spPr>
          <p:txBody>
            <a:bodyPr wrap="none" lIns="186468" tIns="149174" rIns="186468" bIns="149174">
              <a:spAutoFit/>
            </a:bodyPr>
            <a:lstStyle/>
            <a:p>
              <a:pPr marL="0" marR="0" lvl="0" indent="0" defTabSz="950883" eaLnBrk="1" fontAlgn="auto" latinLnBrk="0" hangingPunct="1">
                <a:lnSpc>
                  <a:spcPct val="9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rPr>
                <a:t>IT</a:t>
              </a:r>
            </a:p>
          </p:txBody>
        </p:sp>
      </p:grpSp>
      <p:grpSp>
        <p:nvGrpSpPr>
          <p:cNvPr id="236" name="Group 235"/>
          <p:cNvGrpSpPr/>
          <p:nvPr/>
        </p:nvGrpSpPr>
        <p:grpSpPr>
          <a:xfrm>
            <a:off x="726120" y="2790531"/>
            <a:ext cx="1064801" cy="1730301"/>
            <a:chOff x="1215593" y="2548396"/>
            <a:chExt cx="1218854" cy="1980638"/>
          </a:xfrm>
        </p:grpSpPr>
        <p:pic>
          <p:nvPicPr>
            <p:cNvPr id="237" name="Picture 236"/>
            <p:cNvPicPr>
              <a:picLocks noChangeAspect="1"/>
            </p:cNvPicPr>
            <p:nvPr/>
          </p:nvPicPr>
          <p:blipFill rotWithShape="1">
            <a:blip r:embed="rId4"/>
            <a:srcRect b="37412"/>
            <a:stretch/>
          </p:blipFill>
          <p:spPr>
            <a:xfrm>
              <a:off x="1298328" y="2548396"/>
              <a:ext cx="1136119" cy="1980638"/>
            </a:xfrm>
            <a:prstGeom prst="rect">
              <a:avLst/>
            </a:prstGeom>
          </p:spPr>
        </p:pic>
        <p:sp>
          <p:nvSpPr>
            <p:cNvPr id="238" name="TextBox 237"/>
            <p:cNvSpPr txBox="1"/>
            <p:nvPr/>
          </p:nvSpPr>
          <p:spPr bwMode="auto">
            <a:xfrm>
              <a:off x="1215593" y="3700764"/>
              <a:ext cx="943838" cy="641659"/>
            </a:xfrm>
            <a:prstGeom prst="rect">
              <a:avLst/>
            </a:prstGeom>
            <a:noFill/>
          </p:spPr>
          <p:txBody>
            <a:bodyPr wrap="none" lIns="186468" tIns="149174" rIns="186468" bIns="149174">
              <a:spAutoFit/>
            </a:bodyPr>
            <a:lstStyle/>
            <a:p>
              <a:pPr marL="0" marR="0" lvl="0" indent="0" defTabSz="950883" eaLnBrk="1" fontAlgn="auto" latinLnBrk="0" hangingPunct="1">
                <a:lnSpc>
                  <a:spcPct val="9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rPr>
                <a:t>User</a:t>
              </a:r>
            </a:p>
          </p:txBody>
        </p:sp>
      </p:grpSp>
      <p:sp>
        <p:nvSpPr>
          <p:cNvPr id="14" name="Rectangle 13"/>
          <p:cNvSpPr/>
          <p:nvPr/>
        </p:nvSpPr>
        <p:spPr>
          <a:xfrm>
            <a:off x="11402749" y="1926158"/>
            <a:ext cx="459738" cy="533636"/>
          </a:xfrm>
          <a:prstGeom prst="rect">
            <a:avLst/>
          </a:prstGeom>
        </p:spPr>
        <p:txBody>
          <a:bodyPr wrap="none">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rPr>
              <a:t>IT</a:t>
            </a:r>
            <a:endParaRPr kumimoji="0" lang="en-US" sz="1836" b="0" i="0" u="none" strike="noStrike" kern="0" cap="none" spc="0" normalizeH="0" baseline="0" noProof="0" dirty="0">
              <a:ln>
                <a:noFill/>
              </a:ln>
              <a:solidFill>
                <a:srgbClr val="FFFFFF"/>
              </a:solidFill>
              <a:effectLst/>
              <a:uLnTx/>
              <a:uFillTx/>
            </a:endParaRPr>
          </a:p>
        </p:txBody>
      </p:sp>
      <p:sp>
        <p:nvSpPr>
          <p:cNvPr id="16" name="Rectangle 15"/>
          <p:cNvSpPr/>
          <p:nvPr/>
        </p:nvSpPr>
        <p:spPr>
          <a:xfrm>
            <a:off x="596264" y="1926158"/>
            <a:ext cx="873372" cy="533636"/>
          </a:xfrm>
          <a:prstGeom prst="rect">
            <a:avLst/>
          </a:prstGeom>
        </p:spPr>
        <p:txBody>
          <a:bodyPr wrap="none">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rPr>
              <a:t>User</a:t>
            </a:r>
            <a:endParaRPr kumimoji="0" lang="en-US" sz="1836" b="0" i="0" u="none" strike="noStrike" kern="0" cap="none" spc="0" normalizeH="0" baseline="0" noProof="0" dirty="0">
              <a:ln>
                <a:noFill/>
              </a:ln>
              <a:solidFill>
                <a:srgbClr val="FFFFFF"/>
              </a:solidFill>
              <a:effectLst/>
              <a:uLnTx/>
              <a:uFillTx/>
            </a:endParaRPr>
          </a:p>
        </p:txBody>
      </p:sp>
      <p:sp>
        <p:nvSpPr>
          <p:cNvPr id="11" name="Title 10"/>
          <p:cNvSpPr>
            <a:spLocks noGrp="1"/>
          </p:cNvSpPr>
          <p:nvPr>
            <p:ph type="title"/>
          </p:nvPr>
        </p:nvSpPr>
        <p:spPr/>
        <p:txBody>
          <a:bodyPr/>
          <a:lstStyle/>
          <a:p>
            <a:r>
              <a:rPr lang="en-US" dirty="0"/>
              <a:t>Enterprise mobility vision</a:t>
            </a:r>
          </a:p>
        </p:txBody>
      </p:sp>
    </p:spTree>
    <p:extLst>
      <p:ext uri="{BB962C8B-B14F-4D97-AF65-F5344CB8AC3E}">
        <p14:creationId xmlns:p14="http://schemas.microsoft.com/office/powerpoint/2010/main" val="255400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8045822" y="777389"/>
            <a:ext cx="3673646" cy="10365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tx1"/>
                </a:solidFill>
                <a:effectLst/>
                <a:uLnTx/>
                <a:uFillTx/>
              </a:rPr>
              <a:t>New York</a:t>
            </a:r>
          </a:p>
        </p:txBody>
      </p:sp>
      <p:sp>
        <p:nvSpPr>
          <p:cNvPr id="8" name="Oval 7"/>
          <p:cNvSpPr/>
          <p:nvPr/>
        </p:nvSpPr>
        <p:spPr>
          <a:xfrm>
            <a:off x="660041" y="2674699"/>
            <a:ext cx="5451613" cy="17995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tx1"/>
                </a:solidFill>
                <a:effectLst/>
                <a:uLnTx/>
                <a:uFillTx/>
              </a:rPr>
              <a:t>Redmond</a:t>
            </a:r>
          </a:p>
        </p:txBody>
      </p:sp>
      <p:pic>
        <p:nvPicPr>
          <p:cNvPr id="15" name="Picture 14" descr="File:Gnome-laptop.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5903" y="1041982"/>
            <a:ext cx="579836" cy="579836"/>
          </a:xfrm>
          <a:prstGeom prst="rect">
            <a:avLst/>
          </a:prstGeom>
        </p:spPr>
      </p:pic>
      <p:pic>
        <p:nvPicPr>
          <p:cNvPr id="18" name="Picture 17" descr="File:Gnome-laptop.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550" y="1041982"/>
            <a:ext cx="579836" cy="579836"/>
          </a:xfrm>
          <a:prstGeom prst="rect">
            <a:avLst/>
          </a:prstGeom>
        </p:spPr>
      </p:pic>
      <p:pic>
        <p:nvPicPr>
          <p:cNvPr id="20" name="Picture 19" descr="File:Gnome-laptop.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4920" y="618090"/>
            <a:ext cx="579836" cy="579836"/>
          </a:xfrm>
          <a:prstGeom prst="rect">
            <a:avLst/>
          </a:prstGeom>
        </p:spPr>
      </p:pic>
      <p:pic>
        <p:nvPicPr>
          <p:cNvPr id="21" name="Picture 20" descr="File:Gnome-laptop.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0530" y="618090"/>
            <a:ext cx="579836" cy="579836"/>
          </a:xfrm>
          <a:prstGeom prst="rect">
            <a:avLst/>
          </a:prstGeom>
        </p:spPr>
      </p:pic>
      <p:pic>
        <p:nvPicPr>
          <p:cNvPr id="22" name="Picture 21" descr="File:Server2 by mimooh.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189" y="2398195"/>
            <a:ext cx="1006314" cy="1423296"/>
          </a:xfrm>
          <a:prstGeom prst="rect">
            <a:avLst/>
          </a:prstGeom>
        </p:spPr>
      </p:pic>
      <p:sp>
        <p:nvSpPr>
          <p:cNvPr id="24" name="Oval 23"/>
          <p:cNvSpPr/>
          <p:nvPr/>
        </p:nvSpPr>
        <p:spPr>
          <a:xfrm>
            <a:off x="8045822" y="4977079"/>
            <a:ext cx="3673646" cy="10365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tx1"/>
                </a:solidFill>
                <a:effectLst/>
                <a:uLnTx/>
                <a:uFillTx/>
              </a:rPr>
              <a:t>Boston</a:t>
            </a:r>
          </a:p>
        </p:txBody>
      </p:sp>
      <p:pic>
        <p:nvPicPr>
          <p:cNvPr id="26" name="Picture 25" descr="File:Gnome-laptop.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5903" y="5241672"/>
            <a:ext cx="579836" cy="579836"/>
          </a:xfrm>
          <a:prstGeom prst="rect">
            <a:avLst/>
          </a:prstGeom>
        </p:spPr>
      </p:pic>
      <p:pic>
        <p:nvPicPr>
          <p:cNvPr id="29" name="Picture 28" descr="File:Gnome-laptop.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550" y="5241672"/>
            <a:ext cx="579836" cy="579836"/>
          </a:xfrm>
          <a:prstGeom prst="rect">
            <a:avLst/>
          </a:prstGeom>
        </p:spPr>
      </p:pic>
      <p:grpSp>
        <p:nvGrpSpPr>
          <p:cNvPr id="48" name="Group 47"/>
          <p:cNvGrpSpPr/>
          <p:nvPr/>
        </p:nvGrpSpPr>
        <p:grpSpPr>
          <a:xfrm>
            <a:off x="8592880" y="548474"/>
            <a:ext cx="2579528" cy="5805902"/>
            <a:chOff x="8424292" y="537769"/>
            <a:chExt cx="2529179" cy="5692578"/>
          </a:xfrm>
        </p:grpSpPr>
        <p:pic>
          <p:nvPicPr>
            <p:cNvPr id="14" name="Picture 13" descr="Types of Computer | Computer Basic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24292" y="1461503"/>
              <a:ext cx="485473" cy="485473"/>
            </a:xfrm>
            <a:prstGeom prst="rect">
              <a:avLst/>
            </a:prstGeom>
          </p:spPr>
        </p:pic>
        <p:pic>
          <p:nvPicPr>
            <p:cNvPr id="16" name="Picture 15" descr="Types of Computer | Computer Basic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46145" y="1627157"/>
              <a:ext cx="485473" cy="485473"/>
            </a:xfrm>
            <a:prstGeom prst="rect">
              <a:avLst/>
            </a:prstGeom>
          </p:spPr>
        </p:pic>
        <p:pic>
          <p:nvPicPr>
            <p:cNvPr id="17" name="Picture 16" descr="Types of Computer | Computer Basic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67998" y="1461503"/>
              <a:ext cx="485473" cy="485473"/>
            </a:xfrm>
            <a:prstGeom prst="rect">
              <a:avLst/>
            </a:prstGeom>
          </p:spPr>
        </p:pic>
        <p:pic>
          <p:nvPicPr>
            <p:cNvPr id="19" name="Picture 18" descr="Types of Computer | Computer Basic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41009" y="537769"/>
              <a:ext cx="485473" cy="485473"/>
            </a:xfrm>
            <a:prstGeom prst="rect">
              <a:avLst/>
            </a:prstGeom>
          </p:spPr>
        </p:pic>
        <p:pic>
          <p:nvPicPr>
            <p:cNvPr id="25" name="Picture 24" descr="Types of Computer | Computer Basic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24292" y="5579220"/>
              <a:ext cx="485473" cy="485473"/>
            </a:xfrm>
            <a:prstGeom prst="rect">
              <a:avLst/>
            </a:prstGeom>
          </p:spPr>
        </p:pic>
        <p:pic>
          <p:nvPicPr>
            <p:cNvPr id="27" name="Picture 26" descr="Types of Computer | Computer Basic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46145" y="5744874"/>
              <a:ext cx="485473" cy="485473"/>
            </a:xfrm>
            <a:prstGeom prst="rect">
              <a:avLst/>
            </a:prstGeom>
          </p:spPr>
        </p:pic>
        <p:pic>
          <p:nvPicPr>
            <p:cNvPr id="28" name="Picture 27" descr="Types of Computer | Computer Basic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67998" y="5579220"/>
              <a:ext cx="485473" cy="485473"/>
            </a:xfrm>
            <a:prstGeom prst="rect">
              <a:avLst/>
            </a:prstGeom>
          </p:spPr>
        </p:pic>
        <p:pic>
          <p:nvPicPr>
            <p:cNvPr id="30" name="Picture 29" descr="Types of Computer | Computer Basic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41009" y="4655486"/>
              <a:ext cx="485473" cy="485473"/>
            </a:xfrm>
            <a:prstGeom prst="rect">
              <a:avLst/>
            </a:prstGeom>
          </p:spPr>
        </p:pic>
      </p:grpSp>
      <p:pic>
        <p:nvPicPr>
          <p:cNvPr id="31" name="Picture 30" descr="File:Gnome-laptop.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4920" y="4817780"/>
            <a:ext cx="579836" cy="579836"/>
          </a:xfrm>
          <a:prstGeom prst="rect">
            <a:avLst/>
          </a:prstGeom>
        </p:spPr>
      </p:pic>
      <p:pic>
        <p:nvPicPr>
          <p:cNvPr id="32" name="Picture 31" descr="File:Gnome-laptop.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0530" y="4817780"/>
            <a:ext cx="579836" cy="579836"/>
          </a:xfrm>
          <a:prstGeom prst="rect">
            <a:avLst/>
          </a:prstGeom>
        </p:spPr>
      </p:pic>
      <p:grpSp>
        <p:nvGrpSpPr>
          <p:cNvPr id="47" name="Group 46"/>
          <p:cNvGrpSpPr/>
          <p:nvPr/>
        </p:nvGrpSpPr>
        <p:grpSpPr>
          <a:xfrm>
            <a:off x="3803021" y="418406"/>
            <a:ext cx="2887015" cy="1913863"/>
            <a:chOff x="3307743" y="667910"/>
            <a:chExt cx="2830664" cy="1876507"/>
          </a:xfrm>
        </p:grpSpPr>
        <p:sp>
          <p:nvSpPr>
            <p:cNvPr id="35" name="Rectangle: Rounded Corners 34"/>
            <p:cNvSpPr/>
            <p:nvPr/>
          </p:nvSpPr>
          <p:spPr>
            <a:xfrm>
              <a:off x="3307743" y="667910"/>
              <a:ext cx="2830664" cy="187650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tx1"/>
                  </a:solidFill>
                  <a:effectLst/>
                  <a:uLnTx/>
                  <a:uFillTx/>
                </a:rPr>
                <a:t>Peer Cache Source PCs Collection</a:t>
              </a:r>
            </a:p>
          </p:txBody>
        </p:sp>
        <p:pic>
          <p:nvPicPr>
            <p:cNvPr id="36" name="Picture 35"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3624961" y="1439846"/>
              <a:ext cx="485473" cy="485473"/>
            </a:xfrm>
            <a:prstGeom prst="rect">
              <a:avLst/>
            </a:prstGeom>
          </p:spPr>
        </p:pic>
        <p:pic>
          <p:nvPicPr>
            <p:cNvPr id="37" name="Picture 36"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3777361" y="1592246"/>
              <a:ext cx="485473" cy="485473"/>
            </a:xfrm>
            <a:prstGeom prst="rect">
              <a:avLst/>
            </a:prstGeom>
          </p:spPr>
        </p:pic>
        <p:pic>
          <p:nvPicPr>
            <p:cNvPr id="38" name="Picture 37"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3929761" y="1744646"/>
              <a:ext cx="485473" cy="485473"/>
            </a:xfrm>
            <a:prstGeom prst="rect">
              <a:avLst/>
            </a:prstGeom>
          </p:spPr>
        </p:pic>
        <p:pic>
          <p:nvPicPr>
            <p:cNvPr id="42" name="Picture 41"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4082161" y="1897046"/>
              <a:ext cx="485473" cy="485473"/>
            </a:xfrm>
            <a:prstGeom prst="rect">
              <a:avLst/>
            </a:prstGeom>
          </p:spPr>
        </p:pic>
        <p:pic>
          <p:nvPicPr>
            <p:cNvPr id="43" name="Picture 42"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4892149" y="1440202"/>
              <a:ext cx="485473" cy="485473"/>
            </a:xfrm>
            <a:prstGeom prst="rect">
              <a:avLst/>
            </a:prstGeom>
          </p:spPr>
        </p:pic>
        <p:pic>
          <p:nvPicPr>
            <p:cNvPr id="44" name="Picture 43"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044549" y="1592602"/>
              <a:ext cx="485473" cy="485473"/>
            </a:xfrm>
            <a:prstGeom prst="rect">
              <a:avLst/>
            </a:prstGeom>
          </p:spPr>
        </p:pic>
        <p:pic>
          <p:nvPicPr>
            <p:cNvPr id="45" name="Picture 44"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196949" y="1745002"/>
              <a:ext cx="485473" cy="485473"/>
            </a:xfrm>
            <a:prstGeom prst="rect">
              <a:avLst/>
            </a:prstGeom>
          </p:spPr>
        </p:pic>
        <p:pic>
          <p:nvPicPr>
            <p:cNvPr id="46" name="Picture 45"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349349" y="1897402"/>
              <a:ext cx="485473" cy="485473"/>
            </a:xfrm>
            <a:prstGeom prst="rect">
              <a:avLst/>
            </a:prstGeom>
          </p:spPr>
        </p:pic>
      </p:grpSp>
      <p:pic>
        <p:nvPicPr>
          <p:cNvPr id="34" name="Picture 33"/>
          <p:cNvPicPr>
            <a:picLocks noChangeAspect="1"/>
          </p:cNvPicPr>
          <p:nvPr/>
        </p:nvPicPr>
        <p:blipFill>
          <a:blip r:embed="rId5"/>
          <a:stretch>
            <a:fillRect/>
          </a:stretch>
        </p:blipFill>
        <p:spPr>
          <a:xfrm>
            <a:off x="790782" y="2154687"/>
            <a:ext cx="841556" cy="652260"/>
          </a:xfrm>
          <a:prstGeom prst="rect">
            <a:avLst/>
          </a:prstGeom>
          <a:ln>
            <a:solidFill>
              <a:schemeClr val="tx1"/>
            </a:solidFill>
          </a:ln>
        </p:spPr>
      </p:pic>
      <p:grpSp>
        <p:nvGrpSpPr>
          <p:cNvPr id="49" name="Group 48"/>
          <p:cNvGrpSpPr/>
          <p:nvPr/>
        </p:nvGrpSpPr>
        <p:grpSpPr>
          <a:xfrm>
            <a:off x="8587641" y="548474"/>
            <a:ext cx="2579528" cy="5805902"/>
            <a:chOff x="8424292" y="537769"/>
            <a:chExt cx="2529179" cy="5692578"/>
          </a:xfrm>
        </p:grpSpPr>
        <p:pic>
          <p:nvPicPr>
            <p:cNvPr id="50" name="Picture 49"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8424292" y="1461503"/>
              <a:ext cx="485473" cy="485473"/>
            </a:xfrm>
            <a:prstGeom prst="rect">
              <a:avLst/>
            </a:prstGeom>
          </p:spPr>
        </p:pic>
        <p:pic>
          <p:nvPicPr>
            <p:cNvPr id="51" name="Picture 50"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9446145" y="1627157"/>
              <a:ext cx="485473" cy="485473"/>
            </a:xfrm>
            <a:prstGeom prst="rect">
              <a:avLst/>
            </a:prstGeom>
          </p:spPr>
        </p:pic>
        <p:pic>
          <p:nvPicPr>
            <p:cNvPr id="52" name="Picture 51"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0467998" y="1461503"/>
              <a:ext cx="485473" cy="485473"/>
            </a:xfrm>
            <a:prstGeom prst="rect">
              <a:avLst/>
            </a:prstGeom>
          </p:spPr>
        </p:pic>
        <p:pic>
          <p:nvPicPr>
            <p:cNvPr id="53" name="Picture 52"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9441009" y="537769"/>
              <a:ext cx="485473" cy="485473"/>
            </a:xfrm>
            <a:prstGeom prst="rect">
              <a:avLst/>
            </a:prstGeom>
          </p:spPr>
        </p:pic>
        <p:pic>
          <p:nvPicPr>
            <p:cNvPr id="54" name="Picture 53"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8424292" y="5579220"/>
              <a:ext cx="485473" cy="485473"/>
            </a:xfrm>
            <a:prstGeom prst="rect">
              <a:avLst/>
            </a:prstGeom>
          </p:spPr>
        </p:pic>
        <p:pic>
          <p:nvPicPr>
            <p:cNvPr id="55" name="Picture 54"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9446145" y="5744874"/>
              <a:ext cx="485473" cy="485473"/>
            </a:xfrm>
            <a:prstGeom prst="rect">
              <a:avLst/>
            </a:prstGeom>
          </p:spPr>
        </p:pic>
        <p:pic>
          <p:nvPicPr>
            <p:cNvPr id="56" name="Picture 55"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0467998" y="5579220"/>
              <a:ext cx="485473" cy="485473"/>
            </a:xfrm>
            <a:prstGeom prst="rect">
              <a:avLst/>
            </a:prstGeom>
          </p:spPr>
        </p:pic>
        <p:pic>
          <p:nvPicPr>
            <p:cNvPr id="57" name="Picture 56"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9441009" y="4655486"/>
              <a:ext cx="485473" cy="485473"/>
            </a:xfrm>
            <a:prstGeom prst="rect">
              <a:avLst/>
            </a:prstGeom>
          </p:spPr>
        </p:pic>
      </p:grpSp>
      <p:grpSp>
        <p:nvGrpSpPr>
          <p:cNvPr id="62" name="Group 61"/>
          <p:cNvGrpSpPr/>
          <p:nvPr/>
        </p:nvGrpSpPr>
        <p:grpSpPr>
          <a:xfrm>
            <a:off x="5219933" y="2404158"/>
            <a:ext cx="1006314" cy="1491998"/>
            <a:chOff x="5434106" y="2622493"/>
            <a:chExt cx="986672" cy="1462876"/>
          </a:xfrm>
        </p:grpSpPr>
        <p:pic>
          <p:nvPicPr>
            <p:cNvPr id="59" name="Picture 58" descr="File:Server2 by mimooh.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106" y="2622493"/>
              <a:ext cx="986672" cy="1395515"/>
            </a:xfrm>
            <a:prstGeom prst="rect">
              <a:avLst/>
            </a:prstGeom>
          </p:spPr>
        </p:pic>
        <p:sp>
          <p:nvSpPr>
            <p:cNvPr id="60" name="TextBox 59"/>
            <p:cNvSpPr txBox="1"/>
            <p:nvPr/>
          </p:nvSpPr>
          <p:spPr>
            <a:xfrm>
              <a:off x="5701324" y="3710523"/>
              <a:ext cx="527709" cy="37484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MP</a:t>
              </a:r>
            </a:p>
          </p:txBody>
        </p:sp>
      </p:grpSp>
      <p:grpSp>
        <p:nvGrpSpPr>
          <p:cNvPr id="66" name="Group 65"/>
          <p:cNvGrpSpPr/>
          <p:nvPr/>
        </p:nvGrpSpPr>
        <p:grpSpPr>
          <a:xfrm>
            <a:off x="2782256" y="3806479"/>
            <a:ext cx="1214006" cy="1495185"/>
            <a:chOff x="2727085" y="3732181"/>
            <a:chExt cx="1190310" cy="1466001"/>
          </a:xfrm>
        </p:grpSpPr>
        <p:grpSp>
          <p:nvGrpSpPr>
            <p:cNvPr id="64" name="Group 63"/>
            <p:cNvGrpSpPr/>
            <p:nvPr/>
          </p:nvGrpSpPr>
          <p:grpSpPr>
            <a:xfrm>
              <a:off x="2930723" y="3732181"/>
              <a:ext cx="986672" cy="1466001"/>
              <a:chOff x="2930723" y="3732181"/>
              <a:chExt cx="986672" cy="1466001"/>
            </a:xfrm>
          </p:grpSpPr>
          <p:pic>
            <p:nvPicPr>
              <p:cNvPr id="61" name="Picture 60" descr="File:Server2 by mimooh.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723" y="3732181"/>
                <a:ext cx="986672" cy="1395515"/>
              </a:xfrm>
              <a:prstGeom prst="rect">
                <a:avLst/>
              </a:prstGeom>
            </p:spPr>
          </p:pic>
          <p:sp>
            <p:nvSpPr>
              <p:cNvPr id="63" name="TextBox 62"/>
              <p:cNvSpPr txBox="1"/>
              <p:nvPr/>
            </p:nvSpPr>
            <p:spPr>
              <a:xfrm>
                <a:off x="3169277" y="4823336"/>
                <a:ext cx="598241" cy="37484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SQL</a:t>
                </a:r>
              </a:p>
            </p:txBody>
          </p:sp>
        </p:grpSp>
        <p:pic>
          <p:nvPicPr>
            <p:cNvPr id="65" name="Picture 64" descr="Log in | Register Upload Clipar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7085" y="4274018"/>
              <a:ext cx="600126" cy="662208"/>
            </a:xfrm>
            <a:prstGeom prst="rect">
              <a:avLst/>
            </a:prstGeom>
          </p:spPr>
        </p:pic>
      </p:grpSp>
      <p:sp>
        <p:nvSpPr>
          <p:cNvPr id="67" name="TextBox 66"/>
          <p:cNvSpPr txBox="1"/>
          <p:nvPr/>
        </p:nvSpPr>
        <p:spPr>
          <a:xfrm>
            <a:off x="736071" y="3513848"/>
            <a:ext cx="1003968" cy="38230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Primary</a:t>
            </a:r>
          </a:p>
        </p:txBody>
      </p:sp>
      <p:sp>
        <p:nvSpPr>
          <p:cNvPr id="68" name="Oval 67"/>
          <p:cNvSpPr/>
          <p:nvPr/>
        </p:nvSpPr>
        <p:spPr>
          <a:xfrm>
            <a:off x="8738708" y="2018163"/>
            <a:ext cx="214790" cy="21981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2" name="Oval 81"/>
          <p:cNvSpPr/>
          <p:nvPr/>
        </p:nvSpPr>
        <p:spPr>
          <a:xfrm>
            <a:off x="9763323" y="2189464"/>
            <a:ext cx="214790" cy="21981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3" name="Oval 82"/>
          <p:cNvSpPr/>
          <p:nvPr/>
        </p:nvSpPr>
        <p:spPr>
          <a:xfrm>
            <a:off x="10812204" y="2018162"/>
            <a:ext cx="214790" cy="21981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4" name="Oval 83"/>
          <p:cNvSpPr/>
          <p:nvPr/>
        </p:nvSpPr>
        <p:spPr>
          <a:xfrm>
            <a:off x="9775248" y="1052709"/>
            <a:ext cx="214790" cy="21981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5" name="Oval 84"/>
          <p:cNvSpPr/>
          <p:nvPr/>
        </p:nvSpPr>
        <p:spPr>
          <a:xfrm>
            <a:off x="8715460" y="6206867"/>
            <a:ext cx="214790" cy="21981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6" name="Oval 85"/>
          <p:cNvSpPr/>
          <p:nvPr/>
        </p:nvSpPr>
        <p:spPr>
          <a:xfrm>
            <a:off x="9740075" y="6378167"/>
            <a:ext cx="214790" cy="21981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7" name="Oval 86"/>
          <p:cNvSpPr/>
          <p:nvPr/>
        </p:nvSpPr>
        <p:spPr>
          <a:xfrm>
            <a:off x="10788956" y="6206866"/>
            <a:ext cx="214790" cy="21981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8" name="Oval 87"/>
          <p:cNvSpPr/>
          <p:nvPr/>
        </p:nvSpPr>
        <p:spPr>
          <a:xfrm>
            <a:off x="9752000" y="5241413"/>
            <a:ext cx="214790" cy="21981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93" name="TextBox 92"/>
          <p:cNvSpPr txBox="1"/>
          <p:nvPr/>
        </p:nvSpPr>
        <p:spPr>
          <a:xfrm>
            <a:off x="7619874" y="2477835"/>
            <a:ext cx="4501705" cy="958583"/>
          </a:xfrm>
          <a:prstGeom prst="rect">
            <a:avLst/>
          </a:prstGeom>
          <a:solidFill>
            <a:srgbClr val="92D050"/>
          </a:solidFill>
          <a:ln>
            <a:solidFill>
              <a:schemeClr val="tx1"/>
            </a:solid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I am a now a Peer Cache Source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Here is my network, boundary info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Here is what I currently have in my cache</a:t>
            </a:r>
          </a:p>
        </p:txBody>
      </p:sp>
      <p:sp>
        <p:nvSpPr>
          <p:cNvPr id="94" name="Oval 93"/>
          <p:cNvSpPr/>
          <p:nvPr/>
        </p:nvSpPr>
        <p:spPr>
          <a:xfrm>
            <a:off x="5248807" y="3403939"/>
            <a:ext cx="214790" cy="21981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69" name="Title 1"/>
          <p:cNvSpPr txBox="1">
            <a:spLocks/>
          </p:cNvSpPr>
          <p:nvPr/>
        </p:nvSpPr>
        <p:spPr>
          <a:xfrm>
            <a:off x="269022" y="398197"/>
            <a:ext cx="10724938" cy="573990"/>
          </a:xfrm>
          <a:prstGeom prst="rect">
            <a:avLst/>
          </a:prstGeom>
        </p:spPr>
        <p:txBody>
          <a:bodyPr vert="horz" lIns="93260" tIns="46630" rIns="93260" bIns="4663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mj-cs"/>
              </a:rPr>
              <a:t>Configuration</a:t>
            </a:r>
          </a:p>
        </p:txBody>
      </p:sp>
      <p:pic>
        <p:nvPicPr>
          <p:cNvPr id="3" name="Picture 2"/>
          <p:cNvPicPr>
            <a:picLocks noChangeAspect="1"/>
          </p:cNvPicPr>
          <p:nvPr/>
        </p:nvPicPr>
        <p:blipFill>
          <a:blip r:embed="rId7"/>
          <a:stretch>
            <a:fillRect/>
          </a:stretch>
        </p:blipFill>
        <p:spPr>
          <a:xfrm>
            <a:off x="2574012" y="618090"/>
            <a:ext cx="7655119" cy="5935632"/>
          </a:xfrm>
          <a:prstGeom prst="rect">
            <a:avLst/>
          </a:prstGeom>
        </p:spPr>
      </p:pic>
    </p:spTree>
    <p:extLst>
      <p:ext uri="{BB962C8B-B14F-4D97-AF65-F5344CB8AC3E}">
        <p14:creationId xmlns:p14="http://schemas.microsoft.com/office/powerpoint/2010/main" val="343764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10000" decel="6000" fill="hold" nodeType="clickEffect">
                                  <p:stCondLst>
                                    <p:cond delay="0"/>
                                  </p:stCondLst>
                                  <p:childTnLst>
                                    <p:animMotion origin="layout" path="M -3.54167E-6 -1.48148E-6 L -0.4026 -0.14537 " pathEditMode="relative" rAng="0" ptsTypes="AA">
                                      <p:cBhvr>
                                        <p:cTn id="18" dur="500" fill="hold"/>
                                        <p:tgtEl>
                                          <p:spTgt spid="3"/>
                                        </p:tgtEl>
                                        <p:attrNameLst>
                                          <p:attrName>ppt_x</p:attrName>
                                          <p:attrName>ppt_y</p:attrName>
                                        </p:attrNameLst>
                                      </p:cBhvr>
                                      <p:rCtr x="-20130" y="-7269"/>
                                    </p:animMotion>
                                  </p:childTnLst>
                                </p:cTn>
                              </p:par>
                            </p:childTnLst>
                          </p:cTn>
                        </p:par>
                        <p:par>
                          <p:cTn id="19" fill="hold">
                            <p:stCondLst>
                              <p:cond delay="500"/>
                            </p:stCondLst>
                            <p:childTnLst>
                              <p:par>
                                <p:cTn id="20" presetID="53" presetClass="exit" presetSubtype="32" fill="hold" nodeType="afterEffect">
                                  <p:stCondLst>
                                    <p:cond delay="0"/>
                                  </p:stCondLst>
                                  <p:childTnLst>
                                    <p:anim calcmode="lin" valueType="num">
                                      <p:cBhvr>
                                        <p:cTn id="21" dur="500"/>
                                        <p:tgtEl>
                                          <p:spTgt spid="3"/>
                                        </p:tgtEl>
                                        <p:attrNameLst>
                                          <p:attrName>ppt_w</p:attrName>
                                        </p:attrNameLst>
                                      </p:cBhvr>
                                      <p:tavLst>
                                        <p:tav tm="0">
                                          <p:val>
                                            <p:strVal val="ppt_w"/>
                                          </p:val>
                                        </p:tav>
                                        <p:tav tm="100000">
                                          <p:val>
                                            <p:fltVal val="0"/>
                                          </p:val>
                                        </p:tav>
                                      </p:tavLst>
                                    </p:anim>
                                    <p:anim calcmode="lin" valueType="num">
                                      <p:cBhvr>
                                        <p:cTn id="22" dur="500"/>
                                        <p:tgtEl>
                                          <p:spTgt spid="3"/>
                                        </p:tgtEl>
                                        <p:attrNameLst>
                                          <p:attrName>ppt_h</p:attrName>
                                        </p:attrNameLst>
                                      </p:cBhvr>
                                      <p:tavLst>
                                        <p:tav tm="0">
                                          <p:val>
                                            <p:strVal val="ppt_h"/>
                                          </p:val>
                                        </p:tav>
                                        <p:tav tm="100000">
                                          <p:val>
                                            <p:fltVal val="0"/>
                                          </p:val>
                                        </p:tav>
                                      </p:tavLst>
                                    </p:anim>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4.16667E-6 3.7037E-7 L 0.26341 -0.06458 " pathEditMode="relative" rAng="0" ptsTypes="AA">
                                      <p:cBhvr>
                                        <p:cTn id="28" dur="2000" fill="hold"/>
                                        <p:tgtEl>
                                          <p:spTgt spid="34"/>
                                        </p:tgtEl>
                                        <p:attrNameLst>
                                          <p:attrName>ppt_x</p:attrName>
                                          <p:attrName>ppt_y</p:attrName>
                                        </p:attrNameLst>
                                      </p:cBhvr>
                                      <p:rCtr x="13164" y="-3241"/>
                                    </p:animMotion>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3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87"/>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85"/>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88"/>
                                        </p:tgtEl>
                                        <p:attrNameLst>
                                          <p:attrName>style.visibility</p:attrName>
                                        </p:attrNameLst>
                                      </p:cBhvr>
                                      <p:to>
                                        <p:strVal val="visible"/>
                                      </p:to>
                                    </p:set>
                                  </p:childTnLst>
                                </p:cTn>
                              </p:par>
                            </p:childTnLst>
                          </p:cTn>
                        </p:par>
                        <p:par>
                          <p:cTn id="61" fill="hold">
                            <p:stCondLst>
                              <p:cond delay="0"/>
                            </p:stCondLst>
                            <p:childTnLst>
                              <p:par>
                                <p:cTn id="62" presetID="1" presetClass="exit" presetSubtype="0" fill="hold" nodeType="afterEffect">
                                  <p:stCondLst>
                                    <p:cond delay="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grpId="0" nodeType="afterEffect">
                                  <p:stCondLst>
                                    <p:cond delay="500"/>
                                  </p:stCondLst>
                                  <p:childTnLst>
                                    <p:set>
                                      <p:cBhvr>
                                        <p:cTn id="66" dur="1" fill="hold">
                                          <p:stCondLst>
                                            <p:cond delay="0"/>
                                          </p:stCondLst>
                                        </p:cTn>
                                        <p:tgtEl>
                                          <p:spTgt spid="9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1" nodeType="clickEffect">
                                  <p:stCondLst>
                                    <p:cond delay="0"/>
                                  </p:stCondLst>
                                  <p:childTnLst>
                                    <p:animMotion origin="layout" path="M -4.79167E-6 3.33333E-6 L -0.41744 0.12986 " pathEditMode="relative" rAng="0" ptsTypes="AA">
                                      <p:cBhvr>
                                        <p:cTn id="70" dur="250" fill="hold"/>
                                        <p:tgtEl>
                                          <p:spTgt spid="83"/>
                                        </p:tgtEl>
                                        <p:attrNameLst>
                                          <p:attrName>ppt_x</p:attrName>
                                          <p:attrName>ppt_y</p:attrName>
                                        </p:attrNameLst>
                                      </p:cBhvr>
                                      <p:rCtr x="-20872" y="6481"/>
                                    </p:animMotion>
                                  </p:childTnLst>
                                </p:cTn>
                              </p:par>
                            </p:childTnLst>
                          </p:cTn>
                        </p:par>
                        <p:par>
                          <p:cTn id="71" fill="hold">
                            <p:stCondLst>
                              <p:cond delay="250"/>
                            </p:stCondLst>
                            <p:childTnLst>
                              <p:par>
                                <p:cTn id="72" presetID="1" presetClass="exit" presetSubtype="0" fill="hold" grpId="2" nodeType="afterEffect">
                                  <p:stCondLst>
                                    <p:cond delay="0"/>
                                  </p:stCondLst>
                                  <p:childTnLst>
                                    <p:set>
                                      <p:cBhvr>
                                        <p:cTn id="73" dur="1" fill="hold">
                                          <p:stCondLst>
                                            <p:cond delay="0"/>
                                          </p:stCondLst>
                                        </p:cTn>
                                        <p:tgtEl>
                                          <p:spTgt spid="83"/>
                                        </p:tgtEl>
                                        <p:attrNameLst>
                                          <p:attrName>style.visibility</p:attrName>
                                        </p:attrNameLst>
                                      </p:cBhvr>
                                      <p:to>
                                        <p:strVal val="hidden"/>
                                      </p:to>
                                    </p:set>
                                  </p:childTnLst>
                                </p:cTn>
                              </p:par>
                            </p:childTnLst>
                          </p:cTn>
                        </p:par>
                        <p:par>
                          <p:cTn id="74" fill="hold">
                            <p:stCondLst>
                              <p:cond delay="250"/>
                            </p:stCondLst>
                            <p:childTnLst>
                              <p:par>
                                <p:cTn id="75" presetID="42" presetClass="path" presetSubtype="0" accel="50000" decel="50000" fill="hold" grpId="1" nodeType="afterEffect">
                                  <p:stCondLst>
                                    <p:cond delay="0"/>
                                  </p:stCondLst>
                                  <p:childTnLst>
                                    <p:animMotion origin="layout" path="M 1.875E-6 3.33333E-6 L -0.25013 0.12986 " pathEditMode="relative" rAng="0" ptsTypes="AA">
                                      <p:cBhvr>
                                        <p:cTn id="76" dur="250" fill="hold"/>
                                        <p:tgtEl>
                                          <p:spTgt spid="68"/>
                                        </p:tgtEl>
                                        <p:attrNameLst>
                                          <p:attrName>ppt_x</p:attrName>
                                          <p:attrName>ppt_y</p:attrName>
                                        </p:attrNameLst>
                                      </p:cBhvr>
                                      <p:rCtr x="-12513" y="6481"/>
                                    </p:animMotion>
                                  </p:childTnLst>
                                </p:cTn>
                              </p:par>
                            </p:childTnLst>
                          </p:cTn>
                        </p:par>
                        <p:par>
                          <p:cTn id="77" fill="hold">
                            <p:stCondLst>
                              <p:cond delay="500"/>
                            </p:stCondLst>
                            <p:childTnLst>
                              <p:par>
                                <p:cTn id="78" presetID="1" presetClass="exit" presetSubtype="0" fill="hold" grpId="2" nodeType="afterEffect">
                                  <p:stCondLst>
                                    <p:cond delay="0"/>
                                  </p:stCondLst>
                                  <p:childTnLst>
                                    <p:set>
                                      <p:cBhvr>
                                        <p:cTn id="79" dur="1" fill="hold">
                                          <p:stCondLst>
                                            <p:cond delay="0"/>
                                          </p:stCondLst>
                                        </p:cTn>
                                        <p:tgtEl>
                                          <p:spTgt spid="68"/>
                                        </p:tgtEl>
                                        <p:attrNameLst>
                                          <p:attrName>style.visibility</p:attrName>
                                        </p:attrNameLst>
                                      </p:cBhvr>
                                      <p:to>
                                        <p:strVal val="hidden"/>
                                      </p:to>
                                    </p:set>
                                  </p:childTnLst>
                                </p:cTn>
                              </p:par>
                            </p:childTnLst>
                          </p:cTn>
                        </p:par>
                        <p:par>
                          <p:cTn id="80" fill="hold">
                            <p:stCondLst>
                              <p:cond delay="500"/>
                            </p:stCondLst>
                            <p:childTnLst>
                              <p:par>
                                <p:cTn id="81" presetID="42" presetClass="path" presetSubtype="0" accel="50000" decel="50000" fill="hold" grpId="1" nodeType="afterEffect">
                                  <p:stCondLst>
                                    <p:cond delay="0"/>
                                  </p:stCondLst>
                                  <p:childTnLst>
                                    <p:animMotion origin="layout" path="M 1.11022E-16 -3.7037E-6 L -0.3332 0.10533 " pathEditMode="relative" rAng="0" ptsTypes="AA">
                                      <p:cBhvr>
                                        <p:cTn id="82" dur="250" fill="hold"/>
                                        <p:tgtEl>
                                          <p:spTgt spid="82"/>
                                        </p:tgtEl>
                                        <p:attrNameLst>
                                          <p:attrName>ppt_x</p:attrName>
                                          <p:attrName>ppt_y</p:attrName>
                                        </p:attrNameLst>
                                      </p:cBhvr>
                                      <p:rCtr x="-16667" y="5255"/>
                                    </p:animMotion>
                                  </p:childTnLst>
                                </p:cTn>
                              </p:par>
                            </p:childTnLst>
                          </p:cTn>
                        </p:par>
                        <p:par>
                          <p:cTn id="83" fill="hold">
                            <p:stCondLst>
                              <p:cond delay="750"/>
                            </p:stCondLst>
                            <p:childTnLst>
                              <p:par>
                                <p:cTn id="84" presetID="1" presetClass="exit" presetSubtype="0" fill="hold" grpId="2" nodeType="afterEffect">
                                  <p:stCondLst>
                                    <p:cond delay="0"/>
                                  </p:stCondLst>
                                  <p:childTnLst>
                                    <p:set>
                                      <p:cBhvr>
                                        <p:cTn id="85" dur="1" fill="hold">
                                          <p:stCondLst>
                                            <p:cond delay="0"/>
                                          </p:stCondLst>
                                        </p:cTn>
                                        <p:tgtEl>
                                          <p:spTgt spid="82"/>
                                        </p:tgtEl>
                                        <p:attrNameLst>
                                          <p:attrName>style.visibility</p:attrName>
                                        </p:attrNameLst>
                                      </p:cBhvr>
                                      <p:to>
                                        <p:strVal val="hidden"/>
                                      </p:to>
                                    </p:set>
                                  </p:childTnLst>
                                </p:cTn>
                              </p:par>
                            </p:childTnLst>
                          </p:cTn>
                        </p:par>
                        <p:par>
                          <p:cTn id="86" fill="hold">
                            <p:stCondLst>
                              <p:cond delay="750"/>
                            </p:stCondLst>
                            <p:childTnLst>
                              <p:par>
                                <p:cTn id="87" presetID="42" presetClass="path" presetSubtype="0" accel="50000" decel="50000" fill="hold" grpId="1" nodeType="afterEffect">
                                  <p:stCondLst>
                                    <p:cond delay="0"/>
                                  </p:stCondLst>
                                  <p:childTnLst>
                                    <p:animMotion origin="layout" path="M -1.45833E-6 -3.7037E-6 L -0.32721 0.26783 " pathEditMode="relative" rAng="0" ptsTypes="AA">
                                      <p:cBhvr>
                                        <p:cTn id="88" dur="250" fill="hold"/>
                                        <p:tgtEl>
                                          <p:spTgt spid="84"/>
                                        </p:tgtEl>
                                        <p:attrNameLst>
                                          <p:attrName>ppt_x</p:attrName>
                                          <p:attrName>ppt_y</p:attrName>
                                        </p:attrNameLst>
                                      </p:cBhvr>
                                      <p:rCtr x="-16367" y="13380"/>
                                    </p:animMotion>
                                  </p:childTnLst>
                                </p:cTn>
                              </p:par>
                            </p:childTnLst>
                          </p:cTn>
                        </p:par>
                        <p:par>
                          <p:cTn id="89" fill="hold">
                            <p:stCondLst>
                              <p:cond delay="1000"/>
                            </p:stCondLst>
                            <p:childTnLst>
                              <p:par>
                                <p:cTn id="90" presetID="1" presetClass="exit" presetSubtype="0" fill="hold" grpId="2" nodeType="afterEffect">
                                  <p:stCondLst>
                                    <p:cond delay="0"/>
                                  </p:stCondLst>
                                  <p:childTnLst>
                                    <p:set>
                                      <p:cBhvr>
                                        <p:cTn id="91" dur="1" fill="hold">
                                          <p:stCondLst>
                                            <p:cond delay="0"/>
                                          </p:stCondLst>
                                        </p:cTn>
                                        <p:tgtEl>
                                          <p:spTgt spid="84"/>
                                        </p:tgtEl>
                                        <p:attrNameLst>
                                          <p:attrName>style.visibility</p:attrName>
                                        </p:attrNameLst>
                                      </p:cBhvr>
                                      <p:to>
                                        <p:strVal val="hidden"/>
                                      </p:to>
                                    </p:set>
                                  </p:childTnLst>
                                </p:cTn>
                              </p:par>
                            </p:childTnLst>
                          </p:cTn>
                        </p:par>
                        <p:par>
                          <p:cTn id="92" fill="hold">
                            <p:stCondLst>
                              <p:cond delay="1000"/>
                            </p:stCondLst>
                            <p:childTnLst>
                              <p:par>
                                <p:cTn id="93" presetID="42" presetClass="path" presetSubtype="0" accel="50000" decel="50000" fill="hold" grpId="1" nodeType="afterEffect">
                                  <p:stCondLst>
                                    <p:cond delay="0"/>
                                  </p:stCondLst>
                                  <p:childTnLst>
                                    <p:animMotion origin="layout" path="M 1.45833E-6 3.7037E-6 L -0.32891 -0.33102 " pathEditMode="relative" rAng="0" ptsTypes="AA">
                                      <p:cBhvr>
                                        <p:cTn id="94" dur="250" fill="hold"/>
                                        <p:tgtEl>
                                          <p:spTgt spid="88"/>
                                        </p:tgtEl>
                                        <p:attrNameLst>
                                          <p:attrName>ppt_x</p:attrName>
                                          <p:attrName>ppt_y</p:attrName>
                                        </p:attrNameLst>
                                      </p:cBhvr>
                                      <p:rCtr x="-16445" y="-16551"/>
                                    </p:animMotion>
                                  </p:childTnLst>
                                </p:cTn>
                              </p:par>
                            </p:childTnLst>
                          </p:cTn>
                        </p:par>
                        <p:par>
                          <p:cTn id="95" fill="hold">
                            <p:stCondLst>
                              <p:cond delay="1250"/>
                            </p:stCondLst>
                            <p:childTnLst>
                              <p:par>
                                <p:cTn id="96" presetID="1" presetClass="exit" presetSubtype="0" fill="hold" grpId="2" nodeType="afterEffect">
                                  <p:stCondLst>
                                    <p:cond delay="0"/>
                                  </p:stCondLst>
                                  <p:childTnLst>
                                    <p:set>
                                      <p:cBhvr>
                                        <p:cTn id="97" dur="1" fill="hold">
                                          <p:stCondLst>
                                            <p:cond delay="0"/>
                                          </p:stCondLst>
                                        </p:cTn>
                                        <p:tgtEl>
                                          <p:spTgt spid="88"/>
                                        </p:tgtEl>
                                        <p:attrNameLst>
                                          <p:attrName>style.visibility</p:attrName>
                                        </p:attrNameLst>
                                      </p:cBhvr>
                                      <p:to>
                                        <p:strVal val="hidden"/>
                                      </p:to>
                                    </p:set>
                                  </p:childTnLst>
                                </p:cTn>
                              </p:par>
                            </p:childTnLst>
                          </p:cTn>
                        </p:par>
                        <p:par>
                          <p:cTn id="98" fill="hold">
                            <p:stCondLst>
                              <p:cond delay="1250"/>
                            </p:stCondLst>
                            <p:childTnLst>
                              <p:par>
                                <p:cTn id="99" presetID="42" presetClass="path" presetSubtype="0" accel="50000" decel="50000" fill="hold" grpId="1" nodeType="afterEffect">
                                  <p:stCondLst>
                                    <p:cond delay="0"/>
                                  </p:stCondLst>
                                  <p:childTnLst>
                                    <p:animMotion origin="layout" path="M 5E-6 7.40741E-7 L -0.24545 -0.46204 " pathEditMode="relative" rAng="0" ptsTypes="AA">
                                      <p:cBhvr>
                                        <p:cTn id="100" dur="250" fill="hold"/>
                                        <p:tgtEl>
                                          <p:spTgt spid="85"/>
                                        </p:tgtEl>
                                        <p:attrNameLst>
                                          <p:attrName>ppt_x</p:attrName>
                                          <p:attrName>ppt_y</p:attrName>
                                        </p:attrNameLst>
                                      </p:cBhvr>
                                      <p:rCtr x="-12279" y="-23102"/>
                                    </p:animMotion>
                                  </p:childTnLst>
                                </p:cTn>
                              </p:par>
                            </p:childTnLst>
                          </p:cTn>
                        </p:par>
                        <p:par>
                          <p:cTn id="101" fill="hold">
                            <p:stCondLst>
                              <p:cond delay="1500"/>
                            </p:stCondLst>
                            <p:childTnLst>
                              <p:par>
                                <p:cTn id="102" presetID="1" presetClass="exit" presetSubtype="0" fill="hold" grpId="2" nodeType="afterEffect">
                                  <p:stCondLst>
                                    <p:cond delay="0"/>
                                  </p:stCondLst>
                                  <p:childTnLst>
                                    <p:set>
                                      <p:cBhvr>
                                        <p:cTn id="103" dur="1" fill="hold">
                                          <p:stCondLst>
                                            <p:cond delay="0"/>
                                          </p:stCondLst>
                                        </p:cTn>
                                        <p:tgtEl>
                                          <p:spTgt spid="85"/>
                                        </p:tgtEl>
                                        <p:attrNameLst>
                                          <p:attrName>style.visibility</p:attrName>
                                        </p:attrNameLst>
                                      </p:cBhvr>
                                      <p:to>
                                        <p:strVal val="hidden"/>
                                      </p:to>
                                    </p:set>
                                  </p:childTnLst>
                                </p:cTn>
                              </p:par>
                            </p:childTnLst>
                          </p:cTn>
                        </p:par>
                        <p:par>
                          <p:cTn id="104" fill="hold">
                            <p:stCondLst>
                              <p:cond delay="1500"/>
                            </p:stCondLst>
                            <p:childTnLst>
                              <p:par>
                                <p:cTn id="105" presetID="42" presetClass="path" presetSubtype="0" accel="50000" decel="50000" fill="hold" grpId="1" nodeType="afterEffect">
                                  <p:stCondLst>
                                    <p:cond delay="0"/>
                                  </p:stCondLst>
                                  <p:childTnLst>
                                    <p:animMotion origin="layout" path="M 3.125E-6 3.7037E-6 L -0.32787 -0.49792 " pathEditMode="relative" rAng="0" ptsTypes="AA">
                                      <p:cBhvr>
                                        <p:cTn id="106" dur="250" fill="hold"/>
                                        <p:tgtEl>
                                          <p:spTgt spid="86"/>
                                        </p:tgtEl>
                                        <p:attrNameLst>
                                          <p:attrName>ppt_x</p:attrName>
                                          <p:attrName>ppt_y</p:attrName>
                                        </p:attrNameLst>
                                      </p:cBhvr>
                                      <p:rCtr x="-16393" y="-24907"/>
                                    </p:animMotion>
                                  </p:childTnLst>
                                </p:cTn>
                              </p:par>
                            </p:childTnLst>
                          </p:cTn>
                        </p:par>
                        <p:par>
                          <p:cTn id="107" fill="hold">
                            <p:stCondLst>
                              <p:cond delay="1750"/>
                            </p:stCondLst>
                            <p:childTnLst>
                              <p:par>
                                <p:cTn id="108" presetID="1" presetClass="exit" presetSubtype="0" fill="hold" grpId="2" nodeType="afterEffect">
                                  <p:stCondLst>
                                    <p:cond delay="0"/>
                                  </p:stCondLst>
                                  <p:childTnLst>
                                    <p:set>
                                      <p:cBhvr>
                                        <p:cTn id="109" dur="1" fill="hold">
                                          <p:stCondLst>
                                            <p:cond delay="0"/>
                                          </p:stCondLst>
                                        </p:cTn>
                                        <p:tgtEl>
                                          <p:spTgt spid="86"/>
                                        </p:tgtEl>
                                        <p:attrNameLst>
                                          <p:attrName>style.visibility</p:attrName>
                                        </p:attrNameLst>
                                      </p:cBhvr>
                                      <p:to>
                                        <p:strVal val="hidden"/>
                                      </p:to>
                                    </p:set>
                                  </p:childTnLst>
                                </p:cTn>
                              </p:par>
                            </p:childTnLst>
                          </p:cTn>
                        </p:par>
                        <p:par>
                          <p:cTn id="110" fill="hold">
                            <p:stCondLst>
                              <p:cond delay="1750"/>
                            </p:stCondLst>
                            <p:childTnLst>
                              <p:par>
                                <p:cTn id="111" presetID="42" presetClass="path" presetSubtype="0" accel="50000" decel="50000" fill="hold" grpId="1" nodeType="afterEffect">
                                  <p:stCondLst>
                                    <p:cond delay="0"/>
                                  </p:stCondLst>
                                  <p:childTnLst>
                                    <p:animMotion origin="layout" path="M -1.875E-6 7.40741E-7 L -0.40534 -0.47338 " pathEditMode="relative" rAng="0" ptsTypes="AA">
                                      <p:cBhvr>
                                        <p:cTn id="112" dur="250" fill="hold"/>
                                        <p:tgtEl>
                                          <p:spTgt spid="87"/>
                                        </p:tgtEl>
                                        <p:attrNameLst>
                                          <p:attrName>ppt_x</p:attrName>
                                          <p:attrName>ppt_y</p:attrName>
                                        </p:attrNameLst>
                                      </p:cBhvr>
                                      <p:rCtr x="-20273" y="-23681"/>
                                    </p:animMotion>
                                  </p:childTnLst>
                                </p:cTn>
                              </p:par>
                            </p:childTnLst>
                          </p:cTn>
                        </p:par>
                        <p:par>
                          <p:cTn id="113" fill="hold">
                            <p:stCondLst>
                              <p:cond delay="2000"/>
                            </p:stCondLst>
                            <p:childTnLst>
                              <p:par>
                                <p:cTn id="114" presetID="1" presetClass="exit" presetSubtype="0" fill="hold" grpId="2" nodeType="afterEffect">
                                  <p:stCondLst>
                                    <p:cond delay="0"/>
                                  </p:stCondLst>
                                  <p:childTnLst>
                                    <p:set>
                                      <p:cBhvr>
                                        <p:cTn id="115" dur="1" fill="hold">
                                          <p:stCondLst>
                                            <p:cond delay="0"/>
                                          </p:stCondLst>
                                        </p:cTn>
                                        <p:tgtEl>
                                          <p:spTgt spid="87"/>
                                        </p:tgtEl>
                                        <p:attrNameLst>
                                          <p:attrName>style.visibility</p:attrName>
                                        </p:attrNameLst>
                                      </p:cBhvr>
                                      <p:to>
                                        <p:strVal val="hidden"/>
                                      </p:to>
                                    </p:set>
                                  </p:childTnLst>
                                </p:cTn>
                              </p:par>
                            </p:childTnLst>
                          </p:cTn>
                        </p:par>
                        <p:par>
                          <p:cTn id="116" fill="hold">
                            <p:stCondLst>
                              <p:cond delay="2000"/>
                            </p:stCondLst>
                            <p:childTnLst>
                              <p:par>
                                <p:cTn id="117" presetID="10" presetClass="exit" presetSubtype="0" fill="hold" grpId="1" nodeType="afterEffect">
                                  <p:stCondLst>
                                    <p:cond delay="0"/>
                                  </p:stCondLst>
                                  <p:childTnLst>
                                    <p:animEffect transition="out" filter="fade">
                                      <p:cBhvr>
                                        <p:cTn id="118" dur="500"/>
                                        <p:tgtEl>
                                          <p:spTgt spid="93"/>
                                        </p:tgtEl>
                                      </p:cBhvr>
                                    </p:animEffect>
                                    <p:set>
                                      <p:cBhvr>
                                        <p:cTn id="119" dur="1" fill="hold">
                                          <p:stCondLst>
                                            <p:cond delay="499"/>
                                          </p:stCondLst>
                                        </p:cTn>
                                        <p:tgtEl>
                                          <p:spTgt spid="93"/>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94"/>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42" presetClass="path" presetSubtype="0" accel="50000" decel="50000" fill="hold" grpId="1" nodeType="clickEffect">
                                  <p:stCondLst>
                                    <p:cond delay="0"/>
                                  </p:stCondLst>
                                  <p:childTnLst>
                                    <p:animMotion origin="layout" path="M 1.04167E-6 -4.81481E-6 L -0.17982 0.15463 " pathEditMode="relative" rAng="0" ptsTypes="AA">
                                      <p:cBhvr>
                                        <p:cTn id="127" dur="750" fill="hold"/>
                                        <p:tgtEl>
                                          <p:spTgt spid="94"/>
                                        </p:tgtEl>
                                        <p:attrNameLst>
                                          <p:attrName>ppt_x</p:attrName>
                                          <p:attrName>ppt_y</p:attrName>
                                        </p:attrNameLst>
                                      </p:cBhvr>
                                      <p:rCtr x="-8997" y="7731"/>
                                    </p:animMotion>
                                  </p:childTnLst>
                                </p:cTn>
                              </p:par>
                            </p:childTnLst>
                          </p:cTn>
                        </p:par>
                        <p:par>
                          <p:cTn id="128" fill="hold">
                            <p:stCondLst>
                              <p:cond delay="750"/>
                            </p:stCondLst>
                            <p:childTnLst>
                              <p:par>
                                <p:cTn id="129" presetID="1" presetClass="exit" presetSubtype="0" fill="hold" grpId="2" nodeType="afterEffect">
                                  <p:stCondLst>
                                    <p:cond delay="0"/>
                                  </p:stCondLst>
                                  <p:childTnLst>
                                    <p:set>
                                      <p:cBhvr>
                                        <p:cTn id="130" dur="1" fill="hold">
                                          <p:stCondLst>
                                            <p:cond delay="0"/>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68" grpId="2" animBg="1"/>
      <p:bldP spid="82" grpId="0" animBg="1"/>
      <p:bldP spid="82" grpId="1" animBg="1"/>
      <p:bldP spid="82" grpId="2" animBg="1"/>
      <p:bldP spid="83" grpId="0" animBg="1"/>
      <p:bldP spid="83" grpId="1" animBg="1"/>
      <p:bldP spid="83" grpId="2" animBg="1"/>
      <p:bldP spid="84" grpId="0" animBg="1"/>
      <p:bldP spid="84" grpId="1" animBg="1"/>
      <p:bldP spid="84" grpId="2" animBg="1"/>
      <p:bldP spid="85" grpId="0" animBg="1"/>
      <p:bldP spid="85" grpId="1" animBg="1"/>
      <p:bldP spid="85" grpId="2" animBg="1"/>
      <p:bldP spid="86" grpId="0" animBg="1"/>
      <p:bldP spid="86" grpId="1" animBg="1"/>
      <p:bldP spid="86" grpId="2" animBg="1"/>
      <p:bldP spid="87" grpId="0" animBg="1"/>
      <p:bldP spid="87" grpId="1" animBg="1"/>
      <p:bldP spid="87" grpId="2" animBg="1"/>
      <p:bldP spid="88" grpId="0" animBg="1"/>
      <p:bldP spid="88" grpId="1" animBg="1"/>
      <p:bldP spid="88" grpId="2" animBg="1"/>
      <p:bldP spid="93" grpId="0" animBg="1"/>
      <p:bldP spid="93" grpId="1" animBg="1"/>
      <p:bldP spid="94" grpId="0" animBg="1"/>
      <p:bldP spid="94" grpId="1" animBg="1"/>
      <p:bldP spid="94" grpId="2"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717894" y="1581443"/>
            <a:ext cx="9523406" cy="30232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80" b="0" i="0" u="none" strike="noStrike" kern="0" cap="none" spc="0" normalizeH="0" baseline="0" noProof="0" dirty="0">
                <a:ln>
                  <a:noFill/>
                </a:ln>
                <a:solidFill>
                  <a:schemeClr val="tx1"/>
                </a:solidFill>
                <a:effectLst/>
                <a:uLnTx/>
                <a:uFillTx/>
              </a:rPr>
              <a:t>New</a:t>
            </a:r>
            <a:r>
              <a:rPr kumimoji="0" lang="en-US" sz="1836" b="0" i="0" u="none" strike="noStrike" kern="0" cap="none" spc="0" normalizeH="0" baseline="0" noProof="0" dirty="0">
                <a:ln>
                  <a:noFill/>
                </a:ln>
                <a:solidFill>
                  <a:schemeClr val="tx1"/>
                </a:solidFill>
                <a:effectLst/>
                <a:uLnTx/>
                <a:uFillTx/>
              </a:rPr>
              <a:t> </a:t>
            </a:r>
            <a:r>
              <a:rPr kumimoji="0" lang="en-US" sz="4080" b="0" i="0" u="none" strike="noStrike" kern="0" cap="none" spc="0" normalizeH="0" baseline="0" noProof="0" dirty="0">
                <a:ln>
                  <a:noFill/>
                </a:ln>
                <a:solidFill>
                  <a:schemeClr val="tx1"/>
                </a:solidFill>
                <a:effectLst/>
                <a:uLnTx/>
                <a:uFillTx/>
              </a:rPr>
              <a:t>York</a:t>
            </a:r>
            <a:endParaRPr kumimoji="0" lang="en-US" sz="1836" b="0" i="0" u="none" strike="noStrike" kern="0" cap="none" spc="0" normalizeH="0" baseline="0" noProof="0" dirty="0">
              <a:ln>
                <a:noFill/>
              </a:ln>
              <a:solidFill>
                <a:schemeClr val="tx1"/>
              </a:solidFill>
              <a:effectLst/>
              <a:uLnTx/>
              <a:uFillTx/>
            </a:endParaRPr>
          </a:p>
        </p:txBody>
      </p:sp>
      <p:sp>
        <p:nvSpPr>
          <p:cNvPr id="8" name="Oval 7"/>
          <p:cNvSpPr/>
          <p:nvPr/>
        </p:nvSpPr>
        <p:spPr>
          <a:xfrm>
            <a:off x="-3911990" y="1490597"/>
            <a:ext cx="5451613" cy="17995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Redmond</a:t>
            </a:r>
          </a:p>
        </p:txBody>
      </p:sp>
      <p:pic>
        <p:nvPicPr>
          <p:cNvPr id="15" name="Picture 14" descr="File:Gnome-laptop.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089" y="3588671"/>
            <a:ext cx="1841553" cy="1841553"/>
          </a:xfrm>
          <a:prstGeom prst="rect">
            <a:avLst/>
          </a:prstGeom>
        </p:spPr>
      </p:pic>
      <p:pic>
        <p:nvPicPr>
          <p:cNvPr id="22" name="Picture 21" descr="File:Server2 by mimooh.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6723" y="1214093"/>
            <a:ext cx="1006314" cy="1423296"/>
          </a:xfrm>
          <a:prstGeom prst="rect">
            <a:avLst/>
          </a:prstGeom>
        </p:spPr>
      </p:pic>
      <p:pic>
        <p:nvPicPr>
          <p:cNvPr id="51" name="Picture 50"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6699200" y="4045672"/>
            <a:ext cx="1557384" cy="1557384"/>
          </a:xfrm>
          <a:prstGeom prst="rect">
            <a:avLst/>
          </a:prstGeom>
        </p:spPr>
      </p:pic>
      <p:grpSp>
        <p:nvGrpSpPr>
          <p:cNvPr id="62" name="Group 61"/>
          <p:cNvGrpSpPr/>
          <p:nvPr/>
        </p:nvGrpSpPr>
        <p:grpSpPr>
          <a:xfrm>
            <a:off x="305374" y="990045"/>
            <a:ext cx="1006314" cy="1423296"/>
            <a:chOff x="5434106" y="2622493"/>
            <a:chExt cx="986672" cy="1395515"/>
          </a:xfrm>
        </p:grpSpPr>
        <p:pic>
          <p:nvPicPr>
            <p:cNvPr id="59" name="Picture 58" descr="File:Server2 by mimooh.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106" y="2622493"/>
              <a:ext cx="986672" cy="1395515"/>
            </a:xfrm>
            <a:prstGeom prst="rect">
              <a:avLst/>
            </a:prstGeom>
          </p:spPr>
        </p:pic>
        <p:sp>
          <p:nvSpPr>
            <p:cNvPr id="60" name="TextBox 59"/>
            <p:cNvSpPr txBox="1"/>
            <p:nvPr/>
          </p:nvSpPr>
          <p:spPr>
            <a:xfrm>
              <a:off x="5635536" y="2819700"/>
              <a:ext cx="527709" cy="37484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MP</a:t>
              </a:r>
            </a:p>
          </p:txBody>
        </p:sp>
      </p:grpSp>
      <p:grpSp>
        <p:nvGrpSpPr>
          <p:cNvPr id="66" name="Group 65"/>
          <p:cNvGrpSpPr/>
          <p:nvPr/>
        </p:nvGrpSpPr>
        <p:grpSpPr>
          <a:xfrm>
            <a:off x="-1790657" y="2622377"/>
            <a:ext cx="1214006" cy="1495185"/>
            <a:chOff x="2727085" y="3732181"/>
            <a:chExt cx="1190310" cy="1466001"/>
          </a:xfrm>
        </p:grpSpPr>
        <p:grpSp>
          <p:nvGrpSpPr>
            <p:cNvPr id="64" name="Group 63"/>
            <p:cNvGrpSpPr/>
            <p:nvPr/>
          </p:nvGrpSpPr>
          <p:grpSpPr>
            <a:xfrm>
              <a:off x="2930723" y="3732181"/>
              <a:ext cx="986672" cy="1466001"/>
              <a:chOff x="2930723" y="3732181"/>
              <a:chExt cx="986672" cy="1466001"/>
            </a:xfrm>
          </p:grpSpPr>
          <p:pic>
            <p:nvPicPr>
              <p:cNvPr id="61" name="Picture 60" descr="File:Server2 by mimooh.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0723" y="3732181"/>
                <a:ext cx="986672" cy="1395515"/>
              </a:xfrm>
              <a:prstGeom prst="rect">
                <a:avLst/>
              </a:prstGeom>
            </p:spPr>
          </p:pic>
          <p:sp>
            <p:nvSpPr>
              <p:cNvPr id="63" name="TextBox 62"/>
              <p:cNvSpPr txBox="1"/>
              <p:nvPr/>
            </p:nvSpPr>
            <p:spPr>
              <a:xfrm>
                <a:off x="3169277" y="4823336"/>
                <a:ext cx="598241" cy="37484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SQL</a:t>
                </a:r>
              </a:p>
            </p:txBody>
          </p:sp>
        </p:grpSp>
        <p:pic>
          <p:nvPicPr>
            <p:cNvPr id="65" name="Picture 64" descr="Log in | Register Upload Clipar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085" y="4274018"/>
              <a:ext cx="600126" cy="662208"/>
            </a:xfrm>
            <a:prstGeom prst="rect">
              <a:avLst/>
            </a:prstGeom>
          </p:spPr>
        </p:pic>
      </p:grpSp>
      <p:sp>
        <p:nvSpPr>
          <p:cNvPr id="67" name="TextBox 66"/>
          <p:cNvSpPr txBox="1"/>
          <p:nvPr/>
        </p:nvSpPr>
        <p:spPr>
          <a:xfrm>
            <a:off x="-3836841" y="2329746"/>
            <a:ext cx="1003968" cy="38230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Primary</a:t>
            </a:r>
          </a:p>
        </p:txBody>
      </p:sp>
      <p:grpSp>
        <p:nvGrpSpPr>
          <p:cNvPr id="72" name="Group 71"/>
          <p:cNvGrpSpPr/>
          <p:nvPr/>
        </p:nvGrpSpPr>
        <p:grpSpPr>
          <a:xfrm>
            <a:off x="563116" y="2476419"/>
            <a:ext cx="1006314" cy="1423296"/>
            <a:chOff x="5434106" y="2622493"/>
            <a:chExt cx="986672" cy="1395515"/>
          </a:xfrm>
        </p:grpSpPr>
        <p:pic>
          <p:nvPicPr>
            <p:cNvPr id="73" name="Picture 72" descr="File:Server2 by mimooh.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4106" y="2622493"/>
              <a:ext cx="986672" cy="1395515"/>
            </a:xfrm>
            <a:prstGeom prst="rect">
              <a:avLst/>
            </a:prstGeom>
          </p:spPr>
        </p:pic>
        <p:sp>
          <p:nvSpPr>
            <p:cNvPr id="74" name="TextBox 73"/>
            <p:cNvSpPr txBox="1"/>
            <p:nvPr/>
          </p:nvSpPr>
          <p:spPr>
            <a:xfrm>
              <a:off x="5638676" y="2837645"/>
              <a:ext cx="607859" cy="37484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DP2</a:t>
              </a:r>
            </a:p>
          </p:txBody>
        </p:sp>
      </p:grpSp>
      <p:pic>
        <p:nvPicPr>
          <p:cNvPr id="45" name="Picture 44" descr="File:Gnome-laptop.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7142" y="3586108"/>
            <a:ext cx="1841553" cy="1841553"/>
          </a:xfrm>
          <a:prstGeom prst="rect">
            <a:avLst/>
          </a:prstGeom>
        </p:spPr>
      </p:pic>
      <p:pic>
        <p:nvPicPr>
          <p:cNvPr id="46" name="Picture 45" descr="Types of Computer | Computer Basics"/>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6707729" y="600827"/>
            <a:ext cx="1557384" cy="1557384"/>
          </a:xfrm>
          <a:prstGeom prst="rect">
            <a:avLst/>
          </a:prstGeom>
        </p:spPr>
      </p:pic>
      <p:sp>
        <p:nvSpPr>
          <p:cNvPr id="6" name="Oval 5"/>
          <p:cNvSpPr/>
          <p:nvPr/>
        </p:nvSpPr>
        <p:spPr>
          <a:xfrm>
            <a:off x="3984824" y="5404746"/>
            <a:ext cx="266083" cy="2681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pic>
        <p:nvPicPr>
          <p:cNvPr id="11" name="Picture 10" descr="File:Database icon simple.pn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769" y="1264386"/>
            <a:ext cx="948020" cy="948020"/>
          </a:xfrm>
          <a:prstGeom prst="rect">
            <a:avLst/>
          </a:prstGeom>
        </p:spPr>
      </p:pic>
      <p:pic>
        <p:nvPicPr>
          <p:cNvPr id="58" name="Picture 57" descr="File:Database icon simple.pn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7769" y="4624545"/>
            <a:ext cx="948020" cy="948020"/>
          </a:xfrm>
          <a:prstGeom prst="rect">
            <a:avLst/>
          </a:prstGeom>
        </p:spPr>
      </p:pic>
      <p:grpSp>
        <p:nvGrpSpPr>
          <p:cNvPr id="13" name="Group 12"/>
          <p:cNvGrpSpPr/>
          <p:nvPr/>
        </p:nvGrpSpPr>
        <p:grpSpPr>
          <a:xfrm>
            <a:off x="5660412" y="1589076"/>
            <a:ext cx="1487577" cy="892967"/>
            <a:chOff x="9064996" y="172309"/>
            <a:chExt cx="1458541" cy="875537"/>
          </a:xfrm>
        </p:grpSpPr>
        <p:pic>
          <p:nvPicPr>
            <p:cNvPr id="69" name="Picture 68" descr="Xenode Systems Blog: Instalar Software Básico de Compilación en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18099" y="172309"/>
              <a:ext cx="629931" cy="629931"/>
            </a:xfrm>
            <a:prstGeom prst="rect">
              <a:avLst/>
            </a:prstGeom>
          </p:spPr>
        </p:pic>
        <p:sp>
          <p:nvSpPr>
            <p:cNvPr id="12" name="TextBox 11"/>
            <p:cNvSpPr txBox="1"/>
            <p:nvPr/>
          </p:nvSpPr>
          <p:spPr>
            <a:xfrm>
              <a:off x="9064996" y="673000"/>
              <a:ext cx="1458541" cy="37484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Contoso.exe</a:t>
              </a:r>
            </a:p>
          </p:txBody>
        </p:sp>
      </p:grpSp>
      <p:pic>
        <p:nvPicPr>
          <p:cNvPr id="78" name="Picture 77" descr="File:Database icon simple.pn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472" y="2951694"/>
            <a:ext cx="948020" cy="948020"/>
          </a:xfrm>
          <a:prstGeom prst="rect">
            <a:avLst/>
          </a:prstGeom>
        </p:spPr>
      </p:pic>
      <p:grpSp>
        <p:nvGrpSpPr>
          <p:cNvPr id="75" name="Group 74"/>
          <p:cNvGrpSpPr/>
          <p:nvPr/>
        </p:nvGrpSpPr>
        <p:grpSpPr>
          <a:xfrm>
            <a:off x="-45885" y="3406719"/>
            <a:ext cx="1487577" cy="892967"/>
            <a:chOff x="9064996" y="172309"/>
            <a:chExt cx="1458541" cy="875537"/>
          </a:xfrm>
        </p:grpSpPr>
        <p:pic>
          <p:nvPicPr>
            <p:cNvPr id="76" name="Picture 75" descr="Xenode Systems Blog: Instalar Software Básico de Compilación en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18099" y="172309"/>
              <a:ext cx="629931" cy="629931"/>
            </a:xfrm>
            <a:prstGeom prst="rect">
              <a:avLst/>
            </a:prstGeom>
          </p:spPr>
        </p:pic>
        <p:sp>
          <p:nvSpPr>
            <p:cNvPr id="77" name="TextBox 76"/>
            <p:cNvSpPr txBox="1"/>
            <p:nvPr/>
          </p:nvSpPr>
          <p:spPr>
            <a:xfrm>
              <a:off x="9064996" y="673000"/>
              <a:ext cx="1458541" cy="37484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Contoso.exe</a:t>
              </a:r>
            </a:p>
          </p:txBody>
        </p:sp>
      </p:grpSp>
      <p:sp>
        <p:nvSpPr>
          <p:cNvPr id="79" name="Oval 78"/>
          <p:cNvSpPr/>
          <p:nvPr/>
        </p:nvSpPr>
        <p:spPr>
          <a:xfrm>
            <a:off x="2422005" y="1965672"/>
            <a:ext cx="266083" cy="268123"/>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nvGrpSpPr>
          <p:cNvPr id="34" name="Group 33"/>
          <p:cNvGrpSpPr/>
          <p:nvPr/>
        </p:nvGrpSpPr>
        <p:grpSpPr>
          <a:xfrm>
            <a:off x="1323634" y="647365"/>
            <a:ext cx="2846975" cy="1916662"/>
            <a:chOff x="1296934" y="634729"/>
            <a:chExt cx="2791405" cy="1879251"/>
          </a:xfrm>
          <a:solidFill>
            <a:schemeClr val="tx2"/>
          </a:solidFill>
        </p:grpSpPr>
        <p:sp>
          <p:nvSpPr>
            <p:cNvPr id="9" name="TextBox 8"/>
            <p:cNvSpPr txBox="1"/>
            <p:nvPr/>
          </p:nvSpPr>
          <p:spPr>
            <a:xfrm>
              <a:off x="1296934" y="634729"/>
              <a:ext cx="2791405" cy="939873"/>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bg1"/>
                  </a:solidFill>
                  <a:effectLst/>
                  <a:uLnTx/>
                  <a:uFillTx/>
                </a:rPr>
                <a:t>You need “Contoso.exe.”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bg1"/>
                  </a:solidFill>
                  <a:effectLst/>
                  <a:uLnTx/>
                  <a:uFillTx/>
                </a:rPr>
                <a:t>Here are all the locations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bg1"/>
                  </a:solidFill>
                  <a:effectLst/>
                  <a:uLnTx/>
                  <a:uFillTx/>
                </a:rPr>
                <a:t>where it is available.</a:t>
              </a:r>
            </a:p>
          </p:txBody>
        </p:sp>
        <p:sp>
          <p:nvSpPr>
            <p:cNvPr id="33" name="TextBox 32"/>
            <p:cNvSpPr txBox="1"/>
            <p:nvPr/>
          </p:nvSpPr>
          <p:spPr>
            <a:xfrm>
              <a:off x="2061297" y="1574107"/>
              <a:ext cx="1534138" cy="939873"/>
            </a:xfrm>
            <a:prstGeom prst="rect">
              <a:avLst/>
            </a:prstGeom>
            <a:grp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bg1"/>
                  </a:solidFill>
                  <a:effectLst/>
                  <a:uLnTx/>
                  <a:uFillTx/>
                </a:rPr>
                <a:t>Client1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bg1"/>
                  </a:solidFill>
                  <a:effectLst/>
                  <a:uLnTx/>
                  <a:uFillTx/>
                </a:rPr>
                <a:t>Client2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bg1"/>
                  </a:solidFill>
                  <a:effectLst/>
                  <a:uLnTx/>
                  <a:uFillTx/>
                </a:rPr>
                <a:t>DP2 (Boston)</a:t>
              </a:r>
            </a:p>
          </p:txBody>
        </p:sp>
      </p:grpSp>
      <p:sp>
        <p:nvSpPr>
          <p:cNvPr id="35" name="TextBox 34"/>
          <p:cNvSpPr txBox="1"/>
          <p:nvPr/>
        </p:nvSpPr>
        <p:spPr>
          <a:xfrm>
            <a:off x="7048008" y="919510"/>
            <a:ext cx="927323" cy="38230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Client2</a:t>
            </a:r>
          </a:p>
        </p:txBody>
      </p:sp>
      <p:sp>
        <p:nvSpPr>
          <p:cNvPr id="80" name="TextBox 79"/>
          <p:cNvSpPr txBox="1"/>
          <p:nvPr/>
        </p:nvSpPr>
        <p:spPr>
          <a:xfrm>
            <a:off x="7048008" y="4372823"/>
            <a:ext cx="927323" cy="38230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Client1</a:t>
            </a:r>
          </a:p>
        </p:txBody>
      </p:sp>
      <p:sp>
        <p:nvSpPr>
          <p:cNvPr id="3" name="TextBox 2"/>
          <p:cNvSpPr txBox="1"/>
          <p:nvPr/>
        </p:nvSpPr>
        <p:spPr>
          <a:xfrm>
            <a:off x="2759413" y="5367962"/>
            <a:ext cx="2989606" cy="382308"/>
          </a:xfrm>
          <a:prstGeom prst="rect">
            <a:avLst/>
          </a:prstGeom>
          <a:solidFill>
            <a:schemeClr val="accent2"/>
          </a:solidFill>
          <a:ln>
            <a:solidFill>
              <a:schemeClr val="tx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What do you have for me?</a:t>
            </a:r>
          </a:p>
        </p:txBody>
      </p:sp>
      <p:grpSp>
        <p:nvGrpSpPr>
          <p:cNvPr id="68" name="Group 67"/>
          <p:cNvGrpSpPr/>
          <p:nvPr/>
        </p:nvGrpSpPr>
        <p:grpSpPr>
          <a:xfrm>
            <a:off x="5660411" y="4950641"/>
            <a:ext cx="1487577" cy="892967"/>
            <a:chOff x="9064996" y="172309"/>
            <a:chExt cx="1458541" cy="875537"/>
          </a:xfrm>
        </p:grpSpPr>
        <p:pic>
          <p:nvPicPr>
            <p:cNvPr id="70" name="Picture 69" descr="Xenode Systems Blog: Instalar Software Básico de Compilación en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18099" y="172309"/>
              <a:ext cx="629931" cy="629931"/>
            </a:xfrm>
            <a:prstGeom prst="rect">
              <a:avLst/>
            </a:prstGeom>
          </p:spPr>
        </p:pic>
        <p:sp>
          <p:nvSpPr>
            <p:cNvPr id="71" name="TextBox 70"/>
            <p:cNvSpPr txBox="1"/>
            <p:nvPr/>
          </p:nvSpPr>
          <p:spPr>
            <a:xfrm>
              <a:off x="9064996" y="673000"/>
              <a:ext cx="1458541" cy="37484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Contoso.exe</a:t>
              </a:r>
            </a:p>
          </p:txBody>
        </p:sp>
      </p:grpSp>
      <p:sp>
        <p:nvSpPr>
          <p:cNvPr id="41" name="TextBox 40"/>
          <p:cNvSpPr txBox="1"/>
          <p:nvPr/>
        </p:nvSpPr>
        <p:spPr>
          <a:xfrm>
            <a:off x="-82056" y="2067763"/>
            <a:ext cx="1660943" cy="67051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72" b="0" i="0" u="none" strike="noStrike" kern="0" cap="none" spc="0" normalizeH="0" baseline="0" noProof="0" dirty="0">
                <a:ln>
                  <a:noFill/>
                </a:ln>
                <a:solidFill>
                  <a:sysClr val="windowText" lastClr="000000"/>
                </a:solidFill>
                <a:effectLst/>
                <a:uLnTx/>
                <a:uFillTx/>
              </a:rPr>
              <a:t>Boston</a:t>
            </a:r>
          </a:p>
        </p:txBody>
      </p:sp>
    </p:spTree>
    <p:extLst>
      <p:ext uri="{BB962C8B-B14F-4D97-AF65-F5344CB8AC3E}">
        <p14:creationId xmlns:p14="http://schemas.microsoft.com/office/powerpoint/2010/main" val="3803859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49" presetClass="path" presetSubtype="0" accel="50000" decel="50000" fill="hold" grpId="1" nodeType="afterEffect">
                                  <p:stCondLst>
                                    <p:cond delay="0"/>
                                  </p:stCondLst>
                                  <p:childTnLst>
                                    <p:animMotion origin="layout" path="M 2.08333E-7 1.85185E-6 L -0.26497 -0.55949 " pathEditMode="relative" rAng="0" ptsTypes="AA">
                                      <p:cBhvr>
                                        <p:cTn id="13" dur="1000" fill="hold"/>
                                        <p:tgtEl>
                                          <p:spTgt spid="6"/>
                                        </p:tgtEl>
                                        <p:attrNameLst>
                                          <p:attrName>ppt_x</p:attrName>
                                          <p:attrName>ppt_y</p:attrName>
                                        </p:attrNameLst>
                                      </p:cBhvr>
                                      <p:rCtr x="-13255" y="-27986"/>
                                    </p:animMotion>
                                  </p:childTnLst>
                                </p:cTn>
                              </p:par>
                            </p:childTnLst>
                          </p:cTn>
                        </p:par>
                        <p:par>
                          <p:cTn id="14" fill="hold">
                            <p:stCondLst>
                              <p:cond delay="1000"/>
                            </p:stCondLst>
                            <p:childTnLst>
                              <p:par>
                                <p:cTn id="15" presetID="1" presetClass="exit" presetSubtype="0" fill="hold" grpId="2" nodeType="after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par>
                          <p:cTn id="25" fill="hold">
                            <p:stCondLst>
                              <p:cond delay="0"/>
                            </p:stCondLst>
                            <p:childTnLst>
                              <p:par>
                                <p:cTn id="26" presetID="49" presetClass="path" presetSubtype="0" accel="50000" decel="50000" fill="hold" grpId="1" nodeType="afterEffect">
                                  <p:stCondLst>
                                    <p:cond delay="0"/>
                                  </p:stCondLst>
                                  <p:childTnLst>
                                    <p:animMotion origin="layout" path="M 1.45833E-6 -1.48148E-6 L 0.12578 0.325 " pathEditMode="relative" rAng="0" ptsTypes="AA">
                                      <p:cBhvr>
                                        <p:cTn id="27" dur="1000" fill="hold"/>
                                        <p:tgtEl>
                                          <p:spTgt spid="79"/>
                                        </p:tgtEl>
                                        <p:attrNameLst>
                                          <p:attrName>ppt_x</p:attrName>
                                          <p:attrName>ppt_y</p:attrName>
                                        </p:attrNameLst>
                                      </p:cBhvr>
                                      <p:rCtr x="6237" y="16250"/>
                                    </p:animMotion>
                                  </p:childTnLst>
                                </p:cTn>
                              </p:par>
                            </p:childTnLst>
                          </p:cTn>
                        </p:par>
                        <p:par>
                          <p:cTn id="28" fill="hold">
                            <p:stCondLst>
                              <p:cond delay="1000"/>
                            </p:stCondLst>
                            <p:childTnLst>
                              <p:par>
                                <p:cTn id="29" presetID="1" presetClass="exit" presetSubtype="0" fill="hold" grpId="2" nodeType="afterEffect">
                                  <p:stCondLst>
                                    <p:cond delay="0"/>
                                  </p:stCondLst>
                                  <p:childTnLst>
                                    <p:set>
                                      <p:cBhvr>
                                        <p:cTn id="30" dur="1" fill="hold">
                                          <p:stCondLst>
                                            <p:cond delay="0"/>
                                          </p:stCondLst>
                                        </p:cTn>
                                        <p:tgtEl>
                                          <p:spTgt spid="7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7" presetClass="path" presetSubtype="0" accel="50000" decel="50000" fill="hold" nodeType="clickEffect">
                                  <p:stCondLst>
                                    <p:cond delay="0"/>
                                  </p:stCondLst>
                                  <p:childTnLst>
                                    <p:animMotion origin="layout" path="M -6.25E-7 -4.44444E-6 L -0.05469 0.02755 C -0.06615 0.03426 -0.0819 0.03311 -0.09726 0.02524 C -0.11445 0.01644 -0.12682 0.00301 -0.13503 -0.01365 L -0.17292 -0.0875 " pathEditMode="relative" rAng="960000" ptsTypes="AAAAA">
                                      <p:cBhvr>
                                        <p:cTn id="34" dur="2000" fill="hold"/>
                                        <p:tgtEl>
                                          <p:spTgt spid="68"/>
                                        </p:tgtEl>
                                        <p:attrNameLst>
                                          <p:attrName>ppt_x</p:attrName>
                                          <p:attrName>ppt_y</p:attrName>
                                        </p:attrNameLst>
                                      </p:cBhvr>
                                      <p:rCtr x="-9206" y="-949"/>
                                    </p:animMotion>
                                  </p:childTnLst>
                                </p:cTn>
                              </p:par>
                            </p:childTnLst>
                          </p:cTn>
                        </p:par>
                        <p:par>
                          <p:cTn id="35" fill="hold">
                            <p:stCondLst>
                              <p:cond delay="2000"/>
                            </p:stCondLst>
                            <p:childTnLst>
                              <p:par>
                                <p:cTn id="36" presetID="1" presetClass="exit" presetSubtype="0" fill="hold" nodeType="afterEffect">
                                  <p:stCondLst>
                                    <p:cond delay="0"/>
                                  </p:stCondLst>
                                  <p:childTnLst>
                                    <p:set>
                                      <p:cBhvr>
                                        <p:cTn id="37"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9" grpId="0" animBg="1"/>
      <p:bldP spid="79" grpId="1" animBg="1"/>
      <p:bldP spid="79" grpId="2"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4702" y="114019"/>
            <a:ext cx="4832347" cy="8586966"/>
          </a:xfrm>
          <a:prstGeom prst="rect">
            <a:avLst/>
          </a:prstGeom>
          <a:noFill/>
        </p:spPr>
        <p:txBody>
          <a:bodyPr wrap="square" rtlCol="0">
            <a:spAutoFit/>
          </a:bodyPr>
          <a:lstStyle/>
          <a:p>
            <a:pPr marL="291436" marR="0" lvl="0" indent="-291436"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chemeClr val="accent3"/>
              </a:solidFill>
              <a:effectLst/>
              <a:uLnTx/>
              <a:uFillTx/>
            </a:endParaRPr>
          </a:p>
          <a:p>
            <a:pPr marL="291436" marR="0" lvl="0" indent="-291436"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accent3"/>
                </a:solidFill>
                <a:effectLst/>
                <a:uLnTx/>
                <a:uFillTx/>
              </a:rPr>
              <a:t>When Peer Cache is set from this setting for the full client, this will also work for Windows PE Peer Cache client</a:t>
            </a:r>
          </a:p>
          <a:p>
            <a:pPr marL="291436" marR="0" lvl="0" indent="-291436"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accent3"/>
                </a:solidFill>
                <a:effectLst/>
                <a:uLnTx/>
                <a:uFillTx/>
              </a:rPr>
              <a:t>Administrators will have the control to configure the cache size for all of their Peer Cache Sources</a:t>
            </a:r>
          </a:p>
          <a:p>
            <a:pPr marL="291436" marR="0" lvl="0" indent="-291436"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accent3"/>
                </a:solidFill>
                <a:effectLst/>
                <a:uLnTx/>
                <a:uFillTx/>
              </a:rPr>
              <a:t>BranchCache can be used together with Peer Cache</a:t>
            </a:r>
          </a:p>
          <a:p>
            <a:pPr marL="291436" marR="0" lvl="0" indent="-291436"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accent3"/>
                </a:solidFill>
                <a:effectLst/>
                <a:uLnTx/>
                <a:uFillTx/>
              </a:rPr>
              <a:t>Peer Cache is optimized to keep content in cache longer if content is downloaded frequently</a:t>
            </a:r>
          </a:p>
          <a:p>
            <a:pPr marL="291436" marR="0" lvl="0" indent="-291436"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chemeClr val="accent3"/>
                </a:solidFill>
                <a:effectLst/>
                <a:uLnTx/>
                <a:uFillTx/>
              </a:rPr>
              <a:t>BranchCache, Peer Cache, and client cache settings can be applied together or individually</a:t>
            </a:r>
          </a:p>
          <a:p>
            <a:pPr marL="291436" marR="0" lvl="0" indent="-291436"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chemeClr val="accent3"/>
              </a:solidFill>
              <a:effectLst/>
              <a:uLnTx/>
              <a:uFillTx/>
            </a:endParaRPr>
          </a:p>
          <a:p>
            <a:pPr marL="291436" marR="0" lvl="0" indent="-291436"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chemeClr val="accent3"/>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0" cap="none" spc="0" normalizeH="0" baseline="0" noProof="0" dirty="0">
              <a:ln>
                <a:noFill/>
              </a:ln>
              <a:solidFill>
                <a:schemeClr val="accent3"/>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0" cap="none" spc="0" normalizeH="0" baseline="0" noProof="0" dirty="0">
              <a:ln>
                <a:noFill/>
              </a:ln>
              <a:solidFill>
                <a:schemeClr val="accent3"/>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endParaRPr kumimoji="0" lang="en-US" sz="2400" b="0" i="0" u="none" strike="noStrike" kern="0" cap="none" spc="0" normalizeH="0" baseline="0" noProof="0" dirty="0">
              <a:ln>
                <a:noFill/>
              </a:ln>
              <a:solidFill>
                <a:schemeClr val="accent3"/>
              </a:solidFill>
              <a:effectLst/>
              <a:uLnTx/>
              <a:uFillTx/>
            </a:endParaRPr>
          </a:p>
        </p:txBody>
      </p:sp>
      <p:pic>
        <p:nvPicPr>
          <p:cNvPr id="13" name="Picture 12"/>
          <p:cNvPicPr>
            <a:picLocks noChangeAspect="1"/>
          </p:cNvPicPr>
          <p:nvPr/>
        </p:nvPicPr>
        <p:blipFill>
          <a:blip r:embed="rId2"/>
          <a:stretch>
            <a:fillRect/>
          </a:stretch>
        </p:blipFill>
        <p:spPr>
          <a:xfrm>
            <a:off x="5395286" y="936970"/>
            <a:ext cx="6603961" cy="5120584"/>
          </a:xfrm>
          <a:prstGeom prst="rect">
            <a:avLst/>
          </a:prstGeom>
        </p:spPr>
      </p:pic>
      <p:sp>
        <p:nvSpPr>
          <p:cNvPr id="6" name="Rectangle 5"/>
          <p:cNvSpPr/>
          <p:nvPr/>
        </p:nvSpPr>
        <p:spPr>
          <a:xfrm>
            <a:off x="7315505" y="4137335"/>
            <a:ext cx="3208616" cy="10797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4" name="Rectangle 13"/>
          <p:cNvSpPr/>
          <p:nvPr/>
        </p:nvSpPr>
        <p:spPr>
          <a:xfrm>
            <a:off x="7315506" y="3460962"/>
            <a:ext cx="3208616" cy="6763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5" name="Rectangle 14"/>
          <p:cNvSpPr/>
          <p:nvPr/>
        </p:nvSpPr>
        <p:spPr>
          <a:xfrm>
            <a:off x="7315505" y="2674310"/>
            <a:ext cx="3208616" cy="78665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7658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xit" presetSubtype="0" fill="hold" grpId="1" nodeType="after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childTnLst>
                                </p:cTn>
                              </p:par>
                            </p:childTnLst>
                          </p:cTn>
                        </p:par>
                        <p:par>
                          <p:cTn id="24" fill="hold">
                            <p:stCondLst>
                              <p:cond delay="0"/>
                            </p:stCondLst>
                            <p:childTnLst>
                              <p:par>
                                <p:cTn id="25" presetID="1" presetClass="exit" presetSubtype="0" fill="hold" grpId="1" nodeType="after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5"/>
                                        </p:tgtEl>
                                        <p:attrNameLst>
                                          <p:attrName>style.visibility</p:attrName>
                                        </p:attrNameLst>
                                      </p:cBhvr>
                                      <p:to>
                                        <p:strVal val="hidden"/>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2" nodeType="afterEffect">
                                  <p:stCondLst>
                                    <p:cond delay="0"/>
                                  </p:stCondLst>
                                  <p:childTnLst>
                                    <p:set>
                                      <p:cBhvr>
                                        <p:cTn id="43" dur="1" fill="hold">
                                          <p:stCondLst>
                                            <p:cond delay="0"/>
                                          </p:stCondLst>
                                        </p:cTn>
                                        <p:tgtEl>
                                          <p:spTgt spid="6"/>
                                        </p:tgtEl>
                                        <p:attrNameLst>
                                          <p:attrName>style.visibility</p:attrName>
                                        </p:attrNameLst>
                                      </p:cBhvr>
                                      <p:to>
                                        <p:strVal val="visible"/>
                                      </p:to>
                                    </p:set>
                                  </p:childTnLst>
                                </p:cTn>
                              </p:par>
                              <p:par>
                                <p:cTn id="44" presetID="1" presetClass="entr" presetSubtype="0" fill="hold" grpId="2" nodeType="with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 presetClass="entr" presetSubtype="0" fill="hold" grpId="2"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4" grpId="0" animBg="1"/>
      <p:bldP spid="14" grpId="1" animBg="1"/>
      <p:bldP spid="14" grpId="2" animBg="1"/>
      <p:bldP spid="15" grpId="0" animBg="1"/>
      <p:bldP spid="15" grpId="1" animBg="1"/>
      <p:bldP spid="15" grpId="2"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9446024" y="4051156"/>
            <a:ext cx="2177073" cy="1501749"/>
          </a:xfrm>
          <a:prstGeom prst="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54575"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prstClr val="white"/>
              </a:solidFill>
              <a:effectLst/>
              <a:uLnTx/>
              <a:uFillTx/>
            </a:endParaRPr>
          </a:p>
        </p:txBody>
      </p:sp>
      <p:sp>
        <p:nvSpPr>
          <p:cNvPr id="5" name="Rectangle 4"/>
          <p:cNvSpPr/>
          <p:nvPr/>
        </p:nvSpPr>
        <p:spPr>
          <a:xfrm>
            <a:off x="448162" y="4051156"/>
            <a:ext cx="8997862" cy="1492693"/>
          </a:xfrm>
          <a:prstGeom prst="rect">
            <a:avLst/>
          </a:pr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54575"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prstClr val="white"/>
              </a:solidFill>
              <a:effectLst/>
              <a:uLnTx/>
              <a:uFillTx/>
            </a:endParaRPr>
          </a:p>
        </p:txBody>
      </p:sp>
      <p:sp>
        <p:nvSpPr>
          <p:cNvPr id="78" name="TextBox 77"/>
          <p:cNvSpPr txBox="1"/>
          <p:nvPr/>
        </p:nvSpPr>
        <p:spPr>
          <a:xfrm>
            <a:off x="448161" y="5278469"/>
            <a:ext cx="11174936" cy="268846"/>
          </a:xfrm>
          <a:prstGeom prst="rect">
            <a:avLst/>
          </a:prstGeom>
          <a:solidFill>
            <a:schemeClr val="accent3"/>
          </a:solidFill>
        </p:spPr>
        <p:txBody>
          <a:bodyPr wrap="square" rtlCol="0">
            <a:spAutoFit/>
          </a:bodyPr>
          <a:lstStyle/>
          <a:p>
            <a:pPr marL="0" marR="0" lvl="0" indent="0" algn="ctr" defTabSz="854575" eaLnBrk="1" fontAlgn="auto" latinLnBrk="0" hangingPunct="1">
              <a:lnSpc>
                <a:spcPct val="100000"/>
              </a:lnSpc>
              <a:spcBef>
                <a:spcPts val="0"/>
              </a:spcBef>
              <a:spcAft>
                <a:spcPts val="0"/>
              </a:spcAft>
              <a:buClrTx/>
              <a:buSzTx/>
              <a:buFontTx/>
              <a:buNone/>
              <a:tabLst/>
              <a:defRPr/>
            </a:pPr>
            <a:r>
              <a:rPr kumimoji="0" lang="en-US" sz="1113" b="1" i="0" u="none" strike="noStrike" kern="0" cap="none" spc="0" normalizeH="0" baseline="0" noProof="0" dirty="0">
                <a:ln>
                  <a:noFill/>
                </a:ln>
                <a:solidFill>
                  <a:prstClr val="white"/>
                </a:solidFill>
                <a:effectLst/>
                <a:uLnTx/>
                <a:uFillTx/>
                <a:cs typeface="Segoe UI Light" panose="020B0502040204020203" pitchFamily="34" charset="0"/>
              </a:rPr>
              <a:t>Enterprise Mobility + Security (EMS)</a:t>
            </a:r>
          </a:p>
        </p:txBody>
      </p:sp>
      <p:sp>
        <p:nvSpPr>
          <p:cNvPr id="7" name="TextBox 6"/>
          <p:cNvSpPr txBox="1"/>
          <p:nvPr/>
        </p:nvSpPr>
        <p:spPr>
          <a:xfrm>
            <a:off x="429143" y="3115801"/>
            <a:ext cx="2152096" cy="670445"/>
          </a:xfrm>
          <a:prstGeom prst="rect">
            <a:avLst/>
          </a:prstGeom>
          <a:noFill/>
        </p:spPr>
        <p:txBody>
          <a:bodyPr wrap="square" rtlCol="0">
            <a:spAutoFit/>
          </a:bodyPr>
          <a:lstStyle/>
          <a:p>
            <a:pPr marL="0" marR="0" lvl="0" indent="0" algn="ctr" defTabSz="854575"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accent3"/>
                </a:solidFill>
                <a:effectLst/>
                <a:uLnTx/>
                <a:uFillTx/>
                <a:latin typeface="+mj-lt"/>
                <a:ea typeface="Segoe UI" charset="0"/>
                <a:cs typeface="Segoe UI" charset="0"/>
              </a:rPr>
              <a:t>Identity and access management</a:t>
            </a:r>
          </a:p>
        </p:txBody>
      </p:sp>
      <p:sp>
        <p:nvSpPr>
          <p:cNvPr id="45" name="TextBox 44"/>
          <p:cNvSpPr txBox="1"/>
          <p:nvPr/>
        </p:nvSpPr>
        <p:spPr>
          <a:xfrm>
            <a:off x="530007" y="4418415"/>
            <a:ext cx="1950368" cy="618128"/>
          </a:xfrm>
          <a:prstGeom prst="rect">
            <a:avLst/>
          </a:prstGeom>
          <a:noFill/>
        </p:spPr>
        <p:txBody>
          <a:bodyPr wrap="square" rtlCol="0">
            <a:spAutoFit/>
          </a:bodyPr>
          <a:lstStyle/>
          <a:p>
            <a:pPr marL="0" marR="0" lvl="0" indent="0" algn="ctr" defTabSz="854575" eaLnBrk="1" fontAlgn="auto" latinLnBrk="0" hangingPunct="1">
              <a:lnSpc>
                <a:spcPct val="100000"/>
              </a:lnSpc>
              <a:spcBef>
                <a:spcPts val="0"/>
              </a:spcBef>
              <a:spcAft>
                <a:spcPts val="0"/>
              </a:spcAft>
              <a:buClrTx/>
              <a:buSzTx/>
              <a:buFontTx/>
              <a:buNone/>
              <a:tabLst/>
              <a:defRPr/>
            </a:pPr>
            <a:r>
              <a:rPr kumimoji="0" lang="en-US" sz="1669" b="0" i="0" u="none" strike="noStrike" kern="0" cap="none" spc="0" normalizeH="0" baseline="0" noProof="0" dirty="0">
                <a:ln>
                  <a:noFill/>
                </a:ln>
                <a:solidFill>
                  <a:sysClr val="windowText" lastClr="000000"/>
                </a:solidFill>
                <a:effectLst/>
                <a:uLnTx/>
                <a:uFillTx/>
                <a:latin typeface="Segoe UI" charset="0"/>
                <a:ea typeface="Segoe UI" charset="0"/>
                <a:cs typeface="Segoe UI" charset="0"/>
              </a:rPr>
              <a:t>Azure Active Directory Premium</a:t>
            </a:r>
          </a:p>
        </p:txBody>
      </p:sp>
      <p:sp>
        <p:nvSpPr>
          <p:cNvPr id="9" name="TextBox 8"/>
          <p:cNvSpPr txBox="1"/>
          <p:nvPr/>
        </p:nvSpPr>
        <p:spPr>
          <a:xfrm>
            <a:off x="5070018" y="3115801"/>
            <a:ext cx="2165871" cy="670445"/>
          </a:xfrm>
          <a:prstGeom prst="rect">
            <a:avLst/>
          </a:prstGeom>
          <a:noFill/>
        </p:spPr>
        <p:txBody>
          <a:bodyPr wrap="square" rtlCol="0">
            <a:spAutoFit/>
          </a:bodyPr>
          <a:lstStyle/>
          <a:p>
            <a:pPr marL="0" marR="0" lvl="0" indent="0" algn="ctr" defTabSz="854575"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accent3"/>
                </a:solidFill>
                <a:effectLst/>
                <a:uLnTx/>
                <a:uFillTx/>
                <a:latin typeface="+mj-lt"/>
                <a:ea typeface="Segoe UI" charset="0"/>
                <a:cs typeface="Segoe UI" charset="0"/>
              </a:rPr>
              <a:t>Mobile device and app management</a:t>
            </a:r>
          </a:p>
        </p:txBody>
      </p:sp>
      <p:sp>
        <p:nvSpPr>
          <p:cNvPr id="46" name="TextBox 45"/>
          <p:cNvSpPr txBox="1"/>
          <p:nvPr/>
        </p:nvSpPr>
        <p:spPr>
          <a:xfrm>
            <a:off x="5120585" y="4547899"/>
            <a:ext cx="1950367" cy="356150"/>
          </a:xfrm>
          <a:prstGeom prst="rect">
            <a:avLst/>
          </a:prstGeom>
          <a:noFill/>
        </p:spPr>
        <p:txBody>
          <a:bodyPr wrap="square" rtlCol="0">
            <a:spAutoFit/>
          </a:bodyPr>
          <a:lstStyle/>
          <a:p>
            <a:pPr marL="0" marR="0" lvl="0" indent="0" algn="ctr" defTabSz="854575" eaLnBrk="1" fontAlgn="auto" latinLnBrk="0" hangingPunct="1">
              <a:lnSpc>
                <a:spcPct val="100000"/>
              </a:lnSpc>
              <a:spcBef>
                <a:spcPts val="0"/>
              </a:spcBef>
              <a:spcAft>
                <a:spcPts val="0"/>
              </a:spcAft>
              <a:buClrTx/>
              <a:buSzTx/>
              <a:buFontTx/>
              <a:buNone/>
              <a:tabLst/>
              <a:defRPr/>
            </a:pPr>
            <a:r>
              <a:rPr kumimoji="0" lang="en-US" sz="1669" b="0" i="0" u="none" strike="noStrike" kern="0" cap="none" spc="0" normalizeH="0" baseline="0" noProof="0" dirty="0">
                <a:ln>
                  <a:noFill/>
                </a:ln>
                <a:solidFill>
                  <a:sysClr val="windowText" lastClr="000000"/>
                </a:solidFill>
                <a:effectLst/>
                <a:uLnTx/>
                <a:uFillTx/>
                <a:latin typeface="Segoe UI" charset="0"/>
                <a:ea typeface="Segoe UI" charset="0"/>
                <a:cs typeface="Segoe UI" charset="0"/>
              </a:rPr>
              <a:t>Intune</a:t>
            </a:r>
          </a:p>
        </p:txBody>
      </p:sp>
      <p:sp>
        <p:nvSpPr>
          <p:cNvPr id="29" name="TextBox 28"/>
          <p:cNvSpPr txBox="1"/>
          <p:nvPr/>
        </p:nvSpPr>
        <p:spPr>
          <a:xfrm>
            <a:off x="7297584" y="3115801"/>
            <a:ext cx="1935484" cy="670445"/>
          </a:xfrm>
          <a:prstGeom prst="rect">
            <a:avLst/>
          </a:prstGeom>
          <a:noFill/>
        </p:spPr>
        <p:txBody>
          <a:bodyPr wrap="square" rtlCol="0">
            <a:spAutoFit/>
          </a:bodyPr>
          <a:lstStyle/>
          <a:p>
            <a:pPr marL="0" marR="0" lvl="0" indent="0" algn="ctr" defTabSz="854575"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accent3"/>
                </a:solidFill>
                <a:effectLst/>
                <a:uLnTx/>
                <a:uFillTx/>
                <a:latin typeface="+mj-lt"/>
                <a:ea typeface="Segoe UI" charset="0"/>
                <a:cs typeface="Segoe UI" charset="0"/>
              </a:rPr>
              <a:t>Information protection</a:t>
            </a:r>
          </a:p>
        </p:txBody>
      </p:sp>
      <p:sp>
        <p:nvSpPr>
          <p:cNvPr id="47" name="TextBox 46"/>
          <p:cNvSpPr txBox="1"/>
          <p:nvPr/>
        </p:nvSpPr>
        <p:spPr>
          <a:xfrm>
            <a:off x="7254712" y="4418414"/>
            <a:ext cx="2021228" cy="606063"/>
          </a:xfrm>
          <a:prstGeom prst="rect">
            <a:avLst/>
          </a:prstGeom>
          <a:noFill/>
        </p:spPr>
        <p:txBody>
          <a:bodyPr wrap="square" rtlCol="0">
            <a:spAutoFit/>
          </a:bodyPr>
          <a:lstStyle/>
          <a:p>
            <a:pPr marL="0" marR="0" lvl="0" indent="0" algn="ctr" defTabSz="854575" eaLnBrk="1" fontAlgn="auto" latinLnBrk="0" hangingPunct="1">
              <a:lnSpc>
                <a:spcPct val="100000"/>
              </a:lnSpc>
              <a:spcBef>
                <a:spcPts val="0"/>
              </a:spcBef>
              <a:spcAft>
                <a:spcPts val="0"/>
              </a:spcAft>
              <a:buClrTx/>
              <a:buSzTx/>
              <a:buFontTx/>
              <a:buNone/>
              <a:tabLst/>
              <a:defRPr/>
            </a:pPr>
            <a:r>
              <a:rPr kumimoji="0" lang="en-US" sz="1669" b="0" i="0" u="none" strike="noStrike" kern="0" cap="none" spc="0" normalizeH="0" baseline="0" noProof="0" dirty="0">
                <a:ln>
                  <a:noFill/>
                </a:ln>
                <a:solidFill>
                  <a:sysClr val="windowText" lastClr="000000"/>
                </a:solidFill>
                <a:effectLst/>
                <a:uLnTx/>
                <a:uFillTx/>
                <a:latin typeface="Segoe UI" charset="0"/>
                <a:ea typeface="Segoe UI" charset="0"/>
                <a:cs typeface="Segoe UI" charset="0"/>
              </a:rPr>
              <a:t>Azure Information Protection</a:t>
            </a:r>
          </a:p>
        </p:txBody>
      </p:sp>
      <p:sp>
        <p:nvSpPr>
          <p:cNvPr id="38" name="TextBox 37"/>
          <p:cNvSpPr txBox="1"/>
          <p:nvPr/>
        </p:nvSpPr>
        <p:spPr>
          <a:xfrm>
            <a:off x="2717100" y="3115801"/>
            <a:ext cx="2261576" cy="670445"/>
          </a:xfrm>
          <a:prstGeom prst="rect">
            <a:avLst/>
          </a:prstGeom>
          <a:noFill/>
        </p:spPr>
        <p:txBody>
          <a:bodyPr wrap="square" rtlCol="0">
            <a:spAutoFit/>
          </a:bodyPr>
          <a:lstStyle/>
          <a:p>
            <a:pPr marL="0" marR="0" lvl="0" indent="0" algn="ctr" defTabSz="854575"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chemeClr val="accent3"/>
                </a:solidFill>
                <a:effectLst/>
                <a:uLnTx/>
                <a:uFillTx/>
                <a:latin typeface="+mj-lt"/>
                <a:ea typeface="Segoe UI" charset="0"/>
                <a:cs typeface="Segoe UI" charset="0"/>
              </a:rPr>
              <a:t>User and entity behavioral analytics</a:t>
            </a:r>
          </a:p>
        </p:txBody>
      </p:sp>
      <p:sp>
        <p:nvSpPr>
          <p:cNvPr id="48" name="TextBox 47"/>
          <p:cNvSpPr txBox="1"/>
          <p:nvPr/>
        </p:nvSpPr>
        <p:spPr>
          <a:xfrm>
            <a:off x="2872704" y="4418415"/>
            <a:ext cx="1950367" cy="618128"/>
          </a:xfrm>
          <a:prstGeom prst="rect">
            <a:avLst/>
          </a:prstGeom>
          <a:noFill/>
        </p:spPr>
        <p:txBody>
          <a:bodyPr wrap="square" rtlCol="0">
            <a:spAutoFit/>
          </a:bodyPr>
          <a:lstStyle/>
          <a:p>
            <a:pPr marL="0" marR="0" lvl="0" indent="0" algn="ctr" defTabSz="854575" eaLnBrk="1" fontAlgn="auto" latinLnBrk="0" hangingPunct="1">
              <a:lnSpc>
                <a:spcPct val="100000"/>
              </a:lnSpc>
              <a:spcBef>
                <a:spcPts val="0"/>
              </a:spcBef>
              <a:spcAft>
                <a:spcPts val="0"/>
              </a:spcAft>
              <a:buClrTx/>
              <a:buSzTx/>
              <a:buFontTx/>
              <a:buNone/>
              <a:tabLst/>
              <a:defRPr/>
            </a:pPr>
            <a:r>
              <a:rPr kumimoji="0" lang="en-US" sz="1669" b="0" i="0" u="none" strike="noStrike" kern="0" cap="none" spc="0" normalizeH="0" baseline="0" noProof="0" dirty="0">
                <a:ln>
                  <a:noFill/>
                </a:ln>
                <a:solidFill>
                  <a:sysClr val="windowText" lastClr="000000"/>
                </a:solidFill>
                <a:effectLst/>
                <a:uLnTx/>
                <a:uFillTx/>
                <a:latin typeface="Segoe UI" charset="0"/>
                <a:ea typeface="Segoe UI" charset="0"/>
                <a:cs typeface="Segoe UI" charset="0"/>
              </a:rPr>
              <a:t>Advanced Threat Analytics</a:t>
            </a:r>
          </a:p>
        </p:txBody>
      </p:sp>
      <p:sp>
        <p:nvSpPr>
          <p:cNvPr id="3" name="Title 2"/>
          <p:cNvSpPr>
            <a:spLocks noGrp="1"/>
          </p:cNvSpPr>
          <p:nvPr>
            <p:ph type="title"/>
          </p:nvPr>
        </p:nvSpPr>
        <p:spPr>
          <a:xfrm>
            <a:off x="275481" y="295275"/>
            <a:ext cx="10838923" cy="917575"/>
          </a:xfrm>
        </p:spPr>
        <p:txBody>
          <a:bodyPr/>
          <a:lstStyle/>
          <a:p>
            <a:r>
              <a:rPr lang="en-US" dirty="0"/>
              <a:t>Microsoft Enterprise Mobility + Security</a:t>
            </a:r>
          </a:p>
        </p:txBody>
      </p:sp>
      <p:sp>
        <p:nvSpPr>
          <p:cNvPr id="44" name="TextBox 43"/>
          <p:cNvSpPr txBox="1"/>
          <p:nvPr/>
        </p:nvSpPr>
        <p:spPr>
          <a:xfrm>
            <a:off x="9537368" y="3115801"/>
            <a:ext cx="1950367" cy="670445"/>
          </a:xfrm>
          <a:prstGeom prst="rect">
            <a:avLst/>
          </a:prstGeom>
          <a:noFill/>
        </p:spPr>
        <p:txBody>
          <a:bodyPr wrap="square" rtlCol="0">
            <a:spAutoFit/>
          </a:bodyPr>
          <a:lstStyle/>
          <a:p>
            <a:pPr marL="0" marR="0" lvl="0" indent="0" algn="ctr" defTabSz="854575"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292929"/>
                </a:solidFill>
                <a:effectLst/>
                <a:uLnTx/>
                <a:uFillTx/>
                <a:latin typeface="+mj-lt"/>
                <a:cs typeface="Segoe UI Light" panose="020B0502040204020203" pitchFamily="34" charset="0"/>
              </a:rPr>
              <a:t>Cloud and SaaS app security</a:t>
            </a:r>
          </a:p>
        </p:txBody>
      </p:sp>
      <p:sp>
        <p:nvSpPr>
          <p:cNvPr id="49" name="TextBox 48"/>
          <p:cNvSpPr txBox="1"/>
          <p:nvPr/>
        </p:nvSpPr>
        <p:spPr>
          <a:xfrm>
            <a:off x="9537367" y="4428594"/>
            <a:ext cx="1950368" cy="618128"/>
          </a:xfrm>
          <a:prstGeom prst="rect">
            <a:avLst/>
          </a:prstGeom>
          <a:noFill/>
        </p:spPr>
        <p:txBody>
          <a:bodyPr wrap="square" rtlCol="0">
            <a:spAutoFit/>
          </a:bodyPr>
          <a:lstStyle/>
          <a:p>
            <a:pPr marL="0" marR="0" lvl="0" indent="0" algn="ctr" defTabSz="854575" eaLnBrk="1" fontAlgn="auto" latinLnBrk="0" hangingPunct="1">
              <a:lnSpc>
                <a:spcPct val="100000"/>
              </a:lnSpc>
              <a:spcBef>
                <a:spcPts val="0"/>
              </a:spcBef>
              <a:spcAft>
                <a:spcPts val="0"/>
              </a:spcAft>
              <a:buClrTx/>
              <a:buSzTx/>
              <a:buFontTx/>
              <a:buNone/>
              <a:tabLst/>
              <a:defRPr/>
            </a:pPr>
            <a:r>
              <a:rPr kumimoji="0" lang="en-US" sz="1669" b="0" i="0" u="none" strike="noStrike" kern="0" cap="none" spc="0" normalizeH="0" baseline="0" noProof="0" dirty="0">
                <a:ln>
                  <a:noFill/>
                </a:ln>
                <a:solidFill>
                  <a:srgbClr val="292929"/>
                </a:solidFill>
                <a:effectLst/>
                <a:uLnTx/>
                <a:uFillTx/>
              </a:rPr>
              <a:t>Cloud App Security</a:t>
            </a:r>
          </a:p>
        </p:txBody>
      </p:sp>
      <p:grpSp>
        <p:nvGrpSpPr>
          <p:cNvPr id="4" name="Group 3"/>
          <p:cNvGrpSpPr/>
          <p:nvPr/>
        </p:nvGrpSpPr>
        <p:grpSpPr>
          <a:xfrm>
            <a:off x="9692953" y="1619276"/>
            <a:ext cx="1696304" cy="1344393"/>
            <a:chOff x="11982709" y="1889682"/>
            <a:chExt cx="1990466" cy="1577528"/>
          </a:xfrm>
        </p:grpSpPr>
        <p:pic>
          <p:nvPicPr>
            <p:cNvPr id="74" name="Picture 73"/>
            <p:cNvPicPr>
              <a:picLocks noChangeAspect="1"/>
            </p:cNvPicPr>
            <p:nvPr/>
          </p:nvPicPr>
          <p:blipFill>
            <a:blip r:embed="rId3"/>
            <a:stretch>
              <a:fillRect/>
            </a:stretch>
          </p:blipFill>
          <p:spPr>
            <a:xfrm>
              <a:off x="12238881" y="2137782"/>
              <a:ext cx="1471988" cy="993094"/>
            </a:xfrm>
            <a:prstGeom prst="rect">
              <a:avLst/>
            </a:prstGeom>
          </p:spPr>
        </p:pic>
        <p:pic>
          <p:nvPicPr>
            <p:cNvPr id="73" name="Picture 72"/>
            <p:cNvPicPr>
              <a:picLocks noChangeAspect="1"/>
            </p:cNvPicPr>
            <p:nvPr/>
          </p:nvPicPr>
          <p:blipFill rotWithShape="1">
            <a:blip r:embed="rId4"/>
            <a:srcRect b="20746"/>
            <a:stretch/>
          </p:blipFill>
          <p:spPr>
            <a:xfrm>
              <a:off x="11982709" y="1889682"/>
              <a:ext cx="1990466" cy="1577528"/>
            </a:xfrm>
            <a:prstGeom prst="rect">
              <a:avLst/>
            </a:prstGeom>
          </p:spPr>
        </p:pic>
      </p:grpSp>
      <p:grpSp>
        <p:nvGrpSpPr>
          <p:cNvPr id="12" name="Group 11"/>
          <p:cNvGrpSpPr/>
          <p:nvPr/>
        </p:nvGrpSpPr>
        <p:grpSpPr>
          <a:xfrm>
            <a:off x="7842326" y="1883250"/>
            <a:ext cx="901676" cy="934136"/>
            <a:chOff x="7775558" y="1422448"/>
            <a:chExt cx="884076" cy="915903"/>
          </a:xfrm>
        </p:grpSpPr>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1857" y="1422448"/>
              <a:ext cx="569404" cy="728912"/>
            </a:xfrm>
            <a:prstGeom prst="rect">
              <a:avLst/>
            </a:prstGeom>
          </p:spPr>
        </p:pic>
        <p:grpSp>
          <p:nvGrpSpPr>
            <p:cNvPr id="11" name="Group 10"/>
            <p:cNvGrpSpPr/>
            <p:nvPr/>
          </p:nvGrpSpPr>
          <p:grpSpPr>
            <a:xfrm>
              <a:off x="7775558" y="2091181"/>
              <a:ext cx="884076" cy="247170"/>
              <a:chOff x="7775558" y="2091181"/>
              <a:chExt cx="884076" cy="247170"/>
            </a:xfrm>
          </p:grpSpPr>
          <p:sp>
            <p:nvSpPr>
              <p:cNvPr id="10" name="Snip Single Corner Rectangle 9"/>
              <p:cNvSpPr/>
              <p:nvPr/>
            </p:nvSpPr>
            <p:spPr bwMode="auto">
              <a:xfrm>
                <a:off x="7775558" y="2091181"/>
                <a:ext cx="884076" cy="247170"/>
              </a:xfrm>
              <a:prstGeom prst="snip1Rect">
                <a:avLst>
                  <a:gd name="adj" fmla="val 31173"/>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nvGrpSpPr>
              <p:cNvPr id="25" name="Group 24"/>
              <p:cNvGrpSpPr/>
              <p:nvPr/>
            </p:nvGrpSpPr>
            <p:grpSpPr>
              <a:xfrm>
                <a:off x="7991232" y="2162975"/>
                <a:ext cx="452675" cy="110918"/>
                <a:chOff x="15124842" y="2206438"/>
                <a:chExt cx="5267326" cy="1290638"/>
              </a:xfrm>
              <a:solidFill>
                <a:srgbClr val="002050"/>
              </a:solidFill>
            </p:grpSpPr>
            <p:sp>
              <p:nvSpPr>
                <p:cNvPr id="35" name="Freeform 26"/>
                <p:cNvSpPr>
                  <a:spLocks/>
                </p:cNvSpPr>
                <p:nvPr/>
              </p:nvSpPr>
              <p:spPr bwMode="auto">
                <a:xfrm>
                  <a:off x="15615380" y="2217551"/>
                  <a:ext cx="747713" cy="617538"/>
                </a:xfrm>
                <a:custGeom>
                  <a:avLst/>
                  <a:gdLst>
                    <a:gd name="T0" fmla="*/ 206 w 471"/>
                    <a:gd name="T1" fmla="*/ 389 h 389"/>
                    <a:gd name="T2" fmla="*/ 471 w 471"/>
                    <a:gd name="T3" fmla="*/ 137 h 389"/>
                    <a:gd name="T4" fmla="*/ 301 w 471"/>
                    <a:gd name="T5" fmla="*/ 104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4"/>
                      </a:lnTo>
                      <a:lnTo>
                        <a:pt x="154" y="242"/>
                      </a:lnTo>
                      <a:lnTo>
                        <a:pt x="152" y="2"/>
                      </a:lnTo>
                      <a:lnTo>
                        <a:pt x="0" y="0"/>
                      </a:lnTo>
                      <a:lnTo>
                        <a:pt x="0" y="194"/>
                      </a:lnTo>
                      <a:lnTo>
                        <a:pt x="206"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73" tIns="63586" rIns="127173" bIns="63586" numCol="1" anchor="t" anchorCtr="0" compatLnSpc="1">
                  <a:prstTxWarp prst="textNoShape">
                    <a:avLst/>
                  </a:prstTxWarp>
                </a:bodyPr>
                <a:lstStyle/>
                <a:p>
                  <a:pPr marL="0" marR="0" lvl="0" indent="0" defTabSz="854575"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ysClr val="windowText" lastClr="000000"/>
                    </a:solidFill>
                    <a:effectLst/>
                    <a:uLnTx/>
                    <a:uFillTx/>
                  </a:endParaRPr>
                </a:p>
              </p:txBody>
            </p:sp>
            <p:sp>
              <p:nvSpPr>
                <p:cNvPr id="36" name="Freeform 27"/>
                <p:cNvSpPr>
                  <a:spLocks/>
                </p:cNvSpPr>
                <p:nvPr/>
              </p:nvSpPr>
              <p:spPr bwMode="auto">
                <a:xfrm>
                  <a:off x="15124842" y="2901763"/>
                  <a:ext cx="746125" cy="576263"/>
                </a:xfrm>
                <a:custGeom>
                  <a:avLst/>
                  <a:gdLst>
                    <a:gd name="T0" fmla="*/ 264 w 470"/>
                    <a:gd name="T1" fmla="*/ 0 h 363"/>
                    <a:gd name="T2" fmla="*/ 0 w 470"/>
                    <a:gd name="T3" fmla="*/ 247 h 363"/>
                    <a:gd name="T4" fmla="*/ 182 w 470"/>
                    <a:gd name="T5" fmla="*/ 280 h 363"/>
                    <a:gd name="T6" fmla="*/ 309 w 470"/>
                    <a:gd name="T7" fmla="*/ 157 h 363"/>
                    <a:gd name="T8" fmla="*/ 309 w 470"/>
                    <a:gd name="T9" fmla="*/ 363 h 363"/>
                    <a:gd name="T10" fmla="*/ 470 w 470"/>
                    <a:gd name="T11" fmla="*/ 358 h 363"/>
                    <a:gd name="T12" fmla="*/ 468 w 470"/>
                    <a:gd name="T13" fmla="*/ 195 h 363"/>
                    <a:gd name="T14" fmla="*/ 264 w 470"/>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3">
                      <a:moveTo>
                        <a:pt x="264" y="0"/>
                      </a:moveTo>
                      <a:lnTo>
                        <a:pt x="0" y="247"/>
                      </a:lnTo>
                      <a:lnTo>
                        <a:pt x="182" y="280"/>
                      </a:lnTo>
                      <a:lnTo>
                        <a:pt x="309" y="157"/>
                      </a:lnTo>
                      <a:lnTo>
                        <a:pt x="309" y="363"/>
                      </a:lnTo>
                      <a:lnTo>
                        <a:pt x="470" y="358"/>
                      </a:lnTo>
                      <a:lnTo>
                        <a:pt x="468" y="195"/>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73" tIns="63586" rIns="127173" bIns="63586" numCol="1" anchor="t" anchorCtr="0" compatLnSpc="1">
                  <a:prstTxWarp prst="textNoShape">
                    <a:avLst/>
                  </a:prstTxWarp>
                </a:bodyPr>
                <a:lstStyle/>
                <a:p>
                  <a:pPr marL="0" marR="0" lvl="0" indent="0" defTabSz="854575"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ysClr val="windowText" lastClr="000000"/>
                    </a:solidFill>
                    <a:effectLst/>
                    <a:uLnTx/>
                    <a:uFillTx/>
                  </a:endParaRPr>
                </a:p>
              </p:txBody>
            </p:sp>
            <p:sp>
              <p:nvSpPr>
                <p:cNvPr id="37" name="Freeform 28"/>
                <p:cNvSpPr>
                  <a:spLocks/>
                </p:cNvSpPr>
                <p:nvPr/>
              </p:nvSpPr>
              <p:spPr bwMode="auto">
                <a:xfrm>
                  <a:off x="15124842" y="2382651"/>
                  <a:ext cx="1238250" cy="963613"/>
                </a:xfrm>
                <a:custGeom>
                  <a:avLst/>
                  <a:gdLst>
                    <a:gd name="T0" fmla="*/ 482 w 780"/>
                    <a:gd name="T1" fmla="*/ 294 h 607"/>
                    <a:gd name="T2" fmla="*/ 340 w 780"/>
                    <a:gd name="T3" fmla="*/ 161 h 607"/>
                    <a:gd name="T4" fmla="*/ 170 w 780"/>
                    <a:gd name="T5" fmla="*/ 0 h 607"/>
                    <a:gd name="T6" fmla="*/ 0 w 780"/>
                    <a:gd name="T7" fmla="*/ 33 h 607"/>
                    <a:gd name="T8" fmla="*/ 302 w 780"/>
                    <a:gd name="T9" fmla="*/ 323 h 607"/>
                    <a:gd name="T10" fmla="*/ 411 w 780"/>
                    <a:gd name="T11" fmla="*/ 427 h 607"/>
                    <a:gd name="T12" fmla="*/ 598 w 780"/>
                    <a:gd name="T13" fmla="*/ 607 h 607"/>
                    <a:gd name="T14" fmla="*/ 780 w 780"/>
                    <a:gd name="T15" fmla="*/ 574 h 607"/>
                    <a:gd name="T16" fmla="*/ 482 w 780"/>
                    <a:gd name="T17" fmla="*/ 29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0" h="607">
                      <a:moveTo>
                        <a:pt x="482" y="294"/>
                      </a:moveTo>
                      <a:lnTo>
                        <a:pt x="340" y="161"/>
                      </a:lnTo>
                      <a:lnTo>
                        <a:pt x="170" y="0"/>
                      </a:lnTo>
                      <a:lnTo>
                        <a:pt x="0" y="33"/>
                      </a:lnTo>
                      <a:lnTo>
                        <a:pt x="302" y="323"/>
                      </a:lnTo>
                      <a:lnTo>
                        <a:pt x="411" y="427"/>
                      </a:lnTo>
                      <a:lnTo>
                        <a:pt x="598" y="607"/>
                      </a:lnTo>
                      <a:lnTo>
                        <a:pt x="780" y="574"/>
                      </a:lnTo>
                      <a:lnTo>
                        <a:pt x="482"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73" tIns="63586" rIns="127173" bIns="63586" numCol="1" anchor="t" anchorCtr="0" compatLnSpc="1">
                  <a:prstTxWarp prst="textNoShape">
                    <a:avLst/>
                  </a:prstTxWarp>
                </a:bodyPr>
                <a:lstStyle/>
                <a:p>
                  <a:pPr marL="0" marR="0" lvl="0" indent="0" defTabSz="854575"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ysClr val="windowText" lastClr="000000"/>
                    </a:solidFill>
                    <a:effectLst/>
                    <a:uLnTx/>
                    <a:uFillTx/>
                  </a:endParaRPr>
                </a:p>
              </p:txBody>
            </p:sp>
            <p:sp>
              <p:nvSpPr>
                <p:cNvPr id="39" name="Freeform 29"/>
                <p:cNvSpPr>
                  <a:spLocks/>
                </p:cNvSpPr>
                <p:nvPr/>
              </p:nvSpPr>
              <p:spPr bwMode="auto">
                <a:xfrm>
                  <a:off x="17628330" y="2231838"/>
                  <a:ext cx="747713" cy="622300"/>
                </a:xfrm>
                <a:custGeom>
                  <a:avLst/>
                  <a:gdLst>
                    <a:gd name="T0" fmla="*/ 208 w 471"/>
                    <a:gd name="T1" fmla="*/ 392 h 392"/>
                    <a:gd name="T2" fmla="*/ 471 w 471"/>
                    <a:gd name="T3" fmla="*/ 138 h 392"/>
                    <a:gd name="T4" fmla="*/ 300 w 471"/>
                    <a:gd name="T5" fmla="*/ 107 h 392"/>
                    <a:gd name="T6" fmla="*/ 156 w 471"/>
                    <a:gd name="T7" fmla="*/ 245 h 392"/>
                    <a:gd name="T8" fmla="*/ 154 w 471"/>
                    <a:gd name="T9" fmla="*/ 5 h 392"/>
                    <a:gd name="T10" fmla="*/ 0 w 471"/>
                    <a:gd name="T11" fmla="*/ 0 h 392"/>
                    <a:gd name="T12" fmla="*/ 2 w 471"/>
                    <a:gd name="T13" fmla="*/ 197 h 392"/>
                    <a:gd name="T14" fmla="*/ 208 w 471"/>
                    <a:gd name="T15" fmla="*/ 39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92">
                      <a:moveTo>
                        <a:pt x="208" y="392"/>
                      </a:moveTo>
                      <a:lnTo>
                        <a:pt x="471" y="138"/>
                      </a:lnTo>
                      <a:lnTo>
                        <a:pt x="300" y="107"/>
                      </a:lnTo>
                      <a:lnTo>
                        <a:pt x="156" y="245"/>
                      </a:lnTo>
                      <a:lnTo>
                        <a:pt x="154" y="5"/>
                      </a:lnTo>
                      <a:lnTo>
                        <a:pt x="0" y="0"/>
                      </a:lnTo>
                      <a:lnTo>
                        <a:pt x="2" y="197"/>
                      </a:lnTo>
                      <a:lnTo>
                        <a:pt x="208"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73" tIns="63586" rIns="127173" bIns="63586" numCol="1" anchor="t" anchorCtr="0" compatLnSpc="1">
                  <a:prstTxWarp prst="textNoShape">
                    <a:avLst/>
                  </a:prstTxWarp>
                </a:bodyPr>
                <a:lstStyle/>
                <a:p>
                  <a:pPr marL="0" marR="0" lvl="0" indent="0" defTabSz="854575"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ysClr val="windowText" lastClr="000000"/>
                    </a:solidFill>
                    <a:effectLst/>
                    <a:uLnTx/>
                    <a:uFillTx/>
                  </a:endParaRPr>
                </a:p>
              </p:txBody>
            </p:sp>
            <p:sp>
              <p:nvSpPr>
                <p:cNvPr id="40" name="Freeform 30"/>
                <p:cNvSpPr>
                  <a:spLocks/>
                </p:cNvSpPr>
                <p:nvPr/>
              </p:nvSpPr>
              <p:spPr bwMode="auto">
                <a:xfrm>
                  <a:off x="17140967" y="2917638"/>
                  <a:ext cx="746125" cy="579438"/>
                </a:xfrm>
                <a:custGeom>
                  <a:avLst/>
                  <a:gdLst>
                    <a:gd name="T0" fmla="*/ 262 w 470"/>
                    <a:gd name="T1" fmla="*/ 0 h 365"/>
                    <a:gd name="T2" fmla="*/ 0 w 470"/>
                    <a:gd name="T3" fmla="*/ 249 h 365"/>
                    <a:gd name="T4" fmla="*/ 179 w 470"/>
                    <a:gd name="T5" fmla="*/ 280 h 365"/>
                    <a:gd name="T6" fmla="*/ 309 w 470"/>
                    <a:gd name="T7" fmla="*/ 156 h 365"/>
                    <a:gd name="T8" fmla="*/ 309 w 470"/>
                    <a:gd name="T9" fmla="*/ 365 h 365"/>
                    <a:gd name="T10" fmla="*/ 470 w 470"/>
                    <a:gd name="T11" fmla="*/ 360 h 365"/>
                    <a:gd name="T12" fmla="*/ 468 w 470"/>
                    <a:gd name="T13" fmla="*/ 197 h 365"/>
                    <a:gd name="T14" fmla="*/ 262 w 4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5">
                      <a:moveTo>
                        <a:pt x="262" y="0"/>
                      </a:moveTo>
                      <a:lnTo>
                        <a:pt x="0" y="249"/>
                      </a:lnTo>
                      <a:lnTo>
                        <a:pt x="179" y="280"/>
                      </a:lnTo>
                      <a:lnTo>
                        <a:pt x="309" y="156"/>
                      </a:lnTo>
                      <a:lnTo>
                        <a:pt x="309" y="365"/>
                      </a:lnTo>
                      <a:lnTo>
                        <a:pt x="470" y="360"/>
                      </a:lnTo>
                      <a:lnTo>
                        <a:pt x="468" y="197"/>
                      </a:lnTo>
                      <a:lnTo>
                        <a:pt x="2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73" tIns="63586" rIns="127173" bIns="63586" numCol="1" anchor="t" anchorCtr="0" compatLnSpc="1">
                  <a:prstTxWarp prst="textNoShape">
                    <a:avLst/>
                  </a:prstTxWarp>
                </a:bodyPr>
                <a:lstStyle/>
                <a:p>
                  <a:pPr marL="0" marR="0" lvl="0" indent="0" defTabSz="854575"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ysClr val="windowText" lastClr="000000"/>
                    </a:solidFill>
                    <a:effectLst/>
                    <a:uLnTx/>
                    <a:uFillTx/>
                  </a:endParaRPr>
                </a:p>
              </p:txBody>
            </p:sp>
            <p:sp>
              <p:nvSpPr>
                <p:cNvPr id="41" name="Freeform 31"/>
                <p:cNvSpPr>
                  <a:spLocks/>
                </p:cNvSpPr>
                <p:nvPr/>
              </p:nvSpPr>
              <p:spPr bwMode="auto">
                <a:xfrm>
                  <a:off x="17140967" y="2401701"/>
                  <a:ext cx="1235075" cy="960438"/>
                </a:xfrm>
                <a:custGeom>
                  <a:avLst/>
                  <a:gdLst>
                    <a:gd name="T0" fmla="*/ 482 w 778"/>
                    <a:gd name="T1" fmla="*/ 294 h 605"/>
                    <a:gd name="T2" fmla="*/ 340 w 778"/>
                    <a:gd name="T3" fmla="*/ 161 h 605"/>
                    <a:gd name="T4" fmla="*/ 170 w 778"/>
                    <a:gd name="T5" fmla="*/ 0 h 605"/>
                    <a:gd name="T6" fmla="*/ 0 w 778"/>
                    <a:gd name="T7" fmla="*/ 31 h 605"/>
                    <a:gd name="T8" fmla="*/ 302 w 778"/>
                    <a:gd name="T9" fmla="*/ 322 h 605"/>
                    <a:gd name="T10" fmla="*/ 411 w 778"/>
                    <a:gd name="T11" fmla="*/ 427 h 605"/>
                    <a:gd name="T12" fmla="*/ 598 w 778"/>
                    <a:gd name="T13" fmla="*/ 605 h 605"/>
                    <a:gd name="T14" fmla="*/ 778 w 778"/>
                    <a:gd name="T15" fmla="*/ 574 h 605"/>
                    <a:gd name="T16" fmla="*/ 482 w 778"/>
                    <a:gd name="T17" fmla="*/ 29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605">
                      <a:moveTo>
                        <a:pt x="482" y="294"/>
                      </a:moveTo>
                      <a:lnTo>
                        <a:pt x="340" y="161"/>
                      </a:lnTo>
                      <a:lnTo>
                        <a:pt x="170" y="0"/>
                      </a:lnTo>
                      <a:lnTo>
                        <a:pt x="0" y="31"/>
                      </a:lnTo>
                      <a:lnTo>
                        <a:pt x="302" y="322"/>
                      </a:lnTo>
                      <a:lnTo>
                        <a:pt x="411" y="427"/>
                      </a:lnTo>
                      <a:lnTo>
                        <a:pt x="598" y="605"/>
                      </a:lnTo>
                      <a:lnTo>
                        <a:pt x="778" y="574"/>
                      </a:lnTo>
                      <a:lnTo>
                        <a:pt x="482" y="2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73" tIns="63586" rIns="127173" bIns="63586" numCol="1" anchor="t" anchorCtr="0" compatLnSpc="1">
                  <a:prstTxWarp prst="textNoShape">
                    <a:avLst/>
                  </a:prstTxWarp>
                </a:bodyPr>
                <a:lstStyle/>
                <a:p>
                  <a:pPr marL="0" marR="0" lvl="0" indent="0" defTabSz="854575"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ysClr val="windowText" lastClr="000000"/>
                    </a:solidFill>
                    <a:effectLst/>
                    <a:uLnTx/>
                    <a:uFillTx/>
                  </a:endParaRPr>
                </a:p>
              </p:txBody>
            </p:sp>
            <p:sp>
              <p:nvSpPr>
                <p:cNvPr id="42" name="Freeform 32"/>
                <p:cNvSpPr>
                  <a:spLocks/>
                </p:cNvSpPr>
                <p:nvPr/>
              </p:nvSpPr>
              <p:spPr bwMode="auto">
                <a:xfrm>
                  <a:off x="19644455" y="2206438"/>
                  <a:ext cx="747713" cy="617538"/>
                </a:xfrm>
                <a:custGeom>
                  <a:avLst/>
                  <a:gdLst>
                    <a:gd name="T0" fmla="*/ 206 w 471"/>
                    <a:gd name="T1" fmla="*/ 389 h 389"/>
                    <a:gd name="T2" fmla="*/ 471 w 471"/>
                    <a:gd name="T3" fmla="*/ 137 h 389"/>
                    <a:gd name="T4" fmla="*/ 301 w 471"/>
                    <a:gd name="T5" fmla="*/ 106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6"/>
                      </a:lnTo>
                      <a:lnTo>
                        <a:pt x="154" y="242"/>
                      </a:lnTo>
                      <a:lnTo>
                        <a:pt x="152" y="2"/>
                      </a:lnTo>
                      <a:lnTo>
                        <a:pt x="0" y="0"/>
                      </a:lnTo>
                      <a:lnTo>
                        <a:pt x="0" y="194"/>
                      </a:lnTo>
                      <a:lnTo>
                        <a:pt x="206"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73" tIns="63586" rIns="127173" bIns="63586" numCol="1" anchor="t" anchorCtr="0" compatLnSpc="1">
                  <a:prstTxWarp prst="textNoShape">
                    <a:avLst/>
                  </a:prstTxWarp>
                </a:bodyPr>
                <a:lstStyle/>
                <a:p>
                  <a:pPr marL="0" marR="0" lvl="0" indent="0" defTabSz="854575"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ysClr val="windowText" lastClr="000000"/>
                    </a:solidFill>
                    <a:effectLst/>
                    <a:uLnTx/>
                    <a:uFillTx/>
                  </a:endParaRPr>
                </a:p>
              </p:txBody>
            </p:sp>
            <p:sp>
              <p:nvSpPr>
                <p:cNvPr id="43" name="Freeform 33"/>
                <p:cNvSpPr>
                  <a:spLocks/>
                </p:cNvSpPr>
                <p:nvPr/>
              </p:nvSpPr>
              <p:spPr bwMode="auto">
                <a:xfrm>
                  <a:off x="19152330" y="2890651"/>
                  <a:ext cx="747713" cy="576263"/>
                </a:xfrm>
                <a:custGeom>
                  <a:avLst/>
                  <a:gdLst>
                    <a:gd name="T0" fmla="*/ 265 w 471"/>
                    <a:gd name="T1" fmla="*/ 0 h 363"/>
                    <a:gd name="T2" fmla="*/ 0 w 471"/>
                    <a:gd name="T3" fmla="*/ 247 h 363"/>
                    <a:gd name="T4" fmla="*/ 182 w 471"/>
                    <a:gd name="T5" fmla="*/ 280 h 363"/>
                    <a:gd name="T6" fmla="*/ 310 w 471"/>
                    <a:gd name="T7" fmla="*/ 157 h 363"/>
                    <a:gd name="T8" fmla="*/ 310 w 471"/>
                    <a:gd name="T9" fmla="*/ 363 h 363"/>
                    <a:gd name="T10" fmla="*/ 471 w 471"/>
                    <a:gd name="T11" fmla="*/ 358 h 363"/>
                    <a:gd name="T12" fmla="*/ 469 w 471"/>
                    <a:gd name="T13" fmla="*/ 195 h 363"/>
                    <a:gd name="T14" fmla="*/ 265 w 471"/>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63">
                      <a:moveTo>
                        <a:pt x="265" y="0"/>
                      </a:moveTo>
                      <a:lnTo>
                        <a:pt x="0" y="247"/>
                      </a:lnTo>
                      <a:lnTo>
                        <a:pt x="182" y="280"/>
                      </a:lnTo>
                      <a:lnTo>
                        <a:pt x="310" y="157"/>
                      </a:lnTo>
                      <a:lnTo>
                        <a:pt x="310" y="363"/>
                      </a:lnTo>
                      <a:lnTo>
                        <a:pt x="471" y="358"/>
                      </a:lnTo>
                      <a:lnTo>
                        <a:pt x="469" y="195"/>
                      </a:lnTo>
                      <a:lnTo>
                        <a:pt x="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73" tIns="63586" rIns="127173" bIns="63586" numCol="1" anchor="t" anchorCtr="0" compatLnSpc="1">
                  <a:prstTxWarp prst="textNoShape">
                    <a:avLst/>
                  </a:prstTxWarp>
                </a:bodyPr>
                <a:lstStyle/>
                <a:p>
                  <a:pPr marL="0" marR="0" lvl="0" indent="0" defTabSz="854575"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ysClr val="windowText" lastClr="000000"/>
                    </a:solidFill>
                    <a:effectLst/>
                    <a:uLnTx/>
                    <a:uFillTx/>
                  </a:endParaRPr>
                </a:p>
              </p:txBody>
            </p:sp>
            <p:sp>
              <p:nvSpPr>
                <p:cNvPr id="50" name="Freeform 34"/>
                <p:cNvSpPr>
                  <a:spLocks/>
                </p:cNvSpPr>
                <p:nvPr/>
              </p:nvSpPr>
              <p:spPr bwMode="auto">
                <a:xfrm>
                  <a:off x="19152330" y="2374713"/>
                  <a:ext cx="1239838" cy="960438"/>
                </a:xfrm>
                <a:custGeom>
                  <a:avLst/>
                  <a:gdLst>
                    <a:gd name="T0" fmla="*/ 483 w 781"/>
                    <a:gd name="T1" fmla="*/ 292 h 605"/>
                    <a:gd name="T2" fmla="*/ 341 w 781"/>
                    <a:gd name="T3" fmla="*/ 159 h 605"/>
                    <a:gd name="T4" fmla="*/ 171 w 781"/>
                    <a:gd name="T5" fmla="*/ 0 h 605"/>
                    <a:gd name="T6" fmla="*/ 0 w 781"/>
                    <a:gd name="T7" fmla="*/ 31 h 605"/>
                    <a:gd name="T8" fmla="*/ 303 w 781"/>
                    <a:gd name="T9" fmla="*/ 321 h 605"/>
                    <a:gd name="T10" fmla="*/ 412 w 781"/>
                    <a:gd name="T11" fmla="*/ 425 h 605"/>
                    <a:gd name="T12" fmla="*/ 599 w 781"/>
                    <a:gd name="T13" fmla="*/ 605 h 605"/>
                    <a:gd name="T14" fmla="*/ 781 w 781"/>
                    <a:gd name="T15" fmla="*/ 572 h 605"/>
                    <a:gd name="T16" fmla="*/ 483 w 781"/>
                    <a:gd name="T17" fmla="*/ 29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605">
                      <a:moveTo>
                        <a:pt x="483" y="292"/>
                      </a:moveTo>
                      <a:lnTo>
                        <a:pt x="341" y="159"/>
                      </a:lnTo>
                      <a:lnTo>
                        <a:pt x="171" y="0"/>
                      </a:lnTo>
                      <a:lnTo>
                        <a:pt x="0" y="31"/>
                      </a:lnTo>
                      <a:lnTo>
                        <a:pt x="303" y="321"/>
                      </a:lnTo>
                      <a:lnTo>
                        <a:pt x="412" y="425"/>
                      </a:lnTo>
                      <a:lnTo>
                        <a:pt x="599" y="605"/>
                      </a:lnTo>
                      <a:lnTo>
                        <a:pt x="781" y="572"/>
                      </a:lnTo>
                      <a:lnTo>
                        <a:pt x="483" y="2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7173" tIns="63586" rIns="127173" bIns="63586" numCol="1" anchor="t" anchorCtr="0" compatLnSpc="1">
                  <a:prstTxWarp prst="textNoShape">
                    <a:avLst/>
                  </a:prstTxWarp>
                </a:bodyPr>
                <a:lstStyle/>
                <a:p>
                  <a:pPr marL="0" marR="0" lvl="0" indent="0" defTabSz="854575"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sysClr val="windowText" lastClr="000000"/>
                    </a:solidFill>
                    <a:effectLst/>
                    <a:uLnTx/>
                    <a:uFillTx/>
                  </a:endParaRPr>
                </a:p>
              </p:txBody>
            </p:sp>
          </p:grpSp>
        </p:grpSp>
      </p:grpSp>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0188" y="1963880"/>
            <a:ext cx="1483025" cy="859868"/>
          </a:xfrm>
          <a:prstGeom prst="rect">
            <a:avLst/>
          </a:prstGeom>
        </p:spPr>
      </p:pic>
      <p:grpSp>
        <p:nvGrpSpPr>
          <p:cNvPr id="60" name="Group 59"/>
          <p:cNvGrpSpPr/>
          <p:nvPr/>
        </p:nvGrpSpPr>
        <p:grpSpPr>
          <a:xfrm>
            <a:off x="5488519" y="1771360"/>
            <a:ext cx="1458657" cy="1059219"/>
            <a:chOff x="5472871" y="2821278"/>
            <a:chExt cx="1197106" cy="869290"/>
          </a:xfrm>
        </p:grpSpPr>
        <p:pic>
          <p:nvPicPr>
            <p:cNvPr id="61" name="Picture 60"/>
            <p:cNvPicPr>
              <a:picLocks noChangeAspect="1"/>
            </p:cNvPicPr>
            <p:nvPr/>
          </p:nvPicPr>
          <p:blipFill>
            <a:blip r:embed="rId7"/>
            <a:stretch>
              <a:fillRect/>
            </a:stretch>
          </p:blipFill>
          <p:spPr>
            <a:xfrm rot="18900000">
              <a:off x="5930350" y="2821278"/>
              <a:ext cx="739627" cy="761168"/>
            </a:xfrm>
            <a:prstGeom prst="rect">
              <a:avLst/>
            </a:prstGeom>
          </p:spPr>
        </p:pic>
        <p:pic>
          <p:nvPicPr>
            <p:cNvPr id="63" name="Picture 62"/>
            <p:cNvPicPr>
              <a:picLocks noChangeAspect="1"/>
            </p:cNvPicPr>
            <p:nvPr/>
          </p:nvPicPr>
          <p:blipFill>
            <a:blip r:embed="rId8"/>
            <a:stretch>
              <a:fillRect/>
            </a:stretch>
          </p:blipFill>
          <p:spPr>
            <a:xfrm>
              <a:off x="5472871" y="3111057"/>
              <a:ext cx="1022669" cy="579511"/>
            </a:xfrm>
            <a:prstGeom prst="rect">
              <a:avLst/>
            </a:prstGeom>
          </p:spPr>
        </p:pic>
        <p:pic>
          <p:nvPicPr>
            <p:cNvPr id="64" name="Picture 63"/>
            <p:cNvPicPr>
              <a:picLocks noChangeAspect="1"/>
            </p:cNvPicPr>
            <p:nvPr/>
          </p:nvPicPr>
          <p:blipFill>
            <a:blip r:embed="rId9"/>
            <a:stretch>
              <a:fillRect/>
            </a:stretch>
          </p:blipFill>
          <p:spPr>
            <a:xfrm>
              <a:off x="5486334" y="2997917"/>
              <a:ext cx="278699" cy="504672"/>
            </a:xfrm>
            <a:prstGeom prst="rect">
              <a:avLst/>
            </a:prstGeom>
          </p:spPr>
        </p:pic>
      </p:grpSp>
      <p:grpSp>
        <p:nvGrpSpPr>
          <p:cNvPr id="13" name="Group 12"/>
          <p:cNvGrpSpPr/>
          <p:nvPr/>
        </p:nvGrpSpPr>
        <p:grpSpPr>
          <a:xfrm>
            <a:off x="912281" y="1829831"/>
            <a:ext cx="1273233" cy="1085264"/>
            <a:chOff x="824280" y="1226377"/>
            <a:chExt cx="1248381" cy="1064081"/>
          </a:xfrm>
        </p:grpSpPr>
        <p:sp>
          <p:nvSpPr>
            <p:cNvPr id="68" name="Freeform 43"/>
            <p:cNvSpPr>
              <a:spLocks noChangeAspect="1" noEditPoints="1"/>
            </p:cNvSpPr>
            <p:nvPr/>
          </p:nvSpPr>
          <p:spPr bwMode="auto">
            <a:xfrm>
              <a:off x="1212199" y="1226377"/>
              <a:ext cx="400126" cy="400332"/>
            </a:xfrm>
            <a:custGeom>
              <a:avLst/>
              <a:gdLst>
                <a:gd name="T0" fmla="*/ 1222 w 2445"/>
                <a:gd name="T1" fmla="*/ 2446 h 2446"/>
                <a:gd name="T2" fmla="*/ 727 w 2445"/>
                <a:gd name="T3" fmla="*/ 719 h 2446"/>
                <a:gd name="T4" fmla="*/ 1511 w 2445"/>
                <a:gd name="T5" fmla="*/ 574 h 2446"/>
                <a:gd name="T6" fmla="*/ 1661 w 2445"/>
                <a:gd name="T7" fmla="*/ 737 h 2446"/>
                <a:gd name="T8" fmla="*/ 1288 w 2445"/>
                <a:gd name="T9" fmla="*/ 595 h 2446"/>
                <a:gd name="T10" fmla="*/ 789 w 2445"/>
                <a:gd name="T11" fmla="*/ 768 h 2446"/>
                <a:gd name="T12" fmla="*/ 672 w 2445"/>
                <a:gd name="T13" fmla="*/ 994 h 2446"/>
                <a:gd name="T14" fmla="*/ 1291 w 2445"/>
                <a:gd name="T15" fmla="*/ 652 h 2446"/>
                <a:gd name="T16" fmla="*/ 1735 w 2445"/>
                <a:gd name="T17" fmla="*/ 944 h 2446"/>
                <a:gd name="T18" fmla="*/ 1661 w 2445"/>
                <a:gd name="T19" fmla="*/ 967 h 2446"/>
                <a:gd name="T20" fmla="*/ 1157 w 2445"/>
                <a:gd name="T21" fmla="*/ 729 h 2446"/>
                <a:gd name="T22" fmla="*/ 740 w 2445"/>
                <a:gd name="T23" fmla="*/ 1034 h 2446"/>
                <a:gd name="T24" fmla="*/ 718 w 2445"/>
                <a:gd name="T25" fmla="*/ 1748 h 2446"/>
                <a:gd name="T26" fmla="*/ 1105 w 2445"/>
                <a:gd name="T27" fmla="*/ 1366 h 2446"/>
                <a:gd name="T28" fmla="*/ 1253 w 2445"/>
                <a:gd name="T29" fmla="*/ 1263 h 2446"/>
                <a:gd name="T30" fmla="*/ 877 w 2445"/>
                <a:gd name="T31" fmla="*/ 1704 h 2446"/>
                <a:gd name="T32" fmla="*/ 831 w 2445"/>
                <a:gd name="T33" fmla="*/ 1849 h 2446"/>
                <a:gd name="T34" fmla="*/ 1207 w 2445"/>
                <a:gd name="T35" fmla="*/ 1485 h 2446"/>
                <a:gd name="T36" fmla="*/ 1296 w 2445"/>
                <a:gd name="T37" fmla="*/ 1192 h 2446"/>
                <a:gd name="T38" fmla="*/ 1029 w 2445"/>
                <a:gd name="T39" fmla="*/ 1354 h 2446"/>
                <a:gd name="T40" fmla="*/ 656 w 2445"/>
                <a:gd name="T41" fmla="*/ 1621 h 2446"/>
                <a:gd name="T42" fmla="*/ 1028 w 2445"/>
                <a:gd name="T43" fmla="*/ 1194 h 2446"/>
                <a:gd name="T44" fmla="*/ 1379 w 2445"/>
                <a:gd name="T45" fmla="*/ 1180 h 2446"/>
                <a:gd name="T46" fmla="*/ 1014 w 2445"/>
                <a:gd name="T47" fmla="*/ 1778 h 2446"/>
                <a:gd name="T48" fmla="*/ 1284 w 2445"/>
                <a:gd name="T49" fmla="*/ 1943 h 2446"/>
                <a:gd name="T50" fmla="*/ 1174 w 2445"/>
                <a:gd name="T51" fmla="*/ 1827 h 2446"/>
                <a:gd name="T52" fmla="*/ 1054 w 2445"/>
                <a:gd name="T53" fmla="*/ 1906 h 2446"/>
                <a:gd name="T54" fmla="*/ 993 w 2445"/>
                <a:gd name="T55" fmla="*/ 1857 h 2446"/>
                <a:gd name="T56" fmla="*/ 1273 w 2445"/>
                <a:gd name="T57" fmla="*/ 1811 h 2446"/>
                <a:gd name="T58" fmla="*/ 1448 w 2445"/>
                <a:gd name="T59" fmla="*/ 1895 h 2446"/>
                <a:gd name="T60" fmla="*/ 1417 w 2445"/>
                <a:gd name="T61" fmla="*/ 1891 h 2446"/>
                <a:gd name="T62" fmla="*/ 1325 w 2445"/>
                <a:gd name="T63" fmla="*/ 1532 h 2446"/>
                <a:gd name="T64" fmla="*/ 1403 w 2445"/>
                <a:gd name="T65" fmla="*/ 1771 h 2446"/>
                <a:gd name="T66" fmla="*/ 1448 w 2445"/>
                <a:gd name="T67" fmla="*/ 1895 h 2446"/>
                <a:gd name="T68" fmla="*/ 1434 w 2445"/>
                <a:gd name="T69" fmla="*/ 1635 h 2446"/>
                <a:gd name="T70" fmla="*/ 1446 w 2445"/>
                <a:gd name="T71" fmla="*/ 1238 h 2446"/>
                <a:gd name="T72" fmla="*/ 963 w 2445"/>
                <a:gd name="T73" fmla="*/ 1188 h 2446"/>
                <a:gd name="T74" fmla="*/ 668 w 2445"/>
                <a:gd name="T75" fmla="*/ 1453 h 2446"/>
                <a:gd name="T76" fmla="*/ 809 w 2445"/>
                <a:gd name="T77" fmla="*/ 1275 h 2446"/>
                <a:gd name="T78" fmla="*/ 1240 w 2445"/>
                <a:gd name="T79" fmla="*/ 924 h 2446"/>
                <a:gd name="T80" fmla="*/ 1525 w 2445"/>
                <a:gd name="T81" fmla="*/ 1233 h 2446"/>
                <a:gd name="T82" fmla="*/ 1522 w 2445"/>
                <a:gd name="T83" fmla="*/ 1640 h 2446"/>
                <a:gd name="T84" fmla="*/ 1653 w 2445"/>
                <a:gd name="T85" fmla="*/ 1777 h 2446"/>
                <a:gd name="T86" fmla="*/ 1552 w 2445"/>
                <a:gd name="T87" fmla="*/ 1428 h 2446"/>
                <a:gd name="T88" fmla="*/ 1535 w 2445"/>
                <a:gd name="T89" fmla="*/ 1042 h 2446"/>
                <a:gd name="T90" fmla="*/ 939 w 2445"/>
                <a:gd name="T91" fmla="*/ 991 h 2446"/>
                <a:gd name="T92" fmla="*/ 695 w 2445"/>
                <a:gd name="T93" fmla="*/ 1263 h 2446"/>
                <a:gd name="T94" fmla="*/ 803 w 2445"/>
                <a:gd name="T95" fmla="*/ 1047 h 2446"/>
                <a:gd name="T96" fmla="*/ 1455 w 2445"/>
                <a:gd name="T97" fmla="*/ 852 h 2446"/>
                <a:gd name="T98" fmla="*/ 1637 w 2445"/>
                <a:gd name="T99" fmla="*/ 1384 h 2446"/>
                <a:gd name="T100" fmla="*/ 1719 w 2445"/>
                <a:gd name="T101" fmla="*/ 1628 h 2446"/>
                <a:gd name="T102" fmla="*/ 1758 w 2445"/>
                <a:gd name="T103" fmla="*/ 1510 h 2446"/>
                <a:gd name="T104" fmla="*/ 1682 w 2445"/>
                <a:gd name="T105" fmla="*/ 1492 h 2446"/>
                <a:gd name="T106" fmla="*/ 1673 w 2445"/>
                <a:gd name="T107" fmla="*/ 1090 h 2446"/>
                <a:gd name="T108" fmla="*/ 1771 w 2445"/>
                <a:gd name="T109" fmla="*/ 114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5" h="2446">
                  <a:moveTo>
                    <a:pt x="1222" y="0"/>
                  </a:moveTo>
                  <a:cubicBezTo>
                    <a:pt x="547" y="0"/>
                    <a:pt x="0" y="548"/>
                    <a:pt x="0" y="1223"/>
                  </a:cubicBezTo>
                  <a:cubicBezTo>
                    <a:pt x="0" y="1898"/>
                    <a:pt x="547" y="2446"/>
                    <a:pt x="1222" y="2446"/>
                  </a:cubicBezTo>
                  <a:cubicBezTo>
                    <a:pt x="1898" y="2446"/>
                    <a:pt x="2445" y="1898"/>
                    <a:pt x="2445" y="1223"/>
                  </a:cubicBezTo>
                  <a:cubicBezTo>
                    <a:pt x="2445" y="548"/>
                    <a:pt x="1898" y="0"/>
                    <a:pt x="1222" y="0"/>
                  </a:cubicBezTo>
                  <a:close/>
                  <a:moveTo>
                    <a:pt x="727" y="719"/>
                  </a:moveTo>
                  <a:cubicBezTo>
                    <a:pt x="757" y="681"/>
                    <a:pt x="793" y="650"/>
                    <a:pt x="833" y="623"/>
                  </a:cubicBezTo>
                  <a:cubicBezTo>
                    <a:pt x="916" y="565"/>
                    <a:pt x="1009" y="531"/>
                    <a:pt x="1110" y="518"/>
                  </a:cubicBezTo>
                  <a:cubicBezTo>
                    <a:pt x="1249" y="500"/>
                    <a:pt x="1383" y="517"/>
                    <a:pt x="1511" y="574"/>
                  </a:cubicBezTo>
                  <a:cubicBezTo>
                    <a:pt x="1567" y="599"/>
                    <a:pt x="1619" y="632"/>
                    <a:pt x="1666" y="671"/>
                  </a:cubicBezTo>
                  <a:cubicBezTo>
                    <a:pt x="1677" y="680"/>
                    <a:pt x="1682" y="690"/>
                    <a:pt x="1682" y="706"/>
                  </a:cubicBezTo>
                  <a:cubicBezTo>
                    <a:pt x="1682" y="718"/>
                    <a:pt x="1675" y="730"/>
                    <a:pt x="1661" y="737"/>
                  </a:cubicBezTo>
                  <a:cubicBezTo>
                    <a:pt x="1647" y="744"/>
                    <a:pt x="1633" y="743"/>
                    <a:pt x="1620" y="734"/>
                  </a:cubicBezTo>
                  <a:cubicBezTo>
                    <a:pt x="1608" y="726"/>
                    <a:pt x="1598" y="717"/>
                    <a:pt x="1586" y="709"/>
                  </a:cubicBezTo>
                  <a:cubicBezTo>
                    <a:pt x="1497" y="644"/>
                    <a:pt x="1397" y="607"/>
                    <a:pt x="1288" y="595"/>
                  </a:cubicBezTo>
                  <a:cubicBezTo>
                    <a:pt x="1190" y="584"/>
                    <a:pt x="1094" y="591"/>
                    <a:pt x="1000" y="625"/>
                  </a:cubicBezTo>
                  <a:cubicBezTo>
                    <a:pt x="929" y="650"/>
                    <a:pt x="866" y="689"/>
                    <a:pt x="812" y="742"/>
                  </a:cubicBezTo>
                  <a:cubicBezTo>
                    <a:pt x="804" y="750"/>
                    <a:pt x="796" y="759"/>
                    <a:pt x="789" y="768"/>
                  </a:cubicBezTo>
                  <a:cubicBezTo>
                    <a:pt x="774" y="786"/>
                    <a:pt x="749" y="789"/>
                    <a:pt x="732" y="775"/>
                  </a:cubicBezTo>
                  <a:cubicBezTo>
                    <a:pt x="715" y="762"/>
                    <a:pt x="712" y="737"/>
                    <a:pt x="727" y="719"/>
                  </a:cubicBezTo>
                  <a:close/>
                  <a:moveTo>
                    <a:pt x="672" y="994"/>
                  </a:moveTo>
                  <a:cubicBezTo>
                    <a:pt x="719" y="917"/>
                    <a:pt x="772" y="843"/>
                    <a:pt x="840" y="782"/>
                  </a:cubicBezTo>
                  <a:cubicBezTo>
                    <a:pt x="914" y="716"/>
                    <a:pt x="1000" y="676"/>
                    <a:pt x="1097" y="658"/>
                  </a:cubicBezTo>
                  <a:cubicBezTo>
                    <a:pt x="1161" y="647"/>
                    <a:pt x="1226" y="644"/>
                    <a:pt x="1291" y="652"/>
                  </a:cubicBezTo>
                  <a:cubicBezTo>
                    <a:pt x="1378" y="663"/>
                    <a:pt x="1458" y="693"/>
                    <a:pt x="1532" y="740"/>
                  </a:cubicBezTo>
                  <a:cubicBezTo>
                    <a:pt x="1606" y="788"/>
                    <a:pt x="1670" y="847"/>
                    <a:pt x="1722" y="918"/>
                  </a:cubicBezTo>
                  <a:cubicBezTo>
                    <a:pt x="1728" y="926"/>
                    <a:pt x="1731" y="936"/>
                    <a:pt x="1735" y="944"/>
                  </a:cubicBezTo>
                  <a:cubicBezTo>
                    <a:pt x="1734" y="945"/>
                    <a:pt x="1734" y="945"/>
                    <a:pt x="1733" y="945"/>
                  </a:cubicBezTo>
                  <a:cubicBezTo>
                    <a:pt x="1733" y="962"/>
                    <a:pt x="1722" y="977"/>
                    <a:pt x="1706" y="983"/>
                  </a:cubicBezTo>
                  <a:cubicBezTo>
                    <a:pt x="1689" y="988"/>
                    <a:pt x="1672" y="983"/>
                    <a:pt x="1661" y="967"/>
                  </a:cubicBezTo>
                  <a:cubicBezTo>
                    <a:pt x="1638" y="936"/>
                    <a:pt x="1612" y="907"/>
                    <a:pt x="1583" y="880"/>
                  </a:cubicBezTo>
                  <a:cubicBezTo>
                    <a:pt x="1511" y="812"/>
                    <a:pt x="1429" y="763"/>
                    <a:pt x="1332" y="739"/>
                  </a:cubicBezTo>
                  <a:cubicBezTo>
                    <a:pt x="1274" y="725"/>
                    <a:pt x="1216" y="723"/>
                    <a:pt x="1157" y="729"/>
                  </a:cubicBezTo>
                  <a:cubicBezTo>
                    <a:pt x="1094" y="736"/>
                    <a:pt x="1034" y="752"/>
                    <a:pt x="979" y="781"/>
                  </a:cubicBezTo>
                  <a:cubicBezTo>
                    <a:pt x="921" y="811"/>
                    <a:pt x="873" y="854"/>
                    <a:pt x="832" y="905"/>
                  </a:cubicBezTo>
                  <a:cubicBezTo>
                    <a:pt x="798" y="946"/>
                    <a:pt x="767" y="988"/>
                    <a:pt x="740" y="1034"/>
                  </a:cubicBezTo>
                  <a:cubicBezTo>
                    <a:pt x="728" y="1054"/>
                    <a:pt x="704" y="1060"/>
                    <a:pt x="685" y="1048"/>
                  </a:cubicBezTo>
                  <a:cubicBezTo>
                    <a:pt x="666" y="1037"/>
                    <a:pt x="660" y="1014"/>
                    <a:pt x="672" y="994"/>
                  </a:cubicBezTo>
                  <a:close/>
                  <a:moveTo>
                    <a:pt x="718" y="1748"/>
                  </a:moveTo>
                  <a:cubicBezTo>
                    <a:pt x="716" y="1732"/>
                    <a:pt x="723" y="1721"/>
                    <a:pt x="736" y="1711"/>
                  </a:cubicBezTo>
                  <a:cubicBezTo>
                    <a:pt x="777" y="1680"/>
                    <a:pt x="819" y="1650"/>
                    <a:pt x="859" y="1617"/>
                  </a:cubicBezTo>
                  <a:cubicBezTo>
                    <a:pt x="951" y="1543"/>
                    <a:pt x="1034" y="1461"/>
                    <a:pt x="1105" y="1366"/>
                  </a:cubicBezTo>
                  <a:cubicBezTo>
                    <a:pt x="1133" y="1328"/>
                    <a:pt x="1158" y="1289"/>
                    <a:pt x="1177" y="1246"/>
                  </a:cubicBezTo>
                  <a:cubicBezTo>
                    <a:pt x="1184" y="1228"/>
                    <a:pt x="1203" y="1219"/>
                    <a:pt x="1222" y="1224"/>
                  </a:cubicBezTo>
                  <a:cubicBezTo>
                    <a:pt x="1240" y="1228"/>
                    <a:pt x="1252" y="1244"/>
                    <a:pt x="1253" y="1263"/>
                  </a:cubicBezTo>
                  <a:cubicBezTo>
                    <a:pt x="1251" y="1269"/>
                    <a:pt x="1249" y="1276"/>
                    <a:pt x="1247" y="1282"/>
                  </a:cubicBezTo>
                  <a:cubicBezTo>
                    <a:pt x="1223" y="1336"/>
                    <a:pt x="1191" y="1385"/>
                    <a:pt x="1155" y="1431"/>
                  </a:cubicBezTo>
                  <a:cubicBezTo>
                    <a:pt x="1075" y="1535"/>
                    <a:pt x="980" y="1623"/>
                    <a:pt x="877" y="1704"/>
                  </a:cubicBezTo>
                  <a:cubicBezTo>
                    <a:pt x="846" y="1729"/>
                    <a:pt x="813" y="1753"/>
                    <a:pt x="781" y="1776"/>
                  </a:cubicBezTo>
                  <a:cubicBezTo>
                    <a:pt x="755" y="1795"/>
                    <a:pt x="720" y="1779"/>
                    <a:pt x="718" y="1748"/>
                  </a:cubicBezTo>
                  <a:close/>
                  <a:moveTo>
                    <a:pt x="831" y="1849"/>
                  </a:moveTo>
                  <a:cubicBezTo>
                    <a:pt x="827" y="1832"/>
                    <a:pt x="834" y="1818"/>
                    <a:pt x="848" y="1807"/>
                  </a:cubicBezTo>
                  <a:cubicBezTo>
                    <a:pt x="889" y="1776"/>
                    <a:pt x="930" y="1746"/>
                    <a:pt x="970" y="1713"/>
                  </a:cubicBezTo>
                  <a:cubicBezTo>
                    <a:pt x="1055" y="1644"/>
                    <a:pt x="1136" y="1570"/>
                    <a:pt x="1207" y="1485"/>
                  </a:cubicBezTo>
                  <a:cubicBezTo>
                    <a:pt x="1245" y="1440"/>
                    <a:pt x="1281" y="1393"/>
                    <a:pt x="1303" y="1338"/>
                  </a:cubicBezTo>
                  <a:cubicBezTo>
                    <a:pt x="1315" y="1311"/>
                    <a:pt x="1323" y="1284"/>
                    <a:pt x="1319" y="1254"/>
                  </a:cubicBezTo>
                  <a:cubicBezTo>
                    <a:pt x="1315" y="1232"/>
                    <a:pt x="1308" y="1211"/>
                    <a:pt x="1296" y="1192"/>
                  </a:cubicBezTo>
                  <a:cubicBezTo>
                    <a:pt x="1267" y="1145"/>
                    <a:pt x="1213" y="1130"/>
                    <a:pt x="1164" y="1156"/>
                  </a:cubicBezTo>
                  <a:cubicBezTo>
                    <a:pt x="1135" y="1171"/>
                    <a:pt x="1115" y="1195"/>
                    <a:pt x="1101" y="1224"/>
                  </a:cubicBezTo>
                  <a:cubicBezTo>
                    <a:pt x="1081" y="1269"/>
                    <a:pt x="1057" y="1313"/>
                    <a:pt x="1029" y="1354"/>
                  </a:cubicBezTo>
                  <a:cubicBezTo>
                    <a:pt x="986" y="1417"/>
                    <a:pt x="932" y="1469"/>
                    <a:pt x="871" y="1514"/>
                  </a:cubicBezTo>
                  <a:cubicBezTo>
                    <a:pt x="819" y="1554"/>
                    <a:pt x="766" y="1591"/>
                    <a:pt x="713" y="1630"/>
                  </a:cubicBezTo>
                  <a:cubicBezTo>
                    <a:pt x="693" y="1644"/>
                    <a:pt x="668" y="1640"/>
                    <a:pt x="656" y="1621"/>
                  </a:cubicBezTo>
                  <a:cubicBezTo>
                    <a:pt x="643" y="1603"/>
                    <a:pt x="647" y="1580"/>
                    <a:pt x="667" y="1565"/>
                  </a:cubicBezTo>
                  <a:cubicBezTo>
                    <a:pt x="717" y="1529"/>
                    <a:pt x="767" y="1493"/>
                    <a:pt x="817" y="1457"/>
                  </a:cubicBezTo>
                  <a:cubicBezTo>
                    <a:pt x="912" y="1388"/>
                    <a:pt x="982" y="1301"/>
                    <a:pt x="1028" y="1194"/>
                  </a:cubicBezTo>
                  <a:cubicBezTo>
                    <a:pt x="1052" y="1142"/>
                    <a:pt x="1088" y="1102"/>
                    <a:pt x="1142" y="1079"/>
                  </a:cubicBezTo>
                  <a:cubicBezTo>
                    <a:pt x="1165" y="1070"/>
                    <a:pt x="1188" y="1065"/>
                    <a:pt x="1213" y="1065"/>
                  </a:cubicBezTo>
                  <a:cubicBezTo>
                    <a:pt x="1285" y="1065"/>
                    <a:pt x="1348" y="1109"/>
                    <a:pt x="1379" y="1180"/>
                  </a:cubicBezTo>
                  <a:cubicBezTo>
                    <a:pt x="1408" y="1247"/>
                    <a:pt x="1402" y="1312"/>
                    <a:pt x="1373" y="1376"/>
                  </a:cubicBezTo>
                  <a:cubicBezTo>
                    <a:pt x="1346" y="1437"/>
                    <a:pt x="1307" y="1490"/>
                    <a:pt x="1265" y="1540"/>
                  </a:cubicBezTo>
                  <a:cubicBezTo>
                    <a:pt x="1190" y="1628"/>
                    <a:pt x="1104" y="1705"/>
                    <a:pt x="1014" y="1778"/>
                  </a:cubicBezTo>
                  <a:cubicBezTo>
                    <a:pt x="975" y="1810"/>
                    <a:pt x="935" y="1841"/>
                    <a:pt x="894" y="1871"/>
                  </a:cubicBezTo>
                  <a:cubicBezTo>
                    <a:pt x="870" y="1889"/>
                    <a:pt x="838" y="1878"/>
                    <a:pt x="831" y="1849"/>
                  </a:cubicBezTo>
                  <a:close/>
                  <a:moveTo>
                    <a:pt x="1284" y="1943"/>
                  </a:moveTo>
                  <a:cubicBezTo>
                    <a:pt x="1263" y="1950"/>
                    <a:pt x="1243" y="1939"/>
                    <a:pt x="1235" y="1918"/>
                  </a:cubicBezTo>
                  <a:cubicBezTo>
                    <a:pt x="1227" y="1898"/>
                    <a:pt x="1220" y="1879"/>
                    <a:pt x="1211" y="1861"/>
                  </a:cubicBezTo>
                  <a:cubicBezTo>
                    <a:pt x="1203" y="1845"/>
                    <a:pt x="1191" y="1833"/>
                    <a:pt x="1174" y="1827"/>
                  </a:cubicBezTo>
                  <a:cubicBezTo>
                    <a:pt x="1163" y="1823"/>
                    <a:pt x="1153" y="1823"/>
                    <a:pt x="1144" y="1829"/>
                  </a:cubicBezTo>
                  <a:cubicBezTo>
                    <a:pt x="1128" y="1840"/>
                    <a:pt x="1111" y="1850"/>
                    <a:pt x="1097" y="1863"/>
                  </a:cubicBezTo>
                  <a:cubicBezTo>
                    <a:pt x="1081" y="1876"/>
                    <a:pt x="1068" y="1892"/>
                    <a:pt x="1054" y="1906"/>
                  </a:cubicBezTo>
                  <a:cubicBezTo>
                    <a:pt x="1042" y="1919"/>
                    <a:pt x="1025" y="1922"/>
                    <a:pt x="1010" y="1915"/>
                  </a:cubicBezTo>
                  <a:cubicBezTo>
                    <a:pt x="994" y="1909"/>
                    <a:pt x="985" y="1894"/>
                    <a:pt x="986" y="1877"/>
                  </a:cubicBezTo>
                  <a:cubicBezTo>
                    <a:pt x="987" y="1870"/>
                    <a:pt x="989" y="1862"/>
                    <a:pt x="993" y="1857"/>
                  </a:cubicBezTo>
                  <a:cubicBezTo>
                    <a:pt x="1026" y="1818"/>
                    <a:pt x="1062" y="1783"/>
                    <a:pt x="1107" y="1759"/>
                  </a:cubicBezTo>
                  <a:cubicBezTo>
                    <a:pt x="1124" y="1751"/>
                    <a:pt x="1141" y="1746"/>
                    <a:pt x="1160" y="1746"/>
                  </a:cubicBezTo>
                  <a:cubicBezTo>
                    <a:pt x="1210" y="1748"/>
                    <a:pt x="1246" y="1771"/>
                    <a:pt x="1273" y="1811"/>
                  </a:cubicBezTo>
                  <a:cubicBezTo>
                    <a:pt x="1291" y="1837"/>
                    <a:pt x="1302" y="1866"/>
                    <a:pt x="1311" y="1896"/>
                  </a:cubicBezTo>
                  <a:cubicBezTo>
                    <a:pt x="1316" y="1916"/>
                    <a:pt x="1304" y="1937"/>
                    <a:pt x="1284" y="1943"/>
                  </a:cubicBezTo>
                  <a:close/>
                  <a:moveTo>
                    <a:pt x="1448" y="1895"/>
                  </a:moveTo>
                  <a:cubicBezTo>
                    <a:pt x="1445" y="1896"/>
                    <a:pt x="1441" y="1896"/>
                    <a:pt x="1438" y="1897"/>
                  </a:cubicBezTo>
                  <a:cubicBezTo>
                    <a:pt x="1438" y="1897"/>
                    <a:pt x="1438" y="1898"/>
                    <a:pt x="1437" y="1898"/>
                  </a:cubicBezTo>
                  <a:cubicBezTo>
                    <a:pt x="1431" y="1896"/>
                    <a:pt x="1423" y="1895"/>
                    <a:pt x="1417" y="1891"/>
                  </a:cubicBezTo>
                  <a:cubicBezTo>
                    <a:pt x="1362" y="1851"/>
                    <a:pt x="1316" y="1803"/>
                    <a:pt x="1291" y="1739"/>
                  </a:cubicBezTo>
                  <a:cubicBezTo>
                    <a:pt x="1267" y="1680"/>
                    <a:pt x="1268" y="1620"/>
                    <a:pt x="1294" y="1562"/>
                  </a:cubicBezTo>
                  <a:cubicBezTo>
                    <a:pt x="1301" y="1548"/>
                    <a:pt x="1309" y="1536"/>
                    <a:pt x="1325" y="1532"/>
                  </a:cubicBezTo>
                  <a:cubicBezTo>
                    <a:pt x="1341" y="1529"/>
                    <a:pt x="1354" y="1534"/>
                    <a:pt x="1364" y="1545"/>
                  </a:cubicBezTo>
                  <a:cubicBezTo>
                    <a:pt x="1374" y="1557"/>
                    <a:pt x="1377" y="1571"/>
                    <a:pt x="1370" y="1585"/>
                  </a:cubicBezTo>
                  <a:cubicBezTo>
                    <a:pt x="1336" y="1655"/>
                    <a:pt x="1355" y="1716"/>
                    <a:pt x="1403" y="1771"/>
                  </a:cubicBezTo>
                  <a:cubicBezTo>
                    <a:pt x="1420" y="1791"/>
                    <a:pt x="1442" y="1808"/>
                    <a:pt x="1462" y="1826"/>
                  </a:cubicBezTo>
                  <a:cubicBezTo>
                    <a:pt x="1474" y="1836"/>
                    <a:pt x="1480" y="1849"/>
                    <a:pt x="1477" y="1865"/>
                  </a:cubicBezTo>
                  <a:cubicBezTo>
                    <a:pt x="1474" y="1881"/>
                    <a:pt x="1464" y="1891"/>
                    <a:pt x="1448" y="1895"/>
                  </a:cubicBezTo>
                  <a:close/>
                  <a:moveTo>
                    <a:pt x="1653" y="1777"/>
                  </a:moveTo>
                  <a:cubicBezTo>
                    <a:pt x="1645" y="1798"/>
                    <a:pt x="1623" y="1807"/>
                    <a:pt x="1601" y="1800"/>
                  </a:cubicBezTo>
                  <a:cubicBezTo>
                    <a:pt x="1518" y="1773"/>
                    <a:pt x="1463" y="1717"/>
                    <a:pt x="1434" y="1635"/>
                  </a:cubicBezTo>
                  <a:cubicBezTo>
                    <a:pt x="1416" y="1583"/>
                    <a:pt x="1405" y="1529"/>
                    <a:pt x="1412" y="1474"/>
                  </a:cubicBezTo>
                  <a:cubicBezTo>
                    <a:pt x="1416" y="1436"/>
                    <a:pt x="1423" y="1398"/>
                    <a:pt x="1430" y="1361"/>
                  </a:cubicBezTo>
                  <a:cubicBezTo>
                    <a:pt x="1437" y="1320"/>
                    <a:pt x="1445" y="1280"/>
                    <a:pt x="1446" y="1238"/>
                  </a:cubicBezTo>
                  <a:cubicBezTo>
                    <a:pt x="1449" y="1155"/>
                    <a:pt x="1414" y="1092"/>
                    <a:pt x="1347" y="1045"/>
                  </a:cubicBezTo>
                  <a:cubicBezTo>
                    <a:pt x="1252" y="979"/>
                    <a:pt x="1133" y="989"/>
                    <a:pt x="1046" y="1071"/>
                  </a:cubicBezTo>
                  <a:cubicBezTo>
                    <a:pt x="1011" y="1104"/>
                    <a:pt x="982" y="1144"/>
                    <a:pt x="963" y="1188"/>
                  </a:cubicBezTo>
                  <a:cubicBezTo>
                    <a:pt x="936" y="1253"/>
                    <a:pt x="893" y="1306"/>
                    <a:pt x="841" y="1353"/>
                  </a:cubicBezTo>
                  <a:cubicBezTo>
                    <a:pt x="800" y="1390"/>
                    <a:pt x="757" y="1423"/>
                    <a:pt x="710" y="1453"/>
                  </a:cubicBezTo>
                  <a:cubicBezTo>
                    <a:pt x="696" y="1461"/>
                    <a:pt x="682" y="1462"/>
                    <a:pt x="668" y="1453"/>
                  </a:cubicBezTo>
                  <a:cubicBezTo>
                    <a:pt x="655" y="1446"/>
                    <a:pt x="648" y="1434"/>
                    <a:pt x="649" y="1418"/>
                  </a:cubicBezTo>
                  <a:cubicBezTo>
                    <a:pt x="649" y="1404"/>
                    <a:pt x="657" y="1393"/>
                    <a:pt x="669" y="1385"/>
                  </a:cubicBezTo>
                  <a:cubicBezTo>
                    <a:pt x="719" y="1353"/>
                    <a:pt x="767" y="1317"/>
                    <a:pt x="809" y="1275"/>
                  </a:cubicBezTo>
                  <a:cubicBezTo>
                    <a:pt x="842" y="1241"/>
                    <a:pt x="870" y="1204"/>
                    <a:pt x="889" y="1160"/>
                  </a:cubicBezTo>
                  <a:cubicBezTo>
                    <a:pt x="919" y="1093"/>
                    <a:pt x="961" y="1034"/>
                    <a:pt x="1021" y="990"/>
                  </a:cubicBezTo>
                  <a:cubicBezTo>
                    <a:pt x="1085" y="940"/>
                    <a:pt x="1158" y="917"/>
                    <a:pt x="1240" y="924"/>
                  </a:cubicBezTo>
                  <a:cubicBezTo>
                    <a:pt x="1373" y="936"/>
                    <a:pt x="1490" y="1039"/>
                    <a:pt x="1516" y="1154"/>
                  </a:cubicBezTo>
                  <a:cubicBezTo>
                    <a:pt x="1522" y="1180"/>
                    <a:pt x="1524" y="1206"/>
                    <a:pt x="1528" y="1233"/>
                  </a:cubicBezTo>
                  <a:cubicBezTo>
                    <a:pt x="1527" y="1233"/>
                    <a:pt x="1526" y="1233"/>
                    <a:pt x="1525" y="1233"/>
                  </a:cubicBezTo>
                  <a:cubicBezTo>
                    <a:pt x="1525" y="1280"/>
                    <a:pt x="1517" y="1325"/>
                    <a:pt x="1508" y="1371"/>
                  </a:cubicBezTo>
                  <a:cubicBezTo>
                    <a:pt x="1499" y="1415"/>
                    <a:pt x="1489" y="1459"/>
                    <a:pt x="1489" y="1505"/>
                  </a:cubicBezTo>
                  <a:cubicBezTo>
                    <a:pt x="1490" y="1553"/>
                    <a:pt x="1501" y="1598"/>
                    <a:pt x="1522" y="1640"/>
                  </a:cubicBezTo>
                  <a:cubicBezTo>
                    <a:pt x="1541" y="1677"/>
                    <a:pt x="1570" y="1703"/>
                    <a:pt x="1608" y="1718"/>
                  </a:cubicBezTo>
                  <a:cubicBezTo>
                    <a:pt x="1615" y="1721"/>
                    <a:pt x="1621" y="1723"/>
                    <a:pt x="1628" y="1726"/>
                  </a:cubicBezTo>
                  <a:cubicBezTo>
                    <a:pt x="1650" y="1734"/>
                    <a:pt x="1661" y="1756"/>
                    <a:pt x="1653" y="1777"/>
                  </a:cubicBezTo>
                  <a:close/>
                  <a:moveTo>
                    <a:pt x="1670" y="1689"/>
                  </a:moveTo>
                  <a:cubicBezTo>
                    <a:pt x="1616" y="1641"/>
                    <a:pt x="1570" y="1586"/>
                    <a:pt x="1554" y="1512"/>
                  </a:cubicBezTo>
                  <a:cubicBezTo>
                    <a:pt x="1548" y="1484"/>
                    <a:pt x="1548" y="1456"/>
                    <a:pt x="1552" y="1428"/>
                  </a:cubicBezTo>
                  <a:cubicBezTo>
                    <a:pt x="1560" y="1371"/>
                    <a:pt x="1569" y="1314"/>
                    <a:pt x="1576" y="1257"/>
                  </a:cubicBezTo>
                  <a:cubicBezTo>
                    <a:pt x="1581" y="1222"/>
                    <a:pt x="1586" y="1186"/>
                    <a:pt x="1580" y="1150"/>
                  </a:cubicBezTo>
                  <a:cubicBezTo>
                    <a:pt x="1574" y="1111"/>
                    <a:pt x="1556" y="1075"/>
                    <a:pt x="1535" y="1042"/>
                  </a:cubicBezTo>
                  <a:cubicBezTo>
                    <a:pt x="1476" y="947"/>
                    <a:pt x="1392" y="888"/>
                    <a:pt x="1280" y="870"/>
                  </a:cubicBezTo>
                  <a:cubicBezTo>
                    <a:pt x="1258" y="867"/>
                    <a:pt x="1235" y="866"/>
                    <a:pt x="1213" y="863"/>
                  </a:cubicBezTo>
                  <a:cubicBezTo>
                    <a:pt x="1102" y="864"/>
                    <a:pt x="1011" y="908"/>
                    <a:pt x="939" y="991"/>
                  </a:cubicBezTo>
                  <a:cubicBezTo>
                    <a:pt x="911" y="1024"/>
                    <a:pt x="887" y="1059"/>
                    <a:pt x="865" y="1096"/>
                  </a:cubicBezTo>
                  <a:cubicBezTo>
                    <a:pt x="831" y="1155"/>
                    <a:pt x="788" y="1205"/>
                    <a:pt x="732" y="1244"/>
                  </a:cubicBezTo>
                  <a:cubicBezTo>
                    <a:pt x="721" y="1252"/>
                    <a:pt x="708" y="1259"/>
                    <a:pt x="695" y="1263"/>
                  </a:cubicBezTo>
                  <a:cubicBezTo>
                    <a:pt x="678" y="1268"/>
                    <a:pt x="660" y="1257"/>
                    <a:pt x="653" y="1240"/>
                  </a:cubicBezTo>
                  <a:cubicBezTo>
                    <a:pt x="645" y="1224"/>
                    <a:pt x="650" y="1203"/>
                    <a:pt x="666" y="1193"/>
                  </a:cubicBezTo>
                  <a:cubicBezTo>
                    <a:pt x="726" y="1157"/>
                    <a:pt x="768" y="1106"/>
                    <a:pt x="803" y="1047"/>
                  </a:cubicBezTo>
                  <a:cubicBezTo>
                    <a:pt x="829" y="1002"/>
                    <a:pt x="859" y="961"/>
                    <a:pt x="894" y="924"/>
                  </a:cubicBezTo>
                  <a:cubicBezTo>
                    <a:pt x="966" y="847"/>
                    <a:pt x="1054" y="800"/>
                    <a:pt x="1160" y="789"/>
                  </a:cubicBezTo>
                  <a:cubicBezTo>
                    <a:pt x="1265" y="778"/>
                    <a:pt x="1365" y="796"/>
                    <a:pt x="1455" y="852"/>
                  </a:cubicBezTo>
                  <a:cubicBezTo>
                    <a:pt x="1556" y="915"/>
                    <a:pt x="1623" y="1006"/>
                    <a:pt x="1655" y="1121"/>
                  </a:cubicBezTo>
                  <a:cubicBezTo>
                    <a:pt x="1663" y="1150"/>
                    <a:pt x="1663" y="1181"/>
                    <a:pt x="1660" y="1212"/>
                  </a:cubicBezTo>
                  <a:cubicBezTo>
                    <a:pt x="1653" y="1269"/>
                    <a:pt x="1645" y="1327"/>
                    <a:pt x="1637" y="1384"/>
                  </a:cubicBezTo>
                  <a:cubicBezTo>
                    <a:pt x="1634" y="1411"/>
                    <a:pt x="1630" y="1438"/>
                    <a:pt x="1629" y="1466"/>
                  </a:cubicBezTo>
                  <a:cubicBezTo>
                    <a:pt x="1627" y="1496"/>
                    <a:pt x="1638" y="1524"/>
                    <a:pt x="1653" y="1549"/>
                  </a:cubicBezTo>
                  <a:cubicBezTo>
                    <a:pt x="1671" y="1579"/>
                    <a:pt x="1694" y="1604"/>
                    <a:pt x="1719" y="1628"/>
                  </a:cubicBezTo>
                  <a:cubicBezTo>
                    <a:pt x="1731" y="1639"/>
                    <a:pt x="1736" y="1652"/>
                    <a:pt x="1731" y="1668"/>
                  </a:cubicBezTo>
                  <a:cubicBezTo>
                    <a:pt x="1724" y="1695"/>
                    <a:pt x="1691" y="1708"/>
                    <a:pt x="1670" y="1689"/>
                  </a:cubicBezTo>
                  <a:close/>
                  <a:moveTo>
                    <a:pt x="1758" y="1510"/>
                  </a:moveTo>
                  <a:cubicBezTo>
                    <a:pt x="1754" y="1530"/>
                    <a:pt x="1739" y="1542"/>
                    <a:pt x="1721" y="1543"/>
                  </a:cubicBezTo>
                  <a:cubicBezTo>
                    <a:pt x="1703" y="1543"/>
                    <a:pt x="1686" y="1532"/>
                    <a:pt x="1682" y="1515"/>
                  </a:cubicBezTo>
                  <a:cubicBezTo>
                    <a:pt x="1680" y="1507"/>
                    <a:pt x="1680" y="1499"/>
                    <a:pt x="1682" y="1492"/>
                  </a:cubicBezTo>
                  <a:cubicBezTo>
                    <a:pt x="1697" y="1420"/>
                    <a:pt x="1707" y="1349"/>
                    <a:pt x="1706" y="1276"/>
                  </a:cubicBezTo>
                  <a:cubicBezTo>
                    <a:pt x="1705" y="1219"/>
                    <a:pt x="1699" y="1163"/>
                    <a:pt x="1681" y="1109"/>
                  </a:cubicBezTo>
                  <a:cubicBezTo>
                    <a:pt x="1679" y="1103"/>
                    <a:pt x="1676" y="1096"/>
                    <a:pt x="1673" y="1090"/>
                  </a:cubicBezTo>
                  <a:cubicBezTo>
                    <a:pt x="1665" y="1069"/>
                    <a:pt x="1673" y="1047"/>
                    <a:pt x="1693" y="1038"/>
                  </a:cubicBezTo>
                  <a:cubicBezTo>
                    <a:pt x="1713" y="1029"/>
                    <a:pt x="1737" y="1037"/>
                    <a:pt x="1745" y="1058"/>
                  </a:cubicBezTo>
                  <a:cubicBezTo>
                    <a:pt x="1755" y="1085"/>
                    <a:pt x="1764" y="1112"/>
                    <a:pt x="1771" y="1140"/>
                  </a:cubicBezTo>
                  <a:cubicBezTo>
                    <a:pt x="1782" y="1188"/>
                    <a:pt x="1785" y="1237"/>
                    <a:pt x="1785" y="1286"/>
                  </a:cubicBezTo>
                  <a:cubicBezTo>
                    <a:pt x="1785" y="1362"/>
                    <a:pt x="1775" y="1436"/>
                    <a:pt x="1758" y="1510"/>
                  </a:cubicBezTo>
                  <a:close/>
                </a:path>
              </a:pathLst>
            </a:custGeom>
            <a:solidFill>
              <a:schemeClr val="accent3"/>
            </a:solidFill>
            <a:ln>
              <a:noFill/>
            </a:ln>
          </p:spPr>
          <p:txBody>
            <a:bodyPr vert="horz" wrap="square" lIns="127173" tIns="63586" rIns="127173" bIns="63586" numCol="1" anchor="t" anchorCtr="0" compatLnSpc="1">
              <a:prstTxWarp prst="textNoShape">
                <a:avLst/>
              </a:prstTxWarp>
            </a:bodyPr>
            <a:lstStyle/>
            <a:p>
              <a:pPr marL="0" marR="0" lvl="0" indent="0" defTabSz="854575"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prstClr val="black"/>
                </a:solidFill>
                <a:effectLst/>
                <a:uLnTx/>
                <a:uFillTx/>
              </a:endParaRPr>
            </a:p>
          </p:txBody>
        </p:sp>
        <p:sp>
          <p:nvSpPr>
            <p:cNvPr id="22" name="Freeform 43"/>
            <p:cNvSpPr>
              <a:spLocks noChangeAspect="1" noEditPoints="1"/>
            </p:cNvSpPr>
            <p:nvPr/>
          </p:nvSpPr>
          <p:spPr bwMode="auto">
            <a:xfrm>
              <a:off x="1545757" y="1551546"/>
              <a:ext cx="526904" cy="527176"/>
            </a:xfrm>
            <a:custGeom>
              <a:avLst/>
              <a:gdLst>
                <a:gd name="T0" fmla="*/ 1222 w 2445"/>
                <a:gd name="T1" fmla="*/ 2446 h 2446"/>
                <a:gd name="T2" fmla="*/ 727 w 2445"/>
                <a:gd name="T3" fmla="*/ 719 h 2446"/>
                <a:gd name="T4" fmla="*/ 1511 w 2445"/>
                <a:gd name="T5" fmla="*/ 574 h 2446"/>
                <a:gd name="T6" fmla="*/ 1661 w 2445"/>
                <a:gd name="T7" fmla="*/ 737 h 2446"/>
                <a:gd name="T8" fmla="*/ 1288 w 2445"/>
                <a:gd name="T9" fmla="*/ 595 h 2446"/>
                <a:gd name="T10" fmla="*/ 789 w 2445"/>
                <a:gd name="T11" fmla="*/ 768 h 2446"/>
                <a:gd name="T12" fmla="*/ 672 w 2445"/>
                <a:gd name="T13" fmla="*/ 994 h 2446"/>
                <a:gd name="T14" fmla="*/ 1291 w 2445"/>
                <a:gd name="T15" fmla="*/ 652 h 2446"/>
                <a:gd name="T16" fmla="*/ 1735 w 2445"/>
                <a:gd name="T17" fmla="*/ 944 h 2446"/>
                <a:gd name="T18" fmla="*/ 1661 w 2445"/>
                <a:gd name="T19" fmla="*/ 967 h 2446"/>
                <a:gd name="T20" fmla="*/ 1157 w 2445"/>
                <a:gd name="T21" fmla="*/ 729 h 2446"/>
                <a:gd name="T22" fmla="*/ 740 w 2445"/>
                <a:gd name="T23" fmla="*/ 1034 h 2446"/>
                <a:gd name="T24" fmla="*/ 718 w 2445"/>
                <a:gd name="T25" fmla="*/ 1748 h 2446"/>
                <a:gd name="T26" fmla="*/ 1105 w 2445"/>
                <a:gd name="T27" fmla="*/ 1366 h 2446"/>
                <a:gd name="T28" fmla="*/ 1253 w 2445"/>
                <a:gd name="T29" fmla="*/ 1263 h 2446"/>
                <a:gd name="T30" fmla="*/ 877 w 2445"/>
                <a:gd name="T31" fmla="*/ 1704 h 2446"/>
                <a:gd name="T32" fmla="*/ 831 w 2445"/>
                <a:gd name="T33" fmla="*/ 1849 h 2446"/>
                <a:gd name="T34" fmla="*/ 1207 w 2445"/>
                <a:gd name="T35" fmla="*/ 1485 h 2446"/>
                <a:gd name="T36" fmla="*/ 1296 w 2445"/>
                <a:gd name="T37" fmla="*/ 1192 h 2446"/>
                <a:gd name="T38" fmla="*/ 1029 w 2445"/>
                <a:gd name="T39" fmla="*/ 1354 h 2446"/>
                <a:gd name="T40" fmla="*/ 656 w 2445"/>
                <a:gd name="T41" fmla="*/ 1621 h 2446"/>
                <a:gd name="T42" fmla="*/ 1028 w 2445"/>
                <a:gd name="T43" fmla="*/ 1194 h 2446"/>
                <a:gd name="T44" fmla="*/ 1379 w 2445"/>
                <a:gd name="T45" fmla="*/ 1180 h 2446"/>
                <a:gd name="T46" fmla="*/ 1014 w 2445"/>
                <a:gd name="T47" fmla="*/ 1778 h 2446"/>
                <a:gd name="T48" fmla="*/ 1284 w 2445"/>
                <a:gd name="T49" fmla="*/ 1943 h 2446"/>
                <a:gd name="T50" fmla="*/ 1174 w 2445"/>
                <a:gd name="T51" fmla="*/ 1827 h 2446"/>
                <a:gd name="T52" fmla="*/ 1054 w 2445"/>
                <a:gd name="T53" fmla="*/ 1906 h 2446"/>
                <a:gd name="T54" fmla="*/ 993 w 2445"/>
                <a:gd name="T55" fmla="*/ 1857 h 2446"/>
                <a:gd name="T56" fmla="*/ 1273 w 2445"/>
                <a:gd name="T57" fmla="*/ 1811 h 2446"/>
                <a:gd name="T58" fmla="*/ 1448 w 2445"/>
                <a:gd name="T59" fmla="*/ 1895 h 2446"/>
                <a:gd name="T60" fmla="*/ 1417 w 2445"/>
                <a:gd name="T61" fmla="*/ 1891 h 2446"/>
                <a:gd name="T62" fmla="*/ 1325 w 2445"/>
                <a:gd name="T63" fmla="*/ 1532 h 2446"/>
                <a:gd name="T64" fmla="*/ 1403 w 2445"/>
                <a:gd name="T65" fmla="*/ 1771 h 2446"/>
                <a:gd name="T66" fmla="*/ 1448 w 2445"/>
                <a:gd name="T67" fmla="*/ 1895 h 2446"/>
                <a:gd name="T68" fmla="*/ 1434 w 2445"/>
                <a:gd name="T69" fmla="*/ 1635 h 2446"/>
                <a:gd name="T70" fmla="*/ 1446 w 2445"/>
                <a:gd name="T71" fmla="*/ 1238 h 2446"/>
                <a:gd name="T72" fmla="*/ 963 w 2445"/>
                <a:gd name="T73" fmla="*/ 1188 h 2446"/>
                <a:gd name="T74" fmla="*/ 668 w 2445"/>
                <a:gd name="T75" fmla="*/ 1453 h 2446"/>
                <a:gd name="T76" fmla="*/ 809 w 2445"/>
                <a:gd name="T77" fmla="*/ 1275 h 2446"/>
                <a:gd name="T78" fmla="*/ 1240 w 2445"/>
                <a:gd name="T79" fmla="*/ 924 h 2446"/>
                <a:gd name="T80" fmla="*/ 1525 w 2445"/>
                <a:gd name="T81" fmla="*/ 1233 h 2446"/>
                <a:gd name="T82" fmla="*/ 1522 w 2445"/>
                <a:gd name="T83" fmla="*/ 1640 h 2446"/>
                <a:gd name="T84" fmla="*/ 1653 w 2445"/>
                <a:gd name="T85" fmla="*/ 1777 h 2446"/>
                <a:gd name="T86" fmla="*/ 1552 w 2445"/>
                <a:gd name="T87" fmla="*/ 1428 h 2446"/>
                <a:gd name="T88" fmla="*/ 1535 w 2445"/>
                <a:gd name="T89" fmla="*/ 1042 h 2446"/>
                <a:gd name="T90" fmla="*/ 939 w 2445"/>
                <a:gd name="T91" fmla="*/ 991 h 2446"/>
                <a:gd name="T92" fmla="*/ 695 w 2445"/>
                <a:gd name="T93" fmla="*/ 1263 h 2446"/>
                <a:gd name="T94" fmla="*/ 803 w 2445"/>
                <a:gd name="T95" fmla="*/ 1047 h 2446"/>
                <a:gd name="T96" fmla="*/ 1455 w 2445"/>
                <a:gd name="T97" fmla="*/ 852 h 2446"/>
                <a:gd name="T98" fmla="*/ 1637 w 2445"/>
                <a:gd name="T99" fmla="*/ 1384 h 2446"/>
                <a:gd name="T100" fmla="*/ 1719 w 2445"/>
                <a:gd name="T101" fmla="*/ 1628 h 2446"/>
                <a:gd name="T102" fmla="*/ 1758 w 2445"/>
                <a:gd name="T103" fmla="*/ 1510 h 2446"/>
                <a:gd name="T104" fmla="*/ 1682 w 2445"/>
                <a:gd name="T105" fmla="*/ 1492 h 2446"/>
                <a:gd name="T106" fmla="*/ 1673 w 2445"/>
                <a:gd name="T107" fmla="*/ 1090 h 2446"/>
                <a:gd name="T108" fmla="*/ 1771 w 2445"/>
                <a:gd name="T109" fmla="*/ 114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5" h="2446">
                  <a:moveTo>
                    <a:pt x="1222" y="0"/>
                  </a:moveTo>
                  <a:cubicBezTo>
                    <a:pt x="547" y="0"/>
                    <a:pt x="0" y="548"/>
                    <a:pt x="0" y="1223"/>
                  </a:cubicBezTo>
                  <a:cubicBezTo>
                    <a:pt x="0" y="1898"/>
                    <a:pt x="547" y="2446"/>
                    <a:pt x="1222" y="2446"/>
                  </a:cubicBezTo>
                  <a:cubicBezTo>
                    <a:pt x="1898" y="2446"/>
                    <a:pt x="2445" y="1898"/>
                    <a:pt x="2445" y="1223"/>
                  </a:cubicBezTo>
                  <a:cubicBezTo>
                    <a:pt x="2445" y="548"/>
                    <a:pt x="1898" y="0"/>
                    <a:pt x="1222" y="0"/>
                  </a:cubicBezTo>
                  <a:close/>
                  <a:moveTo>
                    <a:pt x="727" y="719"/>
                  </a:moveTo>
                  <a:cubicBezTo>
                    <a:pt x="757" y="681"/>
                    <a:pt x="793" y="650"/>
                    <a:pt x="833" y="623"/>
                  </a:cubicBezTo>
                  <a:cubicBezTo>
                    <a:pt x="916" y="565"/>
                    <a:pt x="1009" y="531"/>
                    <a:pt x="1110" y="518"/>
                  </a:cubicBezTo>
                  <a:cubicBezTo>
                    <a:pt x="1249" y="500"/>
                    <a:pt x="1383" y="517"/>
                    <a:pt x="1511" y="574"/>
                  </a:cubicBezTo>
                  <a:cubicBezTo>
                    <a:pt x="1567" y="599"/>
                    <a:pt x="1619" y="632"/>
                    <a:pt x="1666" y="671"/>
                  </a:cubicBezTo>
                  <a:cubicBezTo>
                    <a:pt x="1677" y="680"/>
                    <a:pt x="1682" y="690"/>
                    <a:pt x="1682" y="706"/>
                  </a:cubicBezTo>
                  <a:cubicBezTo>
                    <a:pt x="1682" y="718"/>
                    <a:pt x="1675" y="730"/>
                    <a:pt x="1661" y="737"/>
                  </a:cubicBezTo>
                  <a:cubicBezTo>
                    <a:pt x="1647" y="744"/>
                    <a:pt x="1633" y="743"/>
                    <a:pt x="1620" y="734"/>
                  </a:cubicBezTo>
                  <a:cubicBezTo>
                    <a:pt x="1608" y="726"/>
                    <a:pt x="1598" y="717"/>
                    <a:pt x="1586" y="709"/>
                  </a:cubicBezTo>
                  <a:cubicBezTo>
                    <a:pt x="1497" y="644"/>
                    <a:pt x="1397" y="607"/>
                    <a:pt x="1288" y="595"/>
                  </a:cubicBezTo>
                  <a:cubicBezTo>
                    <a:pt x="1190" y="584"/>
                    <a:pt x="1094" y="591"/>
                    <a:pt x="1000" y="625"/>
                  </a:cubicBezTo>
                  <a:cubicBezTo>
                    <a:pt x="929" y="650"/>
                    <a:pt x="866" y="689"/>
                    <a:pt x="812" y="742"/>
                  </a:cubicBezTo>
                  <a:cubicBezTo>
                    <a:pt x="804" y="750"/>
                    <a:pt x="796" y="759"/>
                    <a:pt x="789" y="768"/>
                  </a:cubicBezTo>
                  <a:cubicBezTo>
                    <a:pt x="774" y="786"/>
                    <a:pt x="749" y="789"/>
                    <a:pt x="732" y="775"/>
                  </a:cubicBezTo>
                  <a:cubicBezTo>
                    <a:pt x="715" y="762"/>
                    <a:pt x="712" y="737"/>
                    <a:pt x="727" y="719"/>
                  </a:cubicBezTo>
                  <a:close/>
                  <a:moveTo>
                    <a:pt x="672" y="994"/>
                  </a:moveTo>
                  <a:cubicBezTo>
                    <a:pt x="719" y="917"/>
                    <a:pt x="772" y="843"/>
                    <a:pt x="840" y="782"/>
                  </a:cubicBezTo>
                  <a:cubicBezTo>
                    <a:pt x="914" y="716"/>
                    <a:pt x="1000" y="676"/>
                    <a:pt x="1097" y="658"/>
                  </a:cubicBezTo>
                  <a:cubicBezTo>
                    <a:pt x="1161" y="647"/>
                    <a:pt x="1226" y="644"/>
                    <a:pt x="1291" y="652"/>
                  </a:cubicBezTo>
                  <a:cubicBezTo>
                    <a:pt x="1378" y="663"/>
                    <a:pt x="1458" y="693"/>
                    <a:pt x="1532" y="740"/>
                  </a:cubicBezTo>
                  <a:cubicBezTo>
                    <a:pt x="1606" y="788"/>
                    <a:pt x="1670" y="847"/>
                    <a:pt x="1722" y="918"/>
                  </a:cubicBezTo>
                  <a:cubicBezTo>
                    <a:pt x="1728" y="926"/>
                    <a:pt x="1731" y="936"/>
                    <a:pt x="1735" y="944"/>
                  </a:cubicBezTo>
                  <a:cubicBezTo>
                    <a:pt x="1734" y="945"/>
                    <a:pt x="1734" y="945"/>
                    <a:pt x="1733" y="945"/>
                  </a:cubicBezTo>
                  <a:cubicBezTo>
                    <a:pt x="1733" y="962"/>
                    <a:pt x="1722" y="977"/>
                    <a:pt x="1706" y="983"/>
                  </a:cubicBezTo>
                  <a:cubicBezTo>
                    <a:pt x="1689" y="988"/>
                    <a:pt x="1672" y="983"/>
                    <a:pt x="1661" y="967"/>
                  </a:cubicBezTo>
                  <a:cubicBezTo>
                    <a:pt x="1638" y="936"/>
                    <a:pt x="1612" y="907"/>
                    <a:pt x="1583" y="880"/>
                  </a:cubicBezTo>
                  <a:cubicBezTo>
                    <a:pt x="1511" y="812"/>
                    <a:pt x="1429" y="763"/>
                    <a:pt x="1332" y="739"/>
                  </a:cubicBezTo>
                  <a:cubicBezTo>
                    <a:pt x="1274" y="725"/>
                    <a:pt x="1216" y="723"/>
                    <a:pt x="1157" y="729"/>
                  </a:cubicBezTo>
                  <a:cubicBezTo>
                    <a:pt x="1094" y="736"/>
                    <a:pt x="1034" y="752"/>
                    <a:pt x="979" y="781"/>
                  </a:cubicBezTo>
                  <a:cubicBezTo>
                    <a:pt x="921" y="811"/>
                    <a:pt x="873" y="854"/>
                    <a:pt x="832" y="905"/>
                  </a:cubicBezTo>
                  <a:cubicBezTo>
                    <a:pt x="798" y="946"/>
                    <a:pt x="767" y="988"/>
                    <a:pt x="740" y="1034"/>
                  </a:cubicBezTo>
                  <a:cubicBezTo>
                    <a:pt x="728" y="1054"/>
                    <a:pt x="704" y="1060"/>
                    <a:pt x="685" y="1048"/>
                  </a:cubicBezTo>
                  <a:cubicBezTo>
                    <a:pt x="666" y="1037"/>
                    <a:pt x="660" y="1014"/>
                    <a:pt x="672" y="994"/>
                  </a:cubicBezTo>
                  <a:close/>
                  <a:moveTo>
                    <a:pt x="718" y="1748"/>
                  </a:moveTo>
                  <a:cubicBezTo>
                    <a:pt x="716" y="1732"/>
                    <a:pt x="723" y="1721"/>
                    <a:pt x="736" y="1711"/>
                  </a:cubicBezTo>
                  <a:cubicBezTo>
                    <a:pt x="777" y="1680"/>
                    <a:pt x="819" y="1650"/>
                    <a:pt x="859" y="1617"/>
                  </a:cubicBezTo>
                  <a:cubicBezTo>
                    <a:pt x="951" y="1543"/>
                    <a:pt x="1034" y="1461"/>
                    <a:pt x="1105" y="1366"/>
                  </a:cubicBezTo>
                  <a:cubicBezTo>
                    <a:pt x="1133" y="1328"/>
                    <a:pt x="1158" y="1289"/>
                    <a:pt x="1177" y="1246"/>
                  </a:cubicBezTo>
                  <a:cubicBezTo>
                    <a:pt x="1184" y="1228"/>
                    <a:pt x="1203" y="1219"/>
                    <a:pt x="1222" y="1224"/>
                  </a:cubicBezTo>
                  <a:cubicBezTo>
                    <a:pt x="1240" y="1228"/>
                    <a:pt x="1252" y="1244"/>
                    <a:pt x="1253" y="1263"/>
                  </a:cubicBezTo>
                  <a:cubicBezTo>
                    <a:pt x="1251" y="1269"/>
                    <a:pt x="1249" y="1276"/>
                    <a:pt x="1247" y="1282"/>
                  </a:cubicBezTo>
                  <a:cubicBezTo>
                    <a:pt x="1223" y="1336"/>
                    <a:pt x="1191" y="1385"/>
                    <a:pt x="1155" y="1431"/>
                  </a:cubicBezTo>
                  <a:cubicBezTo>
                    <a:pt x="1075" y="1535"/>
                    <a:pt x="980" y="1623"/>
                    <a:pt x="877" y="1704"/>
                  </a:cubicBezTo>
                  <a:cubicBezTo>
                    <a:pt x="846" y="1729"/>
                    <a:pt x="813" y="1753"/>
                    <a:pt x="781" y="1776"/>
                  </a:cubicBezTo>
                  <a:cubicBezTo>
                    <a:pt x="755" y="1795"/>
                    <a:pt x="720" y="1779"/>
                    <a:pt x="718" y="1748"/>
                  </a:cubicBezTo>
                  <a:close/>
                  <a:moveTo>
                    <a:pt x="831" y="1849"/>
                  </a:moveTo>
                  <a:cubicBezTo>
                    <a:pt x="827" y="1832"/>
                    <a:pt x="834" y="1818"/>
                    <a:pt x="848" y="1807"/>
                  </a:cubicBezTo>
                  <a:cubicBezTo>
                    <a:pt x="889" y="1776"/>
                    <a:pt x="930" y="1746"/>
                    <a:pt x="970" y="1713"/>
                  </a:cubicBezTo>
                  <a:cubicBezTo>
                    <a:pt x="1055" y="1644"/>
                    <a:pt x="1136" y="1570"/>
                    <a:pt x="1207" y="1485"/>
                  </a:cubicBezTo>
                  <a:cubicBezTo>
                    <a:pt x="1245" y="1440"/>
                    <a:pt x="1281" y="1393"/>
                    <a:pt x="1303" y="1338"/>
                  </a:cubicBezTo>
                  <a:cubicBezTo>
                    <a:pt x="1315" y="1311"/>
                    <a:pt x="1323" y="1284"/>
                    <a:pt x="1319" y="1254"/>
                  </a:cubicBezTo>
                  <a:cubicBezTo>
                    <a:pt x="1315" y="1232"/>
                    <a:pt x="1308" y="1211"/>
                    <a:pt x="1296" y="1192"/>
                  </a:cubicBezTo>
                  <a:cubicBezTo>
                    <a:pt x="1267" y="1145"/>
                    <a:pt x="1213" y="1130"/>
                    <a:pt x="1164" y="1156"/>
                  </a:cubicBezTo>
                  <a:cubicBezTo>
                    <a:pt x="1135" y="1171"/>
                    <a:pt x="1115" y="1195"/>
                    <a:pt x="1101" y="1224"/>
                  </a:cubicBezTo>
                  <a:cubicBezTo>
                    <a:pt x="1081" y="1269"/>
                    <a:pt x="1057" y="1313"/>
                    <a:pt x="1029" y="1354"/>
                  </a:cubicBezTo>
                  <a:cubicBezTo>
                    <a:pt x="986" y="1417"/>
                    <a:pt x="932" y="1469"/>
                    <a:pt x="871" y="1514"/>
                  </a:cubicBezTo>
                  <a:cubicBezTo>
                    <a:pt x="819" y="1554"/>
                    <a:pt x="766" y="1591"/>
                    <a:pt x="713" y="1630"/>
                  </a:cubicBezTo>
                  <a:cubicBezTo>
                    <a:pt x="693" y="1644"/>
                    <a:pt x="668" y="1640"/>
                    <a:pt x="656" y="1621"/>
                  </a:cubicBezTo>
                  <a:cubicBezTo>
                    <a:pt x="643" y="1603"/>
                    <a:pt x="647" y="1580"/>
                    <a:pt x="667" y="1565"/>
                  </a:cubicBezTo>
                  <a:cubicBezTo>
                    <a:pt x="717" y="1529"/>
                    <a:pt x="767" y="1493"/>
                    <a:pt x="817" y="1457"/>
                  </a:cubicBezTo>
                  <a:cubicBezTo>
                    <a:pt x="912" y="1388"/>
                    <a:pt x="982" y="1301"/>
                    <a:pt x="1028" y="1194"/>
                  </a:cubicBezTo>
                  <a:cubicBezTo>
                    <a:pt x="1052" y="1142"/>
                    <a:pt x="1088" y="1102"/>
                    <a:pt x="1142" y="1079"/>
                  </a:cubicBezTo>
                  <a:cubicBezTo>
                    <a:pt x="1165" y="1070"/>
                    <a:pt x="1188" y="1065"/>
                    <a:pt x="1213" y="1065"/>
                  </a:cubicBezTo>
                  <a:cubicBezTo>
                    <a:pt x="1285" y="1065"/>
                    <a:pt x="1348" y="1109"/>
                    <a:pt x="1379" y="1180"/>
                  </a:cubicBezTo>
                  <a:cubicBezTo>
                    <a:pt x="1408" y="1247"/>
                    <a:pt x="1402" y="1312"/>
                    <a:pt x="1373" y="1376"/>
                  </a:cubicBezTo>
                  <a:cubicBezTo>
                    <a:pt x="1346" y="1437"/>
                    <a:pt x="1307" y="1490"/>
                    <a:pt x="1265" y="1540"/>
                  </a:cubicBezTo>
                  <a:cubicBezTo>
                    <a:pt x="1190" y="1628"/>
                    <a:pt x="1104" y="1705"/>
                    <a:pt x="1014" y="1778"/>
                  </a:cubicBezTo>
                  <a:cubicBezTo>
                    <a:pt x="975" y="1810"/>
                    <a:pt x="935" y="1841"/>
                    <a:pt x="894" y="1871"/>
                  </a:cubicBezTo>
                  <a:cubicBezTo>
                    <a:pt x="870" y="1889"/>
                    <a:pt x="838" y="1878"/>
                    <a:pt x="831" y="1849"/>
                  </a:cubicBezTo>
                  <a:close/>
                  <a:moveTo>
                    <a:pt x="1284" y="1943"/>
                  </a:moveTo>
                  <a:cubicBezTo>
                    <a:pt x="1263" y="1950"/>
                    <a:pt x="1243" y="1939"/>
                    <a:pt x="1235" y="1918"/>
                  </a:cubicBezTo>
                  <a:cubicBezTo>
                    <a:pt x="1227" y="1898"/>
                    <a:pt x="1220" y="1879"/>
                    <a:pt x="1211" y="1861"/>
                  </a:cubicBezTo>
                  <a:cubicBezTo>
                    <a:pt x="1203" y="1845"/>
                    <a:pt x="1191" y="1833"/>
                    <a:pt x="1174" y="1827"/>
                  </a:cubicBezTo>
                  <a:cubicBezTo>
                    <a:pt x="1163" y="1823"/>
                    <a:pt x="1153" y="1823"/>
                    <a:pt x="1144" y="1829"/>
                  </a:cubicBezTo>
                  <a:cubicBezTo>
                    <a:pt x="1128" y="1840"/>
                    <a:pt x="1111" y="1850"/>
                    <a:pt x="1097" y="1863"/>
                  </a:cubicBezTo>
                  <a:cubicBezTo>
                    <a:pt x="1081" y="1876"/>
                    <a:pt x="1068" y="1892"/>
                    <a:pt x="1054" y="1906"/>
                  </a:cubicBezTo>
                  <a:cubicBezTo>
                    <a:pt x="1042" y="1919"/>
                    <a:pt x="1025" y="1922"/>
                    <a:pt x="1010" y="1915"/>
                  </a:cubicBezTo>
                  <a:cubicBezTo>
                    <a:pt x="994" y="1909"/>
                    <a:pt x="985" y="1894"/>
                    <a:pt x="986" y="1877"/>
                  </a:cubicBezTo>
                  <a:cubicBezTo>
                    <a:pt x="987" y="1870"/>
                    <a:pt x="989" y="1862"/>
                    <a:pt x="993" y="1857"/>
                  </a:cubicBezTo>
                  <a:cubicBezTo>
                    <a:pt x="1026" y="1818"/>
                    <a:pt x="1062" y="1783"/>
                    <a:pt x="1107" y="1759"/>
                  </a:cubicBezTo>
                  <a:cubicBezTo>
                    <a:pt x="1124" y="1751"/>
                    <a:pt x="1141" y="1746"/>
                    <a:pt x="1160" y="1746"/>
                  </a:cubicBezTo>
                  <a:cubicBezTo>
                    <a:pt x="1210" y="1748"/>
                    <a:pt x="1246" y="1771"/>
                    <a:pt x="1273" y="1811"/>
                  </a:cubicBezTo>
                  <a:cubicBezTo>
                    <a:pt x="1291" y="1837"/>
                    <a:pt x="1302" y="1866"/>
                    <a:pt x="1311" y="1896"/>
                  </a:cubicBezTo>
                  <a:cubicBezTo>
                    <a:pt x="1316" y="1916"/>
                    <a:pt x="1304" y="1937"/>
                    <a:pt x="1284" y="1943"/>
                  </a:cubicBezTo>
                  <a:close/>
                  <a:moveTo>
                    <a:pt x="1448" y="1895"/>
                  </a:moveTo>
                  <a:cubicBezTo>
                    <a:pt x="1445" y="1896"/>
                    <a:pt x="1441" y="1896"/>
                    <a:pt x="1438" y="1897"/>
                  </a:cubicBezTo>
                  <a:cubicBezTo>
                    <a:pt x="1438" y="1897"/>
                    <a:pt x="1438" y="1898"/>
                    <a:pt x="1437" y="1898"/>
                  </a:cubicBezTo>
                  <a:cubicBezTo>
                    <a:pt x="1431" y="1896"/>
                    <a:pt x="1423" y="1895"/>
                    <a:pt x="1417" y="1891"/>
                  </a:cubicBezTo>
                  <a:cubicBezTo>
                    <a:pt x="1362" y="1851"/>
                    <a:pt x="1316" y="1803"/>
                    <a:pt x="1291" y="1739"/>
                  </a:cubicBezTo>
                  <a:cubicBezTo>
                    <a:pt x="1267" y="1680"/>
                    <a:pt x="1268" y="1620"/>
                    <a:pt x="1294" y="1562"/>
                  </a:cubicBezTo>
                  <a:cubicBezTo>
                    <a:pt x="1301" y="1548"/>
                    <a:pt x="1309" y="1536"/>
                    <a:pt x="1325" y="1532"/>
                  </a:cubicBezTo>
                  <a:cubicBezTo>
                    <a:pt x="1341" y="1529"/>
                    <a:pt x="1354" y="1534"/>
                    <a:pt x="1364" y="1545"/>
                  </a:cubicBezTo>
                  <a:cubicBezTo>
                    <a:pt x="1374" y="1557"/>
                    <a:pt x="1377" y="1571"/>
                    <a:pt x="1370" y="1585"/>
                  </a:cubicBezTo>
                  <a:cubicBezTo>
                    <a:pt x="1336" y="1655"/>
                    <a:pt x="1355" y="1716"/>
                    <a:pt x="1403" y="1771"/>
                  </a:cubicBezTo>
                  <a:cubicBezTo>
                    <a:pt x="1420" y="1791"/>
                    <a:pt x="1442" y="1808"/>
                    <a:pt x="1462" y="1826"/>
                  </a:cubicBezTo>
                  <a:cubicBezTo>
                    <a:pt x="1474" y="1836"/>
                    <a:pt x="1480" y="1849"/>
                    <a:pt x="1477" y="1865"/>
                  </a:cubicBezTo>
                  <a:cubicBezTo>
                    <a:pt x="1474" y="1881"/>
                    <a:pt x="1464" y="1891"/>
                    <a:pt x="1448" y="1895"/>
                  </a:cubicBezTo>
                  <a:close/>
                  <a:moveTo>
                    <a:pt x="1653" y="1777"/>
                  </a:moveTo>
                  <a:cubicBezTo>
                    <a:pt x="1645" y="1798"/>
                    <a:pt x="1623" y="1807"/>
                    <a:pt x="1601" y="1800"/>
                  </a:cubicBezTo>
                  <a:cubicBezTo>
                    <a:pt x="1518" y="1773"/>
                    <a:pt x="1463" y="1717"/>
                    <a:pt x="1434" y="1635"/>
                  </a:cubicBezTo>
                  <a:cubicBezTo>
                    <a:pt x="1416" y="1583"/>
                    <a:pt x="1405" y="1529"/>
                    <a:pt x="1412" y="1474"/>
                  </a:cubicBezTo>
                  <a:cubicBezTo>
                    <a:pt x="1416" y="1436"/>
                    <a:pt x="1423" y="1398"/>
                    <a:pt x="1430" y="1361"/>
                  </a:cubicBezTo>
                  <a:cubicBezTo>
                    <a:pt x="1437" y="1320"/>
                    <a:pt x="1445" y="1280"/>
                    <a:pt x="1446" y="1238"/>
                  </a:cubicBezTo>
                  <a:cubicBezTo>
                    <a:pt x="1449" y="1155"/>
                    <a:pt x="1414" y="1092"/>
                    <a:pt x="1347" y="1045"/>
                  </a:cubicBezTo>
                  <a:cubicBezTo>
                    <a:pt x="1252" y="979"/>
                    <a:pt x="1133" y="989"/>
                    <a:pt x="1046" y="1071"/>
                  </a:cubicBezTo>
                  <a:cubicBezTo>
                    <a:pt x="1011" y="1104"/>
                    <a:pt x="982" y="1144"/>
                    <a:pt x="963" y="1188"/>
                  </a:cubicBezTo>
                  <a:cubicBezTo>
                    <a:pt x="936" y="1253"/>
                    <a:pt x="893" y="1306"/>
                    <a:pt x="841" y="1353"/>
                  </a:cubicBezTo>
                  <a:cubicBezTo>
                    <a:pt x="800" y="1390"/>
                    <a:pt x="757" y="1423"/>
                    <a:pt x="710" y="1453"/>
                  </a:cubicBezTo>
                  <a:cubicBezTo>
                    <a:pt x="696" y="1461"/>
                    <a:pt x="682" y="1462"/>
                    <a:pt x="668" y="1453"/>
                  </a:cubicBezTo>
                  <a:cubicBezTo>
                    <a:pt x="655" y="1446"/>
                    <a:pt x="648" y="1434"/>
                    <a:pt x="649" y="1418"/>
                  </a:cubicBezTo>
                  <a:cubicBezTo>
                    <a:pt x="649" y="1404"/>
                    <a:pt x="657" y="1393"/>
                    <a:pt x="669" y="1385"/>
                  </a:cubicBezTo>
                  <a:cubicBezTo>
                    <a:pt x="719" y="1353"/>
                    <a:pt x="767" y="1317"/>
                    <a:pt x="809" y="1275"/>
                  </a:cubicBezTo>
                  <a:cubicBezTo>
                    <a:pt x="842" y="1241"/>
                    <a:pt x="870" y="1204"/>
                    <a:pt x="889" y="1160"/>
                  </a:cubicBezTo>
                  <a:cubicBezTo>
                    <a:pt x="919" y="1093"/>
                    <a:pt x="961" y="1034"/>
                    <a:pt x="1021" y="990"/>
                  </a:cubicBezTo>
                  <a:cubicBezTo>
                    <a:pt x="1085" y="940"/>
                    <a:pt x="1158" y="917"/>
                    <a:pt x="1240" y="924"/>
                  </a:cubicBezTo>
                  <a:cubicBezTo>
                    <a:pt x="1373" y="936"/>
                    <a:pt x="1490" y="1039"/>
                    <a:pt x="1516" y="1154"/>
                  </a:cubicBezTo>
                  <a:cubicBezTo>
                    <a:pt x="1522" y="1180"/>
                    <a:pt x="1524" y="1206"/>
                    <a:pt x="1528" y="1233"/>
                  </a:cubicBezTo>
                  <a:cubicBezTo>
                    <a:pt x="1527" y="1233"/>
                    <a:pt x="1526" y="1233"/>
                    <a:pt x="1525" y="1233"/>
                  </a:cubicBezTo>
                  <a:cubicBezTo>
                    <a:pt x="1525" y="1280"/>
                    <a:pt x="1517" y="1325"/>
                    <a:pt x="1508" y="1371"/>
                  </a:cubicBezTo>
                  <a:cubicBezTo>
                    <a:pt x="1499" y="1415"/>
                    <a:pt x="1489" y="1459"/>
                    <a:pt x="1489" y="1505"/>
                  </a:cubicBezTo>
                  <a:cubicBezTo>
                    <a:pt x="1490" y="1553"/>
                    <a:pt x="1501" y="1598"/>
                    <a:pt x="1522" y="1640"/>
                  </a:cubicBezTo>
                  <a:cubicBezTo>
                    <a:pt x="1541" y="1677"/>
                    <a:pt x="1570" y="1703"/>
                    <a:pt x="1608" y="1718"/>
                  </a:cubicBezTo>
                  <a:cubicBezTo>
                    <a:pt x="1615" y="1721"/>
                    <a:pt x="1621" y="1723"/>
                    <a:pt x="1628" y="1726"/>
                  </a:cubicBezTo>
                  <a:cubicBezTo>
                    <a:pt x="1650" y="1734"/>
                    <a:pt x="1661" y="1756"/>
                    <a:pt x="1653" y="1777"/>
                  </a:cubicBezTo>
                  <a:close/>
                  <a:moveTo>
                    <a:pt x="1670" y="1689"/>
                  </a:moveTo>
                  <a:cubicBezTo>
                    <a:pt x="1616" y="1641"/>
                    <a:pt x="1570" y="1586"/>
                    <a:pt x="1554" y="1512"/>
                  </a:cubicBezTo>
                  <a:cubicBezTo>
                    <a:pt x="1548" y="1484"/>
                    <a:pt x="1548" y="1456"/>
                    <a:pt x="1552" y="1428"/>
                  </a:cubicBezTo>
                  <a:cubicBezTo>
                    <a:pt x="1560" y="1371"/>
                    <a:pt x="1569" y="1314"/>
                    <a:pt x="1576" y="1257"/>
                  </a:cubicBezTo>
                  <a:cubicBezTo>
                    <a:pt x="1581" y="1222"/>
                    <a:pt x="1586" y="1186"/>
                    <a:pt x="1580" y="1150"/>
                  </a:cubicBezTo>
                  <a:cubicBezTo>
                    <a:pt x="1574" y="1111"/>
                    <a:pt x="1556" y="1075"/>
                    <a:pt x="1535" y="1042"/>
                  </a:cubicBezTo>
                  <a:cubicBezTo>
                    <a:pt x="1476" y="947"/>
                    <a:pt x="1392" y="888"/>
                    <a:pt x="1280" y="870"/>
                  </a:cubicBezTo>
                  <a:cubicBezTo>
                    <a:pt x="1258" y="867"/>
                    <a:pt x="1235" y="866"/>
                    <a:pt x="1213" y="863"/>
                  </a:cubicBezTo>
                  <a:cubicBezTo>
                    <a:pt x="1102" y="864"/>
                    <a:pt x="1011" y="908"/>
                    <a:pt x="939" y="991"/>
                  </a:cubicBezTo>
                  <a:cubicBezTo>
                    <a:pt x="911" y="1024"/>
                    <a:pt x="887" y="1059"/>
                    <a:pt x="865" y="1096"/>
                  </a:cubicBezTo>
                  <a:cubicBezTo>
                    <a:pt x="831" y="1155"/>
                    <a:pt x="788" y="1205"/>
                    <a:pt x="732" y="1244"/>
                  </a:cubicBezTo>
                  <a:cubicBezTo>
                    <a:pt x="721" y="1252"/>
                    <a:pt x="708" y="1259"/>
                    <a:pt x="695" y="1263"/>
                  </a:cubicBezTo>
                  <a:cubicBezTo>
                    <a:pt x="678" y="1268"/>
                    <a:pt x="660" y="1257"/>
                    <a:pt x="653" y="1240"/>
                  </a:cubicBezTo>
                  <a:cubicBezTo>
                    <a:pt x="645" y="1224"/>
                    <a:pt x="650" y="1203"/>
                    <a:pt x="666" y="1193"/>
                  </a:cubicBezTo>
                  <a:cubicBezTo>
                    <a:pt x="726" y="1157"/>
                    <a:pt x="768" y="1106"/>
                    <a:pt x="803" y="1047"/>
                  </a:cubicBezTo>
                  <a:cubicBezTo>
                    <a:pt x="829" y="1002"/>
                    <a:pt x="859" y="961"/>
                    <a:pt x="894" y="924"/>
                  </a:cubicBezTo>
                  <a:cubicBezTo>
                    <a:pt x="966" y="847"/>
                    <a:pt x="1054" y="800"/>
                    <a:pt x="1160" y="789"/>
                  </a:cubicBezTo>
                  <a:cubicBezTo>
                    <a:pt x="1265" y="778"/>
                    <a:pt x="1365" y="796"/>
                    <a:pt x="1455" y="852"/>
                  </a:cubicBezTo>
                  <a:cubicBezTo>
                    <a:pt x="1556" y="915"/>
                    <a:pt x="1623" y="1006"/>
                    <a:pt x="1655" y="1121"/>
                  </a:cubicBezTo>
                  <a:cubicBezTo>
                    <a:pt x="1663" y="1150"/>
                    <a:pt x="1663" y="1181"/>
                    <a:pt x="1660" y="1212"/>
                  </a:cubicBezTo>
                  <a:cubicBezTo>
                    <a:pt x="1653" y="1269"/>
                    <a:pt x="1645" y="1327"/>
                    <a:pt x="1637" y="1384"/>
                  </a:cubicBezTo>
                  <a:cubicBezTo>
                    <a:pt x="1634" y="1411"/>
                    <a:pt x="1630" y="1438"/>
                    <a:pt x="1629" y="1466"/>
                  </a:cubicBezTo>
                  <a:cubicBezTo>
                    <a:pt x="1627" y="1496"/>
                    <a:pt x="1638" y="1524"/>
                    <a:pt x="1653" y="1549"/>
                  </a:cubicBezTo>
                  <a:cubicBezTo>
                    <a:pt x="1671" y="1579"/>
                    <a:pt x="1694" y="1604"/>
                    <a:pt x="1719" y="1628"/>
                  </a:cubicBezTo>
                  <a:cubicBezTo>
                    <a:pt x="1731" y="1639"/>
                    <a:pt x="1736" y="1652"/>
                    <a:pt x="1731" y="1668"/>
                  </a:cubicBezTo>
                  <a:cubicBezTo>
                    <a:pt x="1724" y="1695"/>
                    <a:pt x="1691" y="1708"/>
                    <a:pt x="1670" y="1689"/>
                  </a:cubicBezTo>
                  <a:close/>
                  <a:moveTo>
                    <a:pt x="1758" y="1510"/>
                  </a:moveTo>
                  <a:cubicBezTo>
                    <a:pt x="1754" y="1530"/>
                    <a:pt x="1739" y="1542"/>
                    <a:pt x="1721" y="1543"/>
                  </a:cubicBezTo>
                  <a:cubicBezTo>
                    <a:pt x="1703" y="1543"/>
                    <a:pt x="1686" y="1532"/>
                    <a:pt x="1682" y="1515"/>
                  </a:cubicBezTo>
                  <a:cubicBezTo>
                    <a:pt x="1680" y="1507"/>
                    <a:pt x="1680" y="1499"/>
                    <a:pt x="1682" y="1492"/>
                  </a:cubicBezTo>
                  <a:cubicBezTo>
                    <a:pt x="1697" y="1420"/>
                    <a:pt x="1707" y="1349"/>
                    <a:pt x="1706" y="1276"/>
                  </a:cubicBezTo>
                  <a:cubicBezTo>
                    <a:pt x="1705" y="1219"/>
                    <a:pt x="1699" y="1163"/>
                    <a:pt x="1681" y="1109"/>
                  </a:cubicBezTo>
                  <a:cubicBezTo>
                    <a:pt x="1679" y="1103"/>
                    <a:pt x="1676" y="1096"/>
                    <a:pt x="1673" y="1090"/>
                  </a:cubicBezTo>
                  <a:cubicBezTo>
                    <a:pt x="1665" y="1069"/>
                    <a:pt x="1673" y="1047"/>
                    <a:pt x="1693" y="1038"/>
                  </a:cubicBezTo>
                  <a:cubicBezTo>
                    <a:pt x="1713" y="1029"/>
                    <a:pt x="1737" y="1037"/>
                    <a:pt x="1745" y="1058"/>
                  </a:cubicBezTo>
                  <a:cubicBezTo>
                    <a:pt x="1755" y="1085"/>
                    <a:pt x="1764" y="1112"/>
                    <a:pt x="1771" y="1140"/>
                  </a:cubicBezTo>
                  <a:cubicBezTo>
                    <a:pt x="1782" y="1188"/>
                    <a:pt x="1785" y="1237"/>
                    <a:pt x="1785" y="1286"/>
                  </a:cubicBezTo>
                  <a:cubicBezTo>
                    <a:pt x="1785" y="1362"/>
                    <a:pt x="1775" y="1436"/>
                    <a:pt x="1758" y="1510"/>
                  </a:cubicBezTo>
                  <a:close/>
                </a:path>
              </a:pathLst>
            </a:custGeom>
            <a:solidFill>
              <a:srgbClr val="002050"/>
            </a:solidFill>
            <a:ln>
              <a:noFill/>
            </a:ln>
          </p:spPr>
          <p:txBody>
            <a:bodyPr vert="horz" wrap="square" lIns="127173" tIns="63586" rIns="127173" bIns="63586" numCol="1" anchor="t" anchorCtr="0" compatLnSpc="1">
              <a:prstTxWarp prst="textNoShape">
                <a:avLst/>
              </a:prstTxWarp>
            </a:bodyPr>
            <a:lstStyle/>
            <a:p>
              <a:pPr marL="0" marR="0" lvl="0" indent="0" defTabSz="854575"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prstClr val="black"/>
                </a:solidFill>
                <a:effectLst/>
                <a:uLnTx/>
                <a:uFillTx/>
              </a:endParaRPr>
            </a:p>
          </p:txBody>
        </p:sp>
        <p:sp>
          <p:nvSpPr>
            <p:cNvPr id="67" name="Freeform 43"/>
            <p:cNvSpPr>
              <a:spLocks noChangeAspect="1" noEditPoints="1"/>
            </p:cNvSpPr>
            <p:nvPr/>
          </p:nvSpPr>
          <p:spPr bwMode="auto">
            <a:xfrm>
              <a:off x="824280" y="1638375"/>
              <a:ext cx="651746" cy="652083"/>
            </a:xfrm>
            <a:custGeom>
              <a:avLst/>
              <a:gdLst>
                <a:gd name="T0" fmla="*/ 1222 w 2445"/>
                <a:gd name="T1" fmla="*/ 2446 h 2446"/>
                <a:gd name="T2" fmla="*/ 727 w 2445"/>
                <a:gd name="T3" fmla="*/ 719 h 2446"/>
                <a:gd name="T4" fmla="*/ 1511 w 2445"/>
                <a:gd name="T5" fmla="*/ 574 h 2446"/>
                <a:gd name="T6" fmla="*/ 1661 w 2445"/>
                <a:gd name="T7" fmla="*/ 737 h 2446"/>
                <a:gd name="T8" fmla="*/ 1288 w 2445"/>
                <a:gd name="T9" fmla="*/ 595 h 2446"/>
                <a:gd name="T10" fmla="*/ 789 w 2445"/>
                <a:gd name="T11" fmla="*/ 768 h 2446"/>
                <a:gd name="T12" fmla="*/ 672 w 2445"/>
                <a:gd name="T13" fmla="*/ 994 h 2446"/>
                <a:gd name="T14" fmla="*/ 1291 w 2445"/>
                <a:gd name="T15" fmla="*/ 652 h 2446"/>
                <a:gd name="T16" fmla="*/ 1735 w 2445"/>
                <a:gd name="T17" fmla="*/ 944 h 2446"/>
                <a:gd name="T18" fmla="*/ 1661 w 2445"/>
                <a:gd name="T19" fmla="*/ 967 h 2446"/>
                <a:gd name="T20" fmla="*/ 1157 w 2445"/>
                <a:gd name="T21" fmla="*/ 729 h 2446"/>
                <a:gd name="T22" fmla="*/ 740 w 2445"/>
                <a:gd name="T23" fmla="*/ 1034 h 2446"/>
                <a:gd name="T24" fmla="*/ 718 w 2445"/>
                <a:gd name="T25" fmla="*/ 1748 h 2446"/>
                <a:gd name="T26" fmla="*/ 1105 w 2445"/>
                <a:gd name="T27" fmla="*/ 1366 h 2446"/>
                <a:gd name="T28" fmla="*/ 1253 w 2445"/>
                <a:gd name="T29" fmla="*/ 1263 h 2446"/>
                <a:gd name="T30" fmla="*/ 877 w 2445"/>
                <a:gd name="T31" fmla="*/ 1704 h 2446"/>
                <a:gd name="T32" fmla="*/ 831 w 2445"/>
                <a:gd name="T33" fmla="*/ 1849 h 2446"/>
                <a:gd name="T34" fmla="*/ 1207 w 2445"/>
                <a:gd name="T35" fmla="*/ 1485 h 2446"/>
                <a:gd name="T36" fmla="*/ 1296 w 2445"/>
                <a:gd name="T37" fmla="*/ 1192 h 2446"/>
                <a:gd name="T38" fmla="*/ 1029 w 2445"/>
                <a:gd name="T39" fmla="*/ 1354 h 2446"/>
                <a:gd name="T40" fmla="*/ 656 w 2445"/>
                <a:gd name="T41" fmla="*/ 1621 h 2446"/>
                <a:gd name="T42" fmla="*/ 1028 w 2445"/>
                <a:gd name="T43" fmla="*/ 1194 h 2446"/>
                <a:gd name="T44" fmla="*/ 1379 w 2445"/>
                <a:gd name="T45" fmla="*/ 1180 h 2446"/>
                <a:gd name="T46" fmla="*/ 1014 w 2445"/>
                <a:gd name="T47" fmla="*/ 1778 h 2446"/>
                <a:gd name="T48" fmla="*/ 1284 w 2445"/>
                <a:gd name="T49" fmla="*/ 1943 h 2446"/>
                <a:gd name="T50" fmla="*/ 1174 w 2445"/>
                <a:gd name="T51" fmla="*/ 1827 h 2446"/>
                <a:gd name="T52" fmla="*/ 1054 w 2445"/>
                <a:gd name="T53" fmla="*/ 1906 h 2446"/>
                <a:gd name="T54" fmla="*/ 993 w 2445"/>
                <a:gd name="T55" fmla="*/ 1857 h 2446"/>
                <a:gd name="T56" fmla="*/ 1273 w 2445"/>
                <a:gd name="T57" fmla="*/ 1811 h 2446"/>
                <a:gd name="T58" fmla="*/ 1448 w 2445"/>
                <a:gd name="T59" fmla="*/ 1895 h 2446"/>
                <a:gd name="T60" fmla="*/ 1417 w 2445"/>
                <a:gd name="T61" fmla="*/ 1891 h 2446"/>
                <a:gd name="T62" fmla="*/ 1325 w 2445"/>
                <a:gd name="T63" fmla="*/ 1532 h 2446"/>
                <a:gd name="T64" fmla="*/ 1403 w 2445"/>
                <a:gd name="T65" fmla="*/ 1771 h 2446"/>
                <a:gd name="T66" fmla="*/ 1448 w 2445"/>
                <a:gd name="T67" fmla="*/ 1895 h 2446"/>
                <a:gd name="T68" fmla="*/ 1434 w 2445"/>
                <a:gd name="T69" fmla="*/ 1635 h 2446"/>
                <a:gd name="T70" fmla="*/ 1446 w 2445"/>
                <a:gd name="T71" fmla="*/ 1238 h 2446"/>
                <a:gd name="T72" fmla="*/ 963 w 2445"/>
                <a:gd name="T73" fmla="*/ 1188 h 2446"/>
                <a:gd name="T74" fmla="*/ 668 w 2445"/>
                <a:gd name="T75" fmla="*/ 1453 h 2446"/>
                <a:gd name="T76" fmla="*/ 809 w 2445"/>
                <a:gd name="T77" fmla="*/ 1275 h 2446"/>
                <a:gd name="T78" fmla="*/ 1240 w 2445"/>
                <a:gd name="T79" fmla="*/ 924 h 2446"/>
                <a:gd name="T80" fmla="*/ 1525 w 2445"/>
                <a:gd name="T81" fmla="*/ 1233 h 2446"/>
                <a:gd name="T82" fmla="*/ 1522 w 2445"/>
                <a:gd name="T83" fmla="*/ 1640 h 2446"/>
                <a:gd name="T84" fmla="*/ 1653 w 2445"/>
                <a:gd name="T85" fmla="*/ 1777 h 2446"/>
                <a:gd name="T86" fmla="*/ 1552 w 2445"/>
                <a:gd name="T87" fmla="*/ 1428 h 2446"/>
                <a:gd name="T88" fmla="*/ 1535 w 2445"/>
                <a:gd name="T89" fmla="*/ 1042 h 2446"/>
                <a:gd name="T90" fmla="*/ 939 w 2445"/>
                <a:gd name="T91" fmla="*/ 991 h 2446"/>
                <a:gd name="T92" fmla="*/ 695 w 2445"/>
                <a:gd name="T93" fmla="*/ 1263 h 2446"/>
                <a:gd name="T94" fmla="*/ 803 w 2445"/>
                <a:gd name="T95" fmla="*/ 1047 h 2446"/>
                <a:gd name="T96" fmla="*/ 1455 w 2445"/>
                <a:gd name="T97" fmla="*/ 852 h 2446"/>
                <a:gd name="T98" fmla="*/ 1637 w 2445"/>
                <a:gd name="T99" fmla="*/ 1384 h 2446"/>
                <a:gd name="T100" fmla="*/ 1719 w 2445"/>
                <a:gd name="T101" fmla="*/ 1628 h 2446"/>
                <a:gd name="T102" fmla="*/ 1758 w 2445"/>
                <a:gd name="T103" fmla="*/ 1510 h 2446"/>
                <a:gd name="T104" fmla="*/ 1682 w 2445"/>
                <a:gd name="T105" fmla="*/ 1492 h 2446"/>
                <a:gd name="T106" fmla="*/ 1673 w 2445"/>
                <a:gd name="T107" fmla="*/ 1090 h 2446"/>
                <a:gd name="T108" fmla="*/ 1771 w 2445"/>
                <a:gd name="T109" fmla="*/ 114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5" h="2446">
                  <a:moveTo>
                    <a:pt x="1222" y="0"/>
                  </a:moveTo>
                  <a:cubicBezTo>
                    <a:pt x="547" y="0"/>
                    <a:pt x="0" y="548"/>
                    <a:pt x="0" y="1223"/>
                  </a:cubicBezTo>
                  <a:cubicBezTo>
                    <a:pt x="0" y="1898"/>
                    <a:pt x="547" y="2446"/>
                    <a:pt x="1222" y="2446"/>
                  </a:cubicBezTo>
                  <a:cubicBezTo>
                    <a:pt x="1898" y="2446"/>
                    <a:pt x="2445" y="1898"/>
                    <a:pt x="2445" y="1223"/>
                  </a:cubicBezTo>
                  <a:cubicBezTo>
                    <a:pt x="2445" y="548"/>
                    <a:pt x="1898" y="0"/>
                    <a:pt x="1222" y="0"/>
                  </a:cubicBezTo>
                  <a:close/>
                  <a:moveTo>
                    <a:pt x="727" y="719"/>
                  </a:moveTo>
                  <a:cubicBezTo>
                    <a:pt x="757" y="681"/>
                    <a:pt x="793" y="650"/>
                    <a:pt x="833" y="623"/>
                  </a:cubicBezTo>
                  <a:cubicBezTo>
                    <a:pt x="916" y="565"/>
                    <a:pt x="1009" y="531"/>
                    <a:pt x="1110" y="518"/>
                  </a:cubicBezTo>
                  <a:cubicBezTo>
                    <a:pt x="1249" y="500"/>
                    <a:pt x="1383" y="517"/>
                    <a:pt x="1511" y="574"/>
                  </a:cubicBezTo>
                  <a:cubicBezTo>
                    <a:pt x="1567" y="599"/>
                    <a:pt x="1619" y="632"/>
                    <a:pt x="1666" y="671"/>
                  </a:cubicBezTo>
                  <a:cubicBezTo>
                    <a:pt x="1677" y="680"/>
                    <a:pt x="1682" y="690"/>
                    <a:pt x="1682" y="706"/>
                  </a:cubicBezTo>
                  <a:cubicBezTo>
                    <a:pt x="1682" y="718"/>
                    <a:pt x="1675" y="730"/>
                    <a:pt x="1661" y="737"/>
                  </a:cubicBezTo>
                  <a:cubicBezTo>
                    <a:pt x="1647" y="744"/>
                    <a:pt x="1633" y="743"/>
                    <a:pt x="1620" y="734"/>
                  </a:cubicBezTo>
                  <a:cubicBezTo>
                    <a:pt x="1608" y="726"/>
                    <a:pt x="1598" y="717"/>
                    <a:pt x="1586" y="709"/>
                  </a:cubicBezTo>
                  <a:cubicBezTo>
                    <a:pt x="1497" y="644"/>
                    <a:pt x="1397" y="607"/>
                    <a:pt x="1288" y="595"/>
                  </a:cubicBezTo>
                  <a:cubicBezTo>
                    <a:pt x="1190" y="584"/>
                    <a:pt x="1094" y="591"/>
                    <a:pt x="1000" y="625"/>
                  </a:cubicBezTo>
                  <a:cubicBezTo>
                    <a:pt x="929" y="650"/>
                    <a:pt x="866" y="689"/>
                    <a:pt x="812" y="742"/>
                  </a:cubicBezTo>
                  <a:cubicBezTo>
                    <a:pt x="804" y="750"/>
                    <a:pt x="796" y="759"/>
                    <a:pt x="789" y="768"/>
                  </a:cubicBezTo>
                  <a:cubicBezTo>
                    <a:pt x="774" y="786"/>
                    <a:pt x="749" y="789"/>
                    <a:pt x="732" y="775"/>
                  </a:cubicBezTo>
                  <a:cubicBezTo>
                    <a:pt x="715" y="762"/>
                    <a:pt x="712" y="737"/>
                    <a:pt x="727" y="719"/>
                  </a:cubicBezTo>
                  <a:close/>
                  <a:moveTo>
                    <a:pt x="672" y="994"/>
                  </a:moveTo>
                  <a:cubicBezTo>
                    <a:pt x="719" y="917"/>
                    <a:pt x="772" y="843"/>
                    <a:pt x="840" y="782"/>
                  </a:cubicBezTo>
                  <a:cubicBezTo>
                    <a:pt x="914" y="716"/>
                    <a:pt x="1000" y="676"/>
                    <a:pt x="1097" y="658"/>
                  </a:cubicBezTo>
                  <a:cubicBezTo>
                    <a:pt x="1161" y="647"/>
                    <a:pt x="1226" y="644"/>
                    <a:pt x="1291" y="652"/>
                  </a:cubicBezTo>
                  <a:cubicBezTo>
                    <a:pt x="1378" y="663"/>
                    <a:pt x="1458" y="693"/>
                    <a:pt x="1532" y="740"/>
                  </a:cubicBezTo>
                  <a:cubicBezTo>
                    <a:pt x="1606" y="788"/>
                    <a:pt x="1670" y="847"/>
                    <a:pt x="1722" y="918"/>
                  </a:cubicBezTo>
                  <a:cubicBezTo>
                    <a:pt x="1728" y="926"/>
                    <a:pt x="1731" y="936"/>
                    <a:pt x="1735" y="944"/>
                  </a:cubicBezTo>
                  <a:cubicBezTo>
                    <a:pt x="1734" y="945"/>
                    <a:pt x="1734" y="945"/>
                    <a:pt x="1733" y="945"/>
                  </a:cubicBezTo>
                  <a:cubicBezTo>
                    <a:pt x="1733" y="962"/>
                    <a:pt x="1722" y="977"/>
                    <a:pt x="1706" y="983"/>
                  </a:cubicBezTo>
                  <a:cubicBezTo>
                    <a:pt x="1689" y="988"/>
                    <a:pt x="1672" y="983"/>
                    <a:pt x="1661" y="967"/>
                  </a:cubicBezTo>
                  <a:cubicBezTo>
                    <a:pt x="1638" y="936"/>
                    <a:pt x="1612" y="907"/>
                    <a:pt x="1583" y="880"/>
                  </a:cubicBezTo>
                  <a:cubicBezTo>
                    <a:pt x="1511" y="812"/>
                    <a:pt x="1429" y="763"/>
                    <a:pt x="1332" y="739"/>
                  </a:cubicBezTo>
                  <a:cubicBezTo>
                    <a:pt x="1274" y="725"/>
                    <a:pt x="1216" y="723"/>
                    <a:pt x="1157" y="729"/>
                  </a:cubicBezTo>
                  <a:cubicBezTo>
                    <a:pt x="1094" y="736"/>
                    <a:pt x="1034" y="752"/>
                    <a:pt x="979" y="781"/>
                  </a:cubicBezTo>
                  <a:cubicBezTo>
                    <a:pt x="921" y="811"/>
                    <a:pt x="873" y="854"/>
                    <a:pt x="832" y="905"/>
                  </a:cubicBezTo>
                  <a:cubicBezTo>
                    <a:pt x="798" y="946"/>
                    <a:pt x="767" y="988"/>
                    <a:pt x="740" y="1034"/>
                  </a:cubicBezTo>
                  <a:cubicBezTo>
                    <a:pt x="728" y="1054"/>
                    <a:pt x="704" y="1060"/>
                    <a:pt x="685" y="1048"/>
                  </a:cubicBezTo>
                  <a:cubicBezTo>
                    <a:pt x="666" y="1037"/>
                    <a:pt x="660" y="1014"/>
                    <a:pt x="672" y="994"/>
                  </a:cubicBezTo>
                  <a:close/>
                  <a:moveTo>
                    <a:pt x="718" y="1748"/>
                  </a:moveTo>
                  <a:cubicBezTo>
                    <a:pt x="716" y="1732"/>
                    <a:pt x="723" y="1721"/>
                    <a:pt x="736" y="1711"/>
                  </a:cubicBezTo>
                  <a:cubicBezTo>
                    <a:pt x="777" y="1680"/>
                    <a:pt x="819" y="1650"/>
                    <a:pt x="859" y="1617"/>
                  </a:cubicBezTo>
                  <a:cubicBezTo>
                    <a:pt x="951" y="1543"/>
                    <a:pt x="1034" y="1461"/>
                    <a:pt x="1105" y="1366"/>
                  </a:cubicBezTo>
                  <a:cubicBezTo>
                    <a:pt x="1133" y="1328"/>
                    <a:pt x="1158" y="1289"/>
                    <a:pt x="1177" y="1246"/>
                  </a:cubicBezTo>
                  <a:cubicBezTo>
                    <a:pt x="1184" y="1228"/>
                    <a:pt x="1203" y="1219"/>
                    <a:pt x="1222" y="1224"/>
                  </a:cubicBezTo>
                  <a:cubicBezTo>
                    <a:pt x="1240" y="1228"/>
                    <a:pt x="1252" y="1244"/>
                    <a:pt x="1253" y="1263"/>
                  </a:cubicBezTo>
                  <a:cubicBezTo>
                    <a:pt x="1251" y="1269"/>
                    <a:pt x="1249" y="1276"/>
                    <a:pt x="1247" y="1282"/>
                  </a:cubicBezTo>
                  <a:cubicBezTo>
                    <a:pt x="1223" y="1336"/>
                    <a:pt x="1191" y="1385"/>
                    <a:pt x="1155" y="1431"/>
                  </a:cubicBezTo>
                  <a:cubicBezTo>
                    <a:pt x="1075" y="1535"/>
                    <a:pt x="980" y="1623"/>
                    <a:pt x="877" y="1704"/>
                  </a:cubicBezTo>
                  <a:cubicBezTo>
                    <a:pt x="846" y="1729"/>
                    <a:pt x="813" y="1753"/>
                    <a:pt x="781" y="1776"/>
                  </a:cubicBezTo>
                  <a:cubicBezTo>
                    <a:pt x="755" y="1795"/>
                    <a:pt x="720" y="1779"/>
                    <a:pt x="718" y="1748"/>
                  </a:cubicBezTo>
                  <a:close/>
                  <a:moveTo>
                    <a:pt x="831" y="1849"/>
                  </a:moveTo>
                  <a:cubicBezTo>
                    <a:pt x="827" y="1832"/>
                    <a:pt x="834" y="1818"/>
                    <a:pt x="848" y="1807"/>
                  </a:cubicBezTo>
                  <a:cubicBezTo>
                    <a:pt x="889" y="1776"/>
                    <a:pt x="930" y="1746"/>
                    <a:pt x="970" y="1713"/>
                  </a:cubicBezTo>
                  <a:cubicBezTo>
                    <a:pt x="1055" y="1644"/>
                    <a:pt x="1136" y="1570"/>
                    <a:pt x="1207" y="1485"/>
                  </a:cubicBezTo>
                  <a:cubicBezTo>
                    <a:pt x="1245" y="1440"/>
                    <a:pt x="1281" y="1393"/>
                    <a:pt x="1303" y="1338"/>
                  </a:cubicBezTo>
                  <a:cubicBezTo>
                    <a:pt x="1315" y="1311"/>
                    <a:pt x="1323" y="1284"/>
                    <a:pt x="1319" y="1254"/>
                  </a:cubicBezTo>
                  <a:cubicBezTo>
                    <a:pt x="1315" y="1232"/>
                    <a:pt x="1308" y="1211"/>
                    <a:pt x="1296" y="1192"/>
                  </a:cubicBezTo>
                  <a:cubicBezTo>
                    <a:pt x="1267" y="1145"/>
                    <a:pt x="1213" y="1130"/>
                    <a:pt x="1164" y="1156"/>
                  </a:cubicBezTo>
                  <a:cubicBezTo>
                    <a:pt x="1135" y="1171"/>
                    <a:pt x="1115" y="1195"/>
                    <a:pt x="1101" y="1224"/>
                  </a:cubicBezTo>
                  <a:cubicBezTo>
                    <a:pt x="1081" y="1269"/>
                    <a:pt x="1057" y="1313"/>
                    <a:pt x="1029" y="1354"/>
                  </a:cubicBezTo>
                  <a:cubicBezTo>
                    <a:pt x="986" y="1417"/>
                    <a:pt x="932" y="1469"/>
                    <a:pt x="871" y="1514"/>
                  </a:cubicBezTo>
                  <a:cubicBezTo>
                    <a:pt x="819" y="1554"/>
                    <a:pt x="766" y="1591"/>
                    <a:pt x="713" y="1630"/>
                  </a:cubicBezTo>
                  <a:cubicBezTo>
                    <a:pt x="693" y="1644"/>
                    <a:pt x="668" y="1640"/>
                    <a:pt x="656" y="1621"/>
                  </a:cubicBezTo>
                  <a:cubicBezTo>
                    <a:pt x="643" y="1603"/>
                    <a:pt x="647" y="1580"/>
                    <a:pt x="667" y="1565"/>
                  </a:cubicBezTo>
                  <a:cubicBezTo>
                    <a:pt x="717" y="1529"/>
                    <a:pt x="767" y="1493"/>
                    <a:pt x="817" y="1457"/>
                  </a:cubicBezTo>
                  <a:cubicBezTo>
                    <a:pt x="912" y="1388"/>
                    <a:pt x="982" y="1301"/>
                    <a:pt x="1028" y="1194"/>
                  </a:cubicBezTo>
                  <a:cubicBezTo>
                    <a:pt x="1052" y="1142"/>
                    <a:pt x="1088" y="1102"/>
                    <a:pt x="1142" y="1079"/>
                  </a:cubicBezTo>
                  <a:cubicBezTo>
                    <a:pt x="1165" y="1070"/>
                    <a:pt x="1188" y="1065"/>
                    <a:pt x="1213" y="1065"/>
                  </a:cubicBezTo>
                  <a:cubicBezTo>
                    <a:pt x="1285" y="1065"/>
                    <a:pt x="1348" y="1109"/>
                    <a:pt x="1379" y="1180"/>
                  </a:cubicBezTo>
                  <a:cubicBezTo>
                    <a:pt x="1408" y="1247"/>
                    <a:pt x="1402" y="1312"/>
                    <a:pt x="1373" y="1376"/>
                  </a:cubicBezTo>
                  <a:cubicBezTo>
                    <a:pt x="1346" y="1437"/>
                    <a:pt x="1307" y="1490"/>
                    <a:pt x="1265" y="1540"/>
                  </a:cubicBezTo>
                  <a:cubicBezTo>
                    <a:pt x="1190" y="1628"/>
                    <a:pt x="1104" y="1705"/>
                    <a:pt x="1014" y="1778"/>
                  </a:cubicBezTo>
                  <a:cubicBezTo>
                    <a:pt x="975" y="1810"/>
                    <a:pt x="935" y="1841"/>
                    <a:pt x="894" y="1871"/>
                  </a:cubicBezTo>
                  <a:cubicBezTo>
                    <a:pt x="870" y="1889"/>
                    <a:pt x="838" y="1878"/>
                    <a:pt x="831" y="1849"/>
                  </a:cubicBezTo>
                  <a:close/>
                  <a:moveTo>
                    <a:pt x="1284" y="1943"/>
                  </a:moveTo>
                  <a:cubicBezTo>
                    <a:pt x="1263" y="1950"/>
                    <a:pt x="1243" y="1939"/>
                    <a:pt x="1235" y="1918"/>
                  </a:cubicBezTo>
                  <a:cubicBezTo>
                    <a:pt x="1227" y="1898"/>
                    <a:pt x="1220" y="1879"/>
                    <a:pt x="1211" y="1861"/>
                  </a:cubicBezTo>
                  <a:cubicBezTo>
                    <a:pt x="1203" y="1845"/>
                    <a:pt x="1191" y="1833"/>
                    <a:pt x="1174" y="1827"/>
                  </a:cubicBezTo>
                  <a:cubicBezTo>
                    <a:pt x="1163" y="1823"/>
                    <a:pt x="1153" y="1823"/>
                    <a:pt x="1144" y="1829"/>
                  </a:cubicBezTo>
                  <a:cubicBezTo>
                    <a:pt x="1128" y="1840"/>
                    <a:pt x="1111" y="1850"/>
                    <a:pt x="1097" y="1863"/>
                  </a:cubicBezTo>
                  <a:cubicBezTo>
                    <a:pt x="1081" y="1876"/>
                    <a:pt x="1068" y="1892"/>
                    <a:pt x="1054" y="1906"/>
                  </a:cubicBezTo>
                  <a:cubicBezTo>
                    <a:pt x="1042" y="1919"/>
                    <a:pt x="1025" y="1922"/>
                    <a:pt x="1010" y="1915"/>
                  </a:cubicBezTo>
                  <a:cubicBezTo>
                    <a:pt x="994" y="1909"/>
                    <a:pt x="985" y="1894"/>
                    <a:pt x="986" y="1877"/>
                  </a:cubicBezTo>
                  <a:cubicBezTo>
                    <a:pt x="987" y="1870"/>
                    <a:pt x="989" y="1862"/>
                    <a:pt x="993" y="1857"/>
                  </a:cubicBezTo>
                  <a:cubicBezTo>
                    <a:pt x="1026" y="1818"/>
                    <a:pt x="1062" y="1783"/>
                    <a:pt x="1107" y="1759"/>
                  </a:cubicBezTo>
                  <a:cubicBezTo>
                    <a:pt x="1124" y="1751"/>
                    <a:pt x="1141" y="1746"/>
                    <a:pt x="1160" y="1746"/>
                  </a:cubicBezTo>
                  <a:cubicBezTo>
                    <a:pt x="1210" y="1748"/>
                    <a:pt x="1246" y="1771"/>
                    <a:pt x="1273" y="1811"/>
                  </a:cubicBezTo>
                  <a:cubicBezTo>
                    <a:pt x="1291" y="1837"/>
                    <a:pt x="1302" y="1866"/>
                    <a:pt x="1311" y="1896"/>
                  </a:cubicBezTo>
                  <a:cubicBezTo>
                    <a:pt x="1316" y="1916"/>
                    <a:pt x="1304" y="1937"/>
                    <a:pt x="1284" y="1943"/>
                  </a:cubicBezTo>
                  <a:close/>
                  <a:moveTo>
                    <a:pt x="1448" y="1895"/>
                  </a:moveTo>
                  <a:cubicBezTo>
                    <a:pt x="1445" y="1896"/>
                    <a:pt x="1441" y="1896"/>
                    <a:pt x="1438" y="1897"/>
                  </a:cubicBezTo>
                  <a:cubicBezTo>
                    <a:pt x="1438" y="1897"/>
                    <a:pt x="1438" y="1898"/>
                    <a:pt x="1437" y="1898"/>
                  </a:cubicBezTo>
                  <a:cubicBezTo>
                    <a:pt x="1431" y="1896"/>
                    <a:pt x="1423" y="1895"/>
                    <a:pt x="1417" y="1891"/>
                  </a:cubicBezTo>
                  <a:cubicBezTo>
                    <a:pt x="1362" y="1851"/>
                    <a:pt x="1316" y="1803"/>
                    <a:pt x="1291" y="1739"/>
                  </a:cubicBezTo>
                  <a:cubicBezTo>
                    <a:pt x="1267" y="1680"/>
                    <a:pt x="1268" y="1620"/>
                    <a:pt x="1294" y="1562"/>
                  </a:cubicBezTo>
                  <a:cubicBezTo>
                    <a:pt x="1301" y="1548"/>
                    <a:pt x="1309" y="1536"/>
                    <a:pt x="1325" y="1532"/>
                  </a:cubicBezTo>
                  <a:cubicBezTo>
                    <a:pt x="1341" y="1529"/>
                    <a:pt x="1354" y="1534"/>
                    <a:pt x="1364" y="1545"/>
                  </a:cubicBezTo>
                  <a:cubicBezTo>
                    <a:pt x="1374" y="1557"/>
                    <a:pt x="1377" y="1571"/>
                    <a:pt x="1370" y="1585"/>
                  </a:cubicBezTo>
                  <a:cubicBezTo>
                    <a:pt x="1336" y="1655"/>
                    <a:pt x="1355" y="1716"/>
                    <a:pt x="1403" y="1771"/>
                  </a:cubicBezTo>
                  <a:cubicBezTo>
                    <a:pt x="1420" y="1791"/>
                    <a:pt x="1442" y="1808"/>
                    <a:pt x="1462" y="1826"/>
                  </a:cubicBezTo>
                  <a:cubicBezTo>
                    <a:pt x="1474" y="1836"/>
                    <a:pt x="1480" y="1849"/>
                    <a:pt x="1477" y="1865"/>
                  </a:cubicBezTo>
                  <a:cubicBezTo>
                    <a:pt x="1474" y="1881"/>
                    <a:pt x="1464" y="1891"/>
                    <a:pt x="1448" y="1895"/>
                  </a:cubicBezTo>
                  <a:close/>
                  <a:moveTo>
                    <a:pt x="1653" y="1777"/>
                  </a:moveTo>
                  <a:cubicBezTo>
                    <a:pt x="1645" y="1798"/>
                    <a:pt x="1623" y="1807"/>
                    <a:pt x="1601" y="1800"/>
                  </a:cubicBezTo>
                  <a:cubicBezTo>
                    <a:pt x="1518" y="1773"/>
                    <a:pt x="1463" y="1717"/>
                    <a:pt x="1434" y="1635"/>
                  </a:cubicBezTo>
                  <a:cubicBezTo>
                    <a:pt x="1416" y="1583"/>
                    <a:pt x="1405" y="1529"/>
                    <a:pt x="1412" y="1474"/>
                  </a:cubicBezTo>
                  <a:cubicBezTo>
                    <a:pt x="1416" y="1436"/>
                    <a:pt x="1423" y="1398"/>
                    <a:pt x="1430" y="1361"/>
                  </a:cubicBezTo>
                  <a:cubicBezTo>
                    <a:pt x="1437" y="1320"/>
                    <a:pt x="1445" y="1280"/>
                    <a:pt x="1446" y="1238"/>
                  </a:cubicBezTo>
                  <a:cubicBezTo>
                    <a:pt x="1449" y="1155"/>
                    <a:pt x="1414" y="1092"/>
                    <a:pt x="1347" y="1045"/>
                  </a:cubicBezTo>
                  <a:cubicBezTo>
                    <a:pt x="1252" y="979"/>
                    <a:pt x="1133" y="989"/>
                    <a:pt x="1046" y="1071"/>
                  </a:cubicBezTo>
                  <a:cubicBezTo>
                    <a:pt x="1011" y="1104"/>
                    <a:pt x="982" y="1144"/>
                    <a:pt x="963" y="1188"/>
                  </a:cubicBezTo>
                  <a:cubicBezTo>
                    <a:pt x="936" y="1253"/>
                    <a:pt x="893" y="1306"/>
                    <a:pt x="841" y="1353"/>
                  </a:cubicBezTo>
                  <a:cubicBezTo>
                    <a:pt x="800" y="1390"/>
                    <a:pt x="757" y="1423"/>
                    <a:pt x="710" y="1453"/>
                  </a:cubicBezTo>
                  <a:cubicBezTo>
                    <a:pt x="696" y="1461"/>
                    <a:pt x="682" y="1462"/>
                    <a:pt x="668" y="1453"/>
                  </a:cubicBezTo>
                  <a:cubicBezTo>
                    <a:pt x="655" y="1446"/>
                    <a:pt x="648" y="1434"/>
                    <a:pt x="649" y="1418"/>
                  </a:cubicBezTo>
                  <a:cubicBezTo>
                    <a:pt x="649" y="1404"/>
                    <a:pt x="657" y="1393"/>
                    <a:pt x="669" y="1385"/>
                  </a:cubicBezTo>
                  <a:cubicBezTo>
                    <a:pt x="719" y="1353"/>
                    <a:pt x="767" y="1317"/>
                    <a:pt x="809" y="1275"/>
                  </a:cubicBezTo>
                  <a:cubicBezTo>
                    <a:pt x="842" y="1241"/>
                    <a:pt x="870" y="1204"/>
                    <a:pt x="889" y="1160"/>
                  </a:cubicBezTo>
                  <a:cubicBezTo>
                    <a:pt x="919" y="1093"/>
                    <a:pt x="961" y="1034"/>
                    <a:pt x="1021" y="990"/>
                  </a:cubicBezTo>
                  <a:cubicBezTo>
                    <a:pt x="1085" y="940"/>
                    <a:pt x="1158" y="917"/>
                    <a:pt x="1240" y="924"/>
                  </a:cubicBezTo>
                  <a:cubicBezTo>
                    <a:pt x="1373" y="936"/>
                    <a:pt x="1490" y="1039"/>
                    <a:pt x="1516" y="1154"/>
                  </a:cubicBezTo>
                  <a:cubicBezTo>
                    <a:pt x="1522" y="1180"/>
                    <a:pt x="1524" y="1206"/>
                    <a:pt x="1528" y="1233"/>
                  </a:cubicBezTo>
                  <a:cubicBezTo>
                    <a:pt x="1527" y="1233"/>
                    <a:pt x="1526" y="1233"/>
                    <a:pt x="1525" y="1233"/>
                  </a:cubicBezTo>
                  <a:cubicBezTo>
                    <a:pt x="1525" y="1280"/>
                    <a:pt x="1517" y="1325"/>
                    <a:pt x="1508" y="1371"/>
                  </a:cubicBezTo>
                  <a:cubicBezTo>
                    <a:pt x="1499" y="1415"/>
                    <a:pt x="1489" y="1459"/>
                    <a:pt x="1489" y="1505"/>
                  </a:cubicBezTo>
                  <a:cubicBezTo>
                    <a:pt x="1490" y="1553"/>
                    <a:pt x="1501" y="1598"/>
                    <a:pt x="1522" y="1640"/>
                  </a:cubicBezTo>
                  <a:cubicBezTo>
                    <a:pt x="1541" y="1677"/>
                    <a:pt x="1570" y="1703"/>
                    <a:pt x="1608" y="1718"/>
                  </a:cubicBezTo>
                  <a:cubicBezTo>
                    <a:pt x="1615" y="1721"/>
                    <a:pt x="1621" y="1723"/>
                    <a:pt x="1628" y="1726"/>
                  </a:cubicBezTo>
                  <a:cubicBezTo>
                    <a:pt x="1650" y="1734"/>
                    <a:pt x="1661" y="1756"/>
                    <a:pt x="1653" y="1777"/>
                  </a:cubicBezTo>
                  <a:close/>
                  <a:moveTo>
                    <a:pt x="1670" y="1689"/>
                  </a:moveTo>
                  <a:cubicBezTo>
                    <a:pt x="1616" y="1641"/>
                    <a:pt x="1570" y="1586"/>
                    <a:pt x="1554" y="1512"/>
                  </a:cubicBezTo>
                  <a:cubicBezTo>
                    <a:pt x="1548" y="1484"/>
                    <a:pt x="1548" y="1456"/>
                    <a:pt x="1552" y="1428"/>
                  </a:cubicBezTo>
                  <a:cubicBezTo>
                    <a:pt x="1560" y="1371"/>
                    <a:pt x="1569" y="1314"/>
                    <a:pt x="1576" y="1257"/>
                  </a:cubicBezTo>
                  <a:cubicBezTo>
                    <a:pt x="1581" y="1222"/>
                    <a:pt x="1586" y="1186"/>
                    <a:pt x="1580" y="1150"/>
                  </a:cubicBezTo>
                  <a:cubicBezTo>
                    <a:pt x="1574" y="1111"/>
                    <a:pt x="1556" y="1075"/>
                    <a:pt x="1535" y="1042"/>
                  </a:cubicBezTo>
                  <a:cubicBezTo>
                    <a:pt x="1476" y="947"/>
                    <a:pt x="1392" y="888"/>
                    <a:pt x="1280" y="870"/>
                  </a:cubicBezTo>
                  <a:cubicBezTo>
                    <a:pt x="1258" y="867"/>
                    <a:pt x="1235" y="866"/>
                    <a:pt x="1213" y="863"/>
                  </a:cubicBezTo>
                  <a:cubicBezTo>
                    <a:pt x="1102" y="864"/>
                    <a:pt x="1011" y="908"/>
                    <a:pt x="939" y="991"/>
                  </a:cubicBezTo>
                  <a:cubicBezTo>
                    <a:pt x="911" y="1024"/>
                    <a:pt x="887" y="1059"/>
                    <a:pt x="865" y="1096"/>
                  </a:cubicBezTo>
                  <a:cubicBezTo>
                    <a:pt x="831" y="1155"/>
                    <a:pt x="788" y="1205"/>
                    <a:pt x="732" y="1244"/>
                  </a:cubicBezTo>
                  <a:cubicBezTo>
                    <a:pt x="721" y="1252"/>
                    <a:pt x="708" y="1259"/>
                    <a:pt x="695" y="1263"/>
                  </a:cubicBezTo>
                  <a:cubicBezTo>
                    <a:pt x="678" y="1268"/>
                    <a:pt x="660" y="1257"/>
                    <a:pt x="653" y="1240"/>
                  </a:cubicBezTo>
                  <a:cubicBezTo>
                    <a:pt x="645" y="1224"/>
                    <a:pt x="650" y="1203"/>
                    <a:pt x="666" y="1193"/>
                  </a:cubicBezTo>
                  <a:cubicBezTo>
                    <a:pt x="726" y="1157"/>
                    <a:pt x="768" y="1106"/>
                    <a:pt x="803" y="1047"/>
                  </a:cubicBezTo>
                  <a:cubicBezTo>
                    <a:pt x="829" y="1002"/>
                    <a:pt x="859" y="961"/>
                    <a:pt x="894" y="924"/>
                  </a:cubicBezTo>
                  <a:cubicBezTo>
                    <a:pt x="966" y="847"/>
                    <a:pt x="1054" y="800"/>
                    <a:pt x="1160" y="789"/>
                  </a:cubicBezTo>
                  <a:cubicBezTo>
                    <a:pt x="1265" y="778"/>
                    <a:pt x="1365" y="796"/>
                    <a:pt x="1455" y="852"/>
                  </a:cubicBezTo>
                  <a:cubicBezTo>
                    <a:pt x="1556" y="915"/>
                    <a:pt x="1623" y="1006"/>
                    <a:pt x="1655" y="1121"/>
                  </a:cubicBezTo>
                  <a:cubicBezTo>
                    <a:pt x="1663" y="1150"/>
                    <a:pt x="1663" y="1181"/>
                    <a:pt x="1660" y="1212"/>
                  </a:cubicBezTo>
                  <a:cubicBezTo>
                    <a:pt x="1653" y="1269"/>
                    <a:pt x="1645" y="1327"/>
                    <a:pt x="1637" y="1384"/>
                  </a:cubicBezTo>
                  <a:cubicBezTo>
                    <a:pt x="1634" y="1411"/>
                    <a:pt x="1630" y="1438"/>
                    <a:pt x="1629" y="1466"/>
                  </a:cubicBezTo>
                  <a:cubicBezTo>
                    <a:pt x="1627" y="1496"/>
                    <a:pt x="1638" y="1524"/>
                    <a:pt x="1653" y="1549"/>
                  </a:cubicBezTo>
                  <a:cubicBezTo>
                    <a:pt x="1671" y="1579"/>
                    <a:pt x="1694" y="1604"/>
                    <a:pt x="1719" y="1628"/>
                  </a:cubicBezTo>
                  <a:cubicBezTo>
                    <a:pt x="1731" y="1639"/>
                    <a:pt x="1736" y="1652"/>
                    <a:pt x="1731" y="1668"/>
                  </a:cubicBezTo>
                  <a:cubicBezTo>
                    <a:pt x="1724" y="1695"/>
                    <a:pt x="1691" y="1708"/>
                    <a:pt x="1670" y="1689"/>
                  </a:cubicBezTo>
                  <a:close/>
                  <a:moveTo>
                    <a:pt x="1758" y="1510"/>
                  </a:moveTo>
                  <a:cubicBezTo>
                    <a:pt x="1754" y="1530"/>
                    <a:pt x="1739" y="1542"/>
                    <a:pt x="1721" y="1543"/>
                  </a:cubicBezTo>
                  <a:cubicBezTo>
                    <a:pt x="1703" y="1543"/>
                    <a:pt x="1686" y="1532"/>
                    <a:pt x="1682" y="1515"/>
                  </a:cubicBezTo>
                  <a:cubicBezTo>
                    <a:pt x="1680" y="1507"/>
                    <a:pt x="1680" y="1499"/>
                    <a:pt x="1682" y="1492"/>
                  </a:cubicBezTo>
                  <a:cubicBezTo>
                    <a:pt x="1697" y="1420"/>
                    <a:pt x="1707" y="1349"/>
                    <a:pt x="1706" y="1276"/>
                  </a:cubicBezTo>
                  <a:cubicBezTo>
                    <a:pt x="1705" y="1219"/>
                    <a:pt x="1699" y="1163"/>
                    <a:pt x="1681" y="1109"/>
                  </a:cubicBezTo>
                  <a:cubicBezTo>
                    <a:pt x="1679" y="1103"/>
                    <a:pt x="1676" y="1096"/>
                    <a:pt x="1673" y="1090"/>
                  </a:cubicBezTo>
                  <a:cubicBezTo>
                    <a:pt x="1665" y="1069"/>
                    <a:pt x="1673" y="1047"/>
                    <a:pt x="1693" y="1038"/>
                  </a:cubicBezTo>
                  <a:cubicBezTo>
                    <a:pt x="1713" y="1029"/>
                    <a:pt x="1737" y="1037"/>
                    <a:pt x="1745" y="1058"/>
                  </a:cubicBezTo>
                  <a:cubicBezTo>
                    <a:pt x="1755" y="1085"/>
                    <a:pt x="1764" y="1112"/>
                    <a:pt x="1771" y="1140"/>
                  </a:cubicBezTo>
                  <a:cubicBezTo>
                    <a:pt x="1782" y="1188"/>
                    <a:pt x="1785" y="1237"/>
                    <a:pt x="1785" y="1286"/>
                  </a:cubicBezTo>
                  <a:cubicBezTo>
                    <a:pt x="1785" y="1362"/>
                    <a:pt x="1775" y="1436"/>
                    <a:pt x="1758" y="1510"/>
                  </a:cubicBezTo>
                  <a:close/>
                </a:path>
              </a:pathLst>
            </a:custGeom>
            <a:solidFill>
              <a:schemeClr val="accent2"/>
            </a:solidFill>
            <a:ln>
              <a:noFill/>
            </a:ln>
          </p:spPr>
          <p:txBody>
            <a:bodyPr vert="horz" wrap="square" lIns="127173" tIns="63586" rIns="127173" bIns="63586" numCol="1" anchor="t" anchorCtr="0" compatLnSpc="1">
              <a:prstTxWarp prst="textNoShape">
                <a:avLst/>
              </a:prstTxWarp>
            </a:bodyPr>
            <a:lstStyle/>
            <a:p>
              <a:pPr marL="0" marR="0" lvl="0" indent="0" defTabSz="854575" eaLnBrk="1" fontAlgn="auto" latinLnBrk="0" hangingPunct="1">
                <a:lnSpc>
                  <a:spcPct val="100000"/>
                </a:lnSpc>
                <a:spcBef>
                  <a:spcPts val="0"/>
                </a:spcBef>
                <a:spcAft>
                  <a:spcPts val="0"/>
                </a:spcAft>
                <a:buClrTx/>
                <a:buSzTx/>
                <a:buFontTx/>
                <a:buNone/>
                <a:tabLst/>
                <a:defRPr/>
              </a:pPr>
              <a:endParaRPr kumimoji="0" lang="en-US" sz="1683"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2625418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Enterprise Mobility Management</a:t>
            </a:r>
          </a:p>
        </p:txBody>
      </p:sp>
      <p:graphicFrame>
        <p:nvGraphicFramePr>
          <p:cNvPr id="9" name="Diagram 8"/>
          <p:cNvGraphicFramePr/>
          <p:nvPr>
            <p:extLst/>
          </p:nvPr>
        </p:nvGraphicFramePr>
        <p:xfrm>
          <a:off x="549019" y="1485604"/>
          <a:ext cx="11704255" cy="5119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30720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39" y="295274"/>
            <a:ext cx="11889564" cy="917575"/>
          </a:xfrm>
        </p:spPr>
        <p:txBody>
          <a:bodyPr/>
          <a:lstStyle/>
          <a:p>
            <a:r>
              <a:rPr lang="en-US" dirty="0"/>
              <a:t>Devices in the Enterprise</a:t>
            </a:r>
          </a:p>
        </p:txBody>
      </p:sp>
      <p:graphicFrame>
        <p:nvGraphicFramePr>
          <p:cNvPr id="4" name="Diagram 3"/>
          <p:cNvGraphicFramePr/>
          <p:nvPr>
            <p:extLst/>
          </p:nvPr>
        </p:nvGraphicFramePr>
        <p:xfrm>
          <a:off x="183263" y="571214"/>
          <a:ext cx="11704255" cy="3747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1189061" y="3405823"/>
            <a:ext cx="9784036" cy="3291803"/>
            <a:chOff x="1189061" y="3405823"/>
            <a:chExt cx="9784036" cy="3291803"/>
          </a:xfrm>
        </p:grpSpPr>
        <p:graphicFrame>
          <p:nvGraphicFramePr>
            <p:cNvPr id="9" name="Diagram 8"/>
            <p:cNvGraphicFramePr/>
            <p:nvPr>
              <p:extLst/>
            </p:nvPr>
          </p:nvGraphicFramePr>
          <p:xfrm>
            <a:off x="1189061" y="4045896"/>
            <a:ext cx="9784036" cy="26517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ight Brace 2"/>
            <p:cNvSpPr/>
            <p:nvPr/>
          </p:nvSpPr>
          <p:spPr>
            <a:xfrm rot="16200000">
              <a:off x="5612594" y="-11849"/>
              <a:ext cx="936972" cy="7772316"/>
            </a:xfrm>
            <a:prstGeom prst="rightBrace">
              <a:avLst>
                <a:gd name="adj1" fmla="val 8333"/>
                <a:gd name="adj2" fmla="val 49370"/>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86254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8" y="1209973"/>
            <a:ext cx="9235403" cy="1181862"/>
          </a:xfrm>
        </p:spPr>
        <p:txBody>
          <a:bodyPr/>
          <a:lstStyle/>
          <a:p>
            <a:r>
              <a:rPr lang="en-US" dirty="0"/>
              <a:t>Demo</a:t>
            </a:r>
          </a:p>
        </p:txBody>
      </p:sp>
      <p:sp>
        <p:nvSpPr>
          <p:cNvPr id="5" name="Text Placeholder 4"/>
          <p:cNvSpPr>
            <a:spLocks noGrp="1"/>
          </p:cNvSpPr>
          <p:nvPr>
            <p:ph type="body" sz="quarter" idx="12"/>
          </p:nvPr>
        </p:nvSpPr>
        <p:spPr>
          <a:xfrm>
            <a:off x="274638" y="3954463"/>
            <a:ext cx="11338500" cy="738664"/>
          </a:xfrm>
        </p:spPr>
        <p:txBody>
          <a:bodyPr/>
          <a:lstStyle/>
          <a:p>
            <a:r>
              <a:rPr lang="en-US" dirty="0"/>
              <a:t>Intune on Azure</a:t>
            </a:r>
          </a:p>
        </p:txBody>
      </p:sp>
    </p:spTree>
    <p:extLst>
      <p:ext uri="{BB962C8B-B14F-4D97-AF65-F5344CB8AC3E}">
        <p14:creationId xmlns:p14="http://schemas.microsoft.com/office/powerpoint/2010/main" val="796353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Mobile Data Protection</a:t>
            </a:r>
          </a:p>
        </p:txBody>
      </p:sp>
    </p:spTree>
    <p:extLst>
      <p:ext uri="{BB962C8B-B14F-4D97-AF65-F5344CB8AC3E}">
        <p14:creationId xmlns:p14="http://schemas.microsoft.com/office/powerpoint/2010/main" val="23523997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55"/>
          <p:cNvSpPr>
            <a:spLocks noChangeAspect="1"/>
          </p:cNvSpPr>
          <p:nvPr/>
        </p:nvSpPr>
        <p:spPr>
          <a:xfrm>
            <a:off x="4755213" y="1302726"/>
            <a:ext cx="2840760" cy="5181660"/>
          </a:xfrm>
          <a:prstGeom prst="rect">
            <a:avLst/>
          </a:prstGeom>
          <a:solidFill>
            <a:schemeClr val="accent5"/>
          </a:solidFill>
          <a:ln>
            <a:noFill/>
          </a:ln>
        </p:spPr>
        <p:txBody>
          <a:bodyPr wrap="square" lIns="190207" tIns="142655" rIns="190207" bIns="48502">
            <a:noAutofit/>
          </a:bodyPr>
          <a:lstStyle/>
          <a:p>
            <a:pPr marL="0" marR="0" lvl="0" indent="0" defTabSz="950973" eaLnBrk="1" fontAlgn="auto" latinLnBrk="0" hangingPunct="1">
              <a:lnSpc>
                <a:spcPts val="2578"/>
              </a:lnSpc>
              <a:spcBef>
                <a:spcPts val="0"/>
              </a:spcBef>
              <a:spcAft>
                <a:spcPts val="0"/>
              </a:spcAft>
              <a:buClrTx/>
              <a:buSzTx/>
              <a:buFontTx/>
              <a:buNone/>
              <a:tabLst/>
              <a:defRPr/>
            </a:pPr>
            <a:r>
              <a:rPr kumimoji="0" lang="en-US" sz="2393" b="0" i="0" u="none" strike="noStrike" kern="0" cap="none" spc="0" normalizeH="0" baseline="0" noProof="0" dirty="0">
                <a:ln>
                  <a:noFill/>
                </a:ln>
                <a:solidFill>
                  <a:sysClr val="windowText" lastClr="000000"/>
                </a:solidFill>
                <a:effectLst/>
                <a:uLnTx/>
                <a:uFillTx/>
                <a:latin typeface="Segoe UI Light"/>
              </a:rPr>
              <a:t>DMZ</a:t>
            </a:r>
            <a:endParaRPr kumimoji="0" lang="en-US" sz="2393" b="0" i="0" u="none" strike="noStrike" kern="0" cap="none" spc="0" normalizeH="0" baseline="0" noProof="0" dirty="0">
              <a:ln>
                <a:noFill/>
              </a:ln>
              <a:solidFill>
                <a:sysClr val="windowText" lastClr="000000"/>
              </a:solidFill>
              <a:effectLst/>
              <a:uLnTx/>
              <a:uFillTx/>
              <a:latin typeface="Segoe UI Light"/>
              <a:ea typeface="Calibri" panose="020F0502020204030204" pitchFamily="34" charset="0"/>
              <a:cs typeface="Times New Roman" panose="02020603050405020304" pitchFamily="18" charset="0"/>
            </a:endParaRPr>
          </a:p>
        </p:txBody>
      </p:sp>
      <p:sp>
        <p:nvSpPr>
          <p:cNvPr id="160" name="Rectangle 159"/>
          <p:cNvSpPr>
            <a:spLocks noChangeAspect="1"/>
          </p:cNvSpPr>
          <p:nvPr/>
        </p:nvSpPr>
        <p:spPr>
          <a:xfrm>
            <a:off x="7641928" y="1302726"/>
            <a:ext cx="2840760" cy="5181660"/>
          </a:xfrm>
          <a:prstGeom prst="rect">
            <a:avLst/>
          </a:prstGeom>
          <a:solidFill>
            <a:schemeClr val="accent3"/>
          </a:solidFill>
        </p:spPr>
        <p:txBody>
          <a:bodyPr wrap="square" lIns="190207" tIns="142655" rIns="190207" bIns="48502">
            <a:noAutofit/>
          </a:bodyPr>
          <a:lstStyle/>
          <a:p>
            <a:pPr marL="0" marR="0" lvl="0" indent="0" defTabSz="950973" eaLnBrk="1" fontAlgn="auto" latinLnBrk="0" hangingPunct="1">
              <a:lnSpc>
                <a:spcPts val="2578"/>
              </a:lnSpc>
              <a:spcBef>
                <a:spcPts val="0"/>
              </a:spcBef>
              <a:spcAft>
                <a:spcPts val="635"/>
              </a:spcAft>
              <a:buClrTx/>
              <a:buSzTx/>
              <a:buFontTx/>
              <a:buNone/>
              <a:tabLst/>
              <a:defRPr/>
            </a:pPr>
            <a:r>
              <a:rPr kumimoji="0" lang="en-US" sz="2393" b="0" i="0" u="none" strike="noStrike" kern="0" cap="none" spc="0" normalizeH="0" baseline="0" noProof="0" dirty="0">
                <a:ln>
                  <a:noFill/>
                </a:ln>
                <a:solidFill>
                  <a:prstClr val="white"/>
                </a:solidFill>
                <a:effectLst/>
                <a:uLnTx/>
                <a:uFillTx/>
                <a:latin typeface="Segoe UI Light"/>
              </a:rPr>
              <a:t>Internet</a:t>
            </a:r>
          </a:p>
          <a:p>
            <a:pPr marL="0" marR="0" lvl="0" indent="0" defTabSz="950973" eaLnBrk="1" fontAlgn="auto" latinLnBrk="0" hangingPunct="1">
              <a:lnSpc>
                <a:spcPts val="2578"/>
              </a:lnSpc>
              <a:spcBef>
                <a:spcPts val="0"/>
              </a:spcBef>
              <a:spcAft>
                <a:spcPts val="0"/>
              </a:spcAft>
              <a:buClrTx/>
              <a:buSzTx/>
              <a:buFontTx/>
              <a:buNone/>
              <a:tabLst/>
              <a:defRPr/>
            </a:pPr>
            <a:endParaRPr kumimoji="0" lang="en-US" sz="2393" b="0" i="0" u="none" strike="noStrike" kern="0" cap="none" spc="0" normalizeH="0" baseline="0" noProof="0" dirty="0">
              <a:ln>
                <a:noFill/>
              </a:ln>
              <a:solidFill>
                <a:prstClr val="white"/>
              </a:solidFill>
              <a:effectLst/>
              <a:uLnTx/>
              <a:uFillTx/>
              <a:latin typeface="Segoe UI Light"/>
            </a:endParaRPr>
          </a:p>
          <a:p>
            <a:pPr marL="0" marR="0" lvl="0" indent="0" defTabSz="950973" eaLnBrk="1" fontAlgn="auto" latinLnBrk="0" hangingPunct="1">
              <a:lnSpc>
                <a:spcPts val="2578"/>
              </a:lnSpc>
              <a:spcBef>
                <a:spcPts val="0"/>
              </a:spcBef>
              <a:spcAft>
                <a:spcPts val="635"/>
              </a:spcAft>
              <a:buClrTx/>
              <a:buSzTx/>
              <a:buFontTx/>
              <a:buNone/>
              <a:tabLst/>
              <a:defRPr/>
            </a:pPr>
            <a:endParaRPr kumimoji="0" lang="en-US" sz="2393" b="0" i="0" u="none" strike="noStrike" kern="0" cap="none" spc="0" normalizeH="0" baseline="0" noProof="0" dirty="0">
              <a:ln>
                <a:noFill/>
              </a:ln>
              <a:solidFill>
                <a:prstClr val="white"/>
              </a:solidFill>
              <a:effectLst/>
              <a:uLnTx/>
              <a:uFillTx/>
              <a:latin typeface="Segoe UI Light"/>
            </a:endParaRPr>
          </a:p>
          <a:p>
            <a:pPr marL="0" marR="0" lvl="0" indent="0" defTabSz="950973" eaLnBrk="1" fontAlgn="auto" latinLnBrk="0" hangingPunct="1">
              <a:lnSpc>
                <a:spcPts val="2578"/>
              </a:lnSpc>
              <a:spcBef>
                <a:spcPts val="0"/>
              </a:spcBef>
              <a:spcAft>
                <a:spcPts val="0"/>
              </a:spcAft>
              <a:buClrTx/>
              <a:buSzTx/>
              <a:buFontTx/>
              <a:buNone/>
              <a:tabLst/>
              <a:defRPr/>
            </a:pPr>
            <a:endParaRPr kumimoji="0" lang="en-US" sz="2393" b="0" i="0" u="none" strike="noStrike" kern="0" cap="none" spc="0" normalizeH="0" baseline="0" noProof="0" dirty="0">
              <a:ln>
                <a:noFill/>
              </a:ln>
              <a:solidFill>
                <a:prstClr val="white"/>
              </a:solidFill>
              <a:effectLst/>
              <a:uLnTx/>
              <a:uFillTx/>
            </a:endParaRPr>
          </a:p>
          <a:p>
            <a:pPr marL="0" marR="0" lvl="0" indent="0" defTabSz="950973" eaLnBrk="1" fontAlgn="auto" latinLnBrk="0" hangingPunct="1">
              <a:lnSpc>
                <a:spcPts val="2578"/>
              </a:lnSpc>
              <a:spcBef>
                <a:spcPts val="0"/>
              </a:spcBef>
              <a:spcAft>
                <a:spcPts val="0"/>
              </a:spcAft>
              <a:buClrTx/>
              <a:buSzTx/>
              <a:buFontTx/>
              <a:buNone/>
              <a:tabLst/>
              <a:defRPr/>
            </a:pPr>
            <a:endParaRPr kumimoji="0" lang="en-US" sz="2393" b="0" i="0" u="none" strike="noStrike" kern="0" cap="none" spc="0" normalizeH="0" baseline="0" noProof="0" dirty="0">
              <a:ln>
                <a:noFill/>
              </a:ln>
              <a:solidFill>
                <a:prstClr val="white"/>
              </a:solidFill>
              <a:effectLst/>
              <a:uLnTx/>
              <a:uFillTx/>
            </a:endParaRPr>
          </a:p>
          <a:p>
            <a:pPr marL="0" marR="0" lvl="0" indent="0" defTabSz="950973" eaLnBrk="1" fontAlgn="auto" latinLnBrk="0" hangingPunct="1">
              <a:lnSpc>
                <a:spcPts val="2578"/>
              </a:lnSpc>
              <a:spcBef>
                <a:spcPts val="0"/>
              </a:spcBef>
              <a:spcAft>
                <a:spcPts val="0"/>
              </a:spcAft>
              <a:buClrTx/>
              <a:buSzTx/>
              <a:buFontTx/>
              <a:buNone/>
              <a:tabLst/>
              <a:defRPr/>
            </a:pPr>
            <a:endParaRPr kumimoji="0" lang="en-US" sz="2393" b="0" i="0" u="none" strike="noStrike" kern="0" cap="none" spc="0" normalizeH="0" baseline="0" noProof="0" dirty="0">
              <a:ln>
                <a:noFill/>
              </a:ln>
              <a:solidFill>
                <a:prstClr val="white"/>
              </a:solidFill>
              <a:effectLst/>
              <a:uLnTx/>
              <a:uFillTx/>
            </a:endParaRPr>
          </a:p>
          <a:p>
            <a:pPr marL="0" marR="0" lvl="0" indent="0" defTabSz="950973" eaLnBrk="1" fontAlgn="auto" latinLnBrk="0" hangingPunct="1">
              <a:lnSpc>
                <a:spcPts val="2578"/>
              </a:lnSpc>
              <a:spcBef>
                <a:spcPts val="0"/>
              </a:spcBef>
              <a:spcAft>
                <a:spcPts val="0"/>
              </a:spcAft>
              <a:buClrTx/>
              <a:buSzTx/>
              <a:buFontTx/>
              <a:buNone/>
              <a:tabLst/>
              <a:defRPr/>
            </a:pPr>
            <a:endParaRPr kumimoji="0" lang="en-US" sz="2393" b="0" i="0" u="none" strike="noStrike" kern="0" cap="none" spc="0" normalizeH="0" baseline="0" noProof="0" dirty="0">
              <a:ln>
                <a:noFill/>
              </a:ln>
              <a:solidFill>
                <a:prstClr val="white"/>
              </a:solidFill>
              <a:effectLst/>
              <a:uLnTx/>
              <a:uFillTx/>
              <a:latin typeface="Segoe UI Light"/>
            </a:endParaRPr>
          </a:p>
        </p:txBody>
      </p:sp>
      <p:sp>
        <p:nvSpPr>
          <p:cNvPr id="164" name="Rectangle 163"/>
          <p:cNvSpPr>
            <a:spLocks noChangeAspect="1"/>
          </p:cNvSpPr>
          <p:nvPr/>
        </p:nvSpPr>
        <p:spPr>
          <a:xfrm>
            <a:off x="1866724" y="1302726"/>
            <a:ext cx="2840760" cy="5181660"/>
          </a:xfrm>
          <a:prstGeom prst="rect">
            <a:avLst/>
          </a:prstGeom>
          <a:solidFill>
            <a:schemeClr val="accent2"/>
          </a:solidFill>
        </p:spPr>
        <p:txBody>
          <a:bodyPr wrap="square" lIns="190207" tIns="142655" rIns="190207" bIns="48502">
            <a:noAutofit/>
          </a:bodyPr>
          <a:lstStyle/>
          <a:p>
            <a:pPr marL="0" marR="0" lvl="0" indent="0" defTabSz="950973" eaLnBrk="1" fontAlgn="auto" latinLnBrk="0" hangingPunct="1">
              <a:lnSpc>
                <a:spcPts val="2578"/>
              </a:lnSpc>
              <a:spcBef>
                <a:spcPts val="0"/>
              </a:spcBef>
              <a:spcAft>
                <a:spcPts val="0"/>
              </a:spcAft>
              <a:buClrTx/>
              <a:buSzTx/>
              <a:buFontTx/>
              <a:buNone/>
              <a:tabLst/>
              <a:defRPr/>
            </a:pPr>
            <a:r>
              <a:rPr kumimoji="0" lang="en-US" sz="2393" b="0" i="0" u="none" strike="noStrike" kern="0" cap="none" spc="0" normalizeH="0" baseline="0" noProof="0" dirty="0">
                <a:ln>
                  <a:noFill/>
                </a:ln>
                <a:solidFill>
                  <a:prstClr val="white"/>
                </a:solidFill>
                <a:effectLst/>
                <a:uLnTx/>
                <a:uFillTx/>
                <a:latin typeface="Segoe UI Light"/>
              </a:rPr>
              <a:t>Corporate network</a:t>
            </a:r>
          </a:p>
        </p:txBody>
      </p:sp>
      <p:sp>
        <p:nvSpPr>
          <p:cNvPr id="158" name="Rectangle 157"/>
          <p:cNvSpPr/>
          <p:nvPr/>
        </p:nvSpPr>
        <p:spPr>
          <a:xfrm>
            <a:off x="4804491" y="4445260"/>
            <a:ext cx="2775974" cy="1793415"/>
          </a:xfrm>
          <a:prstGeom prst="rect">
            <a:avLst/>
          </a:prstGeom>
        </p:spPr>
        <p:txBody>
          <a:bodyPr wrap="square" lIns="97006" tIns="48502" rIns="97006" bIns="48502">
            <a:spAutoFit/>
          </a:bodyPr>
          <a:lstStyle/>
          <a:p>
            <a:pPr marL="0" marR="0" lvl="0" indent="0" defTabSz="950973" eaLnBrk="1" fontAlgn="auto" latinLnBrk="0" hangingPunct="1">
              <a:lnSpc>
                <a:spcPct val="100000"/>
              </a:lnSpc>
              <a:spcBef>
                <a:spcPts val="0"/>
              </a:spcBef>
              <a:spcAft>
                <a:spcPts val="0"/>
              </a:spcAft>
              <a:buClrTx/>
              <a:buSzTx/>
              <a:buFontTx/>
              <a:buNone/>
              <a:tabLst/>
              <a:defRPr/>
            </a:pPr>
            <a:r>
              <a:rPr kumimoji="0" lang="en-US" sz="1224" b="0" i="0" u="none" strike="noStrike" kern="0" cap="none" spc="31"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Policies</a:t>
            </a:r>
          </a:p>
          <a:p>
            <a:pPr marL="174828" marR="0" lvl="0" indent="-174828" defTabSz="95097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24" b="0" i="0" u="none" strike="noStrike" kern="0" cap="none" spc="31"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Filter EAS</a:t>
            </a:r>
          </a:p>
          <a:p>
            <a:pPr marL="174828" marR="0" lvl="0" indent="-174828" defTabSz="95097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24" b="0" i="0" u="none" strike="noStrike" kern="0" cap="none" spc="31"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Filter web access</a:t>
            </a:r>
          </a:p>
          <a:p>
            <a:pPr marL="174828" marR="0" lvl="0" indent="-174828" defTabSz="95097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24" b="0" i="0" u="none" strike="noStrike" kern="0" cap="none" spc="31"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Filter or block mobile app access</a:t>
            </a:r>
          </a:p>
          <a:p>
            <a:pPr marL="174828" marR="0" lvl="0" indent="-174828" defTabSz="95097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24" b="0" i="0" u="none" strike="noStrike" kern="0" cap="none" spc="31"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Block unmanaged devices</a:t>
            </a:r>
          </a:p>
          <a:p>
            <a:pPr marL="174828" marR="0" lvl="0" indent="-174828" defTabSz="95097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24" b="0" i="0" u="none" strike="noStrike" kern="0" cap="none" spc="31"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Prevent downloads</a:t>
            </a:r>
          </a:p>
          <a:p>
            <a:pPr marL="174828" marR="0" lvl="0" indent="-174828" defTabSz="95097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24" b="0" i="0" u="none" strike="noStrike" kern="0" cap="none" spc="31"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Force multifactor authentication</a:t>
            </a:r>
          </a:p>
          <a:p>
            <a:pPr marL="174828" marR="0" lvl="0" indent="-174828" defTabSz="95097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24" b="0" i="0" u="none" strike="noStrike" kern="0" cap="none" spc="31"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Require domain joined</a:t>
            </a:r>
          </a:p>
          <a:p>
            <a:pPr marL="174828" marR="0" lvl="0" indent="-174828" defTabSz="95097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24" b="0" i="0" u="none" strike="noStrike" kern="0" cap="none" spc="31"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Force traffic via proxy/VPN</a:t>
            </a:r>
          </a:p>
        </p:txBody>
      </p:sp>
      <p:grpSp>
        <p:nvGrpSpPr>
          <p:cNvPr id="3" name="Group 2"/>
          <p:cNvGrpSpPr/>
          <p:nvPr/>
        </p:nvGrpSpPr>
        <p:grpSpPr>
          <a:xfrm>
            <a:off x="2225850" y="2214763"/>
            <a:ext cx="2194481" cy="886321"/>
            <a:chOff x="410303" y="2791035"/>
            <a:chExt cx="2151952" cy="869145"/>
          </a:xfrm>
        </p:grpSpPr>
        <p:sp>
          <p:nvSpPr>
            <p:cNvPr id="45" name="TextBox 44"/>
            <p:cNvSpPr txBox="1"/>
            <p:nvPr/>
          </p:nvSpPr>
          <p:spPr>
            <a:xfrm>
              <a:off x="1385330" y="2871664"/>
              <a:ext cx="1176925" cy="720197"/>
            </a:xfrm>
            <a:prstGeom prst="rect">
              <a:avLst/>
            </a:prstGeom>
            <a:noFill/>
          </p:spPr>
          <p:txBody>
            <a:bodyPr wrap="none" rtlCol="0">
              <a:spAutoFit/>
            </a:bodyPr>
            <a:lstStyle/>
            <a:p>
              <a:pPr marL="0" marR="0" lvl="0" indent="0" defTabSz="932239"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Active </a:t>
              </a:r>
            </a:p>
            <a:p>
              <a:pPr marL="0" marR="0" lvl="0" indent="0" defTabSz="932239"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Directory</a:t>
              </a:r>
            </a:p>
          </p:txBody>
        </p:sp>
        <p:pic>
          <p:nvPicPr>
            <p:cNvPr id="66" name="Picture 6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303" y="2791035"/>
              <a:ext cx="869145" cy="869145"/>
            </a:xfrm>
            <a:prstGeom prst="rect">
              <a:avLst/>
            </a:prstGeom>
          </p:spPr>
        </p:pic>
      </p:grpSp>
      <p:grpSp>
        <p:nvGrpSpPr>
          <p:cNvPr id="9" name="Group 8"/>
          <p:cNvGrpSpPr/>
          <p:nvPr/>
        </p:nvGrpSpPr>
        <p:grpSpPr>
          <a:xfrm>
            <a:off x="7953501" y="3792063"/>
            <a:ext cx="2000177" cy="848591"/>
            <a:chOff x="6240249" y="9077843"/>
            <a:chExt cx="1961414" cy="832145"/>
          </a:xfrm>
        </p:grpSpPr>
        <p:sp>
          <p:nvSpPr>
            <p:cNvPr id="168" name="TextBox 167"/>
            <p:cNvSpPr txBox="1"/>
            <p:nvPr/>
          </p:nvSpPr>
          <p:spPr>
            <a:xfrm>
              <a:off x="7534005" y="9293860"/>
              <a:ext cx="667658" cy="406265"/>
            </a:xfrm>
            <a:prstGeom prst="rect">
              <a:avLst/>
            </a:prstGeom>
            <a:noFill/>
          </p:spPr>
          <p:txBody>
            <a:bodyPr wrap="square" rtlCol="0">
              <a:spAutoFit/>
            </a:bodyPr>
            <a:lstStyle/>
            <a:p>
              <a:pPr marL="0" marR="0" lvl="0" indent="0" defTabSz="932239"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PCs</a:t>
              </a:r>
            </a:p>
          </p:txBody>
        </p:sp>
        <p:pic>
          <p:nvPicPr>
            <p:cNvPr id="137" name="Picture 13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0249" y="9077843"/>
              <a:ext cx="1132402" cy="832145"/>
            </a:xfrm>
            <a:prstGeom prst="rect">
              <a:avLst/>
            </a:prstGeom>
          </p:spPr>
        </p:pic>
      </p:grpSp>
      <p:sp>
        <p:nvSpPr>
          <p:cNvPr id="2" name="Rounded Rectangle 1"/>
          <p:cNvSpPr/>
          <p:nvPr/>
        </p:nvSpPr>
        <p:spPr bwMode="auto">
          <a:xfrm>
            <a:off x="3434365" y="5875179"/>
            <a:ext cx="997153" cy="183383"/>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30" tIns="46615" rIns="93230" bIns="46615" numCol="1" rtlCol="0" anchor="ctr" anchorCtr="0" compatLnSpc="1">
            <a:prstTxWarp prst="textNoShape">
              <a:avLst/>
            </a:prstTxWarp>
          </a:bodyPr>
          <a:lstStyle/>
          <a:p>
            <a:pPr marL="0" marR="0" lvl="0" indent="0" algn="ctr" defTabSz="931932" eaLnBrk="1" fontAlgn="base" latinLnBrk="0" hangingPunct="1">
              <a:lnSpc>
                <a:spcPct val="90000"/>
              </a:lnSpc>
              <a:spcBef>
                <a:spcPct val="0"/>
              </a:spcBef>
              <a:spcAft>
                <a:spcPct val="0"/>
              </a:spcAft>
              <a:buClrTx/>
              <a:buSzTx/>
              <a:buFontTx/>
              <a:buNone/>
              <a:tabLst/>
              <a:defRPr/>
            </a:pPr>
            <a:r>
              <a:rPr kumimoji="0" lang="en-US" sz="1224" b="0" i="0" u="none" strike="noStrike" kern="0" cap="none" spc="-51" normalizeH="0" baseline="0" noProof="0" dirty="0">
                <a:ln>
                  <a:noFill/>
                </a:ln>
                <a:solidFill>
                  <a:srgbClr val="FFFFFF"/>
                </a:solidFill>
                <a:effectLst/>
                <a:uLnTx/>
                <a:uFillTx/>
                <a:cs typeface="Segoe UI" panose="020B0502040204020203" pitchFamily="34" charset="0"/>
              </a:rPr>
              <a:t>SharePoint</a:t>
            </a:r>
          </a:p>
          <a:p>
            <a:pPr marL="0" marR="0" lvl="0" indent="0" algn="ctr" defTabSz="931932" eaLnBrk="1" fontAlgn="base" latinLnBrk="0" hangingPunct="1">
              <a:lnSpc>
                <a:spcPct val="90000"/>
              </a:lnSpc>
              <a:spcBef>
                <a:spcPct val="0"/>
              </a:spcBef>
              <a:spcAft>
                <a:spcPct val="0"/>
              </a:spcAft>
              <a:buClrTx/>
              <a:buSzTx/>
              <a:buFontTx/>
              <a:buNone/>
              <a:tabLst/>
              <a:defRPr/>
            </a:pPr>
            <a:r>
              <a:rPr kumimoji="0" lang="en-US" sz="1224" b="0" i="0" u="none" strike="noStrike" kern="0" cap="none" spc="-51" normalizeH="0" baseline="0" noProof="0" dirty="0">
                <a:ln>
                  <a:noFill/>
                </a:ln>
                <a:solidFill>
                  <a:srgbClr val="FFFFFF"/>
                </a:solidFill>
                <a:effectLst/>
                <a:uLnTx/>
                <a:uFillTx/>
                <a:cs typeface="Segoe UI" panose="020B0502040204020203" pitchFamily="34" charset="0"/>
              </a:rPr>
              <a:t>Server</a:t>
            </a:r>
          </a:p>
        </p:txBody>
      </p:sp>
      <p:sp>
        <p:nvSpPr>
          <p:cNvPr id="5" name="Rounded Rectangle 4"/>
          <p:cNvSpPr/>
          <p:nvPr/>
        </p:nvSpPr>
        <p:spPr bwMode="auto">
          <a:xfrm>
            <a:off x="2178938" y="5873016"/>
            <a:ext cx="997153" cy="187704"/>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30" tIns="46615" rIns="93230" bIns="46615" numCol="1" rtlCol="0" anchor="ctr" anchorCtr="0" compatLnSpc="1">
            <a:prstTxWarp prst="textNoShape">
              <a:avLst/>
            </a:prstTxWarp>
          </a:bodyPr>
          <a:lstStyle/>
          <a:p>
            <a:pPr marL="0" marR="0" lvl="0" indent="0" algn="ctr" defTabSz="931932" eaLnBrk="1" fontAlgn="base" latinLnBrk="0" hangingPunct="1">
              <a:lnSpc>
                <a:spcPct val="90000"/>
              </a:lnSpc>
              <a:spcBef>
                <a:spcPct val="0"/>
              </a:spcBef>
              <a:spcAft>
                <a:spcPct val="0"/>
              </a:spcAft>
              <a:buClrTx/>
              <a:buSzTx/>
              <a:buFontTx/>
              <a:buNone/>
              <a:tabLst/>
              <a:defRPr/>
            </a:pPr>
            <a:r>
              <a:rPr kumimoji="0" lang="en-US" sz="1224" b="0" i="0" u="none" strike="noStrike" kern="0" cap="none" spc="-51" normalizeH="0" baseline="0" noProof="0" dirty="0">
                <a:ln>
                  <a:noFill/>
                </a:ln>
                <a:solidFill>
                  <a:srgbClr val="FFFFFF"/>
                </a:solidFill>
                <a:effectLst/>
                <a:uLnTx/>
                <a:uFillTx/>
                <a:cs typeface="Segoe UI" panose="020B0502040204020203" pitchFamily="34" charset="0"/>
              </a:rPr>
              <a:t>Exchange Server</a:t>
            </a:r>
          </a:p>
        </p:txBody>
      </p:sp>
      <p:sp>
        <p:nvSpPr>
          <p:cNvPr id="181" name="Title 2"/>
          <p:cNvSpPr txBox="1">
            <a:spLocks/>
          </p:cNvSpPr>
          <p:nvPr/>
        </p:nvSpPr>
        <p:spPr>
          <a:xfrm>
            <a:off x="280001" y="288895"/>
            <a:ext cx="11864214" cy="917314"/>
          </a:xfrm>
          <a:prstGeom prst="rect">
            <a:avLst/>
          </a:prstGeom>
        </p:spPr>
        <p:txBody>
          <a:bodyPr vert="horz" wrap="square" lIns="146262" tIns="91414" rIns="146262" bIns="91414" rtlCol="0" anchor="t">
            <a:noAutofit/>
          </a:bodyPr>
          <a:lst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2pPr>
            <a:lvl3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3pPr>
            <a:lvl4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4pPr>
            <a:lvl5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5pPr>
            <a:lvl6pPr marL="4572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6pPr>
            <a:lvl7pPr marL="9144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7pPr>
            <a:lvl8pPr marL="13716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8pPr>
            <a:lvl9pPr marL="18288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9pPr>
          </a:lstStyle>
          <a:p>
            <a:pPr marL="0" marR="0" lvl="0" indent="0" algn="l" defTabSz="931684" rtl="0" eaLnBrk="1" fontAlgn="base" latinLnBrk="0" hangingPunct="1">
              <a:lnSpc>
                <a:spcPct val="90000"/>
              </a:lnSpc>
              <a:spcBef>
                <a:spcPct val="0"/>
              </a:spcBef>
              <a:spcAft>
                <a:spcPct val="0"/>
              </a:spcAft>
              <a:buClrTx/>
              <a:buSzTx/>
              <a:buFontTx/>
              <a:buNone/>
              <a:tabLst/>
              <a:defRPr/>
            </a:pPr>
            <a:r>
              <a:rPr kumimoji="0" lang="en-US" sz="4798" b="0" i="0" u="none" strike="noStrike" kern="1200" cap="none" spc="-102" normalizeH="0" baseline="0" noProof="0" dirty="0">
                <a:ln w="3175">
                  <a:noFill/>
                </a:ln>
                <a:solidFill>
                  <a:schemeClr val="tx1"/>
                </a:solidFill>
                <a:effectLst/>
                <a:uLnTx/>
                <a:uFillTx/>
                <a:latin typeface="+mj-lt"/>
                <a:ea typeface="ＭＳ Ｐゴシック" charset="0"/>
                <a:cs typeface="Segoe UI" pitchFamily="34" charset="0"/>
              </a:rPr>
              <a:t>Traditional access control to corporate data</a:t>
            </a:r>
          </a:p>
        </p:txBody>
      </p:sp>
      <p:pic>
        <p:nvPicPr>
          <p:cNvPr id="190" name="Picture 18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04746" y="4922028"/>
            <a:ext cx="345537" cy="753522"/>
          </a:xfrm>
          <a:prstGeom prst="rect">
            <a:avLst/>
          </a:prstGeom>
        </p:spPr>
      </p:pic>
      <p:pic>
        <p:nvPicPr>
          <p:cNvPr id="191" name="Picture 19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0276" y="4922027"/>
            <a:ext cx="345537" cy="753522"/>
          </a:xfrm>
          <a:prstGeom prst="rect">
            <a:avLst/>
          </a:prstGeom>
        </p:spPr>
      </p:pic>
      <p:grpSp>
        <p:nvGrpSpPr>
          <p:cNvPr id="16" name="Group 15"/>
          <p:cNvGrpSpPr/>
          <p:nvPr/>
        </p:nvGrpSpPr>
        <p:grpSpPr>
          <a:xfrm>
            <a:off x="3373124" y="3612411"/>
            <a:ext cx="1154781" cy="848591"/>
            <a:chOff x="2311514" y="3661094"/>
            <a:chExt cx="1132402" cy="832145"/>
          </a:xfrm>
        </p:grpSpPr>
        <p:pic>
          <p:nvPicPr>
            <p:cNvPr id="182" name="Picture 18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1514" y="3661094"/>
              <a:ext cx="1132402" cy="832145"/>
            </a:xfrm>
            <a:prstGeom prst="rect">
              <a:avLst/>
            </a:prstGeom>
          </p:spPr>
        </p:pic>
        <p:grpSp>
          <p:nvGrpSpPr>
            <p:cNvPr id="192" name="Group 17"/>
            <p:cNvGrpSpPr>
              <a:grpSpLocks/>
            </p:cNvGrpSpPr>
            <p:nvPr/>
          </p:nvGrpSpPr>
          <p:grpSpPr bwMode="auto">
            <a:xfrm>
              <a:off x="2740342" y="3874063"/>
              <a:ext cx="264190" cy="264187"/>
              <a:chOff x="417244" y="4596010"/>
              <a:chExt cx="310896" cy="310896"/>
            </a:xfrm>
          </p:grpSpPr>
          <p:sp>
            <p:nvSpPr>
              <p:cNvPr id="193" name="Oval 192"/>
              <p:cNvSpPr/>
              <p:nvPr/>
            </p:nvSpPr>
            <p:spPr bwMode="auto">
              <a:xfrm>
                <a:off x="417244" y="4596010"/>
                <a:ext cx="310896" cy="310896"/>
              </a:xfrm>
              <a:prstGeom prst="ellipse">
                <a:avLst/>
              </a:prstGeom>
              <a:solidFill>
                <a:srgbClr val="2EB82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7551" rIns="0" bIns="47551" anchor="ctr"/>
              <a:lstStyle/>
              <a:p>
                <a:pPr marL="0" marR="0" lvl="0" indent="0" algn="ctr" defTabSz="950663"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94" name="Freeform 11"/>
              <p:cNvSpPr>
                <a:spLocks/>
              </p:cNvSpPr>
              <p:nvPr/>
            </p:nvSpPr>
            <p:spPr bwMode="auto">
              <a:xfrm>
                <a:off x="491794" y="4702287"/>
                <a:ext cx="157035" cy="122138"/>
              </a:xfrm>
              <a:custGeom>
                <a:avLst/>
                <a:gdLst>
                  <a:gd name="T0" fmla="*/ 995 w 995"/>
                  <a:gd name="T1" fmla="*/ 124 h 778"/>
                  <a:gd name="T2" fmla="*/ 869 w 995"/>
                  <a:gd name="T3" fmla="*/ 0 h 778"/>
                  <a:gd name="T4" fmla="*/ 343 w 995"/>
                  <a:gd name="T5" fmla="*/ 530 h 778"/>
                  <a:gd name="T6" fmla="*/ 124 w 995"/>
                  <a:gd name="T7" fmla="*/ 310 h 778"/>
                  <a:gd name="T8" fmla="*/ 0 w 995"/>
                  <a:gd name="T9" fmla="*/ 434 h 778"/>
                  <a:gd name="T10" fmla="*/ 219 w 995"/>
                  <a:gd name="T11" fmla="*/ 654 h 778"/>
                  <a:gd name="T12" fmla="*/ 343 w 995"/>
                  <a:gd name="T13" fmla="*/ 778 h 778"/>
                  <a:gd name="T14" fmla="*/ 467 w 995"/>
                  <a:gd name="T15" fmla="*/ 654 h 778"/>
                  <a:gd name="T16" fmla="*/ 467 w 995"/>
                  <a:gd name="T17" fmla="*/ 654 h 778"/>
                  <a:gd name="T18" fmla="*/ 995 w 995"/>
                  <a:gd name="T19" fmla="*/ 124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5" h="778">
                    <a:moveTo>
                      <a:pt x="995" y="124"/>
                    </a:moveTo>
                    <a:lnTo>
                      <a:pt x="869" y="0"/>
                    </a:lnTo>
                    <a:lnTo>
                      <a:pt x="343" y="530"/>
                    </a:lnTo>
                    <a:lnTo>
                      <a:pt x="124" y="310"/>
                    </a:lnTo>
                    <a:lnTo>
                      <a:pt x="0" y="434"/>
                    </a:lnTo>
                    <a:lnTo>
                      <a:pt x="219" y="654"/>
                    </a:lnTo>
                    <a:lnTo>
                      <a:pt x="343" y="778"/>
                    </a:lnTo>
                    <a:lnTo>
                      <a:pt x="467" y="654"/>
                    </a:lnTo>
                    <a:lnTo>
                      <a:pt x="467" y="654"/>
                    </a:lnTo>
                    <a:lnTo>
                      <a:pt x="995" y="124"/>
                    </a:lnTo>
                    <a:close/>
                  </a:path>
                </a:pathLst>
              </a:custGeom>
              <a:solidFill>
                <a:schemeClr val="tx1"/>
              </a:solidFill>
              <a:ln>
                <a:noFill/>
              </a:ln>
            </p:spPr>
            <p:txBody>
              <a:bodyPr/>
              <a:lstStyle/>
              <a:p>
                <a:pPr marL="0" marR="0" lvl="0" indent="0" defTabSz="950883"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dirty="0">
                  <a:ln>
                    <a:noFill/>
                  </a:ln>
                  <a:solidFill>
                    <a:srgbClr val="505050"/>
                  </a:solidFill>
                  <a:effectLst/>
                  <a:uLnTx/>
                  <a:uFillTx/>
                </a:endParaRPr>
              </a:p>
            </p:txBody>
          </p:sp>
        </p:grpSp>
      </p:grpSp>
      <p:grpSp>
        <p:nvGrpSpPr>
          <p:cNvPr id="17" name="Group 16"/>
          <p:cNvGrpSpPr/>
          <p:nvPr/>
        </p:nvGrpSpPr>
        <p:grpSpPr>
          <a:xfrm>
            <a:off x="2097297" y="3890631"/>
            <a:ext cx="1116256" cy="570369"/>
            <a:chOff x="919130" y="3933923"/>
            <a:chExt cx="1094623" cy="559315"/>
          </a:xfrm>
        </p:grpSpPr>
        <p:grpSp>
          <p:nvGrpSpPr>
            <p:cNvPr id="14" name="Group 13"/>
            <p:cNvGrpSpPr/>
            <p:nvPr/>
          </p:nvGrpSpPr>
          <p:grpSpPr>
            <a:xfrm>
              <a:off x="919130" y="3933923"/>
              <a:ext cx="1094623" cy="559315"/>
              <a:chOff x="807712" y="3830741"/>
              <a:chExt cx="1296561" cy="662498"/>
            </a:xfrm>
          </p:grpSpPr>
          <p:sp>
            <p:nvSpPr>
              <p:cNvPr id="184" name="Freeform 5"/>
              <p:cNvSpPr>
                <a:spLocks/>
              </p:cNvSpPr>
              <p:nvPr/>
            </p:nvSpPr>
            <p:spPr bwMode="auto">
              <a:xfrm>
                <a:off x="807712" y="4441110"/>
                <a:ext cx="1296561" cy="52129"/>
              </a:xfrm>
              <a:custGeom>
                <a:avLst/>
                <a:gdLst>
                  <a:gd name="T0" fmla="*/ 0 w 578"/>
                  <a:gd name="T1" fmla="*/ 6 h 23"/>
                  <a:gd name="T2" fmla="*/ 0 w 578"/>
                  <a:gd name="T3" fmla="*/ 11 h 23"/>
                  <a:gd name="T4" fmla="*/ 0 w 578"/>
                  <a:gd name="T5" fmla="*/ 12 h 23"/>
                  <a:gd name="T6" fmla="*/ 0 w 578"/>
                  <a:gd name="T7" fmla="*/ 12 h 23"/>
                  <a:gd name="T8" fmla="*/ 0 w 578"/>
                  <a:gd name="T9" fmla="*/ 13 h 23"/>
                  <a:gd name="T10" fmla="*/ 0 w 578"/>
                  <a:gd name="T11" fmla="*/ 14 h 23"/>
                  <a:gd name="T12" fmla="*/ 11 w 578"/>
                  <a:gd name="T13" fmla="*/ 23 h 23"/>
                  <a:gd name="T14" fmla="*/ 566 w 578"/>
                  <a:gd name="T15" fmla="*/ 23 h 23"/>
                  <a:gd name="T16" fmla="*/ 578 w 578"/>
                  <a:gd name="T17" fmla="*/ 15 h 23"/>
                  <a:gd name="T18" fmla="*/ 578 w 578"/>
                  <a:gd name="T19" fmla="*/ 14 h 23"/>
                  <a:gd name="T20" fmla="*/ 578 w 578"/>
                  <a:gd name="T21" fmla="*/ 6 h 23"/>
                  <a:gd name="T22" fmla="*/ 0 w 578"/>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66" y="23"/>
                      <a:pt x="566" y="23"/>
                      <a:pt x="566" y="23"/>
                    </a:cubicBezTo>
                    <a:cubicBezTo>
                      <a:pt x="572" y="23"/>
                      <a:pt x="576" y="20"/>
                      <a:pt x="578" y="15"/>
                    </a:cubicBezTo>
                    <a:cubicBezTo>
                      <a:pt x="578" y="14"/>
                      <a:pt x="578" y="14"/>
                      <a:pt x="578" y="14"/>
                    </a:cubicBezTo>
                    <a:cubicBezTo>
                      <a:pt x="578" y="0"/>
                      <a:pt x="578" y="6"/>
                      <a:pt x="578" y="6"/>
                    </a:cubicBezTo>
                    <a:lnTo>
                      <a:pt x="0" y="6"/>
                    </a:lnTo>
                    <a:close/>
                  </a:path>
                </a:pathLst>
              </a:custGeom>
              <a:solidFill>
                <a:srgbClr val="282828"/>
              </a:solidFill>
              <a:ln>
                <a:noFill/>
              </a:ln>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85" name="Freeform 6"/>
              <p:cNvSpPr>
                <a:spLocks/>
              </p:cNvSpPr>
              <p:nvPr/>
            </p:nvSpPr>
            <p:spPr bwMode="auto">
              <a:xfrm>
                <a:off x="971678" y="3830741"/>
                <a:ext cx="968629" cy="628378"/>
              </a:xfrm>
              <a:custGeom>
                <a:avLst/>
                <a:gdLst>
                  <a:gd name="T0" fmla="*/ 15 w 432"/>
                  <a:gd name="T1" fmla="*/ 278 h 278"/>
                  <a:gd name="T2" fmla="*/ 418 w 432"/>
                  <a:gd name="T3" fmla="*/ 278 h 278"/>
                  <a:gd name="T4" fmla="*/ 432 w 432"/>
                  <a:gd name="T5" fmla="*/ 263 h 278"/>
                  <a:gd name="T6" fmla="*/ 432 w 432"/>
                  <a:gd name="T7" fmla="*/ 15 h 278"/>
                  <a:gd name="T8" fmla="*/ 418 w 432"/>
                  <a:gd name="T9" fmla="*/ 0 h 278"/>
                  <a:gd name="T10" fmla="*/ 15 w 432"/>
                  <a:gd name="T11" fmla="*/ 0 h 278"/>
                  <a:gd name="T12" fmla="*/ 0 w 432"/>
                  <a:gd name="T13" fmla="*/ 15 h 278"/>
                  <a:gd name="T14" fmla="*/ 0 w 432"/>
                  <a:gd name="T15" fmla="*/ 263 h 278"/>
                  <a:gd name="T16" fmla="*/ 15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5"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5" y="0"/>
                      <a:pt x="15" y="0"/>
                      <a:pt x="15" y="0"/>
                    </a:cubicBezTo>
                    <a:cubicBezTo>
                      <a:pt x="8" y="0"/>
                      <a:pt x="0" y="6"/>
                      <a:pt x="0" y="15"/>
                    </a:cubicBezTo>
                    <a:cubicBezTo>
                      <a:pt x="0" y="263"/>
                      <a:pt x="0" y="263"/>
                      <a:pt x="0" y="263"/>
                    </a:cubicBezTo>
                    <a:cubicBezTo>
                      <a:pt x="0" y="272"/>
                      <a:pt x="8" y="278"/>
                      <a:pt x="15" y="278"/>
                    </a:cubicBezTo>
                  </a:path>
                </a:pathLst>
              </a:custGeom>
              <a:solidFill>
                <a:srgbClr val="282828"/>
              </a:solidFill>
              <a:ln>
                <a:noFill/>
              </a:ln>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86" name="Freeform 7"/>
              <p:cNvSpPr>
                <a:spLocks/>
              </p:cNvSpPr>
              <p:nvPr/>
            </p:nvSpPr>
            <p:spPr bwMode="auto">
              <a:xfrm>
                <a:off x="1014328" y="3866757"/>
                <a:ext cx="885225" cy="551608"/>
              </a:xfrm>
              <a:custGeom>
                <a:avLst/>
                <a:gdLst>
                  <a:gd name="T0" fmla="*/ 0 w 395"/>
                  <a:gd name="T1" fmla="*/ 0 h 244"/>
                  <a:gd name="T2" fmla="*/ 395 w 395"/>
                  <a:gd name="T3" fmla="*/ 0 h 244"/>
                  <a:gd name="T4" fmla="*/ 395 w 395"/>
                  <a:gd name="T5" fmla="*/ 244 h 244"/>
                  <a:gd name="T6" fmla="*/ 0 w 395"/>
                  <a:gd name="T7" fmla="*/ 244 h 244"/>
                  <a:gd name="T8" fmla="*/ 0 w 395"/>
                  <a:gd name="T9" fmla="*/ 0 h 244"/>
                </a:gdLst>
                <a:ahLst/>
                <a:cxnLst>
                  <a:cxn ang="0">
                    <a:pos x="T0" y="T1"/>
                  </a:cxn>
                  <a:cxn ang="0">
                    <a:pos x="T2" y="T3"/>
                  </a:cxn>
                  <a:cxn ang="0">
                    <a:pos x="T4" y="T5"/>
                  </a:cxn>
                  <a:cxn ang="0">
                    <a:pos x="T6" y="T7"/>
                  </a:cxn>
                  <a:cxn ang="0">
                    <a:pos x="T8" y="T9"/>
                  </a:cxn>
                </a:cxnLst>
                <a:rect l="0" t="0" r="r" b="b"/>
                <a:pathLst>
                  <a:path w="395" h="244">
                    <a:moveTo>
                      <a:pt x="0" y="0"/>
                    </a:moveTo>
                    <a:cubicBezTo>
                      <a:pt x="395" y="0"/>
                      <a:pt x="395" y="0"/>
                      <a:pt x="395" y="0"/>
                    </a:cubicBezTo>
                    <a:cubicBezTo>
                      <a:pt x="395" y="244"/>
                      <a:pt x="395" y="244"/>
                      <a:pt x="395" y="244"/>
                    </a:cubicBezTo>
                    <a:cubicBezTo>
                      <a:pt x="0" y="244"/>
                      <a:pt x="0" y="244"/>
                      <a:pt x="0" y="244"/>
                    </a:cubicBezTo>
                    <a:cubicBezTo>
                      <a:pt x="0" y="0"/>
                      <a:pt x="0" y="0"/>
                      <a:pt x="0" y="0"/>
                    </a:cubicBezTo>
                  </a:path>
                </a:pathLst>
              </a:custGeom>
              <a:solidFill>
                <a:srgbClr val="008272"/>
              </a:solidFill>
              <a:ln>
                <a:noFill/>
              </a:ln>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sp>
            <p:nvSpPr>
              <p:cNvPr id="187" name="Freeform 9"/>
              <p:cNvSpPr>
                <a:spLocks/>
              </p:cNvSpPr>
              <p:nvPr/>
            </p:nvSpPr>
            <p:spPr bwMode="auto">
              <a:xfrm>
                <a:off x="1014328" y="3866757"/>
                <a:ext cx="526965" cy="551608"/>
              </a:xfrm>
              <a:custGeom>
                <a:avLst/>
                <a:gdLst>
                  <a:gd name="T0" fmla="*/ 235 w 235"/>
                  <a:gd name="T1" fmla="*/ 0 h 244"/>
                  <a:gd name="T2" fmla="*/ 0 w 235"/>
                  <a:gd name="T3" fmla="*/ 0 h 244"/>
                  <a:gd name="T4" fmla="*/ 0 w 235"/>
                  <a:gd name="T5" fmla="*/ 244 h 244"/>
                  <a:gd name="T6" fmla="*/ 205 w 235"/>
                  <a:gd name="T7" fmla="*/ 244 h 244"/>
                  <a:gd name="T8" fmla="*/ 235 w 235"/>
                  <a:gd name="T9" fmla="*/ 0 h 244"/>
                </a:gdLst>
                <a:ahLst/>
                <a:cxnLst>
                  <a:cxn ang="0">
                    <a:pos x="T0" y="T1"/>
                  </a:cxn>
                  <a:cxn ang="0">
                    <a:pos x="T2" y="T3"/>
                  </a:cxn>
                  <a:cxn ang="0">
                    <a:pos x="T4" y="T5"/>
                  </a:cxn>
                  <a:cxn ang="0">
                    <a:pos x="T6" y="T7"/>
                  </a:cxn>
                  <a:cxn ang="0">
                    <a:pos x="T8" y="T9"/>
                  </a:cxn>
                </a:cxnLst>
                <a:rect l="0" t="0" r="r" b="b"/>
                <a:pathLst>
                  <a:path w="235" h="244">
                    <a:moveTo>
                      <a:pt x="235" y="0"/>
                    </a:moveTo>
                    <a:cubicBezTo>
                      <a:pt x="179" y="0"/>
                      <a:pt x="103" y="0"/>
                      <a:pt x="0" y="0"/>
                    </a:cubicBezTo>
                    <a:cubicBezTo>
                      <a:pt x="0" y="0"/>
                      <a:pt x="0" y="0"/>
                      <a:pt x="0" y="244"/>
                    </a:cubicBezTo>
                    <a:cubicBezTo>
                      <a:pt x="205" y="244"/>
                      <a:pt x="205" y="244"/>
                      <a:pt x="205" y="244"/>
                    </a:cubicBezTo>
                    <a:cubicBezTo>
                      <a:pt x="235" y="0"/>
                      <a:pt x="235" y="0"/>
                      <a:pt x="235" y="0"/>
                    </a:cubicBezTo>
                  </a:path>
                </a:pathLst>
              </a:custGeom>
              <a:solidFill>
                <a:srgbClr val="20B093"/>
              </a:solidFill>
              <a:ln>
                <a:noFill/>
              </a:ln>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FFFFFF"/>
                  </a:solidFill>
                  <a:effectLst/>
                  <a:uLnTx/>
                  <a:uFillTx/>
                </a:endParaRPr>
              </a:p>
            </p:txBody>
          </p:sp>
        </p:grpSp>
        <p:grpSp>
          <p:nvGrpSpPr>
            <p:cNvPr id="195" name="Group 17"/>
            <p:cNvGrpSpPr>
              <a:grpSpLocks/>
            </p:cNvGrpSpPr>
            <p:nvPr/>
          </p:nvGrpSpPr>
          <p:grpSpPr bwMode="auto">
            <a:xfrm>
              <a:off x="1336464" y="4065084"/>
              <a:ext cx="264190" cy="264187"/>
              <a:chOff x="417244" y="4596010"/>
              <a:chExt cx="310896" cy="310896"/>
            </a:xfrm>
          </p:grpSpPr>
          <p:sp>
            <p:nvSpPr>
              <p:cNvPr id="196" name="Oval 195"/>
              <p:cNvSpPr/>
              <p:nvPr/>
            </p:nvSpPr>
            <p:spPr bwMode="auto">
              <a:xfrm>
                <a:off x="417244" y="4596010"/>
                <a:ext cx="310896" cy="310896"/>
              </a:xfrm>
              <a:prstGeom prst="ellipse">
                <a:avLst/>
              </a:prstGeom>
              <a:solidFill>
                <a:srgbClr val="2EB82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7551" rIns="0" bIns="47551" anchor="ctr"/>
              <a:lstStyle/>
              <a:p>
                <a:pPr marL="0" marR="0" lvl="0" indent="0" algn="ctr" defTabSz="950663" eaLnBrk="1" fontAlgn="auto" latinLnBrk="0" hangingPunct="1">
                  <a:lnSpc>
                    <a:spcPct val="100000"/>
                  </a:lnSpc>
                  <a:spcBef>
                    <a:spcPts val="0"/>
                  </a:spcBef>
                  <a:spcAft>
                    <a:spcPts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97" name="Freeform 11"/>
              <p:cNvSpPr>
                <a:spLocks/>
              </p:cNvSpPr>
              <p:nvPr/>
            </p:nvSpPr>
            <p:spPr bwMode="auto">
              <a:xfrm>
                <a:off x="491794" y="4702287"/>
                <a:ext cx="157035" cy="122138"/>
              </a:xfrm>
              <a:custGeom>
                <a:avLst/>
                <a:gdLst>
                  <a:gd name="T0" fmla="*/ 995 w 995"/>
                  <a:gd name="T1" fmla="*/ 124 h 778"/>
                  <a:gd name="T2" fmla="*/ 869 w 995"/>
                  <a:gd name="T3" fmla="*/ 0 h 778"/>
                  <a:gd name="T4" fmla="*/ 343 w 995"/>
                  <a:gd name="T5" fmla="*/ 530 h 778"/>
                  <a:gd name="T6" fmla="*/ 124 w 995"/>
                  <a:gd name="T7" fmla="*/ 310 h 778"/>
                  <a:gd name="T8" fmla="*/ 0 w 995"/>
                  <a:gd name="T9" fmla="*/ 434 h 778"/>
                  <a:gd name="T10" fmla="*/ 219 w 995"/>
                  <a:gd name="T11" fmla="*/ 654 h 778"/>
                  <a:gd name="T12" fmla="*/ 343 w 995"/>
                  <a:gd name="T13" fmla="*/ 778 h 778"/>
                  <a:gd name="T14" fmla="*/ 467 w 995"/>
                  <a:gd name="T15" fmla="*/ 654 h 778"/>
                  <a:gd name="T16" fmla="*/ 467 w 995"/>
                  <a:gd name="T17" fmla="*/ 654 h 778"/>
                  <a:gd name="T18" fmla="*/ 995 w 995"/>
                  <a:gd name="T19" fmla="*/ 124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5" h="778">
                    <a:moveTo>
                      <a:pt x="995" y="124"/>
                    </a:moveTo>
                    <a:lnTo>
                      <a:pt x="869" y="0"/>
                    </a:lnTo>
                    <a:lnTo>
                      <a:pt x="343" y="530"/>
                    </a:lnTo>
                    <a:lnTo>
                      <a:pt x="124" y="310"/>
                    </a:lnTo>
                    <a:lnTo>
                      <a:pt x="0" y="434"/>
                    </a:lnTo>
                    <a:lnTo>
                      <a:pt x="219" y="654"/>
                    </a:lnTo>
                    <a:lnTo>
                      <a:pt x="343" y="778"/>
                    </a:lnTo>
                    <a:lnTo>
                      <a:pt x="467" y="654"/>
                    </a:lnTo>
                    <a:lnTo>
                      <a:pt x="467" y="654"/>
                    </a:lnTo>
                    <a:lnTo>
                      <a:pt x="995" y="124"/>
                    </a:lnTo>
                    <a:close/>
                  </a:path>
                </a:pathLst>
              </a:custGeom>
              <a:solidFill>
                <a:schemeClr val="tx1"/>
              </a:solidFill>
              <a:ln>
                <a:noFill/>
              </a:ln>
            </p:spPr>
            <p:txBody>
              <a:bodyPr/>
              <a:lstStyle/>
              <a:p>
                <a:pPr marL="0" marR="0" lvl="0" indent="0" defTabSz="950883"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dirty="0">
                  <a:ln>
                    <a:noFill/>
                  </a:ln>
                  <a:solidFill>
                    <a:srgbClr val="505050"/>
                  </a:solidFill>
                  <a:effectLst/>
                  <a:uLnTx/>
                  <a:uFillTx/>
                </a:endParaRPr>
              </a:p>
            </p:txBody>
          </p:sp>
        </p:grpSp>
      </p:grpSp>
      <p:grpSp>
        <p:nvGrpSpPr>
          <p:cNvPr id="234" name="Group 233"/>
          <p:cNvGrpSpPr/>
          <p:nvPr/>
        </p:nvGrpSpPr>
        <p:grpSpPr>
          <a:xfrm>
            <a:off x="5542302" y="2228034"/>
            <a:ext cx="1369114" cy="1929868"/>
            <a:chOff x="10971390" y="8266116"/>
            <a:chExt cx="596900" cy="841375"/>
          </a:xfrm>
        </p:grpSpPr>
        <p:sp>
          <p:nvSpPr>
            <p:cNvPr id="235" name="Rectangle 43"/>
            <p:cNvSpPr>
              <a:spLocks noChangeArrowheads="1"/>
            </p:cNvSpPr>
            <p:nvPr/>
          </p:nvSpPr>
          <p:spPr bwMode="auto">
            <a:xfrm>
              <a:off x="10971390" y="8266116"/>
              <a:ext cx="596900" cy="841375"/>
            </a:xfrm>
            <a:prstGeom prst="rect">
              <a:avLst/>
            </a:prstGeom>
            <a:solidFill>
              <a:srgbClr val="682A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36" name="Rectangle 44"/>
            <p:cNvSpPr>
              <a:spLocks noChangeArrowheads="1"/>
            </p:cNvSpPr>
            <p:nvPr/>
          </p:nvSpPr>
          <p:spPr bwMode="auto">
            <a:xfrm>
              <a:off x="11044415" y="8343903"/>
              <a:ext cx="450850" cy="6318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37" name="Rectangle 45"/>
            <p:cNvSpPr>
              <a:spLocks noChangeArrowheads="1"/>
            </p:cNvSpPr>
            <p:nvPr/>
          </p:nvSpPr>
          <p:spPr bwMode="auto">
            <a:xfrm>
              <a:off x="11079340" y="8383591"/>
              <a:ext cx="381000" cy="1412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38" name="Rectangle 46"/>
            <p:cNvSpPr>
              <a:spLocks noChangeArrowheads="1"/>
            </p:cNvSpPr>
            <p:nvPr/>
          </p:nvSpPr>
          <p:spPr bwMode="auto">
            <a:xfrm>
              <a:off x="11101565" y="8407403"/>
              <a:ext cx="15875" cy="9366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39" name="Rectangle 47"/>
            <p:cNvSpPr>
              <a:spLocks noChangeArrowheads="1"/>
            </p:cNvSpPr>
            <p:nvPr/>
          </p:nvSpPr>
          <p:spPr bwMode="auto">
            <a:xfrm>
              <a:off x="11133315" y="8407403"/>
              <a:ext cx="15875" cy="9366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40" name="Rectangle 48"/>
            <p:cNvSpPr>
              <a:spLocks noChangeArrowheads="1"/>
            </p:cNvSpPr>
            <p:nvPr/>
          </p:nvSpPr>
          <p:spPr bwMode="auto">
            <a:xfrm>
              <a:off x="11165065" y="8407403"/>
              <a:ext cx="14288" cy="9366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41" name="Rectangle 49"/>
            <p:cNvSpPr>
              <a:spLocks noChangeArrowheads="1"/>
            </p:cNvSpPr>
            <p:nvPr/>
          </p:nvSpPr>
          <p:spPr bwMode="auto">
            <a:xfrm>
              <a:off x="11195228" y="8407403"/>
              <a:ext cx="15875" cy="9366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42" name="Rectangle 50"/>
            <p:cNvSpPr>
              <a:spLocks noChangeArrowheads="1"/>
            </p:cNvSpPr>
            <p:nvPr/>
          </p:nvSpPr>
          <p:spPr bwMode="auto">
            <a:xfrm>
              <a:off x="11226978" y="8407403"/>
              <a:ext cx="14288" cy="9366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43" name="Rectangle 51"/>
            <p:cNvSpPr>
              <a:spLocks noChangeArrowheads="1"/>
            </p:cNvSpPr>
            <p:nvPr/>
          </p:nvSpPr>
          <p:spPr bwMode="auto">
            <a:xfrm>
              <a:off x="11257140" y="8407403"/>
              <a:ext cx="15875" cy="9366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44" name="Oval 52"/>
            <p:cNvSpPr>
              <a:spLocks noChangeArrowheads="1"/>
            </p:cNvSpPr>
            <p:nvPr/>
          </p:nvSpPr>
          <p:spPr bwMode="auto">
            <a:xfrm>
              <a:off x="11377790" y="8435978"/>
              <a:ext cx="34925" cy="36513"/>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45" name="Rectangle 53"/>
            <p:cNvSpPr>
              <a:spLocks noChangeArrowheads="1"/>
            </p:cNvSpPr>
            <p:nvPr/>
          </p:nvSpPr>
          <p:spPr bwMode="auto">
            <a:xfrm>
              <a:off x="11079340" y="8562978"/>
              <a:ext cx="381000" cy="14287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46" name="Rectangle 54"/>
            <p:cNvSpPr>
              <a:spLocks noChangeArrowheads="1"/>
            </p:cNvSpPr>
            <p:nvPr/>
          </p:nvSpPr>
          <p:spPr bwMode="auto">
            <a:xfrm>
              <a:off x="11101565" y="8588378"/>
              <a:ext cx="15875" cy="9207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47" name="Rectangle 55"/>
            <p:cNvSpPr>
              <a:spLocks noChangeArrowheads="1"/>
            </p:cNvSpPr>
            <p:nvPr/>
          </p:nvSpPr>
          <p:spPr bwMode="auto">
            <a:xfrm>
              <a:off x="11133315" y="8588378"/>
              <a:ext cx="15875" cy="9207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48" name="Rectangle 56"/>
            <p:cNvSpPr>
              <a:spLocks noChangeArrowheads="1"/>
            </p:cNvSpPr>
            <p:nvPr/>
          </p:nvSpPr>
          <p:spPr bwMode="auto">
            <a:xfrm>
              <a:off x="11165065" y="8588378"/>
              <a:ext cx="14288" cy="9207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49" name="Rectangle 57"/>
            <p:cNvSpPr>
              <a:spLocks noChangeArrowheads="1"/>
            </p:cNvSpPr>
            <p:nvPr/>
          </p:nvSpPr>
          <p:spPr bwMode="auto">
            <a:xfrm>
              <a:off x="11195228" y="8588378"/>
              <a:ext cx="15875" cy="9207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50" name="Rectangle 58"/>
            <p:cNvSpPr>
              <a:spLocks noChangeArrowheads="1"/>
            </p:cNvSpPr>
            <p:nvPr/>
          </p:nvSpPr>
          <p:spPr bwMode="auto">
            <a:xfrm>
              <a:off x="11226978" y="8588378"/>
              <a:ext cx="14288" cy="9207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51" name="Rectangle 59"/>
            <p:cNvSpPr>
              <a:spLocks noChangeArrowheads="1"/>
            </p:cNvSpPr>
            <p:nvPr/>
          </p:nvSpPr>
          <p:spPr bwMode="auto">
            <a:xfrm>
              <a:off x="11257140" y="8588378"/>
              <a:ext cx="15875" cy="9207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52" name="Oval 60"/>
            <p:cNvSpPr>
              <a:spLocks noChangeArrowheads="1"/>
            </p:cNvSpPr>
            <p:nvPr/>
          </p:nvSpPr>
          <p:spPr bwMode="auto">
            <a:xfrm>
              <a:off x="11377790" y="8616953"/>
              <a:ext cx="34925" cy="349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53" name="Rectangle 61"/>
            <p:cNvSpPr>
              <a:spLocks noChangeArrowheads="1"/>
            </p:cNvSpPr>
            <p:nvPr/>
          </p:nvSpPr>
          <p:spPr bwMode="auto">
            <a:xfrm>
              <a:off x="11079340" y="8742366"/>
              <a:ext cx="381000" cy="14287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54" name="Rectangle 62"/>
            <p:cNvSpPr>
              <a:spLocks noChangeArrowheads="1"/>
            </p:cNvSpPr>
            <p:nvPr/>
          </p:nvSpPr>
          <p:spPr bwMode="auto">
            <a:xfrm>
              <a:off x="11101565" y="8767766"/>
              <a:ext cx="15875" cy="9366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55" name="Rectangle 63"/>
            <p:cNvSpPr>
              <a:spLocks noChangeArrowheads="1"/>
            </p:cNvSpPr>
            <p:nvPr/>
          </p:nvSpPr>
          <p:spPr bwMode="auto">
            <a:xfrm>
              <a:off x="11133315" y="8767766"/>
              <a:ext cx="15875" cy="9366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56" name="Rectangle 64"/>
            <p:cNvSpPr>
              <a:spLocks noChangeArrowheads="1"/>
            </p:cNvSpPr>
            <p:nvPr/>
          </p:nvSpPr>
          <p:spPr bwMode="auto">
            <a:xfrm>
              <a:off x="11165065" y="8767766"/>
              <a:ext cx="14288" cy="9366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57" name="Rectangle 65"/>
            <p:cNvSpPr>
              <a:spLocks noChangeArrowheads="1"/>
            </p:cNvSpPr>
            <p:nvPr/>
          </p:nvSpPr>
          <p:spPr bwMode="auto">
            <a:xfrm>
              <a:off x="11195228" y="8767766"/>
              <a:ext cx="15875" cy="9366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58" name="Rectangle 66"/>
            <p:cNvSpPr>
              <a:spLocks noChangeArrowheads="1"/>
            </p:cNvSpPr>
            <p:nvPr/>
          </p:nvSpPr>
          <p:spPr bwMode="auto">
            <a:xfrm>
              <a:off x="11226978" y="8767766"/>
              <a:ext cx="14288" cy="9366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59" name="Rectangle 67"/>
            <p:cNvSpPr>
              <a:spLocks noChangeArrowheads="1"/>
            </p:cNvSpPr>
            <p:nvPr/>
          </p:nvSpPr>
          <p:spPr bwMode="auto">
            <a:xfrm>
              <a:off x="11257140" y="8767766"/>
              <a:ext cx="15875" cy="9366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sp>
          <p:nvSpPr>
            <p:cNvPr id="260" name="Oval 68"/>
            <p:cNvSpPr>
              <a:spLocks noChangeArrowheads="1"/>
            </p:cNvSpPr>
            <p:nvPr/>
          </p:nvSpPr>
          <p:spPr bwMode="auto">
            <a:xfrm>
              <a:off x="11377790" y="8796341"/>
              <a:ext cx="34925" cy="34925"/>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14224"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grpSp>
      <p:grpSp>
        <p:nvGrpSpPr>
          <p:cNvPr id="19" name="Group 18"/>
          <p:cNvGrpSpPr/>
          <p:nvPr/>
        </p:nvGrpSpPr>
        <p:grpSpPr>
          <a:xfrm>
            <a:off x="7905811" y="2184356"/>
            <a:ext cx="2383291" cy="834504"/>
            <a:chOff x="7718573" y="2260715"/>
            <a:chExt cx="2337103" cy="818331"/>
          </a:xfrm>
        </p:grpSpPr>
        <p:sp>
          <p:nvSpPr>
            <p:cNvPr id="167" name="TextBox 166"/>
            <p:cNvSpPr txBox="1"/>
            <p:nvPr/>
          </p:nvSpPr>
          <p:spPr>
            <a:xfrm>
              <a:off x="9059097" y="2353511"/>
              <a:ext cx="996579" cy="720197"/>
            </a:xfrm>
            <a:prstGeom prst="rect">
              <a:avLst/>
            </a:prstGeom>
            <a:noFill/>
          </p:spPr>
          <p:txBody>
            <a:bodyPr wrap="square" rtlCol="0">
              <a:spAutoFit/>
            </a:bodyPr>
            <a:lstStyle/>
            <a:p>
              <a:pPr marL="0" marR="0" lvl="0" indent="0" defTabSz="932239"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Mobile </a:t>
              </a:r>
            </a:p>
            <a:p>
              <a:pPr marL="0" marR="0" lvl="0" indent="0" defTabSz="932239"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devices</a:t>
              </a:r>
            </a:p>
          </p:txBody>
        </p:sp>
        <p:grpSp>
          <p:nvGrpSpPr>
            <p:cNvPr id="18" name="Group 17"/>
            <p:cNvGrpSpPr/>
            <p:nvPr/>
          </p:nvGrpSpPr>
          <p:grpSpPr>
            <a:xfrm>
              <a:off x="7718573" y="2260715"/>
              <a:ext cx="1088894" cy="818331"/>
              <a:chOff x="11177090" y="2399632"/>
              <a:chExt cx="839013" cy="630539"/>
            </a:xfrm>
          </p:grpSpPr>
          <p:grpSp>
            <p:nvGrpSpPr>
              <p:cNvPr id="292" name="Group 291"/>
              <p:cNvGrpSpPr/>
              <p:nvPr/>
            </p:nvGrpSpPr>
            <p:grpSpPr>
              <a:xfrm>
                <a:off x="11308111" y="2570184"/>
                <a:ext cx="707992" cy="459987"/>
                <a:chOff x="12135557" y="2423349"/>
                <a:chExt cx="1281887" cy="832851"/>
              </a:xfrm>
            </p:grpSpPr>
            <p:sp>
              <p:nvSpPr>
                <p:cNvPr id="294" name="Freeform 293"/>
                <p:cNvSpPr>
                  <a:spLocks/>
                </p:cNvSpPr>
                <p:nvPr/>
              </p:nvSpPr>
              <p:spPr bwMode="auto">
                <a:xfrm>
                  <a:off x="12135557" y="2423349"/>
                  <a:ext cx="1281887" cy="832851"/>
                </a:xfrm>
                <a:custGeom>
                  <a:avLst/>
                  <a:gdLst>
                    <a:gd name="T0" fmla="*/ 14 w 432"/>
                    <a:gd name="T1" fmla="*/ 278 h 278"/>
                    <a:gd name="T2" fmla="*/ 418 w 432"/>
                    <a:gd name="T3" fmla="*/ 278 h 278"/>
                    <a:gd name="T4" fmla="*/ 432 w 432"/>
                    <a:gd name="T5" fmla="*/ 263 h 278"/>
                    <a:gd name="T6" fmla="*/ 432 w 432"/>
                    <a:gd name="T7" fmla="*/ 15 h 278"/>
                    <a:gd name="T8" fmla="*/ 418 w 432"/>
                    <a:gd name="T9" fmla="*/ 0 h 278"/>
                    <a:gd name="T10" fmla="*/ 14 w 432"/>
                    <a:gd name="T11" fmla="*/ 0 h 278"/>
                    <a:gd name="T12" fmla="*/ 0 w 432"/>
                    <a:gd name="T13" fmla="*/ 15 h 278"/>
                    <a:gd name="T14" fmla="*/ 0 w 432"/>
                    <a:gd name="T15" fmla="*/ 263 h 278"/>
                    <a:gd name="T16" fmla="*/ 14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4"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4" y="0"/>
                        <a:pt x="14" y="0"/>
                        <a:pt x="14" y="0"/>
                      </a:cubicBezTo>
                      <a:cubicBezTo>
                        <a:pt x="7" y="0"/>
                        <a:pt x="0" y="6"/>
                        <a:pt x="0" y="15"/>
                      </a:cubicBezTo>
                      <a:cubicBezTo>
                        <a:pt x="0" y="263"/>
                        <a:pt x="0" y="263"/>
                        <a:pt x="0" y="263"/>
                      </a:cubicBezTo>
                      <a:cubicBezTo>
                        <a:pt x="0" y="272"/>
                        <a:pt x="7" y="278"/>
                        <a:pt x="14" y="278"/>
                      </a:cubicBezTo>
                    </a:path>
                  </a:pathLst>
                </a:custGeom>
                <a:solidFill>
                  <a:srgbClr val="282828"/>
                </a:solidFill>
                <a:ln>
                  <a:noFill/>
                </a:ln>
              </p:spPr>
              <p:txBody>
                <a:bodyPr vert="horz" wrap="square" lIns="93234" tIns="46616" rIns="93234" bIns="46616" numCol="1" anchor="t" anchorCtr="0" compatLnSpc="1">
                  <a:prstTxWarp prst="textNoShape">
                    <a:avLst/>
                  </a:prstTxWarp>
                </a:bodyPr>
                <a:lstStyle/>
                <a:p>
                  <a:pPr marL="0" marR="0" lvl="0" indent="0" defTabSz="950043" eaLnBrk="1" fontAlgn="base" latinLnBrk="0" hangingPunct="1">
                    <a:lnSpc>
                      <a:spcPct val="100000"/>
                    </a:lnSpc>
                    <a:spcBef>
                      <a:spcPct val="0"/>
                    </a:spcBef>
                    <a:spcAft>
                      <a:spcPct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sp>
              <p:nvSpPr>
                <p:cNvPr id="295" name="Freeform 294"/>
                <p:cNvSpPr>
                  <a:spLocks/>
                </p:cNvSpPr>
                <p:nvPr/>
              </p:nvSpPr>
              <p:spPr bwMode="auto">
                <a:xfrm>
                  <a:off x="12192001" y="2438400"/>
                  <a:ext cx="1169002" cy="727491"/>
                </a:xfrm>
                <a:custGeom>
                  <a:avLst/>
                  <a:gdLst>
                    <a:gd name="T0" fmla="*/ 0 w 394"/>
                    <a:gd name="T1" fmla="*/ 12 h 243"/>
                    <a:gd name="T2" fmla="*/ 394 w 394"/>
                    <a:gd name="T3" fmla="*/ 12 h 243"/>
                    <a:gd name="T4" fmla="*/ 394 w 394"/>
                    <a:gd name="T5" fmla="*/ 243 h 243"/>
                    <a:gd name="T6" fmla="*/ 0 w 394"/>
                    <a:gd name="T7" fmla="*/ 243 h 243"/>
                    <a:gd name="T8" fmla="*/ 0 w 394"/>
                    <a:gd name="T9" fmla="*/ 12 h 243"/>
                  </a:gdLst>
                  <a:ahLst/>
                  <a:cxnLst>
                    <a:cxn ang="0">
                      <a:pos x="T0" y="T1"/>
                    </a:cxn>
                    <a:cxn ang="0">
                      <a:pos x="T2" y="T3"/>
                    </a:cxn>
                    <a:cxn ang="0">
                      <a:pos x="T4" y="T5"/>
                    </a:cxn>
                    <a:cxn ang="0">
                      <a:pos x="T6" y="T7"/>
                    </a:cxn>
                    <a:cxn ang="0">
                      <a:pos x="T8" y="T9"/>
                    </a:cxn>
                  </a:cxnLst>
                  <a:rect l="0" t="0" r="r" b="b"/>
                  <a:pathLst>
                    <a:path w="394" h="243">
                      <a:moveTo>
                        <a:pt x="0" y="12"/>
                      </a:moveTo>
                      <a:cubicBezTo>
                        <a:pt x="394" y="12"/>
                        <a:pt x="394" y="12"/>
                        <a:pt x="394" y="12"/>
                      </a:cubicBezTo>
                      <a:cubicBezTo>
                        <a:pt x="394" y="173"/>
                        <a:pt x="394" y="243"/>
                        <a:pt x="394" y="243"/>
                      </a:cubicBezTo>
                      <a:cubicBezTo>
                        <a:pt x="0" y="243"/>
                        <a:pt x="0" y="243"/>
                        <a:pt x="0" y="243"/>
                      </a:cubicBezTo>
                      <a:cubicBezTo>
                        <a:pt x="0" y="0"/>
                        <a:pt x="0" y="12"/>
                        <a:pt x="0" y="12"/>
                      </a:cubicBezTo>
                    </a:path>
                  </a:pathLst>
                </a:custGeom>
                <a:solidFill>
                  <a:srgbClr val="008272"/>
                </a:solidFill>
                <a:ln>
                  <a:noFill/>
                </a:ln>
              </p:spPr>
              <p:txBody>
                <a:bodyPr vert="horz" wrap="square" lIns="93234" tIns="46616" rIns="93234" bIns="46616" numCol="1" anchor="t" anchorCtr="0" compatLnSpc="1">
                  <a:prstTxWarp prst="textNoShape">
                    <a:avLst/>
                  </a:prstTxWarp>
                </a:bodyPr>
                <a:lstStyle/>
                <a:p>
                  <a:pPr marL="0" marR="0" lvl="0" indent="0" defTabSz="950043" eaLnBrk="1" fontAlgn="base" latinLnBrk="0" hangingPunct="1">
                    <a:lnSpc>
                      <a:spcPct val="100000"/>
                    </a:lnSpc>
                    <a:spcBef>
                      <a:spcPct val="0"/>
                    </a:spcBef>
                    <a:spcAft>
                      <a:spcPct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sp>
              <p:nvSpPr>
                <p:cNvPr id="296" name="Freeform 295"/>
                <p:cNvSpPr>
                  <a:spLocks noEditPoints="1"/>
                </p:cNvSpPr>
                <p:nvPr/>
              </p:nvSpPr>
              <p:spPr bwMode="auto">
                <a:xfrm>
                  <a:off x="12192000" y="2474776"/>
                  <a:ext cx="697387" cy="691116"/>
                </a:xfrm>
                <a:custGeom>
                  <a:avLst/>
                  <a:gdLst>
                    <a:gd name="T0" fmla="*/ 0 w 235"/>
                    <a:gd name="T1" fmla="*/ 0 h 231"/>
                    <a:gd name="T2" fmla="*/ 0 w 235"/>
                    <a:gd name="T3" fmla="*/ 0 h 231"/>
                    <a:gd name="T4" fmla="*/ 0 w 235"/>
                    <a:gd name="T5" fmla="*/ 231 h 231"/>
                    <a:gd name="T6" fmla="*/ 0 w 235"/>
                    <a:gd name="T7" fmla="*/ 0 h 231"/>
                    <a:gd name="T8" fmla="*/ 0 w 235"/>
                    <a:gd name="T9" fmla="*/ 0 h 231"/>
                    <a:gd name="T10" fmla="*/ 0 w 235"/>
                    <a:gd name="T11" fmla="*/ 0 h 231"/>
                    <a:gd name="T12" fmla="*/ 235 w 235"/>
                    <a:gd name="T13" fmla="*/ 0 h 231"/>
                    <a:gd name="T14" fmla="*/ 205 w 235"/>
                    <a:gd name="T15" fmla="*/ 0 h 231"/>
                    <a:gd name="T16" fmla="*/ 0 w 235"/>
                    <a:gd name="T17" fmla="*/ 0 h 231"/>
                    <a:gd name="T18" fmla="*/ 0 w 235"/>
                    <a:gd name="T19" fmla="*/ 0 h 231"/>
                    <a:gd name="T20" fmla="*/ 235 w 235"/>
                    <a:gd name="T21" fmla="*/ 0 h 231"/>
                    <a:gd name="T22" fmla="*/ 235 w 235"/>
                    <a:gd name="T2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31">
                      <a:moveTo>
                        <a:pt x="0" y="0"/>
                      </a:moveTo>
                      <a:cubicBezTo>
                        <a:pt x="0" y="0"/>
                        <a:pt x="0" y="0"/>
                        <a:pt x="0" y="0"/>
                      </a:cubicBezTo>
                      <a:cubicBezTo>
                        <a:pt x="0" y="231"/>
                        <a:pt x="0" y="231"/>
                        <a:pt x="0" y="231"/>
                      </a:cubicBezTo>
                      <a:cubicBezTo>
                        <a:pt x="0" y="20"/>
                        <a:pt x="0" y="1"/>
                        <a:pt x="0" y="0"/>
                      </a:cubicBezTo>
                      <a:cubicBezTo>
                        <a:pt x="0" y="0"/>
                        <a:pt x="0" y="0"/>
                        <a:pt x="0" y="0"/>
                      </a:cubicBezTo>
                      <a:cubicBezTo>
                        <a:pt x="0" y="0"/>
                        <a:pt x="0" y="0"/>
                        <a:pt x="0" y="0"/>
                      </a:cubicBezTo>
                      <a:moveTo>
                        <a:pt x="235" y="0"/>
                      </a:moveTo>
                      <a:cubicBezTo>
                        <a:pt x="205" y="0"/>
                        <a:pt x="205" y="0"/>
                        <a:pt x="205" y="0"/>
                      </a:cubicBezTo>
                      <a:cubicBezTo>
                        <a:pt x="0" y="0"/>
                        <a:pt x="0" y="0"/>
                        <a:pt x="0" y="0"/>
                      </a:cubicBezTo>
                      <a:cubicBezTo>
                        <a:pt x="0" y="0"/>
                        <a:pt x="0" y="0"/>
                        <a:pt x="0" y="0"/>
                      </a:cubicBezTo>
                      <a:cubicBezTo>
                        <a:pt x="102" y="0"/>
                        <a:pt x="179" y="0"/>
                        <a:pt x="235" y="0"/>
                      </a:cubicBezTo>
                      <a:cubicBezTo>
                        <a:pt x="235" y="0"/>
                        <a:pt x="235" y="0"/>
                        <a:pt x="235" y="0"/>
                      </a:cubicBezTo>
                    </a:path>
                  </a:pathLst>
                </a:custGeom>
                <a:solidFill>
                  <a:srgbClr val="5C476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defTabSz="950043" eaLnBrk="1" fontAlgn="base" latinLnBrk="0" hangingPunct="1">
                    <a:lnSpc>
                      <a:spcPct val="100000"/>
                    </a:lnSpc>
                    <a:spcBef>
                      <a:spcPct val="0"/>
                    </a:spcBef>
                    <a:spcAft>
                      <a:spcPct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sp>
              <p:nvSpPr>
                <p:cNvPr id="297" name="Freeform 296"/>
                <p:cNvSpPr>
                  <a:spLocks noEditPoints="1"/>
                </p:cNvSpPr>
                <p:nvPr/>
              </p:nvSpPr>
              <p:spPr bwMode="auto">
                <a:xfrm>
                  <a:off x="12192000" y="2474776"/>
                  <a:ext cx="697387" cy="691116"/>
                </a:xfrm>
                <a:custGeom>
                  <a:avLst/>
                  <a:gdLst>
                    <a:gd name="T0" fmla="*/ 235 w 235"/>
                    <a:gd name="T1" fmla="*/ 0 h 231"/>
                    <a:gd name="T2" fmla="*/ 0 w 235"/>
                    <a:gd name="T3" fmla="*/ 0 h 231"/>
                    <a:gd name="T4" fmla="*/ 0 w 235"/>
                    <a:gd name="T5" fmla="*/ 231 h 231"/>
                    <a:gd name="T6" fmla="*/ 205 w 235"/>
                    <a:gd name="T7" fmla="*/ 231 h 231"/>
                    <a:gd name="T8" fmla="*/ 235 w 235"/>
                    <a:gd name="T9" fmla="*/ 0 h 231"/>
                    <a:gd name="T10" fmla="*/ 0 w 235"/>
                    <a:gd name="T11" fmla="*/ 0 h 231"/>
                    <a:gd name="T12" fmla="*/ 0 w 235"/>
                    <a:gd name="T13" fmla="*/ 0 h 231"/>
                    <a:gd name="T14" fmla="*/ 0 w 235"/>
                    <a:gd name="T15" fmla="*/ 0 h 231"/>
                    <a:gd name="T16" fmla="*/ 0 w 235"/>
                    <a:gd name="T17" fmla="*/ 0 h 231"/>
                    <a:gd name="T18" fmla="*/ 0 w 235"/>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1">
                      <a:moveTo>
                        <a:pt x="235" y="0"/>
                      </a:moveTo>
                      <a:cubicBezTo>
                        <a:pt x="179" y="0"/>
                        <a:pt x="102" y="0"/>
                        <a:pt x="0" y="0"/>
                      </a:cubicBezTo>
                      <a:cubicBezTo>
                        <a:pt x="0" y="1"/>
                        <a:pt x="0" y="20"/>
                        <a:pt x="0" y="231"/>
                      </a:cubicBezTo>
                      <a:cubicBezTo>
                        <a:pt x="205" y="231"/>
                        <a:pt x="205" y="231"/>
                        <a:pt x="205" y="231"/>
                      </a:cubicBezTo>
                      <a:cubicBezTo>
                        <a:pt x="235" y="0"/>
                        <a:pt x="235" y="0"/>
                        <a:pt x="235"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1EB093"/>
                </a:solidFill>
                <a:ln>
                  <a:noFill/>
                </a:ln>
              </p:spPr>
              <p:txBody>
                <a:bodyPr vert="horz" wrap="square" lIns="93234" tIns="46616" rIns="93234" bIns="46616" numCol="1" anchor="t" anchorCtr="0" compatLnSpc="1">
                  <a:prstTxWarp prst="textNoShape">
                    <a:avLst/>
                  </a:prstTxWarp>
                </a:bodyPr>
                <a:lstStyle/>
                <a:p>
                  <a:pPr marL="0" marR="0" lvl="0" indent="0" defTabSz="950043" eaLnBrk="1" fontAlgn="base" latinLnBrk="0" hangingPunct="1">
                    <a:lnSpc>
                      <a:spcPct val="100000"/>
                    </a:lnSpc>
                    <a:spcBef>
                      <a:spcPct val="0"/>
                    </a:spcBef>
                    <a:spcAft>
                      <a:spcPct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grpSp>
          <p:grpSp>
            <p:nvGrpSpPr>
              <p:cNvPr id="298" name="Group 297"/>
              <p:cNvGrpSpPr>
                <a:grpSpLocks noChangeAspect="1"/>
              </p:cNvGrpSpPr>
              <p:nvPr/>
            </p:nvGrpSpPr>
            <p:grpSpPr>
              <a:xfrm>
                <a:off x="11177090" y="2399632"/>
                <a:ext cx="267483" cy="424449"/>
                <a:chOff x="7170738" y="7689850"/>
                <a:chExt cx="692150" cy="1189038"/>
              </a:xfrm>
            </p:grpSpPr>
            <p:sp>
              <p:nvSpPr>
                <p:cNvPr id="299" name="Freeform 298"/>
                <p:cNvSpPr>
                  <a:spLocks/>
                </p:cNvSpPr>
                <p:nvPr/>
              </p:nvSpPr>
              <p:spPr bwMode="auto">
                <a:xfrm>
                  <a:off x="7170738" y="7689850"/>
                  <a:ext cx="692150" cy="118903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28282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defTabSz="950043" eaLnBrk="1" fontAlgn="base" latinLnBrk="0" hangingPunct="1">
                    <a:lnSpc>
                      <a:spcPct val="100000"/>
                    </a:lnSpc>
                    <a:spcBef>
                      <a:spcPct val="0"/>
                    </a:spcBef>
                    <a:spcAft>
                      <a:spcPct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sp>
              <p:nvSpPr>
                <p:cNvPr id="300" name="Rectangle 299"/>
                <p:cNvSpPr>
                  <a:spLocks noChangeArrowheads="1"/>
                </p:cNvSpPr>
                <p:nvPr/>
              </p:nvSpPr>
              <p:spPr bwMode="auto">
                <a:xfrm>
                  <a:off x="7239000" y="7758113"/>
                  <a:ext cx="555625" cy="935038"/>
                </a:xfrm>
                <a:prstGeom prst="rect">
                  <a:avLst/>
                </a:prstGeom>
                <a:solidFill>
                  <a:srgbClr val="0078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marL="0" marR="0" lvl="0" indent="0" defTabSz="950043" eaLnBrk="1" fontAlgn="base" latinLnBrk="0" hangingPunct="1">
                    <a:lnSpc>
                      <a:spcPct val="100000"/>
                    </a:lnSpc>
                    <a:spcBef>
                      <a:spcPct val="0"/>
                    </a:spcBef>
                    <a:spcAft>
                      <a:spcPct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sp>
              <p:nvSpPr>
                <p:cNvPr id="301" name="Rectangle 300"/>
                <p:cNvSpPr>
                  <a:spLocks noChangeArrowheads="1"/>
                </p:cNvSpPr>
                <p:nvPr/>
              </p:nvSpPr>
              <p:spPr bwMode="auto">
                <a:xfrm>
                  <a:off x="7239000" y="7758113"/>
                  <a:ext cx="555625" cy="93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marL="0" marR="0" lvl="0" indent="0" defTabSz="950043" eaLnBrk="1" fontAlgn="base" latinLnBrk="0" hangingPunct="1">
                    <a:lnSpc>
                      <a:spcPct val="100000"/>
                    </a:lnSpc>
                    <a:spcBef>
                      <a:spcPct val="0"/>
                    </a:spcBef>
                    <a:spcAft>
                      <a:spcPct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sp>
              <p:nvSpPr>
                <p:cNvPr id="302" name="Freeform 301"/>
                <p:cNvSpPr>
                  <a:spLocks/>
                </p:cNvSpPr>
                <p:nvPr/>
              </p:nvSpPr>
              <p:spPr bwMode="auto">
                <a:xfrm>
                  <a:off x="7412038" y="8750300"/>
                  <a:ext cx="209550" cy="26988"/>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defTabSz="950043" eaLnBrk="1" fontAlgn="base" latinLnBrk="0" hangingPunct="1">
                    <a:lnSpc>
                      <a:spcPct val="100000"/>
                    </a:lnSpc>
                    <a:spcBef>
                      <a:spcPct val="0"/>
                    </a:spcBef>
                    <a:spcAft>
                      <a:spcPct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sp>
              <p:nvSpPr>
                <p:cNvPr id="303" name="Rectangle 302"/>
                <p:cNvSpPr>
                  <a:spLocks noChangeArrowheads="1"/>
                </p:cNvSpPr>
                <p:nvPr/>
              </p:nvSpPr>
              <p:spPr bwMode="auto">
                <a:xfrm>
                  <a:off x="7239000" y="8693150"/>
                  <a:ext cx="184150" cy="1588"/>
                </a:xfrm>
                <a:prstGeom prst="rect">
                  <a:avLst/>
                </a:prstGeom>
                <a:solidFill>
                  <a:srgbClr val="5C47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34" tIns="46616" rIns="93234" bIns="46616" numCol="1" anchor="t" anchorCtr="0" compatLnSpc="1">
                  <a:prstTxWarp prst="textNoShape">
                    <a:avLst/>
                  </a:prstTxWarp>
                </a:bodyPr>
                <a:lstStyle/>
                <a:p>
                  <a:pPr marL="0" marR="0" lvl="0" indent="0" defTabSz="950043" eaLnBrk="1" fontAlgn="base" latinLnBrk="0" hangingPunct="1">
                    <a:lnSpc>
                      <a:spcPct val="100000"/>
                    </a:lnSpc>
                    <a:spcBef>
                      <a:spcPct val="0"/>
                    </a:spcBef>
                    <a:spcAft>
                      <a:spcPct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sp>
              <p:nvSpPr>
                <p:cNvPr id="304" name="Freeform 303"/>
                <p:cNvSpPr>
                  <a:spLocks/>
                </p:cNvSpPr>
                <p:nvPr/>
              </p:nvSpPr>
              <p:spPr bwMode="auto">
                <a:xfrm>
                  <a:off x="7239000" y="8693150"/>
                  <a:ext cx="184150"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defTabSz="950043" eaLnBrk="1" fontAlgn="base" latinLnBrk="0" hangingPunct="1">
                    <a:lnSpc>
                      <a:spcPct val="100000"/>
                    </a:lnSpc>
                    <a:spcBef>
                      <a:spcPct val="0"/>
                    </a:spcBef>
                    <a:spcAft>
                      <a:spcPct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sp>
              <p:nvSpPr>
                <p:cNvPr id="305" name="Freeform 304"/>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defTabSz="950043" eaLnBrk="1" fontAlgn="base" latinLnBrk="0" hangingPunct="1">
                    <a:lnSpc>
                      <a:spcPct val="100000"/>
                    </a:lnSpc>
                    <a:spcBef>
                      <a:spcPct val="0"/>
                    </a:spcBef>
                    <a:spcAft>
                      <a:spcPct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sp>
              <p:nvSpPr>
                <p:cNvPr id="306" name="Freeform 305"/>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3234" tIns="46616" rIns="93234" bIns="46616" numCol="1" anchor="t" anchorCtr="0" compatLnSpc="1">
                  <a:prstTxWarp prst="textNoShape">
                    <a:avLst/>
                  </a:prstTxWarp>
                </a:bodyPr>
                <a:lstStyle/>
                <a:p>
                  <a:pPr marL="0" marR="0" lvl="0" indent="0" defTabSz="950043" eaLnBrk="1" fontAlgn="base" latinLnBrk="0" hangingPunct="1">
                    <a:lnSpc>
                      <a:spcPct val="100000"/>
                    </a:lnSpc>
                    <a:spcBef>
                      <a:spcPct val="0"/>
                    </a:spcBef>
                    <a:spcAft>
                      <a:spcPct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grpSp>
        </p:grpSp>
      </p:grpSp>
      <p:grpSp>
        <p:nvGrpSpPr>
          <p:cNvPr id="21" name="Group 20"/>
          <p:cNvGrpSpPr/>
          <p:nvPr/>
        </p:nvGrpSpPr>
        <p:grpSpPr>
          <a:xfrm>
            <a:off x="7987815" y="5011118"/>
            <a:ext cx="2486489" cy="1056852"/>
            <a:chOff x="7798990" y="5032695"/>
            <a:chExt cx="2438302" cy="1036370"/>
          </a:xfrm>
        </p:grpSpPr>
        <p:sp>
          <p:nvSpPr>
            <p:cNvPr id="169" name="TextBox 168"/>
            <p:cNvSpPr txBox="1"/>
            <p:nvPr/>
          </p:nvSpPr>
          <p:spPr>
            <a:xfrm>
              <a:off x="9059097" y="5452319"/>
              <a:ext cx="1178195" cy="406265"/>
            </a:xfrm>
            <a:prstGeom prst="rect">
              <a:avLst/>
            </a:prstGeom>
            <a:noFill/>
          </p:spPr>
          <p:txBody>
            <a:bodyPr wrap="square" rtlCol="0">
              <a:spAutoFit/>
            </a:bodyPr>
            <a:lstStyle/>
            <a:p>
              <a:pPr marL="0" marR="0" lvl="0" indent="0" defTabSz="932239"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rgbClr val="FFFFFF"/>
                  </a:solidFill>
                  <a:effectLst/>
                  <a:uLnTx/>
                  <a:uFillTx/>
                  <a:latin typeface="Segoe UI Light" panose="020B0502040204020203" pitchFamily="34" charset="0"/>
                  <a:cs typeface="Segoe UI Light" panose="020B0502040204020203" pitchFamily="34" charset="0"/>
                </a:rPr>
                <a:t>Browsers</a:t>
              </a:r>
            </a:p>
          </p:txBody>
        </p:sp>
        <p:grpSp>
          <p:nvGrpSpPr>
            <p:cNvPr id="307" name="Group 306"/>
            <p:cNvGrpSpPr/>
            <p:nvPr/>
          </p:nvGrpSpPr>
          <p:grpSpPr>
            <a:xfrm>
              <a:off x="7798990" y="5032695"/>
              <a:ext cx="1008477" cy="1036370"/>
              <a:chOff x="11200180" y="4472818"/>
              <a:chExt cx="807058" cy="829380"/>
            </a:xfrm>
          </p:grpSpPr>
          <p:pic>
            <p:nvPicPr>
              <p:cNvPr id="308" name="Picture 3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0180" y="4622855"/>
                <a:ext cx="487054" cy="464769"/>
              </a:xfrm>
              <a:prstGeom prst="rect">
                <a:avLst/>
              </a:prstGeom>
            </p:spPr>
          </p:pic>
          <p:pic>
            <p:nvPicPr>
              <p:cNvPr id="309" name="Picture 30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93912" y="4788872"/>
                <a:ext cx="513326" cy="513326"/>
              </a:xfrm>
              <a:prstGeom prst="rect">
                <a:avLst/>
              </a:prstGeom>
            </p:spPr>
          </p:pic>
          <p:sp>
            <p:nvSpPr>
              <p:cNvPr id="310" name="Freeform 166"/>
              <p:cNvSpPr>
                <a:spLocks noChangeAspect="1" noEditPoints="1"/>
              </p:cNvSpPr>
              <p:nvPr/>
            </p:nvSpPr>
            <p:spPr bwMode="black">
              <a:xfrm>
                <a:off x="11494755" y="4472818"/>
                <a:ext cx="471541" cy="456701"/>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rgbClr val="0078D7">
                  <a:lumMod val="60000"/>
                  <a:lumOff val="40000"/>
                </a:srgbClr>
              </a:solidFill>
              <a:ln>
                <a:noFill/>
              </a:ln>
              <a:extLst/>
            </p:spPr>
            <p:txBody>
              <a:bodyPr vert="horz" wrap="square" lIns="93234" tIns="46616" rIns="93234" bIns="46616" numCol="1" anchor="t" anchorCtr="0" compatLnSpc="1">
                <a:prstTxWarp prst="textNoShape">
                  <a:avLst/>
                </a:prstTxWarp>
              </a:bodyPr>
              <a:lstStyle/>
              <a:p>
                <a:pPr marL="0" marR="0" lvl="0" indent="0" defTabSz="93223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505050"/>
                  </a:solidFill>
                  <a:effectLst/>
                  <a:uLnTx/>
                  <a:uFillTx/>
                </a:endParaRPr>
              </a:p>
            </p:txBody>
          </p:sp>
        </p:grpSp>
      </p:grpSp>
    </p:spTree>
    <p:extLst>
      <p:ext uri="{BB962C8B-B14F-4D97-AF65-F5344CB8AC3E}">
        <p14:creationId xmlns:p14="http://schemas.microsoft.com/office/powerpoint/2010/main" val="24751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5.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F00BE584-C693-46FD-AC24-CA0B4C734830}"/>
    </a:ext>
  </a:extLst>
</a:theme>
</file>

<file path=ppt/theme/theme6.xml><?xml version="1.0" encoding="utf-8"?>
<a:theme xmlns:a="http://schemas.openxmlformats.org/drawingml/2006/main" name="4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Control xmlns="http://schemas.microsoft.com/VisualStudio/2011/storyboarding/control">
  <Id Name="System.Storyboarding.Icons.Lock" Revision="1" Stencil="System.Storyboarding.Icons" StencilVersion="0.1"/>
</Control>
</file>

<file path=customXml/item11.xml><?xml version="1.0" encoding="utf-8"?>
<Control xmlns="http://schemas.microsoft.com/VisualStudio/2011/storyboarding/control">
  <Id Name="System.Storyboarding.Icons.Lock" Revision="1" Stencil="System.Storyboarding.Icons" StencilVersion="0.1"/>
</Control>
</file>

<file path=customXml/item12.xml><?xml version="1.0" encoding="utf-8"?>
<Control xmlns="http://schemas.microsoft.com/VisualStudio/2011/storyboarding/control">
  <Id Name="System.Storyboarding.Icons.Lock" Revision="1" Stencil="System.Storyboarding.Icons" StencilVersion="0.1"/>
</Control>
</file>

<file path=customXml/item13.xml><?xml version="1.0" encoding="utf-8"?>
<Control xmlns="http://schemas.microsoft.com/VisualStudio/2011/storyboarding/control">
  <Id Name="System.Storyboarding.Icons.Lock" Revision="1" Stencil="System.Storyboarding.Icons" StencilVersion="0.1"/>
</Control>
</file>

<file path=customXml/item14.xml><?xml version="1.0" encoding="utf-8"?>
<Control xmlns="http://schemas.microsoft.com/VisualStudio/2011/storyboarding/control">
  <Id Name="System.Storyboarding.Icons.Lock" Revision="1" Stencil="System.Storyboarding.Icons" StencilVersion="0.1"/>
</Control>
</file>

<file path=customXml/item15.xml><?xml version="1.0" encoding="utf-8"?>
<Control xmlns="http://schemas.microsoft.com/VisualStudio/2011/storyboarding/control">
  <Id Name="System.Storyboarding.Icons.Lock" Revision="1" Stencil="System.Storyboarding.Icons" StencilVersion="0.1"/>
</Control>
</file>

<file path=customXml/item2.xml><?xml version="1.0" encoding="utf-8"?>
<Control xmlns="http://schemas.microsoft.com/VisualStudio/2011/storyboarding/control">
  <Id Name="System.Storyboarding.Icons.Lock" Revision="1" Stencil="System.Storyboarding.Icons" StencilVersion="0.1"/>
</Control>
</file>

<file path=customXml/item3.xml><?xml version="1.0" encoding="utf-8"?>
<Control xmlns="http://schemas.microsoft.com/VisualStudio/2011/storyboarding/control">
  <Id Name="System.Storyboarding.Icons.Lock" Revision="1" Stencil="System.Storyboarding.Icons" StencilVersion="0.1"/>
</Control>
</file>

<file path=customXml/item4.xml><?xml version="1.0" encoding="utf-8"?>
<Control xmlns="http://schemas.microsoft.com/VisualStudio/2011/storyboarding/control">
  <Id Name="System.Storyboarding.Icons.Lock" Revision="1" Stencil="System.Storyboarding.Icons" StencilVersion="0.1"/>
</Control>
</file>

<file path=customXml/item5.xml><?xml version="1.0" encoding="utf-8"?>
<Control xmlns="http://schemas.microsoft.com/VisualStudio/2011/storyboarding/control">
  <Id Name="System.Storyboarding.Icons.Lock" Revision="1" Stencil="System.Storyboarding.Icons" StencilVersion="0.1"/>
</Control>
</file>

<file path=customXml/item6.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Jason Githens, Paul Mayfield</External_x0020_Speaker>
    <m6878b9dd7994da4ba144f95347d99c6 xmlns="01c77077-aee4-4b5f-bd4e-9cd40a6fff29">
      <Terms xmlns="http://schemas.microsoft.com/office/infopath/2007/PartnerControls"/>
    </m6878b9dd7994da4ba144f95347d99c6>
    <Presentation_x0020_Date xmlns="01c77077-aee4-4b5f-bd4e-9cd40a6fff29">2016-09-27T04:00:00+00:00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BRK2138</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7.xml><?xml version="1.0" encoding="utf-8"?>
<Control xmlns="http://schemas.microsoft.com/VisualStudio/2011/storyboarding/control">
  <Id Name="System.Storyboarding.Icons.Lock" Revision="1" Stencil="System.Storyboarding.Icons" StencilVersion="0.1"/>
</Control>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Control xmlns="http://schemas.microsoft.com/VisualStudio/2011/storyboarding/control">
  <Id Name="System.Storyboarding.Icons.Lock" Revision="1" Stencil="System.Storyboarding.Icons" StencilVersion="0.1"/>
</Control>
</file>

<file path=customXml/itemProps1.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8FCF2692-0CDB-4069-931E-7A48ED35CB86}">
  <ds:schemaRefs>
    <ds:schemaRef ds:uri="http://schemas.microsoft.com/VisualStudio/2011/storyboarding/control"/>
  </ds:schemaRefs>
</ds:datastoreItem>
</file>

<file path=customXml/itemProps11.xml><?xml version="1.0" encoding="utf-8"?>
<ds:datastoreItem xmlns:ds="http://schemas.openxmlformats.org/officeDocument/2006/customXml" ds:itemID="{9E3B584F-6267-4292-ABAD-64F89B824BC5}">
  <ds:schemaRefs>
    <ds:schemaRef ds:uri="http://schemas.microsoft.com/VisualStudio/2011/storyboarding/control"/>
  </ds:schemaRefs>
</ds:datastoreItem>
</file>

<file path=customXml/itemProps12.xml><?xml version="1.0" encoding="utf-8"?>
<ds:datastoreItem xmlns:ds="http://schemas.openxmlformats.org/officeDocument/2006/customXml" ds:itemID="{D1DBA02F-84C5-4E7A-A7F8-B01E510FAC1C}">
  <ds:schemaRefs>
    <ds:schemaRef ds:uri="http://schemas.microsoft.com/VisualStudio/2011/storyboarding/control"/>
  </ds:schemaRefs>
</ds:datastoreItem>
</file>

<file path=customXml/itemProps13.xml><?xml version="1.0" encoding="utf-8"?>
<ds:datastoreItem xmlns:ds="http://schemas.openxmlformats.org/officeDocument/2006/customXml" ds:itemID="{C0FFEA65-D977-413F-A413-637B0504B38C}">
  <ds:schemaRefs>
    <ds:schemaRef ds:uri="http://schemas.microsoft.com/VisualStudio/2011/storyboarding/control"/>
  </ds:schemaRefs>
</ds:datastoreItem>
</file>

<file path=customXml/itemProps14.xml><?xml version="1.0" encoding="utf-8"?>
<ds:datastoreItem xmlns:ds="http://schemas.openxmlformats.org/officeDocument/2006/customXml" ds:itemID="{6238C294-A562-4BD9-BEC3-3A9E821E6032}">
  <ds:schemaRefs>
    <ds:schemaRef ds:uri="http://schemas.microsoft.com/VisualStudio/2011/storyboarding/control"/>
  </ds:schemaRefs>
</ds:datastoreItem>
</file>

<file path=customXml/itemProps15.xml><?xml version="1.0" encoding="utf-8"?>
<ds:datastoreItem xmlns:ds="http://schemas.openxmlformats.org/officeDocument/2006/customXml" ds:itemID="{8E5BD8D8-504B-49A7-A392-F72F1128E3F5}">
  <ds:schemaRefs>
    <ds:schemaRef ds:uri="http://schemas.microsoft.com/VisualStudio/2011/storyboarding/control"/>
  </ds:schemaRefs>
</ds:datastoreItem>
</file>

<file path=customXml/itemProps2.xml><?xml version="1.0" encoding="utf-8"?>
<ds:datastoreItem xmlns:ds="http://schemas.openxmlformats.org/officeDocument/2006/customXml" ds:itemID="{146036CD-3F05-4082-84FA-7675C7453F43}">
  <ds:schemaRefs>
    <ds:schemaRef ds:uri="http://schemas.microsoft.com/VisualStudio/2011/storyboarding/control"/>
  </ds:schemaRefs>
</ds:datastoreItem>
</file>

<file path=customXml/itemProps3.xml><?xml version="1.0" encoding="utf-8"?>
<ds:datastoreItem xmlns:ds="http://schemas.openxmlformats.org/officeDocument/2006/customXml" ds:itemID="{C54CCCCA-9610-4F18-BC5C-3894D7F4808E}">
  <ds:schemaRefs>
    <ds:schemaRef ds:uri="http://schemas.microsoft.com/VisualStudio/2011/storyboarding/control"/>
  </ds:schemaRefs>
</ds:datastoreItem>
</file>

<file path=customXml/itemProps4.xml><?xml version="1.0" encoding="utf-8"?>
<ds:datastoreItem xmlns:ds="http://schemas.openxmlformats.org/officeDocument/2006/customXml" ds:itemID="{2E2D459D-2FCC-40D6-93B5-80D4C1043DF4}">
  <ds:schemaRefs>
    <ds:schemaRef ds:uri="http://schemas.microsoft.com/VisualStudio/2011/storyboarding/control"/>
  </ds:schemaRefs>
</ds:datastoreItem>
</file>

<file path=customXml/itemProps5.xml><?xml version="1.0" encoding="utf-8"?>
<ds:datastoreItem xmlns:ds="http://schemas.openxmlformats.org/officeDocument/2006/customXml" ds:itemID="{CEE4A4D6-0DA1-4ABD-9751-62C379348617}">
  <ds:schemaRefs>
    <ds:schemaRef ds:uri="http://schemas.microsoft.com/VisualStudio/2011/storyboarding/control"/>
  </ds:schemaRefs>
</ds:datastoreItem>
</file>

<file path=customXml/itemProps6.xml><?xml version="1.0" encoding="utf-8"?>
<ds:datastoreItem xmlns:ds="http://schemas.openxmlformats.org/officeDocument/2006/customXml" ds:itemID="{F990F116-B58F-4255-B05B-DA3808E0E5C6}">
  <ds:schemaRefs>
    <ds:schemaRef ds:uri="http://purl.org/dc/terms/"/>
    <ds:schemaRef ds:uri="01c77077-aee4-4b5f-bd4e-9cd40a6fff29"/>
    <ds:schemaRef ds:uri="http://purl.org/dc/dcmitype/"/>
    <ds:schemaRef ds:uri="http://purl.org/dc/elements/1.1/"/>
    <ds:schemaRef ds:uri="http://schemas.microsoft.com/sharepoint/v3"/>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8ff673fc-3231-4e3a-893b-6d7f7cd32766"/>
    <ds:schemaRef ds:uri="230e9df3-be65-4c73-a93b-d1236ebd677e"/>
  </ds:schemaRefs>
</ds:datastoreItem>
</file>

<file path=customXml/itemProps7.xml><?xml version="1.0" encoding="utf-8"?>
<ds:datastoreItem xmlns:ds="http://schemas.openxmlformats.org/officeDocument/2006/customXml" ds:itemID="{ED05D070-7FD5-4485-A99F-0F842FF71F5D}">
  <ds:schemaRefs>
    <ds:schemaRef ds:uri="http://schemas.microsoft.com/VisualStudio/2011/storyboarding/control"/>
  </ds:schemaRefs>
</ds:datastoreItem>
</file>

<file path=customXml/itemProps8.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9.xml><?xml version="1.0" encoding="utf-8"?>
<ds:datastoreItem xmlns:ds="http://schemas.openxmlformats.org/officeDocument/2006/customXml" ds:itemID="{26B8B9D2-10FF-4728-A4DB-C200D6B8419B}">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4</TotalTime>
  <Words>2647</Words>
  <Application>Microsoft Office PowerPoint</Application>
  <PresentationFormat>Custom</PresentationFormat>
  <Paragraphs>471</Paragraphs>
  <Slides>43</Slides>
  <Notes>19</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43</vt:i4>
      </vt:variant>
    </vt:vector>
  </HeadingPairs>
  <TitlesOfParts>
    <vt:vector size="58" baseType="lpstr">
      <vt:lpstr>ＭＳ Ｐゴシック</vt:lpstr>
      <vt:lpstr>Arial</vt:lpstr>
      <vt:lpstr>Calibri</vt:lpstr>
      <vt:lpstr>Consolas</vt:lpstr>
      <vt:lpstr>Segoe UI</vt:lpstr>
      <vt:lpstr>Segoe UI Light</vt:lpstr>
      <vt:lpstr>Segoe UI Semibold</vt:lpstr>
      <vt:lpstr>Times New Roman</vt:lpstr>
      <vt:lpstr>Wingdings</vt:lpstr>
      <vt:lpstr>5-50002_Ignite_Breakout_Template</vt:lpstr>
      <vt:lpstr>6-30537_Envision 2016 Concurrent Template_Dark</vt:lpstr>
      <vt:lpstr>1_5-50002_Ignite_Breakout_Template</vt:lpstr>
      <vt:lpstr>2_5-50002_Ignite_Breakout_Template</vt:lpstr>
      <vt:lpstr>3_5-50002_Ignite_Breakout_Template</vt:lpstr>
      <vt:lpstr>4_5-50002_Ignite_Breakout_Template</vt:lpstr>
      <vt:lpstr>Manage your mobile devices and apps with System Center Configuration Manager and Microsoft Intune </vt:lpstr>
      <vt:lpstr>Session overview</vt:lpstr>
      <vt:lpstr>Enterprise Mobility Management</vt:lpstr>
      <vt:lpstr>Enterprise mobility vision</vt:lpstr>
      <vt:lpstr>Enterprise Mobility Management</vt:lpstr>
      <vt:lpstr>Devices in the Enterprise</vt:lpstr>
      <vt:lpstr>Demo</vt:lpstr>
      <vt:lpstr>Mobile Data Protection</vt:lpstr>
      <vt:lpstr>PowerPoint Presentation</vt:lpstr>
      <vt:lpstr>The current reality…</vt:lpstr>
      <vt:lpstr>Controlling access to data</vt:lpstr>
      <vt:lpstr>Containing data after it has been accessed</vt:lpstr>
      <vt:lpstr>Demo</vt:lpstr>
      <vt:lpstr>Managing Windows 10</vt:lpstr>
      <vt:lpstr>Management options (Traditional vs. Modern) </vt:lpstr>
      <vt:lpstr>PowerPoint Presentation</vt:lpstr>
      <vt:lpstr>Demo</vt:lpstr>
      <vt:lpstr>PC Management</vt:lpstr>
      <vt:lpstr>PowerPoint Presentation</vt:lpstr>
      <vt:lpstr>PowerPoint Presentation</vt:lpstr>
      <vt:lpstr>Configuration Manager Current Branch</vt:lpstr>
      <vt:lpstr>PowerPoint Presentation</vt:lpstr>
      <vt:lpstr>PowerPoint Presentation</vt:lpstr>
      <vt:lpstr>PowerPoint Presentation</vt:lpstr>
      <vt:lpstr>PowerPoint Presentation</vt:lpstr>
      <vt:lpstr>Demo</vt:lpstr>
      <vt:lpstr>PowerPoint Presentation</vt:lpstr>
      <vt:lpstr>PowerPoint Presentation</vt:lpstr>
      <vt:lpstr>Bringing it all together</vt:lpstr>
      <vt:lpstr>Check out other sessions</vt:lpstr>
      <vt:lpstr>Free IT Pro resources To advance your career in cloud technology</vt:lpstr>
      <vt:lpstr>PowerPoint Presentation</vt:lpstr>
      <vt:lpstr>PowerPoint Presentation</vt:lpstr>
      <vt:lpstr>Azure-Hosted Configuration Manager</vt:lpstr>
      <vt:lpstr>Best practices for Azure hosting</vt:lpstr>
      <vt:lpstr>Cloud-based management service</vt:lpstr>
      <vt:lpstr>Architecture </vt:lpstr>
      <vt:lpstr>Peer Cache in Configuration Manager</vt:lpstr>
      <vt:lpstr>Peer Cache end-to-end scenario</vt:lpstr>
      <vt:lpstr>PowerPoint Presentation</vt:lpstr>
      <vt:lpstr>PowerPoint Presentation</vt:lpstr>
      <vt:lpstr>PowerPoint Presentation</vt:lpstr>
      <vt:lpstr>Microsoft Enterprise Mobility + Security</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 your mobile devices and apps with System Center Configuration Manager and Microsoft Intune</dc:title>
  <dc:subject>Manage your mobile devices and apps with System Center Configuration Manager and Microsoft Intune</dc:subject>
  <dc:creator>MS Events 0073</dc:creator>
  <cp:keywords>Microsoft 2016</cp:keywords>
  <dc:description>Template: Mitchell Derrey, Silverfox Productions_x000d_
Formatting: _x000d_
Audience Type:</dc:description>
  <cp:lastModifiedBy>MS Events 0087</cp:lastModifiedBy>
  <cp:revision>4</cp:revision>
  <dcterms:created xsi:type="dcterms:W3CDTF">2016-09-26T19:52:42Z</dcterms:created>
  <dcterms:modified xsi:type="dcterms:W3CDTF">2016-09-27T20:39:49Z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