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 id="2147484341" r:id="rId6"/>
  </p:sldMasterIdLst>
  <p:notesMasterIdLst>
    <p:notesMasterId r:id="rId38"/>
  </p:notesMasterIdLst>
  <p:handoutMasterIdLst>
    <p:handoutMasterId r:id="rId39"/>
  </p:handoutMasterIdLst>
  <p:sldIdLst>
    <p:sldId id="1393" r:id="rId7"/>
    <p:sldId id="1406" r:id="rId8"/>
    <p:sldId id="1407" r:id="rId9"/>
    <p:sldId id="1408" r:id="rId10"/>
    <p:sldId id="1409" r:id="rId11"/>
    <p:sldId id="1410" r:id="rId12"/>
    <p:sldId id="1411" r:id="rId13"/>
    <p:sldId id="1412" r:id="rId14"/>
    <p:sldId id="1413" r:id="rId15"/>
    <p:sldId id="1414" r:id="rId16"/>
    <p:sldId id="1415" r:id="rId17"/>
    <p:sldId id="1416" r:id="rId18"/>
    <p:sldId id="1417" r:id="rId19"/>
    <p:sldId id="1418" r:id="rId20"/>
    <p:sldId id="1419" r:id="rId21"/>
    <p:sldId id="1420" r:id="rId22"/>
    <p:sldId id="1421" r:id="rId23"/>
    <p:sldId id="1422" r:id="rId24"/>
    <p:sldId id="1423" r:id="rId25"/>
    <p:sldId id="1424" r:id="rId26"/>
    <p:sldId id="1425" r:id="rId27"/>
    <p:sldId id="1426" r:id="rId28"/>
    <p:sldId id="1427" r:id="rId29"/>
    <p:sldId id="1428" r:id="rId30"/>
    <p:sldId id="1429" r:id="rId31"/>
    <p:sldId id="1430" r:id="rId32"/>
    <p:sldId id="1431" r:id="rId33"/>
    <p:sldId id="1432" r:id="rId34"/>
    <p:sldId id="1433" r:id="rId35"/>
    <p:sldId id="1405" r:id="rId36"/>
    <p:sldId id="1326"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crosoft 2016 Template Light" id="{A073DAE3-B461-442F-A3D3-6642BD875E45}">
          <p14:sldIdLst>
            <p14:sldId id="1393"/>
            <p14:sldId id="1406"/>
            <p14:sldId id="1407"/>
            <p14:sldId id="1408"/>
            <p14:sldId id="1409"/>
            <p14:sldId id="1410"/>
            <p14:sldId id="1411"/>
            <p14:sldId id="1412"/>
            <p14:sldId id="1413"/>
            <p14:sldId id="1414"/>
            <p14:sldId id="1415"/>
            <p14:sldId id="1416"/>
            <p14:sldId id="1417"/>
            <p14:sldId id="1418"/>
            <p14:sldId id="1419"/>
            <p14:sldId id="1420"/>
            <p14:sldId id="1421"/>
            <p14:sldId id="1422"/>
            <p14:sldId id="1423"/>
            <p14:sldId id="1424"/>
            <p14:sldId id="1425"/>
            <p14:sldId id="1426"/>
            <p14:sldId id="1427"/>
            <p14:sldId id="1428"/>
            <p14:sldId id="1429"/>
            <p14:sldId id="1430"/>
            <p14:sldId id="1431"/>
            <p14:sldId id="1432"/>
            <p14:sldId id="1433"/>
            <p14:sldId id="1405"/>
            <p14:sldId id="1326"/>
          </p14:sldIdLst>
        </p14:section>
        <p14:section name="Microsoft 2016 Template Dark" id="{361DECE0-D7F3-4586-A791-C8E5092BB79E}">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07C10"/>
    <a:srgbClr val="5C2D91"/>
    <a:srgbClr val="292929"/>
    <a:srgbClr val="FFFFFF"/>
    <a:srgbClr val="BAD80A"/>
    <a:srgbClr val="A80000"/>
    <a:srgbClr val="0078D7"/>
    <a:srgbClr val="D83B01"/>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643" autoAdjust="0"/>
    <p:restoredTop sz="83040" autoAdjust="0"/>
  </p:normalViewPr>
  <p:slideViewPr>
    <p:cSldViewPr>
      <p:cViewPr varScale="1">
        <p:scale>
          <a:sx n="104" d="100"/>
          <a:sy n="104" d="100"/>
        </p:scale>
        <p:origin x="1332" y="13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handoutMaster" Target="handoutMasters/handout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844FBB-A02B-4BBD-A550-B2DD077B7D94}" type="doc">
      <dgm:prSet loTypeId="urn:microsoft.com/office/officeart/2005/8/layout/chevron1" loCatId="process" qsTypeId="urn:microsoft.com/office/officeart/2005/8/quickstyle/simple1" qsCatId="simple" csTypeId="urn:microsoft.com/office/officeart/2005/8/colors/colorful2" csCatId="colorful" phldr="1"/>
      <dgm:spPr/>
    </dgm:pt>
    <dgm:pt modelId="{F8981344-209B-4330-B147-97CEF69AAE69}">
      <dgm:prSet phldrT="[Text]"/>
      <dgm:spPr>
        <a:solidFill>
          <a:schemeClr val="accent5"/>
        </a:solidFill>
      </dgm:spPr>
      <dgm:t>
        <a:bodyPr/>
        <a:lstStyle/>
        <a:p>
          <a:r>
            <a:rPr lang="en-US" dirty="0">
              <a:solidFill>
                <a:schemeClr val="bg1"/>
              </a:solidFill>
            </a:rPr>
            <a:t>ROM/Fuses</a:t>
          </a:r>
        </a:p>
      </dgm:t>
    </dgm:pt>
    <dgm:pt modelId="{2059844F-4B0A-4F7C-9CE1-66A0E7992B76}" type="parTrans" cxnId="{50DA7661-F54C-47D5-983B-0336FB3F3183}">
      <dgm:prSet/>
      <dgm:spPr/>
      <dgm:t>
        <a:bodyPr/>
        <a:lstStyle/>
        <a:p>
          <a:endParaRPr lang="en-US"/>
        </a:p>
      </dgm:t>
    </dgm:pt>
    <dgm:pt modelId="{591E5901-BCFC-491D-A8DA-D6A31D638A86}" type="sibTrans" cxnId="{50DA7661-F54C-47D5-983B-0336FB3F3183}">
      <dgm:prSet/>
      <dgm:spPr/>
      <dgm:t>
        <a:bodyPr/>
        <a:lstStyle/>
        <a:p>
          <a:endParaRPr lang="en-US"/>
        </a:p>
      </dgm:t>
    </dgm:pt>
    <dgm:pt modelId="{621A84F4-D43B-4E62-B77F-4E1E829CD48C}">
      <dgm:prSet phldrT="[Text]"/>
      <dgm:spPr>
        <a:solidFill>
          <a:schemeClr val="tx2"/>
        </a:solidFill>
      </dgm:spPr>
      <dgm:t>
        <a:bodyPr/>
        <a:lstStyle/>
        <a:p>
          <a:r>
            <a:rPr lang="en-US" dirty="0">
              <a:solidFill>
                <a:schemeClr val="bg1"/>
              </a:solidFill>
            </a:rPr>
            <a:t>Bootloaders</a:t>
          </a:r>
        </a:p>
      </dgm:t>
    </dgm:pt>
    <dgm:pt modelId="{A6C44B35-626A-4CEE-8422-3AC9CC7ECA44}" type="parTrans" cxnId="{612D6197-EB22-4920-892D-115543997CA0}">
      <dgm:prSet/>
      <dgm:spPr/>
      <dgm:t>
        <a:bodyPr/>
        <a:lstStyle/>
        <a:p>
          <a:endParaRPr lang="en-US"/>
        </a:p>
      </dgm:t>
    </dgm:pt>
    <dgm:pt modelId="{F499B5B5-6B95-419D-B1A7-8F4F98B1EA6C}" type="sibTrans" cxnId="{612D6197-EB22-4920-892D-115543997CA0}">
      <dgm:prSet/>
      <dgm:spPr/>
      <dgm:t>
        <a:bodyPr/>
        <a:lstStyle/>
        <a:p>
          <a:endParaRPr lang="en-US"/>
        </a:p>
      </dgm:t>
    </dgm:pt>
    <dgm:pt modelId="{A08790F2-0B28-45F3-94AA-F0C79186ACD7}">
      <dgm:prSet phldrT="[Text]"/>
      <dgm:spPr>
        <a:solidFill>
          <a:srgbClr val="5C2D91"/>
        </a:solidFill>
      </dgm:spPr>
      <dgm:t>
        <a:bodyPr/>
        <a:lstStyle/>
        <a:p>
          <a:r>
            <a:rPr lang="en-US" dirty="0">
              <a:solidFill>
                <a:schemeClr val="bg1"/>
              </a:solidFill>
            </a:rPr>
            <a:t>Native UEFI</a:t>
          </a:r>
        </a:p>
      </dgm:t>
    </dgm:pt>
    <dgm:pt modelId="{82650396-0F3C-4B5B-9BE1-058543903E4A}" type="parTrans" cxnId="{7B0608C9-F1BB-4D09-89F1-BEA50CB34970}">
      <dgm:prSet/>
      <dgm:spPr/>
      <dgm:t>
        <a:bodyPr/>
        <a:lstStyle/>
        <a:p>
          <a:endParaRPr lang="en-US"/>
        </a:p>
      </dgm:t>
    </dgm:pt>
    <dgm:pt modelId="{72F0DD08-DE89-4D17-90CC-BD9929A2D15C}" type="sibTrans" cxnId="{7B0608C9-F1BB-4D09-89F1-BEA50CB34970}">
      <dgm:prSet/>
      <dgm:spPr/>
      <dgm:t>
        <a:bodyPr/>
        <a:lstStyle/>
        <a:p>
          <a:endParaRPr lang="en-US"/>
        </a:p>
      </dgm:t>
    </dgm:pt>
    <dgm:pt modelId="{188B016E-31E0-4629-B276-CAD991AD52BF}">
      <dgm:prSet/>
      <dgm:spPr>
        <a:solidFill>
          <a:schemeClr val="accent2"/>
        </a:solidFill>
      </dgm:spPr>
      <dgm:t>
        <a:bodyPr/>
        <a:lstStyle/>
        <a:p>
          <a:r>
            <a:rPr lang="en-US" dirty="0">
              <a:solidFill>
                <a:schemeClr val="bg1"/>
              </a:solidFill>
            </a:rPr>
            <a:t>Windows OS Loader</a:t>
          </a:r>
        </a:p>
      </dgm:t>
    </dgm:pt>
    <dgm:pt modelId="{81384FED-7924-4B78-92FE-61E4E83D3EF6}" type="parTrans" cxnId="{A46F28DB-6705-4316-8823-1A68C9FA3E0B}">
      <dgm:prSet/>
      <dgm:spPr/>
      <dgm:t>
        <a:bodyPr/>
        <a:lstStyle/>
        <a:p>
          <a:endParaRPr lang="en-US"/>
        </a:p>
      </dgm:t>
    </dgm:pt>
    <dgm:pt modelId="{4FF5D290-6145-4DA5-B420-59D097770AE5}" type="sibTrans" cxnId="{A46F28DB-6705-4316-8823-1A68C9FA3E0B}">
      <dgm:prSet/>
      <dgm:spPr/>
      <dgm:t>
        <a:bodyPr/>
        <a:lstStyle/>
        <a:p>
          <a:endParaRPr lang="en-US"/>
        </a:p>
      </dgm:t>
    </dgm:pt>
    <dgm:pt modelId="{65D47BD7-8425-4572-B8AC-9B8C97B35F2B}">
      <dgm:prSet/>
      <dgm:spPr>
        <a:solidFill>
          <a:srgbClr val="107C10"/>
        </a:solidFill>
      </dgm:spPr>
      <dgm:t>
        <a:bodyPr/>
        <a:lstStyle/>
        <a:p>
          <a:r>
            <a:rPr lang="en-US" dirty="0">
              <a:solidFill>
                <a:schemeClr val="bg1"/>
              </a:solidFill>
            </a:rPr>
            <a:t>Windows Kernel and Drivers</a:t>
          </a:r>
        </a:p>
      </dgm:t>
    </dgm:pt>
    <dgm:pt modelId="{6AE5EFDE-357B-4E4C-8746-FF0422217A61}" type="parTrans" cxnId="{98FF700A-A593-4BE0-AB21-5B91E2E728AD}">
      <dgm:prSet/>
      <dgm:spPr/>
      <dgm:t>
        <a:bodyPr/>
        <a:lstStyle/>
        <a:p>
          <a:endParaRPr lang="en-US"/>
        </a:p>
      </dgm:t>
    </dgm:pt>
    <dgm:pt modelId="{06CC8D11-A235-4DD1-98D0-CDC2658BA9A1}" type="sibTrans" cxnId="{98FF700A-A593-4BE0-AB21-5B91E2E728AD}">
      <dgm:prSet/>
      <dgm:spPr/>
      <dgm:t>
        <a:bodyPr/>
        <a:lstStyle/>
        <a:p>
          <a:endParaRPr lang="en-US"/>
        </a:p>
      </dgm:t>
    </dgm:pt>
    <dgm:pt modelId="{310E07C4-1797-475C-A1BE-C246418B1A03}">
      <dgm:prSet/>
      <dgm:spPr>
        <a:solidFill>
          <a:schemeClr val="accent2">
            <a:lumMod val="50000"/>
          </a:schemeClr>
        </a:solidFill>
      </dgm:spPr>
      <dgm:t>
        <a:bodyPr/>
        <a:lstStyle/>
        <a:p>
          <a:r>
            <a:rPr lang="en-US" dirty="0">
              <a:solidFill>
                <a:schemeClr val="bg1"/>
              </a:solidFill>
            </a:rPr>
            <a:t>3</a:t>
          </a:r>
          <a:r>
            <a:rPr lang="en-US" baseline="30000" dirty="0">
              <a:solidFill>
                <a:schemeClr val="bg1"/>
              </a:solidFill>
            </a:rPr>
            <a:t>rd</a:t>
          </a:r>
          <a:r>
            <a:rPr lang="en-US" dirty="0">
              <a:solidFill>
                <a:schemeClr val="bg1"/>
              </a:solidFill>
            </a:rPr>
            <a:t> Party Drivers</a:t>
          </a:r>
        </a:p>
      </dgm:t>
    </dgm:pt>
    <dgm:pt modelId="{F7283A1F-A49D-44CE-ADD0-848273833D62}" type="parTrans" cxnId="{0C4CE738-AC55-4B78-9181-DB021CDB396B}">
      <dgm:prSet/>
      <dgm:spPr/>
      <dgm:t>
        <a:bodyPr/>
        <a:lstStyle/>
        <a:p>
          <a:endParaRPr lang="en-US"/>
        </a:p>
      </dgm:t>
    </dgm:pt>
    <dgm:pt modelId="{85692F8B-7150-4F34-8549-BC3FD7D264C7}" type="sibTrans" cxnId="{0C4CE738-AC55-4B78-9181-DB021CDB396B}">
      <dgm:prSet/>
      <dgm:spPr/>
      <dgm:t>
        <a:bodyPr/>
        <a:lstStyle/>
        <a:p>
          <a:endParaRPr lang="en-US"/>
        </a:p>
      </dgm:t>
    </dgm:pt>
    <dgm:pt modelId="{D6D300C8-F8C0-4A69-9267-D6622C68E137}">
      <dgm:prSet/>
      <dgm:spPr>
        <a:solidFill>
          <a:schemeClr val="accent2">
            <a:lumMod val="40000"/>
            <a:lumOff val="60000"/>
          </a:schemeClr>
        </a:solidFill>
      </dgm:spPr>
      <dgm:t>
        <a:bodyPr/>
        <a:lstStyle/>
        <a:p>
          <a:r>
            <a:rPr lang="en-US" dirty="0">
              <a:solidFill>
                <a:schemeClr val="bg1"/>
              </a:solidFill>
            </a:rPr>
            <a:t>User mode code (apps, etc.)</a:t>
          </a:r>
        </a:p>
      </dgm:t>
    </dgm:pt>
    <dgm:pt modelId="{8BA57E42-2690-4C57-8F4C-408299DE2A29}" type="parTrans" cxnId="{3E47CC8D-F6A8-468B-A736-0657F2AD8C1E}">
      <dgm:prSet/>
      <dgm:spPr/>
      <dgm:t>
        <a:bodyPr/>
        <a:lstStyle/>
        <a:p>
          <a:endParaRPr lang="en-US"/>
        </a:p>
      </dgm:t>
    </dgm:pt>
    <dgm:pt modelId="{59F357E5-7523-4598-AAAE-2D08F76F5446}" type="sibTrans" cxnId="{3E47CC8D-F6A8-468B-A736-0657F2AD8C1E}">
      <dgm:prSet/>
      <dgm:spPr/>
      <dgm:t>
        <a:bodyPr/>
        <a:lstStyle/>
        <a:p>
          <a:endParaRPr lang="en-US"/>
        </a:p>
      </dgm:t>
    </dgm:pt>
    <dgm:pt modelId="{FE447C87-C96D-4918-BD52-151DD9ECF58B}" type="pres">
      <dgm:prSet presAssocID="{F2844FBB-A02B-4BBD-A550-B2DD077B7D94}" presName="Name0" presStyleCnt="0">
        <dgm:presLayoutVars>
          <dgm:dir/>
          <dgm:animLvl val="lvl"/>
          <dgm:resizeHandles val="exact"/>
        </dgm:presLayoutVars>
      </dgm:prSet>
      <dgm:spPr/>
    </dgm:pt>
    <dgm:pt modelId="{2DADB130-28E1-4CB2-8337-F9F764C0E285}" type="pres">
      <dgm:prSet presAssocID="{F8981344-209B-4330-B147-97CEF69AAE69}" presName="parTxOnly" presStyleLbl="node1" presStyleIdx="0" presStyleCnt="7">
        <dgm:presLayoutVars>
          <dgm:chMax val="0"/>
          <dgm:chPref val="0"/>
          <dgm:bulletEnabled val="1"/>
        </dgm:presLayoutVars>
      </dgm:prSet>
      <dgm:spPr/>
    </dgm:pt>
    <dgm:pt modelId="{748F275A-D420-4E4F-82BB-301F9C0F8575}" type="pres">
      <dgm:prSet presAssocID="{591E5901-BCFC-491D-A8DA-D6A31D638A86}" presName="parTxOnlySpace" presStyleCnt="0"/>
      <dgm:spPr/>
    </dgm:pt>
    <dgm:pt modelId="{E6222B26-24E5-4483-B665-A7F73561B42C}" type="pres">
      <dgm:prSet presAssocID="{621A84F4-D43B-4E62-B77F-4E1E829CD48C}" presName="parTxOnly" presStyleLbl="node1" presStyleIdx="1" presStyleCnt="7">
        <dgm:presLayoutVars>
          <dgm:chMax val="0"/>
          <dgm:chPref val="0"/>
          <dgm:bulletEnabled val="1"/>
        </dgm:presLayoutVars>
      </dgm:prSet>
      <dgm:spPr/>
    </dgm:pt>
    <dgm:pt modelId="{4B009A0B-AC74-4002-B84D-42250DE79E32}" type="pres">
      <dgm:prSet presAssocID="{F499B5B5-6B95-419D-B1A7-8F4F98B1EA6C}" presName="parTxOnlySpace" presStyleCnt="0"/>
      <dgm:spPr/>
    </dgm:pt>
    <dgm:pt modelId="{C51D6D06-99B2-402E-AD36-3DA2BA0474D3}" type="pres">
      <dgm:prSet presAssocID="{A08790F2-0B28-45F3-94AA-F0C79186ACD7}" presName="parTxOnly" presStyleLbl="node1" presStyleIdx="2" presStyleCnt="7">
        <dgm:presLayoutVars>
          <dgm:chMax val="0"/>
          <dgm:chPref val="0"/>
          <dgm:bulletEnabled val="1"/>
        </dgm:presLayoutVars>
      </dgm:prSet>
      <dgm:spPr/>
    </dgm:pt>
    <dgm:pt modelId="{347D75E7-F745-4285-85AC-ACF9A98C7E5C}" type="pres">
      <dgm:prSet presAssocID="{72F0DD08-DE89-4D17-90CC-BD9929A2D15C}" presName="parTxOnlySpace" presStyleCnt="0"/>
      <dgm:spPr/>
    </dgm:pt>
    <dgm:pt modelId="{6AAD9BF3-8BD1-478E-9BA3-A59C94CE40F0}" type="pres">
      <dgm:prSet presAssocID="{188B016E-31E0-4629-B276-CAD991AD52BF}" presName="parTxOnly" presStyleLbl="node1" presStyleIdx="3" presStyleCnt="7">
        <dgm:presLayoutVars>
          <dgm:chMax val="0"/>
          <dgm:chPref val="0"/>
          <dgm:bulletEnabled val="1"/>
        </dgm:presLayoutVars>
      </dgm:prSet>
      <dgm:spPr/>
    </dgm:pt>
    <dgm:pt modelId="{4CBE4677-F6B8-43D5-A5A1-7BC96916D3F0}" type="pres">
      <dgm:prSet presAssocID="{4FF5D290-6145-4DA5-B420-59D097770AE5}" presName="parTxOnlySpace" presStyleCnt="0"/>
      <dgm:spPr/>
    </dgm:pt>
    <dgm:pt modelId="{8D477704-4E82-4125-BC44-CD2E4B5E929A}" type="pres">
      <dgm:prSet presAssocID="{65D47BD7-8425-4572-B8AC-9B8C97B35F2B}" presName="parTxOnly" presStyleLbl="node1" presStyleIdx="4" presStyleCnt="7">
        <dgm:presLayoutVars>
          <dgm:chMax val="0"/>
          <dgm:chPref val="0"/>
          <dgm:bulletEnabled val="1"/>
        </dgm:presLayoutVars>
      </dgm:prSet>
      <dgm:spPr/>
    </dgm:pt>
    <dgm:pt modelId="{76FD6455-2027-4224-A99E-91B6B76EFD4E}" type="pres">
      <dgm:prSet presAssocID="{06CC8D11-A235-4DD1-98D0-CDC2658BA9A1}" presName="parTxOnlySpace" presStyleCnt="0"/>
      <dgm:spPr/>
    </dgm:pt>
    <dgm:pt modelId="{2A982E9A-0693-45CA-9E81-EA95CA9D4905}" type="pres">
      <dgm:prSet presAssocID="{310E07C4-1797-475C-A1BE-C246418B1A03}" presName="parTxOnly" presStyleLbl="node1" presStyleIdx="5" presStyleCnt="7" custLinFactNeighborX="5261" custLinFactNeighborY="2743">
        <dgm:presLayoutVars>
          <dgm:chMax val="0"/>
          <dgm:chPref val="0"/>
          <dgm:bulletEnabled val="1"/>
        </dgm:presLayoutVars>
      </dgm:prSet>
      <dgm:spPr/>
    </dgm:pt>
    <dgm:pt modelId="{F3D1D107-6BDE-4FD9-A5E8-1C15F429F0BF}" type="pres">
      <dgm:prSet presAssocID="{85692F8B-7150-4F34-8549-BC3FD7D264C7}" presName="parTxOnlySpace" presStyleCnt="0"/>
      <dgm:spPr/>
    </dgm:pt>
    <dgm:pt modelId="{51B17245-BF15-4383-A2C3-C22ACD97B9DB}" type="pres">
      <dgm:prSet presAssocID="{D6D300C8-F8C0-4A69-9267-D6622C68E137}" presName="parTxOnly" presStyleLbl="node1" presStyleIdx="6" presStyleCnt="7" custScaleX="166915" custLinFactNeighborX="-4823" custLinFactNeighborY="2743">
        <dgm:presLayoutVars>
          <dgm:chMax val="0"/>
          <dgm:chPref val="0"/>
          <dgm:bulletEnabled val="1"/>
        </dgm:presLayoutVars>
      </dgm:prSet>
      <dgm:spPr/>
    </dgm:pt>
  </dgm:ptLst>
  <dgm:cxnLst>
    <dgm:cxn modelId="{A46F28DB-6705-4316-8823-1A68C9FA3E0B}" srcId="{F2844FBB-A02B-4BBD-A550-B2DD077B7D94}" destId="{188B016E-31E0-4629-B276-CAD991AD52BF}" srcOrd="3" destOrd="0" parTransId="{81384FED-7924-4B78-92FE-61E4E83D3EF6}" sibTransId="{4FF5D290-6145-4DA5-B420-59D097770AE5}"/>
    <dgm:cxn modelId="{612D6197-EB22-4920-892D-115543997CA0}" srcId="{F2844FBB-A02B-4BBD-A550-B2DD077B7D94}" destId="{621A84F4-D43B-4E62-B77F-4E1E829CD48C}" srcOrd="1" destOrd="0" parTransId="{A6C44B35-626A-4CEE-8422-3AC9CC7ECA44}" sibTransId="{F499B5B5-6B95-419D-B1A7-8F4F98B1EA6C}"/>
    <dgm:cxn modelId="{FC9FC8EE-A1DD-4325-AC47-81928D002097}" type="presOf" srcId="{A08790F2-0B28-45F3-94AA-F0C79186ACD7}" destId="{C51D6D06-99B2-402E-AD36-3DA2BA0474D3}" srcOrd="0" destOrd="0" presId="urn:microsoft.com/office/officeart/2005/8/layout/chevron1"/>
    <dgm:cxn modelId="{50DA7661-F54C-47D5-983B-0336FB3F3183}" srcId="{F2844FBB-A02B-4BBD-A550-B2DD077B7D94}" destId="{F8981344-209B-4330-B147-97CEF69AAE69}" srcOrd="0" destOrd="0" parTransId="{2059844F-4B0A-4F7C-9CE1-66A0E7992B76}" sibTransId="{591E5901-BCFC-491D-A8DA-D6A31D638A86}"/>
    <dgm:cxn modelId="{3106AC75-6B68-4B18-BBCA-0713D380E0D1}" type="presOf" srcId="{F2844FBB-A02B-4BBD-A550-B2DD077B7D94}" destId="{FE447C87-C96D-4918-BD52-151DD9ECF58B}" srcOrd="0" destOrd="0" presId="urn:microsoft.com/office/officeart/2005/8/layout/chevron1"/>
    <dgm:cxn modelId="{4C074D93-08FA-4340-B87B-99DD7085B0C7}" type="presOf" srcId="{188B016E-31E0-4629-B276-CAD991AD52BF}" destId="{6AAD9BF3-8BD1-478E-9BA3-A59C94CE40F0}" srcOrd="0" destOrd="0" presId="urn:microsoft.com/office/officeart/2005/8/layout/chevron1"/>
    <dgm:cxn modelId="{0C4CE738-AC55-4B78-9181-DB021CDB396B}" srcId="{F2844FBB-A02B-4BBD-A550-B2DD077B7D94}" destId="{310E07C4-1797-475C-A1BE-C246418B1A03}" srcOrd="5" destOrd="0" parTransId="{F7283A1F-A49D-44CE-ADD0-848273833D62}" sibTransId="{85692F8B-7150-4F34-8549-BC3FD7D264C7}"/>
    <dgm:cxn modelId="{0FB610D8-F50B-42EF-B104-86A9FBBC5813}" type="presOf" srcId="{310E07C4-1797-475C-A1BE-C246418B1A03}" destId="{2A982E9A-0693-45CA-9E81-EA95CA9D4905}" srcOrd="0" destOrd="0" presId="urn:microsoft.com/office/officeart/2005/8/layout/chevron1"/>
    <dgm:cxn modelId="{98FF700A-A593-4BE0-AB21-5B91E2E728AD}" srcId="{F2844FBB-A02B-4BBD-A550-B2DD077B7D94}" destId="{65D47BD7-8425-4572-B8AC-9B8C97B35F2B}" srcOrd="4" destOrd="0" parTransId="{6AE5EFDE-357B-4E4C-8746-FF0422217A61}" sibTransId="{06CC8D11-A235-4DD1-98D0-CDC2658BA9A1}"/>
    <dgm:cxn modelId="{F219C7C0-6892-44DD-91F3-04B962ED7390}" type="presOf" srcId="{D6D300C8-F8C0-4A69-9267-D6622C68E137}" destId="{51B17245-BF15-4383-A2C3-C22ACD97B9DB}" srcOrd="0" destOrd="0" presId="urn:microsoft.com/office/officeart/2005/8/layout/chevron1"/>
    <dgm:cxn modelId="{6A5F9E25-5196-455D-A26C-E41F1C650E12}" type="presOf" srcId="{621A84F4-D43B-4E62-B77F-4E1E829CD48C}" destId="{E6222B26-24E5-4483-B665-A7F73561B42C}" srcOrd="0" destOrd="0" presId="urn:microsoft.com/office/officeart/2005/8/layout/chevron1"/>
    <dgm:cxn modelId="{3E47CC8D-F6A8-468B-A736-0657F2AD8C1E}" srcId="{F2844FBB-A02B-4BBD-A550-B2DD077B7D94}" destId="{D6D300C8-F8C0-4A69-9267-D6622C68E137}" srcOrd="6" destOrd="0" parTransId="{8BA57E42-2690-4C57-8F4C-408299DE2A29}" sibTransId="{59F357E5-7523-4598-AAAE-2D08F76F5446}"/>
    <dgm:cxn modelId="{856AF9BD-8D09-405A-9CD6-A6C0CF6B4BE2}" type="presOf" srcId="{65D47BD7-8425-4572-B8AC-9B8C97B35F2B}" destId="{8D477704-4E82-4125-BC44-CD2E4B5E929A}" srcOrd="0" destOrd="0" presId="urn:microsoft.com/office/officeart/2005/8/layout/chevron1"/>
    <dgm:cxn modelId="{31F06971-2426-48A0-ACFF-798A7DD61A4C}" type="presOf" srcId="{F8981344-209B-4330-B147-97CEF69AAE69}" destId="{2DADB130-28E1-4CB2-8337-F9F764C0E285}" srcOrd="0" destOrd="0" presId="urn:microsoft.com/office/officeart/2005/8/layout/chevron1"/>
    <dgm:cxn modelId="{7B0608C9-F1BB-4D09-89F1-BEA50CB34970}" srcId="{F2844FBB-A02B-4BBD-A550-B2DD077B7D94}" destId="{A08790F2-0B28-45F3-94AA-F0C79186ACD7}" srcOrd="2" destOrd="0" parTransId="{82650396-0F3C-4B5B-9BE1-058543903E4A}" sibTransId="{72F0DD08-DE89-4D17-90CC-BD9929A2D15C}"/>
    <dgm:cxn modelId="{8E1A8D5F-9C5F-4887-B187-4229FE151EB5}" type="presParOf" srcId="{FE447C87-C96D-4918-BD52-151DD9ECF58B}" destId="{2DADB130-28E1-4CB2-8337-F9F764C0E285}" srcOrd="0" destOrd="0" presId="urn:microsoft.com/office/officeart/2005/8/layout/chevron1"/>
    <dgm:cxn modelId="{F7D628D3-5E1F-4A25-97F8-734582E96FF5}" type="presParOf" srcId="{FE447C87-C96D-4918-BD52-151DD9ECF58B}" destId="{748F275A-D420-4E4F-82BB-301F9C0F8575}" srcOrd="1" destOrd="0" presId="urn:microsoft.com/office/officeart/2005/8/layout/chevron1"/>
    <dgm:cxn modelId="{586BD6F2-C88D-4DD9-A21F-274DD0928E49}" type="presParOf" srcId="{FE447C87-C96D-4918-BD52-151DD9ECF58B}" destId="{E6222B26-24E5-4483-B665-A7F73561B42C}" srcOrd="2" destOrd="0" presId="urn:microsoft.com/office/officeart/2005/8/layout/chevron1"/>
    <dgm:cxn modelId="{E976D826-8D16-45E4-8A49-43AFC0317913}" type="presParOf" srcId="{FE447C87-C96D-4918-BD52-151DD9ECF58B}" destId="{4B009A0B-AC74-4002-B84D-42250DE79E32}" srcOrd="3" destOrd="0" presId="urn:microsoft.com/office/officeart/2005/8/layout/chevron1"/>
    <dgm:cxn modelId="{9D2E3E95-070A-4C37-B9F3-477761FC159A}" type="presParOf" srcId="{FE447C87-C96D-4918-BD52-151DD9ECF58B}" destId="{C51D6D06-99B2-402E-AD36-3DA2BA0474D3}" srcOrd="4" destOrd="0" presId="urn:microsoft.com/office/officeart/2005/8/layout/chevron1"/>
    <dgm:cxn modelId="{085E4089-925D-4F35-9C93-503BC368E259}" type="presParOf" srcId="{FE447C87-C96D-4918-BD52-151DD9ECF58B}" destId="{347D75E7-F745-4285-85AC-ACF9A98C7E5C}" srcOrd="5" destOrd="0" presId="urn:microsoft.com/office/officeart/2005/8/layout/chevron1"/>
    <dgm:cxn modelId="{A2CE2467-7F65-44B1-9B4C-34AED21682CE}" type="presParOf" srcId="{FE447C87-C96D-4918-BD52-151DD9ECF58B}" destId="{6AAD9BF3-8BD1-478E-9BA3-A59C94CE40F0}" srcOrd="6" destOrd="0" presId="urn:microsoft.com/office/officeart/2005/8/layout/chevron1"/>
    <dgm:cxn modelId="{6F51759E-45FD-4EE7-BF84-7758E1215119}" type="presParOf" srcId="{FE447C87-C96D-4918-BD52-151DD9ECF58B}" destId="{4CBE4677-F6B8-43D5-A5A1-7BC96916D3F0}" srcOrd="7" destOrd="0" presId="urn:microsoft.com/office/officeart/2005/8/layout/chevron1"/>
    <dgm:cxn modelId="{FCECF981-989B-435C-BE8E-46E5F899C665}" type="presParOf" srcId="{FE447C87-C96D-4918-BD52-151DD9ECF58B}" destId="{8D477704-4E82-4125-BC44-CD2E4B5E929A}" srcOrd="8" destOrd="0" presId="urn:microsoft.com/office/officeart/2005/8/layout/chevron1"/>
    <dgm:cxn modelId="{17FDB02F-FF5A-4BB8-8597-6537070990C4}" type="presParOf" srcId="{FE447C87-C96D-4918-BD52-151DD9ECF58B}" destId="{76FD6455-2027-4224-A99E-91B6B76EFD4E}" srcOrd="9" destOrd="0" presId="urn:microsoft.com/office/officeart/2005/8/layout/chevron1"/>
    <dgm:cxn modelId="{A16E8900-D0B1-488E-9F56-D3736DB79CE9}" type="presParOf" srcId="{FE447C87-C96D-4918-BD52-151DD9ECF58B}" destId="{2A982E9A-0693-45CA-9E81-EA95CA9D4905}" srcOrd="10" destOrd="0" presId="urn:microsoft.com/office/officeart/2005/8/layout/chevron1"/>
    <dgm:cxn modelId="{C9FA98CD-3300-4AA0-A9E6-FC2C44B0E709}" type="presParOf" srcId="{FE447C87-C96D-4918-BD52-151DD9ECF58B}" destId="{F3D1D107-6BDE-4FD9-A5E8-1C15F429F0BF}" srcOrd="11" destOrd="0" presId="urn:microsoft.com/office/officeart/2005/8/layout/chevron1"/>
    <dgm:cxn modelId="{4FD5004A-FB7B-47A5-8883-3DD0CF7A1DEC}" type="presParOf" srcId="{FE447C87-C96D-4918-BD52-151DD9ECF58B}" destId="{51B17245-BF15-4383-A2C3-C22ACD97B9DB}"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ADB130-28E1-4CB2-8337-F9F764C0E285}">
      <dsp:nvSpPr>
        <dsp:cNvPr id="0" name=""/>
        <dsp:cNvSpPr/>
      </dsp:nvSpPr>
      <dsp:spPr>
        <a:xfrm>
          <a:off x="3793" y="2113915"/>
          <a:ext cx="1483074" cy="593229"/>
        </a:xfrm>
        <a:prstGeom prst="chevron">
          <a:avLst/>
        </a:prstGeom>
        <a:solidFill>
          <a:schemeClr val="accent5"/>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ROM/Fuses</a:t>
          </a:r>
        </a:p>
      </dsp:txBody>
      <dsp:txXfrm>
        <a:off x="300408" y="2113915"/>
        <a:ext cx="889845" cy="593229"/>
      </dsp:txXfrm>
    </dsp:sp>
    <dsp:sp modelId="{E6222B26-24E5-4483-B665-A7F73561B42C}">
      <dsp:nvSpPr>
        <dsp:cNvPr id="0" name=""/>
        <dsp:cNvSpPr/>
      </dsp:nvSpPr>
      <dsp:spPr>
        <a:xfrm>
          <a:off x="1338560" y="2113915"/>
          <a:ext cx="1483074" cy="593229"/>
        </a:xfrm>
        <a:prstGeom prst="chevron">
          <a:avLst/>
        </a:prstGeom>
        <a:solidFill>
          <a:schemeClr val="tx2"/>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Bootloaders</a:t>
          </a:r>
        </a:p>
      </dsp:txBody>
      <dsp:txXfrm>
        <a:off x="1635175" y="2113915"/>
        <a:ext cx="889845" cy="593229"/>
      </dsp:txXfrm>
    </dsp:sp>
    <dsp:sp modelId="{C51D6D06-99B2-402E-AD36-3DA2BA0474D3}">
      <dsp:nvSpPr>
        <dsp:cNvPr id="0" name=""/>
        <dsp:cNvSpPr/>
      </dsp:nvSpPr>
      <dsp:spPr>
        <a:xfrm>
          <a:off x="2673327" y="2113915"/>
          <a:ext cx="1483074" cy="593229"/>
        </a:xfrm>
        <a:prstGeom prst="chevron">
          <a:avLst/>
        </a:prstGeom>
        <a:solidFill>
          <a:srgbClr val="5C2D91"/>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Native UEFI</a:t>
          </a:r>
        </a:p>
      </dsp:txBody>
      <dsp:txXfrm>
        <a:off x="2969942" y="2113915"/>
        <a:ext cx="889845" cy="593229"/>
      </dsp:txXfrm>
    </dsp:sp>
    <dsp:sp modelId="{6AAD9BF3-8BD1-478E-9BA3-A59C94CE40F0}">
      <dsp:nvSpPr>
        <dsp:cNvPr id="0" name=""/>
        <dsp:cNvSpPr/>
      </dsp:nvSpPr>
      <dsp:spPr>
        <a:xfrm>
          <a:off x="4008094" y="2113915"/>
          <a:ext cx="1483074" cy="593229"/>
        </a:xfrm>
        <a:prstGeom prst="chevron">
          <a:avLst/>
        </a:prstGeom>
        <a:solidFill>
          <a:schemeClr val="accent2"/>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Windows OS Loader</a:t>
          </a:r>
        </a:p>
      </dsp:txBody>
      <dsp:txXfrm>
        <a:off x="4304709" y="2113915"/>
        <a:ext cx="889845" cy="593229"/>
      </dsp:txXfrm>
    </dsp:sp>
    <dsp:sp modelId="{8D477704-4E82-4125-BC44-CD2E4B5E929A}">
      <dsp:nvSpPr>
        <dsp:cNvPr id="0" name=""/>
        <dsp:cNvSpPr/>
      </dsp:nvSpPr>
      <dsp:spPr>
        <a:xfrm>
          <a:off x="5342861" y="2113915"/>
          <a:ext cx="1483074" cy="593229"/>
        </a:xfrm>
        <a:prstGeom prst="chevron">
          <a:avLst/>
        </a:prstGeom>
        <a:solidFill>
          <a:srgbClr val="107C10"/>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Windows Kernel and Drivers</a:t>
          </a:r>
        </a:p>
      </dsp:txBody>
      <dsp:txXfrm>
        <a:off x="5639476" y="2113915"/>
        <a:ext cx="889845" cy="593229"/>
      </dsp:txXfrm>
    </dsp:sp>
    <dsp:sp modelId="{2A982E9A-0693-45CA-9E81-EA95CA9D4905}">
      <dsp:nvSpPr>
        <dsp:cNvPr id="0" name=""/>
        <dsp:cNvSpPr/>
      </dsp:nvSpPr>
      <dsp:spPr>
        <a:xfrm>
          <a:off x="6685430" y="2130187"/>
          <a:ext cx="1483074" cy="593229"/>
        </a:xfrm>
        <a:prstGeom prst="chevron">
          <a:avLst/>
        </a:prstGeom>
        <a:solidFill>
          <a:schemeClr val="accent2">
            <a:lumMod val="5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3</a:t>
          </a:r>
          <a:r>
            <a:rPr lang="en-US" sz="1200" kern="1200" baseline="30000" dirty="0">
              <a:solidFill>
                <a:schemeClr val="bg1"/>
              </a:solidFill>
            </a:rPr>
            <a:t>rd</a:t>
          </a:r>
          <a:r>
            <a:rPr lang="en-US" sz="1200" kern="1200" dirty="0">
              <a:solidFill>
                <a:schemeClr val="bg1"/>
              </a:solidFill>
            </a:rPr>
            <a:t> Party Drivers</a:t>
          </a:r>
        </a:p>
      </dsp:txBody>
      <dsp:txXfrm>
        <a:off x="6982045" y="2130187"/>
        <a:ext cx="889845" cy="593229"/>
      </dsp:txXfrm>
    </dsp:sp>
    <dsp:sp modelId="{51B17245-BF15-4383-A2C3-C22ACD97B9DB}">
      <dsp:nvSpPr>
        <dsp:cNvPr id="0" name=""/>
        <dsp:cNvSpPr/>
      </dsp:nvSpPr>
      <dsp:spPr>
        <a:xfrm>
          <a:off x="8005241" y="2130187"/>
          <a:ext cx="2475473" cy="593229"/>
        </a:xfrm>
        <a:prstGeom prst="chevron">
          <a:avLst/>
        </a:prstGeom>
        <a:solidFill>
          <a:schemeClr val="accent2">
            <a:lumMod val="40000"/>
            <a:lumOff val="6000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rPr>
            <a:t>User mode code (apps, etc.)</a:t>
          </a:r>
        </a:p>
      </dsp:txBody>
      <dsp:txXfrm>
        <a:off x="8301856" y="2130187"/>
        <a:ext cx="1882244" cy="59322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2016</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9/28/2016 2:59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2016</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9/28/2016 2:59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Microsoft 2016</a:t>
            </a: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9/28/2016 2:59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6661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67655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188869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D10C09F-FCA1-48C8-B40D-42E1045D109E}"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78073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Microsoft 2016</a:t>
            </a: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077267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56226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D10C09F-FCA1-48C8-B40D-42E1045D109E}"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552241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840166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016528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20</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866655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Microsoft 2016</a:t>
            </a: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24782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Microsoft 2016</a:t>
            </a: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1394500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D10C09F-FCA1-48C8-B40D-42E1045D109E}"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6937733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B263312-38AA-4E1E-B2B5-0F8F122B24FE}"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23</a:t>
            </a:fld>
            <a:endParaRPr kumimoji="0" lang="en-US" sz="1800" b="0" i="0" u="none" strike="noStrike" kern="0" cap="none" spc="0" normalizeH="0" baseline="0" noProof="0" dirty="0">
              <a:ln>
                <a:noFill/>
              </a:ln>
              <a:solidFill>
                <a:sysClr val="windowText" lastClr="000000"/>
              </a:solidFill>
              <a:effectLst/>
              <a:uLnTx/>
              <a:uFillTx/>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453B4A1-23F0-4EA8-922A-C21006FB5AB3}"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4" name="Footer Placeholder 3"/>
          <p:cNvSpPr>
            <a:spLocks noGrp="1"/>
          </p:cNvSpPr>
          <p:nvPr>
            <p:ph type="ftr" sz="quarter" idx="14"/>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53527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28</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0940582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A2B2ED8-C573-45EF-BF68-CEC19505703A}"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B263312-38AA-4E1E-B2B5-0F8F122B24FE}"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29</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Footer Placeholder 5"/>
          <p:cNvSpPr>
            <a:spLocks noGrp="1"/>
          </p:cNvSpPr>
          <p:nvPr>
            <p:ph type="ftr" sz="quarter" idx="13"/>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9" name="Header Placeholder 8"/>
          <p:cNvSpPr>
            <a:spLocks noGrp="1"/>
          </p:cNvSpPr>
          <p:nvPr>
            <p:ph type="hdr" sz="quarter" idx="14"/>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7285524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0EC29EE-A8AD-4CE0-9C0B-116E0D4D7533}" type="datetime8">
              <a:rPr lang="en-US" smtClean="0"/>
              <a:t>9/28/2016 2:59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28359679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9/28/2016 2:59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31</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861498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269926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D10C09F-FCA1-48C8-B40D-42E1045D109E}"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255518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3662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2015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74353ED-ACB2-44BF-A903-985B0AF962B7}" type="datetime1">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a:t>
            </a:fld>
            <a:endParaRPr kumimoji="0" lang="en-US" sz="1800" b="0" i="0" u="none" strike="noStrike" kern="0" cap="none" spc="0" normalizeH="0" baseline="0" noProof="0" dirty="0">
              <a:ln>
                <a:noFill/>
              </a:ln>
              <a:solidFill>
                <a:sysClr val="windowText" lastClr="000000"/>
              </a:solidFill>
              <a:effectLst/>
              <a:uLnTx/>
              <a:uFillTx/>
            </a:endParaRPr>
          </a:p>
        </p:txBody>
      </p:sp>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454626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560428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90EC29EE-A8AD-4CE0-9C0B-116E0D4D7533}"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008704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p:txBody>
      </p:sp>
      <p:sp>
        <p:nvSpPr>
          <p:cNvPr id="4" name="Header Placeholder 3"/>
          <p:cNvSpPr>
            <a:spLocks noGrp="1"/>
          </p:cNvSpPr>
          <p:nvPr>
            <p:ph type="hdr"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Microsoft 2016</a:t>
            </a:r>
          </a:p>
        </p:txBody>
      </p:sp>
      <p:sp>
        <p:nvSpPr>
          <p:cNvPr id="5" name="Footer Placeholder 4"/>
          <p:cNvSpPr>
            <a:spLocks noGrp="1"/>
          </p:cNvSpPr>
          <p:nvPr>
            <p:ph type="ftr" sz="quarter" idx="11"/>
          </p:nvPr>
        </p:nvSpPr>
        <p:spPr/>
        <p:txBody>
          <a:bodyPr/>
          <a:lstStyle/>
          <a:p>
            <a:pPr marL="0" marR="0" lvl="0" indent="0" defTabSz="914099"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8EEC551-8CDA-4EB6-89BB-2A86C9F091C8}"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9/28/2016 2:59 PM</a:t>
            </a:fld>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3"/>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6687635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a:t>Click icon to add picture</a:t>
            </a: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a:t>Edit Master text styles</a:t>
            </a:r>
          </a:p>
        </p:txBody>
      </p:sp>
    </p:spTree>
    <p:extLst>
      <p:ext uri="{BB962C8B-B14F-4D97-AF65-F5344CB8AC3E}">
        <p14:creationId xmlns:p14="http://schemas.microsoft.com/office/powerpoint/2010/main" val="37508026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897602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68934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alkin">
    <p:bg bwMode="gray">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userDrawn="1"/>
        </p:nvPicPr>
        <p:blipFill>
          <a:blip r:embed="rId2"/>
          <a:stretch>
            <a:fillRect/>
          </a:stretch>
        </p:blipFill>
        <p:spPr>
          <a:xfrm>
            <a:off x="462280" y="6209084"/>
            <a:ext cx="1456418" cy="310896"/>
          </a:xfrm>
          <a:prstGeom prst="rect">
            <a:avLst/>
          </a:prstGeom>
        </p:spPr>
      </p:pic>
      <p:pic>
        <p:nvPicPr>
          <p:cNvPr id="6" name="Picture 5"/>
          <p:cNvPicPr>
            <a:picLocks noChangeAspect="1"/>
          </p:cNvPicPr>
          <p:nvPr userDrawn="1"/>
        </p:nvPicPr>
        <p:blipFill rotWithShape="1">
          <a:blip r:embed="rId3"/>
          <a:srcRect r="40044"/>
          <a:stretch/>
        </p:blipFill>
        <p:spPr>
          <a:xfrm>
            <a:off x="-246501" y="1965643"/>
            <a:ext cx="4736205" cy="2148840"/>
          </a:xfrm>
          <a:prstGeom prst="rect">
            <a:avLst/>
          </a:prstGeom>
        </p:spPr>
      </p:pic>
    </p:spTree>
    <p:extLst>
      <p:ext uri="{BB962C8B-B14F-4D97-AF65-F5344CB8AC3E}">
        <p14:creationId xmlns:p14="http://schemas.microsoft.com/office/powerpoint/2010/main" val="2620341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
        <p:nvSpPr>
          <p:cNvPr id="6" name="Rectangle 5"/>
          <p:cNvSpPr/>
          <p:nvPr userDrawn="1"/>
        </p:nvSpPr>
        <p:spPr bwMode="gray">
          <a:xfrm>
            <a:off x="0" y="5897245"/>
            <a:ext cx="12435840" cy="109728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a:stretch>
            <a:fillRect/>
          </a:stretch>
        </p:blipFill>
        <p:spPr>
          <a:xfrm>
            <a:off x="370840" y="6294142"/>
            <a:ext cx="1456418" cy="310896"/>
          </a:xfrm>
          <a:prstGeom prst="rect">
            <a:avLst/>
          </a:prstGeom>
        </p:spPr>
      </p:pic>
    </p:spTree>
    <p:extLst>
      <p:ext uri="{BB962C8B-B14F-4D97-AF65-F5344CB8AC3E}">
        <p14:creationId xmlns:p14="http://schemas.microsoft.com/office/powerpoint/2010/main" val="17835652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80655951"/>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359454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4238344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47077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92662917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189533110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2925191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2235704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02610405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55362693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75085370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02983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65035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7500129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a:blip r:embed="rId2"/>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182125624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540401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chemeClr val="accent1"/>
        </a:solidFill>
        <a:effectLst/>
      </p:bgPr>
    </p:bg>
    <p:spTree>
      <p:nvGrpSpPr>
        <p:cNvPr id="1" name=""/>
        <p:cNvGrpSpPr/>
        <p:nvPr/>
      </p:nvGrpSpPr>
      <p:grpSpPr>
        <a:xfrm>
          <a:off x="0" y="0"/>
          <a:ext cx="0" cy="0"/>
          <a:chOff x="0" y="0"/>
          <a:chExt cx="0" cy="0"/>
        </a:xfrm>
      </p:grpSpPr>
      <p:sp>
        <p:nvSpPr>
          <p:cNvPr id="10" name="Rectangle 9"/>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2"/>
          <a:stretch>
            <a:fillRect/>
          </a:stretch>
        </p:blipFill>
        <p:spPr>
          <a:xfrm>
            <a:off x="462280" y="6209084"/>
            <a:ext cx="1456418" cy="310896"/>
          </a:xfrm>
          <a:prstGeom prst="rect">
            <a:avLst/>
          </a:prstGeom>
        </p:spPr>
      </p:pic>
      <p:pic>
        <p:nvPicPr>
          <p:cNvPr id="16" name="Picture 15" hidden="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8" name="Title 1"/>
          <p:cNvSpPr>
            <a:spLocks noGrp="1"/>
          </p:cNvSpPr>
          <p:nvPr>
            <p:ph type="title" hasCustomPrompt="1"/>
          </p:nvPr>
        </p:nvSpPr>
        <p:spPr bwMode="white">
          <a:xfrm>
            <a:off x="274702" y="1679645"/>
            <a:ext cx="91439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a:t>Presentation title</a:t>
            </a:r>
          </a:p>
        </p:txBody>
      </p:sp>
      <p:sp>
        <p:nvSpPr>
          <p:cNvPr id="9" name="Text Placeholder 4"/>
          <p:cNvSpPr>
            <a:spLocks noGrp="1"/>
          </p:cNvSpPr>
          <p:nvPr>
            <p:ph type="body" sz="quarter" idx="12" hasCustomPrompt="1"/>
          </p:nvPr>
        </p:nvSpPr>
        <p:spPr bwMode="white">
          <a:xfrm>
            <a:off x="274701" y="3509753"/>
            <a:ext cx="73151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33508377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8695971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810061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8669847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834018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747864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952768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3588649"/>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675529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00996460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ustomer Evidence Slide">
    <p:bg bwMode="gray">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8584">
                      <a:schemeClr val="tx2"/>
                    </a:gs>
                    <a:gs pos="57000">
                      <a:schemeClr val="tx2"/>
                    </a:gs>
                  </a:gsLst>
                  <a:lin ang="5400000" scaled="0"/>
                </a:gradFill>
              </a:defRPr>
            </a:lvl1pPr>
          </a:lstStyle>
          <a:p>
            <a:r>
              <a:rPr lang="en-US" dirty="0"/>
              <a:t>Customer evidence slide</a:t>
            </a:r>
          </a:p>
        </p:txBody>
      </p:sp>
      <p:sp>
        <p:nvSpPr>
          <p:cNvPr id="4" name="Picture Placeholder 3"/>
          <p:cNvSpPr>
            <a:spLocks noGrp="1"/>
          </p:cNvSpPr>
          <p:nvPr>
            <p:ph type="pic" sz="quarter" idx="10"/>
          </p:nvPr>
        </p:nvSpPr>
        <p:spPr bwMode="gray">
          <a:xfrm>
            <a:off x="274638" y="1434069"/>
            <a:ext cx="5486400" cy="1827214"/>
          </a:xfrm>
          <a:blipFill>
            <a:blip r:embed="rId2"/>
            <a:stretch>
              <a:fillRect/>
            </a:stretch>
          </a:blipFill>
        </p:spPr>
        <p:txBody>
          <a:bodyPr lIns="182880" tIns="146304" rIns="182880" bIns="146304">
            <a:noAutofit/>
          </a:bodyPr>
          <a:lstStyle>
            <a:lvl1pPr marL="0" indent="0">
              <a:buNone/>
              <a:defRPr lang="en-US" sz="2400" kern="1200" spc="0" baseline="0" dirty="0">
                <a:noFill/>
                <a:latin typeface="+mn-lt"/>
                <a:ea typeface="+mn-ea"/>
                <a:cs typeface="+mn-cs"/>
              </a:defRPr>
            </a:lvl1pPr>
            <a:lvl2pP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endParaRPr lang="en-US" dirty="0"/>
          </a:p>
        </p:txBody>
      </p:sp>
      <p:sp>
        <p:nvSpPr>
          <p:cNvPr id="5" name="Rectangle 4"/>
          <p:cNvSpPr/>
          <p:nvPr userDrawn="1"/>
        </p:nvSpPr>
        <p:spPr bwMode="auto">
          <a:xfrm>
            <a:off x="6218237" y="4868863"/>
            <a:ext cx="5945966" cy="18288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2880" tIns="146304" rIns="182880" bIns="146304"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5439">
                    <a:srgbClr val="F8F8F8"/>
                  </a:gs>
                  <a:gs pos="10000">
                    <a:srgbClr val="F8F8F8"/>
                  </a:gs>
                </a:gsLst>
                <a:lin ang="5400000" scaled="0"/>
              </a:gradFill>
            </a:endParaRPr>
          </a:p>
        </p:txBody>
      </p:sp>
      <p:sp>
        <p:nvSpPr>
          <p:cNvPr id="6" name="Picture Placeholder 3"/>
          <p:cNvSpPr>
            <a:spLocks noGrp="1"/>
          </p:cNvSpPr>
          <p:nvPr>
            <p:ph type="pic" sz="quarter" idx="11" hasCustomPrompt="1"/>
          </p:nvPr>
        </p:nvSpPr>
        <p:spPr bwMode="gray">
          <a:xfrm>
            <a:off x="6218237" y="1434069"/>
            <a:ext cx="5943601" cy="3433208"/>
          </a:xfrm>
          <a:blipFill>
            <a:blip r:embed="rId3"/>
            <a:stretch>
              <a:fillRect/>
            </a:stretch>
          </a:blipFill>
        </p:spPr>
        <p:txBody>
          <a:bodyPr lIns="182880" tIns="146304" rIns="182880" bIns="146304">
            <a:noAutofit/>
          </a:bodyPr>
          <a:lstStyle>
            <a:lvl1pPr marL="0" indent="0">
              <a:buNone/>
              <a:defRPr lang="en-US" sz="2400" kern="1200" spc="0" baseline="0" dirty="0">
                <a:gradFill>
                  <a:gsLst>
                    <a:gs pos="1250">
                      <a:schemeClr val="tx1"/>
                    </a:gs>
                    <a:gs pos="100000">
                      <a:schemeClr val="tx1"/>
                    </a:gs>
                  </a:gsLst>
                  <a:lin ang="5400000" scaled="0"/>
                </a:gradFill>
                <a:latin typeface="+mn-lt"/>
                <a:ea typeface="+mn-ea"/>
                <a:cs typeface="+mn-cs"/>
              </a:defRPr>
            </a:lvl1pPr>
            <a:lvl2pPr algn="ctr">
              <a:defRPr lang="en-US" sz="2400" kern="1200" spc="0" baseline="0" dirty="0">
                <a:gradFill>
                  <a:gsLst>
                    <a:gs pos="1250">
                      <a:schemeClr val="tx1"/>
                    </a:gs>
                    <a:gs pos="100000">
                      <a:schemeClr val="tx1"/>
                    </a:gs>
                  </a:gsLst>
                  <a:lin ang="5400000" scaled="0"/>
                </a:gradFill>
                <a:latin typeface="+mn-lt"/>
                <a:ea typeface="+mn-ea"/>
                <a:cs typeface="+mn-cs"/>
              </a:defRPr>
            </a:lvl2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dirty="0"/>
              <a:t>Your image here</a:t>
            </a:r>
          </a:p>
        </p:txBody>
      </p:sp>
      <p:cxnSp>
        <p:nvCxnSpPr>
          <p:cNvPr id="7" name="Straight Connector 6"/>
          <p:cNvCxnSpPr/>
          <p:nvPr userDrawn="1"/>
        </p:nvCxnSpPr>
        <p:spPr>
          <a:xfrm>
            <a:off x="5989638" y="1836883"/>
            <a:ext cx="0" cy="4754828"/>
          </a:xfrm>
          <a:prstGeom prst="line">
            <a:avLst/>
          </a:prstGeom>
          <a:ln w="3175">
            <a:solidFill>
              <a:schemeClr val="tx1">
                <a:alpha val="2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10"/>
          <p:cNvSpPr>
            <a:spLocks noGrp="1"/>
          </p:cNvSpPr>
          <p:nvPr>
            <p:ph type="body" sz="quarter" idx="12"/>
          </p:nvPr>
        </p:nvSpPr>
        <p:spPr>
          <a:xfrm>
            <a:off x="274638" y="3260725"/>
            <a:ext cx="5486400" cy="3436938"/>
          </a:xfrm>
        </p:spPr>
        <p:txBody>
          <a:bodyPr lIns="182880" tIns="146304" rIns="182880" bIns="146304">
            <a:noAutofit/>
          </a:bodyPr>
          <a:lstStyle>
            <a:lvl1pPr marL="0" indent="0">
              <a:buNone/>
              <a:defRPr sz="2400">
                <a:latin typeface="+mn-lt"/>
              </a:defRPr>
            </a:lvl1pPr>
          </a:lstStyle>
          <a:p>
            <a:pPr lvl="0"/>
            <a:r>
              <a:rPr lang="en-US" dirty="0"/>
              <a:t>Edit Master text styles</a:t>
            </a:r>
          </a:p>
        </p:txBody>
      </p:sp>
      <p:sp>
        <p:nvSpPr>
          <p:cNvPr id="15" name="Text Placeholder 14"/>
          <p:cNvSpPr>
            <a:spLocks noGrp="1"/>
          </p:cNvSpPr>
          <p:nvPr>
            <p:ph type="body" sz="quarter" idx="13"/>
          </p:nvPr>
        </p:nvSpPr>
        <p:spPr>
          <a:xfrm>
            <a:off x="6218238" y="4868863"/>
            <a:ext cx="5943600" cy="1827214"/>
          </a:xfrm>
        </p:spPr>
        <p:txBody>
          <a:bodyPr lIns="182880" tIns="146304" rIns="182880" bIns="146304" anchor="ctr">
            <a:noAutofit/>
          </a:bodyPr>
          <a:lstStyle>
            <a:lvl1pPr marL="0" indent="0" algn="ctr">
              <a:buNone/>
              <a:defRPr sz="3200">
                <a:gradFill>
                  <a:gsLst>
                    <a:gs pos="27434">
                      <a:srgbClr val="FFFFFF"/>
                    </a:gs>
                    <a:gs pos="54000">
                      <a:srgbClr val="FFFFFF"/>
                    </a:gs>
                  </a:gsLst>
                  <a:lin ang="5400000" scaled="0"/>
                </a:gradFill>
                <a:latin typeface="+mj-lt"/>
              </a:defRPr>
            </a:lvl1pPr>
          </a:lstStyle>
          <a:p>
            <a:pPr lvl="0"/>
            <a:r>
              <a:rPr lang="en-US" dirty="0"/>
              <a:t>Edit Master text styles</a:t>
            </a:r>
          </a:p>
        </p:txBody>
      </p:sp>
    </p:spTree>
    <p:extLst>
      <p:ext uri="{BB962C8B-B14F-4D97-AF65-F5344CB8AC3E}">
        <p14:creationId xmlns:p14="http://schemas.microsoft.com/office/powerpoint/2010/main" val="19966985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8299" cy="1181862"/>
          </a:xfrm>
          <a:noFill/>
        </p:spPr>
        <p:txBody>
          <a:bodyPr wrap="square" tIns="91440" bIns="91440" anchor="t" anchorCtr="0">
            <a:spAutoFit/>
          </a:bodyPr>
          <a:lstStyle>
            <a:lvl1pPr>
              <a:defRPr sz="7200" spc="-100" baseline="0">
                <a:gradFill>
                  <a:gsLst>
                    <a:gs pos="8850">
                      <a:schemeClr val="tx1"/>
                    </a:gs>
                    <a:gs pos="23894">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8229599" cy="738664"/>
          </a:xfrm>
          <a:noFill/>
        </p:spPr>
        <p:txBody>
          <a:bodyPr wrap="square" lIns="182880" tIns="146304" rIns="182880" bIns="146304">
            <a:spAutoFit/>
          </a:bodyPr>
          <a:lstStyle>
            <a:lvl1pPr marL="0" indent="0">
              <a:spcBef>
                <a:spcPts val="0"/>
              </a:spcBef>
              <a:buNone/>
              <a:defRPr sz="3200" spc="0" baseline="0">
                <a:gradFill>
                  <a:gsLst>
                    <a:gs pos="8850">
                      <a:schemeClr val="tx1"/>
                    </a:gs>
                    <a:gs pos="23894">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408852537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8229599" cy="1181862"/>
          </a:xfrm>
          <a:noFill/>
        </p:spPr>
        <p:txBody>
          <a:bodyPr wrap="square" tIns="91440" bIns="91440" anchor="t" anchorCtr="0">
            <a:spAutoFit/>
          </a:bodyPr>
          <a:lstStyle>
            <a:lvl1pPr>
              <a:defRPr sz="7200" spc="-100" baseline="0">
                <a:gradFill>
                  <a:gsLst>
                    <a:gs pos="10619">
                      <a:schemeClr val="tx1"/>
                    </a:gs>
                    <a:gs pos="26549">
                      <a:schemeClr val="tx1"/>
                    </a:gs>
                  </a:gsLst>
                  <a:lin ang="5400000" scaled="0"/>
                </a:gradFill>
              </a:defRPr>
            </a:lvl1pPr>
          </a:lstStyle>
          <a:p>
            <a:r>
              <a:rPr lang="en-US" dirty="0"/>
              <a:t>Video title</a:t>
            </a:r>
          </a:p>
        </p:txBody>
      </p:sp>
    </p:spTree>
    <p:extLst>
      <p:ext uri="{BB962C8B-B14F-4D97-AF65-F5344CB8AC3E}">
        <p14:creationId xmlns:p14="http://schemas.microsoft.com/office/powerpoint/2010/main" val="36749932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2218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9765057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a:t>50/50 photo layout</a:t>
            </a:r>
          </a:p>
        </p:txBody>
      </p:sp>
      <p:sp>
        <p:nvSpPr>
          <p:cNvPr id="5" name="Picture Placeholder 4"/>
          <p:cNvSpPr>
            <a:spLocks noGrp="1"/>
          </p:cNvSpPr>
          <p:nvPr>
            <p:ph type="pic" sz="quarter" idx="10"/>
          </p:nvPr>
        </p:nvSpPr>
        <p:spPr bwMode="ltGray">
          <a:xfrm>
            <a:off x="6219825" y="0"/>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379500563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Accent Color 1">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86061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95384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435388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2016 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147828159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04015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theme" Target="../theme/theme2.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300" r:id="rId1"/>
    <p:sldLayoutId id="2147484295" r:id="rId2"/>
    <p:sldLayoutId id="2147484240" r:id="rId3"/>
    <p:sldLayoutId id="2147484296" r:id="rId4"/>
    <p:sldLayoutId id="2147484241" r:id="rId5"/>
    <p:sldLayoutId id="2147484297" r:id="rId6"/>
    <p:sldLayoutId id="2147484244" r:id="rId7"/>
    <p:sldLayoutId id="2147484298" r:id="rId8"/>
    <p:sldLayoutId id="2147484245" r:id="rId9"/>
    <p:sldLayoutId id="2147484247" r:id="rId10"/>
    <p:sldLayoutId id="2147484331" r:id="rId11"/>
    <p:sldLayoutId id="2147484249" r:id="rId12"/>
    <p:sldLayoutId id="2147484301" r:id="rId13"/>
    <p:sldLayoutId id="2147484251" r:id="rId14"/>
    <p:sldLayoutId id="2147484252" r:id="rId15"/>
    <p:sldLayoutId id="2147484254" r:id="rId16"/>
    <p:sldLayoutId id="2147484257" r:id="rId17"/>
    <p:sldLayoutId id="2147484258" r:id="rId18"/>
    <p:sldLayoutId id="2147484260" r:id="rId19"/>
    <p:sldLayoutId id="2147484299" r:id="rId20"/>
    <p:sldLayoutId id="2147484263"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userDrawn="1">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userDrawn="1">
          <p15:clr>
            <a:srgbClr val="C35EA4"/>
          </p15:clr>
        </p15:guide>
        <p15:guide id="17" pos="7546" userDrawn="1">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19" name="Group 18"/>
            <p:cNvGrpSpPr/>
            <p:nvPr userDrawn="1"/>
          </p:nvGrpSpPr>
          <p:grpSpPr>
            <a:xfrm rot="5400000">
              <a:off x="11584220" y="1040742"/>
              <a:ext cx="2698730" cy="629236"/>
              <a:chOff x="1584344" y="4543426"/>
              <a:chExt cx="2698730" cy="629236"/>
            </a:xfrm>
          </p:grpSpPr>
          <p:sp>
            <p:nvSpPr>
              <p:cNvPr id="25" name="Rectangle 24"/>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27" name="Rectangle 26"/>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R:210 G:210 B:210</a:t>
                </a:r>
              </a:p>
            </p:txBody>
          </p:sp>
          <p:sp>
            <p:nvSpPr>
              <p:cNvPr id="28" name="Rectangle 27"/>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29" name="Rectangle 28"/>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Blue</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 G:124 B:16</a:t>
                </a:r>
              </a:p>
            </p:txBody>
          </p:sp>
          <p:sp>
            <p:nvSpPr>
              <p:cNvPr id="30" name="Rectangle 29"/>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grpSp>
        <p:sp>
          <p:nvSpPr>
            <p:cNvPr id="20" name="TextBox 19"/>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21" name="TextBox 20"/>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Green </a:t>
              </a:r>
            </a:p>
            <a:p>
              <a:pPr marL="0" algn="l" defTabSz="932472" rtl="0" eaLnBrk="1" fontAlgn="base" latinLnBrk="0" hangingPunct="1">
                <a:lnSpc>
                  <a:spcPct val="100000"/>
                </a:lnSpc>
                <a:spcBef>
                  <a:spcPct val="0"/>
                </a:spcBef>
                <a:spcAft>
                  <a:spcPct val="0"/>
                </a:spcAft>
              </a:pPr>
              <a:r>
                <a:rPr lang="en-US" sz="500" b="0" kern="1200" baseline="0" dirty="0">
                  <a:gradFill>
                    <a:gsLst>
                      <a:gs pos="37168">
                        <a:srgbClr val="292929"/>
                      </a:gs>
                      <a:gs pos="72000">
                        <a:srgbClr val="292929"/>
                      </a:gs>
                    </a:gsLst>
                    <a:lin ang="5400000" scaled="0"/>
                  </a:gradFill>
                  <a:latin typeface="+mn-lt"/>
                  <a:ea typeface="Segoe UI" pitchFamily="34" charset="0"/>
                  <a:cs typeface="Segoe UI" pitchFamily="34" charset="0"/>
                </a:rPr>
                <a:t>R:168 G:216 B:10</a:t>
              </a:r>
            </a:p>
          </p:txBody>
        </p:sp>
        <p:sp>
          <p:nvSpPr>
            <p:cNvPr id="31" name="Rectangle 30"/>
            <p:cNvSpPr/>
            <p:nvPr userDrawn="1"/>
          </p:nvSpPr>
          <p:spPr bwMode="auto">
            <a:xfrm rot="5400000">
              <a:off x="12328888" y="4270558"/>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32" name="Rectangle 31"/>
            <p:cNvSpPr/>
            <p:nvPr userDrawn="1"/>
          </p:nvSpPr>
          <p:spPr bwMode="auto">
            <a:xfrm rot="5400000">
              <a:off x="12328888" y="3353997"/>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1249032989"/>
      </p:ext>
    </p:extLst>
  </p:cSld>
  <p:clrMap bg1="dk1" tx1="lt1" bg2="dk2" tx2="lt2" accent1="accent1" accent2="accent2" accent3="accent3" accent4="accent4" accent5="accent5" accent6="accent6" hlink="hlink" folHlink="folHlink"/>
  <p:sldLayoutIdLst>
    <p:sldLayoutId id="2147484339" r:id="rId1"/>
    <p:sldLayoutId id="2147484340" r:id="rId2"/>
    <p:sldLayoutId id="2147484311" r:id="rId3"/>
    <p:sldLayoutId id="2147484312" r:id="rId4"/>
    <p:sldLayoutId id="2147484313" r:id="rId5"/>
    <p:sldLayoutId id="2147484314" r:id="rId6"/>
    <p:sldLayoutId id="2147484315" r:id="rId7"/>
    <p:sldLayoutId id="2147484332" r:id="rId8"/>
    <p:sldLayoutId id="2147484333" r:id="rId9"/>
    <p:sldLayoutId id="2147484334" r:id="rId10"/>
    <p:sldLayoutId id="2147484335" r:id="rId11"/>
    <p:sldLayoutId id="2147484336" r:id="rId12"/>
    <p:sldLayoutId id="2147484323" r:id="rId13"/>
    <p:sldLayoutId id="2147484324" r:id="rId14"/>
    <p:sldLayoutId id="2147484325" r:id="rId15"/>
    <p:sldLayoutId id="2147484326" r:id="rId16"/>
    <p:sldLayoutId id="2147484327" r:id="rId17"/>
    <p:sldLayoutId id="2147484328" r:id="rId18"/>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userDrawn="1">
          <p15:clr>
            <a:srgbClr val="C35EA4"/>
          </p15:clr>
        </p15:guide>
        <p15:guide id="17" pos="7546" userDrawn="1">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userDrawn="1">
          <p15:clr>
            <a:srgbClr val="C35EA4"/>
          </p15:clr>
        </p15:guide>
        <p15:guide id="26" orient="horz" pos="4104" userDrawn="1">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3" name="Group 2"/>
          <p:cNvGrpSpPr/>
          <p:nvPr userDrawn="1"/>
        </p:nvGrpSpPr>
        <p:grpSpPr>
          <a:xfrm>
            <a:off x="12618967" y="0"/>
            <a:ext cx="952401" cy="5766967"/>
            <a:chOff x="12618967" y="0"/>
            <a:chExt cx="952401" cy="5766967"/>
          </a:xfrm>
        </p:grpSpPr>
        <p:grpSp>
          <p:nvGrpSpPr>
            <p:cNvPr id="26" name="Group 25"/>
            <p:cNvGrpSpPr/>
            <p:nvPr userDrawn="1"/>
          </p:nvGrpSpPr>
          <p:grpSpPr>
            <a:xfrm rot="5400000">
              <a:off x="11584220" y="1040742"/>
              <a:ext cx="2698730" cy="629236"/>
              <a:chOff x="1584344" y="4543426"/>
              <a:chExt cx="2698730" cy="629236"/>
            </a:xfrm>
          </p:grpSpPr>
          <p:sp>
            <p:nvSpPr>
              <p:cNvPr id="37" name="Rectangle 36"/>
              <p:cNvSpPr/>
              <p:nvPr userDrawn="1"/>
            </p:nvSpPr>
            <p:spPr bwMode="auto">
              <a:xfrm>
                <a:off x="1586734" y="4543428"/>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err="1">
                    <a:gradFill>
                      <a:gsLst>
                        <a:gs pos="0">
                          <a:srgbClr val="FFFFFF"/>
                        </a:gs>
                        <a:gs pos="100000">
                          <a:srgbClr val="FFFFFF"/>
                        </a:gs>
                      </a:gsLst>
                      <a:lin ang="5400000" scaled="0"/>
                    </a:gradFill>
                    <a:latin typeface="+mn-lt"/>
                    <a:ea typeface="Segoe UI" pitchFamily="34" charset="0"/>
                    <a:cs typeface="Segoe UI" pitchFamily="34" charset="0"/>
                  </a:rPr>
                  <a:t>Oragen</a:t>
                </a:r>
                <a:endPar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endParaRPr>
              </a:p>
              <a:p>
                <a:pPr algn="l" defTabSz="932472" fontAlgn="base">
                  <a:lnSpc>
                    <a:spcPct val="100000"/>
                  </a:lnSpc>
                  <a:spcBef>
                    <a:spcPct val="0"/>
                  </a:spcBef>
                  <a:spcAft>
                    <a:spcPct val="0"/>
                  </a:spcAft>
                </a:pPr>
                <a:r>
                  <a:rPr lang="en-US" sz="500" dirty="0">
                    <a:gradFill>
                      <a:gsLst>
                        <a:gs pos="0">
                          <a:srgbClr val="FFFFFF"/>
                        </a:gs>
                        <a:gs pos="100000">
                          <a:srgbClr val="FFFFFF"/>
                        </a:gs>
                      </a:gsLst>
                      <a:lin ang="5400000" scaled="0"/>
                    </a:gradFill>
                    <a:ea typeface="Segoe UI" pitchFamily="34" charset="0"/>
                    <a:cs typeface="Segoe UI" pitchFamily="34" charset="0"/>
                  </a:rPr>
                  <a:t>R:</a:t>
                </a:r>
                <a:r>
                  <a:rPr lang="en-US" sz="500" baseline="0" dirty="0">
                    <a:gradFill>
                      <a:gsLst>
                        <a:gs pos="0">
                          <a:srgbClr val="FFFFFF"/>
                        </a:gs>
                        <a:gs pos="100000">
                          <a:srgbClr val="FFFFFF"/>
                        </a:gs>
                      </a:gsLst>
                      <a:lin ang="5400000" scaled="0"/>
                    </a:gradFill>
                    <a:ea typeface="Segoe UI" pitchFamily="34" charset="0"/>
                    <a:cs typeface="Segoe UI" pitchFamily="34" charset="0"/>
                  </a:rPr>
                  <a:t>216 G:59 B:1</a:t>
                </a:r>
                <a:endParaRPr lang="en-US" sz="5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2505456" y="4543427"/>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Blue</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R:0 G:120 B:215</a:t>
                </a:r>
              </a:p>
            </p:txBody>
          </p:sp>
          <p:sp>
            <p:nvSpPr>
              <p:cNvPr id="42" name="Rectangle 41"/>
              <p:cNvSpPr/>
              <p:nvPr userDrawn="1"/>
            </p:nvSpPr>
            <p:spPr bwMode="auto">
              <a:xfrm>
                <a:off x="3413144" y="4543426"/>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Gray</a:t>
                </a:r>
              </a:p>
              <a:p>
                <a:pPr marL="0" algn="l" defTabSz="932472" rtl="0" eaLnBrk="1" fontAlgn="base" latinLnBrk="0" hangingPunct="1">
                  <a:lnSpc>
                    <a:spcPct val="100000"/>
                  </a:lnSpc>
                  <a:spcBef>
                    <a:spcPct val="0"/>
                  </a:spcBef>
                  <a:spcAft>
                    <a:spcPct val="0"/>
                  </a:spcAft>
                </a:pPr>
                <a:r>
                  <a:rPr lang="en-US" sz="500" kern="1200" dirty="0">
                    <a:gradFill>
                      <a:gsLst>
                        <a:gs pos="2092">
                          <a:srgbClr val="F8F8F8"/>
                        </a:gs>
                        <a:gs pos="10042">
                          <a:srgbClr val="F8F8F8"/>
                        </a:gs>
                      </a:gsLst>
                      <a:lin ang="5400000" scaled="0"/>
                    </a:gradFill>
                    <a:latin typeface="+mn-lt"/>
                    <a:ea typeface="Segoe UI" pitchFamily="34" charset="0"/>
                    <a:cs typeface="Segoe UI" pitchFamily="34" charset="0"/>
                  </a:rPr>
                  <a:t>R:80 G:80 B:80</a:t>
                </a:r>
              </a:p>
            </p:txBody>
          </p:sp>
          <p:sp>
            <p:nvSpPr>
              <p:cNvPr id="43" name="Rectangle 42"/>
              <p:cNvSpPr/>
              <p:nvPr userDrawn="1"/>
            </p:nvSpPr>
            <p:spPr bwMode="auto">
              <a:xfrm>
                <a:off x="2498744" y="4882896"/>
                <a:ext cx="869930" cy="289766"/>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Yellow</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G:185 B:0</a:t>
                </a:r>
              </a:p>
            </p:txBody>
          </p:sp>
          <p:sp>
            <p:nvSpPr>
              <p:cNvPr id="44" name="Rectangle 43"/>
              <p:cNvSpPr/>
              <p:nvPr userDrawn="1"/>
            </p:nvSpPr>
            <p:spPr bwMode="auto">
              <a:xfrm>
                <a:off x="3413144" y="4882895"/>
                <a:ext cx="869930" cy="28976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Orange</a:t>
                </a:r>
              </a:p>
              <a:p>
                <a:pPr marL="0" algn="l" defTabSz="932472" rtl="0" eaLnBrk="1" fontAlgn="base" latinLnBrk="0" hangingPunct="1">
                  <a:lnSpc>
                    <a:spcPct val="100000"/>
                  </a:lnSpc>
                  <a:spcBef>
                    <a:spcPct val="0"/>
                  </a:spcBef>
                  <a:spcAft>
                    <a:spcPct val="0"/>
                  </a:spcAft>
                </a:pPr>
                <a:r>
                  <a:rPr lang="en-US" sz="500" kern="1200" dirty="0">
                    <a:gradFill>
                      <a:gsLst>
                        <a:gs pos="37168">
                          <a:srgbClr val="292929"/>
                        </a:gs>
                        <a:gs pos="72000">
                          <a:srgbClr val="292929"/>
                        </a:gs>
                      </a:gsLst>
                      <a:lin ang="5400000" scaled="0"/>
                    </a:gradFill>
                    <a:latin typeface="+mn-lt"/>
                    <a:ea typeface="Segoe UI" pitchFamily="34" charset="0"/>
                    <a:cs typeface="Segoe UI" pitchFamily="34" charset="0"/>
                  </a:rPr>
                  <a:t>R:255 G:140 B:0</a:t>
                </a:r>
              </a:p>
            </p:txBody>
          </p:sp>
          <p:sp>
            <p:nvSpPr>
              <p:cNvPr id="45" name="Rectangle 44"/>
              <p:cNvSpPr/>
              <p:nvPr userDrawn="1"/>
            </p:nvSpPr>
            <p:spPr bwMode="auto">
              <a:xfrm>
                <a:off x="158434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37168">
                          <a:srgbClr val="292929"/>
                        </a:gs>
                        <a:gs pos="72000">
                          <a:srgbClr val="292929"/>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a:gradFill>
                      <a:gsLst>
                        <a:gs pos="37168">
                          <a:srgbClr val="292929"/>
                        </a:gs>
                        <a:gs pos="72000">
                          <a:srgbClr val="292929"/>
                        </a:gs>
                      </a:gsLst>
                      <a:lin ang="5400000" scaled="0"/>
                    </a:gradFill>
                    <a:ea typeface="Segoe UI" pitchFamily="34" charset="0"/>
                    <a:cs typeface="Segoe UI" pitchFamily="34" charset="0"/>
                  </a:rPr>
                  <a:t>R:</a:t>
                </a:r>
                <a:r>
                  <a:rPr lang="en-US" sz="500" baseline="0" dirty="0">
                    <a:gradFill>
                      <a:gsLst>
                        <a:gs pos="37168">
                          <a:srgbClr val="292929"/>
                        </a:gs>
                        <a:gs pos="72000">
                          <a:srgbClr val="292929"/>
                        </a:gs>
                      </a:gsLst>
                      <a:lin ang="5400000" scaled="0"/>
                    </a:gradFill>
                    <a:ea typeface="Segoe UI" pitchFamily="34" charset="0"/>
                    <a:cs typeface="Segoe UI" pitchFamily="34" charset="0"/>
                  </a:rPr>
                  <a:t>210 G:210 B:210</a:t>
                </a:r>
                <a:endParaRPr lang="en-US" sz="500" dirty="0">
                  <a:gradFill>
                    <a:gsLst>
                      <a:gs pos="37168">
                        <a:srgbClr val="292929"/>
                      </a:gs>
                      <a:gs pos="72000">
                        <a:srgbClr val="292929"/>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algn="l" defTabSz="932742" rtl="0" eaLnBrk="1" latinLnBrk="0" hangingPunct="1">
                <a:lnSpc>
                  <a:spcPct val="90000"/>
                </a:lnSpc>
                <a:spcAft>
                  <a:spcPts val="600"/>
                </a:spcAft>
              </a:pPr>
              <a:r>
                <a:rPr lang="en-US" sz="1000" kern="1200" dirty="0">
                  <a:gradFill>
                    <a:gsLst>
                      <a:gs pos="82301">
                        <a:srgbClr val="292929"/>
                      </a:gs>
                      <a:gs pos="62000">
                        <a:srgbClr val="292929"/>
                      </a:gs>
                    </a:gsLst>
                    <a:lin ang="5400000" scaled="0"/>
                  </a:gradFill>
                  <a:latin typeface="+mn-lt"/>
                  <a:ea typeface="+mn-ea"/>
                  <a:cs typeface="+mn-cs"/>
                </a:rPr>
                <a:t>Secondary colors (use only when necessary)</a:t>
              </a:r>
            </a:p>
          </p:txBody>
        </p:sp>
        <p:sp>
          <p:nvSpPr>
            <p:cNvPr id="22" name="Rectangle 21"/>
            <p:cNvSpPr/>
            <p:nvPr userDrawn="1"/>
          </p:nvSpPr>
          <p:spPr bwMode="auto">
            <a:xfrm rot="5400000">
              <a:off x="12328888" y="5187119"/>
              <a:ext cx="869930" cy="289766"/>
            </a:xfrm>
            <a:prstGeom prst="rect">
              <a:avLst/>
            </a:prstGeom>
            <a:solidFill>
              <a:srgbClr val="A8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Red</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a:t>
              </a:r>
              <a:r>
                <a:rPr lang="en-US" sz="500" baseline="0" dirty="0">
                  <a:gradFill>
                    <a:gsLst>
                      <a:gs pos="2092">
                        <a:srgbClr val="F8F8F8"/>
                      </a:gs>
                      <a:gs pos="10042">
                        <a:srgbClr val="F8F8F8"/>
                      </a:gs>
                    </a:gsLst>
                    <a:lin ang="5400000" scaled="0"/>
                  </a:gradFill>
                  <a:ea typeface="Segoe UI" pitchFamily="34" charset="0"/>
                  <a:cs typeface="Segoe UI" pitchFamily="34" charset="0"/>
                </a:rPr>
                <a:t>168 G:0 B:0</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3" name="Rectangle 22"/>
            <p:cNvSpPr/>
            <p:nvPr userDrawn="1"/>
          </p:nvSpPr>
          <p:spPr bwMode="auto">
            <a:xfrm rot="5400000">
              <a:off x="12328888" y="3353997"/>
              <a:ext cx="869930" cy="289766"/>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Light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R:16</a:t>
              </a:r>
              <a:r>
                <a:rPr lang="en-US" sz="500" baseline="0" dirty="0">
                  <a:gradFill>
                    <a:gsLst>
                      <a:gs pos="2092">
                        <a:srgbClr val="F8F8F8"/>
                      </a:gs>
                      <a:gs pos="10042">
                        <a:srgbClr val="F8F8F8"/>
                      </a:gs>
                    </a:gsLst>
                    <a:lin ang="5400000" scaled="0"/>
                  </a:gradFill>
                  <a:ea typeface="Segoe UI" pitchFamily="34" charset="0"/>
                  <a:cs typeface="Segoe UI" pitchFamily="34" charset="0"/>
                </a:rPr>
                <a:t> G:124 B:16</a:t>
              </a:r>
              <a:endParaRPr lang="en-US" sz="500" dirty="0">
                <a:gradFill>
                  <a:gsLst>
                    <a:gs pos="2092">
                      <a:srgbClr val="F8F8F8"/>
                    </a:gs>
                    <a:gs pos="10042">
                      <a:srgbClr val="F8F8F8"/>
                    </a:gs>
                  </a:gsLst>
                  <a:lin ang="5400000" scaled="0"/>
                </a:gradFill>
                <a:ea typeface="Segoe UI" pitchFamily="34" charset="0"/>
                <a:cs typeface="Segoe UI" pitchFamily="34" charset="0"/>
              </a:endParaRPr>
            </a:p>
          </p:txBody>
        </p:sp>
        <p:sp>
          <p:nvSpPr>
            <p:cNvPr id="24" name="Rectangle 23"/>
            <p:cNvSpPr/>
            <p:nvPr userDrawn="1"/>
          </p:nvSpPr>
          <p:spPr bwMode="auto">
            <a:xfrm rot="5400000">
              <a:off x="12328888" y="4272719"/>
              <a:ext cx="869930" cy="289766"/>
            </a:xfrm>
            <a:prstGeom prst="rect">
              <a:avLst/>
            </a:pr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a:gradFill>
                    <a:gsLst>
                      <a:gs pos="2092">
                        <a:srgbClr val="F8F8F8"/>
                      </a:gs>
                      <a:gs pos="10042">
                        <a:srgbClr val="F8F8F8"/>
                      </a:gs>
                    </a:gsLst>
                    <a:lin ang="5400000" scaled="0"/>
                  </a:gradFill>
                  <a:ea typeface="Segoe UI" pitchFamily="34" charset="0"/>
                  <a:cs typeface="Segoe UI" pitchFamily="34" charset="0"/>
                </a:rPr>
                <a:t>R0 G32 B80</a:t>
              </a:r>
            </a:p>
          </p:txBody>
        </p:sp>
      </p:grpSp>
    </p:spTree>
    <p:extLst>
      <p:ext uri="{BB962C8B-B14F-4D97-AF65-F5344CB8AC3E}">
        <p14:creationId xmlns:p14="http://schemas.microsoft.com/office/powerpoint/2010/main" val="2682552606"/>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 id="2147484354" r:id="rId12"/>
    <p:sldLayoutId id="2147484355" r:id="rId13"/>
    <p:sldLayoutId id="2147484356" r:id="rId14"/>
    <p:sldLayoutId id="2147484357" r:id="rId15"/>
    <p:sldLayoutId id="2147484358" r:id="rId16"/>
    <p:sldLayoutId id="2147484359" r:id="rId17"/>
    <p:sldLayoutId id="2147484360" r:id="rId18"/>
    <p:sldLayoutId id="2147484361" r:id="rId19"/>
    <p:sldLayoutId id="2147484362" r:id="rId20"/>
    <p:sldLayoutId id="2147484363" r:id="rId21"/>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s://channel9.msdn.com/Events/Ignite/2015/BRK2336" TargetMode="External"/><Relationship Id="rId3" Type="http://schemas.openxmlformats.org/officeDocument/2006/relationships/hyperlink" Target="https://www.microsoft.com/en-us/download/details.aspx?id=53337" TargetMode="External"/><Relationship Id="rId7" Type="http://schemas.openxmlformats.org/officeDocument/2006/relationships/hyperlink" Target="https://technet.microsoft.com/en-us/library/mt463091.aspx"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hyperlink" Target="https://blogs.technet.microsoft.com/enterprisemobility/2016/06/20/configmgr-as-a-managed-installer-with-win10/" TargetMode="External"/><Relationship Id="rId5" Type="http://schemas.openxmlformats.org/officeDocument/2006/relationships/hyperlink" Target="https://blogs.technet.microsoft.com/configmgrteam/2015/10/30/managing-windows-10-device-guard-with-configuration-manager/" TargetMode="External"/><Relationship Id="rId4" Type="http://schemas.openxmlformats.org/officeDocument/2006/relationships/hyperlink" Target="https://businessstore.microsoft.com/en-us/DeviceGuard/" TargetMode="External"/><Relationship Id="rId9" Type="http://schemas.openxmlformats.org/officeDocument/2006/relationships/hyperlink" Target="https://channel9.msdn.com/Blogs/Concretement/Episode-5-Windows-10-Device-Guard"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myignite.microsoft.com/" TargetMode="External"/><Relationship Id="rId2" Type="http://schemas.openxmlformats.org/officeDocument/2006/relationships/notesSlide" Target="../notesSlides/notesSlide24.xml"/><Relationship Id="rId1" Type="http://schemas.openxmlformats.org/officeDocument/2006/relationships/slideLayout" Target="../slideLayouts/slideLayout17.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hyperlink" Target="https://aka.ms/ignite.mobileapp"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701" y="1679645"/>
            <a:ext cx="11125135" cy="1828786"/>
          </a:xfrm>
        </p:spPr>
        <p:txBody>
          <a:bodyPr/>
          <a:lstStyle/>
          <a:p>
            <a:r>
              <a:rPr lang="en-US" dirty="0"/>
              <a:t>Drop the hammer down on malware threats with Windows 10’s Device Guard</a:t>
            </a:r>
          </a:p>
        </p:txBody>
      </p:sp>
      <p:sp>
        <p:nvSpPr>
          <p:cNvPr id="5" name="Text Placeholder 4"/>
          <p:cNvSpPr>
            <a:spLocks noGrp="1"/>
          </p:cNvSpPr>
          <p:nvPr>
            <p:ph type="body" sz="quarter" idx="12"/>
          </p:nvPr>
        </p:nvSpPr>
        <p:spPr/>
        <p:txBody>
          <a:bodyPr/>
          <a:lstStyle/>
          <a:p>
            <a:r>
              <a:rPr lang="en-US" dirty="0"/>
              <a:t>Scott Anderson</a:t>
            </a:r>
          </a:p>
          <a:p>
            <a:r>
              <a:rPr lang="en-US" dirty="0"/>
              <a:t>Program Manager – OS Security</a:t>
            </a:r>
          </a:p>
        </p:txBody>
      </p:sp>
      <p:sp>
        <p:nvSpPr>
          <p:cNvPr id="2" name="TextBox 1"/>
          <p:cNvSpPr txBox="1"/>
          <p:nvPr/>
        </p:nvSpPr>
        <p:spPr>
          <a:xfrm>
            <a:off x="10104437" y="296863"/>
            <a:ext cx="2057401" cy="572464"/>
          </a:xfrm>
          <a:prstGeom prst="rect">
            <a:avLst/>
          </a:prstGeom>
          <a:noFill/>
        </p:spPr>
        <p:txBody>
          <a:bodyPr wrap="square" lIns="182880" tIns="146304" rIns="182880" bIns="146304" rtlCol="0">
            <a:spAutoFit/>
          </a:bodyPr>
          <a:lstStyle/>
          <a:p>
            <a:pPr algn="r">
              <a:lnSpc>
                <a:spcPct val="90000"/>
              </a:lnSpc>
              <a:spcAft>
                <a:spcPts val="600"/>
              </a:spcAft>
            </a:pPr>
            <a:r>
              <a:rPr lang="en-US" sz="2000" dirty="0">
                <a:gradFill>
                  <a:gsLst>
                    <a:gs pos="2917">
                      <a:schemeClr val="tx1"/>
                    </a:gs>
                    <a:gs pos="30000">
                      <a:schemeClr val="tx1"/>
                    </a:gs>
                  </a:gsLst>
                  <a:lin ang="5400000" scaled="0"/>
                </a:gradFill>
              </a:rPr>
              <a:t>BRK2129</a:t>
            </a:r>
          </a:p>
        </p:txBody>
      </p:sp>
    </p:spTree>
    <p:extLst>
      <p:ext uri="{BB962C8B-B14F-4D97-AF65-F5344CB8AC3E}">
        <p14:creationId xmlns:p14="http://schemas.microsoft.com/office/powerpoint/2010/main" val="2760755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Secured Scripts with Config CI</a:t>
            </a:r>
          </a:p>
        </p:txBody>
      </p:sp>
      <p:sp>
        <p:nvSpPr>
          <p:cNvPr id="6" name="Text Placeholder 5"/>
          <p:cNvSpPr>
            <a:spLocks noGrp="1"/>
          </p:cNvSpPr>
          <p:nvPr>
            <p:ph type="body" sz="quarter" idx="10"/>
          </p:nvPr>
        </p:nvSpPr>
        <p:spPr>
          <a:xfrm>
            <a:off x="274638" y="1212850"/>
            <a:ext cx="11887200" cy="5078313"/>
          </a:xfrm>
        </p:spPr>
        <p:txBody>
          <a:bodyPr/>
          <a:lstStyle/>
          <a:p>
            <a:r>
              <a:rPr lang="en-US" dirty="0"/>
              <a:t>Windows Script Host will be limited</a:t>
            </a:r>
          </a:p>
          <a:p>
            <a:r>
              <a:rPr lang="en-US" sz="2000" dirty="0">
                <a:gradFill>
                  <a:gsLst>
                    <a:gs pos="1250">
                      <a:schemeClr val="tx1"/>
                    </a:gs>
                    <a:gs pos="100000">
                      <a:schemeClr val="tx1"/>
                    </a:gs>
                  </a:gsLst>
                  <a:lin ang="5400000" scaled="0"/>
                </a:gradFill>
                <a:latin typeface="+mn-lt"/>
              </a:rPr>
              <a:t>Require signed scripts for full functionality</a:t>
            </a:r>
          </a:p>
          <a:p>
            <a:pPr lvl="1"/>
            <a:r>
              <a:rPr lang="en-US" dirty="0"/>
              <a:t>WSH is the scripting host for VBScript (.</a:t>
            </a:r>
            <a:r>
              <a:rPr lang="en-US" dirty="0" err="1"/>
              <a:t>vbs</a:t>
            </a:r>
            <a:r>
              <a:rPr lang="en-US" dirty="0"/>
              <a:t>), Jscript (.</a:t>
            </a:r>
            <a:r>
              <a:rPr lang="en-US" dirty="0" err="1"/>
              <a:t>js</a:t>
            </a:r>
            <a:r>
              <a:rPr lang="en-US" dirty="0"/>
              <a:t>), Windows script file (.</a:t>
            </a:r>
            <a:r>
              <a:rPr lang="en-US" dirty="0" err="1"/>
              <a:t>wsf</a:t>
            </a:r>
            <a:r>
              <a:rPr lang="en-US" dirty="0"/>
              <a:t>) and Windows script component (.</a:t>
            </a:r>
            <a:r>
              <a:rPr lang="en-US" dirty="0" err="1"/>
              <a:t>wsc</a:t>
            </a:r>
            <a:r>
              <a:rPr lang="en-US" dirty="0"/>
              <a:t>) scripts</a:t>
            </a:r>
          </a:p>
          <a:p>
            <a:pPr lvl="1"/>
            <a:r>
              <a:rPr lang="en-US" dirty="0"/>
              <a:t>Beware unenlightened 3</a:t>
            </a:r>
            <a:r>
              <a:rPr lang="en-US" baseline="30000" dirty="0"/>
              <a:t>rd</a:t>
            </a:r>
            <a:r>
              <a:rPr lang="en-US" dirty="0"/>
              <a:t> party script hosts</a:t>
            </a:r>
          </a:p>
          <a:p>
            <a:r>
              <a:rPr lang="en-US" dirty="0"/>
              <a:t>MSIs must be signed</a:t>
            </a:r>
          </a:p>
          <a:p>
            <a:r>
              <a:rPr lang="en-US" dirty="0"/>
              <a:t>PowerShell runs in “</a:t>
            </a:r>
            <a:r>
              <a:rPr lang="en-US" dirty="0" err="1"/>
              <a:t>ConstrainedLanguage</a:t>
            </a:r>
            <a:r>
              <a:rPr lang="en-US" dirty="0"/>
              <a:t>” mode</a:t>
            </a:r>
          </a:p>
          <a:p>
            <a:pPr lvl="1"/>
            <a:r>
              <a:rPr lang="en-US" dirty="0"/>
              <a:t>Only signed PowerShell scripts runs in full language mode</a:t>
            </a:r>
          </a:p>
          <a:p>
            <a:r>
              <a:rPr lang="en-US" dirty="0"/>
              <a:t>.bat &amp; .</a:t>
            </a:r>
            <a:r>
              <a:rPr lang="en-US" dirty="0" err="1"/>
              <a:t>cmd</a:t>
            </a:r>
            <a:r>
              <a:rPr lang="en-US" dirty="0"/>
              <a:t> scripts are not restricted</a:t>
            </a:r>
          </a:p>
          <a:p>
            <a:endParaRPr lang="en-US" dirty="0"/>
          </a:p>
        </p:txBody>
      </p:sp>
    </p:spTree>
    <p:extLst>
      <p:ext uri="{BB962C8B-B14F-4D97-AF65-F5344CB8AC3E}">
        <p14:creationId xmlns:p14="http://schemas.microsoft.com/office/powerpoint/2010/main" val="3059430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Configurable Code Integrity and AppLocker</a:t>
            </a:r>
          </a:p>
        </p:txBody>
      </p:sp>
      <p:sp>
        <p:nvSpPr>
          <p:cNvPr id="6" name="Text Placeholder 5"/>
          <p:cNvSpPr>
            <a:spLocks noGrp="1"/>
          </p:cNvSpPr>
          <p:nvPr>
            <p:ph type="body" sz="quarter" idx="10"/>
          </p:nvPr>
        </p:nvSpPr>
        <p:spPr>
          <a:xfrm>
            <a:off x="274638" y="1212850"/>
            <a:ext cx="11887200" cy="4555093"/>
          </a:xfrm>
        </p:spPr>
        <p:txBody>
          <a:bodyPr/>
          <a:lstStyle/>
          <a:p>
            <a:r>
              <a:rPr lang="en-US" dirty="0"/>
              <a:t>Complementary features to whitelist application/code execution on Windows</a:t>
            </a:r>
          </a:p>
          <a:p>
            <a:pPr lvl="1"/>
            <a:r>
              <a:rPr lang="en-US" dirty="0"/>
              <a:t>Configurable Code Integrity (CCI) sets machine policy</a:t>
            </a:r>
          </a:p>
          <a:p>
            <a:pPr lvl="1"/>
            <a:r>
              <a:rPr lang="en-US" dirty="0"/>
              <a:t>AppLocker for user role-specific policies, managing UWP apps, and managing .bat/.</a:t>
            </a:r>
            <a:r>
              <a:rPr lang="en-US" dirty="0" err="1"/>
              <a:t>cmd</a:t>
            </a:r>
            <a:endParaRPr lang="en-US" dirty="0"/>
          </a:p>
          <a:p>
            <a:r>
              <a:rPr lang="en-US" dirty="0"/>
              <a:t>Signed Device Guard CI policy protects from local admin</a:t>
            </a:r>
          </a:p>
          <a:p>
            <a:pPr lvl="1"/>
            <a:r>
              <a:rPr lang="en-US" dirty="0"/>
              <a:t>Signed policy stored in pre-OS secure variable </a:t>
            </a:r>
          </a:p>
          <a:p>
            <a:pPr lvl="1"/>
            <a:r>
              <a:rPr lang="en-US" dirty="0"/>
              <a:t>Requires a newer signed policy to update – cannot be deleted by admin</a:t>
            </a:r>
          </a:p>
          <a:p>
            <a:pPr lvl="1"/>
            <a:r>
              <a:rPr lang="en-US" dirty="0"/>
              <a:t>Becomes a “machine” level policy which means boot from media must be compliant</a:t>
            </a:r>
          </a:p>
          <a:p>
            <a:pPr lvl="1"/>
            <a:r>
              <a:rPr lang="en-US" dirty="0"/>
              <a:t>Measured into the TPM and part of device health attestation</a:t>
            </a:r>
          </a:p>
        </p:txBody>
      </p:sp>
    </p:spTree>
    <p:extLst>
      <p:ext uri="{BB962C8B-B14F-4D97-AF65-F5344CB8AC3E}">
        <p14:creationId xmlns:p14="http://schemas.microsoft.com/office/powerpoint/2010/main" val="2523511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179058"/>
          </a:xfrm>
        </p:spPr>
        <p:txBody>
          <a:bodyPr/>
          <a:lstStyle/>
          <a:p>
            <a:r>
              <a:rPr lang="en-US" dirty="0"/>
              <a:t>“That all sounds great. But… whitelisting is still too hard!”</a:t>
            </a:r>
            <a:endParaRPr lang="en-US" sz="7200" dirty="0"/>
          </a:p>
        </p:txBody>
      </p:sp>
      <p:sp>
        <p:nvSpPr>
          <p:cNvPr id="3" name="Text Placeholder 5"/>
          <p:cNvSpPr>
            <a:spLocks noGrp="1"/>
          </p:cNvSpPr>
          <p:nvPr/>
        </p:nvSpPr>
        <p:spPr>
          <a:xfrm>
            <a:off x="6218238" y="5249862"/>
            <a:ext cx="5486400" cy="6278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a:pPr>
            <a:r>
              <a:rPr kumimoji="0" lang="en-US" sz="3200" b="0" i="0" u="none" strike="noStrike" kern="1200" cap="none" spc="0" normalizeH="0" baseline="0" noProof="0" dirty="0">
                <a:ln>
                  <a:noFill/>
                </a:ln>
                <a:gradFill>
                  <a:gsLst>
                    <a:gs pos="1250">
                      <a:schemeClr val="tx1"/>
                    </a:gs>
                    <a:gs pos="100000">
                      <a:schemeClr val="tx1"/>
                    </a:gs>
                  </a:gsLst>
                  <a:lin ang="5400000" scaled="0"/>
                </a:gradFill>
                <a:effectLst/>
                <a:uLnTx/>
                <a:uFillTx/>
                <a:latin typeface="+mj-lt"/>
                <a:ea typeface="+mn-ea"/>
                <a:cs typeface="+mn-cs"/>
              </a:rPr>
              <a:t>Every IT Pro in the World</a:t>
            </a:r>
          </a:p>
        </p:txBody>
      </p:sp>
    </p:spTree>
    <p:extLst>
      <p:ext uri="{BB962C8B-B14F-4D97-AF65-F5344CB8AC3E}">
        <p14:creationId xmlns:p14="http://schemas.microsoft.com/office/powerpoint/2010/main" val="368814805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10744199" cy="2179058"/>
          </a:xfrm>
        </p:spPr>
        <p:txBody>
          <a:bodyPr/>
          <a:lstStyle/>
          <a:p>
            <a:r>
              <a:rPr lang="en-US" dirty="0"/>
              <a:t>Demo: Introducing</a:t>
            </a:r>
            <a:br>
              <a:rPr lang="en-US" dirty="0"/>
            </a:br>
            <a:r>
              <a:rPr lang="en-US" dirty="0"/>
              <a:t>Trusted Managed Installers</a:t>
            </a:r>
          </a:p>
        </p:txBody>
      </p:sp>
    </p:spTree>
    <p:extLst>
      <p:ext uri="{BB962C8B-B14F-4D97-AF65-F5344CB8AC3E}">
        <p14:creationId xmlns:p14="http://schemas.microsoft.com/office/powerpoint/2010/main" val="1602010621"/>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Simplifying Whitelist Management</a:t>
            </a:r>
          </a:p>
        </p:txBody>
      </p:sp>
      <p:sp>
        <p:nvSpPr>
          <p:cNvPr id="6" name="Text Placeholder 5"/>
          <p:cNvSpPr>
            <a:spLocks noGrp="1"/>
          </p:cNvSpPr>
          <p:nvPr>
            <p:ph type="body" sz="quarter" idx="10"/>
          </p:nvPr>
        </p:nvSpPr>
        <p:spPr>
          <a:xfrm>
            <a:off x="274638" y="1212850"/>
            <a:ext cx="11887200" cy="3539430"/>
          </a:xfrm>
        </p:spPr>
        <p:txBody>
          <a:bodyPr/>
          <a:lstStyle/>
          <a:p>
            <a:r>
              <a:rPr lang="en-US" dirty="0"/>
              <a:t>Managed Installer </a:t>
            </a:r>
          </a:p>
          <a:p>
            <a:pPr lvl="1"/>
            <a:r>
              <a:rPr lang="en-US" dirty="0"/>
              <a:t>Automatically trust software installed by your IT app deployment solution (e.g. SCCM)</a:t>
            </a:r>
          </a:p>
          <a:p>
            <a:r>
              <a:rPr lang="en-US" dirty="0"/>
              <a:t>Available in RS1 as custom AppLocker policy with configurable CI support coming soon</a:t>
            </a:r>
          </a:p>
          <a:p>
            <a:r>
              <a:rPr lang="en-US" dirty="0"/>
              <a:t>Enable enterprises to better balance security and manageability</a:t>
            </a:r>
          </a:p>
        </p:txBody>
      </p:sp>
    </p:spTree>
    <p:extLst>
      <p:ext uri="{BB962C8B-B14F-4D97-AF65-F5344CB8AC3E}">
        <p14:creationId xmlns:p14="http://schemas.microsoft.com/office/powerpoint/2010/main" val="555190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179058"/>
          </a:xfrm>
        </p:spPr>
        <p:txBody>
          <a:bodyPr/>
          <a:lstStyle/>
          <a:p>
            <a:r>
              <a:rPr lang="en-US" dirty="0"/>
              <a:t>Virtualization Based Protection of Code Integrity</a:t>
            </a:r>
            <a:endParaRPr lang="en-US" sz="7200" dirty="0"/>
          </a:p>
        </p:txBody>
      </p:sp>
    </p:spTree>
    <p:extLst>
      <p:ext uri="{BB962C8B-B14F-4D97-AF65-F5344CB8AC3E}">
        <p14:creationId xmlns:p14="http://schemas.microsoft.com/office/powerpoint/2010/main" val="375871677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Virtualization based security (VBS)</a:t>
            </a:r>
            <a:br>
              <a:rPr lang="en-US" dirty="0"/>
            </a:br>
            <a:r>
              <a:rPr lang="en-US" sz="4000" dirty="0">
                <a:gradFill>
                  <a:gsLst>
                    <a:gs pos="0">
                      <a:schemeClr val="tx2"/>
                    </a:gs>
                    <a:gs pos="100000">
                      <a:schemeClr val="tx2"/>
                    </a:gs>
                  </a:gsLst>
                  <a:lin ang="5400000" scaled="0"/>
                </a:gradFill>
              </a:rPr>
              <a:t>A new trust boundary for Windows</a:t>
            </a:r>
            <a:br>
              <a:rPr lang="en-US" sz="5400" kern="0" spc="0" dirty="0">
                <a:ln>
                  <a:noFill/>
                </a:ln>
                <a:solidFill>
                  <a:schemeClr val="accent4"/>
                </a:solidFill>
              </a:rPr>
            </a:br>
            <a:endParaRPr lang="en-US" dirty="0"/>
          </a:p>
        </p:txBody>
      </p:sp>
      <p:sp>
        <p:nvSpPr>
          <p:cNvPr id="6" name="Text Placeholder 5"/>
          <p:cNvSpPr>
            <a:spLocks noGrp="1"/>
          </p:cNvSpPr>
          <p:nvPr>
            <p:ph type="body" sz="quarter" idx="10"/>
          </p:nvPr>
        </p:nvSpPr>
        <p:spPr>
          <a:xfrm>
            <a:off x="274639" y="2125662"/>
            <a:ext cx="11887200" cy="3877985"/>
          </a:xfrm>
        </p:spPr>
        <p:txBody>
          <a:bodyPr/>
          <a:lstStyle/>
          <a:p>
            <a:r>
              <a:rPr lang="en-US" dirty="0"/>
              <a:t>Secure execution environment isolated from the high-level OS</a:t>
            </a:r>
          </a:p>
          <a:p>
            <a:r>
              <a:rPr lang="en-US" dirty="0"/>
              <a:t>Enhanced OS protection against attacks (including attacks from kernel mode)</a:t>
            </a:r>
          </a:p>
          <a:p>
            <a:r>
              <a:rPr lang="en-US" dirty="0"/>
              <a:t>Protection of secrets (e.g. derived user credentials)</a:t>
            </a:r>
          </a:p>
          <a:p>
            <a:r>
              <a:rPr lang="en-US" dirty="0"/>
              <a:t>Protection of guest VM secrets from the host OS</a:t>
            </a:r>
          </a:p>
        </p:txBody>
      </p:sp>
    </p:spTree>
    <p:extLst>
      <p:ext uri="{BB962C8B-B14F-4D97-AF65-F5344CB8AC3E}">
        <p14:creationId xmlns:p14="http://schemas.microsoft.com/office/powerpoint/2010/main" val="378769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KMCI protected by VBS</a:t>
            </a:r>
          </a:p>
        </p:txBody>
      </p:sp>
      <p:sp>
        <p:nvSpPr>
          <p:cNvPr id="6" name="Text Placeholder 5"/>
          <p:cNvSpPr>
            <a:spLocks noGrp="1"/>
          </p:cNvSpPr>
          <p:nvPr>
            <p:ph type="body" sz="quarter" idx="10"/>
          </p:nvPr>
        </p:nvSpPr>
        <p:spPr>
          <a:xfrm>
            <a:off x="274638" y="1212850"/>
            <a:ext cx="11887200" cy="4647426"/>
          </a:xfrm>
        </p:spPr>
        <p:txBody>
          <a:bodyPr/>
          <a:lstStyle/>
          <a:p>
            <a:r>
              <a:rPr lang="en-US" dirty="0"/>
              <a:t>Code integrity (CI) rules enforced even if a vulnerability allows unauthorized kernel mode memory access</a:t>
            </a:r>
          </a:p>
          <a:p>
            <a:r>
              <a:rPr lang="en-US" dirty="0"/>
              <a:t>Memory pages are only marked executable when CI validation succeeds</a:t>
            </a:r>
          </a:p>
          <a:p>
            <a:r>
              <a:rPr lang="en-US" dirty="0"/>
              <a:t>Kernel memory cannot be marked both writable and executable</a:t>
            </a:r>
          </a:p>
          <a:p>
            <a:r>
              <a:rPr lang="en-US" sz="2000" dirty="0">
                <a:gradFill>
                  <a:gsLst>
                    <a:gs pos="1250">
                      <a:schemeClr val="tx1"/>
                    </a:gs>
                    <a:gs pos="100000">
                      <a:schemeClr val="tx1"/>
                    </a:gs>
                  </a:gsLst>
                  <a:lin ang="5400000" scaled="0"/>
                </a:gradFill>
                <a:latin typeface="+mn-lt"/>
              </a:rPr>
              <a:t>BUT… not all drivers will be compatible</a:t>
            </a:r>
          </a:p>
        </p:txBody>
      </p:sp>
    </p:spTree>
    <p:extLst>
      <p:ext uri="{BB962C8B-B14F-4D97-AF65-F5344CB8AC3E}">
        <p14:creationId xmlns:p14="http://schemas.microsoft.com/office/powerpoint/2010/main" val="355929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493837" y="1492636"/>
            <a:ext cx="9399327" cy="3030198"/>
            <a:chOff x="1493837" y="1492636"/>
            <a:chExt cx="9399327" cy="3030198"/>
          </a:xfrm>
        </p:grpSpPr>
        <p:sp>
          <p:nvSpPr>
            <p:cNvPr id="7" name="Rectangle 6"/>
            <p:cNvSpPr/>
            <p:nvPr/>
          </p:nvSpPr>
          <p:spPr>
            <a:xfrm>
              <a:off x="2746869" y="1892746"/>
              <a:ext cx="7062146" cy="2630088"/>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srgbClr val="FFFFFF"/>
                </a:solidFill>
                <a:effectLst/>
                <a:uLnTx/>
                <a:uFillTx/>
              </a:endParaRPr>
            </a:p>
          </p:txBody>
        </p:sp>
        <p:sp>
          <p:nvSpPr>
            <p:cNvPr id="14" name="TextBox 13"/>
            <p:cNvSpPr txBox="1"/>
            <p:nvPr/>
          </p:nvSpPr>
          <p:spPr>
            <a:xfrm>
              <a:off x="4178256" y="1492636"/>
              <a:ext cx="4200848" cy="400110"/>
            </a:xfrm>
            <a:prstGeom prst="rect">
              <a:avLst/>
            </a:prstGeom>
            <a:noFill/>
          </p:spPr>
          <p:txBody>
            <a:bodyPr wrap="square" rtlCol="0">
              <a:spAutoFit/>
            </a:bodyPr>
            <a:lstStyle/>
            <a:p>
              <a:pPr marL="0" marR="0" lvl="0" indent="0" algn="ctr"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chemeClr val="accent3"/>
                  </a:solidFill>
                  <a:effectLst/>
                  <a:uLnTx/>
                  <a:uFillTx/>
                </a:rPr>
                <a:t>Host OS</a:t>
              </a:r>
            </a:p>
          </p:txBody>
        </p:sp>
        <p:sp>
          <p:nvSpPr>
            <p:cNvPr id="24" name="TextBox 23"/>
            <p:cNvSpPr txBox="1"/>
            <p:nvPr/>
          </p:nvSpPr>
          <p:spPr>
            <a:xfrm>
              <a:off x="1805251" y="3115285"/>
              <a:ext cx="1024298" cy="400110"/>
            </a:xfrm>
            <a:prstGeom prst="rect">
              <a:avLst/>
            </a:prstGeom>
            <a:noFill/>
          </p:spPr>
          <p:txBody>
            <a:bodyPr wrap="square" rtlCol="0">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rPr>
                <a:t>User</a:t>
              </a:r>
            </a:p>
          </p:txBody>
        </p:sp>
        <p:sp>
          <p:nvSpPr>
            <p:cNvPr id="25" name="TextBox 24"/>
            <p:cNvSpPr txBox="1"/>
            <p:nvPr/>
          </p:nvSpPr>
          <p:spPr>
            <a:xfrm>
              <a:off x="1805250" y="3611120"/>
              <a:ext cx="1011072" cy="400110"/>
            </a:xfrm>
            <a:prstGeom prst="rect">
              <a:avLst/>
            </a:prstGeom>
            <a:noFill/>
          </p:spPr>
          <p:txBody>
            <a:bodyPr wrap="square" rtlCol="0">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rPr>
                <a:t>Kernel</a:t>
              </a:r>
            </a:p>
          </p:txBody>
        </p:sp>
        <p:cxnSp>
          <p:nvCxnSpPr>
            <p:cNvPr id="20" name="Straight Connector 19"/>
            <p:cNvCxnSpPr/>
            <p:nvPr/>
          </p:nvCxnSpPr>
          <p:spPr>
            <a:xfrm>
              <a:off x="1493837" y="3569448"/>
              <a:ext cx="9399327" cy="0"/>
            </a:xfrm>
            <a:prstGeom prst="line">
              <a:avLst/>
            </a:prstGeom>
            <a:ln w="57150">
              <a:solidFill>
                <a:schemeClr val="tx1">
                  <a:lumMod val="95000"/>
                </a:schemeClr>
              </a:solidFill>
              <a:prstDash val="dash"/>
            </a:ln>
          </p:spPr>
          <p:style>
            <a:lnRef idx="1">
              <a:schemeClr val="dk1"/>
            </a:lnRef>
            <a:fillRef idx="0">
              <a:schemeClr val="dk1"/>
            </a:fillRef>
            <a:effectRef idx="0">
              <a:schemeClr val="dk1"/>
            </a:effectRef>
            <a:fontRef idx="minor">
              <a:schemeClr val="tx1"/>
            </a:fontRef>
          </p:style>
        </p:cxnSp>
      </p:grpSp>
      <p:sp>
        <p:nvSpPr>
          <p:cNvPr id="64" name="TextBox 63"/>
          <p:cNvSpPr txBox="1"/>
          <p:nvPr/>
        </p:nvSpPr>
        <p:spPr>
          <a:xfrm>
            <a:off x="4289640" y="1962330"/>
            <a:ext cx="3976603" cy="400110"/>
          </a:xfrm>
          <a:prstGeom prst="rect">
            <a:avLst/>
          </a:prstGeom>
          <a:noFill/>
        </p:spPr>
        <p:txBody>
          <a:bodyPr wrap="square" rtlCol="0">
            <a:spAutoFit/>
          </a:bodyPr>
          <a:lstStyle/>
          <a:p>
            <a:pPr marL="0" marR="0" lvl="0" indent="0" algn="ctr"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505050"/>
                </a:solidFill>
                <a:effectLst/>
                <a:uLnTx/>
                <a:uFillTx/>
              </a:rPr>
              <a:t>Normal World</a:t>
            </a:r>
          </a:p>
        </p:txBody>
      </p:sp>
      <p:sp>
        <p:nvSpPr>
          <p:cNvPr id="65" name="Rectangle 64"/>
          <p:cNvSpPr/>
          <p:nvPr/>
        </p:nvSpPr>
        <p:spPr>
          <a:xfrm>
            <a:off x="2751096" y="4625252"/>
            <a:ext cx="7057919" cy="64489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505050"/>
                </a:solidFill>
                <a:effectLst/>
                <a:uLnTx/>
                <a:uFillTx/>
              </a:rPr>
              <a:t>Firmware (UEFI)</a:t>
            </a:r>
          </a:p>
        </p:txBody>
      </p:sp>
      <p:sp>
        <p:nvSpPr>
          <p:cNvPr id="70" name="Rectangle 69"/>
          <p:cNvSpPr/>
          <p:nvPr/>
        </p:nvSpPr>
        <p:spPr>
          <a:xfrm>
            <a:off x="2751096" y="5365867"/>
            <a:ext cx="7057919" cy="64489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505050"/>
                </a:solidFill>
                <a:effectLst/>
                <a:uLnTx/>
                <a:uFillTx/>
              </a:rPr>
              <a:t>Hardware (TPM, virtualization extensions, IOMMU)</a:t>
            </a:r>
          </a:p>
        </p:txBody>
      </p:sp>
      <p:sp>
        <p:nvSpPr>
          <p:cNvPr id="2" name="Title 1"/>
          <p:cNvSpPr>
            <a:spLocks noGrp="1"/>
          </p:cNvSpPr>
          <p:nvPr>
            <p:ph type="title"/>
          </p:nvPr>
        </p:nvSpPr>
        <p:spPr/>
        <p:txBody>
          <a:bodyPr/>
          <a:lstStyle/>
          <a:p>
            <a:r>
              <a:rPr lang="en-US" dirty="0"/>
              <a:t>KMCI in Windows 8.1</a:t>
            </a:r>
          </a:p>
        </p:txBody>
      </p:sp>
      <p:sp>
        <p:nvSpPr>
          <p:cNvPr id="31" name="Rectangle 30"/>
          <p:cNvSpPr/>
          <p:nvPr/>
        </p:nvSpPr>
        <p:spPr>
          <a:xfrm>
            <a:off x="3577964" y="3728815"/>
            <a:ext cx="1188720" cy="618397"/>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505050"/>
                </a:solidFill>
                <a:effectLst/>
                <a:uLnTx/>
                <a:uFillTx/>
              </a:rPr>
              <a:t>KMCI</a:t>
            </a:r>
          </a:p>
        </p:txBody>
      </p:sp>
      <p:sp>
        <p:nvSpPr>
          <p:cNvPr id="83" name="Rectangle 82"/>
          <p:cNvSpPr/>
          <p:nvPr/>
        </p:nvSpPr>
        <p:spPr>
          <a:xfrm>
            <a:off x="8526809" y="3724888"/>
            <a:ext cx="1188720" cy="618397"/>
          </a:xfrm>
          <a:prstGeom prst="rect">
            <a:avLst/>
          </a:prstGeom>
          <a:solidFill>
            <a:srgbClr val="FF0000"/>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rPr>
              <a:t>Malware</a:t>
            </a:r>
          </a:p>
        </p:txBody>
      </p:sp>
      <p:sp>
        <p:nvSpPr>
          <p:cNvPr id="9" name="Rectangular Callout 8"/>
          <p:cNvSpPr/>
          <p:nvPr/>
        </p:nvSpPr>
        <p:spPr>
          <a:xfrm>
            <a:off x="9121169" y="2164089"/>
            <a:ext cx="2702991" cy="1000637"/>
          </a:xfrm>
          <a:prstGeom prst="wedgeRectCallout">
            <a:avLst>
              <a:gd name="adj1" fmla="val -41037"/>
              <a:gd name="adj2" fmla="val 98037"/>
            </a:avLst>
          </a:prstGeom>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chemeClr val="bg1"/>
                </a:solidFill>
                <a:effectLst/>
                <a:uLnTx/>
                <a:uFillTx/>
              </a:rPr>
              <a:t>Howdy Peer!</a:t>
            </a:r>
          </a:p>
        </p:txBody>
      </p:sp>
    </p:spTree>
    <p:extLst>
      <p:ext uri="{BB962C8B-B14F-4D97-AF65-F5344CB8AC3E}">
        <p14:creationId xmlns:p14="http://schemas.microsoft.com/office/powerpoint/2010/main" val="2874836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500"/>
                                        <p:tgtEl>
                                          <p:spTgt spid="6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0" grpId="0" animBg="1"/>
      <p:bldP spid="31" grpId="0" animBg="1"/>
      <p:bldP spid="83"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017837" y="1499665"/>
            <a:ext cx="8072149" cy="2895154"/>
            <a:chOff x="2104590" y="1499665"/>
            <a:chExt cx="8072149" cy="2895154"/>
          </a:xfrm>
        </p:grpSpPr>
        <p:grpSp>
          <p:nvGrpSpPr>
            <p:cNvPr id="13" name="Group 12"/>
            <p:cNvGrpSpPr/>
            <p:nvPr/>
          </p:nvGrpSpPr>
          <p:grpSpPr>
            <a:xfrm>
              <a:off x="2104590" y="1499665"/>
              <a:ext cx="8072149" cy="2811015"/>
              <a:chOff x="2104590" y="1499665"/>
              <a:chExt cx="8072149" cy="2811015"/>
            </a:xfrm>
          </p:grpSpPr>
          <p:sp>
            <p:nvSpPr>
              <p:cNvPr id="18" name="Rectangle 17"/>
              <p:cNvSpPr/>
              <p:nvPr/>
            </p:nvSpPr>
            <p:spPr>
              <a:xfrm>
                <a:off x="3084467" y="1899801"/>
                <a:ext cx="3467966" cy="2410879"/>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srgbClr val="FFFFFF"/>
                  </a:solidFill>
                  <a:effectLst/>
                  <a:uLnTx/>
                  <a:uFillTx/>
                </a:endParaRPr>
              </a:p>
            </p:txBody>
          </p:sp>
          <p:sp>
            <p:nvSpPr>
              <p:cNvPr id="19" name="Rectangle 18"/>
              <p:cNvSpPr/>
              <p:nvPr/>
            </p:nvSpPr>
            <p:spPr>
              <a:xfrm>
                <a:off x="6552433" y="1897803"/>
                <a:ext cx="3592082" cy="2410879"/>
              </a:xfrm>
              <a:prstGeom prst="rect">
                <a:avLst/>
              </a:prstGeom>
              <a:solidFill>
                <a:schemeClr val="tx2">
                  <a:lumMod val="7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a:ln>
                    <a:noFill/>
                  </a:ln>
                  <a:solidFill>
                    <a:srgbClr val="FFFFFF"/>
                  </a:solidFill>
                  <a:effectLst/>
                  <a:uLnTx/>
                  <a:uFillTx/>
                </a:endParaRPr>
              </a:p>
            </p:txBody>
          </p:sp>
          <p:sp>
            <p:nvSpPr>
              <p:cNvPr id="21" name="TextBox 20"/>
              <p:cNvSpPr txBox="1"/>
              <p:nvPr/>
            </p:nvSpPr>
            <p:spPr>
              <a:xfrm>
                <a:off x="5889407" y="1499665"/>
                <a:ext cx="1450166" cy="400110"/>
              </a:xfrm>
              <a:prstGeom prst="rect">
                <a:avLst/>
              </a:prstGeom>
              <a:noFill/>
            </p:spPr>
            <p:txBody>
              <a:bodyPr wrap="square" rtlCol="0">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chemeClr val="accent3"/>
                    </a:solidFill>
                    <a:effectLst/>
                    <a:uLnTx/>
                    <a:uFillTx/>
                  </a:rPr>
                  <a:t>Host OS</a:t>
                </a:r>
              </a:p>
            </p:txBody>
          </p:sp>
          <p:sp>
            <p:nvSpPr>
              <p:cNvPr id="22" name="TextBox 21"/>
              <p:cNvSpPr txBox="1"/>
              <p:nvPr/>
            </p:nvSpPr>
            <p:spPr>
              <a:xfrm>
                <a:off x="2104590" y="3158295"/>
                <a:ext cx="1645920" cy="822960"/>
              </a:xfrm>
              <a:prstGeom prst="rect">
                <a:avLst/>
              </a:prstGeom>
              <a:noFill/>
            </p:spPr>
            <p:txBody>
              <a:bodyPr wrap="square" rtlCol="0">
                <a:spAutoFit/>
              </a:bodyPr>
              <a:lstStyle>
                <a:defPPr>
                  <a:defRPr lang="en-US"/>
                </a:defPPr>
                <a:lvl1pPr defTabSz="932597">
                  <a:defRPr sz="2000" b="1" kern="0"/>
                </a:lvl1p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rPr>
                  <a:t>User</a:t>
                </a:r>
              </a:p>
            </p:txBody>
          </p:sp>
          <p:sp>
            <p:nvSpPr>
              <p:cNvPr id="28" name="Rectangle 27"/>
              <p:cNvSpPr/>
              <p:nvPr/>
            </p:nvSpPr>
            <p:spPr>
              <a:xfrm>
                <a:off x="3090877" y="1897803"/>
                <a:ext cx="3448330" cy="2410879"/>
              </a:xfrm>
              <a:prstGeom prst="rect">
                <a:avLst/>
              </a:prstGeom>
              <a:solidFill>
                <a:schemeClr val="accent2">
                  <a:alpha val="63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32597" eaLnBrk="1" fontAlgn="auto" latinLnBrk="0" hangingPunct="1">
                  <a:lnSpc>
                    <a:spcPct val="100000"/>
                  </a:lnSpc>
                  <a:spcBef>
                    <a:spcPts val="0"/>
                  </a:spcBef>
                  <a:spcAft>
                    <a:spcPts val="0"/>
                  </a:spcAft>
                  <a:buClrTx/>
                  <a:buSzTx/>
                  <a:buFontTx/>
                  <a:buNone/>
                  <a:tabLst/>
                  <a:defRPr/>
                </a:pPr>
                <a:endParaRPr kumimoji="0" lang="en-US" sz="1428" b="0" i="0" u="none" strike="noStrike" kern="0" cap="none" spc="0" normalizeH="0" baseline="0" noProof="0" dirty="0">
                  <a:ln>
                    <a:noFill/>
                  </a:ln>
                  <a:solidFill>
                    <a:prstClr val="black"/>
                  </a:solidFill>
                  <a:effectLst/>
                  <a:uLnTx/>
                  <a:uFillTx/>
                  <a:latin typeface="Calibri" panose="020F0502020204030204"/>
                </a:endParaRPr>
              </a:p>
            </p:txBody>
          </p:sp>
          <p:sp>
            <p:nvSpPr>
              <p:cNvPr id="29" name="TextBox 28"/>
              <p:cNvSpPr txBox="1"/>
              <p:nvPr/>
            </p:nvSpPr>
            <p:spPr>
              <a:xfrm>
                <a:off x="3020617" y="1926524"/>
                <a:ext cx="1737311" cy="400110"/>
              </a:xfrm>
              <a:prstGeom prst="rect">
                <a:avLst/>
              </a:prstGeom>
              <a:noFill/>
            </p:spPr>
            <p:txBody>
              <a:bodyPr wrap="square" rtlCol="0">
                <a:spAutoFit/>
              </a:bodyPr>
              <a:lstStyle/>
              <a:p>
                <a:pPr marL="0" marR="0" lvl="0" indent="0" algn="ctr" defTabSz="932597"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Calibri" panose="020F0502020204030204"/>
                  </a:rPr>
                  <a:t>Secure World</a:t>
                </a:r>
              </a:p>
            </p:txBody>
          </p:sp>
          <p:cxnSp>
            <p:nvCxnSpPr>
              <p:cNvPr id="26" name="Straight Connector 25"/>
              <p:cNvCxnSpPr/>
              <p:nvPr/>
            </p:nvCxnSpPr>
            <p:spPr>
              <a:xfrm>
                <a:off x="2104590" y="3576503"/>
                <a:ext cx="8033515" cy="0"/>
              </a:xfrm>
              <a:prstGeom prst="line">
                <a:avLst/>
              </a:prstGeom>
              <a:ln w="57150">
                <a:solidFill>
                  <a:schemeClr val="tx1">
                    <a:lumMod val="95000"/>
                  </a:schemeClr>
                </a:solidFill>
                <a:prstDash val="dash"/>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8439428" y="1913643"/>
                <a:ext cx="1737311" cy="400110"/>
              </a:xfrm>
              <a:prstGeom prst="rect">
                <a:avLst/>
              </a:prstGeom>
              <a:noFill/>
            </p:spPr>
            <p:txBody>
              <a:bodyPr wrap="square" rtlCol="0">
                <a:spAutoFit/>
              </a:bodyPr>
              <a:lstStyle/>
              <a:p>
                <a:pPr marL="0" marR="0" lvl="0" indent="0" algn="ctr" defTabSz="932597"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rPr>
                  <a:t>Normal World</a:t>
                </a:r>
              </a:p>
            </p:txBody>
          </p:sp>
        </p:grpSp>
        <p:sp>
          <p:nvSpPr>
            <p:cNvPr id="98" name="TextBox 97"/>
            <p:cNvSpPr txBox="1"/>
            <p:nvPr/>
          </p:nvSpPr>
          <p:spPr>
            <a:xfrm>
              <a:off x="3055520" y="3933154"/>
              <a:ext cx="2977123" cy="461665"/>
            </a:xfrm>
            <a:prstGeom prst="rect">
              <a:avLst/>
            </a:prstGeom>
            <a:noFill/>
          </p:spPr>
          <p:txBody>
            <a:bodyPr wrap="square" rtlCol="0">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Calibri" panose="020F0502020204030204"/>
                </a:rPr>
                <a:t>Hardened Boundary</a:t>
              </a:r>
            </a:p>
          </p:txBody>
        </p:sp>
      </p:grpSp>
      <p:sp>
        <p:nvSpPr>
          <p:cNvPr id="104" name="Rectangular Callout 103"/>
          <p:cNvSpPr/>
          <p:nvPr/>
        </p:nvSpPr>
        <p:spPr>
          <a:xfrm>
            <a:off x="9657904" y="491027"/>
            <a:ext cx="2773558" cy="1379619"/>
          </a:xfrm>
          <a:prstGeom prst="wedgeRectCallout">
            <a:avLst>
              <a:gd name="adj1" fmla="val -51208"/>
              <a:gd name="adj2" fmla="val 168486"/>
            </a:avLst>
          </a:prstGeom>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chemeClr val="bg1"/>
                </a:solidFill>
                <a:effectLst/>
                <a:uLnTx/>
                <a:uFillTx/>
              </a:rPr>
              <a:t>I thought we could be friends </a:t>
            </a:r>
            <a:r>
              <a:rPr kumimoji="0" lang="en-US" sz="1836" b="0" i="0" u="none" strike="noStrike" kern="0" cap="none" spc="0" normalizeH="0" baseline="0" noProof="0" dirty="0">
                <a:ln>
                  <a:noFill/>
                </a:ln>
                <a:solidFill>
                  <a:schemeClr val="bg1"/>
                </a:solidFill>
                <a:effectLst/>
                <a:uLnTx/>
                <a:uFillTx/>
                <a:sym typeface="Wingdings" panose="05000000000000000000" pitchFamily="2" charset="2"/>
              </a:rPr>
              <a:t></a:t>
            </a:r>
            <a:endParaRPr kumimoji="0" lang="en-US" sz="1836" b="0" i="0" u="none" strike="noStrike" kern="0" cap="none" spc="0" normalizeH="0" baseline="0" noProof="0" dirty="0">
              <a:ln>
                <a:noFill/>
              </a:ln>
              <a:solidFill>
                <a:schemeClr val="bg1"/>
              </a:solidFill>
              <a:effectLst/>
              <a:uLnTx/>
              <a:uFillTx/>
            </a:endParaRPr>
          </a:p>
        </p:txBody>
      </p:sp>
      <p:sp>
        <p:nvSpPr>
          <p:cNvPr id="2" name="Title 1"/>
          <p:cNvSpPr>
            <a:spLocks noGrp="1"/>
          </p:cNvSpPr>
          <p:nvPr>
            <p:ph type="title"/>
          </p:nvPr>
        </p:nvSpPr>
        <p:spPr>
          <a:xfrm>
            <a:off x="546911" y="295275"/>
            <a:ext cx="11233926" cy="917575"/>
          </a:xfrm>
        </p:spPr>
        <p:txBody>
          <a:bodyPr/>
          <a:lstStyle/>
          <a:p>
            <a:r>
              <a:rPr lang="en-US" dirty="0"/>
              <a:t>KMCI with Windows 10 VBS</a:t>
            </a:r>
          </a:p>
        </p:txBody>
      </p:sp>
      <p:sp>
        <p:nvSpPr>
          <p:cNvPr id="32" name="Rectangle 31"/>
          <p:cNvSpPr/>
          <p:nvPr/>
        </p:nvSpPr>
        <p:spPr>
          <a:xfrm>
            <a:off x="4001942" y="5799882"/>
            <a:ext cx="7057919" cy="54864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505050"/>
                </a:solidFill>
                <a:effectLst/>
                <a:uLnTx/>
                <a:uFillTx/>
              </a:rPr>
              <a:t>Hardware (TPM, virtualization extensions, IOMMU)</a:t>
            </a:r>
          </a:p>
        </p:txBody>
      </p:sp>
      <p:sp>
        <p:nvSpPr>
          <p:cNvPr id="30" name="Rectangle 29"/>
          <p:cNvSpPr/>
          <p:nvPr/>
        </p:nvSpPr>
        <p:spPr>
          <a:xfrm>
            <a:off x="4001942" y="5127295"/>
            <a:ext cx="7057919" cy="548640"/>
          </a:xfrm>
          <a:prstGeom prst="rect">
            <a:avLst/>
          </a:prstGeom>
          <a:solidFill>
            <a:schemeClr val="tx1">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505050"/>
                </a:solidFill>
                <a:effectLst/>
                <a:uLnTx/>
                <a:uFillTx/>
              </a:rPr>
              <a:t>Firmware (UEFI)</a:t>
            </a:r>
          </a:p>
        </p:txBody>
      </p:sp>
      <p:sp>
        <p:nvSpPr>
          <p:cNvPr id="23" name="TextBox 22"/>
          <p:cNvSpPr txBox="1"/>
          <p:nvPr/>
        </p:nvSpPr>
        <p:spPr>
          <a:xfrm>
            <a:off x="3004610" y="3535362"/>
            <a:ext cx="1645920" cy="822960"/>
          </a:xfrm>
          <a:prstGeom prst="rect">
            <a:avLst/>
          </a:prstGeom>
          <a:noFill/>
        </p:spPr>
        <p:txBody>
          <a:bodyPr wrap="square" rtlCol="0">
            <a:spAutoFit/>
          </a:bodyPr>
          <a:lstStyle/>
          <a:p>
            <a:pPr marL="0" marR="0" lvl="0" indent="0" defTabSz="932597"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rPr>
              <a:t>Kernel</a:t>
            </a:r>
          </a:p>
        </p:txBody>
      </p:sp>
      <p:sp>
        <p:nvSpPr>
          <p:cNvPr id="16" name="Rectangle 15"/>
          <p:cNvSpPr/>
          <p:nvPr/>
        </p:nvSpPr>
        <p:spPr>
          <a:xfrm>
            <a:off x="4001942" y="4454708"/>
            <a:ext cx="7057919" cy="548640"/>
          </a:xfrm>
          <a:prstGeom prst="rect">
            <a:avLst/>
          </a:prstGeom>
          <a:solidFill>
            <a:srgbClr val="FF8C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r>
              <a:rPr kumimoji="0" lang="en-US" sz="2000" b="1" i="0" u="none" strike="noStrike" kern="0" cap="none" spc="0" normalizeH="0" baseline="0" noProof="0" dirty="0">
                <a:ln>
                  <a:noFill/>
                </a:ln>
                <a:solidFill>
                  <a:srgbClr val="FFFFFF"/>
                </a:solidFill>
                <a:effectLst/>
                <a:uLnTx/>
                <a:uFillTx/>
              </a:rPr>
              <a:t>Hypervisor</a:t>
            </a:r>
          </a:p>
        </p:txBody>
      </p:sp>
      <p:sp>
        <p:nvSpPr>
          <p:cNvPr id="53" name="Rectangle 52"/>
          <p:cNvSpPr/>
          <p:nvPr/>
        </p:nvSpPr>
        <p:spPr>
          <a:xfrm>
            <a:off x="4502074" y="3625433"/>
            <a:ext cx="801764" cy="361599"/>
          </a:xfrm>
          <a:prstGeom prst="rect">
            <a:avLst/>
          </a:prstGeom>
          <a:solidFill>
            <a:schemeClr val="tx1">
              <a:lumMod val="50000"/>
            </a:schemeClr>
          </a:solidFill>
          <a:ln>
            <a:solidFill>
              <a:schemeClr val="tx1">
                <a:lumMod val="9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lumMod val="95000"/>
                  </a:srgbClr>
                </a:solidFill>
                <a:effectLst/>
                <a:uLnTx/>
                <a:uFillTx/>
              </a:rPr>
              <a:t>KMCI</a:t>
            </a:r>
          </a:p>
        </p:txBody>
      </p:sp>
      <p:grpSp>
        <p:nvGrpSpPr>
          <p:cNvPr id="15" name="Group 14"/>
          <p:cNvGrpSpPr/>
          <p:nvPr/>
        </p:nvGrpSpPr>
        <p:grpSpPr>
          <a:xfrm>
            <a:off x="1320231" y="1423960"/>
            <a:ext cx="1549022" cy="4913053"/>
            <a:chOff x="406984" y="1423960"/>
            <a:chExt cx="1549022" cy="4913053"/>
          </a:xfrm>
        </p:grpSpPr>
        <p:sp>
          <p:nvSpPr>
            <p:cNvPr id="43" name="Left Brace 42"/>
            <p:cNvSpPr/>
            <p:nvPr/>
          </p:nvSpPr>
          <p:spPr>
            <a:xfrm>
              <a:off x="1139359" y="1423960"/>
              <a:ext cx="816647" cy="4913053"/>
            </a:xfrm>
            <a:prstGeom prst="leftBrace">
              <a:avLst/>
            </a:prstGeom>
            <a:ln w="57150"/>
          </p:spPr>
          <p:style>
            <a:lnRef idx="1">
              <a:schemeClr val="accent1"/>
            </a:lnRef>
            <a:fillRef idx="0">
              <a:schemeClr val="accent1"/>
            </a:fillRef>
            <a:effectRef idx="0">
              <a:schemeClr val="accent1"/>
            </a:effectRef>
            <a:fontRef idx="minor">
              <a:schemeClr val="tx1"/>
            </a:fontRef>
          </p:style>
          <p:txBody>
            <a:bodyPr vert="vert270" rtlCol="0" anchor="ctr"/>
            <a:lstStyle/>
            <a:p>
              <a:pPr marL="0" marR="0" lvl="0" indent="0" algn="ctr" defTabSz="932597" eaLnBrk="1" fontAlgn="auto" latinLnBrk="0" hangingPunct="1">
                <a:lnSpc>
                  <a:spcPct val="100000"/>
                </a:lnSpc>
                <a:spcBef>
                  <a:spcPts val="0"/>
                </a:spcBef>
                <a:spcAft>
                  <a:spcPts val="0"/>
                </a:spcAft>
                <a:buClrTx/>
                <a:buSzTx/>
                <a:buFontTx/>
                <a:buNone/>
                <a:tabLst/>
                <a:defRPr/>
              </a:pPr>
              <a:r>
                <a:rPr kumimoji="0" lang="en-US" sz="1836" b="0" i="0" u="none" strike="noStrike" kern="0" cap="none" spc="0" normalizeH="0" baseline="0" noProof="0" dirty="0">
                  <a:ln>
                    <a:noFill/>
                  </a:ln>
                  <a:solidFill>
                    <a:srgbClr val="FFFFFF"/>
                  </a:solidFill>
                  <a:effectLst/>
                  <a:uLnTx/>
                  <a:uFillTx/>
                  <a:latin typeface="Calibri" panose="020F0502020204030204"/>
                </a:rPr>
                <a:t>Measured</a:t>
              </a:r>
            </a:p>
          </p:txBody>
        </p:sp>
        <p:grpSp>
          <p:nvGrpSpPr>
            <p:cNvPr id="11" name="Group 10"/>
            <p:cNvGrpSpPr/>
            <p:nvPr/>
          </p:nvGrpSpPr>
          <p:grpSpPr>
            <a:xfrm flipH="1">
              <a:off x="406984" y="3154702"/>
              <a:ext cx="528442" cy="951264"/>
              <a:chOff x="-162516" y="2816960"/>
              <a:chExt cx="818153" cy="1472782"/>
            </a:xfrm>
          </p:grpSpPr>
          <p:sp>
            <p:nvSpPr>
              <p:cNvPr id="10" name="Oval 9"/>
              <p:cNvSpPr/>
              <p:nvPr/>
            </p:nvSpPr>
            <p:spPr bwMode="auto">
              <a:xfrm>
                <a:off x="15557" y="3649662"/>
                <a:ext cx="640080" cy="640080"/>
              </a:xfrm>
              <a:prstGeom prst="ellipse">
                <a:avLst/>
              </a:prstGeom>
              <a:noFill/>
              <a:ln w="7620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9" name="L-Shape 8"/>
              <p:cNvSpPr/>
              <p:nvPr/>
            </p:nvSpPr>
            <p:spPr bwMode="auto">
              <a:xfrm rot="19364265">
                <a:off x="-162516" y="2816960"/>
                <a:ext cx="650532" cy="1276432"/>
              </a:xfrm>
              <a:prstGeom prst="corner">
                <a:avLst>
                  <a:gd name="adj1" fmla="val 26700"/>
                  <a:gd name="adj2" fmla="val 28309"/>
                </a:avLst>
              </a:prstGeom>
              <a:solidFill>
                <a:srgbClr val="739D11"/>
              </a:solidFill>
              <a:ln w="9525">
                <a:solidFill>
                  <a:schemeClr val="tx1"/>
                </a:solidFill>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grpSp>
      </p:grpSp>
      <p:sp>
        <p:nvSpPr>
          <p:cNvPr id="103" name="Rectangle 102"/>
          <p:cNvSpPr/>
          <p:nvPr/>
        </p:nvSpPr>
        <p:spPr>
          <a:xfrm>
            <a:off x="9149992" y="3624146"/>
            <a:ext cx="1204589" cy="618397"/>
          </a:xfrm>
          <a:prstGeom prst="rect">
            <a:avLst/>
          </a:prstGeom>
          <a:solidFill>
            <a:srgbClr val="FF0000"/>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rPr>
              <a:t>Malware</a:t>
            </a:r>
          </a:p>
        </p:txBody>
      </p:sp>
      <p:cxnSp>
        <p:nvCxnSpPr>
          <p:cNvPr id="49" name="Straight Connector 48"/>
          <p:cNvCxnSpPr/>
          <p:nvPr/>
        </p:nvCxnSpPr>
        <p:spPr>
          <a:xfrm flipV="1">
            <a:off x="3519878" y="4358322"/>
            <a:ext cx="7537884" cy="1476"/>
          </a:xfrm>
          <a:prstGeom prst="line">
            <a:avLst/>
          </a:prstGeom>
          <a:ln w="57150">
            <a:solidFill>
              <a:srgbClr val="FF0000"/>
            </a:solidFill>
            <a:prstDash val="dash"/>
          </a:ln>
        </p:spPr>
        <p:style>
          <a:lnRef idx="1">
            <a:schemeClr val="dk1"/>
          </a:lnRef>
          <a:fillRef idx="0">
            <a:schemeClr val="dk1"/>
          </a:fillRef>
          <a:effectRef idx="0">
            <a:schemeClr val="dk1"/>
          </a:effectRef>
          <a:fontRef idx="minor">
            <a:schemeClr val="tx1"/>
          </a:fontRef>
        </p:style>
      </p:cxnSp>
      <p:sp>
        <p:nvSpPr>
          <p:cNvPr id="31" name="Rectangle 30"/>
          <p:cNvSpPr/>
          <p:nvPr/>
        </p:nvSpPr>
        <p:spPr>
          <a:xfrm>
            <a:off x="6236723" y="2747263"/>
            <a:ext cx="968763" cy="728766"/>
          </a:xfrm>
          <a:prstGeom prst="rect">
            <a:avLst/>
          </a:prstGeom>
          <a:solidFill>
            <a:schemeClr val="tx1">
              <a:lumMod val="50000"/>
            </a:schemeClr>
          </a:solidFill>
          <a:ln>
            <a:solidFill>
              <a:schemeClr val="tx1">
                <a:lumMod val="9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lumMod val="95000"/>
                  </a:srgbClr>
                </a:solidFill>
                <a:effectLst/>
                <a:uLnTx/>
                <a:uFillTx/>
              </a:rPr>
              <a:t>Secure App 2</a:t>
            </a:r>
          </a:p>
        </p:txBody>
      </p:sp>
      <p:sp>
        <p:nvSpPr>
          <p:cNvPr id="33" name="Rectangle 32"/>
          <p:cNvSpPr/>
          <p:nvPr/>
        </p:nvSpPr>
        <p:spPr>
          <a:xfrm>
            <a:off x="6236723" y="1983028"/>
            <a:ext cx="948893" cy="691977"/>
          </a:xfrm>
          <a:prstGeom prst="rect">
            <a:avLst/>
          </a:prstGeom>
          <a:solidFill>
            <a:schemeClr val="tx1">
              <a:lumMod val="50000"/>
            </a:schemeClr>
          </a:solidFill>
          <a:ln>
            <a:solidFill>
              <a:schemeClr val="tx1">
                <a:lumMod val="9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err="1">
                <a:ln>
                  <a:noFill/>
                </a:ln>
                <a:solidFill>
                  <a:srgbClr val="FFFFFF">
                    <a:lumMod val="95000"/>
                  </a:srgbClr>
                </a:solidFill>
                <a:effectLst/>
                <a:uLnTx/>
                <a:uFillTx/>
              </a:rPr>
              <a:t>LSAIso</a:t>
            </a:r>
            <a:endParaRPr kumimoji="0" lang="en-US" sz="2000" b="1" i="0" u="none" strike="noStrike" kern="0" cap="none" spc="0" normalizeH="0" baseline="0" noProof="0" dirty="0">
              <a:ln>
                <a:noFill/>
              </a:ln>
              <a:solidFill>
                <a:srgbClr val="FFFFFF">
                  <a:lumMod val="95000"/>
                </a:srgbClr>
              </a:solidFill>
              <a:effectLst/>
              <a:uLnTx/>
              <a:uFillTx/>
            </a:endParaRPr>
          </a:p>
        </p:txBody>
      </p:sp>
      <p:sp>
        <p:nvSpPr>
          <p:cNvPr id="34" name="Rectangle 33"/>
          <p:cNvSpPr/>
          <p:nvPr/>
        </p:nvSpPr>
        <p:spPr>
          <a:xfrm>
            <a:off x="7722438" y="2756755"/>
            <a:ext cx="1289470" cy="728766"/>
          </a:xfrm>
          <a:prstGeom prst="rect">
            <a:avLst/>
          </a:prstGeom>
          <a:solidFill>
            <a:schemeClr val="tx1">
              <a:lumMod val="50000"/>
            </a:schemeClr>
          </a:solidFill>
          <a:ln>
            <a:solidFill>
              <a:schemeClr val="tx1">
                <a:lumMod val="9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lumMod val="95000"/>
                  </a:srgbClr>
                </a:solidFill>
                <a:effectLst/>
                <a:uLnTx/>
                <a:uFillTx/>
              </a:rPr>
              <a:t>Normal App 2</a:t>
            </a:r>
          </a:p>
        </p:txBody>
      </p:sp>
      <p:sp>
        <p:nvSpPr>
          <p:cNvPr id="35" name="Rectangle 34"/>
          <p:cNvSpPr/>
          <p:nvPr/>
        </p:nvSpPr>
        <p:spPr>
          <a:xfrm>
            <a:off x="7727940" y="1991869"/>
            <a:ext cx="1278466" cy="691977"/>
          </a:xfrm>
          <a:prstGeom prst="rect">
            <a:avLst/>
          </a:prstGeom>
          <a:solidFill>
            <a:schemeClr val="tx1">
              <a:lumMod val="50000"/>
            </a:schemeClr>
          </a:solidFill>
          <a:ln>
            <a:solidFill>
              <a:schemeClr val="tx1">
                <a:lumMod val="9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67235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lumMod val="95000"/>
                  </a:srgbClr>
                </a:solidFill>
                <a:effectLst/>
                <a:uLnTx/>
                <a:uFillTx/>
              </a:rPr>
              <a:t>LSASS</a:t>
            </a:r>
          </a:p>
        </p:txBody>
      </p:sp>
      <p:cxnSp>
        <p:nvCxnSpPr>
          <p:cNvPr id="4" name="Straight Arrow Connector 3"/>
          <p:cNvCxnSpPr>
            <a:stCxn id="33" idx="3"/>
            <a:endCxn id="35" idx="1"/>
          </p:cNvCxnSpPr>
          <p:nvPr/>
        </p:nvCxnSpPr>
        <p:spPr>
          <a:xfrm>
            <a:off x="7185616" y="2329017"/>
            <a:ext cx="542324" cy="884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31" idx="3"/>
            <a:endCxn id="34" idx="1"/>
          </p:cNvCxnSpPr>
          <p:nvPr/>
        </p:nvCxnSpPr>
        <p:spPr>
          <a:xfrm>
            <a:off x="7205486" y="3111646"/>
            <a:ext cx="516952" cy="949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546911" y="291324"/>
            <a:ext cx="11233926"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marL="0" marR="0" lvl="0" indent="0" algn="l" defTabSz="932742" rtl="0" eaLnBrk="1" fontAlgn="auto" latinLnBrk="0" hangingPunct="1">
              <a:lnSpc>
                <a:spcPct val="90000"/>
              </a:lnSpc>
              <a:spcBef>
                <a:spcPct val="0"/>
              </a:spcBef>
              <a:spcAft>
                <a:spcPts val="0"/>
              </a:spcAft>
              <a:buClrTx/>
              <a:buSzTx/>
              <a:buFontTx/>
              <a:buNone/>
              <a:tabLst/>
              <a:defRPr/>
            </a:pPr>
            <a:r>
              <a:rPr kumimoji="0" lang="en-US" sz="5400" b="0" i="0" u="none" strike="noStrike" kern="1200" cap="none" spc="-102" normalizeH="0" baseline="0" noProof="0" dirty="0">
                <a:ln w="3175">
                  <a:noFill/>
                </a:ln>
                <a:gradFill>
                  <a:gsLst>
                    <a:gs pos="1250">
                      <a:schemeClr val="tx1"/>
                    </a:gs>
                    <a:gs pos="100000">
                      <a:schemeClr val="tx1"/>
                    </a:gs>
                  </a:gsLst>
                  <a:lin ang="5400000" scaled="0"/>
                </a:gradFill>
                <a:effectLst/>
                <a:uLnTx/>
                <a:uFillTx/>
                <a:latin typeface="+mj-lt"/>
                <a:ea typeface="+mn-ea"/>
                <a:cs typeface="Segoe UI" pitchFamily="34" charset="0"/>
              </a:rPr>
              <a:t>Secure </a:t>
            </a:r>
            <a:r>
              <a:rPr kumimoji="0" lang="en-US" sz="5400" b="0" i="0" u="none" strike="noStrike" kern="1200" cap="none" spc="-102" normalizeH="0" baseline="0" noProof="0" dirty="0" err="1">
                <a:ln w="3175">
                  <a:noFill/>
                </a:ln>
                <a:gradFill>
                  <a:gsLst>
                    <a:gs pos="1250">
                      <a:schemeClr val="tx1"/>
                    </a:gs>
                    <a:gs pos="100000">
                      <a:schemeClr val="tx1"/>
                    </a:gs>
                  </a:gsLst>
                  <a:lin ang="5400000" scaled="0"/>
                </a:gradFill>
                <a:effectLst/>
                <a:uLnTx/>
                <a:uFillTx/>
                <a:latin typeface="+mj-lt"/>
                <a:ea typeface="+mn-ea"/>
                <a:cs typeface="Segoe UI" pitchFamily="34" charset="0"/>
              </a:rPr>
              <a:t>Trustlets</a:t>
            </a:r>
            <a:r>
              <a:rPr kumimoji="0" lang="en-US" sz="5400" b="0" i="0" u="none" strike="noStrike" kern="1200" cap="none" spc="-102" normalizeH="0" baseline="0" noProof="0" dirty="0">
                <a:ln w="3175">
                  <a:noFill/>
                </a:ln>
                <a:gradFill>
                  <a:gsLst>
                    <a:gs pos="1250">
                      <a:schemeClr val="tx1"/>
                    </a:gs>
                    <a:gs pos="100000">
                      <a:schemeClr val="tx1"/>
                    </a:gs>
                  </a:gsLst>
                  <a:lin ang="5400000" scaled="0"/>
                </a:gradFill>
                <a:effectLst/>
                <a:uLnTx/>
                <a:uFillTx/>
                <a:latin typeface="+mj-lt"/>
                <a:ea typeface="+mn-ea"/>
                <a:cs typeface="Segoe UI" pitchFamily="34" charset="0"/>
              </a:rPr>
              <a:t> with Windows 10 VBS</a:t>
            </a:r>
          </a:p>
        </p:txBody>
      </p:sp>
    </p:spTree>
    <p:extLst>
      <p:ext uri="{BB962C8B-B14F-4D97-AF65-F5344CB8AC3E}">
        <p14:creationId xmlns:p14="http://schemas.microsoft.com/office/powerpoint/2010/main" val="2989899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4"/>
                                        </p:tgtEl>
                                        <p:attrNameLst>
                                          <p:attrName>style.visibility</p:attrName>
                                        </p:attrNameLst>
                                      </p:cBhvr>
                                      <p:to>
                                        <p:strVal val="visible"/>
                                      </p:to>
                                    </p:set>
                                    <p:animEffect transition="in" filter="fade">
                                      <p:cBhvr>
                                        <p:cTn id="39" dur="500"/>
                                        <p:tgtEl>
                                          <p:spTgt spid="10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3"/>
                                        </p:tgtEl>
                                        <p:attrNameLst>
                                          <p:attrName>style.visibility</p:attrName>
                                        </p:attrNameLst>
                                      </p:cBhvr>
                                      <p:to>
                                        <p:strVal val="visible"/>
                                      </p:to>
                                    </p:set>
                                    <p:animEffect transition="in" filter="fade">
                                      <p:cBhvr>
                                        <p:cTn id="42" dur="500"/>
                                        <p:tgtEl>
                                          <p:spTgt spid="10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53"/>
                                        </p:tgtEl>
                                      </p:cBhvr>
                                    </p:animEffect>
                                    <p:set>
                                      <p:cBhvr>
                                        <p:cTn id="47" dur="1" fill="hold">
                                          <p:stCondLst>
                                            <p:cond delay="499"/>
                                          </p:stCondLst>
                                        </p:cTn>
                                        <p:tgtEl>
                                          <p:spTgt spid="53"/>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104"/>
                                        </p:tgtEl>
                                      </p:cBhvr>
                                    </p:animEffect>
                                    <p:set>
                                      <p:cBhvr>
                                        <p:cTn id="50" dur="1" fill="hold">
                                          <p:stCondLst>
                                            <p:cond delay="499"/>
                                          </p:stCondLst>
                                        </p:cTn>
                                        <p:tgtEl>
                                          <p:spTgt spid="104"/>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103"/>
                                        </p:tgtEl>
                                      </p:cBhvr>
                                    </p:animEffect>
                                    <p:set>
                                      <p:cBhvr>
                                        <p:cTn id="53" dur="1" fill="hold">
                                          <p:stCondLst>
                                            <p:cond delay="499"/>
                                          </p:stCondLst>
                                        </p:cTn>
                                        <p:tgtEl>
                                          <p:spTgt spid="103"/>
                                        </p:tgtEl>
                                        <p:attrNameLst>
                                          <p:attrName>style.visibility</p:attrName>
                                        </p:attrNameLst>
                                      </p:cBhvr>
                                      <p:to>
                                        <p:strVal val="hidden"/>
                                      </p:to>
                                    </p:set>
                                  </p:childTnLst>
                                </p:cTn>
                              </p:par>
                              <p:par>
                                <p:cTn id="54" presetID="10" presetClass="exit" presetSubtype="0" fill="hold" grpId="0" nodeType="withEffect">
                                  <p:stCondLst>
                                    <p:cond delay="0"/>
                                  </p:stCondLst>
                                  <p:childTnLst>
                                    <p:animEffect transition="out" filter="fade">
                                      <p:cBhvr>
                                        <p:cTn id="55" dur="500"/>
                                        <p:tgtEl>
                                          <p:spTgt spid="2"/>
                                        </p:tgtEl>
                                      </p:cBhvr>
                                    </p:animEffect>
                                    <p:set>
                                      <p:cBhvr>
                                        <p:cTn id="56" dur="1" fill="hold">
                                          <p:stCondLst>
                                            <p:cond delay="499"/>
                                          </p:stCondLst>
                                        </p:cTn>
                                        <p:tgtEl>
                                          <p:spTgt spid="2"/>
                                        </p:tgtEl>
                                        <p:attrNameLst>
                                          <p:attrName>style.visibility</p:attrName>
                                        </p:attrNameLst>
                                      </p:cBhvr>
                                      <p:to>
                                        <p:strVal val="hidden"/>
                                      </p:to>
                                    </p:se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500"/>
                                        <p:tgtEl>
                                          <p:spTgt spid="4"/>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500"/>
                                        <p:tgtEl>
                                          <p:spTgt spid="31"/>
                                        </p:tgtEl>
                                      </p:cBhvr>
                                    </p:animEffect>
                                  </p:childTnLst>
                                </p:cTn>
                              </p:par>
                              <p:par>
                                <p:cTn id="77" presetID="10" presetClass="entr" presetSubtype="0" fill="hold" nodeType="with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04" grpId="1" animBg="1"/>
      <p:bldP spid="2" grpId="0"/>
      <p:bldP spid="32" grpId="0" animBg="1"/>
      <p:bldP spid="30" grpId="0" animBg="1"/>
      <p:bldP spid="23" grpId="0"/>
      <p:bldP spid="16" grpId="0" animBg="1"/>
      <p:bldP spid="53" grpId="0" animBg="1"/>
      <p:bldP spid="53" grpId="1" animBg="1"/>
      <p:bldP spid="103" grpId="0" animBg="1"/>
      <p:bldP spid="103" grpId="1" animBg="1"/>
      <p:bldP spid="31" grpId="0" animBg="1"/>
      <p:bldP spid="33" grpId="0" animBg="1"/>
      <p:bldP spid="34" grpId="0" animBg="1"/>
      <p:bldP spid="35" grpId="0" animBg="1"/>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Malware threat</a:t>
            </a:r>
          </a:p>
        </p:txBody>
      </p:sp>
      <p:sp>
        <p:nvSpPr>
          <p:cNvPr id="8" name="Text Placeholder 7"/>
          <p:cNvSpPr>
            <a:spLocks noGrp="1"/>
          </p:cNvSpPr>
          <p:nvPr>
            <p:ph type="body" sz="quarter" idx="13"/>
          </p:nvPr>
        </p:nvSpPr>
        <p:spPr>
          <a:xfrm>
            <a:off x="6220603" y="4870449"/>
            <a:ext cx="5943600" cy="1827214"/>
          </a:xfrm>
        </p:spPr>
        <p:txBody>
          <a:bodyPr/>
          <a:lstStyle/>
          <a:p>
            <a:r>
              <a:rPr lang="en-US" dirty="0"/>
              <a:t>“</a:t>
            </a:r>
            <a:r>
              <a:rPr lang="en-US" sz="2400" dirty="0"/>
              <a:t>There are two kinds of companies, those who’ve been hacked, and those who don’t know they’ve been hacked.”</a:t>
            </a:r>
          </a:p>
          <a:p>
            <a:r>
              <a:rPr lang="en-US" sz="2400" dirty="0"/>
              <a:t>-James </a:t>
            </a:r>
            <a:r>
              <a:rPr lang="en-US" sz="2400" dirty="0" err="1"/>
              <a:t>Comey</a:t>
            </a:r>
            <a:r>
              <a:rPr lang="en-US" sz="2400" dirty="0"/>
              <a:t>, FBI Director</a:t>
            </a:r>
          </a:p>
        </p:txBody>
      </p:sp>
      <p:grpSp>
        <p:nvGrpSpPr>
          <p:cNvPr id="9" name="Group 8"/>
          <p:cNvGrpSpPr/>
          <p:nvPr/>
        </p:nvGrpSpPr>
        <p:grpSpPr>
          <a:xfrm>
            <a:off x="273454" y="1212849"/>
            <a:ext cx="11890749" cy="2744126"/>
            <a:chOff x="272020" y="3464374"/>
            <a:chExt cx="11892435" cy="3212778"/>
          </a:xfrm>
          <a:solidFill>
            <a:schemeClr val="accent1"/>
          </a:solidFill>
        </p:grpSpPr>
        <p:sp>
          <p:nvSpPr>
            <p:cNvPr id="10" name="Rectangle 9"/>
            <p:cNvSpPr/>
            <p:nvPr/>
          </p:nvSpPr>
          <p:spPr bwMode="auto">
            <a:xfrm>
              <a:off x="272020" y="3464374"/>
              <a:ext cx="2929636" cy="3212778"/>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marL="0" marR="0" lvl="0" indent="0" algn="ctr" defTabSz="950846"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11" name="TextBox 10"/>
            <p:cNvSpPr txBox="1"/>
            <p:nvPr/>
          </p:nvSpPr>
          <p:spPr>
            <a:xfrm>
              <a:off x="374439" y="4823035"/>
              <a:ext cx="2724797" cy="1841193"/>
            </a:xfrm>
            <a:prstGeom prst="rect">
              <a:avLst/>
            </a:prstGeom>
            <a:grpFill/>
          </p:spPr>
          <p:txBody>
            <a:bodyPr wrap="square" lIns="186494" tIns="149196" rIns="186494" bIns="149196"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1800" b="0" i="0" u="none" strike="noStrike" kern="0" cap="none" spc="0" normalizeH="0" baseline="0" noProof="0" dirty="0">
                  <a:ln w="3175">
                    <a:noFill/>
                  </a:ln>
                  <a:solidFill>
                    <a:schemeClr val="bg1"/>
                  </a:solidFill>
                  <a:effectLst/>
                  <a:uLnTx/>
                  <a:uFillTx/>
                </a:rPr>
                <a:t>Median number of days attackers are present on a victims network before detection</a:t>
              </a:r>
            </a:p>
          </p:txBody>
        </p:sp>
        <p:sp>
          <p:nvSpPr>
            <p:cNvPr id="12" name="TextBox 11"/>
            <p:cNvSpPr txBox="1"/>
            <p:nvPr/>
          </p:nvSpPr>
          <p:spPr>
            <a:xfrm>
              <a:off x="621861" y="3696614"/>
              <a:ext cx="2229953" cy="1238731"/>
            </a:xfrm>
            <a:prstGeom prst="rect">
              <a:avLst/>
            </a:prstGeom>
            <a:grpFill/>
          </p:spPr>
          <p:txBody>
            <a:bodyPr wrap="square" lIns="182828" tIns="146262" rIns="182828" bIns="146262"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5399" b="1" i="0" u="none" strike="noStrike" kern="0" cap="none" spc="-300" normalizeH="0" baseline="0" noProof="0" dirty="0">
                  <a:ln w="3175">
                    <a:noFill/>
                  </a:ln>
                  <a:solidFill>
                    <a:schemeClr val="bg1"/>
                  </a:solidFill>
                  <a:effectLst/>
                  <a:uLnTx/>
                  <a:uFillTx/>
                </a:rPr>
                <a:t>200+</a:t>
              </a:r>
              <a:endParaRPr kumimoji="0" lang="en-US" sz="3199" b="1" i="0" u="none" strike="noStrike" kern="0" cap="none" spc="-300" normalizeH="0" baseline="0" noProof="0" dirty="0">
                <a:ln w="3175">
                  <a:noFill/>
                </a:ln>
                <a:solidFill>
                  <a:schemeClr val="bg1"/>
                </a:solidFill>
                <a:effectLst/>
                <a:uLnTx/>
                <a:uFillTx/>
              </a:endParaRPr>
            </a:p>
          </p:txBody>
        </p:sp>
        <p:sp>
          <p:nvSpPr>
            <p:cNvPr id="13" name="Rectangle 12"/>
            <p:cNvSpPr/>
            <p:nvPr/>
          </p:nvSpPr>
          <p:spPr bwMode="auto">
            <a:xfrm>
              <a:off x="3259620" y="3464374"/>
              <a:ext cx="2929636" cy="3212778"/>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marL="0" marR="0" lvl="0" indent="0" algn="ctr" defTabSz="950846"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14" name="TextBox 13"/>
            <p:cNvSpPr txBox="1"/>
            <p:nvPr/>
          </p:nvSpPr>
          <p:spPr>
            <a:xfrm>
              <a:off x="3495520" y="4823035"/>
              <a:ext cx="2413380" cy="936515"/>
            </a:xfrm>
            <a:prstGeom prst="rect">
              <a:avLst/>
            </a:prstGeom>
            <a:grpFill/>
          </p:spPr>
          <p:txBody>
            <a:bodyPr wrap="square" lIns="186494" tIns="149196" rIns="186494" bIns="149196"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1800" b="0" i="0" u="none" strike="noStrike" kern="0" cap="none" spc="0" normalizeH="0" baseline="0" noProof="0" dirty="0">
                  <a:ln w="3175">
                    <a:noFill/>
                  </a:ln>
                  <a:solidFill>
                    <a:schemeClr val="bg1"/>
                  </a:solidFill>
                  <a:effectLst/>
                  <a:uLnTx/>
                  <a:uFillTx/>
                </a:rPr>
                <a:t>Days after detection to full recovery</a:t>
              </a:r>
            </a:p>
          </p:txBody>
        </p:sp>
        <p:sp>
          <p:nvSpPr>
            <p:cNvPr id="15" name="TextBox 14"/>
            <p:cNvSpPr txBox="1"/>
            <p:nvPr/>
          </p:nvSpPr>
          <p:spPr>
            <a:xfrm>
              <a:off x="3587234" y="3696614"/>
              <a:ext cx="2229953" cy="1238731"/>
            </a:xfrm>
            <a:prstGeom prst="rect">
              <a:avLst/>
            </a:prstGeom>
            <a:grpFill/>
          </p:spPr>
          <p:txBody>
            <a:bodyPr wrap="square" lIns="182828" tIns="146262" rIns="182828" bIns="146262"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5399" b="1" i="0" u="none" strike="noStrike" kern="0" cap="none" spc="-300" normalizeH="0" baseline="0" noProof="0" dirty="0">
                  <a:ln w="3175">
                    <a:noFill/>
                  </a:ln>
                  <a:solidFill>
                    <a:schemeClr val="bg1"/>
                  </a:solidFill>
                  <a:effectLst/>
                  <a:uLnTx/>
                  <a:uFillTx/>
                </a:rPr>
                <a:t>80</a:t>
              </a:r>
              <a:endParaRPr kumimoji="0" lang="en-US" sz="3199" b="1" i="0" u="none" strike="noStrike" kern="0" cap="none" spc="-300" normalizeH="0" baseline="0" noProof="0" dirty="0">
                <a:ln w="3175">
                  <a:noFill/>
                </a:ln>
                <a:solidFill>
                  <a:schemeClr val="bg1"/>
                </a:solidFill>
                <a:effectLst/>
                <a:uLnTx/>
                <a:uFillTx/>
              </a:endParaRPr>
            </a:p>
          </p:txBody>
        </p:sp>
        <p:sp>
          <p:nvSpPr>
            <p:cNvPr id="16" name="Rectangle 15"/>
            <p:cNvSpPr/>
            <p:nvPr/>
          </p:nvSpPr>
          <p:spPr bwMode="auto">
            <a:xfrm>
              <a:off x="6247220" y="3464374"/>
              <a:ext cx="2929636" cy="3212778"/>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marL="0" marR="0" lvl="0" indent="0" algn="ctr" defTabSz="950846"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17" name="TextBox 16"/>
            <p:cNvSpPr txBox="1"/>
            <p:nvPr/>
          </p:nvSpPr>
          <p:spPr>
            <a:xfrm>
              <a:off x="6305183" y="4823035"/>
              <a:ext cx="2724797" cy="1245821"/>
            </a:xfrm>
            <a:prstGeom prst="rect">
              <a:avLst/>
            </a:prstGeom>
            <a:grpFill/>
          </p:spPr>
          <p:txBody>
            <a:bodyPr wrap="square" lIns="186494" tIns="149196" rIns="186494" bIns="149196"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1800" b="0" i="0" u="none" strike="noStrike" kern="0" cap="none" spc="0" normalizeH="0" baseline="0" noProof="0" dirty="0">
                  <a:ln w="3175">
                    <a:noFill/>
                  </a:ln>
                  <a:solidFill>
                    <a:schemeClr val="bg1"/>
                  </a:solidFill>
                  <a:effectLst/>
                  <a:uLnTx/>
                  <a:uFillTx/>
                </a:rPr>
                <a:t>Impact of lost productivity and growth</a:t>
              </a:r>
            </a:p>
          </p:txBody>
        </p:sp>
        <p:sp>
          <p:nvSpPr>
            <p:cNvPr id="18" name="TextBox 17"/>
            <p:cNvSpPr txBox="1"/>
            <p:nvPr/>
          </p:nvSpPr>
          <p:spPr>
            <a:xfrm>
              <a:off x="6256120" y="3696614"/>
              <a:ext cx="2897503" cy="1238731"/>
            </a:xfrm>
            <a:prstGeom prst="rect">
              <a:avLst/>
            </a:prstGeom>
            <a:grpFill/>
          </p:spPr>
          <p:txBody>
            <a:bodyPr wrap="square" lIns="182828" tIns="146262" rIns="182828" bIns="146262"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3999" b="1" i="0" u="none" strike="noStrike" kern="0" cap="none" spc="-300" normalizeH="0" baseline="0" noProof="0" dirty="0">
                  <a:ln w="3175">
                    <a:noFill/>
                  </a:ln>
                  <a:solidFill>
                    <a:schemeClr val="bg1"/>
                  </a:solidFill>
                  <a:effectLst/>
                  <a:uLnTx/>
                  <a:uFillTx/>
                </a:rPr>
                <a:t>$</a:t>
              </a:r>
              <a:r>
                <a:rPr kumimoji="0" lang="en-US" sz="5399" b="1" i="0" u="none" strike="noStrike" kern="0" cap="none" spc="-300" normalizeH="0" baseline="0" noProof="0" dirty="0">
                  <a:ln w="3175">
                    <a:noFill/>
                  </a:ln>
                  <a:solidFill>
                    <a:schemeClr val="bg1"/>
                  </a:solidFill>
                  <a:effectLst/>
                  <a:uLnTx/>
                  <a:uFillTx/>
                </a:rPr>
                <a:t>3</a:t>
              </a:r>
              <a:r>
                <a:rPr kumimoji="0" lang="en-US" sz="3599" b="0" i="0" u="none" strike="noStrike" kern="0" cap="none" spc="-300" normalizeH="0" baseline="0" noProof="0" dirty="0">
                  <a:ln w="3175">
                    <a:noFill/>
                  </a:ln>
                  <a:solidFill>
                    <a:schemeClr val="bg1"/>
                  </a:solidFill>
                  <a:effectLst/>
                  <a:uLnTx/>
                  <a:uFillTx/>
                </a:rPr>
                <a:t>Trillion</a:t>
              </a:r>
              <a:endParaRPr kumimoji="0" lang="en-US" sz="1800" b="0" i="0" u="none" strike="noStrike" kern="0" cap="none" spc="-300" normalizeH="0" baseline="0" noProof="0" dirty="0">
                <a:ln w="3175">
                  <a:noFill/>
                </a:ln>
                <a:solidFill>
                  <a:schemeClr val="bg1"/>
                </a:solidFill>
                <a:effectLst/>
                <a:uLnTx/>
                <a:uFillTx/>
              </a:endParaRPr>
            </a:p>
          </p:txBody>
        </p:sp>
        <p:sp>
          <p:nvSpPr>
            <p:cNvPr id="19" name="Rectangle 18"/>
            <p:cNvSpPr/>
            <p:nvPr/>
          </p:nvSpPr>
          <p:spPr bwMode="auto">
            <a:xfrm>
              <a:off x="9234819" y="3464374"/>
              <a:ext cx="2929636" cy="3212778"/>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94" tIns="149196" rIns="186494" bIns="149196" numCol="1" spcCol="0" rtlCol="0" fromWordArt="0" anchor="t" anchorCtr="0" forceAA="0" compatLnSpc="1">
              <a:prstTxWarp prst="textNoShape">
                <a:avLst/>
              </a:prstTxWarp>
              <a:noAutofit/>
            </a:bodyPr>
            <a:lstStyle/>
            <a:p>
              <a:pPr marL="0" marR="0" lvl="0" indent="0" algn="ctr" defTabSz="950846"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a:ln>
                  <a:noFill/>
                </a:ln>
                <a:gradFill>
                  <a:gsLst>
                    <a:gs pos="0">
                      <a:srgbClr val="FFFFFF"/>
                    </a:gs>
                    <a:gs pos="100000">
                      <a:srgbClr val="FFFFFF"/>
                    </a:gs>
                  </a:gsLst>
                  <a:lin ang="5400000" scaled="0"/>
                </a:gradFill>
                <a:effectLst/>
                <a:uLnTx/>
                <a:uFillTx/>
                <a:ea typeface="Segoe UI" pitchFamily="34" charset="0"/>
                <a:cs typeface="Segoe UI" pitchFamily="34" charset="0"/>
              </a:endParaRPr>
            </a:p>
          </p:txBody>
        </p:sp>
        <p:sp>
          <p:nvSpPr>
            <p:cNvPr id="20" name="TextBox 19"/>
            <p:cNvSpPr txBox="1"/>
            <p:nvPr/>
          </p:nvSpPr>
          <p:spPr>
            <a:xfrm>
              <a:off x="9337238" y="4823035"/>
              <a:ext cx="2724797" cy="1245821"/>
            </a:xfrm>
            <a:prstGeom prst="rect">
              <a:avLst/>
            </a:prstGeom>
            <a:grpFill/>
          </p:spPr>
          <p:txBody>
            <a:bodyPr wrap="square" lIns="186494" tIns="149196" rIns="186494" bIns="149196"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1800" b="0" i="0" u="none" strike="noStrike" kern="0" cap="none" spc="0" normalizeH="0" baseline="0" noProof="0" dirty="0">
                  <a:ln w="3175">
                    <a:noFill/>
                  </a:ln>
                  <a:solidFill>
                    <a:schemeClr val="bg1"/>
                  </a:solidFill>
                  <a:effectLst/>
                  <a:uLnTx/>
                  <a:uFillTx/>
                </a:rPr>
                <a:t>Average cost of a data breach (15% YoY increase)</a:t>
              </a:r>
            </a:p>
          </p:txBody>
        </p:sp>
        <p:sp>
          <p:nvSpPr>
            <p:cNvPr id="21" name="TextBox 20"/>
            <p:cNvSpPr txBox="1"/>
            <p:nvPr/>
          </p:nvSpPr>
          <p:spPr>
            <a:xfrm>
              <a:off x="9234819" y="3696614"/>
              <a:ext cx="2908413" cy="1238731"/>
            </a:xfrm>
            <a:prstGeom prst="rect">
              <a:avLst/>
            </a:prstGeom>
            <a:grpFill/>
          </p:spPr>
          <p:txBody>
            <a:bodyPr wrap="square" lIns="0" tIns="146262" rIns="0" bIns="146262" rtlCol="0">
              <a:spAutoFit/>
            </a:bodyPr>
            <a:lstStyle/>
            <a:p>
              <a:pPr marL="0" marR="0" lvl="0" indent="0" algn="ctr" defTabSz="932418" eaLnBrk="1" fontAlgn="auto" latinLnBrk="0" hangingPunct="1">
                <a:lnSpc>
                  <a:spcPct val="90000"/>
                </a:lnSpc>
                <a:spcBef>
                  <a:spcPts val="0"/>
                </a:spcBef>
                <a:spcAft>
                  <a:spcPts val="600"/>
                </a:spcAft>
                <a:buClrTx/>
                <a:buSzTx/>
                <a:buFontTx/>
                <a:buNone/>
                <a:tabLst/>
                <a:defRPr/>
              </a:pPr>
              <a:r>
                <a:rPr kumimoji="0" lang="en-US" sz="3999" b="1" i="0" u="none" strike="noStrike" kern="0" cap="none" spc="-300" normalizeH="0" baseline="0" noProof="0" dirty="0">
                  <a:ln w="3175">
                    <a:noFill/>
                  </a:ln>
                  <a:solidFill>
                    <a:schemeClr val="bg1"/>
                  </a:solidFill>
                  <a:effectLst/>
                  <a:uLnTx/>
                  <a:uFillTx/>
                </a:rPr>
                <a:t>$</a:t>
              </a:r>
              <a:r>
                <a:rPr kumimoji="0" lang="en-US" sz="5399" b="1" i="0" u="none" strike="noStrike" kern="0" cap="none" spc="-300" normalizeH="0" baseline="0" noProof="0" dirty="0">
                  <a:ln w="3175">
                    <a:noFill/>
                  </a:ln>
                  <a:solidFill>
                    <a:schemeClr val="bg1"/>
                  </a:solidFill>
                  <a:effectLst/>
                  <a:uLnTx/>
                  <a:uFillTx/>
                </a:rPr>
                <a:t>3.5</a:t>
              </a:r>
              <a:r>
                <a:rPr kumimoji="0" lang="en-US" sz="3599" b="0" i="0" u="none" strike="noStrike" kern="0" cap="none" spc="-300" normalizeH="0" baseline="0" noProof="0" dirty="0">
                  <a:ln w="3175">
                    <a:noFill/>
                  </a:ln>
                  <a:solidFill>
                    <a:schemeClr val="bg1"/>
                  </a:solidFill>
                  <a:effectLst/>
                  <a:uLnTx/>
                  <a:uFillTx/>
                </a:rPr>
                <a:t>Million</a:t>
              </a:r>
              <a:endParaRPr kumimoji="0" lang="en-US" sz="1199" b="0" i="0" u="none" strike="noStrike" kern="0" cap="none" spc="-300" normalizeH="0" baseline="0" noProof="0" dirty="0">
                <a:ln w="3175">
                  <a:noFill/>
                </a:ln>
                <a:solidFill>
                  <a:schemeClr val="bg1"/>
                </a:solidFill>
                <a:effectLst/>
                <a:uLnTx/>
                <a:uFillTx/>
              </a:endParaRPr>
            </a:p>
          </p:txBody>
        </p:sp>
      </p:grpSp>
    </p:spTree>
    <p:extLst>
      <p:ext uri="{BB962C8B-B14F-4D97-AF65-F5344CB8AC3E}">
        <p14:creationId xmlns:p14="http://schemas.microsoft.com/office/powerpoint/2010/main" val="4944182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INTRODUCING</a:t>
            </a:r>
            <a:br>
              <a:rPr lang="en-US" dirty="0"/>
            </a:br>
            <a:r>
              <a:rPr lang="en-US" sz="4000" dirty="0">
                <a:gradFill>
                  <a:gsLst>
                    <a:gs pos="0">
                      <a:schemeClr val="tx2"/>
                    </a:gs>
                    <a:gs pos="100000">
                      <a:schemeClr val="tx2"/>
                    </a:gs>
                  </a:gsLst>
                  <a:lin ang="5400000" scaled="0"/>
                </a:gradFill>
              </a:rPr>
              <a:t>Device Guard and Credential Guard Readiness Tool</a:t>
            </a:r>
            <a:br>
              <a:rPr lang="en-US" sz="5400" kern="0" spc="0" dirty="0">
                <a:ln>
                  <a:noFill/>
                </a:ln>
                <a:solidFill>
                  <a:schemeClr val="accent4"/>
                </a:solidFill>
              </a:rPr>
            </a:br>
            <a:endParaRPr lang="en-US" dirty="0"/>
          </a:p>
        </p:txBody>
      </p:sp>
      <p:sp>
        <p:nvSpPr>
          <p:cNvPr id="6" name="Text Placeholder 5"/>
          <p:cNvSpPr>
            <a:spLocks noGrp="1"/>
          </p:cNvSpPr>
          <p:nvPr>
            <p:ph type="body" sz="quarter" idx="10"/>
          </p:nvPr>
        </p:nvSpPr>
        <p:spPr>
          <a:xfrm>
            <a:off x="274639" y="2125662"/>
            <a:ext cx="11887200" cy="5232202"/>
          </a:xfrm>
        </p:spPr>
        <p:txBody>
          <a:bodyPr/>
          <a:lstStyle/>
          <a:p>
            <a:r>
              <a:rPr lang="en-US" dirty="0"/>
              <a:t>Verify device compatibility with Device Guard and Credential Guard</a:t>
            </a:r>
          </a:p>
          <a:p>
            <a:r>
              <a:rPr lang="en-US" sz="2000" dirty="0">
                <a:gradFill>
                  <a:gsLst>
                    <a:gs pos="1250">
                      <a:schemeClr val="tx1"/>
                    </a:gs>
                    <a:gs pos="100000">
                      <a:schemeClr val="tx1"/>
                    </a:gs>
                  </a:gsLst>
                  <a:lin ang="5400000" scaled="0"/>
                </a:gradFill>
                <a:latin typeface="+mn-lt"/>
              </a:rPr>
              <a:t>Hardware and virtualization support</a:t>
            </a:r>
          </a:p>
          <a:p>
            <a:r>
              <a:rPr lang="en-US" sz="2000" dirty="0">
                <a:gradFill>
                  <a:gsLst>
                    <a:gs pos="1250">
                      <a:schemeClr val="tx1"/>
                    </a:gs>
                    <a:gs pos="100000">
                      <a:schemeClr val="tx1"/>
                    </a:gs>
                  </a:gsLst>
                  <a:lin ang="5400000" scaled="0"/>
                </a:gradFill>
                <a:latin typeface="+mn-lt"/>
              </a:rPr>
              <a:t>Driver compatibility with HVCI</a:t>
            </a:r>
          </a:p>
          <a:p>
            <a:r>
              <a:rPr lang="en-US" dirty="0"/>
              <a:t>Audit status of DG/CG on systems</a:t>
            </a:r>
          </a:p>
          <a:p>
            <a:r>
              <a:rPr lang="en-US" dirty="0"/>
              <a:t>Use SCCM or other management solutions to automate end-to-end deployment of DG/CG</a:t>
            </a:r>
          </a:p>
          <a:p>
            <a:r>
              <a:rPr lang="en-US" dirty="0"/>
              <a:t>Can use the tool to automate enablement of DG/CG</a:t>
            </a:r>
          </a:p>
          <a:p>
            <a:endParaRPr lang="en-US" dirty="0"/>
          </a:p>
        </p:txBody>
      </p:sp>
    </p:spTree>
    <p:extLst>
      <p:ext uri="{BB962C8B-B14F-4D97-AF65-F5344CB8AC3E}">
        <p14:creationId xmlns:p14="http://schemas.microsoft.com/office/powerpoint/2010/main" val="1875313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8228299" cy="2179058"/>
          </a:xfrm>
        </p:spPr>
        <p:txBody>
          <a:bodyPr/>
          <a:lstStyle/>
          <a:p>
            <a:r>
              <a:rPr lang="en-US" dirty="0"/>
              <a:t>Demo:</a:t>
            </a:r>
            <a:br>
              <a:rPr lang="en-US" dirty="0"/>
            </a:br>
            <a:r>
              <a:rPr lang="en-US" dirty="0"/>
              <a:t>Readiness Tool</a:t>
            </a:r>
          </a:p>
        </p:txBody>
      </p:sp>
    </p:spTree>
    <p:extLst>
      <p:ext uri="{BB962C8B-B14F-4D97-AF65-F5344CB8AC3E}">
        <p14:creationId xmlns:p14="http://schemas.microsoft.com/office/powerpoint/2010/main" val="2161792750"/>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Preparing for Device Guard</a:t>
            </a:r>
            <a:endParaRPr lang="en-US" sz="7200" dirty="0"/>
          </a:p>
        </p:txBody>
      </p:sp>
    </p:spTree>
    <p:extLst>
      <p:ext uri="{BB962C8B-B14F-4D97-AF65-F5344CB8AC3E}">
        <p14:creationId xmlns:p14="http://schemas.microsoft.com/office/powerpoint/2010/main" val="205468469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7003" y="1897062"/>
            <a:ext cx="11887200" cy="3785652"/>
          </a:xfrm>
        </p:spPr>
        <p:txBody>
          <a:bodyPr/>
          <a:lstStyle/>
          <a:p>
            <a:pPr marL="0" indent="0">
              <a:buNone/>
            </a:pPr>
            <a:r>
              <a:rPr lang="en-US" dirty="0">
                <a:gradFill>
                  <a:gsLst>
                    <a:gs pos="1250">
                      <a:schemeClr val="tx2"/>
                    </a:gs>
                    <a:gs pos="99000">
                      <a:schemeClr val="tx2"/>
                    </a:gs>
                  </a:gsLst>
                  <a:lin ang="5400000" scaled="0"/>
                </a:gradFill>
              </a:rPr>
              <a:t>Configurable CI works on any Windows 10 PC </a:t>
            </a:r>
          </a:p>
          <a:p>
            <a:pPr marL="0" lvl="1" indent="0">
              <a:buNone/>
            </a:pPr>
            <a:r>
              <a:rPr lang="en-US" sz="2000" dirty="0"/>
              <a:t>Choose the right policy options based on scenarios/machine configurations and maturity of IT</a:t>
            </a:r>
          </a:p>
          <a:p>
            <a:pPr marL="0" lvl="1" indent="0">
              <a:buNone/>
            </a:pPr>
            <a:r>
              <a:rPr lang="en-US" sz="2000" dirty="0"/>
              <a:t>Policy management can be complicated by the diversity of hardware and software</a:t>
            </a:r>
          </a:p>
          <a:p>
            <a:pPr marL="0" indent="0">
              <a:buNone/>
            </a:pPr>
            <a:r>
              <a:rPr lang="en-US" dirty="0">
                <a:gradFill>
                  <a:gsLst>
                    <a:gs pos="1250">
                      <a:schemeClr val="tx2"/>
                    </a:gs>
                    <a:gs pos="99000">
                      <a:schemeClr val="tx2"/>
                    </a:gs>
                  </a:gsLst>
                  <a:lin ang="5400000" scaled="0"/>
                </a:gradFill>
              </a:rPr>
              <a:t>VBS and HVCI have specific hardware requirements</a:t>
            </a:r>
          </a:p>
          <a:p>
            <a:pPr marL="0" lvl="1" indent="0">
              <a:buNone/>
            </a:pPr>
            <a:r>
              <a:rPr lang="en-US" sz="2000" dirty="0"/>
              <a:t>Virtualization and IOMMU</a:t>
            </a:r>
          </a:p>
          <a:p>
            <a:pPr marL="0" lvl="1" indent="0">
              <a:buNone/>
            </a:pPr>
            <a:r>
              <a:rPr lang="en-US" sz="2000" dirty="0"/>
              <a:t>Microsoft Hyper-V hypervisor</a:t>
            </a:r>
          </a:p>
          <a:p>
            <a:pPr marL="0" lvl="1" indent="0">
              <a:buNone/>
            </a:pPr>
            <a:r>
              <a:rPr lang="en-US" sz="2000" dirty="0"/>
              <a:t>Driver compatibility!</a:t>
            </a:r>
          </a:p>
          <a:p>
            <a:pPr marL="0" indent="0">
              <a:buNone/>
            </a:pPr>
            <a:r>
              <a:rPr lang="en-US" dirty="0">
                <a:gradFill>
                  <a:gsLst>
                    <a:gs pos="1250">
                      <a:schemeClr val="tx2"/>
                    </a:gs>
                    <a:gs pos="99000">
                      <a:schemeClr val="tx2"/>
                    </a:gs>
                  </a:gsLst>
                  <a:lin ang="5400000" scaled="0"/>
                </a:gradFill>
              </a:rPr>
              <a:t>New or existing systems?</a:t>
            </a:r>
          </a:p>
        </p:txBody>
      </p:sp>
      <p:sp>
        <p:nvSpPr>
          <p:cNvPr id="2" name="Title 1"/>
          <p:cNvSpPr>
            <a:spLocks noGrp="1"/>
          </p:cNvSpPr>
          <p:nvPr>
            <p:ph type="title"/>
          </p:nvPr>
        </p:nvSpPr>
        <p:spPr/>
        <p:txBody>
          <a:bodyPr/>
          <a:lstStyle/>
          <a:p>
            <a:r>
              <a:rPr lang="en-US" dirty="0"/>
              <a:t>Planning for Device Guard</a:t>
            </a:r>
            <a:br>
              <a:rPr lang="en-US" dirty="0"/>
            </a:br>
            <a:r>
              <a:rPr lang="en-US" sz="4000" dirty="0">
                <a:gradFill>
                  <a:gsLst>
                    <a:gs pos="0">
                      <a:schemeClr val="tx2"/>
                    </a:gs>
                    <a:gs pos="100000">
                      <a:schemeClr val="tx2"/>
                    </a:gs>
                  </a:gsLst>
                  <a:lin ang="5400000" scaled="0"/>
                </a:gradFill>
              </a:rPr>
              <a:t>Considerations</a:t>
            </a:r>
          </a:p>
        </p:txBody>
      </p:sp>
    </p:spTree>
    <p:extLst>
      <p:ext uri="{BB962C8B-B14F-4D97-AF65-F5344CB8AC3E}">
        <p14:creationId xmlns:p14="http://schemas.microsoft.com/office/powerpoint/2010/main" val="4035620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Device Guard Scenarios and Recommendations</a:t>
            </a:r>
          </a:p>
        </p:txBody>
      </p:sp>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22" name="TextBox 21"/>
          <p:cNvSpPr txBox="1"/>
          <p:nvPr/>
        </p:nvSpPr>
        <p:spPr>
          <a:xfrm>
            <a:off x="4389437" y="5103570"/>
            <a:ext cx="3657601"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solidFill>
                <a:effectLst/>
                <a:uLnTx/>
                <a:uFillTx/>
              </a:rPr>
              <a:t>Fixed workloads</a:t>
            </a:r>
          </a:p>
        </p:txBody>
      </p:sp>
      <p:sp>
        <p:nvSpPr>
          <p:cNvPr id="17" name="TextBox 16"/>
          <p:cNvSpPr txBox="1"/>
          <p:nvPr/>
        </p:nvSpPr>
        <p:spPr>
          <a:xfrm>
            <a:off x="0" y="1367090"/>
            <a:ext cx="5212080" cy="2142125"/>
          </a:xfrm>
          <a:prstGeom prst="rect">
            <a:avLst/>
          </a:prstGeom>
          <a:solidFill>
            <a:schemeClr val="accent3">
              <a:alpha val="60000"/>
            </a:schemeClr>
          </a:solid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Tightly managed</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Very well-defined software and hardware configurations</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Low churn</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No user or standard user only</a:t>
            </a:r>
          </a:p>
        </p:txBody>
      </p:sp>
      <p:sp>
        <p:nvSpPr>
          <p:cNvPr id="18" name="TextBox 17"/>
          <p:cNvSpPr txBox="1"/>
          <p:nvPr/>
        </p:nvSpPr>
        <p:spPr>
          <a:xfrm>
            <a:off x="7224395" y="1391565"/>
            <a:ext cx="5212080" cy="1834348"/>
          </a:xfrm>
          <a:prstGeom prst="rect">
            <a:avLst/>
          </a:prstGeom>
          <a:solidFill>
            <a:schemeClr val="accent3">
              <a:alpha val="60000"/>
            </a:schemeClr>
          </a:solid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Turn on VBS protection of Kernel Mode Code Integrity</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Deploy c</a:t>
            </a:r>
            <a:r>
              <a:rPr kumimoji="0" lang="en-US" sz="2000" b="0" i="0" u="none" strike="noStrike" kern="0" cap="none" spc="-50" normalizeH="0" baseline="0" noProof="0" dirty="0" err="1">
                <a:ln w="3175">
                  <a:noFill/>
                </a:ln>
                <a:solidFill>
                  <a:srgbClr val="FFFFFF"/>
                </a:solidFill>
                <a:effectLst/>
                <a:uLnTx/>
                <a:uFillTx/>
              </a:rPr>
              <a:t>onfigurable</a:t>
            </a:r>
            <a:r>
              <a:rPr kumimoji="0" lang="en-US" sz="2000" b="0" i="0" u="none" strike="noStrike" kern="0" cap="none" spc="-50" normalizeH="0" baseline="0" noProof="0" dirty="0">
                <a:ln w="3175">
                  <a:noFill/>
                </a:ln>
                <a:solidFill>
                  <a:srgbClr val="FFFFFF"/>
                </a:solidFill>
                <a:effectLst/>
                <a:uLnTx/>
                <a:uFillTx/>
              </a:rPr>
              <a:t> code integrity policy with both kernel and user mode generated from “golden” system(s)</a:t>
            </a:r>
          </a:p>
        </p:txBody>
      </p:sp>
    </p:spTree>
    <p:extLst>
      <p:ext uri="{BB962C8B-B14F-4D97-AF65-F5344CB8AC3E}">
        <p14:creationId xmlns:p14="http://schemas.microsoft.com/office/powerpoint/2010/main" val="29093490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Device Guard Scenarios and Recommendations</a:t>
            </a:r>
          </a:p>
        </p:txBody>
      </p:sp>
      <p:grpSp>
        <p:nvGrpSpPr>
          <p:cNvPr id="5" name="Group 4"/>
          <p:cNvGrpSpPr/>
          <p:nvPr/>
        </p:nvGrpSpPr>
        <p:grpSpPr>
          <a:xfrm>
            <a:off x="3281638" y="3268662"/>
            <a:ext cx="5908400" cy="3581400"/>
            <a:chOff x="3281638" y="3268662"/>
            <a:chExt cx="5908400" cy="3581400"/>
          </a:xfrm>
        </p:grpSpPr>
        <p:sp>
          <p:nvSpPr>
            <p:cNvPr id="7" name="Oval 6"/>
            <p:cNvSpPr/>
            <p:nvPr/>
          </p:nvSpPr>
          <p:spPr bwMode="auto">
            <a:xfrm>
              <a:off x="3398832" y="3268662"/>
              <a:ext cx="5638806" cy="3581400"/>
            </a:xfrm>
            <a:prstGeom prst="ellipse">
              <a:avLst/>
            </a:prstGeom>
            <a:solidFill>
              <a:schemeClr val="accent4"/>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14" name="TextBox 13"/>
            <p:cNvSpPr txBox="1"/>
            <p:nvPr/>
          </p:nvSpPr>
          <p:spPr>
            <a:xfrm>
              <a:off x="3281638" y="3643787"/>
              <a:ext cx="5908400"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lumMod val="50000"/>
                    </a:schemeClr>
                  </a:solidFill>
                  <a:effectLst/>
                  <a:uLnTx/>
                  <a:uFillTx/>
                </a:rPr>
                <a:t>Fully managed</a:t>
              </a:r>
            </a:p>
          </p:txBody>
        </p:sp>
      </p:grpSp>
      <p:grpSp>
        <p:nvGrpSpPr>
          <p:cNvPr id="6" name="Group 5"/>
          <p:cNvGrpSpPr/>
          <p:nvPr/>
        </p:nvGrpSpPr>
        <p:grpSpPr>
          <a:xfrm>
            <a:off x="4389437" y="4183062"/>
            <a:ext cx="3657601" cy="2468880"/>
            <a:chOff x="4389437" y="4183062"/>
            <a:chExt cx="3657601" cy="2468880"/>
          </a:xfrm>
        </p:grpSpPr>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22" name="TextBox 21"/>
            <p:cNvSpPr txBox="1"/>
            <p:nvPr/>
          </p:nvSpPr>
          <p:spPr>
            <a:xfrm>
              <a:off x="4389437" y="5103570"/>
              <a:ext cx="3657601"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solidFill>
                  <a:effectLst/>
                  <a:uLnTx/>
                  <a:uFillTx/>
                </a:rPr>
                <a:t>Fixed workloads</a:t>
              </a:r>
            </a:p>
          </p:txBody>
        </p:sp>
      </p:grpSp>
      <p:sp>
        <p:nvSpPr>
          <p:cNvPr id="18" name="TextBox 17"/>
          <p:cNvSpPr txBox="1"/>
          <p:nvPr/>
        </p:nvSpPr>
        <p:spPr>
          <a:xfrm>
            <a:off x="0" y="1262670"/>
            <a:ext cx="4846637" cy="1865126"/>
          </a:xfrm>
          <a:prstGeom prst="rect">
            <a:avLst/>
          </a:prstGeom>
          <a:no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Tightly managed</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Well-defined hardware configurations</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Managed software only</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Ideally standard user only</a:t>
            </a:r>
          </a:p>
        </p:txBody>
      </p:sp>
      <p:sp>
        <p:nvSpPr>
          <p:cNvPr id="19" name="TextBox 18"/>
          <p:cNvSpPr txBox="1"/>
          <p:nvPr/>
        </p:nvSpPr>
        <p:spPr>
          <a:xfrm>
            <a:off x="7208837" y="1391565"/>
            <a:ext cx="5227638" cy="2819233"/>
          </a:xfrm>
          <a:prstGeom prst="rect">
            <a:avLst/>
          </a:prstGeom>
          <a:solidFill>
            <a:schemeClr val="accent3">
              <a:alpha val="52000"/>
            </a:schemeClr>
          </a:solidFill>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Turn on VBS protection of Kernel Mode Code Integrity</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Deploy configurable code integrity policy with both kernel and user mode created from “golden” system(s) or based on DGSP default policy</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Optionally, use Managed Installer to simplify policy management</a:t>
            </a:r>
          </a:p>
        </p:txBody>
      </p:sp>
    </p:spTree>
    <p:extLst>
      <p:ext uri="{BB962C8B-B14F-4D97-AF65-F5344CB8AC3E}">
        <p14:creationId xmlns:p14="http://schemas.microsoft.com/office/powerpoint/2010/main" val="75393407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40947" y="2278062"/>
            <a:ext cx="8192090" cy="4716463"/>
            <a:chOff x="2140947" y="2278062"/>
            <a:chExt cx="8192090" cy="4716463"/>
          </a:xfrm>
        </p:grpSpPr>
        <p:sp>
          <p:nvSpPr>
            <p:cNvPr id="10" name="Oval 9"/>
            <p:cNvSpPr/>
            <p:nvPr/>
          </p:nvSpPr>
          <p:spPr bwMode="auto">
            <a:xfrm>
              <a:off x="2140947" y="2278062"/>
              <a:ext cx="8192090" cy="4716463"/>
            </a:xfrm>
            <a:prstGeom prst="ellipse">
              <a:avLst/>
            </a:prstGeom>
            <a:solidFill>
              <a:schemeClr val="accent5"/>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chemeClr val="bg1">
                    <a:lumMod val="50000"/>
                  </a:schemeClr>
                </a:solidFill>
                <a:effectLst/>
                <a:uLnTx/>
                <a:uFillTx/>
              </a:endParaRPr>
            </a:p>
          </p:txBody>
        </p:sp>
        <p:sp>
          <p:nvSpPr>
            <p:cNvPr id="11" name="TextBox 10"/>
            <p:cNvSpPr txBox="1"/>
            <p:nvPr/>
          </p:nvSpPr>
          <p:spPr>
            <a:xfrm>
              <a:off x="4424638" y="2378954"/>
              <a:ext cx="3622400"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ysClr val="windowText" lastClr="000000"/>
                  </a:solidFill>
                  <a:effectLst/>
                  <a:uLnTx/>
                  <a:uFillTx/>
                </a:rPr>
                <a:t>Lightly managed</a:t>
              </a:r>
            </a:p>
          </p:txBody>
        </p:sp>
      </p:grpSp>
      <p:sp>
        <p:nvSpPr>
          <p:cNvPr id="2" name="Title 1"/>
          <p:cNvSpPr>
            <a:spLocks noGrp="1"/>
          </p:cNvSpPr>
          <p:nvPr>
            <p:ph type="title"/>
          </p:nvPr>
        </p:nvSpPr>
        <p:spPr/>
        <p:txBody>
          <a:bodyPr/>
          <a:lstStyle/>
          <a:p>
            <a:r>
              <a:rPr lang="en-US" sz="4800" dirty="0"/>
              <a:t>Device Guard Scenarios and Recommendations</a:t>
            </a:r>
          </a:p>
        </p:txBody>
      </p:sp>
      <p:grpSp>
        <p:nvGrpSpPr>
          <p:cNvPr id="5" name="Group 4"/>
          <p:cNvGrpSpPr/>
          <p:nvPr/>
        </p:nvGrpSpPr>
        <p:grpSpPr>
          <a:xfrm>
            <a:off x="3281638" y="3268662"/>
            <a:ext cx="5908400" cy="3581400"/>
            <a:chOff x="3281638" y="3268662"/>
            <a:chExt cx="5908400" cy="3581400"/>
          </a:xfrm>
        </p:grpSpPr>
        <p:sp>
          <p:nvSpPr>
            <p:cNvPr id="7" name="Oval 6"/>
            <p:cNvSpPr/>
            <p:nvPr/>
          </p:nvSpPr>
          <p:spPr bwMode="auto">
            <a:xfrm>
              <a:off x="3398832" y="3268662"/>
              <a:ext cx="5638806" cy="3581400"/>
            </a:xfrm>
            <a:prstGeom prst="ellipse">
              <a:avLst/>
            </a:prstGeom>
            <a:solidFill>
              <a:schemeClr val="accent4"/>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chemeClr val="bg1">
                    <a:lumMod val="50000"/>
                  </a:schemeClr>
                </a:solidFill>
                <a:effectLst/>
                <a:uLnTx/>
                <a:uFillTx/>
              </a:endParaRPr>
            </a:p>
          </p:txBody>
        </p:sp>
        <p:sp>
          <p:nvSpPr>
            <p:cNvPr id="14" name="TextBox 13"/>
            <p:cNvSpPr txBox="1"/>
            <p:nvPr/>
          </p:nvSpPr>
          <p:spPr>
            <a:xfrm>
              <a:off x="3281638" y="3643787"/>
              <a:ext cx="5908400"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lumMod val="50000"/>
                    </a:schemeClr>
                  </a:solidFill>
                  <a:effectLst/>
                  <a:uLnTx/>
                  <a:uFillTx/>
                </a:rPr>
                <a:t>Fully managed</a:t>
              </a:r>
            </a:p>
          </p:txBody>
        </p:sp>
      </p:grpSp>
      <p:grpSp>
        <p:nvGrpSpPr>
          <p:cNvPr id="6" name="Group 5"/>
          <p:cNvGrpSpPr/>
          <p:nvPr/>
        </p:nvGrpSpPr>
        <p:grpSpPr>
          <a:xfrm>
            <a:off x="4389437" y="4183062"/>
            <a:ext cx="3657601" cy="2468880"/>
            <a:chOff x="4389437" y="4183062"/>
            <a:chExt cx="3657601" cy="2468880"/>
          </a:xfrm>
        </p:grpSpPr>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chemeClr val="bg1">
                    <a:lumMod val="50000"/>
                  </a:schemeClr>
                </a:solidFill>
                <a:effectLst/>
                <a:uLnTx/>
                <a:uFillTx/>
              </a:endParaRPr>
            </a:p>
          </p:txBody>
        </p:sp>
        <p:sp>
          <p:nvSpPr>
            <p:cNvPr id="22" name="TextBox 21"/>
            <p:cNvSpPr txBox="1"/>
            <p:nvPr/>
          </p:nvSpPr>
          <p:spPr>
            <a:xfrm>
              <a:off x="4389437" y="5103570"/>
              <a:ext cx="3657601"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solidFill>
                  <a:effectLst/>
                  <a:uLnTx/>
                  <a:uFillTx/>
                </a:rPr>
                <a:t>Fixed workloads</a:t>
              </a:r>
            </a:p>
          </p:txBody>
        </p:sp>
      </p:grpSp>
      <p:sp>
        <p:nvSpPr>
          <p:cNvPr id="15" name="TextBox 14"/>
          <p:cNvSpPr txBox="1"/>
          <p:nvPr/>
        </p:nvSpPr>
        <p:spPr>
          <a:xfrm>
            <a:off x="0" y="1352988"/>
            <a:ext cx="4008437" cy="1988237"/>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Multiple and varied hardware configurations</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User can install “unmanaged” software</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Standard or Admin users</a:t>
            </a:r>
          </a:p>
        </p:txBody>
      </p:sp>
      <p:sp>
        <p:nvSpPr>
          <p:cNvPr id="17" name="TextBox 16"/>
          <p:cNvSpPr txBox="1"/>
          <p:nvPr/>
        </p:nvSpPr>
        <p:spPr>
          <a:xfrm>
            <a:off x="8170458" y="1352988"/>
            <a:ext cx="4303526" cy="2819233"/>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Turn on VBS protection of Kernel Mode Code Integrity</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Deploy configurable code integrity in audit mode OR KMCI enforced only</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Optionally, use Managed Installer to simplify policy management</a:t>
            </a:r>
          </a:p>
        </p:txBody>
      </p:sp>
    </p:spTree>
    <p:extLst>
      <p:ext uri="{BB962C8B-B14F-4D97-AF65-F5344CB8AC3E}">
        <p14:creationId xmlns:p14="http://schemas.microsoft.com/office/powerpoint/2010/main" val="1208031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89037" y="1363662"/>
            <a:ext cx="10058400" cy="5791200"/>
            <a:chOff x="1189037" y="1363662"/>
            <a:chExt cx="10058400" cy="5791200"/>
          </a:xfrm>
        </p:grpSpPr>
        <p:sp>
          <p:nvSpPr>
            <p:cNvPr id="13" name="Oval 12"/>
            <p:cNvSpPr/>
            <p:nvPr/>
          </p:nvSpPr>
          <p:spPr bwMode="auto">
            <a:xfrm>
              <a:off x="1189037" y="1363662"/>
              <a:ext cx="10058400" cy="5791200"/>
            </a:xfrm>
            <a:prstGeom prst="ellipse">
              <a:avLst/>
            </a:prstGeom>
            <a:solidFill>
              <a:schemeClr val="accent6"/>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16" name="TextBox 15"/>
            <p:cNvSpPr txBox="1"/>
            <p:nvPr/>
          </p:nvSpPr>
          <p:spPr>
            <a:xfrm>
              <a:off x="4407037" y="1586951"/>
              <a:ext cx="3657602"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gradFill>
                    <a:gsLst>
                      <a:gs pos="2917">
                        <a:srgbClr val="FFFFFF"/>
                      </a:gs>
                      <a:gs pos="30000">
                        <a:srgbClr val="FFFFFF"/>
                      </a:gs>
                    </a:gsLst>
                    <a:lin ang="5400000" scaled="0"/>
                  </a:gradFill>
                  <a:effectLst/>
                  <a:uLnTx/>
                  <a:uFillTx/>
                </a:rPr>
                <a:t>BYOD</a:t>
              </a:r>
            </a:p>
          </p:txBody>
        </p:sp>
      </p:grpSp>
      <p:grpSp>
        <p:nvGrpSpPr>
          <p:cNvPr id="4" name="Group 3"/>
          <p:cNvGrpSpPr/>
          <p:nvPr/>
        </p:nvGrpSpPr>
        <p:grpSpPr>
          <a:xfrm>
            <a:off x="2140947" y="2278062"/>
            <a:ext cx="8192090" cy="4716463"/>
            <a:chOff x="2140947" y="2278062"/>
            <a:chExt cx="8192090" cy="4716463"/>
          </a:xfrm>
        </p:grpSpPr>
        <p:sp>
          <p:nvSpPr>
            <p:cNvPr id="10" name="Oval 9"/>
            <p:cNvSpPr/>
            <p:nvPr/>
          </p:nvSpPr>
          <p:spPr bwMode="auto">
            <a:xfrm>
              <a:off x="2140947" y="2278062"/>
              <a:ext cx="8192090" cy="4716463"/>
            </a:xfrm>
            <a:prstGeom prst="ellipse">
              <a:avLst/>
            </a:prstGeom>
            <a:solidFill>
              <a:schemeClr val="accent5"/>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11" name="TextBox 10"/>
            <p:cNvSpPr txBox="1"/>
            <p:nvPr/>
          </p:nvSpPr>
          <p:spPr>
            <a:xfrm>
              <a:off x="3662639" y="2604153"/>
              <a:ext cx="5146398"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ysClr val="windowText" lastClr="000000"/>
                  </a:solidFill>
                  <a:effectLst/>
                  <a:uLnTx/>
                  <a:uFillTx/>
                </a:rPr>
                <a:t>Lightly managed</a:t>
              </a:r>
            </a:p>
          </p:txBody>
        </p:sp>
      </p:grpSp>
      <p:sp>
        <p:nvSpPr>
          <p:cNvPr id="2" name="Title 1"/>
          <p:cNvSpPr>
            <a:spLocks noGrp="1"/>
          </p:cNvSpPr>
          <p:nvPr>
            <p:ph type="title"/>
          </p:nvPr>
        </p:nvSpPr>
        <p:spPr/>
        <p:txBody>
          <a:bodyPr/>
          <a:lstStyle/>
          <a:p>
            <a:r>
              <a:rPr lang="en-US" sz="4800" dirty="0"/>
              <a:t>Device Guard Scenarios and Recommendations</a:t>
            </a:r>
          </a:p>
        </p:txBody>
      </p:sp>
      <p:grpSp>
        <p:nvGrpSpPr>
          <p:cNvPr id="5" name="Group 4"/>
          <p:cNvGrpSpPr/>
          <p:nvPr/>
        </p:nvGrpSpPr>
        <p:grpSpPr>
          <a:xfrm>
            <a:off x="3281638" y="3268662"/>
            <a:ext cx="5908400" cy="3581400"/>
            <a:chOff x="3281638" y="3268662"/>
            <a:chExt cx="5908400" cy="3581400"/>
          </a:xfrm>
        </p:grpSpPr>
        <p:sp>
          <p:nvSpPr>
            <p:cNvPr id="7" name="Oval 6"/>
            <p:cNvSpPr/>
            <p:nvPr/>
          </p:nvSpPr>
          <p:spPr bwMode="auto">
            <a:xfrm>
              <a:off x="3398832" y="3268662"/>
              <a:ext cx="5638806" cy="3581400"/>
            </a:xfrm>
            <a:prstGeom prst="ellipse">
              <a:avLst/>
            </a:prstGeom>
            <a:solidFill>
              <a:schemeClr val="accent4"/>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chemeClr val="bg1">
                    <a:lumMod val="50000"/>
                  </a:schemeClr>
                </a:solidFill>
                <a:effectLst/>
                <a:uLnTx/>
                <a:uFillTx/>
              </a:endParaRPr>
            </a:p>
          </p:txBody>
        </p:sp>
        <p:sp>
          <p:nvSpPr>
            <p:cNvPr id="14" name="TextBox 13"/>
            <p:cNvSpPr txBox="1"/>
            <p:nvPr/>
          </p:nvSpPr>
          <p:spPr>
            <a:xfrm>
              <a:off x="3281638" y="3643787"/>
              <a:ext cx="5908400"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lumMod val="50000"/>
                    </a:schemeClr>
                  </a:solidFill>
                  <a:effectLst/>
                  <a:uLnTx/>
                  <a:uFillTx/>
                </a:rPr>
                <a:t>Fully managed</a:t>
              </a:r>
            </a:p>
          </p:txBody>
        </p:sp>
      </p:grpSp>
      <p:grpSp>
        <p:nvGrpSpPr>
          <p:cNvPr id="6" name="Group 5"/>
          <p:cNvGrpSpPr/>
          <p:nvPr/>
        </p:nvGrpSpPr>
        <p:grpSpPr>
          <a:xfrm>
            <a:off x="4389437" y="4183062"/>
            <a:ext cx="3657601" cy="2468880"/>
            <a:chOff x="4389437" y="4183062"/>
            <a:chExt cx="3657601" cy="2468880"/>
          </a:xfrm>
        </p:grpSpPr>
        <p:sp>
          <p:nvSpPr>
            <p:cNvPr id="21" name="po"/>
            <p:cNvSpPr/>
            <p:nvPr/>
          </p:nvSpPr>
          <p:spPr bwMode="auto">
            <a:xfrm>
              <a:off x="4846637" y="4183062"/>
              <a:ext cx="2743200" cy="2468880"/>
            </a:xfrm>
            <a:prstGeom prst="ellipse">
              <a:avLst/>
            </a:prstGeom>
            <a:solidFill>
              <a:schemeClr val="accent3"/>
            </a:solidFill>
            <a:ln w="12700">
              <a:solidFill>
                <a:srgbClr val="505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chemeClr val="bg1">
                    <a:lumMod val="50000"/>
                  </a:schemeClr>
                </a:solidFill>
                <a:effectLst/>
                <a:uLnTx/>
                <a:uFillTx/>
              </a:endParaRPr>
            </a:p>
          </p:txBody>
        </p:sp>
        <p:sp>
          <p:nvSpPr>
            <p:cNvPr id="22" name="TextBox 21"/>
            <p:cNvSpPr txBox="1"/>
            <p:nvPr/>
          </p:nvSpPr>
          <p:spPr>
            <a:xfrm>
              <a:off x="4389437" y="5103570"/>
              <a:ext cx="3657601" cy="627864"/>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400" b="1" i="0" u="none" strike="noStrike" kern="0" cap="none" spc="0" normalizeH="0" baseline="0" noProof="0" dirty="0">
                  <a:ln>
                    <a:noFill/>
                  </a:ln>
                  <a:solidFill>
                    <a:schemeClr val="bg1"/>
                  </a:solidFill>
                  <a:effectLst/>
                  <a:uLnTx/>
                  <a:uFillTx/>
                </a:rPr>
                <a:t>Fixed workloads</a:t>
              </a:r>
            </a:p>
          </p:txBody>
        </p:sp>
      </p:grpSp>
      <p:sp>
        <p:nvSpPr>
          <p:cNvPr id="15" name="TextBox 14"/>
          <p:cNvSpPr txBox="1"/>
          <p:nvPr/>
        </p:nvSpPr>
        <p:spPr>
          <a:xfrm>
            <a:off x="0" y="1228250"/>
            <a:ext cx="4267198" cy="1280351"/>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Personally owned devices</a:t>
            </a:r>
          </a:p>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Highly-variable hardware and software</a:t>
            </a:r>
          </a:p>
        </p:txBody>
      </p:sp>
      <p:sp>
        <p:nvSpPr>
          <p:cNvPr id="17" name="TextBox 16"/>
          <p:cNvSpPr txBox="1"/>
          <p:nvPr/>
        </p:nvSpPr>
        <p:spPr>
          <a:xfrm>
            <a:off x="8132949" y="1228250"/>
            <a:ext cx="4303526" cy="572464"/>
          </a:xfrm>
          <a:prstGeom prst="rect">
            <a:avLst/>
          </a:prstGeom>
          <a:solidFill>
            <a:srgbClr val="505050">
              <a:alpha val="52000"/>
            </a:srgbClr>
          </a:solidFill>
          <a:effectLst>
            <a:softEdge rad="127000"/>
          </a:effectLst>
        </p:spPr>
        <p:txBody>
          <a:bodyPr wrap="square" lIns="182880" tIns="146304" rIns="182880" bIns="146304" rtlCol="0">
            <a:spAutoFit/>
          </a:bodyPr>
          <a:lstStyle>
            <a:defPPr>
              <a:defRPr lang="en-US"/>
            </a:defPPr>
            <a:lvl1pPr marL="457200" indent="-457200" defTabSz="914277" fontAlgn="base">
              <a:lnSpc>
                <a:spcPct val="90000"/>
              </a:lnSpc>
              <a:spcBef>
                <a:spcPct val="0"/>
              </a:spcBef>
              <a:spcAft>
                <a:spcPts val="1200"/>
              </a:spcAft>
              <a:buClr>
                <a:schemeClr val="tx1"/>
              </a:buClr>
              <a:buSzPct val="90000"/>
              <a:buFont typeface="Wingdings" panose="05000000000000000000" pitchFamily="2" charset="2"/>
              <a:buChar char="§"/>
              <a:defRPr sz="2000" spc="-50">
                <a:ln w="3175">
                  <a:noFill/>
                </a:ln>
                <a:solidFill>
                  <a:srgbClr val="FFFFFF"/>
                </a:solidFill>
              </a:defRPr>
            </a:lvl1pPr>
          </a:lstStyle>
          <a:p>
            <a:pPr marL="457200" marR="0" lvl="0" indent="-457200" defTabSz="914277" eaLnBrk="1" fontAlgn="base" latinLnBrk="0" hangingPunct="1">
              <a:lnSpc>
                <a:spcPct val="90000"/>
              </a:lnSpc>
              <a:spcBef>
                <a:spcPct val="0"/>
              </a:spcBef>
              <a:spcAft>
                <a:spcPts val="1200"/>
              </a:spcAft>
              <a:buClr>
                <a:srgbClr val="FFFFFF"/>
              </a:buClr>
              <a:buSzPct val="90000"/>
              <a:buFont typeface="Wingdings" panose="05000000000000000000" pitchFamily="2" charset="2"/>
              <a:buChar char="§"/>
              <a:tabLst/>
              <a:defRPr/>
            </a:pPr>
            <a:r>
              <a:rPr kumimoji="0" lang="en-US" sz="2000" b="0" i="0" u="none" strike="noStrike" kern="0" cap="none" spc="-50" normalizeH="0" baseline="0" noProof="0" dirty="0">
                <a:ln w="3175">
                  <a:noFill/>
                </a:ln>
                <a:solidFill>
                  <a:srgbClr val="FFFFFF"/>
                </a:solidFill>
                <a:effectLst/>
                <a:uLnTx/>
                <a:uFillTx/>
              </a:rPr>
              <a:t>Device Guard not appropriate</a:t>
            </a:r>
          </a:p>
        </p:txBody>
      </p:sp>
    </p:spTree>
    <p:extLst>
      <p:ext uri="{BB962C8B-B14F-4D97-AF65-F5344CB8AC3E}">
        <p14:creationId xmlns:p14="http://schemas.microsoft.com/office/powerpoint/2010/main" val="5218245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Deploying Device Guard</a:t>
            </a:r>
          </a:p>
        </p:txBody>
      </p:sp>
      <p:sp>
        <p:nvSpPr>
          <p:cNvPr id="6" name="Text Placeholder 5"/>
          <p:cNvSpPr>
            <a:spLocks noGrp="1"/>
          </p:cNvSpPr>
          <p:nvPr>
            <p:ph type="body" sz="quarter" idx="10"/>
          </p:nvPr>
        </p:nvSpPr>
        <p:spPr>
          <a:xfrm>
            <a:off x="274638" y="1212850"/>
            <a:ext cx="11887200" cy="5786199"/>
          </a:xfrm>
        </p:spPr>
        <p:txBody>
          <a:bodyPr/>
          <a:lstStyle/>
          <a:p>
            <a:r>
              <a:rPr lang="en-US" dirty="0"/>
              <a:t>Buy Device Guard “ready” machines from OEMs </a:t>
            </a:r>
          </a:p>
          <a:p>
            <a:r>
              <a:rPr lang="en-US" sz="2000" dirty="0">
                <a:gradFill>
                  <a:gsLst>
                    <a:gs pos="1250">
                      <a:schemeClr val="tx1"/>
                    </a:gs>
                    <a:gs pos="100000">
                      <a:schemeClr val="tx1"/>
                    </a:gs>
                  </a:gsLst>
                  <a:lin ang="5400000" scaled="0"/>
                </a:gradFill>
                <a:latin typeface="+mn-lt"/>
              </a:rPr>
              <a:t>-- OR -- </a:t>
            </a:r>
          </a:p>
          <a:p>
            <a:r>
              <a:rPr lang="en-US" dirty="0"/>
              <a:t>Use Device Guard and Credential Guard Readiness tool to identify Device Guard “capable” devices</a:t>
            </a:r>
          </a:p>
          <a:p>
            <a:r>
              <a:rPr lang="en-US" dirty="0"/>
              <a:t>Use Windows Store for Business to create default code integrity policy and catalog sign LOB apps</a:t>
            </a:r>
          </a:p>
          <a:p>
            <a:r>
              <a:rPr lang="en-US" sz="2000" dirty="0">
                <a:gradFill>
                  <a:gsLst>
                    <a:gs pos="1250">
                      <a:schemeClr val="tx1"/>
                    </a:gs>
                    <a:gs pos="100000">
                      <a:schemeClr val="tx1"/>
                    </a:gs>
                  </a:gsLst>
                  <a:lin ang="5400000" scaled="0"/>
                </a:gradFill>
                <a:latin typeface="+mn-lt"/>
              </a:rPr>
              <a:t>-- OR --</a:t>
            </a:r>
          </a:p>
          <a:p>
            <a:r>
              <a:rPr lang="en-US" dirty="0"/>
              <a:t>Create policy from “golden” systems and sign apps with Windows Store for Business or internal PKI</a:t>
            </a:r>
          </a:p>
          <a:p>
            <a:r>
              <a:rPr lang="en-US" dirty="0"/>
              <a:t>Use Managed Installer to simplify manageability</a:t>
            </a:r>
          </a:p>
        </p:txBody>
      </p:sp>
    </p:spTree>
    <p:extLst>
      <p:ext uri="{BB962C8B-B14F-4D97-AF65-F5344CB8AC3E}">
        <p14:creationId xmlns:p14="http://schemas.microsoft.com/office/powerpoint/2010/main" val="366338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 y="830262"/>
            <a:ext cx="12164203" cy="6278642"/>
          </a:xfrm>
        </p:spPr>
        <p:txBody>
          <a:bodyPr/>
          <a:lstStyle/>
          <a:p>
            <a:pPr lvl="1"/>
            <a:r>
              <a:rPr lang="en-US" dirty="0"/>
              <a:t>Device Guard and Credential Guard Readiness Tool - </a:t>
            </a:r>
            <a:r>
              <a:rPr lang="en-US" dirty="0">
                <a:hlinkClick r:id="rId3"/>
              </a:rPr>
              <a:t>https://www.microsoft.com/en-us/download/details.aspx?id=53337</a:t>
            </a:r>
            <a:r>
              <a:rPr lang="en-US" dirty="0"/>
              <a:t> </a:t>
            </a:r>
          </a:p>
          <a:p>
            <a:pPr lvl="1"/>
            <a:r>
              <a:rPr lang="en-US" dirty="0"/>
              <a:t>Device Guard signing in Business Store Portal - </a:t>
            </a:r>
            <a:r>
              <a:rPr lang="en-US" dirty="0">
                <a:hlinkClick r:id="rId4"/>
              </a:rPr>
              <a:t>https://businessstore.microsoft.com/en-us/DeviceGuard/</a:t>
            </a:r>
            <a:r>
              <a:rPr lang="en-US" dirty="0"/>
              <a:t> </a:t>
            </a:r>
          </a:p>
          <a:p>
            <a:pPr lvl="1"/>
            <a:r>
              <a:rPr lang="en-US" dirty="0"/>
              <a:t>Managing Device Guard with SCCM blog - </a:t>
            </a:r>
            <a:r>
              <a:rPr lang="en-US" dirty="0">
                <a:hlinkClick r:id="rId5"/>
              </a:rPr>
              <a:t>https://blogs.technet.microsoft.com/configmgrteam/2015/10/30/managing-windows-10-device-guard-with-configuration-manager/</a:t>
            </a:r>
            <a:r>
              <a:rPr lang="en-US" dirty="0"/>
              <a:t> </a:t>
            </a:r>
          </a:p>
          <a:p>
            <a:pPr lvl="1"/>
            <a:r>
              <a:rPr lang="en-US" dirty="0"/>
              <a:t>SCCM as a Managed Installer blog - </a:t>
            </a:r>
            <a:r>
              <a:rPr lang="en-US" dirty="0">
                <a:hlinkClick r:id="rId6"/>
              </a:rPr>
              <a:t>https://blogs.technet.microsoft.com/enterprisemobility/2016/06/20/configmgr-as-a-managed-installer-with-win10/</a:t>
            </a:r>
            <a:r>
              <a:rPr lang="en-US" dirty="0"/>
              <a:t> </a:t>
            </a:r>
          </a:p>
          <a:p>
            <a:pPr lvl="1"/>
            <a:r>
              <a:rPr lang="en-US" dirty="0"/>
              <a:t>Device Guard deployment guide - </a:t>
            </a:r>
            <a:r>
              <a:rPr lang="en-US" dirty="0">
                <a:hlinkClick r:id="rId7"/>
              </a:rPr>
              <a:t>https://technet.microsoft.com/en-us/library/mt463091.aspx</a:t>
            </a:r>
            <a:r>
              <a:rPr lang="en-US" dirty="0"/>
              <a:t> </a:t>
            </a:r>
          </a:p>
          <a:p>
            <a:pPr lvl="1"/>
            <a:r>
              <a:rPr lang="en-US" dirty="0"/>
              <a:t>Ignite 2015 Device Guard session - </a:t>
            </a:r>
            <a:r>
              <a:rPr lang="en-US" dirty="0">
                <a:hlinkClick r:id="rId8"/>
              </a:rPr>
              <a:t>https://channel9.msdn.com/Events/Ignite/2015/BRK2336</a:t>
            </a:r>
            <a:r>
              <a:rPr lang="en-US" dirty="0"/>
              <a:t> </a:t>
            </a:r>
          </a:p>
          <a:p>
            <a:pPr lvl="1"/>
            <a:r>
              <a:rPr lang="en-US" dirty="0"/>
              <a:t>Windows 10 Device Guard Overview </a:t>
            </a:r>
            <a:r>
              <a:rPr lang="en-US" dirty="0" err="1"/>
              <a:t>en</a:t>
            </a:r>
            <a:r>
              <a:rPr lang="en-US" dirty="0"/>
              <a:t> </a:t>
            </a:r>
            <a:r>
              <a:rPr lang="en-US" dirty="0" err="1"/>
              <a:t>Français</a:t>
            </a:r>
            <a:r>
              <a:rPr lang="en-US" dirty="0"/>
              <a:t> - </a:t>
            </a:r>
            <a:r>
              <a:rPr lang="en-US" dirty="0">
                <a:hlinkClick r:id="rId9"/>
              </a:rPr>
              <a:t>https://channel9.msdn.com/Blogs/Concretement/Episode-5-Windows-10-Device-Guard</a:t>
            </a:r>
            <a:r>
              <a:rPr lang="en-US" dirty="0"/>
              <a:t> </a:t>
            </a:r>
          </a:p>
        </p:txBody>
      </p:sp>
      <p:sp>
        <p:nvSpPr>
          <p:cNvPr id="2" name="Title 1"/>
          <p:cNvSpPr>
            <a:spLocks noGrp="1"/>
          </p:cNvSpPr>
          <p:nvPr>
            <p:ph type="title"/>
          </p:nvPr>
        </p:nvSpPr>
        <p:spPr>
          <a:xfrm>
            <a:off x="274638" y="147204"/>
            <a:ext cx="11889564" cy="917575"/>
          </a:xfrm>
        </p:spPr>
        <p:txBody>
          <a:bodyPr/>
          <a:lstStyle/>
          <a:p>
            <a:r>
              <a:rPr lang="en-US" dirty="0"/>
              <a:t>Resources</a:t>
            </a:r>
            <a:endParaRPr lang="en-US" sz="4000" dirty="0">
              <a:gradFill>
                <a:gsLst>
                  <a:gs pos="0">
                    <a:schemeClr val="tx2"/>
                  </a:gs>
                  <a:gs pos="100000">
                    <a:schemeClr val="tx2"/>
                  </a:gs>
                </a:gsLst>
                <a:lin ang="5400000" scaled="0"/>
              </a:gradFill>
            </a:endParaRPr>
          </a:p>
        </p:txBody>
      </p:sp>
    </p:spTree>
    <p:extLst>
      <p:ext uri="{BB962C8B-B14F-4D97-AF65-F5344CB8AC3E}">
        <p14:creationId xmlns:p14="http://schemas.microsoft.com/office/powerpoint/2010/main" val="2073755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Device Guard</a:t>
            </a:r>
            <a:br>
              <a:rPr lang="en-US" dirty="0"/>
            </a:br>
            <a:r>
              <a:rPr lang="en-US" sz="4000" dirty="0">
                <a:gradFill>
                  <a:gsLst>
                    <a:gs pos="0">
                      <a:schemeClr val="tx2"/>
                    </a:gs>
                    <a:gs pos="100000">
                      <a:schemeClr val="tx2"/>
                    </a:gs>
                  </a:gsLst>
                  <a:lin ang="5400000" scaled="0"/>
                </a:gradFill>
              </a:rPr>
              <a:t>Achieving PC lockdown for enterprise</a:t>
            </a:r>
            <a:endParaRPr lang="en-US" dirty="0"/>
          </a:p>
        </p:txBody>
      </p:sp>
      <p:sp>
        <p:nvSpPr>
          <p:cNvPr id="6" name="Text Placeholder 5"/>
          <p:cNvSpPr>
            <a:spLocks noGrp="1"/>
          </p:cNvSpPr>
          <p:nvPr>
            <p:ph type="body" sz="quarter" idx="10"/>
          </p:nvPr>
        </p:nvSpPr>
        <p:spPr>
          <a:xfrm>
            <a:off x="292560" y="2049462"/>
            <a:ext cx="11887200" cy="2431435"/>
          </a:xfrm>
        </p:spPr>
        <p:txBody>
          <a:bodyPr/>
          <a:lstStyle/>
          <a:p>
            <a:r>
              <a:rPr lang="en-US" dirty="0"/>
              <a:t>Enterprise-grade application whitelisting</a:t>
            </a:r>
          </a:p>
          <a:p>
            <a:r>
              <a:rPr lang="en-US" dirty="0"/>
              <a:t>Virtualization-based security protections </a:t>
            </a:r>
          </a:p>
          <a:p>
            <a:r>
              <a:rPr lang="en-US" dirty="0"/>
              <a:t>Hardware and UEFI bios lockdown</a:t>
            </a:r>
          </a:p>
          <a:p>
            <a:pPr lvl="1"/>
            <a:r>
              <a:rPr lang="en-US" dirty="0"/>
              <a:t>Device Guard “ready” and Device Guard “capable” options from OEMs</a:t>
            </a:r>
          </a:p>
        </p:txBody>
      </p:sp>
    </p:spTree>
    <p:extLst>
      <p:ext uri="{BB962C8B-B14F-4D97-AF65-F5344CB8AC3E}">
        <p14:creationId xmlns:p14="http://schemas.microsoft.com/office/powerpoint/2010/main" val="413911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Text Placeholder 5"/>
          <p:cNvSpPr txBox="1">
            <a:spLocks/>
          </p:cNvSpPr>
          <p:nvPr/>
        </p:nvSpPr>
        <p:spPr>
          <a:xfrm>
            <a:off x="5380037" y="4640262"/>
            <a:ext cx="6858000" cy="2179058"/>
          </a:xfrm>
          <a:prstGeom prst="rect">
            <a:avLst/>
          </a:prstGeom>
        </p:spPr>
        <p:txBody>
          <a:bodyPr vert="horz" wrap="square" lIns="146304" tIns="91440" rIns="146304" bIns="91440" rtlCol="0">
            <a:spAutoFit/>
          </a:bodyPr>
          <a:lstStyle>
            <a:lvl1pPr marL="0"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0354">
                      <a:schemeClr val="tx2"/>
                    </a:gs>
                    <a:gs pos="40000">
                      <a:schemeClr val="tx2"/>
                    </a:gs>
                  </a:gsLst>
                  <a:lin ang="5400000" scaled="0"/>
                </a:gradFill>
                <a:latin typeface="+mj-lt"/>
                <a:ea typeface="+mn-ea"/>
                <a:cs typeface="+mn-cs"/>
              </a:defRPr>
            </a:lvl1pPr>
            <a:lvl2pPr marL="0" marR="0" indent="0" algn="l" defTabSz="932667" rtl="0" eaLnBrk="1" fontAlgn="auto" latinLnBrk="0" hangingPunct="1">
              <a:lnSpc>
                <a:spcPct val="90000"/>
              </a:lnSpc>
              <a:spcBef>
                <a:spcPct val="20000"/>
              </a:spcBef>
              <a:spcAft>
                <a:spcPts val="0"/>
              </a:spcAft>
              <a:buClr>
                <a:schemeClr val="tx1"/>
              </a:buClr>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582"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57163"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685745" marR="0" indent="0"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742">
              <a:spcBef>
                <a:spcPct val="0"/>
              </a:spcBef>
            </a:pPr>
            <a:r>
              <a:rPr lang="en-US" sz="2400" dirty="0">
                <a:gradFill>
                  <a:gsLst>
                    <a:gs pos="24779">
                      <a:srgbClr val="292929"/>
                    </a:gs>
                    <a:gs pos="52000">
                      <a:srgbClr val="292929"/>
                    </a:gs>
                  </a:gsLst>
                  <a:lin ang="5400000" scaled="1"/>
                </a:gradFill>
                <a:latin typeface="+mn-lt"/>
              </a:rPr>
              <a:t>From your PC or Tablet visit MyIgnite at </a:t>
            </a:r>
            <a:r>
              <a:rPr lang="en-US" sz="2400" dirty="0">
                <a:gradFill>
                  <a:gsLst>
                    <a:gs pos="24779">
                      <a:srgbClr val="292929"/>
                    </a:gs>
                    <a:gs pos="52000">
                      <a:srgbClr val="292929"/>
                    </a:gs>
                  </a:gsLst>
                  <a:lin ang="5400000" scaled="1"/>
                </a:gradFill>
                <a:latin typeface="+mn-lt"/>
                <a:hlinkClick r:id="rId3"/>
              </a:rPr>
              <a:t>http://myignite.microsoft.com</a:t>
            </a:r>
            <a:endParaRPr lang="en-US" sz="2400" dirty="0">
              <a:gradFill>
                <a:gsLst>
                  <a:gs pos="24779">
                    <a:srgbClr val="292929"/>
                  </a:gs>
                  <a:gs pos="52000">
                    <a:srgbClr val="292929"/>
                  </a:gs>
                </a:gsLst>
                <a:lin ang="5400000" scaled="1"/>
              </a:gradFill>
              <a:latin typeface="+mn-lt"/>
            </a:endParaRPr>
          </a:p>
          <a:p>
            <a:pPr defTabSz="932742">
              <a:spcBef>
                <a:spcPct val="0"/>
              </a:spcBef>
            </a:pPr>
            <a:endParaRPr lang="en-US" sz="2400" dirty="0">
              <a:gradFill>
                <a:gsLst>
                  <a:gs pos="24779">
                    <a:srgbClr val="292929"/>
                  </a:gs>
                  <a:gs pos="52000">
                    <a:srgbClr val="292929"/>
                  </a:gs>
                </a:gsLst>
                <a:lin ang="5400000" scaled="1"/>
              </a:gradFill>
              <a:latin typeface="+mn-lt"/>
            </a:endParaRPr>
          </a:p>
          <a:p>
            <a:pPr defTabSz="932742">
              <a:spcBef>
                <a:spcPct val="0"/>
              </a:spcBef>
            </a:pPr>
            <a:r>
              <a:rPr lang="en-US" sz="2400" dirty="0">
                <a:gradFill>
                  <a:gsLst>
                    <a:gs pos="24779">
                      <a:srgbClr val="292929"/>
                    </a:gs>
                    <a:gs pos="52000">
                      <a:srgbClr val="292929"/>
                    </a:gs>
                  </a:gsLst>
                  <a:lin ang="5400000" scaled="1"/>
                </a:gradFill>
                <a:latin typeface="+mn-lt"/>
              </a:rPr>
              <a:t>From your phone download and use the Ignite Mobile App by scanning  the QR code above or visiting </a:t>
            </a:r>
            <a:r>
              <a:rPr lang="en-US" sz="2400" dirty="0">
                <a:gradFill>
                  <a:gsLst>
                    <a:gs pos="24779">
                      <a:srgbClr val="292929"/>
                    </a:gs>
                    <a:gs pos="52000">
                      <a:srgbClr val="292929"/>
                    </a:gs>
                  </a:gsLst>
                  <a:lin ang="5400000" scaled="1"/>
                </a:gradFill>
                <a:latin typeface="+mn-lt"/>
                <a:hlinkClick r:id="rId4"/>
              </a:rPr>
              <a:t>https://aka.ms/ignite.mobileapp</a:t>
            </a:r>
            <a:r>
              <a:rPr lang="en-US" sz="2400" dirty="0">
                <a:gradFill>
                  <a:gsLst>
                    <a:gs pos="24779">
                      <a:srgbClr val="292929"/>
                    </a:gs>
                    <a:gs pos="52000">
                      <a:srgbClr val="292929"/>
                    </a:gs>
                  </a:gsLst>
                  <a:lin ang="5400000" scaled="1"/>
                </a:gradFill>
                <a:latin typeface="+mn-lt"/>
              </a:rPr>
              <a:t> </a:t>
            </a:r>
          </a:p>
        </p:txBody>
      </p:sp>
      <p:sp>
        <p:nvSpPr>
          <p:cNvPr id="11" name="Title 1"/>
          <p:cNvSpPr txBox="1">
            <a:spLocks/>
          </p:cNvSpPr>
          <p:nvPr/>
        </p:nvSpPr>
        <p:spPr>
          <a:xfrm>
            <a:off x="5380037" y="295274"/>
            <a:ext cx="6784166" cy="915989"/>
          </a:xfrm>
          <a:prstGeom prst="rect">
            <a:avLst/>
          </a:prstGeom>
        </p:spPr>
        <p:txBody>
          <a:bodyPr lIns="182880" tIns="146304" rIns="182880" bIns="146304"/>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nSpc>
                <a:spcPct val="80000"/>
              </a:lnSpc>
            </a:pPr>
            <a:r>
              <a:rPr sz="4000" dirty="0">
                <a:gradFill>
                  <a:gsLst>
                    <a:gs pos="24779">
                      <a:srgbClr val="292929"/>
                    </a:gs>
                    <a:gs pos="52000">
                      <a:srgbClr val="292929"/>
                    </a:gs>
                  </a:gsLst>
                  <a:lin ang="5400000" scaled="1"/>
                </a:gradFill>
              </a:rPr>
              <a:t>Please evaluate this session</a:t>
            </a:r>
          </a:p>
          <a:p>
            <a:pPr>
              <a:lnSpc>
                <a:spcPct val="80000"/>
              </a:lnSpc>
            </a:pPr>
            <a:r>
              <a:rPr lang="en-US" sz="3200" dirty="0">
                <a:gradFill>
                  <a:gsLst>
                    <a:gs pos="24779">
                      <a:srgbClr val="292929"/>
                    </a:gs>
                    <a:gs pos="52000">
                      <a:srgbClr val="292929"/>
                    </a:gs>
                  </a:gsLst>
                  <a:lin ang="5400000" scaled="1"/>
                </a:gradFill>
              </a:rPr>
              <a:t>Your feedback is important to us!</a:t>
            </a:r>
            <a:endParaRPr sz="3600" dirty="0">
              <a:gradFill>
                <a:gsLst>
                  <a:gs pos="24779">
                    <a:srgbClr val="292929"/>
                  </a:gs>
                  <a:gs pos="52000">
                    <a:srgbClr val="292929"/>
                  </a:gs>
                </a:gsLst>
                <a:lin ang="5400000" scaled="1"/>
              </a:gradFill>
            </a:endParaRPr>
          </a:p>
        </p:txBody>
      </p:sp>
      <p:pic>
        <p:nvPicPr>
          <p:cNvPr id="14" name="Picture 13"/>
          <p:cNvPicPr>
            <a:picLocks noChangeAspect="1"/>
          </p:cNvPicPr>
          <p:nvPr/>
        </p:nvPicPr>
        <p:blipFill rotWithShape="1">
          <a:blip r:embed="rId5"/>
          <a:srcRect l="17119" r="5881"/>
          <a:stretch/>
        </p:blipFill>
        <p:spPr>
          <a:xfrm>
            <a:off x="0" y="-1"/>
            <a:ext cx="4925696" cy="6995160"/>
          </a:xfrm>
          <a:prstGeom prst="rect">
            <a:avLst/>
          </a:prstGeom>
        </p:spPr>
      </p:pic>
      <p:pic>
        <p:nvPicPr>
          <p:cNvPr id="2" name="Picture 1"/>
          <p:cNvPicPr>
            <a:picLocks noChangeAspect="1"/>
          </p:cNvPicPr>
          <p:nvPr/>
        </p:nvPicPr>
        <p:blipFill>
          <a:blip r:embed="rId6"/>
          <a:stretch>
            <a:fillRect/>
          </a:stretch>
        </p:blipFill>
        <p:spPr>
          <a:xfrm>
            <a:off x="7118985" y="1478816"/>
            <a:ext cx="3124200" cy="3124200"/>
          </a:xfrm>
          <a:prstGeom prst="rect">
            <a:avLst/>
          </a:prstGeom>
        </p:spPr>
      </p:pic>
    </p:spTree>
    <p:extLst>
      <p:ext uri="{BB962C8B-B14F-4D97-AF65-F5344CB8AC3E}">
        <p14:creationId xmlns:p14="http://schemas.microsoft.com/office/powerpoint/2010/main" val="1449338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07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Code Integrity</a:t>
            </a:r>
          </a:p>
        </p:txBody>
      </p:sp>
    </p:spTree>
    <p:extLst>
      <p:ext uri="{BB962C8B-B14F-4D97-AF65-F5344CB8AC3E}">
        <p14:creationId xmlns:p14="http://schemas.microsoft.com/office/powerpoint/2010/main" val="254681149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Whitelisting is a top security recommendation</a:t>
            </a:r>
          </a:p>
        </p:txBody>
      </p:sp>
      <p:sp>
        <p:nvSpPr>
          <p:cNvPr id="6" name="Text Placeholder 5"/>
          <p:cNvSpPr>
            <a:spLocks noGrp="1"/>
          </p:cNvSpPr>
          <p:nvPr>
            <p:ph type="body" sz="quarter" idx="10"/>
          </p:nvPr>
        </p:nvSpPr>
        <p:spPr>
          <a:xfrm>
            <a:off x="274638" y="1212850"/>
            <a:ext cx="11887200" cy="5109091"/>
          </a:xfrm>
        </p:spPr>
        <p:txBody>
          <a:bodyPr/>
          <a:lstStyle/>
          <a:p>
            <a:r>
              <a:rPr lang="en-US" dirty="0"/>
              <a:t>Australian Signals Directorate top 4 Strategies to Mitigate Targeted Cyber Intrusion</a:t>
            </a:r>
          </a:p>
          <a:p>
            <a:pPr marL="457200" indent="-457200">
              <a:buFont typeface="Arial" pitchFamily="34" charset="0"/>
              <a:buAutoNum type="arabicParenR"/>
            </a:pPr>
            <a:r>
              <a:rPr lang="en-US" sz="2000" dirty="0">
                <a:gradFill>
                  <a:gsLst>
                    <a:gs pos="1250">
                      <a:srgbClr val="505050"/>
                    </a:gs>
                    <a:gs pos="100000">
                      <a:srgbClr val="505050"/>
                    </a:gs>
                  </a:gsLst>
                  <a:lin ang="5400000" scaled="0"/>
                </a:gradFill>
                <a:latin typeface="Segoe UI"/>
              </a:rPr>
              <a:t>Application Whitelisting</a:t>
            </a:r>
          </a:p>
          <a:p>
            <a:pPr marL="457200" lvl="0" indent="-457200">
              <a:buAutoNum type="arabicParenR"/>
            </a:pPr>
            <a:r>
              <a:rPr lang="en-US" sz="2000" dirty="0">
                <a:gradFill>
                  <a:gsLst>
                    <a:gs pos="1250">
                      <a:srgbClr val="505050"/>
                    </a:gs>
                    <a:gs pos="100000">
                      <a:srgbClr val="505050"/>
                    </a:gs>
                  </a:gsLst>
                  <a:lin ang="5400000" scaled="0"/>
                </a:gradFill>
                <a:latin typeface="Segoe UI"/>
              </a:rPr>
              <a:t>Application patching</a:t>
            </a:r>
          </a:p>
          <a:p>
            <a:pPr marL="457200" lvl="0" indent="-457200">
              <a:buAutoNum type="arabicParenR"/>
            </a:pPr>
            <a:r>
              <a:rPr lang="en-US" sz="2000" dirty="0">
                <a:gradFill>
                  <a:gsLst>
                    <a:gs pos="1250">
                      <a:srgbClr val="505050"/>
                    </a:gs>
                    <a:gs pos="100000">
                      <a:srgbClr val="505050"/>
                    </a:gs>
                  </a:gsLst>
                  <a:lin ang="5400000" scaled="0"/>
                </a:gradFill>
                <a:latin typeface="Segoe UI"/>
              </a:rPr>
              <a:t>Operating System patching</a:t>
            </a:r>
          </a:p>
          <a:p>
            <a:pPr marL="457200" lvl="0" indent="-457200">
              <a:buAutoNum type="arabicParenR"/>
            </a:pPr>
            <a:r>
              <a:rPr lang="en-US" sz="2000" dirty="0" err="1">
                <a:gradFill>
                  <a:gsLst>
                    <a:gs pos="1250">
                      <a:srgbClr val="505050"/>
                    </a:gs>
                    <a:gs pos="100000">
                      <a:srgbClr val="505050"/>
                    </a:gs>
                  </a:gsLst>
                  <a:lin ang="5400000" scaled="0"/>
                </a:gradFill>
                <a:latin typeface="Segoe UI"/>
              </a:rPr>
              <a:t>Minimise</a:t>
            </a:r>
            <a:r>
              <a:rPr lang="en-US" sz="2000" dirty="0">
                <a:gradFill>
                  <a:gsLst>
                    <a:gs pos="1250">
                      <a:srgbClr val="505050"/>
                    </a:gs>
                    <a:gs pos="100000">
                      <a:srgbClr val="505050"/>
                    </a:gs>
                  </a:gsLst>
                  <a:lin ang="5400000" scaled="0"/>
                </a:gradFill>
                <a:latin typeface="Segoe UI"/>
              </a:rPr>
              <a:t> administrative privileges</a:t>
            </a:r>
          </a:p>
          <a:p>
            <a:r>
              <a:rPr lang="en-US" dirty="0"/>
              <a:t>“ASD TOP 4 PREVENTS OVER 85% OF INTRUSTIONS”</a:t>
            </a:r>
          </a:p>
          <a:p>
            <a:r>
              <a:rPr lang="en-US" dirty="0"/>
              <a:t>“Application Whitelisting is the most effective strategy in the Australian Signal Directorate’s (ASD) Strategies to Mitigate Targeted Cyber Intrusions”</a:t>
            </a:r>
          </a:p>
        </p:txBody>
      </p:sp>
    </p:spTree>
    <p:extLst>
      <p:ext uri="{BB962C8B-B14F-4D97-AF65-F5344CB8AC3E}">
        <p14:creationId xmlns:p14="http://schemas.microsoft.com/office/powerpoint/2010/main" val="653976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6483579" y="4030662"/>
            <a:ext cx="5439338" cy="2620965"/>
          </a:xfrm>
          <a:prstGeom prst="roundRect">
            <a:avLst/>
          </a:prstGeom>
          <a:solidFill>
            <a:schemeClr val="tx1">
              <a:lumMod val="50000"/>
              <a:alpha val="41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398"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16814">
                    <a:srgbClr val="FFFFFF"/>
                  </a:gs>
                  <a:gs pos="46000">
                    <a:srgbClr val="FFFFFF"/>
                  </a:gs>
                </a:gsLst>
                <a:lin ang="5400000" scaled="0"/>
              </a:gradFill>
              <a:effectLst/>
              <a:uLnTx/>
              <a:uFillTx/>
            </a:endParaRPr>
          </a:p>
        </p:txBody>
      </p:sp>
      <p:sp>
        <p:nvSpPr>
          <p:cNvPr id="2" name="Title 1"/>
          <p:cNvSpPr>
            <a:spLocks noGrp="1"/>
          </p:cNvSpPr>
          <p:nvPr>
            <p:ph type="title"/>
          </p:nvPr>
        </p:nvSpPr>
        <p:spPr/>
        <p:txBody>
          <a:bodyPr/>
          <a:lstStyle/>
          <a:p>
            <a:r>
              <a:rPr lang="en-US" dirty="0"/>
              <a:t>Ensuring the Integrity of Windows</a:t>
            </a:r>
          </a:p>
        </p:txBody>
      </p:sp>
      <p:sp>
        <p:nvSpPr>
          <p:cNvPr id="3" name="Content Placeholder 2"/>
          <p:cNvSpPr>
            <a:spLocks noGrp="1"/>
          </p:cNvSpPr>
          <p:nvPr>
            <p:ph idx="4294967295"/>
          </p:nvPr>
        </p:nvSpPr>
        <p:spPr>
          <a:xfrm>
            <a:off x="279841" y="1154896"/>
            <a:ext cx="11183059" cy="3252915"/>
          </a:xfrm>
          <a:prstGeom prst="rect">
            <a:avLst/>
          </a:prstGeom>
        </p:spPr>
        <p:txBody>
          <a:bodyPr>
            <a:noAutofit/>
          </a:bodyPr>
          <a:lstStyle/>
          <a:p>
            <a:pPr marL="0" indent="0" defTabSz="914277" fontAlgn="base">
              <a:lnSpc>
                <a:spcPct val="100000"/>
              </a:lnSpc>
              <a:spcBef>
                <a:spcPct val="0"/>
              </a:spcBef>
              <a:buNone/>
            </a:pPr>
            <a:r>
              <a:rPr lang="en-US" sz="3600" dirty="0">
                <a:gradFill>
                  <a:gsLst>
                    <a:gs pos="1250">
                      <a:schemeClr val="tx2"/>
                    </a:gs>
                    <a:gs pos="99000">
                      <a:schemeClr val="tx2"/>
                    </a:gs>
                  </a:gsLst>
                  <a:lin ang="5400000" scaled="0"/>
                </a:gradFill>
              </a:rPr>
              <a:t>Secure Boot</a:t>
            </a:r>
          </a:p>
          <a:p>
            <a:pPr marL="0" lvl="1" indent="0">
              <a:lnSpc>
                <a:spcPct val="100000"/>
              </a:lnSpc>
              <a:buNone/>
            </a:pPr>
            <a:r>
              <a:rPr lang="en-US" sz="2000" dirty="0"/>
              <a:t>Includes Secure Firmware Updates and Platform Secure Boot</a:t>
            </a:r>
          </a:p>
          <a:p>
            <a:pPr marL="0" indent="0" defTabSz="914277" fontAlgn="base">
              <a:lnSpc>
                <a:spcPct val="100000"/>
              </a:lnSpc>
              <a:spcBef>
                <a:spcPct val="0"/>
              </a:spcBef>
              <a:spcAft>
                <a:spcPts val="1800"/>
              </a:spcAft>
              <a:buNone/>
            </a:pPr>
            <a:r>
              <a:rPr lang="en-US" sz="3600" spc="-50" dirty="0">
                <a:ln w="3175">
                  <a:noFill/>
                </a:ln>
                <a:solidFill>
                  <a:schemeClr val="tx2"/>
                </a:solidFill>
              </a:rPr>
              <a:t>Kernel Mode Code Integrity (KMCI)</a:t>
            </a:r>
          </a:p>
          <a:p>
            <a:pPr marL="0" indent="0" defTabSz="914277" fontAlgn="base">
              <a:lnSpc>
                <a:spcPct val="100000"/>
              </a:lnSpc>
              <a:spcBef>
                <a:spcPct val="0"/>
              </a:spcBef>
              <a:spcAft>
                <a:spcPts val="1800"/>
              </a:spcAft>
              <a:buNone/>
            </a:pPr>
            <a:r>
              <a:rPr lang="en-US" sz="3600" spc="-50" dirty="0">
                <a:ln w="3175">
                  <a:noFill/>
                </a:ln>
                <a:solidFill>
                  <a:schemeClr val="tx2"/>
                </a:solidFill>
              </a:rPr>
              <a:t>User Mode Code Integrity (UMCI)</a:t>
            </a:r>
          </a:p>
          <a:p>
            <a:pPr marL="0" indent="0" defTabSz="914277" fontAlgn="base">
              <a:lnSpc>
                <a:spcPct val="100000"/>
              </a:lnSpc>
              <a:spcBef>
                <a:spcPct val="0"/>
              </a:spcBef>
              <a:spcAft>
                <a:spcPts val="1800"/>
              </a:spcAft>
              <a:buNone/>
            </a:pPr>
            <a:r>
              <a:rPr lang="en-US" sz="3600" spc="-50" dirty="0">
                <a:ln w="3175">
                  <a:noFill/>
                </a:ln>
                <a:solidFill>
                  <a:schemeClr val="tx2"/>
                </a:solidFill>
              </a:rPr>
              <a:t>AppLocker</a:t>
            </a:r>
          </a:p>
        </p:txBody>
      </p:sp>
      <p:sp>
        <p:nvSpPr>
          <p:cNvPr id="20" name="Rounded Rectangle 19"/>
          <p:cNvSpPr/>
          <p:nvPr/>
        </p:nvSpPr>
        <p:spPr bwMode="auto">
          <a:xfrm>
            <a:off x="6507730" y="4030662"/>
            <a:ext cx="5425507" cy="2620965"/>
          </a:xfrm>
          <a:prstGeom prst="roundRect">
            <a:avLst/>
          </a:prstGeom>
          <a:solidFill>
            <a:schemeClr val="lt1">
              <a:alpha val="0"/>
            </a:schemeClr>
          </a:solid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3260" tIns="46630" rIns="46630" bIns="93260" numCol="1" spcCol="0" rtlCol="0" fromWordArt="0" anchor="t" anchorCtr="0" forceAA="0" compatLnSpc="1">
            <a:prstTxWarp prst="textNoShape">
              <a:avLst/>
            </a:prstTxWarp>
            <a:noAutofit/>
          </a:bodyPr>
          <a:lstStyle/>
          <a:p>
            <a:pPr marL="0" marR="0" lvl="0" indent="0" algn="ctr" defTabSz="932290" eaLnBrk="1" fontAlgn="base" latinLnBrk="0" hangingPunct="1">
              <a:lnSpc>
                <a:spcPct val="100000"/>
              </a:lnSpc>
              <a:spcBef>
                <a:spcPct val="0"/>
              </a:spcBef>
              <a:spcAft>
                <a:spcPct val="0"/>
              </a:spcAft>
              <a:buClrTx/>
              <a:buSzTx/>
              <a:buFontTx/>
              <a:buNone/>
              <a:tabLst/>
              <a:defRPr/>
            </a:pPr>
            <a:endParaRPr kumimoji="0" lang="en-US" sz="1428" b="0" i="0" u="none" strike="noStrike" kern="0" cap="none" spc="-51" normalizeH="0" baseline="0" noProof="0" dirty="0">
              <a:ln>
                <a:noFill/>
              </a:ln>
              <a:solidFill>
                <a:prstClr val="black"/>
              </a:solidFill>
              <a:effectLst/>
              <a:uLnTx/>
              <a:uFillTx/>
              <a:ea typeface="Segoe UI" pitchFamily="34" charset="0"/>
              <a:cs typeface="Segoe UI" pitchFamily="34" charset="0"/>
            </a:endParaRPr>
          </a:p>
          <a:p>
            <a:pPr marL="0" marR="0" lvl="0" indent="0" algn="ctr" defTabSz="932290" eaLnBrk="1" fontAlgn="base" latinLnBrk="0" hangingPunct="1">
              <a:lnSpc>
                <a:spcPct val="100000"/>
              </a:lnSpc>
              <a:spcBef>
                <a:spcPct val="0"/>
              </a:spcBef>
              <a:spcAft>
                <a:spcPct val="0"/>
              </a:spcAft>
              <a:buClrTx/>
              <a:buSzTx/>
              <a:buFontTx/>
              <a:buNone/>
              <a:tabLst/>
              <a:defRPr/>
            </a:pPr>
            <a:endParaRPr kumimoji="0" lang="en-US" sz="1428" b="0" i="0" u="none" strike="noStrike" kern="0" cap="none" spc="-51" normalizeH="0" baseline="0" noProof="0" dirty="0">
              <a:ln>
                <a:noFill/>
              </a:ln>
              <a:solidFill>
                <a:prstClr val="black"/>
              </a:solidFill>
              <a:effectLst/>
              <a:uLnTx/>
              <a:uFillTx/>
              <a:ea typeface="Segoe UI" pitchFamily="34" charset="0"/>
              <a:cs typeface="Segoe UI" pitchFamily="34" charset="0"/>
            </a:endParaRPr>
          </a:p>
          <a:p>
            <a:pPr marL="0" marR="0" lvl="0" indent="0" algn="ctr" defTabSz="932290" eaLnBrk="1" fontAlgn="base" latinLnBrk="0" hangingPunct="1">
              <a:lnSpc>
                <a:spcPct val="100000"/>
              </a:lnSpc>
              <a:spcBef>
                <a:spcPct val="0"/>
              </a:spcBef>
              <a:spcAft>
                <a:spcPct val="0"/>
              </a:spcAft>
              <a:buClrTx/>
              <a:buSzTx/>
              <a:buFontTx/>
              <a:buNone/>
              <a:tabLst/>
              <a:defRPr/>
            </a:pPr>
            <a:endParaRPr kumimoji="0" lang="en-US" sz="1428" b="0" i="0" u="none" strike="noStrike" kern="0" cap="none" spc="-51" normalizeH="0" baseline="0" noProof="0" dirty="0">
              <a:ln>
                <a:noFill/>
              </a:ln>
              <a:solidFill>
                <a:prstClr val="black"/>
              </a:solidFill>
              <a:effectLst/>
              <a:uLnTx/>
              <a:uFillTx/>
              <a:ea typeface="Segoe UI" pitchFamily="34" charset="0"/>
              <a:cs typeface="Segoe UI" pitchFamily="34" charset="0"/>
            </a:endParaRPr>
          </a:p>
        </p:txBody>
      </p:sp>
      <p:sp>
        <p:nvSpPr>
          <p:cNvPr id="17" name="Rounded Rectangle 16"/>
          <p:cNvSpPr/>
          <p:nvPr/>
        </p:nvSpPr>
        <p:spPr bwMode="auto">
          <a:xfrm>
            <a:off x="427036" y="4645552"/>
            <a:ext cx="2968397" cy="1747311"/>
          </a:xfrm>
          <a:prstGeom prst="round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graphicFrame>
        <p:nvGraphicFramePr>
          <p:cNvPr id="11" name="Diagram 10"/>
          <p:cNvGraphicFramePr/>
          <p:nvPr>
            <p:extLst/>
          </p:nvPr>
        </p:nvGraphicFramePr>
        <p:xfrm>
          <a:off x="559645" y="3312865"/>
          <a:ext cx="10491662" cy="48210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Rounded Rectangle 21"/>
          <p:cNvSpPr/>
          <p:nvPr/>
        </p:nvSpPr>
        <p:spPr bwMode="auto">
          <a:xfrm>
            <a:off x="3276432" y="4645552"/>
            <a:ext cx="2214774" cy="1747311"/>
          </a:xfrm>
          <a:prstGeom prst="round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sp>
        <p:nvSpPr>
          <p:cNvPr id="23" name="Rounded Rectangle 22"/>
          <p:cNvSpPr/>
          <p:nvPr/>
        </p:nvSpPr>
        <p:spPr bwMode="auto">
          <a:xfrm>
            <a:off x="5407942" y="4645552"/>
            <a:ext cx="3340151" cy="1747311"/>
          </a:xfrm>
          <a:prstGeom prst="round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sp>
        <p:nvSpPr>
          <p:cNvPr id="24" name="Rounded Rectangle 23"/>
          <p:cNvSpPr/>
          <p:nvPr/>
        </p:nvSpPr>
        <p:spPr bwMode="auto">
          <a:xfrm>
            <a:off x="9846177" y="4645552"/>
            <a:ext cx="1338194" cy="1747311"/>
          </a:xfrm>
          <a:prstGeom prst="roundRect">
            <a:avLst/>
          </a:prstGeom>
          <a:noFill/>
          <a:ln w="3175">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sp>
        <p:nvSpPr>
          <p:cNvPr id="25" name="Rounded Rectangle 24"/>
          <p:cNvSpPr/>
          <p:nvPr/>
        </p:nvSpPr>
        <p:spPr bwMode="auto">
          <a:xfrm>
            <a:off x="8580436" y="4645552"/>
            <a:ext cx="1283631" cy="1747311"/>
          </a:xfrm>
          <a:prstGeom prst="roundRect">
            <a:avLst/>
          </a:prstGeom>
          <a:noFill/>
          <a:ln w="31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defTabSz="932472"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sp>
        <p:nvSpPr>
          <p:cNvPr id="26" name="TextBox 25"/>
          <p:cNvSpPr txBox="1"/>
          <p:nvPr/>
        </p:nvSpPr>
        <p:spPr>
          <a:xfrm>
            <a:off x="668443" y="4793099"/>
            <a:ext cx="2460069" cy="517065"/>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Platform Secure Boot</a:t>
            </a:r>
          </a:p>
        </p:txBody>
      </p:sp>
      <p:sp>
        <p:nvSpPr>
          <p:cNvPr id="27" name="TextBox 26"/>
          <p:cNvSpPr txBox="1"/>
          <p:nvPr/>
        </p:nvSpPr>
        <p:spPr>
          <a:xfrm>
            <a:off x="3406422" y="4793099"/>
            <a:ext cx="2460069" cy="517065"/>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UEFI Secure Boot</a:t>
            </a:r>
          </a:p>
        </p:txBody>
      </p:sp>
      <p:sp>
        <p:nvSpPr>
          <p:cNvPr id="28" name="TextBox 27"/>
          <p:cNvSpPr txBox="1"/>
          <p:nvPr/>
        </p:nvSpPr>
        <p:spPr>
          <a:xfrm>
            <a:off x="6545965" y="4793183"/>
            <a:ext cx="2460069" cy="517065"/>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KMCI</a:t>
            </a:r>
          </a:p>
        </p:txBody>
      </p:sp>
      <p:sp>
        <p:nvSpPr>
          <p:cNvPr id="29" name="TextBox 28"/>
          <p:cNvSpPr txBox="1"/>
          <p:nvPr/>
        </p:nvSpPr>
        <p:spPr>
          <a:xfrm>
            <a:off x="9846177" y="4868947"/>
            <a:ext cx="2336587" cy="517065"/>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AppLocker</a:t>
            </a:r>
          </a:p>
        </p:txBody>
      </p:sp>
      <p:sp>
        <p:nvSpPr>
          <p:cNvPr id="30" name="TextBox 29"/>
          <p:cNvSpPr txBox="1"/>
          <p:nvPr/>
        </p:nvSpPr>
        <p:spPr>
          <a:xfrm>
            <a:off x="8794567" y="4793183"/>
            <a:ext cx="2460069" cy="517065"/>
          </a:xfrm>
          <a:prstGeom prst="rect">
            <a:avLst/>
          </a:prstGeom>
          <a:noFill/>
        </p:spPr>
        <p:txBody>
          <a:bodyPr wrap="square" lIns="182880" tIns="146304" rIns="182880" bIns="146304"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UMCI</a:t>
            </a:r>
          </a:p>
        </p:txBody>
      </p:sp>
      <p:sp>
        <p:nvSpPr>
          <p:cNvPr id="18" name="TextBox 17"/>
          <p:cNvSpPr txBox="1"/>
          <p:nvPr/>
        </p:nvSpPr>
        <p:spPr>
          <a:xfrm>
            <a:off x="7208837" y="4232434"/>
            <a:ext cx="4527877" cy="517065"/>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Device Guard’s c</a:t>
            </a:r>
            <a:r>
              <a:rPr kumimoji="0" lang="en-US" sz="1600" b="0" i="0" u="none" strike="noStrike" kern="0" cap="none" spc="0" normalizeH="0" baseline="0" noProof="0" dirty="0" err="1">
                <a:ln>
                  <a:noFill/>
                </a:ln>
                <a:gradFill>
                  <a:gsLst>
                    <a:gs pos="2917">
                      <a:schemeClr val="tx1"/>
                    </a:gs>
                    <a:gs pos="30000">
                      <a:schemeClr val="tx1"/>
                    </a:gs>
                  </a:gsLst>
                  <a:lin ang="5400000" scaled="0"/>
                </a:gradFill>
                <a:effectLst/>
                <a:uLnTx/>
                <a:uFillTx/>
              </a:rPr>
              <a:t>onfigurable</a:t>
            </a:r>
            <a:r>
              <a:rPr kumimoji="0" lang="en-US" sz="1600" b="0" i="0" u="none" strike="noStrike" kern="0" cap="none" spc="0" normalizeH="0" baseline="0" noProof="0" dirty="0">
                <a:ln>
                  <a:noFill/>
                </a:ln>
                <a:gradFill>
                  <a:gsLst>
                    <a:gs pos="2917">
                      <a:schemeClr val="tx1"/>
                    </a:gs>
                    <a:gs pos="30000">
                      <a:schemeClr val="tx1"/>
                    </a:gs>
                  </a:gsLst>
                  <a:lin ang="5400000" scaled="0"/>
                </a:gradFill>
                <a:effectLst/>
                <a:uLnTx/>
                <a:uFillTx/>
              </a:rPr>
              <a:t> code integrity</a:t>
            </a:r>
          </a:p>
        </p:txBody>
      </p:sp>
      <p:sp>
        <p:nvSpPr>
          <p:cNvPr id="4" name="Right Brace 3"/>
          <p:cNvSpPr/>
          <p:nvPr/>
        </p:nvSpPr>
        <p:spPr>
          <a:xfrm>
            <a:off x="8111301" y="2238939"/>
            <a:ext cx="454515" cy="1186099"/>
          </a:xfrm>
          <a:prstGeom prst="rightBrace">
            <a:avLst/>
          </a:prstGeom>
          <a:noFill/>
          <a:ln w="34925">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TextBox 18"/>
          <p:cNvSpPr txBox="1"/>
          <p:nvPr/>
        </p:nvSpPr>
        <p:spPr>
          <a:xfrm>
            <a:off x="8338559" y="2281852"/>
            <a:ext cx="3937650" cy="926407"/>
          </a:xfrm>
          <a:prstGeom prst="rect">
            <a:avLst/>
          </a:prstGeom>
          <a:noFill/>
        </p:spPr>
        <p:txBody>
          <a:bodyPr wrap="square" lIns="182880" tIns="146304" rIns="182880" bIns="146304" rtlCol="0">
            <a:spAutoFit/>
          </a:bodyPr>
          <a:lstStyle/>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a:ln>
                  <a:noFill/>
                </a:ln>
                <a:gradFill>
                  <a:gsLst>
                    <a:gs pos="2917">
                      <a:schemeClr val="tx1"/>
                    </a:gs>
                    <a:gs pos="30000">
                      <a:schemeClr val="tx1"/>
                    </a:gs>
                  </a:gsLst>
                  <a:lin ang="5400000" scaled="0"/>
                </a:gradFill>
                <a:effectLst/>
                <a:uLnTx/>
                <a:uFillTx/>
              </a:rPr>
              <a:t>Device Guard’s </a:t>
            </a:r>
          </a:p>
          <a:p>
            <a:pPr marL="0" marR="0" lvl="0" indent="0" algn="ctr" defTabSz="914400"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a:ln>
                  <a:noFill/>
                </a:ln>
                <a:gradFill>
                  <a:gsLst>
                    <a:gs pos="2917">
                      <a:schemeClr val="tx1"/>
                    </a:gs>
                    <a:gs pos="30000">
                      <a:schemeClr val="tx1"/>
                    </a:gs>
                  </a:gsLst>
                  <a:lin ang="5400000" scaled="0"/>
                </a:gradFill>
                <a:effectLst/>
                <a:uLnTx/>
                <a:uFillTx/>
              </a:rPr>
              <a:t>configurable code integrity</a:t>
            </a:r>
          </a:p>
        </p:txBody>
      </p:sp>
    </p:spTree>
    <p:extLst>
      <p:ext uri="{BB962C8B-B14F-4D97-AF65-F5344CB8AC3E}">
        <p14:creationId xmlns:p14="http://schemas.microsoft.com/office/powerpoint/2010/main" val="35804931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18" grpId="0"/>
      <p:bldP spid="4" grpId="0" animBg="1"/>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But Whitelisting is Hard…</a:t>
            </a:r>
          </a:p>
        </p:txBody>
      </p:sp>
      <p:sp>
        <p:nvSpPr>
          <p:cNvPr id="6" name="Text Placeholder 5"/>
          <p:cNvSpPr>
            <a:spLocks noGrp="1"/>
          </p:cNvSpPr>
          <p:nvPr>
            <p:ph type="body" sz="quarter" idx="10"/>
          </p:nvPr>
        </p:nvSpPr>
        <p:spPr>
          <a:xfrm>
            <a:off x="274638" y="1212850"/>
            <a:ext cx="11887200" cy="3662541"/>
          </a:xfrm>
        </p:spPr>
        <p:txBody>
          <a:bodyPr/>
          <a:lstStyle/>
          <a:p>
            <a:r>
              <a:rPr lang="en-US" dirty="0"/>
              <a:t>IT </a:t>
            </a:r>
            <a:r>
              <a:rPr lang="en-US" dirty="0" err="1"/>
              <a:t>codesigning</a:t>
            </a:r>
            <a:r>
              <a:rPr lang="en-US" dirty="0"/>
              <a:t> is not pervasive</a:t>
            </a:r>
          </a:p>
          <a:p>
            <a:pPr lvl="1"/>
            <a:r>
              <a:rPr lang="en-US" dirty="0"/>
              <a:t>Best option for strong app identity and integrity validation</a:t>
            </a:r>
          </a:p>
          <a:p>
            <a:pPr lvl="1"/>
            <a:r>
              <a:rPr lang="en-US" dirty="0"/>
              <a:t>Decentralized LOB app development </a:t>
            </a:r>
          </a:p>
          <a:p>
            <a:pPr lvl="1"/>
            <a:r>
              <a:rPr lang="en-US" dirty="0"/>
              <a:t>Lack of code signing expertise</a:t>
            </a:r>
          </a:p>
          <a:p>
            <a:r>
              <a:rPr lang="en-US" dirty="0"/>
              <a:t>Enterprises don’t want to (and shouldn’t) blindly trust all software from an ISV, even if signed</a:t>
            </a:r>
          </a:p>
          <a:p>
            <a:r>
              <a:rPr lang="en-US" dirty="0"/>
              <a:t>Too darned many existing LOB apps</a:t>
            </a:r>
          </a:p>
        </p:txBody>
      </p:sp>
    </p:spTree>
    <p:extLst>
      <p:ext uri="{BB962C8B-B14F-4D97-AF65-F5344CB8AC3E}">
        <p14:creationId xmlns:p14="http://schemas.microsoft.com/office/powerpoint/2010/main" val="4239700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Getting Apps in to the Circle of Trust</a:t>
            </a:r>
            <a:br>
              <a:rPr lang="en-US" dirty="0"/>
            </a:br>
            <a:r>
              <a:rPr lang="en-US" sz="4000" dirty="0">
                <a:gradFill>
                  <a:gsLst>
                    <a:gs pos="0">
                      <a:schemeClr val="tx2"/>
                    </a:gs>
                    <a:gs pos="100000">
                      <a:schemeClr val="tx2"/>
                    </a:gs>
                  </a:gsLst>
                  <a:lin ang="5400000" scaled="0"/>
                </a:gradFill>
              </a:rPr>
              <a:t>Adopting Code Signing</a:t>
            </a:r>
          </a:p>
        </p:txBody>
      </p:sp>
      <p:sp>
        <p:nvSpPr>
          <p:cNvPr id="6" name="Text Placeholder 5"/>
          <p:cNvSpPr>
            <a:spLocks noGrp="1"/>
          </p:cNvSpPr>
          <p:nvPr>
            <p:ph type="body" sz="quarter" idx="10"/>
          </p:nvPr>
        </p:nvSpPr>
        <p:spPr>
          <a:xfrm>
            <a:off x="274639" y="1885434"/>
            <a:ext cx="11887200" cy="5109091"/>
          </a:xfrm>
        </p:spPr>
        <p:txBody>
          <a:bodyPr/>
          <a:lstStyle/>
          <a:p>
            <a:r>
              <a:rPr lang="en-US" dirty="0"/>
              <a:t>Make </a:t>
            </a:r>
            <a:r>
              <a:rPr lang="en-US" dirty="0" err="1"/>
              <a:t>codesigning</a:t>
            </a:r>
            <a:r>
              <a:rPr lang="en-US" dirty="0"/>
              <a:t> part of the LOB app development process – OR – app deployment workflows</a:t>
            </a:r>
          </a:p>
          <a:p>
            <a:r>
              <a:rPr lang="en-US" dirty="0"/>
              <a:t>Create catalogs for “legacy” and ISV apps with Windows 10’s Package Inspector tool</a:t>
            </a:r>
          </a:p>
          <a:p>
            <a:pPr lvl="1"/>
            <a:r>
              <a:rPr lang="en-US" dirty="0"/>
              <a:t>No need to repackage/rebuild apps</a:t>
            </a:r>
          </a:p>
          <a:p>
            <a:pPr lvl="1"/>
            <a:r>
              <a:rPr lang="en-US" dirty="0"/>
              <a:t>Easily deployed with SCCM</a:t>
            </a:r>
          </a:p>
          <a:p>
            <a:r>
              <a:rPr lang="en-US" dirty="0"/>
              <a:t>Device Guard signing in the Windows Store for Business</a:t>
            </a:r>
          </a:p>
          <a:p>
            <a:pPr lvl="1"/>
            <a:r>
              <a:rPr lang="en-US" dirty="0"/>
              <a:t>Download default Device Guard configurable CI policy</a:t>
            </a:r>
          </a:p>
          <a:p>
            <a:pPr lvl="1"/>
            <a:r>
              <a:rPr lang="en-US" dirty="0"/>
              <a:t>Catalog signing with enterprise-specific, unique keys</a:t>
            </a:r>
          </a:p>
        </p:txBody>
      </p:sp>
    </p:spTree>
    <p:extLst>
      <p:ext uri="{BB962C8B-B14F-4D97-AF65-F5344CB8AC3E}">
        <p14:creationId xmlns:p14="http://schemas.microsoft.com/office/powerpoint/2010/main" val="422603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8" y="1209973"/>
            <a:ext cx="8228299" cy="3176254"/>
          </a:xfrm>
        </p:spPr>
        <p:txBody>
          <a:bodyPr/>
          <a:lstStyle/>
          <a:p>
            <a:r>
              <a:rPr lang="en-US" dirty="0"/>
              <a:t>Demo: Deploying Policies and Applications </a:t>
            </a:r>
          </a:p>
        </p:txBody>
      </p:sp>
    </p:spTree>
    <p:extLst>
      <p:ext uri="{BB962C8B-B14F-4D97-AF65-F5344CB8AC3E}">
        <p14:creationId xmlns:p14="http://schemas.microsoft.com/office/powerpoint/2010/main" val="857153702"/>
      </p:ext>
    </p:extLst>
  </p:cSld>
  <p:clrMapOvr>
    <a:masterClrMapping/>
  </p:clrMapOvr>
  <mc:AlternateContent xmlns:mc="http://schemas.openxmlformats.org/markup-compatibility/2006" xmlns:p14="http://schemas.microsoft.com/office/powerpoint/2010/main">
    <mc:Choice Requires="p14">
      <p:transition>
        <p14:reveal/>
      </p:transition>
    </mc:Choice>
    <mc:Fallback xmlns="">
      <p:transition>
        <p:fade/>
      </p:transition>
    </mc:Fallback>
  </mc:AlternateContent>
</p:sld>
</file>

<file path=ppt/theme/theme1.xml><?xml version="1.0" encoding="utf-8"?>
<a:theme xmlns:a="http://schemas.openxmlformats.org/drawingml/2006/main" name="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2919AEDD-0101-441B-B6AF-1CDAE3B8CD78}"/>
    </a:ext>
  </a:extLst>
</a:theme>
</file>

<file path=ppt/theme/theme2.xml><?xml version="1.0" encoding="utf-8"?>
<a:theme xmlns:a="http://schemas.openxmlformats.org/drawingml/2006/main" name="6-30537_Envision 2016 Concurrent Template_Dark">
  <a:themeElements>
    <a:clrScheme name="Ignite Dark">
      <a:dk1>
        <a:srgbClr val="505050"/>
      </a:dk1>
      <a:lt1>
        <a:srgbClr val="FFFFFF"/>
      </a:lt1>
      <a:dk2>
        <a:srgbClr val="D83B01"/>
      </a:dk2>
      <a:lt2>
        <a:srgbClr val="F8F8F8"/>
      </a:lt2>
      <a:accent1>
        <a:srgbClr val="D83B01"/>
      </a:accent1>
      <a:accent2>
        <a:srgbClr val="0078D7"/>
      </a:accent2>
      <a:accent3>
        <a:srgbClr val="D2D2D2"/>
      </a:accent3>
      <a:accent4>
        <a:srgbClr val="FFB900"/>
      </a:accent4>
      <a:accent5>
        <a:srgbClr val="FF8C00"/>
      </a:accent5>
      <a:accent6>
        <a:srgbClr val="00BCF2"/>
      </a:accent6>
      <a:hlink>
        <a:srgbClr val="0078D7"/>
      </a:hlink>
      <a:folHlink>
        <a:srgbClr val="0078D7"/>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3D8EA723-330F-4CE4-9E9B-7A3528C3E25F}"/>
    </a:ext>
  </a:extLst>
</a:theme>
</file>

<file path=ppt/theme/theme3.xml><?xml version="1.0" encoding="utf-8"?>
<a:theme xmlns:a="http://schemas.openxmlformats.org/drawingml/2006/main" name="1_5-50002_Ignite_Breakout_Template">
  <a:themeElements>
    <a:clrScheme name="Ignite 2016">
      <a:dk1>
        <a:srgbClr val="505050"/>
      </a:dk1>
      <a:lt1>
        <a:srgbClr val="FFFFFF"/>
      </a:lt1>
      <a:dk2>
        <a:srgbClr val="D83B01"/>
      </a:dk2>
      <a:lt2>
        <a:srgbClr val="F8F8F8"/>
      </a:lt2>
      <a:accent1>
        <a:srgbClr val="D83B01"/>
      </a:accent1>
      <a:accent2>
        <a:srgbClr val="0078D7"/>
      </a:accent2>
      <a:accent3>
        <a:srgbClr val="505050"/>
      </a:accent3>
      <a:accent4>
        <a:srgbClr val="D2D2D2"/>
      </a:accent4>
      <a:accent5>
        <a:srgbClr val="FFB900"/>
      </a:accent5>
      <a:accent6>
        <a:srgbClr val="FF8C0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5439">
                  <a:srgbClr val="F8F8F8"/>
                </a:gs>
                <a:gs pos="10000">
                  <a:srgbClr val="F8F8F8"/>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6_16x9_Template.potx" id="{CBE293B4-E8CE-4773-8118-C9AFF2860326}" vid="{4A547913-FDF7-4DFF-9D24-2FF6685A0CA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2" ma:contentTypeDescription="" ma:contentTypeScope="" ma:versionID="8add498658ef06bbcf3bc1f2c97d938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a14070d067e341e7ddc7e27ecc4a2d88"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element ref="ns3:NumberofDownloa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element name="NumberofDownloads" ma:index="40" nillable="true" ma:displayName="NumberofDownloads" ma:internalName="NumberofDownload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Georgia World Congress Center</TermName>
          <TermId xmlns="http://schemas.microsoft.com/office/infopath/2007/PartnerControls">ea0ece34-59a6-4d43-8d9e-d0f9e2a2f1ce</TermId>
        </TermInfo>
      </Terms>
    </d12e2661e9634d9aa98bbb375f31aced>
    <Event_x0020_Start_x0020_Date xmlns="01c77077-aee4-4b5f-bd4e-9cd40a6fff29">2016-09-25T07:00:00+00:00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01fb9831-5840-48a0-a576-3e48f42baa53</TermId>
        </TermInfo>
      </Terms>
    </iaa5f83406f94009a0f6a3e890699ff7>
    <External_x0020_Speaker xmlns="01c77077-aee4-4b5f-bd4e-9cd40a6fff29">Scott Anderson</External_x0020_Speaker>
    <m6878b9dd7994da4ba144f95347d99c6 xmlns="01c77077-aee4-4b5f-bd4e-9cd40a6fff29">
      <Terms xmlns="http://schemas.microsoft.com/office/infopath/2007/PartnerControls"/>
    </m6878b9dd7994da4ba144f95347d99c6>
    <Presentation_x0020_Date xmlns="01c77077-aee4-4b5f-bd4e-9cd40a6fff29">2016-09-28T04:00:00+00:00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Microsoft Ignite</TermName>
          <TermId xmlns="http://schemas.microsoft.com/office/infopath/2007/PartnerControls">9323c522-fe4b-4922-816b-10a1920d7afb</TermId>
        </TermInfo>
      </Terms>
    </mb2e01f7e2d8413988e28e59aa226eec>
    <MS_x0020_Content_x0020_Owner xmlns="01c77077-aee4-4b5f-bd4e-9cd40a6fff29">
      <UserInfo>
        <DisplayName/>
        <AccountId xsi:nil="true"/>
        <AccountType/>
      </UserInfo>
    </MS_x0020_Content_x0020_Owner>
    <Session_x0020_Code xmlns="01c77077-aee4-4b5f-bd4e-9cd40a6fff29">BRK2129</Session_x0020_Code>
    <Event_x0020_End_x0020_Date xmlns="01c77077-aee4-4b5f-bd4e-9cd40a6fff29">2016-09-30T07:00:00+00:00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2016</TermName>
          <TermId xmlns="http://schemas.microsoft.com/office/infopath/2007/PartnerControls">18f2cfef-147f-4980-92a7-a1997619bab5</TermId>
        </TermInfo>
      </Terms>
    </TaxKeywordTaxHTField>
    <TaxCatchAll xmlns="230e9df3-be65-4c73-a93b-d1236ebd677e">
      <Value>174</Value>
      <Value>177</Value>
      <Value>176</Value>
      <Value>175</Value>
    </TaxCatchAll>
    <NumberofDownloads xmlns="230e9df3-be65-4c73-a93b-d1236ebd677e" xsi:nil="true"/>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6D8F288A-5131-4E80-AB86-F10FC03738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01c77077-aee4-4b5f-bd4e-9cd40a6fff29"/>
    <ds:schemaRef ds:uri="8ff673fc-3231-4e3a-893b-6d7f7cd32766"/>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http://www.w3.org/XML/1998/namespace"/>
    <ds:schemaRef ds:uri="http://purl.org/dc/elements/1.1/"/>
    <ds:schemaRef ds:uri="230e9df3-be65-4c73-a93b-d1236ebd677e"/>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Microsoft_2016_16x9_Template</Template>
  <TotalTime>433</TotalTime>
  <Words>2231</Words>
  <Application>Microsoft Office PowerPoint</Application>
  <PresentationFormat>Custom</PresentationFormat>
  <Paragraphs>288</Paragraphs>
  <Slides>31</Slides>
  <Notes>25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31</vt:i4>
      </vt:variant>
    </vt:vector>
  </HeadingPairs>
  <TitlesOfParts>
    <vt:vector size="40" baseType="lpstr">
      <vt:lpstr>Arial</vt:lpstr>
      <vt:lpstr>Calibri</vt:lpstr>
      <vt:lpstr>Consolas</vt:lpstr>
      <vt:lpstr>Segoe UI</vt:lpstr>
      <vt:lpstr>Segoe UI Light</vt:lpstr>
      <vt:lpstr>Wingdings</vt:lpstr>
      <vt:lpstr>5-50002_Ignite_Breakout_Template</vt:lpstr>
      <vt:lpstr>6-30537_Envision 2016 Concurrent Template_Dark</vt:lpstr>
      <vt:lpstr>1_5-50002_Ignite_Breakout_Template</vt:lpstr>
      <vt:lpstr>Drop the hammer down on malware threats with Windows 10’s Device Guard</vt:lpstr>
      <vt:lpstr>The Malware threat</vt:lpstr>
      <vt:lpstr>Device Guard Achieving PC lockdown for enterprise</vt:lpstr>
      <vt:lpstr>Code Integrity</vt:lpstr>
      <vt:lpstr>Whitelisting is a top security recommendation</vt:lpstr>
      <vt:lpstr>Ensuring the Integrity of Windows</vt:lpstr>
      <vt:lpstr>But Whitelisting is Hard…</vt:lpstr>
      <vt:lpstr>Getting Apps in to the Circle of Trust Adopting Code Signing</vt:lpstr>
      <vt:lpstr>Demo: Deploying Policies and Applications </vt:lpstr>
      <vt:lpstr>Secured Scripts with Config CI</vt:lpstr>
      <vt:lpstr>Configurable Code Integrity and AppLocker</vt:lpstr>
      <vt:lpstr>“That all sounds great. But… whitelisting is still too hard!”</vt:lpstr>
      <vt:lpstr>Demo: Introducing Trusted Managed Installers</vt:lpstr>
      <vt:lpstr>Simplifying Whitelist Management</vt:lpstr>
      <vt:lpstr>Virtualization Based Protection of Code Integrity</vt:lpstr>
      <vt:lpstr>Virtualization based security (VBS) A new trust boundary for Windows </vt:lpstr>
      <vt:lpstr>KMCI protected by VBS</vt:lpstr>
      <vt:lpstr>KMCI in Windows 8.1</vt:lpstr>
      <vt:lpstr>KMCI with Windows 10 VBS</vt:lpstr>
      <vt:lpstr>INTRODUCING Device Guard and Credential Guard Readiness Tool </vt:lpstr>
      <vt:lpstr>Demo: Readiness Tool</vt:lpstr>
      <vt:lpstr>Preparing for Device Guard</vt:lpstr>
      <vt:lpstr>Planning for Device Guard Considerations</vt:lpstr>
      <vt:lpstr>Device Guard Scenarios and Recommendations</vt:lpstr>
      <vt:lpstr>Device Guard Scenarios and Recommendations</vt:lpstr>
      <vt:lpstr>Device Guard Scenarios and Recommendations</vt:lpstr>
      <vt:lpstr>Device Guard Scenarios and Recommendations</vt:lpstr>
      <vt:lpstr>Deploying Device Guard</vt:lpstr>
      <vt:lpstr>Resources</vt:lpstr>
      <vt:lpstr>PowerPoint Presentation</vt:lpstr>
      <vt:lpstr>PowerPoint Presentation</vt:lpstr>
    </vt:vector>
  </TitlesOfParts>
  <Manager/>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Drop the hammer down on malware threats with Windows 10's Device Guard</dc:title>
  <dc:subject>&lt;Speech title here&gt;</dc:subject>
  <dc:creator>Scott Anderson</dc:creator>
  <cp:keywords>Microsoft 2016</cp:keywords>
  <dc:description>Template: Mitchell Derrey, Silverfox Productions_x000d_
Formatting: _x000d_
Audience Type:</dc:description>
  <cp:lastModifiedBy>MS Events 0093</cp:lastModifiedBy>
  <cp:revision>26</cp:revision>
  <dcterms:created xsi:type="dcterms:W3CDTF">2016-09-15T17:00:22Z</dcterms:created>
  <dcterms:modified xsi:type="dcterms:W3CDTF">2016-09-28T19:00:02Z</dcterms:modified>
  <cp:category>Microsoft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177;#Georgia World Congress Center|ea0ece34-59a6-4d43-8d9e-d0f9e2a2f1ce</vt:lpwstr>
  </property>
  <property fmtid="{D5CDD505-2E9C-101B-9397-08002B2CF9AE}" pid="7" name="Track">
    <vt:lpwstr/>
  </property>
  <property fmtid="{D5CDD505-2E9C-101B-9397-08002B2CF9AE}" pid="8" name="Event Location">
    <vt:lpwstr>176;#Atlanta|01fb9831-5840-48a0-a576-3e48f42baa53</vt:lpwstr>
  </property>
  <property fmtid="{D5CDD505-2E9C-101B-9397-08002B2CF9AE}" pid="9" name="Campaign">
    <vt:lpwstr/>
  </property>
  <property fmtid="{D5CDD505-2E9C-101B-9397-08002B2CF9AE}" pid="10" name="IsMyDocuments">
    <vt:bool>true</vt:bool>
  </property>
  <property fmtid="{D5CDD505-2E9C-101B-9397-08002B2CF9AE}" pid="11" name="TaxKeyword">
    <vt:lpwstr>174;#Microsoft Ignite 2016|e2f6a88c-86f9-4b25-a2af-b5c3afa8c82a</vt:lpwstr>
  </property>
  <property fmtid="{D5CDD505-2E9C-101B-9397-08002B2CF9AE}" pid="12" name="Audience1">
    <vt:lpwstr/>
  </property>
  <property fmtid="{D5CDD505-2E9C-101B-9397-08002B2CF9AE}" pid="13" name="Event Name">
    <vt:lpwstr>175;#Microsoft Ignite|9323c522-fe4b-4922-816b-10a1920d7afb</vt:lpwstr>
  </property>
</Properties>
</file>