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Lst>
  <p:notesMasterIdLst>
    <p:notesMasterId r:id="rId38"/>
  </p:notesMasterIdLst>
  <p:handoutMasterIdLst>
    <p:handoutMasterId r:id="rId39"/>
  </p:handoutMasterIdLst>
  <p:sldIdLst>
    <p:sldId id="1408" r:id="rId7"/>
    <p:sldId id="1409" r:id="rId8"/>
    <p:sldId id="1410" r:id="rId9"/>
    <p:sldId id="1411" r:id="rId10"/>
    <p:sldId id="1412" r:id="rId11"/>
    <p:sldId id="1413" r:id="rId12"/>
    <p:sldId id="1414" r:id="rId13"/>
    <p:sldId id="1415" r:id="rId14"/>
    <p:sldId id="1416" r:id="rId15"/>
    <p:sldId id="1417" r:id="rId16"/>
    <p:sldId id="1418" r:id="rId17"/>
    <p:sldId id="1419" r:id="rId18"/>
    <p:sldId id="1420" r:id="rId19"/>
    <p:sldId id="1421" r:id="rId20"/>
    <p:sldId id="1422" r:id="rId21"/>
    <p:sldId id="1423" r:id="rId22"/>
    <p:sldId id="1424" r:id="rId23"/>
    <p:sldId id="1425" r:id="rId24"/>
    <p:sldId id="1426" r:id="rId25"/>
    <p:sldId id="1427" r:id="rId26"/>
    <p:sldId id="1428" r:id="rId27"/>
    <p:sldId id="1429" r:id="rId28"/>
    <p:sldId id="1430" r:id="rId29"/>
    <p:sldId id="1431" r:id="rId30"/>
    <p:sldId id="1432" r:id="rId31"/>
    <p:sldId id="1433" r:id="rId32"/>
    <p:sldId id="1434" r:id="rId33"/>
    <p:sldId id="1441" r:id="rId34"/>
    <p:sldId id="1442" r:id="rId35"/>
    <p:sldId id="1407" r:id="rId36"/>
    <p:sldId id="1392" r:id="rId3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2016 Template Light" id="{A073DAE3-B461-442F-A3D3-6642BD875E45}">
          <p14:sldIdLst>
            <p14:sldId id="1408"/>
            <p14:sldId id="1409"/>
            <p14:sldId id="1410"/>
            <p14:sldId id="1411"/>
            <p14:sldId id="1412"/>
            <p14:sldId id="1413"/>
            <p14:sldId id="1414"/>
            <p14:sldId id="1415"/>
            <p14:sldId id="1416"/>
            <p14:sldId id="1417"/>
            <p14:sldId id="1418"/>
            <p14:sldId id="1419"/>
            <p14:sldId id="1420"/>
            <p14:sldId id="1421"/>
            <p14:sldId id="1422"/>
            <p14:sldId id="1423"/>
            <p14:sldId id="1424"/>
            <p14:sldId id="1425"/>
            <p14:sldId id="1426"/>
            <p14:sldId id="1427"/>
            <p14:sldId id="1428"/>
            <p14:sldId id="1429"/>
            <p14:sldId id="1430"/>
            <p14:sldId id="1431"/>
            <p14:sldId id="1432"/>
            <p14:sldId id="1433"/>
            <p14:sldId id="1434"/>
            <p14:sldId id="1441"/>
            <p14:sldId id="1442"/>
            <p14:sldId id="1407"/>
            <p14:sldId id="1392"/>
          </p14:sldIdLst>
        </p14:section>
        <p14:section name="Microsoft 2016 Template Dark" id="{361DECE0-D7F3-4586-A791-C8E5092BB79E}">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6215" autoAdjust="0"/>
  </p:normalViewPr>
  <p:slideViewPr>
    <p:cSldViewPr>
      <p:cViewPr varScale="1">
        <p:scale>
          <a:sx n="51" d="100"/>
          <a:sy n="51" d="100"/>
        </p:scale>
        <p:origin x="24" y="5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10/4/2016 11:48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10/4/2016 11:48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40658-6211-4320-9B6F-E9485B631987}" type="slidenum">
              <a:rPr lang="en-US" smtClean="0"/>
              <a:t>5</a:t>
            </a:fld>
            <a:endParaRPr lang="en-US" dirty="0"/>
          </a:p>
        </p:txBody>
      </p:sp>
    </p:spTree>
    <p:extLst>
      <p:ext uri="{BB962C8B-B14F-4D97-AF65-F5344CB8AC3E}">
        <p14:creationId xmlns:p14="http://schemas.microsoft.com/office/powerpoint/2010/main" val="2741709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10/4/2016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72944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6DF34-7984-48EF-95A5-B32874C69631}" type="slidenum">
              <a:rPr lang="en-US" smtClean="0"/>
              <a:t>19</a:t>
            </a:fld>
            <a:endParaRPr lang="en-US"/>
          </a:p>
        </p:txBody>
      </p:sp>
    </p:spTree>
    <p:extLst>
      <p:ext uri="{BB962C8B-B14F-4D97-AF65-F5344CB8AC3E}">
        <p14:creationId xmlns:p14="http://schemas.microsoft.com/office/powerpoint/2010/main" val="414605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latin typeface="Segoe UI" pitchFamily="34" charset="0"/>
              </a:rPr>
              <a:t>Office 365 </a:t>
            </a:r>
            <a:r>
              <a:rPr lang="en-US" dirty="0" err="1"/>
              <a:t>CloudRoadShow</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10/4/2016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159763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latin typeface="Segoe UI" pitchFamily="34" charset="0"/>
              </a:rPr>
              <a:t>Office 365 </a:t>
            </a:r>
            <a:r>
              <a:rPr lang="en-US" dirty="0" err="1"/>
              <a:t>CloudRoadShow</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10/4/2016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761684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latin typeface="Segoe UI" pitchFamily="34" charset="0"/>
              </a:rPr>
              <a:t>Office 365 </a:t>
            </a:r>
            <a:r>
              <a:rPr lang="en-US" dirty="0" err="1"/>
              <a:t>CloudRoadShow</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10/4/2016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629336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latin typeface="Segoe UI" pitchFamily="34" charset="0"/>
              </a:rPr>
              <a:t>Office 365 </a:t>
            </a:r>
            <a:r>
              <a:rPr lang="en-US" dirty="0" err="1"/>
              <a:t>CloudRoadShow</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10/4/2016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52638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505050"/>
              </a:solidFill>
              <a:latin typeface="Segoe UI Light"/>
            </a:endParaRPr>
          </a:p>
        </p:txBody>
      </p:sp>
      <p:sp>
        <p:nvSpPr>
          <p:cNvPr id="4" name="Header Placeholder 3"/>
          <p:cNvSpPr>
            <a:spLocks noGrp="1"/>
          </p:cNvSpPr>
          <p:nvPr>
            <p:ph type="hdr" sz="quarter" idx="10"/>
          </p:nvPr>
        </p:nvSpPr>
        <p:spPr/>
        <p:txBody>
          <a:bodyPr/>
          <a:lstStyle/>
          <a:p>
            <a:pPr defTabSz="924458">
              <a:defRPr/>
            </a:pPr>
            <a:endParaRPr lang="en-US" sz="1800" kern="0" dirty="0">
              <a:solidFill>
                <a:prstClr val="black"/>
              </a:solidFill>
            </a:endParaRPr>
          </a:p>
        </p:txBody>
      </p:sp>
      <p:sp>
        <p:nvSpPr>
          <p:cNvPr id="5" name="Footer Placeholder 4"/>
          <p:cNvSpPr>
            <a:spLocks noGrp="1"/>
          </p:cNvSpPr>
          <p:nvPr>
            <p:ph type="ftr" sz="quarter" idx="11"/>
          </p:nvPr>
        </p:nvSpPr>
        <p:spPr/>
        <p:txBody>
          <a:bodyPr/>
          <a:lstStyle/>
          <a:p>
            <a:pPr marL="0" defTabSz="924154" eaLnBrk="0" hangingPunct="0">
              <a:defRPr/>
            </a:pPr>
            <a:r>
              <a:rPr lang="en-US" sz="400" ker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24458">
              <a:defRPr/>
            </a:pPr>
            <a:fld id="{64CFA94A-519F-445C-B30C-9E76FA6A2031}" type="datetime8">
              <a:rPr lang="en-US" sz="1800" kern="0">
                <a:solidFill>
                  <a:prstClr val="black"/>
                </a:solidFill>
              </a:rPr>
              <a:pPr defTabSz="924458">
                <a:defRPr/>
              </a:pPr>
              <a:t>10/4/2016 11:48 AM</a:t>
            </a:fld>
            <a:endParaRPr lang="en-US" sz="1800" kern="0" dirty="0">
              <a:solidFill>
                <a:prstClr val="black"/>
              </a:solidFill>
            </a:endParaRPr>
          </a:p>
        </p:txBody>
      </p:sp>
      <p:sp>
        <p:nvSpPr>
          <p:cNvPr id="7" name="Slide Number Placeholder 6"/>
          <p:cNvSpPr>
            <a:spLocks noGrp="1"/>
          </p:cNvSpPr>
          <p:nvPr>
            <p:ph type="sldNum" sz="quarter" idx="13"/>
          </p:nvPr>
        </p:nvSpPr>
        <p:spPr/>
        <p:txBody>
          <a:bodyPr/>
          <a:lstStyle/>
          <a:p>
            <a:pPr defTabSz="924458">
              <a:defRPr/>
            </a:pPr>
            <a:fld id="{B4008EB6-D09E-4580-8CD6-DDB14511944F}" type="slidenum">
              <a:rPr lang="en-US" sz="1800" kern="0">
                <a:solidFill>
                  <a:prstClr val="black"/>
                </a:solidFill>
              </a:rPr>
              <a:pPr defTabSz="924458">
                <a:defRPr/>
              </a:pPr>
              <a:t>26</a:t>
            </a:fld>
            <a:endParaRPr lang="en-US" sz="1800" kern="0" dirty="0">
              <a:solidFill>
                <a:prstClr val="black"/>
              </a:solidFill>
            </a:endParaRPr>
          </a:p>
        </p:txBody>
      </p:sp>
    </p:spTree>
    <p:extLst>
      <p:ext uri="{BB962C8B-B14F-4D97-AF65-F5344CB8AC3E}">
        <p14:creationId xmlns:p14="http://schemas.microsoft.com/office/powerpoint/2010/main" val="2715074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10/4/2016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288520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10/4/2016 11:48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637986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10/4/2016 11:48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2215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6DF34-7984-48EF-95A5-B32874C69631}" type="slidenum">
              <a:rPr lang="en-US" smtClean="0"/>
              <a:t>9</a:t>
            </a:fld>
            <a:endParaRPr lang="en-US"/>
          </a:p>
        </p:txBody>
      </p:sp>
    </p:spTree>
    <p:extLst>
      <p:ext uri="{BB962C8B-B14F-4D97-AF65-F5344CB8AC3E}">
        <p14:creationId xmlns:p14="http://schemas.microsoft.com/office/powerpoint/2010/main" val="304504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6DF34-7984-48EF-95A5-B32874C69631}" type="slidenum">
              <a:rPr lang="en-US" smtClean="0"/>
              <a:t>11</a:t>
            </a:fld>
            <a:endParaRPr lang="en-US"/>
          </a:p>
        </p:txBody>
      </p:sp>
    </p:spTree>
    <p:extLst>
      <p:ext uri="{BB962C8B-B14F-4D97-AF65-F5344CB8AC3E}">
        <p14:creationId xmlns:p14="http://schemas.microsoft.com/office/powerpoint/2010/main" val="249487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6DF34-7984-48EF-95A5-B32874C69631}" type="slidenum">
              <a:rPr lang="en-US" smtClean="0"/>
              <a:t>12</a:t>
            </a:fld>
            <a:endParaRPr lang="en-US"/>
          </a:p>
        </p:txBody>
      </p:sp>
    </p:spTree>
    <p:extLst>
      <p:ext uri="{BB962C8B-B14F-4D97-AF65-F5344CB8AC3E}">
        <p14:creationId xmlns:p14="http://schemas.microsoft.com/office/powerpoint/2010/main" val="353826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47E6DF34-7984-48EF-95A5-B32874C69631}" type="slidenum">
              <a:rPr lang="en-US" smtClean="0"/>
              <a:t>13</a:t>
            </a:fld>
            <a:endParaRPr lang="en-US"/>
          </a:p>
        </p:txBody>
      </p:sp>
    </p:spTree>
    <p:extLst>
      <p:ext uri="{BB962C8B-B14F-4D97-AF65-F5344CB8AC3E}">
        <p14:creationId xmlns:p14="http://schemas.microsoft.com/office/powerpoint/2010/main" val="3817042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10/4/2016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59771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825">
              <a:spcAft>
                <a:spcPts val="344"/>
              </a:spcAft>
              <a:defRPr/>
            </a:pPr>
            <a:endParaRPr lang="en-US" sz="1200" dirty="0"/>
          </a:p>
        </p:txBody>
      </p:sp>
      <p:sp>
        <p:nvSpPr>
          <p:cNvPr id="4" name="Header Placeholder 3"/>
          <p:cNvSpPr>
            <a:spLocks noGrp="1"/>
          </p:cNvSpPr>
          <p:nvPr>
            <p:ph type="hdr" sz="quarter" idx="10"/>
          </p:nvPr>
        </p:nvSpPr>
        <p:spPr/>
        <p:txBody>
          <a:bodyPr/>
          <a:lstStyle/>
          <a:p>
            <a:pPr defTabSz="924458">
              <a:defRPr/>
            </a:pPr>
            <a:endParaRPr lang="en-US" sz="1800" kern="0" dirty="0">
              <a:solidFill>
                <a:prstClr val="black"/>
              </a:solidFill>
            </a:endParaRPr>
          </a:p>
        </p:txBody>
      </p:sp>
      <p:sp>
        <p:nvSpPr>
          <p:cNvPr id="5" name="Footer Placeholder 4"/>
          <p:cNvSpPr>
            <a:spLocks noGrp="1"/>
          </p:cNvSpPr>
          <p:nvPr>
            <p:ph type="ftr" sz="quarter" idx="11"/>
          </p:nvPr>
        </p:nvSpPr>
        <p:spPr/>
        <p:txBody>
          <a:bodyPr/>
          <a:lstStyle/>
          <a:p>
            <a:pPr marL="0" defTabSz="924154" eaLnBrk="0" hangingPunct="0">
              <a:defRPr/>
            </a:pPr>
            <a:r>
              <a:rPr lang="en-US" sz="400" ker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24458">
              <a:defRPr/>
            </a:pPr>
            <a:fld id="{64CFA94A-519F-445C-B30C-9E76FA6A2031}" type="datetime8">
              <a:rPr lang="en-US" sz="1800" kern="0">
                <a:solidFill>
                  <a:prstClr val="black"/>
                </a:solidFill>
              </a:rPr>
              <a:pPr defTabSz="924458">
                <a:defRPr/>
              </a:pPr>
              <a:t>10/4/2016 11:48 AM</a:t>
            </a:fld>
            <a:endParaRPr lang="en-US" sz="1800" kern="0" dirty="0">
              <a:solidFill>
                <a:prstClr val="black"/>
              </a:solidFill>
            </a:endParaRPr>
          </a:p>
        </p:txBody>
      </p:sp>
      <p:sp>
        <p:nvSpPr>
          <p:cNvPr id="7" name="Slide Number Placeholder 6"/>
          <p:cNvSpPr>
            <a:spLocks noGrp="1"/>
          </p:cNvSpPr>
          <p:nvPr>
            <p:ph type="sldNum" sz="quarter" idx="13"/>
          </p:nvPr>
        </p:nvSpPr>
        <p:spPr/>
        <p:txBody>
          <a:bodyPr/>
          <a:lstStyle/>
          <a:p>
            <a:pPr defTabSz="924458">
              <a:defRPr/>
            </a:pPr>
            <a:fld id="{B4008EB6-D09E-4580-8CD6-DDB14511944F}" type="slidenum">
              <a:rPr lang="en-US" sz="1800" kern="0">
                <a:solidFill>
                  <a:prstClr val="black"/>
                </a:solidFill>
              </a:rPr>
              <a:pPr defTabSz="924458">
                <a:defRPr/>
              </a:pPr>
              <a:t>15</a:t>
            </a:fld>
            <a:endParaRPr lang="en-US" sz="1800" kern="0" dirty="0">
              <a:solidFill>
                <a:prstClr val="black"/>
              </a:solidFill>
            </a:endParaRPr>
          </a:p>
        </p:txBody>
      </p:sp>
    </p:spTree>
    <p:extLst>
      <p:ext uri="{BB962C8B-B14F-4D97-AF65-F5344CB8AC3E}">
        <p14:creationId xmlns:p14="http://schemas.microsoft.com/office/powerpoint/2010/main" val="1353745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24458">
              <a:defRPr/>
            </a:pPr>
            <a:endParaRPr lang="en-US" sz="1800" kern="0" dirty="0">
              <a:solidFill>
                <a:prstClr val="black"/>
              </a:solidFill>
            </a:endParaRPr>
          </a:p>
        </p:txBody>
      </p:sp>
      <p:sp>
        <p:nvSpPr>
          <p:cNvPr id="5" name="Footer Placeholder 4"/>
          <p:cNvSpPr>
            <a:spLocks noGrp="1"/>
          </p:cNvSpPr>
          <p:nvPr>
            <p:ph type="ftr" sz="quarter" idx="11"/>
          </p:nvPr>
        </p:nvSpPr>
        <p:spPr/>
        <p:txBody>
          <a:bodyPr/>
          <a:lstStyle/>
          <a:p>
            <a:pPr marL="0" defTabSz="924154" eaLnBrk="0" hangingPunct="0">
              <a:defRPr/>
            </a:pPr>
            <a:r>
              <a:rPr lang="en-US" sz="400" ker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24458">
              <a:defRPr/>
            </a:pPr>
            <a:fld id="{64CFA94A-519F-445C-B30C-9E76FA6A2031}" type="datetime8">
              <a:rPr lang="en-US" sz="1800" kern="0">
                <a:solidFill>
                  <a:prstClr val="black"/>
                </a:solidFill>
              </a:rPr>
              <a:pPr defTabSz="924458">
                <a:defRPr/>
              </a:pPr>
              <a:t>10/4/2016 11:48 AM</a:t>
            </a:fld>
            <a:endParaRPr lang="en-US" sz="1800" kern="0" dirty="0">
              <a:solidFill>
                <a:prstClr val="black"/>
              </a:solidFill>
            </a:endParaRPr>
          </a:p>
        </p:txBody>
      </p:sp>
      <p:sp>
        <p:nvSpPr>
          <p:cNvPr id="7" name="Slide Number Placeholder 6"/>
          <p:cNvSpPr>
            <a:spLocks noGrp="1"/>
          </p:cNvSpPr>
          <p:nvPr>
            <p:ph type="sldNum" sz="quarter" idx="13"/>
          </p:nvPr>
        </p:nvSpPr>
        <p:spPr/>
        <p:txBody>
          <a:bodyPr/>
          <a:lstStyle/>
          <a:p>
            <a:pPr defTabSz="924458">
              <a:defRPr/>
            </a:pPr>
            <a:fld id="{B4008EB6-D09E-4580-8CD6-DDB14511944F}" type="slidenum">
              <a:rPr lang="en-US" sz="1800" kern="0">
                <a:solidFill>
                  <a:prstClr val="black"/>
                </a:solidFill>
              </a:rPr>
              <a:pPr defTabSz="924458">
                <a:defRPr/>
              </a:pPr>
              <a:t>16</a:t>
            </a:fld>
            <a:endParaRPr lang="en-US" sz="1800" kern="0" dirty="0">
              <a:solidFill>
                <a:prstClr val="black"/>
              </a:solidFill>
            </a:endParaRPr>
          </a:p>
        </p:txBody>
      </p:sp>
    </p:spTree>
    <p:extLst>
      <p:ext uri="{BB962C8B-B14F-4D97-AF65-F5344CB8AC3E}">
        <p14:creationId xmlns:p14="http://schemas.microsoft.com/office/powerpoint/2010/main" val="869914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771139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61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 id="2147484366" r:id="rId23"/>
    <p:sldLayoutId id="2147484367" r:id="rId24"/>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5.tiff"/><Relationship Id="rId5" Type="http://schemas.openxmlformats.org/officeDocument/2006/relationships/image" Target="../media/image24.tiff"/><Relationship Id="rId4" Type="http://schemas.openxmlformats.org/officeDocument/2006/relationships/image" Target="../media/image23.tiff"/></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34.jpg"/><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39.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39.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40.emf"/><Relationship Id="rId1" Type="http://schemas.openxmlformats.org/officeDocument/2006/relationships/slideLayout" Target="../slideLayouts/slideLayout10.xml"/><Relationship Id="rId6" Type="http://schemas.openxmlformats.org/officeDocument/2006/relationships/image" Target="../media/image23.tiff"/><Relationship Id="rId5" Type="http://schemas.openxmlformats.org/officeDocument/2006/relationships/image" Target="../media/image25.tiff"/><Relationship Id="rId10" Type="http://schemas.openxmlformats.org/officeDocument/2006/relationships/image" Target="../media/image44.tiff"/><Relationship Id="rId4" Type="http://schemas.openxmlformats.org/officeDocument/2006/relationships/image" Target="../media/image42.png"/><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image" Target="../media/image15.emf"/><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hyperlink" Target="http://dev.office.com/SharePoint" TargetMode="External"/><Relationship Id="rId2" Type="http://schemas.openxmlformats.org/officeDocument/2006/relationships/hyperlink" Target="http://github.com/SharePoint"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http://fasttrack.microsoft.com/"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hyperlink" Target="http://techcommunity.microsoft.com/"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30.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image" Target="../media/image49.png"/><Relationship Id="rId5" Type="http://schemas.openxmlformats.org/officeDocument/2006/relationships/image" Target="../media/image48.jpg"/><Relationship Id="rId4" Type="http://schemas.openxmlformats.org/officeDocument/2006/relationships/hyperlink" Target="https://aka.ms/ignite.mobileapp"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a:t>Get an Introduction to the SharePoint Framework</a:t>
            </a:r>
          </a:p>
        </p:txBody>
      </p:sp>
      <p:sp>
        <p:nvSpPr>
          <p:cNvPr id="2" name="Text Placeholder 1"/>
          <p:cNvSpPr>
            <a:spLocks noGrp="1"/>
          </p:cNvSpPr>
          <p:nvPr>
            <p:ph type="body" sz="quarter" idx="12"/>
          </p:nvPr>
        </p:nvSpPr>
        <p:spPr/>
        <p:txBody>
          <a:bodyPr/>
          <a:lstStyle/>
          <a:p>
            <a:r>
              <a:rPr lang="en-US" dirty="0"/>
              <a:t>Daniel </a:t>
            </a:r>
            <a:r>
              <a:rPr lang="en-US" dirty="0" err="1"/>
              <a:t>Kogan</a:t>
            </a:r>
            <a:endParaRPr lang="en-US" dirty="0"/>
          </a:p>
          <a:p>
            <a:r>
              <a:rPr lang="en-US" dirty="0"/>
              <a:t>Group Program Manager</a:t>
            </a:r>
          </a:p>
          <a:p>
            <a:r>
              <a:rPr lang="en-US" dirty="0"/>
              <a:t>Microsoft</a:t>
            </a:r>
          </a:p>
        </p:txBody>
      </p:sp>
      <p:sp>
        <p:nvSpPr>
          <p:cNvPr id="4" name="Text Placeholder 3"/>
          <p:cNvSpPr>
            <a:spLocks noGrp="1"/>
          </p:cNvSpPr>
          <p:nvPr>
            <p:ph type="body" sz="quarter" idx="13"/>
          </p:nvPr>
        </p:nvSpPr>
        <p:spPr/>
        <p:txBody>
          <a:bodyPr/>
          <a:lstStyle/>
          <a:p>
            <a:r>
              <a:rPr lang="en-US" dirty="0"/>
              <a:t>BRK2114</a:t>
            </a:r>
          </a:p>
        </p:txBody>
      </p:sp>
      <p:sp>
        <p:nvSpPr>
          <p:cNvPr id="6" name="Text Placeholder 1"/>
          <p:cNvSpPr txBox="1">
            <a:spLocks/>
          </p:cNvSpPr>
          <p:nvPr/>
        </p:nvSpPr>
        <p:spPr>
          <a:xfrm>
            <a:off x="6446837" y="3509753"/>
            <a:ext cx="5105245" cy="1830388"/>
          </a:xfrm>
          <a:prstGeom prst="rect">
            <a:avLst/>
          </a:prstGeom>
          <a:noFill/>
        </p:spPr>
        <p:txBody>
          <a:bodyPr vert="horz" wrap="square" lIns="146304" tIns="109728" rIns="146304" bIns="109728" rtlCol="0">
            <a:noAutofit/>
          </a:bodyPr>
          <a:lstStyle>
            <a:lvl1pPr marR="0" indent="0" fontAlgn="auto">
              <a:lnSpc>
                <a:spcPct val="90000"/>
              </a:lnSpc>
              <a:spcBef>
                <a:spcPts val="0"/>
              </a:spcBef>
              <a:spcAft>
                <a:spcPts val="0"/>
              </a:spcAft>
              <a:buClrTx/>
              <a:buSzPct val="90000"/>
              <a:buFont typeface="Arial" pitchFamily="34" charset="0"/>
              <a:buNone/>
              <a:tabLst/>
              <a:defRPr sz="3200" spc="0" baseline="0">
                <a:gradFill>
                  <a:gsLst>
                    <a:gs pos="91000">
                      <a:schemeClr val="tx1"/>
                    </a:gs>
                    <a:gs pos="0">
                      <a:schemeClr val="tx1"/>
                    </a:gs>
                  </a:gsLst>
                  <a:lin ang="5400000" scaled="0"/>
                </a:gradFill>
                <a:latin typeface="+mj-lt"/>
              </a:defRPr>
            </a:lvl1pPr>
            <a:lvl2pPr marL="584200" marR="0" indent="-241300" fontAlgn="auto">
              <a:lnSpc>
                <a:spcPct val="90000"/>
              </a:lnSpc>
              <a:spcBef>
                <a:spcPct val="20000"/>
              </a:spcBef>
              <a:spcAft>
                <a:spcPts val="0"/>
              </a:spcAft>
              <a:buClrTx/>
              <a:buSzPct val="90000"/>
              <a:buFont typeface="Arial" pitchFamily="34" charset="0"/>
              <a:buChar char="•"/>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Tx/>
              <a:buSzPct val="90000"/>
              <a:buFont typeface="Arial" pitchFamily="34" charset="0"/>
              <a:buChar char="•"/>
              <a:tabLst/>
              <a:defRPr sz="20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r>
              <a:rPr lang="en-US" dirty="0"/>
              <a:t>Bill Baer</a:t>
            </a:r>
          </a:p>
          <a:p>
            <a:r>
              <a:rPr lang="en-US" dirty="0"/>
              <a:t>Senior Product Manager</a:t>
            </a:r>
          </a:p>
          <a:p>
            <a:r>
              <a:rPr lang="en-US" dirty="0"/>
              <a:t>Microsoft</a:t>
            </a:r>
          </a:p>
        </p:txBody>
      </p:sp>
    </p:spTree>
    <p:extLst>
      <p:ext uri="{BB962C8B-B14F-4D97-AF65-F5344CB8AC3E}">
        <p14:creationId xmlns:p14="http://schemas.microsoft.com/office/powerpoint/2010/main" val="271892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236" y="2125662"/>
            <a:ext cx="10896601" cy="2179058"/>
          </a:xfrm>
        </p:spPr>
        <p:txBody>
          <a:bodyPr/>
          <a:lstStyle/>
          <a:p>
            <a:r>
              <a:rPr lang="en-US" dirty="0"/>
              <a:t>Using The SharePoint Framework</a:t>
            </a:r>
          </a:p>
        </p:txBody>
      </p:sp>
    </p:spTree>
    <p:extLst>
      <p:ext uri="{BB962C8B-B14F-4D97-AF65-F5344CB8AC3E}">
        <p14:creationId xmlns:p14="http://schemas.microsoft.com/office/powerpoint/2010/main" val="10428712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19421" y="1709552"/>
            <a:ext cx="5809908" cy="4108817"/>
          </a:xfrm>
          <a:prstGeom prst="rect">
            <a:avLst/>
          </a:prstGeom>
        </p:spPr>
        <p:txBody>
          <a:bodyPr wrap="square">
            <a:spAutoFit/>
          </a:bodyPr>
          <a:lstStyle/>
          <a:p>
            <a:pPr marL="228600" indent="-228600">
              <a:spcBef>
                <a:spcPts val="1800"/>
              </a:spcBef>
              <a:buFont typeface="Arial" panose="020B0604020202020204" pitchFamily="34" charset="0"/>
              <a:buChar char="•"/>
            </a:pPr>
            <a:r>
              <a:rPr lang="en-US" sz="2400" dirty="0">
                <a:gradFill>
                  <a:gsLst>
                    <a:gs pos="78906">
                      <a:schemeClr val="accent1"/>
                    </a:gs>
                    <a:gs pos="46000">
                      <a:schemeClr val="accent1"/>
                    </a:gs>
                  </a:gsLst>
                  <a:lin ang="5400000" scaled="1"/>
                </a:gradFill>
              </a:rPr>
              <a:t>Provides more productive experiences in all out-of-the-box SharePoint site types and custom applications</a:t>
            </a:r>
          </a:p>
          <a:p>
            <a:pPr marL="228600" indent="-228600">
              <a:spcBef>
                <a:spcPts val="1800"/>
              </a:spcBef>
              <a:buFont typeface="Arial" panose="020B0604020202020204" pitchFamily="34" charset="0"/>
              <a:buChar char="•"/>
            </a:pPr>
            <a:r>
              <a:rPr lang="en-US" sz="2400" dirty="0">
                <a:gradFill>
                  <a:gsLst>
                    <a:gs pos="78906">
                      <a:schemeClr val="accent1"/>
                    </a:gs>
                    <a:gs pos="46000">
                      <a:schemeClr val="accent1"/>
                    </a:gs>
                  </a:gsLst>
                  <a:lin ang="5400000" scaled="1"/>
                </a:gradFill>
              </a:rPr>
              <a:t>Built using the </a:t>
            </a:r>
            <a:r>
              <a:rPr lang="en-US" sz="2400" dirty="0">
                <a:gradFill>
                  <a:gsLst>
                    <a:gs pos="78906">
                      <a:schemeClr val="accent1"/>
                    </a:gs>
                    <a:gs pos="46000">
                      <a:schemeClr val="accent1"/>
                    </a:gs>
                  </a:gsLst>
                  <a:lin ang="5400000" scaled="1"/>
                </a:gradFill>
                <a:latin typeface="Segoe UI Semibold" panose="020B0702040204020203" pitchFamily="34" charset="0"/>
                <a:cs typeface="Segoe UI Semibold" panose="020B0702040204020203" pitchFamily="34" charset="0"/>
              </a:rPr>
              <a:t>SharePoint Framework </a:t>
            </a:r>
            <a:r>
              <a:rPr lang="en-US" sz="2400" dirty="0">
                <a:gradFill>
                  <a:gsLst>
                    <a:gs pos="78906">
                      <a:schemeClr val="accent1"/>
                    </a:gs>
                    <a:gs pos="46000">
                      <a:schemeClr val="accent1"/>
                    </a:gs>
                  </a:gsLst>
                  <a:lin ang="5400000" scaled="1"/>
                </a:gradFill>
              </a:rPr>
              <a:t>(client-side HTML and JavaScript)</a:t>
            </a:r>
          </a:p>
          <a:p>
            <a:pPr marL="228600" indent="-228600">
              <a:spcBef>
                <a:spcPts val="1800"/>
              </a:spcBef>
              <a:buFont typeface="Arial" panose="020B0604020202020204" pitchFamily="34" charset="0"/>
              <a:buChar char="•"/>
            </a:pPr>
            <a:r>
              <a:rPr lang="en-US" sz="2400" dirty="0">
                <a:gradFill>
                  <a:gsLst>
                    <a:gs pos="78906">
                      <a:schemeClr val="accent1"/>
                    </a:gs>
                    <a:gs pos="46000">
                      <a:schemeClr val="accent1"/>
                    </a:gs>
                  </a:gsLst>
                  <a:lin ang="5400000" scaled="1"/>
                </a:gradFill>
              </a:rPr>
              <a:t>Support across all types of devices and modern browsers</a:t>
            </a:r>
          </a:p>
          <a:p>
            <a:pPr marL="228600" indent="-228600">
              <a:spcBef>
                <a:spcPts val="1800"/>
              </a:spcBef>
              <a:buFont typeface="Arial" panose="020B0604020202020204" pitchFamily="34" charset="0"/>
              <a:buChar char="•"/>
            </a:pPr>
            <a:r>
              <a:rPr lang="en-US" sz="2400" dirty="0">
                <a:gradFill>
                  <a:gsLst>
                    <a:gs pos="78906">
                      <a:schemeClr val="accent1"/>
                    </a:gs>
                    <a:gs pos="46000">
                      <a:schemeClr val="accent1"/>
                    </a:gs>
                  </a:gsLst>
                  <a:lin ang="5400000" scaled="1"/>
                </a:gradFill>
              </a:rPr>
              <a:t>Pages and Web Parts are responsive by design and support existing add-ins</a:t>
            </a:r>
          </a:p>
        </p:txBody>
      </p:sp>
      <p:sp>
        <p:nvSpPr>
          <p:cNvPr id="2" name="Title 1"/>
          <p:cNvSpPr>
            <a:spLocks noGrp="1"/>
          </p:cNvSpPr>
          <p:nvPr>
            <p:ph type="title"/>
          </p:nvPr>
        </p:nvSpPr>
        <p:spPr/>
        <p:txBody>
          <a:bodyPr/>
          <a:lstStyle/>
          <a:p>
            <a:r>
              <a:rPr lang="en-US" dirty="0"/>
              <a:t>The Modern SharePoint page</a:t>
            </a:r>
          </a:p>
        </p:txBody>
      </p:sp>
      <p:pic>
        <p:nvPicPr>
          <p:cNvPr id="8" name="Picture 7"/>
          <p:cNvPicPr>
            <a:picLocks noChangeAspect="1"/>
          </p:cNvPicPr>
          <p:nvPr/>
        </p:nvPicPr>
        <p:blipFill>
          <a:blip r:embed="rId3"/>
          <a:stretch>
            <a:fillRect/>
          </a:stretch>
        </p:blipFill>
        <p:spPr>
          <a:xfrm>
            <a:off x="960437" y="2278061"/>
            <a:ext cx="4297062" cy="2971800"/>
          </a:xfrm>
          <a:prstGeom prst="rect">
            <a:avLst/>
          </a:prstGeom>
        </p:spPr>
      </p:pic>
      <p:sp>
        <p:nvSpPr>
          <p:cNvPr id="9" name="Rectangle 8"/>
          <p:cNvSpPr/>
          <p:nvPr/>
        </p:nvSpPr>
        <p:spPr bwMode="auto">
          <a:xfrm>
            <a:off x="6034906" y="1458744"/>
            <a:ext cx="6203131" cy="4754880"/>
          </a:xfrm>
          <a:prstGeom prst="rect">
            <a:avLst/>
          </a:prstGeom>
          <a:solidFill>
            <a:schemeClr val="tx1">
              <a:lumMod val="20000"/>
              <a:lumOff val="80000"/>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Tree>
    <p:extLst>
      <p:ext uri="{BB962C8B-B14F-4D97-AF65-F5344CB8AC3E}">
        <p14:creationId xmlns:p14="http://schemas.microsoft.com/office/powerpoint/2010/main" val="230767904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1837" y="1973262"/>
            <a:ext cx="5906487" cy="2769989"/>
          </a:xfrm>
          <a:prstGeom prst="rect">
            <a:avLst/>
          </a:prstGeom>
        </p:spPr>
        <p:txBody>
          <a:bodyPr wrap="square">
            <a:spAutoFit/>
          </a:bodyPr>
          <a:lstStyle/>
          <a:p>
            <a:pPr marL="228600" indent="-228600">
              <a:spcBef>
                <a:spcPts val="1800"/>
              </a:spcBef>
              <a:buFont typeface="Arial" panose="020B0604020202020204" pitchFamily="34" charset="0"/>
              <a:buChar char="•"/>
            </a:pPr>
            <a:r>
              <a:rPr lang="en-US" sz="2400" dirty="0">
                <a:gradFill>
                  <a:gsLst>
                    <a:gs pos="78906">
                      <a:schemeClr val="accent1"/>
                    </a:gs>
                    <a:gs pos="46000">
                      <a:schemeClr val="accent1"/>
                    </a:gs>
                  </a:gsLst>
                  <a:lin ang="5400000" scaled="1"/>
                </a:gradFill>
              </a:rPr>
              <a:t>Updated experiences for end user configuration</a:t>
            </a:r>
          </a:p>
          <a:p>
            <a:pPr marL="228600" indent="-228600">
              <a:spcBef>
                <a:spcPts val="1800"/>
              </a:spcBef>
              <a:buFont typeface="Arial" panose="020B0604020202020204" pitchFamily="34" charset="0"/>
              <a:buChar char="•"/>
            </a:pPr>
            <a:r>
              <a:rPr lang="en-US" sz="2400" dirty="0">
                <a:gradFill>
                  <a:gsLst>
                    <a:gs pos="78906">
                      <a:schemeClr val="accent1"/>
                    </a:gs>
                    <a:gs pos="46000">
                      <a:schemeClr val="accent1"/>
                    </a:gs>
                  </a:gsLst>
                  <a:lin ang="5400000" scaled="1"/>
                </a:gradFill>
              </a:rPr>
              <a:t>Web Parts work in both classic pages </a:t>
            </a:r>
            <a:br>
              <a:rPr lang="en-US" sz="2400" dirty="0">
                <a:gradFill>
                  <a:gsLst>
                    <a:gs pos="78906">
                      <a:schemeClr val="accent1"/>
                    </a:gs>
                    <a:gs pos="46000">
                      <a:schemeClr val="accent1"/>
                    </a:gs>
                  </a:gsLst>
                  <a:lin ang="5400000" scaled="1"/>
                </a:gradFill>
              </a:rPr>
            </a:br>
            <a:r>
              <a:rPr lang="en-US" sz="2400" dirty="0">
                <a:gradFill>
                  <a:gsLst>
                    <a:gs pos="78906">
                      <a:schemeClr val="accent1"/>
                    </a:gs>
                    <a:gs pos="46000">
                      <a:schemeClr val="accent1"/>
                    </a:gs>
                  </a:gsLst>
                  <a:lin ang="5400000" scaled="1"/>
                </a:gradFill>
              </a:rPr>
              <a:t>and new pages</a:t>
            </a:r>
          </a:p>
          <a:p>
            <a:pPr marL="228600" indent="-228600">
              <a:spcBef>
                <a:spcPts val="1800"/>
              </a:spcBef>
              <a:buFont typeface="Arial" panose="020B0604020202020204" pitchFamily="34" charset="0"/>
              <a:buChar char="•"/>
            </a:pPr>
            <a:r>
              <a:rPr lang="en-US" sz="2400" dirty="0">
                <a:gradFill>
                  <a:gsLst>
                    <a:gs pos="78906">
                      <a:schemeClr val="accent1"/>
                    </a:gs>
                    <a:gs pos="46000">
                      <a:schemeClr val="accent1"/>
                    </a:gs>
                  </a:gsLst>
                  <a:lin ang="5400000" scaled="1"/>
                </a:gradFill>
              </a:rPr>
              <a:t>Container for Web Parts, rich text, and more…</a:t>
            </a:r>
          </a:p>
        </p:txBody>
      </p:sp>
      <p:sp>
        <p:nvSpPr>
          <p:cNvPr id="4" name="Title 3"/>
          <p:cNvSpPr>
            <a:spLocks noGrp="1"/>
          </p:cNvSpPr>
          <p:nvPr>
            <p:ph type="title"/>
          </p:nvPr>
        </p:nvSpPr>
        <p:spPr/>
        <p:txBody>
          <a:bodyPr/>
          <a:lstStyle/>
          <a:p>
            <a:r>
              <a:rPr lang="en-US" dirty="0"/>
              <a:t>The Authoring Canvas</a:t>
            </a:r>
          </a:p>
        </p:txBody>
      </p:sp>
      <p:sp>
        <p:nvSpPr>
          <p:cNvPr id="13" name="Rectangle 12"/>
          <p:cNvSpPr/>
          <p:nvPr/>
        </p:nvSpPr>
        <p:spPr bwMode="auto">
          <a:xfrm>
            <a:off x="237637" y="1516062"/>
            <a:ext cx="6400687" cy="4754880"/>
          </a:xfrm>
          <a:prstGeom prst="rect">
            <a:avLst/>
          </a:prstGeom>
          <a:solidFill>
            <a:schemeClr val="tx1">
              <a:lumMod val="20000"/>
              <a:lumOff val="80000"/>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pic>
        <p:nvPicPr>
          <p:cNvPr id="14" name="Picture 13"/>
          <p:cNvPicPr>
            <a:picLocks noChangeAspect="1"/>
          </p:cNvPicPr>
          <p:nvPr/>
        </p:nvPicPr>
        <p:blipFill rotWithShape="1">
          <a:blip r:embed="rId3"/>
          <a:srcRect l="24002"/>
          <a:stretch/>
        </p:blipFill>
        <p:spPr>
          <a:xfrm>
            <a:off x="7138755" y="1668462"/>
            <a:ext cx="5186543" cy="3585926"/>
          </a:xfrm>
          <a:prstGeom prst="rect">
            <a:avLst/>
          </a:prstGeom>
        </p:spPr>
      </p:pic>
    </p:spTree>
    <p:extLst>
      <p:ext uri="{BB962C8B-B14F-4D97-AF65-F5344CB8AC3E}">
        <p14:creationId xmlns:p14="http://schemas.microsoft.com/office/powerpoint/2010/main" val="350609186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3472" y="2124918"/>
            <a:ext cx="5800853" cy="2400657"/>
          </a:xfrm>
          <a:prstGeom prst="rect">
            <a:avLst/>
          </a:prstGeom>
        </p:spPr>
        <p:txBody>
          <a:bodyPr wrap="square">
            <a:spAutoFit/>
          </a:bodyPr>
          <a:lstStyle/>
          <a:p>
            <a:pPr marL="228600" indent="-228600">
              <a:spcBef>
                <a:spcPts val="1800"/>
              </a:spcBef>
              <a:buFont typeface="Arial" panose="020B0604020202020204" pitchFamily="34" charset="0"/>
              <a:buChar char="•"/>
            </a:pPr>
            <a:r>
              <a:rPr lang="en-US" sz="2400" dirty="0">
                <a:gradFill>
                  <a:gsLst>
                    <a:gs pos="78906">
                      <a:schemeClr val="accent1"/>
                    </a:gs>
                    <a:gs pos="46000">
                      <a:schemeClr val="accent1"/>
                    </a:gs>
                  </a:gsLst>
                  <a:lin ang="5400000" scaled="1"/>
                </a:gradFill>
              </a:rPr>
              <a:t>Make all of the tools and technologies that internal engineers use to build available to third party developers</a:t>
            </a:r>
          </a:p>
          <a:p>
            <a:pPr marL="228600" indent="-228600">
              <a:spcBef>
                <a:spcPts val="1800"/>
              </a:spcBef>
              <a:buFont typeface="Arial" panose="020B0604020202020204" pitchFamily="34" charset="0"/>
              <a:buChar char="•"/>
            </a:pPr>
            <a:r>
              <a:rPr lang="en-US" sz="2400" dirty="0">
                <a:gradFill>
                  <a:gsLst>
                    <a:gs pos="78906">
                      <a:schemeClr val="accent1"/>
                    </a:gs>
                    <a:gs pos="46000">
                      <a:schemeClr val="accent1"/>
                    </a:gs>
                  </a:gsLst>
                  <a:lin ang="5400000" scaled="1"/>
                </a:gradFill>
              </a:rPr>
              <a:t>React components</a:t>
            </a:r>
          </a:p>
          <a:p>
            <a:pPr marL="228600" indent="-228600">
              <a:spcBef>
                <a:spcPts val="1800"/>
              </a:spcBef>
              <a:buFont typeface="Arial" panose="020B0604020202020204" pitchFamily="34" charset="0"/>
              <a:buChar char="•"/>
            </a:pPr>
            <a:r>
              <a:rPr lang="en-US" sz="2400" dirty="0">
                <a:gradFill>
                  <a:gsLst>
                    <a:gs pos="78906">
                      <a:schemeClr val="accent1"/>
                    </a:gs>
                    <a:gs pos="46000">
                      <a:schemeClr val="accent1"/>
                    </a:gs>
                  </a:gsLst>
                  <a:lin ang="5400000" scaled="1"/>
                </a:gradFill>
              </a:rPr>
              <a:t>Office UI Fabric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860" y="2963862"/>
            <a:ext cx="1642966" cy="1423318"/>
          </a:xfrm>
          <a:prstGeom prst="rect">
            <a:avLst/>
          </a:prstGeom>
        </p:spPr>
      </p:pic>
      <p:pic>
        <p:nvPicPr>
          <p:cNvPr id="12" name="Picture 11"/>
          <p:cNvPicPr>
            <a:picLocks noChangeAspect="1"/>
          </p:cNvPicPr>
          <p:nvPr/>
        </p:nvPicPr>
        <p:blipFill>
          <a:blip r:embed="rId4"/>
          <a:stretch>
            <a:fillRect/>
          </a:stretch>
        </p:blipFill>
        <p:spPr>
          <a:xfrm>
            <a:off x="7271003" y="1715697"/>
            <a:ext cx="1745986" cy="940146"/>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937676" y="1034794"/>
            <a:ext cx="990600" cy="2226188"/>
          </a:xfrm>
          <a:prstGeom prst="rect">
            <a:avLst/>
          </a:prstGeom>
        </p:spPr>
      </p:pic>
      <p:pic>
        <p:nvPicPr>
          <p:cNvPr id="15" name="Picture 14"/>
          <p:cNvPicPr>
            <a:picLocks noChangeAspect="1"/>
          </p:cNvPicPr>
          <p:nvPr/>
        </p:nvPicPr>
        <p:blipFill>
          <a:blip r:embed="rId6"/>
          <a:stretch>
            <a:fillRect/>
          </a:stretch>
        </p:blipFill>
        <p:spPr>
          <a:xfrm>
            <a:off x="7073624" y="4628843"/>
            <a:ext cx="3617330" cy="1010621"/>
          </a:xfrm>
          <a:prstGeom prst="rect">
            <a:avLst/>
          </a:prstGeom>
        </p:spPr>
      </p:pic>
      <p:sp>
        <p:nvSpPr>
          <p:cNvPr id="2" name="Title 1"/>
          <p:cNvSpPr>
            <a:spLocks noGrp="1"/>
          </p:cNvSpPr>
          <p:nvPr>
            <p:ph type="title"/>
          </p:nvPr>
        </p:nvSpPr>
        <p:spPr/>
        <p:txBody>
          <a:bodyPr/>
          <a:lstStyle/>
          <a:p>
            <a:r>
              <a:rPr lang="en-US" dirty="0"/>
              <a:t>Open source tooling support</a:t>
            </a:r>
          </a:p>
        </p:txBody>
      </p:sp>
      <p:pic>
        <p:nvPicPr>
          <p:cNvPr id="10" name="Picture 9"/>
          <p:cNvPicPr>
            <a:picLocks noChangeAspect="1"/>
          </p:cNvPicPr>
          <p:nvPr/>
        </p:nvPicPr>
        <p:blipFill>
          <a:blip r:embed="rId7"/>
          <a:stretch>
            <a:fillRect/>
          </a:stretch>
        </p:blipFill>
        <p:spPr>
          <a:xfrm>
            <a:off x="9452020" y="3956547"/>
            <a:ext cx="1868695" cy="455961"/>
          </a:xfrm>
          <a:prstGeom prst="rect">
            <a:avLst/>
          </a:prstGeom>
          <a:solidFill>
            <a:srgbClr val="F8F8F8"/>
          </a:solidFill>
        </p:spPr>
      </p:pic>
      <p:pic>
        <p:nvPicPr>
          <p:cNvPr id="4" name="Picture 3"/>
          <p:cNvPicPr>
            <a:picLocks noChangeAspect="1"/>
          </p:cNvPicPr>
          <p:nvPr/>
        </p:nvPicPr>
        <p:blipFill>
          <a:blip r:embed="rId8"/>
          <a:stretch>
            <a:fillRect/>
          </a:stretch>
        </p:blipFill>
        <p:spPr>
          <a:xfrm>
            <a:off x="9342437" y="5478462"/>
            <a:ext cx="2628215" cy="731520"/>
          </a:xfrm>
          <a:prstGeom prst="rect">
            <a:avLst/>
          </a:prstGeom>
        </p:spPr>
      </p:pic>
      <p:sp>
        <p:nvSpPr>
          <p:cNvPr id="14" name="Rectangle 13"/>
          <p:cNvSpPr/>
          <p:nvPr/>
        </p:nvSpPr>
        <p:spPr bwMode="auto">
          <a:xfrm>
            <a:off x="327829" y="1579107"/>
            <a:ext cx="6400687" cy="4754880"/>
          </a:xfrm>
          <a:prstGeom prst="rect">
            <a:avLst/>
          </a:prstGeom>
          <a:solidFill>
            <a:schemeClr val="tx1">
              <a:lumMod val="20000"/>
              <a:lumOff val="80000"/>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Tree>
    <p:extLst>
      <p:ext uri="{BB962C8B-B14F-4D97-AF65-F5344CB8AC3E}">
        <p14:creationId xmlns:p14="http://schemas.microsoft.com/office/powerpoint/2010/main" val="203395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500"/>
                            </p:stCondLst>
                            <p:childTnLst>
                              <p:par>
                                <p:cTn id="21" presetID="10" presetClass="entr" presetSubtype="0" fill="hold" nodeType="after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325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 Components</a:t>
            </a:r>
          </a:p>
        </p:txBody>
      </p:sp>
      <p:pic>
        <p:nvPicPr>
          <p:cNvPr id="3" name="Picture 2"/>
          <p:cNvPicPr>
            <a:picLocks noChangeAspect="1"/>
          </p:cNvPicPr>
          <p:nvPr/>
        </p:nvPicPr>
        <p:blipFill>
          <a:blip r:embed="rId3"/>
          <a:stretch>
            <a:fillRect/>
          </a:stretch>
        </p:blipFill>
        <p:spPr>
          <a:xfrm>
            <a:off x="6675437" y="1897062"/>
            <a:ext cx="5181600" cy="3513148"/>
          </a:xfrm>
          <a:prstGeom prst="rect">
            <a:avLst/>
          </a:prstGeom>
          <a:ln>
            <a:solidFill>
              <a:schemeClr val="tx1"/>
            </a:solidFill>
          </a:ln>
        </p:spPr>
      </p:pic>
      <p:sp>
        <p:nvSpPr>
          <p:cNvPr id="10" name="Rectangle 9"/>
          <p:cNvSpPr/>
          <p:nvPr/>
        </p:nvSpPr>
        <p:spPr>
          <a:xfrm>
            <a:off x="503237" y="2201862"/>
            <a:ext cx="5800853" cy="2400657"/>
          </a:xfrm>
          <a:prstGeom prst="rect">
            <a:avLst/>
          </a:prstGeom>
        </p:spPr>
        <p:txBody>
          <a:bodyPr wrap="square">
            <a:spAutoFit/>
          </a:bodyPr>
          <a:lstStyle/>
          <a:p>
            <a:pPr marL="228600" indent="-228600">
              <a:spcBef>
                <a:spcPts val="1800"/>
              </a:spcBef>
              <a:buFont typeface="Arial" panose="020B0604020202020204" pitchFamily="34" charset="0"/>
              <a:buChar char="•"/>
            </a:pPr>
            <a:r>
              <a:rPr lang="en-US" sz="2400" dirty="0">
                <a:gradFill>
                  <a:gsLst>
                    <a:gs pos="78906">
                      <a:schemeClr val="accent1"/>
                    </a:gs>
                    <a:gs pos="46000">
                      <a:schemeClr val="accent1"/>
                    </a:gs>
                  </a:gsLst>
                  <a:lin ang="5400000" scaled="1"/>
                </a:gradFill>
              </a:rPr>
              <a:t>Front-end framework for building experiences for Office and Office 365</a:t>
            </a:r>
          </a:p>
          <a:p>
            <a:pPr marL="228600" indent="-228600">
              <a:spcBef>
                <a:spcPts val="1800"/>
              </a:spcBef>
              <a:buFont typeface="Arial" panose="020B0604020202020204" pitchFamily="34" charset="0"/>
              <a:buChar char="•"/>
            </a:pPr>
            <a:r>
              <a:rPr lang="en-US" sz="2400" dirty="0">
                <a:gradFill>
                  <a:gsLst>
                    <a:gs pos="78906">
                      <a:schemeClr val="accent1"/>
                    </a:gs>
                    <a:gs pos="46000">
                      <a:schemeClr val="accent1"/>
                    </a:gs>
                  </a:gsLst>
                  <a:lin ang="5400000" scaled="1"/>
                </a:gradFill>
              </a:rPr>
              <a:t>Includes a robust collection of responsive, mobile-first components </a:t>
            </a:r>
          </a:p>
          <a:p>
            <a:pPr>
              <a:spcBef>
                <a:spcPts val="1800"/>
              </a:spcBef>
            </a:pPr>
            <a:r>
              <a:rPr lang="en-US" sz="2400" dirty="0">
                <a:gradFill>
                  <a:gsLst>
                    <a:gs pos="78906">
                      <a:schemeClr val="accent1"/>
                    </a:gs>
                    <a:gs pos="46000">
                      <a:schemeClr val="accent1"/>
                    </a:gs>
                  </a:gsLst>
                  <a:lin ang="5400000" scaled="1"/>
                </a:gradFill>
              </a:rPr>
              <a:t> </a:t>
            </a:r>
          </a:p>
        </p:txBody>
      </p:sp>
      <p:sp>
        <p:nvSpPr>
          <p:cNvPr id="5" name="Rectangle 4"/>
          <p:cNvSpPr/>
          <p:nvPr/>
        </p:nvSpPr>
        <p:spPr bwMode="auto">
          <a:xfrm>
            <a:off x="274750" y="1516062"/>
            <a:ext cx="5867287" cy="4191000"/>
          </a:xfrm>
          <a:prstGeom prst="rect">
            <a:avLst/>
          </a:prstGeom>
          <a:solidFill>
            <a:schemeClr val="tx1">
              <a:lumMod val="20000"/>
              <a:lumOff val="80000"/>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Tree>
    <p:extLst>
      <p:ext uri="{BB962C8B-B14F-4D97-AF65-F5344CB8AC3E}">
        <p14:creationId xmlns:p14="http://schemas.microsoft.com/office/powerpoint/2010/main" val="2859361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Client Side Web Parts</a:t>
            </a:r>
          </a:p>
        </p:txBody>
      </p:sp>
    </p:spTree>
    <p:extLst>
      <p:ext uri="{BB962C8B-B14F-4D97-AF65-F5344CB8AC3E}">
        <p14:creationId xmlns:p14="http://schemas.microsoft.com/office/powerpoint/2010/main" val="193001889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034906" y="1458744"/>
            <a:ext cx="6400687" cy="4754880"/>
          </a:xfrm>
          <a:prstGeom prst="rect">
            <a:avLst/>
          </a:prstGeom>
          <a:solidFill>
            <a:schemeClr val="tx1">
              <a:lumMod val="20000"/>
              <a:lumOff val="80000"/>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
        <p:nvSpPr>
          <p:cNvPr id="27" name="Title 26"/>
          <p:cNvSpPr>
            <a:spLocks noGrp="1"/>
          </p:cNvSpPr>
          <p:nvPr>
            <p:ph type="title"/>
          </p:nvPr>
        </p:nvSpPr>
        <p:spPr/>
        <p:txBody>
          <a:bodyPr/>
          <a:lstStyle/>
          <a:p>
            <a:r>
              <a:rPr lang="en-US" dirty="0"/>
              <a:t>Client-side web parts</a:t>
            </a:r>
          </a:p>
        </p:txBody>
      </p:sp>
      <p:sp>
        <p:nvSpPr>
          <p:cNvPr id="53" name="Text Placeholder 3"/>
          <p:cNvSpPr>
            <a:spLocks noGrp="1"/>
          </p:cNvSpPr>
          <p:nvPr>
            <p:ph type="body" sz="quarter" idx="4294967295"/>
          </p:nvPr>
        </p:nvSpPr>
        <p:spPr>
          <a:xfrm>
            <a:off x="6269038" y="3837904"/>
            <a:ext cx="5968999" cy="2150772"/>
          </a:xfrm>
          <a:prstGeom prst="snip1Rect">
            <a:avLst>
              <a:gd name="adj" fmla="val 20108"/>
            </a:avLst>
          </a:prstGeom>
          <a:noFill/>
        </p:spPr>
        <p:txBody>
          <a:bodyPr wrap="none" lIns="182880" tIns="0" rIns="182880" bIns="0">
            <a:noAutofit/>
          </a:bodyPr>
          <a:lstStyle/>
          <a:p>
            <a:pPr marL="0" indent="0">
              <a:spcBef>
                <a:spcPts val="600"/>
              </a:spcBef>
              <a:buNone/>
            </a:pPr>
            <a:r>
              <a:rPr lang="en-US" sz="2400" kern="0" dirty="0">
                <a:gradFill>
                  <a:gsLst>
                    <a:gs pos="96226">
                      <a:schemeClr val="tx2"/>
                    </a:gs>
                    <a:gs pos="60000">
                      <a:schemeClr val="tx2"/>
                    </a:gs>
                  </a:gsLst>
                  <a:lin ang="5400000" scaled="0"/>
                </a:gradFill>
              </a:rPr>
              <a:t>Client-side Web Parts remain Web Parts</a:t>
            </a:r>
          </a:p>
          <a:p>
            <a:pPr marL="228600" lvl="1" indent="-228600">
              <a:spcBef>
                <a:spcPts val="600"/>
              </a:spcBef>
              <a:buFont typeface="Arial" charset="0"/>
              <a:buChar char="•"/>
            </a:pPr>
            <a:r>
              <a:rPr lang="en-US" sz="1800" dirty="0"/>
              <a:t>Built for the modern, JavaScript-driven web</a:t>
            </a:r>
          </a:p>
          <a:p>
            <a:pPr marL="228600" lvl="1" indent="-228600">
              <a:buFont typeface="Arial" charset="0"/>
              <a:buChar char="•"/>
            </a:pPr>
            <a:r>
              <a:rPr lang="en-US" sz="1800" dirty="0"/>
              <a:t>Can run directly inside a SharePoint page, </a:t>
            </a:r>
            <a:br>
              <a:rPr lang="en-US" sz="1800" dirty="0"/>
            </a:br>
            <a:r>
              <a:rPr lang="en-US" sz="1800" dirty="0"/>
              <a:t>new and existing</a:t>
            </a:r>
          </a:p>
          <a:p>
            <a:pPr marL="228600" lvl="1" indent="-228600">
              <a:buFont typeface="Arial" charset="0"/>
              <a:buChar char="•"/>
            </a:pPr>
            <a:r>
              <a:rPr lang="en-US" sz="1800" dirty="0"/>
              <a:t>Web framework agnostic</a:t>
            </a:r>
          </a:p>
          <a:p>
            <a:pPr marL="228600" lvl="1" indent="-228600">
              <a:buFont typeface="Arial" charset="0"/>
              <a:buChar char="•"/>
            </a:pPr>
            <a:r>
              <a:rPr lang="en-US" sz="1800" dirty="0"/>
              <a:t>Support both on-premises and Office 365</a:t>
            </a:r>
            <a:endParaRPr lang="en-US" sz="1036" dirty="0"/>
          </a:p>
        </p:txBody>
      </p:sp>
      <p:sp>
        <p:nvSpPr>
          <p:cNvPr id="62" name="TextBox 61"/>
          <p:cNvSpPr txBox="1"/>
          <p:nvPr/>
        </p:nvSpPr>
        <p:spPr>
          <a:xfrm>
            <a:off x="6102518" y="1382054"/>
            <a:ext cx="6412849" cy="914270"/>
          </a:xfrm>
          <a:prstGeom prst="rect">
            <a:avLst/>
          </a:prstGeom>
          <a:noFill/>
        </p:spPr>
        <p:txBody>
          <a:bodyPr wrap="square" lIns="182854" tIns="137141" rIns="182854" bIns="182854" rtlCol="0" anchor="ctr">
            <a:noAutofit/>
          </a:bodyPr>
          <a:lstStyle/>
          <a:p>
            <a:pPr defTabSz="932239">
              <a:lnSpc>
                <a:spcPct val="90000"/>
              </a:lnSpc>
              <a:spcAft>
                <a:spcPts val="612"/>
              </a:spcAft>
              <a:defRPr/>
            </a:pPr>
            <a:r>
              <a:rPr lang="en-US" sz="3200" kern="0" dirty="0">
                <a:gradFill>
                  <a:gsLst>
                    <a:gs pos="96226">
                      <a:schemeClr val="tx2"/>
                    </a:gs>
                    <a:gs pos="60000">
                      <a:schemeClr val="tx2"/>
                    </a:gs>
                  </a:gsLst>
                  <a:lin ang="5400000" scaled="0"/>
                </a:gradFill>
                <a:latin typeface="+mj-lt"/>
              </a:rPr>
              <a:t>Web Part Value</a:t>
            </a:r>
          </a:p>
        </p:txBody>
      </p:sp>
      <p:sp>
        <p:nvSpPr>
          <p:cNvPr id="63" name="Rectangle 62"/>
          <p:cNvSpPr/>
          <p:nvPr/>
        </p:nvSpPr>
        <p:spPr>
          <a:xfrm>
            <a:off x="6219824" y="2091632"/>
            <a:ext cx="6575590" cy="1554272"/>
          </a:xfrm>
          <a:prstGeom prst="rect">
            <a:avLst/>
          </a:prstGeom>
        </p:spPr>
        <p:txBody>
          <a:bodyPr wrap="square">
            <a:spAutoFit/>
          </a:bodyPr>
          <a:lstStyle/>
          <a:p>
            <a:pPr lvl="0">
              <a:spcBef>
                <a:spcPts val="600"/>
              </a:spcBef>
            </a:pPr>
            <a:r>
              <a:rPr lang="en-US" sz="1600" kern="0" dirty="0">
                <a:gradFill>
                  <a:gsLst>
                    <a:gs pos="1250">
                      <a:schemeClr val="tx1"/>
                    </a:gs>
                    <a:gs pos="100000">
                      <a:schemeClr val="tx1"/>
                    </a:gs>
                  </a:gsLst>
                  <a:lin ang="5400000" scaled="0"/>
                </a:gradFill>
              </a:rPr>
              <a:t>End users add functionality to SharePoint experiences</a:t>
            </a:r>
          </a:p>
          <a:p>
            <a:pPr lvl="0">
              <a:spcBef>
                <a:spcPts val="600"/>
              </a:spcBef>
            </a:pPr>
            <a:r>
              <a:rPr lang="en-US" sz="1600" kern="0" dirty="0">
                <a:gradFill>
                  <a:gsLst>
                    <a:gs pos="1250">
                      <a:schemeClr val="tx1"/>
                    </a:gs>
                    <a:gs pos="100000">
                      <a:schemeClr val="tx1"/>
                    </a:gs>
                  </a:gsLst>
                  <a:lin ang="5400000" scaled="0"/>
                </a:gradFill>
              </a:rPr>
              <a:t>Configurable, reusable, purpose built components </a:t>
            </a:r>
            <a:br>
              <a:rPr lang="en-US" sz="1600" kern="0" dirty="0">
                <a:gradFill>
                  <a:gsLst>
                    <a:gs pos="1250">
                      <a:schemeClr val="tx1"/>
                    </a:gs>
                    <a:gs pos="100000">
                      <a:schemeClr val="tx1"/>
                    </a:gs>
                  </a:gsLst>
                  <a:lin ang="5400000" scaled="0"/>
                </a:gradFill>
              </a:rPr>
            </a:br>
            <a:r>
              <a:rPr lang="en-US" sz="1600" kern="0" dirty="0">
                <a:gradFill>
                  <a:gsLst>
                    <a:gs pos="1250">
                      <a:schemeClr val="tx1"/>
                    </a:gs>
                    <a:gs pos="100000">
                      <a:schemeClr val="tx1"/>
                    </a:gs>
                  </a:gsLst>
                  <a:lin ang="5400000" scaled="0"/>
                </a:gradFill>
              </a:rPr>
              <a:t>built by developers</a:t>
            </a:r>
          </a:p>
          <a:p>
            <a:pPr lvl="0">
              <a:spcBef>
                <a:spcPts val="600"/>
              </a:spcBef>
            </a:pPr>
            <a:r>
              <a:rPr lang="en-US" sz="1600" kern="0" dirty="0">
                <a:gradFill>
                  <a:gsLst>
                    <a:gs pos="1250">
                      <a:schemeClr val="tx1"/>
                    </a:gs>
                    <a:gs pos="100000">
                      <a:schemeClr val="tx1"/>
                    </a:gs>
                  </a:gsLst>
                  <a:lin ang="5400000" scaled="0"/>
                </a:gradFill>
              </a:rPr>
              <a:t>Framework for connecting related components</a:t>
            </a:r>
          </a:p>
          <a:p>
            <a:pPr lvl="0">
              <a:spcBef>
                <a:spcPts val="600"/>
              </a:spcBef>
            </a:pPr>
            <a:r>
              <a:rPr lang="en-US" sz="1600" kern="0" dirty="0">
                <a:gradFill>
                  <a:gsLst>
                    <a:gs pos="1250">
                      <a:schemeClr val="tx1"/>
                    </a:gs>
                    <a:gs pos="100000">
                      <a:schemeClr val="tx1"/>
                    </a:gs>
                  </a:gsLst>
                  <a:lin ang="5400000" scaled="0"/>
                </a:gradFill>
              </a:rPr>
              <a:t>Context aware</a:t>
            </a:r>
          </a:p>
        </p:txBody>
      </p:sp>
      <p:pic>
        <p:nvPicPr>
          <p:cNvPr id="4" name="Picture 3"/>
          <p:cNvPicPr>
            <a:picLocks noChangeAspect="1"/>
          </p:cNvPicPr>
          <p:nvPr/>
        </p:nvPicPr>
        <p:blipFill>
          <a:blip r:embed="rId3"/>
          <a:stretch>
            <a:fillRect/>
          </a:stretch>
        </p:blipFill>
        <p:spPr>
          <a:xfrm>
            <a:off x="808037" y="1582229"/>
            <a:ext cx="3767655" cy="4127350"/>
          </a:xfrm>
          <a:prstGeom prst="rect">
            <a:avLst/>
          </a:prstGeom>
        </p:spPr>
      </p:pic>
    </p:spTree>
    <p:extLst>
      <p:ext uri="{BB962C8B-B14F-4D97-AF65-F5344CB8AC3E}">
        <p14:creationId xmlns:p14="http://schemas.microsoft.com/office/powerpoint/2010/main" val="1573197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500"/>
                                        <p:tgtEl>
                                          <p:spTgt spid="5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xEl>
                                              <p:pRg st="1" end="1"/>
                                            </p:txEl>
                                          </p:spTgt>
                                        </p:tgtEl>
                                        <p:attrNameLst>
                                          <p:attrName>style.visibility</p:attrName>
                                        </p:attrNameLst>
                                      </p:cBhvr>
                                      <p:to>
                                        <p:strVal val="visible"/>
                                      </p:to>
                                    </p:set>
                                    <p:animEffect transition="in" filter="fade">
                                      <p:cBhvr>
                                        <p:cTn id="10" dur="500"/>
                                        <p:tgtEl>
                                          <p:spTgt spid="5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xEl>
                                              <p:pRg st="2" end="2"/>
                                            </p:txEl>
                                          </p:spTgt>
                                        </p:tgtEl>
                                        <p:attrNameLst>
                                          <p:attrName>style.visibility</p:attrName>
                                        </p:attrNameLst>
                                      </p:cBhvr>
                                      <p:to>
                                        <p:strVal val="visible"/>
                                      </p:to>
                                    </p:set>
                                    <p:animEffect transition="in" filter="fade">
                                      <p:cBhvr>
                                        <p:cTn id="13" dur="500"/>
                                        <p:tgtEl>
                                          <p:spTgt spid="5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xEl>
                                              <p:pRg st="3" end="3"/>
                                            </p:txEl>
                                          </p:spTgt>
                                        </p:tgtEl>
                                        <p:attrNameLst>
                                          <p:attrName>style.visibility</p:attrName>
                                        </p:attrNameLst>
                                      </p:cBhvr>
                                      <p:to>
                                        <p:strVal val="visible"/>
                                      </p:to>
                                    </p:set>
                                    <p:animEffect transition="in" filter="fade">
                                      <p:cBhvr>
                                        <p:cTn id="16" dur="500"/>
                                        <p:tgtEl>
                                          <p:spTgt spid="5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xEl>
                                              <p:pRg st="4" end="4"/>
                                            </p:txEl>
                                          </p:spTgt>
                                        </p:tgtEl>
                                        <p:attrNameLst>
                                          <p:attrName>style.visibility</p:attrName>
                                        </p:attrNameLst>
                                      </p:cBhvr>
                                      <p:to>
                                        <p:strVal val="visible"/>
                                      </p:to>
                                    </p:set>
                                    <p:animEffect transition="in" filter="fade">
                                      <p:cBhvr>
                                        <p:cTn id="19" dur="500"/>
                                        <p:tgtEl>
                                          <p:spTgt spid="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209973"/>
            <a:ext cx="7315199" cy="2400657"/>
          </a:xfrm>
        </p:spPr>
        <p:txBody>
          <a:bodyPr/>
          <a:lstStyle/>
          <a:p>
            <a:r>
              <a:rPr lang="en-US" dirty="0"/>
              <a:t>Client Side Web Parts</a:t>
            </a:r>
            <a:br>
              <a:rPr lang="en-US" dirty="0"/>
            </a:br>
            <a:r>
              <a:rPr lang="en-US" sz="1600" dirty="0"/>
              <a:t>Integrating 3</a:t>
            </a:r>
            <a:r>
              <a:rPr lang="en-US" sz="1600" baseline="30000" dirty="0"/>
              <a:t>rd</a:t>
            </a:r>
            <a:r>
              <a:rPr lang="en-US" sz="1600" dirty="0"/>
              <a:t> Party Libraries</a:t>
            </a:r>
            <a:endParaRPr lang="en-US" dirty="0"/>
          </a:p>
        </p:txBody>
      </p:sp>
      <p:sp>
        <p:nvSpPr>
          <p:cNvPr id="4" name="Text Placeholder 3"/>
          <p:cNvSpPr>
            <a:spLocks noGrp="1"/>
          </p:cNvSpPr>
          <p:nvPr>
            <p:ph type="body" sz="quarter" idx="12"/>
          </p:nvPr>
        </p:nvSpPr>
        <p:spPr/>
        <p:txBody>
          <a:bodyPr/>
          <a:lstStyle/>
          <a:p>
            <a:r>
              <a:rPr lang="en-US" dirty="0"/>
              <a:t>Bill Baer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749" y="1079500"/>
            <a:ext cx="5715000" cy="5915025"/>
          </a:xfrm>
          <a:prstGeom prst="rect">
            <a:avLst/>
          </a:prstGeom>
        </p:spPr>
      </p:pic>
    </p:spTree>
    <p:extLst>
      <p:ext uri="{BB962C8B-B14F-4D97-AF65-F5344CB8AC3E}">
        <p14:creationId xmlns:p14="http://schemas.microsoft.com/office/powerpoint/2010/main" val="39572755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a:t>
            </a:r>
            <a:r>
              <a:rPr lang="en-US"/>
              <a:t>Part contest </a:t>
            </a:r>
            <a:r>
              <a:rPr lang="en-US" dirty="0"/>
              <a:t>winner!!!</a:t>
            </a:r>
          </a:p>
        </p:txBody>
      </p:sp>
      <p:sp>
        <p:nvSpPr>
          <p:cNvPr id="5" name="Text Placeholder 4"/>
          <p:cNvSpPr>
            <a:spLocks noGrp="1"/>
          </p:cNvSpPr>
          <p:nvPr>
            <p:ph type="body" sz="quarter" idx="10"/>
          </p:nvPr>
        </p:nvSpPr>
        <p:spPr>
          <a:xfrm>
            <a:off x="579438" y="2473424"/>
            <a:ext cx="5486399" cy="1292662"/>
          </a:xfrm>
        </p:spPr>
        <p:txBody>
          <a:bodyPr/>
          <a:lstStyle/>
          <a:p>
            <a:r>
              <a:rPr lang="en-US" sz="2000" i="1" dirty="0"/>
              <a:t>Connect Office Groups and SharePoint Online in order to get the best out of each program. It provides seamless access to your Office Groups from within a SharePoint page.</a:t>
            </a:r>
          </a:p>
        </p:txBody>
      </p:sp>
      <p:pic>
        <p:nvPicPr>
          <p:cNvPr id="1026" name="Picture 2" descr="http://www.powell-365.com/wp-content/themes/Powell/img/logo-powe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038" y="1346588"/>
            <a:ext cx="2407613" cy="8791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pshowcasestoreuat.blob.core.windows.net/media/Default/Powell%20365/Powell%20Groups/Powell%20software%20-%20Groups%20component%20screen%204%20-%20945x5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837" y="2278062"/>
            <a:ext cx="5375509" cy="3026213"/>
          </a:xfrm>
          <a:prstGeom prst="rect">
            <a:avLst/>
          </a:prstGeom>
          <a:noFill/>
          <a:ln>
            <a:solidFill>
              <a:srgbClr val="636363"/>
            </a:solidFill>
          </a:ln>
          <a:extLst>
            <a:ext uri="{909E8E84-426E-40DD-AFC4-6F175D3DCCD1}">
              <a14:hiddenFill xmlns:a14="http://schemas.microsoft.com/office/drawing/2010/main">
                <a:solidFill>
                  <a:srgbClr val="FFFFFF"/>
                </a:solidFill>
              </a14:hiddenFill>
            </a:ext>
          </a:extLst>
        </p:spPr>
      </p:pic>
      <p:pic>
        <p:nvPicPr>
          <p:cNvPr id="10" name="Picture 9" descr="일미 :: 최신온라인게임순위,2013신작,신규온라인게임 ..."/>
          <p:cNvPicPr>
            <a:picLocks noChangeAspect="1"/>
          </p:cNvPicPr>
          <p:nvPr/>
        </p:nvPicPr>
        <p:blipFill rotWithShape="1">
          <a:blip r:embed="rId4">
            <a:clrChange>
              <a:clrFrom>
                <a:srgbClr val="FEFEFC"/>
              </a:clrFrom>
              <a:clrTo>
                <a:srgbClr val="FEFEFC">
                  <a:alpha val="0"/>
                </a:srgbClr>
              </a:clrTo>
            </a:clrChange>
          </a:blip>
          <a:srcRect r="69482"/>
          <a:stretch/>
        </p:blipFill>
        <p:spPr>
          <a:xfrm rot="20648958">
            <a:off x="10660262" y="4086538"/>
            <a:ext cx="1203302" cy="2395042"/>
          </a:xfrm>
          <a:prstGeom prst="rect">
            <a:avLst/>
          </a:prstGeom>
        </p:spPr>
      </p:pic>
      <p:pic>
        <p:nvPicPr>
          <p:cNvPr id="14" name="Picture 13" descr="フリーイラスト素材] クリップアート, トロフィー ..."/>
          <p:cNvPicPr>
            <a:picLocks noChangeAspect="1"/>
          </p:cNvPicPr>
          <p:nvPr/>
        </p:nvPicPr>
        <p:blipFill>
          <a:blip r:embed="rId5">
            <a:clrChange>
              <a:clrFrom>
                <a:srgbClr val="FFFFFF"/>
              </a:clrFrom>
              <a:clrTo>
                <a:srgbClr val="FFFFFF">
                  <a:alpha val="0"/>
                </a:srgbClr>
              </a:clrTo>
            </a:clrChange>
          </a:blip>
          <a:stretch>
            <a:fillRect/>
          </a:stretch>
        </p:blipFill>
        <p:spPr>
          <a:xfrm>
            <a:off x="6827837" y="80569"/>
            <a:ext cx="1219200" cy="1346983"/>
          </a:xfrm>
          <a:prstGeom prst="rect">
            <a:avLst/>
          </a:prstGeom>
        </p:spPr>
      </p:pic>
      <p:pic>
        <p:nvPicPr>
          <p:cNvPr id="8" name="Picture 7"/>
          <p:cNvPicPr>
            <a:picLocks noChangeAspect="1"/>
          </p:cNvPicPr>
          <p:nvPr/>
        </p:nvPicPr>
        <p:blipFill>
          <a:blip r:embed="rId6"/>
          <a:stretch>
            <a:fillRect/>
          </a:stretch>
        </p:blipFill>
        <p:spPr>
          <a:xfrm>
            <a:off x="1933806" y="3967741"/>
            <a:ext cx="2777662" cy="2603363"/>
          </a:xfrm>
          <a:prstGeom prst="rect">
            <a:avLst/>
          </a:prstGeom>
        </p:spPr>
      </p:pic>
    </p:spTree>
    <p:extLst>
      <p:ext uri="{BB962C8B-B14F-4D97-AF65-F5344CB8AC3E}">
        <p14:creationId xmlns:p14="http://schemas.microsoft.com/office/powerpoint/2010/main" val="104615825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87919" y="1441858"/>
            <a:ext cx="6400687" cy="4754880"/>
          </a:xfrm>
          <a:prstGeom prst="rect">
            <a:avLst/>
          </a:prstGeom>
          <a:solidFill>
            <a:schemeClr val="tx1">
              <a:lumMod val="20000"/>
              <a:lumOff val="80000"/>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
        <p:nvSpPr>
          <p:cNvPr id="7" name="Rectangle 6"/>
          <p:cNvSpPr/>
          <p:nvPr/>
        </p:nvSpPr>
        <p:spPr>
          <a:xfrm>
            <a:off x="311750" y="1806719"/>
            <a:ext cx="5701255" cy="1320361"/>
          </a:xfrm>
          <a:prstGeom prst="rect">
            <a:avLst/>
          </a:prstGeom>
        </p:spPr>
        <p:txBody>
          <a:bodyPr wrap="square">
            <a:spAutoFit/>
          </a:bodyPr>
          <a:lstStyle/>
          <a:p>
            <a:pPr marL="228600" indent="-228600">
              <a:lnSpc>
                <a:spcPct val="90000"/>
              </a:lnSpc>
              <a:spcBef>
                <a:spcPts val="1800"/>
              </a:spcBef>
              <a:buSzPct val="90000"/>
              <a:buFont typeface="Arial" panose="020B0604020202020204" pitchFamily="34" charset="0"/>
              <a:buChar char="•"/>
            </a:pPr>
            <a:r>
              <a:rPr lang="en-US" sz="2400" dirty="0">
                <a:gradFill>
                  <a:gsLst>
                    <a:gs pos="78906">
                      <a:schemeClr val="accent1"/>
                    </a:gs>
                    <a:gs pos="46000">
                      <a:schemeClr val="accent1"/>
                    </a:gs>
                  </a:gsLst>
                  <a:lin ang="5400000" scaled="1"/>
                </a:gradFill>
              </a:rPr>
              <a:t>Artifacts are deployed to a CDN, SharePoint list, or Azure web site</a:t>
            </a:r>
          </a:p>
          <a:p>
            <a:pPr marL="228600" indent="-228600">
              <a:lnSpc>
                <a:spcPct val="90000"/>
              </a:lnSpc>
              <a:spcBef>
                <a:spcPts val="1800"/>
              </a:spcBef>
              <a:buSzPct val="90000"/>
              <a:buFont typeface="Arial" panose="020B0604020202020204" pitchFamily="34" charset="0"/>
              <a:buChar char="•"/>
            </a:pPr>
            <a:endParaRPr lang="en-US" sz="2400" dirty="0">
              <a:gradFill>
                <a:gsLst>
                  <a:gs pos="78906">
                    <a:schemeClr val="accent1"/>
                  </a:gs>
                  <a:gs pos="46000">
                    <a:schemeClr val="accent1"/>
                  </a:gs>
                </a:gsLst>
                <a:lin ang="5400000" scaled="1"/>
              </a:gradFill>
            </a:endParaRPr>
          </a:p>
        </p:txBody>
      </p:sp>
      <p:grpSp>
        <p:nvGrpSpPr>
          <p:cNvPr id="10" name="Group 9"/>
          <p:cNvGrpSpPr/>
          <p:nvPr/>
        </p:nvGrpSpPr>
        <p:grpSpPr>
          <a:xfrm>
            <a:off x="6969926" y="1945199"/>
            <a:ext cx="4802974" cy="3748198"/>
            <a:chOff x="8805333" y="4107581"/>
            <a:chExt cx="2947793" cy="2300431"/>
          </a:xfrm>
        </p:grpSpPr>
        <p:sp>
          <p:nvSpPr>
            <p:cNvPr id="11" name="Freeform 12"/>
            <p:cNvSpPr>
              <a:spLocks noChangeAspect="1" noEditPoints="1"/>
            </p:cNvSpPr>
            <p:nvPr/>
          </p:nvSpPr>
          <p:spPr bwMode="auto">
            <a:xfrm>
              <a:off x="8805333" y="4107581"/>
              <a:ext cx="2947793" cy="2300431"/>
            </a:xfrm>
            <a:custGeom>
              <a:avLst/>
              <a:gdLst>
                <a:gd name="T0" fmla="*/ 347 w 1167"/>
                <a:gd name="T1" fmla="*/ 0 h 1042"/>
                <a:gd name="T2" fmla="*/ 0 w 1167"/>
                <a:gd name="T3" fmla="*/ 215 h 1042"/>
                <a:gd name="T4" fmla="*/ 222 w 1167"/>
                <a:gd name="T5" fmla="*/ 399 h 1042"/>
                <a:gd name="T6" fmla="*/ 574 w 1167"/>
                <a:gd name="T7" fmla="*/ 182 h 1042"/>
                <a:gd name="T8" fmla="*/ 347 w 1167"/>
                <a:gd name="T9" fmla="*/ 0 h 1042"/>
                <a:gd name="T10" fmla="*/ 347 w 1167"/>
                <a:gd name="T11" fmla="*/ 0 h 1042"/>
                <a:gd name="T12" fmla="*/ 819 w 1167"/>
                <a:gd name="T13" fmla="*/ 0 h 1042"/>
                <a:gd name="T14" fmla="*/ 1167 w 1167"/>
                <a:gd name="T15" fmla="*/ 217 h 1042"/>
                <a:gd name="T16" fmla="*/ 944 w 1167"/>
                <a:gd name="T17" fmla="*/ 399 h 1042"/>
                <a:gd name="T18" fmla="*/ 597 w 1167"/>
                <a:gd name="T19" fmla="*/ 182 h 1042"/>
                <a:gd name="T20" fmla="*/ 819 w 1167"/>
                <a:gd name="T21" fmla="*/ 0 h 1042"/>
                <a:gd name="T22" fmla="*/ 819 w 1167"/>
                <a:gd name="T23" fmla="*/ 0 h 1042"/>
                <a:gd name="T24" fmla="*/ 349 w 1167"/>
                <a:gd name="T25" fmla="*/ 798 h 1042"/>
                <a:gd name="T26" fmla="*/ 14 w 1167"/>
                <a:gd name="T27" fmla="*/ 602 h 1042"/>
                <a:gd name="T28" fmla="*/ 217 w 1167"/>
                <a:gd name="T29" fmla="*/ 427 h 1042"/>
                <a:gd name="T30" fmla="*/ 548 w 1167"/>
                <a:gd name="T31" fmla="*/ 631 h 1042"/>
                <a:gd name="T32" fmla="*/ 349 w 1167"/>
                <a:gd name="T33" fmla="*/ 798 h 1042"/>
                <a:gd name="T34" fmla="*/ 349 w 1167"/>
                <a:gd name="T35" fmla="*/ 798 h 1042"/>
                <a:gd name="T36" fmla="*/ 815 w 1167"/>
                <a:gd name="T37" fmla="*/ 796 h 1042"/>
                <a:gd name="T38" fmla="*/ 1152 w 1167"/>
                <a:gd name="T39" fmla="*/ 598 h 1042"/>
                <a:gd name="T40" fmla="*/ 949 w 1167"/>
                <a:gd name="T41" fmla="*/ 427 h 1042"/>
                <a:gd name="T42" fmla="*/ 618 w 1167"/>
                <a:gd name="T43" fmla="*/ 626 h 1042"/>
                <a:gd name="T44" fmla="*/ 815 w 1167"/>
                <a:gd name="T45" fmla="*/ 796 h 1042"/>
                <a:gd name="T46" fmla="*/ 815 w 1167"/>
                <a:gd name="T47" fmla="*/ 796 h 1042"/>
                <a:gd name="T48" fmla="*/ 592 w 1167"/>
                <a:gd name="T49" fmla="*/ 642 h 1042"/>
                <a:gd name="T50" fmla="*/ 592 w 1167"/>
                <a:gd name="T51" fmla="*/ 1042 h 1042"/>
                <a:gd name="T52" fmla="*/ 933 w 1167"/>
                <a:gd name="T53" fmla="*/ 831 h 1042"/>
                <a:gd name="T54" fmla="*/ 933 w 1167"/>
                <a:gd name="T55" fmla="*/ 768 h 1042"/>
                <a:gd name="T56" fmla="*/ 819 w 1167"/>
                <a:gd name="T57" fmla="*/ 827 h 1042"/>
                <a:gd name="T58" fmla="*/ 592 w 1167"/>
                <a:gd name="T59" fmla="*/ 642 h 1042"/>
                <a:gd name="T60" fmla="*/ 592 w 1167"/>
                <a:gd name="T61" fmla="*/ 642 h 1042"/>
                <a:gd name="T62" fmla="*/ 569 w 1167"/>
                <a:gd name="T63" fmla="*/ 642 h 1042"/>
                <a:gd name="T64" fmla="*/ 569 w 1167"/>
                <a:gd name="T65" fmla="*/ 1042 h 1042"/>
                <a:gd name="T66" fmla="*/ 233 w 1167"/>
                <a:gd name="T67" fmla="*/ 831 h 1042"/>
                <a:gd name="T68" fmla="*/ 233 w 1167"/>
                <a:gd name="T69" fmla="*/ 768 h 1042"/>
                <a:gd name="T70" fmla="*/ 347 w 1167"/>
                <a:gd name="T71" fmla="*/ 827 h 1042"/>
                <a:gd name="T72" fmla="*/ 569 w 1167"/>
                <a:gd name="T73" fmla="*/ 642 h 1042"/>
                <a:gd name="T74" fmla="*/ 569 w 1167"/>
                <a:gd name="T75" fmla="*/ 642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7" h="1042">
                  <a:moveTo>
                    <a:pt x="347" y="0"/>
                  </a:moveTo>
                  <a:lnTo>
                    <a:pt x="0" y="215"/>
                  </a:lnTo>
                  <a:lnTo>
                    <a:pt x="222" y="399"/>
                  </a:lnTo>
                  <a:lnTo>
                    <a:pt x="574" y="182"/>
                  </a:lnTo>
                  <a:lnTo>
                    <a:pt x="347" y="0"/>
                  </a:lnTo>
                  <a:lnTo>
                    <a:pt x="347" y="0"/>
                  </a:lnTo>
                  <a:close/>
                  <a:moveTo>
                    <a:pt x="819" y="0"/>
                  </a:moveTo>
                  <a:lnTo>
                    <a:pt x="1167" y="217"/>
                  </a:lnTo>
                  <a:lnTo>
                    <a:pt x="944" y="399"/>
                  </a:lnTo>
                  <a:lnTo>
                    <a:pt x="597" y="182"/>
                  </a:lnTo>
                  <a:lnTo>
                    <a:pt x="819" y="0"/>
                  </a:lnTo>
                  <a:lnTo>
                    <a:pt x="819" y="0"/>
                  </a:lnTo>
                  <a:close/>
                  <a:moveTo>
                    <a:pt x="349" y="798"/>
                  </a:moveTo>
                  <a:lnTo>
                    <a:pt x="14" y="602"/>
                  </a:lnTo>
                  <a:lnTo>
                    <a:pt x="217" y="427"/>
                  </a:lnTo>
                  <a:lnTo>
                    <a:pt x="548" y="631"/>
                  </a:lnTo>
                  <a:lnTo>
                    <a:pt x="349" y="798"/>
                  </a:lnTo>
                  <a:lnTo>
                    <a:pt x="349" y="798"/>
                  </a:lnTo>
                  <a:close/>
                  <a:moveTo>
                    <a:pt x="815" y="796"/>
                  </a:moveTo>
                  <a:lnTo>
                    <a:pt x="1152" y="598"/>
                  </a:lnTo>
                  <a:lnTo>
                    <a:pt x="949" y="427"/>
                  </a:lnTo>
                  <a:lnTo>
                    <a:pt x="618" y="626"/>
                  </a:lnTo>
                  <a:lnTo>
                    <a:pt x="815" y="796"/>
                  </a:lnTo>
                  <a:lnTo>
                    <a:pt x="815" y="796"/>
                  </a:lnTo>
                  <a:close/>
                  <a:moveTo>
                    <a:pt x="592" y="642"/>
                  </a:moveTo>
                  <a:lnTo>
                    <a:pt x="592" y="1042"/>
                  </a:lnTo>
                  <a:lnTo>
                    <a:pt x="933" y="831"/>
                  </a:lnTo>
                  <a:lnTo>
                    <a:pt x="933" y="768"/>
                  </a:lnTo>
                  <a:lnTo>
                    <a:pt x="819" y="827"/>
                  </a:lnTo>
                  <a:lnTo>
                    <a:pt x="592" y="642"/>
                  </a:lnTo>
                  <a:lnTo>
                    <a:pt x="592" y="642"/>
                  </a:lnTo>
                  <a:close/>
                  <a:moveTo>
                    <a:pt x="569" y="642"/>
                  </a:moveTo>
                  <a:lnTo>
                    <a:pt x="569" y="1042"/>
                  </a:lnTo>
                  <a:lnTo>
                    <a:pt x="233" y="831"/>
                  </a:lnTo>
                  <a:lnTo>
                    <a:pt x="233" y="768"/>
                  </a:lnTo>
                  <a:lnTo>
                    <a:pt x="347" y="827"/>
                  </a:lnTo>
                  <a:lnTo>
                    <a:pt x="569" y="642"/>
                  </a:lnTo>
                  <a:lnTo>
                    <a:pt x="569" y="642"/>
                  </a:lnTo>
                  <a:close/>
                </a:path>
              </a:pathLst>
            </a:custGeom>
            <a:solidFill>
              <a:schemeClr val="tx2"/>
            </a:solidFill>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pic>
          <p:nvPicPr>
            <p:cNvPr id="12" name="Picture 11"/>
            <p:cNvPicPr>
              <a:picLocks noChangeAspect="1"/>
            </p:cNvPicPr>
            <p:nvPr/>
          </p:nvPicPr>
          <p:blipFill>
            <a:blip r:embed="rId3">
              <a:duotone>
                <a:schemeClr val="bg2">
                  <a:shade val="45000"/>
                  <a:satMod val="135000"/>
                </a:schemeClr>
                <a:prstClr val="white"/>
              </a:duotone>
              <a:lum bright="-52000"/>
            </a:blip>
            <a:stretch>
              <a:fillRect/>
            </a:stretch>
          </p:blipFill>
          <p:spPr>
            <a:xfrm>
              <a:off x="10313546" y="4949202"/>
              <a:ext cx="441792" cy="367759"/>
            </a:xfrm>
            <a:prstGeom prst="rect">
              <a:avLst/>
            </a:prstGeom>
            <a:noFill/>
          </p:spPr>
        </p:pic>
        <p:pic>
          <p:nvPicPr>
            <p:cNvPr id="14" name="Picture 3" descr="C:\Users\Jonahs\Dropbox\Projects SCOTT\MEET Windows Azure\source\Background\tile-icon-bigdata.png"/>
            <p:cNvPicPr>
              <a:picLocks noChangeAspect="1" noChangeArrowheads="1"/>
            </p:cNvPicPr>
            <p:nvPr/>
          </p:nvPicPr>
          <p:blipFill>
            <a:blip r:embed="rId4" cstate="print">
              <a:grayscl/>
              <a:extLst>
                <a:ext uri="{BEBA8EAE-BF5A-486C-A8C5-ECC9F3942E4B}">
                  <a14:imgProps xmlns:a14="http://schemas.microsoft.com/office/drawing/2010/main">
                    <a14:imgLayer r:embed="rId5">
                      <a14:imgEffect>
                        <a14:brightnessContrast bright="-54000" contrast="-7000"/>
                      </a14:imgEffect>
                    </a14:imgLayer>
                  </a14:imgProps>
                </a:ext>
                <a:ext uri="{28A0092B-C50C-407E-A947-70E740481C1C}">
                  <a14:useLocalDpi xmlns:a14="http://schemas.microsoft.com/office/drawing/2010/main" val="0"/>
                </a:ext>
              </a:extLst>
            </a:blip>
            <a:srcRect/>
            <a:stretch>
              <a:fillRect/>
            </a:stretch>
          </p:blipFill>
          <p:spPr bwMode="auto">
            <a:xfrm>
              <a:off x="9805134" y="4938809"/>
              <a:ext cx="391472" cy="407409"/>
            </a:xfrm>
            <a:prstGeom prst="rect">
              <a:avLst/>
            </a:prstGeom>
            <a:noFill/>
            <a:extLst/>
          </p:spPr>
        </p:pic>
      </p:grpSp>
      <p:sp>
        <p:nvSpPr>
          <p:cNvPr id="5" name="Title 4"/>
          <p:cNvSpPr>
            <a:spLocks noGrp="1"/>
          </p:cNvSpPr>
          <p:nvPr>
            <p:ph type="title"/>
          </p:nvPr>
        </p:nvSpPr>
        <p:spPr/>
        <p:txBody>
          <a:bodyPr/>
          <a:lstStyle/>
          <a:p>
            <a:r>
              <a:rPr lang="en-US"/>
              <a:t>Packaging</a:t>
            </a:r>
            <a:endParaRPr lang="en-US" dirty="0"/>
          </a:p>
        </p:txBody>
      </p:sp>
      <p:sp>
        <p:nvSpPr>
          <p:cNvPr id="15" name="Freeform 6"/>
          <p:cNvSpPr>
            <a:spLocks noChangeAspect="1" noEditPoints="1"/>
          </p:cNvSpPr>
          <p:nvPr/>
        </p:nvSpPr>
        <p:spPr bwMode="black">
          <a:xfrm>
            <a:off x="9163057" y="2769613"/>
            <a:ext cx="416712" cy="533062"/>
          </a:xfrm>
          <a:custGeom>
            <a:avLst/>
            <a:gdLst>
              <a:gd name="T0" fmla="*/ 326 w 813"/>
              <a:gd name="T1" fmla="*/ 0 h 1040"/>
              <a:gd name="T2" fmla="*/ 121 w 813"/>
              <a:gd name="T3" fmla="*/ 174 h 1040"/>
              <a:gd name="T4" fmla="*/ 121 w 813"/>
              <a:gd name="T5" fmla="*/ 254 h 1040"/>
              <a:gd name="T6" fmla="*/ 0 w 813"/>
              <a:gd name="T7" fmla="*/ 357 h 1040"/>
              <a:gd name="T8" fmla="*/ 0 w 813"/>
              <a:gd name="T9" fmla="*/ 1040 h 1040"/>
              <a:gd name="T10" fmla="*/ 692 w 813"/>
              <a:gd name="T11" fmla="*/ 1040 h 1040"/>
              <a:gd name="T12" fmla="*/ 692 w 813"/>
              <a:gd name="T13" fmla="*/ 857 h 1040"/>
              <a:gd name="T14" fmla="*/ 813 w 813"/>
              <a:gd name="T15" fmla="*/ 857 h 1040"/>
              <a:gd name="T16" fmla="*/ 813 w 813"/>
              <a:gd name="T17" fmla="*/ 0 h 1040"/>
              <a:gd name="T18" fmla="*/ 326 w 813"/>
              <a:gd name="T19" fmla="*/ 0 h 1040"/>
              <a:gd name="T20" fmla="*/ 619 w 813"/>
              <a:gd name="T21" fmla="*/ 978 h 1040"/>
              <a:gd name="T22" fmla="*/ 73 w 813"/>
              <a:gd name="T23" fmla="*/ 978 h 1040"/>
              <a:gd name="T24" fmla="*/ 73 w 813"/>
              <a:gd name="T25" fmla="*/ 424 h 1040"/>
              <a:gd name="T26" fmla="*/ 121 w 813"/>
              <a:gd name="T27" fmla="*/ 424 h 1040"/>
              <a:gd name="T28" fmla="*/ 121 w 813"/>
              <a:gd name="T29" fmla="*/ 857 h 1040"/>
              <a:gd name="T30" fmla="*/ 619 w 813"/>
              <a:gd name="T31" fmla="*/ 857 h 1040"/>
              <a:gd name="T32" fmla="*/ 619 w 813"/>
              <a:gd name="T33" fmla="*/ 978 h 1040"/>
              <a:gd name="T34" fmla="*/ 740 w 813"/>
              <a:gd name="T35" fmla="*/ 796 h 1040"/>
              <a:gd name="T36" fmla="*/ 194 w 813"/>
              <a:gd name="T37" fmla="*/ 796 h 1040"/>
              <a:gd name="T38" fmla="*/ 194 w 813"/>
              <a:gd name="T39" fmla="*/ 241 h 1040"/>
              <a:gd name="T40" fmla="*/ 404 w 813"/>
              <a:gd name="T41" fmla="*/ 241 h 1040"/>
              <a:gd name="T42" fmla="*/ 404 w 813"/>
              <a:gd name="T43" fmla="*/ 62 h 1040"/>
              <a:gd name="T44" fmla="*/ 740 w 813"/>
              <a:gd name="T45" fmla="*/ 62 h 1040"/>
              <a:gd name="T46" fmla="*/ 740 w 813"/>
              <a:gd name="T47" fmla="*/ 79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1040">
                <a:moveTo>
                  <a:pt x="326" y="0"/>
                </a:moveTo>
                <a:lnTo>
                  <a:pt x="121" y="174"/>
                </a:lnTo>
                <a:lnTo>
                  <a:pt x="121" y="254"/>
                </a:lnTo>
                <a:lnTo>
                  <a:pt x="0" y="357"/>
                </a:lnTo>
                <a:lnTo>
                  <a:pt x="0" y="1040"/>
                </a:lnTo>
                <a:lnTo>
                  <a:pt x="692" y="1040"/>
                </a:lnTo>
                <a:lnTo>
                  <a:pt x="692" y="857"/>
                </a:lnTo>
                <a:lnTo>
                  <a:pt x="813" y="857"/>
                </a:lnTo>
                <a:lnTo>
                  <a:pt x="813" y="0"/>
                </a:lnTo>
                <a:lnTo>
                  <a:pt x="326" y="0"/>
                </a:lnTo>
                <a:close/>
                <a:moveTo>
                  <a:pt x="619" y="978"/>
                </a:moveTo>
                <a:lnTo>
                  <a:pt x="73" y="978"/>
                </a:lnTo>
                <a:lnTo>
                  <a:pt x="73" y="424"/>
                </a:lnTo>
                <a:lnTo>
                  <a:pt x="121" y="424"/>
                </a:lnTo>
                <a:lnTo>
                  <a:pt x="121" y="857"/>
                </a:lnTo>
                <a:lnTo>
                  <a:pt x="619" y="857"/>
                </a:lnTo>
                <a:lnTo>
                  <a:pt x="619" y="978"/>
                </a:lnTo>
                <a:close/>
                <a:moveTo>
                  <a:pt x="740" y="796"/>
                </a:moveTo>
                <a:lnTo>
                  <a:pt x="194" y="796"/>
                </a:lnTo>
                <a:lnTo>
                  <a:pt x="194" y="241"/>
                </a:lnTo>
                <a:lnTo>
                  <a:pt x="404" y="241"/>
                </a:lnTo>
                <a:lnTo>
                  <a:pt x="404" y="62"/>
                </a:lnTo>
                <a:lnTo>
                  <a:pt x="740" y="62"/>
                </a:lnTo>
                <a:lnTo>
                  <a:pt x="740" y="796"/>
                </a:lnTo>
                <a:close/>
              </a:path>
            </a:pathLst>
          </a:custGeom>
          <a:solidFill>
            <a:schemeClr val="bg1">
              <a:lumMod val="50000"/>
            </a:schemeClr>
          </a:solidFill>
          <a:ln w="7"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noChangeAspect="1" noEditPoints="1"/>
          </p:cNvSpPr>
          <p:nvPr/>
        </p:nvSpPr>
        <p:spPr bwMode="auto">
          <a:xfrm>
            <a:off x="858597" y="4325098"/>
            <a:ext cx="979180" cy="780200"/>
          </a:xfrm>
          <a:custGeom>
            <a:avLst/>
            <a:gdLst>
              <a:gd name="T0" fmla="*/ 347 w 1167"/>
              <a:gd name="T1" fmla="*/ 0 h 1042"/>
              <a:gd name="T2" fmla="*/ 0 w 1167"/>
              <a:gd name="T3" fmla="*/ 215 h 1042"/>
              <a:gd name="T4" fmla="*/ 222 w 1167"/>
              <a:gd name="T5" fmla="*/ 399 h 1042"/>
              <a:gd name="T6" fmla="*/ 574 w 1167"/>
              <a:gd name="T7" fmla="*/ 182 h 1042"/>
              <a:gd name="T8" fmla="*/ 347 w 1167"/>
              <a:gd name="T9" fmla="*/ 0 h 1042"/>
              <a:gd name="T10" fmla="*/ 347 w 1167"/>
              <a:gd name="T11" fmla="*/ 0 h 1042"/>
              <a:gd name="T12" fmla="*/ 819 w 1167"/>
              <a:gd name="T13" fmla="*/ 0 h 1042"/>
              <a:gd name="T14" fmla="*/ 1167 w 1167"/>
              <a:gd name="T15" fmla="*/ 217 h 1042"/>
              <a:gd name="T16" fmla="*/ 944 w 1167"/>
              <a:gd name="T17" fmla="*/ 399 h 1042"/>
              <a:gd name="T18" fmla="*/ 597 w 1167"/>
              <a:gd name="T19" fmla="*/ 182 h 1042"/>
              <a:gd name="T20" fmla="*/ 819 w 1167"/>
              <a:gd name="T21" fmla="*/ 0 h 1042"/>
              <a:gd name="T22" fmla="*/ 819 w 1167"/>
              <a:gd name="T23" fmla="*/ 0 h 1042"/>
              <a:gd name="T24" fmla="*/ 349 w 1167"/>
              <a:gd name="T25" fmla="*/ 798 h 1042"/>
              <a:gd name="T26" fmla="*/ 14 w 1167"/>
              <a:gd name="T27" fmla="*/ 602 h 1042"/>
              <a:gd name="T28" fmla="*/ 217 w 1167"/>
              <a:gd name="T29" fmla="*/ 427 h 1042"/>
              <a:gd name="T30" fmla="*/ 548 w 1167"/>
              <a:gd name="T31" fmla="*/ 631 h 1042"/>
              <a:gd name="T32" fmla="*/ 349 w 1167"/>
              <a:gd name="T33" fmla="*/ 798 h 1042"/>
              <a:gd name="T34" fmla="*/ 349 w 1167"/>
              <a:gd name="T35" fmla="*/ 798 h 1042"/>
              <a:gd name="T36" fmla="*/ 815 w 1167"/>
              <a:gd name="T37" fmla="*/ 796 h 1042"/>
              <a:gd name="T38" fmla="*/ 1152 w 1167"/>
              <a:gd name="T39" fmla="*/ 598 h 1042"/>
              <a:gd name="T40" fmla="*/ 949 w 1167"/>
              <a:gd name="T41" fmla="*/ 427 h 1042"/>
              <a:gd name="T42" fmla="*/ 618 w 1167"/>
              <a:gd name="T43" fmla="*/ 626 h 1042"/>
              <a:gd name="T44" fmla="*/ 815 w 1167"/>
              <a:gd name="T45" fmla="*/ 796 h 1042"/>
              <a:gd name="T46" fmla="*/ 815 w 1167"/>
              <a:gd name="T47" fmla="*/ 796 h 1042"/>
              <a:gd name="T48" fmla="*/ 592 w 1167"/>
              <a:gd name="T49" fmla="*/ 642 h 1042"/>
              <a:gd name="T50" fmla="*/ 592 w 1167"/>
              <a:gd name="T51" fmla="*/ 1042 h 1042"/>
              <a:gd name="T52" fmla="*/ 933 w 1167"/>
              <a:gd name="T53" fmla="*/ 831 h 1042"/>
              <a:gd name="T54" fmla="*/ 933 w 1167"/>
              <a:gd name="T55" fmla="*/ 768 h 1042"/>
              <a:gd name="T56" fmla="*/ 819 w 1167"/>
              <a:gd name="T57" fmla="*/ 827 h 1042"/>
              <a:gd name="T58" fmla="*/ 592 w 1167"/>
              <a:gd name="T59" fmla="*/ 642 h 1042"/>
              <a:gd name="T60" fmla="*/ 592 w 1167"/>
              <a:gd name="T61" fmla="*/ 642 h 1042"/>
              <a:gd name="T62" fmla="*/ 569 w 1167"/>
              <a:gd name="T63" fmla="*/ 642 h 1042"/>
              <a:gd name="T64" fmla="*/ 569 w 1167"/>
              <a:gd name="T65" fmla="*/ 1042 h 1042"/>
              <a:gd name="T66" fmla="*/ 233 w 1167"/>
              <a:gd name="T67" fmla="*/ 831 h 1042"/>
              <a:gd name="T68" fmla="*/ 233 w 1167"/>
              <a:gd name="T69" fmla="*/ 768 h 1042"/>
              <a:gd name="T70" fmla="*/ 347 w 1167"/>
              <a:gd name="T71" fmla="*/ 827 h 1042"/>
              <a:gd name="T72" fmla="*/ 569 w 1167"/>
              <a:gd name="T73" fmla="*/ 642 h 1042"/>
              <a:gd name="T74" fmla="*/ 569 w 1167"/>
              <a:gd name="T75" fmla="*/ 642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7" h="1042">
                <a:moveTo>
                  <a:pt x="347" y="0"/>
                </a:moveTo>
                <a:lnTo>
                  <a:pt x="0" y="215"/>
                </a:lnTo>
                <a:lnTo>
                  <a:pt x="222" y="399"/>
                </a:lnTo>
                <a:lnTo>
                  <a:pt x="574" y="182"/>
                </a:lnTo>
                <a:lnTo>
                  <a:pt x="347" y="0"/>
                </a:lnTo>
                <a:lnTo>
                  <a:pt x="347" y="0"/>
                </a:lnTo>
                <a:close/>
                <a:moveTo>
                  <a:pt x="819" y="0"/>
                </a:moveTo>
                <a:lnTo>
                  <a:pt x="1167" y="217"/>
                </a:lnTo>
                <a:lnTo>
                  <a:pt x="944" y="399"/>
                </a:lnTo>
                <a:lnTo>
                  <a:pt x="597" y="182"/>
                </a:lnTo>
                <a:lnTo>
                  <a:pt x="819" y="0"/>
                </a:lnTo>
                <a:lnTo>
                  <a:pt x="819" y="0"/>
                </a:lnTo>
                <a:close/>
                <a:moveTo>
                  <a:pt x="349" y="798"/>
                </a:moveTo>
                <a:lnTo>
                  <a:pt x="14" y="602"/>
                </a:lnTo>
                <a:lnTo>
                  <a:pt x="217" y="427"/>
                </a:lnTo>
                <a:lnTo>
                  <a:pt x="548" y="631"/>
                </a:lnTo>
                <a:lnTo>
                  <a:pt x="349" y="798"/>
                </a:lnTo>
                <a:lnTo>
                  <a:pt x="349" y="798"/>
                </a:lnTo>
                <a:close/>
                <a:moveTo>
                  <a:pt x="815" y="796"/>
                </a:moveTo>
                <a:lnTo>
                  <a:pt x="1152" y="598"/>
                </a:lnTo>
                <a:lnTo>
                  <a:pt x="949" y="427"/>
                </a:lnTo>
                <a:lnTo>
                  <a:pt x="618" y="626"/>
                </a:lnTo>
                <a:lnTo>
                  <a:pt x="815" y="796"/>
                </a:lnTo>
                <a:lnTo>
                  <a:pt x="815" y="796"/>
                </a:lnTo>
                <a:close/>
                <a:moveTo>
                  <a:pt x="592" y="642"/>
                </a:moveTo>
                <a:lnTo>
                  <a:pt x="592" y="1042"/>
                </a:lnTo>
                <a:lnTo>
                  <a:pt x="933" y="831"/>
                </a:lnTo>
                <a:lnTo>
                  <a:pt x="933" y="768"/>
                </a:lnTo>
                <a:lnTo>
                  <a:pt x="819" y="827"/>
                </a:lnTo>
                <a:lnTo>
                  <a:pt x="592" y="642"/>
                </a:lnTo>
                <a:lnTo>
                  <a:pt x="592" y="642"/>
                </a:lnTo>
                <a:close/>
                <a:moveTo>
                  <a:pt x="569" y="642"/>
                </a:moveTo>
                <a:lnTo>
                  <a:pt x="569" y="1042"/>
                </a:lnTo>
                <a:lnTo>
                  <a:pt x="233" y="831"/>
                </a:lnTo>
                <a:lnTo>
                  <a:pt x="233" y="768"/>
                </a:lnTo>
                <a:lnTo>
                  <a:pt x="347" y="827"/>
                </a:lnTo>
                <a:lnTo>
                  <a:pt x="569" y="642"/>
                </a:lnTo>
                <a:lnTo>
                  <a:pt x="569" y="642"/>
                </a:lnTo>
                <a:close/>
              </a:path>
            </a:pathLst>
          </a:custGeom>
          <a:solidFill>
            <a:schemeClr val="tx2"/>
          </a:solidFill>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pic>
        <p:nvPicPr>
          <p:cNvPr id="19" name="Picture 18"/>
          <p:cNvPicPr>
            <a:picLocks noChangeAspect="1"/>
          </p:cNvPicPr>
          <p:nvPr/>
        </p:nvPicPr>
        <p:blipFill>
          <a:blip r:embed="rId3">
            <a:duotone>
              <a:schemeClr val="bg2">
                <a:shade val="45000"/>
                <a:satMod val="135000"/>
              </a:schemeClr>
              <a:prstClr val="white"/>
            </a:duotone>
            <a:lum bright="-52000"/>
          </a:blip>
          <a:stretch>
            <a:fillRect/>
          </a:stretch>
        </p:blipFill>
        <p:spPr>
          <a:xfrm>
            <a:off x="2742569" y="4817518"/>
            <a:ext cx="745829" cy="633893"/>
          </a:xfrm>
          <a:prstGeom prst="rect">
            <a:avLst/>
          </a:prstGeom>
          <a:noFill/>
        </p:spPr>
      </p:pic>
      <p:pic>
        <p:nvPicPr>
          <p:cNvPr id="20" name="Picture 3" descr="C:\Users\Jonahs\Dropbox\Projects SCOTT\MEET Windows Azure\source\Background\tile-icon-bigdata.png"/>
          <p:cNvPicPr>
            <a:picLocks noChangeAspect="1" noChangeArrowheads="1"/>
          </p:cNvPicPr>
          <p:nvPr/>
        </p:nvPicPr>
        <p:blipFill>
          <a:blip r:embed="rId4" cstate="print">
            <a:grayscl/>
            <a:extLst>
              <a:ext uri="{BEBA8EAE-BF5A-486C-A8C5-ECC9F3942E4B}">
                <a14:imgProps xmlns:a14="http://schemas.microsoft.com/office/drawing/2010/main">
                  <a14:imgLayer r:embed="rId5">
                    <a14:imgEffect>
                      <a14:brightnessContrast bright="-54000" contrast="-7000"/>
                    </a14:imgEffect>
                  </a14:imgLayer>
                </a14:imgProps>
              </a:ext>
              <a:ext uri="{28A0092B-C50C-407E-A947-70E740481C1C}">
                <a14:useLocalDpi xmlns:a14="http://schemas.microsoft.com/office/drawing/2010/main" val="0"/>
              </a:ext>
            </a:extLst>
          </a:blip>
          <a:srcRect/>
          <a:stretch>
            <a:fillRect/>
          </a:stretch>
        </p:blipFill>
        <p:spPr bwMode="auto">
          <a:xfrm>
            <a:off x="2819938" y="3534025"/>
            <a:ext cx="591094" cy="628084"/>
          </a:xfrm>
          <a:prstGeom prst="rect">
            <a:avLst/>
          </a:prstGeom>
          <a:noFill/>
          <a:extLst/>
        </p:spPr>
      </p:pic>
      <p:sp>
        <p:nvSpPr>
          <p:cNvPr id="2" name="Rectangle 1"/>
          <p:cNvSpPr/>
          <p:nvPr/>
        </p:nvSpPr>
        <p:spPr>
          <a:xfrm>
            <a:off x="632369" y="3888565"/>
            <a:ext cx="1293028" cy="424732"/>
          </a:xfrm>
          <a:prstGeom prst="rect">
            <a:avLst/>
          </a:prstGeom>
        </p:spPr>
        <p:txBody>
          <a:bodyPr wrap="square">
            <a:spAutoFit/>
          </a:bodyPr>
          <a:lstStyle/>
          <a:p>
            <a:pPr>
              <a:lnSpc>
                <a:spcPct val="90000"/>
              </a:lnSpc>
              <a:spcBef>
                <a:spcPts val="1800"/>
              </a:spcBef>
              <a:buSzPct val="90000"/>
            </a:pPr>
            <a:r>
              <a:rPr lang="en-US" sz="2400" dirty="0">
                <a:gradFill>
                  <a:gsLst>
                    <a:gs pos="78906">
                      <a:schemeClr val="accent1"/>
                    </a:gs>
                    <a:gs pos="46000">
                      <a:schemeClr val="accent1"/>
                    </a:gs>
                  </a:gsLst>
                  <a:lin ang="5400000" scaled="1"/>
                </a:gradFill>
              </a:rPr>
              <a:t>Package</a:t>
            </a:r>
            <a:endParaRPr lang="en-US" sz="2400" dirty="0">
              <a:gradFill>
                <a:gsLst>
                  <a:gs pos="78906">
                    <a:schemeClr val="accent1"/>
                  </a:gs>
                  <a:gs pos="46000">
                    <a:schemeClr val="accent1"/>
                  </a:gs>
                </a:gsLst>
                <a:lin ang="5400000" scaled="1"/>
              </a:gradFill>
              <a:sym typeface="Wingdings" panose="05000000000000000000" pitchFamily="2" charset="2"/>
            </a:endParaRPr>
          </a:p>
        </p:txBody>
      </p:sp>
      <p:sp>
        <p:nvSpPr>
          <p:cNvPr id="21" name="Rectangle 20"/>
          <p:cNvSpPr/>
          <p:nvPr/>
        </p:nvSpPr>
        <p:spPr>
          <a:xfrm>
            <a:off x="2308591" y="3064287"/>
            <a:ext cx="1684055" cy="434309"/>
          </a:xfrm>
          <a:prstGeom prst="rect">
            <a:avLst/>
          </a:prstGeom>
        </p:spPr>
        <p:txBody>
          <a:bodyPr wrap="square">
            <a:spAutoFit/>
          </a:bodyPr>
          <a:lstStyle/>
          <a:p>
            <a:pPr>
              <a:lnSpc>
                <a:spcPct val="90000"/>
              </a:lnSpc>
              <a:spcBef>
                <a:spcPts val="1800"/>
              </a:spcBef>
              <a:buSzPct val="90000"/>
            </a:pPr>
            <a:r>
              <a:rPr lang="en-US" sz="2400" dirty="0">
                <a:gradFill>
                  <a:gsLst>
                    <a:gs pos="78906">
                      <a:schemeClr val="accent1"/>
                    </a:gs>
                    <a:gs pos="46000">
                      <a:schemeClr val="accent1"/>
                    </a:gs>
                  </a:gsLst>
                  <a:lin ang="5400000" scaled="1"/>
                </a:gradFill>
              </a:rPr>
              <a:t>SharePoint</a:t>
            </a:r>
            <a:endParaRPr lang="en-US" sz="2400" dirty="0">
              <a:gradFill>
                <a:gsLst>
                  <a:gs pos="78906">
                    <a:schemeClr val="accent1"/>
                  </a:gs>
                  <a:gs pos="46000">
                    <a:schemeClr val="accent1"/>
                  </a:gs>
                </a:gsLst>
                <a:lin ang="5400000" scaled="1"/>
              </a:gradFill>
              <a:sym typeface="Wingdings" panose="05000000000000000000" pitchFamily="2" charset="2"/>
            </a:endParaRPr>
          </a:p>
        </p:txBody>
      </p:sp>
      <p:sp>
        <p:nvSpPr>
          <p:cNvPr id="22" name="Rectangle 21"/>
          <p:cNvSpPr/>
          <p:nvPr/>
        </p:nvSpPr>
        <p:spPr>
          <a:xfrm>
            <a:off x="2713037" y="5481031"/>
            <a:ext cx="838200" cy="424732"/>
          </a:xfrm>
          <a:prstGeom prst="rect">
            <a:avLst/>
          </a:prstGeom>
        </p:spPr>
        <p:txBody>
          <a:bodyPr wrap="square">
            <a:spAutoFit/>
          </a:bodyPr>
          <a:lstStyle/>
          <a:p>
            <a:pPr>
              <a:lnSpc>
                <a:spcPct val="90000"/>
              </a:lnSpc>
              <a:spcBef>
                <a:spcPts val="1800"/>
              </a:spcBef>
              <a:buSzPct val="90000"/>
            </a:pPr>
            <a:r>
              <a:rPr lang="en-US" sz="2400" dirty="0">
                <a:gradFill>
                  <a:gsLst>
                    <a:gs pos="78906">
                      <a:schemeClr val="accent1"/>
                    </a:gs>
                    <a:gs pos="46000">
                      <a:schemeClr val="accent1"/>
                    </a:gs>
                  </a:gsLst>
                  <a:lin ang="5400000" scaled="1"/>
                </a:gradFill>
              </a:rPr>
              <a:t>CDN</a:t>
            </a:r>
            <a:endParaRPr lang="en-US" sz="2400" dirty="0">
              <a:gradFill>
                <a:gsLst>
                  <a:gs pos="78906">
                    <a:schemeClr val="accent1"/>
                  </a:gs>
                  <a:gs pos="46000">
                    <a:schemeClr val="accent1"/>
                  </a:gs>
                </a:gsLst>
                <a:lin ang="5400000" scaled="1"/>
              </a:gradFill>
              <a:sym typeface="Wingdings" panose="05000000000000000000" pitchFamily="2" charset="2"/>
            </a:endParaRPr>
          </a:p>
        </p:txBody>
      </p:sp>
      <p:sp>
        <p:nvSpPr>
          <p:cNvPr id="23" name="Rectangle 22"/>
          <p:cNvSpPr/>
          <p:nvPr/>
        </p:nvSpPr>
        <p:spPr>
          <a:xfrm>
            <a:off x="3804803" y="3463901"/>
            <a:ext cx="1956234" cy="1071062"/>
          </a:xfrm>
          <a:prstGeom prst="rect">
            <a:avLst/>
          </a:prstGeom>
        </p:spPr>
        <p:txBody>
          <a:bodyPr wrap="square">
            <a:spAutoFit/>
          </a:bodyPr>
          <a:lstStyle/>
          <a:p>
            <a:pPr marL="285750" indent="-285750">
              <a:lnSpc>
                <a:spcPct val="90000"/>
              </a:lnSpc>
              <a:spcBef>
                <a:spcPts val="1800"/>
              </a:spcBef>
              <a:buSzPct val="90000"/>
              <a:buFont typeface="Arial" panose="020B0604020202020204" pitchFamily="34" charset="0"/>
              <a:buChar char="•"/>
            </a:pPr>
            <a:r>
              <a:rPr lang="en-US" dirty="0">
                <a:gradFill>
                  <a:gsLst>
                    <a:gs pos="78906">
                      <a:schemeClr val="accent1"/>
                    </a:gs>
                    <a:gs pos="46000">
                      <a:schemeClr val="accent1"/>
                    </a:gs>
                  </a:gsLst>
                  <a:lin ang="5400000" scaled="1"/>
                </a:gradFill>
                <a:sym typeface="Wingdings" panose="05000000000000000000" pitchFamily="2" charset="2"/>
              </a:rPr>
              <a:t>Manifest File</a:t>
            </a:r>
          </a:p>
          <a:p>
            <a:pPr marL="285750" indent="-285750">
              <a:lnSpc>
                <a:spcPct val="90000"/>
              </a:lnSpc>
              <a:spcBef>
                <a:spcPts val="1800"/>
              </a:spcBef>
              <a:buSzPct val="90000"/>
              <a:buFont typeface="Arial" panose="020B0604020202020204" pitchFamily="34" charset="0"/>
              <a:buChar char="•"/>
            </a:pPr>
            <a:r>
              <a:rPr lang="en-US" dirty="0">
                <a:gradFill>
                  <a:gsLst>
                    <a:gs pos="78906">
                      <a:schemeClr val="accent1"/>
                    </a:gs>
                    <a:gs pos="46000">
                      <a:schemeClr val="accent1"/>
                    </a:gs>
                  </a:gsLst>
                  <a:lin ang="5400000" scaled="1"/>
                </a:gradFill>
                <a:sym typeface="Wingdings" panose="05000000000000000000" pitchFamily="2" charset="2"/>
              </a:rPr>
              <a:t>Provisioning Logic</a:t>
            </a:r>
          </a:p>
        </p:txBody>
      </p:sp>
      <p:sp>
        <p:nvSpPr>
          <p:cNvPr id="24" name="Rectangle 23"/>
          <p:cNvSpPr/>
          <p:nvPr/>
        </p:nvSpPr>
        <p:spPr>
          <a:xfrm>
            <a:off x="3844915" y="5021262"/>
            <a:ext cx="1956234" cy="821763"/>
          </a:xfrm>
          <a:prstGeom prst="rect">
            <a:avLst/>
          </a:prstGeom>
        </p:spPr>
        <p:txBody>
          <a:bodyPr wrap="square">
            <a:spAutoFit/>
          </a:bodyPr>
          <a:lstStyle/>
          <a:p>
            <a:pPr marL="285750" indent="-285750">
              <a:lnSpc>
                <a:spcPct val="90000"/>
              </a:lnSpc>
              <a:spcBef>
                <a:spcPts val="1800"/>
              </a:spcBef>
              <a:buSzPct val="90000"/>
              <a:buFont typeface="Arial" panose="020B0604020202020204" pitchFamily="34" charset="0"/>
              <a:buChar char="•"/>
            </a:pPr>
            <a:r>
              <a:rPr lang="en-US" dirty="0">
                <a:gradFill>
                  <a:gsLst>
                    <a:gs pos="78906">
                      <a:schemeClr val="accent1"/>
                    </a:gs>
                    <a:gs pos="46000">
                      <a:schemeClr val="accent1"/>
                    </a:gs>
                  </a:gsLst>
                  <a:lin ang="5400000" scaled="1"/>
                </a:gradFill>
                <a:sym typeface="Wingdings" panose="05000000000000000000" pitchFamily="2" charset="2"/>
              </a:rPr>
              <a:t>JavaScript</a:t>
            </a:r>
          </a:p>
          <a:p>
            <a:pPr marL="285750" indent="-285750">
              <a:lnSpc>
                <a:spcPct val="90000"/>
              </a:lnSpc>
              <a:spcBef>
                <a:spcPts val="1800"/>
              </a:spcBef>
              <a:buSzPct val="90000"/>
              <a:buFont typeface="Arial" panose="020B0604020202020204" pitchFamily="34" charset="0"/>
              <a:buChar char="•"/>
            </a:pPr>
            <a:r>
              <a:rPr lang="en-US" dirty="0">
                <a:gradFill>
                  <a:gsLst>
                    <a:gs pos="78906">
                      <a:schemeClr val="accent1"/>
                    </a:gs>
                    <a:gs pos="46000">
                      <a:schemeClr val="accent1"/>
                    </a:gs>
                  </a:gsLst>
                  <a:lin ang="5400000" scaled="1"/>
                </a:gradFill>
                <a:sym typeface="Wingdings" panose="05000000000000000000" pitchFamily="2" charset="2"/>
              </a:rPr>
              <a:t>Resources</a:t>
            </a:r>
          </a:p>
        </p:txBody>
      </p:sp>
    </p:spTree>
    <p:extLst>
      <p:ext uri="{BB962C8B-B14F-4D97-AF65-F5344CB8AC3E}">
        <p14:creationId xmlns:p14="http://schemas.microsoft.com/office/powerpoint/2010/main" val="81705476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2179058"/>
          </a:xfrm>
        </p:spPr>
        <p:txBody>
          <a:bodyPr/>
          <a:lstStyle/>
          <a:p>
            <a:r>
              <a:rPr lang="en-US" dirty="0"/>
              <a:t>SharePoint Development Background</a:t>
            </a:r>
          </a:p>
        </p:txBody>
      </p:sp>
    </p:spTree>
    <p:extLst>
      <p:ext uri="{BB962C8B-B14F-4D97-AF65-F5344CB8AC3E}">
        <p14:creationId xmlns:p14="http://schemas.microsoft.com/office/powerpoint/2010/main" val="38422387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2179058"/>
          </a:xfrm>
        </p:spPr>
        <p:txBody>
          <a:bodyPr/>
          <a:lstStyle/>
          <a:p>
            <a:r>
              <a:rPr lang="en-US" dirty="0"/>
              <a:t>Introduction to Developer Tooling</a:t>
            </a:r>
          </a:p>
        </p:txBody>
      </p:sp>
    </p:spTree>
    <p:extLst>
      <p:ext uri="{BB962C8B-B14F-4D97-AF65-F5344CB8AC3E}">
        <p14:creationId xmlns:p14="http://schemas.microsoft.com/office/powerpoint/2010/main" val="194856681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schemeClr val="accent1">
                <a:shade val="45000"/>
                <a:satMod val="135000"/>
              </a:schemeClr>
              <a:prstClr val="white"/>
            </a:duotone>
          </a:blip>
          <a:stretch>
            <a:fillRect/>
          </a:stretch>
        </p:blipFill>
        <p:spPr>
          <a:xfrm>
            <a:off x="545830" y="755233"/>
            <a:ext cx="21937966" cy="18052676"/>
          </a:xfrm>
          <a:prstGeom prst="rect">
            <a:avLst/>
          </a:prstGeom>
        </p:spPr>
      </p:pic>
    </p:spTree>
    <p:extLst>
      <p:ext uri="{BB962C8B-B14F-4D97-AF65-F5344CB8AC3E}">
        <p14:creationId xmlns:p14="http://schemas.microsoft.com/office/powerpoint/2010/main" val="1646618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schemeClr val="accent1">
                <a:shade val="45000"/>
                <a:satMod val="135000"/>
              </a:schemeClr>
              <a:prstClr val="white"/>
            </a:duotone>
          </a:blip>
          <a:stretch>
            <a:fillRect/>
          </a:stretch>
        </p:blipFill>
        <p:spPr>
          <a:xfrm>
            <a:off x="-4857405" y="438884"/>
            <a:ext cx="16710121" cy="13750701"/>
          </a:xfrm>
          <a:prstGeom prst="rect">
            <a:avLst/>
          </a:prstGeom>
        </p:spPr>
      </p:pic>
    </p:spTree>
    <p:extLst>
      <p:ext uri="{BB962C8B-B14F-4D97-AF65-F5344CB8AC3E}">
        <p14:creationId xmlns:p14="http://schemas.microsoft.com/office/powerpoint/2010/main" val="4214355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52831" y="2830101"/>
            <a:ext cx="3238944" cy="790303"/>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52831" y="3814535"/>
            <a:ext cx="3238944" cy="872997"/>
          </a:xfrm>
          <a:prstGeom prst="rect">
            <a:avLst/>
          </a:prstGeom>
        </p:spPr>
      </p:pic>
      <p:pic>
        <p:nvPicPr>
          <p:cNvPr id="8" name="Picture 7"/>
          <p:cNvPicPr>
            <a:picLocks noChangeAspect="1"/>
          </p:cNvPicPr>
          <p:nvPr/>
        </p:nvPicPr>
        <p:blipFill>
          <a:blip r:embed="rId7">
            <a:duotone>
              <a:schemeClr val="accent1">
                <a:shade val="45000"/>
                <a:satMod val="135000"/>
              </a:schemeClr>
              <a:prstClr val="white"/>
            </a:duotone>
          </a:blip>
          <a:stretch>
            <a:fillRect/>
          </a:stretch>
        </p:blipFill>
        <p:spPr>
          <a:xfrm>
            <a:off x="-4079260" y="-5300441"/>
            <a:ext cx="14941085" cy="12294966"/>
          </a:xfrm>
          <a:prstGeom prst="rect">
            <a:avLst/>
          </a:prstGeom>
        </p:spPr>
      </p:pic>
    </p:spTree>
    <p:extLst>
      <p:ext uri="{BB962C8B-B14F-4D97-AF65-F5344CB8AC3E}">
        <p14:creationId xmlns:p14="http://schemas.microsoft.com/office/powerpoint/2010/main" val="3396538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52831" y="2830101"/>
            <a:ext cx="3238944" cy="790303"/>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52831" y="3814535"/>
            <a:ext cx="3238944" cy="872997"/>
          </a:xfrm>
          <a:prstGeom prst="rect">
            <a:avLst/>
          </a:prstGeom>
        </p:spPr>
      </p:pic>
      <p:pic>
        <p:nvPicPr>
          <p:cNvPr id="7" name="Picture 6"/>
          <p:cNvPicPr>
            <a:picLocks noChangeAspect="1"/>
          </p:cNvPicPr>
          <p:nvPr/>
        </p:nvPicPr>
        <p:blipFill>
          <a:blip r:embed="rId7">
            <a:duotone>
              <a:schemeClr val="accent1">
                <a:shade val="45000"/>
                <a:satMod val="135000"/>
              </a:schemeClr>
              <a:prstClr val="white"/>
            </a:duotone>
          </a:blip>
          <a:stretch>
            <a:fillRect/>
          </a:stretch>
        </p:blipFill>
        <p:spPr>
          <a:xfrm>
            <a:off x="2584118" y="199240"/>
            <a:ext cx="8277705" cy="6811695"/>
          </a:xfrm>
          <a:prstGeom prst="rect">
            <a:avLst/>
          </a:prstGeom>
        </p:spPr>
      </p:pic>
    </p:spTree>
    <p:extLst>
      <p:ext uri="{BB962C8B-B14F-4D97-AF65-F5344CB8AC3E}">
        <p14:creationId xmlns:p14="http://schemas.microsoft.com/office/powerpoint/2010/main" val="3454381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332853" y="2275466"/>
            <a:ext cx="2925293" cy="1079635"/>
            <a:chOff x="655637" y="2265226"/>
            <a:chExt cx="2925293" cy="1079635"/>
          </a:xfrm>
        </p:grpSpPr>
        <p:grpSp>
          <p:nvGrpSpPr>
            <p:cNvPr id="3" name="Group 2"/>
            <p:cNvGrpSpPr/>
            <p:nvPr/>
          </p:nvGrpSpPr>
          <p:grpSpPr>
            <a:xfrm>
              <a:off x="655637" y="2265226"/>
              <a:ext cx="1438895" cy="1079635"/>
              <a:chOff x="1140359" y="2157070"/>
              <a:chExt cx="1790492" cy="1239228"/>
            </a:xfrm>
          </p:grpSpPr>
          <p:sp>
            <p:nvSpPr>
              <p:cNvPr id="4" name="Rectangle 3"/>
              <p:cNvSpPr/>
              <p:nvPr/>
            </p:nvSpPr>
            <p:spPr bwMode="auto">
              <a:xfrm>
                <a:off x="1140359" y="2157070"/>
                <a:ext cx="1536519" cy="962937"/>
              </a:xfrm>
              <a:prstGeom prst="rect">
                <a:avLst/>
              </a:prstGeom>
              <a:no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400" b="1" dirty="0">
                    <a:solidFill>
                      <a:srgbClr val="2072B8"/>
                    </a:solidFill>
                    <a:ea typeface="Segoe UI" pitchFamily="34" charset="0"/>
                    <a:cs typeface="Segoe UI" pitchFamily="34" charset="0"/>
                  </a:rPr>
                  <a:t>IIS Express</a:t>
                </a:r>
              </a:p>
            </p:txBody>
          </p:sp>
          <p:pic>
            <p:nvPicPr>
              <p:cNvPr id="5" name="Picture 4"/>
              <p:cNvPicPr>
                <a:picLocks noChangeAspect="1"/>
              </p:cNvPicPr>
              <p:nvPr/>
            </p:nvPicPr>
            <p:blipFill>
              <a:blip r:embed="rId2"/>
              <a:stretch>
                <a:fillRect/>
              </a:stretch>
            </p:blipFill>
            <p:spPr>
              <a:xfrm>
                <a:off x="2158744" y="2496298"/>
                <a:ext cx="772107" cy="900000"/>
              </a:xfrm>
              <a:prstGeom prst="rect">
                <a:avLst/>
              </a:prstGeom>
            </p:spPr>
          </p:pic>
        </p:grpSp>
        <p:pic>
          <p:nvPicPr>
            <p:cNvPr id="6" name="Picture 2" descr="https://upload.wikimedia.org/wikipedia/en/0/0d/Microsoft_.NET_Framework_v4.5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237" y="2551101"/>
              <a:ext cx="1505693" cy="371833"/>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descr="http://cdn.gapotchenko.com/website/Content/Blog/Images/2014/05/NuGet%20Logo%2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424" y="2409099"/>
            <a:ext cx="1534966" cy="55719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9571037" y="2339243"/>
            <a:ext cx="2366853" cy="815598"/>
            <a:chOff x="9672033" y="3490175"/>
            <a:chExt cx="2366853" cy="815598"/>
          </a:xfrm>
        </p:grpSpPr>
        <p:sp>
          <p:nvSpPr>
            <p:cNvPr id="10" name="Rectangle 9"/>
            <p:cNvSpPr/>
            <p:nvPr/>
          </p:nvSpPr>
          <p:spPr>
            <a:xfrm>
              <a:off x="10204889" y="3967219"/>
              <a:ext cx="1833997" cy="338554"/>
            </a:xfrm>
            <a:prstGeom prst="rect">
              <a:avLst/>
            </a:prstGeom>
          </p:spPr>
          <p:txBody>
            <a:bodyPr wrap="square">
              <a:spAutoFit/>
            </a:bodyPr>
            <a:lstStyle/>
            <a:p>
              <a:r>
                <a:rPr lang="en-US" sz="1600" dirty="0">
                  <a:solidFill>
                    <a:srgbClr val="5B318F"/>
                  </a:solidFill>
                  <a:sym typeface="Wingdings"/>
                </a:rPr>
                <a:t>Project Templates</a:t>
              </a:r>
              <a:endParaRPr lang="fi-FI" sz="1600" dirty="0">
                <a:solidFill>
                  <a:srgbClr val="5B318F"/>
                </a:solidFill>
              </a:endParaRPr>
            </a:p>
          </p:txBody>
        </p:sp>
        <p:pic>
          <p:nvPicPr>
            <p:cNvPr id="11" name="Picture 10"/>
            <p:cNvPicPr>
              <a:picLocks noChangeAspect="1"/>
            </p:cNvPicPr>
            <p:nvPr/>
          </p:nvPicPr>
          <p:blipFill>
            <a:blip r:embed="rId5"/>
            <a:stretch>
              <a:fillRect/>
            </a:stretch>
          </p:blipFill>
          <p:spPr>
            <a:xfrm>
              <a:off x="9672033" y="3490175"/>
              <a:ext cx="2366853" cy="661259"/>
            </a:xfrm>
            <a:prstGeom prst="rect">
              <a:avLst/>
            </a:prstGeom>
          </p:spPr>
        </p:pic>
      </p:grpSp>
      <p:sp>
        <p:nvSpPr>
          <p:cNvPr id="12" name="TextBox 11"/>
          <p:cNvSpPr txBox="1"/>
          <p:nvPr/>
        </p:nvSpPr>
        <p:spPr>
          <a:xfrm>
            <a:off x="7988824" y="2281908"/>
            <a:ext cx="1117935" cy="960263"/>
          </a:xfrm>
          <a:prstGeom prst="rect">
            <a:avLst/>
          </a:prstGeom>
          <a:noFill/>
        </p:spPr>
        <p:txBody>
          <a:bodyPr wrap="none" lIns="182880" tIns="146304" rIns="182880" bIns="146304" rtlCol="0">
            <a:spAutoFit/>
          </a:bodyPr>
          <a:lstStyle/>
          <a:p>
            <a:pPr>
              <a:lnSpc>
                <a:spcPct val="90000"/>
              </a:lnSpc>
              <a:spcAft>
                <a:spcPts val="600"/>
              </a:spcAft>
            </a:pPr>
            <a:r>
              <a:rPr lang="en-US" sz="4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C#</a:t>
            </a:r>
            <a:endParaRPr lang="fi-FI" sz="4800" b="1" dirty="0" err="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pic>
        <p:nvPicPr>
          <p:cNvPr id="14" name="Picture 13"/>
          <p:cNvPicPr>
            <a:picLocks noChangeAspect="1"/>
          </p:cNvPicPr>
          <p:nvPr/>
        </p:nvPicPr>
        <p:blipFill>
          <a:blip r:embed="rId6"/>
          <a:stretch>
            <a:fillRect/>
          </a:stretch>
        </p:blipFill>
        <p:spPr>
          <a:xfrm>
            <a:off x="1363573" y="5435598"/>
            <a:ext cx="1175725" cy="633083"/>
          </a:xfrm>
          <a:prstGeom prst="rect">
            <a:avLst/>
          </a:prstGeom>
        </p:spPr>
      </p:pic>
      <p:pic>
        <p:nvPicPr>
          <p:cNvPr id="15" name="Picture 4" descr="https://upload.wikimedia.org/wikipedia/commons/thumb/d/db/Npm-logo.svg/320px-Npm-logo.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2424" y="5498588"/>
            <a:ext cx="1503380" cy="5825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8">
            <a:clrChange>
              <a:clrFrom>
                <a:srgbClr val="FFFFFF"/>
              </a:clrFrom>
              <a:clrTo>
                <a:srgbClr val="FFFFFF">
                  <a:alpha val="0"/>
                </a:srgbClr>
              </a:clrTo>
            </a:clrChange>
          </a:blip>
          <a:stretch>
            <a:fillRect/>
          </a:stretch>
        </p:blipFill>
        <p:spPr>
          <a:xfrm>
            <a:off x="6357529" y="5114832"/>
            <a:ext cx="498294" cy="1119822"/>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01284" y="5249074"/>
            <a:ext cx="1262944" cy="1094101"/>
          </a:xfrm>
          <a:prstGeom prst="rect">
            <a:avLst/>
          </a:prstGeom>
        </p:spPr>
      </p:pic>
      <p:pic>
        <p:nvPicPr>
          <p:cNvPr id="27" name="Picture 26"/>
          <p:cNvPicPr>
            <a:picLocks noChangeAspect="1"/>
          </p:cNvPicPr>
          <p:nvPr/>
        </p:nvPicPr>
        <p:blipFill>
          <a:blip r:embed="rId10">
            <a:clrChange>
              <a:clrFrom>
                <a:srgbClr val="FFFFFF"/>
              </a:clrFrom>
              <a:clrTo>
                <a:srgbClr val="FFFFFF">
                  <a:alpha val="0"/>
                </a:srgbClr>
              </a:clrTo>
            </a:clrChange>
          </a:blip>
          <a:stretch>
            <a:fillRect/>
          </a:stretch>
        </p:blipFill>
        <p:spPr>
          <a:xfrm>
            <a:off x="7723510" y="5498588"/>
            <a:ext cx="1648562" cy="607365"/>
          </a:xfrm>
          <a:prstGeom prst="rect">
            <a:avLst/>
          </a:prstGeom>
        </p:spPr>
      </p:pic>
      <p:cxnSp>
        <p:nvCxnSpPr>
          <p:cNvPr id="30" name="Straight Connector 29"/>
          <p:cNvCxnSpPr/>
          <p:nvPr/>
        </p:nvCxnSpPr>
        <p:spPr>
          <a:xfrm>
            <a:off x="212356" y="4259262"/>
            <a:ext cx="11584766" cy="0"/>
          </a:xfrm>
          <a:prstGeom prst="line">
            <a:avLst/>
          </a:prstGeom>
          <a:ln>
            <a:headEnd type="none"/>
            <a:tailEnd type="none"/>
          </a:ln>
        </p:spPr>
        <p:style>
          <a:lnRef idx="1">
            <a:schemeClr val="accent2"/>
          </a:lnRef>
          <a:fillRef idx="0">
            <a:schemeClr val="accent2"/>
          </a:fillRef>
          <a:effectRef idx="0">
            <a:schemeClr val="accent2"/>
          </a:effectRef>
          <a:fontRef idx="minor">
            <a:schemeClr val="tx1"/>
          </a:fontRef>
        </p:style>
      </p:cxnSp>
      <p:sp>
        <p:nvSpPr>
          <p:cNvPr id="8" name="Title 7"/>
          <p:cNvSpPr>
            <a:spLocks noGrp="1"/>
          </p:cNvSpPr>
          <p:nvPr>
            <p:ph type="title"/>
          </p:nvPr>
        </p:nvSpPr>
        <p:spPr/>
        <p:txBody>
          <a:bodyPr/>
          <a:lstStyle/>
          <a:p>
            <a:r>
              <a:rPr lang="en-US" dirty="0"/>
              <a:t>Server side tool comparison</a:t>
            </a:r>
          </a:p>
        </p:txBody>
      </p:sp>
      <p:cxnSp>
        <p:nvCxnSpPr>
          <p:cNvPr id="17" name="Straight Connector 16"/>
          <p:cNvCxnSpPr/>
          <p:nvPr/>
        </p:nvCxnSpPr>
        <p:spPr>
          <a:xfrm>
            <a:off x="1972091" y="3346862"/>
            <a:ext cx="0" cy="1708219"/>
          </a:xfrm>
          <a:prstGeom prst="line">
            <a:avLst/>
          </a:prstGeom>
          <a:ln>
            <a:prstDash val="dash"/>
            <a:headEnd type="none"/>
            <a:tailEnd type="none"/>
          </a:ln>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a:off x="4474167" y="3346862"/>
            <a:ext cx="0" cy="1708219"/>
          </a:xfrm>
          <a:prstGeom prst="line">
            <a:avLst/>
          </a:prstGeom>
          <a:ln>
            <a:prstDash val="dash"/>
            <a:headEnd type="none"/>
            <a:tailEnd type="none"/>
          </a:ln>
        </p:spPr>
        <p:style>
          <a:lnRef idx="1">
            <a:schemeClr val="accent2"/>
          </a:lnRef>
          <a:fillRef idx="0">
            <a:schemeClr val="accent2"/>
          </a:fillRef>
          <a:effectRef idx="0">
            <a:schemeClr val="accent2"/>
          </a:effectRef>
          <a:fontRef idx="minor">
            <a:schemeClr val="tx1"/>
          </a:fontRef>
        </p:style>
      </p:cxnSp>
      <p:cxnSp>
        <p:nvCxnSpPr>
          <p:cNvPr id="36" name="Straight Connector 35"/>
          <p:cNvCxnSpPr/>
          <p:nvPr/>
        </p:nvCxnSpPr>
        <p:spPr>
          <a:xfrm>
            <a:off x="6606676" y="3346862"/>
            <a:ext cx="0" cy="1708219"/>
          </a:xfrm>
          <a:prstGeom prst="line">
            <a:avLst/>
          </a:prstGeom>
          <a:ln>
            <a:prstDash val="dash"/>
            <a:headEnd type="none"/>
            <a:tailEnd type="none"/>
          </a:ln>
        </p:spPr>
        <p:style>
          <a:lnRef idx="1">
            <a:schemeClr val="accent2"/>
          </a:lnRef>
          <a:fillRef idx="0">
            <a:schemeClr val="accent2"/>
          </a:fillRef>
          <a:effectRef idx="0">
            <a:schemeClr val="accent2"/>
          </a:effectRef>
          <a:fontRef idx="minor">
            <a:schemeClr val="tx1"/>
          </a:fontRef>
        </p:style>
      </p:cxnSp>
      <p:cxnSp>
        <p:nvCxnSpPr>
          <p:cNvPr id="37" name="Straight Connector 36"/>
          <p:cNvCxnSpPr/>
          <p:nvPr/>
        </p:nvCxnSpPr>
        <p:spPr>
          <a:xfrm>
            <a:off x="8547793" y="3361194"/>
            <a:ext cx="0" cy="1708219"/>
          </a:xfrm>
          <a:prstGeom prst="line">
            <a:avLst/>
          </a:prstGeom>
          <a:ln>
            <a:prstDash val="dash"/>
            <a:headEnd type="none"/>
            <a:tailEnd type="none"/>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11032756" y="3346862"/>
            <a:ext cx="0" cy="1708219"/>
          </a:xfrm>
          <a:prstGeom prst="line">
            <a:avLst/>
          </a:prstGeom>
          <a:ln>
            <a:prstDash val="dash"/>
            <a:headEnd type="none"/>
            <a:tailEnd type="none"/>
          </a:ln>
        </p:spPr>
        <p:style>
          <a:lnRef idx="1">
            <a:schemeClr val="accent2"/>
          </a:lnRef>
          <a:fillRef idx="0">
            <a:schemeClr val="accent2"/>
          </a:fillRef>
          <a:effectRef idx="0">
            <a:schemeClr val="accent2"/>
          </a:effectRef>
          <a:fontRef idx="minor">
            <a:schemeClr val="tx1"/>
          </a:fontRef>
        </p:style>
      </p:cxnSp>
      <p:sp>
        <p:nvSpPr>
          <p:cNvPr id="2" name="Rounded Rectangle 1"/>
          <p:cNvSpPr/>
          <p:nvPr/>
        </p:nvSpPr>
        <p:spPr bwMode="auto">
          <a:xfrm>
            <a:off x="5965529" y="2471324"/>
            <a:ext cx="1247245" cy="581433"/>
          </a:xfrm>
          <a:prstGeom prst="roundRect">
            <a:avLst/>
          </a:prstGeom>
          <a:solidFill>
            <a:schemeClr val="accent2">
              <a:alpha val="5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5439">
                      <a:srgbClr val="F8F8F8"/>
                    </a:gs>
                    <a:gs pos="10000">
                      <a:srgbClr val="F8F8F8"/>
                    </a:gs>
                  </a:gsLst>
                  <a:lin ang="5400000" scaled="0"/>
                </a:gradFill>
                <a:effectLst>
                  <a:outerShdw blurRad="38100" dist="38100" dir="2700000" algn="tl">
                    <a:srgbClr val="000000">
                      <a:alpha val="43137"/>
                    </a:srgbClr>
                  </a:outerShdw>
                </a:effectLst>
              </a:rPr>
              <a:t>MSBuild</a:t>
            </a:r>
          </a:p>
        </p:txBody>
      </p:sp>
    </p:spTree>
    <p:extLst>
      <p:ext uri="{BB962C8B-B14F-4D97-AF65-F5344CB8AC3E}">
        <p14:creationId xmlns:p14="http://schemas.microsoft.com/office/powerpoint/2010/main" val="490606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ountry Road"/>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rot="186092">
            <a:off x="6474448" y="2449022"/>
            <a:ext cx="6423481" cy="3841104"/>
          </a:xfrm>
          <a:prstGeom prst="rect">
            <a:avLst/>
          </a:prstGeom>
          <a:solidFill>
            <a:srgbClr val="F8F8F8"/>
          </a:solidFill>
        </p:spPr>
      </p:pic>
      <p:sp>
        <p:nvSpPr>
          <p:cNvPr id="18" name="Content Placeholder 2"/>
          <p:cNvSpPr>
            <a:spLocks noGrp="1"/>
          </p:cNvSpPr>
          <p:nvPr>
            <p:ph type="body" sz="quarter" idx="10"/>
          </p:nvPr>
        </p:nvSpPr>
        <p:spPr>
          <a:xfrm>
            <a:off x="274638" y="1212850"/>
            <a:ext cx="11887200" cy="4684359"/>
          </a:xfrm>
        </p:spPr>
        <p:txBody>
          <a:bodyPr/>
          <a:lstStyle/>
          <a:p>
            <a:pPr marL="0" indent="0">
              <a:buNone/>
            </a:pPr>
            <a:r>
              <a:rPr lang="en-US" sz="3200" dirty="0">
                <a:gradFill>
                  <a:gsLst>
                    <a:gs pos="752">
                      <a:schemeClr val="tx2"/>
                    </a:gs>
                    <a:gs pos="12389">
                      <a:schemeClr val="tx2"/>
                    </a:gs>
                  </a:gsLst>
                  <a:lin ang="5400000" scaled="0"/>
                </a:gradFill>
              </a:rPr>
              <a:t>Now</a:t>
            </a:r>
          </a:p>
          <a:p>
            <a:pPr marL="231775" lvl="0" indent="-231775">
              <a:spcBef>
                <a:spcPts val="600"/>
              </a:spcBef>
            </a:pPr>
            <a:r>
              <a:rPr lang="en-US" sz="2000" dirty="0">
                <a:gradFill>
                  <a:gsLst>
                    <a:gs pos="81203">
                      <a:schemeClr val="tx1"/>
                    </a:gs>
                    <a:gs pos="53000">
                      <a:schemeClr val="tx1"/>
                    </a:gs>
                  </a:gsLst>
                  <a:lin ang="5400000" scaled="0"/>
                </a:gradFill>
                <a:latin typeface="+mn-lt"/>
              </a:rPr>
              <a:t>Sites on Microsoft Graph preview</a:t>
            </a:r>
          </a:p>
          <a:p>
            <a:pPr marL="231775" lvl="0" indent="-231775">
              <a:spcBef>
                <a:spcPts val="600"/>
              </a:spcBef>
            </a:pPr>
            <a:r>
              <a:rPr lang="en-US" sz="2000" dirty="0">
                <a:gradFill>
                  <a:gsLst>
                    <a:gs pos="81203">
                      <a:schemeClr val="tx1"/>
                    </a:gs>
                    <a:gs pos="53000">
                      <a:schemeClr val="tx1"/>
                    </a:gs>
                  </a:gsLst>
                  <a:lin ang="5400000" scaled="0"/>
                </a:gradFill>
                <a:latin typeface="+mn-lt"/>
              </a:rPr>
              <a:t>Client-side Web Parts for Classic pages preview</a:t>
            </a:r>
          </a:p>
          <a:p>
            <a:pPr marL="231775" indent="-231775">
              <a:spcBef>
                <a:spcPts val="600"/>
              </a:spcBef>
            </a:pPr>
            <a:r>
              <a:rPr lang="en-US" sz="2000" dirty="0">
                <a:gradFill>
                  <a:gsLst>
                    <a:gs pos="81203">
                      <a:schemeClr val="tx1"/>
                    </a:gs>
                    <a:gs pos="53000">
                      <a:schemeClr val="tx1"/>
                    </a:gs>
                  </a:gsLst>
                  <a:lin ang="5400000" scaled="0"/>
                </a:gradFill>
                <a:latin typeface="+mn-lt"/>
              </a:rPr>
              <a:t>SharePoint </a:t>
            </a:r>
            <a:r>
              <a:rPr lang="en-US" sz="2000" dirty="0" err="1">
                <a:gradFill>
                  <a:gsLst>
                    <a:gs pos="81203">
                      <a:schemeClr val="tx1"/>
                    </a:gs>
                    <a:gs pos="53000">
                      <a:schemeClr val="tx1"/>
                    </a:gs>
                  </a:gsLst>
                  <a:lin ang="5400000" scaled="0"/>
                </a:gradFill>
                <a:latin typeface="+mn-lt"/>
              </a:rPr>
              <a:t>Webhooks</a:t>
            </a:r>
            <a:r>
              <a:rPr lang="en-US" sz="2000" dirty="0">
                <a:gradFill>
                  <a:gsLst>
                    <a:gs pos="81203">
                      <a:schemeClr val="tx1"/>
                    </a:gs>
                    <a:gs pos="53000">
                      <a:schemeClr val="tx1"/>
                    </a:gs>
                  </a:gsLst>
                  <a:lin ang="5400000" scaled="0"/>
                </a:gradFill>
                <a:latin typeface="+mn-lt"/>
              </a:rPr>
              <a:t> preview</a:t>
            </a:r>
          </a:p>
          <a:p>
            <a:pPr marL="231775" indent="-231775">
              <a:spcBef>
                <a:spcPts val="600"/>
              </a:spcBef>
            </a:pPr>
            <a:r>
              <a:rPr lang="en-US" sz="2000" dirty="0">
                <a:gradFill>
                  <a:gsLst>
                    <a:gs pos="81203">
                      <a:schemeClr val="tx1"/>
                    </a:gs>
                    <a:gs pos="53000">
                      <a:schemeClr val="tx1"/>
                    </a:gs>
                  </a:gsLst>
                  <a:lin ang="5400000" scaled="0"/>
                </a:gradFill>
                <a:latin typeface="+mn-lt"/>
              </a:rPr>
              <a:t>SharePoint and </a:t>
            </a:r>
            <a:r>
              <a:rPr lang="en-US" sz="2000" dirty="0" err="1">
                <a:gradFill>
                  <a:gsLst>
                    <a:gs pos="81203">
                      <a:schemeClr val="tx1"/>
                    </a:gs>
                    <a:gs pos="53000">
                      <a:schemeClr val="tx1"/>
                    </a:gs>
                  </a:gsLst>
                  <a:lin ang="5400000" scaled="0"/>
                </a:gradFill>
                <a:latin typeface="+mn-lt"/>
              </a:rPr>
              <a:t>PowerApp</a:t>
            </a:r>
            <a:r>
              <a:rPr lang="en-US" sz="2000" dirty="0">
                <a:gradFill>
                  <a:gsLst>
                    <a:gs pos="81203">
                      <a:schemeClr val="tx1"/>
                    </a:gs>
                    <a:gs pos="53000">
                      <a:schemeClr val="tx1"/>
                    </a:gs>
                  </a:gsLst>
                  <a:lin ang="5400000" scaled="0"/>
                </a:gradFill>
                <a:latin typeface="+mn-lt"/>
              </a:rPr>
              <a:t> integration preview</a:t>
            </a:r>
            <a:br>
              <a:rPr lang="en-US" sz="2000" dirty="0">
                <a:gradFill>
                  <a:gsLst>
                    <a:gs pos="81203">
                      <a:schemeClr val="tx1"/>
                    </a:gs>
                    <a:gs pos="53000">
                      <a:schemeClr val="tx1"/>
                    </a:gs>
                  </a:gsLst>
                  <a:lin ang="5400000" scaled="0"/>
                </a:gradFill>
              </a:rPr>
            </a:br>
            <a:endParaRPr lang="en-US" sz="2000" dirty="0">
              <a:gradFill>
                <a:gsLst>
                  <a:gs pos="81203">
                    <a:schemeClr val="tx1"/>
                  </a:gs>
                  <a:gs pos="53000">
                    <a:schemeClr val="tx1"/>
                  </a:gs>
                </a:gsLst>
                <a:lin ang="5400000" scaled="0"/>
              </a:gradFill>
            </a:endParaRPr>
          </a:p>
          <a:p>
            <a:pPr marL="0" indent="0">
              <a:buNone/>
            </a:pPr>
            <a:r>
              <a:rPr lang="en-US" sz="3200" dirty="0">
                <a:gradFill>
                  <a:gsLst>
                    <a:gs pos="752">
                      <a:schemeClr val="tx2"/>
                    </a:gs>
                    <a:gs pos="12389">
                      <a:schemeClr val="tx2"/>
                    </a:gs>
                  </a:gsLst>
                  <a:lin ang="5400000" scaled="0"/>
                </a:gradFill>
              </a:rPr>
              <a:t>Later</a:t>
            </a:r>
          </a:p>
          <a:p>
            <a:pPr marL="231775" lvl="0" indent="-231775">
              <a:spcBef>
                <a:spcPts val="600"/>
              </a:spcBef>
            </a:pPr>
            <a:r>
              <a:rPr lang="en-US" sz="2000" dirty="0">
                <a:gradFill>
                  <a:gsLst>
                    <a:gs pos="81203">
                      <a:schemeClr val="tx1"/>
                    </a:gs>
                    <a:gs pos="53000">
                      <a:schemeClr val="tx1"/>
                    </a:gs>
                  </a:gsLst>
                  <a:lin ang="5400000" scaled="0"/>
                </a:gradFill>
                <a:latin typeface="+mn-lt"/>
              </a:rPr>
              <a:t>Sites on Microsoft Graph GA</a:t>
            </a:r>
          </a:p>
          <a:p>
            <a:pPr marL="231775" lvl="0" indent="-231775">
              <a:spcBef>
                <a:spcPts val="600"/>
              </a:spcBef>
            </a:pPr>
            <a:r>
              <a:rPr lang="en-US" sz="2000" dirty="0">
                <a:gradFill>
                  <a:gsLst>
                    <a:gs pos="81203">
                      <a:schemeClr val="tx1"/>
                    </a:gs>
                    <a:gs pos="53000">
                      <a:schemeClr val="tx1"/>
                    </a:gs>
                  </a:gsLst>
                  <a:lin ang="5400000" scaled="0"/>
                </a:gradFill>
                <a:latin typeface="+mn-lt"/>
              </a:rPr>
              <a:t>Client-side Web Parts for Modern Pages preview</a:t>
            </a:r>
          </a:p>
          <a:p>
            <a:pPr marL="231775" lvl="0" indent="-231775">
              <a:spcBef>
                <a:spcPts val="600"/>
              </a:spcBef>
            </a:pPr>
            <a:r>
              <a:rPr lang="en-US" sz="2000" dirty="0">
                <a:gradFill>
                  <a:gsLst>
                    <a:gs pos="81203">
                      <a:schemeClr val="tx1"/>
                    </a:gs>
                    <a:gs pos="53000">
                      <a:schemeClr val="tx1"/>
                    </a:gs>
                  </a:gsLst>
                  <a:lin ang="5400000" scaled="0"/>
                </a:gradFill>
                <a:latin typeface="+mn-lt"/>
              </a:rPr>
              <a:t>SharePoint </a:t>
            </a:r>
            <a:r>
              <a:rPr lang="en-US" sz="2000" dirty="0" err="1">
                <a:gradFill>
                  <a:gsLst>
                    <a:gs pos="81203">
                      <a:schemeClr val="tx1"/>
                    </a:gs>
                    <a:gs pos="53000">
                      <a:schemeClr val="tx1"/>
                    </a:gs>
                  </a:gsLst>
                  <a:lin ang="5400000" scaled="0"/>
                </a:gradFill>
                <a:latin typeface="+mn-lt"/>
              </a:rPr>
              <a:t>Webhooks</a:t>
            </a:r>
            <a:r>
              <a:rPr lang="en-US" sz="2000" dirty="0">
                <a:gradFill>
                  <a:gsLst>
                    <a:gs pos="81203">
                      <a:schemeClr val="tx1"/>
                    </a:gs>
                    <a:gs pos="53000">
                      <a:schemeClr val="tx1"/>
                    </a:gs>
                  </a:gsLst>
                  <a:lin ang="5400000" scaled="0"/>
                </a:gradFill>
                <a:latin typeface="+mn-lt"/>
              </a:rPr>
              <a:t> GA</a:t>
            </a:r>
          </a:p>
          <a:p>
            <a:pPr marL="231775" lvl="0" indent="-231775">
              <a:spcBef>
                <a:spcPts val="600"/>
              </a:spcBef>
            </a:pPr>
            <a:r>
              <a:rPr lang="en-US" sz="2000" dirty="0">
                <a:gradFill>
                  <a:gsLst>
                    <a:gs pos="81203">
                      <a:schemeClr val="tx1"/>
                    </a:gs>
                    <a:gs pos="53000">
                      <a:schemeClr val="tx1"/>
                    </a:gs>
                  </a:gsLst>
                  <a:lin ang="5400000" scaled="0"/>
                </a:gradFill>
                <a:latin typeface="+mn-lt"/>
              </a:rPr>
              <a:t>SharePoint and </a:t>
            </a:r>
            <a:r>
              <a:rPr lang="en-US" sz="2000" dirty="0" err="1">
                <a:gradFill>
                  <a:gsLst>
                    <a:gs pos="81203">
                      <a:schemeClr val="tx1"/>
                    </a:gs>
                    <a:gs pos="53000">
                      <a:schemeClr val="tx1"/>
                    </a:gs>
                  </a:gsLst>
                  <a:lin ang="5400000" scaled="0"/>
                </a:gradFill>
                <a:latin typeface="+mn-lt"/>
              </a:rPr>
              <a:t>PowerApp</a:t>
            </a:r>
            <a:r>
              <a:rPr lang="en-US" sz="2000" dirty="0">
                <a:gradFill>
                  <a:gsLst>
                    <a:gs pos="81203">
                      <a:schemeClr val="tx1"/>
                    </a:gs>
                    <a:gs pos="53000">
                      <a:schemeClr val="tx1"/>
                    </a:gs>
                  </a:gsLst>
                  <a:lin ang="5400000" scaled="0"/>
                </a:gradFill>
                <a:latin typeface="+mn-lt"/>
              </a:rPr>
              <a:t> integration GA</a:t>
            </a:r>
          </a:p>
          <a:p>
            <a:endParaRPr lang="en-US" sz="2400" dirty="0">
              <a:gradFill>
                <a:gsLst>
                  <a:gs pos="752">
                    <a:schemeClr val="tx2"/>
                  </a:gs>
                  <a:gs pos="12389">
                    <a:schemeClr val="tx2"/>
                  </a:gs>
                </a:gsLst>
                <a:lin ang="5400000" scaled="0"/>
              </a:gradFill>
            </a:endParaRPr>
          </a:p>
        </p:txBody>
      </p:sp>
      <p:sp>
        <p:nvSpPr>
          <p:cNvPr id="50" name="Title 49"/>
          <p:cNvSpPr>
            <a:spLocks noGrp="1"/>
          </p:cNvSpPr>
          <p:nvPr>
            <p:ph type="title"/>
          </p:nvPr>
        </p:nvSpPr>
        <p:spPr/>
        <p:txBody>
          <a:bodyPr/>
          <a:lstStyle/>
          <a:p>
            <a:r>
              <a:rPr lang="en-US"/>
              <a:t>Roadmap</a:t>
            </a:r>
            <a:endParaRPr lang="en-US" dirty="0"/>
          </a:p>
        </p:txBody>
      </p:sp>
      <p:pic>
        <p:nvPicPr>
          <p:cNvPr id="58" name="Picture 57"/>
          <p:cNvPicPr>
            <a:picLocks noChangeAspect="1"/>
          </p:cNvPicPr>
          <p:nvPr/>
        </p:nvPicPr>
        <p:blipFill rotWithShape="1">
          <a:blip r:embed="rId5">
            <a:duotone>
              <a:schemeClr val="accent1">
                <a:shade val="45000"/>
                <a:satMod val="135000"/>
              </a:schemeClr>
              <a:prstClr val="white"/>
            </a:duotone>
            <a:lum bright="-5000"/>
          </a:blip>
          <a:srcRect r="52385"/>
          <a:stretch/>
        </p:blipFill>
        <p:spPr>
          <a:xfrm>
            <a:off x="7202344" y="1920358"/>
            <a:ext cx="1229244" cy="4004411"/>
          </a:xfrm>
          <a:prstGeom prst="rect">
            <a:avLst/>
          </a:prstGeom>
        </p:spPr>
      </p:pic>
      <p:pic>
        <p:nvPicPr>
          <p:cNvPr id="59" name="Picture 58"/>
          <p:cNvPicPr>
            <a:picLocks noChangeAspect="1"/>
          </p:cNvPicPr>
          <p:nvPr/>
        </p:nvPicPr>
        <p:blipFill rotWithShape="1">
          <a:blip r:embed="rId5">
            <a:duotone>
              <a:schemeClr val="accent1">
                <a:shade val="45000"/>
                <a:satMod val="135000"/>
              </a:schemeClr>
              <a:prstClr val="white"/>
            </a:duotone>
          </a:blip>
          <a:srcRect l="45908"/>
          <a:stretch/>
        </p:blipFill>
        <p:spPr>
          <a:xfrm>
            <a:off x="7823792" y="2663904"/>
            <a:ext cx="1396454" cy="4004411"/>
          </a:xfrm>
          <a:prstGeom prst="rect">
            <a:avLst/>
          </a:prstGeom>
        </p:spPr>
      </p:pic>
      <p:grpSp>
        <p:nvGrpSpPr>
          <p:cNvPr id="60" name="Group 59"/>
          <p:cNvGrpSpPr/>
          <p:nvPr/>
        </p:nvGrpSpPr>
        <p:grpSpPr>
          <a:xfrm>
            <a:off x="5773016" y="5152794"/>
            <a:ext cx="6906334" cy="2189345"/>
            <a:chOff x="-924524" y="5149390"/>
            <a:chExt cx="6771530" cy="2146612"/>
          </a:xfrm>
        </p:grpSpPr>
        <p:pic>
          <p:nvPicPr>
            <p:cNvPr id="61" name="Picture 60"/>
            <p:cNvPicPr>
              <a:picLocks noChangeAspect="1"/>
            </p:cNvPicPr>
            <p:nvPr/>
          </p:nvPicPr>
          <p:blipFill>
            <a:blip r:embed="rId6"/>
            <a:stretch>
              <a:fillRect/>
            </a:stretch>
          </p:blipFill>
          <p:spPr>
            <a:xfrm>
              <a:off x="2176557" y="5689480"/>
              <a:ext cx="3670449" cy="1521304"/>
            </a:xfrm>
            <a:prstGeom prst="rect">
              <a:avLst/>
            </a:prstGeom>
          </p:spPr>
        </p:pic>
        <p:grpSp>
          <p:nvGrpSpPr>
            <p:cNvPr id="62" name="Group 61"/>
            <p:cNvGrpSpPr/>
            <p:nvPr/>
          </p:nvGrpSpPr>
          <p:grpSpPr>
            <a:xfrm>
              <a:off x="-924524" y="5149390"/>
              <a:ext cx="6320687" cy="2146612"/>
              <a:chOff x="-924524" y="5263960"/>
              <a:chExt cx="6320687" cy="2146612"/>
            </a:xfrm>
          </p:grpSpPr>
          <p:pic>
            <p:nvPicPr>
              <p:cNvPr id="63" name="Picture 62"/>
              <p:cNvPicPr>
                <a:picLocks noChangeAspect="1"/>
              </p:cNvPicPr>
              <p:nvPr/>
            </p:nvPicPr>
            <p:blipFill>
              <a:blip r:embed="rId6">
                <a:lum contrast="-15000"/>
              </a:blip>
              <a:stretch>
                <a:fillRect/>
              </a:stretch>
            </p:blipFill>
            <p:spPr>
              <a:xfrm>
                <a:off x="217033" y="5263960"/>
                <a:ext cx="5179130" cy="2146612"/>
              </a:xfrm>
              <a:prstGeom prst="rect">
                <a:avLst/>
              </a:prstGeom>
            </p:spPr>
          </p:pic>
          <p:pic>
            <p:nvPicPr>
              <p:cNvPr id="64" name="Picture 63"/>
              <p:cNvPicPr>
                <a:picLocks noChangeAspect="1"/>
              </p:cNvPicPr>
              <p:nvPr/>
            </p:nvPicPr>
            <p:blipFill>
              <a:blip r:embed="rId6">
                <a:grayscl/>
                <a:lum contrast="-5000"/>
              </a:blip>
              <a:stretch>
                <a:fillRect/>
              </a:stretch>
            </p:blipFill>
            <p:spPr>
              <a:xfrm>
                <a:off x="-924524" y="5426598"/>
                <a:ext cx="3670449" cy="1521304"/>
              </a:xfrm>
              <a:prstGeom prst="rect">
                <a:avLst/>
              </a:prstGeom>
            </p:spPr>
          </p:pic>
        </p:grpSp>
      </p:grpSp>
    </p:spTree>
    <p:extLst>
      <p:ext uri="{BB962C8B-B14F-4D97-AF65-F5344CB8AC3E}">
        <p14:creationId xmlns:p14="http://schemas.microsoft.com/office/powerpoint/2010/main" val="17387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Learn more about the SharePoint Framework</a:t>
            </a:r>
          </a:p>
        </p:txBody>
      </p:sp>
      <p:sp>
        <p:nvSpPr>
          <p:cNvPr id="4" name="Text Placeholder 3"/>
          <p:cNvSpPr>
            <a:spLocks noGrp="1"/>
          </p:cNvSpPr>
          <p:nvPr>
            <p:ph type="body" sz="quarter" idx="10"/>
          </p:nvPr>
        </p:nvSpPr>
        <p:spPr>
          <a:xfrm>
            <a:off x="274639" y="1212849"/>
            <a:ext cx="5486399" cy="4838248"/>
          </a:xfrm>
        </p:spPr>
        <p:txBody>
          <a:bodyPr/>
          <a:lstStyle/>
          <a:p>
            <a:r>
              <a:rPr lang="en-US" dirty="0"/>
              <a:t>@Ignite</a:t>
            </a:r>
          </a:p>
          <a:p>
            <a:pPr lvl="1"/>
            <a:r>
              <a:rPr lang="en-US" sz="1600" dirty="0"/>
              <a:t>BRK4015 Build Client-side Web Parts for Microsoft SharePoint</a:t>
            </a:r>
          </a:p>
          <a:p>
            <a:pPr lvl="1"/>
            <a:r>
              <a:rPr lang="en-US" sz="1600" dirty="0"/>
              <a:t>BRK2115 Learn about PnP and the new SharePoint Framework</a:t>
            </a:r>
          </a:p>
          <a:p>
            <a:pPr lvl="1"/>
            <a:r>
              <a:rPr lang="en-US" sz="1600" dirty="0"/>
              <a:t>BRK2117 The Future of SharePoint Development</a:t>
            </a:r>
          </a:p>
          <a:p>
            <a:pPr lvl="1"/>
            <a:r>
              <a:rPr lang="en-US" sz="1600" dirty="0"/>
              <a:t>THR2153 Review the SharePoint Framework: An Open and Connected Platform</a:t>
            </a:r>
          </a:p>
          <a:p>
            <a:pPr lvl="1"/>
            <a:r>
              <a:rPr lang="en-US" sz="1600" dirty="0"/>
              <a:t>IDL3083 Serve HelloWorld in a SharePoint page (using the new SharePoint Framework)</a:t>
            </a:r>
          </a:p>
          <a:p>
            <a:pPr lvl="1"/>
            <a:r>
              <a:rPr lang="en-US" sz="1600" dirty="0"/>
              <a:t>IDL3082 Talk to SharePoint with your HelloWorld </a:t>
            </a:r>
            <a:r>
              <a:rPr lang="en-US" sz="1600" dirty="0" err="1"/>
              <a:t>WebPart</a:t>
            </a:r>
            <a:r>
              <a:rPr lang="en-US" sz="1600" dirty="0"/>
              <a:t> (using the new SharePoint Framework)</a:t>
            </a:r>
          </a:p>
          <a:p>
            <a:pPr lvl="1"/>
            <a:r>
              <a:rPr lang="en-US" sz="1600" dirty="0"/>
              <a:t>IDL3084 Add </a:t>
            </a:r>
            <a:r>
              <a:rPr lang="en-US" sz="1600" dirty="0" err="1"/>
              <a:t>jQueryUI</a:t>
            </a:r>
            <a:r>
              <a:rPr lang="en-US" sz="1600" dirty="0"/>
              <a:t> Accordion </a:t>
            </a:r>
            <a:r>
              <a:rPr lang="en-US" sz="1600" dirty="0" err="1"/>
              <a:t>WebPart</a:t>
            </a:r>
            <a:r>
              <a:rPr lang="en-US" sz="1600" dirty="0"/>
              <a:t> to HelloWorld (using the new SharePoint Framework)</a:t>
            </a:r>
          </a:p>
          <a:p>
            <a:pPr lvl="1"/>
            <a:r>
              <a:rPr lang="en-US" sz="1600" dirty="0"/>
              <a:t>IDL3085 Use Office UI Fabric Components (with the new SharePoint Framework)</a:t>
            </a:r>
          </a:p>
          <a:p>
            <a:pPr lvl="1"/>
            <a:r>
              <a:rPr lang="en-US" sz="1600" dirty="0"/>
              <a:t>IDL3081 Create HelloWorld </a:t>
            </a:r>
            <a:r>
              <a:rPr lang="en-US" sz="1600" dirty="0" err="1"/>
              <a:t>WebPart</a:t>
            </a:r>
            <a:r>
              <a:rPr lang="en-US" sz="1600" dirty="0"/>
              <a:t> in the new SharePoint Framework</a:t>
            </a:r>
          </a:p>
        </p:txBody>
      </p:sp>
      <p:sp>
        <p:nvSpPr>
          <p:cNvPr id="5" name="Text Placeholder 4"/>
          <p:cNvSpPr>
            <a:spLocks noGrp="1"/>
          </p:cNvSpPr>
          <p:nvPr>
            <p:ph type="body" sz="quarter" idx="11"/>
          </p:nvPr>
        </p:nvSpPr>
        <p:spPr>
          <a:xfrm>
            <a:off x="6675439" y="1212849"/>
            <a:ext cx="5486399" cy="1169551"/>
          </a:xfrm>
        </p:spPr>
        <p:txBody>
          <a:bodyPr/>
          <a:lstStyle/>
          <a:p>
            <a:r>
              <a:rPr lang="en-US" dirty="0"/>
              <a:t>@Your own pace</a:t>
            </a:r>
          </a:p>
          <a:p>
            <a:pPr lvl="1"/>
            <a:r>
              <a:rPr lang="en-US" sz="1600" dirty="0"/>
              <a:t>GitHub @ </a:t>
            </a:r>
            <a:r>
              <a:rPr lang="en-US" sz="1600" dirty="0">
                <a:hlinkClick r:id="rId2"/>
              </a:rPr>
              <a:t>http://github.com/SharePoint</a:t>
            </a:r>
            <a:r>
              <a:rPr lang="en-US" sz="1600" dirty="0"/>
              <a:t> </a:t>
            </a:r>
          </a:p>
          <a:p>
            <a:pPr lvl="1"/>
            <a:r>
              <a:rPr lang="en-US" sz="1600" dirty="0"/>
              <a:t>Developer Hub @ </a:t>
            </a:r>
            <a:r>
              <a:rPr lang="en-US" sz="1600" dirty="0">
                <a:hlinkClick r:id="rId3"/>
              </a:rPr>
              <a:t>http://dev.office.com/SharePoint</a:t>
            </a:r>
            <a:r>
              <a:rPr lang="en-US" sz="1600" dirty="0"/>
              <a:t> </a:t>
            </a:r>
          </a:p>
        </p:txBody>
      </p:sp>
      <p:sp>
        <p:nvSpPr>
          <p:cNvPr id="2" name="TextBox 1"/>
          <p:cNvSpPr txBox="1"/>
          <p:nvPr/>
        </p:nvSpPr>
        <p:spPr>
          <a:xfrm>
            <a:off x="6675440" y="3421062"/>
            <a:ext cx="4724398" cy="1625060"/>
          </a:xfrm>
          <a:prstGeom prst="rect">
            <a:avLst/>
          </a:prstGeom>
          <a:noFill/>
        </p:spPr>
        <p:txBody>
          <a:bodyPr wrap="square" lIns="182880" tIns="146304" rIns="182880" bIns="146304" rtlCol="0">
            <a:spAutoFit/>
          </a:bodyPr>
          <a:lstStyle/>
          <a:p>
            <a:pPr>
              <a:lnSpc>
                <a:spcPct val="90000"/>
              </a:lnSpc>
              <a:spcAft>
                <a:spcPts val="600"/>
              </a:spcAft>
            </a:pPr>
            <a:r>
              <a:rPr lang="en-US" sz="3200" dirty="0">
                <a:solidFill>
                  <a:schemeClr val="tx2"/>
                </a:solidFill>
                <a:latin typeface="+mj-lt"/>
              </a:rPr>
              <a:t>Visit the SharePoint Framework Booth in the Expo Hall! </a:t>
            </a:r>
          </a:p>
        </p:txBody>
      </p:sp>
    </p:spTree>
    <p:extLst>
      <p:ext uri="{BB962C8B-B14F-4D97-AF65-F5344CB8AC3E}">
        <p14:creationId xmlns:p14="http://schemas.microsoft.com/office/powerpoint/2010/main" val="101038096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Deploy, ramp-up on new services and onboard new </a:t>
            </a:r>
            <a:br>
              <a:rPr lang="en-US" sz="3200" dirty="0"/>
            </a:br>
            <a:r>
              <a:rPr lang="en-US" sz="3200" dirty="0"/>
              <a:t>users with Microsoft FastTrack:</a:t>
            </a:r>
            <a:br>
              <a:rPr lang="en-US" sz="3200" dirty="0"/>
            </a:br>
            <a:br>
              <a:rPr lang="en-US" sz="3200" dirty="0"/>
            </a:br>
            <a:r>
              <a:rPr lang="en-US" sz="3200" u="sng" dirty="0">
                <a:hlinkClick r:id="rId2"/>
              </a:rPr>
              <a:t>http://fasttrack.microsoft.com/</a:t>
            </a:r>
            <a:r>
              <a:rPr lang="en-US" sz="3200" dirty="0"/>
              <a:t> </a:t>
            </a:r>
          </a:p>
        </p:txBody>
      </p:sp>
      <p:pic>
        <p:nvPicPr>
          <p:cNvPr id="10" name="Picture Placeholder 9"/>
          <p:cNvPicPr>
            <a:picLocks noGrp="1" noChangeAspect="1"/>
          </p:cNvPicPr>
          <p:nvPr>
            <p:ph type="pic" sz="quarter" idx="10"/>
          </p:nvPr>
        </p:nvPicPr>
        <p:blipFill rotWithShape="1">
          <a:blip r:embed="rId3"/>
          <a:srcRect l="4372" r="36376"/>
          <a:stretch/>
        </p:blipFill>
        <p:spPr/>
      </p:pic>
    </p:spTree>
    <p:extLst>
      <p:ext uri="{BB962C8B-B14F-4D97-AF65-F5344CB8AC3E}">
        <p14:creationId xmlns:p14="http://schemas.microsoft.com/office/powerpoint/2010/main" val="166819695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2123658"/>
          </a:xfrm>
        </p:spPr>
        <p:txBody>
          <a:bodyPr/>
          <a:lstStyle/>
          <a:p>
            <a:r>
              <a:rPr lang="en-US" sz="2800" dirty="0"/>
              <a:t>Join the Microsoft Tech Community </a:t>
            </a:r>
            <a:br>
              <a:rPr lang="en-US" sz="2800" dirty="0"/>
            </a:br>
            <a:r>
              <a:rPr lang="en-US" sz="2800" dirty="0"/>
              <a:t>to collaborate, share, and learn </a:t>
            </a:r>
            <a:br>
              <a:rPr lang="en-US" sz="2800" dirty="0"/>
            </a:br>
            <a:r>
              <a:rPr lang="en-US" sz="2800" dirty="0"/>
              <a:t>from the experts:</a:t>
            </a:r>
            <a:br>
              <a:rPr lang="en-US" sz="2800" dirty="0"/>
            </a:br>
            <a:br>
              <a:rPr lang="en-US" sz="2800" dirty="0"/>
            </a:br>
            <a:r>
              <a:rPr lang="en-US" sz="2800" u="sng" dirty="0">
                <a:hlinkClick r:id="rId2"/>
              </a:rPr>
              <a:t>http://techcommunity.microsoft.com</a:t>
            </a:r>
            <a:r>
              <a:rPr lang="en-US" sz="2800" dirty="0"/>
              <a:t> </a:t>
            </a:r>
          </a:p>
        </p:txBody>
      </p:sp>
      <p:pic>
        <p:nvPicPr>
          <p:cNvPr id="4" name="Picture Placeholder 3"/>
          <p:cNvPicPr>
            <a:picLocks noGrp="1" noChangeAspect="1"/>
          </p:cNvPicPr>
          <p:nvPr>
            <p:ph type="pic" sz="quarter" idx="10"/>
          </p:nvPr>
        </p:nvPicPr>
        <p:blipFill rotWithShape="1">
          <a:blip r:embed="rId3"/>
          <a:srcRect l="40748"/>
          <a:stretch/>
        </p:blipFill>
        <p:spPr/>
      </p:pic>
    </p:spTree>
    <p:extLst>
      <p:ext uri="{BB962C8B-B14F-4D97-AF65-F5344CB8AC3E}">
        <p14:creationId xmlns:p14="http://schemas.microsoft.com/office/powerpoint/2010/main" val="9995241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a:off x="6183" y="1294477"/>
            <a:ext cx="24860584" cy="5990475"/>
            <a:chOff x="0" y="1287462"/>
            <a:chExt cx="24860584" cy="5990475"/>
          </a:xfrm>
        </p:grpSpPr>
        <p:grpSp>
          <p:nvGrpSpPr>
            <p:cNvPr id="43" name="Group 42"/>
            <p:cNvGrpSpPr/>
            <p:nvPr/>
          </p:nvGrpSpPr>
          <p:grpSpPr>
            <a:xfrm>
              <a:off x="3168588" y="4394840"/>
              <a:ext cx="3160539" cy="1842291"/>
              <a:chOff x="597238" y="1785493"/>
              <a:chExt cx="3160987" cy="1842814"/>
            </a:xfrm>
          </p:grpSpPr>
          <p:pic>
            <p:nvPicPr>
              <p:cNvPr id="44" name="Picture 43"/>
              <p:cNvPicPr>
                <a:picLocks noChangeAspect="1"/>
              </p:cNvPicPr>
              <p:nvPr/>
            </p:nvPicPr>
            <p:blipFill>
              <a:blip r:embed="rId2">
                <a:lum bright="4000"/>
              </a:blip>
              <a:stretch>
                <a:fillRect/>
              </a:stretch>
            </p:blipFill>
            <p:spPr>
              <a:xfrm>
                <a:off x="597238" y="1785493"/>
                <a:ext cx="3160987" cy="1842814"/>
              </a:xfrm>
              <a:prstGeom prst="rect">
                <a:avLst/>
              </a:prstGeom>
              <a:noFill/>
            </p:spPr>
          </p:pic>
          <p:sp>
            <p:nvSpPr>
              <p:cNvPr id="45" name="Text Placeholder 68"/>
              <p:cNvSpPr txBox="1">
                <a:spLocks/>
              </p:cNvSpPr>
              <p:nvPr/>
            </p:nvSpPr>
            <p:spPr>
              <a:xfrm>
                <a:off x="840225" y="2796206"/>
                <a:ext cx="2660555" cy="597473"/>
              </a:xfrm>
              <a:prstGeom prst="rect">
                <a:avLst/>
              </a:prstGeom>
              <a:noFill/>
            </p:spPr>
            <p:txBody>
              <a:bodyPr anchor="b"/>
              <a:lstStyle>
                <a:lvl1pPr marL="342836" marR="0" indent="-342836" algn="l" defTabSz="93256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090" marR="0" indent="-241254" algn="l" defTabSz="93256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50"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8"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64"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57"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42"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26"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409"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387">
                  <a:lnSpc>
                    <a:spcPct val="100000"/>
                  </a:lnSpc>
                  <a:spcBef>
                    <a:spcPts val="0"/>
                  </a:spcBef>
                  <a:buNone/>
                </a:pPr>
                <a:endParaRPr lang="en-US" sz="1399" dirty="0">
                  <a:solidFill>
                    <a:srgbClr val="505050"/>
                  </a:solidFill>
                  <a:latin typeface="Segoe UI"/>
                </a:endParaRPr>
              </a:p>
            </p:txBody>
          </p:sp>
        </p:grpSp>
        <p:pic>
          <p:nvPicPr>
            <p:cNvPr id="46" name="Picture 45"/>
            <p:cNvPicPr>
              <a:picLocks noChangeAspect="1"/>
            </p:cNvPicPr>
            <p:nvPr/>
          </p:nvPicPr>
          <p:blipFill rotWithShape="1">
            <a:blip r:embed="rId2">
              <a:grayscl/>
            </a:blip>
            <a:srcRect l="3" r="2"/>
            <a:stretch/>
          </p:blipFill>
          <p:spPr>
            <a:xfrm>
              <a:off x="195988" y="4861346"/>
              <a:ext cx="2414106" cy="1407253"/>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746" y="5174341"/>
              <a:ext cx="3183038" cy="1875667"/>
            </a:xfrm>
            <a:prstGeom prst="rect">
              <a:avLst/>
            </a:prstGeom>
          </p:spPr>
        </p:pic>
        <p:pic>
          <p:nvPicPr>
            <p:cNvPr id="48" name="Picture 47"/>
            <p:cNvPicPr>
              <a:picLocks noChangeAspect="1"/>
            </p:cNvPicPr>
            <p:nvPr/>
          </p:nvPicPr>
          <p:blipFill rotWithShape="1">
            <a:blip r:embed="rId4"/>
            <a:srcRect b="26297"/>
            <a:stretch/>
          </p:blipFill>
          <p:spPr>
            <a:xfrm>
              <a:off x="10026481" y="3777398"/>
              <a:ext cx="3101454" cy="1556921"/>
            </a:xfrm>
            <a:prstGeom prst="rect">
              <a:avLst/>
            </a:prstGeom>
          </p:spPr>
        </p:pic>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1195" y="3346861"/>
              <a:ext cx="1687828" cy="2604668"/>
            </a:xfrm>
            <a:prstGeom prst="rect">
              <a:avLst/>
            </a:prstGeom>
          </p:spPr>
        </p:pic>
        <p:grpSp>
          <p:nvGrpSpPr>
            <p:cNvPr id="50" name="Group 49"/>
            <p:cNvGrpSpPr/>
            <p:nvPr/>
          </p:nvGrpSpPr>
          <p:grpSpPr>
            <a:xfrm>
              <a:off x="8810307" y="4829910"/>
              <a:ext cx="3393355" cy="1978002"/>
              <a:chOff x="6129346" y="1176221"/>
              <a:chExt cx="3327121" cy="1939669"/>
            </a:xfrm>
          </p:grpSpPr>
          <p:pic>
            <p:nvPicPr>
              <p:cNvPr id="51" name="Picture 50"/>
              <p:cNvPicPr>
                <a:picLocks noChangeAspect="1"/>
              </p:cNvPicPr>
              <p:nvPr/>
            </p:nvPicPr>
            <p:blipFill>
              <a:blip r:embed="rId2">
                <a:duotone>
                  <a:schemeClr val="accent3">
                    <a:shade val="45000"/>
                    <a:satMod val="135000"/>
                  </a:schemeClr>
                  <a:prstClr val="white"/>
                </a:duotone>
                <a:lum bright="-2000"/>
              </a:blip>
              <a:stretch>
                <a:fillRect/>
              </a:stretch>
            </p:blipFill>
            <p:spPr>
              <a:xfrm>
                <a:off x="6129346" y="1176221"/>
                <a:ext cx="3327121" cy="1939669"/>
              </a:xfrm>
              <a:prstGeom prst="rect">
                <a:avLst/>
              </a:prstGeom>
            </p:spPr>
          </p:pic>
          <p:sp>
            <p:nvSpPr>
              <p:cNvPr id="52" name="Rectangle 51"/>
              <p:cNvSpPr/>
              <p:nvPr/>
            </p:nvSpPr>
            <p:spPr>
              <a:xfrm>
                <a:off x="6431205" y="2135470"/>
                <a:ext cx="2975917" cy="738384"/>
              </a:xfrm>
              <a:prstGeom prst="rect">
                <a:avLst/>
              </a:prstGeom>
            </p:spPr>
            <p:txBody>
              <a:bodyPr wrap="square">
                <a:spAutoFit/>
              </a:bodyPr>
              <a:lstStyle/>
              <a:p>
                <a:pPr defTabSz="914224"/>
                <a:r>
                  <a:rPr lang="en-US" sz="1399" kern="0" dirty="0">
                    <a:gradFill>
                      <a:gsLst>
                        <a:gs pos="21875">
                          <a:schemeClr val="tx2"/>
                        </a:gs>
                        <a:gs pos="61000">
                          <a:schemeClr val="tx2"/>
                        </a:gs>
                      </a:gsLst>
                      <a:lin ang="5400000" scaled="0"/>
                    </a:gradFill>
                  </a:rPr>
                  <a:t>of customers are leveraging cloud for their applications—from pilots to production apps</a:t>
                </a:r>
                <a:r>
                  <a:rPr lang="en-US" sz="1399" kern="0" baseline="30000" dirty="0">
                    <a:gradFill>
                      <a:gsLst>
                        <a:gs pos="21875">
                          <a:schemeClr val="tx2"/>
                        </a:gs>
                        <a:gs pos="61000">
                          <a:schemeClr val="tx2"/>
                        </a:gs>
                      </a:gsLst>
                      <a:lin ang="5400000" scaled="0"/>
                    </a:gradFill>
                  </a:rPr>
                  <a:t>1</a:t>
                </a:r>
              </a:p>
            </p:txBody>
          </p:sp>
          <p:sp>
            <p:nvSpPr>
              <p:cNvPr id="53" name="TextBox 52"/>
              <p:cNvSpPr txBox="1"/>
              <p:nvPr/>
            </p:nvSpPr>
            <p:spPr>
              <a:xfrm>
                <a:off x="7181531" y="1530890"/>
                <a:ext cx="1399375" cy="764053"/>
              </a:xfrm>
              <a:prstGeom prst="rect">
                <a:avLst/>
              </a:prstGeom>
              <a:noFill/>
            </p:spPr>
            <p:txBody>
              <a:bodyPr wrap="square" lIns="87840" tIns="43919" rIns="87840" bIns="43919" rtlCol="0">
                <a:spAutoFit/>
              </a:bodyPr>
              <a:lstStyle/>
              <a:p>
                <a:pPr defTabSz="914224"/>
                <a:r>
                  <a:rPr lang="en-US" sz="4399" kern="0" dirty="0">
                    <a:gradFill>
                      <a:gsLst>
                        <a:gs pos="21875">
                          <a:schemeClr val="tx2"/>
                        </a:gs>
                        <a:gs pos="61000">
                          <a:schemeClr val="tx2"/>
                        </a:gs>
                      </a:gsLst>
                      <a:lin ang="5400000" scaled="0"/>
                    </a:gradFill>
                    <a:latin typeface="Segoe UI Light"/>
                  </a:rPr>
                  <a:t>72%</a:t>
                </a:r>
              </a:p>
            </p:txBody>
          </p:sp>
        </p:grpSp>
        <p:pic>
          <p:nvPicPr>
            <p:cNvPr id="54" name="Picture 53"/>
            <p:cNvPicPr>
              <a:picLocks noChangeAspect="1"/>
            </p:cNvPicPr>
            <p:nvPr/>
          </p:nvPicPr>
          <p:blipFill>
            <a:blip r:embed="rId2">
              <a:duotone>
                <a:schemeClr val="accent3">
                  <a:shade val="45000"/>
                  <a:satMod val="135000"/>
                </a:schemeClr>
                <a:prstClr val="white"/>
              </a:duotone>
            </a:blip>
            <a:stretch>
              <a:fillRect/>
            </a:stretch>
          </p:blipFill>
          <p:spPr>
            <a:xfrm>
              <a:off x="5639813" y="5299935"/>
              <a:ext cx="3393356" cy="1978002"/>
            </a:xfrm>
            <a:prstGeom prst="rect">
              <a:avLst/>
            </a:prstGeom>
          </p:spPr>
        </p:pic>
        <p:pic>
          <p:nvPicPr>
            <p:cNvPr id="55" name="Picture 54"/>
            <p:cNvPicPr>
              <a:picLocks noChangeAspect="1"/>
            </p:cNvPicPr>
            <p:nvPr/>
          </p:nvPicPr>
          <p:blipFill rotWithShape="1">
            <a:blip r:embed="rId2">
              <a:duotone>
                <a:schemeClr val="accent4">
                  <a:shade val="45000"/>
                  <a:satMod val="135000"/>
                </a:schemeClr>
                <a:prstClr val="white"/>
              </a:duotone>
              <a:lum bright="-5000"/>
            </a:blip>
            <a:srcRect l="3" r="2"/>
            <a:stretch/>
          </p:blipFill>
          <p:spPr>
            <a:xfrm>
              <a:off x="11911367" y="5038921"/>
              <a:ext cx="1742778" cy="1015917"/>
            </a:xfrm>
            <a:prstGeom prst="rect">
              <a:avLst/>
            </a:prstGeom>
          </p:spPr>
        </p:pic>
        <p:sp>
          <p:nvSpPr>
            <p:cNvPr id="3" name="Rectangle 2"/>
            <p:cNvSpPr/>
            <p:nvPr/>
          </p:nvSpPr>
          <p:spPr bwMode="auto">
            <a:xfrm>
              <a:off x="4706018" y="1581615"/>
              <a:ext cx="1932231" cy="191996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82854" rIns="182854" bIns="46614" numCol="1" rtlCol="0" anchor="t" anchorCtr="0" compatLnSpc="1">
              <a:prstTxWarp prst="textNoShape">
                <a:avLst/>
              </a:prstTxWarp>
            </a:bodyPr>
            <a:lstStyle/>
            <a:p>
              <a:pPr defTabSz="932371">
                <a:lnSpc>
                  <a:spcPct val="90000"/>
                </a:lnSpc>
                <a:spcAft>
                  <a:spcPts val="1224"/>
                </a:spcAft>
              </a:pPr>
              <a:r>
                <a:rPr lang="en-US" kern="0" spc="-30" dirty="0">
                  <a:gradFill>
                    <a:gsLst>
                      <a:gs pos="14844">
                        <a:schemeClr val="bg1"/>
                      </a:gs>
                      <a:gs pos="69000">
                        <a:schemeClr val="bg1"/>
                      </a:gs>
                    </a:gsLst>
                    <a:lin ang="5400000" scaled="0"/>
                  </a:gradFill>
                </a:rPr>
                <a:t>2003</a:t>
              </a:r>
            </a:p>
          </p:txBody>
        </p:sp>
        <p:sp>
          <p:nvSpPr>
            <p:cNvPr id="4" name="Rectangle 3"/>
            <p:cNvSpPr/>
            <p:nvPr/>
          </p:nvSpPr>
          <p:spPr bwMode="auto">
            <a:xfrm>
              <a:off x="6638020" y="1569179"/>
              <a:ext cx="1932231" cy="1929939"/>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82854" rIns="182854" bIns="46614" numCol="1" rtlCol="0" anchor="t" anchorCtr="0" compatLnSpc="1">
              <a:prstTxWarp prst="textNoShape">
                <a:avLst/>
              </a:prstTxWarp>
            </a:bodyPr>
            <a:lstStyle/>
            <a:p>
              <a:pPr defTabSz="932371">
                <a:lnSpc>
                  <a:spcPct val="90000"/>
                </a:lnSpc>
                <a:spcAft>
                  <a:spcPts val="1224"/>
                </a:spcAft>
              </a:pPr>
              <a:r>
                <a:rPr lang="en-US" kern="0" spc="-30" dirty="0">
                  <a:gradFill>
                    <a:gsLst>
                      <a:gs pos="14844">
                        <a:schemeClr val="bg1"/>
                      </a:gs>
                      <a:gs pos="69000">
                        <a:schemeClr val="bg1"/>
                      </a:gs>
                    </a:gsLst>
                    <a:lin ang="5400000" scaled="0"/>
                  </a:gradFill>
                </a:rPr>
                <a:t>2007</a:t>
              </a:r>
            </a:p>
          </p:txBody>
        </p:sp>
        <p:sp>
          <p:nvSpPr>
            <p:cNvPr id="5" name="Rectangle 4"/>
            <p:cNvSpPr/>
            <p:nvPr/>
          </p:nvSpPr>
          <p:spPr bwMode="auto">
            <a:xfrm>
              <a:off x="8570251" y="1567512"/>
              <a:ext cx="1932231" cy="1992005"/>
            </a:xfrm>
            <a:prstGeom prst="rect">
              <a:avLst/>
            </a:prstGeom>
            <a:solidFill>
              <a:schemeClr val="tx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82854" rIns="182854" bIns="46614" numCol="1" rtlCol="0" anchor="t" anchorCtr="0" compatLnSpc="1">
              <a:prstTxWarp prst="textNoShape">
                <a:avLst/>
              </a:prstTxWarp>
            </a:bodyPr>
            <a:lstStyle/>
            <a:p>
              <a:pPr defTabSz="932371">
                <a:lnSpc>
                  <a:spcPct val="90000"/>
                </a:lnSpc>
                <a:spcAft>
                  <a:spcPts val="1224"/>
                </a:spcAft>
              </a:pPr>
              <a:r>
                <a:rPr lang="en-US" kern="0" spc="-30" dirty="0">
                  <a:gradFill>
                    <a:gsLst>
                      <a:gs pos="14844">
                        <a:schemeClr val="bg1"/>
                      </a:gs>
                      <a:gs pos="69000">
                        <a:schemeClr val="bg1"/>
                      </a:gs>
                    </a:gsLst>
                    <a:lin ang="5400000" scaled="0"/>
                  </a:gradFill>
                </a:rPr>
                <a:t>2010</a:t>
              </a:r>
            </a:p>
          </p:txBody>
        </p:sp>
        <p:sp>
          <p:nvSpPr>
            <p:cNvPr id="6" name="Rectangle 5"/>
            <p:cNvSpPr/>
            <p:nvPr/>
          </p:nvSpPr>
          <p:spPr bwMode="auto">
            <a:xfrm>
              <a:off x="10502482" y="1567512"/>
              <a:ext cx="1932231" cy="1992005"/>
            </a:xfrm>
            <a:prstGeom prst="rect">
              <a:avLst/>
            </a:prstGeom>
            <a:solidFill>
              <a:srgbClr val="00009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82854" rIns="182854" bIns="46614" numCol="1" rtlCol="0" anchor="t" anchorCtr="0" compatLnSpc="1">
              <a:prstTxWarp prst="textNoShape">
                <a:avLst/>
              </a:prstTxWarp>
            </a:bodyPr>
            <a:lstStyle/>
            <a:p>
              <a:pPr defTabSz="932371">
                <a:lnSpc>
                  <a:spcPct val="90000"/>
                </a:lnSpc>
                <a:spcBef>
                  <a:spcPct val="0"/>
                </a:spcBef>
                <a:spcAft>
                  <a:spcPts val="1224"/>
                </a:spcAft>
              </a:pPr>
              <a:r>
                <a:rPr lang="en-US" kern="0" spc="-30" dirty="0">
                  <a:gradFill>
                    <a:gsLst>
                      <a:gs pos="14844">
                        <a:schemeClr val="bg1"/>
                      </a:gs>
                      <a:gs pos="69000">
                        <a:schemeClr val="bg1"/>
                      </a:gs>
                    </a:gsLst>
                    <a:lin ang="5400000" scaled="0"/>
                  </a:gradFill>
                </a:rPr>
                <a:t>2013</a:t>
              </a:r>
            </a:p>
          </p:txBody>
        </p:sp>
        <p:grpSp>
          <p:nvGrpSpPr>
            <p:cNvPr id="7" name="Group 6"/>
            <p:cNvGrpSpPr/>
            <p:nvPr/>
          </p:nvGrpSpPr>
          <p:grpSpPr>
            <a:xfrm>
              <a:off x="2095392" y="1584081"/>
              <a:ext cx="2610626" cy="1915039"/>
              <a:chOff x="2095689" y="1683458"/>
              <a:chExt cx="2610997" cy="1915311"/>
            </a:xfrm>
          </p:grpSpPr>
          <p:sp>
            <p:nvSpPr>
              <p:cNvPr id="8" name="Rectangle 7"/>
              <p:cNvSpPr/>
              <p:nvPr/>
            </p:nvSpPr>
            <p:spPr bwMode="auto">
              <a:xfrm>
                <a:off x="2095689" y="1683459"/>
                <a:ext cx="683453" cy="1915310"/>
              </a:xfrm>
              <a:prstGeom prst="rect">
                <a:avLst/>
              </a:prstGeom>
              <a:solidFill>
                <a:schemeClr val="tx2"/>
              </a:solidFill>
              <a:ln w="10795" cap="flat" cmpd="sng" algn="ctr">
                <a:noFill/>
                <a:prstDash val="solid"/>
                <a:headEnd type="none" w="med" len="med"/>
                <a:tailEnd type="none" w="med" len="med"/>
              </a:ln>
              <a:effectLst/>
            </p:spPr>
            <p:txBody>
              <a:bodyPr vert="horz" wrap="square" lIns="182794" tIns="182794" rIns="93256" bIns="46614" numCol="1" rtlCol="0" anchor="t" anchorCtr="0" compatLnSpc="1">
                <a:prstTxWarp prst="textNoShape">
                  <a:avLst/>
                </a:prstTxWarp>
              </a:bodyPr>
              <a:lstStyle/>
              <a:p>
                <a:pPr defTabSz="932205" fontAlgn="base">
                  <a:lnSpc>
                    <a:spcPct val="90000"/>
                  </a:lnSpc>
                  <a:spcBef>
                    <a:spcPct val="0"/>
                  </a:spcBef>
                  <a:spcAft>
                    <a:spcPts val="1224"/>
                  </a:spcAft>
                  <a:defRPr/>
                </a:pPr>
                <a:endParaRPr lang="en-US" sz="1399" kern="0" dirty="0">
                  <a:gradFill>
                    <a:gsLst>
                      <a:gs pos="14844">
                        <a:schemeClr val="bg1"/>
                      </a:gs>
                      <a:gs pos="69000">
                        <a:schemeClr val="bg1"/>
                      </a:gs>
                    </a:gsLst>
                    <a:lin ang="5400000" scaled="0"/>
                  </a:gradFill>
                  <a:ea typeface="Segoe UI" panose="020B0502040204020203" pitchFamily="34" charset="0"/>
                  <a:cs typeface="Segoe UI" panose="020B0502040204020203" pitchFamily="34" charset="0"/>
                </a:endParaRPr>
              </a:p>
            </p:txBody>
          </p:sp>
          <p:sp>
            <p:nvSpPr>
              <p:cNvPr id="9" name="Rectangle 8"/>
              <p:cNvSpPr/>
              <p:nvPr/>
            </p:nvSpPr>
            <p:spPr bwMode="auto">
              <a:xfrm>
                <a:off x="2779141" y="1683458"/>
                <a:ext cx="1927545" cy="191531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82854" rIns="91440" bIns="46614" numCol="1" rtlCol="0" anchor="t" anchorCtr="0" compatLnSpc="1">
                <a:prstTxWarp prst="textNoShape">
                  <a:avLst/>
                </a:prstTxWarp>
              </a:bodyPr>
              <a:lstStyle/>
              <a:p>
                <a:pPr defTabSz="932205" fontAlgn="base">
                  <a:lnSpc>
                    <a:spcPct val="90000"/>
                  </a:lnSpc>
                  <a:spcBef>
                    <a:spcPct val="0"/>
                  </a:spcBef>
                  <a:spcAft>
                    <a:spcPts val="1224"/>
                  </a:spcAft>
                </a:pPr>
                <a:r>
                  <a:rPr lang="en-US" kern="0" spc="-30" dirty="0">
                    <a:gradFill>
                      <a:gsLst>
                        <a:gs pos="14844">
                          <a:schemeClr val="bg1"/>
                        </a:gs>
                        <a:gs pos="69000">
                          <a:schemeClr val="bg1"/>
                        </a:gs>
                      </a:gsLst>
                      <a:lin ang="5400000" scaled="0"/>
                    </a:gradFill>
                  </a:rPr>
                  <a:t>2001</a:t>
                </a:r>
              </a:p>
              <a:p>
                <a:pPr defTabSz="932205" fontAlgn="base">
                  <a:lnSpc>
                    <a:spcPct val="90000"/>
                  </a:lnSpc>
                  <a:spcBef>
                    <a:spcPct val="0"/>
                  </a:spcBef>
                  <a:spcAft>
                    <a:spcPts val="600"/>
                  </a:spcAft>
                </a:pPr>
                <a:endParaRPr lang="en-US" sz="1199" kern="0" dirty="0">
                  <a:gradFill>
                    <a:gsLst>
                      <a:gs pos="14844">
                        <a:schemeClr val="bg1"/>
                      </a:gs>
                      <a:gs pos="69000">
                        <a:schemeClr val="bg1"/>
                      </a:gs>
                    </a:gsLst>
                    <a:lin ang="5400000" scaled="0"/>
                  </a:gradFill>
                  <a:ea typeface="Segoe UI" panose="020B0502040204020203" pitchFamily="34" charset="0"/>
                  <a:cs typeface="Segoe UI" panose="020B0502040204020203" pitchFamily="34" charset="0"/>
                </a:endParaRPr>
              </a:p>
            </p:txBody>
          </p:sp>
        </p:grpSp>
        <p:grpSp>
          <p:nvGrpSpPr>
            <p:cNvPr id="10" name="Group 9"/>
            <p:cNvGrpSpPr/>
            <p:nvPr/>
          </p:nvGrpSpPr>
          <p:grpSpPr>
            <a:xfrm>
              <a:off x="0" y="1584081"/>
              <a:ext cx="2826876" cy="1915038"/>
              <a:chOff x="-1" y="1683459"/>
              <a:chExt cx="2827277" cy="1915310"/>
            </a:xfrm>
          </p:grpSpPr>
          <p:sp>
            <p:nvSpPr>
              <p:cNvPr id="11" name="Pentagon 77"/>
              <p:cNvSpPr/>
              <p:nvPr/>
            </p:nvSpPr>
            <p:spPr bwMode="auto">
              <a:xfrm>
                <a:off x="-1" y="1683459"/>
                <a:ext cx="2730401" cy="1915310"/>
              </a:xfrm>
              <a:prstGeom prst="homePlate">
                <a:avLst>
                  <a:gd name="adj" fmla="val 22360"/>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146283" rIns="182854" bIns="146283" numCol="1" spcCol="0" rtlCol="0" fromWordArt="0" anchor="ctr" anchorCtr="0" forceAA="0" compatLnSpc="1">
                <a:prstTxWarp prst="textNoShape">
                  <a:avLst/>
                </a:prstTxWarp>
                <a:noAutofit/>
              </a:bodyPr>
              <a:lstStyle/>
              <a:p>
                <a:pPr defTabSz="710714">
                  <a:lnSpc>
                    <a:spcPct val="90000"/>
                  </a:lnSpc>
                  <a:spcBef>
                    <a:spcPct val="0"/>
                  </a:spcBef>
                  <a:spcAft>
                    <a:spcPct val="35000"/>
                  </a:spcAft>
                </a:pPr>
                <a:r>
                  <a:rPr lang="en-US" sz="2000" kern="0" dirty="0">
                    <a:gradFill>
                      <a:gsLst>
                        <a:gs pos="4020">
                          <a:schemeClr val="tx1"/>
                        </a:gs>
                        <a:gs pos="14844">
                          <a:schemeClr val="tx1"/>
                        </a:gs>
                      </a:gsLst>
                    </a:gradFill>
                    <a:ea typeface="Segoe UI" panose="020B0502040204020203" pitchFamily="34" charset="0"/>
                    <a:cs typeface="Segoe UI" panose="020B0502040204020203" pitchFamily="34" charset="0"/>
                  </a:rPr>
                  <a:t>2000</a:t>
                </a:r>
                <a:endParaRPr lang="en-US" sz="2000" kern="0" spc="-30" dirty="0">
                  <a:gradFill>
                    <a:gsLst>
                      <a:gs pos="4020">
                        <a:schemeClr val="tx1"/>
                      </a:gs>
                      <a:gs pos="14844">
                        <a:schemeClr val="tx1"/>
                      </a:gs>
                    </a:gsLst>
                  </a:gradFill>
                </a:endParaRPr>
              </a:p>
            </p:txBody>
          </p:sp>
          <p:grpSp>
            <p:nvGrpSpPr>
              <p:cNvPr id="12" name="Group 11"/>
              <p:cNvGrpSpPr/>
              <p:nvPr/>
            </p:nvGrpSpPr>
            <p:grpSpPr>
              <a:xfrm>
                <a:off x="2314433" y="2385698"/>
                <a:ext cx="512843" cy="514852"/>
                <a:chOff x="2180391" y="2332674"/>
                <a:chExt cx="502761" cy="504803"/>
              </a:xfrm>
            </p:grpSpPr>
            <p:sp>
              <p:nvSpPr>
                <p:cNvPr id="13" name="Oval 12"/>
                <p:cNvSpPr/>
                <p:nvPr/>
              </p:nvSpPr>
              <p:spPr bwMode="auto">
                <a:xfrm>
                  <a:off x="2203251" y="2355547"/>
                  <a:ext cx="461294" cy="461294"/>
                </a:xfrm>
                <a:prstGeom prst="ellipse">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defRPr/>
                  </a:pPr>
                  <a:endParaRPr lang="en-US" sz="2400" kern="0" dirty="0" err="1">
                    <a:gradFill>
                      <a:gsLst>
                        <a:gs pos="14844">
                          <a:schemeClr val="bg1"/>
                        </a:gs>
                        <a:gs pos="69000">
                          <a:schemeClr val="bg1"/>
                        </a:gs>
                      </a:gsLst>
                      <a:lin ang="5400000" scaled="0"/>
                    </a:gradFill>
                    <a:ea typeface="Segoe UI" pitchFamily="34" charset="0"/>
                    <a:cs typeface="Segoe UI" pitchFamily="34" charset="0"/>
                  </a:endParaRPr>
                </a:p>
              </p:txBody>
            </p:sp>
            <p:sp>
              <p:nvSpPr>
                <p:cNvPr id="14" name="Freeform 80"/>
                <p:cNvSpPr>
                  <a:spLocks noEditPoints="1"/>
                </p:cNvSpPr>
                <p:nvPr/>
              </p:nvSpPr>
              <p:spPr bwMode="black">
                <a:xfrm>
                  <a:off x="2180391" y="2332674"/>
                  <a:ext cx="502761" cy="50480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87867" tIns="43934" rIns="87867" bIns="43934" numCol="1" anchor="t" anchorCtr="0" compatLnSpc="1">
                  <a:prstTxWarp prst="textNoShape">
                    <a:avLst/>
                  </a:prstTxWarp>
                </a:bodyPr>
                <a:lstStyle>
                  <a:defPPr>
                    <a:defRPr lang="en-US"/>
                  </a:defPPr>
                  <a:lvl1pPr marL="0" algn="l" defTabSz="932567" rtl="0" eaLnBrk="1" latinLnBrk="0" hangingPunct="1">
                    <a:defRPr sz="1800" kern="1200">
                      <a:solidFill>
                        <a:schemeClr val="tx1"/>
                      </a:solidFill>
                      <a:latin typeface="+mn-lt"/>
                      <a:ea typeface="+mn-ea"/>
                      <a:cs typeface="+mn-cs"/>
                    </a:defRPr>
                  </a:lvl1pPr>
                  <a:lvl2pPr marL="466283" algn="l" defTabSz="932567" rtl="0" eaLnBrk="1" latinLnBrk="0" hangingPunct="1">
                    <a:defRPr sz="1800" kern="1200">
                      <a:solidFill>
                        <a:schemeClr val="tx1"/>
                      </a:solidFill>
                      <a:latin typeface="+mn-lt"/>
                      <a:ea typeface="+mn-ea"/>
                      <a:cs typeface="+mn-cs"/>
                    </a:defRPr>
                  </a:lvl2pPr>
                  <a:lvl3pPr marL="932567" algn="l" defTabSz="932567" rtl="0" eaLnBrk="1" latinLnBrk="0" hangingPunct="1">
                    <a:defRPr sz="1800" kern="1200">
                      <a:solidFill>
                        <a:schemeClr val="tx1"/>
                      </a:solidFill>
                      <a:latin typeface="+mn-lt"/>
                      <a:ea typeface="+mn-ea"/>
                      <a:cs typeface="+mn-cs"/>
                    </a:defRPr>
                  </a:lvl3pPr>
                  <a:lvl4pPr marL="1398849" algn="l" defTabSz="932567" rtl="0" eaLnBrk="1" latinLnBrk="0" hangingPunct="1">
                    <a:defRPr sz="1800" kern="1200">
                      <a:solidFill>
                        <a:schemeClr val="tx1"/>
                      </a:solidFill>
                      <a:latin typeface="+mn-lt"/>
                      <a:ea typeface="+mn-ea"/>
                      <a:cs typeface="+mn-cs"/>
                    </a:defRPr>
                  </a:lvl4pPr>
                  <a:lvl5pPr marL="1865133" algn="l" defTabSz="932567" rtl="0" eaLnBrk="1" latinLnBrk="0" hangingPunct="1">
                    <a:defRPr sz="1800" kern="1200">
                      <a:solidFill>
                        <a:schemeClr val="tx1"/>
                      </a:solidFill>
                      <a:latin typeface="+mn-lt"/>
                      <a:ea typeface="+mn-ea"/>
                      <a:cs typeface="+mn-cs"/>
                    </a:defRPr>
                  </a:lvl5pPr>
                  <a:lvl6pPr marL="2331417" algn="l" defTabSz="932567" rtl="0" eaLnBrk="1" latinLnBrk="0" hangingPunct="1">
                    <a:defRPr sz="1800" kern="1200">
                      <a:solidFill>
                        <a:schemeClr val="tx1"/>
                      </a:solidFill>
                      <a:latin typeface="+mn-lt"/>
                      <a:ea typeface="+mn-ea"/>
                      <a:cs typeface="+mn-cs"/>
                    </a:defRPr>
                  </a:lvl6pPr>
                  <a:lvl7pPr marL="2797700" algn="l" defTabSz="932567" rtl="0" eaLnBrk="1" latinLnBrk="0" hangingPunct="1">
                    <a:defRPr sz="1800" kern="1200">
                      <a:solidFill>
                        <a:schemeClr val="tx1"/>
                      </a:solidFill>
                      <a:latin typeface="+mn-lt"/>
                      <a:ea typeface="+mn-ea"/>
                      <a:cs typeface="+mn-cs"/>
                    </a:defRPr>
                  </a:lvl7pPr>
                  <a:lvl8pPr marL="3263983" algn="l" defTabSz="932567" rtl="0" eaLnBrk="1" latinLnBrk="0" hangingPunct="1">
                    <a:defRPr sz="1800" kern="1200">
                      <a:solidFill>
                        <a:schemeClr val="tx1"/>
                      </a:solidFill>
                      <a:latin typeface="+mn-lt"/>
                      <a:ea typeface="+mn-ea"/>
                      <a:cs typeface="+mn-cs"/>
                    </a:defRPr>
                  </a:lvl8pPr>
                  <a:lvl9pPr marL="3730268" algn="l" defTabSz="932567" rtl="0" eaLnBrk="1" latinLnBrk="0" hangingPunct="1">
                    <a:defRPr sz="1800" kern="1200">
                      <a:solidFill>
                        <a:schemeClr val="tx1"/>
                      </a:solidFill>
                      <a:latin typeface="+mn-lt"/>
                      <a:ea typeface="+mn-ea"/>
                      <a:cs typeface="+mn-cs"/>
                    </a:defRPr>
                  </a:lvl9pPr>
                </a:lstStyle>
                <a:p>
                  <a:pPr defTabSz="932387">
                    <a:defRPr/>
                  </a:pPr>
                  <a:endParaRPr lang="en-US" dirty="0">
                    <a:gradFill>
                      <a:gsLst>
                        <a:gs pos="14844">
                          <a:schemeClr val="bg1"/>
                        </a:gs>
                        <a:gs pos="69000">
                          <a:schemeClr val="bg1"/>
                        </a:gs>
                      </a:gsLst>
                    </a:gradFill>
                  </a:endParaRPr>
                </a:p>
              </p:txBody>
            </p:sp>
          </p:grpSp>
        </p:grpSp>
        <p:sp>
          <p:nvSpPr>
            <p:cNvPr id="15" name="Rectangle 14"/>
            <p:cNvSpPr/>
            <p:nvPr/>
          </p:nvSpPr>
          <p:spPr bwMode="auto">
            <a:xfrm>
              <a:off x="0" y="1491102"/>
              <a:ext cx="6625372" cy="105009"/>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86511" tIns="149208" rIns="186511" bIns="149208" numCol="1" spcCol="0" rtlCol="0" fromWordArt="0" anchor="t" anchorCtr="0" forceAA="0" compatLnSpc="1">
              <a:prstTxWarp prst="textNoShape">
                <a:avLst/>
              </a:prstTxWarp>
              <a:noAutofit/>
            </a:bodyPr>
            <a:lstStyle/>
            <a:p>
              <a:pPr algn="ctr" defTabSz="950938" fontAlgn="base">
                <a:lnSpc>
                  <a:spcPct val="90000"/>
                </a:lnSpc>
                <a:spcBef>
                  <a:spcPct val="0"/>
                </a:spcBef>
                <a:spcAft>
                  <a:spcPct val="0"/>
                </a:spcAft>
                <a:defRPr/>
              </a:pPr>
              <a:endParaRPr lang="en-US" sz="2400" kern="0" dirty="0" err="1">
                <a:gradFill>
                  <a:gsLst>
                    <a:gs pos="14844">
                      <a:schemeClr val="bg1"/>
                    </a:gs>
                    <a:gs pos="69000">
                      <a:schemeClr val="bg1"/>
                    </a:gs>
                  </a:gsLst>
                  <a:lin ang="5400000" scaled="0"/>
                </a:gradFill>
                <a:ea typeface="Segoe UI" pitchFamily="34" charset="0"/>
                <a:cs typeface="Segoe UI" pitchFamily="34" charset="0"/>
              </a:endParaRPr>
            </a:p>
          </p:txBody>
        </p:sp>
        <p:grpSp>
          <p:nvGrpSpPr>
            <p:cNvPr id="16" name="Group 15"/>
            <p:cNvGrpSpPr/>
            <p:nvPr/>
          </p:nvGrpSpPr>
          <p:grpSpPr>
            <a:xfrm>
              <a:off x="6416104" y="1287462"/>
              <a:ext cx="512769" cy="514779"/>
              <a:chOff x="2180392" y="2332672"/>
              <a:chExt cx="502761" cy="504803"/>
            </a:xfrm>
          </p:grpSpPr>
          <p:sp>
            <p:nvSpPr>
              <p:cNvPr id="17" name="Oval 16"/>
              <p:cNvSpPr/>
              <p:nvPr/>
            </p:nvSpPr>
            <p:spPr bwMode="auto">
              <a:xfrm>
                <a:off x="2203251" y="2355547"/>
                <a:ext cx="461294" cy="461294"/>
              </a:xfrm>
              <a:prstGeom prst="ellipse">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defRPr/>
                </a:pPr>
                <a:endParaRPr lang="en-US" sz="2400" kern="0" dirty="0" err="1">
                  <a:gradFill>
                    <a:gsLst>
                      <a:gs pos="14844">
                        <a:schemeClr val="bg1"/>
                      </a:gs>
                      <a:gs pos="69000">
                        <a:schemeClr val="bg1"/>
                      </a:gs>
                    </a:gsLst>
                    <a:lin ang="5400000" scaled="0"/>
                  </a:gradFill>
                  <a:ea typeface="Segoe UI" pitchFamily="34" charset="0"/>
                  <a:cs typeface="Segoe UI" pitchFamily="34" charset="0"/>
                </a:endParaRPr>
              </a:p>
            </p:txBody>
          </p:sp>
          <p:sp>
            <p:nvSpPr>
              <p:cNvPr id="18" name="Freeform 72"/>
              <p:cNvSpPr>
                <a:spLocks noEditPoints="1"/>
              </p:cNvSpPr>
              <p:nvPr/>
            </p:nvSpPr>
            <p:spPr bwMode="black">
              <a:xfrm>
                <a:off x="2180392" y="2332672"/>
                <a:ext cx="502761" cy="50480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87867" tIns="43934" rIns="87867" bIns="43934" numCol="1" anchor="t" anchorCtr="0" compatLnSpc="1">
                <a:prstTxWarp prst="textNoShape">
                  <a:avLst/>
                </a:prstTxWarp>
              </a:bodyPr>
              <a:lstStyle>
                <a:defPPr>
                  <a:defRPr lang="en-US"/>
                </a:defPPr>
                <a:lvl1pPr marL="0" algn="l" defTabSz="932567" rtl="0" eaLnBrk="1" latinLnBrk="0" hangingPunct="1">
                  <a:defRPr sz="1800" kern="1200">
                    <a:solidFill>
                      <a:schemeClr val="tx1"/>
                    </a:solidFill>
                    <a:latin typeface="+mn-lt"/>
                    <a:ea typeface="+mn-ea"/>
                    <a:cs typeface="+mn-cs"/>
                  </a:defRPr>
                </a:lvl1pPr>
                <a:lvl2pPr marL="466283" algn="l" defTabSz="932567" rtl="0" eaLnBrk="1" latinLnBrk="0" hangingPunct="1">
                  <a:defRPr sz="1800" kern="1200">
                    <a:solidFill>
                      <a:schemeClr val="tx1"/>
                    </a:solidFill>
                    <a:latin typeface="+mn-lt"/>
                    <a:ea typeface="+mn-ea"/>
                    <a:cs typeface="+mn-cs"/>
                  </a:defRPr>
                </a:lvl2pPr>
                <a:lvl3pPr marL="932567" algn="l" defTabSz="932567" rtl="0" eaLnBrk="1" latinLnBrk="0" hangingPunct="1">
                  <a:defRPr sz="1800" kern="1200">
                    <a:solidFill>
                      <a:schemeClr val="tx1"/>
                    </a:solidFill>
                    <a:latin typeface="+mn-lt"/>
                    <a:ea typeface="+mn-ea"/>
                    <a:cs typeface="+mn-cs"/>
                  </a:defRPr>
                </a:lvl3pPr>
                <a:lvl4pPr marL="1398849" algn="l" defTabSz="932567" rtl="0" eaLnBrk="1" latinLnBrk="0" hangingPunct="1">
                  <a:defRPr sz="1800" kern="1200">
                    <a:solidFill>
                      <a:schemeClr val="tx1"/>
                    </a:solidFill>
                    <a:latin typeface="+mn-lt"/>
                    <a:ea typeface="+mn-ea"/>
                    <a:cs typeface="+mn-cs"/>
                  </a:defRPr>
                </a:lvl4pPr>
                <a:lvl5pPr marL="1865133" algn="l" defTabSz="932567" rtl="0" eaLnBrk="1" latinLnBrk="0" hangingPunct="1">
                  <a:defRPr sz="1800" kern="1200">
                    <a:solidFill>
                      <a:schemeClr val="tx1"/>
                    </a:solidFill>
                    <a:latin typeface="+mn-lt"/>
                    <a:ea typeface="+mn-ea"/>
                    <a:cs typeface="+mn-cs"/>
                  </a:defRPr>
                </a:lvl5pPr>
                <a:lvl6pPr marL="2331417" algn="l" defTabSz="932567" rtl="0" eaLnBrk="1" latinLnBrk="0" hangingPunct="1">
                  <a:defRPr sz="1800" kern="1200">
                    <a:solidFill>
                      <a:schemeClr val="tx1"/>
                    </a:solidFill>
                    <a:latin typeface="+mn-lt"/>
                    <a:ea typeface="+mn-ea"/>
                    <a:cs typeface="+mn-cs"/>
                  </a:defRPr>
                </a:lvl6pPr>
                <a:lvl7pPr marL="2797700" algn="l" defTabSz="932567" rtl="0" eaLnBrk="1" latinLnBrk="0" hangingPunct="1">
                  <a:defRPr sz="1800" kern="1200">
                    <a:solidFill>
                      <a:schemeClr val="tx1"/>
                    </a:solidFill>
                    <a:latin typeface="+mn-lt"/>
                    <a:ea typeface="+mn-ea"/>
                    <a:cs typeface="+mn-cs"/>
                  </a:defRPr>
                </a:lvl7pPr>
                <a:lvl8pPr marL="3263983" algn="l" defTabSz="932567" rtl="0" eaLnBrk="1" latinLnBrk="0" hangingPunct="1">
                  <a:defRPr sz="1800" kern="1200">
                    <a:solidFill>
                      <a:schemeClr val="tx1"/>
                    </a:solidFill>
                    <a:latin typeface="+mn-lt"/>
                    <a:ea typeface="+mn-ea"/>
                    <a:cs typeface="+mn-cs"/>
                  </a:defRPr>
                </a:lvl8pPr>
                <a:lvl9pPr marL="3730268" algn="l" defTabSz="932567" rtl="0" eaLnBrk="1" latinLnBrk="0" hangingPunct="1">
                  <a:defRPr sz="1800" kern="1200">
                    <a:solidFill>
                      <a:schemeClr val="tx1"/>
                    </a:solidFill>
                    <a:latin typeface="+mn-lt"/>
                    <a:ea typeface="+mn-ea"/>
                    <a:cs typeface="+mn-cs"/>
                  </a:defRPr>
                </a:lvl9pPr>
              </a:lstStyle>
              <a:p>
                <a:pPr defTabSz="932387">
                  <a:defRPr/>
                </a:pPr>
                <a:endParaRPr lang="en-US" dirty="0">
                  <a:gradFill>
                    <a:gsLst>
                      <a:gs pos="14844">
                        <a:schemeClr val="bg1"/>
                      </a:gs>
                      <a:gs pos="69000">
                        <a:schemeClr val="bg1"/>
                      </a:gs>
                    </a:gsLst>
                  </a:gradFill>
                </a:endParaRPr>
              </a:p>
            </p:txBody>
          </p:sp>
        </p:grpSp>
        <p:sp>
          <p:nvSpPr>
            <p:cNvPr id="19" name="TextBox 18"/>
            <p:cNvSpPr txBox="1"/>
            <p:nvPr/>
          </p:nvSpPr>
          <p:spPr>
            <a:xfrm>
              <a:off x="82550" y="3741683"/>
              <a:ext cx="3117820" cy="578347"/>
            </a:xfrm>
            <a:prstGeom prst="rect">
              <a:avLst/>
            </a:prstGeom>
            <a:noFill/>
          </p:spPr>
          <p:txBody>
            <a:bodyPr wrap="none" lIns="186521" tIns="149217" rIns="186521" bIns="149217" rtlCol="0">
              <a:spAutoFit/>
            </a:bodyPr>
            <a:lstStyle/>
            <a:p>
              <a:pPr>
                <a:lnSpc>
                  <a:spcPct val="90000"/>
                </a:lnSpc>
              </a:pPr>
              <a:r>
                <a:rPr lang="en-US" sz="1000" dirty="0">
                  <a:solidFill>
                    <a:srgbClr val="505050"/>
                  </a:solidFill>
                </a:rPr>
                <a:t>Sources:</a:t>
              </a:r>
            </a:p>
            <a:p>
              <a:pPr marL="171450" indent="-171450">
                <a:lnSpc>
                  <a:spcPct val="90000"/>
                </a:lnSpc>
                <a:buFont typeface="+mj-lt"/>
                <a:buAutoNum type="arabicPeriod"/>
              </a:pPr>
              <a:r>
                <a:rPr lang="en-US" sz="1000" dirty="0">
                  <a:solidFill>
                    <a:srgbClr val="505050"/>
                  </a:solidFill>
                </a:rPr>
                <a:t>451 Research, Hosting and Cloud Study, 2014</a:t>
              </a:r>
            </a:p>
          </p:txBody>
        </p:sp>
        <p:grpSp>
          <p:nvGrpSpPr>
            <p:cNvPr id="20" name="Group 19"/>
            <p:cNvGrpSpPr/>
            <p:nvPr/>
          </p:nvGrpSpPr>
          <p:grpSpPr>
            <a:xfrm>
              <a:off x="1" y="3297355"/>
              <a:ext cx="10555453" cy="514778"/>
              <a:chOff x="0" y="3396983"/>
              <a:chExt cx="10556951" cy="514852"/>
            </a:xfrm>
          </p:grpSpPr>
          <p:sp>
            <p:nvSpPr>
              <p:cNvPr id="21" name="Rectangle 20"/>
              <p:cNvSpPr/>
              <p:nvPr/>
            </p:nvSpPr>
            <p:spPr bwMode="auto">
              <a:xfrm>
                <a:off x="0" y="3598768"/>
                <a:ext cx="10043266" cy="114335"/>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86511" tIns="149208" rIns="186511" bIns="149208" numCol="1" spcCol="0" rtlCol="0" fromWordArt="0" anchor="t" anchorCtr="0" forceAA="0" compatLnSpc="1">
                <a:prstTxWarp prst="textNoShape">
                  <a:avLst/>
                </a:prstTxWarp>
                <a:noAutofit/>
              </a:bodyPr>
              <a:lstStyle/>
              <a:p>
                <a:pPr algn="ctr" defTabSz="950938" fontAlgn="base">
                  <a:lnSpc>
                    <a:spcPct val="90000"/>
                  </a:lnSpc>
                  <a:spcBef>
                    <a:spcPct val="0"/>
                  </a:spcBef>
                  <a:spcAft>
                    <a:spcPct val="0"/>
                  </a:spcAft>
                  <a:defRPr/>
                </a:pPr>
                <a:endParaRPr lang="en-US" sz="2400" kern="0" dirty="0" err="1">
                  <a:gradFill>
                    <a:gsLst>
                      <a:gs pos="14844">
                        <a:schemeClr val="bg1"/>
                      </a:gs>
                      <a:gs pos="69000">
                        <a:schemeClr val="bg1"/>
                      </a:gs>
                    </a:gsLst>
                    <a:lin ang="5400000" scaled="0"/>
                  </a:gradFill>
                  <a:ea typeface="Segoe UI" pitchFamily="34" charset="0"/>
                  <a:cs typeface="Segoe UI" pitchFamily="34" charset="0"/>
                </a:endParaRPr>
              </a:p>
            </p:txBody>
          </p:sp>
          <p:grpSp>
            <p:nvGrpSpPr>
              <p:cNvPr id="22" name="Group 21"/>
              <p:cNvGrpSpPr/>
              <p:nvPr/>
            </p:nvGrpSpPr>
            <p:grpSpPr>
              <a:xfrm>
                <a:off x="10044109" y="3396983"/>
                <a:ext cx="512842" cy="514852"/>
                <a:chOff x="2527879" y="2332672"/>
                <a:chExt cx="502760" cy="504803"/>
              </a:xfrm>
            </p:grpSpPr>
            <p:sp>
              <p:nvSpPr>
                <p:cNvPr id="23" name="Oval 22"/>
                <p:cNvSpPr/>
                <p:nvPr/>
              </p:nvSpPr>
              <p:spPr bwMode="auto">
                <a:xfrm>
                  <a:off x="2550739" y="2355547"/>
                  <a:ext cx="461294" cy="461294"/>
                </a:xfrm>
                <a:prstGeom prst="ellipse">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defRPr/>
                  </a:pPr>
                  <a:endParaRPr lang="en-US" sz="2400" kern="0" dirty="0" err="1">
                    <a:gradFill>
                      <a:gsLst>
                        <a:gs pos="14844">
                          <a:schemeClr val="bg1"/>
                        </a:gs>
                        <a:gs pos="69000">
                          <a:schemeClr val="bg1"/>
                        </a:gs>
                      </a:gsLst>
                      <a:lin ang="5400000" scaled="0"/>
                    </a:gradFill>
                    <a:ea typeface="Segoe UI" pitchFamily="34" charset="0"/>
                    <a:cs typeface="Segoe UI" pitchFamily="34" charset="0"/>
                  </a:endParaRPr>
                </a:p>
              </p:txBody>
            </p:sp>
            <p:sp>
              <p:nvSpPr>
                <p:cNvPr id="24" name="Freeform 76"/>
                <p:cNvSpPr>
                  <a:spLocks noEditPoints="1"/>
                </p:cNvSpPr>
                <p:nvPr/>
              </p:nvSpPr>
              <p:spPr bwMode="black">
                <a:xfrm>
                  <a:off x="2527879" y="2332672"/>
                  <a:ext cx="502760" cy="50480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87867" tIns="43934" rIns="87867" bIns="43934" numCol="1" anchor="t" anchorCtr="0" compatLnSpc="1">
                  <a:prstTxWarp prst="textNoShape">
                    <a:avLst/>
                  </a:prstTxWarp>
                </a:bodyPr>
                <a:lstStyle>
                  <a:defPPr>
                    <a:defRPr lang="en-US"/>
                  </a:defPPr>
                  <a:lvl1pPr marL="0" algn="l" defTabSz="932567" rtl="0" eaLnBrk="1" latinLnBrk="0" hangingPunct="1">
                    <a:defRPr sz="1800" kern="1200">
                      <a:solidFill>
                        <a:schemeClr val="tx1"/>
                      </a:solidFill>
                      <a:latin typeface="+mn-lt"/>
                      <a:ea typeface="+mn-ea"/>
                      <a:cs typeface="+mn-cs"/>
                    </a:defRPr>
                  </a:lvl1pPr>
                  <a:lvl2pPr marL="466283" algn="l" defTabSz="932567" rtl="0" eaLnBrk="1" latinLnBrk="0" hangingPunct="1">
                    <a:defRPr sz="1800" kern="1200">
                      <a:solidFill>
                        <a:schemeClr val="tx1"/>
                      </a:solidFill>
                      <a:latin typeface="+mn-lt"/>
                      <a:ea typeface="+mn-ea"/>
                      <a:cs typeface="+mn-cs"/>
                    </a:defRPr>
                  </a:lvl2pPr>
                  <a:lvl3pPr marL="932567" algn="l" defTabSz="932567" rtl="0" eaLnBrk="1" latinLnBrk="0" hangingPunct="1">
                    <a:defRPr sz="1800" kern="1200">
                      <a:solidFill>
                        <a:schemeClr val="tx1"/>
                      </a:solidFill>
                      <a:latin typeface="+mn-lt"/>
                      <a:ea typeface="+mn-ea"/>
                      <a:cs typeface="+mn-cs"/>
                    </a:defRPr>
                  </a:lvl3pPr>
                  <a:lvl4pPr marL="1398849" algn="l" defTabSz="932567" rtl="0" eaLnBrk="1" latinLnBrk="0" hangingPunct="1">
                    <a:defRPr sz="1800" kern="1200">
                      <a:solidFill>
                        <a:schemeClr val="tx1"/>
                      </a:solidFill>
                      <a:latin typeface="+mn-lt"/>
                      <a:ea typeface="+mn-ea"/>
                      <a:cs typeface="+mn-cs"/>
                    </a:defRPr>
                  </a:lvl4pPr>
                  <a:lvl5pPr marL="1865133" algn="l" defTabSz="932567" rtl="0" eaLnBrk="1" latinLnBrk="0" hangingPunct="1">
                    <a:defRPr sz="1800" kern="1200">
                      <a:solidFill>
                        <a:schemeClr val="tx1"/>
                      </a:solidFill>
                      <a:latin typeface="+mn-lt"/>
                      <a:ea typeface="+mn-ea"/>
                      <a:cs typeface="+mn-cs"/>
                    </a:defRPr>
                  </a:lvl5pPr>
                  <a:lvl6pPr marL="2331417" algn="l" defTabSz="932567" rtl="0" eaLnBrk="1" latinLnBrk="0" hangingPunct="1">
                    <a:defRPr sz="1800" kern="1200">
                      <a:solidFill>
                        <a:schemeClr val="tx1"/>
                      </a:solidFill>
                      <a:latin typeface="+mn-lt"/>
                      <a:ea typeface="+mn-ea"/>
                      <a:cs typeface="+mn-cs"/>
                    </a:defRPr>
                  </a:lvl6pPr>
                  <a:lvl7pPr marL="2797700" algn="l" defTabSz="932567" rtl="0" eaLnBrk="1" latinLnBrk="0" hangingPunct="1">
                    <a:defRPr sz="1800" kern="1200">
                      <a:solidFill>
                        <a:schemeClr val="tx1"/>
                      </a:solidFill>
                      <a:latin typeface="+mn-lt"/>
                      <a:ea typeface="+mn-ea"/>
                      <a:cs typeface="+mn-cs"/>
                    </a:defRPr>
                  </a:lvl7pPr>
                  <a:lvl8pPr marL="3263983" algn="l" defTabSz="932567" rtl="0" eaLnBrk="1" latinLnBrk="0" hangingPunct="1">
                    <a:defRPr sz="1800" kern="1200">
                      <a:solidFill>
                        <a:schemeClr val="tx1"/>
                      </a:solidFill>
                      <a:latin typeface="+mn-lt"/>
                      <a:ea typeface="+mn-ea"/>
                      <a:cs typeface="+mn-cs"/>
                    </a:defRPr>
                  </a:lvl8pPr>
                  <a:lvl9pPr marL="3730268" algn="l" defTabSz="932567" rtl="0" eaLnBrk="1" latinLnBrk="0" hangingPunct="1">
                    <a:defRPr sz="1800" kern="1200">
                      <a:solidFill>
                        <a:schemeClr val="tx1"/>
                      </a:solidFill>
                      <a:latin typeface="+mn-lt"/>
                      <a:ea typeface="+mn-ea"/>
                      <a:cs typeface="+mn-cs"/>
                    </a:defRPr>
                  </a:lvl9pPr>
                </a:lstStyle>
                <a:p>
                  <a:pPr defTabSz="932387">
                    <a:defRPr/>
                  </a:pPr>
                  <a:endParaRPr lang="en-US" dirty="0">
                    <a:gradFill>
                      <a:gsLst>
                        <a:gs pos="14844">
                          <a:schemeClr val="bg1"/>
                        </a:gs>
                        <a:gs pos="69000">
                          <a:schemeClr val="bg1"/>
                        </a:gs>
                      </a:gsLst>
                    </a:gradFill>
                  </a:endParaRPr>
                </a:p>
              </p:txBody>
            </p:sp>
          </p:grpSp>
        </p:grpSp>
        <p:sp>
          <p:nvSpPr>
            <p:cNvPr id="25" name="TextBox 24"/>
            <p:cNvSpPr txBox="1"/>
            <p:nvPr/>
          </p:nvSpPr>
          <p:spPr>
            <a:xfrm>
              <a:off x="2714983" y="2800999"/>
              <a:ext cx="9719730" cy="318286"/>
            </a:xfrm>
            <a:prstGeom prst="rect">
              <a:avLst/>
            </a:prstGeom>
            <a:solidFill>
              <a:srgbClr val="F8F8F8">
                <a:alpha val="50196"/>
              </a:srgbClr>
            </a:solidFill>
            <a:ln w="3175">
              <a:solidFill>
                <a:schemeClr val="bg1">
                  <a:lumMod val="50000"/>
                </a:schemeClr>
              </a:solidFill>
            </a:ln>
          </p:spPr>
          <p:txBody>
            <a:bodyPr wrap="square" rtlCol="0">
              <a:spAutoFit/>
            </a:bodyPr>
            <a:lstStyle/>
            <a:p>
              <a:r>
                <a:rPr lang="en-US" sz="1400" dirty="0">
                  <a:solidFill>
                    <a:schemeClr val="bg1"/>
                  </a:solidFill>
                </a:rPr>
                <a:t>Full Trust Code</a:t>
              </a:r>
            </a:p>
          </p:txBody>
        </p:sp>
        <p:sp>
          <p:nvSpPr>
            <p:cNvPr id="26" name="TextBox 25"/>
            <p:cNvSpPr txBox="1"/>
            <p:nvPr/>
          </p:nvSpPr>
          <p:spPr>
            <a:xfrm>
              <a:off x="6509775" y="2958119"/>
              <a:ext cx="5917991" cy="318286"/>
            </a:xfrm>
            <a:prstGeom prst="rect">
              <a:avLst/>
            </a:prstGeom>
            <a:solidFill>
              <a:srgbClr val="F8F8F8">
                <a:alpha val="50196"/>
              </a:srgbClr>
            </a:solidFill>
            <a:ln>
              <a:solidFill>
                <a:schemeClr val="bg1">
                  <a:lumMod val="50000"/>
                </a:schemeClr>
              </a:solidFill>
              <a:prstDash val="dash"/>
            </a:ln>
          </p:spPr>
          <p:txBody>
            <a:bodyPr wrap="square" rtlCol="0">
              <a:spAutoFit/>
            </a:bodyPr>
            <a:lstStyle/>
            <a:p>
              <a:r>
                <a:rPr lang="en-US" sz="1400" dirty="0">
                  <a:solidFill>
                    <a:schemeClr val="bg1"/>
                  </a:solidFill>
                </a:rPr>
                <a:t>Partial Trust Code</a:t>
              </a:r>
            </a:p>
          </p:txBody>
        </p:sp>
        <p:grpSp>
          <p:nvGrpSpPr>
            <p:cNvPr id="27" name="Group 26"/>
            <p:cNvGrpSpPr/>
            <p:nvPr/>
          </p:nvGrpSpPr>
          <p:grpSpPr>
            <a:xfrm>
              <a:off x="5378104" y="1716765"/>
              <a:ext cx="1207062" cy="963571"/>
              <a:chOff x="3137543" y="4051157"/>
              <a:chExt cx="1183502" cy="944764"/>
            </a:xfrm>
          </p:grpSpPr>
          <p:sp>
            <p:nvSpPr>
              <p:cNvPr id="28" name="TextBox 27"/>
              <p:cNvSpPr txBox="1"/>
              <p:nvPr/>
            </p:nvSpPr>
            <p:spPr>
              <a:xfrm>
                <a:off x="3137543" y="4663975"/>
                <a:ext cx="1183502" cy="331946"/>
              </a:xfrm>
              <a:prstGeom prst="rect">
                <a:avLst/>
              </a:prstGeom>
              <a:noFill/>
            </p:spPr>
            <p:txBody>
              <a:bodyPr wrap="none" lIns="0" tIns="0" rIns="0" bIns="0" rtlCol="0">
                <a:spAutoFit/>
              </a:bodyPr>
              <a:lstStyle/>
              <a:p>
                <a:r>
                  <a:rPr lang="en-US" sz="1100" dirty="0">
                    <a:solidFill>
                      <a:schemeClr val="bg1"/>
                    </a:solidFill>
                    <a:latin typeface="Segoe UI Semibold" panose="020B0702040204020203" pitchFamily="34" charset="0"/>
                    <a:cs typeface="Segoe UI Semibold" panose="020B0702040204020203" pitchFamily="34" charset="0"/>
                  </a:rPr>
                  <a:t>Microsoft </a:t>
                </a:r>
              </a:p>
              <a:p>
                <a:r>
                  <a:rPr lang="en-US" sz="1100" dirty="0">
                    <a:solidFill>
                      <a:schemeClr val="bg1"/>
                    </a:solidFill>
                  </a:rPr>
                  <a:t>Managed Solutions</a:t>
                </a:r>
              </a:p>
            </p:txBody>
          </p:sp>
          <p:grpSp>
            <p:nvGrpSpPr>
              <p:cNvPr id="29" name="Group 28"/>
              <p:cNvGrpSpPr>
                <a:grpSpLocks noChangeAspect="1"/>
              </p:cNvGrpSpPr>
              <p:nvPr/>
            </p:nvGrpSpPr>
            <p:grpSpPr>
              <a:xfrm>
                <a:off x="3216489" y="4051157"/>
                <a:ext cx="556812" cy="335213"/>
                <a:chOff x="3330357" y="4051196"/>
                <a:chExt cx="1264886" cy="761494"/>
              </a:xfrm>
              <a:solidFill>
                <a:schemeClr val="tx1">
                  <a:lumMod val="65000"/>
                  <a:lumOff val="35000"/>
                </a:schemeClr>
              </a:solidFill>
            </p:grpSpPr>
            <p:sp>
              <p:nvSpPr>
                <p:cNvPr id="30" name="Freeform 6"/>
                <p:cNvSpPr>
                  <a:spLocks noChangeAspect="1"/>
                </p:cNvSpPr>
                <p:nvPr/>
              </p:nvSpPr>
              <p:spPr bwMode="auto">
                <a:xfrm>
                  <a:off x="3690898" y="4051196"/>
                  <a:ext cx="904345" cy="464239"/>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accent5"/>
                </a:solidFill>
                <a:ln>
                  <a:noFill/>
                </a:ln>
              </p:spPr>
              <p:txBody>
                <a:bodyPr vert="horz" wrap="square" lIns="93256" tIns="46628" rIns="93256" bIns="46628" numCol="1" anchor="t" anchorCtr="0" compatLnSpc="1">
                  <a:prstTxWarp prst="textNoShape">
                    <a:avLst/>
                  </a:prstTxWarp>
                </a:bodyPr>
                <a:lstStyle/>
                <a:p>
                  <a:endParaRPr lang="en-US" sz="1100"/>
                </a:p>
              </p:txBody>
            </p:sp>
            <p:sp>
              <p:nvSpPr>
                <p:cNvPr id="31" name="Freeform 7"/>
                <p:cNvSpPr>
                  <a:spLocks noChangeAspect="1"/>
                </p:cNvSpPr>
                <p:nvPr/>
              </p:nvSpPr>
              <p:spPr bwMode="auto">
                <a:xfrm>
                  <a:off x="3330357" y="4268791"/>
                  <a:ext cx="1026001" cy="543899"/>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accent5"/>
                </a:solidFill>
                <a:ln>
                  <a:noFill/>
                </a:ln>
              </p:spPr>
              <p:txBody>
                <a:bodyPr vert="horz" wrap="square" lIns="93256" tIns="46628" rIns="93256" bIns="46628" numCol="1" anchor="t" anchorCtr="0" compatLnSpc="1">
                  <a:prstTxWarp prst="textNoShape">
                    <a:avLst/>
                  </a:prstTxWarp>
                </a:bodyPr>
                <a:lstStyle/>
                <a:p>
                  <a:endParaRPr lang="en-US" sz="1100"/>
                </a:p>
              </p:txBody>
            </p:sp>
          </p:grpSp>
        </p:grpSp>
        <p:grpSp>
          <p:nvGrpSpPr>
            <p:cNvPr id="32" name="Group 31"/>
            <p:cNvGrpSpPr/>
            <p:nvPr/>
          </p:nvGrpSpPr>
          <p:grpSpPr>
            <a:xfrm>
              <a:off x="7436030" y="1701376"/>
              <a:ext cx="1321968" cy="994360"/>
              <a:chOff x="3137543" y="4051149"/>
              <a:chExt cx="1296165" cy="974951"/>
            </a:xfrm>
          </p:grpSpPr>
          <p:sp>
            <p:nvSpPr>
              <p:cNvPr id="33" name="TextBox 32"/>
              <p:cNvSpPr txBox="1"/>
              <p:nvPr/>
            </p:nvSpPr>
            <p:spPr>
              <a:xfrm>
                <a:off x="3137543" y="4663977"/>
                <a:ext cx="1296165" cy="362123"/>
              </a:xfrm>
              <a:prstGeom prst="rect">
                <a:avLst/>
              </a:prstGeom>
              <a:noFill/>
            </p:spPr>
            <p:txBody>
              <a:bodyPr wrap="square" lIns="0" tIns="0" rIns="0" bIns="0" rtlCol="0">
                <a:spAutoFit/>
              </a:bodyPr>
              <a:lstStyle/>
              <a:p>
                <a:r>
                  <a:rPr lang="en-US" sz="1200" dirty="0">
                    <a:solidFill>
                      <a:schemeClr val="bg1"/>
                    </a:solidFill>
                    <a:latin typeface="Segoe UI Semibold" panose="020B0702040204020203" pitchFamily="34" charset="0"/>
                    <a:cs typeface="Segoe UI Semibold" panose="020B0702040204020203" pitchFamily="34" charset="0"/>
                  </a:rPr>
                  <a:t>Microsoft </a:t>
                </a:r>
              </a:p>
              <a:p>
                <a:r>
                  <a:rPr lang="en-US" sz="1200" dirty="0">
                    <a:solidFill>
                      <a:schemeClr val="bg1"/>
                    </a:solidFill>
                  </a:rPr>
                  <a:t>Online Services</a:t>
                </a:r>
              </a:p>
            </p:txBody>
          </p:sp>
          <p:grpSp>
            <p:nvGrpSpPr>
              <p:cNvPr id="34" name="Group 33"/>
              <p:cNvGrpSpPr>
                <a:grpSpLocks noChangeAspect="1"/>
              </p:cNvGrpSpPr>
              <p:nvPr/>
            </p:nvGrpSpPr>
            <p:grpSpPr>
              <a:xfrm>
                <a:off x="3222341" y="4051149"/>
                <a:ext cx="539120" cy="329654"/>
                <a:chOff x="3343671" y="4051187"/>
                <a:chExt cx="1224701" cy="748867"/>
              </a:xfrm>
              <a:solidFill>
                <a:schemeClr val="tx1">
                  <a:lumMod val="65000"/>
                  <a:lumOff val="35000"/>
                </a:schemeClr>
              </a:solidFill>
            </p:grpSpPr>
            <p:sp>
              <p:nvSpPr>
                <p:cNvPr id="35" name="Freeform 6"/>
                <p:cNvSpPr>
                  <a:spLocks noChangeAspect="1"/>
                </p:cNvSpPr>
                <p:nvPr/>
              </p:nvSpPr>
              <p:spPr bwMode="auto">
                <a:xfrm>
                  <a:off x="3690896" y="4051187"/>
                  <a:ext cx="877476" cy="450451"/>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accent5"/>
                </a:solidFill>
                <a:ln>
                  <a:noFill/>
                </a:ln>
              </p:spPr>
              <p:txBody>
                <a:bodyPr vert="horz" wrap="square" lIns="93256" tIns="46628" rIns="93256" bIns="46628" numCol="1" anchor="t" anchorCtr="0" compatLnSpc="1">
                  <a:prstTxWarp prst="textNoShape">
                    <a:avLst/>
                  </a:prstTxWarp>
                </a:bodyPr>
                <a:lstStyle/>
                <a:p>
                  <a:endParaRPr lang="en-US" sz="1100">
                    <a:solidFill>
                      <a:schemeClr val="bg1"/>
                    </a:solidFill>
                  </a:endParaRPr>
                </a:p>
              </p:txBody>
            </p:sp>
            <p:sp>
              <p:nvSpPr>
                <p:cNvPr id="36" name="Freeform 7"/>
                <p:cNvSpPr>
                  <a:spLocks noChangeAspect="1"/>
                </p:cNvSpPr>
                <p:nvPr/>
              </p:nvSpPr>
              <p:spPr bwMode="auto">
                <a:xfrm>
                  <a:off x="3343671" y="4272312"/>
                  <a:ext cx="995545" cy="527742"/>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accent5"/>
                </a:solidFill>
                <a:ln>
                  <a:noFill/>
                </a:ln>
              </p:spPr>
              <p:txBody>
                <a:bodyPr vert="horz" wrap="square" lIns="93256" tIns="46628" rIns="93256" bIns="46628" numCol="1" anchor="t" anchorCtr="0" compatLnSpc="1">
                  <a:prstTxWarp prst="textNoShape">
                    <a:avLst/>
                  </a:prstTxWarp>
                </a:bodyPr>
                <a:lstStyle/>
                <a:p>
                  <a:endParaRPr lang="en-US" sz="1100">
                    <a:solidFill>
                      <a:schemeClr val="bg1"/>
                    </a:solidFill>
                  </a:endParaRPr>
                </a:p>
              </p:txBody>
            </p:sp>
          </p:grpSp>
        </p:grpSp>
        <p:sp>
          <p:nvSpPr>
            <p:cNvPr id="37" name="TextBox 36"/>
            <p:cNvSpPr txBox="1"/>
            <p:nvPr/>
          </p:nvSpPr>
          <p:spPr>
            <a:xfrm>
              <a:off x="10571657" y="3180810"/>
              <a:ext cx="1863055" cy="319128"/>
            </a:xfrm>
            <a:prstGeom prst="rect">
              <a:avLst/>
            </a:prstGeom>
            <a:solidFill>
              <a:srgbClr val="F8F8F8">
                <a:alpha val="50196"/>
              </a:srgbClr>
            </a:solidFill>
            <a:ln>
              <a:solidFill>
                <a:schemeClr val="bg1">
                  <a:lumMod val="65000"/>
                </a:schemeClr>
              </a:solidFill>
            </a:ln>
          </p:spPr>
          <p:txBody>
            <a:bodyPr wrap="square" rtlCol="0">
              <a:spAutoFit/>
            </a:bodyPr>
            <a:lstStyle/>
            <a:p>
              <a:r>
                <a:rPr lang="en-US" sz="1400" dirty="0">
                  <a:solidFill>
                    <a:schemeClr val="bg1"/>
                  </a:solidFill>
                </a:rPr>
                <a:t>App Model</a:t>
              </a:r>
            </a:p>
          </p:txBody>
        </p:sp>
        <p:grpSp>
          <p:nvGrpSpPr>
            <p:cNvPr id="38" name="Group 37"/>
            <p:cNvGrpSpPr/>
            <p:nvPr/>
          </p:nvGrpSpPr>
          <p:grpSpPr>
            <a:xfrm>
              <a:off x="9802169" y="1697470"/>
              <a:ext cx="1194418" cy="1046567"/>
              <a:chOff x="8114278" y="3507024"/>
              <a:chExt cx="1171103" cy="1026139"/>
            </a:xfrm>
          </p:grpSpPr>
          <p:grpSp>
            <p:nvGrpSpPr>
              <p:cNvPr id="39" name="Group 38"/>
              <p:cNvGrpSpPr>
                <a:grpSpLocks noChangeAspect="1"/>
              </p:cNvGrpSpPr>
              <p:nvPr/>
            </p:nvGrpSpPr>
            <p:grpSpPr>
              <a:xfrm>
                <a:off x="8349274" y="3507024"/>
                <a:ext cx="562274" cy="341374"/>
                <a:chOff x="3317935" y="4051161"/>
                <a:chExt cx="1277296" cy="775485"/>
              </a:xfrm>
              <a:solidFill>
                <a:schemeClr val="tx1">
                  <a:lumMod val="65000"/>
                  <a:lumOff val="35000"/>
                </a:schemeClr>
              </a:solidFill>
            </p:grpSpPr>
            <p:sp>
              <p:nvSpPr>
                <p:cNvPr id="41" name="Freeform 6"/>
                <p:cNvSpPr>
                  <a:spLocks noChangeAspect="1"/>
                </p:cNvSpPr>
                <p:nvPr/>
              </p:nvSpPr>
              <p:spPr bwMode="auto">
                <a:xfrm>
                  <a:off x="3690888" y="4051161"/>
                  <a:ext cx="904343" cy="464248"/>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accent5"/>
                </a:solidFill>
                <a:ln>
                  <a:noFill/>
                </a:ln>
              </p:spPr>
              <p:txBody>
                <a:bodyPr vert="horz" wrap="square" lIns="93256" tIns="46628" rIns="93256" bIns="46628" numCol="1" anchor="t" anchorCtr="0" compatLnSpc="1">
                  <a:prstTxWarp prst="textNoShape">
                    <a:avLst/>
                  </a:prstTxWarp>
                </a:bodyPr>
                <a:lstStyle/>
                <a:p>
                  <a:endParaRPr lang="en-US" sz="1100">
                    <a:solidFill>
                      <a:schemeClr val="bg1"/>
                    </a:solidFill>
                  </a:endParaRPr>
                </a:p>
              </p:txBody>
            </p:sp>
            <p:sp>
              <p:nvSpPr>
                <p:cNvPr id="42" name="Freeform 7"/>
                <p:cNvSpPr>
                  <a:spLocks noChangeAspect="1"/>
                </p:cNvSpPr>
                <p:nvPr/>
              </p:nvSpPr>
              <p:spPr bwMode="auto">
                <a:xfrm>
                  <a:off x="3317935" y="4282749"/>
                  <a:ext cx="1026005" cy="543897"/>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accent5"/>
                </a:solidFill>
                <a:ln>
                  <a:noFill/>
                </a:ln>
              </p:spPr>
              <p:txBody>
                <a:bodyPr vert="horz" wrap="square" lIns="93256" tIns="46628" rIns="93256" bIns="46628" numCol="1" anchor="t" anchorCtr="0" compatLnSpc="1">
                  <a:prstTxWarp prst="textNoShape">
                    <a:avLst/>
                  </a:prstTxWarp>
                </a:bodyPr>
                <a:lstStyle/>
                <a:p>
                  <a:endParaRPr lang="en-US" sz="1100">
                    <a:solidFill>
                      <a:schemeClr val="bg1"/>
                    </a:solidFill>
                  </a:endParaRPr>
                </a:p>
              </p:txBody>
            </p:sp>
          </p:grpSp>
          <p:pic>
            <p:nvPicPr>
              <p:cNvPr id="40" name="Picture 39"/>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8114278" y="4127495"/>
                <a:ext cx="1171103" cy="405668"/>
              </a:xfrm>
              <a:prstGeom prst="rect">
                <a:avLst/>
              </a:prstGeom>
            </p:spPr>
          </p:pic>
        </p:grpSp>
        <p:pic>
          <p:nvPicPr>
            <p:cNvPr id="56" name="Picture 55"/>
            <p:cNvPicPr>
              <a:picLocks noChangeAspect="1"/>
            </p:cNvPicPr>
            <p:nvPr/>
          </p:nvPicPr>
          <p:blipFill rotWithShape="1">
            <a:blip r:embed="rId2">
              <a:grayscl/>
            </a:blip>
            <a:srcRect l="3" r="2"/>
            <a:stretch/>
          </p:blipFill>
          <p:spPr>
            <a:xfrm>
              <a:off x="21231850" y="3892682"/>
              <a:ext cx="2414106" cy="1407253"/>
            </a:xfrm>
            <a:prstGeom prst="rect">
              <a:avLst/>
            </a:prstGeom>
          </p:spPr>
        </p:pic>
        <p:grpSp>
          <p:nvGrpSpPr>
            <p:cNvPr id="57" name="Group 56"/>
            <p:cNvGrpSpPr/>
            <p:nvPr/>
          </p:nvGrpSpPr>
          <p:grpSpPr>
            <a:xfrm>
              <a:off x="15910031" y="4701379"/>
              <a:ext cx="3160539" cy="1842291"/>
              <a:chOff x="597238" y="1785493"/>
              <a:chExt cx="3160987" cy="1842814"/>
            </a:xfrm>
          </p:grpSpPr>
          <p:pic>
            <p:nvPicPr>
              <p:cNvPr id="58" name="Picture 57"/>
              <p:cNvPicPr>
                <a:picLocks noChangeAspect="1"/>
              </p:cNvPicPr>
              <p:nvPr/>
            </p:nvPicPr>
            <p:blipFill>
              <a:blip r:embed="rId2">
                <a:lum bright="4000"/>
              </a:blip>
              <a:stretch>
                <a:fillRect/>
              </a:stretch>
            </p:blipFill>
            <p:spPr>
              <a:xfrm>
                <a:off x="597238" y="1785493"/>
                <a:ext cx="3160987" cy="1842814"/>
              </a:xfrm>
              <a:prstGeom prst="rect">
                <a:avLst/>
              </a:prstGeom>
              <a:noFill/>
            </p:spPr>
          </p:pic>
          <p:sp>
            <p:nvSpPr>
              <p:cNvPr id="59" name="Text Placeholder 68"/>
              <p:cNvSpPr txBox="1">
                <a:spLocks/>
              </p:cNvSpPr>
              <p:nvPr/>
            </p:nvSpPr>
            <p:spPr>
              <a:xfrm>
                <a:off x="840225" y="2796206"/>
                <a:ext cx="2660555" cy="597473"/>
              </a:xfrm>
              <a:prstGeom prst="rect">
                <a:avLst/>
              </a:prstGeom>
              <a:noFill/>
            </p:spPr>
            <p:txBody>
              <a:bodyPr anchor="b"/>
              <a:lstStyle>
                <a:lvl1pPr marL="342836" marR="0" indent="-342836" algn="l" defTabSz="93256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090" marR="0" indent="-241254" algn="l" defTabSz="93256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50"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8"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64"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57"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42"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26"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409"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387">
                  <a:lnSpc>
                    <a:spcPct val="100000"/>
                  </a:lnSpc>
                  <a:spcBef>
                    <a:spcPts val="0"/>
                  </a:spcBef>
                  <a:buNone/>
                </a:pPr>
                <a:endParaRPr lang="en-US" sz="1399" dirty="0">
                  <a:solidFill>
                    <a:srgbClr val="505050"/>
                  </a:solidFill>
                  <a:latin typeface="Segoe UI"/>
                </a:endParaRPr>
              </a:p>
            </p:txBody>
          </p:sp>
        </p:grpSp>
        <p:pic>
          <p:nvPicPr>
            <p:cNvPr id="60" name="Picture 59"/>
            <p:cNvPicPr>
              <a:picLocks noChangeAspect="1"/>
            </p:cNvPicPr>
            <p:nvPr/>
          </p:nvPicPr>
          <p:blipFill>
            <a:blip r:embed="rId2">
              <a:duotone>
                <a:schemeClr val="accent3">
                  <a:shade val="45000"/>
                  <a:satMod val="135000"/>
                </a:schemeClr>
                <a:prstClr val="white"/>
              </a:duotone>
            </a:blip>
            <a:stretch>
              <a:fillRect/>
            </a:stretch>
          </p:blipFill>
          <p:spPr>
            <a:xfrm>
              <a:off x="18482328" y="5250676"/>
              <a:ext cx="3393356" cy="1978002"/>
            </a:xfrm>
            <a:prstGeom prst="rect">
              <a:avLst/>
            </a:prstGeom>
          </p:spPr>
        </p:pic>
        <p:sp>
          <p:nvSpPr>
            <p:cNvPr id="61" name="Rectangle 60"/>
            <p:cNvSpPr/>
            <p:nvPr/>
          </p:nvSpPr>
          <p:spPr bwMode="auto">
            <a:xfrm>
              <a:off x="17610188" y="5362023"/>
              <a:ext cx="2064439" cy="54798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79225" tIns="143381" rIns="179225" bIns="143381"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r>
                <a:rPr lang="en-US" sz="1600" kern="0" dirty="0">
                  <a:gradFill>
                    <a:gsLst>
                      <a:gs pos="3759">
                        <a:schemeClr val="tx1"/>
                      </a:gs>
                      <a:gs pos="15789">
                        <a:schemeClr val="tx1"/>
                      </a:gs>
                    </a:gsLst>
                    <a:lin ang="5400000" scaled="0"/>
                  </a:gradFill>
                  <a:latin typeface="Segoe UI Semibold" panose="020B0702040204020203" pitchFamily="34" charset="0"/>
                  <a:ea typeface="Segoe UI" pitchFamily="34" charset="0"/>
                  <a:cs typeface="Segoe UI" pitchFamily="34" charset="0"/>
                </a:rPr>
                <a:t>Enterprise-Grade</a:t>
              </a:r>
            </a:p>
          </p:txBody>
        </p:sp>
        <p:sp>
          <p:nvSpPr>
            <p:cNvPr id="62" name="Rectangle 61"/>
            <p:cNvSpPr/>
            <p:nvPr/>
          </p:nvSpPr>
          <p:spPr bwMode="auto">
            <a:xfrm>
              <a:off x="19857733" y="5362023"/>
              <a:ext cx="2064439" cy="52512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79225" tIns="143381" rIns="179225" bIns="143381"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r>
                <a:rPr lang="en-US" sz="1600" kern="0" dirty="0">
                  <a:gradFill>
                    <a:gsLst>
                      <a:gs pos="3759">
                        <a:schemeClr val="tx1"/>
                      </a:gs>
                      <a:gs pos="15789">
                        <a:schemeClr val="tx1"/>
                      </a:gs>
                    </a:gsLst>
                    <a:lin ang="5400000" scaled="0"/>
                  </a:gradFill>
                  <a:latin typeface="Segoe UI Semibold" panose="020B0702040204020203" pitchFamily="34" charset="0"/>
                  <a:ea typeface="Segoe UI" pitchFamily="34" charset="0"/>
                  <a:cs typeface="Segoe UI" pitchFamily="34" charset="0"/>
                </a:rPr>
                <a:t>Modern Toolchain</a:t>
              </a:r>
            </a:p>
          </p:txBody>
        </p:sp>
        <p:sp>
          <p:nvSpPr>
            <p:cNvPr id="63" name="Rectangle 62"/>
            <p:cNvSpPr/>
            <p:nvPr/>
          </p:nvSpPr>
          <p:spPr bwMode="auto">
            <a:xfrm>
              <a:off x="22037648" y="5362023"/>
              <a:ext cx="2064439" cy="488692"/>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79225" tIns="143381" rIns="179225" bIns="143381"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r>
                <a:rPr lang="en-US" sz="1600" kern="0" dirty="0">
                  <a:gradFill>
                    <a:gsLst>
                      <a:gs pos="3759">
                        <a:schemeClr val="tx1"/>
                      </a:gs>
                      <a:gs pos="15789">
                        <a:schemeClr val="tx1"/>
                      </a:gs>
                    </a:gsLst>
                    <a:lin ang="5400000" scaled="0"/>
                  </a:gradFill>
                  <a:latin typeface="Segoe UI Semibold" panose="020B0702040204020203" pitchFamily="34" charset="0"/>
                  <a:ea typeface="Segoe UI" pitchFamily="34" charset="0"/>
                  <a:cs typeface="Segoe UI" pitchFamily="34" charset="0"/>
                </a:rPr>
                <a:t>User Focused</a:t>
              </a:r>
            </a:p>
          </p:txBody>
        </p:sp>
        <p:grpSp>
          <p:nvGrpSpPr>
            <p:cNvPr id="64" name="Group 63"/>
            <p:cNvGrpSpPr/>
            <p:nvPr/>
          </p:nvGrpSpPr>
          <p:grpSpPr>
            <a:xfrm>
              <a:off x="18260765" y="4666021"/>
              <a:ext cx="921114" cy="719586"/>
              <a:chOff x="6165850" y="-1092200"/>
              <a:chExt cx="1646238" cy="1349375"/>
            </a:xfrm>
            <a:solidFill>
              <a:schemeClr val="tx2"/>
            </a:solidFill>
          </p:grpSpPr>
          <p:sp>
            <p:nvSpPr>
              <p:cNvPr id="65" name="Freeform 64"/>
              <p:cNvSpPr>
                <a:spLocks noEditPoints="1"/>
              </p:cNvSpPr>
              <p:nvPr/>
            </p:nvSpPr>
            <p:spPr bwMode="auto">
              <a:xfrm>
                <a:off x="6165850" y="-1092200"/>
                <a:ext cx="1230313" cy="1349375"/>
              </a:xfrm>
              <a:custGeom>
                <a:avLst/>
                <a:gdLst>
                  <a:gd name="T0" fmla="*/ 288 w 326"/>
                  <a:gd name="T1" fmla="*/ 300 h 357"/>
                  <a:gd name="T2" fmla="*/ 240 w 326"/>
                  <a:gd name="T3" fmla="*/ 318 h 357"/>
                  <a:gd name="T4" fmla="*/ 225 w 326"/>
                  <a:gd name="T5" fmla="*/ 236 h 357"/>
                  <a:gd name="T6" fmla="*/ 192 w 326"/>
                  <a:gd name="T7" fmla="*/ 207 h 357"/>
                  <a:gd name="T8" fmla="*/ 220 w 326"/>
                  <a:gd name="T9" fmla="*/ 166 h 357"/>
                  <a:gd name="T10" fmla="*/ 244 w 326"/>
                  <a:gd name="T11" fmla="*/ 132 h 357"/>
                  <a:gd name="T12" fmla="*/ 231 w 326"/>
                  <a:gd name="T13" fmla="*/ 137 h 357"/>
                  <a:gd name="T14" fmla="*/ 214 w 326"/>
                  <a:gd name="T15" fmla="*/ 124 h 357"/>
                  <a:gd name="T16" fmla="*/ 251 w 326"/>
                  <a:gd name="T17" fmla="*/ 99 h 357"/>
                  <a:gd name="T18" fmla="*/ 273 w 326"/>
                  <a:gd name="T19" fmla="*/ 84 h 357"/>
                  <a:gd name="T20" fmla="*/ 264 w 326"/>
                  <a:gd name="T21" fmla="*/ 61 h 357"/>
                  <a:gd name="T22" fmla="*/ 253 w 326"/>
                  <a:gd name="T23" fmla="*/ 84 h 357"/>
                  <a:gd name="T24" fmla="*/ 240 w 326"/>
                  <a:gd name="T25" fmla="*/ 77 h 357"/>
                  <a:gd name="T26" fmla="*/ 260 w 326"/>
                  <a:gd name="T27" fmla="*/ 37 h 357"/>
                  <a:gd name="T28" fmla="*/ 326 w 326"/>
                  <a:gd name="T29" fmla="*/ 77 h 357"/>
                  <a:gd name="T30" fmla="*/ 0 w 326"/>
                  <a:gd name="T31" fmla="*/ 179 h 357"/>
                  <a:gd name="T32" fmla="*/ 326 w 326"/>
                  <a:gd name="T33" fmla="*/ 280 h 357"/>
                  <a:gd name="T34" fmla="*/ 292 w 326"/>
                  <a:gd name="T35" fmla="*/ 286 h 357"/>
                  <a:gd name="T36" fmla="*/ 142 w 326"/>
                  <a:gd name="T37" fmla="*/ 314 h 357"/>
                  <a:gd name="T38" fmla="*/ 127 w 326"/>
                  <a:gd name="T39" fmla="*/ 334 h 357"/>
                  <a:gd name="T40" fmla="*/ 99 w 326"/>
                  <a:gd name="T41" fmla="*/ 297 h 357"/>
                  <a:gd name="T42" fmla="*/ 84 w 326"/>
                  <a:gd name="T43" fmla="*/ 232 h 357"/>
                  <a:gd name="T44" fmla="*/ 67 w 326"/>
                  <a:gd name="T45" fmla="*/ 226 h 357"/>
                  <a:gd name="T46" fmla="*/ 36 w 326"/>
                  <a:gd name="T47" fmla="*/ 207 h 357"/>
                  <a:gd name="T48" fmla="*/ 28 w 326"/>
                  <a:gd name="T49" fmla="*/ 181 h 357"/>
                  <a:gd name="T50" fmla="*/ 92 w 326"/>
                  <a:gd name="T51" fmla="*/ 40 h 357"/>
                  <a:gd name="T52" fmla="*/ 126 w 326"/>
                  <a:gd name="T53" fmla="*/ 40 h 357"/>
                  <a:gd name="T54" fmla="*/ 130 w 326"/>
                  <a:gd name="T55" fmla="*/ 79 h 357"/>
                  <a:gd name="T56" fmla="*/ 140 w 326"/>
                  <a:gd name="T57" fmla="*/ 125 h 357"/>
                  <a:gd name="T58" fmla="*/ 93 w 326"/>
                  <a:gd name="T59" fmla="*/ 171 h 357"/>
                  <a:gd name="T60" fmla="*/ 65 w 326"/>
                  <a:gd name="T61" fmla="*/ 183 h 357"/>
                  <a:gd name="T62" fmla="*/ 62 w 326"/>
                  <a:gd name="T63" fmla="*/ 208 h 357"/>
                  <a:gd name="T64" fmla="*/ 94 w 326"/>
                  <a:gd name="T65" fmla="*/ 223 h 357"/>
                  <a:gd name="T66" fmla="*/ 137 w 326"/>
                  <a:gd name="T67" fmla="*/ 247 h 357"/>
                  <a:gd name="T68" fmla="*/ 151 w 326"/>
                  <a:gd name="T69" fmla="*/ 29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6" h="357">
                    <a:moveTo>
                      <a:pt x="292" y="286"/>
                    </a:moveTo>
                    <a:cubicBezTo>
                      <a:pt x="291" y="291"/>
                      <a:pt x="290" y="296"/>
                      <a:pt x="288" y="300"/>
                    </a:cubicBezTo>
                    <a:cubicBezTo>
                      <a:pt x="276" y="311"/>
                      <a:pt x="264" y="319"/>
                      <a:pt x="250" y="326"/>
                    </a:cubicBezTo>
                    <a:cubicBezTo>
                      <a:pt x="246" y="326"/>
                      <a:pt x="242" y="324"/>
                      <a:pt x="240" y="318"/>
                    </a:cubicBezTo>
                    <a:cubicBezTo>
                      <a:pt x="237" y="310"/>
                      <a:pt x="239" y="297"/>
                      <a:pt x="239" y="288"/>
                    </a:cubicBezTo>
                    <a:cubicBezTo>
                      <a:pt x="239" y="274"/>
                      <a:pt x="246" y="237"/>
                      <a:pt x="225" y="236"/>
                    </a:cubicBezTo>
                    <a:cubicBezTo>
                      <a:pt x="217" y="235"/>
                      <a:pt x="210" y="238"/>
                      <a:pt x="204" y="230"/>
                    </a:cubicBezTo>
                    <a:cubicBezTo>
                      <a:pt x="200" y="224"/>
                      <a:pt x="193" y="214"/>
                      <a:pt x="192" y="207"/>
                    </a:cubicBezTo>
                    <a:cubicBezTo>
                      <a:pt x="192" y="199"/>
                      <a:pt x="197" y="192"/>
                      <a:pt x="201" y="186"/>
                    </a:cubicBezTo>
                    <a:cubicBezTo>
                      <a:pt x="207" y="178"/>
                      <a:pt x="212" y="171"/>
                      <a:pt x="220" y="166"/>
                    </a:cubicBezTo>
                    <a:cubicBezTo>
                      <a:pt x="225" y="163"/>
                      <a:pt x="229" y="162"/>
                      <a:pt x="234" y="162"/>
                    </a:cubicBezTo>
                    <a:cubicBezTo>
                      <a:pt x="236" y="151"/>
                      <a:pt x="239" y="141"/>
                      <a:pt x="244" y="132"/>
                    </a:cubicBezTo>
                    <a:cubicBezTo>
                      <a:pt x="244" y="132"/>
                      <a:pt x="244" y="132"/>
                      <a:pt x="243" y="131"/>
                    </a:cubicBezTo>
                    <a:cubicBezTo>
                      <a:pt x="238" y="128"/>
                      <a:pt x="235" y="135"/>
                      <a:pt x="231" y="137"/>
                    </a:cubicBezTo>
                    <a:cubicBezTo>
                      <a:pt x="228" y="139"/>
                      <a:pt x="224" y="140"/>
                      <a:pt x="221" y="139"/>
                    </a:cubicBezTo>
                    <a:cubicBezTo>
                      <a:pt x="212" y="139"/>
                      <a:pt x="204" y="131"/>
                      <a:pt x="214" y="124"/>
                    </a:cubicBezTo>
                    <a:cubicBezTo>
                      <a:pt x="221" y="118"/>
                      <a:pt x="229" y="118"/>
                      <a:pt x="234" y="109"/>
                    </a:cubicBezTo>
                    <a:cubicBezTo>
                      <a:pt x="239" y="99"/>
                      <a:pt x="241" y="98"/>
                      <a:pt x="251" y="99"/>
                    </a:cubicBezTo>
                    <a:cubicBezTo>
                      <a:pt x="257" y="101"/>
                      <a:pt x="267" y="100"/>
                      <a:pt x="271" y="94"/>
                    </a:cubicBezTo>
                    <a:cubicBezTo>
                      <a:pt x="273" y="91"/>
                      <a:pt x="272" y="88"/>
                      <a:pt x="273" y="84"/>
                    </a:cubicBezTo>
                    <a:cubicBezTo>
                      <a:pt x="274" y="79"/>
                      <a:pt x="278" y="76"/>
                      <a:pt x="279" y="71"/>
                    </a:cubicBezTo>
                    <a:cubicBezTo>
                      <a:pt x="280" y="64"/>
                      <a:pt x="269" y="52"/>
                      <a:pt x="264" y="61"/>
                    </a:cubicBezTo>
                    <a:cubicBezTo>
                      <a:pt x="261" y="66"/>
                      <a:pt x="265" y="77"/>
                      <a:pt x="262" y="83"/>
                    </a:cubicBezTo>
                    <a:cubicBezTo>
                      <a:pt x="260" y="90"/>
                      <a:pt x="256" y="89"/>
                      <a:pt x="253" y="84"/>
                    </a:cubicBezTo>
                    <a:cubicBezTo>
                      <a:pt x="251" y="82"/>
                      <a:pt x="250" y="77"/>
                      <a:pt x="248" y="76"/>
                    </a:cubicBezTo>
                    <a:cubicBezTo>
                      <a:pt x="245" y="75"/>
                      <a:pt x="243" y="77"/>
                      <a:pt x="240" y="77"/>
                    </a:cubicBezTo>
                    <a:cubicBezTo>
                      <a:pt x="230" y="75"/>
                      <a:pt x="237" y="59"/>
                      <a:pt x="241" y="54"/>
                    </a:cubicBezTo>
                    <a:cubicBezTo>
                      <a:pt x="246" y="48"/>
                      <a:pt x="253" y="42"/>
                      <a:pt x="260" y="37"/>
                    </a:cubicBezTo>
                    <a:cubicBezTo>
                      <a:pt x="279" y="48"/>
                      <a:pt x="296" y="62"/>
                      <a:pt x="309" y="80"/>
                    </a:cubicBezTo>
                    <a:cubicBezTo>
                      <a:pt x="314" y="79"/>
                      <a:pt x="320" y="78"/>
                      <a:pt x="326" y="77"/>
                    </a:cubicBezTo>
                    <a:cubicBezTo>
                      <a:pt x="293" y="31"/>
                      <a:pt x="240" y="0"/>
                      <a:pt x="179" y="0"/>
                    </a:cubicBezTo>
                    <a:cubicBezTo>
                      <a:pt x="80" y="0"/>
                      <a:pt x="0" y="80"/>
                      <a:pt x="0" y="179"/>
                    </a:cubicBezTo>
                    <a:cubicBezTo>
                      <a:pt x="0" y="277"/>
                      <a:pt x="80" y="357"/>
                      <a:pt x="179" y="357"/>
                    </a:cubicBezTo>
                    <a:cubicBezTo>
                      <a:pt x="240" y="357"/>
                      <a:pt x="293" y="327"/>
                      <a:pt x="326" y="280"/>
                    </a:cubicBezTo>
                    <a:cubicBezTo>
                      <a:pt x="314" y="279"/>
                      <a:pt x="304" y="276"/>
                      <a:pt x="294" y="272"/>
                    </a:cubicBezTo>
                    <a:cubicBezTo>
                      <a:pt x="293" y="277"/>
                      <a:pt x="292" y="281"/>
                      <a:pt x="292" y="286"/>
                    </a:cubicBezTo>
                    <a:close/>
                    <a:moveTo>
                      <a:pt x="151" y="299"/>
                    </a:moveTo>
                    <a:cubicBezTo>
                      <a:pt x="147" y="305"/>
                      <a:pt x="145" y="309"/>
                      <a:pt x="142" y="314"/>
                    </a:cubicBezTo>
                    <a:cubicBezTo>
                      <a:pt x="139" y="319"/>
                      <a:pt x="136" y="328"/>
                      <a:pt x="132" y="331"/>
                    </a:cubicBezTo>
                    <a:cubicBezTo>
                      <a:pt x="131" y="333"/>
                      <a:pt x="129" y="333"/>
                      <a:pt x="127" y="334"/>
                    </a:cubicBezTo>
                    <a:cubicBezTo>
                      <a:pt x="117" y="331"/>
                      <a:pt x="107" y="326"/>
                      <a:pt x="98" y="321"/>
                    </a:cubicBezTo>
                    <a:cubicBezTo>
                      <a:pt x="97" y="314"/>
                      <a:pt x="100" y="304"/>
                      <a:pt x="99" y="297"/>
                    </a:cubicBezTo>
                    <a:cubicBezTo>
                      <a:pt x="96" y="285"/>
                      <a:pt x="85" y="279"/>
                      <a:pt x="81" y="268"/>
                    </a:cubicBezTo>
                    <a:cubicBezTo>
                      <a:pt x="77" y="258"/>
                      <a:pt x="95" y="238"/>
                      <a:pt x="84" y="232"/>
                    </a:cubicBezTo>
                    <a:cubicBezTo>
                      <a:pt x="83" y="231"/>
                      <a:pt x="79" y="232"/>
                      <a:pt x="76" y="231"/>
                    </a:cubicBezTo>
                    <a:cubicBezTo>
                      <a:pt x="73" y="230"/>
                      <a:pt x="70" y="228"/>
                      <a:pt x="67" y="226"/>
                    </a:cubicBezTo>
                    <a:cubicBezTo>
                      <a:pt x="62" y="223"/>
                      <a:pt x="57" y="218"/>
                      <a:pt x="52" y="216"/>
                    </a:cubicBezTo>
                    <a:cubicBezTo>
                      <a:pt x="44" y="213"/>
                      <a:pt x="40" y="214"/>
                      <a:pt x="36" y="207"/>
                    </a:cubicBezTo>
                    <a:cubicBezTo>
                      <a:pt x="35" y="203"/>
                      <a:pt x="34" y="199"/>
                      <a:pt x="33" y="195"/>
                    </a:cubicBezTo>
                    <a:cubicBezTo>
                      <a:pt x="32" y="190"/>
                      <a:pt x="31" y="185"/>
                      <a:pt x="28" y="181"/>
                    </a:cubicBezTo>
                    <a:cubicBezTo>
                      <a:pt x="24" y="176"/>
                      <a:pt x="18" y="173"/>
                      <a:pt x="15" y="168"/>
                    </a:cubicBezTo>
                    <a:cubicBezTo>
                      <a:pt x="19" y="114"/>
                      <a:pt x="49" y="67"/>
                      <a:pt x="92" y="40"/>
                    </a:cubicBezTo>
                    <a:cubicBezTo>
                      <a:pt x="99" y="36"/>
                      <a:pt x="105" y="33"/>
                      <a:pt x="112" y="32"/>
                    </a:cubicBezTo>
                    <a:cubicBezTo>
                      <a:pt x="118" y="31"/>
                      <a:pt x="136" y="32"/>
                      <a:pt x="126" y="40"/>
                    </a:cubicBezTo>
                    <a:cubicBezTo>
                      <a:pt x="126" y="40"/>
                      <a:pt x="103" y="57"/>
                      <a:pt x="115" y="65"/>
                    </a:cubicBezTo>
                    <a:cubicBezTo>
                      <a:pt x="121" y="70"/>
                      <a:pt x="127" y="71"/>
                      <a:pt x="130" y="79"/>
                    </a:cubicBezTo>
                    <a:cubicBezTo>
                      <a:pt x="133" y="85"/>
                      <a:pt x="130" y="87"/>
                      <a:pt x="129" y="92"/>
                    </a:cubicBezTo>
                    <a:cubicBezTo>
                      <a:pt x="125" y="104"/>
                      <a:pt x="137" y="113"/>
                      <a:pt x="140" y="125"/>
                    </a:cubicBezTo>
                    <a:cubicBezTo>
                      <a:pt x="143" y="138"/>
                      <a:pt x="131" y="144"/>
                      <a:pt x="121" y="150"/>
                    </a:cubicBezTo>
                    <a:cubicBezTo>
                      <a:pt x="111" y="155"/>
                      <a:pt x="97" y="159"/>
                      <a:pt x="93" y="171"/>
                    </a:cubicBezTo>
                    <a:cubicBezTo>
                      <a:pt x="90" y="177"/>
                      <a:pt x="93" y="202"/>
                      <a:pt x="80" y="193"/>
                    </a:cubicBezTo>
                    <a:cubicBezTo>
                      <a:pt x="75" y="189"/>
                      <a:pt x="73" y="179"/>
                      <a:pt x="65" y="183"/>
                    </a:cubicBezTo>
                    <a:cubicBezTo>
                      <a:pt x="60" y="185"/>
                      <a:pt x="59" y="191"/>
                      <a:pt x="59" y="196"/>
                    </a:cubicBezTo>
                    <a:cubicBezTo>
                      <a:pt x="59" y="200"/>
                      <a:pt x="58" y="205"/>
                      <a:pt x="62" y="208"/>
                    </a:cubicBezTo>
                    <a:cubicBezTo>
                      <a:pt x="66" y="213"/>
                      <a:pt x="72" y="211"/>
                      <a:pt x="77" y="217"/>
                    </a:cubicBezTo>
                    <a:cubicBezTo>
                      <a:pt x="84" y="224"/>
                      <a:pt x="84" y="227"/>
                      <a:pt x="94" y="223"/>
                    </a:cubicBezTo>
                    <a:cubicBezTo>
                      <a:pt x="101" y="220"/>
                      <a:pt x="104" y="219"/>
                      <a:pt x="110" y="223"/>
                    </a:cubicBezTo>
                    <a:cubicBezTo>
                      <a:pt x="120" y="230"/>
                      <a:pt x="126" y="241"/>
                      <a:pt x="137" y="247"/>
                    </a:cubicBezTo>
                    <a:cubicBezTo>
                      <a:pt x="147" y="253"/>
                      <a:pt x="163" y="253"/>
                      <a:pt x="164" y="267"/>
                    </a:cubicBezTo>
                    <a:cubicBezTo>
                      <a:pt x="166" y="278"/>
                      <a:pt x="156" y="290"/>
                      <a:pt x="151" y="299"/>
                    </a:cubicBezTo>
                    <a:close/>
                  </a:path>
                </a:pathLst>
              </a:custGeom>
              <a:grpFill/>
              <a:ln>
                <a:noFill/>
              </a:ln>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66" name="Freeform 65"/>
              <p:cNvSpPr>
                <a:spLocks noEditPoints="1"/>
              </p:cNvSpPr>
              <p:nvPr/>
            </p:nvSpPr>
            <p:spPr bwMode="auto">
              <a:xfrm>
                <a:off x="7121525" y="-777875"/>
                <a:ext cx="690563" cy="668338"/>
              </a:xfrm>
              <a:custGeom>
                <a:avLst/>
                <a:gdLst>
                  <a:gd name="T0" fmla="*/ 183 w 183"/>
                  <a:gd name="T1" fmla="*/ 20 h 177"/>
                  <a:gd name="T2" fmla="*/ 167 w 183"/>
                  <a:gd name="T3" fmla="*/ 0 h 177"/>
                  <a:gd name="T4" fmla="*/ 133 w 183"/>
                  <a:gd name="T5" fmla="*/ 32 h 177"/>
                  <a:gd name="T6" fmla="*/ 82 w 183"/>
                  <a:gd name="T7" fmla="*/ 14 h 177"/>
                  <a:gd name="T8" fmla="*/ 0 w 183"/>
                  <a:gd name="T9" fmla="*/ 96 h 177"/>
                  <a:gd name="T10" fmla="*/ 82 w 183"/>
                  <a:gd name="T11" fmla="*/ 177 h 177"/>
                  <a:gd name="T12" fmla="*/ 163 w 183"/>
                  <a:gd name="T13" fmla="*/ 96 h 177"/>
                  <a:gd name="T14" fmla="*/ 150 w 183"/>
                  <a:gd name="T15" fmla="*/ 51 h 177"/>
                  <a:gd name="T16" fmla="*/ 183 w 183"/>
                  <a:gd name="T17" fmla="*/ 20 h 177"/>
                  <a:gd name="T18" fmla="*/ 143 w 183"/>
                  <a:gd name="T19" fmla="*/ 96 h 177"/>
                  <a:gd name="T20" fmla="*/ 82 w 183"/>
                  <a:gd name="T21" fmla="*/ 157 h 177"/>
                  <a:gd name="T22" fmla="*/ 20 w 183"/>
                  <a:gd name="T23" fmla="*/ 96 h 177"/>
                  <a:gd name="T24" fmla="*/ 82 w 183"/>
                  <a:gd name="T25" fmla="*/ 34 h 177"/>
                  <a:gd name="T26" fmla="*/ 119 w 183"/>
                  <a:gd name="T27" fmla="*/ 47 h 177"/>
                  <a:gd name="T28" fmla="*/ 86 w 183"/>
                  <a:gd name="T29" fmla="*/ 89 h 177"/>
                  <a:gd name="T30" fmla="*/ 56 w 183"/>
                  <a:gd name="T31" fmla="*/ 58 h 177"/>
                  <a:gd name="T32" fmla="*/ 37 w 183"/>
                  <a:gd name="T33" fmla="*/ 77 h 177"/>
                  <a:gd name="T34" fmla="*/ 76 w 183"/>
                  <a:gd name="T35" fmla="*/ 120 h 177"/>
                  <a:gd name="T36" fmla="*/ 89 w 183"/>
                  <a:gd name="T37" fmla="*/ 139 h 177"/>
                  <a:gd name="T38" fmla="*/ 99 w 183"/>
                  <a:gd name="T39" fmla="*/ 118 h 177"/>
                  <a:gd name="T40" fmla="*/ 136 w 183"/>
                  <a:gd name="T41" fmla="*/ 67 h 177"/>
                  <a:gd name="T42" fmla="*/ 143 w 183"/>
                  <a:gd name="T43" fmla="*/ 9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 h="177">
                    <a:moveTo>
                      <a:pt x="183" y="20"/>
                    </a:moveTo>
                    <a:cubicBezTo>
                      <a:pt x="167" y="0"/>
                      <a:pt x="167" y="0"/>
                      <a:pt x="167" y="0"/>
                    </a:cubicBezTo>
                    <a:cubicBezTo>
                      <a:pt x="154" y="11"/>
                      <a:pt x="142" y="22"/>
                      <a:pt x="133" y="32"/>
                    </a:cubicBezTo>
                    <a:cubicBezTo>
                      <a:pt x="119" y="21"/>
                      <a:pt x="101" y="14"/>
                      <a:pt x="82" y="14"/>
                    </a:cubicBezTo>
                    <a:cubicBezTo>
                      <a:pt x="37" y="14"/>
                      <a:pt x="0" y="51"/>
                      <a:pt x="0" y="96"/>
                    </a:cubicBezTo>
                    <a:cubicBezTo>
                      <a:pt x="0" y="141"/>
                      <a:pt x="37" y="177"/>
                      <a:pt x="82" y="177"/>
                    </a:cubicBezTo>
                    <a:cubicBezTo>
                      <a:pt x="127" y="177"/>
                      <a:pt x="163" y="141"/>
                      <a:pt x="163" y="96"/>
                    </a:cubicBezTo>
                    <a:cubicBezTo>
                      <a:pt x="163" y="79"/>
                      <a:pt x="158" y="64"/>
                      <a:pt x="150" y="51"/>
                    </a:cubicBezTo>
                    <a:cubicBezTo>
                      <a:pt x="160" y="42"/>
                      <a:pt x="171" y="31"/>
                      <a:pt x="183" y="20"/>
                    </a:cubicBezTo>
                    <a:close/>
                    <a:moveTo>
                      <a:pt x="143" y="96"/>
                    </a:moveTo>
                    <a:cubicBezTo>
                      <a:pt x="143" y="130"/>
                      <a:pt x="116" y="157"/>
                      <a:pt x="82" y="157"/>
                    </a:cubicBezTo>
                    <a:cubicBezTo>
                      <a:pt x="48" y="157"/>
                      <a:pt x="20" y="130"/>
                      <a:pt x="20" y="96"/>
                    </a:cubicBezTo>
                    <a:cubicBezTo>
                      <a:pt x="20" y="62"/>
                      <a:pt x="48" y="34"/>
                      <a:pt x="82" y="34"/>
                    </a:cubicBezTo>
                    <a:cubicBezTo>
                      <a:pt x="96" y="34"/>
                      <a:pt x="109" y="39"/>
                      <a:pt x="119" y="47"/>
                    </a:cubicBezTo>
                    <a:cubicBezTo>
                      <a:pt x="103" y="64"/>
                      <a:pt x="93" y="79"/>
                      <a:pt x="86" y="89"/>
                    </a:cubicBezTo>
                    <a:cubicBezTo>
                      <a:pt x="73" y="75"/>
                      <a:pt x="57" y="59"/>
                      <a:pt x="56" y="58"/>
                    </a:cubicBezTo>
                    <a:cubicBezTo>
                      <a:pt x="37" y="77"/>
                      <a:pt x="37" y="77"/>
                      <a:pt x="37" y="77"/>
                    </a:cubicBezTo>
                    <a:cubicBezTo>
                      <a:pt x="46" y="85"/>
                      <a:pt x="69" y="108"/>
                      <a:pt x="76" y="120"/>
                    </a:cubicBezTo>
                    <a:cubicBezTo>
                      <a:pt x="89" y="139"/>
                      <a:pt x="89" y="139"/>
                      <a:pt x="89" y="139"/>
                    </a:cubicBezTo>
                    <a:cubicBezTo>
                      <a:pt x="99" y="118"/>
                      <a:pt x="99" y="118"/>
                      <a:pt x="99" y="118"/>
                    </a:cubicBezTo>
                    <a:cubicBezTo>
                      <a:pt x="99" y="118"/>
                      <a:pt x="109" y="97"/>
                      <a:pt x="136" y="67"/>
                    </a:cubicBezTo>
                    <a:cubicBezTo>
                      <a:pt x="141" y="75"/>
                      <a:pt x="143" y="85"/>
                      <a:pt x="143" y="96"/>
                    </a:cubicBezTo>
                    <a:close/>
                  </a:path>
                </a:pathLst>
              </a:custGeom>
              <a:grpFill/>
              <a:ln>
                <a:noFill/>
              </a:ln>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grpSp>
        <p:grpSp>
          <p:nvGrpSpPr>
            <p:cNvPr id="67" name="Group 66"/>
            <p:cNvGrpSpPr/>
            <p:nvPr/>
          </p:nvGrpSpPr>
          <p:grpSpPr>
            <a:xfrm>
              <a:off x="20359333" y="4667787"/>
              <a:ext cx="1145168" cy="681742"/>
              <a:chOff x="13381038" y="5965825"/>
              <a:chExt cx="5718176" cy="3602038"/>
            </a:xfrm>
            <a:solidFill>
              <a:schemeClr val="tx2"/>
            </a:solidFill>
          </p:grpSpPr>
          <p:sp>
            <p:nvSpPr>
              <p:cNvPr id="68" name="Freeform 67"/>
              <p:cNvSpPr>
                <a:spLocks noEditPoints="1"/>
              </p:cNvSpPr>
              <p:nvPr/>
            </p:nvSpPr>
            <p:spPr bwMode="auto">
              <a:xfrm>
                <a:off x="13381038" y="6529388"/>
                <a:ext cx="1277938" cy="3027363"/>
              </a:xfrm>
              <a:custGeom>
                <a:avLst/>
                <a:gdLst>
                  <a:gd name="T0" fmla="*/ 178 w 805"/>
                  <a:gd name="T1" fmla="*/ 1345 h 1907"/>
                  <a:gd name="T2" fmla="*/ 178 w 805"/>
                  <a:gd name="T3" fmla="*/ 1523 h 1907"/>
                  <a:gd name="T4" fmla="*/ 348 w 805"/>
                  <a:gd name="T5" fmla="*/ 1523 h 1907"/>
                  <a:gd name="T6" fmla="*/ 348 w 805"/>
                  <a:gd name="T7" fmla="*/ 1345 h 1907"/>
                  <a:gd name="T8" fmla="*/ 178 w 805"/>
                  <a:gd name="T9" fmla="*/ 1345 h 1907"/>
                  <a:gd name="T10" fmla="*/ 178 w 805"/>
                  <a:gd name="T11" fmla="*/ 1345 h 1907"/>
                  <a:gd name="T12" fmla="*/ 178 w 805"/>
                  <a:gd name="T13" fmla="*/ 1120 h 1907"/>
                  <a:gd name="T14" fmla="*/ 178 w 805"/>
                  <a:gd name="T15" fmla="*/ 1298 h 1907"/>
                  <a:gd name="T16" fmla="*/ 348 w 805"/>
                  <a:gd name="T17" fmla="*/ 1298 h 1907"/>
                  <a:gd name="T18" fmla="*/ 348 w 805"/>
                  <a:gd name="T19" fmla="*/ 1120 h 1907"/>
                  <a:gd name="T20" fmla="*/ 178 w 805"/>
                  <a:gd name="T21" fmla="*/ 1120 h 1907"/>
                  <a:gd name="T22" fmla="*/ 178 w 805"/>
                  <a:gd name="T23" fmla="*/ 1120 h 1907"/>
                  <a:gd name="T24" fmla="*/ 178 w 805"/>
                  <a:gd name="T25" fmla="*/ 881 h 1907"/>
                  <a:gd name="T26" fmla="*/ 178 w 805"/>
                  <a:gd name="T27" fmla="*/ 1059 h 1907"/>
                  <a:gd name="T28" fmla="*/ 348 w 805"/>
                  <a:gd name="T29" fmla="*/ 1059 h 1907"/>
                  <a:gd name="T30" fmla="*/ 348 w 805"/>
                  <a:gd name="T31" fmla="*/ 881 h 1907"/>
                  <a:gd name="T32" fmla="*/ 178 w 805"/>
                  <a:gd name="T33" fmla="*/ 881 h 1907"/>
                  <a:gd name="T34" fmla="*/ 178 w 805"/>
                  <a:gd name="T35" fmla="*/ 881 h 1907"/>
                  <a:gd name="T36" fmla="*/ 178 w 805"/>
                  <a:gd name="T37" fmla="*/ 630 h 1907"/>
                  <a:gd name="T38" fmla="*/ 178 w 805"/>
                  <a:gd name="T39" fmla="*/ 808 h 1907"/>
                  <a:gd name="T40" fmla="*/ 348 w 805"/>
                  <a:gd name="T41" fmla="*/ 808 h 1907"/>
                  <a:gd name="T42" fmla="*/ 348 w 805"/>
                  <a:gd name="T43" fmla="*/ 630 h 1907"/>
                  <a:gd name="T44" fmla="*/ 178 w 805"/>
                  <a:gd name="T45" fmla="*/ 630 h 1907"/>
                  <a:gd name="T46" fmla="*/ 178 w 805"/>
                  <a:gd name="T47" fmla="*/ 630 h 1907"/>
                  <a:gd name="T48" fmla="*/ 455 w 805"/>
                  <a:gd name="T49" fmla="*/ 384 h 1907"/>
                  <a:gd name="T50" fmla="*/ 455 w 805"/>
                  <a:gd name="T51" fmla="*/ 564 h 1907"/>
                  <a:gd name="T52" fmla="*/ 627 w 805"/>
                  <a:gd name="T53" fmla="*/ 564 h 1907"/>
                  <a:gd name="T54" fmla="*/ 627 w 805"/>
                  <a:gd name="T55" fmla="*/ 384 h 1907"/>
                  <a:gd name="T56" fmla="*/ 455 w 805"/>
                  <a:gd name="T57" fmla="*/ 384 h 1907"/>
                  <a:gd name="T58" fmla="*/ 455 w 805"/>
                  <a:gd name="T59" fmla="*/ 384 h 1907"/>
                  <a:gd name="T60" fmla="*/ 178 w 805"/>
                  <a:gd name="T61" fmla="*/ 384 h 1907"/>
                  <a:gd name="T62" fmla="*/ 178 w 805"/>
                  <a:gd name="T63" fmla="*/ 564 h 1907"/>
                  <a:gd name="T64" fmla="*/ 348 w 805"/>
                  <a:gd name="T65" fmla="*/ 564 h 1907"/>
                  <a:gd name="T66" fmla="*/ 348 w 805"/>
                  <a:gd name="T67" fmla="*/ 384 h 1907"/>
                  <a:gd name="T68" fmla="*/ 178 w 805"/>
                  <a:gd name="T69" fmla="*/ 384 h 1907"/>
                  <a:gd name="T70" fmla="*/ 178 w 805"/>
                  <a:gd name="T71" fmla="*/ 384 h 1907"/>
                  <a:gd name="T72" fmla="*/ 455 w 805"/>
                  <a:gd name="T73" fmla="*/ 137 h 1907"/>
                  <a:gd name="T74" fmla="*/ 455 w 805"/>
                  <a:gd name="T75" fmla="*/ 315 h 1907"/>
                  <a:gd name="T76" fmla="*/ 627 w 805"/>
                  <a:gd name="T77" fmla="*/ 315 h 1907"/>
                  <a:gd name="T78" fmla="*/ 627 w 805"/>
                  <a:gd name="T79" fmla="*/ 137 h 1907"/>
                  <a:gd name="T80" fmla="*/ 455 w 805"/>
                  <a:gd name="T81" fmla="*/ 137 h 1907"/>
                  <a:gd name="T82" fmla="*/ 455 w 805"/>
                  <a:gd name="T83" fmla="*/ 137 h 1907"/>
                  <a:gd name="T84" fmla="*/ 178 w 805"/>
                  <a:gd name="T85" fmla="*/ 137 h 1907"/>
                  <a:gd name="T86" fmla="*/ 178 w 805"/>
                  <a:gd name="T87" fmla="*/ 315 h 1907"/>
                  <a:gd name="T88" fmla="*/ 348 w 805"/>
                  <a:gd name="T89" fmla="*/ 315 h 1907"/>
                  <a:gd name="T90" fmla="*/ 348 w 805"/>
                  <a:gd name="T91" fmla="*/ 137 h 1907"/>
                  <a:gd name="T92" fmla="*/ 178 w 805"/>
                  <a:gd name="T93" fmla="*/ 137 h 1907"/>
                  <a:gd name="T94" fmla="*/ 178 w 805"/>
                  <a:gd name="T95" fmla="*/ 137 h 1907"/>
                  <a:gd name="T96" fmla="*/ 0 w 805"/>
                  <a:gd name="T97" fmla="*/ 0 h 1907"/>
                  <a:gd name="T98" fmla="*/ 805 w 805"/>
                  <a:gd name="T99" fmla="*/ 0 h 1907"/>
                  <a:gd name="T100" fmla="*/ 805 w 805"/>
                  <a:gd name="T101" fmla="*/ 694 h 1907"/>
                  <a:gd name="T102" fmla="*/ 426 w 805"/>
                  <a:gd name="T103" fmla="*/ 694 h 1907"/>
                  <a:gd name="T104" fmla="*/ 426 w 805"/>
                  <a:gd name="T105" fmla="*/ 1907 h 1907"/>
                  <a:gd name="T106" fmla="*/ 0 w 805"/>
                  <a:gd name="T107" fmla="*/ 1907 h 1907"/>
                  <a:gd name="T108" fmla="*/ 0 w 805"/>
                  <a:gd name="T109" fmla="*/ 0 h 1907"/>
                  <a:gd name="T110" fmla="*/ 0 w 805"/>
                  <a:gd name="T11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1907">
                    <a:moveTo>
                      <a:pt x="178" y="1345"/>
                    </a:moveTo>
                    <a:lnTo>
                      <a:pt x="178" y="1523"/>
                    </a:lnTo>
                    <a:lnTo>
                      <a:pt x="348" y="1523"/>
                    </a:lnTo>
                    <a:lnTo>
                      <a:pt x="348" y="1345"/>
                    </a:lnTo>
                    <a:lnTo>
                      <a:pt x="178" y="1345"/>
                    </a:lnTo>
                    <a:lnTo>
                      <a:pt x="178" y="1345"/>
                    </a:lnTo>
                    <a:close/>
                    <a:moveTo>
                      <a:pt x="178" y="1120"/>
                    </a:moveTo>
                    <a:lnTo>
                      <a:pt x="178" y="1298"/>
                    </a:lnTo>
                    <a:lnTo>
                      <a:pt x="348" y="1298"/>
                    </a:lnTo>
                    <a:lnTo>
                      <a:pt x="348" y="1120"/>
                    </a:lnTo>
                    <a:lnTo>
                      <a:pt x="178" y="1120"/>
                    </a:lnTo>
                    <a:lnTo>
                      <a:pt x="178" y="1120"/>
                    </a:lnTo>
                    <a:close/>
                    <a:moveTo>
                      <a:pt x="178" y="881"/>
                    </a:moveTo>
                    <a:lnTo>
                      <a:pt x="178" y="1059"/>
                    </a:lnTo>
                    <a:lnTo>
                      <a:pt x="348" y="1059"/>
                    </a:lnTo>
                    <a:lnTo>
                      <a:pt x="348" y="881"/>
                    </a:lnTo>
                    <a:lnTo>
                      <a:pt x="178" y="881"/>
                    </a:lnTo>
                    <a:lnTo>
                      <a:pt x="178" y="881"/>
                    </a:lnTo>
                    <a:close/>
                    <a:moveTo>
                      <a:pt x="178" y="630"/>
                    </a:moveTo>
                    <a:lnTo>
                      <a:pt x="178" y="808"/>
                    </a:lnTo>
                    <a:lnTo>
                      <a:pt x="348" y="808"/>
                    </a:lnTo>
                    <a:lnTo>
                      <a:pt x="348" y="630"/>
                    </a:lnTo>
                    <a:lnTo>
                      <a:pt x="178" y="630"/>
                    </a:lnTo>
                    <a:lnTo>
                      <a:pt x="178" y="630"/>
                    </a:lnTo>
                    <a:close/>
                    <a:moveTo>
                      <a:pt x="455" y="384"/>
                    </a:moveTo>
                    <a:lnTo>
                      <a:pt x="455" y="564"/>
                    </a:lnTo>
                    <a:lnTo>
                      <a:pt x="627" y="564"/>
                    </a:lnTo>
                    <a:lnTo>
                      <a:pt x="627" y="384"/>
                    </a:lnTo>
                    <a:lnTo>
                      <a:pt x="455" y="384"/>
                    </a:lnTo>
                    <a:lnTo>
                      <a:pt x="455" y="384"/>
                    </a:lnTo>
                    <a:close/>
                    <a:moveTo>
                      <a:pt x="178" y="384"/>
                    </a:moveTo>
                    <a:lnTo>
                      <a:pt x="178" y="564"/>
                    </a:lnTo>
                    <a:lnTo>
                      <a:pt x="348" y="564"/>
                    </a:lnTo>
                    <a:lnTo>
                      <a:pt x="348" y="384"/>
                    </a:lnTo>
                    <a:lnTo>
                      <a:pt x="178" y="384"/>
                    </a:lnTo>
                    <a:lnTo>
                      <a:pt x="178" y="384"/>
                    </a:lnTo>
                    <a:close/>
                    <a:moveTo>
                      <a:pt x="455" y="137"/>
                    </a:moveTo>
                    <a:lnTo>
                      <a:pt x="455" y="315"/>
                    </a:lnTo>
                    <a:lnTo>
                      <a:pt x="627" y="315"/>
                    </a:lnTo>
                    <a:lnTo>
                      <a:pt x="627" y="137"/>
                    </a:lnTo>
                    <a:lnTo>
                      <a:pt x="455" y="137"/>
                    </a:lnTo>
                    <a:lnTo>
                      <a:pt x="455" y="137"/>
                    </a:lnTo>
                    <a:close/>
                    <a:moveTo>
                      <a:pt x="178" y="137"/>
                    </a:moveTo>
                    <a:lnTo>
                      <a:pt x="178" y="315"/>
                    </a:lnTo>
                    <a:lnTo>
                      <a:pt x="348" y="315"/>
                    </a:lnTo>
                    <a:lnTo>
                      <a:pt x="348" y="137"/>
                    </a:lnTo>
                    <a:lnTo>
                      <a:pt x="178" y="137"/>
                    </a:lnTo>
                    <a:lnTo>
                      <a:pt x="178" y="137"/>
                    </a:lnTo>
                    <a:close/>
                    <a:moveTo>
                      <a:pt x="0" y="0"/>
                    </a:moveTo>
                    <a:lnTo>
                      <a:pt x="805" y="0"/>
                    </a:lnTo>
                    <a:lnTo>
                      <a:pt x="805" y="694"/>
                    </a:lnTo>
                    <a:lnTo>
                      <a:pt x="426" y="694"/>
                    </a:lnTo>
                    <a:lnTo>
                      <a:pt x="426" y="1907"/>
                    </a:lnTo>
                    <a:lnTo>
                      <a:pt x="0" y="190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69" name="Freeform 68"/>
              <p:cNvSpPr>
                <a:spLocks/>
              </p:cNvSpPr>
              <p:nvPr/>
            </p:nvSpPr>
            <p:spPr bwMode="auto">
              <a:xfrm>
                <a:off x="16198851" y="7683500"/>
                <a:ext cx="2900363" cy="1884363"/>
              </a:xfrm>
              <a:custGeom>
                <a:avLst/>
                <a:gdLst>
                  <a:gd name="T0" fmla="*/ 768 w 772"/>
                  <a:gd name="T1" fmla="*/ 328 h 501"/>
                  <a:gd name="T2" fmla="*/ 756 w 772"/>
                  <a:gd name="T3" fmla="*/ 292 h 501"/>
                  <a:gd name="T4" fmla="*/ 737 w 772"/>
                  <a:gd name="T5" fmla="*/ 260 h 501"/>
                  <a:gd name="T6" fmla="*/ 712 w 772"/>
                  <a:gd name="T7" fmla="*/ 232 h 501"/>
                  <a:gd name="T8" fmla="*/ 682 w 772"/>
                  <a:gd name="T9" fmla="*/ 210 h 501"/>
                  <a:gd name="T10" fmla="*/ 668 w 772"/>
                  <a:gd name="T11" fmla="*/ 202 h 501"/>
                  <a:gd name="T12" fmla="*/ 666 w 772"/>
                  <a:gd name="T13" fmla="*/ 184 h 501"/>
                  <a:gd name="T14" fmla="*/ 662 w 772"/>
                  <a:gd name="T15" fmla="*/ 165 h 501"/>
                  <a:gd name="T16" fmla="*/ 656 w 772"/>
                  <a:gd name="T17" fmla="*/ 149 h 501"/>
                  <a:gd name="T18" fmla="*/ 647 w 772"/>
                  <a:gd name="T19" fmla="*/ 133 h 501"/>
                  <a:gd name="T20" fmla="*/ 637 w 772"/>
                  <a:gd name="T21" fmla="*/ 120 h 501"/>
                  <a:gd name="T22" fmla="*/ 624 w 772"/>
                  <a:gd name="T23" fmla="*/ 107 h 501"/>
                  <a:gd name="T24" fmla="*/ 611 w 772"/>
                  <a:gd name="T25" fmla="*/ 97 h 501"/>
                  <a:gd name="T26" fmla="*/ 595 w 772"/>
                  <a:gd name="T27" fmla="*/ 89 h 501"/>
                  <a:gd name="T28" fmla="*/ 579 w 772"/>
                  <a:gd name="T29" fmla="*/ 83 h 501"/>
                  <a:gd name="T30" fmla="*/ 562 w 772"/>
                  <a:gd name="T31" fmla="*/ 80 h 501"/>
                  <a:gd name="T32" fmla="*/ 540 w 772"/>
                  <a:gd name="T33" fmla="*/ 80 h 501"/>
                  <a:gd name="T34" fmla="*/ 514 w 772"/>
                  <a:gd name="T35" fmla="*/ 86 h 501"/>
                  <a:gd name="T36" fmla="*/ 490 w 772"/>
                  <a:gd name="T37" fmla="*/ 97 h 501"/>
                  <a:gd name="T38" fmla="*/ 468 w 772"/>
                  <a:gd name="T39" fmla="*/ 80 h 501"/>
                  <a:gd name="T40" fmla="*/ 441 w 772"/>
                  <a:gd name="T41" fmla="*/ 52 h 501"/>
                  <a:gd name="T42" fmla="*/ 411 w 772"/>
                  <a:gd name="T43" fmla="*/ 28 h 501"/>
                  <a:gd name="T44" fmla="*/ 376 w 772"/>
                  <a:gd name="T45" fmla="*/ 12 h 501"/>
                  <a:gd name="T46" fmla="*/ 338 w 772"/>
                  <a:gd name="T47" fmla="*/ 3 h 501"/>
                  <a:gd name="T48" fmla="*/ 301 w 772"/>
                  <a:gd name="T49" fmla="*/ 1 h 501"/>
                  <a:gd name="T50" fmla="*/ 271 w 772"/>
                  <a:gd name="T51" fmla="*/ 5 h 501"/>
                  <a:gd name="T52" fmla="*/ 243 w 772"/>
                  <a:gd name="T53" fmla="*/ 13 h 501"/>
                  <a:gd name="T54" fmla="*/ 216 w 772"/>
                  <a:gd name="T55" fmla="*/ 26 h 501"/>
                  <a:gd name="T56" fmla="*/ 209 w 772"/>
                  <a:gd name="T57" fmla="*/ 92 h 501"/>
                  <a:gd name="T58" fmla="*/ 0 w 772"/>
                  <a:gd name="T59" fmla="*/ 355 h 501"/>
                  <a:gd name="T60" fmla="*/ 0 w 772"/>
                  <a:gd name="T61" fmla="*/ 376 h 501"/>
                  <a:gd name="T62" fmla="*/ 2 w 772"/>
                  <a:gd name="T63" fmla="*/ 398 h 501"/>
                  <a:gd name="T64" fmla="*/ 9 w 772"/>
                  <a:gd name="T65" fmla="*/ 418 h 501"/>
                  <a:gd name="T66" fmla="*/ 18 w 772"/>
                  <a:gd name="T67" fmla="*/ 436 h 501"/>
                  <a:gd name="T68" fmla="*/ 29 w 772"/>
                  <a:gd name="T69" fmla="*/ 452 h 501"/>
                  <a:gd name="T70" fmla="*/ 44 w 772"/>
                  <a:gd name="T71" fmla="*/ 466 h 501"/>
                  <a:gd name="T72" fmla="*/ 60 w 772"/>
                  <a:gd name="T73" fmla="*/ 478 h 501"/>
                  <a:gd name="T74" fmla="*/ 79 w 772"/>
                  <a:gd name="T75" fmla="*/ 487 h 501"/>
                  <a:gd name="T76" fmla="*/ 99 w 772"/>
                  <a:gd name="T77" fmla="*/ 495 h 501"/>
                  <a:gd name="T78" fmla="*/ 121 w 772"/>
                  <a:gd name="T79" fmla="*/ 499 h 501"/>
                  <a:gd name="T80" fmla="*/ 143 w 772"/>
                  <a:gd name="T81" fmla="*/ 501 h 501"/>
                  <a:gd name="T82" fmla="*/ 633 w 772"/>
                  <a:gd name="T83" fmla="*/ 499 h 501"/>
                  <a:gd name="T84" fmla="*/ 677 w 772"/>
                  <a:gd name="T85" fmla="*/ 489 h 501"/>
                  <a:gd name="T86" fmla="*/ 698 w 772"/>
                  <a:gd name="T87" fmla="*/ 480 h 501"/>
                  <a:gd name="T88" fmla="*/ 716 w 772"/>
                  <a:gd name="T89" fmla="*/ 471 h 501"/>
                  <a:gd name="T90" fmla="*/ 732 w 772"/>
                  <a:gd name="T91" fmla="*/ 459 h 501"/>
                  <a:gd name="T92" fmla="*/ 746 w 772"/>
                  <a:gd name="T93" fmla="*/ 445 h 501"/>
                  <a:gd name="T94" fmla="*/ 757 w 772"/>
                  <a:gd name="T95" fmla="*/ 428 h 501"/>
                  <a:gd name="T96" fmla="*/ 765 w 772"/>
                  <a:gd name="T97" fmla="*/ 410 h 501"/>
                  <a:gd name="T98" fmla="*/ 770 w 772"/>
                  <a:gd name="T99" fmla="*/ 389 h 501"/>
                  <a:gd name="T100" fmla="*/ 772 w 772"/>
                  <a:gd name="T101" fmla="*/ 36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2" h="501">
                    <a:moveTo>
                      <a:pt x="772" y="353"/>
                    </a:moveTo>
                    <a:cubicBezTo>
                      <a:pt x="770" y="340"/>
                      <a:pt x="770" y="340"/>
                      <a:pt x="770" y="340"/>
                    </a:cubicBezTo>
                    <a:cubicBezTo>
                      <a:pt x="768" y="328"/>
                      <a:pt x="768" y="328"/>
                      <a:pt x="768" y="328"/>
                    </a:cubicBezTo>
                    <a:cubicBezTo>
                      <a:pt x="765" y="316"/>
                      <a:pt x="765" y="316"/>
                      <a:pt x="765" y="316"/>
                    </a:cubicBezTo>
                    <a:cubicBezTo>
                      <a:pt x="761" y="304"/>
                      <a:pt x="761" y="304"/>
                      <a:pt x="761" y="304"/>
                    </a:cubicBezTo>
                    <a:cubicBezTo>
                      <a:pt x="756" y="292"/>
                      <a:pt x="756" y="292"/>
                      <a:pt x="756" y="292"/>
                    </a:cubicBezTo>
                    <a:cubicBezTo>
                      <a:pt x="750" y="281"/>
                      <a:pt x="750" y="281"/>
                      <a:pt x="750" y="281"/>
                    </a:cubicBezTo>
                    <a:cubicBezTo>
                      <a:pt x="744" y="270"/>
                      <a:pt x="744" y="270"/>
                      <a:pt x="744" y="270"/>
                    </a:cubicBezTo>
                    <a:cubicBezTo>
                      <a:pt x="737" y="260"/>
                      <a:pt x="737" y="260"/>
                      <a:pt x="737" y="260"/>
                    </a:cubicBezTo>
                    <a:cubicBezTo>
                      <a:pt x="729" y="249"/>
                      <a:pt x="729" y="249"/>
                      <a:pt x="729" y="249"/>
                    </a:cubicBezTo>
                    <a:cubicBezTo>
                      <a:pt x="721" y="240"/>
                      <a:pt x="721" y="240"/>
                      <a:pt x="721" y="240"/>
                    </a:cubicBezTo>
                    <a:cubicBezTo>
                      <a:pt x="712" y="232"/>
                      <a:pt x="712" y="232"/>
                      <a:pt x="712" y="232"/>
                    </a:cubicBezTo>
                    <a:cubicBezTo>
                      <a:pt x="702" y="223"/>
                      <a:pt x="702" y="223"/>
                      <a:pt x="702" y="223"/>
                    </a:cubicBezTo>
                    <a:cubicBezTo>
                      <a:pt x="692" y="216"/>
                      <a:pt x="692" y="216"/>
                      <a:pt x="692" y="216"/>
                    </a:cubicBezTo>
                    <a:cubicBezTo>
                      <a:pt x="682" y="210"/>
                      <a:pt x="682" y="210"/>
                      <a:pt x="682" y="210"/>
                    </a:cubicBezTo>
                    <a:cubicBezTo>
                      <a:pt x="671" y="204"/>
                      <a:pt x="671" y="204"/>
                      <a:pt x="671" y="204"/>
                    </a:cubicBezTo>
                    <a:cubicBezTo>
                      <a:pt x="669" y="203"/>
                      <a:pt x="669" y="203"/>
                      <a:pt x="669" y="203"/>
                    </a:cubicBezTo>
                    <a:cubicBezTo>
                      <a:pt x="668" y="202"/>
                      <a:pt x="668" y="202"/>
                      <a:pt x="668" y="202"/>
                    </a:cubicBezTo>
                    <a:cubicBezTo>
                      <a:pt x="668" y="196"/>
                      <a:pt x="668" y="196"/>
                      <a:pt x="668" y="196"/>
                    </a:cubicBezTo>
                    <a:cubicBezTo>
                      <a:pt x="668" y="190"/>
                      <a:pt x="668" y="190"/>
                      <a:pt x="668" y="190"/>
                    </a:cubicBezTo>
                    <a:cubicBezTo>
                      <a:pt x="666" y="184"/>
                      <a:pt x="666" y="184"/>
                      <a:pt x="666" y="184"/>
                    </a:cubicBezTo>
                    <a:cubicBezTo>
                      <a:pt x="666" y="177"/>
                      <a:pt x="666" y="177"/>
                      <a:pt x="666" y="177"/>
                    </a:cubicBezTo>
                    <a:cubicBezTo>
                      <a:pt x="664" y="172"/>
                      <a:pt x="664" y="172"/>
                      <a:pt x="664" y="172"/>
                    </a:cubicBezTo>
                    <a:cubicBezTo>
                      <a:pt x="662" y="165"/>
                      <a:pt x="662" y="165"/>
                      <a:pt x="662" y="165"/>
                    </a:cubicBezTo>
                    <a:cubicBezTo>
                      <a:pt x="661" y="160"/>
                      <a:pt x="661" y="160"/>
                      <a:pt x="661" y="160"/>
                    </a:cubicBezTo>
                    <a:cubicBezTo>
                      <a:pt x="658" y="154"/>
                      <a:pt x="658" y="154"/>
                      <a:pt x="658" y="154"/>
                    </a:cubicBezTo>
                    <a:cubicBezTo>
                      <a:pt x="656" y="149"/>
                      <a:pt x="656" y="149"/>
                      <a:pt x="656" y="149"/>
                    </a:cubicBezTo>
                    <a:cubicBezTo>
                      <a:pt x="653" y="144"/>
                      <a:pt x="653" y="144"/>
                      <a:pt x="653" y="144"/>
                    </a:cubicBezTo>
                    <a:cubicBezTo>
                      <a:pt x="651" y="138"/>
                      <a:pt x="651" y="138"/>
                      <a:pt x="651" y="138"/>
                    </a:cubicBezTo>
                    <a:cubicBezTo>
                      <a:pt x="647" y="133"/>
                      <a:pt x="647" y="133"/>
                      <a:pt x="647" y="133"/>
                    </a:cubicBezTo>
                    <a:cubicBezTo>
                      <a:pt x="644" y="129"/>
                      <a:pt x="644" y="129"/>
                      <a:pt x="644" y="129"/>
                    </a:cubicBezTo>
                    <a:cubicBezTo>
                      <a:pt x="640" y="124"/>
                      <a:pt x="640" y="124"/>
                      <a:pt x="640" y="124"/>
                    </a:cubicBezTo>
                    <a:cubicBezTo>
                      <a:pt x="637" y="120"/>
                      <a:pt x="637" y="120"/>
                      <a:pt x="637" y="120"/>
                    </a:cubicBezTo>
                    <a:cubicBezTo>
                      <a:pt x="633" y="115"/>
                      <a:pt x="633" y="115"/>
                      <a:pt x="633" y="115"/>
                    </a:cubicBezTo>
                    <a:cubicBezTo>
                      <a:pt x="629" y="111"/>
                      <a:pt x="629" y="111"/>
                      <a:pt x="629" y="111"/>
                    </a:cubicBezTo>
                    <a:cubicBezTo>
                      <a:pt x="624" y="107"/>
                      <a:pt x="624" y="107"/>
                      <a:pt x="624" y="107"/>
                    </a:cubicBezTo>
                    <a:cubicBezTo>
                      <a:pt x="620" y="104"/>
                      <a:pt x="620" y="104"/>
                      <a:pt x="620" y="104"/>
                    </a:cubicBezTo>
                    <a:cubicBezTo>
                      <a:pt x="615" y="100"/>
                      <a:pt x="615" y="100"/>
                      <a:pt x="615" y="100"/>
                    </a:cubicBezTo>
                    <a:cubicBezTo>
                      <a:pt x="611" y="97"/>
                      <a:pt x="611" y="97"/>
                      <a:pt x="611" y="97"/>
                    </a:cubicBezTo>
                    <a:cubicBezTo>
                      <a:pt x="606" y="94"/>
                      <a:pt x="606" y="94"/>
                      <a:pt x="606" y="94"/>
                    </a:cubicBezTo>
                    <a:cubicBezTo>
                      <a:pt x="601" y="92"/>
                      <a:pt x="601" y="92"/>
                      <a:pt x="601" y="92"/>
                    </a:cubicBezTo>
                    <a:cubicBezTo>
                      <a:pt x="595" y="89"/>
                      <a:pt x="595" y="89"/>
                      <a:pt x="595" y="89"/>
                    </a:cubicBezTo>
                    <a:cubicBezTo>
                      <a:pt x="590" y="87"/>
                      <a:pt x="590" y="87"/>
                      <a:pt x="590" y="87"/>
                    </a:cubicBezTo>
                    <a:cubicBezTo>
                      <a:pt x="584" y="85"/>
                      <a:pt x="584" y="85"/>
                      <a:pt x="584" y="85"/>
                    </a:cubicBezTo>
                    <a:cubicBezTo>
                      <a:pt x="579" y="83"/>
                      <a:pt x="579" y="83"/>
                      <a:pt x="579" y="83"/>
                    </a:cubicBezTo>
                    <a:cubicBezTo>
                      <a:pt x="573" y="82"/>
                      <a:pt x="573" y="82"/>
                      <a:pt x="573" y="82"/>
                    </a:cubicBezTo>
                    <a:cubicBezTo>
                      <a:pt x="568" y="81"/>
                      <a:pt x="568" y="81"/>
                      <a:pt x="568" y="81"/>
                    </a:cubicBezTo>
                    <a:cubicBezTo>
                      <a:pt x="562" y="80"/>
                      <a:pt x="562" y="80"/>
                      <a:pt x="562" y="80"/>
                    </a:cubicBezTo>
                    <a:cubicBezTo>
                      <a:pt x="556" y="80"/>
                      <a:pt x="556" y="80"/>
                      <a:pt x="556" y="80"/>
                    </a:cubicBezTo>
                    <a:cubicBezTo>
                      <a:pt x="550" y="80"/>
                      <a:pt x="550" y="80"/>
                      <a:pt x="550" y="80"/>
                    </a:cubicBezTo>
                    <a:cubicBezTo>
                      <a:pt x="540" y="80"/>
                      <a:pt x="540" y="80"/>
                      <a:pt x="540" y="80"/>
                    </a:cubicBezTo>
                    <a:cubicBezTo>
                      <a:pt x="531" y="81"/>
                      <a:pt x="531" y="81"/>
                      <a:pt x="531" y="81"/>
                    </a:cubicBezTo>
                    <a:cubicBezTo>
                      <a:pt x="522" y="83"/>
                      <a:pt x="522" y="83"/>
                      <a:pt x="522" y="83"/>
                    </a:cubicBezTo>
                    <a:cubicBezTo>
                      <a:pt x="514" y="86"/>
                      <a:pt x="514" y="86"/>
                      <a:pt x="514" y="86"/>
                    </a:cubicBezTo>
                    <a:cubicBezTo>
                      <a:pt x="505" y="89"/>
                      <a:pt x="505" y="89"/>
                      <a:pt x="505" y="89"/>
                    </a:cubicBezTo>
                    <a:cubicBezTo>
                      <a:pt x="497" y="92"/>
                      <a:pt x="497" y="92"/>
                      <a:pt x="497" y="92"/>
                    </a:cubicBezTo>
                    <a:cubicBezTo>
                      <a:pt x="490" y="97"/>
                      <a:pt x="490" y="97"/>
                      <a:pt x="490" y="97"/>
                    </a:cubicBezTo>
                    <a:cubicBezTo>
                      <a:pt x="482" y="102"/>
                      <a:pt x="482" y="102"/>
                      <a:pt x="482" y="102"/>
                    </a:cubicBezTo>
                    <a:cubicBezTo>
                      <a:pt x="475" y="91"/>
                      <a:pt x="475" y="91"/>
                      <a:pt x="475" y="91"/>
                    </a:cubicBezTo>
                    <a:cubicBezTo>
                      <a:pt x="468" y="80"/>
                      <a:pt x="468" y="80"/>
                      <a:pt x="468" y="80"/>
                    </a:cubicBezTo>
                    <a:cubicBezTo>
                      <a:pt x="459" y="70"/>
                      <a:pt x="459" y="70"/>
                      <a:pt x="459" y="70"/>
                    </a:cubicBezTo>
                    <a:cubicBezTo>
                      <a:pt x="451" y="61"/>
                      <a:pt x="451" y="61"/>
                      <a:pt x="451" y="61"/>
                    </a:cubicBezTo>
                    <a:cubicBezTo>
                      <a:pt x="441" y="52"/>
                      <a:pt x="441" y="52"/>
                      <a:pt x="441" y="52"/>
                    </a:cubicBezTo>
                    <a:cubicBezTo>
                      <a:pt x="432" y="43"/>
                      <a:pt x="432" y="43"/>
                      <a:pt x="432" y="43"/>
                    </a:cubicBezTo>
                    <a:cubicBezTo>
                      <a:pt x="421" y="36"/>
                      <a:pt x="421" y="36"/>
                      <a:pt x="421" y="36"/>
                    </a:cubicBezTo>
                    <a:cubicBezTo>
                      <a:pt x="411" y="28"/>
                      <a:pt x="411" y="28"/>
                      <a:pt x="411" y="28"/>
                    </a:cubicBezTo>
                    <a:cubicBezTo>
                      <a:pt x="399" y="22"/>
                      <a:pt x="399" y="22"/>
                      <a:pt x="399" y="22"/>
                    </a:cubicBezTo>
                    <a:cubicBezTo>
                      <a:pt x="388" y="17"/>
                      <a:pt x="388" y="17"/>
                      <a:pt x="388" y="17"/>
                    </a:cubicBezTo>
                    <a:cubicBezTo>
                      <a:pt x="376" y="12"/>
                      <a:pt x="376" y="12"/>
                      <a:pt x="376" y="12"/>
                    </a:cubicBezTo>
                    <a:cubicBezTo>
                      <a:pt x="364" y="8"/>
                      <a:pt x="364" y="8"/>
                      <a:pt x="364" y="8"/>
                    </a:cubicBezTo>
                    <a:cubicBezTo>
                      <a:pt x="351" y="5"/>
                      <a:pt x="351" y="5"/>
                      <a:pt x="351" y="5"/>
                    </a:cubicBezTo>
                    <a:cubicBezTo>
                      <a:pt x="338" y="3"/>
                      <a:pt x="338" y="3"/>
                      <a:pt x="338" y="3"/>
                    </a:cubicBezTo>
                    <a:cubicBezTo>
                      <a:pt x="325" y="1"/>
                      <a:pt x="325" y="1"/>
                      <a:pt x="325" y="1"/>
                    </a:cubicBezTo>
                    <a:cubicBezTo>
                      <a:pt x="311" y="0"/>
                      <a:pt x="311" y="0"/>
                      <a:pt x="311" y="0"/>
                    </a:cubicBezTo>
                    <a:cubicBezTo>
                      <a:pt x="301" y="1"/>
                      <a:pt x="301" y="1"/>
                      <a:pt x="301" y="1"/>
                    </a:cubicBezTo>
                    <a:cubicBezTo>
                      <a:pt x="291" y="2"/>
                      <a:pt x="291" y="2"/>
                      <a:pt x="291" y="2"/>
                    </a:cubicBezTo>
                    <a:cubicBezTo>
                      <a:pt x="281" y="3"/>
                      <a:pt x="281" y="3"/>
                      <a:pt x="281" y="3"/>
                    </a:cubicBezTo>
                    <a:cubicBezTo>
                      <a:pt x="271" y="5"/>
                      <a:pt x="271" y="5"/>
                      <a:pt x="271" y="5"/>
                    </a:cubicBezTo>
                    <a:cubicBezTo>
                      <a:pt x="262" y="7"/>
                      <a:pt x="262" y="7"/>
                      <a:pt x="262" y="7"/>
                    </a:cubicBezTo>
                    <a:cubicBezTo>
                      <a:pt x="252" y="10"/>
                      <a:pt x="252" y="10"/>
                      <a:pt x="252" y="10"/>
                    </a:cubicBezTo>
                    <a:cubicBezTo>
                      <a:pt x="243" y="13"/>
                      <a:pt x="243" y="13"/>
                      <a:pt x="243" y="13"/>
                    </a:cubicBezTo>
                    <a:cubicBezTo>
                      <a:pt x="234" y="17"/>
                      <a:pt x="234" y="17"/>
                      <a:pt x="234" y="17"/>
                    </a:cubicBezTo>
                    <a:cubicBezTo>
                      <a:pt x="225" y="21"/>
                      <a:pt x="225" y="21"/>
                      <a:pt x="225" y="21"/>
                    </a:cubicBezTo>
                    <a:cubicBezTo>
                      <a:pt x="216" y="26"/>
                      <a:pt x="216" y="26"/>
                      <a:pt x="216" y="26"/>
                    </a:cubicBezTo>
                    <a:cubicBezTo>
                      <a:pt x="208" y="31"/>
                      <a:pt x="208" y="31"/>
                      <a:pt x="208" y="31"/>
                    </a:cubicBezTo>
                    <a:cubicBezTo>
                      <a:pt x="202" y="35"/>
                      <a:pt x="202" y="35"/>
                      <a:pt x="202" y="35"/>
                    </a:cubicBezTo>
                    <a:cubicBezTo>
                      <a:pt x="206" y="54"/>
                      <a:pt x="209" y="73"/>
                      <a:pt x="209" y="92"/>
                    </a:cubicBezTo>
                    <a:cubicBezTo>
                      <a:pt x="209" y="218"/>
                      <a:pt x="119" y="323"/>
                      <a:pt x="1" y="348"/>
                    </a:cubicBezTo>
                    <a:cubicBezTo>
                      <a:pt x="1" y="349"/>
                      <a:pt x="1" y="349"/>
                      <a:pt x="1" y="349"/>
                    </a:cubicBezTo>
                    <a:cubicBezTo>
                      <a:pt x="0" y="355"/>
                      <a:pt x="0" y="355"/>
                      <a:pt x="0" y="355"/>
                    </a:cubicBezTo>
                    <a:cubicBezTo>
                      <a:pt x="0" y="362"/>
                      <a:pt x="0" y="362"/>
                      <a:pt x="0" y="362"/>
                    </a:cubicBezTo>
                    <a:cubicBezTo>
                      <a:pt x="0" y="368"/>
                      <a:pt x="0" y="368"/>
                      <a:pt x="0" y="368"/>
                    </a:cubicBezTo>
                    <a:cubicBezTo>
                      <a:pt x="0" y="376"/>
                      <a:pt x="0" y="376"/>
                      <a:pt x="0" y="376"/>
                    </a:cubicBezTo>
                    <a:cubicBezTo>
                      <a:pt x="0" y="383"/>
                      <a:pt x="0" y="383"/>
                      <a:pt x="0" y="383"/>
                    </a:cubicBezTo>
                    <a:cubicBezTo>
                      <a:pt x="1" y="391"/>
                      <a:pt x="1" y="391"/>
                      <a:pt x="1" y="391"/>
                    </a:cubicBezTo>
                    <a:cubicBezTo>
                      <a:pt x="2" y="398"/>
                      <a:pt x="2" y="398"/>
                      <a:pt x="2" y="398"/>
                    </a:cubicBezTo>
                    <a:cubicBezTo>
                      <a:pt x="4" y="404"/>
                      <a:pt x="4" y="404"/>
                      <a:pt x="4" y="404"/>
                    </a:cubicBezTo>
                    <a:cubicBezTo>
                      <a:pt x="6" y="411"/>
                      <a:pt x="6" y="411"/>
                      <a:pt x="6" y="411"/>
                    </a:cubicBezTo>
                    <a:cubicBezTo>
                      <a:pt x="9" y="418"/>
                      <a:pt x="9" y="418"/>
                      <a:pt x="9" y="418"/>
                    </a:cubicBezTo>
                    <a:cubicBezTo>
                      <a:pt x="11" y="424"/>
                      <a:pt x="11" y="424"/>
                      <a:pt x="11" y="424"/>
                    </a:cubicBezTo>
                    <a:cubicBezTo>
                      <a:pt x="14" y="430"/>
                      <a:pt x="14" y="430"/>
                      <a:pt x="14" y="430"/>
                    </a:cubicBezTo>
                    <a:cubicBezTo>
                      <a:pt x="18" y="436"/>
                      <a:pt x="18" y="436"/>
                      <a:pt x="18" y="436"/>
                    </a:cubicBezTo>
                    <a:cubicBezTo>
                      <a:pt x="21" y="441"/>
                      <a:pt x="21" y="441"/>
                      <a:pt x="21" y="441"/>
                    </a:cubicBezTo>
                    <a:cubicBezTo>
                      <a:pt x="25" y="447"/>
                      <a:pt x="25" y="447"/>
                      <a:pt x="25" y="447"/>
                    </a:cubicBezTo>
                    <a:cubicBezTo>
                      <a:pt x="29" y="452"/>
                      <a:pt x="29" y="452"/>
                      <a:pt x="29" y="452"/>
                    </a:cubicBezTo>
                    <a:cubicBezTo>
                      <a:pt x="34" y="457"/>
                      <a:pt x="34" y="457"/>
                      <a:pt x="34" y="457"/>
                    </a:cubicBezTo>
                    <a:cubicBezTo>
                      <a:pt x="39" y="462"/>
                      <a:pt x="39" y="462"/>
                      <a:pt x="39" y="462"/>
                    </a:cubicBezTo>
                    <a:cubicBezTo>
                      <a:pt x="44" y="466"/>
                      <a:pt x="44" y="466"/>
                      <a:pt x="44" y="466"/>
                    </a:cubicBezTo>
                    <a:cubicBezTo>
                      <a:pt x="49" y="470"/>
                      <a:pt x="49" y="470"/>
                      <a:pt x="49" y="470"/>
                    </a:cubicBezTo>
                    <a:cubicBezTo>
                      <a:pt x="55" y="474"/>
                      <a:pt x="55" y="474"/>
                      <a:pt x="55" y="474"/>
                    </a:cubicBezTo>
                    <a:cubicBezTo>
                      <a:pt x="60" y="478"/>
                      <a:pt x="60" y="478"/>
                      <a:pt x="60" y="478"/>
                    </a:cubicBezTo>
                    <a:cubicBezTo>
                      <a:pt x="66" y="481"/>
                      <a:pt x="66" y="481"/>
                      <a:pt x="66" y="481"/>
                    </a:cubicBezTo>
                    <a:cubicBezTo>
                      <a:pt x="73" y="484"/>
                      <a:pt x="73" y="484"/>
                      <a:pt x="73" y="484"/>
                    </a:cubicBezTo>
                    <a:cubicBezTo>
                      <a:pt x="79" y="487"/>
                      <a:pt x="79" y="487"/>
                      <a:pt x="79" y="487"/>
                    </a:cubicBezTo>
                    <a:cubicBezTo>
                      <a:pt x="85" y="490"/>
                      <a:pt x="85" y="490"/>
                      <a:pt x="85" y="490"/>
                    </a:cubicBezTo>
                    <a:cubicBezTo>
                      <a:pt x="92" y="492"/>
                      <a:pt x="92" y="492"/>
                      <a:pt x="92" y="492"/>
                    </a:cubicBezTo>
                    <a:cubicBezTo>
                      <a:pt x="99" y="495"/>
                      <a:pt x="99" y="495"/>
                      <a:pt x="99" y="495"/>
                    </a:cubicBezTo>
                    <a:cubicBezTo>
                      <a:pt x="106" y="496"/>
                      <a:pt x="106" y="496"/>
                      <a:pt x="106" y="496"/>
                    </a:cubicBezTo>
                    <a:cubicBezTo>
                      <a:pt x="113" y="498"/>
                      <a:pt x="113" y="498"/>
                      <a:pt x="113" y="498"/>
                    </a:cubicBezTo>
                    <a:cubicBezTo>
                      <a:pt x="121" y="499"/>
                      <a:pt x="121" y="499"/>
                      <a:pt x="121" y="499"/>
                    </a:cubicBezTo>
                    <a:cubicBezTo>
                      <a:pt x="128" y="500"/>
                      <a:pt x="128" y="500"/>
                      <a:pt x="128" y="500"/>
                    </a:cubicBezTo>
                    <a:cubicBezTo>
                      <a:pt x="136" y="501"/>
                      <a:pt x="136" y="501"/>
                      <a:pt x="136" y="501"/>
                    </a:cubicBezTo>
                    <a:cubicBezTo>
                      <a:pt x="143" y="501"/>
                      <a:pt x="143" y="501"/>
                      <a:pt x="143" y="501"/>
                    </a:cubicBezTo>
                    <a:cubicBezTo>
                      <a:pt x="151" y="501"/>
                      <a:pt x="151" y="501"/>
                      <a:pt x="151" y="501"/>
                    </a:cubicBezTo>
                    <a:cubicBezTo>
                      <a:pt x="616" y="501"/>
                      <a:pt x="616" y="501"/>
                      <a:pt x="616" y="501"/>
                    </a:cubicBezTo>
                    <a:cubicBezTo>
                      <a:pt x="633" y="499"/>
                      <a:pt x="633" y="499"/>
                      <a:pt x="633" y="499"/>
                    </a:cubicBezTo>
                    <a:cubicBezTo>
                      <a:pt x="648" y="496"/>
                      <a:pt x="648" y="496"/>
                      <a:pt x="648" y="496"/>
                    </a:cubicBezTo>
                    <a:cubicBezTo>
                      <a:pt x="663" y="493"/>
                      <a:pt x="663" y="493"/>
                      <a:pt x="663" y="493"/>
                    </a:cubicBezTo>
                    <a:cubicBezTo>
                      <a:pt x="677" y="489"/>
                      <a:pt x="677" y="489"/>
                      <a:pt x="677" y="489"/>
                    </a:cubicBezTo>
                    <a:cubicBezTo>
                      <a:pt x="684" y="486"/>
                      <a:pt x="684" y="486"/>
                      <a:pt x="684" y="486"/>
                    </a:cubicBezTo>
                    <a:cubicBezTo>
                      <a:pt x="691" y="483"/>
                      <a:pt x="691" y="483"/>
                      <a:pt x="691" y="483"/>
                    </a:cubicBezTo>
                    <a:cubicBezTo>
                      <a:pt x="698" y="480"/>
                      <a:pt x="698" y="480"/>
                      <a:pt x="698" y="480"/>
                    </a:cubicBezTo>
                    <a:cubicBezTo>
                      <a:pt x="704" y="477"/>
                      <a:pt x="704" y="477"/>
                      <a:pt x="704" y="477"/>
                    </a:cubicBezTo>
                    <a:cubicBezTo>
                      <a:pt x="710" y="474"/>
                      <a:pt x="710" y="474"/>
                      <a:pt x="710" y="474"/>
                    </a:cubicBezTo>
                    <a:cubicBezTo>
                      <a:pt x="716" y="471"/>
                      <a:pt x="716" y="471"/>
                      <a:pt x="716" y="471"/>
                    </a:cubicBezTo>
                    <a:cubicBezTo>
                      <a:pt x="722" y="467"/>
                      <a:pt x="722" y="467"/>
                      <a:pt x="722" y="467"/>
                    </a:cubicBezTo>
                    <a:cubicBezTo>
                      <a:pt x="727" y="463"/>
                      <a:pt x="727" y="463"/>
                      <a:pt x="727" y="463"/>
                    </a:cubicBezTo>
                    <a:cubicBezTo>
                      <a:pt x="732" y="459"/>
                      <a:pt x="732" y="459"/>
                      <a:pt x="732" y="459"/>
                    </a:cubicBezTo>
                    <a:cubicBezTo>
                      <a:pt x="737" y="454"/>
                      <a:pt x="737" y="454"/>
                      <a:pt x="737" y="454"/>
                    </a:cubicBezTo>
                    <a:cubicBezTo>
                      <a:pt x="741" y="450"/>
                      <a:pt x="741" y="450"/>
                      <a:pt x="741" y="450"/>
                    </a:cubicBezTo>
                    <a:cubicBezTo>
                      <a:pt x="746" y="445"/>
                      <a:pt x="746" y="445"/>
                      <a:pt x="746" y="445"/>
                    </a:cubicBezTo>
                    <a:cubicBezTo>
                      <a:pt x="750" y="440"/>
                      <a:pt x="750" y="440"/>
                      <a:pt x="750" y="440"/>
                    </a:cubicBezTo>
                    <a:cubicBezTo>
                      <a:pt x="754" y="434"/>
                      <a:pt x="754" y="434"/>
                      <a:pt x="754" y="434"/>
                    </a:cubicBezTo>
                    <a:cubicBezTo>
                      <a:pt x="757" y="428"/>
                      <a:pt x="757" y="428"/>
                      <a:pt x="757" y="428"/>
                    </a:cubicBezTo>
                    <a:cubicBezTo>
                      <a:pt x="760" y="422"/>
                      <a:pt x="760" y="422"/>
                      <a:pt x="760" y="422"/>
                    </a:cubicBezTo>
                    <a:cubicBezTo>
                      <a:pt x="763" y="416"/>
                      <a:pt x="763" y="416"/>
                      <a:pt x="763" y="416"/>
                    </a:cubicBezTo>
                    <a:cubicBezTo>
                      <a:pt x="765" y="410"/>
                      <a:pt x="765" y="410"/>
                      <a:pt x="765" y="410"/>
                    </a:cubicBezTo>
                    <a:cubicBezTo>
                      <a:pt x="767" y="404"/>
                      <a:pt x="767" y="404"/>
                      <a:pt x="767" y="404"/>
                    </a:cubicBezTo>
                    <a:cubicBezTo>
                      <a:pt x="769" y="397"/>
                      <a:pt x="769" y="397"/>
                      <a:pt x="769" y="397"/>
                    </a:cubicBezTo>
                    <a:cubicBezTo>
                      <a:pt x="770" y="389"/>
                      <a:pt x="770" y="389"/>
                      <a:pt x="770" y="389"/>
                    </a:cubicBezTo>
                    <a:cubicBezTo>
                      <a:pt x="771" y="382"/>
                      <a:pt x="771" y="382"/>
                      <a:pt x="771" y="382"/>
                    </a:cubicBezTo>
                    <a:cubicBezTo>
                      <a:pt x="772" y="374"/>
                      <a:pt x="772" y="374"/>
                      <a:pt x="772" y="374"/>
                    </a:cubicBezTo>
                    <a:cubicBezTo>
                      <a:pt x="772" y="366"/>
                      <a:pt x="772" y="366"/>
                      <a:pt x="772" y="366"/>
                    </a:cubicBezTo>
                    <a:lnTo>
                      <a:pt x="772"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70" name="Freeform 69"/>
              <p:cNvSpPr>
                <a:spLocks/>
              </p:cNvSpPr>
              <p:nvPr/>
            </p:nvSpPr>
            <p:spPr bwMode="auto">
              <a:xfrm>
                <a:off x="15643226" y="7675563"/>
                <a:ext cx="714375" cy="711200"/>
              </a:xfrm>
              <a:custGeom>
                <a:avLst/>
                <a:gdLst>
                  <a:gd name="T0" fmla="*/ 0 w 450"/>
                  <a:gd name="T1" fmla="*/ 173 h 448"/>
                  <a:gd name="T2" fmla="*/ 175 w 450"/>
                  <a:gd name="T3" fmla="*/ 173 h 448"/>
                  <a:gd name="T4" fmla="*/ 175 w 450"/>
                  <a:gd name="T5" fmla="*/ 0 h 448"/>
                  <a:gd name="T6" fmla="*/ 277 w 450"/>
                  <a:gd name="T7" fmla="*/ 0 h 448"/>
                  <a:gd name="T8" fmla="*/ 277 w 450"/>
                  <a:gd name="T9" fmla="*/ 173 h 448"/>
                  <a:gd name="T10" fmla="*/ 450 w 450"/>
                  <a:gd name="T11" fmla="*/ 173 h 448"/>
                  <a:gd name="T12" fmla="*/ 450 w 450"/>
                  <a:gd name="T13" fmla="*/ 275 h 448"/>
                  <a:gd name="T14" fmla="*/ 277 w 450"/>
                  <a:gd name="T15" fmla="*/ 275 h 448"/>
                  <a:gd name="T16" fmla="*/ 277 w 450"/>
                  <a:gd name="T17" fmla="*/ 448 h 448"/>
                  <a:gd name="T18" fmla="*/ 175 w 450"/>
                  <a:gd name="T19" fmla="*/ 448 h 448"/>
                  <a:gd name="T20" fmla="*/ 175 w 450"/>
                  <a:gd name="T21" fmla="*/ 275 h 448"/>
                  <a:gd name="T22" fmla="*/ 0 w 450"/>
                  <a:gd name="T23" fmla="*/ 275 h 448"/>
                  <a:gd name="T24" fmla="*/ 0 w 450"/>
                  <a:gd name="T25" fmla="*/ 173 h 448"/>
                  <a:gd name="T26" fmla="*/ 0 w 450"/>
                  <a:gd name="T27" fmla="*/ 17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0" h="448">
                    <a:moveTo>
                      <a:pt x="0" y="173"/>
                    </a:moveTo>
                    <a:lnTo>
                      <a:pt x="175" y="173"/>
                    </a:lnTo>
                    <a:lnTo>
                      <a:pt x="175" y="0"/>
                    </a:lnTo>
                    <a:lnTo>
                      <a:pt x="277" y="0"/>
                    </a:lnTo>
                    <a:lnTo>
                      <a:pt x="277" y="173"/>
                    </a:lnTo>
                    <a:lnTo>
                      <a:pt x="450" y="173"/>
                    </a:lnTo>
                    <a:lnTo>
                      <a:pt x="450" y="275"/>
                    </a:lnTo>
                    <a:lnTo>
                      <a:pt x="277" y="275"/>
                    </a:lnTo>
                    <a:lnTo>
                      <a:pt x="277" y="448"/>
                    </a:lnTo>
                    <a:lnTo>
                      <a:pt x="175" y="448"/>
                    </a:lnTo>
                    <a:lnTo>
                      <a:pt x="175" y="275"/>
                    </a:lnTo>
                    <a:lnTo>
                      <a:pt x="0" y="275"/>
                    </a:lnTo>
                    <a:lnTo>
                      <a:pt x="0" y="173"/>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71" name="Freeform 70"/>
              <p:cNvSpPr>
                <a:spLocks noEditPoints="1"/>
              </p:cNvSpPr>
              <p:nvPr/>
            </p:nvSpPr>
            <p:spPr bwMode="auto">
              <a:xfrm>
                <a:off x="15181263" y="7213600"/>
                <a:ext cx="1638300" cy="1635125"/>
              </a:xfrm>
              <a:custGeom>
                <a:avLst/>
                <a:gdLst>
                  <a:gd name="T0" fmla="*/ 218 w 436"/>
                  <a:gd name="T1" fmla="*/ 0 h 435"/>
                  <a:gd name="T2" fmla="*/ 0 w 436"/>
                  <a:gd name="T3" fmla="*/ 217 h 435"/>
                  <a:gd name="T4" fmla="*/ 218 w 436"/>
                  <a:gd name="T5" fmla="*/ 435 h 435"/>
                  <a:gd name="T6" fmla="*/ 436 w 436"/>
                  <a:gd name="T7" fmla="*/ 217 h 435"/>
                  <a:gd name="T8" fmla="*/ 218 w 436"/>
                  <a:gd name="T9" fmla="*/ 0 h 435"/>
                  <a:gd name="T10" fmla="*/ 218 w 436"/>
                  <a:gd name="T11" fmla="*/ 394 h 435"/>
                  <a:gd name="T12" fmla="*/ 41 w 436"/>
                  <a:gd name="T13" fmla="*/ 217 h 435"/>
                  <a:gd name="T14" fmla="*/ 218 w 436"/>
                  <a:gd name="T15" fmla="*/ 41 h 435"/>
                  <a:gd name="T16" fmla="*/ 395 w 436"/>
                  <a:gd name="T17" fmla="*/ 217 h 435"/>
                  <a:gd name="T18" fmla="*/ 218 w 436"/>
                  <a:gd name="T19" fmla="*/ 39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435">
                    <a:moveTo>
                      <a:pt x="218" y="0"/>
                    </a:moveTo>
                    <a:cubicBezTo>
                      <a:pt x="98" y="0"/>
                      <a:pt x="0" y="97"/>
                      <a:pt x="0" y="217"/>
                    </a:cubicBezTo>
                    <a:cubicBezTo>
                      <a:pt x="0" y="338"/>
                      <a:pt x="98" y="435"/>
                      <a:pt x="218" y="435"/>
                    </a:cubicBezTo>
                    <a:cubicBezTo>
                      <a:pt x="339" y="435"/>
                      <a:pt x="436" y="338"/>
                      <a:pt x="436" y="217"/>
                    </a:cubicBezTo>
                    <a:cubicBezTo>
                      <a:pt x="436" y="97"/>
                      <a:pt x="339" y="0"/>
                      <a:pt x="218" y="0"/>
                    </a:cubicBezTo>
                    <a:close/>
                    <a:moveTo>
                      <a:pt x="218" y="394"/>
                    </a:moveTo>
                    <a:cubicBezTo>
                      <a:pt x="121" y="394"/>
                      <a:pt x="41" y="315"/>
                      <a:pt x="41" y="217"/>
                    </a:cubicBezTo>
                    <a:cubicBezTo>
                      <a:pt x="41" y="120"/>
                      <a:pt x="121" y="41"/>
                      <a:pt x="218" y="41"/>
                    </a:cubicBezTo>
                    <a:cubicBezTo>
                      <a:pt x="316" y="41"/>
                      <a:pt x="395" y="120"/>
                      <a:pt x="395" y="217"/>
                    </a:cubicBezTo>
                    <a:cubicBezTo>
                      <a:pt x="395" y="315"/>
                      <a:pt x="316" y="394"/>
                      <a:pt x="218" y="3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72" name="Freeform 71"/>
              <p:cNvSpPr>
                <a:spLocks/>
              </p:cNvSpPr>
              <p:nvPr/>
            </p:nvSpPr>
            <p:spPr bwMode="auto">
              <a:xfrm>
                <a:off x="14346238" y="5965825"/>
                <a:ext cx="1800225" cy="1382713"/>
              </a:xfrm>
              <a:custGeom>
                <a:avLst/>
                <a:gdLst>
                  <a:gd name="T0" fmla="*/ 440 w 479"/>
                  <a:gd name="T1" fmla="*/ 288 h 368"/>
                  <a:gd name="T2" fmla="*/ 477 w 479"/>
                  <a:gd name="T3" fmla="*/ 286 h 368"/>
                  <a:gd name="T4" fmla="*/ 479 w 479"/>
                  <a:gd name="T5" fmla="*/ 275 h 368"/>
                  <a:gd name="T6" fmla="*/ 478 w 479"/>
                  <a:gd name="T7" fmla="*/ 259 h 368"/>
                  <a:gd name="T8" fmla="*/ 476 w 479"/>
                  <a:gd name="T9" fmla="*/ 241 h 368"/>
                  <a:gd name="T10" fmla="*/ 470 w 479"/>
                  <a:gd name="T11" fmla="*/ 223 h 368"/>
                  <a:gd name="T12" fmla="*/ 463 w 479"/>
                  <a:gd name="T13" fmla="*/ 206 h 368"/>
                  <a:gd name="T14" fmla="*/ 453 w 479"/>
                  <a:gd name="T15" fmla="*/ 191 h 368"/>
                  <a:gd name="T16" fmla="*/ 441 w 479"/>
                  <a:gd name="T17" fmla="*/ 176 h 368"/>
                  <a:gd name="T18" fmla="*/ 428 w 479"/>
                  <a:gd name="T19" fmla="*/ 164 h 368"/>
                  <a:gd name="T20" fmla="*/ 413 w 479"/>
                  <a:gd name="T21" fmla="*/ 154 h 368"/>
                  <a:gd name="T22" fmla="*/ 403 w 479"/>
                  <a:gd name="T23" fmla="*/ 149 h 368"/>
                  <a:gd name="T24" fmla="*/ 403 w 479"/>
                  <a:gd name="T25" fmla="*/ 143 h 368"/>
                  <a:gd name="T26" fmla="*/ 401 w 479"/>
                  <a:gd name="T27" fmla="*/ 135 h 368"/>
                  <a:gd name="T28" fmla="*/ 400 w 479"/>
                  <a:gd name="T29" fmla="*/ 126 h 368"/>
                  <a:gd name="T30" fmla="*/ 397 w 479"/>
                  <a:gd name="T31" fmla="*/ 117 h 368"/>
                  <a:gd name="T32" fmla="*/ 394 w 479"/>
                  <a:gd name="T33" fmla="*/ 109 h 368"/>
                  <a:gd name="T34" fmla="*/ 390 w 479"/>
                  <a:gd name="T35" fmla="*/ 101 h 368"/>
                  <a:gd name="T36" fmla="*/ 385 w 479"/>
                  <a:gd name="T37" fmla="*/ 94 h 368"/>
                  <a:gd name="T38" fmla="*/ 380 w 479"/>
                  <a:gd name="T39" fmla="*/ 88 h 368"/>
                  <a:gd name="T40" fmla="*/ 374 w 479"/>
                  <a:gd name="T41" fmla="*/ 82 h 368"/>
                  <a:gd name="T42" fmla="*/ 367 w 479"/>
                  <a:gd name="T43" fmla="*/ 76 h 368"/>
                  <a:gd name="T44" fmla="*/ 360 w 479"/>
                  <a:gd name="T45" fmla="*/ 71 h 368"/>
                  <a:gd name="T46" fmla="*/ 353 w 479"/>
                  <a:gd name="T47" fmla="*/ 67 h 368"/>
                  <a:gd name="T48" fmla="*/ 346 w 479"/>
                  <a:gd name="T49" fmla="*/ 64 h 368"/>
                  <a:gd name="T50" fmla="*/ 338 w 479"/>
                  <a:gd name="T51" fmla="*/ 61 h 368"/>
                  <a:gd name="T52" fmla="*/ 329 w 479"/>
                  <a:gd name="T53" fmla="*/ 59 h 368"/>
                  <a:gd name="T54" fmla="*/ 320 w 479"/>
                  <a:gd name="T55" fmla="*/ 58 h 368"/>
                  <a:gd name="T56" fmla="*/ 309 w 479"/>
                  <a:gd name="T57" fmla="*/ 59 h 368"/>
                  <a:gd name="T58" fmla="*/ 296 w 479"/>
                  <a:gd name="T59" fmla="*/ 61 h 368"/>
                  <a:gd name="T60" fmla="*/ 283 w 479"/>
                  <a:gd name="T61" fmla="*/ 65 h 368"/>
                  <a:gd name="T62" fmla="*/ 272 w 479"/>
                  <a:gd name="T63" fmla="*/ 71 h 368"/>
                  <a:gd name="T64" fmla="*/ 261 w 479"/>
                  <a:gd name="T65" fmla="*/ 66 h 368"/>
                  <a:gd name="T66" fmla="*/ 250 w 479"/>
                  <a:gd name="T67" fmla="*/ 51 h 368"/>
                  <a:gd name="T68" fmla="*/ 237 w 479"/>
                  <a:gd name="T69" fmla="*/ 38 h 368"/>
                  <a:gd name="T70" fmla="*/ 222 w 479"/>
                  <a:gd name="T71" fmla="*/ 26 h 368"/>
                  <a:gd name="T72" fmla="*/ 206 w 479"/>
                  <a:gd name="T73" fmla="*/ 16 h 368"/>
                  <a:gd name="T74" fmla="*/ 189 w 479"/>
                  <a:gd name="T75" fmla="*/ 9 h 368"/>
                  <a:gd name="T76" fmla="*/ 170 w 479"/>
                  <a:gd name="T77" fmla="*/ 3 h 368"/>
                  <a:gd name="T78" fmla="*/ 151 w 479"/>
                  <a:gd name="T79" fmla="*/ 0 h 368"/>
                  <a:gd name="T80" fmla="*/ 134 w 479"/>
                  <a:gd name="T81" fmla="*/ 0 h 368"/>
                  <a:gd name="T82" fmla="*/ 119 w 479"/>
                  <a:gd name="T83" fmla="*/ 2 h 368"/>
                  <a:gd name="T84" fmla="*/ 105 w 479"/>
                  <a:gd name="T85" fmla="*/ 5 h 368"/>
                  <a:gd name="T86" fmla="*/ 91 w 479"/>
                  <a:gd name="T87" fmla="*/ 10 h 368"/>
                  <a:gd name="T88" fmla="*/ 78 w 479"/>
                  <a:gd name="T89" fmla="*/ 15 h 368"/>
                  <a:gd name="T90" fmla="*/ 66 w 479"/>
                  <a:gd name="T91" fmla="*/ 23 h 368"/>
                  <a:gd name="T92" fmla="*/ 54 w 479"/>
                  <a:gd name="T93" fmla="*/ 31 h 368"/>
                  <a:gd name="T94" fmla="*/ 44 w 479"/>
                  <a:gd name="T95" fmla="*/ 40 h 368"/>
                  <a:gd name="T96" fmla="*/ 34 w 479"/>
                  <a:gd name="T97" fmla="*/ 51 h 368"/>
                  <a:gd name="T98" fmla="*/ 25 w 479"/>
                  <a:gd name="T99" fmla="*/ 62 h 368"/>
                  <a:gd name="T100" fmla="*/ 17 w 479"/>
                  <a:gd name="T101" fmla="*/ 74 h 368"/>
                  <a:gd name="T102" fmla="*/ 10 w 479"/>
                  <a:gd name="T103" fmla="*/ 88 h 368"/>
                  <a:gd name="T104" fmla="*/ 4 w 479"/>
                  <a:gd name="T105" fmla="*/ 101 h 368"/>
                  <a:gd name="T106" fmla="*/ 0 w 479"/>
                  <a:gd name="T107" fmla="*/ 116 h 368"/>
                  <a:gd name="T108" fmla="*/ 113 w 479"/>
                  <a:gd name="T109" fmla="*/ 120 h 368"/>
                  <a:gd name="T110" fmla="*/ 252 w 479"/>
                  <a:gd name="T111"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368">
                    <a:moveTo>
                      <a:pt x="252" y="368"/>
                    </a:moveTo>
                    <a:cubicBezTo>
                      <a:pt x="300" y="319"/>
                      <a:pt x="366" y="288"/>
                      <a:pt x="440" y="288"/>
                    </a:cubicBezTo>
                    <a:cubicBezTo>
                      <a:pt x="453" y="288"/>
                      <a:pt x="465" y="289"/>
                      <a:pt x="476" y="291"/>
                    </a:cubicBezTo>
                    <a:cubicBezTo>
                      <a:pt x="477" y="286"/>
                      <a:pt x="477" y="286"/>
                      <a:pt x="477" y="286"/>
                    </a:cubicBezTo>
                    <a:cubicBezTo>
                      <a:pt x="478" y="280"/>
                      <a:pt x="478" y="280"/>
                      <a:pt x="478" y="280"/>
                    </a:cubicBezTo>
                    <a:cubicBezTo>
                      <a:pt x="479" y="275"/>
                      <a:pt x="479" y="275"/>
                      <a:pt x="479" y="275"/>
                    </a:cubicBezTo>
                    <a:cubicBezTo>
                      <a:pt x="479" y="269"/>
                      <a:pt x="479" y="269"/>
                      <a:pt x="479" y="269"/>
                    </a:cubicBezTo>
                    <a:cubicBezTo>
                      <a:pt x="478" y="259"/>
                      <a:pt x="478" y="259"/>
                      <a:pt x="478" y="259"/>
                    </a:cubicBezTo>
                    <a:cubicBezTo>
                      <a:pt x="477" y="250"/>
                      <a:pt x="477" y="250"/>
                      <a:pt x="477" y="250"/>
                    </a:cubicBezTo>
                    <a:cubicBezTo>
                      <a:pt x="476" y="241"/>
                      <a:pt x="476" y="241"/>
                      <a:pt x="476" y="241"/>
                    </a:cubicBezTo>
                    <a:cubicBezTo>
                      <a:pt x="473" y="232"/>
                      <a:pt x="473" y="232"/>
                      <a:pt x="473" y="232"/>
                    </a:cubicBezTo>
                    <a:cubicBezTo>
                      <a:pt x="470" y="223"/>
                      <a:pt x="470" y="223"/>
                      <a:pt x="470" y="223"/>
                    </a:cubicBezTo>
                    <a:cubicBezTo>
                      <a:pt x="467" y="215"/>
                      <a:pt x="467" y="215"/>
                      <a:pt x="467" y="215"/>
                    </a:cubicBezTo>
                    <a:cubicBezTo>
                      <a:pt x="463" y="206"/>
                      <a:pt x="463" y="206"/>
                      <a:pt x="463" y="206"/>
                    </a:cubicBezTo>
                    <a:cubicBezTo>
                      <a:pt x="458" y="198"/>
                      <a:pt x="458" y="198"/>
                      <a:pt x="458" y="198"/>
                    </a:cubicBezTo>
                    <a:cubicBezTo>
                      <a:pt x="453" y="191"/>
                      <a:pt x="453" y="191"/>
                      <a:pt x="453" y="191"/>
                    </a:cubicBezTo>
                    <a:cubicBezTo>
                      <a:pt x="447" y="183"/>
                      <a:pt x="447" y="183"/>
                      <a:pt x="447" y="183"/>
                    </a:cubicBezTo>
                    <a:cubicBezTo>
                      <a:pt x="441" y="176"/>
                      <a:pt x="441" y="176"/>
                      <a:pt x="441" y="176"/>
                    </a:cubicBezTo>
                    <a:cubicBezTo>
                      <a:pt x="435" y="170"/>
                      <a:pt x="435" y="170"/>
                      <a:pt x="435" y="170"/>
                    </a:cubicBezTo>
                    <a:cubicBezTo>
                      <a:pt x="428" y="164"/>
                      <a:pt x="428" y="164"/>
                      <a:pt x="428" y="164"/>
                    </a:cubicBezTo>
                    <a:cubicBezTo>
                      <a:pt x="420" y="159"/>
                      <a:pt x="420" y="159"/>
                      <a:pt x="420" y="159"/>
                    </a:cubicBezTo>
                    <a:cubicBezTo>
                      <a:pt x="413" y="154"/>
                      <a:pt x="413" y="154"/>
                      <a:pt x="413" y="154"/>
                    </a:cubicBezTo>
                    <a:cubicBezTo>
                      <a:pt x="405" y="150"/>
                      <a:pt x="405" y="150"/>
                      <a:pt x="405" y="150"/>
                    </a:cubicBezTo>
                    <a:cubicBezTo>
                      <a:pt x="403" y="149"/>
                      <a:pt x="403" y="149"/>
                      <a:pt x="403" y="149"/>
                    </a:cubicBezTo>
                    <a:cubicBezTo>
                      <a:pt x="403" y="148"/>
                      <a:pt x="403" y="148"/>
                      <a:pt x="403" y="148"/>
                    </a:cubicBezTo>
                    <a:cubicBezTo>
                      <a:pt x="403" y="143"/>
                      <a:pt x="403" y="143"/>
                      <a:pt x="403" y="143"/>
                    </a:cubicBezTo>
                    <a:cubicBezTo>
                      <a:pt x="402" y="139"/>
                      <a:pt x="402" y="139"/>
                      <a:pt x="402" y="139"/>
                    </a:cubicBezTo>
                    <a:cubicBezTo>
                      <a:pt x="401" y="135"/>
                      <a:pt x="401" y="135"/>
                      <a:pt x="401" y="135"/>
                    </a:cubicBezTo>
                    <a:cubicBezTo>
                      <a:pt x="401" y="130"/>
                      <a:pt x="401" y="130"/>
                      <a:pt x="401" y="130"/>
                    </a:cubicBezTo>
                    <a:cubicBezTo>
                      <a:pt x="400" y="126"/>
                      <a:pt x="400" y="126"/>
                      <a:pt x="400" y="126"/>
                    </a:cubicBezTo>
                    <a:cubicBezTo>
                      <a:pt x="398" y="121"/>
                      <a:pt x="398" y="121"/>
                      <a:pt x="398" y="121"/>
                    </a:cubicBezTo>
                    <a:cubicBezTo>
                      <a:pt x="397" y="117"/>
                      <a:pt x="397" y="117"/>
                      <a:pt x="397" y="117"/>
                    </a:cubicBezTo>
                    <a:cubicBezTo>
                      <a:pt x="395" y="113"/>
                      <a:pt x="395" y="113"/>
                      <a:pt x="395" y="113"/>
                    </a:cubicBezTo>
                    <a:cubicBezTo>
                      <a:pt x="394" y="109"/>
                      <a:pt x="394" y="109"/>
                      <a:pt x="394" y="109"/>
                    </a:cubicBezTo>
                    <a:cubicBezTo>
                      <a:pt x="392" y="105"/>
                      <a:pt x="392" y="105"/>
                      <a:pt x="392" y="105"/>
                    </a:cubicBezTo>
                    <a:cubicBezTo>
                      <a:pt x="390" y="101"/>
                      <a:pt x="390" y="101"/>
                      <a:pt x="390" y="101"/>
                    </a:cubicBezTo>
                    <a:cubicBezTo>
                      <a:pt x="387" y="98"/>
                      <a:pt x="387" y="98"/>
                      <a:pt x="387" y="98"/>
                    </a:cubicBezTo>
                    <a:cubicBezTo>
                      <a:pt x="385" y="94"/>
                      <a:pt x="385" y="94"/>
                      <a:pt x="385" y="94"/>
                    </a:cubicBezTo>
                    <a:cubicBezTo>
                      <a:pt x="382" y="91"/>
                      <a:pt x="382" y="91"/>
                      <a:pt x="382" y="91"/>
                    </a:cubicBezTo>
                    <a:cubicBezTo>
                      <a:pt x="380" y="88"/>
                      <a:pt x="380" y="88"/>
                      <a:pt x="380" y="88"/>
                    </a:cubicBezTo>
                    <a:cubicBezTo>
                      <a:pt x="377" y="84"/>
                      <a:pt x="377" y="84"/>
                      <a:pt x="377" y="84"/>
                    </a:cubicBezTo>
                    <a:cubicBezTo>
                      <a:pt x="374" y="82"/>
                      <a:pt x="374" y="82"/>
                      <a:pt x="374" y="82"/>
                    </a:cubicBezTo>
                    <a:cubicBezTo>
                      <a:pt x="371" y="79"/>
                      <a:pt x="371" y="79"/>
                      <a:pt x="371" y="79"/>
                    </a:cubicBezTo>
                    <a:cubicBezTo>
                      <a:pt x="367" y="76"/>
                      <a:pt x="367" y="76"/>
                      <a:pt x="367" y="76"/>
                    </a:cubicBezTo>
                    <a:cubicBezTo>
                      <a:pt x="364" y="73"/>
                      <a:pt x="364" y="73"/>
                      <a:pt x="364" y="73"/>
                    </a:cubicBezTo>
                    <a:cubicBezTo>
                      <a:pt x="360" y="71"/>
                      <a:pt x="360" y="71"/>
                      <a:pt x="360" y="71"/>
                    </a:cubicBezTo>
                    <a:cubicBezTo>
                      <a:pt x="357" y="69"/>
                      <a:pt x="357" y="69"/>
                      <a:pt x="357" y="69"/>
                    </a:cubicBezTo>
                    <a:cubicBezTo>
                      <a:pt x="353" y="67"/>
                      <a:pt x="353" y="67"/>
                      <a:pt x="353" y="67"/>
                    </a:cubicBezTo>
                    <a:cubicBezTo>
                      <a:pt x="349" y="65"/>
                      <a:pt x="349" y="65"/>
                      <a:pt x="349" y="65"/>
                    </a:cubicBezTo>
                    <a:cubicBezTo>
                      <a:pt x="346" y="64"/>
                      <a:pt x="346" y="64"/>
                      <a:pt x="346" y="64"/>
                    </a:cubicBezTo>
                    <a:cubicBezTo>
                      <a:pt x="341" y="62"/>
                      <a:pt x="341" y="62"/>
                      <a:pt x="341" y="62"/>
                    </a:cubicBezTo>
                    <a:cubicBezTo>
                      <a:pt x="338" y="61"/>
                      <a:pt x="338" y="61"/>
                      <a:pt x="338" y="61"/>
                    </a:cubicBezTo>
                    <a:cubicBezTo>
                      <a:pt x="333" y="60"/>
                      <a:pt x="333" y="60"/>
                      <a:pt x="333" y="60"/>
                    </a:cubicBezTo>
                    <a:cubicBezTo>
                      <a:pt x="329" y="59"/>
                      <a:pt x="329" y="59"/>
                      <a:pt x="329" y="59"/>
                    </a:cubicBezTo>
                    <a:cubicBezTo>
                      <a:pt x="325" y="59"/>
                      <a:pt x="325" y="59"/>
                      <a:pt x="325" y="59"/>
                    </a:cubicBezTo>
                    <a:cubicBezTo>
                      <a:pt x="320" y="58"/>
                      <a:pt x="320" y="58"/>
                      <a:pt x="320" y="58"/>
                    </a:cubicBezTo>
                    <a:cubicBezTo>
                      <a:pt x="316" y="58"/>
                      <a:pt x="316" y="58"/>
                      <a:pt x="316" y="58"/>
                    </a:cubicBezTo>
                    <a:cubicBezTo>
                      <a:pt x="309" y="59"/>
                      <a:pt x="309" y="59"/>
                      <a:pt x="309" y="59"/>
                    </a:cubicBezTo>
                    <a:cubicBezTo>
                      <a:pt x="302" y="59"/>
                      <a:pt x="302" y="59"/>
                      <a:pt x="302" y="59"/>
                    </a:cubicBezTo>
                    <a:cubicBezTo>
                      <a:pt x="296" y="61"/>
                      <a:pt x="296" y="61"/>
                      <a:pt x="296" y="61"/>
                    </a:cubicBezTo>
                    <a:cubicBezTo>
                      <a:pt x="289" y="63"/>
                      <a:pt x="289" y="63"/>
                      <a:pt x="289" y="63"/>
                    </a:cubicBezTo>
                    <a:cubicBezTo>
                      <a:pt x="283" y="65"/>
                      <a:pt x="283" y="65"/>
                      <a:pt x="283" y="65"/>
                    </a:cubicBezTo>
                    <a:cubicBezTo>
                      <a:pt x="278" y="68"/>
                      <a:pt x="278" y="68"/>
                      <a:pt x="278" y="68"/>
                    </a:cubicBezTo>
                    <a:cubicBezTo>
                      <a:pt x="272" y="71"/>
                      <a:pt x="272" y="71"/>
                      <a:pt x="272" y="71"/>
                    </a:cubicBezTo>
                    <a:cubicBezTo>
                      <a:pt x="266" y="75"/>
                      <a:pt x="266" y="75"/>
                      <a:pt x="266" y="75"/>
                    </a:cubicBezTo>
                    <a:cubicBezTo>
                      <a:pt x="261" y="66"/>
                      <a:pt x="261" y="66"/>
                      <a:pt x="261" y="66"/>
                    </a:cubicBezTo>
                    <a:cubicBezTo>
                      <a:pt x="256" y="59"/>
                      <a:pt x="256" y="59"/>
                      <a:pt x="256" y="59"/>
                    </a:cubicBezTo>
                    <a:cubicBezTo>
                      <a:pt x="250" y="51"/>
                      <a:pt x="250" y="51"/>
                      <a:pt x="250" y="51"/>
                    </a:cubicBezTo>
                    <a:cubicBezTo>
                      <a:pt x="243" y="44"/>
                      <a:pt x="243" y="44"/>
                      <a:pt x="243" y="44"/>
                    </a:cubicBezTo>
                    <a:cubicBezTo>
                      <a:pt x="237" y="38"/>
                      <a:pt x="237" y="38"/>
                      <a:pt x="237" y="38"/>
                    </a:cubicBezTo>
                    <a:cubicBezTo>
                      <a:pt x="229" y="31"/>
                      <a:pt x="229" y="31"/>
                      <a:pt x="229" y="31"/>
                    </a:cubicBezTo>
                    <a:cubicBezTo>
                      <a:pt x="222" y="26"/>
                      <a:pt x="222" y="26"/>
                      <a:pt x="222" y="26"/>
                    </a:cubicBezTo>
                    <a:cubicBezTo>
                      <a:pt x="214" y="21"/>
                      <a:pt x="214" y="21"/>
                      <a:pt x="214" y="21"/>
                    </a:cubicBezTo>
                    <a:cubicBezTo>
                      <a:pt x="206" y="16"/>
                      <a:pt x="206" y="16"/>
                      <a:pt x="206" y="16"/>
                    </a:cubicBezTo>
                    <a:cubicBezTo>
                      <a:pt x="198" y="12"/>
                      <a:pt x="198" y="12"/>
                      <a:pt x="198" y="12"/>
                    </a:cubicBezTo>
                    <a:cubicBezTo>
                      <a:pt x="189" y="9"/>
                      <a:pt x="189" y="9"/>
                      <a:pt x="189" y="9"/>
                    </a:cubicBezTo>
                    <a:cubicBezTo>
                      <a:pt x="180" y="5"/>
                      <a:pt x="180" y="5"/>
                      <a:pt x="180" y="5"/>
                    </a:cubicBezTo>
                    <a:cubicBezTo>
                      <a:pt x="170" y="3"/>
                      <a:pt x="170" y="3"/>
                      <a:pt x="170" y="3"/>
                    </a:cubicBezTo>
                    <a:cubicBezTo>
                      <a:pt x="161" y="2"/>
                      <a:pt x="161" y="2"/>
                      <a:pt x="161" y="2"/>
                    </a:cubicBezTo>
                    <a:cubicBezTo>
                      <a:pt x="151" y="0"/>
                      <a:pt x="151" y="0"/>
                      <a:pt x="151" y="0"/>
                    </a:cubicBezTo>
                    <a:cubicBezTo>
                      <a:pt x="141" y="0"/>
                      <a:pt x="141" y="0"/>
                      <a:pt x="141" y="0"/>
                    </a:cubicBezTo>
                    <a:cubicBezTo>
                      <a:pt x="134" y="0"/>
                      <a:pt x="134" y="0"/>
                      <a:pt x="134" y="0"/>
                    </a:cubicBezTo>
                    <a:cubicBezTo>
                      <a:pt x="127" y="1"/>
                      <a:pt x="127" y="1"/>
                      <a:pt x="127" y="1"/>
                    </a:cubicBezTo>
                    <a:cubicBezTo>
                      <a:pt x="119" y="2"/>
                      <a:pt x="119" y="2"/>
                      <a:pt x="119" y="2"/>
                    </a:cubicBezTo>
                    <a:cubicBezTo>
                      <a:pt x="112" y="3"/>
                      <a:pt x="112" y="3"/>
                      <a:pt x="112" y="3"/>
                    </a:cubicBezTo>
                    <a:cubicBezTo>
                      <a:pt x="105" y="5"/>
                      <a:pt x="105" y="5"/>
                      <a:pt x="105" y="5"/>
                    </a:cubicBezTo>
                    <a:cubicBezTo>
                      <a:pt x="98" y="7"/>
                      <a:pt x="98" y="7"/>
                      <a:pt x="98" y="7"/>
                    </a:cubicBezTo>
                    <a:cubicBezTo>
                      <a:pt x="91" y="10"/>
                      <a:pt x="91" y="10"/>
                      <a:pt x="91" y="10"/>
                    </a:cubicBezTo>
                    <a:cubicBezTo>
                      <a:pt x="85" y="12"/>
                      <a:pt x="85" y="12"/>
                      <a:pt x="85" y="12"/>
                    </a:cubicBezTo>
                    <a:cubicBezTo>
                      <a:pt x="78" y="15"/>
                      <a:pt x="78" y="15"/>
                      <a:pt x="78" y="15"/>
                    </a:cubicBezTo>
                    <a:cubicBezTo>
                      <a:pt x="72" y="19"/>
                      <a:pt x="72" y="19"/>
                      <a:pt x="72" y="19"/>
                    </a:cubicBezTo>
                    <a:cubicBezTo>
                      <a:pt x="66" y="23"/>
                      <a:pt x="66" y="23"/>
                      <a:pt x="66" y="23"/>
                    </a:cubicBezTo>
                    <a:cubicBezTo>
                      <a:pt x="60" y="27"/>
                      <a:pt x="60" y="27"/>
                      <a:pt x="60" y="27"/>
                    </a:cubicBezTo>
                    <a:cubicBezTo>
                      <a:pt x="54" y="31"/>
                      <a:pt x="54" y="31"/>
                      <a:pt x="54" y="31"/>
                    </a:cubicBezTo>
                    <a:cubicBezTo>
                      <a:pt x="49" y="35"/>
                      <a:pt x="49" y="35"/>
                      <a:pt x="49" y="35"/>
                    </a:cubicBezTo>
                    <a:cubicBezTo>
                      <a:pt x="44" y="40"/>
                      <a:pt x="44" y="40"/>
                      <a:pt x="44" y="40"/>
                    </a:cubicBezTo>
                    <a:cubicBezTo>
                      <a:pt x="38" y="45"/>
                      <a:pt x="38" y="45"/>
                      <a:pt x="38" y="45"/>
                    </a:cubicBezTo>
                    <a:cubicBezTo>
                      <a:pt x="34" y="51"/>
                      <a:pt x="34" y="51"/>
                      <a:pt x="34" y="51"/>
                    </a:cubicBezTo>
                    <a:cubicBezTo>
                      <a:pt x="29" y="56"/>
                      <a:pt x="29" y="56"/>
                      <a:pt x="29" y="56"/>
                    </a:cubicBezTo>
                    <a:cubicBezTo>
                      <a:pt x="25" y="62"/>
                      <a:pt x="25" y="62"/>
                      <a:pt x="25" y="62"/>
                    </a:cubicBezTo>
                    <a:cubicBezTo>
                      <a:pt x="21" y="68"/>
                      <a:pt x="21" y="68"/>
                      <a:pt x="21" y="68"/>
                    </a:cubicBezTo>
                    <a:cubicBezTo>
                      <a:pt x="17" y="74"/>
                      <a:pt x="17" y="74"/>
                      <a:pt x="17" y="74"/>
                    </a:cubicBezTo>
                    <a:cubicBezTo>
                      <a:pt x="13" y="81"/>
                      <a:pt x="13" y="81"/>
                      <a:pt x="13" y="81"/>
                    </a:cubicBezTo>
                    <a:cubicBezTo>
                      <a:pt x="10" y="88"/>
                      <a:pt x="10" y="88"/>
                      <a:pt x="10" y="88"/>
                    </a:cubicBezTo>
                    <a:cubicBezTo>
                      <a:pt x="7" y="95"/>
                      <a:pt x="7" y="95"/>
                      <a:pt x="7" y="95"/>
                    </a:cubicBezTo>
                    <a:cubicBezTo>
                      <a:pt x="4" y="101"/>
                      <a:pt x="4" y="101"/>
                      <a:pt x="4" y="101"/>
                    </a:cubicBezTo>
                    <a:cubicBezTo>
                      <a:pt x="2" y="109"/>
                      <a:pt x="2" y="109"/>
                      <a:pt x="2" y="109"/>
                    </a:cubicBezTo>
                    <a:cubicBezTo>
                      <a:pt x="0" y="116"/>
                      <a:pt x="0" y="116"/>
                      <a:pt x="0" y="116"/>
                    </a:cubicBezTo>
                    <a:cubicBezTo>
                      <a:pt x="0" y="120"/>
                      <a:pt x="0" y="120"/>
                      <a:pt x="0" y="120"/>
                    </a:cubicBezTo>
                    <a:cubicBezTo>
                      <a:pt x="113" y="120"/>
                      <a:pt x="113" y="120"/>
                      <a:pt x="113" y="120"/>
                    </a:cubicBezTo>
                    <a:cubicBezTo>
                      <a:pt x="113" y="368"/>
                      <a:pt x="113" y="368"/>
                      <a:pt x="113" y="368"/>
                    </a:cubicBezTo>
                    <a:lnTo>
                      <a:pt x="252"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73" name="Freeform 72"/>
              <p:cNvSpPr>
                <a:spLocks noEditPoints="1"/>
              </p:cNvSpPr>
              <p:nvPr/>
            </p:nvSpPr>
            <p:spPr bwMode="auto">
              <a:xfrm>
                <a:off x="14158913" y="7729538"/>
                <a:ext cx="1198563" cy="1827213"/>
              </a:xfrm>
              <a:custGeom>
                <a:avLst/>
                <a:gdLst>
                  <a:gd name="T0" fmla="*/ 249 w 319"/>
                  <a:gd name="T1" fmla="*/ 181 h 486"/>
                  <a:gd name="T2" fmla="*/ 249 w 319"/>
                  <a:gd name="T3" fmla="*/ 235 h 486"/>
                  <a:gd name="T4" fmla="*/ 177 w 319"/>
                  <a:gd name="T5" fmla="*/ 235 h 486"/>
                  <a:gd name="T6" fmla="*/ 177 w 319"/>
                  <a:gd name="T7" fmla="*/ 160 h 486"/>
                  <a:gd name="T8" fmla="*/ 242 w 319"/>
                  <a:gd name="T9" fmla="*/ 160 h 486"/>
                  <a:gd name="T10" fmla="*/ 234 w 319"/>
                  <a:gd name="T11" fmla="*/ 129 h 486"/>
                  <a:gd name="T12" fmla="*/ 177 w 319"/>
                  <a:gd name="T13" fmla="*/ 129 h 486"/>
                  <a:gd name="T14" fmla="*/ 177 w 319"/>
                  <a:gd name="T15" fmla="*/ 54 h 486"/>
                  <a:gd name="T16" fmla="*/ 230 w 319"/>
                  <a:gd name="T17" fmla="*/ 54 h 486"/>
                  <a:gd name="T18" fmla="*/ 242 w 319"/>
                  <a:gd name="T19" fmla="*/ 0 h 486"/>
                  <a:gd name="T20" fmla="*/ 0 w 319"/>
                  <a:gd name="T21" fmla="*/ 0 h 486"/>
                  <a:gd name="T22" fmla="*/ 0 w 319"/>
                  <a:gd name="T23" fmla="*/ 486 h 486"/>
                  <a:gd name="T24" fmla="*/ 319 w 319"/>
                  <a:gd name="T25" fmla="*/ 486 h 486"/>
                  <a:gd name="T26" fmla="*/ 319 w 319"/>
                  <a:gd name="T27" fmla="*/ 278 h 486"/>
                  <a:gd name="T28" fmla="*/ 249 w 319"/>
                  <a:gd name="T29" fmla="*/ 181 h 486"/>
                  <a:gd name="T30" fmla="*/ 135 w 319"/>
                  <a:gd name="T31" fmla="*/ 434 h 486"/>
                  <a:gd name="T32" fmla="*/ 62 w 319"/>
                  <a:gd name="T33" fmla="*/ 434 h 486"/>
                  <a:gd name="T34" fmla="*/ 62 w 319"/>
                  <a:gd name="T35" fmla="*/ 359 h 486"/>
                  <a:gd name="T36" fmla="*/ 135 w 319"/>
                  <a:gd name="T37" fmla="*/ 359 h 486"/>
                  <a:gd name="T38" fmla="*/ 135 w 319"/>
                  <a:gd name="T39" fmla="*/ 434 h 486"/>
                  <a:gd name="T40" fmla="*/ 135 w 319"/>
                  <a:gd name="T41" fmla="*/ 333 h 486"/>
                  <a:gd name="T42" fmla="*/ 62 w 319"/>
                  <a:gd name="T43" fmla="*/ 333 h 486"/>
                  <a:gd name="T44" fmla="*/ 62 w 319"/>
                  <a:gd name="T45" fmla="*/ 258 h 486"/>
                  <a:gd name="T46" fmla="*/ 135 w 319"/>
                  <a:gd name="T47" fmla="*/ 258 h 486"/>
                  <a:gd name="T48" fmla="*/ 135 w 319"/>
                  <a:gd name="T49" fmla="*/ 333 h 486"/>
                  <a:gd name="T50" fmla="*/ 135 w 319"/>
                  <a:gd name="T51" fmla="*/ 235 h 486"/>
                  <a:gd name="T52" fmla="*/ 62 w 319"/>
                  <a:gd name="T53" fmla="*/ 235 h 486"/>
                  <a:gd name="T54" fmla="*/ 62 w 319"/>
                  <a:gd name="T55" fmla="*/ 160 h 486"/>
                  <a:gd name="T56" fmla="*/ 135 w 319"/>
                  <a:gd name="T57" fmla="*/ 160 h 486"/>
                  <a:gd name="T58" fmla="*/ 135 w 319"/>
                  <a:gd name="T59" fmla="*/ 235 h 486"/>
                  <a:gd name="T60" fmla="*/ 135 w 319"/>
                  <a:gd name="T61" fmla="*/ 129 h 486"/>
                  <a:gd name="T62" fmla="*/ 62 w 319"/>
                  <a:gd name="T63" fmla="*/ 129 h 486"/>
                  <a:gd name="T64" fmla="*/ 62 w 319"/>
                  <a:gd name="T65" fmla="*/ 54 h 486"/>
                  <a:gd name="T66" fmla="*/ 135 w 319"/>
                  <a:gd name="T67" fmla="*/ 54 h 486"/>
                  <a:gd name="T68" fmla="*/ 135 w 319"/>
                  <a:gd name="T69" fmla="*/ 129 h 486"/>
                  <a:gd name="T70" fmla="*/ 249 w 319"/>
                  <a:gd name="T71" fmla="*/ 434 h 486"/>
                  <a:gd name="T72" fmla="*/ 177 w 319"/>
                  <a:gd name="T73" fmla="*/ 434 h 486"/>
                  <a:gd name="T74" fmla="*/ 177 w 319"/>
                  <a:gd name="T75" fmla="*/ 359 h 486"/>
                  <a:gd name="T76" fmla="*/ 249 w 319"/>
                  <a:gd name="T77" fmla="*/ 359 h 486"/>
                  <a:gd name="T78" fmla="*/ 249 w 319"/>
                  <a:gd name="T79" fmla="*/ 434 h 486"/>
                  <a:gd name="T80" fmla="*/ 249 w 319"/>
                  <a:gd name="T81" fmla="*/ 333 h 486"/>
                  <a:gd name="T82" fmla="*/ 177 w 319"/>
                  <a:gd name="T83" fmla="*/ 333 h 486"/>
                  <a:gd name="T84" fmla="*/ 177 w 319"/>
                  <a:gd name="T85" fmla="*/ 258 h 486"/>
                  <a:gd name="T86" fmla="*/ 249 w 319"/>
                  <a:gd name="T87" fmla="*/ 258 h 486"/>
                  <a:gd name="T88" fmla="*/ 249 w 319"/>
                  <a:gd name="T89" fmla="*/ 33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9" h="486">
                    <a:moveTo>
                      <a:pt x="249" y="181"/>
                    </a:moveTo>
                    <a:cubicBezTo>
                      <a:pt x="249" y="235"/>
                      <a:pt x="249" y="235"/>
                      <a:pt x="249" y="235"/>
                    </a:cubicBezTo>
                    <a:cubicBezTo>
                      <a:pt x="177" y="235"/>
                      <a:pt x="177" y="235"/>
                      <a:pt x="177" y="235"/>
                    </a:cubicBezTo>
                    <a:cubicBezTo>
                      <a:pt x="177" y="160"/>
                      <a:pt x="177" y="160"/>
                      <a:pt x="177" y="160"/>
                    </a:cubicBezTo>
                    <a:cubicBezTo>
                      <a:pt x="242" y="160"/>
                      <a:pt x="242" y="160"/>
                      <a:pt x="242" y="160"/>
                    </a:cubicBezTo>
                    <a:cubicBezTo>
                      <a:pt x="238" y="150"/>
                      <a:pt x="236" y="139"/>
                      <a:pt x="234" y="129"/>
                    </a:cubicBezTo>
                    <a:cubicBezTo>
                      <a:pt x="177" y="129"/>
                      <a:pt x="177" y="129"/>
                      <a:pt x="177" y="129"/>
                    </a:cubicBezTo>
                    <a:cubicBezTo>
                      <a:pt x="177" y="54"/>
                      <a:pt x="177" y="54"/>
                      <a:pt x="177" y="54"/>
                    </a:cubicBezTo>
                    <a:cubicBezTo>
                      <a:pt x="230" y="54"/>
                      <a:pt x="230" y="54"/>
                      <a:pt x="230" y="54"/>
                    </a:cubicBezTo>
                    <a:cubicBezTo>
                      <a:pt x="232" y="35"/>
                      <a:pt x="236" y="17"/>
                      <a:pt x="242" y="0"/>
                    </a:cubicBezTo>
                    <a:cubicBezTo>
                      <a:pt x="0" y="0"/>
                      <a:pt x="0" y="0"/>
                      <a:pt x="0" y="0"/>
                    </a:cubicBezTo>
                    <a:cubicBezTo>
                      <a:pt x="0" y="486"/>
                      <a:pt x="0" y="486"/>
                      <a:pt x="0" y="486"/>
                    </a:cubicBezTo>
                    <a:cubicBezTo>
                      <a:pt x="319" y="486"/>
                      <a:pt x="319" y="486"/>
                      <a:pt x="319" y="486"/>
                    </a:cubicBezTo>
                    <a:cubicBezTo>
                      <a:pt x="319" y="278"/>
                      <a:pt x="319" y="278"/>
                      <a:pt x="319" y="278"/>
                    </a:cubicBezTo>
                    <a:cubicBezTo>
                      <a:pt x="289" y="251"/>
                      <a:pt x="265" y="218"/>
                      <a:pt x="249" y="181"/>
                    </a:cubicBezTo>
                    <a:close/>
                    <a:moveTo>
                      <a:pt x="135" y="434"/>
                    </a:moveTo>
                    <a:cubicBezTo>
                      <a:pt x="62" y="434"/>
                      <a:pt x="62" y="434"/>
                      <a:pt x="62" y="434"/>
                    </a:cubicBezTo>
                    <a:cubicBezTo>
                      <a:pt x="62" y="359"/>
                      <a:pt x="62" y="359"/>
                      <a:pt x="62" y="359"/>
                    </a:cubicBezTo>
                    <a:cubicBezTo>
                      <a:pt x="135" y="359"/>
                      <a:pt x="135" y="359"/>
                      <a:pt x="135" y="359"/>
                    </a:cubicBezTo>
                    <a:lnTo>
                      <a:pt x="135" y="434"/>
                    </a:lnTo>
                    <a:close/>
                    <a:moveTo>
                      <a:pt x="135" y="333"/>
                    </a:moveTo>
                    <a:cubicBezTo>
                      <a:pt x="62" y="333"/>
                      <a:pt x="62" y="333"/>
                      <a:pt x="62" y="333"/>
                    </a:cubicBezTo>
                    <a:cubicBezTo>
                      <a:pt x="62" y="258"/>
                      <a:pt x="62" y="258"/>
                      <a:pt x="62" y="258"/>
                    </a:cubicBezTo>
                    <a:cubicBezTo>
                      <a:pt x="135" y="258"/>
                      <a:pt x="135" y="258"/>
                      <a:pt x="135" y="258"/>
                    </a:cubicBezTo>
                    <a:lnTo>
                      <a:pt x="135" y="333"/>
                    </a:lnTo>
                    <a:close/>
                    <a:moveTo>
                      <a:pt x="135" y="235"/>
                    </a:moveTo>
                    <a:cubicBezTo>
                      <a:pt x="62" y="235"/>
                      <a:pt x="62" y="235"/>
                      <a:pt x="62" y="235"/>
                    </a:cubicBezTo>
                    <a:cubicBezTo>
                      <a:pt x="62" y="160"/>
                      <a:pt x="62" y="160"/>
                      <a:pt x="62" y="160"/>
                    </a:cubicBezTo>
                    <a:cubicBezTo>
                      <a:pt x="135" y="160"/>
                      <a:pt x="135" y="160"/>
                      <a:pt x="135" y="160"/>
                    </a:cubicBezTo>
                    <a:lnTo>
                      <a:pt x="135" y="235"/>
                    </a:lnTo>
                    <a:close/>
                    <a:moveTo>
                      <a:pt x="135" y="129"/>
                    </a:moveTo>
                    <a:cubicBezTo>
                      <a:pt x="62" y="129"/>
                      <a:pt x="62" y="129"/>
                      <a:pt x="62" y="129"/>
                    </a:cubicBezTo>
                    <a:cubicBezTo>
                      <a:pt x="62" y="54"/>
                      <a:pt x="62" y="54"/>
                      <a:pt x="62" y="54"/>
                    </a:cubicBezTo>
                    <a:cubicBezTo>
                      <a:pt x="135" y="54"/>
                      <a:pt x="135" y="54"/>
                      <a:pt x="135" y="54"/>
                    </a:cubicBezTo>
                    <a:lnTo>
                      <a:pt x="135" y="129"/>
                    </a:lnTo>
                    <a:close/>
                    <a:moveTo>
                      <a:pt x="249" y="434"/>
                    </a:moveTo>
                    <a:cubicBezTo>
                      <a:pt x="177" y="434"/>
                      <a:pt x="177" y="434"/>
                      <a:pt x="177" y="434"/>
                    </a:cubicBezTo>
                    <a:cubicBezTo>
                      <a:pt x="177" y="359"/>
                      <a:pt x="177" y="359"/>
                      <a:pt x="177" y="359"/>
                    </a:cubicBezTo>
                    <a:cubicBezTo>
                      <a:pt x="249" y="359"/>
                      <a:pt x="249" y="359"/>
                      <a:pt x="249" y="359"/>
                    </a:cubicBezTo>
                    <a:lnTo>
                      <a:pt x="249" y="434"/>
                    </a:lnTo>
                    <a:close/>
                    <a:moveTo>
                      <a:pt x="249" y="333"/>
                    </a:moveTo>
                    <a:cubicBezTo>
                      <a:pt x="177" y="333"/>
                      <a:pt x="177" y="333"/>
                      <a:pt x="177" y="333"/>
                    </a:cubicBezTo>
                    <a:cubicBezTo>
                      <a:pt x="177" y="258"/>
                      <a:pt x="177" y="258"/>
                      <a:pt x="177" y="258"/>
                    </a:cubicBezTo>
                    <a:cubicBezTo>
                      <a:pt x="249" y="258"/>
                      <a:pt x="249" y="258"/>
                      <a:pt x="249" y="258"/>
                    </a:cubicBezTo>
                    <a:lnTo>
                      <a:pt x="249" y="3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grpSp>
        <p:grpSp>
          <p:nvGrpSpPr>
            <p:cNvPr id="74" name="Group 73"/>
            <p:cNvGrpSpPr/>
            <p:nvPr/>
          </p:nvGrpSpPr>
          <p:grpSpPr>
            <a:xfrm>
              <a:off x="22630938" y="4663497"/>
              <a:ext cx="902029" cy="710238"/>
              <a:chOff x="4716463" y="2174875"/>
              <a:chExt cx="3011488" cy="2647950"/>
            </a:xfrm>
            <a:solidFill>
              <a:schemeClr val="tx2"/>
            </a:solidFill>
          </p:grpSpPr>
          <p:sp>
            <p:nvSpPr>
              <p:cNvPr id="75" name="Freeform 74"/>
              <p:cNvSpPr>
                <a:spLocks noEditPoints="1"/>
              </p:cNvSpPr>
              <p:nvPr/>
            </p:nvSpPr>
            <p:spPr bwMode="auto">
              <a:xfrm>
                <a:off x="5240338" y="2174875"/>
                <a:ext cx="1963738" cy="2647950"/>
              </a:xfrm>
              <a:custGeom>
                <a:avLst/>
                <a:gdLst>
                  <a:gd name="T0" fmla="*/ 506 w 522"/>
                  <a:gd name="T1" fmla="*/ 499 h 703"/>
                  <a:gd name="T2" fmla="*/ 371 w 522"/>
                  <a:gd name="T3" fmla="*/ 369 h 703"/>
                  <a:gd name="T4" fmla="*/ 329 w 522"/>
                  <a:gd name="T5" fmla="*/ 324 h 703"/>
                  <a:gd name="T6" fmla="*/ 353 w 522"/>
                  <a:gd name="T7" fmla="*/ 269 h 703"/>
                  <a:gd name="T8" fmla="*/ 354 w 522"/>
                  <a:gd name="T9" fmla="*/ 35 h 703"/>
                  <a:gd name="T10" fmla="*/ 261 w 522"/>
                  <a:gd name="T11" fmla="*/ 1 h 703"/>
                  <a:gd name="T12" fmla="*/ 168 w 522"/>
                  <a:gd name="T13" fmla="*/ 35 h 703"/>
                  <a:gd name="T14" fmla="*/ 169 w 522"/>
                  <a:gd name="T15" fmla="*/ 269 h 703"/>
                  <a:gd name="T16" fmla="*/ 193 w 522"/>
                  <a:gd name="T17" fmla="*/ 324 h 703"/>
                  <a:gd name="T18" fmla="*/ 152 w 522"/>
                  <a:gd name="T19" fmla="*/ 369 h 703"/>
                  <a:gd name="T20" fmla="*/ 16 w 522"/>
                  <a:gd name="T21" fmla="*/ 499 h 703"/>
                  <a:gd name="T22" fmla="*/ 2 w 522"/>
                  <a:gd name="T23" fmla="*/ 588 h 703"/>
                  <a:gd name="T24" fmla="*/ 34 w 522"/>
                  <a:gd name="T25" fmla="*/ 627 h 703"/>
                  <a:gd name="T26" fmla="*/ 261 w 522"/>
                  <a:gd name="T27" fmla="*/ 702 h 703"/>
                  <a:gd name="T28" fmla="*/ 488 w 522"/>
                  <a:gd name="T29" fmla="*/ 627 h 703"/>
                  <a:gd name="T30" fmla="*/ 520 w 522"/>
                  <a:gd name="T31" fmla="*/ 588 h 703"/>
                  <a:gd name="T32" fmla="*/ 506 w 522"/>
                  <a:gd name="T33" fmla="*/ 499 h 703"/>
                  <a:gd name="T34" fmla="*/ 301 w 522"/>
                  <a:gd name="T35" fmla="*/ 605 h 703"/>
                  <a:gd name="T36" fmla="*/ 259 w 522"/>
                  <a:gd name="T37" fmla="*/ 634 h 703"/>
                  <a:gd name="T38" fmla="*/ 222 w 522"/>
                  <a:gd name="T39" fmla="*/ 605 h 703"/>
                  <a:gd name="T40" fmla="*/ 248 w 522"/>
                  <a:gd name="T41" fmla="*/ 423 h 703"/>
                  <a:gd name="T42" fmla="*/ 218 w 522"/>
                  <a:gd name="T43" fmla="*/ 387 h 703"/>
                  <a:gd name="T44" fmla="*/ 304 w 522"/>
                  <a:gd name="T45" fmla="*/ 387 h 703"/>
                  <a:gd name="T46" fmla="*/ 273 w 522"/>
                  <a:gd name="T47" fmla="*/ 425 h 703"/>
                  <a:gd name="T48" fmla="*/ 301 w 522"/>
                  <a:gd name="T49" fmla="*/ 60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2" h="703">
                    <a:moveTo>
                      <a:pt x="506" y="499"/>
                    </a:moveTo>
                    <a:cubicBezTo>
                      <a:pt x="490" y="447"/>
                      <a:pt x="455" y="404"/>
                      <a:pt x="371" y="369"/>
                    </a:cubicBezTo>
                    <a:cubicBezTo>
                      <a:pt x="348" y="364"/>
                      <a:pt x="332" y="346"/>
                      <a:pt x="329" y="324"/>
                    </a:cubicBezTo>
                    <a:cubicBezTo>
                      <a:pt x="330" y="298"/>
                      <a:pt x="342" y="288"/>
                      <a:pt x="353" y="269"/>
                    </a:cubicBezTo>
                    <a:cubicBezTo>
                      <a:pt x="401" y="196"/>
                      <a:pt x="395" y="87"/>
                      <a:pt x="354" y="35"/>
                    </a:cubicBezTo>
                    <a:cubicBezTo>
                      <a:pt x="334" y="10"/>
                      <a:pt x="297" y="0"/>
                      <a:pt x="261" y="1"/>
                    </a:cubicBezTo>
                    <a:cubicBezTo>
                      <a:pt x="225" y="0"/>
                      <a:pt x="188" y="10"/>
                      <a:pt x="168" y="35"/>
                    </a:cubicBezTo>
                    <a:cubicBezTo>
                      <a:pt x="127" y="87"/>
                      <a:pt x="121" y="196"/>
                      <a:pt x="169" y="269"/>
                    </a:cubicBezTo>
                    <a:cubicBezTo>
                      <a:pt x="180" y="288"/>
                      <a:pt x="192" y="298"/>
                      <a:pt x="193" y="324"/>
                    </a:cubicBezTo>
                    <a:cubicBezTo>
                      <a:pt x="190" y="346"/>
                      <a:pt x="174" y="364"/>
                      <a:pt x="152" y="369"/>
                    </a:cubicBezTo>
                    <a:cubicBezTo>
                      <a:pt x="67" y="404"/>
                      <a:pt x="32" y="447"/>
                      <a:pt x="16" y="499"/>
                    </a:cubicBezTo>
                    <a:cubicBezTo>
                      <a:pt x="5" y="524"/>
                      <a:pt x="0" y="553"/>
                      <a:pt x="2" y="588"/>
                    </a:cubicBezTo>
                    <a:cubicBezTo>
                      <a:pt x="5" y="603"/>
                      <a:pt x="8" y="606"/>
                      <a:pt x="34" y="627"/>
                    </a:cubicBezTo>
                    <a:cubicBezTo>
                      <a:pt x="109" y="682"/>
                      <a:pt x="187" y="703"/>
                      <a:pt x="261" y="702"/>
                    </a:cubicBezTo>
                    <a:cubicBezTo>
                      <a:pt x="335" y="703"/>
                      <a:pt x="413" y="682"/>
                      <a:pt x="488" y="627"/>
                    </a:cubicBezTo>
                    <a:cubicBezTo>
                      <a:pt x="514" y="606"/>
                      <a:pt x="517" y="603"/>
                      <a:pt x="520" y="588"/>
                    </a:cubicBezTo>
                    <a:cubicBezTo>
                      <a:pt x="522" y="553"/>
                      <a:pt x="517" y="524"/>
                      <a:pt x="506" y="499"/>
                    </a:cubicBezTo>
                    <a:close/>
                    <a:moveTo>
                      <a:pt x="301" y="605"/>
                    </a:moveTo>
                    <a:cubicBezTo>
                      <a:pt x="259" y="634"/>
                      <a:pt x="259" y="634"/>
                      <a:pt x="259" y="634"/>
                    </a:cubicBezTo>
                    <a:cubicBezTo>
                      <a:pt x="222" y="605"/>
                      <a:pt x="222" y="605"/>
                      <a:pt x="222" y="605"/>
                    </a:cubicBezTo>
                    <a:cubicBezTo>
                      <a:pt x="248" y="423"/>
                      <a:pt x="248" y="423"/>
                      <a:pt x="248" y="423"/>
                    </a:cubicBezTo>
                    <a:cubicBezTo>
                      <a:pt x="218" y="387"/>
                      <a:pt x="218" y="387"/>
                      <a:pt x="218" y="387"/>
                    </a:cubicBezTo>
                    <a:cubicBezTo>
                      <a:pt x="304" y="387"/>
                      <a:pt x="304" y="387"/>
                      <a:pt x="304" y="387"/>
                    </a:cubicBezTo>
                    <a:cubicBezTo>
                      <a:pt x="273" y="425"/>
                      <a:pt x="273" y="425"/>
                      <a:pt x="273" y="425"/>
                    </a:cubicBezTo>
                    <a:lnTo>
                      <a:pt x="301"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76" name="Freeform 75"/>
              <p:cNvSpPr>
                <a:spLocks/>
              </p:cNvSpPr>
              <p:nvPr/>
            </p:nvSpPr>
            <p:spPr bwMode="auto">
              <a:xfrm>
                <a:off x="6670676" y="2498725"/>
                <a:ext cx="1057275" cy="1514475"/>
              </a:xfrm>
              <a:custGeom>
                <a:avLst/>
                <a:gdLst>
                  <a:gd name="T0" fmla="*/ 131 w 281"/>
                  <a:gd name="T1" fmla="*/ 0 h 402"/>
                  <a:gd name="T2" fmla="*/ 185 w 281"/>
                  <a:gd name="T3" fmla="*/ 20 h 402"/>
                  <a:gd name="T4" fmla="*/ 184 w 281"/>
                  <a:gd name="T5" fmla="*/ 154 h 402"/>
                  <a:gd name="T6" fmla="*/ 170 w 281"/>
                  <a:gd name="T7" fmla="*/ 186 h 402"/>
                  <a:gd name="T8" fmla="*/ 194 w 281"/>
                  <a:gd name="T9" fmla="*/ 212 h 402"/>
                  <a:gd name="T10" fmla="*/ 272 w 281"/>
                  <a:gd name="T11" fmla="*/ 286 h 402"/>
                  <a:gd name="T12" fmla="*/ 280 w 281"/>
                  <a:gd name="T13" fmla="*/ 338 h 402"/>
                  <a:gd name="T14" fmla="*/ 262 w 281"/>
                  <a:gd name="T15" fmla="*/ 360 h 402"/>
                  <a:gd name="T16" fmla="*/ 156 w 281"/>
                  <a:gd name="T17" fmla="*/ 402 h 402"/>
                  <a:gd name="T18" fmla="*/ 0 w 281"/>
                  <a:gd name="T19" fmla="*/ 269 h 402"/>
                  <a:gd name="T20" fmla="*/ 68 w 281"/>
                  <a:gd name="T21" fmla="*/ 212 h 402"/>
                  <a:gd name="T22" fmla="*/ 92 w 281"/>
                  <a:gd name="T23" fmla="*/ 186 h 402"/>
                  <a:gd name="T24" fmla="*/ 78 w 281"/>
                  <a:gd name="T25" fmla="*/ 154 h 402"/>
                  <a:gd name="T26" fmla="*/ 78 w 281"/>
                  <a:gd name="T27" fmla="*/ 20 h 402"/>
                  <a:gd name="T28" fmla="*/ 131 w 281"/>
                  <a:gd name="T2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1" h="402">
                    <a:moveTo>
                      <a:pt x="131" y="0"/>
                    </a:moveTo>
                    <a:cubicBezTo>
                      <a:pt x="152" y="0"/>
                      <a:pt x="173" y="5"/>
                      <a:pt x="185" y="20"/>
                    </a:cubicBezTo>
                    <a:cubicBezTo>
                      <a:pt x="208" y="50"/>
                      <a:pt x="212" y="112"/>
                      <a:pt x="184" y="154"/>
                    </a:cubicBezTo>
                    <a:cubicBezTo>
                      <a:pt x="178" y="165"/>
                      <a:pt x="171" y="171"/>
                      <a:pt x="170" y="186"/>
                    </a:cubicBezTo>
                    <a:cubicBezTo>
                      <a:pt x="172" y="199"/>
                      <a:pt x="181" y="209"/>
                      <a:pt x="194" y="212"/>
                    </a:cubicBezTo>
                    <a:cubicBezTo>
                      <a:pt x="243" y="232"/>
                      <a:pt x="263" y="257"/>
                      <a:pt x="272" y="286"/>
                    </a:cubicBezTo>
                    <a:cubicBezTo>
                      <a:pt x="278" y="301"/>
                      <a:pt x="281" y="318"/>
                      <a:pt x="280" y="338"/>
                    </a:cubicBezTo>
                    <a:cubicBezTo>
                      <a:pt x="278" y="346"/>
                      <a:pt x="277" y="348"/>
                      <a:pt x="262" y="360"/>
                    </a:cubicBezTo>
                    <a:cubicBezTo>
                      <a:pt x="227" y="386"/>
                      <a:pt x="191" y="398"/>
                      <a:pt x="156" y="402"/>
                    </a:cubicBezTo>
                    <a:cubicBezTo>
                      <a:pt x="130" y="332"/>
                      <a:pt x="77" y="289"/>
                      <a:pt x="0" y="269"/>
                    </a:cubicBezTo>
                    <a:cubicBezTo>
                      <a:pt x="11" y="246"/>
                      <a:pt x="28" y="228"/>
                      <a:pt x="68" y="212"/>
                    </a:cubicBezTo>
                    <a:cubicBezTo>
                      <a:pt x="81" y="209"/>
                      <a:pt x="90" y="199"/>
                      <a:pt x="92" y="186"/>
                    </a:cubicBezTo>
                    <a:cubicBezTo>
                      <a:pt x="92" y="171"/>
                      <a:pt x="84" y="165"/>
                      <a:pt x="78" y="154"/>
                    </a:cubicBezTo>
                    <a:cubicBezTo>
                      <a:pt x="50" y="112"/>
                      <a:pt x="54" y="50"/>
                      <a:pt x="78" y="20"/>
                    </a:cubicBezTo>
                    <a:cubicBezTo>
                      <a:pt x="89" y="5"/>
                      <a:pt x="110" y="0"/>
                      <a:pt x="1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77" name="Freeform 76"/>
              <p:cNvSpPr>
                <a:spLocks/>
              </p:cNvSpPr>
              <p:nvPr/>
            </p:nvSpPr>
            <p:spPr bwMode="auto">
              <a:xfrm>
                <a:off x="4716463" y="2498725"/>
                <a:ext cx="1057275" cy="1514475"/>
              </a:xfrm>
              <a:custGeom>
                <a:avLst/>
                <a:gdLst>
                  <a:gd name="T0" fmla="*/ 150 w 281"/>
                  <a:gd name="T1" fmla="*/ 0 h 402"/>
                  <a:gd name="T2" fmla="*/ 204 w 281"/>
                  <a:gd name="T3" fmla="*/ 20 h 402"/>
                  <a:gd name="T4" fmla="*/ 203 w 281"/>
                  <a:gd name="T5" fmla="*/ 154 h 402"/>
                  <a:gd name="T6" fmla="*/ 189 w 281"/>
                  <a:gd name="T7" fmla="*/ 186 h 402"/>
                  <a:gd name="T8" fmla="*/ 213 w 281"/>
                  <a:gd name="T9" fmla="*/ 212 h 402"/>
                  <a:gd name="T10" fmla="*/ 281 w 281"/>
                  <a:gd name="T11" fmla="*/ 269 h 402"/>
                  <a:gd name="T12" fmla="*/ 125 w 281"/>
                  <a:gd name="T13" fmla="*/ 402 h 402"/>
                  <a:gd name="T14" fmla="*/ 19 w 281"/>
                  <a:gd name="T15" fmla="*/ 360 h 402"/>
                  <a:gd name="T16" fmla="*/ 1 w 281"/>
                  <a:gd name="T17" fmla="*/ 338 h 402"/>
                  <a:gd name="T18" fmla="*/ 9 w 281"/>
                  <a:gd name="T19" fmla="*/ 286 h 402"/>
                  <a:gd name="T20" fmla="*/ 87 w 281"/>
                  <a:gd name="T21" fmla="*/ 212 h 402"/>
                  <a:gd name="T22" fmla="*/ 111 w 281"/>
                  <a:gd name="T23" fmla="*/ 186 h 402"/>
                  <a:gd name="T24" fmla="*/ 97 w 281"/>
                  <a:gd name="T25" fmla="*/ 154 h 402"/>
                  <a:gd name="T26" fmla="*/ 97 w 281"/>
                  <a:gd name="T27" fmla="*/ 20 h 402"/>
                  <a:gd name="T28" fmla="*/ 150 w 281"/>
                  <a:gd name="T2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1" h="402">
                    <a:moveTo>
                      <a:pt x="150" y="0"/>
                    </a:moveTo>
                    <a:cubicBezTo>
                      <a:pt x="171" y="0"/>
                      <a:pt x="192" y="5"/>
                      <a:pt x="204" y="20"/>
                    </a:cubicBezTo>
                    <a:cubicBezTo>
                      <a:pt x="227" y="50"/>
                      <a:pt x="231" y="112"/>
                      <a:pt x="203" y="154"/>
                    </a:cubicBezTo>
                    <a:cubicBezTo>
                      <a:pt x="197" y="165"/>
                      <a:pt x="190" y="171"/>
                      <a:pt x="189" y="186"/>
                    </a:cubicBezTo>
                    <a:cubicBezTo>
                      <a:pt x="191" y="199"/>
                      <a:pt x="200" y="209"/>
                      <a:pt x="213" y="212"/>
                    </a:cubicBezTo>
                    <a:cubicBezTo>
                      <a:pt x="253" y="228"/>
                      <a:pt x="270" y="246"/>
                      <a:pt x="281" y="269"/>
                    </a:cubicBezTo>
                    <a:cubicBezTo>
                      <a:pt x="204" y="289"/>
                      <a:pt x="151" y="332"/>
                      <a:pt x="125" y="402"/>
                    </a:cubicBezTo>
                    <a:cubicBezTo>
                      <a:pt x="90" y="398"/>
                      <a:pt x="54" y="386"/>
                      <a:pt x="19" y="360"/>
                    </a:cubicBezTo>
                    <a:cubicBezTo>
                      <a:pt x="4" y="348"/>
                      <a:pt x="3" y="346"/>
                      <a:pt x="1" y="338"/>
                    </a:cubicBezTo>
                    <a:cubicBezTo>
                      <a:pt x="0" y="318"/>
                      <a:pt x="3" y="301"/>
                      <a:pt x="9" y="286"/>
                    </a:cubicBezTo>
                    <a:cubicBezTo>
                      <a:pt x="18" y="257"/>
                      <a:pt x="38" y="232"/>
                      <a:pt x="87" y="212"/>
                    </a:cubicBezTo>
                    <a:cubicBezTo>
                      <a:pt x="100" y="209"/>
                      <a:pt x="109" y="199"/>
                      <a:pt x="111" y="186"/>
                    </a:cubicBezTo>
                    <a:cubicBezTo>
                      <a:pt x="111" y="171"/>
                      <a:pt x="103" y="165"/>
                      <a:pt x="97" y="154"/>
                    </a:cubicBezTo>
                    <a:cubicBezTo>
                      <a:pt x="69" y="112"/>
                      <a:pt x="73" y="50"/>
                      <a:pt x="97" y="20"/>
                    </a:cubicBezTo>
                    <a:cubicBezTo>
                      <a:pt x="108" y="5"/>
                      <a:pt x="130" y="0"/>
                      <a:pt x="1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grpSp>
        <p:grpSp>
          <p:nvGrpSpPr>
            <p:cNvPr id="78" name="Group 77"/>
            <p:cNvGrpSpPr/>
            <p:nvPr/>
          </p:nvGrpSpPr>
          <p:grpSpPr>
            <a:xfrm>
              <a:off x="14268822" y="4092168"/>
              <a:ext cx="3057915" cy="2076114"/>
              <a:chOff x="886506" y="4548026"/>
              <a:chExt cx="3120118" cy="2118345"/>
            </a:xfrm>
          </p:grpSpPr>
          <p:grpSp>
            <p:nvGrpSpPr>
              <p:cNvPr id="79" name="Group 78"/>
              <p:cNvGrpSpPr/>
              <p:nvPr/>
            </p:nvGrpSpPr>
            <p:grpSpPr>
              <a:xfrm>
                <a:off x="886506" y="4548026"/>
                <a:ext cx="3120118" cy="2118345"/>
                <a:chOff x="454706" y="4487408"/>
                <a:chExt cx="3120118" cy="2118345"/>
              </a:xfrm>
              <a:solidFill>
                <a:srgbClr val="FFFFFF"/>
              </a:solidFill>
            </p:grpSpPr>
            <p:sp>
              <p:nvSpPr>
                <p:cNvPr id="86" name="Oval 85"/>
                <p:cNvSpPr/>
                <p:nvPr/>
              </p:nvSpPr>
              <p:spPr bwMode="auto">
                <a:xfrm>
                  <a:off x="2117831" y="4762147"/>
                  <a:ext cx="1087598" cy="1142046"/>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US" sz="2353" kern="0" dirty="0" err="1">
                    <a:gradFill>
                      <a:gsLst>
                        <a:gs pos="82707">
                          <a:schemeClr val="bg1"/>
                        </a:gs>
                        <a:gs pos="60000">
                          <a:schemeClr val="bg1"/>
                        </a:gs>
                      </a:gsLst>
                      <a:lin ang="5400000" scaled="0"/>
                    </a:gradFill>
                    <a:ea typeface="Segoe UI" pitchFamily="34" charset="0"/>
                    <a:cs typeface="Segoe UI" pitchFamily="34" charset="0"/>
                  </a:endParaRPr>
                </a:p>
              </p:txBody>
            </p:sp>
            <p:sp>
              <p:nvSpPr>
                <p:cNvPr id="87" name="Oval 86"/>
                <p:cNvSpPr/>
                <p:nvPr/>
              </p:nvSpPr>
              <p:spPr bwMode="auto">
                <a:xfrm>
                  <a:off x="2200353" y="5166231"/>
                  <a:ext cx="1374471" cy="1439521"/>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US" sz="2353" kern="0" dirty="0" err="1">
                    <a:gradFill>
                      <a:gsLst>
                        <a:gs pos="82707">
                          <a:schemeClr val="bg1"/>
                        </a:gs>
                        <a:gs pos="60000">
                          <a:schemeClr val="bg1"/>
                        </a:gs>
                      </a:gsLst>
                      <a:lin ang="5400000" scaled="0"/>
                    </a:gradFill>
                    <a:ea typeface="Segoe UI" pitchFamily="34" charset="0"/>
                    <a:cs typeface="Segoe UI" pitchFamily="34" charset="0"/>
                  </a:endParaRPr>
                </a:p>
              </p:txBody>
            </p:sp>
            <p:sp>
              <p:nvSpPr>
                <p:cNvPr id="88" name="Oval 87"/>
                <p:cNvSpPr/>
                <p:nvPr/>
              </p:nvSpPr>
              <p:spPr bwMode="auto">
                <a:xfrm>
                  <a:off x="454706" y="5255748"/>
                  <a:ext cx="1372616" cy="1350005"/>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US" sz="2353" kern="0" dirty="0" err="1">
                    <a:gradFill>
                      <a:gsLst>
                        <a:gs pos="82707">
                          <a:schemeClr val="bg1"/>
                        </a:gs>
                        <a:gs pos="60000">
                          <a:schemeClr val="bg1"/>
                        </a:gs>
                      </a:gsLst>
                      <a:lin ang="5400000" scaled="0"/>
                    </a:gradFill>
                    <a:ea typeface="Segoe UI" pitchFamily="34" charset="0"/>
                    <a:cs typeface="Segoe UI" pitchFamily="34" charset="0"/>
                  </a:endParaRPr>
                </a:p>
              </p:txBody>
            </p:sp>
            <p:sp>
              <p:nvSpPr>
                <p:cNvPr id="89" name="Oval 88"/>
                <p:cNvSpPr/>
                <p:nvPr/>
              </p:nvSpPr>
              <p:spPr bwMode="auto">
                <a:xfrm>
                  <a:off x="953302" y="4487408"/>
                  <a:ext cx="1661270" cy="1757560"/>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US" sz="2353" kern="0" dirty="0" err="1">
                    <a:gradFill>
                      <a:gsLst>
                        <a:gs pos="82707">
                          <a:schemeClr val="bg1"/>
                        </a:gs>
                        <a:gs pos="60000">
                          <a:schemeClr val="bg1"/>
                        </a:gs>
                      </a:gsLst>
                      <a:lin ang="5400000" scaled="0"/>
                    </a:gradFill>
                    <a:ea typeface="Segoe UI" pitchFamily="34" charset="0"/>
                    <a:cs typeface="Segoe UI" pitchFamily="34" charset="0"/>
                  </a:endParaRPr>
                </a:p>
              </p:txBody>
            </p:sp>
            <p:sp>
              <p:nvSpPr>
                <p:cNvPr id="90" name="Oval 89"/>
                <p:cNvSpPr/>
                <p:nvPr/>
              </p:nvSpPr>
              <p:spPr bwMode="auto">
                <a:xfrm>
                  <a:off x="1242005" y="5160389"/>
                  <a:ext cx="1496260" cy="1417802"/>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US" sz="2353" kern="0" dirty="0" err="1">
                    <a:gradFill>
                      <a:gsLst>
                        <a:gs pos="82707">
                          <a:schemeClr val="bg1"/>
                        </a:gs>
                        <a:gs pos="60000">
                          <a:schemeClr val="bg1"/>
                        </a:gs>
                      </a:gsLst>
                      <a:lin ang="5400000" scaled="0"/>
                    </a:gradFill>
                    <a:ea typeface="Segoe UI" pitchFamily="34" charset="0"/>
                    <a:cs typeface="Segoe UI" pitchFamily="34" charset="0"/>
                  </a:endParaRPr>
                </a:p>
              </p:txBody>
            </p:sp>
            <p:sp>
              <p:nvSpPr>
                <p:cNvPr id="91" name="Rectangle 90"/>
                <p:cNvSpPr/>
                <p:nvPr/>
              </p:nvSpPr>
              <p:spPr bwMode="auto">
                <a:xfrm>
                  <a:off x="1132225" y="6041856"/>
                  <a:ext cx="1741793" cy="558053"/>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US" sz="2353" kern="0" dirty="0" err="1">
                    <a:gradFill>
                      <a:gsLst>
                        <a:gs pos="82707">
                          <a:schemeClr val="bg1"/>
                        </a:gs>
                        <a:gs pos="60000">
                          <a:schemeClr val="bg1"/>
                        </a:gs>
                      </a:gsLst>
                      <a:lin ang="5400000" scaled="0"/>
                    </a:gradFill>
                    <a:ea typeface="Segoe UI" pitchFamily="34" charset="0"/>
                    <a:cs typeface="Segoe UI" pitchFamily="34" charset="0"/>
                  </a:endParaRPr>
                </a:p>
              </p:txBody>
            </p:sp>
          </p:grpSp>
          <p:grpSp>
            <p:nvGrpSpPr>
              <p:cNvPr id="80" name="Group 79"/>
              <p:cNvGrpSpPr/>
              <p:nvPr/>
            </p:nvGrpSpPr>
            <p:grpSpPr>
              <a:xfrm>
                <a:off x="900859" y="4628319"/>
                <a:ext cx="3027017" cy="1960411"/>
                <a:chOff x="5815204" y="1281289"/>
                <a:chExt cx="5048622" cy="3371753"/>
              </a:xfrm>
              <a:solidFill>
                <a:srgbClr val="FFFFFF"/>
              </a:solidFill>
            </p:grpSpPr>
            <p:sp>
              <p:nvSpPr>
                <p:cNvPr id="81" name="Freeform 80"/>
                <p:cNvSpPr>
                  <a:spLocks noEditPoints="1"/>
                </p:cNvSpPr>
                <p:nvPr/>
              </p:nvSpPr>
              <p:spPr bwMode="auto">
                <a:xfrm>
                  <a:off x="5926516" y="1281289"/>
                  <a:ext cx="4937310" cy="3371753"/>
                </a:xfrm>
                <a:custGeom>
                  <a:avLst/>
                  <a:gdLst>
                    <a:gd name="T0" fmla="*/ 259 w 1474"/>
                    <a:gd name="T1" fmla="*/ 369 h 1005"/>
                    <a:gd name="T2" fmla="*/ 259 w 1474"/>
                    <a:gd name="T3" fmla="*/ 362 h 1005"/>
                    <a:gd name="T4" fmla="*/ 621 w 1474"/>
                    <a:gd name="T5" fmla="*/ 0 h 1005"/>
                    <a:gd name="T6" fmla="*/ 931 w 1474"/>
                    <a:gd name="T7" fmla="*/ 175 h 1005"/>
                    <a:gd name="T8" fmla="*/ 1061 w 1474"/>
                    <a:gd name="T9" fmla="*/ 132 h 1005"/>
                    <a:gd name="T10" fmla="*/ 1278 w 1474"/>
                    <a:gd name="T11" fmla="*/ 329 h 1005"/>
                    <a:gd name="T12" fmla="*/ 967 w 1474"/>
                    <a:gd name="T13" fmla="*/ 486 h 1005"/>
                    <a:gd name="T14" fmla="*/ 720 w 1474"/>
                    <a:gd name="T15" fmla="*/ 348 h 1005"/>
                    <a:gd name="T16" fmla="*/ 474 w 1474"/>
                    <a:gd name="T17" fmla="*/ 485 h 1005"/>
                    <a:gd name="T18" fmla="*/ 259 w 1474"/>
                    <a:gd name="T19" fmla="*/ 369 h 1005"/>
                    <a:gd name="T20" fmla="*/ 1292 w 1474"/>
                    <a:gd name="T21" fmla="*/ 367 h 1005"/>
                    <a:gd name="T22" fmla="*/ 986 w 1474"/>
                    <a:gd name="T23" fmla="*/ 522 h 1005"/>
                    <a:gd name="T24" fmla="*/ 1006 w 1474"/>
                    <a:gd name="T25" fmla="*/ 590 h 1005"/>
                    <a:gd name="T26" fmla="*/ 1066 w 1474"/>
                    <a:gd name="T27" fmla="*/ 583 h 1005"/>
                    <a:gd name="T28" fmla="*/ 996 w 1474"/>
                    <a:gd name="T29" fmla="*/ 671 h 1005"/>
                    <a:gd name="T30" fmla="*/ 907 w 1474"/>
                    <a:gd name="T31" fmla="*/ 601 h 1005"/>
                    <a:gd name="T32" fmla="*/ 966 w 1474"/>
                    <a:gd name="T33" fmla="*/ 594 h 1005"/>
                    <a:gd name="T34" fmla="*/ 946 w 1474"/>
                    <a:gd name="T35" fmla="*/ 531 h 1005"/>
                    <a:gd name="T36" fmla="*/ 944 w 1474"/>
                    <a:gd name="T37" fmla="*/ 526 h 1005"/>
                    <a:gd name="T38" fmla="*/ 720 w 1474"/>
                    <a:gd name="T39" fmla="*/ 388 h 1005"/>
                    <a:gd name="T40" fmla="*/ 500 w 1474"/>
                    <a:gd name="T41" fmla="*/ 519 h 1005"/>
                    <a:gd name="T42" fmla="*/ 499 w 1474"/>
                    <a:gd name="T43" fmla="*/ 520 h 1005"/>
                    <a:gd name="T44" fmla="*/ 479 w 1474"/>
                    <a:gd name="T45" fmla="*/ 571 h 1005"/>
                    <a:gd name="T46" fmla="*/ 439 w 1474"/>
                    <a:gd name="T47" fmla="*/ 564 h 1005"/>
                    <a:gd name="T48" fmla="*/ 455 w 1474"/>
                    <a:gd name="T49" fmla="*/ 521 h 1005"/>
                    <a:gd name="T50" fmla="*/ 232 w 1474"/>
                    <a:gd name="T51" fmla="*/ 400 h 1005"/>
                    <a:gd name="T52" fmla="*/ 0 w 1474"/>
                    <a:gd name="T53" fmla="*/ 698 h 1005"/>
                    <a:gd name="T54" fmla="*/ 308 w 1474"/>
                    <a:gd name="T55" fmla="*/ 1005 h 1005"/>
                    <a:gd name="T56" fmla="*/ 308 w 1474"/>
                    <a:gd name="T57" fmla="*/ 1005 h 1005"/>
                    <a:gd name="T58" fmla="*/ 717 w 1474"/>
                    <a:gd name="T59" fmla="*/ 1005 h 1005"/>
                    <a:gd name="T60" fmla="*/ 717 w 1474"/>
                    <a:gd name="T61" fmla="*/ 929 h 1005"/>
                    <a:gd name="T62" fmla="*/ 438 w 1474"/>
                    <a:gd name="T63" fmla="*/ 706 h 1005"/>
                    <a:gd name="T64" fmla="*/ 380 w 1474"/>
                    <a:gd name="T65" fmla="*/ 711 h 1005"/>
                    <a:gd name="T66" fmla="*/ 452 w 1474"/>
                    <a:gd name="T67" fmla="*/ 624 h 1005"/>
                    <a:gd name="T68" fmla="*/ 539 w 1474"/>
                    <a:gd name="T69" fmla="*/ 697 h 1005"/>
                    <a:gd name="T70" fmla="*/ 478 w 1474"/>
                    <a:gd name="T71" fmla="*/ 702 h 1005"/>
                    <a:gd name="T72" fmla="*/ 720 w 1474"/>
                    <a:gd name="T73" fmla="*/ 889 h 1005"/>
                    <a:gd name="T74" fmla="*/ 960 w 1474"/>
                    <a:gd name="T75" fmla="*/ 709 h 1005"/>
                    <a:gd name="T76" fmla="*/ 1000 w 1474"/>
                    <a:gd name="T77" fmla="*/ 716 h 1005"/>
                    <a:gd name="T78" fmla="*/ 757 w 1474"/>
                    <a:gd name="T79" fmla="*/ 927 h 1005"/>
                    <a:gd name="T80" fmla="*/ 757 w 1474"/>
                    <a:gd name="T81" fmla="*/ 1005 h 1005"/>
                    <a:gd name="T82" fmla="*/ 1136 w 1474"/>
                    <a:gd name="T83" fmla="*/ 1005 h 1005"/>
                    <a:gd name="T84" fmla="*/ 1474 w 1474"/>
                    <a:gd name="T85" fmla="*/ 667 h 1005"/>
                    <a:gd name="T86" fmla="*/ 1292 w 1474"/>
                    <a:gd name="T87" fmla="*/ 36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4" h="1005">
                      <a:moveTo>
                        <a:pt x="259" y="369"/>
                      </a:moveTo>
                      <a:cubicBezTo>
                        <a:pt x="259" y="367"/>
                        <a:pt x="259" y="365"/>
                        <a:pt x="259" y="362"/>
                      </a:cubicBezTo>
                      <a:cubicBezTo>
                        <a:pt x="259" y="162"/>
                        <a:pt x="421" y="0"/>
                        <a:pt x="621" y="0"/>
                      </a:cubicBezTo>
                      <a:cubicBezTo>
                        <a:pt x="753" y="0"/>
                        <a:pt x="868" y="70"/>
                        <a:pt x="931" y="175"/>
                      </a:cubicBezTo>
                      <a:cubicBezTo>
                        <a:pt x="968" y="148"/>
                        <a:pt x="1013" y="132"/>
                        <a:pt x="1061" y="132"/>
                      </a:cubicBezTo>
                      <a:cubicBezTo>
                        <a:pt x="1175" y="132"/>
                        <a:pt x="1268" y="219"/>
                        <a:pt x="1278" y="329"/>
                      </a:cubicBezTo>
                      <a:cubicBezTo>
                        <a:pt x="967" y="486"/>
                        <a:pt x="967" y="486"/>
                        <a:pt x="967" y="486"/>
                      </a:cubicBezTo>
                      <a:cubicBezTo>
                        <a:pt x="916" y="404"/>
                        <a:pt x="824" y="348"/>
                        <a:pt x="720" y="348"/>
                      </a:cubicBezTo>
                      <a:cubicBezTo>
                        <a:pt x="616" y="348"/>
                        <a:pt x="525" y="403"/>
                        <a:pt x="474" y="485"/>
                      </a:cubicBezTo>
                      <a:lnTo>
                        <a:pt x="259" y="369"/>
                      </a:lnTo>
                      <a:close/>
                      <a:moveTo>
                        <a:pt x="1292" y="367"/>
                      </a:moveTo>
                      <a:cubicBezTo>
                        <a:pt x="986" y="522"/>
                        <a:pt x="986" y="522"/>
                        <a:pt x="986" y="522"/>
                      </a:cubicBezTo>
                      <a:cubicBezTo>
                        <a:pt x="995" y="543"/>
                        <a:pt x="1002" y="566"/>
                        <a:pt x="1006" y="590"/>
                      </a:cubicBezTo>
                      <a:cubicBezTo>
                        <a:pt x="1066" y="583"/>
                        <a:pt x="1066" y="583"/>
                        <a:pt x="1066" y="583"/>
                      </a:cubicBezTo>
                      <a:cubicBezTo>
                        <a:pt x="996" y="671"/>
                        <a:pt x="996" y="671"/>
                        <a:pt x="996" y="671"/>
                      </a:cubicBezTo>
                      <a:cubicBezTo>
                        <a:pt x="907" y="601"/>
                        <a:pt x="907" y="601"/>
                        <a:pt x="907" y="601"/>
                      </a:cubicBezTo>
                      <a:cubicBezTo>
                        <a:pt x="966" y="594"/>
                        <a:pt x="966" y="594"/>
                        <a:pt x="966" y="594"/>
                      </a:cubicBezTo>
                      <a:cubicBezTo>
                        <a:pt x="962" y="572"/>
                        <a:pt x="955" y="551"/>
                        <a:pt x="946" y="531"/>
                      </a:cubicBezTo>
                      <a:cubicBezTo>
                        <a:pt x="944" y="526"/>
                        <a:pt x="944" y="526"/>
                        <a:pt x="944" y="526"/>
                      </a:cubicBezTo>
                      <a:cubicBezTo>
                        <a:pt x="902" y="445"/>
                        <a:pt x="818" y="388"/>
                        <a:pt x="720" y="388"/>
                      </a:cubicBezTo>
                      <a:cubicBezTo>
                        <a:pt x="625" y="388"/>
                        <a:pt x="543" y="441"/>
                        <a:pt x="500" y="519"/>
                      </a:cubicBezTo>
                      <a:cubicBezTo>
                        <a:pt x="499" y="520"/>
                        <a:pt x="499" y="520"/>
                        <a:pt x="499" y="520"/>
                      </a:cubicBezTo>
                      <a:cubicBezTo>
                        <a:pt x="491" y="536"/>
                        <a:pt x="484" y="553"/>
                        <a:pt x="479" y="571"/>
                      </a:cubicBezTo>
                      <a:cubicBezTo>
                        <a:pt x="439" y="564"/>
                        <a:pt x="439" y="564"/>
                        <a:pt x="439" y="564"/>
                      </a:cubicBezTo>
                      <a:cubicBezTo>
                        <a:pt x="443" y="549"/>
                        <a:pt x="449" y="535"/>
                        <a:pt x="455" y="521"/>
                      </a:cubicBezTo>
                      <a:cubicBezTo>
                        <a:pt x="232" y="400"/>
                        <a:pt x="232" y="400"/>
                        <a:pt x="232" y="400"/>
                      </a:cubicBezTo>
                      <a:cubicBezTo>
                        <a:pt x="99" y="434"/>
                        <a:pt x="0" y="554"/>
                        <a:pt x="0" y="698"/>
                      </a:cubicBezTo>
                      <a:cubicBezTo>
                        <a:pt x="0" y="868"/>
                        <a:pt x="138" y="1005"/>
                        <a:pt x="308" y="1005"/>
                      </a:cubicBezTo>
                      <a:cubicBezTo>
                        <a:pt x="308" y="1005"/>
                        <a:pt x="308" y="1005"/>
                        <a:pt x="308" y="1005"/>
                      </a:cubicBezTo>
                      <a:cubicBezTo>
                        <a:pt x="717" y="1005"/>
                        <a:pt x="717" y="1005"/>
                        <a:pt x="717" y="1005"/>
                      </a:cubicBezTo>
                      <a:cubicBezTo>
                        <a:pt x="717" y="929"/>
                        <a:pt x="717" y="929"/>
                        <a:pt x="717" y="929"/>
                      </a:cubicBezTo>
                      <a:cubicBezTo>
                        <a:pt x="582" y="928"/>
                        <a:pt x="468" y="833"/>
                        <a:pt x="438" y="706"/>
                      </a:cubicBezTo>
                      <a:cubicBezTo>
                        <a:pt x="380" y="711"/>
                        <a:pt x="380" y="711"/>
                        <a:pt x="380" y="711"/>
                      </a:cubicBezTo>
                      <a:cubicBezTo>
                        <a:pt x="452" y="624"/>
                        <a:pt x="452" y="624"/>
                        <a:pt x="452" y="624"/>
                      </a:cubicBezTo>
                      <a:cubicBezTo>
                        <a:pt x="539" y="697"/>
                        <a:pt x="539" y="697"/>
                        <a:pt x="539" y="697"/>
                      </a:cubicBezTo>
                      <a:cubicBezTo>
                        <a:pt x="478" y="702"/>
                        <a:pt x="478" y="702"/>
                        <a:pt x="478" y="702"/>
                      </a:cubicBezTo>
                      <a:cubicBezTo>
                        <a:pt x="506" y="810"/>
                        <a:pt x="604" y="889"/>
                        <a:pt x="720" y="889"/>
                      </a:cubicBezTo>
                      <a:cubicBezTo>
                        <a:pt x="834" y="889"/>
                        <a:pt x="930" y="813"/>
                        <a:pt x="960" y="709"/>
                      </a:cubicBezTo>
                      <a:cubicBezTo>
                        <a:pt x="1000" y="716"/>
                        <a:pt x="1000" y="716"/>
                        <a:pt x="1000" y="716"/>
                      </a:cubicBezTo>
                      <a:cubicBezTo>
                        <a:pt x="969" y="827"/>
                        <a:pt x="874" y="912"/>
                        <a:pt x="757" y="927"/>
                      </a:cubicBezTo>
                      <a:cubicBezTo>
                        <a:pt x="757" y="1005"/>
                        <a:pt x="757" y="1005"/>
                        <a:pt x="757" y="1005"/>
                      </a:cubicBezTo>
                      <a:cubicBezTo>
                        <a:pt x="1136" y="1005"/>
                        <a:pt x="1136" y="1005"/>
                        <a:pt x="1136" y="1005"/>
                      </a:cubicBezTo>
                      <a:cubicBezTo>
                        <a:pt x="1323" y="1005"/>
                        <a:pt x="1474" y="854"/>
                        <a:pt x="1474" y="667"/>
                      </a:cubicBezTo>
                      <a:cubicBezTo>
                        <a:pt x="1474" y="537"/>
                        <a:pt x="1400" y="424"/>
                        <a:pt x="1292" y="367"/>
                      </a:cubicBezTo>
                      <a:close/>
                    </a:path>
                  </a:pathLst>
                </a:custGeom>
                <a:solidFill>
                  <a:schemeClr val="tx2"/>
                </a:solidFill>
                <a:ln>
                  <a:noFill/>
                </a:ln>
              </p:spPr>
              <p:txBody>
                <a:bodyPr vert="horz" wrap="square" lIns="86090" tIns="43046" rIns="86090" bIns="43046" numCol="1" anchor="t" anchorCtr="0" compatLnSpc="1">
                  <a:prstTxWarp prst="textNoShape">
                    <a:avLst/>
                  </a:prstTxWarp>
                </a:bodyPr>
                <a:lstStyle/>
                <a:p>
                  <a:pPr defTabSz="895724">
                    <a:defRPr/>
                  </a:pPr>
                  <a:endParaRPr lang="en-US" sz="1175" kern="0" dirty="0">
                    <a:gradFill>
                      <a:gsLst>
                        <a:gs pos="82707">
                          <a:schemeClr val="bg1"/>
                        </a:gs>
                        <a:gs pos="60000">
                          <a:schemeClr val="bg1"/>
                        </a:gs>
                      </a:gsLst>
                      <a:lin ang="5400000" scaled="0"/>
                    </a:gradFill>
                  </a:endParaRPr>
                </a:p>
              </p:txBody>
            </p:sp>
            <p:sp>
              <p:nvSpPr>
                <p:cNvPr id="82" name="TextBox 81"/>
                <p:cNvSpPr txBox="1"/>
                <p:nvPr/>
              </p:nvSpPr>
              <p:spPr>
                <a:xfrm>
                  <a:off x="7487467" y="1728755"/>
                  <a:ext cx="1647497" cy="755565"/>
                </a:xfrm>
                <a:prstGeom prst="rect">
                  <a:avLst/>
                </a:prstGeom>
                <a:noFill/>
              </p:spPr>
              <p:txBody>
                <a:bodyPr wrap="none" lIns="172188" tIns="137752" rIns="172188" bIns="137752" rtlCol="0">
                  <a:spAutoFit/>
                </a:bodyPr>
                <a:lstStyle/>
                <a:p>
                  <a:pPr algn="ctr" defTabSz="895724">
                    <a:lnSpc>
                      <a:spcPct val="90000"/>
                    </a:lnSpc>
                    <a:spcAft>
                      <a:spcPts val="578"/>
                    </a:spcAft>
                    <a:defRPr/>
                  </a:pPr>
                  <a:r>
                    <a:rPr lang="en-US" sz="1100" kern="0" dirty="0">
                      <a:gradFill>
                        <a:gsLst>
                          <a:gs pos="82707">
                            <a:schemeClr val="bg1"/>
                          </a:gs>
                          <a:gs pos="60000">
                            <a:schemeClr val="bg1"/>
                          </a:gs>
                        </a:gsLst>
                        <a:lin ang="5400000" scaled="0"/>
                      </a:gradFill>
                      <a:latin typeface="Segoe UI Semibold" panose="020B0702040204020203" pitchFamily="34" charset="0"/>
                      <a:cs typeface="Segoe UI Semibold" panose="020B0702040204020203" pitchFamily="34" charset="0"/>
                    </a:rPr>
                    <a:t>Customer</a:t>
                  </a:r>
                </a:p>
              </p:txBody>
            </p:sp>
            <p:sp>
              <p:nvSpPr>
                <p:cNvPr id="83" name="TextBox 82"/>
                <p:cNvSpPr txBox="1"/>
                <p:nvPr/>
              </p:nvSpPr>
              <p:spPr>
                <a:xfrm>
                  <a:off x="9287877" y="3383002"/>
                  <a:ext cx="1492002" cy="755565"/>
                </a:xfrm>
                <a:prstGeom prst="rect">
                  <a:avLst/>
                </a:prstGeom>
                <a:noFill/>
              </p:spPr>
              <p:txBody>
                <a:bodyPr wrap="none" lIns="172188" tIns="137752" rIns="172188" bIns="137752" rtlCol="0">
                  <a:spAutoFit/>
                </a:bodyPr>
                <a:lstStyle/>
                <a:p>
                  <a:pPr defTabSz="895724">
                    <a:lnSpc>
                      <a:spcPct val="90000"/>
                    </a:lnSpc>
                    <a:spcAft>
                      <a:spcPts val="578"/>
                    </a:spcAft>
                    <a:defRPr/>
                  </a:pPr>
                  <a:r>
                    <a:rPr lang="en-US" sz="1100" kern="0" dirty="0">
                      <a:gradFill>
                        <a:gsLst>
                          <a:gs pos="82707">
                            <a:schemeClr val="bg1"/>
                          </a:gs>
                          <a:gs pos="60000">
                            <a:schemeClr val="bg1"/>
                          </a:gs>
                        </a:gsLst>
                        <a:lin ang="5400000" scaled="0"/>
                      </a:gradFill>
                      <a:latin typeface="Segoe UI Semibold" panose="020B0702040204020203" pitchFamily="34" charset="0"/>
                      <a:cs typeface="Segoe UI Semibold" panose="020B0702040204020203" pitchFamily="34" charset="0"/>
                    </a:rPr>
                    <a:t>Patterns</a:t>
                  </a:r>
                </a:p>
              </p:txBody>
            </p:sp>
            <p:sp>
              <p:nvSpPr>
                <p:cNvPr id="84" name="TextBox 83"/>
                <p:cNvSpPr txBox="1"/>
                <p:nvPr/>
              </p:nvSpPr>
              <p:spPr>
                <a:xfrm>
                  <a:off x="5815204" y="3383002"/>
                  <a:ext cx="1639312" cy="755565"/>
                </a:xfrm>
                <a:prstGeom prst="rect">
                  <a:avLst/>
                </a:prstGeom>
                <a:noFill/>
              </p:spPr>
              <p:txBody>
                <a:bodyPr wrap="none" lIns="172188" tIns="137752" rIns="172188" bIns="137752" rtlCol="0">
                  <a:spAutoFit/>
                </a:bodyPr>
                <a:lstStyle/>
                <a:p>
                  <a:pPr algn="ctr" defTabSz="895724">
                    <a:lnSpc>
                      <a:spcPct val="90000"/>
                    </a:lnSpc>
                    <a:spcAft>
                      <a:spcPts val="578"/>
                    </a:spcAft>
                    <a:defRPr/>
                  </a:pPr>
                  <a:r>
                    <a:rPr lang="en-US" sz="1100" kern="0" dirty="0">
                      <a:gradFill>
                        <a:gsLst>
                          <a:gs pos="82707">
                            <a:schemeClr val="bg1"/>
                          </a:gs>
                          <a:gs pos="60000">
                            <a:schemeClr val="bg1"/>
                          </a:gs>
                        </a:gsLst>
                        <a:lin ang="5400000" scaled="0"/>
                      </a:gradFill>
                      <a:latin typeface="Segoe UI Semibold" panose="020B0702040204020203" pitchFamily="34" charset="0"/>
                      <a:cs typeface="Segoe UI Semibold" panose="020B0702040204020203" pitchFamily="34" charset="0"/>
                    </a:rPr>
                    <a:t>Microsoft</a:t>
                  </a:r>
                </a:p>
              </p:txBody>
            </p:sp>
            <p:sp>
              <p:nvSpPr>
                <p:cNvPr id="85" name="TextBox 84"/>
                <p:cNvSpPr txBox="1"/>
                <p:nvPr/>
              </p:nvSpPr>
              <p:spPr>
                <a:xfrm>
                  <a:off x="7447933" y="2953631"/>
                  <a:ext cx="1737518" cy="1022923"/>
                </a:xfrm>
                <a:prstGeom prst="rect">
                  <a:avLst/>
                </a:prstGeom>
                <a:noFill/>
              </p:spPr>
              <p:txBody>
                <a:bodyPr wrap="none" lIns="172188" tIns="137752" rIns="172188" bIns="137752" rtlCol="0">
                  <a:spAutoFit/>
                </a:bodyPr>
                <a:lstStyle/>
                <a:p>
                  <a:pPr algn="ctr" defTabSz="895724">
                    <a:lnSpc>
                      <a:spcPct val="90000"/>
                    </a:lnSpc>
                    <a:spcAft>
                      <a:spcPts val="578"/>
                    </a:spcAft>
                    <a:defRPr/>
                  </a:pPr>
                  <a:r>
                    <a:rPr lang="en-US" sz="1100" kern="0" dirty="0">
                      <a:gradFill>
                        <a:gsLst>
                          <a:gs pos="82707">
                            <a:schemeClr val="bg1"/>
                          </a:gs>
                          <a:gs pos="60000">
                            <a:schemeClr val="bg1"/>
                          </a:gs>
                        </a:gsLst>
                        <a:lin ang="5400000" scaled="0"/>
                      </a:gradFill>
                      <a:latin typeface="Segoe UI Semibold" panose="020B0702040204020203" pitchFamily="34" charset="0"/>
                      <a:cs typeface="Segoe UI Semibold" panose="020B0702040204020203" pitchFamily="34" charset="0"/>
                    </a:rPr>
                    <a:t>Consistent</a:t>
                  </a:r>
                  <a:br>
                    <a:rPr lang="en-US" sz="1100" kern="0" dirty="0">
                      <a:gradFill>
                        <a:gsLst>
                          <a:gs pos="82707">
                            <a:schemeClr val="bg1"/>
                          </a:gs>
                          <a:gs pos="60000">
                            <a:schemeClr val="bg1"/>
                          </a:gs>
                        </a:gsLst>
                        <a:lin ang="5400000" scaled="0"/>
                      </a:gradFill>
                      <a:latin typeface="Segoe UI Semibold" panose="020B0702040204020203" pitchFamily="34" charset="0"/>
                      <a:cs typeface="Segoe UI Semibold" panose="020B0702040204020203" pitchFamily="34" charset="0"/>
                    </a:rPr>
                  </a:br>
                  <a:r>
                    <a:rPr lang="en-US" sz="1100" kern="0" dirty="0">
                      <a:gradFill>
                        <a:gsLst>
                          <a:gs pos="82707">
                            <a:schemeClr val="bg1"/>
                          </a:gs>
                          <a:gs pos="60000">
                            <a:schemeClr val="bg1"/>
                          </a:gs>
                        </a:gsLst>
                        <a:lin ang="5400000" scaled="0"/>
                      </a:gradFill>
                      <a:latin typeface="Segoe UI Semibold" panose="020B0702040204020203" pitchFamily="34" charset="0"/>
                      <a:cs typeface="Segoe UI Semibold" panose="020B0702040204020203" pitchFamily="34" charset="0"/>
                    </a:rPr>
                    <a:t>Platform</a:t>
                  </a:r>
                </a:p>
              </p:txBody>
            </p:sp>
          </p:grpSp>
        </p:grpSp>
        <p:grpSp>
          <p:nvGrpSpPr>
            <p:cNvPr id="92" name="Group 91"/>
            <p:cNvGrpSpPr/>
            <p:nvPr/>
          </p:nvGrpSpPr>
          <p:grpSpPr>
            <a:xfrm>
              <a:off x="12407650" y="1569180"/>
              <a:ext cx="12452934" cy="1990337"/>
              <a:chOff x="866" y="1577434"/>
              <a:chExt cx="12184599" cy="2060139"/>
            </a:xfrm>
          </p:grpSpPr>
          <p:sp>
            <p:nvSpPr>
              <p:cNvPr id="93" name="Rectangle 92"/>
              <p:cNvSpPr/>
              <p:nvPr/>
            </p:nvSpPr>
            <p:spPr bwMode="auto">
              <a:xfrm>
                <a:off x="3669654" y="1647791"/>
                <a:ext cx="2133188" cy="1899628"/>
              </a:xfrm>
              <a:prstGeom prst="rect">
                <a:avLst/>
              </a:prstGeom>
              <a:solidFill>
                <a:schemeClr val="accent3">
                  <a:alpha val="90000"/>
                </a:schemeClr>
              </a:solidFill>
              <a:ln w="10795" cap="flat" cmpd="sng" algn="ctr">
                <a:noFill/>
                <a:prstDash val="solid"/>
                <a:headEnd type="none" w="med" len="med"/>
                <a:tailEnd type="none" w="med" len="med"/>
              </a:ln>
              <a:effectLst/>
            </p:spPr>
            <p:txBody>
              <a:bodyPr vert="horz" wrap="square" lIns="179233" tIns="179233" rIns="179233" bIns="45692" numCol="1" rtlCol="0" anchor="t" anchorCtr="0" compatLnSpc="1">
                <a:prstTxWarp prst="textNoShape">
                  <a:avLst/>
                </a:prstTxWarp>
              </a:bodyPr>
              <a:lstStyle/>
              <a:p>
                <a:pPr defTabSz="696579">
                  <a:lnSpc>
                    <a:spcPct val="90000"/>
                  </a:lnSpc>
                  <a:spcBef>
                    <a:spcPct val="0"/>
                  </a:spcBef>
                  <a:spcAft>
                    <a:spcPct val="35000"/>
                  </a:spcAft>
                  <a:defRPr/>
                </a:pPr>
                <a:r>
                  <a:rPr lang="en-US" kern="0" spc="-29" dirty="0">
                    <a:gradFill>
                      <a:gsLst>
                        <a:gs pos="14844">
                          <a:schemeClr val="bg1"/>
                        </a:gs>
                        <a:gs pos="69000">
                          <a:schemeClr val="bg1"/>
                        </a:gs>
                      </a:gsLst>
                      <a:lin ang="5400000" scaled="0"/>
                    </a:gradFill>
                  </a:rPr>
                  <a:t>UX Extensions</a:t>
                </a:r>
              </a:p>
            </p:txBody>
          </p:sp>
          <p:sp>
            <p:nvSpPr>
              <p:cNvPr id="94" name="Rectangle 93"/>
              <p:cNvSpPr/>
              <p:nvPr/>
            </p:nvSpPr>
            <p:spPr bwMode="auto">
              <a:xfrm>
                <a:off x="5793352" y="1647791"/>
                <a:ext cx="2139870" cy="1899628"/>
              </a:xfrm>
              <a:prstGeom prst="rect">
                <a:avLst/>
              </a:prstGeom>
              <a:solidFill>
                <a:schemeClr val="accent2"/>
              </a:solidFill>
              <a:ln w="10795" cap="flat" cmpd="sng" algn="ctr">
                <a:noFill/>
                <a:prstDash val="solid"/>
                <a:headEnd type="none" w="med" len="med"/>
                <a:tailEnd type="none" w="med" len="med"/>
              </a:ln>
              <a:effectLst/>
            </p:spPr>
            <p:txBody>
              <a:bodyPr vert="horz" wrap="square" lIns="179233" tIns="179233" rIns="179233" bIns="45692" numCol="1" rtlCol="0" anchor="t" anchorCtr="0" compatLnSpc="1">
                <a:prstTxWarp prst="textNoShape">
                  <a:avLst/>
                </a:prstTxWarp>
              </a:bodyPr>
              <a:lstStyle/>
              <a:p>
                <a:pPr defTabSz="696579">
                  <a:lnSpc>
                    <a:spcPct val="90000"/>
                  </a:lnSpc>
                  <a:spcBef>
                    <a:spcPct val="0"/>
                  </a:spcBef>
                  <a:spcAft>
                    <a:spcPct val="35000"/>
                  </a:spcAft>
                  <a:defRPr/>
                </a:pPr>
                <a:r>
                  <a:rPr lang="en-US" kern="0" spc="-29" dirty="0">
                    <a:gradFill>
                      <a:gsLst>
                        <a:gs pos="14844">
                          <a:schemeClr val="bg1"/>
                        </a:gs>
                        <a:gs pos="69000">
                          <a:schemeClr val="bg1"/>
                        </a:gs>
                      </a:gsLst>
                      <a:lin ang="5400000" scaled="0"/>
                    </a:gradFill>
                  </a:rPr>
                  <a:t>Data Access</a:t>
                </a:r>
              </a:p>
            </p:txBody>
          </p:sp>
          <p:sp>
            <p:nvSpPr>
              <p:cNvPr id="95" name="Rectangle 94"/>
              <p:cNvSpPr/>
              <p:nvPr/>
            </p:nvSpPr>
            <p:spPr bwMode="auto">
              <a:xfrm>
                <a:off x="7927546" y="1647791"/>
                <a:ext cx="2140904" cy="1899628"/>
              </a:xfrm>
              <a:prstGeom prst="rect">
                <a:avLst/>
              </a:prstGeom>
              <a:solidFill>
                <a:schemeClr val="tx1">
                  <a:lumMod val="60000"/>
                  <a:lumOff val="40000"/>
                </a:schemeClr>
              </a:solidFill>
              <a:ln w="10795" cap="flat" cmpd="sng" algn="ctr">
                <a:noFill/>
                <a:prstDash val="solid"/>
                <a:headEnd type="none" w="med" len="med"/>
                <a:tailEnd type="none" w="med" len="med"/>
              </a:ln>
              <a:effectLst/>
            </p:spPr>
            <p:txBody>
              <a:bodyPr vert="horz" wrap="square" lIns="179233" tIns="179233" rIns="179233" bIns="45692" numCol="1" rtlCol="0" anchor="t" anchorCtr="0" compatLnSpc="1">
                <a:prstTxWarp prst="textNoShape">
                  <a:avLst/>
                </a:prstTxWarp>
              </a:bodyPr>
              <a:lstStyle/>
              <a:p>
                <a:pPr defTabSz="696579">
                  <a:lnSpc>
                    <a:spcPct val="90000"/>
                  </a:lnSpc>
                  <a:spcBef>
                    <a:spcPct val="0"/>
                  </a:spcBef>
                  <a:spcAft>
                    <a:spcPct val="35000"/>
                  </a:spcAft>
                  <a:defRPr/>
                </a:pPr>
                <a:r>
                  <a:rPr lang="en-US" kern="0" spc="-29" dirty="0">
                    <a:gradFill>
                      <a:gsLst>
                        <a:gs pos="14844">
                          <a:schemeClr val="bg1"/>
                        </a:gs>
                        <a:gs pos="69000">
                          <a:schemeClr val="bg1"/>
                        </a:gs>
                      </a:gsLst>
                      <a:lin ang="5400000" scaled="0"/>
                    </a:gradFill>
                  </a:rPr>
                  <a:t>Eventing</a:t>
                </a:r>
              </a:p>
            </p:txBody>
          </p:sp>
          <p:sp>
            <p:nvSpPr>
              <p:cNvPr id="96" name="Rectangle 95"/>
              <p:cNvSpPr/>
              <p:nvPr/>
            </p:nvSpPr>
            <p:spPr bwMode="auto">
              <a:xfrm>
                <a:off x="10061766" y="1647791"/>
                <a:ext cx="2105890" cy="1899628"/>
              </a:xfrm>
              <a:prstGeom prst="rect">
                <a:avLst/>
              </a:prstGeom>
              <a:solidFill>
                <a:schemeClr val="accent5"/>
              </a:solidFill>
              <a:ln w="10795" cap="flat" cmpd="sng" algn="ctr">
                <a:noFill/>
                <a:prstDash val="solid"/>
                <a:headEnd type="none" w="med" len="med"/>
                <a:tailEnd type="none" w="med" len="med"/>
              </a:ln>
              <a:effectLst/>
            </p:spPr>
            <p:txBody>
              <a:bodyPr vert="horz" wrap="square" lIns="179233" tIns="179233" rIns="179233" bIns="45692" numCol="1" rtlCol="0" anchor="t" anchorCtr="0" compatLnSpc="1">
                <a:prstTxWarp prst="textNoShape">
                  <a:avLst/>
                </a:prstTxWarp>
              </a:bodyPr>
              <a:lstStyle/>
              <a:p>
                <a:pPr defTabSz="696579">
                  <a:lnSpc>
                    <a:spcPct val="90000"/>
                  </a:lnSpc>
                  <a:spcBef>
                    <a:spcPct val="0"/>
                  </a:spcBef>
                  <a:spcAft>
                    <a:spcPct val="35000"/>
                  </a:spcAft>
                  <a:defRPr/>
                </a:pPr>
                <a:r>
                  <a:rPr lang="en-US" kern="0" spc="-29" dirty="0">
                    <a:gradFill>
                      <a:gsLst>
                        <a:gs pos="4020">
                          <a:schemeClr val="tx1"/>
                        </a:gs>
                        <a:gs pos="14844">
                          <a:schemeClr val="tx1"/>
                        </a:gs>
                      </a:gsLst>
                      <a:lin ang="5400000" scaled="0"/>
                    </a:gradFill>
                  </a:rPr>
                  <a:t>Solutions Host</a:t>
                </a:r>
              </a:p>
            </p:txBody>
          </p:sp>
          <p:sp>
            <p:nvSpPr>
              <p:cNvPr id="97" name="Rectangle 96"/>
              <p:cNvSpPr/>
              <p:nvPr/>
            </p:nvSpPr>
            <p:spPr bwMode="auto">
              <a:xfrm>
                <a:off x="1286260" y="1647791"/>
                <a:ext cx="2383395" cy="1899628"/>
              </a:xfrm>
              <a:prstGeom prst="rect">
                <a:avLst/>
              </a:prstGeom>
              <a:solidFill>
                <a:srgbClr val="0072C6">
                  <a:alpha val="90000"/>
                </a:srgbClr>
              </a:solidFill>
              <a:ln w="10795" cap="flat" cmpd="sng" algn="ctr">
                <a:noFill/>
                <a:prstDash val="solid"/>
                <a:headEnd type="none" w="med" len="med"/>
                <a:tailEnd type="none" w="med" len="med"/>
              </a:ln>
              <a:effectLst/>
            </p:spPr>
            <p:txBody>
              <a:bodyPr vert="horz" wrap="square" lIns="179233" tIns="179233" rIns="179233" bIns="45692" numCol="1" rtlCol="0" anchor="t" anchorCtr="0" compatLnSpc="1">
                <a:prstTxWarp prst="textNoShape">
                  <a:avLst/>
                </a:prstTxWarp>
              </a:bodyPr>
              <a:lstStyle/>
              <a:p>
                <a:pPr marL="457009" lvl="1" defTabSz="696579">
                  <a:lnSpc>
                    <a:spcPct val="90000"/>
                  </a:lnSpc>
                  <a:spcBef>
                    <a:spcPct val="0"/>
                  </a:spcBef>
                  <a:spcAft>
                    <a:spcPct val="35000"/>
                  </a:spcAft>
                  <a:defRPr/>
                </a:pPr>
                <a:r>
                  <a:rPr lang="en-US" kern="0" spc="-29" dirty="0">
                    <a:gradFill>
                      <a:gsLst>
                        <a:gs pos="14844">
                          <a:schemeClr val="bg1"/>
                        </a:gs>
                        <a:gs pos="69000">
                          <a:schemeClr val="bg1"/>
                        </a:gs>
                      </a:gsLst>
                      <a:lin ang="5400000" scaled="0"/>
                    </a:gradFill>
                  </a:rPr>
                  <a:t>Custom Presentation</a:t>
                </a:r>
              </a:p>
              <a:p>
                <a:pPr defTabSz="696579">
                  <a:lnSpc>
                    <a:spcPct val="90000"/>
                  </a:lnSpc>
                  <a:spcBef>
                    <a:spcPct val="0"/>
                  </a:spcBef>
                  <a:spcAft>
                    <a:spcPct val="35000"/>
                  </a:spcAft>
                  <a:defRPr/>
                </a:pPr>
                <a:endParaRPr lang="en-US" sz="1175" kern="0" spc="-29" dirty="0">
                  <a:gradFill>
                    <a:gsLst>
                      <a:gs pos="14844">
                        <a:schemeClr val="bg1"/>
                      </a:gs>
                      <a:gs pos="69000">
                        <a:schemeClr val="bg1"/>
                      </a:gs>
                    </a:gsLst>
                    <a:lin ang="5400000" scaled="0"/>
                  </a:gradFill>
                </a:endParaRPr>
              </a:p>
            </p:txBody>
          </p:sp>
          <p:sp>
            <p:nvSpPr>
              <p:cNvPr id="98" name="Pentagon 97"/>
              <p:cNvSpPr/>
              <p:nvPr/>
            </p:nvSpPr>
            <p:spPr bwMode="auto">
              <a:xfrm>
                <a:off x="866" y="1651105"/>
                <a:ext cx="1729327" cy="1877391"/>
              </a:xfrm>
              <a:prstGeom prst="homePlate">
                <a:avLst>
                  <a:gd name="adj" fmla="val 22360"/>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457200" tIns="143387" rIns="179233" bIns="143387" numCol="1" spcCol="0" rtlCol="0" fromWordArt="0" anchor="ctr" anchorCtr="0" forceAA="0" compatLnSpc="1">
                <a:prstTxWarp prst="textNoShape">
                  <a:avLst/>
                </a:prstTxWarp>
                <a:noAutofit/>
              </a:bodyPr>
              <a:lstStyle/>
              <a:p>
                <a:pPr defTabSz="696579">
                  <a:lnSpc>
                    <a:spcPct val="90000"/>
                  </a:lnSpc>
                  <a:spcBef>
                    <a:spcPct val="0"/>
                  </a:spcBef>
                  <a:spcAft>
                    <a:spcPct val="35000"/>
                  </a:spcAft>
                  <a:defRPr/>
                </a:pPr>
                <a:r>
                  <a:rPr lang="en-US" sz="2000" kern="0" spc="-29" dirty="0">
                    <a:gradFill>
                      <a:gsLst>
                        <a:gs pos="14844">
                          <a:schemeClr val="bg1"/>
                        </a:gs>
                        <a:gs pos="69000">
                          <a:schemeClr val="bg1"/>
                        </a:gs>
                      </a:gsLst>
                      <a:lin ang="5400000" scaled="0"/>
                    </a:gradFill>
                  </a:rPr>
                  <a:t>2016 </a:t>
                </a:r>
              </a:p>
            </p:txBody>
          </p:sp>
          <p:sp>
            <p:nvSpPr>
              <p:cNvPr id="99" name="Rectangle 98"/>
              <p:cNvSpPr/>
              <p:nvPr/>
            </p:nvSpPr>
            <p:spPr bwMode="auto">
              <a:xfrm>
                <a:off x="867" y="3528497"/>
                <a:ext cx="12167876" cy="109076"/>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82819" tIns="146255" rIns="182819" bIns="146255" numCol="1" spcCol="0" rtlCol="0" fromWordArt="0" anchor="t" anchorCtr="0" forceAA="0" compatLnSpc="1">
                <a:prstTxWarp prst="textNoShape">
                  <a:avLst/>
                </a:prstTxWarp>
                <a:noAutofit/>
              </a:bodyPr>
              <a:lstStyle/>
              <a:p>
                <a:pPr algn="ctr" defTabSz="932026" fontAlgn="base">
                  <a:lnSpc>
                    <a:spcPct val="90000"/>
                  </a:lnSpc>
                  <a:spcBef>
                    <a:spcPct val="0"/>
                  </a:spcBef>
                  <a:spcAft>
                    <a:spcPct val="0"/>
                  </a:spcAft>
                  <a:defRPr/>
                </a:pPr>
                <a:endParaRPr lang="en-US" sz="2353" kern="0" dirty="0" err="1">
                  <a:gradFill>
                    <a:gsLst>
                      <a:gs pos="14844">
                        <a:schemeClr val="bg1"/>
                      </a:gs>
                      <a:gs pos="69000">
                        <a:schemeClr val="bg1"/>
                      </a:gs>
                    </a:gsLst>
                    <a:lin ang="5400000" scaled="0"/>
                  </a:gradFill>
                  <a:ea typeface="Segoe UI" pitchFamily="34" charset="0"/>
                  <a:cs typeface="Segoe UI" pitchFamily="34" charset="0"/>
                </a:endParaRPr>
              </a:p>
            </p:txBody>
          </p:sp>
          <p:sp>
            <p:nvSpPr>
              <p:cNvPr id="100" name="Rectangle 99"/>
              <p:cNvSpPr/>
              <p:nvPr/>
            </p:nvSpPr>
            <p:spPr bwMode="auto">
              <a:xfrm>
                <a:off x="868" y="1577434"/>
                <a:ext cx="12167876" cy="92522"/>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82819" tIns="146255" rIns="182819" bIns="146255" numCol="1" spcCol="0" rtlCol="0" fromWordArt="0" anchor="t" anchorCtr="0" forceAA="0" compatLnSpc="1">
                <a:prstTxWarp prst="textNoShape">
                  <a:avLst/>
                </a:prstTxWarp>
                <a:noAutofit/>
              </a:bodyPr>
              <a:lstStyle/>
              <a:p>
                <a:pPr algn="ctr" defTabSz="932026" fontAlgn="base">
                  <a:lnSpc>
                    <a:spcPct val="90000"/>
                  </a:lnSpc>
                  <a:spcBef>
                    <a:spcPct val="0"/>
                  </a:spcBef>
                  <a:spcAft>
                    <a:spcPct val="0"/>
                  </a:spcAft>
                  <a:defRPr/>
                </a:pPr>
                <a:endParaRPr lang="en-US" sz="2353" kern="0" dirty="0" err="1">
                  <a:gradFill>
                    <a:gsLst>
                      <a:gs pos="14844">
                        <a:schemeClr val="bg1"/>
                      </a:gs>
                      <a:gs pos="69000">
                        <a:schemeClr val="bg1"/>
                      </a:gs>
                    </a:gsLst>
                    <a:lin ang="5400000" scaled="0"/>
                  </a:gradFill>
                  <a:ea typeface="Segoe UI" pitchFamily="34" charset="0"/>
                  <a:cs typeface="Segoe UI" pitchFamily="34" charset="0"/>
                </a:endParaRPr>
              </a:p>
            </p:txBody>
          </p:sp>
          <p:sp>
            <p:nvSpPr>
              <p:cNvPr id="101" name="Rectangle 100"/>
              <p:cNvSpPr/>
              <p:nvPr/>
            </p:nvSpPr>
            <p:spPr>
              <a:xfrm>
                <a:off x="1716225" y="2550454"/>
                <a:ext cx="1772550" cy="470230"/>
              </a:xfrm>
              <a:prstGeom prst="rect">
                <a:avLst/>
              </a:prstGeom>
            </p:spPr>
            <p:txBody>
              <a:bodyPr wrap="square" lIns="179233" rIns="179233">
                <a:spAutoFit/>
              </a:bodyPr>
              <a:lstStyle/>
              <a:p>
                <a:pPr defTabSz="696579">
                  <a:lnSpc>
                    <a:spcPct val="90000"/>
                  </a:lnSpc>
                  <a:spcBef>
                    <a:spcPct val="0"/>
                  </a:spcBef>
                  <a:spcAft>
                    <a:spcPct val="35000"/>
                  </a:spcAft>
                  <a:defRPr/>
                </a:pPr>
                <a:r>
                  <a:rPr lang="en-US" sz="1400" kern="0" spc="-29" dirty="0">
                    <a:gradFill>
                      <a:gsLst>
                        <a:gs pos="14844">
                          <a:schemeClr val="bg1"/>
                        </a:gs>
                        <a:gs pos="69000">
                          <a:schemeClr val="bg1"/>
                        </a:gs>
                      </a:gsLst>
                      <a:lin ang="5400000" scaled="0"/>
                    </a:gradFill>
                  </a:rPr>
                  <a:t>Client Side and </a:t>
                </a:r>
                <a:br>
                  <a:rPr lang="en-US" sz="1400" kern="0" spc="-29" dirty="0">
                    <a:gradFill>
                      <a:gsLst>
                        <a:gs pos="14844">
                          <a:schemeClr val="bg1"/>
                        </a:gs>
                        <a:gs pos="69000">
                          <a:schemeClr val="bg1"/>
                        </a:gs>
                      </a:gsLst>
                      <a:lin ang="5400000" scaled="0"/>
                    </a:gradFill>
                  </a:rPr>
                </a:br>
                <a:r>
                  <a:rPr lang="en-US" sz="1400" kern="0" spc="-29" dirty="0">
                    <a:gradFill>
                      <a:gsLst>
                        <a:gs pos="14844">
                          <a:schemeClr val="bg1"/>
                        </a:gs>
                        <a:gs pos="69000">
                          <a:schemeClr val="bg1"/>
                        </a:gs>
                      </a:gsLst>
                      <a:lin ang="5400000" scaled="0"/>
                    </a:gradFill>
                  </a:rPr>
                  <a:t>Open Source</a:t>
                </a:r>
              </a:p>
            </p:txBody>
          </p:sp>
          <p:sp>
            <p:nvSpPr>
              <p:cNvPr id="102" name="Rectangle 101"/>
              <p:cNvSpPr/>
              <p:nvPr/>
            </p:nvSpPr>
            <p:spPr>
              <a:xfrm>
                <a:off x="3681899" y="2550454"/>
                <a:ext cx="2041170" cy="470230"/>
              </a:xfrm>
              <a:prstGeom prst="rect">
                <a:avLst/>
              </a:prstGeom>
            </p:spPr>
            <p:txBody>
              <a:bodyPr wrap="square" lIns="179233" rIns="179233">
                <a:spAutoFit/>
              </a:bodyPr>
              <a:lstStyle/>
              <a:p>
                <a:pPr defTabSz="696579">
                  <a:lnSpc>
                    <a:spcPct val="90000"/>
                  </a:lnSpc>
                  <a:spcBef>
                    <a:spcPct val="0"/>
                  </a:spcBef>
                  <a:spcAft>
                    <a:spcPct val="35000"/>
                  </a:spcAft>
                </a:pPr>
                <a:r>
                  <a:rPr lang="en-US" sz="1400" kern="0" spc="-29" dirty="0">
                    <a:gradFill>
                      <a:gsLst>
                        <a:gs pos="14844">
                          <a:schemeClr val="bg1"/>
                        </a:gs>
                        <a:gs pos="69000">
                          <a:schemeClr val="bg1"/>
                        </a:gs>
                      </a:gsLst>
                      <a:lin ang="5400000" scaled="0"/>
                    </a:gradFill>
                  </a:rPr>
                  <a:t>Client Side and Remotely Hosted</a:t>
                </a:r>
              </a:p>
            </p:txBody>
          </p:sp>
          <p:sp>
            <p:nvSpPr>
              <p:cNvPr id="103" name="Rectangle 102"/>
              <p:cNvSpPr/>
              <p:nvPr/>
            </p:nvSpPr>
            <p:spPr>
              <a:xfrm>
                <a:off x="5793352" y="2550454"/>
                <a:ext cx="2041170" cy="470230"/>
              </a:xfrm>
              <a:prstGeom prst="rect">
                <a:avLst/>
              </a:prstGeom>
            </p:spPr>
            <p:txBody>
              <a:bodyPr wrap="square" lIns="179233" rIns="179233">
                <a:spAutoFit/>
              </a:bodyPr>
              <a:lstStyle/>
              <a:p>
                <a:pPr defTabSz="696579">
                  <a:lnSpc>
                    <a:spcPct val="90000"/>
                  </a:lnSpc>
                  <a:spcBef>
                    <a:spcPct val="0"/>
                  </a:spcBef>
                  <a:spcAft>
                    <a:spcPct val="35000"/>
                  </a:spcAft>
                </a:pPr>
                <a:r>
                  <a:rPr lang="en-US" sz="1400" kern="0" spc="-29" dirty="0">
                    <a:gradFill>
                      <a:gsLst>
                        <a:gs pos="14844">
                          <a:schemeClr val="bg1"/>
                        </a:gs>
                        <a:gs pos="69000">
                          <a:schemeClr val="bg1"/>
                        </a:gs>
                      </a:gsLst>
                      <a:lin ang="5400000" scaled="0"/>
                    </a:gradFill>
                  </a:rPr>
                  <a:t>REST and Cleaner Contracts</a:t>
                </a:r>
              </a:p>
            </p:txBody>
          </p:sp>
          <p:sp>
            <p:nvSpPr>
              <p:cNvPr id="104" name="Rectangle 103"/>
              <p:cNvSpPr/>
              <p:nvPr/>
            </p:nvSpPr>
            <p:spPr>
              <a:xfrm>
                <a:off x="7955331" y="2550454"/>
                <a:ext cx="2123533" cy="470230"/>
              </a:xfrm>
              <a:prstGeom prst="rect">
                <a:avLst/>
              </a:prstGeom>
            </p:spPr>
            <p:txBody>
              <a:bodyPr wrap="square" lIns="179233" rIns="179233">
                <a:spAutoFit/>
              </a:bodyPr>
              <a:lstStyle/>
              <a:p>
                <a:pPr defTabSz="696579">
                  <a:lnSpc>
                    <a:spcPct val="90000"/>
                  </a:lnSpc>
                  <a:spcBef>
                    <a:spcPct val="0"/>
                  </a:spcBef>
                  <a:spcAft>
                    <a:spcPct val="35000"/>
                  </a:spcAft>
                </a:pPr>
                <a:r>
                  <a:rPr lang="en-US" sz="1400" kern="0" spc="-29" dirty="0">
                    <a:gradFill>
                      <a:gsLst>
                        <a:gs pos="14844">
                          <a:schemeClr val="bg1"/>
                        </a:gs>
                        <a:gs pos="69000">
                          <a:schemeClr val="bg1"/>
                        </a:gs>
                      </a:gsLst>
                      <a:lin ang="5400000" scaled="0"/>
                    </a:gradFill>
                  </a:rPr>
                  <a:t>Web Hooks and </a:t>
                </a:r>
                <a:br>
                  <a:rPr lang="en-US" sz="1400" kern="0" spc="-29" dirty="0">
                    <a:gradFill>
                      <a:gsLst>
                        <a:gs pos="14844">
                          <a:schemeClr val="bg1"/>
                        </a:gs>
                        <a:gs pos="69000">
                          <a:schemeClr val="bg1"/>
                        </a:gs>
                      </a:gsLst>
                      <a:lin ang="5400000" scaled="0"/>
                    </a:gradFill>
                  </a:rPr>
                </a:br>
                <a:r>
                  <a:rPr lang="en-US" sz="1400" kern="0" spc="-29" dirty="0">
                    <a:gradFill>
                      <a:gsLst>
                        <a:gs pos="14844">
                          <a:schemeClr val="bg1"/>
                        </a:gs>
                        <a:gs pos="69000">
                          <a:schemeClr val="bg1"/>
                        </a:gs>
                      </a:gsLst>
                      <a:lin ang="5400000" scaled="0"/>
                    </a:gradFill>
                  </a:rPr>
                  <a:t>Web Sockets</a:t>
                </a:r>
              </a:p>
            </p:txBody>
          </p:sp>
          <p:sp>
            <p:nvSpPr>
              <p:cNvPr id="105" name="Rectangle 104"/>
              <p:cNvSpPr/>
              <p:nvPr/>
            </p:nvSpPr>
            <p:spPr>
              <a:xfrm>
                <a:off x="10068450" y="2550454"/>
                <a:ext cx="2117015" cy="470230"/>
              </a:xfrm>
              <a:prstGeom prst="rect">
                <a:avLst/>
              </a:prstGeom>
            </p:spPr>
            <p:txBody>
              <a:bodyPr wrap="square" lIns="179233" rIns="179233">
                <a:spAutoFit/>
              </a:bodyPr>
              <a:lstStyle/>
              <a:p>
                <a:pPr defTabSz="696579">
                  <a:lnSpc>
                    <a:spcPct val="90000"/>
                  </a:lnSpc>
                  <a:spcBef>
                    <a:spcPct val="0"/>
                  </a:spcBef>
                  <a:spcAft>
                    <a:spcPct val="35000"/>
                  </a:spcAft>
                </a:pPr>
                <a:r>
                  <a:rPr lang="en-US" sz="1400" kern="0" spc="-29" dirty="0">
                    <a:gradFill>
                      <a:gsLst>
                        <a:gs pos="4020">
                          <a:schemeClr val="tx1"/>
                        </a:gs>
                        <a:gs pos="14844">
                          <a:schemeClr val="tx1"/>
                        </a:gs>
                      </a:gsLst>
                      <a:lin ang="5400000" scaled="0"/>
                    </a:gradFill>
                  </a:rPr>
                  <a:t>Cloud SaaS and </a:t>
                </a:r>
                <a:br>
                  <a:rPr lang="en-US" sz="1400" kern="0" spc="-29" dirty="0">
                    <a:gradFill>
                      <a:gsLst>
                        <a:gs pos="4020">
                          <a:schemeClr val="tx1"/>
                        </a:gs>
                        <a:gs pos="14844">
                          <a:schemeClr val="tx1"/>
                        </a:gs>
                      </a:gsLst>
                      <a:lin ang="5400000" scaled="0"/>
                    </a:gradFill>
                  </a:rPr>
                </a:br>
                <a:r>
                  <a:rPr lang="en-US" sz="1400" kern="0" spc="-29" dirty="0">
                    <a:gradFill>
                      <a:gsLst>
                        <a:gs pos="4020">
                          <a:schemeClr val="tx1"/>
                        </a:gs>
                        <a:gs pos="14844">
                          <a:schemeClr val="tx1"/>
                        </a:gs>
                      </a:gsLst>
                      <a:lin ang="5400000" scaled="0"/>
                    </a:gradFill>
                  </a:rPr>
                  <a:t>Client Side Logic</a:t>
                </a:r>
              </a:p>
            </p:txBody>
          </p:sp>
        </p:grpSp>
      </p:grpSp>
      <p:pic>
        <p:nvPicPr>
          <p:cNvPr id="112" name="Picture 111"/>
          <p:cNvPicPr>
            <a:picLocks noChangeAspect="1"/>
          </p:cNvPicPr>
          <p:nvPr/>
        </p:nvPicPr>
        <p:blipFill rotWithShape="1">
          <a:blip r:embed="rId4"/>
          <a:srcRect b="26297"/>
          <a:stretch/>
        </p:blipFill>
        <p:spPr>
          <a:xfrm>
            <a:off x="10026481" y="3777398"/>
            <a:ext cx="3101454" cy="1556921"/>
          </a:xfrm>
          <a:prstGeom prst="rect">
            <a:avLst/>
          </a:prstGeom>
        </p:spPr>
      </p:pic>
      <p:pic>
        <p:nvPicPr>
          <p:cNvPr id="119" name="Picture 118"/>
          <p:cNvPicPr>
            <a:picLocks noChangeAspect="1"/>
          </p:cNvPicPr>
          <p:nvPr/>
        </p:nvPicPr>
        <p:blipFill rotWithShape="1">
          <a:blip r:embed="rId2">
            <a:duotone>
              <a:schemeClr val="accent4">
                <a:shade val="45000"/>
                <a:satMod val="135000"/>
              </a:schemeClr>
              <a:prstClr val="white"/>
            </a:duotone>
            <a:lum bright="-5000"/>
          </a:blip>
          <a:srcRect l="3" r="2"/>
          <a:stretch/>
        </p:blipFill>
        <p:spPr>
          <a:xfrm>
            <a:off x="11911367" y="5038921"/>
            <a:ext cx="1742778" cy="1015917"/>
          </a:xfrm>
          <a:prstGeom prst="rect">
            <a:avLst/>
          </a:prstGeom>
        </p:spPr>
      </p:pic>
      <p:sp>
        <p:nvSpPr>
          <p:cNvPr id="162" name="Title 1"/>
          <p:cNvSpPr>
            <a:spLocks noGrp="1"/>
          </p:cNvSpPr>
          <p:nvPr>
            <p:ph type="title"/>
          </p:nvPr>
        </p:nvSpPr>
        <p:spPr>
          <a:xfrm>
            <a:off x="274639" y="295274"/>
            <a:ext cx="11889564" cy="917575"/>
          </a:xfrm>
        </p:spPr>
        <p:txBody>
          <a:bodyPr/>
          <a:lstStyle/>
          <a:p>
            <a:r>
              <a:rPr lang="en-US" dirty="0"/>
              <a:t>Accelerating web development</a:t>
            </a:r>
          </a:p>
        </p:txBody>
      </p:sp>
    </p:spTree>
    <p:extLst>
      <p:ext uri="{BB962C8B-B14F-4D97-AF65-F5344CB8AC3E}">
        <p14:creationId xmlns:p14="http://schemas.microsoft.com/office/powerpoint/2010/main" val="30956717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400" dirty="0">
                <a:gradFill>
                  <a:gsLst>
                    <a:gs pos="24779">
                      <a:srgbClr val="292929"/>
                    </a:gs>
                    <a:gs pos="52000">
                      <a:srgbClr val="292929"/>
                    </a:gs>
                  </a:gsLst>
                  <a:lin ang="5400000" scaled="1"/>
                </a:gradFill>
                <a:latin typeface="+mn-lt"/>
              </a:rPr>
              <a:t>From your PC or Tablet visit MyIgnite at </a:t>
            </a:r>
            <a:r>
              <a:rPr lang="en-US" sz="2400" dirty="0">
                <a:gradFill>
                  <a:gsLst>
                    <a:gs pos="24779">
                      <a:srgbClr val="292929"/>
                    </a:gs>
                    <a:gs pos="52000">
                      <a:srgbClr val="292929"/>
                    </a:gs>
                  </a:gsLst>
                  <a:lin ang="5400000" scaled="1"/>
                </a:gradFill>
                <a:latin typeface="+mn-lt"/>
                <a:hlinkClick r:id="rId3"/>
              </a:rPr>
              <a:t>http://myignite.microsoft.com</a:t>
            </a:r>
            <a:endParaRPr lang="en-US" sz="2400" dirty="0">
              <a:gradFill>
                <a:gsLst>
                  <a:gs pos="24779">
                    <a:srgbClr val="292929"/>
                  </a:gs>
                  <a:gs pos="52000">
                    <a:srgbClr val="292929"/>
                  </a:gs>
                </a:gsLst>
                <a:lin ang="5400000" scaled="1"/>
              </a:gradFill>
              <a:latin typeface="+mn-lt"/>
            </a:endParaRPr>
          </a:p>
          <a:p>
            <a:pPr defTabSz="932742">
              <a:spcBef>
                <a:spcPct val="0"/>
              </a:spcBef>
            </a:pPr>
            <a:endParaRPr lang="en-US" sz="2400" dirty="0">
              <a:gradFill>
                <a:gsLst>
                  <a:gs pos="24779">
                    <a:srgbClr val="292929"/>
                  </a:gs>
                  <a:gs pos="52000">
                    <a:srgbClr val="292929"/>
                  </a:gs>
                </a:gsLst>
                <a:lin ang="5400000" scaled="1"/>
              </a:gradFill>
              <a:latin typeface="+mn-lt"/>
            </a:endParaRPr>
          </a:p>
          <a:p>
            <a:pPr defTabSz="932742">
              <a:spcBef>
                <a:spcPct val="0"/>
              </a:spcBef>
            </a:pPr>
            <a:r>
              <a:rPr lang="en-US" sz="2400" dirty="0">
                <a:gradFill>
                  <a:gsLst>
                    <a:gs pos="24779">
                      <a:srgbClr val="292929"/>
                    </a:gs>
                    <a:gs pos="52000">
                      <a:srgbClr val="292929"/>
                    </a:gs>
                  </a:gsLst>
                  <a:lin ang="5400000" scaled="1"/>
                </a:gradFill>
                <a:latin typeface="+mn-lt"/>
              </a:rPr>
              <a:t>From your phone download and use the Ignite Mobile App by scanning  the QR code above or visiting </a:t>
            </a:r>
            <a:r>
              <a:rPr lang="en-US" sz="2400" dirty="0">
                <a:gradFill>
                  <a:gsLst>
                    <a:gs pos="24779">
                      <a:srgbClr val="292929"/>
                    </a:gs>
                    <a:gs pos="52000">
                      <a:srgbClr val="292929"/>
                    </a:gs>
                  </a:gsLst>
                  <a:lin ang="5400000" scaled="1"/>
                </a:gradFill>
                <a:latin typeface="+mn-lt"/>
                <a:hlinkClick r:id="rId4"/>
              </a:rPr>
              <a:t>https://aka.ms/ignite.mobileapp</a:t>
            </a:r>
            <a:r>
              <a:rPr lang="en-US" sz="2400" dirty="0">
                <a:gradFill>
                  <a:gsLst>
                    <a:gs pos="24779">
                      <a:srgbClr val="292929"/>
                    </a:gs>
                    <a:gs pos="52000">
                      <a:srgbClr val="292929"/>
                    </a:gs>
                  </a:gsLst>
                  <a:lin ang="5400000" scaled="1"/>
                </a:gradFill>
                <a:latin typeface="+mn-lt"/>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a:gradFill>
                  <a:gsLst>
                    <a:gs pos="24779">
                      <a:srgbClr val="292929"/>
                    </a:gs>
                    <a:gs pos="52000">
                      <a:srgbClr val="292929"/>
                    </a:gs>
                  </a:gsLst>
                  <a:lin ang="5400000" scaled="1"/>
                </a:gradFill>
              </a:rPr>
              <a:t>Please evaluate this session</a:t>
            </a:r>
          </a:p>
          <a:p>
            <a:pPr>
              <a:lnSpc>
                <a:spcPct val="80000"/>
              </a:lnSpc>
            </a:pPr>
            <a:r>
              <a:rPr lang="en-US" sz="3200" dirty="0">
                <a:gradFill>
                  <a:gsLst>
                    <a:gs pos="24779">
                      <a:srgbClr val="292929"/>
                    </a:gs>
                    <a:gs pos="52000">
                      <a:srgbClr val="292929"/>
                    </a:gs>
                  </a:gsLst>
                  <a:lin ang="5400000" scaled="1"/>
                </a:gradFill>
              </a:rPr>
              <a:t>Your feedback is important to us!</a:t>
            </a:r>
            <a:endParaRPr sz="3600" dirty="0">
              <a:gradFill>
                <a:gsLst>
                  <a:gs pos="24779">
                    <a:srgbClr val="292929"/>
                  </a:gs>
                  <a:gs pos="52000">
                    <a:srgbClr val="292929"/>
                  </a:gs>
                </a:gsLst>
                <a:lin ang="5400000" scaled="1"/>
              </a:gradFill>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298678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66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a:off x="-12410408" y="1294477"/>
            <a:ext cx="24860584" cy="5990475"/>
            <a:chOff x="0" y="1287462"/>
            <a:chExt cx="24860584" cy="5990475"/>
          </a:xfrm>
        </p:grpSpPr>
        <p:grpSp>
          <p:nvGrpSpPr>
            <p:cNvPr id="43" name="Group 42"/>
            <p:cNvGrpSpPr/>
            <p:nvPr/>
          </p:nvGrpSpPr>
          <p:grpSpPr>
            <a:xfrm>
              <a:off x="3168588" y="4394840"/>
              <a:ext cx="3160539" cy="1842291"/>
              <a:chOff x="597238" y="1785493"/>
              <a:chExt cx="3160987" cy="1842814"/>
            </a:xfrm>
          </p:grpSpPr>
          <p:pic>
            <p:nvPicPr>
              <p:cNvPr id="44" name="Picture 43"/>
              <p:cNvPicPr>
                <a:picLocks noChangeAspect="1"/>
              </p:cNvPicPr>
              <p:nvPr/>
            </p:nvPicPr>
            <p:blipFill>
              <a:blip r:embed="rId2">
                <a:lum bright="4000"/>
              </a:blip>
              <a:stretch>
                <a:fillRect/>
              </a:stretch>
            </p:blipFill>
            <p:spPr>
              <a:xfrm>
                <a:off x="597238" y="1785493"/>
                <a:ext cx="3160987" cy="1842814"/>
              </a:xfrm>
              <a:prstGeom prst="rect">
                <a:avLst/>
              </a:prstGeom>
              <a:noFill/>
            </p:spPr>
          </p:pic>
          <p:sp>
            <p:nvSpPr>
              <p:cNvPr id="45" name="Text Placeholder 68"/>
              <p:cNvSpPr txBox="1">
                <a:spLocks/>
              </p:cNvSpPr>
              <p:nvPr/>
            </p:nvSpPr>
            <p:spPr>
              <a:xfrm>
                <a:off x="840225" y="2796206"/>
                <a:ext cx="2660555" cy="597473"/>
              </a:xfrm>
              <a:prstGeom prst="rect">
                <a:avLst/>
              </a:prstGeom>
              <a:noFill/>
            </p:spPr>
            <p:txBody>
              <a:bodyPr anchor="b"/>
              <a:lstStyle>
                <a:lvl1pPr marL="342836" marR="0" indent="-342836" algn="l" defTabSz="93256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090" marR="0" indent="-241254" algn="l" defTabSz="93256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50"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8"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64"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57"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42"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26"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409"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387">
                  <a:lnSpc>
                    <a:spcPct val="100000"/>
                  </a:lnSpc>
                  <a:spcBef>
                    <a:spcPts val="0"/>
                  </a:spcBef>
                  <a:buNone/>
                </a:pPr>
                <a:endParaRPr lang="en-US" sz="1399" dirty="0">
                  <a:solidFill>
                    <a:srgbClr val="505050"/>
                  </a:solidFill>
                  <a:latin typeface="Segoe UI"/>
                </a:endParaRPr>
              </a:p>
            </p:txBody>
          </p:sp>
        </p:grpSp>
        <p:pic>
          <p:nvPicPr>
            <p:cNvPr id="46" name="Picture 45"/>
            <p:cNvPicPr>
              <a:picLocks noChangeAspect="1"/>
            </p:cNvPicPr>
            <p:nvPr/>
          </p:nvPicPr>
          <p:blipFill rotWithShape="1">
            <a:blip r:embed="rId2">
              <a:grayscl/>
            </a:blip>
            <a:srcRect l="3" r="2"/>
            <a:stretch/>
          </p:blipFill>
          <p:spPr>
            <a:xfrm>
              <a:off x="195988" y="4861346"/>
              <a:ext cx="2414106" cy="1407253"/>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746" y="5174341"/>
              <a:ext cx="3183038" cy="1875667"/>
            </a:xfrm>
            <a:prstGeom prst="rect">
              <a:avLst/>
            </a:prstGeom>
          </p:spPr>
        </p:pic>
        <p:pic>
          <p:nvPicPr>
            <p:cNvPr id="48" name="Picture 47"/>
            <p:cNvPicPr>
              <a:picLocks noChangeAspect="1"/>
            </p:cNvPicPr>
            <p:nvPr/>
          </p:nvPicPr>
          <p:blipFill rotWithShape="1">
            <a:blip r:embed="rId4"/>
            <a:srcRect b="26297"/>
            <a:stretch/>
          </p:blipFill>
          <p:spPr>
            <a:xfrm>
              <a:off x="10026481" y="3777398"/>
              <a:ext cx="3101454" cy="1556921"/>
            </a:xfrm>
            <a:prstGeom prst="rect">
              <a:avLst/>
            </a:prstGeom>
          </p:spPr>
        </p:pic>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1195" y="3346861"/>
              <a:ext cx="1687828" cy="2604668"/>
            </a:xfrm>
            <a:prstGeom prst="rect">
              <a:avLst/>
            </a:prstGeom>
          </p:spPr>
        </p:pic>
        <p:grpSp>
          <p:nvGrpSpPr>
            <p:cNvPr id="50" name="Group 49"/>
            <p:cNvGrpSpPr/>
            <p:nvPr/>
          </p:nvGrpSpPr>
          <p:grpSpPr>
            <a:xfrm>
              <a:off x="8810307" y="4829910"/>
              <a:ext cx="3393355" cy="1978002"/>
              <a:chOff x="6129346" y="1176221"/>
              <a:chExt cx="3327121" cy="1939669"/>
            </a:xfrm>
          </p:grpSpPr>
          <p:pic>
            <p:nvPicPr>
              <p:cNvPr id="51" name="Picture 50"/>
              <p:cNvPicPr>
                <a:picLocks noChangeAspect="1"/>
              </p:cNvPicPr>
              <p:nvPr/>
            </p:nvPicPr>
            <p:blipFill>
              <a:blip r:embed="rId2">
                <a:duotone>
                  <a:schemeClr val="accent3">
                    <a:shade val="45000"/>
                    <a:satMod val="135000"/>
                  </a:schemeClr>
                  <a:prstClr val="white"/>
                </a:duotone>
                <a:lum bright="-2000"/>
              </a:blip>
              <a:stretch>
                <a:fillRect/>
              </a:stretch>
            </p:blipFill>
            <p:spPr>
              <a:xfrm>
                <a:off x="6129346" y="1176221"/>
                <a:ext cx="3327121" cy="1939669"/>
              </a:xfrm>
              <a:prstGeom prst="rect">
                <a:avLst/>
              </a:prstGeom>
            </p:spPr>
          </p:pic>
          <p:sp>
            <p:nvSpPr>
              <p:cNvPr id="52" name="Rectangle 51"/>
              <p:cNvSpPr/>
              <p:nvPr/>
            </p:nvSpPr>
            <p:spPr>
              <a:xfrm>
                <a:off x="6431205" y="2135470"/>
                <a:ext cx="2975917" cy="738384"/>
              </a:xfrm>
              <a:prstGeom prst="rect">
                <a:avLst/>
              </a:prstGeom>
            </p:spPr>
            <p:txBody>
              <a:bodyPr wrap="square">
                <a:spAutoFit/>
              </a:bodyPr>
              <a:lstStyle/>
              <a:p>
                <a:pPr defTabSz="914224"/>
                <a:r>
                  <a:rPr lang="en-US" sz="1399" kern="0" dirty="0">
                    <a:gradFill>
                      <a:gsLst>
                        <a:gs pos="21875">
                          <a:schemeClr val="tx2"/>
                        </a:gs>
                        <a:gs pos="61000">
                          <a:schemeClr val="tx2"/>
                        </a:gs>
                      </a:gsLst>
                      <a:lin ang="5400000" scaled="0"/>
                    </a:gradFill>
                  </a:rPr>
                  <a:t>of customers are leveraging cloud for their applications—from pilots to production apps</a:t>
                </a:r>
                <a:r>
                  <a:rPr lang="en-US" sz="1399" kern="0" baseline="30000" dirty="0">
                    <a:gradFill>
                      <a:gsLst>
                        <a:gs pos="21875">
                          <a:schemeClr val="tx2"/>
                        </a:gs>
                        <a:gs pos="61000">
                          <a:schemeClr val="tx2"/>
                        </a:gs>
                      </a:gsLst>
                      <a:lin ang="5400000" scaled="0"/>
                    </a:gradFill>
                  </a:rPr>
                  <a:t>1</a:t>
                </a:r>
              </a:p>
            </p:txBody>
          </p:sp>
          <p:sp>
            <p:nvSpPr>
              <p:cNvPr id="53" name="TextBox 52"/>
              <p:cNvSpPr txBox="1"/>
              <p:nvPr/>
            </p:nvSpPr>
            <p:spPr>
              <a:xfrm>
                <a:off x="7181531" y="1530890"/>
                <a:ext cx="1399375" cy="764053"/>
              </a:xfrm>
              <a:prstGeom prst="rect">
                <a:avLst/>
              </a:prstGeom>
              <a:noFill/>
            </p:spPr>
            <p:txBody>
              <a:bodyPr wrap="square" lIns="87840" tIns="43919" rIns="87840" bIns="43919" rtlCol="0">
                <a:spAutoFit/>
              </a:bodyPr>
              <a:lstStyle/>
              <a:p>
                <a:pPr defTabSz="914224"/>
                <a:r>
                  <a:rPr lang="en-US" sz="4399" kern="0" dirty="0">
                    <a:gradFill>
                      <a:gsLst>
                        <a:gs pos="21875">
                          <a:schemeClr val="tx2"/>
                        </a:gs>
                        <a:gs pos="61000">
                          <a:schemeClr val="tx2"/>
                        </a:gs>
                      </a:gsLst>
                      <a:lin ang="5400000" scaled="0"/>
                    </a:gradFill>
                    <a:latin typeface="Segoe UI Light"/>
                  </a:rPr>
                  <a:t>72%</a:t>
                </a:r>
              </a:p>
            </p:txBody>
          </p:sp>
        </p:grpSp>
        <p:pic>
          <p:nvPicPr>
            <p:cNvPr id="54" name="Picture 53"/>
            <p:cNvPicPr>
              <a:picLocks noChangeAspect="1"/>
            </p:cNvPicPr>
            <p:nvPr/>
          </p:nvPicPr>
          <p:blipFill>
            <a:blip r:embed="rId2">
              <a:duotone>
                <a:schemeClr val="accent3">
                  <a:shade val="45000"/>
                  <a:satMod val="135000"/>
                </a:schemeClr>
                <a:prstClr val="white"/>
              </a:duotone>
            </a:blip>
            <a:stretch>
              <a:fillRect/>
            </a:stretch>
          </p:blipFill>
          <p:spPr>
            <a:xfrm>
              <a:off x="5639813" y="5299935"/>
              <a:ext cx="3393356" cy="1978002"/>
            </a:xfrm>
            <a:prstGeom prst="rect">
              <a:avLst/>
            </a:prstGeom>
          </p:spPr>
        </p:pic>
        <p:pic>
          <p:nvPicPr>
            <p:cNvPr id="55" name="Picture 54"/>
            <p:cNvPicPr>
              <a:picLocks noChangeAspect="1"/>
            </p:cNvPicPr>
            <p:nvPr/>
          </p:nvPicPr>
          <p:blipFill rotWithShape="1">
            <a:blip r:embed="rId2">
              <a:duotone>
                <a:schemeClr val="accent4">
                  <a:shade val="45000"/>
                  <a:satMod val="135000"/>
                </a:schemeClr>
                <a:prstClr val="white"/>
              </a:duotone>
              <a:lum bright="-5000"/>
            </a:blip>
            <a:srcRect l="3" r="2"/>
            <a:stretch/>
          </p:blipFill>
          <p:spPr>
            <a:xfrm>
              <a:off x="11911367" y="5038921"/>
              <a:ext cx="1742778" cy="1015917"/>
            </a:xfrm>
            <a:prstGeom prst="rect">
              <a:avLst/>
            </a:prstGeom>
          </p:spPr>
        </p:pic>
        <p:sp>
          <p:nvSpPr>
            <p:cNvPr id="3" name="Rectangle 2"/>
            <p:cNvSpPr/>
            <p:nvPr/>
          </p:nvSpPr>
          <p:spPr bwMode="auto">
            <a:xfrm>
              <a:off x="4706018" y="1581615"/>
              <a:ext cx="1932231" cy="191996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82854" rIns="182854" bIns="46614" numCol="1" rtlCol="0" anchor="t" anchorCtr="0" compatLnSpc="1">
              <a:prstTxWarp prst="textNoShape">
                <a:avLst/>
              </a:prstTxWarp>
            </a:bodyPr>
            <a:lstStyle/>
            <a:p>
              <a:pPr defTabSz="932371">
                <a:lnSpc>
                  <a:spcPct val="90000"/>
                </a:lnSpc>
                <a:spcAft>
                  <a:spcPts val="1224"/>
                </a:spcAft>
              </a:pPr>
              <a:r>
                <a:rPr lang="en-US" kern="0" spc="-30" dirty="0">
                  <a:gradFill>
                    <a:gsLst>
                      <a:gs pos="14844">
                        <a:schemeClr val="bg1"/>
                      </a:gs>
                      <a:gs pos="69000">
                        <a:schemeClr val="bg1"/>
                      </a:gs>
                    </a:gsLst>
                    <a:lin ang="5400000" scaled="0"/>
                  </a:gradFill>
                </a:rPr>
                <a:t>2003</a:t>
              </a:r>
            </a:p>
          </p:txBody>
        </p:sp>
        <p:sp>
          <p:nvSpPr>
            <p:cNvPr id="4" name="Rectangle 3"/>
            <p:cNvSpPr/>
            <p:nvPr/>
          </p:nvSpPr>
          <p:spPr bwMode="auto">
            <a:xfrm>
              <a:off x="6638020" y="1581615"/>
              <a:ext cx="1932231" cy="191750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82854" rIns="182854" bIns="46614" numCol="1" rtlCol="0" anchor="t" anchorCtr="0" compatLnSpc="1">
              <a:prstTxWarp prst="textNoShape">
                <a:avLst/>
              </a:prstTxWarp>
            </a:bodyPr>
            <a:lstStyle/>
            <a:p>
              <a:pPr defTabSz="932371">
                <a:lnSpc>
                  <a:spcPct val="90000"/>
                </a:lnSpc>
                <a:spcAft>
                  <a:spcPts val="1224"/>
                </a:spcAft>
              </a:pPr>
              <a:r>
                <a:rPr lang="en-US" kern="0" spc="-30" dirty="0">
                  <a:gradFill>
                    <a:gsLst>
                      <a:gs pos="14844">
                        <a:schemeClr val="bg1"/>
                      </a:gs>
                      <a:gs pos="69000">
                        <a:schemeClr val="bg1"/>
                      </a:gs>
                    </a:gsLst>
                    <a:lin ang="5400000" scaled="0"/>
                  </a:gradFill>
                </a:rPr>
                <a:t>2007</a:t>
              </a:r>
            </a:p>
          </p:txBody>
        </p:sp>
        <p:sp>
          <p:nvSpPr>
            <p:cNvPr id="5" name="Rectangle 4"/>
            <p:cNvSpPr/>
            <p:nvPr/>
          </p:nvSpPr>
          <p:spPr bwMode="auto">
            <a:xfrm>
              <a:off x="8570251" y="1581615"/>
              <a:ext cx="1932231" cy="1919968"/>
            </a:xfrm>
            <a:prstGeom prst="rect">
              <a:avLst/>
            </a:prstGeom>
            <a:solidFill>
              <a:schemeClr val="tx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82854" rIns="182854" bIns="46614" numCol="1" rtlCol="0" anchor="t" anchorCtr="0" compatLnSpc="1">
              <a:prstTxWarp prst="textNoShape">
                <a:avLst/>
              </a:prstTxWarp>
            </a:bodyPr>
            <a:lstStyle/>
            <a:p>
              <a:pPr defTabSz="932371">
                <a:lnSpc>
                  <a:spcPct val="90000"/>
                </a:lnSpc>
                <a:spcAft>
                  <a:spcPts val="1224"/>
                </a:spcAft>
              </a:pPr>
              <a:r>
                <a:rPr lang="en-US" kern="0" spc="-30" dirty="0">
                  <a:gradFill>
                    <a:gsLst>
                      <a:gs pos="14844">
                        <a:schemeClr val="bg1"/>
                      </a:gs>
                      <a:gs pos="69000">
                        <a:schemeClr val="bg1"/>
                      </a:gs>
                    </a:gsLst>
                    <a:lin ang="5400000" scaled="0"/>
                  </a:gradFill>
                </a:rPr>
                <a:t>2010</a:t>
              </a:r>
            </a:p>
          </p:txBody>
        </p:sp>
        <p:sp>
          <p:nvSpPr>
            <p:cNvPr id="6" name="Rectangle 5"/>
            <p:cNvSpPr/>
            <p:nvPr/>
          </p:nvSpPr>
          <p:spPr bwMode="auto">
            <a:xfrm>
              <a:off x="10502482" y="1569180"/>
              <a:ext cx="1932231" cy="1990337"/>
            </a:xfrm>
            <a:prstGeom prst="rect">
              <a:avLst/>
            </a:prstGeom>
            <a:solidFill>
              <a:srgbClr val="00009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82854" rIns="182854" bIns="46614" numCol="1" rtlCol="0" anchor="t" anchorCtr="0" compatLnSpc="1">
              <a:prstTxWarp prst="textNoShape">
                <a:avLst/>
              </a:prstTxWarp>
            </a:bodyPr>
            <a:lstStyle/>
            <a:p>
              <a:pPr defTabSz="932371">
                <a:lnSpc>
                  <a:spcPct val="90000"/>
                </a:lnSpc>
                <a:spcBef>
                  <a:spcPct val="0"/>
                </a:spcBef>
                <a:spcAft>
                  <a:spcPts val="1224"/>
                </a:spcAft>
              </a:pPr>
              <a:r>
                <a:rPr lang="en-US" kern="0" spc="-30" dirty="0">
                  <a:gradFill>
                    <a:gsLst>
                      <a:gs pos="14844">
                        <a:schemeClr val="bg1"/>
                      </a:gs>
                      <a:gs pos="69000">
                        <a:schemeClr val="bg1"/>
                      </a:gs>
                    </a:gsLst>
                    <a:lin ang="5400000" scaled="0"/>
                  </a:gradFill>
                </a:rPr>
                <a:t>2013</a:t>
              </a:r>
            </a:p>
          </p:txBody>
        </p:sp>
        <p:grpSp>
          <p:nvGrpSpPr>
            <p:cNvPr id="7" name="Group 6"/>
            <p:cNvGrpSpPr/>
            <p:nvPr/>
          </p:nvGrpSpPr>
          <p:grpSpPr>
            <a:xfrm>
              <a:off x="2095392" y="1584081"/>
              <a:ext cx="2610626" cy="1915039"/>
              <a:chOff x="2095689" y="1683458"/>
              <a:chExt cx="2610997" cy="1915311"/>
            </a:xfrm>
          </p:grpSpPr>
          <p:sp>
            <p:nvSpPr>
              <p:cNvPr id="8" name="Rectangle 7"/>
              <p:cNvSpPr/>
              <p:nvPr/>
            </p:nvSpPr>
            <p:spPr bwMode="auto">
              <a:xfrm>
                <a:off x="2095689" y="1683459"/>
                <a:ext cx="683453" cy="1915310"/>
              </a:xfrm>
              <a:prstGeom prst="rect">
                <a:avLst/>
              </a:prstGeom>
              <a:solidFill>
                <a:schemeClr val="tx2"/>
              </a:solidFill>
              <a:ln w="10795" cap="flat" cmpd="sng" algn="ctr">
                <a:noFill/>
                <a:prstDash val="solid"/>
                <a:headEnd type="none" w="med" len="med"/>
                <a:tailEnd type="none" w="med" len="med"/>
              </a:ln>
              <a:effectLst/>
            </p:spPr>
            <p:txBody>
              <a:bodyPr vert="horz" wrap="square" lIns="182794" tIns="182794" rIns="93256" bIns="46614" numCol="1" rtlCol="0" anchor="t" anchorCtr="0" compatLnSpc="1">
                <a:prstTxWarp prst="textNoShape">
                  <a:avLst/>
                </a:prstTxWarp>
              </a:bodyPr>
              <a:lstStyle/>
              <a:p>
                <a:pPr defTabSz="932205" fontAlgn="base">
                  <a:lnSpc>
                    <a:spcPct val="90000"/>
                  </a:lnSpc>
                  <a:spcBef>
                    <a:spcPct val="0"/>
                  </a:spcBef>
                  <a:spcAft>
                    <a:spcPts val="1224"/>
                  </a:spcAft>
                  <a:defRPr/>
                </a:pPr>
                <a:endParaRPr lang="en-US" sz="1399" kern="0" dirty="0">
                  <a:gradFill>
                    <a:gsLst>
                      <a:gs pos="14844">
                        <a:schemeClr val="bg1"/>
                      </a:gs>
                      <a:gs pos="69000">
                        <a:schemeClr val="bg1"/>
                      </a:gs>
                    </a:gsLst>
                    <a:lin ang="5400000" scaled="0"/>
                  </a:gradFill>
                  <a:ea typeface="Segoe UI" panose="020B0502040204020203" pitchFamily="34" charset="0"/>
                  <a:cs typeface="Segoe UI" panose="020B0502040204020203" pitchFamily="34" charset="0"/>
                </a:endParaRPr>
              </a:p>
            </p:txBody>
          </p:sp>
          <p:sp>
            <p:nvSpPr>
              <p:cNvPr id="9" name="Rectangle 8"/>
              <p:cNvSpPr/>
              <p:nvPr/>
            </p:nvSpPr>
            <p:spPr bwMode="auto">
              <a:xfrm>
                <a:off x="2779141" y="1683458"/>
                <a:ext cx="1927545" cy="191531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82854" rIns="91440" bIns="46614" numCol="1" rtlCol="0" anchor="t" anchorCtr="0" compatLnSpc="1">
                <a:prstTxWarp prst="textNoShape">
                  <a:avLst/>
                </a:prstTxWarp>
              </a:bodyPr>
              <a:lstStyle/>
              <a:p>
                <a:pPr defTabSz="932205" fontAlgn="base">
                  <a:lnSpc>
                    <a:spcPct val="90000"/>
                  </a:lnSpc>
                  <a:spcBef>
                    <a:spcPct val="0"/>
                  </a:spcBef>
                  <a:spcAft>
                    <a:spcPts val="1224"/>
                  </a:spcAft>
                </a:pPr>
                <a:r>
                  <a:rPr lang="en-US" kern="0" spc="-30" dirty="0">
                    <a:gradFill>
                      <a:gsLst>
                        <a:gs pos="14844">
                          <a:schemeClr val="bg1"/>
                        </a:gs>
                        <a:gs pos="69000">
                          <a:schemeClr val="bg1"/>
                        </a:gs>
                      </a:gsLst>
                      <a:lin ang="5400000" scaled="0"/>
                    </a:gradFill>
                  </a:rPr>
                  <a:t>2001</a:t>
                </a:r>
              </a:p>
              <a:p>
                <a:pPr defTabSz="932205" fontAlgn="base">
                  <a:lnSpc>
                    <a:spcPct val="90000"/>
                  </a:lnSpc>
                  <a:spcBef>
                    <a:spcPct val="0"/>
                  </a:spcBef>
                  <a:spcAft>
                    <a:spcPts val="600"/>
                  </a:spcAft>
                </a:pPr>
                <a:endParaRPr lang="en-US" sz="1199" kern="0" dirty="0">
                  <a:gradFill>
                    <a:gsLst>
                      <a:gs pos="14844">
                        <a:schemeClr val="bg1"/>
                      </a:gs>
                      <a:gs pos="69000">
                        <a:schemeClr val="bg1"/>
                      </a:gs>
                    </a:gsLst>
                    <a:lin ang="5400000" scaled="0"/>
                  </a:gradFill>
                  <a:ea typeface="Segoe UI" panose="020B0502040204020203" pitchFamily="34" charset="0"/>
                  <a:cs typeface="Segoe UI" panose="020B0502040204020203" pitchFamily="34" charset="0"/>
                </a:endParaRPr>
              </a:p>
            </p:txBody>
          </p:sp>
        </p:grpSp>
        <p:grpSp>
          <p:nvGrpSpPr>
            <p:cNvPr id="10" name="Group 9"/>
            <p:cNvGrpSpPr/>
            <p:nvPr/>
          </p:nvGrpSpPr>
          <p:grpSpPr>
            <a:xfrm>
              <a:off x="0" y="1584081"/>
              <a:ext cx="2826876" cy="1915038"/>
              <a:chOff x="-1" y="1683459"/>
              <a:chExt cx="2827277" cy="1915310"/>
            </a:xfrm>
          </p:grpSpPr>
          <p:sp>
            <p:nvSpPr>
              <p:cNvPr id="11" name="Pentagon 77"/>
              <p:cNvSpPr/>
              <p:nvPr/>
            </p:nvSpPr>
            <p:spPr bwMode="auto">
              <a:xfrm>
                <a:off x="-1" y="1683459"/>
                <a:ext cx="2730401" cy="1915310"/>
              </a:xfrm>
              <a:prstGeom prst="homePlate">
                <a:avLst>
                  <a:gd name="adj" fmla="val 22360"/>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146283" rIns="182854" bIns="146283" numCol="1" spcCol="0" rtlCol="0" fromWordArt="0" anchor="ctr" anchorCtr="0" forceAA="0" compatLnSpc="1">
                <a:prstTxWarp prst="textNoShape">
                  <a:avLst/>
                </a:prstTxWarp>
                <a:noAutofit/>
              </a:bodyPr>
              <a:lstStyle/>
              <a:p>
                <a:pPr defTabSz="710714">
                  <a:lnSpc>
                    <a:spcPct val="90000"/>
                  </a:lnSpc>
                  <a:spcBef>
                    <a:spcPct val="0"/>
                  </a:spcBef>
                  <a:spcAft>
                    <a:spcPct val="35000"/>
                  </a:spcAft>
                </a:pPr>
                <a:r>
                  <a:rPr lang="en-US" sz="2000" kern="0" dirty="0">
                    <a:gradFill>
                      <a:gsLst>
                        <a:gs pos="4020">
                          <a:schemeClr val="tx1"/>
                        </a:gs>
                        <a:gs pos="14844">
                          <a:schemeClr val="tx1"/>
                        </a:gs>
                      </a:gsLst>
                    </a:gradFill>
                    <a:ea typeface="Segoe UI" panose="020B0502040204020203" pitchFamily="34" charset="0"/>
                    <a:cs typeface="Segoe UI" panose="020B0502040204020203" pitchFamily="34" charset="0"/>
                  </a:rPr>
                  <a:t>2000</a:t>
                </a:r>
                <a:endParaRPr lang="en-US" sz="2000" kern="0" spc="-30" dirty="0">
                  <a:gradFill>
                    <a:gsLst>
                      <a:gs pos="4020">
                        <a:schemeClr val="tx1"/>
                      </a:gs>
                      <a:gs pos="14844">
                        <a:schemeClr val="tx1"/>
                      </a:gs>
                    </a:gsLst>
                  </a:gradFill>
                </a:endParaRPr>
              </a:p>
            </p:txBody>
          </p:sp>
          <p:grpSp>
            <p:nvGrpSpPr>
              <p:cNvPr id="12" name="Group 11"/>
              <p:cNvGrpSpPr/>
              <p:nvPr/>
            </p:nvGrpSpPr>
            <p:grpSpPr>
              <a:xfrm>
                <a:off x="2314433" y="2385698"/>
                <a:ext cx="512843" cy="514852"/>
                <a:chOff x="2180391" y="2332674"/>
                <a:chExt cx="502761" cy="504803"/>
              </a:xfrm>
            </p:grpSpPr>
            <p:sp>
              <p:nvSpPr>
                <p:cNvPr id="13" name="Oval 12"/>
                <p:cNvSpPr/>
                <p:nvPr/>
              </p:nvSpPr>
              <p:spPr bwMode="auto">
                <a:xfrm>
                  <a:off x="2203251" y="2355547"/>
                  <a:ext cx="461294" cy="461294"/>
                </a:xfrm>
                <a:prstGeom prst="ellipse">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defRPr/>
                  </a:pPr>
                  <a:endParaRPr lang="en-US" sz="2400" kern="0" dirty="0" err="1">
                    <a:gradFill>
                      <a:gsLst>
                        <a:gs pos="14844">
                          <a:schemeClr val="bg1"/>
                        </a:gs>
                        <a:gs pos="69000">
                          <a:schemeClr val="bg1"/>
                        </a:gs>
                      </a:gsLst>
                      <a:lin ang="5400000" scaled="0"/>
                    </a:gradFill>
                    <a:ea typeface="Segoe UI" pitchFamily="34" charset="0"/>
                    <a:cs typeface="Segoe UI" pitchFamily="34" charset="0"/>
                  </a:endParaRPr>
                </a:p>
              </p:txBody>
            </p:sp>
            <p:sp>
              <p:nvSpPr>
                <p:cNvPr id="14" name="Freeform 80"/>
                <p:cNvSpPr>
                  <a:spLocks noEditPoints="1"/>
                </p:cNvSpPr>
                <p:nvPr/>
              </p:nvSpPr>
              <p:spPr bwMode="black">
                <a:xfrm>
                  <a:off x="2180391" y="2332674"/>
                  <a:ext cx="502761" cy="50480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87867" tIns="43934" rIns="87867" bIns="43934" numCol="1" anchor="t" anchorCtr="0" compatLnSpc="1">
                  <a:prstTxWarp prst="textNoShape">
                    <a:avLst/>
                  </a:prstTxWarp>
                </a:bodyPr>
                <a:lstStyle>
                  <a:defPPr>
                    <a:defRPr lang="en-US"/>
                  </a:defPPr>
                  <a:lvl1pPr marL="0" algn="l" defTabSz="932567" rtl="0" eaLnBrk="1" latinLnBrk="0" hangingPunct="1">
                    <a:defRPr sz="1800" kern="1200">
                      <a:solidFill>
                        <a:schemeClr val="tx1"/>
                      </a:solidFill>
                      <a:latin typeface="+mn-lt"/>
                      <a:ea typeface="+mn-ea"/>
                      <a:cs typeface="+mn-cs"/>
                    </a:defRPr>
                  </a:lvl1pPr>
                  <a:lvl2pPr marL="466283" algn="l" defTabSz="932567" rtl="0" eaLnBrk="1" latinLnBrk="0" hangingPunct="1">
                    <a:defRPr sz="1800" kern="1200">
                      <a:solidFill>
                        <a:schemeClr val="tx1"/>
                      </a:solidFill>
                      <a:latin typeface="+mn-lt"/>
                      <a:ea typeface="+mn-ea"/>
                      <a:cs typeface="+mn-cs"/>
                    </a:defRPr>
                  </a:lvl2pPr>
                  <a:lvl3pPr marL="932567" algn="l" defTabSz="932567" rtl="0" eaLnBrk="1" latinLnBrk="0" hangingPunct="1">
                    <a:defRPr sz="1800" kern="1200">
                      <a:solidFill>
                        <a:schemeClr val="tx1"/>
                      </a:solidFill>
                      <a:latin typeface="+mn-lt"/>
                      <a:ea typeface="+mn-ea"/>
                      <a:cs typeface="+mn-cs"/>
                    </a:defRPr>
                  </a:lvl3pPr>
                  <a:lvl4pPr marL="1398849" algn="l" defTabSz="932567" rtl="0" eaLnBrk="1" latinLnBrk="0" hangingPunct="1">
                    <a:defRPr sz="1800" kern="1200">
                      <a:solidFill>
                        <a:schemeClr val="tx1"/>
                      </a:solidFill>
                      <a:latin typeface="+mn-lt"/>
                      <a:ea typeface="+mn-ea"/>
                      <a:cs typeface="+mn-cs"/>
                    </a:defRPr>
                  </a:lvl4pPr>
                  <a:lvl5pPr marL="1865133" algn="l" defTabSz="932567" rtl="0" eaLnBrk="1" latinLnBrk="0" hangingPunct="1">
                    <a:defRPr sz="1800" kern="1200">
                      <a:solidFill>
                        <a:schemeClr val="tx1"/>
                      </a:solidFill>
                      <a:latin typeface="+mn-lt"/>
                      <a:ea typeface="+mn-ea"/>
                      <a:cs typeface="+mn-cs"/>
                    </a:defRPr>
                  </a:lvl5pPr>
                  <a:lvl6pPr marL="2331417" algn="l" defTabSz="932567" rtl="0" eaLnBrk="1" latinLnBrk="0" hangingPunct="1">
                    <a:defRPr sz="1800" kern="1200">
                      <a:solidFill>
                        <a:schemeClr val="tx1"/>
                      </a:solidFill>
                      <a:latin typeface="+mn-lt"/>
                      <a:ea typeface="+mn-ea"/>
                      <a:cs typeface="+mn-cs"/>
                    </a:defRPr>
                  </a:lvl6pPr>
                  <a:lvl7pPr marL="2797700" algn="l" defTabSz="932567" rtl="0" eaLnBrk="1" latinLnBrk="0" hangingPunct="1">
                    <a:defRPr sz="1800" kern="1200">
                      <a:solidFill>
                        <a:schemeClr val="tx1"/>
                      </a:solidFill>
                      <a:latin typeface="+mn-lt"/>
                      <a:ea typeface="+mn-ea"/>
                      <a:cs typeface="+mn-cs"/>
                    </a:defRPr>
                  </a:lvl7pPr>
                  <a:lvl8pPr marL="3263983" algn="l" defTabSz="932567" rtl="0" eaLnBrk="1" latinLnBrk="0" hangingPunct="1">
                    <a:defRPr sz="1800" kern="1200">
                      <a:solidFill>
                        <a:schemeClr val="tx1"/>
                      </a:solidFill>
                      <a:latin typeface="+mn-lt"/>
                      <a:ea typeface="+mn-ea"/>
                      <a:cs typeface="+mn-cs"/>
                    </a:defRPr>
                  </a:lvl8pPr>
                  <a:lvl9pPr marL="3730268" algn="l" defTabSz="932567" rtl="0" eaLnBrk="1" latinLnBrk="0" hangingPunct="1">
                    <a:defRPr sz="1800" kern="1200">
                      <a:solidFill>
                        <a:schemeClr val="tx1"/>
                      </a:solidFill>
                      <a:latin typeface="+mn-lt"/>
                      <a:ea typeface="+mn-ea"/>
                      <a:cs typeface="+mn-cs"/>
                    </a:defRPr>
                  </a:lvl9pPr>
                </a:lstStyle>
                <a:p>
                  <a:pPr defTabSz="932387">
                    <a:defRPr/>
                  </a:pPr>
                  <a:endParaRPr lang="en-US" dirty="0">
                    <a:gradFill>
                      <a:gsLst>
                        <a:gs pos="14844">
                          <a:schemeClr val="bg1"/>
                        </a:gs>
                        <a:gs pos="69000">
                          <a:schemeClr val="bg1"/>
                        </a:gs>
                      </a:gsLst>
                    </a:gradFill>
                  </a:endParaRPr>
                </a:p>
              </p:txBody>
            </p:sp>
          </p:grpSp>
        </p:grpSp>
        <p:sp>
          <p:nvSpPr>
            <p:cNvPr id="15" name="Rectangle 14"/>
            <p:cNvSpPr/>
            <p:nvPr/>
          </p:nvSpPr>
          <p:spPr bwMode="auto">
            <a:xfrm>
              <a:off x="0" y="1491102"/>
              <a:ext cx="6625372" cy="105009"/>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86511" tIns="149208" rIns="186511" bIns="149208" numCol="1" spcCol="0" rtlCol="0" fromWordArt="0" anchor="t" anchorCtr="0" forceAA="0" compatLnSpc="1">
              <a:prstTxWarp prst="textNoShape">
                <a:avLst/>
              </a:prstTxWarp>
              <a:noAutofit/>
            </a:bodyPr>
            <a:lstStyle/>
            <a:p>
              <a:pPr algn="ctr" defTabSz="950938" fontAlgn="base">
                <a:lnSpc>
                  <a:spcPct val="90000"/>
                </a:lnSpc>
                <a:spcBef>
                  <a:spcPct val="0"/>
                </a:spcBef>
                <a:spcAft>
                  <a:spcPct val="0"/>
                </a:spcAft>
                <a:defRPr/>
              </a:pPr>
              <a:endParaRPr lang="en-US" sz="2400" kern="0" dirty="0" err="1">
                <a:gradFill>
                  <a:gsLst>
                    <a:gs pos="14844">
                      <a:schemeClr val="bg1"/>
                    </a:gs>
                    <a:gs pos="69000">
                      <a:schemeClr val="bg1"/>
                    </a:gs>
                  </a:gsLst>
                  <a:lin ang="5400000" scaled="0"/>
                </a:gradFill>
                <a:ea typeface="Segoe UI" pitchFamily="34" charset="0"/>
                <a:cs typeface="Segoe UI" pitchFamily="34" charset="0"/>
              </a:endParaRPr>
            </a:p>
          </p:txBody>
        </p:sp>
        <p:grpSp>
          <p:nvGrpSpPr>
            <p:cNvPr id="16" name="Group 15"/>
            <p:cNvGrpSpPr/>
            <p:nvPr/>
          </p:nvGrpSpPr>
          <p:grpSpPr>
            <a:xfrm>
              <a:off x="6416104" y="1287462"/>
              <a:ext cx="512769" cy="514779"/>
              <a:chOff x="2180392" y="2332672"/>
              <a:chExt cx="502761" cy="504803"/>
            </a:xfrm>
          </p:grpSpPr>
          <p:sp>
            <p:nvSpPr>
              <p:cNvPr id="17" name="Oval 16"/>
              <p:cNvSpPr/>
              <p:nvPr/>
            </p:nvSpPr>
            <p:spPr bwMode="auto">
              <a:xfrm>
                <a:off x="2203251" y="2355547"/>
                <a:ext cx="461294" cy="461294"/>
              </a:xfrm>
              <a:prstGeom prst="ellipse">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defRPr/>
                </a:pPr>
                <a:endParaRPr lang="en-US" sz="2400" kern="0" dirty="0" err="1">
                  <a:gradFill>
                    <a:gsLst>
                      <a:gs pos="14844">
                        <a:schemeClr val="bg1"/>
                      </a:gs>
                      <a:gs pos="69000">
                        <a:schemeClr val="bg1"/>
                      </a:gs>
                    </a:gsLst>
                    <a:lin ang="5400000" scaled="0"/>
                  </a:gradFill>
                  <a:ea typeface="Segoe UI" pitchFamily="34" charset="0"/>
                  <a:cs typeface="Segoe UI" pitchFamily="34" charset="0"/>
                </a:endParaRPr>
              </a:p>
            </p:txBody>
          </p:sp>
          <p:sp>
            <p:nvSpPr>
              <p:cNvPr id="18" name="Freeform 72"/>
              <p:cNvSpPr>
                <a:spLocks noEditPoints="1"/>
              </p:cNvSpPr>
              <p:nvPr/>
            </p:nvSpPr>
            <p:spPr bwMode="black">
              <a:xfrm>
                <a:off x="2180392" y="2332672"/>
                <a:ext cx="502761" cy="50480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87867" tIns="43934" rIns="87867" bIns="43934" numCol="1" anchor="t" anchorCtr="0" compatLnSpc="1">
                <a:prstTxWarp prst="textNoShape">
                  <a:avLst/>
                </a:prstTxWarp>
              </a:bodyPr>
              <a:lstStyle>
                <a:defPPr>
                  <a:defRPr lang="en-US"/>
                </a:defPPr>
                <a:lvl1pPr marL="0" algn="l" defTabSz="932567" rtl="0" eaLnBrk="1" latinLnBrk="0" hangingPunct="1">
                  <a:defRPr sz="1800" kern="1200">
                    <a:solidFill>
                      <a:schemeClr val="tx1"/>
                    </a:solidFill>
                    <a:latin typeface="+mn-lt"/>
                    <a:ea typeface="+mn-ea"/>
                    <a:cs typeface="+mn-cs"/>
                  </a:defRPr>
                </a:lvl1pPr>
                <a:lvl2pPr marL="466283" algn="l" defTabSz="932567" rtl="0" eaLnBrk="1" latinLnBrk="0" hangingPunct="1">
                  <a:defRPr sz="1800" kern="1200">
                    <a:solidFill>
                      <a:schemeClr val="tx1"/>
                    </a:solidFill>
                    <a:latin typeface="+mn-lt"/>
                    <a:ea typeface="+mn-ea"/>
                    <a:cs typeface="+mn-cs"/>
                  </a:defRPr>
                </a:lvl2pPr>
                <a:lvl3pPr marL="932567" algn="l" defTabSz="932567" rtl="0" eaLnBrk="1" latinLnBrk="0" hangingPunct="1">
                  <a:defRPr sz="1800" kern="1200">
                    <a:solidFill>
                      <a:schemeClr val="tx1"/>
                    </a:solidFill>
                    <a:latin typeface="+mn-lt"/>
                    <a:ea typeface="+mn-ea"/>
                    <a:cs typeface="+mn-cs"/>
                  </a:defRPr>
                </a:lvl3pPr>
                <a:lvl4pPr marL="1398849" algn="l" defTabSz="932567" rtl="0" eaLnBrk="1" latinLnBrk="0" hangingPunct="1">
                  <a:defRPr sz="1800" kern="1200">
                    <a:solidFill>
                      <a:schemeClr val="tx1"/>
                    </a:solidFill>
                    <a:latin typeface="+mn-lt"/>
                    <a:ea typeface="+mn-ea"/>
                    <a:cs typeface="+mn-cs"/>
                  </a:defRPr>
                </a:lvl4pPr>
                <a:lvl5pPr marL="1865133" algn="l" defTabSz="932567" rtl="0" eaLnBrk="1" latinLnBrk="0" hangingPunct="1">
                  <a:defRPr sz="1800" kern="1200">
                    <a:solidFill>
                      <a:schemeClr val="tx1"/>
                    </a:solidFill>
                    <a:latin typeface="+mn-lt"/>
                    <a:ea typeface="+mn-ea"/>
                    <a:cs typeface="+mn-cs"/>
                  </a:defRPr>
                </a:lvl5pPr>
                <a:lvl6pPr marL="2331417" algn="l" defTabSz="932567" rtl="0" eaLnBrk="1" latinLnBrk="0" hangingPunct="1">
                  <a:defRPr sz="1800" kern="1200">
                    <a:solidFill>
                      <a:schemeClr val="tx1"/>
                    </a:solidFill>
                    <a:latin typeface="+mn-lt"/>
                    <a:ea typeface="+mn-ea"/>
                    <a:cs typeface="+mn-cs"/>
                  </a:defRPr>
                </a:lvl6pPr>
                <a:lvl7pPr marL="2797700" algn="l" defTabSz="932567" rtl="0" eaLnBrk="1" latinLnBrk="0" hangingPunct="1">
                  <a:defRPr sz="1800" kern="1200">
                    <a:solidFill>
                      <a:schemeClr val="tx1"/>
                    </a:solidFill>
                    <a:latin typeface="+mn-lt"/>
                    <a:ea typeface="+mn-ea"/>
                    <a:cs typeface="+mn-cs"/>
                  </a:defRPr>
                </a:lvl7pPr>
                <a:lvl8pPr marL="3263983" algn="l" defTabSz="932567" rtl="0" eaLnBrk="1" latinLnBrk="0" hangingPunct="1">
                  <a:defRPr sz="1800" kern="1200">
                    <a:solidFill>
                      <a:schemeClr val="tx1"/>
                    </a:solidFill>
                    <a:latin typeface="+mn-lt"/>
                    <a:ea typeface="+mn-ea"/>
                    <a:cs typeface="+mn-cs"/>
                  </a:defRPr>
                </a:lvl8pPr>
                <a:lvl9pPr marL="3730268" algn="l" defTabSz="932567" rtl="0" eaLnBrk="1" latinLnBrk="0" hangingPunct="1">
                  <a:defRPr sz="1800" kern="1200">
                    <a:solidFill>
                      <a:schemeClr val="tx1"/>
                    </a:solidFill>
                    <a:latin typeface="+mn-lt"/>
                    <a:ea typeface="+mn-ea"/>
                    <a:cs typeface="+mn-cs"/>
                  </a:defRPr>
                </a:lvl9pPr>
              </a:lstStyle>
              <a:p>
                <a:pPr defTabSz="932387">
                  <a:defRPr/>
                </a:pPr>
                <a:endParaRPr lang="en-US" dirty="0">
                  <a:gradFill>
                    <a:gsLst>
                      <a:gs pos="14844">
                        <a:schemeClr val="bg1"/>
                      </a:gs>
                      <a:gs pos="69000">
                        <a:schemeClr val="bg1"/>
                      </a:gs>
                    </a:gsLst>
                  </a:gradFill>
                </a:endParaRPr>
              </a:p>
            </p:txBody>
          </p:sp>
        </p:grpSp>
        <p:sp>
          <p:nvSpPr>
            <p:cNvPr id="19" name="TextBox 18"/>
            <p:cNvSpPr txBox="1"/>
            <p:nvPr/>
          </p:nvSpPr>
          <p:spPr>
            <a:xfrm>
              <a:off x="82550" y="3741683"/>
              <a:ext cx="3117820" cy="578347"/>
            </a:xfrm>
            <a:prstGeom prst="rect">
              <a:avLst/>
            </a:prstGeom>
            <a:noFill/>
          </p:spPr>
          <p:txBody>
            <a:bodyPr wrap="none" lIns="186521" tIns="149217" rIns="186521" bIns="149217" rtlCol="0">
              <a:spAutoFit/>
            </a:bodyPr>
            <a:lstStyle/>
            <a:p>
              <a:pPr>
                <a:lnSpc>
                  <a:spcPct val="90000"/>
                </a:lnSpc>
              </a:pPr>
              <a:r>
                <a:rPr lang="en-US" sz="1000" dirty="0">
                  <a:solidFill>
                    <a:srgbClr val="505050"/>
                  </a:solidFill>
                </a:rPr>
                <a:t>Sources:</a:t>
              </a:r>
            </a:p>
            <a:p>
              <a:pPr marL="171450" indent="-171450">
                <a:lnSpc>
                  <a:spcPct val="90000"/>
                </a:lnSpc>
                <a:buFont typeface="+mj-lt"/>
                <a:buAutoNum type="arabicPeriod"/>
              </a:pPr>
              <a:r>
                <a:rPr lang="en-US" sz="1000" dirty="0">
                  <a:solidFill>
                    <a:srgbClr val="505050"/>
                  </a:solidFill>
                </a:rPr>
                <a:t>451 Research, Hosting and Cloud Study, 2014</a:t>
              </a:r>
            </a:p>
          </p:txBody>
        </p:sp>
        <p:grpSp>
          <p:nvGrpSpPr>
            <p:cNvPr id="20" name="Group 19"/>
            <p:cNvGrpSpPr/>
            <p:nvPr/>
          </p:nvGrpSpPr>
          <p:grpSpPr>
            <a:xfrm>
              <a:off x="2" y="3297355"/>
              <a:ext cx="10201050" cy="514778"/>
              <a:chOff x="1" y="3396983"/>
              <a:chExt cx="10202497" cy="514852"/>
            </a:xfrm>
          </p:grpSpPr>
          <p:sp>
            <p:nvSpPr>
              <p:cNvPr id="21" name="Rectangle 20"/>
              <p:cNvSpPr/>
              <p:nvPr/>
            </p:nvSpPr>
            <p:spPr bwMode="auto">
              <a:xfrm>
                <a:off x="1" y="3598769"/>
                <a:ext cx="9822872" cy="111280"/>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86511" tIns="149208" rIns="186511" bIns="149208" numCol="1" spcCol="0" rtlCol="0" fromWordArt="0" anchor="t" anchorCtr="0" forceAA="0" compatLnSpc="1">
                <a:prstTxWarp prst="textNoShape">
                  <a:avLst/>
                </a:prstTxWarp>
                <a:noAutofit/>
              </a:bodyPr>
              <a:lstStyle/>
              <a:p>
                <a:pPr algn="ctr" defTabSz="950938" fontAlgn="base">
                  <a:lnSpc>
                    <a:spcPct val="90000"/>
                  </a:lnSpc>
                  <a:spcBef>
                    <a:spcPct val="0"/>
                  </a:spcBef>
                  <a:spcAft>
                    <a:spcPct val="0"/>
                  </a:spcAft>
                  <a:defRPr/>
                </a:pPr>
                <a:endParaRPr lang="en-US" sz="2400" kern="0" dirty="0" err="1">
                  <a:gradFill>
                    <a:gsLst>
                      <a:gs pos="14844">
                        <a:schemeClr val="bg1"/>
                      </a:gs>
                      <a:gs pos="69000">
                        <a:schemeClr val="bg1"/>
                      </a:gs>
                    </a:gsLst>
                    <a:lin ang="5400000" scaled="0"/>
                  </a:gradFill>
                  <a:ea typeface="Segoe UI" pitchFamily="34" charset="0"/>
                  <a:cs typeface="Segoe UI" pitchFamily="34" charset="0"/>
                </a:endParaRPr>
              </a:p>
            </p:txBody>
          </p:sp>
          <p:grpSp>
            <p:nvGrpSpPr>
              <p:cNvPr id="22" name="Group 21"/>
              <p:cNvGrpSpPr/>
              <p:nvPr/>
            </p:nvGrpSpPr>
            <p:grpSpPr>
              <a:xfrm>
                <a:off x="9689655" y="3396983"/>
                <a:ext cx="512843" cy="514852"/>
                <a:chOff x="2180392" y="2332672"/>
                <a:chExt cx="502761" cy="504803"/>
              </a:xfrm>
            </p:grpSpPr>
            <p:sp>
              <p:nvSpPr>
                <p:cNvPr id="23" name="Oval 22"/>
                <p:cNvSpPr/>
                <p:nvPr/>
              </p:nvSpPr>
              <p:spPr bwMode="auto">
                <a:xfrm>
                  <a:off x="2203251" y="2355547"/>
                  <a:ext cx="461294" cy="461294"/>
                </a:xfrm>
                <a:prstGeom prst="ellipse">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defRPr/>
                  </a:pPr>
                  <a:endParaRPr lang="en-US" sz="2400" kern="0" dirty="0" err="1">
                    <a:gradFill>
                      <a:gsLst>
                        <a:gs pos="14844">
                          <a:schemeClr val="bg1"/>
                        </a:gs>
                        <a:gs pos="69000">
                          <a:schemeClr val="bg1"/>
                        </a:gs>
                      </a:gsLst>
                      <a:lin ang="5400000" scaled="0"/>
                    </a:gradFill>
                    <a:ea typeface="Segoe UI" pitchFamily="34" charset="0"/>
                    <a:cs typeface="Segoe UI" pitchFamily="34" charset="0"/>
                  </a:endParaRPr>
                </a:p>
              </p:txBody>
            </p:sp>
            <p:sp>
              <p:nvSpPr>
                <p:cNvPr id="24" name="Freeform 76"/>
                <p:cNvSpPr>
                  <a:spLocks noEditPoints="1"/>
                </p:cNvSpPr>
                <p:nvPr/>
              </p:nvSpPr>
              <p:spPr bwMode="black">
                <a:xfrm>
                  <a:off x="2180392" y="2332672"/>
                  <a:ext cx="502761" cy="50480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87867" tIns="43934" rIns="87867" bIns="43934" numCol="1" anchor="t" anchorCtr="0" compatLnSpc="1">
                  <a:prstTxWarp prst="textNoShape">
                    <a:avLst/>
                  </a:prstTxWarp>
                </a:bodyPr>
                <a:lstStyle>
                  <a:defPPr>
                    <a:defRPr lang="en-US"/>
                  </a:defPPr>
                  <a:lvl1pPr marL="0" algn="l" defTabSz="932567" rtl="0" eaLnBrk="1" latinLnBrk="0" hangingPunct="1">
                    <a:defRPr sz="1800" kern="1200">
                      <a:solidFill>
                        <a:schemeClr val="tx1"/>
                      </a:solidFill>
                      <a:latin typeface="+mn-lt"/>
                      <a:ea typeface="+mn-ea"/>
                      <a:cs typeface="+mn-cs"/>
                    </a:defRPr>
                  </a:lvl1pPr>
                  <a:lvl2pPr marL="466283" algn="l" defTabSz="932567" rtl="0" eaLnBrk="1" latinLnBrk="0" hangingPunct="1">
                    <a:defRPr sz="1800" kern="1200">
                      <a:solidFill>
                        <a:schemeClr val="tx1"/>
                      </a:solidFill>
                      <a:latin typeface="+mn-lt"/>
                      <a:ea typeface="+mn-ea"/>
                      <a:cs typeface="+mn-cs"/>
                    </a:defRPr>
                  </a:lvl2pPr>
                  <a:lvl3pPr marL="932567" algn="l" defTabSz="932567" rtl="0" eaLnBrk="1" latinLnBrk="0" hangingPunct="1">
                    <a:defRPr sz="1800" kern="1200">
                      <a:solidFill>
                        <a:schemeClr val="tx1"/>
                      </a:solidFill>
                      <a:latin typeface="+mn-lt"/>
                      <a:ea typeface="+mn-ea"/>
                      <a:cs typeface="+mn-cs"/>
                    </a:defRPr>
                  </a:lvl3pPr>
                  <a:lvl4pPr marL="1398849" algn="l" defTabSz="932567" rtl="0" eaLnBrk="1" latinLnBrk="0" hangingPunct="1">
                    <a:defRPr sz="1800" kern="1200">
                      <a:solidFill>
                        <a:schemeClr val="tx1"/>
                      </a:solidFill>
                      <a:latin typeface="+mn-lt"/>
                      <a:ea typeface="+mn-ea"/>
                      <a:cs typeface="+mn-cs"/>
                    </a:defRPr>
                  </a:lvl4pPr>
                  <a:lvl5pPr marL="1865133" algn="l" defTabSz="932567" rtl="0" eaLnBrk="1" latinLnBrk="0" hangingPunct="1">
                    <a:defRPr sz="1800" kern="1200">
                      <a:solidFill>
                        <a:schemeClr val="tx1"/>
                      </a:solidFill>
                      <a:latin typeface="+mn-lt"/>
                      <a:ea typeface="+mn-ea"/>
                      <a:cs typeface="+mn-cs"/>
                    </a:defRPr>
                  </a:lvl5pPr>
                  <a:lvl6pPr marL="2331417" algn="l" defTabSz="932567" rtl="0" eaLnBrk="1" latinLnBrk="0" hangingPunct="1">
                    <a:defRPr sz="1800" kern="1200">
                      <a:solidFill>
                        <a:schemeClr val="tx1"/>
                      </a:solidFill>
                      <a:latin typeface="+mn-lt"/>
                      <a:ea typeface="+mn-ea"/>
                      <a:cs typeface="+mn-cs"/>
                    </a:defRPr>
                  </a:lvl6pPr>
                  <a:lvl7pPr marL="2797700" algn="l" defTabSz="932567" rtl="0" eaLnBrk="1" latinLnBrk="0" hangingPunct="1">
                    <a:defRPr sz="1800" kern="1200">
                      <a:solidFill>
                        <a:schemeClr val="tx1"/>
                      </a:solidFill>
                      <a:latin typeface="+mn-lt"/>
                      <a:ea typeface="+mn-ea"/>
                      <a:cs typeface="+mn-cs"/>
                    </a:defRPr>
                  </a:lvl7pPr>
                  <a:lvl8pPr marL="3263983" algn="l" defTabSz="932567" rtl="0" eaLnBrk="1" latinLnBrk="0" hangingPunct="1">
                    <a:defRPr sz="1800" kern="1200">
                      <a:solidFill>
                        <a:schemeClr val="tx1"/>
                      </a:solidFill>
                      <a:latin typeface="+mn-lt"/>
                      <a:ea typeface="+mn-ea"/>
                      <a:cs typeface="+mn-cs"/>
                    </a:defRPr>
                  </a:lvl8pPr>
                  <a:lvl9pPr marL="3730268" algn="l" defTabSz="932567" rtl="0" eaLnBrk="1" latinLnBrk="0" hangingPunct="1">
                    <a:defRPr sz="1800" kern="1200">
                      <a:solidFill>
                        <a:schemeClr val="tx1"/>
                      </a:solidFill>
                      <a:latin typeface="+mn-lt"/>
                      <a:ea typeface="+mn-ea"/>
                      <a:cs typeface="+mn-cs"/>
                    </a:defRPr>
                  </a:lvl9pPr>
                </a:lstStyle>
                <a:p>
                  <a:pPr defTabSz="932387">
                    <a:defRPr/>
                  </a:pPr>
                  <a:endParaRPr lang="en-US" dirty="0">
                    <a:gradFill>
                      <a:gsLst>
                        <a:gs pos="14844">
                          <a:schemeClr val="bg1"/>
                        </a:gs>
                        <a:gs pos="69000">
                          <a:schemeClr val="bg1"/>
                        </a:gs>
                      </a:gsLst>
                    </a:gradFill>
                  </a:endParaRPr>
                </a:p>
              </p:txBody>
            </p:sp>
          </p:grpSp>
        </p:grpSp>
        <p:sp>
          <p:nvSpPr>
            <p:cNvPr id="25" name="TextBox 24"/>
            <p:cNvSpPr txBox="1"/>
            <p:nvPr/>
          </p:nvSpPr>
          <p:spPr>
            <a:xfrm>
              <a:off x="2714983" y="2800999"/>
              <a:ext cx="9719730" cy="318286"/>
            </a:xfrm>
            <a:prstGeom prst="rect">
              <a:avLst/>
            </a:prstGeom>
            <a:solidFill>
              <a:srgbClr val="F8F8F8">
                <a:alpha val="50196"/>
              </a:srgbClr>
            </a:solidFill>
            <a:ln w="3175">
              <a:solidFill>
                <a:schemeClr val="bg1">
                  <a:lumMod val="50000"/>
                </a:schemeClr>
              </a:solidFill>
            </a:ln>
          </p:spPr>
          <p:txBody>
            <a:bodyPr wrap="square" rtlCol="0">
              <a:spAutoFit/>
            </a:bodyPr>
            <a:lstStyle/>
            <a:p>
              <a:r>
                <a:rPr lang="en-US" sz="1400" dirty="0">
                  <a:solidFill>
                    <a:schemeClr val="bg1"/>
                  </a:solidFill>
                </a:rPr>
                <a:t>Full Trust Code</a:t>
              </a:r>
            </a:p>
          </p:txBody>
        </p:sp>
        <p:sp>
          <p:nvSpPr>
            <p:cNvPr id="26" name="TextBox 25"/>
            <p:cNvSpPr txBox="1"/>
            <p:nvPr/>
          </p:nvSpPr>
          <p:spPr>
            <a:xfrm>
              <a:off x="6509775" y="2958119"/>
              <a:ext cx="5917991" cy="318286"/>
            </a:xfrm>
            <a:prstGeom prst="rect">
              <a:avLst/>
            </a:prstGeom>
            <a:solidFill>
              <a:srgbClr val="F8F8F8">
                <a:alpha val="50196"/>
              </a:srgbClr>
            </a:solidFill>
            <a:ln>
              <a:solidFill>
                <a:schemeClr val="bg1">
                  <a:lumMod val="50000"/>
                </a:schemeClr>
              </a:solidFill>
              <a:prstDash val="dash"/>
            </a:ln>
          </p:spPr>
          <p:txBody>
            <a:bodyPr wrap="square" rtlCol="0">
              <a:spAutoFit/>
            </a:bodyPr>
            <a:lstStyle/>
            <a:p>
              <a:r>
                <a:rPr lang="en-US" sz="1400" dirty="0">
                  <a:solidFill>
                    <a:schemeClr val="bg1"/>
                  </a:solidFill>
                </a:rPr>
                <a:t>Partial Trust Code</a:t>
              </a:r>
            </a:p>
          </p:txBody>
        </p:sp>
        <p:grpSp>
          <p:nvGrpSpPr>
            <p:cNvPr id="27" name="Group 26"/>
            <p:cNvGrpSpPr/>
            <p:nvPr/>
          </p:nvGrpSpPr>
          <p:grpSpPr>
            <a:xfrm>
              <a:off x="5378104" y="1716765"/>
              <a:ext cx="1207062" cy="963571"/>
              <a:chOff x="3137543" y="4051157"/>
              <a:chExt cx="1183502" cy="944764"/>
            </a:xfrm>
          </p:grpSpPr>
          <p:sp>
            <p:nvSpPr>
              <p:cNvPr id="28" name="TextBox 27"/>
              <p:cNvSpPr txBox="1"/>
              <p:nvPr/>
            </p:nvSpPr>
            <p:spPr>
              <a:xfrm>
                <a:off x="3137543" y="4663975"/>
                <a:ext cx="1183502" cy="331946"/>
              </a:xfrm>
              <a:prstGeom prst="rect">
                <a:avLst/>
              </a:prstGeom>
              <a:noFill/>
            </p:spPr>
            <p:txBody>
              <a:bodyPr wrap="none" lIns="0" tIns="0" rIns="0" bIns="0" rtlCol="0">
                <a:spAutoFit/>
              </a:bodyPr>
              <a:lstStyle/>
              <a:p>
                <a:r>
                  <a:rPr lang="en-US" sz="1100" dirty="0">
                    <a:solidFill>
                      <a:schemeClr val="bg1"/>
                    </a:solidFill>
                    <a:latin typeface="Segoe UI Semibold" panose="020B0702040204020203" pitchFamily="34" charset="0"/>
                    <a:cs typeface="Segoe UI Semibold" panose="020B0702040204020203" pitchFamily="34" charset="0"/>
                  </a:rPr>
                  <a:t>Microsoft </a:t>
                </a:r>
              </a:p>
              <a:p>
                <a:r>
                  <a:rPr lang="en-US" sz="1100" dirty="0">
                    <a:solidFill>
                      <a:schemeClr val="bg1"/>
                    </a:solidFill>
                  </a:rPr>
                  <a:t>Managed Solutions</a:t>
                </a:r>
              </a:p>
            </p:txBody>
          </p:sp>
          <p:grpSp>
            <p:nvGrpSpPr>
              <p:cNvPr id="29" name="Group 28"/>
              <p:cNvGrpSpPr>
                <a:grpSpLocks noChangeAspect="1"/>
              </p:cNvGrpSpPr>
              <p:nvPr/>
            </p:nvGrpSpPr>
            <p:grpSpPr>
              <a:xfrm>
                <a:off x="3216489" y="4051157"/>
                <a:ext cx="556812" cy="335213"/>
                <a:chOff x="3330357" y="4051196"/>
                <a:chExt cx="1264886" cy="761494"/>
              </a:xfrm>
              <a:solidFill>
                <a:schemeClr val="tx1">
                  <a:lumMod val="65000"/>
                  <a:lumOff val="35000"/>
                </a:schemeClr>
              </a:solidFill>
            </p:grpSpPr>
            <p:sp>
              <p:nvSpPr>
                <p:cNvPr id="30" name="Freeform 6"/>
                <p:cNvSpPr>
                  <a:spLocks noChangeAspect="1"/>
                </p:cNvSpPr>
                <p:nvPr/>
              </p:nvSpPr>
              <p:spPr bwMode="auto">
                <a:xfrm>
                  <a:off x="3690898" y="4051196"/>
                  <a:ext cx="904345" cy="464239"/>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accent5"/>
                </a:solidFill>
                <a:ln>
                  <a:noFill/>
                </a:ln>
              </p:spPr>
              <p:txBody>
                <a:bodyPr vert="horz" wrap="square" lIns="93256" tIns="46628" rIns="93256" bIns="46628" numCol="1" anchor="t" anchorCtr="0" compatLnSpc="1">
                  <a:prstTxWarp prst="textNoShape">
                    <a:avLst/>
                  </a:prstTxWarp>
                </a:bodyPr>
                <a:lstStyle/>
                <a:p>
                  <a:endParaRPr lang="en-US" sz="1100"/>
                </a:p>
              </p:txBody>
            </p:sp>
            <p:sp>
              <p:nvSpPr>
                <p:cNvPr id="31" name="Freeform 7"/>
                <p:cNvSpPr>
                  <a:spLocks noChangeAspect="1"/>
                </p:cNvSpPr>
                <p:nvPr/>
              </p:nvSpPr>
              <p:spPr bwMode="auto">
                <a:xfrm>
                  <a:off x="3330357" y="4268791"/>
                  <a:ext cx="1026001" cy="543899"/>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accent5"/>
                </a:solidFill>
                <a:ln>
                  <a:noFill/>
                </a:ln>
              </p:spPr>
              <p:txBody>
                <a:bodyPr vert="horz" wrap="square" lIns="93256" tIns="46628" rIns="93256" bIns="46628" numCol="1" anchor="t" anchorCtr="0" compatLnSpc="1">
                  <a:prstTxWarp prst="textNoShape">
                    <a:avLst/>
                  </a:prstTxWarp>
                </a:bodyPr>
                <a:lstStyle/>
                <a:p>
                  <a:endParaRPr lang="en-US" sz="1100"/>
                </a:p>
              </p:txBody>
            </p:sp>
          </p:grpSp>
        </p:grpSp>
        <p:grpSp>
          <p:nvGrpSpPr>
            <p:cNvPr id="32" name="Group 31"/>
            <p:cNvGrpSpPr/>
            <p:nvPr/>
          </p:nvGrpSpPr>
          <p:grpSpPr>
            <a:xfrm>
              <a:off x="7436030" y="1701376"/>
              <a:ext cx="1321968" cy="994360"/>
              <a:chOff x="3137543" y="4051149"/>
              <a:chExt cx="1296165" cy="974951"/>
            </a:xfrm>
          </p:grpSpPr>
          <p:sp>
            <p:nvSpPr>
              <p:cNvPr id="33" name="TextBox 32"/>
              <p:cNvSpPr txBox="1"/>
              <p:nvPr/>
            </p:nvSpPr>
            <p:spPr>
              <a:xfrm>
                <a:off x="3137543" y="4663977"/>
                <a:ext cx="1296165" cy="362123"/>
              </a:xfrm>
              <a:prstGeom prst="rect">
                <a:avLst/>
              </a:prstGeom>
              <a:noFill/>
            </p:spPr>
            <p:txBody>
              <a:bodyPr wrap="square" lIns="0" tIns="0" rIns="0" bIns="0" rtlCol="0">
                <a:spAutoFit/>
              </a:bodyPr>
              <a:lstStyle/>
              <a:p>
                <a:r>
                  <a:rPr lang="en-US" sz="1200" dirty="0">
                    <a:solidFill>
                      <a:schemeClr val="bg1"/>
                    </a:solidFill>
                    <a:latin typeface="Segoe UI Semibold" panose="020B0702040204020203" pitchFamily="34" charset="0"/>
                    <a:cs typeface="Segoe UI Semibold" panose="020B0702040204020203" pitchFamily="34" charset="0"/>
                  </a:rPr>
                  <a:t>Microsoft </a:t>
                </a:r>
              </a:p>
              <a:p>
                <a:r>
                  <a:rPr lang="en-US" sz="1200" dirty="0">
                    <a:solidFill>
                      <a:schemeClr val="bg1"/>
                    </a:solidFill>
                  </a:rPr>
                  <a:t>Online Services</a:t>
                </a:r>
              </a:p>
            </p:txBody>
          </p:sp>
          <p:grpSp>
            <p:nvGrpSpPr>
              <p:cNvPr id="34" name="Group 33"/>
              <p:cNvGrpSpPr>
                <a:grpSpLocks noChangeAspect="1"/>
              </p:cNvGrpSpPr>
              <p:nvPr/>
            </p:nvGrpSpPr>
            <p:grpSpPr>
              <a:xfrm>
                <a:off x="3222341" y="4051149"/>
                <a:ext cx="539120" cy="329654"/>
                <a:chOff x="3343671" y="4051187"/>
                <a:chExt cx="1224701" cy="748867"/>
              </a:xfrm>
              <a:solidFill>
                <a:schemeClr val="tx1">
                  <a:lumMod val="65000"/>
                  <a:lumOff val="35000"/>
                </a:schemeClr>
              </a:solidFill>
            </p:grpSpPr>
            <p:sp>
              <p:nvSpPr>
                <p:cNvPr id="35" name="Freeform 6"/>
                <p:cNvSpPr>
                  <a:spLocks noChangeAspect="1"/>
                </p:cNvSpPr>
                <p:nvPr/>
              </p:nvSpPr>
              <p:spPr bwMode="auto">
                <a:xfrm>
                  <a:off x="3690896" y="4051187"/>
                  <a:ext cx="877476" cy="450451"/>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accent5"/>
                </a:solidFill>
                <a:ln>
                  <a:noFill/>
                </a:ln>
              </p:spPr>
              <p:txBody>
                <a:bodyPr vert="horz" wrap="square" lIns="93256" tIns="46628" rIns="93256" bIns="46628" numCol="1" anchor="t" anchorCtr="0" compatLnSpc="1">
                  <a:prstTxWarp prst="textNoShape">
                    <a:avLst/>
                  </a:prstTxWarp>
                </a:bodyPr>
                <a:lstStyle/>
                <a:p>
                  <a:endParaRPr lang="en-US" sz="1100">
                    <a:solidFill>
                      <a:schemeClr val="bg1"/>
                    </a:solidFill>
                  </a:endParaRPr>
                </a:p>
              </p:txBody>
            </p:sp>
            <p:sp>
              <p:nvSpPr>
                <p:cNvPr id="36" name="Freeform 7"/>
                <p:cNvSpPr>
                  <a:spLocks noChangeAspect="1"/>
                </p:cNvSpPr>
                <p:nvPr/>
              </p:nvSpPr>
              <p:spPr bwMode="auto">
                <a:xfrm>
                  <a:off x="3343671" y="4272312"/>
                  <a:ext cx="995545" cy="527742"/>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accent5"/>
                </a:solidFill>
                <a:ln>
                  <a:noFill/>
                </a:ln>
              </p:spPr>
              <p:txBody>
                <a:bodyPr vert="horz" wrap="square" lIns="93256" tIns="46628" rIns="93256" bIns="46628" numCol="1" anchor="t" anchorCtr="0" compatLnSpc="1">
                  <a:prstTxWarp prst="textNoShape">
                    <a:avLst/>
                  </a:prstTxWarp>
                </a:bodyPr>
                <a:lstStyle/>
                <a:p>
                  <a:endParaRPr lang="en-US" sz="1100">
                    <a:solidFill>
                      <a:schemeClr val="bg1"/>
                    </a:solidFill>
                  </a:endParaRPr>
                </a:p>
              </p:txBody>
            </p:sp>
          </p:grpSp>
        </p:grpSp>
        <p:sp>
          <p:nvSpPr>
            <p:cNvPr id="37" name="TextBox 36"/>
            <p:cNvSpPr txBox="1"/>
            <p:nvPr/>
          </p:nvSpPr>
          <p:spPr>
            <a:xfrm>
              <a:off x="10408355" y="3180810"/>
              <a:ext cx="2026358" cy="319128"/>
            </a:xfrm>
            <a:prstGeom prst="rect">
              <a:avLst/>
            </a:prstGeom>
            <a:solidFill>
              <a:srgbClr val="F8F8F8">
                <a:alpha val="50196"/>
              </a:srgbClr>
            </a:solidFill>
            <a:ln>
              <a:solidFill>
                <a:schemeClr val="bg1">
                  <a:lumMod val="65000"/>
                </a:schemeClr>
              </a:solidFill>
            </a:ln>
          </p:spPr>
          <p:txBody>
            <a:bodyPr wrap="square" rtlCol="0">
              <a:spAutoFit/>
            </a:bodyPr>
            <a:lstStyle/>
            <a:p>
              <a:r>
                <a:rPr lang="en-US" sz="1400" dirty="0">
                  <a:solidFill>
                    <a:schemeClr val="bg1"/>
                  </a:solidFill>
                </a:rPr>
                <a:t>App Model</a:t>
              </a:r>
            </a:p>
          </p:txBody>
        </p:sp>
        <p:grpSp>
          <p:nvGrpSpPr>
            <p:cNvPr id="38" name="Group 37"/>
            <p:cNvGrpSpPr/>
            <p:nvPr/>
          </p:nvGrpSpPr>
          <p:grpSpPr>
            <a:xfrm>
              <a:off x="9802169" y="1697470"/>
              <a:ext cx="1194418" cy="1046567"/>
              <a:chOff x="8114278" y="3507024"/>
              <a:chExt cx="1171103" cy="1026139"/>
            </a:xfrm>
          </p:grpSpPr>
          <p:grpSp>
            <p:nvGrpSpPr>
              <p:cNvPr id="39" name="Group 38"/>
              <p:cNvGrpSpPr>
                <a:grpSpLocks noChangeAspect="1"/>
              </p:cNvGrpSpPr>
              <p:nvPr/>
            </p:nvGrpSpPr>
            <p:grpSpPr>
              <a:xfrm>
                <a:off x="8349274" y="3507024"/>
                <a:ext cx="562274" cy="341374"/>
                <a:chOff x="3317935" y="4051161"/>
                <a:chExt cx="1277296" cy="775485"/>
              </a:xfrm>
              <a:solidFill>
                <a:schemeClr val="tx1">
                  <a:lumMod val="65000"/>
                  <a:lumOff val="35000"/>
                </a:schemeClr>
              </a:solidFill>
            </p:grpSpPr>
            <p:sp>
              <p:nvSpPr>
                <p:cNvPr id="41" name="Freeform 6"/>
                <p:cNvSpPr>
                  <a:spLocks noChangeAspect="1"/>
                </p:cNvSpPr>
                <p:nvPr/>
              </p:nvSpPr>
              <p:spPr bwMode="auto">
                <a:xfrm>
                  <a:off x="3690888" y="4051161"/>
                  <a:ext cx="904343" cy="464248"/>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accent5"/>
                </a:solidFill>
                <a:ln>
                  <a:noFill/>
                </a:ln>
              </p:spPr>
              <p:txBody>
                <a:bodyPr vert="horz" wrap="square" lIns="93256" tIns="46628" rIns="93256" bIns="46628" numCol="1" anchor="t" anchorCtr="0" compatLnSpc="1">
                  <a:prstTxWarp prst="textNoShape">
                    <a:avLst/>
                  </a:prstTxWarp>
                </a:bodyPr>
                <a:lstStyle/>
                <a:p>
                  <a:endParaRPr lang="en-US" sz="1100">
                    <a:solidFill>
                      <a:schemeClr val="bg1"/>
                    </a:solidFill>
                  </a:endParaRPr>
                </a:p>
              </p:txBody>
            </p:sp>
            <p:sp>
              <p:nvSpPr>
                <p:cNvPr id="42" name="Freeform 7"/>
                <p:cNvSpPr>
                  <a:spLocks noChangeAspect="1"/>
                </p:cNvSpPr>
                <p:nvPr/>
              </p:nvSpPr>
              <p:spPr bwMode="auto">
                <a:xfrm>
                  <a:off x="3317935" y="4282749"/>
                  <a:ext cx="1026005" cy="543897"/>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accent5"/>
                </a:solidFill>
                <a:ln>
                  <a:noFill/>
                </a:ln>
              </p:spPr>
              <p:txBody>
                <a:bodyPr vert="horz" wrap="square" lIns="93256" tIns="46628" rIns="93256" bIns="46628" numCol="1" anchor="t" anchorCtr="0" compatLnSpc="1">
                  <a:prstTxWarp prst="textNoShape">
                    <a:avLst/>
                  </a:prstTxWarp>
                </a:bodyPr>
                <a:lstStyle/>
                <a:p>
                  <a:endParaRPr lang="en-US" sz="1100">
                    <a:solidFill>
                      <a:schemeClr val="bg1"/>
                    </a:solidFill>
                  </a:endParaRPr>
                </a:p>
              </p:txBody>
            </p:sp>
          </p:grpSp>
          <p:pic>
            <p:nvPicPr>
              <p:cNvPr id="40" name="Picture 39"/>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8114278" y="4127495"/>
                <a:ext cx="1171103" cy="405668"/>
              </a:xfrm>
              <a:prstGeom prst="rect">
                <a:avLst/>
              </a:prstGeom>
            </p:spPr>
          </p:pic>
        </p:grpSp>
        <p:pic>
          <p:nvPicPr>
            <p:cNvPr id="56" name="Picture 55"/>
            <p:cNvPicPr>
              <a:picLocks noChangeAspect="1"/>
            </p:cNvPicPr>
            <p:nvPr/>
          </p:nvPicPr>
          <p:blipFill rotWithShape="1">
            <a:blip r:embed="rId2">
              <a:grayscl/>
            </a:blip>
            <a:srcRect l="3" r="2"/>
            <a:stretch/>
          </p:blipFill>
          <p:spPr>
            <a:xfrm>
              <a:off x="21231850" y="3892682"/>
              <a:ext cx="2414106" cy="1407253"/>
            </a:xfrm>
            <a:prstGeom prst="rect">
              <a:avLst/>
            </a:prstGeom>
          </p:spPr>
        </p:pic>
        <p:grpSp>
          <p:nvGrpSpPr>
            <p:cNvPr id="57" name="Group 56"/>
            <p:cNvGrpSpPr/>
            <p:nvPr/>
          </p:nvGrpSpPr>
          <p:grpSpPr>
            <a:xfrm>
              <a:off x="15910031" y="4701379"/>
              <a:ext cx="3160539" cy="1842291"/>
              <a:chOff x="597238" y="1785493"/>
              <a:chExt cx="3160987" cy="1842814"/>
            </a:xfrm>
          </p:grpSpPr>
          <p:pic>
            <p:nvPicPr>
              <p:cNvPr id="58" name="Picture 57"/>
              <p:cNvPicPr>
                <a:picLocks noChangeAspect="1"/>
              </p:cNvPicPr>
              <p:nvPr/>
            </p:nvPicPr>
            <p:blipFill>
              <a:blip r:embed="rId2">
                <a:lum bright="4000"/>
              </a:blip>
              <a:stretch>
                <a:fillRect/>
              </a:stretch>
            </p:blipFill>
            <p:spPr>
              <a:xfrm>
                <a:off x="597238" y="1785493"/>
                <a:ext cx="3160987" cy="1842814"/>
              </a:xfrm>
              <a:prstGeom prst="rect">
                <a:avLst/>
              </a:prstGeom>
              <a:noFill/>
            </p:spPr>
          </p:pic>
          <p:sp>
            <p:nvSpPr>
              <p:cNvPr id="59" name="Text Placeholder 68"/>
              <p:cNvSpPr txBox="1">
                <a:spLocks/>
              </p:cNvSpPr>
              <p:nvPr/>
            </p:nvSpPr>
            <p:spPr>
              <a:xfrm>
                <a:off x="840225" y="2796206"/>
                <a:ext cx="2660555" cy="597473"/>
              </a:xfrm>
              <a:prstGeom prst="rect">
                <a:avLst/>
              </a:prstGeom>
              <a:noFill/>
            </p:spPr>
            <p:txBody>
              <a:bodyPr anchor="b"/>
              <a:lstStyle>
                <a:lvl1pPr marL="342836" marR="0" indent="-342836" algn="l" defTabSz="93256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090" marR="0" indent="-241254" algn="l" defTabSz="93256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50"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8"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64"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57"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42"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26"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409"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387">
                  <a:lnSpc>
                    <a:spcPct val="100000"/>
                  </a:lnSpc>
                  <a:spcBef>
                    <a:spcPts val="0"/>
                  </a:spcBef>
                  <a:buNone/>
                </a:pPr>
                <a:endParaRPr lang="en-US" sz="1399" dirty="0">
                  <a:solidFill>
                    <a:srgbClr val="505050"/>
                  </a:solidFill>
                  <a:latin typeface="Segoe UI"/>
                </a:endParaRPr>
              </a:p>
            </p:txBody>
          </p:sp>
        </p:grpSp>
        <p:pic>
          <p:nvPicPr>
            <p:cNvPr id="60" name="Picture 59"/>
            <p:cNvPicPr>
              <a:picLocks noChangeAspect="1"/>
            </p:cNvPicPr>
            <p:nvPr/>
          </p:nvPicPr>
          <p:blipFill>
            <a:blip r:embed="rId2">
              <a:duotone>
                <a:schemeClr val="accent3">
                  <a:shade val="45000"/>
                  <a:satMod val="135000"/>
                </a:schemeClr>
                <a:prstClr val="white"/>
              </a:duotone>
            </a:blip>
            <a:stretch>
              <a:fillRect/>
            </a:stretch>
          </p:blipFill>
          <p:spPr>
            <a:xfrm>
              <a:off x="18482328" y="5250676"/>
              <a:ext cx="3393356" cy="1978002"/>
            </a:xfrm>
            <a:prstGeom prst="rect">
              <a:avLst/>
            </a:prstGeom>
          </p:spPr>
        </p:pic>
        <p:sp>
          <p:nvSpPr>
            <p:cNvPr id="61" name="Rectangle 60"/>
            <p:cNvSpPr/>
            <p:nvPr/>
          </p:nvSpPr>
          <p:spPr bwMode="auto">
            <a:xfrm>
              <a:off x="17610188" y="5362023"/>
              <a:ext cx="2064439" cy="54798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79225" tIns="143381" rIns="179225" bIns="143381"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r>
                <a:rPr lang="en-US" sz="1600" kern="0" dirty="0">
                  <a:gradFill>
                    <a:gsLst>
                      <a:gs pos="3759">
                        <a:schemeClr val="tx1"/>
                      </a:gs>
                      <a:gs pos="15789">
                        <a:schemeClr val="tx1"/>
                      </a:gs>
                    </a:gsLst>
                    <a:lin ang="5400000" scaled="0"/>
                  </a:gradFill>
                  <a:latin typeface="Segoe UI Semibold" panose="020B0702040204020203" pitchFamily="34" charset="0"/>
                  <a:ea typeface="Segoe UI" pitchFamily="34" charset="0"/>
                  <a:cs typeface="Segoe UI" pitchFamily="34" charset="0"/>
                </a:rPr>
                <a:t>Enterprise-Grade</a:t>
              </a:r>
            </a:p>
          </p:txBody>
        </p:sp>
        <p:sp>
          <p:nvSpPr>
            <p:cNvPr id="62" name="Rectangle 61"/>
            <p:cNvSpPr/>
            <p:nvPr/>
          </p:nvSpPr>
          <p:spPr bwMode="auto">
            <a:xfrm>
              <a:off x="19857733" y="5362023"/>
              <a:ext cx="2064439" cy="52512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79225" tIns="143381" rIns="179225" bIns="143381"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r>
                <a:rPr lang="en-US" sz="1600" kern="0" dirty="0">
                  <a:gradFill>
                    <a:gsLst>
                      <a:gs pos="3759">
                        <a:schemeClr val="tx1"/>
                      </a:gs>
                      <a:gs pos="15789">
                        <a:schemeClr val="tx1"/>
                      </a:gs>
                    </a:gsLst>
                    <a:lin ang="5400000" scaled="0"/>
                  </a:gradFill>
                  <a:latin typeface="Segoe UI Semibold" panose="020B0702040204020203" pitchFamily="34" charset="0"/>
                  <a:ea typeface="Segoe UI" pitchFamily="34" charset="0"/>
                  <a:cs typeface="Segoe UI" pitchFamily="34" charset="0"/>
                </a:rPr>
                <a:t>Modern Toolchain</a:t>
              </a:r>
            </a:p>
          </p:txBody>
        </p:sp>
        <p:sp>
          <p:nvSpPr>
            <p:cNvPr id="63" name="Rectangle 62"/>
            <p:cNvSpPr/>
            <p:nvPr/>
          </p:nvSpPr>
          <p:spPr bwMode="auto">
            <a:xfrm>
              <a:off x="22037648" y="5362023"/>
              <a:ext cx="2064439" cy="488692"/>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79225" tIns="143381" rIns="179225" bIns="143381"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r>
                <a:rPr lang="en-US" sz="1600" kern="0" dirty="0">
                  <a:gradFill>
                    <a:gsLst>
                      <a:gs pos="3759">
                        <a:schemeClr val="tx1"/>
                      </a:gs>
                      <a:gs pos="15789">
                        <a:schemeClr val="tx1"/>
                      </a:gs>
                    </a:gsLst>
                    <a:lin ang="5400000" scaled="0"/>
                  </a:gradFill>
                  <a:latin typeface="Segoe UI Semibold" panose="020B0702040204020203" pitchFamily="34" charset="0"/>
                  <a:ea typeface="Segoe UI" pitchFamily="34" charset="0"/>
                  <a:cs typeface="Segoe UI" pitchFamily="34" charset="0"/>
                </a:rPr>
                <a:t>User Focused</a:t>
              </a:r>
            </a:p>
          </p:txBody>
        </p:sp>
        <p:grpSp>
          <p:nvGrpSpPr>
            <p:cNvPr id="64" name="Group 63"/>
            <p:cNvGrpSpPr/>
            <p:nvPr/>
          </p:nvGrpSpPr>
          <p:grpSpPr>
            <a:xfrm>
              <a:off x="18260765" y="4666021"/>
              <a:ext cx="921114" cy="719586"/>
              <a:chOff x="6165850" y="-1092200"/>
              <a:chExt cx="1646238" cy="1349375"/>
            </a:xfrm>
            <a:solidFill>
              <a:schemeClr val="tx2"/>
            </a:solidFill>
          </p:grpSpPr>
          <p:sp>
            <p:nvSpPr>
              <p:cNvPr id="65" name="Freeform 64"/>
              <p:cNvSpPr>
                <a:spLocks noEditPoints="1"/>
              </p:cNvSpPr>
              <p:nvPr/>
            </p:nvSpPr>
            <p:spPr bwMode="auto">
              <a:xfrm>
                <a:off x="6165850" y="-1092200"/>
                <a:ext cx="1230313" cy="1349375"/>
              </a:xfrm>
              <a:custGeom>
                <a:avLst/>
                <a:gdLst>
                  <a:gd name="T0" fmla="*/ 288 w 326"/>
                  <a:gd name="T1" fmla="*/ 300 h 357"/>
                  <a:gd name="T2" fmla="*/ 240 w 326"/>
                  <a:gd name="T3" fmla="*/ 318 h 357"/>
                  <a:gd name="T4" fmla="*/ 225 w 326"/>
                  <a:gd name="T5" fmla="*/ 236 h 357"/>
                  <a:gd name="T6" fmla="*/ 192 w 326"/>
                  <a:gd name="T7" fmla="*/ 207 h 357"/>
                  <a:gd name="T8" fmla="*/ 220 w 326"/>
                  <a:gd name="T9" fmla="*/ 166 h 357"/>
                  <a:gd name="T10" fmla="*/ 244 w 326"/>
                  <a:gd name="T11" fmla="*/ 132 h 357"/>
                  <a:gd name="T12" fmla="*/ 231 w 326"/>
                  <a:gd name="T13" fmla="*/ 137 h 357"/>
                  <a:gd name="T14" fmla="*/ 214 w 326"/>
                  <a:gd name="T15" fmla="*/ 124 h 357"/>
                  <a:gd name="T16" fmla="*/ 251 w 326"/>
                  <a:gd name="T17" fmla="*/ 99 h 357"/>
                  <a:gd name="T18" fmla="*/ 273 w 326"/>
                  <a:gd name="T19" fmla="*/ 84 h 357"/>
                  <a:gd name="T20" fmla="*/ 264 w 326"/>
                  <a:gd name="T21" fmla="*/ 61 h 357"/>
                  <a:gd name="T22" fmla="*/ 253 w 326"/>
                  <a:gd name="T23" fmla="*/ 84 h 357"/>
                  <a:gd name="T24" fmla="*/ 240 w 326"/>
                  <a:gd name="T25" fmla="*/ 77 h 357"/>
                  <a:gd name="T26" fmla="*/ 260 w 326"/>
                  <a:gd name="T27" fmla="*/ 37 h 357"/>
                  <a:gd name="T28" fmla="*/ 326 w 326"/>
                  <a:gd name="T29" fmla="*/ 77 h 357"/>
                  <a:gd name="T30" fmla="*/ 0 w 326"/>
                  <a:gd name="T31" fmla="*/ 179 h 357"/>
                  <a:gd name="T32" fmla="*/ 326 w 326"/>
                  <a:gd name="T33" fmla="*/ 280 h 357"/>
                  <a:gd name="T34" fmla="*/ 292 w 326"/>
                  <a:gd name="T35" fmla="*/ 286 h 357"/>
                  <a:gd name="T36" fmla="*/ 142 w 326"/>
                  <a:gd name="T37" fmla="*/ 314 h 357"/>
                  <a:gd name="T38" fmla="*/ 127 w 326"/>
                  <a:gd name="T39" fmla="*/ 334 h 357"/>
                  <a:gd name="T40" fmla="*/ 99 w 326"/>
                  <a:gd name="T41" fmla="*/ 297 h 357"/>
                  <a:gd name="T42" fmla="*/ 84 w 326"/>
                  <a:gd name="T43" fmla="*/ 232 h 357"/>
                  <a:gd name="T44" fmla="*/ 67 w 326"/>
                  <a:gd name="T45" fmla="*/ 226 h 357"/>
                  <a:gd name="T46" fmla="*/ 36 w 326"/>
                  <a:gd name="T47" fmla="*/ 207 h 357"/>
                  <a:gd name="T48" fmla="*/ 28 w 326"/>
                  <a:gd name="T49" fmla="*/ 181 h 357"/>
                  <a:gd name="T50" fmla="*/ 92 w 326"/>
                  <a:gd name="T51" fmla="*/ 40 h 357"/>
                  <a:gd name="T52" fmla="*/ 126 w 326"/>
                  <a:gd name="T53" fmla="*/ 40 h 357"/>
                  <a:gd name="T54" fmla="*/ 130 w 326"/>
                  <a:gd name="T55" fmla="*/ 79 h 357"/>
                  <a:gd name="T56" fmla="*/ 140 w 326"/>
                  <a:gd name="T57" fmla="*/ 125 h 357"/>
                  <a:gd name="T58" fmla="*/ 93 w 326"/>
                  <a:gd name="T59" fmla="*/ 171 h 357"/>
                  <a:gd name="T60" fmla="*/ 65 w 326"/>
                  <a:gd name="T61" fmla="*/ 183 h 357"/>
                  <a:gd name="T62" fmla="*/ 62 w 326"/>
                  <a:gd name="T63" fmla="*/ 208 h 357"/>
                  <a:gd name="T64" fmla="*/ 94 w 326"/>
                  <a:gd name="T65" fmla="*/ 223 h 357"/>
                  <a:gd name="T66" fmla="*/ 137 w 326"/>
                  <a:gd name="T67" fmla="*/ 247 h 357"/>
                  <a:gd name="T68" fmla="*/ 151 w 326"/>
                  <a:gd name="T69" fmla="*/ 29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6" h="357">
                    <a:moveTo>
                      <a:pt x="292" y="286"/>
                    </a:moveTo>
                    <a:cubicBezTo>
                      <a:pt x="291" y="291"/>
                      <a:pt x="290" y="296"/>
                      <a:pt x="288" y="300"/>
                    </a:cubicBezTo>
                    <a:cubicBezTo>
                      <a:pt x="276" y="311"/>
                      <a:pt x="264" y="319"/>
                      <a:pt x="250" y="326"/>
                    </a:cubicBezTo>
                    <a:cubicBezTo>
                      <a:pt x="246" y="326"/>
                      <a:pt x="242" y="324"/>
                      <a:pt x="240" y="318"/>
                    </a:cubicBezTo>
                    <a:cubicBezTo>
                      <a:pt x="237" y="310"/>
                      <a:pt x="239" y="297"/>
                      <a:pt x="239" y="288"/>
                    </a:cubicBezTo>
                    <a:cubicBezTo>
                      <a:pt x="239" y="274"/>
                      <a:pt x="246" y="237"/>
                      <a:pt x="225" y="236"/>
                    </a:cubicBezTo>
                    <a:cubicBezTo>
                      <a:pt x="217" y="235"/>
                      <a:pt x="210" y="238"/>
                      <a:pt x="204" y="230"/>
                    </a:cubicBezTo>
                    <a:cubicBezTo>
                      <a:pt x="200" y="224"/>
                      <a:pt x="193" y="214"/>
                      <a:pt x="192" y="207"/>
                    </a:cubicBezTo>
                    <a:cubicBezTo>
                      <a:pt x="192" y="199"/>
                      <a:pt x="197" y="192"/>
                      <a:pt x="201" y="186"/>
                    </a:cubicBezTo>
                    <a:cubicBezTo>
                      <a:pt x="207" y="178"/>
                      <a:pt x="212" y="171"/>
                      <a:pt x="220" y="166"/>
                    </a:cubicBezTo>
                    <a:cubicBezTo>
                      <a:pt x="225" y="163"/>
                      <a:pt x="229" y="162"/>
                      <a:pt x="234" y="162"/>
                    </a:cubicBezTo>
                    <a:cubicBezTo>
                      <a:pt x="236" y="151"/>
                      <a:pt x="239" y="141"/>
                      <a:pt x="244" y="132"/>
                    </a:cubicBezTo>
                    <a:cubicBezTo>
                      <a:pt x="244" y="132"/>
                      <a:pt x="244" y="132"/>
                      <a:pt x="243" y="131"/>
                    </a:cubicBezTo>
                    <a:cubicBezTo>
                      <a:pt x="238" y="128"/>
                      <a:pt x="235" y="135"/>
                      <a:pt x="231" y="137"/>
                    </a:cubicBezTo>
                    <a:cubicBezTo>
                      <a:pt x="228" y="139"/>
                      <a:pt x="224" y="140"/>
                      <a:pt x="221" y="139"/>
                    </a:cubicBezTo>
                    <a:cubicBezTo>
                      <a:pt x="212" y="139"/>
                      <a:pt x="204" y="131"/>
                      <a:pt x="214" y="124"/>
                    </a:cubicBezTo>
                    <a:cubicBezTo>
                      <a:pt x="221" y="118"/>
                      <a:pt x="229" y="118"/>
                      <a:pt x="234" y="109"/>
                    </a:cubicBezTo>
                    <a:cubicBezTo>
                      <a:pt x="239" y="99"/>
                      <a:pt x="241" y="98"/>
                      <a:pt x="251" y="99"/>
                    </a:cubicBezTo>
                    <a:cubicBezTo>
                      <a:pt x="257" y="101"/>
                      <a:pt x="267" y="100"/>
                      <a:pt x="271" y="94"/>
                    </a:cubicBezTo>
                    <a:cubicBezTo>
                      <a:pt x="273" y="91"/>
                      <a:pt x="272" y="88"/>
                      <a:pt x="273" y="84"/>
                    </a:cubicBezTo>
                    <a:cubicBezTo>
                      <a:pt x="274" y="79"/>
                      <a:pt x="278" y="76"/>
                      <a:pt x="279" y="71"/>
                    </a:cubicBezTo>
                    <a:cubicBezTo>
                      <a:pt x="280" y="64"/>
                      <a:pt x="269" y="52"/>
                      <a:pt x="264" y="61"/>
                    </a:cubicBezTo>
                    <a:cubicBezTo>
                      <a:pt x="261" y="66"/>
                      <a:pt x="265" y="77"/>
                      <a:pt x="262" y="83"/>
                    </a:cubicBezTo>
                    <a:cubicBezTo>
                      <a:pt x="260" y="90"/>
                      <a:pt x="256" y="89"/>
                      <a:pt x="253" y="84"/>
                    </a:cubicBezTo>
                    <a:cubicBezTo>
                      <a:pt x="251" y="82"/>
                      <a:pt x="250" y="77"/>
                      <a:pt x="248" y="76"/>
                    </a:cubicBezTo>
                    <a:cubicBezTo>
                      <a:pt x="245" y="75"/>
                      <a:pt x="243" y="77"/>
                      <a:pt x="240" y="77"/>
                    </a:cubicBezTo>
                    <a:cubicBezTo>
                      <a:pt x="230" y="75"/>
                      <a:pt x="237" y="59"/>
                      <a:pt x="241" y="54"/>
                    </a:cubicBezTo>
                    <a:cubicBezTo>
                      <a:pt x="246" y="48"/>
                      <a:pt x="253" y="42"/>
                      <a:pt x="260" y="37"/>
                    </a:cubicBezTo>
                    <a:cubicBezTo>
                      <a:pt x="279" y="48"/>
                      <a:pt x="296" y="62"/>
                      <a:pt x="309" y="80"/>
                    </a:cubicBezTo>
                    <a:cubicBezTo>
                      <a:pt x="314" y="79"/>
                      <a:pt x="320" y="78"/>
                      <a:pt x="326" y="77"/>
                    </a:cubicBezTo>
                    <a:cubicBezTo>
                      <a:pt x="293" y="31"/>
                      <a:pt x="240" y="0"/>
                      <a:pt x="179" y="0"/>
                    </a:cubicBezTo>
                    <a:cubicBezTo>
                      <a:pt x="80" y="0"/>
                      <a:pt x="0" y="80"/>
                      <a:pt x="0" y="179"/>
                    </a:cubicBezTo>
                    <a:cubicBezTo>
                      <a:pt x="0" y="277"/>
                      <a:pt x="80" y="357"/>
                      <a:pt x="179" y="357"/>
                    </a:cubicBezTo>
                    <a:cubicBezTo>
                      <a:pt x="240" y="357"/>
                      <a:pt x="293" y="327"/>
                      <a:pt x="326" y="280"/>
                    </a:cubicBezTo>
                    <a:cubicBezTo>
                      <a:pt x="314" y="279"/>
                      <a:pt x="304" y="276"/>
                      <a:pt x="294" y="272"/>
                    </a:cubicBezTo>
                    <a:cubicBezTo>
                      <a:pt x="293" y="277"/>
                      <a:pt x="292" y="281"/>
                      <a:pt x="292" y="286"/>
                    </a:cubicBezTo>
                    <a:close/>
                    <a:moveTo>
                      <a:pt x="151" y="299"/>
                    </a:moveTo>
                    <a:cubicBezTo>
                      <a:pt x="147" y="305"/>
                      <a:pt x="145" y="309"/>
                      <a:pt x="142" y="314"/>
                    </a:cubicBezTo>
                    <a:cubicBezTo>
                      <a:pt x="139" y="319"/>
                      <a:pt x="136" y="328"/>
                      <a:pt x="132" y="331"/>
                    </a:cubicBezTo>
                    <a:cubicBezTo>
                      <a:pt x="131" y="333"/>
                      <a:pt x="129" y="333"/>
                      <a:pt x="127" y="334"/>
                    </a:cubicBezTo>
                    <a:cubicBezTo>
                      <a:pt x="117" y="331"/>
                      <a:pt x="107" y="326"/>
                      <a:pt x="98" y="321"/>
                    </a:cubicBezTo>
                    <a:cubicBezTo>
                      <a:pt x="97" y="314"/>
                      <a:pt x="100" y="304"/>
                      <a:pt x="99" y="297"/>
                    </a:cubicBezTo>
                    <a:cubicBezTo>
                      <a:pt x="96" y="285"/>
                      <a:pt x="85" y="279"/>
                      <a:pt x="81" y="268"/>
                    </a:cubicBezTo>
                    <a:cubicBezTo>
                      <a:pt x="77" y="258"/>
                      <a:pt x="95" y="238"/>
                      <a:pt x="84" y="232"/>
                    </a:cubicBezTo>
                    <a:cubicBezTo>
                      <a:pt x="83" y="231"/>
                      <a:pt x="79" y="232"/>
                      <a:pt x="76" y="231"/>
                    </a:cubicBezTo>
                    <a:cubicBezTo>
                      <a:pt x="73" y="230"/>
                      <a:pt x="70" y="228"/>
                      <a:pt x="67" y="226"/>
                    </a:cubicBezTo>
                    <a:cubicBezTo>
                      <a:pt x="62" y="223"/>
                      <a:pt x="57" y="218"/>
                      <a:pt x="52" y="216"/>
                    </a:cubicBezTo>
                    <a:cubicBezTo>
                      <a:pt x="44" y="213"/>
                      <a:pt x="40" y="214"/>
                      <a:pt x="36" y="207"/>
                    </a:cubicBezTo>
                    <a:cubicBezTo>
                      <a:pt x="35" y="203"/>
                      <a:pt x="34" y="199"/>
                      <a:pt x="33" y="195"/>
                    </a:cubicBezTo>
                    <a:cubicBezTo>
                      <a:pt x="32" y="190"/>
                      <a:pt x="31" y="185"/>
                      <a:pt x="28" y="181"/>
                    </a:cubicBezTo>
                    <a:cubicBezTo>
                      <a:pt x="24" y="176"/>
                      <a:pt x="18" y="173"/>
                      <a:pt x="15" y="168"/>
                    </a:cubicBezTo>
                    <a:cubicBezTo>
                      <a:pt x="19" y="114"/>
                      <a:pt x="49" y="67"/>
                      <a:pt x="92" y="40"/>
                    </a:cubicBezTo>
                    <a:cubicBezTo>
                      <a:pt x="99" y="36"/>
                      <a:pt x="105" y="33"/>
                      <a:pt x="112" y="32"/>
                    </a:cubicBezTo>
                    <a:cubicBezTo>
                      <a:pt x="118" y="31"/>
                      <a:pt x="136" y="32"/>
                      <a:pt x="126" y="40"/>
                    </a:cubicBezTo>
                    <a:cubicBezTo>
                      <a:pt x="126" y="40"/>
                      <a:pt x="103" y="57"/>
                      <a:pt x="115" y="65"/>
                    </a:cubicBezTo>
                    <a:cubicBezTo>
                      <a:pt x="121" y="70"/>
                      <a:pt x="127" y="71"/>
                      <a:pt x="130" y="79"/>
                    </a:cubicBezTo>
                    <a:cubicBezTo>
                      <a:pt x="133" y="85"/>
                      <a:pt x="130" y="87"/>
                      <a:pt x="129" y="92"/>
                    </a:cubicBezTo>
                    <a:cubicBezTo>
                      <a:pt x="125" y="104"/>
                      <a:pt x="137" y="113"/>
                      <a:pt x="140" y="125"/>
                    </a:cubicBezTo>
                    <a:cubicBezTo>
                      <a:pt x="143" y="138"/>
                      <a:pt x="131" y="144"/>
                      <a:pt x="121" y="150"/>
                    </a:cubicBezTo>
                    <a:cubicBezTo>
                      <a:pt x="111" y="155"/>
                      <a:pt x="97" y="159"/>
                      <a:pt x="93" y="171"/>
                    </a:cubicBezTo>
                    <a:cubicBezTo>
                      <a:pt x="90" y="177"/>
                      <a:pt x="93" y="202"/>
                      <a:pt x="80" y="193"/>
                    </a:cubicBezTo>
                    <a:cubicBezTo>
                      <a:pt x="75" y="189"/>
                      <a:pt x="73" y="179"/>
                      <a:pt x="65" y="183"/>
                    </a:cubicBezTo>
                    <a:cubicBezTo>
                      <a:pt x="60" y="185"/>
                      <a:pt x="59" y="191"/>
                      <a:pt x="59" y="196"/>
                    </a:cubicBezTo>
                    <a:cubicBezTo>
                      <a:pt x="59" y="200"/>
                      <a:pt x="58" y="205"/>
                      <a:pt x="62" y="208"/>
                    </a:cubicBezTo>
                    <a:cubicBezTo>
                      <a:pt x="66" y="213"/>
                      <a:pt x="72" y="211"/>
                      <a:pt x="77" y="217"/>
                    </a:cubicBezTo>
                    <a:cubicBezTo>
                      <a:pt x="84" y="224"/>
                      <a:pt x="84" y="227"/>
                      <a:pt x="94" y="223"/>
                    </a:cubicBezTo>
                    <a:cubicBezTo>
                      <a:pt x="101" y="220"/>
                      <a:pt x="104" y="219"/>
                      <a:pt x="110" y="223"/>
                    </a:cubicBezTo>
                    <a:cubicBezTo>
                      <a:pt x="120" y="230"/>
                      <a:pt x="126" y="241"/>
                      <a:pt x="137" y="247"/>
                    </a:cubicBezTo>
                    <a:cubicBezTo>
                      <a:pt x="147" y="253"/>
                      <a:pt x="163" y="253"/>
                      <a:pt x="164" y="267"/>
                    </a:cubicBezTo>
                    <a:cubicBezTo>
                      <a:pt x="166" y="278"/>
                      <a:pt x="156" y="290"/>
                      <a:pt x="151" y="299"/>
                    </a:cubicBezTo>
                    <a:close/>
                  </a:path>
                </a:pathLst>
              </a:custGeom>
              <a:grpFill/>
              <a:ln>
                <a:noFill/>
              </a:ln>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66" name="Freeform 65"/>
              <p:cNvSpPr>
                <a:spLocks noEditPoints="1"/>
              </p:cNvSpPr>
              <p:nvPr/>
            </p:nvSpPr>
            <p:spPr bwMode="auto">
              <a:xfrm>
                <a:off x="7121525" y="-777875"/>
                <a:ext cx="690563" cy="668338"/>
              </a:xfrm>
              <a:custGeom>
                <a:avLst/>
                <a:gdLst>
                  <a:gd name="T0" fmla="*/ 183 w 183"/>
                  <a:gd name="T1" fmla="*/ 20 h 177"/>
                  <a:gd name="T2" fmla="*/ 167 w 183"/>
                  <a:gd name="T3" fmla="*/ 0 h 177"/>
                  <a:gd name="T4" fmla="*/ 133 w 183"/>
                  <a:gd name="T5" fmla="*/ 32 h 177"/>
                  <a:gd name="T6" fmla="*/ 82 w 183"/>
                  <a:gd name="T7" fmla="*/ 14 h 177"/>
                  <a:gd name="T8" fmla="*/ 0 w 183"/>
                  <a:gd name="T9" fmla="*/ 96 h 177"/>
                  <a:gd name="T10" fmla="*/ 82 w 183"/>
                  <a:gd name="T11" fmla="*/ 177 h 177"/>
                  <a:gd name="T12" fmla="*/ 163 w 183"/>
                  <a:gd name="T13" fmla="*/ 96 h 177"/>
                  <a:gd name="T14" fmla="*/ 150 w 183"/>
                  <a:gd name="T15" fmla="*/ 51 h 177"/>
                  <a:gd name="T16" fmla="*/ 183 w 183"/>
                  <a:gd name="T17" fmla="*/ 20 h 177"/>
                  <a:gd name="T18" fmla="*/ 143 w 183"/>
                  <a:gd name="T19" fmla="*/ 96 h 177"/>
                  <a:gd name="T20" fmla="*/ 82 w 183"/>
                  <a:gd name="T21" fmla="*/ 157 h 177"/>
                  <a:gd name="T22" fmla="*/ 20 w 183"/>
                  <a:gd name="T23" fmla="*/ 96 h 177"/>
                  <a:gd name="T24" fmla="*/ 82 w 183"/>
                  <a:gd name="T25" fmla="*/ 34 h 177"/>
                  <a:gd name="T26" fmla="*/ 119 w 183"/>
                  <a:gd name="T27" fmla="*/ 47 h 177"/>
                  <a:gd name="T28" fmla="*/ 86 w 183"/>
                  <a:gd name="T29" fmla="*/ 89 h 177"/>
                  <a:gd name="T30" fmla="*/ 56 w 183"/>
                  <a:gd name="T31" fmla="*/ 58 h 177"/>
                  <a:gd name="T32" fmla="*/ 37 w 183"/>
                  <a:gd name="T33" fmla="*/ 77 h 177"/>
                  <a:gd name="T34" fmla="*/ 76 w 183"/>
                  <a:gd name="T35" fmla="*/ 120 h 177"/>
                  <a:gd name="T36" fmla="*/ 89 w 183"/>
                  <a:gd name="T37" fmla="*/ 139 h 177"/>
                  <a:gd name="T38" fmla="*/ 99 w 183"/>
                  <a:gd name="T39" fmla="*/ 118 h 177"/>
                  <a:gd name="T40" fmla="*/ 136 w 183"/>
                  <a:gd name="T41" fmla="*/ 67 h 177"/>
                  <a:gd name="T42" fmla="*/ 143 w 183"/>
                  <a:gd name="T43" fmla="*/ 9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 h="177">
                    <a:moveTo>
                      <a:pt x="183" y="20"/>
                    </a:moveTo>
                    <a:cubicBezTo>
                      <a:pt x="167" y="0"/>
                      <a:pt x="167" y="0"/>
                      <a:pt x="167" y="0"/>
                    </a:cubicBezTo>
                    <a:cubicBezTo>
                      <a:pt x="154" y="11"/>
                      <a:pt x="142" y="22"/>
                      <a:pt x="133" y="32"/>
                    </a:cubicBezTo>
                    <a:cubicBezTo>
                      <a:pt x="119" y="21"/>
                      <a:pt x="101" y="14"/>
                      <a:pt x="82" y="14"/>
                    </a:cubicBezTo>
                    <a:cubicBezTo>
                      <a:pt x="37" y="14"/>
                      <a:pt x="0" y="51"/>
                      <a:pt x="0" y="96"/>
                    </a:cubicBezTo>
                    <a:cubicBezTo>
                      <a:pt x="0" y="141"/>
                      <a:pt x="37" y="177"/>
                      <a:pt x="82" y="177"/>
                    </a:cubicBezTo>
                    <a:cubicBezTo>
                      <a:pt x="127" y="177"/>
                      <a:pt x="163" y="141"/>
                      <a:pt x="163" y="96"/>
                    </a:cubicBezTo>
                    <a:cubicBezTo>
                      <a:pt x="163" y="79"/>
                      <a:pt x="158" y="64"/>
                      <a:pt x="150" y="51"/>
                    </a:cubicBezTo>
                    <a:cubicBezTo>
                      <a:pt x="160" y="42"/>
                      <a:pt x="171" y="31"/>
                      <a:pt x="183" y="20"/>
                    </a:cubicBezTo>
                    <a:close/>
                    <a:moveTo>
                      <a:pt x="143" y="96"/>
                    </a:moveTo>
                    <a:cubicBezTo>
                      <a:pt x="143" y="130"/>
                      <a:pt x="116" y="157"/>
                      <a:pt x="82" y="157"/>
                    </a:cubicBezTo>
                    <a:cubicBezTo>
                      <a:pt x="48" y="157"/>
                      <a:pt x="20" y="130"/>
                      <a:pt x="20" y="96"/>
                    </a:cubicBezTo>
                    <a:cubicBezTo>
                      <a:pt x="20" y="62"/>
                      <a:pt x="48" y="34"/>
                      <a:pt x="82" y="34"/>
                    </a:cubicBezTo>
                    <a:cubicBezTo>
                      <a:pt x="96" y="34"/>
                      <a:pt x="109" y="39"/>
                      <a:pt x="119" y="47"/>
                    </a:cubicBezTo>
                    <a:cubicBezTo>
                      <a:pt x="103" y="64"/>
                      <a:pt x="93" y="79"/>
                      <a:pt x="86" y="89"/>
                    </a:cubicBezTo>
                    <a:cubicBezTo>
                      <a:pt x="73" y="75"/>
                      <a:pt x="57" y="59"/>
                      <a:pt x="56" y="58"/>
                    </a:cubicBezTo>
                    <a:cubicBezTo>
                      <a:pt x="37" y="77"/>
                      <a:pt x="37" y="77"/>
                      <a:pt x="37" y="77"/>
                    </a:cubicBezTo>
                    <a:cubicBezTo>
                      <a:pt x="46" y="85"/>
                      <a:pt x="69" y="108"/>
                      <a:pt x="76" y="120"/>
                    </a:cubicBezTo>
                    <a:cubicBezTo>
                      <a:pt x="89" y="139"/>
                      <a:pt x="89" y="139"/>
                      <a:pt x="89" y="139"/>
                    </a:cubicBezTo>
                    <a:cubicBezTo>
                      <a:pt x="99" y="118"/>
                      <a:pt x="99" y="118"/>
                      <a:pt x="99" y="118"/>
                    </a:cubicBezTo>
                    <a:cubicBezTo>
                      <a:pt x="99" y="118"/>
                      <a:pt x="109" y="97"/>
                      <a:pt x="136" y="67"/>
                    </a:cubicBezTo>
                    <a:cubicBezTo>
                      <a:pt x="141" y="75"/>
                      <a:pt x="143" y="85"/>
                      <a:pt x="143" y="96"/>
                    </a:cubicBezTo>
                    <a:close/>
                  </a:path>
                </a:pathLst>
              </a:custGeom>
              <a:grpFill/>
              <a:ln>
                <a:noFill/>
              </a:ln>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grpSp>
        <p:grpSp>
          <p:nvGrpSpPr>
            <p:cNvPr id="67" name="Group 66"/>
            <p:cNvGrpSpPr/>
            <p:nvPr/>
          </p:nvGrpSpPr>
          <p:grpSpPr>
            <a:xfrm>
              <a:off x="20359333" y="4667787"/>
              <a:ext cx="1145168" cy="681742"/>
              <a:chOff x="13381038" y="5965825"/>
              <a:chExt cx="5718176" cy="3602038"/>
            </a:xfrm>
            <a:solidFill>
              <a:schemeClr val="tx2"/>
            </a:solidFill>
          </p:grpSpPr>
          <p:sp>
            <p:nvSpPr>
              <p:cNvPr id="68" name="Freeform 67"/>
              <p:cNvSpPr>
                <a:spLocks noEditPoints="1"/>
              </p:cNvSpPr>
              <p:nvPr/>
            </p:nvSpPr>
            <p:spPr bwMode="auto">
              <a:xfrm>
                <a:off x="13381038" y="6529388"/>
                <a:ext cx="1277938" cy="3027363"/>
              </a:xfrm>
              <a:custGeom>
                <a:avLst/>
                <a:gdLst>
                  <a:gd name="T0" fmla="*/ 178 w 805"/>
                  <a:gd name="T1" fmla="*/ 1345 h 1907"/>
                  <a:gd name="T2" fmla="*/ 178 w 805"/>
                  <a:gd name="T3" fmla="*/ 1523 h 1907"/>
                  <a:gd name="T4" fmla="*/ 348 w 805"/>
                  <a:gd name="T5" fmla="*/ 1523 h 1907"/>
                  <a:gd name="T6" fmla="*/ 348 w 805"/>
                  <a:gd name="T7" fmla="*/ 1345 h 1907"/>
                  <a:gd name="T8" fmla="*/ 178 w 805"/>
                  <a:gd name="T9" fmla="*/ 1345 h 1907"/>
                  <a:gd name="T10" fmla="*/ 178 w 805"/>
                  <a:gd name="T11" fmla="*/ 1345 h 1907"/>
                  <a:gd name="T12" fmla="*/ 178 w 805"/>
                  <a:gd name="T13" fmla="*/ 1120 h 1907"/>
                  <a:gd name="T14" fmla="*/ 178 w 805"/>
                  <a:gd name="T15" fmla="*/ 1298 h 1907"/>
                  <a:gd name="T16" fmla="*/ 348 w 805"/>
                  <a:gd name="T17" fmla="*/ 1298 h 1907"/>
                  <a:gd name="T18" fmla="*/ 348 w 805"/>
                  <a:gd name="T19" fmla="*/ 1120 h 1907"/>
                  <a:gd name="T20" fmla="*/ 178 w 805"/>
                  <a:gd name="T21" fmla="*/ 1120 h 1907"/>
                  <a:gd name="T22" fmla="*/ 178 w 805"/>
                  <a:gd name="T23" fmla="*/ 1120 h 1907"/>
                  <a:gd name="T24" fmla="*/ 178 w 805"/>
                  <a:gd name="T25" fmla="*/ 881 h 1907"/>
                  <a:gd name="T26" fmla="*/ 178 w 805"/>
                  <a:gd name="T27" fmla="*/ 1059 h 1907"/>
                  <a:gd name="T28" fmla="*/ 348 w 805"/>
                  <a:gd name="T29" fmla="*/ 1059 h 1907"/>
                  <a:gd name="T30" fmla="*/ 348 w 805"/>
                  <a:gd name="T31" fmla="*/ 881 h 1907"/>
                  <a:gd name="T32" fmla="*/ 178 w 805"/>
                  <a:gd name="T33" fmla="*/ 881 h 1907"/>
                  <a:gd name="T34" fmla="*/ 178 w 805"/>
                  <a:gd name="T35" fmla="*/ 881 h 1907"/>
                  <a:gd name="T36" fmla="*/ 178 w 805"/>
                  <a:gd name="T37" fmla="*/ 630 h 1907"/>
                  <a:gd name="T38" fmla="*/ 178 w 805"/>
                  <a:gd name="T39" fmla="*/ 808 h 1907"/>
                  <a:gd name="T40" fmla="*/ 348 w 805"/>
                  <a:gd name="T41" fmla="*/ 808 h 1907"/>
                  <a:gd name="T42" fmla="*/ 348 w 805"/>
                  <a:gd name="T43" fmla="*/ 630 h 1907"/>
                  <a:gd name="T44" fmla="*/ 178 w 805"/>
                  <a:gd name="T45" fmla="*/ 630 h 1907"/>
                  <a:gd name="T46" fmla="*/ 178 w 805"/>
                  <a:gd name="T47" fmla="*/ 630 h 1907"/>
                  <a:gd name="T48" fmla="*/ 455 w 805"/>
                  <a:gd name="T49" fmla="*/ 384 h 1907"/>
                  <a:gd name="T50" fmla="*/ 455 w 805"/>
                  <a:gd name="T51" fmla="*/ 564 h 1907"/>
                  <a:gd name="T52" fmla="*/ 627 w 805"/>
                  <a:gd name="T53" fmla="*/ 564 h 1907"/>
                  <a:gd name="T54" fmla="*/ 627 w 805"/>
                  <a:gd name="T55" fmla="*/ 384 h 1907"/>
                  <a:gd name="T56" fmla="*/ 455 w 805"/>
                  <a:gd name="T57" fmla="*/ 384 h 1907"/>
                  <a:gd name="T58" fmla="*/ 455 w 805"/>
                  <a:gd name="T59" fmla="*/ 384 h 1907"/>
                  <a:gd name="T60" fmla="*/ 178 w 805"/>
                  <a:gd name="T61" fmla="*/ 384 h 1907"/>
                  <a:gd name="T62" fmla="*/ 178 w 805"/>
                  <a:gd name="T63" fmla="*/ 564 h 1907"/>
                  <a:gd name="T64" fmla="*/ 348 w 805"/>
                  <a:gd name="T65" fmla="*/ 564 h 1907"/>
                  <a:gd name="T66" fmla="*/ 348 w 805"/>
                  <a:gd name="T67" fmla="*/ 384 h 1907"/>
                  <a:gd name="T68" fmla="*/ 178 w 805"/>
                  <a:gd name="T69" fmla="*/ 384 h 1907"/>
                  <a:gd name="T70" fmla="*/ 178 w 805"/>
                  <a:gd name="T71" fmla="*/ 384 h 1907"/>
                  <a:gd name="T72" fmla="*/ 455 w 805"/>
                  <a:gd name="T73" fmla="*/ 137 h 1907"/>
                  <a:gd name="T74" fmla="*/ 455 w 805"/>
                  <a:gd name="T75" fmla="*/ 315 h 1907"/>
                  <a:gd name="T76" fmla="*/ 627 w 805"/>
                  <a:gd name="T77" fmla="*/ 315 h 1907"/>
                  <a:gd name="T78" fmla="*/ 627 w 805"/>
                  <a:gd name="T79" fmla="*/ 137 h 1907"/>
                  <a:gd name="T80" fmla="*/ 455 w 805"/>
                  <a:gd name="T81" fmla="*/ 137 h 1907"/>
                  <a:gd name="T82" fmla="*/ 455 w 805"/>
                  <a:gd name="T83" fmla="*/ 137 h 1907"/>
                  <a:gd name="T84" fmla="*/ 178 w 805"/>
                  <a:gd name="T85" fmla="*/ 137 h 1907"/>
                  <a:gd name="T86" fmla="*/ 178 w 805"/>
                  <a:gd name="T87" fmla="*/ 315 h 1907"/>
                  <a:gd name="T88" fmla="*/ 348 w 805"/>
                  <a:gd name="T89" fmla="*/ 315 h 1907"/>
                  <a:gd name="T90" fmla="*/ 348 w 805"/>
                  <a:gd name="T91" fmla="*/ 137 h 1907"/>
                  <a:gd name="T92" fmla="*/ 178 w 805"/>
                  <a:gd name="T93" fmla="*/ 137 h 1907"/>
                  <a:gd name="T94" fmla="*/ 178 w 805"/>
                  <a:gd name="T95" fmla="*/ 137 h 1907"/>
                  <a:gd name="T96" fmla="*/ 0 w 805"/>
                  <a:gd name="T97" fmla="*/ 0 h 1907"/>
                  <a:gd name="T98" fmla="*/ 805 w 805"/>
                  <a:gd name="T99" fmla="*/ 0 h 1907"/>
                  <a:gd name="T100" fmla="*/ 805 w 805"/>
                  <a:gd name="T101" fmla="*/ 694 h 1907"/>
                  <a:gd name="T102" fmla="*/ 426 w 805"/>
                  <a:gd name="T103" fmla="*/ 694 h 1907"/>
                  <a:gd name="T104" fmla="*/ 426 w 805"/>
                  <a:gd name="T105" fmla="*/ 1907 h 1907"/>
                  <a:gd name="T106" fmla="*/ 0 w 805"/>
                  <a:gd name="T107" fmla="*/ 1907 h 1907"/>
                  <a:gd name="T108" fmla="*/ 0 w 805"/>
                  <a:gd name="T109" fmla="*/ 0 h 1907"/>
                  <a:gd name="T110" fmla="*/ 0 w 805"/>
                  <a:gd name="T11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1907">
                    <a:moveTo>
                      <a:pt x="178" y="1345"/>
                    </a:moveTo>
                    <a:lnTo>
                      <a:pt x="178" y="1523"/>
                    </a:lnTo>
                    <a:lnTo>
                      <a:pt x="348" y="1523"/>
                    </a:lnTo>
                    <a:lnTo>
                      <a:pt x="348" y="1345"/>
                    </a:lnTo>
                    <a:lnTo>
                      <a:pt x="178" y="1345"/>
                    </a:lnTo>
                    <a:lnTo>
                      <a:pt x="178" y="1345"/>
                    </a:lnTo>
                    <a:close/>
                    <a:moveTo>
                      <a:pt x="178" y="1120"/>
                    </a:moveTo>
                    <a:lnTo>
                      <a:pt x="178" y="1298"/>
                    </a:lnTo>
                    <a:lnTo>
                      <a:pt x="348" y="1298"/>
                    </a:lnTo>
                    <a:lnTo>
                      <a:pt x="348" y="1120"/>
                    </a:lnTo>
                    <a:lnTo>
                      <a:pt x="178" y="1120"/>
                    </a:lnTo>
                    <a:lnTo>
                      <a:pt x="178" y="1120"/>
                    </a:lnTo>
                    <a:close/>
                    <a:moveTo>
                      <a:pt x="178" y="881"/>
                    </a:moveTo>
                    <a:lnTo>
                      <a:pt x="178" y="1059"/>
                    </a:lnTo>
                    <a:lnTo>
                      <a:pt x="348" y="1059"/>
                    </a:lnTo>
                    <a:lnTo>
                      <a:pt x="348" y="881"/>
                    </a:lnTo>
                    <a:lnTo>
                      <a:pt x="178" y="881"/>
                    </a:lnTo>
                    <a:lnTo>
                      <a:pt x="178" y="881"/>
                    </a:lnTo>
                    <a:close/>
                    <a:moveTo>
                      <a:pt x="178" y="630"/>
                    </a:moveTo>
                    <a:lnTo>
                      <a:pt x="178" y="808"/>
                    </a:lnTo>
                    <a:lnTo>
                      <a:pt x="348" y="808"/>
                    </a:lnTo>
                    <a:lnTo>
                      <a:pt x="348" y="630"/>
                    </a:lnTo>
                    <a:lnTo>
                      <a:pt x="178" y="630"/>
                    </a:lnTo>
                    <a:lnTo>
                      <a:pt x="178" y="630"/>
                    </a:lnTo>
                    <a:close/>
                    <a:moveTo>
                      <a:pt x="455" y="384"/>
                    </a:moveTo>
                    <a:lnTo>
                      <a:pt x="455" y="564"/>
                    </a:lnTo>
                    <a:lnTo>
                      <a:pt x="627" y="564"/>
                    </a:lnTo>
                    <a:lnTo>
                      <a:pt x="627" y="384"/>
                    </a:lnTo>
                    <a:lnTo>
                      <a:pt x="455" y="384"/>
                    </a:lnTo>
                    <a:lnTo>
                      <a:pt x="455" y="384"/>
                    </a:lnTo>
                    <a:close/>
                    <a:moveTo>
                      <a:pt x="178" y="384"/>
                    </a:moveTo>
                    <a:lnTo>
                      <a:pt x="178" y="564"/>
                    </a:lnTo>
                    <a:lnTo>
                      <a:pt x="348" y="564"/>
                    </a:lnTo>
                    <a:lnTo>
                      <a:pt x="348" y="384"/>
                    </a:lnTo>
                    <a:lnTo>
                      <a:pt x="178" y="384"/>
                    </a:lnTo>
                    <a:lnTo>
                      <a:pt x="178" y="384"/>
                    </a:lnTo>
                    <a:close/>
                    <a:moveTo>
                      <a:pt x="455" y="137"/>
                    </a:moveTo>
                    <a:lnTo>
                      <a:pt x="455" y="315"/>
                    </a:lnTo>
                    <a:lnTo>
                      <a:pt x="627" y="315"/>
                    </a:lnTo>
                    <a:lnTo>
                      <a:pt x="627" y="137"/>
                    </a:lnTo>
                    <a:lnTo>
                      <a:pt x="455" y="137"/>
                    </a:lnTo>
                    <a:lnTo>
                      <a:pt x="455" y="137"/>
                    </a:lnTo>
                    <a:close/>
                    <a:moveTo>
                      <a:pt x="178" y="137"/>
                    </a:moveTo>
                    <a:lnTo>
                      <a:pt x="178" y="315"/>
                    </a:lnTo>
                    <a:lnTo>
                      <a:pt x="348" y="315"/>
                    </a:lnTo>
                    <a:lnTo>
                      <a:pt x="348" y="137"/>
                    </a:lnTo>
                    <a:lnTo>
                      <a:pt x="178" y="137"/>
                    </a:lnTo>
                    <a:lnTo>
                      <a:pt x="178" y="137"/>
                    </a:lnTo>
                    <a:close/>
                    <a:moveTo>
                      <a:pt x="0" y="0"/>
                    </a:moveTo>
                    <a:lnTo>
                      <a:pt x="805" y="0"/>
                    </a:lnTo>
                    <a:lnTo>
                      <a:pt x="805" y="694"/>
                    </a:lnTo>
                    <a:lnTo>
                      <a:pt x="426" y="694"/>
                    </a:lnTo>
                    <a:lnTo>
                      <a:pt x="426" y="1907"/>
                    </a:lnTo>
                    <a:lnTo>
                      <a:pt x="0" y="190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69" name="Freeform 68"/>
              <p:cNvSpPr>
                <a:spLocks/>
              </p:cNvSpPr>
              <p:nvPr/>
            </p:nvSpPr>
            <p:spPr bwMode="auto">
              <a:xfrm>
                <a:off x="16198851" y="7683500"/>
                <a:ext cx="2900363" cy="1884363"/>
              </a:xfrm>
              <a:custGeom>
                <a:avLst/>
                <a:gdLst>
                  <a:gd name="T0" fmla="*/ 768 w 772"/>
                  <a:gd name="T1" fmla="*/ 328 h 501"/>
                  <a:gd name="T2" fmla="*/ 756 w 772"/>
                  <a:gd name="T3" fmla="*/ 292 h 501"/>
                  <a:gd name="T4" fmla="*/ 737 w 772"/>
                  <a:gd name="T5" fmla="*/ 260 h 501"/>
                  <a:gd name="T6" fmla="*/ 712 w 772"/>
                  <a:gd name="T7" fmla="*/ 232 h 501"/>
                  <a:gd name="T8" fmla="*/ 682 w 772"/>
                  <a:gd name="T9" fmla="*/ 210 h 501"/>
                  <a:gd name="T10" fmla="*/ 668 w 772"/>
                  <a:gd name="T11" fmla="*/ 202 h 501"/>
                  <a:gd name="T12" fmla="*/ 666 w 772"/>
                  <a:gd name="T13" fmla="*/ 184 h 501"/>
                  <a:gd name="T14" fmla="*/ 662 w 772"/>
                  <a:gd name="T15" fmla="*/ 165 h 501"/>
                  <a:gd name="T16" fmla="*/ 656 w 772"/>
                  <a:gd name="T17" fmla="*/ 149 h 501"/>
                  <a:gd name="T18" fmla="*/ 647 w 772"/>
                  <a:gd name="T19" fmla="*/ 133 h 501"/>
                  <a:gd name="T20" fmla="*/ 637 w 772"/>
                  <a:gd name="T21" fmla="*/ 120 h 501"/>
                  <a:gd name="T22" fmla="*/ 624 w 772"/>
                  <a:gd name="T23" fmla="*/ 107 h 501"/>
                  <a:gd name="T24" fmla="*/ 611 w 772"/>
                  <a:gd name="T25" fmla="*/ 97 h 501"/>
                  <a:gd name="T26" fmla="*/ 595 w 772"/>
                  <a:gd name="T27" fmla="*/ 89 h 501"/>
                  <a:gd name="T28" fmla="*/ 579 w 772"/>
                  <a:gd name="T29" fmla="*/ 83 h 501"/>
                  <a:gd name="T30" fmla="*/ 562 w 772"/>
                  <a:gd name="T31" fmla="*/ 80 h 501"/>
                  <a:gd name="T32" fmla="*/ 540 w 772"/>
                  <a:gd name="T33" fmla="*/ 80 h 501"/>
                  <a:gd name="T34" fmla="*/ 514 w 772"/>
                  <a:gd name="T35" fmla="*/ 86 h 501"/>
                  <a:gd name="T36" fmla="*/ 490 w 772"/>
                  <a:gd name="T37" fmla="*/ 97 h 501"/>
                  <a:gd name="T38" fmla="*/ 468 w 772"/>
                  <a:gd name="T39" fmla="*/ 80 h 501"/>
                  <a:gd name="T40" fmla="*/ 441 w 772"/>
                  <a:gd name="T41" fmla="*/ 52 h 501"/>
                  <a:gd name="T42" fmla="*/ 411 w 772"/>
                  <a:gd name="T43" fmla="*/ 28 h 501"/>
                  <a:gd name="T44" fmla="*/ 376 w 772"/>
                  <a:gd name="T45" fmla="*/ 12 h 501"/>
                  <a:gd name="T46" fmla="*/ 338 w 772"/>
                  <a:gd name="T47" fmla="*/ 3 h 501"/>
                  <a:gd name="T48" fmla="*/ 301 w 772"/>
                  <a:gd name="T49" fmla="*/ 1 h 501"/>
                  <a:gd name="T50" fmla="*/ 271 w 772"/>
                  <a:gd name="T51" fmla="*/ 5 h 501"/>
                  <a:gd name="T52" fmla="*/ 243 w 772"/>
                  <a:gd name="T53" fmla="*/ 13 h 501"/>
                  <a:gd name="T54" fmla="*/ 216 w 772"/>
                  <a:gd name="T55" fmla="*/ 26 h 501"/>
                  <a:gd name="T56" fmla="*/ 209 w 772"/>
                  <a:gd name="T57" fmla="*/ 92 h 501"/>
                  <a:gd name="T58" fmla="*/ 0 w 772"/>
                  <a:gd name="T59" fmla="*/ 355 h 501"/>
                  <a:gd name="T60" fmla="*/ 0 w 772"/>
                  <a:gd name="T61" fmla="*/ 376 h 501"/>
                  <a:gd name="T62" fmla="*/ 2 w 772"/>
                  <a:gd name="T63" fmla="*/ 398 h 501"/>
                  <a:gd name="T64" fmla="*/ 9 w 772"/>
                  <a:gd name="T65" fmla="*/ 418 h 501"/>
                  <a:gd name="T66" fmla="*/ 18 w 772"/>
                  <a:gd name="T67" fmla="*/ 436 h 501"/>
                  <a:gd name="T68" fmla="*/ 29 w 772"/>
                  <a:gd name="T69" fmla="*/ 452 h 501"/>
                  <a:gd name="T70" fmla="*/ 44 w 772"/>
                  <a:gd name="T71" fmla="*/ 466 h 501"/>
                  <a:gd name="T72" fmla="*/ 60 w 772"/>
                  <a:gd name="T73" fmla="*/ 478 h 501"/>
                  <a:gd name="T74" fmla="*/ 79 w 772"/>
                  <a:gd name="T75" fmla="*/ 487 h 501"/>
                  <a:gd name="T76" fmla="*/ 99 w 772"/>
                  <a:gd name="T77" fmla="*/ 495 h 501"/>
                  <a:gd name="T78" fmla="*/ 121 w 772"/>
                  <a:gd name="T79" fmla="*/ 499 h 501"/>
                  <a:gd name="T80" fmla="*/ 143 w 772"/>
                  <a:gd name="T81" fmla="*/ 501 h 501"/>
                  <a:gd name="T82" fmla="*/ 633 w 772"/>
                  <a:gd name="T83" fmla="*/ 499 h 501"/>
                  <a:gd name="T84" fmla="*/ 677 w 772"/>
                  <a:gd name="T85" fmla="*/ 489 h 501"/>
                  <a:gd name="T86" fmla="*/ 698 w 772"/>
                  <a:gd name="T87" fmla="*/ 480 h 501"/>
                  <a:gd name="T88" fmla="*/ 716 w 772"/>
                  <a:gd name="T89" fmla="*/ 471 h 501"/>
                  <a:gd name="T90" fmla="*/ 732 w 772"/>
                  <a:gd name="T91" fmla="*/ 459 h 501"/>
                  <a:gd name="T92" fmla="*/ 746 w 772"/>
                  <a:gd name="T93" fmla="*/ 445 h 501"/>
                  <a:gd name="T94" fmla="*/ 757 w 772"/>
                  <a:gd name="T95" fmla="*/ 428 h 501"/>
                  <a:gd name="T96" fmla="*/ 765 w 772"/>
                  <a:gd name="T97" fmla="*/ 410 h 501"/>
                  <a:gd name="T98" fmla="*/ 770 w 772"/>
                  <a:gd name="T99" fmla="*/ 389 h 501"/>
                  <a:gd name="T100" fmla="*/ 772 w 772"/>
                  <a:gd name="T101" fmla="*/ 36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2" h="501">
                    <a:moveTo>
                      <a:pt x="772" y="353"/>
                    </a:moveTo>
                    <a:cubicBezTo>
                      <a:pt x="770" y="340"/>
                      <a:pt x="770" y="340"/>
                      <a:pt x="770" y="340"/>
                    </a:cubicBezTo>
                    <a:cubicBezTo>
                      <a:pt x="768" y="328"/>
                      <a:pt x="768" y="328"/>
                      <a:pt x="768" y="328"/>
                    </a:cubicBezTo>
                    <a:cubicBezTo>
                      <a:pt x="765" y="316"/>
                      <a:pt x="765" y="316"/>
                      <a:pt x="765" y="316"/>
                    </a:cubicBezTo>
                    <a:cubicBezTo>
                      <a:pt x="761" y="304"/>
                      <a:pt x="761" y="304"/>
                      <a:pt x="761" y="304"/>
                    </a:cubicBezTo>
                    <a:cubicBezTo>
                      <a:pt x="756" y="292"/>
                      <a:pt x="756" y="292"/>
                      <a:pt x="756" y="292"/>
                    </a:cubicBezTo>
                    <a:cubicBezTo>
                      <a:pt x="750" y="281"/>
                      <a:pt x="750" y="281"/>
                      <a:pt x="750" y="281"/>
                    </a:cubicBezTo>
                    <a:cubicBezTo>
                      <a:pt x="744" y="270"/>
                      <a:pt x="744" y="270"/>
                      <a:pt x="744" y="270"/>
                    </a:cubicBezTo>
                    <a:cubicBezTo>
                      <a:pt x="737" y="260"/>
                      <a:pt x="737" y="260"/>
                      <a:pt x="737" y="260"/>
                    </a:cubicBezTo>
                    <a:cubicBezTo>
                      <a:pt x="729" y="249"/>
                      <a:pt x="729" y="249"/>
                      <a:pt x="729" y="249"/>
                    </a:cubicBezTo>
                    <a:cubicBezTo>
                      <a:pt x="721" y="240"/>
                      <a:pt x="721" y="240"/>
                      <a:pt x="721" y="240"/>
                    </a:cubicBezTo>
                    <a:cubicBezTo>
                      <a:pt x="712" y="232"/>
                      <a:pt x="712" y="232"/>
                      <a:pt x="712" y="232"/>
                    </a:cubicBezTo>
                    <a:cubicBezTo>
                      <a:pt x="702" y="223"/>
                      <a:pt x="702" y="223"/>
                      <a:pt x="702" y="223"/>
                    </a:cubicBezTo>
                    <a:cubicBezTo>
                      <a:pt x="692" y="216"/>
                      <a:pt x="692" y="216"/>
                      <a:pt x="692" y="216"/>
                    </a:cubicBezTo>
                    <a:cubicBezTo>
                      <a:pt x="682" y="210"/>
                      <a:pt x="682" y="210"/>
                      <a:pt x="682" y="210"/>
                    </a:cubicBezTo>
                    <a:cubicBezTo>
                      <a:pt x="671" y="204"/>
                      <a:pt x="671" y="204"/>
                      <a:pt x="671" y="204"/>
                    </a:cubicBezTo>
                    <a:cubicBezTo>
                      <a:pt x="669" y="203"/>
                      <a:pt x="669" y="203"/>
                      <a:pt x="669" y="203"/>
                    </a:cubicBezTo>
                    <a:cubicBezTo>
                      <a:pt x="668" y="202"/>
                      <a:pt x="668" y="202"/>
                      <a:pt x="668" y="202"/>
                    </a:cubicBezTo>
                    <a:cubicBezTo>
                      <a:pt x="668" y="196"/>
                      <a:pt x="668" y="196"/>
                      <a:pt x="668" y="196"/>
                    </a:cubicBezTo>
                    <a:cubicBezTo>
                      <a:pt x="668" y="190"/>
                      <a:pt x="668" y="190"/>
                      <a:pt x="668" y="190"/>
                    </a:cubicBezTo>
                    <a:cubicBezTo>
                      <a:pt x="666" y="184"/>
                      <a:pt x="666" y="184"/>
                      <a:pt x="666" y="184"/>
                    </a:cubicBezTo>
                    <a:cubicBezTo>
                      <a:pt x="666" y="177"/>
                      <a:pt x="666" y="177"/>
                      <a:pt x="666" y="177"/>
                    </a:cubicBezTo>
                    <a:cubicBezTo>
                      <a:pt x="664" y="172"/>
                      <a:pt x="664" y="172"/>
                      <a:pt x="664" y="172"/>
                    </a:cubicBezTo>
                    <a:cubicBezTo>
                      <a:pt x="662" y="165"/>
                      <a:pt x="662" y="165"/>
                      <a:pt x="662" y="165"/>
                    </a:cubicBezTo>
                    <a:cubicBezTo>
                      <a:pt x="661" y="160"/>
                      <a:pt x="661" y="160"/>
                      <a:pt x="661" y="160"/>
                    </a:cubicBezTo>
                    <a:cubicBezTo>
                      <a:pt x="658" y="154"/>
                      <a:pt x="658" y="154"/>
                      <a:pt x="658" y="154"/>
                    </a:cubicBezTo>
                    <a:cubicBezTo>
                      <a:pt x="656" y="149"/>
                      <a:pt x="656" y="149"/>
                      <a:pt x="656" y="149"/>
                    </a:cubicBezTo>
                    <a:cubicBezTo>
                      <a:pt x="653" y="144"/>
                      <a:pt x="653" y="144"/>
                      <a:pt x="653" y="144"/>
                    </a:cubicBezTo>
                    <a:cubicBezTo>
                      <a:pt x="651" y="138"/>
                      <a:pt x="651" y="138"/>
                      <a:pt x="651" y="138"/>
                    </a:cubicBezTo>
                    <a:cubicBezTo>
                      <a:pt x="647" y="133"/>
                      <a:pt x="647" y="133"/>
                      <a:pt x="647" y="133"/>
                    </a:cubicBezTo>
                    <a:cubicBezTo>
                      <a:pt x="644" y="129"/>
                      <a:pt x="644" y="129"/>
                      <a:pt x="644" y="129"/>
                    </a:cubicBezTo>
                    <a:cubicBezTo>
                      <a:pt x="640" y="124"/>
                      <a:pt x="640" y="124"/>
                      <a:pt x="640" y="124"/>
                    </a:cubicBezTo>
                    <a:cubicBezTo>
                      <a:pt x="637" y="120"/>
                      <a:pt x="637" y="120"/>
                      <a:pt x="637" y="120"/>
                    </a:cubicBezTo>
                    <a:cubicBezTo>
                      <a:pt x="633" y="115"/>
                      <a:pt x="633" y="115"/>
                      <a:pt x="633" y="115"/>
                    </a:cubicBezTo>
                    <a:cubicBezTo>
                      <a:pt x="629" y="111"/>
                      <a:pt x="629" y="111"/>
                      <a:pt x="629" y="111"/>
                    </a:cubicBezTo>
                    <a:cubicBezTo>
                      <a:pt x="624" y="107"/>
                      <a:pt x="624" y="107"/>
                      <a:pt x="624" y="107"/>
                    </a:cubicBezTo>
                    <a:cubicBezTo>
                      <a:pt x="620" y="104"/>
                      <a:pt x="620" y="104"/>
                      <a:pt x="620" y="104"/>
                    </a:cubicBezTo>
                    <a:cubicBezTo>
                      <a:pt x="615" y="100"/>
                      <a:pt x="615" y="100"/>
                      <a:pt x="615" y="100"/>
                    </a:cubicBezTo>
                    <a:cubicBezTo>
                      <a:pt x="611" y="97"/>
                      <a:pt x="611" y="97"/>
                      <a:pt x="611" y="97"/>
                    </a:cubicBezTo>
                    <a:cubicBezTo>
                      <a:pt x="606" y="94"/>
                      <a:pt x="606" y="94"/>
                      <a:pt x="606" y="94"/>
                    </a:cubicBezTo>
                    <a:cubicBezTo>
                      <a:pt x="601" y="92"/>
                      <a:pt x="601" y="92"/>
                      <a:pt x="601" y="92"/>
                    </a:cubicBezTo>
                    <a:cubicBezTo>
                      <a:pt x="595" y="89"/>
                      <a:pt x="595" y="89"/>
                      <a:pt x="595" y="89"/>
                    </a:cubicBezTo>
                    <a:cubicBezTo>
                      <a:pt x="590" y="87"/>
                      <a:pt x="590" y="87"/>
                      <a:pt x="590" y="87"/>
                    </a:cubicBezTo>
                    <a:cubicBezTo>
                      <a:pt x="584" y="85"/>
                      <a:pt x="584" y="85"/>
                      <a:pt x="584" y="85"/>
                    </a:cubicBezTo>
                    <a:cubicBezTo>
                      <a:pt x="579" y="83"/>
                      <a:pt x="579" y="83"/>
                      <a:pt x="579" y="83"/>
                    </a:cubicBezTo>
                    <a:cubicBezTo>
                      <a:pt x="573" y="82"/>
                      <a:pt x="573" y="82"/>
                      <a:pt x="573" y="82"/>
                    </a:cubicBezTo>
                    <a:cubicBezTo>
                      <a:pt x="568" y="81"/>
                      <a:pt x="568" y="81"/>
                      <a:pt x="568" y="81"/>
                    </a:cubicBezTo>
                    <a:cubicBezTo>
                      <a:pt x="562" y="80"/>
                      <a:pt x="562" y="80"/>
                      <a:pt x="562" y="80"/>
                    </a:cubicBezTo>
                    <a:cubicBezTo>
                      <a:pt x="556" y="80"/>
                      <a:pt x="556" y="80"/>
                      <a:pt x="556" y="80"/>
                    </a:cubicBezTo>
                    <a:cubicBezTo>
                      <a:pt x="550" y="80"/>
                      <a:pt x="550" y="80"/>
                      <a:pt x="550" y="80"/>
                    </a:cubicBezTo>
                    <a:cubicBezTo>
                      <a:pt x="540" y="80"/>
                      <a:pt x="540" y="80"/>
                      <a:pt x="540" y="80"/>
                    </a:cubicBezTo>
                    <a:cubicBezTo>
                      <a:pt x="531" y="81"/>
                      <a:pt x="531" y="81"/>
                      <a:pt x="531" y="81"/>
                    </a:cubicBezTo>
                    <a:cubicBezTo>
                      <a:pt x="522" y="83"/>
                      <a:pt x="522" y="83"/>
                      <a:pt x="522" y="83"/>
                    </a:cubicBezTo>
                    <a:cubicBezTo>
                      <a:pt x="514" y="86"/>
                      <a:pt x="514" y="86"/>
                      <a:pt x="514" y="86"/>
                    </a:cubicBezTo>
                    <a:cubicBezTo>
                      <a:pt x="505" y="89"/>
                      <a:pt x="505" y="89"/>
                      <a:pt x="505" y="89"/>
                    </a:cubicBezTo>
                    <a:cubicBezTo>
                      <a:pt x="497" y="92"/>
                      <a:pt x="497" y="92"/>
                      <a:pt x="497" y="92"/>
                    </a:cubicBezTo>
                    <a:cubicBezTo>
                      <a:pt x="490" y="97"/>
                      <a:pt x="490" y="97"/>
                      <a:pt x="490" y="97"/>
                    </a:cubicBezTo>
                    <a:cubicBezTo>
                      <a:pt x="482" y="102"/>
                      <a:pt x="482" y="102"/>
                      <a:pt x="482" y="102"/>
                    </a:cubicBezTo>
                    <a:cubicBezTo>
                      <a:pt x="475" y="91"/>
                      <a:pt x="475" y="91"/>
                      <a:pt x="475" y="91"/>
                    </a:cubicBezTo>
                    <a:cubicBezTo>
                      <a:pt x="468" y="80"/>
                      <a:pt x="468" y="80"/>
                      <a:pt x="468" y="80"/>
                    </a:cubicBezTo>
                    <a:cubicBezTo>
                      <a:pt x="459" y="70"/>
                      <a:pt x="459" y="70"/>
                      <a:pt x="459" y="70"/>
                    </a:cubicBezTo>
                    <a:cubicBezTo>
                      <a:pt x="451" y="61"/>
                      <a:pt x="451" y="61"/>
                      <a:pt x="451" y="61"/>
                    </a:cubicBezTo>
                    <a:cubicBezTo>
                      <a:pt x="441" y="52"/>
                      <a:pt x="441" y="52"/>
                      <a:pt x="441" y="52"/>
                    </a:cubicBezTo>
                    <a:cubicBezTo>
                      <a:pt x="432" y="43"/>
                      <a:pt x="432" y="43"/>
                      <a:pt x="432" y="43"/>
                    </a:cubicBezTo>
                    <a:cubicBezTo>
                      <a:pt x="421" y="36"/>
                      <a:pt x="421" y="36"/>
                      <a:pt x="421" y="36"/>
                    </a:cubicBezTo>
                    <a:cubicBezTo>
                      <a:pt x="411" y="28"/>
                      <a:pt x="411" y="28"/>
                      <a:pt x="411" y="28"/>
                    </a:cubicBezTo>
                    <a:cubicBezTo>
                      <a:pt x="399" y="22"/>
                      <a:pt x="399" y="22"/>
                      <a:pt x="399" y="22"/>
                    </a:cubicBezTo>
                    <a:cubicBezTo>
                      <a:pt x="388" y="17"/>
                      <a:pt x="388" y="17"/>
                      <a:pt x="388" y="17"/>
                    </a:cubicBezTo>
                    <a:cubicBezTo>
                      <a:pt x="376" y="12"/>
                      <a:pt x="376" y="12"/>
                      <a:pt x="376" y="12"/>
                    </a:cubicBezTo>
                    <a:cubicBezTo>
                      <a:pt x="364" y="8"/>
                      <a:pt x="364" y="8"/>
                      <a:pt x="364" y="8"/>
                    </a:cubicBezTo>
                    <a:cubicBezTo>
                      <a:pt x="351" y="5"/>
                      <a:pt x="351" y="5"/>
                      <a:pt x="351" y="5"/>
                    </a:cubicBezTo>
                    <a:cubicBezTo>
                      <a:pt x="338" y="3"/>
                      <a:pt x="338" y="3"/>
                      <a:pt x="338" y="3"/>
                    </a:cubicBezTo>
                    <a:cubicBezTo>
                      <a:pt x="325" y="1"/>
                      <a:pt x="325" y="1"/>
                      <a:pt x="325" y="1"/>
                    </a:cubicBezTo>
                    <a:cubicBezTo>
                      <a:pt x="311" y="0"/>
                      <a:pt x="311" y="0"/>
                      <a:pt x="311" y="0"/>
                    </a:cubicBezTo>
                    <a:cubicBezTo>
                      <a:pt x="301" y="1"/>
                      <a:pt x="301" y="1"/>
                      <a:pt x="301" y="1"/>
                    </a:cubicBezTo>
                    <a:cubicBezTo>
                      <a:pt x="291" y="2"/>
                      <a:pt x="291" y="2"/>
                      <a:pt x="291" y="2"/>
                    </a:cubicBezTo>
                    <a:cubicBezTo>
                      <a:pt x="281" y="3"/>
                      <a:pt x="281" y="3"/>
                      <a:pt x="281" y="3"/>
                    </a:cubicBezTo>
                    <a:cubicBezTo>
                      <a:pt x="271" y="5"/>
                      <a:pt x="271" y="5"/>
                      <a:pt x="271" y="5"/>
                    </a:cubicBezTo>
                    <a:cubicBezTo>
                      <a:pt x="262" y="7"/>
                      <a:pt x="262" y="7"/>
                      <a:pt x="262" y="7"/>
                    </a:cubicBezTo>
                    <a:cubicBezTo>
                      <a:pt x="252" y="10"/>
                      <a:pt x="252" y="10"/>
                      <a:pt x="252" y="10"/>
                    </a:cubicBezTo>
                    <a:cubicBezTo>
                      <a:pt x="243" y="13"/>
                      <a:pt x="243" y="13"/>
                      <a:pt x="243" y="13"/>
                    </a:cubicBezTo>
                    <a:cubicBezTo>
                      <a:pt x="234" y="17"/>
                      <a:pt x="234" y="17"/>
                      <a:pt x="234" y="17"/>
                    </a:cubicBezTo>
                    <a:cubicBezTo>
                      <a:pt x="225" y="21"/>
                      <a:pt x="225" y="21"/>
                      <a:pt x="225" y="21"/>
                    </a:cubicBezTo>
                    <a:cubicBezTo>
                      <a:pt x="216" y="26"/>
                      <a:pt x="216" y="26"/>
                      <a:pt x="216" y="26"/>
                    </a:cubicBezTo>
                    <a:cubicBezTo>
                      <a:pt x="208" y="31"/>
                      <a:pt x="208" y="31"/>
                      <a:pt x="208" y="31"/>
                    </a:cubicBezTo>
                    <a:cubicBezTo>
                      <a:pt x="202" y="35"/>
                      <a:pt x="202" y="35"/>
                      <a:pt x="202" y="35"/>
                    </a:cubicBezTo>
                    <a:cubicBezTo>
                      <a:pt x="206" y="54"/>
                      <a:pt x="209" y="73"/>
                      <a:pt x="209" y="92"/>
                    </a:cubicBezTo>
                    <a:cubicBezTo>
                      <a:pt x="209" y="218"/>
                      <a:pt x="119" y="323"/>
                      <a:pt x="1" y="348"/>
                    </a:cubicBezTo>
                    <a:cubicBezTo>
                      <a:pt x="1" y="349"/>
                      <a:pt x="1" y="349"/>
                      <a:pt x="1" y="349"/>
                    </a:cubicBezTo>
                    <a:cubicBezTo>
                      <a:pt x="0" y="355"/>
                      <a:pt x="0" y="355"/>
                      <a:pt x="0" y="355"/>
                    </a:cubicBezTo>
                    <a:cubicBezTo>
                      <a:pt x="0" y="362"/>
                      <a:pt x="0" y="362"/>
                      <a:pt x="0" y="362"/>
                    </a:cubicBezTo>
                    <a:cubicBezTo>
                      <a:pt x="0" y="368"/>
                      <a:pt x="0" y="368"/>
                      <a:pt x="0" y="368"/>
                    </a:cubicBezTo>
                    <a:cubicBezTo>
                      <a:pt x="0" y="376"/>
                      <a:pt x="0" y="376"/>
                      <a:pt x="0" y="376"/>
                    </a:cubicBezTo>
                    <a:cubicBezTo>
                      <a:pt x="0" y="383"/>
                      <a:pt x="0" y="383"/>
                      <a:pt x="0" y="383"/>
                    </a:cubicBezTo>
                    <a:cubicBezTo>
                      <a:pt x="1" y="391"/>
                      <a:pt x="1" y="391"/>
                      <a:pt x="1" y="391"/>
                    </a:cubicBezTo>
                    <a:cubicBezTo>
                      <a:pt x="2" y="398"/>
                      <a:pt x="2" y="398"/>
                      <a:pt x="2" y="398"/>
                    </a:cubicBezTo>
                    <a:cubicBezTo>
                      <a:pt x="4" y="404"/>
                      <a:pt x="4" y="404"/>
                      <a:pt x="4" y="404"/>
                    </a:cubicBezTo>
                    <a:cubicBezTo>
                      <a:pt x="6" y="411"/>
                      <a:pt x="6" y="411"/>
                      <a:pt x="6" y="411"/>
                    </a:cubicBezTo>
                    <a:cubicBezTo>
                      <a:pt x="9" y="418"/>
                      <a:pt x="9" y="418"/>
                      <a:pt x="9" y="418"/>
                    </a:cubicBezTo>
                    <a:cubicBezTo>
                      <a:pt x="11" y="424"/>
                      <a:pt x="11" y="424"/>
                      <a:pt x="11" y="424"/>
                    </a:cubicBezTo>
                    <a:cubicBezTo>
                      <a:pt x="14" y="430"/>
                      <a:pt x="14" y="430"/>
                      <a:pt x="14" y="430"/>
                    </a:cubicBezTo>
                    <a:cubicBezTo>
                      <a:pt x="18" y="436"/>
                      <a:pt x="18" y="436"/>
                      <a:pt x="18" y="436"/>
                    </a:cubicBezTo>
                    <a:cubicBezTo>
                      <a:pt x="21" y="441"/>
                      <a:pt x="21" y="441"/>
                      <a:pt x="21" y="441"/>
                    </a:cubicBezTo>
                    <a:cubicBezTo>
                      <a:pt x="25" y="447"/>
                      <a:pt x="25" y="447"/>
                      <a:pt x="25" y="447"/>
                    </a:cubicBezTo>
                    <a:cubicBezTo>
                      <a:pt x="29" y="452"/>
                      <a:pt x="29" y="452"/>
                      <a:pt x="29" y="452"/>
                    </a:cubicBezTo>
                    <a:cubicBezTo>
                      <a:pt x="34" y="457"/>
                      <a:pt x="34" y="457"/>
                      <a:pt x="34" y="457"/>
                    </a:cubicBezTo>
                    <a:cubicBezTo>
                      <a:pt x="39" y="462"/>
                      <a:pt x="39" y="462"/>
                      <a:pt x="39" y="462"/>
                    </a:cubicBezTo>
                    <a:cubicBezTo>
                      <a:pt x="44" y="466"/>
                      <a:pt x="44" y="466"/>
                      <a:pt x="44" y="466"/>
                    </a:cubicBezTo>
                    <a:cubicBezTo>
                      <a:pt x="49" y="470"/>
                      <a:pt x="49" y="470"/>
                      <a:pt x="49" y="470"/>
                    </a:cubicBezTo>
                    <a:cubicBezTo>
                      <a:pt x="55" y="474"/>
                      <a:pt x="55" y="474"/>
                      <a:pt x="55" y="474"/>
                    </a:cubicBezTo>
                    <a:cubicBezTo>
                      <a:pt x="60" y="478"/>
                      <a:pt x="60" y="478"/>
                      <a:pt x="60" y="478"/>
                    </a:cubicBezTo>
                    <a:cubicBezTo>
                      <a:pt x="66" y="481"/>
                      <a:pt x="66" y="481"/>
                      <a:pt x="66" y="481"/>
                    </a:cubicBezTo>
                    <a:cubicBezTo>
                      <a:pt x="73" y="484"/>
                      <a:pt x="73" y="484"/>
                      <a:pt x="73" y="484"/>
                    </a:cubicBezTo>
                    <a:cubicBezTo>
                      <a:pt x="79" y="487"/>
                      <a:pt x="79" y="487"/>
                      <a:pt x="79" y="487"/>
                    </a:cubicBezTo>
                    <a:cubicBezTo>
                      <a:pt x="85" y="490"/>
                      <a:pt x="85" y="490"/>
                      <a:pt x="85" y="490"/>
                    </a:cubicBezTo>
                    <a:cubicBezTo>
                      <a:pt x="92" y="492"/>
                      <a:pt x="92" y="492"/>
                      <a:pt x="92" y="492"/>
                    </a:cubicBezTo>
                    <a:cubicBezTo>
                      <a:pt x="99" y="495"/>
                      <a:pt x="99" y="495"/>
                      <a:pt x="99" y="495"/>
                    </a:cubicBezTo>
                    <a:cubicBezTo>
                      <a:pt x="106" y="496"/>
                      <a:pt x="106" y="496"/>
                      <a:pt x="106" y="496"/>
                    </a:cubicBezTo>
                    <a:cubicBezTo>
                      <a:pt x="113" y="498"/>
                      <a:pt x="113" y="498"/>
                      <a:pt x="113" y="498"/>
                    </a:cubicBezTo>
                    <a:cubicBezTo>
                      <a:pt x="121" y="499"/>
                      <a:pt x="121" y="499"/>
                      <a:pt x="121" y="499"/>
                    </a:cubicBezTo>
                    <a:cubicBezTo>
                      <a:pt x="128" y="500"/>
                      <a:pt x="128" y="500"/>
                      <a:pt x="128" y="500"/>
                    </a:cubicBezTo>
                    <a:cubicBezTo>
                      <a:pt x="136" y="501"/>
                      <a:pt x="136" y="501"/>
                      <a:pt x="136" y="501"/>
                    </a:cubicBezTo>
                    <a:cubicBezTo>
                      <a:pt x="143" y="501"/>
                      <a:pt x="143" y="501"/>
                      <a:pt x="143" y="501"/>
                    </a:cubicBezTo>
                    <a:cubicBezTo>
                      <a:pt x="151" y="501"/>
                      <a:pt x="151" y="501"/>
                      <a:pt x="151" y="501"/>
                    </a:cubicBezTo>
                    <a:cubicBezTo>
                      <a:pt x="616" y="501"/>
                      <a:pt x="616" y="501"/>
                      <a:pt x="616" y="501"/>
                    </a:cubicBezTo>
                    <a:cubicBezTo>
                      <a:pt x="633" y="499"/>
                      <a:pt x="633" y="499"/>
                      <a:pt x="633" y="499"/>
                    </a:cubicBezTo>
                    <a:cubicBezTo>
                      <a:pt x="648" y="496"/>
                      <a:pt x="648" y="496"/>
                      <a:pt x="648" y="496"/>
                    </a:cubicBezTo>
                    <a:cubicBezTo>
                      <a:pt x="663" y="493"/>
                      <a:pt x="663" y="493"/>
                      <a:pt x="663" y="493"/>
                    </a:cubicBezTo>
                    <a:cubicBezTo>
                      <a:pt x="677" y="489"/>
                      <a:pt x="677" y="489"/>
                      <a:pt x="677" y="489"/>
                    </a:cubicBezTo>
                    <a:cubicBezTo>
                      <a:pt x="684" y="486"/>
                      <a:pt x="684" y="486"/>
                      <a:pt x="684" y="486"/>
                    </a:cubicBezTo>
                    <a:cubicBezTo>
                      <a:pt x="691" y="483"/>
                      <a:pt x="691" y="483"/>
                      <a:pt x="691" y="483"/>
                    </a:cubicBezTo>
                    <a:cubicBezTo>
                      <a:pt x="698" y="480"/>
                      <a:pt x="698" y="480"/>
                      <a:pt x="698" y="480"/>
                    </a:cubicBezTo>
                    <a:cubicBezTo>
                      <a:pt x="704" y="477"/>
                      <a:pt x="704" y="477"/>
                      <a:pt x="704" y="477"/>
                    </a:cubicBezTo>
                    <a:cubicBezTo>
                      <a:pt x="710" y="474"/>
                      <a:pt x="710" y="474"/>
                      <a:pt x="710" y="474"/>
                    </a:cubicBezTo>
                    <a:cubicBezTo>
                      <a:pt x="716" y="471"/>
                      <a:pt x="716" y="471"/>
                      <a:pt x="716" y="471"/>
                    </a:cubicBezTo>
                    <a:cubicBezTo>
                      <a:pt x="722" y="467"/>
                      <a:pt x="722" y="467"/>
                      <a:pt x="722" y="467"/>
                    </a:cubicBezTo>
                    <a:cubicBezTo>
                      <a:pt x="727" y="463"/>
                      <a:pt x="727" y="463"/>
                      <a:pt x="727" y="463"/>
                    </a:cubicBezTo>
                    <a:cubicBezTo>
                      <a:pt x="732" y="459"/>
                      <a:pt x="732" y="459"/>
                      <a:pt x="732" y="459"/>
                    </a:cubicBezTo>
                    <a:cubicBezTo>
                      <a:pt x="737" y="454"/>
                      <a:pt x="737" y="454"/>
                      <a:pt x="737" y="454"/>
                    </a:cubicBezTo>
                    <a:cubicBezTo>
                      <a:pt x="741" y="450"/>
                      <a:pt x="741" y="450"/>
                      <a:pt x="741" y="450"/>
                    </a:cubicBezTo>
                    <a:cubicBezTo>
                      <a:pt x="746" y="445"/>
                      <a:pt x="746" y="445"/>
                      <a:pt x="746" y="445"/>
                    </a:cubicBezTo>
                    <a:cubicBezTo>
                      <a:pt x="750" y="440"/>
                      <a:pt x="750" y="440"/>
                      <a:pt x="750" y="440"/>
                    </a:cubicBezTo>
                    <a:cubicBezTo>
                      <a:pt x="754" y="434"/>
                      <a:pt x="754" y="434"/>
                      <a:pt x="754" y="434"/>
                    </a:cubicBezTo>
                    <a:cubicBezTo>
                      <a:pt x="757" y="428"/>
                      <a:pt x="757" y="428"/>
                      <a:pt x="757" y="428"/>
                    </a:cubicBezTo>
                    <a:cubicBezTo>
                      <a:pt x="760" y="422"/>
                      <a:pt x="760" y="422"/>
                      <a:pt x="760" y="422"/>
                    </a:cubicBezTo>
                    <a:cubicBezTo>
                      <a:pt x="763" y="416"/>
                      <a:pt x="763" y="416"/>
                      <a:pt x="763" y="416"/>
                    </a:cubicBezTo>
                    <a:cubicBezTo>
                      <a:pt x="765" y="410"/>
                      <a:pt x="765" y="410"/>
                      <a:pt x="765" y="410"/>
                    </a:cubicBezTo>
                    <a:cubicBezTo>
                      <a:pt x="767" y="404"/>
                      <a:pt x="767" y="404"/>
                      <a:pt x="767" y="404"/>
                    </a:cubicBezTo>
                    <a:cubicBezTo>
                      <a:pt x="769" y="397"/>
                      <a:pt x="769" y="397"/>
                      <a:pt x="769" y="397"/>
                    </a:cubicBezTo>
                    <a:cubicBezTo>
                      <a:pt x="770" y="389"/>
                      <a:pt x="770" y="389"/>
                      <a:pt x="770" y="389"/>
                    </a:cubicBezTo>
                    <a:cubicBezTo>
                      <a:pt x="771" y="382"/>
                      <a:pt x="771" y="382"/>
                      <a:pt x="771" y="382"/>
                    </a:cubicBezTo>
                    <a:cubicBezTo>
                      <a:pt x="772" y="374"/>
                      <a:pt x="772" y="374"/>
                      <a:pt x="772" y="374"/>
                    </a:cubicBezTo>
                    <a:cubicBezTo>
                      <a:pt x="772" y="366"/>
                      <a:pt x="772" y="366"/>
                      <a:pt x="772" y="366"/>
                    </a:cubicBezTo>
                    <a:lnTo>
                      <a:pt x="772"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70" name="Freeform 69"/>
              <p:cNvSpPr>
                <a:spLocks/>
              </p:cNvSpPr>
              <p:nvPr/>
            </p:nvSpPr>
            <p:spPr bwMode="auto">
              <a:xfrm>
                <a:off x="15643226" y="7675563"/>
                <a:ext cx="714375" cy="711200"/>
              </a:xfrm>
              <a:custGeom>
                <a:avLst/>
                <a:gdLst>
                  <a:gd name="T0" fmla="*/ 0 w 450"/>
                  <a:gd name="T1" fmla="*/ 173 h 448"/>
                  <a:gd name="T2" fmla="*/ 175 w 450"/>
                  <a:gd name="T3" fmla="*/ 173 h 448"/>
                  <a:gd name="T4" fmla="*/ 175 w 450"/>
                  <a:gd name="T5" fmla="*/ 0 h 448"/>
                  <a:gd name="T6" fmla="*/ 277 w 450"/>
                  <a:gd name="T7" fmla="*/ 0 h 448"/>
                  <a:gd name="T8" fmla="*/ 277 w 450"/>
                  <a:gd name="T9" fmla="*/ 173 h 448"/>
                  <a:gd name="T10" fmla="*/ 450 w 450"/>
                  <a:gd name="T11" fmla="*/ 173 h 448"/>
                  <a:gd name="T12" fmla="*/ 450 w 450"/>
                  <a:gd name="T13" fmla="*/ 275 h 448"/>
                  <a:gd name="T14" fmla="*/ 277 w 450"/>
                  <a:gd name="T15" fmla="*/ 275 h 448"/>
                  <a:gd name="T16" fmla="*/ 277 w 450"/>
                  <a:gd name="T17" fmla="*/ 448 h 448"/>
                  <a:gd name="T18" fmla="*/ 175 w 450"/>
                  <a:gd name="T19" fmla="*/ 448 h 448"/>
                  <a:gd name="T20" fmla="*/ 175 w 450"/>
                  <a:gd name="T21" fmla="*/ 275 h 448"/>
                  <a:gd name="T22" fmla="*/ 0 w 450"/>
                  <a:gd name="T23" fmla="*/ 275 h 448"/>
                  <a:gd name="T24" fmla="*/ 0 w 450"/>
                  <a:gd name="T25" fmla="*/ 173 h 448"/>
                  <a:gd name="T26" fmla="*/ 0 w 450"/>
                  <a:gd name="T27" fmla="*/ 17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0" h="448">
                    <a:moveTo>
                      <a:pt x="0" y="173"/>
                    </a:moveTo>
                    <a:lnTo>
                      <a:pt x="175" y="173"/>
                    </a:lnTo>
                    <a:lnTo>
                      <a:pt x="175" y="0"/>
                    </a:lnTo>
                    <a:lnTo>
                      <a:pt x="277" y="0"/>
                    </a:lnTo>
                    <a:lnTo>
                      <a:pt x="277" y="173"/>
                    </a:lnTo>
                    <a:lnTo>
                      <a:pt x="450" y="173"/>
                    </a:lnTo>
                    <a:lnTo>
                      <a:pt x="450" y="275"/>
                    </a:lnTo>
                    <a:lnTo>
                      <a:pt x="277" y="275"/>
                    </a:lnTo>
                    <a:lnTo>
                      <a:pt x="277" y="448"/>
                    </a:lnTo>
                    <a:lnTo>
                      <a:pt x="175" y="448"/>
                    </a:lnTo>
                    <a:lnTo>
                      <a:pt x="175" y="275"/>
                    </a:lnTo>
                    <a:lnTo>
                      <a:pt x="0" y="275"/>
                    </a:lnTo>
                    <a:lnTo>
                      <a:pt x="0" y="173"/>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71" name="Freeform 70"/>
              <p:cNvSpPr>
                <a:spLocks noEditPoints="1"/>
              </p:cNvSpPr>
              <p:nvPr/>
            </p:nvSpPr>
            <p:spPr bwMode="auto">
              <a:xfrm>
                <a:off x="15181263" y="7213600"/>
                <a:ext cx="1638300" cy="1635125"/>
              </a:xfrm>
              <a:custGeom>
                <a:avLst/>
                <a:gdLst>
                  <a:gd name="T0" fmla="*/ 218 w 436"/>
                  <a:gd name="T1" fmla="*/ 0 h 435"/>
                  <a:gd name="T2" fmla="*/ 0 w 436"/>
                  <a:gd name="T3" fmla="*/ 217 h 435"/>
                  <a:gd name="T4" fmla="*/ 218 w 436"/>
                  <a:gd name="T5" fmla="*/ 435 h 435"/>
                  <a:gd name="T6" fmla="*/ 436 w 436"/>
                  <a:gd name="T7" fmla="*/ 217 h 435"/>
                  <a:gd name="T8" fmla="*/ 218 w 436"/>
                  <a:gd name="T9" fmla="*/ 0 h 435"/>
                  <a:gd name="T10" fmla="*/ 218 w 436"/>
                  <a:gd name="T11" fmla="*/ 394 h 435"/>
                  <a:gd name="T12" fmla="*/ 41 w 436"/>
                  <a:gd name="T13" fmla="*/ 217 h 435"/>
                  <a:gd name="T14" fmla="*/ 218 w 436"/>
                  <a:gd name="T15" fmla="*/ 41 h 435"/>
                  <a:gd name="T16" fmla="*/ 395 w 436"/>
                  <a:gd name="T17" fmla="*/ 217 h 435"/>
                  <a:gd name="T18" fmla="*/ 218 w 436"/>
                  <a:gd name="T19" fmla="*/ 39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435">
                    <a:moveTo>
                      <a:pt x="218" y="0"/>
                    </a:moveTo>
                    <a:cubicBezTo>
                      <a:pt x="98" y="0"/>
                      <a:pt x="0" y="97"/>
                      <a:pt x="0" y="217"/>
                    </a:cubicBezTo>
                    <a:cubicBezTo>
                      <a:pt x="0" y="338"/>
                      <a:pt x="98" y="435"/>
                      <a:pt x="218" y="435"/>
                    </a:cubicBezTo>
                    <a:cubicBezTo>
                      <a:pt x="339" y="435"/>
                      <a:pt x="436" y="338"/>
                      <a:pt x="436" y="217"/>
                    </a:cubicBezTo>
                    <a:cubicBezTo>
                      <a:pt x="436" y="97"/>
                      <a:pt x="339" y="0"/>
                      <a:pt x="218" y="0"/>
                    </a:cubicBezTo>
                    <a:close/>
                    <a:moveTo>
                      <a:pt x="218" y="394"/>
                    </a:moveTo>
                    <a:cubicBezTo>
                      <a:pt x="121" y="394"/>
                      <a:pt x="41" y="315"/>
                      <a:pt x="41" y="217"/>
                    </a:cubicBezTo>
                    <a:cubicBezTo>
                      <a:pt x="41" y="120"/>
                      <a:pt x="121" y="41"/>
                      <a:pt x="218" y="41"/>
                    </a:cubicBezTo>
                    <a:cubicBezTo>
                      <a:pt x="316" y="41"/>
                      <a:pt x="395" y="120"/>
                      <a:pt x="395" y="217"/>
                    </a:cubicBezTo>
                    <a:cubicBezTo>
                      <a:pt x="395" y="315"/>
                      <a:pt x="316" y="394"/>
                      <a:pt x="218" y="3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72" name="Freeform 71"/>
              <p:cNvSpPr>
                <a:spLocks/>
              </p:cNvSpPr>
              <p:nvPr/>
            </p:nvSpPr>
            <p:spPr bwMode="auto">
              <a:xfrm>
                <a:off x="14346238" y="5965825"/>
                <a:ext cx="1800225" cy="1382713"/>
              </a:xfrm>
              <a:custGeom>
                <a:avLst/>
                <a:gdLst>
                  <a:gd name="T0" fmla="*/ 440 w 479"/>
                  <a:gd name="T1" fmla="*/ 288 h 368"/>
                  <a:gd name="T2" fmla="*/ 477 w 479"/>
                  <a:gd name="T3" fmla="*/ 286 h 368"/>
                  <a:gd name="T4" fmla="*/ 479 w 479"/>
                  <a:gd name="T5" fmla="*/ 275 h 368"/>
                  <a:gd name="T6" fmla="*/ 478 w 479"/>
                  <a:gd name="T7" fmla="*/ 259 h 368"/>
                  <a:gd name="T8" fmla="*/ 476 w 479"/>
                  <a:gd name="T9" fmla="*/ 241 h 368"/>
                  <a:gd name="T10" fmla="*/ 470 w 479"/>
                  <a:gd name="T11" fmla="*/ 223 h 368"/>
                  <a:gd name="T12" fmla="*/ 463 w 479"/>
                  <a:gd name="T13" fmla="*/ 206 h 368"/>
                  <a:gd name="T14" fmla="*/ 453 w 479"/>
                  <a:gd name="T15" fmla="*/ 191 h 368"/>
                  <a:gd name="T16" fmla="*/ 441 w 479"/>
                  <a:gd name="T17" fmla="*/ 176 h 368"/>
                  <a:gd name="T18" fmla="*/ 428 w 479"/>
                  <a:gd name="T19" fmla="*/ 164 h 368"/>
                  <a:gd name="T20" fmla="*/ 413 w 479"/>
                  <a:gd name="T21" fmla="*/ 154 h 368"/>
                  <a:gd name="T22" fmla="*/ 403 w 479"/>
                  <a:gd name="T23" fmla="*/ 149 h 368"/>
                  <a:gd name="T24" fmla="*/ 403 w 479"/>
                  <a:gd name="T25" fmla="*/ 143 h 368"/>
                  <a:gd name="T26" fmla="*/ 401 w 479"/>
                  <a:gd name="T27" fmla="*/ 135 h 368"/>
                  <a:gd name="T28" fmla="*/ 400 w 479"/>
                  <a:gd name="T29" fmla="*/ 126 h 368"/>
                  <a:gd name="T30" fmla="*/ 397 w 479"/>
                  <a:gd name="T31" fmla="*/ 117 h 368"/>
                  <a:gd name="T32" fmla="*/ 394 w 479"/>
                  <a:gd name="T33" fmla="*/ 109 h 368"/>
                  <a:gd name="T34" fmla="*/ 390 w 479"/>
                  <a:gd name="T35" fmla="*/ 101 h 368"/>
                  <a:gd name="T36" fmla="*/ 385 w 479"/>
                  <a:gd name="T37" fmla="*/ 94 h 368"/>
                  <a:gd name="T38" fmla="*/ 380 w 479"/>
                  <a:gd name="T39" fmla="*/ 88 h 368"/>
                  <a:gd name="T40" fmla="*/ 374 w 479"/>
                  <a:gd name="T41" fmla="*/ 82 h 368"/>
                  <a:gd name="T42" fmla="*/ 367 w 479"/>
                  <a:gd name="T43" fmla="*/ 76 h 368"/>
                  <a:gd name="T44" fmla="*/ 360 w 479"/>
                  <a:gd name="T45" fmla="*/ 71 h 368"/>
                  <a:gd name="T46" fmla="*/ 353 w 479"/>
                  <a:gd name="T47" fmla="*/ 67 h 368"/>
                  <a:gd name="T48" fmla="*/ 346 w 479"/>
                  <a:gd name="T49" fmla="*/ 64 h 368"/>
                  <a:gd name="T50" fmla="*/ 338 w 479"/>
                  <a:gd name="T51" fmla="*/ 61 h 368"/>
                  <a:gd name="T52" fmla="*/ 329 w 479"/>
                  <a:gd name="T53" fmla="*/ 59 h 368"/>
                  <a:gd name="T54" fmla="*/ 320 w 479"/>
                  <a:gd name="T55" fmla="*/ 58 h 368"/>
                  <a:gd name="T56" fmla="*/ 309 w 479"/>
                  <a:gd name="T57" fmla="*/ 59 h 368"/>
                  <a:gd name="T58" fmla="*/ 296 w 479"/>
                  <a:gd name="T59" fmla="*/ 61 h 368"/>
                  <a:gd name="T60" fmla="*/ 283 w 479"/>
                  <a:gd name="T61" fmla="*/ 65 h 368"/>
                  <a:gd name="T62" fmla="*/ 272 w 479"/>
                  <a:gd name="T63" fmla="*/ 71 h 368"/>
                  <a:gd name="T64" fmla="*/ 261 w 479"/>
                  <a:gd name="T65" fmla="*/ 66 h 368"/>
                  <a:gd name="T66" fmla="*/ 250 w 479"/>
                  <a:gd name="T67" fmla="*/ 51 h 368"/>
                  <a:gd name="T68" fmla="*/ 237 w 479"/>
                  <a:gd name="T69" fmla="*/ 38 h 368"/>
                  <a:gd name="T70" fmla="*/ 222 w 479"/>
                  <a:gd name="T71" fmla="*/ 26 h 368"/>
                  <a:gd name="T72" fmla="*/ 206 w 479"/>
                  <a:gd name="T73" fmla="*/ 16 h 368"/>
                  <a:gd name="T74" fmla="*/ 189 w 479"/>
                  <a:gd name="T75" fmla="*/ 9 h 368"/>
                  <a:gd name="T76" fmla="*/ 170 w 479"/>
                  <a:gd name="T77" fmla="*/ 3 h 368"/>
                  <a:gd name="T78" fmla="*/ 151 w 479"/>
                  <a:gd name="T79" fmla="*/ 0 h 368"/>
                  <a:gd name="T80" fmla="*/ 134 w 479"/>
                  <a:gd name="T81" fmla="*/ 0 h 368"/>
                  <a:gd name="T82" fmla="*/ 119 w 479"/>
                  <a:gd name="T83" fmla="*/ 2 h 368"/>
                  <a:gd name="T84" fmla="*/ 105 w 479"/>
                  <a:gd name="T85" fmla="*/ 5 h 368"/>
                  <a:gd name="T86" fmla="*/ 91 w 479"/>
                  <a:gd name="T87" fmla="*/ 10 h 368"/>
                  <a:gd name="T88" fmla="*/ 78 w 479"/>
                  <a:gd name="T89" fmla="*/ 15 h 368"/>
                  <a:gd name="T90" fmla="*/ 66 w 479"/>
                  <a:gd name="T91" fmla="*/ 23 h 368"/>
                  <a:gd name="T92" fmla="*/ 54 w 479"/>
                  <a:gd name="T93" fmla="*/ 31 h 368"/>
                  <a:gd name="T94" fmla="*/ 44 w 479"/>
                  <a:gd name="T95" fmla="*/ 40 h 368"/>
                  <a:gd name="T96" fmla="*/ 34 w 479"/>
                  <a:gd name="T97" fmla="*/ 51 h 368"/>
                  <a:gd name="T98" fmla="*/ 25 w 479"/>
                  <a:gd name="T99" fmla="*/ 62 h 368"/>
                  <a:gd name="T100" fmla="*/ 17 w 479"/>
                  <a:gd name="T101" fmla="*/ 74 h 368"/>
                  <a:gd name="T102" fmla="*/ 10 w 479"/>
                  <a:gd name="T103" fmla="*/ 88 h 368"/>
                  <a:gd name="T104" fmla="*/ 4 w 479"/>
                  <a:gd name="T105" fmla="*/ 101 h 368"/>
                  <a:gd name="T106" fmla="*/ 0 w 479"/>
                  <a:gd name="T107" fmla="*/ 116 h 368"/>
                  <a:gd name="T108" fmla="*/ 113 w 479"/>
                  <a:gd name="T109" fmla="*/ 120 h 368"/>
                  <a:gd name="T110" fmla="*/ 252 w 479"/>
                  <a:gd name="T111"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368">
                    <a:moveTo>
                      <a:pt x="252" y="368"/>
                    </a:moveTo>
                    <a:cubicBezTo>
                      <a:pt x="300" y="319"/>
                      <a:pt x="366" y="288"/>
                      <a:pt x="440" y="288"/>
                    </a:cubicBezTo>
                    <a:cubicBezTo>
                      <a:pt x="453" y="288"/>
                      <a:pt x="465" y="289"/>
                      <a:pt x="476" y="291"/>
                    </a:cubicBezTo>
                    <a:cubicBezTo>
                      <a:pt x="477" y="286"/>
                      <a:pt x="477" y="286"/>
                      <a:pt x="477" y="286"/>
                    </a:cubicBezTo>
                    <a:cubicBezTo>
                      <a:pt x="478" y="280"/>
                      <a:pt x="478" y="280"/>
                      <a:pt x="478" y="280"/>
                    </a:cubicBezTo>
                    <a:cubicBezTo>
                      <a:pt x="479" y="275"/>
                      <a:pt x="479" y="275"/>
                      <a:pt x="479" y="275"/>
                    </a:cubicBezTo>
                    <a:cubicBezTo>
                      <a:pt x="479" y="269"/>
                      <a:pt x="479" y="269"/>
                      <a:pt x="479" y="269"/>
                    </a:cubicBezTo>
                    <a:cubicBezTo>
                      <a:pt x="478" y="259"/>
                      <a:pt x="478" y="259"/>
                      <a:pt x="478" y="259"/>
                    </a:cubicBezTo>
                    <a:cubicBezTo>
                      <a:pt x="477" y="250"/>
                      <a:pt x="477" y="250"/>
                      <a:pt x="477" y="250"/>
                    </a:cubicBezTo>
                    <a:cubicBezTo>
                      <a:pt x="476" y="241"/>
                      <a:pt x="476" y="241"/>
                      <a:pt x="476" y="241"/>
                    </a:cubicBezTo>
                    <a:cubicBezTo>
                      <a:pt x="473" y="232"/>
                      <a:pt x="473" y="232"/>
                      <a:pt x="473" y="232"/>
                    </a:cubicBezTo>
                    <a:cubicBezTo>
                      <a:pt x="470" y="223"/>
                      <a:pt x="470" y="223"/>
                      <a:pt x="470" y="223"/>
                    </a:cubicBezTo>
                    <a:cubicBezTo>
                      <a:pt x="467" y="215"/>
                      <a:pt x="467" y="215"/>
                      <a:pt x="467" y="215"/>
                    </a:cubicBezTo>
                    <a:cubicBezTo>
                      <a:pt x="463" y="206"/>
                      <a:pt x="463" y="206"/>
                      <a:pt x="463" y="206"/>
                    </a:cubicBezTo>
                    <a:cubicBezTo>
                      <a:pt x="458" y="198"/>
                      <a:pt x="458" y="198"/>
                      <a:pt x="458" y="198"/>
                    </a:cubicBezTo>
                    <a:cubicBezTo>
                      <a:pt x="453" y="191"/>
                      <a:pt x="453" y="191"/>
                      <a:pt x="453" y="191"/>
                    </a:cubicBezTo>
                    <a:cubicBezTo>
                      <a:pt x="447" y="183"/>
                      <a:pt x="447" y="183"/>
                      <a:pt x="447" y="183"/>
                    </a:cubicBezTo>
                    <a:cubicBezTo>
                      <a:pt x="441" y="176"/>
                      <a:pt x="441" y="176"/>
                      <a:pt x="441" y="176"/>
                    </a:cubicBezTo>
                    <a:cubicBezTo>
                      <a:pt x="435" y="170"/>
                      <a:pt x="435" y="170"/>
                      <a:pt x="435" y="170"/>
                    </a:cubicBezTo>
                    <a:cubicBezTo>
                      <a:pt x="428" y="164"/>
                      <a:pt x="428" y="164"/>
                      <a:pt x="428" y="164"/>
                    </a:cubicBezTo>
                    <a:cubicBezTo>
                      <a:pt x="420" y="159"/>
                      <a:pt x="420" y="159"/>
                      <a:pt x="420" y="159"/>
                    </a:cubicBezTo>
                    <a:cubicBezTo>
                      <a:pt x="413" y="154"/>
                      <a:pt x="413" y="154"/>
                      <a:pt x="413" y="154"/>
                    </a:cubicBezTo>
                    <a:cubicBezTo>
                      <a:pt x="405" y="150"/>
                      <a:pt x="405" y="150"/>
                      <a:pt x="405" y="150"/>
                    </a:cubicBezTo>
                    <a:cubicBezTo>
                      <a:pt x="403" y="149"/>
                      <a:pt x="403" y="149"/>
                      <a:pt x="403" y="149"/>
                    </a:cubicBezTo>
                    <a:cubicBezTo>
                      <a:pt x="403" y="148"/>
                      <a:pt x="403" y="148"/>
                      <a:pt x="403" y="148"/>
                    </a:cubicBezTo>
                    <a:cubicBezTo>
                      <a:pt x="403" y="143"/>
                      <a:pt x="403" y="143"/>
                      <a:pt x="403" y="143"/>
                    </a:cubicBezTo>
                    <a:cubicBezTo>
                      <a:pt x="402" y="139"/>
                      <a:pt x="402" y="139"/>
                      <a:pt x="402" y="139"/>
                    </a:cubicBezTo>
                    <a:cubicBezTo>
                      <a:pt x="401" y="135"/>
                      <a:pt x="401" y="135"/>
                      <a:pt x="401" y="135"/>
                    </a:cubicBezTo>
                    <a:cubicBezTo>
                      <a:pt x="401" y="130"/>
                      <a:pt x="401" y="130"/>
                      <a:pt x="401" y="130"/>
                    </a:cubicBezTo>
                    <a:cubicBezTo>
                      <a:pt x="400" y="126"/>
                      <a:pt x="400" y="126"/>
                      <a:pt x="400" y="126"/>
                    </a:cubicBezTo>
                    <a:cubicBezTo>
                      <a:pt x="398" y="121"/>
                      <a:pt x="398" y="121"/>
                      <a:pt x="398" y="121"/>
                    </a:cubicBezTo>
                    <a:cubicBezTo>
                      <a:pt x="397" y="117"/>
                      <a:pt x="397" y="117"/>
                      <a:pt x="397" y="117"/>
                    </a:cubicBezTo>
                    <a:cubicBezTo>
                      <a:pt x="395" y="113"/>
                      <a:pt x="395" y="113"/>
                      <a:pt x="395" y="113"/>
                    </a:cubicBezTo>
                    <a:cubicBezTo>
                      <a:pt x="394" y="109"/>
                      <a:pt x="394" y="109"/>
                      <a:pt x="394" y="109"/>
                    </a:cubicBezTo>
                    <a:cubicBezTo>
                      <a:pt x="392" y="105"/>
                      <a:pt x="392" y="105"/>
                      <a:pt x="392" y="105"/>
                    </a:cubicBezTo>
                    <a:cubicBezTo>
                      <a:pt x="390" y="101"/>
                      <a:pt x="390" y="101"/>
                      <a:pt x="390" y="101"/>
                    </a:cubicBezTo>
                    <a:cubicBezTo>
                      <a:pt x="387" y="98"/>
                      <a:pt x="387" y="98"/>
                      <a:pt x="387" y="98"/>
                    </a:cubicBezTo>
                    <a:cubicBezTo>
                      <a:pt x="385" y="94"/>
                      <a:pt x="385" y="94"/>
                      <a:pt x="385" y="94"/>
                    </a:cubicBezTo>
                    <a:cubicBezTo>
                      <a:pt x="382" y="91"/>
                      <a:pt x="382" y="91"/>
                      <a:pt x="382" y="91"/>
                    </a:cubicBezTo>
                    <a:cubicBezTo>
                      <a:pt x="380" y="88"/>
                      <a:pt x="380" y="88"/>
                      <a:pt x="380" y="88"/>
                    </a:cubicBezTo>
                    <a:cubicBezTo>
                      <a:pt x="377" y="84"/>
                      <a:pt x="377" y="84"/>
                      <a:pt x="377" y="84"/>
                    </a:cubicBezTo>
                    <a:cubicBezTo>
                      <a:pt x="374" y="82"/>
                      <a:pt x="374" y="82"/>
                      <a:pt x="374" y="82"/>
                    </a:cubicBezTo>
                    <a:cubicBezTo>
                      <a:pt x="371" y="79"/>
                      <a:pt x="371" y="79"/>
                      <a:pt x="371" y="79"/>
                    </a:cubicBezTo>
                    <a:cubicBezTo>
                      <a:pt x="367" y="76"/>
                      <a:pt x="367" y="76"/>
                      <a:pt x="367" y="76"/>
                    </a:cubicBezTo>
                    <a:cubicBezTo>
                      <a:pt x="364" y="73"/>
                      <a:pt x="364" y="73"/>
                      <a:pt x="364" y="73"/>
                    </a:cubicBezTo>
                    <a:cubicBezTo>
                      <a:pt x="360" y="71"/>
                      <a:pt x="360" y="71"/>
                      <a:pt x="360" y="71"/>
                    </a:cubicBezTo>
                    <a:cubicBezTo>
                      <a:pt x="357" y="69"/>
                      <a:pt x="357" y="69"/>
                      <a:pt x="357" y="69"/>
                    </a:cubicBezTo>
                    <a:cubicBezTo>
                      <a:pt x="353" y="67"/>
                      <a:pt x="353" y="67"/>
                      <a:pt x="353" y="67"/>
                    </a:cubicBezTo>
                    <a:cubicBezTo>
                      <a:pt x="349" y="65"/>
                      <a:pt x="349" y="65"/>
                      <a:pt x="349" y="65"/>
                    </a:cubicBezTo>
                    <a:cubicBezTo>
                      <a:pt x="346" y="64"/>
                      <a:pt x="346" y="64"/>
                      <a:pt x="346" y="64"/>
                    </a:cubicBezTo>
                    <a:cubicBezTo>
                      <a:pt x="341" y="62"/>
                      <a:pt x="341" y="62"/>
                      <a:pt x="341" y="62"/>
                    </a:cubicBezTo>
                    <a:cubicBezTo>
                      <a:pt x="338" y="61"/>
                      <a:pt x="338" y="61"/>
                      <a:pt x="338" y="61"/>
                    </a:cubicBezTo>
                    <a:cubicBezTo>
                      <a:pt x="333" y="60"/>
                      <a:pt x="333" y="60"/>
                      <a:pt x="333" y="60"/>
                    </a:cubicBezTo>
                    <a:cubicBezTo>
                      <a:pt x="329" y="59"/>
                      <a:pt x="329" y="59"/>
                      <a:pt x="329" y="59"/>
                    </a:cubicBezTo>
                    <a:cubicBezTo>
                      <a:pt x="325" y="59"/>
                      <a:pt x="325" y="59"/>
                      <a:pt x="325" y="59"/>
                    </a:cubicBezTo>
                    <a:cubicBezTo>
                      <a:pt x="320" y="58"/>
                      <a:pt x="320" y="58"/>
                      <a:pt x="320" y="58"/>
                    </a:cubicBezTo>
                    <a:cubicBezTo>
                      <a:pt x="316" y="58"/>
                      <a:pt x="316" y="58"/>
                      <a:pt x="316" y="58"/>
                    </a:cubicBezTo>
                    <a:cubicBezTo>
                      <a:pt x="309" y="59"/>
                      <a:pt x="309" y="59"/>
                      <a:pt x="309" y="59"/>
                    </a:cubicBezTo>
                    <a:cubicBezTo>
                      <a:pt x="302" y="59"/>
                      <a:pt x="302" y="59"/>
                      <a:pt x="302" y="59"/>
                    </a:cubicBezTo>
                    <a:cubicBezTo>
                      <a:pt x="296" y="61"/>
                      <a:pt x="296" y="61"/>
                      <a:pt x="296" y="61"/>
                    </a:cubicBezTo>
                    <a:cubicBezTo>
                      <a:pt x="289" y="63"/>
                      <a:pt x="289" y="63"/>
                      <a:pt x="289" y="63"/>
                    </a:cubicBezTo>
                    <a:cubicBezTo>
                      <a:pt x="283" y="65"/>
                      <a:pt x="283" y="65"/>
                      <a:pt x="283" y="65"/>
                    </a:cubicBezTo>
                    <a:cubicBezTo>
                      <a:pt x="278" y="68"/>
                      <a:pt x="278" y="68"/>
                      <a:pt x="278" y="68"/>
                    </a:cubicBezTo>
                    <a:cubicBezTo>
                      <a:pt x="272" y="71"/>
                      <a:pt x="272" y="71"/>
                      <a:pt x="272" y="71"/>
                    </a:cubicBezTo>
                    <a:cubicBezTo>
                      <a:pt x="266" y="75"/>
                      <a:pt x="266" y="75"/>
                      <a:pt x="266" y="75"/>
                    </a:cubicBezTo>
                    <a:cubicBezTo>
                      <a:pt x="261" y="66"/>
                      <a:pt x="261" y="66"/>
                      <a:pt x="261" y="66"/>
                    </a:cubicBezTo>
                    <a:cubicBezTo>
                      <a:pt x="256" y="59"/>
                      <a:pt x="256" y="59"/>
                      <a:pt x="256" y="59"/>
                    </a:cubicBezTo>
                    <a:cubicBezTo>
                      <a:pt x="250" y="51"/>
                      <a:pt x="250" y="51"/>
                      <a:pt x="250" y="51"/>
                    </a:cubicBezTo>
                    <a:cubicBezTo>
                      <a:pt x="243" y="44"/>
                      <a:pt x="243" y="44"/>
                      <a:pt x="243" y="44"/>
                    </a:cubicBezTo>
                    <a:cubicBezTo>
                      <a:pt x="237" y="38"/>
                      <a:pt x="237" y="38"/>
                      <a:pt x="237" y="38"/>
                    </a:cubicBezTo>
                    <a:cubicBezTo>
                      <a:pt x="229" y="31"/>
                      <a:pt x="229" y="31"/>
                      <a:pt x="229" y="31"/>
                    </a:cubicBezTo>
                    <a:cubicBezTo>
                      <a:pt x="222" y="26"/>
                      <a:pt x="222" y="26"/>
                      <a:pt x="222" y="26"/>
                    </a:cubicBezTo>
                    <a:cubicBezTo>
                      <a:pt x="214" y="21"/>
                      <a:pt x="214" y="21"/>
                      <a:pt x="214" y="21"/>
                    </a:cubicBezTo>
                    <a:cubicBezTo>
                      <a:pt x="206" y="16"/>
                      <a:pt x="206" y="16"/>
                      <a:pt x="206" y="16"/>
                    </a:cubicBezTo>
                    <a:cubicBezTo>
                      <a:pt x="198" y="12"/>
                      <a:pt x="198" y="12"/>
                      <a:pt x="198" y="12"/>
                    </a:cubicBezTo>
                    <a:cubicBezTo>
                      <a:pt x="189" y="9"/>
                      <a:pt x="189" y="9"/>
                      <a:pt x="189" y="9"/>
                    </a:cubicBezTo>
                    <a:cubicBezTo>
                      <a:pt x="180" y="5"/>
                      <a:pt x="180" y="5"/>
                      <a:pt x="180" y="5"/>
                    </a:cubicBezTo>
                    <a:cubicBezTo>
                      <a:pt x="170" y="3"/>
                      <a:pt x="170" y="3"/>
                      <a:pt x="170" y="3"/>
                    </a:cubicBezTo>
                    <a:cubicBezTo>
                      <a:pt x="161" y="2"/>
                      <a:pt x="161" y="2"/>
                      <a:pt x="161" y="2"/>
                    </a:cubicBezTo>
                    <a:cubicBezTo>
                      <a:pt x="151" y="0"/>
                      <a:pt x="151" y="0"/>
                      <a:pt x="151" y="0"/>
                    </a:cubicBezTo>
                    <a:cubicBezTo>
                      <a:pt x="141" y="0"/>
                      <a:pt x="141" y="0"/>
                      <a:pt x="141" y="0"/>
                    </a:cubicBezTo>
                    <a:cubicBezTo>
                      <a:pt x="134" y="0"/>
                      <a:pt x="134" y="0"/>
                      <a:pt x="134" y="0"/>
                    </a:cubicBezTo>
                    <a:cubicBezTo>
                      <a:pt x="127" y="1"/>
                      <a:pt x="127" y="1"/>
                      <a:pt x="127" y="1"/>
                    </a:cubicBezTo>
                    <a:cubicBezTo>
                      <a:pt x="119" y="2"/>
                      <a:pt x="119" y="2"/>
                      <a:pt x="119" y="2"/>
                    </a:cubicBezTo>
                    <a:cubicBezTo>
                      <a:pt x="112" y="3"/>
                      <a:pt x="112" y="3"/>
                      <a:pt x="112" y="3"/>
                    </a:cubicBezTo>
                    <a:cubicBezTo>
                      <a:pt x="105" y="5"/>
                      <a:pt x="105" y="5"/>
                      <a:pt x="105" y="5"/>
                    </a:cubicBezTo>
                    <a:cubicBezTo>
                      <a:pt x="98" y="7"/>
                      <a:pt x="98" y="7"/>
                      <a:pt x="98" y="7"/>
                    </a:cubicBezTo>
                    <a:cubicBezTo>
                      <a:pt x="91" y="10"/>
                      <a:pt x="91" y="10"/>
                      <a:pt x="91" y="10"/>
                    </a:cubicBezTo>
                    <a:cubicBezTo>
                      <a:pt x="85" y="12"/>
                      <a:pt x="85" y="12"/>
                      <a:pt x="85" y="12"/>
                    </a:cubicBezTo>
                    <a:cubicBezTo>
                      <a:pt x="78" y="15"/>
                      <a:pt x="78" y="15"/>
                      <a:pt x="78" y="15"/>
                    </a:cubicBezTo>
                    <a:cubicBezTo>
                      <a:pt x="72" y="19"/>
                      <a:pt x="72" y="19"/>
                      <a:pt x="72" y="19"/>
                    </a:cubicBezTo>
                    <a:cubicBezTo>
                      <a:pt x="66" y="23"/>
                      <a:pt x="66" y="23"/>
                      <a:pt x="66" y="23"/>
                    </a:cubicBezTo>
                    <a:cubicBezTo>
                      <a:pt x="60" y="27"/>
                      <a:pt x="60" y="27"/>
                      <a:pt x="60" y="27"/>
                    </a:cubicBezTo>
                    <a:cubicBezTo>
                      <a:pt x="54" y="31"/>
                      <a:pt x="54" y="31"/>
                      <a:pt x="54" y="31"/>
                    </a:cubicBezTo>
                    <a:cubicBezTo>
                      <a:pt x="49" y="35"/>
                      <a:pt x="49" y="35"/>
                      <a:pt x="49" y="35"/>
                    </a:cubicBezTo>
                    <a:cubicBezTo>
                      <a:pt x="44" y="40"/>
                      <a:pt x="44" y="40"/>
                      <a:pt x="44" y="40"/>
                    </a:cubicBezTo>
                    <a:cubicBezTo>
                      <a:pt x="38" y="45"/>
                      <a:pt x="38" y="45"/>
                      <a:pt x="38" y="45"/>
                    </a:cubicBezTo>
                    <a:cubicBezTo>
                      <a:pt x="34" y="51"/>
                      <a:pt x="34" y="51"/>
                      <a:pt x="34" y="51"/>
                    </a:cubicBezTo>
                    <a:cubicBezTo>
                      <a:pt x="29" y="56"/>
                      <a:pt x="29" y="56"/>
                      <a:pt x="29" y="56"/>
                    </a:cubicBezTo>
                    <a:cubicBezTo>
                      <a:pt x="25" y="62"/>
                      <a:pt x="25" y="62"/>
                      <a:pt x="25" y="62"/>
                    </a:cubicBezTo>
                    <a:cubicBezTo>
                      <a:pt x="21" y="68"/>
                      <a:pt x="21" y="68"/>
                      <a:pt x="21" y="68"/>
                    </a:cubicBezTo>
                    <a:cubicBezTo>
                      <a:pt x="17" y="74"/>
                      <a:pt x="17" y="74"/>
                      <a:pt x="17" y="74"/>
                    </a:cubicBezTo>
                    <a:cubicBezTo>
                      <a:pt x="13" y="81"/>
                      <a:pt x="13" y="81"/>
                      <a:pt x="13" y="81"/>
                    </a:cubicBezTo>
                    <a:cubicBezTo>
                      <a:pt x="10" y="88"/>
                      <a:pt x="10" y="88"/>
                      <a:pt x="10" y="88"/>
                    </a:cubicBezTo>
                    <a:cubicBezTo>
                      <a:pt x="7" y="95"/>
                      <a:pt x="7" y="95"/>
                      <a:pt x="7" y="95"/>
                    </a:cubicBezTo>
                    <a:cubicBezTo>
                      <a:pt x="4" y="101"/>
                      <a:pt x="4" y="101"/>
                      <a:pt x="4" y="101"/>
                    </a:cubicBezTo>
                    <a:cubicBezTo>
                      <a:pt x="2" y="109"/>
                      <a:pt x="2" y="109"/>
                      <a:pt x="2" y="109"/>
                    </a:cubicBezTo>
                    <a:cubicBezTo>
                      <a:pt x="0" y="116"/>
                      <a:pt x="0" y="116"/>
                      <a:pt x="0" y="116"/>
                    </a:cubicBezTo>
                    <a:cubicBezTo>
                      <a:pt x="0" y="120"/>
                      <a:pt x="0" y="120"/>
                      <a:pt x="0" y="120"/>
                    </a:cubicBezTo>
                    <a:cubicBezTo>
                      <a:pt x="113" y="120"/>
                      <a:pt x="113" y="120"/>
                      <a:pt x="113" y="120"/>
                    </a:cubicBezTo>
                    <a:cubicBezTo>
                      <a:pt x="113" y="368"/>
                      <a:pt x="113" y="368"/>
                      <a:pt x="113" y="368"/>
                    </a:cubicBezTo>
                    <a:lnTo>
                      <a:pt x="252"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73" name="Freeform 72"/>
              <p:cNvSpPr>
                <a:spLocks noEditPoints="1"/>
              </p:cNvSpPr>
              <p:nvPr/>
            </p:nvSpPr>
            <p:spPr bwMode="auto">
              <a:xfrm>
                <a:off x="14158913" y="7729538"/>
                <a:ext cx="1198563" cy="1827213"/>
              </a:xfrm>
              <a:custGeom>
                <a:avLst/>
                <a:gdLst>
                  <a:gd name="T0" fmla="*/ 249 w 319"/>
                  <a:gd name="T1" fmla="*/ 181 h 486"/>
                  <a:gd name="T2" fmla="*/ 249 w 319"/>
                  <a:gd name="T3" fmla="*/ 235 h 486"/>
                  <a:gd name="T4" fmla="*/ 177 w 319"/>
                  <a:gd name="T5" fmla="*/ 235 h 486"/>
                  <a:gd name="T6" fmla="*/ 177 w 319"/>
                  <a:gd name="T7" fmla="*/ 160 h 486"/>
                  <a:gd name="T8" fmla="*/ 242 w 319"/>
                  <a:gd name="T9" fmla="*/ 160 h 486"/>
                  <a:gd name="T10" fmla="*/ 234 w 319"/>
                  <a:gd name="T11" fmla="*/ 129 h 486"/>
                  <a:gd name="T12" fmla="*/ 177 w 319"/>
                  <a:gd name="T13" fmla="*/ 129 h 486"/>
                  <a:gd name="T14" fmla="*/ 177 w 319"/>
                  <a:gd name="T15" fmla="*/ 54 h 486"/>
                  <a:gd name="T16" fmla="*/ 230 w 319"/>
                  <a:gd name="T17" fmla="*/ 54 h 486"/>
                  <a:gd name="T18" fmla="*/ 242 w 319"/>
                  <a:gd name="T19" fmla="*/ 0 h 486"/>
                  <a:gd name="T20" fmla="*/ 0 w 319"/>
                  <a:gd name="T21" fmla="*/ 0 h 486"/>
                  <a:gd name="T22" fmla="*/ 0 w 319"/>
                  <a:gd name="T23" fmla="*/ 486 h 486"/>
                  <a:gd name="T24" fmla="*/ 319 w 319"/>
                  <a:gd name="T25" fmla="*/ 486 h 486"/>
                  <a:gd name="T26" fmla="*/ 319 w 319"/>
                  <a:gd name="T27" fmla="*/ 278 h 486"/>
                  <a:gd name="T28" fmla="*/ 249 w 319"/>
                  <a:gd name="T29" fmla="*/ 181 h 486"/>
                  <a:gd name="T30" fmla="*/ 135 w 319"/>
                  <a:gd name="T31" fmla="*/ 434 h 486"/>
                  <a:gd name="T32" fmla="*/ 62 w 319"/>
                  <a:gd name="T33" fmla="*/ 434 h 486"/>
                  <a:gd name="T34" fmla="*/ 62 w 319"/>
                  <a:gd name="T35" fmla="*/ 359 h 486"/>
                  <a:gd name="T36" fmla="*/ 135 w 319"/>
                  <a:gd name="T37" fmla="*/ 359 h 486"/>
                  <a:gd name="T38" fmla="*/ 135 w 319"/>
                  <a:gd name="T39" fmla="*/ 434 h 486"/>
                  <a:gd name="T40" fmla="*/ 135 w 319"/>
                  <a:gd name="T41" fmla="*/ 333 h 486"/>
                  <a:gd name="T42" fmla="*/ 62 w 319"/>
                  <a:gd name="T43" fmla="*/ 333 h 486"/>
                  <a:gd name="T44" fmla="*/ 62 w 319"/>
                  <a:gd name="T45" fmla="*/ 258 h 486"/>
                  <a:gd name="T46" fmla="*/ 135 w 319"/>
                  <a:gd name="T47" fmla="*/ 258 h 486"/>
                  <a:gd name="T48" fmla="*/ 135 w 319"/>
                  <a:gd name="T49" fmla="*/ 333 h 486"/>
                  <a:gd name="T50" fmla="*/ 135 w 319"/>
                  <a:gd name="T51" fmla="*/ 235 h 486"/>
                  <a:gd name="T52" fmla="*/ 62 w 319"/>
                  <a:gd name="T53" fmla="*/ 235 h 486"/>
                  <a:gd name="T54" fmla="*/ 62 w 319"/>
                  <a:gd name="T55" fmla="*/ 160 h 486"/>
                  <a:gd name="T56" fmla="*/ 135 w 319"/>
                  <a:gd name="T57" fmla="*/ 160 h 486"/>
                  <a:gd name="T58" fmla="*/ 135 w 319"/>
                  <a:gd name="T59" fmla="*/ 235 h 486"/>
                  <a:gd name="T60" fmla="*/ 135 w 319"/>
                  <a:gd name="T61" fmla="*/ 129 h 486"/>
                  <a:gd name="T62" fmla="*/ 62 w 319"/>
                  <a:gd name="T63" fmla="*/ 129 h 486"/>
                  <a:gd name="T64" fmla="*/ 62 w 319"/>
                  <a:gd name="T65" fmla="*/ 54 h 486"/>
                  <a:gd name="T66" fmla="*/ 135 w 319"/>
                  <a:gd name="T67" fmla="*/ 54 h 486"/>
                  <a:gd name="T68" fmla="*/ 135 w 319"/>
                  <a:gd name="T69" fmla="*/ 129 h 486"/>
                  <a:gd name="T70" fmla="*/ 249 w 319"/>
                  <a:gd name="T71" fmla="*/ 434 h 486"/>
                  <a:gd name="T72" fmla="*/ 177 w 319"/>
                  <a:gd name="T73" fmla="*/ 434 h 486"/>
                  <a:gd name="T74" fmla="*/ 177 w 319"/>
                  <a:gd name="T75" fmla="*/ 359 h 486"/>
                  <a:gd name="T76" fmla="*/ 249 w 319"/>
                  <a:gd name="T77" fmla="*/ 359 h 486"/>
                  <a:gd name="T78" fmla="*/ 249 w 319"/>
                  <a:gd name="T79" fmla="*/ 434 h 486"/>
                  <a:gd name="T80" fmla="*/ 249 w 319"/>
                  <a:gd name="T81" fmla="*/ 333 h 486"/>
                  <a:gd name="T82" fmla="*/ 177 w 319"/>
                  <a:gd name="T83" fmla="*/ 333 h 486"/>
                  <a:gd name="T84" fmla="*/ 177 w 319"/>
                  <a:gd name="T85" fmla="*/ 258 h 486"/>
                  <a:gd name="T86" fmla="*/ 249 w 319"/>
                  <a:gd name="T87" fmla="*/ 258 h 486"/>
                  <a:gd name="T88" fmla="*/ 249 w 319"/>
                  <a:gd name="T89" fmla="*/ 33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9" h="486">
                    <a:moveTo>
                      <a:pt x="249" y="181"/>
                    </a:moveTo>
                    <a:cubicBezTo>
                      <a:pt x="249" y="235"/>
                      <a:pt x="249" y="235"/>
                      <a:pt x="249" y="235"/>
                    </a:cubicBezTo>
                    <a:cubicBezTo>
                      <a:pt x="177" y="235"/>
                      <a:pt x="177" y="235"/>
                      <a:pt x="177" y="235"/>
                    </a:cubicBezTo>
                    <a:cubicBezTo>
                      <a:pt x="177" y="160"/>
                      <a:pt x="177" y="160"/>
                      <a:pt x="177" y="160"/>
                    </a:cubicBezTo>
                    <a:cubicBezTo>
                      <a:pt x="242" y="160"/>
                      <a:pt x="242" y="160"/>
                      <a:pt x="242" y="160"/>
                    </a:cubicBezTo>
                    <a:cubicBezTo>
                      <a:pt x="238" y="150"/>
                      <a:pt x="236" y="139"/>
                      <a:pt x="234" y="129"/>
                    </a:cubicBezTo>
                    <a:cubicBezTo>
                      <a:pt x="177" y="129"/>
                      <a:pt x="177" y="129"/>
                      <a:pt x="177" y="129"/>
                    </a:cubicBezTo>
                    <a:cubicBezTo>
                      <a:pt x="177" y="54"/>
                      <a:pt x="177" y="54"/>
                      <a:pt x="177" y="54"/>
                    </a:cubicBezTo>
                    <a:cubicBezTo>
                      <a:pt x="230" y="54"/>
                      <a:pt x="230" y="54"/>
                      <a:pt x="230" y="54"/>
                    </a:cubicBezTo>
                    <a:cubicBezTo>
                      <a:pt x="232" y="35"/>
                      <a:pt x="236" y="17"/>
                      <a:pt x="242" y="0"/>
                    </a:cubicBezTo>
                    <a:cubicBezTo>
                      <a:pt x="0" y="0"/>
                      <a:pt x="0" y="0"/>
                      <a:pt x="0" y="0"/>
                    </a:cubicBezTo>
                    <a:cubicBezTo>
                      <a:pt x="0" y="486"/>
                      <a:pt x="0" y="486"/>
                      <a:pt x="0" y="486"/>
                    </a:cubicBezTo>
                    <a:cubicBezTo>
                      <a:pt x="319" y="486"/>
                      <a:pt x="319" y="486"/>
                      <a:pt x="319" y="486"/>
                    </a:cubicBezTo>
                    <a:cubicBezTo>
                      <a:pt x="319" y="278"/>
                      <a:pt x="319" y="278"/>
                      <a:pt x="319" y="278"/>
                    </a:cubicBezTo>
                    <a:cubicBezTo>
                      <a:pt x="289" y="251"/>
                      <a:pt x="265" y="218"/>
                      <a:pt x="249" y="181"/>
                    </a:cubicBezTo>
                    <a:close/>
                    <a:moveTo>
                      <a:pt x="135" y="434"/>
                    </a:moveTo>
                    <a:cubicBezTo>
                      <a:pt x="62" y="434"/>
                      <a:pt x="62" y="434"/>
                      <a:pt x="62" y="434"/>
                    </a:cubicBezTo>
                    <a:cubicBezTo>
                      <a:pt x="62" y="359"/>
                      <a:pt x="62" y="359"/>
                      <a:pt x="62" y="359"/>
                    </a:cubicBezTo>
                    <a:cubicBezTo>
                      <a:pt x="135" y="359"/>
                      <a:pt x="135" y="359"/>
                      <a:pt x="135" y="359"/>
                    </a:cubicBezTo>
                    <a:lnTo>
                      <a:pt x="135" y="434"/>
                    </a:lnTo>
                    <a:close/>
                    <a:moveTo>
                      <a:pt x="135" y="333"/>
                    </a:moveTo>
                    <a:cubicBezTo>
                      <a:pt x="62" y="333"/>
                      <a:pt x="62" y="333"/>
                      <a:pt x="62" y="333"/>
                    </a:cubicBezTo>
                    <a:cubicBezTo>
                      <a:pt x="62" y="258"/>
                      <a:pt x="62" y="258"/>
                      <a:pt x="62" y="258"/>
                    </a:cubicBezTo>
                    <a:cubicBezTo>
                      <a:pt x="135" y="258"/>
                      <a:pt x="135" y="258"/>
                      <a:pt x="135" y="258"/>
                    </a:cubicBezTo>
                    <a:lnTo>
                      <a:pt x="135" y="333"/>
                    </a:lnTo>
                    <a:close/>
                    <a:moveTo>
                      <a:pt x="135" y="235"/>
                    </a:moveTo>
                    <a:cubicBezTo>
                      <a:pt x="62" y="235"/>
                      <a:pt x="62" y="235"/>
                      <a:pt x="62" y="235"/>
                    </a:cubicBezTo>
                    <a:cubicBezTo>
                      <a:pt x="62" y="160"/>
                      <a:pt x="62" y="160"/>
                      <a:pt x="62" y="160"/>
                    </a:cubicBezTo>
                    <a:cubicBezTo>
                      <a:pt x="135" y="160"/>
                      <a:pt x="135" y="160"/>
                      <a:pt x="135" y="160"/>
                    </a:cubicBezTo>
                    <a:lnTo>
                      <a:pt x="135" y="235"/>
                    </a:lnTo>
                    <a:close/>
                    <a:moveTo>
                      <a:pt x="135" y="129"/>
                    </a:moveTo>
                    <a:cubicBezTo>
                      <a:pt x="62" y="129"/>
                      <a:pt x="62" y="129"/>
                      <a:pt x="62" y="129"/>
                    </a:cubicBezTo>
                    <a:cubicBezTo>
                      <a:pt x="62" y="54"/>
                      <a:pt x="62" y="54"/>
                      <a:pt x="62" y="54"/>
                    </a:cubicBezTo>
                    <a:cubicBezTo>
                      <a:pt x="135" y="54"/>
                      <a:pt x="135" y="54"/>
                      <a:pt x="135" y="54"/>
                    </a:cubicBezTo>
                    <a:lnTo>
                      <a:pt x="135" y="129"/>
                    </a:lnTo>
                    <a:close/>
                    <a:moveTo>
                      <a:pt x="249" y="434"/>
                    </a:moveTo>
                    <a:cubicBezTo>
                      <a:pt x="177" y="434"/>
                      <a:pt x="177" y="434"/>
                      <a:pt x="177" y="434"/>
                    </a:cubicBezTo>
                    <a:cubicBezTo>
                      <a:pt x="177" y="359"/>
                      <a:pt x="177" y="359"/>
                      <a:pt x="177" y="359"/>
                    </a:cubicBezTo>
                    <a:cubicBezTo>
                      <a:pt x="249" y="359"/>
                      <a:pt x="249" y="359"/>
                      <a:pt x="249" y="359"/>
                    </a:cubicBezTo>
                    <a:lnTo>
                      <a:pt x="249" y="434"/>
                    </a:lnTo>
                    <a:close/>
                    <a:moveTo>
                      <a:pt x="249" y="333"/>
                    </a:moveTo>
                    <a:cubicBezTo>
                      <a:pt x="177" y="333"/>
                      <a:pt x="177" y="333"/>
                      <a:pt x="177" y="333"/>
                    </a:cubicBezTo>
                    <a:cubicBezTo>
                      <a:pt x="177" y="258"/>
                      <a:pt x="177" y="258"/>
                      <a:pt x="177" y="258"/>
                    </a:cubicBezTo>
                    <a:cubicBezTo>
                      <a:pt x="249" y="258"/>
                      <a:pt x="249" y="258"/>
                      <a:pt x="249" y="258"/>
                    </a:cubicBezTo>
                    <a:lnTo>
                      <a:pt x="249" y="3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grpSp>
        <p:grpSp>
          <p:nvGrpSpPr>
            <p:cNvPr id="74" name="Group 73"/>
            <p:cNvGrpSpPr/>
            <p:nvPr/>
          </p:nvGrpSpPr>
          <p:grpSpPr>
            <a:xfrm>
              <a:off x="22630938" y="4663497"/>
              <a:ext cx="902029" cy="710238"/>
              <a:chOff x="4716463" y="2174875"/>
              <a:chExt cx="3011488" cy="2647950"/>
            </a:xfrm>
            <a:solidFill>
              <a:schemeClr val="tx2"/>
            </a:solidFill>
          </p:grpSpPr>
          <p:sp>
            <p:nvSpPr>
              <p:cNvPr id="75" name="Freeform 74"/>
              <p:cNvSpPr>
                <a:spLocks noEditPoints="1"/>
              </p:cNvSpPr>
              <p:nvPr/>
            </p:nvSpPr>
            <p:spPr bwMode="auto">
              <a:xfrm>
                <a:off x="5240338" y="2174875"/>
                <a:ext cx="1963738" cy="2647950"/>
              </a:xfrm>
              <a:custGeom>
                <a:avLst/>
                <a:gdLst>
                  <a:gd name="T0" fmla="*/ 506 w 522"/>
                  <a:gd name="T1" fmla="*/ 499 h 703"/>
                  <a:gd name="T2" fmla="*/ 371 w 522"/>
                  <a:gd name="T3" fmla="*/ 369 h 703"/>
                  <a:gd name="T4" fmla="*/ 329 w 522"/>
                  <a:gd name="T5" fmla="*/ 324 h 703"/>
                  <a:gd name="T6" fmla="*/ 353 w 522"/>
                  <a:gd name="T7" fmla="*/ 269 h 703"/>
                  <a:gd name="T8" fmla="*/ 354 w 522"/>
                  <a:gd name="T9" fmla="*/ 35 h 703"/>
                  <a:gd name="T10" fmla="*/ 261 w 522"/>
                  <a:gd name="T11" fmla="*/ 1 h 703"/>
                  <a:gd name="T12" fmla="*/ 168 w 522"/>
                  <a:gd name="T13" fmla="*/ 35 h 703"/>
                  <a:gd name="T14" fmla="*/ 169 w 522"/>
                  <a:gd name="T15" fmla="*/ 269 h 703"/>
                  <a:gd name="T16" fmla="*/ 193 w 522"/>
                  <a:gd name="T17" fmla="*/ 324 h 703"/>
                  <a:gd name="T18" fmla="*/ 152 w 522"/>
                  <a:gd name="T19" fmla="*/ 369 h 703"/>
                  <a:gd name="T20" fmla="*/ 16 w 522"/>
                  <a:gd name="T21" fmla="*/ 499 h 703"/>
                  <a:gd name="T22" fmla="*/ 2 w 522"/>
                  <a:gd name="T23" fmla="*/ 588 h 703"/>
                  <a:gd name="T24" fmla="*/ 34 w 522"/>
                  <a:gd name="T25" fmla="*/ 627 h 703"/>
                  <a:gd name="T26" fmla="*/ 261 w 522"/>
                  <a:gd name="T27" fmla="*/ 702 h 703"/>
                  <a:gd name="T28" fmla="*/ 488 w 522"/>
                  <a:gd name="T29" fmla="*/ 627 h 703"/>
                  <a:gd name="T30" fmla="*/ 520 w 522"/>
                  <a:gd name="T31" fmla="*/ 588 h 703"/>
                  <a:gd name="T32" fmla="*/ 506 w 522"/>
                  <a:gd name="T33" fmla="*/ 499 h 703"/>
                  <a:gd name="T34" fmla="*/ 301 w 522"/>
                  <a:gd name="T35" fmla="*/ 605 h 703"/>
                  <a:gd name="T36" fmla="*/ 259 w 522"/>
                  <a:gd name="T37" fmla="*/ 634 h 703"/>
                  <a:gd name="T38" fmla="*/ 222 w 522"/>
                  <a:gd name="T39" fmla="*/ 605 h 703"/>
                  <a:gd name="T40" fmla="*/ 248 w 522"/>
                  <a:gd name="T41" fmla="*/ 423 h 703"/>
                  <a:gd name="T42" fmla="*/ 218 w 522"/>
                  <a:gd name="T43" fmla="*/ 387 h 703"/>
                  <a:gd name="T44" fmla="*/ 304 w 522"/>
                  <a:gd name="T45" fmla="*/ 387 h 703"/>
                  <a:gd name="T46" fmla="*/ 273 w 522"/>
                  <a:gd name="T47" fmla="*/ 425 h 703"/>
                  <a:gd name="T48" fmla="*/ 301 w 522"/>
                  <a:gd name="T49" fmla="*/ 60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2" h="703">
                    <a:moveTo>
                      <a:pt x="506" y="499"/>
                    </a:moveTo>
                    <a:cubicBezTo>
                      <a:pt x="490" y="447"/>
                      <a:pt x="455" y="404"/>
                      <a:pt x="371" y="369"/>
                    </a:cubicBezTo>
                    <a:cubicBezTo>
                      <a:pt x="348" y="364"/>
                      <a:pt x="332" y="346"/>
                      <a:pt x="329" y="324"/>
                    </a:cubicBezTo>
                    <a:cubicBezTo>
                      <a:pt x="330" y="298"/>
                      <a:pt x="342" y="288"/>
                      <a:pt x="353" y="269"/>
                    </a:cubicBezTo>
                    <a:cubicBezTo>
                      <a:pt x="401" y="196"/>
                      <a:pt x="395" y="87"/>
                      <a:pt x="354" y="35"/>
                    </a:cubicBezTo>
                    <a:cubicBezTo>
                      <a:pt x="334" y="10"/>
                      <a:pt x="297" y="0"/>
                      <a:pt x="261" y="1"/>
                    </a:cubicBezTo>
                    <a:cubicBezTo>
                      <a:pt x="225" y="0"/>
                      <a:pt x="188" y="10"/>
                      <a:pt x="168" y="35"/>
                    </a:cubicBezTo>
                    <a:cubicBezTo>
                      <a:pt x="127" y="87"/>
                      <a:pt x="121" y="196"/>
                      <a:pt x="169" y="269"/>
                    </a:cubicBezTo>
                    <a:cubicBezTo>
                      <a:pt x="180" y="288"/>
                      <a:pt x="192" y="298"/>
                      <a:pt x="193" y="324"/>
                    </a:cubicBezTo>
                    <a:cubicBezTo>
                      <a:pt x="190" y="346"/>
                      <a:pt x="174" y="364"/>
                      <a:pt x="152" y="369"/>
                    </a:cubicBezTo>
                    <a:cubicBezTo>
                      <a:pt x="67" y="404"/>
                      <a:pt x="32" y="447"/>
                      <a:pt x="16" y="499"/>
                    </a:cubicBezTo>
                    <a:cubicBezTo>
                      <a:pt x="5" y="524"/>
                      <a:pt x="0" y="553"/>
                      <a:pt x="2" y="588"/>
                    </a:cubicBezTo>
                    <a:cubicBezTo>
                      <a:pt x="5" y="603"/>
                      <a:pt x="8" y="606"/>
                      <a:pt x="34" y="627"/>
                    </a:cubicBezTo>
                    <a:cubicBezTo>
                      <a:pt x="109" y="682"/>
                      <a:pt x="187" y="703"/>
                      <a:pt x="261" y="702"/>
                    </a:cubicBezTo>
                    <a:cubicBezTo>
                      <a:pt x="335" y="703"/>
                      <a:pt x="413" y="682"/>
                      <a:pt x="488" y="627"/>
                    </a:cubicBezTo>
                    <a:cubicBezTo>
                      <a:pt x="514" y="606"/>
                      <a:pt x="517" y="603"/>
                      <a:pt x="520" y="588"/>
                    </a:cubicBezTo>
                    <a:cubicBezTo>
                      <a:pt x="522" y="553"/>
                      <a:pt x="517" y="524"/>
                      <a:pt x="506" y="499"/>
                    </a:cubicBezTo>
                    <a:close/>
                    <a:moveTo>
                      <a:pt x="301" y="605"/>
                    </a:moveTo>
                    <a:cubicBezTo>
                      <a:pt x="259" y="634"/>
                      <a:pt x="259" y="634"/>
                      <a:pt x="259" y="634"/>
                    </a:cubicBezTo>
                    <a:cubicBezTo>
                      <a:pt x="222" y="605"/>
                      <a:pt x="222" y="605"/>
                      <a:pt x="222" y="605"/>
                    </a:cubicBezTo>
                    <a:cubicBezTo>
                      <a:pt x="248" y="423"/>
                      <a:pt x="248" y="423"/>
                      <a:pt x="248" y="423"/>
                    </a:cubicBezTo>
                    <a:cubicBezTo>
                      <a:pt x="218" y="387"/>
                      <a:pt x="218" y="387"/>
                      <a:pt x="218" y="387"/>
                    </a:cubicBezTo>
                    <a:cubicBezTo>
                      <a:pt x="304" y="387"/>
                      <a:pt x="304" y="387"/>
                      <a:pt x="304" y="387"/>
                    </a:cubicBezTo>
                    <a:cubicBezTo>
                      <a:pt x="273" y="425"/>
                      <a:pt x="273" y="425"/>
                      <a:pt x="273" y="425"/>
                    </a:cubicBezTo>
                    <a:lnTo>
                      <a:pt x="301"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76" name="Freeform 75"/>
              <p:cNvSpPr>
                <a:spLocks/>
              </p:cNvSpPr>
              <p:nvPr/>
            </p:nvSpPr>
            <p:spPr bwMode="auto">
              <a:xfrm>
                <a:off x="6670676" y="2498725"/>
                <a:ext cx="1057275" cy="1514475"/>
              </a:xfrm>
              <a:custGeom>
                <a:avLst/>
                <a:gdLst>
                  <a:gd name="T0" fmla="*/ 131 w 281"/>
                  <a:gd name="T1" fmla="*/ 0 h 402"/>
                  <a:gd name="T2" fmla="*/ 185 w 281"/>
                  <a:gd name="T3" fmla="*/ 20 h 402"/>
                  <a:gd name="T4" fmla="*/ 184 w 281"/>
                  <a:gd name="T5" fmla="*/ 154 h 402"/>
                  <a:gd name="T6" fmla="*/ 170 w 281"/>
                  <a:gd name="T7" fmla="*/ 186 h 402"/>
                  <a:gd name="T8" fmla="*/ 194 w 281"/>
                  <a:gd name="T9" fmla="*/ 212 h 402"/>
                  <a:gd name="T10" fmla="*/ 272 w 281"/>
                  <a:gd name="T11" fmla="*/ 286 h 402"/>
                  <a:gd name="T12" fmla="*/ 280 w 281"/>
                  <a:gd name="T13" fmla="*/ 338 h 402"/>
                  <a:gd name="T14" fmla="*/ 262 w 281"/>
                  <a:gd name="T15" fmla="*/ 360 h 402"/>
                  <a:gd name="T16" fmla="*/ 156 w 281"/>
                  <a:gd name="T17" fmla="*/ 402 h 402"/>
                  <a:gd name="T18" fmla="*/ 0 w 281"/>
                  <a:gd name="T19" fmla="*/ 269 h 402"/>
                  <a:gd name="T20" fmla="*/ 68 w 281"/>
                  <a:gd name="T21" fmla="*/ 212 h 402"/>
                  <a:gd name="T22" fmla="*/ 92 w 281"/>
                  <a:gd name="T23" fmla="*/ 186 h 402"/>
                  <a:gd name="T24" fmla="*/ 78 w 281"/>
                  <a:gd name="T25" fmla="*/ 154 h 402"/>
                  <a:gd name="T26" fmla="*/ 78 w 281"/>
                  <a:gd name="T27" fmla="*/ 20 h 402"/>
                  <a:gd name="T28" fmla="*/ 131 w 281"/>
                  <a:gd name="T2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1" h="402">
                    <a:moveTo>
                      <a:pt x="131" y="0"/>
                    </a:moveTo>
                    <a:cubicBezTo>
                      <a:pt x="152" y="0"/>
                      <a:pt x="173" y="5"/>
                      <a:pt x="185" y="20"/>
                    </a:cubicBezTo>
                    <a:cubicBezTo>
                      <a:pt x="208" y="50"/>
                      <a:pt x="212" y="112"/>
                      <a:pt x="184" y="154"/>
                    </a:cubicBezTo>
                    <a:cubicBezTo>
                      <a:pt x="178" y="165"/>
                      <a:pt x="171" y="171"/>
                      <a:pt x="170" y="186"/>
                    </a:cubicBezTo>
                    <a:cubicBezTo>
                      <a:pt x="172" y="199"/>
                      <a:pt x="181" y="209"/>
                      <a:pt x="194" y="212"/>
                    </a:cubicBezTo>
                    <a:cubicBezTo>
                      <a:pt x="243" y="232"/>
                      <a:pt x="263" y="257"/>
                      <a:pt x="272" y="286"/>
                    </a:cubicBezTo>
                    <a:cubicBezTo>
                      <a:pt x="278" y="301"/>
                      <a:pt x="281" y="318"/>
                      <a:pt x="280" y="338"/>
                    </a:cubicBezTo>
                    <a:cubicBezTo>
                      <a:pt x="278" y="346"/>
                      <a:pt x="277" y="348"/>
                      <a:pt x="262" y="360"/>
                    </a:cubicBezTo>
                    <a:cubicBezTo>
                      <a:pt x="227" y="386"/>
                      <a:pt x="191" y="398"/>
                      <a:pt x="156" y="402"/>
                    </a:cubicBezTo>
                    <a:cubicBezTo>
                      <a:pt x="130" y="332"/>
                      <a:pt x="77" y="289"/>
                      <a:pt x="0" y="269"/>
                    </a:cubicBezTo>
                    <a:cubicBezTo>
                      <a:pt x="11" y="246"/>
                      <a:pt x="28" y="228"/>
                      <a:pt x="68" y="212"/>
                    </a:cubicBezTo>
                    <a:cubicBezTo>
                      <a:pt x="81" y="209"/>
                      <a:pt x="90" y="199"/>
                      <a:pt x="92" y="186"/>
                    </a:cubicBezTo>
                    <a:cubicBezTo>
                      <a:pt x="92" y="171"/>
                      <a:pt x="84" y="165"/>
                      <a:pt x="78" y="154"/>
                    </a:cubicBezTo>
                    <a:cubicBezTo>
                      <a:pt x="50" y="112"/>
                      <a:pt x="54" y="50"/>
                      <a:pt x="78" y="20"/>
                    </a:cubicBezTo>
                    <a:cubicBezTo>
                      <a:pt x="89" y="5"/>
                      <a:pt x="110" y="0"/>
                      <a:pt x="1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77" name="Freeform 76"/>
              <p:cNvSpPr>
                <a:spLocks/>
              </p:cNvSpPr>
              <p:nvPr/>
            </p:nvSpPr>
            <p:spPr bwMode="auto">
              <a:xfrm>
                <a:off x="4716463" y="2498725"/>
                <a:ext cx="1057275" cy="1514475"/>
              </a:xfrm>
              <a:custGeom>
                <a:avLst/>
                <a:gdLst>
                  <a:gd name="T0" fmla="*/ 150 w 281"/>
                  <a:gd name="T1" fmla="*/ 0 h 402"/>
                  <a:gd name="T2" fmla="*/ 204 w 281"/>
                  <a:gd name="T3" fmla="*/ 20 h 402"/>
                  <a:gd name="T4" fmla="*/ 203 w 281"/>
                  <a:gd name="T5" fmla="*/ 154 h 402"/>
                  <a:gd name="T6" fmla="*/ 189 w 281"/>
                  <a:gd name="T7" fmla="*/ 186 h 402"/>
                  <a:gd name="T8" fmla="*/ 213 w 281"/>
                  <a:gd name="T9" fmla="*/ 212 h 402"/>
                  <a:gd name="T10" fmla="*/ 281 w 281"/>
                  <a:gd name="T11" fmla="*/ 269 h 402"/>
                  <a:gd name="T12" fmla="*/ 125 w 281"/>
                  <a:gd name="T13" fmla="*/ 402 h 402"/>
                  <a:gd name="T14" fmla="*/ 19 w 281"/>
                  <a:gd name="T15" fmla="*/ 360 h 402"/>
                  <a:gd name="T16" fmla="*/ 1 w 281"/>
                  <a:gd name="T17" fmla="*/ 338 h 402"/>
                  <a:gd name="T18" fmla="*/ 9 w 281"/>
                  <a:gd name="T19" fmla="*/ 286 h 402"/>
                  <a:gd name="T20" fmla="*/ 87 w 281"/>
                  <a:gd name="T21" fmla="*/ 212 h 402"/>
                  <a:gd name="T22" fmla="*/ 111 w 281"/>
                  <a:gd name="T23" fmla="*/ 186 h 402"/>
                  <a:gd name="T24" fmla="*/ 97 w 281"/>
                  <a:gd name="T25" fmla="*/ 154 h 402"/>
                  <a:gd name="T26" fmla="*/ 97 w 281"/>
                  <a:gd name="T27" fmla="*/ 20 h 402"/>
                  <a:gd name="T28" fmla="*/ 150 w 281"/>
                  <a:gd name="T2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1" h="402">
                    <a:moveTo>
                      <a:pt x="150" y="0"/>
                    </a:moveTo>
                    <a:cubicBezTo>
                      <a:pt x="171" y="0"/>
                      <a:pt x="192" y="5"/>
                      <a:pt x="204" y="20"/>
                    </a:cubicBezTo>
                    <a:cubicBezTo>
                      <a:pt x="227" y="50"/>
                      <a:pt x="231" y="112"/>
                      <a:pt x="203" y="154"/>
                    </a:cubicBezTo>
                    <a:cubicBezTo>
                      <a:pt x="197" y="165"/>
                      <a:pt x="190" y="171"/>
                      <a:pt x="189" y="186"/>
                    </a:cubicBezTo>
                    <a:cubicBezTo>
                      <a:pt x="191" y="199"/>
                      <a:pt x="200" y="209"/>
                      <a:pt x="213" y="212"/>
                    </a:cubicBezTo>
                    <a:cubicBezTo>
                      <a:pt x="253" y="228"/>
                      <a:pt x="270" y="246"/>
                      <a:pt x="281" y="269"/>
                    </a:cubicBezTo>
                    <a:cubicBezTo>
                      <a:pt x="204" y="289"/>
                      <a:pt x="151" y="332"/>
                      <a:pt x="125" y="402"/>
                    </a:cubicBezTo>
                    <a:cubicBezTo>
                      <a:pt x="90" y="398"/>
                      <a:pt x="54" y="386"/>
                      <a:pt x="19" y="360"/>
                    </a:cubicBezTo>
                    <a:cubicBezTo>
                      <a:pt x="4" y="348"/>
                      <a:pt x="3" y="346"/>
                      <a:pt x="1" y="338"/>
                    </a:cubicBezTo>
                    <a:cubicBezTo>
                      <a:pt x="0" y="318"/>
                      <a:pt x="3" y="301"/>
                      <a:pt x="9" y="286"/>
                    </a:cubicBezTo>
                    <a:cubicBezTo>
                      <a:pt x="18" y="257"/>
                      <a:pt x="38" y="232"/>
                      <a:pt x="87" y="212"/>
                    </a:cubicBezTo>
                    <a:cubicBezTo>
                      <a:pt x="100" y="209"/>
                      <a:pt x="109" y="199"/>
                      <a:pt x="111" y="186"/>
                    </a:cubicBezTo>
                    <a:cubicBezTo>
                      <a:pt x="111" y="171"/>
                      <a:pt x="103" y="165"/>
                      <a:pt x="97" y="154"/>
                    </a:cubicBezTo>
                    <a:cubicBezTo>
                      <a:pt x="69" y="112"/>
                      <a:pt x="73" y="50"/>
                      <a:pt x="97" y="20"/>
                    </a:cubicBezTo>
                    <a:cubicBezTo>
                      <a:pt x="108" y="5"/>
                      <a:pt x="130" y="0"/>
                      <a:pt x="1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grpSp>
        <p:grpSp>
          <p:nvGrpSpPr>
            <p:cNvPr id="78" name="Group 77"/>
            <p:cNvGrpSpPr/>
            <p:nvPr/>
          </p:nvGrpSpPr>
          <p:grpSpPr>
            <a:xfrm>
              <a:off x="14268822" y="4092168"/>
              <a:ext cx="3057915" cy="2076114"/>
              <a:chOff x="886506" y="4548026"/>
              <a:chExt cx="3120118" cy="2118345"/>
            </a:xfrm>
          </p:grpSpPr>
          <p:grpSp>
            <p:nvGrpSpPr>
              <p:cNvPr id="79" name="Group 78"/>
              <p:cNvGrpSpPr/>
              <p:nvPr/>
            </p:nvGrpSpPr>
            <p:grpSpPr>
              <a:xfrm>
                <a:off x="886506" y="4548026"/>
                <a:ext cx="3120118" cy="2118345"/>
                <a:chOff x="454706" y="4487408"/>
                <a:chExt cx="3120118" cy="2118345"/>
              </a:xfrm>
              <a:solidFill>
                <a:srgbClr val="FFFFFF"/>
              </a:solidFill>
            </p:grpSpPr>
            <p:sp>
              <p:nvSpPr>
                <p:cNvPr id="86" name="Oval 85"/>
                <p:cNvSpPr/>
                <p:nvPr/>
              </p:nvSpPr>
              <p:spPr bwMode="auto">
                <a:xfrm>
                  <a:off x="2117831" y="4762147"/>
                  <a:ext cx="1087598" cy="1142046"/>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US" sz="2353" kern="0" dirty="0" err="1">
                    <a:gradFill>
                      <a:gsLst>
                        <a:gs pos="82707">
                          <a:schemeClr val="bg1"/>
                        </a:gs>
                        <a:gs pos="60000">
                          <a:schemeClr val="bg1"/>
                        </a:gs>
                      </a:gsLst>
                      <a:lin ang="5400000" scaled="0"/>
                    </a:gradFill>
                    <a:ea typeface="Segoe UI" pitchFamily="34" charset="0"/>
                    <a:cs typeface="Segoe UI" pitchFamily="34" charset="0"/>
                  </a:endParaRPr>
                </a:p>
              </p:txBody>
            </p:sp>
            <p:sp>
              <p:nvSpPr>
                <p:cNvPr id="87" name="Oval 86"/>
                <p:cNvSpPr/>
                <p:nvPr/>
              </p:nvSpPr>
              <p:spPr bwMode="auto">
                <a:xfrm>
                  <a:off x="2200353" y="5166231"/>
                  <a:ext cx="1374471" cy="1439521"/>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US" sz="2353" kern="0" dirty="0" err="1">
                    <a:gradFill>
                      <a:gsLst>
                        <a:gs pos="82707">
                          <a:schemeClr val="bg1"/>
                        </a:gs>
                        <a:gs pos="60000">
                          <a:schemeClr val="bg1"/>
                        </a:gs>
                      </a:gsLst>
                      <a:lin ang="5400000" scaled="0"/>
                    </a:gradFill>
                    <a:ea typeface="Segoe UI" pitchFamily="34" charset="0"/>
                    <a:cs typeface="Segoe UI" pitchFamily="34" charset="0"/>
                  </a:endParaRPr>
                </a:p>
              </p:txBody>
            </p:sp>
            <p:sp>
              <p:nvSpPr>
                <p:cNvPr id="88" name="Oval 87"/>
                <p:cNvSpPr/>
                <p:nvPr/>
              </p:nvSpPr>
              <p:spPr bwMode="auto">
                <a:xfrm>
                  <a:off x="454706" y="5255748"/>
                  <a:ext cx="1372616" cy="1350005"/>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US" sz="2353" kern="0" dirty="0" err="1">
                    <a:gradFill>
                      <a:gsLst>
                        <a:gs pos="82707">
                          <a:schemeClr val="bg1"/>
                        </a:gs>
                        <a:gs pos="60000">
                          <a:schemeClr val="bg1"/>
                        </a:gs>
                      </a:gsLst>
                      <a:lin ang="5400000" scaled="0"/>
                    </a:gradFill>
                    <a:ea typeface="Segoe UI" pitchFamily="34" charset="0"/>
                    <a:cs typeface="Segoe UI" pitchFamily="34" charset="0"/>
                  </a:endParaRPr>
                </a:p>
              </p:txBody>
            </p:sp>
            <p:sp>
              <p:nvSpPr>
                <p:cNvPr id="89" name="Oval 88"/>
                <p:cNvSpPr/>
                <p:nvPr/>
              </p:nvSpPr>
              <p:spPr bwMode="auto">
                <a:xfrm>
                  <a:off x="953302" y="4487408"/>
                  <a:ext cx="1661270" cy="1757560"/>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US" sz="2353" kern="0" dirty="0" err="1">
                    <a:gradFill>
                      <a:gsLst>
                        <a:gs pos="82707">
                          <a:schemeClr val="bg1"/>
                        </a:gs>
                        <a:gs pos="60000">
                          <a:schemeClr val="bg1"/>
                        </a:gs>
                      </a:gsLst>
                      <a:lin ang="5400000" scaled="0"/>
                    </a:gradFill>
                    <a:ea typeface="Segoe UI" pitchFamily="34" charset="0"/>
                    <a:cs typeface="Segoe UI" pitchFamily="34" charset="0"/>
                  </a:endParaRPr>
                </a:p>
              </p:txBody>
            </p:sp>
            <p:sp>
              <p:nvSpPr>
                <p:cNvPr id="90" name="Oval 89"/>
                <p:cNvSpPr/>
                <p:nvPr/>
              </p:nvSpPr>
              <p:spPr bwMode="auto">
                <a:xfrm>
                  <a:off x="1242005" y="5160389"/>
                  <a:ext cx="1496260" cy="1417802"/>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US" sz="2353" kern="0" dirty="0" err="1">
                    <a:gradFill>
                      <a:gsLst>
                        <a:gs pos="82707">
                          <a:schemeClr val="bg1"/>
                        </a:gs>
                        <a:gs pos="60000">
                          <a:schemeClr val="bg1"/>
                        </a:gs>
                      </a:gsLst>
                      <a:lin ang="5400000" scaled="0"/>
                    </a:gradFill>
                    <a:ea typeface="Segoe UI" pitchFamily="34" charset="0"/>
                    <a:cs typeface="Segoe UI" pitchFamily="34" charset="0"/>
                  </a:endParaRPr>
                </a:p>
              </p:txBody>
            </p:sp>
            <p:sp>
              <p:nvSpPr>
                <p:cNvPr id="91" name="Rectangle 90"/>
                <p:cNvSpPr/>
                <p:nvPr/>
              </p:nvSpPr>
              <p:spPr bwMode="auto">
                <a:xfrm>
                  <a:off x="1132225" y="6041856"/>
                  <a:ext cx="1741793" cy="558053"/>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US" sz="2353" kern="0" dirty="0" err="1">
                    <a:gradFill>
                      <a:gsLst>
                        <a:gs pos="82707">
                          <a:schemeClr val="bg1"/>
                        </a:gs>
                        <a:gs pos="60000">
                          <a:schemeClr val="bg1"/>
                        </a:gs>
                      </a:gsLst>
                      <a:lin ang="5400000" scaled="0"/>
                    </a:gradFill>
                    <a:ea typeface="Segoe UI" pitchFamily="34" charset="0"/>
                    <a:cs typeface="Segoe UI" pitchFamily="34" charset="0"/>
                  </a:endParaRPr>
                </a:p>
              </p:txBody>
            </p:sp>
          </p:grpSp>
          <p:grpSp>
            <p:nvGrpSpPr>
              <p:cNvPr id="80" name="Group 79"/>
              <p:cNvGrpSpPr/>
              <p:nvPr/>
            </p:nvGrpSpPr>
            <p:grpSpPr>
              <a:xfrm>
                <a:off x="900859" y="4628319"/>
                <a:ext cx="3027017" cy="1960411"/>
                <a:chOff x="5815204" y="1281289"/>
                <a:chExt cx="5048622" cy="3371753"/>
              </a:xfrm>
              <a:solidFill>
                <a:srgbClr val="FFFFFF"/>
              </a:solidFill>
            </p:grpSpPr>
            <p:sp>
              <p:nvSpPr>
                <p:cNvPr id="81" name="Freeform 80"/>
                <p:cNvSpPr>
                  <a:spLocks noEditPoints="1"/>
                </p:cNvSpPr>
                <p:nvPr/>
              </p:nvSpPr>
              <p:spPr bwMode="auto">
                <a:xfrm>
                  <a:off x="5926516" y="1281289"/>
                  <a:ext cx="4937310" cy="3371753"/>
                </a:xfrm>
                <a:custGeom>
                  <a:avLst/>
                  <a:gdLst>
                    <a:gd name="T0" fmla="*/ 259 w 1474"/>
                    <a:gd name="T1" fmla="*/ 369 h 1005"/>
                    <a:gd name="T2" fmla="*/ 259 w 1474"/>
                    <a:gd name="T3" fmla="*/ 362 h 1005"/>
                    <a:gd name="T4" fmla="*/ 621 w 1474"/>
                    <a:gd name="T5" fmla="*/ 0 h 1005"/>
                    <a:gd name="T6" fmla="*/ 931 w 1474"/>
                    <a:gd name="T7" fmla="*/ 175 h 1005"/>
                    <a:gd name="T8" fmla="*/ 1061 w 1474"/>
                    <a:gd name="T9" fmla="*/ 132 h 1005"/>
                    <a:gd name="T10" fmla="*/ 1278 w 1474"/>
                    <a:gd name="T11" fmla="*/ 329 h 1005"/>
                    <a:gd name="T12" fmla="*/ 967 w 1474"/>
                    <a:gd name="T13" fmla="*/ 486 h 1005"/>
                    <a:gd name="T14" fmla="*/ 720 w 1474"/>
                    <a:gd name="T15" fmla="*/ 348 h 1005"/>
                    <a:gd name="T16" fmla="*/ 474 w 1474"/>
                    <a:gd name="T17" fmla="*/ 485 h 1005"/>
                    <a:gd name="T18" fmla="*/ 259 w 1474"/>
                    <a:gd name="T19" fmla="*/ 369 h 1005"/>
                    <a:gd name="T20" fmla="*/ 1292 w 1474"/>
                    <a:gd name="T21" fmla="*/ 367 h 1005"/>
                    <a:gd name="T22" fmla="*/ 986 w 1474"/>
                    <a:gd name="T23" fmla="*/ 522 h 1005"/>
                    <a:gd name="T24" fmla="*/ 1006 w 1474"/>
                    <a:gd name="T25" fmla="*/ 590 h 1005"/>
                    <a:gd name="T26" fmla="*/ 1066 w 1474"/>
                    <a:gd name="T27" fmla="*/ 583 h 1005"/>
                    <a:gd name="T28" fmla="*/ 996 w 1474"/>
                    <a:gd name="T29" fmla="*/ 671 h 1005"/>
                    <a:gd name="T30" fmla="*/ 907 w 1474"/>
                    <a:gd name="T31" fmla="*/ 601 h 1005"/>
                    <a:gd name="T32" fmla="*/ 966 w 1474"/>
                    <a:gd name="T33" fmla="*/ 594 h 1005"/>
                    <a:gd name="T34" fmla="*/ 946 w 1474"/>
                    <a:gd name="T35" fmla="*/ 531 h 1005"/>
                    <a:gd name="T36" fmla="*/ 944 w 1474"/>
                    <a:gd name="T37" fmla="*/ 526 h 1005"/>
                    <a:gd name="T38" fmla="*/ 720 w 1474"/>
                    <a:gd name="T39" fmla="*/ 388 h 1005"/>
                    <a:gd name="T40" fmla="*/ 500 w 1474"/>
                    <a:gd name="T41" fmla="*/ 519 h 1005"/>
                    <a:gd name="T42" fmla="*/ 499 w 1474"/>
                    <a:gd name="T43" fmla="*/ 520 h 1005"/>
                    <a:gd name="T44" fmla="*/ 479 w 1474"/>
                    <a:gd name="T45" fmla="*/ 571 h 1005"/>
                    <a:gd name="T46" fmla="*/ 439 w 1474"/>
                    <a:gd name="T47" fmla="*/ 564 h 1005"/>
                    <a:gd name="T48" fmla="*/ 455 w 1474"/>
                    <a:gd name="T49" fmla="*/ 521 h 1005"/>
                    <a:gd name="T50" fmla="*/ 232 w 1474"/>
                    <a:gd name="T51" fmla="*/ 400 h 1005"/>
                    <a:gd name="T52" fmla="*/ 0 w 1474"/>
                    <a:gd name="T53" fmla="*/ 698 h 1005"/>
                    <a:gd name="T54" fmla="*/ 308 w 1474"/>
                    <a:gd name="T55" fmla="*/ 1005 h 1005"/>
                    <a:gd name="T56" fmla="*/ 308 w 1474"/>
                    <a:gd name="T57" fmla="*/ 1005 h 1005"/>
                    <a:gd name="T58" fmla="*/ 717 w 1474"/>
                    <a:gd name="T59" fmla="*/ 1005 h 1005"/>
                    <a:gd name="T60" fmla="*/ 717 w 1474"/>
                    <a:gd name="T61" fmla="*/ 929 h 1005"/>
                    <a:gd name="T62" fmla="*/ 438 w 1474"/>
                    <a:gd name="T63" fmla="*/ 706 h 1005"/>
                    <a:gd name="T64" fmla="*/ 380 w 1474"/>
                    <a:gd name="T65" fmla="*/ 711 h 1005"/>
                    <a:gd name="T66" fmla="*/ 452 w 1474"/>
                    <a:gd name="T67" fmla="*/ 624 h 1005"/>
                    <a:gd name="T68" fmla="*/ 539 w 1474"/>
                    <a:gd name="T69" fmla="*/ 697 h 1005"/>
                    <a:gd name="T70" fmla="*/ 478 w 1474"/>
                    <a:gd name="T71" fmla="*/ 702 h 1005"/>
                    <a:gd name="T72" fmla="*/ 720 w 1474"/>
                    <a:gd name="T73" fmla="*/ 889 h 1005"/>
                    <a:gd name="T74" fmla="*/ 960 w 1474"/>
                    <a:gd name="T75" fmla="*/ 709 h 1005"/>
                    <a:gd name="T76" fmla="*/ 1000 w 1474"/>
                    <a:gd name="T77" fmla="*/ 716 h 1005"/>
                    <a:gd name="T78" fmla="*/ 757 w 1474"/>
                    <a:gd name="T79" fmla="*/ 927 h 1005"/>
                    <a:gd name="T80" fmla="*/ 757 w 1474"/>
                    <a:gd name="T81" fmla="*/ 1005 h 1005"/>
                    <a:gd name="T82" fmla="*/ 1136 w 1474"/>
                    <a:gd name="T83" fmla="*/ 1005 h 1005"/>
                    <a:gd name="T84" fmla="*/ 1474 w 1474"/>
                    <a:gd name="T85" fmla="*/ 667 h 1005"/>
                    <a:gd name="T86" fmla="*/ 1292 w 1474"/>
                    <a:gd name="T87" fmla="*/ 36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4" h="1005">
                      <a:moveTo>
                        <a:pt x="259" y="369"/>
                      </a:moveTo>
                      <a:cubicBezTo>
                        <a:pt x="259" y="367"/>
                        <a:pt x="259" y="365"/>
                        <a:pt x="259" y="362"/>
                      </a:cubicBezTo>
                      <a:cubicBezTo>
                        <a:pt x="259" y="162"/>
                        <a:pt x="421" y="0"/>
                        <a:pt x="621" y="0"/>
                      </a:cubicBezTo>
                      <a:cubicBezTo>
                        <a:pt x="753" y="0"/>
                        <a:pt x="868" y="70"/>
                        <a:pt x="931" y="175"/>
                      </a:cubicBezTo>
                      <a:cubicBezTo>
                        <a:pt x="968" y="148"/>
                        <a:pt x="1013" y="132"/>
                        <a:pt x="1061" y="132"/>
                      </a:cubicBezTo>
                      <a:cubicBezTo>
                        <a:pt x="1175" y="132"/>
                        <a:pt x="1268" y="219"/>
                        <a:pt x="1278" y="329"/>
                      </a:cubicBezTo>
                      <a:cubicBezTo>
                        <a:pt x="967" y="486"/>
                        <a:pt x="967" y="486"/>
                        <a:pt x="967" y="486"/>
                      </a:cubicBezTo>
                      <a:cubicBezTo>
                        <a:pt x="916" y="404"/>
                        <a:pt x="824" y="348"/>
                        <a:pt x="720" y="348"/>
                      </a:cubicBezTo>
                      <a:cubicBezTo>
                        <a:pt x="616" y="348"/>
                        <a:pt x="525" y="403"/>
                        <a:pt x="474" y="485"/>
                      </a:cubicBezTo>
                      <a:lnTo>
                        <a:pt x="259" y="369"/>
                      </a:lnTo>
                      <a:close/>
                      <a:moveTo>
                        <a:pt x="1292" y="367"/>
                      </a:moveTo>
                      <a:cubicBezTo>
                        <a:pt x="986" y="522"/>
                        <a:pt x="986" y="522"/>
                        <a:pt x="986" y="522"/>
                      </a:cubicBezTo>
                      <a:cubicBezTo>
                        <a:pt x="995" y="543"/>
                        <a:pt x="1002" y="566"/>
                        <a:pt x="1006" y="590"/>
                      </a:cubicBezTo>
                      <a:cubicBezTo>
                        <a:pt x="1066" y="583"/>
                        <a:pt x="1066" y="583"/>
                        <a:pt x="1066" y="583"/>
                      </a:cubicBezTo>
                      <a:cubicBezTo>
                        <a:pt x="996" y="671"/>
                        <a:pt x="996" y="671"/>
                        <a:pt x="996" y="671"/>
                      </a:cubicBezTo>
                      <a:cubicBezTo>
                        <a:pt x="907" y="601"/>
                        <a:pt x="907" y="601"/>
                        <a:pt x="907" y="601"/>
                      </a:cubicBezTo>
                      <a:cubicBezTo>
                        <a:pt x="966" y="594"/>
                        <a:pt x="966" y="594"/>
                        <a:pt x="966" y="594"/>
                      </a:cubicBezTo>
                      <a:cubicBezTo>
                        <a:pt x="962" y="572"/>
                        <a:pt x="955" y="551"/>
                        <a:pt x="946" y="531"/>
                      </a:cubicBezTo>
                      <a:cubicBezTo>
                        <a:pt x="944" y="526"/>
                        <a:pt x="944" y="526"/>
                        <a:pt x="944" y="526"/>
                      </a:cubicBezTo>
                      <a:cubicBezTo>
                        <a:pt x="902" y="445"/>
                        <a:pt x="818" y="388"/>
                        <a:pt x="720" y="388"/>
                      </a:cubicBezTo>
                      <a:cubicBezTo>
                        <a:pt x="625" y="388"/>
                        <a:pt x="543" y="441"/>
                        <a:pt x="500" y="519"/>
                      </a:cubicBezTo>
                      <a:cubicBezTo>
                        <a:pt x="499" y="520"/>
                        <a:pt x="499" y="520"/>
                        <a:pt x="499" y="520"/>
                      </a:cubicBezTo>
                      <a:cubicBezTo>
                        <a:pt x="491" y="536"/>
                        <a:pt x="484" y="553"/>
                        <a:pt x="479" y="571"/>
                      </a:cubicBezTo>
                      <a:cubicBezTo>
                        <a:pt x="439" y="564"/>
                        <a:pt x="439" y="564"/>
                        <a:pt x="439" y="564"/>
                      </a:cubicBezTo>
                      <a:cubicBezTo>
                        <a:pt x="443" y="549"/>
                        <a:pt x="449" y="535"/>
                        <a:pt x="455" y="521"/>
                      </a:cubicBezTo>
                      <a:cubicBezTo>
                        <a:pt x="232" y="400"/>
                        <a:pt x="232" y="400"/>
                        <a:pt x="232" y="400"/>
                      </a:cubicBezTo>
                      <a:cubicBezTo>
                        <a:pt x="99" y="434"/>
                        <a:pt x="0" y="554"/>
                        <a:pt x="0" y="698"/>
                      </a:cubicBezTo>
                      <a:cubicBezTo>
                        <a:pt x="0" y="868"/>
                        <a:pt x="138" y="1005"/>
                        <a:pt x="308" y="1005"/>
                      </a:cubicBezTo>
                      <a:cubicBezTo>
                        <a:pt x="308" y="1005"/>
                        <a:pt x="308" y="1005"/>
                        <a:pt x="308" y="1005"/>
                      </a:cubicBezTo>
                      <a:cubicBezTo>
                        <a:pt x="717" y="1005"/>
                        <a:pt x="717" y="1005"/>
                        <a:pt x="717" y="1005"/>
                      </a:cubicBezTo>
                      <a:cubicBezTo>
                        <a:pt x="717" y="929"/>
                        <a:pt x="717" y="929"/>
                        <a:pt x="717" y="929"/>
                      </a:cubicBezTo>
                      <a:cubicBezTo>
                        <a:pt x="582" y="928"/>
                        <a:pt x="468" y="833"/>
                        <a:pt x="438" y="706"/>
                      </a:cubicBezTo>
                      <a:cubicBezTo>
                        <a:pt x="380" y="711"/>
                        <a:pt x="380" y="711"/>
                        <a:pt x="380" y="711"/>
                      </a:cubicBezTo>
                      <a:cubicBezTo>
                        <a:pt x="452" y="624"/>
                        <a:pt x="452" y="624"/>
                        <a:pt x="452" y="624"/>
                      </a:cubicBezTo>
                      <a:cubicBezTo>
                        <a:pt x="539" y="697"/>
                        <a:pt x="539" y="697"/>
                        <a:pt x="539" y="697"/>
                      </a:cubicBezTo>
                      <a:cubicBezTo>
                        <a:pt x="478" y="702"/>
                        <a:pt x="478" y="702"/>
                        <a:pt x="478" y="702"/>
                      </a:cubicBezTo>
                      <a:cubicBezTo>
                        <a:pt x="506" y="810"/>
                        <a:pt x="604" y="889"/>
                        <a:pt x="720" y="889"/>
                      </a:cubicBezTo>
                      <a:cubicBezTo>
                        <a:pt x="834" y="889"/>
                        <a:pt x="930" y="813"/>
                        <a:pt x="960" y="709"/>
                      </a:cubicBezTo>
                      <a:cubicBezTo>
                        <a:pt x="1000" y="716"/>
                        <a:pt x="1000" y="716"/>
                        <a:pt x="1000" y="716"/>
                      </a:cubicBezTo>
                      <a:cubicBezTo>
                        <a:pt x="969" y="827"/>
                        <a:pt x="874" y="912"/>
                        <a:pt x="757" y="927"/>
                      </a:cubicBezTo>
                      <a:cubicBezTo>
                        <a:pt x="757" y="1005"/>
                        <a:pt x="757" y="1005"/>
                        <a:pt x="757" y="1005"/>
                      </a:cubicBezTo>
                      <a:cubicBezTo>
                        <a:pt x="1136" y="1005"/>
                        <a:pt x="1136" y="1005"/>
                        <a:pt x="1136" y="1005"/>
                      </a:cubicBezTo>
                      <a:cubicBezTo>
                        <a:pt x="1323" y="1005"/>
                        <a:pt x="1474" y="854"/>
                        <a:pt x="1474" y="667"/>
                      </a:cubicBezTo>
                      <a:cubicBezTo>
                        <a:pt x="1474" y="537"/>
                        <a:pt x="1400" y="424"/>
                        <a:pt x="1292" y="367"/>
                      </a:cubicBezTo>
                      <a:close/>
                    </a:path>
                  </a:pathLst>
                </a:custGeom>
                <a:solidFill>
                  <a:schemeClr val="tx2"/>
                </a:solidFill>
                <a:ln>
                  <a:noFill/>
                </a:ln>
              </p:spPr>
              <p:txBody>
                <a:bodyPr vert="horz" wrap="square" lIns="86090" tIns="43046" rIns="86090" bIns="43046" numCol="1" anchor="t" anchorCtr="0" compatLnSpc="1">
                  <a:prstTxWarp prst="textNoShape">
                    <a:avLst/>
                  </a:prstTxWarp>
                </a:bodyPr>
                <a:lstStyle/>
                <a:p>
                  <a:pPr defTabSz="895724">
                    <a:defRPr/>
                  </a:pPr>
                  <a:endParaRPr lang="en-US" sz="1175" kern="0" dirty="0">
                    <a:gradFill>
                      <a:gsLst>
                        <a:gs pos="82707">
                          <a:schemeClr val="bg1"/>
                        </a:gs>
                        <a:gs pos="60000">
                          <a:schemeClr val="bg1"/>
                        </a:gs>
                      </a:gsLst>
                      <a:lin ang="5400000" scaled="0"/>
                    </a:gradFill>
                  </a:endParaRPr>
                </a:p>
              </p:txBody>
            </p:sp>
            <p:sp>
              <p:nvSpPr>
                <p:cNvPr id="82" name="TextBox 81"/>
                <p:cNvSpPr txBox="1"/>
                <p:nvPr/>
              </p:nvSpPr>
              <p:spPr>
                <a:xfrm>
                  <a:off x="7487467" y="1728755"/>
                  <a:ext cx="1647497" cy="755565"/>
                </a:xfrm>
                <a:prstGeom prst="rect">
                  <a:avLst/>
                </a:prstGeom>
                <a:noFill/>
              </p:spPr>
              <p:txBody>
                <a:bodyPr wrap="none" lIns="172188" tIns="137752" rIns="172188" bIns="137752" rtlCol="0">
                  <a:spAutoFit/>
                </a:bodyPr>
                <a:lstStyle/>
                <a:p>
                  <a:pPr algn="ctr" defTabSz="895724">
                    <a:lnSpc>
                      <a:spcPct val="90000"/>
                    </a:lnSpc>
                    <a:spcAft>
                      <a:spcPts val="578"/>
                    </a:spcAft>
                    <a:defRPr/>
                  </a:pPr>
                  <a:r>
                    <a:rPr lang="en-US" sz="1100" kern="0" dirty="0">
                      <a:gradFill>
                        <a:gsLst>
                          <a:gs pos="82707">
                            <a:schemeClr val="bg1"/>
                          </a:gs>
                          <a:gs pos="60000">
                            <a:schemeClr val="bg1"/>
                          </a:gs>
                        </a:gsLst>
                        <a:lin ang="5400000" scaled="0"/>
                      </a:gradFill>
                      <a:latin typeface="Segoe UI Semibold" panose="020B0702040204020203" pitchFamily="34" charset="0"/>
                      <a:cs typeface="Segoe UI Semibold" panose="020B0702040204020203" pitchFamily="34" charset="0"/>
                    </a:rPr>
                    <a:t>Customer</a:t>
                  </a:r>
                </a:p>
              </p:txBody>
            </p:sp>
            <p:sp>
              <p:nvSpPr>
                <p:cNvPr id="83" name="TextBox 82"/>
                <p:cNvSpPr txBox="1"/>
                <p:nvPr/>
              </p:nvSpPr>
              <p:spPr>
                <a:xfrm>
                  <a:off x="9287877" y="3383002"/>
                  <a:ext cx="1492002" cy="755565"/>
                </a:xfrm>
                <a:prstGeom prst="rect">
                  <a:avLst/>
                </a:prstGeom>
                <a:noFill/>
              </p:spPr>
              <p:txBody>
                <a:bodyPr wrap="none" lIns="172188" tIns="137752" rIns="172188" bIns="137752" rtlCol="0">
                  <a:spAutoFit/>
                </a:bodyPr>
                <a:lstStyle/>
                <a:p>
                  <a:pPr defTabSz="895724">
                    <a:lnSpc>
                      <a:spcPct val="90000"/>
                    </a:lnSpc>
                    <a:spcAft>
                      <a:spcPts val="578"/>
                    </a:spcAft>
                    <a:defRPr/>
                  </a:pPr>
                  <a:r>
                    <a:rPr lang="en-US" sz="1100" kern="0" dirty="0">
                      <a:gradFill>
                        <a:gsLst>
                          <a:gs pos="82707">
                            <a:schemeClr val="bg1"/>
                          </a:gs>
                          <a:gs pos="60000">
                            <a:schemeClr val="bg1"/>
                          </a:gs>
                        </a:gsLst>
                        <a:lin ang="5400000" scaled="0"/>
                      </a:gradFill>
                      <a:latin typeface="Segoe UI Semibold" panose="020B0702040204020203" pitchFamily="34" charset="0"/>
                      <a:cs typeface="Segoe UI Semibold" panose="020B0702040204020203" pitchFamily="34" charset="0"/>
                    </a:rPr>
                    <a:t>Patterns</a:t>
                  </a:r>
                </a:p>
              </p:txBody>
            </p:sp>
            <p:sp>
              <p:nvSpPr>
                <p:cNvPr id="84" name="TextBox 83"/>
                <p:cNvSpPr txBox="1"/>
                <p:nvPr/>
              </p:nvSpPr>
              <p:spPr>
                <a:xfrm>
                  <a:off x="5815204" y="3383002"/>
                  <a:ext cx="1639312" cy="755565"/>
                </a:xfrm>
                <a:prstGeom prst="rect">
                  <a:avLst/>
                </a:prstGeom>
                <a:noFill/>
              </p:spPr>
              <p:txBody>
                <a:bodyPr wrap="none" lIns="172188" tIns="137752" rIns="172188" bIns="137752" rtlCol="0">
                  <a:spAutoFit/>
                </a:bodyPr>
                <a:lstStyle/>
                <a:p>
                  <a:pPr algn="ctr" defTabSz="895724">
                    <a:lnSpc>
                      <a:spcPct val="90000"/>
                    </a:lnSpc>
                    <a:spcAft>
                      <a:spcPts val="578"/>
                    </a:spcAft>
                    <a:defRPr/>
                  </a:pPr>
                  <a:r>
                    <a:rPr lang="en-US" sz="1100" kern="0" dirty="0">
                      <a:gradFill>
                        <a:gsLst>
                          <a:gs pos="82707">
                            <a:schemeClr val="bg1"/>
                          </a:gs>
                          <a:gs pos="60000">
                            <a:schemeClr val="bg1"/>
                          </a:gs>
                        </a:gsLst>
                        <a:lin ang="5400000" scaled="0"/>
                      </a:gradFill>
                      <a:latin typeface="Segoe UI Semibold" panose="020B0702040204020203" pitchFamily="34" charset="0"/>
                      <a:cs typeface="Segoe UI Semibold" panose="020B0702040204020203" pitchFamily="34" charset="0"/>
                    </a:rPr>
                    <a:t>Microsoft</a:t>
                  </a:r>
                </a:p>
              </p:txBody>
            </p:sp>
            <p:sp>
              <p:nvSpPr>
                <p:cNvPr id="85" name="TextBox 84"/>
                <p:cNvSpPr txBox="1"/>
                <p:nvPr/>
              </p:nvSpPr>
              <p:spPr>
                <a:xfrm>
                  <a:off x="7447933" y="2953631"/>
                  <a:ext cx="1737518" cy="1022923"/>
                </a:xfrm>
                <a:prstGeom prst="rect">
                  <a:avLst/>
                </a:prstGeom>
                <a:noFill/>
              </p:spPr>
              <p:txBody>
                <a:bodyPr wrap="none" lIns="172188" tIns="137752" rIns="172188" bIns="137752" rtlCol="0">
                  <a:spAutoFit/>
                </a:bodyPr>
                <a:lstStyle/>
                <a:p>
                  <a:pPr algn="ctr" defTabSz="895724">
                    <a:lnSpc>
                      <a:spcPct val="90000"/>
                    </a:lnSpc>
                    <a:spcAft>
                      <a:spcPts val="578"/>
                    </a:spcAft>
                    <a:defRPr/>
                  </a:pPr>
                  <a:r>
                    <a:rPr lang="en-US" sz="1100" kern="0" dirty="0">
                      <a:gradFill>
                        <a:gsLst>
                          <a:gs pos="82707">
                            <a:schemeClr val="bg1"/>
                          </a:gs>
                          <a:gs pos="60000">
                            <a:schemeClr val="bg1"/>
                          </a:gs>
                        </a:gsLst>
                        <a:lin ang="5400000" scaled="0"/>
                      </a:gradFill>
                      <a:latin typeface="Segoe UI Semibold" panose="020B0702040204020203" pitchFamily="34" charset="0"/>
                      <a:cs typeface="Segoe UI Semibold" panose="020B0702040204020203" pitchFamily="34" charset="0"/>
                    </a:rPr>
                    <a:t>Consistent</a:t>
                  </a:r>
                  <a:br>
                    <a:rPr lang="en-US" sz="1100" kern="0" dirty="0">
                      <a:gradFill>
                        <a:gsLst>
                          <a:gs pos="82707">
                            <a:schemeClr val="bg1"/>
                          </a:gs>
                          <a:gs pos="60000">
                            <a:schemeClr val="bg1"/>
                          </a:gs>
                        </a:gsLst>
                        <a:lin ang="5400000" scaled="0"/>
                      </a:gradFill>
                      <a:latin typeface="Segoe UI Semibold" panose="020B0702040204020203" pitchFamily="34" charset="0"/>
                      <a:cs typeface="Segoe UI Semibold" panose="020B0702040204020203" pitchFamily="34" charset="0"/>
                    </a:rPr>
                  </a:br>
                  <a:r>
                    <a:rPr lang="en-US" sz="1100" kern="0" dirty="0">
                      <a:gradFill>
                        <a:gsLst>
                          <a:gs pos="82707">
                            <a:schemeClr val="bg1"/>
                          </a:gs>
                          <a:gs pos="60000">
                            <a:schemeClr val="bg1"/>
                          </a:gs>
                        </a:gsLst>
                        <a:lin ang="5400000" scaled="0"/>
                      </a:gradFill>
                      <a:latin typeface="Segoe UI Semibold" panose="020B0702040204020203" pitchFamily="34" charset="0"/>
                      <a:cs typeface="Segoe UI Semibold" panose="020B0702040204020203" pitchFamily="34" charset="0"/>
                    </a:rPr>
                    <a:t>Platform</a:t>
                  </a:r>
                </a:p>
              </p:txBody>
            </p:sp>
          </p:grpSp>
        </p:grpSp>
        <p:grpSp>
          <p:nvGrpSpPr>
            <p:cNvPr id="92" name="Group 91"/>
            <p:cNvGrpSpPr/>
            <p:nvPr/>
          </p:nvGrpSpPr>
          <p:grpSpPr>
            <a:xfrm>
              <a:off x="12407650" y="1569180"/>
              <a:ext cx="12452934" cy="1990337"/>
              <a:chOff x="866" y="1577434"/>
              <a:chExt cx="12184599" cy="2060139"/>
            </a:xfrm>
          </p:grpSpPr>
          <p:sp>
            <p:nvSpPr>
              <p:cNvPr id="93" name="Rectangle 92"/>
              <p:cNvSpPr/>
              <p:nvPr/>
            </p:nvSpPr>
            <p:spPr bwMode="auto">
              <a:xfrm>
                <a:off x="3669654" y="1647791"/>
                <a:ext cx="2133188" cy="1899628"/>
              </a:xfrm>
              <a:prstGeom prst="rect">
                <a:avLst/>
              </a:prstGeom>
              <a:solidFill>
                <a:schemeClr val="accent3">
                  <a:alpha val="90000"/>
                </a:schemeClr>
              </a:solidFill>
              <a:ln w="10795" cap="flat" cmpd="sng" algn="ctr">
                <a:noFill/>
                <a:prstDash val="solid"/>
                <a:headEnd type="none" w="med" len="med"/>
                <a:tailEnd type="none" w="med" len="med"/>
              </a:ln>
              <a:effectLst/>
            </p:spPr>
            <p:txBody>
              <a:bodyPr vert="horz" wrap="square" lIns="179233" tIns="179233" rIns="179233" bIns="45692" numCol="1" rtlCol="0" anchor="t" anchorCtr="0" compatLnSpc="1">
                <a:prstTxWarp prst="textNoShape">
                  <a:avLst/>
                </a:prstTxWarp>
              </a:bodyPr>
              <a:lstStyle/>
              <a:p>
                <a:pPr defTabSz="696579">
                  <a:lnSpc>
                    <a:spcPct val="90000"/>
                  </a:lnSpc>
                  <a:spcBef>
                    <a:spcPct val="0"/>
                  </a:spcBef>
                  <a:spcAft>
                    <a:spcPct val="35000"/>
                  </a:spcAft>
                  <a:defRPr/>
                </a:pPr>
                <a:r>
                  <a:rPr lang="en-US" kern="0" spc="-29" dirty="0">
                    <a:gradFill>
                      <a:gsLst>
                        <a:gs pos="14844">
                          <a:schemeClr val="bg1"/>
                        </a:gs>
                        <a:gs pos="69000">
                          <a:schemeClr val="bg1"/>
                        </a:gs>
                      </a:gsLst>
                      <a:lin ang="5400000" scaled="0"/>
                    </a:gradFill>
                  </a:rPr>
                  <a:t>UX Extensions</a:t>
                </a:r>
              </a:p>
            </p:txBody>
          </p:sp>
          <p:sp>
            <p:nvSpPr>
              <p:cNvPr id="94" name="Rectangle 93"/>
              <p:cNvSpPr/>
              <p:nvPr/>
            </p:nvSpPr>
            <p:spPr bwMode="auto">
              <a:xfrm>
                <a:off x="5793352" y="1647791"/>
                <a:ext cx="2139870" cy="1899628"/>
              </a:xfrm>
              <a:prstGeom prst="rect">
                <a:avLst/>
              </a:prstGeom>
              <a:solidFill>
                <a:schemeClr val="accent2"/>
              </a:solidFill>
              <a:ln w="10795" cap="flat" cmpd="sng" algn="ctr">
                <a:noFill/>
                <a:prstDash val="solid"/>
                <a:headEnd type="none" w="med" len="med"/>
                <a:tailEnd type="none" w="med" len="med"/>
              </a:ln>
              <a:effectLst/>
            </p:spPr>
            <p:txBody>
              <a:bodyPr vert="horz" wrap="square" lIns="179233" tIns="179233" rIns="179233" bIns="45692" numCol="1" rtlCol="0" anchor="t" anchorCtr="0" compatLnSpc="1">
                <a:prstTxWarp prst="textNoShape">
                  <a:avLst/>
                </a:prstTxWarp>
              </a:bodyPr>
              <a:lstStyle/>
              <a:p>
                <a:pPr defTabSz="696579">
                  <a:lnSpc>
                    <a:spcPct val="90000"/>
                  </a:lnSpc>
                  <a:spcBef>
                    <a:spcPct val="0"/>
                  </a:spcBef>
                  <a:spcAft>
                    <a:spcPct val="35000"/>
                  </a:spcAft>
                  <a:defRPr/>
                </a:pPr>
                <a:r>
                  <a:rPr lang="en-US" kern="0" spc="-29" dirty="0">
                    <a:gradFill>
                      <a:gsLst>
                        <a:gs pos="14844">
                          <a:schemeClr val="bg1"/>
                        </a:gs>
                        <a:gs pos="69000">
                          <a:schemeClr val="bg1"/>
                        </a:gs>
                      </a:gsLst>
                      <a:lin ang="5400000" scaled="0"/>
                    </a:gradFill>
                  </a:rPr>
                  <a:t>Data Access</a:t>
                </a:r>
              </a:p>
            </p:txBody>
          </p:sp>
          <p:sp>
            <p:nvSpPr>
              <p:cNvPr id="95" name="Rectangle 94"/>
              <p:cNvSpPr/>
              <p:nvPr/>
            </p:nvSpPr>
            <p:spPr bwMode="auto">
              <a:xfrm>
                <a:off x="7927546" y="1647791"/>
                <a:ext cx="2140904" cy="1899628"/>
              </a:xfrm>
              <a:prstGeom prst="rect">
                <a:avLst/>
              </a:prstGeom>
              <a:solidFill>
                <a:schemeClr val="tx1">
                  <a:lumMod val="60000"/>
                  <a:lumOff val="40000"/>
                </a:schemeClr>
              </a:solidFill>
              <a:ln w="10795" cap="flat" cmpd="sng" algn="ctr">
                <a:noFill/>
                <a:prstDash val="solid"/>
                <a:headEnd type="none" w="med" len="med"/>
                <a:tailEnd type="none" w="med" len="med"/>
              </a:ln>
              <a:effectLst/>
            </p:spPr>
            <p:txBody>
              <a:bodyPr vert="horz" wrap="square" lIns="179233" tIns="179233" rIns="179233" bIns="45692" numCol="1" rtlCol="0" anchor="t" anchorCtr="0" compatLnSpc="1">
                <a:prstTxWarp prst="textNoShape">
                  <a:avLst/>
                </a:prstTxWarp>
              </a:bodyPr>
              <a:lstStyle/>
              <a:p>
                <a:pPr defTabSz="696579">
                  <a:lnSpc>
                    <a:spcPct val="90000"/>
                  </a:lnSpc>
                  <a:spcBef>
                    <a:spcPct val="0"/>
                  </a:spcBef>
                  <a:spcAft>
                    <a:spcPct val="35000"/>
                  </a:spcAft>
                  <a:defRPr/>
                </a:pPr>
                <a:r>
                  <a:rPr lang="en-US" kern="0" spc="-29" dirty="0">
                    <a:gradFill>
                      <a:gsLst>
                        <a:gs pos="14844">
                          <a:schemeClr val="bg1"/>
                        </a:gs>
                        <a:gs pos="69000">
                          <a:schemeClr val="bg1"/>
                        </a:gs>
                      </a:gsLst>
                      <a:lin ang="5400000" scaled="0"/>
                    </a:gradFill>
                  </a:rPr>
                  <a:t>Eventing</a:t>
                </a:r>
              </a:p>
            </p:txBody>
          </p:sp>
          <p:sp>
            <p:nvSpPr>
              <p:cNvPr id="96" name="Rectangle 95"/>
              <p:cNvSpPr/>
              <p:nvPr/>
            </p:nvSpPr>
            <p:spPr bwMode="auto">
              <a:xfrm>
                <a:off x="10061766" y="1647791"/>
                <a:ext cx="2105890" cy="1899628"/>
              </a:xfrm>
              <a:prstGeom prst="rect">
                <a:avLst/>
              </a:prstGeom>
              <a:solidFill>
                <a:schemeClr val="accent5"/>
              </a:solidFill>
              <a:ln w="10795" cap="flat" cmpd="sng" algn="ctr">
                <a:noFill/>
                <a:prstDash val="solid"/>
                <a:headEnd type="none" w="med" len="med"/>
                <a:tailEnd type="none" w="med" len="med"/>
              </a:ln>
              <a:effectLst/>
            </p:spPr>
            <p:txBody>
              <a:bodyPr vert="horz" wrap="square" lIns="179233" tIns="179233" rIns="179233" bIns="45692" numCol="1" rtlCol="0" anchor="t" anchorCtr="0" compatLnSpc="1">
                <a:prstTxWarp prst="textNoShape">
                  <a:avLst/>
                </a:prstTxWarp>
              </a:bodyPr>
              <a:lstStyle/>
              <a:p>
                <a:pPr defTabSz="696579">
                  <a:lnSpc>
                    <a:spcPct val="90000"/>
                  </a:lnSpc>
                  <a:spcBef>
                    <a:spcPct val="0"/>
                  </a:spcBef>
                  <a:spcAft>
                    <a:spcPct val="35000"/>
                  </a:spcAft>
                  <a:defRPr/>
                </a:pPr>
                <a:r>
                  <a:rPr lang="en-US" kern="0" spc="-29" dirty="0">
                    <a:gradFill>
                      <a:gsLst>
                        <a:gs pos="4020">
                          <a:schemeClr val="tx1"/>
                        </a:gs>
                        <a:gs pos="14844">
                          <a:schemeClr val="tx1"/>
                        </a:gs>
                      </a:gsLst>
                      <a:lin ang="5400000" scaled="0"/>
                    </a:gradFill>
                  </a:rPr>
                  <a:t>Solutions Host</a:t>
                </a:r>
              </a:p>
            </p:txBody>
          </p:sp>
          <p:sp>
            <p:nvSpPr>
              <p:cNvPr id="97" name="Rectangle 96"/>
              <p:cNvSpPr/>
              <p:nvPr/>
            </p:nvSpPr>
            <p:spPr bwMode="auto">
              <a:xfrm>
                <a:off x="1286260" y="1647791"/>
                <a:ext cx="2383395" cy="1899628"/>
              </a:xfrm>
              <a:prstGeom prst="rect">
                <a:avLst/>
              </a:prstGeom>
              <a:solidFill>
                <a:srgbClr val="0072C6">
                  <a:alpha val="90000"/>
                </a:srgbClr>
              </a:solidFill>
              <a:ln w="10795" cap="flat" cmpd="sng" algn="ctr">
                <a:noFill/>
                <a:prstDash val="solid"/>
                <a:headEnd type="none" w="med" len="med"/>
                <a:tailEnd type="none" w="med" len="med"/>
              </a:ln>
              <a:effectLst/>
            </p:spPr>
            <p:txBody>
              <a:bodyPr vert="horz" wrap="square" lIns="179233" tIns="179233" rIns="179233" bIns="45692" numCol="1" rtlCol="0" anchor="t" anchorCtr="0" compatLnSpc="1">
                <a:prstTxWarp prst="textNoShape">
                  <a:avLst/>
                </a:prstTxWarp>
              </a:bodyPr>
              <a:lstStyle/>
              <a:p>
                <a:pPr marL="457009" lvl="1" defTabSz="696579">
                  <a:lnSpc>
                    <a:spcPct val="90000"/>
                  </a:lnSpc>
                  <a:spcBef>
                    <a:spcPct val="0"/>
                  </a:spcBef>
                  <a:spcAft>
                    <a:spcPct val="35000"/>
                  </a:spcAft>
                  <a:defRPr/>
                </a:pPr>
                <a:r>
                  <a:rPr lang="en-US" kern="0" spc="-29" dirty="0">
                    <a:gradFill>
                      <a:gsLst>
                        <a:gs pos="14844">
                          <a:schemeClr val="bg1"/>
                        </a:gs>
                        <a:gs pos="69000">
                          <a:schemeClr val="bg1"/>
                        </a:gs>
                      </a:gsLst>
                      <a:lin ang="5400000" scaled="0"/>
                    </a:gradFill>
                  </a:rPr>
                  <a:t>Custom Presentation</a:t>
                </a:r>
              </a:p>
              <a:p>
                <a:pPr defTabSz="696579">
                  <a:lnSpc>
                    <a:spcPct val="90000"/>
                  </a:lnSpc>
                  <a:spcBef>
                    <a:spcPct val="0"/>
                  </a:spcBef>
                  <a:spcAft>
                    <a:spcPct val="35000"/>
                  </a:spcAft>
                  <a:defRPr/>
                </a:pPr>
                <a:endParaRPr lang="en-US" sz="1175" kern="0" spc="-29" dirty="0">
                  <a:gradFill>
                    <a:gsLst>
                      <a:gs pos="14844">
                        <a:schemeClr val="bg1"/>
                      </a:gs>
                      <a:gs pos="69000">
                        <a:schemeClr val="bg1"/>
                      </a:gs>
                    </a:gsLst>
                    <a:lin ang="5400000" scaled="0"/>
                  </a:gradFill>
                </a:endParaRPr>
              </a:p>
            </p:txBody>
          </p:sp>
          <p:sp>
            <p:nvSpPr>
              <p:cNvPr id="98" name="Pentagon 97"/>
              <p:cNvSpPr/>
              <p:nvPr/>
            </p:nvSpPr>
            <p:spPr bwMode="auto">
              <a:xfrm>
                <a:off x="866" y="1651105"/>
                <a:ext cx="1729327" cy="1877391"/>
              </a:xfrm>
              <a:prstGeom prst="homePlate">
                <a:avLst>
                  <a:gd name="adj" fmla="val 22360"/>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457200" tIns="143387" rIns="179233" bIns="143387" numCol="1" spcCol="0" rtlCol="0" fromWordArt="0" anchor="ctr" anchorCtr="0" forceAA="0" compatLnSpc="1">
                <a:prstTxWarp prst="textNoShape">
                  <a:avLst/>
                </a:prstTxWarp>
                <a:noAutofit/>
              </a:bodyPr>
              <a:lstStyle/>
              <a:p>
                <a:pPr defTabSz="696579">
                  <a:lnSpc>
                    <a:spcPct val="90000"/>
                  </a:lnSpc>
                  <a:spcBef>
                    <a:spcPct val="0"/>
                  </a:spcBef>
                  <a:spcAft>
                    <a:spcPct val="35000"/>
                  </a:spcAft>
                  <a:defRPr/>
                </a:pPr>
                <a:r>
                  <a:rPr lang="en-US" sz="2000" kern="0" spc="-29" dirty="0">
                    <a:gradFill>
                      <a:gsLst>
                        <a:gs pos="14844">
                          <a:schemeClr val="bg1"/>
                        </a:gs>
                        <a:gs pos="69000">
                          <a:schemeClr val="bg1"/>
                        </a:gs>
                      </a:gsLst>
                      <a:lin ang="5400000" scaled="0"/>
                    </a:gradFill>
                  </a:rPr>
                  <a:t>2016 </a:t>
                </a:r>
              </a:p>
            </p:txBody>
          </p:sp>
          <p:sp>
            <p:nvSpPr>
              <p:cNvPr id="99" name="Rectangle 98"/>
              <p:cNvSpPr/>
              <p:nvPr/>
            </p:nvSpPr>
            <p:spPr bwMode="auto">
              <a:xfrm>
                <a:off x="867" y="3528497"/>
                <a:ext cx="12167876" cy="109076"/>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82819" tIns="146255" rIns="182819" bIns="146255" numCol="1" spcCol="0" rtlCol="0" fromWordArt="0" anchor="t" anchorCtr="0" forceAA="0" compatLnSpc="1">
                <a:prstTxWarp prst="textNoShape">
                  <a:avLst/>
                </a:prstTxWarp>
                <a:noAutofit/>
              </a:bodyPr>
              <a:lstStyle/>
              <a:p>
                <a:pPr algn="ctr" defTabSz="932026" fontAlgn="base">
                  <a:lnSpc>
                    <a:spcPct val="90000"/>
                  </a:lnSpc>
                  <a:spcBef>
                    <a:spcPct val="0"/>
                  </a:spcBef>
                  <a:spcAft>
                    <a:spcPct val="0"/>
                  </a:spcAft>
                  <a:defRPr/>
                </a:pPr>
                <a:endParaRPr lang="en-US" sz="2353" kern="0" dirty="0" err="1">
                  <a:gradFill>
                    <a:gsLst>
                      <a:gs pos="14844">
                        <a:schemeClr val="bg1"/>
                      </a:gs>
                      <a:gs pos="69000">
                        <a:schemeClr val="bg1"/>
                      </a:gs>
                    </a:gsLst>
                    <a:lin ang="5400000" scaled="0"/>
                  </a:gradFill>
                  <a:ea typeface="Segoe UI" pitchFamily="34" charset="0"/>
                  <a:cs typeface="Segoe UI" pitchFamily="34" charset="0"/>
                </a:endParaRPr>
              </a:p>
            </p:txBody>
          </p:sp>
          <p:sp>
            <p:nvSpPr>
              <p:cNvPr id="100" name="Rectangle 99"/>
              <p:cNvSpPr/>
              <p:nvPr/>
            </p:nvSpPr>
            <p:spPr bwMode="auto">
              <a:xfrm>
                <a:off x="868" y="1577434"/>
                <a:ext cx="12167876" cy="92522"/>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82819" tIns="146255" rIns="182819" bIns="146255" numCol="1" spcCol="0" rtlCol="0" fromWordArt="0" anchor="t" anchorCtr="0" forceAA="0" compatLnSpc="1">
                <a:prstTxWarp prst="textNoShape">
                  <a:avLst/>
                </a:prstTxWarp>
                <a:noAutofit/>
              </a:bodyPr>
              <a:lstStyle/>
              <a:p>
                <a:pPr algn="ctr" defTabSz="932026" fontAlgn="base">
                  <a:lnSpc>
                    <a:spcPct val="90000"/>
                  </a:lnSpc>
                  <a:spcBef>
                    <a:spcPct val="0"/>
                  </a:spcBef>
                  <a:spcAft>
                    <a:spcPct val="0"/>
                  </a:spcAft>
                  <a:defRPr/>
                </a:pPr>
                <a:endParaRPr lang="en-US" sz="2353" kern="0" dirty="0" err="1">
                  <a:gradFill>
                    <a:gsLst>
                      <a:gs pos="14844">
                        <a:schemeClr val="bg1"/>
                      </a:gs>
                      <a:gs pos="69000">
                        <a:schemeClr val="bg1"/>
                      </a:gs>
                    </a:gsLst>
                    <a:lin ang="5400000" scaled="0"/>
                  </a:gradFill>
                  <a:ea typeface="Segoe UI" pitchFamily="34" charset="0"/>
                  <a:cs typeface="Segoe UI" pitchFamily="34" charset="0"/>
                </a:endParaRPr>
              </a:p>
            </p:txBody>
          </p:sp>
          <p:sp>
            <p:nvSpPr>
              <p:cNvPr id="101" name="Rectangle 100"/>
              <p:cNvSpPr/>
              <p:nvPr/>
            </p:nvSpPr>
            <p:spPr>
              <a:xfrm>
                <a:off x="1716225" y="2550454"/>
                <a:ext cx="1772550" cy="470230"/>
              </a:xfrm>
              <a:prstGeom prst="rect">
                <a:avLst/>
              </a:prstGeom>
            </p:spPr>
            <p:txBody>
              <a:bodyPr wrap="square" lIns="179233" rIns="179233">
                <a:spAutoFit/>
              </a:bodyPr>
              <a:lstStyle/>
              <a:p>
                <a:pPr defTabSz="696579">
                  <a:lnSpc>
                    <a:spcPct val="90000"/>
                  </a:lnSpc>
                  <a:spcBef>
                    <a:spcPct val="0"/>
                  </a:spcBef>
                  <a:spcAft>
                    <a:spcPct val="35000"/>
                  </a:spcAft>
                  <a:defRPr/>
                </a:pPr>
                <a:r>
                  <a:rPr lang="en-US" sz="1400" kern="0" spc="-29" dirty="0">
                    <a:gradFill>
                      <a:gsLst>
                        <a:gs pos="14844">
                          <a:schemeClr val="bg1"/>
                        </a:gs>
                        <a:gs pos="69000">
                          <a:schemeClr val="bg1"/>
                        </a:gs>
                      </a:gsLst>
                      <a:lin ang="5400000" scaled="0"/>
                    </a:gradFill>
                  </a:rPr>
                  <a:t>Client Side and </a:t>
                </a:r>
                <a:br>
                  <a:rPr lang="en-US" sz="1400" kern="0" spc="-29" dirty="0">
                    <a:gradFill>
                      <a:gsLst>
                        <a:gs pos="14844">
                          <a:schemeClr val="bg1"/>
                        </a:gs>
                        <a:gs pos="69000">
                          <a:schemeClr val="bg1"/>
                        </a:gs>
                      </a:gsLst>
                      <a:lin ang="5400000" scaled="0"/>
                    </a:gradFill>
                  </a:rPr>
                </a:br>
                <a:r>
                  <a:rPr lang="en-US" sz="1400" kern="0" spc="-29" dirty="0">
                    <a:gradFill>
                      <a:gsLst>
                        <a:gs pos="14844">
                          <a:schemeClr val="bg1"/>
                        </a:gs>
                        <a:gs pos="69000">
                          <a:schemeClr val="bg1"/>
                        </a:gs>
                      </a:gsLst>
                      <a:lin ang="5400000" scaled="0"/>
                    </a:gradFill>
                  </a:rPr>
                  <a:t>Open Source</a:t>
                </a:r>
              </a:p>
            </p:txBody>
          </p:sp>
          <p:sp>
            <p:nvSpPr>
              <p:cNvPr id="102" name="Rectangle 101"/>
              <p:cNvSpPr/>
              <p:nvPr/>
            </p:nvSpPr>
            <p:spPr>
              <a:xfrm>
                <a:off x="3681899" y="2550454"/>
                <a:ext cx="2041170" cy="470230"/>
              </a:xfrm>
              <a:prstGeom prst="rect">
                <a:avLst/>
              </a:prstGeom>
            </p:spPr>
            <p:txBody>
              <a:bodyPr wrap="square" lIns="179233" rIns="179233">
                <a:spAutoFit/>
              </a:bodyPr>
              <a:lstStyle/>
              <a:p>
                <a:pPr defTabSz="696579">
                  <a:lnSpc>
                    <a:spcPct val="90000"/>
                  </a:lnSpc>
                  <a:spcBef>
                    <a:spcPct val="0"/>
                  </a:spcBef>
                  <a:spcAft>
                    <a:spcPct val="35000"/>
                  </a:spcAft>
                </a:pPr>
                <a:r>
                  <a:rPr lang="en-US" sz="1400" kern="0" spc="-29" dirty="0">
                    <a:gradFill>
                      <a:gsLst>
                        <a:gs pos="14844">
                          <a:schemeClr val="bg1"/>
                        </a:gs>
                        <a:gs pos="69000">
                          <a:schemeClr val="bg1"/>
                        </a:gs>
                      </a:gsLst>
                      <a:lin ang="5400000" scaled="0"/>
                    </a:gradFill>
                  </a:rPr>
                  <a:t>Client Side and Remotely Hosted</a:t>
                </a:r>
              </a:p>
            </p:txBody>
          </p:sp>
          <p:sp>
            <p:nvSpPr>
              <p:cNvPr id="103" name="Rectangle 102"/>
              <p:cNvSpPr/>
              <p:nvPr/>
            </p:nvSpPr>
            <p:spPr>
              <a:xfrm>
                <a:off x="5793352" y="2550454"/>
                <a:ext cx="2041170" cy="470230"/>
              </a:xfrm>
              <a:prstGeom prst="rect">
                <a:avLst/>
              </a:prstGeom>
            </p:spPr>
            <p:txBody>
              <a:bodyPr wrap="square" lIns="179233" rIns="179233">
                <a:spAutoFit/>
              </a:bodyPr>
              <a:lstStyle/>
              <a:p>
                <a:pPr defTabSz="696579">
                  <a:lnSpc>
                    <a:spcPct val="90000"/>
                  </a:lnSpc>
                  <a:spcBef>
                    <a:spcPct val="0"/>
                  </a:spcBef>
                  <a:spcAft>
                    <a:spcPct val="35000"/>
                  </a:spcAft>
                </a:pPr>
                <a:r>
                  <a:rPr lang="en-US" sz="1400" kern="0" spc="-29" dirty="0">
                    <a:gradFill>
                      <a:gsLst>
                        <a:gs pos="14844">
                          <a:schemeClr val="bg1"/>
                        </a:gs>
                        <a:gs pos="69000">
                          <a:schemeClr val="bg1"/>
                        </a:gs>
                      </a:gsLst>
                      <a:lin ang="5400000" scaled="0"/>
                    </a:gradFill>
                  </a:rPr>
                  <a:t>REST and Cleaner Contracts</a:t>
                </a:r>
              </a:p>
            </p:txBody>
          </p:sp>
          <p:sp>
            <p:nvSpPr>
              <p:cNvPr id="104" name="Rectangle 103"/>
              <p:cNvSpPr/>
              <p:nvPr/>
            </p:nvSpPr>
            <p:spPr>
              <a:xfrm>
                <a:off x="7955331" y="2550454"/>
                <a:ext cx="2123533" cy="470230"/>
              </a:xfrm>
              <a:prstGeom prst="rect">
                <a:avLst/>
              </a:prstGeom>
            </p:spPr>
            <p:txBody>
              <a:bodyPr wrap="square" lIns="179233" rIns="179233">
                <a:spAutoFit/>
              </a:bodyPr>
              <a:lstStyle/>
              <a:p>
                <a:pPr defTabSz="696579">
                  <a:lnSpc>
                    <a:spcPct val="90000"/>
                  </a:lnSpc>
                  <a:spcBef>
                    <a:spcPct val="0"/>
                  </a:spcBef>
                  <a:spcAft>
                    <a:spcPct val="35000"/>
                  </a:spcAft>
                </a:pPr>
                <a:r>
                  <a:rPr lang="en-US" sz="1400" kern="0" spc="-29" dirty="0">
                    <a:gradFill>
                      <a:gsLst>
                        <a:gs pos="14844">
                          <a:schemeClr val="bg1"/>
                        </a:gs>
                        <a:gs pos="69000">
                          <a:schemeClr val="bg1"/>
                        </a:gs>
                      </a:gsLst>
                      <a:lin ang="5400000" scaled="0"/>
                    </a:gradFill>
                  </a:rPr>
                  <a:t>Web Hooks and </a:t>
                </a:r>
                <a:br>
                  <a:rPr lang="en-US" sz="1400" kern="0" spc="-29" dirty="0">
                    <a:gradFill>
                      <a:gsLst>
                        <a:gs pos="14844">
                          <a:schemeClr val="bg1"/>
                        </a:gs>
                        <a:gs pos="69000">
                          <a:schemeClr val="bg1"/>
                        </a:gs>
                      </a:gsLst>
                      <a:lin ang="5400000" scaled="0"/>
                    </a:gradFill>
                  </a:rPr>
                </a:br>
                <a:r>
                  <a:rPr lang="en-US" sz="1400" kern="0" spc="-29" dirty="0">
                    <a:gradFill>
                      <a:gsLst>
                        <a:gs pos="14844">
                          <a:schemeClr val="bg1"/>
                        </a:gs>
                        <a:gs pos="69000">
                          <a:schemeClr val="bg1"/>
                        </a:gs>
                      </a:gsLst>
                      <a:lin ang="5400000" scaled="0"/>
                    </a:gradFill>
                  </a:rPr>
                  <a:t>Web Sockets</a:t>
                </a:r>
              </a:p>
            </p:txBody>
          </p:sp>
          <p:sp>
            <p:nvSpPr>
              <p:cNvPr id="105" name="Rectangle 104"/>
              <p:cNvSpPr/>
              <p:nvPr/>
            </p:nvSpPr>
            <p:spPr>
              <a:xfrm>
                <a:off x="10068450" y="2550454"/>
                <a:ext cx="2117015" cy="470230"/>
              </a:xfrm>
              <a:prstGeom prst="rect">
                <a:avLst/>
              </a:prstGeom>
            </p:spPr>
            <p:txBody>
              <a:bodyPr wrap="square" lIns="179233" rIns="179233">
                <a:spAutoFit/>
              </a:bodyPr>
              <a:lstStyle/>
              <a:p>
                <a:pPr defTabSz="696579">
                  <a:lnSpc>
                    <a:spcPct val="90000"/>
                  </a:lnSpc>
                  <a:spcBef>
                    <a:spcPct val="0"/>
                  </a:spcBef>
                  <a:spcAft>
                    <a:spcPct val="35000"/>
                  </a:spcAft>
                </a:pPr>
                <a:r>
                  <a:rPr lang="en-US" sz="1400" kern="0" spc="-29" dirty="0">
                    <a:gradFill>
                      <a:gsLst>
                        <a:gs pos="4020">
                          <a:schemeClr val="tx1"/>
                        </a:gs>
                        <a:gs pos="14844">
                          <a:schemeClr val="tx1"/>
                        </a:gs>
                      </a:gsLst>
                      <a:lin ang="5400000" scaled="0"/>
                    </a:gradFill>
                  </a:rPr>
                  <a:t>Cloud SaaS and </a:t>
                </a:r>
                <a:br>
                  <a:rPr lang="en-US" sz="1400" kern="0" spc="-29" dirty="0">
                    <a:gradFill>
                      <a:gsLst>
                        <a:gs pos="4020">
                          <a:schemeClr val="tx1"/>
                        </a:gs>
                        <a:gs pos="14844">
                          <a:schemeClr val="tx1"/>
                        </a:gs>
                      </a:gsLst>
                      <a:lin ang="5400000" scaled="0"/>
                    </a:gradFill>
                  </a:rPr>
                </a:br>
                <a:r>
                  <a:rPr lang="en-US" sz="1400" kern="0" spc="-29" dirty="0">
                    <a:gradFill>
                      <a:gsLst>
                        <a:gs pos="4020">
                          <a:schemeClr val="tx1"/>
                        </a:gs>
                        <a:gs pos="14844">
                          <a:schemeClr val="tx1"/>
                        </a:gs>
                      </a:gsLst>
                      <a:lin ang="5400000" scaled="0"/>
                    </a:gradFill>
                  </a:rPr>
                  <a:t>Client Side Logic</a:t>
                </a:r>
              </a:p>
            </p:txBody>
          </p:sp>
        </p:grpSp>
      </p:grpSp>
      <p:pic>
        <p:nvPicPr>
          <p:cNvPr id="112" name="Picture 111"/>
          <p:cNvPicPr>
            <a:picLocks noChangeAspect="1"/>
          </p:cNvPicPr>
          <p:nvPr/>
        </p:nvPicPr>
        <p:blipFill rotWithShape="1">
          <a:blip r:embed="rId4"/>
          <a:srcRect b="26297"/>
          <a:stretch/>
        </p:blipFill>
        <p:spPr>
          <a:xfrm>
            <a:off x="-2341984" y="3777398"/>
            <a:ext cx="3101454" cy="1556921"/>
          </a:xfrm>
          <a:prstGeom prst="rect">
            <a:avLst/>
          </a:prstGeom>
        </p:spPr>
      </p:pic>
      <p:pic>
        <p:nvPicPr>
          <p:cNvPr id="119" name="Picture 118"/>
          <p:cNvPicPr>
            <a:picLocks noChangeAspect="1"/>
          </p:cNvPicPr>
          <p:nvPr/>
        </p:nvPicPr>
        <p:blipFill rotWithShape="1">
          <a:blip r:embed="rId2">
            <a:duotone>
              <a:schemeClr val="accent4">
                <a:shade val="45000"/>
                <a:satMod val="135000"/>
              </a:schemeClr>
              <a:prstClr val="white"/>
            </a:duotone>
            <a:lum bright="-5000"/>
          </a:blip>
          <a:srcRect l="3" r="2"/>
          <a:stretch/>
        </p:blipFill>
        <p:spPr>
          <a:xfrm>
            <a:off x="-457098" y="5038921"/>
            <a:ext cx="1742778" cy="1015917"/>
          </a:xfrm>
          <a:prstGeom prst="rect">
            <a:avLst/>
          </a:prstGeom>
        </p:spPr>
      </p:pic>
      <p:sp>
        <p:nvSpPr>
          <p:cNvPr id="162" name="Title 1"/>
          <p:cNvSpPr>
            <a:spLocks noGrp="1"/>
          </p:cNvSpPr>
          <p:nvPr>
            <p:ph type="title"/>
          </p:nvPr>
        </p:nvSpPr>
        <p:spPr>
          <a:xfrm>
            <a:off x="274639" y="295274"/>
            <a:ext cx="11889564" cy="917575"/>
          </a:xfrm>
        </p:spPr>
        <p:txBody>
          <a:bodyPr/>
          <a:lstStyle/>
          <a:p>
            <a:r>
              <a:rPr lang="en-US" dirty="0"/>
              <a:t>Accelerating web development</a:t>
            </a:r>
          </a:p>
        </p:txBody>
      </p:sp>
    </p:spTree>
    <p:extLst>
      <p:ext uri="{BB962C8B-B14F-4D97-AF65-F5344CB8AC3E}">
        <p14:creationId xmlns:p14="http://schemas.microsoft.com/office/powerpoint/2010/main" val="1691056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Momentum</a:t>
            </a:r>
          </a:p>
        </p:txBody>
      </p:sp>
      <p:grpSp>
        <p:nvGrpSpPr>
          <p:cNvPr id="6" name="Group 5"/>
          <p:cNvGrpSpPr/>
          <p:nvPr/>
        </p:nvGrpSpPr>
        <p:grpSpPr>
          <a:xfrm>
            <a:off x="607815" y="1440971"/>
            <a:ext cx="6976665" cy="2081387"/>
            <a:chOff x="188686" y="1412845"/>
            <a:chExt cx="6840489" cy="2040761"/>
          </a:xfrm>
        </p:grpSpPr>
        <p:sp>
          <p:nvSpPr>
            <p:cNvPr id="164" name="TextBox 163"/>
            <p:cNvSpPr txBox="1"/>
            <p:nvPr/>
          </p:nvSpPr>
          <p:spPr>
            <a:xfrm>
              <a:off x="420414" y="1412845"/>
              <a:ext cx="6608761" cy="2040761"/>
            </a:xfrm>
            <a:prstGeom prst="rect">
              <a:avLst/>
            </a:prstGeom>
            <a:solidFill>
              <a:schemeClr val="bg1">
                <a:alpha val="85000"/>
              </a:schemeClr>
            </a:solidFill>
          </p:spPr>
          <p:txBody>
            <a:bodyPr wrap="square" lIns="186521" tIns="149217" rIns="186521" bIns="149217" rtlCol="0">
              <a:spAutoFit/>
            </a:bodyPr>
            <a:lstStyle/>
            <a:p>
              <a:pPr>
                <a:lnSpc>
                  <a:spcPct val="90000"/>
                </a:lnSpc>
                <a:spcAft>
                  <a:spcPts val="612"/>
                </a:spcAft>
              </a:pPr>
              <a:r>
                <a:rPr lang="en-US" sz="2448" dirty="0">
                  <a:solidFill>
                    <a:schemeClr val="bg2">
                      <a:lumMod val="50000"/>
                    </a:schemeClr>
                  </a:solidFill>
                </a:rPr>
                <a:t>“The SharePoint Framework is key to SharePoint's cloud-first, mobile-first strategy and could modernize Redmond's content management strategy…” </a:t>
              </a:r>
              <a:br>
                <a:rPr lang="en-US" sz="2448" dirty="0">
                  <a:solidFill>
                    <a:schemeClr val="bg2">
                      <a:lumMod val="50000"/>
                    </a:schemeClr>
                  </a:solidFill>
                </a:rPr>
              </a:br>
              <a:br>
                <a:rPr lang="en-US" sz="1020" dirty="0">
                  <a:solidFill>
                    <a:schemeClr val="bg2">
                      <a:lumMod val="50000"/>
                    </a:schemeClr>
                  </a:solidFill>
                </a:rPr>
              </a:br>
              <a:r>
                <a:rPr lang="en-US" sz="2040" i="1" dirty="0">
                  <a:solidFill>
                    <a:schemeClr val="bg2">
                      <a:lumMod val="50000"/>
                    </a:schemeClr>
                  </a:solidFill>
                </a:rPr>
                <a:t>–</a:t>
              </a:r>
              <a:r>
                <a:rPr lang="en-US" sz="2040" i="1" dirty="0" err="1">
                  <a:solidFill>
                    <a:schemeClr val="bg2">
                      <a:lumMod val="50000"/>
                    </a:schemeClr>
                  </a:solidFill>
                </a:rPr>
                <a:t>TechTarget</a:t>
              </a:r>
              <a:endParaRPr lang="en-US" sz="2448" dirty="0">
                <a:solidFill>
                  <a:schemeClr val="bg2">
                    <a:lumMod val="50000"/>
                  </a:schemeClr>
                </a:solidFill>
              </a:endParaRPr>
            </a:p>
          </p:txBody>
        </p:sp>
        <p:sp>
          <p:nvSpPr>
            <p:cNvPr id="5" name="Rectangle 4"/>
            <p:cNvSpPr/>
            <p:nvPr/>
          </p:nvSpPr>
          <p:spPr bwMode="auto">
            <a:xfrm>
              <a:off x="188686" y="1412845"/>
              <a:ext cx="231728" cy="204055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2" name="Group 111"/>
          <p:cNvGrpSpPr/>
          <p:nvPr/>
        </p:nvGrpSpPr>
        <p:grpSpPr>
          <a:xfrm>
            <a:off x="3696716" y="3859544"/>
            <a:ext cx="6588708" cy="2420456"/>
            <a:chOff x="3493067" y="3724689"/>
            <a:chExt cx="6460104" cy="2373211"/>
          </a:xfrm>
        </p:grpSpPr>
        <p:sp>
          <p:nvSpPr>
            <p:cNvPr id="166" name="TextBox 165"/>
            <p:cNvSpPr txBox="1"/>
            <p:nvPr/>
          </p:nvSpPr>
          <p:spPr>
            <a:xfrm>
              <a:off x="3724794" y="3724689"/>
              <a:ext cx="6228377" cy="2373210"/>
            </a:xfrm>
            <a:prstGeom prst="rect">
              <a:avLst/>
            </a:prstGeom>
            <a:solidFill>
              <a:schemeClr val="bg1">
                <a:alpha val="85000"/>
              </a:schemeClr>
            </a:solidFill>
          </p:spPr>
          <p:txBody>
            <a:bodyPr wrap="square" lIns="186521" tIns="149217" rIns="186521" bIns="149217" rtlCol="0">
              <a:spAutoFit/>
            </a:bodyPr>
            <a:lstStyle/>
            <a:p>
              <a:pPr>
                <a:lnSpc>
                  <a:spcPct val="90000"/>
                </a:lnSpc>
                <a:spcAft>
                  <a:spcPts val="612"/>
                </a:spcAft>
              </a:pPr>
              <a:r>
                <a:rPr lang="en-US" sz="2448" dirty="0">
                  <a:solidFill>
                    <a:schemeClr val="bg2">
                      <a:lumMod val="50000"/>
                    </a:schemeClr>
                  </a:solidFill>
                  <a:ea typeface="Calibri" panose="020F0502020204030204" pitchFamily="34" charset="0"/>
                  <a:cs typeface="Times New Roman" panose="02020603050405020304" pitchFamily="18" charset="0"/>
                </a:rPr>
                <a:t>“As a “cloud first, mobile first” vision towards the management platform, Microsoft is embracing the open source community by bringing developers towards the SharePoint Framework.”</a:t>
              </a:r>
              <a:br>
                <a:rPr lang="en-US" sz="2448" dirty="0">
                  <a:solidFill>
                    <a:schemeClr val="bg2">
                      <a:lumMod val="50000"/>
                    </a:schemeClr>
                  </a:solidFill>
                  <a:ea typeface="Calibri" panose="020F0502020204030204" pitchFamily="34" charset="0"/>
                  <a:cs typeface="Times New Roman" panose="02020603050405020304" pitchFamily="18" charset="0"/>
                </a:rPr>
              </a:br>
              <a:r>
                <a:rPr lang="en-US" sz="1020" dirty="0">
                  <a:solidFill>
                    <a:schemeClr val="bg2">
                      <a:lumMod val="50000"/>
                    </a:schemeClr>
                  </a:solidFill>
                  <a:ea typeface="Calibri" panose="020F0502020204030204" pitchFamily="34" charset="0"/>
                  <a:cs typeface="Times New Roman" panose="02020603050405020304" pitchFamily="18" charset="0"/>
                </a:rPr>
                <a:t> </a:t>
              </a:r>
              <a:br>
                <a:rPr lang="en-US" sz="1020" dirty="0">
                  <a:solidFill>
                    <a:schemeClr val="bg2">
                      <a:lumMod val="50000"/>
                    </a:schemeClr>
                  </a:solidFill>
                  <a:ea typeface="Calibri" panose="020F0502020204030204" pitchFamily="34" charset="0"/>
                  <a:cs typeface="Times New Roman" panose="02020603050405020304" pitchFamily="18" charset="0"/>
                </a:rPr>
              </a:br>
              <a:r>
                <a:rPr lang="en-US" sz="2040" i="1" dirty="0">
                  <a:solidFill>
                    <a:schemeClr val="bg2">
                      <a:lumMod val="50000"/>
                    </a:schemeClr>
                  </a:solidFill>
                </a:rPr>
                <a:t>–</a:t>
              </a:r>
              <a:r>
                <a:rPr lang="en-US" sz="2040" i="1" dirty="0" err="1">
                  <a:solidFill>
                    <a:schemeClr val="bg2">
                      <a:lumMod val="50000"/>
                    </a:schemeClr>
                  </a:solidFill>
                </a:rPr>
                <a:t>WinBeta</a:t>
              </a:r>
              <a:endParaRPr lang="en-US" sz="2448" dirty="0">
                <a:solidFill>
                  <a:schemeClr val="bg2">
                    <a:lumMod val="50000"/>
                  </a:schemeClr>
                </a:solidFill>
              </a:endParaRPr>
            </a:p>
          </p:txBody>
        </p:sp>
        <p:sp>
          <p:nvSpPr>
            <p:cNvPr id="168" name="Rectangle 167"/>
            <p:cNvSpPr/>
            <p:nvPr/>
          </p:nvSpPr>
          <p:spPr bwMode="auto">
            <a:xfrm>
              <a:off x="3493067" y="3753666"/>
              <a:ext cx="239669" cy="234423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7" name="Group 6"/>
          <p:cNvGrpSpPr/>
          <p:nvPr/>
        </p:nvGrpSpPr>
        <p:grpSpPr>
          <a:xfrm>
            <a:off x="7584480" y="2202635"/>
            <a:ext cx="4579104" cy="1079371"/>
            <a:chOff x="7029175" y="1892156"/>
            <a:chExt cx="4489725" cy="1058303"/>
          </a:xfrm>
        </p:grpSpPr>
        <p:sp>
          <p:nvSpPr>
            <p:cNvPr id="165" name="TextBox 164"/>
            <p:cNvSpPr txBox="1"/>
            <p:nvPr/>
          </p:nvSpPr>
          <p:spPr>
            <a:xfrm>
              <a:off x="7260903" y="1892156"/>
              <a:ext cx="4257997" cy="1058303"/>
            </a:xfrm>
            <a:prstGeom prst="rect">
              <a:avLst/>
            </a:prstGeom>
            <a:solidFill>
              <a:schemeClr val="bg1">
                <a:alpha val="85000"/>
              </a:schemeClr>
            </a:solidFill>
          </p:spPr>
          <p:txBody>
            <a:bodyPr wrap="square" lIns="186521" tIns="149217" rIns="186521" bIns="149217" rtlCol="0">
              <a:spAutoFit/>
            </a:bodyPr>
            <a:lstStyle/>
            <a:p>
              <a:pPr>
                <a:lnSpc>
                  <a:spcPct val="90000"/>
                </a:lnSpc>
                <a:spcAft>
                  <a:spcPts val="612"/>
                </a:spcAft>
              </a:pPr>
              <a:r>
                <a:rPr lang="en-US" sz="2448" dirty="0">
                  <a:solidFill>
                    <a:schemeClr val="bg2">
                      <a:lumMod val="50000"/>
                    </a:schemeClr>
                  </a:solidFill>
                  <a:ea typeface="Calibri" panose="020F0502020204030204" pitchFamily="34" charset="0"/>
                  <a:cs typeface="Times New Roman" panose="02020603050405020304" pitchFamily="18" charset="0"/>
                </a:rPr>
                <a:t>“SharePoint is back, baby!”</a:t>
              </a:r>
              <a:br>
                <a:rPr lang="en-US" sz="2448" dirty="0">
                  <a:solidFill>
                    <a:schemeClr val="bg2">
                      <a:lumMod val="50000"/>
                    </a:schemeClr>
                  </a:solidFill>
                  <a:ea typeface="Calibri" panose="020F0502020204030204" pitchFamily="34" charset="0"/>
                  <a:cs typeface="Times New Roman" panose="02020603050405020304" pitchFamily="18" charset="0"/>
                </a:rPr>
              </a:br>
              <a:br>
                <a:rPr lang="en-US" sz="1020" dirty="0">
                  <a:solidFill>
                    <a:schemeClr val="bg2">
                      <a:lumMod val="50000"/>
                    </a:schemeClr>
                  </a:solidFill>
                  <a:ea typeface="Calibri" panose="020F0502020204030204" pitchFamily="34" charset="0"/>
                  <a:cs typeface="Times New Roman" panose="02020603050405020304" pitchFamily="18" charset="0"/>
                </a:rPr>
              </a:br>
              <a:r>
                <a:rPr lang="en-US" sz="2040" i="1" dirty="0">
                  <a:solidFill>
                    <a:schemeClr val="bg2">
                      <a:lumMod val="50000"/>
                    </a:schemeClr>
                  </a:solidFill>
                </a:rPr>
                <a:t>–Mary Jo Foley</a:t>
              </a:r>
            </a:p>
          </p:txBody>
        </p:sp>
        <p:sp>
          <p:nvSpPr>
            <p:cNvPr id="169" name="Rectangle 168"/>
            <p:cNvSpPr/>
            <p:nvPr/>
          </p:nvSpPr>
          <p:spPr bwMode="auto">
            <a:xfrm>
              <a:off x="7029175" y="1915240"/>
              <a:ext cx="231728" cy="10202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72" name="Group 171"/>
          <p:cNvGrpSpPr/>
          <p:nvPr/>
        </p:nvGrpSpPr>
        <p:grpSpPr>
          <a:xfrm>
            <a:off x="1089854" y="1384884"/>
            <a:ext cx="2782216" cy="2782216"/>
            <a:chOff x="3191609" y="1557004"/>
            <a:chExt cx="2695069" cy="2695069"/>
          </a:xfrm>
        </p:grpSpPr>
        <p:sp>
          <p:nvSpPr>
            <p:cNvPr id="173" name="Oval 172">
              <a:extLst/>
            </p:cNvPr>
            <p:cNvSpPr/>
            <p:nvPr/>
          </p:nvSpPr>
          <p:spPr bwMode="auto">
            <a:xfrm>
              <a:off x="3191609" y="1557004"/>
              <a:ext cx="2695069" cy="2695069"/>
            </a:xfrm>
            <a:prstGeom prst="ellipse">
              <a:avLst/>
            </a:prstGeom>
            <a:solidFill>
              <a:schemeClr val="bg1">
                <a:alpha val="65000"/>
              </a:schemeClr>
            </a:solidFill>
            <a:ln w="571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69768" fontAlgn="base">
                <a:spcBef>
                  <a:spcPct val="0"/>
                </a:spcBef>
                <a:spcAft>
                  <a:spcPct val="0"/>
                </a:spcAft>
                <a:defRPr/>
              </a:pPr>
              <a:endParaRPr lang="en-US" sz="6731" kern="0" dirty="0">
                <a:solidFill>
                  <a:srgbClr val="EB3C00"/>
                </a:solidFill>
                <a:latin typeface="Segoe UI"/>
                <a:ea typeface="Segoe UI" pitchFamily="34" charset="0"/>
                <a:cs typeface="Segoe UI" pitchFamily="34" charset="0"/>
              </a:endParaRPr>
            </a:p>
          </p:txBody>
        </p:sp>
        <p:grpSp>
          <p:nvGrpSpPr>
            <p:cNvPr id="174" name="Group 173"/>
            <p:cNvGrpSpPr/>
            <p:nvPr/>
          </p:nvGrpSpPr>
          <p:grpSpPr>
            <a:xfrm>
              <a:off x="3241490" y="2188237"/>
              <a:ext cx="2576084" cy="1350412"/>
              <a:chOff x="3532909" y="2298226"/>
              <a:chExt cx="1975854" cy="1035766"/>
            </a:xfrm>
          </p:grpSpPr>
          <p:sp>
            <p:nvSpPr>
              <p:cNvPr id="175" name="Rectangle 174"/>
              <p:cNvSpPr/>
              <p:nvPr/>
            </p:nvSpPr>
            <p:spPr>
              <a:xfrm>
                <a:off x="3532909" y="2979895"/>
                <a:ext cx="1975854" cy="354097"/>
              </a:xfrm>
              <a:prstGeom prst="rect">
                <a:avLst/>
              </a:prstGeom>
            </p:spPr>
            <p:txBody>
              <a:bodyPr wrap="square">
                <a:spAutoFit/>
              </a:bodyPr>
              <a:lstStyle/>
              <a:p>
                <a:pPr marL="116575" algn="ctr"/>
                <a:r>
                  <a:rPr lang="en-US" sz="2448" kern="0" dirty="0">
                    <a:solidFill>
                      <a:schemeClr val="bg2">
                        <a:lumMod val="50000"/>
                      </a:schemeClr>
                    </a:solidFill>
                    <a:cs typeface="Segoe UI"/>
                  </a:rPr>
                  <a:t>Unique Visitors</a:t>
                </a:r>
              </a:p>
            </p:txBody>
          </p:sp>
          <p:sp>
            <p:nvSpPr>
              <p:cNvPr id="176" name="Rectangle 175"/>
              <p:cNvSpPr/>
              <p:nvPr/>
            </p:nvSpPr>
            <p:spPr>
              <a:xfrm>
                <a:off x="3898432" y="2298226"/>
                <a:ext cx="1239297" cy="838172"/>
              </a:xfrm>
              <a:prstGeom prst="rect">
                <a:avLst/>
              </a:prstGeom>
            </p:spPr>
            <p:txBody>
              <a:bodyPr wrap="none">
                <a:spAutoFit/>
              </a:bodyPr>
              <a:lstStyle/>
              <a:p>
                <a:pPr algn="ctr" defTabSz="969768" fontAlgn="base">
                  <a:spcBef>
                    <a:spcPct val="0"/>
                  </a:spcBef>
                  <a:spcAft>
                    <a:spcPct val="0"/>
                  </a:spcAft>
                  <a:defRPr/>
                </a:pPr>
                <a:r>
                  <a:rPr lang="en-US" sz="6731" kern="800" spc="-102" dirty="0">
                    <a:solidFill>
                      <a:schemeClr val="tx2"/>
                    </a:solidFill>
                    <a:latin typeface="+mj-lt"/>
                    <a:ea typeface="Segoe UI" pitchFamily="34" charset="0"/>
                    <a:cs typeface="Segoe UI" pitchFamily="34" charset="0"/>
                  </a:rPr>
                  <a:t>2.8K</a:t>
                </a:r>
              </a:p>
            </p:txBody>
          </p:sp>
        </p:grpSp>
      </p:grpSp>
      <p:grpSp>
        <p:nvGrpSpPr>
          <p:cNvPr id="177" name="Group 176"/>
          <p:cNvGrpSpPr/>
          <p:nvPr/>
        </p:nvGrpSpPr>
        <p:grpSpPr>
          <a:xfrm>
            <a:off x="8662753" y="1023678"/>
            <a:ext cx="2658897" cy="2658897"/>
            <a:chOff x="3146165" y="1511560"/>
            <a:chExt cx="3018713" cy="3018712"/>
          </a:xfrm>
        </p:grpSpPr>
        <p:sp>
          <p:nvSpPr>
            <p:cNvPr id="178" name="Oval 177">
              <a:extLst/>
            </p:cNvPr>
            <p:cNvSpPr/>
            <p:nvPr/>
          </p:nvSpPr>
          <p:spPr bwMode="auto">
            <a:xfrm>
              <a:off x="3146165" y="1511560"/>
              <a:ext cx="3018713" cy="3018712"/>
            </a:xfrm>
            <a:prstGeom prst="ellipse">
              <a:avLst/>
            </a:prstGeom>
            <a:solidFill>
              <a:schemeClr val="bg1">
                <a:alpha val="65000"/>
              </a:schemeClr>
            </a:solidFill>
            <a:ln w="571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69768" fontAlgn="base">
                <a:spcBef>
                  <a:spcPct val="0"/>
                </a:spcBef>
                <a:spcAft>
                  <a:spcPct val="0"/>
                </a:spcAft>
                <a:defRPr/>
              </a:pPr>
              <a:endParaRPr lang="en-US" sz="6731" kern="0" dirty="0">
                <a:solidFill>
                  <a:srgbClr val="EB3C00"/>
                </a:solidFill>
                <a:latin typeface="Segoe UI"/>
                <a:ea typeface="Segoe UI" pitchFamily="34" charset="0"/>
                <a:cs typeface="Segoe UI" pitchFamily="34" charset="0"/>
              </a:endParaRPr>
            </a:p>
          </p:txBody>
        </p:sp>
        <p:grpSp>
          <p:nvGrpSpPr>
            <p:cNvPr id="179" name="Group 178"/>
            <p:cNvGrpSpPr/>
            <p:nvPr/>
          </p:nvGrpSpPr>
          <p:grpSpPr>
            <a:xfrm>
              <a:off x="3315142" y="1876425"/>
              <a:ext cx="2640009" cy="1510730"/>
              <a:chOff x="3589400" y="2059067"/>
              <a:chExt cx="2024884" cy="1158730"/>
            </a:xfrm>
          </p:grpSpPr>
          <p:sp>
            <p:nvSpPr>
              <p:cNvPr id="180" name="Rectangle 179"/>
              <p:cNvSpPr/>
              <p:nvPr/>
            </p:nvSpPr>
            <p:spPr>
              <a:xfrm>
                <a:off x="3589400" y="2891383"/>
                <a:ext cx="2024884" cy="326414"/>
              </a:xfrm>
              <a:prstGeom prst="rect">
                <a:avLst/>
              </a:prstGeom>
            </p:spPr>
            <p:txBody>
              <a:bodyPr wrap="square">
                <a:spAutoFit/>
              </a:bodyPr>
              <a:lstStyle/>
              <a:p>
                <a:pPr marL="116575" algn="ctr">
                  <a:lnSpc>
                    <a:spcPct val="90000"/>
                  </a:lnSpc>
                </a:pPr>
                <a:r>
                  <a:rPr lang="en-US" sz="2040" kern="0" dirty="0">
                    <a:solidFill>
                      <a:schemeClr val="bg2">
                        <a:lumMod val="50000"/>
                      </a:schemeClr>
                    </a:solidFill>
                    <a:cs typeface="Segoe UI"/>
                  </a:rPr>
                  <a:t>Video Views</a:t>
                </a:r>
              </a:p>
            </p:txBody>
          </p:sp>
          <p:sp>
            <p:nvSpPr>
              <p:cNvPr id="186" name="Rectangle 185"/>
              <p:cNvSpPr/>
              <p:nvPr/>
            </p:nvSpPr>
            <p:spPr>
              <a:xfrm>
                <a:off x="3918072" y="2059067"/>
                <a:ext cx="1177736" cy="982368"/>
              </a:xfrm>
              <a:prstGeom prst="rect">
                <a:avLst/>
              </a:prstGeom>
            </p:spPr>
            <p:txBody>
              <a:bodyPr wrap="none">
                <a:spAutoFit/>
              </a:bodyPr>
              <a:lstStyle/>
              <a:p>
                <a:pPr algn="ctr" defTabSz="969768" fontAlgn="base">
                  <a:spcBef>
                    <a:spcPct val="0"/>
                  </a:spcBef>
                  <a:spcAft>
                    <a:spcPct val="0"/>
                  </a:spcAft>
                  <a:defRPr/>
                </a:pPr>
                <a:r>
                  <a:rPr lang="en-US" sz="6731" kern="800" spc="-102" dirty="0">
                    <a:solidFill>
                      <a:schemeClr val="tx2"/>
                    </a:solidFill>
                    <a:latin typeface="+mj-lt"/>
                    <a:ea typeface="Segoe UI" pitchFamily="34" charset="0"/>
                    <a:cs typeface="Segoe UI" pitchFamily="34" charset="0"/>
                  </a:rPr>
                  <a:t>10K</a:t>
                </a:r>
              </a:p>
            </p:txBody>
          </p:sp>
        </p:grpSp>
      </p:grpSp>
      <p:grpSp>
        <p:nvGrpSpPr>
          <p:cNvPr id="187" name="Group 186"/>
          <p:cNvGrpSpPr/>
          <p:nvPr/>
        </p:nvGrpSpPr>
        <p:grpSpPr>
          <a:xfrm>
            <a:off x="2931478" y="4104791"/>
            <a:ext cx="2466833" cy="2466833"/>
            <a:chOff x="3191609" y="1557004"/>
            <a:chExt cx="2927825" cy="2927824"/>
          </a:xfrm>
        </p:grpSpPr>
        <p:sp>
          <p:nvSpPr>
            <p:cNvPr id="188" name="Oval 187">
              <a:extLst/>
            </p:cNvPr>
            <p:cNvSpPr/>
            <p:nvPr/>
          </p:nvSpPr>
          <p:spPr bwMode="auto">
            <a:xfrm>
              <a:off x="3191609" y="1557004"/>
              <a:ext cx="2927825" cy="2927824"/>
            </a:xfrm>
            <a:prstGeom prst="ellipse">
              <a:avLst/>
            </a:prstGeom>
            <a:solidFill>
              <a:schemeClr val="bg1">
                <a:alpha val="65000"/>
              </a:schemeClr>
            </a:solidFill>
            <a:ln w="571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69768" fontAlgn="base">
                <a:spcBef>
                  <a:spcPct val="0"/>
                </a:spcBef>
                <a:spcAft>
                  <a:spcPct val="0"/>
                </a:spcAft>
                <a:defRPr/>
              </a:pPr>
              <a:endParaRPr lang="en-US" sz="6731" kern="0" dirty="0">
                <a:solidFill>
                  <a:srgbClr val="EB3C00"/>
                </a:solidFill>
                <a:latin typeface="Segoe UI"/>
                <a:ea typeface="Segoe UI" pitchFamily="34" charset="0"/>
                <a:cs typeface="Segoe UI" pitchFamily="34" charset="0"/>
              </a:endParaRPr>
            </a:p>
          </p:txBody>
        </p:sp>
        <p:grpSp>
          <p:nvGrpSpPr>
            <p:cNvPr id="189" name="Group 188"/>
            <p:cNvGrpSpPr/>
            <p:nvPr/>
          </p:nvGrpSpPr>
          <p:grpSpPr>
            <a:xfrm>
              <a:off x="3864262" y="2147289"/>
              <a:ext cx="1508333" cy="1664330"/>
              <a:chOff x="4010577" y="2266818"/>
              <a:chExt cx="1156890" cy="1276541"/>
            </a:xfrm>
          </p:grpSpPr>
          <p:sp>
            <p:nvSpPr>
              <p:cNvPr id="190" name="Rectangle 189"/>
              <p:cNvSpPr/>
              <p:nvPr/>
            </p:nvSpPr>
            <p:spPr>
              <a:xfrm>
                <a:off x="4010577" y="3116377"/>
                <a:ext cx="1156890" cy="426982"/>
              </a:xfrm>
              <a:prstGeom prst="rect">
                <a:avLst/>
              </a:prstGeom>
            </p:spPr>
            <p:txBody>
              <a:bodyPr wrap="square">
                <a:spAutoFit/>
              </a:bodyPr>
              <a:lstStyle/>
              <a:p>
                <a:pPr marL="116575"/>
                <a:r>
                  <a:rPr lang="en-US" sz="2448" kern="0" dirty="0">
                    <a:solidFill>
                      <a:schemeClr val="bg2">
                        <a:lumMod val="50000"/>
                      </a:schemeClr>
                    </a:solidFill>
                    <a:cs typeface="Segoe UI"/>
                  </a:rPr>
                  <a:t>Forks</a:t>
                </a:r>
              </a:p>
            </p:txBody>
          </p:sp>
          <p:sp>
            <p:nvSpPr>
              <p:cNvPr id="191" name="Rectangle 190"/>
              <p:cNvSpPr/>
              <p:nvPr/>
            </p:nvSpPr>
            <p:spPr>
              <a:xfrm>
                <a:off x="4099184" y="2266818"/>
                <a:ext cx="952727" cy="1026974"/>
              </a:xfrm>
              <a:prstGeom prst="rect">
                <a:avLst/>
              </a:prstGeom>
            </p:spPr>
            <p:txBody>
              <a:bodyPr wrap="none">
                <a:spAutoFit/>
              </a:bodyPr>
              <a:lstStyle/>
              <a:p>
                <a:pPr algn="ctr" defTabSz="969768" fontAlgn="base">
                  <a:spcBef>
                    <a:spcPct val="0"/>
                  </a:spcBef>
                  <a:spcAft>
                    <a:spcPct val="0"/>
                  </a:spcAft>
                  <a:defRPr/>
                </a:pPr>
                <a:r>
                  <a:rPr lang="en-US" sz="6731" kern="800" spc="-102" dirty="0">
                    <a:solidFill>
                      <a:schemeClr val="tx2"/>
                    </a:solidFill>
                    <a:latin typeface="+mj-lt"/>
                    <a:ea typeface="Segoe UI" pitchFamily="34" charset="0"/>
                    <a:cs typeface="Segoe UI" pitchFamily="34" charset="0"/>
                  </a:rPr>
                  <a:t>50</a:t>
                </a:r>
              </a:p>
            </p:txBody>
          </p:sp>
        </p:grpSp>
      </p:grpSp>
      <p:grpSp>
        <p:nvGrpSpPr>
          <p:cNvPr id="192" name="Group 191"/>
          <p:cNvGrpSpPr/>
          <p:nvPr/>
        </p:nvGrpSpPr>
        <p:grpSpPr>
          <a:xfrm>
            <a:off x="5005621" y="1390818"/>
            <a:ext cx="3163654" cy="3163654"/>
            <a:chOff x="3365177" y="839879"/>
            <a:chExt cx="3471382" cy="3471380"/>
          </a:xfrm>
        </p:grpSpPr>
        <p:sp>
          <p:nvSpPr>
            <p:cNvPr id="193" name="Oval 192">
              <a:extLst/>
            </p:cNvPr>
            <p:cNvSpPr/>
            <p:nvPr/>
          </p:nvSpPr>
          <p:spPr bwMode="auto">
            <a:xfrm>
              <a:off x="3365177" y="839879"/>
              <a:ext cx="3471382" cy="3471380"/>
            </a:xfrm>
            <a:prstGeom prst="ellipse">
              <a:avLst/>
            </a:prstGeom>
            <a:solidFill>
              <a:schemeClr val="bg1">
                <a:alpha val="65000"/>
              </a:schemeClr>
            </a:solidFill>
            <a:ln w="571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69768" fontAlgn="base">
                <a:spcBef>
                  <a:spcPct val="0"/>
                </a:spcBef>
                <a:spcAft>
                  <a:spcPct val="0"/>
                </a:spcAft>
                <a:defRPr/>
              </a:pPr>
              <a:endParaRPr lang="en-US" sz="6731" kern="0" dirty="0">
                <a:solidFill>
                  <a:srgbClr val="EB3C00"/>
                </a:solidFill>
                <a:latin typeface="Segoe UI"/>
                <a:ea typeface="Segoe UI" pitchFamily="34" charset="0"/>
                <a:cs typeface="Segoe UI" pitchFamily="34" charset="0"/>
              </a:endParaRPr>
            </a:p>
          </p:txBody>
        </p:sp>
        <p:grpSp>
          <p:nvGrpSpPr>
            <p:cNvPr id="194" name="Group 193"/>
            <p:cNvGrpSpPr/>
            <p:nvPr/>
          </p:nvGrpSpPr>
          <p:grpSpPr>
            <a:xfrm>
              <a:off x="3769977" y="1672084"/>
              <a:ext cx="2640011" cy="1556760"/>
              <a:chOff x="3938257" y="1902334"/>
              <a:chExt cx="2024885" cy="1194034"/>
            </a:xfrm>
          </p:grpSpPr>
          <p:sp>
            <p:nvSpPr>
              <p:cNvPr id="195" name="Rectangle 194"/>
              <p:cNvSpPr/>
              <p:nvPr/>
            </p:nvSpPr>
            <p:spPr>
              <a:xfrm>
                <a:off x="3938257" y="2693764"/>
                <a:ext cx="2024885" cy="402604"/>
              </a:xfrm>
              <a:prstGeom prst="rect">
                <a:avLst/>
              </a:prstGeom>
            </p:spPr>
            <p:txBody>
              <a:bodyPr wrap="square">
                <a:spAutoFit/>
              </a:bodyPr>
              <a:lstStyle/>
              <a:p>
                <a:pPr marL="116575" algn="ctr"/>
                <a:r>
                  <a:rPr lang="en-US" sz="2448" kern="0" dirty="0">
                    <a:solidFill>
                      <a:schemeClr val="bg2">
                        <a:lumMod val="50000"/>
                      </a:schemeClr>
                    </a:solidFill>
                    <a:cs typeface="Segoe UI"/>
                  </a:rPr>
                  <a:t>Doc Views</a:t>
                </a:r>
              </a:p>
            </p:txBody>
          </p:sp>
          <p:sp>
            <p:nvSpPr>
              <p:cNvPr id="196" name="Rectangle 195"/>
              <p:cNvSpPr/>
              <p:nvPr/>
            </p:nvSpPr>
            <p:spPr>
              <a:xfrm>
                <a:off x="4324234" y="1902334"/>
                <a:ext cx="1252931" cy="949438"/>
              </a:xfrm>
              <a:prstGeom prst="rect">
                <a:avLst/>
              </a:prstGeom>
            </p:spPr>
            <p:txBody>
              <a:bodyPr wrap="none">
                <a:spAutoFit/>
              </a:bodyPr>
              <a:lstStyle/>
              <a:p>
                <a:pPr algn="ctr" defTabSz="969768" fontAlgn="base">
                  <a:spcBef>
                    <a:spcPct val="0"/>
                  </a:spcBef>
                  <a:spcAft>
                    <a:spcPct val="0"/>
                  </a:spcAft>
                  <a:defRPr/>
                </a:pPr>
                <a:r>
                  <a:rPr lang="en-US" sz="6731" kern="800" spc="-102" dirty="0">
                    <a:solidFill>
                      <a:schemeClr val="tx2"/>
                    </a:solidFill>
                    <a:latin typeface="+mj-lt"/>
                    <a:ea typeface="Segoe UI" pitchFamily="34" charset="0"/>
                    <a:cs typeface="Segoe UI" pitchFamily="34" charset="0"/>
                  </a:rPr>
                  <a:t>25K</a:t>
                </a:r>
              </a:p>
            </p:txBody>
          </p:sp>
        </p:grpSp>
      </p:grpSp>
      <p:grpSp>
        <p:nvGrpSpPr>
          <p:cNvPr id="197" name="Group 196"/>
          <p:cNvGrpSpPr/>
          <p:nvPr/>
        </p:nvGrpSpPr>
        <p:grpSpPr>
          <a:xfrm>
            <a:off x="8005171" y="3889097"/>
            <a:ext cx="2396305" cy="2396305"/>
            <a:chOff x="3191609" y="1557004"/>
            <a:chExt cx="2927825" cy="2927824"/>
          </a:xfrm>
        </p:grpSpPr>
        <p:sp>
          <p:nvSpPr>
            <p:cNvPr id="198" name="Oval 197">
              <a:extLst/>
            </p:cNvPr>
            <p:cNvSpPr/>
            <p:nvPr/>
          </p:nvSpPr>
          <p:spPr bwMode="auto">
            <a:xfrm>
              <a:off x="3191609" y="1557004"/>
              <a:ext cx="2927825" cy="2927824"/>
            </a:xfrm>
            <a:prstGeom prst="ellipse">
              <a:avLst/>
            </a:prstGeom>
            <a:solidFill>
              <a:schemeClr val="bg1">
                <a:alpha val="65000"/>
              </a:schemeClr>
            </a:solidFill>
            <a:ln w="571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69768" fontAlgn="base">
                <a:spcBef>
                  <a:spcPct val="0"/>
                </a:spcBef>
                <a:spcAft>
                  <a:spcPct val="0"/>
                </a:spcAft>
                <a:defRPr/>
              </a:pPr>
              <a:endParaRPr lang="en-US" sz="6731" kern="0" dirty="0">
                <a:solidFill>
                  <a:srgbClr val="EB3C00"/>
                </a:solidFill>
                <a:latin typeface="Segoe UI"/>
                <a:ea typeface="Segoe UI" pitchFamily="34" charset="0"/>
                <a:cs typeface="Segoe UI" pitchFamily="34" charset="0"/>
              </a:endParaRPr>
            </a:p>
          </p:txBody>
        </p:sp>
        <p:grpSp>
          <p:nvGrpSpPr>
            <p:cNvPr id="199" name="Group 198"/>
            <p:cNvGrpSpPr/>
            <p:nvPr/>
          </p:nvGrpSpPr>
          <p:grpSpPr>
            <a:xfrm>
              <a:off x="3260276" y="2144338"/>
              <a:ext cx="2654294" cy="1640332"/>
              <a:chOff x="3547319" y="2264554"/>
              <a:chExt cx="2035841" cy="1258134"/>
            </a:xfrm>
          </p:grpSpPr>
          <p:sp>
            <p:nvSpPr>
              <p:cNvPr id="200" name="Rectangle 199"/>
              <p:cNvSpPr/>
              <p:nvPr/>
            </p:nvSpPr>
            <p:spPr>
              <a:xfrm>
                <a:off x="3547319" y="3074389"/>
                <a:ext cx="2024885" cy="448299"/>
              </a:xfrm>
              <a:prstGeom prst="rect">
                <a:avLst/>
              </a:prstGeom>
            </p:spPr>
            <p:txBody>
              <a:bodyPr wrap="square">
                <a:spAutoFit/>
              </a:bodyPr>
              <a:lstStyle/>
              <a:p>
                <a:pPr marL="116575" algn="ctr"/>
                <a:r>
                  <a:rPr lang="en-US" sz="2448" kern="0" dirty="0">
                    <a:solidFill>
                      <a:schemeClr val="bg2">
                        <a:lumMod val="50000"/>
                      </a:schemeClr>
                    </a:solidFill>
                    <a:cs typeface="Segoe UI"/>
                  </a:rPr>
                  <a:t>On 5/4</a:t>
                </a:r>
              </a:p>
            </p:txBody>
          </p:sp>
          <p:sp>
            <p:nvSpPr>
              <p:cNvPr id="201" name="Rectangle 200"/>
              <p:cNvSpPr/>
              <p:nvPr/>
            </p:nvSpPr>
            <p:spPr>
              <a:xfrm>
                <a:off x="3740783" y="2264554"/>
                <a:ext cx="1842377" cy="968989"/>
              </a:xfrm>
              <a:prstGeom prst="rect">
                <a:avLst/>
              </a:prstGeom>
            </p:spPr>
            <p:txBody>
              <a:bodyPr wrap="none">
                <a:spAutoFit/>
              </a:bodyPr>
              <a:lstStyle/>
              <a:p>
                <a:pPr algn="ctr" defTabSz="969768" fontAlgn="base">
                  <a:spcBef>
                    <a:spcPct val="0"/>
                  </a:spcBef>
                  <a:spcAft>
                    <a:spcPct val="0"/>
                  </a:spcAft>
                  <a:defRPr/>
                </a:pPr>
                <a:r>
                  <a:rPr lang="en-US" sz="6119" kern="800" spc="-102" dirty="0">
                    <a:solidFill>
                      <a:schemeClr val="tx2"/>
                    </a:solidFill>
                    <a:latin typeface="+mj-lt"/>
                    <a:ea typeface="Segoe UI" pitchFamily="34" charset="0"/>
                    <a:cs typeface="Segoe UI" pitchFamily="34" charset="0"/>
                  </a:rPr>
                  <a:t>Top #</a:t>
                </a:r>
              </a:p>
            </p:txBody>
          </p:sp>
        </p:grpSp>
      </p:grpSp>
    </p:spTree>
    <p:extLst>
      <p:ext uri="{BB962C8B-B14F-4D97-AF65-F5344CB8AC3E}">
        <p14:creationId xmlns:p14="http://schemas.microsoft.com/office/powerpoint/2010/main" val="557591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4" presetClass="path" presetSubtype="0" decel="100000" fill="hold" nodeType="withEffect">
                                  <p:stCondLst>
                                    <p:cond delay="250"/>
                                  </p:stCondLst>
                                  <p:childTnLst>
                                    <p:animMotion origin="layout" path="M 0 0.02639 L 0 -3.33333E-6 " pathEditMode="relative" rAng="0" ptsTypes="AA">
                                      <p:cBhvr>
                                        <p:cTn id="9" dur="500" fill="hold"/>
                                        <p:tgtEl>
                                          <p:spTgt spid="6"/>
                                        </p:tgtEl>
                                        <p:attrNameLst>
                                          <p:attrName>ppt_x</p:attrName>
                                          <p:attrName>ppt_y</p:attrName>
                                        </p:attrNameLst>
                                      </p:cBhvr>
                                      <p:rCtr x="0" y="-1319"/>
                                    </p:animMotion>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64" presetClass="path" presetSubtype="0" decel="100000" fill="hold" nodeType="withEffect">
                                  <p:stCondLst>
                                    <p:cond delay="0"/>
                                  </p:stCondLst>
                                  <p:childTnLst>
                                    <p:animMotion origin="layout" path="M 0 0.02639 L 0 -3.33333E-6 " pathEditMode="relative" rAng="0" ptsTypes="AA">
                                      <p:cBhvr>
                                        <p:cTn id="15" dur="500" fill="hold"/>
                                        <p:tgtEl>
                                          <p:spTgt spid="7"/>
                                        </p:tgtEl>
                                        <p:attrNameLst>
                                          <p:attrName>ppt_x</p:attrName>
                                          <p:attrName>ppt_y</p:attrName>
                                        </p:attrNameLst>
                                      </p:cBhvr>
                                      <p:rCtr x="0" y="-1319"/>
                                    </p:animMotion>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500"/>
                                        <p:tgtEl>
                                          <p:spTgt spid="112"/>
                                        </p:tgtEl>
                                      </p:cBhvr>
                                    </p:animEffect>
                                  </p:childTnLst>
                                </p:cTn>
                              </p:par>
                              <p:par>
                                <p:cTn id="20" presetID="64" presetClass="path" presetSubtype="0" decel="100000" fill="hold" nodeType="withEffect">
                                  <p:stCondLst>
                                    <p:cond delay="0"/>
                                  </p:stCondLst>
                                  <p:childTnLst>
                                    <p:animMotion origin="layout" path="M 0 0.02639 L 0 -3.33333E-6 " pathEditMode="relative" rAng="0" ptsTypes="AA">
                                      <p:cBhvr>
                                        <p:cTn id="21" dur="500" fill="hold"/>
                                        <p:tgtEl>
                                          <p:spTgt spid="112"/>
                                        </p:tgtEl>
                                        <p:attrNameLst>
                                          <p:attrName>ppt_x</p:attrName>
                                          <p:attrName>ppt_y</p:attrName>
                                        </p:attrNameLst>
                                      </p:cBhvr>
                                      <p:rCtr x="0" y="-1319"/>
                                    </p:animMotion>
                                  </p:childTnLst>
                                </p:cTn>
                              </p:par>
                            </p:childTnLst>
                          </p:cTn>
                        </p:par>
                      </p:childTnLst>
                    </p:cTn>
                  </p:par>
                  <p:par>
                    <p:cTn id="22" fill="hold">
                      <p:stCondLst>
                        <p:cond delay="indefinite"/>
                      </p:stCondLst>
                      <p:childTnLst>
                        <p:par>
                          <p:cTn id="23" fill="hold">
                            <p:stCondLst>
                              <p:cond delay="0"/>
                            </p:stCondLst>
                            <p:childTnLst>
                              <p:par>
                                <p:cTn id="24" presetID="2" presetClass="exit" presetSubtype="8" accel="100000" fill="hold" nodeType="clickEffect">
                                  <p:stCondLst>
                                    <p:cond delay="0"/>
                                  </p:stCondLst>
                                  <p:childTnLst>
                                    <p:anim calcmode="lin" valueType="num">
                                      <p:cBhvr additive="base">
                                        <p:cTn id="25" dur="500"/>
                                        <p:tgtEl>
                                          <p:spTgt spid="6"/>
                                        </p:tgtEl>
                                        <p:attrNameLst>
                                          <p:attrName>ppt_x</p:attrName>
                                        </p:attrNameLst>
                                      </p:cBhvr>
                                      <p:tavLst>
                                        <p:tav tm="0">
                                          <p:val>
                                            <p:strVal val="ppt_x"/>
                                          </p:val>
                                        </p:tav>
                                        <p:tav tm="100000">
                                          <p:val>
                                            <p:strVal val="0-ppt_w/2"/>
                                          </p:val>
                                        </p:tav>
                                      </p:tavLst>
                                    </p:anim>
                                    <p:anim calcmode="lin" valueType="num">
                                      <p:cBhvr additive="base">
                                        <p:cTn id="26" dur="500"/>
                                        <p:tgtEl>
                                          <p:spTgt spid="6"/>
                                        </p:tgtEl>
                                        <p:attrNameLst>
                                          <p:attrName>ppt_y</p:attrName>
                                        </p:attrNameLst>
                                      </p:cBhvr>
                                      <p:tavLst>
                                        <p:tav tm="0">
                                          <p:val>
                                            <p:strVal val="ppt_y"/>
                                          </p:val>
                                        </p:tav>
                                        <p:tav tm="100000">
                                          <p:val>
                                            <p:strVal val="ppt_y"/>
                                          </p:val>
                                        </p:tav>
                                      </p:tavLst>
                                    </p:anim>
                                    <p:set>
                                      <p:cBhvr>
                                        <p:cTn id="27" dur="1" fill="hold">
                                          <p:stCondLst>
                                            <p:cond delay="499"/>
                                          </p:stCondLst>
                                        </p:cTn>
                                        <p:tgtEl>
                                          <p:spTgt spid="6"/>
                                        </p:tgtEl>
                                        <p:attrNameLst>
                                          <p:attrName>style.visibility</p:attrName>
                                        </p:attrNameLst>
                                      </p:cBhvr>
                                      <p:to>
                                        <p:strVal val="hidden"/>
                                      </p:to>
                                    </p:set>
                                  </p:childTnLst>
                                </p:cTn>
                              </p:par>
                              <p:par>
                                <p:cTn id="28" presetID="2" presetClass="exit" presetSubtype="2" accel="100000" fill="hold" nodeType="withEffect">
                                  <p:stCondLst>
                                    <p:cond delay="0"/>
                                  </p:stCondLst>
                                  <p:childTnLst>
                                    <p:anim calcmode="lin" valueType="num">
                                      <p:cBhvr additive="base">
                                        <p:cTn id="29" dur="500"/>
                                        <p:tgtEl>
                                          <p:spTgt spid="7"/>
                                        </p:tgtEl>
                                        <p:attrNameLst>
                                          <p:attrName>ppt_x</p:attrName>
                                        </p:attrNameLst>
                                      </p:cBhvr>
                                      <p:tavLst>
                                        <p:tav tm="0">
                                          <p:val>
                                            <p:strVal val="ppt_x"/>
                                          </p:val>
                                        </p:tav>
                                        <p:tav tm="100000">
                                          <p:val>
                                            <p:strVal val="1+ppt_w/2"/>
                                          </p:val>
                                        </p:tav>
                                      </p:tavLst>
                                    </p:anim>
                                    <p:anim calcmode="lin" valueType="num">
                                      <p:cBhvr additive="base">
                                        <p:cTn id="30" dur="500"/>
                                        <p:tgtEl>
                                          <p:spTgt spid="7"/>
                                        </p:tgtEl>
                                        <p:attrNameLst>
                                          <p:attrName>ppt_y</p:attrName>
                                        </p:attrNameLst>
                                      </p:cBhvr>
                                      <p:tavLst>
                                        <p:tav tm="0">
                                          <p:val>
                                            <p:strVal val="ppt_y"/>
                                          </p:val>
                                        </p:tav>
                                        <p:tav tm="100000">
                                          <p:val>
                                            <p:strVal val="ppt_y"/>
                                          </p:val>
                                        </p:tav>
                                      </p:tavLst>
                                    </p:anim>
                                    <p:set>
                                      <p:cBhvr>
                                        <p:cTn id="31" dur="1" fill="hold">
                                          <p:stCondLst>
                                            <p:cond delay="499"/>
                                          </p:stCondLst>
                                        </p:cTn>
                                        <p:tgtEl>
                                          <p:spTgt spid="7"/>
                                        </p:tgtEl>
                                        <p:attrNameLst>
                                          <p:attrName>style.visibility</p:attrName>
                                        </p:attrNameLst>
                                      </p:cBhvr>
                                      <p:to>
                                        <p:strVal val="hidden"/>
                                      </p:to>
                                    </p:set>
                                  </p:childTnLst>
                                </p:cTn>
                              </p:par>
                              <p:par>
                                <p:cTn id="32" presetID="2" presetClass="exit" presetSubtype="4" accel="100000" fill="hold" nodeType="withEffect">
                                  <p:stCondLst>
                                    <p:cond delay="0"/>
                                  </p:stCondLst>
                                  <p:childTnLst>
                                    <p:anim calcmode="lin" valueType="num">
                                      <p:cBhvr additive="base">
                                        <p:cTn id="33" dur="500"/>
                                        <p:tgtEl>
                                          <p:spTgt spid="112"/>
                                        </p:tgtEl>
                                        <p:attrNameLst>
                                          <p:attrName>ppt_x</p:attrName>
                                        </p:attrNameLst>
                                      </p:cBhvr>
                                      <p:tavLst>
                                        <p:tav tm="0">
                                          <p:val>
                                            <p:strVal val="ppt_x"/>
                                          </p:val>
                                        </p:tav>
                                        <p:tav tm="100000">
                                          <p:val>
                                            <p:strVal val="ppt_x"/>
                                          </p:val>
                                        </p:tav>
                                      </p:tavLst>
                                    </p:anim>
                                    <p:anim calcmode="lin" valueType="num">
                                      <p:cBhvr additive="base">
                                        <p:cTn id="34" dur="500"/>
                                        <p:tgtEl>
                                          <p:spTgt spid="112"/>
                                        </p:tgtEl>
                                        <p:attrNameLst>
                                          <p:attrName>ppt_y</p:attrName>
                                        </p:attrNameLst>
                                      </p:cBhvr>
                                      <p:tavLst>
                                        <p:tav tm="0">
                                          <p:val>
                                            <p:strVal val="ppt_y"/>
                                          </p:val>
                                        </p:tav>
                                        <p:tav tm="100000">
                                          <p:val>
                                            <p:strVal val="1+ppt_h/2"/>
                                          </p:val>
                                        </p:tav>
                                      </p:tavLst>
                                    </p:anim>
                                    <p:set>
                                      <p:cBhvr>
                                        <p:cTn id="35" dur="1" fill="hold">
                                          <p:stCondLst>
                                            <p:cond delay="499"/>
                                          </p:stCondLst>
                                        </p:cTn>
                                        <p:tgtEl>
                                          <p:spTgt spid="112"/>
                                        </p:tgtEl>
                                        <p:attrNameLst>
                                          <p:attrName>style.visibility</p:attrName>
                                        </p:attrNameLst>
                                      </p:cBhvr>
                                      <p:to>
                                        <p:strVal val="hidden"/>
                                      </p:to>
                                    </p:set>
                                  </p:childTnLst>
                                </p:cTn>
                              </p:par>
                            </p:childTnLst>
                          </p:cTn>
                        </p:par>
                        <p:par>
                          <p:cTn id="36" fill="hold">
                            <p:stCondLst>
                              <p:cond delay="500"/>
                            </p:stCondLst>
                            <p:childTnLst>
                              <p:par>
                                <p:cTn id="37" presetID="2" presetClass="entr" presetSubtype="8" decel="100000" fill="hold" nodeType="afterEffect">
                                  <p:stCondLst>
                                    <p:cond delay="0"/>
                                  </p:stCondLst>
                                  <p:childTnLst>
                                    <p:set>
                                      <p:cBhvr>
                                        <p:cTn id="38" dur="1" fill="hold">
                                          <p:stCondLst>
                                            <p:cond delay="0"/>
                                          </p:stCondLst>
                                        </p:cTn>
                                        <p:tgtEl>
                                          <p:spTgt spid="172"/>
                                        </p:tgtEl>
                                        <p:attrNameLst>
                                          <p:attrName>style.visibility</p:attrName>
                                        </p:attrNameLst>
                                      </p:cBhvr>
                                      <p:to>
                                        <p:strVal val="visible"/>
                                      </p:to>
                                    </p:set>
                                    <p:anim calcmode="lin" valueType="num">
                                      <p:cBhvr additive="base">
                                        <p:cTn id="39" dur="1000" fill="hold"/>
                                        <p:tgtEl>
                                          <p:spTgt spid="172"/>
                                        </p:tgtEl>
                                        <p:attrNameLst>
                                          <p:attrName>ppt_x</p:attrName>
                                        </p:attrNameLst>
                                      </p:cBhvr>
                                      <p:tavLst>
                                        <p:tav tm="0">
                                          <p:val>
                                            <p:strVal val="0-#ppt_w/2"/>
                                          </p:val>
                                        </p:tav>
                                        <p:tav tm="100000">
                                          <p:val>
                                            <p:strVal val="#ppt_x"/>
                                          </p:val>
                                        </p:tav>
                                      </p:tavLst>
                                    </p:anim>
                                    <p:anim calcmode="lin" valueType="num">
                                      <p:cBhvr additive="base">
                                        <p:cTn id="40" dur="1000" fill="hold"/>
                                        <p:tgtEl>
                                          <p:spTgt spid="172"/>
                                        </p:tgtEl>
                                        <p:attrNameLst>
                                          <p:attrName>ppt_y</p:attrName>
                                        </p:attrNameLst>
                                      </p:cBhvr>
                                      <p:tavLst>
                                        <p:tav tm="0">
                                          <p:val>
                                            <p:strVal val="#ppt_y"/>
                                          </p:val>
                                        </p:tav>
                                        <p:tav tm="100000">
                                          <p:val>
                                            <p:strVal val="#ppt_y"/>
                                          </p:val>
                                        </p:tav>
                                      </p:tavLst>
                                    </p:anim>
                                  </p:childTnLst>
                                </p:cTn>
                              </p:par>
                              <p:par>
                                <p:cTn id="41" presetID="53" presetClass="entr" presetSubtype="16" fill="hold" nodeType="withEffect">
                                  <p:stCondLst>
                                    <p:cond delay="0"/>
                                  </p:stCondLst>
                                  <p:childTnLst>
                                    <p:set>
                                      <p:cBhvr>
                                        <p:cTn id="42" dur="1" fill="hold">
                                          <p:stCondLst>
                                            <p:cond delay="0"/>
                                          </p:stCondLst>
                                        </p:cTn>
                                        <p:tgtEl>
                                          <p:spTgt spid="172"/>
                                        </p:tgtEl>
                                        <p:attrNameLst>
                                          <p:attrName>style.visibility</p:attrName>
                                        </p:attrNameLst>
                                      </p:cBhvr>
                                      <p:to>
                                        <p:strVal val="visible"/>
                                      </p:to>
                                    </p:set>
                                    <p:anim calcmode="lin" valueType="num">
                                      <p:cBhvr>
                                        <p:cTn id="43" dur="1000" fill="hold"/>
                                        <p:tgtEl>
                                          <p:spTgt spid="172"/>
                                        </p:tgtEl>
                                        <p:attrNameLst>
                                          <p:attrName>ppt_w</p:attrName>
                                        </p:attrNameLst>
                                      </p:cBhvr>
                                      <p:tavLst>
                                        <p:tav tm="0">
                                          <p:val>
                                            <p:fltVal val="0"/>
                                          </p:val>
                                        </p:tav>
                                        <p:tav tm="100000">
                                          <p:val>
                                            <p:strVal val="#ppt_w"/>
                                          </p:val>
                                        </p:tav>
                                      </p:tavLst>
                                    </p:anim>
                                    <p:anim calcmode="lin" valueType="num">
                                      <p:cBhvr>
                                        <p:cTn id="44" dur="1000" fill="hold"/>
                                        <p:tgtEl>
                                          <p:spTgt spid="172"/>
                                        </p:tgtEl>
                                        <p:attrNameLst>
                                          <p:attrName>ppt_h</p:attrName>
                                        </p:attrNameLst>
                                      </p:cBhvr>
                                      <p:tavLst>
                                        <p:tav tm="0">
                                          <p:val>
                                            <p:fltVal val="0"/>
                                          </p:val>
                                        </p:tav>
                                        <p:tav tm="100000">
                                          <p:val>
                                            <p:strVal val="#ppt_h"/>
                                          </p:val>
                                        </p:tav>
                                      </p:tavLst>
                                    </p:anim>
                                    <p:animEffect transition="in" filter="fade">
                                      <p:cBhvr>
                                        <p:cTn id="45" dur="1000"/>
                                        <p:tgtEl>
                                          <p:spTgt spid="17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decel="100000" fill="hold" nodeType="clickEffect">
                                  <p:stCondLst>
                                    <p:cond delay="0"/>
                                  </p:stCondLst>
                                  <p:childTnLst>
                                    <p:set>
                                      <p:cBhvr>
                                        <p:cTn id="49" dur="1" fill="hold">
                                          <p:stCondLst>
                                            <p:cond delay="0"/>
                                          </p:stCondLst>
                                        </p:cTn>
                                        <p:tgtEl>
                                          <p:spTgt spid="177"/>
                                        </p:tgtEl>
                                        <p:attrNameLst>
                                          <p:attrName>style.visibility</p:attrName>
                                        </p:attrNameLst>
                                      </p:cBhvr>
                                      <p:to>
                                        <p:strVal val="visible"/>
                                      </p:to>
                                    </p:set>
                                    <p:anim calcmode="lin" valueType="num">
                                      <p:cBhvr additive="base">
                                        <p:cTn id="50" dur="1000" fill="hold"/>
                                        <p:tgtEl>
                                          <p:spTgt spid="177"/>
                                        </p:tgtEl>
                                        <p:attrNameLst>
                                          <p:attrName>ppt_x</p:attrName>
                                        </p:attrNameLst>
                                      </p:cBhvr>
                                      <p:tavLst>
                                        <p:tav tm="0">
                                          <p:val>
                                            <p:strVal val="0-#ppt_w/2"/>
                                          </p:val>
                                        </p:tav>
                                        <p:tav tm="100000">
                                          <p:val>
                                            <p:strVal val="#ppt_x"/>
                                          </p:val>
                                        </p:tav>
                                      </p:tavLst>
                                    </p:anim>
                                    <p:anim calcmode="lin" valueType="num">
                                      <p:cBhvr additive="base">
                                        <p:cTn id="51" dur="1000" fill="hold"/>
                                        <p:tgtEl>
                                          <p:spTgt spid="177"/>
                                        </p:tgtEl>
                                        <p:attrNameLst>
                                          <p:attrName>ppt_y</p:attrName>
                                        </p:attrNameLst>
                                      </p:cBhvr>
                                      <p:tavLst>
                                        <p:tav tm="0">
                                          <p:val>
                                            <p:strVal val="#ppt_y"/>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177"/>
                                        </p:tgtEl>
                                        <p:attrNameLst>
                                          <p:attrName>style.visibility</p:attrName>
                                        </p:attrNameLst>
                                      </p:cBhvr>
                                      <p:to>
                                        <p:strVal val="visible"/>
                                      </p:to>
                                    </p:set>
                                    <p:anim calcmode="lin" valueType="num">
                                      <p:cBhvr>
                                        <p:cTn id="54" dur="1000" fill="hold"/>
                                        <p:tgtEl>
                                          <p:spTgt spid="177"/>
                                        </p:tgtEl>
                                        <p:attrNameLst>
                                          <p:attrName>ppt_w</p:attrName>
                                        </p:attrNameLst>
                                      </p:cBhvr>
                                      <p:tavLst>
                                        <p:tav tm="0">
                                          <p:val>
                                            <p:fltVal val="0"/>
                                          </p:val>
                                        </p:tav>
                                        <p:tav tm="100000">
                                          <p:val>
                                            <p:strVal val="#ppt_w"/>
                                          </p:val>
                                        </p:tav>
                                      </p:tavLst>
                                    </p:anim>
                                    <p:anim calcmode="lin" valueType="num">
                                      <p:cBhvr>
                                        <p:cTn id="55" dur="1000" fill="hold"/>
                                        <p:tgtEl>
                                          <p:spTgt spid="177"/>
                                        </p:tgtEl>
                                        <p:attrNameLst>
                                          <p:attrName>ppt_h</p:attrName>
                                        </p:attrNameLst>
                                      </p:cBhvr>
                                      <p:tavLst>
                                        <p:tav tm="0">
                                          <p:val>
                                            <p:fltVal val="0"/>
                                          </p:val>
                                        </p:tav>
                                        <p:tav tm="100000">
                                          <p:val>
                                            <p:strVal val="#ppt_h"/>
                                          </p:val>
                                        </p:tav>
                                      </p:tavLst>
                                    </p:anim>
                                    <p:animEffect transition="in" filter="fade">
                                      <p:cBhvr>
                                        <p:cTn id="56" dur="1000"/>
                                        <p:tgtEl>
                                          <p:spTgt spid="17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decel="100000" fill="hold" nodeType="clickEffect">
                                  <p:stCondLst>
                                    <p:cond delay="0"/>
                                  </p:stCondLst>
                                  <p:childTnLst>
                                    <p:set>
                                      <p:cBhvr>
                                        <p:cTn id="60" dur="1" fill="hold">
                                          <p:stCondLst>
                                            <p:cond delay="0"/>
                                          </p:stCondLst>
                                        </p:cTn>
                                        <p:tgtEl>
                                          <p:spTgt spid="187"/>
                                        </p:tgtEl>
                                        <p:attrNameLst>
                                          <p:attrName>style.visibility</p:attrName>
                                        </p:attrNameLst>
                                      </p:cBhvr>
                                      <p:to>
                                        <p:strVal val="visible"/>
                                      </p:to>
                                    </p:set>
                                    <p:anim calcmode="lin" valueType="num">
                                      <p:cBhvr additive="base">
                                        <p:cTn id="61" dur="1000" fill="hold"/>
                                        <p:tgtEl>
                                          <p:spTgt spid="187"/>
                                        </p:tgtEl>
                                        <p:attrNameLst>
                                          <p:attrName>ppt_x</p:attrName>
                                        </p:attrNameLst>
                                      </p:cBhvr>
                                      <p:tavLst>
                                        <p:tav tm="0">
                                          <p:val>
                                            <p:strVal val="0-#ppt_w/2"/>
                                          </p:val>
                                        </p:tav>
                                        <p:tav tm="100000">
                                          <p:val>
                                            <p:strVal val="#ppt_x"/>
                                          </p:val>
                                        </p:tav>
                                      </p:tavLst>
                                    </p:anim>
                                    <p:anim calcmode="lin" valueType="num">
                                      <p:cBhvr additive="base">
                                        <p:cTn id="62" dur="1000" fill="hold"/>
                                        <p:tgtEl>
                                          <p:spTgt spid="187"/>
                                        </p:tgtEl>
                                        <p:attrNameLst>
                                          <p:attrName>ppt_y</p:attrName>
                                        </p:attrNameLst>
                                      </p:cBhvr>
                                      <p:tavLst>
                                        <p:tav tm="0">
                                          <p:val>
                                            <p:strVal val="#ppt_y"/>
                                          </p:val>
                                        </p:tav>
                                        <p:tav tm="100000">
                                          <p:val>
                                            <p:strVal val="#ppt_y"/>
                                          </p:val>
                                        </p:tav>
                                      </p:tavLst>
                                    </p:anim>
                                  </p:childTnLst>
                                </p:cTn>
                              </p:par>
                              <p:par>
                                <p:cTn id="63" presetID="53" presetClass="entr" presetSubtype="16" fill="hold" nodeType="withEffect">
                                  <p:stCondLst>
                                    <p:cond delay="0"/>
                                  </p:stCondLst>
                                  <p:childTnLst>
                                    <p:set>
                                      <p:cBhvr>
                                        <p:cTn id="64" dur="1" fill="hold">
                                          <p:stCondLst>
                                            <p:cond delay="0"/>
                                          </p:stCondLst>
                                        </p:cTn>
                                        <p:tgtEl>
                                          <p:spTgt spid="187"/>
                                        </p:tgtEl>
                                        <p:attrNameLst>
                                          <p:attrName>style.visibility</p:attrName>
                                        </p:attrNameLst>
                                      </p:cBhvr>
                                      <p:to>
                                        <p:strVal val="visible"/>
                                      </p:to>
                                    </p:set>
                                    <p:anim calcmode="lin" valueType="num">
                                      <p:cBhvr>
                                        <p:cTn id="65" dur="1000" fill="hold"/>
                                        <p:tgtEl>
                                          <p:spTgt spid="187"/>
                                        </p:tgtEl>
                                        <p:attrNameLst>
                                          <p:attrName>ppt_w</p:attrName>
                                        </p:attrNameLst>
                                      </p:cBhvr>
                                      <p:tavLst>
                                        <p:tav tm="0">
                                          <p:val>
                                            <p:fltVal val="0"/>
                                          </p:val>
                                        </p:tav>
                                        <p:tav tm="100000">
                                          <p:val>
                                            <p:strVal val="#ppt_w"/>
                                          </p:val>
                                        </p:tav>
                                      </p:tavLst>
                                    </p:anim>
                                    <p:anim calcmode="lin" valueType="num">
                                      <p:cBhvr>
                                        <p:cTn id="66" dur="1000" fill="hold"/>
                                        <p:tgtEl>
                                          <p:spTgt spid="187"/>
                                        </p:tgtEl>
                                        <p:attrNameLst>
                                          <p:attrName>ppt_h</p:attrName>
                                        </p:attrNameLst>
                                      </p:cBhvr>
                                      <p:tavLst>
                                        <p:tav tm="0">
                                          <p:val>
                                            <p:fltVal val="0"/>
                                          </p:val>
                                        </p:tav>
                                        <p:tav tm="100000">
                                          <p:val>
                                            <p:strVal val="#ppt_h"/>
                                          </p:val>
                                        </p:tav>
                                      </p:tavLst>
                                    </p:anim>
                                    <p:animEffect transition="in" filter="fade">
                                      <p:cBhvr>
                                        <p:cTn id="67" dur="1000"/>
                                        <p:tgtEl>
                                          <p:spTgt spid="187"/>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8" decel="100000" fill="hold" nodeType="clickEffect">
                                  <p:stCondLst>
                                    <p:cond delay="0"/>
                                  </p:stCondLst>
                                  <p:childTnLst>
                                    <p:set>
                                      <p:cBhvr>
                                        <p:cTn id="71" dur="1" fill="hold">
                                          <p:stCondLst>
                                            <p:cond delay="0"/>
                                          </p:stCondLst>
                                        </p:cTn>
                                        <p:tgtEl>
                                          <p:spTgt spid="192"/>
                                        </p:tgtEl>
                                        <p:attrNameLst>
                                          <p:attrName>style.visibility</p:attrName>
                                        </p:attrNameLst>
                                      </p:cBhvr>
                                      <p:to>
                                        <p:strVal val="visible"/>
                                      </p:to>
                                    </p:set>
                                    <p:anim calcmode="lin" valueType="num">
                                      <p:cBhvr additive="base">
                                        <p:cTn id="72" dur="1000" fill="hold"/>
                                        <p:tgtEl>
                                          <p:spTgt spid="192"/>
                                        </p:tgtEl>
                                        <p:attrNameLst>
                                          <p:attrName>ppt_x</p:attrName>
                                        </p:attrNameLst>
                                      </p:cBhvr>
                                      <p:tavLst>
                                        <p:tav tm="0">
                                          <p:val>
                                            <p:strVal val="0-#ppt_w/2"/>
                                          </p:val>
                                        </p:tav>
                                        <p:tav tm="100000">
                                          <p:val>
                                            <p:strVal val="#ppt_x"/>
                                          </p:val>
                                        </p:tav>
                                      </p:tavLst>
                                    </p:anim>
                                    <p:anim calcmode="lin" valueType="num">
                                      <p:cBhvr additive="base">
                                        <p:cTn id="73" dur="1000" fill="hold"/>
                                        <p:tgtEl>
                                          <p:spTgt spid="192"/>
                                        </p:tgtEl>
                                        <p:attrNameLst>
                                          <p:attrName>ppt_y</p:attrName>
                                        </p:attrNameLst>
                                      </p:cBhvr>
                                      <p:tavLst>
                                        <p:tav tm="0">
                                          <p:val>
                                            <p:strVal val="#ppt_y"/>
                                          </p:val>
                                        </p:tav>
                                        <p:tav tm="100000">
                                          <p:val>
                                            <p:strVal val="#ppt_y"/>
                                          </p:val>
                                        </p:tav>
                                      </p:tavLst>
                                    </p:anim>
                                  </p:childTnLst>
                                </p:cTn>
                              </p:par>
                              <p:par>
                                <p:cTn id="74" presetID="53" presetClass="entr" presetSubtype="16" fill="hold" nodeType="withEffect">
                                  <p:stCondLst>
                                    <p:cond delay="0"/>
                                  </p:stCondLst>
                                  <p:childTnLst>
                                    <p:set>
                                      <p:cBhvr>
                                        <p:cTn id="75" dur="1" fill="hold">
                                          <p:stCondLst>
                                            <p:cond delay="0"/>
                                          </p:stCondLst>
                                        </p:cTn>
                                        <p:tgtEl>
                                          <p:spTgt spid="192"/>
                                        </p:tgtEl>
                                        <p:attrNameLst>
                                          <p:attrName>style.visibility</p:attrName>
                                        </p:attrNameLst>
                                      </p:cBhvr>
                                      <p:to>
                                        <p:strVal val="visible"/>
                                      </p:to>
                                    </p:set>
                                    <p:anim calcmode="lin" valueType="num">
                                      <p:cBhvr>
                                        <p:cTn id="76" dur="1000" fill="hold"/>
                                        <p:tgtEl>
                                          <p:spTgt spid="192"/>
                                        </p:tgtEl>
                                        <p:attrNameLst>
                                          <p:attrName>ppt_w</p:attrName>
                                        </p:attrNameLst>
                                      </p:cBhvr>
                                      <p:tavLst>
                                        <p:tav tm="0">
                                          <p:val>
                                            <p:fltVal val="0"/>
                                          </p:val>
                                        </p:tav>
                                        <p:tav tm="100000">
                                          <p:val>
                                            <p:strVal val="#ppt_w"/>
                                          </p:val>
                                        </p:tav>
                                      </p:tavLst>
                                    </p:anim>
                                    <p:anim calcmode="lin" valueType="num">
                                      <p:cBhvr>
                                        <p:cTn id="77" dur="1000" fill="hold"/>
                                        <p:tgtEl>
                                          <p:spTgt spid="192"/>
                                        </p:tgtEl>
                                        <p:attrNameLst>
                                          <p:attrName>ppt_h</p:attrName>
                                        </p:attrNameLst>
                                      </p:cBhvr>
                                      <p:tavLst>
                                        <p:tav tm="0">
                                          <p:val>
                                            <p:fltVal val="0"/>
                                          </p:val>
                                        </p:tav>
                                        <p:tav tm="100000">
                                          <p:val>
                                            <p:strVal val="#ppt_h"/>
                                          </p:val>
                                        </p:tav>
                                      </p:tavLst>
                                    </p:anim>
                                    <p:animEffect transition="in" filter="fade">
                                      <p:cBhvr>
                                        <p:cTn id="78" dur="1000"/>
                                        <p:tgtEl>
                                          <p:spTgt spid="192"/>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8" decel="100000" fill="hold" nodeType="clickEffect">
                                  <p:stCondLst>
                                    <p:cond delay="0"/>
                                  </p:stCondLst>
                                  <p:childTnLst>
                                    <p:set>
                                      <p:cBhvr>
                                        <p:cTn id="82" dur="1" fill="hold">
                                          <p:stCondLst>
                                            <p:cond delay="0"/>
                                          </p:stCondLst>
                                        </p:cTn>
                                        <p:tgtEl>
                                          <p:spTgt spid="197"/>
                                        </p:tgtEl>
                                        <p:attrNameLst>
                                          <p:attrName>style.visibility</p:attrName>
                                        </p:attrNameLst>
                                      </p:cBhvr>
                                      <p:to>
                                        <p:strVal val="visible"/>
                                      </p:to>
                                    </p:set>
                                    <p:anim calcmode="lin" valueType="num">
                                      <p:cBhvr additive="base">
                                        <p:cTn id="83" dur="1000" fill="hold"/>
                                        <p:tgtEl>
                                          <p:spTgt spid="197"/>
                                        </p:tgtEl>
                                        <p:attrNameLst>
                                          <p:attrName>ppt_x</p:attrName>
                                        </p:attrNameLst>
                                      </p:cBhvr>
                                      <p:tavLst>
                                        <p:tav tm="0">
                                          <p:val>
                                            <p:strVal val="0-#ppt_w/2"/>
                                          </p:val>
                                        </p:tav>
                                        <p:tav tm="100000">
                                          <p:val>
                                            <p:strVal val="#ppt_x"/>
                                          </p:val>
                                        </p:tav>
                                      </p:tavLst>
                                    </p:anim>
                                    <p:anim calcmode="lin" valueType="num">
                                      <p:cBhvr additive="base">
                                        <p:cTn id="84" dur="1000" fill="hold"/>
                                        <p:tgtEl>
                                          <p:spTgt spid="197"/>
                                        </p:tgtEl>
                                        <p:attrNameLst>
                                          <p:attrName>ppt_y</p:attrName>
                                        </p:attrNameLst>
                                      </p:cBhvr>
                                      <p:tavLst>
                                        <p:tav tm="0">
                                          <p:val>
                                            <p:strVal val="#ppt_y"/>
                                          </p:val>
                                        </p:tav>
                                        <p:tav tm="100000">
                                          <p:val>
                                            <p:strVal val="#ppt_y"/>
                                          </p:val>
                                        </p:tav>
                                      </p:tavLst>
                                    </p:anim>
                                  </p:childTnLst>
                                </p:cTn>
                              </p:par>
                              <p:par>
                                <p:cTn id="85" presetID="53" presetClass="entr" presetSubtype="16" fill="hold" nodeType="withEffect">
                                  <p:stCondLst>
                                    <p:cond delay="0"/>
                                  </p:stCondLst>
                                  <p:childTnLst>
                                    <p:set>
                                      <p:cBhvr>
                                        <p:cTn id="86" dur="1" fill="hold">
                                          <p:stCondLst>
                                            <p:cond delay="0"/>
                                          </p:stCondLst>
                                        </p:cTn>
                                        <p:tgtEl>
                                          <p:spTgt spid="197"/>
                                        </p:tgtEl>
                                        <p:attrNameLst>
                                          <p:attrName>style.visibility</p:attrName>
                                        </p:attrNameLst>
                                      </p:cBhvr>
                                      <p:to>
                                        <p:strVal val="visible"/>
                                      </p:to>
                                    </p:set>
                                    <p:anim calcmode="lin" valueType="num">
                                      <p:cBhvr>
                                        <p:cTn id="87" dur="1000" fill="hold"/>
                                        <p:tgtEl>
                                          <p:spTgt spid="197"/>
                                        </p:tgtEl>
                                        <p:attrNameLst>
                                          <p:attrName>ppt_w</p:attrName>
                                        </p:attrNameLst>
                                      </p:cBhvr>
                                      <p:tavLst>
                                        <p:tav tm="0">
                                          <p:val>
                                            <p:fltVal val="0"/>
                                          </p:val>
                                        </p:tav>
                                        <p:tav tm="100000">
                                          <p:val>
                                            <p:strVal val="#ppt_w"/>
                                          </p:val>
                                        </p:tav>
                                      </p:tavLst>
                                    </p:anim>
                                    <p:anim calcmode="lin" valueType="num">
                                      <p:cBhvr>
                                        <p:cTn id="88" dur="1000" fill="hold"/>
                                        <p:tgtEl>
                                          <p:spTgt spid="197"/>
                                        </p:tgtEl>
                                        <p:attrNameLst>
                                          <p:attrName>ppt_h</p:attrName>
                                        </p:attrNameLst>
                                      </p:cBhvr>
                                      <p:tavLst>
                                        <p:tav tm="0">
                                          <p:val>
                                            <p:fltVal val="0"/>
                                          </p:val>
                                        </p:tav>
                                        <p:tav tm="100000">
                                          <p:val>
                                            <p:strVal val="#ppt_h"/>
                                          </p:val>
                                        </p:tav>
                                      </p:tavLst>
                                    </p:anim>
                                    <p:animEffect transition="in" filter="fade">
                                      <p:cBhvr>
                                        <p:cTn id="89"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dirty="0"/>
              <a:t>The</a:t>
            </a:r>
            <a:r>
              <a:rPr lang="en-US"/>
              <a:t> SharePoint Framework</a:t>
            </a:r>
            <a:endParaRPr lang="en-US" dirty="0"/>
          </a:p>
        </p:txBody>
      </p:sp>
    </p:spTree>
    <p:extLst>
      <p:ext uri="{BB962C8B-B14F-4D97-AF65-F5344CB8AC3E}">
        <p14:creationId xmlns:p14="http://schemas.microsoft.com/office/powerpoint/2010/main" val="63799934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did we need </a:t>
            </a:r>
            <a:r>
              <a:rPr lang="en-US" dirty="0" err="1"/>
              <a:t>SPFx</a:t>
            </a:r>
            <a:r>
              <a:rPr lang="en-US" dirty="0"/>
              <a:t>?</a:t>
            </a:r>
            <a:br>
              <a:rPr lang="en-US" dirty="0"/>
            </a:br>
            <a:r>
              <a:rPr lang="en-US" sz="2800" spc="-50" dirty="0">
                <a:gradFill>
                  <a:gsLst>
                    <a:gs pos="21875">
                      <a:schemeClr val="tx2"/>
                    </a:gs>
                    <a:gs pos="61000">
                      <a:schemeClr val="tx2"/>
                    </a:gs>
                  </a:gsLst>
                  <a:lin ang="5400000" scaled="0"/>
                </a:gradFill>
              </a:rPr>
              <a:t>New Tech? Another thing? </a:t>
            </a:r>
          </a:p>
        </p:txBody>
      </p:sp>
      <p:sp>
        <p:nvSpPr>
          <p:cNvPr id="4" name="Text Placeholder 3"/>
          <p:cNvSpPr>
            <a:spLocks noGrp="1"/>
          </p:cNvSpPr>
          <p:nvPr>
            <p:ph type="body" sz="quarter" idx="10"/>
          </p:nvPr>
        </p:nvSpPr>
        <p:spPr>
          <a:xfrm>
            <a:off x="294656" y="2184771"/>
            <a:ext cx="6380781" cy="2942344"/>
          </a:xfrm>
        </p:spPr>
        <p:txBody>
          <a:bodyPr/>
          <a:lstStyle/>
          <a:p>
            <a:pPr marL="336145" indent="-336145" defTabSz="931614">
              <a:lnSpc>
                <a:spcPct val="150000"/>
              </a:lnSpc>
              <a:spcBef>
                <a:spcPts val="0"/>
              </a:spcBef>
              <a:buFont typeface="Arial" pitchFamily="34" charset="0"/>
              <a:buChar char="•"/>
              <a:defRPr/>
            </a:pPr>
            <a:r>
              <a:rPr lang="en-US" sz="2400">
                <a:gradFill>
                  <a:gsLst>
                    <a:gs pos="78906">
                      <a:schemeClr val="accent1"/>
                    </a:gs>
                    <a:gs pos="46000">
                      <a:schemeClr val="accent1"/>
                    </a:gs>
                  </a:gsLst>
                  <a:lin ang="5400000" scaled="1"/>
                </a:gradFill>
                <a:latin typeface="+mn-lt"/>
              </a:rPr>
              <a:t>We saw what developers where doing in SharePoint</a:t>
            </a:r>
          </a:p>
          <a:p>
            <a:pPr marL="336145" indent="-336145" defTabSz="931614">
              <a:lnSpc>
                <a:spcPct val="150000"/>
              </a:lnSpc>
              <a:spcBef>
                <a:spcPts val="0"/>
              </a:spcBef>
              <a:buFont typeface="Arial" pitchFamily="34" charset="0"/>
              <a:buChar char="•"/>
              <a:defRPr/>
            </a:pPr>
            <a:r>
              <a:rPr lang="en-US" sz="2400">
                <a:gradFill>
                  <a:gsLst>
                    <a:gs pos="78906">
                      <a:schemeClr val="accent1"/>
                    </a:gs>
                    <a:gs pos="46000">
                      <a:schemeClr val="accent1"/>
                    </a:gs>
                  </a:gsLst>
                  <a:lin ang="5400000" scaled="1"/>
                </a:gradFill>
                <a:latin typeface="+mn-lt"/>
              </a:rPr>
              <a:t>We knew we needed to refresh the UI</a:t>
            </a:r>
          </a:p>
          <a:p>
            <a:pPr marL="336145" indent="-336145" defTabSz="931614">
              <a:lnSpc>
                <a:spcPct val="150000"/>
              </a:lnSpc>
              <a:spcBef>
                <a:spcPts val="0"/>
              </a:spcBef>
              <a:buFont typeface="Arial" pitchFamily="34" charset="0"/>
              <a:buChar char="•"/>
              <a:defRPr/>
            </a:pPr>
            <a:r>
              <a:rPr lang="en-US" sz="2400">
                <a:gradFill>
                  <a:gsLst>
                    <a:gs pos="78906">
                      <a:schemeClr val="accent1"/>
                    </a:gs>
                    <a:gs pos="46000">
                      <a:schemeClr val="accent1"/>
                    </a:gs>
                  </a:gsLst>
                  <a:lin ang="5400000" scaled="1"/>
                </a:gradFill>
                <a:latin typeface="+mn-lt"/>
              </a:rPr>
              <a:t>Responsive Design is now expected</a:t>
            </a:r>
          </a:p>
          <a:p>
            <a:pPr marL="336145" indent="-336145" defTabSz="931614">
              <a:lnSpc>
                <a:spcPct val="150000"/>
              </a:lnSpc>
              <a:spcBef>
                <a:spcPts val="0"/>
              </a:spcBef>
              <a:buFont typeface="Arial" pitchFamily="34" charset="0"/>
              <a:buChar char="•"/>
              <a:defRPr/>
            </a:pPr>
            <a:r>
              <a:rPr lang="en-US" sz="2400">
                <a:gradFill>
                  <a:gsLst>
                    <a:gs pos="78906">
                      <a:schemeClr val="accent1"/>
                    </a:gs>
                    <a:gs pos="46000">
                      <a:schemeClr val="accent1"/>
                    </a:gs>
                  </a:gsLst>
                  <a:lin ang="5400000" scaled="1"/>
                </a:gradFill>
                <a:latin typeface="+mn-lt"/>
              </a:rPr>
              <a:t>iFrame … love it or hate it</a:t>
            </a:r>
          </a:p>
          <a:p>
            <a:pPr marL="571500" indent="-571500">
              <a:buFont typeface="Arial" panose="020B0604020202020204" pitchFamily="34" charset="0"/>
              <a:buChar char="•"/>
            </a:pPr>
            <a:endParaRPr lang="en-US" sz="3200" dirty="0"/>
          </a:p>
        </p:txBody>
      </p:sp>
      <p:pic>
        <p:nvPicPr>
          <p:cNvPr id="6" name="Picture 5"/>
          <p:cNvPicPr>
            <a:picLocks noChangeAspect="1"/>
          </p:cNvPicPr>
          <p:nvPr/>
        </p:nvPicPr>
        <p:blipFill>
          <a:blip r:embed="rId2"/>
          <a:stretch>
            <a:fillRect/>
          </a:stretch>
        </p:blipFill>
        <p:spPr>
          <a:xfrm>
            <a:off x="7208837" y="1516062"/>
            <a:ext cx="4566300" cy="4279763"/>
          </a:xfrm>
          <a:prstGeom prst="rect">
            <a:avLst/>
          </a:prstGeom>
        </p:spPr>
      </p:pic>
      <p:sp>
        <p:nvSpPr>
          <p:cNvPr id="9" name="Rectangle 8"/>
          <p:cNvSpPr/>
          <p:nvPr/>
        </p:nvSpPr>
        <p:spPr bwMode="auto">
          <a:xfrm>
            <a:off x="274639" y="1516061"/>
            <a:ext cx="6126930" cy="4652289"/>
          </a:xfrm>
          <a:prstGeom prst="rect">
            <a:avLst/>
          </a:prstGeom>
          <a:solidFill>
            <a:schemeClr val="tx1">
              <a:lumMod val="20000"/>
              <a:lumOff val="80000"/>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Tree>
    <p:extLst>
      <p:ext uri="{BB962C8B-B14F-4D97-AF65-F5344CB8AC3E}">
        <p14:creationId xmlns:p14="http://schemas.microsoft.com/office/powerpoint/2010/main" val="35537379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8853673" y="2398102"/>
            <a:ext cx="2127942" cy="2127942"/>
          </a:xfrm>
          <a:prstGeom prst="ellipse">
            <a:avLst/>
          </a:prstGeom>
          <a:solidFill>
            <a:schemeClr val="tx1">
              <a:lumMod val="20000"/>
              <a:lumOff val="80000"/>
              <a:alpha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0" name="Title 49"/>
          <p:cNvSpPr>
            <a:spLocks noGrp="1"/>
          </p:cNvSpPr>
          <p:nvPr>
            <p:ph type="title"/>
          </p:nvPr>
        </p:nvSpPr>
        <p:spPr>
          <a:xfrm>
            <a:off x="305621" y="289095"/>
            <a:ext cx="11889564" cy="917575"/>
          </a:xfrm>
        </p:spPr>
        <p:txBody>
          <a:bodyPr/>
          <a:lstStyle/>
          <a:p>
            <a:r>
              <a:rPr lang="en-US" dirty="0"/>
              <a:t>SharePoint extensibility principles</a:t>
            </a:r>
            <a:br>
              <a:rPr lang="en-US" dirty="0"/>
            </a:br>
            <a:r>
              <a:rPr lang="en-US" sz="2800" spc="-50" dirty="0">
                <a:gradFill>
                  <a:gsLst>
                    <a:gs pos="21875">
                      <a:schemeClr val="tx2"/>
                    </a:gs>
                    <a:gs pos="61000">
                      <a:schemeClr val="tx2"/>
                    </a:gs>
                  </a:gsLst>
                  <a:lin ang="5400000" scaled="0"/>
                </a:gradFill>
              </a:rPr>
              <a:t>Build </a:t>
            </a:r>
            <a:r>
              <a:rPr lang="en-US" sz="2800" b="1" spc="-50" dirty="0">
                <a:gradFill>
                  <a:gsLst>
                    <a:gs pos="21875">
                      <a:schemeClr val="tx2"/>
                    </a:gs>
                    <a:gs pos="61000">
                      <a:schemeClr val="tx2"/>
                    </a:gs>
                  </a:gsLst>
                  <a:lin ang="5400000" scaled="0"/>
                </a:gradFill>
              </a:rPr>
              <a:t>long-term, value-added </a:t>
            </a:r>
            <a:r>
              <a:rPr lang="en-US" sz="2800" spc="-50" dirty="0">
                <a:gradFill>
                  <a:gsLst>
                    <a:gs pos="21875">
                      <a:schemeClr val="tx2"/>
                    </a:gs>
                    <a:gs pos="61000">
                      <a:schemeClr val="tx2"/>
                    </a:gs>
                  </a:gsLst>
                  <a:lin ang="5400000" scaled="0"/>
                </a:gradFill>
              </a:rPr>
              <a:t>services</a:t>
            </a:r>
            <a:endParaRPr lang="en-US" spc="-50" dirty="0"/>
          </a:p>
        </p:txBody>
      </p:sp>
      <p:sp>
        <p:nvSpPr>
          <p:cNvPr id="125" name="TextBox 124"/>
          <p:cNvSpPr txBox="1"/>
          <p:nvPr/>
        </p:nvSpPr>
        <p:spPr>
          <a:xfrm>
            <a:off x="427037" y="1966461"/>
            <a:ext cx="3325002" cy="442932"/>
          </a:xfrm>
          <a:prstGeom prst="rect">
            <a:avLst/>
          </a:prstGeom>
          <a:noFill/>
        </p:spPr>
        <p:txBody>
          <a:bodyPr wrap="square" lIns="0" tIns="0" rIns="0" bIns="0" rtlCol="0">
            <a:spAutoFit/>
          </a:bodyPr>
          <a:lstStyle/>
          <a:p>
            <a:pPr defTabSz="914019">
              <a:lnSpc>
                <a:spcPct val="90000"/>
              </a:lnSpc>
              <a:spcAft>
                <a:spcPts val="587"/>
              </a:spcAft>
            </a:pPr>
            <a:r>
              <a:rPr lang="en-US" sz="3200" dirty="0">
                <a:gradFill>
                  <a:gsLst>
                    <a:gs pos="97744">
                      <a:schemeClr val="tx2"/>
                    </a:gs>
                    <a:gs pos="82707">
                      <a:schemeClr val="tx2"/>
                    </a:gs>
                  </a:gsLst>
                  <a:lin ang="5400000" scaled="0"/>
                </a:gradFill>
                <a:latin typeface="Segoe UI Light"/>
              </a:rPr>
              <a:t>Principles</a:t>
            </a:r>
          </a:p>
        </p:txBody>
      </p:sp>
      <p:pic>
        <p:nvPicPr>
          <p:cNvPr id="57" name="Picture 5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570113" y="2946536"/>
            <a:ext cx="686168" cy="1084444"/>
          </a:xfrm>
          <a:prstGeom prst="rect">
            <a:avLst/>
          </a:prstGeom>
        </p:spPr>
      </p:pic>
      <p:pic>
        <p:nvPicPr>
          <p:cNvPr id="58" name="Picture 57"/>
          <p:cNvPicPr>
            <a:picLocks noChangeAspect="1"/>
          </p:cNvPicPr>
          <p:nvPr/>
        </p:nvPicPr>
        <p:blipFill rotWithShape="1">
          <a:blip r:embed="rId4">
            <a:duotone>
              <a:schemeClr val="accent1">
                <a:shade val="45000"/>
                <a:satMod val="135000"/>
              </a:schemeClr>
              <a:prstClr val="white"/>
            </a:duotone>
          </a:blip>
          <a:srcRect r="52385"/>
          <a:stretch/>
        </p:blipFill>
        <p:spPr>
          <a:xfrm>
            <a:off x="7202344" y="2101348"/>
            <a:ext cx="1229244" cy="4004411"/>
          </a:xfrm>
          <a:prstGeom prst="rect">
            <a:avLst/>
          </a:prstGeom>
        </p:spPr>
      </p:pic>
      <p:pic>
        <p:nvPicPr>
          <p:cNvPr id="59" name="Picture 58"/>
          <p:cNvPicPr>
            <a:picLocks noChangeAspect="1"/>
          </p:cNvPicPr>
          <p:nvPr/>
        </p:nvPicPr>
        <p:blipFill rotWithShape="1">
          <a:blip r:embed="rId4">
            <a:duotone>
              <a:schemeClr val="accent1">
                <a:shade val="45000"/>
                <a:satMod val="135000"/>
              </a:schemeClr>
              <a:prstClr val="white"/>
            </a:duotone>
          </a:blip>
          <a:srcRect l="45908"/>
          <a:stretch/>
        </p:blipFill>
        <p:spPr>
          <a:xfrm>
            <a:off x="7662212" y="2598271"/>
            <a:ext cx="1396454" cy="4004411"/>
          </a:xfrm>
          <a:prstGeom prst="rect">
            <a:avLst/>
          </a:prstGeom>
        </p:spPr>
      </p:pic>
      <p:grpSp>
        <p:nvGrpSpPr>
          <p:cNvPr id="60" name="Group 59"/>
          <p:cNvGrpSpPr/>
          <p:nvPr/>
        </p:nvGrpSpPr>
        <p:grpSpPr>
          <a:xfrm>
            <a:off x="5773016" y="4718727"/>
            <a:ext cx="6446515" cy="2477652"/>
            <a:chOff x="-924524" y="4866710"/>
            <a:chExt cx="6320686" cy="2429292"/>
          </a:xfrm>
        </p:grpSpPr>
        <p:pic>
          <p:nvPicPr>
            <p:cNvPr id="61" name="Picture 60"/>
            <p:cNvPicPr>
              <a:picLocks noChangeAspect="1"/>
            </p:cNvPicPr>
            <p:nvPr/>
          </p:nvPicPr>
          <p:blipFill>
            <a:blip r:embed="rId5">
              <a:lum bright="-5000"/>
              <a:grayscl/>
            </a:blip>
            <a:stretch>
              <a:fillRect/>
            </a:stretch>
          </p:blipFill>
          <p:spPr>
            <a:xfrm>
              <a:off x="1490147" y="4866710"/>
              <a:ext cx="3670449" cy="1521304"/>
            </a:xfrm>
            <a:prstGeom prst="rect">
              <a:avLst/>
            </a:prstGeom>
          </p:spPr>
        </p:pic>
        <p:grpSp>
          <p:nvGrpSpPr>
            <p:cNvPr id="62" name="Group 61"/>
            <p:cNvGrpSpPr/>
            <p:nvPr/>
          </p:nvGrpSpPr>
          <p:grpSpPr>
            <a:xfrm>
              <a:off x="-924524" y="5149390"/>
              <a:ext cx="6320686" cy="2146612"/>
              <a:chOff x="-924524" y="5263960"/>
              <a:chExt cx="6320686" cy="2146612"/>
            </a:xfrm>
          </p:grpSpPr>
          <p:pic>
            <p:nvPicPr>
              <p:cNvPr id="63" name="Picture 62"/>
              <p:cNvPicPr>
                <a:picLocks noChangeAspect="1"/>
              </p:cNvPicPr>
              <p:nvPr/>
            </p:nvPicPr>
            <p:blipFill>
              <a:blip r:embed="rId5">
                <a:lum bright="-10000"/>
              </a:blip>
              <a:stretch>
                <a:fillRect/>
              </a:stretch>
            </p:blipFill>
            <p:spPr>
              <a:xfrm>
                <a:off x="217032" y="5263960"/>
                <a:ext cx="5179130" cy="2146612"/>
              </a:xfrm>
              <a:prstGeom prst="rect">
                <a:avLst/>
              </a:prstGeom>
            </p:spPr>
          </p:pic>
          <p:pic>
            <p:nvPicPr>
              <p:cNvPr id="64" name="Picture 63"/>
              <p:cNvPicPr>
                <a:picLocks noChangeAspect="1"/>
              </p:cNvPicPr>
              <p:nvPr/>
            </p:nvPicPr>
            <p:blipFill>
              <a:blip r:embed="rId5">
                <a:grayscl/>
                <a:lum bright="-5000"/>
              </a:blip>
              <a:stretch>
                <a:fillRect/>
              </a:stretch>
            </p:blipFill>
            <p:spPr>
              <a:xfrm>
                <a:off x="-924524" y="5426598"/>
                <a:ext cx="3670449" cy="1521304"/>
              </a:xfrm>
              <a:prstGeom prst="rect">
                <a:avLst/>
              </a:prstGeom>
            </p:spPr>
          </p:pic>
        </p:grpSp>
      </p:grpSp>
      <p:sp>
        <p:nvSpPr>
          <p:cNvPr id="18" name="Text Placeholder 1"/>
          <p:cNvSpPr txBox="1">
            <a:spLocks/>
          </p:cNvSpPr>
          <p:nvPr/>
        </p:nvSpPr>
        <p:spPr>
          <a:xfrm>
            <a:off x="661098" y="2598271"/>
            <a:ext cx="5482380" cy="3512221"/>
          </a:xfrm>
          <a:prstGeom prst="rect">
            <a:avLst/>
          </a:prstGeom>
        </p:spPr>
        <p:txBody>
          <a:bodyPr vert="horz" wrap="square" lIns="182776" tIns="93207" rIns="149133" bIns="93207"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defTabSz="931614">
              <a:spcBef>
                <a:spcPts val="0"/>
              </a:spcBef>
              <a:defRPr/>
            </a:pPr>
            <a:r>
              <a:rPr lang="en-US" sz="2400" dirty="0">
                <a:gradFill>
                  <a:gsLst>
                    <a:gs pos="78906">
                      <a:schemeClr val="accent1"/>
                    </a:gs>
                    <a:gs pos="46000">
                      <a:schemeClr val="accent1"/>
                    </a:gs>
                  </a:gsLst>
                  <a:lin ang="5400000" scaled="1"/>
                </a:gradFill>
                <a:latin typeface="+mn-lt"/>
              </a:rPr>
              <a:t>Modern client-side development</a:t>
            </a:r>
          </a:p>
          <a:p>
            <a:pPr defTabSz="931614">
              <a:spcBef>
                <a:spcPts val="0"/>
              </a:spcBef>
              <a:defRPr/>
            </a:pPr>
            <a:endParaRPr lang="en-US" sz="2400" dirty="0">
              <a:gradFill>
                <a:gsLst>
                  <a:gs pos="78906">
                    <a:schemeClr val="accent1"/>
                  </a:gs>
                  <a:gs pos="46000">
                    <a:schemeClr val="accent1"/>
                  </a:gs>
                </a:gsLst>
                <a:lin ang="5400000" scaled="1"/>
              </a:gradFill>
              <a:latin typeface="+mn-lt"/>
            </a:endParaRPr>
          </a:p>
          <a:p>
            <a:pPr defTabSz="931614">
              <a:spcBef>
                <a:spcPts val="0"/>
              </a:spcBef>
              <a:defRPr/>
            </a:pPr>
            <a:r>
              <a:rPr lang="en-US" sz="2400" dirty="0">
                <a:gradFill>
                  <a:gsLst>
                    <a:gs pos="78906">
                      <a:schemeClr val="accent1"/>
                    </a:gs>
                    <a:gs pos="46000">
                      <a:schemeClr val="accent1"/>
                    </a:gs>
                  </a:gsLst>
                  <a:lin ang="5400000" scaled="1"/>
                </a:gradFill>
                <a:latin typeface="+mn-lt"/>
              </a:rPr>
              <a:t>Lightweight web and mobile</a:t>
            </a:r>
          </a:p>
          <a:p>
            <a:pPr defTabSz="931614">
              <a:spcBef>
                <a:spcPts val="0"/>
              </a:spcBef>
              <a:defRPr/>
            </a:pPr>
            <a:endParaRPr lang="en-US" sz="2400" dirty="0">
              <a:gradFill>
                <a:gsLst>
                  <a:gs pos="78906">
                    <a:schemeClr val="accent1"/>
                  </a:gs>
                  <a:gs pos="46000">
                    <a:schemeClr val="accent1"/>
                  </a:gs>
                </a:gsLst>
                <a:lin ang="5400000" scaled="1"/>
              </a:gradFill>
              <a:latin typeface="+mn-lt"/>
            </a:endParaRPr>
          </a:p>
          <a:p>
            <a:pPr defTabSz="931614">
              <a:spcBef>
                <a:spcPts val="0"/>
              </a:spcBef>
              <a:defRPr/>
            </a:pPr>
            <a:r>
              <a:rPr lang="en-US" sz="2400" dirty="0">
                <a:gradFill>
                  <a:gsLst>
                    <a:gs pos="78906">
                      <a:schemeClr val="accent1"/>
                    </a:gs>
                    <a:gs pos="46000">
                      <a:schemeClr val="accent1"/>
                    </a:gs>
                  </a:gsLst>
                  <a:lin ang="5400000" scaled="1"/>
                </a:gradFill>
                <a:latin typeface="+mn-lt"/>
              </a:rPr>
              <a:t>Powers our own experiences</a:t>
            </a:r>
          </a:p>
          <a:p>
            <a:pPr defTabSz="931614">
              <a:spcBef>
                <a:spcPts val="0"/>
              </a:spcBef>
              <a:defRPr/>
            </a:pPr>
            <a:endParaRPr lang="en-US" sz="2400" dirty="0">
              <a:gradFill>
                <a:gsLst>
                  <a:gs pos="9623">
                    <a:schemeClr val="tx1"/>
                  </a:gs>
                  <a:gs pos="29000">
                    <a:schemeClr val="tx1"/>
                  </a:gs>
                </a:gsLst>
                <a:lin ang="5400000" scaled="1"/>
              </a:gradFill>
              <a:latin typeface="Segoe UI Semilight" panose="020B0402040204020203" pitchFamily="34" charset="0"/>
              <a:cs typeface="Segoe UI Semilight" panose="020B0402040204020203" pitchFamily="34" charset="0"/>
            </a:endParaRPr>
          </a:p>
          <a:p>
            <a:pPr defTabSz="931614">
              <a:spcBef>
                <a:spcPts val="0"/>
              </a:spcBef>
              <a:defRPr/>
            </a:pPr>
            <a:r>
              <a:rPr lang="en-US" sz="2400" dirty="0">
                <a:gradFill>
                  <a:gsLst>
                    <a:gs pos="78906">
                      <a:schemeClr val="accent1"/>
                    </a:gs>
                    <a:gs pos="46000">
                      <a:schemeClr val="accent1"/>
                    </a:gs>
                  </a:gsLst>
                  <a:lin ang="5400000" scaled="1"/>
                </a:gradFill>
                <a:latin typeface="+mn-lt"/>
              </a:rPr>
              <a:t>Backward compatible </a:t>
            </a:r>
          </a:p>
          <a:p>
            <a:pPr defTabSz="931614">
              <a:spcBef>
                <a:spcPts val="0"/>
              </a:spcBef>
              <a:defRPr/>
            </a:pPr>
            <a:endParaRPr lang="en-US" sz="2400" dirty="0">
              <a:gradFill>
                <a:gsLst>
                  <a:gs pos="9623">
                    <a:schemeClr val="tx1"/>
                  </a:gs>
                  <a:gs pos="29000">
                    <a:schemeClr val="tx1"/>
                  </a:gs>
                </a:gsLst>
                <a:lin ang="5400000" scaled="1"/>
              </a:gradFill>
              <a:latin typeface="Segoe UI Semilight" panose="020B0402040204020203" pitchFamily="34" charset="0"/>
              <a:cs typeface="Segoe UI Semilight" panose="020B0402040204020203" pitchFamily="34" charset="0"/>
            </a:endParaRPr>
          </a:p>
          <a:p>
            <a:pPr defTabSz="931614">
              <a:spcBef>
                <a:spcPts val="0"/>
              </a:spcBef>
              <a:defRPr/>
            </a:pPr>
            <a:r>
              <a:rPr lang="en-US" sz="2400" dirty="0">
                <a:gradFill>
                  <a:gsLst>
                    <a:gs pos="78906">
                      <a:schemeClr val="accent1"/>
                    </a:gs>
                    <a:gs pos="46000">
                      <a:schemeClr val="accent1"/>
                    </a:gs>
                  </a:gsLst>
                  <a:lin ang="5400000" scaled="1"/>
                </a:gradFill>
                <a:latin typeface="+mn-lt"/>
              </a:rPr>
              <a:t>Supports open source tools </a:t>
            </a:r>
            <a:br>
              <a:rPr lang="en-US" sz="2400" dirty="0">
                <a:gradFill>
                  <a:gsLst>
                    <a:gs pos="78906">
                      <a:schemeClr val="accent1"/>
                    </a:gs>
                    <a:gs pos="46000">
                      <a:schemeClr val="accent1"/>
                    </a:gs>
                  </a:gsLst>
                  <a:lin ang="5400000" scaled="1"/>
                </a:gradFill>
                <a:latin typeface="+mn-lt"/>
              </a:rPr>
            </a:br>
            <a:r>
              <a:rPr lang="en-US" sz="2400" dirty="0">
                <a:gradFill>
                  <a:gsLst>
                    <a:gs pos="78906">
                      <a:schemeClr val="accent1"/>
                    </a:gs>
                    <a:gs pos="46000">
                      <a:schemeClr val="accent1"/>
                    </a:gs>
                  </a:gsLst>
                  <a:lin ang="5400000" scaled="1"/>
                </a:gradFill>
                <a:latin typeface="+mn-lt"/>
              </a:rPr>
              <a:t>and JavaScript web frameworks</a:t>
            </a:r>
          </a:p>
        </p:txBody>
      </p:sp>
      <p:sp>
        <p:nvSpPr>
          <p:cNvPr id="14" name="Rectangle 13"/>
          <p:cNvSpPr/>
          <p:nvPr/>
        </p:nvSpPr>
        <p:spPr bwMode="auto">
          <a:xfrm>
            <a:off x="427037" y="1516061"/>
            <a:ext cx="5974532" cy="4652289"/>
          </a:xfrm>
          <a:prstGeom prst="rect">
            <a:avLst/>
          </a:prstGeom>
          <a:solidFill>
            <a:schemeClr val="tx1">
              <a:lumMod val="20000"/>
              <a:lumOff val="80000"/>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Tree>
    <p:extLst>
      <p:ext uri="{BB962C8B-B14F-4D97-AF65-F5344CB8AC3E}">
        <p14:creationId xmlns:p14="http://schemas.microsoft.com/office/powerpoint/2010/main" val="42383089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1750" y="1806719"/>
            <a:ext cx="5982687" cy="4801314"/>
          </a:xfrm>
          <a:prstGeom prst="rect">
            <a:avLst/>
          </a:prstGeom>
        </p:spPr>
        <p:txBody>
          <a:bodyPr wrap="square">
            <a:spAutoFit/>
          </a:bodyPr>
          <a:lstStyle/>
          <a:p>
            <a:pPr marL="228600" indent="-228600">
              <a:spcBef>
                <a:spcPts val="1800"/>
              </a:spcBef>
              <a:buFont typeface="Arial" panose="020B0604020202020204" pitchFamily="34" charset="0"/>
              <a:buChar char="•"/>
            </a:pPr>
            <a:r>
              <a:rPr lang="en-US" sz="3200" dirty="0">
                <a:gradFill>
                  <a:gsLst>
                    <a:gs pos="78906">
                      <a:schemeClr val="accent1"/>
                    </a:gs>
                    <a:gs pos="46000">
                      <a:schemeClr val="accent1"/>
                    </a:gs>
                  </a:gsLst>
                  <a:lin ang="5400000" scaled="1"/>
                </a:gradFill>
              </a:rPr>
              <a:t>Building custom Web Parts</a:t>
            </a:r>
          </a:p>
          <a:p>
            <a:pPr marL="694971" lvl="1" indent="-228600">
              <a:spcBef>
                <a:spcPts val="1800"/>
              </a:spcBef>
              <a:buFont typeface="Arial" panose="020B0604020202020204" pitchFamily="34" charset="0"/>
              <a:buChar char="•"/>
            </a:pPr>
            <a:r>
              <a:rPr lang="en-US" sz="2400" dirty="0">
                <a:gradFill>
                  <a:gsLst>
                    <a:gs pos="78906">
                      <a:schemeClr val="accent1"/>
                    </a:gs>
                    <a:gs pos="46000">
                      <a:schemeClr val="accent1"/>
                    </a:gs>
                  </a:gsLst>
                  <a:lin ang="5400000" scaled="1"/>
                </a:gradFill>
              </a:rPr>
              <a:t>Building vertical focused applications</a:t>
            </a:r>
          </a:p>
          <a:p>
            <a:pPr marL="694971" lvl="1" indent="-228600">
              <a:spcBef>
                <a:spcPts val="1800"/>
              </a:spcBef>
              <a:buFont typeface="Arial" panose="020B0604020202020204" pitchFamily="34" charset="0"/>
              <a:buChar char="•"/>
            </a:pPr>
            <a:r>
              <a:rPr lang="en-US" sz="2400" dirty="0">
                <a:gradFill>
                  <a:gsLst>
                    <a:gs pos="78906">
                      <a:schemeClr val="accent1"/>
                    </a:gs>
                    <a:gs pos="46000">
                      <a:schemeClr val="accent1"/>
                    </a:gs>
                  </a:gsLst>
                  <a:lin ang="5400000" scaled="1"/>
                </a:gradFill>
              </a:rPr>
              <a:t>Integrating with external systems</a:t>
            </a:r>
          </a:p>
          <a:p>
            <a:pPr marL="228600" indent="-228600">
              <a:spcBef>
                <a:spcPts val="1800"/>
              </a:spcBef>
              <a:buFont typeface="Arial" panose="020B0604020202020204" pitchFamily="34" charset="0"/>
              <a:buChar char="•"/>
            </a:pPr>
            <a:r>
              <a:rPr lang="en-US" sz="3200" dirty="0">
                <a:gradFill>
                  <a:gsLst>
                    <a:gs pos="78906">
                      <a:schemeClr val="accent1"/>
                    </a:gs>
                    <a:gs pos="46000">
                      <a:schemeClr val="accent1"/>
                    </a:gs>
                  </a:gsLst>
                  <a:lin ang="5400000" scaled="1"/>
                </a:gradFill>
              </a:rPr>
              <a:t>Enhancing the out of the box experience</a:t>
            </a:r>
          </a:p>
          <a:p>
            <a:pPr marL="694971" lvl="1" indent="-228600">
              <a:spcBef>
                <a:spcPts val="1800"/>
              </a:spcBef>
              <a:buFont typeface="Arial" panose="020B0604020202020204" pitchFamily="34" charset="0"/>
              <a:buChar char="•"/>
            </a:pPr>
            <a:r>
              <a:rPr lang="en-US" sz="2400" dirty="0">
                <a:gradFill>
                  <a:gsLst>
                    <a:gs pos="78906">
                      <a:schemeClr val="accent1"/>
                    </a:gs>
                    <a:gs pos="46000">
                      <a:schemeClr val="accent1"/>
                    </a:gs>
                  </a:gsLst>
                  <a:lin ang="5400000" scaled="1"/>
                </a:gradFill>
              </a:rPr>
              <a:t>Branding custom portals</a:t>
            </a:r>
          </a:p>
          <a:p>
            <a:pPr marL="694971" lvl="1" indent="-228600">
              <a:spcBef>
                <a:spcPts val="1800"/>
              </a:spcBef>
              <a:buFont typeface="Arial" panose="020B0604020202020204" pitchFamily="34" charset="0"/>
              <a:buChar char="•"/>
            </a:pPr>
            <a:r>
              <a:rPr lang="en-US" sz="2400" dirty="0">
                <a:gradFill>
                  <a:gsLst>
                    <a:gs pos="78906">
                      <a:schemeClr val="accent1"/>
                    </a:gs>
                    <a:gs pos="46000">
                      <a:schemeClr val="accent1"/>
                    </a:gs>
                  </a:gsLst>
                  <a:lin ang="5400000" scaled="1"/>
                </a:gradFill>
              </a:rPr>
              <a:t>Building custom Intranet Portals</a:t>
            </a:r>
          </a:p>
          <a:p>
            <a:pPr marL="228600" indent="-228600">
              <a:spcBef>
                <a:spcPts val="1800"/>
              </a:spcBef>
              <a:buFont typeface="Arial" panose="020B0604020202020204" pitchFamily="34" charset="0"/>
              <a:buChar char="•"/>
            </a:pPr>
            <a:endParaRPr lang="en-US" sz="2400" dirty="0">
              <a:gradFill>
                <a:gsLst>
                  <a:gs pos="78906">
                    <a:schemeClr val="accent1"/>
                  </a:gs>
                  <a:gs pos="46000">
                    <a:schemeClr val="accent1"/>
                  </a:gs>
                </a:gsLst>
                <a:lin ang="5400000" scaled="1"/>
              </a:gradFill>
            </a:endParaRPr>
          </a:p>
        </p:txBody>
      </p:sp>
      <p:sp>
        <p:nvSpPr>
          <p:cNvPr id="2" name="Title 1"/>
          <p:cNvSpPr>
            <a:spLocks noGrp="1"/>
          </p:cNvSpPr>
          <p:nvPr>
            <p:ph type="title"/>
          </p:nvPr>
        </p:nvSpPr>
        <p:spPr/>
        <p:txBody>
          <a:bodyPr/>
          <a:lstStyle/>
          <a:p>
            <a:r>
              <a:rPr lang="en-US"/>
              <a:t>Scenarios</a:t>
            </a:r>
            <a:endParaRPr lang="en-US" dirty="0"/>
          </a:p>
        </p:txBody>
      </p:sp>
      <p:pic>
        <p:nvPicPr>
          <p:cNvPr id="3" name="Picture 2"/>
          <p:cNvPicPr>
            <a:picLocks noChangeAspect="1"/>
          </p:cNvPicPr>
          <p:nvPr/>
        </p:nvPicPr>
        <p:blipFill rotWithShape="1">
          <a:blip r:embed="rId3"/>
          <a:srcRect l="618" t="11324" r="1895" b="2519"/>
          <a:stretch/>
        </p:blipFill>
        <p:spPr>
          <a:xfrm>
            <a:off x="7548774" y="1212849"/>
            <a:ext cx="3025143" cy="2069834"/>
          </a:xfrm>
          <a:prstGeom prst="rect">
            <a:avLst/>
          </a:prstGeom>
          <a:ln w="57150">
            <a:solidFill>
              <a:srgbClr val="005484"/>
            </a:solidFill>
          </a:ln>
        </p:spPr>
      </p:pic>
      <p:grpSp>
        <p:nvGrpSpPr>
          <p:cNvPr id="4" name="Group 3"/>
          <p:cNvGrpSpPr/>
          <p:nvPr/>
        </p:nvGrpSpPr>
        <p:grpSpPr>
          <a:xfrm>
            <a:off x="10889699" y="1111964"/>
            <a:ext cx="1147833" cy="2285096"/>
            <a:chOff x="10469861" y="3008669"/>
            <a:chExt cx="1525932" cy="3079393"/>
          </a:xfrm>
        </p:grpSpPr>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69861" y="3008669"/>
              <a:ext cx="1525932" cy="3079393"/>
            </a:xfrm>
            <a:prstGeom prst="rect">
              <a:avLst/>
            </a:prstGeom>
          </p:spPr>
        </p:pic>
        <p:pic>
          <p:nvPicPr>
            <p:cNvPr id="1026" name="Picture 2"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1637" y="3344863"/>
              <a:ext cx="1351127" cy="236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6"/>
          <a:stretch>
            <a:fillRect/>
          </a:stretch>
        </p:blipFill>
        <p:spPr>
          <a:xfrm>
            <a:off x="7519797" y="3573462"/>
            <a:ext cx="4916678" cy="2583425"/>
          </a:xfrm>
          <a:prstGeom prst="rect">
            <a:avLst/>
          </a:prstGeom>
        </p:spPr>
      </p:pic>
      <p:sp>
        <p:nvSpPr>
          <p:cNvPr id="9" name="Rectangle 8"/>
          <p:cNvSpPr/>
          <p:nvPr/>
        </p:nvSpPr>
        <p:spPr bwMode="auto">
          <a:xfrm>
            <a:off x="274639" y="1413471"/>
            <a:ext cx="6126930" cy="4754880"/>
          </a:xfrm>
          <a:prstGeom prst="rect">
            <a:avLst/>
          </a:prstGeom>
          <a:solidFill>
            <a:schemeClr val="tx1">
              <a:lumMod val="20000"/>
              <a:lumOff val="80000"/>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Tree>
    <p:extLst>
      <p:ext uri="{BB962C8B-B14F-4D97-AF65-F5344CB8AC3E}">
        <p14:creationId xmlns:p14="http://schemas.microsoft.com/office/powerpoint/2010/main" val="2322683265"/>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63611EB3-9A97-4D4F-B762-41E80201E286}"/>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010D9A64-1D32-41D6-8220-BE29D3027D94}"/>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792B4888-C2F9-45FC-AD5D-E824DE8783D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Bill Baer, Dan Kogan</External_x0020_Speaker>
    <m6878b9dd7994da4ba144f95347d99c6 xmlns="01c77077-aee4-4b5f-bd4e-9cd40a6fff29">
      <Terms xmlns="http://schemas.microsoft.com/office/infopath/2007/PartnerControls"/>
    </m6878b9dd7994da4ba144f95347d99c6>
    <Presentation_x0020_Date xmlns="01c77077-aee4-4b5f-bd4e-9cd40a6fff29">2016-09-27T04:00:00+00:00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BRK2114</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dcmitype/"/>
    <ds:schemaRef ds:uri="http://schemas.microsoft.com/office/2006/documentManagement/types"/>
    <ds:schemaRef ds:uri="http://purl.org/dc/elements/1.1/"/>
    <ds:schemaRef ds:uri="http://schemas.microsoft.com/office/2006/metadata/properties"/>
    <ds:schemaRef ds:uri="230e9df3-be65-4c73-a93b-d1236ebd677e"/>
    <ds:schemaRef ds:uri="http://schemas.microsoft.com/sharepoint/v3"/>
    <ds:schemaRef ds:uri="8ff673fc-3231-4e3a-893b-6d7f7cd32766"/>
    <ds:schemaRef ds:uri="http://purl.org/dc/terms/"/>
    <ds:schemaRef ds:uri="http://schemas.microsoft.com/office/infopath/2007/PartnerControls"/>
    <ds:schemaRef ds:uri="http://schemas.openxmlformats.org/package/2006/metadata/core-properties"/>
    <ds:schemaRef ds:uri="01c77077-aee4-4b5f-bd4e-9cd40a6fff2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1334</TotalTime>
  <Words>1528</Words>
  <Application>Microsoft Office PowerPoint</Application>
  <PresentationFormat>Custom</PresentationFormat>
  <Paragraphs>249</Paragraphs>
  <Slides>31</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Arial</vt:lpstr>
      <vt:lpstr>Calibri</vt:lpstr>
      <vt:lpstr>Consolas</vt:lpstr>
      <vt:lpstr>Segoe UI</vt:lpstr>
      <vt:lpstr>Segoe UI Light</vt:lpstr>
      <vt:lpstr>Segoe UI Semibold</vt:lpstr>
      <vt:lpstr>Segoe UI Semilight</vt:lpstr>
      <vt:lpstr>Times New Roman</vt:lpstr>
      <vt:lpstr>Wingdings</vt:lpstr>
      <vt:lpstr>5-50002_Ignite_Breakout_Template</vt:lpstr>
      <vt:lpstr>6-30537_Envision 2016 Concurrent Template_Dark</vt:lpstr>
      <vt:lpstr>1_5-50002_Ignite_Breakout_Template</vt:lpstr>
      <vt:lpstr>Get an Introduction to the SharePoint Framework</vt:lpstr>
      <vt:lpstr>SharePoint Development Background</vt:lpstr>
      <vt:lpstr>Accelerating web development</vt:lpstr>
      <vt:lpstr>Accelerating web development</vt:lpstr>
      <vt:lpstr>Momentum</vt:lpstr>
      <vt:lpstr>The SharePoint Framework</vt:lpstr>
      <vt:lpstr>Why did we need SPFx? New Tech? Another thing? </vt:lpstr>
      <vt:lpstr>SharePoint extensibility principles Build long-term, value-added services</vt:lpstr>
      <vt:lpstr>Scenarios</vt:lpstr>
      <vt:lpstr>Using The SharePoint Framework</vt:lpstr>
      <vt:lpstr>The Modern SharePoint page</vt:lpstr>
      <vt:lpstr>The Authoring Canvas</vt:lpstr>
      <vt:lpstr>Open source tooling support</vt:lpstr>
      <vt:lpstr>React Components</vt:lpstr>
      <vt:lpstr>Client Side Web Parts</vt:lpstr>
      <vt:lpstr>Client-side web parts</vt:lpstr>
      <vt:lpstr>Client Side Web Parts Integrating 3rd Party Libraries</vt:lpstr>
      <vt:lpstr>Web Part contest winner!!!</vt:lpstr>
      <vt:lpstr>Packaging</vt:lpstr>
      <vt:lpstr>Introduction to Developer Tooling</vt:lpstr>
      <vt:lpstr>PowerPoint Presentation</vt:lpstr>
      <vt:lpstr>PowerPoint Presentation</vt:lpstr>
      <vt:lpstr>PowerPoint Presentation</vt:lpstr>
      <vt:lpstr>PowerPoint Presentation</vt:lpstr>
      <vt:lpstr>Server side tool comparison</vt:lpstr>
      <vt:lpstr>Roadmap</vt:lpstr>
      <vt:lpstr>Learn more about the SharePoint Framework</vt:lpstr>
      <vt:lpstr>Deploy, ramp-up on new services and onboard new  users with Microsoft FastTrack:  http://fasttrack.microsoft.com/ </vt:lpstr>
      <vt:lpstr>Join the Microsoft Tech Community  to collaborate, share, and learn  from the experts:  http://techcommunity.microsoft.com </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an introduction to the SharePoint Framework</dc:title>
  <dc:subject>&lt;Speech title here&gt;</dc:subject>
  <dc:creator>MS Events 0083</dc:creator>
  <cp:keywords>Microsoft 2016</cp:keywords>
  <dc:description>Template: Mitchell Derrey, Silverfox Productions_x000d_
Formatting: _x000d_
Audience Type:</dc:description>
  <cp:lastModifiedBy>Jessica Rademaker</cp:lastModifiedBy>
  <cp:revision>5</cp:revision>
  <dcterms:created xsi:type="dcterms:W3CDTF">2016-09-25T21:43:24Z</dcterms:created>
  <dcterms:modified xsi:type="dcterms:W3CDTF">2016-10-04T18:48:44Z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