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91" r:id="rId8"/>
  </p:sldMasterIdLst>
  <p:notesMasterIdLst>
    <p:notesMasterId r:id="rId32"/>
  </p:notesMasterIdLst>
  <p:handoutMasterIdLst>
    <p:handoutMasterId r:id="rId33"/>
  </p:handout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15" autoAdjust="0"/>
  </p:normalViewPr>
  <p:slideViewPr>
    <p:cSldViewPr>
      <p:cViewPr varScale="1">
        <p:scale>
          <a:sx n="108" d="100"/>
          <a:sy n="108" d="100"/>
        </p:scale>
        <p:origin x="408" y="96"/>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21" Type="http://schemas.openxmlformats.org/officeDocument/2006/relationships/slide" Target="slides/slide13.xml"/><Relationship Id="rId34" Type="http://schemas.openxmlformats.org/officeDocument/2006/relationships/commentAuthors" Target="commen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9/26/2016 3:38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9/26/2016 3:38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3:38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02417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FF7759-803D-4F76-9AEC-98B2D9A07B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9078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FF7759-803D-4F76-9AEC-98B2D9A07B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31864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A4DAD93-0CCE-4BD6-96C4-CA31C045EE0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563483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rPr>
              <a:t>Inner Circle Summit 2015</a:t>
            </a: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2015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38EEC551-8CDA-4EB6-89BB-2A86C9F091C8}"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9/26/2016 3:38 PM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63815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A4DAD93-0CCE-4BD6-96C4-CA31C045EE0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718723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5214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marL="0" marR="0" lvl="0" indent="0" defTabSz="952147"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C828259-9ACC-4CDF-8F3B-20070A95229D}" type="datetime1">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640702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FF7759-803D-4F76-9AEC-98B2D9A07B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994941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D10C09F-FCA1-48C8-B40D-42E1045D109E}"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3:38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82774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3:38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733811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90EC29EE-A8AD-4CE0-9C0B-116E0D4D7533}"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3:38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2402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9" indent="-173079" defTabSz="923087">
              <a:lnSpc>
                <a:spcPct val="100000"/>
              </a:lnSpc>
              <a:spcAft>
                <a:spcPts val="0"/>
              </a:spcAft>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A4DAD93-0CCE-4BD6-96C4-CA31C045EE01}"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a:ln>
                <a:noFill/>
              </a:ln>
              <a:solidFill>
                <a:prstClr val="black"/>
              </a:solidFill>
              <a:effectLst/>
              <a:uLnTx/>
              <a:uFillTx/>
            </a:endParaRPr>
          </a:p>
        </p:txBody>
      </p:sp>
    </p:spTree>
    <p:extLst>
      <p:ext uri="{BB962C8B-B14F-4D97-AF65-F5344CB8AC3E}">
        <p14:creationId xmlns:p14="http://schemas.microsoft.com/office/powerpoint/2010/main" val="2252199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endParaRPr>
          </a:p>
        </p:txBody>
      </p:sp>
      <p:sp>
        <p:nvSpPr>
          <p:cNvPr id="5" name="Date Placeholder 4"/>
          <p:cNvSpPr>
            <a:spLocks noGrp="1"/>
          </p:cNvSpPr>
          <p:nvPr>
            <p:ph type="dt" idx="1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A17D118-1690-458F-B4D2-F9DA5D6F5033}"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3:38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C87E0CF-87F6-4B58-B8B8-DCAB2DAAF3CA}"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prstClr val="black"/>
              </a:solidFill>
              <a:effectLst/>
              <a:uLnTx/>
              <a:uFillTx/>
            </a:endParaRPr>
          </a:p>
        </p:txBody>
      </p:sp>
      <p:sp>
        <p:nvSpPr>
          <p:cNvPr id="6" name="Footer Placeholder 5"/>
          <p:cNvSpPr>
            <a:spLocks noGrp="1"/>
          </p:cNvSpPr>
          <p:nvPr>
            <p:ph type="ftr" sz="quarter" idx="14"/>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407901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079" marR="0" indent="-173079" algn="l" defTabSz="92308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FF7759-803D-4F76-9AEC-98B2D9A07B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02515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prstClr val="black"/>
                </a:solidFill>
                <a:effectLst/>
                <a:uLnTx/>
                <a:uFillTx/>
              </a:rPr>
              <a:t>Convergence 2014</a:t>
            </a:r>
            <a:endParaRPr kumimoji="0" lang="en-US" sz="1800" b="0" i="0" u="none" strike="noStrike" kern="0" cap="none" spc="0" normalizeH="0" baseline="0" noProof="0" dirty="0">
              <a:ln>
                <a:noFill/>
              </a:ln>
              <a:solidFill>
                <a:prstClr val="black"/>
              </a:solidFill>
              <a:effectLst/>
              <a:uLnTx/>
              <a:uFillTx/>
            </a:endParaRPr>
          </a:p>
        </p:txBody>
      </p:sp>
      <p:sp>
        <p:nvSpPr>
          <p:cNvPr id="5" name="Footer Placeholder 4"/>
          <p:cNvSpPr>
            <a:spLocks noGrp="1"/>
          </p:cNvSpPr>
          <p:nvPr>
            <p:ph type="ftr" sz="quarter" idx="11"/>
          </p:nvPr>
        </p:nvSpPr>
        <p:spPr/>
        <p:txBody>
          <a:bodyPr/>
          <a:lstStyle/>
          <a:p>
            <a:pPr marL="0" marR="0" lvl="0" indent="0" defTabSz="922783"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DFDA5C7-BBAE-481E-8BF7-731156A2E2C1}" type="datetime8">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3:38 PM</a:t>
            </a:fld>
            <a:endParaRPr kumimoji="0" lang="en-US" sz="1800" b="0" i="0" u="none" strike="noStrike" kern="0" cap="none" spc="0" normalizeH="0" baseline="0" noProof="0" dirty="0">
              <a:ln>
                <a:noFill/>
              </a:ln>
              <a:solidFill>
                <a:prstClr val="black"/>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58783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3:38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86163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FF7759-803D-4F76-9AEC-98B2D9A07B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61530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8EEC551-8CDA-4EB6-89BB-2A86C9F091C8}"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9/26/2016 3:38 PM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921250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FF7759-803D-4F76-9AEC-98B2D9A07B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16975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2FF7759-803D-4F76-9AEC-98B2D9A07B0D}"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468453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5281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21566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5113477"/>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79948129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200816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17607469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60991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57914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656997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294877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57951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86381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01898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14015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278525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4918561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38127922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0196747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8747090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10693704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9946414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6075793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53490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083768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0935916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359189808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4402543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a:xfrm>
            <a:off x="153893" y="6712278"/>
            <a:ext cx="3939244" cy="188342"/>
          </a:xfrm>
          <a:prstGeom prst="rect">
            <a:avLst/>
          </a:prstGeom>
        </p:spPr>
        <p:txBody>
          <a:bodyPr/>
          <a:lstStyle/>
          <a:p>
            <a:pPr defTabSz="932418"/>
            <a:r>
              <a:rPr lang="en-US">
                <a:solidFill>
                  <a:srgbClr val="292929"/>
                </a:solidFill>
              </a:rPr>
              <a:t>Microsoft Confidential</a:t>
            </a:r>
            <a:endParaRPr lang="en-US" dirty="0">
              <a:solidFill>
                <a:srgbClr val="292929"/>
              </a:solidFill>
            </a:endParaRPr>
          </a:p>
        </p:txBody>
      </p:sp>
      <p:sp>
        <p:nvSpPr>
          <p:cNvPr id="3" name="Picture Placeholder 2"/>
          <p:cNvSpPr>
            <a:spLocks noGrp="1"/>
          </p:cNvSpPr>
          <p:nvPr>
            <p:ph type="pic" sz="quarter" idx="11"/>
          </p:nvPr>
        </p:nvSpPr>
        <p:spPr>
          <a:xfrm>
            <a:off x="0" y="0"/>
            <a:ext cx="12436475" cy="738664"/>
          </a:xfrm>
        </p:spPr>
        <p:txBody>
          <a:bodyPr/>
          <a:lstStyle/>
          <a:p>
            <a:endParaRPr lang="en-US"/>
          </a:p>
        </p:txBody>
      </p:sp>
      <p:sp>
        <p:nvSpPr>
          <p:cNvPr id="4" name="Title 1"/>
          <p:cNvSpPr>
            <a:spLocks noGrp="1"/>
          </p:cNvSpPr>
          <p:nvPr>
            <p:ph type="title"/>
          </p:nvPr>
        </p:nvSpPr>
        <p:spPr>
          <a:xfrm>
            <a:off x="529666" y="233166"/>
            <a:ext cx="11375536" cy="621531"/>
          </a:xfrm>
        </p:spPr>
        <p:txBody>
          <a:bodyPr/>
          <a:lstStyle/>
          <a:p>
            <a:r>
              <a:rPr lang="en-US"/>
              <a:t>Click to edit Master title style</a:t>
            </a:r>
          </a:p>
        </p:txBody>
      </p:sp>
    </p:spTree>
    <p:extLst>
      <p:ext uri="{BB962C8B-B14F-4D97-AF65-F5344CB8AC3E}">
        <p14:creationId xmlns:p14="http://schemas.microsoft.com/office/powerpoint/2010/main" val="672488366"/>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2"/>
            <a:ext cx="11887200" cy="2092752"/>
          </a:xfrm>
        </p:spPr>
        <p:txBody>
          <a:bodyPr>
            <a:spAutoFit/>
          </a:bodyPr>
          <a:lstStyle>
            <a:lvl1pPr>
              <a:defRPr sz="3999"/>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31580236"/>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10" name="Picture 9"/>
          <p:cNvPicPr>
            <a:picLocks noChangeAspect="1"/>
          </p:cNvPicPr>
          <p:nvPr userDrawn="1"/>
        </p:nvPicPr>
        <p:blipFill>
          <a:blip r:embed="rId3"/>
          <a:stretch>
            <a:fillRect/>
          </a:stretch>
        </p:blipFill>
        <p:spPr>
          <a:xfrm>
            <a:off x="-246501" y="1965643"/>
            <a:ext cx="7899548" cy="2148840"/>
          </a:xfrm>
          <a:prstGeom prst="rect">
            <a:avLst/>
          </a:prstGeom>
        </p:spPr>
      </p:pic>
    </p:spTree>
    <p:extLst>
      <p:ext uri="{BB962C8B-B14F-4D97-AF65-F5344CB8AC3E}">
        <p14:creationId xmlns:p14="http://schemas.microsoft.com/office/powerpoint/2010/main" val="21778613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Tree>
    <p:extLst>
      <p:ext uri="{BB962C8B-B14F-4D97-AF65-F5344CB8AC3E}">
        <p14:creationId xmlns:p14="http://schemas.microsoft.com/office/powerpoint/2010/main" val="24227915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4865993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76664711"/>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165797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0291521"/>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393163255"/>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209381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9032747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4712291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5015290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7329604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35164265"/>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5" Type="http://schemas.openxmlformats.org/officeDocument/2006/relationships/theme" Target="../theme/theme4.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24" Type="http://schemas.openxmlformats.org/officeDocument/2006/relationships/slideLayout" Target="../slideLayouts/slideLayout86.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slideLayout" Target="../slideLayouts/slideLayout85.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theme" Target="../theme/theme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419962945"/>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 id="2147484389" r:id="rId23"/>
    <p:sldLayoutId id="2147484390" r:id="rId24"/>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355528373"/>
      </p:ext>
    </p:extLst>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 id="2147484402" r:id="rId11"/>
    <p:sldLayoutId id="2147484403" r:id="rId12"/>
    <p:sldLayoutId id="2147484404" r:id="rId13"/>
    <p:sldLayoutId id="2147484405" r:id="rId14"/>
    <p:sldLayoutId id="2147484406" r:id="rId15"/>
    <p:sldLayoutId id="2147484407" r:id="rId16"/>
    <p:sldLayoutId id="2147484408" r:id="rId17"/>
    <p:sldLayoutId id="2147484409" r:id="rId18"/>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8.xml"/><Relationship Id="rId1" Type="http://schemas.openxmlformats.org/officeDocument/2006/relationships/tags" Target="../tags/tag3.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8.xml"/><Relationship Id="rId1" Type="http://schemas.openxmlformats.org/officeDocument/2006/relationships/tags" Target="../tags/tag4.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86.xml"/><Relationship Id="rId5" Type="http://schemas.openxmlformats.org/officeDocument/2006/relationships/image" Target="../media/image11.pn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4.xml"/><Relationship Id="rId1" Type="http://schemas.openxmlformats.org/officeDocument/2006/relationships/slideLayout" Target="../slideLayouts/slideLayout65.xml"/><Relationship Id="rId4" Type="http://schemas.openxmlformats.org/officeDocument/2006/relationships/image" Target="../media/image2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3.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7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3" Type="http://schemas.openxmlformats.org/officeDocument/2006/relationships/hyperlink" Target="http://www.microsoft.com/itprocareercenter" TargetMode="External"/><Relationship Id="rId2" Type="http://schemas.openxmlformats.org/officeDocument/2006/relationships/notesSlide" Target="../notesSlides/notesSlide18.xml"/><Relationship Id="rId1" Type="http://schemas.openxmlformats.org/officeDocument/2006/relationships/slideLayout" Target="../slideLayouts/slideLayout73.xml"/><Relationship Id="rId6" Type="http://schemas.openxmlformats.org/officeDocument/2006/relationships/hyperlink" Target="https://techcommunity.microsoft.com/" TargetMode="External"/><Relationship Id="rId5" Type="http://schemas.openxmlformats.org/officeDocument/2006/relationships/hyperlink" Target="http://www.microsoft.com/mechanics" TargetMode="External"/><Relationship Id="rId4" Type="http://schemas.openxmlformats.org/officeDocument/2006/relationships/hyperlink" Target="http://www.microsoft.com/itprocloudessentials"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19.xml"/><Relationship Id="rId1" Type="http://schemas.openxmlformats.org/officeDocument/2006/relationships/slideLayout" Target="../slideLayouts/slideLayout100.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hyperlink" Target="https://aka.ms/ignite.mobileapp"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8.xml"/><Relationship Id="rId1" Type="http://schemas.openxmlformats.org/officeDocument/2006/relationships/tags" Target="../tags/tag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6.xml"/><Relationship Id="rId1" Type="http://schemas.openxmlformats.org/officeDocument/2006/relationships/tags" Target="../tags/tag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a:t>Adapt field service scheduling and explore connected Field Service and </a:t>
            </a:r>
            <a:br>
              <a:rPr lang="en-US" sz="4400" b="1" dirty="0"/>
            </a:br>
            <a:r>
              <a:rPr lang="en-US" sz="4400" b="1" dirty="0"/>
              <a:t>the World of </a:t>
            </a:r>
            <a:r>
              <a:rPr lang="en-US" sz="4400" b="1" dirty="0" err="1"/>
              <a:t>IoT</a:t>
            </a:r>
            <a:endParaRPr lang="en-US" sz="4400" dirty="0"/>
          </a:p>
        </p:txBody>
      </p:sp>
      <p:sp>
        <p:nvSpPr>
          <p:cNvPr id="5" name="Text Placeholder 4"/>
          <p:cNvSpPr>
            <a:spLocks noGrp="1"/>
          </p:cNvSpPr>
          <p:nvPr>
            <p:ph type="body" sz="quarter" idx="12"/>
          </p:nvPr>
        </p:nvSpPr>
        <p:spPr/>
        <p:txBody>
          <a:bodyPr/>
          <a:lstStyle/>
          <a:p>
            <a:r>
              <a:rPr lang="en-US" sz="2800" dirty="0"/>
              <a:t>Kyle Young – Principle PM Manager </a:t>
            </a:r>
          </a:p>
          <a:p>
            <a:r>
              <a:rPr lang="en-US" sz="2800" dirty="0"/>
              <a:t>Mitch Milam – Technical Solutions Professional</a:t>
            </a:r>
          </a:p>
        </p:txBody>
      </p:sp>
      <p:sp>
        <p:nvSpPr>
          <p:cNvPr id="2" name="Text Placeholder 1"/>
          <p:cNvSpPr>
            <a:spLocks noGrp="1"/>
          </p:cNvSpPr>
          <p:nvPr>
            <p:ph type="body" sz="quarter" idx="13"/>
          </p:nvPr>
        </p:nvSpPr>
        <p:spPr/>
        <p:txBody>
          <a:bodyPr/>
          <a:lstStyle/>
          <a:p>
            <a:r>
              <a:rPr lang="en-US" dirty="0"/>
              <a:t>BRK2112</a:t>
            </a:r>
          </a:p>
        </p:txBody>
      </p:sp>
    </p:spTree>
    <p:extLst>
      <p:ext uri="{BB962C8B-B14F-4D97-AF65-F5344CB8AC3E}">
        <p14:creationId xmlns:p14="http://schemas.microsoft.com/office/powerpoint/2010/main" val="570401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08920" y="1051403"/>
            <a:ext cx="6344202" cy="4956742"/>
          </a:xfrm>
        </p:spPr>
        <p:txBody>
          <a:bodyPr/>
          <a:lstStyle/>
          <a:p>
            <a:r>
              <a:rPr lang="en-US" sz="2448" dirty="0"/>
              <a:t>Manage terms, conditions, and automated renewals of contracts &amp; Service Level Agreements.</a:t>
            </a:r>
            <a:br>
              <a:rPr lang="en-US" sz="2448" dirty="0"/>
            </a:br>
            <a:endParaRPr lang="en-US" sz="2448" dirty="0"/>
          </a:p>
          <a:p>
            <a:r>
              <a:rPr lang="en-US" sz="2448" dirty="0"/>
              <a:t>Classify assets with barcodes or serial numbers; track asset location, maintenance needs, and repair history. </a:t>
            </a:r>
            <a:br>
              <a:rPr lang="en-US" sz="2448" dirty="0"/>
            </a:br>
            <a:endParaRPr lang="en-US" sz="2448" dirty="0"/>
          </a:p>
          <a:p>
            <a:r>
              <a:rPr lang="en-US" sz="2448" dirty="0"/>
              <a:t>Track warranties against assets, provide ﬁeld staff with visibility into terms and expiration dates, and ensure that service and billing conform to warranty stipulations.</a:t>
            </a:r>
          </a:p>
          <a:p>
            <a:pPr marL="0" indent="0">
              <a:buNone/>
            </a:pPr>
            <a:endParaRPr lang="en-US" sz="3264" dirty="0"/>
          </a:p>
        </p:txBody>
      </p:sp>
      <p:sp>
        <p:nvSpPr>
          <p:cNvPr id="2" name="Title 1"/>
          <p:cNvSpPr>
            <a:spLocks noGrp="1"/>
          </p:cNvSpPr>
          <p:nvPr>
            <p:ph type="title"/>
          </p:nvPr>
        </p:nvSpPr>
        <p:spPr/>
        <p:txBody>
          <a:bodyPr/>
          <a:lstStyle/>
          <a:p>
            <a:br>
              <a:rPr lang="en-US" sz="2175"/>
            </a:br>
            <a:br>
              <a:rPr lang="en-US" sz="2175"/>
            </a:br>
            <a:br>
              <a:rPr lang="en-US" sz="2175"/>
            </a:br>
            <a:br>
              <a:rPr lang="en-US" sz="2175"/>
            </a:br>
            <a:br>
              <a:rPr lang="en-US" sz="2175"/>
            </a:br>
            <a:br>
              <a:rPr lang="en-US" sz="2175"/>
            </a:br>
            <a:br>
              <a:rPr lang="en-US" sz="2175"/>
            </a:br>
            <a:endParaRPr lang="en-US" sz="2175" dirty="0"/>
          </a:p>
        </p:txBody>
      </p:sp>
      <p:sp>
        <p:nvSpPr>
          <p:cNvPr id="5" name="Title 1"/>
          <p:cNvSpPr txBox="1">
            <a:spLocks/>
          </p:cNvSpPr>
          <p:nvPr/>
        </p:nvSpPr>
        <p:spPr>
          <a:xfrm>
            <a:off x="244652" y="202787"/>
            <a:ext cx="11887878" cy="942692"/>
          </a:xfrm>
          <a:prstGeom prst="rect">
            <a:avLst/>
          </a:prstGeom>
        </p:spPr>
        <p:txBody>
          <a:bodyPr vert="horz" wrap="square" lIns="198955" tIns="124347" rIns="198955" bIns="124347" rtlCol="0" anchor="t">
            <a:spAutoFit/>
          </a:bodyPr>
          <a:lstStyle>
            <a:lvl1pPr algn="l" defTabSz="685845" rtl="0" eaLnBrk="1" latinLnBrk="0" hangingPunct="1">
              <a:lnSpc>
                <a:spcPct val="90000"/>
              </a:lnSpc>
              <a:spcBef>
                <a:spcPct val="0"/>
              </a:spcBef>
              <a:buNone/>
              <a:defRPr lang="en-US" sz="4853" b="0" kern="1200" cap="none" spc="-75"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845" rtl="0" eaLnBrk="1" fontAlgn="auto" latinLnBrk="0" hangingPunct="1">
              <a:lnSpc>
                <a:spcPct val="90000"/>
              </a:lnSpc>
              <a:spcBef>
                <a:spcPct val="0"/>
              </a:spcBef>
              <a:spcAft>
                <a:spcPts val="0"/>
              </a:spcAft>
              <a:buClrTx/>
              <a:buSzTx/>
              <a:buFontTx/>
              <a:buNone/>
              <a:tabLst/>
              <a:defRPr/>
            </a:pPr>
            <a:r>
              <a:rPr kumimoji="0" lang="en-US" sz="4896" b="0" i="0" u="none" strike="noStrike" kern="1200" cap="none" spc="-75" normalizeH="0" baseline="0" noProof="0" dirty="0">
                <a:ln w="3175">
                  <a:noFill/>
                </a:ln>
                <a:solidFill>
                  <a:schemeClr val="tx1"/>
                </a:solidFill>
                <a:effectLst/>
                <a:uLnTx/>
                <a:uFillTx/>
                <a:latin typeface="+mj-lt"/>
                <a:ea typeface="+mn-ea"/>
                <a:cs typeface="Segoe UI" pitchFamily="34" charset="0"/>
              </a:rPr>
              <a:t>Service Agreements</a:t>
            </a:r>
          </a:p>
        </p:txBody>
      </p:sp>
      <p:sp>
        <p:nvSpPr>
          <p:cNvPr id="15" name="TextBox 29"/>
          <p:cNvSpPr txBox="1"/>
          <p:nvPr>
            <p:custDataLst>
              <p:tags r:id="rId1"/>
            </p:custDataLst>
          </p:nvPr>
        </p:nvSpPr>
        <p:spPr>
          <a:xfrm>
            <a:off x="882" y="5705862"/>
            <a:ext cx="12434711" cy="1288664"/>
          </a:xfrm>
          <a:prstGeom prst="rect">
            <a:avLst/>
          </a:prstGeom>
          <a:solidFill>
            <a:schemeClr val="accent1"/>
          </a:solidFill>
        </p:spPr>
        <p:txBody>
          <a:bodyPr wrap="square" lIns="244778" tIns="244778" rIns="244778" bIns="244778" rtlCol="0" anchor="t" anchorCtr="0">
            <a:noAutofit/>
          </a:bodyPr>
          <a:lstStyle/>
          <a:p>
            <a:pPr marL="119813" marR="0" lvl="0" indent="-119813" defTabSz="1268342" eaLnBrk="1" fontAlgn="auto" latinLnBrk="0" hangingPunct="1">
              <a:lnSpc>
                <a:spcPct val="90000"/>
              </a:lnSpc>
              <a:spcBef>
                <a:spcPts val="3329"/>
              </a:spcBef>
              <a:spcAft>
                <a:spcPts val="0"/>
              </a:spcAft>
              <a:buClrTx/>
              <a:buSzTx/>
              <a:buFontTx/>
              <a:buNone/>
              <a:tabLst/>
              <a:defRPr/>
            </a:pPr>
            <a:endPar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endParaRPr>
          </a:p>
        </p:txBody>
      </p:sp>
      <p:pic>
        <p:nvPicPr>
          <p:cNvPr id="3074" name="Picture 10" descr="image0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58197" y="798080"/>
            <a:ext cx="5074334" cy="303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12" descr="image0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5207" y="2619303"/>
            <a:ext cx="4067743" cy="243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728672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a:xfrm>
            <a:off x="274638" y="3954463"/>
            <a:ext cx="8229599" cy="738664"/>
          </a:xfrm>
        </p:spPr>
        <p:txBody>
          <a:bodyPr/>
          <a:lstStyle/>
          <a:p>
            <a:r>
              <a:rPr lang="en-US" dirty="0"/>
              <a:t>Inventory Management</a:t>
            </a:r>
          </a:p>
        </p:txBody>
      </p:sp>
    </p:spTree>
    <p:extLst>
      <p:ext uri="{BB962C8B-B14F-4D97-AF65-F5344CB8AC3E}">
        <p14:creationId xmlns:p14="http://schemas.microsoft.com/office/powerpoint/2010/main" val="39987090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75482" y="1085932"/>
            <a:ext cx="5942757" cy="5631758"/>
          </a:xfrm>
        </p:spPr>
        <p:txBody>
          <a:bodyPr/>
          <a:lstStyle/>
          <a:p>
            <a:r>
              <a:rPr lang="en-US" sz="2448" dirty="0"/>
              <a:t>Manage updates and stock history for any location including updating truck stock.</a:t>
            </a:r>
          </a:p>
          <a:p>
            <a:pPr marL="0" indent="0">
              <a:buNone/>
            </a:pPr>
            <a:endParaRPr lang="en-US" sz="2448" dirty="0"/>
          </a:p>
          <a:p>
            <a:pPr lvl="0"/>
            <a:r>
              <a:rPr lang="en-US" sz="2448" dirty="0"/>
              <a:t>Manage inventory information for any part transaction including requests, return material authorizations (RMAs), stock adjustment, or stock transfer</a:t>
            </a:r>
          </a:p>
          <a:p>
            <a:endParaRPr lang="en-US" sz="2448" dirty="0"/>
          </a:p>
          <a:p>
            <a:r>
              <a:rPr lang="en-US" sz="2448" dirty="0"/>
              <a:t>Provide mobile access to inventory and parts information and management resources</a:t>
            </a:r>
          </a:p>
          <a:p>
            <a:pPr marL="0" indent="0">
              <a:buNone/>
            </a:pPr>
            <a:endParaRPr lang="en-US" sz="2448" dirty="0"/>
          </a:p>
          <a:p>
            <a:pPr marL="0" indent="0">
              <a:buNone/>
            </a:pPr>
            <a:endParaRPr lang="en-US" sz="3264" dirty="0"/>
          </a:p>
        </p:txBody>
      </p:sp>
      <p:sp>
        <p:nvSpPr>
          <p:cNvPr id="2" name="Title 1"/>
          <p:cNvSpPr>
            <a:spLocks noGrp="1"/>
          </p:cNvSpPr>
          <p:nvPr>
            <p:ph type="title"/>
          </p:nvPr>
        </p:nvSpPr>
        <p:spPr/>
        <p:txBody>
          <a:bodyPr/>
          <a:lstStyle/>
          <a:p>
            <a:br>
              <a:rPr lang="en-US" sz="2175"/>
            </a:br>
            <a:br>
              <a:rPr lang="en-US" sz="2175"/>
            </a:br>
            <a:br>
              <a:rPr lang="en-US" sz="2175"/>
            </a:br>
            <a:br>
              <a:rPr lang="en-US" sz="2175"/>
            </a:br>
            <a:br>
              <a:rPr lang="en-US" sz="2175"/>
            </a:br>
            <a:br>
              <a:rPr lang="en-US" sz="2175"/>
            </a:br>
            <a:br>
              <a:rPr lang="en-US" sz="2175"/>
            </a:br>
            <a:endParaRPr lang="en-US" sz="2175" dirty="0"/>
          </a:p>
        </p:txBody>
      </p:sp>
      <p:sp>
        <p:nvSpPr>
          <p:cNvPr id="5" name="Title 1"/>
          <p:cNvSpPr txBox="1">
            <a:spLocks/>
          </p:cNvSpPr>
          <p:nvPr/>
        </p:nvSpPr>
        <p:spPr>
          <a:xfrm>
            <a:off x="244652" y="202787"/>
            <a:ext cx="11887878" cy="942692"/>
          </a:xfrm>
          <a:prstGeom prst="rect">
            <a:avLst/>
          </a:prstGeom>
        </p:spPr>
        <p:txBody>
          <a:bodyPr vert="horz" wrap="square" lIns="198955" tIns="124347" rIns="198955" bIns="124347" rtlCol="0" anchor="t">
            <a:spAutoFit/>
          </a:bodyPr>
          <a:lstStyle>
            <a:lvl1pPr algn="l" defTabSz="685845" rtl="0" eaLnBrk="1" latinLnBrk="0" hangingPunct="1">
              <a:lnSpc>
                <a:spcPct val="90000"/>
              </a:lnSpc>
              <a:spcBef>
                <a:spcPct val="0"/>
              </a:spcBef>
              <a:buNone/>
              <a:defRPr lang="en-US" sz="4853" b="0" kern="1200" cap="none" spc="-75"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845" rtl="0" eaLnBrk="1" fontAlgn="auto" latinLnBrk="0" hangingPunct="1">
              <a:lnSpc>
                <a:spcPct val="90000"/>
              </a:lnSpc>
              <a:spcBef>
                <a:spcPct val="0"/>
              </a:spcBef>
              <a:spcAft>
                <a:spcPts val="0"/>
              </a:spcAft>
              <a:buClrTx/>
              <a:buSzTx/>
              <a:buFontTx/>
              <a:buNone/>
              <a:tabLst/>
              <a:defRPr/>
            </a:pPr>
            <a:r>
              <a:rPr kumimoji="0" lang="en-US" sz="4896" b="0" i="0" u="none" strike="noStrike" kern="1200" cap="none" spc="-75" normalizeH="0" baseline="0" noProof="0" dirty="0">
                <a:ln w="3175">
                  <a:noFill/>
                </a:ln>
                <a:solidFill>
                  <a:schemeClr val="tx1"/>
                </a:solidFill>
                <a:effectLst/>
                <a:uLnTx/>
                <a:uFillTx/>
                <a:latin typeface="+mj-lt"/>
                <a:ea typeface="+mn-ea"/>
                <a:cs typeface="Segoe UI" pitchFamily="34" charset="0"/>
              </a:rPr>
              <a:t>Inventory Management</a:t>
            </a:r>
          </a:p>
        </p:txBody>
      </p:sp>
      <p:sp>
        <p:nvSpPr>
          <p:cNvPr id="15" name="TextBox 29"/>
          <p:cNvSpPr txBox="1"/>
          <p:nvPr>
            <p:custDataLst>
              <p:tags r:id="rId1"/>
            </p:custDataLst>
          </p:nvPr>
        </p:nvSpPr>
        <p:spPr>
          <a:xfrm>
            <a:off x="882" y="5705862"/>
            <a:ext cx="12434711" cy="1288664"/>
          </a:xfrm>
          <a:prstGeom prst="rect">
            <a:avLst/>
          </a:prstGeom>
          <a:solidFill>
            <a:schemeClr val="accent1"/>
          </a:solidFill>
        </p:spPr>
        <p:txBody>
          <a:bodyPr wrap="square" lIns="244778" tIns="244778" rIns="244778" bIns="244778" rtlCol="0" anchor="t" anchorCtr="0">
            <a:noAutofit/>
          </a:bodyPr>
          <a:lstStyle/>
          <a:p>
            <a:pPr marL="119813" marR="0" lvl="0" indent="-119813" defTabSz="1268342" eaLnBrk="1" fontAlgn="auto" latinLnBrk="0" hangingPunct="1">
              <a:lnSpc>
                <a:spcPct val="90000"/>
              </a:lnSpc>
              <a:spcBef>
                <a:spcPts val="3329"/>
              </a:spcBef>
              <a:spcAft>
                <a:spcPts val="0"/>
              </a:spcAft>
              <a:buClrTx/>
              <a:buSzTx/>
              <a:buFontTx/>
              <a:buNone/>
              <a:tabLst/>
              <a:defRPr/>
            </a:pPr>
            <a:endPar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endParaRPr>
          </a:p>
        </p:txBody>
      </p:sp>
      <p:pic>
        <p:nvPicPr>
          <p:cNvPr id="4098" name="Picture 11" descr="image02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2065" y="1419784"/>
            <a:ext cx="5720465" cy="342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image03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8486" y="2956962"/>
            <a:ext cx="3872871" cy="2317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326714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72918" y="1661178"/>
            <a:ext cx="5562808" cy="2916426"/>
          </a:xfrm>
        </p:spPr>
        <p:txBody>
          <a:bodyPr/>
          <a:lstStyle/>
          <a:p>
            <a:pPr marL="0" indent="0">
              <a:buNone/>
            </a:pPr>
            <a:r>
              <a:rPr lang="en-US" sz="2448" dirty="0"/>
              <a:t>Detect, troubleshoot, and resolve issues remotely</a:t>
            </a:r>
          </a:p>
          <a:p>
            <a:pPr marL="0" indent="0">
              <a:buNone/>
            </a:pPr>
            <a:endParaRPr lang="en-US" sz="2448" dirty="0"/>
          </a:p>
          <a:p>
            <a:pPr marL="0" indent="0">
              <a:buNone/>
            </a:pPr>
            <a:r>
              <a:rPr lang="en-US" sz="2448" dirty="0"/>
              <a:t>Predict when maintenance is needed</a:t>
            </a:r>
          </a:p>
          <a:p>
            <a:pPr marL="0" indent="0">
              <a:buNone/>
            </a:pPr>
            <a:endParaRPr lang="en-US" sz="2448" dirty="0"/>
          </a:p>
          <a:p>
            <a:pPr marL="0" indent="0">
              <a:buNone/>
            </a:pPr>
            <a:r>
              <a:rPr lang="en-US" sz="2448" dirty="0"/>
              <a:t>Proactively investigate anomalies before customers know about issues</a:t>
            </a:r>
          </a:p>
        </p:txBody>
      </p:sp>
      <p:sp>
        <p:nvSpPr>
          <p:cNvPr id="3" name="Title 2"/>
          <p:cNvSpPr>
            <a:spLocks noGrp="1"/>
          </p:cNvSpPr>
          <p:nvPr>
            <p:ph type="title"/>
          </p:nvPr>
        </p:nvSpPr>
        <p:spPr/>
        <p:txBody>
          <a:bodyPr/>
          <a:lstStyle/>
          <a:p>
            <a:r>
              <a:rPr lang="en-US" sz="4896" dirty="0"/>
              <a:t>Connected Field Service</a:t>
            </a:r>
          </a:p>
        </p:txBody>
      </p:sp>
      <p:pic>
        <p:nvPicPr>
          <p:cNvPr id="5122" name="Picture 13" descr="image0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09743" y="1072549"/>
            <a:ext cx="5327694" cy="327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14" descr="image0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32686" y="3695164"/>
            <a:ext cx="2856173" cy="1657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882" y="5705861"/>
            <a:ext cx="12434711" cy="1288664"/>
          </a:xfrm>
          <a:prstGeom prst="rect">
            <a:avLst/>
          </a:prstGeom>
          <a:solidFill>
            <a:schemeClr val="accent1"/>
          </a:solidFill>
        </p:spPr>
        <p:txBody>
          <a:bodyPr wrap="square" lIns="248694" tIns="198955" rIns="248694" bIns="198955" rtlCol="0">
            <a:noAutofit/>
          </a:bodyPr>
          <a:lstStyle/>
          <a:p>
            <a:pPr marL="119813" marR="0" lvl="0" indent="-119813" defTabSz="1268342" eaLnBrk="1" fontAlgn="auto" latinLnBrk="0" hangingPunct="1">
              <a:lnSpc>
                <a:spcPct val="100000"/>
              </a:lnSpc>
              <a:spcBef>
                <a:spcPts val="3329"/>
              </a:spcBef>
              <a:spcAft>
                <a:spcPts val="0"/>
              </a:spcAft>
              <a:buClrTx/>
              <a:buSzTx/>
              <a:buFontTx/>
              <a:buNone/>
              <a:tabLst/>
              <a:defRPr/>
            </a:pPr>
            <a:r>
              <a:rPr kumimoji="0" lang="en-US" sz="1836" b="0" i="0" u="none" strike="noStrike" kern="0" cap="none" spc="0" normalizeH="0" baseline="0" noProof="0" dirty="0">
                <a:ln>
                  <a:noFill/>
                </a:ln>
                <a:solidFill>
                  <a:schemeClr val="bg1"/>
                </a:solidFill>
                <a:effectLst/>
                <a:uLnTx/>
                <a:uFillTx/>
                <a:cs typeface="Helvetica Neue Thin"/>
              </a:rPr>
              <a:t>“The goal for Field Service has changed… They now want to create a long tail of services that </a:t>
            </a:r>
            <a:br>
              <a:rPr kumimoji="0" lang="en-US" sz="1836" b="0" i="0" u="none" strike="noStrike" kern="0" cap="none" spc="0" normalizeH="0" baseline="0" noProof="0" dirty="0">
                <a:ln>
                  <a:noFill/>
                </a:ln>
                <a:solidFill>
                  <a:schemeClr val="bg1"/>
                </a:solidFill>
                <a:effectLst/>
                <a:uLnTx/>
                <a:uFillTx/>
                <a:cs typeface="Helvetica Neue Thin"/>
              </a:rPr>
            </a:br>
            <a:r>
              <a:rPr kumimoji="0" lang="en-US" sz="1836" b="0" i="0" u="none" strike="noStrike" kern="0" cap="none" spc="0" normalizeH="0" baseline="0" noProof="0" dirty="0">
                <a:ln>
                  <a:noFill/>
                </a:ln>
                <a:solidFill>
                  <a:schemeClr val="bg1"/>
                </a:solidFill>
                <a:effectLst/>
                <a:uLnTx/>
                <a:uFillTx/>
                <a:cs typeface="Helvetica Neue Thin"/>
              </a:rPr>
              <a:t>capitalizes on internet-enabled devices, involves intricate levels of services, and goes </a:t>
            </a:r>
            <a:br>
              <a:rPr kumimoji="0" lang="en-US" sz="1836" b="0" i="0" u="none" strike="noStrike" kern="0" cap="none" spc="0" normalizeH="0" baseline="0" noProof="0" dirty="0">
                <a:ln>
                  <a:noFill/>
                </a:ln>
                <a:solidFill>
                  <a:schemeClr val="bg1"/>
                </a:solidFill>
                <a:effectLst/>
                <a:uLnTx/>
                <a:uFillTx/>
                <a:cs typeface="Helvetica Neue Thin"/>
              </a:rPr>
            </a:br>
            <a:r>
              <a:rPr kumimoji="0" lang="en-US" sz="1836" b="0" i="0" u="none" strike="noStrike" kern="0" cap="none" spc="0" normalizeH="0" baseline="0" noProof="0" dirty="0">
                <a:ln>
                  <a:noFill/>
                </a:ln>
                <a:solidFill>
                  <a:schemeClr val="bg1"/>
                </a:solidFill>
                <a:effectLst/>
                <a:uLnTx/>
                <a:uFillTx/>
                <a:cs typeface="Helvetica Neue Thin"/>
              </a:rPr>
              <a:t>beyond fix-it-when-it's-down and into </a:t>
            </a:r>
            <a:r>
              <a:rPr kumimoji="0" lang="en-US" sz="1836" b="0" i="0" u="none" strike="noStrike" kern="0" cap="none" spc="0" normalizeH="0" baseline="0" noProof="0" dirty="0">
                <a:ln>
                  <a:noFill/>
                </a:ln>
                <a:solidFill>
                  <a:schemeClr val="bg1"/>
                </a:solidFill>
                <a:effectLst/>
                <a:uLnTx/>
                <a:uFillTx/>
                <a:cs typeface="Helvetica Neue Regular"/>
              </a:rPr>
              <a:t>building new levels of customer engagement</a:t>
            </a:r>
            <a:r>
              <a:rPr kumimoji="0" lang="en-US" sz="1836" b="0" i="0" u="none" strike="noStrike" kern="0" cap="none" spc="0" normalizeH="0" baseline="0" noProof="0" dirty="0">
                <a:ln>
                  <a:noFill/>
                </a:ln>
                <a:solidFill>
                  <a:schemeClr val="bg1"/>
                </a:solidFill>
                <a:effectLst/>
                <a:uLnTx/>
                <a:uFillTx/>
                <a:cs typeface="Helvetica Neue Thin"/>
              </a:rPr>
              <a:t>.”</a:t>
            </a:r>
          </a:p>
        </p:txBody>
      </p:sp>
      <p:pic>
        <p:nvPicPr>
          <p:cNvPr id="9" name="Imagen 18" descr="logo.p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10674" y="6407330"/>
            <a:ext cx="1602275" cy="406612"/>
          </a:xfrm>
          <a:prstGeom prst="rect">
            <a:avLst/>
          </a:prstGeom>
        </p:spPr>
      </p:pic>
    </p:spTree>
    <p:extLst>
      <p:ext uri="{BB962C8B-B14F-4D97-AF65-F5344CB8AC3E}">
        <p14:creationId xmlns:p14="http://schemas.microsoft.com/office/powerpoint/2010/main" val="932635405"/>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882" y="1302726"/>
            <a:ext cx="12434711" cy="5278534"/>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cxnSp>
        <p:nvCxnSpPr>
          <p:cNvPr id="19" name="Straight Connector 18"/>
          <p:cNvCxnSpPr/>
          <p:nvPr/>
        </p:nvCxnSpPr>
        <p:spPr>
          <a:xfrm flipV="1">
            <a:off x="2790987" y="4630758"/>
            <a:ext cx="7844895" cy="1709"/>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0" name="Title 9"/>
          <p:cNvSpPr>
            <a:spLocks noGrp="1"/>
          </p:cNvSpPr>
          <p:nvPr>
            <p:ph type="title"/>
          </p:nvPr>
        </p:nvSpPr>
        <p:spPr/>
        <p:txBody>
          <a:bodyPr/>
          <a:lstStyle/>
          <a:p>
            <a:r>
              <a:rPr lang="en-US" sz="4896" dirty="0"/>
              <a:t>Connected Field Service</a:t>
            </a:r>
          </a:p>
        </p:txBody>
      </p:sp>
      <p:sp>
        <p:nvSpPr>
          <p:cNvPr id="11" name="Text Placeholder 10"/>
          <p:cNvSpPr>
            <a:spLocks noGrp="1"/>
          </p:cNvSpPr>
          <p:nvPr>
            <p:ph type="body" sz="quarter" idx="10"/>
          </p:nvPr>
        </p:nvSpPr>
        <p:spPr>
          <a:xfrm>
            <a:off x="275481" y="1572802"/>
            <a:ext cx="11885514" cy="1896632"/>
          </a:xfrm>
        </p:spPr>
        <p:txBody>
          <a:bodyPr/>
          <a:lstStyle/>
          <a:p>
            <a:r>
              <a:rPr lang="en-US" sz="4080" dirty="0">
                <a:solidFill>
                  <a:schemeClr val="tx2"/>
                </a:solidFill>
              </a:rPr>
              <a:t>Objectives</a:t>
            </a:r>
          </a:p>
          <a:p>
            <a:pPr defTabSz="932597">
              <a:spcBef>
                <a:spcPts val="1224"/>
              </a:spcBef>
              <a:spcAft>
                <a:spcPts val="612"/>
              </a:spcAft>
            </a:pPr>
            <a:r>
              <a:rPr lang="en-US" sz="2856" dirty="0">
                <a:gradFill>
                  <a:gsLst>
                    <a:gs pos="2917">
                      <a:schemeClr val="tx1"/>
                    </a:gs>
                    <a:gs pos="100000">
                      <a:schemeClr val="tx1"/>
                    </a:gs>
                  </a:gsLst>
                  <a:lin ang="5400000" scaled="0"/>
                </a:gradFill>
                <a:latin typeface="+mn-lt"/>
              </a:rPr>
              <a:t>Know about a problem before the customer does</a:t>
            </a:r>
          </a:p>
          <a:p>
            <a:pPr defTabSz="932597">
              <a:spcAft>
                <a:spcPts val="612"/>
              </a:spcAft>
            </a:pPr>
            <a:r>
              <a:rPr lang="en-US" sz="2856" dirty="0">
                <a:gradFill>
                  <a:gsLst>
                    <a:gs pos="2917">
                      <a:schemeClr val="tx1"/>
                    </a:gs>
                    <a:gs pos="100000">
                      <a:schemeClr val="tx1"/>
                    </a:gs>
                  </a:gsLst>
                  <a:lin ang="5400000" scaled="0"/>
                </a:gradFill>
                <a:latin typeface="+mn-lt"/>
              </a:rPr>
              <a:t>Solve the problem at the smallest cost</a:t>
            </a:r>
          </a:p>
        </p:txBody>
      </p:sp>
      <p:sp>
        <p:nvSpPr>
          <p:cNvPr id="5" name="Rectangle 4"/>
          <p:cNvSpPr/>
          <p:nvPr/>
        </p:nvSpPr>
        <p:spPr bwMode="auto">
          <a:xfrm>
            <a:off x="1719123" y="4035939"/>
            <a:ext cx="2285676" cy="1193055"/>
          </a:xfrm>
          <a:prstGeom prst="rect">
            <a:avLst/>
          </a:prstGeom>
          <a:solidFill>
            <a:schemeClr val="accent3"/>
          </a:solidFill>
          <a:ln w="17780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Device</a:t>
            </a:r>
          </a:p>
          <a:p>
            <a:pPr marL="0" marR="0" lvl="0" indent="0" defTabSz="932293"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with sensor</a:t>
            </a:r>
          </a:p>
        </p:txBody>
      </p:sp>
      <p:sp>
        <p:nvSpPr>
          <p:cNvPr id="6" name="Rectangle 5"/>
          <p:cNvSpPr/>
          <p:nvPr/>
        </p:nvSpPr>
        <p:spPr bwMode="auto">
          <a:xfrm>
            <a:off x="5075400" y="4035939"/>
            <a:ext cx="2285676" cy="1193055"/>
          </a:xfrm>
          <a:prstGeom prst="rect">
            <a:avLst/>
          </a:prstGeom>
          <a:solidFill>
            <a:schemeClr val="accent2"/>
          </a:solidFill>
          <a:ln w="17780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rPr>
              <a:t>IoT</a:t>
            </a:r>
            <a:endPar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defTabSz="932293"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hub</a:t>
            </a:r>
          </a:p>
        </p:txBody>
      </p:sp>
      <p:sp>
        <p:nvSpPr>
          <p:cNvPr id="7" name="Rectangle 6"/>
          <p:cNvSpPr/>
          <p:nvPr/>
        </p:nvSpPr>
        <p:spPr bwMode="auto">
          <a:xfrm>
            <a:off x="8431676" y="4035939"/>
            <a:ext cx="2285676" cy="1193055"/>
          </a:xfrm>
          <a:prstGeom prst="rect">
            <a:avLst/>
          </a:prstGeom>
          <a:solidFill>
            <a:schemeClr val="accent5"/>
          </a:solidFill>
          <a:ln w="177800">
            <a:solidFill>
              <a:schemeClr val="bg1">
                <a:lumMod val="95000"/>
              </a:schemeClr>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marL="0" marR="0" lvl="0" indent="0" defTabSz="932293"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Field</a:t>
            </a:r>
          </a:p>
          <a:p>
            <a:pPr marL="0" marR="0" lvl="0" indent="0" defTabSz="932293"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rPr>
              <a:t>service</a:t>
            </a:r>
          </a:p>
        </p:txBody>
      </p:sp>
      <p:sp>
        <p:nvSpPr>
          <p:cNvPr id="20" name="Freeform 19"/>
          <p:cNvSpPr>
            <a:spLocks/>
          </p:cNvSpPr>
          <p:nvPr/>
        </p:nvSpPr>
        <p:spPr bwMode="auto">
          <a:xfrm rot="10557548">
            <a:off x="4080929" y="4546180"/>
            <a:ext cx="78462" cy="166373"/>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1" name="Freeform 20"/>
          <p:cNvSpPr>
            <a:spLocks/>
          </p:cNvSpPr>
          <p:nvPr/>
        </p:nvSpPr>
        <p:spPr bwMode="auto">
          <a:xfrm>
            <a:off x="4922863" y="4546181"/>
            <a:ext cx="78462" cy="166373"/>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2" name="Freeform 21"/>
          <p:cNvSpPr>
            <a:spLocks/>
          </p:cNvSpPr>
          <p:nvPr/>
        </p:nvSpPr>
        <p:spPr bwMode="auto">
          <a:xfrm rot="10557548">
            <a:off x="7429811" y="4546180"/>
            <a:ext cx="78462" cy="166373"/>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24" name="Freeform 23"/>
          <p:cNvSpPr>
            <a:spLocks/>
          </p:cNvSpPr>
          <p:nvPr/>
        </p:nvSpPr>
        <p:spPr bwMode="auto">
          <a:xfrm>
            <a:off x="8271745" y="4546181"/>
            <a:ext cx="78462" cy="166373"/>
          </a:xfrm>
          <a:custGeom>
            <a:avLst/>
            <a:gdLst>
              <a:gd name="T0" fmla="*/ 0 w 72"/>
              <a:gd name="T1" fmla="*/ 0 h 138"/>
              <a:gd name="T2" fmla="*/ 72 w 72"/>
              <a:gd name="T3" fmla="*/ 69 h 138"/>
              <a:gd name="T4" fmla="*/ 0 w 72"/>
              <a:gd name="T5" fmla="*/ 138 h 138"/>
            </a:gdLst>
            <a:ahLst/>
            <a:cxnLst>
              <a:cxn ang="0">
                <a:pos x="T0" y="T1"/>
              </a:cxn>
              <a:cxn ang="0">
                <a:pos x="T2" y="T3"/>
              </a:cxn>
              <a:cxn ang="0">
                <a:pos x="T4" y="T5"/>
              </a:cxn>
            </a:cxnLst>
            <a:rect l="0" t="0" r="r" b="b"/>
            <a:pathLst>
              <a:path w="72" h="138">
                <a:moveTo>
                  <a:pt x="0" y="0"/>
                </a:moveTo>
                <a:lnTo>
                  <a:pt x="72" y="69"/>
                </a:lnTo>
                <a:lnTo>
                  <a:pt x="0" y="138"/>
                </a:lnTo>
              </a:path>
            </a:pathLst>
          </a:custGeom>
          <a:noFill/>
          <a:ln w="28575">
            <a:solidFill>
              <a:schemeClr val="tx1"/>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marL="0" marR="0" lvl="0" indent="0" algn="ctr" defTabSz="932114" eaLnBrk="1" fontAlgn="base" latinLnBrk="0" hangingPunct="1">
              <a:lnSpc>
                <a:spcPct val="90000"/>
              </a:lnSpc>
              <a:spcBef>
                <a:spcPct val="0"/>
              </a:spcBef>
              <a:spcAft>
                <a:spcPct val="0"/>
              </a:spcAft>
              <a:buClrTx/>
              <a:buSzTx/>
              <a:buFontTx/>
              <a:buNone/>
              <a:tabLst/>
              <a:defRPr/>
            </a:pP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201644929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882" y="1361602"/>
            <a:ext cx="12434711" cy="5278534"/>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 name="Title 2"/>
          <p:cNvSpPr>
            <a:spLocks noGrp="1"/>
          </p:cNvSpPr>
          <p:nvPr>
            <p:ph type="title"/>
          </p:nvPr>
        </p:nvSpPr>
        <p:spPr/>
        <p:txBody>
          <a:bodyPr/>
          <a:lstStyle/>
          <a:p>
            <a:r>
              <a:rPr lang="en-US" sz="4896" dirty="0"/>
              <a:t>Incremental implementation</a:t>
            </a:r>
          </a:p>
        </p:txBody>
      </p:sp>
      <p:sp>
        <p:nvSpPr>
          <p:cNvPr id="2" name="Text Placeholder 1"/>
          <p:cNvSpPr>
            <a:spLocks noGrp="1"/>
          </p:cNvSpPr>
          <p:nvPr>
            <p:ph type="body" sz="quarter" idx="10"/>
          </p:nvPr>
        </p:nvSpPr>
        <p:spPr>
          <a:xfrm>
            <a:off x="275481" y="1654610"/>
            <a:ext cx="11885514" cy="4030522"/>
          </a:xfrm>
        </p:spPr>
        <p:txBody>
          <a:bodyPr/>
          <a:lstStyle/>
          <a:p>
            <a:pPr>
              <a:spcAft>
                <a:spcPts val="1224"/>
              </a:spcAft>
            </a:pPr>
            <a:r>
              <a:rPr lang="en-US" sz="3672" dirty="0">
                <a:gradFill>
                  <a:gsLst>
                    <a:gs pos="2917">
                      <a:schemeClr val="tx1"/>
                    </a:gs>
                    <a:gs pos="100000">
                      <a:schemeClr val="tx1"/>
                    </a:gs>
                  </a:gsLst>
                  <a:lin ang="5400000" scaled="0"/>
                </a:gradFill>
              </a:rPr>
              <a:t>When an anomaly is detected</a:t>
            </a:r>
          </a:p>
          <a:p>
            <a:r>
              <a:rPr lang="en-US" sz="3672" dirty="0">
                <a:solidFill>
                  <a:schemeClr val="tx2"/>
                </a:solidFill>
              </a:rPr>
              <a:t>Basic</a:t>
            </a:r>
          </a:p>
          <a:p>
            <a:pPr lvl="1"/>
            <a:r>
              <a:rPr lang="en-US" sz="2448" kern="0" dirty="0">
                <a:cs typeface="Segoe UI" panose="020B0502040204020203" pitchFamily="34" charset="0"/>
              </a:rPr>
              <a:t>Automatically schedule/dispatch technician</a:t>
            </a:r>
            <a:endParaRPr lang="en-US" sz="2040" dirty="0"/>
          </a:p>
          <a:p>
            <a:r>
              <a:rPr lang="en-US" sz="3672" dirty="0">
                <a:solidFill>
                  <a:schemeClr val="tx2"/>
                </a:solidFill>
              </a:rPr>
              <a:t>Advanced</a:t>
            </a:r>
          </a:p>
          <a:p>
            <a:pPr lvl="1"/>
            <a:r>
              <a:rPr lang="en-US" sz="2448" kern="0" dirty="0">
                <a:cs typeface="Segoe UI" panose="020B0502040204020203" pitchFamily="34" charset="0"/>
              </a:rPr>
              <a:t>Try a troubleshooting step before sending a technician</a:t>
            </a:r>
          </a:p>
          <a:p>
            <a:r>
              <a:rPr lang="en-US" sz="3672" dirty="0">
                <a:solidFill>
                  <a:schemeClr val="tx2"/>
                </a:solidFill>
              </a:rPr>
              <a:t>Expert</a:t>
            </a:r>
          </a:p>
          <a:p>
            <a:pPr lvl="1"/>
            <a:r>
              <a:rPr lang="en-US" sz="2448" kern="0" dirty="0">
                <a:cs typeface="Segoe UI" panose="020B0502040204020203" pitchFamily="34" charset="0"/>
              </a:rPr>
              <a:t>Try multiple troubleshooting steps before sending a technician</a:t>
            </a:r>
          </a:p>
        </p:txBody>
      </p:sp>
    </p:spTree>
    <p:extLst>
      <p:ext uri="{BB962C8B-B14F-4D97-AF65-F5344CB8AC3E}">
        <p14:creationId xmlns:p14="http://schemas.microsoft.com/office/powerpoint/2010/main" val="425026922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882" y="1361602"/>
            <a:ext cx="12434711" cy="5278534"/>
          </a:xfrm>
          <a:prstGeom prst="rect">
            <a:avLst/>
          </a:prstGeom>
          <a:solidFill>
            <a:schemeClr val="bg1">
              <a:lumMod val="9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marL="0" marR="0" lvl="0" indent="0" algn="ctr" defTabSz="932290"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3" name="Title 2"/>
          <p:cNvSpPr>
            <a:spLocks noGrp="1"/>
          </p:cNvSpPr>
          <p:nvPr>
            <p:ph type="title"/>
          </p:nvPr>
        </p:nvSpPr>
        <p:spPr/>
        <p:txBody>
          <a:bodyPr/>
          <a:lstStyle/>
          <a:p>
            <a:r>
              <a:rPr lang="en-US" sz="4896" dirty="0"/>
              <a:t>Preventative maintenance </a:t>
            </a:r>
          </a:p>
        </p:txBody>
      </p:sp>
      <p:sp>
        <p:nvSpPr>
          <p:cNvPr id="4" name="Text Placeholder 3"/>
          <p:cNvSpPr>
            <a:spLocks noGrp="1"/>
          </p:cNvSpPr>
          <p:nvPr>
            <p:ph type="body" sz="quarter" idx="10"/>
          </p:nvPr>
        </p:nvSpPr>
        <p:spPr>
          <a:xfrm>
            <a:off x="995385" y="3306352"/>
            <a:ext cx="3735920" cy="707068"/>
          </a:xfrm>
        </p:spPr>
        <p:txBody>
          <a:bodyPr/>
          <a:lstStyle/>
          <a:p>
            <a:pPr algn="ctr"/>
            <a:r>
              <a:rPr lang="en-US" sz="3672" dirty="0">
                <a:solidFill>
                  <a:schemeClr val="tx1"/>
                </a:solidFill>
              </a:rPr>
              <a:t>Scheduled</a:t>
            </a:r>
          </a:p>
        </p:txBody>
      </p:sp>
      <p:sp>
        <p:nvSpPr>
          <p:cNvPr id="5" name="Rectangle 4"/>
          <p:cNvSpPr/>
          <p:nvPr/>
        </p:nvSpPr>
        <p:spPr bwMode="auto">
          <a:xfrm>
            <a:off x="1000892" y="4097622"/>
            <a:ext cx="3730413" cy="216881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gradFill>
                  <a:gsLst>
                    <a:gs pos="1250">
                      <a:schemeClr val="tx1"/>
                    </a:gs>
                    <a:gs pos="100000">
                      <a:schemeClr val="tx1"/>
                    </a:gs>
                  </a:gsLst>
                  <a:lin ang="5400000" scaled="0"/>
                </a:gradFill>
                <a:effectLst/>
                <a:uLnTx/>
                <a:uFillTx/>
              </a:rPr>
              <a:t>Regular intervals </a:t>
            </a:r>
            <a:br>
              <a:rPr kumimoji="0" lang="en-US" sz="2448" b="0" i="0" u="none" strike="noStrike" kern="0" cap="none" spc="0" normalizeH="0" baseline="0" noProof="0" dirty="0">
                <a:ln>
                  <a:noFill/>
                </a:ln>
                <a:gradFill>
                  <a:gsLst>
                    <a:gs pos="1250">
                      <a:schemeClr val="tx1"/>
                    </a:gs>
                    <a:gs pos="100000">
                      <a:schemeClr val="tx1"/>
                    </a:gs>
                  </a:gsLst>
                  <a:lin ang="5400000" scaled="0"/>
                </a:gradFill>
                <a:effectLst/>
                <a:uLnTx/>
                <a:uFillTx/>
              </a:rPr>
            </a:br>
            <a:r>
              <a:rPr kumimoji="0" lang="en-US" sz="2448" b="0" i="0" u="none" strike="noStrike" kern="0" cap="none" spc="0" normalizeH="0" baseline="0" noProof="0" dirty="0">
                <a:ln>
                  <a:noFill/>
                </a:ln>
                <a:gradFill>
                  <a:gsLst>
                    <a:gs pos="1250">
                      <a:schemeClr val="tx1"/>
                    </a:gs>
                    <a:gs pos="100000">
                      <a:schemeClr val="tx1"/>
                    </a:gs>
                  </a:gsLst>
                  <a:lin ang="5400000" scaled="0"/>
                </a:gradFill>
                <a:effectLst/>
                <a:uLnTx/>
                <a:uFillTx/>
              </a:rPr>
              <a:t>on a time-bound schedule</a:t>
            </a:r>
          </a:p>
        </p:txBody>
      </p:sp>
      <p:sp>
        <p:nvSpPr>
          <p:cNvPr id="6" name="Rectangle 5"/>
          <p:cNvSpPr/>
          <p:nvPr/>
        </p:nvSpPr>
        <p:spPr bwMode="auto">
          <a:xfrm>
            <a:off x="7849572" y="4097622"/>
            <a:ext cx="3730413" cy="216881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gradFill>
                  <a:gsLst>
                    <a:gs pos="1250">
                      <a:schemeClr val="tx1"/>
                    </a:gs>
                    <a:gs pos="100000">
                      <a:schemeClr val="tx1"/>
                    </a:gs>
                  </a:gsLst>
                  <a:lin ang="5400000" scaled="0"/>
                </a:gradFill>
                <a:effectLst/>
                <a:uLnTx/>
                <a:uFillTx/>
              </a:rPr>
              <a:t>As needed, </a:t>
            </a:r>
            <a:br>
              <a:rPr kumimoji="0" lang="en-US" sz="2448" b="0" i="0" u="none" strike="noStrike" kern="0" cap="none" spc="0" normalizeH="0" baseline="0" noProof="0" dirty="0">
                <a:ln>
                  <a:noFill/>
                </a:ln>
                <a:gradFill>
                  <a:gsLst>
                    <a:gs pos="1250">
                      <a:schemeClr val="tx1"/>
                    </a:gs>
                    <a:gs pos="100000">
                      <a:schemeClr val="tx1"/>
                    </a:gs>
                  </a:gsLst>
                  <a:lin ang="5400000" scaled="0"/>
                </a:gradFill>
                <a:effectLst/>
                <a:uLnTx/>
                <a:uFillTx/>
              </a:rPr>
            </a:br>
            <a:r>
              <a:rPr kumimoji="0" lang="en-US" sz="2448" b="0" i="0" u="none" strike="noStrike" kern="0" cap="none" spc="0" normalizeH="0" baseline="0" noProof="0" dirty="0">
                <a:ln>
                  <a:noFill/>
                </a:ln>
                <a:gradFill>
                  <a:gsLst>
                    <a:gs pos="1250">
                      <a:schemeClr val="tx1"/>
                    </a:gs>
                    <a:gs pos="100000">
                      <a:schemeClr val="tx1"/>
                    </a:gs>
                  </a:gsLst>
                  <a:lin ang="5400000" scaled="0"/>
                </a:gradFill>
                <a:effectLst/>
                <a:uLnTx/>
                <a:uFillTx/>
              </a:rPr>
              <a:t>based on </a:t>
            </a:r>
            <a:br>
              <a:rPr kumimoji="0" lang="en-US" sz="2448" b="0" i="0" u="none" strike="noStrike" kern="0" cap="none" spc="0" normalizeH="0" baseline="0" noProof="0" dirty="0">
                <a:ln>
                  <a:noFill/>
                </a:ln>
                <a:gradFill>
                  <a:gsLst>
                    <a:gs pos="1250">
                      <a:schemeClr val="tx1"/>
                    </a:gs>
                    <a:gs pos="100000">
                      <a:schemeClr val="tx1"/>
                    </a:gs>
                  </a:gsLst>
                  <a:lin ang="5400000" scaled="0"/>
                </a:gradFill>
                <a:effectLst/>
                <a:uLnTx/>
                <a:uFillTx/>
              </a:rPr>
            </a:br>
            <a:r>
              <a:rPr kumimoji="0" lang="en-US" sz="2448" b="0" i="0" u="none" strike="noStrike" kern="0" cap="none" spc="0" normalizeH="0" baseline="0" noProof="0" dirty="0">
                <a:ln>
                  <a:noFill/>
                </a:ln>
                <a:gradFill>
                  <a:gsLst>
                    <a:gs pos="1250">
                      <a:schemeClr val="tx1"/>
                    </a:gs>
                    <a:gs pos="100000">
                      <a:schemeClr val="tx1"/>
                    </a:gs>
                  </a:gsLst>
                  <a:lin ang="5400000" scaled="0"/>
                </a:gradFill>
                <a:effectLst/>
                <a:uLnTx/>
                <a:uFillTx/>
              </a:rPr>
              <a:t>consumption</a:t>
            </a:r>
          </a:p>
        </p:txBody>
      </p:sp>
      <p:sp>
        <p:nvSpPr>
          <p:cNvPr id="7" name="Rectangle 6"/>
          <p:cNvSpPr/>
          <p:nvPr/>
        </p:nvSpPr>
        <p:spPr bwMode="auto">
          <a:xfrm>
            <a:off x="5575605" y="4023156"/>
            <a:ext cx="1429667" cy="123621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507" b="1" i="0" u="none" strike="noStrike" kern="0" cap="none" spc="0" normalizeH="0" baseline="0" noProof="0" dirty="0">
                <a:ln>
                  <a:noFill/>
                </a:ln>
                <a:solidFill>
                  <a:schemeClr val="tx2"/>
                </a:solidFill>
                <a:effectLst/>
                <a:uLnTx/>
                <a:uFillTx/>
              </a:rPr>
              <a:t>VS.</a:t>
            </a:r>
          </a:p>
        </p:txBody>
      </p:sp>
      <p:sp>
        <p:nvSpPr>
          <p:cNvPr id="8" name="Text Placeholder 3"/>
          <p:cNvSpPr txBox="1">
            <a:spLocks/>
          </p:cNvSpPr>
          <p:nvPr/>
        </p:nvSpPr>
        <p:spPr>
          <a:xfrm>
            <a:off x="7857019" y="3306352"/>
            <a:ext cx="3735920" cy="707068"/>
          </a:xfrm>
          <a:prstGeom prst="rect">
            <a:avLst/>
          </a:prstGeom>
        </p:spPr>
        <p:txBody>
          <a:bodyPr vert="horz" wrap="square" lIns="149217" tIns="93260" rIns="149217" bIns="93260" rtlCol="0">
            <a:spAutoFit/>
          </a:bodyPr>
          <a:lstStyle>
            <a:lvl1pPr marL="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3921" kern="1200" spc="0" baseline="0">
                <a:gradFill>
                  <a:gsLst>
                    <a:gs pos="1250">
                      <a:schemeClr val="tx2"/>
                    </a:gs>
                    <a:gs pos="99000">
                      <a:schemeClr val="tx2"/>
                    </a:gs>
                  </a:gsLst>
                  <a:lin ang="5400000" scaled="0"/>
                </a:gradFill>
                <a:latin typeface="+mj-lt"/>
                <a:ea typeface="+mn-ea"/>
                <a:cs typeface="+mn-cs"/>
              </a:defRPr>
            </a:lvl1pPr>
            <a:lvl2pPr marL="0" marR="0" indent="0" algn="l" defTabSz="914367" rtl="0" eaLnBrk="1" fontAlgn="auto" latinLnBrk="0" hangingPunct="1">
              <a:lnSpc>
                <a:spcPct val="90000"/>
              </a:lnSpc>
              <a:spcBef>
                <a:spcPct val="20000"/>
              </a:spcBef>
              <a:spcAft>
                <a:spcPts val="0"/>
              </a:spcAft>
              <a:buClrTx/>
              <a:buSzPct val="90000"/>
              <a:buFontTx/>
              <a:buNone/>
              <a:tabLst/>
              <a:defRPr sz="1961" kern="1200" spc="0" baseline="0">
                <a:gradFill>
                  <a:gsLst>
                    <a:gs pos="1250">
                      <a:schemeClr val="tx1"/>
                    </a:gs>
                    <a:gs pos="100000">
                      <a:schemeClr val="tx1"/>
                    </a:gs>
                  </a:gsLst>
                  <a:lin ang="5400000" scaled="0"/>
                </a:gradFill>
                <a:latin typeface="+mn-lt"/>
                <a:ea typeface="+mn-ea"/>
                <a:cs typeface="+mn-cs"/>
              </a:defRPr>
            </a:lvl2pPr>
            <a:lvl3pPr marL="224097"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961" kern="1200" spc="0" baseline="0">
                <a:gradFill>
                  <a:gsLst>
                    <a:gs pos="1250">
                      <a:schemeClr val="tx1"/>
                    </a:gs>
                    <a:gs pos="100000">
                      <a:schemeClr val="tx1"/>
                    </a:gs>
                  </a:gsLst>
                  <a:lin ang="5400000" scaled="0"/>
                </a:gradFill>
                <a:latin typeface="+mn-lt"/>
                <a:ea typeface="+mn-ea"/>
                <a:cs typeface="+mn-cs"/>
              </a:defRPr>
            </a:lvl3pPr>
            <a:lvl4pPr marL="448193"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4pPr>
            <a:lvl5pPr marL="672290" marR="0" indent="0" algn="l" defTabSz="914367" rtl="0" eaLnBrk="1" fontAlgn="auto" latinLnBrk="0" hangingPunct="1">
              <a:lnSpc>
                <a:spcPct val="90000"/>
              </a:lnSpc>
              <a:spcBef>
                <a:spcPct val="20000"/>
              </a:spcBef>
              <a:spcAft>
                <a:spcPts val="0"/>
              </a:spcAft>
              <a:buClrTx/>
              <a:buSzPct val="90000"/>
              <a:buFont typeface="Arial" pitchFamily="34" charset="0"/>
              <a:buNone/>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marL="0" marR="0" lvl="0" indent="0" algn="ctr" defTabSz="914367" rtl="0" eaLnBrk="1" fontAlgn="auto" latinLnBrk="0" hangingPunct="1">
              <a:lnSpc>
                <a:spcPct val="90000"/>
              </a:lnSpc>
              <a:spcBef>
                <a:spcPct val="20000"/>
              </a:spcBef>
              <a:spcAft>
                <a:spcPts val="0"/>
              </a:spcAft>
              <a:buClrTx/>
              <a:buSzPct val="90000"/>
              <a:buFont typeface="Arial" pitchFamily="34" charset="0"/>
              <a:buNone/>
              <a:tabLst/>
              <a:defRPr/>
            </a:pPr>
            <a:r>
              <a:rPr kumimoji="0" lang="en-US" sz="3672" b="0" i="0" u="none" strike="noStrike" kern="1200" cap="none" spc="0" normalizeH="0" baseline="0" noProof="0" dirty="0">
                <a:ln>
                  <a:noFill/>
                </a:ln>
                <a:solidFill>
                  <a:schemeClr val="tx1"/>
                </a:solidFill>
                <a:effectLst/>
                <a:uLnTx/>
                <a:uFillTx/>
                <a:latin typeface="+mj-lt"/>
                <a:ea typeface="+mn-ea"/>
                <a:cs typeface="+mn-cs"/>
              </a:rPr>
              <a:t>Just-in-time</a:t>
            </a:r>
          </a:p>
        </p:txBody>
      </p:sp>
      <p:sp>
        <p:nvSpPr>
          <p:cNvPr id="10" name="Oval 9"/>
          <p:cNvSpPr/>
          <p:nvPr/>
        </p:nvSpPr>
        <p:spPr bwMode="auto">
          <a:xfrm>
            <a:off x="2262994" y="1906415"/>
            <a:ext cx="1200701" cy="1200701"/>
          </a:xfrm>
          <a:prstGeom prst="ellipse">
            <a:avLst/>
          </a:prstGeom>
          <a:solidFill>
            <a:schemeClr val="accent2"/>
          </a:solidFill>
          <a:ln w="127000" cap="flat" cmpd="sng" algn="ctr">
            <a:solidFill>
              <a:schemeClr val="bg1">
                <a:lumMod val="95000"/>
              </a:schemeClr>
            </a:solidFill>
            <a:prstDash val="solid"/>
            <a:miter lim="800000"/>
          </a:ln>
          <a:effectLst/>
        </p:spPr>
        <p:txBody>
          <a:bodyPr rot="0" spcFirstLastPara="0" vertOverflow="overflow" horzOverflow="overflow" vert="horz" wrap="square" lIns="219354" tIns="175483" rIns="219354" bIns="175483" numCol="1" spcCol="0" rtlCol="0" fromWordArt="0" anchor="t" anchorCtr="0" forceAA="0" compatLnSpc="1">
            <a:prstTxWarp prst="textNoShape">
              <a:avLst/>
            </a:prstTxWarp>
            <a:noAutofit/>
          </a:bodyPr>
          <a:lstStyle/>
          <a:p>
            <a:pPr marL="0" marR="0" lvl="0" indent="0" algn="ctr" defTabSz="1118323" eaLnBrk="1" fontAlgn="base" latinLnBrk="0" hangingPunct="1">
              <a:lnSpc>
                <a:spcPct val="90000"/>
              </a:lnSpc>
              <a:spcBef>
                <a:spcPct val="0"/>
              </a:spcBef>
              <a:spcAft>
                <a:spcPct val="0"/>
              </a:spcAft>
              <a:buClrTx/>
              <a:buSzTx/>
              <a:buFontTx/>
              <a:buNone/>
              <a:tabLst/>
              <a:defRPr/>
            </a:pPr>
            <a:endParaRPr kumimoji="0" lang="en-US" sz="2878"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2" name="Oval 11"/>
          <p:cNvSpPr/>
          <p:nvPr/>
        </p:nvSpPr>
        <p:spPr bwMode="auto">
          <a:xfrm>
            <a:off x="9114428" y="1906415"/>
            <a:ext cx="1200701" cy="1200701"/>
          </a:xfrm>
          <a:prstGeom prst="ellipse">
            <a:avLst/>
          </a:prstGeom>
          <a:solidFill>
            <a:schemeClr val="accent2"/>
          </a:solidFill>
          <a:ln w="127000" cap="flat" cmpd="sng" algn="ctr">
            <a:solidFill>
              <a:schemeClr val="bg1">
                <a:lumMod val="95000"/>
              </a:schemeClr>
            </a:solidFill>
            <a:prstDash val="solid"/>
            <a:miter lim="800000"/>
          </a:ln>
          <a:effectLst/>
        </p:spPr>
        <p:txBody>
          <a:bodyPr rot="0" spcFirstLastPara="0" vertOverflow="overflow" horzOverflow="overflow" vert="horz" wrap="square" lIns="219354" tIns="175483" rIns="219354" bIns="175483" numCol="1" spcCol="0" rtlCol="0" fromWordArt="0" anchor="t" anchorCtr="0" forceAA="0" compatLnSpc="1">
            <a:prstTxWarp prst="textNoShape">
              <a:avLst/>
            </a:prstTxWarp>
            <a:noAutofit/>
          </a:bodyPr>
          <a:lstStyle/>
          <a:p>
            <a:pPr marL="0" marR="0" lvl="0" indent="0" algn="ctr" defTabSz="1118323" eaLnBrk="1" fontAlgn="base" latinLnBrk="0" hangingPunct="1">
              <a:lnSpc>
                <a:spcPct val="90000"/>
              </a:lnSpc>
              <a:spcBef>
                <a:spcPct val="0"/>
              </a:spcBef>
              <a:spcAft>
                <a:spcPct val="0"/>
              </a:spcAft>
              <a:buClrTx/>
              <a:buSzTx/>
              <a:buFontTx/>
              <a:buNone/>
              <a:tabLst/>
              <a:defRPr/>
            </a:pPr>
            <a:endParaRPr kumimoji="0" lang="en-US" sz="2878"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pic>
        <p:nvPicPr>
          <p:cNvPr id="13" name="Picture 12"/>
          <p:cNvPicPr>
            <a:picLocks noChangeAspect="1"/>
          </p:cNvPicPr>
          <p:nvPr/>
        </p:nvPicPr>
        <p:blipFill>
          <a:blip r:embed="rId3"/>
          <a:stretch>
            <a:fillRect/>
          </a:stretch>
        </p:blipFill>
        <p:spPr>
          <a:xfrm>
            <a:off x="2674256" y="2261462"/>
            <a:ext cx="378175" cy="490605"/>
          </a:xfrm>
          <a:prstGeom prst="rect">
            <a:avLst/>
          </a:prstGeom>
        </p:spPr>
      </p:pic>
      <p:pic>
        <p:nvPicPr>
          <p:cNvPr id="2" name="Picture 1"/>
          <p:cNvPicPr>
            <a:picLocks noChangeAspect="1"/>
          </p:cNvPicPr>
          <p:nvPr/>
        </p:nvPicPr>
        <p:blipFill>
          <a:blip r:embed="rId4"/>
          <a:stretch>
            <a:fillRect/>
          </a:stretch>
        </p:blipFill>
        <p:spPr>
          <a:xfrm>
            <a:off x="9472397" y="2169190"/>
            <a:ext cx="505160" cy="582877"/>
          </a:xfrm>
          <a:prstGeom prst="rect">
            <a:avLst/>
          </a:prstGeom>
        </p:spPr>
      </p:pic>
    </p:spTree>
    <p:extLst>
      <p:ext uri="{BB962C8B-B14F-4D97-AF65-F5344CB8AC3E}">
        <p14:creationId xmlns:p14="http://schemas.microsoft.com/office/powerpoint/2010/main" val="310957654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p:txBody>
          <a:bodyPr/>
          <a:lstStyle/>
          <a:p>
            <a:r>
              <a:rPr lang="en-US" dirty="0"/>
              <a:t>Connected Field Service</a:t>
            </a:r>
          </a:p>
        </p:txBody>
      </p:sp>
    </p:spTree>
    <p:extLst>
      <p:ext uri="{BB962C8B-B14F-4D97-AF65-F5344CB8AC3E}">
        <p14:creationId xmlns:p14="http://schemas.microsoft.com/office/powerpoint/2010/main" val="41340255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bwMode="auto">
          <a:xfrm>
            <a:off x="3565316" y="1224842"/>
            <a:ext cx="2641952" cy="2642639"/>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5666" tIns="140532" rIns="175666" bIns="140532" numCol="1" spcCol="0" rtlCol="0" fromWordArt="0" anchor="t" anchorCtr="0" forceAA="0" compatLnSpc="1">
            <a:prstTxWarp prst="textNoShape">
              <a:avLst/>
            </a:prstTxWarp>
            <a:noAutofit/>
          </a:bodyPr>
          <a:lstStyle/>
          <a:p>
            <a:pPr marL="0" marR="0" lvl="0" indent="0" defTabSz="912852" eaLnBrk="1" fontAlgn="base" latinLnBrk="0" hangingPunct="1">
              <a:lnSpc>
                <a:spcPct val="86000"/>
              </a:lnSpc>
              <a:spcBef>
                <a:spcPct val="0"/>
              </a:spcBef>
              <a:spcAft>
                <a:spcPts val="1176"/>
              </a:spcAft>
              <a:buClrTx/>
              <a:buSzTx/>
              <a:buFontTx/>
              <a:buNone/>
              <a:tabLst/>
              <a:defRPr/>
            </a:pPr>
            <a:r>
              <a:rPr kumimoji="0" lang="en-US" sz="2400"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cs typeface="Segoe UI Semibold" panose="020B0702040204020203" pitchFamily="34" charset="0"/>
              </a:rPr>
              <a:t>Resource Ecosystem</a:t>
            </a:r>
          </a:p>
          <a:p>
            <a:pPr marL="0" marR="0" lvl="0" indent="0" defTabSz="912852" eaLnBrk="1" fontAlgn="base" latinLnBrk="0" hangingPunct="1">
              <a:lnSpc>
                <a:spcPct val="86000"/>
              </a:lnSpc>
              <a:spcBef>
                <a:spcPct val="0"/>
              </a:spcBef>
              <a:spcAft>
                <a:spcPts val="1176"/>
              </a:spcAft>
              <a:buClrTx/>
              <a:buSzTx/>
              <a:buFontTx/>
              <a:buNone/>
              <a:tabLst/>
              <a:defRPr/>
            </a:pPr>
            <a:endParaRPr kumimoji="0" lang="en-US" sz="2156"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cs typeface="Segoe UI Semibold" panose="020B0702040204020203" pitchFamily="34" charset="0"/>
            </a:endParaRPr>
          </a:p>
        </p:txBody>
      </p:sp>
      <p:sp>
        <p:nvSpPr>
          <p:cNvPr id="40" name="Rectangle 39"/>
          <p:cNvSpPr/>
          <p:nvPr/>
        </p:nvSpPr>
        <p:spPr bwMode="auto">
          <a:xfrm>
            <a:off x="8978860" y="1224841"/>
            <a:ext cx="2641952" cy="2642639"/>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5666" tIns="140532" rIns="175666" bIns="140532" numCol="1" spcCol="0" rtlCol="0" fromWordArt="0" anchor="t" anchorCtr="0" forceAA="0" compatLnSpc="1">
            <a:prstTxWarp prst="textNoShape">
              <a:avLst/>
            </a:prstTxWarp>
            <a:noAutofit/>
          </a:bodyPr>
          <a:lstStyle/>
          <a:p>
            <a:pPr marL="0" marR="0" lvl="0" indent="0" defTabSz="912852" eaLnBrk="1" fontAlgn="base" latinLnBrk="0" hangingPunct="1">
              <a:lnSpc>
                <a:spcPct val="90000"/>
              </a:lnSpc>
              <a:spcBef>
                <a:spcPct val="0"/>
              </a:spcBef>
              <a:spcAft>
                <a:spcPct val="0"/>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a:p>
            <a:pPr marL="0" marR="0" lvl="0" indent="0" defTabSz="912852" eaLnBrk="1" fontAlgn="base" latinLnBrk="0" hangingPunct="1">
              <a:lnSpc>
                <a:spcPct val="90000"/>
              </a:lnSpc>
              <a:spcBef>
                <a:spcPct val="0"/>
              </a:spcBef>
              <a:spcAft>
                <a:spcPct val="0"/>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12852" eaLnBrk="1" fontAlgn="base" latinLnBrk="0" hangingPunct="1">
              <a:lnSpc>
                <a:spcPct val="90000"/>
              </a:lnSpc>
              <a:spcBef>
                <a:spcPct val="0"/>
              </a:spcBef>
              <a:spcAft>
                <a:spcPct val="0"/>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12852" eaLnBrk="1" fontAlgn="base" latinLnBrk="0" hangingPunct="1">
              <a:lnSpc>
                <a:spcPct val="90000"/>
              </a:lnSpc>
              <a:spcBef>
                <a:spcPct val="0"/>
              </a:spcBef>
              <a:spcAft>
                <a:spcPct val="0"/>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2" name="Rectangle 41"/>
          <p:cNvSpPr/>
          <p:nvPr/>
        </p:nvSpPr>
        <p:spPr bwMode="auto">
          <a:xfrm>
            <a:off x="6255365" y="3925000"/>
            <a:ext cx="2643015" cy="2687431"/>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5666" tIns="140532" rIns="175666" bIns="140532" numCol="1" spcCol="0" rtlCol="0" fromWordArt="0" anchor="t" anchorCtr="0" forceAA="0" compatLnSpc="1">
            <a:prstTxWarp prst="textNoShape">
              <a:avLst/>
            </a:prstTxWarp>
            <a:noAutofit/>
          </a:bodyPr>
          <a:lstStyle/>
          <a:p>
            <a:pPr marL="0" marR="0" lvl="0" indent="0" defTabSz="912852" eaLnBrk="1" fontAlgn="base" latinLnBrk="0" hangingPunct="1">
              <a:lnSpc>
                <a:spcPct val="86000"/>
              </a:lnSpc>
              <a:spcBef>
                <a:spcPct val="0"/>
              </a:spcBef>
              <a:spcAft>
                <a:spcPts val="1176"/>
              </a:spcAft>
              <a:buClrTx/>
              <a:buSzTx/>
              <a:buFontTx/>
              <a:buNone/>
              <a:tabLst/>
              <a:defRPr/>
            </a:pPr>
            <a:r>
              <a:rPr kumimoji="0" lang="en-US" sz="2400"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Resource Scheduling Optimization</a:t>
            </a:r>
          </a:p>
          <a:p>
            <a:pPr marL="0" marR="0" lvl="0" indent="0" defTabSz="912852" eaLnBrk="1" fontAlgn="base" latinLnBrk="0" hangingPunct="1">
              <a:lnSpc>
                <a:spcPct val="86000"/>
              </a:lnSpc>
              <a:spcBef>
                <a:spcPct val="0"/>
              </a:spcBef>
              <a:spcAft>
                <a:spcPts val="1176"/>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7" name="Rectangle 36"/>
          <p:cNvSpPr/>
          <p:nvPr/>
        </p:nvSpPr>
        <p:spPr bwMode="auto">
          <a:xfrm>
            <a:off x="8956025" y="3925002"/>
            <a:ext cx="2633468" cy="2687431"/>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5666" tIns="140532" rIns="175666" bIns="140532" numCol="1" spcCol="0" rtlCol="0" fromWordArt="0" anchor="t" anchorCtr="0" forceAA="0" compatLnSpc="1">
            <a:prstTxWarp prst="textNoShape">
              <a:avLst/>
            </a:prstTxWarp>
            <a:noAutofit/>
          </a:bodyPr>
          <a:lstStyle/>
          <a:p>
            <a:pPr marL="0" marR="0" lvl="0" indent="0" defTabSz="912852" eaLnBrk="1" fontAlgn="base" latinLnBrk="0" hangingPunct="1">
              <a:lnSpc>
                <a:spcPct val="86000"/>
              </a:lnSpc>
              <a:spcBef>
                <a:spcPct val="0"/>
              </a:spcBef>
              <a:spcAft>
                <a:spcPts val="1176"/>
              </a:spcAft>
              <a:buClrTx/>
              <a:buSzTx/>
              <a:buFontTx/>
              <a:buNone/>
              <a:tabLst/>
              <a:defRPr/>
            </a:pPr>
            <a:r>
              <a:rPr kumimoji="0" lang="en-US" sz="2400"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Exchange Integration</a:t>
            </a:r>
          </a:p>
          <a:p>
            <a:pPr marL="0" marR="0" lvl="0" indent="0" defTabSz="912852" eaLnBrk="1" fontAlgn="base" latinLnBrk="0" hangingPunct="1">
              <a:lnSpc>
                <a:spcPct val="86000"/>
              </a:lnSpc>
              <a:spcBef>
                <a:spcPct val="0"/>
              </a:spcBef>
              <a:spcAft>
                <a:spcPct val="0"/>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1" name="Rectangle 20"/>
          <p:cNvSpPr/>
          <p:nvPr/>
        </p:nvSpPr>
        <p:spPr>
          <a:xfrm>
            <a:off x="9048076" y="1310648"/>
            <a:ext cx="2437420" cy="727635"/>
          </a:xfrm>
          <a:prstGeom prst="rect">
            <a:avLst/>
          </a:prstGeom>
          <a:noFill/>
        </p:spPr>
        <p:txBody>
          <a:bodyPr wrap="square">
            <a:spAutoFit/>
          </a:bodyPr>
          <a:lstStyle/>
          <a:p>
            <a:pPr marL="0" marR="0" lvl="0" indent="0" defTabSz="912852" eaLnBrk="1" fontAlgn="base" latinLnBrk="0" hangingPunct="1">
              <a:lnSpc>
                <a:spcPct val="86000"/>
              </a:lnSpc>
              <a:spcBef>
                <a:spcPct val="0"/>
              </a:spcBef>
              <a:spcAft>
                <a:spcPts val="1176"/>
              </a:spcAft>
              <a:buClrTx/>
              <a:buSzTx/>
              <a:buFontTx/>
              <a:buNone/>
              <a:tabLst/>
              <a:defRPr/>
            </a:pPr>
            <a:r>
              <a:rPr kumimoji="0" lang="en-US" sz="2400"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Machine Learning</a:t>
            </a:r>
          </a:p>
        </p:txBody>
      </p:sp>
      <p:pic>
        <p:nvPicPr>
          <p:cNvPr id="24" name="Picture 30" descr="service-based.png"/>
          <p:cNvPicPr>
            <a:picLocks noChangeAspect="1"/>
          </p:cNvPicPr>
          <p:nvPr/>
        </p:nvPicPr>
        <p:blipFill>
          <a:blip r:embed="rId3" cstate="print"/>
          <a:srcRect/>
          <a:stretch>
            <a:fillRect/>
          </a:stretch>
        </p:blipFill>
        <p:spPr bwMode="auto">
          <a:xfrm>
            <a:off x="10765908" y="3055127"/>
            <a:ext cx="904065" cy="937218"/>
          </a:xfrm>
          <a:prstGeom prst="rect">
            <a:avLst/>
          </a:prstGeom>
          <a:noFill/>
          <a:ln>
            <a:noFill/>
          </a:ln>
        </p:spPr>
      </p:pic>
      <p:pic>
        <p:nvPicPr>
          <p:cNvPr id="27" name="Picture 2" descr="\\MAGNUM\Projects\Microsoft\Cloud Power FY12\Design\ICONS_PNG\Growth.png"/>
          <p:cNvPicPr>
            <a:picLocks noChangeAspect="1" noChangeArrowheads="1"/>
          </p:cNvPicPr>
          <p:nvPr/>
        </p:nvPicPr>
        <p:blipFill>
          <a:blip r:embed="rId4" cstate="print">
            <a:lum bright="100000"/>
          </a:blip>
          <a:srcRect/>
          <a:stretch>
            <a:fillRect/>
          </a:stretch>
        </p:blipFill>
        <p:spPr bwMode="auto">
          <a:xfrm>
            <a:off x="8083047" y="5738510"/>
            <a:ext cx="914032" cy="914032"/>
          </a:xfrm>
          <a:prstGeom prst="rect">
            <a:avLst/>
          </a:prstGeom>
          <a:noFill/>
        </p:spPr>
      </p:pic>
      <p:sp>
        <p:nvSpPr>
          <p:cNvPr id="17" name="Rectangle 16"/>
          <p:cNvSpPr/>
          <p:nvPr/>
        </p:nvSpPr>
        <p:spPr bwMode="auto">
          <a:xfrm>
            <a:off x="842884" y="1224841"/>
            <a:ext cx="2641952" cy="2642639"/>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5666" tIns="140532" rIns="175666" bIns="140532" numCol="1" spcCol="0" rtlCol="0" fromWordArt="0" anchor="t" anchorCtr="0" forceAA="0" compatLnSpc="1">
            <a:prstTxWarp prst="textNoShape">
              <a:avLst/>
            </a:prstTxWarp>
            <a:noAutofit/>
          </a:bodyPr>
          <a:lstStyle/>
          <a:p>
            <a:pPr marL="0" marR="0" lvl="0" indent="0" defTabSz="912852" eaLnBrk="1" fontAlgn="base" latinLnBrk="0" hangingPunct="1">
              <a:lnSpc>
                <a:spcPct val="86000"/>
              </a:lnSpc>
              <a:spcBef>
                <a:spcPct val="0"/>
              </a:spcBef>
              <a:spcAft>
                <a:spcPts val="1176"/>
              </a:spcAft>
              <a:buClrTx/>
              <a:buSzTx/>
              <a:buFontTx/>
              <a:buNone/>
              <a:tabLst/>
              <a:defRPr/>
            </a:pPr>
            <a:r>
              <a:rPr kumimoji="0" lang="en-US" sz="2800"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Connected Field Service</a:t>
            </a:r>
          </a:p>
          <a:p>
            <a:pPr marL="0" marR="0" lvl="0" indent="0" defTabSz="912852" eaLnBrk="1" fontAlgn="base" latinLnBrk="0" hangingPunct="1">
              <a:lnSpc>
                <a:spcPct val="86000"/>
              </a:lnSpc>
              <a:spcBef>
                <a:spcPct val="0"/>
              </a:spcBef>
              <a:spcAft>
                <a:spcPts val="1176"/>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12852" eaLnBrk="1" fontAlgn="base" latinLnBrk="0" hangingPunct="1">
              <a:lnSpc>
                <a:spcPct val="86000"/>
              </a:lnSpc>
              <a:spcBef>
                <a:spcPct val="0"/>
              </a:spcBef>
              <a:spcAft>
                <a:spcPts val="1176"/>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12852" eaLnBrk="1" fontAlgn="base" latinLnBrk="0" hangingPunct="1">
              <a:lnSpc>
                <a:spcPct val="100000"/>
              </a:lnSpc>
              <a:spcBef>
                <a:spcPct val="0"/>
              </a:spcBef>
              <a:spcAft>
                <a:spcPct val="0"/>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8" name="Rectangle 17"/>
          <p:cNvSpPr/>
          <p:nvPr/>
        </p:nvSpPr>
        <p:spPr bwMode="auto">
          <a:xfrm>
            <a:off x="845940" y="3925000"/>
            <a:ext cx="2647027" cy="2687432"/>
          </a:xfrm>
          <a:prstGeom prst="rect">
            <a:avLst/>
          </a:prstGeom>
          <a:solidFill>
            <a:schemeClr val="accent2"/>
          </a:solidFill>
          <a:ln w="9525" cap="flat" cmpd="sng" algn="ctr">
            <a:noFill/>
            <a:prstDash val="solid"/>
            <a:headEnd type="none" w="med" len="med"/>
            <a:tailEnd type="none" w="med" len="med"/>
          </a:ln>
          <a:effectLst/>
        </p:spPr>
        <p:txBody>
          <a:bodyPr rot="0" spcFirstLastPara="0" vertOverflow="overflow" horzOverflow="overflow" vert="horz" wrap="square" lIns="175666" tIns="140532" rIns="175666" bIns="140532" numCol="1" spcCol="0" rtlCol="0" fromWordArt="0" anchor="t" anchorCtr="0" forceAA="0" compatLnSpc="1">
            <a:prstTxWarp prst="textNoShape">
              <a:avLst/>
            </a:prstTxWarp>
            <a:noAutofit/>
          </a:bodyPr>
          <a:lstStyle/>
          <a:p>
            <a:pPr marL="0" marR="0" lvl="0" indent="0" defTabSz="912852" eaLnBrk="1" fontAlgn="base" latinLnBrk="0" hangingPunct="1">
              <a:lnSpc>
                <a:spcPct val="86000"/>
              </a:lnSpc>
              <a:spcBef>
                <a:spcPct val="0"/>
              </a:spcBef>
              <a:spcAft>
                <a:spcPts val="1176"/>
              </a:spcAft>
              <a:buClrTx/>
              <a:buSzTx/>
              <a:buFontTx/>
              <a:buNone/>
              <a:tabLst/>
              <a:defRPr/>
            </a:pPr>
            <a:r>
              <a:rPr kumimoji="0" lang="en-US" sz="2400"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Mapping</a:t>
            </a:r>
          </a:p>
        </p:txBody>
      </p:sp>
      <p:pic>
        <p:nvPicPr>
          <p:cNvPr id="20" name="Picture 5" descr="\\MAGNUM\Projects\Microsoft\Cloud Power FY12\Design\ICONS_PNG\Increase.png"/>
          <p:cNvPicPr>
            <a:picLocks noChangeAspect="1" noChangeArrowheads="1"/>
          </p:cNvPicPr>
          <p:nvPr/>
        </p:nvPicPr>
        <p:blipFill>
          <a:blip r:embed="rId5" cstate="print">
            <a:lum bright="100000"/>
          </a:blip>
          <a:srcRect/>
          <a:stretch>
            <a:fillRect/>
          </a:stretch>
        </p:blipFill>
        <p:spPr bwMode="auto">
          <a:xfrm>
            <a:off x="2542306" y="5675215"/>
            <a:ext cx="957651" cy="957651"/>
          </a:xfrm>
          <a:prstGeom prst="rect">
            <a:avLst/>
          </a:prstGeom>
          <a:noFill/>
        </p:spPr>
      </p:pic>
      <p:pic>
        <p:nvPicPr>
          <p:cNvPr id="28" name="Picture 2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1412" y="3252881"/>
            <a:ext cx="830133" cy="485549"/>
          </a:xfrm>
          <a:prstGeom prst="rect">
            <a:avLst/>
          </a:prstGeom>
        </p:spPr>
      </p:pic>
      <p:sp>
        <p:nvSpPr>
          <p:cNvPr id="22" name="Rectangle 21"/>
          <p:cNvSpPr/>
          <p:nvPr/>
        </p:nvSpPr>
        <p:spPr bwMode="auto">
          <a:xfrm>
            <a:off x="6256428" y="1228213"/>
            <a:ext cx="2641952" cy="2642639"/>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5666" tIns="140532" rIns="175666" bIns="140532" numCol="1" spcCol="0" rtlCol="0" fromWordArt="0" anchor="t" anchorCtr="0" forceAA="0" compatLnSpc="1">
            <a:prstTxWarp prst="textNoShape">
              <a:avLst/>
            </a:prstTxWarp>
            <a:noAutofit/>
          </a:bodyPr>
          <a:lstStyle/>
          <a:p>
            <a:pPr marL="0" marR="0" lvl="0" indent="0" defTabSz="912852" eaLnBrk="1" fontAlgn="base" latinLnBrk="0" hangingPunct="1">
              <a:lnSpc>
                <a:spcPct val="86000"/>
              </a:lnSpc>
              <a:spcBef>
                <a:spcPct val="0"/>
              </a:spcBef>
              <a:spcAft>
                <a:spcPts val="1176"/>
              </a:spcAft>
              <a:buClrTx/>
              <a:buSzTx/>
              <a:buFontTx/>
              <a:buNone/>
              <a:tabLst/>
              <a:defRPr/>
            </a:pPr>
            <a:r>
              <a:rPr kumimoji="0" lang="en-US" sz="2400"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cs typeface="Segoe UI Semibold" panose="020B0702040204020203" pitchFamily="34" charset="0"/>
              </a:rPr>
              <a:t>Innovation for Technician Experience</a:t>
            </a:r>
          </a:p>
          <a:p>
            <a:pPr marL="0" marR="0" lvl="0" indent="0" defTabSz="912852" eaLnBrk="1" fontAlgn="base" latinLnBrk="0" hangingPunct="1">
              <a:lnSpc>
                <a:spcPct val="100000"/>
              </a:lnSpc>
              <a:spcBef>
                <a:spcPct val="0"/>
              </a:spcBef>
              <a:spcAft>
                <a:spcPct val="0"/>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29" name="Rectangle 28"/>
          <p:cNvSpPr/>
          <p:nvPr/>
        </p:nvSpPr>
        <p:spPr bwMode="auto">
          <a:xfrm>
            <a:off x="3557813" y="3925000"/>
            <a:ext cx="2641952" cy="2687432"/>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75666" tIns="140532" rIns="175666" bIns="140532" numCol="1" spcCol="0" rtlCol="0" fromWordArt="0" anchor="t" anchorCtr="0" forceAA="0" compatLnSpc="1">
            <a:prstTxWarp prst="textNoShape">
              <a:avLst/>
            </a:prstTxWarp>
            <a:noAutofit/>
          </a:bodyPr>
          <a:lstStyle/>
          <a:p>
            <a:pPr marL="0" marR="0" lvl="0" indent="0" defTabSz="912852" eaLnBrk="1" fontAlgn="base" latinLnBrk="0" hangingPunct="1">
              <a:lnSpc>
                <a:spcPct val="86000"/>
              </a:lnSpc>
              <a:spcBef>
                <a:spcPct val="0"/>
              </a:spcBef>
              <a:spcAft>
                <a:spcPts val="1176"/>
              </a:spcAft>
              <a:buClrTx/>
              <a:buSzTx/>
              <a:buFontTx/>
              <a:buNone/>
              <a:tabLst/>
              <a:defRPr/>
            </a:pPr>
            <a:r>
              <a:rPr kumimoji="0" lang="en-US" sz="2400" b="0" i="0" u="none" strike="noStrike" kern="0" cap="none" spc="-70" normalizeH="0" baseline="0" noProof="0" dirty="0">
                <a:ln>
                  <a:noFill/>
                </a:ln>
                <a:gradFill>
                  <a:gsLst>
                    <a:gs pos="0">
                      <a:srgbClr val="FFFFFF"/>
                    </a:gs>
                    <a:gs pos="100000">
                      <a:srgbClr val="FFFFFF"/>
                    </a:gs>
                  </a:gsLst>
                  <a:lin ang="5400000" scaled="0"/>
                </a:gradFill>
                <a:effectLst/>
                <a:uLnTx/>
                <a:uFillTx/>
                <a:latin typeface="Segoe UI Semibold" panose="020B0702040204020203" pitchFamily="34" charset="0"/>
                <a:ea typeface="Segoe UI" pitchFamily="34" charset="0"/>
                <a:cs typeface="Segoe UI Semibold" panose="020B0702040204020203" pitchFamily="34" charset="0"/>
              </a:rPr>
              <a:t>Service Agreements</a:t>
            </a:r>
            <a:endParaRPr kumimoji="0" lang="en-US" sz="2400"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12852" eaLnBrk="1" fontAlgn="base" latinLnBrk="0" hangingPunct="1">
              <a:lnSpc>
                <a:spcPct val="86000"/>
              </a:lnSpc>
              <a:spcBef>
                <a:spcPct val="0"/>
              </a:spcBef>
              <a:spcAft>
                <a:spcPts val="1176"/>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a:p>
            <a:pPr marL="0" marR="0" lvl="0" indent="0" defTabSz="912852" eaLnBrk="1" fontAlgn="base" latinLnBrk="0" hangingPunct="1">
              <a:lnSpc>
                <a:spcPct val="100000"/>
              </a:lnSpc>
              <a:spcBef>
                <a:spcPct val="0"/>
              </a:spcBef>
              <a:spcAft>
                <a:spcPct val="0"/>
              </a:spcAft>
              <a:buClrTx/>
              <a:buSzTx/>
              <a:buFontTx/>
              <a:buNone/>
              <a:tabLst/>
              <a:defRPr/>
            </a:pPr>
            <a:endParaRPr kumimoji="0" lang="en-US" sz="1568" b="0" i="0" u="none" strike="noStrike" kern="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pic>
        <p:nvPicPr>
          <p:cNvPr id="30" name="Picture 6" descr="\\MAGNUM\Projects\Microsoft\Cloud Power FY12\Design\ICONS_PNG\Professionals.png"/>
          <p:cNvPicPr>
            <a:picLocks noChangeAspect="1" noChangeArrowheads="1"/>
          </p:cNvPicPr>
          <p:nvPr/>
        </p:nvPicPr>
        <p:blipFill>
          <a:blip r:embed="rId7" cstate="print">
            <a:lum bright="100000"/>
          </a:blip>
          <a:srcRect/>
          <a:stretch>
            <a:fillRect/>
          </a:stretch>
        </p:blipFill>
        <p:spPr bwMode="auto">
          <a:xfrm>
            <a:off x="5404240" y="3032485"/>
            <a:ext cx="728370" cy="728370"/>
          </a:xfrm>
          <a:prstGeom prst="rect">
            <a:avLst/>
          </a:prstGeom>
          <a:noFill/>
        </p:spPr>
      </p:pic>
      <p:pic>
        <p:nvPicPr>
          <p:cNvPr id="31" name="Picture 3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66830" y="3151684"/>
            <a:ext cx="633819" cy="609170"/>
          </a:xfrm>
          <a:prstGeom prst="rect">
            <a:avLst/>
          </a:prstGeom>
        </p:spPr>
      </p:pic>
      <p:pic>
        <p:nvPicPr>
          <p:cNvPr id="23" name="Picture 2" descr="C:\Users\sigurdg\Desktop\end_user.png"/>
          <p:cNvPicPr>
            <a:picLocks noChangeAspect="1" noChangeArrowheads="1"/>
          </p:cNvPicPr>
          <p:nvPr/>
        </p:nvPicPr>
        <p:blipFill>
          <a:blip r:embed="rId9" cstate="print"/>
          <a:srcRect/>
          <a:stretch>
            <a:fillRect/>
          </a:stretch>
        </p:blipFill>
        <p:spPr bwMode="auto">
          <a:xfrm>
            <a:off x="10858413" y="5879327"/>
            <a:ext cx="587529" cy="593044"/>
          </a:xfrm>
          <a:prstGeom prst="rect">
            <a:avLst/>
          </a:prstGeom>
          <a:noFill/>
        </p:spPr>
      </p:pic>
      <p:pic>
        <p:nvPicPr>
          <p:cNvPr id="25" name="Picture 7" descr="\\MAGNUM\Projects\Microsoft\Cloud Power FY12\Design\ICONS_PNG\Within_Your_Reach.png"/>
          <p:cNvPicPr>
            <a:picLocks noChangeAspect="1" noChangeArrowheads="1"/>
          </p:cNvPicPr>
          <p:nvPr/>
        </p:nvPicPr>
        <p:blipFill>
          <a:blip r:embed="rId10" cstate="print">
            <a:lum bright="100000"/>
          </a:blip>
          <a:stretch>
            <a:fillRect/>
          </a:stretch>
        </p:blipFill>
        <p:spPr bwMode="auto">
          <a:xfrm>
            <a:off x="5333392" y="5718834"/>
            <a:ext cx="914032" cy="914032"/>
          </a:xfrm>
          <a:prstGeom prst="rect">
            <a:avLst/>
          </a:prstGeom>
          <a:noFill/>
        </p:spPr>
      </p:pic>
      <p:sp>
        <p:nvSpPr>
          <p:cNvPr id="2" name="Title 1"/>
          <p:cNvSpPr>
            <a:spLocks noGrp="1"/>
          </p:cNvSpPr>
          <p:nvPr>
            <p:ph type="title"/>
          </p:nvPr>
        </p:nvSpPr>
        <p:spPr/>
        <p:txBody>
          <a:bodyPr/>
          <a:lstStyle/>
          <a:p>
            <a:r>
              <a:rPr lang="en-US" dirty="0"/>
              <a:t>Field Service Roadmap Areas</a:t>
            </a:r>
          </a:p>
        </p:txBody>
      </p:sp>
    </p:spTree>
    <p:extLst>
      <p:ext uri="{BB962C8B-B14F-4D97-AF65-F5344CB8AC3E}">
        <p14:creationId xmlns:p14="http://schemas.microsoft.com/office/powerpoint/2010/main" val="2381926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990267" y="1523"/>
            <a:ext cx="6445325" cy="6991478"/>
          </a:xfrm>
          <a:prstGeom prst="rect">
            <a:avLst/>
          </a:prstGeom>
        </p:spPr>
      </p:pic>
      <p:sp>
        <p:nvSpPr>
          <p:cNvPr id="6" name="Rectangle 5"/>
          <p:cNvSpPr/>
          <p:nvPr/>
        </p:nvSpPr>
        <p:spPr bwMode="auto">
          <a:xfrm>
            <a:off x="881" y="1523"/>
            <a:ext cx="6959984" cy="6993001"/>
          </a:xfrm>
          <a:prstGeom prst="rect">
            <a:avLst/>
          </a:prstGeom>
          <a:solidFill>
            <a:schemeClr val="accent1"/>
          </a:solidFill>
        </p:spPr>
        <p:txBody>
          <a:bodyPr wrap="square" lIns="244778" tIns="244778" rIns="244778" bIns="244778" rtlCol="0" anchor="t" anchorCtr="0">
            <a:noAutofit/>
          </a:bodyPr>
          <a:lstStyle/>
          <a:p>
            <a:pPr marL="119813" marR="0" lvl="0" indent="-119813" defTabSz="1268342" eaLnBrk="1" fontAlgn="auto" latinLnBrk="0" hangingPunct="1">
              <a:lnSpc>
                <a:spcPct val="90000"/>
              </a:lnSpc>
              <a:spcBef>
                <a:spcPts val="3329"/>
              </a:spcBef>
              <a:spcAft>
                <a:spcPts val="0"/>
              </a:spcAft>
              <a:buClrTx/>
              <a:buSzTx/>
              <a:buFontTx/>
              <a:buNone/>
              <a:tabLst/>
              <a:defRPr/>
            </a:pPr>
            <a:endParaRPr kumimoji="0" lang="en-US" sz="1836" b="0" i="0" u="none" strike="noStrike" kern="0" cap="none" spc="0" normalizeH="0" baseline="0" noProof="0" dirty="0" err="1">
              <a:ln>
                <a:noFill/>
              </a:ln>
              <a:gradFill>
                <a:gsLst>
                  <a:gs pos="67257">
                    <a:srgbClr val="FFFFFF"/>
                  </a:gs>
                  <a:gs pos="37000">
                    <a:srgbClr val="FFFFFF"/>
                  </a:gs>
                </a:gsLst>
                <a:lin ang="5400000" scaled="0"/>
              </a:gradFill>
              <a:effectLst/>
              <a:uLnTx/>
              <a:uFillTx/>
              <a:cs typeface="Helvetica Neue Thin"/>
            </a:endParaRPr>
          </a:p>
        </p:txBody>
      </p:sp>
      <p:sp>
        <p:nvSpPr>
          <p:cNvPr id="7" name="TextBox 6"/>
          <p:cNvSpPr txBox="1"/>
          <p:nvPr/>
        </p:nvSpPr>
        <p:spPr>
          <a:xfrm>
            <a:off x="275481" y="1610315"/>
            <a:ext cx="6391787" cy="4500331"/>
          </a:xfrm>
          <a:prstGeom prst="rect">
            <a:avLst/>
          </a:prstGeom>
          <a:noFill/>
        </p:spPr>
        <p:txBody>
          <a:bodyPr wrap="square" lIns="248694" tIns="198955" rIns="248694" bIns="198955" rtlCol="0" anchor="ct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64" b="0" i="0" u="none" strike="noStrike" kern="0" cap="none" spc="0" normalizeH="0" baseline="0" noProof="0" dirty="0">
                <a:ln>
                  <a:noFill/>
                </a:ln>
                <a:solidFill>
                  <a:schemeClr val="bg1"/>
                </a:solidFill>
                <a:effectLst/>
                <a:uLnTx/>
                <a:uFillTx/>
              </a:rPr>
              <a:t>Delivers predictive and proactive service to improve customer satisfaction, first time fix rates, and resource productivity through advanced scheduling, resource optimization, and mobile enablement. </a:t>
            </a:r>
          </a:p>
        </p:txBody>
      </p:sp>
      <p:sp>
        <p:nvSpPr>
          <p:cNvPr id="4" name="Title 3"/>
          <p:cNvSpPr>
            <a:spLocks noGrp="1"/>
          </p:cNvSpPr>
          <p:nvPr>
            <p:ph type="title"/>
          </p:nvPr>
        </p:nvSpPr>
        <p:spPr>
          <a:xfrm>
            <a:off x="275481" y="295274"/>
            <a:ext cx="6533729" cy="917575"/>
          </a:xfrm>
        </p:spPr>
        <p:txBody>
          <a:bodyPr/>
          <a:lstStyle/>
          <a:p>
            <a:r>
              <a:rPr lang="en-US" sz="4488" dirty="0">
                <a:solidFill>
                  <a:schemeClr val="bg1"/>
                </a:solidFill>
              </a:rPr>
              <a:t>Field service</a:t>
            </a:r>
          </a:p>
        </p:txBody>
      </p:sp>
      <p:sp>
        <p:nvSpPr>
          <p:cNvPr id="3" name="Rectangle 2"/>
          <p:cNvSpPr/>
          <p:nvPr/>
        </p:nvSpPr>
        <p:spPr bwMode="auto">
          <a:xfrm>
            <a:off x="6960864" y="0"/>
            <a:ext cx="5474728" cy="6993001"/>
          </a:xfrm>
          <a:prstGeom prst="rect">
            <a:avLst/>
          </a:prstGeom>
          <a:solidFill>
            <a:schemeClr val="bg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448" b="0" i="0" u="none" strike="noStrike" kern="0" cap="none" spc="0" normalizeH="0" baseline="0" noProof="0" dirty="0" err="1">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Tree>
    <p:extLst>
      <p:ext uri="{BB962C8B-B14F-4D97-AF65-F5344CB8AC3E}">
        <p14:creationId xmlns:p14="http://schemas.microsoft.com/office/powerpoint/2010/main" val="4581369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p:cNvPicPr>
            <a:picLocks noGrp="1" noChangeAspect="1"/>
          </p:cNvPicPr>
          <p:nvPr>
            <p:ph type="pic" sz="quarter" idx="11"/>
          </p:nvPr>
        </p:nvPicPr>
        <p:blipFill rotWithShape="1">
          <a:blip r:embed="rId3" cstate="print">
            <a:extLst>
              <a:ext uri="{28A0092B-C50C-407E-A947-70E740481C1C}">
                <a14:useLocalDpi xmlns:a14="http://schemas.microsoft.com/office/drawing/2010/main" val="0"/>
              </a:ext>
            </a:extLst>
          </a:blip>
          <a:srcRect/>
          <a:stretch/>
        </p:blipFill>
        <p:spPr>
          <a:xfrm>
            <a:off x="0" y="-1"/>
            <a:ext cx="12436475" cy="6994525"/>
          </a:xfrm>
        </p:spPr>
      </p:pic>
      <p:sp>
        <p:nvSpPr>
          <p:cNvPr id="35" name="Rectangle 34"/>
          <p:cNvSpPr/>
          <p:nvPr/>
        </p:nvSpPr>
        <p:spPr bwMode="auto">
          <a:xfrm rot="10800000">
            <a:off x="-13396" y="-2"/>
            <a:ext cx="12434565" cy="6993534"/>
          </a:xfrm>
          <a:prstGeom prst="rect">
            <a:avLst/>
          </a:prstGeom>
          <a:solidFill>
            <a:schemeClr val="bg1">
              <a:alpha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43" tIns="46621" rIns="93243" bIns="46621" numCol="1" rtlCol="0" anchor="ctr" anchorCtr="0" compatLnSpc="1">
            <a:prstTxWarp prst="textNoShape">
              <a:avLst/>
            </a:prstTxWarp>
          </a:bodyPr>
          <a:lstStyle/>
          <a:p>
            <a:pPr marL="0" marR="0" lvl="0" indent="0" algn="ctr" defTabSz="932111"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2" name="Title 1"/>
          <p:cNvSpPr>
            <a:spLocks noGrp="1"/>
          </p:cNvSpPr>
          <p:nvPr>
            <p:ph type="title"/>
          </p:nvPr>
        </p:nvSpPr>
        <p:spPr>
          <a:xfrm>
            <a:off x="529666" y="233166"/>
            <a:ext cx="11375536" cy="6761359"/>
          </a:xfrm>
        </p:spPr>
        <p:txBody>
          <a:bodyPr/>
          <a:lstStyle/>
          <a:p>
            <a:r>
              <a:rPr lang="en-US" dirty="0"/>
              <a:t>What’s top of mind for field service leaders</a:t>
            </a:r>
          </a:p>
        </p:txBody>
      </p:sp>
      <p:sp>
        <p:nvSpPr>
          <p:cNvPr id="11" name="Title 1"/>
          <p:cNvSpPr txBox="1">
            <a:spLocks/>
          </p:cNvSpPr>
          <p:nvPr/>
        </p:nvSpPr>
        <p:spPr>
          <a:xfrm>
            <a:off x="436918" y="367793"/>
            <a:ext cx="12124534" cy="905030"/>
          </a:xfrm>
          <a:prstGeom prst="rect">
            <a:avLst/>
          </a:prstGeom>
        </p:spPr>
        <p:txBody>
          <a:bodyPr/>
          <a:lstStyle>
            <a:lvl1pPr algn="l" defTabSz="914098"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0" marR="0" lvl="0" indent="0" algn="l" defTabSz="914098" rtl="0" eaLnBrk="1" fontAlgn="auto" latinLnBrk="0" hangingPunct="1">
              <a:lnSpc>
                <a:spcPct val="90000"/>
              </a:lnSpc>
              <a:spcBef>
                <a:spcPct val="0"/>
              </a:spcBef>
              <a:spcAft>
                <a:spcPts val="0"/>
              </a:spcAft>
              <a:buClrTx/>
              <a:buSzTx/>
              <a:buFontTx/>
              <a:buNone/>
              <a:tabLst/>
              <a:defRPr/>
            </a:pPr>
            <a:endParaRPr kumimoji="0" lang="en-US" sz="3264" b="0" i="0" u="none" strike="noStrike" kern="1200" cap="none" spc="-100" normalizeH="0" baseline="0" noProof="0">
              <a:ln w="3175">
                <a:noFill/>
              </a:ln>
              <a:gradFill flip="none" rotWithShape="1">
                <a:gsLst>
                  <a:gs pos="0">
                    <a:srgbClr val="292929"/>
                  </a:gs>
                  <a:gs pos="86000">
                    <a:srgbClr val="292929"/>
                  </a:gs>
                </a:gsLst>
                <a:lin ang="5400000" scaled="0"/>
                <a:tileRect/>
              </a:gradFill>
              <a:effectLst/>
              <a:uLnTx/>
              <a:uFillTx/>
              <a:latin typeface="+mj-lt"/>
              <a:ea typeface="+mn-ea"/>
              <a:cs typeface="Arial" charset="0"/>
            </a:endParaRPr>
          </a:p>
        </p:txBody>
      </p:sp>
      <p:grpSp>
        <p:nvGrpSpPr>
          <p:cNvPr id="43" name="Group 42"/>
          <p:cNvGrpSpPr/>
          <p:nvPr/>
        </p:nvGrpSpPr>
        <p:grpSpPr>
          <a:xfrm>
            <a:off x="6203887" y="4427396"/>
            <a:ext cx="5864390" cy="952660"/>
            <a:chOff x="7635646" y="5265375"/>
            <a:chExt cx="5750740" cy="934198"/>
          </a:xfrm>
        </p:grpSpPr>
        <p:sp>
          <p:nvSpPr>
            <p:cNvPr id="42" name="TextBox 41"/>
            <p:cNvSpPr txBox="1"/>
            <p:nvPr/>
          </p:nvSpPr>
          <p:spPr>
            <a:xfrm>
              <a:off x="8954793" y="5404323"/>
              <a:ext cx="4431593" cy="720132"/>
            </a:xfrm>
            <a:prstGeom prst="rect">
              <a:avLst/>
            </a:prstGeom>
            <a:noFill/>
          </p:spPr>
          <p:txBody>
            <a:bodyPr wrap="square" lIns="93247" tIns="93247" rIns="93247" bIns="93247" rtlCol="0" anchor="ctr">
              <a:noAutofit/>
            </a:bodyPr>
            <a:lstStyle>
              <a:defPPr>
                <a:defRPr lang="en-US"/>
              </a:defPPr>
              <a:lvl1pPr algn="ctr">
                <a:lnSpc>
                  <a:spcPct val="70000"/>
                </a:lnSpc>
                <a:defRPr sz="3200" spc="-102">
                  <a:ln w="3175">
                    <a:noFill/>
                  </a:ln>
                  <a:solidFill>
                    <a:srgbClr val="FFFFFF"/>
                  </a:solidFill>
                  <a:latin typeface="Segoe UI Light"/>
                  <a:cs typeface="Segoe UI" pitchFamily="34" charset="0"/>
                </a:defRPr>
              </a:lvl1pPr>
            </a:lstStyle>
            <a:p>
              <a:pPr marL="0" marR="0" lvl="0" indent="0" algn="l" defTabSz="932418" eaLnBrk="1" fontAlgn="auto" latinLnBrk="0" hangingPunct="1">
                <a:lnSpc>
                  <a:spcPct val="100000"/>
                </a:lnSpc>
                <a:spcBef>
                  <a:spcPts val="0"/>
                </a:spcBef>
                <a:spcAft>
                  <a:spcPts val="0"/>
                </a:spcAft>
                <a:buClrTx/>
                <a:buSzTx/>
                <a:buFontTx/>
                <a:buNone/>
                <a:tabLst/>
                <a:defRPr/>
              </a:pPr>
              <a:r>
                <a:rPr kumimoji="0" lang="en-US" sz="3264" b="0" i="0" u="none" strike="noStrike" kern="0" cap="none" spc="-102" normalizeH="0" baseline="0" noProof="0">
                  <a:ln w="3175">
                    <a:noFill/>
                  </a:ln>
                  <a:solidFill>
                    <a:schemeClr val="tx1"/>
                  </a:solidFill>
                  <a:effectLst/>
                  <a:uLnTx/>
                  <a:uFillTx/>
                  <a:latin typeface="+mn-lt"/>
                  <a:cs typeface="Segoe UI" pitchFamily="34" charset="0"/>
                </a:rPr>
                <a:t>Empower organizations</a:t>
              </a:r>
              <a:endParaRPr kumimoji="0" lang="en-US" sz="3264" b="0" i="0" u="none" strike="noStrike" kern="0" cap="none" spc="-102" normalizeH="0" baseline="0" noProof="0" dirty="0">
                <a:ln w="3175">
                  <a:noFill/>
                </a:ln>
                <a:solidFill>
                  <a:schemeClr val="tx1"/>
                </a:solidFill>
                <a:effectLst/>
                <a:uLnTx/>
                <a:uFillTx/>
                <a:latin typeface="+mn-lt"/>
                <a:cs typeface="Segoe UI" pitchFamily="34" charset="0"/>
              </a:endParaRPr>
            </a:p>
          </p:txBody>
        </p:sp>
        <p:sp>
          <p:nvSpPr>
            <p:cNvPr id="26" name="Freeform 5"/>
            <p:cNvSpPr>
              <a:spLocks noEditPoints="1"/>
            </p:cNvSpPr>
            <p:nvPr/>
          </p:nvSpPr>
          <p:spPr bwMode="auto">
            <a:xfrm>
              <a:off x="7635646" y="5265375"/>
              <a:ext cx="1099199" cy="934198"/>
            </a:xfrm>
            <a:custGeom>
              <a:avLst/>
              <a:gdLst>
                <a:gd name="T0" fmla="*/ 2148 w 2718"/>
                <a:gd name="T1" fmla="*/ 1984 h 2310"/>
                <a:gd name="T2" fmla="*/ 1996 w 2718"/>
                <a:gd name="T3" fmla="*/ 1982 h 2310"/>
                <a:gd name="T4" fmla="*/ 1838 w 2718"/>
                <a:gd name="T5" fmla="*/ 1960 h 2310"/>
                <a:gd name="T6" fmla="*/ 1696 w 2718"/>
                <a:gd name="T7" fmla="*/ 1914 h 2310"/>
                <a:gd name="T8" fmla="*/ 1566 w 2718"/>
                <a:gd name="T9" fmla="*/ 1846 h 2310"/>
                <a:gd name="T10" fmla="*/ 1448 w 2718"/>
                <a:gd name="T11" fmla="*/ 1764 h 2310"/>
                <a:gd name="T12" fmla="*/ 1340 w 2718"/>
                <a:gd name="T13" fmla="*/ 1668 h 2310"/>
                <a:gd name="T14" fmla="*/ 1442 w 2718"/>
                <a:gd name="T15" fmla="*/ 1542 h 2310"/>
                <a:gd name="T16" fmla="*/ 1576 w 2718"/>
                <a:gd name="T17" fmla="*/ 1366 h 2310"/>
                <a:gd name="T18" fmla="*/ 1654 w 2718"/>
                <a:gd name="T19" fmla="*/ 1440 h 2310"/>
                <a:gd name="T20" fmla="*/ 1736 w 2718"/>
                <a:gd name="T21" fmla="*/ 1504 h 2310"/>
                <a:gd name="T22" fmla="*/ 1824 w 2718"/>
                <a:gd name="T23" fmla="*/ 1552 h 2310"/>
                <a:gd name="T24" fmla="*/ 1916 w 2718"/>
                <a:gd name="T25" fmla="*/ 1586 h 2310"/>
                <a:gd name="T26" fmla="*/ 2016 w 2718"/>
                <a:gd name="T27" fmla="*/ 1602 h 2310"/>
                <a:gd name="T28" fmla="*/ 2148 w 2718"/>
                <a:gd name="T29" fmla="*/ 1332 h 2310"/>
                <a:gd name="T30" fmla="*/ 284 w 2718"/>
                <a:gd name="T31" fmla="*/ 734 h 2310"/>
                <a:gd name="T32" fmla="*/ 350 w 2718"/>
                <a:gd name="T33" fmla="*/ 736 h 2310"/>
                <a:gd name="T34" fmla="*/ 442 w 2718"/>
                <a:gd name="T35" fmla="*/ 756 h 2310"/>
                <a:gd name="T36" fmla="*/ 528 w 2718"/>
                <a:gd name="T37" fmla="*/ 792 h 2310"/>
                <a:gd name="T38" fmla="*/ 610 w 2718"/>
                <a:gd name="T39" fmla="*/ 840 h 2310"/>
                <a:gd name="T40" fmla="*/ 736 w 2718"/>
                <a:gd name="T41" fmla="*/ 946 h 2310"/>
                <a:gd name="T42" fmla="*/ 800 w 2718"/>
                <a:gd name="T43" fmla="*/ 862 h 2310"/>
                <a:gd name="T44" fmla="*/ 970 w 2718"/>
                <a:gd name="T45" fmla="*/ 644 h 2310"/>
                <a:gd name="T46" fmla="*/ 864 w 2718"/>
                <a:gd name="T47" fmla="*/ 554 h 2310"/>
                <a:gd name="T48" fmla="*/ 750 w 2718"/>
                <a:gd name="T49" fmla="*/ 478 h 2310"/>
                <a:gd name="T50" fmla="*/ 626 w 2718"/>
                <a:gd name="T51" fmla="*/ 416 h 2310"/>
                <a:gd name="T52" fmla="*/ 488 w 2718"/>
                <a:gd name="T53" fmla="*/ 374 h 2310"/>
                <a:gd name="T54" fmla="*/ 338 w 2718"/>
                <a:gd name="T55" fmla="*/ 354 h 2310"/>
                <a:gd name="T56" fmla="*/ 0 w 2718"/>
                <a:gd name="T57" fmla="*/ 734 h 2310"/>
                <a:gd name="T58" fmla="*/ 2052 w 2718"/>
                <a:gd name="T59" fmla="*/ 326 h 2310"/>
                <a:gd name="T60" fmla="*/ 1960 w 2718"/>
                <a:gd name="T61" fmla="*/ 330 h 2310"/>
                <a:gd name="T62" fmla="*/ 1832 w 2718"/>
                <a:gd name="T63" fmla="*/ 350 h 2310"/>
                <a:gd name="T64" fmla="*/ 1712 w 2718"/>
                <a:gd name="T65" fmla="*/ 388 h 2310"/>
                <a:gd name="T66" fmla="*/ 1604 w 2718"/>
                <a:gd name="T67" fmla="*/ 440 h 2310"/>
                <a:gd name="T68" fmla="*/ 1502 w 2718"/>
                <a:gd name="T69" fmla="*/ 504 h 2310"/>
                <a:gd name="T70" fmla="*/ 1378 w 2718"/>
                <a:gd name="T71" fmla="*/ 604 h 2310"/>
                <a:gd name="T72" fmla="*/ 1212 w 2718"/>
                <a:gd name="T73" fmla="*/ 778 h 2310"/>
                <a:gd name="T74" fmla="*/ 1016 w 2718"/>
                <a:gd name="T75" fmla="*/ 1026 h 2310"/>
                <a:gd name="T76" fmla="*/ 892 w 2718"/>
                <a:gd name="T77" fmla="*/ 1186 h 2310"/>
                <a:gd name="T78" fmla="*/ 768 w 2718"/>
                <a:gd name="T79" fmla="*/ 1330 h 2310"/>
                <a:gd name="T80" fmla="*/ 640 w 2718"/>
                <a:gd name="T81" fmla="*/ 1448 h 2310"/>
                <a:gd name="T82" fmla="*/ 524 w 2718"/>
                <a:gd name="T83" fmla="*/ 1520 h 2310"/>
                <a:gd name="T84" fmla="*/ 448 w 2718"/>
                <a:gd name="T85" fmla="*/ 1550 h 2310"/>
                <a:gd name="T86" fmla="*/ 370 w 2718"/>
                <a:gd name="T87" fmla="*/ 1570 h 2310"/>
                <a:gd name="T88" fmla="*/ 284 w 2718"/>
                <a:gd name="T89" fmla="*/ 1576 h 2310"/>
                <a:gd name="T90" fmla="*/ 284 w 2718"/>
                <a:gd name="T91" fmla="*/ 1956 h 2310"/>
                <a:gd name="T92" fmla="*/ 376 w 2718"/>
                <a:gd name="T93" fmla="*/ 1952 h 2310"/>
                <a:gd name="T94" fmla="*/ 504 w 2718"/>
                <a:gd name="T95" fmla="*/ 1930 h 2310"/>
                <a:gd name="T96" fmla="*/ 622 w 2718"/>
                <a:gd name="T97" fmla="*/ 1894 h 2310"/>
                <a:gd name="T98" fmla="*/ 732 w 2718"/>
                <a:gd name="T99" fmla="*/ 1842 h 2310"/>
                <a:gd name="T100" fmla="*/ 834 w 2718"/>
                <a:gd name="T101" fmla="*/ 1778 h 2310"/>
                <a:gd name="T102" fmla="*/ 956 w 2718"/>
                <a:gd name="T103" fmla="*/ 1678 h 2310"/>
                <a:gd name="T104" fmla="*/ 1122 w 2718"/>
                <a:gd name="T105" fmla="*/ 1504 h 2310"/>
                <a:gd name="T106" fmla="*/ 1320 w 2718"/>
                <a:gd name="T107" fmla="*/ 1256 h 2310"/>
                <a:gd name="T108" fmla="*/ 1444 w 2718"/>
                <a:gd name="T109" fmla="*/ 1096 h 2310"/>
                <a:gd name="T110" fmla="*/ 1566 w 2718"/>
                <a:gd name="T111" fmla="*/ 952 h 2310"/>
                <a:gd name="T112" fmla="*/ 1696 w 2718"/>
                <a:gd name="T113" fmla="*/ 834 h 2310"/>
                <a:gd name="T114" fmla="*/ 1812 w 2718"/>
                <a:gd name="T115" fmla="*/ 762 h 2310"/>
                <a:gd name="T116" fmla="*/ 1886 w 2718"/>
                <a:gd name="T117" fmla="*/ 732 h 2310"/>
                <a:gd name="T118" fmla="*/ 1966 w 2718"/>
                <a:gd name="T119" fmla="*/ 712 h 2310"/>
                <a:gd name="T120" fmla="*/ 2052 w 2718"/>
                <a:gd name="T121" fmla="*/ 706 h 2310"/>
                <a:gd name="T122" fmla="*/ 2718 w 2718"/>
                <a:gd name="T123" fmla="*/ 49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18" h="2310">
                  <a:moveTo>
                    <a:pt x="2718" y="1820"/>
                  </a:moveTo>
                  <a:lnTo>
                    <a:pt x="2148" y="2310"/>
                  </a:lnTo>
                  <a:lnTo>
                    <a:pt x="2148" y="1984"/>
                  </a:lnTo>
                  <a:lnTo>
                    <a:pt x="2052" y="1984"/>
                  </a:lnTo>
                  <a:lnTo>
                    <a:pt x="2052" y="1984"/>
                  </a:lnTo>
                  <a:lnTo>
                    <a:pt x="1996" y="1982"/>
                  </a:lnTo>
                  <a:lnTo>
                    <a:pt x="1942" y="1978"/>
                  </a:lnTo>
                  <a:lnTo>
                    <a:pt x="1888" y="1970"/>
                  </a:lnTo>
                  <a:lnTo>
                    <a:pt x="1838" y="1960"/>
                  </a:lnTo>
                  <a:lnTo>
                    <a:pt x="1790" y="1946"/>
                  </a:lnTo>
                  <a:lnTo>
                    <a:pt x="1742" y="1932"/>
                  </a:lnTo>
                  <a:lnTo>
                    <a:pt x="1696" y="1914"/>
                  </a:lnTo>
                  <a:lnTo>
                    <a:pt x="1652" y="1894"/>
                  </a:lnTo>
                  <a:lnTo>
                    <a:pt x="1608" y="1872"/>
                  </a:lnTo>
                  <a:lnTo>
                    <a:pt x="1566" y="1846"/>
                  </a:lnTo>
                  <a:lnTo>
                    <a:pt x="1526" y="1820"/>
                  </a:lnTo>
                  <a:lnTo>
                    <a:pt x="1486" y="1794"/>
                  </a:lnTo>
                  <a:lnTo>
                    <a:pt x="1448" y="1764"/>
                  </a:lnTo>
                  <a:lnTo>
                    <a:pt x="1412" y="1734"/>
                  </a:lnTo>
                  <a:lnTo>
                    <a:pt x="1376" y="1700"/>
                  </a:lnTo>
                  <a:lnTo>
                    <a:pt x="1340" y="1668"/>
                  </a:lnTo>
                  <a:lnTo>
                    <a:pt x="1340" y="1668"/>
                  </a:lnTo>
                  <a:lnTo>
                    <a:pt x="1392" y="1604"/>
                  </a:lnTo>
                  <a:lnTo>
                    <a:pt x="1442" y="1542"/>
                  </a:lnTo>
                  <a:lnTo>
                    <a:pt x="1536" y="1420"/>
                  </a:lnTo>
                  <a:lnTo>
                    <a:pt x="1536" y="1420"/>
                  </a:lnTo>
                  <a:lnTo>
                    <a:pt x="1576" y="1366"/>
                  </a:lnTo>
                  <a:lnTo>
                    <a:pt x="1576" y="1366"/>
                  </a:lnTo>
                  <a:lnTo>
                    <a:pt x="1628" y="1418"/>
                  </a:lnTo>
                  <a:lnTo>
                    <a:pt x="1654" y="1440"/>
                  </a:lnTo>
                  <a:lnTo>
                    <a:pt x="1682" y="1464"/>
                  </a:lnTo>
                  <a:lnTo>
                    <a:pt x="1708" y="1484"/>
                  </a:lnTo>
                  <a:lnTo>
                    <a:pt x="1736" y="1504"/>
                  </a:lnTo>
                  <a:lnTo>
                    <a:pt x="1764" y="1522"/>
                  </a:lnTo>
                  <a:lnTo>
                    <a:pt x="1794" y="1538"/>
                  </a:lnTo>
                  <a:lnTo>
                    <a:pt x="1824" y="1552"/>
                  </a:lnTo>
                  <a:lnTo>
                    <a:pt x="1854" y="1566"/>
                  </a:lnTo>
                  <a:lnTo>
                    <a:pt x="1884" y="1576"/>
                  </a:lnTo>
                  <a:lnTo>
                    <a:pt x="1916" y="1586"/>
                  </a:lnTo>
                  <a:lnTo>
                    <a:pt x="1948" y="1594"/>
                  </a:lnTo>
                  <a:lnTo>
                    <a:pt x="1982" y="1598"/>
                  </a:lnTo>
                  <a:lnTo>
                    <a:pt x="2016" y="1602"/>
                  </a:lnTo>
                  <a:lnTo>
                    <a:pt x="2052" y="1604"/>
                  </a:lnTo>
                  <a:lnTo>
                    <a:pt x="2148" y="1604"/>
                  </a:lnTo>
                  <a:lnTo>
                    <a:pt x="2148" y="1332"/>
                  </a:lnTo>
                  <a:lnTo>
                    <a:pt x="2718" y="1820"/>
                  </a:lnTo>
                  <a:close/>
                  <a:moveTo>
                    <a:pt x="0" y="734"/>
                  </a:moveTo>
                  <a:lnTo>
                    <a:pt x="284" y="734"/>
                  </a:lnTo>
                  <a:lnTo>
                    <a:pt x="284" y="734"/>
                  </a:lnTo>
                  <a:lnTo>
                    <a:pt x="318" y="734"/>
                  </a:lnTo>
                  <a:lnTo>
                    <a:pt x="350" y="736"/>
                  </a:lnTo>
                  <a:lnTo>
                    <a:pt x="382" y="742"/>
                  </a:lnTo>
                  <a:lnTo>
                    <a:pt x="412" y="748"/>
                  </a:lnTo>
                  <a:lnTo>
                    <a:pt x="442" y="756"/>
                  </a:lnTo>
                  <a:lnTo>
                    <a:pt x="472" y="766"/>
                  </a:lnTo>
                  <a:lnTo>
                    <a:pt x="500" y="778"/>
                  </a:lnTo>
                  <a:lnTo>
                    <a:pt x="528" y="792"/>
                  </a:lnTo>
                  <a:lnTo>
                    <a:pt x="556" y="806"/>
                  </a:lnTo>
                  <a:lnTo>
                    <a:pt x="582" y="822"/>
                  </a:lnTo>
                  <a:lnTo>
                    <a:pt x="610" y="840"/>
                  </a:lnTo>
                  <a:lnTo>
                    <a:pt x="636" y="858"/>
                  </a:lnTo>
                  <a:lnTo>
                    <a:pt x="686" y="900"/>
                  </a:lnTo>
                  <a:lnTo>
                    <a:pt x="736" y="946"/>
                  </a:lnTo>
                  <a:lnTo>
                    <a:pt x="736" y="946"/>
                  </a:lnTo>
                  <a:lnTo>
                    <a:pt x="800" y="862"/>
                  </a:lnTo>
                  <a:lnTo>
                    <a:pt x="800" y="862"/>
                  </a:lnTo>
                  <a:lnTo>
                    <a:pt x="882" y="754"/>
                  </a:lnTo>
                  <a:lnTo>
                    <a:pt x="970" y="644"/>
                  </a:lnTo>
                  <a:lnTo>
                    <a:pt x="970" y="644"/>
                  </a:lnTo>
                  <a:lnTo>
                    <a:pt x="936" y="614"/>
                  </a:lnTo>
                  <a:lnTo>
                    <a:pt x="900" y="584"/>
                  </a:lnTo>
                  <a:lnTo>
                    <a:pt x="864" y="554"/>
                  </a:lnTo>
                  <a:lnTo>
                    <a:pt x="828" y="528"/>
                  </a:lnTo>
                  <a:lnTo>
                    <a:pt x="790" y="502"/>
                  </a:lnTo>
                  <a:lnTo>
                    <a:pt x="750" y="478"/>
                  </a:lnTo>
                  <a:lnTo>
                    <a:pt x="710" y="456"/>
                  </a:lnTo>
                  <a:lnTo>
                    <a:pt x="668" y="436"/>
                  </a:lnTo>
                  <a:lnTo>
                    <a:pt x="626" y="416"/>
                  </a:lnTo>
                  <a:lnTo>
                    <a:pt x="582" y="400"/>
                  </a:lnTo>
                  <a:lnTo>
                    <a:pt x="536" y="386"/>
                  </a:lnTo>
                  <a:lnTo>
                    <a:pt x="488" y="374"/>
                  </a:lnTo>
                  <a:lnTo>
                    <a:pt x="440" y="364"/>
                  </a:lnTo>
                  <a:lnTo>
                    <a:pt x="390" y="358"/>
                  </a:lnTo>
                  <a:lnTo>
                    <a:pt x="338" y="354"/>
                  </a:lnTo>
                  <a:lnTo>
                    <a:pt x="284" y="352"/>
                  </a:lnTo>
                  <a:lnTo>
                    <a:pt x="0" y="352"/>
                  </a:lnTo>
                  <a:lnTo>
                    <a:pt x="0" y="734"/>
                  </a:lnTo>
                  <a:close/>
                  <a:moveTo>
                    <a:pt x="2148" y="0"/>
                  </a:moveTo>
                  <a:lnTo>
                    <a:pt x="2148" y="326"/>
                  </a:lnTo>
                  <a:lnTo>
                    <a:pt x="2052" y="326"/>
                  </a:lnTo>
                  <a:lnTo>
                    <a:pt x="2052" y="326"/>
                  </a:lnTo>
                  <a:lnTo>
                    <a:pt x="2004" y="326"/>
                  </a:lnTo>
                  <a:lnTo>
                    <a:pt x="1960" y="330"/>
                  </a:lnTo>
                  <a:lnTo>
                    <a:pt x="1916" y="334"/>
                  </a:lnTo>
                  <a:lnTo>
                    <a:pt x="1874" y="342"/>
                  </a:lnTo>
                  <a:lnTo>
                    <a:pt x="1832" y="350"/>
                  </a:lnTo>
                  <a:lnTo>
                    <a:pt x="1790" y="362"/>
                  </a:lnTo>
                  <a:lnTo>
                    <a:pt x="1752" y="374"/>
                  </a:lnTo>
                  <a:lnTo>
                    <a:pt x="1712" y="388"/>
                  </a:lnTo>
                  <a:lnTo>
                    <a:pt x="1676" y="404"/>
                  </a:lnTo>
                  <a:lnTo>
                    <a:pt x="1640" y="422"/>
                  </a:lnTo>
                  <a:lnTo>
                    <a:pt x="1604" y="440"/>
                  </a:lnTo>
                  <a:lnTo>
                    <a:pt x="1570" y="460"/>
                  </a:lnTo>
                  <a:lnTo>
                    <a:pt x="1536" y="482"/>
                  </a:lnTo>
                  <a:lnTo>
                    <a:pt x="1502" y="504"/>
                  </a:lnTo>
                  <a:lnTo>
                    <a:pt x="1470" y="528"/>
                  </a:lnTo>
                  <a:lnTo>
                    <a:pt x="1440" y="552"/>
                  </a:lnTo>
                  <a:lnTo>
                    <a:pt x="1378" y="604"/>
                  </a:lnTo>
                  <a:lnTo>
                    <a:pt x="1322" y="660"/>
                  </a:lnTo>
                  <a:lnTo>
                    <a:pt x="1266" y="718"/>
                  </a:lnTo>
                  <a:lnTo>
                    <a:pt x="1212" y="778"/>
                  </a:lnTo>
                  <a:lnTo>
                    <a:pt x="1162" y="840"/>
                  </a:lnTo>
                  <a:lnTo>
                    <a:pt x="1112" y="902"/>
                  </a:lnTo>
                  <a:lnTo>
                    <a:pt x="1016" y="1026"/>
                  </a:lnTo>
                  <a:lnTo>
                    <a:pt x="1016" y="1026"/>
                  </a:lnTo>
                  <a:lnTo>
                    <a:pt x="934" y="1134"/>
                  </a:lnTo>
                  <a:lnTo>
                    <a:pt x="892" y="1186"/>
                  </a:lnTo>
                  <a:lnTo>
                    <a:pt x="852" y="1236"/>
                  </a:lnTo>
                  <a:lnTo>
                    <a:pt x="810" y="1284"/>
                  </a:lnTo>
                  <a:lnTo>
                    <a:pt x="768" y="1330"/>
                  </a:lnTo>
                  <a:lnTo>
                    <a:pt x="726" y="1372"/>
                  </a:lnTo>
                  <a:lnTo>
                    <a:pt x="684" y="1412"/>
                  </a:lnTo>
                  <a:lnTo>
                    <a:pt x="640" y="1448"/>
                  </a:lnTo>
                  <a:lnTo>
                    <a:pt x="594" y="1480"/>
                  </a:lnTo>
                  <a:lnTo>
                    <a:pt x="548" y="1508"/>
                  </a:lnTo>
                  <a:lnTo>
                    <a:pt x="524" y="1520"/>
                  </a:lnTo>
                  <a:lnTo>
                    <a:pt x="500" y="1532"/>
                  </a:lnTo>
                  <a:lnTo>
                    <a:pt x="474" y="1542"/>
                  </a:lnTo>
                  <a:lnTo>
                    <a:pt x="448" y="1550"/>
                  </a:lnTo>
                  <a:lnTo>
                    <a:pt x="422" y="1558"/>
                  </a:lnTo>
                  <a:lnTo>
                    <a:pt x="396" y="1564"/>
                  </a:lnTo>
                  <a:lnTo>
                    <a:pt x="370" y="1570"/>
                  </a:lnTo>
                  <a:lnTo>
                    <a:pt x="342" y="1572"/>
                  </a:lnTo>
                  <a:lnTo>
                    <a:pt x="314" y="1576"/>
                  </a:lnTo>
                  <a:lnTo>
                    <a:pt x="284" y="1576"/>
                  </a:lnTo>
                  <a:lnTo>
                    <a:pt x="0" y="1576"/>
                  </a:lnTo>
                  <a:lnTo>
                    <a:pt x="0" y="1956"/>
                  </a:lnTo>
                  <a:lnTo>
                    <a:pt x="284" y="1956"/>
                  </a:lnTo>
                  <a:lnTo>
                    <a:pt x="284" y="1956"/>
                  </a:lnTo>
                  <a:lnTo>
                    <a:pt x="330" y="1956"/>
                  </a:lnTo>
                  <a:lnTo>
                    <a:pt x="376" y="1952"/>
                  </a:lnTo>
                  <a:lnTo>
                    <a:pt x="420" y="1948"/>
                  </a:lnTo>
                  <a:lnTo>
                    <a:pt x="462" y="1940"/>
                  </a:lnTo>
                  <a:lnTo>
                    <a:pt x="504" y="1930"/>
                  </a:lnTo>
                  <a:lnTo>
                    <a:pt x="544" y="1920"/>
                  </a:lnTo>
                  <a:lnTo>
                    <a:pt x="584" y="1908"/>
                  </a:lnTo>
                  <a:lnTo>
                    <a:pt x="622" y="1894"/>
                  </a:lnTo>
                  <a:lnTo>
                    <a:pt x="660" y="1878"/>
                  </a:lnTo>
                  <a:lnTo>
                    <a:pt x="696" y="1860"/>
                  </a:lnTo>
                  <a:lnTo>
                    <a:pt x="732" y="1842"/>
                  </a:lnTo>
                  <a:lnTo>
                    <a:pt x="766" y="1822"/>
                  </a:lnTo>
                  <a:lnTo>
                    <a:pt x="800" y="1800"/>
                  </a:lnTo>
                  <a:lnTo>
                    <a:pt x="834" y="1778"/>
                  </a:lnTo>
                  <a:lnTo>
                    <a:pt x="866" y="1754"/>
                  </a:lnTo>
                  <a:lnTo>
                    <a:pt x="896" y="1730"/>
                  </a:lnTo>
                  <a:lnTo>
                    <a:pt x="956" y="1678"/>
                  </a:lnTo>
                  <a:lnTo>
                    <a:pt x="1014" y="1622"/>
                  </a:lnTo>
                  <a:lnTo>
                    <a:pt x="1070" y="1564"/>
                  </a:lnTo>
                  <a:lnTo>
                    <a:pt x="1122" y="1504"/>
                  </a:lnTo>
                  <a:lnTo>
                    <a:pt x="1174" y="1442"/>
                  </a:lnTo>
                  <a:lnTo>
                    <a:pt x="1224" y="1380"/>
                  </a:lnTo>
                  <a:lnTo>
                    <a:pt x="1320" y="1256"/>
                  </a:lnTo>
                  <a:lnTo>
                    <a:pt x="1320" y="1256"/>
                  </a:lnTo>
                  <a:lnTo>
                    <a:pt x="1402" y="1148"/>
                  </a:lnTo>
                  <a:lnTo>
                    <a:pt x="1444" y="1096"/>
                  </a:lnTo>
                  <a:lnTo>
                    <a:pt x="1484" y="1046"/>
                  </a:lnTo>
                  <a:lnTo>
                    <a:pt x="1526" y="998"/>
                  </a:lnTo>
                  <a:lnTo>
                    <a:pt x="1566" y="952"/>
                  </a:lnTo>
                  <a:lnTo>
                    <a:pt x="1610" y="910"/>
                  </a:lnTo>
                  <a:lnTo>
                    <a:pt x="1652" y="870"/>
                  </a:lnTo>
                  <a:lnTo>
                    <a:pt x="1696" y="834"/>
                  </a:lnTo>
                  <a:lnTo>
                    <a:pt x="1742" y="802"/>
                  </a:lnTo>
                  <a:lnTo>
                    <a:pt x="1788" y="774"/>
                  </a:lnTo>
                  <a:lnTo>
                    <a:pt x="1812" y="762"/>
                  </a:lnTo>
                  <a:lnTo>
                    <a:pt x="1836" y="750"/>
                  </a:lnTo>
                  <a:lnTo>
                    <a:pt x="1862" y="740"/>
                  </a:lnTo>
                  <a:lnTo>
                    <a:pt x="1886" y="732"/>
                  </a:lnTo>
                  <a:lnTo>
                    <a:pt x="1912" y="724"/>
                  </a:lnTo>
                  <a:lnTo>
                    <a:pt x="1940" y="718"/>
                  </a:lnTo>
                  <a:lnTo>
                    <a:pt x="1966" y="712"/>
                  </a:lnTo>
                  <a:lnTo>
                    <a:pt x="1994" y="708"/>
                  </a:lnTo>
                  <a:lnTo>
                    <a:pt x="2022" y="706"/>
                  </a:lnTo>
                  <a:lnTo>
                    <a:pt x="2052" y="706"/>
                  </a:lnTo>
                  <a:lnTo>
                    <a:pt x="2148" y="706"/>
                  </a:lnTo>
                  <a:lnTo>
                    <a:pt x="2148" y="980"/>
                  </a:lnTo>
                  <a:lnTo>
                    <a:pt x="2718" y="490"/>
                  </a:lnTo>
                  <a:lnTo>
                    <a:pt x="2148" y="0"/>
                  </a:lnTo>
                  <a:close/>
                </a:path>
              </a:pathLst>
            </a:custGeom>
            <a:solidFill>
              <a:srgbClr val="2641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292929"/>
                </a:solidFill>
                <a:effectLst/>
                <a:uLnTx/>
                <a:uFillTx/>
              </a:endParaRPr>
            </a:p>
          </p:txBody>
        </p:sp>
      </p:grpSp>
      <p:grpSp>
        <p:nvGrpSpPr>
          <p:cNvPr id="6" name="Group 5"/>
          <p:cNvGrpSpPr/>
          <p:nvPr/>
        </p:nvGrpSpPr>
        <p:grpSpPr>
          <a:xfrm>
            <a:off x="6233596" y="1549111"/>
            <a:ext cx="4949792" cy="823749"/>
            <a:chOff x="7664781" y="2017016"/>
            <a:chExt cx="4853866" cy="807784"/>
          </a:xfrm>
        </p:grpSpPr>
        <p:sp>
          <p:nvSpPr>
            <p:cNvPr id="38" name="TextBox 37"/>
            <p:cNvSpPr txBox="1"/>
            <p:nvPr/>
          </p:nvSpPr>
          <p:spPr>
            <a:xfrm>
              <a:off x="8954794" y="2104668"/>
              <a:ext cx="3563853" cy="720132"/>
            </a:xfrm>
            <a:prstGeom prst="rect">
              <a:avLst/>
            </a:prstGeom>
            <a:noFill/>
          </p:spPr>
          <p:txBody>
            <a:bodyPr wrap="square" lIns="93247" tIns="93247" rIns="93247" bIns="93247" rtlCol="0" anchor="ctr">
              <a:noAutofit/>
            </a:bodyPr>
            <a:lstStyle/>
            <a:p>
              <a:pPr marL="0" marR="0" lvl="0" indent="0" defTabSz="932418" eaLnBrk="1" fontAlgn="auto" latinLnBrk="0" hangingPunct="1">
                <a:lnSpc>
                  <a:spcPct val="100000"/>
                </a:lnSpc>
                <a:spcBef>
                  <a:spcPts val="0"/>
                </a:spcBef>
                <a:spcAft>
                  <a:spcPts val="0"/>
                </a:spcAft>
                <a:buClrTx/>
                <a:buSzTx/>
                <a:buFontTx/>
                <a:buNone/>
                <a:tabLst/>
                <a:defRPr/>
              </a:pPr>
              <a:r>
                <a:rPr kumimoji="0" lang="en-US" sz="3264" b="0" i="0" u="none" strike="noStrike" kern="0" cap="none" spc="-104" normalizeH="0" baseline="0" noProof="0" dirty="0">
                  <a:ln w="3175">
                    <a:noFill/>
                  </a:ln>
                  <a:solidFill>
                    <a:sysClr val="windowText" lastClr="000000"/>
                  </a:solidFill>
                  <a:effectLst/>
                  <a:uLnTx/>
                  <a:uFillTx/>
                  <a:cs typeface="Segoe UI" pitchFamily="34" charset="0"/>
                </a:rPr>
                <a:t>Customer first</a:t>
              </a:r>
            </a:p>
          </p:txBody>
        </p:sp>
        <p:grpSp>
          <p:nvGrpSpPr>
            <p:cNvPr id="46" name="Group 4"/>
            <p:cNvGrpSpPr>
              <a:grpSpLocks noChangeAspect="1"/>
            </p:cNvGrpSpPr>
            <p:nvPr/>
          </p:nvGrpSpPr>
          <p:grpSpPr bwMode="auto">
            <a:xfrm>
              <a:off x="7664781" y="2017016"/>
              <a:ext cx="898659" cy="807784"/>
              <a:chOff x="1437" y="0"/>
              <a:chExt cx="4806" cy="4320"/>
            </a:xfrm>
            <a:solidFill>
              <a:srgbClr val="264178"/>
            </a:solidFill>
          </p:grpSpPr>
          <p:sp>
            <p:nvSpPr>
              <p:cNvPr id="47" name="Freeform 5"/>
              <p:cNvSpPr>
                <a:spLocks/>
              </p:cNvSpPr>
              <p:nvPr/>
            </p:nvSpPr>
            <p:spPr bwMode="auto">
              <a:xfrm>
                <a:off x="1437" y="0"/>
                <a:ext cx="4806" cy="4320"/>
              </a:xfrm>
              <a:custGeom>
                <a:avLst/>
                <a:gdLst>
                  <a:gd name="T0" fmla="*/ 4615 w 4806"/>
                  <a:gd name="T1" fmla="*/ 761 h 4320"/>
                  <a:gd name="T2" fmla="*/ 4477 w 4806"/>
                  <a:gd name="T3" fmla="*/ 552 h 4320"/>
                  <a:gd name="T4" fmla="*/ 4330 w 4806"/>
                  <a:gd name="T5" fmla="*/ 392 h 4320"/>
                  <a:gd name="T6" fmla="*/ 4137 w 4806"/>
                  <a:gd name="T7" fmla="*/ 237 h 4320"/>
                  <a:gd name="T8" fmla="*/ 3920 w 4806"/>
                  <a:gd name="T9" fmla="*/ 119 h 4320"/>
                  <a:gd name="T10" fmla="*/ 3714 w 4806"/>
                  <a:gd name="T11" fmla="*/ 47 h 4320"/>
                  <a:gd name="T12" fmla="*/ 3463 w 4806"/>
                  <a:gd name="T13" fmla="*/ 4 h 4320"/>
                  <a:gd name="T14" fmla="*/ 3256 w 4806"/>
                  <a:gd name="T15" fmla="*/ 4 h 4320"/>
                  <a:gd name="T16" fmla="*/ 2847 w 4806"/>
                  <a:gd name="T17" fmla="*/ 95 h 4320"/>
                  <a:gd name="T18" fmla="*/ 2455 w 4806"/>
                  <a:gd name="T19" fmla="*/ 324 h 4320"/>
                  <a:gd name="T20" fmla="*/ 2138 w 4806"/>
                  <a:gd name="T21" fmla="*/ 177 h 4320"/>
                  <a:gd name="T22" fmla="*/ 1714 w 4806"/>
                  <a:gd name="T23" fmla="*/ 24 h 4320"/>
                  <a:gd name="T24" fmla="*/ 1455 w 4806"/>
                  <a:gd name="T25" fmla="*/ 0 h 4320"/>
                  <a:gd name="T26" fmla="*/ 1200 w 4806"/>
                  <a:gd name="T27" fmla="*/ 23 h 4320"/>
                  <a:gd name="T28" fmla="*/ 957 w 4806"/>
                  <a:gd name="T29" fmla="*/ 91 h 4320"/>
                  <a:gd name="T30" fmla="*/ 762 w 4806"/>
                  <a:gd name="T31" fmla="*/ 183 h 4320"/>
                  <a:gd name="T32" fmla="*/ 558 w 4806"/>
                  <a:gd name="T33" fmla="*/ 322 h 4320"/>
                  <a:gd name="T34" fmla="*/ 403 w 4806"/>
                  <a:gd name="T35" fmla="*/ 469 h 4320"/>
                  <a:gd name="T36" fmla="*/ 249 w 4806"/>
                  <a:gd name="T37" fmla="*/ 668 h 4320"/>
                  <a:gd name="T38" fmla="*/ 130 w 4806"/>
                  <a:gd name="T39" fmla="*/ 890 h 4320"/>
                  <a:gd name="T40" fmla="*/ 56 w 4806"/>
                  <a:gd name="T41" fmla="*/ 1101 h 4320"/>
                  <a:gd name="T42" fmla="*/ 9 w 4806"/>
                  <a:gd name="T43" fmla="*/ 1358 h 4320"/>
                  <a:gd name="T44" fmla="*/ 1 w 4806"/>
                  <a:gd name="T45" fmla="*/ 1569 h 4320"/>
                  <a:gd name="T46" fmla="*/ 32 w 4806"/>
                  <a:gd name="T47" fmla="*/ 1826 h 4320"/>
                  <a:gd name="T48" fmla="*/ 119 w 4806"/>
                  <a:gd name="T49" fmla="*/ 2110 h 4320"/>
                  <a:gd name="T50" fmla="*/ 261 w 4806"/>
                  <a:gd name="T51" fmla="*/ 2412 h 4320"/>
                  <a:gd name="T52" fmla="*/ 530 w 4806"/>
                  <a:gd name="T53" fmla="*/ 2836 h 4320"/>
                  <a:gd name="T54" fmla="*/ 829 w 4806"/>
                  <a:gd name="T55" fmla="*/ 3188 h 4320"/>
                  <a:gd name="T56" fmla="*/ 1392 w 4806"/>
                  <a:gd name="T57" fmla="*/ 3695 h 4320"/>
                  <a:gd name="T58" fmla="*/ 2086 w 4806"/>
                  <a:gd name="T59" fmla="*/ 4167 h 4320"/>
                  <a:gd name="T60" fmla="*/ 2342 w 4806"/>
                  <a:gd name="T61" fmla="*/ 4310 h 4320"/>
                  <a:gd name="T62" fmla="*/ 2428 w 4806"/>
                  <a:gd name="T63" fmla="*/ 4319 h 4320"/>
                  <a:gd name="T64" fmla="*/ 2501 w 4806"/>
                  <a:gd name="T65" fmla="*/ 4293 h 4320"/>
                  <a:gd name="T66" fmla="*/ 2946 w 4806"/>
                  <a:gd name="T67" fmla="*/ 4027 h 4320"/>
                  <a:gd name="T68" fmla="*/ 2713 w 4806"/>
                  <a:gd name="T69" fmla="*/ 3733 h 4320"/>
                  <a:gd name="T70" fmla="*/ 2580 w 4806"/>
                  <a:gd name="T71" fmla="*/ 3695 h 4320"/>
                  <a:gd name="T72" fmla="*/ 2470 w 4806"/>
                  <a:gd name="T73" fmla="*/ 3616 h 4320"/>
                  <a:gd name="T74" fmla="*/ 2392 w 4806"/>
                  <a:gd name="T75" fmla="*/ 3506 h 4320"/>
                  <a:gd name="T76" fmla="*/ 2354 w 4806"/>
                  <a:gd name="T77" fmla="*/ 3372 h 4320"/>
                  <a:gd name="T78" fmla="*/ 2356 w 4806"/>
                  <a:gd name="T79" fmla="*/ 3101 h 4320"/>
                  <a:gd name="T80" fmla="*/ 2400 w 4806"/>
                  <a:gd name="T81" fmla="*/ 2970 h 4320"/>
                  <a:gd name="T82" fmla="*/ 2484 w 4806"/>
                  <a:gd name="T83" fmla="*/ 2864 h 4320"/>
                  <a:gd name="T84" fmla="*/ 2599 w 4806"/>
                  <a:gd name="T85" fmla="*/ 2790 h 4320"/>
                  <a:gd name="T86" fmla="*/ 2735 w 4806"/>
                  <a:gd name="T87" fmla="*/ 2759 h 4320"/>
                  <a:gd name="T88" fmla="*/ 3088 w 4806"/>
                  <a:gd name="T89" fmla="*/ 2368 h 4320"/>
                  <a:gd name="T90" fmla="*/ 3132 w 4806"/>
                  <a:gd name="T91" fmla="*/ 2236 h 4320"/>
                  <a:gd name="T92" fmla="*/ 3217 w 4806"/>
                  <a:gd name="T93" fmla="*/ 2130 h 4320"/>
                  <a:gd name="T94" fmla="*/ 3331 w 4806"/>
                  <a:gd name="T95" fmla="*/ 2057 h 4320"/>
                  <a:gd name="T96" fmla="*/ 3467 w 4806"/>
                  <a:gd name="T97" fmla="*/ 2026 h 4320"/>
                  <a:gd name="T98" fmla="*/ 3738 w 4806"/>
                  <a:gd name="T99" fmla="*/ 2033 h 4320"/>
                  <a:gd name="T100" fmla="*/ 3866 w 4806"/>
                  <a:gd name="T101" fmla="*/ 2084 h 4320"/>
                  <a:gd name="T102" fmla="*/ 3968 w 4806"/>
                  <a:gd name="T103" fmla="*/ 2172 h 4320"/>
                  <a:gd name="T104" fmla="*/ 4036 w 4806"/>
                  <a:gd name="T105" fmla="*/ 2291 h 4320"/>
                  <a:gd name="T106" fmla="*/ 4060 w 4806"/>
                  <a:gd name="T107" fmla="*/ 2429 h 4320"/>
                  <a:gd name="T108" fmla="*/ 4501 w 4806"/>
                  <a:gd name="T109" fmla="*/ 2495 h 4320"/>
                  <a:gd name="T110" fmla="*/ 4672 w 4806"/>
                  <a:gd name="T111" fmla="*/ 2151 h 4320"/>
                  <a:gd name="T112" fmla="*/ 4767 w 4806"/>
                  <a:gd name="T113" fmla="*/ 1868 h 4320"/>
                  <a:gd name="T114" fmla="*/ 4805 w 4806"/>
                  <a:gd name="T115" fmla="*/ 1570 h 4320"/>
                  <a:gd name="T116" fmla="*/ 4802 w 4806"/>
                  <a:gd name="T117" fmla="*/ 1396 h 4320"/>
                  <a:gd name="T118" fmla="*/ 4763 w 4806"/>
                  <a:gd name="T119" fmla="*/ 1137 h 4320"/>
                  <a:gd name="T120" fmla="*/ 4694 w 4806"/>
                  <a:gd name="T121" fmla="*/ 92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06" h="4320">
                    <a:moveTo>
                      <a:pt x="4694" y="924"/>
                    </a:moveTo>
                    <a:lnTo>
                      <a:pt x="4694" y="924"/>
                    </a:lnTo>
                    <a:lnTo>
                      <a:pt x="4679" y="890"/>
                    </a:lnTo>
                    <a:lnTo>
                      <a:pt x="4665" y="857"/>
                    </a:lnTo>
                    <a:lnTo>
                      <a:pt x="4648" y="824"/>
                    </a:lnTo>
                    <a:lnTo>
                      <a:pt x="4632" y="793"/>
                    </a:lnTo>
                    <a:lnTo>
                      <a:pt x="4615" y="761"/>
                    </a:lnTo>
                    <a:lnTo>
                      <a:pt x="4598" y="729"/>
                    </a:lnTo>
                    <a:lnTo>
                      <a:pt x="4579" y="698"/>
                    </a:lnTo>
                    <a:lnTo>
                      <a:pt x="4560" y="668"/>
                    </a:lnTo>
                    <a:lnTo>
                      <a:pt x="4540" y="639"/>
                    </a:lnTo>
                    <a:lnTo>
                      <a:pt x="4520" y="608"/>
                    </a:lnTo>
                    <a:lnTo>
                      <a:pt x="4498" y="581"/>
                    </a:lnTo>
                    <a:lnTo>
                      <a:pt x="4477" y="552"/>
                    </a:lnTo>
                    <a:lnTo>
                      <a:pt x="4454" y="524"/>
                    </a:lnTo>
                    <a:lnTo>
                      <a:pt x="4430" y="496"/>
                    </a:lnTo>
                    <a:lnTo>
                      <a:pt x="4406" y="469"/>
                    </a:lnTo>
                    <a:lnTo>
                      <a:pt x="4382" y="443"/>
                    </a:lnTo>
                    <a:lnTo>
                      <a:pt x="4382" y="443"/>
                    </a:lnTo>
                    <a:lnTo>
                      <a:pt x="4357" y="418"/>
                    </a:lnTo>
                    <a:lnTo>
                      <a:pt x="4330" y="392"/>
                    </a:lnTo>
                    <a:lnTo>
                      <a:pt x="4305" y="369"/>
                    </a:lnTo>
                    <a:lnTo>
                      <a:pt x="4277" y="345"/>
                    </a:lnTo>
                    <a:lnTo>
                      <a:pt x="4251" y="322"/>
                    </a:lnTo>
                    <a:lnTo>
                      <a:pt x="4223" y="300"/>
                    </a:lnTo>
                    <a:lnTo>
                      <a:pt x="4194" y="279"/>
                    </a:lnTo>
                    <a:lnTo>
                      <a:pt x="4166" y="257"/>
                    </a:lnTo>
                    <a:lnTo>
                      <a:pt x="4137" y="237"/>
                    </a:lnTo>
                    <a:lnTo>
                      <a:pt x="4107" y="218"/>
                    </a:lnTo>
                    <a:lnTo>
                      <a:pt x="4077" y="201"/>
                    </a:lnTo>
                    <a:lnTo>
                      <a:pt x="4046" y="183"/>
                    </a:lnTo>
                    <a:lnTo>
                      <a:pt x="4015" y="165"/>
                    </a:lnTo>
                    <a:lnTo>
                      <a:pt x="3984" y="149"/>
                    </a:lnTo>
                    <a:lnTo>
                      <a:pt x="3952" y="134"/>
                    </a:lnTo>
                    <a:lnTo>
                      <a:pt x="3920" y="119"/>
                    </a:lnTo>
                    <a:lnTo>
                      <a:pt x="3920" y="119"/>
                    </a:lnTo>
                    <a:lnTo>
                      <a:pt x="3886" y="105"/>
                    </a:lnTo>
                    <a:lnTo>
                      <a:pt x="3852" y="91"/>
                    </a:lnTo>
                    <a:lnTo>
                      <a:pt x="3818" y="78"/>
                    </a:lnTo>
                    <a:lnTo>
                      <a:pt x="3784" y="67"/>
                    </a:lnTo>
                    <a:lnTo>
                      <a:pt x="3748" y="57"/>
                    </a:lnTo>
                    <a:lnTo>
                      <a:pt x="3714" y="47"/>
                    </a:lnTo>
                    <a:lnTo>
                      <a:pt x="3679" y="38"/>
                    </a:lnTo>
                    <a:lnTo>
                      <a:pt x="3644" y="30"/>
                    </a:lnTo>
                    <a:lnTo>
                      <a:pt x="3608" y="23"/>
                    </a:lnTo>
                    <a:lnTo>
                      <a:pt x="3572" y="16"/>
                    </a:lnTo>
                    <a:lnTo>
                      <a:pt x="3536" y="11"/>
                    </a:lnTo>
                    <a:lnTo>
                      <a:pt x="3500" y="8"/>
                    </a:lnTo>
                    <a:lnTo>
                      <a:pt x="3463" y="4"/>
                    </a:lnTo>
                    <a:lnTo>
                      <a:pt x="3428" y="1"/>
                    </a:lnTo>
                    <a:lnTo>
                      <a:pt x="3391" y="0"/>
                    </a:lnTo>
                    <a:lnTo>
                      <a:pt x="3353" y="0"/>
                    </a:lnTo>
                    <a:lnTo>
                      <a:pt x="3353" y="0"/>
                    </a:lnTo>
                    <a:lnTo>
                      <a:pt x="3321" y="0"/>
                    </a:lnTo>
                    <a:lnTo>
                      <a:pt x="3289" y="1"/>
                    </a:lnTo>
                    <a:lnTo>
                      <a:pt x="3256" y="4"/>
                    </a:lnTo>
                    <a:lnTo>
                      <a:pt x="3223" y="6"/>
                    </a:lnTo>
                    <a:lnTo>
                      <a:pt x="3159" y="14"/>
                    </a:lnTo>
                    <a:lnTo>
                      <a:pt x="3095" y="24"/>
                    </a:lnTo>
                    <a:lnTo>
                      <a:pt x="3032" y="38"/>
                    </a:lnTo>
                    <a:lnTo>
                      <a:pt x="2970" y="54"/>
                    </a:lnTo>
                    <a:lnTo>
                      <a:pt x="2908" y="73"/>
                    </a:lnTo>
                    <a:lnTo>
                      <a:pt x="2847" y="95"/>
                    </a:lnTo>
                    <a:lnTo>
                      <a:pt x="2787" y="120"/>
                    </a:lnTo>
                    <a:lnTo>
                      <a:pt x="2729" y="146"/>
                    </a:lnTo>
                    <a:lnTo>
                      <a:pt x="2671" y="177"/>
                    </a:lnTo>
                    <a:lnTo>
                      <a:pt x="2615" y="210"/>
                    </a:lnTo>
                    <a:lnTo>
                      <a:pt x="2559" y="246"/>
                    </a:lnTo>
                    <a:lnTo>
                      <a:pt x="2506" y="284"/>
                    </a:lnTo>
                    <a:lnTo>
                      <a:pt x="2455" y="324"/>
                    </a:lnTo>
                    <a:lnTo>
                      <a:pt x="2404" y="367"/>
                    </a:lnTo>
                    <a:lnTo>
                      <a:pt x="2404" y="367"/>
                    </a:lnTo>
                    <a:lnTo>
                      <a:pt x="2354" y="324"/>
                    </a:lnTo>
                    <a:lnTo>
                      <a:pt x="2302" y="284"/>
                    </a:lnTo>
                    <a:lnTo>
                      <a:pt x="2249" y="246"/>
                    </a:lnTo>
                    <a:lnTo>
                      <a:pt x="2193" y="210"/>
                    </a:lnTo>
                    <a:lnTo>
                      <a:pt x="2138" y="177"/>
                    </a:lnTo>
                    <a:lnTo>
                      <a:pt x="2080" y="146"/>
                    </a:lnTo>
                    <a:lnTo>
                      <a:pt x="2021" y="120"/>
                    </a:lnTo>
                    <a:lnTo>
                      <a:pt x="1961" y="95"/>
                    </a:lnTo>
                    <a:lnTo>
                      <a:pt x="1901" y="73"/>
                    </a:lnTo>
                    <a:lnTo>
                      <a:pt x="1839" y="54"/>
                    </a:lnTo>
                    <a:lnTo>
                      <a:pt x="1777" y="38"/>
                    </a:lnTo>
                    <a:lnTo>
                      <a:pt x="1714" y="24"/>
                    </a:lnTo>
                    <a:lnTo>
                      <a:pt x="1650" y="14"/>
                    </a:lnTo>
                    <a:lnTo>
                      <a:pt x="1585" y="6"/>
                    </a:lnTo>
                    <a:lnTo>
                      <a:pt x="1552" y="4"/>
                    </a:lnTo>
                    <a:lnTo>
                      <a:pt x="1520" y="1"/>
                    </a:lnTo>
                    <a:lnTo>
                      <a:pt x="1488" y="0"/>
                    </a:lnTo>
                    <a:lnTo>
                      <a:pt x="1455" y="0"/>
                    </a:lnTo>
                    <a:lnTo>
                      <a:pt x="1455" y="0"/>
                    </a:lnTo>
                    <a:lnTo>
                      <a:pt x="1417" y="0"/>
                    </a:lnTo>
                    <a:lnTo>
                      <a:pt x="1381" y="1"/>
                    </a:lnTo>
                    <a:lnTo>
                      <a:pt x="1345" y="4"/>
                    </a:lnTo>
                    <a:lnTo>
                      <a:pt x="1309" y="8"/>
                    </a:lnTo>
                    <a:lnTo>
                      <a:pt x="1272" y="11"/>
                    </a:lnTo>
                    <a:lnTo>
                      <a:pt x="1237" y="16"/>
                    </a:lnTo>
                    <a:lnTo>
                      <a:pt x="1200" y="23"/>
                    </a:lnTo>
                    <a:lnTo>
                      <a:pt x="1165" y="30"/>
                    </a:lnTo>
                    <a:lnTo>
                      <a:pt x="1130" y="38"/>
                    </a:lnTo>
                    <a:lnTo>
                      <a:pt x="1094" y="47"/>
                    </a:lnTo>
                    <a:lnTo>
                      <a:pt x="1060" y="57"/>
                    </a:lnTo>
                    <a:lnTo>
                      <a:pt x="1025" y="67"/>
                    </a:lnTo>
                    <a:lnTo>
                      <a:pt x="991" y="78"/>
                    </a:lnTo>
                    <a:lnTo>
                      <a:pt x="957" y="91"/>
                    </a:lnTo>
                    <a:lnTo>
                      <a:pt x="923" y="105"/>
                    </a:lnTo>
                    <a:lnTo>
                      <a:pt x="889" y="119"/>
                    </a:lnTo>
                    <a:lnTo>
                      <a:pt x="889" y="119"/>
                    </a:lnTo>
                    <a:lnTo>
                      <a:pt x="857" y="134"/>
                    </a:lnTo>
                    <a:lnTo>
                      <a:pt x="824" y="149"/>
                    </a:lnTo>
                    <a:lnTo>
                      <a:pt x="794" y="165"/>
                    </a:lnTo>
                    <a:lnTo>
                      <a:pt x="762" y="183"/>
                    </a:lnTo>
                    <a:lnTo>
                      <a:pt x="732" y="201"/>
                    </a:lnTo>
                    <a:lnTo>
                      <a:pt x="702" y="218"/>
                    </a:lnTo>
                    <a:lnTo>
                      <a:pt x="671" y="237"/>
                    </a:lnTo>
                    <a:lnTo>
                      <a:pt x="642" y="257"/>
                    </a:lnTo>
                    <a:lnTo>
                      <a:pt x="615" y="279"/>
                    </a:lnTo>
                    <a:lnTo>
                      <a:pt x="586" y="300"/>
                    </a:lnTo>
                    <a:lnTo>
                      <a:pt x="558" y="322"/>
                    </a:lnTo>
                    <a:lnTo>
                      <a:pt x="531" y="345"/>
                    </a:lnTo>
                    <a:lnTo>
                      <a:pt x="504" y="369"/>
                    </a:lnTo>
                    <a:lnTo>
                      <a:pt x="478" y="392"/>
                    </a:lnTo>
                    <a:lnTo>
                      <a:pt x="452" y="418"/>
                    </a:lnTo>
                    <a:lnTo>
                      <a:pt x="427" y="443"/>
                    </a:lnTo>
                    <a:lnTo>
                      <a:pt x="427" y="443"/>
                    </a:lnTo>
                    <a:lnTo>
                      <a:pt x="403" y="469"/>
                    </a:lnTo>
                    <a:lnTo>
                      <a:pt x="379" y="496"/>
                    </a:lnTo>
                    <a:lnTo>
                      <a:pt x="355" y="524"/>
                    </a:lnTo>
                    <a:lnTo>
                      <a:pt x="332" y="552"/>
                    </a:lnTo>
                    <a:lnTo>
                      <a:pt x="310" y="581"/>
                    </a:lnTo>
                    <a:lnTo>
                      <a:pt x="289" y="608"/>
                    </a:lnTo>
                    <a:lnTo>
                      <a:pt x="269" y="639"/>
                    </a:lnTo>
                    <a:lnTo>
                      <a:pt x="249" y="668"/>
                    </a:lnTo>
                    <a:lnTo>
                      <a:pt x="230" y="698"/>
                    </a:lnTo>
                    <a:lnTo>
                      <a:pt x="211" y="729"/>
                    </a:lnTo>
                    <a:lnTo>
                      <a:pt x="193" y="761"/>
                    </a:lnTo>
                    <a:lnTo>
                      <a:pt x="177" y="793"/>
                    </a:lnTo>
                    <a:lnTo>
                      <a:pt x="160" y="824"/>
                    </a:lnTo>
                    <a:lnTo>
                      <a:pt x="144" y="857"/>
                    </a:lnTo>
                    <a:lnTo>
                      <a:pt x="130" y="890"/>
                    </a:lnTo>
                    <a:lnTo>
                      <a:pt x="115" y="924"/>
                    </a:lnTo>
                    <a:lnTo>
                      <a:pt x="115" y="924"/>
                    </a:lnTo>
                    <a:lnTo>
                      <a:pt x="101" y="959"/>
                    </a:lnTo>
                    <a:lnTo>
                      <a:pt x="88" y="994"/>
                    </a:lnTo>
                    <a:lnTo>
                      <a:pt x="77" y="1030"/>
                    </a:lnTo>
                    <a:lnTo>
                      <a:pt x="66" y="1065"/>
                    </a:lnTo>
                    <a:lnTo>
                      <a:pt x="56" y="1101"/>
                    </a:lnTo>
                    <a:lnTo>
                      <a:pt x="45" y="1137"/>
                    </a:lnTo>
                    <a:lnTo>
                      <a:pt x="38" y="1174"/>
                    </a:lnTo>
                    <a:lnTo>
                      <a:pt x="30" y="1210"/>
                    </a:lnTo>
                    <a:lnTo>
                      <a:pt x="23" y="1247"/>
                    </a:lnTo>
                    <a:lnTo>
                      <a:pt x="18" y="1284"/>
                    </a:lnTo>
                    <a:lnTo>
                      <a:pt x="13" y="1321"/>
                    </a:lnTo>
                    <a:lnTo>
                      <a:pt x="9" y="1358"/>
                    </a:lnTo>
                    <a:lnTo>
                      <a:pt x="5" y="1396"/>
                    </a:lnTo>
                    <a:lnTo>
                      <a:pt x="3" y="1434"/>
                    </a:lnTo>
                    <a:lnTo>
                      <a:pt x="1" y="1472"/>
                    </a:lnTo>
                    <a:lnTo>
                      <a:pt x="1" y="1509"/>
                    </a:lnTo>
                    <a:lnTo>
                      <a:pt x="1" y="1509"/>
                    </a:lnTo>
                    <a:lnTo>
                      <a:pt x="0" y="1531"/>
                    </a:lnTo>
                    <a:lnTo>
                      <a:pt x="1" y="1569"/>
                    </a:lnTo>
                    <a:lnTo>
                      <a:pt x="1" y="1569"/>
                    </a:lnTo>
                    <a:lnTo>
                      <a:pt x="4" y="1613"/>
                    </a:lnTo>
                    <a:lnTo>
                      <a:pt x="8" y="1656"/>
                    </a:lnTo>
                    <a:lnTo>
                      <a:pt x="11" y="1699"/>
                    </a:lnTo>
                    <a:lnTo>
                      <a:pt x="18" y="1742"/>
                    </a:lnTo>
                    <a:lnTo>
                      <a:pt x="24" y="1783"/>
                    </a:lnTo>
                    <a:lnTo>
                      <a:pt x="32" y="1826"/>
                    </a:lnTo>
                    <a:lnTo>
                      <a:pt x="40" y="1868"/>
                    </a:lnTo>
                    <a:lnTo>
                      <a:pt x="50" y="1909"/>
                    </a:lnTo>
                    <a:lnTo>
                      <a:pt x="62" y="1950"/>
                    </a:lnTo>
                    <a:lnTo>
                      <a:pt x="74" y="1990"/>
                    </a:lnTo>
                    <a:lnTo>
                      <a:pt x="88" y="2031"/>
                    </a:lnTo>
                    <a:lnTo>
                      <a:pt x="102" y="2071"/>
                    </a:lnTo>
                    <a:lnTo>
                      <a:pt x="119" y="2110"/>
                    </a:lnTo>
                    <a:lnTo>
                      <a:pt x="135" y="2151"/>
                    </a:lnTo>
                    <a:lnTo>
                      <a:pt x="153" y="2188"/>
                    </a:lnTo>
                    <a:lnTo>
                      <a:pt x="173" y="2228"/>
                    </a:lnTo>
                    <a:lnTo>
                      <a:pt x="173" y="2228"/>
                    </a:lnTo>
                    <a:lnTo>
                      <a:pt x="201" y="2289"/>
                    </a:lnTo>
                    <a:lnTo>
                      <a:pt x="230" y="2350"/>
                    </a:lnTo>
                    <a:lnTo>
                      <a:pt x="261" y="2412"/>
                    </a:lnTo>
                    <a:lnTo>
                      <a:pt x="294" y="2472"/>
                    </a:lnTo>
                    <a:lnTo>
                      <a:pt x="329" y="2534"/>
                    </a:lnTo>
                    <a:lnTo>
                      <a:pt x="366" y="2595"/>
                    </a:lnTo>
                    <a:lnTo>
                      <a:pt x="404" y="2655"/>
                    </a:lnTo>
                    <a:lnTo>
                      <a:pt x="444" y="2716"/>
                    </a:lnTo>
                    <a:lnTo>
                      <a:pt x="487" y="2775"/>
                    </a:lnTo>
                    <a:lnTo>
                      <a:pt x="530" y="2836"/>
                    </a:lnTo>
                    <a:lnTo>
                      <a:pt x="576" y="2895"/>
                    </a:lnTo>
                    <a:lnTo>
                      <a:pt x="623" y="2954"/>
                    </a:lnTo>
                    <a:lnTo>
                      <a:pt x="673" y="3014"/>
                    </a:lnTo>
                    <a:lnTo>
                      <a:pt x="723" y="3072"/>
                    </a:lnTo>
                    <a:lnTo>
                      <a:pt x="775" y="3130"/>
                    </a:lnTo>
                    <a:lnTo>
                      <a:pt x="829" y="3188"/>
                    </a:lnTo>
                    <a:lnTo>
                      <a:pt x="829" y="3188"/>
                    </a:lnTo>
                    <a:lnTo>
                      <a:pt x="901" y="3262"/>
                    </a:lnTo>
                    <a:lnTo>
                      <a:pt x="977" y="3337"/>
                    </a:lnTo>
                    <a:lnTo>
                      <a:pt x="1054" y="3410"/>
                    </a:lnTo>
                    <a:lnTo>
                      <a:pt x="1135" y="3482"/>
                    </a:lnTo>
                    <a:lnTo>
                      <a:pt x="1218" y="3554"/>
                    </a:lnTo>
                    <a:lnTo>
                      <a:pt x="1304" y="3626"/>
                    </a:lnTo>
                    <a:lnTo>
                      <a:pt x="1392" y="3695"/>
                    </a:lnTo>
                    <a:lnTo>
                      <a:pt x="1484" y="3765"/>
                    </a:lnTo>
                    <a:lnTo>
                      <a:pt x="1578" y="3834"/>
                    </a:lnTo>
                    <a:lnTo>
                      <a:pt x="1675" y="3902"/>
                    </a:lnTo>
                    <a:lnTo>
                      <a:pt x="1773" y="3969"/>
                    </a:lnTo>
                    <a:lnTo>
                      <a:pt x="1875" y="4036"/>
                    </a:lnTo>
                    <a:lnTo>
                      <a:pt x="1979" y="4102"/>
                    </a:lnTo>
                    <a:lnTo>
                      <a:pt x="2086" y="4167"/>
                    </a:lnTo>
                    <a:lnTo>
                      <a:pt x="2195" y="4230"/>
                    </a:lnTo>
                    <a:lnTo>
                      <a:pt x="2306" y="4293"/>
                    </a:lnTo>
                    <a:lnTo>
                      <a:pt x="2308" y="4295"/>
                    </a:lnTo>
                    <a:lnTo>
                      <a:pt x="2308" y="4295"/>
                    </a:lnTo>
                    <a:lnTo>
                      <a:pt x="2320" y="4301"/>
                    </a:lnTo>
                    <a:lnTo>
                      <a:pt x="2331" y="4306"/>
                    </a:lnTo>
                    <a:lnTo>
                      <a:pt x="2342" y="4310"/>
                    </a:lnTo>
                    <a:lnTo>
                      <a:pt x="2355" y="4314"/>
                    </a:lnTo>
                    <a:lnTo>
                      <a:pt x="2366" y="4316"/>
                    </a:lnTo>
                    <a:lnTo>
                      <a:pt x="2379" y="4319"/>
                    </a:lnTo>
                    <a:lnTo>
                      <a:pt x="2392" y="4320"/>
                    </a:lnTo>
                    <a:lnTo>
                      <a:pt x="2404" y="4320"/>
                    </a:lnTo>
                    <a:lnTo>
                      <a:pt x="2416" y="4320"/>
                    </a:lnTo>
                    <a:lnTo>
                      <a:pt x="2428" y="4319"/>
                    </a:lnTo>
                    <a:lnTo>
                      <a:pt x="2441" y="4316"/>
                    </a:lnTo>
                    <a:lnTo>
                      <a:pt x="2453" y="4314"/>
                    </a:lnTo>
                    <a:lnTo>
                      <a:pt x="2465" y="4310"/>
                    </a:lnTo>
                    <a:lnTo>
                      <a:pt x="2476" y="4306"/>
                    </a:lnTo>
                    <a:lnTo>
                      <a:pt x="2489" y="4301"/>
                    </a:lnTo>
                    <a:lnTo>
                      <a:pt x="2500" y="4295"/>
                    </a:lnTo>
                    <a:lnTo>
                      <a:pt x="2501" y="4293"/>
                    </a:lnTo>
                    <a:lnTo>
                      <a:pt x="2501" y="4293"/>
                    </a:lnTo>
                    <a:lnTo>
                      <a:pt x="2578" y="4251"/>
                    </a:lnTo>
                    <a:lnTo>
                      <a:pt x="2654" y="4206"/>
                    </a:lnTo>
                    <a:lnTo>
                      <a:pt x="2729" y="4162"/>
                    </a:lnTo>
                    <a:lnTo>
                      <a:pt x="2802" y="4118"/>
                    </a:lnTo>
                    <a:lnTo>
                      <a:pt x="2875" y="4073"/>
                    </a:lnTo>
                    <a:lnTo>
                      <a:pt x="2946" y="4027"/>
                    </a:lnTo>
                    <a:lnTo>
                      <a:pt x="3015" y="3982"/>
                    </a:lnTo>
                    <a:lnTo>
                      <a:pt x="3085" y="3936"/>
                    </a:lnTo>
                    <a:lnTo>
                      <a:pt x="3085" y="3734"/>
                    </a:lnTo>
                    <a:lnTo>
                      <a:pt x="2755" y="3734"/>
                    </a:lnTo>
                    <a:lnTo>
                      <a:pt x="2755" y="3734"/>
                    </a:lnTo>
                    <a:lnTo>
                      <a:pt x="2735" y="3734"/>
                    </a:lnTo>
                    <a:lnTo>
                      <a:pt x="2713" y="3733"/>
                    </a:lnTo>
                    <a:lnTo>
                      <a:pt x="2693" y="3731"/>
                    </a:lnTo>
                    <a:lnTo>
                      <a:pt x="2674" y="3727"/>
                    </a:lnTo>
                    <a:lnTo>
                      <a:pt x="2654" y="3722"/>
                    </a:lnTo>
                    <a:lnTo>
                      <a:pt x="2635" y="3717"/>
                    </a:lnTo>
                    <a:lnTo>
                      <a:pt x="2616" y="3710"/>
                    </a:lnTo>
                    <a:lnTo>
                      <a:pt x="2599" y="3703"/>
                    </a:lnTo>
                    <a:lnTo>
                      <a:pt x="2580" y="3695"/>
                    </a:lnTo>
                    <a:lnTo>
                      <a:pt x="2563" y="3686"/>
                    </a:lnTo>
                    <a:lnTo>
                      <a:pt x="2546" y="3676"/>
                    </a:lnTo>
                    <a:lnTo>
                      <a:pt x="2529" y="3665"/>
                    </a:lnTo>
                    <a:lnTo>
                      <a:pt x="2514" y="3655"/>
                    </a:lnTo>
                    <a:lnTo>
                      <a:pt x="2499" y="3642"/>
                    </a:lnTo>
                    <a:lnTo>
                      <a:pt x="2484" y="3630"/>
                    </a:lnTo>
                    <a:lnTo>
                      <a:pt x="2470" y="3616"/>
                    </a:lnTo>
                    <a:lnTo>
                      <a:pt x="2456" y="3602"/>
                    </a:lnTo>
                    <a:lnTo>
                      <a:pt x="2443" y="3588"/>
                    </a:lnTo>
                    <a:lnTo>
                      <a:pt x="2432" y="3573"/>
                    </a:lnTo>
                    <a:lnTo>
                      <a:pt x="2421" y="3556"/>
                    </a:lnTo>
                    <a:lnTo>
                      <a:pt x="2409" y="3540"/>
                    </a:lnTo>
                    <a:lnTo>
                      <a:pt x="2400" y="3524"/>
                    </a:lnTo>
                    <a:lnTo>
                      <a:pt x="2392" y="3506"/>
                    </a:lnTo>
                    <a:lnTo>
                      <a:pt x="2383" y="3488"/>
                    </a:lnTo>
                    <a:lnTo>
                      <a:pt x="2375" y="3469"/>
                    </a:lnTo>
                    <a:lnTo>
                      <a:pt x="2369" y="3450"/>
                    </a:lnTo>
                    <a:lnTo>
                      <a:pt x="2364" y="3432"/>
                    </a:lnTo>
                    <a:lnTo>
                      <a:pt x="2360" y="3413"/>
                    </a:lnTo>
                    <a:lnTo>
                      <a:pt x="2356" y="3392"/>
                    </a:lnTo>
                    <a:lnTo>
                      <a:pt x="2354" y="3372"/>
                    </a:lnTo>
                    <a:lnTo>
                      <a:pt x="2351" y="3352"/>
                    </a:lnTo>
                    <a:lnTo>
                      <a:pt x="2351" y="3331"/>
                    </a:lnTo>
                    <a:lnTo>
                      <a:pt x="2351" y="3163"/>
                    </a:lnTo>
                    <a:lnTo>
                      <a:pt x="2351" y="3163"/>
                    </a:lnTo>
                    <a:lnTo>
                      <a:pt x="2351" y="3141"/>
                    </a:lnTo>
                    <a:lnTo>
                      <a:pt x="2354" y="3121"/>
                    </a:lnTo>
                    <a:lnTo>
                      <a:pt x="2356" y="3101"/>
                    </a:lnTo>
                    <a:lnTo>
                      <a:pt x="2360" y="3081"/>
                    </a:lnTo>
                    <a:lnTo>
                      <a:pt x="2364" y="3062"/>
                    </a:lnTo>
                    <a:lnTo>
                      <a:pt x="2369" y="3043"/>
                    </a:lnTo>
                    <a:lnTo>
                      <a:pt x="2375" y="3024"/>
                    </a:lnTo>
                    <a:lnTo>
                      <a:pt x="2383" y="3005"/>
                    </a:lnTo>
                    <a:lnTo>
                      <a:pt x="2392" y="2987"/>
                    </a:lnTo>
                    <a:lnTo>
                      <a:pt x="2400" y="2970"/>
                    </a:lnTo>
                    <a:lnTo>
                      <a:pt x="2409" y="2953"/>
                    </a:lnTo>
                    <a:lnTo>
                      <a:pt x="2421" y="2937"/>
                    </a:lnTo>
                    <a:lnTo>
                      <a:pt x="2432" y="2920"/>
                    </a:lnTo>
                    <a:lnTo>
                      <a:pt x="2443" y="2905"/>
                    </a:lnTo>
                    <a:lnTo>
                      <a:pt x="2456" y="2891"/>
                    </a:lnTo>
                    <a:lnTo>
                      <a:pt x="2470" y="2876"/>
                    </a:lnTo>
                    <a:lnTo>
                      <a:pt x="2484" y="2864"/>
                    </a:lnTo>
                    <a:lnTo>
                      <a:pt x="2499" y="2851"/>
                    </a:lnTo>
                    <a:lnTo>
                      <a:pt x="2514" y="2838"/>
                    </a:lnTo>
                    <a:lnTo>
                      <a:pt x="2529" y="2827"/>
                    </a:lnTo>
                    <a:lnTo>
                      <a:pt x="2546" y="2817"/>
                    </a:lnTo>
                    <a:lnTo>
                      <a:pt x="2563" y="2807"/>
                    </a:lnTo>
                    <a:lnTo>
                      <a:pt x="2580" y="2798"/>
                    </a:lnTo>
                    <a:lnTo>
                      <a:pt x="2599" y="2790"/>
                    </a:lnTo>
                    <a:lnTo>
                      <a:pt x="2616" y="2783"/>
                    </a:lnTo>
                    <a:lnTo>
                      <a:pt x="2635" y="2777"/>
                    </a:lnTo>
                    <a:lnTo>
                      <a:pt x="2654" y="2771"/>
                    </a:lnTo>
                    <a:lnTo>
                      <a:pt x="2674" y="2766"/>
                    </a:lnTo>
                    <a:lnTo>
                      <a:pt x="2693" y="2763"/>
                    </a:lnTo>
                    <a:lnTo>
                      <a:pt x="2713" y="2760"/>
                    </a:lnTo>
                    <a:lnTo>
                      <a:pt x="2735" y="2759"/>
                    </a:lnTo>
                    <a:lnTo>
                      <a:pt x="2755" y="2759"/>
                    </a:lnTo>
                    <a:lnTo>
                      <a:pt x="3085" y="2759"/>
                    </a:lnTo>
                    <a:lnTo>
                      <a:pt x="3085" y="2429"/>
                    </a:lnTo>
                    <a:lnTo>
                      <a:pt x="3085" y="2429"/>
                    </a:lnTo>
                    <a:lnTo>
                      <a:pt x="3085" y="2408"/>
                    </a:lnTo>
                    <a:lnTo>
                      <a:pt x="3086" y="2388"/>
                    </a:lnTo>
                    <a:lnTo>
                      <a:pt x="3088" y="2368"/>
                    </a:lnTo>
                    <a:lnTo>
                      <a:pt x="3092" y="2347"/>
                    </a:lnTo>
                    <a:lnTo>
                      <a:pt x="3097" y="2328"/>
                    </a:lnTo>
                    <a:lnTo>
                      <a:pt x="3102" y="2310"/>
                    </a:lnTo>
                    <a:lnTo>
                      <a:pt x="3109" y="2291"/>
                    </a:lnTo>
                    <a:lnTo>
                      <a:pt x="3116" y="2272"/>
                    </a:lnTo>
                    <a:lnTo>
                      <a:pt x="3124" y="2254"/>
                    </a:lnTo>
                    <a:lnTo>
                      <a:pt x="3132" y="2236"/>
                    </a:lnTo>
                    <a:lnTo>
                      <a:pt x="3143" y="2220"/>
                    </a:lnTo>
                    <a:lnTo>
                      <a:pt x="3154" y="2204"/>
                    </a:lnTo>
                    <a:lnTo>
                      <a:pt x="3164" y="2187"/>
                    </a:lnTo>
                    <a:lnTo>
                      <a:pt x="3177" y="2172"/>
                    </a:lnTo>
                    <a:lnTo>
                      <a:pt x="3189" y="2158"/>
                    </a:lnTo>
                    <a:lnTo>
                      <a:pt x="3203" y="2144"/>
                    </a:lnTo>
                    <a:lnTo>
                      <a:pt x="3217" y="2130"/>
                    </a:lnTo>
                    <a:lnTo>
                      <a:pt x="3231" y="2118"/>
                    </a:lnTo>
                    <a:lnTo>
                      <a:pt x="3246" y="2105"/>
                    </a:lnTo>
                    <a:lnTo>
                      <a:pt x="3262" y="2095"/>
                    </a:lnTo>
                    <a:lnTo>
                      <a:pt x="3279" y="2084"/>
                    </a:lnTo>
                    <a:lnTo>
                      <a:pt x="3295" y="2074"/>
                    </a:lnTo>
                    <a:lnTo>
                      <a:pt x="3313" y="2065"/>
                    </a:lnTo>
                    <a:lnTo>
                      <a:pt x="3331" y="2057"/>
                    </a:lnTo>
                    <a:lnTo>
                      <a:pt x="3350" y="2050"/>
                    </a:lnTo>
                    <a:lnTo>
                      <a:pt x="3368" y="2043"/>
                    </a:lnTo>
                    <a:lnTo>
                      <a:pt x="3387" y="2038"/>
                    </a:lnTo>
                    <a:lnTo>
                      <a:pt x="3406" y="2033"/>
                    </a:lnTo>
                    <a:lnTo>
                      <a:pt x="3427" y="2029"/>
                    </a:lnTo>
                    <a:lnTo>
                      <a:pt x="3447" y="2027"/>
                    </a:lnTo>
                    <a:lnTo>
                      <a:pt x="3467" y="2026"/>
                    </a:lnTo>
                    <a:lnTo>
                      <a:pt x="3488" y="2026"/>
                    </a:lnTo>
                    <a:lnTo>
                      <a:pt x="3656" y="2026"/>
                    </a:lnTo>
                    <a:lnTo>
                      <a:pt x="3656" y="2026"/>
                    </a:lnTo>
                    <a:lnTo>
                      <a:pt x="3678" y="2026"/>
                    </a:lnTo>
                    <a:lnTo>
                      <a:pt x="3698" y="2027"/>
                    </a:lnTo>
                    <a:lnTo>
                      <a:pt x="3718" y="2029"/>
                    </a:lnTo>
                    <a:lnTo>
                      <a:pt x="3738" y="2033"/>
                    </a:lnTo>
                    <a:lnTo>
                      <a:pt x="3757" y="2038"/>
                    </a:lnTo>
                    <a:lnTo>
                      <a:pt x="3776" y="2043"/>
                    </a:lnTo>
                    <a:lnTo>
                      <a:pt x="3795" y="2050"/>
                    </a:lnTo>
                    <a:lnTo>
                      <a:pt x="3814" y="2057"/>
                    </a:lnTo>
                    <a:lnTo>
                      <a:pt x="3832" y="2065"/>
                    </a:lnTo>
                    <a:lnTo>
                      <a:pt x="3849" y="2074"/>
                    </a:lnTo>
                    <a:lnTo>
                      <a:pt x="3866" y="2084"/>
                    </a:lnTo>
                    <a:lnTo>
                      <a:pt x="3882" y="2095"/>
                    </a:lnTo>
                    <a:lnTo>
                      <a:pt x="3899" y="2105"/>
                    </a:lnTo>
                    <a:lnTo>
                      <a:pt x="3914" y="2118"/>
                    </a:lnTo>
                    <a:lnTo>
                      <a:pt x="3928" y="2130"/>
                    </a:lnTo>
                    <a:lnTo>
                      <a:pt x="3943" y="2144"/>
                    </a:lnTo>
                    <a:lnTo>
                      <a:pt x="3955" y="2158"/>
                    </a:lnTo>
                    <a:lnTo>
                      <a:pt x="3968" y="2172"/>
                    </a:lnTo>
                    <a:lnTo>
                      <a:pt x="3981" y="2187"/>
                    </a:lnTo>
                    <a:lnTo>
                      <a:pt x="3992" y="2204"/>
                    </a:lnTo>
                    <a:lnTo>
                      <a:pt x="4002" y="2220"/>
                    </a:lnTo>
                    <a:lnTo>
                      <a:pt x="4012" y="2236"/>
                    </a:lnTo>
                    <a:lnTo>
                      <a:pt x="4021" y="2254"/>
                    </a:lnTo>
                    <a:lnTo>
                      <a:pt x="4029" y="2272"/>
                    </a:lnTo>
                    <a:lnTo>
                      <a:pt x="4036" y="2291"/>
                    </a:lnTo>
                    <a:lnTo>
                      <a:pt x="4042" y="2310"/>
                    </a:lnTo>
                    <a:lnTo>
                      <a:pt x="4047" y="2328"/>
                    </a:lnTo>
                    <a:lnTo>
                      <a:pt x="4053" y="2347"/>
                    </a:lnTo>
                    <a:lnTo>
                      <a:pt x="4056" y="2368"/>
                    </a:lnTo>
                    <a:lnTo>
                      <a:pt x="4059" y="2388"/>
                    </a:lnTo>
                    <a:lnTo>
                      <a:pt x="4060" y="2408"/>
                    </a:lnTo>
                    <a:lnTo>
                      <a:pt x="4060" y="2429"/>
                    </a:lnTo>
                    <a:lnTo>
                      <a:pt x="4060" y="2759"/>
                    </a:lnTo>
                    <a:lnTo>
                      <a:pt x="4333" y="2759"/>
                    </a:lnTo>
                    <a:lnTo>
                      <a:pt x="4333" y="2759"/>
                    </a:lnTo>
                    <a:lnTo>
                      <a:pt x="4378" y="2693"/>
                    </a:lnTo>
                    <a:lnTo>
                      <a:pt x="4421" y="2628"/>
                    </a:lnTo>
                    <a:lnTo>
                      <a:pt x="4461" y="2561"/>
                    </a:lnTo>
                    <a:lnTo>
                      <a:pt x="4501" y="2495"/>
                    </a:lnTo>
                    <a:lnTo>
                      <a:pt x="4537" y="2428"/>
                    </a:lnTo>
                    <a:lnTo>
                      <a:pt x="4573" y="2361"/>
                    </a:lnTo>
                    <a:lnTo>
                      <a:pt x="4604" y="2294"/>
                    </a:lnTo>
                    <a:lnTo>
                      <a:pt x="4634" y="2228"/>
                    </a:lnTo>
                    <a:lnTo>
                      <a:pt x="4634" y="2228"/>
                    </a:lnTo>
                    <a:lnTo>
                      <a:pt x="4653" y="2188"/>
                    </a:lnTo>
                    <a:lnTo>
                      <a:pt x="4672" y="2151"/>
                    </a:lnTo>
                    <a:lnTo>
                      <a:pt x="4689" y="2110"/>
                    </a:lnTo>
                    <a:lnTo>
                      <a:pt x="4705" y="2071"/>
                    </a:lnTo>
                    <a:lnTo>
                      <a:pt x="4719" y="2031"/>
                    </a:lnTo>
                    <a:lnTo>
                      <a:pt x="4733" y="1990"/>
                    </a:lnTo>
                    <a:lnTo>
                      <a:pt x="4745" y="1950"/>
                    </a:lnTo>
                    <a:lnTo>
                      <a:pt x="4757" y="1909"/>
                    </a:lnTo>
                    <a:lnTo>
                      <a:pt x="4767" y="1868"/>
                    </a:lnTo>
                    <a:lnTo>
                      <a:pt x="4776" y="1826"/>
                    </a:lnTo>
                    <a:lnTo>
                      <a:pt x="4783" y="1783"/>
                    </a:lnTo>
                    <a:lnTo>
                      <a:pt x="4790" y="1742"/>
                    </a:lnTo>
                    <a:lnTo>
                      <a:pt x="4796" y="1699"/>
                    </a:lnTo>
                    <a:lnTo>
                      <a:pt x="4800" y="1656"/>
                    </a:lnTo>
                    <a:lnTo>
                      <a:pt x="4803" y="1613"/>
                    </a:lnTo>
                    <a:lnTo>
                      <a:pt x="4805" y="1570"/>
                    </a:lnTo>
                    <a:lnTo>
                      <a:pt x="4805" y="1570"/>
                    </a:lnTo>
                    <a:lnTo>
                      <a:pt x="4806" y="1532"/>
                    </a:lnTo>
                    <a:lnTo>
                      <a:pt x="4806" y="1509"/>
                    </a:lnTo>
                    <a:lnTo>
                      <a:pt x="4806" y="1509"/>
                    </a:lnTo>
                    <a:lnTo>
                      <a:pt x="4806" y="1472"/>
                    </a:lnTo>
                    <a:lnTo>
                      <a:pt x="4805" y="1434"/>
                    </a:lnTo>
                    <a:lnTo>
                      <a:pt x="4802" y="1396"/>
                    </a:lnTo>
                    <a:lnTo>
                      <a:pt x="4800" y="1359"/>
                    </a:lnTo>
                    <a:lnTo>
                      <a:pt x="4796" y="1321"/>
                    </a:lnTo>
                    <a:lnTo>
                      <a:pt x="4791" y="1284"/>
                    </a:lnTo>
                    <a:lnTo>
                      <a:pt x="4785" y="1247"/>
                    </a:lnTo>
                    <a:lnTo>
                      <a:pt x="4778" y="1210"/>
                    </a:lnTo>
                    <a:lnTo>
                      <a:pt x="4771" y="1174"/>
                    </a:lnTo>
                    <a:lnTo>
                      <a:pt x="4763" y="1137"/>
                    </a:lnTo>
                    <a:lnTo>
                      <a:pt x="4753" y="1101"/>
                    </a:lnTo>
                    <a:lnTo>
                      <a:pt x="4743" y="1065"/>
                    </a:lnTo>
                    <a:lnTo>
                      <a:pt x="4732" y="1030"/>
                    </a:lnTo>
                    <a:lnTo>
                      <a:pt x="4720" y="994"/>
                    </a:lnTo>
                    <a:lnTo>
                      <a:pt x="4708" y="959"/>
                    </a:lnTo>
                    <a:lnTo>
                      <a:pt x="4694" y="924"/>
                    </a:lnTo>
                    <a:lnTo>
                      <a:pt x="4694" y="9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292929"/>
                  </a:solidFill>
                  <a:effectLst/>
                  <a:uLnTx/>
                  <a:uFillTx/>
                </a:endParaRPr>
              </a:p>
            </p:txBody>
          </p:sp>
          <p:sp>
            <p:nvSpPr>
              <p:cNvPr id="48" name="Freeform 6"/>
              <p:cNvSpPr>
                <a:spLocks/>
              </p:cNvSpPr>
              <p:nvPr/>
            </p:nvSpPr>
            <p:spPr bwMode="auto">
              <a:xfrm>
                <a:off x="3940" y="2176"/>
                <a:ext cx="2140" cy="2140"/>
              </a:xfrm>
              <a:custGeom>
                <a:avLst/>
                <a:gdLst>
                  <a:gd name="T0" fmla="*/ 985 w 2140"/>
                  <a:gd name="T1" fmla="*/ 0 h 2140"/>
                  <a:gd name="T2" fmla="*/ 911 w 2140"/>
                  <a:gd name="T3" fmla="*/ 11 h 2140"/>
                  <a:gd name="T4" fmla="*/ 844 w 2140"/>
                  <a:gd name="T5" fmla="*/ 44 h 2140"/>
                  <a:gd name="T6" fmla="*/ 791 w 2140"/>
                  <a:gd name="T7" fmla="*/ 92 h 2140"/>
                  <a:gd name="T8" fmla="*/ 753 w 2140"/>
                  <a:gd name="T9" fmla="*/ 155 h 2140"/>
                  <a:gd name="T10" fmla="*/ 734 w 2140"/>
                  <a:gd name="T11" fmla="*/ 227 h 2140"/>
                  <a:gd name="T12" fmla="*/ 252 w 2140"/>
                  <a:gd name="T13" fmla="*/ 733 h 2140"/>
                  <a:gd name="T14" fmla="*/ 202 w 2140"/>
                  <a:gd name="T15" fmla="*/ 738 h 2140"/>
                  <a:gd name="T16" fmla="*/ 132 w 2140"/>
                  <a:gd name="T17" fmla="*/ 763 h 2140"/>
                  <a:gd name="T18" fmla="*/ 74 w 2140"/>
                  <a:gd name="T19" fmla="*/ 807 h 2140"/>
                  <a:gd name="T20" fmla="*/ 31 w 2140"/>
                  <a:gd name="T21" fmla="*/ 866 h 2140"/>
                  <a:gd name="T22" fmla="*/ 5 w 2140"/>
                  <a:gd name="T23" fmla="*/ 935 h 2140"/>
                  <a:gd name="T24" fmla="*/ 0 w 2140"/>
                  <a:gd name="T25" fmla="*/ 1155 h 2140"/>
                  <a:gd name="T26" fmla="*/ 5 w 2140"/>
                  <a:gd name="T27" fmla="*/ 1205 h 2140"/>
                  <a:gd name="T28" fmla="*/ 31 w 2140"/>
                  <a:gd name="T29" fmla="*/ 1274 h 2140"/>
                  <a:gd name="T30" fmla="*/ 74 w 2140"/>
                  <a:gd name="T31" fmla="*/ 1333 h 2140"/>
                  <a:gd name="T32" fmla="*/ 132 w 2140"/>
                  <a:gd name="T33" fmla="*/ 1377 h 2140"/>
                  <a:gd name="T34" fmla="*/ 202 w 2140"/>
                  <a:gd name="T35" fmla="*/ 1402 h 2140"/>
                  <a:gd name="T36" fmla="*/ 733 w 2140"/>
                  <a:gd name="T37" fmla="*/ 1407 h 2140"/>
                  <a:gd name="T38" fmla="*/ 733 w 2140"/>
                  <a:gd name="T39" fmla="*/ 1888 h 2140"/>
                  <a:gd name="T40" fmla="*/ 744 w 2140"/>
                  <a:gd name="T41" fmla="*/ 1962 h 2140"/>
                  <a:gd name="T42" fmla="*/ 776 w 2140"/>
                  <a:gd name="T43" fmla="*/ 2029 h 2140"/>
                  <a:gd name="T44" fmla="*/ 825 w 2140"/>
                  <a:gd name="T45" fmla="*/ 2082 h 2140"/>
                  <a:gd name="T46" fmla="*/ 887 w 2140"/>
                  <a:gd name="T47" fmla="*/ 2120 h 2140"/>
                  <a:gd name="T48" fmla="*/ 960 w 2140"/>
                  <a:gd name="T49" fmla="*/ 2139 h 2140"/>
                  <a:gd name="T50" fmla="*/ 1155 w 2140"/>
                  <a:gd name="T51" fmla="*/ 2140 h 2140"/>
                  <a:gd name="T52" fmla="*/ 1229 w 2140"/>
                  <a:gd name="T53" fmla="*/ 2129 h 2140"/>
                  <a:gd name="T54" fmla="*/ 1296 w 2140"/>
                  <a:gd name="T55" fmla="*/ 2097 h 2140"/>
                  <a:gd name="T56" fmla="*/ 1349 w 2140"/>
                  <a:gd name="T57" fmla="*/ 2048 h 2140"/>
                  <a:gd name="T58" fmla="*/ 1387 w 2140"/>
                  <a:gd name="T59" fmla="*/ 1986 h 2140"/>
                  <a:gd name="T60" fmla="*/ 1406 w 2140"/>
                  <a:gd name="T61" fmla="*/ 1913 h 2140"/>
                  <a:gd name="T62" fmla="*/ 1888 w 2140"/>
                  <a:gd name="T63" fmla="*/ 1407 h 2140"/>
                  <a:gd name="T64" fmla="*/ 1938 w 2140"/>
                  <a:gd name="T65" fmla="*/ 1402 h 2140"/>
                  <a:gd name="T66" fmla="*/ 2008 w 2140"/>
                  <a:gd name="T67" fmla="*/ 1377 h 2140"/>
                  <a:gd name="T68" fmla="*/ 2066 w 2140"/>
                  <a:gd name="T69" fmla="*/ 1334 h 2140"/>
                  <a:gd name="T70" fmla="*/ 2109 w 2140"/>
                  <a:gd name="T71" fmla="*/ 1276 h 2140"/>
                  <a:gd name="T72" fmla="*/ 2135 w 2140"/>
                  <a:gd name="T73" fmla="*/ 1205 h 2140"/>
                  <a:gd name="T74" fmla="*/ 2140 w 2140"/>
                  <a:gd name="T75" fmla="*/ 987 h 2140"/>
                  <a:gd name="T76" fmla="*/ 2135 w 2140"/>
                  <a:gd name="T77" fmla="*/ 935 h 2140"/>
                  <a:gd name="T78" fmla="*/ 2109 w 2140"/>
                  <a:gd name="T79" fmla="*/ 866 h 2140"/>
                  <a:gd name="T80" fmla="*/ 2066 w 2140"/>
                  <a:gd name="T81" fmla="*/ 807 h 2140"/>
                  <a:gd name="T82" fmla="*/ 2008 w 2140"/>
                  <a:gd name="T83" fmla="*/ 765 h 2140"/>
                  <a:gd name="T84" fmla="*/ 1938 w 2140"/>
                  <a:gd name="T85" fmla="*/ 739 h 2140"/>
                  <a:gd name="T86" fmla="*/ 1717 w 2140"/>
                  <a:gd name="T87" fmla="*/ 734 h 2140"/>
                  <a:gd name="T88" fmla="*/ 1407 w 2140"/>
                  <a:gd name="T89" fmla="*/ 253 h 2140"/>
                  <a:gd name="T90" fmla="*/ 1396 w 2140"/>
                  <a:gd name="T91" fmla="*/ 178 h 2140"/>
                  <a:gd name="T92" fmla="*/ 1364 w 2140"/>
                  <a:gd name="T93" fmla="*/ 112 h 2140"/>
                  <a:gd name="T94" fmla="*/ 1315 w 2140"/>
                  <a:gd name="T95" fmla="*/ 58 h 2140"/>
                  <a:gd name="T96" fmla="*/ 1253 w 2140"/>
                  <a:gd name="T97" fmla="*/ 20 h 2140"/>
                  <a:gd name="T98" fmla="*/ 1180 w 2140"/>
                  <a:gd name="T99" fmla="*/ 1 h 2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40" h="2140">
                    <a:moveTo>
                      <a:pt x="1155" y="0"/>
                    </a:moveTo>
                    <a:lnTo>
                      <a:pt x="985" y="0"/>
                    </a:lnTo>
                    <a:lnTo>
                      <a:pt x="985" y="0"/>
                    </a:lnTo>
                    <a:lnTo>
                      <a:pt x="960" y="1"/>
                    </a:lnTo>
                    <a:lnTo>
                      <a:pt x="935" y="5"/>
                    </a:lnTo>
                    <a:lnTo>
                      <a:pt x="911" y="11"/>
                    </a:lnTo>
                    <a:lnTo>
                      <a:pt x="887" y="20"/>
                    </a:lnTo>
                    <a:lnTo>
                      <a:pt x="865" y="31"/>
                    </a:lnTo>
                    <a:lnTo>
                      <a:pt x="844" y="44"/>
                    </a:lnTo>
                    <a:lnTo>
                      <a:pt x="825" y="58"/>
                    </a:lnTo>
                    <a:lnTo>
                      <a:pt x="807" y="74"/>
                    </a:lnTo>
                    <a:lnTo>
                      <a:pt x="791" y="92"/>
                    </a:lnTo>
                    <a:lnTo>
                      <a:pt x="776" y="112"/>
                    </a:lnTo>
                    <a:lnTo>
                      <a:pt x="763" y="132"/>
                    </a:lnTo>
                    <a:lnTo>
                      <a:pt x="753" y="155"/>
                    </a:lnTo>
                    <a:lnTo>
                      <a:pt x="744" y="178"/>
                    </a:lnTo>
                    <a:lnTo>
                      <a:pt x="738" y="202"/>
                    </a:lnTo>
                    <a:lnTo>
                      <a:pt x="734" y="227"/>
                    </a:lnTo>
                    <a:lnTo>
                      <a:pt x="733" y="252"/>
                    </a:lnTo>
                    <a:lnTo>
                      <a:pt x="733" y="733"/>
                    </a:lnTo>
                    <a:lnTo>
                      <a:pt x="252" y="733"/>
                    </a:lnTo>
                    <a:lnTo>
                      <a:pt x="252" y="733"/>
                    </a:lnTo>
                    <a:lnTo>
                      <a:pt x="227" y="734"/>
                    </a:lnTo>
                    <a:lnTo>
                      <a:pt x="202" y="738"/>
                    </a:lnTo>
                    <a:lnTo>
                      <a:pt x="178" y="744"/>
                    </a:lnTo>
                    <a:lnTo>
                      <a:pt x="155" y="753"/>
                    </a:lnTo>
                    <a:lnTo>
                      <a:pt x="132" y="763"/>
                    </a:lnTo>
                    <a:lnTo>
                      <a:pt x="112" y="776"/>
                    </a:lnTo>
                    <a:lnTo>
                      <a:pt x="92" y="791"/>
                    </a:lnTo>
                    <a:lnTo>
                      <a:pt x="74" y="807"/>
                    </a:lnTo>
                    <a:lnTo>
                      <a:pt x="58" y="825"/>
                    </a:lnTo>
                    <a:lnTo>
                      <a:pt x="44" y="844"/>
                    </a:lnTo>
                    <a:lnTo>
                      <a:pt x="31" y="866"/>
                    </a:lnTo>
                    <a:lnTo>
                      <a:pt x="20" y="887"/>
                    </a:lnTo>
                    <a:lnTo>
                      <a:pt x="11" y="911"/>
                    </a:lnTo>
                    <a:lnTo>
                      <a:pt x="5" y="935"/>
                    </a:lnTo>
                    <a:lnTo>
                      <a:pt x="1" y="960"/>
                    </a:lnTo>
                    <a:lnTo>
                      <a:pt x="0" y="985"/>
                    </a:lnTo>
                    <a:lnTo>
                      <a:pt x="0" y="1155"/>
                    </a:lnTo>
                    <a:lnTo>
                      <a:pt x="0" y="1155"/>
                    </a:lnTo>
                    <a:lnTo>
                      <a:pt x="1" y="1180"/>
                    </a:lnTo>
                    <a:lnTo>
                      <a:pt x="5" y="1205"/>
                    </a:lnTo>
                    <a:lnTo>
                      <a:pt x="11" y="1229"/>
                    </a:lnTo>
                    <a:lnTo>
                      <a:pt x="20" y="1253"/>
                    </a:lnTo>
                    <a:lnTo>
                      <a:pt x="31" y="1274"/>
                    </a:lnTo>
                    <a:lnTo>
                      <a:pt x="44" y="1296"/>
                    </a:lnTo>
                    <a:lnTo>
                      <a:pt x="58" y="1315"/>
                    </a:lnTo>
                    <a:lnTo>
                      <a:pt x="74" y="1333"/>
                    </a:lnTo>
                    <a:lnTo>
                      <a:pt x="92" y="1349"/>
                    </a:lnTo>
                    <a:lnTo>
                      <a:pt x="112" y="1364"/>
                    </a:lnTo>
                    <a:lnTo>
                      <a:pt x="132" y="1377"/>
                    </a:lnTo>
                    <a:lnTo>
                      <a:pt x="155" y="1387"/>
                    </a:lnTo>
                    <a:lnTo>
                      <a:pt x="178" y="1396"/>
                    </a:lnTo>
                    <a:lnTo>
                      <a:pt x="202" y="1402"/>
                    </a:lnTo>
                    <a:lnTo>
                      <a:pt x="227" y="1406"/>
                    </a:lnTo>
                    <a:lnTo>
                      <a:pt x="252" y="1407"/>
                    </a:lnTo>
                    <a:lnTo>
                      <a:pt x="733" y="1407"/>
                    </a:lnTo>
                    <a:lnTo>
                      <a:pt x="733" y="1653"/>
                    </a:lnTo>
                    <a:lnTo>
                      <a:pt x="733" y="1888"/>
                    </a:lnTo>
                    <a:lnTo>
                      <a:pt x="733" y="1888"/>
                    </a:lnTo>
                    <a:lnTo>
                      <a:pt x="734" y="1913"/>
                    </a:lnTo>
                    <a:lnTo>
                      <a:pt x="738" y="1938"/>
                    </a:lnTo>
                    <a:lnTo>
                      <a:pt x="744" y="1962"/>
                    </a:lnTo>
                    <a:lnTo>
                      <a:pt x="753" y="1986"/>
                    </a:lnTo>
                    <a:lnTo>
                      <a:pt x="763" y="2008"/>
                    </a:lnTo>
                    <a:lnTo>
                      <a:pt x="776" y="2029"/>
                    </a:lnTo>
                    <a:lnTo>
                      <a:pt x="791" y="2048"/>
                    </a:lnTo>
                    <a:lnTo>
                      <a:pt x="807" y="2066"/>
                    </a:lnTo>
                    <a:lnTo>
                      <a:pt x="825" y="2082"/>
                    </a:lnTo>
                    <a:lnTo>
                      <a:pt x="844" y="2097"/>
                    </a:lnTo>
                    <a:lnTo>
                      <a:pt x="865" y="2110"/>
                    </a:lnTo>
                    <a:lnTo>
                      <a:pt x="887" y="2120"/>
                    </a:lnTo>
                    <a:lnTo>
                      <a:pt x="911" y="2129"/>
                    </a:lnTo>
                    <a:lnTo>
                      <a:pt x="935" y="2135"/>
                    </a:lnTo>
                    <a:lnTo>
                      <a:pt x="960" y="2139"/>
                    </a:lnTo>
                    <a:lnTo>
                      <a:pt x="985" y="2140"/>
                    </a:lnTo>
                    <a:lnTo>
                      <a:pt x="1155" y="2140"/>
                    </a:lnTo>
                    <a:lnTo>
                      <a:pt x="1155" y="2140"/>
                    </a:lnTo>
                    <a:lnTo>
                      <a:pt x="1180" y="2139"/>
                    </a:lnTo>
                    <a:lnTo>
                      <a:pt x="1205" y="2135"/>
                    </a:lnTo>
                    <a:lnTo>
                      <a:pt x="1229" y="2129"/>
                    </a:lnTo>
                    <a:lnTo>
                      <a:pt x="1253" y="2120"/>
                    </a:lnTo>
                    <a:lnTo>
                      <a:pt x="1274" y="2110"/>
                    </a:lnTo>
                    <a:lnTo>
                      <a:pt x="1296" y="2097"/>
                    </a:lnTo>
                    <a:lnTo>
                      <a:pt x="1315" y="2082"/>
                    </a:lnTo>
                    <a:lnTo>
                      <a:pt x="1332" y="2066"/>
                    </a:lnTo>
                    <a:lnTo>
                      <a:pt x="1349" y="2048"/>
                    </a:lnTo>
                    <a:lnTo>
                      <a:pt x="1364" y="2029"/>
                    </a:lnTo>
                    <a:lnTo>
                      <a:pt x="1377" y="2008"/>
                    </a:lnTo>
                    <a:lnTo>
                      <a:pt x="1387" y="1986"/>
                    </a:lnTo>
                    <a:lnTo>
                      <a:pt x="1396" y="1962"/>
                    </a:lnTo>
                    <a:lnTo>
                      <a:pt x="1402" y="1938"/>
                    </a:lnTo>
                    <a:lnTo>
                      <a:pt x="1406" y="1913"/>
                    </a:lnTo>
                    <a:lnTo>
                      <a:pt x="1407" y="1888"/>
                    </a:lnTo>
                    <a:lnTo>
                      <a:pt x="1407" y="1407"/>
                    </a:lnTo>
                    <a:lnTo>
                      <a:pt x="1888" y="1407"/>
                    </a:lnTo>
                    <a:lnTo>
                      <a:pt x="1888" y="1407"/>
                    </a:lnTo>
                    <a:lnTo>
                      <a:pt x="1913" y="1406"/>
                    </a:lnTo>
                    <a:lnTo>
                      <a:pt x="1938" y="1402"/>
                    </a:lnTo>
                    <a:lnTo>
                      <a:pt x="1962" y="1396"/>
                    </a:lnTo>
                    <a:lnTo>
                      <a:pt x="1985" y="1387"/>
                    </a:lnTo>
                    <a:lnTo>
                      <a:pt x="2008" y="1377"/>
                    </a:lnTo>
                    <a:lnTo>
                      <a:pt x="2028" y="1364"/>
                    </a:lnTo>
                    <a:lnTo>
                      <a:pt x="2048" y="1350"/>
                    </a:lnTo>
                    <a:lnTo>
                      <a:pt x="2066" y="1334"/>
                    </a:lnTo>
                    <a:lnTo>
                      <a:pt x="2082" y="1315"/>
                    </a:lnTo>
                    <a:lnTo>
                      <a:pt x="2096" y="1296"/>
                    </a:lnTo>
                    <a:lnTo>
                      <a:pt x="2109" y="1276"/>
                    </a:lnTo>
                    <a:lnTo>
                      <a:pt x="2120" y="1253"/>
                    </a:lnTo>
                    <a:lnTo>
                      <a:pt x="2129" y="1230"/>
                    </a:lnTo>
                    <a:lnTo>
                      <a:pt x="2135" y="1205"/>
                    </a:lnTo>
                    <a:lnTo>
                      <a:pt x="2139" y="1181"/>
                    </a:lnTo>
                    <a:lnTo>
                      <a:pt x="2140" y="1155"/>
                    </a:lnTo>
                    <a:lnTo>
                      <a:pt x="2140" y="987"/>
                    </a:lnTo>
                    <a:lnTo>
                      <a:pt x="2140" y="987"/>
                    </a:lnTo>
                    <a:lnTo>
                      <a:pt x="2139" y="960"/>
                    </a:lnTo>
                    <a:lnTo>
                      <a:pt x="2135" y="935"/>
                    </a:lnTo>
                    <a:lnTo>
                      <a:pt x="2129" y="911"/>
                    </a:lnTo>
                    <a:lnTo>
                      <a:pt x="2120" y="888"/>
                    </a:lnTo>
                    <a:lnTo>
                      <a:pt x="2109" y="866"/>
                    </a:lnTo>
                    <a:lnTo>
                      <a:pt x="2096" y="845"/>
                    </a:lnTo>
                    <a:lnTo>
                      <a:pt x="2082" y="825"/>
                    </a:lnTo>
                    <a:lnTo>
                      <a:pt x="2066" y="807"/>
                    </a:lnTo>
                    <a:lnTo>
                      <a:pt x="2048" y="791"/>
                    </a:lnTo>
                    <a:lnTo>
                      <a:pt x="2028" y="777"/>
                    </a:lnTo>
                    <a:lnTo>
                      <a:pt x="2008" y="765"/>
                    </a:lnTo>
                    <a:lnTo>
                      <a:pt x="1985" y="753"/>
                    </a:lnTo>
                    <a:lnTo>
                      <a:pt x="1962" y="746"/>
                    </a:lnTo>
                    <a:lnTo>
                      <a:pt x="1938" y="739"/>
                    </a:lnTo>
                    <a:lnTo>
                      <a:pt x="1913" y="736"/>
                    </a:lnTo>
                    <a:lnTo>
                      <a:pt x="1888" y="734"/>
                    </a:lnTo>
                    <a:lnTo>
                      <a:pt x="1717" y="734"/>
                    </a:lnTo>
                    <a:lnTo>
                      <a:pt x="1407" y="734"/>
                    </a:lnTo>
                    <a:lnTo>
                      <a:pt x="1407" y="253"/>
                    </a:lnTo>
                    <a:lnTo>
                      <a:pt x="1407" y="253"/>
                    </a:lnTo>
                    <a:lnTo>
                      <a:pt x="1406" y="227"/>
                    </a:lnTo>
                    <a:lnTo>
                      <a:pt x="1402" y="202"/>
                    </a:lnTo>
                    <a:lnTo>
                      <a:pt x="1396" y="178"/>
                    </a:lnTo>
                    <a:lnTo>
                      <a:pt x="1387" y="155"/>
                    </a:lnTo>
                    <a:lnTo>
                      <a:pt x="1377" y="132"/>
                    </a:lnTo>
                    <a:lnTo>
                      <a:pt x="1364" y="112"/>
                    </a:lnTo>
                    <a:lnTo>
                      <a:pt x="1349" y="92"/>
                    </a:lnTo>
                    <a:lnTo>
                      <a:pt x="1332" y="74"/>
                    </a:lnTo>
                    <a:lnTo>
                      <a:pt x="1315" y="58"/>
                    </a:lnTo>
                    <a:lnTo>
                      <a:pt x="1296" y="44"/>
                    </a:lnTo>
                    <a:lnTo>
                      <a:pt x="1274" y="31"/>
                    </a:lnTo>
                    <a:lnTo>
                      <a:pt x="1253" y="20"/>
                    </a:lnTo>
                    <a:lnTo>
                      <a:pt x="1229" y="11"/>
                    </a:lnTo>
                    <a:lnTo>
                      <a:pt x="1205" y="5"/>
                    </a:lnTo>
                    <a:lnTo>
                      <a:pt x="1180" y="1"/>
                    </a:lnTo>
                    <a:lnTo>
                      <a:pt x="1155" y="0"/>
                    </a:lnTo>
                    <a:lnTo>
                      <a:pt x="115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292929"/>
                  </a:solidFill>
                  <a:effectLst/>
                  <a:uLnTx/>
                  <a:uFillTx/>
                </a:endParaRPr>
              </a:p>
            </p:txBody>
          </p:sp>
        </p:grpSp>
      </p:grpSp>
      <p:grpSp>
        <p:nvGrpSpPr>
          <p:cNvPr id="19" name="Group 18"/>
          <p:cNvGrpSpPr/>
          <p:nvPr/>
        </p:nvGrpSpPr>
        <p:grpSpPr>
          <a:xfrm>
            <a:off x="6283069" y="2982753"/>
            <a:ext cx="5564471" cy="986954"/>
            <a:chOff x="7713293" y="3594392"/>
            <a:chExt cx="5456631" cy="967827"/>
          </a:xfrm>
        </p:grpSpPr>
        <p:sp>
          <p:nvSpPr>
            <p:cNvPr id="39" name="TextBox 38"/>
            <p:cNvSpPr txBox="1"/>
            <p:nvPr/>
          </p:nvSpPr>
          <p:spPr>
            <a:xfrm>
              <a:off x="8954794" y="3754496"/>
              <a:ext cx="4215130" cy="720132"/>
            </a:xfrm>
            <a:prstGeom prst="rect">
              <a:avLst/>
            </a:prstGeom>
            <a:noFill/>
          </p:spPr>
          <p:txBody>
            <a:bodyPr wrap="square" lIns="93247" tIns="93247" rIns="93247" bIns="93247" rtlCol="0" anchor="ctr">
              <a:noAutofit/>
            </a:bodyPr>
            <a:lstStyle>
              <a:defPPr>
                <a:defRPr lang="en-US"/>
              </a:defPPr>
              <a:lvl1pPr algn="ctr">
                <a:lnSpc>
                  <a:spcPct val="70000"/>
                </a:lnSpc>
                <a:defRPr sz="3200" spc="-102">
                  <a:ln w="3175">
                    <a:noFill/>
                  </a:ln>
                  <a:solidFill>
                    <a:srgbClr val="FFFFFF"/>
                  </a:solidFill>
                  <a:latin typeface="Segoe UI Light"/>
                  <a:cs typeface="Segoe UI" pitchFamily="34" charset="0"/>
                </a:defRPr>
              </a:lvl1pPr>
            </a:lstStyle>
            <a:p>
              <a:pPr marL="0" marR="0" lvl="0" indent="0" algn="l" defTabSz="932418" eaLnBrk="1" fontAlgn="auto" latinLnBrk="0" hangingPunct="1">
                <a:lnSpc>
                  <a:spcPct val="100000"/>
                </a:lnSpc>
                <a:spcBef>
                  <a:spcPts val="0"/>
                </a:spcBef>
                <a:spcAft>
                  <a:spcPts val="0"/>
                </a:spcAft>
                <a:buClrTx/>
                <a:buSzTx/>
                <a:buFontTx/>
                <a:buNone/>
                <a:tabLst/>
                <a:defRPr/>
              </a:pPr>
              <a:r>
                <a:rPr kumimoji="0" lang="en-US" sz="3264" b="0" i="0" u="none" strike="noStrike" kern="0" cap="none" spc="-102" normalizeH="0" baseline="0" noProof="0" dirty="0">
                  <a:ln w="3175">
                    <a:noFill/>
                  </a:ln>
                  <a:solidFill>
                    <a:schemeClr val="tx1"/>
                  </a:solidFill>
                  <a:effectLst/>
                  <a:uLnTx/>
                  <a:uFillTx/>
                  <a:latin typeface="+mn-lt"/>
                  <a:cs typeface="Segoe UI" pitchFamily="34" charset="0"/>
                </a:rPr>
                <a:t>Connected interactions</a:t>
              </a:r>
            </a:p>
          </p:txBody>
        </p:sp>
        <p:grpSp>
          <p:nvGrpSpPr>
            <p:cNvPr id="7" name="Group 4"/>
            <p:cNvGrpSpPr>
              <a:grpSpLocks noChangeAspect="1"/>
            </p:cNvGrpSpPr>
            <p:nvPr/>
          </p:nvGrpSpPr>
          <p:grpSpPr bwMode="auto">
            <a:xfrm>
              <a:off x="7713293" y="3594392"/>
              <a:ext cx="970897" cy="967827"/>
              <a:chOff x="2443" y="899"/>
              <a:chExt cx="2530" cy="2522"/>
            </a:xfrm>
            <a:solidFill>
              <a:srgbClr val="264178"/>
            </a:solidFill>
          </p:grpSpPr>
          <p:sp>
            <p:nvSpPr>
              <p:cNvPr id="16" name="Freeform 5"/>
              <p:cNvSpPr>
                <a:spLocks/>
              </p:cNvSpPr>
              <p:nvPr/>
            </p:nvSpPr>
            <p:spPr bwMode="auto">
              <a:xfrm>
                <a:off x="2849" y="3305"/>
                <a:ext cx="976" cy="116"/>
              </a:xfrm>
              <a:custGeom>
                <a:avLst/>
                <a:gdLst>
                  <a:gd name="T0" fmla="*/ 0 w 976"/>
                  <a:gd name="T1" fmla="*/ 116 h 116"/>
                  <a:gd name="T2" fmla="*/ 976 w 976"/>
                  <a:gd name="T3" fmla="*/ 116 h 116"/>
                  <a:gd name="T4" fmla="*/ 976 w 976"/>
                  <a:gd name="T5" fmla="*/ 0 h 116"/>
                  <a:gd name="T6" fmla="*/ 0 w 976"/>
                  <a:gd name="T7" fmla="*/ 0 h 116"/>
                  <a:gd name="T8" fmla="*/ 0 w 976"/>
                  <a:gd name="T9" fmla="*/ 116 h 116"/>
                  <a:gd name="T10" fmla="*/ 0 w 976"/>
                  <a:gd name="T11" fmla="*/ 116 h 116"/>
                  <a:gd name="T12" fmla="*/ 0 w 976"/>
                  <a:gd name="T13" fmla="*/ 116 h 116"/>
                </a:gdLst>
                <a:ahLst/>
                <a:cxnLst>
                  <a:cxn ang="0">
                    <a:pos x="T0" y="T1"/>
                  </a:cxn>
                  <a:cxn ang="0">
                    <a:pos x="T2" y="T3"/>
                  </a:cxn>
                  <a:cxn ang="0">
                    <a:pos x="T4" y="T5"/>
                  </a:cxn>
                  <a:cxn ang="0">
                    <a:pos x="T6" y="T7"/>
                  </a:cxn>
                  <a:cxn ang="0">
                    <a:pos x="T8" y="T9"/>
                  </a:cxn>
                  <a:cxn ang="0">
                    <a:pos x="T10" y="T11"/>
                  </a:cxn>
                  <a:cxn ang="0">
                    <a:pos x="T12" y="T13"/>
                  </a:cxn>
                </a:cxnLst>
                <a:rect l="0" t="0" r="r" b="b"/>
                <a:pathLst>
                  <a:path w="976" h="116">
                    <a:moveTo>
                      <a:pt x="0" y="116"/>
                    </a:moveTo>
                    <a:lnTo>
                      <a:pt x="976" y="116"/>
                    </a:lnTo>
                    <a:lnTo>
                      <a:pt x="976" y="0"/>
                    </a:lnTo>
                    <a:lnTo>
                      <a:pt x="0" y="0"/>
                    </a:lnTo>
                    <a:lnTo>
                      <a:pt x="0" y="116"/>
                    </a:lnTo>
                    <a:lnTo>
                      <a:pt x="0" y="116"/>
                    </a:lnTo>
                    <a:lnTo>
                      <a:pt x="0"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292929"/>
                  </a:solidFill>
                  <a:effectLst/>
                  <a:uLnTx/>
                  <a:uFillTx/>
                </a:endParaRPr>
              </a:p>
            </p:txBody>
          </p:sp>
          <p:sp>
            <p:nvSpPr>
              <p:cNvPr id="17" name="Freeform 6"/>
              <p:cNvSpPr>
                <a:spLocks/>
              </p:cNvSpPr>
              <p:nvPr/>
            </p:nvSpPr>
            <p:spPr bwMode="auto">
              <a:xfrm>
                <a:off x="2443" y="1365"/>
                <a:ext cx="1524" cy="1900"/>
              </a:xfrm>
              <a:custGeom>
                <a:avLst/>
                <a:gdLst>
                  <a:gd name="T0" fmla="*/ 1336 w 1524"/>
                  <a:gd name="T1" fmla="*/ 1128 h 1900"/>
                  <a:gd name="T2" fmla="*/ 1282 w 1524"/>
                  <a:gd name="T3" fmla="*/ 1074 h 1900"/>
                  <a:gd name="T4" fmla="*/ 1270 w 1524"/>
                  <a:gd name="T5" fmla="*/ 954 h 1900"/>
                  <a:gd name="T6" fmla="*/ 1300 w 1524"/>
                  <a:gd name="T7" fmla="*/ 688 h 1900"/>
                  <a:gd name="T8" fmla="*/ 1292 w 1524"/>
                  <a:gd name="T9" fmla="*/ 460 h 1900"/>
                  <a:gd name="T10" fmla="*/ 1236 w 1524"/>
                  <a:gd name="T11" fmla="*/ 256 h 1900"/>
                  <a:gd name="T12" fmla="*/ 1164 w 1524"/>
                  <a:gd name="T13" fmla="*/ 146 h 1900"/>
                  <a:gd name="T14" fmla="*/ 1118 w 1524"/>
                  <a:gd name="T15" fmla="*/ 106 h 1900"/>
                  <a:gd name="T16" fmla="*/ 956 w 1524"/>
                  <a:gd name="T17" fmla="*/ 34 h 1900"/>
                  <a:gd name="T18" fmla="*/ 818 w 1524"/>
                  <a:gd name="T19" fmla="*/ 4 h 1900"/>
                  <a:gd name="T20" fmla="*/ 710 w 1524"/>
                  <a:gd name="T21" fmla="*/ 0 h 1900"/>
                  <a:gd name="T22" fmla="*/ 578 w 1524"/>
                  <a:gd name="T23" fmla="*/ 22 h 1900"/>
                  <a:gd name="T24" fmla="*/ 464 w 1524"/>
                  <a:gd name="T25" fmla="*/ 68 h 1900"/>
                  <a:gd name="T26" fmla="*/ 412 w 1524"/>
                  <a:gd name="T27" fmla="*/ 96 h 1900"/>
                  <a:gd name="T28" fmla="*/ 350 w 1524"/>
                  <a:gd name="T29" fmla="*/ 152 h 1900"/>
                  <a:gd name="T30" fmla="*/ 282 w 1524"/>
                  <a:gd name="T31" fmla="*/ 264 h 1900"/>
                  <a:gd name="T32" fmla="*/ 242 w 1524"/>
                  <a:gd name="T33" fmla="*/ 400 h 1900"/>
                  <a:gd name="T34" fmla="*/ 222 w 1524"/>
                  <a:gd name="T35" fmla="*/ 622 h 1900"/>
                  <a:gd name="T36" fmla="*/ 232 w 1524"/>
                  <a:gd name="T37" fmla="*/ 824 h 1900"/>
                  <a:gd name="T38" fmla="*/ 268 w 1524"/>
                  <a:gd name="T39" fmla="*/ 1058 h 1900"/>
                  <a:gd name="T40" fmla="*/ 222 w 1524"/>
                  <a:gd name="T41" fmla="*/ 1088 h 1900"/>
                  <a:gd name="T42" fmla="*/ 180 w 1524"/>
                  <a:gd name="T43" fmla="*/ 1148 h 1900"/>
                  <a:gd name="T44" fmla="*/ 4 w 1524"/>
                  <a:gd name="T45" fmla="*/ 1694 h 1900"/>
                  <a:gd name="T46" fmla="*/ 6 w 1524"/>
                  <a:gd name="T47" fmla="*/ 1774 h 1900"/>
                  <a:gd name="T48" fmla="*/ 34 w 1524"/>
                  <a:gd name="T49" fmla="*/ 1830 h 1900"/>
                  <a:gd name="T50" fmla="*/ 96 w 1524"/>
                  <a:gd name="T51" fmla="*/ 1882 h 1900"/>
                  <a:gd name="T52" fmla="*/ 174 w 1524"/>
                  <a:gd name="T53" fmla="*/ 1900 h 1900"/>
                  <a:gd name="T54" fmla="*/ 506 w 1524"/>
                  <a:gd name="T55" fmla="*/ 1086 h 1900"/>
                  <a:gd name="T56" fmla="*/ 618 w 1524"/>
                  <a:gd name="T57" fmla="*/ 972 h 1900"/>
                  <a:gd name="T58" fmla="*/ 542 w 1524"/>
                  <a:gd name="T59" fmla="*/ 898 h 1900"/>
                  <a:gd name="T60" fmla="*/ 492 w 1524"/>
                  <a:gd name="T61" fmla="*/ 804 h 1900"/>
                  <a:gd name="T62" fmla="*/ 450 w 1524"/>
                  <a:gd name="T63" fmla="*/ 626 h 1900"/>
                  <a:gd name="T64" fmla="*/ 446 w 1524"/>
                  <a:gd name="T65" fmla="*/ 450 h 1900"/>
                  <a:gd name="T66" fmla="*/ 480 w 1524"/>
                  <a:gd name="T67" fmla="*/ 382 h 1900"/>
                  <a:gd name="T68" fmla="*/ 538 w 1524"/>
                  <a:gd name="T69" fmla="*/ 380 h 1900"/>
                  <a:gd name="T70" fmla="*/ 590 w 1524"/>
                  <a:gd name="T71" fmla="*/ 358 h 1900"/>
                  <a:gd name="T72" fmla="*/ 642 w 1524"/>
                  <a:gd name="T73" fmla="*/ 300 h 1900"/>
                  <a:gd name="T74" fmla="*/ 692 w 1524"/>
                  <a:gd name="T75" fmla="*/ 344 h 1900"/>
                  <a:gd name="T76" fmla="*/ 786 w 1524"/>
                  <a:gd name="T77" fmla="*/ 388 h 1900"/>
                  <a:gd name="T78" fmla="*/ 940 w 1524"/>
                  <a:gd name="T79" fmla="*/ 410 h 1900"/>
                  <a:gd name="T80" fmla="*/ 1046 w 1524"/>
                  <a:gd name="T81" fmla="*/ 400 h 1900"/>
                  <a:gd name="T82" fmla="*/ 1094 w 1524"/>
                  <a:gd name="T83" fmla="*/ 438 h 1900"/>
                  <a:gd name="T84" fmla="*/ 1096 w 1524"/>
                  <a:gd name="T85" fmla="*/ 600 h 1900"/>
                  <a:gd name="T86" fmla="*/ 1076 w 1524"/>
                  <a:gd name="T87" fmla="*/ 726 h 1900"/>
                  <a:gd name="T88" fmla="*/ 1040 w 1524"/>
                  <a:gd name="T89" fmla="*/ 822 h 1900"/>
                  <a:gd name="T90" fmla="*/ 960 w 1524"/>
                  <a:gd name="T91" fmla="*/ 930 h 1900"/>
                  <a:gd name="T92" fmla="*/ 886 w 1524"/>
                  <a:gd name="T93" fmla="*/ 982 h 1900"/>
                  <a:gd name="T94" fmla="*/ 924 w 1524"/>
                  <a:gd name="T95" fmla="*/ 1270 h 1900"/>
                  <a:gd name="T96" fmla="*/ 1350 w 1524"/>
                  <a:gd name="T97" fmla="*/ 1900 h 1900"/>
                  <a:gd name="T98" fmla="*/ 1428 w 1524"/>
                  <a:gd name="T99" fmla="*/ 1882 h 1900"/>
                  <a:gd name="T100" fmla="*/ 1490 w 1524"/>
                  <a:gd name="T101" fmla="*/ 1828 h 1900"/>
                  <a:gd name="T102" fmla="*/ 1518 w 1524"/>
                  <a:gd name="T103" fmla="*/ 1774 h 1900"/>
                  <a:gd name="T104" fmla="*/ 1520 w 1524"/>
                  <a:gd name="T105" fmla="*/ 1692 h 1900"/>
                  <a:gd name="T106" fmla="*/ 1352 w 1524"/>
                  <a:gd name="T107" fmla="*/ 1164 h 1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24" h="1900">
                    <a:moveTo>
                      <a:pt x="1352" y="1164"/>
                    </a:moveTo>
                    <a:lnTo>
                      <a:pt x="1352" y="1164"/>
                    </a:lnTo>
                    <a:lnTo>
                      <a:pt x="1344" y="1146"/>
                    </a:lnTo>
                    <a:lnTo>
                      <a:pt x="1336" y="1128"/>
                    </a:lnTo>
                    <a:lnTo>
                      <a:pt x="1324" y="1112"/>
                    </a:lnTo>
                    <a:lnTo>
                      <a:pt x="1312" y="1098"/>
                    </a:lnTo>
                    <a:lnTo>
                      <a:pt x="1298" y="1084"/>
                    </a:lnTo>
                    <a:lnTo>
                      <a:pt x="1282" y="1074"/>
                    </a:lnTo>
                    <a:lnTo>
                      <a:pt x="1266" y="1064"/>
                    </a:lnTo>
                    <a:lnTo>
                      <a:pt x="1248" y="1056"/>
                    </a:lnTo>
                    <a:lnTo>
                      <a:pt x="1248" y="1056"/>
                    </a:lnTo>
                    <a:lnTo>
                      <a:pt x="1270" y="954"/>
                    </a:lnTo>
                    <a:lnTo>
                      <a:pt x="1284" y="858"/>
                    </a:lnTo>
                    <a:lnTo>
                      <a:pt x="1294" y="770"/>
                    </a:lnTo>
                    <a:lnTo>
                      <a:pt x="1300" y="688"/>
                    </a:lnTo>
                    <a:lnTo>
                      <a:pt x="1300" y="688"/>
                    </a:lnTo>
                    <a:lnTo>
                      <a:pt x="1302" y="646"/>
                    </a:lnTo>
                    <a:lnTo>
                      <a:pt x="1302" y="604"/>
                    </a:lnTo>
                    <a:lnTo>
                      <a:pt x="1298" y="528"/>
                    </a:lnTo>
                    <a:lnTo>
                      <a:pt x="1292" y="460"/>
                    </a:lnTo>
                    <a:lnTo>
                      <a:pt x="1280" y="398"/>
                    </a:lnTo>
                    <a:lnTo>
                      <a:pt x="1268" y="344"/>
                    </a:lnTo>
                    <a:lnTo>
                      <a:pt x="1252" y="298"/>
                    </a:lnTo>
                    <a:lnTo>
                      <a:pt x="1236" y="256"/>
                    </a:lnTo>
                    <a:lnTo>
                      <a:pt x="1218" y="220"/>
                    </a:lnTo>
                    <a:lnTo>
                      <a:pt x="1200" y="190"/>
                    </a:lnTo>
                    <a:lnTo>
                      <a:pt x="1182" y="166"/>
                    </a:lnTo>
                    <a:lnTo>
                      <a:pt x="1164" y="146"/>
                    </a:lnTo>
                    <a:lnTo>
                      <a:pt x="1150" y="130"/>
                    </a:lnTo>
                    <a:lnTo>
                      <a:pt x="1138" y="118"/>
                    </a:lnTo>
                    <a:lnTo>
                      <a:pt x="1128" y="112"/>
                    </a:lnTo>
                    <a:lnTo>
                      <a:pt x="1118" y="106"/>
                    </a:lnTo>
                    <a:lnTo>
                      <a:pt x="1118" y="106"/>
                    </a:lnTo>
                    <a:lnTo>
                      <a:pt x="1062" y="76"/>
                    </a:lnTo>
                    <a:lnTo>
                      <a:pt x="1008" y="52"/>
                    </a:lnTo>
                    <a:lnTo>
                      <a:pt x="956" y="34"/>
                    </a:lnTo>
                    <a:lnTo>
                      <a:pt x="904" y="20"/>
                    </a:lnTo>
                    <a:lnTo>
                      <a:pt x="904" y="20"/>
                    </a:lnTo>
                    <a:lnTo>
                      <a:pt x="860" y="10"/>
                    </a:lnTo>
                    <a:lnTo>
                      <a:pt x="818" y="4"/>
                    </a:lnTo>
                    <a:lnTo>
                      <a:pt x="778" y="0"/>
                    </a:lnTo>
                    <a:lnTo>
                      <a:pt x="740" y="0"/>
                    </a:lnTo>
                    <a:lnTo>
                      <a:pt x="740" y="0"/>
                    </a:lnTo>
                    <a:lnTo>
                      <a:pt x="710" y="0"/>
                    </a:lnTo>
                    <a:lnTo>
                      <a:pt x="680" y="2"/>
                    </a:lnTo>
                    <a:lnTo>
                      <a:pt x="652" y="6"/>
                    </a:lnTo>
                    <a:lnTo>
                      <a:pt x="624" y="10"/>
                    </a:lnTo>
                    <a:lnTo>
                      <a:pt x="578" y="22"/>
                    </a:lnTo>
                    <a:lnTo>
                      <a:pt x="538" y="34"/>
                    </a:lnTo>
                    <a:lnTo>
                      <a:pt x="506" y="46"/>
                    </a:lnTo>
                    <a:lnTo>
                      <a:pt x="482" y="58"/>
                    </a:lnTo>
                    <a:lnTo>
                      <a:pt x="464" y="68"/>
                    </a:lnTo>
                    <a:lnTo>
                      <a:pt x="464" y="68"/>
                    </a:lnTo>
                    <a:lnTo>
                      <a:pt x="446" y="78"/>
                    </a:lnTo>
                    <a:lnTo>
                      <a:pt x="428" y="86"/>
                    </a:lnTo>
                    <a:lnTo>
                      <a:pt x="412" y="96"/>
                    </a:lnTo>
                    <a:lnTo>
                      <a:pt x="396" y="108"/>
                    </a:lnTo>
                    <a:lnTo>
                      <a:pt x="396" y="108"/>
                    </a:lnTo>
                    <a:lnTo>
                      <a:pt x="372" y="130"/>
                    </a:lnTo>
                    <a:lnTo>
                      <a:pt x="350" y="152"/>
                    </a:lnTo>
                    <a:lnTo>
                      <a:pt x="330" y="178"/>
                    </a:lnTo>
                    <a:lnTo>
                      <a:pt x="312" y="204"/>
                    </a:lnTo>
                    <a:lnTo>
                      <a:pt x="296" y="234"/>
                    </a:lnTo>
                    <a:lnTo>
                      <a:pt x="282" y="264"/>
                    </a:lnTo>
                    <a:lnTo>
                      <a:pt x="270" y="296"/>
                    </a:lnTo>
                    <a:lnTo>
                      <a:pt x="258" y="330"/>
                    </a:lnTo>
                    <a:lnTo>
                      <a:pt x="250" y="364"/>
                    </a:lnTo>
                    <a:lnTo>
                      <a:pt x="242" y="400"/>
                    </a:lnTo>
                    <a:lnTo>
                      <a:pt x="236" y="436"/>
                    </a:lnTo>
                    <a:lnTo>
                      <a:pt x="230" y="472"/>
                    </a:lnTo>
                    <a:lnTo>
                      <a:pt x="224" y="548"/>
                    </a:lnTo>
                    <a:lnTo>
                      <a:pt x="222" y="622"/>
                    </a:lnTo>
                    <a:lnTo>
                      <a:pt x="222" y="622"/>
                    </a:lnTo>
                    <a:lnTo>
                      <a:pt x="224" y="692"/>
                    </a:lnTo>
                    <a:lnTo>
                      <a:pt x="226" y="760"/>
                    </a:lnTo>
                    <a:lnTo>
                      <a:pt x="232" y="824"/>
                    </a:lnTo>
                    <a:lnTo>
                      <a:pt x="238" y="884"/>
                    </a:lnTo>
                    <a:lnTo>
                      <a:pt x="246" y="940"/>
                    </a:lnTo>
                    <a:lnTo>
                      <a:pt x="254" y="988"/>
                    </a:lnTo>
                    <a:lnTo>
                      <a:pt x="268" y="1058"/>
                    </a:lnTo>
                    <a:lnTo>
                      <a:pt x="268" y="1058"/>
                    </a:lnTo>
                    <a:lnTo>
                      <a:pt x="252" y="1068"/>
                    </a:lnTo>
                    <a:lnTo>
                      <a:pt x="236" y="1078"/>
                    </a:lnTo>
                    <a:lnTo>
                      <a:pt x="222" y="1088"/>
                    </a:lnTo>
                    <a:lnTo>
                      <a:pt x="210" y="1102"/>
                    </a:lnTo>
                    <a:lnTo>
                      <a:pt x="198" y="1116"/>
                    </a:lnTo>
                    <a:lnTo>
                      <a:pt x="188" y="1130"/>
                    </a:lnTo>
                    <a:lnTo>
                      <a:pt x="180" y="1148"/>
                    </a:lnTo>
                    <a:lnTo>
                      <a:pt x="172" y="1164"/>
                    </a:lnTo>
                    <a:lnTo>
                      <a:pt x="8" y="1674"/>
                    </a:lnTo>
                    <a:lnTo>
                      <a:pt x="8" y="1674"/>
                    </a:lnTo>
                    <a:lnTo>
                      <a:pt x="4" y="1694"/>
                    </a:lnTo>
                    <a:lnTo>
                      <a:pt x="0" y="1714"/>
                    </a:lnTo>
                    <a:lnTo>
                      <a:pt x="0" y="1734"/>
                    </a:lnTo>
                    <a:lnTo>
                      <a:pt x="2" y="1754"/>
                    </a:lnTo>
                    <a:lnTo>
                      <a:pt x="6" y="1774"/>
                    </a:lnTo>
                    <a:lnTo>
                      <a:pt x="14" y="1794"/>
                    </a:lnTo>
                    <a:lnTo>
                      <a:pt x="22" y="1812"/>
                    </a:lnTo>
                    <a:lnTo>
                      <a:pt x="34" y="1830"/>
                    </a:lnTo>
                    <a:lnTo>
                      <a:pt x="34" y="1830"/>
                    </a:lnTo>
                    <a:lnTo>
                      <a:pt x="46" y="1846"/>
                    </a:lnTo>
                    <a:lnTo>
                      <a:pt x="62" y="1860"/>
                    </a:lnTo>
                    <a:lnTo>
                      <a:pt x="78" y="1872"/>
                    </a:lnTo>
                    <a:lnTo>
                      <a:pt x="96" y="1882"/>
                    </a:lnTo>
                    <a:lnTo>
                      <a:pt x="114" y="1890"/>
                    </a:lnTo>
                    <a:lnTo>
                      <a:pt x="134" y="1896"/>
                    </a:lnTo>
                    <a:lnTo>
                      <a:pt x="154" y="1900"/>
                    </a:lnTo>
                    <a:lnTo>
                      <a:pt x="174" y="1900"/>
                    </a:lnTo>
                    <a:lnTo>
                      <a:pt x="354" y="1900"/>
                    </a:lnTo>
                    <a:lnTo>
                      <a:pt x="354" y="1270"/>
                    </a:lnTo>
                    <a:lnTo>
                      <a:pt x="600" y="1270"/>
                    </a:lnTo>
                    <a:lnTo>
                      <a:pt x="506" y="1086"/>
                    </a:lnTo>
                    <a:lnTo>
                      <a:pt x="642" y="1084"/>
                    </a:lnTo>
                    <a:lnTo>
                      <a:pt x="642" y="986"/>
                    </a:lnTo>
                    <a:lnTo>
                      <a:pt x="642" y="986"/>
                    </a:lnTo>
                    <a:lnTo>
                      <a:pt x="618" y="972"/>
                    </a:lnTo>
                    <a:lnTo>
                      <a:pt x="596" y="956"/>
                    </a:lnTo>
                    <a:lnTo>
                      <a:pt x="578" y="938"/>
                    </a:lnTo>
                    <a:lnTo>
                      <a:pt x="560" y="918"/>
                    </a:lnTo>
                    <a:lnTo>
                      <a:pt x="542" y="898"/>
                    </a:lnTo>
                    <a:lnTo>
                      <a:pt x="528" y="876"/>
                    </a:lnTo>
                    <a:lnTo>
                      <a:pt x="514" y="852"/>
                    </a:lnTo>
                    <a:lnTo>
                      <a:pt x="504" y="828"/>
                    </a:lnTo>
                    <a:lnTo>
                      <a:pt x="492" y="804"/>
                    </a:lnTo>
                    <a:lnTo>
                      <a:pt x="484" y="780"/>
                    </a:lnTo>
                    <a:lnTo>
                      <a:pt x="468" y="728"/>
                    </a:lnTo>
                    <a:lnTo>
                      <a:pt x="458" y="676"/>
                    </a:lnTo>
                    <a:lnTo>
                      <a:pt x="450" y="626"/>
                    </a:lnTo>
                    <a:lnTo>
                      <a:pt x="446" y="576"/>
                    </a:lnTo>
                    <a:lnTo>
                      <a:pt x="444" y="530"/>
                    </a:lnTo>
                    <a:lnTo>
                      <a:pt x="444" y="486"/>
                    </a:lnTo>
                    <a:lnTo>
                      <a:pt x="446" y="450"/>
                    </a:lnTo>
                    <a:lnTo>
                      <a:pt x="450" y="394"/>
                    </a:lnTo>
                    <a:lnTo>
                      <a:pt x="452" y="374"/>
                    </a:lnTo>
                    <a:lnTo>
                      <a:pt x="452" y="374"/>
                    </a:lnTo>
                    <a:lnTo>
                      <a:pt x="480" y="382"/>
                    </a:lnTo>
                    <a:lnTo>
                      <a:pt x="506" y="384"/>
                    </a:lnTo>
                    <a:lnTo>
                      <a:pt x="506" y="384"/>
                    </a:lnTo>
                    <a:lnTo>
                      <a:pt x="524" y="382"/>
                    </a:lnTo>
                    <a:lnTo>
                      <a:pt x="538" y="380"/>
                    </a:lnTo>
                    <a:lnTo>
                      <a:pt x="552" y="376"/>
                    </a:lnTo>
                    <a:lnTo>
                      <a:pt x="566" y="370"/>
                    </a:lnTo>
                    <a:lnTo>
                      <a:pt x="578" y="364"/>
                    </a:lnTo>
                    <a:lnTo>
                      <a:pt x="590" y="358"/>
                    </a:lnTo>
                    <a:lnTo>
                      <a:pt x="608" y="342"/>
                    </a:lnTo>
                    <a:lnTo>
                      <a:pt x="622" y="328"/>
                    </a:lnTo>
                    <a:lnTo>
                      <a:pt x="632" y="314"/>
                    </a:lnTo>
                    <a:lnTo>
                      <a:pt x="642" y="300"/>
                    </a:lnTo>
                    <a:lnTo>
                      <a:pt x="642" y="300"/>
                    </a:lnTo>
                    <a:lnTo>
                      <a:pt x="658" y="316"/>
                    </a:lnTo>
                    <a:lnTo>
                      <a:pt x="674" y="330"/>
                    </a:lnTo>
                    <a:lnTo>
                      <a:pt x="692" y="344"/>
                    </a:lnTo>
                    <a:lnTo>
                      <a:pt x="710" y="354"/>
                    </a:lnTo>
                    <a:lnTo>
                      <a:pt x="728" y="364"/>
                    </a:lnTo>
                    <a:lnTo>
                      <a:pt x="748" y="374"/>
                    </a:lnTo>
                    <a:lnTo>
                      <a:pt x="786" y="388"/>
                    </a:lnTo>
                    <a:lnTo>
                      <a:pt x="826" y="398"/>
                    </a:lnTo>
                    <a:lnTo>
                      <a:pt x="866" y="404"/>
                    </a:lnTo>
                    <a:lnTo>
                      <a:pt x="904" y="408"/>
                    </a:lnTo>
                    <a:lnTo>
                      <a:pt x="940" y="410"/>
                    </a:lnTo>
                    <a:lnTo>
                      <a:pt x="940" y="410"/>
                    </a:lnTo>
                    <a:lnTo>
                      <a:pt x="970" y="408"/>
                    </a:lnTo>
                    <a:lnTo>
                      <a:pt x="998" y="406"/>
                    </a:lnTo>
                    <a:lnTo>
                      <a:pt x="1046" y="400"/>
                    </a:lnTo>
                    <a:lnTo>
                      <a:pt x="1076" y="396"/>
                    </a:lnTo>
                    <a:lnTo>
                      <a:pt x="1088" y="392"/>
                    </a:lnTo>
                    <a:lnTo>
                      <a:pt x="1088" y="392"/>
                    </a:lnTo>
                    <a:lnTo>
                      <a:pt x="1094" y="438"/>
                    </a:lnTo>
                    <a:lnTo>
                      <a:pt x="1096" y="482"/>
                    </a:lnTo>
                    <a:lnTo>
                      <a:pt x="1098" y="524"/>
                    </a:lnTo>
                    <a:lnTo>
                      <a:pt x="1098" y="562"/>
                    </a:lnTo>
                    <a:lnTo>
                      <a:pt x="1096" y="600"/>
                    </a:lnTo>
                    <a:lnTo>
                      <a:pt x="1094" y="634"/>
                    </a:lnTo>
                    <a:lnTo>
                      <a:pt x="1088" y="666"/>
                    </a:lnTo>
                    <a:lnTo>
                      <a:pt x="1082" y="698"/>
                    </a:lnTo>
                    <a:lnTo>
                      <a:pt x="1076" y="726"/>
                    </a:lnTo>
                    <a:lnTo>
                      <a:pt x="1068" y="752"/>
                    </a:lnTo>
                    <a:lnTo>
                      <a:pt x="1060" y="778"/>
                    </a:lnTo>
                    <a:lnTo>
                      <a:pt x="1050" y="802"/>
                    </a:lnTo>
                    <a:lnTo>
                      <a:pt x="1040" y="822"/>
                    </a:lnTo>
                    <a:lnTo>
                      <a:pt x="1028" y="842"/>
                    </a:lnTo>
                    <a:lnTo>
                      <a:pt x="1006" y="878"/>
                    </a:lnTo>
                    <a:lnTo>
                      <a:pt x="982" y="906"/>
                    </a:lnTo>
                    <a:lnTo>
                      <a:pt x="960" y="930"/>
                    </a:lnTo>
                    <a:lnTo>
                      <a:pt x="936" y="950"/>
                    </a:lnTo>
                    <a:lnTo>
                      <a:pt x="916" y="964"/>
                    </a:lnTo>
                    <a:lnTo>
                      <a:pt x="900" y="974"/>
                    </a:lnTo>
                    <a:lnTo>
                      <a:pt x="886" y="982"/>
                    </a:lnTo>
                    <a:lnTo>
                      <a:pt x="874" y="986"/>
                    </a:lnTo>
                    <a:lnTo>
                      <a:pt x="874" y="1090"/>
                    </a:lnTo>
                    <a:lnTo>
                      <a:pt x="1016" y="1090"/>
                    </a:lnTo>
                    <a:lnTo>
                      <a:pt x="924" y="1270"/>
                    </a:lnTo>
                    <a:lnTo>
                      <a:pt x="1170" y="1270"/>
                    </a:lnTo>
                    <a:lnTo>
                      <a:pt x="1170" y="1900"/>
                    </a:lnTo>
                    <a:lnTo>
                      <a:pt x="1350" y="1900"/>
                    </a:lnTo>
                    <a:lnTo>
                      <a:pt x="1350" y="1900"/>
                    </a:lnTo>
                    <a:lnTo>
                      <a:pt x="1370" y="1900"/>
                    </a:lnTo>
                    <a:lnTo>
                      <a:pt x="1390" y="1896"/>
                    </a:lnTo>
                    <a:lnTo>
                      <a:pt x="1410" y="1890"/>
                    </a:lnTo>
                    <a:lnTo>
                      <a:pt x="1428" y="1882"/>
                    </a:lnTo>
                    <a:lnTo>
                      <a:pt x="1446" y="1872"/>
                    </a:lnTo>
                    <a:lnTo>
                      <a:pt x="1462" y="1860"/>
                    </a:lnTo>
                    <a:lnTo>
                      <a:pt x="1478" y="1844"/>
                    </a:lnTo>
                    <a:lnTo>
                      <a:pt x="1490" y="1828"/>
                    </a:lnTo>
                    <a:lnTo>
                      <a:pt x="1490" y="1828"/>
                    </a:lnTo>
                    <a:lnTo>
                      <a:pt x="1502" y="1812"/>
                    </a:lnTo>
                    <a:lnTo>
                      <a:pt x="1510" y="1792"/>
                    </a:lnTo>
                    <a:lnTo>
                      <a:pt x="1518" y="1774"/>
                    </a:lnTo>
                    <a:lnTo>
                      <a:pt x="1522" y="1754"/>
                    </a:lnTo>
                    <a:lnTo>
                      <a:pt x="1524" y="1734"/>
                    </a:lnTo>
                    <a:lnTo>
                      <a:pt x="1524" y="1714"/>
                    </a:lnTo>
                    <a:lnTo>
                      <a:pt x="1520" y="1692"/>
                    </a:lnTo>
                    <a:lnTo>
                      <a:pt x="1516" y="1672"/>
                    </a:lnTo>
                    <a:lnTo>
                      <a:pt x="1352" y="1164"/>
                    </a:lnTo>
                    <a:lnTo>
                      <a:pt x="1352" y="1164"/>
                    </a:lnTo>
                    <a:lnTo>
                      <a:pt x="1352" y="11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292929"/>
                  </a:solidFill>
                  <a:effectLst/>
                  <a:uLnTx/>
                  <a:uFillTx/>
                </a:endParaRPr>
              </a:p>
            </p:txBody>
          </p:sp>
          <p:sp>
            <p:nvSpPr>
              <p:cNvPr id="18" name="Freeform 7"/>
              <p:cNvSpPr>
                <a:spLocks/>
              </p:cNvSpPr>
              <p:nvPr/>
            </p:nvSpPr>
            <p:spPr bwMode="auto">
              <a:xfrm>
                <a:off x="3357" y="899"/>
                <a:ext cx="1616" cy="1154"/>
              </a:xfrm>
              <a:custGeom>
                <a:avLst/>
                <a:gdLst>
                  <a:gd name="T0" fmla="*/ 1608 w 1616"/>
                  <a:gd name="T1" fmla="*/ 738 h 1154"/>
                  <a:gd name="T2" fmla="*/ 1588 w 1616"/>
                  <a:gd name="T3" fmla="*/ 674 h 1154"/>
                  <a:gd name="T4" fmla="*/ 1556 w 1616"/>
                  <a:gd name="T5" fmla="*/ 614 h 1154"/>
                  <a:gd name="T6" fmla="*/ 1514 w 1616"/>
                  <a:gd name="T7" fmla="*/ 564 h 1154"/>
                  <a:gd name="T8" fmla="*/ 1464 w 1616"/>
                  <a:gd name="T9" fmla="*/ 520 h 1154"/>
                  <a:gd name="T10" fmla="*/ 1404 w 1616"/>
                  <a:gd name="T11" fmla="*/ 488 h 1154"/>
                  <a:gd name="T12" fmla="*/ 1340 w 1616"/>
                  <a:gd name="T13" fmla="*/ 468 h 1154"/>
                  <a:gd name="T14" fmla="*/ 1270 w 1616"/>
                  <a:gd name="T15" fmla="*/ 462 h 1154"/>
                  <a:gd name="T16" fmla="*/ 1240 w 1616"/>
                  <a:gd name="T17" fmla="*/ 438 h 1154"/>
                  <a:gd name="T18" fmla="*/ 1214 w 1616"/>
                  <a:gd name="T19" fmla="*/ 392 h 1154"/>
                  <a:gd name="T20" fmla="*/ 1182 w 1616"/>
                  <a:gd name="T21" fmla="*/ 350 h 1154"/>
                  <a:gd name="T22" fmla="*/ 1146 w 1616"/>
                  <a:gd name="T23" fmla="*/ 312 h 1154"/>
                  <a:gd name="T24" fmla="*/ 1104 w 1616"/>
                  <a:gd name="T25" fmla="*/ 282 h 1154"/>
                  <a:gd name="T26" fmla="*/ 1056 w 1616"/>
                  <a:gd name="T27" fmla="*/ 258 h 1154"/>
                  <a:gd name="T28" fmla="*/ 1006 w 1616"/>
                  <a:gd name="T29" fmla="*/ 240 h 1154"/>
                  <a:gd name="T30" fmla="*/ 952 w 1616"/>
                  <a:gd name="T31" fmla="*/ 232 h 1154"/>
                  <a:gd name="T32" fmla="*/ 892 w 1616"/>
                  <a:gd name="T33" fmla="*/ 232 h 1154"/>
                  <a:gd name="T34" fmla="*/ 846 w 1616"/>
                  <a:gd name="T35" fmla="*/ 210 h 1154"/>
                  <a:gd name="T36" fmla="*/ 810 w 1616"/>
                  <a:gd name="T37" fmla="*/ 162 h 1154"/>
                  <a:gd name="T38" fmla="*/ 768 w 1616"/>
                  <a:gd name="T39" fmla="*/ 120 h 1154"/>
                  <a:gd name="T40" fmla="*/ 722 w 1616"/>
                  <a:gd name="T41" fmla="*/ 82 h 1154"/>
                  <a:gd name="T42" fmla="*/ 670 w 1616"/>
                  <a:gd name="T43" fmla="*/ 50 h 1154"/>
                  <a:gd name="T44" fmla="*/ 614 w 1616"/>
                  <a:gd name="T45" fmla="*/ 26 h 1154"/>
                  <a:gd name="T46" fmla="*/ 556 w 1616"/>
                  <a:gd name="T47" fmla="*/ 10 h 1154"/>
                  <a:gd name="T48" fmla="*/ 494 w 1616"/>
                  <a:gd name="T49" fmla="*/ 0 h 1154"/>
                  <a:gd name="T50" fmla="*/ 416 w 1616"/>
                  <a:gd name="T51" fmla="*/ 2 h 1154"/>
                  <a:gd name="T52" fmla="*/ 328 w 1616"/>
                  <a:gd name="T53" fmla="*/ 20 h 1154"/>
                  <a:gd name="T54" fmla="*/ 246 w 1616"/>
                  <a:gd name="T55" fmla="*/ 52 h 1154"/>
                  <a:gd name="T56" fmla="*/ 174 w 1616"/>
                  <a:gd name="T57" fmla="*/ 100 h 1154"/>
                  <a:gd name="T58" fmla="*/ 112 w 1616"/>
                  <a:gd name="T59" fmla="*/ 158 h 1154"/>
                  <a:gd name="T60" fmla="*/ 62 w 1616"/>
                  <a:gd name="T61" fmla="*/ 228 h 1154"/>
                  <a:gd name="T62" fmla="*/ 26 w 1616"/>
                  <a:gd name="T63" fmla="*/ 308 h 1154"/>
                  <a:gd name="T64" fmla="*/ 4 w 1616"/>
                  <a:gd name="T65" fmla="*/ 394 h 1154"/>
                  <a:gd name="T66" fmla="*/ 56 w 1616"/>
                  <a:gd name="T67" fmla="*/ 454 h 1154"/>
                  <a:gd name="T68" fmla="*/ 170 w 1616"/>
                  <a:gd name="T69" fmla="*/ 500 h 1154"/>
                  <a:gd name="T70" fmla="*/ 240 w 1616"/>
                  <a:gd name="T71" fmla="*/ 538 h 1154"/>
                  <a:gd name="T72" fmla="*/ 268 w 1616"/>
                  <a:gd name="T73" fmla="*/ 560 h 1154"/>
                  <a:gd name="T74" fmla="*/ 304 w 1616"/>
                  <a:gd name="T75" fmla="*/ 600 h 1154"/>
                  <a:gd name="T76" fmla="*/ 342 w 1616"/>
                  <a:gd name="T77" fmla="*/ 660 h 1154"/>
                  <a:gd name="T78" fmla="*/ 380 w 1616"/>
                  <a:gd name="T79" fmla="*/ 742 h 1154"/>
                  <a:gd name="T80" fmla="*/ 412 w 1616"/>
                  <a:gd name="T81" fmla="*/ 850 h 1154"/>
                  <a:gd name="T82" fmla="*/ 428 w 1616"/>
                  <a:gd name="T83" fmla="*/ 950 h 1154"/>
                  <a:gd name="T84" fmla="*/ 434 w 1616"/>
                  <a:gd name="T85" fmla="*/ 1026 h 1154"/>
                  <a:gd name="T86" fmla="*/ 436 w 1616"/>
                  <a:gd name="T87" fmla="*/ 1110 h 1154"/>
                  <a:gd name="T88" fmla="*/ 1270 w 1616"/>
                  <a:gd name="T89" fmla="*/ 1154 h 1154"/>
                  <a:gd name="T90" fmla="*/ 1340 w 1616"/>
                  <a:gd name="T91" fmla="*/ 1148 h 1154"/>
                  <a:gd name="T92" fmla="*/ 1404 w 1616"/>
                  <a:gd name="T93" fmla="*/ 1128 h 1154"/>
                  <a:gd name="T94" fmla="*/ 1464 w 1616"/>
                  <a:gd name="T95" fmla="*/ 1096 h 1154"/>
                  <a:gd name="T96" fmla="*/ 1514 w 1616"/>
                  <a:gd name="T97" fmla="*/ 1054 h 1154"/>
                  <a:gd name="T98" fmla="*/ 1556 w 1616"/>
                  <a:gd name="T99" fmla="*/ 1002 h 1154"/>
                  <a:gd name="T100" fmla="*/ 1588 w 1616"/>
                  <a:gd name="T101" fmla="*/ 942 h 1154"/>
                  <a:gd name="T102" fmla="*/ 1608 w 1616"/>
                  <a:gd name="T103" fmla="*/ 878 h 1154"/>
                  <a:gd name="T104" fmla="*/ 1616 w 1616"/>
                  <a:gd name="T105" fmla="*/ 808 h 1154"/>
                  <a:gd name="T106" fmla="*/ 1614 w 1616"/>
                  <a:gd name="T107" fmla="*/ 772 h 1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6" h="1154">
                    <a:moveTo>
                      <a:pt x="1614" y="772"/>
                    </a:moveTo>
                    <a:lnTo>
                      <a:pt x="1608" y="738"/>
                    </a:lnTo>
                    <a:lnTo>
                      <a:pt x="1600" y="706"/>
                    </a:lnTo>
                    <a:lnTo>
                      <a:pt x="1588" y="674"/>
                    </a:lnTo>
                    <a:lnTo>
                      <a:pt x="1574" y="642"/>
                    </a:lnTo>
                    <a:lnTo>
                      <a:pt x="1556" y="614"/>
                    </a:lnTo>
                    <a:lnTo>
                      <a:pt x="1536" y="588"/>
                    </a:lnTo>
                    <a:lnTo>
                      <a:pt x="1514" y="564"/>
                    </a:lnTo>
                    <a:lnTo>
                      <a:pt x="1490" y="540"/>
                    </a:lnTo>
                    <a:lnTo>
                      <a:pt x="1464" y="520"/>
                    </a:lnTo>
                    <a:lnTo>
                      <a:pt x="1434" y="504"/>
                    </a:lnTo>
                    <a:lnTo>
                      <a:pt x="1404" y="488"/>
                    </a:lnTo>
                    <a:lnTo>
                      <a:pt x="1372" y="478"/>
                    </a:lnTo>
                    <a:lnTo>
                      <a:pt x="1340" y="468"/>
                    </a:lnTo>
                    <a:lnTo>
                      <a:pt x="1304" y="464"/>
                    </a:lnTo>
                    <a:lnTo>
                      <a:pt x="1270" y="462"/>
                    </a:lnTo>
                    <a:lnTo>
                      <a:pt x="1248" y="464"/>
                    </a:lnTo>
                    <a:lnTo>
                      <a:pt x="1240" y="438"/>
                    </a:lnTo>
                    <a:lnTo>
                      <a:pt x="1228" y="414"/>
                    </a:lnTo>
                    <a:lnTo>
                      <a:pt x="1214" y="392"/>
                    </a:lnTo>
                    <a:lnTo>
                      <a:pt x="1200" y="370"/>
                    </a:lnTo>
                    <a:lnTo>
                      <a:pt x="1182" y="350"/>
                    </a:lnTo>
                    <a:lnTo>
                      <a:pt x="1164" y="330"/>
                    </a:lnTo>
                    <a:lnTo>
                      <a:pt x="1146" y="312"/>
                    </a:lnTo>
                    <a:lnTo>
                      <a:pt x="1126" y="296"/>
                    </a:lnTo>
                    <a:lnTo>
                      <a:pt x="1104" y="282"/>
                    </a:lnTo>
                    <a:lnTo>
                      <a:pt x="1080" y="268"/>
                    </a:lnTo>
                    <a:lnTo>
                      <a:pt x="1056" y="258"/>
                    </a:lnTo>
                    <a:lnTo>
                      <a:pt x="1032" y="248"/>
                    </a:lnTo>
                    <a:lnTo>
                      <a:pt x="1006" y="240"/>
                    </a:lnTo>
                    <a:lnTo>
                      <a:pt x="978" y="236"/>
                    </a:lnTo>
                    <a:lnTo>
                      <a:pt x="952" y="232"/>
                    </a:lnTo>
                    <a:lnTo>
                      <a:pt x="924" y="230"/>
                    </a:lnTo>
                    <a:lnTo>
                      <a:pt x="892" y="232"/>
                    </a:lnTo>
                    <a:lnTo>
                      <a:pt x="862" y="236"/>
                    </a:lnTo>
                    <a:lnTo>
                      <a:pt x="846" y="210"/>
                    </a:lnTo>
                    <a:lnTo>
                      <a:pt x="830" y="186"/>
                    </a:lnTo>
                    <a:lnTo>
                      <a:pt x="810" y="162"/>
                    </a:lnTo>
                    <a:lnTo>
                      <a:pt x="790" y="140"/>
                    </a:lnTo>
                    <a:lnTo>
                      <a:pt x="768" y="120"/>
                    </a:lnTo>
                    <a:lnTo>
                      <a:pt x="746" y="100"/>
                    </a:lnTo>
                    <a:lnTo>
                      <a:pt x="722" y="82"/>
                    </a:lnTo>
                    <a:lnTo>
                      <a:pt x="696" y="66"/>
                    </a:lnTo>
                    <a:lnTo>
                      <a:pt x="670" y="50"/>
                    </a:lnTo>
                    <a:lnTo>
                      <a:pt x="644" y="38"/>
                    </a:lnTo>
                    <a:lnTo>
                      <a:pt x="614" y="26"/>
                    </a:lnTo>
                    <a:lnTo>
                      <a:pt x="586" y="16"/>
                    </a:lnTo>
                    <a:lnTo>
                      <a:pt x="556" y="10"/>
                    </a:lnTo>
                    <a:lnTo>
                      <a:pt x="524" y="4"/>
                    </a:lnTo>
                    <a:lnTo>
                      <a:pt x="494" y="0"/>
                    </a:lnTo>
                    <a:lnTo>
                      <a:pt x="462" y="0"/>
                    </a:lnTo>
                    <a:lnTo>
                      <a:pt x="416" y="2"/>
                    </a:lnTo>
                    <a:lnTo>
                      <a:pt x="370" y="8"/>
                    </a:lnTo>
                    <a:lnTo>
                      <a:pt x="328" y="20"/>
                    </a:lnTo>
                    <a:lnTo>
                      <a:pt x="286" y="34"/>
                    </a:lnTo>
                    <a:lnTo>
                      <a:pt x="246" y="52"/>
                    </a:lnTo>
                    <a:lnTo>
                      <a:pt x="210" y="74"/>
                    </a:lnTo>
                    <a:lnTo>
                      <a:pt x="174" y="100"/>
                    </a:lnTo>
                    <a:lnTo>
                      <a:pt x="142" y="128"/>
                    </a:lnTo>
                    <a:lnTo>
                      <a:pt x="112" y="158"/>
                    </a:lnTo>
                    <a:lnTo>
                      <a:pt x="86" y="192"/>
                    </a:lnTo>
                    <a:lnTo>
                      <a:pt x="62" y="228"/>
                    </a:lnTo>
                    <a:lnTo>
                      <a:pt x="42" y="266"/>
                    </a:lnTo>
                    <a:lnTo>
                      <a:pt x="26" y="308"/>
                    </a:lnTo>
                    <a:lnTo>
                      <a:pt x="12" y="350"/>
                    </a:lnTo>
                    <a:lnTo>
                      <a:pt x="4" y="394"/>
                    </a:lnTo>
                    <a:lnTo>
                      <a:pt x="0" y="438"/>
                    </a:lnTo>
                    <a:lnTo>
                      <a:pt x="56" y="454"/>
                    </a:lnTo>
                    <a:lnTo>
                      <a:pt x="114" y="476"/>
                    </a:lnTo>
                    <a:lnTo>
                      <a:pt x="170" y="500"/>
                    </a:lnTo>
                    <a:lnTo>
                      <a:pt x="228" y="530"/>
                    </a:lnTo>
                    <a:lnTo>
                      <a:pt x="240" y="538"/>
                    </a:lnTo>
                    <a:lnTo>
                      <a:pt x="252" y="548"/>
                    </a:lnTo>
                    <a:lnTo>
                      <a:pt x="268" y="560"/>
                    </a:lnTo>
                    <a:lnTo>
                      <a:pt x="284" y="578"/>
                    </a:lnTo>
                    <a:lnTo>
                      <a:pt x="304" y="600"/>
                    </a:lnTo>
                    <a:lnTo>
                      <a:pt x="324" y="628"/>
                    </a:lnTo>
                    <a:lnTo>
                      <a:pt x="342" y="660"/>
                    </a:lnTo>
                    <a:lnTo>
                      <a:pt x="362" y="698"/>
                    </a:lnTo>
                    <a:lnTo>
                      <a:pt x="380" y="742"/>
                    </a:lnTo>
                    <a:lnTo>
                      <a:pt x="398" y="792"/>
                    </a:lnTo>
                    <a:lnTo>
                      <a:pt x="412" y="850"/>
                    </a:lnTo>
                    <a:lnTo>
                      <a:pt x="424" y="914"/>
                    </a:lnTo>
                    <a:lnTo>
                      <a:pt x="428" y="950"/>
                    </a:lnTo>
                    <a:lnTo>
                      <a:pt x="432" y="986"/>
                    </a:lnTo>
                    <a:lnTo>
                      <a:pt x="434" y="1026"/>
                    </a:lnTo>
                    <a:lnTo>
                      <a:pt x="436" y="1066"/>
                    </a:lnTo>
                    <a:lnTo>
                      <a:pt x="436" y="1110"/>
                    </a:lnTo>
                    <a:lnTo>
                      <a:pt x="434" y="1154"/>
                    </a:lnTo>
                    <a:lnTo>
                      <a:pt x="1270" y="1154"/>
                    </a:lnTo>
                    <a:lnTo>
                      <a:pt x="1304" y="1152"/>
                    </a:lnTo>
                    <a:lnTo>
                      <a:pt x="1340" y="1148"/>
                    </a:lnTo>
                    <a:lnTo>
                      <a:pt x="1372" y="1140"/>
                    </a:lnTo>
                    <a:lnTo>
                      <a:pt x="1404" y="1128"/>
                    </a:lnTo>
                    <a:lnTo>
                      <a:pt x="1434" y="1112"/>
                    </a:lnTo>
                    <a:lnTo>
                      <a:pt x="1464" y="1096"/>
                    </a:lnTo>
                    <a:lnTo>
                      <a:pt x="1490" y="1076"/>
                    </a:lnTo>
                    <a:lnTo>
                      <a:pt x="1514" y="1054"/>
                    </a:lnTo>
                    <a:lnTo>
                      <a:pt x="1536" y="1028"/>
                    </a:lnTo>
                    <a:lnTo>
                      <a:pt x="1556" y="1002"/>
                    </a:lnTo>
                    <a:lnTo>
                      <a:pt x="1574" y="974"/>
                    </a:lnTo>
                    <a:lnTo>
                      <a:pt x="1588" y="942"/>
                    </a:lnTo>
                    <a:lnTo>
                      <a:pt x="1600" y="912"/>
                    </a:lnTo>
                    <a:lnTo>
                      <a:pt x="1608" y="878"/>
                    </a:lnTo>
                    <a:lnTo>
                      <a:pt x="1614" y="844"/>
                    </a:lnTo>
                    <a:lnTo>
                      <a:pt x="1616" y="808"/>
                    </a:lnTo>
                    <a:lnTo>
                      <a:pt x="1614" y="772"/>
                    </a:lnTo>
                    <a:lnTo>
                      <a:pt x="1614" y="7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47" tIns="46623" rIns="93247" bIns="46623" numCol="1" anchor="t" anchorCtr="0" compatLnSpc="1">
                <a:prstTxWarp prst="textNoShape">
                  <a:avLst/>
                </a:prstTxWarp>
              </a:bodyPr>
              <a:lstStyle/>
              <a:p>
                <a:pPr marL="0" marR="0" lvl="0" indent="0" defTabSz="932418" eaLnBrk="1" fontAlgn="auto" latinLnBrk="0" hangingPunct="1">
                  <a:lnSpc>
                    <a:spcPct val="100000"/>
                  </a:lnSpc>
                  <a:spcBef>
                    <a:spcPts val="0"/>
                  </a:spcBef>
                  <a:spcAft>
                    <a:spcPts val="0"/>
                  </a:spcAft>
                  <a:buClrTx/>
                  <a:buSzTx/>
                  <a:buFontTx/>
                  <a:buNone/>
                  <a:tabLst/>
                  <a:defRPr/>
                </a:pPr>
                <a:endParaRPr kumimoji="0" lang="en-US" sz="1836" b="0" i="0" u="none" strike="noStrike" kern="0" cap="none" spc="0" normalizeH="0" baseline="0" noProof="0">
                  <a:ln>
                    <a:noFill/>
                  </a:ln>
                  <a:solidFill>
                    <a:srgbClr val="292929"/>
                  </a:solidFill>
                  <a:effectLst/>
                  <a:uLnTx/>
                  <a:uFillTx/>
                </a:endParaRPr>
              </a:p>
            </p:txBody>
          </p:sp>
        </p:grpSp>
      </p:grpSp>
    </p:spTree>
    <p:extLst>
      <p:ext uri="{BB962C8B-B14F-4D97-AF65-F5344CB8AC3E}">
        <p14:creationId xmlns:p14="http://schemas.microsoft.com/office/powerpoint/2010/main" val="193925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63" presetClass="path" presetSubtype="0" accel="50000" decel="50000" fill="hold" nodeType="withEffect">
                                  <p:stCondLst>
                                    <p:cond delay="0"/>
                                  </p:stCondLst>
                                  <p:childTnLst>
                                    <p:animMotion origin="layout" path="M 1.25E-6 3.7037E-7 L 0.04388 -0.00093 " pathEditMode="relative" rAng="0" ptsTypes="AA">
                                      <p:cBhvr>
                                        <p:cTn id="9" dur="750" spd="-100000" fill="hold"/>
                                        <p:tgtEl>
                                          <p:spTgt spid="6"/>
                                        </p:tgtEl>
                                        <p:attrNameLst>
                                          <p:attrName>ppt_x</p:attrName>
                                          <p:attrName>ppt_y</p:attrName>
                                        </p:attrNameLst>
                                      </p:cBhvr>
                                      <p:rCtr x="2187" y="-46"/>
                                    </p:animMotion>
                                  </p:childTnLst>
                                </p:cTn>
                              </p:par>
                              <p:par>
                                <p:cTn id="10" presetID="10" presetClass="entr" presetSubtype="0" fill="hold" nodeType="withEffect">
                                  <p:stCondLst>
                                    <p:cond delay="1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63" presetClass="path" presetSubtype="0" accel="50000" decel="50000" fill="hold" nodeType="withEffect">
                                  <p:stCondLst>
                                    <p:cond delay="100"/>
                                  </p:stCondLst>
                                  <p:childTnLst>
                                    <p:animMotion origin="layout" path="M 2.08333E-6 -7.40741E-7 L 0.04388 -0.00093 " pathEditMode="relative" rAng="0" ptsTypes="AA">
                                      <p:cBhvr>
                                        <p:cTn id="14" dur="750" spd="-100000" fill="hold"/>
                                        <p:tgtEl>
                                          <p:spTgt spid="19"/>
                                        </p:tgtEl>
                                        <p:attrNameLst>
                                          <p:attrName>ppt_x</p:attrName>
                                          <p:attrName>ppt_y</p:attrName>
                                        </p:attrNameLst>
                                      </p:cBhvr>
                                      <p:rCtr x="2187" y="-46"/>
                                    </p:animMotion>
                                  </p:childTnLst>
                                </p:cTn>
                              </p:par>
                              <p:par>
                                <p:cTn id="15" presetID="10" presetClass="entr" presetSubtype="0" fill="hold" nodeType="withEffect">
                                  <p:stCondLst>
                                    <p:cond delay="2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par>
                                <p:cTn id="18" presetID="63" presetClass="path" presetSubtype="0" accel="50000" decel="50000" fill="hold" nodeType="withEffect">
                                  <p:stCondLst>
                                    <p:cond delay="200"/>
                                  </p:stCondLst>
                                  <p:childTnLst>
                                    <p:animMotion origin="layout" path="M 2.91667E-6 4.07407E-6 L 0.04388 -0.00093 " pathEditMode="relative" rAng="0" ptsTypes="AA">
                                      <p:cBhvr>
                                        <p:cTn id="19" dur="750" spd="-100000" fill="hold"/>
                                        <p:tgtEl>
                                          <p:spTgt spid="43"/>
                                        </p:tgtEl>
                                        <p:attrNameLst>
                                          <p:attrName>ppt_x</p:attrName>
                                          <p:attrName>ppt_y</p:attrName>
                                        </p:attrNameLst>
                                      </p:cBhvr>
                                      <p:rCtr x="2187"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Questions / Discussion</a:t>
            </a:r>
          </a:p>
        </p:txBody>
      </p:sp>
    </p:spTree>
    <p:extLst>
      <p:ext uri="{BB962C8B-B14F-4D97-AF65-F5344CB8AC3E}">
        <p14:creationId xmlns:p14="http://schemas.microsoft.com/office/powerpoint/2010/main" val="167931670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 IT Pro resources</a:t>
            </a:r>
            <a:br>
              <a:rPr lang="en-US" dirty="0"/>
            </a:br>
            <a:r>
              <a:rPr lang="en-US" sz="3200" spc="0" dirty="0">
                <a:gradFill>
                  <a:gsLst>
                    <a:gs pos="1250">
                      <a:schemeClr val="tx2"/>
                    </a:gs>
                    <a:gs pos="100000">
                      <a:schemeClr val="tx2"/>
                    </a:gs>
                  </a:gsLst>
                  <a:lin ang="5400000" scaled="0"/>
                </a:gradFill>
              </a:rPr>
              <a:t>To advance your career in cloud technology</a:t>
            </a:r>
          </a:p>
        </p:txBody>
      </p:sp>
      <p:sp>
        <p:nvSpPr>
          <p:cNvPr id="5" name="checks"/>
          <p:cNvSpPr/>
          <p:nvPr/>
        </p:nvSpPr>
        <p:spPr bwMode="auto">
          <a:xfrm>
            <a:off x="3147376" y="1940604"/>
            <a:ext cx="9166861" cy="3973353"/>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Cloud role mapping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Expert advice on skills needed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Self-paced curriculum by cloud role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$300 Azure credits and extended trials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err="1">
                <a:ln>
                  <a:noFill/>
                </a:ln>
                <a:gradFill>
                  <a:gsLst>
                    <a:gs pos="0">
                      <a:schemeClr val="tx1"/>
                    </a:gs>
                    <a:gs pos="100000">
                      <a:schemeClr val="tx1"/>
                    </a:gs>
                  </a:gsLst>
                  <a:lin ang="5400000" scaled="0"/>
                </a:gradFill>
                <a:effectLst/>
                <a:uLnTx/>
                <a:uFillTx/>
              </a:rPr>
              <a:t>Pluralsight</a:t>
            </a: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 3 month subscription (10 courses)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Phone support incident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Weekly short videos and insights from Microsoft’s leaders and engineers </a:t>
            </a:r>
          </a:p>
          <a:p>
            <a:pPr marL="0" marR="0" lvl="0" indent="0" defTabSz="914400" eaLnBrk="1" fontAlgn="auto" latinLnBrk="0" hangingPunct="1">
              <a:lnSpc>
                <a:spcPct val="90000"/>
              </a:lnSpc>
              <a:spcBef>
                <a:spcPts val="600"/>
              </a:spcBef>
              <a:spcAft>
                <a:spcPts val="1200"/>
              </a:spcAft>
              <a:buClrTx/>
              <a:buSzTx/>
              <a:buFontTx/>
              <a:buNone/>
              <a:tabLst/>
              <a:defRPr/>
            </a:pPr>
            <a:r>
              <a:rPr kumimoji="0" lang="en-US" sz="1800" b="0" i="0" u="none" strike="noStrike" kern="0" cap="none" spc="0" normalizeH="0" baseline="0" noProof="0" dirty="0">
                <a:ln>
                  <a:noFill/>
                </a:ln>
                <a:gradFill>
                  <a:gsLst>
                    <a:gs pos="0">
                      <a:schemeClr val="tx1"/>
                    </a:gs>
                    <a:gs pos="100000">
                      <a:schemeClr val="tx1"/>
                    </a:gs>
                  </a:gsLst>
                  <a:lin ang="5400000" scaled="0"/>
                </a:gradFill>
                <a:effectLst/>
                <a:uLnTx/>
                <a:uFillTx/>
              </a:rPr>
              <a:t>Connect with community of peers and Microsoft experts</a:t>
            </a:r>
          </a:p>
        </p:txBody>
      </p:sp>
      <p:sp>
        <p:nvSpPr>
          <p:cNvPr id="6" name="White Fade"/>
          <p:cNvSpPr/>
          <p:nvPr/>
        </p:nvSpPr>
        <p:spPr bwMode="auto">
          <a:xfrm>
            <a:off x="3017838" y="1592261"/>
            <a:ext cx="9418637" cy="5402264"/>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7" name="web1"/>
          <p:cNvSpPr/>
          <p:nvPr/>
        </p:nvSpPr>
        <p:spPr bwMode="auto">
          <a:xfrm>
            <a:off x="3147376" y="1940604"/>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Career Center</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3"/>
              </a:rPr>
              <a:t>www.microsoft.com/itprocareercenter</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7" name="web2"/>
          <p:cNvSpPr/>
          <p:nvPr/>
        </p:nvSpPr>
        <p:spPr bwMode="auto">
          <a:xfrm>
            <a:off x="3147376" y="2944539"/>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IT Pro Cloud Essentials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4"/>
              </a:rPr>
              <a:t>www.microsoft.com/itprocloudessentials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0" name="web3"/>
          <p:cNvSpPr/>
          <p:nvPr/>
        </p:nvSpPr>
        <p:spPr bwMode="auto">
          <a:xfrm>
            <a:off x="3147376" y="394656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Mechanics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sng" strike="noStrike" kern="0" cap="none" spc="0" normalizeH="0" baseline="0" noProof="0" dirty="0">
                <a:ln>
                  <a:noFill/>
                </a:ln>
                <a:solidFill>
                  <a:schemeClr val="tx1"/>
                </a:solidFill>
                <a:effectLst/>
                <a:uLnTx/>
                <a:uFillTx/>
                <a:hlinkClick r:id="rId5"/>
              </a:rPr>
              <a:t>www.microsoft.com/mechanics</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19" name="web4"/>
          <p:cNvSpPr/>
          <p:nvPr/>
        </p:nvSpPr>
        <p:spPr bwMode="auto">
          <a:xfrm>
            <a:off x="3147376" y="4953837"/>
            <a:ext cx="9016827" cy="960121"/>
          </a:xfrm>
          <a:prstGeom prst="rect">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Microsoft Tech Community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hlinkClick r:id="rId6"/>
              </a:rPr>
              <a:t>https://techcommunity.microsoft.com</a:t>
            </a:r>
            <a:r>
              <a:rPr kumimoji="0" lang="en-US" sz="2000" b="0" i="0" u="none" strike="noStrike" kern="0" cap="none" spc="0" normalizeH="0" baseline="0" noProof="0" dirty="0">
                <a:ln>
                  <a:noFill/>
                </a:ln>
                <a:gradFill>
                  <a:gsLst>
                    <a:gs pos="0">
                      <a:schemeClr val="tx1"/>
                    </a:gs>
                    <a:gs pos="100000">
                      <a:schemeClr val="tx1"/>
                    </a:gs>
                  </a:gsLst>
                  <a:lin ang="5400000" scaled="0"/>
                </a:gradFill>
                <a:effectLst/>
                <a:uLnTx/>
                <a:uFillTx/>
              </a:rPr>
              <a:t>  </a:t>
            </a:r>
          </a:p>
        </p:txBody>
      </p:sp>
      <p:sp>
        <p:nvSpPr>
          <p:cNvPr id="25" name="Mask"/>
          <p:cNvSpPr/>
          <p:nvPr/>
        </p:nvSpPr>
        <p:spPr bwMode="auto">
          <a:xfrm>
            <a:off x="-487361" y="1516062"/>
            <a:ext cx="3634737" cy="5486402"/>
          </a:xfrm>
          <a:prstGeom prst="rect">
            <a:avLst/>
          </a:prstGeom>
          <a:solidFill>
            <a:schemeClr val="bg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5439">
                    <a:srgbClr val="F8F8F8"/>
                  </a:gs>
                  <a:gs pos="10000">
                    <a:srgbClr val="F8F8F8"/>
                  </a:gs>
                </a:gsLst>
                <a:lin ang="5400000" scaled="0"/>
              </a:gradFill>
              <a:effectLst/>
              <a:uLnTx/>
              <a:uFillTx/>
            </a:endParaRPr>
          </a:p>
        </p:txBody>
      </p:sp>
      <p:sp>
        <p:nvSpPr>
          <p:cNvPr id="9" name="1"/>
          <p:cNvSpPr/>
          <p:nvPr/>
        </p:nvSpPr>
        <p:spPr bwMode="auto">
          <a:xfrm>
            <a:off x="274639" y="1940604"/>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Plan your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career path</a:t>
            </a:r>
          </a:p>
        </p:txBody>
      </p:sp>
      <p:sp>
        <p:nvSpPr>
          <p:cNvPr id="10" name="2"/>
          <p:cNvSpPr/>
          <p:nvPr/>
        </p:nvSpPr>
        <p:spPr bwMode="auto">
          <a:xfrm>
            <a:off x="274639" y="2944539"/>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Get started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with Azure</a:t>
            </a:r>
          </a:p>
        </p:txBody>
      </p:sp>
      <p:sp>
        <p:nvSpPr>
          <p:cNvPr id="12" name="4"/>
          <p:cNvSpPr/>
          <p:nvPr/>
        </p:nvSpPr>
        <p:spPr bwMode="auto">
          <a:xfrm>
            <a:off x="274639" y="495383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Connect with peers and experts </a:t>
            </a:r>
          </a:p>
        </p:txBody>
      </p:sp>
      <p:sp>
        <p:nvSpPr>
          <p:cNvPr id="15" name="4"/>
          <p:cNvSpPr/>
          <p:nvPr/>
        </p:nvSpPr>
        <p:spPr bwMode="auto">
          <a:xfrm>
            <a:off x="274639" y="3946567"/>
            <a:ext cx="2872737" cy="96012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t" anchorCtr="0" compatLnSpc="1">
            <a:prstTxWarp prst="textNoShape">
              <a:avLst/>
            </a:prstTxWarp>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Demos and </a:t>
            </a:r>
            <a:b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br>
            <a:r>
              <a:rPr kumimoji="0" lang="en-US" sz="2400" b="0" i="0" u="none" strike="noStrike" kern="0" cap="none" spc="0" normalizeH="0" baseline="0" noProof="0" dirty="0">
                <a:ln>
                  <a:noFill/>
                </a:ln>
                <a:gradFill>
                  <a:gsLst>
                    <a:gs pos="5439">
                      <a:srgbClr val="F8F8F8"/>
                    </a:gs>
                    <a:gs pos="100000">
                      <a:srgbClr val="F8F8F8"/>
                    </a:gs>
                  </a:gsLst>
                  <a:lin ang="5400000" scaled="0"/>
                </a:gradFill>
                <a:effectLst/>
                <a:uLnTx/>
                <a:uFillTx/>
                <a:latin typeface="+mj-lt"/>
              </a:rPr>
              <a:t>how-to videos</a:t>
            </a:r>
          </a:p>
        </p:txBody>
      </p:sp>
    </p:spTree>
    <p:extLst>
      <p:ext uri="{BB962C8B-B14F-4D97-AF65-F5344CB8AC3E}">
        <p14:creationId xmlns:p14="http://schemas.microsoft.com/office/powerpoint/2010/main" val="81425733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2" presetClass="path" presetSubtype="0" decel="100000" fill="hold" grpId="1" nodeType="withEffect">
                                  <p:stCondLst>
                                    <p:cond delay="0"/>
                                  </p:stCondLst>
                                  <p:childTnLst>
                                    <p:animMotion origin="layout" path="M 0.02144 1.20744E-6 L 3.66862E-6 1.20744E-6 " pathEditMode="relative" rAng="0" ptsTypes="AA">
                                      <p:cBhvr>
                                        <p:cTn id="9" dur="1000" fill="hold"/>
                                        <p:tgtEl>
                                          <p:spTgt spid="5"/>
                                        </p:tgtEl>
                                        <p:attrNameLst>
                                          <p:attrName>ppt_x</p:attrName>
                                          <p:attrName>ppt_y</p:attrName>
                                        </p:attrNameLst>
                                      </p:cBhvr>
                                      <p:rCtr x="-1072" y="0"/>
                                    </p:animMotion>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par>
                          <p:cTn id="15" fill="hold">
                            <p:stCondLst>
                              <p:cond delay="500"/>
                            </p:stCondLst>
                            <p:childTnLst>
                              <p:par>
                                <p:cTn id="16" presetID="2" presetClass="entr" presetSubtype="8" decel="7500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0-#ppt_w/2"/>
                                          </p:val>
                                        </p:tav>
                                        <p:tav tm="100000">
                                          <p:val>
                                            <p:strVal val="#ppt_x"/>
                                          </p:val>
                                        </p:tav>
                                      </p:tavLst>
                                    </p:anim>
                                    <p:anim calcmode="lin" valueType="num">
                                      <p:cBhvr additive="base">
                                        <p:cTn id="19" dur="1000" fill="hold"/>
                                        <p:tgtEl>
                                          <p:spTgt spid="7"/>
                                        </p:tgtEl>
                                        <p:attrNameLst>
                                          <p:attrName>ppt_y</p:attrName>
                                        </p:attrNameLst>
                                      </p:cBhvr>
                                      <p:tavLst>
                                        <p:tav tm="0">
                                          <p:val>
                                            <p:strVal val="#ppt_y"/>
                                          </p:val>
                                        </p:tav>
                                        <p:tav tm="100000">
                                          <p:val>
                                            <p:strVal val="#ppt_y"/>
                                          </p:val>
                                        </p:tav>
                                      </p:tavLst>
                                    </p:anim>
                                  </p:childTnLst>
                                </p:cTn>
                              </p:par>
                              <p:par>
                                <p:cTn id="20" presetID="2" presetClass="entr" presetSubtype="8" decel="75000" fill="hold" grpId="0" nodeType="withEffect">
                                  <p:stCondLst>
                                    <p:cond delay="25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0-#ppt_w/2"/>
                                          </p:val>
                                        </p:tav>
                                        <p:tav tm="100000">
                                          <p:val>
                                            <p:strVal val="#ppt_x"/>
                                          </p:val>
                                        </p:tav>
                                      </p:tavLst>
                                    </p:anim>
                                    <p:anim calcmode="lin" valueType="num">
                                      <p:cBhvr additive="base">
                                        <p:cTn id="23" dur="1000" fill="hold"/>
                                        <p:tgtEl>
                                          <p:spTgt spid="17"/>
                                        </p:tgtEl>
                                        <p:attrNameLst>
                                          <p:attrName>ppt_y</p:attrName>
                                        </p:attrNameLst>
                                      </p:cBhvr>
                                      <p:tavLst>
                                        <p:tav tm="0">
                                          <p:val>
                                            <p:strVal val="#ppt_y"/>
                                          </p:val>
                                        </p:tav>
                                        <p:tav tm="100000">
                                          <p:val>
                                            <p:strVal val="#ppt_y"/>
                                          </p:val>
                                        </p:tav>
                                      </p:tavLst>
                                    </p:anim>
                                  </p:childTnLst>
                                </p:cTn>
                              </p:par>
                              <p:par>
                                <p:cTn id="24" presetID="2" presetClass="entr" presetSubtype="8" decel="75000" fill="hold" grpId="0" nodeType="withEffect">
                                  <p:stCondLst>
                                    <p:cond delay="500"/>
                                  </p:stCondLst>
                                  <p:childTnLst>
                                    <p:set>
                                      <p:cBhvr>
                                        <p:cTn id="25" dur="1" fill="hold">
                                          <p:stCondLst>
                                            <p:cond delay="0"/>
                                          </p:stCondLst>
                                        </p:cTn>
                                        <p:tgtEl>
                                          <p:spTgt spid="20"/>
                                        </p:tgtEl>
                                        <p:attrNameLst>
                                          <p:attrName>style.visibility</p:attrName>
                                        </p:attrNameLst>
                                      </p:cBhvr>
                                      <p:to>
                                        <p:strVal val="visible"/>
                                      </p:to>
                                    </p:set>
                                    <p:anim calcmode="lin" valueType="num">
                                      <p:cBhvr additive="base">
                                        <p:cTn id="26" dur="1000" fill="hold"/>
                                        <p:tgtEl>
                                          <p:spTgt spid="20"/>
                                        </p:tgtEl>
                                        <p:attrNameLst>
                                          <p:attrName>ppt_x</p:attrName>
                                        </p:attrNameLst>
                                      </p:cBhvr>
                                      <p:tavLst>
                                        <p:tav tm="0">
                                          <p:val>
                                            <p:strVal val="0-#ppt_w/2"/>
                                          </p:val>
                                        </p:tav>
                                        <p:tav tm="100000">
                                          <p:val>
                                            <p:strVal val="#ppt_x"/>
                                          </p:val>
                                        </p:tav>
                                      </p:tavLst>
                                    </p:anim>
                                    <p:anim calcmode="lin" valueType="num">
                                      <p:cBhvr additive="base">
                                        <p:cTn id="27" dur="1000" fill="hold"/>
                                        <p:tgtEl>
                                          <p:spTgt spid="20"/>
                                        </p:tgtEl>
                                        <p:attrNameLst>
                                          <p:attrName>ppt_y</p:attrName>
                                        </p:attrNameLst>
                                      </p:cBhvr>
                                      <p:tavLst>
                                        <p:tav tm="0">
                                          <p:val>
                                            <p:strVal val="#ppt_y"/>
                                          </p:val>
                                        </p:tav>
                                        <p:tav tm="100000">
                                          <p:val>
                                            <p:strVal val="#ppt_y"/>
                                          </p:val>
                                        </p:tav>
                                      </p:tavLst>
                                    </p:anim>
                                  </p:childTnLst>
                                </p:cTn>
                              </p:par>
                              <p:par>
                                <p:cTn id="28" presetID="2" presetClass="entr" presetSubtype="8" decel="75000" fill="hold" grpId="0" nodeType="withEffect">
                                  <p:stCondLst>
                                    <p:cond delay="75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1000" fill="hold"/>
                                        <p:tgtEl>
                                          <p:spTgt spid="19"/>
                                        </p:tgtEl>
                                        <p:attrNameLst>
                                          <p:attrName>ppt_x</p:attrName>
                                        </p:attrNameLst>
                                      </p:cBhvr>
                                      <p:tavLst>
                                        <p:tav tm="0">
                                          <p:val>
                                            <p:strVal val="0-#ppt_w/2"/>
                                          </p:val>
                                        </p:tav>
                                        <p:tav tm="100000">
                                          <p:val>
                                            <p:strVal val="#ppt_x"/>
                                          </p:val>
                                        </p:tav>
                                      </p:tavLst>
                                    </p:anim>
                                    <p:anim calcmode="lin" valueType="num">
                                      <p:cBhvr additive="base">
                                        <p:cTn id="31" dur="10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7" grpId="0" animBg="1"/>
      <p:bldP spid="17" grpId="0" animBg="1"/>
      <p:bldP spid="20"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PC or Tablet visit MyIgnite at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3"/>
              </a:rPr>
              <a:t>http://myignite.microsoft.com</a:t>
            </a: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endPar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endParaRPr>
          </a:p>
          <a:p>
            <a:pPr marL="0" marR="0" lvl="0" indent="0" algn="l" defTabSz="932742" rtl="0" eaLnBrk="1" fontAlgn="auto" latinLnBrk="0" hangingPunct="1">
              <a:lnSpc>
                <a:spcPct val="90000"/>
              </a:lnSpc>
              <a:spcBef>
                <a:spcPct val="0"/>
              </a:spcBef>
              <a:spcAft>
                <a:spcPts val="0"/>
              </a:spcAft>
              <a:buClr>
                <a:schemeClr val="tx1"/>
              </a:buClr>
              <a:buSzPct val="90000"/>
              <a:buFont typeface="Wingdings" panose="05000000000000000000" pitchFamily="2" charset="2"/>
              <a:buNone/>
              <a:tabLst/>
              <a:defRPr/>
            </a:pP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From your phone download and use the Ignite Mobile App by scanning  the QR code above or visiting </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hlinkClick r:id="rId4"/>
              </a:rPr>
              <a:t>https://aka.ms/ignite.mobileapp</a:t>
            </a:r>
            <a:r>
              <a:rPr kumimoji="0" lang="en-US" sz="2400" b="0" i="0" u="none" strike="noStrike" kern="1200" cap="none" spc="0" normalizeH="0" baseline="0" noProof="0" dirty="0">
                <a:ln>
                  <a:noFill/>
                </a:ln>
                <a:gradFill>
                  <a:gsLst>
                    <a:gs pos="24779">
                      <a:srgbClr val="292929"/>
                    </a:gs>
                    <a:gs pos="52000">
                      <a:srgbClr val="292929"/>
                    </a:gs>
                  </a:gsLst>
                  <a:lin ang="5400000" scaled="1"/>
                </a:gradFill>
                <a:effectLst/>
                <a:uLnTx/>
                <a:uFillTx/>
                <a:latin typeface="+mn-lt"/>
                <a:ea typeface="+mn-ea"/>
                <a:cs typeface="+mn-cs"/>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40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Please evaluate this session</a:t>
            </a:r>
          </a:p>
          <a:p>
            <a:pPr marL="0" marR="0" lvl="0" indent="0" algn="l" defTabSz="932742" rtl="0" eaLnBrk="1" fontAlgn="auto" latinLnBrk="0" hangingPunct="1">
              <a:lnSpc>
                <a:spcPct val="80000"/>
              </a:lnSpc>
              <a:spcBef>
                <a:spcPct val="0"/>
              </a:spcBef>
              <a:spcAft>
                <a:spcPts val="0"/>
              </a:spcAft>
              <a:buClrTx/>
              <a:buSzTx/>
              <a:buFontTx/>
              <a:buNone/>
              <a:tabLst/>
              <a:defRPr/>
            </a:pPr>
            <a:r>
              <a:rPr kumimoji="0" lang="en-US" sz="32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rPr>
              <a:t>Your feedback is important to us!</a:t>
            </a:r>
            <a:endParaRPr kumimoji="0" lang="en-US" sz="3600" b="0" i="0" u="none" strike="noStrike" kern="1200" cap="none" spc="-102" normalizeH="0" baseline="0" noProof="0" dirty="0">
              <a:ln w="3175">
                <a:noFill/>
              </a:ln>
              <a:gradFill>
                <a:gsLst>
                  <a:gs pos="24779">
                    <a:srgbClr val="292929"/>
                  </a:gs>
                  <a:gs pos="52000">
                    <a:srgbClr val="292929"/>
                  </a:gs>
                </a:gsLst>
                <a:lin ang="5400000" scaled="1"/>
              </a:gradFill>
              <a:effectLst/>
              <a:uLnTx/>
              <a:uFillTx/>
              <a:latin typeface="+mj-lt"/>
              <a:ea typeface="+mn-ea"/>
              <a:cs typeface="Segoe UI" pitchFamily="34" charset="0"/>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400466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1566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4"/>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83" y="497"/>
            <a:ext cx="12434711" cy="6993533"/>
          </a:xfrm>
          <a:prstGeom prst="rect">
            <a:avLst/>
          </a:prstGeom>
        </p:spPr>
      </p:pic>
      <p:sp>
        <p:nvSpPr>
          <p:cNvPr id="20" name="Rectangle 19"/>
          <p:cNvSpPr/>
          <p:nvPr/>
        </p:nvSpPr>
        <p:spPr bwMode="auto">
          <a:xfrm>
            <a:off x="883" y="985"/>
            <a:ext cx="12434711" cy="6993045"/>
          </a:xfrm>
          <a:prstGeom prst="rect">
            <a:avLst/>
          </a:prstGeom>
          <a:solidFill>
            <a:schemeClr val="bg1">
              <a:alpha val="82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10" tIns="45704" rIns="91410" bIns="45704" numCol="1" rtlCol="0" anchor="ctr" anchorCtr="0" compatLnSpc="1">
            <a:prstTxWarp prst="textNoShape">
              <a:avLst/>
            </a:prstTxWarp>
          </a:bodyPr>
          <a:lstStyle/>
          <a:p>
            <a:pPr marL="0" marR="0" lvl="0" indent="0" algn="ctr" defTabSz="913749"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grpSp>
        <p:nvGrpSpPr>
          <p:cNvPr id="7" name="Group 6"/>
          <p:cNvGrpSpPr/>
          <p:nvPr/>
        </p:nvGrpSpPr>
        <p:grpSpPr>
          <a:xfrm>
            <a:off x="5549569" y="3271210"/>
            <a:ext cx="4057452" cy="1259166"/>
            <a:chOff x="528459" y="3429024"/>
            <a:chExt cx="4058027" cy="1259346"/>
          </a:xfrm>
        </p:grpSpPr>
        <p:sp>
          <p:nvSpPr>
            <p:cNvPr id="6" name="TextBox 5"/>
            <p:cNvSpPr txBox="1"/>
            <p:nvPr/>
          </p:nvSpPr>
          <p:spPr>
            <a:xfrm>
              <a:off x="1440886" y="3429024"/>
              <a:ext cx="2233173" cy="762764"/>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816"/>
                </a:spcAft>
                <a:buClrTx/>
                <a:buSzTx/>
                <a:buFontTx/>
                <a:buNone/>
                <a:tabLst/>
                <a:defRPr/>
              </a:pPr>
              <a:r>
                <a:rPr kumimoji="0" lang="en-US" sz="5399" b="1" i="0" u="none" strike="noStrike" kern="0" cap="none" spc="0" normalizeH="0" baseline="0" noProof="0" dirty="0">
                  <a:ln>
                    <a:noFill/>
                  </a:ln>
                  <a:solidFill>
                    <a:srgbClr val="8CC600"/>
                  </a:solidFill>
                  <a:effectLst/>
                  <a:uLnTx/>
                  <a:uFillTx/>
                </a:rPr>
                <a:t>65</a:t>
              </a:r>
              <a:r>
                <a:rPr kumimoji="0" lang="en-US" sz="3999" b="1" i="0" u="none" strike="noStrike" kern="0" cap="none" spc="0" normalizeH="0" baseline="0" noProof="0" dirty="0">
                  <a:ln>
                    <a:noFill/>
                  </a:ln>
                  <a:solidFill>
                    <a:srgbClr val="8CC600"/>
                  </a:solidFill>
                  <a:effectLst/>
                  <a:uLnTx/>
                  <a:uFillTx/>
                </a:rPr>
                <a:t>%</a:t>
              </a:r>
            </a:p>
          </p:txBody>
        </p:sp>
        <p:sp>
          <p:nvSpPr>
            <p:cNvPr id="10" name="TextBox 9"/>
            <p:cNvSpPr txBox="1"/>
            <p:nvPr/>
          </p:nvSpPr>
          <p:spPr>
            <a:xfrm>
              <a:off x="528459" y="4169701"/>
              <a:ext cx="4058027" cy="518669"/>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816"/>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of incoming service requests require field visits AND of those service visits</a:t>
              </a:r>
              <a:endParaRPr kumimoji="0" lang="en-US" sz="1428" b="0" i="0" u="none" strike="noStrike" kern="0" cap="none" spc="0" normalizeH="0" baseline="0" noProof="0" dirty="0">
                <a:ln>
                  <a:noFill/>
                </a:ln>
                <a:solidFill>
                  <a:sysClr val="windowText" lastClr="000000"/>
                </a:solidFill>
                <a:effectLst/>
                <a:uLnTx/>
                <a:uFillTx/>
              </a:endParaRPr>
            </a:p>
          </p:txBody>
        </p:sp>
      </p:grpSp>
      <p:sp>
        <p:nvSpPr>
          <p:cNvPr id="2" name="TextBox 1"/>
          <p:cNvSpPr txBox="1"/>
          <p:nvPr/>
        </p:nvSpPr>
        <p:spPr>
          <a:xfrm>
            <a:off x="6171711" y="6348748"/>
            <a:ext cx="6263883" cy="586378"/>
          </a:xfrm>
          <a:prstGeom prst="rect">
            <a:avLst/>
          </a:prstGeom>
          <a:noFill/>
        </p:spPr>
        <p:txBody>
          <a:bodyPr wrap="square" lIns="248659" tIns="198927" rIns="248659" bIns="198927"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ysClr val="windowText" lastClr="000000"/>
                </a:solidFill>
                <a:effectLst/>
                <a:uLnTx/>
                <a:uFillTx/>
                <a:cs typeface="Helvetica Neue Thin"/>
              </a:rPr>
              <a:t>Source: </a:t>
            </a:r>
            <a:r>
              <a:rPr kumimoji="0" lang="en-US" sz="1199" b="0" i="0" u="none" strike="noStrike" kern="0" cap="none" spc="0" normalizeH="0" baseline="0" noProof="0" dirty="0">
                <a:ln>
                  <a:noFill/>
                </a:ln>
                <a:solidFill>
                  <a:sysClr val="windowText" lastClr="000000"/>
                </a:solidFill>
                <a:effectLst/>
                <a:uLnTx/>
                <a:uFillTx/>
              </a:rPr>
              <a:t>Field service automation trends:  Best-in-Class - Aberdeen Group, Dec, 2015</a:t>
            </a:r>
          </a:p>
        </p:txBody>
      </p:sp>
      <p:grpSp>
        <p:nvGrpSpPr>
          <p:cNvPr id="5" name="Group 4"/>
          <p:cNvGrpSpPr/>
          <p:nvPr/>
        </p:nvGrpSpPr>
        <p:grpSpPr>
          <a:xfrm>
            <a:off x="5419996" y="1475854"/>
            <a:ext cx="4316596" cy="1574677"/>
            <a:chOff x="398868" y="1598854"/>
            <a:chExt cx="4317208" cy="1574899"/>
          </a:xfrm>
        </p:grpSpPr>
        <p:sp>
          <p:nvSpPr>
            <p:cNvPr id="8" name="TextBox 7"/>
            <p:cNvSpPr txBox="1"/>
            <p:nvPr/>
          </p:nvSpPr>
          <p:spPr>
            <a:xfrm>
              <a:off x="398868" y="2395751"/>
              <a:ext cx="4317208" cy="778002"/>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816"/>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of consumers say valuing their time </a:t>
              </a:r>
              <a:br>
                <a:rPr kumimoji="0" lang="en-US" sz="1836" b="0" i="0" u="none" strike="noStrike" kern="0" cap="none" spc="0" normalizeH="0" baseline="0" noProof="0" dirty="0">
                  <a:ln>
                    <a:noFill/>
                  </a:ln>
                  <a:solidFill>
                    <a:sysClr val="windowText" lastClr="000000"/>
                  </a:solidFill>
                  <a:effectLst/>
                  <a:uLnTx/>
                  <a:uFillTx/>
                </a:rPr>
              </a:br>
              <a:r>
                <a:rPr kumimoji="0" lang="en-US" sz="1836" b="0" i="0" u="none" strike="noStrike" kern="0" cap="none" spc="0" normalizeH="0" baseline="0" noProof="0" dirty="0">
                  <a:ln>
                    <a:noFill/>
                  </a:ln>
                  <a:solidFill>
                    <a:sysClr val="windowText" lastClr="000000"/>
                  </a:solidFill>
                  <a:effectLst/>
                  <a:uLnTx/>
                  <a:uFillTx/>
                </a:rPr>
                <a:t>is the most important thing a company can do to provide good service</a:t>
              </a:r>
            </a:p>
          </p:txBody>
        </p:sp>
        <p:sp>
          <p:nvSpPr>
            <p:cNvPr id="16" name="TextBox 15"/>
            <p:cNvSpPr txBox="1"/>
            <p:nvPr/>
          </p:nvSpPr>
          <p:spPr>
            <a:xfrm>
              <a:off x="1440886" y="1598854"/>
              <a:ext cx="2233173" cy="76276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816"/>
                </a:spcAft>
                <a:buClrTx/>
                <a:buSzTx/>
                <a:buFontTx/>
                <a:buNone/>
                <a:tabLst/>
                <a:defRPr/>
              </a:pPr>
              <a:r>
                <a:rPr kumimoji="0" lang="en-US" sz="5399" b="1" i="0" u="none" strike="noStrike" kern="0" cap="none" spc="0" normalizeH="0" baseline="0" noProof="0" dirty="0">
                  <a:ln>
                    <a:noFill/>
                  </a:ln>
                  <a:solidFill>
                    <a:srgbClr val="8CC600"/>
                  </a:solidFill>
                  <a:effectLst/>
                  <a:uLnTx/>
                  <a:uFillTx/>
                </a:rPr>
                <a:t>73</a:t>
              </a:r>
              <a:r>
                <a:rPr kumimoji="0" lang="en-US" sz="3999" b="1" i="0" u="none" strike="noStrike" kern="0" cap="none" spc="0" normalizeH="0" baseline="0" noProof="0" dirty="0">
                  <a:ln>
                    <a:noFill/>
                  </a:ln>
                  <a:solidFill>
                    <a:srgbClr val="8CC600"/>
                  </a:solidFill>
                  <a:effectLst/>
                  <a:uLnTx/>
                  <a:uFillTx/>
                </a:rPr>
                <a:t>%</a:t>
              </a:r>
            </a:p>
          </p:txBody>
        </p:sp>
      </p:grpSp>
      <p:grpSp>
        <p:nvGrpSpPr>
          <p:cNvPr id="9" name="Group 8"/>
          <p:cNvGrpSpPr/>
          <p:nvPr/>
        </p:nvGrpSpPr>
        <p:grpSpPr>
          <a:xfrm>
            <a:off x="5673564" y="4864361"/>
            <a:ext cx="3809459" cy="1034004"/>
            <a:chOff x="652472" y="5147278"/>
            <a:chExt cx="3810000" cy="1034150"/>
          </a:xfrm>
        </p:grpSpPr>
        <p:sp>
          <p:nvSpPr>
            <p:cNvPr id="17" name="TextBox 16"/>
            <p:cNvSpPr txBox="1"/>
            <p:nvPr/>
          </p:nvSpPr>
          <p:spPr>
            <a:xfrm>
              <a:off x="1440886" y="5147278"/>
              <a:ext cx="2233173" cy="76276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816"/>
                </a:spcAft>
                <a:buClrTx/>
                <a:buSzTx/>
                <a:buFontTx/>
                <a:buNone/>
                <a:tabLst/>
                <a:defRPr/>
              </a:pPr>
              <a:r>
                <a:rPr kumimoji="0" lang="en-US" sz="5399" b="1" i="0" u="none" strike="noStrike" kern="0" cap="none" spc="0" normalizeH="0" baseline="0" noProof="0" dirty="0">
                  <a:ln>
                    <a:noFill/>
                  </a:ln>
                  <a:solidFill>
                    <a:srgbClr val="8CC600"/>
                  </a:solidFill>
                  <a:effectLst/>
                  <a:uLnTx/>
                  <a:uFillTx/>
                </a:rPr>
                <a:t>26</a:t>
              </a:r>
              <a:r>
                <a:rPr kumimoji="0" lang="en-US" sz="3199" b="1" i="0" u="none" strike="noStrike" kern="0" cap="none" spc="0" normalizeH="0" baseline="0" noProof="0" dirty="0">
                  <a:ln>
                    <a:noFill/>
                  </a:ln>
                  <a:solidFill>
                    <a:srgbClr val="8CC600"/>
                  </a:solidFill>
                  <a:effectLst/>
                  <a:uLnTx/>
                  <a:uFillTx/>
                </a:rPr>
                <a:t>%</a:t>
              </a:r>
            </a:p>
          </p:txBody>
        </p:sp>
        <p:sp>
          <p:nvSpPr>
            <p:cNvPr id="18" name="TextBox 17"/>
            <p:cNvSpPr txBox="1"/>
            <p:nvPr/>
          </p:nvSpPr>
          <p:spPr>
            <a:xfrm>
              <a:off x="652472" y="5927155"/>
              <a:ext cx="3810000" cy="254273"/>
            </a:xfrm>
            <a:prstGeom prst="rect">
              <a:avLst/>
            </a:prstGeom>
            <a:noFill/>
          </p:spPr>
          <p:txBody>
            <a:bodyPr wrap="square" lIns="0" tIns="0" rIns="0" bIns="0" rtlCol="0">
              <a:spAutoFit/>
            </a:bodyPr>
            <a:lstStyle/>
            <a:p>
              <a:pPr marL="0" marR="0" lvl="0" indent="0" algn="ctr" defTabSz="914400" eaLnBrk="1" fontAlgn="auto" latinLnBrk="0" hangingPunct="1">
                <a:lnSpc>
                  <a:spcPct val="90000"/>
                </a:lnSpc>
                <a:spcBef>
                  <a:spcPts val="0"/>
                </a:spcBef>
                <a:spcAft>
                  <a:spcPts val="816"/>
                </a:spcAft>
                <a:buClrTx/>
                <a:buSzTx/>
                <a:buFontTx/>
                <a:buNone/>
                <a:tabLst/>
                <a:defRPr/>
              </a:pPr>
              <a:r>
                <a:rPr kumimoji="0" lang="en-US" sz="1836" b="0" i="0" u="none" strike="noStrike" kern="0" cap="none" spc="0" normalizeH="0" baseline="0" noProof="0" dirty="0">
                  <a:ln>
                    <a:noFill/>
                  </a:ln>
                  <a:solidFill>
                    <a:sysClr val="windowText" lastClr="000000"/>
                  </a:solidFill>
                  <a:effectLst/>
                  <a:uLnTx/>
                  <a:uFillTx/>
                </a:rPr>
                <a:t>require secondary or follow-up visits</a:t>
              </a:r>
              <a:endParaRPr kumimoji="0" lang="en-US" sz="1428" b="0" i="0" u="none" strike="noStrike" kern="0" cap="none" spc="0" normalizeH="0" baseline="0" noProof="0" dirty="0">
                <a:ln>
                  <a:noFill/>
                </a:ln>
                <a:solidFill>
                  <a:sysClr val="windowText" lastClr="000000"/>
                </a:solidFill>
                <a:effectLst/>
                <a:uLnTx/>
                <a:uFillTx/>
              </a:endParaRPr>
            </a:p>
          </p:txBody>
        </p:sp>
      </p:grpSp>
      <p:sp>
        <p:nvSpPr>
          <p:cNvPr id="3" name="Title 2"/>
          <p:cNvSpPr>
            <a:spLocks noGrp="1"/>
          </p:cNvSpPr>
          <p:nvPr>
            <p:ph type="title"/>
          </p:nvPr>
        </p:nvSpPr>
        <p:spPr/>
        <p:txBody>
          <a:bodyPr/>
          <a:lstStyle/>
          <a:p>
            <a:r>
              <a:rPr lang="en-US" dirty="0"/>
              <a:t>Improve customer satisfaction and resource productivity</a:t>
            </a:r>
          </a:p>
        </p:txBody>
      </p:sp>
      <p:sp>
        <p:nvSpPr>
          <p:cNvPr id="22" name="TextBox 21"/>
          <p:cNvSpPr txBox="1"/>
          <p:nvPr/>
        </p:nvSpPr>
        <p:spPr>
          <a:xfrm>
            <a:off x="455352" y="6348748"/>
            <a:ext cx="5534317" cy="586277"/>
          </a:xfrm>
          <a:prstGeom prst="rect">
            <a:avLst/>
          </a:prstGeom>
          <a:noFill/>
        </p:spPr>
        <p:txBody>
          <a:bodyPr wrap="square" lIns="248659" tIns="198927" rIns="248659" bIns="198927"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99" b="1" i="0" u="none" strike="noStrike" kern="0" cap="none" spc="0" normalizeH="0" baseline="0" noProof="0" dirty="0">
                <a:ln>
                  <a:noFill/>
                </a:ln>
                <a:solidFill>
                  <a:sysClr val="windowText" lastClr="000000"/>
                </a:solidFill>
                <a:effectLst/>
                <a:uLnTx/>
                <a:uFillTx/>
              </a:rPr>
              <a:t>Source: </a:t>
            </a:r>
            <a:r>
              <a:rPr kumimoji="0" lang="en-US" sz="1199" b="0" i="0" u="none" strike="noStrike" kern="0" cap="none" spc="0" normalizeH="0" baseline="0" noProof="0" dirty="0">
                <a:ln>
                  <a:noFill/>
                </a:ln>
                <a:solidFill>
                  <a:sysClr val="windowText" lastClr="000000"/>
                </a:solidFill>
                <a:effectLst/>
                <a:uLnTx/>
                <a:uFillTx/>
              </a:rPr>
              <a:t>Forrester Research’s Trends 2016: The Future Of Customer Service</a:t>
            </a:r>
          </a:p>
        </p:txBody>
      </p:sp>
    </p:spTree>
    <p:extLst>
      <p:ext uri="{BB962C8B-B14F-4D97-AF65-F5344CB8AC3E}">
        <p14:creationId xmlns:p14="http://schemas.microsoft.com/office/powerpoint/2010/main" val="36051621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750"/>
                                        <p:tgtEl>
                                          <p:spTgt spid="7"/>
                                        </p:tgtEl>
                                      </p:cBhvr>
                                    </p:animEffect>
                                    <p:anim calcmode="lin" valueType="num">
                                      <p:cBhvr>
                                        <p:cTn id="14" dur="750" fill="hold"/>
                                        <p:tgtEl>
                                          <p:spTgt spid="7"/>
                                        </p:tgtEl>
                                        <p:attrNameLst>
                                          <p:attrName>ppt_x</p:attrName>
                                        </p:attrNameLst>
                                      </p:cBhvr>
                                      <p:tavLst>
                                        <p:tav tm="0">
                                          <p:val>
                                            <p:strVal val="#ppt_x"/>
                                          </p:val>
                                        </p:tav>
                                        <p:tav tm="100000">
                                          <p:val>
                                            <p:strVal val="#ppt_x"/>
                                          </p:val>
                                        </p:tav>
                                      </p:tavLst>
                                    </p:anim>
                                    <p:anim calcmode="lin" valueType="num">
                                      <p:cBhvr>
                                        <p:cTn id="15" dur="75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750"/>
                                        <p:tgtEl>
                                          <p:spTgt spid="9"/>
                                        </p:tgtEl>
                                      </p:cBhvr>
                                    </p:animEffect>
                                    <p:anim calcmode="lin" valueType="num">
                                      <p:cBhvr>
                                        <p:cTn id="20" dur="750" fill="hold"/>
                                        <p:tgtEl>
                                          <p:spTgt spid="9"/>
                                        </p:tgtEl>
                                        <p:attrNameLst>
                                          <p:attrName>ppt_x</p:attrName>
                                        </p:attrNameLst>
                                      </p:cBhvr>
                                      <p:tavLst>
                                        <p:tav tm="0">
                                          <p:val>
                                            <p:strVal val="#ppt_x"/>
                                          </p:val>
                                        </p:tav>
                                        <p:tav tm="100000">
                                          <p:val>
                                            <p:strVal val="#ppt_x"/>
                                          </p:val>
                                        </p:tav>
                                      </p:tavLst>
                                    </p:anim>
                                    <p:anim calcmode="lin" valueType="num">
                                      <p:cBhvr>
                                        <p:cTn id="21"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2065" y="496"/>
            <a:ext cx="12434711" cy="6994525"/>
          </a:xfrm>
          <a:prstGeom prst="rect">
            <a:avLst/>
          </a:prstGeom>
          <a:noFill/>
          <a:ln>
            <a:noFill/>
          </a:ln>
        </p:spPr>
      </p:pic>
      <p:sp>
        <p:nvSpPr>
          <p:cNvPr id="13" name="Rectangle 12"/>
          <p:cNvSpPr/>
          <p:nvPr/>
        </p:nvSpPr>
        <p:spPr bwMode="auto">
          <a:xfrm>
            <a:off x="2947" y="496"/>
            <a:ext cx="12433829" cy="6993505"/>
          </a:xfrm>
          <a:prstGeom prst="rect">
            <a:avLst/>
          </a:prstGeom>
          <a:solidFill>
            <a:schemeClr val="bg1">
              <a:alpha val="5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3243" tIns="46621" rIns="93243" bIns="46621" numCol="1" rtlCol="0" anchor="ctr" anchorCtr="0" compatLnSpc="1">
            <a:prstTxWarp prst="textNoShape">
              <a:avLst/>
            </a:prstTxWarp>
          </a:bodyPr>
          <a:lstStyle/>
          <a:p>
            <a:pPr marL="0" marR="0" lvl="0" indent="0" algn="ctr" defTabSz="932111" eaLnBrk="1" fontAlgn="base" latinLnBrk="0" hangingPunct="1">
              <a:lnSpc>
                <a:spcPct val="100000"/>
              </a:lnSpc>
              <a:spcBef>
                <a:spcPct val="0"/>
              </a:spcBef>
              <a:spcAft>
                <a:spcPct val="0"/>
              </a:spcAft>
              <a:buClrTx/>
              <a:buSzTx/>
              <a:buFontTx/>
              <a:buNone/>
              <a:tabLst/>
              <a:defRPr/>
            </a:pP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endParaRPr>
          </a:p>
        </p:txBody>
      </p:sp>
      <p:sp>
        <p:nvSpPr>
          <p:cNvPr id="11" name="Title 2"/>
          <p:cNvSpPr>
            <a:spLocks noGrp="1"/>
          </p:cNvSpPr>
          <p:nvPr>
            <p:ph type="title"/>
          </p:nvPr>
        </p:nvSpPr>
        <p:spPr/>
        <p:txBody>
          <a:bodyPr/>
          <a:lstStyle/>
          <a:p>
            <a:r>
              <a:rPr lang="en-US" dirty="0"/>
              <a:t>Microsoft Dynamics 365 for Field Service</a:t>
            </a:r>
          </a:p>
        </p:txBody>
      </p:sp>
      <p:sp>
        <p:nvSpPr>
          <p:cNvPr id="14" name="Rectangle 13"/>
          <p:cNvSpPr/>
          <p:nvPr/>
        </p:nvSpPr>
        <p:spPr bwMode="auto">
          <a:xfrm>
            <a:off x="351236" y="1821556"/>
            <a:ext cx="2476339" cy="2086705"/>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186521" tIns="186521" rIns="186521" bIns="186521" numCol="1" rtlCol="0" anchor="ctr" anchorCtr="0" compatLnSpc="1">
            <a:prstTxWarp prst="textNoShape">
              <a:avLst/>
            </a:prstTxWarp>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chemeClr val="bg1"/>
                    </a:gs>
                  </a:gsLst>
                  <a:lin ang="5400000" scaled="0"/>
                </a:gradFill>
                <a:effectLst/>
                <a:uLnTx/>
                <a:uFillTx/>
                <a:ea typeface="Segoe UI" pitchFamily="34" charset="0"/>
                <a:cs typeface="Segoe UI" pitchFamily="34" charset="0"/>
              </a:rPr>
              <a:t>Optimized Scheduling &amp; Dispatch</a:t>
            </a:r>
          </a:p>
        </p:txBody>
      </p:sp>
      <p:sp>
        <p:nvSpPr>
          <p:cNvPr id="15" name="Rectangle 14"/>
          <p:cNvSpPr/>
          <p:nvPr/>
        </p:nvSpPr>
        <p:spPr bwMode="auto">
          <a:xfrm>
            <a:off x="351236" y="4095447"/>
            <a:ext cx="2476339" cy="2086705"/>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chemeClr val="bg1"/>
                    </a:gs>
                  </a:gsLst>
                  <a:lin ang="5400000" scaled="0"/>
                </a:gradFill>
                <a:effectLst/>
                <a:uLnTx/>
                <a:uFillTx/>
                <a:ea typeface="Segoe UI" pitchFamily="34" charset="0"/>
                <a:cs typeface="Segoe UI" pitchFamily="34" charset="0"/>
              </a:rPr>
              <a:t>Mobile</a:t>
            </a:r>
          </a:p>
        </p:txBody>
      </p:sp>
      <p:sp>
        <p:nvSpPr>
          <p:cNvPr id="17" name="Rectangle 16"/>
          <p:cNvSpPr/>
          <p:nvPr/>
        </p:nvSpPr>
        <p:spPr bwMode="auto">
          <a:xfrm>
            <a:off x="3013498" y="4080733"/>
            <a:ext cx="2476339" cy="2086705"/>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chemeClr val="bg1"/>
                    </a:gs>
                  </a:gsLst>
                  <a:lin ang="5400000" scaled="0"/>
                </a:gradFill>
                <a:effectLst/>
                <a:uLnTx/>
                <a:uFillTx/>
                <a:ea typeface="Segoe UI" pitchFamily="34" charset="0"/>
                <a:cs typeface="Segoe UI" pitchFamily="34" charset="0"/>
              </a:rPr>
              <a:t>Connected Field Service</a:t>
            </a:r>
          </a:p>
        </p:txBody>
      </p:sp>
      <p:sp>
        <p:nvSpPr>
          <p:cNvPr id="18" name="Rectangle 17"/>
          <p:cNvSpPr/>
          <p:nvPr/>
        </p:nvSpPr>
        <p:spPr bwMode="auto">
          <a:xfrm>
            <a:off x="5675760" y="3037380"/>
            <a:ext cx="2589023" cy="2086705"/>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chemeClr val="bg1"/>
                    </a:gs>
                  </a:gsLst>
                  <a:lin ang="5400000" scaled="0"/>
                </a:gradFill>
                <a:effectLst/>
                <a:uLnTx/>
                <a:uFillTx/>
                <a:ea typeface="Segoe UI" pitchFamily="34" charset="0"/>
                <a:cs typeface="Segoe UI" pitchFamily="34" charset="0"/>
              </a:rPr>
              <a:t>Inventory Management</a:t>
            </a:r>
          </a:p>
        </p:txBody>
      </p:sp>
      <p:sp>
        <p:nvSpPr>
          <p:cNvPr id="19" name="Rectangle 18"/>
          <p:cNvSpPr/>
          <p:nvPr/>
        </p:nvSpPr>
        <p:spPr bwMode="auto">
          <a:xfrm>
            <a:off x="3013498" y="1820985"/>
            <a:ext cx="2476339" cy="2086705"/>
          </a:xfrm>
          <a:prstGeom prst="rect">
            <a:avLst/>
          </a:prstGeom>
          <a:solidFill>
            <a:schemeClr val="accent1">
              <a:alpha val="90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rot="0" spcFirstLastPara="0" vertOverflow="overflow" horzOverflow="overflow" vert="horz" wrap="square" lIns="186521" tIns="186521" rIns="186521" bIns="186521" numCol="1" spcCol="0" rtlCol="0" fromWordArt="0" anchor="ctr"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r>
              <a:rPr kumimoji="0" lang="en-US" sz="2856" b="0" i="0" u="none" strike="noStrike" kern="0" cap="none" spc="0" normalizeH="0" baseline="0" noProof="0" dirty="0">
                <a:ln>
                  <a:noFill/>
                </a:ln>
                <a:gradFill>
                  <a:gsLst>
                    <a:gs pos="0">
                      <a:srgbClr val="FFFFFF"/>
                    </a:gs>
                    <a:gs pos="100000">
                      <a:schemeClr val="bg1"/>
                    </a:gs>
                  </a:gsLst>
                  <a:lin ang="5400000" scaled="0"/>
                </a:gradFill>
                <a:effectLst/>
                <a:uLnTx/>
                <a:uFillTx/>
                <a:ea typeface="Segoe UI" pitchFamily="34" charset="0"/>
                <a:cs typeface="Segoe UI" pitchFamily="34" charset="0"/>
              </a:rPr>
              <a:t>Service Agreements</a:t>
            </a:r>
          </a:p>
        </p:txBody>
      </p:sp>
      <p:sp>
        <p:nvSpPr>
          <p:cNvPr id="10" name="Rectangle 9"/>
          <p:cNvSpPr>
            <a:spLocks/>
          </p:cNvSpPr>
          <p:nvPr/>
        </p:nvSpPr>
        <p:spPr bwMode="auto">
          <a:xfrm>
            <a:off x="8467426" y="2413497"/>
            <a:ext cx="2771493" cy="14921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ctr" anchorCtr="0" forceAA="0" compatLnSpc="1">
            <a:prstTxWarp prst="textNoShape">
              <a:avLst/>
            </a:prstTxWarp>
            <a:noAutofit/>
          </a:bodyPr>
          <a:lstStyle/>
          <a:p>
            <a:pPr marL="0" marR="0" lvl="0" indent="0" algn="ctr" defTabSz="951028" eaLnBrk="1" fontAlgn="base" latinLnBrk="0" hangingPunct="1">
              <a:lnSpc>
                <a:spcPct val="90000"/>
              </a:lnSpc>
              <a:spcBef>
                <a:spcPct val="0"/>
              </a:spcBef>
              <a:spcAft>
                <a:spcPct val="0"/>
              </a:spcAft>
              <a:buClrTx/>
              <a:buSzTx/>
              <a:buFontTx/>
              <a:buNone/>
              <a:tabLst/>
              <a:defRPr/>
            </a:pPr>
            <a:endParaRPr kumimoji="0" lang="en-US" sz="2856" b="0" i="0" u="none" strike="noStrike" kern="0" cap="none" spc="0" normalizeH="0" baseline="0" noProof="0" dirty="0">
              <a:ln>
                <a:noFill/>
              </a:ln>
              <a:solidFill>
                <a:srgbClr val="FFFFFF"/>
              </a:solidFill>
              <a:effectLst/>
              <a:uLnTx/>
              <a:uFillTx/>
              <a:ea typeface="Segoe UI" pitchFamily="34" charset="0"/>
              <a:cs typeface="Segoe UI" pitchFamily="34" charset="0"/>
            </a:endParaRPr>
          </a:p>
        </p:txBody>
      </p:sp>
    </p:spTree>
    <p:extLst>
      <p:ext uri="{BB962C8B-B14F-4D97-AF65-F5344CB8AC3E}">
        <p14:creationId xmlns:p14="http://schemas.microsoft.com/office/powerpoint/2010/main" val="219574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50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1000"/>
                                        <p:tgtEl>
                                          <p:spTgt spid="15"/>
                                        </p:tgtEl>
                                      </p:cBhvr>
                                    </p:animEffect>
                                    <p:anim calcmode="lin" valueType="num">
                                      <p:cBhvr>
                                        <p:cTn id="24" dur="1000" fill="hold"/>
                                        <p:tgtEl>
                                          <p:spTgt spid="15"/>
                                        </p:tgtEl>
                                        <p:attrNameLst>
                                          <p:attrName>ppt_x</p:attrName>
                                        </p:attrNameLst>
                                      </p:cBhvr>
                                      <p:tavLst>
                                        <p:tav tm="0">
                                          <p:val>
                                            <p:strVal val="#ppt_x"/>
                                          </p:val>
                                        </p:tav>
                                        <p:tav tm="100000">
                                          <p:val>
                                            <p:strVal val="#ppt_x"/>
                                          </p:val>
                                        </p:tav>
                                      </p:tavLst>
                                    </p:anim>
                                    <p:anim calcmode="lin" valueType="num">
                                      <p:cBhvr>
                                        <p:cTn id="25" dur="1000" fill="hold"/>
                                        <p:tgtEl>
                                          <p:spTgt spid="1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25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Scheduling &amp; Dispatch</a:t>
            </a:r>
          </a:p>
        </p:txBody>
      </p:sp>
    </p:spTree>
    <p:extLst>
      <p:ext uri="{BB962C8B-B14F-4D97-AF65-F5344CB8AC3E}">
        <p14:creationId xmlns:p14="http://schemas.microsoft.com/office/powerpoint/2010/main" val="3895766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244653" y="1224429"/>
            <a:ext cx="5942757" cy="4709600"/>
          </a:xfrm>
        </p:spPr>
        <p:txBody>
          <a:bodyPr/>
          <a:lstStyle/>
          <a:p>
            <a:pPr lvl="0"/>
            <a:r>
              <a:rPr lang="en-US" sz="2448" dirty="0"/>
              <a:t>Identifies and organizes available resources by several categories to intelligently balance workloads and resources. </a:t>
            </a:r>
          </a:p>
          <a:p>
            <a:pPr lvl="0"/>
            <a:r>
              <a:rPr lang="en-US" sz="2448" dirty="0"/>
              <a:t>Matches skill sets of the technician against the requirements of the work order.</a:t>
            </a:r>
          </a:p>
          <a:p>
            <a:pPr lvl="0"/>
            <a:r>
              <a:rPr lang="en-US" sz="2448" dirty="0"/>
              <a:t>Understands geography, availability, truck inventory, regulatory requirements, customer preference, and service level agreement. </a:t>
            </a:r>
          </a:p>
          <a:p>
            <a:pPr marL="0" indent="0">
              <a:buNone/>
            </a:pPr>
            <a:endParaRPr lang="en-US" sz="3264" dirty="0"/>
          </a:p>
        </p:txBody>
      </p:sp>
      <p:sp>
        <p:nvSpPr>
          <p:cNvPr id="2" name="Title 1"/>
          <p:cNvSpPr>
            <a:spLocks noGrp="1"/>
          </p:cNvSpPr>
          <p:nvPr>
            <p:ph type="title"/>
          </p:nvPr>
        </p:nvSpPr>
        <p:spPr/>
        <p:txBody>
          <a:bodyPr/>
          <a:lstStyle/>
          <a:p>
            <a:br>
              <a:rPr lang="en-US" sz="2175" dirty="0"/>
            </a:br>
            <a:br>
              <a:rPr lang="en-US" sz="2175" dirty="0"/>
            </a:br>
            <a:br>
              <a:rPr lang="en-US" sz="2175" dirty="0"/>
            </a:br>
            <a:br>
              <a:rPr lang="en-US" sz="2175" dirty="0"/>
            </a:br>
            <a:br>
              <a:rPr lang="en-US" sz="2175" dirty="0"/>
            </a:br>
            <a:br>
              <a:rPr lang="en-US" sz="2175" dirty="0"/>
            </a:br>
            <a:br>
              <a:rPr lang="en-US" sz="2175" dirty="0"/>
            </a:br>
            <a:endParaRPr lang="en-US" sz="2175" dirty="0"/>
          </a:p>
        </p:txBody>
      </p:sp>
      <p:sp>
        <p:nvSpPr>
          <p:cNvPr id="5" name="Title 1"/>
          <p:cNvSpPr txBox="1">
            <a:spLocks/>
          </p:cNvSpPr>
          <p:nvPr/>
        </p:nvSpPr>
        <p:spPr>
          <a:xfrm>
            <a:off x="244652" y="202787"/>
            <a:ext cx="11887878" cy="942692"/>
          </a:xfrm>
          <a:prstGeom prst="rect">
            <a:avLst/>
          </a:prstGeom>
        </p:spPr>
        <p:txBody>
          <a:bodyPr vert="horz" wrap="square" lIns="198955" tIns="124347" rIns="198955" bIns="124347" rtlCol="0" anchor="t">
            <a:spAutoFit/>
          </a:bodyPr>
          <a:lstStyle>
            <a:lvl1pPr algn="l" defTabSz="685845" rtl="0" eaLnBrk="1" latinLnBrk="0" hangingPunct="1">
              <a:lnSpc>
                <a:spcPct val="90000"/>
              </a:lnSpc>
              <a:spcBef>
                <a:spcPct val="0"/>
              </a:spcBef>
              <a:buNone/>
              <a:defRPr lang="en-US" sz="4853" b="0" kern="1200" cap="none" spc="-75" baseline="0">
                <a:ln w="3175">
                  <a:noFill/>
                </a:ln>
                <a:gradFill>
                  <a:gsLst>
                    <a:gs pos="1250">
                      <a:schemeClr val="tx1"/>
                    </a:gs>
                    <a:gs pos="100000">
                      <a:schemeClr val="tx1"/>
                    </a:gs>
                  </a:gsLst>
                  <a:lin ang="5400000" scaled="0"/>
                </a:gradFill>
                <a:effectLst/>
                <a:latin typeface="+mj-lt"/>
                <a:ea typeface="+mn-ea"/>
                <a:cs typeface="Segoe UI" pitchFamily="34" charset="0"/>
              </a:defRPr>
            </a:lvl1pPr>
          </a:lstStyle>
          <a:p>
            <a:pPr marL="0" marR="0" lvl="0" indent="0" algn="l" defTabSz="685845" rtl="0" eaLnBrk="1" fontAlgn="auto" latinLnBrk="0" hangingPunct="1">
              <a:lnSpc>
                <a:spcPct val="90000"/>
              </a:lnSpc>
              <a:spcBef>
                <a:spcPct val="0"/>
              </a:spcBef>
              <a:spcAft>
                <a:spcPts val="0"/>
              </a:spcAft>
              <a:buClrTx/>
              <a:buSzTx/>
              <a:buFontTx/>
              <a:buNone/>
              <a:tabLst/>
              <a:defRPr/>
            </a:pPr>
            <a:r>
              <a:rPr kumimoji="0" lang="en-US" sz="4896" b="0" i="0" u="none" strike="noStrike" kern="1200" cap="none" spc="-75" normalizeH="0" baseline="0" noProof="0" dirty="0">
                <a:ln w="3175">
                  <a:noFill/>
                </a:ln>
                <a:solidFill>
                  <a:schemeClr val="tx1"/>
                </a:solidFill>
                <a:effectLst/>
                <a:uLnTx/>
                <a:uFillTx/>
                <a:latin typeface="+mj-lt"/>
                <a:ea typeface="+mn-ea"/>
                <a:cs typeface="Segoe UI" pitchFamily="34" charset="0"/>
              </a:rPr>
              <a:t>Optimized Scheduling &amp; Dispatch</a:t>
            </a:r>
          </a:p>
        </p:txBody>
      </p:sp>
      <p:sp>
        <p:nvSpPr>
          <p:cNvPr id="15" name="TextBox 29"/>
          <p:cNvSpPr txBox="1"/>
          <p:nvPr>
            <p:custDataLst>
              <p:tags r:id="rId1"/>
            </p:custDataLst>
          </p:nvPr>
        </p:nvSpPr>
        <p:spPr>
          <a:xfrm>
            <a:off x="882" y="5705862"/>
            <a:ext cx="12434711" cy="1288664"/>
          </a:xfrm>
          <a:prstGeom prst="rect">
            <a:avLst/>
          </a:prstGeom>
          <a:solidFill>
            <a:schemeClr val="accent1"/>
          </a:solidFill>
        </p:spPr>
        <p:txBody>
          <a:bodyPr wrap="square" lIns="244778" tIns="244778" rIns="244778" bIns="244778" rtlCol="0" anchor="t" anchorCtr="0">
            <a:noAutofit/>
          </a:bodyPr>
          <a:lstStyle/>
          <a:p>
            <a:pPr marL="119813" marR="0" lvl="0" indent="-119813" defTabSz="1268342" eaLnBrk="1" fontAlgn="auto" latinLnBrk="0" hangingPunct="1">
              <a:lnSpc>
                <a:spcPct val="90000"/>
              </a:lnSpc>
              <a:spcBef>
                <a:spcPts val="3329"/>
              </a:spcBef>
              <a:spcAft>
                <a:spcPts val="0"/>
              </a:spcAft>
              <a:buClrTx/>
              <a:buSzTx/>
              <a:buFontTx/>
              <a:buNone/>
              <a:tabLst/>
              <a:defRPr/>
            </a:pPr>
            <a:r>
              <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t>“</a:t>
            </a:r>
            <a:r>
              <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Regular"/>
              </a:rPr>
              <a:t>Every time a service company rolls a truck to a customer, it costs over $1,000</a:t>
            </a:r>
            <a:r>
              <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t>.  When you aren’t </a:t>
            </a:r>
            <a:br>
              <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br>
            <a:r>
              <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t>able to solve the problem on the first visit, you are flushing another thousand dollars down [the drain]. </a:t>
            </a:r>
            <a:br>
              <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br>
            <a:r>
              <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t>With numbers this big, the ROI for improving key productivity metrics is fast and dramatic.”</a:t>
            </a:r>
          </a:p>
        </p:txBody>
      </p:sp>
      <p:pic>
        <p:nvPicPr>
          <p:cNvPr id="16" name="Imagen 18" descr="logo.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610674" y="6407330"/>
            <a:ext cx="1602275" cy="406612"/>
          </a:xfrm>
          <a:prstGeom prst="rect">
            <a:avLst/>
          </a:prstGeom>
        </p:spPr>
      </p:pic>
      <p:pic>
        <p:nvPicPr>
          <p:cNvPr id="6146" name="Picture 2" descr="image0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99993" y="1460565"/>
            <a:ext cx="4932537" cy="2906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image0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38635" y="3264156"/>
            <a:ext cx="3586072" cy="21130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392661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Mobile</a:t>
            </a:r>
          </a:p>
        </p:txBody>
      </p:sp>
    </p:spTree>
    <p:extLst>
      <p:ext uri="{BB962C8B-B14F-4D97-AF65-F5344CB8AC3E}">
        <p14:creationId xmlns:p14="http://schemas.microsoft.com/office/powerpoint/2010/main" val="14178614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275481" y="1368658"/>
            <a:ext cx="5562808" cy="3608060"/>
          </a:xfrm>
        </p:spPr>
        <p:txBody>
          <a:bodyPr/>
          <a:lstStyle/>
          <a:p>
            <a:r>
              <a:rPr lang="en-US" sz="2448" dirty="0"/>
              <a:t>Provide technicians a full 360 degree view of customer and case.</a:t>
            </a:r>
          </a:p>
          <a:p>
            <a:endParaRPr lang="en-US" sz="2448" dirty="0"/>
          </a:p>
          <a:p>
            <a:r>
              <a:rPr lang="en-US" sz="2448" dirty="0"/>
              <a:t>Show step by step instructions on how to complete the task at hand. </a:t>
            </a:r>
          </a:p>
          <a:p>
            <a:endParaRPr lang="en-US" sz="2448" dirty="0"/>
          </a:p>
          <a:p>
            <a:r>
              <a:rPr lang="en-US" sz="2448" dirty="0"/>
              <a:t>Allows the technician to take photos of the completed work, get customer sign-off, and even collect payment. </a:t>
            </a:r>
          </a:p>
        </p:txBody>
      </p:sp>
      <p:sp>
        <p:nvSpPr>
          <p:cNvPr id="3" name="Title 2"/>
          <p:cNvSpPr>
            <a:spLocks noGrp="1"/>
          </p:cNvSpPr>
          <p:nvPr>
            <p:ph type="title"/>
          </p:nvPr>
        </p:nvSpPr>
        <p:spPr/>
        <p:txBody>
          <a:bodyPr/>
          <a:lstStyle/>
          <a:p>
            <a:r>
              <a:rPr lang="en-US" sz="4896" dirty="0"/>
              <a:t>Mobile</a:t>
            </a:r>
          </a:p>
        </p:txBody>
      </p:sp>
      <p:sp>
        <p:nvSpPr>
          <p:cNvPr id="16" name="TextBox 29"/>
          <p:cNvSpPr txBox="1"/>
          <p:nvPr>
            <p:custDataLst>
              <p:tags r:id="rId1"/>
            </p:custDataLst>
          </p:nvPr>
        </p:nvSpPr>
        <p:spPr>
          <a:xfrm>
            <a:off x="882" y="5705862"/>
            <a:ext cx="12434712" cy="1293472"/>
          </a:xfrm>
          <a:prstGeom prst="rect">
            <a:avLst/>
          </a:prstGeom>
          <a:solidFill>
            <a:schemeClr val="accent1"/>
          </a:solidFill>
        </p:spPr>
        <p:txBody>
          <a:bodyPr wrap="square" lIns="244778" tIns="244778" rIns="244778" bIns="244778" rtlCol="0" anchor="t" anchorCtr="0">
            <a:noAutofit/>
          </a:bodyPr>
          <a:lstStyle/>
          <a:p>
            <a:pPr marL="68002" marR="0" lvl="0" indent="-68002" defTabSz="1268342" eaLnBrk="1" fontAlgn="auto" latinLnBrk="0" hangingPunct="1">
              <a:lnSpc>
                <a:spcPct val="90000"/>
              </a:lnSpc>
              <a:spcBef>
                <a:spcPts val="3329"/>
              </a:spcBef>
              <a:spcAft>
                <a:spcPts val="0"/>
              </a:spcAft>
              <a:buClrTx/>
              <a:buSzTx/>
              <a:buFontTx/>
              <a:buNone/>
              <a:tabLst/>
              <a:defRPr/>
            </a:pPr>
            <a:r>
              <a:rPr kumimoji="0" lang="en-US" sz="1836"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t>“</a:t>
            </a:r>
            <a:r>
              <a:rPr kumimoji="0" lang="en-US" sz="1632"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t>A lot of field service organizations have also started seeing </a:t>
            </a:r>
            <a:r>
              <a:rPr kumimoji="0" lang="en-US" sz="1632" b="1"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Regular"/>
              </a:rPr>
              <a:t>mobility solutions as a way of gaining competitive </a:t>
            </a:r>
            <a:br>
              <a:rPr kumimoji="0" lang="en-US" sz="1632" b="1"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Regular"/>
              </a:rPr>
            </a:br>
            <a:r>
              <a:rPr kumimoji="0" lang="en-US" sz="1632" b="1"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Regular"/>
              </a:rPr>
              <a:t>advantage </a:t>
            </a:r>
            <a:r>
              <a:rPr kumimoji="0" lang="en-US" sz="1632"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t>over their peers.  Having real-time visibility into critical operations help these organizations to make </a:t>
            </a:r>
            <a:br>
              <a:rPr kumimoji="0" lang="en-US" sz="1632"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br>
            <a:r>
              <a:rPr kumimoji="0" lang="en-US" sz="1632" b="0" i="0" u="none" strike="noStrike" kern="0" cap="none" spc="0" normalizeH="0" baseline="0" noProof="0" dirty="0">
                <a:ln>
                  <a:noFill/>
                </a:ln>
                <a:gradFill>
                  <a:gsLst>
                    <a:gs pos="67257">
                      <a:srgbClr val="FFFFFF"/>
                    </a:gs>
                    <a:gs pos="37000">
                      <a:srgbClr val="FFFFFF"/>
                    </a:gs>
                  </a:gsLst>
                  <a:lin ang="5400000" scaled="0"/>
                </a:gradFill>
                <a:effectLst/>
                <a:uLnTx/>
                <a:uFillTx/>
                <a:cs typeface="Helvetica Neue Thin"/>
              </a:rPr>
              <a:t>smarter decisions, have fewer issues with data integrity and quality, all in addition to realizing productivity gains.”</a:t>
            </a:r>
          </a:p>
        </p:txBody>
      </p:sp>
      <p:pic>
        <p:nvPicPr>
          <p:cNvPr id="19" name="Imagen 17" descr="LogoM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88859" y="6260372"/>
            <a:ext cx="1078617" cy="497176"/>
          </a:xfrm>
          <a:prstGeom prst="rect">
            <a:avLst/>
          </a:prstGeom>
        </p:spPr>
      </p:pic>
      <p:pic>
        <p:nvPicPr>
          <p:cNvPr id="1026" name="Picture 2" descr="image0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0333" y="509496"/>
            <a:ext cx="5269145" cy="4078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34065" y="3285560"/>
            <a:ext cx="2481745" cy="1861308"/>
          </a:xfrm>
          <a:prstGeom prst="rect">
            <a:avLst/>
          </a:prstGeom>
          <a:ln>
            <a:solidFill>
              <a:schemeClr val="bg1">
                <a:lumMod val="65000"/>
              </a:schemeClr>
            </a:solidFill>
          </a:ln>
          <a:effectLst>
            <a:outerShdw blurRad="139700" dist="76200" dir="2700000" algn="tl" rotWithShape="0">
              <a:schemeClr val="tx1">
                <a:alpha val="25000"/>
              </a:schemeClr>
            </a:outerShdw>
          </a:effectLst>
        </p:spPr>
      </p:pic>
    </p:spTree>
    <p:extLst>
      <p:ext uri="{BB962C8B-B14F-4D97-AF65-F5344CB8AC3E}">
        <p14:creationId xmlns:p14="http://schemas.microsoft.com/office/powerpoint/2010/main" val="196258317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Demo</a:t>
            </a:r>
          </a:p>
        </p:txBody>
      </p:sp>
      <p:sp>
        <p:nvSpPr>
          <p:cNvPr id="3" name="Text Placeholder 2"/>
          <p:cNvSpPr>
            <a:spLocks noGrp="1"/>
          </p:cNvSpPr>
          <p:nvPr>
            <p:ph type="body" sz="quarter" idx="12"/>
          </p:nvPr>
        </p:nvSpPr>
        <p:spPr>
          <a:xfrm>
            <a:off x="274638" y="3954463"/>
            <a:ext cx="8229599" cy="738664"/>
          </a:xfrm>
        </p:spPr>
        <p:txBody>
          <a:bodyPr/>
          <a:lstStyle/>
          <a:p>
            <a:r>
              <a:rPr lang="en-US" dirty="0"/>
              <a:t>Service Agreements</a:t>
            </a:r>
          </a:p>
        </p:txBody>
      </p:sp>
    </p:spTree>
    <p:extLst>
      <p:ext uri="{BB962C8B-B14F-4D97-AF65-F5344CB8AC3E}">
        <p14:creationId xmlns:p14="http://schemas.microsoft.com/office/powerpoint/2010/main" val="2824078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HH4L0B8YJ0quxQ3WH5Sw3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H4L0B8YJ0quxQ3WH5Sw3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H4L0B8YJ0quxQ3WH5Sw3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H4L0B8YJ0quxQ3WH5Sw3w"/>
</p:tagLst>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CD0BEC05-913A-4A4A-B174-12DECD18D25B}"/>
    </a:ext>
  </a:extLst>
</a:theme>
</file>

<file path=ppt/theme/theme5.xml><?xml version="1.0" encoding="utf-8"?>
<a:theme xmlns:a="http://schemas.openxmlformats.org/drawingml/2006/main" name="1_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id="{08B3FEDF-27CE-477E-A1F2-9805036CC047}" vid="{FAEA17D4-DBCC-4BD5-B2C9-898528806C0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Mitch Milam, Kyle Young</External_x0020_Speaker>
    <m6878b9dd7994da4ba144f95347d99c6 xmlns="01c77077-aee4-4b5f-bd4e-9cd40a6fff29">
      <Terms xmlns="http://schemas.microsoft.com/office/infopath/2007/PartnerControls"/>
    </m6878b9dd7994da4ba144f95347d99c6>
    <Presentation_x0020_Date xmlns="01c77077-aee4-4b5f-bd4e-9cd40a6fff29">2016-09-26T04:00:00+00:00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BRK2112</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schemas.microsoft.com/office/infopath/2007/PartnerControls"/>
    <ds:schemaRef ds:uri="http://purl.org/dc/dcmitype/"/>
    <ds:schemaRef ds:uri="http://purl.org/dc/terms/"/>
    <ds:schemaRef ds:uri="http://schemas.microsoft.com/office/2006/documentManagement/types"/>
    <ds:schemaRef ds:uri="230e9df3-be65-4c73-a93b-d1236ebd677e"/>
    <ds:schemaRef ds:uri="8ff673fc-3231-4e3a-893b-6d7f7cd32766"/>
    <ds:schemaRef ds:uri="http://schemas.openxmlformats.org/package/2006/metadata/core-properties"/>
    <ds:schemaRef ds:uri="01c77077-aee4-4b5f-bd4e-9cd40a6fff29"/>
    <ds:schemaRef ds:uri="http://schemas.microsoft.com/sharepoint/v3"/>
    <ds:schemaRef ds:uri="http://schemas.microsoft.com/office/2006/metadata/properties"/>
    <ds:schemaRef ds:uri="http://www.w3.org/XML/1998/namespace"/>
    <ds:schemaRef ds:uri="http://purl.org/dc/elements/1.1/"/>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TotalTime>
  <Words>1139</Words>
  <Application>Microsoft Office PowerPoint</Application>
  <PresentationFormat>Custom</PresentationFormat>
  <Paragraphs>177</Paragraphs>
  <Slides>23</Slides>
  <Notes>20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23</vt:i4>
      </vt:variant>
    </vt:vector>
  </HeadingPairs>
  <TitlesOfParts>
    <vt:vector size="36" baseType="lpstr">
      <vt:lpstr>Arial</vt:lpstr>
      <vt:lpstr>Consolas</vt:lpstr>
      <vt:lpstr>Helvetica Neue Regular</vt:lpstr>
      <vt:lpstr>Helvetica Neue Thin</vt:lpstr>
      <vt:lpstr>Segoe UI</vt:lpstr>
      <vt:lpstr>Segoe UI Light</vt:lpstr>
      <vt:lpstr>Segoe UI Semibold</vt:lpstr>
      <vt:lpstr>Wingdings</vt:lpstr>
      <vt:lpstr>5-50002_Ignite_Breakout_Template</vt:lpstr>
      <vt:lpstr>6-30537_Envision 2016 Concurrent Template_Dark</vt:lpstr>
      <vt:lpstr>1_5-50002_Ignite_Breakout_Template</vt:lpstr>
      <vt:lpstr>2_5-50002_Ignite_Breakout_Template</vt:lpstr>
      <vt:lpstr>1_6-30537_Envision 2016 Concurrent Template_Dark</vt:lpstr>
      <vt:lpstr>Adapt field service scheduling and explore connected Field Service and  the World of IoT</vt:lpstr>
      <vt:lpstr>What’s top of mind for field service leaders</vt:lpstr>
      <vt:lpstr>Improve customer satisfaction and resource productivity</vt:lpstr>
      <vt:lpstr>Microsoft Dynamics 365 for Field Service</vt:lpstr>
      <vt:lpstr>Demo</vt:lpstr>
      <vt:lpstr>       </vt:lpstr>
      <vt:lpstr>Demo</vt:lpstr>
      <vt:lpstr>Mobile</vt:lpstr>
      <vt:lpstr>Demo</vt:lpstr>
      <vt:lpstr>       </vt:lpstr>
      <vt:lpstr>Demo</vt:lpstr>
      <vt:lpstr>       </vt:lpstr>
      <vt:lpstr>Connected Field Service</vt:lpstr>
      <vt:lpstr>Connected Field Service</vt:lpstr>
      <vt:lpstr>Incremental implementation</vt:lpstr>
      <vt:lpstr>Preventative maintenance </vt:lpstr>
      <vt:lpstr>Demo</vt:lpstr>
      <vt:lpstr>Field Service Roadmap Areas</vt:lpstr>
      <vt:lpstr>Field service</vt:lpstr>
      <vt:lpstr>Questions / Discussion</vt:lpstr>
      <vt:lpstr>Free IT Pro resources To advance your career in cloud technology</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Adapt field service scheduling and explore connected Field Service and the World of IoT</dc:title>
  <dc:subject>&lt;Speech title here&gt;</dc:subject>
  <dc:creator>MS Events 0074</dc:creator>
  <cp:keywords>Microsoft 2016</cp:keywords>
  <dc:description>Template: Mitchell Derrey, Silverfox Productions_x000d_
Formatting: _x000d_
Audience Type:</dc:description>
  <cp:lastModifiedBy>MS Events 0093</cp:lastModifiedBy>
  <cp:revision>4</cp:revision>
  <dcterms:created xsi:type="dcterms:W3CDTF">2016-09-26T13:27:14Z</dcterms:created>
  <dcterms:modified xsi:type="dcterms:W3CDTF">2016-09-26T19:39:25Z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