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29" r:id="rId4"/>
    <p:sldMasterId id="2147484310" r:id="rId5"/>
  </p:sldMasterIdLst>
  <p:notesMasterIdLst>
    <p:notesMasterId r:id="rId31"/>
  </p:notesMasterIdLst>
  <p:handoutMasterIdLst>
    <p:handoutMasterId r:id="rId32"/>
  </p:handoutMasterIdLst>
  <p:sldIdLst>
    <p:sldId id="1393" r:id="rId6"/>
    <p:sldId id="1471" r:id="rId7"/>
    <p:sldId id="1421" r:id="rId8"/>
    <p:sldId id="1434" r:id="rId9"/>
    <p:sldId id="1464" r:id="rId10"/>
    <p:sldId id="1457" r:id="rId11"/>
    <p:sldId id="1456" r:id="rId12"/>
    <p:sldId id="1425" r:id="rId13"/>
    <p:sldId id="1467" r:id="rId14"/>
    <p:sldId id="1472" r:id="rId15"/>
    <p:sldId id="1468" r:id="rId16"/>
    <p:sldId id="1442" r:id="rId17"/>
    <p:sldId id="1443" r:id="rId18"/>
    <p:sldId id="1444" r:id="rId19"/>
    <p:sldId id="1445" r:id="rId20"/>
    <p:sldId id="1446" r:id="rId21"/>
    <p:sldId id="1447" r:id="rId22"/>
    <p:sldId id="1448" r:id="rId23"/>
    <p:sldId id="1465" r:id="rId24"/>
    <p:sldId id="1459" r:id="rId25"/>
    <p:sldId id="1463" r:id="rId26"/>
    <p:sldId id="1469" r:id="rId27"/>
    <p:sldId id="1470" r:id="rId28"/>
    <p:sldId id="1430" r:id="rId29"/>
    <p:sldId id="1437" r:id="rId30"/>
  </p:sldIdLst>
  <p:sldSz cx="12436475" cy="6994525"/>
  <p:notesSz cx="6858000" cy="91440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ku Uchikawa" initials="SU" lastIdx="11" clrIdx="0"/>
  <p:cmAuthor id="1" name="Mary Feil-Jacobs" initials="MFJ" lastIdx="43" clrIdx="1"/>
  <p:cmAuthor id="2" name="Monica Lueder" initials="ML" lastIdx="22" clrIdx="2">
    <p:extLst>
      <p:ext uri="{19B8F6BF-5375-455C-9EA6-DF929625EA0E}">
        <p15:presenceInfo xmlns:p15="http://schemas.microsoft.com/office/powerpoint/2012/main" userId="S-1-5-21-2127521184-1604012920-1887927527-2598260" providerId="AD"/>
      </p:ext>
    </p:extLst>
  </p:cmAuthor>
  <p:cmAuthor id="3" name="Mary Feil-Jacobs" initials="MF" lastIdx="22" clrIdx="3">
    <p:extLst>
      <p:ext uri="{19B8F6BF-5375-455C-9EA6-DF929625EA0E}">
        <p15:presenceInfo xmlns:p15="http://schemas.microsoft.com/office/powerpoint/2012/main" userId="S-1-5-21-2127521184-1604012920-1887927527-65006" providerId="AD"/>
      </p:ext>
    </p:extLst>
  </p:cmAuthor>
  <p:cmAuthor id="4" name="Mitchell Derrey" initials="MD" lastIdx="5" clrIdx="4">
    <p:extLst>
      <p:ext uri="{19B8F6BF-5375-455C-9EA6-DF929625EA0E}">
        <p15:presenceInfo xmlns:p15="http://schemas.microsoft.com/office/powerpoint/2012/main" userId="S-1-5-21-383413107-1061881802-891584314-4851" providerId="AD"/>
      </p:ext>
    </p:extLst>
  </p:cmAuthor>
  <p:cmAuthor id="5" name="Brittany Hart" initials="BH" lastIdx="14" clrIdx="5">
    <p:extLst>
      <p:ext uri="{19B8F6BF-5375-455C-9EA6-DF929625EA0E}">
        <p15:presenceInfo xmlns:p15="http://schemas.microsoft.com/office/powerpoint/2012/main" userId="S-1-5-21-383413107-1061881802-891584314-100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D2D2"/>
    <a:srgbClr val="292929"/>
    <a:srgbClr val="FFFFFF"/>
    <a:srgbClr val="BAD80A"/>
    <a:srgbClr val="A80000"/>
    <a:srgbClr val="5C2D91"/>
    <a:srgbClr val="0078D7"/>
    <a:srgbClr val="107C10"/>
    <a:srgbClr val="000000"/>
    <a:srgbClr val="D83B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29" autoAdjust="0"/>
    <p:restoredTop sz="89722" autoAdjust="0"/>
  </p:normalViewPr>
  <p:slideViewPr>
    <p:cSldViewPr snapToGrid="0">
      <p:cViewPr varScale="1">
        <p:scale>
          <a:sx n="65" d="100"/>
          <a:sy n="65" d="100"/>
        </p:scale>
        <p:origin x="104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 varScale="1">
      <p:scale>
        <a:sx n="1" d="1"/>
        <a:sy n="1" d="1"/>
      </p:scale>
      <p:origin x="0" y="-168"/>
    </p:cViewPr>
  </p:sorterViewPr>
  <p:notesViewPr>
    <p:cSldViewPr snapToGrid="0" showGuides="1">
      <p:cViewPr varScale="1">
        <p:scale>
          <a:sx n="83" d="100"/>
          <a:sy n="83" d="100"/>
        </p:scale>
        <p:origin x="232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>
                <a:latin typeface="Segoe UI" pitchFamily="34" charset="0"/>
              </a:rPr>
              <a:t>Microsoft Ignite 2016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D045D-9A66-44E7-900A-FC6D0BD4E54A}" type="datetime8">
              <a:rPr lang="en-US" smtClean="0">
                <a:latin typeface="Segoe UI" pitchFamily="34" charset="0"/>
              </a:rPr>
              <a:t>9/27/2016 4:36 PM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r>
              <a:rPr lang="en-US" dirty="0"/>
              <a:t>Microsoft Ignite 2016</a:t>
            </a: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1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306" lvl="1" indent="0">
              <a:buNone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0461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1795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23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306" lvl="1" indent="0">
              <a:buNone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5901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0674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306" lvl="1" indent="0">
              <a:buNone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9794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306" lvl="1" indent="0">
              <a:buNone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5578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306" lvl="1" indent="0">
              <a:buNone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1734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1961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630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3299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9569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9754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899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1274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070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997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5513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0829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306" lvl="1" indent="0">
              <a:buNone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9753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306" lvl="1" indent="0">
              <a:buNone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1672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9/27/2016 4:36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843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alkin">
    <p:bg bwMode="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6501" y="1965643"/>
            <a:ext cx="7899548" cy="214884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5871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9467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3355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0802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897602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1784147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689345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908698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9745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56753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01599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1685010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62453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79425"/>
            <a:ext cx="1449939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0691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9696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bg bwMode="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46501" y="1965643"/>
            <a:ext cx="7899548" cy="214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341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6" name="Rectangle 5"/>
          <p:cNvSpPr/>
          <p:nvPr userDrawn="1"/>
        </p:nvSpPr>
        <p:spPr bwMode="gray">
          <a:xfrm>
            <a:off x="0" y="5897245"/>
            <a:ext cx="12435840" cy="1097280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840" y="6294142"/>
            <a:ext cx="1456418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5652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65181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4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80655951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3594543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82081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4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82081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4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2383446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7077705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2662917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056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5331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2925191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2235704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0261040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5536269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508537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30298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5650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001290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invGray">
          <a:xfrm>
            <a:off x="464013" y="479425"/>
            <a:ext cx="1436313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2562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337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4040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32404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03268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977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599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568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26" name="Group 25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37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42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43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44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45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210 G:210 B:210</a:t>
                </a:r>
                <a:endParaRPr lang="en-US" sz="50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R:16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 G:124 B:16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842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8" r:id="rId1"/>
    <p:sldLayoutId id="2147484300" r:id="rId2"/>
    <p:sldLayoutId id="2147484295" r:id="rId3"/>
    <p:sldLayoutId id="2147484240" r:id="rId4"/>
    <p:sldLayoutId id="2147484296" r:id="rId5"/>
    <p:sldLayoutId id="2147484241" r:id="rId6"/>
    <p:sldLayoutId id="2147484297" r:id="rId7"/>
    <p:sldLayoutId id="2147484244" r:id="rId8"/>
    <p:sldLayoutId id="2147484298" r:id="rId9"/>
    <p:sldLayoutId id="2147484245" r:id="rId10"/>
    <p:sldLayoutId id="2147484247" r:id="rId11"/>
    <p:sldLayoutId id="2147484331" r:id="rId12"/>
    <p:sldLayoutId id="2147484249" r:id="rId13"/>
    <p:sldLayoutId id="2147484301" r:id="rId14"/>
    <p:sldLayoutId id="2147484251" r:id="rId15"/>
    <p:sldLayoutId id="2147484252" r:id="rId16"/>
    <p:sldLayoutId id="2147484254" r:id="rId17"/>
    <p:sldLayoutId id="2147484257" r:id="rId18"/>
    <p:sldLayoutId id="2147484258" r:id="rId19"/>
    <p:sldLayoutId id="2147484260" r:id="rId20"/>
    <p:sldLayoutId id="2147484299" r:id="rId21"/>
    <p:sldLayoutId id="2147484263" r:id="rId22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 userDrawn="1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 userDrawn="1">
          <p15:clr>
            <a:srgbClr val="C35EA4"/>
          </p15:clr>
        </p15:guide>
        <p15:guide id="17" pos="7546" userDrawn="1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 userDrawn="1">
          <p15:clr>
            <a:srgbClr val="5ACBF0"/>
          </p15:clr>
        </p15:guide>
        <p15:guide id="25" orient="horz" pos="302" userDrawn="1">
          <p15:clr>
            <a:srgbClr val="C35EA4"/>
          </p15:clr>
        </p15:guide>
        <p15:guide id="26" orient="horz" pos="4104" userDrawn="1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marL="342900" marR="0" lvl="0" indent="-3429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</a:pPr>
            <a:r>
              <a:rPr lang="en-US" dirty="0"/>
              <a:t>Click to edit Master text styles</a:t>
            </a:r>
          </a:p>
          <a:p>
            <a:pPr marL="584200" marR="0" lvl="1" indent="-2413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19" name="Group 18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25" name="Rectangle 24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26" name="Rectangle 25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27" name="Rectangle 26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R:210 G:210 B:210</a:t>
                </a:r>
              </a:p>
            </p:txBody>
          </p:sp>
          <p:sp>
            <p:nvSpPr>
              <p:cNvPr id="28" name="Rectangle 27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29" name="Rectangle 28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R:16 G:124 B:16</a:t>
                </a:r>
              </a:p>
            </p:txBody>
          </p:sp>
          <p:sp>
            <p:nvSpPr>
              <p:cNvPr id="30" name="Rectangle 29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</p:grpSp>
        <p:sp>
          <p:nvSpPr>
            <p:cNvPr id="20" name="TextBox 19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21" name="TextBox 20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BAD80A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Green </a:t>
              </a:r>
            </a:p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0" kern="1200" baseline="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R:168 G:216 B:10</a:t>
              </a:r>
            </a:p>
          </p:txBody>
        </p:sp>
        <p:sp>
          <p:nvSpPr>
            <p:cNvPr id="31" name="Rectangle 30"/>
            <p:cNvSpPr/>
            <p:nvPr userDrawn="1"/>
          </p:nvSpPr>
          <p:spPr bwMode="auto">
            <a:xfrm rot="5400000">
              <a:off x="12328888" y="4270558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2" name="Rectangle 31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90329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32" r:id="rId8"/>
    <p:sldLayoutId id="2147484333" r:id="rId9"/>
    <p:sldLayoutId id="2147484334" r:id="rId10"/>
    <p:sldLayoutId id="2147484335" r:id="rId11"/>
    <p:sldLayoutId id="2147484336" r:id="rId12"/>
    <p:sldLayoutId id="2147484323" r:id="rId13"/>
    <p:sldLayoutId id="2147484324" r:id="rId14"/>
    <p:sldLayoutId id="2147484325" r:id="rId15"/>
    <p:sldLayoutId id="2147484326" r:id="rId16"/>
    <p:sldLayoutId id="2147484327" r:id="rId17"/>
    <p:sldLayoutId id="2147484328" r:id="rId18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lang="en-US" sz="4000" kern="1200" spc="0" baseline="0" dirty="0" smtClean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lang="en-US" sz="2400" kern="1200" spc="0" baseline="0" dirty="0" smtClean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 userDrawn="1">
          <p15:clr>
            <a:srgbClr val="C35EA4"/>
          </p15:clr>
        </p15:guide>
        <p15:guide id="17" pos="7546" userDrawn="1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 userDrawn="1">
          <p15:clr>
            <a:srgbClr val="C35EA4"/>
          </p15:clr>
        </p15:guide>
        <p15:guide id="26" orient="horz" pos="4104" userDrawn="1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soft.com/itprocareercenter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techcommunity.microsoft.com/" TargetMode="External"/><Relationship Id="rId5" Type="http://schemas.openxmlformats.org/officeDocument/2006/relationships/hyperlink" Target="http://www.microsoft.com/mechanics" TargetMode="External"/><Relationship Id="rId4" Type="http://schemas.openxmlformats.org/officeDocument/2006/relationships/hyperlink" Target="http://www.microsoft.com/itprocloudessentials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4701" y="1679645"/>
            <a:ext cx="9982136" cy="1828786"/>
          </a:xfrm>
        </p:spPr>
        <p:txBody>
          <a:bodyPr/>
          <a:lstStyle/>
          <a:p>
            <a:r>
              <a:rPr lang="en-US" dirty="0"/>
              <a:t>Transform yourself and build </a:t>
            </a:r>
            <a:br>
              <a:rPr lang="en-US" dirty="0"/>
            </a:br>
            <a:r>
              <a:rPr lang="en-US" dirty="0"/>
              <a:t>your IT cloud career path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74701" y="3903903"/>
            <a:ext cx="7315137" cy="1828007"/>
          </a:xfrm>
        </p:spPr>
        <p:txBody>
          <a:bodyPr/>
          <a:lstStyle/>
          <a:p>
            <a:r>
              <a:rPr lang="en-US" sz="2800" dirty="0"/>
              <a:t>Scott Woodgate &amp; Teresa Conte </a:t>
            </a:r>
          </a:p>
          <a:p>
            <a:r>
              <a:rPr lang="en-US" sz="2800" dirty="0"/>
              <a:t>Cloud + Enterprise </a:t>
            </a:r>
          </a:p>
        </p:txBody>
      </p:sp>
    </p:spTree>
    <p:extLst>
      <p:ext uri="{BB962C8B-B14F-4D97-AF65-F5344CB8AC3E}">
        <p14:creationId xmlns:p14="http://schemas.microsoft.com/office/powerpoint/2010/main" val="276075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8" y="1209973"/>
            <a:ext cx="11506199" cy="5835444"/>
          </a:xfrm>
        </p:spPr>
        <p:txBody>
          <a:bodyPr/>
          <a:lstStyle/>
          <a:p>
            <a:r>
              <a:rPr lang="en-US" b="1" dirty="0"/>
              <a:t>Demo</a:t>
            </a:r>
            <a:br>
              <a:rPr lang="en-US" dirty="0"/>
            </a:br>
            <a:r>
              <a:rPr lang="en-US" dirty="0"/>
              <a:t>How to map your cloud skills</a:t>
            </a:r>
            <a:br>
              <a:rPr lang="en-US" dirty="0"/>
            </a:br>
            <a:br>
              <a:rPr lang="en-US" dirty="0"/>
            </a:br>
            <a:r>
              <a:rPr lang="en-US" sz="6000" dirty="0"/>
              <a:t>IT Pro Career Center</a:t>
            </a:r>
            <a:br>
              <a:rPr lang="en-US" sz="6000" dirty="0"/>
            </a:br>
            <a:r>
              <a:rPr lang="en-US" sz="6000" dirty="0"/>
              <a:t>IT Pro Cloud Essentials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358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4503906" y="1211263"/>
            <a:ext cx="7482495" cy="4572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skills: what changes?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7200" y="1211263"/>
            <a:ext cx="3965308" cy="4572001"/>
            <a:chOff x="457200" y="1211263"/>
            <a:chExt cx="3965308" cy="4572001"/>
          </a:xfrm>
        </p:grpSpPr>
        <p:sp>
          <p:nvSpPr>
            <p:cNvPr id="9" name="Rectangle 8"/>
            <p:cNvSpPr/>
            <p:nvPr/>
          </p:nvSpPr>
          <p:spPr bwMode="auto">
            <a:xfrm>
              <a:off x="457200" y="1211263"/>
              <a:ext cx="3965308" cy="685799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dirty="0">
                  <a:gradFill>
                    <a:gsLst>
                      <a:gs pos="125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+mj-lt"/>
                </a:rPr>
                <a:t>Technical skills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457200" y="1973610"/>
              <a:ext cx="3965308" cy="3809654"/>
            </a:xfrm>
            <a:prstGeom prst="rect">
              <a:avLst/>
            </a:prstGeom>
            <a:solidFill>
              <a:schemeClr val="accent4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812">
                        <a:schemeClr val="tx2"/>
                      </a:gs>
                      <a:gs pos="26000">
                        <a:schemeClr val="tx2"/>
                      </a:gs>
                    </a:gsLst>
                    <a:lin ang="5400000" scaled="0"/>
                  </a:gra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Infrastructure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Security and privacy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Architecture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DevOps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Application management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Device management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Database analytics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Database management 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846638" y="1556374"/>
            <a:ext cx="7139763" cy="572464"/>
            <a:chOff x="4846638" y="1556374"/>
            <a:chExt cx="7139763" cy="572464"/>
          </a:xfrm>
        </p:grpSpPr>
        <p:sp>
          <p:nvSpPr>
            <p:cNvPr id="5" name="Rectangle 4"/>
            <p:cNvSpPr/>
            <p:nvPr/>
          </p:nvSpPr>
          <p:spPr>
            <a:xfrm>
              <a:off x="5172074" y="1556374"/>
              <a:ext cx="6814327" cy="572464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</a:pPr>
              <a:r>
                <a:rPr lang="en-US" sz="2000" dirty="0">
                  <a:gradFill>
                    <a:gsLst>
                      <a:gs pos="23000">
                        <a:schemeClr val="tx2"/>
                      </a:gs>
                      <a:gs pos="11000">
                        <a:schemeClr val="tx2"/>
                      </a:gs>
                    </a:gsLst>
                    <a:lin ang="5400000" scaled="1"/>
                  </a:gradFill>
                </a:rPr>
                <a:t>Do same thing but in a different way with different tools</a:t>
              </a:r>
            </a:p>
          </p:txBody>
        </p:sp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4846638" y="1659726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846638" y="2176879"/>
            <a:ext cx="7139763" cy="572464"/>
            <a:chOff x="4846638" y="2176879"/>
            <a:chExt cx="7139763" cy="572464"/>
          </a:xfrm>
        </p:grpSpPr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4846638" y="2280231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172074" y="2176879"/>
              <a:ext cx="6814327" cy="572464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</a:pPr>
              <a:r>
                <a:rPr lang="en-US" sz="2000" dirty="0">
                  <a:gradFill>
                    <a:gsLst>
                      <a:gs pos="23000">
                        <a:schemeClr val="tx2"/>
                      </a:gs>
                      <a:gs pos="11000">
                        <a:schemeClr val="tx2"/>
                      </a:gs>
                    </a:gsLst>
                    <a:lin ang="5400000" scaled="1"/>
                  </a:gradFill>
                </a:rPr>
                <a:t>Scalable and reproducible 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846638" y="2797384"/>
            <a:ext cx="7139763" cy="572464"/>
            <a:chOff x="4846638" y="2797384"/>
            <a:chExt cx="7139763" cy="572464"/>
          </a:xfrm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4846638" y="2900736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172074" y="2797384"/>
              <a:ext cx="6814327" cy="572464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</a:pPr>
              <a:r>
                <a:rPr lang="en-US" sz="2000" dirty="0">
                  <a:gradFill>
                    <a:gsLst>
                      <a:gs pos="23000">
                        <a:schemeClr val="tx2"/>
                      </a:gs>
                      <a:gs pos="11000">
                        <a:schemeClr val="tx2"/>
                      </a:gs>
                    </a:gsLst>
                    <a:lin ang="5400000" scaled="1"/>
                  </a:gradFill>
                </a:rPr>
                <a:t>Level of automation enables less human errors, efficiency  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846638" y="3417888"/>
            <a:ext cx="7139763" cy="572464"/>
            <a:chOff x="4846638" y="3417888"/>
            <a:chExt cx="7139763" cy="572464"/>
          </a:xfrm>
        </p:grpSpPr>
        <p:sp>
          <p:nvSpPr>
            <p:cNvPr id="16" name="Freeform 5"/>
            <p:cNvSpPr>
              <a:spLocks noEditPoints="1"/>
            </p:cNvSpPr>
            <p:nvPr/>
          </p:nvSpPr>
          <p:spPr bwMode="auto">
            <a:xfrm>
              <a:off x="4846638" y="3521240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172074" y="3417888"/>
              <a:ext cx="6814327" cy="572464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lnSpc>
                  <a:spcPct val="90000"/>
                </a:lnSpc>
                <a:spcAft>
                  <a:spcPts val="1200"/>
                </a:spcAft>
              </a:pPr>
              <a:r>
                <a:rPr lang="en-US" sz="2000" dirty="0">
                  <a:gradFill>
                    <a:gsLst>
                      <a:gs pos="23000">
                        <a:schemeClr val="tx2"/>
                      </a:gs>
                      <a:gs pos="11000">
                        <a:schemeClr val="tx2"/>
                      </a:gs>
                    </a:gsLst>
                    <a:lin ang="5400000" scaled="1"/>
                  </a:gradFill>
                </a:rPr>
                <a:t>Example: opening a port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434017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57200" y="1211263"/>
            <a:ext cx="3965308" cy="4572001"/>
            <a:chOff x="457200" y="1211263"/>
            <a:chExt cx="3965308" cy="4572001"/>
          </a:xfrm>
        </p:grpSpPr>
        <p:sp>
          <p:nvSpPr>
            <p:cNvPr id="13" name="Rectangle 12"/>
            <p:cNvSpPr/>
            <p:nvPr/>
          </p:nvSpPr>
          <p:spPr bwMode="auto">
            <a:xfrm>
              <a:off x="457200" y="1211263"/>
              <a:ext cx="3965308" cy="685799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dirty="0">
                  <a:gradFill>
                    <a:gsLst>
                      <a:gs pos="125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+mj-lt"/>
                </a:rPr>
                <a:t>Technical skills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457200" y="1973610"/>
              <a:ext cx="3965308" cy="3809654"/>
            </a:xfrm>
            <a:prstGeom prst="rect">
              <a:avLst/>
            </a:prstGeom>
            <a:solidFill>
              <a:schemeClr val="accent4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Infrastructure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812">
                        <a:schemeClr val="tx2"/>
                      </a:gs>
                      <a:gs pos="26000">
                        <a:schemeClr val="tx2"/>
                      </a:gs>
                    </a:gsLst>
                    <a:lin ang="5400000" scaled="0"/>
                  </a:gra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Security and privacy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Architecture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DevOps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Application management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Device management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Database analytics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Database management 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skills: what changes?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4503906" y="1211263"/>
            <a:ext cx="7482495" cy="4572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846638" y="1573307"/>
            <a:ext cx="7139763" cy="603242"/>
            <a:chOff x="4846638" y="1573307"/>
            <a:chExt cx="7139763" cy="603242"/>
          </a:xfrm>
        </p:grpSpPr>
        <p:sp>
          <p:nvSpPr>
            <p:cNvPr id="19" name="Rectangle 18"/>
            <p:cNvSpPr/>
            <p:nvPr/>
          </p:nvSpPr>
          <p:spPr>
            <a:xfrm>
              <a:off x="5172074" y="1573307"/>
              <a:ext cx="6814327" cy="603242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000" dirty="0">
                  <a:gradFill>
                    <a:gsLst>
                      <a:gs pos="23000">
                        <a:schemeClr val="tx2"/>
                      </a:gs>
                      <a:gs pos="11000">
                        <a:schemeClr val="tx2"/>
                      </a:gs>
                    </a:gsLst>
                    <a:lin ang="5400000" scaled="1"/>
                  </a:gradFill>
                </a:rPr>
                <a:t>Higher level of security/standards offered with cloud </a:t>
              </a:r>
            </a:p>
          </p:txBody>
        </p:sp>
        <p:sp>
          <p:nvSpPr>
            <p:cNvPr id="20" name="Freeform 5"/>
            <p:cNvSpPr>
              <a:spLocks noEditPoints="1"/>
            </p:cNvSpPr>
            <p:nvPr/>
          </p:nvSpPr>
          <p:spPr bwMode="auto">
            <a:xfrm>
              <a:off x="4846638" y="1727458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846638" y="2193812"/>
            <a:ext cx="7139763" cy="603242"/>
            <a:chOff x="4846638" y="2193812"/>
            <a:chExt cx="7139763" cy="603242"/>
          </a:xfrm>
        </p:grpSpPr>
        <p:sp>
          <p:nvSpPr>
            <p:cNvPr id="21" name="Freeform 5"/>
            <p:cNvSpPr>
              <a:spLocks noEditPoints="1"/>
            </p:cNvSpPr>
            <p:nvPr/>
          </p:nvSpPr>
          <p:spPr bwMode="auto">
            <a:xfrm>
              <a:off x="4846638" y="2314097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172074" y="2193812"/>
              <a:ext cx="6814327" cy="603242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000" dirty="0">
                  <a:gradFill>
                    <a:gsLst>
                      <a:gs pos="23000">
                        <a:schemeClr val="tx2"/>
                      </a:gs>
                      <a:gs pos="11000">
                        <a:schemeClr val="tx2"/>
                      </a:gs>
                    </a:gsLst>
                    <a:lin ang="5400000" scaled="1"/>
                  </a:gradFill>
                </a:rPr>
                <a:t>New options that enable more comprehensive security 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846638" y="2814317"/>
            <a:ext cx="7139763" cy="603242"/>
            <a:chOff x="4846638" y="2814317"/>
            <a:chExt cx="7139763" cy="603242"/>
          </a:xfrm>
        </p:grpSpPr>
        <p:sp>
          <p:nvSpPr>
            <p:cNvPr id="22" name="Freeform 5"/>
            <p:cNvSpPr>
              <a:spLocks noEditPoints="1"/>
            </p:cNvSpPr>
            <p:nvPr/>
          </p:nvSpPr>
          <p:spPr bwMode="auto">
            <a:xfrm>
              <a:off x="4846638" y="2934602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172074" y="2814317"/>
              <a:ext cx="6814327" cy="603242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000" dirty="0">
                  <a:gradFill>
                    <a:gsLst>
                      <a:gs pos="23000">
                        <a:schemeClr val="tx2"/>
                      </a:gs>
                      <a:gs pos="11000">
                        <a:schemeClr val="tx2"/>
                      </a:gs>
                    </a:gsLst>
                    <a:lin ang="5400000" scaled="1"/>
                  </a:gradFill>
                </a:rPr>
                <a:t>Your process may need to change or add new policies 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846638" y="3469587"/>
            <a:ext cx="7139763" cy="911019"/>
            <a:chOff x="4846638" y="3469587"/>
            <a:chExt cx="7139763" cy="911019"/>
          </a:xfrm>
        </p:grpSpPr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4846638" y="3623738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172074" y="3469587"/>
              <a:ext cx="6814327" cy="911019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000" dirty="0">
                  <a:gradFill>
                    <a:gsLst>
                      <a:gs pos="23000">
                        <a:schemeClr val="tx2"/>
                      </a:gs>
                      <a:gs pos="11000">
                        <a:schemeClr val="tx2"/>
                      </a:gs>
                    </a:gsLst>
                    <a:lin ang="5400000" scaled="1"/>
                  </a:gradFill>
                </a:rPr>
                <a:t>Faster to implement, with new automated tools, </a:t>
              </a:r>
              <a:br>
                <a:rPr lang="en-US" sz="2000" dirty="0">
                  <a:gradFill>
                    <a:gsLst>
                      <a:gs pos="23000">
                        <a:schemeClr val="tx2"/>
                      </a:gs>
                      <a:gs pos="11000">
                        <a:schemeClr val="tx2"/>
                      </a:gs>
                    </a:gsLst>
                    <a:lin ang="5400000" scaled="1"/>
                  </a:gradFill>
                </a:rPr>
              </a:br>
              <a:r>
                <a:rPr lang="en-US" sz="2000" dirty="0">
                  <a:gradFill>
                    <a:gsLst>
                      <a:gs pos="23000">
                        <a:schemeClr val="tx2"/>
                      </a:gs>
                      <a:gs pos="11000">
                        <a:schemeClr val="tx2"/>
                      </a:gs>
                    </a:gsLst>
                    <a:lin ang="5400000" scaled="1"/>
                  </a:gradFill>
                </a:rPr>
                <a:t>new defaults 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846638" y="4277889"/>
            <a:ext cx="7139763" cy="911019"/>
            <a:chOff x="4846638" y="4277889"/>
            <a:chExt cx="7139763" cy="911019"/>
          </a:xfrm>
        </p:grpSpPr>
        <p:sp>
          <p:nvSpPr>
            <p:cNvPr id="30" name="Freeform 5"/>
            <p:cNvSpPr>
              <a:spLocks noEditPoints="1"/>
            </p:cNvSpPr>
            <p:nvPr/>
          </p:nvSpPr>
          <p:spPr bwMode="auto">
            <a:xfrm>
              <a:off x="4846638" y="4381241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172074" y="4277889"/>
              <a:ext cx="6814327" cy="911019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000" dirty="0">
                  <a:gradFill>
                    <a:gsLst>
                      <a:gs pos="23000">
                        <a:schemeClr val="tx2"/>
                      </a:gs>
                      <a:gs pos="11000">
                        <a:schemeClr val="tx2"/>
                      </a:gs>
                    </a:gsLst>
                    <a:lin ang="5400000" scaled="1"/>
                  </a:gradFill>
                </a:rPr>
                <a:t>IT becomes the champion to explain security </a:t>
              </a:r>
              <a:br>
                <a:rPr lang="en-US" sz="2000" dirty="0">
                  <a:gradFill>
                    <a:gsLst>
                      <a:gs pos="23000">
                        <a:schemeClr val="tx2"/>
                      </a:gs>
                      <a:gs pos="11000">
                        <a:schemeClr val="tx2"/>
                      </a:gs>
                    </a:gsLst>
                    <a:lin ang="5400000" scaled="1"/>
                  </a:gradFill>
                </a:rPr>
              </a:br>
              <a:r>
                <a:rPr lang="en-US" sz="2000" dirty="0">
                  <a:gradFill>
                    <a:gsLst>
                      <a:gs pos="23000">
                        <a:schemeClr val="tx2"/>
                      </a:gs>
                      <a:gs pos="11000">
                        <a:schemeClr val="tx2"/>
                      </a:gs>
                    </a:gsLst>
                    <a:lin ang="5400000" scaled="1"/>
                  </a:gradFill>
                </a:rPr>
                <a:t>to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057036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skills: what changes?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7200" y="1211263"/>
            <a:ext cx="3965308" cy="4572001"/>
            <a:chOff x="457200" y="1211263"/>
            <a:chExt cx="3965308" cy="4572001"/>
          </a:xfrm>
        </p:grpSpPr>
        <p:sp>
          <p:nvSpPr>
            <p:cNvPr id="9" name="Rectangle 8"/>
            <p:cNvSpPr/>
            <p:nvPr/>
          </p:nvSpPr>
          <p:spPr bwMode="auto">
            <a:xfrm>
              <a:off x="457200" y="1211263"/>
              <a:ext cx="3965308" cy="685799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dirty="0">
                  <a:gradFill>
                    <a:gsLst>
                      <a:gs pos="125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+mj-lt"/>
                </a:rPr>
                <a:t>Technical skills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457200" y="1973610"/>
              <a:ext cx="3965308" cy="3809654"/>
            </a:xfrm>
            <a:prstGeom prst="rect">
              <a:avLst/>
            </a:prstGeom>
            <a:solidFill>
              <a:schemeClr val="accent4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Infrastructure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Security and privacy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812">
                        <a:schemeClr val="tx2"/>
                      </a:gs>
                      <a:gs pos="26000">
                        <a:schemeClr val="tx2"/>
                      </a:gs>
                    </a:gsLst>
                    <a:lin ang="5400000" scaled="0"/>
                  </a:gra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Architecture</a:t>
              </a: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DevOps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Application management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Device management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Database analytics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Database management </a:t>
              </a:r>
            </a:p>
          </p:txBody>
        </p:sp>
      </p:grpSp>
      <p:sp>
        <p:nvSpPr>
          <p:cNvPr id="13" name="Rectangle 12"/>
          <p:cNvSpPr/>
          <p:nvPr/>
        </p:nvSpPr>
        <p:spPr bwMode="auto">
          <a:xfrm>
            <a:off x="4503906" y="1211263"/>
            <a:ext cx="7482495" cy="4572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846638" y="1556374"/>
            <a:ext cx="7139763" cy="911019"/>
            <a:chOff x="4846638" y="1556374"/>
            <a:chExt cx="7139763" cy="911019"/>
          </a:xfrm>
        </p:grpSpPr>
        <p:sp>
          <p:nvSpPr>
            <p:cNvPr id="14" name="Rectangle 13"/>
            <p:cNvSpPr/>
            <p:nvPr/>
          </p:nvSpPr>
          <p:spPr>
            <a:xfrm>
              <a:off x="5172074" y="1556374"/>
              <a:ext cx="6814327" cy="911019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000" dirty="0">
                  <a:gradFill>
                    <a:gsLst>
                      <a:gs pos="23000">
                        <a:schemeClr val="tx2"/>
                      </a:gs>
                      <a:gs pos="11000">
                        <a:schemeClr val="tx2"/>
                      </a:gs>
                    </a:gsLst>
                    <a:lin ang="5400000" scaled="1"/>
                  </a:gradFill>
                </a:rPr>
                <a:t>Architect new solution without brining in old way of </a:t>
              </a:r>
              <a:br>
                <a:rPr lang="en-US" sz="2000" dirty="0">
                  <a:gradFill>
                    <a:gsLst>
                      <a:gs pos="23000">
                        <a:schemeClr val="tx2"/>
                      </a:gs>
                      <a:gs pos="11000">
                        <a:schemeClr val="tx2"/>
                      </a:gs>
                    </a:gsLst>
                    <a:lin ang="5400000" scaled="1"/>
                  </a:gradFill>
                </a:rPr>
              </a:br>
              <a:r>
                <a:rPr lang="en-US" sz="2000" dirty="0">
                  <a:gradFill>
                    <a:gsLst>
                      <a:gs pos="23000">
                        <a:schemeClr val="tx2"/>
                      </a:gs>
                      <a:gs pos="11000">
                        <a:schemeClr val="tx2"/>
                      </a:gs>
                    </a:gsLst>
                    <a:lin ang="5400000" scaled="1"/>
                  </a:gradFill>
                </a:rPr>
                <a:t>doing things</a:t>
              </a:r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4846638" y="1659726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846638" y="2332077"/>
            <a:ext cx="7139763" cy="1218795"/>
            <a:chOff x="4846638" y="2332077"/>
            <a:chExt cx="7139763" cy="1218795"/>
          </a:xfrm>
        </p:grpSpPr>
        <p:sp>
          <p:nvSpPr>
            <p:cNvPr id="16" name="Freeform 5"/>
            <p:cNvSpPr>
              <a:spLocks noEditPoints="1"/>
            </p:cNvSpPr>
            <p:nvPr/>
          </p:nvSpPr>
          <p:spPr bwMode="auto">
            <a:xfrm>
              <a:off x="4846638" y="2435429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172074" y="2332077"/>
              <a:ext cx="6814327" cy="1218795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000" dirty="0">
                  <a:gradFill>
                    <a:gsLst>
                      <a:gs pos="23000">
                        <a:schemeClr val="tx2"/>
                      </a:gs>
                      <a:gs pos="11000">
                        <a:schemeClr val="tx2"/>
                      </a:gs>
                    </a:gsLst>
                    <a:lin ang="5400000" scaled="1"/>
                  </a:gradFill>
                </a:rPr>
                <a:t>Example: setting up a website in past with three networks with firewalls but with Azure it could be one network </a:t>
              </a:r>
              <a:br>
                <a:rPr lang="en-US" sz="2000" dirty="0">
                  <a:gradFill>
                    <a:gsLst>
                      <a:gs pos="23000">
                        <a:schemeClr val="tx2"/>
                      </a:gs>
                      <a:gs pos="11000">
                        <a:schemeClr val="tx2"/>
                      </a:gs>
                    </a:gsLst>
                    <a:lin ang="5400000" scaled="1"/>
                  </a:gradFill>
                </a:rPr>
              </a:br>
              <a:r>
                <a:rPr lang="en-US" sz="2000" dirty="0">
                  <a:gradFill>
                    <a:gsLst>
                      <a:gs pos="23000">
                        <a:schemeClr val="tx2"/>
                      </a:gs>
                      <a:gs pos="11000">
                        <a:schemeClr val="tx2"/>
                      </a:gs>
                    </a:gsLst>
                    <a:lin ang="5400000" scaled="1"/>
                  </a:gradFill>
                </a:rPr>
                <a:t>and with no traditional VMs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56993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skills: what changes?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7200" y="1211263"/>
            <a:ext cx="3965308" cy="4572001"/>
            <a:chOff x="457200" y="1211263"/>
            <a:chExt cx="3965308" cy="4572001"/>
          </a:xfrm>
        </p:grpSpPr>
        <p:sp>
          <p:nvSpPr>
            <p:cNvPr id="9" name="Rectangle 8"/>
            <p:cNvSpPr/>
            <p:nvPr/>
          </p:nvSpPr>
          <p:spPr bwMode="auto">
            <a:xfrm>
              <a:off x="457200" y="1211263"/>
              <a:ext cx="3965308" cy="685799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dirty="0">
                  <a:gradFill>
                    <a:gsLst>
                      <a:gs pos="125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+mj-lt"/>
                </a:rPr>
                <a:t>Technical skills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457200" y="1973610"/>
              <a:ext cx="3965308" cy="3809654"/>
            </a:xfrm>
            <a:prstGeom prst="rect">
              <a:avLst/>
            </a:prstGeom>
            <a:solidFill>
              <a:schemeClr val="accent4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Infrastructure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Security and privacy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Architecture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812">
                        <a:schemeClr val="tx2"/>
                      </a:gs>
                      <a:gs pos="26000">
                        <a:schemeClr val="tx2"/>
                      </a:gs>
                    </a:gsLst>
                    <a:lin ang="5400000" scaled="0"/>
                  </a:gra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DevOps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Application management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Device management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Database analytics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Database management </a:t>
              </a:r>
            </a:p>
          </p:txBody>
        </p:sp>
      </p:grpSp>
      <p:sp>
        <p:nvSpPr>
          <p:cNvPr id="13" name="Rectangle 12"/>
          <p:cNvSpPr/>
          <p:nvPr/>
        </p:nvSpPr>
        <p:spPr bwMode="auto">
          <a:xfrm>
            <a:off x="4503906" y="1211263"/>
            <a:ext cx="7482495" cy="4572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846638" y="1556374"/>
            <a:ext cx="7139763" cy="603242"/>
            <a:chOff x="4846638" y="1556374"/>
            <a:chExt cx="7139763" cy="603242"/>
          </a:xfrm>
        </p:grpSpPr>
        <p:sp>
          <p:nvSpPr>
            <p:cNvPr id="14" name="Rectangle 13"/>
            <p:cNvSpPr/>
            <p:nvPr/>
          </p:nvSpPr>
          <p:spPr>
            <a:xfrm>
              <a:off x="5172074" y="1556374"/>
              <a:ext cx="6814327" cy="603242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000" dirty="0">
                  <a:gradFill>
                    <a:gsLst>
                      <a:gs pos="23000">
                        <a:schemeClr val="tx2"/>
                      </a:gs>
                      <a:gs pos="11000">
                        <a:schemeClr val="tx2"/>
                      </a:gs>
                    </a:gsLst>
                    <a:lin ang="5400000" scaled="1"/>
                  </a:gradFill>
                </a:rPr>
                <a:t>Not just a tools solution </a:t>
              </a:r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4846638" y="1659726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846638" y="2176879"/>
            <a:ext cx="7139763" cy="911019"/>
            <a:chOff x="4846638" y="2176879"/>
            <a:chExt cx="7139763" cy="911019"/>
          </a:xfrm>
        </p:grpSpPr>
        <p:sp>
          <p:nvSpPr>
            <p:cNvPr id="16" name="Freeform 5"/>
            <p:cNvSpPr>
              <a:spLocks noEditPoints="1"/>
            </p:cNvSpPr>
            <p:nvPr/>
          </p:nvSpPr>
          <p:spPr bwMode="auto">
            <a:xfrm>
              <a:off x="4846638" y="2280231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172074" y="2176879"/>
              <a:ext cx="6814327" cy="911019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000" dirty="0">
                  <a:gradFill>
                    <a:gsLst>
                      <a:gs pos="23000">
                        <a:schemeClr val="tx2"/>
                      </a:gs>
                      <a:gs pos="11000">
                        <a:schemeClr val="tx2"/>
                      </a:gs>
                    </a:gsLst>
                    <a:lin ang="5400000" scaled="1"/>
                  </a:gradFill>
                </a:rPr>
                <a:t>You need to change the way you think, how you </a:t>
              </a:r>
              <a:br>
                <a:rPr lang="en-US" sz="2000" dirty="0">
                  <a:gradFill>
                    <a:gsLst>
                      <a:gs pos="23000">
                        <a:schemeClr val="tx2"/>
                      </a:gs>
                      <a:gs pos="11000">
                        <a:schemeClr val="tx2"/>
                      </a:gs>
                    </a:gsLst>
                    <a:lin ang="5400000" scaled="1"/>
                  </a:gradFill>
                </a:rPr>
              </a:br>
              <a:r>
                <a:rPr lang="en-US" sz="2000" dirty="0">
                  <a:gradFill>
                    <a:gsLst>
                      <a:gs pos="23000">
                        <a:schemeClr val="tx2"/>
                      </a:gs>
                      <a:gs pos="11000">
                        <a:schemeClr val="tx2"/>
                      </a:gs>
                    </a:gsLst>
                    <a:lin ang="5400000" scaled="1"/>
                  </a:gradFill>
                </a:rPr>
                <a:t>work, processes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89082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skills: what changes?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7200" y="1211263"/>
            <a:ext cx="3965308" cy="4572001"/>
            <a:chOff x="457200" y="1211263"/>
            <a:chExt cx="3965308" cy="4572001"/>
          </a:xfrm>
        </p:grpSpPr>
        <p:sp>
          <p:nvSpPr>
            <p:cNvPr id="9" name="Rectangle 8"/>
            <p:cNvSpPr/>
            <p:nvPr/>
          </p:nvSpPr>
          <p:spPr bwMode="auto">
            <a:xfrm>
              <a:off x="457200" y="1211263"/>
              <a:ext cx="3965308" cy="685799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dirty="0">
                  <a:gradFill>
                    <a:gsLst>
                      <a:gs pos="125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+mj-lt"/>
                </a:rPr>
                <a:t>Technical skills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457200" y="1973610"/>
              <a:ext cx="3965308" cy="3809654"/>
            </a:xfrm>
            <a:prstGeom prst="rect">
              <a:avLst/>
            </a:prstGeom>
            <a:solidFill>
              <a:schemeClr val="accent4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Infrastructure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Security and privacy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Architecture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DevOps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812">
                        <a:schemeClr val="tx2"/>
                      </a:gs>
                      <a:gs pos="26000">
                        <a:schemeClr val="tx2"/>
                      </a:gs>
                    </a:gsLst>
                    <a:lin ang="5400000" scaled="0"/>
                  </a:gra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Application management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Device management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Database analytics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Database management </a:t>
              </a:r>
            </a:p>
          </p:txBody>
        </p:sp>
      </p:grpSp>
      <p:sp>
        <p:nvSpPr>
          <p:cNvPr id="13" name="Rectangle 12"/>
          <p:cNvSpPr/>
          <p:nvPr/>
        </p:nvSpPr>
        <p:spPr bwMode="auto">
          <a:xfrm>
            <a:off x="4503906" y="1211263"/>
            <a:ext cx="7482495" cy="4572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846638" y="1556374"/>
            <a:ext cx="7139763" cy="603242"/>
            <a:chOff x="4846638" y="1556374"/>
            <a:chExt cx="7139763" cy="603242"/>
          </a:xfrm>
        </p:grpSpPr>
        <p:sp>
          <p:nvSpPr>
            <p:cNvPr id="14" name="Rectangle 13"/>
            <p:cNvSpPr/>
            <p:nvPr/>
          </p:nvSpPr>
          <p:spPr>
            <a:xfrm>
              <a:off x="5172074" y="1556374"/>
              <a:ext cx="6814327" cy="603242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000" dirty="0">
                  <a:gradFill>
                    <a:gsLst>
                      <a:gs pos="71875">
                        <a:schemeClr val="tx2"/>
                      </a:gs>
                      <a:gs pos="53000">
                        <a:schemeClr val="tx2"/>
                      </a:gs>
                    </a:gsLst>
                    <a:lin ang="5400000" scaled="0"/>
                  </a:gradFill>
                </a:rPr>
                <a:t>Different tools used and deployment options</a:t>
              </a:r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4846638" y="1659726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846638" y="2176879"/>
            <a:ext cx="7139763" cy="1218795"/>
            <a:chOff x="4846638" y="2176879"/>
            <a:chExt cx="7139763" cy="1218795"/>
          </a:xfrm>
        </p:grpSpPr>
        <p:sp>
          <p:nvSpPr>
            <p:cNvPr id="16" name="Freeform 5"/>
            <p:cNvSpPr>
              <a:spLocks noEditPoints="1"/>
            </p:cNvSpPr>
            <p:nvPr/>
          </p:nvSpPr>
          <p:spPr bwMode="auto">
            <a:xfrm>
              <a:off x="4846638" y="2280231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172074" y="2176879"/>
              <a:ext cx="6814327" cy="1218795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000" dirty="0">
                  <a:gradFill>
                    <a:gsLst>
                      <a:gs pos="71875">
                        <a:schemeClr val="tx2"/>
                      </a:gs>
                      <a:gs pos="53000">
                        <a:schemeClr val="tx2"/>
                      </a:gs>
                    </a:gsLst>
                    <a:lin ang="5400000" scaled="0"/>
                  </a:gradFill>
                </a:rPr>
                <a:t>Example: how you ensure web apps are always available  versus traditional apps is different with cloud; you don’t need to replicate as now it’s available as a service  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846638" y="3348798"/>
            <a:ext cx="7139763" cy="603242"/>
            <a:chOff x="4846638" y="3348798"/>
            <a:chExt cx="7139763" cy="603242"/>
          </a:xfrm>
        </p:grpSpPr>
        <p:sp>
          <p:nvSpPr>
            <p:cNvPr id="11" name="Rectangle 10"/>
            <p:cNvSpPr/>
            <p:nvPr/>
          </p:nvSpPr>
          <p:spPr>
            <a:xfrm>
              <a:off x="5172074" y="3348798"/>
              <a:ext cx="6814327" cy="603242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000" dirty="0">
                  <a:gradFill>
                    <a:gsLst>
                      <a:gs pos="71875">
                        <a:schemeClr val="tx2"/>
                      </a:gs>
                      <a:gs pos="53000">
                        <a:schemeClr val="tx2"/>
                      </a:gs>
                    </a:gsLst>
                    <a:lin ang="5400000" scaled="0"/>
                  </a:gradFill>
                </a:rPr>
                <a:t>Example from Office </a:t>
              </a:r>
            </a:p>
          </p:txBody>
        </p:sp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4846638" y="3452150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384028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skills: what changes?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7200" y="1211263"/>
            <a:ext cx="3965308" cy="4572001"/>
            <a:chOff x="457200" y="1211263"/>
            <a:chExt cx="3965308" cy="4572001"/>
          </a:xfrm>
        </p:grpSpPr>
        <p:sp>
          <p:nvSpPr>
            <p:cNvPr id="9" name="Rectangle 8"/>
            <p:cNvSpPr/>
            <p:nvPr/>
          </p:nvSpPr>
          <p:spPr bwMode="auto">
            <a:xfrm>
              <a:off x="457200" y="1211263"/>
              <a:ext cx="3965308" cy="685799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dirty="0">
                  <a:gradFill>
                    <a:gsLst>
                      <a:gs pos="125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+mj-lt"/>
                </a:rPr>
                <a:t>Technical skills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457200" y="1973610"/>
              <a:ext cx="3965308" cy="3809654"/>
            </a:xfrm>
            <a:prstGeom prst="rect">
              <a:avLst/>
            </a:prstGeom>
            <a:solidFill>
              <a:schemeClr val="accent4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Infrastructure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Security and privacy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Architecture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DevOps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Application management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812">
                        <a:schemeClr val="tx2"/>
                      </a:gs>
                      <a:gs pos="26000">
                        <a:schemeClr val="tx2"/>
                      </a:gs>
                    </a:gsLst>
                    <a:lin ang="5400000" scaled="0"/>
                  </a:gra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Device management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Database analytics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Database management </a:t>
              </a:r>
            </a:p>
          </p:txBody>
        </p:sp>
      </p:grpSp>
      <p:sp>
        <p:nvSpPr>
          <p:cNvPr id="15" name="Rectangle 14"/>
          <p:cNvSpPr/>
          <p:nvPr/>
        </p:nvSpPr>
        <p:spPr bwMode="auto">
          <a:xfrm>
            <a:off x="4503906" y="1211263"/>
            <a:ext cx="7482495" cy="4572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846638" y="1556374"/>
            <a:ext cx="7139763" cy="603242"/>
            <a:chOff x="4846638" y="1556374"/>
            <a:chExt cx="7139763" cy="603242"/>
          </a:xfrm>
        </p:grpSpPr>
        <p:sp>
          <p:nvSpPr>
            <p:cNvPr id="16" name="Rectangle 15"/>
            <p:cNvSpPr/>
            <p:nvPr/>
          </p:nvSpPr>
          <p:spPr>
            <a:xfrm>
              <a:off x="5172074" y="1556374"/>
              <a:ext cx="6814327" cy="603242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000" dirty="0">
                  <a:gradFill>
                    <a:gsLst>
                      <a:gs pos="71875">
                        <a:schemeClr val="tx2"/>
                      </a:gs>
                      <a:gs pos="53000">
                        <a:schemeClr val="tx2"/>
                      </a:gs>
                    </a:gsLst>
                    <a:lin ang="5400000" scaled="0"/>
                  </a:gradFill>
                </a:rPr>
                <a:t>Different tools used and deployment options</a:t>
              </a:r>
            </a:p>
          </p:txBody>
        </p:sp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4846638" y="1659726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846638" y="2176879"/>
            <a:ext cx="7139763" cy="603242"/>
            <a:chOff x="4846638" y="2176879"/>
            <a:chExt cx="7139763" cy="603242"/>
          </a:xfrm>
        </p:grpSpPr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4846638" y="2280231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172074" y="2176879"/>
              <a:ext cx="6814327" cy="603242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000" dirty="0">
                  <a:gradFill>
                    <a:gsLst>
                      <a:gs pos="71875">
                        <a:schemeClr val="tx2"/>
                      </a:gs>
                      <a:gs pos="53000">
                        <a:schemeClr val="tx2"/>
                      </a:gs>
                    </a:gsLst>
                    <a:lin ang="5400000" scaled="0"/>
                  </a:gradFill>
                </a:rPr>
                <a:t>Access to more capabilities at a very fast pace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846638" y="2797384"/>
            <a:ext cx="7139763" cy="1218795"/>
            <a:chOff x="4846638" y="2797384"/>
            <a:chExt cx="7139763" cy="1218795"/>
          </a:xfrm>
        </p:grpSpPr>
        <p:sp>
          <p:nvSpPr>
            <p:cNvPr id="20" name="Freeform 5"/>
            <p:cNvSpPr>
              <a:spLocks noEditPoints="1"/>
            </p:cNvSpPr>
            <p:nvPr/>
          </p:nvSpPr>
          <p:spPr bwMode="auto">
            <a:xfrm>
              <a:off x="4846638" y="2900736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172074" y="2797384"/>
              <a:ext cx="6814327" cy="1218795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000" dirty="0">
                  <a:gradFill>
                    <a:gsLst>
                      <a:gs pos="71875">
                        <a:schemeClr val="tx2"/>
                      </a:gs>
                      <a:gs pos="53000">
                        <a:schemeClr val="tx2"/>
                      </a:gs>
                    </a:gsLst>
                    <a:lin ang="5400000" scaled="0"/>
                  </a:gradFill>
                </a:rPr>
                <a:t>Example: make a new app available to employees </a:t>
              </a:r>
              <a:br>
                <a:rPr lang="en-US" sz="2000" dirty="0">
                  <a:gradFill>
                    <a:gsLst>
                      <a:gs pos="71875">
                        <a:schemeClr val="tx2"/>
                      </a:gs>
                      <a:gs pos="53000">
                        <a:schemeClr val="tx2"/>
                      </a:gs>
                    </a:gsLst>
                    <a:lin ang="5400000" scaled="0"/>
                  </a:gradFill>
                </a:rPr>
              </a:br>
              <a:r>
                <a:rPr lang="en-US" sz="2000" dirty="0">
                  <a:gradFill>
                    <a:gsLst>
                      <a:gs pos="71875">
                        <a:schemeClr val="tx2"/>
                      </a:gs>
                      <a:gs pos="53000">
                        <a:schemeClr val="tx2"/>
                      </a:gs>
                    </a:gsLst>
                    <a:lin ang="5400000" scaled="0"/>
                  </a:gradFill>
                </a:rPr>
                <a:t>quickly versus having to manually change the </a:t>
              </a:r>
              <a:br>
                <a:rPr lang="en-US" sz="2000" dirty="0">
                  <a:gradFill>
                    <a:gsLst>
                      <a:gs pos="71875">
                        <a:schemeClr val="tx2"/>
                      </a:gs>
                      <a:gs pos="53000">
                        <a:schemeClr val="tx2"/>
                      </a:gs>
                    </a:gsLst>
                    <a:lin ang="5400000" scaled="0"/>
                  </a:gradFill>
                </a:rPr>
              </a:br>
              <a:r>
                <a:rPr lang="en-US" sz="2000" dirty="0">
                  <a:gradFill>
                    <a:gsLst>
                      <a:gs pos="71875">
                        <a:schemeClr val="tx2"/>
                      </a:gs>
                      <a:gs pos="53000">
                        <a:schemeClr val="tx2"/>
                      </a:gs>
                    </a:gsLst>
                    <a:lin ang="5400000" scaled="0"/>
                  </a:gradFill>
                </a:rPr>
                <a:t>devices individually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846638" y="3969303"/>
            <a:ext cx="7139763" cy="603242"/>
            <a:chOff x="4846638" y="3969303"/>
            <a:chExt cx="7139763" cy="603242"/>
          </a:xfrm>
        </p:grpSpPr>
        <p:sp>
          <p:nvSpPr>
            <p:cNvPr id="13" name="Rectangle 12"/>
            <p:cNvSpPr/>
            <p:nvPr/>
          </p:nvSpPr>
          <p:spPr>
            <a:xfrm>
              <a:off x="5172074" y="3969303"/>
              <a:ext cx="6814327" cy="603242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000" dirty="0">
                  <a:gradFill>
                    <a:gsLst>
                      <a:gs pos="71875">
                        <a:schemeClr val="tx2"/>
                      </a:gs>
                      <a:gs pos="53000">
                        <a:schemeClr val="tx2"/>
                      </a:gs>
                    </a:gsLst>
                    <a:lin ang="5400000" scaled="0"/>
                  </a:gradFill>
                </a:rPr>
                <a:t>Example:  Office</a:t>
              </a:r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4846638" y="4072655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26113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skills: what changes?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7200" y="1211263"/>
            <a:ext cx="3965308" cy="4572001"/>
            <a:chOff x="457200" y="1211263"/>
            <a:chExt cx="3965308" cy="4572001"/>
          </a:xfrm>
        </p:grpSpPr>
        <p:sp>
          <p:nvSpPr>
            <p:cNvPr id="9" name="Rectangle 8"/>
            <p:cNvSpPr/>
            <p:nvPr/>
          </p:nvSpPr>
          <p:spPr bwMode="auto">
            <a:xfrm>
              <a:off x="457200" y="1211263"/>
              <a:ext cx="3965308" cy="685799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dirty="0">
                  <a:gradFill>
                    <a:gsLst>
                      <a:gs pos="125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+mj-lt"/>
                </a:rPr>
                <a:t>Technical skills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457200" y="1973610"/>
              <a:ext cx="3965308" cy="3809654"/>
            </a:xfrm>
            <a:prstGeom prst="rect">
              <a:avLst/>
            </a:prstGeom>
            <a:solidFill>
              <a:schemeClr val="accent4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Infrastructure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Security and privacy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Architecture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DevOps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Application management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Device management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812">
                        <a:schemeClr val="tx2"/>
                      </a:gs>
                      <a:gs pos="26000">
                        <a:schemeClr val="tx2"/>
                      </a:gs>
                    </a:gsLst>
                    <a:lin ang="5400000" scaled="0"/>
                  </a:gra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Database analytics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Database management </a:t>
              </a:r>
            </a:p>
          </p:txBody>
        </p:sp>
      </p:grpSp>
      <p:sp>
        <p:nvSpPr>
          <p:cNvPr id="13" name="Rectangle 12"/>
          <p:cNvSpPr/>
          <p:nvPr/>
        </p:nvSpPr>
        <p:spPr bwMode="auto">
          <a:xfrm>
            <a:off x="4503906" y="1211263"/>
            <a:ext cx="7482495" cy="4572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846638" y="1556374"/>
            <a:ext cx="7139763" cy="603242"/>
            <a:chOff x="4846638" y="1556374"/>
            <a:chExt cx="7139763" cy="603242"/>
          </a:xfrm>
        </p:grpSpPr>
        <p:sp>
          <p:nvSpPr>
            <p:cNvPr id="14" name="Rectangle 13"/>
            <p:cNvSpPr/>
            <p:nvPr/>
          </p:nvSpPr>
          <p:spPr>
            <a:xfrm>
              <a:off x="5172074" y="1556374"/>
              <a:ext cx="6814327" cy="603242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000" dirty="0">
                  <a:gradFill>
                    <a:gsLst>
                      <a:gs pos="57813">
                        <a:schemeClr val="tx2"/>
                      </a:gs>
                      <a:gs pos="43000">
                        <a:schemeClr val="tx2"/>
                      </a:gs>
                    </a:gsLst>
                    <a:lin ang="5400000" scaled="0"/>
                  </a:gradFill>
                </a:rPr>
                <a:t>Scale faster with different tools available</a:t>
              </a:r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4846638" y="1659726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846638" y="2176879"/>
            <a:ext cx="7139763" cy="911019"/>
            <a:chOff x="4846638" y="2176879"/>
            <a:chExt cx="7139763" cy="911019"/>
          </a:xfrm>
        </p:grpSpPr>
        <p:sp>
          <p:nvSpPr>
            <p:cNvPr id="16" name="Freeform 5"/>
            <p:cNvSpPr>
              <a:spLocks noEditPoints="1"/>
            </p:cNvSpPr>
            <p:nvPr/>
          </p:nvSpPr>
          <p:spPr bwMode="auto">
            <a:xfrm>
              <a:off x="4846638" y="2280231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172074" y="2176879"/>
              <a:ext cx="6814327" cy="911019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000" dirty="0">
                  <a:gradFill>
                    <a:gsLst>
                      <a:gs pos="57813">
                        <a:schemeClr val="tx2"/>
                      </a:gs>
                      <a:gs pos="43000">
                        <a:schemeClr val="tx2"/>
                      </a:gs>
                    </a:gsLst>
                    <a:lin ang="5400000" scaled="0"/>
                  </a:gradFill>
                </a:rPr>
                <a:t>Do big data without the big data price tag of on </a:t>
              </a:r>
              <a:br>
                <a:rPr lang="en-US" sz="2000" dirty="0">
                  <a:gradFill>
                    <a:gsLst>
                      <a:gs pos="57813">
                        <a:schemeClr val="tx2"/>
                      </a:gs>
                      <a:gs pos="43000">
                        <a:schemeClr val="tx2"/>
                      </a:gs>
                    </a:gsLst>
                    <a:lin ang="5400000" scaled="0"/>
                  </a:gradFill>
                </a:rPr>
              </a:br>
              <a:r>
                <a:rPr lang="en-US" sz="2000" dirty="0">
                  <a:gradFill>
                    <a:gsLst>
                      <a:gs pos="57813">
                        <a:schemeClr val="tx2"/>
                      </a:gs>
                      <a:gs pos="43000">
                        <a:schemeClr val="tx2"/>
                      </a:gs>
                    </a:gsLst>
                    <a:lin ang="5400000" scaled="0"/>
                  </a:gradFill>
                </a:rPr>
                <a:t>premises infrastructure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438621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skills: what changes?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7200" y="1211263"/>
            <a:ext cx="3965308" cy="4572001"/>
            <a:chOff x="457200" y="1211263"/>
            <a:chExt cx="3965308" cy="4572001"/>
          </a:xfrm>
        </p:grpSpPr>
        <p:sp>
          <p:nvSpPr>
            <p:cNvPr id="9" name="Rectangle 8"/>
            <p:cNvSpPr/>
            <p:nvPr/>
          </p:nvSpPr>
          <p:spPr bwMode="auto">
            <a:xfrm>
              <a:off x="457200" y="1211263"/>
              <a:ext cx="3965308" cy="685799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dirty="0">
                  <a:gradFill>
                    <a:gsLst>
                      <a:gs pos="125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+mj-lt"/>
                </a:rPr>
                <a:t>Technical skills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457200" y="1973610"/>
              <a:ext cx="3965308" cy="3809654"/>
            </a:xfrm>
            <a:prstGeom prst="rect">
              <a:avLst/>
            </a:prstGeom>
            <a:solidFill>
              <a:schemeClr val="accent4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Infrastructure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Security and privacy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Architecture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DevOps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Application management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Device management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Database analytics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812">
                        <a:schemeClr val="tx2"/>
                      </a:gs>
                      <a:gs pos="26000">
                        <a:schemeClr val="tx2"/>
                      </a:gs>
                    </a:gsLst>
                    <a:lin ang="5400000" scaled="0"/>
                  </a:gra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Database management </a:t>
              </a:r>
            </a:p>
          </p:txBody>
        </p:sp>
      </p:grpSp>
      <p:sp>
        <p:nvSpPr>
          <p:cNvPr id="13" name="Rectangle 12"/>
          <p:cNvSpPr/>
          <p:nvPr/>
        </p:nvSpPr>
        <p:spPr bwMode="auto">
          <a:xfrm>
            <a:off x="4503906" y="1211263"/>
            <a:ext cx="7482495" cy="4572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846638" y="1556374"/>
            <a:ext cx="7139763" cy="603242"/>
            <a:chOff x="4846638" y="1556374"/>
            <a:chExt cx="7139763" cy="603242"/>
          </a:xfrm>
        </p:grpSpPr>
        <p:sp>
          <p:nvSpPr>
            <p:cNvPr id="14" name="Rectangle 13"/>
            <p:cNvSpPr/>
            <p:nvPr/>
          </p:nvSpPr>
          <p:spPr>
            <a:xfrm>
              <a:off x="5172074" y="1556374"/>
              <a:ext cx="6814327" cy="603242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000" dirty="0">
                  <a:gradFill>
                    <a:gsLst>
                      <a:gs pos="57813">
                        <a:schemeClr val="tx2"/>
                      </a:gs>
                      <a:gs pos="43000">
                        <a:schemeClr val="tx2"/>
                      </a:gs>
                    </a:gsLst>
                    <a:lin ang="5400000" scaled="0"/>
                  </a:gradFill>
                </a:rPr>
                <a:t>Different tools used and deployment options</a:t>
              </a:r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4846638" y="1659726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846638" y="2176879"/>
            <a:ext cx="7139763" cy="603242"/>
            <a:chOff x="4846638" y="2176879"/>
            <a:chExt cx="7139763" cy="603242"/>
          </a:xfrm>
        </p:grpSpPr>
        <p:sp>
          <p:nvSpPr>
            <p:cNvPr id="16" name="Freeform 5"/>
            <p:cNvSpPr>
              <a:spLocks noEditPoints="1"/>
            </p:cNvSpPr>
            <p:nvPr/>
          </p:nvSpPr>
          <p:spPr bwMode="auto">
            <a:xfrm>
              <a:off x="4846638" y="2280231"/>
              <a:ext cx="365760" cy="36576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172074" y="2176879"/>
              <a:ext cx="6814327" cy="603242"/>
            </a:xfrm>
            <a:prstGeom prst="rect">
              <a:avLst/>
            </a:prstGeom>
          </p:spPr>
          <p:txBody>
            <a:bodyPr wrap="square" lIns="182880" tIns="146304" rIns="182880" bIns="146304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000" dirty="0">
                  <a:gradFill>
                    <a:gsLst>
                      <a:gs pos="57813">
                        <a:schemeClr val="tx2"/>
                      </a:gs>
                      <a:gs pos="43000">
                        <a:schemeClr val="tx2"/>
                      </a:gs>
                    </a:gsLst>
                    <a:lin ang="5400000" scaled="0"/>
                  </a:gradFill>
                </a:rPr>
                <a:t>Access to more capabilities at a very fast pace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18492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690" y="433353"/>
            <a:ext cx="8228299" cy="162506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IT Panel</a:t>
            </a:r>
            <a:br>
              <a:rPr lang="en-US" sz="4000" dirty="0"/>
            </a:br>
            <a:r>
              <a:rPr lang="en-US" sz="3200" spc="0" dirty="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rPr>
              <a:t>Their cloud journey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939639" y="2741561"/>
            <a:ext cx="2760124" cy="1215466"/>
            <a:chOff x="4481000" y="2600884"/>
            <a:chExt cx="2760124" cy="1215466"/>
          </a:xfrm>
        </p:grpSpPr>
        <p:sp>
          <p:nvSpPr>
            <p:cNvPr id="29" name="Rectangle 28"/>
            <p:cNvSpPr/>
            <p:nvPr/>
          </p:nvSpPr>
          <p:spPr bwMode="auto">
            <a:xfrm>
              <a:off x="5065170" y="2600884"/>
              <a:ext cx="2175954" cy="1215466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600" dirty="0">
                  <a:solidFill>
                    <a:schemeClr val="tx2"/>
                  </a:solidFill>
                </a:rPr>
                <a:t>Get started</a:t>
              </a:r>
            </a:p>
          </p:txBody>
        </p:sp>
        <p:sp>
          <p:nvSpPr>
            <p:cNvPr id="24" name="Freeform 5"/>
            <p:cNvSpPr>
              <a:spLocks noEditPoints="1"/>
            </p:cNvSpPr>
            <p:nvPr/>
          </p:nvSpPr>
          <p:spPr bwMode="auto">
            <a:xfrm>
              <a:off x="4481000" y="2819997"/>
              <a:ext cx="548640" cy="54864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400839" y="2818358"/>
            <a:ext cx="2723705" cy="1215466"/>
            <a:chOff x="890300" y="2600884"/>
            <a:chExt cx="2723705" cy="1215466"/>
          </a:xfrm>
        </p:grpSpPr>
        <p:sp>
          <p:nvSpPr>
            <p:cNvPr id="13" name="Rectangle 12"/>
            <p:cNvSpPr/>
            <p:nvPr/>
          </p:nvSpPr>
          <p:spPr bwMode="auto">
            <a:xfrm>
              <a:off x="1477040" y="2600884"/>
              <a:ext cx="2136965" cy="1215466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600" dirty="0">
                  <a:solidFill>
                    <a:schemeClr val="tx2"/>
                  </a:solidFill>
                </a:rPr>
                <a:t>Advice</a:t>
              </a:r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890300" y="2819997"/>
              <a:ext cx="548640" cy="54864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637212" y="2741561"/>
            <a:ext cx="2450274" cy="1215466"/>
            <a:chOff x="8143649" y="2600884"/>
            <a:chExt cx="2450274" cy="1215466"/>
          </a:xfrm>
        </p:grpSpPr>
        <p:sp>
          <p:nvSpPr>
            <p:cNvPr id="16" name="Rectangle 15"/>
            <p:cNvSpPr/>
            <p:nvPr/>
          </p:nvSpPr>
          <p:spPr bwMode="auto">
            <a:xfrm>
              <a:off x="8692289" y="2600884"/>
              <a:ext cx="1901634" cy="1215466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600" dirty="0">
                  <a:solidFill>
                    <a:schemeClr val="tx2"/>
                  </a:solidFill>
                </a:rPr>
                <a:t>Career impact</a:t>
              </a:r>
            </a:p>
          </p:txBody>
        </p:sp>
        <p:sp>
          <p:nvSpPr>
            <p:cNvPr id="17" name="Freeform 5"/>
            <p:cNvSpPr>
              <a:spLocks noEditPoints="1"/>
            </p:cNvSpPr>
            <p:nvPr/>
          </p:nvSpPr>
          <p:spPr bwMode="auto">
            <a:xfrm>
              <a:off x="8143649" y="2819997"/>
              <a:ext cx="548640" cy="548640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7012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8" y="1209973"/>
            <a:ext cx="11506199" cy="2179058"/>
          </a:xfrm>
        </p:spPr>
        <p:txBody>
          <a:bodyPr/>
          <a:lstStyle/>
          <a:p>
            <a:r>
              <a:rPr lang="en-US" b="1" dirty="0"/>
              <a:t>Video</a:t>
            </a:r>
            <a:br>
              <a:rPr lang="en-US" dirty="0"/>
            </a:br>
            <a:r>
              <a:rPr lang="en-US" dirty="0"/>
              <a:t>IDC</a:t>
            </a:r>
          </a:p>
        </p:txBody>
      </p:sp>
    </p:spTree>
    <p:extLst>
      <p:ext uri="{BB962C8B-B14F-4D97-AF65-F5344CB8AC3E}">
        <p14:creationId xmlns:p14="http://schemas.microsoft.com/office/powerpoint/2010/main" val="15680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IT Pro Resources from Microsoft</a:t>
            </a:r>
            <a:br>
              <a:rPr lang="en-US" dirty="0"/>
            </a:br>
            <a:r>
              <a:rPr lang="en-US" dirty="0"/>
              <a:t>To build your career in cloud technology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9" y="2430462"/>
            <a:ext cx="5791198" cy="2997744"/>
          </a:xfrm>
        </p:spPr>
        <p:txBody>
          <a:bodyPr/>
          <a:lstStyle/>
          <a:p>
            <a:r>
              <a:rPr lang="en-US" b="1" dirty="0"/>
              <a:t>IT Pro Cloud Essentials</a:t>
            </a:r>
          </a:p>
          <a:p>
            <a:pPr marL="342900" lvl="1" indent="-342900">
              <a:buFont typeface="Wingdings" panose="05000000000000000000" pitchFamily="2" charset="2"/>
              <a:buChar char="ü"/>
            </a:pPr>
            <a:r>
              <a:rPr lang="en-US" dirty="0"/>
              <a:t>Azure credits</a:t>
            </a:r>
          </a:p>
          <a:p>
            <a:pPr marL="342900" lvl="1" indent="-342900">
              <a:buFont typeface="Wingdings" panose="05000000000000000000" pitchFamily="2" charset="2"/>
              <a:buChar char="ü"/>
            </a:pPr>
            <a:r>
              <a:rPr lang="en-US" dirty="0"/>
              <a:t>Enterprise Mobility Suite 90-day trial</a:t>
            </a:r>
          </a:p>
          <a:p>
            <a:pPr marL="342900" lvl="1" indent="-342900">
              <a:buFont typeface="Wingdings" panose="05000000000000000000" pitchFamily="2" charset="2"/>
              <a:buChar char="ü"/>
            </a:pPr>
            <a:r>
              <a:rPr lang="en-US" dirty="0"/>
              <a:t>Office 365 60-day trial</a:t>
            </a:r>
          </a:p>
          <a:p>
            <a:pPr marL="342900" lvl="1" indent="-342900">
              <a:buFont typeface="Wingdings" panose="05000000000000000000" pitchFamily="2" charset="2"/>
              <a:buChar char="ü"/>
            </a:pPr>
            <a:r>
              <a:rPr lang="en-US" dirty="0"/>
              <a:t>Pluralsight 3 month subscription</a:t>
            </a:r>
          </a:p>
          <a:p>
            <a:pPr marL="342900" lvl="1" indent="-342900">
              <a:buFont typeface="Wingdings" panose="05000000000000000000" pitchFamily="2" charset="2"/>
              <a:buChar char="ü"/>
            </a:pPr>
            <a:r>
              <a:rPr lang="en-US" dirty="0"/>
              <a:t>Certification exam voucher discount</a:t>
            </a:r>
          </a:p>
          <a:p>
            <a:pPr marL="342900" lvl="1" indent="-342900">
              <a:buFont typeface="Wingdings" panose="05000000000000000000" pitchFamily="2" charset="2"/>
              <a:buChar char="ü"/>
            </a:pPr>
            <a:r>
              <a:rPr lang="en-US" dirty="0"/>
              <a:t>Priority support in the TechNet forums</a:t>
            </a:r>
          </a:p>
          <a:p>
            <a:pPr marL="342900" lvl="1" indent="-342900">
              <a:buFont typeface="Wingdings" panose="05000000000000000000" pitchFamily="2" charset="2"/>
              <a:buChar char="ü"/>
            </a:pPr>
            <a:r>
              <a:rPr lang="en-US" dirty="0"/>
              <a:t>Phone support incident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2430462"/>
            <a:ext cx="5486399" cy="2320635"/>
          </a:xfrm>
        </p:spPr>
        <p:txBody>
          <a:bodyPr/>
          <a:lstStyle/>
          <a:p>
            <a:r>
              <a:rPr lang="en-US" b="1" dirty="0"/>
              <a:t>IT Pro Career Center </a:t>
            </a:r>
          </a:p>
          <a:p>
            <a:pPr marL="342900" lvl="1" indent="-342900">
              <a:buFont typeface="Wingdings" panose="05000000000000000000" pitchFamily="2" charset="2"/>
              <a:buChar char="ü"/>
            </a:pPr>
            <a:r>
              <a:rPr lang="en-US" dirty="0"/>
              <a:t>Cloud role career mapping </a:t>
            </a:r>
          </a:p>
          <a:p>
            <a:pPr marL="342900" lvl="1" indent="-342900">
              <a:buFont typeface="Wingdings" panose="05000000000000000000" pitchFamily="2" charset="2"/>
              <a:buChar char="ü"/>
            </a:pPr>
            <a:r>
              <a:rPr lang="en-US" dirty="0"/>
              <a:t>Self-paced curriculum by cloud roles</a:t>
            </a:r>
          </a:p>
          <a:p>
            <a:pPr marL="342900" lvl="1" indent="-342900">
              <a:buFont typeface="Wingdings" panose="05000000000000000000" pitchFamily="2" charset="2"/>
              <a:buChar char="ü"/>
            </a:pPr>
            <a:r>
              <a:rPr lang="en-US" dirty="0"/>
              <a:t>Personality traits survey to find your role fit</a:t>
            </a:r>
          </a:p>
          <a:p>
            <a:pPr marL="342900" lvl="1" indent="-342900">
              <a:buFont typeface="Wingdings" panose="05000000000000000000" pitchFamily="2" charset="2"/>
              <a:buChar char="ü"/>
            </a:pPr>
            <a:r>
              <a:rPr lang="en-US" dirty="0"/>
              <a:t>Industry expert advice on skills needed </a:t>
            </a:r>
          </a:p>
          <a:p>
            <a:pPr marL="342900" lvl="1" indent="-342900">
              <a:buFont typeface="Wingdings" panose="05000000000000000000" pitchFamily="2" charset="2"/>
              <a:buChar char="ü"/>
            </a:pPr>
            <a:r>
              <a:rPr lang="en-US" dirty="0"/>
              <a:t>Career trends in cloud roles  </a:t>
            </a:r>
          </a:p>
        </p:txBody>
      </p:sp>
      <p:sp>
        <p:nvSpPr>
          <p:cNvPr id="6" name="Text Placeholder 7"/>
          <p:cNvSpPr txBox="1">
            <a:spLocks/>
          </p:cNvSpPr>
          <p:nvPr/>
        </p:nvSpPr>
        <p:spPr>
          <a:xfrm>
            <a:off x="311532" y="5763887"/>
            <a:ext cx="5754305" cy="914399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342900" marR="0" indent="-3429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4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584200" marR="0" indent="-2413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8001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0287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2573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</a:rPr>
              <a:t>www.microsoft.com/ITProCloudEssentials</a:t>
            </a: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Text Placeholder 7"/>
          <p:cNvSpPr txBox="1">
            <a:spLocks/>
          </p:cNvSpPr>
          <p:nvPr/>
        </p:nvSpPr>
        <p:spPr>
          <a:xfrm>
            <a:off x="6541485" y="5763886"/>
            <a:ext cx="5754305" cy="914399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342900" marR="0" indent="-3429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4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584200" marR="0" indent="-2413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8001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0287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2573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</a:rPr>
              <a:t>www.microsoft.com/ITProCareerCenter</a:t>
            </a: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93595652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IT pro resources</a:t>
            </a:r>
            <a:br>
              <a:rPr lang="en-US" dirty="0"/>
            </a:br>
            <a:r>
              <a:rPr lang="en-US" sz="3200" spc="0" dirty="0">
                <a:solidFill>
                  <a:schemeClr val="tx2"/>
                </a:solidFill>
              </a:rPr>
              <a:t>To advance your career in cloud technology</a:t>
            </a:r>
          </a:p>
        </p:txBody>
      </p:sp>
      <p:sp>
        <p:nvSpPr>
          <p:cNvPr id="5" name="checks"/>
          <p:cNvSpPr/>
          <p:nvPr/>
        </p:nvSpPr>
        <p:spPr bwMode="auto">
          <a:xfrm>
            <a:off x="3246436" y="2140902"/>
            <a:ext cx="9067801" cy="4306840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marL="347663" indent="-347663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rPr>
              <a:t>Cloud role mapping </a:t>
            </a:r>
          </a:p>
          <a:p>
            <a:pPr marL="347663" indent="-347663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rPr>
              <a:t>Expert advice on skills needed </a:t>
            </a:r>
          </a:p>
          <a:p>
            <a:pPr marL="347663" indent="-347663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rPr>
              <a:t>Self-paced curriculum by cloud role </a:t>
            </a:r>
          </a:p>
          <a:p>
            <a:pPr marL="347663" indent="-347663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rPr>
              <a:t>$300 Azure credits &amp; extended trials </a:t>
            </a:r>
          </a:p>
          <a:p>
            <a:pPr marL="347663" indent="-347663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dirty="0" err="1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rPr>
              <a:t>Pluralsight</a:t>
            </a:r>
            <a:r>
              <a:rPr lang="en-US" sz="20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rPr>
              <a:t> 3 month subscription (10 courses) </a:t>
            </a:r>
          </a:p>
          <a:p>
            <a:pPr marL="347663" indent="-347663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rPr>
              <a:t>Phone support incident  </a:t>
            </a:r>
          </a:p>
          <a:p>
            <a:pPr marL="347663" indent="-347663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rPr>
              <a:t>Weekly short videos and insights from Microsoft's leaders and engineers </a:t>
            </a:r>
          </a:p>
          <a:p>
            <a:pPr marL="347663" lvl="0" indent="-347663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rPr>
              <a:t>Connect with community of peers &amp; Microsoft experts</a:t>
            </a:r>
          </a:p>
        </p:txBody>
      </p:sp>
      <p:sp>
        <p:nvSpPr>
          <p:cNvPr id="6" name="White Fade"/>
          <p:cNvSpPr/>
          <p:nvPr/>
        </p:nvSpPr>
        <p:spPr bwMode="auto">
          <a:xfrm>
            <a:off x="3017838" y="1592261"/>
            <a:ext cx="9418637" cy="5402264"/>
          </a:xfrm>
          <a:prstGeom prst="rect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7" name="web1"/>
          <p:cNvSpPr/>
          <p:nvPr/>
        </p:nvSpPr>
        <p:spPr bwMode="auto">
          <a:xfrm>
            <a:off x="3246437" y="2140902"/>
            <a:ext cx="8890756" cy="960121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</a:pPr>
            <a:r>
              <a:rPr lang="en-US" sz="20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rPr>
              <a:t>Microsoft IT Pro Career Center</a:t>
            </a:r>
          </a:p>
          <a:p>
            <a:pPr>
              <a:spcBef>
                <a:spcPts val="0"/>
              </a:spcBef>
            </a:pPr>
            <a:r>
              <a:rPr lang="en-US" sz="20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hlinkClick r:id="rId3"/>
              </a:rPr>
              <a:t>www.microsoft.com/itprocareercenter</a:t>
            </a:r>
            <a:r>
              <a:rPr lang="en-US" sz="20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rPr>
              <a:t> </a:t>
            </a:r>
          </a:p>
        </p:txBody>
      </p:sp>
      <p:sp>
        <p:nvSpPr>
          <p:cNvPr id="17" name="web2"/>
          <p:cNvSpPr/>
          <p:nvPr/>
        </p:nvSpPr>
        <p:spPr bwMode="auto">
          <a:xfrm>
            <a:off x="3246437" y="3253422"/>
            <a:ext cx="8890756" cy="960121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</a:pPr>
            <a:r>
              <a:rPr lang="en-US" sz="20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rPr>
              <a:t>Microsoft IT Pro Cloud Essentials </a:t>
            </a:r>
          </a:p>
          <a:p>
            <a:pPr>
              <a:spcBef>
                <a:spcPts val="0"/>
              </a:spcBef>
            </a:pPr>
            <a:r>
              <a:rPr lang="en-US" sz="20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hlinkClick r:id="rId4"/>
              </a:rPr>
              <a:t>www.microsoft.com/itprocloudessentials</a:t>
            </a:r>
            <a:r>
              <a:rPr lang="en-US" sz="20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rPr>
              <a:t>  </a:t>
            </a:r>
          </a:p>
        </p:txBody>
      </p:sp>
      <p:sp>
        <p:nvSpPr>
          <p:cNvPr id="20" name="web3"/>
          <p:cNvSpPr/>
          <p:nvPr/>
        </p:nvSpPr>
        <p:spPr bwMode="auto">
          <a:xfrm>
            <a:off x="3246437" y="4365942"/>
            <a:ext cx="8890756" cy="960121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</a:pPr>
            <a:r>
              <a:rPr lang="en-US" sz="20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rPr>
              <a:t>Microsoft Mechanics </a:t>
            </a:r>
          </a:p>
          <a:p>
            <a:pPr>
              <a:spcBef>
                <a:spcPts val="0"/>
              </a:spcBef>
            </a:pPr>
            <a:r>
              <a:rPr lang="en-US" sz="2000" u="sng" dirty="0">
                <a:solidFill>
                  <a:schemeClr val="tx1"/>
                </a:solidFill>
                <a:hlinkClick r:id="rId5"/>
              </a:rPr>
              <a:t>www.microsoft.com/mechanics</a:t>
            </a:r>
            <a:r>
              <a:rPr lang="en-US" sz="20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rPr>
              <a:t> </a:t>
            </a:r>
          </a:p>
        </p:txBody>
      </p:sp>
      <p:sp>
        <p:nvSpPr>
          <p:cNvPr id="19" name="web4"/>
          <p:cNvSpPr/>
          <p:nvPr/>
        </p:nvSpPr>
        <p:spPr bwMode="auto">
          <a:xfrm>
            <a:off x="3246437" y="5478462"/>
            <a:ext cx="8890756" cy="960121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</a:pPr>
            <a:r>
              <a:rPr lang="en-US" sz="20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rPr>
              <a:t>Microsoft Tech Community </a:t>
            </a:r>
          </a:p>
          <a:p>
            <a:pPr>
              <a:spcBef>
                <a:spcPts val="0"/>
              </a:spcBef>
            </a:pPr>
            <a:r>
              <a:rPr lang="en-US" sz="20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hlinkClick r:id="rId6"/>
              </a:rPr>
              <a:t>https://techcommunity.microsoft.com</a:t>
            </a:r>
            <a:r>
              <a:rPr lang="en-US" sz="20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rPr>
              <a:t>  </a:t>
            </a:r>
          </a:p>
        </p:txBody>
      </p:sp>
      <p:sp>
        <p:nvSpPr>
          <p:cNvPr id="25" name="Mask"/>
          <p:cNvSpPr/>
          <p:nvPr/>
        </p:nvSpPr>
        <p:spPr bwMode="auto">
          <a:xfrm>
            <a:off x="-563563" y="1516062"/>
            <a:ext cx="3733799" cy="5486402"/>
          </a:xfrm>
          <a:prstGeom prst="rect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9" name="1"/>
          <p:cNvSpPr/>
          <p:nvPr/>
        </p:nvSpPr>
        <p:spPr bwMode="auto">
          <a:xfrm>
            <a:off x="404176" y="2140902"/>
            <a:ext cx="2743200" cy="96012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latin typeface="+mj-lt"/>
              </a:rPr>
              <a:t>Plan your </a:t>
            </a:r>
            <a:br>
              <a:rPr lang="en-US" sz="2400" dirty="0"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latin typeface="+mj-lt"/>
              </a:rPr>
            </a:br>
            <a:r>
              <a:rPr lang="en-US" sz="2400" dirty="0"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latin typeface="+mj-lt"/>
              </a:rPr>
              <a:t>career path</a:t>
            </a:r>
          </a:p>
        </p:txBody>
      </p:sp>
      <p:sp>
        <p:nvSpPr>
          <p:cNvPr id="10" name="2"/>
          <p:cNvSpPr/>
          <p:nvPr/>
        </p:nvSpPr>
        <p:spPr bwMode="auto">
          <a:xfrm>
            <a:off x="404176" y="3256475"/>
            <a:ext cx="2743200" cy="96012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latin typeface="+mj-lt"/>
              </a:rPr>
              <a:t>Get started </a:t>
            </a:r>
            <a:br>
              <a:rPr lang="en-US" sz="2400" dirty="0"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latin typeface="+mj-lt"/>
              </a:rPr>
            </a:br>
            <a:r>
              <a:rPr lang="en-US" sz="2400" dirty="0"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latin typeface="+mj-lt"/>
              </a:rPr>
              <a:t>with Azure</a:t>
            </a:r>
          </a:p>
        </p:txBody>
      </p:sp>
      <p:sp>
        <p:nvSpPr>
          <p:cNvPr id="12" name="4"/>
          <p:cNvSpPr/>
          <p:nvPr/>
        </p:nvSpPr>
        <p:spPr bwMode="auto">
          <a:xfrm>
            <a:off x="404176" y="5487622"/>
            <a:ext cx="2743200" cy="96012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latin typeface="+mj-lt"/>
              </a:rPr>
              <a:t>Connect with peers and experts </a:t>
            </a:r>
          </a:p>
        </p:txBody>
      </p:sp>
      <p:sp>
        <p:nvSpPr>
          <p:cNvPr id="15" name="4"/>
          <p:cNvSpPr/>
          <p:nvPr/>
        </p:nvSpPr>
        <p:spPr bwMode="auto">
          <a:xfrm>
            <a:off x="404176" y="4372048"/>
            <a:ext cx="2743200" cy="96012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latin typeface="+mj-lt"/>
              </a:rPr>
              <a:t>Demos &amp; How to Videos</a:t>
            </a:r>
          </a:p>
        </p:txBody>
      </p:sp>
    </p:spTree>
    <p:extLst>
      <p:ext uri="{BB962C8B-B14F-4D97-AF65-F5344CB8AC3E}">
        <p14:creationId xmlns:p14="http://schemas.microsoft.com/office/powerpoint/2010/main" val="21656966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44 1.20744E-6 L 3.66862E-6 1.20744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decel="75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decel="75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75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decel="75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7" grpId="0" animBg="1"/>
      <p:bldP spid="17" grpId="0" animBg="1"/>
      <p:bldP spid="20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 Ignite:  Cloud Hands-on Workshops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752601" y="1211262"/>
            <a:ext cx="10223500" cy="984217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>
              <a:spcAft>
                <a:spcPts val="600"/>
              </a:spcAft>
            </a:pPr>
            <a:r>
              <a:rPr lang="en-US" sz="2800" dirty="0">
                <a:gradFill>
                  <a:gsLst>
                    <a:gs pos="53438">
                      <a:schemeClr val="tx1"/>
                    </a:gs>
                    <a:gs pos="37000">
                      <a:schemeClr val="tx1"/>
                    </a:gs>
                  </a:gsLst>
                  <a:lin ang="5400000" scaled="0"/>
                </a:gradFill>
                <a:latin typeface="+mj-lt"/>
              </a:rPr>
              <a:t>Azure Infrastructure-as-a-service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752601" y="2291167"/>
            <a:ext cx="10223500" cy="984217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>
              <a:spcAft>
                <a:spcPts val="600"/>
              </a:spcAft>
            </a:pPr>
            <a:r>
              <a:rPr lang="en-US" sz="2800" dirty="0">
                <a:gradFill>
                  <a:gsLst>
                    <a:gs pos="53438">
                      <a:schemeClr val="tx1"/>
                    </a:gs>
                    <a:gs pos="37000">
                      <a:schemeClr val="tx1"/>
                    </a:gs>
                  </a:gsLst>
                  <a:lin ang="5400000" scaled="0"/>
                </a:gradFill>
                <a:latin typeface="+mj-lt"/>
              </a:rPr>
              <a:t>Operations Management and Security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752601" y="3371072"/>
            <a:ext cx="10223500" cy="984217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>
              <a:spcAft>
                <a:spcPts val="600"/>
              </a:spcAft>
            </a:pPr>
            <a:r>
              <a:rPr lang="en-US" sz="2800" dirty="0">
                <a:gradFill>
                  <a:gsLst>
                    <a:gs pos="53438">
                      <a:schemeClr val="tx1"/>
                    </a:gs>
                    <a:gs pos="37000">
                      <a:schemeClr val="tx1"/>
                    </a:gs>
                  </a:gsLst>
                  <a:lin ang="5400000" scaled="0"/>
                </a:gradFill>
                <a:latin typeface="+mj-lt"/>
              </a:rPr>
              <a:t>Enterprise Mobility + Security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752601" y="4450977"/>
            <a:ext cx="10223500" cy="984217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>
              <a:spcAft>
                <a:spcPts val="600"/>
              </a:spcAft>
            </a:pPr>
            <a:r>
              <a:rPr lang="en-US" sz="2800" dirty="0">
                <a:gradFill>
                  <a:gsLst>
                    <a:gs pos="53438">
                      <a:schemeClr val="tx1"/>
                    </a:gs>
                    <a:gs pos="37000">
                      <a:schemeClr val="tx1"/>
                    </a:gs>
                  </a:gsLst>
                  <a:lin ang="5400000" scaled="0"/>
                </a:gradFill>
                <a:latin typeface="+mj-lt"/>
              </a:rPr>
              <a:t>Data Management and BI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1752601" y="5530882"/>
            <a:ext cx="10223500" cy="984217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>
              <a:spcAft>
                <a:spcPts val="600"/>
              </a:spcAft>
            </a:pPr>
            <a:r>
              <a:rPr lang="en-US" sz="2800" dirty="0">
                <a:gradFill>
                  <a:gsLst>
                    <a:gs pos="53438">
                      <a:schemeClr val="tx1"/>
                    </a:gs>
                    <a:gs pos="37000">
                      <a:schemeClr val="tx1"/>
                    </a:gs>
                  </a:gsLst>
                  <a:lin ang="5400000" scaled="0"/>
                </a:gradFill>
                <a:latin typeface="+mj-lt"/>
              </a:rPr>
              <a:t>Security in Windows Server 2016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452437" y="1211262"/>
            <a:ext cx="1211261" cy="984217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1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452437" y="2291167"/>
            <a:ext cx="1211261" cy="9842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2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452437" y="3371072"/>
            <a:ext cx="1211261" cy="984217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3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452437" y="4450977"/>
            <a:ext cx="1211261" cy="984217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4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452437" y="5530882"/>
            <a:ext cx="1211261" cy="984217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421354082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5628217"/>
          </a:xfrm>
        </p:spPr>
        <p:txBody>
          <a:bodyPr/>
          <a:lstStyle/>
          <a:p>
            <a:r>
              <a:rPr lang="en-US" sz="3200" dirty="0"/>
              <a:t>Cloud related exams on your way to certification </a:t>
            </a:r>
          </a:p>
          <a:p>
            <a:pPr lvl="1"/>
            <a:r>
              <a:rPr lang="en-US" sz="2000" dirty="0"/>
              <a:t>Exam 70-487 –Developing Microsoft Azure and Web Services</a:t>
            </a:r>
            <a:r>
              <a:rPr lang="en-US" sz="2000" dirty="0">
                <a:solidFill>
                  <a:srgbClr val="FF0000"/>
                </a:solidFill>
              </a:rPr>
              <a:t>??</a:t>
            </a:r>
          </a:p>
          <a:p>
            <a:pPr lvl="1"/>
            <a:r>
              <a:rPr lang="en-US" sz="2000" dirty="0"/>
              <a:t>Exam 70-532 - Developing Microsoft Azure Solutions</a:t>
            </a:r>
          </a:p>
          <a:p>
            <a:pPr lvl="1"/>
            <a:r>
              <a:rPr lang="en-US" sz="2000" dirty="0"/>
              <a:t>Exam 70-533 - </a:t>
            </a:r>
            <a:r>
              <a:rPr lang="fr-FR" sz="2000" dirty="0"/>
              <a:t>Microsoft Azure Infrastructure Solutions </a:t>
            </a:r>
            <a:endParaRPr lang="en-US" sz="2000" dirty="0"/>
          </a:p>
          <a:p>
            <a:pPr lvl="1"/>
            <a:r>
              <a:rPr lang="en-US" sz="2000" dirty="0"/>
              <a:t>Exam 70-534 - Architecting Microsoft Azure Solutions</a:t>
            </a:r>
          </a:p>
          <a:p>
            <a:pPr lvl="1"/>
            <a:r>
              <a:rPr lang="en-US" sz="2000" dirty="0"/>
              <a:t>Exam 70-473 – Designing and Implementing Cloud Data Platform Solutions</a:t>
            </a:r>
          </a:p>
          <a:p>
            <a:pPr lvl="1"/>
            <a:r>
              <a:rPr lang="en-US" sz="2000" dirty="0"/>
              <a:t>Exam 70-475 - Designing and Implementing Big Data Analytics Solutions</a:t>
            </a:r>
          </a:p>
          <a:p>
            <a:pPr lvl="1"/>
            <a:r>
              <a:rPr lang="en-US" sz="2000" dirty="0"/>
              <a:t>Exam 70-761-768 – Database Management</a:t>
            </a:r>
          </a:p>
          <a:p>
            <a:pPr lvl="1"/>
            <a:r>
              <a:rPr lang="en-US" sz="2000" dirty="0"/>
              <a:t>Exam 70-346 - Managing Office 365 Identities and Requirements</a:t>
            </a:r>
          </a:p>
          <a:p>
            <a:pPr lvl="1"/>
            <a:r>
              <a:rPr lang="en-US" sz="2000" dirty="0"/>
              <a:t>Exam 70-347 - Enabling Office 365 Services</a:t>
            </a:r>
          </a:p>
          <a:p>
            <a:pPr marL="342900" lvl="1" indent="-342900"/>
            <a:endParaRPr lang="en-US" sz="3200" dirty="0">
              <a:gradFill>
                <a:gsLst>
                  <a:gs pos="1250">
                    <a:schemeClr val="tx2"/>
                  </a:gs>
                  <a:gs pos="99000">
                    <a:schemeClr val="tx2"/>
                  </a:gs>
                </a:gsLst>
                <a:lin ang="5400000" scaled="0"/>
              </a:gradFill>
              <a:latin typeface="+mj-lt"/>
            </a:endParaRPr>
          </a:p>
          <a:p>
            <a:pPr marL="342900" lvl="1" indent="-342900"/>
            <a:r>
              <a:rPr lang="en-US" sz="3200" dirty="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  <a:latin typeface="+mj-lt"/>
              </a:rPr>
              <a:t>Microsoft is streamlining its expert-level technical certifications</a:t>
            </a:r>
          </a:p>
          <a:p>
            <a:pPr lvl="1"/>
            <a:r>
              <a:rPr lang="en-US" dirty="0"/>
              <a:t>Visit Booth – 74# next to the Renault race car in Expo Hall </a:t>
            </a:r>
          </a:p>
          <a:p>
            <a:pPr lvl="1"/>
            <a:r>
              <a:rPr lang="en-US" dirty="0"/>
              <a:t>Test your knowledge at Ignite – simulators, prep-tests </a:t>
            </a:r>
          </a:p>
          <a:p>
            <a:pPr marL="1028700" lvl="4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you are ready, get certified </a:t>
            </a:r>
          </a:p>
        </p:txBody>
      </p:sp>
    </p:spTree>
    <p:extLst>
      <p:ext uri="{BB962C8B-B14F-4D97-AF65-F5344CB8AC3E}">
        <p14:creationId xmlns:p14="http://schemas.microsoft.com/office/powerpoint/2010/main" val="3318572712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 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27037" y="3573463"/>
            <a:ext cx="3657600" cy="761999"/>
            <a:chOff x="274638" y="3573463"/>
            <a:chExt cx="3657600" cy="761999"/>
          </a:xfrm>
        </p:grpSpPr>
        <p:sp>
          <p:nvSpPr>
            <p:cNvPr id="4" name="Rectangle 3"/>
            <p:cNvSpPr/>
            <p:nvPr/>
          </p:nvSpPr>
          <p:spPr bwMode="auto">
            <a:xfrm>
              <a:off x="274638" y="3573463"/>
              <a:ext cx="3657600" cy="761999"/>
            </a:xfrm>
            <a:prstGeom prst="rect">
              <a:avLst/>
            </a:prstGeom>
            <a:solidFill>
              <a:schemeClr val="bg2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dirty="0">
                  <a:gradFill>
                    <a:gsLst>
                      <a:gs pos="5439">
                        <a:srgbClr val="F8F8F8"/>
                      </a:gs>
                      <a:gs pos="10000">
                        <a:srgbClr val="F8F8F8"/>
                      </a:gs>
                    </a:gsLst>
                    <a:lin ang="5400000" scaled="0"/>
                  </a:gradFill>
                  <a:latin typeface="+mj-lt"/>
                </a:rPr>
                <a:t>Get </a:t>
              </a:r>
              <a:r>
                <a:rPr lang="en-US" sz="2800" dirty="0">
                  <a:gradFill>
                    <a:gsLst>
                      <a:gs pos="5439">
                        <a:srgbClr val="F8F8F8"/>
                      </a:gs>
                      <a:gs pos="10000">
                        <a:srgbClr val="F8F8F8"/>
                      </a:gs>
                    </a:gsLst>
                    <a:lin ang="5400000" scaled="0"/>
                  </a:gra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started</a:t>
              </a:r>
              <a:r>
                <a:rPr lang="en-US" sz="2800" dirty="0">
                  <a:gradFill>
                    <a:gsLst>
                      <a:gs pos="5439">
                        <a:srgbClr val="F8F8F8"/>
                      </a:gs>
                      <a:gs pos="10000">
                        <a:srgbClr val="F8F8F8"/>
                      </a:gs>
                    </a:gsLst>
                    <a:lin ang="5400000" scaled="0"/>
                  </a:gradFill>
                  <a:latin typeface="+mj-lt"/>
                </a:rPr>
                <a:t> today</a:t>
              </a:r>
            </a:p>
          </p:txBody>
        </p:sp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3587385" y="3786046"/>
              <a:ext cx="338137" cy="336831"/>
            </a:xfrm>
            <a:custGeom>
              <a:avLst/>
              <a:gdLst>
                <a:gd name="T0" fmla="*/ 128 w 255"/>
                <a:gd name="T1" fmla="*/ 64 h 255"/>
                <a:gd name="T2" fmla="*/ 191 w 255"/>
                <a:gd name="T3" fmla="*/ 127 h 255"/>
                <a:gd name="T4" fmla="*/ 128 w 255"/>
                <a:gd name="T5" fmla="*/ 190 h 255"/>
                <a:gd name="T6" fmla="*/ 122 w 255"/>
                <a:gd name="T7" fmla="*/ 184 h 255"/>
                <a:gd name="T8" fmla="*/ 176 w 255"/>
                <a:gd name="T9" fmla="*/ 131 h 255"/>
                <a:gd name="T10" fmla="*/ 63 w 255"/>
                <a:gd name="T11" fmla="*/ 131 h 255"/>
                <a:gd name="T12" fmla="*/ 63 w 255"/>
                <a:gd name="T13" fmla="*/ 123 h 255"/>
                <a:gd name="T14" fmla="*/ 176 w 255"/>
                <a:gd name="T15" fmla="*/ 123 h 255"/>
                <a:gd name="T16" fmla="*/ 122 w 255"/>
                <a:gd name="T17" fmla="*/ 70 h 255"/>
                <a:gd name="T18" fmla="*/ 128 w 255"/>
                <a:gd name="T19" fmla="*/ 64 h 255"/>
                <a:gd name="T20" fmla="*/ 255 w 255"/>
                <a:gd name="T21" fmla="*/ 127 h 255"/>
                <a:gd name="T22" fmla="*/ 127 w 255"/>
                <a:gd name="T23" fmla="*/ 0 h 255"/>
                <a:gd name="T24" fmla="*/ 0 w 255"/>
                <a:gd name="T25" fmla="*/ 127 h 255"/>
                <a:gd name="T26" fmla="*/ 127 w 255"/>
                <a:gd name="T27" fmla="*/ 255 h 255"/>
                <a:gd name="T28" fmla="*/ 255 w 255"/>
                <a:gd name="T29" fmla="*/ 127 h 255"/>
                <a:gd name="T30" fmla="*/ 247 w 255"/>
                <a:gd name="T31" fmla="*/ 127 h 255"/>
                <a:gd name="T32" fmla="*/ 127 w 255"/>
                <a:gd name="T33" fmla="*/ 247 h 255"/>
                <a:gd name="T34" fmla="*/ 8 w 255"/>
                <a:gd name="T35" fmla="*/ 127 h 255"/>
                <a:gd name="T36" fmla="*/ 127 w 255"/>
                <a:gd name="T37" fmla="*/ 8 h 255"/>
                <a:gd name="T38" fmla="*/ 247 w 255"/>
                <a:gd name="T3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128" y="64"/>
                  </a:moveTo>
                  <a:cubicBezTo>
                    <a:pt x="191" y="127"/>
                    <a:pt x="191" y="127"/>
                    <a:pt x="191" y="127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76" y="131"/>
                    <a:pt x="176" y="131"/>
                    <a:pt x="176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22" y="70"/>
                    <a:pt x="122" y="70"/>
                    <a:pt x="122" y="70"/>
                  </a:cubicBezTo>
                  <a:lnTo>
                    <a:pt x="128" y="64"/>
                  </a:lnTo>
                  <a:close/>
                  <a:moveTo>
                    <a:pt x="255" y="127"/>
                  </a:moveTo>
                  <a:cubicBezTo>
                    <a:pt x="255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5"/>
                    <a:pt x="127" y="255"/>
                  </a:cubicBezTo>
                  <a:cubicBezTo>
                    <a:pt x="197" y="255"/>
                    <a:pt x="255" y="197"/>
                    <a:pt x="255" y="127"/>
                  </a:cubicBezTo>
                  <a:close/>
                  <a:moveTo>
                    <a:pt x="247" y="127"/>
                  </a:moveTo>
                  <a:cubicBezTo>
                    <a:pt x="247" y="193"/>
                    <a:pt x="193" y="247"/>
                    <a:pt x="127" y="247"/>
                  </a:cubicBezTo>
                  <a:cubicBezTo>
                    <a:pt x="61" y="247"/>
                    <a:pt x="8" y="193"/>
                    <a:pt x="8" y="127"/>
                  </a:cubicBezTo>
                  <a:cubicBezTo>
                    <a:pt x="8" y="61"/>
                    <a:pt x="61" y="8"/>
                    <a:pt x="127" y="8"/>
                  </a:cubicBezTo>
                  <a:cubicBezTo>
                    <a:pt x="193" y="8"/>
                    <a:pt x="247" y="61"/>
                    <a:pt x="247" y="127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293622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51 4.5892E-6 L 1.18203E-6 4.5892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5668833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4639" y="296863"/>
            <a:ext cx="5486399" cy="1625060"/>
          </a:xfrm>
        </p:spPr>
        <p:txBody>
          <a:bodyPr lIns="182880" tIns="146304" rIns="182880" bIns="146304"/>
          <a:lstStyle/>
          <a:p>
            <a:r>
              <a:rPr lang="en-US" sz="4800" dirty="0"/>
              <a:t>Where are you in </a:t>
            </a:r>
            <a:br>
              <a:rPr lang="en-US" sz="4800" dirty="0"/>
            </a:br>
            <a:r>
              <a:rPr lang="en-US" sz="4800" dirty="0"/>
              <a:t>the cloud journey? 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495362" y="2314855"/>
            <a:ext cx="3657600" cy="36576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3200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rPr>
              <a:t>Put your hand up if </a:t>
            </a:r>
            <a:br>
              <a:rPr lang="en-US" sz="3200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rPr>
            </a:br>
            <a:r>
              <a:rPr lang="en-US" sz="3200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rPr>
              <a:t>your company is </a:t>
            </a:r>
            <a:br>
              <a:rPr lang="en-US" sz="3200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rPr>
            </a:br>
            <a:r>
              <a:rPr lang="en-US" sz="3200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rPr>
              <a:t>using public cloud computing today.  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495362" y="2314855"/>
            <a:ext cx="3657600" cy="36576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3200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rPr>
              <a:t>Keep your hand </a:t>
            </a:r>
            <a:br>
              <a:rPr lang="en-US" sz="3200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rPr>
            </a:br>
            <a:r>
              <a:rPr lang="en-US" sz="3200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rPr>
              <a:t>up if your are </a:t>
            </a:r>
            <a:br>
              <a:rPr lang="en-US" sz="3200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rPr>
            </a:br>
            <a:r>
              <a:rPr lang="en-US" sz="3200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rPr>
              <a:t>doing an IT role </a:t>
            </a:r>
            <a:br>
              <a:rPr lang="en-US" sz="3200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rPr>
            </a:br>
            <a:r>
              <a:rPr lang="en-US" sz="3200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rPr>
              <a:t>that involves public cloud computing.  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495362" y="2314855"/>
            <a:ext cx="3657600" cy="36576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z="3200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rPr>
              <a:t>Leave your hands </a:t>
            </a:r>
            <a:br>
              <a:rPr lang="en-US" sz="3200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rPr>
            </a:br>
            <a:r>
              <a:rPr lang="en-US" sz="3200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rPr>
              <a:t>up if </a:t>
            </a:r>
            <a:r>
              <a:rPr lang="en-US" sz="3200" b="1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rPr>
              <a:t>100% </a:t>
            </a:r>
            <a:r>
              <a:rPr lang="en-US" sz="3200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rPr>
              <a:t>of your </a:t>
            </a:r>
            <a:br>
              <a:rPr lang="en-US" sz="3200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rPr>
            </a:br>
            <a:r>
              <a:rPr lang="en-US" sz="3200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rPr>
              <a:t>IT role involves </a:t>
            </a:r>
            <a:br>
              <a:rPr lang="en-US" sz="3200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rPr>
            </a:br>
            <a:r>
              <a:rPr lang="en-US" sz="3200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rPr>
              <a:t>cloud technology.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2104" y="487"/>
            <a:ext cx="7631931" cy="699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66522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5 2.41943E-6 L -4.4243E-6 2.41943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8905" y="296863"/>
            <a:ext cx="5486399" cy="1625060"/>
          </a:xfrm>
        </p:spPr>
        <p:txBody>
          <a:bodyPr lIns="182880" tIns="146304" rIns="182880" bIns="146304"/>
          <a:lstStyle/>
          <a:p>
            <a:r>
              <a:rPr lang="en-US" sz="4800" dirty="0"/>
              <a:t>Big opportunities for </a:t>
            </a:r>
            <a:br>
              <a:rPr lang="en-US" sz="4800" dirty="0"/>
            </a:br>
            <a:r>
              <a:rPr lang="en-US" sz="4800" dirty="0"/>
              <a:t>IT to lead, but how?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274638" y="2377919"/>
            <a:ext cx="5486400" cy="2542150"/>
            <a:chOff x="274638" y="2125663"/>
            <a:chExt cx="5486400" cy="2542150"/>
          </a:xfrm>
        </p:grpSpPr>
        <p:sp>
          <p:nvSpPr>
            <p:cNvPr id="13" name="Rectangle 12"/>
            <p:cNvSpPr/>
            <p:nvPr/>
          </p:nvSpPr>
          <p:spPr bwMode="auto">
            <a:xfrm>
              <a:off x="274638" y="2125663"/>
              <a:ext cx="5486400" cy="602152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lang="en-US" sz="2400" dirty="0">
                  <a:gradFill>
                    <a:gsLst>
                      <a:gs pos="125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</a:rPr>
                <a:t>What skills do I need?</a:t>
              </a: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274638" y="2772329"/>
              <a:ext cx="5486400" cy="602152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lang="en-US" sz="2400" dirty="0">
                  <a:gradFill>
                    <a:gsLst>
                      <a:gs pos="125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</a:rPr>
                <a:t>What is my cloud career path?</a:t>
              </a: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274638" y="3418995"/>
              <a:ext cx="5486400" cy="602152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lang="en-US" sz="2400" dirty="0">
                  <a:gradFill>
                    <a:gsLst>
                      <a:gs pos="125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</a:rPr>
                <a:t>Where do I start?</a:t>
              </a: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274638" y="4065661"/>
              <a:ext cx="5486400" cy="602152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lang="en-US" sz="2400" dirty="0">
                  <a:gradFill>
                    <a:gsLst>
                      <a:gs pos="125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</a:rPr>
                <a:t>How do I learn?</a:t>
              </a:r>
            </a:p>
          </p:txBody>
        </p:sp>
      </p:grpSp>
      <p:sp>
        <p:nvSpPr>
          <p:cNvPr id="10" name="Rectangle 9"/>
          <p:cNvSpPr/>
          <p:nvPr/>
        </p:nvSpPr>
        <p:spPr bwMode="auto">
          <a:xfrm>
            <a:off x="274638" y="5185307"/>
            <a:ext cx="5486400" cy="1063489"/>
          </a:xfrm>
          <a:prstGeom prst="rect">
            <a:avLst/>
          </a:prstGeom>
          <a:solidFill>
            <a:schemeClr val="accent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2800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rPr>
              <a:t>Microsoft is providing resources </a:t>
            </a:r>
            <a:br>
              <a:rPr lang="en-US" sz="2800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rPr>
            </a:br>
            <a:r>
              <a:rPr lang="en-US" sz="2800" dirty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rPr>
              <a:t>to help you along this journey</a:t>
            </a:r>
          </a:p>
        </p:txBody>
      </p:sp>
      <p:pic>
        <p:nvPicPr>
          <p:cNvPr id="19" name="Picture Placeholder 18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12486" b="124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550568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192E-6 -0.04494 L 4.4192E-6 2.41943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192E-6 -0.04494 L 4.4192E-6 2.41943E-6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8" y="1209973"/>
            <a:ext cx="11506199" cy="3176254"/>
          </a:xfrm>
        </p:spPr>
        <p:txBody>
          <a:bodyPr/>
          <a:lstStyle/>
          <a:p>
            <a:r>
              <a:rPr lang="en-US" b="1" dirty="0"/>
              <a:t>Video</a:t>
            </a:r>
            <a:br>
              <a:rPr lang="en-US" dirty="0"/>
            </a:br>
            <a:r>
              <a:rPr lang="en-US" dirty="0"/>
              <a:t>IT Pro Cloud Journey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855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IT professionals in cloud roles</a:t>
            </a:r>
            <a:br>
              <a:rPr lang="en-US" dirty="0"/>
            </a:br>
            <a:endParaRPr lang="en-US" spc="0" dirty="0">
              <a:gradFill>
                <a:gsLst>
                  <a:gs pos="1250">
                    <a:schemeClr val="tx2"/>
                  </a:gs>
                  <a:gs pos="100000">
                    <a:schemeClr val="tx2"/>
                  </a:gs>
                </a:gsLst>
                <a:lin ang="5400000" scaled="0"/>
              </a:gra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274638" y="1271046"/>
            <a:ext cx="5290589" cy="738664"/>
          </a:xfrm>
        </p:spPr>
        <p:txBody>
          <a:bodyPr lIns="182880" tIns="146304" rIns="182880" bIns="146304"/>
          <a:lstStyle/>
          <a:p>
            <a:pPr marL="0" indent="0">
              <a:buNone/>
            </a:pPr>
            <a:r>
              <a:rPr lang="en-US" sz="3200" dirty="0">
                <a:gradFill>
                  <a:gsLst>
                    <a:gs pos="70938">
                      <a:schemeClr val="tx2"/>
                    </a:gs>
                    <a:gs pos="53438">
                      <a:schemeClr val="tx2"/>
                    </a:gs>
                  </a:gsLst>
                  <a:lin ang="5400000" scaled="0"/>
                </a:gradFill>
                <a:latin typeface="Segoe UI Semibold" panose="020B0702040204020203" pitchFamily="34" charset="0"/>
                <a:cs typeface="Segoe UI Semibold" panose="020B0702040204020203" pitchFamily="34" charset="0"/>
              </a:rPr>
              <a:t>Introducing our panel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74639" y="3512066"/>
            <a:ext cx="3351426" cy="3084519"/>
            <a:chOff x="432298" y="2722166"/>
            <a:chExt cx="3351426" cy="3084519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9556" y="2722166"/>
              <a:ext cx="2781300" cy="1828800"/>
            </a:xfrm>
            <a:prstGeom prst="rect">
              <a:avLst/>
            </a:prstGeom>
          </p:spPr>
        </p:pic>
        <p:grpSp>
          <p:nvGrpSpPr>
            <p:cNvPr id="4" name="Group 3"/>
            <p:cNvGrpSpPr/>
            <p:nvPr/>
          </p:nvGrpSpPr>
          <p:grpSpPr>
            <a:xfrm>
              <a:off x="432298" y="2722166"/>
              <a:ext cx="3351426" cy="3084519"/>
              <a:chOff x="432298" y="2722166"/>
              <a:chExt cx="3351426" cy="3084519"/>
            </a:xfrm>
          </p:grpSpPr>
          <p:sp>
            <p:nvSpPr>
              <p:cNvPr id="17" name="gray1"/>
              <p:cNvSpPr/>
              <p:nvPr/>
            </p:nvSpPr>
            <p:spPr bwMode="auto">
              <a:xfrm>
                <a:off x="573976" y="2722166"/>
                <a:ext cx="2781301" cy="1828800"/>
              </a:xfrm>
              <a:prstGeom prst="rect">
                <a:avLst/>
              </a:prstGeom>
              <a:solidFill>
                <a:schemeClr val="accent4">
                  <a:alpha val="10000"/>
                </a:schemeClr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32472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32298" y="4577631"/>
                <a:ext cx="3351426" cy="1229054"/>
              </a:xfrm>
              <a:prstGeom prst="rect">
                <a:avLst/>
              </a:prstGeom>
              <a:noFill/>
            </p:spPr>
            <p:txBody>
              <a:bodyPr wrap="square" lIns="182880" tIns="146304" rIns="182880" bIns="146304" rtlCol="0">
                <a:spAutoFit/>
              </a:bodyPr>
              <a:lstStyle/>
              <a:p>
                <a:pPr marL="0" lvl="1" indent="0">
                  <a:lnSpc>
                    <a:spcPct val="90000"/>
                  </a:lnSpc>
                  <a:spcAft>
                    <a:spcPts val="400"/>
                  </a:spcAft>
                  <a:buNone/>
                </a:pPr>
                <a:r>
                  <a:rPr lang="en-US" sz="2000" b="1" dirty="0">
                    <a:latin typeface="+mj-lt"/>
                  </a:rPr>
                  <a:t>Nathan Codding</a:t>
                </a:r>
              </a:p>
              <a:p>
                <a:pPr marL="0" lvl="1" indent="0">
                  <a:lnSpc>
                    <a:spcPct val="90000"/>
                  </a:lnSpc>
                  <a:spcAft>
                    <a:spcPts val="400"/>
                  </a:spcAft>
                  <a:buNone/>
                </a:pPr>
                <a:r>
                  <a:rPr lang="en-US" sz="2000" dirty="0">
                    <a:latin typeface="+mj-lt"/>
                  </a:rPr>
                  <a:t>Cloud Integrator</a:t>
                </a:r>
              </a:p>
              <a:p>
                <a:pPr marL="0" lvl="1">
                  <a:lnSpc>
                    <a:spcPct val="90000"/>
                  </a:lnSpc>
                  <a:spcAft>
                    <a:spcPts val="400"/>
                  </a:spcAft>
                </a:pPr>
                <a:r>
                  <a:rPr lang="en-US" sz="2000" dirty="0">
                    <a:latin typeface="+mj-lt"/>
                  </a:rPr>
                  <a:t>Architect, ENG, CONST</a:t>
                </a: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3386738" y="2141855"/>
            <a:ext cx="3125827" cy="3311596"/>
            <a:chOff x="4280318" y="2852952"/>
            <a:chExt cx="3125827" cy="3311596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51593" y="2852952"/>
              <a:ext cx="2790825" cy="1819275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4280318" y="2869345"/>
              <a:ext cx="3125827" cy="3295203"/>
              <a:chOff x="4225897" y="2851545"/>
              <a:chExt cx="3125827" cy="3295203"/>
            </a:xfrm>
          </p:grpSpPr>
          <p:sp>
            <p:nvSpPr>
              <p:cNvPr id="26" name="gray2"/>
              <p:cNvSpPr/>
              <p:nvPr/>
            </p:nvSpPr>
            <p:spPr bwMode="auto">
              <a:xfrm>
                <a:off x="4263709" y="2851545"/>
                <a:ext cx="2824288" cy="1828800"/>
              </a:xfrm>
              <a:prstGeom prst="rect">
                <a:avLst/>
              </a:prstGeom>
              <a:solidFill>
                <a:schemeClr val="accent4">
                  <a:alpha val="10000"/>
                </a:schemeClr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342900" indent="-342900" defTabSz="932472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1200"/>
                  </a:spcAft>
                  <a:buFont typeface="+mj-lt"/>
                  <a:buAutoNum type="arabicPeriod"/>
                </a:pPr>
                <a:endParaRPr lang="en-US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225897" y="4640695"/>
                <a:ext cx="3125827" cy="1506053"/>
              </a:xfrm>
              <a:prstGeom prst="rect">
                <a:avLst/>
              </a:prstGeom>
              <a:noFill/>
            </p:spPr>
            <p:txBody>
              <a:bodyPr wrap="square" lIns="182880" tIns="146304" rIns="182880" bIns="146304" rtlCol="0">
                <a:spAutoFit/>
              </a:bodyPr>
              <a:lstStyle/>
              <a:p>
                <a:pPr marL="0" lvl="1" indent="0">
                  <a:lnSpc>
                    <a:spcPct val="90000"/>
                  </a:lnSpc>
                  <a:spcAft>
                    <a:spcPts val="400"/>
                  </a:spcAft>
                  <a:buNone/>
                </a:pPr>
                <a:r>
                  <a:rPr lang="en-US" sz="2000" b="1" dirty="0">
                    <a:latin typeface="+mj-lt"/>
                  </a:rPr>
                  <a:t>Cheryl van Heyningen</a:t>
                </a:r>
              </a:p>
              <a:p>
                <a:pPr marL="0" lvl="1" indent="0">
                  <a:lnSpc>
                    <a:spcPct val="90000"/>
                  </a:lnSpc>
                  <a:spcAft>
                    <a:spcPts val="400"/>
                  </a:spcAft>
                  <a:buNone/>
                </a:pPr>
                <a:r>
                  <a:rPr lang="en-US" sz="2000" dirty="0">
                    <a:latin typeface="+mj-lt"/>
                  </a:rPr>
                  <a:t>Solution Architect SharePoint</a:t>
                </a:r>
              </a:p>
              <a:p>
                <a:pPr marL="0" lvl="1" indent="0">
                  <a:lnSpc>
                    <a:spcPct val="90000"/>
                  </a:lnSpc>
                  <a:spcAft>
                    <a:spcPts val="400"/>
                  </a:spcAft>
                  <a:buNone/>
                </a:pPr>
                <a:r>
                  <a:rPr lang="en-US" sz="2000" dirty="0">
                    <a:latin typeface="+mj-lt"/>
                  </a:rPr>
                  <a:t>Technology Consulting</a:t>
                </a: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6448656" y="3527832"/>
            <a:ext cx="2834758" cy="3069484"/>
            <a:chOff x="8334815" y="2831797"/>
            <a:chExt cx="2834758" cy="3069484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76840" y="2835799"/>
              <a:ext cx="2771775" cy="1819275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>
              <a:off x="8334815" y="2831797"/>
              <a:ext cx="2834758" cy="3069484"/>
              <a:chOff x="8334815" y="2831797"/>
              <a:chExt cx="2834758" cy="3069484"/>
            </a:xfrm>
          </p:grpSpPr>
          <p:sp>
            <p:nvSpPr>
              <p:cNvPr id="27" name="gray3"/>
              <p:cNvSpPr/>
              <p:nvPr/>
            </p:nvSpPr>
            <p:spPr bwMode="auto">
              <a:xfrm>
                <a:off x="8397798" y="2831797"/>
                <a:ext cx="2771775" cy="1828800"/>
              </a:xfrm>
              <a:prstGeom prst="rect">
                <a:avLst/>
              </a:prstGeom>
              <a:solidFill>
                <a:schemeClr val="accent4">
                  <a:alpha val="10000"/>
                </a:schemeClr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32472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334815" y="4672227"/>
                <a:ext cx="2813799" cy="1229054"/>
              </a:xfrm>
              <a:prstGeom prst="rect">
                <a:avLst/>
              </a:prstGeom>
              <a:noFill/>
            </p:spPr>
            <p:txBody>
              <a:bodyPr wrap="square" lIns="182880" tIns="146304" rIns="182880" bIns="146304" rtlCol="0">
                <a:spAutoFit/>
              </a:bodyPr>
              <a:lstStyle/>
              <a:p>
                <a:pPr marL="0" lvl="1" indent="0">
                  <a:lnSpc>
                    <a:spcPct val="90000"/>
                  </a:lnSpc>
                  <a:spcAft>
                    <a:spcPts val="400"/>
                  </a:spcAft>
                  <a:buNone/>
                </a:pPr>
                <a:r>
                  <a:rPr lang="en-US" sz="2000" b="1" dirty="0">
                    <a:latin typeface="+mj-lt"/>
                  </a:rPr>
                  <a:t>Gagan Singh</a:t>
                </a:r>
              </a:p>
              <a:p>
                <a:pPr marL="0" lvl="1" indent="0">
                  <a:lnSpc>
                    <a:spcPct val="90000"/>
                  </a:lnSpc>
                  <a:spcAft>
                    <a:spcPts val="400"/>
                  </a:spcAft>
                  <a:buNone/>
                </a:pPr>
                <a:r>
                  <a:rPr lang="en-US" sz="2000" dirty="0">
                    <a:latin typeface="+mj-lt"/>
                  </a:rPr>
                  <a:t>IT Manager</a:t>
                </a:r>
              </a:p>
              <a:p>
                <a:pPr marL="0" lvl="1" indent="0">
                  <a:lnSpc>
                    <a:spcPct val="90000"/>
                  </a:lnSpc>
                  <a:spcAft>
                    <a:spcPts val="400"/>
                  </a:spcAft>
                  <a:buNone/>
                </a:pPr>
                <a:r>
                  <a:rPr lang="en-US" sz="2000" dirty="0">
                    <a:latin typeface="+mj-lt"/>
                  </a:rPr>
                  <a:t>Architecture Design</a:t>
                </a: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9495222" y="2141855"/>
            <a:ext cx="2860603" cy="3381386"/>
            <a:chOff x="5938298" y="783902"/>
            <a:chExt cx="2860603" cy="338138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88118" y="783902"/>
              <a:ext cx="2760964" cy="1842081"/>
            </a:xfrm>
            <a:prstGeom prst="rect">
              <a:avLst/>
            </a:prstGeom>
          </p:spPr>
        </p:pic>
        <p:sp>
          <p:nvSpPr>
            <p:cNvPr id="30" name="gray3"/>
            <p:cNvSpPr/>
            <p:nvPr/>
          </p:nvSpPr>
          <p:spPr bwMode="auto">
            <a:xfrm>
              <a:off x="6027126" y="783902"/>
              <a:ext cx="2771775" cy="1828800"/>
            </a:xfrm>
            <a:prstGeom prst="rect">
              <a:avLst/>
            </a:prstGeom>
            <a:solidFill>
              <a:schemeClr val="accent4">
                <a:alpha val="10000"/>
              </a:schemeClr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00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938298" y="2607939"/>
              <a:ext cx="2635350" cy="1557349"/>
            </a:xfrm>
            <a:prstGeom prst="rect">
              <a:avLst/>
            </a:prstGeom>
            <a:noFill/>
          </p:spPr>
          <p:txBody>
            <a:bodyPr wrap="square" lIns="182880" tIns="146304" rIns="182880" bIns="146304" rtlCol="0">
              <a:spAutoFit/>
            </a:bodyPr>
            <a:lstStyle/>
            <a:p>
              <a:pPr marL="0" lvl="1" indent="0">
                <a:lnSpc>
                  <a:spcPct val="90000"/>
                </a:lnSpc>
                <a:spcAft>
                  <a:spcPts val="400"/>
                </a:spcAft>
                <a:buNone/>
              </a:pPr>
              <a:r>
                <a:rPr lang="en-US" sz="2000" b="1" dirty="0">
                  <a:latin typeface="+mj-lt"/>
                </a:rPr>
                <a:t>Rick Claus</a:t>
              </a:r>
            </a:p>
            <a:p>
              <a:pPr marL="0" lvl="1" indent="0">
                <a:lnSpc>
                  <a:spcPct val="90000"/>
                </a:lnSpc>
                <a:spcAft>
                  <a:spcPts val="400"/>
                </a:spcAft>
                <a:buNone/>
              </a:pPr>
              <a:r>
                <a:rPr lang="en-US" sz="2000" dirty="0">
                  <a:latin typeface="+mj-lt"/>
                </a:rPr>
                <a:t>Sr. Program Manager</a:t>
              </a:r>
            </a:p>
            <a:p>
              <a:pPr marL="0" lvl="1" indent="0">
                <a:lnSpc>
                  <a:spcPct val="90000"/>
                </a:lnSpc>
                <a:spcAft>
                  <a:spcPts val="400"/>
                </a:spcAft>
                <a:buNone/>
              </a:pPr>
              <a:r>
                <a:rPr lang="en-US" sz="2000" dirty="0">
                  <a:latin typeface="+mj-lt"/>
                </a:rPr>
                <a:t>Azure Compute</a:t>
              </a:r>
            </a:p>
            <a:p>
              <a:pPr marL="0" lvl="1" indent="0">
                <a:lnSpc>
                  <a:spcPct val="90000"/>
                </a:lnSpc>
                <a:spcAft>
                  <a:spcPts val="400"/>
                </a:spcAft>
                <a:buNone/>
              </a:pPr>
              <a:r>
                <a:rPr lang="en-US" sz="2000" dirty="0">
                  <a:latin typeface="+mj-lt"/>
                </a:rPr>
                <a:t>Microsoft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151873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cloud basics you should all embrace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752601" y="1211262"/>
            <a:ext cx="10223500" cy="984217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>
              <a:spcAft>
                <a:spcPts val="600"/>
              </a:spcAft>
            </a:pPr>
            <a:r>
              <a:rPr lang="en-US" sz="2800" dirty="0">
                <a:gradFill>
                  <a:gsLst>
                    <a:gs pos="53438">
                      <a:schemeClr val="tx1"/>
                    </a:gs>
                    <a:gs pos="37000">
                      <a:schemeClr val="tx1"/>
                    </a:gs>
                  </a:gsLst>
                  <a:lin ang="5400000" scaled="0"/>
                </a:gradFill>
                <a:latin typeface="+mj-lt"/>
              </a:rPr>
              <a:t>Change your mindset &amp; be embedded with the business 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752601" y="2291166"/>
            <a:ext cx="10223500" cy="984217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>
              <a:spcAft>
                <a:spcPts val="600"/>
              </a:spcAft>
            </a:pPr>
            <a:r>
              <a:rPr lang="en-US" sz="2800" dirty="0">
                <a:gradFill>
                  <a:gsLst>
                    <a:gs pos="53438">
                      <a:schemeClr val="tx1"/>
                    </a:gs>
                    <a:gs pos="37000">
                      <a:schemeClr val="tx1"/>
                    </a:gs>
                  </a:gsLst>
                  <a:lin ang="5400000" scaled="0"/>
                </a:gradFill>
                <a:latin typeface="+mj-lt"/>
              </a:rPr>
              <a:t>Embrace Linux and Windows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752601" y="3371072"/>
            <a:ext cx="10223500" cy="984217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>
              <a:spcAft>
                <a:spcPts val="600"/>
              </a:spcAft>
            </a:pPr>
            <a:r>
              <a:rPr lang="en-US" sz="2800" dirty="0">
                <a:gradFill>
                  <a:gsLst>
                    <a:gs pos="53438">
                      <a:schemeClr val="tx1"/>
                    </a:gs>
                    <a:gs pos="37000">
                      <a:schemeClr val="tx1"/>
                    </a:gs>
                  </a:gsLst>
                  <a:lin ang="5400000" scaled="0"/>
                </a:gradFill>
                <a:latin typeface="+mj-lt"/>
              </a:rPr>
              <a:t>Learn command line tools and templates to automate and scale 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752601" y="4450977"/>
            <a:ext cx="10223500" cy="984217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>
              <a:spcAft>
                <a:spcPts val="600"/>
              </a:spcAft>
            </a:pPr>
            <a:r>
              <a:rPr lang="en-US" sz="2800" dirty="0">
                <a:gradFill>
                  <a:gsLst>
                    <a:gs pos="53438">
                      <a:schemeClr val="tx1"/>
                    </a:gs>
                    <a:gs pos="37000">
                      <a:schemeClr val="tx1"/>
                    </a:gs>
                  </a:gsLst>
                  <a:lin ang="5400000" scaled="0"/>
                </a:gradFill>
                <a:latin typeface="+mj-lt"/>
              </a:rPr>
              <a:t>Get involved in the dev cycle and use continuous integration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1752601" y="5530882"/>
            <a:ext cx="10223500" cy="984217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>
              <a:spcAft>
                <a:spcPts val="600"/>
              </a:spcAft>
            </a:pPr>
            <a:r>
              <a:rPr lang="en-US" sz="2800" dirty="0">
                <a:gradFill>
                  <a:gsLst>
                    <a:gs pos="53438">
                      <a:schemeClr val="tx1"/>
                    </a:gs>
                    <a:gs pos="37000">
                      <a:schemeClr val="tx1"/>
                    </a:gs>
                  </a:gsLst>
                  <a:lin ang="5400000" scaled="0"/>
                </a:gradFill>
                <a:latin typeface="+mj-lt"/>
              </a:rPr>
              <a:t>Spend time using, working with cloud services: free resources 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452437" y="1211262"/>
            <a:ext cx="1211261" cy="984217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1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452437" y="2291167"/>
            <a:ext cx="1211261" cy="9842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2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452437" y="3371072"/>
            <a:ext cx="1211261" cy="984217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3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452437" y="4450977"/>
            <a:ext cx="1211261" cy="984217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4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452437" y="5530882"/>
            <a:ext cx="1211261" cy="984217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6554484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51 1.64321E-6 L 2.1879E-6 1.64321E-6 " pathEditMode="relative" rAng="0" ptsTypes="AA">
                                      <p:cBhvr>
                                        <p:cTn id="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5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51 1.64321E-6 L 2.1879E-6 1.64321E-6 " pathEditMode="relative" rAng="0" ptsTypes="AA">
                                      <p:cBhvr>
                                        <p:cTn id="1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51 1.64321E-6 L 2.1879E-6 1.64321E-6 " pathEditMode="relative" rAng="0" ptsTypes="AA">
                                      <p:cBhvr>
                                        <p:cTn id="2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5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51 1.64321E-6 L 2.1879E-6 1.64321E-6 " pathEditMode="relative" rAng="0" ptsTypes="AA">
                                      <p:cBhvr>
                                        <p:cTn id="2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51 1.64321E-6 L 2.1879E-6 1.64321E-6 " pathEditMode="relative" rAng="0" ptsTypes="AA">
                                      <p:cBhvr>
                                        <p:cTn id="3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5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51 1.64321E-6 L 2.1879E-6 1.64321E-6 " pathEditMode="relative" rAng="0" ptsTypes="AA">
                                      <p:cBhvr>
                                        <p:cTn id="3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51 1.64321E-6 L 2.1879E-6 1.64321E-6 " pathEditMode="relative" rAng="0" ptsTypes="AA">
                                      <p:cBhvr>
                                        <p:cTn id="4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5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51 1.64321E-6 L 2.1879E-6 1.64321E-6 " pathEditMode="relative" rAng="0" ptsTypes="AA">
                                      <p:cBhvr>
                                        <p:cTn id="5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51 1.64321E-6 L 2.1879E-6 1.64321E-6 " pathEditMode="relative" rAng="0" ptsTypes="AA">
                                      <p:cBhvr>
                                        <p:cTn id="5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51 1.64321E-6 L 2.1879E-6 1.64321E-6 " pathEditMode="relative" rAng="0" ptsTypes="AA">
                                      <p:cBhvr>
                                        <p:cTn id="6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skills you will need in a cloud role 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353469" y="6120410"/>
            <a:ext cx="11889564" cy="602355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Based on your cloud role, some skills are primary, some are secondary skills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620934" y="1203326"/>
            <a:ext cx="3965308" cy="4891982"/>
            <a:chOff x="457200" y="1211263"/>
            <a:chExt cx="3965308" cy="4572001"/>
          </a:xfrm>
        </p:grpSpPr>
        <p:sp>
          <p:nvSpPr>
            <p:cNvPr id="6" name="Rectangle 5"/>
            <p:cNvSpPr/>
            <p:nvPr/>
          </p:nvSpPr>
          <p:spPr bwMode="auto">
            <a:xfrm>
              <a:off x="457200" y="1211263"/>
              <a:ext cx="3965308" cy="685799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dirty="0">
                  <a:gradFill>
                    <a:gsLst>
                      <a:gs pos="125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+mj-lt"/>
                </a:rPr>
                <a:t>Technical skills</a:t>
              </a: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457200" y="1973610"/>
              <a:ext cx="3965308" cy="3809654"/>
            </a:xfrm>
            <a:prstGeom prst="rect">
              <a:avLst/>
            </a:prstGeom>
            <a:solidFill>
              <a:schemeClr val="accent4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Infrastructure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Security and privacy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Architecture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DevOps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Application management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Device management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Database analytics </a:t>
              </a:r>
            </a:p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Database management 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463716" y="1212849"/>
            <a:ext cx="3968141" cy="4882459"/>
            <a:chOff x="4536097" y="1211263"/>
            <a:chExt cx="3968141" cy="4882459"/>
          </a:xfrm>
        </p:grpSpPr>
        <p:sp>
          <p:nvSpPr>
            <p:cNvPr id="12" name="Rectangle 11"/>
            <p:cNvSpPr/>
            <p:nvPr/>
          </p:nvSpPr>
          <p:spPr bwMode="auto">
            <a:xfrm>
              <a:off x="4536098" y="1211263"/>
              <a:ext cx="3968140" cy="685799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dirty="0">
                  <a:gradFill>
                    <a:gsLst>
                      <a:gs pos="125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+mj-lt"/>
                </a:rPr>
                <a:t>Soft skills</a:t>
              </a: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4536097" y="1973610"/>
              <a:ext cx="3968140" cy="4120112"/>
            </a:xfrm>
            <a:prstGeom prst="rect">
              <a:avLst/>
            </a:prstGeom>
            <a:solidFill>
              <a:schemeClr val="accent4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b="1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Competencies: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Business context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Communication/social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Creativity/innovation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Critical thinking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Entrepreneurship 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endParaRPr lang="en-US" sz="200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  <a:p>
              <a:pPr marL="0" lvl="1">
                <a:lnSpc>
                  <a:spcPct val="90000"/>
                </a:lnSpc>
                <a:spcBef>
                  <a:spcPts val="600"/>
                </a:spcBef>
                <a:spcAft>
                  <a:spcPts val="300"/>
                </a:spcAft>
              </a:pPr>
              <a:r>
                <a:rPr lang="en-US" sz="2000" b="1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Function skills: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Product management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Project management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Customers/technical support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Vendor management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7560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how skills evolve in a cloud role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10490052" y="279508"/>
            <a:ext cx="1557709" cy="869017"/>
            <a:chOff x="9910728" y="2643949"/>
            <a:chExt cx="1557709" cy="1125825"/>
          </a:xfrm>
        </p:grpSpPr>
        <p:sp>
          <p:nvSpPr>
            <p:cNvPr id="24" name="Rectangle 23"/>
            <p:cNvSpPr/>
            <p:nvPr/>
          </p:nvSpPr>
          <p:spPr bwMode="auto">
            <a:xfrm>
              <a:off x="9910728" y="2643949"/>
              <a:ext cx="1526272" cy="1008911"/>
            </a:xfrm>
            <a:prstGeom prst="rect">
              <a:avLst/>
            </a:prstGeom>
            <a:solidFill>
              <a:srgbClr val="D2D2D2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46637" rIns="0" bIns="46637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10028237" y="2705224"/>
              <a:ext cx="1440200" cy="1064550"/>
              <a:chOff x="10153174" y="2705224"/>
              <a:chExt cx="1440200" cy="1064550"/>
            </a:xfrm>
          </p:grpSpPr>
          <p:sp>
            <p:nvSpPr>
              <p:cNvPr id="2" name="Rectangle 1"/>
              <p:cNvSpPr/>
              <p:nvPr/>
            </p:nvSpPr>
            <p:spPr bwMode="auto">
              <a:xfrm>
                <a:off x="10153174" y="2877156"/>
                <a:ext cx="228600" cy="2286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0" tIns="46637" rIns="0" bIns="46637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 dirty="0">
                  <a:gradFill>
                    <a:gsLst>
                      <a:gs pos="5439">
                        <a:srgbClr val="F8F8F8"/>
                      </a:gs>
                      <a:gs pos="10000">
                        <a:srgbClr val="F8F8F8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0381774" y="2705224"/>
                <a:ext cx="977640" cy="633980"/>
              </a:xfrm>
              <a:prstGeom prst="rect">
                <a:avLst/>
              </a:prstGeom>
              <a:noFill/>
            </p:spPr>
            <p:txBody>
              <a:bodyPr wrap="none" lIns="182880" tIns="146304" rIns="182880" bIns="146304" rtlCol="0">
                <a:spAutoFit/>
              </a:bodyPr>
              <a:lstStyle/>
              <a:p>
                <a:pPr>
                  <a:lnSpc>
                    <a:spcPct val="90000"/>
                  </a:lnSpc>
                  <a:spcAft>
                    <a:spcPts val="600"/>
                  </a:spcAft>
                </a:pPr>
                <a:r>
                  <a:rPr lang="en-US" sz="1400" dirty="0">
                    <a:gradFill>
                      <a:gsLst>
                        <a:gs pos="5313">
                          <a:schemeClr val="accent2"/>
                        </a:gs>
                        <a:gs pos="9375">
                          <a:schemeClr val="accent2"/>
                        </a:gs>
                      </a:gsLst>
                      <a:lin ang="5400000" scaled="0"/>
                    </a:gradFill>
                  </a:rPr>
                  <a:t>Primary</a:t>
                </a:r>
              </a:p>
            </p:txBody>
          </p:sp>
          <p:sp>
            <p:nvSpPr>
              <p:cNvPr id="14" name="Rectangle 13"/>
              <p:cNvSpPr/>
              <p:nvPr/>
            </p:nvSpPr>
            <p:spPr bwMode="auto">
              <a:xfrm>
                <a:off x="10161111" y="3307726"/>
                <a:ext cx="228600" cy="2286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0" tIns="46637" rIns="0" bIns="46637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 dirty="0">
                  <a:gradFill>
                    <a:gsLst>
                      <a:gs pos="5439">
                        <a:srgbClr val="F8F8F8"/>
                      </a:gs>
                      <a:gs pos="10000">
                        <a:srgbClr val="F8F8F8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0389711" y="3135794"/>
                <a:ext cx="1203663" cy="633980"/>
              </a:xfrm>
              <a:prstGeom prst="rect">
                <a:avLst/>
              </a:prstGeom>
              <a:noFill/>
            </p:spPr>
            <p:txBody>
              <a:bodyPr wrap="none" lIns="182880" tIns="146304" rIns="182880" bIns="146304" rtlCol="0">
                <a:spAutoFit/>
              </a:bodyPr>
              <a:lstStyle/>
              <a:p>
                <a:pPr>
                  <a:lnSpc>
                    <a:spcPct val="90000"/>
                  </a:lnSpc>
                  <a:spcAft>
                    <a:spcPts val="600"/>
                  </a:spcAft>
                </a:pPr>
                <a:r>
                  <a:rPr lang="en-US" sz="1400" dirty="0">
                    <a:gradFill>
                      <a:gsLst>
                        <a:gs pos="1250">
                          <a:schemeClr val="tx1"/>
                        </a:gs>
                        <a:gs pos="100000">
                          <a:schemeClr val="tx1"/>
                        </a:gs>
                      </a:gsLst>
                      <a:lin ang="5400000" scaled="0"/>
                    </a:gradFill>
                  </a:rPr>
                  <a:t>Secondary</a:t>
                </a: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504520" y="1326335"/>
            <a:ext cx="3412671" cy="5506061"/>
            <a:chOff x="457200" y="1211263"/>
            <a:chExt cx="3412671" cy="5303837"/>
          </a:xfrm>
        </p:grpSpPr>
        <p:sp>
          <p:nvSpPr>
            <p:cNvPr id="18" name="Rectangle 17"/>
            <p:cNvSpPr/>
            <p:nvPr/>
          </p:nvSpPr>
          <p:spPr bwMode="auto">
            <a:xfrm>
              <a:off x="457200" y="1211263"/>
              <a:ext cx="3412671" cy="685799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dirty="0">
                  <a:gradFill>
                    <a:gsLst>
                      <a:gs pos="125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+mj-lt"/>
                </a:rPr>
                <a:t>Systems Admin </a:t>
              </a: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457200" y="1973609"/>
              <a:ext cx="3412671" cy="4541491"/>
            </a:xfrm>
            <a:prstGeom prst="rect">
              <a:avLst/>
            </a:prstGeom>
            <a:solidFill>
              <a:schemeClr val="accent4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solidFill>
                    <a:schemeClr val="tx2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Technical skills</a:t>
              </a:r>
              <a:r>
                <a:rPr lang="en-US" sz="2400" dirty="0">
                  <a:solidFill>
                    <a:schemeClr val="tx2"/>
                  </a:solidFill>
                </a:rPr>
                <a:t>: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Infrastructure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Security and privacy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Architecture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DevOps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endParaRPr lang="en-US" sz="2000" dirty="0">
                <a:gradFill>
                  <a:gsLst>
                    <a:gs pos="5313">
                      <a:schemeClr val="accent2"/>
                    </a:gs>
                    <a:gs pos="9375">
                      <a:schemeClr val="accent2"/>
                    </a:gs>
                  </a:gsLst>
                  <a:lin ang="5400000" scaled="0"/>
                </a:gradFill>
              </a:endParaRP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endParaRPr lang="en-US" sz="2000" dirty="0">
                <a:gradFill>
                  <a:gsLst>
                    <a:gs pos="5313">
                      <a:schemeClr val="accent2"/>
                    </a:gs>
                    <a:gs pos="9375">
                      <a:schemeClr val="accent2"/>
                    </a:gs>
                  </a:gsLst>
                  <a:lin ang="5400000" scaled="0"/>
                </a:gradFill>
              </a:endParaRPr>
            </a:p>
            <a:p>
              <a:pPr marL="0" lvl="1">
                <a:lnSpc>
                  <a:spcPct val="90000"/>
                </a:lnSpc>
                <a:spcBef>
                  <a:spcPts val="600"/>
                </a:spcBef>
                <a:spcAft>
                  <a:spcPts val="300"/>
                </a:spcAft>
              </a:pPr>
              <a:endParaRPr lang="en-US" sz="1100" dirty="0">
                <a:gradFill>
                  <a:gsLst>
                    <a:gs pos="5313">
                      <a:schemeClr val="accent2"/>
                    </a:gs>
                    <a:gs pos="9375">
                      <a:schemeClr val="accent2"/>
                    </a:gs>
                  </a:gsLst>
                  <a:lin ang="5400000" scaled="0"/>
                </a:gradFill>
              </a:endParaRPr>
            </a:p>
            <a:p>
              <a:pPr marL="0" lvl="1">
                <a:lnSpc>
                  <a:spcPct val="90000"/>
                </a:lnSpc>
                <a:spcBef>
                  <a:spcPts val="600"/>
                </a:spcBef>
                <a:spcAft>
                  <a:spcPts val="300"/>
                </a:spcAft>
              </a:pPr>
              <a:r>
                <a:rPr lang="en-US" sz="2000" dirty="0">
                  <a:solidFill>
                    <a:schemeClr val="tx2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Soft and function skills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Product management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Customer/tech support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Communication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Critical thinking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Entrepreneurship  </a:t>
              </a:r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3679" y="2117748"/>
            <a:ext cx="3949808" cy="4710446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8332458" y="1321624"/>
            <a:ext cx="3712398" cy="5506061"/>
            <a:chOff x="4235011" y="1211263"/>
            <a:chExt cx="3712398" cy="5506061"/>
          </a:xfrm>
        </p:grpSpPr>
        <p:sp>
          <p:nvSpPr>
            <p:cNvPr id="21" name="Rectangle 20"/>
            <p:cNvSpPr/>
            <p:nvPr/>
          </p:nvSpPr>
          <p:spPr bwMode="auto">
            <a:xfrm>
              <a:off x="4235012" y="1211263"/>
              <a:ext cx="3712397" cy="685799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dirty="0">
                  <a:gradFill>
                    <a:gsLst>
                      <a:gs pos="125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+mj-lt"/>
                </a:rPr>
                <a:t>Cloud Admin </a:t>
              </a: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4235011" y="1973609"/>
              <a:ext cx="3683865" cy="4743715"/>
            </a:xfrm>
            <a:prstGeom prst="rect">
              <a:avLst/>
            </a:prstGeom>
            <a:solidFill>
              <a:schemeClr val="accent4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82880" tIns="146304" rIns="182880" bIns="146304" numCol="1" rtlCol="0" anchor="t" anchorCtr="0" compatLnSpc="1">
              <a:prstTxWarp prst="textNoShape">
                <a:avLst/>
              </a:prstTxWarp>
            </a:bodyPr>
            <a:lstStyle/>
            <a:p>
              <a:pPr marL="0" lvl="1" indent="0">
                <a:lnSpc>
                  <a:spcPct val="90000"/>
                </a:lnSpc>
                <a:spcAft>
                  <a:spcPts val="300"/>
                </a:spcAft>
                <a:buNone/>
              </a:pPr>
              <a:r>
                <a:rPr lang="en-US" sz="2000" dirty="0">
                  <a:solidFill>
                    <a:schemeClr val="tx2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Technical skills: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Infrastructure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Security and privacy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Architecture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DevOps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5313">
                        <a:schemeClr val="accent2"/>
                      </a:gs>
                      <a:gs pos="9375">
                        <a:schemeClr val="accent2"/>
                      </a:gs>
                    </a:gsLst>
                    <a:lin ang="5400000" scaled="0"/>
                  </a:gradFill>
                </a:rPr>
                <a:t>Application management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5313">
                        <a:schemeClr val="accent2"/>
                      </a:gs>
                      <a:gs pos="9375">
                        <a:schemeClr val="accent2"/>
                      </a:gs>
                    </a:gsLst>
                    <a:lin ang="5400000" scaled="0"/>
                  </a:gradFill>
                </a:rPr>
                <a:t>Device management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endParaRPr lang="en-US" sz="2000" dirty="0">
                <a:gradFill>
                  <a:gsLst>
                    <a:gs pos="5313">
                      <a:schemeClr val="accent2"/>
                    </a:gs>
                    <a:gs pos="9375">
                      <a:schemeClr val="accent2"/>
                    </a:gs>
                  </a:gsLst>
                  <a:lin ang="5400000" scaled="0"/>
                </a:gradFill>
              </a:endParaRPr>
            </a:p>
            <a:p>
              <a:pPr marL="0" lvl="1">
                <a:lnSpc>
                  <a:spcPct val="90000"/>
                </a:lnSpc>
                <a:spcBef>
                  <a:spcPts val="600"/>
                </a:spcBef>
                <a:spcAft>
                  <a:spcPts val="300"/>
                </a:spcAft>
              </a:pPr>
              <a:r>
                <a:rPr lang="en-US" sz="2000" dirty="0">
                  <a:solidFill>
                    <a:schemeClr val="tx2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Soft and function skills: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Product management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5313">
                        <a:schemeClr val="accent2"/>
                      </a:gs>
                      <a:gs pos="9375">
                        <a:schemeClr val="accent2"/>
                      </a:gs>
                    </a:gsLst>
                    <a:lin ang="5400000" scaled="0"/>
                  </a:gradFill>
                </a:rPr>
                <a:t>Customer/tech support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5313">
                        <a:schemeClr val="accent2"/>
                      </a:gs>
                      <a:gs pos="9375">
                        <a:schemeClr val="accent2"/>
                      </a:gs>
                    </a:gsLst>
                    <a:lin ang="5400000" scaled="0"/>
                  </a:gradFill>
                </a:rPr>
                <a:t>Communication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Critical thinking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r>
                <a:rPr lang="en-US" sz="2000" dirty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rPr>
                <a:t>Entrepreneurship  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</a:pPr>
              <a:endParaRPr lang="en-US" sz="200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</p:grpSp>
      <p:sp>
        <p:nvSpPr>
          <p:cNvPr id="23" name="Freeform 5"/>
          <p:cNvSpPr>
            <a:spLocks noEditPoints="1"/>
          </p:cNvSpPr>
          <p:nvPr/>
        </p:nvSpPr>
        <p:spPr bwMode="auto">
          <a:xfrm>
            <a:off x="5641300" y="1326022"/>
            <a:ext cx="728663" cy="728662"/>
          </a:xfrm>
          <a:custGeom>
            <a:avLst/>
            <a:gdLst>
              <a:gd name="T0" fmla="*/ 128 w 255"/>
              <a:gd name="T1" fmla="*/ 64 h 255"/>
              <a:gd name="T2" fmla="*/ 191 w 255"/>
              <a:gd name="T3" fmla="*/ 127 h 255"/>
              <a:gd name="T4" fmla="*/ 128 w 255"/>
              <a:gd name="T5" fmla="*/ 190 h 255"/>
              <a:gd name="T6" fmla="*/ 122 w 255"/>
              <a:gd name="T7" fmla="*/ 184 h 255"/>
              <a:gd name="T8" fmla="*/ 176 w 255"/>
              <a:gd name="T9" fmla="*/ 131 h 255"/>
              <a:gd name="T10" fmla="*/ 63 w 255"/>
              <a:gd name="T11" fmla="*/ 131 h 255"/>
              <a:gd name="T12" fmla="*/ 63 w 255"/>
              <a:gd name="T13" fmla="*/ 123 h 255"/>
              <a:gd name="T14" fmla="*/ 176 w 255"/>
              <a:gd name="T15" fmla="*/ 123 h 255"/>
              <a:gd name="T16" fmla="*/ 122 w 255"/>
              <a:gd name="T17" fmla="*/ 70 h 255"/>
              <a:gd name="T18" fmla="*/ 128 w 255"/>
              <a:gd name="T19" fmla="*/ 64 h 255"/>
              <a:gd name="T20" fmla="*/ 255 w 255"/>
              <a:gd name="T21" fmla="*/ 127 h 255"/>
              <a:gd name="T22" fmla="*/ 127 w 255"/>
              <a:gd name="T23" fmla="*/ 0 h 255"/>
              <a:gd name="T24" fmla="*/ 0 w 255"/>
              <a:gd name="T25" fmla="*/ 127 h 255"/>
              <a:gd name="T26" fmla="*/ 127 w 255"/>
              <a:gd name="T27" fmla="*/ 255 h 255"/>
              <a:gd name="T28" fmla="*/ 255 w 255"/>
              <a:gd name="T29" fmla="*/ 127 h 255"/>
              <a:gd name="T30" fmla="*/ 247 w 255"/>
              <a:gd name="T31" fmla="*/ 127 h 255"/>
              <a:gd name="T32" fmla="*/ 127 w 255"/>
              <a:gd name="T33" fmla="*/ 247 h 255"/>
              <a:gd name="T34" fmla="*/ 8 w 255"/>
              <a:gd name="T35" fmla="*/ 127 h 255"/>
              <a:gd name="T36" fmla="*/ 127 w 255"/>
              <a:gd name="T37" fmla="*/ 8 h 255"/>
              <a:gd name="T38" fmla="*/ 247 w 255"/>
              <a:gd name="T39" fmla="*/ 127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5" h="255">
                <a:moveTo>
                  <a:pt x="128" y="64"/>
                </a:moveTo>
                <a:cubicBezTo>
                  <a:pt x="191" y="127"/>
                  <a:pt x="191" y="127"/>
                  <a:pt x="191" y="127"/>
                </a:cubicBezTo>
                <a:cubicBezTo>
                  <a:pt x="128" y="190"/>
                  <a:pt x="128" y="190"/>
                  <a:pt x="128" y="190"/>
                </a:cubicBezTo>
                <a:cubicBezTo>
                  <a:pt x="122" y="184"/>
                  <a:pt x="122" y="184"/>
                  <a:pt x="122" y="184"/>
                </a:cubicBezTo>
                <a:cubicBezTo>
                  <a:pt x="176" y="131"/>
                  <a:pt x="176" y="131"/>
                  <a:pt x="176" y="131"/>
                </a:cubicBezTo>
                <a:cubicBezTo>
                  <a:pt x="63" y="131"/>
                  <a:pt x="63" y="131"/>
                  <a:pt x="63" y="131"/>
                </a:cubicBezTo>
                <a:cubicBezTo>
                  <a:pt x="63" y="123"/>
                  <a:pt x="63" y="123"/>
                  <a:pt x="63" y="123"/>
                </a:cubicBezTo>
                <a:cubicBezTo>
                  <a:pt x="176" y="123"/>
                  <a:pt x="176" y="123"/>
                  <a:pt x="176" y="123"/>
                </a:cubicBezTo>
                <a:cubicBezTo>
                  <a:pt x="122" y="70"/>
                  <a:pt x="122" y="70"/>
                  <a:pt x="122" y="70"/>
                </a:cubicBezTo>
                <a:lnTo>
                  <a:pt x="128" y="64"/>
                </a:lnTo>
                <a:close/>
                <a:moveTo>
                  <a:pt x="255" y="127"/>
                </a:moveTo>
                <a:cubicBezTo>
                  <a:pt x="255" y="57"/>
                  <a:pt x="197" y="0"/>
                  <a:pt x="127" y="0"/>
                </a:cubicBezTo>
                <a:cubicBezTo>
                  <a:pt x="57" y="0"/>
                  <a:pt x="0" y="57"/>
                  <a:pt x="0" y="127"/>
                </a:cubicBezTo>
                <a:cubicBezTo>
                  <a:pt x="0" y="197"/>
                  <a:pt x="57" y="255"/>
                  <a:pt x="127" y="255"/>
                </a:cubicBezTo>
                <a:cubicBezTo>
                  <a:pt x="197" y="255"/>
                  <a:pt x="255" y="197"/>
                  <a:pt x="255" y="127"/>
                </a:cubicBezTo>
                <a:close/>
                <a:moveTo>
                  <a:pt x="247" y="127"/>
                </a:moveTo>
                <a:cubicBezTo>
                  <a:pt x="247" y="193"/>
                  <a:pt x="193" y="247"/>
                  <a:pt x="127" y="247"/>
                </a:cubicBezTo>
                <a:cubicBezTo>
                  <a:pt x="61" y="247"/>
                  <a:pt x="8" y="193"/>
                  <a:pt x="8" y="127"/>
                </a:cubicBezTo>
                <a:cubicBezTo>
                  <a:pt x="8" y="61"/>
                  <a:pt x="61" y="8"/>
                  <a:pt x="127" y="8"/>
                </a:cubicBezTo>
                <a:cubicBezTo>
                  <a:pt x="193" y="8"/>
                  <a:pt x="247" y="61"/>
                  <a:pt x="247" y="127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5527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theme/theme1.xml><?xml version="1.0" encoding="utf-8"?>
<a:theme xmlns:a="http://schemas.openxmlformats.org/drawingml/2006/main" name="5-50002_Ignite_Breakout_Template">
  <a:themeElements>
    <a:clrScheme name="Ignite 2016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505050"/>
      </a:accent3>
      <a:accent4>
        <a:srgbClr val="D2D2D2"/>
      </a:accent4>
      <a:accent5>
        <a:srgbClr val="FFB900"/>
      </a:accent5>
      <a:accent6>
        <a:srgbClr val="FF8C0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5439">
                  <a:srgbClr val="F8F8F8"/>
                </a:gs>
                <a:gs pos="10000">
                  <a:srgbClr val="F8F8F8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Ignite_2016_16x9_Template" id="{08B3FEDF-27CE-477E-A1F2-9805036CC047}" vid="{CD0BEC05-913A-4A4A-B174-12DECD18D25B}"/>
    </a:ext>
  </a:extLst>
</a:theme>
</file>

<file path=ppt/theme/theme2.xml><?xml version="1.0" encoding="utf-8"?>
<a:theme xmlns:a="http://schemas.openxmlformats.org/drawingml/2006/main" name="6-30537_Envision 2016 Concurrent Template_Dark">
  <a:themeElements>
    <a:clrScheme name="Ignite Dark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D2D2D2"/>
      </a:accent3>
      <a:accent4>
        <a:srgbClr val="FFB900"/>
      </a:accent4>
      <a:accent5>
        <a:srgbClr val="FF8C00"/>
      </a:accent5>
      <a:accent6>
        <a:srgbClr val="00BCF2"/>
      </a:accent6>
      <a:hlink>
        <a:srgbClr val="0078D7"/>
      </a:hlink>
      <a:folHlink>
        <a:srgbClr val="0078D7"/>
      </a:folHlink>
    </a:clrScheme>
    <a:fontScheme name="Custom 2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Ignite_2016_16x9_Template" id="{08B3FEDF-27CE-477E-A1F2-9805036CC047}" vid="{FAEA17D4-DBCC-4BD5-B2C9-898528806C0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kesCount xmlns="http://schemas.microsoft.com/sharepoint/v3" xsi:nil="true"/>
    <d12e2661e9634d9aa98bbb375f31aced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Georgia World Congress Center</TermName>
          <TermId xmlns="http://schemas.microsoft.com/office/infopath/2007/PartnerControls">ea0ece34-59a6-4d43-8d9e-d0f9e2a2f1ce</TermId>
        </TermInfo>
      </Terms>
    </d12e2661e9634d9aa98bbb375f31aced>
    <Event_x0020_Start_x0020_Date xmlns="01c77077-aee4-4b5f-bd4e-9cd40a6fff29">2016-09-25T07:00:00+00:00</Event_x0020_Start_x0020_Date>
    <Target_x0020_Audiences xmlns="8ff673fc-3231-4e3a-893b-6d7f7cd32766" xsi:nil="true"/>
    <iaa5f83406f94009a0f6a3e890699ff7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Atlanta</TermName>
          <TermId xmlns="http://schemas.microsoft.com/office/infopath/2007/PartnerControls">01fb9831-5840-48a0-a576-3e48f42baa53</TermId>
        </TermInfo>
      </Terms>
    </iaa5f83406f94009a0f6a3e890699ff7>
    <External_x0020_Speaker xmlns="01c77077-aee4-4b5f-bd4e-9cd40a6fff29" xsi:nil="true"/>
    <m6878b9dd7994da4ba144f95347d99c6 xmlns="01c77077-aee4-4b5f-bd4e-9cd40a6fff29">
      <Terms xmlns="http://schemas.microsoft.com/office/infopath/2007/PartnerControls"/>
    </m6878b9dd7994da4ba144f95347d99c6>
    <Presentation_x0020_Date xmlns="01c77077-aee4-4b5f-bd4e-9cd40a6fff29" xsi:nil="true"/>
    <fc15c16204564de583b4c942b10d19ec xmlns="01c77077-aee4-4b5f-bd4e-9cd40a6fff29">
      <Terms xmlns="http://schemas.microsoft.com/office/infopath/2007/PartnerControls"/>
    </fc15c16204564de583b4c942b10d19ec>
    <mb2e01f7e2d8413988e28e59aa226eec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Ignite</TermName>
          <TermId xmlns="http://schemas.microsoft.com/office/infopath/2007/PartnerControls">9323c522-fe4b-4922-816b-10a1920d7afb</TermId>
        </TermInfo>
      </Terms>
    </mb2e01f7e2d8413988e28e59aa226eec>
    <MS_x0020_Content_x0020_Owner xmlns="01c77077-aee4-4b5f-bd4e-9cd40a6fff29">
      <UserInfo>
        <DisplayName/>
        <AccountId xsi:nil="true"/>
        <AccountType/>
      </UserInfo>
    </MS_x0020_Content_x0020_Owner>
    <Session_x0020_Code xmlns="01c77077-aee4-4b5f-bd4e-9cd40a6fff29" xsi:nil="true"/>
    <Event_x0020_End_x0020_Date xmlns="01c77077-aee4-4b5f-bd4e-9cd40a6fff29">2016-09-30T07:00:00+00:00</Event_x0020_End_x0020_Date>
    <o1010385baed4da9b5076a6aa651d1e5 xmlns="01c77077-aee4-4b5f-bd4e-9cd40a6fff29">
      <Terms xmlns="http://schemas.microsoft.com/office/infopath/2007/PartnerControls"/>
    </o1010385baed4da9b5076a6aa651d1e5>
    <kc6d1bd9a46e4e5fbbbf99ca3de7a092 xmlns="01c77077-aee4-4b5f-bd4e-9cd40a6fff29">
      <Terms xmlns="http://schemas.microsoft.com/office/infopath/2007/PartnerControls"/>
    </kc6d1bd9a46e4e5fbbbf99ca3de7a092>
    <MS_x0020_Speaker xmlns="01c77077-aee4-4b5f-bd4e-9cd40a6fff29">
      <UserInfo>
        <DisplayName/>
        <AccountId xsi:nil="true"/>
        <AccountType/>
      </UserInfo>
    </MS_x0020_Speaker>
    <TaxKeywordTaxHTField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Ignite 2016</TermName>
          <TermId xmlns="http://schemas.microsoft.com/office/infopath/2007/PartnerControls">e2f6a88c-86f9-4b25-a2af-b5c3afa8c82a</TermId>
        </TermInfo>
      </Terms>
    </TaxKeywordTaxHTField>
    <TaxCatchAll xmlns="230e9df3-be65-4c73-a93b-d1236ebd677e">
      <Value>174</Value>
      <Value>177</Value>
      <Value>176</Value>
      <Value>175</Value>
    </TaxCatchAll>
    <NumberofDownloads xmlns="230e9df3-be65-4c73-a93b-d1236ebd677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resentationsDoc" ma:contentTypeID="0x01010031DCF4CA090F824DB1E4CCBB6B9D64EA00101E8AAD132F8F4D96340D6376C8BB3E" ma:contentTypeVersion="22" ma:contentTypeDescription="" ma:contentTypeScope="" ma:versionID="8add498658ef06bbcf3bc1f2c97d938c">
  <xsd:schema xmlns:xsd="http://www.w3.org/2001/XMLSchema" xmlns:xs="http://www.w3.org/2001/XMLSchema" xmlns:p="http://schemas.microsoft.com/office/2006/metadata/properties" xmlns:ns1="http://schemas.microsoft.com/sharepoint/v3" xmlns:ns2="01c77077-aee4-4b5f-bd4e-9cd40a6fff29" xmlns:ns3="230e9df3-be65-4c73-a93b-d1236ebd677e" xmlns:ns5="8ff673fc-3231-4e3a-893b-6d7f7cd32766" targetNamespace="http://schemas.microsoft.com/office/2006/metadata/properties" ma:root="true" ma:fieldsID="a14070d067e341e7ddc7e27ecc4a2d88" ns1:_="" ns2:_="" ns3:_="" ns5:_="">
    <xsd:import namespace="http://schemas.microsoft.com/sharepoint/v3"/>
    <xsd:import namespace="01c77077-aee4-4b5f-bd4e-9cd40a6fff29"/>
    <xsd:import namespace="230e9df3-be65-4c73-a93b-d1236ebd677e"/>
    <xsd:import namespace="8ff673fc-3231-4e3a-893b-6d7f7cd32766"/>
    <xsd:element name="properties">
      <xsd:complexType>
        <xsd:sequence>
          <xsd:element name="documentManagement">
            <xsd:complexType>
              <xsd:all>
                <xsd:element ref="ns2:mb2e01f7e2d8413988e28e59aa226eec" minOccurs="0"/>
                <xsd:element ref="ns3:TaxCatchAll" minOccurs="0"/>
                <xsd:element ref="ns3:TaxCatchAllLabel" minOccurs="0"/>
                <xsd:element ref="ns2:iaa5f83406f94009a0f6a3e890699ff7" minOccurs="0"/>
                <xsd:element ref="ns2:d12e2661e9634d9aa98bbb375f31aced" minOccurs="0"/>
                <xsd:element ref="ns2:Event_x0020_Start_x0020_Date" minOccurs="0"/>
                <xsd:element ref="ns2:Event_x0020_End_x0020_Date" minOccurs="0"/>
                <xsd:element ref="ns2:Presentation_x0020_Date" minOccurs="0"/>
                <xsd:element ref="ns2:MS_x0020_Speaker" minOccurs="0"/>
                <xsd:element ref="ns2:External_x0020_Speaker" minOccurs="0"/>
                <xsd:element ref="ns2:o1010385baed4da9b5076a6aa651d1e5" minOccurs="0"/>
                <xsd:element ref="ns2:kc6d1bd9a46e4e5fbbbf99ca3de7a092" minOccurs="0"/>
                <xsd:element ref="ns2:Session_x0020_Code" minOccurs="0"/>
                <xsd:element ref="ns2:MS_x0020_Content_x0020_Owner" minOccurs="0"/>
                <xsd:element ref="ns2:m6878b9dd7994da4ba144f95347d99c6" minOccurs="0"/>
                <xsd:element ref="ns2:fc15c16204564de583b4c942b10d19ec" minOccurs="0"/>
                <xsd:element ref="ns1:AverageRating" minOccurs="0"/>
                <xsd:element ref="ns1:RatingCount" minOccurs="0"/>
                <xsd:element ref="ns1:LikesCount" minOccurs="0"/>
                <xsd:element ref="ns3:TaxKeywordTaxHTField" minOccurs="0"/>
                <xsd:element ref="ns5:Target_x0020_Audiences" minOccurs="0"/>
                <xsd:element ref="ns2:SharedWithUsers" minOccurs="0"/>
                <xsd:element ref="ns2:SharedWithDetails" minOccurs="0"/>
                <xsd:element ref="ns3:NumberofDownloa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31" nillable="true" ma:displayName="Rating (0-5)" ma:decimals="2" ma:description="Average value of all the ratings that have been submitted" ma:internalName="AverageRating" ma:readOnly="true">
      <xsd:simpleType>
        <xsd:restriction base="dms:Number"/>
      </xsd:simpleType>
    </xsd:element>
    <xsd:element name="RatingCount" ma:index="32" nillable="true" ma:displayName="Number of Ratings" ma:decimals="0" ma:description="Number of ratings submitted" ma:internalName="RatingCount" ma:readOnly="true">
      <xsd:simpleType>
        <xsd:restriction base="dms:Number"/>
      </xsd:simpleType>
    </xsd:element>
    <xsd:element name="LikesCount" ma:index="33" nillable="true" ma:displayName="Number of Likes" ma:internalName="LikesCount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77077-aee4-4b5f-bd4e-9cd40a6fff29" elementFormDefault="qualified">
    <xsd:import namespace="http://schemas.microsoft.com/office/2006/documentManagement/types"/>
    <xsd:import namespace="http://schemas.microsoft.com/office/infopath/2007/PartnerControls"/>
    <xsd:element name="mb2e01f7e2d8413988e28e59aa226eec" ma:index="8" nillable="true" ma:taxonomy="true" ma:internalName="mb2e01f7e2d8413988e28e59aa226eec" ma:taxonomyFieldName="Event_x0020_Name" ma:displayName="Event Name" ma:default="" ma:fieldId="{6b2e01f7-e2d8-4139-88e2-8e59aa226eec}" ma:sspId="e385fb40-52d4-4fae-9c5b-3e8ff8a5878e" ma:termSetId="32cfb7b5-aebe-4989-95ed-0d5619f5d6c0" ma:anchorId="eaa4d92a-3824-4a49-92be-7ef169e4e325" ma:open="false" ma:isKeyword="false">
      <xsd:complexType>
        <xsd:sequence>
          <xsd:element ref="pc:Terms" minOccurs="0" maxOccurs="1"/>
        </xsd:sequence>
      </xsd:complexType>
    </xsd:element>
    <xsd:element name="iaa5f83406f94009a0f6a3e890699ff7" ma:index="12" nillable="true" ma:taxonomy="true" ma:internalName="iaa5f83406f94009a0f6a3e890699ff7" ma:taxonomyFieldName="Event_x0020_Location" ma:displayName="Event Location" ma:default="" ma:fieldId="{2aa5f834-06f9-4009-a0f6-a3e890699ff7}" ma:sspId="e385fb40-52d4-4fae-9c5b-3e8ff8a5878e" ma:termSetId="ff02addd-433e-4baa-a831-22be402789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12e2661e9634d9aa98bbb375f31aced" ma:index="14" nillable="true" ma:taxonomy="true" ma:internalName="d12e2661e9634d9aa98bbb375f31aced" ma:taxonomyFieldName="Event_x0020_Venue" ma:displayName="Event Venue" ma:default="" ma:fieldId="{d12e2661-e963-4d9a-a98b-bb375f31aced}" ma:sspId="e385fb40-52d4-4fae-9c5b-3e8ff8a5878e" ma:termSetId="ff02addd-433e-4baa-a831-22be402789db" ma:anchorId="d989be80-0593-11e1-be50-0800200c9a66" ma:open="false" ma:isKeyword="false">
      <xsd:complexType>
        <xsd:sequence>
          <xsd:element ref="pc:Terms" minOccurs="0" maxOccurs="1"/>
        </xsd:sequence>
      </xsd:complexType>
    </xsd:element>
    <xsd:element name="Event_x0020_Start_x0020_Date" ma:index="16" nillable="true" ma:displayName="Event Start Date" ma:format="DateOnly" ma:internalName="Event_x0020_Start_x0020_Date">
      <xsd:simpleType>
        <xsd:restriction base="dms:DateTime"/>
      </xsd:simpleType>
    </xsd:element>
    <xsd:element name="Event_x0020_End_x0020_Date" ma:index="17" nillable="true" ma:displayName="Event End Date" ma:format="DateOnly" ma:internalName="Event_x0020_End_x0020_Date">
      <xsd:simpleType>
        <xsd:restriction base="dms:DateTime"/>
      </xsd:simpleType>
    </xsd:element>
    <xsd:element name="Presentation_x0020_Date" ma:index="18" nillable="true" ma:displayName="Presentation Date" ma:format="DateOnly" ma:internalName="Presentation_x0020_Date">
      <xsd:simpleType>
        <xsd:restriction base="dms:DateTime"/>
      </xsd:simpleType>
    </xsd:element>
    <xsd:element name="MS_x0020_Speaker" ma:index="19" nillable="true" ma:displayName="MS Speaker" ma:list="UserInfo" ma:SharePointGroup="0" ma:internalName="MS_x0020_Speaker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Speaker" ma:index="20" nillable="true" ma:displayName="External Speaker" ma:internalName="External_x0020_Speaker">
      <xsd:simpleType>
        <xsd:restriction base="dms:Text">
          <xsd:maxLength value="255"/>
        </xsd:restriction>
      </xsd:simpleType>
    </xsd:element>
    <xsd:element name="o1010385baed4da9b5076a6aa651d1e5" ma:index="21" nillable="true" ma:taxonomy="true" ma:internalName="o1010385baed4da9b5076a6aa651d1e5" ma:taxonomyFieldName="Product" ma:displayName="Product" ma:default="" ma:fieldId="{81010385-baed-4da9-b507-6a6aa651d1e5}" ma:taxonomyMulti="true" ma:sspId="e385fb40-52d4-4fae-9c5b-3e8ff8a5878e" ma:termSetId="e8298524-23d5-441d-8e61-21bed1c2c47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c6d1bd9a46e4e5fbbbf99ca3de7a092" ma:index="23" nillable="true" ma:taxonomy="true" ma:internalName="kc6d1bd9a46e4e5fbbbf99ca3de7a092" ma:taxonomyFieldName="Campaign" ma:displayName="Campaign" ma:default="" ma:fieldId="{4c6d1bd9-a46e-4e5f-bbbf-99ca3de7a092}" ma:taxonomyMulti="true" ma:sspId="e385fb40-52d4-4fae-9c5b-3e8ff8a5878e" ma:termSetId="eb6054b1-3a98-4c79-97b4-d20150dd266e" ma:anchorId="a7bf803d-fc4f-4bb4-903c-88e76437cc17" ma:open="false" ma:isKeyword="false">
      <xsd:complexType>
        <xsd:sequence>
          <xsd:element ref="pc:Terms" minOccurs="0" maxOccurs="1"/>
        </xsd:sequence>
      </xsd:complexType>
    </xsd:element>
    <xsd:element name="Session_x0020_Code" ma:index="25" nillable="true" ma:displayName="Session Code" ma:internalName="Session_x0020_Code">
      <xsd:simpleType>
        <xsd:restriction base="dms:Text">
          <xsd:maxLength value="255"/>
        </xsd:restriction>
      </xsd:simpleType>
    </xsd:element>
    <xsd:element name="MS_x0020_Content_x0020_Owner" ma:index="26" nillable="true" ma:displayName="MS Content Owner" ma:list="UserInfo" ma:SharePointGroup="0" ma:internalName="MS_x0020_Cont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6878b9dd7994da4ba144f95347d99c6" ma:index="27" nillable="true" ma:taxonomy="true" ma:internalName="m6878b9dd7994da4ba144f95347d99c6" ma:taxonomyFieldName="Track" ma:displayName="Track" ma:readOnly="false" ma:default="" ma:fieldId="{66878b9d-d799-4da4-ba14-4f95347d99c6}" ma:sspId="e385fb40-52d4-4fae-9c5b-3e8ff8a5878e" ma:termSetId="8113a965-58e2-4a85-99b9-55376be5482e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fc15c16204564de583b4c942b10d19ec" ma:index="29" nillable="true" ma:taxonomy="true" ma:internalName="fc15c16204564de583b4c942b10d19ec" ma:taxonomyFieldName="Audience1" ma:displayName="Audience" ma:default="" ma:fieldId="{fc15c162-0456-4de5-83b4-c942b10d19ec}" ma:taxonomyMulti="true" ma:sspId="e385fb40-52d4-4fae-9c5b-3e8ff8a5878e" ma:termSetId="02c0b350-7782-44ed-b079-a5ef0c1b9fe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8ba32e-6f24-4e39-985b-e3fd5ec6bdb7}" ma:internalName="TaxCatchAll" ma:showField="CatchAllData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8ba32e-6f24-4e39-985b-e3fd5ec6bdb7}" ma:internalName="TaxCatchAllLabel" ma:readOnly="true" ma:showField="CatchAllDataLabel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35" nillable="true" ma:taxonomy="true" ma:internalName="TaxKeywordTaxHTField" ma:taxonomyFieldName="TaxKeyword" ma:displayName="Enterprise Keywords" ma:fieldId="{23f27201-bee3-471e-b2e7-b64fd8b7ca38}" ma:taxonomyMulti="true" ma:sspId="e385fb40-52d4-4fae-9c5b-3e8ff8a5878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NumberofDownloads" ma:index="40" nillable="true" ma:displayName="NumberofDownloads" ma:internalName="NumberofDownload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f673fc-3231-4e3a-893b-6d7f7cd32766" elementFormDefault="qualified">
    <xsd:import namespace="http://schemas.microsoft.com/office/2006/documentManagement/types"/>
    <xsd:import namespace="http://schemas.microsoft.com/office/infopath/2007/PartnerControls"/>
    <xsd:element name="Target_x0020_Audiences" ma:index="37" nillable="true" ma:displayName="Target Audiences" ma:internalName="Target_x0020_Audiences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3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8FDAC0-319D-4A54-8D8E-1D42CB1F80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990F116-B58F-4255-B05B-DA3808E0E5C6}">
  <ds:schemaRefs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terms/"/>
    <ds:schemaRef ds:uri="http://purl.org/dc/dcmitype/"/>
    <ds:schemaRef ds:uri="http://schemas.openxmlformats.org/package/2006/metadata/core-properties"/>
    <ds:schemaRef ds:uri="8ff673fc-3231-4e3a-893b-6d7f7cd32766"/>
    <ds:schemaRef ds:uri="230e9df3-be65-4c73-a93b-d1236ebd677e"/>
    <ds:schemaRef ds:uri="http://purl.org/dc/elements/1.1/"/>
    <ds:schemaRef ds:uri="01c77077-aee4-4b5f-bd4e-9cd40a6fff29"/>
    <ds:schemaRef ds:uri="http://schemas.microsoft.com/sharepoint/v3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D8F288A-5131-4E80-AB86-F10FC03738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1c77077-aee4-4b5f-bd4e-9cd40a6fff29"/>
    <ds:schemaRef ds:uri="230e9df3-be65-4c73-a93b-d1236ebd677e"/>
    <ds:schemaRef ds:uri="8ff673fc-3231-4e3a-893b-6d7f7cd327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Microsoft_Ignite_2016_16x9_Template</Template>
  <TotalTime>4792</TotalTime>
  <Words>1747</Words>
  <Application>Microsoft Office PowerPoint</Application>
  <PresentationFormat>Custom</PresentationFormat>
  <Paragraphs>365</Paragraphs>
  <Slides>25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Consolas</vt:lpstr>
      <vt:lpstr>Segoe UI</vt:lpstr>
      <vt:lpstr>Segoe UI Light</vt:lpstr>
      <vt:lpstr>Segoe UI Semibold</vt:lpstr>
      <vt:lpstr>Wingdings</vt:lpstr>
      <vt:lpstr>5-50002_Ignite_Breakout_Template</vt:lpstr>
      <vt:lpstr>6-30537_Envision 2016 Concurrent Template_Dark</vt:lpstr>
      <vt:lpstr>Transform yourself and build  your IT cloud career path</vt:lpstr>
      <vt:lpstr>Video IDC</vt:lpstr>
      <vt:lpstr>Where are you in  the cloud journey? </vt:lpstr>
      <vt:lpstr>Big opportunities for  IT to lead, but how? </vt:lpstr>
      <vt:lpstr>Video IT Pro Cloud Journey  </vt:lpstr>
      <vt:lpstr>IT professionals in cloud roles </vt:lpstr>
      <vt:lpstr>The cloud basics you should all embrace</vt:lpstr>
      <vt:lpstr>The skills you will need in a cloud role </vt:lpstr>
      <vt:lpstr>Example: how skills evolve in a cloud role</vt:lpstr>
      <vt:lpstr>Demo How to map your cloud skills  IT Pro Career Center IT Pro Cloud Essentials </vt:lpstr>
      <vt:lpstr>Technical skills: what changes?</vt:lpstr>
      <vt:lpstr>Technical skills: what changes?</vt:lpstr>
      <vt:lpstr>Technical skills: what changes?</vt:lpstr>
      <vt:lpstr>Technical skills: what changes?</vt:lpstr>
      <vt:lpstr>Technical skills: what changes?</vt:lpstr>
      <vt:lpstr>Technical skills: what changes?</vt:lpstr>
      <vt:lpstr>Technical skills: what changes?</vt:lpstr>
      <vt:lpstr>Technical skills: what changes?</vt:lpstr>
      <vt:lpstr>IT Panel Their cloud journey</vt:lpstr>
      <vt:lpstr>Free IT Pro Resources from Microsoft To build your career in cloud technology</vt:lpstr>
      <vt:lpstr>Free IT pro resources To advance your career in cloud technology</vt:lpstr>
      <vt:lpstr>At Ignite:  Cloud Hands-on Workshops</vt:lpstr>
      <vt:lpstr>When you are ready, get certified </vt:lpstr>
      <vt:lpstr>Thank you! </vt:lpstr>
      <vt:lpstr>PowerPoint Presentation</vt:lpstr>
    </vt:vector>
  </TitlesOfParts>
  <Manager/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Transform yourself and build</dc:title>
  <dc:subject>&lt;Speech title here&gt;</dc:subject>
  <dc:creator>Teresa Conte</dc:creator>
  <cp:keywords>Microsoft Ignite 2016</cp:keywords>
  <dc:description>Template: Mitchell Derrey, Silverfox Productions_x000d_
Formatting: _x000d_
Audience Type:</dc:description>
  <cp:lastModifiedBy>MS Events 0087</cp:lastModifiedBy>
  <cp:revision>226</cp:revision>
  <dcterms:created xsi:type="dcterms:W3CDTF">2016-08-09T20:20:26Z</dcterms:created>
  <dcterms:modified xsi:type="dcterms:W3CDTF">2016-09-27T20:36:50Z</dcterms:modified>
  <cp:category>Microsoft Ignite 2016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0x01010031DCF4CA090F824DB1E4CCBB6B9D64EA00101E8AAD132F8F4D96340D6376C8BB3E</vt:lpwstr>
  </property>
  <property fmtid="{D5CDD505-2E9C-101B-9397-08002B2CF9AE}" pid="3" name="Product">
    <vt:lpwstr/>
  </property>
  <property fmtid="{D5CDD505-2E9C-101B-9397-08002B2CF9AE}" pid="4" name="Event1">
    <vt:lpwstr>622;#Unassigned|2c8af875-f38a-40b8-a0a9-056aed3fc8c0</vt:lpwstr>
  </property>
  <property fmtid="{D5CDD505-2E9C-101B-9397-08002B2CF9AE}" pid="5" name="Audience">
    <vt:lpwstr/>
  </property>
  <property fmtid="{D5CDD505-2E9C-101B-9397-08002B2CF9AE}" pid="6" name="Event Venue">
    <vt:lpwstr>177;#Georgia World Congress Center|ea0ece34-59a6-4d43-8d9e-d0f9e2a2f1ce</vt:lpwstr>
  </property>
  <property fmtid="{D5CDD505-2E9C-101B-9397-08002B2CF9AE}" pid="7" name="Track">
    <vt:lpwstr/>
  </property>
  <property fmtid="{D5CDD505-2E9C-101B-9397-08002B2CF9AE}" pid="8" name="Event Location">
    <vt:lpwstr>176;#Atlanta|01fb9831-5840-48a0-a576-3e48f42baa53</vt:lpwstr>
  </property>
  <property fmtid="{D5CDD505-2E9C-101B-9397-08002B2CF9AE}" pid="9" name="Campaign">
    <vt:lpwstr/>
  </property>
  <property fmtid="{D5CDD505-2E9C-101B-9397-08002B2CF9AE}" pid="10" name="IsMyDocuments">
    <vt:bool>true</vt:bool>
  </property>
  <property fmtid="{D5CDD505-2E9C-101B-9397-08002B2CF9AE}" pid="11" name="TaxKeyword">
    <vt:lpwstr>174;#Microsoft Ignite 2016|e2f6a88c-86f9-4b25-a2af-b5c3afa8c82a</vt:lpwstr>
  </property>
  <property fmtid="{D5CDD505-2E9C-101B-9397-08002B2CF9AE}" pid="12" name="Audience1">
    <vt:lpwstr/>
  </property>
  <property fmtid="{D5CDD505-2E9C-101B-9397-08002B2CF9AE}" pid="13" name="Event Name">
    <vt:lpwstr>175;#Microsoft Ignite|9323c522-fe4b-4922-816b-10a1920d7afb</vt:lpwstr>
  </property>
</Properties>
</file>