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 id="2147484405" r:id="rId9"/>
    <p:sldMasterId id="2147484421" r:id="rId10"/>
    <p:sldMasterId id="2147484432" r:id="rId11"/>
  </p:sldMasterIdLst>
  <p:notesMasterIdLst>
    <p:notesMasterId r:id="rId60"/>
  </p:notesMasterIdLst>
  <p:handoutMasterIdLst>
    <p:handoutMasterId r:id="rId61"/>
  </p:handoutMasterIdLst>
  <p:sldIdLst>
    <p:sldId id="257" r:id="rId12"/>
    <p:sldId id="258" r:id="rId13"/>
    <p:sldId id="259" r:id="rId14"/>
    <p:sldId id="260" r:id="rId15"/>
    <p:sldId id="261" r:id="rId16"/>
    <p:sldId id="263" r:id="rId17"/>
    <p:sldId id="264" r:id="rId18"/>
    <p:sldId id="265" r:id="rId19"/>
    <p:sldId id="266" r:id="rId20"/>
    <p:sldId id="267" r:id="rId21"/>
    <p:sldId id="268" r:id="rId22"/>
    <p:sldId id="269" r:id="rId23"/>
    <p:sldId id="270"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3" r:id="rId53"/>
    <p:sldId id="304" r:id="rId54"/>
    <p:sldId id="305" r:id="rId55"/>
    <p:sldId id="308" r:id="rId56"/>
    <p:sldId id="309" r:id="rId57"/>
    <p:sldId id="306" r:id="rId58"/>
    <p:sldId id="307" r:id="rId5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Matt Ontell" initials="MO" lastIdx="2" clrIdx="4">
    <p:extLst>
      <p:ext uri="{19B8F6BF-5375-455C-9EA6-DF929625EA0E}">
        <p15:presenceInfo xmlns:p15="http://schemas.microsoft.com/office/powerpoint/2012/main" userId="S-1-5-21-124525095-708259637-1543119021-12557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96215" autoAdjust="0"/>
  </p:normalViewPr>
  <p:slideViewPr>
    <p:cSldViewPr>
      <p:cViewPr varScale="1">
        <p:scale>
          <a:sx n="100" d="100"/>
          <a:sy n="100" d="100"/>
        </p:scale>
        <p:origin x="834"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02707438740632E-2"/>
          <c:y val="0"/>
          <c:w val="0.62752879572496623"/>
          <c:h val="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tx1"/>
              </a:solidFill>
            </c:spPr>
            <c:extLst>
              <c:ext xmlns:c16="http://schemas.microsoft.com/office/drawing/2014/chart" uri="{C3380CC4-5D6E-409C-BE32-E72D297353CC}">
                <c16:uniqueId val="{00000001-23DC-4C24-B7C0-8123550967F6}"/>
              </c:ext>
            </c:extLst>
          </c:dPt>
          <c:dPt>
            <c:idx val="2"/>
            <c:invertIfNegative val="0"/>
            <c:bubble3D val="0"/>
            <c:spPr>
              <a:solidFill>
                <a:schemeClr val="accent2"/>
              </a:solidFill>
            </c:spPr>
            <c:extLst>
              <c:ext xmlns:c16="http://schemas.microsoft.com/office/drawing/2014/chart" uri="{C3380CC4-5D6E-409C-BE32-E72D297353CC}">
                <c16:uniqueId val="{00000003-23DC-4C24-B7C0-8123550967F6}"/>
              </c:ext>
            </c:extLst>
          </c:dPt>
          <c:dPt>
            <c:idx val="4"/>
            <c:invertIfNegative val="0"/>
            <c:bubble3D val="0"/>
            <c:spPr>
              <a:solidFill>
                <a:schemeClr val="tx1"/>
              </a:solidFill>
            </c:spPr>
            <c:extLst>
              <c:ext xmlns:c16="http://schemas.microsoft.com/office/drawing/2014/chart" uri="{C3380CC4-5D6E-409C-BE32-E72D297353CC}">
                <c16:uniqueId val="{00000005-23DC-4C24-B7C0-8123550967F6}"/>
              </c:ext>
            </c:extLst>
          </c:dPt>
          <c:dPt>
            <c:idx val="5"/>
            <c:invertIfNegative val="0"/>
            <c:bubble3D val="0"/>
            <c:spPr>
              <a:solidFill>
                <a:schemeClr val="tx1"/>
              </a:solidFill>
            </c:spPr>
            <c:extLst>
              <c:ext xmlns:c16="http://schemas.microsoft.com/office/drawing/2014/chart" uri="{C3380CC4-5D6E-409C-BE32-E72D297353CC}">
                <c16:uniqueId val="{00000007-23DC-4C24-B7C0-8123550967F6}"/>
              </c:ext>
            </c:extLst>
          </c:dPt>
          <c:dLbls>
            <c:spPr>
              <a:noFill/>
              <a:ln>
                <a:noFill/>
              </a:ln>
              <a:effectLst/>
            </c:spPr>
            <c:txPr>
              <a:bodyPr wrap="square" lIns="38100" tIns="19050" rIns="38100" bIns="19050" anchor="ctr">
                <a:spAutoFit/>
              </a:bodyPr>
              <a:lstStyle/>
              <a:p>
                <a:pPr>
                  <a:defRPr>
                    <a:gradFill>
                      <a:gsLst>
                        <a:gs pos="100000">
                          <a:schemeClr val="bg1">
                            <a:lumMod val="50000"/>
                          </a:schemeClr>
                        </a:gs>
                        <a:gs pos="0">
                          <a:schemeClr val="bg1">
                            <a:lumMod val="50000"/>
                          </a:schemeClr>
                        </a:gs>
                      </a:gsLst>
                      <a:lin ang="5400000" scaled="0"/>
                    </a:gra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End users are aware that Lync Online has been made available to them</c:v>
                </c:pt>
                <c:pt idx="1">
                  <c:v>Senior management has endorsed the use of Lync Online</c:v>
                </c:pt>
                <c:pt idx="2">
                  <c:v>Driving adoption of Lync Online among end users is/was a high-priority</c:v>
                </c:pt>
                <c:pt idx="3">
                  <c:v>Specific individuals had a responsibility to drive usage of Lync Online among end users</c:v>
                </c:pt>
                <c:pt idx="4">
                  <c:v>End users have a firm understanding of what Lync Online can do and the benefits to them in doing their job</c:v>
                </c:pt>
                <c:pt idx="5">
                  <c:v>End users have a firm understanding of how to use Lync Online</c:v>
                </c:pt>
              </c:strCache>
            </c:strRef>
          </c:cat>
          <c:val>
            <c:numRef>
              <c:f>Sheet1!$B$2:$B$7</c:f>
              <c:numCache>
                <c:formatCode>0%</c:formatCode>
                <c:ptCount val="6"/>
                <c:pt idx="0">
                  <c:v>0.47</c:v>
                </c:pt>
                <c:pt idx="1">
                  <c:v>0.46</c:v>
                </c:pt>
                <c:pt idx="2">
                  <c:v>0.4</c:v>
                </c:pt>
                <c:pt idx="3">
                  <c:v>0.36</c:v>
                </c:pt>
                <c:pt idx="4">
                  <c:v>0.24</c:v>
                </c:pt>
                <c:pt idx="5">
                  <c:v>0.19</c:v>
                </c:pt>
              </c:numCache>
            </c:numRef>
          </c:val>
          <c:extLst>
            <c:ext xmlns:c16="http://schemas.microsoft.com/office/drawing/2014/chart" uri="{C3380CC4-5D6E-409C-BE32-E72D297353CC}">
              <c16:uniqueId val="{00000008-23DC-4C24-B7C0-8123550967F6}"/>
            </c:ext>
          </c:extLst>
        </c:ser>
        <c:dLbls>
          <c:dLblPos val="outEnd"/>
          <c:showLegendKey val="0"/>
          <c:showVal val="1"/>
          <c:showCatName val="0"/>
          <c:showSerName val="0"/>
          <c:showPercent val="0"/>
          <c:showBubbleSize val="0"/>
        </c:dLbls>
        <c:gapWidth val="100"/>
        <c:axId val="1828996832"/>
        <c:axId val="1828998464"/>
      </c:barChart>
      <c:catAx>
        <c:axId val="1828996832"/>
        <c:scaling>
          <c:orientation val="maxMin"/>
        </c:scaling>
        <c:delete val="1"/>
        <c:axPos val="l"/>
        <c:numFmt formatCode="General" sourceLinked="0"/>
        <c:majorTickMark val="out"/>
        <c:minorTickMark val="none"/>
        <c:tickLblPos val="none"/>
        <c:crossAx val="1828998464"/>
        <c:crosses val="autoZero"/>
        <c:auto val="1"/>
        <c:lblAlgn val="ctr"/>
        <c:lblOffset val="100"/>
        <c:noMultiLvlLbl val="0"/>
      </c:catAx>
      <c:valAx>
        <c:axId val="1828998464"/>
        <c:scaling>
          <c:orientation val="minMax"/>
          <c:max val="0.60000000000000009"/>
          <c:min val="0"/>
        </c:scaling>
        <c:delete val="1"/>
        <c:axPos val="t"/>
        <c:numFmt formatCode="0%" sourceLinked="1"/>
        <c:majorTickMark val="out"/>
        <c:minorTickMark val="none"/>
        <c:tickLblPos val="nextTo"/>
        <c:crossAx val="1828996832"/>
        <c:crosses val="autoZero"/>
        <c:crossBetween val="between"/>
        <c:majorUnit val="0.2"/>
      </c:valAx>
    </c:plotArea>
    <c:plotVisOnly val="1"/>
    <c:dispBlanksAs val="gap"/>
    <c:showDLblsOverMax val="0"/>
  </c:chart>
  <c:txPr>
    <a:bodyPr/>
    <a:lstStyle/>
    <a:p>
      <a:pPr>
        <a:defRPr sz="1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181089824372049E-2"/>
          <c:y val="6.8187220668743751E-3"/>
          <c:w val="0.62752879572496623"/>
          <c:h val="0.9931812779331256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tx1"/>
              </a:solidFill>
            </c:spPr>
            <c:extLst>
              <c:ext xmlns:c16="http://schemas.microsoft.com/office/drawing/2014/chart" uri="{C3380CC4-5D6E-409C-BE32-E72D297353CC}">
                <c16:uniqueId val="{00000001-1FA3-4CE3-9A97-896A5426406B}"/>
              </c:ext>
            </c:extLst>
          </c:dPt>
          <c:dPt>
            <c:idx val="2"/>
            <c:invertIfNegative val="0"/>
            <c:bubble3D val="0"/>
            <c:spPr>
              <a:solidFill>
                <a:schemeClr val="accent2"/>
              </a:solidFill>
            </c:spPr>
            <c:extLst>
              <c:ext xmlns:c16="http://schemas.microsoft.com/office/drawing/2014/chart" uri="{C3380CC4-5D6E-409C-BE32-E72D297353CC}">
                <c16:uniqueId val="{00000003-1FA3-4CE3-9A97-896A5426406B}"/>
              </c:ext>
            </c:extLst>
          </c:dPt>
          <c:dPt>
            <c:idx val="4"/>
            <c:invertIfNegative val="0"/>
            <c:bubble3D val="0"/>
            <c:spPr>
              <a:solidFill>
                <a:schemeClr val="tx1"/>
              </a:solidFill>
            </c:spPr>
            <c:extLst>
              <c:ext xmlns:c16="http://schemas.microsoft.com/office/drawing/2014/chart" uri="{C3380CC4-5D6E-409C-BE32-E72D297353CC}">
                <c16:uniqueId val="{00000005-1FA3-4CE3-9A97-896A5426406B}"/>
              </c:ext>
            </c:extLst>
          </c:dPt>
          <c:dPt>
            <c:idx val="5"/>
            <c:invertIfNegative val="0"/>
            <c:bubble3D val="0"/>
            <c:spPr>
              <a:solidFill>
                <a:schemeClr val="tx1"/>
              </a:solidFill>
            </c:spPr>
            <c:extLst>
              <c:ext xmlns:c16="http://schemas.microsoft.com/office/drawing/2014/chart" uri="{C3380CC4-5D6E-409C-BE32-E72D297353CC}">
                <c16:uniqueId val="{00000007-1FA3-4CE3-9A97-896A5426406B}"/>
              </c:ext>
            </c:extLst>
          </c:dPt>
          <c:dLbls>
            <c:spPr>
              <a:noFill/>
              <a:ln>
                <a:noFill/>
              </a:ln>
              <a:effectLst/>
            </c:spPr>
            <c:txPr>
              <a:bodyPr wrap="square" lIns="38100" tIns="19050" rIns="38100" bIns="19050" anchor="ctr">
                <a:spAutoFit/>
              </a:bodyPr>
              <a:lstStyle/>
              <a:p>
                <a:pPr>
                  <a:defRPr>
                    <a:gradFill>
                      <a:gsLst>
                        <a:gs pos="100000">
                          <a:schemeClr val="bg1">
                            <a:lumMod val="50000"/>
                          </a:schemeClr>
                        </a:gs>
                        <a:gs pos="0">
                          <a:schemeClr val="bg1">
                            <a:lumMod val="50000"/>
                          </a:schemeClr>
                        </a:gs>
                      </a:gsLst>
                      <a:lin ang="5400000" scaled="0"/>
                    </a:gra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End users are aware that Lync Online has been made available to them</c:v>
                </c:pt>
                <c:pt idx="1">
                  <c:v>Senior management has endorsed the use of Lync Online</c:v>
                </c:pt>
                <c:pt idx="2">
                  <c:v>Driving adoption of Lync Online among end users is/was a high-priority</c:v>
                </c:pt>
                <c:pt idx="3">
                  <c:v>Specific individuals had a responsibility to drive usage of Lync Online among end users</c:v>
                </c:pt>
                <c:pt idx="4">
                  <c:v>End users have a firm understanding of what Lync Online can do and the benefits to them in doing their job</c:v>
                </c:pt>
                <c:pt idx="5">
                  <c:v>End users have a firm understanding of how to use Lync Online</c:v>
                </c:pt>
              </c:strCache>
            </c:strRef>
          </c:cat>
          <c:val>
            <c:numRef>
              <c:f>Sheet1!$B$2:$B$7</c:f>
              <c:numCache>
                <c:formatCode>0%</c:formatCode>
                <c:ptCount val="6"/>
                <c:pt idx="0">
                  <c:v>0.47</c:v>
                </c:pt>
                <c:pt idx="1">
                  <c:v>0.44</c:v>
                </c:pt>
                <c:pt idx="2">
                  <c:v>0.35</c:v>
                </c:pt>
                <c:pt idx="3">
                  <c:v>0.31</c:v>
                </c:pt>
                <c:pt idx="4">
                  <c:v>0.28999999999999998</c:v>
                </c:pt>
                <c:pt idx="5">
                  <c:v>0.26</c:v>
                </c:pt>
              </c:numCache>
            </c:numRef>
          </c:val>
          <c:extLst>
            <c:ext xmlns:c16="http://schemas.microsoft.com/office/drawing/2014/chart" uri="{C3380CC4-5D6E-409C-BE32-E72D297353CC}">
              <c16:uniqueId val="{00000008-1FA3-4CE3-9A97-896A5426406B}"/>
            </c:ext>
          </c:extLst>
        </c:ser>
        <c:dLbls>
          <c:dLblPos val="outEnd"/>
          <c:showLegendKey val="0"/>
          <c:showVal val="1"/>
          <c:showCatName val="0"/>
          <c:showSerName val="0"/>
          <c:showPercent val="0"/>
          <c:showBubbleSize val="0"/>
        </c:dLbls>
        <c:gapWidth val="100"/>
        <c:axId val="1828995744"/>
        <c:axId val="1828996288"/>
      </c:barChart>
      <c:catAx>
        <c:axId val="1828995744"/>
        <c:scaling>
          <c:orientation val="maxMin"/>
        </c:scaling>
        <c:delete val="1"/>
        <c:axPos val="l"/>
        <c:numFmt formatCode="General" sourceLinked="0"/>
        <c:majorTickMark val="out"/>
        <c:minorTickMark val="none"/>
        <c:tickLblPos val="none"/>
        <c:crossAx val="1828996288"/>
        <c:crosses val="autoZero"/>
        <c:auto val="1"/>
        <c:lblAlgn val="ctr"/>
        <c:lblOffset val="100"/>
        <c:noMultiLvlLbl val="0"/>
      </c:catAx>
      <c:valAx>
        <c:axId val="1828996288"/>
        <c:scaling>
          <c:orientation val="minMax"/>
          <c:max val="0.60000000000000009"/>
          <c:min val="0"/>
        </c:scaling>
        <c:delete val="1"/>
        <c:axPos val="t"/>
        <c:numFmt formatCode="0%" sourceLinked="1"/>
        <c:majorTickMark val="out"/>
        <c:minorTickMark val="none"/>
        <c:tickLblPos val="nextTo"/>
        <c:crossAx val="1828995744"/>
        <c:crosses val="autoZero"/>
        <c:crossBetween val="between"/>
        <c:majorUnit val="0.2"/>
      </c:valAx>
    </c:plotArea>
    <c:plotVisOnly val="1"/>
    <c:dispBlanksAs val="gap"/>
    <c:showDLblsOverMax val="0"/>
  </c:chart>
  <c:txPr>
    <a:bodyPr/>
    <a:lstStyle/>
    <a:p>
      <a:pPr>
        <a:defRPr sz="1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741786967428901E-2"/>
          <c:y val="7.0890719689212867E-3"/>
          <c:w val="0.62752879572496623"/>
          <c:h val="0.99291079234554025"/>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tx1"/>
              </a:solidFill>
            </c:spPr>
            <c:extLst>
              <c:ext xmlns:c16="http://schemas.microsoft.com/office/drawing/2014/chart" uri="{C3380CC4-5D6E-409C-BE32-E72D297353CC}">
                <c16:uniqueId val="{00000001-D76D-4AD8-A9F2-B606E76A97E8}"/>
              </c:ext>
            </c:extLst>
          </c:dPt>
          <c:dPt>
            <c:idx val="2"/>
            <c:invertIfNegative val="0"/>
            <c:bubble3D val="0"/>
            <c:spPr>
              <a:solidFill>
                <a:schemeClr val="accent2"/>
              </a:solidFill>
            </c:spPr>
            <c:extLst>
              <c:ext xmlns:c16="http://schemas.microsoft.com/office/drawing/2014/chart" uri="{C3380CC4-5D6E-409C-BE32-E72D297353CC}">
                <c16:uniqueId val="{00000003-D76D-4AD8-A9F2-B606E76A97E8}"/>
              </c:ext>
            </c:extLst>
          </c:dPt>
          <c:dPt>
            <c:idx val="4"/>
            <c:invertIfNegative val="0"/>
            <c:bubble3D val="0"/>
            <c:spPr>
              <a:solidFill>
                <a:schemeClr val="tx1"/>
              </a:solidFill>
            </c:spPr>
            <c:extLst>
              <c:ext xmlns:c16="http://schemas.microsoft.com/office/drawing/2014/chart" uri="{C3380CC4-5D6E-409C-BE32-E72D297353CC}">
                <c16:uniqueId val="{00000005-D76D-4AD8-A9F2-B606E76A97E8}"/>
              </c:ext>
            </c:extLst>
          </c:dPt>
          <c:dPt>
            <c:idx val="5"/>
            <c:invertIfNegative val="0"/>
            <c:bubble3D val="0"/>
            <c:spPr>
              <a:solidFill>
                <a:schemeClr val="tx1"/>
              </a:solidFill>
            </c:spPr>
            <c:extLst>
              <c:ext xmlns:c16="http://schemas.microsoft.com/office/drawing/2014/chart" uri="{C3380CC4-5D6E-409C-BE32-E72D297353CC}">
                <c16:uniqueId val="{00000007-D76D-4AD8-A9F2-B606E76A97E8}"/>
              </c:ext>
            </c:extLst>
          </c:dPt>
          <c:dLbls>
            <c:spPr>
              <a:noFill/>
              <a:ln>
                <a:noFill/>
              </a:ln>
              <a:effectLst/>
            </c:spPr>
            <c:txPr>
              <a:bodyPr wrap="square" lIns="38100" tIns="19050" rIns="38100" bIns="19050" anchor="ctr">
                <a:spAutoFit/>
              </a:bodyPr>
              <a:lstStyle/>
              <a:p>
                <a:pPr>
                  <a:defRPr>
                    <a:gradFill>
                      <a:gsLst>
                        <a:gs pos="100000">
                          <a:schemeClr val="bg1">
                            <a:lumMod val="50000"/>
                          </a:schemeClr>
                        </a:gs>
                        <a:gs pos="0">
                          <a:schemeClr val="bg1">
                            <a:lumMod val="50000"/>
                          </a:schemeClr>
                        </a:gs>
                      </a:gsLst>
                      <a:lin ang="5400000" scaled="0"/>
                    </a:gra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End users are aware that Lync Online has been made available to them</c:v>
                </c:pt>
                <c:pt idx="1">
                  <c:v>Senior management has endorsed the use of Lync Online</c:v>
                </c:pt>
                <c:pt idx="2">
                  <c:v>Driving adoption of Lync Online among end users is/was a high-priority</c:v>
                </c:pt>
                <c:pt idx="3">
                  <c:v>Specific individuals had a responsibility to drive usage of Lync Online among end users</c:v>
                </c:pt>
                <c:pt idx="4">
                  <c:v>End users have a firm understanding of what Lync Online can do and the benefits to them in doing their job</c:v>
                </c:pt>
                <c:pt idx="5">
                  <c:v>End users have a firm understanding of how to use Lync Online</c:v>
                </c:pt>
              </c:strCache>
            </c:strRef>
          </c:cat>
          <c:val>
            <c:numRef>
              <c:f>Sheet1!$B$2:$B$7</c:f>
              <c:numCache>
                <c:formatCode>0%</c:formatCode>
                <c:ptCount val="6"/>
                <c:pt idx="0">
                  <c:v>0.54</c:v>
                </c:pt>
                <c:pt idx="1">
                  <c:v>0.45</c:v>
                </c:pt>
                <c:pt idx="2">
                  <c:v>0.34</c:v>
                </c:pt>
                <c:pt idx="3">
                  <c:v>0.26</c:v>
                </c:pt>
                <c:pt idx="4">
                  <c:v>0.32</c:v>
                </c:pt>
                <c:pt idx="5">
                  <c:v>0.3</c:v>
                </c:pt>
              </c:numCache>
            </c:numRef>
          </c:val>
          <c:extLst>
            <c:ext xmlns:c16="http://schemas.microsoft.com/office/drawing/2014/chart" uri="{C3380CC4-5D6E-409C-BE32-E72D297353CC}">
              <c16:uniqueId val="{00000008-D76D-4AD8-A9F2-B606E76A97E8}"/>
            </c:ext>
          </c:extLst>
        </c:ser>
        <c:dLbls>
          <c:dLblPos val="outEnd"/>
          <c:showLegendKey val="0"/>
          <c:showVal val="1"/>
          <c:showCatName val="0"/>
          <c:showSerName val="0"/>
          <c:showPercent val="0"/>
          <c:showBubbleSize val="0"/>
        </c:dLbls>
        <c:gapWidth val="100"/>
        <c:axId val="1815392368"/>
        <c:axId val="1815392912"/>
      </c:barChart>
      <c:catAx>
        <c:axId val="1815392368"/>
        <c:scaling>
          <c:orientation val="maxMin"/>
        </c:scaling>
        <c:delete val="1"/>
        <c:axPos val="l"/>
        <c:numFmt formatCode="General" sourceLinked="0"/>
        <c:majorTickMark val="out"/>
        <c:minorTickMark val="none"/>
        <c:tickLblPos val="none"/>
        <c:crossAx val="1815392912"/>
        <c:crosses val="autoZero"/>
        <c:auto val="1"/>
        <c:lblAlgn val="ctr"/>
        <c:lblOffset val="100"/>
        <c:noMultiLvlLbl val="0"/>
      </c:catAx>
      <c:valAx>
        <c:axId val="1815392912"/>
        <c:scaling>
          <c:orientation val="minMax"/>
          <c:max val="0.60000000000000009"/>
          <c:min val="0"/>
        </c:scaling>
        <c:delete val="1"/>
        <c:axPos val="t"/>
        <c:numFmt formatCode="0%" sourceLinked="1"/>
        <c:majorTickMark val="out"/>
        <c:minorTickMark val="none"/>
        <c:tickLblPos val="nextTo"/>
        <c:crossAx val="1815392368"/>
        <c:crosses val="autoZero"/>
        <c:crossBetween val="between"/>
        <c:majorUnit val="0.2"/>
      </c:valAx>
    </c:plotArea>
    <c:plotVisOnly val="1"/>
    <c:dispBlanksAs val="gap"/>
    <c:showDLblsOverMax val="0"/>
  </c:chart>
  <c:txPr>
    <a:bodyPr/>
    <a:lstStyle/>
    <a:p>
      <a:pPr>
        <a:defRPr sz="10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02707438740632E-2"/>
          <c:y val="0"/>
          <c:w val="0.62752879572496623"/>
          <c:h val="1"/>
        </c:manualLayout>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chemeClr val="tx1"/>
              </a:solidFill>
            </c:spPr>
            <c:extLst>
              <c:ext xmlns:c16="http://schemas.microsoft.com/office/drawing/2014/chart" uri="{C3380CC4-5D6E-409C-BE32-E72D297353CC}">
                <c16:uniqueId val="{00000001-7362-45FD-89CA-4E62CB581620}"/>
              </c:ext>
            </c:extLst>
          </c:dPt>
          <c:dPt>
            <c:idx val="2"/>
            <c:invertIfNegative val="0"/>
            <c:bubble3D val="0"/>
            <c:spPr>
              <a:solidFill>
                <a:schemeClr val="accent2"/>
              </a:solidFill>
            </c:spPr>
            <c:extLst>
              <c:ext xmlns:c16="http://schemas.microsoft.com/office/drawing/2014/chart" uri="{C3380CC4-5D6E-409C-BE32-E72D297353CC}">
                <c16:uniqueId val="{00000003-7362-45FD-89CA-4E62CB581620}"/>
              </c:ext>
            </c:extLst>
          </c:dPt>
          <c:dPt>
            <c:idx val="4"/>
            <c:invertIfNegative val="0"/>
            <c:bubble3D val="0"/>
            <c:spPr>
              <a:solidFill>
                <a:schemeClr val="tx1"/>
              </a:solidFill>
            </c:spPr>
            <c:extLst>
              <c:ext xmlns:c16="http://schemas.microsoft.com/office/drawing/2014/chart" uri="{C3380CC4-5D6E-409C-BE32-E72D297353CC}">
                <c16:uniqueId val="{00000005-7362-45FD-89CA-4E62CB581620}"/>
              </c:ext>
            </c:extLst>
          </c:dPt>
          <c:dPt>
            <c:idx val="5"/>
            <c:invertIfNegative val="0"/>
            <c:bubble3D val="0"/>
            <c:spPr>
              <a:solidFill>
                <a:schemeClr val="tx1"/>
              </a:solidFill>
            </c:spPr>
            <c:extLst>
              <c:ext xmlns:c16="http://schemas.microsoft.com/office/drawing/2014/chart" uri="{C3380CC4-5D6E-409C-BE32-E72D297353CC}">
                <c16:uniqueId val="{00000007-7362-45FD-89CA-4E62CB581620}"/>
              </c:ext>
            </c:extLst>
          </c:dPt>
          <c:dLbls>
            <c:spPr>
              <a:noFill/>
              <a:ln>
                <a:noFill/>
              </a:ln>
              <a:effectLst/>
            </c:spPr>
            <c:txPr>
              <a:bodyPr wrap="square" lIns="38100" tIns="19050" rIns="38100" bIns="19050" anchor="ctr">
                <a:spAutoFit/>
              </a:bodyPr>
              <a:lstStyle/>
              <a:p>
                <a:pPr>
                  <a:defRPr>
                    <a:gradFill>
                      <a:gsLst>
                        <a:gs pos="100000">
                          <a:schemeClr val="bg1">
                            <a:lumMod val="50000"/>
                          </a:schemeClr>
                        </a:gs>
                        <a:gs pos="0">
                          <a:schemeClr val="bg1">
                            <a:lumMod val="50000"/>
                          </a:schemeClr>
                        </a:gs>
                      </a:gsLst>
                      <a:lin ang="5400000" scaled="0"/>
                    </a:gra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End users are aware that Lync Online has been made available to them</c:v>
                </c:pt>
                <c:pt idx="1">
                  <c:v>Senior management has endorsed the use of Lync Online</c:v>
                </c:pt>
                <c:pt idx="2">
                  <c:v>Driving adoption of Lync Online among end users is/was a high-priority</c:v>
                </c:pt>
                <c:pt idx="3">
                  <c:v>Specific individuals had a responsibility to drive usage of Lync Online among end users</c:v>
                </c:pt>
                <c:pt idx="4">
                  <c:v>End users have a firm understanding of what Lync Online can do and the benefits to them in doing their job</c:v>
                </c:pt>
                <c:pt idx="5">
                  <c:v>End users have a firm understanding of how to use Lync Online</c:v>
                </c:pt>
              </c:strCache>
            </c:strRef>
          </c:cat>
          <c:val>
            <c:numRef>
              <c:f>Sheet1!$B$2:$B$7</c:f>
              <c:numCache>
                <c:formatCode>0%</c:formatCode>
                <c:ptCount val="6"/>
                <c:pt idx="0">
                  <c:v>0.28000000000000003</c:v>
                </c:pt>
                <c:pt idx="1">
                  <c:v>0.26</c:v>
                </c:pt>
                <c:pt idx="2">
                  <c:v>0.1</c:v>
                </c:pt>
                <c:pt idx="3">
                  <c:v>0.22</c:v>
                </c:pt>
                <c:pt idx="4">
                  <c:v>7.0000000000000007E-2</c:v>
                </c:pt>
                <c:pt idx="5">
                  <c:v>0.1</c:v>
                </c:pt>
              </c:numCache>
            </c:numRef>
          </c:val>
          <c:extLst>
            <c:ext xmlns:c16="http://schemas.microsoft.com/office/drawing/2014/chart" uri="{C3380CC4-5D6E-409C-BE32-E72D297353CC}">
              <c16:uniqueId val="{00000008-7362-45FD-89CA-4E62CB581620}"/>
            </c:ext>
          </c:extLst>
        </c:ser>
        <c:dLbls>
          <c:dLblPos val="outEnd"/>
          <c:showLegendKey val="0"/>
          <c:showVal val="1"/>
          <c:showCatName val="0"/>
          <c:showSerName val="0"/>
          <c:showPercent val="0"/>
          <c:showBubbleSize val="0"/>
        </c:dLbls>
        <c:gapWidth val="100"/>
        <c:axId val="1815394544"/>
        <c:axId val="1790889536"/>
      </c:barChart>
      <c:catAx>
        <c:axId val="1815394544"/>
        <c:scaling>
          <c:orientation val="maxMin"/>
        </c:scaling>
        <c:delete val="1"/>
        <c:axPos val="l"/>
        <c:numFmt formatCode="General" sourceLinked="0"/>
        <c:majorTickMark val="out"/>
        <c:minorTickMark val="none"/>
        <c:tickLblPos val="none"/>
        <c:crossAx val="1790889536"/>
        <c:crosses val="autoZero"/>
        <c:auto val="1"/>
        <c:lblAlgn val="ctr"/>
        <c:lblOffset val="100"/>
        <c:noMultiLvlLbl val="0"/>
      </c:catAx>
      <c:valAx>
        <c:axId val="1790889536"/>
        <c:scaling>
          <c:orientation val="minMax"/>
          <c:max val="0.60000000000000009"/>
          <c:min val="0"/>
        </c:scaling>
        <c:delete val="1"/>
        <c:axPos val="t"/>
        <c:numFmt formatCode="0%" sourceLinked="1"/>
        <c:majorTickMark val="out"/>
        <c:minorTickMark val="none"/>
        <c:tickLblPos val="nextTo"/>
        <c:crossAx val="1815394544"/>
        <c:crosses val="autoZero"/>
        <c:crossBetween val="between"/>
        <c:majorUnit val="0.2"/>
      </c:valAx>
    </c:plotArea>
    <c:plotVisOnly val="1"/>
    <c:dispBlanksAs val="gap"/>
    <c:showDLblsOverMax val="0"/>
  </c:chart>
  <c:txPr>
    <a:bodyPr/>
    <a:lstStyle/>
    <a:p>
      <a:pPr>
        <a:defRPr sz="10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30000" cap="rnd" cmpd="sng" algn="ctr">
              <a:noFill/>
              <a:prstDash val="solid"/>
              <a:round/>
            </a:ln>
            <a:effectLst/>
          </c:spPr>
          <c:marker>
            <c:symbol val="circle"/>
            <c:size val="7"/>
            <c:spPr>
              <a:solidFill>
                <a:srgbClr val="D83B01"/>
              </a:solidFill>
              <a:ln w="10000" cap="flat" cmpd="sng" algn="ctr">
                <a:noFill/>
                <a:prstDash val="solid"/>
                <a:round/>
              </a:ln>
              <a:effectLst/>
            </c:spPr>
          </c:marker>
          <c:dPt>
            <c:idx val="0"/>
            <c:bubble3D val="0"/>
            <c:extLst>
              <c:ext xmlns:c16="http://schemas.microsoft.com/office/drawing/2014/chart" uri="{C3380CC4-5D6E-409C-BE32-E72D297353CC}">
                <c16:uniqueId val="{00000000-D0C9-4040-845F-549A8C0ADE98}"/>
              </c:ext>
            </c:extLst>
          </c:dPt>
          <c:dPt>
            <c:idx val="3"/>
            <c:bubble3D val="0"/>
            <c:extLst>
              <c:ext xmlns:c16="http://schemas.microsoft.com/office/drawing/2014/chart" uri="{C3380CC4-5D6E-409C-BE32-E72D297353CC}">
                <c16:uniqueId val="{00000001-D0C9-4040-845F-549A8C0ADE98}"/>
              </c:ext>
            </c:extLst>
          </c:dPt>
          <c:dPt>
            <c:idx val="4"/>
            <c:bubble3D val="0"/>
            <c:extLst>
              <c:ext xmlns:c16="http://schemas.microsoft.com/office/drawing/2014/chart" uri="{C3380CC4-5D6E-409C-BE32-E72D297353CC}">
                <c16:uniqueId val="{00000002-D0C9-4040-845F-549A8C0ADE98}"/>
              </c:ext>
            </c:extLst>
          </c:dPt>
          <c:dPt>
            <c:idx val="5"/>
            <c:bubble3D val="0"/>
            <c:extLst>
              <c:ext xmlns:c16="http://schemas.microsoft.com/office/drawing/2014/chart" uri="{C3380CC4-5D6E-409C-BE32-E72D297353CC}">
                <c16:uniqueId val="{00000003-D0C9-4040-845F-549A8C0ADE98}"/>
              </c:ext>
            </c:extLst>
          </c:dPt>
          <c:dPt>
            <c:idx val="6"/>
            <c:bubble3D val="0"/>
            <c:extLst>
              <c:ext xmlns:c16="http://schemas.microsoft.com/office/drawing/2014/chart" uri="{C3380CC4-5D6E-409C-BE32-E72D297353CC}">
                <c16:uniqueId val="{00000004-D0C9-4040-845F-549A8C0ADE98}"/>
              </c:ext>
            </c:extLst>
          </c:dPt>
          <c:dPt>
            <c:idx val="7"/>
            <c:bubble3D val="0"/>
            <c:extLst>
              <c:ext xmlns:c16="http://schemas.microsoft.com/office/drawing/2014/chart" uri="{C3380CC4-5D6E-409C-BE32-E72D297353CC}">
                <c16:uniqueId val="{00000005-D0C9-4040-845F-549A8C0ADE98}"/>
              </c:ext>
            </c:extLst>
          </c:dPt>
          <c:dPt>
            <c:idx val="8"/>
            <c:bubble3D val="0"/>
            <c:extLst>
              <c:ext xmlns:c16="http://schemas.microsoft.com/office/drawing/2014/chart" uri="{C3380CC4-5D6E-409C-BE32-E72D297353CC}">
                <c16:uniqueId val="{00000006-D0C9-4040-845F-549A8C0ADE98}"/>
              </c:ext>
            </c:extLst>
          </c:dPt>
          <c:dPt>
            <c:idx val="9"/>
            <c:bubble3D val="0"/>
            <c:extLst>
              <c:ext xmlns:c16="http://schemas.microsoft.com/office/drawing/2014/chart" uri="{C3380CC4-5D6E-409C-BE32-E72D297353CC}">
                <c16:uniqueId val="{00000007-D0C9-4040-845F-549A8C0ADE98}"/>
              </c:ext>
            </c:extLst>
          </c:dPt>
          <c:dPt>
            <c:idx val="10"/>
            <c:bubble3D val="0"/>
            <c:extLst>
              <c:ext xmlns:c16="http://schemas.microsoft.com/office/drawing/2014/chart" uri="{C3380CC4-5D6E-409C-BE32-E72D297353CC}">
                <c16:uniqueId val="{00000008-D0C9-4040-845F-549A8C0ADE98}"/>
              </c:ext>
            </c:extLst>
          </c:dPt>
          <c:dPt>
            <c:idx val="11"/>
            <c:bubble3D val="0"/>
            <c:extLst>
              <c:ext xmlns:c16="http://schemas.microsoft.com/office/drawing/2014/chart" uri="{C3380CC4-5D6E-409C-BE32-E72D297353CC}">
                <c16:uniqueId val="{00000009-D0C9-4040-845F-549A8C0ADE98}"/>
              </c:ext>
            </c:extLst>
          </c:dPt>
          <c:xVal>
            <c:numRef>
              <c:f>Sheet1!$A$2:$A$12</c:f>
              <c:numCache>
                <c:formatCode>0%</c:formatCode>
                <c:ptCount val="11"/>
                <c:pt idx="0">
                  <c:v>0.35</c:v>
                </c:pt>
                <c:pt idx="1">
                  <c:v>0.08</c:v>
                </c:pt>
                <c:pt idx="2">
                  <c:v>0.2</c:v>
                </c:pt>
                <c:pt idx="3">
                  <c:v>0.14000000000000001</c:v>
                </c:pt>
                <c:pt idx="4">
                  <c:v>0.14000000000000001</c:v>
                </c:pt>
                <c:pt idx="5">
                  <c:v>7.0000000000000007E-2</c:v>
                </c:pt>
                <c:pt idx="6">
                  <c:v>0.1</c:v>
                </c:pt>
                <c:pt idx="7">
                  <c:v>0.17</c:v>
                </c:pt>
                <c:pt idx="8">
                  <c:v>0.06</c:v>
                </c:pt>
                <c:pt idx="9">
                  <c:v>0.11</c:v>
                </c:pt>
                <c:pt idx="10">
                  <c:v>0.53</c:v>
                </c:pt>
              </c:numCache>
            </c:numRef>
          </c:xVal>
          <c:yVal>
            <c:numRef>
              <c:f>Sheet1!$B$2:$B$12</c:f>
              <c:numCache>
                <c:formatCode>0%</c:formatCode>
                <c:ptCount val="11"/>
                <c:pt idx="0">
                  <c:v>0.4</c:v>
                </c:pt>
                <c:pt idx="1">
                  <c:v>0.39</c:v>
                </c:pt>
                <c:pt idx="2">
                  <c:v>0.39</c:v>
                </c:pt>
                <c:pt idx="3">
                  <c:v>0.17</c:v>
                </c:pt>
                <c:pt idx="4">
                  <c:v>0.15</c:v>
                </c:pt>
                <c:pt idx="5">
                  <c:v>0.2</c:v>
                </c:pt>
                <c:pt idx="6">
                  <c:v>0.16</c:v>
                </c:pt>
                <c:pt idx="7">
                  <c:v>0.36</c:v>
                </c:pt>
                <c:pt idx="8">
                  <c:v>0.36</c:v>
                </c:pt>
                <c:pt idx="9">
                  <c:v>0.17</c:v>
                </c:pt>
                <c:pt idx="10">
                  <c:v>0.15</c:v>
                </c:pt>
              </c:numCache>
            </c:numRef>
          </c:yVal>
          <c:smooth val="0"/>
          <c:extLst>
            <c:ext xmlns:c16="http://schemas.microsoft.com/office/drawing/2014/chart" uri="{C3380CC4-5D6E-409C-BE32-E72D297353CC}">
              <c16:uniqueId val="{0000000A-D0C9-4040-845F-549A8C0ADE98}"/>
            </c:ext>
          </c:extLst>
        </c:ser>
        <c:dLbls>
          <c:showLegendKey val="0"/>
          <c:showVal val="0"/>
          <c:showCatName val="0"/>
          <c:showSerName val="0"/>
          <c:showPercent val="0"/>
          <c:showBubbleSize val="0"/>
        </c:dLbls>
        <c:axId val="12048744"/>
        <c:axId val="502112944"/>
      </c:scatterChart>
      <c:valAx>
        <c:axId val="12048744"/>
        <c:scaling>
          <c:orientation val="minMax"/>
          <c:max val="0.55000000000000004"/>
          <c:min val="0"/>
        </c:scaling>
        <c:delete val="0"/>
        <c:axPos val="b"/>
        <c:numFmt formatCode="0%" sourceLinked="1"/>
        <c:majorTickMark val="out"/>
        <c:minorTickMark val="none"/>
        <c:tickLblPos val="nextTo"/>
        <c:spPr>
          <a:noFill/>
          <a:ln w="10000" cap="flat" cmpd="sng" algn="ctr">
            <a:solidFill>
              <a:srgbClr val="CCCCCC"/>
            </a:solidFill>
            <a:prstDash val="solid"/>
            <a:round/>
          </a:ln>
          <a:effectLst/>
        </c:spPr>
        <c:txPr>
          <a:bodyPr rot="-60000000" spcFirstLastPara="1" vertOverflow="ellipsis" vert="horz" wrap="square" anchor="ctr" anchorCtr="1"/>
          <a:lstStyle/>
          <a:p>
            <a:pPr>
              <a:defRPr sz="1050" b="0" i="0" u="none" strike="noStrike" kern="1200" baseline="0">
                <a:gradFill>
                  <a:gsLst>
                    <a:gs pos="13889">
                      <a:srgbClr val="505050"/>
                    </a:gs>
                    <a:gs pos="28704">
                      <a:srgbClr val="505050"/>
                    </a:gs>
                  </a:gsLst>
                  <a:lin ang="5400000" scaled="0"/>
                </a:gradFill>
                <a:latin typeface="+mn-lt"/>
                <a:ea typeface="+mn-ea"/>
                <a:cs typeface="+mn-cs"/>
              </a:defRPr>
            </a:pPr>
            <a:endParaRPr lang="en-US"/>
          </a:p>
        </c:txPr>
        <c:crossAx val="502112944"/>
        <c:crosses val="autoZero"/>
        <c:crossBetween val="midCat"/>
        <c:majorUnit val="0.05"/>
      </c:valAx>
      <c:valAx>
        <c:axId val="502112944"/>
        <c:scaling>
          <c:orientation val="minMax"/>
        </c:scaling>
        <c:delete val="0"/>
        <c:axPos val="l"/>
        <c:numFmt formatCode="0%" sourceLinked="1"/>
        <c:majorTickMark val="out"/>
        <c:minorTickMark val="none"/>
        <c:tickLblPos val="nextTo"/>
        <c:spPr>
          <a:noFill/>
          <a:ln w="10000" cap="flat" cmpd="sng" algn="ctr">
            <a:solidFill>
              <a:srgbClr val="CCCCCC"/>
            </a:solidFill>
            <a:prstDash val="solid"/>
            <a:round/>
          </a:ln>
          <a:effectLst/>
        </c:spPr>
        <c:txPr>
          <a:bodyPr rot="-60000000" spcFirstLastPara="1" vertOverflow="ellipsis" vert="horz" wrap="square" anchor="ctr" anchorCtr="1"/>
          <a:lstStyle/>
          <a:p>
            <a:pPr>
              <a:defRPr sz="1050" b="0" i="0" u="none" strike="noStrike" kern="1200" baseline="0">
                <a:gradFill>
                  <a:gsLst>
                    <a:gs pos="13889">
                      <a:srgbClr val="505050"/>
                    </a:gs>
                    <a:gs pos="28704">
                      <a:srgbClr val="505050"/>
                    </a:gs>
                  </a:gsLst>
                  <a:lin ang="5400000" scaled="0"/>
                </a:gradFill>
                <a:latin typeface="+mn-lt"/>
                <a:ea typeface="+mn-ea"/>
                <a:cs typeface="+mn-cs"/>
              </a:defRPr>
            </a:pPr>
            <a:endParaRPr lang="en-US"/>
          </a:p>
        </c:txPr>
        <c:crossAx val="12048744"/>
        <c:crosses val="autoZero"/>
        <c:crossBetween val="midCat"/>
      </c:valAx>
      <c:spPr>
        <a:noFill/>
        <a:ln>
          <a:noFill/>
        </a:ln>
        <a:effectLst/>
      </c:spPr>
    </c:plotArea>
    <c:plotVisOnly val="1"/>
    <c:dispBlanksAs val="gap"/>
    <c:showDLblsOverMax val="0"/>
  </c:chart>
  <c:spPr>
    <a:noFill/>
    <a:ln w="10000" cap="flat" cmpd="sng" algn="ctr">
      <a:noFill/>
      <a:prstDash val="solid"/>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3:01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3:01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7745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3645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80414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30907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559" rtl="0" eaLnBrk="1" fontAlgn="auto" latinLnBrk="0" hangingPunct="1">
              <a:lnSpc>
                <a:spcPct val="90000"/>
              </a:lnSpc>
              <a:spcBef>
                <a:spcPct val="20000"/>
              </a:spcBef>
              <a:spcAft>
                <a:spcPts val="1200"/>
              </a:spcAft>
              <a:buClrTx/>
              <a:buSzPct val="80000"/>
              <a:buFont typeface="Arial"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9BD9FC-461C-4CB6-9D97-E6A088CE6AD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35504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1938"/>
              </a:spcBef>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7409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4586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88867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69357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5567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236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0EB248-DB01-4A59-8736-93C838C0CB63}" type="slidenum">
              <a:rPr kumimoji="0" lang="en-US" sz="1800" b="0" i="0" u="none" strike="noStrike" kern="0" cap="none" spc="0" normalizeH="0" baseline="0" noProof="0" smtClean="0">
                <a:ln>
                  <a:noFill/>
                </a:ln>
                <a:solidFill>
                  <a:prstClr val="black"/>
                </a:solidFill>
                <a:effectLst/>
                <a:uLnTx/>
                <a:uFillTx/>
                <a:latin typeface="Calibri"/>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prstClr val="black"/>
              </a:solidFill>
              <a:effectLst/>
              <a:uLnTx/>
              <a:uFillTx/>
              <a:latin typeface="Calibri"/>
            </a:endParaRPr>
          </a:p>
        </p:txBody>
      </p:sp>
    </p:spTree>
    <p:extLst>
      <p:ext uri="{BB962C8B-B14F-4D97-AF65-F5344CB8AC3E}">
        <p14:creationId xmlns:p14="http://schemas.microsoft.com/office/powerpoint/2010/main" val="2934330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5150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81042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351FECF-A1A7-4818-8602-6E8FEF2A5BC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23196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35075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67467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6598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7427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15048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3578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2623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50411" eaLnBrk="1" fontAlgn="auto" latinLnBrk="0" hangingPunct="1">
              <a:lnSpc>
                <a:spcPct val="100000"/>
              </a:lnSpc>
              <a:spcBef>
                <a:spcPts val="0"/>
              </a:spcBef>
              <a:spcAft>
                <a:spcPts val="0"/>
              </a:spcAft>
              <a:buClrTx/>
              <a:buSzTx/>
              <a:buFontTx/>
              <a:buNone/>
              <a:tabLst/>
              <a:defRPr/>
            </a:pPr>
            <a:fld id="{8C0EB248-DB01-4A59-8736-93C838C0CB63}" type="slidenum">
              <a:rPr kumimoji="0" lang="en-US" sz="1800" b="0" i="0" u="none" strike="noStrike" kern="0" cap="none" spc="0" normalizeH="0" baseline="0" noProof="0">
                <a:ln>
                  <a:noFill/>
                </a:ln>
                <a:solidFill>
                  <a:prstClr val="black"/>
                </a:solidFill>
                <a:effectLst/>
                <a:uLnTx/>
                <a:uFillTx/>
                <a:latin typeface="Calibri"/>
              </a:rPr>
              <a:pPr marL="0" marR="0" lvl="0" indent="0" defTabSz="950411"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prstClr val="black"/>
              </a:solidFill>
              <a:effectLst/>
              <a:uLnTx/>
              <a:uFillTx/>
              <a:latin typeface="Calibri"/>
            </a:endParaRPr>
          </a:p>
        </p:txBody>
      </p:sp>
    </p:spTree>
    <p:extLst>
      <p:ext uri="{BB962C8B-B14F-4D97-AF65-F5344CB8AC3E}">
        <p14:creationId xmlns:p14="http://schemas.microsoft.com/office/powerpoint/2010/main" val="2876282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34333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SPC2012 - Business</a:t>
            </a: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549446-22F6-453F-8B20-26378545C19C}"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6025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051169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75416BA-65F7-274A-AD61-D0FA78F3AA6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60480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ct val="90000"/>
              </a:lnSpc>
              <a:spcAft>
                <a:spcPts val="611"/>
              </a:spcAft>
              <a:buSzPct val="90000"/>
            </a:pPr>
            <a:endParaRPr lang="en-US" dirty="0"/>
          </a:p>
        </p:txBody>
      </p:sp>
      <p:sp>
        <p:nvSpPr>
          <p:cNvPr id="4" name="Footer Placeholder 3"/>
          <p:cNvSpPr>
            <a:spLocks noGrp="1"/>
          </p:cNvSpPr>
          <p:nvPr>
            <p:ph type="ftr" sz="quarter" idx="10"/>
          </p:nvPr>
        </p:nvSpPr>
        <p:spPr/>
        <p:txBody>
          <a:bodyPr/>
          <a:lstStyle/>
          <a:p>
            <a:pPr marL="0" marR="0" lvl="0" indent="0" defTabSz="949165"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prstClr val="black"/>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59279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351FECF-A1A7-4818-8602-6E8FEF2A5BC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06845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84460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9583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45226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63526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27072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75416BA-65F7-274A-AD61-D0FA78F3AA6E}"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14728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89288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88313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9470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77537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221663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3830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2E3FB70-4139-4611-A2D1-3D86BEBC066B}"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Office365</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3977" marR="0" lvl="0" indent="0" defTabSz="922783"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3977" marR="0" lvl="0" indent="0" defTabSz="922783"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818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8020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37696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398463"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B0BD91-A332-4638-9D55-E1550E13BA6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3:01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73221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7.xml"/><Relationship Id="rId4" Type="http://schemas.openxmlformats.org/officeDocument/2006/relationships/image" Target="../media/image11.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emf"/></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Photo_Option">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813" b="7813"/>
          <a:stretch/>
        </p:blipFill>
        <p:spPr>
          <a:xfrm>
            <a:off x="318" y="-318"/>
            <a:ext cx="12435840" cy="6995160"/>
          </a:xfrm>
          <a:prstGeom prst="rect">
            <a:avLst/>
          </a:prstGeom>
        </p:spPr>
      </p:pic>
      <p:sp>
        <p:nvSpPr>
          <p:cNvPr id="12" name="Rectangle 11"/>
          <p:cNvSpPr/>
          <p:nvPr/>
        </p:nvSpPr>
        <p:spPr bwMode="auto">
          <a:xfrm>
            <a:off x="269177" y="4710941"/>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0" y="2235995"/>
            <a:ext cx="12436475" cy="4757503"/>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3" name="Title 1"/>
          <p:cNvSpPr>
            <a:spLocks noGrp="1"/>
          </p:cNvSpPr>
          <p:nvPr>
            <p:ph type="title" hasCustomPrompt="1"/>
          </p:nvPr>
        </p:nvSpPr>
        <p:spPr bwMode="auto">
          <a:xfrm>
            <a:off x="262515" y="4667663"/>
            <a:ext cx="8522498" cy="1280160"/>
          </a:xfrm>
          <a:noFill/>
        </p:spPr>
        <p:txBody>
          <a:bodyPr lIns="146304" tIns="91440" rIns="146304" bIns="0" anchor="b" anchorCtr="0"/>
          <a:lstStyle>
            <a:lvl1pPr marL="0" algn="l" defTabSz="914224" rtl="0" eaLnBrk="1" latinLnBrk="0" hangingPunct="1">
              <a:defRPr lang="en-US" sz="5000" b="0" kern="1200" spc="-150" dirty="0">
                <a:solidFill>
                  <a:srgbClr val="FFFFFF"/>
                </a:solidFill>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14" name="Text Placeholder 2"/>
          <p:cNvSpPr>
            <a:spLocks noGrp="1"/>
          </p:cNvSpPr>
          <p:nvPr>
            <p:ph type="body" sz="quarter" idx="14" hasCustomPrompt="1"/>
          </p:nvPr>
        </p:nvSpPr>
        <p:spPr bwMode="auto">
          <a:xfrm>
            <a:off x="269176" y="5957243"/>
            <a:ext cx="8522498" cy="485614"/>
          </a:xfrm>
        </p:spPr>
        <p:txBody>
          <a:bodyPr tIns="0" bIns="109728">
            <a:noAutofit/>
          </a:bodyPr>
          <a:lstStyle>
            <a:lvl1pPr marL="0" indent="0" algn="l" defTabSz="914224" rtl="0" eaLnBrk="1" latinLnBrk="0" hangingPunct="1">
              <a:spcBef>
                <a:spcPts val="0"/>
              </a:spcBef>
              <a:buNone/>
              <a:defRPr lang="en-US" sz="2500" kern="1200" spc="-150" baseline="0" dirty="0" smtClean="0">
                <a:solidFill>
                  <a:srgbClr val="FFFFFF"/>
                </a:solidFill>
                <a:latin typeface="+mn-lt"/>
                <a:ea typeface="+mn-ea"/>
                <a:cs typeface="Bodoni Std Bold Italic"/>
              </a:defRPr>
            </a:lvl1pPr>
          </a:lstStyle>
          <a:p>
            <a:pPr lvl="0"/>
            <a:r>
              <a:rPr lang="en-US" dirty="0"/>
              <a:t>Subtitle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801" y="318754"/>
            <a:ext cx="1633522" cy="52669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9402" y="5758108"/>
            <a:ext cx="2045182" cy="752204"/>
          </a:xfrm>
          <a:prstGeom prst="rect">
            <a:avLst/>
          </a:prstGeom>
        </p:spPr>
      </p:pic>
      <p:pic>
        <p:nvPicPr>
          <p:cNvPr id="9" name="Picture 8"/>
          <p:cNvPicPr>
            <a:picLocks noChangeAspect="1"/>
          </p:cNvPicPr>
          <p:nvPr userDrawn="1"/>
        </p:nvPicPr>
        <p:blipFill>
          <a:blip r:embed="rId5"/>
          <a:stretch>
            <a:fillRect/>
          </a:stretch>
        </p:blipFill>
        <p:spPr>
          <a:xfrm>
            <a:off x="317" y="1207"/>
            <a:ext cx="12435840" cy="6992111"/>
          </a:xfrm>
          <a:prstGeom prst="rect">
            <a:avLst/>
          </a:prstGeom>
        </p:spPr>
      </p:pic>
      <p:sp>
        <p:nvSpPr>
          <p:cNvPr id="11" name="Rectangle 10"/>
          <p:cNvSpPr/>
          <p:nvPr userDrawn="1"/>
        </p:nvSpPr>
        <p:spPr bwMode="auto">
          <a:xfrm>
            <a:off x="269176" y="4710940"/>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a:xfrm>
            <a:off x="-1" y="3025833"/>
            <a:ext cx="12436475" cy="3967664"/>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0801" y="318754"/>
            <a:ext cx="1633522" cy="526697"/>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9402" y="5758108"/>
            <a:ext cx="2045182" cy="752204"/>
          </a:xfrm>
          <a:prstGeom prst="rect">
            <a:avLst/>
          </a:prstGeom>
        </p:spPr>
      </p:pic>
    </p:spTree>
    <p:extLst>
      <p:ext uri="{BB962C8B-B14F-4D97-AF65-F5344CB8AC3E}">
        <p14:creationId xmlns:p14="http://schemas.microsoft.com/office/powerpoint/2010/main" val="160897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3999" b="0" i="0" u="none" kern="1200" spc="-150"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endParaRPr lang="en-US" dirty="0"/>
          </a:p>
        </p:txBody>
      </p:sp>
    </p:spTree>
    <p:extLst>
      <p:ext uri="{BB962C8B-B14F-4D97-AF65-F5344CB8AC3E}">
        <p14:creationId xmlns:p14="http://schemas.microsoft.com/office/powerpoint/2010/main" val="2461646603"/>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3999" b="0" i="0" u="none" kern="1200" spc="-150"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3" name="Rectangle 2"/>
          <p:cNvSpPr/>
          <p:nvPr/>
        </p:nvSpPr>
        <p:spPr bwMode="auto">
          <a:xfrm>
            <a:off x="0" y="6469063"/>
            <a:ext cx="12436475" cy="525463"/>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926848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4399" b="0" i="0" u="none" kern="1200" spc="-150" baseline="0" dirty="0">
                <a:solidFill>
                  <a:schemeClr val="bg1"/>
                </a:solidFill>
                <a:latin typeface="Segoe UI Semibold" charset="0"/>
                <a:ea typeface="Segoe UI Semibold" charset="0"/>
                <a:cs typeface="Segoe UI Semibold" charset="0"/>
              </a:defRPr>
            </a:lvl1pPr>
          </a:lstStyle>
          <a:p>
            <a:r>
              <a:rPr lang="en-US"/>
              <a:t>Click to edit Master title style</a:t>
            </a:r>
            <a:endParaRPr lang="en-US" dirty="0"/>
          </a:p>
        </p:txBody>
      </p:sp>
    </p:spTree>
    <p:extLst>
      <p:ext uri="{BB962C8B-B14F-4D97-AF65-F5344CB8AC3E}">
        <p14:creationId xmlns:p14="http://schemas.microsoft.com/office/powerpoint/2010/main" val="374677332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_Subtitle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822960"/>
          </a:xfrm>
        </p:spPr>
        <p:txBody>
          <a:bodyPr/>
          <a:lstStyle>
            <a:lvl1pPr marL="0" algn="l" defTabSz="914053" rtl="0" eaLnBrk="1" latinLnBrk="0" hangingPunct="1">
              <a:spcBef>
                <a:spcPct val="0"/>
              </a:spcBef>
              <a:buNone/>
              <a:defRPr lang="en-US" sz="4399" b="0" i="0" u="none" kern="1200" spc="-150" baseline="0" dirty="0">
                <a:solidFill>
                  <a:schemeClr val="bg1"/>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274639" y="1210587"/>
            <a:ext cx="11888787" cy="696866"/>
          </a:xfrm>
        </p:spPr>
        <p:txBody>
          <a:bodyPr tIns="0" bIns="0"/>
          <a:lstStyle>
            <a:lvl1pPr marL="0" indent="0">
              <a:buNone/>
              <a:defRPr lang="en-US" sz="2000" kern="1200" spc="-30" baseline="0" dirty="0">
                <a:solidFill>
                  <a:srgbClr val="ED6722"/>
                </a:solidFill>
                <a:latin typeface="+mn-lt"/>
                <a:ea typeface="+mn-ea"/>
                <a:cs typeface="Bodoni Std Bold Italic"/>
              </a:defRPr>
            </a:lvl1pPr>
          </a:lstStyle>
          <a:p>
            <a:pPr marL="0" lvl="0" algn="l" defTabSz="914224" rtl="0" eaLnBrk="1" latinLnBrk="0" hangingPunct="1"/>
            <a:r>
              <a:rPr lang="en-US"/>
              <a:t>Edit Master text styles</a:t>
            </a:r>
          </a:p>
          <a:p>
            <a:pPr marL="0" lvl="1" algn="l" defTabSz="914224" rtl="0" eaLnBrk="1" latinLnBrk="0" hangingPunct="1"/>
            <a:r>
              <a:rPr lang="en-US"/>
              <a:t>Second level</a:t>
            </a:r>
          </a:p>
        </p:txBody>
      </p:sp>
    </p:spTree>
    <p:extLst>
      <p:ext uri="{BB962C8B-B14F-4D97-AF65-F5344CB8AC3E}">
        <p14:creationId xmlns:p14="http://schemas.microsoft.com/office/powerpoint/2010/main" val="85135714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533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Blank">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bwMode="auto">
          <a:xfrm>
            <a:off x="0" y="6469063"/>
            <a:ext cx="12436475" cy="525463"/>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3092540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7802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224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
        <p:nvSpPr>
          <p:cNvPr id="4"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22035133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solidFill>
                  <a:schemeClr val="tx1">
                    <a:lumMod val="25000"/>
                    <a:lumOff val="75000"/>
                  </a:schemeClr>
                </a:solidFill>
                <a:cs typeface="Segoe UI" pitchFamily="34" charset="0"/>
              </a:rPr>
              <a:t>©</a:t>
            </a:r>
            <a:r>
              <a:rPr lang="en-US" sz="700" baseline="0" dirty="0">
                <a:solidFill>
                  <a:schemeClr val="tx1">
                    <a:lumMod val="25000"/>
                    <a:lumOff val="75000"/>
                  </a:schemeClr>
                </a:solidFill>
                <a:cs typeface="Segoe UI" pitchFamily="34" charset="0"/>
              </a:rPr>
              <a:t> Copyright</a:t>
            </a:r>
            <a:r>
              <a:rPr lang="en-US" sz="700" dirty="0">
                <a:solidFill>
                  <a:schemeClr val="tx1">
                    <a:lumMod val="25000"/>
                    <a:lumOff val="75000"/>
                  </a:schemeClr>
                </a:solidFill>
                <a:cs typeface="Segoe UI" pitchFamily="34" charset="0"/>
              </a:rPr>
              <a:t> Microsoft Corporation. All rights reserved. </a:t>
            </a:r>
          </a:p>
        </p:txBody>
      </p:sp>
      <p:pic>
        <p:nvPicPr>
          <p:cNvPr id="6" name="Picture 5"/>
          <p:cNvPicPr>
            <a:picLocks noChangeAspect="1"/>
          </p:cNvPicPr>
          <p:nvPr/>
        </p:nvPicPr>
        <p:blipFill>
          <a:blip r:embed="rId2"/>
          <a:stretch>
            <a:fillRect/>
          </a:stretch>
        </p:blipFill>
        <p:spPr>
          <a:xfrm>
            <a:off x="12918" y="2732931"/>
            <a:ext cx="4156312" cy="1528663"/>
          </a:xfrm>
          <a:prstGeom prst="rect">
            <a:avLst/>
          </a:prstGeom>
        </p:spPr>
      </p:pic>
      <p:sp>
        <p:nvSpPr>
          <p:cNvPr id="4"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tx1">
                    <a:lumMod val="25000"/>
                    <a:lumOff val="75000"/>
                  </a:schemeClr>
                </a:solidFill>
                <a:cs typeface="Segoe UI" pitchFamily="34" charset="0"/>
              </a:rPr>
              <a:t>©</a:t>
            </a:r>
            <a:r>
              <a:rPr lang="en-US" sz="700" baseline="0" dirty="0">
                <a:solidFill>
                  <a:schemeClr val="tx1">
                    <a:lumMod val="25000"/>
                    <a:lumOff val="75000"/>
                  </a:schemeClr>
                </a:solidFill>
                <a:cs typeface="Segoe UI" pitchFamily="34" charset="0"/>
              </a:rPr>
              <a:t> Copyright</a:t>
            </a:r>
            <a:r>
              <a:rPr lang="en-US" sz="700" dirty="0">
                <a:solidFill>
                  <a:schemeClr val="tx1">
                    <a:lumMod val="25000"/>
                    <a:lumOff val="75000"/>
                  </a:schemeClr>
                </a:solidFill>
                <a:cs typeface="Segoe UI" pitchFamily="34" charset="0"/>
              </a:rPr>
              <a:t> Microsoft Corporation. All rights reserved. </a:t>
            </a:r>
          </a:p>
        </p:txBody>
      </p:sp>
      <p:pic>
        <p:nvPicPr>
          <p:cNvPr id="5" name="Picture 4"/>
          <p:cNvPicPr>
            <a:picLocks noChangeAspect="1"/>
          </p:cNvPicPr>
          <p:nvPr userDrawn="1"/>
        </p:nvPicPr>
        <p:blipFill>
          <a:blip r:embed="rId2"/>
          <a:stretch>
            <a:fillRect/>
          </a:stretch>
        </p:blipFill>
        <p:spPr>
          <a:xfrm>
            <a:off x="12918" y="2732930"/>
            <a:ext cx="4156312" cy="1528663"/>
          </a:xfrm>
          <a:prstGeom prst="rect">
            <a:avLst/>
          </a:prstGeom>
        </p:spPr>
      </p:pic>
    </p:spTree>
    <p:extLst>
      <p:ext uri="{BB962C8B-B14F-4D97-AF65-F5344CB8AC3E}">
        <p14:creationId xmlns:p14="http://schemas.microsoft.com/office/powerpoint/2010/main" val="126158023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853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587" y="1"/>
            <a:ext cx="11889564" cy="917575"/>
          </a:xfrm>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95587"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66010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9838684" y="6534959"/>
            <a:ext cx="2516214" cy="459567"/>
          </a:xfrm>
          <a:prstGeom prst="rect">
            <a:avLst/>
          </a:prstGeom>
        </p:spPr>
        <p:txBody>
          <a:bodyPr lIns="121899" tIns="60949" rIns="121899" bIns="60949" anchor="ctr"/>
          <a:lstStyle>
            <a:lvl1pPr algn="l">
              <a:defRPr sz="1224">
                <a:gradFill>
                  <a:gsLst>
                    <a:gs pos="100000">
                      <a:schemeClr val="bg2"/>
                    </a:gs>
                    <a:gs pos="0">
                      <a:schemeClr val="bg2"/>
                    </a:gs>
                  </a:gsLst>
                  <a:lin ang="5400000" scaled="0"/>
                </a:gradFill>
              </a:defRPr>
            </a:lvl1pPr>
          </a:lstStyle>
          <a:p>
            <a:r>
              <a:rPr lang="en-US" dirty="0"/>
              <a:t>Microsoft Confidential | </a:t>
            </a:r>
            <a:fld id="{727B4C2D-45E2-4621-8491-2995EB46A674}" type="slidenum">
              <a:rPr lang="en-US" smtClean="0"/>
              <a:pPr/>
              <a:t>‹#›</a:t>
            </a:fld>
            <a:endParaRPr lang="en-US" dirty="0"/>
          </a:p>
        </p:txBody>
      </p:sp>
    </p:spTree>
    <p:extLst>
      <p:ext uri="{BB962C8B-B14F-4D97-AF65-F5344CB8AC3E}">
        <p14:creationId xmlns:p14="http://schemas.microsoft.com/office/powerpoint/2010/main" val="12443714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4156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17" y="1207"/>
            <a:ext cx="12435840" cy="6992111"/>
          </a:xfrm>
          <a:prstGeom prst="rect">
            <a:avLst/>
          </a:prstGeom>
        </p:spPr>
      </p:pic>
      <p:sp>
        <p:nvSpPr>
          <p:cNvPr id="12" name="Rectangle 11"/>
          <p:cNvSpPr/>
          <p:nvPr userDrawn="1"/>
        </p:nvSpPr>
        <p:spPr bwMode="auto">
          <a:xfrm>
            <a:off x="269176" y="4710940"/>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userDrawn="1"/>
        </p:nvSpPr>
        <p:spPr>
          <a:xfrm>
            <a:off x="-1" y="3025833"/>
            <a:ext cx="12436475" cy="3967664"/>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bwMode="auto">
          <a:xfrm>
            <a:off x="262515" y="4667662"/>
            <a:ext cx="8522498" cy="1280160"/>
          </a:xfrm>
          <a:noFill/>
        </p:spPr>
        <p:txBody>
          <a:bodyPr lIns="146304" tIns="91440" rIns="146304" bIns="0" anchor="b" anchorCtr="0"/>
          <a:lstStyle>
            <a:lvl1pPr marL="0" algn="l" defTabSz="914400" rtl="0" eaLnBrk="1" latinLnBrk="0" hangingPunct="1">
              <a:defRPr lang="en-US" sz="5000" b="0" kern="1200" spc="-150" dirty="0">
                <a:solidFill>
                  <a:srgbClr val="FFFFFF"/>
                </a:solidFill>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14" name="Text Placeholder 2"/>
          <p:cNvSpPr>
            <a:spLocks noGrp="1"/>
          </p:cNvSpPr>
          <p:nvPr>
            <p:ph type="body" sz="quarter" idx="14" hasCustomPrompt="1"/>
          </p:nvPr>
        </p:nvSpPr>
        <p:spPr bwMode="auto">
          <a:xfrm>
            <a:off x="269176" y="5957242"/>
            <a:ext cx="8522498" cy="485614"/>
          </a:xfrm>
        </p:spPr>
        <p:txBody>
          <a:bodyPr tIns="0" bIns="109728">
            <a:noAutofit/>
          </a:bodyPr>
          <a:lstStyle>
            <a:lvl1pPr marL="0" indent="0" algn="l" defTabSz="914400" rtl="0" eaLnBrk="1" latinLnBrk="0" hangingPunct="1">
              <a:spcBef>
                <a:spcPts val="0"/>
              </a:spcBef>
              <a:buNone/>
              <a:defRPr lang="en-US" sz="2500" kern="1200" spc="-150" baseline="0" dirty="0" smtClean="0">
                <a:solidFill>
                  <a:srgbClr val="FFFFFF"/>
                </a:solidFill>
                <a:latin typeface="+mn-lt"/>
                <a:ea typeface="+mn-ea"/>
                <a:cs typeface="Bodoni Std Bold Italic"/>
              </a:defRPr>
            </a:lvl1pPr>
          </a:lstStyle>
          <a:p>
            <a:pPr lvl="0"/>
            <a:r>
              <a:rPr lang="en-US" dirty="0"/>
              <a:t>Subtitle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801" y="318754"/>
            <a:ext cx="1633522" cy="526697"/>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9402" y="5758108"/>
            <a:ext cx="2045182" cy="752204"/>
          </a:xfrm>
          <a:prstGeom prst="rect">
            <a:avLst/>
          </a:prstGeom>
        </p:spPr>
      </p:pic>
    </p:spTree>
    <p:extLst>
      <p:ext uri="{BB962C8B-B14F-4D97-AF65-F5344CB8AC3E}">
        <p14:creationId xmlns:p14="http://schemas.microsoft.com/office/powerpoint/2010/main" val="18656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11889564" cy="917575"/>
          </a:xfrm>
        </p:spPr>
        <p:txBody>
          <a:bodyPr/>
          <a:lstStyle>
            <a:lvl1pPr marL="0" algn="l" defTabSz="914228" rtl="0" eaLnBrk="1" latinLnBrk="0" hangingPunct="1">
              <a:spcBef>
                <a:spcPct val="0"/>
              </a:spcBef>
              <a:buNone/>
              <a:defRPr lang="en-US" sz="4000" b="0" i="0" u="none" kern="1200" spc="-150" baseline="0" dirty="0">
                <a:solidFill>
                  <a:schemeClr val="accent5">
                    <a:lumMod val="50000"/>
                  </a:schemeClr>
                </a:solidFill>
                <a:latin typeface="Segoe UI Semibold" charset="0"/>
                <a:ea typeface="Segoe UI Semibold" charset="0"/>
                <a:cs typeface="Segoe UI Semibold" charset="0"/>
              </a:defRPr>
            </a:lvl1pPr>
          </a:lstStyle>
          <a:p>
            <a:r>
              <a:rPr lang="en-US" dirty="0"/>
              <a:t>Click to edit Master title style</a:t>
            </a:r>
          </a:p>
        </p:txBody>
      </p:sp>
    </p:spTree>
    <p:extLst>
      <p:ext uri="{BB962C8B-B14F-4D97-AF65-F5344CB8AC3E}">
        <p14:creationId xmlns:p14="http://schemas.microsoft.com/office/powerpoint/2010/main" val="304110776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11889564" cy="917575"/>
          </a:xfrm>
        </p:spPr>
        <p:txBody>
          <a:bodyPr/>
          <a:lstStyle>
            <a:lvl1pPr marL="0" algn="l" defTabSz="914228" rtl="0" eaLnBrk="1" latinLnBrk="0" hangingPunct="1">
              <a:spcBef>
                <a:spcPct val="0"/>
              </a:spcBef>
              <a:buNone/>
              <a:defRPr lang="en-US" sz="4400" b="0" i="0" u="none" kern="1200" spc="-150" baseline="0" dirty="0">
                <a:solidFill>
                  <a:schemeClr val="bg1"/>
                </a:solidFill>
                <a:latin typeface="Segoe UI Semibold" charset="0"/>
                <a:ea typeface="Segoe UI Semibold" charset="0"/>
                <a:cs typeface="Segoe UI Semibold" charset="0"/>
              </a:defRPr>
            </a:lvl1pPr>
          </a:lstStyle>
          <a:p>
            <a:r>
              <a:rPr lang="en-US" dirty="0"/>
              <a:t>Click to edit Master title style</a:t>
            </a:r>
          </a:p>
        </p:txBody>
      </p:sp>
    </p:spTree>
    <p:extLst>
      <p:ext uri="{BB962C8B-B14F-4D97-AF65-F5344CB8AC3E}">
        <p14:creationId xmlns:p14="http://schemas.microsoft.com/office/powerpoint/2010/main" val="383182401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_Subtitle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11889564" cy="822960"/>
          </a:xfrm>
        </p:spPr>
        <p:txBody>
          <a:bodyPr/>
          <a:lstStyle>
            <a:lvl1pPr marL="0" algn="l" defTabSz="914228" rtl="0" eaLnBrk="1" latinLnBrk="0" hangingPunct="1">
              <a:spcBef>
                <a:spcPct val="0"/>
              </a:spcBef>
              <a:buNone/>
              <a:defRPr lang="en-US" sz="4400" b="0" i="0" u="none" kern="1200" spc="-150" baseline="0" dirty="0">
                <a:solidFill>
                  <a:schemeClr val="bg1"/>
                </a:solidFill>
                <a:latin typeface="Segoe UI Semibold" charset="0"/>
                <a:ea typeface="Segoe UI Semibold" charset="0"/>
                <a:cs typeface="Segoe UI Semibold" charset="0"/>
              </a:defRPr>
            </a:lvl1pPr>
          </a:lstStyle>
          <a:p>
            <a:r>
              <a:rPr lang="en-US" dirty="0"/>
              <a:t>Click to edit Master title style</a:t>
            </a:r>
          </a:p>
        </p:txBody>
      </p:sp>
      <p:sp>
        <p:nvSpPr>
          <p:cNvPr id="8" name="Text Placeholder 7"/>
          <p:cNvSpPr>
            <a:spLocks noGrp="1"/>
          </p:cNvSpPr>
          <p:nvPr>
            <p:ph type="body" sz="quarter" idx="10"/>
          </p:nvPr>
        </p:nvSpPr>
        <p:spPr>
          <a:xfrm>
            <a:off x="274638" y="1210587"/>
            <a:ext cx="11888787" cy="615553"/>
          </a:xfrm>
        </p:spPr>
        <p:txBody>
          <a:bodyPr tIns="0" bIns="0"/>
          <a:lstStyle>
            <a:lvl1pPr marL="0" indent="0">
              <a:buNone/>
              <a:defRPr lang="en-US" sz="2000" kern="1200" spc="-30" baseline="0" dirty="0">
                <a:solidFill>
                  <a:srgbClr val="ED6722"/>
                </a:solidFill>
                <a:latin typeface="+mn-lt"/>
                <a:ea typeface="+mn-ea"/>
                <a:cs typeface="Bodoni Std Bold Italic"/>
              </a:defRPr>
            </a:lvl1pPr>
          </a:lstStyle>
          <a:p>
            <a:pPr marL="0" lvl="0" algn="l" defTabSz="914400" rtl="0" eaLnBrk="1" latinLnBrk="0" hangingPunct="1"/>
            <a:r>
              <a:rPr lang="en-US" dirty="0"/>
              <a:t>Edit Master text styles</a:t>
            </a:r>
          </a:p>
          <a:p>
            <a:pPr marL="0" lvl="0" algn="l" defTabSz="914400" rtl="0" eaLnBrk="1" latinLnBrk="0" hangingPunct="1"/>
            <a:endParaRPr lang="en-US" dirty="0"/>
          </a:p>
        </p:txBody>
      </p:sp>
    </p:spTree>
    <p:extLst>
      <p:ext uri="{BB962C8B-B14F-4D97-AF65-F5344CB8AC3E}">
        <p14:creationId xmlns:p14="http://schemas.microsoft.com/office/powerpoint/2010/main" val="115862459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144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1586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794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083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4160378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tx1">
                    <a:lumMod val="25000"/>
                    <a:lumOff val="75000"/>
                  </a:schemeClr>
                </a:solidFill>
                <a:cs typeface="Segoe UI" pitchFamily="34" charset="0"/>
              </a:rPr>
              <a:t>©</a:t>
            </a:r>
            <a:r>
              <a:rPr lang="en-US" sz="700" baseline="0" dirty="0">
                <a:solidFill>
                  <a:schemeClr val="tx1">
                    <a:lumMod val="25000"/>
                    <a:lumOff val="75000"/>
                  </a:schemeClr>
                </a:solidFill>
                <a:cs typeface="Segoe UI" pitchFamily="34" charset="0"/>
              </a:rPr>
              <a:t> Copyright</a:t>
            </a:r>
            <a:r>
              <a:rPr lang="en-US" sz="700" dirty="0">
                <a:solidFill>
                  <a:schemeClr val="tx1">
                    <a:lumMod val="25000"/>
                    <a:lumOff val="75000"/>
                  </a:schemeClr>
                </a:solidFill>
                <a:cs typeface="Segoe UI" pitchFamily="34" charset="0"/>
              </a:rPr>
              <a:t> Microsoft Corporation. All rights reserved. </a:t>
            </a:r>
          </a:p>
        </p:txBody>
      </p:sp>
      <p:pic>
        <p:nvPicPr>
          <p:cNvPr id="6" name="Picture 5"/>
          <p:cNvPicPr>
            <a:picLocks noChangeAspect="1"/>
          </p:cNvPicPr>
          <p:nvPr userDrawn="1"/>
        </p:nvPicPr>
        <p:blipFill>
          <a:blip r:embed="rId2"/>
          <a:stretch>
            <a:fillRect/>
          </a:stretch>
        </p:blipFill>
        <p:spPr>
          <a:xfrm>
            <a:off x="12918" y="2732930"/>
            <a:ext cx="4156312" cy="1528663"/>
          </a:xfrm>
          <a:prstGeom prst="rect">
            <a:avLst/>
          </a:prstGeom>
        </p:spPr>
      </p:pic>
    </p:spTree>
    <p:extLst>
      <p:ext uri="{BB962C8B-B14F-4D97-AF65-F5344CB8AC3E}">
        <p14:creationId xmlns:p14="http://schemas.microsoft.com/office/powerpoint/2010/main" val="275645764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81051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094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99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28971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77508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62546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78483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22270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387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40041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2211218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399205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536945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234218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450641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390947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3642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1268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762718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5104957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949176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761177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09048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88253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50786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80581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995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21541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09887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5749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21448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484695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24822542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31056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299740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56361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762295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17176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91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468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398024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3378454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28999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Photo_Option">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813" b="7813"/>
          <a:stretch/>
        </p:blipFill>
        <p:spPr>
          <a:xfrm>
            <a:off x="318" y="-318"/>
            <a:ext cx="12435840" cy="6995160"/>
          </a:xfrm>
          <a:prstGeom prst="rect">
            <a:avLst/>
          </a:prstGeom>
        </p:spPr>
      </p:pic>
      <p:sp>
        <p:nvSpPr>
          <p:cNvPr id="12" name="Rectangle 11"/>
          <p:cNvSpPr/>
          <p:nvPr/>
        </p:nvSpPr>
        <p:spPr bwMode="auto">
          <a:xfrm>
            <a:off x="269177" y="4710941"/>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a:xfrm>
            <a:off x="0" y="2235995"/>
            <a:ext cx="12436475" cy="4757503"/>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dirty="0"/>
          </a:p>
        </p:txBody>
      </p:sp>
      <p:sp>
        <p:nvSpPr>
          <p:cNvPr id="13" name="Title 1"/>
          <p:cNvSpPr>
            <a:spLocks noGrp="1"/>
          </p:cNvSpPr>
          <p:nvPr>
            <p:ph type="title" hasCustomPrompt="1"/>
          </p:nvPr>
        </p:nvSpPr>
        <p:spPr bwMode="auto">
          <a:xfrm>
            <a:off x="262515" y="4667663"/>
            <a:ext cx="8522498" cy="1280160"/>
          </a:xfrm>
          <a:noFill/>
        </p:spPr>
        <p:txBody>
          <a:bodyPr lIns="146304" tIns="91440" rIns="146304" bIns="0" anchor="b" anchorCtr="0"/>
          <a:lstStyle>
            <a:lvl1pPr marL="0" algn="l" defTabSz="914224" rtl="0" eaLnBrk="1" latinLnBrk="0" hangingPunct="1">
              <a:defRPr lang="en-US" sz="5000" b="0" kern="1200" spc="-150" dirty="0">
                <a:solidFill>
                  <a:srgbClr val="FFFFFF"/>
                </a:solidFill>
                <a:latin typeface="Segoe UI Semibold" panose="020B0702040204020203" pitchFamily="34" charset="0"/>
                <a:ea typeface="+mn-ea"/>
                <a:cs typeface="Segoe UI Semibold" panose="020B0702040204020203" pitchFamily="34" charset="0"/>
              </a:defRPr>
            </a:lvl1pPr>
          </a:lstStyle>
          <a:p>
            <a:r>
              <a:rPr lang="en-US" dirty="0"/>
              <a:t>Presentation title</a:t>
            </a:r>
          </a:p>
        </p:txBody>
      </p:sp>
      <p:sp>
        <p:nvSpPr>
          <p:cNvPr id="14" name="Text Placeholder 2"/>
          <p:cNvSpPr>
            <a:spLocks noGrp="1"/>
          </p:cNvSpPr>
          <p:nvPr>
            <p:ph type="body" sz="quarter" idx="14" hasCustomPrompt="1"/>
          </p:nvPr>
        </p:nvSpPr>
        <p:spPr bwMode="auto">
          <a:xfrm>
            <a:off x="269176" y="5957243"/>
            <a:ext cx="8522498" cy="485614"/>
          </a:xfrm>
        </p:spPr>
        <p:txBody>
          <a:bodyPr tIns="0" bIns="109728">
            <a:noAutofit/>
          </a:bodyPr>
          <a:lstStyle>
            <a:lvl1pPr marL="0" indent="0" algn="l" defTabSz="914224" rtl="0" eaLnBrk="1" latinLnBrk="0" hangingPunct="1">
              <a:spcBef>
                <a:spcPts val="0"/>
              </a:spcBef>
              <a:buNone/>
              <a:defRPr lang="en-US" sz="2500" kern="1200" spc="-150" baseline="0" dirty="0" smtClean="0">
                <a:solidFill>
                  <a:srgbClr val="FFFFFF"/>
                </a:solidFill>
                <a:latin typeface="+mn-lt"/>
                <a:ea typeface="+mn-ea"/>
                <a:cs typeface="Bodoni Std Bold Italic"/>
              </a:defRPr>
            </a:lvl1pPr>
          </a:lstStyle>
          <a:p>
            <a:pPr lvl="0"/>
            <a:r>
              <a:rPr lang="en-US" dirty="0"/>
              <a:t>Subtitle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801" y="318754"/>
            <a:ext cx="1633522" cy="52669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9402" y="5758108"/>
            <a:ext cx="2045182" cy="752204"/>
          </a:xfrm>
          <a:prstGeom prst="rect">
            <a:avLst/>
          </a:prstGeom>
        </p:spPr>
      </p:pic>
      <p:pic>
        <p:nvPicPr>
          <p:cNvPr id="9" name="Picture 8"/>
          <p:cNvPicPr>
            <a:picLocks noChangeAspect="1"/>
          </p:cNvPicPr>
          <p:nvPr userDrawn="1"/>
        </p:nvPicPr>
        <p:blipFill>
          <a:blip r:embed="rId5"/>
          <a:stretch>
            <a:fillRect/>
          </a:stretch>
        </p:blipFill>
        <p:spPr>
          <a:xfrm>
            <a:off x="317" y="1207"/>
            <a:ext cx="12435840" cy="6992111"/>
          </a:xfrm>
          <a:prstGeom prst="rect">
            <a:avLst/>
          </a:prstGeom>
        </p:spPr>
      </p:pic>
      <p:sp>
        <p:nvSpPr>
          <p:cNvPr id="11" name="Rectangle 10"/>
          <p:cNvSpPr/>
          <p:nvPr userDrawn="1"/>
        </p:nvSpPr>
        <p:spPr bwMode="auto">
          <a:xfrm>
            <a:off x="269176" y="4710940"/>
            <a:ext cx="6402452" cy="365440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a:xfrm>
            <a:off x="-1" y="3025833"/>
            <a:ext cx="12436475" cy="3967664"/>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20801" y="318754"/>
            <a:ext cx="1633522" cy="526697"/>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9402" y="5758108"/>
            <a:ext cx="2045182" cy="752204"/>
          </a:xfrm>
          <a:prstGeom prst="rect">
            <a:avLst/>
          </a:prstGeom>
        </p:spPr>
      </p:pic>
    </p:spTree>
    <p:extLst>
      <p:ext uri="{BB962C8B-B14F-4D97-AF65-F5344CB8AC3E}">
        <p14:creationId xmlns:p14="http://schemas.microsoft.com/office/powerpoint/2010/main" val="237801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3999" b="0" i="0" u="none" kern="1200" spc="-150"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endParaRPr lang="en-US" dirty="0"/>
          </a:p>
        </p:txBody>
      </p:sp>
    </p:spTree>
    <p:extLst>
      <p:ext uri="{BB962C8B-B14F-4D97-AF65-F5344CB8AC3E}">
        <p14:creationId xmlns:p14="http://schemas.microsoft.com/office/powerpoint/2010/main" val="390740484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3999" b="0" i="0" u="none" kern="1200" spc="-150" baseline="0" dirty="0">
                <a:solidFill>
                  <a:schemeClr val="accent5">
                    <a:lumMod val="50000"/>
                  </a:schemeClr>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3" name="Rectangle 2"/>
          <p:cNvSpPr/>
          <p:nvPr/>
        </p:nvSpPr>
        <p:spPr bwMode="auto">
          <a:xfrm>
            <a:off x="0" y="6469063"/>
            <a:ext cx="12436475" cy="525463"/>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0687408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917575"/>
          </a:xfrm>
        </p:spPr>
        <p:txBody>
          <a:bodyPr/>
          <a:lstStyle>
            <a:lvl1pPr marL="0" algn="l" defTabSz="914053" rtl="0" eaLnBrk="1" latinLnBrk="0" hangingPunct="1">
              <a:spcBef>
                <a:spcPct val="0"/>
              </a:spcBef>
              <a:buNone/>
              <a:defRPr lang="en-US" sz="4399" b="0" i="0" u="none" kern="1200" spc="-150" baseline="0" dirty="0">
                <a:solidFill>
                  <a:schemeClr val="bg1"/>
                </a:solidFill>
                <a:latin typeface="Segoe UI Semibold" charset="0"/>
                <a:ea typeface="Segoe UI Semibold" charset="0"/>
                <a:cs typeface="Segoe UI Semibold" charset="0"/>
              </a:defRPr>
            </a:lvl1pPr>
          </a:lstStyle>
          <a:p>
            <a:r>
              <a:rPr lang="en-US"/>
              <a:t>Click to edit Master title style</a:t>
            </a:r>
            <a:endParaRPr lang="en-US" dirty="0"/>
          </a:p>
        </p:txBody>
      </p:sp>
    </p:spTree>
    <p:extLst>
      <p:ext uri="{BB962C8B-B14F-4D97-AF65-F5344CB8AC3E}">
        <p14:creationId xmlns:p14="http://schemas.microsoft.com/office/powerpoint/2010/main" val="88550746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_Subtitle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8"/>
            <a:ext cx="11889564" cy="822960"/>
          </a:xfrm>
        </p:spPr>
        <p:txBody>
          <a:bodyPr/>
          <a:lstStyle>
            <a:lvl1pPr marL="0" algn="l" defTabSz="914053" rtl="0" eaLnBrk="1" latinLnBrk="0" hangingPunct="1">
              <a:spcBef>
                <a:spcPct val="0"/>
              </a:spcBef>
              <a:buNone/>
              <a:defRPr lang="en-US" sz="4399" b="0" i="0" u="none" kern="1200" spc="-150" baseline="0" dirty="0">
                <a:solidFill>
                  <a:schemeClr val="bg1"/>
                </a:solidFill>
                <a:latin typeface="Segoe UI Semibold" charset="0"/>
                <a:ea typeface="Segoe UI Semibold" charset="0"/>
                <a:cs typeface="Segoe UI Semibold"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274639" y="1210587"/>
            <a:ext cx="11888787" cy="696866"/>
          </a:xfrm>
        </p:spPr>
        <p:txBody>
          <a:bodyPr tIns="0" bIns="0"/>
          <a:lstStyle>
            <a:lvl1pPr marL="0" indent="0">
              <a:buNone/>
              <a:defRPr lang="en-US" sz="2000" kern="1200" spc="-30" baseline="0" dirty="0">
                <a:solidFill>
                  <a:srgbClr val="ED6722"/>
                </a:solidFill>
                <a:latin typeface="+mn-lt"/>
                <a:ea typeface="+mn-ea"/>
                <a:cs typeface="Bodoni Std Bold Italic"/>
              </a:defRPr>
            </a:lvl1pPr>
          </a:lstStyle>
          <a:p>
            <a:pPr marL="0" lvl="0" algn="l" defTabSz="914224" rtl="0" eaLnBrk="1" latinLnBrk="0" hangingPunct="1"/>
            <a:r>
              <a:rPr lang="en-US"/>
              <a:t>Edit Master text styles</a:t>
            </a:r>
          </a:p>
          <a:p>
            <a:pPr marL="0" lvl="1" algn="l" defTabSz="914224" rtl="0" eaLnBrk="1" latinLnBrk="0" hangingPunct="1"/>
            <a:r>
              <a:rPr lang="en-US"/>
              <a:t>Second level</a:t>
            </a:r>
          </a:p>
        </p:txBody>
      </p:sp>
    </p:spTree>
    <p:extLst>
      <p:ext uri="{BB962C8B-B14F-4D97-AF65-F5344CB8AC3E}">
        <p14:creationId xmlns:p14="http://schemas.microsoft.com/office/powerpoint/2010/main" val="121128584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8172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Blank">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bwMode="auto">
          <a:xfrm>
            <a:off x="0" y="6469063"/>
            <a:ext cx="12436475" cy="525463"/>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algn="ctr" defTabSz="913923"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73256661"/>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9498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629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
        <p:nvSpPr>
          <p:cNvPr id="4"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411363502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solidFill>
                  <a:schemeClr val="tx1">
                    <a:lumMod val="25000"/>
                    <a:lumOff val="75000"/>
                  </a:schemeClr>
                </a:solidFill>
                <a:cs typeface="Segoe UI" pitchFamily="34" charset="0"/>
              </a:rPr>
              <a:t>©</a:t>
            </a:r>
            <a:r>
              <a:rPr lang="en-US" sz="700" baseline="0" dirty="0">
                <a:solidFill>
                  <a:schemeClr val="tx1">
                    <a:lumMod val="25000"/>
                    <a:lumOff val="75000"/>
                  </a:schemeClr>
                </a:solidFill>
                <a:cs typeface="Segoe UI" pitchFamily="34" charset="0"/>
              </a:rPr>
              <a:t> Copyright</a:t>
            </a:r>
            <a:r>
              <a:rPr lang="en-US" sz="700" dirty="0">
                <a:solidFill>
                  <a:schemeClr val="tx1">
                    <a:lumMod val="25000"/>
                    <a:lumOff val="75000"/>
                  </a:schemeClr>
                </a:solidFill>
                <a:cs typeface="Segoe UI" pitchFamily="34" charset="0"/>
              </a:rPr>
              <a:t> Microsoft Corporation. All rights reserved. </a:t>
            </a:r>
          </a:p>
        </p:txBody>
      </p:sp>
      <p:pic>
        <p:nvPicPr>
          <p:cNvPr id="6" name="Picture 5"/>
          <p:cNvPicPr>
            <a:picLocks noChangeAspect="1"/>
          </p:cNvPicPr>
          <p:nvPr/>
        </p:nvPicPr>
        <p:blipFill>
          <a:blip r:embed="rId2"/>
          <a:stretch>
            <a:fillRect/>
          </a:stretch>
        </p:blipFill>
        <p:spPr>
          <a:xfrm>
            <a:off x="12918" y="2732931"/>
            <a:ext cx="4156312" cy="1528663"/>
          </a:xfrm>
          <a:prstGeom prst="rect">
            <a:avLst/>
          </a:prstGeom>
        </p:spPr>
      </p:pic>
      <p:sp>
        <p:nvSpPr>
          <p:cNvPr id="4"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tx1">
                    <a:lumMod val="25000"/>
                    <a:lumOff val="75000"/>
                  </a:schemeClr>
                </a:solidFill>
                <a:cs typeface="Segoe UI" pitchFamily="34" charset="0"/>
              </a:rPr>
              <a:t>©</a:t>
            </a:r>
            <a:r>
              <a:rPr lang="en-US" sz="700" baseline="0" dirty="0">
                <a:solidFill>
                  <a:schemeClr val="tx1">
                    <a:lumMod val="25000"/>
                    <a:lumOff val="75000"/>
                  </a:schemeClr>
                </a:solidFill>
                <a:cs typeface="Segoe UI" pitchFamily="34" charset="0"/>
              </a:rPr>
              <a:t> Copyright</a:t>
            </a:r>
            <a:r>
              <a:rPr lang="en-US" sz="700" dirty="0">
                <a:solidFill>
                  <a:schemeClr val="tx1">
                    <a:lumMod val="25000"/>
                    <a:lumOff val="75000"/>
                  </a:schemeClr>
                </a:solidFill>
                <a:cs typeface="Segoe UI" pitchFamily="34" charset="0"/>
              </a:rPr>
              <a:t> Microsoft Corporation. All rights reserved. </a:t>
            </a:r>
          </a:p>
        </p:txBody>
      </p:sp>
      <p:pic>
        <p:nvPicPr>
          <p:cNvPr id="5" name="Picture 4"/>
          <p:cNvPicPr>
            <a:picLocks noChangeAspect="1"/>
          </p:cNvPicPr>
          <p:nvPr userDrawn="1"/>
        </p:nvPicPr>
        <p:blipFill>
          <a:blip r:embed="rId2"/>
          <a:stretch>
            <a:fillRect/>
          </a:stretch>
        </p:blipFill>
        <p:spPr>
          <a:xfrm>
            <a:off x="12918" y="2732930"/>
            <a:ext cx="4156312" cy="1528663"/>
          </a:xfrm>
          <a:prstGeom prst="rect">
            <a:avLst/>
          </a:prstGeom>
        </p:spPr>
      </p:pic>
    </p:spTree>
    <p:extLst>
      <p:ext uri="{BB962C8B-B14F-4D97-AF65-F5344CB8AC3E}">
        <p14:creationId xmlns:p14="http://schemas.microsoft.com/office/powerpoint/2010/main" val="337603584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923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5587" y="1"/>
            <a:ext cx="11889564" cy="917575"/>
          </a:xfrm>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195587"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162416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9838684" y="6534959"/>
            <a:ext cx="2516214" cy="459567"/>
          </a:xfrm>
          <a:prstGeom prst="rect">
            <a:avLst/>
          </a:prstGeom>
        </p:spPr>
        <p:txBody>
          <a:bodyPr lIns="121899" tIns="60949" rIns="121899" bIns="60949" anchor="ctr"/>
          <a:lstStyle>
            <a:lvl1pPr algn="l">
              <a:defRPr sz="1224">
                <a:gradFill>
                  <a:gsLst>
                    <a:gs pos="100000">
                      <a:schemeClr val="bg2"/>
                    </a:gs>
                    <a:gs pos="0">
                      <a:schemeClr val="bg2"/>
                    </a:gs>
                  </a:gsLst>
                  <a:lin ang="5400000" scaled="0"/>
                </a:gradFill>
              </a:defRPr>
            </a:lvl1pPr>
          </a:lstStyle>
          <a:p>
            <a:r>
              <a:rPr lang="en-US" dirty="0"/>
              <a:t>Microsoft Confidential | </a:t>
            </a:r>
            <a:fld id="{727B4C2D-45E2-4621-8491-2995EB46A674}" type="slidenum">
              <a:rPr lang="en-US" smtClean="0"/>
              <a:pPr/>
              <a:t>‹#›</a:t>
            </a:fld>
            <a:endParaRPr lang="en-US" dirty="0"/>
          </a:p>
        </p:txBody>
      </p:sp>
    </p:spTree>
    <p:extLst>
      <p:ext uri="{BB962C8B-B14F-4D97-AF65-F5344CB8AC3E}">
        <p14:creationId xmlns:p14="http://schemas.microsoft.com/office/powerpoint/2010/main" val="21489677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_Subtitle_Content">
    <p:bg>
      <p:bgPr>
        <a:solidFill>
          <a:srgbClr val="FFFFFF"/>
        </a:solidFill>
        <a:effectLst/>
      </p:bgPr>
    </p:bg>
    <p:spTree>
      <p:nvGrpSpPr>
        <p:cNvPr id="1" name=""/>
        <p:cNvGrpSpPr/>
        <p:nvPr/>
      </p:nvGrpSpPr>
      <p:grpSpPr>
        <a:xfrm>
          <a:off x="0" y="0"/>
          <a:ext cx="0" cy="0"/>
          <a:chOff x="0" y="0"/>
          <a:chExt cx="0" cy="0"/>
        </a:xfrm>
      </p:grpSpPr>
      <p:sp>
        <p:nvSpPr>
          <p:cNvPr id="5" name="Content Placeholder 3"/>
          <p:cNvSpPr>
            <a:spLocks noGrp="1"/>
          </p:cNvSpPr>
          <p:nvPr>
            <p:ph sz="quarter" idx="11"/>
          </p:nvPr>
        </p:nvSpPr>
        <p:spPr>
          <a:xfrm>
            <a:off x="274639" y="1678686"/>
            <a:ext cx="11888787" cy="4622555"/>
          </a:xfrm>
        </p:spPr>
        <p:txBody>
          <a:bodyPr>
            <a:noAutofit/>
          </a:bodyPr>
          <a:lstStyle>
            <a:lvl1pPr>
              <a:spcBef>
                <a:spcPts val="1530"/>
              </a:spcBef>
              <a:defRPr sz="2856" b="0">
                <a:solidFill>
                  <a:schemeClr val="accent1"/>
                </a:solidFill>
                <a:latin typeface="Segoe UI Semibold" panose="020B0702040204020203" pitchFamily="34" charset="0"/>
                <a:cs typeface="Segoe UI Semibold" panose="020B0702040204020203" pitchFamily="34" charset="0"/>
              </a:defRPr>
            </a:lvl1pPr>
            <a:lvl2pPr marL="279779">
              <a:lnSpc>
                <a:spcPct val="100000"/>
              </a:lnSpc>
              <a:spcBef>
                <a:spcPts val="612"/>
              </a:spcBef>
              <a:spcAft>
                <a:spcPts val="612"/>
              </a:spcAft>
              <a:defRPr sz="1836"/>
            </a:lvl2pPr>
            <a:lvl3pPr marL="466298">
              <a:lnSpc>
                <a:spcPct val="100000"/>
              </a:lnSpc>
              <a:spcBef>
                <a:spcPts val="612"/>
              </a:spcBef>
              <a:spcAft>
                <a:spcPts val="612"/>
              </a:spcAft>
              <a:defRPr sz="1632"/>
            </a:lvl3pPr>
            <a:lvl4pPr marL="652818">
              <a:lnSpc>
                <a:spcPct val="100000"/>
              </a:lnSpc>
              <a:spcBef>
                <a:spcPts val="612"/>
              </a:spcBef>
              <a:spcAft>
                <a:spcPts val="612"/>
              </a:spcAft>
              <a:defRPr sz="1428"/>
            </a:lvl4pPr>
            <a:lvl5pPr marL="839337">
              <a:lnSpc>
                <a:spcPct val="100000"/>
              </a:lnSpc>
              <a:spcBef>
                <a:spcPts val="612"/>
              </a:spcBef>
              <a:spcAft>
                <a:spcPts val="612"/>
              </a:spcAft>
              <a:defRPr sz="142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274639" y="300237"/>
            <a:ext cx="11889564" cy="746083"/>
          </a:xfrm>
        </p:spPr>
        <p:txBody>
          <a:bodyPr/>
          <a:lstStyle>
            <a:lvl1pPr marL="0" algn="l" defTabSz="914053" rtl="0" eaLnBrk="1" latinLnBrk="0" hangingPunct="1">
              <a:spcBef>
                <a:spcPct val="0"/>
              </a:spcBef>
              <a:buNone/>
              <a:defRPr lang="en-US" sz="4488" b="1" i="0" u="none" kern="1200" spc="-150" baseline="0" dirty="0">
                <a:solidFill>
                  <a:schemeClr val="accent5">
                    <a:lumMod val="50000"/>
                  </a:schemeClr>
                </a:solidFill>
                <a:latin typeface="+mn-lt"/>
                <a:ea typeface="+mn-ea"/>
                <a:cs typeface="+mn-cs"/>
              </a:defRPr>
            </a:lvl1pPr>
          </a:lstStyle>
          <a:p>
            <a:r>
              <a:rPr lang="en-US"/>
              <a:t>Click to edit Master title style</a:t>
            </a:r>
            <a:endParaRPr lang="en-US" dirty="0"/>
          </a:p>
        </p:txBody>
      </p:sp>
      <p:sp>
        <p:nvSpPr>
          <p:cNvPr id="7" name="Text Placeholder 7"/>
          <p:cNvSpPr>
            <a:spLocks noGrp="1"/>
          </p:cNvSpPr>
          <p:nvPr>
            <p:ph type="body" sz="quarter" idx="10"/>
          </p:nvPr>
        </p:nvSpPr>
        <p:spPr>
          <a:xfrm>
            <a:off x="274639" y="1046319"/>
            <a:ext cx="11888787" cy="760170"/>
          </a:xfrm>
        </p:spPr>
        <p:txBody>
          <a:bodyPr tIns="0" bIns="0"/>
          <a:lstStyle>
            <a:lvl1pPr marL="0" indent="0">
              <a:buNone/>
              <a:defRPr lang="en-US" sz="2448" kern="1200" spc="-30" baseline="0" dirty="0">
                <a:solidFill>
                  <a:srgbClr val="ED6722"/>
                </a:solidFill>
                <a:latin typeface="+mn-lt"/>
                <a:ea typeface="+mn-ea"/>
                <a:cs typeface="Bodoni Std Bold Italic"/>
              </a:defRPr>
            </a:lvl1pPr>
          </a:lstStyle>
          <a:p>
            <a:pPr marL="0" lvl="0" algn="l" defTabSz="914224" rtl="0" eaLnBrk="1" latinLnBrk="0" hangingPunct="1"/>
            <a:r>
              <a:rPr lang="en-US"/>
              <a:t>Edit Master text styles</a:t>
            </a:r>
          </a:p>
          <a:p>
            <a:pPr marL="0" lvl="1" algn="l" defTabSz="914224" rtl="0" eaLnBrk="1" latinLnBrk="0" hangingPunct="1"/>
            <a:r>
              <a:rPr lang="en-US"/>
              <a:t>Second level</a:t>
            </a:r>
          </a:p>
        </p:txBody>
      </p:sp>
      <p:sp>
        <p:nvSpPr>
          <p:cNvPr id="8" name="Slide Number Placeholder 2"/>
          <p:cNvSpPr>
            <a:spLocks noGrp="1"/>
          </p:cNvSpPr>
          <p:nvPr>
            <p:ph type="sldNum" sz="quarter" idx="4"/>
          </p:nvPr>
        </p:nvSpPr>
        <p:spPr>
          <a:xfrm>
            <a:off x="11395997" y="6321506"/>
            <a:ext cx="765841"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defTabSz="932597">
              <a:defRPr/>
            </a:pPr>
            <a:fld id="{929F2E26-FBB4-412D-8399-021EF99BADE3}" type="slidenum">
              <a:rPr lang="en-US" kern="0" smtClean="0"/>
              <a:pPr defTabSz="932597">
                <a:defRPr/>
              </a:pPr>
              <a:t>‹#›</a:t>
            </a:fld>
            <a:endParaRPr lang="en-US" kern="0"/>
          </a:p>
        </p:txBody>
      </p:sp>
    </p:spTree>
    <p:extLst>
      <p:ext uri="{BB962C8B-B14F-4D97-AF65-F5344CB8AC3E}">
        <p14:creationId xmlns:p14="http://schemas.microsoft.com/office/powerpoint/2010/main" val="424247732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8.png"/><Relationship Id="rId2" Type="http://schemas.openxmlformats.org/officeDocument/2006/relationships/slideLayout" Target="../slideLayouts/slideLayout86.xml"/><Relationship Id="rId16" Type="http://schemas.openxmlformats.org/officeDocument/2006/relationships/theme" Target="../theme/theme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image" Target="../media/image8.png"/><Relationship Id="rId2" Type="http://schemas.openxmlformats.org/officeDocument/2006/relationships/slideLayout" Target="../slideLayouts/slideLayout101.xml"/><Relationship Id="rId16" Type="http://schemas.openxmlformats.org/officeDocument/2006/relationships/theme" Target="../theme/theme6.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image" Target="../media/image8.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theme" Target="../theme/theme7.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876187275"/>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17"/>
          <a:stretch>
            <a:fillRect/>
          </a:stretch>
        </p:blipFill>
        <p:spPr>
          <a:xfrm rot="5400000">
            <a:off x="9393899" y="3050514"/>
            <a:ext cx="6995160" cy="894134"/>
          </a:xfrm>
          <a:prstGeom prst="rect">
            <a:avLst/>
          </a:prstGeom>
        </p:spPr>
      </p:pic>
      <p:pic>
        <p:nvPicPr>
          <p:cNvPr id="5" name="Picture 4"/>
          <p:cNvPicPr>
            <a:picLocks noChangeAspect="1"/>
          </p:cNvPicPr>
          <p:nvPr userDrawn="1"/>
        </p:nvPicPr>
        <p:blipFill>
          <a:blip r:embed="rId1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406251657"/>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17"/>
          <a:stretch>
            <a:fillRect/>
          </a:stretch>
        </p:blipFill>
        <p:spPr>
          <a:xfrm rot="5400000">
            <a:off x="9393899" y="3050514"/>
            <a:ext cx="6995160" cy="894134"/>
          </a:xfrm>
          <a:prstGeom prst="rect">
            <a:avLst/>
          </a:prstGeom>
        </p:spPr>
      </p:pic>
      <p:pic>
        <p:nvPicPr>
          <p:cNvPr id="5" name="Picture 4"/>
          <p:cNvPicPr>
            <a:picLocks noChangeAspect="1"/>
          </p:cNvPicPr>
          <p:nvPr userDrawn="1"/>
        </p:nvPicPr>
        <p:blipFill>
          <a:blip r:embed="rId17"/>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667017411"/>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2"/>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761956029"/>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4182461390"/>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 id="2147484451" r:id="rId19"/>
    <p:sldLayoutId id="2147484452" r:id="rId20"/>
    <p:sldLayoutId id="214748445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hyperlink" Target="https://youtu.be/G_5-CZMUYlQ" TargetMode="External"/><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3.png"/><Relationship Id="rId1" Type="http://schemas.openxmlformats.org/officeDocument/2006/relationships/slideLayout" Target="../slideLayouts/slideLayout101.xml"/><Relationship Id="rId6" Type="http://schemas.openxmlformats.org/officeDocument/2006/relationships/image" Target="../media/image24.jpeg"/><Relationship Id="rId11" Type="http://schemas.openxmlformats.org/officeDocument/2006/relationships/hyperlink" Target="https://microsoft.sharepoint.com/teams/ftgtm/Shared%20Documents/FastTrack%20vNext/Events/MGX/CSC_FastTrack_v4.6_blurred%20screens_061316_REV.mp4.url" TargetMode="External"/><Relationship Id="rId5" Type="http://schemas.openxmlformats.org/officeDocument/2006/relationships/image" Target="../media/image23.jp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8" Type="http://schemas.openxmlformats.org/officeDocument/2006/relationships/image" Target="../media/image41.emf"/><Relationship Id="rId13" Type="http://schemas.microsoft.com/office/2007/relationships/hdphoto" Target="../media/hdphoto1.wdp"/><Relationship Id="rId18" Type="http://schemas.openxmlformats.org/officeDocument/2006/relationships/image" Target="../media/image48.png"/><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png"/><Relationship Id="rId17" Type="http://schemas.microsoft.com/office/2007/relationships/hdphoto" Target="../media/hdphoto3.wdp"/><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86.xml"/><Relationship Id="rId6" Type="http://schemas.openxmlformats.org/officeDocument/2006/relationships/image" Target="../media/image39.emf"/><Relationship Id="rId11" Type="http://schemas.openxmlformats.org/officeDocument/2006/relationships/image" Target="../media/image44.png"/><Relationship Id="rId5" Type="http://schemas.openxmlformats.org/officeDocument/2006/relationships/image" Target="../media/image38.emf"/><Relationship Id="rId15" Type="http://schemas.microsoft.com/office/2007/relationships/hdphoto" Target="../media/hdphoto2.wdp"/><Relationship Id="rId10" Type="http://schemas.openxmlformats.org/officeDocument/2006/relationships/image" Target="../media/image43.emf"/><Relationship Id="rId19" Type="http://schemas.microsoft.com/office/2007/relationships/hdphoto" Target="../media/hdphoto4.wdp"/><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image" Target="../media/image17.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86.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slideLayout" Target="../slideLayouts/slideLayout8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chart" Target="../charts/chart5.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notesSlide" Target="../notesSlides/notesSlide26.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8.xml.rels><?xml version="1.0" encoding="UTF-8" standalone="yes"?>
<Relationships xmlns="http://schemas.openxmlformats.org/package/2006/relationships"><Relationship Id="rId3" Type="http://schemas.openxmlformats.org/officeDocument/2006/relationships/hyperlink" Target="http://aka.ms/bestbuyninjas" TargetMode="External"/><Relationship Id="rId2" Type="http://schemas.openxmlformats.org/officeDocument/2006/relationships/notesSlide" Target="../notesSlides/notesSlide27.xml"/><Relationship Id="rId1" Type="http://schemas.openxmlformats.org/officeDocument/2006/relationships/slideLayout" Target="../slideLayouts/slideLayout86.xml"/><Relationship Id="rId4" Type="http://schemas.openxmlformats.org/officeDocument/2006/relationships/hyperlink" Target="http://aka.ms/qantasstor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0.xml"/><Relationship Id="rId1" Type="http://schemas.openxmlformats.org/officeDocument/2006/relationships/video" Target="https://www.youtube.com/embed/6jfpomYFCGU" TargetMode="Externa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3.jpe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34.xml"/><Relationship Id="rId16" Type="http://schemas.openxmlformats.org/officeDocument/2006/relationships/image" Target="../media/image75.png"/><Relationship Id="rId1" Type="http://schemas.openxmlformats.org/officeDocument/2006/relationships/slideLayout" Target="../slideLayouts/slideLayout91.xml"/><Relationship Id="rId6" Type="http://schemas.openxmlformats.org/officeDocument/2006/relationships/image" Target="../media/image65.png"/><Relationship Id="rId11" Type="http://schemas.openxmlformats.org/officeDocument/2006/relationships/image" Target="../media/image70.png"/><Relationship Id="rId5" Type="http://schemas.microsoft.com/office/2007/relationships/hdphoto" Target="../media/hdphoto5.wdp"/><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6.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7.xml"/><Relationship Id="rId1" Type="http://schemas.openxmlformats.org/officeDocument/2006/relationships/slideLayout" Target="../slideLayouts/slideLayout90.xml"/><Relationship Id="rId5" Type="http://schemas.openxmlformats.org/officeDocument/2006/relationships/hyperlink" Target="http://aka.ms/nationwideSPOT" TargetMode="Externa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hyperlink" Target="http://www.gartner.com/document/3429817?ref=TypeAheadSearch&amp;qid=f5ef386e7969bd6c9b671063dd4fb885" TargetMode="External"/><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90.xml"/><Relationship Id="rId5" Type="http://schemas.openxmlformats.org/officeDocument/2006/relationships/hyperlink" Target="http://aka.ms/O365Network/DrivingAdoption" TargetMode="External"/><Relationship Id="rId4" Type="http://schemas.openxmlformats.org/officeDocument/2006/relationships/hyperlink" Target="http://fasttrack.office.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hyperlink" Target="http://fasttrack.microsoft.com/" TargetMode="External"/><Relationship Id="rId1" Type="http://schemas.openxmlformats.org/officeDocument/2006/relationships/slideLayout" Target="../slideLayouts/slideLayout140.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hyperlink" Target="http://techcommunity.microsoft.com/" TargetMode="External"/><Relationship Id="rId1" Type="http://schemas.openxmlformats.org/officeDocument/2006/relationships/slideLayout" Target="../slideLayouts/slideLayout140.xml"/></Relationships>
</file>

<file path=ppt/slides/_rels/slide47.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44.xml"/><Relationship Id="rId1" Type="http://schemas.openxmlformats.org/officeDocument/2006/relationships/slideLayout" Target="../slideLayouts/slideLayout80.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hyperlink" Target="https://aka.ms/ignite.mobileapp"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8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0.xml"/><Relationship Id="rId1" Type="http://schemas.openxmlformats.org/officeDocument/2006/relationships/video" Target="https://www.youtube.com/embed/uyxgiXpKokY"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1439862"/>
            <a:ext cx="11704573" cy="1828786"/>
          </a:xfrm>
        </p:spPr>
        <p:txBody>
          <a:bodyPr/>
          <a:lstStyle/>
          <a:p>
            <a:r>
              <a:rPr lang="en-US" sz="4400" dirty="0"/>
              <a:t>Driving Office 365 Adoption </a:t>
            </a:r>
            <a:br>
              <a:rPr lang="en-US" sz="4400" dirty="0"/>
            </a:br>
            <a:r>
              <a:rPr lang="en-US" sz="3600" dirty="0"/>
              <a:t>Methodology, Best-Practices, and Resources from Microsoft</a:t>
            </a:r>
            <a:endParaRPr lang="en-US" sz="4400" dirty="0"/>
          </a:p>
        </p:txBody>
      </p:sp>
      <p:sp>
        <p:nvSpPr>
          <p:cNvPr id="5" name="Text Placeholder 4"/>
          <p:cNvSpPr>
            <a:spLocks noGrp="1"/>
          </p:cNvSpPr>
          <p:nvPr>
            <p:ph type="body" sz="quarter" idx="12"/>
          </p:nvPr>
        </p:nvSpPr>
        <p:spPr>
          <a:xfrm>
            <a:off x="274701" y="3509753"/>
            <a:ext cx="12725336" cy="1828007"/>
          </a:xfrm>
        </p:spPr>
        <p:txBody>
          <a:bodyPr/>
          <a:lstStyle/>
          <a:p>
            <a:r>
              <a:rPr lang="en-US" sz="2800" dirty="0"/>
              <a:t>Gideon Bibliowicz</a:t>
            </a:r>
          </a:p>
          <a:p>
            <a:r>
              <a:rPr lang="en-US" sz="2800" dirty="0"/>
              <a:t>Director, Office 365 Business Group</a:t>
            </a:r>
          </a:p>
          <a:p>
            <a:pPr>
              <a:spcBef>
                <a:spcPts val="1200"/>
              </a:spcBef>
            </a:pPr>
            <a:r>
              <a:rPr lang="en-US" sz="2800" dirty="0"/>
              <a:t>Matt Ontell</a:t>
            </a:r>
          </a:p>
          <a:p>
            <a:r>
              <a:rPr lang="en-US" sz="2800" dirty="0"/>
              <a:t>Principal Program Manager, Office 365 Engineering</a:t>
            </a:r>
          </a:p>
        </p:txBody>
      </p:sp>
      <p:sp>
        <p:nvSpPr>
          <p:cNvPr id="2" name="Text Placeholder 1"/>
          <p:cNvSpPr>
            <a:spLocks noGrp="1"/>
          </p:cNvSpPr>
          <p:nvPr>
            <p:ph type="body" sz="quarter" idx="13"/>
          </p:nvPr>
        </p:nvSpPr>
        <p:spPr/>
        <p:txBody>
          <a:bodyPr/>
          <a:lstStyle/>
          <a:p>
            <a:r>
              <a:rPr lang="en-US" dirty="0"/>
              <a:t>BRK2097</a:t>
            </a:r>
          </a:p>
        </p:txBody>
      </p:sp>
    </p:spTree>
    <p:extLst>
      <p:ext uri="{BB962C8B-B14F-4D97-AF65-F5344CB8AC3E}">
        <p14:creationId xmlns:p14="http://schemas.microsoft.com/office/powerpoint/2010/main" val="31380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Momentum</a:t>
            </a:r>
          </a:p>
        </p:txBody>
      </p:sp>
      <p:sp>
        <p:nvSpPr>
          <p:cNvPr id="3" name="Rectangle 2"/>
          <p:cNvSpPr/>
          <p:nvPr/>
        </p:nvSpPr>
        <p:spPr bwMode="auto">
          <a:xfrm>
            <a:off x="7407275" y="0"/>
            <a:ext cx="5029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grpSp>
        <p:nvGrpSpPr>
          <p:cNvPr id="4" name="Group 3"/>
          <p:cNvGrpSpPr/>
          <p:nvPr/>
        </p:nvGrpSpPr>
        <p:grpSpPr>
          <a:xfrm>
            <a:off x="7720585" y="650589"/>
            <a:ext cx="4208561" cy="5388752"/>
            <a:chOff x="5849840" y="999385"/>
            <a:chExt cx="4208561" cy="5388752"/>
          </a:xfrm>
        </p:grpSpPr>
        <p:sp>
          <p:nvSpPr>
            <p:cNvPr id="5" name="Rectangle 4"/>
            <p:cNvSpPr/>
            <p:nvPr/>
          </p:nvSpPr>
          <p:spPr>
            <a:xfrm>
              <a:off x="5849840" y="999385"/>
              <a:ext cx="688199" cy="1769715"/>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500" b="0" i="0" u="none" strike="noStrike" kern="0" cap="none" spc="0" normalizeH="0" baseline="0" noProof="0" dirty="0">
                  <a:ln>
                    <a:noFill/>
                  </a:ln>
                  <a:solidFill>
                    <a:srgbClr val="D83B01"/>
                  </a:solidFill>
                  <a:effectLst/>
                  <a:uLnTx/>
                  <a:uFillTx/>
                </a:rPr>
                <a:t>“</a:t>
              </a:r>
              <a:endParaRPr kumimoji="0" lang="en-US" sz="11500" b="0" i="0" u="none" strike="noStrike" kern="0" cap="none" spc="0" normalizeH="0" baseline="0" noProof="0" dirty="0">
                <a:ln>
                  <a:noFill/>
                </a:ln>
                <a:solidFill>
                  <a:srgbClr val="D83B01"/>
                </a:solidFill>
                <a:effectLst/>
                <a:uLnTx/>
                <a:uFillTx/>
              </a:endParaRPr>
            </a:p>
          </p:txBody>
        </p:sp>
        <p:sp>
          <p:nvSpPr>
            <p:cNvPr id="6" name="Title 1"/>
            <p:cNvSpPr txBox="1">
              <a:spLocks/>
            </p:cNvSpPr>
            <p:nvPr/>
          </p:nvSpPr>
          <p:spPr>
            <a:xfrm>
              <a:off x="6357169" y="1494198"/>
              <a:ext cx="3701232" cy="4321183"/>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n-lt"/>
                  <a:ea typeface="Segoe UI Semibold" charset="0"/>
                  <a:cs typeface="Segoe UI Light" panose="020B0502040204020203" pitchFamily="34" charset="0"/>
                </a:rPr>
                <a:t>Moving at the pace of change, and not breaking the business was really important to us. Our partnership with the FastTrack team was fantastic. They helped </a:t>
              </a:r>
              <a:br>
                <a:rPr kumimoji="0" lang="en-US" sz="2400" b="0" i="0" u="none" strike="noStrike" kern="0" cap="none" spc="0" normalizeH="0" baseline="0" noProof="0" dirty="0">
                  <a:ln>
                    <a:noFill/>
                  </a:ln>
                  <a:solidFill>
                    <a:schemeClr val="tx1"/>
                  </a:solidFill>
                  <a:effectLst/>
                  <a:uLnTx/>
                  <a:uFillTx/>
                  <a:latin typeface="+mn-lt"/>
                  <a:ea typeface="Segoe UI Semibold" charset="0"/>
                  <a:cs typeface="Segoe UI Light" panose="020B0502040204020203" pitchFamily="34" charset="0"/>
                </a:rPr>
              </a:br>
              <a:r>
                <a:rPr kumimoji="0" lang="en-US" sz="2400" b="0" i="0" u="none" strike="noStrike" kern="0" cap="none" spc="0" normalizeH="0" baseline="0" noProof="0" dirty="0">
                  <a:ln>
                    <a:noFill/>
                  </a:ln>
                  <a:solidFill>
                    <a:schemeClr val="tx1"/>
                  </a:solidFill>
                  <a:effectLst/>
                  <a:uLnTx/>
                  <a:uFillTx/>
                  <a:latin typeface="+mn-lt"/>
                  <a:ea typeface="Segoe UI Semibold" charset="0"/>
                  <a:cs typeface="Segoe UI Light" panose="020B0502040204020203" pitchFamily="34" charset="0"/>
                </a:rPr>
                <a:t>us work through lots of our onboarding challenges, as well as</a:t>
              </a:r>
              <a:r>
                <a:rPr kumimoji="0" lang="en-US" sz="2400" b="1" i="0" u="none" strike="noStrike" kern="0" cap="none" spc="0" normalizeH="0" baseline="0" noProof="0" dirty="0">
                  <a:ln>
                    <a:noFill/>
                  </a:ln>
                  <a:solidFill>
                    <a:schemeClr val="tx1"/>
                  </a:solidFill>
                  <a:effectLst/>
                  <a:uLnTx/>
                  <a:uFillTx/>
                  <a:latin typeface="+mn-lt"/>
                  <a:ea typeface="Segoe UI Semibold" charset="0"/>
                  <a:cs typeface="Segoe UI Light" panose="020B0502040204020203" pitchFamily="34" charset="0"/>
                </a:rPr>
                <a:t> strategically how to setup our business processes and business change</a:t>
              </a:r>
              <a:r>
                <a:rPr kumimoji="0" lang="en-US" sz="2400" b="1" i="0" u="none" strike="noStrike" kern="0" cap="none" spc="0" normalizeH="0" baseline="0" noProof="0" dirty="0">
                  <a:ln>
                    <a:noFill/>
                  </a:ln>
                  <a:solidFill>
                    <a:schemeClr val="tx1"/>
                  </a:solidFill>
                  <a:effectLst/>
                  <a:uLnTx/>
                  <a:uFillTx/>
                  <a:latin typeface="Segoe UI Light" panose="020B0502040204020203" pitchFamily="34" charset="0"/>
                  <a:ea typeface="Segoe UI Semibold" charset="0"/>
                  <a:cs typeface="Segoe UI Light" panose="020B0502040204020203" pitchFamily="34" charset="0"/>
                </a:rPr>
                <a:t>.”</a:t>
              </a:r>
            </a:p>
          </p:txBody>
        </p:sp>
        <p:sp>
          <p:nvSpPr>
            <p:cNvPr id="7" name="Rectangle 6"/>
            <p:cNvSpPr/>
            <p:nvPr/>
          </p:nvSpPr>
          <p:spPr>
            <a:xfrm>
              <a:off x="6357169" y="5957250"/>
              <a:ext cx="1837387" cy="430887"/>
            </a:xfrm>
            <a:prstGeom prst="rect">
              <a:avLst/>
            </a:prstGeom>
          </p:spPr>
          <p:txBody>
            <a:bodyPr wrap="square" lIns="0" tIns="0" rIns="0" bIns="0" anchor="t" anchorCtr="0">
              <a:sp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Omar Bhatti</a:t>
              </a:r>
              <a:br>
                <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br>
              <a:r>
                <a:rPr kumimoji="0" lang="it-IT" sz="12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Senior Principal, CSC</a:t>
              </a:r>
            </a:p>
          </p:txBody>
        </p:sp>
      </p:grpSp>
      <p:sp>
        <p:nvSpPr>
          <p:cNvPr id="32" name="Freeform 25">
            <a:hlinkClick r:id="rId3"/>
          </p:cNvPr>
          <p:cNvSpPr>
            <a:spLocks noEditPoints="1"/>
          </p:cNvSpPr>
          <p:nvPr/>
        </p:nvSpPr>
        <p:spPr bwMode="black">
          <a:xfrm flipH="1">
            <a:off x="10983308" y="5677282"/>
            <a:ext cx="778258" cy="778258"/>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chemeClr val="bg1">
              <a:lumMod val="90000"/>
            </a:schemeClr>
          </a:solidFill>
          <a:ln>
            <a:noFill/>
          </a:ln>
          <a:extLst/>
        </p:spPr>
        <p:txBody>
          <a:bodyPr vert="horz" wrap="square" lIns="91427" tIns="45713" rIns="91427" bIns="45713" numCol="1" anchor="t" anchorCtr="0" compatLnSpc="1">
            <a:prstTxWarp prst="textNoShape">
              <a:avLst/>
            </a:prstTxWarp>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8" name="Group 27"/>
          <p:cNvGrpSpPr/>
          <p:nvPr/>
        </p:nvGrpSpPr>
        <p:grpSpPr>
          <a:xfrm>
            <a:off x="966527" y="5401692"/>
            <a:ext cx="2115210" cy="741167"/>
            <a:chOff x="966527" y="5401692"/>
            <a:chExt cx="2115210" cy="741167"/>
          </a:xfrm>
        </p:grpSpPr>
        <p:sp>
          <p:nvSpPr>
            <p:cNvPr id="36" name="TextBox 35"/>
            <p:cNvSpPr txBox="1"/>
            <p:nvPr/>
          </p:nvSpPr>
          <p:spPr>
            <a:xfrm>
              <a:off x="966527" y="5562395"/>
              <a:ext cx="2115210"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1175"/>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FastTrack Engineers </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worldwide</a:t>
              </a:r>
            </a:p>
          </p:txBody>
        </p:sp>
        <p:sp>
          <p:nvSpPr>
            <p:cNvPr id="48" name="Rectangle 47"/>
            <p:cNvSpPr/>
            <p:nvPr/>
          </p:nvSpPr>
          <p:spPr bwMode="auto">
            <a:xfrm>
              <a:off x="1707612" y="5401692"/>
              <a:ext cx="633040" cy="2898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600+</a:t>
              </a:r>
            </a:p>
          </p:txBody>
        </p:sp>
      </p:grpSp>
      <p:grpSp>
        <p:nvGrpSpPr>
          <p:cNvPr id="51" name="Group 50"/>
          <p:cNvGrpSpPr/>
          <p:nvPr/>
        </p:nvGrpSpPr>
        <p:grpSpPr>
          <a:xfrm>
            <a:off x="4311922" y="5383752"/>
            <a:ext cx="1860278" cy="759107"/>
            <a:chOff x="4311922" y="5383752"/>
            <a:chExt cx="1860278" cy="759107"/>
          </a:xfrm>
        </p:grpSpPr>
        <p:sp>
          <p:nvSpPr>
            <p:cNvPr id="52" name="TextBox 51"/>
            <p:cNvSpPr txBox="1"/>
            <p:nvPr/>
          </p:nvSpPr>
          <p:spPr>
            <a:xfrm>
              <a:off x="4311922" y="5562395"/>
              <a:ext cx="1860278"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1175"/>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New customers in </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FastTrack/month</a:t>
              </a:r>
            </a:p>
          </p:txBody>
        </p:sp>
        <p:sp>
          <p:nvSpPr>
            <p:cNvPr id="53" name="Rectangle 52"/>
            <p:cNvSpPr/>
            <p:nvPr/>
          </p:nvSpPr>
          <p:spPr bwMode="auto">
            <a:xfrm>
              <a:off x="4937659" y="5383752"/>
              <a:ext cx="672224" cy="3077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4k+</a:t>
              </a:r>
            </a:p>
          </p:txBody>
        </p:sp>
      </p:grpSp>
      <p:grpSp>
        <p:nvGrpSpPr>
          <p:cNvPr id="54" name="Group 53"/>
          <p:cNvGrpSpPr/>
          <p:nvPr/>
        </p:nvGrpSpPr>
        <p:grpSpPr>
          <a:xfrm>
            <a:off x="3015489" y="5383752"/>
            <a:ext cx="1229530" cy="759107"/>
            <a:chOff x="3015489" y="5383752"/>
            <a:chExt cx="1229530" cy="759107"/>
          </a:xfrm>
        </p:grpSpPr>
        <p:sp>
          <p:nvSpPr>
            <p:cNvPr id="55" name="TextBox 54"/>
            <p:cNvSpPr txBox="1"/>
            <p:nvPr/>
          </p:nvSpPr>
          <p:spPr>
            <a:xfrm>
              <a:off x="3015489" y="5562395"/>
              <a:ext cx="1229530"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1175"/>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Success </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plans</a:t>
              </a:r>
            </a:p>
          </p:txBody>
        </p:sp>
        <p:sp>
          <p:nvSpPr>
            <p:cNvPr id="56" name="Rectangle 55"/>
            <p:cNvSpPr/>
            <p:nvPr/>
          </p:nvSpPr>
          <p:spPr bwMode="auto">
            <a:xfrm>
              <a:off x="3297785" y="5383752"/>
              <a:ext cx="672224" cy="3077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51k+</a:t>
              </a:r>
            </a:p>
          </p:txBody>
        </p:sp>
      </p:grpSp>
      <p:grpSp>
        <p:nvGrpSpPr>
          <p:cNvPr id="57" name="Group 56"/>
          <p:cNvGrpSpPr/>
          <p:nvPr/>
        </p:nvGrpSpPr>
        <p:grpSpPr>
          <a:xfrm>
            <a:off x="5251488" y="4105127"/>
            <a:ext cx="1611045" cy="759107"/>
            <a:chOff x="5251488" y="4105127"/>
            <a:chExt cx="1611045" cy="759107"/>
          </a:xfrm>
        </p:grpSpPr>
        <p:sp>
          <p:nvSpPr>
            <p:cNvPr id="58" name="TextBox 57"/>
            <p:cNvSpPr txBox="1"/>
            <p:nvPr/>
          </p:nvSpPr>
          <p:spPr>
            <a:xfrm>
              <a:off x="5251488" y="4283770"/>
              <a:ext cx="1611045"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0"/>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ea typeface="+mj-ea"/>
                  <a:cs typeface="Segoe UI Semilight" panose="020B0402040204020203" pitchFamily="34" charset="0"/>
                </a:rPr>
                <a:t>Customer satisfaction</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ea typeface="+mj-ea"/>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ea typeface="+mj-ea"/>
                  <a:cs typeface="Segoe UI Semilight" panose="020B0402040204020203" pitchFamily="34" charset="0"/>
                </a:rPr>
                <a:t>(NSAT)</a:t>
              </a:r>
            </a:p>
          </p:txBody>
        </p:sp>
        <p:sp>
          <p:nvSpPr>
            <p:cNvPr id="59" name="Rectangle 58"/>
            <p:cNvSpPr/>
            <p:nvPr/>
          </p:nvSpPr>
          <p:spPr bwMode="auto">
            <a:xfrm>
              <a:off x="5714913" y="4105127"/>
              <a:ext cx="672224" cy="3077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185</a:t>
              </a:r>
            </a:p>
          </p:txBody>
        </p:sp>
      </p:grpSp>
      <p:grpSp>
        <p:nvGrpSpPr>
          <p:cNvPr id="60" name="Group 59"/>
          <p:cNvGrpSpPr/>
          <p:nvPr/>
        </p:nvGrpSpPr>
        <p:grpSpPr>
          <a:xfrm>
            <a:off x="420237" y="1397880"/>
            <a:ext cx="6729110" cy="1977405"/>
            <a:chOff x="420237" y="1397880"/>
            <a:chExt cx="6729110" cy="1977405"/>
          </a:xfrm>
        </p:grpSpPr>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503" y="2204881"/>
              <a:ext cx="1068441" cy="424827"/>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778" y="1397880"/>
              <a:ext cx="621969" cy="621969"/>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3100" y="1599485"/>
              <a:ext cx="1073235" cy="218759"/>
            </a:xfrm>
            <a:prstGeom prst="rect">
              <a:avLst/>
            </a:prstGeom>
          </p:spPr>
        </p:pic>
        <p:pic>
          <p:nvPicPr>
            <p:cNvPr id="65" name="Picture 64"/>
            <p:cNvPicPr>
              <a:picLocks noChangeAspect="1"/>
            </p:cNvPicPr>
            <p:nvPr/>
          </p:nvPicPr>
          <p:blipFill>
            <a:blip r:embed="rId7"/>
            <a:stretch>
              <a:fillRect/>
            </a:stretch>
          </p:blipFill>
          <p:spPr>
            <a:xfrm>
              <a:off x="1965154" y="2979170"/>
              <a:ext cx="1345139" cy="396115"/>
            </a:xfrm>
            <a:prstGeom prst="rect">
              <a:avLst/>
            </a:prstGeom>
          </p:spPr>
        </p:pic>
        <p:pic>
          <p:nvPicPr>
            <p:cNvPr id="66" name="Picture 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414" y="1497475"/>
              <a:ext cx="790810" cy="422779"/>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8097" y="2358689"/>
              <a:ext cx="888650" cy="280059"/>
            </a:xfrm>
            <a:prstGeom prst="rect">
              <a:avLst/>
            </a:prstGeom>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5097" y="3059300"/>
              <a:ext cx="1263768" cy="235854"/>
            </a:xfrm>
            <a:prstGeom prst="rect">
              <a:avLst/>
            </a:prstGeom>
          </p:spPr>
        </p:pic>
        <p:pic>
          <p:nvPicPr>
            <p:cNvPr id="69" name="Picture 68">
              <a:hlinkClick r:id="rId11"/>
            </p:cNvPr>
            <p:cNvPicPr>
              <a:picLocks noChangeAspect="1"/>
            </p:cNvPicPr>
            <p:nvPr/>
          </p:nvPicPr>
          <p:blipFill>
            <a:blip r:embed="rId12"/>
            <a:stretch>
              <a:fillRect/>
            </a:stretch>
          </p:blipFill>
          <p:spPr>
            <a:xfrm>
              <a:off x="3582211" y="1471018"/>
              <a:ext cx="787691" cy="475692"/>
            </a:xfrm>
            <a:prstGeom prst="rect">
              <a:avLst/>
            </a:prstGeom>
          </p:spPr>
        </p:pic>
        <p:pic>
          <p:nvPicPr>
            <p:cNvPr id="70" name="Picture 69"/>
            <p:cNvPicPr>
              <a:picLocks noChangeAspect="1"/>
            </p:cNvPicPr>
            <p:nvPr/>
          </p:nvPicPr>
          <p:blipFill>
            <a:blip r:embed="rId13"/>
            <a:stretch>
              <a:fillRect/>
            </a:stretch>
          </p:blipFill>
          <p:spPr>
            <a:xfrm>
              <a:off x="420237" y="2373775"/>
              <a:ext cx="983113" cy="187406"/>
            </a:xfrm>
            <a:prstGeom prst="rect">
              <a:avLst/>
            </a:prstGeom>
          </p:spPr>
        </p:pic>
        <p:pic>
          <p:nvPicPr>
            <p:cNvPr id="71" name="Picture 2"/>
            <p:cNvPicPr>
              <a:picLocks noChangeAspect="1" noChangeArrowheads="1"/>
            </p:cNvPicPr>
            <p:nvPr/>
          </p:nvPicPr>
          <p:blipFill rotWithShape="1">
            <a:blip r:embed="rId14"/>
            <a:srcRect l="13006" t="25334" r="13006" b="25334"/>
            <a:stretch/>
          </p:blipFill>
          <p:spPr bwMode="auto">
            <a:xfrm>
              <a:off x="5679901" y="2100070"/>
              <a:ext cx="1469446" cy="73481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a:blip r:embed="rId15"/>
            <a:stretch>
              <a:fillRect/>
            </a:stretch>
          </p:blipFill>
          <p:spPr>
            <a:xfrm>
              <a:off x="5443670" y="2983244"/>
              <a:ext cx="1488632" cy="387966"/>
            </a:xfrm>
            <a:prstGeom prst="rect">
              <a:avLst/>
            </a:prstGeom>
          </p:spPr>
        </p:pic>
        <p:pic>
          <p:nvPicPr>
            <p:cNvPr id="73" name="Picture 72"/>
            <p:cNvPicPr>
              <a:picLocks noChangeAspect="1"/>
            </p:cNvPicPr>
            <p:nvPr/>
          </p:nvPicPr>
          <p:blipFill>
            <a:blip r:embed="rId16"/>
            <a:stretch>
              <a:fillRect/>
            </a:stretch>
          </p:blipFill>
          <p:spPr>
            <a:xfrm>
              <a:off x="6243624" y="1449708"/>
              <a:ext cx="606569" cy="518313"/>
            </a:xfrm>
            <a:prstGeom prst="rect">
              <a:avLst/>
            </a:prstGeom>
          </p:spPr>
        </p:pic>
        <p:pic>
          <p:nvPicPr>
            <p:cNvPr id="74" name="Picture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2365" y="3081101"/>
              <a:ext cx="1107985" cy="192253"/>
            </a:xfrm>
            <a:prstGeom prst="rect">
              <a:avLst/>
            </a:prstGeom>
          </p:spPr>
        </p:pic>
      </p:grpSp>
      <p:grpSp>
        <p:nvGrpSpPr>
          <p:cNvPr id="80" name="Group 79"/>
          <p:cNvGrpSpPr/>
          <p:nvPr/>
        </p:nvGrpSpPr>
        <p:grpSpPr>
          <a:xfrm>
            <a:off x="274638" y="4800183"/>
            <a:ext cx="6825827" cy="127000"/>
            <a:chOff x="274638" y="4800183"/>
            <a:chExt cx="6825827" cy="127000"/>
          </a:xfrm>
        </p:grpSpPr>
        <p:cxnSp>
          <p:nvCxnSpPr>
            <p:cNvPr id="81" name="Straight Connector 80"/>
            <p:cNvCxnSpPr/>
            <p:nvPr/>
          </p:nvCxnSpPr>
          <p:spPr>
            <a:xfrm>
              <a:off x="274638" y="4863683"/>
              <a:ext cx="6825827" cy="0"/>
            </a:xfrm>
            <a:prstGeom prst="line">
              <a:avLst/>
            </a:prstGeom>
            <a:noFill/>
            <a:ln w="158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2" name="Oval 81"/>
            <p:cNvSpPr/>
            <p:nvPr/>
          </p:nvSpPr>
          <p:spPr bwMode="auto">
            <a:xfrm>
              <a:off x="2762728" y="4800183"/>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83" name="Oval 82"/>
            <p:cNvSpPr/>
            <p:nvPr/>
          </p:nvSpPr>
          <p:spPr bwMode="auto">
            <a:xfrm>
              <a:off x="4375126" y="4800183"/>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84" name="Oval 83"/>
            <p:cNvSpPr/>
            <p:nvPr/>
          </p:nvSpPr>
          <p:spPr bwMode="auto">
            <a:xfrm>
              <a:off x="1150330" y="4800183"/>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85" name="Oval 84"/>
            <p:cNvSpPr/>
            <p:nvPr/>
          </p:nvSpPr>
          <p:spPr bwMode="auto">
            <a:xfrm>
              <a:off x="5987525" y="4800183"/>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86" name="Group 85"/>
          <p:cNvGrpSpPr/>
          <p:nvPr/>
        </p:nvGrpSpPr>
        <p:grpSpPr>
          <a:xfrm>
            <a:off x="274638" y="6092561"/>
            <a:ext cx="6825827" cy="127000"/>
            <a:chOff x="274638" y="6092561"/>
            <a:chExt cx="6825827" cy="127000"/>
          </a:xfrm>
        </p:grpSpPr>
        <p:cxnSp>
          <p:nvCxnSpPr>
            <p:cNvPr id="87" name="Straight Connector 86"/>
            <p:cNvCxnSpPr/>
            <p:nvPr/>
          </p:nvCxnSpPr>
          <p:spPr>
            <a:xfrm>
              <a:off x="274638" y="6156061"/>
              <a:ext cx="6825827" cy="0"/>
            </a:xfrm>
            <a:prstGeom prst="line">
              <a:avLst/>
            </a:prstGeom>
            <a:noFill/>
            <a:ln w="158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8" name="Oval 87"/>
            <p:cNvSpPr/>
            <p:nvPr/>
          </p:nvSpPr>
          <p:spPr bwMode="auto">
            <a:xfrm>
              <a:off x="3568927" y="6092561"/>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89" name="Oval 88"/>
            <p:cNvSpPr/>
            <p:nvPr/>
          </p:nvSpPr>
          <p:spPr bwMode="auto">
            <a:xfrm>
              <a:off x="1956529" y="6092561"/>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0" name="Oval 89"/>
            <p:cNvSpPr/>
            <p:nvPr/>
          </p:nvSpPr>
          <p:spPr bwMode="auto">
            <a:xfrm>
              <a:off x="5181325" y="6092561"/>
              <a:ext cx="127000" cy="127000"/>
            </a:xfrm>
            <a:prstGeom prst="ellipse">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grpSp>
        <p:nvGrpSpPr>
          <p:cNvPr id="91" name="Group 90"/>
          <p:cNvGrpSpPr/>
          <p:nvPr/>
        </p:nvGrpSpPr>
        <p:grpSpPr>
          <a:xfrm>
            <a:off x="621720" y="4123067"/>
            <a:ext cx="1184220" cy="741167"/>
            <a:chOff x="621720" y="4123067"/>
            <a:chExt cx="1184220" cy="741167"/>
          </a:xfrm>
        </p:grpSpPr>
        <p:sp>
          <p:nvSpPr>
            <p:cNvPr id="92" name="TextBox 91"/>
            <p:cNvSpPr txBox="1"/>
            <p:nvPr/>
          </p:nvSpPr>
          <p:spPr>
            <a:xfrm>
              <a:off x="621720" y="4283770"/>
              <a:ext cx="1184220"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0"/>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Customers</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enabled</a:t>
              </a:r>
            </a:p>
          </p:txBody>
        </p:sp>
        <p:sp>
          <p:nvSpPr>
            <p:cNvPr id="93" name="Rectangle 92"/>
            <p:cNvSpPr/>
            <p:nvPr/>
          </p:nvSpPr>
          <p:spPr bwMode="auto">
            <a:xfrm>
              <a:off x="897310" y="4123067"/>
              <a:ext cx="633040" cy="2898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22k+</a:t>
              </a:r>
            </a:p>
          </p:txBody>
        </p:sp>
      </p:grpSp>
      <p:grpSp>
        <p:nvGrpSpPr>
          <p:cNvPr id="94" name="Group 93"/>
          <p:cNvGrpSpPr/>
          <p:nvPr/>
        </p:nvGrpSpPr>
        <p:grpSpPr>
          <a:xfrm>
            <a:off x="3910113" y="4105127"/>
            <a:ext cx="1043291" cy="759107"/>
            <a:chOff x="3910113" y="4105127"/>
            <a:chExt cx="1043291" cy="759107"/>
          </a:xfrm>
        </p:grpSpPr>
        <p:sp>
          <p:nvSpPr>
            <p:cNvPr id="95" name="TextBox 94"/>
            <p:cNvSpPr txBox="1"/>
            <p:nvPr/>
          </p:nvSpPr>
          <p:spPr>
            <a:xfrm>
              <a:off x="3910113" y="4283770"/>
              <a:ext cx="1043291"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0"/>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Seats</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migrated</a:t>
              </a:r>
            </a:p>
          </p:txBody>
        </p:sp>
        <p:sp>
          <p:nvSpPr>
            <p:cNvPr id="96" name="Rectangle 95"/>
            <p:cNvSpPr/>
            <p:nvPr/>
          </p:nvSpPr>
          <p:spPr bwMode="auto">
            <a:xfrm>
              <a:off x="4127357" y="4105127"/>
              <a:ext cx="672224" cy="3077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3M+</a:t>
              </a:r>
            </a:p>
          </p:txBody>
        </p:sp>
      </p:grpSp>
      <p:grpSp>
        <p:nvGrpSpPr>
          <p:cNvPr id="97" name="Group 96"/>
          <p:cNvGrpSpPr/>
          <p:nvPr/>
        </p:nvGrpSpPr>
        <p:grpSpPr>
          <a:xfrm>
            <a:off x="2205187" y="4105127"/>
            <a:ext cx="1229530" cy="759107"/>
            <a:chOff x="2205187" y="4105127"/>
            <a:chExt cx="1229530" cy="759107"/>
          </a:xfrm>
        </p:grpSpPr>
        <p:sp>
          <p:nvSpPr>
            <p:cNvPr id="98" name="TextBox 97"/>
            <p:cNvSpPr txBox="1"/>
            <p:nvPr/>
          </p:nvSpPr>
          <p:spPr>
            <a:xfrm>
              <a:off x="2205187" y="4283770"/>
              <a:ext cx="1229530" cy="580464"/>
            </a:xfrm>
            <a:prstGeom prst="rect">
              <a:avLst/>
            </a:prstGeom>
            <a:noFill/>
          </p:spPr>
          <p:txBody>
            <a:bodyPr wrap="square" lIns="179259" tIns="143407" rIns="179259" bIns="143407" rtlCol="0">
              <a:spAutoFit/>
            </a:bodyPr>
            <a:lstStyle/>
            <a:p>
              <a:pPr marL="0" marR="0" lvl="0" indent="0" algn="ctr" defTabSz="914049" eaLnBrk="1" fontAlgn="auto" latinLnBrk="0" hangingPunct="1">
                <a:lnSpc>
                  <a:spcPct val="90000"/>
                </a:lnSpc>
                <a:spcBef>
                  <a:spcPts val="0"/>
                </a:spcBef>
                <a:spcAft>
                  <a:spcPts val="0"/>
                </a:spcAft>
                <a:buClrTx/>
                <a:buSzTx/>
                <a:buFontTx/>
                <a:buNone/>
                <a:tabLst/>
                <a:defRPr/>
              </a:pP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Data </a:t>
              </a:r>
              <a:b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050" b="0" i="0" u="none" strike="noStrike" kern="900" cap="none" spc="0" normalizeH="0" baseline="0" noProof="0" dirty="0">
                  <a:ln>
                    <a:noFill/>
                  </a:ln>
                  <a:gradFill>
                    <a:gsLst>
                      <a:gs pos="0">
                        <a:schemeClr val="tx1"/>
                      </a:gs>
                      <a:gs pos="100000">
                        <a:schemeClr val="tx1"/>
                      </a:gs>
                    </a:gsLst>
                    <a:lin ang="5400000" scaled="0"/>
                  </a:gradFill>
                  <a:effectLst/>
                  <a:uLnTx/>
                  <a:uFillTx/>
                  <a:latin typeface="Segoe UI Semilight" panose="020B0402040204020203" pitchFamily="34" charset="0"/>
                  <a:cs typeface="Segoe UI Semilight" panose="020B0402040204020203" pitchFamily="34" charset="0"/>
                </a:rPr>
                <a:t>migrated</a:t>
              </a:r>
            </a:p>
          </p:txBody>
        </p:sp>
        <p:sp>
          <p:nvSpPr>
            <p:cNvPr id="99" name="Rectangle 98"/>
            <p:cNvSpPr/>
            <p:nvPr/>
          </p:nvSpPr>
          <p:spPr bwMode="auto">
            <a:xfrm>
              <a:off x="2360266" y="4105127"/>
              <a:ext cx="915301" cy="3077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chemeClr val="accent2"/>
                      </a:gs>
                      <a:gs pos="100000">
                        <a:schemeClr val="accent2"/>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2.45 PB</a:t>
              </a:r>
            </a:p>
          </p:txBody>
        </p:sp>
      </p:grpSp>
    </p:spTree>
    <p:extLst>
      <p:ext uri="{BB962C8B-B14F-4D97-AF65-F5344CB8AC3E}">
        <p14:creationId xmlns:p14="http://schemas.microsoft.com/office/powerpoint/2010/main" val="4145756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42" presetClass="path" presetSubtype="0" decel="100000" fill="hold" nodeType="withEffect">
                                  <p:stCondLst>
                                    <p:cond delay="0"/>
                                  </p:stCondLst>
                                  <p:childTnLst>
                                    <p:animMotion origin="layout" path="M -1.26372E-6 4.05356E-6 L -1.26372E-6 0.04403 " pathEditMode="relative" rAng="0" ptsTypes="AA">
                                      <p:cBhvr>
                                        <p:cTn id="12" dur="750" spd="-100000" fill="hold"/>
                                        <p:tgtEl>
                                          <p:spTgt spid="91"/>
                                        </p:tgtEl>
                                        <p:attrNameLst>
                                          <p:attrName>ppt_x</p:attrName>
                                          <p:attrName>ppt_y</p:attrName>
                                        </p:attrNameLst>
                                      </p:cBhvr>
                                      <p:rCtr x="0" y="2202"/>
                                    </p:animMotion>
                                  </p:childTnLst>
                                </p:cTn>
                              </p:par>
                              <p:par>
                                <p:cTn id="13" presetID="10" presetClass="entr" presetSubtype="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Effect transition="in" filter="fade">
                                      <p:cBhvr>
                                        <p:cTn id="15" dur="500"/>
                                        <p:tgtEl>
                                          <p:spTgt spid="97"/>
                                        </p:tgtEl>
                                      </p:cBhvr>
                                    </p:animEffect>
                                  </p:childTnLst>
                                </p:cTn>
                              </p:par>
                              <p:par>
                                <p:cTn id="16" presetID="42" presetClass="path" presetSubtype="0" decel="100000" fill="hold" nodeType="withEffect">
                                  <p:stCondLst>
                                    <p:cond delay="0"/>
                                  </p:stCondLst>
                                  <p:childTnLst>
                                    <p:animMotion origin="layout" path="M -1.26372E-6 4.05356E-6 L -1.26372E-6 0.04403 " pathEditMode="relative" rAng="0" ptsTypes="AA">
                                      <p:cBhvr>
                                        <p:cTn id="17" dur="750" spd="-100000" fill="hold"/>
                                        <p:tgtEl>
                                          <p:spTgt spid="97"/>
                                        </p:tgtEl>
                                        <p:attrNameLst>
                                          <p:attrName>ppt_x</p:attrName>
                                          <p:attrName>ppt_y</p:attrName>
                                        </p:attrNameLst>
                                      </p:cBhvr>
                                      <p:rCtr x="0" y="2202"/>
                                    </p:animMotion>
                                  </p:childTnLst>
                                </p:cTn>
                              </p:par>
                              <p:par>
                                <p:cTn id="18" presetID="10" presetClass="entr" presetSubtype="0"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par>
                                <p:cTn id="21" presetID="42" presetClass="path" presetSubtype="0" decel="100000" fill="hold" nodeType="withEffect">
                                  <p:stCondLst>
                                    <p:cond delay="0"/>
                                  </p:stCondLst>
                                  <p:childTnLst>
                                    <p:animMotion origin="layout" path="M -1.26372E-6 4.05356E-6 L -1.26372E-6 0.04403 " pathEditMode="relative" rAng="0" ptsTypes="AA">
                                      <p:cBhvr>
                                        <p:cTn id="22" dur="750" spd="-100000" fill="hold"/>
                                        <p:tgtEl>
                                          <p:spTgt spid="94"/>
                                        </p:tgtEl>
                                        <p:attrNameLst>
                                          <p:attrName>ppt_x</p:attrName>
                                          <p:attrName>ppt_y</p:attrName>
                                        </p:attrNameLst>
                                      </p:cBhvr>
                                      <p:rCtr x="0" y="2202"/>
                                    </p:animMotion>
                                  </p:child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42" presetClass="path" presetSubtype="0" decel="100000" fill="hold" nodeType="withEffect">
                                  <p:stCondLst>
                                    <p:cond delay="0"/>
                                  </p:stCondLst>
                                  <p:childTnLst>
                                    <p:animMotion origin="layout" path="M -1.26372E-6 4.05356E-6 L -1.26372E-6 0.04403 " pathEditMode="relative" rAng="0" ptsTypes="AA">
                                      <p:cBhvr>
                                        <p:cTn id="27" dur="750" spd="-100000" fill="hold"/>
                                        <p:tgtEl>
                                          <p:spTgt spid="57"/>
                                        </p:tgtEl>
                                        <p:attrNameLst>
                                          <p:attrName>ppt_x</p:attrName>
                                          <p:attrName>ppt_y</p:attrName>
                                        </p:attrNameLst>
                                      </p:cBhvr>
                                      <p:rCtr x="0" y="2202"/>
                                    </p:animMotion>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42" presetClass="path" presetSubtype="0" decel="100000" fill="hold" nodeType="withEffect">
                                  <p:stCondLst>
                                    <p:cond delay="0"/>
                                  </p:stCondLst>
                                  <p:childTnLst>
                                    <p:animMotion origin="layout" path="M -1.26372E-6 4.05356E-6 L -1.26372E-6 0.04403 " pathEditMode="relative" rAng="0" ptsTypes="AA">
                                      <p:cBhvr>
                                        <p:cTn id="32" dur="750" spd="-100000" fill="hold"/>
                                        <p:tgtEl>
                                          <p:spTgt spid="28"/>
                                        </p:tgtEl>
                                        <p:attrNameLst>
                                          <p:attrName>ppt_x</p:attrName>
                                          <p:attrName>ppt_y</p:attrName>
                                        </p:attrNameLst>
                                      </p:cBhvr>
                                      <p:rCtr x="0" y="2202"/>
                                    </p:animMotion>
                                  </p:childTnLst>
                                </p:cTn>
                              </p:par>
                              <p:par>
                                <p:cTn id="33" presetID="10"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par>
                                <p:cTn id="36" presetID="42" presetClass="path" presetSubtype="0" decel="100000" fill="hold" nodeType="withEffect">
                                  <p:stCondLst>
                                    <p:cond delay="0"/>
                                  </p:stCondLst>
                                  <p:childTnLst>
                                    <p:animMotion origin="layout" path="M -1.26372E-6 4.05356E-6 L -1.26372E-6 0.04403 " pathEditMode="relative" rAng="0" ptsTypes="AA">
                                      <p:cBhvr>
                                        <p:cTn id="37" dur="750" spd="-100000" fill="hold"/>
                                        <p:tgtEl>
                                          <p:spTgt spid="54"/>
                                        </p:tgtEl>
                                        <p:attrNameLst>
                                          <p:attrName>ppt_x</p:attrName>
                                          <p:attrName>ppt_y</p:attrName>
                                        </p:attrNameLst>
                                      </p:cBhvr>
                                      <p:rCtr x="0" y="2202"/>
                                    </p:animMotion>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42" presetClass="path" presetSubtype="0" decel="100000" fill="hold" nodeType="withEffect">
                                  <p:stCondLst>
                                    <p:cond delay="0"/>
                                  </p:stCondLst>
                                  <p:childTnLst>
                                    <p:animMotion origin="layout" path="M -1.26372E-6 4.05356E-6 L -1.26372E-6 0.04403 " pathEditMode="relative" rAng="0" ptsTypes="AA">
                                      <p:cBhvr>
                                        <p:cTn id="42" dur="750" spd="-100000" fill="hold"/>
                                        <p:tgtEl>
                                          <p:spTgt spid="51"/>
                                        </p:tgtEl>
                                        <p:attrNameLst>
                                          <p:attrName>ppt_x</p:attrName>
                                          <p:attrName>ppt_y</p:attrName>
                                        </p:attrNameLst>
                                      </p:cBhvr>
                                      <p:rCtr x="0" y="2202"/>
                                    </p:animMotion>
                                  </p:childTnLst>
                                </p:cTn>
                              </p:par>
                              <p:par>
                                <p:cTn id="43" presetID="22" presetClass="entr" presetSubtype="8"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wipe(left)">
                                      <p:cBhvr>
                                        <p:cTn id="45" dur="1000"/>
                                        <p:tgtEl>
                                          <p:spTgt spid="80"/>
                                        </p:tgtEl>
                                      </p:cBhvr>
                                    </p:animEffect>
                                  </p:childTnLst>
                                </p:cTn>
                              </p:par>
                              <p:par>
                                <p:cTn id="46" presetID="22" presetClass="entr" presetSubtype="8" fill="hold" nodeType="with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wipe(left)">
                                      <p:cBhvr>
                                        <p:cTn id="48"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692004" y="2523517"/>
            <a:ext cx="2145792" cy="2145792"/>
            <a:chOff x="530884" y="2368629"/>
            <a:chExt cx="2145792" cy="2145792"/>
          </a:xfrm>
        </p:grpSpPr>
        <p:sp>
          <p:nvSpPr>
            <p:cNvPr id="65" name="Oval 9"/>
            <p:cNvSpPr/>
            <p:nvPr/>
          </p:nvSpPr>
          <p:spPr bwMode="auto">
            <a:xfrm>
              <a:off x="530884" y="2368629"/>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sp>
          <p:nvSpPr>
            <p:cNvPr id="46" name="Freeform 35"/>
            <p:cNvSpPr>
              <a:spLocks noChangeAspect="1" noEditPoints="1"/>
            </p:cNvSpPr>
            <p:nvPr/>
          </p:nvSpPr>
          <p:spPr bwMode="auto">
            <a:xfrm>
              <a:off x="1276765" y="3075765"/>
              <a:ext cx="654031" cy="731520"/>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5" name="Group 74"/>
          <p:cNvGrpSpPr/>
          <p:nvPr/>
        </p:nvGrpSpPr>
        <p:grpSpPr>
          <a:xfrm>
            <a:off x="4503560" y="2523517"/>
            <a:ext cx="2145792" cy="2145792"/>
            <a:chOff x="4405335" y="2368629"/>
            <a:chExt cx="2145792" cy="2145792"/>
          </a:xfrm>
        </p:grpSpPr>
        <p:sp>
          <p:nvSpPr>
            <p:cNvPr id="69" name="Oval 9"/>
            <p:cNvSpPr/>
            <p:nvPr/>
          </p:nvSpPr>
          <p:spPr bwMode="auto">
            <a:xfrm>
              <a:off x="4405335" y="2368629"/>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grpSp>
          <p:nvGrpSpPr>
            <p:cNvPr id="48" name="Group 47"/>
            <p:cNvGrpSpPr>
              <a:grpSpLocks noChangeAspect="1"/>
            </p:cNvGrpSpPr>
            <p:nvPr/>
          </p:nvGrpSpPr>
          <p:grpSpPr>
            <a:xfrm>
              <a:off x="5139195" y="3075765"/>
              <a:ext cx="678073" cy="731520"/>
              <a:chOff x="2917826" y="3038476"/>
              <a:chExt cx="322262" cy="347663"/>
            </a:xfrm>
            <a:solidFill>
              <a:schemeClr val="accent1"/>
            </a:solidFill>
          </p:grpSpPr>
          <p:sp>
            <p:nvSpPr>
              <p:cNvPr id="49" name="Rectangle 65"/>
              <p:cNvSpPr>
                <a:spLocks noChangeArrowheads="1"/>
              </p:cNvSpPr>
              <p:nvPr/>
            </p:nvSpPr>
            <p:spPr bwMode="auto">
              <a:xfrm>
                <a:off x="2970213" y="3128963"/>
                <a:ext cx="635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Rectangle 66"/>
              <p:cNvSpPr>
                <a:spLocks noChangeArrowheads="1"/>
              </p:cNvSpPr>
              <p:nvPr/>
            </p:nvSpPr>
            <p:spPr bwMode="auto">
              <a:xfrm>
                <a:off x="2970213" y="3206751"/>
                <a:ext cx="1158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Rectangle 67"/>
              <p:cNvSpPr>
                <a:spLocks noChangeArrowheads="1"/>
              </p:cNvSpPr>
              <p:nvPr/>
            </p:nvSpPr>
            <p:spPr bwMode="auto">
              <a:xfrm>
                <a:off x="2970213" y="3282951"/>
                <a:ext cx="762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Freeform 68"/>
              <p:cNvSpPr>
                <a:spLocks/>
              </p:cNvSpPr>
              <p:nvPr/>
            </p:nvSpPr>
            <p:spPr bwMode="auto">
              <a:xfrm>
                <a:off x="3214688" y="3138488"/>
                <a:ext cx="25400" cy="28575"/>
              </a:xfrm>
              <a:custGeom>
                <a:avLst/>
                <a:gdLst>
                  <a:gd name="T0" fmla="*/ 1 w 8"/>
                  <a:gd name="T1" fmla="*/ 2 h 9"/>
                  <a:gd name="T2" fmla="*/ 0 w 8"/>
                  <a:gd name="T3" fmla="*/ 3 h 9"/>
                  <a:gd name="T4" fmla="*/ 5 w 8"/>
                  <a:gd name="T5" fmla="*/ 9 h 9"/>
                  <a:gd name="T6" fmla="*/ 7 w 8"/>
                  <a:gd name="T7" fmla="*/ 8 h 9"/>
                  <a:gd name="T8" fmla="*/ 7 w 8"/>
                  <a:gd name="T9" fmla="*/ 2 h 9"/>
                  <a:gd name="T10" fmla="*/ 1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1" y="2"/>
                    </a:moveTo>
                    <a:cubicBezTo>
                      <a:pt x="0" y="3"/>
                      <a:pt x="0" y="3"/>
                      <a:pt x="0" y="3"/>
                    </a:cubicBezTo>
                    <a:cubicBezTo>
                      <a:pt x="5" y="9"/>
                      <a:pt x="5" y="9"/>
                      <a:pt x="5" y="9"/>
                    </a:cubicBezTo>
                    <a:cubicBezTo>
                      <a:pt x="7" y="8"/>
                      <a:pt x="7" y="8"/>
                      <a:pt x="7" y="8"/>
                    </a:cubicBezTo>
                    <a:cubicBezTo>
                      <a:pt x="8" y="6"/>
                      <a:pt x="8" y="4"/>
                      <a:pt x="7" y="2"/>
                    </a:cubicBezTo>
                    <a:cubicBezTo>
                      <a:pt x="5" y="0"/>
                      <a:pt x="3" y="0"/>
                      <a:pt x="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Freeform 69"/>
              <p:cNvSpPr>
                <a:spLocks noEditPoints="1"/>
              </p:cNvSpPr>
              <p:nvPr/>
            </p:nvSpPr>
            <p:spPr bwMode="auto">
              <a:xfrm>
                <a:off x="2917826" y="3038476"/>
                <a:ext cx="296863" cy="347663"/>
              </a:xfrm>
              <a:custGeom>
                <a:avLst/>
                <a:gdLst>
                  <a:gd name="T0" fmla="*/ 175 w 187"/>
                  <a:gd name="T1" fmla="*/ 81 h 219"/>
                  <a:gd name="T2" fmla="*/ 162 w 187"/>
                  <a:gd name="T3" fmla="*/ 93 h 219"/>
                  <a:gd name="T4" fmla="*/ 162 w 187"/>
                  <a:gd name="T5" fmla="*/ 57 h 219"/>
                  <a:gd name="T6" fmla="*/ 106 w 187"/>
                  <a:gd name="T7" fmla="*/ 0 h 219"/>
                  <a:gd name="T8" fmla="*/ 0 w 187"/>
                  <a:gd name="T9" fmla="*/ 0 h 219"/>
                  <a:gd name="T10" fmla="*/ 0 w 187"/>
                  <a:gd name="T11" fmla="*/ 219 h 219"/>
                  <a:gd name="T12" fmla="*/ 162 w 187"/>
                  <a:gd name="T13" fmla="*/ 219 h 219"/>
                  <a:gd name="T14" fmla="*/ 162 w 187"/>
                  <a:gd name="T15" fmla="*/ 118 h 219"/>
                  <a:gd name="T16" fmla="*/ 187 w 187"/>
                  <a:gd name="T17" fmla="*/ 93 h 219"/>
                  <a:gd name="T18" fmla="*/ 175 w 187"/>
                  <a:gd name="T19" fmla="*/ 81 h 219"/>
                  <a:gd name="T20" fmla="*/ 138 w 187"/>
                  <a:gd name="T21" fmla="*/ 57 h 219"/>
                  <a:gd name="T22" fmla="*/ 106 w 187"/>
                  <a:gd name="T23" fmla="*/ 57 h 219"/>
                  <a:gd name="T24" fmla="*/ 106 w 187"/>
                  <a:gd name="T25" fmla="*/ 22 h 219"/>
                  <a:gd name="T26" fmla="*/ 138 w 187"/>
                  <a:gd name="T27" fmla="*/ 57 h 219"/>
                  <a:gd name="T28" fmla="*/ 146 w 187"/>
                  <a:gd name="T29" fmla="*/ 203 h 219"/>
                  <a:gd name="T30" fmla="*/ 17 w 187"/>
                  <a:gd name="T31" fmla="*/ 203 h 219"/>
                  <a:gd name="T32" fmla="*/ 17 w 187"/>
                  <a:gd name="T33" fmla="*/ 16 h 219"/>
                  <a:gd name="T34" fmla="*/ 89 w 187"/>
                  <a:gd name="T35" fmla="*/ 16 h 219"/>
                  <a:gd name="T36" fmla="*/ 89 w 187"/>
                  <a:gd name="T37" fmla="*/ 73 h 219"/>
                  <a:gd name="T38" fmla="*/ 146 w 187"/>
                  <a:gd name="T39" fmla="*/ 73 h 219"/>
                  <a:gd name="T40" fmla="*/ 146 w 187"/>
                  <a:gd name="T41" fmla="*/ 110 h 219"/>
                  <a:gd name="T42" fmla="*/ 98 w 187"/>
                  <a:gd name="T43" fmla="*/ 158 h 219"/>
                  <a:gd name="T44" fmla="*/ 98 w 187"/>
                  <a:gd name="T45" fmla="*/ 170 h 219"/>
                  <a:gd name="T46" fmla="*/ 108 w 187"/>
                  <a:gd name="T47" fmla="*/ 170 h 219"/>
                  <a:gd name="T48" fmla="*/ 146 w 187"/>
                  <a:gd name="T49" fmla="*/ 134 h 219"/>
                  <a:gd name="T50" fmla="*/ 146 w 187"/>
                  <a:gd name="T51" fmla="*/ 20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7" h="219">
                    <a:moveTo>
                      <a:pt x="175" y="81"/>
                    </a:moveTo>
                    <a:lnTo>
                      <a:pt x="162" y="93"/>
                    </a:lnTo>
                    <a:lnTo>
                      <a:pt x="162" y="57"/>
                    </a:lnTo>
                    <a:lnTo>
                      <a:pt x="106" y="0"/>
                    </a:lnTo>
                    <a:lnTo>
                      <a:pt x="0" y="0"/>
                    </a:lnTo>
                    <a:lnTo>
                      <a:pt x="0" y="219"/>
                    </a:lnTo>
                    <a:lnTo>
                      <a:pt x="162" y="219"/>
                    </a:lnTo>
                    <a:lnTo>
                      <a:pt x="162" y="118"/>
                    </a:lnTo>
                    <a:lnTo>
                      <a:pt x="187" y="93"/>
                    </a:lnTo>
                    <a:lnTo>
                      <a:pt x="175" y="81"/>
                    </a:lnTo>
                    <a:close/>
                    <a:moveTo>
                      <a:pt x="138" y="57"/>
                    </a:moveTo>
                    <a:lnTo>
                      <a:pt x="106" y="57"/>
                    </a:lnTo>
                    <a:lnTo>
                      <a:pt x="106" y="22"/>
                    </a:lnTo>
                    <a:lnTo>
                      <a:pt x="138" y="57"/>
                    </a:lnTo>
                    <a:close/>
                    <a:moveTo>
                      <a:pt x="146" y="203"/>
                    </a:moveTo>
                    <a:lnTo>
                      <a:pt x="17" y="203"/>
                    </a:lnTo>
                    <a:lnTo>
                      <a:pt x="17" y="16"/>
                    </a:lnTo>
                    <a:lnTo>
                      <a:pt x="89" y="16"/>
                    </a:lnTo>
                    <a:lnTo>
                      <a:pt x="89" y="73"/>
                    </a:lnTo>
                    <a:lnTo>
                      <a:pt x="146" y="73"/>
                    </a:lnTo>
                    <a:lnTo>
                      <a:pt x="146" y="110"/>
                    </a:lnTo>
                    <a:lnTo>
                      <a:pt x="98" y="158"/>
                    </a:lnTo>
                    <a:lnTo>
                      <a:pt x="98" y="170"/>
                    </a:lnTo>
                    <a:lnTo>
                      <a:pt x="108" y="170"/>
                    </a:lnTo>
                    <a:lnTo>
                      <a:pt x="146" y="134"/>
                    </a:lnTo>
                    <a:lnTo>
                      <a:pt x="146"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76" name="Group 75"/>
          <p:cNvGrpSpPr/>
          <p:nvPr/>
        </p:nvGrpSpPr>
        <p:grpSpPr>
          <a:xfrm>
            <a:off x="8315115" y="2523517"/>
            <a:ext cx="2145792" cy="2145792"/>
            <a:chOff x="8279785" y="2368629"/>
            <a:chExt cx="2145792" cy="2145792"/>
          </a:xfrm>
        </p:grpSpPr>
        <p:sp>
          <p:nvSpPr>
            <p:cNvPr id="73" name="Oval 9"/>
            <p:cNvSpPr/>
            <p:nvPr/>
          </p:nvSpPr>
          <p:spPr bwMode="auto">
            <a:xfrm>
              <a:off x="8279785" y="2368629"/>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grpSp>
          <p:nvGrpSpPr>
            <p:cNvPr id="54" name="Group 53"/>
            <p:cNvGrpSpPr>
              <a:grpSpLocks noChangeAspect="1"/>
            </p:cNvGrpSpPr>
            <p:nvPr/>
          </p:nvGrpSpPr>
          <p:grpSpPr>
            <a:xfrm>
              <a:off x="9008722" y="3075765"/>
              <a:ext cx="687919" cy="731520"/>
              <a:chOff x="7196291" y="3059820"/>
              <a:chExt cx="256030" cy="272258"/>
            </a:xfrm>
            <a:solidFill>
              <a:schemeClr val="accent1"/>
            </a:solidFill>
          </p:grpSpPr>
          <p:sp>
            <p:nvSpPr>
              <p:cNvPr id="55" name="Rectangle 1870"/>
              <p:cNvSpPr>
                <a:spLocks noChangeArrowheads="1"/>
              </p:cNvSpPr>
              <p:nvPr/>
            </p:nvSpPr>
            <p:spPr bwMode="auto">
              <a:xfrm>
                <a:off x="7247678" y="3059820"/>
                <a:ext cx="17129" cy="5048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1871"/>
              <p:cNvSpPr>
                <a:spLocks noChangeArrowheads="1"/>
              </p:cNvSpPr>
              <p:nvPr/>
            </p:nvSpPr>
            <p:spPr bwMode="auto">
              <a:xfrm>
                <a:off x="7383806" y="3059820"/>
                <a:ext cx="17129" cy="5048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1872"/>
              <p:cNvSpPr>
                <a:spLocks noChangeArrowheads="1"/>
              </p:cNvSpPr>
              <p:nvPr/>
            </p:nvSpPr>
            <p:spPr bwMode="auto">
              <a:xfrm>
                <a:off x="7205306" y="3127433"/>
                <a:ext cx="238000" cy="1712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Freeform 1873"/>
              <p:cNvSpPr>
                <a:spLocks/>
              </p:cNvSpPr>
              <p:nvPr/>
            </p:nvSpPr>
            <p:spPr bwMode="auto">
              <a:xfrm>
                <a:off x="7196291" y="3076047"/>
                <a:ext cx="256030" cy="238902"/>
              </a:xfrm>
              <a:custGeom>
                <a:avLst/>
                <a:gdLst>
                  <a:gd name="T0" fmla="*/ 284 w 284"/>
                  <a:gd name="T1" fmla="*/ 265 h 265"/>
                  <a:gd name="T2" fmla="*/ 170 w 284"/>
                  <a:gd name="T3" fmla="*/ 265 h 265"/>
                  <a:gd name="T4" fmla="*/ 170 w 284"/>
                  <a:gd name="T5" fmla="*/ 246 h 265"/>
                  <a:gd name="T6" fmla="*/ 265 w 284"/>
                  <a:gd name="T7" fmla="*/ 246 h 265"/>
                  <a:gd name="T8" fmla="*/ 265 w 284"/>
                  <a:gd name="T9" fmla="*/ 19 h 265"/>
                  <a:gd name="T10" fmla="*/ 19 w 284"/>
                  <a:gd name="T11" fmla="*/ 19 h 265"/>
                  <a:gd name="T12" fmla="*/ 19 w 284"/>
                  <a:gd name="T13" fmla="*/ 246 h 265"/>
                  <a:gd name="T14" fmla="*/ 114 w 284"/>
                  <a:gd name="T15" fmla="*/ 246 h 265"/>
                  <a:gd name="T16" fmla="*/ 114 w 284"/>
                  <a:gd name="T17" fmla="*/ 265 h 265"/>
                  <a:gd name="T18" fmla="*/ 0 w 284"/>
                  <a:gd name="T19" fmla="*/ 265 h 265"/>
                  <a:gd name="T20" fmla="*/ 0 w 284"/>
                  <a:gd name="T21" fmla="*/ 0 h 265"/>
                  <a:gd name="T22" fmla="*/ 284 w 284"/>
                  <a:gd name="T23" fmla="*/ 0 h 265"/>
                  <a:gd name="T24" fmla="*/ 284 w 284"/>
                  <a:gd name="T25"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265">
                    <a:moveTo>
                      <a:pt x="284" y="265"/>
                    </a:moveTo>
                    <a:lnTo>
                      <a:pt x="170" y="265"/>
                    </a:lnTo>
                    <a:lnTo>
                      <a:pt x="170" y="246"/>
                    </a:lnTo>
                    <a:lnTo>
                      <a:pt x="265" y="246"/>
                    </a:lnTo>
                    <a:lnTo>
                      <a:pt x="265" y="19"/>
                    </a:lnTo>
                    <a:lnTo>
                      <a:pt x="19" y="19"/>
                    </a:lnTo>
                    <a:lnTo>
                      <a:pt x="19" y="246"/>
                    </a:lnTo>
                    <a:lnTo>
                      <a:pt x="114" y="246"/>
                    </a:lnTo>
                    <a:lnTo>
                      <a:pt x="114" y="265"/>
                    </a:lnTo>
                    <a:lnTo>
                      <a:pt x="0" y="265"/>
                    </a:lnTo>
                    <a:lnTo>
                      <a:pt x="0" y="0"/>
                    </a:lnTo>
                    <a:lnTo>
                      <a:pt x="284" y="0"/>
                    </a:lnTo>
                    <a:lnTo>
                      <a:pt x="284" y="2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Freeform 1874"/>
              <p:cNvSpPr>
                <a:spLocks/>
              </p:cNvSpPr>
              <p:nvPr/>
            </p:nvSpPr>
            <p:spPr bwMode="auto">
              <a:xfrm>
                <a:off x="7281935" y="3225699"/>
                <a:ext cx="82939" cy="53190"/>
              </a:xfrm>
              <a:custGeom>
                <a:avLst/>
                <a:gdLst>
                  <a:gd name="T0" fmla="*/ 80 w 92"/>
                  <a:gd name="T1" fmla="*/ 59 h 59"/>
                  <a:gd name="T2" fmla="*/ 47 w 92"/>
                  <a:gd name="T3" fmla="*/ 26 h 59"/>
                  <a:gd name="T4" fmla="*/ 12 w 92"/>
                  <a:gd name="T5" fmla="*/ 59 h 59"/>
                  <a:gd name="T6" fmla="*/ 0 w 92"/>
                  <a:gd name="T7" fmla="*/ 47 h 59"/>
                  <a:gd name="T8" fmla="*/ 47 w 92"/>
                  <a:gd name="T9" fmla="*/ 0 h 59"/>
                  <a:gd name="T10" fmla="*/ 92 w 92"/>
                  <a:gd name="T11" fmla="*/ 47 h 59"/>
                  <a:gd name="T12" fmla="*/ 80 w 92"/>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92" h="59">
                    <a:moveTo>
                      <a:pt x="80" y="59"/>
                    </a:moveTo>
                    <a:lnTo>
                      <a:pt x="47" y="26"/>
                    </a:lnTo>
                    <a:lnTo>
                      <a:pt x="12" y="59"/>
                    </a:lnTo>
                    <a:lnTo>
                      <a:pt x="0" y="47"/>
                    </a:lnTo>
                    <a:lnTo>
                      <a:pt x="47" y="0"/>
                    </a:lnTo>
                    <a:lnTo>
                      <a:pt x="92" y="47"/>
                    </a:lnTo>
                    <a:lnTo>
                      <a:pt x="80"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Freeform 1875"/>
              <p:cNvSpPr>
                <a:spLocks noEditPoints="1"/>
              </p:cNvSpPr>
              <p:nvPr/>
            </p:nvSpPr>
            <p:spPr bwMode="auto">
              <a:xfrm>
                <a:off x="7299064" y="3161691"/>
                <a:ext cx="50485" cy="51387"/>
              </a:xfrm>
              <a:custGeom>
                <a:avLst/>
                <a:gdLst>
                  <a:gd name="T0" fmla="*/ 56 w 56"/>
                  <a:gd name="T1" fmla="*/ 57 h 57"/>
                  <a:gd name="T2" fmla="*/ 0 w 56"/>
                  <a:gd name="T3" fmla="*/ 57 h 57"/>
                  <a:gd name="T4" fmla="*/ 0 w 56"/>
                  <a:gd name="T5" fmla="*/ 0 h 57"/>
                  <a:gd name="T6" fmla="*/ 56 w 56"/>
                  <a:gd name="T7" fmla="*/ 0 h 57"/>
                  <a:gd name="T8" fmla="*/ 56 w 56"/>
                  <a:gd name="T9" fmla="*/ 57 h 57"/>
                  <a:gd name="T10" fmla="*/ 19 w 56"/>
                  <a:gd name="T11" fmla="*/ 38 h 57"/>
                  <a:gd name="T12" fmla="*/ 38 w 56"/>
                  <a:gd name="T13" fmla="*/ 38 h 57"/>
                  <a:gd name="T14" fmla="*/ 38 w 56"/>
                  <a:gd name="T15" fmla="*/ 19 h 57"/>
                  <a:gd name="T16" fmla="*/ 19 w 56"/>
                  <a:gd name="T17" fmla="*/ 19 h 57"/>
                  <a:gd name="T18" fmla="*/ 19 w 56"/>
                  <a:gd name="T19"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7">
                    <a:moveTo>
                      <a:pt x="56" y="57"/>
                    </a:moveTo>
                    <a:lnTo>
                      <a:pt x="0" y="57"/>
                    </a:lnTo>
                    <a:lnTo>
                      <a:pt x="0" y="0"/>
                    </a:lnTo>
                    <a:lnTo>
                      <a:pt x="56" y="0"/>
                    </a:lnTo>
                    <a:lnTo>
                      <a:pt x="56" y="57"/>
                    </a:lnTo>
                    <a:close/>
                    <a:moveTo>
                      <a:pt x="19" y="38"/>
                    </a:moveTo>
                    <a:lnTo>
                      <a:pt x="38" y="38"/>
                    </a:lnTo>
                    <a:lnTo>
                      <a:pt x="38" y="19"/>
                    </a:lnTo>
                    <a:lnTo>
                      <a:pt x="19" y="19"/>
                    </a:lnTo>
                    <a:lnTo>
                      <a:pt x="19" y="3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1876"/>
              <p:cNvSpPr>
                <a:spLocks noChangeArrowheads="1"/>
              </p:cNvSpPr>
              <p:nvPr/>
            </p:nvSpPr>
            <p:spPr bwMode="auto">
              <a:xfrm>
                <a:off x="7316193" y="3238320"/>
                <a:ext cx="17129" cy="93758"/>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112" name="TextBox 111"/>
          <p:cNvSpPr txBox="1"/>
          <p:nvPr/>
        </p:nvSpPr>
        <p:spPr>
          <a:xfrm>
            <a:off x="345661" y="4983003"/>
            <a:ext cx="2785213" cy="1172016"/>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Identify your key stakeholders</a:t>
            </a:r>
          </a:p>
        </p:txBody>
      </p:sp>
      <p:sp>
        <p:nvSpPr>
          <p:cNvPr id="113" name="TextBox 112"/>
          <p:cNvSpPr txBox="1"/>
          <p:nvPr/>
        </p:nvSpPr>
        <p:spPr>
          <a:xfrm>
            <a:off x="4228420" y="4983003"/>
            <a:ext cx="2669531" cy="1100994"/>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Define your vision and </a:t>
            </a:r>
            <a:b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business scenarios</a:t>
            </a:r>
          </a:p>
        </p:txBody>
      </p:sp>
      <p:sp>
        <p:nvSpPr>
          <p:cNvPr id="114" name="TextBox 113"/>
          <p:cNvSpPr txBox="1"/>
          <p:nvPr/>
        </p:nvSpPr>
        <p:spPr>
          <a:xfrm>
            <a:off x="7855218" y="4983003"/>
            <a:ext cx="3065586" cy="1243037"/>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Plan for a </a:t>
            </a:r>
            <a:b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successful rollout</a:t>
            </a:r>
          </a:p>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18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2" name="Title 1"/>
          <p:cNvSpPr>
            <a:spLocks noGrp="1"/>
          </p:cNvSpPr>
          <p:nvPr>
            <p:ph type="title"/>
          </p:nvPr>
        </p:nvSpPr>
        <p:spPr/>
        <p:txBody>
          <a:bodyPr/>
          <a:lstStyle/>
          <a:p>
            <a:r>
              <a:rPr lang="en-US" dirty="0"/>
              <a:t>Envision</a:t>
            </a:r>
            <a:br>
              <a:rPr lang="en-US" dirty="0"/>
            </a:br>
            <a:r>
              <a:rPr lang="en-US" sz="1800" spc="0" dirty="0"/>
              <a:t>Define your vision, identify and prioritize business scenarios, and collaborate </a:t>
            </a:r>
            <a:br>
              <a:rPr lang="en-US" sz="1800" spc="0" dirty="0"/>
            </a:br>
            <a:r>
              <a:rPr lang="en-US" sz="1800" spc="0" dirty="0"/>
              <a:t>with key stakeholders to plan for successful rollouts at your own pace.</a:t>
            </a:r>
            <a:br>
              <a:rPr lang="en-US" sz="2000" spc="0" dirty="0"/>
            </a:br>
            <a:endParaRPr lang="en-US" spc="0" dirty="0"/>
          </a:p>
        </p:txBody>
      </p:sp>
      <p:pic>
        <p:nvPicPr>
          <p:cNvPr id="30" name="Picture 29"/>
          <p:cNvPicPr>
            <a:picLocks noChangeAspect="1"/>
          </p:cNvPicPr>
          <p:nvPr/>
        </p:nvPicPr>
        <p:blipFill>
          <a:blip r:embed="rId3"/>
          <a:stretch>
            <a:fillRect/>
          </a:stretch>
        </p:blipFill>
        <p:spPr>
          <a:xfrm>
            <a:off x="10234967" y="-239881"/>
            <a:ext cx="1920240" cy="2286330"/>
          </a:xfrm>
          <a:prstGeom prst="rect">
            <a:avLst/>
          </a:prstGeom>
        </p:spPr>
      </p:pic>
    </p:spTree>
    <p:extLst>
      <p:ext uri="{BB962C8B-B14F-4D97-AF65-F5344CB8AC3E}">
        <p14:creationId xmlns:p14="http://schemas.microsoft.com/office/powerpoint/2010/main" val="23538765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92970" y="1978362"/>
            <a:ext cx="13928077" cy="9065458"/>
            <a:chOff x="-392970" y="1978362"/>
            <a:chExt cx="13928077" cy="9065458"/>
          </a:xfrm>
        </p:grpSpPr>
        <p:sp>
          <p:nvSpPr>
            <p:cNvPr id="25" name="Arc 24"/>
            <p:cNvSpPr/>
            <p:nvPr/>
          </p:nvSpPr>
          <p:spPr>
            <a:xfrm>
              <a:off x="4240560" y="2421795"/>
              <a:ext cx="2513979" cy="4032935"/>
            </a:xfrm>
            <a:prstGeom prst="arc">
              <a:avLst>
                <a:gd name="adj1" fmla="val 13609095"/>
                <a:gd name="adj2" fmla="val 21570957"/>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6" name="Arc 25"/>
            <p:cNvSpPr/>
            <p:nvPr/>
          </p:nvSpPr>
          <p:spPr>
            <a:xfrm flipH="1">
              <a:off x="99816" y="3551305"/>
              <a:ext cx="1459636" cy="4460119"/>
            </a:xfrm>
            <a:prstGeom prst="arc">
              <a:avLst>
                <a:gd name="adj1" fmla="val 11854034"/>
                <a:gd name="adj2" fmla="val 17451217"/>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7" name="Arc 26"/>
            <p:cNvSpPr/>
            <p:nvPr/>
          </p:nvSpPr>
          <p:spPr>
            <a:xfrm>
              <a:off x="1559452" y="3220052"/>
              <a:ext cx="695917" cy="4360897"/>
            </a:xfrm>
            <a:prstGeom prst="arc">
              <a:avLst>
                <a:gd name="adj1" fmla="val 9342641"/>
                <a:gd name="adj2" fmla="val 16865012"/>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8" name="Arc 27"/>
            <p:cNvSpPr/>
            <p:nvPr/>
          </p:nvSpPr>
          <p:spPr>
            <a:xfrm flipH="1">
              <a:off x="2048895" y="3231069"/>
              <a:ext cx="1669258" cy="4320766"/>
            </a:xfrm>
            <a:prstGeom prst="arc">
              <a:avLst>
                <a:gd name="adj1" fmla="val 12352648"/>
                <a:gd name="adj2" fmla="val 17679661"/>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9" name="Arc 28"/>
            <p:cNvSpPr/>
            <p:nvPr/>
          </p:nvSpPr>
          <p:spPr>
            <a:xfrm>
              <a:off x="6473089" y="4469121"/>
              <a:ext cx="3388497" cy="2991742"/>
            </a:xfrm>
            <a:prstGeom prst="arc">
              <a:avLst>
                <a:gd name="adj1" fmla="val 11065609"/>
                <a:gd name="adj2" fmla="val 20784473"/>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0" name="Arc 29"/>
            <p:cNvSpPr/>
            <p:nvPr/>
          </p:nvSpPr>
          <p:spPr>
            <a:xfrm>
              <a:off x="1543485" y="4385660"/>
              <a:ext cx="2340740" cy="3339985"/>
            </a:xfrm>
            <a:prstGeom prst="arc">
              <a:avLst>
                <a:gd name="adj1" fmla="val 12198324"/>
                <a:gd name="adj2" fmla="val 18646156"/>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1" name="Arc 30"/>
            <p:cNvSpPr/>
            <p:nvPr/>
          </p:nvSpPr>
          <p:spPr>
            <a:xfrm>
              <a:off x="9815754" y="4014997"/>
              <a:ext cx="1623603" cy="3339985"/>
            </a:xfrm>
            <a:prstGeom prst="arc">
              <a:avLst>
                <a:gd name="adj1" fmla="val 11196475"/>
                <a:gd name="adj2" fmla="val 17901675"/>
              </a:avLst>
            </a:prstGeom>
            <a:noFill/>
            <a:ln w="254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2" name="Arc 31"/>
            <p:cNvSpPr/>
            <p:nvPr/>
          </p:nvSpPr>
          <p:spPr>
            <a:xfrm flipH="1">
              <a:off x="6623856" y="3464488"/>
              <a:ext cx="2085567" cy="4394404"/>
            </a:xfrm>
            <a:prstGeom prst="arc">
              <a:avLst>
                <a:gd name="adj1" fmla="val 15144935"/>
                <a:gd name="adj2" fmla="val 18379103"/>
              </a:avLst>
            </a:prstGeom>
            <a:noFill/>
            <a:ln w="38100" cap="rnd" cmpd="sng" algn="ctr">
              <a:gradFill flip="none" rotWithShape="1">
                <a:gsLst>
                  <a:gs pos="0">
                    <a:srgbClr val="E4DED8"/>
                  </a:gs>
                  <a:gs pos="100000">
                    <a:srgbClr val="E4DED8">
                      <a:alpha val="7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3" name="Arc 32"/>
            <p:cNvSpPr/>
            <p:nvPr/>
          </p:nvSpPr>
          <p:spPr>
            <a:xfrm>
              <a:off x="2105060" y="2410778"/>
              <a:ext cx="4366403" cy="5000449"/>
            </a:xfrm>
            <a:prstGeom prst="arc">
              <a:avLst>
                <a:gd name="adj1" fmla="val 12182083"/>
                <a:gd name="adj2" fmla="val 19536372"/>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4" name="Arc 33"/>
            <p:cNvSpPr/>
            <p:nvPr/>
          </p:nvSpPr>
          <p:spPr>
            <a:xfrm>
              <a:off x="-392970" y="3486450"/>
              <a:ext cx="2697097" cy="2198540"/>
            </a:xfrm>
            <a:prstGeom prst="arc">
              <a:avLst>
                <a:gd name="adj1" fmla="val 12011279"/>
                <a:gd name="adj2" fmla="val 20180343"/>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5" name="Arc 34"/>
            <p:cNvSpPr/>
            <p:nvPr/>
          </p:nvSpPr>
          <p:spPr>
            <a:xfrm flipH="1">
              <a:off x="8936109" y="2670191"/>
              <a:ext cx="2340278" cy="4190282"/>
            </a:xfrm>
            <a:prstGeom prst="arc">
              <a:avLst>
                <a:gd name="adj1" fmla="val 11367434"/>
                <a:gd name="adj2" fmla="val 19352303"/>
              </a:avLst>
            </a:prstGeom>
            <a:noFill/>
            <a:ln w="38100" cap="rnd" cmpd="sng" algn="ctr">
              <a:gradFill flip="none" rotWithShape="1">
                <a:gsLst>
                  <a:gs pos="0">
                    <a:srgbClr val="E4DED8"/>
                  </a:gs>
                  <a:gs pos="100000">
                    <a:srgbClr val="E4DED8">
                      <a:alpha val="23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6" name="Arc 35"/>
            <p:cNvSpPr/>
            <p:nvPr/>
          </p:nvSpPr>
          <p:spPr>
            <a:xfrm>
              <a:off x="2866659" y="3386925"/>
              <a:ext cx="2483195" cy="3414172"/>
            </a:xfrm>
            <a:prstGeom prst="arc">
              <a:avLst>
                <a:gd name="adj1" fmla="val 13976552"/>
                <a:gd name="adj2" fmla="val 18629965"/>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7" name="Arc 36"/>
            <p:cNvSpPr/>
            <p:nvPr/>
          </p:nvSpPr>
          <p:spPr>
            <a:xfrm flipH="1">
              <a:off x="9571701" y="4717789"/>
              <a:ext cx="2152960" cy="5353267"/>
            </a:xfrm>
            <a:prstGeom prst="arc">
              <a:avLst>
                <a:gd name="adj1" fmla="val 13660111"/>
                <a:gd name="adj2" fmla="val 17596625"/>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8" name="Arc 37"/>
            <p:cNvSpPr/>
            <p:nvPr/>
          </p:nvSpPr>
          <p:spPr>
            <a:xfrm>
              <a:off x="4799938" y="4072148"/>
              <a:ext cx="2475387" cy="4698548"/>
            </a:xfrm>
            <a:prstGeom prst="arc">
              <a:avLst>
                <a:gd name="adj1" fmla="val 11474507"/>
                <a:gd name="adj2" fmla="val 17361003"/>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39" name="Arc 38"/>
            <p:cNvSpPr/>
            <p:nvPr/>
          </p:nvSpPr>
          <p:spPr>
            <a:xfrm flipH="1">
              <a:off x="3520989" y="4540064"/>
              <a:ext cx="1274914" cy="3391632"/>
            </a:xfrm>
            <a:prstGeom prst="arc">
              <a:avLst>
                <a:gd name="adj1" fmla="val 11268502"/>
                <a:gd name="adj2" fmla="val 17415783"/>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0" name="Arc 39"/>
            <p:cNvSpPr/>
            <p:nvPr/>
          </p:nvSpPr>
          <p:spPr>
            <a:xfrm>
              <a:off x="4826858" y="5337727"/>
              <a:ext cx="1724829" cy="1757947"/>
            </a:xfrm>
            <a:prstGeom prst="arc">
              <a:avLst>
                <a:gd name="adj1" fmla="val 11065609"/>
                <a:gd name="adj2" fmla="val 20290859"/>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1" name="Arc 40"/>
            <p:cNvSpPr/>
            <p:nvPr/>
          </p:nvSpPr>
          <p:spPr>
            <a:xfrm flipH="1">
              <a:off x="11194829" y="3301250"/>
              <a:ext cx="2340278" cy="4190282"/>
            </a:xfrm>
            <a:prstGeom prst="arc">
              <a:avLst>
                <a:gd name="adj1" fmla="val 11367434"/>
                <a:gd name="adj2" fmla="val 19352303"/>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2" name="Arc 41"/>
            <p:cNvSpPr/>
            <p:nvPr/>
          </p:nvSpPr>
          <p:spPr>
            <a:xfrm flipH="1">
              <a:off x="-283840" y="4982613"/>
              <a:ext cx="1908062" cy="1837287"/>
            </a:xfrm>
            <a:prstGeom prst="arc">
              <a:avLst>
                <a:gd name="adj1" fmla="val 11954805"/>
                <a:gd name="adj2" fmla="val 20039040"/>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3" name="Arc 42"/>
            <p:cNvSpPr/>
            <p:nvPr/>
          </p:nvSpPr>
          <p:spPr>
            <a:xfrm>
              <a:off x="8203428" y="2111748"/>
              <a:ext cx="3452653" cy="4448383"/>
            </a:xfrm>
            <a:prstGeom prst="arc">
              <a:avLst>
                <a:gd name="adj1" fmla="val 11879355"/>
                <a:gd name="adj2" fmla="val 18276951"/>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4" name="Arc 43"/>
            <p:cNvSpPr/>
            <p:nvPr/>
          </p:nvSpPr>
          <p:spPr>
            <a:xfrm flipH="1">
              <a:off x="6550693" y="3064604"/>
              <a:ext cx="1669802" cy="1730990"/>
            </a:xfrm>
            <a:prstGeom prst="arc">
              <a:avLst>
                <a:gd name="adj1" fmla="val 11350335"/>
                <a:gd name="adj2" fmla="val 17617918"/>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5" name="Arc 44"/>
            <p:cNvSpPr/>
            <p:nvPr/>
          </p:nvSpPr>
          <p:spPr>
            <a:xfrm>
              <a:off x="2819362" y="5615836"/>
              <a:ext cx="2308308" cy="3657241"/>
            </a:xfrm>
            <a:prstGeom prst="arc">
              <a:avLst>
                <a:gd name="adj1" fmla="val 12524200"/>
                <a:gd name="adj2" fmla="val 18119965"/>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6" name="Arc 45"/>
            <p:cNvSpPr/>
            <p:nvPr/>
          </p:nvSpPr>
          <p:spPr>
            <a:xfrm flipH="1">
              <a:off x="5949087" y="5489428"/>
              <a:ext cx="2091548" cy="5554392"/>
            </a:xfrm>
            <a:prstGeom prst="arc">
              <a:avLst>
                <a:gd name="adj1" fmla="val 13660111"/>
                <a:gd name="adj2" fmla="val 16937927"/>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7" name="Arc 46"/>
            <p:cNvSpPr/>
            <p:nvPr/>
          </p:nvSpPr>
          <p:spPr>
            <a:xfrm>
              <a:off x="8676227" y="5133728"/>
              <a:ext cx="1164990" cy="1757947"/>
            </a:xfrm>
            <a:prstGeom prst="arc">
              <a:avLst>
                <a:gd name="adj1" fmla="val 11368144"/>
                <a:gd name="adj2" fmla="val 19112867"/>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8" name="Arc 47"/>
            <p:cNvSpPr/>
            <p:nvPr/>
          </p:nvSpPr>
          <p:spPr>
            <a:xfrm flipH="1">
              <a:off x="6174658" y="1978362"/>
              <a:ext cx="2815408" cy="3436813"/>
            </a:xfrm>
            <a:prstGeom prst="arc">
              <a:avLst>
                <a:gd name="adj1" fmla="val 10339918"/>
                <a:gd name="adj2" fmla="val 21358129"/>
              </a:avLst>
            </a:prstGeom>
            <a:noFill/>
            <a:ln w="38100" cap="rnd" cmpd="sng" algn="ctr">
              <a:gradFill flip="none" rotWithShape="1">
                <a:gsLst>
                  <a:gs pos="0">
                    <a:srgbClr val="E4DED8"/>
                  </a:gs>
                  <a:gs pos="100000">
                    <a:srgbClr val="E4DED8">
                      <a:alpha val="21000"/>
                    </a:srgbClr>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49" name="Oval 48"/>
            <p:cNvSpPr>
              <a:spLocks noChangeAspect="1"/>
            </p:cNvSpPr>
            <p:nvPr/>
          </p:nvSpPr>
          <p:spPr>
            <a:xfrm>
              <a:off x="5013605" y="3962535"/>
              <a:ext cx="137160" cy="137234"/>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0" name="Oval 49"/>
            <p:cNvSpPr>
              <a:spLocks noChangeAspect="1"/>
            </p:cNvSpPr>
            <p:nvPr/>
          </p:nvSpPr>
          <p:spPr>
            <a:xfrm>
              <a:off x="6410579" y="5882309"/>
              <a:ext cx="137160" cy="137235"/>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1" name="Oval 50"/>
            <p:cNvSpPr/>
            <p:nvPr/>
          </p:nvSpPr>
          <p:spPr>
            <a:xfrm flipH="1" flipV="1">
              <a:off x="6115889" y="3634411"/>
              <a:ext cx="106082" cy="106138"/>
            </a:xfrm>
            <a:prstGeom prst="ellipse">
              <a:avLst/>
            </a:prstGeom>
            <a:solidFill>
              <a:schemeClr val="accent1"/>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2" name="Oval 51"/>
            <p:cNvSpPr>
              <a:spLocks noChangeAspect="1"/>
            </p:cNvSpPr>
            <p:nvPr/>
          </p:nvSpPr>
          <p:spPr>
            <a:xfrm>
              <a:off x="11587501" y="6381240"/>
              <a:ext cx="137160" cy="137235"/>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3" name="Oval 52"/>
            <p:cNvSpPr>
              <a:spLocks noChangeAspect="1"/>
            </p:cNvSpPr>
            <p:nvPr/>
          </p:nvSpPr>
          <p:spPr>
            <a:xfrm>
              <a:off x="11190678" y="4565608"/>
              <a:ext cx="182880" cy="182979"/>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4" name="Oval 53"/>
            <p:cNvSpPr>
              <a:spLocks noChangeAspect="1"/>
            </p:cNvSpPr>
            <p:nvPr/>
          </p:nvSpPr>
          <p:spPr>
            <a:xfrm>
              <a:off x="2125969" y="4048488"/>
              <a:ext cx="182780" cy="182880"/>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5" name="Oval 54"/>
            <p:cNvSpPr>
              <a:spLocks noChangeAspect="1"/>
            </p:cNvSpPr>
            <p:nvPr/>
          </p:nvSpPr>
          <p:spPr>
            <a:xfrm>
              <a:off x="8160946" y="3837278"/>
              <a:ext cx="137160" cy="137234"/>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56" name="Arc 55"/>
            <p:cNvSpPr/>
            <p:nvPr/>
          </p:nvSpPr>
          <p:spPr>
            <a:xfrm flipH="1">
              <a:off x="6498985" y="3911458"/>
              <a:ext cx="2175208" cy="4347318"/>
            </a:xfrm>
            <a:prstGeom prst="arc">
              <a:avLst>
                <a:gd name="adj1" fmla="val 11429360"/>
                <a:gd name="adj2" fmla="val 17614459"/>
              </a:avLst>
            </a:prstGeom>
            <a:noFill/>
            <a:ln w="38100" cap="rnd" cmpd="sng" algn="ctr">
              <a:gradFill>
                <a:gsLst>
                  <a:gs pos="0">
                    <a:schemeClr val="bg1">
                      <a:alpha val="58000"/>
                    </a:schemeClr>
                  </a:gs>
                  <a:gs pos="83000">
                    <a:schemeClr val="bg1"/>
                  </a:gs>
                  <a:gs pos="100000">
                    <a:schemeClr val="bg1">
                      <a:alpha val="56000"/>
                    </a:schemeClr>
                  </a:gs>
                </a:gsLst>
                <a:lin ang="5400000" scaled="1"/>
              </a:gradFill>
              <a:prstDash val="sysDot"/>
            </a:ln>
            <a:effectLst/>
          </p:spPr>
          <p:txBody>
            <a:bodyPr lIns="89583" tIns="44793" rIns="89583" bIns="44793"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nvGrpSpPr>
            <p:cNvPr id="57" name="Group 56"/>
            <p:cNvGrpSpPr/>
            <p:nvPr/>
          </p:nvGrpSpPr>
          <p:grpSpPr>
            <a:xfrm>
              <a:off x="6609823" y="4353505"/>
              <a:ext cx="399704" cy="399922"/>
              <a:chOff x="6609823" y="4353505"/>
              <a:chExt cx="399704" cy="399922"/>
            </a:xfrm>
            <a:solidFill>
              <a:schemeClr val="tx2"/>
            </a:solidFill>
          </p:grpSpPr>
          <p:sp>
            <p:nvSpPr>
              <p:cNvPr id="82" name="Oval 81"/>
              <p:cNvSpPr>
                <a:spLocks noChangeAspect="1"/>
              </p:cNvSpPr>
              <p:nvPr/>
            </p:nvSpPr>
            <p:spPr>
              <a:xfrm>
                <a:off x="6609823" y="4353505"/>
                <a:ext cx="399704" cy="399922"/>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83" name="Picture 82"/>
              <p:cNvPicPr>
                <a:picLocks noChangeAspect="1"/>
              </p:cNvPicPr>
              <p:nvPr/>
            </p:nvPicPr>
            <p:blipFill>
              <a:blip r:embed="rId3"/>
              <a:stretch>
                <a:fillRect/>
              </a:stretch>
            </p:blipFill>
            <p:spPr>
              <a:xfrm>
                <a:off x="6702761" y="4446552"/>
                <a:ext cx="213829" cy="213829"/>
              </a:xfrm>
              <a:prstGeom prst="rect">
                <a:avLst/>
              </a:prstGeom>
              <a:noFill/>
              <a:ln>
                <a:noFill/>
              </a:ln>
            </p:spPr>
          </p:pic>
        </p:grpSp>
        <p:grpSp>
          <p:nvGrpSpPr>
            <p:cNvPr id="58" name="Group 57"/>
            <p:cNvGrpSpPr/>
            <p:nvPr/>
          </p:nvGrpSpPr>
          <p:grpSpPr>
            <a:xfrm>
              <a:off x="9530451" y="5423393"/>
              <a:ext cx="553868" cy="554174"/>
              <a:chOff x="9530451" y="5423393"/>
              <a:chExt cx="553868" cy="554174"/>
            </a:xfrm>
          </p:grpSpPr>
          <p:sp>
            <p:nvSpPr>
              <p:cNvPr id="80" name="Oval 79"/>
              <p:cNvSpPr>
                <a:spLocks noChangeAspect="1"/>
              </p:cNvSpPr>
              <p:nvPr/>
            </p:nvSpPr>
            <p:spPr>
              <a:xfrm>
                <a:off x="9530451" y="5423393"/>
                <a:ext cx="553868" cy="554174"/>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81" name="Picture 80"/>
              <p:cNvPicPr>
                <a:picLocks noChangeAspect="1"/>
              </p:cNvPicPr>
              <p:nvPr/>
            </p:nvPicPr>
            <p:blipFill>
              <a:blip r:embed="rId4"/>
              <a:stretch>
                <a:fillRect/>
              </a:stretch>
            </p:blipFill>
            <p:spPr>
              <a:xfrm>
                <a:off x="9629344" y="5572125"/>
                <a:ext cx="356082" cy="256710"/>
              </a:xfrm>
              <a:prstGeom prst="rect">
                <a:avLst/>
              </a:prstGeom>
            </p:spPr>
          </p:pic>
        </p:grpSp>
        <p:grpSp>
          <p:nvGrpSpPr>
            <p:cNvPr id="59" name="Group 58"/>
            <p:cNvGrpSpPr/>
            <p:nvPr/>
          </p:nvGrpSpPr>
          <p:grpSpPr>
            <a:xfrm>
              <a:off x="4603526" y="6153717"/>
              <a:ext cx="405566" cy="405788"/>
              <a:chOff x="4603526" y="6153717"/>
              <a:chExt cx="405566" cy="405788"/>
            </a:xfrm>
          </p:grpSpPr>
          <p:sp>
            <p:nvSpPr>
              <p:cNvPr id="78" name="Oval 77"/>
              <p:cNvSpPr>
                <a:spLocks noChangeAspect="1"/>
              </p:cNvSpPr>
              <p:nvPr/>
            </p:nvSpPr>
            <p:spPr>
              <a:xfrm>
                <a:off x="4603526" y="6153717"/>
                <a:ext cx="405566" cy="405788"/>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79" name="Picture 78"/>
              <p:cNvPicPr>
                <a:picLocks noChangeAspect="1"/>
              </p:cNvPicPr>
              <p:nvPr/>
            </p:nvPicPr>
            <p:blipFill>
              <a:blip r:embed="rId5"/>
              <a:stretch>
                <a:fillRect/>
              </a:stretch>
            </p:blipFill>
            <p:spPr>
              <a:xfrm>
                <a:off x="4698144" y="6265087"/>
                <a:ext cx="216330" cy="183048"/>
              </a:xfrm>
              <a:prstGeom prst="rect">
                <a:avLst/>
              </a:prstGeom>
            </p:spPr>
          </p:pic>
        </p:grpSp>
        <p:grpSp>
          <p:nvGrpSpPr>
            <p:cNvPr id="60" name="Group 59"/>
            <p:cNvGrpSpPr/>
            <p:nvPr/>
          </p:nvGrpSpPr>
          <p:grpSpPr>
            <a:xfrm>
              <a:off x="8870506" y="3926493"/>
              <a:ext cx="274320" cy="274469"/>
              <a:chOff x="8870506" y="3926493"/>
              <a:chExt cx="274320" cy="274469"/>
            </a:xfrm>
          </p:grpSpPr>
          <p:sp>
            <p:nvSpPr>
              <p:cNvPr id="76" name="Oval 75"/>
              <p:cNvSpPr>
                <a:spLocks noChangeAspect="1"/>
              </p:cNvSpPr>
              <p:nvPr/>
            </p:nvSpPr>
            <p:spPr>
              <a:xfrm>
                <a:off x="8870506" y="3926493"/>
                <a:ext cx="274320" cy="274469"/>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77" name="Picture 7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26688" y="4021548"/>
                <a:ext cx="161957" cy="122455"/>
              </a:xfrm>
              <a:prstGeom prst="rect">
                <a:avLst/>
              </a:prstGeom>
            </p:spPr>
          </p:pic>
        </p:grpSp>
        <p:grpSp>
          <p:nvGrpSpPr>
            <p:cNvPr id="61" name="Group 60"/>
            <p:cNvGrpSpPr/>
            <p:nvPr/>
          </p:nvGrpSpPr>
          <p:grpSpPr>
            <a:xfrm>
              <a:off x="1370473" y="5524356"/>
              <a:ext cx="419326" cy="419552"/>
              <a:chOff x="1370473" y="5524356"/>
              <a:chExt cx="419326" cy="419552"/>
            </a:xfrm>
          </p:grpSpPr>
          <p:sp>
            <p:nvSpPr>
              <p:cNvPr id="74" name="Oval 73"/>
              <p:cNvSpPr>
                <a:spLocks noChangeAspect="1"/>
              </p:cNvSpPr>
              <p:nvPr/>
            </p:nvSpPr>
            <p:spPr>
              <a:xfrm>
                <a:off x="1370473" y="5524356"/>
                <a:ext cx="419326" cy="419552"/>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75" name="Picture 74"/>
              <p:cNvPicPr>
                <a:picLocks noChangeAspect="1"/>
              </p:cNvPicPr>
              <p:nvPr/>
            </p:nvPicPr>
            <p:blipFill>
              <a:blip r:embed="rId7"/>
              <a:stretch>
                <a:fillRect/>
              </a:stretch>
            </p:blipFill>
            <p:spPr>
              <a:xfrm>
                <a:off x="1458499" y="5598930"/>
                <a:ext cx="250664" cy="250664"/>
              </a:xfrm>
              <a:prstGeom prst="rect">
                <a:avLst/>
              </a:prstGeom>
            </p:spPr>
          </p:pic>
        </p:grpSp>
        <p:grpSp>
          <p:nvGrpSpPr>
            <p:cNvPr id="62" name="Group 61"/>
            <p:cNvGrpSpPr/>
            <p:nvPr/>
          </p:nvGrpSpPr>
          <p:grpSpPr>
            <a:xfrm>
              <a:off x="3551476" y="4959177"/>
              <a:ext cx="264874" cy="265018"/>
              <a:chOff x="3551476" y="4959177"/>
              <a:chExt cx="264874" cy="265018"/>
            </a:xfrm>
          </p:grpSpPr>
          <p:sp>
            <p:nvSpPr>
              <p:cNvPr id="72" name="Oval 71"/>
              <p:cNvSpPr>
                <a:spLocks noChangeAspect="1"/>
              </p:cNvSpPr>
              <p:nvPr/>
            </p:nvSpPr>
            <p:spPr>
              <a:xfrm>
                <a:off x="3551476" y="4959177"/>
                <a:ext cx="264874" cy="265018"/>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73" name="Picture 72"/>
              <p:cNvPicPr>
                <a:picLocks noChangeAspect="1"/>
              </p:cNvPicPr>
              <p:nvPr/>
            </p:nvPicPr>
            <p:blipFill>
              <a:blip r:embed="rId8"/>
              <a:stretch>
                <a:fillRect/>
              </a:stretch>
            </p:blipFill>
            <p:spPr>
              <a:xfrm>
                <a:off x="3597749" y="5025621"/>
                <a:ext cx="177090" cy="197329"/>
              </a:xfrm>
              <a:prstGeom prst="rect">
                <a:avLst/>
              </a:prstGeom>
            </p:spPr>
          </p:pic>
        </p:grpSp>
        <p:grpSp>
          <p:nvGrpSpPr>
            <p:cNvPr id="63" name="Group 62"/>
            <p:cNvGrpSpPr/>
            <p:nvPr/>
          </p:nvGrpSpPr>
          <p:grpSpPr>
            <a:xfrm>
              <a:off x="8529638" y="5910657"/>
              <a:ext cx="286330" cy="286486"/>
              <a:chOff x="8529638" y="5910657"/>
              <a:chExt cx="286330" cy="286486"/>
            </a:xfrm>
          </p:grpSpPr>
          <p:sp>
            <p:nvSpPr>
              <p:cNvPr id="70" name="Oval 69"/>
              <p:cNvSpPr>
                <a:spLocks noChangeAspect="1"/>
              </p:cNvSpPr>
              <p:nvPr/>
            </p:nvSpPr>
            <p:spPr>
              <a:xfrm>
                <a:off x="8529638" y="5910657"/>
                <a:ext cx="286330" cy="286486"/>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71" name="Picture 7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17757" y="5966233"/>
                <a:ext cx="110093" cy="175334"/>
              </a:xfrm>
              <a:prstGeom prst="rect">
                <a:avLst/>
              </a:prstGeom>
            </p:spPr>
          </p:pic>
        </p:grpSp>
        <p:grpSp>
          <p:nvGrpSpPr>
            <p:cNvPr id="64" name="Group 63"/>
            <p:cNvGrpSpPr/>
            <p:nvPr/>
          </p:nvGrpSpPr>
          <p:grpSpPr>
            <a:xfrm>
              <a:off x="3025413" y="3951698"/>
              <a:ext cx="274172" cy="274320"/>
              <a:chOff x="3025413" y="3951698"/>
              <a:chExt cx="274172" cy="274320"/>
            </a:xfrm>
          </p:grpSpPr>
          <p:sp>
            <p:nvSpPr>
              <p:cNvPr id="68" name="Oval 67"/>
              <p:cNvSpPr>
                <a:spLocks noChangeAspect="1"/>
              </p:cNvSpPr>
              <p:nvPr/>
            </p:nvSpPr>
            <p:spPr>
              <a:xfrm>
                <a:off x="3025413" y="3951698"/>
                <a:ext cx="274172" cy="274320"/>
              </a:xfrm>
              <a:prstGeom prst="ellipse">
                <a:avLst/>
              </a:prstGeom>
              <a:solidFill>
                <a:schemeClr val="bg1">
                  <a:lumMod val="50000"/>
                </a:schemeClr>
              </a:solidFill>
              <a:ln w="19050" cap="flat" cmpd="sng" algn="ctr">
                <a:noFill/>
                <a:prstDash val="solid"/>
              </a:ln>
              <a:effectLst/>
            </p:spPr>
            <p:txBody>
              <a:bodyPr rtlCol="0" anchor="ctr"/>
              <a:lstStyle/>
              <a:p>
                <a:pPr marL="0" marR="0" lvl="0" indent="0" algn="ctr" defTabSz="91374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pic>
            <p:nvPicPr>
              <p:cNvPr id="69" name="Picture 6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87383" y="4039587"/>
                <a:ext cx="150232" cy="127120"/>
              </a:xfrm>
              <a:prstGeom prst="rect">
                <a:avLst/>
              </a:prstGeom>
            </p:spPr>
          </p:pic>
        </p:grpSp>
        <p:sp>
          <p:nvSpPr>
            <p:cNvPr id="65" name="Freeform 5"/>
            <p:cNvSpPr>
              <a:spLocks noEditPoints="1"/>
            </p:cNvSpPr>
            <p:nvPr/>
          </p:nvSpPr>
          <p:spPr bwMode="auto">
            <a:xfrm>
              <a:off x="2175998" y="4093419"/>
              <a:ext cx="79267" cy="88040"/>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6" name="Arc 65"/>
            <p:cNvSpPr/>
            <p:nvPr/>
          </p:nvSpPr>
          <p:spPr>
            <a:xfrm flipH="1">
              <a:off x="-258330" y="2222360"/>
              <a:ext cx="3452653" cy="4448383"/>
            </a:xfrm>
            <a:prstGeom prst="arc">
              <a:avLst>
                <a:gd name="adj1" fmla="val 11879355"/>
                <a:gd name="adj2" fmla="val 18276951"/>
              </a:avLst>
            </a:prstGeom>
            <a:noFill/>
            <a:ln w="38100" cap="rnd" cmpd="sng" algn="ctr">
              <a:gradFill flip="none" rotWithShape="1">
                <a:gsLst>
                  <a:gs pos="0">
                    <a:srgbClr val="E4DED8">
                      <a:alpha val="11000"/>
                    </a:srgbClr>
                  </a:gs>
                  <a:gs pos="100000">
                    <a:srgbClr val="E4DED8"/>
                  </a:gs>
                </a:gsLst>
                <a:lin ang="10800000" scaled="1"/>
                <a:tileRect/>
              </a:gradFill>
              <a:prstDash val="sysDot"/>
            </a:ln>
            <a:effectLst/>
          </p:spPr>
          <p:txBody>
            <a:bodyPr lIns="89595" tIns="44799" rIns="89595" bIns="44799" rtlCol="0" anchor="ctr"/>
            <a:lstStyle/>
            <a:p>
              <a:pPr marL="0" marR="0" lvl="0" indent="0" algn="ctr" defTabSz="91392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2" name="Title 1"/>
          <p:cNvSpPr>
            <a:spLocks noGrp="1"/>
          </p:cNvSpPr>
          <p:nvPr>
            <p:ph type="title"/>
          </p:nvPr>
        </p:nvSpPr>
        <p:spPr/>
        <p:txBody>
          <a:bodyPr/>
          <a:lstStyle/>
          <a:p>
            <a:r>
              <a:rPr lang="en-US" dirty="0"/>
              <a:t>The Faces of Change…</a:t>
            </a:r>
          </a:p>
        </p:txBody>
      </p:sp>
      <p:sp>
        <p:nvSpPr>
          <p:cNvPr id="3" name="Oval 2"/>
          <p:cNvSpPr>
            <a:spLocks noChangeAspect="1"/>
          </p:cNvSpPr>
          <p:nvPr/>
        </p:nvSpPr>
        <p:spPr>
          <a:xfrm>
            <a:off x="568024" y="2715060"/>
            <a:ext cx="2027485" cy="2027485"/>
          </a:xfrm>
          <a:prstGeom prst="ellipse">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 name="Oval 3"/>
          <p:cNvSpPr>
            <a:spLocks noChangeAspect="1"/>
          </p:cNvSpPr>
          <p:nvPr/>
        </p:nvSpPr>
        <p:spPr>
          <a:xfrm>
            <a:off x="5079104" y="2715060"/>
            <a:ext cx="2027485" cy="2027485"/>
          </a:xfrm>
          <a:prstGeom prst="ellipse">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 name="Oval 4"/>
          <p:cNvSpPr>
            <a:spLocks noChangeAspect="1"/>
          </p:cNvSpPr>
          <p:nvPr/>
        </p:nvSpPr>
        <p:spPr>
          <a:xfrm>
            <a:off x="7327817" y="2715060"/>
            <a:ext cx="2027485" cy="2027485"/>
          </a:xfrm>
          <a:prstGeom prst="ellipse">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6" name="Oval 5"/>
          <p:cNvSpPr>
            <a:spLocks noChangeAspect="1"/>
          </p:cNvSpPr>
          <p:nvPr/>
        </p:nvSpPr>
        <p:spPr>
          <a:xfrm>
            <a:off x="9580137" y="2715060"/>
            <a:ext cx="2027485" cy="2027485"/>
          </a:xfrm>
          <a:prstGeom prst="ellipse">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7" name="TextBox 6"/>
          <p:cNvSpPr txBox="1">
            <a:spLocks noChangeAspect="1"/>
          </p:cNvSpPr>
          <p:nvPr/>
        </p:nvSpPr>
        <p:spPr>
          <a:xfrm>
            <a:off x="7336460" y="3282526"/>
            <a:ext cx="2018430" cy="892552"/>
          </a:xfrm>
          <a:prstGeom prst="rect">
            <a:avLst/>
          </a:prstGeom>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Legal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gradFill>
                <a:gsLst>
                  <a:gs pos="8750">
                    <a:srgbClr val="FFFFFF"/>
                  </a:gs>
                  <a:gs pos="51000">
                    <a:srgbClr val="FFFFFF"/>
                  </a:gs>
                </a:gsLst>
                <a:lin ang="5400000" scaled="1"/>
              </a:gra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Compliance </a:t>
            </a:r>
            <a:b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b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Manager</a:t>
            </a:r>
          </a:p>
        </p:txBody>
      </p:sp>
      <p:sp>
        <p:nvSpPr>
          <p:cNvPr id="8" name="TextBox 7"/>
          <p:cNvSpPr txBox="1">
            <a:spLocks noChangeAspect="1"/>
          </p:cNvSpPr>
          <p:nvPr/>
        </p:nvSpPr>
        <p:spPr>
          <a:xfrm>
            <a:off x="5078550" y="3192074"/>
            <a:ext cx="2018430" cy="892552"/>
          </a:xfrm>
          <a:prstGeom prst="rect">
            <a:avLst/>
          </a:prstGeom>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Operations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gradFill>
                <a:gsLst>
                  <a:gs pos="8750">
                    <a:srgbClr val="FFFFFF"/>
                  </a:gs>
                  <a:gs pos="51000">
                    <a:srgbClr val="FFFFFF"/>
                  </a:gs>
                </a:gsLst>
                <a:lin ang="5400000" scaled="1"/>
              </a:gra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Execution </a:t>
            </a:r>
            <a:b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b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Optimization</a:t>
            </a:r>
          </a:p>
        </p:txBody>
      </p:sp>
      <p:sp>
        <p:nvSpPr>
          <p:cNvPr id="9" name="TextBox 8"/>
          <p:cNvSpPr txBox="1">
            <a:spLocks noChangeAspect="1"/>
          </p:cNvSpPr>
          <p:nvPr/>
        </p:nvSpPr>
        <p:spPr>
          <a:xfrm>
            <a:off x="567571" y="3144027"/>
            <a:ext cx="2018430" cy="1169551"/>
          </a:xfrm>
          <a:prstGeom prst="rect">
            <a:avLst/>
          </a:prstGeom>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Human </a:t>
            </a:r>
            <a:b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b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Resources </a:t>
            </a:r>
            <a:b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br>
            <a:endPar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Talent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Agent</a:t>
            </a:r>
          </a:p>
        </p:txBody>
      </p:sp>
      <p:sp>
        <p:nvSpPr>
          <p:cNvPr id="10" name="TextBox 9"/>
          <p:cNvSpPr txBox="1">
            <a:spLocks noChangeAspect="1"/>
          </p:cNvSpPr>
          <p:nvPr/>
        </p:nvSpPr>
        <p:spPr>
          <a:xfrm>
            <a:off x="9589644" y="3282526"/>
            <a:ext cx="2018430" cy="892552"/>
          </a:xfrm>
          <a:prstGeom prst="rect">
            <a:avLst/>
          </a:prstGeom>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gradFill>
                <a:gsLst>
                  <a:gs pos="8750">
                    <a:srgbClr val="FFFFFF"/>
                  </a:gs>
                  <a:gs pos="51000">
                    <a:srgbClr val="FFFFFF"/>
                  </a:gs>
                </a:gsLst>
                <a:lin ang="5400000" scaled="1"/>
              </a:gra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Business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Enabler</a:t>
            </a:r>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r="33511"/>
          <a:stretch/>
        </p:blipFill>
        <p:spPr>
          <a:xfrm>
            <a:off x="5078081" y="2716634"/>
            <a:ext cx="2028305" cy="2033717"/>
          </a:xfrm>
          <a:prstGeom prst="flowChartConnector">
            <a:avLst/>
          </a:prstGeom>
          <a:ln w="12700">
            <a:noFill/>
          </a:ln>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l="46328" t="954" r="17871" b="45312"/>
          <a:stretch/>
        </p:blipFill>
        <p:spPr>
          <a:xfrm>
            <a:off x="567795" y="2716634"/>
            <a:ext cx="2027714" cy="2028305"/>
          </a:xfrm>
          <a:prstGeom prst="flowChartConnector">
            <a:avLst/>
          </a:prstGeom>
          <a:ln w="12700">
            <a:noFill/>
          </a:ln>
        </p:spPr>
      </p:pic>
      <p:pic>
        <p:nvPicPr>
          <p:cNvPr id="13" name="Picture 12"/>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l="20740" t="9868" r="21678" b="3626"/>
          <a:stretch/>
        </p:blipFill>
        <p:spPr>
          <a:xfrm>
            <a:off x="7329573" y="2719556"/>
            <a:ext cx="2025594" cy="2028305"/>
          </a:xfrm>
          <a:prstGeom prst="flowChartConnector">
            <a:avLst/>
          </a:prstGeom>
        </p:spPr>
      </p:pic>
      <p:pic>
        <p:nvPicPr>
          <p:cNvPr id="14" name="Picture 13"/>
          <p:cNvPicPr>
            <a:picLocks noChangeAspect="1"/>
          </p:cNvPicPr>
          <p:nvPr/>
        </p:nvPicPr>
        <p:blipFill rotWithShape="1">
          <a:blip r:embed="rId16" cstate="print">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rcRect l="56329" t="31762" r="1836" b="5483"/>
          <a:stretch/>
        </p:blipFill>
        <p:spPr>
          <a:xfrm flipH="1">
            <a:off x="9575740" y="2716634"/>
            <a:ext cx="2039039" cy="2039039"/>
          </a:xfrm>
          <a:prstGeom prst="ellipse">
            <a:avLst/>
          </a:prstGeom>
        </p:spPr>
      </p:pic>
      <p:sp>
        <p:nvSpPr>
          <p:cNvPr id="19" name="Oval 18"/>
          <p:cNvSpPr>
            <a:spLocks noChangeAspect="1"/>
          </p:cNvSpPr>
          <p:nvPr/>
        </p:nvSpPr>
        <p:spPr>
          <a:xfrm>
            <a:off x="2818894" y="2715060"/>
            <a:ext cx="2027485" cy="2027485"/>
          </a:xfrm>
          <a:prstGeom prst="ellipse">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0" name="TextBox 19"/>
          <p:cNvSpPr txBox="1">
            <a:spLocks noChangeAspect="1"/>
          </p:cNvSpPr>
          <p:nvPr/>
        </p:nvSpPr>
        <p:spPr>
          <a:xfrm>
            <a:off x="2827537" y="3144027"/>
            <a:ext cx="2018430" cy="1169551"/>
          </a:xfrm>
          <a:prstGeom prst="rect">
            <a:avLst/>
          </a:prstGeom>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Sales and </a:t>
            </a:r>
            <a:b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br>
            <a: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t>Marketing</a:t>
            </a:r>
            <a:br>
              <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rPr>
            </a:br>
            <a:endParaRPr kumimoji="0" lang="en-US" sz="1600" b="1" i="0" u="none" strike="noStrike" kern="0" cap="none" spc="0" normalizeH="0" baseline="0" noProof="0" dirty="0">
              <a:ln>
                <a:noFill/>
              </a:ln>
              <a:gradFill>
                <a:gsLst>
                  <a:gs pos="8750">
                    <a:srgbClr val="FFFFFF"/>
                  </a:gs>
                  <a:gs pos="51000">
                    <a:srgbClr val="FFFFFF"/>
                  </a:gs>
                </a:gsLst>
                <a:lin ang="5400000" scaled="1"/>
              </a:gra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Customer </a:t>
            </a:r>
            <a:b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br>
            <a:r>
              <a:rPr kumimoji="0" lang="en-US" sz="1400" b="0" i="0" u="none" strike="noStrike" kern="0" cap="none" spc="0" normalizeH="0" baseline="0" noProof="0" dirty="0">
                <a:ln>
                  <a:noFill/>
                </a:ln>
                <a:gradFill>
                  <a:gsLst>
                    <a:gs pos="8750">
                      <a:srgbClr val="FFFFFF"/>
                    </a:gs>
                    <a:gs pos="51000">
                      <a:srgbClr val="FFFFFF"/>
                    </a:gs>
                  </a:gsLst>
                  <a:lin ang="5400000" scaled="1"/>
                </a:gradFill>
                <a:effectLst/>
                <a:uLnTx/>
                <a:uFillTx/>
              </a:rPr>
              <a:t>Excellence</a:t>
            </a:r>
          </a:p>
        </p:txBody>
      </p:sp>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saturation sat="0"/>
                    </a14:imgEffect>
                    <a14:imgEffect>
                      <a14:brightnessContrast bright="20000"/>
                    </a14:imgEffect>
                  </a14:imgLayer>
                </a14:imgProps>
              </a:ext>
              <a:ext uri="{28A0092B-C50C-407E-A947-70E740481C1C}">
                <a14:useLocalDpi xmlns:a14="http://schemas.microsoft.com/office/drawing/2010/main" val="0"/>
              </a:ext>
            </a:extLst>
          </a:blip>
          <a:srcRect l="50410" t="10359" r="18888" b="43578"/>
          <a:stretch/>
        </p:blipFill>
        <p:spPr>
          <a:xfrm>
            <a:off x="2818435" y="2716634"/>
            <a:ext cx="2029968" cy="2029968"/>
          </a:xfrm>
          <a:prstGeom prst="ellipse">
            <a:avLst/>
          </a:prstGeom>
        </p:spPr>
      </p:pic>
    </p:spTree>
    <p:extLst>
      <p:ext uri="{BB962C8B-B14F-4D97-AF65-F5344CB8AC3E}">
        <p14:creationId xmlns:p14="http://schemas.microsoft.com/office/powerpoint/2010/main" val="2755582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50000" fill="hold" nodeType="clickEffect">
                                  <p:stCondLst>
                                    <p:cond delay="0"/>
                                  </p:stCondLst>
                                  <p:childTnLst>
                                    <p:animScale>
                                      <p:cBhvr>
                                        <p:cTn id="6" dur="200" fill="hold"/>
                                        <p:tgtEl>
                                          <p:spTgt spid="12"/>
                                        </p:tgtEl>
                                      </p:cBhvr>
                                      <p:by x="200" y="100000"/>
                                    </p:animScale>
                                  </p:childTnLst>
                                </p:cTn>
                              </p:par>
                              <p:par>
                                <p:cTn id="7" presetID="1" presetClass="exit" presetSubtype="0" fill="hold" nodeType="withEffect">
                                  <p:stCondLst>
                                    <p:cond delay="20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grpId="1" nodeType="withEffect">
                                  <p:stCondLst>
                                    <p:cond delay="2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200"/>
                                  </p:stCondLst>
                                  <p:childTnLst>
                                    <p:set>
                                      <p:cBhvr>
                                        <p:cTn id="12" dur="1" fill="hold">
                                          <p:stCondLst>
                                            <p:cond delay="0"/>
                                          </p:stCondLst>
                                        </p:cTn>
                                        <p:tgtEl>
                                          <p:spTgt spid="9"/>
                                        </p:tgtEl>
                                        <p:attrNameLst>
                                          <p:attrName>style.visibility</p:attrName>
                                        </p:attrNameLst>
                                      </p:cBhvr>
                                      <p:to>
                                        <p:strVal val="visible"/>
                                      </p:to>
                                    </p:set>
                                  </p:childTnLst>
                                </p:cTn>
                              </p:par>
                              <p:par>
                                <p:cTn id="13" presetID="6" presetClass="emph" presetSubtype="0" decel="50000" autoRev="1" fill="hold" grpId="1" nodeType="withEffect">
                                  <p:stCondLst>
                                    <p:cond delay="0"/>
                                  </p:stCondLst>
                                  <p:childTnLst>
                                    <p:animScale>
                                      <p:cBhvr>
                                        <p:cTn id="14" dur="200" fill="hold"/>
                                        <p:tgtEl>
                                          <p:spTgt spid="9"/>
                                        </p:tgtEl>
                                      </p:cBhvr>
                                      <p:by x="200" y="100000"/>
                                    </p:animScale>
                                  </p:childTnLst>
                                </p:cTn>
                              </p:par>
                              <p:par>
                                <p:cTn id="15" presetID="6" presetClass="emph" presetSubtype="0" decel="50000" autoRev="1" fill="hold" grpId="0" nodeType="withEffect">
                                  <p:stCondLst>
                                    <p:cond delay="0"/>
                                  </p:stCondLst>
                                  <p:childTnLst>
                                    <p:animScale>
                                      <p:cBhvr>
                                        <p:cTn id="16" dur="200" fill="hold"/>
                                        <p:tgtEl>
                                          <p:spTgt spid="3"/>
                                        </p:tgtEl>
                                      </p:cBhvr>
                                      <p:by x="200" y="100000"/>
                                    </p:animScale>
                                  </p:childTnLst>
                                </p:cTn>
                              </p:par>
                            </p:childTnLst>
                          </p:cTn>
                        </p:par>
                        <p:par>
                          <p:cTn id="17" fill="hold">
                            <p:stCondLst>
                              <p:cond delay="400"/>
                            </p:stCondLst>
                            <p:childTnLst>
                              <p:par>
                                <p:cTn id="18" presetID="6" presetClass="emph" presetSubtype="0" decel="50000" fill="hold" nodeType="afterEffect">
                                  <p:stCondLst>
                                    <p:cond delay="0"/>
                                  </p:stCondLst>
                                  <p:childTnLst>
                                    <p:animScale>
                                      <p:cBhvr>
                                        <p:cTn id="19" dur="200" fill="hold"/>
                                        <p:tgtEl>
                                          <p:spTgt spid="21"/>
                                        </p:tgtEl>
                                      </p:cBhvr>
                                      <p:by x="200" y="100000"/>
                                    </p:animScale>
                                  </p:childTnLst>
                                </p:cTn>
                              </p:par>
                              <p:par>
                                <p:cTn id="20" presetID="1" presetClass="exit" presetSubtype="0" fill="hold" nodeType="withEffect">
                                  <p:stCondLst>
                                    <p:cond delay="200"/>
                                  </p:stCondLst>
                                  <p:childTnLst>
                                    <p:set>
                                      <p:cBhvr>
                                        <p:cTn id="21" dur="1" fill="hold">
                                          <p:stCondLst>
                                            <p:cond delay="0"/>
                                          </p:stCondLst>
                                        </p:cTn>
                                        <p:tgtEl>
                                          <p:spTgt spid="21"/>
                                        </p:tgtEl>
                                        <p:attrNameLst>
                                          <p:attrName>style.visibility</p:attrName>
                                        </p:attrNameLst>
                                      </p:cBhvr>
                                      <p:to>
                                        <p:strVal val="hidden"/>
                                      </p:to>
                                    </p:set>
                                  </p:childTnLst>
                                </p:cTn>
                              </p:par>
                              <p:par>
                                <p:cTn id="22" presetID="1" presetClass="entr" presetSubtype="0" fill="hold" grpId="1" nodeType="withEffect">
                                  <p:stCondLst>
                                    <p:cond delay="20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grpId="0" nodeType="withEffect">
                                  <p:stCondLst>
                                    <p:cond delay="200"/>
                                  </p:stCondLst>
                                  <p:childTnLst>
                                    <p:set>
                                      <p:cBhvr>
                                        <p:cTn id="25" dur="1" fill="hold">
                                          <p:stCondLst>
                                            <p:cond delay="0"/>
                                          </p:stCondLst>
                                        </p:cTn>
                                        <p:tgtEl>
                                          <p:spTgt spid="20"/>
                                        </p:tgtEl>
                                        <p:attrNameLst>
                                          <p:attrName>style.visibility</p:attrName>
                                        </p:attrNameLst>
                                      </p:cBhvr>
                                      <p:to>
                                        <p:strVal val="visible"/>
                                      </p:to>
                                    </p:set>
                                  </p:childTnLst>
                                </p:cTn>
                              </p:par>
                              <p:par>
                                <p:cTn id="26" presetID="6" presetClass="emph" presetSubtype="0" decel="50000" autoRev="1" fill="hold" grpId="1" nodeType="withEffect">
                                  <p:stCondLst>
                                    <p:cond delay="0"/>
                                  </p:stCondLst>
                                  <p:childTnLst>
                                    <p:animScale>
                                      <p:cBhvr>
                                        <p:cTn id="27" dur="200" fill="hold"/>
                                        <p:tgtEl>
                                          <p:spTgt spid="20"/>
                                        </p:tgtEl>
                                      </p:cBhvr>
                                      <p:by x="200" y="100000"/>
                                    </p:animScale>
                                  </p:childTnLst>
                                </p:cTn>
                              </p:par>
                              <p:par>
                                <p:cTn id="28" presetID="6" presetClass="emph" presetSubtype="0" decel="50000" autoRev="1" fill="hold" grpId="0" nodeType="withEffect">
                                  <p:stCondLst>
                                    <p:cond delay="0"/>
                                  </p:stCondLst>
                                  <p:childTnLst>
                                    <p:animScale>
                                      <p:cBhvr>
                                        <p:cTn id="29" dur="200" fill="hold"/>
                                        <p:tgtEl>
                                          <p:spTgt spid="19"/>
                                        </p:tgtEl>
                                      </p:cBhvr>
                                      <p:by x="200" y="100000"/>
                                    </p:animScale>
                                  </p:childTnLst>
                                </p:cTn>
                              </p:par>
                            </p:childTnLst>
                          </p:cTn>
                        </p:par>
                        <p:par>
                          <p:cTn id="30" fill="hold">
                            <p:stCondLst>
                              <p:cond delay="800"/>
                            </p:stCondLst>
                            <p:childTnLst>
                              <p:par>
                                <p:cTn id="31" presetID="6" presetClass="emph" presetSubtype="0" decel="50000" fill="hold" nodeType="afterEffect">
                                  <p:stCondLst>
                                    <p:cond delay="0"/>
                                  </p:stCondLst>
                                  <p:childTnLst>
                                    <p:animScale>
                                      <p:cBhvr>
                                        <p:cTn id="32" dur="200" fill="hold"/>
                                        <p:tgtEl>
                                          <p:spTgt spid="11"/>
                                        </p:tgtEl>
                                      </p:cBhvr>
                                      <p:by x="200" y="100000"/>
                                    </p:animScale>
                                  </p:childTnLst>
                                </p:cTn>
                              </p:par>
                              <p:par>
                                <p:cTn id="33" presetID="1" presetClass="exit" presetSubtype="0" fill="hold" nodeType="withEffect">
                                  <p:stCondLst>
                                    <p:cond delay="20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ntr" presetSubtype="0" fill="hold" grpId="0" nodeType="withEffect">
                                  <p:stCondLst>
                                    <p:cond delay="200"/>
                                  </p:stCondLst>
                                  <p:childTnLst>
                                    <p:set>
                                      <p:cBhvr>
                                        <p:cTn id="36" dur="1" fill="hold">
                                          <p:stCondLst>
                                            <p:cond delay="0"/>
                                          </p:stCondLst>
                                        </p:cTn>
                                        <p:tgtEl>
                                          <p:spTgt spid="4"/>
                                        </p:tgtEl>
                                        <p:attrNameLst>
                                          <p:attrName>style.visibility</p:attrName>
                                        </p:attrNameLst>
                                      </p:cBhvr>
                                      <p:to>
                                        <p:strVal val="visible"/>
                                      </p:to>
                                    </p:set>
                                  </p:childTnLst>
                                </p:cTn>
                              </p:par>
                              <p:par>
                                <p:cTn id="37" presetID="6" presetClass="emph" presetSubtype="0" decel="50000" autoRev="1" fill="hold" grpId="1" nodeType="withEffect">
                                  <p:stCondLst>
                                    <p:cond delay="0"/>
                                  </p:stCondLst>
                                  <p:childTnLst>
                                    <p:animScale>
                                      <p:cBhvr>
                                        <p:cTn id="38" dur="200" fill="hold"/>
                                        <p:tgtEl>
                                          <p:spTgt spid="4"/>
                                        </p:tgtEl>
                                      </p:cBhvr>
                                      <p:by x="200" y="100000"/>
                                    </p:animScale>
                                  </p:childTnLst>
                                </p:cTn>
                              </p:par>
                              <p:par>
                                <p:cTn id="39" presetID="1" presetClass="entr" presetSubtype="0" fill="hold" grpId="0" nodeType="withEffect">
                                  <p:stCondLst>
                                    <p:cond delay="200"/>
                                  </p:stCondLst>
                                  <p:childTnLst>
                                    <p:set>
                                      <p:cBhvr>
                                        <p:cTn id="40" dur="1" fill="hold">
                                          <p:stCondLst>
                                            <p:cond delay="0"/>
                                          </p:stCondLst>
                                        </p:cTn>
                                        <p:tgtEl>
                                          <p:spTgt spid="8"/>
                                        </p:tgtEl>
                                        <p:attrNameLst>
                                          <p:attrName>style.visibility</p:attrName>
                                        </p:attrNameLst>
                                      </p:cBhvr>
                                      <p:to>
                                        <p:strVal val="visible"/>
                                      </p:to>
                                    </p:set>
                                  </p:childTnLst>
                                </p:cTn>
                              </p:par>
                              <p:par>
                                <p:cTn id="41" presetID="6" presetClass="emph" presetSubtype="0" decel="50000" autoRev="1" fill="hold" grpId="1" nodeType="withEffect">
                                  <p:stCondLst>
                                    <p:cond delay="0"/>
                                  </p:stCondLst>
                                  <p:childTnLst>
                                    <p:animScale>
                                      <p:cBhvr>
                                        <p:cTn id="42" dur="200" fill="hold"/>
                                        <p:tgtEl>
                                          <p:spTgt spid="8"/>
                                        </p:tgtEl>
                                      </p:cBhvr>
                                      <p:by x="200" y="100000"/>
                                    </p:animScale>
                                  </p:childTnLst>
                                </p:cTn>
                              </p:par>
                            </p:childTnLst>
                          </p:cTn>
                        </p:par>
                        <p:par>
                          <p:cTn id="43" fill="hold">
                            <p:stCondLst>
                              <p:cond delay="1200"/>
                            </p:stCondLst>
                            <p:childTnLst>
                              <p:par>
                                <p:cTn id="44" presetID="6" presetClass="emph" presetSubtype="0" decel="50000" fill="hold" nodeType="afterEffect">
                                  <p:stCondLst>
                                    <p:cond delay="0"/>
                                  </p:stCondLst>
                                  <p:childTnLst>
                                    <p:animScale>
                                      <p:cBhvr>
                                        <p:cTn id="45" dur="200" fill="hold"/>
                                        <p:tgtEl>
                                          <p:spTgt spid="13"/>
                                        </p:tgtEl>
                                      </p:cBhvr>
                                      <p:by x="200" y="100000"/>
                                    </p:animScale>
                                  </p:childTnLst>
                                </p:cTn>
                              </p:par>
                              <p:par>
                                <p:cTn id="46" presetID="1" presetClass="exit" presetSubtype="0" fill="hold" nodeType="withEffect">
                                  <p:stCondLst>
                                    <p:cond delay="200"/>
                                  </p:stCondLst>
                                  <p:childTnLst>
                                    <p:set>
                                      <p:cBhvr>
                                        <p:cTn id="47" dur="1" fill="hold">
                                          <p:stCondLst>
                                            <p:cond delay="0"/>
                                          </p:stCondLst>
                                        </p:cTn>
                                        <p:tgtEl>
                                          <p:spTgt spid="13"/>
                                        </p:tgtEl>
                                        <p:attrNameLst>
                                          <p:attrName>style.visibility</p:attrName>
                                        </p:attrNameLst>
                                      </p:cBhvr>
                                      <p:to>
                                        <p:strVal val="hidden"/>
                                      </p:to>
                                    </p:set>
                                  </p:childTnLst>
                                </p:cTn>
                              </p:par>
                              <p:par>
                                <p:cTn id="48" presetID="1" presetClass="entr" presetSubtype="0" fill="hold" grpId="0" nodeType="withEffect">
                                  <p:stCondLst>
                                    <p:cond delay="200"/>
                                  </p:stCondLst>
                                  <p:childTnLst>
                                    <p:set>
                                      <p:cBhvr>
                                        <p:cTn id="49" dur="1" fill="hold">
                                          <p:stCondLst>
                                            <p:cond delay="0"/>
                                          </p:stCondLst>
                                        </p:cTn>
                                        <p:tgtEl>
                                          <p:spTgt spid="5"/>
                                        </p:tgtEl>
                                        <p:attrNameLst>
                                          <p:attrName>style.visibility</p:attrName>
                                        </p:attrNameLst>
                                      </p:cBhvr>
                                      <p:to>
                                        <p:strVal val="visible"/>
                                      </p:to>
                                    </p:set>
                                  </p:childTnLst>
                                </p:cTn>
                              </p:par>
                              <p:par>
                                <p:cTn id="50" presetID="6" presetClass="emph" presetSubtype="0" decel="50000" autoRev="1" fill="hold" grpId="1" nodeType="withEffect">
                                  <p:stCondLst>
                                    <p:cond delay="0"/>
                                  </p:stCondLst>
                                  <p:childTnLst>
                                    <p:animScale>
                                      <p:cBhvr>
                                        <p:cTn id="51" dur="200" fill="hold"/>
                                        <p:tgtEl>
                                          <p:spTgt spid="5"/>
                                        </p:tgtEl>
                                      </p:cBhvr>
                                      <p:by x="200" y="100000"/>
                                    </p:animScale>
                                  </p:childTnLst>
                                </p:cTn>
                              </p:par>
                              <p:par>
                                <p:cTn id="52" presetID="1" presetClass="entr" presetSubtype="0" fill="hold" grpId="0" nodeType="withEffect">
                                  <p:stCondLst>
                                    <p:cond delay="200"/>
                                  </p:stCondLst>
                                  <p:childTnLst>
                                    <p:set>
                                      <p:cBhvr>
                                        <p:cTn id="53" dur="1" fill="hold">
                                          <p:stCondLst>
                                            <p:cond delay="0"/>
                                          </p:stCondLst>
                                        </p:cTn>
                                        <p:tgtEl>
                                          <p:spTgt spid="7"/>
                                        </p:tgtEl>
                                        <p:attrNameLst>
                                          <p:attrName>style.visibility</p:attrName>
                                        </p:attrNameLst>
                                      </p:cBhvr>
                                      <p:to>
                                        <p:strVal val="visible"/>
                                      </p:to>
                                    </p:set>
                                  </p:childTnLst>
                                </p:cTn>
                              </p:par>
                              <p:par>
                                <p:cTn id="54" presetID="6" presetClass="emph" presetSubtype="0" decel="50000" autoRev="1" fill="hold" grpId="1" nodeType="withEffect">
                                  <p:stCondLst>
                                    <p:cond delay="0"/>
                                  </p:stCondLst>
                                  <p:childTnLst>
                                    <p:animScale>
                                      <p:cBhvr>
                                        <p:cTn id="55" dur="200" fill="hold"/>
                                        <p:tgtEl>
                                          <p:spTgt spid="7"/>
                                        </p:tgtEl>
                                      </p:cBhvr>
                                      <p:by x="200" y="100000"/>
                                    </p:animScale>
                                  </p:childTnLst>
                                </p:cTn>
                              </p:par>
                            </p:childTnLst>
                          </p:cTn>
                        </p:par>
                        <p:par>
                          <p:cTn id="56" fill="hold">
                            <p:stCondLst>
                              <p:cond delay="1600"/>
                            </p:stCondLst>
                            <p:childTnLst>
                              <p:par>
                                <p:cTn id="57" presetID="6" presetClass="emph" presetSubtype="0" decel="50000" fill="hold" nodeType="afterEffect">
                                  <p:stCondLst>
                                    <p:cond delay="0"/>
                                  </p:stCondLst>
                                  <p:childTnLst>
                                    <p:animScale>
                                      <p:cBhvr>
                                        <p:cTn id="58" dur="200" fill="hold"/>
                                        <p:tgtEl>
                                          <p:spTgt spid="14"/>
                                        </p:tgtEl>
                                      </p:cBhvr>
                                      <p:by x="200" y="100000"/>
                                    </p:animScale>
                                  </p:childTnLst>
                                </p:cTn>
                              </p:par>
                              <p:par>
                                <p:cTn id="59" presetID="1" presetClass="exit" presetSubtype="0" fill="hold" nodeType="withEffect">
                                  <p:stCondLst>
                                    <p:cond delay="200"/>
                                  </p:stCondLst>
                                  <p:childTnLst>
                                    <p:set>
                                      <p:cBhvr>
                                        <p:cTn id="60" dur="1" fill="hold">
                                          <p:stCondLst>
                                            <p:cond delay="0"/>
                                          </p:stCondLst>
                                        </p:cTn>
                                        <p:tgtEl>
                                          <p:spTgt spid="14"/>
                                        </p:tgtEl>
                                        <p:attrNameLst>
                                          <p:attrName>style.visibility</p:attrName>
                                        </p:attrNameLst>
                                      </p:cBhvr>
                                      <p:to>
                                        <p:strVal val="hidden"/>
                                      </p:to>
                                    </p:set>
                                  </p:childTnLst>
                                </p:cTn>
                              </p:par>
                              <p:par>
                                <p:cTn id="61" presetID="1" presetClass="entr" presetSubtype="0" fill="hold" grpId="0" nodeType="withEffect">
                                  <p:stCondLst>
                                    <p:cond delay="200"/>
                                  </p:stCondLst>
                                  <p:childTnLst>
                                    <p:set>
                                      <p:cBhvr>
                                        <p:cTn id="62" dur="1" fill="hold">
                                          <p:stCondLst>
                                            <p:cond delay="0"/>
                                          </p:stCondLst>
                                        </p:cTn>
                                        <p:tgtEl>
                                          <p:spTgt spid="6"/>
                                        </p:tgtEl>
                                        <p:attrNameLst>
                                          <p:attrName>style.visibility</p:attrName>
                                        </p:attrNameLst>
                                      </p:cBhvr>
                                      <p:to>
                                        <p:strVal val="visible"/>
                                      </p:to>
                                    </p:set>
                                  </p:childTnLst>
                                </p:cTn>
                              </p:par>
                              <p:par>
                                <p:cTn id="63" presetID="6" presetClass="emph" presetSubtype="0" decel="50000" autoRev="1" fill="hold" grpId="1" nodeType="withEffect">
                                  <p:stCondLst>
                                    <p:cond delay="0"/>
                                  </p:stCondLst>
                                  <p:childTnLst>
                                    <p:animScale>
                                      <p:cBhvr>
                                        <p:cTn id="64" dur="200" fill="hold"/>
                                        <p:tgtEl>
                                          <p:spTgt spid="6"/>
                                        </p:tgtEl>
                                      </p:cBhvr>
                                      <p:by x="200" y="100000"/>
                                    </p:animScale>
                                  </p:childTnLst>
                                </p:cTn>
                              </p:par>
                              <p:par>
                                <p:cTn id="65" presetID="1" presetClass="entr" presetSubtype="0" fill="hold" grpId="0" nodeType="withEffect">
                                  <p:stCondLst>
                                    <p:cond delay="200"/>
                                  </p:stCondLst>
                                  <p:childTnLst>
                                    <p:set>
                                      <p:cBhvr>
                                        <p:cTn id="66" dur="1" fill="hold">
                                          <p:stCondLst>
                                            <p:cond delay="0"/>
                                          </p:stCondLst>
                                        </p:cTn>
                                        <p:tgtEl>
                                          <p:spTgt spid="10"/>
                                        </p:tgtEl>
                                        <p:attrNameLst>
                                          <p:attrName>style.visibility</p:attrName>
                                        </p:attrNameLst>
                                      </p:cBhvr>
                                      <p:to>
                                        <p:strVal val="visible"/>
                                      </p:to>
                                    </p:set>
                                  </p:childTnLst>
                                </p:cTn>
                              </p:par>
                              <p:par>
                                <p:cTn id="67" presetID="6" presetClass="emph" presetSubtype="0" decel="50000" autoRev="1" fill="hold" grpId="1" nodeType="withEffect">
                                  <p:stCondLst>
                                    <p:cond delay="0"/>
                                  </p:stCondLst>
                                  <p:childTnLst>
                                    <p:animScale>
                                      <p:cBhvr>
                                        <p:cTn id="68" dur="200" fill="hold"/>
                                        <p:tgtEl>
                                          <p:spTgt spid="10"/>
                                        </p:tgtEl>
                                      </p:cBhvr>
                                      <p:by x="2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p:bldP spid="7" grpId="1"/>
      <p:bldP spid="8" grpId="0"/>
      <p:bldP spid="8" grpId="1"/>
      <p:bldP spid="9" grpId="0"/>
      <p:bldP spid="9" grpId="1"/>
      <p:bldP spid="10" grpId="0"/>
      <p:bldP spid="10" grpId="1"/>
      <p:bldP spid="19" grpId="0" animBg="1"/>
      <p:bldP spid="19" grpId="1" animBg="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0" y="4716462"/>
            <a:ext cx="12436475" cy="2278063"/>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3" name="Title 2"/>
          <p:cNvSpPr>
            <a:spLocks noGrp="1"/>
          </p:cNvSpPr>
          <p:nvPr>
            <p:ph type="title"/>
          </p:nvPr>
        </p:nvSpPr>
        <p:spPr>
          <a:xfrm>
            <a:off x="274639" y="300238"/>
            <a:ext cx="9220198" cy="917575"/>
          </a:xfrm>
        </p:spPr>
        <p:txBody>
          <a:bodyPr/>
          <a:lstStyle/>
          <a:p>
            <a:pPr lvl="0"/>
            <a:r>
              <a:rPr lang="en-US" dirty="0"/>
              <a:t>Office 365 Adoption Enablers</a:t>
            </a:r>
            <a:br>
              <a:rPr lang="en-US" dirty="0"/>
            </a:br>
            <a:r>
              <a:rPr lang="en-US" sz="1836" spc="0" dirty="0" err="1">
                <a:solidFill>
                  <a:srgbClr val="5A5456">
                    <a:lumMod val="50000"/>
                  </a:srgbClr>
                </a:solidFill>
              </a:rPr>
              <a:t>Enablers</a:t>
            </a:r>
            <a:r>
              <a:rPr lang="en-US" sz="1836" spc="0" dirty="0">
                <a:solidFill>
                  <a:srgbClr val="5A5456">
                    <a:lumMod val="50000"/>
                  </a:srgbClr>
                </a:solidFill>
              </a:rPr>
              <a:t> represent the types of people critical to driving user adoption. Research shows that engaging additional personas can help boost user engagement. </a:t>
            </a:r>
            <a:br>
              <a:rPr lang="en-US" sz="1836" spc="0" dirty="0">
                <a:solidFill>
                  <a:srgbClr val="5A5456">
                    <a:lumMod val="50000"/>
                  </a:srgbClr>
                </a:solidFill>
              </a:rPr>
            </a:br>
            <a:endParaRPr lang="en-US" sz="1836" spc="0" dirty="0">
              <a:solidFill>
                <a:srgbClr val="5A5456">
                  <a:lumMod val="50000"/>
                </a:srgbClr>
              </a:solidFill>
            </a:endParaRPr>
          </a:p>
        </p:txBody>
      </p:sp>
      <p:sp>
        <p:nvSpPr>
          <p:cNvPr id="68" name="Rectangle: Rounded Corners 52"/>
          <p:cNvSpPr/>
          <p:nvPr/>
        </p:nvSpPr>
        <p:spPr bwMode="auto">
          <a:xfrm>
            <a:off x="1423380" y="6364062"/>
            <a:ext cx="1737360" cy="320040"/>
          </a:xfrm>
          <a:prstGeom prst="round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gradFill>
                  <a:gsLst>
                    <a:gs pos="1250">
                      <a:schemeClr val="bg1">
                        <a:lumMod val="65000"/>
                      </a:schemeClr>
                    </a:gs>
                    <a:gs pos="100000">
                      <a:schemeClr val="bg1">
                        <a:lumMod val="50000"/>
                      </a:schemeClr>
                    </a:gs>
                  </a:gsLst>
                  <a:lin ang="5400000" scaled="0"/>
                </a:gradFill>
                <a:effectLst/>
                <a:uLnTx/>
                <a:uFillTx/>
                <a:latin typeface="Segoe UI Semibold" panose="020B0702040204020203" pitchFamily="34" charset="0"/>
                <a:cs typeface="Segoe UI Semibold" panose="020B0702040204020203" pitchFamily="34" charset="0"/>
              </a:rPr>
              <a:t>100% Non-IT</a:t>
            </a:r>
          </a:p>
        </p:txBody>
      </p:sp>
      <p:grpSp>
        <p:nvGrpSpPr>
          <p:cNvPr id="69" name="Group 68"/>
          <p:cNvGrpSpPr/>
          <p:nvPr/>
        </p:nvGrpSpPr>
        <p:grpSpPr>
          <a:xfrm>
            <a:off x="5310550" y="6364062"/>
            <a:ext cx="1828800" cy="320040"/>
            <a:chOff x="6441549" y="6050280"/>
            <a:chExt cx="1541582" cy="320040"/>
          </a:xfrm>
        </p:grpSpPr>
        <p:sp>
          <p:nvSpPr>
            <p:cNvPr id="70" name="Rectangle: Rounded Corners 61"/>
            <p:cNvSpPr/>
            <p:nvPr/>
          </p:nvSpPr>
          <p:spPr bwMode="auto">
            <a:xfrm>
              <a:off x="6441549" y="6050280"/>
              <a:ext cx="1541582" cy="320040"/>
            </a:xfrm>
            <a:prstGeom prst="round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defTabSz="914099"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gradFill>
                    <a:gsLst>
                      <a:gs pos="1250">
                        <a:schemeClr val="bg1">
                          <a:lumMod val="65000"/>
                        </a:schemeClr>
                      </a:gs>
                      <a:gs pos="100000">
                        <a:schemeClr val="bg1">
                          <a:lumMod val="50000"/>
                        </a:schemeClr>
                      </a:gs>
                    </a:gsLst>
                    <a:lin ang="5400000" scaled="0"/>
                  </a:gradFill>
                  <a:effectLst/>
                  <a:uLnTx/>
                  <a:uFillTx/>
                  <a:latin typeface="Segoe UI Semibold" panose="020B0702040204020203" pitchFamily="34" charset="0"/>
                  <a:cs typeface="Segoe UI Semibold" panose="020B0702040204020203" pitchFamily="34" charset="0"/>
                </a:rPr>
                <a:t>38% Non-IT</a:t>
              </a:r>
            </a:p>
          </p:txBody>
        </p:sp>
        <p:sp>
          <p:nvSpPr>
            <p:cNvPr id="71" name="Rectangle: Top Corners Rounded 62"/>
            <p:cNvSpPr/>
            <p:nvPr/>
          </p:nvSpPr>
          <p:spPr bwMode="auto">
            <a:xfrm rot="5400000">
              <a:off x="7370653" y="5757842"/>
              <a:ext cx="320040" cy="904916"/>
            </a:xfrm>
            <a:prstGeom prst="round2Same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vert270"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bold" panose="020B0702040204020203" pitchFamily="34" charset="0"/>
                  <a:cs typeface="Segoe UI Semibold" panose="020B0702040204020203" pitchFamily="34" charset="0"/>
                </a:rPr>
                <a:t>62% IT</a:t>
              </a:r>
            </a:p>
          </p:txBody>
        </p:sp>
      </p:grpSp>
      <p:grpSp>
        <p:nvGrpSpPr>
          <p:cNvPr id="72" name="Group 71"/>
          <p:cNvGrpSpPr/>
          <p:nvPr/>
        </p:nvGrpSpPr>
        <p:grpSpPr>
          <a:xfrm>
            <a:off x="9236261" y="6331814"/>
            <a:ext cx="1828801" cy="320043"/>
            <a:chOff x="6248885" y="6022070"/>
            <a:chExt cx="1840840" cy="280038"/>
          </a:xfrm>
        </p:grpSpPr>
        <p:sp>
          <p:nvSpPr>
            <p:cNvPr id="76" name="Rectangle: Rounded Corners 73"/>
            <p:cNvSpPr/>
            <p:nvPr/>
          </p:nvSpPr>
          <p:spPr bwMode="auto">
            <a:xfrm>
              <a:off x="6248885" y="6022073"/>
              <a:ext cx="1828800" cy="280035"/>
            </a:xfrm>
            <a:prstGeom prst="roundRect">
              <a:avLst/>
            </a:prstGeom>
            <a:solidFill>
              <a:schemeClr val="bg2"/>
            </a:solidFill>
            <a:ln w="9525" cap="flat" cmpd="sng" algn="ctr">
              <a:noFill/>
              <a:prstDash val="solid"/>
              <a:headEnd type="none" w="med" len="med"/>
              <a:tailEnd type="none" w="med" len="med"/>
            </a:ln>
            <a:effectLst/>
          </p:spPr>
          <p:txBody>
            <a:bodyPr rot="0" spcFirstLastPara="0" vertOverflow="overflow" horzOverflow="overflow" vert="horz" wrap="square" lIns="365760" tIns="45720" rIns="45720" bIns="45720" numCol="1" spcCol="0" rtlCol="0" fromWordArt="0" anchor="ctr" anchorCtr="0" forceAA="0" compatLnSpc="1">
              <a:prstTxWarp prst="textNoShape">
                <a:avLst/>
              </a:prstTxWarp>
              <a:noAutofit/>
            </a:bodyPr>
            <a:lstStyle/>
            <a:p>
              <a:pPr marL="0" marR="0" lvl="0" indent="0" defTabSz="914099"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gradFill>
                    <a:gsLst>
                      <a:gs pos="1250">
                        <a:schemeClr val="bg1">
                          <a:lumMod val="65000"/>
                        </a:schemeClr>
                      </a:gs>
                      <a:gs pos="100000">
                        <a:schemeClr val="bg1">
                          <a:lumMod val="50000"/>
                        </a:schemeClr>
                      </a:gs>
                    </a:gsLst>
                    <a:lin ang="5400000" scaled="0"/>
                  </a:gradFill>
                  <a:effectLst/>
                  <a:uLnTx/>
                  <a:uFillTx/>
                  <a:latin typeface="Segoe UI Semibold" panose="020B0702040204020203" pitchFamily="34" charset="0"/>
                  <a:cs typeface="Segoe UI Semibold" panose="020B0702040204020203" pitchFamily="34" charset="0"/>
                </a:rPr>
                <a:t>78% Non-IT</a:t>
              </a:r>
            </a:p>
          </p:txBody>
        </p:sp>
        <p:sp>
          <p:nvSpPr>
            <p:cNvPr id="77" name="Rectangle: Top Corners Rounded 74"/>
            <p:cNvSpPr/>
            <p:nvPr/>
          </p:nvSpPr>
          <p:spPr bwMode="auto">
            <a:xfrm rot="5400000">
              <a:off x="7706045" y="5918424"/>
              <a:ext cx="280034" cy="487326"/>
            </a:xfrm>
            <a:prstGeom prst="round2SameRect">
              <a:avLst/>
            </a:prstGeom>
            <a:solidFill>
              <a:schemeClr val="accent5"/>
            </a:solidFill>
            <a:ln w="9525" cap="flat" cmpd="sng" algn="ctr">
              <a:noFill/>
              <a:prstDash val="solid"/>
              <a:headEnd type="none" w="med" len="med"/>
              <a:tailEnd type="none" w="med" len="med"/>
            </a:ln>
            <a:effectLst/>
          </p:spPr>
          <p:txBody>
            <a:bodyPr rot="0" spcFirstLastPara="0" vertOverflow="overflow" horzOverflow="overflow" vert="vert270" wrap="square" lIns="45720" tIns="45720" rIns="45720" bIns="45720" numCol="1" spcCol="0" rtlCol="0" fromWordArt="0" anchor="ctr" anchorCtr="0" forceAA="0" compatLnSpc="1">
              <a:prstTxWarp prst="textNoShape">
                <a:avLst/>
              </a:prstTxWarp>
              <a:noAutofit/>
            </a:bodyPr>
            <a:lstStyle/>
            <a:p>
              <a:pPr marL="0" marR="0" lvl="0" indent="0" algn="r" defTabSz="914099"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bold" panose="020B0702040204020203" pitchFamily="34" charset="0"/>
                  <a:cs typeface="Segoe UI Semibold" panose="020B0702040204020203" pitchFamily="34" charset="0"/>
                </a:rPr>
                <a:t>22% IT</a:t>
              </a:r>
            </a:p>
          </p:txBody>
        </p:sp>
      </p:grpSp>
      <p:sp>
        <p:nvSpPr>
          <p:cNvPr id="29" name="TextBox 28"/>
          <p:cNvSpPr txBox="1"/>
          <p:nvPr/>
        </p:nvSpPr>
        <p:spPr>
          <a:xfrm>
            <a:off x="2237436" y="1756011"/>
            <a:ext cx="7961603" cy="572464"/>
          </a:xfrm>
          <a:prstGeom prst="rect">
            <a:avLst/>
          </a:prstGeom>
          <a:noFill/>
        </p:spPr>
        <p:txBody>
          <a:bodyPr wrap="non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10" normalizeH="0" baseline="0" noProof="0" dirty="0">
                <a:ln>
                  <a:noFill/>
                </a:ln>
                <a:gradFill>
                  <a:gsLst>
                    <a:gs pos="2917">
                      <a:schemeClr val="tx2"/>
                    </a:gs>
                    <a:gs pos="100000">
                      <a:schemeClr val="tx2"/>
                    </a:gs>
                  </a:gsLst>
                  <a:lin ang="5400000" scaled="0"/>
                </a:gradFill>
                <a:effectLst/>
                <a:uLnTx/>
                <a:uFillTx/>
                <a:latin typeface="Segoe UI Semibold" panose="020B0702040204020203" pitchFamily="34" charset="0"/>
                <a:cs typeface="Segoe UI Semibold" panose="020B0702040204020203" pitchFamily="34" charset="0"/>
              </a:rPr>
              <a:t>ENGAGE FOR SUCCESS—EXPAND YOUR NETWORK TO INCLUDE:</a:t>
            </a:r>
          </a:p>
        </p:txBody>
      </p:sp>
      <p:sp>
        <p:nvSpPr>
          <p:cNvPr id="30" name="TextBox 29"/>
          <p:cNvSpPr txBox="1"/>
          <p:nvPr/>
        </p:nvSpPr>
        <p:spPr>
          <a:xfrm>
            <a:off x="289151" y="4781777"/>
            <a:ext cx="4005818" cy="153580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The Executive Sponsor comes from the very top of </a:t>
            </a:r>
            <a:b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the business organization or unit. She is focused on business goals and concerned about risks to </a:t>
            </a:r>
            <a:b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business operations.</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The best, most impactful Executive Sponsors to engage are also Visionaries- passionate about tech, they pursue innovation as a means to help increase competiveness. </a:t>
            </a:r>
          </a:p>
        </p:txBody>
      </p:sp>
      <p:sp>
        <p:nvSpPr>
          <p:cNvPr id="31" name="TextBox 30"/>
          <p:cNvSpPr txBox="1"/>
          <p:nvPr/>
        </p:nvSpPr>
        <p:spPr>
          <a:xfrm>
            <a:off x="1104610" y="2422274"/>
            <a:ext cx="2374900" cy="5447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Executive Sponsor</a:t>
            </a:r>
          </a:p>
        </p:txBody>
      </p:sp>
      <p:sp>
        <p:nvSpPr>
          <p:cNvPr id="32" name="TextBox 31"/>
          <p:cNvSpPr txBox="1"/>
          <p:nvPr/>
        </p:nvSpPr>
        <p:spPr>
          <a:xfrm>
            <a:off x="5043488" y="2422274"/>
            <a:ext cx="2345116" cy="5447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Shepherd</a:t>
            </a:r>
          </a:p>
        </p:txBody>
      </p:sp>
      <p:sp>
        <p:nvSpPr>
          <p:cNvPr id="33" name="TextBox 32"/>
          <p:cNvSpPr txBox="1"/>
          <p:nvPr/>
        </p:nvSpPr>
        <p:spPr>
          <a:xfrm>
            <a:off x="9316325" y="2422274"/>
            <a:ext cx="1668674" cy="5447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Champions</a:t>
            </a:r>
          </a:p>
        </p:txBody>
      </p:sp>
      <p:cxnSp>
        <p:nvCxnSpPr>
          <p:cNvPr id="34" name="Straight Connector 33"/>
          <p:cNvCxnSpPr/>
          <p:nvPr/>
        </p:nvCxnSpPr>
        <p:spPr>
          <a:xfrm>
            <a:off x="4294969" y="5021262"/>
            <a:ext cx="0" cy="1341438"/>
          </a:xfrm>
          <a:prstGeom prst="line">
            <a:avLst/>
          </a:prstGeom>
          <a:noFill/>
          <a:ln w="158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137122" y="5021262"/>
            <a:ext cx="0" cy="1341438"/>
          </a:xfrm>
          <a:prstGeom prst="line">
            <a:avLst/>
          </a:prstGeom>
          <a:noFill/>
          <a:ln w="158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294969" y="4781777"/>
            <a:ext cx="3842154" cy="1126462"/>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The Shepherd helps nurture and guide change </a:t>
            </a:r>
            <a:b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in their organization. She directly contributes to driving change through formal change management programs, or as a trusted and valued liaison between business and IT.</a:t>
            </a:r>
          </a:p>
        </p:txBody>
      </p:sp>
      <p:sp>
        <p:nvSpPr>
          <p:cNvPr id="41" name="TextBox 40"/>
          <p:cNvSpPr txBox="1"/>
          <p:nvPr/>
        </p:nvSpPr>
        <p:spPr>
          <a:xfrm>
            <a:off x="8137121" y="4781777"/>
            <a:ext cx="4100916" cy="960263"/>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Champions are engaged and capable users who </a:t>
            </a:r>
            <a:b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br>
            <a:r>
              <a:rPr kumimoji="0" lang="en-US" sz="1200" b="0" i="0" u="none" strike="noStrike" kern="0" cap="none" spc="0" normalizeH="0" baseline="0" noProof="0" dirty="0">
                <a:ln>
                  <a:noFill/>
                </a:ln>
                <a:gradFill>
                  <a:gsLst>
                    <a:gs pos="1250">
                      <a:schemeClr val="bg1"/>
                    </a:gs>
                    <a:gs pos="100000">
                      <a:schemeClr val="bg1"/>
                    </a:gs>
                  </a:gsLst>
                  <a:lin ang="5400000" scaled="0"/>
                </a:gradFill>
                <a:effectLst/>
                <a:uLnTx/>
                <a:uFillTx/>
                <a:latin typeface="Segoe UI Semilight" panose="020B0402040204020203" pitchFamily="34" charset="0"/>
                <a:cs typeface="Segoe UI Semilight" panose="020B0402040204020203" pitchFamily="34" charset="0"/>
              </a:rPr>
              <a:t>may be involved in a team helping to define initiatives and make change happen. Work with and through the Shepherd to identify Champions across the organization.</a:t>
            </a:r>
          </a:p>
        </p:txBody>
      </p:sp>
      <p:grpSp>
        <p:nvGrpSpPr>
          <p:cNvPr id="4" name="Group 3"/>
          <p:cNvGrpSpPr/>
          <p:nvPr/>
        </p:nvGrpSpPr>
        <p:grpSpPr>
          <a:xfrm>
            <a:off x="5530246" y="2967039"/>
            <a:ext cx="1371600" cy="1371600"/>
            <a:chOff x="5530246" y="2967039"/>
            <a:chExt cx="1371600" cy="1371600"/>
          </a:xfrm>
        </p:grpSpPr>
        <p:sp>
          <p:nvSpPr>
            <p:cNvPr id="26" name="Oval 25"/>
            <p:cNvSpPr/>
            <p:nvPr/>
          </p:nvSpPr>
          <p:spPr bwMode="auto">
            <a:xfrm>
              <a:off x="5530246" y="2967039"/>
              <a:ext cx="1371600" cy="1371600"/>
            </a:xfrm>
            <a:prstGeom prst="ellipse">
              <a:avLst/>
            </a:prstGeom>
            <a:solidFill>
              <a:srgbClr val="E9E9E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5439">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endParaRPr>
            </a:p>
          </p:txBody>
        </p:sp>
        <p:grpSp>
          <p:nvGrpSpPr>
            <p:cNvPr id="11" name="Group 4"/>
            <p:cNvGrpSpPr>
              <a:grpSpLocks noChangeAspect="1"/>
            </p:cNvGrpSpPr>
            <p:nvPr/>
          </p:nvGrpSpPr>
          <p:grpSpPr bwMode="auto">
            <a:xfrm>
              <a:off x="5930098" y="3366891"/>
              <a:ext cx="571896" cy="571896"/>
              <a:chOff x="3783" y="2069"/>
              <a:chExt cx="268" cy="268"/>
            </a:xfrm>
            <a:solidFill>
              <a:schemeClr val="accent2"/>
            </a:solidFill>
          </p:grpSpPr>
          <p:sp>
            <p:nvSpPr>
              <p:cNvPr id="13" name="Freeform 5"/>
              <p:cNvSpPr>
                <a:spLocks noEditPoints="1"/>
              </p:cNvSpPr>
              <p:nvPr/>
            </p:nvSpPr>
            <p:spPr bwMode="auto">
              <a:xfrm>
                <a:off x="3783" y="2069"/>
                <a:ext cx="268" cy="268"/>
              </a:xfrm>
              <a:custGeom>
                <a:avLst/>
                <a:gdLst>
                  <a:gd name="T0" fmla="*/ 116 w 128"/>
                  <a:gd name="T1" fmla="*/ 37 h 128"/>
                  <a:gd name="T2" fmla="*/ 120 w 128"/>
                  <a:gd name="T3" fmla="*/ 24 h 128"/>
                  <a:gd name="T4" fmla="*/ 96 w 128"/>
                  <a:gd name="T5" fmla="*/ 0 h 128"/>
                  <a:gd name="T6" fmla="*/ 72 w 128"/>
                  <a:gd name="T7" fmla="*/ 24 h 128"/>
                  <a:gd name="T8" fmla="*/ 73 w 128"/>
                  <a:gd name="T9" fmla="*/ 32 h 128"/>
                  <a:gd name="T10" fmla="*/ 68 w 128"/>
                  <a:gd name="T11" fmla="*/ 32 h 128"/>
                  <a:gd name="T12" fmla="*/ 68 w 128"/>
                  <a:gd name="T13" fmla="*/ 28 h 128"/>
                  <a:gd name="T14" fmla="*/ 44 w 128"/>
                  <a:gd name="T15" fmla="*/ 4 h 128"/>
                  <a:gd name="T16" fmla="*/ 20 w 128"/>
                  <a:gd name="T17" fmla="*/ 28 h 128"/>
                  <a:gd name="T18" fmla="*/ 20 w 128"/>
                  <a:gd name="T19" fmla="*/ 30 h 128"/>
                  <a:gd name="T20" fmla="*/ 0 w 128"/>
                  <a:gd name="T21" fmla="*/ 60 h 128"/>
                  <a:gd name="T22" fmla="*/ 8 w 128"/>
                  <a:gd name="T23" fmla="*/ 71 h 128"/>
                  <a:gd name="T24" fmla="*/ 8 w 128"/>
                  <a:gd name="T25" fmla="*/ 108 h 128"/>
                  <a:gd name="T26" fmla="*/ 16 w 128"/>
                  <a:gd name="T27" fmla="*/ 119 h 128"/>
                  <a:gd name="T28" fmla="*/ 16 w 128"/>
                  <a:gd name="T29" fmla="*/ 128 h 128"/>
                  <a:gd name="T30" fmla="*/ 24 w 128"/>
                  <a:gd name="T31" fmla="*/ 128 h 128"/>
                  <a:gd name="T32" fmla="*/ 24 w 128"/>
                  <a:gd name="T33" fmla="*/ 112 h 128"/>
                  <a:gd name="T34" fmla="*/ 20 w 128"/>
                  <a:gd name="T35" fmla="*/ 112 h 128"/>
                  <a:gd name="T36" fmla="*/ 16 w 128"/>
                  <a:gd name="T37" fmla="*/ 108 h 128"/>
                  <a:gd name="T38" fmla="*/ 16 w 128"/>
                  <a:gd name="T39" fmla="*/ 71 h 128"/>
                  <a:gd name="T40" fmla="*/ 24 w 128"/>
                  <a:gd name="T41" fmla="*/ 60 h 128"/>
                  <a:gd name="T42" fmla="*/ 32 w 128"/>
                  <a:gd name="T43" fmla="*/ 52 h 128"/>
                  <a:gd name="T44" fmla="*/ 44 w 128"/>
                  <a:gd name="T45" fmla="*/ 52 h 128"/>
                  <a:gd name="T46" fmla="*/ 60 w 128"/>
                  <a:gd name="T47" fmla="*/ 52 h 128"/>
                  <a:gd name="T48" fmla="*/ 64 w 128"/>
                  <a:gd name="T49" fmla="*/ 56 h 128"/>
                  <a:gd name="T50" fmla="*/ 64 w 128"/>
                  <a:gd name="T51" fmla="*/ 128 h 128"/>
                  <a:gd name="T52" fmla="*/ 72 w 128"/>
                  <a:gd name="T53" fmla="*/ 128 h 128"/>
                  <a:gd name="T54" fmla="*/ 72 w 128"/>
                  <a:gd name="T55" fmla="*/ 56 h 128"/>
                  <a:gd name="T56" fmla="*/ 62 w 128"/>
                  <a:gd name="T57" fmla="*/ 44 h 128"/>
                  <a:gd name="T58" fmla="*/ 65 w 128"/>
                  <a:gd name="T59" fmla="*/ 40 h 128"/>
                  <a:gd name="T60" fmla="*/ 78 w 128"/>
                  <a:gd name="T61" fmla="*/ 40 h 128"/>
                  <a:gd name="T62" fmla="*/ 96 w 128"/>
                  <a:gd name="T63" fmla="*/ 48 h 128"/>
                  <a:gd name="T64" fmla="*/ 109 w 128"/>
                  <a:gd name="T65" fmla="*/ 44 h 128"/>
                  <a:gd name="T66" fmla="*/ 112 w 128"/>
                  <a:gd name="T67" fmla="*/ 44 h 128"/>
                  <a:gd name="T68" fmla="*/ 120 w 128"/>
                  <a:gd name="T69" fmla="*/ 52 h 128"/>
                  <a:gd name="T70" fmla="*/ 120 w 128"/>
                  <a:gd name="T71" fmla="*/ 108 h 128"/>
                  <a:gd name="T72" fmla="*/ 116 w 128"/>
                  <a:gd name="T73" fmla="*/ 112 h 128"/>
                  <a:gd name="T74" fmla="*/ 112 w 128"/>
                  <a:gd name="T75" fmla="*/ 112 h 128"/>
                  <a:gd name="T76" fmla="*/ 112 w 128"/>
                  <a:gd name="T77" fmla="*/ 128 h 128"/>
                  <a:gd name="T78" fmla="*/ 120 w 128"/>
                  <a:gd name="T79" fmla="*/ 128 h 128"/>
                  <a:gd name="T80" fmla="*/ 120 w 128"/>
                  <a:gd name="T81" fmla="*/ 119 h 128"/>
                  <a:gd name="T82" fmla="*/ 128 w 128"/>
                  <a:gd name="T83" fmla="*/ 108 h 128"/>
                  <a:gd name="T84" fmla="*/ 128 w 128"/>
                  <a:gd name="T85" fmla="*/ 52 h 128"/>
                  <a:gd name="T86" fmla="*/ 116 w 128"/>
                  <a:gd name="T87" fmla="*/ 37 h 128"/>
                  <a:gd name="T88" fmla="*/ 16 w 128"/>
                  <a:gd name="T89" fmla="*/ 60 h 128"/>
                  <a:gd name="T90" fmla="*/ 12 w 128"/>
                  <a:gd name="T91" fmla="*/ 64 h 128"/>
                  <a:gd name="T92" fmla="*/ 8 w 128"/>
                  <a:gd name="T93" fmla="*/ 60 h 128"/>
                  <a:gd name="T94" fmla="*/ 22 w 128"/>
                  <a:gd name="T95" fmla="*/ 38 h 128"/>
                  <a:gd name="T96" fmla="*/ 27 w 128"/>
                  <a:gd name="T97" fmla="*/ 45 h 128"/>
                  <a:gd name="T98" fmla="*/ 16 w 128"/>
                  <a:gd name="T99" fmla="*/ 60 h 128"/>
                  <a:gd name="T100" fmla="*/ 44 w 128"/>
                  <a:gd name="T101" fmla="*/ 44 h 128"/>
                  <a:gd name="T102" fmla="*/ 28 w 128"/>
                  <a:gd name="T103" fmla="*/ 28 h 128"/>
                  <a:gd name="T104" fmla="*/ 44 w 128"/>
                  <a:gd name="T105" fmla="*/ 12 h 128"/>
                  <a:gd name="T106" fmla="*/ 60 w 128"/>
                  <a:gd name="T107" fmla="*/ 28 h 128"/>
                  <a:gd name="T108" fmla="*/ 44 w 128"/>
                  <a:gd name="T109" fmla="*/ 44 h 128"/>
                  <a:gd name="T110" fmla="*/ 96 w 128"/>
                  <a:gd name="T111" fmla="*/ 40 h 128"/>
                  <a:gd name="T112" fmla="*/ 80 w 128"/>
                  <a:gd name="T113" fmla="*/ 24 h 128"/>
                  <a:gd name="T114" fmla="*/ 96 w 128"/>
                  <a:gd name="T115" fmla="*/ 8 h 128"/>
                  <a:gd name="T116" fmla="*/ 112 w 128"/>
                  <a:gd name="T117" fmla="*/ 24 h 128"/>
                  <a:gd name="T118" fmla="*/ 96 w 128"/>
                  <a:gd name="T119"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28">
                    <a:moveTo>
                      <a:pt x="116" y="37"/>
                    </a:moveTo>
                    <a:cubicBezTo>
                      <a:pt x="119" y="33"/>
                      <a:pt x="120" y="29"/>
                      <a:pt x="120" y="24"/>
                    </a:cubicBezTo>
                    <a:cubicBezTo>
                      <a:pt x="120" y="11"/>
                      <a:pt x="109" y="0"/>
                      <a:pt x="96" y="0"/>
                    </a:cubicBezTo>
                    <a:cubicBezTo>
                      <a:pt x="83" y="0"/>
                      <a:pt x="72" y="11"/>
                      <a:pt x="72" y="24"/>
                    </a:cubicBezTo>
                    <a:cubicBezTo>
                      <a:pt x="72" y="27"/>
                      <a:pt x="73" y="29"/>
                      <a:pt x="73" y="32"/>
                    </a:cubicBezTo>
                    <a:cubicBezTo>
                      <a:pt x="68" y="32"/>
                      <a:pt x="68" y="32"/>
                      <a:pt x="68" y="32"/>
                    </a:cubicBezTo>
                    <a:cubicBezTo>
                      <a:pt x="68" y="31"/>
                      <a:pt x="68" y="29"/>
                      <a:pt x="68" y="28"/>
                    </a:cubicBezTo>
                    <a:cubicBezTo>
                      <a:pt x="68" y="15"/>
                      <a:pt x="57" y="4"/>
                      <a:pt x="44" y="4"/>
                    </a:cubicBezTo>
                    <a:cubicBezTo>
                      <a:pt x="31" y="4"/>
                      <a:pt x="20" y="15"/>
                      <a:pt x="20" y="28"/>
                    </a:cubicBezTo>
                    <a:cubicBezTo>
                      <a:pt x="20" y="29"/>
                      <a:pt x="20" y="30"/>
                      <a:pt x="20" y="30"/>
                    </a:cubicBezTo>
                    <a:cubicBezTo>
                      <a:pt x="8" y="35"/>
                      <a:pt x="0" y="47"/>
                      <a:pt x="0" y="60"/>
                    </a:cubicBezTo>
                    <a:cubicBezTo>
                      <a:pt x="0" y="65"/>
                      <a:pt x="3" y="70"/>
                      <a:pt x="8" y="71"/>
                    </a:cubicBezTo>
                    <a:cubicBezTo>
                      <a:pt x="8" y="108"/>
                      <a:pt x="8" y="108"/>
                      <a:pt x="8" y="108"/>
                    </a:cubicBezTo>
                    <a:cubicBezTo>
                      <a:pt x="8" y="113"/>
                      <a:pt x="11" y="118"/>
                      <a:pt x="16" y="119"/>
                    </a:cubicBezTo>
                    <a:cubicBezTo>
                      <a:pt x="16" y="128"/>
                      <a:pt x="16" y="128"/>
                      <a:pt x="16" y="128"/>
                    </a:cubicBezTo>
                    <a:cubicBezTo>
                      <a:pt x="24" y="128"/>
                      <a:pt x="24" y="128"/>
                      <a:pt x="24" y="128"/>
                    </a:cubicBezTo>
                    <a:cubicBezTo>
                      <a:pt x="24" y="112"/>
                      <a:pt x="24" y="112"/>
                      <a:pt x="24" y="112"/>
                    </a:cubicBezTo>
                    <a:cubicBezTo>
                      <a:pt x="20" y="112"/>
                      <a:pt x="20" y="112"/>
                      <a:pt x="20" y="112"/>
                    </a:cubicBezTo>
                    <a:cubicBezTo>
                      <a:pt x="18" y="112"/>
                      <a:pt x="16" y="110"/>
                      <a:pt x="16" y="108"/>
                    </a:cubicBezTo>
                    <a:cubicBezTo>
                      <a:pt x="16" y="71"/>
                      <a:pt x="16" y="71"/>
                      <a:pt x="16" y="71"/>
                    </a:cubicBezTo>
                    <a:cubicBezTo>
                      <a:pt x="21" y="70"/>
                      <a:pt x="24" y="65"/>
                      <a:pt x="24" y="60"/>
                    </a:cubicBezTo>
                    <a:cubicBezTo>
                      <a:pt x="24" y="56"/>
                      <a:pt x="28" y="52"/>
                      <a:pt x="32" y="52"/>
                    </a:cubicBezTo>
                    <a:cubicBezTo>
                      <a:pt x="44" y="52"/>
                      <a:pt x="44" y="52"/>
                      <a:pt x="44" y="52"/>
                    </a:cubicBezTo>
                    <a:cubicBezTo>
                      <a:pt x="60" y="52"/>
                      <a:pt x="60" y="52"/>
                      <a:pt x="60" y="52"/>
                    </a:cubicBezTo>
                    <a:cubicBezTo>
                      <a:pt x="62" y="52"/>
                      <a:pt x="64" y="54"/>
                      <a:pt x="64" y="56"/>
                    </a:cubicBezTo>
                    <a:cubicBezTo>
                      <a:pt x="64" y="128"/>
                      <a:pt x="64" y="128"/>
                      <a:pt x="64" y="128"/>
                    </a:cubicBezTo>
                    <a:cubicBezTo>
                      <a:pt x="72" y="128"/>
                      <a:pt x="72" y="128"/>
                      <a:pt x="72" y="128"/>
                    </a:cubicBezTo>
                    <a:cubicBezTo>
                      <a:pt x="72" y="56"/>
                      <a:pt x="72" y="56"/>
                      <a:pt x="72" y="56"/>
                    </a:cubicBezTo>
                    <a:cubicBezTo>
                      <a:pt x="72" y="50"/>
                      <a:pt x="68" y="45"/>
                      <a:pt x="62" y="44"/>
                    </a:cubicBezTo>
                    <a:cubicBezTo>
                      <a:pt x="63" y="43"/>
                      <a:pt x="64" y="42"/>
                      <a:pt x="65" y="40"/>
                    </a:cubicBezTo>
                    <a:cubicBezTo>
                      <a:pt x="78" y="40"/>
                      <a:pt x="78" y="40"/>
                      <a:pt x="78" y="40"/>
                    </a:cubicBezTo>
                    <a:cubicBezTo>
                      <a:pt x="83" y="45"/>
                      <a:pt x="89" y="48"/>
                      <a:pt x="96" y="48"/>
                    </a:cubicBezTo>
                    <a:cubicBezTo>
                      <a:pt x="101" y="48"/>
                      <a:pt x="105" y="47"/>
                      <a:pt x="109" y="44"/>
                    </a:cubicBezTo>
                    <a:cubicBezTo>
                      <a:pt x="112" y="44"/>
                      <a:pt x="112" y="44"/>
                      <a:pt x="112" y="44"/>
                    </a:cubicBezTo>
                    <a:cubicBezTo>
                      <a:pt x="116" y="44"/>
                      <a:pt x="120" y="48"/>
                      <a:pt x="120" y="52"/>
                    </a:cubicBezTo>
                    <a:cubicBezTo>
                      <a:pt x="120" y="108"/>
                      <a:pt x="120" y="108"/>
                      <a:pt x="120" y="108"/>
                    </a:cubicBezTo>
                    <a:cubicBezTo>
                      <a:pt x="120" y="110"/>
                      <a:pt x="118" y="112"/>
                      <a:pt x="116" y="112"/>
                    </a:cubicBezTo>
                    <a:cubicBezTo>
                      <a:pt x="112" y="112"/>
                      <a:pt x="112" y="112"/>
                      <a:pt x="112" y="112"/>
                    </a:cubicBezTo>
                    <a:cubicBezTo>
                      <a:pt x="112" y="128"/>
                      <a:pt x="112" y="128"/>
                      <a:pt x="112" y="128"/>
                    </a:cubicBezTo>
                    <a:cubicBezTo>
                      <a:pt x="120" y="128"/>
                      <a:pt x="120" y="128"/>
                      <a:pt x="120" y="128"/>
                    </a:cubicBezTo>
                    <a:cubicBezTo>
                      <a:pt x="120" y="119"/>
                      <a:pt x="120" y="119"/>
                      <a:pt x="120" y="119"/>
                    </a:cubicBezTo>
                    <a:cubicBezTo>
                      <a:pt x="125" y="118"/>
                      <a:pt x="128" y="113"/>
                      <a:pt x="128" y="108"/>
                    </a:cubicBezTo>
                    <a:cubicBezTo>
                      <a:pt x="128" y="52"/>
                      <a:pt x="128" y="52"/>
                      <a:pt x="128" y="52"/>
                    </a:cubicBezTo>
                    <a:cubicBezTo>
                      <a:pt x="128" y="45"/>
                      <a:pt x="123" y="39"/>
                      <a:pt x="116" y="37"/>
                    </a:cubicBezTo>
                    <a:close/>
                    <a:moveTo>
                      <a:pt x="16" y="60"/>
                    </a:moveTo>
                    <a:cubicBezTo>
                      <a:pt x="16" y="62"/>
                      <a:pt x="14" y="64"/>
                      <a:pt x="12" y="64"/>
                    </a:cubicBezTo>
                    <a:cubicBezTo>
                      <a:pt x="10" y="64"/>
                      <a:pt x="8" y="62"/>
                      <a:pt x="8" y="60"/>
                    </a:cubicBezTo>
                    <a:cubicBezTo>
                      <a:pt x="8" y="51"/>
                      <a:pt x="14" y="42"/>
                      <a:pt x="22" y="38"/>
                    </a:cubicBezTo>
                    <a:cubicBezTo>
                      <a:pt x="23" y="41"/>
                      <a:pt x="25" y="43"/>
                      <a:pt x="27" y="45"/>
                    </a:cubicBezTo>
                    <a:cubicBezTo>
                      <a:pt x="21" y="47"/>
                      <a:pt x="16" y="53"/>
                      <a:pt x="16" y="60"/>
                    </a:cubicBezTo>
                    <a:close/>
                    <a:moveTo>
                      <a:pt x="44" y="44"/>
                    </a:moveTo>
                    <a:cubicBezTo>
                      <a:pt x="35" y="44"/>
                      <a:pt x="28" y="37"/>
                      <a:pt x="28" y="28"/>
                    </a:cubicBezTo>
                    <a:cubicBezTo>
                      <a:pt x="28" y="19"/>
                      <a:pt x="35" y="12"/>
                      <a:pt x="44" y="12"/>
                    </a:cubicBezTo>
                    <a:cubicBezTo>
                      <a:pt x="53" y="12"/>
                      <a:pt x="60" y="19"/>
                      <a:pt x="60" y="28"/>
                    </a:cubicBezTo>
                    <a:cubicBezTo>
                      <a:pt x="60" y="37"/>
                      <a:pt x="53" y="44"/>
                      <a:pt x="44" y="44"/>
                    </a:cubicBezTo>
                    <a:close/>
                    <a:moveTo>
                      <a:pt x="96" y="40"/>
                    </a:moveTo>
                    <a:cubicBezTo>
                      <a:pt x="87" y="40"/>
                      <a:pt x="80" y="33"/>
                      <a:pt x="80" y="24"/>
                    </a:cubicBezTo>
                    <a:cubicBezTo>
                      <a:pt x="80" y="15"/>
                      <a:pt x="87" y="8"/>
                      <a:pt x="96" y="8"/>
                    </a:cubicBezTo>
                    <a:cubicBezTo>
                      <a:pt x="105" y="8"/>
                      <a:pt x="112" y="15"/>
                      <a:pt x="112" y="24"/>
                    </a:cubicBezTo>
                    <a:cubicBezTo>
                      <a:pt x="112" y="33"/>
                      <a:pt x="105" y="40"/>
                      <a:pt x="96" y="4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Rectangle 6"/>
              <p:cNvSpPr>
                <a:spLocks noChangeArrowheads="1"/>
              </p:cNvSpPr>
              <p:nvPr/>
            </p:nvSpPr>
            <p:spPr bwMode="auto">
              <a:xfrm>
                <a:off x="3867" y="2320"/>
                <a:ext cx="16" cy="17"/>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7"/>
              <p:cNvSpPr>
                <a:spLocks noChangeArrowheads="1"/>
              </p:cNvSpPr>
              <p:nvPr/>
            </p:nvSpPr>
            <p:spPr bwMode="auto">
              <a:xfrm>
                <a:off x="3967" y="2320"/>
                <a:ext cx="17" cy="17"/>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 name="Group 4"/>
          <p:cNvGrpSpPr/>
          <p:nvPr/>
        </p:nvGrpSpPr>
        <p:grpSpPr>
          <a:xfrm>
            <a:off x="9464861" y="2967039"/>
            <a:ext cx="1371600" cy="1371600"/>
            <a:chOff x="9464861" y="2967039"/>
            <a:chExt cx="1371600" cy="1371600"/>
          </a:xfrm>
        </p:grpSpPr>
        <p:sp>
          <p:nvSpPr>
            <p:cNvPr id="27" name="Oval 26"/>
            <p:cNvSpPr/>
            <p:nvPr/>
          </p:nvSpPr>
          <p:spPr bwMode="auto">
            <a:xfrm>
              <a:off x="9464861" y="2967039"/>
              <a:ext cx="1371600" cy="1371600"/>
            </a:xfrm>
            <a:prstGeom prst="ellipse">
              <a:avLst/>
            </a:prstGeom>
            <a:solidFill>
              <a:srgbClr val="E9E9E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5439">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endParaRPr>
            </a:p>
          </p:txBody>
        </p:sp>
        <p:grpSp>
          <p:nvGrpSpPr>
            <p:cNvPr id="16" name="Group 10"/>
            <p:cNvGrpSpPr>
              <a:grpSpLocks noChangeAspect="1"/>
            </p:cNvGrpSpPr>
            <p:nvPr/>
          </p:nvGrpSpPr>
          <p:grpSpPr bwMode="auto">
            <a:xfrm>
              <a:off x="9829365" y="3383847"/>
              <a:ext cx="642592" cy="537984"/>
              <a:chOff x="6231" y="1955"/>
              <a:chExt cx="559" cy="468"/>
            </a:xfrm>
          </p:grpSpPr>
          <p:sp>
            <p:nvSpPr>
              <p:cNvPr id="18" name="Oval 11"/>
              <p:cNvSpPr>
                <a:spLocks noChangeArrowheads="1"/>
              </p:cNvSpPr>
              <p:nvPr/>
            </p:nvSpPr>
            <p:spPr bwMode="auto">
              <a:xfrm>
                <a:off x="6249" y="1955"/>
                <a:ext cx="150" cy="150"/>
              </a:xfrm>
              <a:prstGeom prst="ellipse">
                <a:avLst/>
              </a:pr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Oval 12"/>
              <p:cNvSpPr>
                <a:spLocks noChangeArrowheads="1"/>
              </p:cNvSpPr>
              <p:nvPr/>
            </p:nvSpPr>
            <p:spPr bwMode="auto">
              <a:xfrm>
                <a:off x="6622" y="1955"/>
                <a:ext cx="149" cy="150"/>
              </a:xfrm>
              <a:prstGeom prst="ellipse">
                <a:avLst/>
              </a:pr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13"/>
              <p:cNvSpPr>
                <a:spLocks/>
              </p:cNvSpPr>
              <p:nvPr/>
            </p:nvSpPr>
            <p:spPr bwMode="auto">
              <a:xfrm>
                <a:off x="6231" y="2105"/>
                <a:ext cx="186" cy="93"/>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Oval 14"/>
              <p:cNvSpPr>
                <a:spLocks noChangeArrowheads="1"/>
              </p:cNvSpPr>
              <p:nvPr/>
            </p:nvSpPr>
            <p:spPr bwMode="auto">
              <a:xfrm>
                <a:off x="6417" y="2105"/>
                <a:ext cx="187" cy="187"/>
              </a:xfrm>
              <a:prstGeom prst="ellipse">
                <a:avLst/>
              </a:pr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15"/>
              <p:cNvSpPr>
                <a:spLocks/>
              </p:cNvSpPr>
              <p:nvPr/>
            </p:nvSpPr>
            <p:spPr bwMode="auto">
              <a:xfrm>
                <a:off x="6380" y="2292"/>
                <a:ext cx="261" cy="131"/>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Freeform 16"/>
              <p:cNvSpPr>
                <a:spLocks/>
              </p:cNvSpPr>
              <p:nvPr/>
            </p:nvSpPr>
            <p:spPr bwMode="auto">
              <a:xfrm>
                <a:off x="6604" y="2105"/>
                <a:ext cx="186" cy="93"/>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28575" cap="flat">
                <a:solidFill>
                  <a:srgbClr val="00B0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 name="Group 1"/>
          <p:cNvGrpSpPr/>
          <p:nvPr/>
        </p:nvGrpSpPr>
        <p:grpSpPr>
          <a:xfrm>
            <a:off x="1606260" y="2967039"/>
            <a:ext cx="1371600" cy="1371600"/>
            <a:chOff x="1606260" y="2967039"/>
            <a:chExt cx="1371600" cy="1371600"/>
          </a:xfrm>
        </p:grpSpPr>
        <p:sp>
          <p:nvSpPr>
            <p:cNvPr id="24" name="Oval 23"/>
            <p:cNvSpPr/>
            <p:nvPr/>
          </p:nvSpPr>
          <p:spPr bwMode="auto">
            <a:xfrm>
              <a:off x="1606260" y="2967039"/>
              <a:ext cx="1371600" cy="1371600"/>
            </a:xfrm>
            <a:prstGeom prst="ellipse">
              <a:avLst/>
            </a:prstGeom>
            <a:solidFill>
              <a:srgbClr val="E9E9E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5439">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endParaRPr>
            </a:p>
          </p:txBody>
        </p:sp>
        <p:grpSp>
          <p:nvGrpSpPr>
            <p:cNvPr id="28" name="Group 19"/>
            <p:cNvGrpSpPr>
              <a:grpSpLocks noChangeAspect="1"/>
            </p:cNvGrpSpPr>
            <p:nvPr/>
          </p:nvGrpSpPr>
          <p:grpSpPr bwMode="auto">
            <a:xfrm>
              <a:off x="2038350" y="3348834"/>
              <a:ext cx="501175" cy="608010"/>
              <a:chOff x="1284" y="2113"/>
              <a:chExt cx="319" cy="387"/>
            </a:xfrm>
          </p:grpSpPr>
          <p:sp>
            <p:nvSpPr>
              <p:cNvPr id="37" name="Oval 20"/>
              <p:cNvSpPr>
                <a:spLocks noChangeArrowheads="1"/>
              </p:cNvSpPr>
              <p:nvPr/>
            </p:nvSpPr>
            <p:spPr bwMode="auto">
              <a:xfrm>
                <a:off x="1329" y="2113"/>
                <a:ext cx="229" cy="228"/>
              </a:xfrm>
              <a:prstGeom prst="ellipse">
                <a:avLst/>
              </a:pr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21"/>
              <p:cNvSpPr>
                <a:spLocks/>
              </p:cNvSpPr>
              <p:nvPr/>
            </p:nvSpPr>
            <p:spPr bwMode="auto">
              <a:xfrm>
                <a:off x="1284" y="2341"/>
                <a:ext cx="319" cy="159"/>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84421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1.26372E-6 4.05356E-6 L -1.26372E-6 0.04403 " pathEditMode="relative" rAng="0" ptsTypes="AA">
                                      <p:cBhvr>
                                        <p:cTn id="9" dur="750" spd="-100000" fill="hold"/>
                                        <p:tgtEl>
                                          <p:spTgt spid="29"/>
                                        </p:tgtEl>
                                        <p:attrNameLst>
                                          <p:attrName>ppt_x</p:attrName>
                                          <p:attrName>ppt_y</p:attrName>
                                        </p:attrNameLst>
                                      </p:cBhvr>
                                      <p:rCtr x="0" y="2202"/>
                                    </p:animMotion>
                                  </p:childTnLst>
                                </p:cTn>
                              </p:par>
                              <p:par>
                                <p:cTn id="10" presetID="1" presetClass="entr" presetSubtype="0" fill="hold" nodeType="withEffect">
                                  <p:stCondLst>
                                    <p:cond delay="150"/>
                                  </p:stCondLst>
                                  <p:childTnLst>
                                    <p:set>
                                      <p:cBhvr>
                                        <p:cTn id="11" dur="1" fill="hold">
                                          <p:stCondLst>
                                            <p:cond delay="499"/>
                                          </p:stCondLst>
                                        </p:cTn>
                                        <p:tgtEl>
                                          <p:spTgt spid="2"/>
                                        </p:tgtEl>
                                        <p:attrNameLst>
                                          <p:attrName>style.visibility</p:attrName>
                                        </p:attrNameLst>
                                      </p:cBhvr>
                                      <p:to>
                                        <p:strVal val="visible"/>
                                      </p:to>
                                    </p:set>
                                  </p:childTnLst>
                                </p:cTn>
                              </p:par>
                              <p:par>
                                <p:cTn id="12" presetID="6" presetClass="emph" presetSubtype="0" decel="100000" autoRev="1" fill="hold" nodeType="withEffect">
                                  <p:stCondLst>
                                    <p:cond delay="150"/>
                                  </p:stCondLst>
                                  <p:childTnLst>
                                    <p:animScale>
                                      <p:cBhvr>
                                        <p:cTn id="13" dur="500" fill="hold"/>
                                        <p:tgtEl>
                                          <p:spTgt spid="2"/>
                                        </p:tgtEl>
                                      </p:cBhvr>
                                      <p:by x="0" y="0"/>
                                    </p:animScale>
                                  </p:childTnLst>
                                </p:cTn>
                              </p:par>
                              <p:par>
                                <p:cTn id="14" presetID="1" presetClass="entr" presetSubtype="0" fill="hold" nodeType="withEffect">
                                  <p:stCondLst>
                                    <p:cond delay="300"/>
                                  </p:stCondLst>
                                  <p:childTnLst>
                                    <p:set>
                                      <p:cBhvr>
                                        <p:cTn id="15" dur="1" fill="hold">
                                          <p:stCondLst>
                                            <p:cond delay="499"/>
                                          </p:stCondLst>
                                        </p:cTn>
                                        <p:tgtEl>
                                          <p:spTgt spid="4"/>
                                        </p:tgtEl>
                                        <p:attrNameLst>
                                          <p:attrName>style.visibility</p:attrName>
                                        </p:attrNameLst>
                                      </p:cBhvr>
                                      <p:to>
                                        <p:strVal val="visible"/>
                                      </p:to>
                                    </p:set>
                                  </p:childTnLst>
                                </p:cTn>
                              </p:par>
                              <p:par>
                                <p:cTn id="16" presetID="6" presetClass="emph" presetSubtype="0" decel="100000" autoRev="1" fill="hold" nodeType="withEffect">
                                  <p:stCondLst>
                                    <p:cond delay="300"/>
                                  </p:stCondLst>
                                  <p:childTnLst>
                                    <p:animScale>
                                      <p:cBhvr>
                                        <p:cTn id="17" dur="500" fill="hold"/>
                                        <p:tgtEl>
                                          <p:spTgt spid="4"/>
                                        </p:tgtEl>
                                      </p:cBhvr>
                                      <p:by x="0" y="0"/>
                                    </p:animScale>
                                  </p:childTnLst>
                                </p:cTn>
                              </p:par>
                              <p:par>
                                <p:cTn id="18" presetID="1" presetClass="entr" presetSubtype="0" fill="hold" nodeType="withEffect">
                                  <p:stCondLst>
                                    <p:cond delay="450"/>
                                  </p:stCondLst>
                                  <p:childTnLst>
                                    <p:set>
                                      <p:cBhvr>
                                        <p:cTn id="19" dur="1" fill="hold">
                                          <p:stCondLst>
                                            <p:cond delay="499"/>
                                          </p:stCondLst>
                                        </p:cTn>
                                        <p:tgtEl>
                                          <p:spTgt spid="5"/>
                                        </p:tgtEl>
                                        <p:attrNameLst>
                                          <p:attrName>style.visibility</p:attrName>
                                        </p:attrNameLst>
                                      </p:cBhvr>
                                      <p:to>
                                        <p:strVal val="visible"/>
                                      </p:to>
                                    </p:set>
                                  </p:childTnLst>
                                </p:cTn>
                              </p:par>
                              <p:par>
                                <p:cTn id="20" presetID="6" presetClass="emph" presetSubtype="0" decel="100000" autoRev="1" fill="hold" nodeType="withEffect">
                                  <p:stCondLst>
                                    <p:cond delay="450"/>
                                  </p:stCondLst>
                                  <p:childTnLst>
                                    <p:animScale>
                                      <p:cBhvr>
                                        <p:cTn id="21" dur="500" fill="hold"/>
                                        <p:tgtEl>
                                          <p:spTgt spid="5"/>
                                        </p:tgtEl>
                                      </p:cBhvr>
                                      <p:by x="0" y="0"/>
                                    </p:animScale>
                                  </p:childTnLst>
                                </p:cTn>
                              </p:par>
                              <p:par>
                                <p:cTn id="22" presetID="10" presetClass="entr" presetSubtype="0" fill="hold" grpId="0" nodeType="withEffect">
                                  <p:stCondLst>
                                    <p:cond delay="65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42" presetClass="path" presetSubtype="0" decel="100000" fill="hold" grpId="1" nodeType="withEffect">
                                  <p:stCondLst>
                                    <p:cond delay="650"/>
                                  </p:stCondLst>
                                  <p:childTnLst>
                                    <p:animMotion origin="layout" path="M -1.26372E-6 4.05356E-6 L -1.26372E-6 0.04403 " pathEditMode="relative" rAng="0" ptsTypes="AA">
                                      <p:cBhvr>
                                        <p:cTn id="26" dur="750" spd="-100000" fill="hold"/>
                                        <p:tgtEl>
                                          <p:spTgt spid="31"/>
                                        </p:tgtEl>
                                        <p:attrNameLst>
                                          <p:attrName>ppt_x</p:attrName>
                                          <p:attrName>ppt_y</p:attrName>
                                        </p:attrNameLst>
                                      </p:cBhvr>
                                      <p:rCtr x="0" y="2202"/>
                                    </p:animMotion>
                                  </p:childTnLst>
                                </p:cTn>
                              </p:par>
                              <p:par>
                                <p:cTn id="27" presetID="10" presetClass="entr" presetSubtype="0" fill="hold" grpId="0" nodeType="withEffect">
                                  <p:stCondLst>
                                    <p:cond delay="80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42" presetClass="path" presetSubtype="0" decel="100000" fill="hold" grpId="1" nodeType="withEffect">
                                  <p:stCondLst>
                                    <p:cond delay="800"/>
                                  </p:stCondLst>
                                  <p:childTnLst>
                                    <p:animMotion origin="layout" path="M -1.26372E-6 4.05356E-6 L -1.26372E-6 0.04403 " pathEditMode="relative" rAng="0" ptsTypes="AA">
                                      <p:cBhvr>
                                        <p:cTn id="31" dur="750" spd="-100000" fill="hold"/>
                                        <p:tgtEl>
                                          <p:spTgt spid="32"/>
                                        </p:tgtEl>
                                        <p:attrNameLst>
                                          <p:attrName>ppt_x</p:attrName>
                                          <p:attrName>ppt_y</p:attrName>
                                        </p:attrNameLst>
                                      </p:cBhvr>
                                      <p:rCtr x="0" y="2202"/>
                                    </p:animMotion>
                                  </p:childTnLst>
                                </p:cTn>
                              </p:par>
                              <p:par>
                                <p:cTn id="32" presetID="10" presetClass="entr" presetSubtype="0" fill="hold" grpId="0" nodeType="withEffect">
                                  <p:stCondLst>
                                    <p:cond delay="95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42" presetClass="path" presetSubtype="0" decel="100000" fill="hold" grpId="1" nodeType="withEffect">
                                  <p:stCondLst>
                                    <p:cond delay="950"/>
                                  </p:stCondLst>
                                  <p:childTnLst>
                                    <p:animMotion origin="layout" path="M -1.26372E-6 4.05356E-6 L -1.26372E-6 0.04403 " pathEditMode="relative" rAng="0" ptsTypes="AA">
                                      <p:cBhvr>
                                        <p:cTn id="36" dur="750" spd="-100000" fill="hold"/>
                                        <p:tgtEl>
                                          <p:spTgt spid="33"/>
                                        </p:tgtEl>
                                        <p:attrNameLst>
                                          <p:attrName>ppt_x</p:attrName>
                                          <p:attrName>ppt_y</p:attrName>
                                        </p:attrNameLst>
                                      </p:cBhvr>
                                      <p:rCtr x="0" y="2202"/>
                                    </p:animMotion>
                                  </p:childTnLst>
                                </p:cTn>
                              </p:par>
                              <p:par>
                                <p:cTn id="37" presetID="2" presetClass="entr" presetSubtype="4" decel="100000" fill="hold" grpId="0" nodeType="withEffect">
                                  <p:stCondLst>
                                    <p:cond delay="95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750" fill="hold"/>
                                        <p:tgtEl>
                                          <p:spTgt spid="36"/>
                                        </p:tgtEl>
                                        <p:attrNameLst>
                                          <p:attrName>ppt_x</p:attrName>
                                        </p:attrNameLst>
                                      </p:cBhvr>
                                      <p:tavLst>
                                        <p:tav tm="0">
                                          <p:val>
                                            <p:strVal val="#ppt_x"/>
                                          </p:val>
                                        </p:tav>
                                        <p:tav tm="100000">
                                          <p:val>
                                            <p:strVal val="#ppt_x"/>
                                          </p:val>
                                        </p:tav>
                                      </p:tavLst>
                                    </p:anim>
                                    <p:anim calcmode="lin" valueType="num">
                                      <p:cBhvr additive="base">
                                        <p:cTn id="40" dur="750" fill="hold"/>
                                        <p:tgtEl>
                                          <p:spTgt spid="36"/>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135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42" presetClass="path" presetSubtype="0" decel="100000" fill="hold" grpId="1" nodeType="withEffect">
                                  <p:stCondLst>
                                    <p:cond delay="1350"/>
                                  </p:stCondLst>
                                  <p:childTnLst>
                                    <p:animMotion origin="layout" path="M -1.26372E-6 4.05356E-6 L -1.26372E-6 0.04403 " pathEditMode="relative" rAng="0" ptsTypes="AA">
                                      <p:cBhvr>
                                        <p:cTn id="45" dur="750" spd="-100000" fill="hold"/>
                                        <p:tgtEl>
                                          <p:spTgt spid="30"/>
                                        </p:tgtEl>
                                        <p:attrNameLst>
                                          <p:attrName>ppt_x</p:attrName>
                                          <p:attrName>ppt_y</p:attrName>
                                        </p:attrNameLst>
                                      </p:cBhvr>
                                      <p:rCtr x="0" y="2202"/>
                                    </p:animMotion>
                                  </p:childTnLst>
                                </p:cTn>
                              </p:par>
                              <p:par>
                                <p:cTn id="46" presetID="10" presetClass="entr" presetSubtype="0" fill="hold" grpId="0" nodeType="withEffect">
                                  <p:stCondLst>
                                    <p:cond delay="135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par>
                                <p:cTn id="49" presetID="42" presetClass="path" presetSubtype="0" decel="100000" fill="hold" grpId="1" nodeType="withEffect">
                                  <p:stCondLst>
                                    <p:cond delay="1350"/>
                                  </p:stCondLst>
                                  <p:childTnLst>
                                    <p:animMotion origin="layout" path="M -1.26372E-6 4.05356E-6 L -1.26372E-6 0.04403 " pathEditMode="relative" rAng="0" ptsTypes="AA">
                                      <p:cBhvr>
                                        <p:cTn id="50" dur="750" spd="-100000" fill="hold"/>
                                        <p:tgtEl>
                                          <p:spTgt spid="68"/>
                                        </p:tgtEl>
                                        <p:attrNameLst>
                                          <p:attrName>ppt_x</p:attrName>
                                          <p:attrName>ppt_y</p:attrName>
                                        </p:attrNameLst>
                                      </p:cBhvr>
                                      <p:rCtr x="0" y="2202"/>
                                    </p:animMotion>
                                  </p:childTnLst>
                                </p:cTn>
                              </p:par>
                              <p:par>
                                <p:cTn id="51" presetID="10" presetClass="entr" presetSubtype="0" fill="hold" grpId="0" nodeType="withEffect">
                                  <p:stCondLst>
                                    <p:cond delay="150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42" presetClass="path" presetSubtype="0" decel="100000" fill="hold" grpId="1" nodeType="withEffect">
                                  <p:stCondLst>
                                    <p:cond delay="1500"/>
                                  </p:stCondLst>
                                  <p:childTnLst>
                                    <p:animMotion origin="layout" path="M -1.26372E-6 4.05356E-6 L -1.26372E-6 0.04403 " pathEditMode="relative" rAng="0" ptsTypes="AA">
                                      <p:cBhvr>
                                        <p:cTn id="55" dur="750" spd="-100000" fill="hold"/>
                                        <p:tgtEl>
                                          <p:spTgt spid="40"/>
                                        </p:tgtEl>
                                        <p:attrNameLst>
                                          <p:attrName>ppt_x</p:attrName>
                                          <p:attrName>ppt_y</p:attrName>
                                        </p:attrNameLst>
                                      </p:cBhvr>
                                      <p:rCtr x="0" y="2202"/>
                                    </p:animMotion>
                                  </p:childTnLst>
                                </p:cTn>
                              </p:par>
                              <p:par>
                                <p:cTn id="56" presetID="10" presetClass="entr" presetSubtype="0" fill="hold" nodeType="withEffect">
                                  <p:stCondLst>
                                    <p:cond delay="150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par>
                                <p:cTn id="59" presetID="42" presetClass="path" presetSubtype="0" decel="100000" fill="hold" nodeType="withEffect">
                                  <p:stCondLst>
                                    <p:cond delay="1500"/>
                                  </p:stCondLst>
                                  <p:childTnLst>
                                    <p:animMotion origin="layout" path="M -1.26372E-6 4.05356E-6 L -1.26372E-6 0.04403 " pathEditMode="relative" rAng="0" ptsTypes="AA">
                                      <p:cBhvr>
                                        <p:cTn id="60" dur="750" spd="-100000" fill="hold"/>
                                        <p:tgtEl>
                                          <p:spTgt spid="69"/>
                                        </p:tgtEl>
                                        <p:attrNameLst>
                                          <p:attrName>ppt_x</p:attrName>
                                          <p:attrName>ppt_y</p:attrName>
                                        </p:attrNameLst>
                                      </p:cBhvr>
                                      <p:rCtr x="0" y="2202"/>
                                    </p:animMotion>
                                  </p:childTnLst>
                                </p:cTn>
                              </p:par>
                              <p:par>
                                <p:cTn id="61" presetID="10" presetClass="entr" presetSubtype="0" fill="hold" nodeType="withEffect">
                                  <p:stCondLst>
                                    <p:cond delay="150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165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par>
                                <p:cTn id="67" presetID="42" presetClass="path" presetSubtype="0" decel="100000" fill="hold" grpId="1" nodeType="withEffect">
                                  <p:stCondLst>
                                    <p:cond delay="1650"/>
                                  </p:stCondLst>
                                  <p:childTnLst>
                                    <p:animMotion origin="layout" path="M -1.26372E-6 4.05356E-6 L -1.26372E-6 0.04403 " pathEditMode="relative" rAng="0" ptsTypes="AA">
                                      <p:cBhvr>
                                        <p:cTn id="68" dur="750" spd="-100000" fill="hold"/>
                                        <p:tgtEl>
                                          <p:spTgt spid="41"/>
                                        </p:tgtEl>
                                        <p:attrNameLst>
                                          <p:attrName>ppt_x</p:attrName>
                                          <p:attrName>ppt_y</p:attrName>
                                        </p:attrNameLst>
                                      </p:cBhvr>
                                      <p:rCtr x="0" y="2202"/>
                                    </p:animMotion>
                                  </p:childTnLst>
                                </p:cTn>
                              </p:par>
                              <p:par>
                                <p:cTn id="69" presetID="10" presetClass="entr" presetSubtype="0" fill="hold" nodeType="withEffect">
                                  <p:stCondLst>
                                    <p:cond delay="165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10" presetClass="entr" presetSubtype="0" fill="hold" nodeType="withEffect">
                                  <p:stCondLst>
                                    <p:cond delay="165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500"/>
                                        <p:tgtEl>
                                          <p:spTgt spid="72"/>
                                        </p:tgtEl>
                                      </p:cBhvr>
                                    </p:animEffect>
                                  </p:childTnLst>
                                </p:cTn>
                              </p:par>
                              <p:par>
                                <p:cTn id="75" presetID="42" presetClass="path" presetSubtype="0" decel="100000" fill="hold" nodeType="withEffect">
                                  <p:stCondLst>
                                    <p:cond delay="1650"/>
                                  </p:stCondLst>
                                  <p:childTnLst>
                                    <p:animMotion origin="layout" path="M -1.26372E-6 4.05356E-6 L -1.26372E-6 0.04403 " pathEditMode="relative" rAng="0" ptsTypes="AA">
                                      <p:cBhvr>
                                        <p:cTn id="76" dur="750" spd="-100000" fill="hold"/>
                                        <p:tgtEl>
                                          <p:spTgt spid="72"/>
                                        </p:tgtEl>
                                        <p:attrNameLst>
                                          <p:attrName>ppt_x</p:attrName>
                                          <p:attrName>ppt_y</p:attrName>
                                        </p:attrNameLst>
                                      </p:cBhvr>
                                      <p:rCtr x="0" y="22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8" grpId="0" animBg="1"/>
      <p:bldP spid="68" grpId="1" animBg="1"/>
      <p:bldP spid="29" grpId="0"/>
      <p:bldP spid="29" grpId="1"/>
      <p:bldP spid="30" grpId="0"/>
      <p:bldP spid="30" grpId="1"/>
      <p:bldP spid="31" grpId="0"/>
      <p:bldP spid="31" grpId="1"/>
      <p:bldP spid="32" grpId="0"/>
      <p:bldP spid="32" grpId="1"/>
      <p:bldP spid="33" grpId="0"/>
      <p:bldP spid="33" grpId="1"/>
      <p:bldP spid="40" grpId="0"/>
      <p:bldP spid="40" grpId="1"/>
      <p:bldP spid="41" grpId="0"/>
      <p:bldP spid="4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4714804" cy="917575"/>
          </a:xfrm>
        </p:spPr>
        <p:txBody>
          <a:bodyPr/>
          <a:lstStyle/>
          <a:p>
            <a:r>
              <a:rPr lang="en-US" dirty="0"/>
              <a:t>Why are executives important to Office 365 success?</a:t>
            </a:r>
          </a:p>
        </p:txBody>
      </p:sp>
      <p:sp>
        <p:nvSpPr>
          <p:cNvPr id="6" name="Rectangle 2"/>
          <p:cNvSpPr/>
          <p:nvPr/>
        </p:nvSpPr>
        <p:spPr bwMode="auto">
          <a:xfrm>
            <a:off x="5121275" y="0"/>
            <a:ext cx="7315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33" name="TextBox 32"/>
          <p:cNvSpPr txBox="1"/>
          <p:nvPr/>
        </p:nvSpPr>
        <p:spPr>
          <a:xfrm>
            <a:off x="445626" y="2273458"/>
            <a:ext cx="4394732" cy="2011680"/>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Executives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have the greatest influence on culture, and their participation is essential in driving employees’ adoption of new technologies.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Organizations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that secure executive sponsors to actively communicate the value and benefit of Office 365 are more likely to be successful with their rollout.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Executive support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is an essential aspect of driving end-user adoption.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13" name="Rectangle 10"/>
          <p:cNvSpPr/>
          <p:nvPr/>
        </p:nvSpPr>
        <p:spPr bwMode="auto">
          <a:xfrm>
            <a:off x="5404900" y="1696988"/>
            <a:ext cx="6204004" cy="3001662"/>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58" tIns="48468" rIns="0" bIns="190058" numCol="1" rtlCol="0" anchor="t" anchorCtr="0" compatLnSpc="1">
            <a:prstTxWarp prst="textNoShape">
              <a:avLst/>
            </a:prstTxWarp>
          </a:bodyPr>
          <a:lstStyle/>
          <a:p>
            <a:pPr marL="0" marR="0" lvl="0" indent="0" defTabSz="931555" eaLnBrk="1" fontAlgn="base" latinLnBrk="0" hangingPunct="1">
              <a:lnSpc>
                <a:spcPct val="100000"/>
              </a:lnSpc>
              <a:spcBef>
                <a:spcPct val="0"/>
              </a:spcBef>
              <a:spcAft>
                <a:spcPts val="18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Executive sponsors should:</a:t>
            </a: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a:p>
            <a:pPr marL="0" marR="0" lvl="0" indent="0" defTabSz="931555" eaLnBrk="1" fontAlgn="base" latinLnBrk="0" hangingPunct="1">
              <a:lnSpc>
                <a:spcPct val="100000"/>
              </a:lnSpc>
              <a:spcBef>
                <a:spcPct val="0"/>
              </a:spcBef>
              <a:spcAft>
                <a:spcPts val="18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Ensure they understand the ABCs</a:t>
            </a:r>
          </a:p>
          <a:p>
            <a:pPr marL="0" marR="0" lvl="0" indent="0" defTabSz="914400" eaLnBrk="1" fontAlgn="auto" latinLnBrk="0" hangingPunct="1">
              <a:lnSpc>
                <a:spcPct val="112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3704">
                      <a:srgbClr val="2C292A"/>
                    </a:gs>
                    <a:gs pos="13889">
                      <a:srgbClr val="2C292A"/>
                    </a:gs>
                  </a:gsLst>
                  <a:lin ang="5400000" scaled="0"/>
                </a:gradFill>
                <a:effectLst/>
                <a:uLnTx/>
                <a:uFillTx/>
                <a:ea typeface="Segoe UI" pitchFamily="34" charset="0"/>
                <a:cs typeface="Segoe UI" pitchFamily="34" charset="0"/>
              </a:rPr>
              <a:t>A</a:t>
            </a: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ctive and visible participation</a:t>
            </a:r>
          </a:p>
          <a:p>
            <a:pPr marL="0" marR="0" lvl="0" indent="0" defTabSz="914400" eaLnBrk="1" fontAlgn="auto" latinLnBrk="0" hangingPunct="1">
              <a:lnSpc>
                <a:spcPct val="112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3704">
                      <a:srgbClr val="2C292A"/>
                    </a:gs>
                    <a:gs pos="13889">
                      <a:srgbClr val="2C292A"/>
                    </a:gs>
                  </a:gsLst>
                  <a:lin ang="5400000" scaled="0"/>
                </a:gradFill>
                <a:effectLst/>
                <a:uLnTx/>
                <a:uFillTx/>
                <a:ea typeface="Segoe UI" pitchFamily="34" charset="0"/>
                <a:cs typeface="Segoe UI" pitchFamily="34" charset="0"/>
              </a:rPr>
              <a:t>B</a:t>
            </a: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uilding a coalition with their executive peers</a:t>
            </a:r>
          </a:p>
          <a:p>
            <a:pPr marL="0" marR="0" lvl="0" indent="0" defTabSz="914400" eaLnBrk="1" fontAlgn="auto" latinLnBrk="0" hangingPunct="1">
              <a:lnSpc>
                <a:spcPct val="112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3704">
                      <a:srgbClr val="2C292A"/>
                    </a:gs>
                    <a:gs pos="13889">
                      <a:srgbClr val="2C292A"/>
                    </a:gs>
                  </a:gsLst>
                  <a:lin ang="5400000" scaled="0"/>
                </a:gradFill>
                <a:effectLst/>
                <a:uLnTx/>
                <a:uFillTx/>
                <a:ea typeface="Segoe UI" pitchFamily="34" charset="0"/>
                <a:cs typeface="Segoe UI" pitchFamily="34" charset="0"/>
              </a:rPr>
              <a:t>C</a:t>
            </a: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ommunicating directly with employees</a:t>
            </a: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a:p>
            <a:pPr marL="0" marR="0" lvl="0" indent="0" defTabSz="931555" eaLnBrk="1" fontAlgn="base" latinLnBrk="0" hangingPunct="1">
              <a:lnSpc>
                <a:spcPct val="100000"/>
              </a:lnSpc>
              <a:spcBef>
                <a:spcPct val="0"/>
              </a:spcBef>
              <a:spcAft>
                <a:spcPts val="1800"/>
              </a:spcAft>
              <a:buClrTx/>
              <a:buSzTx/>
              <a:buFontTx/>
              <a:buNone/>
              <a:tabLst/>
              <a:defRPr/>
            </a:pPr>
            <a:endPar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sp>
        <p:nvSpPr>
          <p:cNvPr id="11" name="Rectangle 10"/>
          <p:cNvSpPr/>
          <p:nvPr/>
        </p:nvSpPr>
        <p:spPr>
          <a:xfrm>
            <a:off x="5994249" y="2201862"/>
            <a:ext cx="6015188" cy="655885"/>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Help the project team craft the overarching vision of Office 365 by tying it to broader organizational objectives.</a:t>
            </a:r>
          </a:p>
        </p:txBody>
      </p:sp>
      <p:sp>
        <p:nvSpPr>
          <p:cNvPr id="18" name="Frame 17"/>
          <p:cNvSpPr/>
          <p:nvPr/>
        </p:nvSpPr>
        <p:spPr bwMode="auto">
          <a:xfrm>
            <a:off x="5689644" y="2318668"/>
            <a:ext cx="264194" cy="264194"/>
          </a:xfrm>
          <a:prstGeom prst="frame">
            <a:avLst>
              <a:gd name="adj1" fmla="val 1880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Rectangle 18"/>
          <p:cNvSpPr/>
          <p:nvPr/>
        </p:nvSpPr>
        <p:spPr>
          <a:xfrm>
            <a:off x="5994249" y="2900757"/>
            <a:ext cx="6091388" cy="655885"/>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Play a role in communicating the vision to other leaders across the organization.</a:t>
            </a:r>
          </a:p>
        </p:txBody>
      </p:sp>
      <p:sp>
        <p:nvSpPr>
          <p:cNvPr id="20" name="Frame 19"/>
          <p:cNvSpPr/>
          <p:nvPr/>
        </p:nvSpPr>
        <p:spPr bwMode="auto">
          <a:xfrm>
            <a:off x="5689644" y="3008240"/>
            <a:ext cx="264194" cy="264194"/>
          </a:xfrm>
          <a:prstGeom prst="frame">
            <a:avLst>
              <a:gd name="adj1" fmla="val 1880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1" name="Rectangle 20"/>
          <p:cNvSpPr/>
          <p:nvPr/>
        </p:nvSpPr>
        <p:spPr>
          <a:xfrm>
            <a:off x="5994249" y="3599652"/>
            <a:ext cx="6167588" cy="683264"/>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Actively participate and use the Office 365 capabilities to help drive adoption across end users and reinforce desired behaviors. </a:t>
            </a:r>
          </a:p>
        </p:txBody>
      </p:sp>
      <p:sp>
        <p:nvSpPr>
          <p:cNvPr id="22" name="Frame 21"/>
          <p:cNvSpPr/>
          <p:nvPr/>
        </p:nvSpPr>
        <p:spPr bwMode="auto">
          <a:xfrm>
            <a:off x="5689644" y="3697812"/>
            <a:ext cx="264194" cy="264194"/>
          </a:xfrm>
          <a:prstGeom prst="frame">
            <a:avLst>
              <a:gd name="adj1" fmla="val 18809"/>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403536737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4714804" cy="917575"/>
          </a:xfrm>
        </p:spPr>
        <p:txBody>
          <a:bodyPr/>
          <a:lstStyle/>
          <a:p>
            <a:r>
              <a:rPr lang="en-US" dirty="0"/>
              <a:t>Complete a Visioning Exercise</a:t>
            </a:r>
          </a:p>
        </p:txBody>
      </p:sp>
      <p:sp>
        <p:nvSpPr>
          <p:cNvPr id="6" name="Rectangle 2"/>
          <p:cNvSpPr/>
          <p:nvPr/>
        </p:nvSpPr>
        <p:spPr bwMode="auto">
          <a:xfrm>
            <a:off x="5121275" y="0"/>
            <a:ext cx="7315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33" name="TextBox 32"/>
          <p:cNvSpPr txBox="1"/>
          <p:nvPr/>
        </p:nvSpPr>
        <p:spPr>
          <a:xfrm>
            <a:off x="445626" y="2273458"/>
            <a:ext cx="4394732" cy="2011680"/>
          </a:xfrm>
          <a:prstGeom prst="rect">
            <a:avLst/>
          </a:prstGeom>
        </p:spPr>
        <p:txBody>
          <a:bodyPr vert="horz" wrap="square" lIns="0" tIns="0" rIns="0" bIns="0" rtlCol="0" anchor="t" anchorCtr="0">
            <a:noAutofit/>
          </a:bodyPr>
          <a:lstStyle/>
          <a:p>
            <a:pPr marL="0" marR="0" lvl="0" indent="0" defTabSz="931555"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Host a meeting</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with executives, key department stakeholders, project managers, and champions who understand overarching company goals. </a:t>
            </a:r>
          </a:p>
          <a:p>
            <a:pPr marL="0" marR="0" lvl="0" indent="0"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31555"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Discuss</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the challenges and barriers that may be affecting workflows, and start to identify how new ways of working could make an impact.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13" name="Rectangle 10"/>
          <p:cNvSpPr/>
          <p:nvPr/>
        </p:nvSpPr>
        <p:spPr bwMode="auto">
          <a:xfrm>
            <a:off x="5404900" y="1696988"/>
            <a:ext cx="5973417" cy="3001662"/>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58" tIns="48468" rIns="0" bIns="190058" numCol="1" rtlCol="0" anchor="t" anchorCtr="0" compatLnSpc="1">
            <a:prstTxWarp prst="textNoShape">
              <a:avLst/>
            </a:prstTxWarp>
          </a:bodyPr>
          <a:lstStyle/>
          <a:p>
            <a:pPr marL="0" marR="0" lvl="0" indent="0" defTabSz="931555" eaLnBrk="1" fontAlgn="base" latinLnBrk="0" hangingPunct="1">
              <a:lnSpc>
                <a:spcPct val="100000"/>
              </a:lnSpc>
              <a:spcBef>
                <a:spcPct val="0"/>
              </a:spcBef>
              <a:spcAft>
                <a:spcPts val="18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Consider these questions to drive </a:t>
            </a:r>
            <a:b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the conversation:</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are the current collaboration and communications challenges within the organization? </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Why is the organization changing the way we work </a:t>
            </a:r>
            <a:b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at this time?</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How does working in a new way support the organization’s overarching mission, vision, and strategy?</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How will a more social and open way of working benefit the overall organization and employees personally?</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does success look like following the adoption </a:t>
            </a:r>
            <a:b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of this new way of working?</a:t>
            </a:r>
          </a:p>
          <a:p>
            <a:pPr marL="514350" marR="0" lvl="0" indent="0" defTabSz="931555"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14" name="Oval 13"/>
          <p:cNvSpPr/>
          <p:nvPr/>
        </p:nvSpPr>
        <p:spPr bwMode="auto">
          <a:xfrm>
            <a:off x="5628489" y="261817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15" name="Oval 14"/>
          <p:cNvSpPr/>
          <p:nvPr/>
        </p:nvSpPr>
        <p:spPr bwMode="auto">
          <a:xfrm>
            <a:off x="5628489" y="325624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16" name="Oval 15"/>
          <p:cNvSpPr/>
          <p:nvPr/>
        </p:nvSpPr>
        <p:spPr bwMode="auto">
          <a:xfrm>
            <a:off x="5628489" y="389431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17" name="Oval 16"/>
          <p:cNvSpPr/>
          <p:nvPr/>
        </p:nvSpPr>
        <p:spPr bwMode="auto">
          <a:xfrm>
            <a:off x="5628489" y="453238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4</a:t>
            </a:r>
          </a:p>
        </p:txBody>
      </p:sp>
      <p:sp>
        <p:nvSpPr>
          <p:cNvPr id="12" name="Oval 11"/>
          <p:cNvSpPr/>
          <p:nvPr/>
        </p:nvSpPr>
        <p:spPr bwMode="auto">
          <a:xfrm>
            <a:off x="5628489" y="5170460"/>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5</a:t>
            </a:r>
          </a:p>
        </p:txBody>
      </p:sp>
    </p:spTree>
    <p:extLst>
      <p:ext uri="{BB962C8B-B14F-4D97-AF65-F5344CB8AC3E}">
        <p14:creationId xmlns:p14="http://schemas.microsoft.com/office/powerpoint/2010/main" val="33927074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654392" y="1592262"/>
            <a:ext cx="7570328" cy="3924419"/>
            <a:chOff x="6222911" y="1757078"/>
            <a:chExt cx="7570328" cy="3924419"/>
          </a:xfrm>
        </p:grpSpPr>
        <p:sp>
          <p:nvSpPr>
            <p:cNvPr id="16" name="Rectangle 15"/>
            <p:cNvSpPr/>
            <p:nvPr/>
          </p:nvSpPr>
          <p:spPr>
            <a:xfrm>
              <a:off x="6222911" y="1757078"/>
              <a:ext cx="688199" cy="923330"/>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6000" b="0" i="0" u="none" strike="noStrike" kern="0" cap="none" spc="0" normalizeH="0" baseline="0" noProof="0" dirty="0">
                  <a:ln>
                    <a:noFill/>
                  </a:ln>
                  <a:solidFill>
                    <a:srgbClr val="D83B01"/>
                  </a:solidFill>
                  <a:effectLst/>
                  <a:uLnTx/>
                  <a:uFillTx/>
                </a:rPr>
                <a:t>“</a:t>
              </a:r>
              <a:endParaRPr kumimoji="0" lang="en-US" sz="6000" b="0" i="0" u="none" strike="noStrike" kern="0" cap="none" spc="0" normalizeH="0" baseline="0" noProof="0" dirty="0">
                <a:ln>
                  <a:noFill/>
                </a:ln>
                <a:solidFill>
                  <a:srgbClr val="D83B01"/>
                </a:solidFill>
                <a:effectLst/>
                <a:uLnTx/>
                <a:uFillTx/>
              </a:endParaRPr>
            </a:p>
          </p:txBody>
        </p:sp>
        <p:sp>
          <p:nvSpPr>
            <p:cNvPr id="17" name="Title 1"/>
            <p:cNvSpPr txBox="1">
              <a:spLocks/>
            </p:cNvSpPr>
            <p:nvPr/>
          </p:nvSpPr>
          <p:spPr>
            <a:xfrm>
              <a:off x="6567011" y="1984747"/>
              <a:ext cx="7226228" cy="2492990"/>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3600" b="1" i="0" u="none" strike="noStrike" kern="0" cap="none" spc="-100" normalizeH="0" baseline="0" noProof="0" dirty="0">
                  <a:ln>
                    <a:noFill/>
                  </a:ln>
                  <a:solidFill>
                    <a:schemeClr val="tx1"/>
                  </a:solidFill>
                  <a:effectLst/>
                  <a:uLnTx/>
                  <a:uFillTx/>
                  <a:latin typeface="Segoe UI Semibold" charset="0"/>
                  <a:ea typeface="Segoe UI Semibold" charset="0"/>
                  <a:cs typeface="Segoe UI Semibold" charset="0"/>
                </a:rPr>
                <a:t>Create more agile responses to clients with anytime, anywhere access to your personal workplace and our collective knowledge and expertise. </a:t>
              </a:r>
            </a:p>
          </p:txBody>
        </p:sp>
        <p:sp>
          <p:nvSpPr>
            <p:cNvPr id="19" name="Rectangle 18"/>
            <p:cNvSpPr/>
            <p:nvPr/>
          </p:nvSpPr>
          <p:spPr>
            <a:xfrm>
              <a:off x="11558610" y="4881278"/>
              <a:ext cx="2234629" cy="800219"/>
            </a:xfrm>
            <a:prstGeom prst="rect">
              <a:avLst/>
            </a:prstGeom>
          </p:spPr>
          <p:txBody>
            <a:bodyPr wrap="square" lIns="0" tIns="0" rIns="0" bIns="0" anchor="t" anchorCtr="0">
              <a:spAutoFit/>
            </a:bodyPr>
            <a:lstStyle/>
            <a:p>
              <a:pPr marL="114300" marR="0" lvl="0" indent="-114300" defTabSz="932472"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Mott MacDonald’s Vision Statement</a:t>
              </a:r>
            </a:p>
            <a:p>
              <a:pPr marL="114300" marR="0" lvl="0" indent="-114300" defTabSz="932472" eaLnBrk="1" fontAlgn="base" latinLnBrk="0" hangingPunct="1">
                <a:lnSpc>
                  <a:spcPct val="100000"/>
                </a:lnSpc>
                <a:spcBef>
                  <a:spcPct val="0"/>
                </a:spcBef>
                <a:spcAft>
                  <a:spcPct val="0"/>
                </a:spcAft>
                <a:buClrTx/>
                <a:buSzTx/>
                <a:buFontTx/>
                <a:buNone/>
                <a:tabLst/>
                <a:defRPr/>
              </a:pPr>
              <a:endParaRPr kumimoji="0" lang="it-IT" sz="1600" b="1" i="0" u="none" strike="noStrike" kern="0" cap="none" spc="0" normalizeH="0" baseline="0" noProof="0" dirty="0">
                <a:ln>
                  <a:noFill/>
                </a:ln>
                <a:solidFill>
                  <a:sysClr val="windowText" lastClr="000000"/>
                </a:solidFill>
                <a:effectLst/>
                <a:uLnTx/>
                <a:uFillTx/>
                <a:ea typeface="Segoe UI Semibold" charset="0"/>
                <a:cs typeface="Segoe UI Semibold" charset="0"/>
              </a:endParaRPr>
            </a:p>
          </p:txBody>
        </p:sp>
      </p:grpSp>
      <p:pic>
        <p:nvPicPr>
          <p:cNvPr id="6" name="Picture 5"/>
          <p:cNvPicPr>
            <a:picLocks noChangeAspect="1"/>
          </p:cNvPicPr>
          <p:nvPr/>
        </p:nvPicPr>
        <p:blipFill>
          <a:blip r:embed="rId3"/>
          <a:stretch>
            <a:fillRect/>
          </a:stretch>
        </p:blipFill>
        <p:spPr>
          <a:xfrm>
            <a:off x="11476037" y="6164262"/>
            <a:ext cx="606569" cy="518313"/>
          </a:xfrm>
          <a:prstGeom prst="rect">
            <a:avLst/>
          </a:prstGeom>
        </p:spPr>
      </p:pic>
      <p:sp>
        <p:nvSpPr>
          <p:cNvPr id="7" name="TextBox 6"/>
          <p:cNvSpPr txBox="1"/>
          <p:nvPr/>
        </p:nvSpPr>
        <p:spPr>
          <a:xfrm>
            <a:off x="476303" y="6504313"/>
            <a:ext cx="3532134" cy="221471"/>
          </a:xfrm>
          <a:prstGeom prst="rect">
            <a:avLst/>
          </a:prstGeom>
          <a:noFill/>
        </p:spPr>
        <p:txBody>
          <a:bodyPr wrap="square" lIns="0" tIns="0" rIns="0" bIns="0" rtlCol="0">
            <a:spAutoFit/>
          </a:bodyPr>
          <a:lstStyle/>
          <a:p>
            <a:pPr marL="0" marR="0" lvl="0" indent="0" defTabSz="914224" eaLnBrk="1" fontAlgn="auto" latinLnBrk="0" hangingPunct="1">
              <a:lnSpc>
                <a:spcPct val="90000"/>
              </a:lnSpc>
              <a:spcBef>
                <a:spcPts val="1199"/>
              </a:spcBef>
              <a:spcAft>
                <a:spcPts val="600"/>
              </a:spcAft>
              <a:buClrTx/>
              <a:buSzTx/>
              <a:buFontTx/>
              <a:buNone/>
              <a:tabLst/>
              <a:defRPr/>
            </a:pP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//aka.ms/</a:t>
            </a:r>
            <a:r>
              <a:rPr kumimoji="0" lang="en-US" sz="1599" b="1" i="0" u="none" strike="noStrike" kern="0" cap="none" spc="0" normalizeH="0" baseline="0" noProof="0" dirty="0" err="1">
                <a:ln>
                  <a:noFill/>
                </a:ln>
                <a:solidFill>
                  <a:schemeClr val="tx2"/>
                </a:solidFill>
                <a:effectLst/>
                <a:uLnTx/>
                <a:uFillTx/>
                <a:cs typeface="Segoe UI Semibold" panose="020B0702040204020203" pitchFamily="34" charset="0"/>
              </a:rPr>
              <a:t>mottmacdonaldstory</a:t>
            </a:r>
            <a:endParaRPr kumimoji="0" lang="en-US" sz="1599" b="1" i="0" u="none" strike="noStrike" kern="0" cap="none" spc="0" normalizeH="0" baseline="0" noProof="0" dirty="0">
              <a:ln>
                <a:noFill/>
              </a:ln>
              <a:solidFill>
                <a:schemeClr val="tx2"/>
              </a:solidFill>
              <a:effectLst/>
              <a:uLnTx/>
              <a:uFillTx/>
              <a:cs typeface="Segoe UI Semibold" panose="020B0702040204020203" pitchFamily="34" charset="0"/>
            </a:endParaRPr>
          </a:p>
        </p:txBody>
      </p:sp>
      <p:sp>
        <p:nvSpPr>
          <p:cNvPr id="8" name="Rectangle 7"/>
          <p:cNvSpPr/>
          <p:nvPr/>
        </p:nvSpPr>
        <p:spPr>
          <a:xfrm>
            <a:off x="4846637" y="3649662"/>
            <a:ext cx="688199" cy="923330"/>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6000" b="0" i="0" u="none" strike="noStrike" kern="0" cap="none" spc="0" normalizeH="0" baseline="0" noProof="0" dirty="0">
                <a:ln>
                  <a:noFill/>
                </a:ln>
                <a:solidFill>
                  <a:srgbClr val="D83B01"/>
                </a:solidFill>
                <a:effectLst/>
                <a:uLnTx/>
                <a:uFillTx/>
              </a:rPr>
              <a:t>“</a:t>
            </a:r>
            <a:endParaRPr kumimoji="0" lang="en-US" sz="6000" b="0" i="0" u="none" strike="noStrike" kern="0" cap="none" spc="0" normalizeH="0" baseline="0" noProof="0" dirty="0">
              <a:ln>
                <a:noFill/>
              </a:ln>
              <a:solidFill>
                <a:srgbClr val="D83B01"/>
              </a:solidFill>
              <a:effectLst/>
              <a:uLnTx/>
              <a:uFillTx/>
            </a:endParaRPr>
          </a:p>
        </p:txBody>
      </p:sp>
    </p:spTree>
    <p:extLst>
      <p:ext uri="{BB962C8B-B14F-4D97-AF65-F5344CB8AC3E}">
        <p14:creationId xmlns:p14="http://schemas.microsoft.com/office/powerpoint/2010/main" val="28298102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4714804" cy="917575"/>
          </a:xfrm>
        </p:spPr>
        <p:txBody>
          <a:bodyPr/>
          <a:lstStyle/>
          <a:p>
            <a:r>
              <a:rPr lang="en-US" dirty="0"/>
              <a:t>Define Your </a:t>
            </a:r>
            <a:br>
              <a:rPr lang="en-US" dirty="0"/>
            </a:br>
            <a:r>
              <a:rPr lang="en-US" dirty="0"/>
              <a:t>Scenarios</a:t>
            </a:r>
          </a:p>
        </p:txBody>
      </p:sp>
      <p:sp>
        <p:nvSpPr>
          <p:cNvPr id="6" name="Rectangle 2"/>
          <p:cNvSpPr/>
          <p:nvPr/>
        </p:nvSpPr>
        <p:spPr bwMode="auto">
          <a:xfrm>
            <a:off x="5121275" y="0"/>
            <a:ext cx="7315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33" name="TextBox 32"/>
          <p:cNvSpPr txBox="1"/>
          <p:nvPr/>
        </p:nvSpPr>
        <p:spPr>
          <a:xfrm>
            <a:off x="445626" y="2273458"/>
            <a:ext cx="4394732" cy="2011680"/>
          </a:xfrm>
          <a:prstGeom prst="rect">
            <a:avLst/>
          </a:prstGeom>
        </p:spPr>
        <p:txBody>
          <a:bodyPr vert="horz" wrap="square" lIns="0" tIns="0" rIns="0" bIns="0" rtlCol="0" anchor="t" anchorCtr="0">
            <a:noAutofit/>
          </a:bodyPr>
          <a:lstStyle/>
          <a:p>
            <a:pPr marL="0" marR="0" lvl="0" indent="0" defTabSz="931555"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Host a meeting</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to delve deeper into current </a:t>
            </a:r>
            <a:b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challenges, strategies, and goals.</a:t>
            </a:r>
          </a:p>
          <a:p>
            <a:pPr marL="0" marR="0" lvl="0" indent="0" defTabSz="93259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31555" eaLnBrk="1" fontAlgn="base"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Identify</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the important business objectives and challenges, and start to recognize areas </a:t>
            </a:r>
            <a:b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6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of opportunity to improve work processes.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13" name="Rectangle 10"/>
          <p:cNvSpPr/>
          <p:nvPr/>
        </p:nvSpPr>
        <p:spPr bwMode="auto">
          <a:xfrm>
            <a:off x="5404900" y="1696988"/>
            <a:ext cx="6204004" cy="3001662"/>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58" tIns="48468" rIns="0" bIns="190058" numCol="1" rtlCol="0" anchor="t" anchorCtr="0" compatLnSpc="1">
            <a:prstTxWarp prst="textNoShape">
              <a:avLst/>
            </a:prstTxWarp>
          </a:bodyPr>
          <a:lstStyle/>
          <a:p>
            <a:pPr marL="0" marR="0" lvl="0" indent="0" defTabSz="931555" eaLnBrk="1" fontAlgn="base" latinLnBrk="0" hangingPunct="1">
              <a:lnSpc>
                <a:spcPct val="100000"/>
              </a:lnSpc>
              <a:spcBef>
                <a:spcPct val="0"/>
              </a:spcBef>
              <a:spcAft>
                <a:spcPts val="18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Consider these questions to drive </a:t>
            </a:r>
            <a:b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the conversation:</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are some of the organization’s challenges or pain points related to communication and collaboration?</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are the main areas in which your organization </a:t>
            </a:r>
            <a:b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would like to see improvement?</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methods of communication and collaboration are typically better received by your organization than others? </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is the process for drafting, </a:t>
            </a:r>
            <a:b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distributing and sharing information?</a:t>
            </a:r>
          </a:p>
          <a:p>
            <a:pPr marL="514350" marR="0" lvl="0" indent="0" defTabSz="931555" eaLnBrk="1" fontAlgn="base" latinLnBrk="0" hangingPunct="1">
              <a:lnSpc>
                <a:spcPct val="100000"/>
              </a:lnSpc>
              <a:spcBef>
                <a:spcPct val="0"/>
              </a:spcBef>
              <a:spcAft>
                <a:spcPts val="12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What are some of the factors that would help drive </a:t>
            </a:r>
            <a:b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the business scenario forward?</a:t>
            </a:r>
          </a:p>
          <a:p>
            <a:pPr marL="514350" marR="0" lvl="0" indent="0" defTabSz="931555"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14" name="Oval 13"/>
          <p:cNvSpPr/>
          <p:nvPr/>
        </p:nvSpPr>
        <p:spPr bwMode="auto">
          <a:xfrm>
            <a:off x="5628489" y="261817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15" name="Oval 14"/>
          <p:cNvSpPr/>
          <p:nvPr/>
        </p:nvSpPr>
        <p:spPr bwMode="auto">
          <a:xfrm>
            <a:off x="5628489" y="325624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16" name="Oval 15"/>
          <p:cNvSpPr/>
          <p:nvPr/>
        </p:nvSpPr>
        <p:spPr bwMode="auto">
          <a:xfrm>
            <a:off x="5628489" y="389431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17" name="Oval 16"/>
          <p:cNvSpPr/>
          <p:nvPr/>
        </p:nvSpPr>
        <p:spPr bwMode="auto">
          <a:xfrm>
            <a:off x="5628489" y="453238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4</a:t>
            </a:r>
          </a:p>
        </p:txBody>
      </p:sp>
      <p:sp>
        <p:nvSpPr>
          <p:cNvPr id="12" name="Oval 11"/>
          <p:cNvSpPr/>
          <p:nvPr/>
        </p:nvSpPr>
        <p:spPr bwMode="auto">
          <a:xfrm>
            <a:off x="5628489" y="5170460"/>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5</a:t>
            </a:r>
          </a:p>
        </p:txBody>
      </p:sp>
    </p:spTree>
    <p:extLst>
      <p:ext uri="{BB962C8B-B14F-4D97-AF65-F5344CB8AC3E}">
        <p14:creationId xmlns:p14="http://schemas.microsoft.com/office/powerpoint/2010/main" val="42225533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Jumpstart your project with our core scenarios</a:t>
            </a:r>
          </a:p>
        </p:txBody>
      </p:sp>
      <p:grpSp>
        <p:nvGrpSpPr>
          <p:cNvPr id="3" name="Group 2"/>
          <p:cNvGrpSpPr/>
          <p:nvPr/>
        </p:nvGrpSpPr>
        <p:grpSpPr>
          <a:xfrm>
            <a:off x="415210" y="1946102"/>
            <a:ext cx="11366731" cy="3492056"/>
            <a:chOff x="415210" y="1946102"/>
            <a:chExt cx="11366731" cy="3492056"/>
          </a:xfrm>
        </p:grpSpPr>
        <p:sp>
          <p:nvSpPr>
            <p:cNvPr id="4" name="Title 1"/>
            <p:cNvSpPr txBox="1">
              <a:spLocks/>
            </p:cNvSpPr>
            <p:nvPr/>
          </p:nvSpPr>
          <p:spPr>
            <a:xfrm>
              <a:off x="415210" y="3678499"/>
              <a:ext cx="1828541" cy="35926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ctr" defTabSz="914400" rtl="0" eaLnBrk="1" fontAlgn="base" latinLnBrk="0" hangingPunct="1">
                <a:lnSpc>
                  <a:spcPts val="1962"/>
                </a:lnSpc>
                <a:spcBef>
                  <a:spcPct val="0"/>
                </a:spcBef>
                <a:spcAft>
                  <a:spcPts val="1800"/>
                </a:spcAft>
                <a:buClrTx/>
                <a:buSzTx/>
                <a:buFontTx/>
                <a:buNone/>
                <a:tabLst/>
                <a:defRPr/>
              </a:pP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Get it done </a:t>
              </a:r>
              <a:b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from anywhere</a:t>
              </a:r>
            </a:p>
          </p:txBody>
        </p:sp>
        <p:sp>
          <p:nvSpPr>
            <p:cNvPr id="5" name="Rectangle 4"/>
            <p:cNvSpPr/>
            <p:nvPr/>
          </p:nvSpPr>
          <p:spPr>
            <a:xfrm>
              <a:off x="415210" y="4237828"/>
              <a:ext cx="1828541" cy="830997"/>
            </a:xfrm>
            <a:prstGeom prst="rect">
              <a:avLst/>
            </a:prstGeom>
          </p:spPr>
          <p:txBody>
            <a:bodyPr wrap="square" lIns="0" rIns="0">
              <a:spAutoFit/>
            </a:bodyPr>
            <a:lstStyle/>
            <a:p>
              <a:pPr marL="0" marR="0" lvl="0" indent="0" algn="ctr" defTabSz="914400" eaLnBrk="1" fontAlgn="base" latinLnBrk="0" hangingPunct="1">
                <a:lnSpc>
                  <a:spcPct val="100000"/>
                </a:lnSpc>
                <a:spcBef>
                  <a:spcPct val="0"/>
                </a:spcBef>
                <a:spcAft>
                  <a:spcPts val="1800"/>
                </a:spcAft>
                <a:buClr>
                  <a:srgbClr val="DC3C00"/>
                </a:buClr>
                <a:buSzTx/>
                <a:buFontTx/>
                <a:buNone/>
                <a:tabLst/>
                <a:defRPr/>
              </a:pPr>
              <a:r>
                <a:rPr kumimoji="0" lang="en-US" sz="1200" b="0" i="0" u="none" strike="noStrike" kern="0" cap="none" spc="0" normalizeH="0" baseline="0" noProof="0" dirty="0">
                  <a:ln>
                    <a:noFill/>
                  </a:ln>
                  <a:solidFill>
                    <a:sysClr val="windowText" lastClr="000000"/>
                  </a:solidFill>
                  <a:effectLst/>
                  <a:uLnTx/>
                  <a:uFillTx/>
                  <a:cs typeface="Bodoni Std Bold Italic"/>
                </a:rPr>
                <a:t>With Office 365, you can work with others wherever you are—with a consistent experience on any device.</a:t>
              </a:r>
            </a:p>
          </p:txBody>
        </p:sp>
        <p:grpSp>
          <p:nvGrpSpPr>
            <p:cNvPr id="38" name="Group 37"/>
            <p:cNvGrpSpPr/>
            <p:nvPr/>
          </p:nvGrpSpPr>
          <p:grpSpPr>
            <a:xfrm>
              <a:off x="599326" y="1946102"/>
              <a:ext cx="1460308" cy="1460308"/>
              <a:chOff x="599326" y="1946102"/>
              <a:chExt cx="1460308" cy="1460308"/>
            </a:xfrm>
          </p:grpSpPr>
          <p:sp>
            <p:nvSpPr>
              <p:cNvPr id="7" name="Oval 6"/>
              <p:cNvSpPr/>
              <p:nvPr/>
            </p:nvSpPr>
            <p:spPr>
              <a:xfrm>
                <a:off x="599326" y="1946102"/>
                <a:ext cx="1460308" cy="1460308"/>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8" name="Freeform 5"/>
              <p:cNvSpPr>
                <a:spLocks noChangeAspect="1" noEditPoints="1"/>
              </p:cNvSpPr>
              <p:nvPr/>
            </p:nvSpPr>
            <p:spPr bwMode="auto">
              <a:xfrm>
                <a:off x="957966" y="2310496"/>
                <a:ext cx="743028" cy="731520"/>
              </a:xfrm>
              <a:custGeom>
                <a:avLst/>
                <a:gdLst>
                  <a:gd name="T0" fmla="*/ 913 w 1956"/>
                  <a:gd name="T1" fmla="*/ 1 h 1928"/>
                  <a:gd name="T2" fmla="*/ 1335 w 1956"/>
                  <a:gd name="T3" fmla="*/ 212 h 1928"/>
                  <a:gd name="T4" fmla="*/ 946 w 1956"/>
                  <a:gd name="T5" fmla="*/ 0 h 1928"/>
                  <a:gd name="T6" fmla="*/ 1508 w 1956"/>
                  <a:gd name="T7" fmla="*/ 680 h 1928"/>
                  <a:gd name="T8" fmla="*/ 1428 w 1956"/>
                  <a:gd name="T9" fmla="*/ 484 h 1928"/>
                  <a:gd name="T10" fmla="*/ 412 w 1956"/>
                  <a:gd name="T11" fmla="*/ 564 h 1928"/>
                  <a:gd name="T12" fmla="*/ 467 w 1956"/>
                  <a:gd name="T13" fmla="*/ 1232 h 1928"/>
                  <a:gd name="T14" fmla="*/ 312 w 1956"/>
                  <a:gd name="T15" fmla="*/ 1262 h 1928"/>
                  <a:gd name="T16" fmla="*/ 1052 w 1956"/>
                  <a:gd name="T17" fmla="*/ 1292 h 1928"/>
                  <a:gd name="T18" fmla="*/ 1092 w 1956"/>
                  <a:gd name="T19" fmla="*/ 1440 h 1928"/>
                  <a:gd name="T20" fmla="*/ 1312 w 1956"/>
                  <a:gd name="T21" fmla="*/ 1400 h 1928"/>
                  <a:gd name="T22" fmla="*/ 1592 w 1956"/>
                  <a:gd name="T23" fmla="*/ 1364 h 1928"/>
                  <a:gd name="T24" fmla="*/ 1632 w 1956"/>
                  <a:gd name="T25" fmla="*/ 720 h 1928"/>
                  <a:gd name="T26" fmla="*/ 1052 w 1956"/>
                  <a:gd name="T27" fmla="*/ 1016 h 1928"/>
                  <a:gd name="T28" fmla="*/ 512 w 1956"/>
                  <a:gd name="T29" fmla="*/ 1196 h 1928"/>
                  <a:gd name="T30" fmla="*/ 472 w 1956"/>
                  <a:gd name="T31" fmla="*/ 588 h 1928"/>
                  <a:gd name="T32" fmla="*/ 1412 w 1956"/>
                  <a:gd name="T33" fmla="*/ 548 h 1928"/>
                  <a:gd name="T34" fmla="*/ 1452 w 1956"/>
                  <a:gd name="T35" fmla="*/ 680 h 1928"/>
                  <a:gd name="T36" fmla="*/ 1140 w 1956"/>
                  <a:gd name="T37" fmla="*/ 720 h 1928"/>
                  <a:gd name="T38" fmla="*/ 1092 w 1956"/>
                  <a:gd name="T39" fmla="*/ 976 h 1928"/>
                  <a:gd name="T40" fmla="*/ 1260 w 1956"/>
                  <a:gd name="T41" fmla="*/ 1360 h 1928"/>
                  <a:gd name="T42" fmla="*/ 1128 w 1956"/>
                  <a:gd name="T43" fmla="*/ 1384 h 1928"/>
                  <a:gd name="T44" fmla="*/ 1104 w 1956"/>
                  <a:gd name="T45" fmla="*/ 1056 h 1928"/>
                  <a:gd name="T46" fmla="*/ 1236 w 1956"/>
                  <a:gd name="T47" fmla="*/ 1032 h 1928"/>
                  <a:gd name="T48" fmla="*/ 1260 w 1956"/>
                  <a:gd name="T49" fmla="*/ 1360 h 1928"/>
                  <a:gd name="T50" fmla="*/ 1542 w 1956"/>
                  <a:gd name="T51" fmla="*/ 1306 h 1928"/>
                  <a:gd name="T52" fmla="*/ 1312 w 1956"/>
                  <a:gd name="T53" fmla="*/ 1016 h 1928"/>
                  <a:gd name="T54" fmla="*/ 1202 w 1956"/>
                  <a:gd name="T55" fmla="*/ 976 h 1928"/>
                  <a:gd name="T56" fmla="*/ 1230 w 1956"/>
                  <a:gd name="T57" fmla="*/ 738 h 1928"/>
                  <a:gd name="T58" fmla="*/ 1570 w 1956"/>
                  <a:gd name="T59" fmla="*/ 766 h 1928"/>
                  <a:gd name="T60" fmla="*/ 621 w 1956"/>
                  <a:gd name="T61" fmla="*/ 1716 h 1928"/>
                  <a:gd name="T62" fmla="*/ 1011 w 1956"/>
                  <a:gd name="T63" fmla="*/ 1928 h 1928"/>
                  <a:gd name="T64" fmla="*/ 721 w 1956"/>
                  <a:gd name="T65" fmla="*/ 1612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6" h="1928">
                    <a:moveTo>
                      <a:pt x="946" y="0"/>
                    </a:moveTo>
                    <a:cubicBezTo>
                      <a:pt x="935" y="0"/>
                      <a:pt x="924" y="0"/>
                      <a:pt x="913" y="1"/>
                    </a:cubicBezTo>
                    <a:cubicBezTo>
                      <a:pt x="1236" y="316"/>
                      <a:pt x="1236" y="316"/>
                      <a:pt x="1236" y="316"/>
                    </a:cubicBezTo>
                    <a:cubicBezTo>
                      <a:pt x="1335" y="212"/>
                      <a:pt x="1335" y="212"/>
                      <a:pt x="1335" y="212"/>
                    </a:cubicBezTo>
                    <a:cubicBezTo>
                      <a:pt x="1673" y="330"/>
                      <a:pt x="1922" y="636"/>
                      <a:pt x="1956" y="1005"/>
                    </a:cubicBezTo>
                    <a:cubicBezTo>
                      <a:pt x="1953" y="449"/>
                      <a:pt x="1502" y="0"/>
                      <a:pt x="946" y="0"/>
                    </a:cubicBezTo>
                    <a:close/>
                    <a:moveTo>
                      <a:pt x="1592" y="680"/>
                    </a:moveTo>
                    <a:cubicBezTo>
                      <a:pt x="1508" y="680"/>
                      <a:pt x="1508" y="680"/>
                      <a:pt x="1508" y="680"/>
                    </a:cubicBezTo>
                    <a:cubicBezTo>
                      <a:pt x="1508" y="564"/>
                      <a:pt x="1508" y="564"/>
                      <a:pt x="1508" y="564"/>
                    </a:cubicBezTo>
                    <a:cubicBezTo>
                      <a:pt x="1508" y="520"/>
                      <a:pt x="1472" y="484"/>
                      <a:pt x="1428" y="484"/>
                    </a:cubicBezTo>
                    <a:cubicBezTo>
                      <a:pt x="492" y="484"/>
                      <a:pt x="492" y="484"/>
                      <a:pt x="492" y="484"/>
                    </a:cubicBezTo>
                    <a:cubicBezTo>
                      <a:pt x="448" y="484"/>
                      <a:pt x="412" y="520"/>
                      <a:pt x="412" y="564"/>
                    </a:cubicBezTo>
                    <a:cubicBezTo>
                      <a:pt x="412" y="1156"/>
                      <a:pt x="412" y="1156"/>
                      <a:pt x="412" y="1156"/>
                    </a:cubicBezTo>
                    <a:cubicBezTo>
                      <a:pt x="412" y="1191"/>
                      <a:pt x="435" y="1222"/>
                      <a:pt x="467" y="1232"/>
                    </a:cubicBezTo>
                    <a:cubicBezTo>
                      <a:pt x="342" y="1232"/>
                      <a:pt x="342" y="1232"/>
                      <a:pt x="342" y="1232"/>
                    </a:cubicBezTo>
                    <a:cubicBezTo>
                      <a:pt x="325" y="1232"/>
                      <a:pt x="312" y="1245"/>
                      <a:pt x="312" y="1262"/>
                    </a:cubicBezTo>
                    <a:cubicBezTo>
                      <a:pt x="312" y="1279"/>
                      <a:pt x="325" y="1292"/>
                      <a:pt x="342" y="1292"/>
                    </a:cubicBezTo>
                    <a:cubicBezTo>
                      <a:pt x="1052" y="1292"/>
                      <a:pt x="1052" y="1292"/>
                      <a:pt x="1052" y="1292"/>
                    </a:cubicBezTo>
                    <a:cubicBezTo>
                      <a:pt x="1052" y="1400"/>
                      <a:pt x="1052" y="1400"/>
                      <a:pt x="1052" y="1400"/>
                    </a:cubicBezTo>
                    <a:cubicBezTo>
                      <a:pt x="1052" y="1422"/>
                      <a:pt x="1070" y="1440"/>
                      <a:pt x="1092" y="1440"/>
                    </a:cubicBezTo>
                    <a:cubicBezTo>
                      <a:pt x="1272" y="1440"/>
                      <a:pt x="1272" y="1440"/>
                      <a:pt x="1272" y="1440"/>
                    </a:cubicBezTo>
                    <a:cubicBezTo>
                      <a:pt x="1294" y="1440"/>
                      <a:pt x="1312" y="1422"/>
                      <a:pt x="1312" y="1400"/>
                    </a:cubicBezTo>
                    <a:cubicBezTo>
                      <a:pt x="1312" y="1364"/>
                      <a:pt x="1312" y="1364"/>
                      <a:pt x="1312" y="1364"/>
                    </a:cubicBezTo>
                    <a:cubicBezTo>
                      <a:pt x="1592" y="1364"/>
                      <a:pt x="1592" y="1364"/>
                      <a:pt x="1592" y="1364"/>
                    </a:cubicBezTo>
                    <a:cubicBezTo>
                      <a:pt x="1614" y="1364"/>
                      <a:pt x="1632" y="1346"/>
                      <a:pt x="1632" y="1324"/>
                    </a:cubicBezTo>
                    <a:cubicBezTo>
                      <a:pt x="1632" y="720"/>
                      <a:pt x="1632" y="720"/>
                      <a:pt x="1632" y="720"/>
                    </a:cubicBezTo>
                    <a:cubicBezTo>
                      <a:pt x="1632" y="698"/>
                      <a:pt x="1614" y="680"/>
                      <a:pt x="1592" y="680"/>
                    </a:cubicBezTo>
                    <a:close/>
                    <a:moveTo>
                      <a:pt x="1052" y="1016"/>
                    </a:moveTo>
                    <a:cubicBezTo>
                      <a:pt x="1052" y="1196"/>
                      <a:pt x="1052" y="1196"/>
                      <a:pt x="1052" y="1196"/>
                    </a:cubicBezTo>
                    <a:cubicBezTo>
                      <a:pt x="512" y="1196"/>
                      <a:pt x="512" y="1196"/>
                      <a:pt x="512" y="1196"/>
                    </a:cubicBezTo>
                    <a:cubicBezTo>
                      <a:pt x="490" y="1196"/>
                      <a:pt x="472" y="1178"/>
                      <a:pt x="472" y="1156"/>
                    </a:cubicBezTo>
                    <a:cubicBezTo>
                      <a:pt x="472" y="588"/>
                      <a:pt x="472" y="588"/>
                      <a:pt x="472" y="588"/>
                    </a:cubicBezTo>
                    <a:cubicBezTo>
                      <a:pt x="472" y="566"/>
                      <a:pt x="490" y="548"/>
                      <a:pt x="512" y="548"/>
                    </a:cubicBezTo>
                    <a:cubicBezTo>
                      <a:pt x="1412" y="548"/>
                      <a:pt x="1412" y="548"/>
                      <a:pt x="1412" y="548"/>
                    </a:cubicBezTo>
                    <a:cubicBezTo>
                      <a:pt x="1434" y="548"/>
                      <a:pt x="1452" y="566"/>
                      <a:pt x="1452" y="588"/>
                    </a:cubicBezTo>
                    <a:cubicBezTo>
                      <a:pt x="1452" y="680"/>
                      <a:pt x="1452" y="680"/>
                      <a:pt x="1452" y="680"/>
                    </a:cubicBezTo>
                    <a:cubicBezTo>
                      <a:pt x="1180" y="680"/>
                      <a:pt x="1180" y="680"/>
                      <a:pt x="1180" y="680"/>
                    </a:cubicBezTo>
                    <a:cubicBezTo>
                      <a:pt x="1158" y="680"/>
                      <a:pt x="1140" y="698"/>
                      <a:pt x="1140" y="720"/>
                    </a:cubicBezTo>
                    <a:cubicBezTo>
                      <a:pt x="1140" y="976"/>
                      <a:pt x="1140" y="976"/>
                      <a:pt x="1140" y="976"/>
                    </a:cubicBezTo>
                    <a:cubicBezTo>
                      <a:pt x="1092" y="976"/>
                      <a:pt x="1092" y="976"/>
                      <a:pt x="1092" y="976"/>
                    </a:cubicBezTo>
                    <a:cubicBezTo>
                      <a:pt x="1070" y="976"/>
                      <a:pt x="1052" y="994"/>
                      <a:pt x="1052" y="1016"/>
                    </a:cubicBezTo>
                    <a:close/>
                    <a:moveTo>
                      <a:pt x="1260" y="1360"/>
                    </a:moveTo>
                    <a:cubicBezTo>
                      <a:pt x="1260" y="1373"/>
                      <a:pt x="1249" y="1384"/>
                      <a:pt x="1236" y="1384"/>
                    </a:cubicBezTo>
                    <a:cubicBezTo>
                      <a:pt x="1128" y="1384"/>
                      <a:pt x="1128" y="1384"/>
                      <a:pt x="1128" y="1384"/>
                    </a:cubicBezTo>
                    <a:cubicBezTo>
                      <a:pt x="1115" y="1384"/>
                      <a:pt x="1104" y="1373"/>
                      <a:pt x="1104" y="1360"/>
                    </a:cubicBezTo>
                    <a:cubicBezTo>
                      <a:pt x="1104" y="1056"/>
                      <a:pt x="1104" y="1056"/>
                      <a:pt x="1104" y="1056"/>
                    </a:cubicBezTo>
                    <a:cubicBezTo>
                      <a:pt x="1104" y="1043"/>
                      <a:pt x="1115" y="1032"/>
                      <a:pt x="1128" y="1032"/>
                    </a:cubicBezTo>
                    <a:cubicBezTo>
                      <a:pt x="1236" y="1032"/>
                      <a:pt x="1236" y="1032"/>
                      <a:pt x="1236" y="1032"/>
                    </a:cubicBezTo>
                    <a:cubicBezTo>
                      <a:pt x="1249" y="1032"/>
                      <a:pt x="1260" y="1043"/>
                      <a:pt x="1260" y="1056"/>
                    </a:cubicBezTo>
                    <a:lnTo>
                      <a:pt x="1260" y="1360"/>
                    </a:lnTo>
                    <a:close/>
                    <a:moveTo>
                      <a:pt x="1570" y="1278"/>
                    </a:moveTo>
                    <a:cubicBezTo>
                      <a:pt x="1570" y="1293"/>
                      <a:pt x="1557" y="1306"/>
                      <a:pt x="1542" y="1306"/>
                    </a:cubicBezTo>
                    <a:cubicBezTo>
                      <a:pt x="1312" y="1306"/>
                      <a:pt x="1312" y="1306"/>
                      <a:pt x="1312" y="1306"/>
                    </a:cubicBezTo>
                    <a:cubicBezTo>
                      <a:pt x="1312" y="1016"/>
                      <a:pt x="1312" y="1016"/>
                      <a:pt x="1312" y="1016"/>
                    </a:cubicBezTo>
                    <a:cubicBezTo>
                      <a:pt x="1312" y="994"/>
                      <a:pt x="1294" y="976"/>
                      <a:pt x="1272" y="976"/>
                    </a:cubicBezTo>
                    <a:cubicBezTo>
                      <a:pt x="1202" y="976"/>
                      <a:pt x="1202" y="976"/>
                      <a:pt x="1202" y="976"/>
                    </a:cubicBezTo>
                    <a:cubicBezTo>
                      <a:pt x="1202" y="766"/>
                      <a:pt x="1202" y="766"/>
                      <a:pt x="1202" y="766"/>
                    </a:cubicBezTo>
                    <a:cubicBezTo>
                      <a:pt x="1202" y="751"/>
                      <a:pt x="1215" y="738"/>
                      <a:pt x="1230" y="738"/>
                    </a:cubicBezTo>
                    <a:cubicBezTo>
                      <a:pt x="1542" y="738"/>
                      <a:pt x="1542" y="738"/>
                      <a:pt x="1542" y="738"/>
                    </a:cubicBezTo>
                    <a:cubicBezTo>
                      <a:pt x="1557" y="738"/>
                      <a:pt x="1570" y="751"/>
                      <a:pt x="1570" y="766"/>
                    </a:cubicBezTo>
                    <a:lnTo>
                      <a:pt x="1570" y="1278"/>
                    </a:lnTo>
                    <a:close/>
                    <a:moveTo>
                      <a:pt x="621" y="1716"/>
                    </a:moveTo>
                    <a:cubicBezTo>
                      <a:pt x="284" y="1599"/>
                      <a:pt x="34" y="1293"/>
                      <a:pt x="0" y="924"/>
                    </a:cubicBezTo>
                    <a:cubicBezTo>
                      <a:pt x="3" y="1479"/>
                      <a:pt x="454" y="1928"/>
                      <a:pt x="1011" y="1928"/>
                    </a:cubicBezTo>
                    <a:cubicBezTo>
                      <a:pt x="1022" y="1928"/>
                      <a:pt x="1033" y="1928"/>
                      <a:pt x="1044" y="1927"/>
                    </a:cubicBezTo>
                    <a:cubicBezTo>
                      <a:pt x="721" y="1612"/>
                      <a:pt x="721" y="1612"/>
                      <a:pt x="721" y="1612"/>
                    </a:cubicBezTo>
                    <a:lnTo>
                      <a:pt x="621" y="171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0" name="Title 1"/>
            <p:cNvSpPr txBox="1">
              <a:spLocks/>
            </p:cNvSpPr>
            <p:nvPr/>
          </p:nvSpPr>
          <p:spPr>
            <a:xfrm>
              <a:off x="2799757" y="3678498"/>
              <a:ext cx="1828541" cy="274549"/>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ctr" defTabSz="914400" rtl="0" eaLnBrk="1" fontAlgn="base" latinLnBrk="0" hangingPunct="1">
                <a:lnSpc>
                  <a:spcPts val="1962"/>
                </a:lnSpc>
                <a:spcBef>
                  <a:spcPct val="0"/>
                </a:spcBef>
                <a:spcAft>
                  <a:spcPts val="1800"/>
                </a:spcAft>
                <a:buClrTx/>
                <a:buSzTx/>
                <a:buFontTx/>
                <a:buNone/>
                <a:tabLst/>
                <a:defRPr/>
              </a:pP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E-mails and </a:t>
              </a:r>
              <a:b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calendar on the go</a:t>
              </a:r>
            </a:p>
          </p:txBody>
        </p:sp>
        <p:sp>
          <p:nvSpPr>
            <p:cNvPr id="11" name="Rectangle 10"/>
            <p:cNvSpPr/>
            <p:nvPr/>
          </p:nvSpPr>
          <p:spPr>
            <a:xfrm>
              <a:off x="2799757" y="4237829"/>
              <a:ext cx="1828541" cy="1200329"/>
            </a:xfrm>
            <a:prstGeom prst="rect">
              <a:avLst/>
            </a:prstGeom>
          </p:spPr>
          <p:txBody>
            <a:bodyPr wrap="square" lIns="0" rIns="0">
              <a:spAutoFit/>
            </a:bodyPr>
            <a:lstStyle/>
            <a:p>
              <a:pPr marL="0" marR="0" lvl="1" indent="0" algn="ctr" defTabSz="914400" eaLnBrk="1" fontAlgn="base" latinLnBrk="0" hangingPunct="1">
                <a:lnSpc>
                  <a:spcPct val="100000"/>
                </a:lnSpc>
                <a:spcBef>
                  <a:spcPct val="0"/>
                </a:spcBef>
                <a:spcAft>
                  <a:spcPts val="1800"/>
                </a:spcAft>
                <a:buClr>
                  <a:srgbClr val="DC3C00"/>
                </a:buClr>
                <a:buSzTx/>
                <a:buFontTx/>
                <a:buNone/>
                <a:tabLst/>
                <a:defRPr/>
              </a:pPr>
              <a:r>
                <a:rPr kumimoji="0" lang="en-US" sz="1200" b="0" i="0" u="none" strike="noStrike" kern="0" cap="none" spc="0" normalizeH="0" baseline="0" noProof="0" dirty="0">
                  <a:ln>
                    <a:noFill/>
                  </a:ln>
                  <a:solidFill>
                    <a:sysClr val="windowText" lastClr="000000"/>
                  </a:solidFill>
                  <a:effectLst/>
                  <a:uLnTx/>
                  <a:uFillTx/>
                  <a:cs typeface="Bodoni Std Bold Italic"/>
                </a:rPr>
                <a:t>Coordinate meetings on the go, access synchronized contacts, check task lists, and use intelligent tools to </a:t>
              </a:r>
              <a:br>
                <a:rPr kumimoji="0" lang="en-US" sz="1200" b="0" i="0" u="none" strike="noStrike" kern="0" cap="none" spc="0" normalizeH="0" baseline="0" noProof="0" dirty="0">
                  <a:ln>
                    <a:noFill/>
                  </a:ln>
                  <a:solidFill>
                    <a:sysClr val="windowText" lastClr="000000"/>
                  </a:solidFill>
                  <a:effectLst/>
                  <a:uLnTx/>
                  <a:uFillTx/>
                  <a:cs typeface="Bodoni Std Bold Italic"/>
                </a:rPr>
              </a:br>
              <a:r>
                <a:rPr kumimoji="0" lang="en-US" sz="1200" b="0" i="0" u="none" strike="noStrike" kern="0" cap="none" spc="0" normalizeH="0" baseline="0" noProof="0" dirty="0">
                  <a:ln>
                    <a:noFill/>
                  </a:ln>
                  <a:solidFill>
                    <a:sysClr val="windowText" lastClr="000000"/>
                  </a:solidFill>
                  <a:effectLst/>
                  <a:uLnTx/>
                  <a:uFillTx/>
                  <a:cs typeface="Bodoni Std Bold Italic"/>
                </a:rPr>
                <a:t>manage e-mail.</a:t>
              </a:r>
            </a:p>
          </p:txBody>
        </p:sp>
        <p:grpSp>
          <p:nvGrpSpPr>
            <p:cNvPr id="39" name="Group 38"/>
            <p:cNvGrpSpPr/>
            <p:nvPr/>
          </p:nvGrpSpPr>
          <p:grpSpPr>
            <a:xfrm>
              <a:off x="2983873" y="1946102"/>
              <a:ext cx="1460308" cy="1460308"/>
              <a:chOff x="2983873" y="1946102"/>
              <a:chExt cx="1460308" cy="1460308"/>
            </a:xfrm>
          </p:grpSpPr>
          <p:sp>
            <p:nvSpPr>
              <p:cNvPr id="13" name="Oval 12"/>
              <p:cNvSpPr/>
              <p:nvPr/>
            </p:nvSpPr>
            <p:spPr>
              <a:xfrm>
                <a:off x="2983873" y="1946102"/>
                <a:ext cx="1460308" cy="1460308"/>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14" name="Freeform 9"/>
              <p:cNvSpPr>
                <a:spLocks noChangeAspect="1" noEditPoints="1"/>
              </p:cNvSpPr>
              <p:nvPr/>
            </p:nvSpPr>
            <p:spPr bwMode="auto">
              <a:xfrm>
                <a:off x="3357466" y="2447656"/>
                <a:ext cx="713123" cy="457200"/>
              </a:xfrm>
              <a:custGeom>
                <a:avLst/>
                <a:gdLst>
                  <a:gd name="T0" fmla="*/ 1847 w 2175"/>
                  <a:gd name="T1" fmla="*/ 503 h 1395"/>
                  <a:gd name="T2" fmla="*/ 1738 w 2175"/>
                  <a:gd name="T3" fmla="*/ 120 h 1395"/>
                  <a:gd name="T4" fmla="*/ 1658 w 2175"/>
                  <a:gd name="T5" fmla="*/ 166 h 1395"/>
                  <a:gd name="T6" fmla="*/ 1464 w 2175"/>
                  <a:gd name="T7" fmla="*/ 166 h 1395"/>
                  <a:gd name="T8" fmla="*/ 1279 w 2175"/>
                  <a:gd name="T9" fmla="*/ 120 h 1395"/>
                  <a:gd name="T10" fmla="*/ 1182 w 2175"/>
                  <a:gd name="T11" fmla="*/ 262 h 1395"/>
                  <a:gd name="T12" fmla="*/ 1086 w 2175"/>
                  <a:gd name="T13" fmla="*/ 120 h 1395"/>
                  <a:gd name="T14" fmla="*/ 900 w 2175"/>
                  <a:gd name="T15" fmla="*/ 166 h 1395"/>
                  <a:gd name="T16" fmla="*/ 707 w 2175"/>
                  <a:gd name="T17" fmla="*/ 166 h 1395"/>
                  <a:gd name="T18" fmla="*/ 641 w 2175"/>
                  <a:gd name="T19" fmla="*/ 120 h 1395"/>
                  <a:gd name="T20" fmla="*/ 532 w 2175"/>
                  <a:gd name="T21" fmla="*/ 987 h 1395"/>
                  <a:gd name="T22" fmla="*/ 860 w 2175"/>
                  <a:gd name="T23" fmla="*/ 1097 h 1395"/>
                  <a:gd name="T24" fmla="*/ 969 w 2175"/>
                  <a:gd name="T25" fmla="*/ 1395 h 1395"/>
                  <a:gd name="T26" fmla="*/ 2175 w 2175"/>
                  <a:gd name="T27" fmla="*/ 1286 h 1395"/>
                  <a:gd name="T28" fmla="*/ 2066 w 2175"/>
                  <a:gd name="T29" fmla="*/ 503 h 1395"/>
                  <a:gd name="T30" fmla="*/ 1558 w 2175"/>
                  <a:gd name="T31" fmla="*/ 953 h 1395"/>
                  <a:gd name="T32" fmla="*/ 998 w 2175"/>
                  <a:gd name="T33" fmla="*/ 598 h 1395"/>
                  <a:gd name="T34" fmla="*/ 860 w 2175"/>
                  <a:gd name="T35" fmla="*/ 612 h 1395"/>
                  <a:gd name="T36" fmla="*/ 674 w 2175"/>
                  <a:gd name="T37" fmla="*/ 991 h 1395"/>
                  <a:gd name="T38" fmla="*/ 638 w 2175"/>
                  <a:gd name="T39" fmla="*/ 339 h 1395"/>
                  <a:gd name="T40" fmla="*/ 1705 w 2175"/>
                  <a:gd name="T41" fmla="*/ 302 h 1395"/>
                  <a:gd name="T42" fmla="*/ 1741 w 2175"/>
                  <a:gd name="T43" fmla="*/ 503 h 1395"/>
                  <a:gd name="T44" fmla="*/ 860 w 2175"/>
                  <a:gd name="T45" fmla="*/ 612 h 1395"/>
                  <a:gd name="T46" fmla="*/ 2038 w 2175"/>
                  <a:gd name="T47" fmla="*/ 1301 h 1395"/>
                  <a:gd name="T48" fmla="*/ 960 w 2175"/>
                  <a:gd name="T49" fmla="*/ 1264 h 1395"/>
                  <a:gd name="T50" fmla="*/ 1477 w 2175"/>
                  <a:gd name="T51" fmla="*/ 1077 h 1395"/>
                  <a:gd name="T52" fmla="*/ 2075 w 2175"/>
                  <a:gd name="T53" fmla="*/ 693 h 1395"/>
                  <a:gd name="T54" fmla="*/ 1561 w 2175"/>
                  <a:gd name="T55" fmla="*/ 226 h 1395"/>
                  <a:gd name="T56" fmla="*/ 1610 w 2175"/>
                  <a:gd name="T57" fmla="*/ 50 h 1395"/>
                  <a:gd name="T58" fmla="*/ 1512 w 2175"/>
                  <a:gd name="T59" fmla="*/ 50 h 1395"/>
                  <a:gd name="T60" fmla="*/ 1561 w 2175"/>
                  <a:gd name="T61" fmla="*/ 226 h 1395"/>
                  <a:gd name="T62" fmla="*/ 852 w 2175"/>
                  <a:gd name="T63" fmla="*/ 177 h 1395"/>
                  <a:gd name="T64" fmla="*/ 803 w 2175"/>
                  <a:gd name="T65" fmla="*/ 0 h 1395"/>
                  <a:gd name="T66" fmla="*/ 754 w 2175"/>
                  <a:gd name="T67" fmla="*/ 177 h 1395"/>
                  <a:gd name="T68" fmla="*/ 1182 w 2175"/>
                  <a:gd name="T69" fmla="*/ 226 h 1395"/>
                  <a:gd name="T70" fmla="*/ 1231 w 2175"/>
                  <a:gd name="T71" fmla="*/ 50 h 1395"/>
                  <a:gd name="T72" fmla="*/ 1133 w 2175"/>
                  <a:gd name="T73" fmla="*/ 50 h 1395"/>
                  <a:gd name="T74" fmla="*/ 1182 w 2175"/>
                  <a:gd name="T75" fmla="*/ 226 h 1395"/>
                  <a:gd name="T76" fmla="*/ 0 w 2175"/>
                  <a:gd name="T77" fmla="*/ 1024 h 1395"/>
                  <a:gd name="T78" fmla="*/ 459 w 2175"/>
                  <a:gd name="T79" fmla="*/ 845 h 1395"/>
                  <a:gd name="T80" fmla="*/ 812 w 2175"/>
                  <a:gd name="T81" fmla="*/ 1322 h 1395"/>
                  <a:gd name="T82" fmla="*/ 353 w 2175"/>
                  <a:gd name="T83" fmla="*/ 1322 h 1395"/>
                  <a:gd name="T84" fmla="*/ 0 w 2175"/>
                  <a:gd name="T85" fmla="*/ 721 h 1395"/>
                  <a:gd name="T86" fmla="*/ 459 w 2175"/>
                  <a:gd name="T87" fmla="*/ 543 h 1395"/>
                  <a:gd name="T88" fmla="*/ 0 w 2175"/>
                  <a:gd name="T89" fmla="*/ 419 h 1395"/>
                  <a:gd name="T90" fmla="*/ 459 w 2175"/>
                  <a:gd name="T91" fmla="*/ 241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5" h="1395">
                    <a:moveTo>
                      <a:pt x="2066" y="503"/>
                    </a:moveTo>
                    <a:cubicBezTo>
                      <a:pt x="1847" y="503"/>
                      <a:pt x="1847" y="503"/>
                      <a:pt x="1847" y="503"/>
                    </a:cubicBezTo>
                    <a:cubicBezTo>
                      <a:pt x="1847" y="230"/>
                      <a:pt x="1847" y="230"/>
                      <a:pt x="1847" y="230"/>
                    </a:cubicBezTo>
                    <a:cubicBezTo>
                      <a:pt x="1847" y="169"/>
                      <a:pt x="1798" y="120"/>
                      <a:pt x="1738" y="120"/>
                    </a:cubicBezTo>
                    <a:cubicBezTo>
                      <a:pt x="1658" y="120"/>
                      <a:pt x="1658" y="120"/>
                      <a:pt x="1658" y="120"/>
                    </a:cubicBezTo>
                    <a:cubicBezTo>
                      <a:pt x="1658" y="166"/>
                      <a:pt x="1658" y="166"/>
                      <a:pt x="1658" y="166"/>
                    </a:cubicBezTo>
                    <a:cubicBezTo>
                      <a:pt x="1658" y="219"/>
                      <a:pt x="1614" y="262"/>
                      <a:pt x="1561" y="262"/>
                    </a:cubicBezTo>
                    <a:cubicBezTo>
                      <a:pt x="1508" y="262"/>
                      <a:pt x="1464" y="219"/>
                      <a:pt x="1464" y="166"/>
                    </a:cubicBezTo>
                    <a:cubicBezTo>
                      <a:pt x="1464" y="120"/>
                      <a:pt x="1464" y="120"/>
                      <a:pt x="1464" y="120"/>
                    </a:cubicBezTo>
                    <a:cubicBezTo>
                      <a:pt x="1279" y="120"/>
                      <a:pt x="1279" y="120"/>
                      <a:pt x="1279" y="120"/>
                    </a:cubicBezTo>
                    <a:cubicBezTo>
                      <a:pt x="1279" y="166"/>
                      <a:pt x="1279" y="166"/>
                      <a:pt x="1279" y="166"/>
                    </a:cubicBezTo>
                    <a:cubicBezTo>
                      <a:pt x="1279" y="219"/>
                      <a:pt x="1235" y="262"/>
                      <a:pt x="1182" y="262"/>
                    </a:cubicBezTo>
                    <a:cubicBezTo>
                      <a:pt x="1129" y="262"/>
                      <a:pt x="1086" y="219"/>
                      <a:pt x="1086" y="166"/>
                    </a:cubicBezTo>
                    <a:cubicBezTo>
                      <a:pt x="1086" y="120"/>
                      <a:pt x="1086" y="120"/>
                      <a:pt x="1086" y="120"/>
                    </a:cubicBezTo>
                    <a:cubicBezTo>
                      <a:pt x="900" y="120"/>
                      <a:pt x="900" y="120"/>
                      <a:pt x="900" y="120"/>
                    </a:cubicBezTo>
                    <a:cubicBezTo>
                      <a:pt x="900" y="166"/>
                      <a:pt x="900" y="166"/>
                      <a:pt x="900" y="166"/>
                    </a:cubicBezTo>
                    <a:cubicBezTo>
                      <a:pt x="900" y="219"/>
                      <a:pt x="857" y="262"/>
                      <a:pt x="803" y="262"/>
                    </a:cubicBezTo>
                    <a:cubicBezTo>
                      <a:pt x="750" y="262"/>
                      <a:pt x="707" y="219"/>
                      <a:pt x="707" y="166"/>
                    </a:cubicBezTo>
                    <a:cubicBezTo>
                      <a:pt x="707" y="120"/>
                      <a:pt x="707" y="120"/>
                      <a:pt x="707" y="120"/>
                    </a:cubicBezTo>
                    <a:cubicBezTo>
                      <a:pt x="641" y="120"/>
                      <a:pt x="641" y="120"/>
                      <a:pt x="641" y="120"/>
                    </a:cubicBezTo>
                    <a:cubicBezTo>
                      <a:pt x="581" y="120"/>
                      <a:pt x="532" y="169"/>
                      <a:pt x="532" y="230"/>
                    </a:cubicBezTo>
                    <a:cubicBezTo>
                      <a:pt x="532" y="987"/>
                      <a:pt x="532" y="987"/>
                      <a:pt x="532" y="987"/>
                    </a:cubicBezTo>
                    <a:cubicBezTo>
                      <a:pt x="532" y="1048"/>
                      <a:pt x="581" y="1097"/>
                      <a:pt x="641" y="1097"/>
                    </a:cubicBezTo>
                    <a:cubicBezTo>
                      <a:pt x="860" y="1097"/>
                      <a:pt x="860" y="1097"/>
                      <a:pt x="860" y="1097"/>
                    </a:cubicBezTo>
                    <a:cubicBezTo>
                      <a:pt x="860" y="1286"/>
                      <a:pt x="860" y="1286"/>
                      <a:pt x="860" y="1286"/>
                    </a:cubicBezTo>
                    <a:cubicBezTo>
                      <a:pt x="860" y="1346"/>
                      <a:pt x="909" y="1395"/>
                      <a:pt x="969" y="1395"/>
                    </a:cubicBezTo>
                    <a:cubicBezTo>
                      <a:pt x="2066" y="1395"/>
                      <a:pt x="2066" y="1395"/>
                      <a:pt x="2066" y="1395"/>
                    </a:cubicBezTo>
                    <a:cubicBezTo>
                      <a:pt x="2126" y="1395"/>
                      <a:pt x="2175" y="1346"/>
                      <a:pt x="2175" y="1286"/>
                    </a:cubicBezTo>
                    <a:cubicBezTo>
                      <a:pt x="2175" y="612"/>
                      <a:pt x="2175" y="612"/>
                      <a:pt x="2175" y="612"/>
                    </a:cubicBezTo>
                    <a:cubicBezTo>
                      <a:pt x="2175" y="552"/>
                      <a:pt x="2126" y="503"/>
                      <a:pt x="2066" y="503"/>
                    </a:cubicBezTo>
                    <a:close/>
                    <a:moveTo>
                      <a:pt x="2037" y="598"/>
                    </a:moveTo>
                    <a:cubicBezTo>
                      <a:pt x="1558" y="953"/>
                      <a:pt x="1558" y="953"/>
                      <a:pt x="1558" y="953"/>
                    </a:cubicBezTo>
                    <a:cubicBezTo>
                      <a:pt x="1536" y="970"/>
                      <a:pt x="1499" y="970"/>
                      <a:pt x="1477" y="953"/>
                    </a:cubicBezTo>
                    <a:cubicBezTo>
                      <a:pt x="998" y="598"/>
                      <a:pt x="998" y="598"/>
                      <a:pt x="998" y="598"/>
                    </a:cubicBezTo>
                    <a:lnTo>
                      <a:pt x="2037" y="598"/>
                    </a:lnTo>
                    <a:close/>
                    <a:moveTo>
                      <a:pt x="860" y="612"/>
                    </a:moveTo>
                    <a:cubicBezTo>
                      <a:pt x="860" y="991"/>
                      <a:pt x="860" y="991"/>
                      <a:pt x="860" y="991"/>
                    </a:cubicBezTo>
                    <a:cubicBezTo>
                      <a:pt x="674" y="991"/>
                      <a:pt x="674" y="991"/>
                      <a:pt x="674" y="991"/>
                    </a:cubicBezTo>
                    <a:cubicBezTo>
                      <a:pt x="654" y="991"/>
                      <a:pt x="638" y="975"/>
                      <a:pt x="638" y="955"/>
                    </a:cubicBezTo>
                    <a:cubicBezTo>
                      <a:pt x="638" y="339"/>
                      <a:pt x="638" y="339"/>
                      <a:pt x="638" y="339"/>
                    </a:cubicBezTo>
                    <a:cubicBezTo>
                      <a:pt x="638" y="319"/>
                      <a:pt x="654" y="302"/>
                      <a:pt x="674" y="302"/>
                    </a:cubicBezTo>
                    <a:cubicBezTo>
                      <a:pt x="1705" y="302"/>
                      <a:pt x="1705" y="302"/>
                      <a:pt x="1705" y="302"/>
                    </a:cubicBezTo>
                    <a:cubicBezTo>
                      <a:pt x="1725" y="302"/>
                      <a:pt x="1741" y="319"/>
                      <a:pt x="1741" y="339"/>
                    </a:cubicBezTo>
                    <a:cubicBezTo>
                      <a:pt x="1741" y="503"/>
                      <a:pt x="1741" y="503"/>
                      <a:pt x="1741" y="503"/>
                    </a:cubicBezTo>
                    <a:cubicBezTo>
                      <a:pt x="969" y="503"/>
                      <a:pt x="969" y="503"/>
                      <a:pt x="969" y="503"/>
                    </a:cubicBezTo>
                    <a:cubicBezTo>
                      <a:pt x="909" y="503"/>
                      <a:pt x="860" y="552"/>
                      <a:pt x="860" y="612"/>
                    </a:cubicBezTo>
                    <a:close/>
                    <a:moveTo>
                      <a:pt x="2075" y="1264"/>
                    </a:moveTo>
                    <a:cubicBezTo>
                      <a:pt x="2075" y="1284"/>
                      <a:pt x="2058" y="1301"/>
                      <a:pt x="2038" y="1301"/>
                    </a:cubicBezTo>
                    <a:cubicBezTo>
                      <a:pt x="996" y="1301"/>
                      <a:pt x="996" y="1301"/>
                      <a:pt x="996" y="1301"/>
                    </a:cubicBezTo>
                    <a:cubicBezTo>
                      <a:pt x="976" y="1301"/>
                      <a:pt x="960" y="1284"/>
                      <a:pt x="960" y="1264"/>
                    </a:cubicBezTo>
                    <a:cubicBezTo>
                      <a:pt x="960" y="693"/>
                      <a:pt x="960" y="693"/>
                      <a:pt x="960" y="693"/>
                    </a:cubicBezTo>
                    <a:cubicBezTo>
                      <a:pt x="1477" y="1077"/>
                      <a:pt x="1477" y="1077"/>
                      <a:pt x="1477" y="1077"/>
                    </a:cubicBezTo>
                    <a:cubicBezTo>
                      <a:pt x="1499" y="1093"/>
                      <a:pt x="1536" y="1093"/>
                      <a:pt x="1558" y="1077"/>
                    </a:cubicBezTo>
                    <a:cubicBezTo>
                      <a:pt x="2075" y="693"/>
                      <a:pt x="2075" y="693"/>
                      <a:pt x="2075" y="693"/>
                    </a:cubicBezTo>
                    <a:lnTo>
                      <a:pt x="2075" y="1264"/>
                    </a:lnTo>
                    <a:close/>
                    <a:moveTo>
                      <a:pt x="1561" y="226"/>
                    </a:moveTo>
                    <a:cubicBezTo>
                      <a:pt x="1588" y="226"/>
                      <a:pt x="1610" y="204"/>
                      <a:pt x="1610" y="177"/>
                    </a:cubicBezTo>
                    <a:cubicBezTo>
                      <a:pt x="1610" y="50"/>
                      <a:pt x="1610" y="50"/>
                      <a:pt x="1610" y="50"/>
                    </a:cubicBezTo>
                    <a:cubicBezTo>
                      <a:pt x="1610" y="22"/>
                      <a:pt x="1588" y="0"/>
                      <a:pt x="1561" y="0"/>
                    </a:cubicBezTo>
                    <a:cubicBezTo>
                      <a:pt x="1534" y="0"/>
                      <a:pt x="1512" y="22"/>
                      <a:pt x="1512" y="50"/>
                    </a:cubicBezTo>
                    <a:cubicBezTo>
                      <a:pt x="1512" y="177"/>
                      <a:pt x="1512" y="177"/>
                      <a:pt x="1512" y="177"/>
                    </a:cubicBezTo>
                    <a:cubicBezTo>
                      <a:pt x="1512" y="204"/>
                      <a:pt x="1534" y="226"/>
                      <a:pt x="1561" y="226"/>
                    </a:cubicBezTo>
                    <a:close/>
                    <a:moveTo>
                      <a:pt x="803" y="226"/>
                    </a:moveTo>
                    <a:cubicBezTo>
                      <a:pt x="830" y="226"/>
                      <a:pt x="852" y="204"/>
                      <a:pt x="852" y="177"/>
                    </a:cubicBezTo>
                    <a:cubicBezTo>
                      <a:pt x="852" y="50"/>
                      <a:pt x="852" y="50"/>
                      <a:pt x="852" y="50"/>
                    </a:cubicBezTo>
                    <a:cubicBezTo>
                      <a:pt x="852" y="22"/>
                      <a:pt x="830" y="0"/>
                      <a:pt x="803" y="0"/>
                    </a:cubicBezTo>
                    <a:cubicBezTo>
                      <a:pt x="776" y="0"/>
                      <a:pt x="754" y="22"/>
                      <a:pt x="754" y="50"/>
                    </a:cubicBezTo>
                    <a:cubicBezTo>
                      <a:pt x="754" y="177"/>
                      <a:pt x="754" y="177"/>
                      <a:pt x="754" y="177"/>
                    </a:cubicBezTo>
                    <a:cubicBezTo>
                      <a:pt x="754" y="204"/>
                      <a:pt x="776" y="226"/>
                      <a:pt x="803" y="226"/>
                    </a:cubicBezTo>
                    <a:close/>
                    <a:moveTo>
                      <a:pt x="1182" y="226"/>
                    </a:moveTo>
                    <a:cubicBezTo>
                      <a:pt x="1209" y="226"/>
                      <a:pt x="1231" y="204"/>
                      <a:pt x="1231" y="177"/>
                    </a:cubicBezTo>
                    <a:cubicBezTo>
                      <a:pt x="1231" y="50"/>
                      <a:pt x="1231" y="50"/>
                      <a:pt x="1231" y="50"/>
                    </a:cubicBezTo>
                    <a:cubicBezTo>
                      <a:pt x="1231" y="22"/>
                      <a:pt x="1209" y="0"/>
                      <a:pt x="1182" y="0"/>
                    </a:cubicBezTo>
                    <a:cubicBezTo>
                      <a:pt x="1155" y="0"/>
                      <a:pt x="1133" y="22"/>
                      <a:pt x="1133" y="50"/>
                    </a:cubicBezTo>
                    <a:cubicBezTo>
                      <a:pt x="1133" y="177"/>
                      <a:pt x="1133" y="177"/>
                      <a:pt x="1133" y="177"/>
                    </a:cubicBezTo>
                    <a:cubicBezTo>
                      <a:pt x="1133" y="204"/>
                      <a:pt x="1155" y="226"/>
                      <a:pt x="1182" y="226"/>
                    </a:cubicBezTo>
                    <a:close/>
                    <a:moveTo>
                      <a:pt x="459" y="845"/>
                    </a:moveTo>
                    <a:cubicBezTo>
                      <a:pt x="459" y="845"/>
                      <a:pt x="353" y="967"/>
                      <a:pt x="0" y="1024"/>
                    </a:cubicBezTo>
                    <a:cubicBezTo>
                      <a:pt x="459" y="1024"/>
                      <a:pt x="459" y="1024"/>
                      <a:pt x="459" y="1024"/>
                    </a:cubicBezTo>
                    <a:lnTo>
                      <a:pt x="459" y="845"/>
                    </a:lnTo>
                    <a:close/>
                    <a:moveTo>
                      <a:pt x="353" y="1322"/>
                    </a:moveTo>
                    <a:cubicBezTo>
                      <a:pt x="812" y="1322"/>
                      <a:pt x="812" y="1322"/>
                      <a:pt x="812" y="1322"/>
                    </a:cubicBezTo>
                    <a:cubicBezTo>
                      <a:pt x="812" y="1144"/>
                      <a:pt x="812" y="1144"/>
                      <a:pt x="812" y="1144"/>
                    </a:cubicBezTo>
                    <a:cubicBezTo>
                      <a:pt x="812" y="1144"/>
                      <a:pt x="707" y="1265"/>
                      <a:pt x="353" y="1322"/>
                    </a:cubicBezTo>
                    <a:close/>
                    <a:moveTo>
                      <a:pt x="459" y="543"/>
                    </a:moveTo>
                    <a:cubicBezTo>
                      <a:pt x="459" y="543"/>
                      <a:pt x="353" y="664"/>
                      <a:pt x="0" y="721"/>
                    </a:cubicBezTo>
                    <a:cubicBezTo>
                      <a:pt x="459" y="721"/>
                      <a:pt x="459" y="721"/>
                      <a:pt x="459" y="721"/>
                    </a:cubicBezTo>
                    <a:lnTo>
                      <a:pt x="459" y="543"/>
                    </a:lnTo>
                    <a:close/>
                    <a:moveTo>
                      <a:pt x="459" y="241"/>
                    </a:moveTo>
                    <a:cubicBezTo>
                      <a:pt x="459" y="241"/>
                      <a:pt x="353" y="362"/>
                      <a:pt x="0" y="419"/>
                    </a:cubicBezTo>
                    <a:cubicBezTo>
                      <a:pt x="459" y="419"/>
                      <a:pt x="459" y="419"/>
                      <a:pt x="459" y="419"/>
                    </a:cubicBezTo>
                    <a:lnTo>
                      <a:pt x="459" y="24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6" name="Title 1"/>
            <p:cNvSpPr txBox="1">
              <a:spLocks/>
            </p:cNvSpPr>
            <p:nvPr/>
          </p:nvSpPr>
          <p:spPr>
            <a:xfrm>
              <a:off x="5184304" y="3678498"/>
              <a:ext cx="1828541" cy="274550"/>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ctr" defTabSz="914400" rtl="0" eaLnBrk="1" fontAlgn="base" latinLnBrk="0" hangingPunct="1">
                <a:lnSpc>
                  <a:spcPts val="1962"/>
                </a:lnSpc>
                <a:spcBef>
                  <a:spcPct val="0"/>
                </a:spcBef>
                <a:spcAft>
                  <a:spcPts val="1800"/>
                </a:spcAft>
                <a:buClrTx/>
                <a:buSzTx/>
                <a:buFontTx/>
                <a:buNone/>
                <a:tabLst/>
                <a:defRPr/>
              </a:pP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Collaborate </a:t>
              </a:r>
              <a:b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on content</a:t>
              </a:r>
            </a:p>
          </p:txBody>
        </p:sp>
        <p:sp>
          <p:nvSpPr>
            <p:cNvPr id="17" name="Rectangle 16"/>
            <p:cNvSpPr/>
            <p:nvPr/>
          </p:nvSpPr>
          <p:spPr>
            <a:xfrm>
              <a:off x="5184304" y="4237829"/>
              <a:ext cx="1828541" cy="1200329"/>
            </a:xfrm>
            <a:prstGeom prst="rect">
              <a:avLst/>
            </a:prstGeom>
          </p:spPr>
          <p:txBody>
            <a:bodyPr wrap="square" lIns="0" rIns="0">
              <a:spAutoFit/>
            </a:bodyPr>
            <a:lstStyle/>
            <a:p>
              <a:pPr marL="0" marR="0" lvl="1" indent="0" algn="ctr" defTabSz="914400" eaLnBrk="1" fontAlgn="base" latinLnBrk="0" hangingPunct="1">
                <a:lnSpc>
                  <a:spcPct val="100000"/>
                </a:lnSpc>
                <a:spcBef>
                  <a:spcPct val="0"/>
                </a:spcBef>
                <a:spcAft>
                  <a:spcPts val="1800"/>
                </a:spcAft>
                <a:buClr>
                  <a:srgbClr val="DC3C00"/>
                </a:buClr>
                <a:buSzTx/>
                <a:buFontTx/>
                <a:buNone/>
                <a:tabLst/>
                <a:defRPr/>
              </a:pPr>
              <a:r>
                <a:rPr kumimoji="0" lang="en-US" sz="1200" b="0" i="0" u="none" strike="noStrike" kern="0" cap="none" spc="0" normalizeH="0" baseline="0" noProof="0" dirty="0">
                  <a:ln>
                    <a:noFill/>
                  </a:ln>
                  <a:solidFill>
                    <a:sysClr val="windowText" lastClr="000000"/>
                  </a:solidFill>
                  <a:effectLst/>
                  <a:uLnTx/>
                  <a:uFillTx/>
                  <a:cs typeface="Bodoni Std Bold Italic"/>
                </a:rPr>
                <a:t>With one place for all your work files, you can access them anytime, from any device, and share the latest version with the rest of</a:t>
              </a:r>
              <a:br>
                <a:rPr kumimoji="0" lang="en-US" sz="1200" b="0" i="0" u="none" strike="noStrike" kern="0" cap="none" spc="0" normalizeH="0" baseline="0" noProof="0" dirty="0">
                  <a:ln>
                    <a:noFill/>
                  </a:ln>
                  <a:solidFill>
                    <a:sysClr val="windowText" lastClr="000000"/>
                  </a:solidFill>
                  <a:effectLst/>
                  <a:uLnTx/>
                  <a:uFillTx/>
                  <a:cs typeface="Bodoni Std Bold Italic"/>
                </a:rPr>
              </a:br>
              <a:r>
                <a:rPr kumimoji="0" lang="en-US" sz="1200" b="0" i="0" u="none" strike="noStrike" kern="0" cap="none" spc="0" normalizeH="0" baseline="0" noProof="0" dirty="0">
                  <a:ln>
                    <a:noFill/>
                  </a:ln>
                  <a:solidFill>
                    <a:sysClr val="windowText" lastClr="000000"/>
                  </a:solidFill>
                  <a:effectLst/>
                  <a:uLnTx/>
                  <a:uFillTx/>
                  <a:cs typeface="Bodoni Std Bold Italic"/>
                </a:rPr>
                <a:t>the team.</a:t>
              </a:r>
            </a:p>
          </p:txBody>
        </p:sp>
        <p:grpSp>
          <p:nvGrpSpPr>
            <p:cNvPr id="40" name="Group 39"/>
            <p:cNvGrpSpPr/>
            <p:nvPr/>
          </p:nvGrpSpPr>
          <p:grpSpPr>
            <a:xfrm>
              <a:off x="5368420" y="1946102"/>
              <a:ext cx="1460308" cy="1460308"/>
              <a:chOff x="5368420" y="1946102"/>
              <a:chExt cx="1460308" cy="1460308"/>
            </a:xfrm>
          </p:grpSpPr>
          <p:sp>
            <p:nvSpPr>
              <p:cNvPr id="19" name="Oval 18"/>
              <p:cNvSpPr/>
              <p:nvPr/>
            </p:nvSpPr>
            <p:spPr>
              <a:xfrm>
                <a:off x="5368420" y="1946102"/>
                <a:ext cx="1460308" cy="1460308"/>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20" name="Freeform 13"/>
              <p:cNvSpPr>
                <a:spLocks noChangeAspect="1" noEditPoints="1"/>
              </p:cNvSpPr>
              <p:nvPr/>
            </p:nvSpPr>
            <p:spPr bwMode="auto">
              <a:xfrm>
                <a:off x="5752304" y="2401936"/>
                <a:ext cx="692541" cy="548640"/>
              </a:xfrm>
              <a:custGeom>
                <a:avLst/>
                <a:gdLst>
                  <a:gd name="T0" fmla="*/ 749 w 2197"/>
                  <a:gd name="T1" fmla="*/ 1362 h 1742"/>
                  <a:gd name="T2" fmla="*/ 709 w 2197"/>
                  <a:gd name="T3" fmla="*/ 1466 h 1742"/>
                  <a:gd name="T4" fmla="*/ 1397 w 2197"/>
                  <a:gd name="T5" fmla="*/ 1506 h 1742"/>
                  <a:gd name="T6" fmla="*/ 1437 w 2197"/>
                  <a:gd name="T7" fmla="*/ 1402 h 1742"/>
                  <a:gd name="T8" fmla="*/ 589 w 2197"/>
                  <a:gd name="T9" fmla="*/ 210 h 1742"/>
                  <a:gd name="T10" fmla="*/ 1093 w 2197"/>
                  <a:gd name="T11" fmla="*/ 170 h 1742"/>
                  <a:gd name="T12" fmla="*/ 749 w 2197"/>
                  <a:gd name="T13" fmla="*/ 274 h 1742"/>
                  <a:gd name="T14" fmla="*/ 709 w 2197"/>
                  <a:gd name="T15" fmla="*/ 378 h 1742"/>
                  <a:gd name="T16" fmla="*/ 1093 w 2197"/>
                  <a:gd name="T17" fmla="*/ 418 h 1742"/>
                  <a:gd name="T18" fmla="*/ 749 w 2197"/>
                  <a:gd name="T19" fmla="*/ 492 h 1742"/>
                  <a:gd name="T20" fmla="*/ 709 w 2197"/>
                  <a:gd name="T21" fmla="*/ 596 h 1742"/>
                  <a:gd name="T22" fmla="*/ 1093 w 2197"/>
                  <a:gd name="T23" fmla="*/ 636 h 1742"/>
                  <a:gd name="T24" fmla="*/ 749 w 2197"/>
                  <a:gd name="T25" fmla="*/ 709 h 1742"/>
                  <a:gd name="T26" fmla="*/ 709 w 2197"/>
                  <a:gd name="T27" fmla="*/ 813 h 1742"/>
                  <a:gd name="T28" fmla="*/ 1397 w 2197"/>
                  <a:gd name="T29" fmla="*/ 853 h 1742"/>
                  <a:gd name="T30" fmla="*/ 1437 w 2197"/>
                  <a:gd name="T31" fmla="*/ 778 h 1742"/>
                  <a:gd name="T32" fmla="*/ 1557 w 2197"/>
                  <a:gd name="T33" fmla="*/ 1089 h 1742"/>
                  <a:gd name="T34" fmla="*/ 1705 w 2197"/>
                  <a:gd name="T35" fmla="*/ 469 h 1742"/>
                  <a:gd name="T36" fmla="*/ 601 w 2197"/>
                  <a:gd name="T37" fmla="*/ 26 h 1742"/>
                  <a:gd name="T38" fmla="*/ 441 w 2197"/>
                  <a:gd name="T39" fmla="*/ 278 h 1742"/>
                  <a:gd name="T40" fmla="*/ 589 w 2197"/>
                  <a:gd name="T41" fmla="*/ 210 h 1742"/>
                  <a:gd name="T42" fmla="*/ 1557 w 2197"/>
                  <a:gd name="T43" fmla="*/ 634 h 1742"/>
                  <a:gd name="T44" fmla="*/ 1229 w 2197"/>
                  <a:gd name="T45" fmla="*/ 198 h 1742"/>
                  <a:gd name="T46" fmla="*/ 1437 w 2197"/>
                  <a:gd name="T47" fmla="*/ 1184 h 1742"/>
                  <a:gd name="T48" fmla="*/ 749 w 2197"/>
                  <a:gd name="T49" fmla="*/ 1144 h 1742"/>
                  <a:gd name="T50" fmla="*/ 709 w 2197"/>
                  <a:gd name="T51" fmla="*/ 1248 h 1742"/>
                  <a:gd name="T52" fmla="*/ 1397 w 2197"/>
                  <a:gd name="T53" fmla="*/ 1288 h 1742"/>
                  <a:gd name="T54" fmla="*/ 1437 w 2197"/>
                  <a:gd name="T55" fmla="*/ 1184 h 1742"/>
                  <a:gd name="T56" fmla="*/ 1397 w 2197"/>
                  <a:gd name="T57" fmla="*/ 927 h 1742"/>
                  <a:gd name="T58" fmla="*/ 709 w 2197"/>
                  <a:gd name="T59" fmla="*/ 967 h 1742"/>
                  <a:gd name="T60" fmla="*/ 749 w 2197"/>
                  <a:gd name="T61" fmla="*/ 1071 h 1742"/>
                  <a:gd name="T62" fmla="*/ 1437 w 2197"/>
                  <a:gd name="T63" fmla="*/ 1031 h 1742"/>
                  <a:gd name="T64" fmla="*/ 161 w 2197"/>
                  <a:gd name="T65" fmla="*/ 19 h 1742"/>
                  <a:gd name="T66" fmla="*/ 19 w 2197"/>
                  <a:gd name="T67" fmla="*/ 87 h 1742"/>
                  <a:gd name="T68" fmla="*/ 76 w 2197"/>
                  <a:gd name="T69" fmla="*/ 217 h 1742"/>
                  <a:gd name="T70" fmla="*/ 161 w 2197"/>
                  <a:gd name="T71" fmla="*/ 19 h 1742"/>
                  <a:gd name="T72" fmla="*/ 1517 w 2197"/>
                  <a:gd name="T73" fmla="*/ 1598 h 1742"/>
                  <a:gd name="T74" fmla="*/ 589 w 2197"/>
                  <a:gd name="T75" fmla="*/ 1558 h 1742"/>
                  <a:gd name="T76" fmla="*/ 441 w 2197"/>
                  <a:gd name="T77" fmla="*/ 721 h 1742"/>
                  <a:gd name="T78" fmla="*/ 601 w 2197"/>
                  <a:gd name="T79" fmla="*/ 1742 h 1742"/>
                  <a:gd name="T80" fmla="*/ 1705 w 2197"/>
                  <a:gd name="T81" fmla="*/ 1582 h 1742"/>
                  <a:gd name="T82" fmla="*/ 1557 w 2197"/>
                  <a:gd name="T83" fmla="*/ 1383 h 1742"/>
                  <a:gd name="T84" fmla="*/ 668 w 2197"/>
                  <a:gd name="T85" fmla="*/ 769 h 1742"/>
                  <a:gd name="T86" fmla="*/ 266 w 2197"/>
                  <a:gd name="T87" fmla="*/ 145 h 1742"/>
                  <a:gd name="T88" fmla="*/ 480 w 2197"/>
                  <a:gd name="T89" fmla="*/ 698 h 1742"/>
                  <a:gd name="T90" fmla="*/ 592 w 2197"/>
                  <a:gd name="T91" fmla="*/ 591 h 1742"/>
                  <a:gd name="T92" fmla="*/ 505 w 2197"/>
                  <a:gd name="T93" fmla="*/ 665 h 1742"/>
                  <a:gd name="T94" fmla="*/ 1554 w 2197"/>
                  <a:gd name="T95" fmla="*/ 1164 h 1742"/>
                  <a:gd name="T96" fmla="*/ 1697 w 2197"/>
                  <a:gd name="T97" fmla="*/ 1292 h 1742"/>
                  <a:gd name="T98" fmla="*/ 1929 w 2197"/>
                  <a:gd name="T99" fmla="*/ 748 h 1742"/>
                  <a:gd name="T100" fmla="*/ 1562 w 2197"/>
                  <a:gd name="T101" fmla="*/ 1300 h 1742"/>
                  <a:gd name="T102" fmla="*/ 1674 w 2197"/>
                  <a:gd name="T103" fmla="*/ 1261 h 1742"/>
                  <a:gd name="T104" fmla="*/ 2179 w 2197"/>
                  <a:gd name="T105" fmla="*/ 698 h 1742"/>
                  <a:gd name="T106" fmla="*/ 2039 w 2197"/>
                  <a:gd name="T107" fmla="*/ 627 h 1742"/>
                  <a:gd name="T108" fmla="*/ 2118 w 2197"/>
                  <a:gd name="T109" fmla="*/ 826 h 1742"/>
                  <a:gd name="T110" fmla="*/ 2179 w 2197"/>
                  <a:gd name="T111" fmla="*/ 698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97" h="1742">
                    <a:moveTo>
                      <a:pt x="1397" y="1362"/>
                    </a:moveTo>
                    <a:cubicBezTo>
                      <a:pt x="749" y="1362"/>
                      <a:pt x="749" y="1362"/>
                      <a:pt x="749" y="1362"/>
                    </a:cubicBezTo>
                    <a:cubicBezTo>
                      <a:pt x="727" y="1362"/>
                      <a:pt x="709" y="1380"/>
                      <a:pt x="709" y="1402"/>
                    </a:cubicBezTo>
                    <a:cubicBezTo>
                      <a:pt x="709" y="1466"/>
                      <a:pt x="709" y="1466"/>
                      <a:pt x="709" y="1466"/>
                    </a:cubicBezTo>
                    <a:cubicBezTo>
                      <a:pt x="709" y="1488"/>
                      <a:pt x="727" y="1506"/>
                      <a:pt x="749" y="1506"/>
                    </a:cubicBezTo>
                    <a:cubicBezTo>
                      <a:pt x="1397" y="1506"/>
                      <a:pt x="1397" y="1506"/>
                      <a:pt x="1397" y="1506"/>
                    </a:cubicBezTo>
                    <a:cubicBezTo>
                      <a:pt x="1419" y="1506"/>
                      <a:pt x="1437" y="1488"/>
                      <a:pt x="1437" y="1466"/>
                    </a:cubicBezTo>
                    <a:cubicBezTo>
                      <a:pt x="1437" y="1402"/>
                      <a:pt x="1437" y="1402"/>
                      <a:pt x="1437" y="1402"/>
                    </a:cubicBezTo>
                    <a:cubicBezTo>
                      <a:pt x="1437" y="1380"/>
                      <a:pt x="1419" y="1362"/>
                      <a:pt x="1397" y="1362"/>
                    </a:cubicBezTo>
                    <a:close/>
                    <a:moveTo>
                      <a:pt x="589" y="210"/>
                    </a:moveTo>
                    <a:cubicBezTo>
                      <a:pt x="589" y="188"/>
                      <a:pt x="607" y="170"/>
                      <a:pt x="629" y="170"/>
                    </a:cubicBezTo>
                    <a:cubicBezTo>
                      <a:pt x="1093" y="170"/>
                      <a:pt x="1093" y="170"/>
                      <a:pt x="1093" y="170"/>
                    </a:cubicBezTo>
                    <a:cubicBezTo>
                      <a:pt x="1093" y="274"/>
                      <a:pt x="1093" y="274"/>
                      <a:pt x="1093" y="274"/>
                    </a:cubicBezTo>
                    <a:cubicBezTo>
                      <a:pt x="749" y="274"/>
                      <a:pt x="749" y="274"/>
                      <a:pt x="749" y="274"/>
                    </a:cubicBezTo>
                    <a:cubicBezTo>
                      <a:pt x="727" y="274"/>
                      <a:pt x="709" y="292"/>
                      <a:pt x="709" y="314"/>
                    </a:cubicBezTo>
                    <a:cubicBezTo>
                      <a:pt x="709" y="378"/>
                      <a:pt x="709" y="378"/>
                      <a:pt x="709" y="378"/>
                    </a:cubicBezTo>
                    <a:cubicBezTo>
                      <a:pt x="709" y="400"/>
                      <a:pt x="727" y="418"/>
                      <a:pt x="749" y="418"/>
                    </a:cubicBezTo>
                    <a:cubicBezTo>
                      <a:pt x="1093" y="418"/>
                      <a:pt x="1093" y="418"/>
                      <a:pt x="1093" y="418"/>
                    </a:cubicBezTo>
                    <a:cubicBezTo>
                      <a:pt x="1093" y="492"/>
                      <a:pt x="1093" y="492"/>
                      <a:pt x="1093" y="492"/>
                    </a:cubicBezTo>
                    <a:cubicBezTo>
                      <a:pt x="749" y="492"/>
                      <a:pt x="749" y="492"/>
                      <a:pt x="749" y="492"/>
                    </a:cubicBezTo>
                    <a:cubicBezTo>
                      <a:pt x="727" y="492"/>
                      <a:pt x="709" y="510"/>
                      <a:pt x="709" y="532"/>
                    </a:cubicBezTo>
                    <a:cubicBezTo>
                      <a:pt x="709" y="596"/>
                      <a:pt x="709" y="596"/>
                      <a:pt x="709" y="596"/>
                    </a:cubicBezTo>
                    <a:cubicBezTo>
                      <a:pt x="709" y="618"/>
                      <a:pt x="727" y="636"/>
                      <a:pt x="749" y="636"/>
                    </a:cubicBezTo>
                    <a:cubicBezTo>
                      <a:pt x="1093" y="636"/>
                      <a:pt x="1093" y="636"/>
                      <a:pt x="1093" y="636"/>
                    </a:cubicBezTo>
                    <a:cubicBezTo>
                      <a:pt x="1093" y="709"/>
                      <a:pt x="1093" y="709"/>
                      <a:pt x="1093" y="709"/>
                    </a:cubicBezTo>
                    <a:cubicBezTo>
                      <a:pt x="749" y="709"/>
                      <a:pt x="749" y="709"/>
                      <a:pt x="749" y="709"/>
                    </a:cubicBezTo>
                    <a:cubicBezTo>
                      <a:pt x="727" y="709"/>
                      <a:pt x="709" y="727"/>
                      <a:pt x="709" y="749"/>
                    </a:cubicBezTo>
                    <a:cubicBezTo>
                      <a:pt x="709" y="813"/>
                      <a:pt x="709" y="813"/>
                      <a:pt x="709" y="813"/>
                    </a:cubicBezTo>
                    <a:cubicBezTo>
                      <a:pt x="709" y="835"/>
                      <a:pt x="727" y="853"/>
                      <a:pt x="749" y="853"/>
                    </a:cubicBezTo>
                    <a:cubicBezTo>
                      <a:pt x="1397" y="853"/>
                      <a:pt x="1397" y="853"/>
                      <a:pt x="1397" y="853"/>
                    </a:cubicBezTo>
                    <a:cubicBezTo>
                      <a:pt x="1419" y="853"/>
                      <a:pt x="1437" y="835"/>
                      <a:pt x="1437" y="813"/>
                    </a:cubicBezTo>
                    <a:cubicBezTo>
                      <a:pt x="1437" y="778"/>
                      <a:pt x="1437" y="778"/>
                      <a:pt x="1437" y="778"/>
                    </a:cubicBezTo>
                    <a:cubicBezTo>
                      <a:pt x="1557" y="778"/>
                      <a:pt x="1557" y="778"/>
                      <a:pt x="1557" y="778"/>
                    </a:cubicBezTo>
                    <a:cubicBezTo>
                      <a:pt x="1557" y="1089"/>
                      <a:pt x="1557" y="1089"/>
                      <a:pt x="1557" y="1089"/>
                    </a:cubicBezTo>
                    <a:cubicBezTo>
                      <a:pt x="1705" y="925"/>
                      <a:pt x="1705" y="925"/>
                      <a:pt x="1705" y="925"/>
                    </a:cubicBezTo>
                    <a:cubicBezTo>
                      <a:pt x="1705" y="469"/>
                      <a:pt x="1705" y="469"/>
                      <a:pt x="1705" y="469"/>
                    </a:cubicBezTo>
                    <a:cubicBezTo>
                      <a:pt x="1230" y="26"/>
                      <a:pt x="1230" y="26"/>
                      <a:pt x="1230" y="26"/>
                    </a:cubicBezTo>
                    <a:cubicBezTo>
                      <a:pt x="601" y="26"/>
                      <a:pt x="601" y="26"/>
                      <a:pt x="601" y="26"/>
                    </a:cubicBezTo>
                    <a:cubicBezTo>
                      <a:pt x="513" y="26"/>
                      <a:pt x="441" y="98"/>
                      <a:pt x="441" y="186"/>
                    </a:cubicBezTo>
                    <a:cubicBezTo>
                      <a:pt x="441" y="278"/>
                      <a:pt x="441" y="278"/>
                      <a:pt x="441" y="278"/>
                    </a:cubicBezTo>
                    <a:cubicBezTo>
                      <a:pt x="589" y="454"/>
                      <a:pt x="589" y="454"/>
                      <a:pt x="589" y="454"/>
                    </a:cubicBezTo>
                    <a:lnTo>
                      <a:pt x="589" y="210"/>
                    </a:lnTo>
                    <a:close/>
                    <a:moveTo>
                      <a:pt x="1557" y="526"/>
                    </a:moveTo>
                    <a:cubicBezTo>
                      <a:pt x="1557" y="591"/>
                      <a:pt x="1557" y="634"/>
                      <a:pt x="1557" y="634"/>
                    </a:cubicBezTo>
                    <a:cubicBezTo>
                      <a:pt x="1229" y="634"/>
                      <a:pt x="1229" y="634"/>
                      <a:pt x="1229" y="634"/>
                    </a:cubicBezTo>
                    <a:cubicBezTo>
                      <a:pt x="1229" y="198"/>
                      <a:pt x="1229" y="198"/>
                      <a:pt x="1229" y="198"/>
                    </a:cubicBezTo>
                    <a:cubicBezTo>
                      <a:pt x="1229" y="198"/>
                      <a:pt x="1231" y="200"/>
                      <a:pt x="1557" y="526"/>
                    </a:cubicBezTo>
                    <a:close/>
                    <a:moveTo>
                      <a:pt x="1437" y="1184"/>
                    </a:moveTo>
                    <a:cubicBezTo>
                      <a:pt x="1437" y="1162"/>
                      <a:pt x="1419" y="1144"/>
                      <a:pt x="1397" y="1144"/>
                    </a:cubicBezTo>
                    <a:cubicBezTo>
                      <a:pt x="749" y="1144"/>
                      <a:pt x="749" y="1144"/>
                      <a:pt x="749" y="1144"/>
                    </a:cubicBezTo>
                    <a:cubicBezTo>
                      <a:pt x="727" y="1144"/>
                      <a:pt x="709" y="1162"/>
                      <a:pt x="709" y="1184"/>
                    </a:cubicBezTo>
                    <a:cubicBezTo>
                      <a:pt x="709" y="1248"/>
                      <a:pt x="709" y="1248"/>
                      <a:pt x="709" y="1248"/>
                    </a:cubicBezTo>
                    <a:cubicBezTo>
                      <a:pt x="709" y="1270"/>
                      <a:pt x="727" y="1288"/>
                      <a:pt x="749" y="1288"/>
                    </a:cubicBezTo>
                    <a:cubicBezTo>
                      <a:pt x="1397" y="1288"/>
                      <a:pt x="1397" y="1288"/>
                      <a:pt x="1397" y="1288"/>
                    </a:cubicBezTo>
                    <a:cubicBezTo>
                      <a:pt x="1419" y="1288"/>
                      <a:pt x="1437" y="1270"/>
                      <a:pt x="1437" y="1248"/>
                    </a:cubicBezTo>
                    <a:lnTo>
                      <a:pt x="1437" y="1184"/>
                    </a:lnTo>
                    <a:close/>
                    <a:moveTo>
                      <a:pt x="1437" y="967"/>
                    </a:moveTo>
                    <a:cubicBezTo>
                      <a:pt x="1437" y="945"/>
                      <a:pt x="1419" y="927"/>
                      <a:pt x="1397" y="927"/>
                    </a:cubicBezTo>
                    <a:cubicBezTo>
                      <a:pt x="749" y="927"/>
                      <a:pt x="749" y="927"/>
                      <a:pt x="749" y="927"/>
                    </a:cubicBezTo>
                    <a:cubicBezTo>
                      <a:pt x="727" y="927"/>
                      <a:pt x="709" y="945"/>
                      <a:pt x="709" y="967"/>
                    </a:cubicBezTo>
                    <a:cubicBezTo>
                      <a:pt x="709" y="1031"/>
                      <a:pt x="709" y="1031"/>
                      <a:pt x="709" y="1031"/>
                    </a:cubicBezTo>
                    <a:cubicBezTo>
                      <a:pt x="709" y="1053"/>
                      <a:pt x="727" y="1071"/>
                      <a:pt x="749" y="1071"/>
                    </a:cubicBezTo>
                    <a:cubicBezTo>
                      <a:pt x="1397" y="1071"/>
                      <a:pt x="1397" y="1071"/>
                      <a:pt x="1397" y="1071"/>
                    </a:cubicBezTo>
                    <a:cubicBezTo>
                      <a:pt x="1419" y="1071"/>
                      <a:pt x="1437" y="1053"/>
                      <a:pt x="1437" y="1031"/>
                    </a:cubicBezTo>
                    <a:lnTo>
                      <a:pt x="1437" y="967"/>
                    </a:lnTo>
                    <a:close/>
                    <a:moveTo>
                      <a:pt x="161" y="19"/>
                    </a:moveTo>
                    <a:cubicBezTo>
                      <a:pt x="146" y="2"/>
                      <a:pt x="121" y="0"/>
                      <a:pt x="104" y="15"/>
                    </a:cubicBezTo>
                    <a:cubicBezTo>
                      <a:pt x="19" y="87"/>
                      <a:pt x="19" y="87"/>
                      <a:pt x="19" y="87"/>
                    </a:cubicBezTo>
                    <a:cubicBezTo>
                      <a:pt x="2" y="101"/>
                      <a:pt x="0" y="127"/>
                      <a:pt x="14" y="144"/>
                    </a:cubicBezTo>
                    <a:cubicBezTo>
                      <a:pt x="76" y="217"/>
                      <a:pt x="76" y="217"/>
                      <a:pt x="76" y="217"/>
                    </a:cubicBezTo>
                    <a:cubicBezTo>
                      <a:pt x="222" y="93"/>
                      <a:pt x="222" y="93"/>
                      <a:pt x="222" y="93"/>
                    </a:cubicBezTo>
                    <a:lnTo>
                      <a:pt x="161" y="19"/>
                    </a:lnTo>
                    <a:close/>
                    <a:moveTo>
                      <a:pt x="1557" y="1558"/>
                    </a:moveTo>
                    <a:cubicBezTo>
                      <a:pt x="1557" y="1580"/>
                      <a:pt x="1539" y="1598"/>
                      <a:pt x="1517" y="1598"/>
                    </a:cubicBezTo>
                    <a:cubicBezTo>
                      <a:pt x="629" y="1598"/>
                      <a:pt x="629" y="1598"/>
                      <a:pt x="629" y="1598"/>
                    </a:cubicBezTo>
                    <a:cubicBezTo>
                      <a:pt x="607" y="1598"/>
                      <a:pt x="589" y="1580"/>
                      <a:pt x="589" y="1558"/>
                    </a:cubicBezTo>
                    <a:cubicBezTo>
                      <a:pt x="589" y="772"/>
                      <a:pt x="589" y="772"/>
                      <a:pt x="589" y="772"/>
                    </a:cubicBezTo>
                    <a:cubicBezTo>
                      <a:pt x="441" y="721"/>
                      <a:pt x="441" y="721"/>
                      <a:pt x="441" y="721"/>
                    </a:cubicBezTo>
                    <a:cubicBezTo>
                      <a:pt x="441" y="1582"/>
                      <a:pt x="441" y="1582"/>
                      <a:pt x="441" y="1582"/>
                    </a:cubicBezTo>
                    <a:cubicBezTo>
                      <a:pt x="441" y="1670"/>
                      <a:pt x="513" y="1742"/>
                      <a:pt x="601" y="1742"/>
                    </a:cubicBezTo>
                    <a:cubicBezTo>
                      <a:pt x="1545" y="1742"/>
                      <a:pt x="1545" y="1742"/>
                      <a:pt x="1545" y="1742"/>
                    </a:cubicBezTo>
                    <a:cubicBezTo>
                      <a:pt x="1633" y="1742"/>
                      <a:pt x="1705" y="1670"/>
                      <a:pt x="1705" y="1582"/>
                    </a:cubicBezTo>
                    <a:cubicBezTo>
                      <a:pt x="1705" y="1328"/>
                      <a:pt x="1705" y="1328"/>
                      <a:pt x="1705" y="1328"/>
                    </a:cubicBezTo>
                    <a:cubicBezTo>
                      <a:pt x="1557" y="1383"/>
                      <a:pt x="1557" y="1383"/>
                      <a:pt x="1557" y="1383"/>
                    </a:cubicBezTo>
                    <a:lnTo>
                      <a:pt x="1557" y="1558"/>
                    </a:lnTo>
                    <a:close/>
                    <a:moveTo>
                      <a:pt x="668" y="769"/>
                    </a:moveTo>
                    <a:cubicBezTo>
                      <a:pt x="627" y="573"/>
                      <a:pt x="627" y="573"/>
                      <a:pt x="627" y="573"/>
                    </a:cubicBezTo>
                    <a:cubicBezTo>
                      <a:pt x="266" y="145"/>
                      <a:pt x="266" y="145"/>
                      <a:pt x="266" y="145"/>
                    </a:cubicBezTo>
                    <a:cubicBezTo>
                      <a:pt x="120" y="269"/>
                      <a:pt x="120" y="269"/>
                      <a:pt x="120" y="269"/>
                    </a:cubicBezTo>
                    <a:cubicBezTo>
                      <a:pt x="480" y="698"/>
                      <a:pt x="480" y="698"/>
                      <a:pt x="480" y="698"/>
                    </a:cubicBezTo>
                    <a:lnTo>
                      <a:pt x="668" y="769"/>
                    </a:lnTo>
                    <a:close/>
                    <a:moveTo>
                      <a:pt x="592" y="591"/>
                    </a:moveTo>
                    <a:cubicBezTo>
                      <a:pt x="617" y="708"/>
                      <a:pt x="617" y="708"/>
                      <a:pt x="617" y="708"/>
                    </a:cubicBezTo>
                    <a:cubicBezTo>
                      <a:pt x="505" y="665"/>
                      <a:pt x="505" y="665"/>
                      <a:pt x="505" y="665"/>
                    </a:cubicBezTo>
                    <a:lnTo>
                      <a:pt x="592" y="591"/>
                    </a:lnTo>
                    <a:close/>
                    <a:moveTo>
                      <a:pt x="1554" y="1164"/>
                    </a:moveTo>
                    <a:cubicBezTo>
                      <a:pt x="1508" y="1359"/>
                      <a:pt x="1508" y="1359"/>
                      <a:pt x="1508" y="1359"/>
                    </a:cubicBezTo>
                    <a:cubicBezTo>
                      <a:pt x="1697" y="1292"/>
                      <a:pt x="1697" y="1292"/>
                      <a:pt x="1697" y="1292"/>
                    </a:cubicBezTo>
                    <a:cubicBezTo>
                      <a:pt x="2072" y="876"/>
                      <a:pt x="2072" y="876"/>
                      <a:pt x="2072" y="876"/>
                    </a:cubicBezTo>
                    <a:cubicBezTo>
                      <a:pt x="1929" y="748"/>
                      <a:pt x="1929" y="748"/>
                      <a:pt x="1929" y="748"/>
                    </a:cubicBezTo>
                    <a:lnTo>
                      <a:pt x="1554" y="1164"/>
                    </a:lnTo>
                    <a:close/>
                    <a:moveTo>
                      <a:pt x="1562" y="1300"/>
                    </a:moveTo>
                    <a:cubicBezTo>
                      <a:pt x="1589" y="1185"/>
                      <a:pt x="1589" y="1185"/>
                      <a:pt x="1589" y="1185"/>
                    </a:cubicBezTo>
                    <a:cubicBezTo>
                      <a:pt x="1674" y="1261"/>
                      <a:pt x="1674" y="1261"/>
                      <a:pt x="1674" y="1261"/>
                    </a:cubicBezTo>
                    <a:lnTo>
                      <a:pt x="1562" y="1300"/>
                    </a:lnTo>
                    <a:close/>
                    <a:moveTo>
                      <a:pt x="2179" y="698"/>
                    </a:moveTo>
                    <a:cubicBezTo>
                      <a:pt x="2095" y="624"/>
                      <a:pt x="2095" y="624"/>
                      <a:pt x="2095" y="624"/>
                    </a:cubicBezTo>
                    <a:cubicBezTo>
                      <a:pt x="2079" y="609"/>
                      <a:pt x="2054" y="610"/>
                      <a:pt x="2039" y="627"/>
                    </a:cubicBezTo>
                    <a:cubicBezTo>
                      <a:pt x="1975" y="698"/>
                      <a:pt x="1975" y="698"/>
                      <a:pt x="1975" y="698"/>
                    </a:cubicBezTo>
                    <a:cubicBezTo>
                      <a:pt x="2118" y="826"/>
                      <a:pt x="2118" y="826"/>
                      <a:pt x="2118" y="826"/>
                    </a:cubicBezTo>
                    <a:cubicBezTo>
                      <a:pt x="2182" y="755"/>
                      <a:pt x="2182" y="755"/>
                      <a:pt x="2182" y="755"/>
                    </a:cubicBezTo>
                    <a:cubicBezTo>
                      <a:pt x="2197" y="738"/>
                      <a:pt x="2195" y="713"/>
                      <a:pt x="2179" y="69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Title 1"/>
            <p:cNvSpPr txBox="1">
              <a:spLocks/>
            </p:cNvSpPr>
            <p:nvPr/>
          </p:nvSpPr>
          <p:spPr>
            <a:xfrm>
              <a:off x="7568851" y="3678498"/>
              <a:ext cx="1828541" cy="27578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ctr" defTabSz="914400" rtl="0" eaLnBrk="1" fontAlgn="base" latinLnBrk="0" hangingPunct="1">
                <a:lnSpc>
                  <a:spcPts val="1962"/>
                </a:lnSpc>
                <a:spcBef>
                  <a:spcPct val="0"/>
                </a:spcBef>
                <a:spcAft>
                  <a:spcPts val="1800"/>
                </a:spcAft>
                <a:buClrTx/>
                <a:buSzTx/>
                <a:buFontTx/>
                <a:buNone/>
                <a:tabLst/>
                <a:defRPr/>
              </a:pP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Make meetings matter</a:t>
              </a:r>
            </a:p>
          </p:txBody>
        </p:sp>
        <p:sp>
          <p:nvSpPr>
            <p:cNvPr id="23" name="Rectangle 22"/>
            <p:cNvSpPr/>
            <p:nvPr/>
          </p:nvSpPr>
          <p:spPr>
            <a:xfrm>
              <a:off x="7568851" y="4237828"/>
              <a:ext cx="1828541" cy="1015663"/>
            </a:xfrm>
            <a:prstGeom prst="rect">
              <a:avLst/>
            </a:prstGeom>
          </p:spPr>
          <p:txBody>
            <a:bodyPr wrap="square" lIns="0" rIns="0">
              <a:spAutoFit/>
            </a:bodyPr>
            <a:lstStyle/>
            <a:p>
              <a:pPr marL="0" marR="0" lvl="1" indent="0" algn="ctr" defTabSz="914400" eaLnBrk="1" fontAlgn="base" latinLnBrk="0" hangingPunct="1">
                <a:lnSpc>
                  <a:spcPct val="100000"/>
                </a:lnSpc>
                <a:spcBef>
                  <a:spcPct val="0"/>
                </a:spcBef>
                <a:spcAft>
                  <a:spcPts val="1800"/>
                </a:spcAft>
                <a:buClr>
                  <a:srgbClr val="DC3C00"/>
                </a:buClr>
                <a:buSzTx/>
                <a:buFontTx/>
                <a:buNone/>
                <a:tabLst/>
                <a:defRPr/>
              </a:pPr>
              <a:r>
                <a:rPr kumimoji="0" lang="en-US" sz="1200" b="0" i="0" u="none" strike="noStrike" kern="0" cap="none" spc="0" normalizeH="0" baseline="0" noProof="0" dirty="0">
                  <a:ln>
                    <a:noFill/>
                  </a:ln>
                  <a:solidFill>
                    <a:sysClr val="windowText" lastClr="000000"/>
                  </a:solidFill>
                  <a:effectLst/>
                  <a:uLnTx/>
                  <a:uFillTx/>
                  <a:cs typeface="Bodoni Std Bold Italic"/>
                </a:rPr>
                <a:t>What if you and your team could join a meeting in just one click, whether you are across the hall or across the globe?</a:t>
              </a:r>
            </a:p>
          </p:txBody>
        </p:sp>
        <p:grpSp>
          <p:nvGrpSpPr>
            <p:cNvPr id="41" name="Group 40"/>
            <p:cNvGrpSpPr/>
            <p:nvPr/>
          </p:nvGrpSpPr>
          <p:grpSpPr>
            <a:xfrm>
              <a:off x="7752967" y="1946102"/>
              <a:ext cx="1460308" cy="1460308"/>
              <a:chOff x="7752967" y="1946102"/>
              <a:chExt cx="1460308" cy="1460308"/>
            </a:xfrm>
          </p:grpSpPr>
          <p:sp>
            <p:nvSpPr>
              <p:cNvPr id="25" name="Oval 24"/>
              <p:cNvSpPr/>
              <p:nvPr/>
            </p:nvSpPr>
            <p:spPr>
              <a:xfrm>
                <a:off x="7752967" y="1946102"/>
                <a:ext cx="1460308" cy="1460308"/>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26" name="Freeform 17"/>
              <p:cNvSpPr>
                <a:spLocks noChangeAspect="1" noEditPoints="1"/>
              </p:cNvSpPr>
              <p:nvPr/>
            </p:nvSpPr>
            <p:spPr bwMode="auto">
              <a:xfrm>
                <a:off x="8232941" y="2401936"/>
                <a:ext cx="500361" cy="548640"/>
              </a:xfrm>
              <a:custGeom>
                <a:avLst/>
                <a:gdLst>
                  <a:gd name="T0" fmla="*/ 520 w 1752"/>
                  <a:gd name="T1" fmla="*/ 892 h 1924"/>
                  <a:gd name="T2" fmla="*/ 360 w 1752"/>
                  <a:gd name="T3" fmla="*/ 892 h 1924"/>
                  <a:gd name="T4" fmla="*/ 320 w 1752"/>
                  <a:gd name="T5" fmla="*/ 932 h 1924"/>
                  <a:gd name="T6" fmla="*/ 320 w 1752"/>
                  <a:gd name="T7" fmla="*/ 1480 h 1924"/>
                  <a:gd name="T8" fmla="*/ 360 w 1752"/>
                  <a:gd name="T9" fmla="*/ 1520 h 1924"/>
                  <a:gd name="T10" fmla="*/ 520 w 1752"/>
                  <a:gd name="T11" fmla="*/ 1520 h 1924"/>
                  <a:gd name="T12" fmla="*/ 560 w 1752"/>
                  <a:gd name="T13" fmla="*/ 1480 h 1924"/>
                  <a:gd name="T14" fmla="*/ 560 w 1752"/>
                  <a:gd name="T15" fmla="*/ 932 h 1924"/>
                  <a:gd name="T16" fmla="*/ 520 w 1752"/>
                  <a:gd name="T17" fmla="*/ 892 h 1924"/>
                  <a:gd name="T18" fmla="*/ 1396 w 1752"/>
                  <a:gd name="T19" fmla="*/ 1520 h 1924"/>
                  <a:gd name="T20" fmla="*/ 1436 w 1752"/>
                  <a:gd name="T21" fmla="*/ 1480 h 1924"/>
                  <a:gd name="T22" fmla="*/ 1436 w 1752"/>
                  <a:gd name="T23" fmla="*/ 932 h 1924"/>
                  <a:gd name="T24" fmla="*/ 1396 w 1752"/>
                  <a:gd name="T25" fmla="*/ 892 h 1924"/>
                  <a:gd name="T26" fmla="*/ 1236 w 1752"/>
                  <a:gd name="T27" fmla="*/ 892 h 1924"/>
                  <a:gd name="T28" fmla="*/ 1196 w 1752"/>
                  <a:gd name="T29" fmla="*/ 932 h 1924"/>
                  <a:gd name="T30" fmla="*/ 1196 w 1752"/>
                  <a:gd name="T31" fmla="*/ 1480 h 1924"/>
                  <a:gd name="T32" fmla="*/ 1236 w 1752"/>
                  <a:gd name="T33" fmla="*/ 1520 h 1924"/>
                  <a:gd name="T34" fmla="*/ 1396 w 1752"/>
                  <a:gd name="T35" fmla="*/ 1520 h 1924"/>
                  <a:gd name="T36" fmla="*/ 1680 w 1752"/>
                  <a:gd name="T37" fmla="*/ 1019 h 1924"/>
                  <a:gd name="T38" fmla="*/ 1680 w 1752"/>
                  <a:gd name="T39" fmla="*/ 756 h 1924"/>
                  <a:gd name="T40" fmla="*/ 1679 w 1752"/>
                  <a:gd name="T41" fmla="*/ 756 h 1924"/>
                  <a:gd name="T42" fmla="*/ 882 w 1752"/>
                  <a:gd name="T43" fmla="*/ 0 h 1924"/>
                  <a:gd name="T44" fmla="*/ 85 w 1752"/>
                  <a:gd name="T45" fmla="*/ 756 h 1924"/>
                  <a:gd name="T46" fmla="*/ 84 w 1752"/>
                  <a:gd name="T47" fmla="*/ 756 h 1924"/>
                  <a:gd name="T48" fmla="*/ 84 w 1752"/>
                  <a:gd name="T49" fmla="*/ 1007 h 1924"/>
                  <a:gd name="T50" fmla="*/ 0 w 1752"/>
                  <a:gd name="T51" fmla="*/ 1200 h 1924"/>
                  <a:gd name="T52" fmla="*/ 240 w 1752"/>
                  <a:gd name="T53" fmla="*/ 1463 h 1924"/>
                  <a:gd name="T54" fmla="*/ 240 w 1752"/>
                  <a:gd name="T55" fmla="*/ 787 h 1924"/>
                  <a:gd name="T56" fmla="*/ 241 w 1752"/>
                  <a:gd name="T57" fmla="*/ 787 h 1924"/>
                  <a:gd name="T58" fmla="*/ 884 w 1752"/>
                  <a:gd name="T59" fmla="*/ 176 h 1924"/>
                  <a:gd name="T60" fmla="*/ 1527 w 1752"/>
                  <a:gd name="T61" fmla="*/ 787 h 1924"/>
                  <a:gd name="T62" fmla="*/ 1528 w 1752"/>
                  <a:gd name="T63" fmla="*/ 787 h 1924"/>
                  <a:gd name="T64" fmla="*/ 1528 w 1752"/>
                  <a:gd name="T65" fmla="*/ 1461 h 1924"/>
                  <a:gd name="T66" fmla="*/ 1752 w 1752"/>
                  <a:gd name="T67" fmla="*/ 1200 h 1924"/>
                  <a:gd name="T68" fmla="*/ 1680 w 1752"/>
                  <a:gd name="T69" fmla="*/ 1019 h 1924"/>
                  <a:gd name="T70" fmla="*/ 1556 w 1752"/>
                  <a:gd name="T71" fmla="*/ 1524 h 1924"/>
                  <a:gd name="T72" fmla="*/ 1552 w 1752"/>
                  <a:gd name="T73" fmla="*/ 1524 h 1924"/>
                  <a:gd name="T74" fmla="*/ 1512 w 1752"/>
                  <a:gd name="T75" fmla="*/ 1564 h 1924"/>
                  <a:gd name="T76" fmla="*/ 1512 w 1752"/>
                  <a:gd name="T77" fmla="*/ 1720 h 1924"/>
                  <a:gd name="T78" fmla="*/ 1513 w 1752"/>
                  <a:gd name="T79" fmla="*/ 1728 h 1924"/>
                  <a:gd name="T80" fmla="*/ 1393 w 1752"/>
                  <a:gd name="T81" fmla="*/ 1841 h 1924"/>
                  <a:gd name="T82" fmla="*/ 1388 w 1752"/>
                  <a:gd name="T83" fmla="*/ 1840 h 1924"/>
                  <a:gd name="T84" fmla="*/ 1036 w 1752"/>
                  <a:gd name="T85" fmla="*/ 1840 h 1924"/>
                  <a:gd name="T86" fmla="*/ 1036 w 1752"/>
                  <a:gd name="T87" fmla="*/ 1800 h 1924"/>
                  <a:gd name="T88" fmla="*/ 996 w 1752"/>
                  <a:gd name="T89" fmla="*/ 1760 h 1924"/>
                  <a:gd name="T90" fmla="*/ 752 w 1752"/>
                  <a:gd name="T91" fmla="*/ 1760 h 1924"/>
                  <a:gd name="T92" fmla="*/ 712 w 1752"/>
                  <a:gd name="T93" fmla="*/ 1800 h 1924"/>
                  <a:gd name="T94" fmla="*/ 712 w 1752"/>
                  <a:gd name="T95" fmla="*/ 1884 h 1924"/>
                  <a:gd name="T96" fmla="*/ 752 w 1752"/>
                  <a:gd name="T97" fmla="*/ 1924 h 1924"/>
                  <a:gd name="T98" fmla="*/ 996 w 1752"/>
                  <a:gd name="T99" fmla="*/ 1924 h 1924"/>
                  <a:gd name="T100" fmla="*/ 1013 w 1752"/>
                  <a:gd name="T101" fmla="*/ 1920 h 1924"/>
                  <a:gd name="T102" fmla="*/ 1388 w 1752"/>
                  <a:gd name="T103" fmla="*/ 1920 h 1924"/>
                  <a:gd name="T104" fmla="*/ 1388 w 1752"/>
                  <a:gd name="T105" fmla="*/ 1920 h 1924"/>
                  <a:gd name="T106" fmla="*/ 1394 w 1752"/>
                  <a:gd name="T107" fmla="*/ 1920 h 1924"/>
                  <a:gd name="T108" fmla="*/ 1596 w 1752"/>
                  <a:gd name="T109" fmla="*/ 1722 h 1924"/>
                  <a:gd name="T110" fmla="*/ 1596 w 1752"/>
                  <a:gd name="T111" fmla="*/ 1720 h 1924"/>
                  <a:gd name="T112" fmla="*/ 1596 w 1752"/>
                  <a:gd name="T113" fmla="*/ 1564 h 1924"/>
                  <a:gd name="T114" fmla="*/ 1556 w 1752"/>
                  <a:gd name="T115" fmla="*/ 1524 h 1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52" h="1924">
                    <a:moveTo>
                      <a:pt x="520" y="892"/>
                    </a:moveTo>
                    <a:cubicBezTo>
                      <a:pt x="360" y="892"/>
                      <a:pt x="360" y="892"/>
                      <a:pt x="360" y="892"/>
                    </a:cubicBezTo>
                    <a:cubicBezTo>
                      <a:pt x="338" y="892"/>
                      <a:pt x="320" y="910"/>
                      <a:pt x="320" y="932"/>
                    </a:cubicBezTo>
                    <a:cubicBezTo>
                      <a:pt x="320" y="1480"/>
                      <a:pt x="320" y="1480"/>
                      <a:pt x="320" y="1480"/>
                    </a:cubicBezTo>
                    <a:cubicBezTo>
                      <a:pt x="320" y="1503"/>
                      <a:pt x="338" y="1520"/>
                      <a:pt x="360" y="1520"/>
                    </a:cubicBezTo>
                    <a:cubicBezTo>
                      <a:pt x="520" y="1520"/>
                      <a:pt x="520" y="1520"/>
                      <a:pt x="520" y="1520"/>
                    </a:cubicBezTo>
                    <a:cubicBezTo>
                      <a:pt x="542" y="1520"/>
                      <a:pt x="560" y="1503"/>
                      <a:pt x="560" y="1480"/>
                    </a:cubicBezTo>
                    <a:cubicBezTo>
                      <a:pt x="560" y="932"/>
                      <a:pt x="560" y="932"/>
                      <a:pt x="560" y="932"/>
                    </a:cubicBezTo>
                    <a:cubicBezTo>
                      <a:pt x="560" y="910"/>
                      <a:pt x="542" y="892"/>
                      <a:pt x="520" y="892"/>
                    </a:cubicBezTo>
                    <a:close/>
                    <a:moveTo>
                      <a:pt x="1396" y="1520"/>
                    </a:moveTo>
                    <a:cubicBezTo>
                      <a:pt x="1418" y="1520"/>
                      <a:pt x="1436" y="1503"/>
                      <a:pt x="1436" y="1480"/>
                    </a:cubicBezTo>
                    <a:cubicBezTo>
                      <a:pt x="1436" y="932"/>
                      <a:pt x="1436" y="932"/>
                      <a:pt x="1436" y="932"/>
                    </a:cubicBezTo>
                    <a:cubicBezTo>
                      <a:pt x="1436" y="910"/>
                      <a:pt x="1418" y="892"/>
                      <a:pt x="1396" y="892"/>
                    </a:cubicBezTo>
                    <a:cubicBezTo>
                      <a:pt x="1236" y="892"/>
                      <a:pt x="1236" y="892"/>
                      <a:pt x="1236" y="892"/>
                    </a:cubicBezTo>
                    <a:cubicBezTo>
                      <a:pt x="1214" y="892"/>
                      <a:pt x="1196" y="910"/>
                      <a:pt x="1196" y="932"/>
                    </a:cubicBezTo>
                    <a:cubicBezTo>
                      <a:pt x="1196" y="1480"/>
                      <a:pt x="1196" y="1480"/>
                      <a:pt x="1196" y="1480"/>
                    </a:cubicBezTo>
                    <a:cubicBezTo>
                      <a:pt x="1196" y="1503"/>
                      <a:pt x="1214" y="1520"/>
                      <a:pt x="1236" y="1520"/>
                    </a:cubicBezTo>
                    <a:lnTo>
                      <a:pt x="1396" y="1520"/>
                    </a:lnTo>
                    <a:close/>
                    <a:moveTo>
                      <a:pt x="1680" y="1019"/>
                    </a:moveTo>
                    <a:cubicBezTo>
                      <a:pt x="1680" y="756"/>
                      <a:pt x="1680" y="756"/>
                      <a:pt x="1680" y="756"/>
                    </a:cubicBezTo>
                    <a:cubicBezTo>
                      <a:pt x="1679" y="756"/>
                      <a:pt x="1679" y="756"/>
                      <a:pt x="1679" y="756"/>
                    </a:cubicBezTo>
                    <a:cubicBezTo>
                      <a:pt x="1657" y="335"/>
                      <a:pt x="1309" y="0"/>
                      <a:pt x="882" y="0"/>
                    </a:cubicBezTo>
                    <a:cubicBezTo>
                      <a:pt x="455" y="0"/>
                      <a:pt x="107" y="335"/>
                      <a:pt x="85" y="756"/>
                    </a:cubicBezTo>
                    <a:cubicBezTo>
                      <a:pt x="84" y="756"/>
                      <a:pt x="84" y="756"/>
                      <a:pt x="84" y="756"/>
                    </a:cubicBezTo>
                    <a:cubicBezTo>
                      <a:pt x="84" y="1007"/>
                      <a:pt x="84" y="1007"/>
                      <a:pt x="84" y="1007"/>
                    </a:cubicBezTo>
                    <a:cubicBezTo>
                      <a:pt x="32" y="1056"/>
                      <a:pt x="0" y="1124"/>
                      <a:pt x="0" y="1200"/>
                    </a:cubicBezTo>
                    <a:cubicBezTo>
                      <a:pt x="0" y="1338"/>
                      <a:pt x="105" y="1451"/>
                      <a:pt x="240" y="1463"/>
                    </a:cubicBezTo>
                    <a:cubicBezTo>
                      <a:pt x="240" y="787"/>
                      <a:pt x="240" y="787"/>
                      <a:pt x="240" y="787"/>
                    </a:cubicBezTo>
                    <a:cubicBezTo>
                      <a:pt x="241" y="787"/>
                      <a:pt x="241" y="787"/>
                      <a:pt x="241" y="787"/>
                    </a:cubicBezTo>
                    <a:cubicBezTo>
                      <a:pt x="259" y="447"/>
                      <a:pt x="540" y="176"/>
                      <a:pt x="884" y="176"/>
                    </a:cubicBezTo>
                    <a:cubicBezTo>
                      <a:pt x="1228" y="176"/>
                      <a:pt x="1509" y="447"/>
                      <a:pt x="1527" y="787"/>
                    </a:cubicBezTo>
                    <a:cubicBezTo>
                      <a:pt x="1528" y="787"/>
                      <a:pt x="1528" y="787"/>
                      <a:pt x="1528" y="787"/>
                    </a:cubicBezTo>
                    <a:cubicBezTo>
                      <a:pt x="1528" y="1461"/>
                      <a:pt x="1528" y="1461"/>
                      <a:pt x="1528" y="1461"/>
                    </a:cubicBezTo>
                    <a:cubicBezTo>
                      <a:pt x="1655" y="1442"/>
                      <a:pt x="1752" y="1333"/>
                      <a:pt x="1752" y="1200"/>
                    </a:cubicBezTo>
                    <a:cubicBezTo>
                      <a:pt x="1752" y="1130"/>
                      <a:pt x="1725" y="1067"/>
                      <a:pt x="1680" y="1019"/>
                    </a:cubicBezTo>
                    <a:close/>
                    <a:moveTo>
                      <a:pt x="1556" y="1524"/>
                    </a:moveTo>
                    <a:cubicBezTo>
                      <a:pt x="1552" y="1524"/>
                      <a:pt x="1552" y="1524"/>
                      <a:pt x="1552" y="1524"/>
                    </a:cubicBezTo>
                    <a:cubicBezTo>
                      <a:pt x="1530" y="1524"/>
                      <a:pt x="1512" y="1542"/>
                      <a:pt x="1512" y="1564"/>
                    </a:cubicBezTo>
                    <a:cubicBezTo>
                      <a:pt x="1512" y="1720"/>
                      <a:pt x="1512" y="1720"/>
                      <a:pt x="1512" y="1720"/>
                    </a:cubicBezTo>
                    <a:cubicBezTo>
                      <a:pt x="1512" y="1723"/>
                      <a:pt x="1512" y="1725"/>
                      <a:pt x="1513" y="1728"/>
                    </a:cubicBezTo>
                    <a:cubicBezTo>
                      <a:pt x="1491" y="1780"/>
                      <a:pt x="1447" y="1822"/>
                      <a:pt x="1393" y="1841"/>
                    </a:cubicBezTo>
                    <a:cubicBezTo>
                      <a:pt x="1392" y="1841"/>
                      <a:pt x="1390" y="1840"/>
                      <a:pt x="1388" y="1840"/>
                    </a:cubicBezTo>
                    <a:cubicBezTo>
                      <a:pt x="1036" y="1840"/>
                      <a:pt x="1036" y="1840"/>
                      <a:pt x="1036" y="1840"/>
                    </a:cubicBezTo>
                    <a:cubicBezTo>
                      <a:pt x="1036" y="1800"/>
                      <a:pt x="1036" y="1800"/>
                      <a:pt x="1036" y="1800"/>
                    </a:cubicBezTo>
                    <a:cubicBezTo>
                      <a:pt x="1036" y="1778"/>
                      <a:pt x="1018" y="1760"/>
                      <a:pt x="996" y="1760"/>
                    </a:cubicBezTo>
                    <a:cubicBezTo>
                      <a:pt x="752" y="1760"/>
                      <a:pt x="752" y="1760"/>
                      <a:pt x="752" y="1760"/>
                    </a:cubicBezTo>
                    <a:cubicBezTo>
                      <a:pt x="730" y="1760"/>
                      <a:pt x="712" y="1778"/>
                      <a:pt x="712" y="1800"/>
                    </a:cubicBezTo>
                    <a:cubicBezTo>
                      <a:pt x="712" y="1884"/>
                      <a:pt x="712" y="1884"/>
                      <a:pt x="712" y="1884"/>
                    </a:cubicBezTo>
                    <a:cubicBezTo>
                      <a:pt x="712" y="1907"/>
                      <a:pt x="730" y="1924"/>
                      <a:pt x="752" y="1924"/>
                    </a:cubicBezTo>
                    <a:cubicBezTo>
                      <a:pt x="996" y="1924"/>
                      <a:pt x="996" y="1924"/>
                      <a:pt x="996" y="1924"/>
                    </a:cubicBezTo>
                    <a:cubicBezTo>
                      <a:pt x="1002" y="1924"/>
                      <a:pt x="1008" y="1923"/>
                      <a:pt x="1013" y="1920"/>
                    </a:cubicBezTo>
                    <a:cubicBezTo>
                      <a:pt x="1388" y="1920"/>
                      <a:pt x="1388" y="1920"/>
                      <a:pt x="1388" y="1920"/>
                    </a:cubicBezTo>
                    <a:cubicBezTo>
                      <a:pt x="1388" y="1920"/>
                      <a:pt x="1388" y="1920"/>
                      <a:pt x="1388" y="1920"/>
                    </a:cubicBezTo>
                    <a:cubicBezTo>
                      <a:pt x="1390" y="1920"/>
                      <a:pt x="1392" y="1920"/>
                      <a:pt x="1394" y="1920"/>
                    </a:cubicBezTo>
                    <a:cubicBezTo>
                      <a:pt x="1504" y="1920"/>
                      <a:pt x="1594" y="1832"/>
                      <a:pt x="1596" y="1722"/>
                    </a:cubicBezTo>
                    <a:cubicBezTo>
                      <a:pt x="1596" y="1722"/>
                      <a:pt x="1596" y="1721"/>
                      <a:pt x="1596" y="1720"/>
                    </a:cubicBezTo>
                    <a:cubicBezTo>
                      <a:pt x="1596" y="1564"/>
                      <a:pt x="1596" y="1564"/>
                      <a:pt x="1596" y="1564"/>
                    </a:cubicBezTo>
                    <a:cubicBezTo>
                      <a:pt x="1596" y="1542"/>
                      <a:pt x="1578" y="1524"/>
                      <a:pt x="1556" y="15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8" name="Title 1"/>
            <p:cNvSpPr txBox="1">
              <a:spLocks/>
            </p:cNvSpPr>
            <p:nvPr/>
          </p:nvSpPr>
          <p:spPr>
            <a:xfrm>
              <a:off x="9953400" y="3677266"/>
              <a:ext cx="1828541" cy="27578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ctr" defTabSz="914400" rtl="0" eaLnBrk="1" fontAlgn="base" latinLnBrk="0" hangingPunct="1">
                <a:lnSpc>
                  <a:spcPts val="1962"/>
                </a:lnSpc>
                <a:spcBef>
                  <a:spcPct val="0"/>
                </a:spcBef>
                <a:spcAft>
                  <a:spcPts val="1800"/>
                </a:spcAft>
                <a:buClrTx/>
                <a:buSzTx/>
                <a:buFontTx/>
                <a:buNone/>
                <a:tabLst/>
                <a:defRPr/>
              </a:pP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Bring your </a:t>
              </a:r>
              <a:b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0" cap="none" spc="0" normalizeH="0" baseline="0" noProof="0" dirty="0">
                  <a:ln w="3175">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team together</a:t>
              </a:r>
            </a:p>
          </p:txBody>
        </p:sp>
        <p:sp>
          <p:nvSpPr>
            <p:cNvPr id="29" name="Rectangle 28"/>
            <p:cNvSpPr/>
            <p:nvPr/>
          </p:nvSpPr>
          <p:spPr>
            <a:xfrm>
              <a:off x="9953400" y="4236598"/>
              <a:ext cx="1828541" cy="1200329"/>
            </a:xfrm>
            <a:prstGeom prst="rect">
              <a:avLst/>
            </a:prstGeom>
          </p:spPr>
          <p:txBody>
            <a:bodyPr wrap="square" lIns="0" rIns="0">
              <a:spAutoFit/>
            </a:bodyPr>
            <a:lstStyle/>
            <a:p>
              <a:pPr marL="0" marR="0" lvl="1" indent="0" algn="ctr" defTabSz="914400" eaLnBrk="1" fontAlgn="base" latinLnBrk="0" hangingPunct="1">
                <a:lnSpc>
                  <a:spcPct val="100000"/>
                </a:lnSpc>
                <a:spcBef>
                  <a:spcPct val="0"/>
                </a:spcBef>
                <a:spcAft>
                  <a:spcPts val="1800"/>
                </a:spcAft>
                <a:buClr>
                  <a:srgbClr val="DC3C00"/>
                </a:buClr>
                <a:buSzTx/>
                <a:buFontTx/>
                <a:buNone/>
                <a:tabLst/>
                <a:defRPr/>
              </a:pPr>
              <a:r>
                <a:rPr kumimoji="0" lang="en-US" sz="1200" b="0" i="0" u="none" strike="noStrike" kern="0" cap="none" spc="0" normalizeH="0" baseline="0" noProof="0" dirty="0">
                  <a:ln>
                    <a:noFill/>
                  </a:ln>
                  <a:solidFill>
                    <a:sysClr val="windowText" lastClr="000000"/>
                  </a:solidFill>
                  <a:effectLst/>
                  <a:uLnTx/>
                  <a:uFillTx/>
                  <a:cs typeface="Bodoni Std Bold Italic"/>
                </a:rPr>
                <a:t>What if you were connected to everything important at work? Plugged into every document, person and activity that mattered? </a:t>
              </a:r>
            </a:p>
          </p:txBody>
        </p:sp>
        <p:grpSp>
          <p:nvGrpSpPr>
            <p:cNvPr id="42" name="Group 41"/>
            <p:cNvGrpSpPr/>
            <p:nvPr/>
          </p:nvGrpSpPr>
          <p:grpSpPr>
            <a:xfrm>
              <a:off x="10137516" y="1946102"/>
              <a:ext cx="1460308" cy="1460308"/>
              <a:chOff x="10137516" y="1946102"/>
              <a:chExt cx="1460308" cy="1460308"/>
            </a:xfrm>
          </p:grpSpPr>
          <p:sp>
            <p:nvSpPr>
              <p:cNvPr id="31" name="Oval 30"/>
              <p:cNvSpPr/>
              <p:nvPr/>
            </p:nvSpPr>
            <p:spPr>
              <a:xfrm>
                <a:off x="10137516" y="1946102"/>
                <a:ext cx="1460308" cy="1460308"/>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32" name="Freeform 21"/>
              <p:cNvSpPr>
                <a:spLocks noChangeAspect="1" noEditPoints="1"/>
              </p:cNvSpPr>
              <p:nvPr/>
            </p:nvSpPr>
            <p:spPr bwMode="auto">
              <a:xfrm>
                <a:off x="10528491" y="2401936"/>
                <a:ext cx="678358" cy="548640"/>
              </a:xfrm>
              <a:custGeom>
                <a:avLst/>
                <a:gdLst>
                  <a:gd name="T0" fmla="*/ 2332 w 2372"/>
                  <a:gd name="T1" fmla="*/ 1920 h 1920"/>
                  <a:gd name="T2" fmla="*/ 1688 w 2372"/>
                  <a:gd name="T3" fmla="*/ 1920 h 1920"/>
                  <a:gd name="T4" fmla="*/ 1648 w 2372"/>
                  <a:gd name="T5" fmla="*/ 1880 h 1920"/>
                  <a:gd name="T6" fmla="*/ 1648 w 2372"/>
                  <a:gd name="T7" fmla="*/ 1783 h 1920"/>
                  <a:gd name="T8" fmla="*/ 2012 w 2372"/>
                  <a:gd name="T9" fmla="*/ 1652 h 1920"/>
                  <a:gd name="T10" fmla="*/ 2372 w 2372"/>
                  <a:gd name="T11" fmla="*/ 1780 h 1920"/>
                  <a:gd name="T12" fmla="*/ 2372 w 2372"/>
                  <a:gd name="T13" fmla="*/ 1880 h 1920"/>
                  <a:gd name="T14" fmla="*/ 2332 w 2372"/>
                  <a:gd name="T15" fmla="*/ 1920 h 1920"/>
                  <a:gd name="T16" fmla="*/ 2010 w 2372"/>
                  <a:gd name="T17" fmla="*/ 1560 h 1920"/>
                  <a:gd name="T18" fmla="*/ 1832 w 2372"/>
                  <a:gd name="T19" fmla="*/ 1382 h 1920"/>
                  <a:gd name="T20" fmla="*/ 2010 w 2372"/>
                  <a:gd name="T21" fmla="*/ 1204 h 1920"/>
                  <a:gd name="T22" fmla="*/ 2188 w 2372"/>
                  <a:gd name="T23" fmla="*/ 1382 h 1920"/>
                  <a:gd name="T24" fmla="*/ 2010 w 2372"/>
                  <a:gd name="T25" fmla="*/ 1560 h 1920"/>
                  <a:gd name="T26" fmla="*/ 1578 w 2372"/>
                  <a:gd name="T27" fmla="*/ 1591 h 1920"/>
                  <a:gd name="T28" fmla="*/ 1523 w 2372"/>
                  <a:gd name="T29" fmla="*/ 1606 h 1920"/>
                  <a:gd name="T30" fmla="*/ 1170 w 2372"/>
                  <a:gd name="T31" fmla="*/ 1402 h 1920"/>
                  <a:gd name="T32" fmla="*/ 1166 w 2372"/>
                  <a:gd name="T33" fmla="*/ 1399 h 1920"/>
                  <a:gd name="T34" fmla="*/ 1162 w 2372"/>
                  <a:gd name="T35" fmla="*/ 1402 h 1920"/>
                  <a:gd name="T36" fmla="*/ 809 w 2372"/>
                  <a:gd name="T37" fmla="*/ 1606 h 1920"/>
                  <a:gd name="T38" fmla="*/ 754 w 2372"/>
                  <a:gd name="T39" fmla="*/ 1591 h 1920"/>
                  <a:gd name="T40" fmla="*/ 732 w 2372"/>
                  <a:gd name="T41" fmla="*/ 1553 h 1920"/>
                  <a:gd name="T42" fmla="*/ 747 w 2372"/>
                  <a:gd name="T43" fmla="*/ 1498 h 1920"/>
                  <a:gd name="T44" fmla="*/ 1100 w 2372"/>
                  <a:gd name="T45" fmla="*/ 1294 h 1920"/>
                  <a:gd name="T46" fmla="*/ 1104 w 2372"/>
                  <a:gd name="T47" fmla="*/ 1292 h 1920"/>
                  <a:gd name="T48" fmla="*/ 1104 w 2372"/>
                  <a:gd name="T49" fmla="*/ 1288 h 1920"/>
                  <a:gd name="T50" fmla="*/ 1104 w 2372"/>
                  <a:gd name="T51" fmla="*/ 880 h 1920"/>
                  <a:gd name="T52" fmla="*/ 1144 w 2372"/>
                  <a:gd name="T53" fmla="*/ 840 h 1920"/>
                  <a:gd name="T54" fmla="*/ 1188 w 2372"/>
                  <a:gd name="T55" fmla="*/ 840 h 1920"/>
                  <a:gd name="T56" fmla="*/ 1228 w 2372"/>
                  <a:gd name="T57" fmla="*/ 880 h 1920"/>
                  <a:gd name="T58" fmla="*/ 1228 w 2372"/>
                  <a:gd name="T59" fmla="*/ 1288 h 1920"/>
                  <a:gd name="T60" fmla="*/ 1228 w 2372"/>
                  <a:gd name="T61" fmla="*/ 1292 h 1920"/>
                  <a:gd name="T62" fmla="*/ 1232 w 2372"/>
                  <a:gd name="T63" fmla="*/ 1294 h 1920"/>
                  <a:gd name="T64" fmla="*/ 1585 w 2372"/>
                  <a:gd name="T65" fmla="*/ 1498 h 1920"/>
                  <a:gd name="T66" fmla="*/ 1600 w 2372"/>
                  <a:gd name="T67" fmla="*/ 1553 h 1920"/>
                  <a:gd name="T68" fmla="*/ 1578 w 2372"/>
                  <a:gd name="T69" fmla="*/ 1591 h 1920"/>
                  <a:gd name="T70" fmla="*/ 1488 w 2372"/>
                  <a:gd name="T71" fmla="*/ 716 h 1920"/>
                  <a:gd name="T72" fmla="*/ 844 w 2372"/>
                  <a:gd name="T73" fmla="*/ 716 h 1920"/>
                  <a:gd name="T74" fmla="*/ 804 w 2372"/>
                  <a:gd name="T75" fmla="*/ 676 h 1920"/>
                  <a:gd name="T76" fmla="*/ 804 w 2372"/>
                  <a:gd name="T77" fmla="*/ 579 h 1920"/>
                  <a:gd name="T78" fmla="*/ 1168 w 2372"/>
                  <a:gd name="T79" fmla="*/ 448 h 1920"/>
                  <a:gd name="T80" fmla="*/ 1528 w 2372"/>
                  <a:gd name="T81" fmla="*/ 576 h 1920"/>
                  <a:gd name="T82" fmla="*/ 1528 w 2372"/>
                  <a:gd name="T83" fmla="*/ 676 h 1920"/>
                  <a:gd name="T84" fmla="*/ 1488 w 2372"/>
                  <a:gd name="T85" fmla="*/ 716 h 1920"/>
                  <a:gd name="T86" fmla="*/ 1166 w 2372"/>
                  <a:gd name="T87" fmla="*/ 356 h 1920"/>
                  <a:gd name="T88" fmla="*/ 988 w 2372"/>
                  <a:gd name="T89" fmla="*/ 178 h 1920"/>
                  <a:gd name="T90" fmla="*/ 1166 w 2372"/>
                  <a:gd name="T91" fmla="*/ 0 h 1920"/>
                  <a:gd name="T92" fmla="*/ 1344 w 2372"/>
                  <a:gd name="T93" fmla="*/ 178 h 1920"/>
                  <a:gd name="T94" fmla="*/ 1166 w 2372"/>
                  <a:gd name="T95" fmla="*/ 356 h 1920"/>
                  <a:gd name="T96" fmla="*/ 684 w 2372"/>
                  <a:gd name="T97" fmla="*/ 1920 h 1920"/>
                  <a:gd name="T98" fmla="*/ 40 w 2372"/>
                  <a:gd name="T99" fmla="*/ 1920 h 1920"/>
                  <a:gd name="T100" fmla="*/ 0 w 2372"/>
                  <a:gd name="T101" fmla="*/ 1880 h 1920"/>
                  <a:gd name="T102" fmla="*/ 0 w 2372"/>
                  <a:gd name="T103" fmla="*/ 1783 h 1920"/>
                  <a:gd name="T104" fmla="*/ 364 w 2372"/>
                  <a:gd name="T105" fmla="*/ 1652 h 1920"/>
                  <a:gd name="T106" fmla="*/ 724 w 2372"/>
                  <a:gd name="T107" fmla="*/ 1780 h 1920"/>
                  <a:gd name="T108" fmla="*/ 724 w 2372"/>
                  <a:gd name="T109" fmla="*/ 1880 h 1920"/>
                  <a:gd name="T110" fmla="*/ 684 w 2372"/>
                  <a:gd name="T111" fmla="*/ 1920 h 1920"/>
                  <a:gd name="T112" fmla="*/ 362 w 2372"/>
                  <a:gd name="T113" fmla="*/ 1560 h 1920"/>
                  <a:gd name="T114" fmla="*/ 184 w 2372"/>
                  <a:gd name="T115" fmla="*/ 1382 h 1920"/>
                  <a:gd name="T116" fmla="*/ 362 w 2372"/>
                  <a:gd name="T117" fmla="*/ 1204 h 1920"/>
                  <a:gd name="T118" fmla="*/ 540 w 2372"/>
                  <a:gd name="T119" fmla="*/ 1382 h 1920"/>
                  <a:gd name="T120" fmla="*/ 362 w 2372"/>
                  <a:gd name="T121" fmla="*/ 156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72" h="1920">
                    <a:moveTo>
                      <a:pt x="2332" y="1920"/>
                    </a:moveTo>
                    <a:cubicBezTo>
                      <a:pt x="1688" y="1920"/>
                      <a:pt x="1688" y="1920"/>
                      <a:pt x="1688" y="1920"/>
                    </a:cubicBezTo>
                    <a:cubicBezTo>
                      <a:pt x="1666" y="1920"/>
                      <a:pt x="1648" y="1902"/>
                      <a:pt x="1648" y="1880"/>
                    </a:cubicBezTo>
                    <a:cubicBezTo>
                      <a:pt x="1648" y="1783"/>
                      <a:pt x="1648" y="1783"/>
                      <a:pt x="1648" y="1783"/>
                    </a:cubicBezTo>
                    <a:cubicBezTo>
                      <a:pt x="1747" y="1701"/>
                      <a:pt x="1874" y="1652"/>
                      <a:pt x="2012" y="1652"/>
                    </a:cubicBezTo>
                    <a:cubicBezTo>
                      <a:pt x="2148" y="1652"/>
                      <a:pt x="2274" y="1700"/>
                      <a:pt x="2372" y="1780"/>
                    </a:cubicBezTo>
                    <a:cubicBezTo>
                      <a:pt x="2372" y="1880"/>
                      <a:pt x="2372" y="1880"/>
                      <a:pt x="2372" y="1880"/>
                    </a:cubicBezTo>
                    <a:cubicBezTo>
                      <a:pt x="2372" y="1902"/>
                      <a:pt x="2354" y="1920"/>
                      <a:pt x="2332" y="1920"/>
                    </a:cubicBezTo>
                    <a:close/>
                    <a:moveTo>
                      <a:pt x="2010" y="1560"/>
                    </a:moveTo>
                    <a:cubicBezTo>
                      <a:pt x="1912" y="1560"/>
                      <a:pt x="1832" y="1480"/>
                      <a:pt x="1832" y="1382"/>
                    </a:cubicBezTo>
                    <a:cubicBezTo>
                      <a:pt x="1832" y="1284"/>
                      <a:pt x="1912" y="1204"/>
                      <a:pt x="2010" y="1204"/>
                    </a:cubicBezTo>
                    <a:cubicBezTo>
                      <a:pt x="2108" y="1204"/>
                      <a:pt x="2188" y="1284"/>
                      <a:pt x="2188" y="1382"/>
                    </a:cubicBezTo>
                    <a:cubicBezTo>
                      <a:pt x="2188" y="1480"/>
                      <a:pt x="2108" y="1560"/>
                      <a:pt x="2010" y="1560"/>
                    </a:cubicBezTo>
                    <a:close/>
                    <a:moveTo>
                      <a:pt x="1578" y="1591"/>
                    </a:moveTo>
                    <a:cubicBezTo>
                      <a:pt x="1567" y="1610"/>
                      <a:pt x="1542" y="1617"/>
                      <a:pt x="1523" y="1606"/>
                    </a:cubicBezTo>
                    <a:cubicBezTo>
                      <a:pt x="1170" y="1402"/>
                      <a:pt x="1170" y="1402"/>
                      <a:pt x="1170" y="1402"/>
                    </a:cubicBezTo>
                    <a:cubicBezTo>
                      <a:pt x="1168" y="1401"/>
                      <a:pt x="1167" y="1400"/>
                      <a:pt x="1166" y="1399"/>
                    </a:cubicBezTo>
                    <a:cubicBezTo>
                      <a:pt x="1165" y="1400"/>
                      <a:pt x="1164" y="1401"/>
                      <a:pt x="1162" y="1402"/>
                    </a:cubicBezTo>
                    <a:cubicBezTo>
                      <a:pt x="809" y="1606"/>
                      <a:pt x="809" y="1606"/>
                      <a:pt x="809" y="1606"/>
                    </a:cubicBezTo>
                    <a:cubicBezTo>
                      <a:pt x="790" y="1617"/>
                      <a:pt x="765" y="1610"/>
                      <a:pt x="754" y="1591"/>
                    </a:cubicBezTo>
                    <a:cubicBezTo>
                      <a:pt x="732" y="1553"/>
                      <a:pt x="732" y="1553"/>
                      <a:pt x="732" y="1553"/>
                    </a:cubicBezTo>
                    <a:cubicBezTo>
                      <a:pt x="721" y="1534"/>
                      <a:pt x="728" y="1509"/>
                      <a:pt x="747" y="1498"/>
                    </a:cubicBezTo>
                    <a:cubicBezTo>
                      <a:pt x="1100" y="1294"/>
                      <a:pt x="1100" y="1294"/>
                      <a:pt x="1100" y="1294"/>
                    </a:cubicBezTo>
                    <a:cubicBezTo>
                      <a:pt x="1102" y="1294"/>
                      <a:pt x="1103" y="1293"/>
                      <a:pt x="1104" y="1292"/>
                    </a:cubicBezTo>
                    <a:cubicBezTo>
                      <a:pt x="1104" y="1291"/>
                      <a:pt x="1104" y="1289"/>
                      <a:pt x="1104" y="1288"/>
                    </a:cubicBezTo>
                    <a:cubicBezTo>
                      <a:pt x="1104" y="880"/>
                      <a:pt x="1104" y="880"/>
                      <a:pt x="1104" y="880"/>
                    </a:cubicBezTo>
                    <a:cubicBezTo>
                      <a:pt x="1104" y="858"/>
                      <a:pt x="1122" y="840"/>
                      <a:pt x="1144" y="840"/>
                    </a:cubicBezTo>
                    <a:cubicBezTo>
                      <a:pt x="1188" y="840"/>
                      <a:pt x="1188" y="840"/>
                      <a:pt x="1188" y="840"/>
                    </a:cubicBezTo>
                    <a:cubicBezTo>
                      <a:pt x="1210" y="840"/>
                      <a:pt x="1228" y="858"/>
                      <a:pt x="1228" y="880"/>
                    </a:cubicBezTo>
                    <a:cubicBezTo>
                      <a:pt x="1228" y="1288"/>
                      <a:pt x="1228" y="1288"/>
                      <a:pt x="1228" y="1288"/>
                    </a:cubicBezTo>
                    <a:cubicBezTo>
                      <a:pt x="1228" y="1289"/>
                      <a:pt x="1228" y="1291"/>
                      <a:pt x="1228" y="1292"/>
                    </a:cubicBezTo>
                    <a:cubicBezTo>
                      <a:pt x="1229" y="1293"/>
                      <a:pt x="1230" y="1294"/>
                      <a:pt x="1232" y="1294"/>
                    </a:cubicBezTo>
                    <a:cubicBezTo>
                      <a:pt x="1585" y="1498"/>
                      <a:pt x="1585" y="1498"/>
                      <a:pt x="1585" y="1498"/>
                    </a:cubicBezTo>
                    <a:cubicBezTo>
                      <a:pt x="1604" y="1509"/>
                      <a:pt x="1611" y="1534"/>
                      <a:pt x="1600" y="1553"/>
                    </a:cubicBezTo>
                    <a:lnTo>
                      <a:pt x="1578" y="1591"/>
                    </a:lnTo>
                    <a:close/>
                    <a:moveTo>
                      <a:pt x="1488" y="716"/>
                    </a:moveTo>
                    <a:cubicBezTo>
                      <a:pt x="844" y="716"/>
                      <a:pt x="844" y="716"/>
                      <a:pt x="844" y="716"/>
                    </a:cubicBezTo>
                    <a:cubicBezTo>
                      <a:pt x="822" y="716"/>
                      <a:pt x="804" y="698"/>
                      <a:pt x="804" y="676"/>
                    </a:cubicBezTo>
                    <a:cubicBezTo>
                      <a:pt x="804" y="579"/>
                      <a:pt x="804" y="579"/>
                      <a:pt x="804" y="579"/>
                    </a:cubicBezTo>
                    <a:cubicBezTo>
                      <a:pt x="903" y="497"/>
                      <a:pt x="1030" y="448"/>
                      <a:pt x="1168" y="448"/>
                    </a:cubicBezTo>
                    <a:cubicBezTo>
                      <a:pt x="1304" y="448"/>
                      <a:pt x="1430" y="496"/>
                      <a:pt x="1528" y="576"/>
                    </a:cubicBezTo>
                    <a:cubicBezTo>
                      <a:pt x="1528" y="676"/>
                      <a:pt x="1528" y="676"/>
                      <a:pt x="1528" y="676"/>
                    </a:cubicBezTo>
                    <a:cubicBezTo>
                      <a:pt x="1528" y="698"/>
                      <a:pt x="1510" y="716"/>
                      <a:pt x="1488" y="716"/>
                    </a:cubicBezTo>
                    <a:close/>
                    <a:moveTo>
                      <a:pt x="1166" y="356"/>
                    </a:moveTo>
                    <a:cubicBezTo>
                      <a:pt x="1068" y="356"/>
                      <a:pt x="988" y="276"/>
                      <a:pt x="988" y="178"/>
                    </a:cubicBezTo>
                    <a:cubicBezTo>
                      <a:pt x="988" y="80"/>
                      <a:pt x="1068" y="0"/>
                      <a:pt x="1166" y="0"/>
                    </a:cubicBezTo>
                    <a:cubicBezTo>
                      <a:pt x="1264" y="0"/>
                      <a:pt x="1344" y="80"/>
                      <a:pt x="1344" y="178"/>
                    </a:cubicBezTo>
                    <a:cubicBezTo>
                      <a:pt x="1344" y="276"/>
                      <a:pt x="1264" y="356"/>
                      <a:pt x="1166" y="356"/>
                    </a:cubicBezTo>
                    <a:close/>
                    <a:moveTo>
                      <a:pt x="684" y="1920"/>
                    </a:moveTo>
                    <a:cubicBezTo>
                      <a:pt x="40" y="1920"/>
                      <a:pt x="40" y="1920"/>
                      <a:pt x="40" y="1920"/>
                    </a:cubicBezTo>
                    <a:cubicBezTo>
                      <a:pt x="18" y="1920"/>
                      <a:pt x="0" y="1902"/>
                      <a:pt x="0" y="1880"/>
                    </a:cubicBezTo>
                    <a:cubicBezTo>
                      <a:pt x="0" y="1783"/>
                      <a:pt x="0" y="1783"/>
                      <a:pt x="0" y="1783"/>
                    </a:cubicBezTo>
                    <a:cubicBezTo>
                      <a:pt x="99" y="1701"/>
                      <a:pt x="226" y="1652"/>
                      <a:pt x="364" y="1652"/>
                    </a:cubicBezTo>
                    <a:cubicBezTo>
                      <a:pt x="500" y="1652"/>
                      <a:pt x="626" y="1700"/>
                      <a:pt x="724" y="1780"/>
                    </a:cubicBezTo>
                    <a:cubicBezTo>
                      <a:pt x="724" y="1880"/>
                      <a:pt x="724" y="1880"/>
                      <a:pt x="724" y="1880"/>
                    </a:cubicBezTo>
                    <a:cubicBezTo>
                      <a:pt x="724" y="1902"/>
                      <a:pt x="706" y="1920"/>
                      <a:pt x="684" y="1920"/>
                    </a:cubicBezTo>
                    <a:close/>
                    <a:moveTo>
                      <a:pt x="362" y="1560"/>
                    </a:moveTo>
                    <a:cubicBezTo>
                      <a:pt x="264" y="1560"/>
                      <a:pt x="184" y="1480"/>
                      <a:pt x="184" y="1382"/>
                    </a:cubicBezTo>
                    <a:cubicBezTo>
                      <a:pt x="184" y="1284"/>
                      <a:pt x="264" y="1204"/>
                      <a:pt x="362" y="1204"/>
                    </a:cubicBezTo>
                    <a:cubicBezTo>
                      <a:pt x="460" y="1204"/>
                      <a:pt x="540" y="1284"/>
                      <a:pt x="540" y="1382"/>
                    </a:cubicBezTo>
                    <a:cubicBezTo>
                      <a:pt x="540" y="1480"/>
                      <a:pt x="460" y="1560"/>
                      <a:pt x="362" y="156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30" name="TextBox 29"/>
          <p:cNvSpPr txBox="1"/>
          <p:nvPr/>
        </p:nvSpPr>
        <p:spPr>
          <a:xfrm>
            <a:off x="476303" y="6504313"/>
            <a:ext cx="4065534" cy="221471"/>
          </a:xfrm>
          <a:prstGeom prst="rect">
            <a:avLst/>
          </a:prstGeom>
          <a:noFill/>
        </p:spPr>
        <p:txBody>
          <a:bodyPr wrap="square" lIns="0" tIns="0" rIns="0" bIns="0" rtlCol="0">
            <a:spAutoFit/>
          </a:bodyPr>
          <a:lstStyle/>
          <a:p>
            <a:pPr marL="0" marR="0" lvl="0" indent="0" defTabSz="914224" eaLnBrk="1" fontAlgn="auto" latinLnBrk="0" hangingPunct="1">
              <a:lnSpc>
                <a:spcPct val="90000"/>
              </a:lnSpc>
              <a:spcBef>
                <a:spcPts val="1199"/>
              </a:spcBef>
              <a:spcAft>
                <a:spcPts val="600"/>
              </a:spcAft>
              <a:buClrTx/>
              <a:buSzTx/>
              <a:buFontTx/>
              <a:buNone/>
              <a:tabLst/>
              <a:defRPr/>
            </a:pP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//fasttrack.office.com/envision</a:t>
            </a:r>
          </a:p>
        </p:txBody>
      </p:sp>
    </p:spTree>
    <p:extLst>
      <p:ext uri="{BB962C8B-B14F-4D97-AF65-F5344CB8AC3E}">
        <p14:creationId xmlns:p14="http://schemas.microsoft.com/office/powerpoint/2010/main" val="86414818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Tailor your story with </a:t>
            </a:r>
            <a:br>
              <a:rPr lang="en-US" dirty="0"/>
            </a:br>
            <a:r>
              <a:rPr lang="en-US" dirty="0"/>
              <a:t>functional scenarios</a:t>
            </a:r>
          </a:p>
        </p:txBody>
      </p:sp>
      <p:sp>
        <p:nvSpPr>
          <p:cNvPr id="4" name="Rectangle 3"/>
          <p:cNvSpPr/>
          <p:nvPr/>
        </p:nvSpPr>
        <p:spPr>
          <a:xfrm>
            <a:off x="6065837" y="771027"/>
            <a:ext cx="5638800" cy="1200329"/>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dirty="0">
                <a:ln>
                  <a:noFill/>
                </a:ln>
                <a:solidFill>
                  <a:srgbClr val="2C292A"/>
                </a:solidFill>
                <a:effectLst/>
                <a:uLnTx/>
                <a:uFillTx/>
              </a:rPr>
              <a:t>Dive deeper into how Office 365 can solve business tasks and challenges particular to </a:t>
            </a:r>
            <a:r>
              <a:rPr kumimoji="0" lang="en-US" sz="1600" b="0" i="0" u="sng" strike="noStrike" kern="0" cap="none" spc="0" normalizeH="0" baseline="0" noProof="0" dirty="0">
                <a:ln>
                  <a:noFill/>
                </a:ln>
                <a:solidFill>
                  <a:srgbClr val="2C292A"/>
                </a:solidFill>
                <a:effectLst/>
                <a:uLnTx/>
                <a:uFillTx/>
              </a:rPr>
              <a:t>your</a:t>
            </a:r>
            <a:r>
              <a:rPr kumimoji="0" lang="en-US" sz="1600" b="0" i="0" u="none" strike="noStrike" kern="0" cap="none" spc="0" normalizeH="0" baseline="0" noProof="0" dirty="0">
                <a:ln>
                  <a:noFill/>
                </a:ln>
                <a:solidFill>
                  <a:srgbClr val="2C292A"/>
                </a:solidFill>
                <a:effectLst/>
                <a:uLnTx/>
                <a:uFillTx/>
              </a:rPr>
              <a:t> </a:t>
            </a: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industry and role</a:t>
            </a:r>
            <a:r>
              <a:rPr kumimoji="0" lang="en-US" sz="1600" b="0" i="0" u="none" strike="noStrike" kern="0" cap="none" spc="0" normalizeH="0" baseline="0" noProof="0" dirty="0">
                <a:ln>
                  <a:noFill/>
                </a:ln>
                <a:solidFill>
                  <a:srgbClr val="2C292A"/>
                </a:solidFill>
                <a:effectLst/>
                <a:uLnTx/>
                <a:uFillTx/>
              </a:rPr>
              <a:t>. </a:t>
            </a:r>
            <a:br>
              <a:rPr kumimoji="0" lang="en-US" sz="1600" b="0" i="0" u="none" strike="noStrike" kern="0" cap="none" spc="0" normalizeH="0" baseline="0" noProof="0" dirty="0">
                <a:ln>
                  <a:noFill/>
                </a:ln>
                <a:solidFill>
                  <a:srgbClr val="2C292A"/>
                </a:solidFill>
                <a:effectLst/>
                <a:uLnTx/>
                <a:uFillTx/>
              </a:rPr>
            </a:br>
            <a:br>
              <a:rPr kumimoji="0" lang="en-US" sz="1600" b="0" i="0" u="none" strike="noStrike" kern="0" cap="none" spc="0" normalizeH="0" baseline="0" noProof="0" dirty="0">
                <a:ln>
                  <a:noFill/>
                </a:ln>
                <a:solidFill>
                  <a:srgbClr val="2C292A"/>
                </a:solidFill>
                <a:effectLst/>
                <a:uLnTx/>
                <a:uFillTx/>
              </a:rPr>
            </a:br>
            <a:r>
              <a:rPr kumimoji="0" lang="en-US" sz="1600" b="0" i="0" u="none" strike="noStrike" kern="0" cap="none" spc="0" normalizeH="0" baseline="0" noProof="0" dirty="0">
                <a:ln>
                  <a:noFill/>
                </a:ln>
                <a:solidFill>
                  <a:srgbClr val="2C292A"/>
                </a:solidFill>
                <a:effectLst/>
                <a:uLnTx/>
                <a:uFillTx/>
              </a:rPr>
              <a:t>The Productivity Library helps you showcase how Office 365 is relevant to your business stakeholder’s daily activities.</a:t>
            </a:r>
          </a:p>
        </p:txBody>
      </p:sp>
      <p:pic>
        <p:nvPicPr>
          <p:cNvPr id="5" name="Picture 4"/>
          <p:cNvPicPr>
            <a:picLocks noChangeAspect="1"/>
          </p:cNvPicPr>
          <p:nvPr/>
        </p:nvPicPr>
        <p:blipFill rotWithShape="1">
          <a:blip r:embed="rId2"/>
          <a:srcRect b="30833"/>
          <a:stretch/>
        </p:blipFill>
        <p:spPr>
          <a:xfrm>
            <a:off x="463232" y="1610207"/>
            <a:ext cx="5319766" cy="4630255"/>
          </a:xfrm>
          <a:prstGeom prst="rect">
            <a:avLst/>
          </a:prstGeom>
          <a:ln>
            <a:solidFill>
              <a:srgbClr val="505050"/>
            </a:solidFill>
          </a:ln>
        </p:spPr>
      </p:pic>
      <p:sp>
        <p:nvSpPr>
          <p:cNvPr id="6" name="TextBox 5"/>
          <p:cNvSpPr txBox="1"/>
          <p:nvPr/>
        </p:nvSpPr>
        <p:spPr>
          <a:xfrm>
            <a:off x="476303" y="6504313"/>
            <a:ext cx="5132334" cy="221471"/>
          </a:xfrm>
          <a:prstGeom prst="rect">
            <a:avLst/>
          </a:prstGeom>
          <a:noFill/>
        </p:spPr>
        <p:txBody>
          <a:bodyPr wrap="square" lIns="0" tIns="0" rIns="0" bIns="0" rtlCol="0">
            <a:spAutoFit/>
          </a:bodyPr>
          <a:lstStyle/>
          <a:p>
            <a:pPr marL="0" marR="0" lvl="0" indent="0" defTabSz="914224" eaLnBrk="1" fontAlgn="auto" latinLnBrk="0" hangingPunct="1">
              <a:lnSpc>
                <a:spcPct val="90000"/>
              </a:lnSpc>
              <a:spcBef>
                <a:spcPts val="1199"/>
              </a:spcBef>
              <a:spcAft>
                <a:spcPts val="600"/>
              </a:spcAft>
              <a:buClrTx/>
              <a:buSzTx/>
              <a:buFontTx/>
              <a:buNone/>
              <a:tabLst/>
              <a:defRPr/>
            </a:pP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//fasttrack.office.com/envision</a:t>
            </a:r>
          </a:p>
        </p:txBody>
      </p:sp>
      <p:pic>
        <p:nvPicPr>
          <p:cNvPr id="3" name="Picture 2"/>
          <p:cNvPicPr>
            <a:picLocks noChangeAspect="1"/>
          </p:cNvPicPr>
          <p:nvPr/>
        </p:nvPicPr>
        <p:blipFill rotWithShape="1">
          <a:blip r:embed="rId3"/>
          <a:srcRect t="19928"/>
          <a:stretch/>
        </p:blipFill>
        <p:spPr>
          <a:xfrm>
            <a:off x="6219421" y="2261464"/>
            <a:ext cx="5179234" cy="3980273"/>
          </a:xfrm>
          <a:prstGeom prst="rect">
            <a:avLst/>
          </a:prstGeom>
          <a:ln>
            <a:solidFill>
              <a:srgbClr val="FF0000"/>
            </a:solidFill>
          </a:ln>
        </p:spPr>
      </p:pic>
    </p:spTree>
    <p:extLst>
      <p:ext uri="{BB962C8B-B14F-4D97-AF65-F5344CB8AC3E}">
        <p14:creationId xmlns:p14="http://schemas.microsoft.com/office/powerpoint/2010/main" val="324447708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lum bright="10000" contrast="20000"/>
            <a:extLst>
              <a:ext uri="{28A0092B-C50C-407E-A947-70E740481C1C}">
                <a14:useLocalDpi xmlns:a14="http://schemas.microsoft.com/office/drawing/2010/main"/>
              </a:ext>
            </a:extLst>
          </a:blip>
          <a:stretch>
            <a:fillRect/>
          </a:stretch>
        </p:blipFill>
        <p:spPr bwMode="auto">
          <a:xfrm>
            <a:off x="882" y="-11424"/>
            <a:ext cx="12434711" cy="705324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2864440" y="3195572"/>
            <a:ext cx="6707600" cy="473851"/>
          </a:xfrm>
          <a:prstGeom prst="rect">
            <a:avLst/>
          </a:prstGeom>
        </p:spPr>
        <p:txBody>
          <a:bodyPr lIns="93244" tIns="46620" rIns="93244" bIns="4662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32597" rtl="0" eaLnBrk="1" fontAlgn="auto" latinLnBrk="0" hangingPunct="1">
              <a:lnSpc>
                <a:spcPts val="4692"/>
              </a:lnSpc>
              <a:spcBef>
                <a:spcPct val="0"/>
              </a:spcBef>
              <a:spcAft>
                <a:spcPts val="0"/>
              </a:spcAft>
              <a:buClrTx/>
              <a:buSzTx/>
              <a:buFontTx/>
              <a:buNone/>
              <a:tabLst/>
              <a:defRPr/>
            </a:pPr>
            <a:r>
              <a:rPr kumimoji="0" lang="en-US" sz="2856" b="1" i="0" u="none" strike="noStrike" kern="900" cap="none" spc="306" normalizeH="0" baseline="0" noProof="0" dirty="0">
                <a:ln>
                  <a:noFill/>
                </a:ln>
                <a:gradFill>
                  <a:gsLst>
                    <a:gs pos="40594">
                      <a:srgbClr val="EC5038"/>
                    </a:gs>
                    <a:gs pos="61000">
                      <a:srgbClr val="EC5038"/>
                    </a:gs>
                  </a:gsLst>
                </a:gradFill>
                <a:effectLst/>
                <a:uLnTx/>
                <a:uFillTx/>
                <a:latin typeface="+mn-lt"/>
                <a:ea typeface="+mj-ea"/>
                <a:cs typeface="+mj-cs"/>
              </a:rPr>
              <a:t>THE WORLD </a:t>
            </a:r>
            <a:r>
              <a:rPr kumimoji="0" lang="en-US" sz="2856" b="1" i="0" u="none" strike="noStrike" kern="900" cap="none" spc="300" normalizeH="0" baseline="0" noProof="0" dirty="0">
                <a:ln>
                  <a:noFill/>
                </a:ln>
                <a:gradFill>
                  <a:gsLst>
                    <a:gs pos="40594">
                      <a:srgbClr val="EC5038"/>
                    </a:gs>
                    <a:gs pos="61000">
                      <a:srgbClr val="EC5038"/>
                    </a:gs>
                  </a:gsLst>
                </a:gradFill>
                <a:effectLst/>
                <a:uLnTx/>
                <a:uFillTx/>
                <a:latin typeface="+mn-lt"/>
                <a:ea typeface="+mj-ea"/>
                <a:cs typeface="+mj-cs"/>
              </a:rPr>
              <a:t>IS</a:t>
            </a:r>
            <a:r>
              <a:rPr kumimoji="0" lang="en-US" sz="2856" b="1" i="0" u="none" strike="noStrike" kern="900" cap="none" spc="306" normalizeH="0" baseline="0" noProof="0" dirty="0">
                <a:ln>
                  <a:noFill/>
                </a:ln>
                <a:gradFill>
                  <a:gsLst>
                    <a:gs pos="40594">
                      <a:srgbClr val="EC5038"/>
                    </a:gs>
                    <a:gs pos="61000">
                      <a:srgbClr val="EC5038"/>
                    </a:gs>
                  </a:gsLst>
                </a:gradFill>
                <a:effectLst/>
                <a:uLnTx/>
                <a:uFillTx/>
                <a:latin typeface="+mn-lt"/>
                <a:ea typeface="+mj-ea"/>
                <a:cs typeface="+mj-cs"/>
              </a:rPr>
              <a:t> CHANGING</a:t>
            </a:r>
          </a:p>
        </p:txBody>
      </p:sp>
      <p:sp>
        <p:nvSpPr>
          <p:cNvPr id="5" name="Title 1"/>
          <p:cNvSpPr txBox="1">
            <a:spLocks/>
          </p:cNvSpPr>
          <p:nvPr/>
        </p:nvSpPr>
        <p:spPr>
          <a:xfrm>
            <a:off x="4273137" y="2701083"/>
            <a:ext cx="6707600" cy="473851"/>
          </a:xfrm>
          <a:prstGeom prst="rect">
            <a:avLst/>
          </a:prstGeom>
        </p:spPr>
        <p:txBody>
          <a:bodyPr lIns="93244" tIns="46620" rIns="93244" bIns="46620"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32597" rtl="0" eaLnBrk="1" fontAlgn="auto" latinLnBrk="0" hangingPunct="1">
              <a:lnSpc>
                <a:spcPts val="4692"/>
              </a:lnSpc>
              <a:spcBef>
                <a:spcPct val="0"/>
              </a:spcBef>
              <a:spcAft>
                <a:spcPts val="0"/>
              </a:spcAft>
              <a:buClrTx/>
              <a:buSzTx/>
              <a:buFontTx/>
              <a:buNone/>
              <a:tabLst/>
              <a:defRPr/>
            </a:pPr>
            <a:r>
              <a:rPr lang="en-US" sz="2856" i="0" kern="900" spc="306" dirty="0">
                <a:gradFill>
                  <a:gsLst>
                    <a:gs pos="40594">
                      <a:srgbClr val="EC5038"/>
                    </a:gs>
                    <a:gs pos="61000">
                      <a:srgbClr val="EC5038"/>
                    </a:gs>
                  </a:gsLst>
                </a:gradFill>
              </a:rPr>
              <a:t>HAS CHANGED</a:t>
            </a:r>
            <a:endParaRPr kumimoji="0" lang="en-US" sz="2856" b="1" i="0" u="none" strike="noStrike" kern="900" cap="none" spc="306" normalizeH="0" baseline="0" noProof="0" dirty="0">
              <a:ln>
                <a:noFill/>
              </a:ln>
              <a:gradFill>
                <a:gsLst>
                  <a:gs pos="40594">
                    <a:srgbClr val="EC5038"/>
                  </a:gs>
                  <a:gs pos="61000">
                    <a:srgbClr val="EC5038"/>
                  </a:gs>
                </a:gsLst>
              </a:gradFill>
              <a:effectLst/>
              <a:uLnTx/>
              <a:uFillTx/>
              <a:latin typeface="+mn-lt"/>
              <a:ea typeface="+mj-ea"/>
              <a:cs typeface="+mj-cs"/>
            </a:endParaRPr>
          </a:p>
        </p:txBody>
      </p:sp>
      <p:pic>
        <p:nvPicPr>
          <p:cNvPr id="3" name="Picture 2"/>
          <p:cNvPicPr>
            <a:picLocks noChangeAspect="1"/>
          </p:cNvPicPr>
          <p:nvPr/>
        </p:nvPicPr>
        <p:blipFill>
          <a:blip r:embed="rId4"/>
          <a:stretch>
            <a:fillRect/>
          </a:stretch>
        </p:blipFill>
        <p:spPr>
          <a:xfrm>
            <a:off x="5913436" y="3271772"/>
            <a:ext cx="3048001" cy="377890"/>
          </a:xfrm>
          <a:prstGeom prst="rect">
            <a:avLst/>
          </a:prstGeom>
        </p:spPr>
      </p:pic>
    </p:spTree>
    <p:extLst>
      <p:ext uri="{BB962C8B-B14F-4D97-AF65-F5344CB8AC3E}">
        <p14:creationId xmlns:p14="http://schemas.microsoft.com/office/powerpoint/2010/main" val="21676406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val 40"/>
          <p:cNvSpPr/>
          <p:nvPr/>
        </p:nvSpPr>
        <p:spPr bwMode="auto">
          <a:xfrm>
            <a:off x="9464861" y="2667422"/>
            <a:ext cx="1371600" cy="1371600"/>
          </a:xfrm>
          <a:prstGeom prst="ellipse">
            <a:avLst/>
          </a:prstGeom>
          <a:solidFill>
            <a:srgbClr val="E9E9E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5439">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endParaRPr>
          </a:p>
        </p:txBody>
      </p:sp>
      <p:sp>
        <p:nvSpPr>
          <p:cNvPr id="52" name="Oval 51"/>
          <p:cNvSpPr/>
          <p:nvPr/>
        </p:nvSpPr>
        <p:spPr bwMode="auto">
          <a:xfrm>
            <a:off x="5530246" y="2667422"/>
            <a:ext cx="1371600" cy="1371600"/>
          </a:xfrm>
          <a:prstGeom prst="ellipse">
            <a:avLst/>
          </a:prstGeom>
          <a:solidFill>
            <a:srgbClr val="E9E9E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5439">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endParaRPr>
          </a:p>
        </p:txBody>
      </p:sp>
      <p:sp>
        <p:nvSpPr>
          <p:cNvPr id="91" name="Oval 90"/>
          <p:cNvSpPr/>
          <p:nvPr/>
        </p:nvSpPr>
        <p:spPr bwMode="auto">
          <a:xfrm>
            <a:off x="1606260" y="2667422"/>
            <a:ext cx="1371600" cy="1371600"/>
          </a:xfrm>
          <a:prstGeom prst="ellipse">
            <a:avLst/>
          </a:prstGeom>
          <a:solidFill>
            <a:srgbClr val="E9E9E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gradFill>
                <a:gsLst>
                  <a:gs pos="5439">
                    <a:schemeClr val="accent2"/>
                  </a:gs>
                  <a:gs pos="100000">
                    <a:schemeClr val="accent2"/>
                  </a:gs>
                </a:gsLst>
                <a:lin ang="5400000" scaled="0"/>
              </a:gradFill>
              <a:effectLst/>
              <a:uLnTx/>
              <a:uFillTx/>
              <a:latin typeface="Segoe UI Semibold" panose="020B0702040204020203" pitchFamily="34" charset="0"/>
              <a:cs typeface="Segoe UI Semibold" panose="020B0702040204020203" pitchFamily="34" charset="0"/>
            </a:endParaRPr>
          </a:p>
        </p:txBody>
      </p:sp>
      <p:sp>
        <p:nvSpPr>
          <p:cNvPr id="83" name="Rectangle 82"/>
          <p:cNvSpPr/>
          <p:nvPr/>
        </p:nvSpPr>
        <p:spPr bwMode="auto">
          <a:xfrm>
            <a:off x="0" y="4618298"/>
            <a:ext cx="12436475" cy="2376225"/>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 name="Title 1"/>
          <p:cNvSpPr>
            <a:spLocks noGrp="1"/>
          </p:cNvSpPr>
          <p:nvPr>
            <p:ph type="title"/>
          </p:nvPr>
        </p:nvSpPr>
        <p:spPr/>
        <p:txBody>
          <a:bodyPr/>
          <a:lstStyle/>
          <a:p>
            <a:r>
              <a:rPr lang="en-US" dirty="0"/>
              <a:t>Plan for activities driving user adoption</a:t>
            </a:r>
            <a:br>
              <a:rPr lang="en-US" dirty="0"/>
            </a:br>
            <a:r>
              <a:rPr lang="en-US" sz="1800" dirty="0"/>
              <a:t>To maximize results, use a variety of tactics</a:t>
            </a:r>
            <a:br>
              <a:rPr lang="en-US" sz="1800" spc="0" dirty="0"/>
            </a:br>
            <a:endParaRPr lang="en-US" sz="1800" spc="0" dirty="0"/>
          </a:p>
        </p:txBody>
      </p:sp>
      <p:sp>
        <p:nvSpPr>
          <p:cNvPr id="35" name="TextBox 34"/>
          <p:cNvSpPr txBox="1"/>
          <p:nvPr/>
        </p:nvSpPr>
        <p:spPr>
          <a:xfrm>
            <a:off x="1104610" y="1983761"/>
            <a:ext cx="2374900" cy="5447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Communications</a:t>
            </a:r>
          </a:p>
        </p:txBody>
      </p:sp>
      <p:sp>
        <p:nvSpPr>
          <p:cNvPr id="36" name="TextBox 35"/>
          <p:cNvSpPr txBox="1"/>
          <p:nvPr/>
        </p:nvSpPr>
        <p:spPr>
          <a:xfrm>
            <a:off x="4841121" y="1983761"/>
            <a:ext cx="2749850" cy="5447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Engagement events</a:t>
            </a:r>
          </a:p>
        </p:txBody>
      </p:sp>
      <p:sp>
        <p:nvSpPr>
          <p:cNvPr id="37" name="TextBox 36"/>
          <p:cNvSpPr txBox="1"/>
          <p:nvPr/>
        </p:nvSpPr>
        <p:spPr>
          <a:xfrm>
            <a:off x="9316325" y="1983761"/>
            <a:ext cx="1668674" cy="5447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bold" panose="020B0702040204020203" pitchFamily="34" charset="0"/>
                <a:cs typeface="Segoe UI Semibold" panose="020B0702040204020203" pitchFamily="34" charset="0"/>
              </a:rPr>
              <a:t>Training</a:t>
            </a:r>
          </a:p>
        </p:txBody>
      </p:sp>
      <p:sp>
        <p:nvSpPr>
          <p:cNvPr id="57" name="TextBox 56"/>
          <p:cNvSpPr txBox="1"/>
          <p:nvPr/>
        </p:nvSpPr>
        <p:spPr>
          <a:xfrm>
            <a:off x="289151" y="4675973"/>
            <a:ext cx="4005818" cy="1923604"/>
          </a:xfrm>
          <a:prstGeom prst="rect">
            <a:avLst/>
          </a:prstGeom>
          <a:noFill/>
        </p:spPr>
        <p:txBody>
          <a:bodyPr wrap="square" lIns="274320" tIns="146304" rIns="274320" bIns="146304" rtlCol="0">
            <a:spAutoFit/>
          </a:bodyPr>
          <a:lstStyle/>
          <a:p>
            <a:pPr marL="0" marR="0" lvl="0" indent="0" defTabSz="914400" eaLnBrk="1" fontAlgn="base" latinLnBrk="0" hangingPunct="1">
              <a:lnSpc>
                <a:spcPct val="90000"/>
              </a:lnSpc>
              <a:spcBef>
                <a:spcPct val="0"/>
              </a:spcBef>
              <a:spcAft>
                <a:spcPts val="600"/>
              </a:spcAft>
              <a:buClrTx/>
              <a:buSzTx/>
              <a:buFontTx/>
              <a:buNone/>
              <a:tabLst/>
              <a:defRPr/>
            </a:pP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Including internal announcements </a:t>
            </a:r>
            <a:b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b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or newsletters, is critical to driving adoption, as it informs and inspires users about the new technology </a:t>
            </a:r>
            <a:b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b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and helps create a natural “buzz” </a:t>
            </a:r>
            <a:b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b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or excitement</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endParaRPr>
          </a:p>
        </p:txBody>
      </p:sp>
      <p:sp>
        <p:nvSpPr>
          <p:cNvPr id="58" name="TextBox 57"/>
          <p:cNvSpPr txBox="1"/>
          <p:nvPr/>
        </p:nvSpPr>
        <p:spPr>
          <a:xfrm>
            <a:off x="4294969" y="4675973"/>
            <a:ext cx="3842154" cy="2068259"/>
          </a:xfrm>
          <a:prstGeom prst="rect">
            <a:avLst/>
          </a:prstGeom>
          <a:noFill/>
        </p:spPr>
        <p:txBody>
          <a:bodyPr wrap="square" lIns="274320" tIns="146304" rIns="274320" bIns="146304" rtlCol="0">
            <a:spAutoFit/>
          </a:bodyPr>
          <a:lstStyle/>
          <a:p>
            <a:pPr marL="0" marR="0" lvl="0" indent="0" defTabSz="914400" eaLnBrk="1" fontAlgn="base" latinLnBrk="0" hangingPunct="1">
              <a:lnSpc>
                <a:spcPct val="90000"/>
              </a:lnSpc>
              <a:spcBef>
                <a:spcPct val="0"/>
              </a:spcBef>
              <a:spcAft>
                <a:spcPts val="600"/>
              </a:spcAft>
              <a:buClrTx/>
              <a:buSzTx/>
              <a:buFontTx/>
              <a:buNone/>
              <a:tabLst/>
              <a:defRPr/>
            </a:pP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Such as parties, town hall meetings, contests, and giveaways, can help further momentum and encourage employees to start interacting with the new tools. Events should require users to interact with Office 365, so that they can experience the value first hand</a:t>
            </a:r>
          </a:p>
        </p:txBody>
      </p:sp>
      <p:sp>
        <p:nvSpPr>
          <p:cNvPr id="59" name="TextBox 58"/>
          <p:cNvSpPr txBox="1"/>
          <p:nvPr/>
        </p:nvSpPr>
        <p:spPr>
          <a:xfrm>
            <a:off x="8137121" y="4675973"/>
            <a:ext cx="4100916" cy="1625060"/>
          </a:xfrm>
          <a:prstGeom prst="rect">
            <a:avLst/>
          </a:prstGeom>
          <a:noFill/>
        </p:spPr>
        <p:txBody>
          <a:bodyPr wrap="square" lIns="274320" tIns="146304" rIns="274320" bIns="146304" rtlCol="0">
            <a:spAutoFit/>
          </a:bodyPr>
          <a:lstStyle/>
          <a:p>
            <a:pPr marL="0" marR="0" lvl="0" indent="0" defTabSz="914400" eaLnBrk="1" fontAlgn="base" latinLnBrk="0" hangingPunct="1">
              <a:lnSpc>
                <a:spcPct val="90000"/>
              </a:lnSpc>
              <a:spcBef>
                <a:spcPct val="0"/>
              </a:spcBef>
              <a:spcAft>
                <a:spcPts val="600"/>
              </a:spcAft>
              <a:buClrTx/>
              <a:buSzTx/>
              <a:buFontTx/>
              <a:buNone/>
              <a:tabLst/>
              <a:defRPr/>
            </a:pP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Which can vary from classroom-style sessions to self-help getting started guides, is essential to ensure that employees understand how to actually </a:t>
            </a:r>
            <a:b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b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use the new technologies to get their </a:t>
            </a:r>
            <a:b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br>
            <a:r>
              <a:rPr kumimoji="0" lang="en-US" sz="1600" b="0" i="0" u="none" strike="noStrike" kern="0" cap="none" spc="0" normalizeH="0" baseline="0" noProof="0" dirty="0">
                <a:ln>
                  <a:noFill/>
                </a:ln>
                <a:solidFill>
                  <a:schemeClr val="bg2"/>
                </a:solidFill>
                <a:effectLst/>
                <a:uLnTx/>
                <a:uFillTx/>
                <a:latin typeface="Segoe UI Semilight" panose="020B0402040204020203" pitchFamily="34" charset="0"/>
                <a:cs typeface="Segoe UI Semilight" panose="020B0402040204020203" pitchFamily="34" charset="0"/>
              </a:rPr>
              <a:t>work done</a:t>
            </a:r>
          </a:p>
        </p:txBody>
      </p:sp>
      <p:grpSp>
        <p:nvGrpSpPr>
          <p:cNvPr id="15" name="Group 4"/>
          <p:cNvGrpSpPr>
            <a:grpSpLocks noChangeAspect="1"/>
          </p:cNvGrpSpPr>
          <p:nvPr/>
        </p:nvGrpSpPr>
        <p:grpSpPr bwMode="auto">
          <a:xfrm>
            <a:off x="9759350" y="3128364"/>
            <a:ext cx="782623" cy="449716"/>
            <a:chOff x="5391" y="1527"/>
            <a:chExt cx="268" cy="154"/>
          </a:xfrm>
        </p:grpSpPr>
        <p:sp>
          <p:nvSpPr>
            <p:cNvPr id="60" name="Oval 5"/>
            <p:cNvSpPr>
              <a:spLocks noChangeArrowheads="1"/>
            </p:cNvSpPr>
            <p:nvPr/>
          </p:nvSpPr>
          <p:spPr bwMode="auto">
            <a:xfrm>
              <a:off x="5409" y="1527"/>
              <a:ext cx="88" cy="90"/>
            </a:xfrm>
            <a:prstGeom prst="ellipse">
              <a:avLst/>
            </a:pr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6"/>
            <p:cNvSpPr>
              <a:spLocks/>
            </p:cNvSpPr>
            <p:nvPr/>
          </p:nvSpPr>
          <p:spPr bwMode="auto">
            <a:xfrm>
              <a:off x="5391" y="1617"/>
              <a:ext cx="123" cy="64"/>
            </a:xfrm>
            <a:custGeom>
              <a:avLst/>
              <a:gdLst>
                <a:gd name="T0" fmla="*/ 59 w 59"/>
                <a:gd name="T1" fmla="*/ 30 h 30"/>
                <a:gd name="T2" fmla="*/ 30 w 59"/>
                <a:gd name="T3" fmla="*/ 0 h 30"/>
                <a:gd name="T4" fmla="*/ 0 w 59"/>
                <a:gd name="T5" fmla="*/ 30 h 30"/>
              </a:gdLst>
              <a:ahLst/>
              <a:cxnLst>
                <a:cxn ang="0">
                  <a:pos x="T0" y="T1"/>
                </a:cxn>
                <a:cxn ang="0">
                  <a:pos x="T2" y="T3"/>
                </a:cxn>
                <a:cxn ang="0">
                  <a:pos x="T4" y="T5"/>
                </a:cxn>
              </a:cxnLst>
              <a:rect l="0" t="0" r="r" b="b"/>
              <a:pathLst>
                <a:path w="59" h="30">
                  <a:moveTo>
                    <a:pt x="59" y="30"/>
                  </a:moveTo>
                  <a:cubicBezTo>
                    <a:pt x="59" y="13"/>
                    <a:pt x="46" y="0"/>
                    <a:pt x="30" y="0"/>
                  </a:cubicBezTo>
                  <a:cubicBezTo>
                    <a:pt x="13" y="0"/>
                    <a:pt x="0" y="13"/>
                    <a:pt x="0" y="30"/>
                  </a:cubicBez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Freeform 7"/>
            <p:cNvSpPr>
              <a:spLocks/>
            </p:cNvSpPr>
            <p:nvPr/>
          </p:nvSpPr>
          <p:spPr bwMode="auto">
            <a:xfrm>
              <a:off x="5491" y="1549"/>
              <a:ext cx="124" cy="91"/>
            </a:xfrm>
            <a:custGeom>
              <a:avLst/>
              <a:gdLst>
                <a:gd name="T0" fmla="*/ 10 w 124"/>
                <a:gd name="T1" fmla="*/ 91 h 91"/>
                <a:gd name="T2" fmla="*/ 124 w 124"/>
                <a:gd name="T3" fmla="*/ 91 h 91"/>
                <a:gd name="T4" fmla="*/ 124 w 124"/>
                <a:gd name="T5" fmla="*/ 0 h 91"/>
                <a:gd name="T6" fmla="*/ 0 w 124"/>
                <a:gd name="T7" fmla="*/ 0 h 91"/>
              </a:gdLst>
              <a:ahLst/>
              <a:cxnLst>
                <a:cxn ang="0">
                  <a:pos x="T0" y="T1"/>
                </a:cxn>
                <a:cxn ang="0">
                  <a:pos x="T2" y="T3"/>
                </a:cxn>
                <a:cxn ang="0">
                  <a:pos x="T4" y="T5"/>
                </a:cxn>
                <a:cxn ang="0">
                  <a:pos x="T6" y="T7"/>
                </a:cxn>
              </a:cxnLst>
              <a:rect l="0" t="0" r="r" b="b"/>
              <a:pathLst>
                <a:path w="124" h="91">
                  <a:moveTo>
                    <a:pt x="10" y="91"/>
                  </a:moveTo>
                  <a:lnTo>
                    <a:pt x="124" y="91"/>
                  </a:lnTo>
                  <a:lnTo>
                    <a:pt x="124" y="0"/>
                  </a:lnTo>
                  <a:lnTo>
                    <a:pt x="0" y="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Line 8"/>
            <p:cNvSpPr>
              <a:spLocks noChangeShapeType="1"/>
            </p:cNvSpPr>
            <p:nvPr/>
          </p:nvSpPr>
          <p:spPr bwMode="auto">
            <a:xfrm flipV="1">
              <a:off x="5548" y="1640"/>
              <a:ext cx="0" cy="32"/>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reeform 9"/>
            <p:cNvSpPr>
              <a:spLocks/>
            </p:cNvSpPr>
            <p:nvPr/>
          </p:nvSpPr>
          <p:spPr bwMode="auto">
            <a:xfrm>
              <a:off x="5600" y="1566"/>
              <a:ext cx="59" cy="106"/>
            </a:xfrm>
            <a:custGeom>
              <a:avLst/>
              <a:gdLst>
                <a:gd name="T0" fmla="*/ 15 w 59"/>
                <a:gd name="T1" fmla="*/ 0 h 106"/>
                <a:gd name="T2" fmla="*/ 59 w 59"/>
                <a:gd name="T3" fmla="*/ 0 h 106"/>
                <a:gd name="T4" fmla="*/ 59 w 59"/>
                <a:gd name="T5" fmla="*/ 106 h 106"/>
                <a:gd name="T6" fmla="*/ 0 w 59"/>
                <a:gd name="T7" fmla="*/ 106 h 106"/>
                <a:gd name="T8" fmla="*/ 0 w 59"/>
                <a:gd name="T9" fmla="*/ 74 h 106"/>
              </a:gdLst>
              <a:ahLst/>
              <a:cxnLst>
                <a:cxn ang="0">
                  <a:pos x="T0" y="T1"/>
                </a:cxn>
                <a:cxn ang="0">
                  <a:pos x="T2" y="T3"/>
                </a:cxn>
                <a:cxn ang="0">
                  <a:pos x="T4" y="T5"/>
                </a:cxn>
                <a:cxn ang="0">
                  <a:pos x="T6" y="T7"/>
                </a:cxn>
                <a:cxn ang="0">
                  <a:pos x="T8" y="T9"/>
                </a:cxn>
              </a:cxnLst>
              <a:rect l="0" t="0" r="r" b="b"/>
              <a:pathLst>
                <a:path w="59" h="106">
                  <a:moveTo>
                    <a:pt x="15" y="0"/>
                  </a:moveTo>
                  <a:lnTo>
                    <a:pt x="59" y="0"/>
                  </a:lnTo>
                  <a:lnTo>
                    <a:pt x="59" y="106"/>
                  </a:lnTo>
                  <a:lnTo>
                    <a:pt x="0" y="106"/>
                  </a:lnTo>
                  <a:lnTo>
                    <a:pt x="0" y="74"/>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Line 10"/>
            <p:cNvSpPr>
              <a:spLocks noChangeShapeType="1"/>
            </p:cNvSpPr>
            <p:nvPr/>
          </p:nvSpPr>
          <p:spPr bwMode="auto">
            <a:xfrm flipH="1">
              <a:off x="5508" y="1672"/>
              <a:ext cx="67"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Line 11"/>
            <p:cNvSpPr>
              <a:spLocks noChangeShapeType="1"/>
            </p:cNvSpPr>
            <p:nvPr/>
          </p:nvSpPr>
          <p:spPr bwMode="auto">
            <a:xfrm flipH="1">
              <a:off x="5615" y="1600"/>
              <a:ext cx="44"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Line 12"/>
            <p:cNvSpPr>
              <a:spLocks noChangeShapeType="1"/>
            </p:cNvSpPr>
            <p:nvPr/>
          </p:nvSpPr>
          <p:spPr bwMode="auto">
            <a:xfrm flipH="1">
              <a:off x="5615" y="1628"/>
              <a:ext cx="44"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68" name="Group 15"/>
          <p:cNvGrpSpPr>
            <a:grpSpLocks noChangeAspect="1"/>
          </p:cNvGrpSpPr>
          <p:nvPr/>
        </p:nvGrpSpPr>
        <p:grpSpPr bwMode="auto">
          <a:xfrm>
            <a:off x="5928481" y="3065657"/>
            <a:ext cx="575131" cy="575131"/>
            <a:chOff x="4758" y="1694"/>
            <a:chExt cx="372" cy="372"/>
          </a:xfrm>
        </p:grpSpPr>
        <p:sp>
          <p:nvSpPr>
            <p:cNvPr id="70" name="Rectangle 16"/>
            <p:cNvSpPr>
              <a:spLocks noChangeArrowheads="1"/>
            </p:cNvSpPr>
            <p:nvPr/>
          </p:nvSpPr>
          <p:spPr bwMode="auto">
            <a:xfrm>
              <a:off x="4758" y="1694"/>
              <a:ext cx="372" cy="372"/>
            </a:xfrm>
            <a:prstGeom prst="rect">
              <a:avLst/>
            </a:pr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1" name="Line 17"/>
            <p:cNvSpPr>
              <a:spLocks noChangeShapeType="1"/>
            </p:cNvSpPr>
            <p:nvPr/>
          </p:nvSpPr>
          <p:spPr bwMode="auto">
            <a:xfrm>
              <a:off x="4758" y="1747"/>
              <a:ext cx="372"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2" name="Line 18"/>
            <p:cNvSpPr>
              <a:spLocks noChangeShapeType="1"/>
            </p:cNvSpPr>
            <p:nvPr/>
          </p:nvSpPr>
          <p:spPr bwMode="auto">
            <a:xfrm>
              <a:off x="4931" y="1827"/>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Line 19"/>
            <p:cNvSpPr>
              <a:spLocks noChangeShapeType="1"/>
            </p:cNvSpPr>
            <p:nvPr/>
          </p:nvSpPr>
          <p:spPr bwMode="auto">
            <a:xfrm>
              <a:off x="5037" y="1827"/>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Line 20"/>
            <p:cNvSpPr>
              <a:spLocks noChangeShapeType="1"/>
            </p:cNvSpPr>
            <p:nvPr/>
          </p:nvSpPr>
          <p:spPr bwMode="auto">
            <a:xfrm flipH="1">
              <a:off x="5037" y="1907"/>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Line 21"/>
            <p:cNvSpPr>
              <a:spLocks noChangeShapeType="1"/>
            </p:cNvSpPr>
            <p:nvPr/>
          </p:nvSpPr>
          <p:spPr bwMode="auto">
            <a:xfrm flipH="1">
              <a:off x="4931" y="1907"/>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Line 22"/>
            <p:cNvSpPr>
              <a:spLocks noChangeShapeType="1"/>
            </p:cNvSpPr>
            <p:nvPr/>
          </p:nvSpPr>
          <p:spPr bwMode="auto">
            <a:xfrm flipH="1">
              <a:off x="4825" y="1907"/>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Line 23"/>
            <p:cNvSpPr>
              <a:spLocks noChangeShapeType="1"/>
            </p:cNvSpPr>
            <p:nvPr/>
          </p:nvSpPr>
          <p:spPr bwMode="auto">
            <a:xfrm>
              <a:off x="4825" y="1986"/>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Line 24"/>
            <p:cNvSpPr>
              <a:spLocks noChangeShapeType="1"/>
            </p:cNvSpPr>
            <p:nvPr/>
          </p:nvSpPr>
          <p:spPr bwMode="auto">
            <a:xfrm>
              <a:off x="4931" y="1986"/>
              <a:ext cx="26" cy="0"/>
            </a:xfrm>
            <a:prstGeom prst="line">
              <a:avLst/>
            </a:prstGeom>
            <a:noFill/>
            <a:ln w="2857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79" name="Group 27"/>
          <p:cNvGrpSpPr>
            <a:grpSpLocks noChangeAspect="1"/>
          </p:cNvGrpSpPr>
          <p:nvPr/>
        </p:nvGrpSpPr>
        <p:grpSpPr bwMode="auto">
          <a:xfrm>
            <a:off x="1937690" y="3136663"/>
            <a:ext cx="708740" cy="433119"/>
            <a:chOff x="2447" y="1970"/>
            <a:chExt cx="252" cy="154"/>
          </a:xfrm>
        </p:grpSpPr>
        <p:sp>
          <p:nvSpPr>
            <p:cNvPr id="81" name="Freeform 28"/>
            <p:cNvSpPr>
              <a:spLocks/>
            </p:cNvSpPr>
            <p:nvPr/>
          </p:nvSpPr>
          <p:spPr bwMode="auto">
            <a:xfrm>
              <a:off x="2514" y="2073"/>
              <a:ext cx="67" cy="51"/>
            </a:xfrm>
            <a:custGeom>
              <a:avLst/>
              <a:gdLst>
                <a:gd name="T0" fmla="*/ 32 w 32"/>
                <a:gd name="T1" fmla="*/ 8 h 24"/>
                <a:gd name="T2" fmla="*/ 16 w 32"/>
                <a:gd name="T3" fmla="*/ 24 h 24"/>
                <a:gd name="T4" fmla="*/ 0 w 32"/>
                <a:gd name="T5" fmla="*/ 8 h 24"/>
                <a:gd name="T6" fmla="*/ 2 w 32"/>
                <a:gd name="T7" fmla="*/ 0 h 24"/>
              </a:gdLst>
              <a:ahLst/>
              <a:cxnLst>
                <a:cxn ang="0">
                  <a:pos x="T0" y="T1"/>
                </a:cxn>
                <a:cxn ang="0">
                  <a:pos x="T2" y="T3"/>
                </a:cxn>
                <a:cxn ang="0">
                  <a:pos x="T4" y="T5"/>
                </a:cxn>
                <a:cxn ang="0">
                  <a:pos x="T6" y="T7"/>
                </a:cxn>
              </a:cxnLst>
              <a:rect l="0" t="0" r="r" b="b"/>
              <a:pathLst>
                <a:path w="32" h="24">
                  <a:moveTo>
                    <a:pt x="32" y="8"/>
                  </a:moveTo>
                  <a:cubicBezTo>
                    <a:pt x="32" y="17"/>
                    <a:pt x="25" y="24"/>
                    <a:pt x="16" y="24"/>
                  </a:cubicBezTo>
                  <a:cubicBezTo>
                    <a:pt x="7" y="24"/>
                    <a:pt x="0" y="17"/>
                    <a:pt x="0" y="8"/>
                  </a:cubicBezTo>
                  <a:cubicBezTo>
                    <a:pt x="0" y="5"/>
                    <a:pt x="1" y="2"/>
                    <a:pt x="2" y="0"/>
                  </a:cubicBez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Freeform 29"/>
            <p:cNvSpPr>
              <a:spLocks/>
            </p:cNvSpPr>
            <p:nvPr/>
          </p:nvSpPr>
          <p:spPr bwMode="auto">
            <a:xfrm>
              <a:off x="2447" y="1970"/>
              <a:ext cx="252" cy="137"/>
            </a:xfrm>
            <a:custGeom>
              <a:avLst/>
              <a:gdLst>
                <a:gd name="T0" fmla="*/ 252 w 252"/>
                <a:gd name="T1" fmla="*/ 0 h 137"/>
                <a:gd name="T2" fmla="*/ 252 w 252"/>
                <a:gd name="T3" fmla="*/ 137 h 137"/>
                <a:gd name="T4" fmla="*/ 243 w 252"/>
                <a:gd name="T5" fmla="*/ 137 h 137"/>
                <a:gd name="T6" fmla="*/ 9 w 252"/>
                <a:gd name="T7" fmla="*/ 94 h 137"/>
                <a:gd name="T8" fmla="*/ 0 w 252"/>
                <a:gd name="T9" fmla="*/ 94 h 137"/>
                <a:gd name="T10" fmla="*/ 0 w 252"/>
                <a:gd name="T11" fmla="*/ 43 h 137"/>
                <a:gd name="T12" fmla="*/ 9 w 252"/>
                <a:gd name="T13" fmla="*/ 43 h 137"/>
                <a:gd name="T14" fmla="*/ 243 w 252"/>
                <a:gd name="T15" fmla="*/ 0 h 137"/>
                <a:gd name="T16" fmla="*/ 252 w 252"/>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37">
                  <a:moveTo>
                    <a:pt x="252" y="0"/>
                  </a:moveTo>
                  <a:lnTo>
                    <a:pt x="252" y="137"/>
                  </a:lnTo>
                  <a:lnTo>
                    <a:pt x="243" y="137"/>
                  </a:lnTo>
                  <a:lnTo>
                    <a:pt x="9" y="94"/>
                  </a:lnTo>
                  <a:lnTo>
                    <a:pt x="0" y="94"/>
                  </a:lnTo>
                  <a:lnTo>
                    <a:pt x="0" y="43"/>
                  </a:lnTo>
                  <a:lnTo>
                    <a:pt x="9" y="43"/>
                  </a:lnTo>
                  <a:lnTo>
                    <a:pt x="243" y="0"/>
                  </a:lnTo>
                  <a:lnTo>
                    <a:pt x="252" y="0"/>
                  </a:lnTo>
                  <a:close/>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cxnSp>
        <p:nvCxnSpPr>
          <p:cNvPr id="84" name="Straight Connector 83"/>
          <p:cNvCxnSpPr/>
          <p:nvPr/>
        </p:nvCxnSpPr>
        <p:spPr>
          <a:xfrm>
            <a:off x="4127329" y="4892010"/>
            <a:ext cx="0" cy="1828800"/>
          </a:xfrm>
          <a:prstGeom prst="line">
            <a:avLst/>
          </a:prstGeom>
          <a:noFill/>
          <a:ln w="158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60922" y="4892010"/>
            <a:ext cx="0" cy="1828800"/>
          </a:xfrm>
          <a:prstGeom prst="line">
            <a:avLst/>
          </a:prstGeom>
          <a:noFill/>
          <a:ln w="15875">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896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42" presetClass="path" presetSubtype="0" decel="100000" fill="hold" grpId="1" nodeType="withEffect">
                                  <p:stCondLst>
                                    <p:cond delay="500"/>
                                  </p:stCondLst>
                                  <p:childTnLst>
                                    <p:animMotion origin="layout" path="M -4.73832E-6 -4.75261E-6 L -4.73832E-6 0.07513 " pathEditMode="relative" rAng="0" ptsTypes="AA">
                                      <p:cBhvr>
                                        <p:cTn id="9" dur="750" spd="-100000" fill="hold"/>
                                        <p:tgtEl>
                                          <p:spTgt spid="35"/>
                                        </p:tgtEl>
                                        <p:attrNameLst>
                                          <p:attrName>ppt_x</p:attrName>
                                          <p:attrName>ppt_y</p:attrName>
                                        </p:attrNameLst>
                                      </p:cBhvr>
                                      <p:rCtr x="0" y="3745"/>
                                    </p:animMotion>
                                  </p:childTnLst>
                                </p:cTn>
                              </p:par>
                              <p:par>
                                <p:cTn id="10" presetID="10" presetClass="entr" presetSubtype="0" fill="hold" grpId="0" nodeType="withEffect">
                                  <p:stCondLst>
                                    <p:cond delay="65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42" presetClass="path" presetSubtype="0" decel="100000" fill="hold" grpId="1" nodeType="withEffect">
                                  <p:stCondLst>
                                    <p:cond delay="650"/>
                                  </p:stCondLst>
                                  <p:childTnLst>
                                    <p:animMotion origin="layout" path="M -4.73832E-6 -4.75261E-6 L -4.73832E-6 0.07513 " pathEditMode="relative" rAng="0" ptsTypes="AA">
                                      <p:cBhvr>
                                        <p:cTn id="14" dur="750" spd="-100000" fill="hold"/>
                                        <p:tgtEl>
                                          <p:spTgt spid="36"/>
                                        </p:tgtEl>
                                        <p:attrNameLst>
                                          <p:attrName>ppt_x</p:attrName>
                                          <p:attrName>ppt_y</p:attrName>
                                        </p:attrNameLst>
                                      </p:cBhvr>
                                      <p:rCtr x="0" y="3745"/>
                                    </p:animMotion>
                                  </p:childTnLst>
                                </p:cTn>
                              </p:par>
                              <p:par>
                                <p:cTn id="15" presetID="10" presetClass="entr" presetSubtype="0" fill="hold" grpId="0" nodeType="withEffect">
                                  <p:stCondLst>
                                    <p:cond delay="80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42" presetClass="path" presetSubtype="0" decel="100000" fill="hold" grpId="1" nodeType="withEffect">
                                  <p:stCondLst>
                                    <p:cond delay="800"/>
                                  </p:stCondLst>
                                  <p:childTnLst>
                                    <p:animMotion origin="layout" path="M -4.73832E-6 -4.75261E-6 L -4.73832E-6 0.07513 " pathEditMode="relative" rAng="0" ptsTypes="AA">
                                      <p:cBhvr>
                                        <p:cTn id="19" dur="750" spd="-100000" fill="hold"/>
                                        <p:tgtEl>
                                          <p:spTgt spid="37"/>
                                        </p:tgtEl>
                                        <p:attrNameLst>
                                          <p:attrName>ppt_x</p:attrName>
                                          <p:attrName>ppt_y</p:attrName>
                                        </p:attrNameLst>
                                      </p:cBhvr>
                                      <p:rCtr x="0" y="3745"/>
                                    </p:animMotion>
                                  </p:childTnLst>
                                </p:cTn>
                              </p:par>
                              <p:par>
                                <p:cTn id="20" presetID="2" presetClass="entr" presetSubtype="4" decel="100000" fill="hold" grpId="0" nodeType="withEffect">
                                  <p:stCondLst>
                                    <p:cond delay="750"/>
                                  </p:stCondLst>
                                  <p:childTnLst>
                                    <p:set>
                                      <p:cBhvr>
                                        <p:cTn id="21" dur="1" fill="hold">
                                          <p:stCondLst>
                                            <p:cond delay="0"/>
                                          </p:stCondLst>
                                        </p:cTn>
                                        <p:tgtEl>
                                          <p:spTgt spid="83"/>
                                        </p:tgtEl>
                                        <p:attrNameLst>
                                          <p:attrName>style.visibility</p:attrName>
                                        </p:attrNameLst>
                                      </p:cBhvr>
                                      <p:to>
                                        <p:strVal val="visible"/>
                                      </p:to>
                                    </p:set>
                                    <p:anim calcmode="lin" valueType="num">
                                      <p:cBhvr additive="base">
                                        <p:cTn id="22" dur="500" fill="hold"/>
                                        <p:tgtEl>
                                          <p:spTgt spid="83"/>
                                        </p:tgtEl>
                                        <p:attrNameLst>
                                          <p:attrName>ppt_x</p:attrName>
                                        </p:attrNameLst>
                                      </p:cBhvr>
                                      <p:tavLst>
                                        <p:tav tm="0">
                                          <p:val>
                                            <p:strVal val="#ppt_x"/>
                                          </p:val>
                                        </p:tav>
                                        <p:tav tm="100000">
                                          <p:val>
                                            <p:strVal val="#ppt_x"/>
                                          </p:val>
                                        </p:tav>
                                      </p:tavLst>
                                    </p:anim>
                                    <p:anim calcmode="lin" valueType="num">
                                      <p:cBhvr additive="base">
                                        <p:cTn id="23" dur="500" fill="hold"/>
                                        <p:tgtEl>
                                          <p:spTgt spid="83"/>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125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par>
                                <p:cTn id="30" presetID="10" presetClass="entr" presetSubtype="0" fill="hold" grpId="0" nodeType="withEffect">
                                  <p:stCondLst>
                                    <p:cond delay="125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par>
                                <p:cTn id="33" presetID="10" presetClass="entr" presetSubtype="0" fill="hold" nodeType="withEffect">
                                  <p:stCondLst>
                                    <p:cond delay="1250"/>
                                  </p:stCondLst>
                                  <p:childTnLst>
                                    <p:set>
                                      <p:cBhvr>
                                        <p:cTn id="34" dur="1" fill="hold">
                                          <p:stCondLst>
                                            <p:cond delay="0"/>
                                          </p:stCondLst>
                                        </p:cTn>
                                        <p:tgtEl>
                                          <p:spTgt spid="84"/>
                                        </p:tgtEl>
                                        <p:attrNameLst>
                                          <p:attrName>style.visibility</p:attrName>
                                        </p:attrNameLst>
                                      </p:cBhvr>
                                      <p:to>
                                        <p:strVal val="visible"/>
                                      </p:to>
                                    </p:set>
                                    <p:animEffect transition="in" filter="fade">
                                      <p:cBhvr>
                                        <p:cTn id="35" dur="500"/>
                                        <p:tgtEl>
                                          <p:spTgt spid="84"/>
                                        </p:tgtEl>
                                      </p:cBhvr>
                                    </p:animEffect>
                                  </p:childTnLst>
                                </p:cTn>
                              </p:par>
                              <p:par>
                                <p:cTn id="36" presetID="10" presetClass="entr" presetSubtype="0" fill="hold" nodeType="withEffect">
                                  <p:stCondLst>
                                    <p:cond delay="1250"/>
                                  </p:stCondLst>
                                  <p:childTnLst>
                                    <p:set>
                                      <p:cBhvr>
                                        <p:cTn id="37" dur="1" fill="hold">
                                          <p:stCondLst>
                                            <p:cond delay="0"/>
                                          </p:stCondLst>
                                        </p:cTn>
                                        <p:tgtEl>
                                          <p:spTgt spid="85"/>
                                        </p:tgtEl>
                                        <p:attrNameLst>
                                          <p:attrName>style.visibility</p:attrName>
                                        </p:attrNameLst>
                                      </p:cBhvr>
                                      <p:to>
                                        <p:strVal val="visible"/>
                                      </p:to>
                                    </p:set>
                                    <p:animEffect transition="in" filter="fade">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35" grpId="0"/>
      <p:bldP spid="35" grpId="1"/>
      <p:bldP spid="36" grpId="0"/>
      <p:bldP spid="36" grpId="1"/>
      <p:bldP spid="37" grpId="0"/>
      <p:bldP spid="37" grpId="1"/>
      <p:bldP spid="57" grpId="0"/>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300237"/>
            <a:ext cx="4714804" cy="917575"/>
          </a:xfrm>
        </p:spPr>
        <p:txBody>
          <a:bodyPr/>
          <a:lstStyle/>
          <a:p>
            <a:r>
              <a:rPr lang="en-US" dirty="0"/>
              <a:t>Define Your </a:t>
            </a:r>
            <a:br>
              <a:rPr lang="en-US" dirty="0"/>
            </a:br>
            <a:r>
              <a:rPr lang="en-US" dirty="0"/>
              <a:t>Success Criteria</a:t>
            </a:r>
          </a:p>
        </p:txBody>
      </p:sp>
      <p:sp>
        <p:nvSpPr>
          <p:cNvPr id="6" name="Rectangle 2"/>
          <p:cNvSpPr/>
          <p:nvPr/>
        </p:nvSpPr>
        <p:spPr bwMode="auto">
          <a:xfrm>
            <a:off x="5121275" y="0"/>
            <a:ext cx="7315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33" name="TextBox 32"/>
          <p:cNvSpPr txBox="1"/>
          <p:nvPr/>
        </p:nvSpPr>
        <p:spPr>
          <a:xfrm>
            <a:off x="445626" y="2273458"/>
            <a:ext cx="4236102" cy="2011680"/>
          </a:xfrm>
          <a:prstGeom prst="rect">
            <a:avLst/>
          </a:prstGeom>
        </p:spPr>
        <p:txBody>
          <a:bodyPr vert="horz" wrap="square" lIns="0" tIns="0" rIns="0" bIns="0" rtlCol="0" anchor="t" anchorCtr="0">
            <a:noAutofit/>
          </a:bodyPr>
          <a:lstStyle/>
          <a:p>
            <a:pPr marL="0" marR="0" lvl="0" indent="0" defTabSz="931555"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When you develop</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your ideal business scenarios and solutions, </a:t>
            </a:r>
            <a:b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it’s critical to come up with a formal set of success criteria to measure the impact resulting from your Office 365 rollout. You’ll need to determine what should be measured, and how you will go about collecting both quantitative and qualitative data.</a:t>
            </a:r>
          </a:p>
          <a:p>
            <a:pPr marL="0" marR="0" lvl="0" indent="0" defTabSz="932597"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defTabSz="931555"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We recommend</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that you choose criteria that will help you showcase success to leadership, such as user satisfaction, employee engagement, adoption velocity, and figures related to your desired business scenarios.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13" name="Rectangle 10"/>
          <p:cNvSpPr/>
          <p:nvPr/>
        </p:nvSpPr>
        <p:spPr bwMode="auto">
          <a:xfrm>
            <a:off x="5404900" y="1696988"/>
            <a:ext cx="6204004" cy="845044"/>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58" tIns="48468" rIns="0" bIns="190058" numCol="1" rtlCol="0" anchor="t" anchorCtr="0" compatLnSpc="1">
            <a:prstTxWarp prst="textNoShape">
              <a:avLst/>
            </a:prstTxWarp>
          </a:bodyPr>
          <a:lstStyle/>
          <a:p>
            <a:pPr marL="0" marR="0" lvl="0" indent="0" defTabSz="931555" eaLnBrk="1" fontAlgn="base" latinLnBrk="0" hangingPunct="1">
              <a:lnSpc>
                <a:spcPct val="100000"/>
              </a:lnSpc>
              <a:spcBef>
                <a:spcPct val="0"/>
              </a:spcBef>
              <a:spcAft>
                <a:spcPts val="1800"/>
              </a:spcAft>
              <a:buClrTx/>
              <a:buSzTx/>
              <a:buFontTx/>
              <a:buNone/>
              <a:tabLst/>
              <a:defRPr/>
            </a:pP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As you draft your success criteria, </a:t>
            </a:r>
            <a:b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use the SMART mnemonic to guide you:</a:t>
            </a:r>
          </a:p>
          <a:p>
            <a:pPr marL="514350" marR="0" lvl="0" indent="0" defTabSz="931555"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14" name="Oval 13"/>
          <p:cNvSpPr/>
          <p:nvPr/>
        </p:nvSpPr>
        <p:spPr bwMode="auto">
          <a:xfrm>
            <a:off x="5628489" y="261817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a:t>
            </a:r>
          </a:p>
        </p:txBody>
      </p:sp>
      <p:sp>
        <p:nvSpPr>
          <p:cNvPr id="15" name="Oval 14"/>
          <p:cNvSpPr/>
          <p:nvPr/>
        </p:nvSpPr>
        <p:spPr bwMode="auto">
          <a:xfrm>
            <a:off x="5628489" y="325624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a:t>
            </a:r>
          </a:p>
        </p:txBody>
      </p:sp>
      <p:sp>
        <p:nvSpPr>
          <p:cNvPr id="16" name="Oval 15"/>
          <p:cNvSpPr/>
          <p:nvPr/>
        </p:nvSpPr>
        <p:spPr bwMode="auto">
          <a:xfrm>
            <a:off x="5628489" y="389431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a:t>
            </a:r>
          </a:p>
        </p:txBody>
      </p:sp>
      <p:sp>
        <p:nvSpPr>
          <p:cNvPr id="17" name="Oval 16"/>
          <p:cNvSpPr/>
          <p:nvPr/>
        </p:nvSpPr>
        <p:spPr bwMode="auto">
          <a:xfrm>
            <a:off x="5628489" y="453238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R</a:t>
            </a:r>
          </a:p>
        </p:txBody>
      </p:sp>
      <p:sp>
        <p:nvSpPr>
          <p:cNvPr id="12" name="Oval 11"/>
          <p:cNvSpPr/>
          <p:nvPr/>
        </p:nvSpPr>
        <p:spPr bwMode="auto">
          <a:xfrm>
            <a:off x="5628489" y="5170460"/>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a:t>
            </a:r>
          </a:p>
        </p:txBody>
      </p:sp>
      <p:sp>
        <p:nvSpPr>
          <p:cNvPr id="11" name="Rectangle 10"/>
          <p:cNvSpPr/>
          <p:nvPr/>
        </p:nvSpPr>
        <p:spPr>
          <a:xfrm>
            <a:off x="6061131" y="2495279"/>
            <a:ext cx="5917510" cy="649132"/>
          </a:xfrm>
          <a:prstGeom prst="rect">
            <a:avLst/>
          </a:prstGeom>
        </p:spPr>
        <p:txBody>
          <a:bodyPr wrap="square" anchor="ctr" anchorCtr="0">
            <a:noAutofit/>
          </a:bodyPr>
          <a:lstStyle/>
          <a:p>
            <a:pPr marL="0" marR="0" lvl="1" indent="0" defTabSz="932011" eaLnBrk="1" fontAlgn="base" latinLnBrk="0" hangingPunct="1">
              <a:lnSpc>
                <a:spcPct val="110000"/>
              </a:lnSpc>
              <a:spcBef>
                <a:spcPts val="0"/>
              </a:spcBef>
              <a:spcAft>
                <a:spcPts val="0"/>
              </a:spcAft>
              <a:buClr>
                <a:srgbClr val="DC3C00"/>
              </a:buClr>
              <a:buSzTx/>
              <a:buFontTx/>
              <a:buNone/>
              <a:tabLst/>
              <a:defRPr/>
            </a:pPr>
            <a: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Specific</a:t>
            </a:r>
            <a:br>
              <a:rPr kumimoji="0" lang="en-US" sz="1400" b="0" i="0" u="none" strike="noStrike" kern="0" cap="none" spc="0" normalizeH="0" baseline="0" noProof="0" dirty="0">
                <a:ln>
                  <a:noFill/>
                </a:ln>
                <a:solidFill>
                  <a:schemeClr val="tx2"/>
                </a:solidFill>
                <a:effectLst/>
                <a:uLnTx/>
                <a:uFillTx/>
                <a:ea typeface="Segoe UI" pitchFamily="34" charset="0"/>
                <a:cs typeface="Segoe UI" pitchFamily="34" charset="0"/>
              </a:rPr>
            </a:br>
            <a:r>
              <a:rPr kumimoji="0" lang="en-US" sz="1400" b="0" i="0" u="none" strike="noStrike" kern="0" cap="none" spc="0" normalizeH="0" baseline="0" noProof="0" dirty="0">
                <a:ln>
                  <a:noFill/>
                </a:ln>
                <a:solidFill>
                  <a:schemeClr val="tx2"/>
                </a:solidFill>
                <a:effectLst/>
                <a:uLnTx/>
                <a:uFillTx/>
                <a:ea typeface="Segoe UI" pitchFamily="34" charset="0"/>
                <a:cs typeface="Segoe UI" pitchFamily="34" charset="0"/>
              </a:rPr>
              <a:t>Clear &amp; unambiguous; answers the questions, “What, why, who, where?”</a:t>
            </a:r>
          </a:p>
        </p:txBody>
      </p:sp>
      <p:sp>
        <p:nvSpPr>
          <p:cNvPr id="18" name="Rectangle 17"/>
          <p:cNvSpPr/>
          <p:nvPr/>
        </p:nvSpPr>
        <p:spPr>
          <a:xfrm>
            <a:off x="6061130" y="3140330"/>
            <a:ext cx="5917510" cy="649132"/>
          </a:xfrm>
          <a:prstGeom prst="rect">
            <a:avLst/>
          </a:prstGeom>
        </p:spPr>
        <p:txBody>
          <a:bodyPr wrap="square" anchor="ctr" anchorCtr="0">
            <a:noAutofit/>
          </a:bodyPr>
          <a:lstStyle/>
          <a:p>
            <a:pPr marL="0" marR="0" lvl="1" indent="0" defTabSz="932011" eaLnBrk="1" fontAlgn="base" latinLnBrk="0" hangingPunct="1">
              <a:lnSpc>
                <a:spcPct val="110000"/>
              </a:lnSpc>
              <a:spcBef>
                <a:spcPts val="0"/>
              </a:spcBef>
              <a:spcAft>
                <a:spcPts val="0"/>
              </a:spcAft>
              <a:buClr>
                <a:srgbClr val="DC3C00"/>
              </a:buClr>
              <a:buSzTx/>
              <a:buFontTx/>
              <a:buNone/>
              <a:tabLst/>
              <a:defRPr/>
            </a:pPr>
            <a: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Measurable</a:t>
            </a:r>
            <a:b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chemeClr val="tx2"/>
                </a:solidFill>
                <a:effectLst/>
                <a:uLnTx/>
                <a:uFillTx/>
                <a:ea typeface="Segoe UI" pitchFamily="34" charset="0"/>
                <a:cs typeface="Segoe UI" pitchFamily="34" charset="0"/>
              </a:rPr>
              <a:t>Concrete; clearly demonstrates progress.</a:t>
            </a:r>
          </a:p>
        </p:txBody>
      </p:sp>
      <p:sp>
        <p:nvSpPr>
          <p:cNvPr id="19" name="Rectangle 18"/>
          <p:cNvSpPr/>
          <p:nvPr/>
        </p:nvSpPr>
        <p:spPr>
          <a:xfrm>
            <a:off x="6061130" y="3785381"/>
            <a:ext cx="5917510" cy="649132"/>
          </a:xfrm>
          <a:prstGeom prst="rect">
            <a:avLst/>
          </a:prstGeom>
        </p:spPr>
        <p:txBody>
          <a:bodyPr wrap="square" anchor="ctr" anchorCtr="0">
            <a:noAutofit/>
          </a:bodyPr>
          <a:lstStyle/>
          <a:p>
            <a:pPr marL="0" marR="0" lvl="1" indent="0" defTabSz="932011" eaLnBrk="1" fontAlgn="base" latinLnBrk="0" hangingPunct="1">
              <a:lnSpc>
                <a:spcPct val="110000"/>
              </a:lnSpc>
              <a:spcBef>
                <a:spcPts val="0"/>
              </a:spcBef>
              <a:spcAft>
                <a:spcPts val="0"/>
              </a:spcAft>
              <a:buClr>
                <a:srgbClr val="DC3C00"/>
              </a:buClr>
              <a:buSzTx/>
              <a:buFontTx/>
              <a:buNone/>
              <a:tabLst/>
              <a:defRPr/>
            </a:pPr>
            <a: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Attainable</a:t>
            </a:r>
            <a:b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chemeClr val="tx2"/>
                </a:solidFill>
                <a:effectLst/>
                <a:uLnTx/>
                <a:uFillTx/>
                <a:ea typeface="Segoe UI" pitchFamily="34" charset="0"/>
                <a:cs typeface="Segoe UI" pitchFamily="34" charset="0"/>
              </a:rPr>
              <a:t>Realistic; not extreme.</a:t>
            </a:r>
          </a:p>
        </p:txBody>
      </p:sp>
      <p:sp>
        <p:nvSpPr>
          <p:cNvPr id="20" name="Rectangle 19"/>
          <p:cNvSpPr/>
          <p:nvPr/>
        </p:nvSpPr>
        <p:spPr>
          <a:xfrm>
            <a:off x="6061130" y="4430432"/>
            <a:ext cx="5917510" cy="649132"/>
          </a:xfrm>
          <a:prstGeom prst="rect">
            <a:avLst/>
          </a:prstGeom>
        </p:spPr>
        <p:txBody>
          <a:bodyPr wrap="square" anchor="ctr" anchorCtr="0">
            <a:noAutofit/>
          </a:bodyPr>
          <a:lstStyle/>
          <a:p>
            <a:pPr marL="0" marR="0" lvl="1" indent="0" defTabSz="932011" eaLnBrk="1" fontAlgn="base" latinLnBrk="0" hangingPunct="1">
              <a:lnSpc>
                <a:spcPct val="110000"/>
              </a:lnSpc>
              <a:spcBef>
                <a:spcPts val="0"/>
              </a:spcBef>
              <a:spcAft>
                <a:spcPts val="0"/>
              </a:spcAft>
              <a:buClr>
                <a:srgbClr val="DC3C00"/>
              </a:buClr>
              <a:buSzTx/>
              <a:buFontTx/>
              <a:buNone/>
              <a:tabLst/>
              <a:defRPr/>
            </a:pPr>
            <a: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Relevant</a:t>
            </a:r>
            <a:b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chemeClr val="tx2"/>
                </a:solidFill>
                <a:effectLst/>
                <a:uLnTx/>
                <a:uFillTx/>
                <a:ea typeface="Segoe UI" pitchFamily="34" charset="0"/>
                <a:cs typeface="Segoe UI" pitchFamily="34" charset="0"/>
              </a:rPr>
              <a:t>Matters to stakeholders.</a:t>
            </a:r>
          </a:p>
        </p:txBody>
      </p:sp>
      <p:sp>
        <p:nvSpPr>
          <p:cNvPr id="21" name="Rectangle 20"/>
          <p:cNvSpPr/>
          <p:nvPr/>
        </p:nvSpPr>
        <p:spPr>
          <a:xfrm>
            <a:off x="6061131" y="5075484"/>
            <a:ext cx="5917510" cy="649132"/>
          </a:xfrm>
          <a:prstGeom prst="rect">
            <a:avLst/>
          </a:prstGeom>
        </p:spPr>
        <p:txBody>
          <a:bodyPr wrap="square" anchor="ctr" anchorCtr="0">
            <a:noAutofit/>
          </a:bodyPr>
          <a:lstStyle/>
          <a:p>
            <a:pPr marL="0" marR="0" lvl="1" indent="0" defTabSz="932011" eaLnBrk="1" fontAlgn="base" latinLnBrk="0" hangingPunct="1">
              <a:lnSpc>
                <a:spcPct val="110000"/>
              </a:lnSpc>
              <a:spcBef>
                <a:spcPts val="0"/>
              </a:spcBef>
              <a:spcAft>
                <a:spcPts val="0"/>
              </a:spcAft>
              <a:buClr>
                <a:srgbClr val="DC3C00"/>
              </a:buClr>
              <a:buSzTx/>
              <a:buFontTx/>
              <a:buNone/>
              <a:tabLst/>
              <a:defRPr/>
            </a:pPr>
            <a: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t>Timely</a:t>
            </a:r>
            <a:br>
              <a:rPr kumimoji="0" lang="en-US" sz="1600" b="1" i="0" u="none" strike="noStrike" kern="0" cap="none" spc="0" normalizeH="0" baseline="0" noProof="0" dirty="0">
                <a:ln w="3175">
                  <a:noFill/>
                </a:ln>
                <a:solidFill>
                  <a:schemeClr val="accent1"/>
                </a:solidFill>
                <a:effectLst/>
                <a:uLnTx/>
                <a:uFillTx/>
                <a:latin typeface="Segoe UI Semibold" panose="020B0702040204020203" pitchFamily="34" charset="0"/>
                <a:ea typeface="Segoe UI" pitchFamily="34" charset="0"/>
                <a:cs typeface="Segoe UI Semibold" panose="020B0702040204020203" pitchFamily="34" charset="0"/>
              </a:rPr>
            </a:br>
            <a:r>
              <a:rPr kumimoji="0" lang="en-US" sz="1400" b="0" i="0" u="none" strike="noStrike" kern="0" cap="none" spc="0" normalizeH="0" baseline="0" noProof="0" dirty="0">
                <a:ln>
                  <a:noFill/>
                </a:ln>
                <a:solidFill>
                  <a:schemeClr val="tx2"/>
                </a:solidFill>
                <a:effectLst/>
                <a:uLnTx/>
                <a:uFillTx/>
                <a:ea typeface="Segoe UI" pitchFamily="34" charset="0"/>
                <a:cs typeface="Segoe UI" pitchFamily="34" charset="0"/>
              </a:rPr>
              <a:t>Grounded to a specific target date; answers the question, “When?”</a:t>
            </a:r>
          </a:p>
        </p:txBody>
      </p:sp>
    </p:spTree>
    <p:extLst>
      <p:ext uri="{BB962C8B-B14F-4D97-AF65-F5344CB8AC3E}">
        <p14:creationId xmlns:p14="http://schemas.microsoft.com/office/powerpoint/2010/main" val="3887499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Capture your plan and </a:t>
            </a:r>
            <a:br>
              <a:rPr lang="en-US" dirty="0"/>
            </a:br>
            <a:r>
              <a:rPr lang="en-US" dirty="0"/>
              <a:t>request assistance</a:t>
            </a:r>
          </a:p>
        </p:txBody>
      </p:sp>
      <p:pic>
        <p:nvPicPr>
          <p:cNvPr id="3" name="Picture 2"/>
          <p:cNvPicPr>
            <a:picLocks noChangeAspect="1"/>
          </p:cNvPicPr>
          <p:nvPr/>
        </p:nvPicPr>
        <p:blipFill>
          <a:blip r:embed="rId3"/>
          <a:stretch>
            <a:fillRect/>
          </a:stretch>
        </p:blipFill>
        <p:spPr>
          <a:xfrm>
            <a:off x="5913437" y="677862"/>
            <a:ext cx="7521963" cy="5688880"/>
          </a:xfrm>
          <a:prstGeom prst="rect">
            <a:avLst/>
          </a:prstGeom>
          <a:ln>
            <a:solidFill>
              <a:srgbClr val="505050"/>
            </a:solidFill>
          </a:ln>
        </p:spPr>
      </p:pic>
      <p:sp>
        <p:nvSpPr>
          <p:cNvPr id="4" name="Rectangle 3"/>
          <p:cNvSpPr/>
          <p:nvPr/>
        </p:nvSpPr>
        <p:spPr>
          <a:xfrm>
            <a:off x="367970" y="1920240"/>
            <a:ext cx="5316868" cy="2788456"/>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dirty="0">
                <a:ln>
                  <a:noFill/>
                </a:ln>
                <a:solidFill>
                  <a:srgbClr val="2C292A"/>
                </a:solidFill>
                <a:effectLst/>
                <a:uLnTx/>
                <a:uFillTx/>
              </a:rPr>
              <a:t>Capture </a:t>
            </a: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business case, onboarding approach </a:t>
            </a:r>
            <a:r>
              <a:rPr kumimoji="0" lang="en-US" sz="1600" b="0" i="0" u="none" strike="noStrike" kern="0" cap="none" spc="0" normalizeH="0" baseline="0" noProof="0" dirty="0">
                <a:ln>
                  <a:noFill/>
                </a:ln>
                <a:solidFill>
                  <a:srgbClr val="2C292A"/>
                </a:solidFill>
                <a:effectLst/>
                <a:uLnTx/>
                <a:uFillTx/>
              </a:rPr>
              <a:t>and</a:t>
            </a: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 adoption activities </a:t>
            </a:r>
            <a:r>
              <a:rPr kumimoji="0" lang="en-US" sz="1600" b="0" i="0" u="none" strike="noStrike" kern="0" cap="none" spc="0" normalizeH="0" baseline="0" noProof="0" dirty="0">
                <a:ln>
                  <a:noFill/>
                </a:ln>
                <a:solidFill>
                  <a:srgbClr val="2C292A"/>
                </a:solidFill>
                <a:effectLst/>
                <a:uLnTx/>
                <a:uFillTx/>
              </a:rPr>
              <a:t>in one place </a:t>
            </a:r>
          </a:p>
          <a:p>
            <a:pPr marL="0" marR="0" lvl="0" indent="0" defTabSz="91440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dirty="0">
                <a:ln>
                  <a:noFill/>
                </a:ln>
                <a:solidFill>
                  <a:srgbClr val="2C292A"/>
                </a:solidFill>
                <a:effectLst/>
                <a:uLnTx/>
                <a:uFillTx/>
              </a:rPr>
              <a:t>Create, share, and </a:t>
            </a: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collaborate</a:t>
            </a:r>
            <a:r>
              <a:rPr kumimoji="0" lang="en-US" sz="1600" b="0" i="0" u="none" strike="noStrike" kern="0" cap="none" spc="0" normalizeH="0" baseline="0" noProof="0" dirty="0">
                <a:ln>
                  <a:noFill/>
                </a:ln>
                <a:solidFill>
                  <a:srgbClr val="2C292A"/>
                </a:solidFill>
                <a:effectLst/>
                <a:uLnTx/>
                <a:uFillTx/>
              </a:rPr>
              <a:t> on your plan with key stakeholders </a:t>
            </a:r>
          </a:p>
          <a:p>
            <a:pPr marL="0" marR="0" lvl="0" indent="0" defTabSz="91440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dirty="0">
                <a:ln>
                  <a:noFill/>
                </a:ln>
                <a:solidFill>
                  <a:srgbClr val="2C292A"/>
                </a:solidFill>
                <a:effectLst/>
                <a:uLnTx/>
                <a:uFillTx/>
              </a:rPr>
              <a:t>Leverage Microsoft’s </a:t>
            </a: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methodology and blueprint </a:t>
            </a:r>
            <a:r>
              <a:rPr kumimoji="0" lang="en-US" sz="1600" b="0" i="0" u="none" strike="noStrike" kern="0" cap="none" spc="0" normalizeH="0" baseline="0" noProof="0" dirty="0">
                <a:ln>
                  <a:noFill/>
                </a:ln>
                <a:solidFill>
                  <a:srgbClr val="2C292A"/>
                </a:solidFill>
                <a:effectLst/>
                <a:uLnTx/>
                <a:uFillTx/>
              </a:rPr>
              <a:t>consolidated across thousands of engagements</a:t>
            </a:r>
          </a:p>
          <a:p>
            <a:pPr marL="0" marR="0" lvl="0" indent="0" defTabSz="91440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dirty="0">
                <a:ln>
                  <a:noFill/>
                </a:ln>
                <a:solidFill>
                  <a:srgbClr val="2C292A"/>
                </a:solidFill>
                <a:effectLst/>
                <a:uLnTx/>
                <a:uFillTx/>
              </a:rPr>
              <a:t>Include </a:t>
            </a: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EMS, Azure, </a:t>
            </a:r>
            <a:r>
              <a:rPr kumimoji="0" lang="en-US" sz="1600" b="0" i="0" u="none" strike="noStrike" kern="0" cap="none" spc="0" normalizeH="0" baseline="0" noProof="0" dirty="0">
                <a:ln>
                  <a:noFill/>
                </a:ln>
                <a:solidFill>
                  <a:srgbClr val="2C292A"/>
                </a:solidFill>
                <a:effectLst/>
                <a:uLnTx/>
                <a:uFillTx/>
              </a:rPr>
              <a:t>and other Microsoft products</a:t>
            </a:r>
          </a:p>
          <a:p>
            <a:pPr marL="0" marR="0" lvl="0" indent="0" defTabSz="914400" eaLnBrk="1" fontAlgn="auto" latinLnBrk="0" hangingPunct="1">
              <a:lnSpc>
                <a:spcPct val="90000"/>
              </a:lnSpc>
              <a:spcBef>
                <a:spcPts val="0"/>
              </a:spcBef>
              <a:spcAft>
                <a:spcPts val="1800"/>
              </a:spcAft>
              <a:buClrTx/>
              <a:buSzTx/>
              <a:buFontTx/>
              <a:buNone/>
              <a:tabLst/>
              <a:defRPr/>
            </a:pPr>
            <a:r>
              <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Iterate</a:t>
            </a:r>
            <a:r>
              <a:rPr kumimoji="0" lang="en-US" sz="1600" b="0" i="0" u="none" strike="noStrike" kern="0" cap="none" spc="0" normalizeH="0" baseline="0" noProof="0" dirty="0">
                <a:ln>
                  <a:noFill/>
                </a:ln>
                <a:solidFill>
                  <a:srgbClr val="2C292A"/>
                </a:solidFill>
                <a:effectLst/>
                <a:uLnTx/>
                <a:uFillTx/>
              </a:rPr>
              <a:t> on your plan as you continue your journey</a:t>
            </a:r>
            <a:endParaRPr kumimoji="0" lang="en-US" sz="16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endParaRPr>
          </a:p>
        </p:txBody>
      </p:sp>
      <p:sp>
        <p:nvSpPr>
          <p:cNvPr id="5" name="TextBox 4"/>
          <p:cNvSpPr txBox="1"/>
          <p:nvPr/>
        </p:nvSpPr>
        <p:spPr>
          <a:xfrm>
            <a:off x="476303" y="6504313"/>
            <a:ext cx="2810146" cy="225880"/>
          </a:xfrm>
          <a:prstGeom prst="rect">
            <a:avLst/>
          </a:prstGeom>
          <a:noFill/>
        </p:spPr>
        <p:txBody>
          <a:bodyPr wrap="square" lIns="0" tIns="0" rIns="0" bIns="0" rtlCol="0">
            <a:spAutoFit/>
          </a:bodyPr>
          <a:lstStyle/>
          <a:p>
            <a:pPr marL="0" marR="0" lvl="0" indent="0" defTabSz="914224" eaLnBrk="1" fontAlgn="auto" latinLnBrk="0" hangingPunct="1">
              <a:lnSpc>
                <a:spcPct val="90000"/>
              </a:lnSpc>
              <a:spcBef>
                <a:spcPts val="1199"/>
              </a:spcBef>
              <a:spcAft>
                <a:spcPts val="600"/>
              </a:spcAft>
              <a:buClrTx/>
              <a:buSzTx/>
              <a:buFontTx/>
              <a:buNone/>
              <a:tabLst/>
              <a:defRPr/>
            </a:pP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//fasttrack.microsoft.com/</a:t>
            </a:r>
          </a:p>
        </p:txBody>
      </p:sp>
    </p:spTree>
    <p:extLst>
      <p:ext uri="{BB962C8B-B14F-4D97-AF65-F5344CB8AC3E}">
        <p14:creationId xmlns:p14="http://schemas.microsoft.com/office/powerpoint/2010/main" val="347713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07462" y="5486162"/>
            <a:ext cx="1677647" cy="703827"/>
          </a:xfrm>
          <a:prstGeom prst="rect">
            <a:avLst/>
          </a:prstGeom>
        </p:spPr>
        <p:txBody>
          <a:bodyPr vert="horz" wrap="square" lIns="0" tIns="91440" rIns="0" bIns="9144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pitchFamily="34" charset="0"/>
              <a:ea typeface="Segoe UI" pitchFamily="34" charset="0"/>
              <a:cs typeface="Segoe UI" pitchFamily="34" charset="0"/>
            </a:endParaRPr>
          </a:p>
        </p:txBody>
      </p:sp>
      <p:sp>
        <p:nvSpPr>
          <p:cNvPr id="7" name="Title 1"/>
          <p:cNvSpPr txBox="1">
            <a:spLocks/>
          </p:cNvSpPr>
          <p:nvPr/>
        </p:nvSpPr>
        <p:spPr>
          <a:xfrm>
            <a:off x="731837" y="4113768"/>
            <a:ext cx="8686481" cy="2744787"/>
          </a:xfrm>
          <a:prstGeom prst="rect">
            <a:avLst/>
          </a:prstGeom>
        </p:spPr>
        <p:txBody>
          <a:bodyPr lIns="0"/>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228"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Envision  </a:t>
            </a:r>
            <a:r>
              <a:rPr kumimoji="0" lang="en-US" sz="7200" b="0"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a:t>
            </a:r>
            <a:r>
              <a:rPr kumimoji="0" lang="en-US" sz="7200" b="1"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  </a:t>
            </a:r>
            <a:r>
              <a:rPr kumimoji="0" lang="en-US" sz="4400" b="1"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Demo</a:t>
            </a:r>
          </a:p>
        </p:txBody>
      </p:sp>
    </p:spTree>
    <p:extLst>
      <p:ext uri="{BB962C8B-B14F-4D97-AF65-F5344CB8AC3E}">
        <p14:creationId xmlns:p14="http://schemas.microsoft.com/office/powerpoint/2010/main" val="31566306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8315115" y="2523517"/>
            <a:ext cx="2145792" cy="2145792"/>
            <a:chOff x="530884" y="2368629"/>
            <a:chExt cx="2145792" cy="2145792"/>
          </a:xfrm>
        </p:grpSpPr>
        <p:sp>
          <p:nvSpPr>
            <p:cNvPr id="47" name="Oval 9"/>
            <p:cNvSpPr/>
            <p:nvPr/>
          </p:nvSpPr>
          <p:spPr bwMode="auto">
            <a:xfrm>
              <a:off x="530884" y="2368629"/>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sp>
          <p:nvSpPr>
            <p:cNvPr id="62" name="Freeform 35"/>
            <p:cNvSpPr>
              <a:spLocks noChangeAspect="1" noEditPoints="1"/>
            </p:cNvSpPr>
            <p:nvPr/>
          </p:nvSpPr>
          <p:spPr bwMode="auto">
            <a:xfrm>
              <a:off x="1276765" y="3075765"/>
              <a:ext cx="654031" cy="731520"/>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6" name="Group 5"/>
          <p:cNvGrpSpPr/>
          <p:nvPr/>
        </p:nvGrpSpPr>
        <p:grpSpPr>
          <a:xfrm>
            <a:off x="4503560" y="2523517"/>
            <a:ext cx="2145792" cy="2145792"/>
            <a:chOff x="4405335" y="2221677"/>
            <a:chExt cx="2145792" cy="2145792"/>
          </a:xfrm>
        </p:grpSpPr>
        <p:sp>
          <p:nvSpPr>
            <p:cNvPr id="69" name="Oval 9"/>
            <p:cNvSpPr/>
            <p:nvPr/>
          </p:nvSpPr>
          <p:spPr bwMode="auto">
            <a:xfrm>
              <a:off x="4405335" y="2221677"/>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grpSp>
          <p:nvGrpSpPr>
            <p:cNvPr id="3" name="Group 2"/>
            <p:cNvGrpSpPr/>
            <p:nvPr/>
          </p:nvGrpSpPr>
          <p:grpSpPr>
            <a:xfrm>
              <a:off x="5053024" y="2816765"/>
              <a:ext cx="850414" cy="955617"/>
              <a:chOff x="5879570" y="3967713"/>
              <a:chExt cx="307976" cy="346075"/>
            </a:xfrm>
          </p:grpSpPr>
          <p:sp>
            <p:nvSpPr>
              <p:cNvPr id="30" name="Line 152"/>
              <p:cNvSpPr>
                <a:spLocks noChangeShapeType="1"/>
              </p:cNvSpPr>
              <p:nvPr/>
            </p:nvSpPr>
            <p:spPr bwMode="auto">
              <a:xfrm>
                <a:off x="5879570" y="4082013"/>
                <a:ext cx="219075" cy="0"/>
              </a:xfrm>
              <a:prstGeom prst="line">
                <a:avLst/>
              </a:prstGeom>
              <a:noFill/>
              <a:ln w="508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153"/>
              <p:cNvSpPr>
                <a:spLocks/>
              </p:cNvSpPr>
              <p:nvPr/>
            </p:nvSpPr>
            <p:spPr bwMode="auto">
              <a:xfrm>
                <a:off x="5982758" y="3967713"/>
                <a:ext cx="115888" cy="346075"/>
              </a:xfrm>
              <a:custGeom>
                <a:avLst/>
                <a:gdLst>
                  <a:gd name="T0" fmla="*/ 0 w 73"/>
                  <a:gd name="T1" fmla="*/ 0 h 218"/>
                  <a:gd name="T2" fmla="*/ 73 w 73"/>
                  <a:gd name="T3" fmla="*/ 72 h 218"/>
                  <a:gd name="T4" fmla="*/ 0 w 73"/>
                  <a:gd name="T5" fmla="*/ 145 h 218"/>
                  <a:gd name="T6" fmla="*/ 73 w 73"/>
                  <a:gd name="T7" fmla="*/ 218 h 218"/>
                </a:gdLst>
                <a:ahLst/>
                <a:cxnLst>
                  <a:cxn ang="0">
                    <a:pos x="T0" y="T1"/>
                  </a:cxn>
                  <a:cxn ang="0">
                    <a:pos x="T2" y="T3"/>
                  </a:cxn>
                  <a:cxn ang="0">
                    <a:pos x="T4" y="T5"/>
                  </a:cxn>
                  <a:cxn ang="0">
                    <a:pos x="T6" y="T7"/>
                  </a:cxn>
                </a:cxnLst>
                <a:rect l="0" t="0" r="r" b="b"/>
                <a:pathLst>
                  <a:path w="73" h="218">
                    <a:moveTo>
                      <a:pt x="0" y="0"/>
                    </a:moveTo>
                    <a:lnTo>
                      <a:pt x="73" y="72"/>
                    </a:lnTo>
                    <a:lnTo>
                      <a:pt x="0" y="145"/>
                    </a:lnTo>
                    <a:lnTo>
                      <a:pt x="73" y="218"/>
                    </a:lnTo>
                  </a:path>
                </a:pathLst>
              </a:cu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Line 154"/>
              <p:cNvSpPr>
                <a:spLocks noChangeShapeType="1"/>
              </p:cNvSpPr>
              <p:nvPr/>
            </p:nvSpPr>
            <p:spPr bwMode="auto">
              <a:xfrm flipH="1">
                <a:off x="5995458" y="4197900"/>
                <a:ext cx="192088" cy="0"/>
              </a:xfrm>
              <a:prstGeom prst="line">
                <a:avLst/>
              </a:prstGeom>
              <a:noFill/>
              <a:ln w="5080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 name="Group 4"/>
          <p:cNvGrpSpPr/>
          <p:nvPr/>
        </p:nvGrpSpPr>
        <p:grpSpPr>
          <a:xfrm>
            <a:off x="692004" y="2523517"/>
            <a:ext cx="2145792" cy="2145792"/>
            <a:chOff x="530884" y="2221677"/>
            <a:chExt cx="2145792" cy="2145792"/>
          </a:xfrm>
        </p:grpSpPr>
        <p:sp>
          <p:nvSpPr>
            <p:cNvPr id="65" name="Oval 9"/>
            <p:cNvSpPr/>
            <p:nvPr/>
          </p:nvSpPr>
          <p:spPr bwMode="auto">
            <a:xfrm>
              <a:off x="530884" y="2221677"/>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grpSp>
          <p:nvGrpSpPr>
            <p:cNvPr id="4" name="Group 3"/>
            <p:cNvGrpSpPr>
              <a:grpSpLocks noChangeAspect="1"/>
            </p:cNvGrpSpPr>
            <p:nvPr/>
          </p:nvGrpSpPr>
          <p:grpSpPr>
            <a:xfrm>
              <a:off x="1226204" y="2974533"/>
              <a:ext cx="755152" cy="640080"/>
              <a:chOff x="1551042" y="3583344"/>
              <a:chExt cx="231287" cy="196043"/>
            </a:xfrm>
          </p:grpSpPr>
          <p:sp>
            <p:nvSpPr>
              <p:cNvPr id="34" name="Freeform 92"/>
              <p:cNvSpPr>
                <a:spLocks/>
              </p:cNvSpPr>
              <p:nvPr/>
            </p:nvSpPr>
            <p:spPr bwMode="auto">
              <a:xfrm>
                <a:off x="1595097" y="3583344"/>
                <a:ext cx="187232" cy="196043"/>
              </a:xfrm>
              <a:custGeom>
                <a:avLst/>
                <a:gdLst>
                  <a:gd name="T0" fmla="*/ 0 w 170"/>
                  <a:gd name="T1" fmla="*/ 178 h 178"/>
                  <a:gd name="T2" fmla="*/ 170 w 170"/>
                  <a:gd name="T3" fmla="*/ 178 h 178"/>
                  <a:gd name="T4" fmla="*/ 170 w 170"/>
                  <a:gd name="T5" fmla="*/ 0 h 178"/>
                  <a:gd name="T6" fmla="*/ 65 w 170"/>
                  <a:gd name="T7" fmla="*/ 0 h 178"/>
                  <a:gd name="T8" fmla="*/ 65 w 170"/>
                  <a:gd name="T9" fmla="*/ 40 h 178"/>
                </a:gdLst>
                <a:ahLst/>
                <a:cxnLst>
                  <a:cxn ang="0">
                    <a:pos x="T0" y="T1"/>
                  </a:cxn>
                  <a:cxn ang="0">
                    <a:pos x="T2" y="T3"/>
                  </a:cxn>
                  <a:cxn ang="0">
                    <a:pos x="T4" y="T5"/>
                  </a:cxn>
                  <a:cxn ang="0">
                    <a:pos x="T6" y="T7"/>
                  </a:cxn>
                  <a:cxn ang="0">
                    <a:pos x="T8" y="T9"/>
                  </a:cxn>
                </a:cxnLst>
                <a:rect l="0" t="0" r="r" b="b"/>
                <a:pathLst>
                  <a:path w="170" h="178">
                    <a:moveTo>
                      <a:pt x="0" y="178"/>
                    </a:moveTo>
                    <a:lnTo>
                      <a:pt x="170" y="178"/>
                    </a:lnTo>
                    <a:lnTo>
                      <a:pt x="170" y="0"/>
                    </a:lnTo>
                    <a:lnTo>
                      <a:pt x="65" y="0"/>
                    </a:lnTo>
                    <a:lnTo>
                      <a:pt x="65" y="40"/>
                    </a:lnTo>
                  </a:path>
                </a:pathLst>
              </a:cu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93"/>
              <p:cNvSpPr>
                <a:spLocks noChangeArrowheads="1"/>
              </p:cNvSpPr>
              <p:nvPr/>
            </p:nvSpPr>
            <p:spPr bwMode="auto">
              <a:xfrm>
                <a:off x="1551042" y="3636210"/>
                <a:ext cx="169610" cy="106833"/>
              </a:xfrm>
              <a:prstGeom prst="rect">
                <a:avLst/>
              </a:pr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Line 94"/>
              <p:cNvSpPr>
                <a:spLocks noChangeShapeType="1"/>
              </p:cNvSpPr>
              <p:nvPr/>
            </p:nvSpPr>
            <p:spPr bwMode="auto">
              <a:xfrm>
                <a:off x="1720652" y="3653831"/>
                <a:ext cx="61677" cy="0"/>
              </a:xfrm>
              <a:prstGeom prst="line">
                <a:avLst/>
              </a:pr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Line 95"/>
              <p:cNvSpPr>
                <a:spLocks noChangeShapeType="1"/>
              </p:cNvSpPr>
              <p:nvPr/>
            </p:nvSpPr>
            <p:spPr bwMode="auto">
              <a:xfrm>
                <a:off x="1720652" y="3707798"/>
                <a:ext cx="61677" cy="0"/>
              </a:xfrm>
              <a:prstGeom prst="line">
                <a:avLst/>
              </a:pr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Line 96"/>
              <p:cNvSpPr>
                <a:spLocks noChangeShapeType="1"/>
              </p:cNvSpPr>
              <p:nvPr/>
            </p:nvSpPr>
            <p:spPr bwMode="auto">
              <a:xfrm>
                <a:off x="1747085" y="3609777"/>
                <a:ext cx="0" cy="17622"/>
              </a:xfrm>
              <a:prstGeom prst="line">
                <a:avLst/>
              </a:pr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Line 95"/>
              <p:cNvSpPr>
                <a:spLocks noChangeShapeType="1"/>
              </p:cNvSpPr>
              <p:nvPr/>
            </p:nvSpPr>
            <p:spPr bwMode="auto">
              <a:xfrm flipV="1">
                <a:off x="1635847" y="3739452"/>
                <a:ext cx="0" cy="35968"/>
              </a:xfrm>
              <a:prstGeom prst="line">
                <a:avLst/>
              </a:prstGeom>
              <a:noFill/>
              <a:ln w="50800" cap="flat">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
        <p:nvSpPr>
          <p:cNvPr id="2" name="Title 1"/>
          <p:cNvSpPr>
            <a:spLocks noGrp="1"/>
          </p:cNvSpPr>
          <p:nvPr>
            <p:ph type="title"/>
          </p:nvPr>
        </p:nvSpPr>
        <p:spPr/>
        <p:txBody>
          <a:bodyPr/>
          <a:lstStyle/>
          <a:p>
            <a:r>
              <a:rPr lang="en-US" dirty="0"/>
              <a:t>Onboard</a:t>
            </a:r>
            <a:br>
              <a:rPr lang="en-US" dirty="0"/>
            </a:br>
            <a:r>
              <a:rPr lang="en-US" sz="1800" spc="0" dirty="0"/>
              <a:t>Confidently onboard new users and capabilities with remote assistance </a:t>
            </a:r>
            <a:br>
              <a:rPr lang="en-US" sz="1800" spc="0" dirty="0"/>
            </a:br>
            <a:r>
              <a:rPr lang="en-US" sz="1800" spc="0" dirty="0"/>
              <a:t>from Microsoft engineers committed to guide your IT team and partner.</a:t>
            </a:r>
            <a:br>
              <a:rPr lang="en-US" sz="1800" spc="0" dirty="0"/>
            </a:br>
            <a:endParaRPr lang="en-US" spc="0" dirty="0"/>
          </a:p>
        </p:txBody>
      </p:sp>
      <p:sp>
        <p:nvSpPr>
          <p:cNvPr id="95" name="TextBox 94"/>
          <p:cNvSpPr txBox="1"/>
          <p:nvPr/>
        </p:nvSpPr>
        <p:spPr>
          <a:xfrm>
            <a:off x="372294" y="4983003"/>
            <a:ext cx="2785213" cy="1172016"/>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Prepare your technical infrastructure</a:t>
            </a:r>
          </a:p>
        </p:txBody>
      </p:sp>
      <p:sp>
        <p:nvSpPr>
          <p:cNvPr id="96" name="TextBox 95"/>
          <p:cNvSpPr txBox="1"/>
          <p:nvPr/>
        </p:nvSpPr>
        <p:spPr>
          <a:xfrm>
            <a:off x="4255053" y="4983003"/>
            <a:ext cx="2669531" cy="1100994"/>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Ensure a smooth migration experience</a:t>
            </a:r>
          </a:p>
        </p:txBody>
      </p:sp>
      <p:sp>
        <p:nvSpPr>
          <p:cNvPr id="97" name="TextBox 96"/>
          <p:cNvSpPr txBox="1"/>
          <p:nvPr/>
        </p:nvSpPr>
        <p:spPr>
          <a:xfrm>
            <a:off x="7855218" y="4983003"/>
            <a:ext cx="3065586" cy="1243037"/>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Enable new users </a:t>
            </a:r>
            <a:b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and capabilities</a:t>
            </a:r>
          </a:p>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18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pic>
        <p:nvPicPr>
          <p:cNvPr id="27" name="Picture 26"/>
          <p:cNvPicPr>
            <a:picLocks noChangeAspect="1"/>
          </p:cNvPicPr>
          <p:nvPr/>
        </p:nvPicPr>
        <p:blipFill>
          <a:blip r:embed="rId3"/>
          <a:stretch>
            <a:fillRect/>
          </a:stretch>
        </p:blipFill>
        <p:spPr>
          <a:xfrm>
            <a:off x="10234967" y="-239551"/>
            <a:ext cx="1919963" cy="2286000"/>
          </a:xfrm>
          <a:prstGeom prst="rect">
            <a:avLst/>
          </a:prstGeom>
        </p:spPr>
      </p:pic>
    </p:spTree>
    <p:extLst>
      <p:ext uri="{BB962C8B-B14F-4D97-AF65-F5344CB8AC3E}">
        <p14:creationId xmlns:p14="http://schemas.microsoft.com/office/powerpoint/2010/main" val="10836330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239465" y="-239881"/>
            <a:ext cx="1920240" cy="2286330"/>
          </a:xfrm>
          <a:prstGeom prst="rect">
            <a:avLst/>
          </a:prstGeom>
        </p:spPr>
      </p:pic>
      <p:sp>
        <p:nvSpPr>
          <p:cNvPr id="2" name="Title 1"/>
          <p:cNvSpPr>
            <a:spLocks noGrp="1"/>
          </p:cNvSpPr>
          <p:nvPr>
            <p:ph type="title"/>
          </p:nvPr>
        </p:nvSpPr>
        <p:spPr/>
        <p:txBody>
          <a:bodyPr/>
          <a:lstStyle/>
          <a:p>
            <a:r>
              <a:rPr lang="en-US" dirty="0"/>
              <a:t>Drive Value</a:t>
            </a:r>
            <a:br>
              <a:rPr lang="en-US" dirty="0"/>
            </a:br>
            <a:r>
              <a:rPr lang="en-US" sz="1800" spc="0" dirty="0"/>
              <a:t>Generate more value with resources available to help your teams and partner </a:t>
            </a:r>
            <a:br>
              <a:rPr lang="en-US" sz="1800" spc="0" dirty="0"/>
            </a:br>
            <a:r>
              <a:rPr lang="en-US" sz="1800" spc="0" dirty="0"/>
              <a:t>drive user adoption across your organization; and prepare for and manage change.</a:t>
            </a:r>
            <a:br>
              <a:rPr lang="en-US" sz="1800" spc="0" dirty="0"/>
            </a:br>
            <a:endParaRPr lang="en-US" spc="0" dirty="0"/>
          </a:p>
        </p:txBody>
      </p:sp>
      <p:sp>
        <p:nvSpPr>
          <p:cNvPr id="42" name="TextBox 41"/>
          <p:cNvSpPr txBox="1"/>
          <p:nvPr/>
        </p:nvSpPr>
        <p:spPr>
          <a:xfrm>
            <a:off x="372294" y="4983003"/>
            <a:ext cx="2785213" cy="1172016"/>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Boost user engagement and drive adoption</a:t>
            </a:r>
          </a:p>
        </p:txBody>
      </p:sp>
      <p:sp>
        <p:nvSpPr>
          <p:cNvPr id="43" name="TextBox 42"/>
          <p:cNvSpPr txBox="1"/>
          <p:nvPr/>
        </p:nvSpPr>
        <p:spPr>
          <a:xfrm>
            <a:off x="4255053" y="4983003"/>
            <a:ext cx="2669531" cy="1100994"/>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Manage and prepare </a:t>
            </a:r>
            <a:b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for change</a:t>
            </a:r>
          </a:p>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24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44" name="TextBox 43"/>
          <p:cNvSpPr txBox="1"/>
          <p:nvPr/>
        </p:nvSpPr>
        <p:spPr>
          <a:xfrm>
            <a:off x="7855218" y="4983003"/>
            <a:ext cx="3065586" cy="1243037"/>
          </a:xfrm>
          <a:prstGeom prst="rect">
            <a:avLst/>
          </a:prstGeom>
        </p:spPr>
        <p:txBody>
          <a:bodyPr vert="horz" wrap="square" lIns="0" tIns="0" rIns="0" bIns="0" rtlCol="0" anchor="t" anchorCtr="0">
            <a:no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Measure success, </a:t>
            </a:r>
            <a:b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br>
            <a:r>
              <a:rPr kumimoji="0" lang="en-US" sz="20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rPr>
              <a:t>learn, and iterate</a:t>
            </a:r>
          </a:p>
          <a:p>
            <a:pPr marL="0" marR="0" lvl="0" indent="0" algn="ctr" defTabSz="914400" eaLnBrk="1" fontAlgn="auto" latinLnBrk="0" hangingPunct="1">
              <a:lnSpc>
                <a:spcPct val="100000"/>
              </a:lnSpc>
              <a:spcBef>
                <a:spcPts val="0"/>
              </a:spcBef>
              <a:spcAft>
                <a:spcPts val="1200"/>
              </a:spcAft>
              <a:buClrTx/>
              <a:buSzTx/>
              <a:buFontTx/>
              <a:buNone/>
              <a:tabLst/>
              <a:defRPr/>
            </a:pPr>
            <a:endParaRPr kumimoji="0" lang="en-US" sz="1800" b="0" i="0" u="none" strike="noStrike" kern="0" cap="none" spc="-5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grpSp>
        <p:nvGrpSpPr>
          <p:cNvPr id="77" name="Group 76"/>
          <p:cNvGrpSpPr/>
          <p:nvPr/>
        </p:nvGrpSpPr>
        <p:grpSpPr>
          <a:xfrm>
            <a:off x="692004" y="2523517"/>
            <a:ext cx="2145792" cy="2145792"/>
            <a:chOff x="530884" y="2368629"/>
            <a:chExt cx="2145792" cy="2145792"/>
          </a:xfrm>
        </p:grpSpPr>
        <p:sp>
          <p:nvSpPr>
            <p:cNvPr id="65" name="Oval 9"/>
            <p:cNvSpPr/>
            <p:nvPr/>
          </p:nvSpPr>
          <p:spPr bwMode="auto">
            <a:xfrm>
              <a:off x="530884" y="2368629"/>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sp>
          <p:nvSpPr>
            <p:cNvPr id="46" name="Freeform 35"/>
            <p:cNvSpPr>
              <a:spLocks noChangeAspect="1" noEditPoints="1"/>
            </p:cNvSpPr>
            <p:nvPr/>
          </p:nvSpPr>
          <p:spPr bwMode="auto">
            <a:xfrm>
              <a:off x="1276765" y="3075765"/>
              <a:ext cx="654031" cy="731520"/>
            </a:xfrm>
            <a:custGeom>
              <a:avLst/>
              <a:gdLst>
                <a:gd name="T0" fmla="*/ 70 w 104"/>
                <a:gd name="T1" fmla="*/ 67 h 116"/>
                <a:gd name="T2" fmla="*/ 88 w 104"/>
                <a:gd name="T3" fmla="*/ 36 h 116"/>
                <a:gd name="T4" fmla="*/ 52 w 104"/>
                <a:gd name="T5" fmla="*/ 0 h 116"/>
                <a:gd name="T6" fmla="*/ 16 w 104"/>
                <a:gd name="T7" fmla="*/ 36 h 116"/>
                <a:gd name="T8" fmla="*/ 34 w 104"/>
                <a:gd name="T9" fmla="*/ 67 h 116"/>
                <a:gd name="T10" fmla="*/ 0 w 104"/>
                <a:gd name="T11" fmla="*/ 116 h 116"/>
                <a:gd name="T12" fmla="*/ 8 w 104"/>
                <a:gd name="T13" fmla="*/ 116 h 116"/>
                <a:gd name="T14" fmla="*/ 52 w 104"/>
                <a:gd name="T15" fmla="*/ 72 h 116"/>
                <a:gd name="T16" fmla="*/ 96 w 104"/>
                <a:gd name="T17" fmla="*/ 116 h 116"/>
                <a:gd name="T18" fmla="*/ 104 w 104"/>
                <a:gd name="T19" fmla="*/ 116 h 116"/>
                <a:gd name="T20" fmla="*/ 70 w 104"/>
                <a:gd name="T21" fmla="*/ 67 h 116"/>
                <a:gd name="T22" fmla="*/ 24 w 104"/>
                <a:gd name="T23" fmla="*/ 36 h 116"/>
                <a:gd name="T24" fmla="*/ 52 w 104"/>
                <a:gd name="T25" fmla="*/ 8 h 116"/>
                <a:gd name="T26" fmla="*/ 80 w 104"/>
                <a:gd name="T27" fmla="*/ 36 h 116"/>
                <a:gd name="T28" fmla="*/ 52 w 104"/>
                <a:gd name="T29" fmla="*/ 64 h 116"/>
                <a:gd name="T30" fmla="*/ 24 w 104"/>
                <a:gd name="T31"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16">
                  <a:moveTo>
                    <a:pt x="70" y="67"/>
                  </a:moveTo>
                  <a:cubicBezTo>
                    <a:pt x="81" y="61"/>
                    <a:pt x="88" y="49"/>
                    <a:pt x="88" y="36"/>
                  </a:cubicBezTo>
                  <a:cubicBezTo>
                    <a:pt x="88" y="16"/>
                    <a:pt x="72" y="0"/>
                    <a:pt x="52" y="0"/>
                  </a:cubicBezTo>
                  <a:cubicBezTo>
                    <a:pt x="32" y="0"/>
                    <a:pt x="16" y="16"/>
                    <a:pt x="16" y="36"/>
                  </a:cubicBezTo>
                  <a:cubicBezTo>
                    <a:pt x="16" y="49"/>
                    <a:pt x="23" y="61"/>
                    <a:pt x="34" y="67"/>
                  </a:cubicBezTo>
                  <a:cubicBezTo>
                    <a:pt x="14" y="75"/>
                    <a:pt x="0" y="94"/>
                    <a:pt x="0" y="116"/>
                  </a:cubicBezTo>
                  <a:cubicBezTo>
                    <a:pt x="8" y="116"/>
                    <a:pt x="8" y="116"/>
                    <a:pt x="8" y="116"/>
                  </a:cubicBezTo>
                  <a:cubicBezTo>
                    <a:pt x="8" y="92"/>
                    <a:pt x="28" y="72"/>
                    <a:pt x="52" y="72"/>
                  </a:cubicBezTo>
                  <a:cubicBezTo>
                    <a:pt x="76" y="72"/>
                    <a:pt x="96" y="92"/>
                    <a:pt x="96" y="116"/>
                  </a:cubicBezTo>
                  <a:cubicBezTo>
                    <a:pt x="104" y="116"/>
                    <a:pt x="104" y="116"/>
                    <a:pt x="104" y="116"/>
                  </a:cubicBezTo>
                  <a:cubicBezTo>
                    <a:pt x="104" y="94"/>
                    <a:pt x="90" y="75"/>
                    <a:pt x="70" y="67"/>
                  </a:cubicBezTo>
                  <a:close/>
                  <a:moveTo>
                    <a:pt x="24" y="36"/>
                  </a:moveTo>
                  <a:cubicBezTo>
                    <a:pt x="24" y="21"/>
                    <a:pt x="37" y="8"/>
                    <a:pt x="52" y="8"/>
                  </a:cubicBezTo>
                  <a:cubicBezTo>
                    <a:pt x="67" y="8"/>
                    <a:pt x="80" y="21"/>
                    <a:pt x="80" y="36"/>
                  </a:cubicBezTo>
                  <a:cubicBezTo>
                    <a:pt x="80" y="51"/>
                    <a:pt x="67" y="64"/>
                    <a:pt x="52" y="64"/>
                  </a:cubicBezTo>
                  <a:cubicBezTo>
                    <a:pt x="37" y="64"/>
                    <a:pt x="24" y="51"/>
                    <a:pt x="24" y="36"/>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 name="Group 2"/>
          <p:cNvGrpSpPr/>
          <p:nvPr/>
        </p:nvGrpSpPr>
        <p:grpSpPr>
          <a:xfrm>
            <a:off x="4503560" y="2523517"/>
            <a:ext cx="2145792" cy="2145792"/>
            <a:chOff x="4503560" y="2523517"/>
            <a:chExt cx="2145792" cy="2145792"/>
          </a:xfrm>
        </p:grpSpPr>
        <p:sp>
          <p:nvSpPr>
            <p:cNvPr id="69" name="Oval 9"/>
            <p:cNvSpPr/>
            <p:nvPr/>
          </p:nvSpPr>
          <p:spPr bwMode="auto">
            <a:xfrm>
              <a:off x="4503560" y="2523517"/>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sp>
          <p:nvSpPr>
            <p:cNvPr id="32" name="Freeform 30"/>
            <p:cNvSpPr>
              <a:spLocks noEditPoints="1"/>
            </p:cNvSpPr>
            <p:nvPr/>
          </p:nvSpPr>
          <p:spPr bwMode="auto">
            <a:xfrm>
              <a:off x="5191585" y="3185669"/>
              <a:ext cx="769742" cy="821489"/>
            </a:xfrm>
            <a:custGeom>
              <a:avLst/>
              <a:gdLst>
                <a:gd name="T0" fmla="*/ 111 w 238"/>
                <a:gd name="T1" fmla="*/ 0 h 254"/>
                <a:gd name="T2" fmla="*/ 111 w 238"/>
                <a:gd name="T3" fmla="*/ 16 h 254"/>
                <a:gd name="T4" fmla="*/ 32 w 238"/>
                <a:gd name="T5" fmla="*/ 16 h 254"/>
                <a:gd name="T6" fmla="*/ 0 w 238"/>
                <a:gd name="T7" fmla="*/ 48 h 254"/>
                <a:gd name="T8" fmla="*/ 32 w 238"/>
                <a:gd name="T9" fmla="*/ 79 h 254"/>
                <a:gd name="T10" fmla="*/ 111 w 238"/>
                <a:gd name="T11" fmla="*/ 79 h 254"/>
                <a:gd name="T12" fmla="*/ 111 w 238"/>
                <a:gd name="T13" fmla="*/ 95 h 254"/>
                <a:gd name="T14" fmla="*/ 32 w 238"/>
                <a:gd name="T15" fmla="*/ 95 h 254"/>
                <a:gd name="T16" fmla="*/ 32 w 238"/>
                <a:gd name="T17" fmla="*/ 159 h 254"/>
                <a:gd name="T18" fmla="*/ 111 w 238"/>
                <a:gd name="T19" fmla="*/ 159 h 254"/>
                <a:gd name="T20" fmla="*/ 111 w 238"/>
                <a:gd name="T21" fmla="*/ 254 h 254"/>
                <a:gd name="T22" fmla="*/ 127 w 238"/>
                <a:gd name="T23" fmla="*/ 254 h 254"/>
                <a:gd name="T24" fmla="*/ 127 w 238"/>
                <a:gd name="T25" fmla="*/ 159 h 254"/>
                <a:gd name="T26" fmla="*/ 206 w 238"/>
                <a:gd name="T27" fmla="*/ 159 h 254"/>
                <a:gd name="T28" fmla="*/ 238 w 238"/>
                <a:gd name="T29" fmla="*/ 127 h 254"/>
                <a:gd name="T30" fmla="*/ 206 w 238"/>
                <a:gd name="T31" fmla="*/ 95 h 254"/>
                <a:gd name="T32" fmla="*/ 127 w 238"/>
                <a:gd name="T33" fmla="*/ 95 h 254"/>
                <a:gd name="T34" fmla="*/ 127 w 238"/>
                <a:gd name="T35" fmla="*/ 79 h 254"/>
                <a:gd name="T36" fmla="*/ 206 w 238"/>
                <a:gd name="T37" fmla="*/ 79 h 254"/>
                <a:gd name="T38" fmla="*/ 206 w 238"/>
                <a:gd name="T39" fmla="*/ 16 h 254"/>
                <a:gd name="T40" fmla="*/ 127 w 238"/>
                <a:gd name="T41" fmla="*/ 16 h 254"/>
                <a:gd name="T42" fmla="*/ 127 w 238"/>
                <a:gd name="T43" fmla="*/ 0 h 254"/>
                <a:gd name="T44" fmla="*/ 111 w 238"/>
                <a:gd name="T45" fmla="*/ 0 h 254"/>
                <a:gd name="T46" fmla="*/ 214 w 238"/>
                <a:gd name="T47" fmla="*/ 127 h 254"/>
                <a:gd name="T48" fmla="*/ 198 w 238"/>
                <a:gd name="T49" fmla="*/ 143 h 254"/>
                <a:gd name="T50" fmla="*/ 48 w 238"/>
                <a:gd name="T51" fmla="*/ 143 h 254"/>
                <a:gd name="T52" fmla="*/ 48 w 238"/>
                <a:gd name="T53" fmla="*/ 111 h 254"/>
                <a:gd name="T54" fmla="*/ 198 w 238"/>
                <a:gd name="T55" fmla="*/ 111 h 254"/>
                <a:gd name="T56" fmla="*/ 214 w 238"/>
                <a:gd name="T57" fmla="*/ 127 h 254"/>
                <a:gd name="T58" fmla="*/ 190 w 238"/>
                <a:gd name="T59" fmla="*/ 63 h 254"/>
                <a:gd name="T60" fmla="*/ 38 w 238"/>
                <a:gd name="T61" fmla="*/ 63 h 254"/>
                <a:gd name="T62" fmla="*/ 22 w 238"/>
                <a:gd name="T63" fmla="*/ 48 h 254"/>
                <a:gd name="T64" fmla="*/ 38 w 238"/>
                <a:gd name="T65" fmla="*/ 32 h 254"/>
                <a:gd name="T66" fmla="*/ 190 w 238"/>
                <a:gd name="T67" fmla="*/ 32 h 254"/>
                <a:gd name="T68" fmla="*/ 190 w 238"/>
                <a:gd name="T69" fmla="*/ 6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8" h="254">
                  <a:moveTo>
                    <a:pt x="111" y="0"/>
                  </a:moveTo>
                  <a:lnTo>
                    <a:pt x="111" y="16"/>
                  </a:lnTo>
                  <a:lnTo>
                    <a:pt x="32" y="16"/>
                  </a:lnTo>
                  <a:lnTo>
                    <a:pt x="0" y="48"/>
                  </a:lnTo>
                  <a:lnTo>
                    <a:pt x="32" y="79"/>
                  </a:lnTo>
                  <a:lnTo>
                    <a:pt x="111" y="79"/>
                  </a:lnTo>
                  <a:lnTo>
                    <a:pt x="111" y="95"/>
                  </a:lnTo>
                  <a:lnTo>
                    <a:pt x="32" y="95"/>
                  </a:lnTo>
                  <a:lnTo>
                    <a:pt x="32" y="159"/>
                  </a:lnTo>
                  <a:lnTo>
                    <a:pt x="111" y="159"/>
                  </a:lnTo>
                  <a:lnTo>
                    <a:pt x="111" y="254"/>
                  </a:lnTo>
                  <a:lnTo>
                    <a:pt x="127" y="254"/>
                  </a:lnTo>
                  <a:lnTo>
                    <a:pt x="127" y="159"/>
                  </a:lnTo>
                  <a:lnTo>
                    <a:pt x="206" y="159"/>
                  </a:lnTo>
                  <a:lnTo>
                    <a:pt x="238" y="127"/>
                  </a:lnTo>
                  <a:lnTo>
                    <a:pt x="206" y="95"/>
                  </a:lnTo>
                  <a:lnTo>
                    <a:pt x="127" y="95"/>
                  </a:lnTo>
                  <a:lnTo>
                    <a:pt x="127" y="79"/>
                  </a:lnTo>
                  <a:lnTo>
                    <a:pt x="206" y="79"/>
                  </a:lnTo>
                  <a:lnTo>
                    <a:pt x="206" y="16"/>
                  </a:lnTo>
                  <a:lnTo>
                    <a:pt x="127" y="16"/>
                  </a:lnTo>
                  <a:lnTo>
                    <a:pt x="127" y="0"/>
                  </a:lnTo>
                  <a:lnTo>
                    <a:pt x="111" y="0"/>
                  </a:lnTo>
                  <a:close/>
                  <a:moveTo>
                    <a:pt x="214" y="127"/>
                  </a:moveTo>
                  <a:lnTo>
                    <a:pt x="198" y="143"/>
                  </a:lnTo>
                  <a:lnTo>
                    <a:pt x="48" y="143"/>
                  </a:lnTo>
                  <a:lnTo>
                    <a:pt x="48" y="111"/>
                  </a:lnTo>
                  <a:lnTo>
                    <a:pt x="198" y="111"/>
                  </a:lnTo>
                  <a:lnTo>
                    <a:pt x="214" y="127"/>
                  </a:lnTo>
                  <a:close/>
                  <a:moveTo>
                    <a:pt x="190" y="63"/>
                  </a:moveTo>
                  <a:lnTo>
                    <a:pt x="38" y="63"/>
                  </a:lnTo>
                  <a:lnTo>
                    <a:pt x="22" y="48"/>
                  </a:lnTo>
                  <a:lnTo>
                    <a:pt x="38" y="32"/>
                  </a:lnTo>
                  <a:lnTo>
                    <a:pt x="190" y="32"/>
                  </a:lnTo>
                  <a:lnTo>
                    <a:pt x="190" y="63"/>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 name="Group 3"/>
          <p:cNvGrpSpPr/>
          <p:nvPr/>
        </p:nvGrpSpPr>
        <p:grpSpPr>
          <a:xfrm>
            <a:off x="8315115" y="2523517"/>
            <a:ext cx="2145792" cy="2145792"/>
            <a:chOff x="8315115" y="2523517"/>
            <a:chExt cx="2145792" cy="2145792"/>
          </a:xfrm>
        </p:grpSpPr>
        <p:sp>
          <p:nvSpPr>
            <p:cNvPr id="73" name="Oval 9"/>
            <p:cNvSpPr/>
            <p:nvPr/>
          </p:nvSpPr>
          <p:spPr bwMode="auto">
            <a:xfrm>
              <a:off x="8315115" y="2523517"/>
              <a:ext cx="2145792" cy="2145792"/>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solidFill>
                  <a:srgbClr val="FF0000"/>
                </a:solidFill>
                <a:effectLst/>
                <a:uLnTx/>
                <a:uFillTx/>
                <a:ea typeface="Segoe UI" pitchFamily="34" charset="0"/>
                <a:cs typeface="Segoe UI" pitchFamily="34" charset="0"/>
              </a:endParaRPr>
            </a:p>
          </p:txBody>
        </p:sp>
        <p:sp>
          <p:nvSpPr>
            <p:cNvPr id="34" name="Freeform 87"/>
            <p:cNvSpPr>
              <a:spLocks noEditPoints="1"/>
            </p:cNvSpPr>
            <p:nvPr/>
          </p:nvSpPr>
          <p:spPr bwMode="auto">
            <a:xfrm>
              <a:off x="8998086" y="3257016"/>
              <a:ext cx="779851" cy="678794"/>
            </a:xfrm>
            <a:custGeom>
              <a:avLst/>
              <a:gdLst>
                <a:gd name="T0" fmla="*/ 162 w 227"/>
                <a:gd name="T1" fmla="*/ 0 h 195"/>
                <a:gd name="T2" fmla="*/ 0 w 227"/>
                <a:gd name="T3" fmla="*/ 0 h 195"/>
                <a:gd name="T4" fmla="*/ 0 w 227"/>
                <a:gd name="T5" fmla="*/ 114 h 195"/>
                <a:gd name="T6" fmla="*/ 17 w 227"/>
                <a:gd name="T7" fmla="*/ 114 h 195"/>
                <a:gd name="T8" fmla="*/ 17 w 227"/>
                <a:gd name="T9" fmla="*/ 163 h 195"/>
                <a:gd name="T10" fmla="*/ 65 w 227"/>
                <a:gd name="T11" fmla="*/ 114 h 195"/>
                <a:gd name="T12" fmla="*/ 65 w 227"/>
                <a:gd name="T13" fmla="*/ 146 h 195"/>
                <a:gd name="T14" fmla="*/ 162 w 227"/>
                <a:gd name="T15" fmla="*/ 146 h 195"/>
                <a:gd name="T16" fmla="*/ 211 w 227"/>
                <a:gd name="T17" fmla="*/ 195 h 195"/>
                <a:gd name="T18" fmla="*/ 211 w 227"/>
                <a:gd name="T19" fmla="*/ 146 h 195"/>
                <a:gd name="T20" fmla="*/ 227 w 227"/>
                <a:gd name="T21" fmla="*/ 146 h 195"/>
                <a:gd name="T22" fmla="*/ 227 w 227"/>
                <a:gd name="T23" fmla="*/ 33 h 195"/>
                <a:gd name="T24" fmla="*/ 162 w 227"/>
                <a:gd name="T25" fmla="*/ 33 h 195"/>
                <a:gd name="T26" fmla="*/ 162 w 227"/>
                <a:gd name="T27" fmla="*/ 0 h 195"/>
                <a:gd name="T28" fmla="*/ 57 w 227"/>
                <a:gd name="T29" fmla="*/ 98 h 195"/>
                <a:gd name="T30" fmla="*/ 53 w 227"/>
                <a:gd name="T31" fmla="*/ 102 h 195"/>
                <a:gd name="T32" fmla="*/ 33 w 227"/>
                <a:gd name="T33" fmla="*/ 122 h 195"/>
                <a:gd name="T34" fmla="*/ 33 w 227"/>
                <a:gd name="T35" fmla="*/ 114 h 195"/>
                <a:gd name="T36" fmla="*/ 33 w 227"/>
                <a:gd name="T37" fmla="*/ 98 h 195"/>
                <a:gd name="T38" fmla="*/ 17 w 227"/>
                <a:gd name="T39" fmla="*/ 98 h 195"/>
                <a:gd name="T40" fmla="*/ 17 w 227"/>
                <a:gd name="T41" fmla="*/ 17 h 195"/>
                <a:gd name="T42" fmla="*/ 146 w 227"/>
                <a:gd name="T43" fmla="*/ 17 h 195"/>
                <a:gd name="T44" fmla="*/ 146 w 227"/>
                <a:gd name="T45" fmla="*/ 98 h 195"/>
                <a:gd name="T46" fmla="*/ 65 w 227"/>
                <a:gd name="T47" fmla="*/ 98 h 195"/>
                <a:gd name="T48" fmla="*/ 57 w 227"/>
                <a:gd name="T49" fmla="*/ 98 h 195"/>
                <a:gd name="T50" fmla="*/ 211 w 227"/>
                <a:gd name="T51" fmla="*/ 49 h 195"/>
                <a:gd name="T52" fmla="*/ 211 w 227"/>
                <a:gd name="T53" fmla="*/ 130 h 195"/>
                <a:gd name="T54" fmla="*/ 195 w 227"/>
                <a:gd name="T55" fmla="*/ 130 h 195"/>
                <a:gd name="T56" fmla="*/ 195 w 227"/>
                <a:gd name="T57" fmla="*/ 146 h 195"/>
                <a:gd name="T58" fmla="*/ 195 w 227"/>
                <a:gd name="T59" fmla="*/ 154 h 195"/>
                <a:gd name="T60" fmla="*/ 173 w 227"/>
                <a:gd name="T61" fmla="*/ 134 h 195"/>
                <a:gd name="T62" fmla="*/ 168 w 227"/>
                <a:gd name="T63" fmla="*/ 130 h 195"/>
                <a:gd name="T64" fmla="*/ 162 w 227"/>
                <a:gd name="T65" fmla="*/ 130 h 195"/>
                <a:gd name="T66" fmla="*/ 81 w 227"/>
                <a:gd name="T67" fmla="*/ 130 h 195"/>
                <a:gd name="T68" fmla="*/ 81 w 227"/>
                <a:gd name="T69" fmla="*/ 114 h 195"/>
                <a:gd name="T70" fmla="*/ 162 w 227"/>
                <a:gd name="T71" fmla="*/ 114 h 195"/>
                <a:gd name="T72" fmla="*/ 162 w 227"/>
                <a:gd name="T73" fmla="*/ 49 h 195"/>
                <a:gd name="T74" fmla="*/ 211 w 227"/>
                <a:gd name="T75" fmla="*/ 4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7" h="195">
                  <a:moveTo>
                    <a:pt x="162" y="0"/>
                  </a:moveTo>
                  <a:lnTo>
                    <a:pt x="0" y="0"/>
                  </a:lnTo>
                  <a:lnTo>
                    <a:pt x="0" y="114"/>
                  </a:lnTo>
                  <a:lnTo>
                    <a:pt x="17" y="114"/>
                  </a:lnTo>
                  <a:lnTo>
                    <a:pt x="17" y="163"/>
                  </a:lnTo>
                  <a:lnTo>
                    <a:pt x="65" y="114"/>
                  </a:lnTo>
                  <a:lnTo>
                    <a:pt x="65" y="146"/>
                  </a:lnTo>
                  <a:lnTo>
                    <a:pt x="162" y="146"/>
                  </a:lnTo>
                  <a:lnTo>
                    <a:pt x="211" y="195"/>
                  </a:lnTo>
                  <a:lnTo>
                    <a:pt x="211" y="146"/>
                  </a:lnTo>
                  <a:lnTo>
                    <a:pt x="227" y="146"/>
                  </a:lnTo>
                  <a:lnTo>
                    <a:pt x="227" y="33"/>
                  </a:lnTo>
                  <a:lnTo>
                    <a:pt x="162" y="33"/>
                  </a:lnTo>
                  <a:lnTo>
                    <a:pt x="162" y="0"/>
                  </a:lnTo>
                  <a:close/>
                  <a:moveTo>
                    <a:pt x="57" y="98"/>
                  </a:moveTo>
                  <a:lnTo>
                    <a:pt x="53" y="102"/>
                  </a:lnTo>
                  <a:lnTo>
                    <a:pt x="33" y="122"/>
                  </a:lnTo>
                  <a:lnTo>
                    <a:pt x="33" y="114"/>
                  </a:lnTo>
                  <a:lnTo>
                    <a:pt x="33" y="98"/>
                  </a:lnTo>
                  <a:lnTo>
                    <a:pt x="17" y="98"/>
                  </a:lnTo>
                  <a:lnTo>
                    <a:pt x="17" y="17"/>
                  </a:lnTo>
                  <a:lnTo>
                    <a:pt x="146" y="17"/>
                  </a:lnTo>
                  <a:lnTo>
                    <a:pt x="146" y="98"/>
                  </a:lnTo>
                  <a:lnTo>
                    <a:pt x="65" y="98"/>
                  </a:lnTo>
                  <a:lnTo>
                    <a:pt x="57" y="98"/>
                  </a:lnTo>
                  <a:close/>
                  <a:moveTo>
                    <a:pt x="211" y="49"/>
                  </a:moveTo>
                  <a:lnTo>
                    <a:pt x="211" y="130"/>
                  </a:lnTo>
                  <a:lnTo>
                    <a:pt x="195" y="130"/>
                  </a:lnTo>
                  <a:lnTo>
                    <a:pt x="195" y="146"/>
                  </a:lnTo>
                  <a:lnTo>
                    <a:pt x="195" y="154"/>
                  </a:lnTo>
                  <a:lnTo>
                    <a:pt x="173" y="134"/>
                  </a:lnTo>
                  <a:lnTo>
                    <a:pt x="168" y="130"/>
                  </a:lnTo>
                  <a:lnTo>
                    <a:pt x="162" y="130"/>
                  </a:lnTo>
                  <a:lnTo>
                    <a:pt x="81" y="130"/>
                  </a:lnTo>
                  <a:lnTo>
                    <a:pt x="81" y="114"/>
                  </a:lnTo>
                  <a:lnTo>
                    <a:pt x="162" y="114"/>
                  </a:lnTo>
                  <a:lnTo>
                    <a:pt x="162" y="49"/>
                  </a:lnTo>
                  <a:lnTo>
                    <a:pt x="211" y="49"/>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99065243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661472"/>
            <a:ext cx="11889564" cy="917575"/>
          </a:xfrm>
        </p:spPr>
        <p:txBody>
          <a:bodyPr/>
          <a:lstStyle/>
          <a:p>
            <a:r>
              <a:rPr lang="en-US" dirty="0"/>
              <a:t>Groom Champions</a:t>
            </a:r>
          </a:p>
        </p:txBody>
      </p:sp>
      <p:pic>
        <p:nvPicPr>
          <p:cNvPr id="3" name="Picture 2"/>
          <p:cNvPicPr>
            <a:picLocks noChangeAspect="1"/>
          </p:cNvPicPr>
          <p:nvPr/>
        </p:nvPicPr>
        <p:blipFill>
          <a:blip r:embed="rId3">
            <a:duotone>
              <a:prstClr val="black"/>
              <a:schemeClr val="accent6">
                <a:tint val="45000"/>
                <a:satMod val="400000"/>
              </a:schemeClr>
            </a:duotone>
          </a:blip>
          <a:stretch>
            <a:fillRect/>
          </a:stretch>
        </p:blipFill>
        <p:spPr>
          <a:xfrm>
            <a:off x="9688124" y="3364585"/>
            <a:ext cx="2072760" cy="1172746"/>
          </a:xfrm>
          <a:prstGeom prst="rect">
            <a:avLst/>
          </a:prstGeom>
        </p:spPr>
      </p:pic>
      <p:pic>
        <p:nvPicPr>
          <p:cNvPr id="4" name="Picture 3"/>
          <p:cNvPicPr>
            <a:picLocks noChangeAspect="1"/>
          </p:cNvPicPr>
          <p:nvPr/>
        </p:nvPicPr>
        <p:blipFill>
          <a:blip r:embed="rId4">
            <a:duotone>
              <a:prstClr val="black"/>
              <a:schemeClr val="accent6">
                <a:tint val="45000"/>
                <a:satMod val="400000"/>
              </a:schemeClr>
            </a:duotone>
          </a:blip>
          <a:stretch>
            <a:fillRect/>
          </a:stretch>
        </p:blipFill>
        <p:spPr>
          <a:xfrm flipH="1">
            <a:off x="5723230" y="2694966"/>
            <a:ext cx="3023636" cy="1246379"/>
          </a:xfrm>
          <a:prstGeom prst="rect">
            <a:avLst/>
          </a:prstGeom>
        </p:spPr>
      </p:pic>
      <p:pic>
        <p:nvPicPr>
          <p:cNvPr id="5" name="Picture 4"/>
          <p:cNvPicPr>
            <a:picLocks noChangeAspect="1"/>
          </p:cNvPicPr>
          <p:nvPr/>
        </p:nvPicPr>
        <p:blipFill>
          <a:blip r:embed="rId5">
            <a:duotone>
              <a:prstClr val="black"/>
              <a:schemeClr val="accent6">
                <a:tint val="45000"/>
                <a:satMod val="400000"/>
              </a:schemeClr>
            </a:duotone>
          </a:blip>
          <a:stretch>
            <a:fillRect/>
          </a:stretch>
        </p:blipFill>
        <p:spPr>
          <a:xfrm>
            <a:off x="7195517" y="725977"/>
            <a:ext cx="1869573" cy="1015570"/>
          </a:xfrm>
          <a:prstGeom prst="rect">
            <a:avLst/>
          </a:prstGeom>
        </p:spPr>
      </p:pic>
      <p:pic>
        <p:nvPicPr>
          <p:cNvPr id="6" name="Picture 5"/>
          <p:cNvPicPr>
            <a:picLocks noChangeAspect="1"/>
          </p:cNvPicPr>
          <p:nvPr/>
        </p:nvPicPr>
        <p:blipFill>
          <a:blip r:embed="rId6"/>
          <a:stretch>
            <a:fillRect/>
          </a:stretch>
        </p:blipFill>
        <p:spPr>
          <a:xfrm>
            <a:off x="7195517" y="813020"/>
            <a:ext cx="3149712" cy="7727851"/>
          </a:xfrm>
          <a:prstGeom prst="rect">
            <a:avLst/>
          </a:prstGeom>
        </p:spPr>
      </p:pic>
      <p:sp>
        <p:nvSpPr>
          <p:cNvPr id="7" name="Rectangle 6"/>
          <p:cNvSpPr/>
          <p:nvPr/>
        </p:nvSpPr>
        <p:spPr>
          <a:xfrm>
            <a:off x="355662" y="3535332"/>
            <a:ext cx="5049715" cy="907171"/>
          </a:xfrm>
          <a:prstGeom prst="rect">
            <a:avLst/>
          </a:prstGeom>
        </p:spPr>
        <p:txBody>
          <a:bodyPr wrap="square">
            <a:spAutoFit/>
          </a:bodyPr>
          <a:lstStyle/>
          <a:p>
            <a:pPr marL="0" marR="0" lvl="1" indent="0" defTabSz="914192" eaLnBrk="1" fontAlgn="auto" latinLnBrk="0" hangingPunct="1">
              <a:lnSpc>
                <a:spcPct val="100000"/>
              </a:lnSpc>
              <a:spcBef>
                <a:spcPct val="20000"/>
              </a:spcBef>
              <a:spcAft>
                <a:spcPts val="333"/>
              </a:spcAft>
              <a:buClrTx/>
              <a:buSzPct val="90000"/>
              <a:buFontTx/>
              <a:buNone/>
              <a:tabLst/>
              <a:defRPr/>
            </a:pPr>
            <a:r>
              <a:rPr kumimoji="0" lang="en-US" sz="1765" b="1" i="0" u="none" strike="noStrike" kern="0" cap="none" spc="0" normalizeH="0" baseline="0" noProof="0" dirty="0">
                <a:ln>
                  <a:noFill/>
                </a:ln>
                <a:solidFill>
                  <a:schemeClr val="accent1"/>
                </a:solidFill>
                <a:effectLst/>
                <a:uLnTx/>
                <a:uFillTx/>
                <a:ea typeface="Segoe UI" pitchFamily="34" charset="0"/>
                <a:cs typeface="Segoe UI" pitchFamily="34" charset="0"/>
              </a:rPr>
              <a:t>Champions</a:t>
            </a:r>
            <a:r>
              <a:rPr kumimoji="0" lang="en-US" sz="1765"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 are not only passionate about what they do, but are also excited to evangelize and help their peers to learn more effective solutions.</a:t>
            </a:r>
          </a:p>
        </p:txBody>
      </p:sp>
    </p:spTree>
    <p:extLst>
      <p:ext uri="{BB962C8B-B14F-4D97-AF65-F5344CB8AC3E}">
        <p14:creationId xmlns:p14="http://schemas.microsoft.com/office/powerpoint/2010/main" val="37169139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883" y="1465807"/>
            <a:ext cx="12431536" cy="499771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Why is this important?</a:t>
            </a:r>
            <a:br>
              <a:rPr lang="en-US" dirty="0"/>
            </a:br>
            <a:r>
              <a:rPr lang="en-US" sz="1800" spc="0" dirty="0"/>
              <a:t>Learning via co-workers is among the most effective and most used methods</a:t>
            </a:r>
            <a:br>
              <a:rPr lang="en-US" sz="1800" spc="0" dirty="0"/>
            </a:br>
            <a:endParaRPr lang="en-US" sz="1800" spc="0" dirty="0"/>
          </a:p>
        </p:txBody>
      </p:sp>
      <p:sp>
        <p:nvSpPr>
          <p:cNvPr id="22" name="Title 1"/>
          <p:cNvSpPr txBox="1">
            <a:spLocks/>
          </p:cNvSpPr>
          <p:nvPr/>
        </p:nvSpPr>
        <p:spPr>
          <a:xfrm>
            <a:off x="274639" y="1465807"/>
            <a:ext cx="11917361" cy="544286"/>
          </a:xfrm>
          <a:prstGeom prst="rect">
            <a:avLst/>
          </a:prstGeom>
        </p:spPr>
        <p:txBody>
          <a:bodyPr vert="horz" wrap="square" lIns="146304" tIns="91440" rIns="146304" bIns="91440" rtlCol="0" anchor="t">
            <a:noAutofit/>
          </a:bodyPr>
          <a:lstStyle>
            <a:lvl1pPr marL="0" algn="l" defTabSz="914228" rtl="0" eaLnBrk="1" latinLnBrk="0" hangingPunct="1">
              <a:lnSpc>
                <a:spcPct val="90000"/>
              </a:lnSpc>
              <a:spcBef>
                <a:spcPct val="0"/>
              </a:spcBef>
              <a:buNone/>
              <a:defRPr lang="en-US" sz="4000" b="0" i="0" u="none" kern="1200" cap="none" spc="-150"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914228" rtl="0" eaLnBrk="1" fontAlgn="auto" latinLnBrk="0" hangingPunct="1">
              <a:lnSpc>
                <a:spcPct val="90000"/>
              </a:lnSpc>
              <a:spcBef>
                <a:spcPct val="0"/>
              </a:spcBef>
              <a:spcAft>
                <a:spcPts val="1200"/>
              </a:spcAft>
              <a:buClrTx/>
              <a:buSzTx/>
              <a:buFontTx/>
              <a:buNone/>
              <a:tabLst/>
              <a:defRPr/>
            </a:pPr>
            <a:endParaRPr kumimoji="0" lang="en-US" sz="1600" b="0" i="0" u="none" strike="noStrike" kern="1200" cap="none" spc="0" normalizeH="0" baseline="0" noProof="0" dirty="0">
              <a:ln w="3175">
                <a:noFill/>
              </a:ln>
              <a:solidFill>
                <a:schemeClr val="tx1"/>
              </a:solidFill>
              <a:effectLst/>
              <a:uLnTx/>
              <a:uFillTx/>
              <a:latin typeface="Segoe UI Semibold" charset="0"/>
              <a:ea typeface="Segoe UI Semibold" charset="0"/>
              <a:cs typeface="Segoe UI Semibold" charset="0"/>
            </a:endParaRPr>
          </a:p>
        </p:txBody>
      </p:sp>
      <p:sp>
        <p:nvSpPr>
          <p:cNvPr id="23" name="TextBox 22"/>
          <p:cNvSpPr txBox="1"/>
          <p:nvPr/>
        </p:nvSpPr>
        <p:spPr>
          <a:xfrm>
            <a:off x="341846" y="6545262"/>
            <a:ext cx="4663440" cy="363920"/>
          </a:xfrm>
          <a:prstGeom prst="rect">
            <a:avLst/>
          </a:prstGeom>
          <a:noFill/>
        </p:spPr>
        <p:txBody>
          <a:bodyPr wrap="square" lIns="91440" tIns="91440" rIns="91440" bIns="91440" rtlCol="0">
            <a:noAutofit/>
          </a:bodyPr>
          <a:lstStyle/>
          <a:p>
            <a:pPr marL="0" marR="0" lvl="0" indent="0" defTabSz="932597"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solidFill>
                  <a:schemeClr val="bg2"/>
                </a:solidFill>
                <a:effectLst/>
                <a:uLnTx/>
                <a:uFillTx/>
              </a:rPr>
              <a:t>Source: SharePoint End-User Study, Apr 2013, Microsoft Corporation</a:t>
            </a:r>
          </a:p>
        </p:txBody>
      </p:sp>
      <p:sp>
        <p:nvSpPr>
          <p:cNvPr id="24" name="Rectangle 23"/>
          <p:cNvSpPr/>
          <p:nvPr/>
        </p:nvSpPr>
        <p:spPr bwMode="auto">
          <a:xfrm>
            <a:off x="-992094" y="2052518"/>
            <a:ext cx="12432948" cy="435244"/>
          </a:xfrm>
          <a:prstGeom prst="rect">
            <a:avLst/>
          </a:prstGeom>
          <a:noFill/>
          <a:ln w="10000" cap="flat" cmpd="sng" algn="ctr">
            <a:noFill/>
            <a:prstDash val="solid"/>
            <a:headEnd type="none" w="med" len="med"/>
            <a:tailEnd type="none" w="med" len="med"/>
          </a:ln>
          <a:effectLst/>
        </p:spPr>
        <p:txBody>
          <a:bodyPr rot="0" spcFirstLastPara="0" vertOverflow="overflow" horzOverflow="overflow" vert="horz" wrap="square" lIns="46616" tIns="46616" rIns="46616" bIns="46616" numCol="1" spcCol="0" rtlCol="0" fromWordArt="0" anchor="ctr" anchorCtr="0" forceAA="0" compatLnSpc="1">
            <a:prstTxWarp prst="textNoShape">
              <a:avLst/>
            </a:prstTxWarp>
            <a:noAutofit/>
          </a:bodyPr>
          <a:lstStyle/>
          <a:p>
            <a:pPr marL="116484" marR="0" lvl="1" indent="0" algn="ctr" defTabSz="931832" eaLnBrk="1" fontAlgn="base" latinLnBrk="0" hangingPunct="1">
              <a:lnSpc>
                <a:spcPct val="114000"/>
              </a:lnSpc>
              <a:spcBef>
                <a:spcPts val="612"/>
              </a:spcBef>
              <a:spcAft>
                <a:spcPts val="306"/>
              </a:spcAft>
              <a:buClr>
                <a:srgbClr val="DC3C00"/>
              </a:buClr>
              <a:buSzTx/>
              <a:buFontTx/>
              <a:buNone/>
              <a:tabLst/>
              <a:defRPr/>
            </a:pPr>
            <a:r>
              <a:rPr kumimoji="0" lang="en-US" sz="1800" b="0" i="0" u="none" strike="noStrike" kern="0" cap="none" spc="0" normalizeH="0" baseline="0" noProof="0" dirty="0">
                <a:ln w="3175">
                  <a:noFill/>
                </a:ln>
                <a:solidFill>
                  <a:schemeClr val="accent5"/>
                </a:solidFill>
                <a:effectLst/>
                <a:uLnTx/>
                <a:uFillTx/>
                <a:latin typeface="Segoe UI Semibold" panose="020B0702040204020203" pitchFamily="34" charset="0"/>
                <a:cs typeface="Segoe UI Semibold" panose="020B0702040204020203" pitchFamily="34" charset="0"/>
              </a:rPr>
              <a:t>Percent using learning method vs. helpfulness</a:t>
            </a:r>
          </a:p>
        </p:txBody>
      </p:sp>
      <p:grpSp>
        <p:nvGrpSpPr>
          <p:cNvPr id="25" name="Group 24"/>
          <p:cNvGrpSpPr/>
          <p:nvPr/>
        </p:nvGrpSpPr>
        <p:grpSpPr>
          <a:xfrm>
            <a:off x="419487" y="2104519"/>
            <a:ext cx="10596473" cy="3928360"/>
            <a:chOff x="335038" y="2104320"/>
            <a:chExt cx="10597976" cy="3928917"/>
          </a:xfrm>
        </p:grpSpPr>
        <p:graphicFrame>
          <p:nvGraphicFramePr>
            <p:cNvPr id="26" name="Chart 25"/>
            <p:cNvGraphicFramePr/>
            <p:nvPr>
              <p:custDataLst>
                <p:tags r:id="rId1"/>
              </p:custDataLst>
              <p:extLst/>
            </p:nvPr>
          </p:nvGraphicFramePr>
          <p:xfrm>
            <a:off x="336326" y="2609759"/>
            <a:ext cx="10596688" cy="3423478"/>
          </p:xfrm>
          <a:graphic>
            <a:graphicData uri="http://schemas.openxmlformats.org/drawingml/2006/chart">
              <c:chart xmlns:c="http://schemas.openxmlformats.org/drawingml/2006/chart" xmlns:r="http://schemas.openxmlformats.org/officeDocument/2006/relationships" r:id="rId20"/>
            </a:graphicData>
          </a:graphic>
        </p:graphicFrame>
        <p:cxnSp>
          <p:nvCxnSpPr>
            <p:cNvPr id="27" name="Straight Connector 26"/>
            <p:cNvCxnSpPr/>
            <p:nvPr>
              <p:custDataLst>
                <p:tags r:id="rId2"/>
              </p:custDataLst>
            </p:nvPr>
          </p:nvCxnSpPr>
          <p:spPr>
            <a:xfrm>
              <a:off x="5654240" y="2704975"/>
              <a:ext cx="0" cy="2778639"/>
            </a:xfrm>
            <a:prstGeom prst="line">
              <a:avLst/>
            </a:prstGeom>
            <a:noFill/>
            <a:ln w="10000" cap="flat" cmpd="sng" algn="ctr">
              <a:solidFill>
                <a:srgbClr val="CCCCCC"/>
              </a:solidFill>
              <a:prstDash val="solid"/>
              <a:headEnd type="none"/>
              <a:tailEnd type="none"/>
            </a:ln>
            <a:effectLst/>
          </p:spPr>
        </p:cxnSp>
        <p:cxnSp>
          <p:nvCxnSpPr>
            <p:cNvPr id="28" name="Straight Connector 27"/>
            <p:cNvCxnSpPr/>
            <p:nvPr>
              <p:custDataLst>
                <p:tags r:id="rId3"/>
              </p:custDataLst>
            </p:nvPr>
          </p:nvCxnSpPr>
          <p:spPr>
            <a:xfrm>
              <a:off x="920589" y="3962334"/>
              <a:ext cx="9717758" cy="0"/>
            </a:xfrm>
            <a:prstGeom prst="line">
              <a:avLst/>
            </a:prstGeom>
            <a:noFill/>
            <a:ln w="10000" cap="flat" cmpd="sng" algn="ctr">
              <a:solidFill>
                <a:srgbClr val="CCCCCC"/>
              </a:solidFill>
              <a:prstDash val="solid"/>
              <a:headEnd type="none"/>
              <a:tailEnd type="none"/>
            </a:ln>
            <a:effectLst/>
          </p:spPr>
        </p:cxnSp>
        <p:sp>
          <p:nvSpPr>
            <p:cNvPr id="29" name="Rectangle 28"/>
            <p:cNvSpPr/>
            <p:nvPr>
              <p:custDataLst>
                <p:tags r:id="rId4"/>
              </p:custDataLst>
            </p:nvPr>
          </p:nvSpPr>
          <p:spPr bwMode="auto">
            <a:xfrm>
              <a:off x="5719662" y="5226784"/>
              <a:ext cx="4873312" cy="256830"/>
            </a:xfrm>
            <a:prstGeom prst="rect">
              <a:avLst/>
            </a:prstGeom>
            <a:solidFill>
              <a:schemeClr val="accent3"/>
            </a:solid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658" eaLnBrk="1" fontAlgn="base" latinLnBrk="0" hangingPunct="1">
                <a:lnSpc>
                  <a:spcPct val="100000"/>
                </a:lnSpc>
                <a:spcBef>
                  <a:spcPct val="0"/>
                </a:spcBef>
                <a:spcAft>
                  <a:spcPct val="0"/>
                </a:spcAft>
                <a:buClrTx/>
                <a:buSzTx/>
                <a:buFontTx/>
                <a:buNone/>
                <a:tabLst/>
                <a:defRPr/>
              </a:pPr>
              <a:r>
                <a:rPr kumimoji="0" lang="en-US" sz="1020" b="1" i="0" u="none" strike="noStrike" kern="0" cap="none" spc="-31" normalizeH="0" baseline="0" noProof="0" dirty="0">
                  <a:ln>
                    <a:noFill/>
                  </a:ln>
                  <a:gradFill>
                    <a:gsLst>
                      <a:gs pos="13889">
                        <a:srgbClr val="FFFFFF"/>
                      </a:gs>
                      <a:gs pos="55000">
                        <a:srgbClr val="FFFFFF"/>
                      </a:gs>
                    </a:gsLst>
                    <a:lin ang="5400000" scaled="0"/>
                  </a:gradFill>
                  <a:effectLst/>
                  <a:uLnTx/>
                  <a:uFillTx/>
                  <a:latin typeface="Segoe UI"/>
                  <a:ea typeface="Segoe UI" panose="020B0502040204020203" pitchFamily="34" charset="0"/>
                  <a:cs typeface="Segoe UI" panose="020B0502040204020203" pitchFamily="34" charset="0"/>
                </a:rPr>
                <a:t>Self-learning is largely ineffective, but currently part of learning process for many</a:t>
              </a:r>
            </a:p>
          </p:txBody>
        </p:sp>
        <p:sp>
          <p:nvSpPr>
            <p:cNvPr id="30" name="Rectangle 29"/>
            <p:cNvSpPr/>
            <p:nvPr>
              <p:custDataLst>
                <p:tags r:id="rId5"/>
              </p:custDataLst>
            </p:nvPr>
          </p:nvSpPr>
          <p:spPr bwMode="auto">
            <a:xfrm>
              <a:off x="5719662" y="2704974"/>
              <a:ext cx="4873312" cy="255996"/>
            </a:xfrm>
            <a:prstGeom prst="rect">
              <a:avLst/>
            </a:prstGeom>
            <a:solidFill>
              <a:schemeClr val="accent1"/>
            </a:solid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658" eaLnBrk="1" fontAlgn="base" latinLnBrk="0" hangingPunct="1">
                <a:lnSpc>
                  <a:spcPct val="100000"/>
                </a:lnSpc>
                <a:spcBef>
                  <a:spcPct val="0"/>
                </a:spcBef>
                <a:spcAft>
                  <a:spcPct val="0"/>
                </a:spcAft>
                <a:buClrTx/>
                <a:buSzTx/>
                <a:buFontTx/>
                <a:buNone/>
                <a:tabLst/>
                <a:defRPr/>
              </a:pPr>
              <a:r>
                <a:rPr kumimoji="0" lang="en-US" sz="1020" b="1" i="0" u="none" strike="noStrike" kern="0" cap="none" spc="0" normalizeH="0" baseline="0" noProof="0" dirty="0">
                  <a:ln>
                    <a:noFill/>
                  </a:ln>
                  <a:gradFill>
                    <a:gsLst>
                      <a:gs pos="13889">
                        <a:srgbClr val="FFFFFF"/>
                      </a:gs>
                      <a:gs pos="55000">
                        <a:srgbClr val="FFFFFF"/>
                      </a:gs>
                    </a:gsLst>
                    <a:lin ang="5400000" scaled="0"/>
                  </a:gradFill>
                  <a:effectLst/>
                  <a:uLnTx/>
                  <a:uFillTx/>
                  <a:latin typeface="Segoe UI"/>
                  <a:ea typeface="Segoe UI" panose="020B0502040204020203" pitchFamily="34" charset="0"/>
                  <a:cs typeface="Segoe UI" panose="020B0502040204020203" pitchFamily="34" charset="0"/>
                </a:rPr>
                <a:t>Learning via coworkers is among the most effective and most used methods</a:t>
              </a:r>
            </a:p>
          </p:txBody>
        </p:sp>
        <p:sp>
          <p:nvSpPr>
            <p:cNvPr id="31" name="Rectangle 30"/>
            <p:cNvSpPr/>
            <p:nvPr>
              <p:custDataLst>
                <p:tags r:id="rId6"/>
              </p:custDataLst>
            </p:nvPr>
          </p:nvSpPr>
          <p:spPr bwMode="auto">
            <a:xfrm>
              <a:off x="907271" y="2704974"/>
              <a:ext cx="4698901" cy="255996"/>
            </a:xfrm>
            <a:prstGeom prst="rect">
              <a:avLst/>
            </a:prstGeom>
            <a:solidFill>
              <a:schemeClr val="accent5"/>
            </a:solid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1658" eaLnBrk="1" fontAlgn="base" latinLnBrk="0" hangingPunct="1">
                <a:lnSpc>
                  <a:spcPct val="100000"/>
                </a:lnSpc>
                <a:spcBef>
                  <a:spcPct val="0"/>
                </a:spcBef>
                <a:spcAft>
                  <a:spcPct val="0"/>
                </a:spcAft>
                <a:buClrTx/>
                <a:buSzTx/>
                <a:buFontTx/>
                <a:buNone/>
                <a:tabLst/>
                <a:defRPr/>
              </a:pPr>
              <a:r>
                <a:rPr kumimoji="0" lang="en-US" sz="1020" b="1" i="0" u="none" strike="noStrike" kern="0" cap="none" spc="0" normalizeH="0" baseline="0" noProof="0" dirty="0">
                  <a:ln>
                    <a:noFill/>
                  </a:ln>
                  <a:gradFill>
                    <a:gsLst>
                      <a:gs pos="13889">
                        <a:srgbClr val="FFFFFF"/>
                      </a:gs>
                      <a:gs pos="55000">
                        <a:srgbClr val="FFFFFF"/>
                      </a:gs>
                    </a:gsLst>
                    <a:lin ang="5400000" scaled="0"/>
                  </a:gradFill>
                  <a:effectLst/>
                  <a:uLnTx/>
                  <a:uFillTx/>
                  <a:latin typeface="Segoe UI"/>
                  <a:ea typeface="Segoe UI" panose="020B0502040204020203" pitchFamily="34" charset="0"/>
                  <a:cs typeface="Segoe UI" panose="020B0502040204020203" pitchFamily="34" charset="0"/>
                </a:rPr>
                <a:t>These methods are under-utilized (low usage, but have high effectiveness)</a:t>
              </a:r>
            </a:p>
          </p:txBody>
        </p:sp>
        <p:sp>
          <p:nvSpPr>
            <p:cNvPr id="32" name="TextBox 31"/>
            <p:cNvSpPr txBox="1"/>
            <p:nvPr>
              <p:custDataLst>
                <p:tags r:id="rId7"/>
              </p:custDataLst>
            </p:nvPr>
          </p:nvSpPr>
          <p:spPr>
            <a:xfrm>
              <a:off x="2340012" y="3071960"/>
              <a:ext cx="1149574" cy="168093"/>
            </a:xfrm>
            <a:prstGeom prst="rect">
              <a:avLst/>
            </a:prstGeom>
            <a:noFill/>
          </p:spPr>
          <p:txBody>
            <a:bodyPr wrap="square" lIns="0" tIns="0" rIns="0" bIns="0" rtlCol="0">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5"/>
                  </a:solidFill>
                  <a:effectLst/>
                  <a:uLnTx/>
                  <a:uFillTx/>
                </a:rPr>
                <a:t>My manager</a:t>
              </a:r>
            </a:p>
          </p:txBody>
        </p:sp>
        <p:sp>
          <p:nvSpPr>
            <p:cNvPr id="33" name="TextBox 32"/>
            <p:cNvSpPr txBox="1"/>
            <p:nvPr>
              <p:custDataLst>
                <p:tags r:id="rId8"/>
              </p:custDataLst>
            </p:nvPr>
          </p:nvSpPr>
          <p:spPr>
            <a:xfrm>
              <a:off x="1977116" y="3258054"/>
              <a:ext cx="1149574" cy="336186"/>
            </a:xfrm>
            <a:prstGeom prst="rect">
              <a:avLst/>
            </a:prstGeom>
            <a:noFill/>
          </p:spPr>
          <p:txBody>
            <a:bodyPr wrap="square" lIns="0" tIns="0" rIns="0" bIns="0" rtlCol="0">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5"/>
                  </a:solidFill>
                  <a:effectLst/>
                  <a:uLnTx/>
                  <a:uFillTx/>
                </a:rPr>
                <a:t>Formal training (external)</a:t>
              </a:r>
            </a:p>
          </p:txBody>
        </p:sp>
        <p:sp>
          <p:nvSpPr>
            <p:cNvPr id="34" name="TextBox 33"/>
            <p:cNvSpPr txBox="1"/>
            <p:nvPr>
              <p:custDataLst>
                <p:tags r:id="rId9"/>
              </p:custDataLst>
            </p:nvPr>
          </p:nvSpPr>
          <p:spPr>
            <a:xfrm>
              <a:off x="4311780" y="3067403"/>
              <a:ext cx="1149574" cy="168093"/>
            </a:xfrm>
            <a:prstGeom prst="rect">
              <a:avLst/>
            </a:prstGeom>
            <a:noFill/>
          </p:spPr>
          <p:txBody>
            <a:bodyPr wrap="square" lIns="0" tIns="0" rIns="0" bIns="0" rtlCol="0">
              <a:spAutoFit/>
            </a:bodyPr>
            <a:lstStyle/>
            <a:p>
              <a:pPr marL="0" marR="0" lvl="0" indent="0" algn="ct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5"/>
                  </a:solidFill>
                  <a:effectLst/>
                  <a:uLnTx/>
                  <a:uFillTx/>
                </a:rPr>
                <a:t>IT employee</a:t>
              </a:r>
            </a:p>
          </p:txBody>
        </p:sp>
        <p:sp>
          <p:nvSpPr>
            <p:cNvPr id="35" name="TextBox 34"/>
            <p:cNvSpPr txBox="1"/>
            <p:nvPr>
              <p:custDataLst>
                <p:tags r:id="rId10"/>
              </p:custDataLst>
            </p:nvPr>
          </p:nvSpPr>
          <p:spPr>
            <a:xfrm>
              <a:off x="3961621" y="3272099"/>
              <a:ext cx="1149574" cy="336186"/>
            </a:xfrm>
            <a:prstGeom prst="rect">
              <a:avLst/>
            </a:prstGeom>
            <a:noFill/>
          </p:spPr>
          <p:txBody>
            <a:bodyPr wrap="square" lIns="0" tIns="0" rIns="0" bIns="0" rtlCol="0">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5"/>
                  </a:solidFill>
                  <a:effectLst/>
                  <a:uLnTx/>
                  <a:uFillTx/>
                </a:rPr>
                <a:t>Formal training (internal)</a:t>
              </a:r>
            </a:p>
          </p:txBody>
        </p:sp>
        <p:sp>
          <p:nvSpPr>
            <p:cNvPr id="36" name="TextBox 35"/>
            <p:cNvSpPr txBox="1"/>
            <p:nvPr>
              <p:custDataLst>
                <p:tags r:id="rId11"/>
              </p:custDataLst>
            </p:nvPr>
          </p:nvSpPr>
          <p:spPr>
            <a:xfrm>
              <a:off x="7165126" y="2997404"/>
              <a:ext cx="1730757" cy="336186"/>
            </a:xfrm>
            <a:prstGeom prst="rect">
              <a:avLst/>
            </a:prstGeom>
            <a:noFill/>
          </p:spPr>
          <p:txBody>
            <a:bodyPr wrap="square" lIns="0" tIns="0" rIns="0" bIns="0" rtlCol="0">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071" b="1" i="0" u="none" strike="noStrike" kern="0" cap="none" spc="0" normalizeH="0" baseline="0" noProof="0" dirty="0">
                  <a:ln>
                    <a:noFill/>
                  </a:ln>
                  <a:solidFill>
                    <a:schemeClr val="accent1"/>
                  </a:solidFill>
                  <a:effectLst/>
                  <a:uLnTx/>
                  <a:uFillTx/>
                </a:rPr>
                <a:t>Coworker </a:t>
              </a:r>
            </a:p>
            <a:p>
              <a:pPr marL="0" marR="0" lvl="0" indent="0" defTabSz="932384" eaLnBrk="1" fontAlgn="auto" latinLnBrk="0" hangingPunct="1">
                <a:lnSpc>
                  <a:spcPct val="100000"/>
                </a:lnSpc>
                <a:spcBef>
                  <a:spcPts val="0"/>
                </a:spcBef>
                <a:spcAft>
                  <a:spcPts val="0"/>
                </a:spcAft>
                <a:buClrTx/>
                <a:buSzTx/>
                <a:buFontTx/>
                <a:buNone/>
                <a:tabLst/>
                <a:defRPr/>
              </a:pPr>
              <a:r>
                <a:rPr kumimoji="0" lang="en-US" sz="1071" b="1" i="0" u="none" strike="noStrike" kern="0" cap="none" spc="0" normalizeH="0" baseline="0" noProof="0" dirty="0">
                  <a:ln>
                    <a:noFill/>
                  </a:ln>
                  <a:solidFill>
                    <a:schemeClr val="accent1"/>
                  </a:solidFill>
                  <a:effectLst/>
                  <a:uLnTx/>
                  <a:uFillTx/>
                </a:rPr>
                <a:t>(non-manager, non-IT)</a:t>
              </a:r>
            </a:p>
          </p:txBody>
        </p:sp>
        <p:sp>
          <p:nvSpPr>
            <p:cNvPr id="37" name="TextBox 36"/>
            <p:cNvSpPr txBox="1"/>
            <p:nvPr>
              <p:custDataLst>
                <p:tags r:id="rId12"/>
              </p:custDataLst>
            </p:nvPr>
          </p:nvSpPr>
          <p:spPr>
            <a:xfrm>
              <a:off x="8181792" y="4602753"/>
              <a:ext cx="2006151" cy="164812"/>
            </a:xfrm>
            <a:prstGeom prst="rect">
              <a:avLst/>
            </a:prstGeom>
            <a:noFill/>
          </p:spPr>
          <p:txBody>
            <a:bodyPr wrap="square" lIns="0" tIns="0" rIns="0" bIns="0" rtlCol="0">
              <a:spAutoFit/>
            </a:bodyPr>
            <a:lstStyle/>
            <a:p>
              <a:pPr marL="0" marR="0" lvl="0" indent="0" algn="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solidFill>
                    <a:schemeClr val="accent5"/>
                  </a:solidFill>
                  <a:effectLst/>
                  <a:uLnTx/>
                  <a:uFillTx/>
                </a:rPr>
                <a:t>Myself, through trial and error</a:t>
              </a:r>
            </a:p>
          </p:txBody>
        </p:sp>
        <p:sp>
          <p:nvSpPr>
            <p:cNvPr id="38" name="TextBox 37"/>
            <p:cNvSpPr txBox="1"/>
            <p:nvPr>
              <p:custDataLst>
                <p:tags r:id="rId13"/>
              </p:custDataLst>
            </p:nvPr>
          </p:nvSpPr>
          <p:spPr>
            <a:xfrm>
              <a:off x="433949" y="4290464"/>
              <a:ext cx="1525825" cy="336186"/>
            </a:xfrm>
            <a:prstGeom prst="rect">
              <a:avLst/>
            </a:prstGeom>
            <a:noFill/>
          </p:spPr>
          <p:txBody>
            <a:bodyPr wrap="square" lIns="0" tIns="0" rIns="0" bIns="0" rtlCol="0">
              <a:spAutoFit/>
            </a:bodyPr>
            <a:lstStyle/>
            <a:p>
              <a:pPr marL="0" marR="0" lvl="0" indent="0" algn="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Community </a:t>
              </a:r>
            </a:p>
            <a:p>
              <a:pPr marL="0" marR="0" lvl="0" indent="0" algn="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forums</a:t>
              </a:r>
            </a:p>
          </p:txBody>
        </p:sp>
        <p:sp>
          <p:nvSpPr>
            <p:cNvPr id="39" name="TextBox 38"/>
            <p:cNvSpPr txBox="1"/>
            <p:nvPr>
              <p:custDataLst>
                <p:tags r:id="rId14"/>
              </p:custDataLst>
            </p:nvPr>
          </p:nvSpPr>
          <p:spPr>
            <a:xfrm>
              <a:off x="1080220" y="4679780"/>
              <a:ext cx="1525825" cy="336186"/>
            </a:xfrm>
            <a:prstGeom prst="rect">
              <a:avLst/>
            </a:prstGeom>
            <a:noFill/>
          </p:spPr>
          <p:txBody>
            <a:bodyPr wrap="square" lIns="0" tIns="0" rIns="0" bIns="0" rtlCol="0">
              <a:spAutoFit/>
            </a:bodyPr>
            <a:lstStyle/>
            <a:p>
              <a:pPr marL="0" marR="0" lvl="0" indent="0" algn="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Microsoft’s </a:t>
              </a:r>
              <a:b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b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website</a:t>
              </a:r>
            </a:p>
          </p:txBody>
        </p:sp>
        <p:sp>
          <p:nvSpPr>
            <p:cNvPr id="40" name="TextBox 39"/>
            <p:cNvSpPr txBox="1"/>
            <p:nvPr>
              <p:custDataLst>
                <p:tags r:id="rId15"/>
              </p:custDataLst>
            </p:nvPr>
          </p:nvSpPr>
          <p:spPr>
            <a:xfrm>
              <a:off x="2746189" y="4295350"/>
              <a:ext cx="1525825" cy="168093"/>
            </a:xfrm>
            <a:prstGeom prst="rect">
              <a:avLst/>
            </a:prstGeom>
            <a:noFill/>
          </p:spPr>
          <p:txBody>
            <a:bodyPr wrap="square" lIns="0" tIns="0" rIns="0" bIns="0" rtlCol="0">
              <a:spAutoFit/>
            </a:bodyPr>
            <a:lstStyle/>
            <a:p>
              <a:pPr marL="0" marR="0" lvl="0" indent="0"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User guide or manual</a:t>
              </a:r>
            </a:p>
          </p:txBody>
        </p:sp>
        <p:sp>
          <p:nvSpPr>
            <p:cNvPr id="41" name="TextBox 40"/>
            <p:cNvSpPr txBox="1"/>
            <p:nvPr>
              <p:custDataLst>
                <p:tags r:id="rId16"/>
              </p:custDataLst>
            </p:nvPr>
          </p:nvSpPr>
          <p:spPr>
            <a:xfrm>
              <a:off x="3089216" y="4482709"/>
              <a:ext cx="2394827" cy="168093"/>
            </a:xfrm>
            <a:prstGeom prst="rect">
              <a:avLst/>
            </a:prstGeom>
            <a:noFill/>
          </p:spPr>
          <p:txBody>
            <a:bodyPr wrap="square" lIns="0" tIns="0" rIns="0" bIns="0" rtlCol="0">
              <a:spAutoFit/>
            </a:bodyPr>
            <a:lstStyle/>
            <a:p>
              <a:pPr marL="0" marR="0" lvl="0" indent="0" algn="ct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Online tutorials or webinars</a:t>
              </a:r>
            </a:p>
          </p:txBody>
        </p:sp>
        <p:sp>
          <p:nvSpPr>
            <p:cNvPr id="42" name="TextBox 41"/>
            <p:cNvSpPr txBox="1"/>
            <p:nvPr>
              <p:custDataLst>
                <p:tags r:id="rId17"/>
              </p:custDataLst>
            </p:nvPr>
          </p:nvSpPr>
          <p:spPr>
            <a:xfrm>
              <a:off x="2914763" y="4807446"/>
              <a:ext cx="1525825" cy="168093"/>
            </a:xfrm>
            <a:prstGeom prst="rect">
              <a:avLst/>
            </a:prstGeom>
            <a:noFill/>
          </p:spPr>
          <p:txBody>
            <a:bodyPr wrap="square" lIns="0" tIns="0" rIns="0" bIns="0" rtlCol="0">
              <a:spAutoFit/>
            </a:bodyPr>
            <a:lstStyle/>
            <a:p>
              <a:pPr marL="0" marR="0" lvl="0" indent="0" algn="ctr" defTabSz="932384" eaLnBrk="1" fontAlgn="auto" latinLnBrk="0" hangingPunct="1">
                <a:lnSpc>
                  <a:spcPct val="100000"/>
                </a:lnSpc>
                <a:spcBef>
                  <a:spcPts val="0"/>
                </a:spcBef>
                <a:spcAft>
                  <a:spcPts val="0"/>
                </a:spcAft>
                <a:buClrTx/>
                <a:buSzTx/>
                <a:buFontTx/>
                <a:buNone/>
                <a:tabLst/>
                <a:defRPr/>
              </a:pPr>
              <a:r>
                <a:rPr kumimoji="0" lang="en-US" sz="1071" b="0" i="0" u="none" strike="noStrike" kern="0" cap="none" spc="0" normalizeH="0" baseline="0" noProof="0" dirty="0">
                  <a:ln>
                    <a:noFill/>
                  </a:ln>
                  <a:gradFill>
                    <a:gsLst>
                      <a:gs pos="27778">
                        <a:srgbClr val="505050"/>
                      </a:gs>
                      <a:gs pos="51000">
                        <a:srgbClr val="505050"/>
                      </a:gs>
                    </a:gsLst>
                    <a:lin ang="5400000" scaled="0"/>
                  </a:gradFill>
                  <a:effectLst/>
                  <a:uLnTx/>
                  <a:uFillTx/>
                </a:rPr>
                <a:t>Search engine</a:t>
              </a:r>
            </a:p>
          </p:txBody>
        </p:sp>
        <p:sp>
          <p:nvSpPr>
            <p:cNvPr id="43" name="Rectangle 42"/>
            <p:cNvSpPr/>
            <p:nvPr/>
          </p:nvSpPr>
          <p:spPr>
            <a:xfrm>
              <a:off x="335038" y="2104320"/>
              <a:ext cx="1758176" cy="470593"/>
            </a:xfrm>
            <a:prstGeom prst="rect">
              <a:avLst/>
            </a:prstGeom>
          </p:spPr>
          <p:txBody>
            <a:bodyPr wrap="square">
              <a:spAutoFit/>
            </a:bodyPr>
            <a:lstStyle/>
            <a:p>
              <a:pPr marL="0" marR="0" lvl="0" indent="0" defTabSz="931658" eaLnBrk="1" fontAlgn="base" latinLnBrk="0" hangingPunct="1">
                <a:lnSpc>
                  <a:spcPct val="100000"/>
                </a:lnSpc>
                <a:spcBef>
                  <a:spcPct val="0"/>
                </a:spcBef>
                <a:spcAft>
                  <a:spcPct val="0"/>
                </a:spcAft>
                <a:buClrTx/>
                <a:buSzTx/>
                <a:buFontTx/>
                <a:buNone/>
                <a:tabLst/>
                <a:defRPr/>
              </a:pPr>
              <a:r>
                <a:rPr kumimoji="0" lang="en-US" sz="1198"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 Who said method was “very helpful”</a:t>
              </a:r>
            </a:p>
          </p:txBody>
        </p:sp>
      </p:grpSp>
      <p:sp>
        <p:nvSpPr>
          <p:cNvPr id="44" name="Rectangle 43"/>
          <p:cNvSpPr/>
          <p:nvPr/>
        </p:nvSpPr>
        <p:spPr>
          <a:xfrm>
            <a:off x="-592387" y="6032878"/>
            <a:ext cx="12620220" cy="282343"/>
          </a:xfrm>
          <a:prstGeom prst="rect">
            <a:avLst/>
          </a:prstGeom>
        </p:spPr>
        <p:txBody>
          <a:bodyPr wrap="square">
            <a:spAutoFit/>
          </a:bodyPr>
          <a:lstStyle/>
          <a:p>
            <a:pPr marL="0" marR="0" lvl="0" indent="0" algn="ctr" defTabSz="931658" eaLnBrk="1" fontAlgn="base" latinLnBrk="0" hangingPunct="1">
              <a:lnSpc>
                <a:spcPct val="100000"/>
              </a:lnSpc>
              <a:spcBef>
                <a:spcPct val="0"/>
              </a:spcBef>
              <a:spcAft>
                <a:spcPct val="0"/>
              </a:spcAft>
              <a:buClrTx/>
              <a:buSzTx/>
              <a:buFontTx/>
              <a:buNone/>
              <a:tabLst/>
              <a:defRPr/>
            </a:pPr>
            <a:r>
              <a:rPr kumimoji="0" lang="en-US" sz="1198"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 Using method to learn</a:t>
            </a:r>
          </a:p>
        </p:txBody>
      </p:sp>
    </p:spTree>
    <p:extLst>
      <p:ext uri="{BB962C8B-B14F-4D97-AF65-F5344CB8AC3E}">
        <p14:creationId xmlns:p14="http://schemas.microsoft.com/office/powerpoint/2010/main" val="40665855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40" y="1619441"/>
            <a:ext cx="5303836" cy="917575"/>
          </a:xfrm>
        </p:spPr>
        <p:txBody>
          <a:bodyPr/>
          <a:lstStyle/>
          <a:p>
            <a:r>
              <a:rPr lang="en-US" dirty="0"/>
              <a:t>Build a sustainable champions community</a:t>
            </a:r>
          </a:p>
        </p:txBody>
      </p:sp>
      <p:sp>
        <p:nvSpPr>
          <p:cNvPr id="6" name="Rectangle 2"/>
          <p:cNvSpPr/>
          <p:nvPr/>
        </p:nvSpPr>
        <p:spPr bwMode="auto">
          <a:xfrm>
            <a:off x="5578475" y="0"/>
            <a:ext cx="68580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33" name="TextBox 32"/>
          <p:cNvSpPr txBox="1"/>
          <p:nvPr/>
        </p:nvSpPr>
        <p:spPr>
          <a:xfrm>
            <a:off x="445625" y="3381969"/>
            <a:ext cx="4796935" cy="2011680"/>
          </a:xfrm>
          <a:prstGeom prst="rect">
            <a:avLst/>
          </a:prstGeom>
        </p:spPr>
        <p:txBody>
          <a:bodyPr vert="horz" wrap="square" lIns="0" tIns="0" rIns="0" bIns="0" rtlCol="0" anchor="t" anchorCtr="0">
            <a:noAutofit/>
          </a:bodyPr>
          <a:lstStyle/>
          <a:p>
            <a:pPr marL="0" marR="0" lvl="0" indent="0" defTabSz="932597" eaLnBrk="1" fontAlgn="auto" latinLnBrk="0" hangingPunct="1">
              <a:lnSpc>
                <a:spcPct val="12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Segoe UI Semibold" panose="020B0702040204020203" pitchFamily="34" charset="0"/>
                <a:ea typeface="Segoe UI" pitchFamily="34" charset="0"/>
                <a:cs typeface="Segoe UI Semibold" panose="020B0702040204020203" pitchFamily="34" charset="0"/>
              </a:rPr>
              <a:t>Help build, grow, and sustain your Office 365 rollout by evangelizing and helping their peers with the new solutions.</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Segoe UI Semibold" panose="020B0702040204020203" pitchFamily="34" charset="0"/>
              <a:cs typeface="Segoe UI Semibold" panose="020B0702040204020203" pitchFamily="34" charset="0"/>
            </a:endParaRPr>
          </a:p>
        </p:txBody>
      </p:sp>
      <p:sp>
        <p:nvSpPr>
          <p:cNvPr id="13" name="Rectangle 10"/>
          <p:cNvSpPr/>
          <p:nvPr/>
        </p:nvSpPr>
        <p:spPr bwMode="auto">
          <a:xfrm>
            <a:off x="5946978" y="1619441"/>
            <a:ext cx="5450177" cy="3001662"/>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58" tIns="48468" rIns="0" bIns="190058" numCol="1" rtlCol="0" anchor="t" anchorCtr="0" compatLnSpc="1">
            <a:prstTxWarp prst="textNoShape">
              <a:avLst/>
            </a:prstTxWarp>
          </a:bodyPr>
          <a:lstStyle/>
          <a:p>
            <a:pPr marL="0" marR="0" lvl="0" indent="0" defTabSz="931555" eaLnBrk="1" fontAlgn="base" latinLnBrk="0" hangingPunct="1">
              <a:lnSpc>
                <a:spcPct val="100000"/>
              </a:lnSpc>
              <a:spcBef>
                <a:spcPct val="0"/>
              </a:spcBef>
              <a:spcAft>
                <a:spcPts val="1800"/>
              </a:spcAft>
              <a:buClrTx/>
              <a:buSzTx/>
              <a:buFontTx/>
              <a:buNone/>
              <a:tabLst/>
              <a:defRPr/>
            </a:pPr>
            <a:r>
              <a:rPr kumimoji="0" lang="en-US" sz="24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Champions</a:t>
            </a:r>
          </a:p>
          <a:p>
            <a:pPr marL="514350" marR="0" lvl="0" indent="0" defTabSz="931555" eaLnBrk="1" fontAlgn="base" latinLnBrk="0" hangingPunct="1">
              <a:lnSpc>
                <a:spcPct val="100000"/>
              </a:lnSpc>
              <a:spcBef>
                <a:spcPct val="0"/>
              </a:spcBef>
              <a:spcAft>
                <a:spcPts val="18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Should be formally trained to increase their depth </a:t>
            </a:r>
            <a:b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b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and breadth of knowledge</a:t>
            </a:r>
          </a:p>
          <a:p>
            <a:pPr marL="514350" marR="0" lvl="0" indent="0" defTabSz="931555" eaLnBrk="1" fontAlgn="base" latinLnBrk="0" hangingPunct="1">
              <a:lnSpc>
                <a:spcPct val="100000"/>
              </a:lnSpc>
              <a:spcBef>
                <a:spcPct val="0"/>
              </a:spcBef>
              <a:spcAft>
                <a:spcPts val="18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Should be encouraged and empowered to guide, teach, and train their peers</a:t>
            </a:r>
          </a:p>
          <a:p>
            <a:pPr marL="514350" marR="0" lvl="0" indent="0" defTabSz="931555" eaLnBrk="1" fontAlgn="base" latinLnBrk="0" hangingPunct="1">
              <a:lnSpc>
                <a:spcPct val="100000"/>
              </a:lnSpc>
              <a:spcBef>
                <a:spcPct val="0"/>
              </a:spcBef>
              <a:spcAft>
                <a:spcPts val="18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Need consistent positive reinforcement that affirms the impact of their efforts</a:t>
            </a:r>
          </a:p>
          <a:p>
            <a:pPr marL="514350" marR="0" lvl="0" indent="0" defTabSz="931555" eaLnBrk="1" fontAlgn="base" latinLnBrk="0" hangingPunct="1">
              <a:lnSpc>
                <a:spcPct val="100000"/>
              </a:lnSpc>
              <a:spcBef>
                <a:spcPct val="0"/>
              </a:spcBef>
              <a:spcAft>
                <a:spcPts val="180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Need a clear plan upon which to execute</a:t>
            </a:r>
          </a:p>
          <a:p>
            <a:pPr marL="514350" marR="0" lvl="0" indent="0" defTabSz="931555"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14" name="Oval 13"/>
          <p:cNvSpPr/>
          <p:nvPr/>
        </p:nvSpPr>
        <p:spPr bwMode="auto">
          <a:xfrm>
            <a:off x="6158639" y="227227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1</a:t>
            </a:r>
          </a:p>
        </p:txBody>
      </p:sp>
      <p:sp>
        <p:nvSpPr>
          <p:cNvPr id="15" name="Oval 14"/>
          <p:cNvSpPr/>
          <p:nvPr/>
        </p:nvSpPr>
        <p:spPr bwMode="auto">
          <a:xfrm>
            <a:off x="6158639" y="2999446"/>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16" name="Oval 15"/>
          <p:cNvSpPr/>
          <p:nvPr/>
        </p:nvSpPr>
        <p:spPr bwMode="auto">
          <a:xfrm>
            <a:off x="6158639" y="3726614"/>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3</a:t>
            </a:r>
          </a:p>
        </p:txBody>
      </p:sp>
      <p:sp>
        <p:nvSpPr>
          <p:cNvPr id="17" name="Oval 16"/>
          <p:cNvSpPr/>
          <p:nvPr/>
        </p:nvSpPr>
        <p:spPr bwMode="auto">
          <a:xfrm>
            <a:off x="6158639" y="4397177"/>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4</a:t>
            </a:r>
          </a:p>
        </p:txBody>
      </p:sp>
      <p:sp>
        <p:nvSpPr>
          <p:cNvPr id="19" name="Rectangle 10"/>
          <p:cNvSpPr/>
          <p:nvPr/>
        </p:nvSpPr>
        <p:spPr bwMode="auto">
          <a:xfrm>
            <a:off x="5946978" y="5615524"/>
            <a:ext cx="5911731" cy="858533"/>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58" tIns="48468" rIns="0" bIns="190058" numCol="1" rtlCol="0" anchor="t" anchorCtr="0" compatLnSpc="1">
            <a:prstTxWarp prst="textNoShape">
              <a:avLst/>
            </a:prstTxWarp>
          </a:bodyPr>
          <a:lstStyle/>
          <a:p>
            <a:pPr marL="0" marR="0" lvl="0" indent="0" defTabSz="931555" eaLnBrk="1" fontAlgn="base" latinLnBrk="0" hangingPunct="1">
              <a:lnSpc>
                <a:spcPct val="100000"/>
              </a:lnSpc>
              <a:spcBef>
                <a:spcPct val="0"/>
              </a:spcBef>
              <a:spcAft>
                <a:spcPts val="60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Segoe UI Semibold" panose="020B0702040204020203" pitchFamily="34" charset="0"/>
                <a:cs typeface="Segoe UI Semibold" panose="020B0702040204020203" pitchFamily="34" charset="0"/>
              </a:rPr>
              <a:t>Customer stories</a:t>
            </a:r>
          </a:p>
          <a:p>
            <a:pPr marL="0" marR="0" lvl="0" indent="0" defTabSz="931555" eaLnBrk="1" fontAlgn="base" latinLnBrk="0" hangingPunct="1">
              <a:lnSpc>
                <a:spcPct val="100000"/>
              </a:lnSpc>
              <a:spcBef>
                <a:spcPct val="0"/>
              </a:spcBef>
              <a:spcAft>
                <a:spcPts val="600"/>
              </a:spcAft>
              <a:buClrTx/>
              <a:buSzTx/>
              <a:buFontTx/>
              <a:buNone/>
              <a:tabLst/>
              <a:defRPr/>
            </a:pPr>
            <a:r>
              <a:rPr kumimoji="0" lang="en-US" sz="1200" b="1" i="0" u="none" strike="noStrike" kern="0" cap="none" spc="0" normalizeH="0" baseline="0" noProof="0" dirty="0">
                <a:ln>
                  <a:noFill/>
                </a:ln>
                <a:solidFill>
                  <a:schemeClr val="tx2"/>
                </a:solidFill>
                <a:effectLst/>
                <a:uLnTx/>
                <a:uFillTx/>
                <a:cs typeface="Segoe UI Semibold" panose="020B0702040204020203" pitchFamily="34" charset="0"/>
              </a:rPr>
              <a:t>Best Buy: </a:t>
            </a:r>
            <a:r>
              <a:rPr kumimoji="0" lang="en-US" sz="1200" b="0" i="0" u="none" strike="noStrike" kern="0" cap="none" spc="0" normalizeH="0" baseline="0" noProof="0" dirty="0">
                <a:ln>
                  <a:noFill/>
                </a:ln>
                <a:solidFill>
                  <a:schemeClr val="tx2"/>
                </a:solidFill>
                <a:effectLst/>
                <a:uLnTx/>
                <a:uFillTx/>
                <a:cs typeface="Segoe UI Semibold" panose="020B0702040204020203" pitchFamily="34" charset="0"/>
                <a:hlinkClick r:id="rId3"/>
              </a:rPr>
              <a:t>http://aka.ms/bestbuyninjas</a:t>
            </a:r>
            <a:endParaRPr kumimoji="0" lang="en-US" sz="1200" b="0" i="0" u="none" strike="noStrike" kern="0" cap="none" spc="0" normalizeH="0" baseline="0" noProof="0" dirty="0">
              <a:ln>
                <a:noFill/>
              </a:ln>
              <a:solidFill>
                <a:schemeClr val="tx2"/>
              </a:solidFill>
              <a:effectLst/>
              <a:uLnTx/>
              <a:uFillTx/>
              <a:cs typeface="Segoe UI Semibold" panose="020B0702040204020203" pitchFamily="34" charset="0"/>
            </a:endParaRPr>
          </a:p>
          <a:p>
            <a:pPr marL="0" marR="0" lvl="0" indent="0" defTabSz="931555" eaLnBrk="1" fontAlgn="base" latinLnBrk="0" hangingPunct="1">
              <a:lnSpc>
                <a:spcPct val="100000"/>
              </a:lnSpc>
              <a:spcBef>
                <a:spcPct val="0"/>
              </a:spcBef>
              <a:spcAft>
                <a:spcPts val="300"/>
              </a:spcAft>
              <a:buClrTx/>
              <a:buSzTx/>
              <a:buFontTx/>
              <a:buNone/>
              <a:tabLst/>
              <a:defRPr/>
            </a:pPr>
            <a:r>
              <a:rPr kumimoji="0" lang="en-US" sz="1200" b="1" i="0" u="none" strike="noStrike" kern="0" cap="none" spc="0" normalizeH="0" baseline="0" noProof="0" dirty="0">
                <a:ln>
                  <a:noFill/>
                </a:ln>
                <a:solidFill>
                  <a:schemeClr val="tx2"/>
                </a:solidFill>
                <a:effectLst/>
                <a:uLnTx/>
                <a:uFillTx/>
                <a:cs typeface="Segoe UI Semibold" panose="020B0702040204020203" pitchFamily="34" charset="0"/>
              </a:rPr>
              <a:t>Qantas: </a:t>
            </a:r>
            <a:r>
              <a:rPr kumimoji="0" lang="en-US" sz="1200" b="0" i="0" u="none" strike="noStrike" kern="0" cap="none" spc="0" normalizeH="0" baseline="0" noProof="0" dirty="0">
                <a:ln>
                  <a:noFill/>
                </a:ln>
                <a:solidFill>
                  <a:schemeClr val="tx2"/>
                </a:solidFill>
                <a:effectLst/>
                <a:uLnTx/>
                <a:uFillTx/>
                <a:cs typeface="Segoe UI Semibold" panose="020B0702040204020203" pitchFamily="34" charset="0"/>
                <a:hlinkClick r:id="rId4"/>
              </a:rPr>
              <a:t>http://aka.ms/qantasstory</a:t>
            </a:r>
            <a:r>
              <a:rPr kumimoji="0" lang="en-US" sz="1200" b="0" i="0" u="none" strike="noStrike" kern="0" cap="none" spc="0" normalizeH="0" baseline="0" noProof="0" dirty="0">
                <a:ln>
                  <a:noFill/>
                </a:ln>
                <a:solidFill>
                  <a:schemeClr val="tx2"/>
                </a:solidFill>
                <a:effectLst/>
                <a:uLnTx/>
                <a:uFillTx/>
                <a:cs typeface="Segoe UI Semibold" panose="020B0702040204020203" pitchFamily="34" charset="0"/>
              </a:rPr>
              <a:t> </a:t>
            </a:r>
          </a:p>
          <a:p>
            <a:pPr marL="0" marR="0" lvl="0" indent="0" defTabSz="931555" eaLnBrk="1" fontAlgn="base" latinLnBrk="0" hangingPunct="1">
              <a:lnSpc>
                <a:spcPct val="100000"/>
              </a:lnSpc>
              <a:spcBef>
                <a:spcPct val="0"/>
              </a:spcBef>
              <a:spcAft>
                <a:spcPts val="300"/>
              </a:spcAft>
              <a:buClrTx/>
              <a:buSzTx/>
              <a:buFontTx/>
              <a:buNone/>
              <a:tabLst/>
              <a:defRPr/>
            </a:pPr>
            <a:endParaRPr kumimoji="0" lang="en-US" sz="1200" b="0" i="0" u="none" strike="noStrike" kern="0" cap="none" spc="0" normalizeH="0" baseline="0" noProof="0" dirty="0">
              <a:ln>
                <a:noFill/>
              </a:ln>
              <a:solidFill>
                <a:schemeClr val="tx2"/>
              </a:solidFill>
              <a:effectLst/>
              <a:uLnTx/>
              <a:uFillTx/>
              <a:cs typeface="Segoe UI Semibold" panose="020B0702040204020203" pitchFamily="34" charset="0"/>
            </a:endParaRPr>
          </a:p>
          <a:p>
            <a:pPr marL="0" marR="0" lvl="0" indent="0" defTabSz="931555" eaLnBrk="1" fontAlgn="base" latinLnBrk="0" hangingPunct="1">
              <a:lnSpc>
                <a:spcPct val="100000"/>
              </a:lnSpc>
              <a:spcBef>
                <a:spcPct val="0"/>
              </a:spcBef>
              <a:spcAft>
                <a:spcPts val="300"/>
              </a:spcAft>
              <a:buClrTx/>
              <a:buSzTx/>
              <a:buFontTx/>
              <a:buNone/>
              <a:tabLst/>
              <a:defRPr/>
            </a:pPr>
            <a:endParaRPr kumimoji="0" lang="en-US" sz="1200" b="0" i="0" u="none" strike="noStrike" kern="0" cap="none" spc="0" normalizeH="0" baseline="0" noProof="0" dirty="0">
              <a:ln>
                <a:noFill/>
              </a:ln>
              <a:solidFill>
                <a:schemeClr val="tx2"/>
              </a:solidFill>
              <a:effectLst/>
              <a:uLnTx/>
              <a:uFillTx/>
              <a:cs typeface="Segoe UI Semibold" panose="020B0702040204020203" pitchFamily="34" charset="0"/>
            </a:endParaRPr>
          </a:p>
        </p:txBody>
      </p:sp>
    </p:spTree>
    <p:extLst>
      <p:ext uri="{BB962C8B-B14F-4D97-AF65-F5344CB8AC3E}">
        <p14:creationId xmlns:p14="http://schemas.microsoft.com/office/powerpoint/2010/main" val="41163236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6996" t="10461" r="31368" b="33505"/>
          <a:stretch/>
        </p:blipFill>
        <p:spPr>
          <a:xfrm>
            <a:off x="6492875" y="497"/>
            <a:ext cx="5941837" cy="7018604"/>
          </a:xfrm>
          <a:prstGeom prst="rect">
            <a:avLst/>
          </a:prstGeom>
        </p:spPr>
      </p:pic>
      <p:sp>
        <p:nvSpPr>
          <p:cNvPr id="2" name="Title 1"/>
          <p:cNvSpPr>
            <a:spLocks noGrp="1"/>
          </p:cNvSpPr>
          <p:nvPr>
            <p:ph type="title"/>
          </p:nvPr>
        </p:nvSpPr>
        <p:spPr>
          <a:xfrm>
            <a:off x="274639" y="300237"/>
            <a:ext cx="5465334" cy="917575"/>
          </a:xfrm>
        </p:spPr>
        <p:txBody>
          <a:bodyPr/>
          <a:lstStyle/>
          <a:p>
            <a:r>
              <a:rPr lang="en-US" dirty="0"/>
              <a:t>Drive awareness</a:t>
            </a:r>
          </a:p>
        </p:txBody>
      </p:sp>
      <p:sp>
        <p:nvSpPr>
          <p:cNvPr id="6" name="Title 1"/>
          <p:cNvSpPr txBox="1">
            <a:spLocks/>
          </p:cNvSpPr>
          <p:nvPr/>
        </p:nvSpPr>
        <p:spPr>
          <a:xfrm>
            <a:off x="274639" y="2379555"/>
            <a:ext cx="5289253" cy="1735245"/>
          </a:xfrm>
          <a:prstGeom prst="rect">
            <a:avLst/>
          </a:prstGeom>
        </p:spPr>
        <p:txBody>
          <a:bodyPr vert="horz" wrap="square" lIns="146304" tIns="91440" rIns="146304" bIns="91440" rtlCol="0" anchor="t">
            <a:noAutofit/>
          </a:bodyPr>
          <a:lstStyle>
            <a:lvl1pPr marL="0" algn="l" defTabSz="914228" rtl="0" eaLnBrk="1" latinLnBrk="0" hangingPunct="1">
              <a:lnSpc>
                <a:spcPct val="90000"/>
              </a:lnSpc>
              <a:spcBef>
                <a:spcPct val="0"/>
              </a:spcBef>
              <a:buNone/>
              <a:defRPr lang="en-US" sz="4000" b="0" i="0" u="none" kern="1200" cap="none" spc="-150"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Show people what’s in it for them</a:t>
            </a:r>
          </a:p>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Clearly communicate goals &amp; milestones</a:t>
            </a:r>
          </a:p>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Tailor your language &amp; target your audience</a:t>
            </a:r>
          </a:p>
          <a:p>
            <a:pPr marL="0" marR="0" lvl="0" indent="0" algn="l" defTabSz="914228" rtl="0" eaLnBrk="1" fontAlgn="auto" latinLnBrk="0" hangingPunct="1">
              <a:lnSpc>
                <a:spcPct val="90000"/>
              </a:lnSpc>
              <a:spcBef>
                <a:spcPct val="0"/>
              </a:spcBef>
              <a:spcAft>
                <a:spcPts val="1800"/>
              </a:spcAft>
              <a:buClrTx/>
              <a:buSzTx/>
              <a:buFontTx/>
              <a:buNone/>
              <a:tabLst/>
              <a:defRPr/>
            </a:pPr>
            <a:endPar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endParaRPr>
          </a:p>
          <a:p>
            <a:pPr marL="0" marR="0" lvl="0" indent="0" algn="l" defTabSz="914228" rtl="0" eaLnBrk="1" fontAlgn="auto" latinLnBrk="0" hangingPunct="1">
              <a:lnSpc>
                <a:spcPct val="90000"/>
              </a:lnSpc>
              <a:spcBef>
                <a:spcPct val="0"/>
              </a:spcBef>
              <a:spcAft>
                <a:spcPts val="1800"/>
              </a:spcAft>
              <a:buClrTx/>
              <a:buSzTx/>
              <a:buFontTx/>
              <a:buNone/>
              <a:tabLst/>
              <a:defRPr/>
            </a:pPr>
            <a:endPar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endParaRPr>
          </a:p>
        </p:txBody>
      </p:sp>
      <p:grpSp>
        <p:nvGrpSpPr>
          <p:cNvPr id="12" name="Group 11"/>
          <p:cNvGrpSpPr/>
          <p:nvPr/>
        </p:nvGrpSpPr>
        <p:grpSpPr>
          <a:xfrm>
            <a:off x="425113" y="5037340"/>
            <a:ext cx="4297363" cy="1354217"/>
            <a:chOff x="5924985" y="1379930"/>
            <a:chExt cx="5010679" cy="1354217"/>
          </a:xfrm>
        </p:grpSpPr>
        <p:sp>
          <p:nvSpPr>
            <p:cNvPr id="13" name="Rectangle 12"/>
            <p:cNvSpPr/>
            <p:nvPr/>
          </p:nvSpPr>
          <p:spPr>
            <a:xfrm>
              <a:off x="5924985" y="1379930"/>
              <a:ext cx="688199" cy="1354217"/>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8800" b="0" i="0" u="none" strike="noStrike" kern="0" cap="none" spc="0" normalizeH="0" baseline="0" noProof="0" dirty="0">
                  <a:ln>
                    <a:noFill/>
                  </a:ln>
                  <a:solidFill>
                    <a:srgbClr val="D83B01"/>
                  </a:solidFill>
                  <a:effectLst/>
                  <a:uLnTx/>
                  <a:uFillTx/>
                </a:rPr>
                <a:t>“</a:t>
              </a:r>
              <a:endParaRPr kumimoji="0" lang="en-US" sz="8800" b="0" i="0" u="none" strike="noStrike" kern="0" cap="none" spc="0" normalizeH="0" baseline="0" noProof="0" dirty="0">
                <a:ln>
                  <a:noFill/>
                </a:ln>
                <a:solidFill>
                  <a:srgbClr val="D83B01"/>
                </a:solidFill>
                <a:effectLst/>
                <a:uLnTx/>
                <a:uFillTx/>
              </a:endParaRPr>
            </a:p>
          </p:txBody>
        </p:sp>
        <p:sp>
          <p:nvSpPr>
            <p:cNvPr id="14" name="Title 1"/>
            <p:cNvSpPr txBox="1">
              <a:spLocks/>
            </p:cNvSpPr>
            <p:nvPr/>
          </p:nvSpPr>
          <p:spPr>
            <a:xfrm>
              <a:off x="6423720" y="1722856"/>
              <a:ext cx="4511944" cy="830997"/>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t>If people understand how it’s going to help them they will </a:t>
              </a:r>
              <a:b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br>
              <a: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t>be more motivated to learn it.” </a:t>
              </a:r>
            </a:p>
          </p:txBody>
        </p:sp>
      </p:grpSp>
    </p:spTree>
    <p:extLst>
      <p:ext uri="{BB962C8B-B14F-4D97-AF65-F5344CB8AC3E}">
        <p14:creationId xmlns:p14="http://schemas.microsoft.com/office/powerpoint/2010/main" val="2439306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110852" y="4952744"/>
            <a:ext cx="2214772" cy="549685"/>
          </a:xfrm>
          <a:prstGeom prst="rect">
            <a:avLst/>
          </a:prstGeom>
          <a:noFill/>
        </p:spPr>
        <p:txBody>
          <a:bodyPr wrap="none" lIns="182854" tIns="146283" rIns="182854" bIns="146283" rtlCol="0">
            <a:spAutoFit/>
          </a:bodyPr>
          <a:lstStyle/>
          <a:p>
            <a:pPr marL="0" marR="0" lvl="0" indent="0" algn="ctr" defTabSz="932063" eaLnBrk="1" fontAlgn="auto" latinLnBrk="0" hangingPunct="1">
              <a:lnSpc>
                <a:spcPct val="90000"/>
              </a:lnSpc>
              <a:spcBef>
                <a:spcPct val="20000"/>
              </a:spcBef>
              <a:spcAft>
                <a:spcPts val="0"/>
              </a:spcAft>
              <a:buClrTx/>
              <a:buSzPct val="90000"/>
              <a:buFontTx/>
              <a:buNone/>
              <a:tabLst/>
              <a:defRPr/>
            </a:pPr>
            <a:r>
              <a:rPr kumimoji="0" lang="en-US" sz="1800" b="1" i="0" u="none" strike="noStrike" kern="0" cap="none" spc="306" normalizeH="0" baseline="0" noProof="0" dirty="0">
                <a:ln>
                  <a:noFill/>
                </a:ln>
                <a:gradFill>
                  <a:gsLst>
                    <a:gs pos="0">
                      <a:srgbClr val="505050"/>
                    </a:gs>
                    <a:gs pos="100000">
                      <a:srgbClr val="505050"/>
                    </a:gs>
                  </a:gsLst>
                  <a:lin ang="5400000" scaled="1"/>
                </a:gradFill>
                <a:effectLst/>
                <a:uLnTx/>
                <a:uFillTx/>
              </a:rPr>
              <a:t>JACK WELCH</a:t>
            </a:r>
          </a:p>
        </p:txBody>
      </p:sp>
      <p:sp>
        <p:nvSpPr>
          <p:cNvPr id="9" name="Title 1"/>
          <p:cNvSpPr txBox="1">
            <a:spLocks/>
          </p:cNvSpPr>
          <p:nvPr/>
        </p:nvSpPr>
        <p:spPr>
          <a:xfrm>
            <a:off x="1756409" y="2486837"/>
            <a:ext cx="8923658" cy="1757362"/>
          </a:xfrm>
          <a:prstGeom prst="rect">
            <a:avLst/>
          </a:prstGeom>
        </p:spPr>
        <p:txBody>
          <a:bodyPr lIns="182854" tIns="146283" rIns="182854" bIns="146283" anchor="ctr">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049" rtl="0" eaLnBrk="1" fontAlgn="auto" latinLnBrk="0" hangingPunct="1">
              <a:lnSpc>
                <a:spcPts val="3798"/>
              </a:lnSpc>
              <a:spcBef>
                <a:spcPct val="0"/>
              </a:spcBef>
              <a:spcAft>
                <a:spcPts val="0"/>
              </a:spcAft>
              <a:buClrTx/>
              <a:buSzTx/>
              <a:buFontTx/>
              <a:buNone/>
              <a:tabLst/>
              <a:defRPr/>
            </a:pPr>
            <a:r>
              <a:rPr kumimoji="0" lang="en-US" sz="3199" b="0" i="0" u="none" strike="noStrike" kern="900" cap="all" spc="200" normalizeH="0" baseline="0" noProof="0" dirty="0">
                <a:ln>
                  <a:noFill/>
                </a:ln>
                <a:gradFill>
                  <a:gsLst>
                    <a:gs pos="0">
                      <a:srgbClr val="505050"/>
                    </a:gs>
                    <a:gs pos="100000">
                      <a:srgbClr val="505050"/>
                    </a:gs>
                  </a:gsLst>
                  <a:lin ang="5400000" scaled="1"/>
                </a:gradFill>
                <a:effectLst/>
                <a:uLnTx/>
                <a:uFillTx/>
                <a:latin typeface="Segoe UI Semibold" panose="020B0702040204020203" pitchFamily="34" charset="0"/>
                <a:ea typeface="+mj-ea"/>
                <a:cs typeface="Segoe UI Semibold" panose="020B0702040204020203" pitchFamily="34" charset="0"/>
              </a:rPr>
              <a:t>If the rate of change on the outside exceeds the rate of change on the inside, the end is near. </a:t>
            </a:r>
          </a:p>
        </p:txBody>
      </p:sp>
      <p:cxnSp>
        <p:nvCxnSpPr>
          <p:cNvPr id="4" name="Straight Connector 3"/>
          <p:cNvCxnSpPr/>
          <p:nvPr/>
        </p:nvCxnSpPr>
        <p:spPr>
          <a:xfrm>
            <a:off x="5951576" y="4737851"/>
            <a:ext cx="533324" cy="0"/>
          </a:xfrm>
          <a:prstGeom prst="line">
            <a:avLst/>
          </a:prstGeom>
          <a:noFill/>
          <a:ln w="25400" cap="flat" cmpd="sng" algn="ctr">
            <a:solidFill>
              <a:srgbClr val="EC5038"/>
            </a:solidFill>
            <a:prstDash val="solid"/>
            <a:headEnd type="none"/>
            <a:tailEnd type="none"/>
          </a:ln>
          <a:effectLst/>
        </p:spPr>
      </p:cxnSp>
      <p:sp>
        <p:nvSpPr>
          <p:cNvPr id="8" name="Freeform 5"/>
          <p:cNvSpPr>
            <a:spLocks noEditPoints="1"/>
          </p:cNvSpPr>
          <p:nvPr/>
        </p:nvSpPr>
        <p:spPr bwMode="auto">
          <a:xfrm rot="10800000" flipH="1">
            <a:off x="2153845" y="2386554"/>
            <a:ext cx="454559" cy="421227"/>
          </a:xfrm>
          <a:custGeom>
            <a:avLst/>
            <a:gdLst>
              <a:gd name="T0" fmla="*/ 105 w 280"/>
              <a:gd name="T1" fmla="*/ 146 h 259"/>
              <a:gd name="T2" fmla="*/ 105 w 280"/>
              <a:gd name="T3" fmla="*/ 259 h 259"/>
              <a:gd name="T4" fmla="*/ 0 w 280"/>
              <a:gd name="T5" fmla="*/ 259 h 259"/>
              <a:gd name="T6" fmla="*/ 0 w 280"/>
              <a:gd name="T7" fmla="*/ 170 h 259"/>
              <a:gd name="T8" fmla="*/ 18 w 280"/>
              <a:gd name="T9" fmla="*/ 65 h 259"/>
              <a:gd name="T10" fmla="*/ 89 w 280"/>
              <a:gd name="T11" fmla="*/ 0 h 259"/>
              <a:gd name="T12" fmla="*/ 113 w 280"/>
              <a:gd name="T13" fmla="*/ 38 h 259"/>
              <a:gd name="T14" fmla="*/ 69 w 280"/>
              <a:gd name="T15" fmla="*/ 75 h 259"/>
              <a:gd name="T16" fmla="*/ 54 w 280"/>
              <a:gd name="T17" fmla="*/ 146 h 259"/>
              <a:gd name="T18" fmla="*/ 105 w 280"/>
              <a:gd name="T19" fmla="*/ 146 h 259"/>
              <a:gd name="T20" fmla="*/ 272 w 280"/>
              <a:gd name="T21" fmla="*/ 146 h 259"/>
              <a:gd name="T22" fmla="*/ 272 w 280"/>
              <a:gd name="T23" fmla="*/ 259 h 259"/>
              <a:gd name="T24" fmla="*/ 168 w 280"/>
              <a:gd name="T25" fmla="*/ 259 h 259"/>
              <a:gd name="T26" fmla="*/ 168 w 280"/>
              <a:gd name="T27" fmla="*/ 170 h 259"/>
              <a:gd name="T28" fmla="*/ 185 w 280"/>
              <a:gd name="T29" fmla="*/ 65 h 259"/>
              <a:gd name="T30" fmla="*/ 257 w 280"/>
              <a:gd name="T31" fmla="*/ 0 h 259"/>
              <a:gd name="T32" fmla="*/ 280 w 280"/>
              <a:gd name="T33" fmla="*/ 38 h 259"/>
              <a:gd name="T34" fmla="*/ 237 w 280"/>
              <a:gd name="T35" fmla="*/ 75 h 259"/>
              <a:gd name="T36" fmla="*/ 221 w 280"/>
              <a:gd name="T37" fmla="*/ 146 h 259"/>
              <a:gd name="T38" fmla="*/ 272 w 280"/>
              <a:gd name="T39" fmla="*/ 14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259">
                <a:moveTo>
                  <a:pt x="105" y="146"/>
                </a:moveTo>
                <a:cubicBezTo>
                  <a:pt x="105" y="259"/>
                  <a:pt x="105" y="259"/>
                  <a:pt x="105" y="259"/>
                </a:cubicBezTo>
                <a:cubicBezTo>
                  <a:pt x="0" y="259"/>
                  <a:pt x="0" y="259"/>
                  <a:pt x="0" y="259"/>
                </a:cubicBezTo>
                <a:cubicBezTo>
                  <a:pt x="0" y="170"/>
                  <a:pt x="0" y="170"/>
                  <a:pt x="0" y="170"/>
                </a:cubicBezTo>
                <a:cubicBezTo>
                  <a:pt x="0" y="122"/>
                  <a:pt x="6" y="87"/>
                  <a:pt x="18" y="65"/>
                </a:cubicBezTo>
                <a:cubicBezTo>
                  <a:pt x="33" y="37"/>
                  <a:pt x="57" y="15"/>
                  <a:pt x="89" y="0"/>
                </a:cubicBezTo>
                <a:cubicBezTo>
                  <a:pt x="113" y="38"/>
                  <a:pt x="113" y="38"/>
                  <a:pt x="113" y="38"/>
                </a:cubicBezTo>
                <a:cubicBezTo>
                  <a:pt x="93" y="46"/>
                  <a:pt x="79" y="58"/>
                  <a:pt x="69" y="75"/>
                </a:cubicBezTo>
                <a:cubicBezTo>
                  <a:pt x="60" y="91"/>
                  <a:pt x="55" y="115"/>
                  <a:pt x="54" y="146"/>
                </a:cubicBezTo>
                <a:lnTo>
                  <a:pt x="105" y="146"/>
                </a:lnTo>
                <a:close/>
                <a:moveTo>
                  <a:pt x="272" y="146"/>
                </a:moveTo>
                <a:cubicBezTo>
                  <a:pt x="272" y="259"/>
                  <a:pt x="272" y="259"/>
                  <a:pt x="272" y="259"/>
                </a:cubicBezTo>
                <a:cubicBezTo>
                  <a:pt x="168" y="259"/>
                  <a:pt x="168" y="259"/>
                  <a:pt x="168" y="259"/>
                </a:cubicBezTo>
                <a:cubicBezTo>
                  <a:pt x="168" y="170"/>
                  <a:pt x="168" y="170"/>
                  <a:pt x="168" y="170"/>
                </a:cubicBezTo>
                <a:cubicBezTo>
                  <a:pt x="168" y="122"/>
                  <a:pt x="173" y="87"/>
                  <a:pt x="185" y="65"/>
                </a:cubicBezTo>
                <a:cubicBezTo>
                  <a:pt x="200" y="37"/>
                  <a:pt x="224" y="15"/>
                  <a:pt x="257" y="0"/>
                </a:cubicBezTo>
                <a:cubicBezTo>
                  <a:pt x="280" y="38"/>
                  <a:pt x="280" y="38"/>
                  <a:pt x="280" y="38"/>
                </a:cubicBezTo>
                <a:cubicBezTo>
                  <a:pt x="261" y="46"/>
                  <a:pt x="246" y="58"/>
                  <a:pt x="237" y="75"/>
                </a:cubicBezTo>
                <a:cubicBezTo>
                  <a:pt x="227" y="91"/>
                  <a:pt x="222" y="115"/>
                  <a:pt x="221" y="146"/>
                </a:cubicBezTo>
                <a:lnTo>
                  <a:pt x="272" y="146"/>
                </a:lnTo>
                <a:close/>
              </a:path>
            </a:pathLst>
          </a:custGeom>
          <a:solidFill>
            <a:srgbClr val="EC5038"/>
          </a:solidFill>
          <a:ln>
            <a:noFill/>
          </a:ln>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5C2D91"/>
                  </a:gs>
                  <a:gs pos="100000">
                    <a:srgbClr val="5C2D91"/>
                  </a:gs>
                </a:gsLst>
                <a:lin ang="5400000" scaled="1"/>
              </a:gradFill>
              <a:effectLst/>
              <a:uLnTx/>
              <a:uFillTx/>
            </a:endParaRPr>
          </a:p>
        </p:txBody>
      </p:sp>
      <p:sp>
        <p:nvSpPr>
          <p:cNvPr id="11" name="Freeform 5"/>
          <p:cNvSpPr>
            <a:spLocks noEditPoints="1"/>
          </p:cNvSpPr>
          <p:nvPr/>
        </p:nvSpPr>
        <p:spPr bwMode="auto">
          <a:xfrm rot="10800000">
            <a:off x="10111378" y="3805937"/>
            <a:ext cx="454559" cy="421227"/>
          </a:xfrm>
          <a:custGeom>
            <a:avLst/>
            <a:gdLst>
              <a:gd name="T0" fmla="*/ 105 w 280"/>
              <a:gd name="T1" fmla="*/ 146 h 259"/>
              <a:gd name="T2" fmla="*/ 105 w 280"/>
              <a:gd name="T3" fmla="*/ 259 h 259"/>
              <a:gd name="T4" fmla="*/ 0 w 280"/>
              <a:gd name="T5" fmla="*/ 259 h 259"/>
              <a:gd name="T6" fmla="*/ 0 w 280"/>
              <a:gd name="T7" fmla="*/ 170 h 259"/>
              <a:gd name="T8" fmla="*/ 18 w 280"/>
              <a:gd name="T9" fmla="*/ 65 h 259"/>
              <a:gd name="T10" fmla="*/ 89 w 280"/>
              <a:gd name="T11" fmla="*/ 0 h 259"/>
              <a:gd name="T12" fmla="*/ 113 w 280"/>
              <a:gd name="T13" fmla="*/ 38 h 259"/>
              <a:gd name="T14" fmla="*/ 69 w 280"/>
              <a:gd name="T15" fmla="*/ 75 h 259"/>
              <a:gd name="T16" fmla="*/ 54 w 280"/>
              <a:gd name="T17" fmla="*/ 146 h 259"/>
              <a:gd name="T18" fmla="*/ 105 w 280"/>
              <a:gd name="T19" fmla="*/ 146 h 259"/>
              <a:gd name="T20" fmla="*/ 272 w 280"/>
              <a:gd name="T21" fmla="*/ 146 h 259"/>
              <a:gd name="T22" fmla="*/ 272 w 280"/>
              <a:gd name="T23" fmla="*/ 259 h 259"/>
              <a:gd name="T24" fmla="*/ 168 w 280"/>
              <a:gd name="T25" fmla="*/ 259 h 259"/>
              <a:gd name="T26" fmla="*/ 168 w 280"/>
              <a:gd name="T27" fmla="*/ 170 h 259"/>
              <a:gd name="T28" fmla="*/ 185 w 280"/>
              <a:gd name="T29" fmla="*/ 65 h 259"/>
              <a:gd name="T30" fmla="*/ 257 w 280"/>
              <a:gd name="T31" fmla="*/ 0 h 259"/>
              <a:gd name="T32" fmla="*/ 280 w 280"/>
              <a:gd name="T33" fmla="*/ 38 h 259"/>
              <a:gd name="T34" fmla="*/ 237 w 280"/>
              <a:gd name="T35" fmla="*/ 75 h 259"/>
              <a:gd name="T36" fmla="*/ 221 w 280"/>
              <a:gd name="T37" fmla="*/ 146 h 259"/>
              <a:gd name="T38" fmla="*/ 272 w 280"/>
              <a:gd name="T39" fmla="*/ 14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259">
                <a:moveTo>
                  <a:pt x="105" y="146"/>
                </a:moveTo>
                <a:cubicBezTo>
                  <a:pt x="105" y="259"/>
                  <a:pt x="105" y="259"/>
                  <a:pt x="105" y="259"/>
                </a:cubicBezTo>
                <a:cubicBezTo>
                  <a:pt x="0" y="259"/>
                  <a:pt x="0" y="259"/>
                  <a:pt x="0" y="259"/>
                </a:cubicBezTo>
                <a:cubicBezTo>
                  <a:pt x="0" y="170"/>
                  <a:pt x="0" y="170"/>
                  <a:pt x="0" y="170"/>
                </a:cubicBezTo>
                <a:cubicBezTo>
                  <a:pt x="0" y="122"/>
                  <a:pt x="6" y="87"/>
                  <a:pt x="18" y="65"/>
                </a:cubicBezTo>
                <a:cubicBezTo>
                  <a:pt x="33" y="37"/>
                  <a:pt x="57" y="15"/>
                  <a:pt x="89" y="0"/>
                </a:cubicBezTo>
                <a:cubicBezTo>
                  <a:pt x="113" y="38"/>
                  <a:pt x="113" y="38"/>
                  <a:pt x="113" y="38"/>
                </a:cubicBezTo>
                <a:cubicBezTo>
                  <a:pt x="93" y="46"/>
                  <a:pt x="79" y="58"/>
                  <a:pt x="69" y="75"/>
                </a:cubicBezTo>
                <a:cubicBezTo>
                  <a:pt x="60" y="91"/>
                  <a:pt x="55" y="115"/>
                  <a:pt x="54" y="146"/>
                </a:cubicBezTo>
                <a:lnTo>
                  <a:pt x="105" y="146"/>
                </a:lnTo>
                <a:close/>
                <a:moveTo>
                  <a:pt x="272" y="146"/>
                </a:moveTo>
                <a:cubicBezTo>
                  <a:pt x="272" y="259"/>
                  <a:pt x="272" y="259"/>
                  <a:pt x="272" y="259"/>
                </a:cubicBezTo>
                <a:cubicBezTo>
                  <a:pt x="168" y="259"/>
                  <a:pt x="168" y="259"/>
                  <a:pt x="168" y="259"/>
                </a:cubicBezTo>
                <a:cubicBezTo>
                  <a:pt x="168" y="170"/>
                  <a:pt x="168" y="170"/>
                  <a:pt x="168" y="170"/>
                </a:cubicBezTo>
                <a:cubicBezTo>
                  <a:pt x="168" y="122"/>
                  <a:pt x="173" y="87"/>
                  <a:pt x="185" y="65"/>
                </a:cubicBezTo>
                <a:cubicBezTo>
                  <a:pt x="200" y="37"/>
                  <a:pt x="224" y="15"/>
                  <a:pt x="257" y="0"/>
                </a:cubicBezTo>
                <a:cubicBezTo>
                  <a:pt x="280" y="38"/>
                  <a:pt x="280" y="38"/>
                  <a:pt x="280" y="38"/>
                </a:cubicBezTo>
                <a:cubicBezTo>
                  <a:pt x="261" y="46"/>
                  <a:pt x="246" y="58"/>
                  <a:pt x="237" y="75"/>
                </a:cubicBezTo>
                <a:cubicBezTo>
                  <a:pt x="227" y="91"/>
                  <a:pt x="222" y="115"/>
                  <a:pt x="221" y="146"/>
                </a:cubicBezTo>
                <a:lnTo>
                  <a:pt x="272" y="146"/>
                </a:lnTo>
                <a:close/>
              </a:path>
            </a:pathLst>
          </a:custGeom>
          <a:solidFill>
            <a:srgbClr val="EC5038"/>
          </a:solidFill>
          <a:ln>
            <a:noFill/>
          </a:ln>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5C2D91"/>
                  </a:gs>
                  <a:gs pos="100000">
                    <a:srgbClr val="5C2D91"/>
                  </a:gs>
                </a:gsLst>
                <a:lin ang="5400000" scaled="1"/>
              </a:gradFill>
              <a:effectLst/>
              <a:uLnTx/>
              <a:uFillTx/>
            </a:endParaRPr>
          </a:p>
        </p:txBody>
      </p:sp>
    </p:spTree>
    <p:extLst>
      <p:ext uri="{BB962C8B-B14F-4D97-AF65-F5344CB8AC3E}">
        <p14:creationId xmlns:p14="http://schemas.microsoft.com/office/powerpoint/2010/main" val="51912393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jfpomYFCGU"/>
          <p:cNvPicPr>
            <a:picLocks noRot="1" noChangeAspect="1"/>
          </p:cNvPicPr>
          <p:nvPr>
            <a:videoFile r:link="rId1"/>
          </p:nvPr>
        </p:nvPicPr>
        <p:blipFill>
          <a:blip r:embed="rId4"/>
          <a:stretch>
            <a:fillRect/>
          </a:stretch>
        </p:blipFill>
        <p:spPr>
          <a:xfrm>
            <a:off x="0" y="14178"/>
            <a:ext cx="12436475" cy="6967161"/>
          </a:xfrm>
          <a:prstGeom prst="rect">
            <a:avLst/>
          </a:prstGeom>
        </p:spPr>
      </p:pic>
    </p:spTree>
    <p:extLst>
      <p:ext uri="{BB962C8B-B14F-4D97-AF65-F5344CB8AC3E}">
        <p14:creationId xmlns:p14="http://schemas.microsoft.com/office/powerpoint/2010/main" val="173337090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0" y="1349829"/>
            <a:ext cx="12433300" cy="5114469"/>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Launch &amp; engagement events</a:t>
            </a:r>
          </a:p>
        </p:txBody>
      </p:sp>
      <p:sp>
        <p:nvSpPr>
          <p:cNvPr id="97" name="Title 1"/>
          <p:cNvSpPr txBox="1">
            <a:spLocks/>
          </p:cNvSpPr>
          <p:nvPr/>
        </p:nvSpPr>
        <p:spPr>
          <a:xfrm>
            <a:off x="283393" y="1634783"/>
            <a:ext cx="11549216" cy="366517"/>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529" marR="0" lvl="1" indent="0" defTabSz="932190" eaLnBrk="1" fontAlgn="base" latinLnBrk="0" hangingPunct="1">
              <a:lnSpc>
                <a:spcPct val="110000"/>
              </a:lnSpc>
              <a:spcBef>
                <a:spcPts val="2448"/>
              </a:spcBef>
              <a:spcAft>
                <a:spcPct val="0"/>
              </a:spcAft>
              <a:buClr>
                <a:srgbClr val="DC3C00"/>
              </a:buClr>
              <a:buSzPct val="80000"/>
              <a:buFontTx/>
              <a:buNone/>
              <a:tabLst/>
              <a:defRPr/>
            </a:pPr>
            <a:r>
              <a:rPr kumimoji="0" lang="en-US" sz="2000" b="0" i="0" u="none" strike="noStrike" kern="0" cap="none" spc="0" normalizeH="0" baseline="0" noProof="0" dirty="0">
                <a:ln w="3175">
                  <a:noFill/>
                </a:ln>
                <a:gradFill>
                  <a:gsLst>
                    <a:gs pos="1250">
                      <a:srgbClr val="DC3C00"/>
                    </a:gs>
                    <a:gs pos="100000">
                      <a:srgbClr val="DC3C00"/>
                    </a:gs>
                  </a:gsLst>
                  <a:lin ang="5400000" scaled="0"/>
                </a:gradFill>
                <a:effectLst/>
                <a:uLnTx/>
                <a:uFillTx/>
                <a:cs typeface="Segoe UI Semilight" panose="020B0402040204020203" pitchFamily="34" charset="0"/>
              </a:rPr>
              <a:t>Launch day tips:</a:t>
            </a:r>
          </a:p>
        </p:txBody>
      </p:sp>
      <p:cxnSp>
        <p:nvCxnSpPr>
          <p:cNvPr id="30" name="Straight Connector 29"/>
          <p:cNvCxnSpPr/>
          <p:nvPr/>
        </p:nvCxnSpPr>
        <p:spPr>
          <a:xfrm>
            <a:off x="406574" y="2258783"/>
            <a:ext cx="11610093"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0456" y="6065153"/>
            <a:ext cx="11610093"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83392" y="2619797"/>
            <a:ext cx="10979693" cy="3142399"/>
          </a:xfrm>
          <a:prstGeom prst="rect">
            <a:avLst/>
          </a:prstGeom>
        </p:spPr>
        <p:txBody>
          <a:bodyPr wrap="square">
            <a:spAutoFit/>
          </a:bodyPr>
          <a:lstStyle/>
          <a:p>
            <a:pPr marL="285750" marR="0" lvl="1" indent="-285750" defTabSz="932472" eaLnBrk="1" fontAlgn="base" latinLnBrk="0" hangingPunct="1">
              <a:lnSpc>
                <a:spcPct val="110000"/>
              </a:lnSpc>
              <a:spcBef>
                <a:spcPct val="0"/>
              </a:spcBef>
              <a:spcAft>
                <a:spcPts val="1800"/>
              </a:spcAft>
              <a:buClr>
                <a:srgbClr val="DC3C00"/>
              </a:buClr>
              <a:buSzPct val="90000"/>
              <a:buFont typeface="Segoe UI Symbol" panose="020B0502040204020203" pitchFamily="34" charset="0"/>
              <a:buChar char=""/>
              <a:tabLst/>
              <a:defRPr/>
            </a:pP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Host a large-scale launch event, such as a company all-hands or town hall style meeting, in which the executive sponsor and rollout team can officially introduce Office 365 and discuss the value proposition.</a:t>
            </a:r>
          </a:p>
          <a:p>
            <a:pPr marL="285750" marR="0" lvl="1" indent="-285750" defTabSz="932472" eaLnBrk="1" fontAlgn="base" latinLnBrk="0" hangingPunct="1">
              <a:lnSpc>
                <a:spcPct val="110000"/>
              </a:lnSpc>
              <a:spcBef>
                <a:spcPct val="0"/>
              </a:spcBef>
              <a:spcAft>
                <a:spcPts val="1800"/>
              </a:spcAft>
              <a:buClr>
                <a:srgbClr val="DC3C00"/>
              </a:buClr>
              <a:buSzPct val="90000"/>
              <a:buFont typeface="Segoe UI Symbol" panose="020B0502040204020203" pitchFamily="34" charset="0"/>
              <a:buChar char=""/>
              <a:tabLst/>
              <a:defRPr/>
            </a:pP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Throughout the event, have champions actively engage with the audience to answer questions, address concerns, and encourage the use of Office 365. </a:t>
            </a:r>
          </a:p>
          <a:p>
            <a:pPr marL="285750" marR="0" lvl="1" indent="-285750" defTabSz="932472" eaLnBrk="1" fontAlgn="base" latinLnBrk="0" hangingPunct="1">
              <a:lnSpc>
                <a:spcPct val="110000"/>
              </a:lnSpc>
              <a:spcBef>
                <a:spcPct val="0"/>
              </a:spcBef>
              <a:spcAft>
                <a:spcPts val="1800"/>
              </a:spcAft>
              <a:buClr>
                <a:srgbClr val="DC3C00"/>
              </a:buClr>
              <a:buSzPct val="90000"/>
              <a:buFont typeface="Segoe UI Symbol" panose="020B0502040204020203" pitchFamily="34" charset="0"/>
              <a:buChar char=""/>
              <a:tabLst/>
              <a:defRPr/>
            </a:pP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Create a Yammer group and point users there to continue the conversation and help consolidate information that is captured.</a:t>
            </a:r>
          </a:p>
          <a:p>
            <a:pPr marL="285750" marR="0" lvl="1" indent="-285750" defTabSz="932472" eaLnBrk="1" fontAlgn="base" latinLnBrk="0" hangingPunct="1">
              <a:lnSpc>
                <a:spcPct val="110000"/>
              </a:lnSpc>
              <a:spcBef>
                <a:spcPct val="0"/>
              </a:spcBef>
              <a:spcAft>
                <a:spcPts val="1800"/>
              </a:spcAft>
              <a:buClr>
                <a:srgbClr val="DC3C00"/>
              </a:buClr>
              <a:buSzPct val="90000"/>
              <a:buFont typeface="Segoe UI Symbol" panose="020B0502040204020203" pitchFamily="34" charset="0"/>
              <a:buChar char=""/>
              <a:tabLst/>
              <a:defRPr/>
            </a:pP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Organize contests, scavenger hunts, prizes, and giveaways that require people to interact with the Office 365 tools.</a:t>
            </a:r>
          </a:p>
          <a:p>
            <a:pPr marL="285750" marR="0" lvl="1" indent="-285750" defTabSz="932472" eaLnBrk="1" fontAlgn="base" latinLnBrk="0" hangingPunct="1">
              <a:lnSpc>
                <a:spcPct val="110000"/>
              </a:lnSpc>
              <a:spcBef>
                <a:spcPct val="0"/>
              </a:spcBef>
              <a:spcAft>
                <a:spcPts val="1800"/>
              </a:spcAft>
              <a:buClr>
                <a:srgbClr val="DC3C00"/>
              </a:buClr>
              <a:buSzPct val="90000"/>
              <a:buFont typeface="Segoe UI Symbol" panose="020B0502040204020203" pitchFamily="34" charset="0"/>
              <a:buChar char=""/>
              <a:tabLst/>
              <a:defRPr/>
            </a:pP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Have t-shirts printed for champions to wear on launch day for a unified and recognizable look.</a:t>
            </a:r>
          </a:p>
          <a:p>
            <a:pPr marL="285750" marR="0" lvl="1" indent="-285750" defTabSz="932472" eaLnBrk="1" fontAlgn="base" latinLnBrk="0" hangingPunct="1">
              <a:lnSpc>
                <a:spcPct val="110000"/>
              </a:lnSpc>
              <a:spcBef>
                <a:spcPct val="0"/>
              </a:spcBef>
              <a:spcAft>
                <a:spcPts val="1800"/>
              </a:spcAft>
              <a:buClr>
                <a:srgbClr val="DC3C00"/>
              </a:buClr>
              <a:buSzPct val="90000"/>
              <a:buFont typeface="Segoe UI Symbol" panose="020B0502040204020203" pitchFamily="34" charset="0"/>
              <a:buChar char=""/>
              <a:tabLst/>
              <a:defRPr/>
            </a:pPr>
            <a:r>
              <a:rPr kumimoji="0" lang="en-US" sz="14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Display printed materials to raise awareness about the day’s activities and showcase the most exciting Office 365 features.</a:t>
            </a:r>
          </a:p>
        </p:txBody>
      </p:sp>
    </p:spTree>
    <p:extLst>
      <p:ext uri="{BB962C8B-B14F-4D97-AF65-F5344CB8AC3E}">
        <p14:creationId xmlns:p14="http://schemas.microsoft.com/office/powerpoint/2010/main" val="1925079471"/>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1"/>
            <a:ext cx="12434711" cy="6994525"/>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6" rIns="0" bIns="46626" numCol="1" rtlCol="0" anchor="ctr" anchorCtr="0" compatLnSpc="1">
            <a:prstTxWarp prst="textNoShape">
              <a:avLst/>
            </a:prstTxWarp>
          </a:bodyPr>
          <a:lstStyle/>
          <a:p>
            <a:pPr marL="0" marR="0" lvl="0" indent="0" algn="ctr" defTabSz="93223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1028" name="Picture 4" descr="https://www.yammer.com/nationwide.com/api/v1/uploaded_files/10157019/version/8518072/preview/photo-1.jpg"/>
          <p:cNvPicPr>
            <a:picLocks noChangeAspect="1" noChangeArrowheads="1"/>
          </p:cNvPicPr>
          <p:nvPr/>
        </p:nvPicPr>
        <p:blipFill rotWithShape="1">
          <a:blip r:embed="rId3"/>
          <a:srcRect l="-18326" t="22976" r="18326" b="1950"/>
          <a:stretch/>
        </p:blipFill>
        <p:spPr bwMode="auto">
          <a:xfrm>
            <a:off x="882" y="-1"/>
            <a:ext cx="12434711" cy="7002463"/>
          </a:xfrm>
          <a:prstGeom prst="rect">
            <a:avLst/>
          </a:prstGeom>
          <a:noFill/>
        </p:spPr>
      </p:pic>
      <p:sp>
        <p:nvSpPr>
          <p:cNvPr id="6" name="Rectangle 5"/>
          <p:cNvSpPr/>
          <p:nvPr/>
        </p:nvSpPr>
        <p:spPr bwMode="auto">
          <a:xfrm>
            <a:off x="1" y="0"/>
            <a:ext cx="475161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 name="Title 1"/>
          <p:cNvSpPr txBox="1">
            <a:spLocks/>
          </p:cNvSpPr>
          <p:nvPr/>
        </p:nvSpPr>
        <p:spPr>
          <a:xfrm>
            <a:off x="274702" y="1668482"/>
            <a:ext cx="3453719" cy="1702004"/>
          </a:xfrm>
          <a:prstGeom prst="rect">
            <a:avLst/>
          </a:prstGeom>
        </p:spPr>
        <p:txBody>
          <a:bodyPr vert="horz" wrap="square" lIns="146304" tIns="91440" rIns="146304" bIns="91440" rtlCol="0" anchor="t">
            <a:spAutoFit/>
          </a:bodyPr>
          <a:lst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base" latinLnBrk="0" hangingPunct="1">
              <a:lnSpc>
                <a:spcPct val="90000"/>
              </a:lnSpc>
              <a:spcBef>
                <a:spcPct val="0"/>
              </a:spcBef>
              <a:spcAft>
                <a:spcPts val="600"/>
              </a:spcAft>
              <a:buClrTx/>
              <a:buSzTx/>
              <a:buFontTx/>
              <a:buNone/>
              <a:tabLst/>
              <a:defRPr/>
            </a:pPr>
            <a:r>
              <a:rPr kumimoji="0" lang="en-US" sz="4400" b="0" i="0" u="none" strike="noStrike" kern="1200" cap="none" spc="-102" normalizeH="0" baseline="0" noProof="0" dirty="0">
                <a:ln w="3175">
                  <a:noFill/>
                </a:ln>
                <a:gradFill>
                  <a:gsLst>
                    <a:gs pos="0">
                      <a:srgbClr val="FFFFFF"/>
                    </a:gs>
                    <a:gs pos="43000">
                      <a:srgbClr val="FFFFFF"/>
                    </a:gs>
                  </a:gsLst>
                  <a:lin ang="5400000" scaled="0"/>
                </a:gradFill>
                <a:effectLst/>
                <a:uLnTx/>
                <a:uFillTx/>
                <a:latin typeface="+mj-lt"/>
                <a:ea typeface="+mn-ea"/>
                <a:cs typeface="Arial" charset="0"/>
              </a:rPr>
              <a:t>Nationwide: </a:t>
            </a:r>
          </a:p>
          <a:p>
            <a:pPr marL="0" marR="0" lvl="0" indent="0" algn="l" defTabSz="932559" rtl="0" eaLnBrk="1" fontAlgn="base" latinLnBrk="0" hangingPunct="1">
              <a:lnSpc>
                <a:spcPct val="90000"/>
              </a:lnSpc>
              <a:spcBef>
                <a:spcPct val="0"/>
              </a:spcBef>
              <a:spcAft>
                <a:spcPct val="0"/>
              </a:spcAft>
              <a:buClrTx/>
              <a:buSzTx/>
              <a:buFontTx/>
              <a:buNone/>
              <a:tabLst/>
              <a:defRPr/>
            </a:pPr>
            <a:r>
              <a:rPr kumimoji="0" lang="en-US" sz="2000" b="0" i="0" u="none" strike="noStrike" kern="1200" cap="none" spc="0" normalizeH="0" baseline="0" noProof="0" dirty="0">
                <a:ln w="3175">
                  <a:noFill/>
                </a:ln>
                <a:gradFill>
                  <a:gsLst>
                    <a:gs pos="0">
                      <a:srgbClr val="FFFFFF"/>
                    </a:gs>
                    <a:gs pos="43000">
                      <a:srgbClr val="FFFFFF"/>
                    </a:gs>
                  </a:gsLst>
                  <a:lin ang="5400000" scaled="0"/>
                </a:gradFill>
                <a:effectLst/>
                <a:uLnTx/>
                <a:uFillTx/>
                <a:latin typeface="Segoe UI"/>
                <a:ea typeface="+mn-ea"/>
                <a:cs typeface="Arial" charset="0"/>
              </a:rPr>
              <a:t>Building a World-Renowned Intranet with SharePoint 2013 and Yammer.</a:t>
            </a:r>
          </a:p>
        </p:txBody>
      </p:sp>
      <p:sp>
        <p:nvSpPr>
          <p:cNvPr id="9" name="Rectangle 8"/>
          <p:cNvSpPr/>
          <p:nvPr/>
        </p:nvSpPr>
        <p:spPr>
          <a:xfrm>
            <a:off x="274702" y="3954457"/>
            <a:ext cx="3980770" cy="692497"/>
          </a:xfrm>
          <a:prstGeom prst="rect">
            <a:avLst/>
          </a:prstGeom>
        </p:spPr>
        <p:txBody>
          <a:bodyPr wrap="square" lIns="146304" tIns="91440" rIns="146304" bIns="91440">
            <a:spAutoFit/>
          </a:bodyPr>
          <a:lstStyle/>
          <a:p>
            <a:pPr marL="0" marR="0" lvl="0" indent="0" defTabSz="914400" eaLnBrk="1" fontAlgn="base" latinLnBrk="0" hangingPunct="1">
              <a:lnSpc>
                <a:spcPct val="110000"/>
              </a:lnSpc>
              <a:spcBef>
                <a:spcPct val="0"/>
              </a:spcBef>
              <a:spcAft>
                <a:spcPct val="0"/>
              </a:spcAft>
              <a:buClrTx/>
              <a:buSzTx/>
              <a:buFontTx/>
              <a:buNone/>
              <a:tabLst/>
              <a:defRPr/>
            </a:pPr>
            <a:r>
              <a:rPr kumimoji="0" lang="en-US" sz="1500" b="1" i="0" u="sng" strike="noStrike" kern="0" cap="none" spc="0" normalizeH="0" baseline="0" noProof="0" dirty="0">
                <a:ln>
                  <a:noFill/>
                </a:ln>
                <a:gradFill>
                  <a:gsLst>
                    <a:gs pos="0">
                      <a:srgbClr val="FFFFFF"/>
                    </a:gs>
                    <a:gs pos="43000">
                      <a:srgbClr val="FFFFFF"/>
                    </a:gs>
                  </a:gsLst>
                  <a:lin ang="5400000" scaled="0"/>
                </a:gradFill>
                <a:effectLst/>
                <a:uLnTx/>
                <a:uFillTx/>
                <a:ea typeface="Segoe UI" pitchFamily="34" charset="0"/>
                <a:cs typeface="Segoe UI" pitchFamily="34" charset="0"/>
              </a:rPr>
              <a:t>http://aka.ms/natiowideSPOT</a:t>
            </a:r>
            <a:r>
              <a:rPr kumimoji="0" lang="en-US" sz="1500" b="1" i="0" u="none" strike="noStrike" kern="0" cap="none" spc="0" normalizeH="0" baseline="0" noProof="0" dirty="0">
                <a:ln>
                  <a:noFill/>
                </a:ln>
                <a:gradFill>
                  <a:gsLst>
                    <a:gs pos="0">
                      <a:srgbClr val="FFFFFF"/>
                    </a:gs>
                    <a:gs pos="43000">
                      <a:srgbClr val="FFFFFF"/>
                    </a:gs>
                  </a:gsLst>
                  <a:lin ang="5400000" scaled="0"/>
                </a:gradFill>
                <a:effectLst/>
                <a:uLnTx/>
                <a:uFillTx/>
                <a:ea typeface="Segoe UI" pitchFamily="34" charset="0"/>
                <a:cs typeface="Segoe UI" pitchFamily="34" charset="0"/>
              </a:rPr>
              <a:t> </a:t>
            </a:r>
            <a:r>
              <a:rPr kumimoji="0" lang="en-US" sz="1400" b="1" i="0" u="none" strike="noStrike" kern="0" cap="none" spc="0" normalizeH="0" baseline="0" noProof="0" dirty="0">
                <a:ln>
                  <a:noFill/>
                </a:ln>
                <a:gradFill>
                  <a:gsLst>
                    <a:gs pos="63889">
                      <a:srgbClr val="FFFFFF"/>
                    </a:gs>
                    <a:gs pos="39000">
                      <a:srgbClr val="FFFFFF"/>
                    </a:gs>
                  </a:gsLst>
                  <a:lin ang="5400000" scaled="0"/>
                </a:gradFill>
                <a:effectLst/>
                <a:uLnTx/>
                <a:uFillTx/>
                <a:latin typeface="Segoe UI Symbol" panose="020B0502040204020203" pitchFamily="34" charset="0"/>
                <a:ea typeface="Segoe UI Symbol" panose="020B0502040204020203" pitchFamily="34" charset="0"/>
                <a:cs typeface="Segoe UI" pitchFamily="34" charset="0"/>
              </a:rPr>
              <a:t></a:t>
            </a:r>
            <a:endParaRPr kumimoji="0" lang="en-US" sz="1400" b="1" i="0" u="none" strike="noStrike" kern="0" cap="none" spc="0" normalizeH="0" baseline="0" noProof="0" dirty="0">
              <a:ln>
                <a:noFill/>
              </a:ln>
              <a:gradFill>
                <a:gsLst>
                  <a:gs pos="63889">
                    <a:srgbClr val="FFFFFF"/>
                  </a:gs>
                  <a:gs pos="39000">
                    <a:srgbClr val="FFFFFF"/>
                  </a:gs>
                </a:gsLst>
                <a:lin ang="5400000" scaled="0"/>
              </a:gradFill>
              <a:effectLst/>
              <a:uLnTx/>
              <a:uFillTx/>
              <a:ea typeface="Segoe UI" pitchFamily="34" charset="0"/>
              <a:cs typeface="Segoe UI" pitchFamily="34" charset="0"/>
            </a:endParaRPr>
          </a:p>
          <a:p>
            <a:pPr marL="0" marR="0" lvl="0" indent="0" defTabSz="914400" eaLnBrk="1" fontAlgn="base" latinLnBrk="0" hangingPunct="1">
              <a:lnSpc>
                <a:spcPct val="110000"/>
              </a:lnSpc>
              <a:spcBef>
                <a:spcPct val="0"/>
              </a:spcBef>
              <a:spcAft>
                <a:spcPct val="0"/>
              </a:spcAft>
              <a:buClrTx/>
              <a:buSzTx/>
              <a:buFontTx/>
              <a:buNone/>
              <a:tabLst/>
              <a:defRPr/>
            </a:pPr>
            <a:r>
              <a:rPr kumimoji="0" lang="en-US" sz="1500" b="1" i="0" u="sng" strike="noStrike" kern="0" cap="none" spc="0" normalizeH="0" baseline="0" noProof="0" dirty="0">
                <a:ln>
                  <a:noFill/>
                </a:ln>
                <a:gradFill>
                  <a:gsLst>
                    <a:gs pos="0">
                      <a:srgbClr val="FFFFFF"/>
                    </a:gs>
                    <a:gs pos="43000">
                      <a:srgbClr val="FFFFFF"/>
                    </a:gs>
                  </a:gsLst>
                  <a:lin ang="5400000" scaled="0"/>
                </a:gradFill>
                <a:effectLst/>
                <a:uLnTx/>
                <a:uFillTx/>
                <a:ea typeface="Segoe UI" pitchFamily="34" charset="0"/>
                <a:cs typeface="Segoe UI" pitchFamily="34" charset="0"/>
              </a:rPr>
              <a:t> </a:t>
            </a:r>
            <a:endParaRPr kumimoji="0" lang="en-US" sz="1500" b="1" i="0" u="none" strike="noStrike" kern="0" cap="none" spc="0" normalizeH="0" baseline="0" noProof="0" dirty="0">
              <a:ln>
                <a:noFill/>
              </a:ln>
              <a:gradFill>
                <a:gsLst>
                  <a:gs pos="0">
                    <a:srgbClr val="FFFFFF"/>
                  </a:gs>
                  <a:gs pos="43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2863416133"/>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0" y="1349829"/>
            <a:ext cx="12433300" cy="5114470"/>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33" name="Group 32"/>
          <p:cNvGrpSpPr/>
          <p:nvPr/>
        </p:nvGrpSpPr>
        <p:grpSpPr>
          <a:xfrm>
            <a:off x="427037" y="4107009"/>
            <a:ext cx="11585516" cy="1898444"/>
            <a:chOff x="427037" y="1251616"/>
            <a:chExt cx="4504228" cy="300654"/>
          </a:xfrm>
        </p:grpSpPr>
        <p:cxnSp>
          <p:nvCxnSpPr>
            <p:cNvPr id="36" name="Straight Connector 35"/>
            <p:cNvCxnSpPr/>
            <p:nvPr/>
          </p:nvCxnSpPr>
          <p:spPr>
            <a:xfrm>
              <a:off x="427037" y="1251616"/>
              <a:ext cx="4504228"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27037" y="1552270"/>
              <a:ext cx="4504228" cy="0"/>
            </a:xfrm>
            <a:prstGeom prst="line">
              <a:avLst/>
            </a:prstGeom>
            <a:ln>
              <a:solidFill>
                <a:srgbClr val="CCCCCC"/>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00545" y="3872672"/>
            <a:ext cx="12018740" cy="2337628"/>
            <a:chOff x="200545" y="3872672"/>
            <a:chExt cx="12018740" cy="2337628"/>
          </a:xfrm>
        </p:grpSpPr>
        <p:sp>
          <p:nvSpPr>
            <p:cNvPr id="4" name="Rectangle 3"/>
            <p:cNvSpPr/>
            <p:nvPr/>
          </p:nvSpPr>
          <p:spPr bwMode="auto">
            <a:xfrm>
              <a:off x="2561078" y="3872672"/>
              <a:ext cx="216074" cy="2337628"/>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1" name="Rectangle 40"/>
            <p:cNvSpPr/>
            <p:nvPr/>
          </p:nvSpPr>
          <p:spPr bwMode="auto">
            <a:xfrm>
              <a:off x="200545" y="3872672"/>
              <a:ext cx="216074" cy="2337628"/>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2" name="Rectangle 41"/>
            <p:cNvSpPr/>
            <p:nvPr/>
          </p:nvSpPr>
          <p:spPr bwMode="auto">
            <a:xfrm>
              <a:off x="4921611" y="3872672"/>
              <a:ext cx="216074" cy="2337628"/>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Rectangle 42"/>
            <p:cNvSpPr/>
            <p:nvPr/>
          </p:nvSpPr>
          <p:spPr bwMode="auto">
            <a:xfrm>
              <a:off x="7282144" y="3872672"/>
              <a:ext cx="216074" cy="2337628"/>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4" name="Rectangle 43"/>
            <p:cNvSpPr/>
            <p:nvPr/>
          </p:nvSpPr>
          <p:spPr bwMode="auto">
            <a:xfrm>
              <a:off x="12003211" y="3872672"/>
              <a:ext cx="216074" cy="2337628"/>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7" name="Rectangle 46"/>
            <p:cNvSpPr/>
            <p:nvPr/>
          </p:nvSpPr>
          <p:spPr bwMode="auto">
            <a:xfrm>
              <a:off x="9642677" y="3872672"/>
              <a:ext cx="216074" cy="2337628"/>
            </a:xfrm>
            <a:prstGeom prst="rect">
              <a:avLst/>
            </a:prstGeom>
            <a:solidFill>
              <a:srgbClr val="EBEBE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2" name="Title 1"/>
          <p:cNvSpPr>
            <a:spLocks noGrp="1"/>
          </p:cNvSpPr>
          <p:nvPr>
            <p:ph type="title"/>
          </p:nvPr>
        </p:nvSpPr>
        <p:spPr/>
        <p:txBody>
          <a:bodyPr/>
          <a:lstStyle/>
          <a:p>
            <a:r>
              <a:rPr lang="en-US"/>
              <a:t>End-user training</a:t>
            </a:r>
            <a:endParaRPr lang="en-US" dirty="0"/>
          </a:p>
        </p:txBody>
      </p:sp>
      <p:sp>
        <p:nvSpPr>
          <p:cNvPr id="18" name="Title 1"/>
          <p:cNvSpPr txBox="1">
            <a:spLocks/>
          </p:cNvSpPr>
          <p:nvPr/>
        </p:nvSpPr>
        <p:spPr>
          <a:xfrm>
            <a:off x="329540" y="1634783"/>
            <a:ext cx="11549216" cy="366517"/>
          </a:xfrm>
          <a:prstGeom prst="rect">
            <a:avLst/>
          </a:prstGeom>
        </p:spPr>
        <p:txBody>
          <a:bodyPr vert="horz" wrap="square" lIns="91440" tIns="0" rIns="0" bIns="0" rtlCol="0" anchor="t">
            <a:noAutofit/>
          </a:bodyPr>
          <a:lstStyle>
            <a:defPPr>
              <a:defRPr lang="en-US"/>
            </a:defPPr>
            <a:lvl1pPr indent="-349842" defTabSz="932190" fontAlgn="base">
              <a:lnSpc>
                <a:spcPct val="120000"/>
              </a:lnSpc>
              <a:spcBef>
                <a:spcPts val="2448"/>
              </a:spcBef>
              <a:spcAft>
                <a:spcPct val="0"/>
              </a:spcAft>
              <a:buClr>
                <a:srgbClr val="DC3C00"/>
              </a:buClr>
              <a:buSzPct val="80000"/>
              <a:buNone/>
              <a:defRPr sz="2000" b="0" cap="none" spc="0" baseline="0">
                <a:ln w="3175">
                  <a:noFill/>
                </a:ln>
                <a:gradFill>
                  <a:gsLst>
                    <a:gs pos="1250">
                      <a:srgbClr val="DC3C00"/>
                    </a:gs>
                    <a:gs pos="100000">
                      <a:srgbClr val="DC3C00"/>
                    </a:gs>
                  </a:gsLst>
                  <a:lin ang="5400000" scaled="0"/>
                </a:gradFill>
                <a:effectLst/>
                <a:cs typeface="Segoe UI Semilight" panose="020B0402040204020203" pitchFamily="34" charset="0"/>
              </a:defRPr>
            </a:lvl1pPr>
          </a:lstStyle>
          <a:p>
            <a:pPr marL="0" marR="0" lvl="0" indent="-349842" defTabSz="932190" eaLnBrk="1" fontAlgn="base" latinLnBrk="0" hangingPunct="1">
              <a:lnSpc>
                <a:spcPct val="120000"/>
              </a:lnSpc>
              <a:spcBef>
                <a:spcPts val="2448"/>
              </a:spcBef>
              <a:spcAft>
                <a:spcPct val="0"/>
              </a:spcAft>
              <a:buClr>
                <a:srgbClr val="DC3C00"/>
              </a:buClr>
              <a:buSzPct val="80000"/>
              <a:buFontTx/>
              <a:buNone/>
              <a:tabLst/>
              <a:defRPr/>
            </a:pPr>
            <a:r>
              <a:rPr kumimoji="0" lang="en-US" sz="2000" b="0" i="0" u="none" strike="noStrike" kern="0" cap="none" spc="0" normalizeH="0" baseline="0" noProof="0" dirty="0">
                <a:ln w="3175">
                  <a:noFill/>
                </a:ln>
                <a:gradFill>
                  <a:gsLst>
                    <a:gs pos="1250">
                      <a:srgbClr val="DC3C00"/>
                    </a:gs>
                    <a:gs pos="100000">
                      <a:srgbClr val="DC3C00"/>
                    </a:gs>
                  </a:gsLst>
                  <a:lin ang="5400000" scaled="0"/>
                </a:gradFill>
                <a:effectLst/>
                <a:uLnTx/>
                <a:uFillTx/>
                <a:cs typeface="Segoe UI Semilight" panose="020B0402040204020203" pitchFamily="34" charset="0"/>
              </a:rPr>
              <a:t>The “why” should be the most important</a:t>
            </a:r>
            <a:endParaRPr kumimoji="0" lang="en-US" sz="1500" b="0" i="0" u="none" strike="noStrike" kern="0" cap="none" spc="0" normalizeH="0" baseline="0" noProof="0" dirty="0">
              <a:ln w="3175">
                <a:noFill/>
              </a:ln>
              <a:gradFill>
                <a:gsLst>
                  <a:gs pos="13889">
                    <a:srgbClr val="505050"/>
                  </a:gs>
                  <a:gs pos="28704">
                    <a:srgbClr val="505050"/>
                  </a:gs>
                </a:gsLst>
                <a:lin ang="5400000" scaled="0"/>
              </a:gradFill>
              <a:effectLst/>
              <a:uLnTx/>
              <a:uFillTx/>
              <a:ea typeface="Segoe UI" pitchFamily="34" charset="0"/>
              <a:cs typeface="Segoe UI" pitchFamily="34" charset="0"/>
            </a:endParaRPr>
          </a:p>
        </p:txBody>
      </p:sp>
      <p:sp>
        <p:nvSpPr>
          <p:cNvPr id="19" name="Rectangle 18"/>
          <p:cNvSpPr/>
          <p:nvPr/>
        </p:nvSpPr>
        <p:spPr>
          <a:xfrm>
            <a:off x="329540" y="1954229"/>
            <a:ext cx="11006117" cy="923330"/>
          </a:xfrm>
          <a:prstGeom prst="rect">
            <a:avLst/>
          </a:prstGeom>
        </p:spPr>
        <p:txBody>
          <a:bodyPr wrap="square" lIns="91440">
            <a:spAutoFit/>
          </a:bodyPr>
          <a:lstStyle/>
          <a:p>
            <a:pPr marL="0" marR="0" lvl="1" indent="0" defTabSz="932472" eaLnBrk="1" fontAlgn="base" latinLnBrk="0" hangingPunct="1">
              <a:lnSpc>
                <a:spcPct val="120000"/>
              </a:lnSpc>
              <a:spcBef>
                <a:spcPct val="0"/>
              </a:spcBef>
              <a:spcAft>
                <a:spcPct val="0"/>
              </a:spcAft>
              <a:buClrTx/>
              <a:buSzTx/>
              <a:buFontTx/>
              <a:buNone/>
              <a:tabLst/>
              <a:defRPr/>
            </a:pPr>
            <a:r>
              <a:rPr kumimoji="0" lang="en-US" sz="15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aspect of your training. If your end users are new to Office 365, your training should do more than simply introduce them to procedural “how-to” information for performing tasks. They need to know why the change is happening, what’s in it for them, and why they’re being asked to change. </a:t>
            </a:r>
          </a:p>
        </p:txBody>
      </p:sp>
      <p:sp>
        <p:nvSpPr>
          <p:cNvPr id="23" name="Title 1"/>
          <p:cNvSpPr txBox="1">
            <a:spLocks/>
          </p:cNvSpPr>
          <p:nvPr/>
        </p:nvSpPr>
        <p:spPr>
          <a:xfrm>
            <a:off x="329540" y="3004631"/>
            <a:ext cx="11549216" cy="366517"/>
          </a:xfrm>
          <a:prstGeom prst="rect">
            <a:avLst/>
          </a:prstGeom>
        </p:spPr>
        <p:txBody>
          <a:bodyPr vert="horz" wrap="square" lIns="91440" tIns="0" rIns="0" bIns="0" rtlCol="0" anchor="t">
            <a:noAutofit/>
          </a:bodyPr>
          <a:lstStyle>
            <a:defPPr>
              <a:defRPr lang="en-US"/>
            </a:defPPr>
            <a:lvl1pPr indent="-349842" defTabSz="932190" fontAlgn="base">
              <a:lnSpc>
                <a:spcPct val="120000"/>
              </a:lnSpc>
              <a:spcBef>
                <a:spcPts val="2448"/>
              </a:spcBef>
              <a:spcAft>
                <a:spcPct val="0"/>
              </a:spcAft>
              <a:buClr>
                <a:srgbClr val="DC3C00"/>
              </a:buClr>
              <a:buSzPct val="80000"/>
              <a:buNone/>
              <a:defRPr sz="2000" b="0" cap="none" spc="0" baseline="0">
                <a:ln w="3175">
                  <a:noFill/>
                </a:ln>
                <a:gradFill>
                  <a:gsLst>
                    <a:gs pos="1250">
                      <a:srgbClr val="DC3C00"/>
                    </a:gs>
                    <a:gs pos="100000">
                      <a:srgbClr val="DC3C00"/>
                    </a:gs>
                  </a:gsLst>
                  <a:lin ang="5400000" scaled="0"/>
                </a:gradFill>
                <a:effectLst/>
                <a:cs typeface="Segoe UI Semilight" panose="020B0402040204020203" pitchFamily="34" charset="0"/>
              </a:defRPr>
            </a:lvl1pPr>
          </a:lstStyle>
          <a:p>
            <a:pPr marL="0" marR="0" lvl="0" indent="-349842" defTabSz="932190" eaLnBrk="1" fontAlgn="base" latinLnBrk="0" hangingPunct="1">
              <a:lnSpc>
                <a:spcPct val="120000"/>
              </a:lnSpc>
              <a:spcBef>
                <a:spcPts val="2448"/>
              </a:spcBef>
              <a:spcAft>
                <a:spcPct val="0"/>
              </a:spcAft>
              <a:buClr>
                <a:srgbClr val="DC3C00"/>
              </a:buClr>
              <a:buSzPct val="80000"/>
              <a:buFontTx/>
              <a:buNone/>
              <a:tabLst/>
              <a:defRPr/>
            </a:pPr>
            <a:r>
              <a:rPr kumimoji="0" lang="en-US" sz="2000" b="0" i="0" u="none" strike="noStrike" kern="0" cap="none" spc="0" normalizeH="0" baseline="0" noProof="0" dirty="0">
                <a:ln w="3175">
                  <a:noFill/>
                </a:ln>
                <a:gradFill>
                  <a:gsLst>
                    <a:gs pos="1250">
                      <a:srgbClr val="DC3C00"/>
                    </a:gs>
                    <a:gs pos="100000">
                      <a:srgbClr val="DC3C00"/>
                    </a:gs>
                  </a:gsLst>
                  <a:lin ang="5400000" scaled="0"/>
                </a:gradFill>
                <a:effectLst/>
                <a:uLnTx/>
                <a:uFillTx/>
                <a:cs typeface="Segoe UI Semilight" panose="020B0402040204020203" pitchFamily="34" charset="0"/>
              </a:rPr>
              <a:t>A key part of your training plan</a:t>
            </a:r>
            <a:endParaRPr kumimoji="0" lang="en-US" sz="1500" b="0" i="0" u="none" strike="noStrike" kern="0" cap="none" spc="0" normalizeH="0" baseline="0" noProof="0" dirty="0">
              <a:ln w="3175">
                <a:noFill/>
              </a:ln>
              <a:gradFill>
                <a:gsLst>
                  <a:gs pos="13889">
                    <a:srgbClr val="505050"/>
                  </a:gs>
                  <a:gs pos="28704">
                    <a:srgbClr val="505050"/>
                  </a:gs>
                </a:gsLst>
                <a:lin ang="5400000" scaled="0"/>
              </a:gradFill>
              <a:effectLst/>
              <a:uLnTx/>
              <a:uFillTx/>
              <a:ea typeface="Segoe UI" pitchFamily="34" charset="0"/>
              <a:cs typeface="Segoe UI" pitchFamily="34" charset="0"/>
            </a:endParaRPr>
          </a:p>
        </p:txBody>
      </p:sp>
      <p:sp>
        <p:nvSpPr>
          <p:cNvPr id="24" name="Rectangle 23"/>
          <p:cNvSpPr/>
          <p:nvPr/>
        </p:nvSpPr>
        <p:spPr>
          <a:xfrm>
            <a:off x="329540" y="3325814"/>
            <a:ext cx="11006117" cy="646331"/>
          </a:xfrm>
          <a:prstGeom prst="rect">
            <a:avLst/>
          </a:prstGeom>
        </p:spPr>
        <p:txBody>
          <a:bodyPr wrap="square" lIns="91440">
            <a:spAutoFit/>
          </a:bodyPr>
          <a:lstStyle/>
          <a:p>
            <a:pPr marL="0" marR="0" lvl="1" indent="0" defTabSz="932472" eaLnBrk="1" fontAlgn="base" latinLnBrk="0" hangingPunct="1">
              <a:lnSpc>
                <a:spcPct val="120000"/>
              </a:lnSpc>
              <a:spcBef>
                <a:spcPct val="0"/>
              </a:spcBef>
              <a:spcAft>
                <a:spcPct val="0"/>
              </a:spcAft>
              <a:buClrTx/>
              <a:buSzTx/>
              <a:buFontTx/>
              <a:buNone/>
              <a:tabLst/>
              <a:defRPr/>
            </a:pPr>
            <a:r>
              <a:rPr kumimoji="0" lang="en-US" sz="15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is to demonstrate the benefits of the change. Understanding and addressing user concerns is key toward easing the transition and ensuring a successful deployment. </a:t>
            </a:r>
            <a:r>
              <a:rPr kumimoji="0" lang="en-US" sz="1500" b="1" i="0" u="none" strike="noStrike" kern="0" cap="none" spc="0" normalizeH="0" baseline="0" noProof="0" dirty="0">
                <a:ln>
                  <a:noFill/>
                </a:ln>
                <a:gradFill>
                  <a:gsLst>
                    <a:gs pos="28704">
                      <a:srgbClr val="DC3C00"/>
                    </a:gs>
                    <a:gs pos="41000">
                      <a:srgbClr val="DC3C00"/>
                    </a:gs>
                  </a:gsLst>
                  <a:lin ang="5400000" scaled="0"/>
                </a:gradFill>
                <a:effectLst/>
                <a:uLnTx/>
                <a:uFillTx/>
                <a:ea typeface="Segoe UI" pitchFamily="34" charset="0"/>
                <a:cs typeface="Segoe UI" pitchFamily="34" charset="0"/>
              </a:rPr>
              <a:t>Here are some tips:</a:t>
            </a:r>
          </a:p>
        </p:txBody>
      </p:sp>
      <p:sp>
        <p:nvSpPr>
          <p:cNvPr id="31" name="Rectangle 30"/>
          <p:cNvSpPr/>
          <p:nvPr/>
        </p:nvSpPr>
        <p:spPr>
          <a:xfrm>
            <a:off x="338137" y="4460160"/>
            <a:ext cx="2299830" cy="1421928"/>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Explain what their specific work will look like with Office 365, and what types of efficiencies or benefits they can expect in comparison with any old tools or processes.</a:t>
            </a:r>
          </a:p>
        </p:txBody>
      </p:sp>
      <p:sp>
        <p:nvSpPr>
          <p:cNvPr id="35" name="Rectangle 34"/>
          <p:cNvSpPr/>
          <p:nvPr/>
        </p:nvSpPr>
        <p:spPr>
          <a:xfrm>
            <a:off x="2686262" y="4460160"/>
            <a:ext cx="2209441" cy="1200329"/>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Use the tasks or business processes that are familiar </a:t>
            </a:r>
            <a:b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to your audience as a </a:t>
            </a:r>
            <a:b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way to draw them into </a:t>
            </a:r>
            <a:b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feature-specific information.</a:t>
            </a:r>
          </a:p>
        </p:txBody>
      </p:sp>
      <p:sp>
        <p:nvSpPr>
          <p:cNvPr id="38" name="Title 1"/>
          <p:cNvSpPr txBox="1">
            <a:spLocks/>
          </p:cNvSpPr>
          <p:nvPr/>
        </p:nvSpPr>
        <p:spPr>
          <a:xfrm>
            <a:off x="435669" y="4282247"/>
            <a:ext cx="2529607" cy="366517"/>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base" latinLnBrk="0" hangingPunct="1">
              <a:lnSpc>
                <a:spcPct val="110000"/>
              </a:lnSpc>
              <a:spcBef>
                <a:spcPct val="0"/>
              </a:spcBef>
              <a:spcAft>
                <a:spcPct val="0"/>
              </a:spcAft>
              <a:buClrTx/>
              <a:buSzTx/>
              <a:buFontTx/>
              <a:buNone/>
              <a:tabLst/>
              <a:defRPr/>
            </a:pPr>
            <a:r>
              <a:rPr kumimoji="0" lang="en-US" sz="1300" b="1" i="0" u="sng" strike="noStrike" kern="1200" cap="none" spc="0" normalizeH="0" baseline="0" noProof="0" dirty="0">
                <a:ln w="3175">
                  <a:noFill/>
                </a:ln>
                <a:gradFill>
                  <a:gsLst>
                    <a:gs pos="28704">
                      <a:srgbClr val="DC3C00"/>
                    </a:gs>
                    <a:gs pos="41000">
                      <a:srgbClr val="DC3C00"/>
                    </a:gs>
                  </a:gsLst>
                  <a:lin ang="5400000" scaled="0"/>
                </a:gradFill>
                <a:effectLst/>
                <a:uLnTx/>
                <a:uFillTx/>
                <a:latin typeface="Segoe UI"/>
                <a:ea typeface="Segoe UI" pitchFamily="34" charset="0"/>
                <a:cs typeface="Segoe UI" pitchFamily="34" charset="0"/>
              </a:rPr>
              <a:t>Lead with benefits</a:t>
            </a:r>
          </a:p>
        </p:txBody>
      </p:sp>
      <p:sp>
        <p:nvSpPr>
          <p:cNvPr id="45" name="Title 1"/>
          <p:cNvSpPr txBox="1">
            <a:spLocks/>
          </p:cNvSpPr>
          <p:nvPr/>
        </p:nvSpPr>
        <p:spPr>
          <a:xfrm>
            <a:off x="2769279" y="4282247"/>
            <a:ext cx="2394314" cy="28135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base" latinLnBrk="0" hangingPunct="1">
              <a:lnSpc>
                <a:spcPct val="110000"/>
              </a:lnSpc>
              <a:spcBef>
                <a:spcPct val="0"/>
              </a:spcBef>
              <a:spcAft>
                <a:spcPct val="0"/>
              </a:spcAft>
              <a:buClrTx/>
              <a:buSzTx/>
              <a:buFontTx/>
              <a:buNone/>
              <a:tabLst/>
              <a:defRPr/>
            </a:pPr>
            <a:r>
              <a:rPr kumimoji="0" lang="en-US" sz="1300" b="1" i="0" u="sng" strike="noStrike" kern="1200" cap="none" spc="0" normalizeH="0" baseline="0" noProof="0" dirty="0">
                <a:ln w="3175">
                  <a:noFill/>
                </a:ln>
                <a:gradFill>
                  <a:gsLst>
                    <a:gs pos="28704">
                      <a:srgbClr val="DC3C00"/>
                    </a:gs>
                    <a:gs pos="41000">
                      <a:srgbClr val="DC3C00"/>
                    </a:gs>
                  </a:gsLst>
                  <a:lin ang="5400000" scaled="0"/>
                </a:gradFill>
                <a:effectLst/>
                <a:uLnTx/>
                <a:uFillTx/>
                <a:latin typeface="Segoe UI"/>
                <a:ea typeface="Segoe UI" pitchFamily="34" charset="0"/>
                <a:cs typeface="Segoe UI" pitchFamily="34" charset="0"/>
              </a:rPr>
              <a:t>Use real work scenarios</a:t>
            </a:r>
          </a:p>
        </p:txBody>
      </p:sp>
      <p:sp>
        <p:nvSpPr>
          <p:cNvPr id="50" name="Rectangle 49"/>
          <p:cNvSpPr/>
          <p:nvPr/>
        </p:nvSpPr>
        <p:spPr>
          <a:xfrm>
            <a:off x="5054668" y="4460160"/>
            <a:ext cx="2248801" cy="1200329"/>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Make sure to integrate information about the rules, processes, and best practices that your organization has put into place around Office 365.</a:t>
            </a:r>
          </a:p>
        </p:txBody>
      </p:sp>
      <p:sp>
        <p:nvSpPr>
          <p:cNvPr id="51" name="Title 1"/>
          <p:cNvSpPr txBox="1">
            <a:spLocks/>
          </p:cNvSpPr>
          <p:nvPr/>
        </p:nvSpPr>
        <p:spPr>
          <a:xfrm>
            <a:off x="5137685" y="4282247"/>
            <a:ext cx="2394314" cy="28135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base" latinLnBrk="0" hangingPunct="1">
              <a:lnSpc>
                <a:spcPct val="110000"/>
              </a:lnSpc>
              <a:spcBef>
                <a:spcPct val="0"/>
              </a:spcBef>
              <a:spcAft>
                <a:spcPct val="0"/>
              </a:spcAft>
              <a:buClrTx/>
              <a:buSzTx/>
              <a:buFontTx/>
              <a:buNone/>
              <a:tabLst/>
              <a:defRPr/>
            </a:pPr>
            <a:r>
              <a:rPr kumimoji="0" lang="en-US" sz="1300" b="1" i="0" u="none" strike="noStrike" kern="1200" cap="none" spc="0" normalizeH="0" baseline="0" noProof="0" dirty="0">
                <a:ln w="3175">
                  <a:noFill/>
                </a:ln>
                <a:gradFill>
                  <a:gsLst>
                    <a:gs pos="28704">
                      <a:srgbClr val="DC3C00"/>
                    </a:gs>
                    <a:gs pos="41000">
                      <a:srgbClr val="DC3C00"/>
                    </a:gs>
                  </a:gsLst>
                  <a:lin ang="5400000" scaled="0"/>
                </a:gradFill>
                <a:effectLst/>
                <a:uLnTx/>
                <a:uFillTx/>
                <a:latin typeface="Segoe UI"/>
                <a:ea typeface="Segoe UI" pitchFamily="34" charset="0"/>
                <a:cs typeface="Segoe UI" pitchFamily="34" charset="0"/>
              </a:rPr>
              <a:t>Include governance model</a:t>
            </a:r>
          </a:p>
        </p:txBody>
      </p:sp>
      <p:sp>
        <p:nvSpPr>
          <p:cNvPr id="55" name="Rectangle 54"/>
          <p:cNvSpPr/>
          <p:nvPr/>
        </p:nvSpPr>
        <p:spPr>
          <a:xfrm>
            <a:off x="7415201" y="4460160"/>
            <a:ext cx="2146518" cy="978729"/>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Use an internal team site to store training resources such as getting started guides and tips &amp; tricks.</a:t>
            </a:r>
          </a:p>
        </p:txBody>
      </p:sp>
      <p:sp>
        <p:nvSpPr>
          <p:cNvPr id="56" name="Title 1"/>
          <p:cNvSpPr txBox="1">
            <a:spLocks/>
          </p:cNvSpPr>
          <p:nvPr/>
        </p:nvSpPr>
        <p:spPr>
          <a:xfrm>
            <a:off x="7498218" y="4282247"/>
            <a:ext cx="2394314" cy="28135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base" latinLnBrk="0" hangingPunct="1">
              <a:lnSpc>
                <a:spcPct val="110000"/>
              </a:lnSpc>
              <a:spcBef>
                <a:spcPct val="0"/>
              </a:spcBef>
              <a:spcAft>
                <a:spcPct val="0"/>
              </a:spcAft>
              <a:buClrTx/>
              <a:buSzTx/>
              <a:buFontTx/>
              <a:buNone/>
              <a:tabLst/>
              <a:defRPr/>
            </a:pPr>
            <a:r>
              <a:rPr kumimoji="0" lang="en-US" sz="1300" b="1" i="0" u="none" strike="noStrike" kern="1200" cap="none" spc="0" normalizeH="0" baseline="0" noProof="0" dirty="0">
                <a:ln w="3175">
                  <a:noFill/>
                </a:ln>
                <a:gradFill>
                  <a:gsLst>
                    <a:gs pos="28704">
                      <a:srgbClr val="DC3C00"/>
                    </a:gs>
                    <a:gs pos="41000">
                      <a:srgbClr val="DC3C00"/>
                    </a:gs>
                  </a:gsLst>
                  <a:lin ang="5400000" scaled="0"/>
                </a:gradFill>
                <a:effectLst/>
                <a:uLnTx/>
                <a:uFillTx/>
                <a:latin typeface="Segoe UI"/>
                <a:ea typeface="Segoe UI" pitchFamily="34" charset="0"/>
                <a:cs typeface="Segoe UI" pitchFamily="34" charset="0"/>
              </a:rPr>
              <a:t>Create a learning center</a:t>
            </a:r>
          </a:p>
        </p:txBody>
      </p:sp>
      <p:sp>
        <p:nvSpPr>
          <p:cNvPr id="57" name="Rectangle 56"/>
          <p:cNvSpPr/>
          <p:nvPr/>
        </p:nvSpPr>
        <p:spPr>
          <a:xfrm>
            <a:off x="9761218" y="4460160"/>
            <a:ext cx="2218057" cy="1421928"/>
          </a:xfrm>
          <a:prstGeom prst="rect">
            <a:avLst/>
          </a:prstGeom>
        </p:spPr>
        <p:txBody>
          <a:bodyPr wrap="square">
            <a:spAutoFit/>
          </a:bodyPr>
          <a:lstStyle/>
          <a:p>
            <a:pPr marL="0" marR="0" lvl="0" indent="0" defTabSz="932472" eaLnBrk="1" fontAlgn="base" latinLnBrk="0" hangingPunct="1">
              <a:lnSpc>
                <a:spcPct val="12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Call upon your network of champions who are committed to developing Office 365 expertise to provide coaching and assistance across their teams.</a:t>
            </a:r>
          </a:p>
        </p:txBody>
      </p:sp>
      <p:sp>
        <p:nvSpPr>
          <p:cNvPr id="58" name="Title 1"/>
          <p:cNvSpPr txBox="1">
            <a:spLocks/>
          </p:cNvSpPr>
          <p:nvPr/>
        </p:nvSpPr>
        <p:spPr>
          <a:xfrm>
            <a:off x="9844237" y="4282247"/>
            <a:ext cx="2394314" cy="281351"/>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base" latinLnBrk="0" hangingPunct="1">
              <a:lnSpc>
                <a:spcPct val="110000"/>
              </a:lnSpc>
              <a:spcBef>
                <a:spcPct val="0"/>
              </a:spcBef>
              <a:spcAft>
                <a:spcPct val="0"/>
              </a:spcAft>
              <a:buClrTx/>
              <a:buSzTx/>
              <a:buFontTx/>
              <a:buNone/>
              <a:tabLst/>
              <a:defRPr/>
            </a:pPr>
            <a:r>
              <a:rPr kumimoji="0" lang="en-US" sz="1300" b="1" i="0" u="sng" strike="noStrike" kern="1200" cap="none" spc="0" normalizeH="0" baseline="0" noProof="0" dirty="0">
                <a:ln w="3175">
                  <a:noFill/>
                </a:ln>
                <a:gradFill>
                  <a:gsLst>
                    <a:gs pos="28704">
                      <a:srgbClr val="DC3C00"/>
                    </a:gs>
                    <a:gs pos="41000">
                      <a:srgbClr val="DC3C00"/>
                    </a:gs>
                  </a:gsLst>
                  <a:lin ang="5400000" scaled="0"/>
                </a:gradFill>
                <a:effectLst/>
                <a:uLnTx/>
                <a:uFillTx/>
                <a:latin typeface="Segoe UI"/>
                <a:ea typeface="Segoe UI" pitchFamily="34" charset="0"/>
                <a:cs typeface="Segoe UI" pitchFamily="34" charset="0"/>
              </a:rPr>
              <a:t>Mobilize champions</a:t>
            </a:r>
          </a:p>
        </p:txBody>
      </p:sp>
    </p:spTree>
    <p:extLst>
      <p:ext uri="{BB962C8B-B14F-4D97-AF65-F5344CB8AC3E}">
        <p14:creationId xmlns:p14="http://schemas.microsoft.com/office/powerpoint/2010/main" val="4153136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1251441"/>
            <a:ext cx="12431536" cy="52120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Title 1"/>
          <p:cNvSpPr>
            <a:spLocks noGrp="1"/>
          </p:cNvSpPr>
          <p:nvPr>
            <p:ph type="title"/>
          </p:nvPr>
        </p:nvSpPr>
        <p:spPr>
          <a:xfrm>
            <a:off x="274638" y="300238"/>
            <a:ext cx="12415319" cy="917575"/>
          </a:xfrm>
        </p:spPr>
        <p:txBody>
          <a:bodyPr/>
          <a:lstStyle/>
          <a:p>
            <a:r>
              <a:rPr lang="en-US" dirty="0"/>
              <a:t>Office 365 Training Content</a:t>
            </a:r>
          </a:p>
        </p:txBody>
      </p:sp>
      <p:sp>
        <p:nvSpPr>
          <p:cNvPr id="7" name="TextBox 6"/>
          <p:cNvSpPr txBox="1"/>
          <p:nvPr/>
        </p:nvSpPr>
        <p:spPr>
          <a:xfrm>
            <a:off x="1838226" y="6635891"/>
            <a:ext cx="3053020" cy="2215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1200"/>
              </a:spcBef>
              <a:spcAft>
                <a:spcPts val="60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Segoe UI"/>
                <a:ea typeface="+mn-ea"/>
                <a:cs typeface="+mn-cs"/>
              </a:rPr>
              <a:t>//aka.ms/o365learning</a:t>
            </a:r>
          </a:p>
        </p:txBody>
      </p:sp>
      <p:pic>
        <p:nvPicPr>
          <p:cNvPr id="8" name="Picture 7"/>
          <p:cNvPicPr>
            <a:picLocks noChangeAspect="1"/>
          </p:cNvPicPr>
          <p:nvPr/>
        </p:nvPicPr>
        <p:blipFill>
          <a:blip r:embed="rId3"/>
          <a:stretch>
            <a:fillRect/>
          </a:stretch>
        </p:blipFill>
        <p:spPr>
          <a:xfrm>
            <a:off x="1024265" y="1423811"/>
            <a:ext cx="4680942" cy="4867340"/>
          </a:xfrm>
          <a:prstGeom prst="rect">
            <a:avLst/>
          </a:prstGeom>
        </p:spPr>
      </p:pic>
      <p:sp>
        <p:nvSpPr>
          <p:cNvPr id="14" name="TextBox 13"/>
          <p:cNvSpPr txBox="1"/>
          <p:nvPr/>
        </p:nvSpPr>
        <p:spPr>
          <a:xfrm>
            <a:off x="7559929" y="6604689"/>
            <a:ext cx="3053020" cy="2215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1200"/>
              </a:spcBef>
              <a:spcAft>
                <a:spcPts val="60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Segoe UI"/>
                <a:ea typeface="+mn-ea"/>
                <a:cs typeface="+mn-cs"/>
              </a:rPr>
              <a:t>//learning.linkedin.com</a:t>
            </a:r>
          </a:p>
        </p:txBody>
      </p:sp>
      <p:pic>
        <p:nvPicPr>
          <p:cNvPr id="12" name="Picture 11"/>
          <p:cNvPicPr>
            <a:picLocks noChangeAspect="1"/>
          </p:cNvPicPr>
          <p:nvPr/>
        </p:nvPicPr>
        <p:blipFill>
          <a:blip r:embed="rId4"/>
          <a:stretch>
            <a:fillRect/>
          </a:stretch>
        </p:blipFill>
        <p:spPr>
          <a:xfrm>
            <a:off x="6741969" y="1423811"/>
            <a:ext cx="4688940" cy="4875657"/>
          </a:xfrm>
          <a:prstGeom prst="rect">
            <a:avLst/>
          </a:prstGeom>
        </p:spPr>
      </p:pic>
    </p:spTree>
    <p:extLst>
      <p:ext uri="{BB962C8B-B14F-4D97-AF65-F5344CB8AC3E}">
        <p14:creationId xmlns:p14="http://schemas.microsoft.com/office/powerpoint/2010/main" val="2174495514"/>
      </p:ext>
    </p:extLst>
  </p:cSld>
  <p:clrMapOvr>
    <a:masterClrMapping/>
  </p:clrMapOvr>
  <p:transition spd="med">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883" y="973152"/>
            <a:ext cx="12431536" cy="549072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6" name="Group 15"/>
          <p:cNvGrpSpPr/>
          <p:nvPr/>
        </p:nvGrpSpPr>
        <p:grpSpPr>
          <a:xfrm>
            <a:off x="311750" y="1102375"/>
            <a:ext cx="2875528" cy="2721798"/>
            <a:chOff x="304800" y="1080858"/>
            <a:chExt cx="2819401" cy="2668672"/>
          </a:xfrm>
        </p:grpSpPr>
        <p:sp>
          <p:nvSpPr>
            <p:cNvPr id="19" name="Rectangle 18"/>
            <p:cNvSpPr/>
            <p:nvPr/>
          </p:nvSpPr>
          <p:spPr>
            <a:xfrm>
              <a:off x="323064" y="2007473"/>
              <a:ext cx="2801136" cy="767751"/>
            </a:xfrm>
            <a:prstGeom prst="rect">
              <a:avLst/>
            </a:prstGeom>
          </p:spPr>
          <p:txBody>
            <a:bodyPr wrap="square">
              <a:spAutoFit/>
            </a:bodyPr>
            <a:lstStyle/>
            <a:p>
              <a:pPr marL="0" marR="0" lvl="1" indent="0" algn="ctr" defTabSz="931924"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A great way to generate buzz and get people excited is to play teaser videos during an event or by the cafeteria.</a:t>
              </a:r>
            </a:p>
            <a:p>
              <a:pPr marL="0" marR="0" lvl="1" indent="0" algn="ctr" defTabSz="931924" eaLnBrk="1" fontAlgn="base" latinLnBrk="0" hangingPunct="1">
                <a:lnSpc>
                  <a:spcPct val="100000"/>
                </a:lnSpc>
                <a:spcBef>
                  <a:spcPct val="0"/>
                </a:spcBef>
                <a:spcAft>
                  <a:spcPct val="0"/>
                </a:spcAft>
                <a:buClrTx/>
                <a:buSzTx/>
                <a:buFontTx/>
                <a:buNone/>
                <a:tabLst/>
                <a:defRPr/>
              </a:pPr>
              <a:endPar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endParaRPr>
            </a:p>
          </p:txBody>
        </p:sp>
        <p:sp>
          <p:nvSpPr>
            <p:cNvPr id="15" name="Rectangle 14"/>
            <p:cNvSpPr/>
            <p:nvPr/>
          </p:nvSpPr>
          <p:spPr>
            <a:xfrm>
              <a:off x="323063" y="1080858"/>
              <a:ext cx="2801137" cy="638241"/>
            </a:xfrm>
            <a:prstGeom prst="rect">
              <a:avLst/>
            </a:prstGeom>
          </p:spPr>
          <p:txBody>
            <a:bodyPr wrap="square">
              <a:spAutoFit/>
            </a:bodyPr>
            <a:lstStyle/>
            <a:p>
              <a:pPr marL="0" marR="0" lvl="1" indent="0" algn="ctr" defTabSz="932293" eaLnBrk="1" fontAlgn="base" latinLnBrk="0" hangingPunct="1">
                <a:lnSpc>
                  <a:spcPct val="110000"/>
                </a:lnSpc>
                <a:spcBef>
                  <a:spcPct val="0"/>
                </a:spcBef>
                <a:spcAft>
                  <a:spcPct val="0"/>
                </a:spcAft>
                <a:buClrTx/>
                <a:buSzTx/>
                <a:buFontTx/>
                <a:buNone/>
                <a:tabLst/>
                <a:defRPr/>
              </a:pP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Inform users of upcoming rollout, </a:t>
              </a:r>
              <a:b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and share benefits with them to </a:t>
              </a:r>
              <a:b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create anticipation</a:t>
              </a:r>
            </a:p>
          </p:txBody>
        </p:sp>
        <p:sp>
          <p:nvSpPr>
            <p:cNvPr id="18" name="Rectangle 17"/>
            <p:cNvSpPr/>
            <p:nvPr/>
          </p:nvSpPr>
          <p:spPr>
            <a:xfrm>
              <a:off x="323063" y="2981779"/>
              <a:ext cx="2801137" cy="767751"/>
            </a:xfrm>
            <a:prstGeom prst="rect">
              <a:avLst/>
            </a:prstGeom>
          </p:spPr>
          <p:txBody>
            <a:bodyPr wrap="square">
              <a:spAutoFit/>
            </a:bodyPr>
            <a:lstStyle/>
            <a:p>
              <a:pPr marL="0" marR="0" lvl="1" indent="0" algn="ctr" defTabSz="932293"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Lunch and learn sessions are a great way to showcase benefits, get people excited, and involve Champions within your organization.</a:t>
              </a:r>
            </a:p>
          </p:txBody>
        </p:sp>
        <p:sp>
          <p:nvSpPr>
            <p:cNvPr id="39" name="Title 1"/>
            <p:cNvSpPr txBox="1">
              <a:spLocks/>
            </p:cNvSpPr>
            <p:nvPr/>
          </p:nvSpPr>
          <p:spPr>
            <a:xfrm>
              <a:off x="304800" y="1811259"/>
              <a:ext cx="2819400"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460" marR="0" lvl="1" indent="0" algn="ctr" defTabSz="931641" eaLnBrk="1" fontAlgn="base" latinLnBrk="0" hangingPunct="1">
                <a:lnSpc>
                  <a:spcPct val="11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Highlights &amp; Video Teasers</a:t>
              </a:r>
            </a:p>
          </p:txBody>
        </p:sp>
        <p:sp>
          <p:nvSpPr>
            <p:cNvPr id="40" name="Title 1"/>
            <p:cNvSpPr txBox="1">
              <a:spLocks/>
            </p:cNvSpPr>
            <p:nvPr/>
          </p:nvSpPr>
          <p:spPr>
            <a:xfrm>
              <a:off x="304800" y="2770908"/>
              <a:ext cx="2819401"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506" marR="0" lvl="1" indent="0" algn="ctr" defTabSz="932011" eaLnBrk="1" fontAlgn="base" latinLnBrk="0" hangingPunct="1">
                <a:lnSpc>
                  <a:spcPct val="11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First Touch Events &amp; SWAGs</a:t>
              </a:r>
            </a:p>
          </p:txBody>
        </p:sp>
      </p:grpSp>
      <p:grpSp>
        <p:nvGrpSpPr>
          <p:cNvPr id="5" name="Group 4"/>
          <p:cNvGrpSpPr/>
          <p:nvPr/>
        </p:nvGrpSpPr>
        <p:grpSpPr>
          <a:xfrm>
            <a:off x="647071" y="4389336"/>
            <a:ext cx="2034945" cy="1931693"/>
            <a:chOff x="393036" y="3924966"/>
            <a:chExt cx="2425555" cy="2302484"/>
          </a:xfrm>
        </p:grpSpPr>
        <p:grpSp>
          <p:nvGrpSpPr>
            <p:cNvPr id="12" name="Group 11"/>
            <p:cNvGrpSpPr/>
            <p:nvPr/>
          </p:nvGrpSpPr>
          <p:grpSpPr>
            <a:xfrm>
              <a:off x="1800342" y="4925281"/>
              <a:ext cx="1016683" cy="1302169"/>
              <a:chOff x="6471172" y="5127385"/>
              <a:chExt cx="2516344" cy="3222935"/>
            </a:xfrm>
          </p:grpSpPr>
          <p:sp>
            <p:nvSpPr>
              <p:cNvPr id="45" name="Rectangle 44"/>
              <p:cNvSpPr/>
              <p:nvPr/>
            </p:nvSpPr>
            <p:spPr bwMode="auto">
              <a:xfrm>
                <a:off x="6554335" y="5192153"/>
                <a:ext cx="2433181" cy="3158167"/>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172" y="5127385"/>
                <a:ext cx="2473359" cy="3167972"/>
              </a:xfrm>
              <a:prstGeom prst="rect">
                <a:avLst/>
              </a:prstGeom>
            </p:spPr>
          </p:pic>
        </p:grpSp>
        <p:grpSp>
          <p:nvGrpSpPr>
            <p:cNvPr id="27" name="Group 26"/>
            <p:cNvGrpSpPr/>
            <p:nvPr/>
          </p:nvGrpSpPr>
          <p:grpSpPr>
            <a:xfrm>
              <a:off x="548367" y="4934689"/>
              <a:ext cx="1159940" cy="661398"/>
              <a:chOff x="2668739" y="4135849"/>
              <a:chExt cx="3379997" cy="1927274"/>
            </a:xfrm>
          </p:grpSpPr>
          <p:sp>
            <p:nvSpPr>
              <p:cNvPr id="30" name="Rectangle 29"/>
              <p:cNvSpPr/>
              <p:nvPr/>
            </p:nvSpPr>
            <p:spPr bwMode="auto">
              <a:xfrm>
                <a:off x="2713184" y="4179112"/>
                <a:ext cx="3335552" cy="188401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ctr" anchorCtr="0" forceAA="0" compatLnSpc="1">
                <a:prstTxWarp prst="textNoShape">
                  <a:avLst/>
                </a:prstTxWarp>
                <a:noAutofit/>
              </a:bodyPr>
              <a:lstStyle/>
              <a:p>
                <a:pPr marL="0" marR="0" lvl="0" indent="0" algn="ctr" defTabSz="913561" eaLnBrk="1" fontAlgn="base" latinLnBrk="0" hangingPunct="1">
                  <a:lnSpc>
                    <a:spcPct val="100000"/>
                  </a:lnSpc>
                  <a:spcBef>
                    <a:spcPct val="0"/>
                  </a:spcBef>
                  <a:spcAft>
                    <a:spcPct val="0"/>
                  </a:spcAft>
                  <a:buClrTx/>
                  <a:buSzTx/>
                  <a:buFontTx/>
                  <a:buNone/>
                  <a:tabLst/>
                  <a:defRPr/>
                </a:pPr>
                <a:endParaRPr kumimoji="0" lang="en-US" sz="2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rightnessContrast bright="12000"/>
                        </a14:imgEffect>
                      </a14:imgLayer>
                    </a14:imgProps>
                  </a:ext>
                </a:extLst>
              </a:blip>
              <a:stretch>
                <a:fillRect/>
              </a:stretch>
            </p:blipFill>
            <p:spPr>
              <a:xfrm>
                <a:off x="2668739" y="4135849"/>
                <a:ext cx="3318600" cy="1867463"/>
              </a:xfrm>
              <a:prstGeom prst="rect">
                <a:avLst/>
              </a:prstGeom>
              <a:solidFill>
                <a:schemeClr val="tx1">
                  <a:alpha val="15000"/>
                </a:schemeClr>
              </a:solidFill>
              <a:ln>
                <a:noFill/>
                <a:headEnd type="none" w="med" len="med"/>
                <a:tailEnd type="none" w="med" len="med"/>
              </a:ln>
              <a:effectLst/>
            </p:spPr>
          </p:pic>
        </p:grpSp>
        <p:grpSp>
          <p:nvGrpSpPr>
            <p:cNvPr id="33" name="Group 32"/>
            <p:cNvGrpSpPr/>
            <p:nvPr/>
          </p:nvGrpSpPr>
          <p:grpSpPr>
            <a:xfrm>
              <a:off x="393036" y="3924966"/>
              <a:ext cx="1622687" cy="926952"/>
              <a:chOff x="434819" y="3070339"/>
              <a:chExt cx="3279062" cy="1873146"/>
            </a:xfrm>
          </p:grpSpPr>
          <p:sp>
            <p:nvSpPr>
              <p:cNvPr id="34" name="Rectangle 33"/>
              <p:cNvSpPr/>
              <p:nvPr/>
            </p:nvSpPr>
            <p:spPr bwMode="auto">
              <a:xfrm>
                <a:off x="473625" y="3114587"/>
                <a:ext cx="3240256" cy="1828898"/>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ctr" anchorCtr="0" forceAA="0" compatLnSpc="1">
                <a:prstTxWarp prst="textNoShape">
                  <a:avLst/>
                </a:prstTxWarp>
                <a:noAutofit/>
              </a:bodyPr>
              <a:lstStyle/>
              <a:p>
                <a:pPr marL="0" marR="0" lvl="0" indent="0" algn="ctr" defTabSz="913561" eaLnBrk="1" fontAlgn="base" latinLnBrk="0" hangingPunct="1">
                  <a:lnSpc>
                    <a:spcPct val="100000"/>
                  </a:lnSpc>
                  <a:spcBef>
                    <a:spcPct val="0"/>
                  </a:spcBef>
                  <a:spcAft>
                    <a:spcPct val="0"/>
                  </a:spcAft>
                  <a:buClrTx/>
                  <a:buSzTx/>
                  <a:buFontTx/>
                  <a:buNone/>
                  <a:tabLst/>
                  <a:defRPr/>
                </a:pPr>
                <a:endParaRPr kumimoji="0" lang="en-US" sz="2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5" name="Picture 34"/>
              <p:cNvPicPr>
                <a:picLocks noChangeAspect="1"/>
              </p:cNvPicPr>
              <p:nvPr/>
            </p:nvPicPr>
            <p:blipFill>
              <a:blip r:embed="rId6"/>
              <a:stretch>
                <a:fillRect/>
              </a:stretch>
            </p:blipFill>
            <p:spPr>
              <a:xfrm>
                <a:off x="434819" y="3070339"/>
                <a:ext cx="3230863" cy="1818623"/>
              </a:xfrm>
              <a:prstGeom prst="rect">
                <a:avLst/>
              </a:prstGeom>
              <a:solidFill>
                <a:schemeClr val="tx1">
                  <a:alpha val="15000"/>
                </a:schemeClr>
              </a:solidFill>
              <a:ln>
                <a:noFill/>
                <a:headEnd type="none" w="med" len="med"/>
                <a:tailEnd type="none" w="med" len="med"/>
              </a:ln>
              <a:effectLst/>
            </p:spPr>
          </p:pic>
        </p:grpSp>
        <p:grpSp>
          <p:nvGrpSpPr>
            <p:cNvPr id="4" name="Group 3"/>
            <p:cNvGrpSpPr/>
            <p:nvPr/>
          </p:nvGrpSpPr>
          <p:grpSpPr>
            <a:xfrm>
              <a:off x="2090394" y="4145490"/>
              <a:ext cx="728197" cy="683482"/>
              <a:chOff x="1591322" y="3258955"/>
              <a:chExt cx="1202678" cy="1128827"/>
            </a:xfrm>
          </p:grpSpPr>
          <p:sp>
            <p:nvSpPr>
              <p:cNvPr id="37" name="Rectangle 36"/>
              <p:cNvSpPr/>
              <p:nvPr/>
            </p:nvSpPr>
            <p:spPr bwMode="auto">
              <a:xfrm>
                <a:off x="1616300" y="3285559"/>
                <a:ext cx="1177700" cy="1102223"/>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ctr" anchorCtr="0" forceAA="0" compatLnSpc="1">
                <a:prstTxWarp prst="textNoShape">
                  <a:avLst/>
                </a:prstTxWarp>
                <a:noAutofit/>
              </a:bodyPr>
              <a:lstStyle/>
              <a:p>
                <a:pPr marL="0" marR="0" lvl="0" indent="0" algn="ctr" defTabSz="913561" eaLnBrk="1" fontAlgn="base" latinLnBrk="0" hangingPunct="1">
                  <a:lnSpc>
                    <a:spcPct val="100000"/>
                  </a:lnSpc>
                  <a:spcBef>
                    <a:spcPct val="0"/>
                  </a:spcBef>
                  <a:spcAft>
                    <a:spcPct val="0"/>
                  </a:spcAft>
                  <a:buClrTx/>
                  <a:buSzTx/>
                  <a:buFontTx/>
                  <a:buNone/>
                  <a:tabLst/>
                  <a:defRPr/>
                </a:pPr>
                <a:endParaRPr kumimoji="0" lang="en-US" sz="2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31" name="Picture 30"/>
              <p:cNvPicPr>
                <a:picLocks noChangeAspect="1"/>
              </p:cNvPicPr>
              <p:nvPr/>
            </p:nvPicPr>
            <p:blipFill rotWithShape="1">
              <a:blip r:embed="rId7"/>
              <a:srcRect l="4958" r="6613" b="10242"/>
              <a:stretch/>
            </p:blipFill>
            <p:spPr>
              <a:xfrm>
                <a:off x="1591322" y="3258955"/>
                <a:ext cx="1174198" cy="1098631"/>
              </a:xfrm>
              <a:prstGeom prst="rect">
                <a:avLst/>
              </a:prstGeom>
              <a:ln>
                <a:noFill/>
              </a:ln>
              <a:effectLst/>
            </p:spPr>
          </p:pic>
        </p:grpSp>
      </p:grpSp>
      <p:grpSp>
        <p:nvGrpSpPr>
          <p:cNvPr id="17" name="Group 16"/>
          <p:cNvGrpSpPr/>
          <p:nvPr/>
        </p:nvGrpSpPr>
        <p:grpSpPr>
          <a:xfrm>
            <a:off x="3261615" y="1102375"/>
            <a:ext cx="2875528" cy="2742970"/>
            <a:chOff x="3197087" y="1080858"/>
            <a:chExt cx="2819401" cy="2689430"/>
          </a:xfrm>
        </p:grpSpPr>
        <p:sp>
          <p:nvSpPr>
            <p:cNvPr id="43" name="Rectangle 42"/>
            <p:cNvSpPr/>
            <p:nvPr/>
          </p:nvSpPr>
          <p:spPr>
            <a:xfrm>
              <a:off x="3215351" y="2007473"/>
              <a:ext cx="2801136" cy="598446"/>
            </a:xfrm>
            <a:prstGeom prst="rect">
              <a:avLst/>
            </a:prstGeom>
          </p:spPr>
          <p:txBody>
            <a:bodyPr wrap="square">
              <a:spAutoFit/>
            </a:bodyPr>
            <a:lstStyle/>
            <a:p>
              <a:pPr marL="0" marR="0" lvl="1" indent="0" algn="ctr" defTabSz="931924"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Ensure that Office 365 has a visual presence throughout your corporate offices by using print messaging.</a:t>
              </a:r>
            </a:p>
          </p:txBody>
        </p:sp>
        <p:sp>
          <p:nvSpPr>
            <p:cNvPr id="44" name="Rectangle 43"/>
            <p:cNvSpPr/>
            <p:nvPr/>
          </p:nvSpPr>
          <p:spPr>
            <a:xfrm>
              <a:off x="3371002" y="1080858"/>
              <a:ext cx="2531154" cy="638241"/>
            </a:xfrm>
            <a:prstGeom prst="rect">
              <a:avLst/>
            </a:prstGeom>
          </p:spPr>
          <p:txBody>
            <a:bodyPr wrap="square">
              <a:spAutoFit/>
            </a:bodyPr>
            <a:lstStyle/>
            <a:p>
              <a:pPr marL="0" marR="0" lvl="1" indent="0" algn="ctr" defTabSz="932293" eaLnBrk="1" fontAlgn="base" latinLnBrk="0" hangingPunct="1">
                <a:lnSpc>
                  <a:spcPct val="110000"/>
                </a:lnSpc>
                <a:spcBef>
                  <a:spcPct val="0"/>
                </a:spcBef>
                <a:spcAft>
                  <a:spcPct val="0"/>
                </a:spcAft>
                <a:buClrTx/>
                <a:buSzTx/>
                <a:buFontTx/>
                <a:buNone/>
                <a:tabLst/>
                <a:defRPr/>
              </a:pP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Inform users of upcoming rollout, and share benefits with them to create anticipation</a:t>
              </a:r>
            </a:p>
          </p:txBody>
        </p:sp>
        <p:sp>
          <p:nvSpPr>
            <p:cNvPr id="46" name="Rectangle 45"/>
            <p:cNvSpPr/>
            <p:nvPr/>
          </p:nvSpPr>
          <p:spPr>
            <a:xfrm>
              <a:off x="3215350" y="3171842"/>
              <a:ext cx="2801137" cy="598446"/>
            </a:xfrm>
            <a:prstGeom prst="rect">
              <a:avLst/>
            </a:prstGeom>
          </p:spPr>
          <p:txBody>
            <a:bodyPr wrap="square">
              <a:spAutoFit/>
            </a:bodyPr>
            <a:lstStyle/>
            <a:p>
              <a:pPr marL="0" marR="0" lvl="1" indent="0" algn="ctr" defTabSz="932293"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Let people know what’s coming, setup expectations and spark interest by focusing on the “What’s in it for me?”.</a:t>
              </a:r>
            </a:p>
          </p:txBody>
        </p:sp>
        <p:sp>
          <p:nvSpPr>
            <p:cNvPr id="47" name="Title 1"/>
            <p:cNvSpPr txBox="1">
              <a:spLocks/>
            </p:cNvSpPr>
            <p:nvPr/>
          </p:nvSpPr>
          <p:spPr>
            <a:xfrm>
              <a:off x="3197087" y="1811259"/>
              <a:ext cx="2819400"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460" marR="0" lvl="1" indent="0" algn="ctr" defTabSz="931641" eaLnBrk="1" fontAlgn="base" latinLnBrk="0" hangingPunct="1">
                <a:lnSpc>
                  <a:spcPct val="11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Posters &amp; Flyers</a:t>
              </a:r>
            </a:p>
          </p:txBody>
        </p:sp>
        <p:sp>
          <p:nvSpPr>
            <p:cNvPr id="48" name="Title 1"/>
            <p:cNvSpPr txBox="1">
              <a:spLocks/>
            </p:cNvSpPr>
            <p:nvPr/>
          </p:nvSpPr>
          <p:spPr>
            <a:xfrm>
              <a:off x="3197087" y="2770908"/>
              <a:ext cx="2819401"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506" marR="0" lvl="1" indent="0" algn="ctr" defTabSz="932011" eaLnBrk="1" fontAlgn="base" latinLnBrk="0" hangingPunct="1">
                <a:lnSpc>
                  <a:spcPct val="10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Countdown &amp; </a:t>
              </a:r>
              <a:b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b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Announcement Emails</a:t>
              </a:r>
            </a:p>
          </p:txBody>
        </p:sp>
      </p:grpSp>
      <p:grpSp>
        <p:nvGrpSpPr>
          <p:cNvPr id="10" name="Group 9"/>
          <p:cNvGrpSpPr/>
          <p:nvPr/>
        </p:nvGrpSpPr>
        <p:grpSpPr>
          <a:xfrm>
            <a:off x="3686399" y="3945899"/>
            <a:ext cx="2066083" cy="2373046"/>
            <a:chOff x="3613079" y="3872784"/>
            <a:chExt cx="2088603" cy="2398912"/>
          </a:xfrm>
        </p:grpSpPr>
        <p:grpSp>
          <p:nvGrpSpPr>
            <p:cNvPr id="9" name="Group 8"/>
            <p:cNvGrpSpPr/>
            <p:nvPr/>
          </p:nvGrpSpPr>
          <p:grpSpPr>
            <a:xfrm>
              <a:off x="3613079" y="3927195"/>
              <a:ext cx="952210" cy="1458832"/>
              <a:chOff x="3153014" y="3868735"/>
              <a:chExt cx="952210" cy="1458832"/>
            </a:xfrm>
          </p:grpSpPr>
          <p:sp>
            <p:nvSpPr>
              <p:cNvPr id="51" name="Rectangle 50"/>
              <p:cNvSpPr/>
              <p:nvPr/>
            </p:nvSpPr>
            <p:spPr bwMode="auto">
              <a:xfrm>
                <a:off x="3174213" y="3893604"/>
                <a:ext cx="931011" cy="1433963"/>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ctr" anchorCtr="0" forceAA="0" compatLnSpc="1">
                <a:prstTxWarp prst="textNoShape">
                  <a:avLst/>
                </a:prstTxWarp>
                <a:noAutofit/>
              </a:bodyPr>
              <a:lstStyle/>
              <a:p>
                <a:pPr marL="0" marR="0" lvl="0" indent="0" algn="ctr" defTabSz="913561" eaLnBrk="1" fontAlgn="base" latinLnBrk="0" hangingPunct="1">
                  <a:lnSpc>
                    <a:spcPct val="100000"/>
                  </a:lnSpc>
                  <a:spcBef>
                    <a:spcPct val="0"/>
                  </a:spcBef>
                  <a:spcAft>
                    <a:spcPct val="0"/>
                  </a:spcAft>
                  <a:buClrTx/>
                  <a:buSzTx/>
                  <a:buFontTx/>
                  <a:buNone/>
                  <a:tabLst/>
                  <a:defRPr/>
                </a:pPr>
                <a:endParaRPr kumimoji="0" lang="en-US" sz="2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52" name="Picture 51"/>
              <p:cNvPicPr>
                <a:picLocks noChangeAspect="1"/>
              </p:cNvPicPr>
              <p:nvPr/>
            </p:nvPicPr>
            <p:blipFill>
              <a:blip r:embed="rId8"/>
              <a:stretch>
                <a:fillRect/>
              </a:stretch>
            </p:blipFill>
            <p:spPr>
              <a:xfrm>
                <a:off x="3153014" y="3868735"/>
                <a:ext cx="931744" cy="1439969"/>
              </a:xfrm>
              <a:prstGeom prst="rect">
                <a:avLst/>
              </a:prstGeom>
            </p:spPr>
          </p:pic>
        </p:grpSp>
        <p:grpSp>
          <p:nvGrpSpPr>
            <p:cNvPr id="8" name="Group 7"/>
            <p:cNvGrpSpPr/>
            <p:nvPr/>
          </p:nvGrpSpPr>
          <p:grpSpPr>
            <a:xfrm>
              <a:off x="3909741" y="5422813"/>
              <a:ext cx="649238" cy="848883"/>
              <a:chOff x="3679982" y="4002571"/>
              <a:chExt cx="947216" cy="1238492"/>
            </a:xfrm>
          </p:grpSpPr>
          <p:sp>
            <p:nvSpPr>
              <p:cNvPr id="50" name="Rectangle 49"/>
              <p:cNvSpPr/>
              <p:nvPr/>
            </p:nvSpPr>
            <p:spPr bwMode="auto">
              <a:xfrm>
                <a:off x="3696187" y="4031265"/>
                <a:ext cx="931011" cy="1209798"/>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6" tIns="45696" rIns="45696" bIns="45696" numCol="1" spcCol="0" rtlCol="0" fromWordArt="0" anchor="ctr" anchorCtr="0" forceAA="0" compatLnSpc="1">
                <a:prstTxWarp prst="textNoShape">
                  <a:avLst/>
                </a:prstTxWarp>
                <a:noAutofit/>
              </a:bodyPr>
              <a:lstStyle/>
              <a:p>
                <a:pPr marL="0" marR="0" lvl="0" indent="0" algn="ctr" defTabSz="913561" eaLnBrk="1" fontAlgn="base" latinLnBrk="0" hangingPunct="1">
                  <a:lnSpc>
                    <a:spcPct val="100000"/>
                  </a:lnSpc>
                  <a:spcBef>
                    <a:spcPct val="0"/>
                  </a:spcBef>
                  <a:spcAft>
                    <a:spcPct val="0"/>
                  </a:spcAft>
                  <a:buClrTx/>
                  <a:buSzTx/>
                  <a:buFontTx/>
                  <a:buNone/>
                  <a:tabLst/>
                  <a:defRPr/>
                </a:pPr>
                <a:endParaRPr kumimoji="0" lang="en-US" sz="2199"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53" name="Picture 52"/>
              <p:cNvPicPr>
                <a:picLocks noChangeAspect="1"/>
              </p:cNvPicPr>
              <p:nvPr/>
            </p:nvPicPr>
            <p:blipFill>
              <a:blip r:embed="rId9"/>
              <a:stretch>
                <a:fillRect/>
              </a:stretch>
            </p:blipFill>
            <p:spPr>
              <a:xfrm>
                <a:off x="3679982" y="4002571"/>
                <a:ext cx="931744" cy="1206404"/>
              </a:xfrm>
              <a:prstGeom prst="rect">
                <a:avLst/>
              </a:prstGeom>
            </p:spPr>
          </p:pic>
        </p:grpSp>
        <p:grpSp>
          <p:nvGrpSpPr>
            <p:cNvPr id="54" name="Group 53"/>
            <p:cNvGrpSpPr/>
            <p:nvPr/>
          </p:nvGrpSpPr>
          <p:grpSpPr>
            <a:xfrm>
              <a:off x="4621187" y="3872784"/>
              <a:ext cx="572445" cy="766015"/>
              <a:chOff x="3905817" y="23090"/>
              <a:chExt cx="2328317" cy="3115629"/>
            </a:xfrm>
          </p:grpSpPr>
          <p:sp>
            <p:nvSpPr>
              <p:cNvPr id="55" name="Rectangle 54"/>
              <p:cNvSpPr/>
              <p:nvPr/>
            </p:nvSpPr>
            <p:spPr bwMode="auto">
              <a:xfrm>
                <a:off x="4067839" y="128588"/>
                <a:ext cx="2166295" cy="3010131"/>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56" name="Pictur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5817" y="23090"/>
                <a:ext cx="2289068" cy="3080456"/>
              </a:xfrm>
              <a:prstGeom prst="rect">
                <a:avLst/>
              </a:prstGeom>
            </p:spPr>
          </p:pic>
        </p:grpSp>
        <p:grpSp>
          <p:nvGrpSpPr>
            <p:cNvPr id="57" name="Group 56"/>
            <p:cNvGrpSpPr/>
            <p:nvPr/>
          </p:nvGrpSpPr>
          <p:grpSpPr>
            <a:xfrm>
              <a:off x="4620569" y="4692207"/>
              <a:ext cx="1081113" cy="1447929"/>
              <a:chOff x="7070121" y="2953249"/>
              <a:chExt cx="2091856" cy="2801613"/>
            </a:xfrm>
          </p:grpSpPr>
          <p:sp>
            <p:nvSpPr>
              <p:cNvPr id="58" name="Rectangle 57"/>
              <p:cNvSpPr/>
              <p:nvPr/>
            </p:nvSpPr>
            <p:spPr bwMode="auto">
              <a:xfrm>
                <a:off x="7206955" y="3062110"/>
                <a:ext cx="1955022" cy="2692752"/>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0121" y="2953249"/>
                <a:ext cx="2054301" cy="2760829"/>
              </a:xfrm>
              <a:prstGeom prst="rect">
                <a:avLst/>
              </a:prstGeom>
            </p:spPr>
          </p:pic>
        </p:grpSp>
      </p:grpSp>
      <p:grpSp>
        <p:nvGrpSpPr>
          <p:cNvPr id="20" name="Group 19"/>
          <p:cNvGrpSpPr/>
          <p:nvPr/>
        </p:nvGrpSpPr>
        <p:grpSpPr>
          <a:xfrm>
            <a:off x="6271192" y="1102375"/>
            <a:ext cx="2875528" cy="2549123"/>
            <a:chOff x="6147921" y="1080858"/>
            <a:chExt cx="2819401" cy="2499367"/>
          </a:xfrm>
        </p:grpSpPr>
        <p:sp>
          <p:nvSpPr>
            <p:cNvPr id="60" name="Rectangle 59"/>
            <p:cNvSpPr/>
            <p:nvPr/>
          </p:nvSpPr>
          <p:spPr>
            <a:xfrm>
              <a:off x="6166185" y="2007473"/>
              <a:ext cx="2801136" cy="598446"/>
            </a:xfrm>
            <a:prstGeom prst="rect">
              <a:avLst/>
            </a:prstGeom>
          </p:spPr>
          <p:txBody>
            <a:bodyPr wrap="square">
              <a:spAutoFit/>
            </a:bodyPr>
            <a:lstStyle/>
            <a:p>
              <a:pPr marL="0" marR="0" lvl="1" indent="0" algn="ctr" defTabSz="931924"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Customizable email templates to </a:t>
              </a:r>
              <a:b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b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help maximize depth and breadth of usage over time.</a:t>
              </a:r>
            </a:p>
          </p:txBody>
        </p:sp>
        <p:sp>
          <p:nvSpPr>
            <p:cNvPr id="61" name="Rectangle 60"/>
            <p:cNvSpPr/>
            <p:nvPr/>
          </p:nvSpPr>
          <p:spPr>
            <a:xfrm>
              <a:off x="6166184" y="1080858"/>
              <a:ext cx="2801137" cy="638241"/>
            </a:xfrm>
            <a:prstGeom prst="rect">
              <a:avLst/>
            </a:prstGeom>
          </p:spPr>
          <p:txBody>
            <a:bodyPr wrap="square">
              <a:spAutoFit/>
            </a:bodyPr>
            <a:lstStyle/>
            <a:p>
              <a:pPr marL="0" marR="0" lvl="1" indent="0" algn="ctr" defTabSz="932293" eaLnBrk="1" fontAlgn="base" latinLnBrk="0" hangingPunct="1">
                <a:lnSpc>
                  <a:spcPct val="110000"/>
                </a:lnSpc>
                <a:spcBef>
                  <a:spcPct val="0"/>
                </a:spcBef>
                <a:spcAft>
                  <a:spcPct val="0"/>
                </a:spcAft>
                <a:buClrTx/>
                <a:buSzTx/>
                <a:buFontTx/>
                <a:buNone/>
                <a:tabLst/>
                <a:defRPr/>
              </a:pP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Increase depth &amp; breadth of usage </a:t>
              </a:r>
              <a:b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and manage upcoming changes </a:t>
              </a:r>
              <a:b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in the service</a:t>
              </a:r>
            </a:p>
          </p:txBody>
        </p:sp>
        <p:sp>
          <p:nvSpPr>
            <p:cNvPr id="62" name="Rectangle 61"/>
            <p:cNvSpPr/>
            <p:nvPr/>
          </p:nvSpPr>
          <p:spPr>
            <a:xfrm>
              <a:off x="6166184" y="2981779"/>
              <a:ext cx="2801137" cy="598446"/>
            </a:xfrm>
            <a:prstGeom prst="rect">
              <a:avLst/>
            </a:prstGeom>
          </p:spPr>
          <p:txBody>
            <a:bodyPr wrap="square">
              <a:spAutoFit/>
            </a:bodyPr>
            <a:lstStyle/>
            <a:p>
              <a:pPr marL="0" marR="0" lvl="1" indent="0" algn="ctr" defTabSz="932293"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Learning path to help </a:t>
              </a:r>
              <a:b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b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people learn the most fundamental Office 365 usage scenarios at their own pace.</a:t>
              </a:r>
            </a:p>
          </p:txBody>
        </p:sp>
        <p:sp>
          <p:nvSpPr>
            <p:cNvPr id="63" name="Title 1"/>
            <p:cNvSpPr txBox="1">
              <a:spLocks/>
            </p:cNvSpPr>
            <p:nvPr/>
          </p:nvSpPr>
          <p:spPr>
            <a:xfrm>
              <a:off x="6147921" y="1811259"/>
              <a:ext cx="2819400"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460" marR="0" lvl="1" indent="0" algn="ctr" defTabSz="931641" eaLnBrk="1" fontAlgn="base" latinLnBrk="0" hangingPunct="1">
                <a:lnSpc>
                  <a:spcPct val="11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Tips &amp; Tricks Emails Series</a:t>
              </a:r>
            </a:p>
          </p:txBody>
        </p:sp>
        <p:sp>
          <p:nvSpPr>
            <p:cNvPr id="64" name="Title 1"/>
            <p:cNvSpPr txBox="1">
              <a:spLocks/>
            </p:cNvSpPr>
            <p:nvPr/>
          </p:nvSpPr>
          <p:spPr>
            <a:xfrm>
              <a:off x="6147921" y="2770908"/>
              <a:ext cx="2819401"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506" marR="0" lvl="1" indent="0" algn="ctr" defTabSz="932011" eaLnBrk="1" fontAlgn="base" latinLnBrk="0" hangingPunct="1">
                <a:lnSpc>
                  <a:spcPct val="11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Scenarios-based Training</a:t>
              </a:r>
            </a:p>
          </p:txBody>
        </p:sp>
      </p:grpSp>
      <p:grpSp>
        <p:nvGrpSpPr>
          <p:cNvPr id="14" name="Group 13"/>
          <p:cNvGrpSpPr/>
          <p:nvPr/>
        </p:nvGrpSpPr>
        <p:grpSpPr>
          <a:xfrm>
            <a:off x="6544554" y="3909358"/>
            <a:ext cx="2432024" cy="2467258"/>
            <a:chOff x="6289518" y="3840423"/>
            <a:chExt cx="2384554" cy="2419100"/>
          </a:xfrm>
        </p:grpSpPr>
        <p:grpSp>
          <p:nvGrpSpPr>
            <p:cNvPr id="13" name="Group 12"/>
            <p:cNvGrpSpPr/>
            <p:nvPr/>
          </p:nvGrpSpPr>
          <p:grpSpPr>
            <a:xfrm>
              <a:off x="6289518" y="3840423"/>
              <a:ext cx="1100493" cy="1915120"/>
              <a:chOff x="6247322" y="4314230"/>
              <a:chExt cx="1100493" cy="1915120"/>
            </a:xfrm>
          </p:grpSpPr>
          <p:sp>
            <p:nvSpPr>
              <p:cNvPr id="66" name="Rectangle 65"/>
              <p:cNvSpPr/>
              <p:nvPr/>
            </p:nvSpPr>
            <p:spPr bwMode="auto">
              <a:xfrm>
                <a:off x="6280344" y="4350382"/>
                <a:ext cx="1067471" cy="1878968"/>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7322" y="4314230"/>
                <a:ext cx="1068692" cy="1879046"/>
              </a:xfrm>
              <a:prstGeom prst="rect">
                <a:avLst/>
              </a:prstGeom>
              <a:noFill/>
              <a:ln>
                <a:noFill/>
              </a:ln>
            </p:spPr>
          </p:pic>
        </p:grpSp>
        <p:grpSp>
          <p:nvGrpSpPr>
            <p:cNvPr id="6" name="Group 5"/>
            <p:cNvGrpSpPr/>
            <p:nvPr/>
          </p:nvGrpSpPr>
          <p:grpSpPr>
            <a:xfrm>
              <a:off x="7462853" y="4737718"/>
              <a:ext cx="851448" cy="1389333"/>
              <a:chOff x="7264943" y="3908900"/>
              <a:chExt cx="926549" cy="1511878"/>
            </a:xfrm>
          </p:grpSpPr>
          <p:sp>
            <p:nvSpPr>
              <p:cNvPr id="68" name="Rectangle 67"/>
              <p:cNvSpPr/>
              <p:nvPr/>
            </p:nvSpPr>
            <p:spPr bwMode="auto">
              <a:xfrm>
                <a:off x="7290350" y="3938853"/>
                <a:ext cx="901142" cy="1481925"/>
              </a:xfrm>
              <a:prstGeom prst="rect">
                <a:avLst/>
              </a:prstGeom>
              <a:solidFill>
                <a:schemeClr val="tx1">
                  <a:alpha val="1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9" name="Picture 68"/>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7264943" y="3908900"/>
                <a:ext cx="899763" cy="1484480"/>
              </a:xfrm>
              <a:prstGeom prst="rect">
                <a:avLst/>
              </a:prstGeom>
              <a:noFill/>
              <a:ln>
                <a:noFill/>
              </a:ln>
            </p:spPr>
          </p:pic>
        </p:grpSp>
        <p:pic>
          <p:nvPicPr>
            <p:cNvPr id="71" name="Picture 7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65285" y="5773271"/>
              <a:ext cx="892925" cy="486252"/>
            </a:xfrm>
            <a:prstGeom prst="rect">
              <a:avLst/>
            </a:prstGeom>
            <a:noFill/>
            <a:ln>
              <a:noFill/>
            </a:ln>
            <a:effectLst>
              <a:outerShdw dist="25400" dir="2700000" algn="tl" rotWithShape="0">
                <a:srgbClr val="000000">
                  <a:alpha val="20000"/>
                </a:srgbClr>
              </a:outerShdw>
            </a:effectLst>
          </p:spPr>
        </p:pic>
        <p:pic>
          <p:nvPicPr>
            <p:cNvPr id="72" name="Picture 71"/>
            <p:cNvPicPr>
              <a:picLocks noChangeAspect="1"/>
            </p:cNvPicPr>
            <p:nvPr/>
          </p:nvPicPr>
          <p:blipFill rotWithShape="1">
            <a:blip r:embed="rId15"/>
            <a:srcRect l="705" t="1264" r="478" b="1229"/>
            <a:stretch/>
          </p:blipFill>
          <p:spPr>
            <a:xfrm>
              <a:off x="7471919" y="4014494"/>
              <a:ext cx="1202153" cy="646307"/>
            </a:xfrm>
            <a:prstGeom prst="rect">
              <a:avLst/>
            </a:prstGeom>
            <a:ln w="3175">
              <a:solidFill>
                <a:schemeClr val="bg1">
                  <a:lumMod val="85000"/>
                </a:schemeClr>
              </a:solidFill>
            </a:ln>
            <a:effectLst>
              <a:outerShdw dist="25400" dir="2700000" algn="tl" rotWithShape="0">
                <a:srgbClr val="000000">
                  <a:alpha val="20000"/>
                </a:srgbClr>
              </a:outerShdw>
            </a:effectLst>
          </p:spPr>
        </p:pic>
      </p:grpSp>
      <p:grpSp>
        <p:nvGrpSpPr>
          <p:cNvPr id="21" name="Group 20"/>
          <p:cNvGrpSpPr/>
          <p:nvPr/>
        </p:nvGrpSpPr>
        <p:grpSpPr>
          <a:xfrm>
            <a:off x="9262141" y="1102375"/>
            <a:ext cx="2875527" cy="1555422"/>
            <a:chOff x="9080491" y="1080858"/>
            <a:chExt cx="2819400" cy="1525062"/>
          </a:xfrm>
        </p:grpSpPr>
        <p:sp>
          <p:nvSpPr>
            <p:cNvPr id="73" name="Rectangle 72"/>
            <p:cNvSpPr/>
            <p:nvPr/>
          </p:nvSpPr>
          <p:spPr>
            <a:xfrm>
              <a:off x="9098755" y="2007473"/>
              <a:ext cx="2801136" cy="598447"/>
            </a:xfrm>
            <a:prstGeom prst="rect">
              <a:avLst/>
            </a:prstGeom>
          </p:spPr>
          <p:txBody>
            <a:bodyPr wrap="square">
              <a:spAutoFit/>
            </a:bodyPr>
            <a:lstStyle/>
            <a:p>
              <a:pPr marL="0" marR="0" lvl="1" indent="0" algn="ctr" defTabSz="932114"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solidFill>
                    <a:sysClr val="windowText" lastClr="000000"/>
                  </a:solidFill>
                  <a:effectLst/>
                  <a:uLnTx/>
                  <a:uFillTx/>
                  <a:ea typeface="Segoe UI" pitchFamily="34" charset="0"/>
                  <a:cs typeface="Segoe UI" pitchFamily="34" charset="0"/>
                </a:rPr>
                <a:t>Get people up and running quickly with these essential learning and training resources for Office 365.</a:t>
              </a:r>
            </a:p>
          </p:txBody>
        </p:sp>
        <p:sp>
          <p:nvSpPr>
            <p:cNvPr id="74" name="Rectangle 73"/>
            <p:cNvSpPr/>
            <p:nvPr/>
          </p:nvSpPr>
          <p:spPr>
            <a:xfrm>
              <a:off x="9098754" y="1080858"/>
              <a:ext cx="2801137" cy="638241"/>
            </a:xfrm>
            <a:prstGeom prst="rect">
              <a:avLst/>
            </a:prstGeom>
          </p:spPr>
          <p:txBody>
            <a:bodyPr wrap="square">
              <a:spAutoFit/>
            </a:bodyPr>
            <a:lstStyle/>
            <a:p>
              <a:pPr marL="0" marR="0" lvl="1" indent="0" algn="ctr" defTabSz="932293" eaLnBrk="1" fontAlgn="base" latinLnBrk="0" hangingPunct="1">
                <a:lnSpc>
                  <a:spcPct val="110000"/>
                </a:lnSpc>
                <a:spcBef>
                  <a:spcPct val="0"/>
                </a:spcBef>
                <a:spcAft>
                  <a:spcPct val="0"/>
                </a:spcAft>
                <a:buClrTx/>
                <a:buSzTx/>
                <a:buFontTx/>
                <a:buNone/>
                <a:tabLst/>
                <a:defRPr/>
              </a:pP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Increase depth &amp; breadth </a:t>
              </a:r>
              <a:b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br>
              <a:r>
                <a:rPr kumimoji="0" lang="en-US" sz="1100" b="1" i="0" u="none" strike="noStrike" kern="0" cap="none" spc="0" normalizeH="0" baseline="0" noProof="0" dirty="0">
                  <a:ln>
                    <a:noFill/>
                  </a:ln>
                  <a:gradFill>
                    <a:gsLst>
                      <a:gs pos="13889">
                        <a:srgbClr val="505050"/>
                      </a:gs>
                      <a:gs pos="28704">
                        <a:srgbClr val="505050"/>
                      </a:gs>
                    </a:gsLst>
                    <a:lin ang="5400000" scaled="0"/>
                  </a:gradFill>
                  <a:effectLst/>
                  <a:uLnTx/>
                  <a:uFillTx/>
                  <a:ea typeface="Segoe UI" pitchFamily="34" charset="0"/>
                  <a:cs typeface="Segoe UI" pitchFamily="34" charset="0"/>
                </a:rPr>
                <a:t>of usage and manage upcoming changes in the service</a:t>
              </a:r>
            </a:p>
          </p:txBody>
        </p:sp>
        <p:sp>
          <p:nvSpPr>
            <p:cNvPr id="76" name="Title 1"/>
            <p:cNvSpPr txBox="1">
              <a:spLocks/>
            </p:cNvSpPr>
            <p:nvPr/>
          </p:nvSpPr>
          <p:spPr>
            <a:xfrm>
              <a:off x="9080491" y="1811259"/>
              <a:ext cx="2819400" cy="359312"/>
            </a:xfrm>
            <a:prstGeom prst="rect">
              <a:avLst/>
            </a:prstGeom>
          </p:spPr>
          <p:txBody>
            <a:bodyPr vert="horz" wrap="square" lIns="0" tIns="0" rIns="0" bIns="0" rtlCol="0" anchor="t">
              <a:no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116484" marR="0" lvl="1" indent="0" algn="ctr" defTabSz="931832" eaLnBrk="1" fontAlgn="base" latinLnBrk="0" hangingPunct="1">
                <a:lnSpc>
                  <a:spcPct val="110000"/>
                </a:lnSpc>
                <a:spcBef>
                  <a:spcPts val="0"/>
                </a:spcBef>
                <a:spcAft>
                  <a:spcPct val="0"/>
                </a:spcAft>
                <a:buClr>
                  <a:srgbClr val="DC3C00"/>
                </a:buClr>
                <a:buSzTx/>
                <a:buFontTx/>
                <a:buNone/>
                <a:tabLst/>
                <a:defRPr/>
              </a:pPr>
              <a:r>
                <a:rPr kumimoji="0" lang="en-US" sz="1428" b="0" i="0" u="none" strike="noStrike" kern="0" cap="none" spc="0" normalizeH="0" baseline="0" noProof="0" dirty="0">
                  <a:ln w="3175">
                    <a:noFill/>
                  </a:ln>
                  <a:solidFill>
                    <a:schemeClr val="accent1"/>
                  </a:solidFill>
                  <a:effectLst/>
                  <a:uLnTx/>
                  <a:uFillTx/>
                  <a:cs typeface="Segoe UI Semilight" panose="020B0402040204020203" pitchFamily="34" charset="0"/>
                </a:rPr>
                <a:t>Office 365 Training Center</a:t>
              </a:r>
            </a:p>
          </p:txBody>
        </p:sp>
      </p:grpSp>
      <p:grpSp>
        <p:nvGrpSpPr>
          <p:cNvPr id="81" name="Group 80"/>
          <p:cNvGrpSpPr/>
          <p:nvPr/>
        </p:nvGrpSpPr>
        <p:grpSpPr>
          <a:xfrm>
            <a:off x="9466592" y="2961874"/>
            <a:ext cx="2384584" cy="3240569"/>
            <a:chOff x="9280951" y="2904062"/>
            <a:chExt cx="2338040" cy="3177317"/>
          </a:xfrm>
        </p:grpSpPr>
        <p:pic>
          <p:nvPicPr>
            <p:cNvPr id="79" name="Picture 78"/>
            <p:cNvPicPr>
              <a:picLocks noChangeAspect="1"/>
            </p:cNvPicPr>
            <p:nvPr/>
          </p:nvPicPr>
          <p:blipFill>
            <a:blip r:embed="rId16"/>
            <a:stretch>
              <a:fillRect/>
            </a:stretch>
          </p:blipFill>
          <p:spPr>
            <a:xfrm>
              <a:off x="9280951" y="2904062"/>
              <a:ext cx="1707145" cy="1541318"/>
            </a:xfrm>
            <a:prstGeom prst="rect">
              <a:avLst/>
            </a:prstGeom>
            <a:effectLst>
              <a:outerShdw blurRad="12700" dist="76200" dir="2700000" algn="tl" rotWithShape="0">
                <a:schemeClr val="tx1">
                  <a:alpha val="20000"/>
                </a:schemeClr>
              </a:outerShdw>
            </a:effectLst>
          </p:spPr>
        </p:pic>
        <p:pic>
          <p:nvPicPr>
            <p:cNvPr id="80" name="Picture 79"/>
            <p:cNvPicPr>
              <a:picLocks noChangeAspect="1"/>
            </p:cNvPicPr>
            <p:nvPr/>
          </p:nvPicPr>
          <p:blipFill>
            <a:blip r:embed="rId17"/>
            <a:stretch>
              <a:fillRect/>
            </a:stretch>
          </p:blipFill>
          <p:spPr>
            <a:xfrm>
              <a:off x="10287609" y="4577198"/>
              <a:ext cx="1331382" cy="1504181"/>
            </a:xfrm>
            <a:prstGeom prst="rect">
              <a:avLst/>
            </a:prstGeom>
            <a:ln>
              <a:noFill/>
            </a:ln>
            <a:effectLst>
              <a:outerShdw blurRad="12700" dist="76200" dir="2700000" algn="tl" rotWithShape="0">
                <a:prstClr val="black">
                  <a:alpha val="20000"/>
                </a:prstClr>
              </a:outerShdw>
            </a:effectLst>
          </p:spPr>
        </p:pic>
      </p:grpSp>
      <p:sp>
        <p:nvSpPr>
          <p:cNvPr id="70" name="Text Placeholder 2"/>
          <p:cNvSpPr txBox="1">
            <a:spLocks/>
          </p:cNvSpPr>
          <p:nvPr/>
        </p:nvSpPr>
        <p:spPr>
          <a:xfrm>
            <a:off x="330377" y="349407"/>
            <a:ext cx="6011061" cy="6278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3200" b="0" i="0" u="none" strike="noStrike" kern="1200" cap="none" spc="0" normalizeH="0" baseline="0" noProof="0" dirty="0">
                <a:ln>
                  <a:noFill/>
                </a:ln>
                <a:gradFill>
                  <a:gsLst>
                    <a:gs pos="2917">
                      <a:schemeClr val="tx2"/>
                    </a:gs>
                    <a:gs pos="30000">
                      <a:schemeClr val="tx2"/>
                    </a:gs>
                  </a:gsLst>
                  <a:lin ang="5400000" scaled="0"/>
                </a:gradFill>
                <a:effectLst/>
                <a:uLnTx/>
                <a:uFillTx/>
                <a:latin typeface="Segoe UI Semibold" panose="020B0702040204020203" pitchFamily="34" charset="0"/>
                <a:ea typeface="+mn-ea"/>
                <a:cs typeface="Segoe UI Semibold" panose="020B0702040204020203" pitchFamily="34" charset="0"/>
              </a:rPr>
              <a:t>Awareness &amp; Communications</a:t>
            </a:r>
          </a:p>
        </p:txBody>
      </p:sp>
      <p:sp>
        <p:nvSpPr>
          <p:cNvPr id="75" name="Text Placeholder 2"/>
          <p:cNvSpPr txBox="1">
            <a:spLocks/>
          </p:cNvSpPr>
          <p:nvPr/>
        </p:nvSpPr>
        <p:spPr>
          <a:xfrm>
            <a:off x="6412499" y="349407"/>
            <a:ext cx="5948858" cy="586593"/>
          </a:xfrm>
          <a:prstGeom prst="rect">
            <a:avLst/>
          </a:prstGeom>
        </p:spPr>
        <p:txBody>
          <a:bodyPr vert="horz" wrap="square" lIns="93244" tIns="46620" rIns="93244" bIns="46620" rtlCol="0">
            <a:spAutoFit/>
          </a:bodyPr>
          <a:lstStyle>
            <a:lvl1pPr marL="0" indent="0" algn="l" defTabSz="914228" rtl="0" eaLnBrk="1" latinLnBrk="0" hangingPunct="1">
              <a:spcBef>
                <a:spcPct val="20000"/>
              </a:spcBef>
              <a:buFontTx/>
              <a:buNone/>
              <a:defRPr lang="en-US" sz="2745" b="1" kern="900" cap="all" spc="392" smtClean="0">
                <a:solidFill>
                  <a:schemeClr val="tx2"/>
                </a:solidFill>
                <a:latin typeface="+mn-lt"/>
                <a:ea typeface="+mj-ea"/>
                <a:cs typeface="+mj-cs"/>
              </a:defRPr>
            </a:lvl1pPr>
            <a:lvl2pPr marL="457114" indent="0" algn="l" defTabSz="914228" rtl="0" eaLnBrk="1" latinLnBrk="0" hangingPunct="1">
              <a:spcBef>
                <a:spcPct val="20000"/>
              </a:spcBef>
              <a:buFontTx/>
              <a:buNone/>
              <a:defRPr lang="en-US" sz="1765" b="1" i="1" u="none" kern="1200" spc="0" baseline="0" smtClean="0">
                <a:solidFill>
                  <a:schemeClr val="accent1"/>
                </a:solidFill>
                <a:latin typeface="+mn-lt"/>
                <a:ea typeface="+mn-ea"/>
                <a:cs typeface="+mn-cs"/>
              </a:defRPr>
            </a:lvl2pPr>
            <a:lvl3pPr marL="914228" indent="0" algn="l" defTabSz="914228" rtl="0" eaLnBrk="1" latinLnBrk="0" hangingPunct="1">
              <a:spcBef>
                <a:spcPct val="20000"/>
              </a:spcBef>
              <a:buFontTx/>
              <a:buNone/>
              <a:defRPr lang="en-US" sz="1765" b="1" i="0" u="sng" kern="1200" smtClean="0">
                <a:solidFill>
                  <a:schemeClr val="accent2"/>
                </a:solidFill>
                <a:latin typeface="+mn-lt"/>
                <a:ea typeface="+mn-ea"/>
                <a:cs typeface="+mn-cs"/>
              </a:defRPr>
            </a:lvl3pPr>
            <a:lvl4pPr marL="1371342" indent="0" algn="l" defTabSz="914228" rtl="0" eaLnBrk="1" latinLnBrk="0" hangingPunct="1">
              <a:spcBef>
                <a:spcPct val="20000"/>
              </a:spcBef>
              <a:buFontTx/>
              <a:buNone/>
              <a:defRPr lang="en-US" sz="1765" b="0" i="0" kern="1200" spc="300" smtClean="0">
                <a:solidFill>
                  <a:schemeClr val="accent3"/>
                </a:solidFill>
                <a:latin typeface="+mn-lt"/>
                <a:ea typeface="+mn-ea"/>
                <a:cs typeface="+mn-cs"/>
              </a:defRPr>
            </a:lvl4pPr>
            <a:lvl5pPr marL="1828457" indent="0" algn="l" defTabSz="914228" rtl="0" eaLnBrk="1" latinLnBrk="0" hangingPunct="1">
              <a:spcBef>
                <a:spcPct val="20000"/>
              </a:spcBef>
              <a:buFontTx/>
              <a:buNone/>
              <a:defRPr kumimoji="0" lang="en-US" sz="1765" b="0" i="1" u="none" strike="noStrike" kern="1200" cap="none" spc="0" normalizeH="0" baseline="0">
                <a:ln>
                  <a:noFill/>
                </a:ln>
                <a:solidFill>
                  <a:srgbClr val="857E79"/>
                </a:solidFill>
                <a:effectLst/>
                <a:uLnTx/>
                <a:uFillTx/>
                <a:latin typeface="+mn-lt"/>
                <a:ea typeface="+mn-ea"/>
                <a:cs typeface="+mn-cs"/>
              </a:defRPr>
            </a:lvl5pPr>
            <a:lvl6pPr marL="2514127"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41"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56"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70" indent="-228558" algn="l" defTabSz="91422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421" rtl="0" eaLnBrk="1" fontAlgn="auto" latinLnBrk="0" hangingPunct="1">
              <a:lnSpc>
                <a:spcPct val="100000"/>
              </a:lnSpc>
              <a:spcBef>
                <a:spcPct val="20000"/>
              </a:spcBef>
              <a:spcAft>
                <a:spcPts val="0"/>
              </a:spcAft>
              <a:buClrTx/>
              <a:buSzTx/>
              <a:buFontTx/>
              <a:buNone/>
              <a:tabLst/>
              <a:defRPr/>
            </a:pPr>
            <a:r>
              <a:rPr kumimoji="0" lang="en-US" sz="3200" b="1" i="0" u="none" strike="noStrike" kern="900" cap="none" spc="0" normalizeH="0" baseline="0" noProof="0" dirty="0">
                <a:ln>
                  <a:noFill/>
                </a:ln>
                <a:gradFill>
                  <a:gsLst>
                    <a:gs pos="2917">
                      <a:schemeClr val="tx2"/>
                    </a:gs>
                    <a:gs pos="30000">
                      <a:schemeClr val="tx2"/>
                    </a:gs>
                  </a:gsLst>
                  <a:lin ang="5400000" scaled="0"/>
                </a:gradFill>
                <a:effectLst/>
                <a:uLnTx/>
                <a:uFillTx/>
                <a:latin typeface="Segoe UI Semibold" panose="020B0702040204020203" pitchFamily="34" charset="0"/>
                <a:ea typeface="+mj-ea"/>
                <a:cs typeface="Segoe UI Semibold" panose="020B0702040204020203" pitchFamily="34" charset="0"/>
              </a:rPr>
              <a:t>Ongoing Usage &amp; Support</a:t>
            </a:r>
          </a:p>
        </p:txBody>
      </p:sp>
      <p:sp>
        <p:nvSpPr>
          <p:cNvPr id="77" name="TextBox 76"/>
          <p:cNvSpPr txBox="1"/>
          <p:nvPr/>
        </p:nvSpPr>
        <p:spPr>
          <a:xfrm>
            <a:off x="475488" y="6604690"/>
            <a:ext cx="3053020" cy="2215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60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Segoe UI"/>
                <a:ea typeface="+mn-ea"/>
                <a:cs typeface="+mn-cs"/>
              </a:rPr>
              <a:t>//fasttrack.office.com/resources</a:t>
            </a:r>
          </a:p>
        </p:txBody>
      </p:sp>
      <p:sp>
        <p:nvSpPr>
          <p:cNvPr id="78" name="TextBox 77"/>
          <p:cNvSpPr txBox="1"/>
          <p:nvPr/>
        </p:nvSpPr>
        <p:spPr>
          <a:xfrm>
            <a:off x="9466592" y="6611992"/>
            <a:ext cx="3053020" cy="2215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60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Segoe UI"/>
                <a:ea typeface="+mn-ea"/>
                <a:cs typeface="+mn-cs"/>
              </a:rPr>
              <a:t>//aka.ms/o365learning</a:t>
            </a:r>
          </a:p>
        </p:txBody>
      </p:sp>
    </p:spTree>
    <p:extLst>
      <p:ext uri="{BB962C8B-B14F-4D97-AF65-F5344CB8AC3E}">
        <p14:creationId xmlns:p14="http://schemas.microsoft.com/office/powerpoint/2010/main" val="378142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07462" y="5486162"/>
            <a:ext cx="1677647" cy="703827"/>
          </a:xfrm>
          <a:prstGeom prst="rect">
            <a:avLst/>
          </a:prstGeom>
        </p:spPr>
        <p:txBody>
          <a:bodyPr vert="horz" wrap="square" lIns="0" tIns="91440" rIns="0" bIns="9144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latin typeface="Segoe UI" pitchFamily="34" charset="0"/>
              <a:ea typeface="Segoe UI" pitchFamily="34" charset="0"/>
              <a:cs typeface="Segoe UI" pitchFamily="34" charset="0"/>
            </a:endParaRPr>
          </a:p>
        </p:txBody>
      </p:sp>
      <p:sp>
        <p:nvSpPr>
          <p:cNvPr id="7" name="Title 1"/>
          <p:cNvSpPr txBox="1">
            <a:spLocks/>
          </p:cNvSpPr>
          <p:nvPr/>
        </p:nvSpPr>
        <p:spPr>
          <a:xfrm>
            <a:off x="731837" y="4113768"/>
            <a:ext cx="8686481" cy="2744787"/>
          </a:xfrm>
          <a:prstGeom prst="rect">
            <a:avLst/>
          </a:prstGeom>
        </p:spPr>
        <p:txBody>
          <a:bodyPr lIns="0"/>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228"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Drive Value  </a:t>
            </a:r>
            <a:r>
              <a:rPr kumimoji="0" lang="en-US" sz="7200" b="0"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a:t>
            </a:r>
            <a:r>
              <a:rPr kumimoji="0" lang="en-US" sz="7200" b="1"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  </a:t>
            </a:r>
            <a:r>
              <a:rPr kumimoji="0" lang="en-US" sz="4400" b="1" i="0" u="none" strike="noStrike" kern="1200" cap="none" spc="-150" normalizeH="0" baseline="0" noProof="0" dirty="0">
                <a:ln w="3175">
                  <a:noFill/>
                </a:ln>
                <a:solidFill>
                  <a:srgbClr val="FFFFFF"/>
                </a:solidFill>
                <a:effectLst/>
                <a:uLnTx/>
                <a:uFillTx/>
                <a:latin typeface="Segoe UI Semibold" charset="0"/>
                <a:ea typeface="+mn-ea"/>
                <a:cs typeface="Segoe UI Semibold" charset="0"/>
              </a:rPr>
              <a:t>Demo</a:t>
            </a:r>
          </a:p>
        </p:txBody>
      </p:sp>
    </p:spTree>
    <p:extLst>
      <p:ext uri="{BB962C8B-B14F-4D97-AF65-F5344CB8AC3E}">
        <p14:creationId xmlns:p14="http://schemas.microsoft.com/office/powerpoint/2010/main" val="27347923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2213"/>
          <a:stretch/>
        </p:blipFill>
        <p:spPr>
          <a:xfrm>
            <a:off x="6492875" y="496"/>
            <a:ext cx="5941837" cy="6993535"/>
          </a:xfrm>
          <a:prstGeom prst="rect">
            <a:avLst/>
          </a:prstGeom>
        </p:spPr>
      </p:pic>
      <p:sp>
        <p:nvSpPr>
          <p:cNvPr id="2" name="Title 1"/>
          <p:cNvSpPr>
            <a:spLocks noGrp="1"/>
          </p:cNvSpPr>
          <p:nvPr>
            <p:ph type="title"/>
          </p:nvPr>
        </p:nvSpPr>
        <p:spPr>
          <a:xfrm>
            <a:off x="274639" y="300237"/>
            <a:ext cx="5465334" cy="917575"/>
          </a:xfrm>
        </p:spPr>
        <p:txBody>
          <a:bodyPr/>
          <a:lstStyle/>
          <a:p>
            <a:r>
              <a:rPr lang="en-US" dirty="0"/>
              <a:t>Create a feedback loop</a:t>
            </a:r>
          </a:p>
        </p:txBody>
      </p:sp>
      <p:sp>
        <p:nvSpPr>
          <p:cNvPr id="6" name="Title 1"/>
          <p:cNvSpPr txBox="1">
            <a:spLocks/>
          </p:cNvSpPr>
          <p:nvPr/>
        </p:nvSpPr>
        <p:spPr>
          <a:xfrm>
            <a:off x="274639" y="2379555"/>
            <a:ext cx="5289253" cy="1735245"/>
          </a:xfrm>
          <a:prstGeom prst="rect">
            <a:avLst/>
          </a:prstGeom>
        </p:spPr>
        <p:txBody>
          <a:bodyPr vert="horz" wrap="square" lIns="146304" tIns="91440" rIns="146304" bIns="91440" rtlCol="0" anchor="t">
            <a:noAutofit/>
          </a:bodyPr>
          <a:lstStyle>
            <a:lvl1pPr marL="0" algn="l" defTabSz="914228" rtl="0" eaLnBrk="1" latinLnBrk="0" hangingPunct="1">
              <a:lnSpc>
                <a:spcPct val="90000"/>
              </a:lnSpc>
              <a:spcBef>
                <a:spcPct val="0"/>
              </a:spcBef>
              <a:buNone/>
              <a:defRPr lang="en-US" sz="4000" b="0" i="0" u="none" kern="1200" cap="none" spc="-150"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Establish communication avenues</a:t>
            </a:r>
          </a:p>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Maintain momentum &amp; dialog among users</a:t>
            </a:r>
          </a:p>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Seek feedback and act on it</a:t>
            </a:r>
          </a:p>
          <a:p>
            <a:pPr marL="0" marR="0" lvl="0" indent="0" algn="l" defTabSz="914228" rtl="0" eaLnBrk="1" fontAlgn="auto" latinLnBrk="0" hangingPunct="1">
              <a:lnSpc>
                <a:spcPct val="90000"/>
              </a:lnSpc>
              <a:spcBef>
                <a:spcPct val="0"/>
              </a:spcBef>
              <a:spcAft>
                <a:spcPts val="1800"/>
              </a:spcAft>
              <a:buClrTx/>
              <a:buSzTx/>
              <a:buFontTx/>
              <a:buNone/>
              <a:tabLst/>
              <a:defRPr/>
            </a:pPr>
            <a:endPar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endParaRPr>
          </a:p>
          <a:p>
            <a:pPr marL="0" marR="0" lvl="0" indent="0" algn="l" defTabSz="914228" rtl="0" eaLnBrk="1" fontAlgn="auto" latinLnBrk="0" hangingPunct="1">
              <a:lnSpc>
                <a:spcPct val="90000"/>
              </a:lnSpc>
              <a:spcBef>
                <a:spcPct val="0"/>
              </a:spcBef>
              <a:spcAft>
                <a:spcPts val="1800"/>
              </a:spcAft>
              <a:buClrTx/>
              <a:buSzTx/>
              <a:buFontTx/>
              <a:buNone/>
              <a:tabLst/>
              <a:defRPr/>
            </a:pPr>
            <a:endPar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endParaRPr>
          </a:p>
        </p:txBody>
      </p:sp>
      <p:grpSp>
        <p:nvGrpSpPr>
          <p:cNvPr id="5" name="Group 4"/>
          <p:cNvGrpSpPr/>
          <p:nvPr/>
        </p:nvGrpSpPr>
        <p:grpSpPr>
          <a:xfrm>
            <a:off x="425113" y="5037340"/>
            <a:ext cx="4776807" cy="1354217"/>
            <a:chOff x="5924985" y="1379930"/>
            <a:chExt cx="5569706" cy="1354217"/>
          </a:xfrm>
        </p:grpSpPr>
        <p:sp>
          <p:nvSpPr>
            <p:cNvPr id="8" name="Rectangle 7"/>
            <p:cNvSpPr/>
            <p:nvPr/>
          </p:nvSpPr>
          <p:spPr>
            <a:xfrm>
              <a:off x="5924985" y="1379930"/>
              <a:ext cx="688199" cy="1354217"/>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8800" b="0" i="0" u="none" strike="noStrike" kern="0" cap="none" spc="0" normalizeH="0" baseline="0" noProof="0" dirty="0">
                  <a:ln>
                    <a:noFill/>
                  </a:ln>
                  <a:solidFill>
                    <a:srgbClr val="D83B01"/>
                  </a:solidFill>
                  <a:effectLst/>
                  <a:uLnTx/>
                  <a:uFillTx/>
                </a:rPr>
                <a:t>“</a:t>
              </a:r>
              <a:endParaRPr kumimoji="0" lang="en-US" sz="8800" b="0" i="0" u="none" strike="noStrike" kern="0" cap="none" spc="0" normalizeH="0" baseline="0" noProof="0" dirty="0">
                <a:ln>
                  <a:noFill/>
                </a:ln>
                <a:solidFill>
                  <a:srgbClr val="D83B01"/>
                </a:solidFill>
                <a:effectLst/>
                <a:uLnTx/>
                <a:uFillTx/>
              </a:endParaRPr>
            </a:p>
          </p:txBody>
        </p:sp>
        <p:sp>
          <p:nvSpPr>
            <p:cNvPr id="9" name="Title 1"/>
            <p:cNvSpPr txBox="1">
              <a:spLocks/>
            </p:cNvSpPr>
            <p:nvPr/>
          </p:nvSpPr>
          <p:spPr>
            <a:xfrm>
              <a:off x="6423721" y="1722856"/>
              <a:ext cx="5070970" cy="553998"/>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t>Rally people around the solution,</a:t>
              </a:r>
              <a:b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br>
              <a: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t>keep listening, and drive change”</a:t>
              </a:r>
            </a:p>
          </p:txBody>
        </p:sp>
      </p:grpSp>
    </p:spTree>
    <p:extLst>
      <p:ext uri="{BB962C8B-B14F-4D97-AF65-F5344CB8AC3E}">
        <p14:creationId xmlns:p14="http://schemas.microsoft.com/office/powerpoint/2010/main" val="30335187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752" t="14232" r="47364"/>
          <a:stretch/>
        </p:blipFill>
        <p:spPr>
          <a:xfrm>
            <a:off x="7679953" y="0"/>
            <a:ext cx="4756521" cy="6994525"/>
          </a:xfrm>
          <a:prstGeom prst="rect">
            <a:avLst/>
          </a:prstGeom>
        </p:spPr>
      </p:pic>
      <p:grpSp>
        <p:nvGrpSpPr>
          <p:cNvPr id="15" name="Group 14"/>
          <p:cNvGrpSpPr/>
          <p:nvPr/>
        </p:nvGrpSpPr>
        <p:grpSpPr>
          <a:xfrm>
            <a:off x="578314" y="941235"/>
            <a:ext cx="6562715" cy="4844940"/>
            <a:chOff x="5749537" y="1230426"/>
            <a:chExt cx="6562715" cy="4844940"/>
          </a:xfrm>
        </p:grpSpPr>
        <p:sp>
          <p:nvSpPr>
            <p:cNvPr id="16" name="Rectangle 15"/>
            <p:cNvSpPr/>
            <p:nvPr/>
          </p:nvSpPr>
          <p:spPr>
            <a:xfrm>
              <a:off x="5749537" y="1230426"/>
              <a:ext cx="688199" cy="2123658"/>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3800" b="0" i="0" u="none" strike="noStrike" kern="0" cap="none" spc="0" normalizeH="0" baseline="0" noProof="0" dirty="0">
                  <a:ln>
                    <a:noFill/>
                  </a:ln>
                  <a:solidFill>
                    <a:srgbClr val="D83B01"/>
                  </a:solidFill>
                  <a:effectLst/>
                  <a:uLnTx/>
                  <a:uFillTx/>
                </a:rPr>
                <a:t>“</a:t>
              </a:r>
              <a:endParaRPr kumimoji="0" lang="en-US" sz="13800" b="0" i="0" u="none" strike="noStrike" kern="0" cap="none" spc="0" normalizeH="0" baseline="0" noProof="0" dirty="0">
                <a:ln>
                  <a:noFill/>
                </a:ln>
                <a:solidFill>
                  <a:srgbClr val="D83B01"/>
                </a:solidFill>
                <a:effectLst/>
                <a:uLnTx/>
                <a:uFillTx/>
              </a:endParaRPr>
            </a:p>
          </p:txBody>
        </p:sp>
        <p:sp>
          <p:nvSpPr>
            <p:cNvPr id="17" name="Title 1"/>
            <p:cNvSpPr txBox="1">
              <a:spLocks/>
            </p:cNvSpPr>
            <p:nvPr/>
          </p:nvSpPr>
          <p:spPr>
            <a:xfrm>
              <a:off x="6427223" y="1854118"/>
              <a:ext cx="5501074" cy="2659190"/>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3200" b="1" i="0" u="none" strike="noStrike" kern="0" cap="none" spc="-100" normalizeH="0" baseline="0" noProof="0" dirty="0">
                  <a:ln>
                    <a:noFill/>
                  </a:ln>
                  <a:solidFill>
                    <a:schemeClr val="tx1"/>
                  </a:solidFill>
                  <a:effectLst/>
                  <a:uLnTx/>
                  <a:uFillTx/>
                  <a:latin typeface="Segoe UI Semibold" charset="0"/>
                  <a:ea typeface="Segoe UI Semibold" charset="0"/>
                  <a:cs typeface="Segoe UI Semibold" charset="0"/>
                </a:rPr>
                <a:t>We want them to love this tool, and part of that is not only listening to employees, but taking that feedback and truly turning it around and implementing that feedback.”</a:t>
              </a:r>
            </a:p>
          </p:txBody>
        </p:sp>
        <p:sp>
          <p:nvSpPr>
            <p:cNvPr id="19" name="Rectangle 18"/>
            <p:cNvSpPr/>
            <p:nvPr/>
          </p:nvSpPr>
          <p:spPr>
            <a:xfrm>
              <a:off x="10295187" y="5336702"/>
              <a:ext cx="2017065" cy="738664"/>
            </a:xfrm>
            <a:prstGeom prst="rect">
              <a:avLst/>
            </a:prstGeom>
          </p:spPr>
          <p:txBody>
            <a:bodyPr wrap="square" lIns="0" tIns="0" rIns="0" bIns="0" anchor="t" anchorCtr="0">
              <a:spAutoFit/>
            </a:bodyPr>
            <a:lstStyle/>
            <a:p>
              <a:pPr marL="114300" marR="0" lvl="0" indent="-114300" defTabSz="932472" eaLnBrk="1" fontAlgn="base" latinLnBrk="0" hangingPunct="1">
                <a:lnSpc>
                  <a:spcPct val="100000"/>
                </a:lnSpc>
                <a:spcBef>
                  <a:spcPct val="0"/>
                </a:spcBef>
                <a:spcAft>
                  <a:spcPct val="0"/>
                </a:spcAft>
                <a:buClrTx/>
                <a:buSzTx/>
                <a:buFontTx/>
                <a:buNone/>
                <a:tabLst/>
                <a:defRPr/>
              </a:pPr>
              <a:r>
                <a:rPr kumimoji="0" lang="it-IT" sz="18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Jeff Schuman</a:t>
              </a:r>
            </a:p>
            <a:p>
              <a:pPr marL="114300" marR="0" lvl="0" indent="-114300" defTabSz="932472" eaLnBrk="1" fontAlgn="base" latinLnBrk="0" hangingPunct="1">
                <a:lnSpc>
                  <a:spcPct val="100000"/>
                </a:lnSpc>
                <a:spcBef>
                  <a:spcPct val="0"/>
                </a:spcBef>
                <a:spcAft>
                  <a:spcPct val="0"/>
                </a:spcAft>
                <a:buClrTx/>
                <a:buSzTx/>
                <a:buFontTx/>
                <a:buNone/>
                <a:tabLst/>
                <a:defRPr/>
              </a:pPr>
              <a:r>
                <a:rPr kumimoji="0" lang="it-IT" sz="1400" b="1" i="0" u="none" strike="noStrike" kern="0" cap="none" spc="0" normalizeH="0" baseline="0" noProof="0" dirty="0">
                  <a:ln>
                    <a:noFill/>
                  </a:ln>
                  <a:solidFill>
                    <a:sysClr val="windowText" lastClr="000000"/>
                  </a:solidFill>
                  <a:effectLst/>
                  <a:uLnTx/>
                  <a:uFillTx/>
                  <a:latin typeface="Segoe UI" panose="020B0502040204020203" pitchFamily="34" charset="0"/>
                  <a:ea typeface="Segoe UI Semibold" charset="0"/>
                  <a:cs typeface="Segoe UI" panose="020B0502040204020203" pitchFamily="34" charset="0"/>
                </a:rPr>
                <a:t>Nationwide</a:t>
              </a:r>
            </a:p>
            <a:p>
              <a:pPr marL="114300" marR="0" lvl="0" indent="-114300" defTabSz="932472" eaLnBrk="1" fontAlgn="base" latinLnBrk="0" hangingPunct="1">
                <a:lnSpc>
                  <a:spcPct val="100000"/>
                </a:lnSpc>
                <a:spcBef>
                  <a:spcPct val="0"/>
                </a:spcBef>
                <a:spcAft>
                  <a:spcPct val="0"/>
                </a:spcAft>
                <a:buClrTx/>
                <a:buSzTx/>
                <a:buFontTx/>
                <a:buNone/>
                <a:tabLst/>
                <a:defRPr/>
              </a:pPr>
              <a:endParaRPr kumimoji="0" lang="it-IT" sz="1600" b="1" i="0" u="none" strike="noStrike" kern="0" cap="none" spc="0" normalizeH="0" baseline="0" noProof="0" dirty="0">
                <a:ln>
                  <a:noFill/>
                </a:ln>
                <a:solidFill>
                  <a:sysClr val="windowText" lastClr="000000"/>
                </a:solidFill>
                <a:effectLst/>
                <a:uLnTx/>
                <a:uFillTx/>
                <a:ea typeface="Segoe UI Semibold" charset="0"/>
                <a:cs typeface="Segoe UI Semibold" charset="0"/>
              </a:endParaRPr>
            </a:p>
          </p:txBody>
        </p:sp>
      </p:grpSp>
      <p:pic>
        <p:nvPicPr>
          <p:cNvPr id="6" name="Picture 4" descr="http://3.bp.blogspot.com/-CVzXKlG11Yg/VAe0b6R_ctI/AAAAAAAAhVs/2heTQN9C0ac/s1600/Nationwide-logo-2014.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856046" y="378451"/>
            <a:ext cx="1188720" cy="1188720"/>
          </a:xfrm>
          <a:prstGeom prst="rect">
            <a:avLst/>
          </a:prstGeom>
          <a:extLst>
            <a:ext uri="{909E8E84-426E-40dd-AFC4-6F175D3DCCD1}">
              <a14:hiddenFill xmlns="" xmlns:a14="http://schemas.microsoft.com/office/drawing/2010/main">
                <a:solidFill>
                  <a:srgbClr val="FFFFFF"/>
                </a:solidFill>
              </a14:hiddenFill>
            </a:ext>
          </a:extLst>
        </p:spPr>
      </p:pic>
      <p:sp>
        <p:nvSpPr>
          <p:cNvPr id="4" name="Rectangle 3"/>
          <p:cNvSpPr/>
          <p:nvPr/>
        </p:nvSpPr>
        <p:spPr bwMode="auto">
          <a:xfrm>
            <a:off x="7679953" y="4015946"/>
            <a:ext cx="4756521" cy="2978579"/>
          </a:xfrm>
          <a:prstGeom prst="rect">
            <a:avLst/>
          </a:prstGeom>
          <a:gradFill>
            <a:gsLst>
              <a:gs pos="0">
                <a:srgbClr val="000000">
                  <a:alpha val="0"/>
                </a:srgbClr>
              </a:gs>
              <a:gs pos="48000">
                <a:srgbClr val="000000">
                  <a:alpha val="40000"/>
                </a:srgbClr>
              </a:gs>
              <a:gs pos="100000">
                <a:srgbClr val="000000">
                  <a:alpha val="5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2" name="Group 11"/>
          <p:cNvGrpSpPr/>
          <p:nvPr/>
        </p:nvGrpSpPr>
        <p:grpSpPr>
          <a:xfrm>
            <a:off x="8254709" y="5742146"/>
            <a:ext cx="1484233" cy="485774"/>
            <a:chOff x="8413055" y="5716353"/>
            <a:chExt cx="1484233" cy="485774"/>
          </a:xfrm>
        </p:grpSpPr>
        <p:sp>
          <p:nvSpPr>
            <p:cNvPr id="13" name="TextBox 12"/>
            <p:cNvSpPr txBox="1"/>
            <p:nvPr/>
          </p:nvSpPr>
          <p:spPr>
            <a:xfrm>
              <a:off x="9036155" y="5760382"/>
              <a:ext cx="861133" cy="400110"/>
            </a:xfrm>
            <a:prstGeom prst="rect">
              <a:avLst/>
            </a:prstGeom>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2"/>
                  </a:solidFill>
                  <a:effectLst/>
                  <a:uLnTx/>
                  <a:uFillTx/>
                  <a:latin typeface="Segoe UI Semibold" panose="020B0702040204020203" pitchFamily="34" charset="0"/>
                  <a:cs typeface="Segoe UI Semibold" panose="020B0702040204020203" pitchFamily="34" charset="0"/>
                </a:rPr>
                <a:t>Video</a:t>
              </a:r>
            </a:p>
          </p:txBody>
        </p:sp>
        <p:sp>
          <p:nvSpPr>
            <p:cNvPr id="14" name="Freeform 25">
              <a:hlinkClick r:id="rId5"/>
            </p:cNvPr>
            <p:cNvSpPr>
              <a:spLocks noEditPoints="1"/>
            </p:cNvSpPr>
            <p:nvPr/>
          </p:nvSpPr>
          <p:spPr bwMode="black">
            <a:xfrm flipH="1">
              <a:off x="8413055" y="5716353"/>
              <a:ext cx="485774" cy="485774"/>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chemeClr val="bg2"/>
            </a:solidFill>
            <a:ln>
              <a:noFill/>
            </a:ln>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Segoe UI"/>
                <a:ea typeface="+mn-ea"/>
                <a:cs typeface="+mn-cs"/>
              </a:endParaRPr>
            </a:p>
          </p:txBody>
        </p:sp>
      </p:grpSp>
    </p:spTree>
    <p:extLst>
      <p:ext uri="{BB962C8B-B14F-4D97-AF65-F5344CB8AC3E}">
        <p14:creationId xmlns:p14="http://schemas.microsoft.com/office/powerpoint/2010/main" val="27920767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340" t="5610" r="29056" b="8568"/>
          <a:stretch/>
        </p:blipFill>
        <p:spPr>
          <a:xfrm>
            <a:off x="6492875" y="0"/>
            <a:ext cx="5943600" cy="6994525"/>
          </a:xfrm>
          <a:prstGeom prst="rect">
            <a:avLst/>
          </a:prstGeom>
        </p:spPr>
      </p:pic>
      <p:sp>
        <p:nvSpPr>
          <p:cNvPr id="2" name="Title 1"/>
          <p:cNvSpPr>
            <a:spLocks noGrp="1"/>
          </p:cNvSpPr>
          <p:nvPr>
            <p:ph type="title"/>
          </p:nvPr>
        </p:nvSpPr>
        <p:spPr>
          <a:xfrm>
            <a:off x="274639" y="300237"/>
            <a:ext cx="5465334" cy="917575"/>
          </a:xfrm>
        </p:spPr>
        <p:txBody>
          <a:bodyPr/>
          <a:lstStyle/>
          <a:p>
            <a:r>
              <a:rPr lang="en-US" dirty="0"/>
              <a:t>Measure, </a:t>
            </a:r>
            <a:r>
              <a:rPr lang="en-US" b="1" u="sng" dirty="0"/>
              <a:t>share successes</a:t>
            </a:r>
            <a:r>
              <a:rPr lang="en-US" dirty="0"/>
              <a:t>, and expand</a:t>
            </a:r>
          </a:p>
        </p:txBody>
      </p:sp>
      <p:sp>
        <p:nvSpPr>
          <p:cNvPr id="6" name="Title 1"/>
          <p:cNvSpPr txBox="1">
            <a:spLocks/>
          </p:cNvSpPr>
          <p:nvPr/>
        </p:nvSpPr>
        <p:spPr>
          <a:xfrm>
            <a:off x="274639" y="2379555"/>
            <a:ext cx="5289253" cy="1735245"/>
          </a:xfrm>
          <a:prstGeom prst="rect">
            <a:avLst/>
          </a:prstGeom>
        </p:spPr>
        <p:txBody>
          <a:bodyPr vert="horz" wrap="square" lIns="146304" tIns="91440" rIns="146304" bIns="91440" rtlCol="0" anchor="t">
            <a:noAutofit/>
          </a:bodyPr>
          <a:lstStyle>
            <a:lvl1pPr marL="0" algn="l" defTabSz="914228" rtl="0" eaLnBrk="1" latinLnBrk="0" hangingPunct="1">
              <a:lnSpc>
                <a:spcPct val="90000"/>
              </a:lnSpc>
              <a:spcBef>
                <a:spcPct val="0"/>
              </a:spcBef>
              <a:buNone/>
              <a:defRPr lang="en-US" sz="4000" b="0" i="0" u="none" kern="1200" cap="none" spc="-150" baseline="0" dirty="0">
                <a:ln w="3175">
                  <a:noFill/>
                </a:ln>
                <a:solidFill>
                  <a:schemeClr val="accent5">
                    <a:lumMod val="50000"/>
                  </a:schemeClr>
                </a:solidFill>
                <a:effectLst/>
                <a:latin typeface="Segoe UI Semibold" charset="0"/>
                <a:ea typeface="Segoe UI Semibold" charset="0"/>
                <a:cs typeface="Segoe UI Semibold" charset="0"/>
              </a:defRPr>
            </a:lvl1pPr>
          </a:lstStyle>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Measure progress against benchmark</a:t>
            </a:r>
          </a:p>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Improve solution based on user feedback</a:t>
            </a:r>
          </a:p>
          <a:p>
            <a:pPr marL="0" marR="0" lvl="0" indent="0" algn="l" defTabSz="914228" rtl="0" eaLnBrk="1" fontAlgn="auto" latinLnBrk="0" hangingPunct="1">
              <a:lnSpc>
                <a:spcPct val="90000"/>
              </a:lnSpc>
              <a:spcBef>
                <a:spcPct val="0"/>
              </a:spcBef>
              <a:spcAft>
                <a:spcPts val="1800"/>
              </a:spcAft>
              <a:buClrTx/>
              <a:buSzTx/>
              <a:buFontTx/>
              <a:buNone/>
              <a:tabLst/>
              <a:defRPr/>
            </a:pPr>
            <a:r>
              <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Add more scenarios, one step at a time</a:t>
            </a:r>
          </a:p>
          <a:p>
            <a:pPr marL="0" marR="0" lvl="0" indent="0" algn="l" defTabSz="914228" rtl="0" eaLnBrk="1" fontAlgn="auto" latinLnBrk="0" hangingPunct="1">
              <a:lnSpc>
                <a:spcPct val="90000"/>
              </a:lnSpc>
              <a:spcBef>
                <a:spcPct val="0"/>
              </a:spcBef>
              <a:spcAft>
                <a:spcPts val="1800"/>
              </a:spcAft>
              <a:buClrTx/>
              <a:buSzTx/>
              <a:buFontTx/>
              <a:buNone/>
              <a:tabLst/>
              <a:defRPr/>
            </a:pPr>
            <a:endPar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endParaRPr>
          </a:p>
          <a:p>
            <a:pPr marL="0" marR="0" lvl="0" indent="0" algn="l" defTabSz="914228" rtl="0" eaLnBrk="1" fontAlgn="auto" latinLnBrk="0" hangingPunct="1">
              <a:lnSpc>
                <a:spcPct val="90000"/>
              </a:lnSpc>
              <a:spcBef>
                <a:spcPct val="0"/>
              </a:spcBef>
              <a:spcAft>
                <a:spcPts val="1800"/>
              </a:spcAft>
              <a:buClrTx/>
              <a:buSzTx/>
              <a:buFontTx/>
              <a:buNone/>
              <a:tabLst/>
              <a:defRPr/>
            </a:pPr>
            <a:endParaRPr kumimoji="0" lang="en-US" sz="1800" b="0" i="0" u="none" strike="noStrike" kern="1200" cap="none" spc="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endParaRPr>
          </a:p>
        </p:txBody>
      </p:sp>
      <p:grpSp>
        <p:nvGrpSpPr>
          <p:cNvPr id="5" name="Group 4"/>
          <p:cNvGrpSpPr/>
          <p:nvPr/>
        </p:nvGrpSpPr>
        <p:grpSpPr>
          <a:xfrm>
            <a:off x="425113" y="5037340"/>
            <a:ext cx="4776807" cy="1354217"/>
            <a:chOff x="5924985" y="1379930"/>
            <a:chExt cx="5569706" cy="1354217"/>
          </a:xfrm>
        </p:grpSpPr>
        <p:sp>
          <p:nvSpPr>
            <p:cNvPr id="8" name="Rectangle 7"/>
            <p:cNvSpPr/>
            <p:nvPr/>
          </p:nvSpPr>
          <p:spPr>
            <a:xfrm>
              <a:off x="5924985" y="1379930"/>
              <a:ext cx="688199" cy="1354217"/>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8800" b="0" i="0" u="none" strike="noStrike" kern="0" cap="none" spc="0" normalizeH="0" baseline="0" noProof="0" dirty="0">
                  <a:ln>
                    <a:noFill/>
                  </a:ln>
                  <a:solidFill>
                    <a:srgbClr val="D83B01"/>
                  </a:solidFill>
                  <a:effectLst/>
                  <a:uLnTx/>
                  <a:uFillTx/>
                </a:rPr>
                <a:t>“</a:t>
              </a:r>
              <a:endParaRPr kumimoji="0" lang="en-US" sz="8800" b="0" i="0" u="none" strike="noStrike" kern="0" cap="none" spc="0" normalizeH="0" baseline="0" noProof="0" dirty="0">
                <a:ln>
                  <a:noFill/>
                </a:ln>
                <a:solidFill>
                  <a:srgbClr val="D83B01"/>
                </a:solidFill>
                <a:effectLst/>
                <a:uLnTx/>
                <a:uFillTx/>
              </a:endParaRPr>
            </a:p>
          </p:txBody>
        </p:sp>
        <p:sp>
          <p:nvSpPr>
            <p:cNvPr id="9" name="Title 1"/>
            <p:cNvSpPr txBox="1">
              <a:spLocks/>
            </p:cNvSpPr>
            <p:nvPr/>
          </p:nvSpPr>
          <p:spPr>
            <a:xfrm>
              <a:off x="6423721" y="1722856"/>
              <a:ext cx="5070970" cy="553998"/>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t>Showcase success, </a:t>
              </a:r>
              <a:b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br>
              <a:r>
                <a:rPr kumimoji="0" lang="en-US" sz="2000" b="1" i="0" u="none" strike="noStrike" kern="0" cap="none" spc="-30" normalizeH="0" baseline="0" noProof="0" dirty="0">
                  <a:ln>
                    <a:noFill/>
                  </a:ln>
                  <a:solidFill>
                    <a:schemeClr val="tx1"/>
                  </a:solidFill>
                  <a:effectLst/>
                  <a:uLnTx/>
                  <a:uFillTx/>
                  <a:latin typeface="Segoe UI Semibold" charset="0"/>
                  <a:ea typeface="Segoe UI Semibold" charset="0"/>
                  <a:cs typeface="Segoe UI Semibold" charset="0"/>
                </a:rPr>
                <a:t>celebrate, and reiterate”</a:t>
              </a:r>
            </a:p>
          </p:txBody>
        </p:sp>
      </p:grpSp>
    </p:spTree>
    <p:extLst>
      <p:ext uri="{BB962C8B-B14F-4D97-AF65-F5344CB8AC3E}">
        <p14:creationId xmlns:p14="http://schemas.microsoft.com/office/powerpoint/2010/main" val="4706287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the new IT</a:t>
            </a:r>
          </a:p>
        </p:txBody>
      </p:sp>
      <p:sp>
        <p:nvSpPr>
          <p:cNvPr id="5" name="Rectangle 10"/>
          <p:cNvSpPr/>
          <p:nvPr/>
        </p:nvSpPr>
        <p:spPr bwMode="auto">
          <a:xfrm>
            <a:off x="273041" y="2648584"/>
            <a:ext cx="6500763" cy="2026156"/>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04" tIns="48454" rIns="0" bIns="190004" numCol="1" rtlCol="0" anchor="t" anchorCtr="0" compatLnSpc="1">
            <a:prstTxWarp prst="textNoShape">
              <a:avLst/>
            </a:prstTxWarp>
          </a:bodyPr>
          <a:lstStyle/>
          <a:p>
            <a:pPr marL="0" marR="0" lvl="0" indent="0" defTabSz="931197" eaLnBrk="1" fontAlgn="base" latinLnBrk="0" hangingPunct="1">
              <a:lnSpc>
                <a:spcPct val="150000"/>
              </a:lnSpc>
              <a:spcBef>
                <a:spcPct val="0"/>
              </a:spcBef>
              <a:spcAft>
                <a:spcPts val="1195"/>
              </a:spcAft>
              <a:buClrTx/>
              <a:buSzTx/>
              <a:buFontTx/>
              <a:buNone/>
              <a:tabLst/>
              <a:defRPr/>
            </a:pPr>
            <a:r>
              <a:rPr kumimoji="0" lang="en-US" sz="1598" b="1" i="0" u="none" strike="noStrike" kern="0" cap="none" spc="0" normalizeH="0" baseline="0" noProof="0" dirty="0">
                <a:ln>
                  <a:noFill/>
                </a:ln>
                <a:solidFill>
                  <a:schemeClr val="accent1"/>
                </a:solidFill>
                <a:effectLst/>
                <a:uLnTx/>
                <a:uFillTx/>
              </a:rPr>
              <a:t>Service-optimized IT organizations </a:t>
            </a:r>
            <a:r>
              <a:rPr kumimoji="0" lang="en-US" sz="1598" b="0" i="0" u="none" strike="noStrike" kern="0" cap="none" spc="0" normalizeH="0" baseline="0" noProof="0" dirty="0">
                <a:ln>
                  <a:noFill/>
                </a:ln>
                <a:solidFill>
                  <a:srgbClr val="2C292A"/>
                </a:solidFill>
                <a:effectLst/>
                <a:uLnTx/>
                <a:uFillTx/>
              </a:rPr>
              <a:t>are </a:t>
            </a:r>
            <a:r>
              <a:rPr kumimoji="0" lang="en-US" sz="1598" b="1" i="0" u="none" strike="noStrike" kern="0" cap="none" spc="0" normalizeH="0" baseline="0" noProof="0" dirty="0">
                <a:ln>
                  <a:noFill/>
                </a:ln>
                <a:solidFill>
                  <a:schemeClr val="accent1"/>
                </a:solidFill>
                <a:effectLst/>
                <a:uLnTx/>
                <a:uFillTx/>
              </a:rPr>
              <a:t>growth enablers </a:t>
            </a:r>
            <a:r>
              <a:rPr kumimoji="0" lang="en-US" sz="1598" b="0" i="0" u="none" strike="noStrike" kern="0" cap="none" spc="0" normalizeH="0" baseline="0" noProof="0" dirty="0">
                <a:ln>
                  <a:noFill/>
                </a:ln>
                <a:solidFill>
                  <a:srgbClr val="2C292A"/>
                </a:solidFill>
                <a:effectLst/>
                <a:uLnTx/>
                <a:uFillTx/>
              </a:rPr>
              <a:t>and a source of both operational and strategic differentiation. Here, the IT organizations constructively and proactively engage with the business to improve business operations to enrich enterprise performance.</a:t>
            </a:r>
          </a:p>
          <a:p>
            <a:pPr marL="0" marR="0" lvl="0" indent="0" defTabSz="931197" eaLnBrk="1" fontAlgn="base" latinLnBrk="0" hangingPunct="1">
              <a:lnSpc>
                <a:spcPct val="100000"/>
              </a:lnSpc>
              <a:spcBef>
                <a:spcPct val="0"/>
              </a:spcBef>
              <a:spcAft>
                <a:spcPts val="1195"/>
              </a:spcAft>
              <a:buClrTx/>
              <a:buSzTx/>
              <a:buFontTx/>
              <a:buNone/>
              <a:tabLst/>
              <a:defRPr/>
            </a:pPr>
            <a:endParaRPr kumimoji="0" lang="en-US" sz="1598" b="0" i="0" u="none" strike="noStrike" kern="0" cap="none" spc="0" normalizeH="0" baseline="0" noProof="0" dirty="0">
              <a:ln>
                <a:noFill/>
              </a:ln>
              <a:solidFill>
                <a:srgbClr val="2C292A"/>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solidFill>
                <a:effectLst/>
                <a:uLnTx/>
                <a:uFillTx/>
                <a:latin typeface="Segoe UI Light" pitchFamily="34" charset="0"/>
              </a:rPr>
              <a:t> </a:t>
            </a: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598" b="0" i="0" u="none" strike="noStrike" kern="0" cap="none" spc="0" normalizeH="0" baseline="0" noProof="0" dirty="0">
                <a:ln>
                  <a:noFill/>
                </a:ln>
                <a:solidFill>
                  <a:srgbClr val="2C292A"/>
                </a:solidFill>
                <a:effectLst/>
                <a:uLnTx/>
                <a:uFillTx/>
                <a:hlinkClick r:id="rId3"/>
              </a:rPr>
              <a:t>How to Establish a Service-Optimized Organizational Structure</a:t>
            </a:r>
            <a:endParaRPr kumimoji="0" lang="en-US" sz="1598" b="0" i="0" u="none" strike="noStrike" kern="0" cap="none" spc="0" normalizeH="0" baseline="0" noProof="0" dirty="0">
              <a:ln>
                <a:noFill/>
              </a:ln>
              <a:solidFill>
                <a:srgbClr val="2C292A"/>
              </a:solidFill>
              <a:effectLst/>
              <a:uLnTx/>
              <a:uFillTx/>
            </a:endParaRP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598" b="0" i="0" u="none" strike="noStrike" kern="0" cap="none" spc="0" normalizeH="0" baseline="0" noProof="0" dirty="0">
                <a:ln>
                  <a:noFill/>
                </a:ln>
                <a:solidFill>
                  <a:srgbClr val="2C292A"/>
                </a:solidFill>
                <a:effectLst/>
                <a:uLnTx/>
                <a:uFillTx/>
              </a:rPr>
              <a:t>Published: 31 August 2016 ID: G00301661</a:t>
            </a: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598" b="0" i="0" u="none" strike="noStrike" kern="0" cap="none" spc="0" normalizeH="0" baseline="0" noProof="0" dirty="0">
                <a:ln>
                  <a:noFill/>
                </a:ln>
                <a:solidFill>
                  <a:srgbClr val="2C292A"/>
                </a:solidFill>
                <a:effectLst/>
                <a:uLnTx/>
                <a:uFillTx/>
              </a:rPr>
              <a:t>Analyst(s): Monika Sinha, Gartner</a:t>
            </a:r>
          </a:p>
          <a:p>
            <a:pPr marL="0" marR="0" lvl="0" indent="0" defTabSz="931197" eaLnBrk="1" fontAlgn="base" latinLnBrk="0" hangingPunct="1">
              <a:lnSpc>
                <a:spcPct val="100000"/>
              </a:lnSpc>
              <a:spcBef>
                <a:spcPct val="0"/>
              </a:spcBef>
              <a:spcAft>
                <a:spcPts val="1195"/>
              </a:spcAft>
              <a:buClrTx/>
              <a:buSzTx/>
              <a:buFontTx/>
              <a:buNone/>
              <a:tabLst/>
              <a:defRPr/>
            </a:pPr>
            <a:endParaRPr kumimoji="0" lang="en-US" sz="1598" b="0" i="0" u="none" strike="noStrike" kern="0" cap="none" spc="0" normalizeH="0" baseline="0" noProof="0" dirty="0">
              <a:ln>
                <a:noFill/>
              </a:ln>
              <a:solidFill>
                <a:srgbClr val="2C292A"/>
              </a:solidFill>
              <a:effectLst/>
              <a:uLnTx/>
              <a:uFillTx/>
            </a:endParaRPr>
          </a:p>
        </p:txBody>
      </p:sp>
      <p:sp>
        <p:nvSpPr>
          <p:cNvPr id="6" name="Rectangle 2"/>
          <p:cNvSpPr/>
          <p:nvPr/>
        </p:nvSpPr>
        <p:spPr bwMode="auto">
          <a:xfrm>
            <a:off x="7407275" y="0"/>
            <a:ext cx="5029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grpSp>
        <p:nvGrpSpPr>
          <p:cNvPr id="8" name="Group 7"/>
          <p:cNvGrpSpPr/>
          <p:nvPr/>
        </p:nvGrpSpPr>
        <p:grpSpPr>
          <a:xfrm>
            <a:off x="7609073" y="1372586"/>
            <a:ext cx="4544457" cy="3686913"/>
            <a:chOff x="5780273" y="993450"/>
            <a:chExt cx="4544457" cy="3686913"/>
          </a:xfrm>
        </p:grpSpPr>
        <p:sp>
          <p:nvSpPr>
            <p:cNvPr id="9" name="Rectangle 8"/>
            <p:cNvSpPr/>
            <p:nvPr/>
          </p:nvSpPr>
          <p:spPr>
            <a:xfrm>
              <a:off x="5780273" y="993450"/>
              <a:ext cx="688199" cy="1769715"/>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500" b="0" i="0" u="none" strike="noStrike" kern="0" cap="none" spc="0" normalizeH="0" baseline="0" noProof="0" dirty="0">
                  <a:ln>
                    <a:noFill/>
                  </a:ln>
                  <a:solidFill>
                    <a:srgbClr val="D83B01"/>
                  </a:solidFill>
                  <a:effectLst/>
                  <a:uLnTx/>
                  <a:uFillTx/>
                </a:rPr>
                <a:t>“</a:t>
              </a:r>
              <a:endParaRPr kumimoji="0" lang="en-US" sz="11500" b="0" i="0" u="none" strike="noStrike" kern="0" cap="none" spc="0" normalizeH="0" baseline="0" noProof="0" dirty="0">
                <a:ln>
                  <a:noFill/>
                </a:ln>
                <a:solidFill>
                  <a:srgbClr val="D83B01"/>
                </a:solidFill>
                <a:effectLst/>
                <a:uLnTx/>
                <a:uFillTx/>
              </a:endParaRPr>
            </a:p>
          </p:txBody>
        </p:sp>
        <p:sp>
          <p:nvSpPr>
            <p:cNvPr id="10" name="Title 1"/>
            <p:cNvSpPr txBox="1">
              <a:spLocks/>
            </p:cNvSpPr>
            <p:nvPr/>
          </p:nvSpPr>
          <p:spPr>
            <a:xfrm>
              <a:off x="6357168" y="1494198"/>
              <a:ext cx="3967562" cy="1994392"/>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rPr>
                <a:t>…the role of the CIO is shifting from the technology steward to business solutions enabler…”</a:t>
              </a:r>
            </a:p>
            <a:p>
              <a:pPr marL="0" marR="0" lvl="0" indent="0" algn="l" defTabSz="932472" rtl="0" eaLnBrk="1" fontAlgn="base" latinLnBrk="0" hangingPunct="1">
                <a:lnSpc>
                  <a:spcPct val="90000"/>
                </a:lnSpc>
                <a:spcBef>
                  <a:spcPct val="0"/>
                </a:spcBef>
                <a:spcAft>
                  <a:spcPct val="0"/>
                </a:spcAft>
                <a:buClrTx/>
                <a:buSzTx/>
                <a:buFontTx/>
                <a:buNone/>
                <a:tabLst/>
                <a:defRPr/>
              </a:pPr>
              <a:endPar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endParaRPr>
            </a:p>
          </p:txBody>
        </p:sp>
        <p:sp>
          <p:nvSpPr>
            <p:cNvPr id="11" name="Rectangle 10"/>
            <p:cNvSpPr/>
            <p:nvPr/>
          </p:nvSpPr>
          <p:spPr>
            <a:xfrm>
              <a:off x="7764127" y="4249476"/>
              <a:ext cx="2443960" cy="430887"/>
            </a:xfrm>
            <a:prstGeom prst="rect">
              <a:avLst/>
            </a:prstGeom>
          </p:spPr>
          <p:txBody>
            <a:bodyPr wrap="square" lIns="0" tIns="0" rIns="0" bIns="0" anchor="t" anchorCtr="0">
              <a:sp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Monika Sinha</a:t>
              </a:r>
              <a:br>
                <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br>
              <a:r>
                <a:rPr kumimoji="0" lang="it-IT" sz="12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Gartner Analyst</a:t>
              </a:r>
              <a:endPar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endParaRPr>
            </a:p>
          </p:txBody>
        </p:sp>
      </p:grpSp>
    </p:spTree>
    <p:extLst>
      <p:ext uri="{BB962C8B-B14F-4D97-AF65-F5344CB8AC3E}">
        <p14:creationId xmlns:p14="http://schemas.microsoft.com/office/powerpoint/2010/main" val="31017331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gradFill>
                  <a:gsLst>
                    <a:gs pos="0">
                      <a:schemeClr val="tx1"/>
                    </a:gs>
                    <a:gs pos="100000">
                      <a:schemeClr val="tx1"/>
                    </a:gs>
                  </a:gsLst>
                  <a:lin ang="5400000" scaled="1"/>
                </a:gradFill>
              </a:rPr>
              <a:t>What do you need to showcase success?</a:t>
            </a:r>
            <a:br>
              <a:rPr lang="en-US" dirty="0">
                <a:gradFill>
                  <a:gsLst>
                    <a:gs pos="0">
                      <a:schemeClr val="tx1"/>
                    </a:gs>
                    <a:gs pos="100000">
                      <a:schemeClr val="tx1"/>
                    </a:gs>
                  </a:gsLst>
                  <a:lin ang="5400000" scaled="1"/>
                </a:gradFill>
              </a:rPr>
            </a:br>
            <a:r>
              <a:rPr lang="en-US" sz="1800" spc="0" dirty="0">
                <a:gradFill>
                  <a:gsLst>
                    <a:gs pos="0">
                      <a:schemeClr val="tx1"/>
                    </a:gs>
                    <a:gs pos="100000">
                      <a:schemeClr val="tx1"/>
                    </a:gs>
                  </a:gsLst>
                  <a:lin ang="5400000" scaled="1"/>
                </a:gradFill>
              </a:rPr>
              <a:t>A mix of qualitative and quantitative results</a:t>
            </a:r>
          </a:p>
        </p:txBody>
      </p:sp>
      <p:sp>
        <p:nvSpPr>
          <p:cNvPr id="9" name="Rectangle 8"/>
          <p:cNvSpPr/>
          <p:nvPr/>
        </p:nvSpPr>
        <p:spPr>
          <a:xfrm>
            <a:off x="905549" y="4237828"/>
            <a:ext cx="2286000" cy="978729"/>
          </a:xfrm>
          <a:prstGeom prst="rect">
            <a:avLst/>
          </a:prstGeom>
        </p:spPr>
        <p:txBody>
          <a:bodyPr wrap="square" lIns="0" rIns="0">
            <a:spAutoFit/>
          </a:bodyPr>
          <a:lstStyle/>
          <a:p>
            <a:pPr marL="0" marR="0" lvl="0" indent="0" algn="ctr" defTabSz="914400" eaLnBrk="1" fontAlgn="base" latinLnBrk="0" hangingPunct="1">
              <a:lnSpc>
                <a:spcPct val="90000"/>
              </a:lnSpc>
              <a:spcBef>
                <a:spcPct val="0"/>
              </a:spcBef>
              <a:spcAft>
                <a:spcPts val="1800"/>
              </a:spcAft>
              <a:buClr>
                <a:srgbClr val="DC3C00"/>
              </a:buClr>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Evaluate where you are before getting started. Establish your benchmark and user surveys</a:t>
            </a:r>
          </a:p>
        </p:txBody>
      </p:sp>
      <p:sp>
        <p:nvSpPr>
          <p:cNvPr id="12" name="Rectangle 11"/>
          <p:cNvSpPr/>
          <p:nvPr/>
        </p:nvSpPr>
        <p:spPr>
          <a:xfrm>
            <a:off x="3691307" y="4237828"/>
            <a:ext cx="2286000" cy="1200329"/>
          </a:xfrm>
          <a:prstGeom prst="rect">
            <a:avLst/>
          </a:prstGeom>
        </p:spPr>
        <p:txBody>
          <a:bodyPr wrap="square" lIns="0" rIns="0">
            <a:spAutoFit/>
          </a:bodyPr>
          <a:lstStyle/>
          <a:p>
            <a:pPr marL="0" marR="0" lvl="0" indent="0" algn="ctr" defTabSz="914400" eaLnBrk="1" fontAlgn="base" latinLnBrk="0" hangingPunct="1">
              <a:lnSpc>
                <a:spcPct val="90000"/>
              </a:lnSpc>
              <a:spcBef>
                <a:spcPct val="0"/>
              </a:spcBef>
              <a:spcAft>
                <a:spcPts val="1800"/>
              </a:spcAft>
              <a:buClr>
                <a:srgbClr val="DC3C00"/>
              </a:buClr>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Identify business KPIs that may improve based on </a:t>
            </a:r>
            <a:b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b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desired outcomes (satisfaction, time to process an order, etc.)</a:t>
            </a:r>
          </a:p>
        </p:txBody>
      </p:sp>
      <p:sp>
        <p:nvSpPr>
          <p:cNvPr id="15" name="Rectangle 14"/>
          <p:cNvSpPr/>
          <p:nvPr/>
        </p:nvSpPr>
        <p:spPr>
          <a:xfrm>
            <a:off x="6477065" y="4237828"/>
            <a:ext cx="2286000" cy="978729"/>
          </a:xfrm>
          <a:prstGeom prst="rect">
            <a:avLst/>
          </a:prstGeom>
        </p:spPr>
        <p:txBody>
          <a:bodyPr wrap="square" lIns="0" rIns="0">
            <a:spAutoFit/>
          </a:bodyPr>
          <a:lstStyle/>
          <a:p>
            <a:pPr marL="0" marR="0" lvl="0" indent="0" algn="ctr" defTabSz="914400" eaLnBrk="1" fontAlgn="base" latinLnBrk="0" hangingPunct="1">
              <a:lnSpc>
                <a:spcPct val="90000"/>
              </a:lnSpc>
              <a:spcBef>
                <a:spcPct val="0"/>
              </a:spcBef>
              <a:spcAft>
                <a:spcPts val="1800"/>
              </a:spcAft>
              <a:buClr>
                <a:srgbClr val="DC3C00"/>
              </a:buClr>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Identify success stories and gather quotes using interviews, roundtables, Yammer Groups, etc. </a:t>
            </a:r>
          </a:p>
        </p:txBody>
      </p:sp>
      <p:sp>
        <p:nvSpPr>
          <p:cNvPr id="18" name="Rectangle 17"/>
          <p:cNvSpPr/>
          <p:nvPr/>
        </p:nvSpPr>
        <p:spPr>
          <a:xfrm>
            <a:off x="9262822" y="4237828"/>
            <a:ext cx="2286000" cy="978729"/>
          </a:xfrm>
          <a:prstGeom prst="rect">
            <a:avLst/>
          </a:prstGeom>
        </p:spPr>
        <p:txBody>
          <a:bodyPr wrap="square" lIns="0" rIns="0">
            <a:spAutoFit/>
          </a:bodyPr>
          <a:lstStyle/>
          <a:p>
            <a:pPr marL="0" marR="0" lvl="0" indent="0" algn="ctr" defTabSz="914400" eaLnBrk="1" fontAlgn="base" latinLnBrk="0" hangingPunct="1">
              <a:lnSpc>
                <a:spcPct val="90000"/>
              </a:lnSpc>
              <a:spcBef>
                <a:spcPct val="0"/>
              </a:spcBef>
              <a:spcAft>
                <a:spcPts val="1800"/>
              </a:spcAft>
              <a:buClr>
                <a:srgbClr val="DC3C00"/>
              </a:buClr>
              <a:buSzTx/>
              <a:buFontTx/>
              <a:buNone/>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latin typeface="Segoe UI Semilight" panose="020B0402040204020203" pitchFamily="34" charset="0"/>
                <a:cs typeface="Segoe UI Semilight" panose="020B0402040204020203" pitchFamily="34" charset="0"/>
              </a:rPr>
              <a:t>Measure progress against your KPIs to complement the qualitative analysis with data</a:t>
            </a:r>
          </a:p>
        </p:txBody>
      </p:sp>
      <p:sp>
        <p:nvSpPr>
          <p:cNvPr id="31" name="Oval 30"/>
          <p:cNvSpPr/>
          <p:nvPr/>
        </p:nvSpPr>
        <p:spPr>
          <a:xfrm>
            <a:off x="1183141" y="2069294"/>
            <a:ext cx="1730816" cy="1730816"/>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29" name="Oval 28"/>
          <p:cNvSpPr/>
          <p:nvPr/>
        </p:nvSpPr>
        <p:spPr>
          <a:xfrm>
            <a:off x="3968899" y="2069294"/>
            <a:ext cx="1730816" cy="1730816"/>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27" name="Oval 26"/>
          <p:cNvSpPr/>
          <p:nvPr/>
        </p:nvSpPr>
        <p:spPr>
          <a:xfrm>
            <a:off x="6754657" y="2069294"/>
            <a:ext cx="1730816" cy="1730816"/>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sp>
        <p:nvSpPr>
          <p:cNvPr id="25" name="Oval 24"/>
          <p:cNvSpPr/>
          <p:nvPr/>
        </p:nvSpPr>
        <p:spPr>
          <a:xfrm>
            <a:off x="9540414" y="2069294"/>
            <a:ext cx="1730816" cy="1730816"/>
          </a:xfrm>
          <a:prstGeom prst="ellipse">
            <a:avLst/>
          </a:prstGeom>
          <a:solidFill>
            <a:schemeClr val="bg1">
              <a:lumMod val="90000"/>
            </a:scheme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FF0000"/>
              </a:solidFill>
              <a:effectLst/>
              <a:uLnTx/>
              <a:uFillTx/>
              <a:ea typeface="Segoe UI" pitchFamily="34" charset="0"/>
              <a:cs typeface="Segoe UI" pitchFamily="34" charset="0"/>
            </a:endParaRPr>
          </a:p>
        </p:txBody>
      </p:sp>
      <p:grpSp>
        <p:nvGrpSpPr>
          <p:cNvPr id="39" name="Group 4"/>
          <p:cNvGrpSpPr>
            <a:grpSpLocks noChangeAspect="1"/>
          </p:cNvGrpSpPr>
          <p:nvPr/>
        </p:nvGrpSpPr>
        <p:grpSpPr bwMode="auto">
          <a:xfrm>
            <a:off x="10148130" y="2514310"/>
            <a:ext cx="515385" cy="840784"/>
            <a:chOff x="6497" y="734"/>
            <a:chExt cx="255" cy="416"/>
          </a:xfrm>
          <a:solidFill>
            <a:schemeClr val="accent1"/>
          </a:solidFill>
        </p:grpSpPr>
        <p:sp>
          <p:nvSpPr>
            <p:cNvPr id="41" name="Freeform 5"/>
            <p:cNvSpPr>
              <a:spLocks noEditPoints="1"/>
            </p:cNvSpPr>
            <p:nvPr/>
          </p:nvSpPr>
          <p:spPr bwMode="auto">
            <a:xfrm>
              <a:off x="6505" y="1033"/>
              <a:ext cx="51" cy="84"/>
            </a:xfrm>
            <a:custGeom>
              <a:avLst/>
              <a:gdLst>
                <a:gd name="T0" fmla="*/ 0 w 51"/>
                <a:gd name="T1" fmla="*/ 0 h 84"/>
                <a:gd name="T2" fmla="*/ 0 w 51"/>
                <a:gd name="T3" fmla="*/ 84 h 84"/>
                <a:gd name="T4" fmla="*/ 51 w 51"/>
                <a:gd name="T5" fmla="*/ 84 h 84"/>
                <a:gd name="T6" fmla="*/ 51 w 51"/>
                <a:gd name="T7" fmla="*/ 0 h 84"/>
                <a:gd name="T8" fmla="*/ 0 w 51"/>
                <a:gd name="T9" fmla="*/ 0 h 84"/>
                <a:gd name="T10" fmla="*/ 34 w 51"/>
                <a:gd name="T11" fmla="*/ 17 h 84"/>
                <a:gd name="T12" fmla="*/ 34 w 51"/>
                <a:gd name="T13" fmla="*/ 67 h 84"/>
                <a:gd name="T14" fmla="*/ 17 w 51"/>
                <a:gd name="T15" fmla="*/ 67 h 84"/>
                <a:gd name="T16" fmla="*/ 17 w 51"/>
                <a:gd name="T17" fmla="*/ 17 h 84"/>
                <a:gd name="T18" fmla="*/ 34 w 51"/>
                <a:gd name="T19"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84">
                  <a:moveTo>
                    <a:pt x="0" y="0"/>
                  </a:moveTo>
                  <a:lnTo>
                    <a:pt x="0" y="84"/>
                  </a:lnTo>
                  <a:lnTo>
                    <a:pt x="51" y="84"/>
                  </a:lnTo>
                  <a:lnTo>
                    <a:pt x="51" y="0"/>
                  </a:lnTo>
                  <a:lnTo>
                    <a:pt x="0" y="0"/>
                  </a:lnTo>
                  <a:close/>
                  <a:moveTo>
                    <a:pt x="34" y="17"/>
                  </a:moveTo>
                  <a:lnTo>
                    <a:pt x="34" y="67"/>
                  </a:lnTo>
                  <a:lnTo>
                    <a:pt x="17" y="67"/>
                  </a:lnTo>
                  <a:lnTo>
                    <a:pt x="17" y="17"/>
                  </a:lnTo>
                  <a:lnTo>
                    <a:pt x="34" y="17"/>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Freeform 6"/>
            <p:cNvSpPr>
              <a:spLocks noEditPoints="1"/>
            </p:cNvSpPr>
            <p:nvPr/>
          </p:nvSpPr>
          <p:spPr bwMode="auto">
            <a:xfrm>
              <a:off x="6537" y="734"/>
              <a:ext cx="215" cy="214"/>
            </a:xfrm>
            <a:custGeom>
              <a:avLst/>
              <a:gdLst>
                <a:gd name="T0" fmla="*/ 64 w 102"/>
                <a:gd name="T1" fmla="*/ 98 h 103"/>
                <a:gd name="T2" fmla="*/ 28 w 102"/>
                <a:gd name="T3" fmla="*/ 97 h 103"/>
                <a:gd name="T4" fmla="*/ 25 w 102"/>
                <a:gd name="T5" fmla="*/ 95 h 103"/>
                <a:gd name="T6" fmla="*/ 45 w 102"/>
                <a:gd name="T7" fmla="*/ 53 h 103"/>
                <a:gd name="T8" fmla="*/ 0 w 102"/>
                <a:gd name="T9" fmla="*/ 55 h 103"/>
                <a:gd name="T10" fmla="*/ 0 w 102"/>
                <a:gd name="T11" fmla="*/ 51 h 103"/>
                <a:gd name="T12" fmla="*/ 32 w 102"/>
                <a:gd name="T13" fmla="*/ 8 h 103"/>
                <a:gd name="T14" fmla="*/ 93 w 102"/>
                <a:gd name="T15" fmla="*/ 37 h 103"/>
                <a:gd name="T16" fmla="*/ 64 w 102"/>
                <a:gd name="T17" fmla="*/ 98 h 103"/>
                <a:gd name="T18" fmla="*/ 35 w 102"/>
                <a:gd name="T19" fmla="*/ 92 h 103"/>
                <a:gd name="T20" fmla="*/ 61 w 102"/>
                <a:gd name="T21" fmla="*/ 91 h 103"/>
                <a:gd name="T22" fmla="*/ 86 w 102"/>
                <a:gd name="T23" fmla="*/ 40 h 103"/>
                <a:gd name="T24" fmla="*/ 34 w 102"/>
                <a:gd name="T25" fmla="*/ 16 h 103"/>
                <a:gd name="T26" fmla="*/ 8 w 102"/>
                <a:gd name="T27" fmla="*/ 47 h 103"/>
                <a:gd name="T28" fmla="*/ 57 w 102"/>
                <a:gd name="T29" fmla="*/ 46 h 103"/>
                <a:gd name="T30" fmla="*/ 35 w 102"/>
                <a:gd name="T31" fmla="*/ 9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03">
                  <a:moveTo>
                    <a:pt x="64" y="98"/>
                  </a:moveTo>
                  <a:cubicBezTo>
                    <a:pt x="52" y="103"/>
                    <a:pt x="39" y="102"/>
                    <a:pt x="28" y="97"/>
                  </a:cubicBezTo>
                  <a:cubicBezTo>
                    <a:pt x="25" y="95"/>
                    <a:pt x="25" y="95"/>
                    <a:pt x="25" y="95"/>
                  </a:cubicBezTo>
                  <a:cubicBezTo>
                    <a:pt x="45" y="53"/>
                    <a:pt x="45" y="53"/>
                    <a:pt x="45" y="53"/>
                  </a:cubicBezTo>
                  <a:cubicBezTo>
                    <a:pt x="0" y="55"/>
                    <a:pt x="0" y="55"/>
                    <a:pt x="0" y="55"/>
                  </a:cubicBezTo>
                  <a:cubicBezTo>
                    <a:pt x="0" y="51"/>
                    <a:pt x="0" y="51"/>
                    <a:pt x="0" y="51"/>
                  </a:cubicBezTo>
                  <a:cubicBezTo>
                    <a:pt x="1" y="31"/>
                    <a:pt x="14" y="15"/>
                    <a:pt x="32" y="8"/>
                  </a:cubicBezTo>
                  <a:cubicBezTo>
                    <a:pt x="56" y="0"/>
                    <a:pt x="84" y="13"/>
                    <a:pt x="93" y="37"/>
                  </a:cubicBezTo>
                  <a:cubicBezTo>
                    <a:pt x="102" y="62"/>
                    <a:pt x="89" y="90"/>
                    <a:pt x="64" y="98"/>
                  </a:cubicBezTo>
                  <a:close/>
                  <a:moveTo>
                    <a:pt x="35" y="92"/>
                  </a:moveTo>
                  <a:cubicBezTo>
                    <a:pt x="43" y="94"/>
                    <a:pt x="53" y="94"/>
                    <a:pt x="61" y="91"/>
                  </a:cubicBezTo>
                  <a:cubicBezTo>
                    <a:pt x="82" y="84"/>
                    <a:pt x="93" y="61"/>
                    <a:pt x="86" y="40"/>
                  </a:cubicBezTo>
                  <a:cubicBezTo>
                    <a:pt x="78" y="19"/>
                    <a:pt x="55" y="8"/>
                    <a:pt x="34" y="16"/>
                  </a:cubicBezTo>
                  <a:cubicBezTo>
                    <a:pt x="20" y="21"/>
                    <a:pt x="10" y="33"/>
                    <a:pt x="8" y="47"/>
                  </a:cubicBezTo>
                  <a:cubicBezTo>
                    <a:pt x="57" y="46"/>
                    <a:pt x="57" y="46"/>
                    <a:pt x="57" y="46"/>
                  </a:cubicBezTo>
                  <a:lnTo>
                    <a:pt x="35" y="92"/>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Freeform 7"/>
            <p:cNvSpPr>
              <a:spLocks noEditPoints="1"/>
            </p:cNvSpPr>
            <p:nvPr/>
          </p:nvSpPr>
          <p:spPr bwMode="auto">
            <a:xfrm>
              <a:off x="6497" y="859"/>
              <a:ext cx="114" cy="102"/>
            </a:xfrm>
            <a:custGeom>
              <a:avLst/>
              <a:gdLst>
                <a:gd name="T0" fmla="*/ 30 w 54"/>
                <a:gd name="T1" fmla="*/ 49 h 49"/>
                <a:gd name="T2" fmla="*/ 27 w 54"/>
                <a:gd name="T3" fmla="*/ 48 h 49"/>
                <a:gd name="T4" fmla="*/ 3 w 54"/>
                <a:gd name="T5" fmla="*/ 22 h 49"/>
                <a:gd name="T6" fmla="*/ 1 w 54"/>
                <a:gd name="T7" fmla="*/ 4 h 49"/>
                <a:gd name="T8" fmla="*/ 1 w 54"/>
                <a:gd name="T9" fmla="*/ 1 h 49"/>
                <a:gd name="T10" fmla="*/ 54 w 54"/>
                <a:gd name="T11" fmla="*/ 0 h 49"/>
                <a:gd name="T12" fmla="*/ 30 w 54"/>
                <a:gd name="T13" fmla="*/ 49 h 49"/>
                <a:gd name="T14" fmla="*/ 8 w 54"/>
                <a:gd name="T15" fmla="*/ 8 h 49"/>
                <a:gd name="T16" fmla="*/ 10 w 54"/>
                <a:gd name="T17" fmla="*/ 20 h 49"/>
                <a:gd name="T18" fmla="*/ 27 w 54"/>
                <a:gd name="T19" fmla="*/ 40 h 49"/>
                <a:gd name="T20" fmla="*/ 42 w 54"/>
                <a:gd name="T21" fmla="*/ 7 h 49"/>
                <a:gd name="T22" fmla="*/ 8 w 54"/>
                <a:gd name="T2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49">
                  <a:moveTo>
                    <a:pt x="30" y="49"/>
                  </a:moveTo>
                  <a:cubicBezTo>
                    <a:pt x="27" y="48"/>
                    <a:pt x="27" y="48"/>
                    <a:pt x="27" y="48"/>
                  </a:cubicBezTo>
                  <a:cubicBezTo>
                    <a:pt x="16" y="43"/>
                    <a:pt x="7" y="34"/>
                    <a:pt x="3" y="22"/>
                  </a:cubicBezTo>
                  <a:cubicBezTo>
                    <a:pt x="1" y="16"/>
                    <a:pt x="0" y="10"/>
                    <a:pt x="1" y="4"/>
                  </a:cubicBezTo>
                  <a:cubicBezTo>
                    <a:pt x="1" y="1"/>
                    <a:pt x="1" y="1"/>
                    <a:pt x="1" y="1"/>
                  </a:cubicBezTo>
                  <a:cubicBezTo>
                    <a:pt x="54" y="0"/>
                    <a:pt x="54" y="0"/>
                    <a:pt x="54" y="0"/>
                  </a:cubicBezTo>
                  <a:lnTo>
                    <a:pt x="30" y="49"/>
                  </a:lnTo>
                  <a:close/>
                  <a:moveTo>
                    <a:pt x="8" y="8"/>
                  </a:moveTo>
                  <a:cubicBezTo>
                    <a:pt x="8" y="12"/>
                    <a:pt x="8" y="16"/>
                    <a:pt x="10" y="20"/>
                  </a:cubicBezTo>
                  <a:cubicBezTo>
                    <a:pt x="13" y="28"/>
                    <a:pt x="19" y="35"/>
                    <a:pt x="27" y="40"/>
                  </a:cubicBezTo>
                  <a:cubicBezTo>
                    <a:pt x="42" y="7"/>
                    <a:pt x="42" y="7"/>
                    <a:pt x="42" y="7"/>
                  </a:cubicBezTo>
                  <a:lnTo>
                    <a:pt x="8" y="8"/>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8"/>
            <p:cNvSpPr>
              <a:spLocks noChangeArrowheads="1"/>
            </p:cNvSpPr>
            <p:nvPr/>
          </p:nvSpPr>
          <p:spPr bwMode="auto">
            <a:xfrm>
              <a:off x="6505" y="1133"/>
              <a:ext cx="236" cy="17"/>
            </a:xfrm>
            <a:prstGeom prst="rect">
              <a:avLst/>
            </a:prstGeom>
            <a:grpFill/>
            <a:ln w="0">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9"/>
            <p:cNvSpPr>
              <a:spLocks noEditPoints="1"/>
            </p:cNvSpPr>
            <p:nvPr/>
          </p:nvSpPr>
          <p:spPr bwMode="auto">
            <a:xfrm>
              <a:off x="6566" y="983"/>
              <a:ext cx="51" cy="134"/>
            </a:xfrm>
            <a:custGeom>
              <a:avLst/>
              <a:gdLst>
                <a:gd name="T0" fmla="*/ 0 w 51"/>
                <a:gd name="T1" fmla="*/ 0 h 134"/>
                <a:gd name="T2" fmla="*/ 0 w 51"/>
                <a:gd name="T3" fmla="*/ 134 h 134"/>
                <a:gd name="T4" fmla="*/ 51 w 51"/>
                <a:gd name="T5" fmla="*/ 134 h 134"/>
                <a:gd name="T6" fmla="*/ 51 w 51"/>
                <a:gd name="T7" fmla="*/ 0 h 134"/>
                <a:gd name="T8" fmla="*/ 0 w 51"/>
                <a:gd name="T9" fmla="*/ 0 h 134"/>
                <a:gd name="T10" fmla="*/ 34 w 51"/>
                <a:gd name="T11" fmla="*/ 17 h 134"/>
                <a:gd name="T12" fmla="*/ 34 w 51"/>
                <a:gd name="T13" fmla="*/ 117 h 134"/>
                <a:gd name="T14" fmla="*/ 17 w 51"/>
                <a:gd name="T15" fmla="*/ 117 h 134"/>
                <a:gd name="T16" fmla="*/ 17 w 51"/>
                <a:gd name="T17" fmla="*/ 17 h 134"/>
                <a:gd name="T18" fmla="*/ 34 w 51"/>
                <a:gd name="T19" fmla="*/ 1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34">
                  <a:moveTo>
                    <a:pt x="0" y="0"/>
                  </a:moveTo>
                  <a:lnTo>
                    <a:pt x="0" y="134"/>
                  </a:lnTo>
                  <a:lnTo>
                    <a:pt x="51" y="134"/>
                  </a:lnTo>
                  <a:lnTo>
                    <a:pt x="51" y="0"/>
                  </a:lnTo>
                  <a:lnTo>
                    <a:pt x="0" y="0"/>
                  </a:lnTo>
                  <a:close/>
                  <a:moveTo>
                    <a:pt x="34" y="17"/>
                  </a:moveTo>
                  <a:lnTo>
                    <a:pt x="34" y="117"/>
                  </a:lnTo>
                  <a:lnTo>
                    <a:pt x="17" y="117"/>
                  </a:lnTo>
                  <a:lnTo>
                    <a:pt x="17" y="17"/>
                  </a:lnTo>
                  <a:lnTo>
                    <a:pt x="34" y="17"/>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10"/>
            <p:cNvSpPr>
              <a:spLocks noEditPoints="1"/>
            </p:cNvSpPr>
            <p:nvPr/>
          </p:nvSpPr>
          <p:spPr bwMode="auto">
            <a:xfrm>
              <a:off x="6627" y="1008"/>
              <a:ext cx="51" cy="109"/>
            </a:xfrm>
            <a:custGeom>
              <a:avLst/>
              <a:gdLst>
                <a:gd name="T0" fmla="*/ 0 w 51"/>
                <a:gd name="T1" fmla="*/ 0 h 109"/>
                <a:gd name="T2" fmla="*/ 0 w 51"/>
                <a:gd name="T3" fmla="*/ 109 h 109"/>
                <a:gd name="T4" fmla="*/ 51 w 51"/>
                <a:gd name="T5" fmla="*/ 109 h 109"/>
                <a:gd name="T6" fmla="*/ 51 w 51"/>
                <a:gd name="T7" fmla="*/ 0 h 109"/>
                <a:gd name="T8" fmla="*/ 0 w 51"/>
                <a:gd name="T9" fmla="*/ 0 h 109"/>
                <a:gd name="T10" fmla="*/ 34 w 51"/>
                <a:gd name="T11" fmla="*/ 17 h 109"/>
                <a:gd name="T12" fmla="*/ 34 w 51"/>
                <a:gd name="T13" fmla="*/ 92 h 109"/>
                <a:gd name="T14" fmla="*/ 17 w 51"/>
                <a:gd name="T15" fmla="*/ 92 h 109"/>
                <a:gd name="T16" fmla="*/ 17 w 51"/>
                <a:gd name="T17" fmla="*/ 17 h 109"/>
                <a:gd name="T18" fmla="*/ 34 w 51"/>
                <a:gd name="T19"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109">
                  <a:moveTo>
                    <a:pt x="0" y="0"/>
                  </a:moveTo>
                  <a:lnTo>
                    <a:pt x="0" y="109"/>
                  </a:lnTo>
                  <a:lnTo>
                    <a:pt x="51" y="109"/>
                  </a:lnTo>
                  <a:lnTo>
                    <a:pt x="51" y="0"/>
                  </a:lnTo>
                  <a:lnTo>
                    <a:pt x="0" y="0"/>
                  </a:lnTo>
                  <a:close/>
                  <a:moveTo>
                    <a:pt x="34" y="17"/>
                  </a:moveTo>
                  <a:lnTo>
                    <a:pt x="34" y="92"/>
                  </a:lnTo>
                  <a:lnTo>
                    <a:pt x="17" y="92"/>
                  </a:lnTo>
                  <a:lnTo>
                    <a:pt x="17" y="17"/>
                  </a:lnTo>
                  <a:lnTo>
                    <a:pt x="34" y="17"/>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11"/>
            <p:cNvSpPr>
              <a:spLocks noEditPoints="1"/>
            </p:cNvSpPr>
            <p:nvPr/>
          </p:nvSpPr>
          <p:spPr bwMode="auto">
            <a:xfrm>
              <a:off x="6691" y="950"/>
              <a:ext cx="50" cy="167"/>
            </a:xfrm>
            <a:custGeom>
              <a:avLst/>
              <a:gdLst>
                <a:gd name="T0" fmla="*/ 0 w 50"/>
                <a:gd name="T1" fmla="*/ 0 h 167"/>
                <a:gd name="T2" fmla="*/ 0 w 50"/>
                <a:gd name="T3" fmla="*/ 167 h 167"/>
                <a:gd name="T4" fmla="*/ 50 w 50"/>
                <a:gd name="T5" fmla="*/ 167 h 167"/>
                <a:gd name="T6" fmla="*/ 50 w 50"/>
                <a:gd name="T7" fmla="*/ 0 h 167"/>
                <a:gd name="T8" fmla="*/ 0 w 50"/>
                <a:gd name="T9" fmla="*/ 0 h 167"/>
                <a:gd name="T10" fmla="*/ 33 w 50"/>
                <a:gd name="T11" fmla="*/ 17 h 167"/>
                <a:gd name="T12" fmla="*/ 33 w 50"/>
                <a:gd name="T13" fmla="*/ 150 h 167"/>
                <a:gd name="T14" fmla="*/ 16 w 50"/>
                <a:gd name="T15" fmla="*/ 150 h 167"/>
                <a:gd name="T16" fmla="*/ 16 w 50"/>
                <a:gd name="T17" fmla="*/ 17 h 167"/>
                <a:gd name="T18" fmla="*/ 33 w 50"/>
                <a:gd name="T19" fmla="*/ 1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67">
                  <a:moveTo>
                    <a:pt x="0" y="0"/>
                  </a:moveTo>
                  <a:lnTo>
                    <a:pt x="0" y="167"/>
                  </a:lnTo>
                  <a:lnTo>
                    <a:pt x="50" y="167"/>
                  </a:lnTo>
                  <a:lnTo>
                    <a:pt x="50" y="0"/>
                  </a:lnTo>
                  <a:lnTo>
                    <a:pt x="0" y="0"/>
                  </a:lnTo>
                  <a:close/>
                  <a:moveTo>
                    <a:pt x="33" y="17"/>
                  </a:moveTo>
                  <a:lnTo>
                    <a:pt x="33" y="150"/>
                  </a:lnTo>
                  <a:lnTo>
                    <a:pt x="16" y="150"/>
                  </a:lnTo>
                  <a:lnTo>
                    <a:pt x="16" y="17"/>
                  </a:lnTo>
                  <a:lnTo>
                    <a:pt x="33" y="17"/>
                  </a:lnTo>
                  <a:close/>
                </a:path>
              </a:pathLst>
            </a:custGeom>
            <a:grpFill/>
            <a:ln w="0">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8" name="Group 14"/>
          <p:cNvGrpSpPr>
            <a:grpSpLocks noChangeAspect="1"/>
          </p:cNvGrpSpPr>
          <p:nvPr/>
        </p:nvGrpSpPr>
        <p:grpSpPr bwMode="auto">
          <a:xfrm>
            <a:off x="7274943" y="2614231"/>
            <a:ext cx="690245" cy="640943"/>
            <a:chOff x="4634" y="926"/>
            <a:chExt cx="294" cy="273"/>
          </a:xfrm>
        </p:grpSpPr>
        <p:sp>
          <p:nvSpPr>
            <p:cNvPr id="50" name="Freeform 15"/>
            <p:cNvSpPr>
              <a:spLocks/>
            </p:cNvSpPr>
            <p:nvPr/>
          </p:nvSpPr>
          <p:spPr bwMode="auto">
            <a:xfrm>
              <a:off x="4720" y="1138"/>
              <a:ext cx="122" cy="61"/>
            </a:xfrm>
            <a:custGeom>
              <a:avLst/>
              <a:gdLst>
                <a:gd name="T0" fmla="*/ 58 w 58"/>
                <a:gd name="T1" fmla="*/ 29 h 29"/>
                <a:gd name="T2" fmla="*/ 29 w 58"/>
                <a:gd name="T3" fmla="*/ 0 h 29"/>
                <a:gd name="T4" fmla="*/ 0 w 58"/>
                <a:gd name="T5" fmla="*/ 29 h 29"/>
              </a:gdLst>
              <a:ahLst/>
              <a:cxnLst>
                <a:cxn ang="0">
                  <a:pos x="T0" y="T1"/>
                </a:cxn>
                <a:cxn ang="0">
                  <a:pos x="T2" y="T3"/>
                </a:cxn>
                <a:cxn ang="0">
                  <a:pos x="T4" y="T5"/>
                </a:cxn>
              </a:cxnLst>
              <a:rect l="0" t="0" r="r" b="b"/>
              <a:pathLst>
                <a:path w="58" h="29">
                  <a:moveTo>
                    <a:pt x="58" y="29"/>
                  </a:moveTo>
                  <a:cubicBezTo>
                    <a:pt x="58" y="13"/>
                    <a:pt x="45" y="0"/>
                    <a:pt x="29" y="0"/>
                  </a:cubicBezTo>
                  <a:cubicBezTo>
                    <a:pt x="13" y="0"/>
                    <a:pt x="0" y="13"/>
                    <a:pt x="0" y="29"/>
                  </a:cubicBezTo>
                </a:path>
              </a:pathLst>
            </a:cu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Oval 16"/>
            <p:cNvSpPr>
              <a:spLocks noChangeArrowheads="1"/>
            </p:cNvSpPr>
            <p:nvPr/>
          </p:nvSpPr>
          <p:spPr bwMode="auto">
            <a:xfrm>
              <a:off x="4741" y="1052"/>
              <a:ext cx="86" cy="86"/>
            </a:xfrm>
            <a:prstGeom prst="ellipse">
              <a:avLst/>
            </a:pr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Oval 17"/>
            <p:cNvSpPr>
              <a:spLocks noChangeArrowheads="1"/>
            </p:cNvSpPr>
            <p:nvPr/>
          </p:nvSpPr>
          <p:spPr bwMode="auto">
            <a:xfrm>
              <a:off x="4643" y="1088"/>
              <a:ext cx="67" cy="67"/>
            </a:xfrm>
            <a:prstGeom prst="ellipse">
              <a:avLst/>
            </a:pr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Oval 18"/>
            <p:cNvSpPr>
              <a:spLocks noChangeArrowheads="1"/>
            </p:cNvSpPr>
            <p:nvPr/>
          </p:nvSpPr>
          <p:spPr bwMode="auto">
            <a:xfrm>
              <a:off x="4852" y="1088"/>
              <a:ext cx="67" cy="67"/>
            </a:xfrm>
            <a:prstGeom prst="ellipse">
              <a:avLst/>
            </a:pr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19"/>
            <p:cNvSpPr>
              <a:spLocks/>
            </p:cNvSpPr>
            <p:nvPr/>
          </p:nvSpPr>
          <p:spPr bwMode="auto">
            <a:xfrm>
              <a:off x="4634" y="1155"/>
              <a:ext cx="86" cy="44"/>
            </a:xfrm>
            <a:custGeom>
              <a:avLst/>
              <a:gdLst>
                <a:gd name="T0" fmla="*/ 41 w 41"/>
                <a:gd name="T1" fmla="*/ 21 h 21"/>
                <a:gd name="T2" fmla="*/ 20 w 41"/>
                <a:gd name="T3" fmla="*/ 0 h 21"/>
                <a:gd name="T4" fmla="*/ 0 w 41"/>
                <a:gd name="T5" fmla="*/ 21 h 21"/>
              </a:gdLst>
              <a:ahLst/>
              <a:cxnLst>
                <a:cxn ang="0">
                  <a:pos x="T0" y="T1"/>
                </a:cxn>
                <a:cxn ang="0">
                  <a:pos x="T2" y="T3"/>
                </a:cxn>
                <a:cxn ang="0">
                  <a:pos x="T4" y="T5"/>
                </a:cxn>
              </a:cxnLst>
              <a:rect l="0" t="0" r="r" b="b"/>
              <a:pathLst>
                <a:path w="41" h="21">
                  <a:moveTo>
                    <a:pt x="41" y="21"/>
                  </a:moveTo>
                  <a:cubicBezTo>
                    <a:pt x="41" y="9"/>
                    <a:pt x="32" y="0"/>
                    <a:pt x="20" y="0"/>
                  </a:cubicBezTo>
                  <a:cubicBezTo>
                    <a:pt x="9" y="0"/>
                    <a:pt x="0" y="9"/>
                    <a:pt x="0" y="21"/>
                  </a:cubicBezTo>
                </a:path>
              </a:pathLst>
            </a:cu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Freeform 20"/>
            <p:cNvSpPr>
              <a:spLocks/>
            </p:cNvSpPr>
            <p:nvPr/>
          </p:nvSpPr>
          <p:spPr bwMode="auto">
            <a:xfrm>
              <a:off x="4842" y="1155"/>
              <a:ext cx="86" cy="44"/>
            </a:xfrm>
            <a:custGeom>
              <a:avLst/>
              <a:gdLst>
                <a:gd name="T0" fmla="*/ 41 w 41"/>
                <a:gd name="T1" fmla="*/ 21 h 21"/>
                <a:gd name="T2" fmla="*/ 21 w 41"/>
                <a:gd name="T3" fmla="*/ 0 h 21"/>
                <a:gd name="T4" fmla="*/ 0 w 41"/>
                <a:gd name="T5" fmla="*/ 21 h 21"/>
              </a:gdLst>
              <a:ahLst/>
              <a:cxnLst>
                <a:cxn ang="0">
                  <a:pos x="T0" y="T1"/>
                </a:cxn>
                <a:cxn ang="0">
                  <a:pos x="T2" y="T3"/>
                </a:cxn>
                <a:cxn ang="0">
                  <a:pos x="T4" y="T5"/>
                </a:cxn>
              </a:cxnLst>
              <a:rect l="0" t="0" r="r" b="b"/>
              <a:pathLst>
                <a:path w="41" h="21">
                  <a:moveTo>
                    <a:pt x="41" y="21"/>
                  </a:moveTo>
                  <a:cubicBezTo>
                    <a:pt x="41" y="9"/>
                    <a:pt x="32" y="0"/>
                    <a:pt x="21" y="0"/>
                  </a:cubicBezTo>
                  <a:cubicBezTo>
                    <a:pt x="9" y="0"/>
                    <a:pt x="0" y="9"/>
                    <a:pt x="0" y="21"/>
                  </a:cubicBezTo>
                </a:path>
              </a:pathLst>
            </a:cu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Freeform 21"/>
            <p:cNvSpPr>
              <a:spLocks/>
            </p:cNvSpPr>
            <p:nvPr/>
          </p:nvSpPr>
          <p:spPr bwMode="auto">
            <a:xfrm>
              <a:off x="4645" y="926"/>
              <a:ext cx="272" cy="109"/>
            </a:xfrm>
            <a:custGeom>
              <a:avLst/>
              <a:gdLst>
                <a:gd name="T0" fmla="*/ 272 w 272"/>
                <a:gd name="T1" fmla="*/ 88 h 109"/>
                <a:gd name="T2" fmla="*/ 272 w 272"/>
                <a:gd name="T3" fmla="*/ 0 h 109"/>
                <a:gd name="T4" fmla="*/ 0 w 272"/>
                <a:gd name="T5" fmla="*/ 0 h 109"/>
                <a:gd name="T6" fmla="*/ 0 w 272"/>
                <a:gd name="T7" fmla="*/ 88 h 109"/>
                <a:gd name="T8" fmla="*/ 31 w 272"/>
                <a:gd name="T9" fmla="*/ 88 h 109"/>
                <a:gd name="T10" fmla="*/ 31 w 272"/>
                <a:gd name="T11" fmla="*/ 109 h 109"/>
                <a:gd name="T12" fmla="*/ 73 w 272"/>
                <a:gd name="T13" fmla="*/ 88 h 109"/>
                <a:gd name="T14" fmla="*/ 117 w 272"/>
                <a:gd name="T15" fmla="*/ 88 h 109"/>
                <a:gd name="T16" fmla="*/ 138 w 272"/>
                <a:gd name="T17" fmla="*/ 109 h 109"/>
                <a:gd name="T18" fmla="*/ 159 w 272"/>
                <a:gd name="T19" fmla="*/ 88 h 109"/>
                <a:gd name="T20" fmla="*/ 199 w 272"/>
                <a:gd name="T21" fmla="*/ 88 h 109"/>
                <a:gd name="T22" fmla="*/ 241 w 272"/>
                <a:gd name="T23" fmla="*/ 109 h 109"/>
                <a:gd name="T24" fmla="*/ 241 w 272"/>
                <a:gd name="T25" fmla="*/ 88 h 109"/>
                <a:gd name="T26" fmla="*/ 272 w 272"/>
                <a:gd name="T27" fmla="*/ 8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2" h="109">
                  <a:moveTo>
                    <a:pt x="272" y="88"/>
                  </a:moveTo>
                  <a:lnTo>
                    <a:pt x="272" y="0"/>
                  </a:lnTo>
                  <a:lnTo>
                    <a:pt x="0" y="0"/>
                  </a:lnTo>
                  <a:lnTo>
                    <a:pt x="0" y="88"/>
                  </a:lnTo>
                  <a:lnTo>
                    <a:pt x="31" y="88"/>
                  </a:lnTo>
                  <a:lnTo>
                    <a:pt x="31" y="109"/>
                  </a:lnTo>
                  <a:lnTo>
                    <a:pt x="73" y="88"/>
                  </a:lnTo>
                  <a:lnTo>
                    <a:pt x="117" y="88"/>
                  </a:lnTo>
                  <a:lnTo>
                    <a:pt x="138" y="109"/>
                  </a:lnTo>
                  <a:lnTo>
                    <a:pt x="159" y="88"/>
                  </a:lnTo>
                  <a:lnTo>
                    <a:pt x="199" y="88"/>
                  </a:lnTo>
                  <a:lnTo>
                    <a:pt x="241" y="109"/>
                  </a:lnTo>
                  <a:lnTo>
                    <a:pt x="241" y="88"/>
                  </a:lnTo>
                  <a:lnTo>
                    <a:pt x="272" y="88"/>
                  </a:lnTo>
                  <a:close/>
                </a:path>
              </a:pathLst>
            </a:custGeom>
            <a:noFill/>
            <a:ln w="349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57" name="Group 24"/>
          <p:cNvGrpSpPr>
            <a:grpSpLocks noChangeAspect="1"/>
          </p:cNvGrpSpPr>
          <p:nvPr/>
        </p:nvGrpSpPr>
        <p:grpSpPr bwMode="auto">
          <a:xfrm>
            <a:off x="4430263" y="2710071"/>
            <a:ext cx="808089" cy="449262"/>
            <a:chOff x="2798" y="1751"/>
            <a:chExt cx="277" cy="154"/>
          </a:xfrm>
          <a:solidFill>
            <a:schemeClr val="accent1"/>
          </a:solidFill>
        </p:grpSpPr>
        <p:sp>
          <p:nvSpPr>
            <p:cNvPr id="59" name="Rectangle 25"/>
            <p:cNvSpPr>
              <a:spLocks noChangeArrowheads="1"/>
            </p:cNvSpPr>
            <p:nvPr/>
          </p:nvSpPr>
          <p:spPr bwMode="auto">
            <a:xfrm>
              <a:off x="2857" y="1751"/>
              <a:ext cx="218" cy="17"/>
            </a:xfrm>
            <a:prstGeom prst="rect">
              <a:avLst/>
            </a:prstGeom>
            <a:grpFill/>
            <a:ln w="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26"/>
            <p:cNvSpPr>
              <a:spLocks noChangeArrowheads="1"/>
            </p:cNvSpPr>
            <p:nvPr/>
          </p:nvSpPr>
          <p:spPr bwMode="auto">
            <a:xfrm>
              <a:off x="2807" y="1819"/>
              <a:ext cx="16" cy="18"/>
            </a:xfrm>
            <a:prstGeom prst="rect">
              <a:avLst/>
            </a:prstGeom>
            <a:grpFill/>
            <a:ln w="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27"/>
            <p:cNvSpPr>
              <a:spLocks noChangeArrowheads="1"/>
            </p:cNvSpPr>
            <p:nvPr/>
          </p:nvSpPr>
          <p:spPr bwMode="auto">
            <a:xfrm>
              <a:off x="2807" y="1751"/>
              <a:ext cx="16" cy="17"/>
            </a:xfrm>
            <a:prstGeom prst="rect">
              <a:avLst/>
            </a:prstGeom>
            <a:grpFill/>
            <a:ln w="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28"/>
            <p:cNvSpPr>
              <a:spLocks noChangeArrowheads="1"/>
            </p:cNvSpPr>
            <p:nvPr/>
          </p:nvSpPr>
          <p:spPr bwMode="auto">
            <a:xfrm>
              <a:off x="2857" y="1819"/>
              <a:ext cx="218" cy="18"/>
            </a:xfrm>
            <a:prstGeom prst="rect">
              <a:avLst/>
            </a:prstGeom>
            <a:grpFill/>
            <a:ln w="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3" name="Rectangle 29"/>
            <p:cNvSpPr>
              <a:spLocks noChangeArrowheads="1"/>
            </p:cNvSpPr>
            <p:nvPr/>
          </p:nvSpPr>
          <p:spPr bwMode="auto">
            <a:xfrm>
              <a:off x="2857" y="1888"/>
              <a:ext cx="218" cy="17"/>
            </a:xfrm>
            <a:prstGeom prst="rect">
              <a:avLst/>
            </a:prstGeom>
            <a:grpFill/>
            <a:ln w="0">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Freeform 30"/>
            <p:cNvSpPr>
              <a:spLocks/>
            </p:cNvSpPr>
            <p:nvPr/>
          </p:nvSpPr>
          <p:spPr bwMode="auto">
            <a:xfrm>
              <a:off x="2798" y="1864"/>
              <a:ext cx="48" cy="41"/>
            </a:xfrm>
            <a:custGeom>
              <a:avLst/>
              <a:gdLst>
                <a:gd name="T0" fmla="*/ 17 w 48"/>
                <a:gd name="T1" fmla="*/ 41 h 41"/>
                <a:gd name="T2" fmla="*/ 0 w 48"/>
                <a:gd name="T3" fmla="*/ 24 h 41"/>
                <a:gd name="T4" fmla="*/ 9 w 48"/>
                <a:gd name="T5" fmla="*/ 15 h 41"/>
                <a:gd name="T6" fmla="*/ 17 w 48"/>
                <a:gd name="T7" fmla="*/ 24 h 41"/>
                <a:gd name="T8" fmla="*/ 38 w 48"/>
                <a:gd name="T9" fmla="*/ 0 h 41"/>
                <a:gd name="T10" fmla="*/ 48 w 48"/>
                <a:gd name="T11" fmla="*/ 11 h 41"/>
                <a:gd name="T12" fmla="*/ 17 w 48"/>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48" h="41">
                  <a:moveTo>
                    <a:pt x="17" y="41"/>
                  </a:moveTo>
                  <a:lnTo>
                    <a:pt x="0" y="24"/>
                  </a:lnTo>
                  <a:lnTo>
                    <a:pt x="9" y="15"/>
                  </a:lnTo>
                  <a:lnTo>
                    <a:pt x="17" y="24"/>
                  </a:lnTo>
                  <a:lnTo>
                    <a:pt x="38" y="0"/>
                  </a:lnTo>
                  <a:lnTo>
                    <a:pt x="48" y="11"/>
                  </a:lnTo>
                  <a:lnTo>
                    <a:pt x="17" y="41"/>
                  </a:lnTo>
                  <a:close/>
                </a:path>
              </a:pathLst>
            </a:custGeom>
            <a:grpFill/>
            <a:ln w="0">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67" name="Freeform 34"/>
          <p:cNvSpPr>
            <a:spLocks/>
          </p:cNvSpPr>
          <p:nvPr/>
        </p:nvSpPr>
        <p:spPr bwMode="auto">
          <a:xfrm>
            <a:off x="1631950" y="2517775"/>
            <a:ext cx="833437" cy="833437"/>
          </a:xfrm>
          <a:custGeom>
            <a:avLst/>
            <a:gdLst>
              <a:gd name="T0" fmla="*/ 0 w 525"/>
              <a:gd name="T1" fmla="*/ 263 h 525"/>
              <a:gd name="T2" fmla="*/ 112 w 525"/>
              <a:gd name="T3" fmla="*/ 375 h 525"/>
              <a:gd name="T4" fmla="*/ 112 w 525"/>
              <a:gd name="T5" fmla="*/ 323 h 525"/>
              <a:gd name="T6" fmla="*/ 51 w 525"/>
              <a:gd name="T7" fmla="*/ 263 h 525"/>
              <a:gd name="T8" fmla="*/ 263 w 525"/>
              <a:gd name="T9" fmla="*/ 51 h 525"/>
              <a:gd name="T10" fmla="*/ 474 w 525"/>
              <a:gd name="T11" fmla="*/ 263 h 525"/>
              <a:gd name="T12" fmla="*/ 263 w 525"/>
              <a:gd name="T13" fmla="*/ 474 h 525"/>
              <a:gd name="T14" fmla="*/ 187 w 525"/>
              <a:gd name="T15" fmla="*/ 399 h 525"/>
              <a:gd name="T16" fmla="*/ 187 w 525"/>
              <a:gd name="T17" fmla="*/ 281 h 525"/>
              <a:gd name="T18" fmla="*/ 328 w 525"/>
              <a:gd name="T19" fmla="*/ 281 h 525"/>
              <a:gd name="T20" fmla="*/ 267 w 525"/>
              <a:gd name="T21" fmla="*/ 342 h 525"/>
              <a:gd name="T22" fmla="*/ 295 w 525"/>
              <a:gd name="T23" fmla="*/ 370 h 525"/>
              <a:gd name="T24" fmla="*/ 403 w 525"/>
              <a:gd name="T25" fmla="*/ 263 h 525"/>
              <a:gd name="T26" fmla="*/ 295 w 525"/>
              <a:gd name="T27" fmla="*/ 155 h 525"/>
              <a:gd name="T28" fmla="*/ 267 w 525"/>
              <a:gd name="T29" fmla="*/ 183 h 525"/>
              <a:gd name="T30" fmla="*/ 328 w 525"/>
              <a:gd name="T31" fmla="*/ 244 h 525"/>
              <a:gd name="T32" fmla="*/ 150 w 525"/>
              <a:gd name="T33" fmla="*/ 244 h 525"/>
              <a:gd name="T34" fmla="*/ 150 w 525"/>
              <a:gd name="T35" fmla="*/ 361 h 525"/>
              <a:gd name="T36" fmla="*/ 150 w 525"/>
              <a:gd name="T37" fmla="*/ 413 h 525"/>
              <a:gd name="T38" fmla="*/ 187 w 525"/>
              <a:gd name="T39" fmla="*/ 450 h 525"/>
              <a:gd name="T40" fmla="*/ 263 w 525"/>
              <a:gd name="T41" fmla="*/ 525 h 525"/>
              <a:gd name="T42" fmla="*/ 525 w 525"/>
              <a:gd name="T43" fmla="*/ 263 h 525"/>
              <a:gd name="T44" fmla="*/ 263 w 525"/>
              <a:gd name="T45" fmla="*/ 0 h 525"/>
              <a:gd name="T46" fmla="*/ 0 w 525"/>
              <a:gd name="T47" fmla="*/ 263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5" h="525">
                <a:moveTo>
                  <a:pt x="0" y="263"/>
                </a:moveTo>
                <a:lnTo>
                  <a:pt x="112" y="375"/>
                </a:lnTo>
                <a:lnTo>
                  <a:pt x="112" y="323"/>
                </a:lnTo>
                <a:lnTo>
                  <a:pt x="51" y="263"/>
                </a:lnTo>
                <a:lnTo>
                  <a:pt x="263" y="51"/>
                </a:lnTo>
                <a:lnTo>
                  <a:pt x="474" y="263"/>
                </a:lnTo>
                <a:lnTo>
                  <a:pt x="263" y="474"/>
                </a:lnTo>
                <a:lnTo>
                  <a:pt x="187" y="399"/>
                </a:lnTo>
                <a:lnTo>
                  <a:pt x="187" y="281"/>
                </a:lnTo>
                <a:lnTo>
                  <a:pt x="328" y="281"/>
                </a:lnTo>
                <a:lnTo>
                  <a:pt x="267" y="342"/>
                </a:lnTo>
                <a:lnTo>
                  <a:pt x="295" y="370"/>
                </a:lnTo>
                <a:lnTo>
                  <a:pt x="403" y="263"/>
                </a:lnTo>
                <a:lnTo>
                  <a:pt x="295" y="155"/>
                </a:lnTo>
                <a:lnTo>
                  <a:pt x="267" y="183"/>
                </a:lnTo>
                <a:lnTo>
                  <a:pt x="328" y="244"/>
                </a:lnTo>
                <a:lnTo>
                  <a:pt x="150" y="244"/>
                </a:lnTo>
                <a:lnTo>
                  <a:pt x="150" y="361"/>
                </a:lnTo>
                <a:lnTo>
                  <a:pt x="150" y="413"/>
                </a:lnTo>
                <a:lnTo>
                  <a:pt x="187" y="450"/>
                </a:lnTo>
                <a:lnTo>
                  <a:pt x="263" y="525"/>
                </a:lnTo>
                <a:lnTo>
                  <a:pt x="525" y="263"/>
                </a:lnTo>
                <a:lnTo>
                  <a:pt x="263" y="0"/>
                </a:lnTo>
                <a:lnTo>
                  <a:pt x="0" y="26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1798843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3" y="1251441"/>
            <a:ext cx="12431536" cy="52120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3"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3" name="Title 1"/>
          <p:cNvSpPr>
            <a:spLocks noGrp="1"/>
          </p:cNvSpPr>
          <p:nvPr>
            <p:ph type="title"/>
          </p:nvPr>
        </p:nvSpPr>
        <p:spPr>
          <a:xfrm>
            <a:off x="274638" y="300238"/>
            <a:ext cx="12415319" cy="917575"/>
          </a:xfrm>
        </p:spPr>
        <p:txBody>
          <a:bodyPr/>
          <a:lstStyle/>
          <a:p>
            <a:r>
              <a:rPr lang="en-US" dirty="0"/>
              <a:t>Monitor usage from the Office 365 Admin Center</a:t>
            </a:r>
          </a:p>
        </p:txBody>
      </p:sp>
      <p:pic>
        <p:nvPicPr>
          <p:cNvPr id="18" name="Picture 17"/>
          <p:cNvPicPr>
            <a:picLocks noChangeAspect="1"/>
          </p:cNvPicPr>
          <p:nvPr/>
        </p:nvPicPr>
        <p:blipFill>
          <a:blip r:embed="rId3"/>
          <a:stretch>
            <a:fillRect/>
          </a:stretch>
        </p:blipFill>
        <p:spPr>
          <a:xfrm>
            <a:off x="1123765" y="1319252"/>
            <a:ext cx="10185772" cy="5076457"/>
          </a:xfrm>
          <a:prstGeom prst="rect">
            <a:avLst/>
          </a:prstGeom>
        </p:spPr>
      </p:pic>
    </p:spTree>
    <p:extLst>
      <p:ext uri="{BB962C8B-B14F-4D97-AF65-F5344CB8AC3E}">
        <p14:creationId xmlns:p14="http://schemas.microsoft.com/office/powerpoint/2010/main" val="1128579744"/>
      </p:ext>
    </p:extLst>
  </p:cSld>
  <p:clrMapOvr>
    <a:masterClrMapping/>
  </p:clrMapOvr>
  <p:transition spd="med">
    <p:pull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2"/>
          <p:cNvSpPr/>
          <p:nvPr/>
        </p:nvSpPr>
        <p:spPr bwMode="auto">
          <a:xfrm>
            <a:off x="4755722" y="497"/>
            <a:ext cx="7679870" cy="6987167"/>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5" tIns="274281" rIns="457135" bIns="146283" numCol="1" spcCol="0" rtlCol="0" fromWordArt="0" anchor="t" anchorCtr="0" forceAA="0" compatLnSpc="1">
            <a:prstTxWarp prst="textNoShape">
              <a:avLst/>
            </a:prstTxWarp>
            <a:noAutofit/>
          </a:bodyPr>
          <a:lstStyle/>
          <a:p>
            <a:pPr marL="0" marR="0" lvl="0" indent="0" defTabSz="914224" eaLnBrk="1" fontAlgn="auto" latinLnBrk="0" hangingPunct="1">
              <a:lnSpc>
                <a:spcPct val="150000"/>
              </a:lnSpc>
              <a:spcBef>
                <a:spcPts val="0"/>
              </a:spcBef>
              <a:spcAft>
                <a:spcPts val="0"/>
              </a:spcAft>
              <a:buClrTx/>
              <a:buSzTx/>
              <a:buFontTx/>
              <a:buNone/>
              <a:tabLst/>
              <a:defRPr/>
            </a:pPr>
            <a:endParaRPr kumimoji="0" lang="en-US" sz="1599"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2" name="Title 1"/>
          <p:cNvSpPr>
            <a:spLocks noGrp="1"/>
          </p:cNvSpPr>
          <p:nvPr>
            <p:ph type="title"/>
          </p:nvPr>
        </p:nvSpPr>
        <p:spPr>
          <a:xfrm>
            <a:off x="275482" y="2834811"/>
            <a:ext cx="11887878" cy="917444"/>
          </a:xfrm>
        </p:spPr>
        <p:txBody>
          <a:bodyPr/>
          <a:lstStyle/>
          <a:p>
            <a:r>
              <a:rPr lang="en-US" dirty="0"/>
              <a:t>Microsoft FastTrack </a:t>
            </a:r>
            <a:br>
              <a:rPr lang="en-US" dirty="0"/>
            </a:br>
            <a:r>
              <a:rPr lang="en-US" dirty="0"/>
              <a:t>Resources</a:t>
            </a:r>
            <a:br>
              <a:rPr lang="en-US" dirty="0"/>
            </a:br>
            <a:r>
              <a:rPr lang="en-US" sz="1800" spc="0" dirty="0"/>
              <a:t>Summary of resources available today</a:t>
            </a:r>
            <a:br>
              <a:rPr lang="en-US" sz="1800" spc="0" dirty="0"/>
            </a:br>
            <a:endParaRPr lang="en-US" spc="0" dirty="0"/>
          </a:p>
        </p:txBody>
      </p:sp>
      <p:sp>
        <p:nvSpPr>
          <p:cNvPr id="27" name="Title 10"/>
          <p:cNvSpPr txBox="1">
            <a:spLocks/>
          </p:cNvSpPr>
          <p:nvPr/>
        </p:nvSpPr>
        <p:spPr>
          <a:xfrm>
            <a:off x="356471" y="1753931"/>
            <a:ext cx="4187191" cy="567609"/>
          </a:xfrm>
          <a:prstGeom prst="rect">
            <a:avLst/>
          </a:prstGeom>
        </p:spPr>
        <p:txBody>
          <a:bodyPr/>
          <a:lstStyle>
            <a:lvl1pPr algn="l" defTabSz="914228" rtl="0" eaLnBrk="1" latinLnBrk="0" hangingPunct="1">
              <a:spcBef>
                <a:spcPct val="0"/>
              </a:spcBef>
              <a:buNone/>
              <a:defRPr sz="7200" kern="1200">
                <a:solidFill>
                  <a:srgbClr val="00A9CB"/>
                </a:solidFill>
                <a:latin typeface="+mj-lt"/>
                <a:ea typeface="+mj-ea"/>
                <a:cs typeface="+mj-cs"/>
              </a:defRPr>
            </a:lvl1pPr>
          </a:lstStyle>
          <a:p>
            <a:pPr marL="0" marR="0" lvl="0" indent="0" algn="l" defTabSz="914053" rtl="0" eaLnBrk="1" fontAlgn="auto" latinLnBrk="0" hangingPunct="1">
              <a:lnSpc>
                <a:spcPct val="100000"/>
              </a:lnSpc>
              <a:spcBef>
                <a:spcPct val="0"/>
              </a:spcBef>
              <a:spcAft>
                <a:spcPts val="0"/>
              </a:spcAft>
              <a:buClrTx/>
              <a:buSzTx/>
              <a:buFontTx/>
              <a:buNone/>
              <a:tabLst/>
              <a:defRPr/>
            </a:pPr>
            <a:endParaRPr kumimoji="0" lang="en-US" sz="2856" b="1" i="0" u="none" strike="noStrike" kern="1200" cap="none" spc="0" normalizeH="0" baseline="0" noProof="0" dirty="0">
              <a:ln>
                <a:noFill/>
              </a:ln>
              <a:solidFill>
                <a:schemeClr val="accent5">
                  <a:lumMod val="50000"/>
                </a:schemeClr>
              </a:solidFill>
              <a:effectLst/>
              <a:uLnTx/>
              <a:uFillTx/>
              <a:latin typeface="Segoe UI"/>
              <a:ea typeface="+mj-ea"/>
              <a:cs typeface="+mj-cs"/>
            </a:endParaRPr>
          </a:p>
        </p:txBody>
      </p:sp>
      <p:sp>
        <p:nvSpPr>
          <p:cNvPr id="76" name="Circular Arrow 42"/>
          <p:cNvSpPr/>
          <p:nvPr/>
        </p:nvSpPr>
        <p:spPr>
          <a:xfrm rot="21432149">
            <a:off x="6696955" y="1381373"/>
            <a:ext cx="4007705" cy="4027422"/>
          </a:xfrm>
          <a:prstGeom prst="circularArrow">
            <a:avLst>
              <a:gd name="adj1" fmla="val 11864"/>
              <a:gd name="adj2" fmla="val 327528"/>
              <a:gd name="adj3" fmla="val 1706662"/>
              <a:gd name="adj4" fmla="val 16199432"/>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Circular Arrow 43"/>
          <p:cNvSpPr/>
          <p:nvPr/>
        </p:nvSpPr>
        <p:spPr>
          <a:xfrm rot="21432149">
            <a:off x="6629537" y="1512582"/>
            <a:ext cx="4007705" cy="4027422"/>
          </a:xfrm>
          <a:prstGeom prst="circularArrow">
            <a:avLst>
              <a:gd name="adj1" fmla="val 11864"/>
              <a:gd name="adj2" fmla="val 327528"/>
              <a:gd name="adj3" fmla="val 8917015"/>
              <a:gd name="adj4" fmla="val 1800502"/>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Circular Arrow 44"/>
          <p:cNvSpPr/>
          <p:nvPr/>
        </p:nvSpPr>
        <p:spPr>
          <a:xfrm rot="21432149">
            <a:off x="6549650" y="1388570"/>
            <a:ext cx="4007705" cy="4027422"/>
          </a:xfrm>
          <a:prstGeom prst="circularArrow">
            <a:avLst>
              <a:gd name="adj1" fmla="val 11864"/>
              <a:gd name="adj2" fmla="val 327528"/>
              <a:gd name="adj3" fmla="val 16114325"/>
              <a:gd name="adj4" fmla="val 9000000"/>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Oval 58"/>
          <p:cNvSpPr/>
          <p:nvPr/>
        </p:nvSpPr>
        <p:spPr bwMode="auto">
          <a:xfrm>
            <a:off x="7043474" y="1840025"/>
            <a:ext cx="3205701" cy="3205701"/>
          </a:xfrm>
          <a:prstGeom prst="ellipse">
            <a:avLst/>
          </a:prstGeom>
          <a:noFill/>
          <a:ln w="1270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endParaRPr>
          </a:p>
        </p:txBody>
      </p:sp>
      <p:sp>
        <p:nvSpPr>
          <p:cNvPr id="73" name="Step 1"/>
          <p:cNvSpPr txBox="1"/>
          <p:nvPr/>
        </p:nvSpPr>
        <p:spPr>
          <a:xfrm rot="1341914">
            <a:off x="6955365" y="1953210"/>
            <a:ext cx="1325123" cy="2079176"/>
          </a:xfrm>
          <a:prstGeom prst="rect">
            <a:avLst/>
          </a:prstGeom>
          <a:noFill/>
        </p:spPr>
        <p:txBody>
          <a:bodyPr spcFirstLastPara="1" wrap="square" lIns="179233" tIns="143387" rIns="179233" bIns="143387" numCol="1" rtlCol="0">
            <a:prstTxWarp prst="textArchUp">
              <a:avLst>
                <a:gd name="adj" fmla="val 949567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050" rtl="0" eaLnBrk="1" fontAlgn="auto" latinLnBrk="0" hangingPunct="1">
              <a:lnSpc>
                <a:spcPct val="90000"/>
              </a:lnSpc>
              <a:spcBef>
                <a:spcPts val="0"/>
              </a:spcBef>
              <a:spcAft>
                <a:spcPts val="587"/>
              </a:spcAft>
              <a:buClrTx/>
              <a:buSzTx/>
              <a:buFontTx/>
              <a:buNone/>
              <a:tabLst/>
              <a:defRPr/>
            </a:pPr>
            <a:r>
              <a:rPr kumimoji="0" lang="en-US" sz="18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ENVISION</a:t>
            </a:r>
          </a:p>
        </p:txBody>
      </p:sp>
      <p:sp>
        <p:nvSpPr>
          <p:cNvPr id="74" name="Step 2"/>
          <p:cNvSpPr txBox="1"/>
          <p:nvPr/>
        </p:nvSpPr>
        <p:spPr>
          <a:xfrm rot="8785616">
            <a:off x="8894435" y="1769381"/>
            <a:ext cx="1325123" cy="2079176"/>
          </a:xfrm>
          <a:prstGeom prst="rect">
            <a:avLst/>
          </a:prstGeom>
          <a:noFill/>
        </p:spPr>
        <p:txBody>
          <a:bodyPr spcFirstLastPara="1" wrap="square" lIns="179233" tIns="143387" rIns="179233" bIns="143387" numCol="1" rtlCol="0">
            <a:prstTxWarp prst="textArchUp">
              <a:avLst>
                <a:gd name="adj" fmla="val 949567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050" rtl="0" eaLnBrk="1" fontAlgn="auto" latinLnBrk="0" hangingPunct="1">
              <a:lnSpc>
                <a:spcPct val="90000"/>
              </a:lnSpc>
              <a:spcBef>
                <a:spcPts val="0"/>
              </a:spcBef>
              <a:spcAft>
                <a:spcPts val="587"/>
              </a:spcAft>
              <a:buClrTx/>
              <a:buSzTx/>
              <a:buFontTx/>
              <a:buNone/>
              <a:tabLst/>
              <a:defRPr/>
            </a:pPr>
            <a:r>
              <a:rPr kumimoji="0" lang="en-US" sz="18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ONBOARD</a:t>
            </a:r>
          </a:p>
        </p:txBody>
      </p:sp>
      <p:sp>
        <p:nvSpPr>
          <p:cNvPr id="75" name="Step 3"/>
          <p:cNvSpPr txBox="1"/>
          <p:nvPr/>
        </p:nvSpPr>
        <p:spPr>
          <a:xfrm rot="10634173">
            <a:off x="6080592" y="-23227"/>
            <a:ext cx="5072293" cy="5445229"/>
          </a:xfrm>
          <a:prstGeom prst="rect">
            <a:avLst/>
          </a:prstGeom>
          <a:noFill/>
        </p:spPr>
        <p:txBody>
          <a:bodyPr spcFirstLastPara="1" wrap="square" lIns="179233" tIns="143387" rIns="179233" bIns="143387" numCol="1" rtlCol="0">
            <a:prstTxWarp prst="textArchDown">
              <a:avLst>
                <a:gd name="adj" fmla="val 15207057"/>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050" rtl="0" eaLnBrk="1" fontAlgn="auto" latinLnBrk="0" hangingPunct="1">
              <a:lnSpc>
                <a:spcPct val="90000"/>
              </a:lnSpc>
              <a:spcBef>
                <a:spcPts val="0"/>
              </a:spcBef>
              <a:spcAft>
                <a:spcPts val="587"/>
              </a:spcAft>
              <a:buClrTx/>
              <a:buSzTx/>
              <a:buFontTx/>
              <a:buNone/>
              <a:tabLst/>
              <a:defRPr/>
            </a:pPr>
            <a:r>
              <a:rPr kumimoji="0" lang="en-US" sz="18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DRIVE VALUE</a:t>
            </a:r>
          </a:p>
        </p:txBody>
      </p:sp>
      <p:sp>
        <p:nvSpPr>
          <p:cNvPr id="61" name="Oval 60"/>
          <p:cNvSpPr/>
          <p:nvPr/>
        </p:nvSpPr>
        <p:spPr bwMode="auto">
          <a:xfrm>
            <a:off x="6291461" y="1110745"/>
            <a:ext cx="4652723" cy="465272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60" tIns="143408" rIns="179260" bIns="14340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2" name="Group 21"/>
          <p:cNvGrpSpPr/>
          <p:nvPr/>
        </p:nvGrpSpPr>
        <p:grpSpPr>
          <a:xfrm>
            <a:off x="4946823" y="3225045"/>
            <a:ext cx="1565466" cy="607672"/>
            <a:chOff x="3400852" y="2057867"/>
            <a:chExt cx="1565688" cy="607759"/>
          </a:xfrm>
        </p:grpSpPr>
        <p:sp>
          <p:nvSpPr>
            <p:cNvPr id="23" name="TextBox 22"/>
            <p:cNvSpPr txBox="1"/>
            <p:nvPr/>
          </p:nvSpPr>
          <p:spPr>
            <a:xfrm>
              <a:off x="3400852" y="2516500"/>
              <a:ext cx="1565688" cy="149126"/>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Adoption Methodology</a:t>
              </a:r>
            </a:p>
          </p:txBody>
        </p:sp>
        <p:grpSp>
          <p:nvGrpSpPr>
            <p:cNvPr id="24" name="Group 23"/>
            <p:cNvGrpSpPr/>
            <p:nvPr/>
          </p:nvGrpSpPr>
          <p:grpSpPr>
            <a:xfrm>
              <a:off x="3959684" y="2057867"/>
              <a:ext cx="392612" cy="392612"/>
              <a:chOff x="457200" y="2468972"/>
              <a:chExt cx="640445" cy="640445"/>
            </a:xfrm>
          </p:grpSpPr>
          <p:sp>
            <p:nvSpPr>
              <p:cNvPr id="25" name="Oval 24"/>
              <p:cNvSpPr/>
              <p:nvPr/>
            </p:nvSpPr>
            <p:spPr bwMode="auto">
              <a:xfrm>
                <a:off x="457200" y="2468972"/>
                <a:ext cx="640445" cy="640445"/>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8" name="Group 27"/>
              <p:cNvGrpSpPr/>
              <p:nvPr/>
            </p:nvGrpSpPr>
            <p:grpSpPr>
              <a:xfrm>
                <a:off x="600865" y="2582456"/>
                <a:ext cx="377080" cy="413476"/>
                <a:chOff x="595785" y="2550276"/>
                <a:chExt cx="382115" cy="418997"/>
              </a:xfrm>
            </p:grpSpPr>
            <p:sp>
              <p:nvSpPr>
                <p:cNvPr id="29" name="Freeform 59"/>
                <p:cNvSpPr>
                  <a:spLocks/>
                </p:cNvSpPr>
                <p:nvPr/>
              </p:nvSpPr>
              <p:spPr bwMode="auto">
                <a:xfrm>
                  <a:off x="595785" y="2550276"/>
                  <a:ext cx="315524" cy="418997"/>
                </a:xfrm>
                <a:custGeom>
                  <a:avLst/>
                  <a:gdLst>
                    <a:gd name="T0" fmla="*/ 160 w 160"/>
                    <a:gd name="T1" fmla="*/ 0 h 210"/>
                    <a:gd name="T2" fmla="*/ 49 w 160"/>
                    <a:gd name="T3" fmla="*/ 0 h 210"/>
                    <a:gd name="T4" fmla="*/ 0 w 160"/>
                    <a:gd name="T5" fmla="*/ 42 h 210"/>
                    <a:gd name="T6" fmla="*/ 0 w 160"/>
                    <a:gd name="T7" fmla="*/ 210 h 210"/>
                    <a:gd name="T8" fmla="*/ 129 w 160"/>
                    <a:gd name="T9" fmla="*/ 210 h 210"/>
                    <a:gd name="T10" fmla="*/ 129 w 160"/>
                    <a:gd name="T11" fmla="*/ 194 h 210"/>
                    <a:gd name="T12" fmla="*/ 18 w 160"/>
                    <a:gd name="T13" fmla="*/ 194 h 210"/>
                    <a:gd name="T14" fmla="*/ 18 w 160"/>
                    <a:gd name="T15" fmla="*/ 59 h 210"/>
                    <a:gd name="T16" fmla="*/ 66 w 160"/>
                    <a:gd name="T17" fmla="*/ 59 h 210"/>
                    <a:gd name="T18" fmla="*/ 66 w 160"/>
                    <a:gd name="T19" fmla="*/ 16 h 210"/>
                    <a:gd name="T20" fmla="*/ 144 w 160"/>
                    <a:gd name="T21" fmla="*/ 16 h 210"/>
                    <a:gd name="T22" fmla="*/ 144 w 160"/>
                    <a:gd name="T23" fmla="*/ 61 h 210"/>
                    <a:gd name="T24" fmla="*/ 160 w 160"/>
                    <a:gd name="T25" fmla="*/ 61 h 210"/>
                    <a:gd name="T26" fmla="*/ 160 w 160"/>
                    <a:gd name="T2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210">
                      <a:moveTo>
                        <a:pt x="160" y="0"/>
                      </a:moveTo>
                      <a:lnTo>
                        <a:pt x="49" y="0"/>
                      </a:lnTo>
                      <a:lnTo>
                        <a:pt x="0" y="42"/>
                      </a:lnTo>
                      <a:lnTo>
                        <a:pt x="0" y="210"/>
                      </a:lnTo>
                      <a:lnTo>
                        <a:pt x="129" y="210"/>
                      </a:lnTo>
                      <a:lnTo>
                        <a:pt x="129" y="194"/>
                      </a:lnTo>
                      <a:lnTo>
                        <a:pt x="18" y="194"/>
                      </a:lnTo>
                      <a:lnTo>
                        <a:pt x="18" y="59"/>
                      </a:lnTo>
                      <a:lnTo>
                        <a:pt x="66" y="59"/>
                      </a:lnTo>
                      <a:lnTo>
                        <a:pt x="66" y="16"/>
                      </a:lnTo>
                      <a:lnTo>
                        <a:pt x="144" y="16"/>
                      </a:lnTo>
                      <a:lnTo>
                        <a:pt x="144" y="61"/>
                      </a:lnTo>
                      <a:lnTo>
                        <a:pt x="160" y="61"/>
                      </a:lnTo>
                      <a:lnTo>
                        <a:pt x="160" y="0"/>
                      </a:lnTo>
                      <a:close/>
                    </a:path>
                  </a:pathLst>
                </a:custGeom>
                <a:solidFill>
                  <a:srgbClr val="FBFBFB"/>
                </a:solidFill>
                <a:ln>
                  <a:noFill/>
                </a:ln>
              </p:spPr>
              <p:txBody>
                <a:bodyPr vert="horz" wrap="square" lIns="89629" tIns="44815" rIns="89629" bIns="44815" numCol="1" anchor="t" anchorCtr="0" compatLnSpc="1">
                  <a:prstTxWarp prst="textNoShape">
                    <a:avLst/>
                  </a:prstTxWarp>
                </a:bodyPr>
                <a:lstStyle/>
                <a:p>
                  <a:pPr marL="0" marR="0" lvl="0" indent="0" defTabSz="896003"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solidFill>
                    <a:effectLst/>
                    <a:uLnTx/>
                    <a:uFillTx/>
                  </a:endParaRPr>
                </a:p>
              </p:txBody>
            </p:sp>
            <p:grpSp>
              <p:nvGrpSpPr>
                <p:cNvPr id="30" name="Group 671"/>
                <p:cNvGrpSpPr>
                  <a:grpSpLocks noChangeAspect="1"/>
                </p:cNvGrpSpPr>
                <p:nvPr/>
              </p:nvGrpSpPr>
              <p:grpSpPr bwMode="auto">
                <a:xfrm>
                  <a:off x="817622" y="2701082"/>
                  <a:ext cx="160278" cy="268191"/>
                  <a:chOff x="7783" y="712"/>
                  <a:chExt cx="530" cy="944"/>
                </a:xfrm>
                <a:solidFill>
                  <a:srgbClr val="E4DED8"/>
                </a:solidFill>
              </p:grpSpPr>
              <p:sp>
                <p:nvSpPr>
                  <p:cNvPr id="31" name="Freeform 672"/>
                  <p:cNvSpPr>
                    <a:spLocks/>
                  </p:cNvSpPr>
                  <p:nvPr/>
                </p:nvSpPr>
                <p:spPr bwMode="auto">
                  <a:xfrm>
                    <a:off x="7942" y="1441"/>
                    <a:ext cx="212" cy="40"/>
                  </a:xfrm>
                  <a:custGeom>
                    <a:avLst/>
                    <a:gdLst>
                      <a:gd name="T0" fmla="*/ 85 w 90"/>
                      <a:gd name="T1" fmla="*/ 17 h 17"/>
                      <a:gd name="T2" fmla="*/ 90 w 90"/>
                      <a:gd name="T3" fmla="*/ 11 h 17"/>
                      <a:gd name="T4" fmla="*/ 90 w 90"/>
                      <a:gd name="T5" fmla="*/ 6 h 17"/>
                      <a:gd name="T6" fmla="*/ 85 w 90"/>
                      <a:gd name="T7" fmla="*/ 0 h 17"/>
                      <a:gd name="T8" fmla="*/ 5 w 90"/>
                      <a:gd name="T9" fmla="*/ 0 h 17"/>
                      <a:gd name="T10" fmla="*/ 0 w 90"/>
                      <a:gd name="T11" fmla="*/ 6 h 17"/>
                      <a:gd name="T12" fmla="*/ 0 w 90"/>
                      <a:gd name="T13" fmla="*/ 11 h 17"/>
                      <a:gd name="T14" fmla="*/ 5 w 90"/>
                      <a:gd name="T15" fmla="*/ 17 h 17"/>
                      <a:gd name="T16" fmla="*/ 85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85" y="17"/>
                        </a:moveTo>
                        <a:cubicBezTo>
                          <a:pt x="88" y="17"/>
                          <a:pt x="90" y="15"/>
                          <a:pt x="90" y="11"/>
                        </a:cubicBezTo>
                        <a:cubicBezTo>
                          <a:pt x="90" y="6"/>
                          <a:pt x="90" y="6"/>
                          <a:pt x="90" y="6"/>
                        </a:cubicBezTo>
                        <a:cubicBezTo>
                          <a:pt x="90" y="3"/>
                          <a:pt x="88" y="0"/>
                          <a:pt x="85" y="0"/>
                        </a:cubicBezTo>
                        <a:cubicBezTo>
                          <a:pt x="5" y="0"/>
                          <a:pt x="5" y="0"/>
                          <a:pt x="5" y="0"/>
                        </a:cubicBezTo>
                        <a:cubicBezTo>
                          <a:pt x="2" y="0"/>
                          <a:pt x="0" y="3"/>
                          <a:pt x="0" y="6"/>
                        </a:cubicBezTo>
                        <a:cubicBezTo>
                          <a:pt x="0" y="11"/>
                          <a:pt x="0" y="11"/>
                          <a:pt x="0" y="11"/>
                        </a:cubicBezTo>
                        <a:cubicBezTo>
                          <a:pt x="0" y="15"/>
                          <a:pt x="2" y="17"/>
                          <a:pt x="5" y="17"/>
                        </a:cubicBezTo>
                        <a:lnTo>
                          <a:pt x="8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sp>
                <p:nvSpPr>
                  <p:cNvPr id="32" name="Freeform 673"/>
                  <p:cNvSpPr>
                    <a:spLocks/>
                  </p:cNvSpPr>
                  <p:nvPr/>
                </p:nvSpPr>
                <p:spPr bwMode="auto">
                  <a:xfrm>
                    <a:off x="7942" y="1500"/>
                    <a:ext cx="212" cy="40"/>
                  </a:xfrm>
                  <a:custGeom>
                    <a:avLst/>
                    <a:gdLst>
                      <a:gd name="T0" fmla="*/ 85 w 90"/>
                      <a:gd name="T1" fmla="*/ 17 h 17"/>
                      <a:gd name="T2" fmla="*/ 90 w 90"/>
                      <a:gd name="T3" fmla="*/ 11 h 17"/>
                      <a:gd name="T4" fmla="*/ 90 w 90"/>
                      <a:gd name="T5" fmla="*/ 5 h 17"/>
                      <a:gd name="T6" fmla="*/ 85 w 90"/>
                      <a:gd name="T7" fmla="*/ 0 h 17"/>
                      <a:gd name="T8" fmla="*/ 5 w 90"/>
                      <a:gd name="T9" fmla="*/ 0 h 17"/>
                      <a:gd name="T10" fmla="*/ 0 w 90"/>
                      <a:gd name="T11" fmla="*/ 5 h 17"/>
                      <a:gd name="T12" fmla="*/ 0 w 90"/>
                      <a:gd name="T13" fmla="*/ 11 h 17"/>
                      <a:gd name="T14" fmla="*/ 5 w 90"/>
                      <a:gd name="T15" fmla="*/ 17 h 17"/>
                      <a:gd name="T16" fmla="*/ 85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85" y="17"/>
                        </a:moveTo>
                        <a:cubicBezTo>
                          <a:pt x="88" y="17"/>
                          <a:pt x="90" y="14"/>
                          <a:pt x="90" y="11"/>
                        </a:cubicBezTo>
                        <a:cubicBezTo>
                          <a:pt x="90" y="5"/>
                          <a:pt x="90" y="5"/>
                          <a:pt x="90" y="5"/>
                        </a:cubicBezTo>
                        <a:cubicBezTo>
                          <a:pt x="90" y="2"/>
                          <a:pt x="88" y="0"/>
                          <a:pt x="85" y="0"/>
                        </a:cubicBezTo>
                        <a:cubicBezTo>
                          <a:pt x="5" y="0"/>
                          <a:pt x="5" y="0"/>
                          <a:pt x="5" y="0"/>
                        </a:cubicBezTo>
                        <a:cubicBezTo>
                          <a:pt x="2" y="0"/>
                          <a:pt x="0" y="2"/>
                          <a:pt x="0" y="5"/>
                        </a:cubicBezTo>
                        <a:cubicBezTo>
                          <a:pt x="0" y="11"/>
                          <a:pt x="0" y="11"/>
                          <a:pt x="0" y="11"/>
                        </a:cubicBezTo>
                        <a:cubicBezTo>
                          <a:pt x="0" y="14"/>
                          <a:pt x="2" y="17"/>
                          <a:pt x="5" y="17"/>
                        </a:cubicBezTo>
                        <a:lnTo>
                          <a:pt x="8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sp>
                <p:nvSpPr>
                  <p:cNvPr id="33" name="Freeform 674"/>
                  <p:cNvSpPr>
                    <a:spLocks/>
                  </p:cNvSpPr>
                  <p:nvPr/>
                </p:nvSpPr>
                <p:spPr bwMode="auto">
                  <a:xfrm>
                    <a:off x="7942" y="1557"/>
                    <a:ext cx="212" cy="40"/>
                  </a:xfrm>
                  <a:custGeom>
                    <a:avLst/>
                    <a:gdLst>
                      <a:gd name="T0" fmla="*/ 85 w 90"/>
                      <a:gd name="T1" fmla="*/ 17 h 17"/>
                      <a:gd name="T2" fmla="*/ 90 w 90"/>
                      <a:gd name="T3" fmla="*/ 11 h 17"/>
                      <a:gd name="T4" fmla="*/ 90 w 90"/>
                      <a:gd name="T5" fmla="*/ 6 h 17"/>
                      <a:gd name="T6" fmla="*/ 85 w 90"/>
                      <a:gd name="T7" fmla="*/ 0 h 17"/>
                      <a:gd name="T8" fmla="*/ 5 w 90"/>
                      <a:gd name="T9" fmla="*/ 0 h 17"/>
                      <a:gd name="T10" fmla="*/ 0 w 90"/>
                      <a:gd name="T11" fmla="*/ 6 h 17"/>
                      <a:gd name="T12" fmla="*/ 0 w 90"/>
                      <a:gd name="T13" fmla="*/ 11 h 17"/>
                      <a:gd name="T14" fmla="*/ 5 w 90"/>
                      <a:gd name="T15" fmla="*/ 17 h 17"/>
                      <a:gd name="T16" fmla="*/ 85 w 90"/>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7">
                        <a:moveTo>
                          <a:pt x="85" y="17"/>
                        </a:moveTo>
                        <a:cubicBezTo>
                          <a:pt x="88" y="17"/>
                          <a:pt x="90" y="14"/>
                          <a:pt x="90" y="11"/>
                        </a:cubicBezTo>
                        <a:cubicBezTo>
                          <a:pt x="90" y="6"/>
                          <a:pt x="90" y="6"/>
                          <a:pt x="90" y="6"/>
                        </a:cubicBezTo>
                        <a:cubicBezTo>
                          <a:pt x="90" y="3"/>
                          <a:pt x="88" y="0"/>
                          <a:pt x="85" y="0"/>
                        </a:cubicBezTo>
                        <a:cubicBezTo>
                          <a:pt x="5" y="0"/>
                          <a:pt x="5" y="0"/>
                          <a:pt x="5" y="0"/>
                        </a:cubicBezTo>
                        <a:cubicBezTo>
                          <a:pt x="2" y="0"/>
                          <a:pt x="0" y="3"/>
                          <a:pt x="0" y="6"/>
                        </a:cubicBezTo>
                        <a:cubicBezTo>
                          <a:pt x="0" y="11"/>
                          <a:pt x="0" y="11"/>
                          <a:pt x="0" y="11"/>
                        </a:cubicBezTo>
                        <a:cubicBezTo>
                          <a:pt x="0" y="14"/>
                          <a:pt x="2" y="17"/>
                          <a:pt x="5" y="17"/>
                        </a:cubicBezTo>
                        <a:lnTo>
                          <a:pt x="8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sp>
                <p:nvSpPr>
                  <p:cNvPr id="34" name="Freeform 675"/>
                  <p:cNvSpPr>
                    <a:spLocks/>
                  </p:cNvSpPr>
                  <p:nvPr/>
                </p:nvSpPr>
                <p:spPr bwMode="auto">
                  <a:xfrm>
                    <a:off x="7987" y="1618"/>
                    <a:ext cx="123" cy="38"/>
                  </a:xfrm>
                  <a:custGeom>
                    <a:avLst/>
                    <a:gdLst>
                      <a:gd name="T0" fmla="*/ 52 w 52"/>
                      <a:gd name="T1" fmla="*/ 0 h 16"/>
                      <a:gd name="T2" fmla="*/ 26 w 52"/>
                      <a:gd name="T3" fmla="*/ 16 h 16"/>
                      <a:gd name="T4" fmla="*/ 0 w 52"/>
                      <a:gd name="T5" fmla="*/ 0 h 16"/>
                      <a:gd name="T6" fmla="*/ 52 w 52"/>
                      <a:gd name="T7" fmla="*/ 0 h 16"/>
                    </a:gdLst>
                    <a:ahLst/>
                    <a:cxnLst>
                      <a:cxn ang="0">
                        <a:pos x="T0" y="T1"/>
                      </a:cxn>
                      <a:cxn ang="0">
                        <a:pos x="T2" y="T3"/>
                      </a:cxn>
                      <a:cxn ang="0">
                        <a:pos x="T4" y="T5"/>
                      </a:cxn>
                      <a:cxn ang="0">
                        <a:pos x="T6" y="T7"/>
                      </a:cxn>
                    </a:cxnLst>
                    <a:rect l="0" t="0" r="r" b="b"/>
                    <a:pathLst>
                      <a:path w="52" h="16">
                        <a:moveTo>
                          <a:pt x="52" y="0"/>
                        </a:moveTo>
                        <a:cubicBezTo>
                          <a:pt x="48" y="9"/>
                          <a:pt x="38" y="16"/>
                          <a:pt x="26" y="16"/>
                        </a:cubicBezTo>
                        <a:cubicBezTo>
                          <a:pt x="15" y="16"/>
                          <a:pt x="4" y="9"/>
                          <a:pt x="0" y="0"/>
                        </a:cubicBezTo>
                        <a:cubicBezTo>
                          <a:pt x="52" y="0"/>
                          <a:pt x="52" y="0"/>
                          <a:pt x="5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sp>
                <p:nvSpPr>
                  <p:cNvPr id="35" name="Freeform 676"/>
                  <p:cNvSpPr>
                    <a:spLocks/>
                  </p:cNvSpPr>
                  <p:nvPr/>
                </p:nvSpPr>
                <p:spPr bwMode="auto">
                  <a:xfrm>
                    <a:off x="7783" y="712"/>
                    <a:ext cx="530" cy="708"/>
                  </a:xfrm>
                  <a:custGeom>
                    <a:avLst/>
                    <a:gdLst>
                      <a:gd name="T0" fmla="*/ 112 w 224"/>
                      <a:gd name="T1" fmla="*/ 0 h 300"/>
                      <a:gd name="T2" fmla="*/ 0 w 224"/>
                      <a:gd name="T3" fmla="*/ 112 h 300"/>
                      <a:gd name="T4" fmla="*/ 15 w 224"/>
                      <a:gd name="T5" fmla="*/ 168 h 300"/>
                      <a:gd name="T6" fmla="*/ 54 w 224"/>
                      <a:gd name="T7" fmla="*/ 272 h 300"/>
                      <a:gd name="T8" fmla="*/ 80 w 224"/>
                      <a:gd name="T9" fmla="*/ 300 h 300"/>
                      <a:gd name="T10" fmla="*/ 112 w 224"/>
                      <a:gd name="T11" fmla="*/ 300 h 300"/>
                      <a:gd name="T12" fmla="*/ 144 w 224"/>
                      <a:gd name="T13" fmla="*/ 300 h 300"/>
                      <a:gd name="T14" fmla="*/ 170 w 224"/>
                      <a:gd name="T15" fmla="*/ 272 h 300"/>
                      <a:gd name="T16" fmla="*/ 209 w 224"/>
                      <a:gd name="T17" fmla="*/ 168 h 300"/>
                      <a:gd name="T18" fmla="*/ 224 w 224"/>
                      <a:gd name="T19" fmla="*/ 112 h 300"/>
                      <a:gd name="T20" fmla="*/ 112 w 224"/>
                      <a:gd name="T21"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300">
                        <a:moveTo>
                          <a:pt x="112" y="0"/>
                        </a:moveTo>
                        <a:cubicBezTo>
                          <a:pt x="50" y="0"/>
                          <a:pt x="0" y="50"/>
                          <a:pt x="0" y="112"/>
                        </a:cubicBezTo>
                        <a:cubicBezTo>
                          <a:pt x="0" y="132"/>
                          <a:pt x="6" y="151"/>
                          <a:pt x="15" y="168"/>
                        </a:cubicBezTo>
                        <a:cubicBezTo>
                          <a:pt x="42" y="217"/>
                          <a:pt x="50" y="245"/>
                          <a:pt x="54" y="272"/>
                        </a:cubicBezTo>
                        <a:cubicBezTo>
                          <a:pt x="58" y="295"/>
                          <a:pt x="63" y="300"/>
                          <a:pt x="80" y="300"/>
                        </a:cubicBezTo>
                        <a:cubicBezTo>
                          <a:pt x="88" y="300"/>
                          <a:pt x="99" y="300"/>
                          <a:pt x="112" y="300"/>
                        </a:cubicBezTo>
                        <a:cubicBezTo>
                          <a:pt x="125" y="300"/>
                          <a:pt x="137" y="300"/>
                          <a:pt x="144" y="300"/>
                        </a:cubicBezTo>
                        <a:cubicBezTo>
                          <a:pt x="161" y="300"/>
                          <a:pt x="166" y="295"/>
                          <a:pt x="170" y="272"/>
                        </a:cubicBezTo>
                        <a:cubicBezTo>
                          <a:pt x="174" y="245"/>
                          <a:pt x="182" y="217"/>
                          <a:pt x="209" y="168"/>
                        </a:cubicBezTo>
                        <a:cubicBezTo>
                          <a:pt x="218" y="151"/>
                          <a:pt x="224" y="132"/>
                          <a:pt x="224" y="112"/>
                        </a:cubicBezTo>
                        <a:cubicBezTo>
                          <a:pt x="224" y="50"/>
                          <a:pt x="174" y="0"/>
                          <a:pt x="112" y="0"/>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grpSp>
          </p:grpSp>
        </p:grpSp>
      </p:grpSp>
      <p:grpSp>
        <p:nvGrpSpPr>
          <p:cNvPr id="36" name="Group 35"/>
          <p:cNvGrpSpPr/>
          <p:nvPr/>
        </p:nvGrpSpPr>
        <p:grpSpPr>
          <a:xfrm>
            <a:off x="9467311" y="790549"/>
            <a:ext cx="1698117" cy="763597"/>
            <a:chOff x="5796953" y="364089"/>
            <a:chExt cx="1698358" cy="763705"/>
          </a:xfrm>
        </p:grpSpPr>
        <p:sp>
          <p:nvSpPr>
            <p:cNvPr id="37" name="TextBox 36"/>
            <p:cNvSpPr txBox="1"/>
            <p:nvPr/>
          </p:nvSpPr>
          <p:spPr>
            <a:xfrm>
              <a:off x="5796953" y="829543"/>
              <a:ext cx="1698358"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Assessment &amp;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Remediation Tools</a:t>
              </a:r>
            </a:p>
          </p:txBody>
        </p:sp>
        <p:grpSp>
          <p:nvGrpSpPr>
            <p:cNvPr id="38" name="Group 37"/>
            <p:cNvGrpSpPr/>
            <p:nvPr/>
          </p:nvGrpSpPr>
          <p:grpSpPr>
            <a:xfrm>
              <a:off x="6449536" y="364089"/>
              <a:ext cx="393192" cy="393192"/>
              <a:chOff x="-2341894" y="2960489"/>
              <a:chExt cx="717140" cy="717140"/>
            </a:xfrm>
          </p:grpSpPr>
          <p:sp>
            <p:nvSpPr>
              <p:cNvPr id="39" name="Oval 38"/>
              <p:cNvSpPr/>
              <p:nvPr/>
            </p:nvSpPr>
            <p:spPr bwMode="auto">
              <a:xfrm>
                <a:off x="-2341894" y="2960489"/>
                <a:ext cx="717140" cy="717140"/>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0" name="Group 39"/>
              <p:cNvGrpSpPr/>
              <p:nvPr/>
            </p:nvGrpSpPr>
            <p:grpSpPr>
              <a:xfrm>
                <a:off x="-2174513" y="3115907"/>
                <a:ext cx="406306" cy="406306"/>
                <a:chOff x="7156450" y="28575"/>
                <a:chExt cx="325438" cy="325438"/>
              </a:xfrm>
              <a:solidFill>
                <a:srgbClr val="E4DED8"/>
              </a:solidFill>
            </p:grpSpPr>
            <p:sp>
              <p:nvSpPr>
                <p:cNvPr id="41" name="Freeform 26"/>
                <p:cNvSpPr>
                  <a:spLocks noEditPoints="1"/>
                </p:cNvSpPr>
                <p:nvPr/>
              </p:nvSpPr>
              <p:spPr bwMode="auto">
                <a:xfrm>
                  <a:off x="7164388" y="88900"/>
                  <a:ext cx="261938" cy="261938"/>
                </a:xfrm>
                <a:custGeom>
                  <a:avLst/>
                  <a:gdLst>
                    <a:gd name="T0" fmla="*/ 70 w 70"/>
                    <a:gd name="T1" fmla="*/ 17 h 70"/>
                    <a:gd name="T2" fmla="*/ 57 w 70"/>
                    <a:gd name="T3" fmla="*/ 29 h 70"/>
                    <a:gd name="T4" fmla="*/ 49 w 70"/>
                    <a:gd name="T5" fmla="*/ 21 h 70"/>
                    <a:gd name="T6" fmla="*/ 55 w 70"/>
                    <a:gd name="T7" fmla="*/ 14 h 70"/>
                    <a:gd name="T8" fmla="*/ 55 w 70"/>
                    <a:gd name="T9" fmla="*/ 11 h 70"/>
                    <a:gd name="T10" fmla="*/ 55 w 70"/>
                    <a:gd name="T11" fmla="*/ 11 h 70"/>
                    <a:gd name="T12" fmla="*/ 51 w 70"/>
                    <a:gd name="T13" fmla="*/ 11 h 70"/>
                    <a:gd name="T14" fmla="*/ 45 w 70"/>
                    <a:gd name="T15" fmla="*/ 17 h 70"/>
                    <a:gd name="T16" fmla="*/ 40 w 70"/>
                    <a:gd name="T17" fmla="*/ 12 h 70"/>
                    <a:gd name="T18" fmla="*/ 53 w 70"/>
                    <a:gd name="T19" fmla="*/ 0 h 70"/>
                    <a:gd name="T20" fmla="*/ 70 w 70"/>
                    <a:gd name="T21" fmla="*/ 17 h 70"/>
                    <a:gd name="T22" fmla="*/ 43 w 70"/>
                    <a:gd name="T23" fmla="*/ 44 h 70"/>
                    <a:gd name="T24" fmla="*/ 34 w 70"/>
                    <a:gd name="T25" fmla="*/ 35 h 70"/>
                    <a:gd name="T26" fmla="*/ 19 w 70"/>
                    <a:gd name="T27" fmla="*/ 50 h 70"/>
                    <a:gd name="T28" fmla="*/ 15 w 70"/>
                    <a:gd name="T29" fmla="*/ 50 h 70"/>
                    <a:gd name="T30" fmla="*/ 15 w 70"/>
                    <a:gd name="T31" fmla="*/ 50 h 70"/>
                    <a:gd name="T32" fmla="*/ 15 w 70"/>
                    <a:gd name="T33" fmla="*/ 47 h 70"/>
                    <a:gd name="T34" fmla="*/ 31 w 70"/>
                    <a:gd name="T35" fmla="*/ 31 h 70"/>
                    <a:gd name="T36" fmla="*/ 26 w 70"/>
                    <a:gd name="T37" fmla="*/ 27 h 70"/>
                    <a:gd name="T38" fmla="*/ 7 w 70"/>
                    <a:gd name="T39" fmla="*/ 46 h 70"/>
                    <a:gd name="T40" fmla="*/ 0 w 70"/>
                    <a:gd name="T41" fmla="*/ 70 h 70"/>
                    <a:gd name="T42" fmla="*/ 24 w 70"/>
                    <a:gd name="T43" fmla="*/ 63 h 70"/>
                    <a:gd name="T44" fmla="*/ 43 w 70"/>
                    <a:gd name="T4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70">
                      <a:moveTo>
                        <a:pt x="70" y="17"/>
                      </a:moveTo>
                      <a:cubicBezTo>
                        <a:pt x="57" y="29"/>
                        <a:pt x="57" y="29"/>
                        <a:pt x="57" y="29"/>
                      </a:cubicBezTo>
                      <a:cubicBezTo>
                        <a:pt x="49" y="21"/>
                        <a:pt x="49" y="21"/>
                        <a:pt x="49" y="21"/>
                      </a:cubicBezTo>
                      <a:cubicBezTo>
                        <a:pt x="55" y="14"/>
                        <a:pt x="55" y="14"/>
                        <a:pt x="55" y="14"/>
                      </a:cubicBezTo>
                      <a:cubicBezTo>
                        <a:pt x="56" y="13"/>
                        <a:pt x="56" y="12"/>
                        <a:pt x="55" y="11"/>
                      </a:cubicBezTo>
                      <a:cubicBezTo>
                        <a:pt x="55" y="11"/>
                        <a:pt x="55" y="11"/>
                        <a:pt x="55" y="11"/>
                      </a:cubicBezTo>
                      <a:cubicBezTo>
                        <a:pt x="54" y="10"/>
                        <a:pt x="52" y="10"/>
                        <a:pt x="51" y="11"/>
                      </a:cubicBezTo>
                      <a:cubicBezTo>
                        <a:pt x="45" y="17"/>
                        <a:pt x="45" y="17"/>
                        <a:pt x="45" y="17"/>
                      </a:cubicBezTo>
                      <a:cubicBezTo>
                        <a:pt x="40" y="12"/>
                        <a:pt x="40" y="12"/>
                        <a:pt x="40" y="12"/>
                      </a:cubicBezTo>
                      <a:cubicBezTo>
                        <a:pt x="53" y="0"/>
                        <a:pt x="53" y="0"/>
                        <a:pt x="53" y="0"/>
                      </a:cubicBezTo>
                      <a:cubicBezTo>
                        <a:pt x="70" y="17"/>
                        <a:pt x="70" y="17"/>
                        <a:pt x="70" y="17"/>
                      </a:cubicBezTo>
                      <a:close/>
                      <a:moveTo>
                        <a:pt x="43" y="44"/>
                      </a:moveTo>
                      <a:cubicBezTo>
                        <a:pt x="34" y="35"/>
                        <a:pt x="34" y="35"/>
                        <a:pt x="34" y="35"/>
                      </a:cubicBezTo>
                      <a:cubicBezTo>
                        <a:pt x="19" y="50"/>
                        <a:pt x="19" y="50"/>
                        <a:pt x="19" y="50"/>
                      </a:cubicBezTo>
                      <a:cubicBezTo>
                        <a:pt x="18" y="51"/>
                        <a:pt x="16" y="51"/>
                        <a:pt x="15" y="50"/>
                      </a:cubicBezTo>
                      <a:cubicBezTo>
                        <a:pt x="15" y="50"/>
                        <a:pt x="15" y="50"/>
                        <a:pt x="15" y="50"/>
                      </a:cubicBezTo>
                      <a:cubicBezTo>
                        <a:pt x="14" y="49"/>
                        <a:pt x="14" y="48"/>
                        <a:pt x="15" y="47"/>
                      </a:cubicBezTo>
                      <a:cubicBezTo>
                        <a:pt x="31" y="31"/>
                        <a:pt x="31" y="31"/>
                        <a:pt x="31" y="31"/>
                      </a:cubicBezTo>
                      <a:cubicBezTo>
                        <a:pt x="26" y="27"/>
                        <a:pt x="26" y="27"/>
                        <a:pt x="26" y="27"/>
                      </a:cubicBezTo>
                      <a:cubicBezTo>
                        <a:pt x="7" y="46"/>
                        <a:pt x="7" y="46"/>
                        <a:pt x="7" y="46"/>
                      </a:cubicBezTo>
                      <a:cubicBezTo>
                        <a:pt x="0" y="70"/>
                        <a:pt x="0" y="70"/>
                        <a:pt x="0" y="70"/>
                      </a:cubicBezTo>
                      <a:cubicBezTo>
                        <a:pt x="24" y="63"/>
                        <a:pt x="24" y="63"/>
                        <a:pt x="24" y="63"/>
                      </a:cubicBezTo>
                      <a:lnTo>
                        <a:pt x="43" y="44"/>
                      </a:lnTo>
                      <a:close/>
                    </a:path>
                  </a:pathLst>
                </a:custGeom>
                <a:solidFill>
                  <a:srgbClr val="FBFBFB"/>
                </a:solidFill>
                <a:ln>
                  <a:noFill/>
                </a:ln>
              </p:spPr>
              <p:txBody>
                <a:bodyPr vert="horz" wrap="square" lIns="89629" tIns="44815" rIns="89629" bIns="44815" numCol="1" anchor="t" anchorCtr="0" compatLnSpc="1">
                  <a:prstTxWarp prst="textNoShape">
                    <a:avLst/>
                  </a:prstTxWarp>
                </a:bodyPr>
                <a:lstStyle/>
                <a:p>
                  <a:pPr marL="0" marR="0" lvl="0" indent="0" defTabSz="896003"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solidFill>
                    <a:effectLst/>
                    <a:uLnTx/>
                    <a:uFillTx/>
                  </a:endParaRPr>
                </a:p>
              </p:txBody>
            </p:sp>
            <p:sp>
              <p:nvSpPr>
                <p:cNvPr id="42" name="Freeform 27"/>
                <p:cNvSpPr>
                  <a:spLocks/>
                </p:cNvSpPr>
                <p:nvPr/>
              </p:nvSpPr>
              <p:spPr bwMode="auto">
                <a:xfrm>
                  <a:off x="7377113" y="28575"/>
                  <a:ext cx="104775" cy="107950"/>
                </a:xfrm>
                <a:custGeom>
                  <a:avLst/>
                  <a:gdLst>
                    <a:gd name="T0" fmla="*/ 0 w 66"/>
                    <a:gd name="T1" fmla="*/ 28 h 68"/>
                    <a:gd name="T2" fmla="*/ 26 w 66"/>
                    <a:gd name="T3" fmla="*/ 0 h 68"/>
                    <a:gd name="T4" fmla="*/ 66 w 66"/>
                    <a:gd name="T5" fmla="*/ 40 h 68"/>
                    <a:gd name="T6" fmla="*/ 40 w 66"/>
                    <a:gd name="T7" fmla="*/ 68 h 68"/>
                    <a:gd name="T8" fmla="*/ 0 w 66"/>
                    <a:gd name="T9" fmla="*/ 28 h 68"/>
                  </a:gdLst>
                  <a:ahLst/>
                  <a:cxnLst>
                    <a:cxn ang="0">
                      <a:pos x="T0" y="T1"/>
                    </a:cxn>
                    <a:cxn ang="0">
                      <a:pos x="T2" y="T3"/>
                    </a:cxn>
                    <a:cxn ang="0">
                      <a:pos x="T4" y="T5"/>
                    </a:cxn>
                    <a:cxn ang="0">
                      <a:pos x="T6" y="T7"/>
                    </a:cxn>
                    <a:cxn ang="0">
                      <a:pos x="T8" y="T9"/>
                    </a:cxn>
                  </a:cxnLst>
                  <a:rect l="0" t="0" r="r" b="b"/>
                  <a:pathLst>
                    <a:path w="66" h="68">
                      <a:moveTo>
                        <a:pt x="0" y="28"/>
                      </a:moveTo>
                      <a:lnTo>
                        <a:pt x="26" y="0"/>
                      </a:lnTo>
                      <a:lnTo>
                        <a:pt x="66" y="40"/>
                      </a:lnTo>
                      <a:lnTo>
                        <a:pt x="40" y="68"/>
                      </a:lnTo>
                      <a:lnTo>
                        <a:pt x="0" y="28"/>
                      </a:lnTo>
                      <a:close/>
                    </a:path>
                  </a:pathLst>
                </a:custGeom>
                <a:solidFill>
                  <a:srgbClr val="FBFBFB"/>
                </a:solidFill>
                <a:ln>
                  <a:noFill/>
                </a:ln>
              </p:spPr>
              <p:txBody>
                <a:bodyPr vert="horz" wrap="square" lIns="89629" tIns="44815" rIns="89629" bIns="44815" numCol="1" anchor="t" anchorCtr="0" compatLnSpc="1">
                  <a:prstTxWarp prst="textNoShape">
                    <a:avLst/>
                  </a:prstTxWarp>
                </a:bodyPr>
                <a:lstStyle/>
                <a:p>
                  <a:pPr marL="0" marR="0" lvl="0" indent="0" defTabSz="896003"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solidFill>
                    <a:effectLst/>
                    <a:uLnTx/>
                    <a:uFillTx/>
                  </a:endParaRPr>
                </a:p>
              </p:txBody>
            </p:sp>
            <p:sp>
              <p:nvSpPr>
                <p:cNvPr id="43" name="Freeform 28"/>
                <p:cNvSpPr>
                  <a:spLocks/>
                </p:cNvSpPr>
                <p:nvPr/>
              </p:nvSpPr>
              <p:spPr bwMode="auto">
                <a:xfrm>
                  <a:off x="7156450" y="28575"/>
                  <a:ext cx="319088" cy="325438"/>
                </a:xfrm>
                <a:custGeom>
                  <a:avLst/>
                  <a:gdLst>
                    <a:gd name="T0" fmla="*/ 85 w 85"/>
                    <a:gd name="T1" fmla="*/ 69 h 87"/>
                    <a:gd name="T2" fmla="*/ 84 w 85"/>
                    <a:gd name="T3" fmla="*/ 74 h 87"/>
                    <a:gd name="T4" fmla="*/ 80 w 85"/>
                    <a:gd name="T5" fmla="*/ 71 h 87"/>
                    <a:gd name="T6" fmla="*/ 70 w 85"/>
                    <a:gd name="T7" fmla="*/ 62 h 87"/>
                    <a:gd name="T8" fmla="*/ 60 w 85"/>
                    <a:gd name="T9" fmla="*/ 73 h 87"/>
                    <a:gd name="T10" fmla="*/ 66 w 85"/>
                    <a:gd name="T11" fmla="*/ 82 h 87"/>
                    <a:gd name="T12" fmla="*/ 67 w 85"/>
                    <a:gd name="T13" fmla="*/ 87 h 87"/>
                    <a:gd name="T14" fmla="*/ 67 w 85"/>
                    <a:gd name="T15" fmla="*/ 87 h 87"/>
                    <a:gd name="T16" fmla="*/ 49 w 85"/>
                    <a:gd name="T17" fmla="*/ 69 h 87"/>
                    <a:gd name="T18" fmla="*/ 50 w 85"/>
                    <a:gd name="T19" fmla="*/ 62 h 87"/>
                    <a:gd name="T20" fmla="*/ 23 w 85"/>
                    <a:gd name="T21" fmla="*/ 36 h 87"/>
                    <a:gd name="T22" fmla="*/ 18 w 85"/>
                    <a:gd name="T23" fmla="*/ 36 h 87"/>
                    <a:gd name="T24" fmla="*/ 0 w 85"/>
                    <a:gd name="T25" fmla="*/ 18 h 87"/>
                    <a:gd name="T26" fmla="*/ 1 w 85"/>
                    <a:gd name="T27" fmla="*/ 13 h 87"/>
                    <a:gd name="T28" fmla="*/ 4 w 85"/>
                    <a:gd name="T29" fmla="*/ 16 h 87"/>
                    <a:gd name="T30" fmla="*/ 15 w 85"/>
                    <a:gd name="T31" fmla="*/ 25 h 87"/>
                    <a:gd name="T32" fmla="*/ 25 w 85"/>
                    <a:gd name="T33" fmla="*/ 15 h 87"/>
                    <a:gd name="T34" fmla="*/ 19 w 85"/>
                    <a:gd name="T35" fmla="*/ 5 h 87"/>
                    <a:gd name="T36" fmla="*/ 18 w 85"/>
                    <a:gd name="T37" fmla="*/ 0 h 87"/>
                    <a:gd name="T38" fmla="*/ 18 w 85"/>
                    <a:gd name="T39" fmla="*/ 0 h 87"/>
                    <a:gd name="T40" fmla="*/ 36 w 85"/>
                    <a:gd name="T41" fmla="*/ 18 h 87"/>
                    <a:gd name="T42" fmla="*/ 35 w 85"/>
                    <a:gd name="T43" fmla="*/ 25 h 87"/>
                    <a:gd name="T44" fmla="*/ 62 w 85"/>
                    <a:gd name="T45" fmla="*/ 51 h 87"/>
                    <a:gd name="T46" fmla="*/ 66 w 85"/>
                    <a:gd name="T47" fmla="*/ 51 h 87"/>
                    <a:gd name="T48" fmla="*/ 85 w 85"/>
                    <a:gd name="T49" fmla="*/ 6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87">
                      <a:moveTo>
                        <a:pt x="85" y="69"/>
                      </a:moveTo>
                      <a:cubicBezTo>
                        <a:pt x="85" y="71"/>
                        <a:pt x="84" y="73"/>
                        <a:pt x="84" y="74"/>
                      </a:cubicBezTo>
                      <a:cubicBezTo>
                        <a:pt x="80" y="71"/>
                        <a:pt x="80" y="71"/>
                        <a:pt x="80" y="71"/>
                      </a:cubicBezTo>
                      <a:cubicBezTo>
                        <a:pt x="80" y="66"/>
                        <a:pt x="75" y="62"/>
                        <a:pt x="70" y="62"/>
                      </a:cubicBezTo>
                      <a:cubicBezTo>
                        <a:pt x="64" y="62"/>
                        <a:pt x="60" y="67"/>
                        <a:pt x="60" y="73"/>
                      </a:cubicBezTo>
                      <a:cubicBezTo>
                        <a:pt x="60" y="77"/>
                        <a:pt x="62" y="80"/>
                        <a:pt x="66" y="82"/>
                      </a:cubicBezTo>
                      <a:cubicBezTo>
                        <a:pt x="67" y="87"/>
                        <a:pt x="67" y="87"/>
                        <a:pt x="67" y="87"/>
                      </a:cubicBezTo>
                      <a:cubicBezTo>
                        <a:pt x="67" y="87"/>
                        <a:pt x="67" y="87"/>
                        <a:pt x="67" y="87"/>
                      </a:cubicBezTo>
                      <a:cubicBezTo>
                        <a:pt x="57" y="87"/>
                        <a:pt x="49" y="79"/>
                        <a:pt x="49" y="69"/>
                      </a:cubicBezTo>
                      <a:cubicBezTo>
                        <a:pt x="49" y="67"/>
                        <a:pt x="49" y="64"/>
                        <a:pt x="50" y="62"/>
                      </a:cubicBezTo>
                      <a:cubicBezTo>
                        <a:pt x="23" y="36"/>
                        <a:pt x="23" y="36"/>
                        <a:pt x="23" y="36"/>
                      </a:cubicBezTo>
                      <a:cubicBezTo>
                        <a:pt x="22" y="36"/>
                        <a:pt x="20" y="36"/>
                        <a:pt x="18" y="36"/>
                      </a:cubicBezTo>
                      <a:cubicBezTo>
                        <a:pt x="9" y="36"/>
                        <a:pt x="0" y="28"/>
                        <a:pt x="0" y="18"/>
                      </a:cubicBezTo>
                      <a:cubicBezTo>
                        <a:pt x="0" y="17"/>
                        <a:pt x="1" y="15"/>
                        <a:pt x="1" y="13"/>
                      </a:cubicBezTo>
                      <a:cubicBezTo>
                        <a:pt x="4" y="16"/>
                        <a:pt x="4" y="16"/>
                        <a:pt x="4" y="16"/>
                      </a:cubicBezTo>
                      <a:cubicBezTo>
                        <a:pt x="5" y="21"/>
                        <a:pt x="10" y="25"/>
                        <a:pt x="15" y="25"/>
                      </a:cubicBezTo>
                      <a:cubicBezTo>
                        <a:pt x="21" y="25"/>
                        <a:pt x="25" y="20"/>
                        <a:pt x="25" y="15"/>
                      </a:cubicBezTo>
                      <a:cubicBezTo>
                        <a:pt x="25" y="11"/>
                        <a:pt x="23" y="7"/>
                        <a:pt x="19" y="5"/>
                      </a:cubicBezTo>
                      <a:cubicBezTo>
                        <a:pt x="18" y="0"/>
                        <a:pt x="18" y="0"/>
                        <a:pt x="18" y="0"/>
                      </a:cubicBezTo>
                      <a:cubicBezTo>
                        <a:pt x="18" y="0"/>
                        <a:pt x="18" y="0"/>
                        <a:pt x="18" y="0"/>
                      </a:cubicBezTo>
                      <a:cubicBezTo>
                        <a:pt x="28" y="0"/>
                        <a:pt x="36" y="8"/>
                        <a:pt x="36" y="18"/>
                      </a:cubicBezTo>
                      <a:cubicBezTo>
                        <a:pt x="36" y="20"/>
                        <a:pt x="36" y="23"/>
                        <a:pt x="35" y="25"/>
                      </a:cubicBezTo>
                      <a:cubicBezTo>
                        <a:pt x="62" y="51"/>
                        <a:pt x="62" y="51"/>
                        <a:pt x="62" y="51"/>
                      </a:cubicBezTo>
                      <a:cubicBezTo>
                        <a:pt x="64" y="51"/>
                        <a:pt x="65" y="51"/>
                        <a:pt x="66" y="51"/>
                      </a:cubicBezTo>
                      <a:cubicBezTo>
                        <a:pt x="76" y="51"/>
                        <a:pt x="84" y="59"/>
                        <a:pt x="85" y="69"/>
                      </a:cubicBezTo>
                      <a:close/>
                    </a:path>
                  </a:pathLst>
                </a:custGeom>
                <a:solidFill>
                  <a:srgbClr val="FBFBFB"/>
                </a:solidFill>
                <a:ln>
                  <a:noFill/>
                </a:ln>
              </p:spPr>
              <p:txBody>
                <a:bodyPr vert="horz" wrap="square" lIns="89629" tIns="44815" rIns="89629" bIns="44815" numCol="1" anchor="t" anchorCtr="0" compatLnSpc="1">
                  <a:prstTxWarp prst="textNoShape">
                    <a:avLst/>
                  </a:prstTxWarp>
                </a:bodyPr>
                <a:lstStyle/>
                <a:p>
                  <a:pPr marL="0" marR="0" lvl="0" indent="0" defTabSz="896003"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000000"/>
                    </a:solidFill>
                    <a:effectLst/>
                    <a:uLnTx/>
                    <a:uFillTx/>
                  </a:endParaRPr>
                </a:p>
              </p:txBody>
            </p:sp>
          </p:grpSp>
        </p:grpSp>
      </p:grpSp>
      <p:grpSp>
        <p:nvGrpSpPr>
          <p:cNvPr id="44" name="Group 43"/>
          <p:cNvGrpSpPr/>
          <p:nvPr/>
        </p:nvGrpSpPr>
        <p:grpSpPr>
          <a:xfrm>
            <a:off x="10580195" y="1879708"/>
            <a:ext cx="1380752" cy="755624"/>
            <a:chOff x="4672719" y="5866329"/>
            <a:chExt cx="1380948" cy="755731"/>
          </a:xfrm>
        </p:grpSpPr>
        <p:sp>
          <p:nvSpPr>
            <p:cNvPr id="45" name="TextBox 44"/>
            <p:cNvSpPr txBox="1"/>
            <p:nvPr/>
          </p:nvSpPr>
          <p:spPr>
            <a:xfrm>
              <a:off x="4672719" y="6323809"/>
              <a:ext cx="1380948"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Onboarding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Services</a:t>
              </a:r>
            </a:p>
          </p:txBody>
        </p:sp>
        <p:grpSp>
          <p:nvGrpSpPr>
            <p:cNvPr id="46" name="Group 45"/>
            <p:cNvGrpSpPr/>
            <p:nvPr/>
          </p:nvGrpSpPr>
          <p:grpSpPr>
            <a:xfrm>
              <a:off x="5166597" y="5866329"/>
              <a:ext cx="393192" cy="393192"/>
              <a:chOff x="5194513" y="3145874"/>
              <a:chExt cx="731520" cy="731520"/>
            </a:xfrm>
          </p:grpSpPr>
          <p:sp>
            <p:nvSpPr>
              <p:cNvPr id="47" name="Oval 46"/>
              <p:cNvSpPr/>
              <p:nvPr/>
            </p:nvSpPr>
            <p:spPr bwMode="auto">
              <a:xfrm>
                <a:off x="5194513" y="3145874"/>
                <a:ext cx="731520" cy="731520"/>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48" name="Group 537"/>
              <p:cNvGrpSpPr>
                <a:grpSpLocks noChangeAspect="1"/>
              </p:cNvGrpSpPr>
              <p:nvPr/>
            </p:nvGrpSpPr>
            <p:grpSpPr bwMode="auto">
              <a:xfrm>
                <a:off x="5357386" y="3278863"/>
                <a:ext cx="423963" cy="423962"/>
                <a:chOff x="5694" y="5205"/>
                <a:chExt cx="979" cy="979"/>
              </a:xfrm>
              <a:solidFill>
                <a:srgbClr val="E4DED8"/>
              </a:solidFill>
            </p:grpSpPr>
            <p:sp>
              <p:nvSpPr>
                <p:cNvPr id="49" name="Freeform 538"/>
                <p:cNvSpPr>
                  <a:spLocks/>
                </p:cNvSpPr>
                <p:nvPr/>
              </p:nvSpPr>
              <p:spPr bwMode="auto">
                <a:xfrm>
                  <a:off x="6121" y="5205"/>
                  <a:ext cx="552" cy="552"/>
                </a:xfrm>
                <a:custGeom>
                  <a:avLst/>
                  <a:gdLst>
                    <a:gd name="T0" fmla="*/ 34 w 234"/>
                    <a:gd name="T1" fmla="*/ 61 h 234"/>
                    <a:gd name="T2" fmla="*/ 34 w 234"/>
                    <a:gd name="T3" fmla="*/ 34 h 234"/>
                    <a:gd name="T4" fmla="*/ 61 w 234"/>
                    <a:gd name="T5" fmla="*/ 34 h 234"/>
                    <a:gd name="T6" fmla="*/ 98 w 234"/>
                    <a:gd name="T7" fmla="*/ 72 h 234"/>
                    <a:gd name="T8" fmla="*/ 98 w 234"/>
                    <a:gd name="T9" fmla="*/ 19 h 234"/>
                    <a:gd name="T10" fmla="*/ 117 w 234"/>
                    <a:gd name="T11" fmla="*/ 0 h 234"/>
                    <a:gd name="T12" fmla="*/ 136 w 234"/>
                    <a:gd name="T13" fmla="*/ 19 h 234"/>
                    <a:gd name="T14" fmla="*/ 136 w 234"/>
                    <a:gd name="T15" fmla="*/ 72 h 234"/>
                    <a:gd name="T16" fmla="*/ 173 w 234"/>
                    <a:gd name="T17" fmla="*/ 34 h 234"/>
                    <a:gd name="T18" fmla="*/ 200 w 234"/>
                    <a:gd name="T19" fmla="*/ 34 h 234"/>
                    <a:gd name="T20" fmla="*/ 200 w 234"/>
                    <a:gd name="T21" fmla="*/ 61 h 234"/>
                    <a:gd name="T22" fmla="*/ 162 w 234"/>
                    <a:gd name="T23" fmla="*/ 98 h 234"/>
                    <a:gd name="T24" fmla="*/ 215 w 234"/>
                    <a:gd name="T25" fmla="*/ 98 h 234"/>
                    <a:gd name="T26" fmla="*/ 234 w 234"/>
                    <a:gd name="T27" fmla="*/ 117 h 234"/>
                    <a:gd name="T28" fmla="*/ 215 w 234"/>
                    <a:gd name="T29" fmla="*/ 136 h 234"/>
                    <a:gd name="T30" fmla="*/ 162 w 234"/>
                    <a:gd name="T31" fmla="*/ 136 h 234"/>
                    <a:gd name="T32" fmla="*/ 200 w 234"/>
                    <a:gd name="T33" fmla="*/ 173 h 234"/>
                    <a:gd name="T34" fmla="*/ 200 w 234"/>
                    <a:gd name="T35" fmla="*/ 200 h 234"/>
                    <a:gd name="T36" fmla="*/ 173 w 234"/>
                    <a:gd name="T37" fmla="*/ 200 h 234"/>
                    <a:gd name="T38" fmla="*/ 136 w 234"/>
                    <a:gd name="T39" fmla="*/ 162 h 234"/>
                    <a:gd name="T40" fmla="*/ 136 w 234"/>
                    <a:gd name="T41" fmla="*/ 215 h 234"/>
                    <a:gd name="T42" fmla="*/ 117 w 234"/>
                    <a:gd name="T43" fmla="*/ 234 h 234"/>
                    <a:gd name="T44" fmla="*/ 98 w 234"/>
                    <a:gd name="T45" fmla="*/ 215 h 234"/>
                    <a:gd name="T46" fmla="*/ 98 w 234"/>
                    <a:gd name="T47" fmla="*/ 162 h 234"/>
                    <a:gd name="T48" fmla="*/ 61 w 234"/>
                    <a:gd name="T49" fmla="*/ 200 h 234"/>
                    <a:gd name="T50" fmla="*/ 34 w 234"/>
                    <a:gd name="T51" fmla="*/ 200 h 234"/>
                    <a:gd name="T52" fmla="*/ 34 w 234"/>
                    <a:gd name="T53" fmla="*/ 173 h 234"/>
                    <a:gd name="T54" fmla="*/ 72 w 234"/>
                    <a:gd name="T55" fmla="*/ 136 h 234"/>
                    <a:gd name="T56" fmla="*/ 19 w 234"/>
                    <a:gd name="T57" fmla="*/ 136 h 234"/>
                    <a:gd name="T58" fmla="*/ 0 w 234"/>
                    <a:gd name="T59" fmla="*/ 117 h 234"/>
                    <a:gd name="T60" fmla="*/ 19 w 234"/>
                    <a:gd name="T61" fmla="*/ 98 h 234"/>
                    <a:gd name="T62" fmla="*/ 72 w 234"/>
                    <a:gd name="T63" fmla="*/ 98 h 234"/>
                    <a:gd name="T64" fmla="*/ 34 w 234"/>
                    <a:gd name="T65" fmla="*/ 6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4" h="234">
                      <a:moveTo>
                        <a:pt x="34" y="61"/>
                      </a:moveTo>
                      <a:cubicBezTo>
                        <a:pt x="27" y="54"/>
                        <a:pt x="27" y="42"/>
                        <a:pt x="34" y="34"/>
                      </a:cubicBezTo>
                      <a:cubicBezTo>
                        <a:pt x="42" y="27"/>
                        <a:pt x="54" y="27"/>
                        <a:pt x="61" y="34"/>
                      </a:cubicBezTo>
                      <a:cubicBezTo>
                        <a:pt x="98" y="72"/>
                        <a:pt x="98" y="72"/>
                        <a:pt x="98" y="72"/>
                      </a:cubicBezTo>
                      <a:cubicBezTo>
                        <a:pt x="98" y="19"/>
                        <a:pt x="98" y="19"/>
                        <a:pt x="98" y="19"/>
                      </a:cubicBezTo>
                      <a:cubicBezTo>
                        <a:pt x="98" y="8"/>
                        <a:pt x="107" y="0"/>
                        <a:pt x="117" y="0"/>
                      </a:cubicBezTo>
                      <a:cubicBezTo>
                        <a:pt x="127" y="0"/>
                        <a:pt x="136" y="8"/>
                        <a:pt x="136" y="19"/>
                      </a:cubicBezTo>
                      <a:cubicBezTo>
                        <a:pt x="136" y="72"/>
                        <a:pt x="136" y="72"/>
                        <a:pt x="136" y="72"/>
                      </a:cubicBezTo>
                      <a:cubicBezTo>
                        <a:pt x="173" y="34"/>
                        <a:pt x="173" y="34"/>
                        <a:pt x="173" y="34"/>
                      </a:cubicBezTo>
                      <a:cubicBezTo>
                        <a:pt x="181" y="27"/>
                        <a:pt x="192" y="27"/>
                        <a:pt x="200" y="34"/>
                      </a:cubicBezTo>
                      <a:cubicBezTo>
                        <a:pt x="207" y="42"/>
                        <a:pt x="207" y="54"/>
                        <a:pt x="200" y="61"/>
                      </a:cubicBezTo>
                      <a:cubicBezTo>
                        <a:pt x="162" y="98"/>
                        <a:pt x="162" y="98"/>
                        <a:pt x="162" y="98"/>
                      </a:cubicBezTo>
                      <a:cubicBezTo>
                        <a:pt x="215" y="98"/>
                        <a:pt x="215" y="98"/>
                        <a:pt x="215" y="98"/>
                      </a:cubicBezTo>
                      <a:cubicBezTo>
                        <a:pt x="226" y="98"/>
                        <a:pt x="234" y="107"/>
                        <a:pt x="234" y="117"/>
                      </a:cubicBezTo>
                      <a:cubicBezTo>
                        <a:pt x="234" y="127"/>
                        <a:pt x="226" y="136"/>
                        <a:pt x="215" y="136"/>
                      </a:cubicBezTo>
                      <a:cubicBezTo>
                        <a:pt x="162" y="136"/>
                        <a:pt x="162" y="136"/>
                        <a:pt x="162" y="136"/>
                      </a:cubicBezTo>
                      <a:cubicBezTo>
                        <a:pt x="200" y="173"/>
                        <a:pt x="200" y="173"/>
                        <a:pt x="200" y="173"/>
                      </a:cubicBezTo>
                      <a:cubicBezTo>
                        <a:pt x="207" y="181"/>
                        <a:pt x="207" y="192"/>
                        <a:pt x="200" y="200"/>
                      </a:cubicBezTo>
                      <a:cubicBezTo>
                        <a:pt x="192" y="207"/>
                        <a:pt x="181" y="207"/>
                        <a:pt x="173" y="200"/>
                      </a:cubicBezTo>
                      <a:cubicBezTo>
                        <a:pt x="136" y="162"/>
                        <a:pt x="136" y="162"/>
                        <a:pt x="136" y="162"/>
                      </a:cubicBezTo>
                      <a:cubicBezTo>
                        <a:pt x="136" y="215"/>
                        <a:pt x="136" y="215"/>
                        <a:pt x="136" y="215"/>
                      </a:cubicBezTo>
                      <a:cubicBezTo>
                        <a:pt x="136" y="226"/>
                        <a:pt x="127" y="234"/>
                        <a:pt x="117" y="234"/>
                      </a:cubicBezTo>
                      <a:cubicBezTo>
                        <a:pt x="107" y="234"/>
                        <a:pt x="98" y="226"/>
                        <a:pt x="98" y="215"/>
                      </a:cubicBezTo>
                      <a:cubicBezTo>
                        <a:pt x="98" y="162"/>
                        <a:pt x="98" y="162"/>
                        <a:pt x="98" y="162"/>
                      </a:cubicBezTo>
                      <a:cubicBezTo>
                        <a:pt x="61" y="200"/>
                        <a:pt x="61" y="200"/>
                        <a:pt x="61" y="200"/>
                      </a:cubicBezTo>
                      <a:cubicBezTo>
                        <a:pt x="54" y="207"/>
                        <a:pt x="42" y="207"/>
                        <a:pt x="34" y="200"/>
                      </a:cubicBezTo>
                      <a:cubicBezTo>
                        <a:pt x="27" y="192"/>
                        <a:pt x="27" y="181"/>
                        <a:pt x="34" y="173"/>
                      </a:cubicBezTo>
                      <a:cubicBezTo>
                        <a:pt x="72" y="136"/>
                        <a:pt x="72" y="136"/>
                        <a:pt x="72" y="136"/>
                      </a:cubicBezTo>
                      <a:cubicBezTo>
                        <a:pt x="19" y="136"/>
                        <a:pt x="19" y="136"/>
                        <a:pt x="19" y="136"/>
                      </a:cubicBezTo>
                      <a:cubicBezTo>
                        <a:pt x="8" y="136"/>
                        <a:pt x="0" y="127"/>
                        <a:pt x="0" y="117"/>
                      </a:cubicBezTo>
                      <a:cubicBezTo>
                        <a:pt x="0" y="107"/>
                        <a:pt x="8" y="98"/>
                        <a:pt x="19" y="98"/>
                      </a:cubicBezTo>
                      <a:cubicBezTo>
                        <a:pt x="72" y="98"/>
                        <a:pt x="72" y="98"/>
                        <a:pt x="72" y="98"/>
                      </a:cubicBezTo>
                      <a:lnTo>
                        <a:pt x="34" y="61"/>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sp>
              <p:nvSpPr>
                <p:cNvPr id="50" name="Freeform 539"/>
                <p:cNvSpPr>
                  <a:spLocks/>
                </p:cNvSpPr>
                <p:nvPr/>
              </p:nvSpPr>
              <p:spPr bwMode="auto">
                <a:xfrm rot="16200000">
                  <a:off x="5694" y="5757"/>
                  <a:ext cx="427" cy="427"/>
                </a:xfrm>
                <a:custGeom>
                  <a:avLst/>
                  <a:gdLst>
                    <a:gd name="T0" fmla="*/ 181 w 181"/>
                    <a:gd name="T1" fmla="*/ 40 h 181"/>
                    <a:gd name="T2" fmla="*/ 163 w 181"/>
                    <a:gd name="T3" fmla="*/ 21 h 181"/>
                    <a:gd name="T4" fmla="*/ 144 w 181"/>
                    <a:gd name="T5" fmla="*/ 40 h 181"/>
                    <a:gd name="T6" fmla="*/ 144 w 181"/>
                    <a:gd name="T7" fmla="*/ 117 h 181"/>
                    <a:gd name="T8" fmla="*/ 34 w 181"/>
                    <a:gd name="T9" fmla="*/ 8 h 181"/>
                    <a:gd name="T10" fmla="*/ 8 w 181"/>
                    <a:gd name="T11" fmla="*/ 8 h 181"/>
                    <a:gd name="T12" fmla="*/ 8 w 181"/>
                    <a:gd name="T13" fmla="*/ 34 h 181"/>
                    <a:gd name="T14" fmla="*/ 117 w 181"/>
                    <a:gd name="T15" fmla="*/ 144 h 181"/>
                    <a:gd name="T16" fmla="*/ 40 w 181"/>
                    <a:gd name="T17" fmla="*/ 144 h 181"/>
                    <a:gd name="T18" fmla="*/ 21 w 181"/>
                    <a:gd name="T19" fmla="*/ 163 h 181"/>
                    <a:gd name="T20" fmla="*/ 40 w 181"/>
                    <a:gd name="T21" fmla="*/ 181 h 181"/>
                    <a:gd name="T22" fmla="*/ 162 w 181"/>
                    <a:gd name="T23" fmla="*/ 181 h 181"/>
                    <a:gd name="T24" fmla="*/ 176 w 181"/>
                    <a:gd name="T25" fmla="*/ 176 h 181"/>
                    <a:gd name="T26" fmla="*/ 181 w 181"/>
                    <a:gd name="T27" fmla="*/ 163 h 181"/>
                    <a:gd name="T28" fmla="*/ 181 w 181"/>
                    <a:gd name="T29" fmla="*/ 4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81">
                      <a:moveTo>
                        <a:pt x="181" y="40"/>
                      </a:moveTo>
                      <a:cubicBezTo>
                        <a:pt x="181" y="29"/>
                        <a:pt x="173" y="21"/>
                        <a:pt x="163" y="21"/>
                      </a:cubicBezTo>
                      <a:cubicBezTo>
                        <a:pt x="152" y="21"/>
                        <a:pt x="144" y="29"/>
                        <a:pt x="144" y="40"/>
                      </a:cubicBezTo>
                      <a:cubicBezTo>
                        <a:pt x="144" y="117"/>
                        <a:pt x="144" y="117"/>
                        <a:pt x="144" y="117"/>
                      </a:cubicBezTo>
                      <a:cubicBezTo>
                        <a:pt x="34" y="8"/>
                        <a:pt x="34" y="8"/>
                        <a:pt x="34" y="8"/>
                      </a:cubicBezTo>
                      <a:cubicBezTo>
                        <a:pt x="27" y="0"/>
                        <a:pt x="15" y="0"/>
                        <a:pt x="8" y="8"/>
                      </a:cubicBezTo>
                      <a:cubicBezTo>
                        <a:pt x="0" y="15"/>
                        <a:pt x="0" y="27"/>
                        <a:pt x="8" y="34"/>
                      </a:cubicBezTo>
                      <a:cubicBezTo>
                        <a:pt x="117" y="144"/>
                        <a:pt x="117" y="144"/>
                        <a:pt x="117" y="144"/>
                      </a:cubicBezTo>
                      <a:cubicBezTo>
                        <a:pt x="40" y="144"/>
                        <a:pt x="40" y="144"/>
                        <a:pt x="40" y="144"/>
                      </a:cubicBezTo>
                      <a:cubicBezTo>
                        <a:pt x="29" y="144"/>
                        <a:pt x="21" y="152"/>
                        <a:pt x="21" y="163"/>
                      </a:cubicBezTo>
                      <a:cubicBezTo>
                        <a:pt x="21" y="173"/>
                        <a:pt x="29" y="181"/>
                        <a:pt x="40" y="181"/>
                      </a:cubicBezTo>
                      <a:cubicBezTo>
                        <a:pt x="162" y="181"/>
                        <a:pt x="162" y="181"/>
                        <a:pt x="162" y="181"/>
                      </a:cubicBezTo>
                      <a:cubicBezTo>
                        <a:pt x="167" y="181"/>
                        <a:pt x="172" y="179"/>
                        <a:pt x="176" y="176"/>
                      </a:cubicBezTo>
                      <a:cubicBezTo>
                        <a:pt x="179" y="172"/>
                        <a:pt x="181" y="167"/>
                        <a:pt x="181" y="163"/>
                      </a:cubicBezTo>
                      <a:lnTo>
                        <a:pt x="181" y="4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grpSp>
        </p:grpSp>
      </p:grpSp>
      <p:grpSp>
        <p:nvGrpSpPr>
          <p:cNvPr id="51" name="Group 50"/>
          <p:cNvGrpSpPr/>
          <p:nvPr/>
        </p:nvGrpSpPr>
        <p:grpSpPr>
          <a:xfrm>
            <a:off x="10997728" y="3225046"/>
            <a:ext cx="1171760" cy="745567"/>
            <a:chOff x="9813454" y="5242546"/>
            <a:chExt cx="1171927" cy="745672"/>
          </a:xfrm>
        </p:grpSpPr>
        <p:sp>
          <p:nvSpPr>
            <p:cNvPr id="52" name="TextBox 51"/>
            <p:cNvSpPr txBox="1"/>
            <p:nvPr/>
          </p:nvSpPr>
          <p:spPr>
            <a:xfrm>
              <a:off x="9813454" y="5689967"/>
              <a:ext cx="1171927"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Migration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Services</a:t>
              </a:r>
            </a:p>
          </p:txBody>
        </p:sp>
        <p:grpSp>
          <p:nvGrpSpPr>
            <p:cNvPr id="53" name="Group 52"/>
            <p:cNvGrpSpPr/>
            <p:nvPr/>
          </p:nvGrpSpPr>
          <p:grpSpPr>
            <a:xfrm>
              <a:off x="10208330" y="5242546"/>
              <a:ext cx="393192" cy="393192"/>
              <a:chOff x="-1334986" y="3110568"/>
              <a:chExt cx="717140" cy="717139"/>
            </a:xfrm>
          </p:grpSpPr>
          <p:sp>
            <p:nvSpPr>
              <p:cNvPr id="54" name="Oval 53"/>
              <p:cNvSpPr/>
              <p:nvPr/>
            </p:nvSpPr>
            <p:spPr bwMode="auto">
              <a:xfrm>
                <a:off x="-1334986" y="3110568"/>
                <a:ext cx="717140" cy="717139"/>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55" name="Group 14"/>
              <p:cNvGrpSpPr>
                <a:grpSpLocks noChangeAspect="1"/>
              </p:cNvGrpSpPr>
              <p:nvPr/>
            </p:nvGrpSpPr>
            <p:grpSpPr bwMode="auto">
              <a:xfrm>
                <a:off x="-1191759" y="3333373"/>
                <a:ext cx="443833" cy="360559"/>
                <a:chOff x="1312" y="50"/>
                <a:chExt cx="5058" cy="4109"/>
              </a:xfrm>
              <a:solidFill>
                <a:srgbClr val="E4DED8"/>
              </a:solidFill>
            </p:grpSpPr>
            <p:sp>
              <p:nvSpPr>
                <p:cNvPr id="56" name="Freeform 15"/>
                <p:cNvSpPr>
                  <a:spLocks/>
                </p:cNvSpPr>
                <p:nvPr/>
              </p:nvSpPr>
              <p:spPr bwMode="auto">
                <a:xfrm>
                  <a:off x="1419" y="50"/>
                  <a:ext cx="4355" cy="1832"/>
                </a:xfrm>
                <a:custGeom>
                  <a:avLst/>
                  <a:gdLst>
                    <a:gd name="T0" fmla="*/ 1841 w 1841"/>
                    <a:gd name="T1" fmla="*/ 0 h 774"/>
                    <a:gd name="T2" fmla="*/ 0 w 1841"/>
                    <a:gd name="T3" fmla="*/ 0 h 774"/>
                    <a:gd name="T4" fmla="*/ 920 w 1841"/>
                    <a:gd name="T5" fmla="*/ 774 h 774"/>
                    <a:gd name="T6" fmla="*/ 1841 w 1841"/>
                    <a:gd name="T7" fmla="*/ 0 h 774"/>
                  </a:gdLst>
                  <a:ahLst/>
                  <a:cxnLst>
                    <a:cxn ang="0">
                      <a:pos x="T0" y="T1"/>
                    </a:cxn>
                    <a:cxn ang="0">
                      <a:pos x="T2" y="T3"/>
                    </a:cxn>
                    <a:cxn ang="0">
                      <a:pos x="T4" y="T5"/>
                    </a:cxn>
                    <a:cxn ang="0">
                      <a:pos x="T6" y="T7"/>
                    </a:cxn>
                  </a:cxnLst>
                  <a:rect l="0" t="0" r="r" b="b"/>
                  <a:pathLst>
                    <a:path w="1841" h="774">
                      <a:moveTo>
                        <a:pt x="1841" y="0"/>
                      </a:moveTo>
                      <a:cubicBezTo>
                        <a:pt x="1841" y="0"/>
                        <a:pt x="1841" y="0"/>
                        <a:pt x="0" y="0"/>
                      </a:cubicBezTo>
                      <a:cubicBezTo>
                        <a:pt x="920" y="774"/>
                        <a:pt x="920" y="774"/>
                        <a:pt x="920" y="774"/>
                      </a:cubicBezTo>
                      <a:cubicBezTo>
                        <a:pt x="920" y="774"/>
                        <a:pt x="920" y="774"/>
                        <a:pt x="1841" y="0"/>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58" name="Freeform 16"/>
                <p:cNvSpPr>
                  <a:spLocks/>
                </p:cNvSpPr>
                <p:nvPr/>
              </p:nvSpPr>
              <p:spPr bwMode="auto">
                <a:xfrm>
                  <a:off x="4082" y="143"/>
                  <a:ext cx="1798" cy="1822"/>
                </a:xfrm>
                <a:custGeom>
                  <a:avLst/>
                  <a:gdLst>
                    <a:gd name="T0" fmla="*/ 151 w 760"/>
                    <a:gd name="T1" fmla="*/ 770 h 770"/>
                    <a:gd name="T2" fmla="*/ 153 w 760"/>
                    <a:gd name="T3" fmla="*/ 733 h 770"/>
                    <a:gd name="T4" fmla="*/ 477 w 760"/>
                    <a:gd name="T5" fmla="*/ 734 h 770"/>
                    <a:gd name="T6" fmla="*/ 454 w 760"/>
                    <a:gd name="T7" fmla="*/ 413 h 770"/>
                    <a:gd name="T8" fmla="*/ 760 w 760"/>
                    <a:gd name="T9" fmla="*/ 660 h 770"/>
                    <a:gd name="T10" fmla="*/ 760 w 760"/>
                    <a:gd name="T11" fmla="*/ 0 h 770"/>
                    <a:gd name="T12" fmla="*/ 0 w 760"/>
                    <a:gd name="T13" fmla="*/ 645 h 770"/>
                    <a:gd name="T14" fmla="*/ 151 w 760"/>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0" h="770">
                      <a:moveTo>
                        <a:pt x="151" y="770"/>
                      </a:moveTo>
                      <a:cubicBezTo>
                        <a:pt x="153" y="733"/>
                        <a:pt x="153" y="733"/>
                        <a:pt x="153" y="733"/>
                      </a:cubicBezTo>
                      <a:cubicBezTo>
                        <a:pt x="477" y="734"/>
                        <a:pt x="477" y="734"/>
                        <a:pt x="477" y="734"/>
                      </a:cubicBezTo>
                      <a:cubicBezTo>
                        <a:pt x="454" y="413"/>
                        <a:pt x="454" y="413"/>
                        <a:pt x="454" y="413"/>
                      </a:cubicBezTo>
                      <a:cubicBezTo>
                        <a:pt x="760" y="660"/>
                        <a:pt x="760" y="660"/>
                        <a:pt x="760" y="660"/>
                      </a:cubicBezTo>
                      <a:cubicBezTo>
                        <a:pt x="760" y="0"/>
                        <a:pt x="760" y="0"/>
                        <a:pt x="760" y="0"/>
                      </a:cubicBezTo>
                      <a:cubicBezTo>
                        <a:pt x="0" y="645"/>
                        <a:pt x="0" y="645"/>
                        <a:pt x="0" y="645"/>
                      </a:cubicBezTo>
                      <a:cubicBezTo>
                        <a:pt x="54" y="690"/>
                        <a:pt x="104" y="731"/>
                        <a:pt x="151" y="770"/>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0" name="Freeform 17"/>
                <p:cNvSpPr>
                  <a:spLocks/>
                </p:cNvSpPr>
                <p:nvPr/>
              </p:nvSpPr>
              <p:spPr bwMode="auto">
                <a:xfrm>
                  <a:off x="5710" y="2890"/>
                  <a:ext cx="170" cy="275"/>
                </a:xfrm>
                <a:custGeom>
                  <a:avLst/>
                  <a:gdLst>
                    <a:gd name="T0" fmla="*/ 0 w 72"/>
                    <a:gd name="T1" fmla="*/ 56 h 116"/>
                    <a:gd name="T2" fmla="*/ 72 w 72"/>
                    <a:gd name="T3" fmla="*/ 116 h 116"/>
                    <a:gd name="T4" fmla="*/ 72 w 72"/>
                    <a:gd name="T5" fmla="*/ 0 h 116"/>
                    <a:gd name="T6" fmla="*/ 0 w 72"/>
                    <a:gd name="T7" fmla="*/ 56 h 116"/>
                  </a:gdLst>
                  <a:ahLst/>
                  <a:cxnLst>
                    <a:cxn ang="0">
                      <a:pos x="T0" y="T1"/>
                    </a:cxn>
                    <a:cxn ang="0">
                      <a:pos x="T2" y="T3"/>
                    </a:cxn>
                    <a:cxn ang="0">
                      <a:pos x="T4" y="T5"/>
                    </a:cxn>
                    <a:cxn ang="0">
                      <a:pos x="T6" y="T7"/>
                    </a:cxn>
                  </a:cxnLst>
                  <a:rect l="0" t="0" r="r" b="b"/>
                  <a:pathLst>
                    <a:path w="72" h="116">
                      <a:moveTo>
                        <a:pt x="0" y="56"/>
                      </a:moveTo>
                      <a:cubicBezTo>
                        <a:pt x="72" y="116"/>
                        <a:pt x="72" y="116"/>
                        <a:pt x="72" y="116"/>
                      </a:cubicBezTo>
                      <a:cubicBezTo>
                        <a:pt x="72" y="76"/>
                        <a:pt x="72" y="37"/>
                        <a:pt x="72" y="0"/>
                      </a:cubicBez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2" name="Freeform 18"/>
                <p:cNvSpPr>
                  <a:spLocks/>
                </p:cNvSpPr>
                <p:nvPr/>
              </p:nvSpPr>
              <p:spPr bwMode="auto">
                <a:xfrm>
                  <a:off x="5412" y="3110"/>
                  <a:ext cx="362" cy="144"/>
                </a:xfrm>
                <a:custGeom>
                  <a:avLst/>
                  <a:gdLst>
                    <a:gd name="T0" fmla="*/ 0 w 153"/>
                    <a:gd name="T1" fmla="*/ 61 h 61"/>
                    <a:gd name="T2" fmla="*/ 153 w 153"/>
                    <a:gd name="T3" fmla="*/ 61 h 61"/>
                    <a:gd name="T4" fmla="*/ 79 w 153"/>
                    <a:gd name="T5" fmla="*/ 0 h 61"/>
                    <a:gd name="T6" fmla="*/ 0 w 153"/>
                    <a:gd name="T7" fmla="*/ 61 h 61"/>
                  </a:gdLst>
                  <a:ahLst/>
                  <a:cxnLst>
                    <a:cxn ang="0">
                      <a:pos x="T0" y="T1"/>
                    </a:cxn>
                    <a:cxn ang="0">
                      <a:pos x="T2" y="T3"/>
                    </a:cxn>
                    <a:cxn ang="0">
                      <a:pos x="T4" y="T5"/>
                    </a:cxn>
                    <a:cxn ang="0">
                      <a:pos x="T6" y="T7"/>
                    </a:cxn>
                  </a:cxnLst>
                  <a:rect l="0" t="0" r="r" b="b"/>
                  <a:pathLst>
                    <a:path w="153" h="61">
                      <a:moveTo>
                        <a:pt x="0" y="61"/>
                      </a:moveTo>
                      <a:cubicBezTo>
                        <a:pt x="153" y="61"/>
                        <a:pt x="153" y="61"/>
                        <a:pt x="153" y="61"/>
                      </a:cubicBezTo>
                      <a:cubicBezTo>
                        <a:pt x="127" y="40"/>
                        <a:pt x="103" y="20"/>
                        <a:pt x="79" y="0"/>
                      </a:cubicBez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3" name="Freeform 19"/>
                <p:cNvSpPr>
                  <a:spLocks/>
                </p:cNvSpPr>
                <p:nvPr/>
              </p:nvSpPr>
              <p:spPr bwMode="auto">
                <a:xfrm>
                  <a:off x="1433" y="1759"/>
                  <a:ext cx="3764" cy="1495"/>
                </a:xfrm>
                <a:custGeom>
                  <a:avLst/>
                  <a:gdLst>
                    <a:gd name="T0" fmla="*/ 1211 w 1591"/>
                    <a:gd name="T1" fmla="*/ 147 h 632"/>
                    <a:gd name="T2" fmla="*/ 1181 w 1591"/>
                    <a:gd name="T3" fmla="*/ 467 h 632"/>
                    <a:gd name="T4" fmla="*/ 1523 w 1591"/>
                    <a:gd name="T5" fmla="*/ 468 h 632"/>
                    <a:gd name="T6" fmla="*/ 1511 w 1591"/>
                    <a:gd name="T7" fmla="*/ 632 h 632"/>
                    <a:gd name="T8" fmla="*/ 1573 w 1591"/>
                    <a:gd name="T9" fmla="*/ 632 h 632"/>
                    <a:gd name="T10" fmla="*/ 1591 w 1591"/>
                    <a:gd name="T11" fmla="*/ 430 h 632"/>
                    <a:gd name="T12" fmla="*/ 1563 w 1591"/>
                    <a:gd name="T13" fmla="*/ 406 h 632"/>
                    <a:gd name="T14" fmla="*/ 1249 w 1591"/>
                    <a:gd name="T15" fmla="*/ 407 h 632"/>
                    <a:gd name="T16" fmla="*/ 1266 w 1591"/>
                    <a:gd name="T17" fmla="*/ 159 h 632"/>
                    <a:gd name="T18" fmla="*/ 1075 w 1591"/>
                    <a:gd name="T19" fmla="*/ 0 h 632"/>
                    <a:gd name="T20" fmla="*/ 934 w 1591"/>
                    <a:gd name="T21" fmla="*/ 116 h 632"/>
                    <a:gd name="T22" fmla="*/ 934 w 1591"/>
                    <a:gd name="T23" fmla="*/ 123 h 632"/>
                    <a:gd name="T24" fmla="*/ 927 w 1591"/>
                    <a:gd name="T25" fmla="*/ 123 h 632"/>
                    <a:gd name="T26" fmla="*/ 921 w 1591"/>
                    <a:gd name="T27" fmla="*/ 123 h 632"/>
                    <a:gd name="T28" fmla="*/ 914 w 1591"/>
                    <a:gd name="T29" fmla="*/ 123 h 632"/>
                    <a:gd name="T30" fmla="*/ 908 w 1591"/>
                    <a:gd name="T31" fmla="*/ 123 h 632"/>
                    <a:gd name="T32" fmla="*/ 901 w 1591"/>
                    <a:gd name="T33" fmla="*/ 123 h 632"/>
                    <a:gd name="T34" fmla="*/ 895 w 1591"/>
                    <a:gd name="T35" fmla="*/ 123 h 632"/>
                    <a:gd name="T36" fmla="*/ 895 w 1591"/>
                    <a:gd name="T37" fmla="*/ 116 h 632"/>
                    <a:gd name="T38" fmla="*/ 753 w 1591"/>
                    <a:gd name="T39" fmla="*/ 0 h 632"/>
                    <a:gd name="T40" fmla="*/ 0 w 1591"/>
                    <a:gd name="T41" fmla="*/ 632 h 632"/>
                    <a:gd name="T42" fmla="*/ 592 w 1591"/>
                    <a:gd name="T43" fmla="*/ 632 h 632"/>
                    <a:gd name="T44" fmla="*/ 1211 w 1591"/>
                    <a:gd name="T45" fmla="*/ 14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1" h="632">
                      <a:moveTo>
                        <a:pt x="1211" y="147"/>
                      </a:moveTo>
                      <a:cubicBezTo>
                        <a:pt x="1181" y="467"/>
                        <a:pt x="1181" y="467"/>
                        <a:pt x="1181" y="467"/>
                      </a:cubicBezTo>
                      <a:cubicBezTo>
                        <a:pt x="1523" y="468"/>
                        <a:pt x="1523" y="468"/>
                        <a:pt x="1523" y="468"/>
                      </a:cubicBezTo>
                      <a:cubicBezTo>
                        <a:pt x="1511" y="632"/>
                        <a:pt x="1511" y="632"/>
                        <a:pt x="1511" y="632"/>
                      </a:cubicBezTo>
                      <a:cubicBezTo>
                        <a:pt x="1533" y="632"/>
                        <a:pt x="1554" y="632"/>
                        <a:pt x="1573" y="632"/>
                      </a:cubicBezTo>
                      <a:cubicBezTo>
                        <a:pt x="1591" y="430"/>
                        <a:pt x="1591" y="430"/>
                        <a:pt x="1591" y="430"/>
                      </a:cubicBezTo>
                      <a:cubicBezTo>
                        <a:pt x="1581" y="422"/>
                        <a:pt x="1572" y="414"/>
                        <a:pt x="1563" y="406"/>
                      </a:cubicBezTo>
                      <a:cubicBezTo>
                        <a:pt x="1249" y="407"/>
                        <a:pt x="1249" y="407"/>
                        <a:pt x="1249" y="407"/>
                      </a:cubicBezTo>
                      <a:cubicBezTo>
                        <a:pt x="1266" y="159"/>
                        <a:pt x="1266" y="159"/>
                        <a:pt x="1266" y="159"/>
                      </a:cubicBezTo>
                      <a:cubicBezTo>
                        <a:pt x="1075" y="0"/>
                        <a:pt x="1075" y="0"/>
                        <a:pt x="1075" y="0"/>
                      </a:cubicBezTo>
                      <a:cubicBezTo>
                        <a:pt x="934" y="116"/>
                        <a:pt x="934" y="116"/>
                        <a:pt x="934" y="116"/>
                      </a:cubicBezTo>
                      <a:cubicBezTo>
                        <a:pt x="934" y="116"/>
                        <a:pt x="934" y="116"/>
                        <a:pt x="934" y="123"/>
                      </a:cubicBezTo>
                      <a:cubicBezTo>
                        <a:pt x="927" y="123"/>
                        <a:pt x="927" y="123"/>
                        <a:pt x="927" y="123"/>
                      </a:cubicBezTo>
                      <a:cubicBezTo>
                        <a:pt x="921" y="123"/>
                        <a:pt x="921" y="123"/>
                        <a:pt x="921" y="123"/>
                      </a:cubicBezTo>
                      <a:cubicBezTo>
                        <a:pt x="914" y="123"/>
                        <a:pt x="914" y="123"/>
                        <a:pt x="914" y="123"/>
                      </a:cubicBezTo>
                      <a:cubicBezTo>
                        <a:pt x="908" y="123"/>
                        <a:pt x="908" y="123"/>
                        <a:pt x="908" y="123"/>
                      </a:cubicBezTo>
                      <a:cubicBezTo>
                        <a:pt x="901" y="123"/>
                        <a:pt x="901" y="123"/>
                        <a:pt x="901" y="123"/>
                      </a:cubicBezTo>
                      <a:cubicBezTo>
                        <a:pt x="901" y="123"/>
                        <a:pt x="901" y="123"/>
                        <a:pt x="895" y="123"/>
                      </a:cubicBezTo>
                      <a:cubicBezTo>
                        <a:pt x="895" y="116"/>
                        <a:pt x="895" y="116"/>
                        <a:pt x="895" y="116"/>
                      </a:cubicBezTo>
                      <a:cubicBezTo>
                        <a:pt x="753" y="0"/>
                        <a:pt x="753" y="0"/>
                        <a:pt x="753" y="0"/>
                      </a:cubicBezTo>
                      <a:cubicBezTo>
                        <a:pt x="0" y="632"/>
                        <a:pt x="0" y="632"/>
                        <a:pt x="0" y="632"/>
                      </a:cubicBezTo>
                      <a:cubicBezTo>
                        <a:pt x="224" y="632"/>
                        <a:pt x="420" y="632"/>
                        <a:pt x="592" y="632"/>
                      </a:cubicBezTo>
                      <a:lnTo>
                        <a:pt x="1211" y="147"/>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4" name="Freeform 20"/>
                <p:cNvSpPr>
                  <a:spLocks/>
                </p:cNvSpPr>
                <p:nvPr/>
              </p:nvSpPr>
              <p:spPr bwMode="auto">
                <a:xfrm>
                  <a:off x="1312" y="143"/>
                  <a:ext cx="1796" cy="3022"/>
                </a:xfrm>
                <a:custGeom>
                  <a:avLst/>
                  <a:gdLst>
                    <a:gd name="T0" fmla="*/ 0 w 759"/>
                    <a:gd name="T1" fmla="*/ 0 h 1277"/>
                    <a:gd name="T2" fmla="*/ 0 w 759"/>
                    <a:gd name="T3" fmla="*/ 1277 h 1277"/>
                    <a:gd name="T4" fmla="*/ 759 w 759"/>
                    <a:gd name="T5" fmla="*/ 645 h 1277"/>
                    <a:gd name="T6" fmla="*/ 0 w 759"/>
                    <a:gd name="T7" fmla="*/ 0 h 1277"/>
                  </a:gdLst>
                  <a:ahLst/>
                  <a:cxnLst>
                    <a:cxn ang="0">
                      <a:pos x="T0" y="T1"/>
                    </a:cxn>
                    <a:cxn ang="0">
                      <a:pos x="T2" y="T3"/>
                    </a:cxn>
                    <a:cxn ang="0">
                      <a:pos x="T4" y="T5"/>
                    </a:cxn>
                    <a:cxn ang="0">
                      <a:pos x="T6" y="T7"/>
                    </a:cxn>
                  </a:cxnLst>
                  <a:rect l="0" t="0" r="r" b="b"/>
                  <a:pathLst>
                    <a:path w="759" h="1277">
                      <a:moveTo>
                        <a:pt x="0" y="0"/>
                      </a:moveTo>
                      <a:cubicBezTo>
                        <a:pt x="0" y="1277"/>
                        <a:pt x="0" y="1277"/>
                        <a:pt x="0" y="1277"/>
                      </a:cubicBezTo>
                      <a:cubicBezTo>
                        <a:pt x="759" y="645"/>
                        <a:pt x="759" y="645"/>
                        <a:pt x="759" y="645"/>
                      </a:cubicBez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65" name="Freeform 21"/>
                <p:cNvSpPr>
                  <a:spLocks/>
                </p:cNvSpPr>
                <p:nvPr/>
              </p:nvSpPr>
              <p:spPr bwMode="auto">
                <a:xfrm>
                  <a:off x="3012" y="2392"/>
                  <a:ext cx="1836" cy="1767"/>
                </a:xfrm>
                <a:custGeom>
                  <a:avLst/>
                  <a:gdLst>
                    <a:gd name="T0" fmla="*/ 1836 w 1836"/>
                    <a:gd name="T1" fmla="*/ 596 h 1767"/>
                    <a:gd name="T2" fmla="*/ 1067 w 1836"/>
                    <a:gd name="T3" fmla="*/ 594 h 1767"/>
                    <a:gd name="T4" fmla="*/ 1121 w 1836"/>
                    <a:gd name="T5" fmla="*/ 0 h 1767"/>
                    <a:gd name="T6" fmla="*/ 0 w 1836"/>
                    <a:gd name="T7" fmla="*/ 880 h 1767"/>
                    <a:gd name="T8" fmla="*/ 1112 w 1836"/>
                    <a:gd name="T9" fmla="*/ 1767 h 1767"/>
                    <a:gd name="T10" fmla="*/ 1062 w 1836"/>
                    <a:gd name="T11" fmla="*/ 1173 h 1767"/>
                    <a:gd name="T12" fmla="*/ 1793 w 1836"/>
                    <a:gd name="T13" fmla="*/ 1178 h 1767"/>
                    <a:gd name="T14" fmla="*/ 1836 w 1836"/>
                    <a:gd name="T15" fmla="*/ 596 h 1767"/>
                    <a:gd name="T16" fmla="*/ 1836 w 1836"/>
                    <a:gd name="T17" fmla="*/ 596 h 1767"/>
                    <a:gd name="T18" fmla="*/ 1836 w 1836"/>
                    <a:gd name="T19" fmla="*/ 596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6" h="1767">
                      <a:moveTo>
                        <a:pt x="1836" y="596"/>
                      </a:moveTo>
                      <a:lnTo>
                        <a:pt x="1067" y="594"/>
                      </a:lnTo>
                      <a:lnTo>
                        <a:pt x="1121" y="0"/>
                      </a:lnTo>
                      <a:lnTo>
                        <a:pt x="0" y="880"/>
                      </a:lnTo>
                      <a:lnTo>
                        <a:pt x="1112" y="1767"/>
                      </a:lnTo>
                      <a:lnTo>
                        <a:pt x="1062" y="1173"/>
                      </a:lnTo>
                      <a:lnTo>
                        <a:pt x="1793" y="1178"/>
                      </a:lnTo>
                      <a:lnTo>
                        <a:pt x="1836" y="596"/>
                      </a:lnTo>
                      <a:lnTo>
                        <a:pt x="1836" y="596"/>
                      </a:lnTo>
                      <a:lnTo>
                        <a:pt x="1836" y="596"/>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79" name="Freeform 22"/>
                <p:cNvSpPr>
                  <a:spLocks/>
                </p:cNvSpPr>
                <p:nvPr/>
              </p:nvSpPr>
              <p:spPr bwMode="auto">
                <a:xfrm>
                  <a:off x="4608" y="1454"/>
                  <a:ext cx="1762" cy="1692"/>
                </a:xfrm>
                <a:custGeom>
                  <a:avLst/>
                  <a:gdLst>
                    <a:gd name="T0" fmla="*/ 0 w 1762"/>
                    <a:gd name="T1" fmla="*/ 1133 h 1692"/>
                    <a:gd name="T2" fmla="*/ 740 w 1762"/>
                    <a:gd name="T3" fmla="*/ 1128 h 1692"/>
                    <a:gd name="T4" fmla="*/ 690 w 1762"/>
                    <a:gd name="T5" fmla="*/ 1692 h 1692"/>
                    <a:gd name="T6" fmla="*/ 1762 w 1762"/>
                    <a:gd name="T7" fmla="*/ 854 h 1692"/>
                    <a:gd name="T8" fmla="*/ 707 w 1762"/>
                    <a:gd name="T9" fmla="*/ 0 h 1692"/>
                    <a:gd name="T10" fmla="*/ 747 w 1762"/>
                    <a:gd name="T11" fmla="*/ 565 h 1692"/>
                    <a:gd name="T12" fmla="*/ 40 w 1762"/>
                    <a:gd name="T13" fmla="*/ 563 h 1692"/>
                    <a:gd name="T14" fmla="*/ 0 w 1762"/>
                    <a:gd name="T15" fmla="*/ 1133 h 1692"/>
                    <a:gd name="T16" fmla="*/ 0 w 1762"/>
                    <a:gd name="T17" fmla="*/ 1133 h 1692"/>
                    <a:gd name="T18" fmla="*/ 0 w 1762"/>
                    <a:gd name="T19" fmla="*/ 1133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2" h="1692">
                      <a:moveTo>
                        <a:pt x="0" y="1133"/>
                      </a:moveTo>
                      <a:lnTo>
                        <a:pt x="740" y="1128"/>
                      </a:lnTo>
                      <a:lnTo>
                        <a:pt x="690" y="1692"/>
                      </a:lnTo>
                      <a:lnTo>
                        <a:pt x="1762" y="854"/>
                      </a:lnTo>
                      <a:lnTo>
                        <a:pt x="707" y="0"/>
                      </a:lnTo>
                      <a:lnTo>
                        <a:pt x="747" y="565"/>
                      </a:lnTo>
                      <a:lnTo>
                        <a:pt x="40" y="563"/>
                      </a:lnTo>
                      <a:lnTo>
                        <a:pt x="0" y="1133"/>
                      </a:lnTo>
                      <a:lnTo>
                        <a:pt x="0" y="1133"/>
                      </a:lnTo>
                      <a:lnTo>
                        <a:pt x="0" y="1133"/>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grpSp>
        <p:nvGrpSpPr>
          <p:cNvPr id="80" name="Group 79"/>
          <p:cNvGrpSpPr/>
          <p:nvPr/>
        </p:nvGrpSpPr>
        <p:grpSpPr>
          <a:xfrm>
            <a:off x="8176946" y="280798"/>
            <a:ext cx="879583" cy="748302"/>
            <a:chOff x="4047782" y="5265302"/>
            <a:chExt cx="879708" cy="748408"/>
          </a:xfrm>
        </p:grpSpPr>
        <p:sp>
          <p:nvSpPr>
            <p:cNvPr id="81" name="TextBox 80"/>
            <p:cNvSpPr txBox="1"/>
            <p:nvPr/>
          </p:nvSpPr>
          <p:spPr>
            <a:xfrm>
              <a:off x="4047782" y="5715459"/>
              <a:ext cx="879708"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Success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Plans </a:t>
              </a:r>
            </a:p>
          </p:txBody>
        </p:sp>
        <p:grpSp>
          <p:nvGrpSpPr>
            <p:cNvPr id="82" name="Group 81"/>
            <p:cNvGrpSpPr/>
            <p:nvPr/>
          </p:nvGrpSpPr>
          <p:grpSpPr>
            <a:xfrm>
              <a:off x="4272212" y="5265302"/>
              <a:ext cx="393192" cy="393192"/>
              <a:chOff x="457200" y="4117422"/>
              <a:chExt cx="640445" cy="640444"/>
            </a:xfrm>
          </p:grpSpPr>
          <p:sp>
            <p:nvSpPr>
              <p:cNvPr id="83" name="Oval 82"/>
              <p:cNvSpPr/>
              <p:nvPr/>
            </p:nvSpPr>
            <p:spPr bwMode="auto">
              <a:xfrm>
                <a:off x="457200" y="4117422"/>
                <a:ext cx="640445" cy="640444"/>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84" name="Freeform 5"/>
              <p:cNvSpPr>
                <a:spLocks noEditPoints="1"/>
              </p:cNvSpPr>
              <p:nvPr/>
            </p:nvSpPr>
            <p:spPr bwMode="auto">
              <a:xfrm>
                <a:off x="571500" y="4232275"/>
                <a:ext cx="406400" cy="406400"/>
              </a:xfrm>
              <a:custGeom>
                <a:avLst/>
                <a:gdLst>
                  <a:gd name="T0" fmla="*/ 56 w 80"/>
                  <a:gd name="T1" fmla="*/ 0 h 80"/>
                  <a:gd name="T2" fmla="*/ 56 w 80"/>
                  <a:gd name="T3" fmla="*/ 8 h 80"/>
                  <a:gd name="T4" fmla="*/ 36 w 80"/>
                  <a:gd name="T5" fmla="*/ 28 h 80"/>
                  <a:gd name="T6" fmla="*/ 36 w 80"/>
                  <a:gd name="T7" fmla="*/ 52 h 80"/>
                  <a:gd name="T8" fmla="*/ 24 w 80"/>
                  <a:gd name="T9" fmla="*/ 64 h 80"/>
                  <a:gd name="T10" fmla="*/ 24 w 80"/>
                  <a:gd name="T11" fmla="*/ 56 h 80"/>
                  <a:gd name="T12" fmla="*/ 0 w 80"/>
                  <a:gd name="T13" fmla="*/ 56 h 80"/>
                  <a:gd name="T14" fmla="*/ 0 w 80"/>
                  <a:gd name="T15" fmla="*/ 80 h 80"/>
                  <a:gd name="T16" fmla="*/ 24 w 80"/>
                  <a:gd name="T17" fmla="*/ 80 h 80"/>
                  <a:gd name="T18" fmla="*/ 24 w 80"/>
                  <a:gd name="T19" fmla="*/ 72 h 80"/>
                  <a:gd name="T20" fmla="*/ 44 w 80"/>
                  <a:gd name="T21" fmla="*/ 52 h 80"/>
                  <a:gd name="T22" fmla="*/ 44 w 80"/>
                  <a:gd name="T23" fmla="*/ 28 h 80"/>
                  <a:gd name="T24" fmla="*/ 56 w 80"/>
                  <a:gd name="T25" fmla="*/ 16 h 80"/>
                  <a:gd name="T26" fmla="*/ 56 w 80"/>
                  <a:gd name="T27" fmla="*/ 24 h 80"/>
                  <a:gd name="T28" fmla="*/ 80 w 80"/>
                  <a:gd name="T29" fmla="*/ 24 h 80"/>
                  <a:gd name="T30" fmla="*/ 80 w 80"/>
                  <a:gd name="T31" fmla="*/ 0 h 80"/>
                  <a:gd name="T32" fmla="*/ 56 w 80"/>
                  <a:gd name="T33" fmla="*/ 0 h 80"/>
                  <a:gd name="T34" fmla="*/ 16 w 80"/>
                  <a:gd name="T35" fmla="*/ 72 h 80"/>
                  <a:gd name="T36" fmla="*/ 8 w 80"/>
                  <a:gd name="T37" fmla="*/ 72 h 80"/>
                  <a:gd name="T38" fmla="*/ 8 w 80"/>
                  <a:gd name="T39" fmla="*/ 64 h 80"/>
                  <a:gd name="T40" fmla="*/ 16 w 80"/>
                  <a:gd name="T41" fmla="*/ 64 h 80"/>
                  <a:gd name="T42" fmla="*/ 16 w 80"/>
                  <a:gd name="T43" fmla="*/ 72 h 80"/>
                  <a:gd name="T44" fmla="*/ 72 w 80"/>
                  <a:gd name="T45" fmla="*/ 16 h 80"/>
                  <a:gd name="T46" fmla="*/ 64 w 80"/>
                  <a:gd name="T47" fmla="*/ 16 h 80"/>
                  <a:gd name="T48" fmla="*/ 64 w 80"/>
                  <a:gd name="T49" fmla="*/ 8 h 80"/>
                  <a:gd name="T50" fmla="*/ 72 w 80"/>
                  <a:gd name="T51" fmla="*/ 8 h 80"/>
                  <a:gd name="T52" fmla="*/ 72 w 80"/>
                  <a:gd name="T53"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80">
                    <a:moveTo>
                      <a:pt x="56" y="0"/>
                    </a:moveTo>
                    <a:cubicBezTo>
                      <a:pt x="56" y="8"/>
                      <a:pt x="56" y="8"/>
                      <a:pt x="56" y="8"/>
                    </a:cubicBezTo>
                    <a:cubicBezTo>
                      <a:pt x="45" y="8"/>
                      <a:pt x="36" y="17"/>
                      <a:pt x="36" y="28"/>
                    </a:cubicBezTo>
                    <a:cubicBezTo>
                      <a:pt x="36" y="52"/>
                      <a:pt x="36" y="52"/>
                      <a:pt x="36" y="52"/>
                    </a:cubicBezTo>
                    <a:cubicBezTo>
                      <a:pt x="36" y="59"/>
                      <a:pt x="31" y="64"/>
                      <a:pt x="24" y="64"/>
                    </a:cubicBezTo>
                    <a:cubicBezTo>
                      <a:pt x="24" y="56"/>
                      <a:pt x="24" y="56"/>
                      <a:pt x="24" y="56"/>
                    </a:cubicBezTo>
                    <a:cubicBezTo>
                      <a:pt x="0" y="56"/>
                      <a:pt x="0" y="56"/>
                      <a:pt x="0" y="56"/>
                    </a:cubicBezTo>
                    <a:cubicBezTo>
                      <a:pt x="0" y="80"/>
                      <a:pt x="0" y="80"/>
                      <a:pt x="0" y="80"/>
                    </a:cubicBezTo>
                    <a:cubicBezTo>
                      <a:pt x="24" y="80"/>
                      <a:pt x="24" y="80"/>
                      <a:pt x="24" y="80"/>
                    </a:cubicBezTo>
                    <a:cubicBezTo>
                      <a:pt x="24" y="72"/>
                      <a:pt x="24" y="72"/>
                      <a:pt x="24" y="72"/>
                    </a:cubicBezTo>
                    <a:cubicBezTo>
                      <a:pt x="35" y="72"/>
                      <a:pt x="44" y="63"/>
                      <a:pt x="44" y="52"/>
                    </a:cubicBezTo>
                    <a:cubicBezTo>
                      <a:pt x="44" y="28"/>
                      <a:pt x="44" y="28"/>
                      <a:pt x="44" y="28"/>
                    </a:cubicBezTo>
                    <a:cubicBezTo>
                      <a:pt x="44" y="21"/>
                      <a:pt x="49" y="16"/>
                      <a:pt x="56" y="16"/>
                    </a:cubicBezTo>
                    <a:cubicBezTo>
                      <a:pt x="56" y="24"/>
                      <a:pt x="56" y="24"/>
                      <a:pt x="56" y="24"/>
                    </a:cubicBezTo>
                    <a:cubicBezTo>
                      <a:pt x="80" y="24"/>
                      <a:pt x="80" y="24"/>
                      <a:pt x="80" y="24"/>
                    </a:cubicBezTo>
                    <a:cubicBezTo>
                      <a:pt x="80" y="0"/>
                      <a:pt x="80" y="0"/>
                      <a:pt x="80" y="0"/>
                    </a:cubicBezTo>
                    <a:lnTo>
                      <a:pt x="56" y="0"/>
                    </a:lnTo>
                    <a:close/>
                    <a:moveTo>
                      <a:pt x="16" y="72"/>
                    </a:moveTo>
                    <a:cubicBezTo>
                      <a:pt x="8" y="72"/>
                      <a:pt x="8" y="72"/>
                      <a:pt x="8" y="72"/>
                    </a:cubicBezTo>
                    <a:cubicBezTo>
                      <a:pt x="8" y="64"/>
                      <a:pt x="8" y="64"/>
                      <a:pt x="8" y="64"/>
                    </a:cubicBezTo>
                    <a:cubicBezTo>
                      <a:pt x="16" y="64"/>
                      <a:pt x="16" y="64"/>
                      <a:pt x="16" y="64"/>
                    </a:cubicBezTo>
                    <a:lnTo>
                      <a:pt x="16" y="72"/>
                    </a:lnTo>
                    <a:close/>
                    <a:moveTo>
                      <a:pt x="72" y="16"/>
                    </a:moveTo>
                    <a:cubicBezTo>
                      <a:pt x="64" y="16"/>
                      <a:pt x="64" y="16"/>
                      <a:pt x="64" y="16"/>
                    </a:cubicBezTo>
                    <a:cubicBezTo>
                      <a:pt x="64" y="8"/>
                      <a:pt x="64" y="8"/>
                      <a:pt x="64" y="8"/>
                    </a:cubicBezTo>
                    <a:cubicBezTo>
                      <a:pt x="72" y="8"/>
                      <a:pt x="72" y="8"/>
                      <a:pt x="72" y="8"/>
                    </a:cubicBezTo>
                    <a:lnTo>
                      <a:pt x="72" y="16"/>
                    </a:lnTo>
                    <a:close/>
                  </a:path>
                </a:pathLst>
              </a:custGeom>
              <a:solidFill>
                <a:srgbClr val="FBFBFB"/>
              </a:solidFill>
              <a:ln>
                <a:noFill/>
              </a:ln>
            </p:spPr>
            <p:txBody>
              <a:bodyPr vert="horz" wrap="square" lIns="89629" tIns="44815" rIns="89629" bIns="44815"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grpSp>
      </p:grpSp>
      <p:grpSp>
        <p:nvGrpSpPr>
          <p:cNvPr id="85" name="Group 84"/>
          <p:cNvGrpSpPr/>
          <p:nvPr/>
        </p:nvGrpSpPr>
        <p:grpSpPr>
          <a:xfrm>
            <a:off x="6549696" y="790551"/>
            <a:ext cx="875161" cy="768917"/>
            <a:chOff x="3570020" y="3358428"/>
            <a:chExt cx="875285" cy="769026"/>
          </a:xfrm>
        </p:grpSpPr>
        <p:sp>
          <p:nvSpPr>
            <p:cNvPr id="86" name="TextBox 85"/>
            <p:cNvSpPr txBox="1"/>
            <p:nvPr/>
          </p:nvSpPr>
          <p:spPr>
            <a:xfrm>
              <a:off x="3570020" y="3829203"/>
              <a:ext cx="875285"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Productivity Library</a:t>
              </a:r>
            </a:p>
          </p:txBody>
        </p:sp>
        <p:grpSp>
          <p:nvGrpSpPr>
            <p:cNvPr id="87" name="Group 86"/>
            <p:cNvGrpSpPr/>
            <p:nvPr/>
          </p:nvGrpSpPr>
          <p:grpSpPr>
            <a:xfrm>
              <a:off x="3811066" y="3358428"/>
              <a:ext cx="393192" cy="393192"/>
              <a:chOff x="467892" y="3293200"/>
              <a:chExt cx="640445" cy="640445"/>
            </a:xfrm>
          </p:grpSpPr>
          <p:sp>
            <p:nvSpPr>
              <p:cNvPr id="88" name="Oval 87"/>
              <p:cNvSpPr/>
              <p:nvPr/>
            </p:nvSpPr>
            <p:spPr bwMode="auto">
              <a:xfrm>
                <a:off x="467892" y="3293200"/>
                <a:ext cx="640445" cy="640445"/>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9" name="Group 88"/>
              <p:cNvGrpSpPr/>
              <p:nvPr/>
            </p:nvGrpSpPr>
            <p:grpSpPr>
              <a:xfrm>
                <a:off x="600865" y="3489590"/>
                <a:ext cx="353130" cy="247665"/>
                <a:chOff x="4625675" y="5948125"/>
                <a:chExt cx="548047" cy="348676"/>
              </a:xfrm>
              <a:solidFill>
                <a:srgbClr val="E4DED8"/>
              </a:solidFill>
            </p:grpSpPr>
            <p:grpSp>
              <p:nvGrpSpPr>
                <p:cNvPr id="90" name="Group 89"/>
                <p:cNvGrpSpPr/>
                <p:nvPr/>
              </p:nvGrpSpPr>
              <p:grpSpPr>
                <a:xfrm>
                  <a:off x="4625675" y="5948125"/>
                  <a:ext cx="548047" cy="81026"/>
                  <a:chOff x="4625675" y="5948125"/>
                  <a:chExt cx="548047" cy="81026"/>
                </a:xfrm>
                <a:grpFill/>
              </p:grpSpPr>
              <p:sp>
                <p:nvSpPr>
                  <p:cNvPr id="97" name="Oval 96"/>
                  <p:cNvSpPr/>
                  <p:nvPr/>
                </p:nvSpPr>
                <p:spPr bwMode="auto">
                  <a:xfrm>
                    <a:off x="4625675" y="5948125"/>
                    <a:ext cx="81026" cy="81026"/>
                  </a:xfrm>
                  <a:prstGeom prst="ellipse">
                    <a:avLst/>
                  </a:prstGeom>
                  <a:solidFill>
                    <a:srgbClr val="FBFBFB"/>
                  </a:solidFill>
                  <a:ln>
                    <a:noFill/>
                  </a:ln>
                  <a:extLst/>
                </p:spPr>
                <p:txBody>
                  <a:bodyPr vert="horz" wrap="square" lIns="89629" tIns="44815" rIns="89629" bIns="44815" numCol="1" rtlCol="0"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sp>
                <p:nvSpPr>
                  <p:cNvPr id="98" name="Rectangle 97"/>
                  <p:cNvSpPr/>
                  <p:nvPr/>
                </p:nvSpPr>
                <p:spPr bwMode="auto">
                  <a:xfrm>
                    <a:off x="4770768" y="5955869"/>
                    <a:ext cx="402954" cy="61356"/>
                  </a:xfrm>
                  <a:prstGeom prst="rect">
                    <a:avLst/>
                  </a:prstGeom>
                  <a:solidFill>
                    <a:srgbClr val="FBFBFB"/>
                  </a:solidFill>
                  <a:ln>
                    <a:noFill/>
                  </a:ln>
                  <a:extLst/>
                </p:spPr>
                <p:txBody>
                  <a:bodyPr vert="horz" wrap="square" lIns="89629" tIns="44815" rIns="89629" bIns="44815" numCol="1" rtlCol="0"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grpSp>
            <p:grpSp>
              <p:nvGrpSpPr>
                <p:cNvPr id="91" name="Group 90"/>
                <p:cNvGrpSpPr/>
                <p:nvPr/>
              </p:nvGrpSpPr>
              <p:grpSpPr>
                <a:xfrm>
                  <a:off x="4625675" y="6081950"/>
                  <a:ext cx="548047" cy="81026"/>
                  <a:chOff x="4625675" y="6076021"/>
                  <a:chExt cx="548047" cy="81026"/>
                </a:xfrm>
                <a:grpFill/>
              </p:grpSpPr>
              <p:sp>
                <p:nvSpPr>
                  <p:cNvPr id="95" name="Oval 94"/>
                  <p:cNvSpPr/>
                  <p:nvPr/>
                </p:nvSpPr>
                <p:spPr bwMode="auto">
                  <a:xfrm>
                    <a:off x="4625675" y="6076021"/>
                    <a:ext cx="81026" cy="81026"/>
                  </a:xfrm>
                  <a:prstGeom prst="ellipse">
                    <a:avLst/>
                  </a:prstGeom>
                  <a:solidFill>
                    <a:srgbClr val="FBFBFB"/>
                  </a:solidFill>
                  <a:ln>
                    <a:noFill/>
                  </a:ln>
                  <a:extLst/>
                </p:spPr>
                <p:txBody>
                  <a:bodyPr vert="horz" wrap="square" lIns="89629" tIns="44815" rIns="89629" bIns="44815" numCol="1" rtlCol="0"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sp>
                <p:nvSpPr>
                  <p:cNvPr id="96" name="Rectangle 95"/>
                  <p:cNvSpPr/>
                  <p:nvPr/>
                </p:nvSpPr>
                <p:spPr bwMode="auto">
                  <a:xfrm>
                    <a:off x="4770768" y="6083765"/>
                    <a:ext cx="402954" cy="61356"/>
                  </a:xfrm>
                  <a:prstGeom prst="rect">
                    <a:avLst/>
                  </a:prstGeom>
                  <a:solidFill>
                    <a:srgbClr val="FBFBFB"/>
                  </a:solidFill>
                  <a:ln>
                    <a:noFill/>
                  </a:ln>
                  <a:extLst/>
                </p:spPr>
                <p:txBody>
                  <a:bodyPr vert="horz" wrap="square" lIns="89629" tIns="44815" rIns="89629" bIns="44815" numCol="1" rtlCol="0"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grpSp>
            <p:grpSp>
              <p:nvGrpSpPr>
                <p:cNvPr id="92" name="Group 91"/>
                <p:cNvGrpSpPr/>
                <p:nvPr/>
              </p:nvGrpSpPr>
              <p:grpSpPr>
                <a:xfrm>
                  <a:off x="4625675" y="6215775"/>
                  <a:ext cx="548047" cy="81026"/>
                  <a:chOff x="4625675" y="6215775"/>
                  <a:chExt cx="548047" cy="81026"/>
                </a:xfrm>
                <a:grpFill/>
              </p:grpSpPr>
              <p:sp>
                <p:nvSpPr>
                  <p:cNvPr id="93" name="Oval 92"/>
                  <p:cNvSpPr/>
                  <p:nvPr/>
                </p:nvSpPr>
                <p:spPr bwMode="auto">
                  <a:xfrm>
                    <a:off x="4625675" y="6215775"/>
                    <a:ext cx="81026" cy="81026"/>
                  </a:xfrm>
                  <a:prstGeom prst="ellipse">
                    <a:avLst/>
                  </a:prstGeom>
                  <a:solidFill>
                    <a:srgbClr val="FBFBFB"/>
                  </a:solidFill>
                  <a:ln>
                    <a:noFill/>
                  </a:ln>
                  <a:extLst/>
                </p:spPr>
                <p:txBody>
                  <a:bodyPr vert="horz" wrap="square" lIns="89629" tIns="44815" rIns="89629" bIns="44815" numCol="1" rtlCol="0"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sp>
                <p:nvSpPr>
                  <p:cNvPr id="94" name="Rectangle 93"/>
                  <p:cNvSpPr/>
                  <p:nvPr/>
                </p:nvSpPr>
                <p:spPr bwMode="auto">
                  <a:xfrm>
                    <a:off x="4770768" y="6223519"/>
                    <a:ext cx="402954" cy="61356"/>
                  </a:xfrm>
                  <a:prstGeom prst="rect">
                    <a:avLst/>
                  </a:prstGeom>
                  <a:solidFill>
                    <a:srgbClr val="FBFBFB"/>
                  </a:solidFill>
                  <a:ln>
                    <a:noFill/>
                  </a:ln>
                  <a:extLst/>
                </p:spPr>
                <p:txBody>
                  <a:bodyPr vert="horz" wrap="square" lIns="89629" tIns="44815" rIns="89629" bIns="44815" numCol="1" rtlCol="0" anchor="t" anchorCtr="0" compatLnSpc="1">
                    <a:prstTxWarp prst="textNoShape">
                      <a:avLst/>
                    </a:prstTxWarp>
                  </a:bodyPr>
                  <a:lstStyle/>
                  <a:p>
                    <a:pPr marL="0" marR="0" lvl="0" indent="0" algn="ctr" defTabSz="914224"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505050"/>
                      </a:solidFill>
                      <a:effectLst/>
                      <a:uLnTx/>
                      <a:uFillTx/>
                    </a:endParaRPr>
                  </a:p>
                </p:txBody>
              </p:sp>
            </p:grpSp>
          </p:grpSp>
        </p:grpSp>
      </p:grpSp>
      <p:grpSp>
        <p:nvGrpSpPr>
          <p:cNvPr id="99" name="Group 98"/>
          <p:cNvGrpSpPr/>
          <p:nvPr/>
        </p:nvGrpSpPr>
        <p:grpSpPr>
          <a:xfrm>
            <a:off x="5342774" y="1879708"/>
            <a:ext cx="1359055" cy="752111"/>
            <a:chOff x="3439528" y="4253211"/>
            <a:chExt cx="1359248" cy="752218"/>
          </a:xfrm>
        </p:grpSpPr>
        <p:sp>
          <p:nvSpPr>
            <p:cNvPr id="100" name="TextBox 99"/>
            <p:cNvSpPr txBox="1"/>
            <p:nvPr/>
          </p:nvSpPr>
          <p:spPr>
            <a:xfrm>
              <a:off x="3439528" y="4707178"/>
              <a:ext cx="1359248"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600"/>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Usage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Scenarios</a:t>
              </a:r>
            </a:p>
          </p:txBody>
        </p:sp>
        <p:grpSp>
          <p:nvGrpSpPr>
            <p:cNvPr id="101" name="Group 100"/>
            <p:cNvGrpSpPr/>
            <p:nvPr/>
          </p:nvGrpSpPr>
          <p:grpSpPr>
            <a:xfrm>
              <a:off x="3922556" y="4253211"/>
              <a:ext cx="393192" cy="393192"/>
              <a:chOff x="3882222" y="3985293"/>
              <a:chExt cx="324499" cy="324499"/>
            </a:xfrm>
          </p:grpSpPr>
          <p:sp>
            <p:nvSpPr>
              <p:cNvPr id="102" name="Oval 101"/>
              <p:cNvSpPr/>
              <p:nvPr/>
            </p:nvSpPr>
            <p:spPr bwMode="auto">
              <a:xfrm>
                <a:off x="3882222" y="3985293"/>
                <a:ext cx="324499" cy="324499"/>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03" name="Freeform 7"/>
              <p:cNvSpPr>
                <a:spLocks noEditPoints="1"/>
              </p:cNvSpPr>
              <p:nvPr/>
            </p:nvSpPr>
            <p:spPr bwMode="auto">
              <a:xfrm>
                <a:off x="3965294" y="4051717"/>
                <a:ext cx="158355" cy="191651"/>
              </a:xfrm>
              <a:custGeom>
                <a:avLst/>
                <a:gdLst>
                  <a:gd name="T0" fmla="*/ 300 w 330"/>
                  <a:gd name="T1" fmla="*/ 135 h 400"/>
                  <a:gd name="T2" fmla="*/ 249 w 330"/>
                  <a:gd name="T3" fmla="*/ 115 h 400"/>
                  <a:gd name="T4" fmla="*/ 191 w 330"/>
                  <a:gd name="T5" fmla="*/ 91 h 400"/>
                  <a:gd name="T6" fmla="*/ 160 w 330"/>
                  <a:gd name="T7" fmla="*/ 91 h 400"/>
                  <a:gd name="T8" fmla="*/ 153 w 330"/>
                  <a:gd name="T9" fmla="*/ 12 h 400"/>
                  <a:gd name="T10" fmla="*/ 87 w 330"/>
                  <a:gd name="T11" fmla="*/ 12 h 400"/>
                  <a:gd name="T12" fmla="*/ 78 w 330"/>
                  <a:gd name="T13" fmla="*/ 172 h 400"/>
                  <a:gd name="T14" fmla="*/ 0 w 330"/>
                  <a:gd name="T15" fmla="*/ 180 h 400"/>
                  <a:gd name="T16" fmla="*/ 5 w 330"/>
                  <a:gd name="T17" fmla="*/ 205 h 400"/>
                  <a:gd name="T18" fmla="*/ 97 w 330"/>
                  <a:gd name="T19" fmla="*/ 400 h 400"/>
                  <a:gd name="T20" fmla="*/ 330 w 330"/>
                  <a:gd name="T21" fmla="*/ 285 h 400"/>
                  <a:gd name="T22" fmla="*/ 319 w 330"/>
                  <a:gd name="T23" fmla="*/ 143 h 400"/>
                  <a:gd name="T24" fmla="*/ 270 w 330"/>
                  <a:gd name="T25" fmla="*/ 377 h 400"/>
                  <a:gd name="T26" fmla="*/ 120 w 330"/>
                  <a:gd name="T27" fmla="*/ 346 h 400"/>
                  <a:gd name="T28" fmla="*/ 23 w 330"/>
                  <a:gd name="T29" fmla="*/ 180 h 400"/>
                  <a:gd name="T30" fmla="*/ 37 w 330"/>
                  <a:gd name="T31" fmla="*/ 173 h 400"/>
                  <a:gd name="T32" fmla="*/ 78 w 330"/>
                  <a:gd name="T33" fmla="*/ 207 h 400"/>
                  <a:gd name="T34" fmla="*/ 101 w 330"/>
                  <a:gd name="T35" fmla="*/ 246 h 400"/>
                  <a:gd name="T36" fmla="*/ 101 w 330"/>
                  <a:gd name="T37" fmla="*/ 33 h 400"/>
                  <a:gd name="T38" fmla="*/ 120 w 330"/>
                  <a:gd name="T39" fmla="*/ 23 h 400"/>
                  <a:gd name="T40" fmla="*/ 137 w 330"/>
                  <a:gd name="T41" fmla="*/ 32 h 400"/>
                  <a:gd name="T42" fmla="*/ 137 w 330"/>
                  <a:gd name="T43" fmla="*/ 169 h 400"/>
                  <a:gd name="T44" fmla="*/ 160 w 330"/>
                  <a:gd name="T45" fmla="*/ 114 h 400"/>
                  <a:gd name="T46" fmla="*/ 199 w 330"/>
                  <a:gd name="T47" fmla="*/ 132 h 400"/>
                  <a:gd name="T48" fmla="*/ 222 w 330"/>
                  <a:gd name="T49" fmla="*/ 169 h 400"/>
                  <a:gd name="T50" fmla="*/ 247 w 330"/>
                  <a:gd name="T51" fmla="*/ 138 h 400"/>
                  <a:gd name="T52" fmla="*/ 248 w 330"/>
                  <a:gd name="T53" fmla="*/ 138 h 400"/>
                  <a:gd name="T54" fmla="*/ 253 w 330"/>
                  <a:gd name="T55" fmla="*/ 154 h 400"/>
                  <a:gd name="T56" fmla="*/ 277 w 330"/>
                  <a:gd name="T57" fmla="*/ 192 h 400"/>
                  <a:gd name="T58" fmla="*/ 300 w 330"/>
                  <a:gd name="T59" fmla="*/ 158 h 400"/>
                  <a:gd name="T60" fmla="*/ 303 w 330"/>
                  <a:gd name="T61" fmla="*/ 159 h 400"/>
                  <a:gd name="T62" fmla="*/ 307 w 330"/>
                  <a:gd name="T63"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0" h="400">
                    <a:moveTo>
                      <a:pt x="319" y="143"/>
                    </a:moveTo>
                    <a:cubicBezTo>
                      <a:pt x="311" y="135"/>
                      <a:pt x="302" y="135"/>
                      <a:pt x="300" y="135"/>
                    </a:cubicBezTo>
                    <a:cubicBezTo>
                      <a:pt x="273" y="135"/>
                      <a:pt x="273" y="135"/>
                      <a:pt x="273" y="135"/>
                    </a:cubicBezTo>
                    <a:cubicBezTo>
                      <a:pt x="268" y="120"/>
                      <a:pt x="256" y="115"/>
                      <a:pt x="249" y="115"/>
                    </a:cubicBezTo>
                    <a:cubicBezTo>
                      <a:pt x="219" y="115"/>
                      <a:pt x="219" y="115"/>
                      <a:pt x="219" y="115"/>
                    </a:cubicBezTo>
                    <a:cubicBezTo>
                      <a:pt x="213" y="98"/>
                      <a:pt x="200" y="92"/>
                      <a:pt x="191" y="91"/>
                    </a:cubicBezTo>
                    <a:cubicBezTo>
                      <a:pt x="191" y="91"/>
                      <a:pt x="191" y="91"/>
                      <a:pt x="191" y="91"/>
                    </a:cubicBezTo>
                    <a:cubicBezTo>
                      <a:pt x="160" y="91"/>
                      <a:pt x="160" y="91"/>
                      <a:pt x="160" y="91"/>
                    </a:cubicBezTo>
                    <a:cubicBezTo>
                      <a:pt x="160" y="33"/>
                      <a:pt x="160" y="33"/>
                      <a:pt x="160" y="33"/>
                    </a:cubicBezTo>
                    <a:cubicBezTo>
                      <a:pt x="160" y="30"/>
                      <a:pt x="160" y="20"/>
                      <a:pt x="153" y="12"/>
                    </a:cubicBezTo>
                    <a:cubicBezTo>
                      <a:pt x="145" y="4"/>
                      <a:pt x="135" y="0"/>
                      <a:pt x="120" y="0"/>
                    </a:cubicBezTo>
                    <a:cubicBezTo>
                      <a:pt x="106" y="0"/>
                      <a:pt x="95" y="4"/>
                      <a:pt x="87" y="12"/>
                    </a:cubicBezTo>
                    <a:cubicBezTo>
                      <a:pt x="79" y="21"/>
                      <a:pt x="78" y="32"/>
                      <a:pt x="78" y="34"/>
                    </a:cubicBezTo>
                    <a:cubicBezTo>
                      <a:pt x="78" y="172"/>
                      <a:pt x="78" y="172"/>
                      <a:pt x="78" y="172"/>
                    </a:cubicBezTo>
                    <a:cubicBezTo>
                      <a:pt x="63" y="157"/>
                      <a:pt x="50" y="150"/>
                      <a:pt x="37" y="150"/>
                    </a:cubicBezTo>
                    <a:cubicBezTo>
                      <a:pt x="5" y="150"/>
                      <a:pt x="0" y="169"/>
                      <a:pt x="0" y="180"/>
                    </a:cubicBezTo>
                    <a:cubicBezTo>
                      <a:pt x="0" y="189"/>
                      <a:pt x="4" y="202"/>
                      <a:pt x="5" y="204"/>
                    </a:cubicBezTo>
                    <a:cubicBezTo>
                      <a:pt x="5" y="205"/>
                      <a:pt x="5" y="205"/>
                      <a:pt x="5" y="205"/>
                    </a:cubicBezTo>
                    <a:cubicBezTo>
                      <a:pt x="97" y="353"/>
                      <a:pt x="97" y="353"/>
                      <a:pt x="97" y="353"/>
                    </a:cubicBezTo>
                    <a:cubicBezTo>
                      <a:pt x="97" y="400"/>
                      <a:pt x="97" y="400"/>
                      <a:pt x="97" y="400"/>
                    </a:cubicBezTo>
                    <a:cubicBezTo>
                      <a:pt x="286" y="400"/>
                      <a:pt x="286" y="400"/>
                      <a:pt x="286" y="400"/>
                    </a:cubicBezTo>
                    <a:cubicBezTo>
                      <a:pt x="330" y="285"/>
                      <a:pt x="330" y="285"/>
                      <a:pt x="330" y="285"/>
                    </a:cubicBezTo>
                    <a:cubicBezTo>
                      <a:pt x="330" y="173"/>
                      <a:pt x="330" y="173"/>
                      <a:pt x="330" y="173"/>
                    </a:cubicBezTo>
                    <a:cubicBezTo>
                      <a:pt x="330" y="159"/>
                      <a:pt x="326" y="149"/>
                      <a:pt x="319" y="143"/>
                    </a:cubicBezTo>
                    <a:close/>
                    <a:moveTo>
                      <a:pt x="307" y="280"/>
                    </a:moveTo>
                    <a:cubicBezTo>
                      <a:pt x="270" y="377"/>
                      <a:pt x="270" y="377"/>
                      <a:pt x="270" y="377"/>
                    </a:cubicBezTo>
                    <a:cubicBezTo>
                      <a:pt x="120" y="377"/>
                      <a:pt x="120" y="377"/>
                      <a:pt x="120" y="377"/>
                    </a:cubicBezTo>
                    <a:cubicBezTo>
                      <a:pt x="120" y="346"/>
                      <a:pt x="120" y="346"/>
                      <a:pt x="120" y="346"/>
                    </a:cubicBezTo>
                    <a:cubicBezTo>
                      <a:pt x="26" y="196"/>
                      <a:pt x="26" y="196"/>
                      <a:pt x="26" y="196"/>
                    </a:cubicBezTo>
                    <a:cubicBezTo>
                      <a:pt x="25" y="191"/>
                      <a:pt x="23" y="184"/>
                      <a:pt x="23" y="180"/>
                    </a:cubicBezTo>
                    <a:cubicBezTo>
                      <a:pt x="23" y="176"/>
                      <a:pt x="24" y="176"/>
                      <a:pt x="24" y="176"/>
                    </a:cubicBezTo>
                    <a:cubicBezTo>
                      <a:pt x="25" y="174"/>
                      <a:pt x="29" y="173"/>
                      <a:pt x="37" y="173"/>
                    </a:cubicBezTo>
                    <a:cubicBezTo>
                      <a:pt x="49" y="173"/>
                      <a:pt x="68" y="194"/>
                      <a:pt x="78" y="208"/>
                    </a:cubicBezTo>
                    <a:cubicBezTo>
                      <a:pt x="78" y="207"/>
                      <a:pt x="78" y="207"/>
                      <a:pt x="78" y="207"/>
                    </a:cubicBezTo>
                    <a:cubicBezTo>
                      <a:pt x="78" y="246"/>
                      <a:pt x="78" y="246"/>
                      <a:pt x="78" y="246"/>
                    </a:cubicBezTo>
                    <a:cubicBezTo>
                      <a:pt x="101" y="246"/>
                      <a:pt x="101" y="246"/>
                      <a:pt x="101" y="246"/>
                    </a:cubicBezTo>
                    <a:cubicBezTo>
                      <a:pt x="101" y="34"/>
                      <a:pt x="101" y="34"/>
                      <a:pt x="101" y="34"/>
                    </a:cubicBezTo>
                    <a:cubicBezTo>
                      <a:pt x="101" y="33"/>
                      <a:pt x="101" y="33"/>
                      <a:pt x="101" y="33"/>
                    </a:cubicBezTo>
                    <a:cubicBezTo>
                      <a:pt x="101" y="33"/>
                      <a:pt x="101" y="30"/>
                      <a:pt x="104" y="28"/>
                    </a:cubicBezTo>
                    <a:cubicBezTo>
                      <a:pt x="107" y="25"/>
                      <a:pt x="112" y="23"/>
                      <a:pt x="120" y="23"/>
                    </a:cubicBezTo>
                    <a:cubicBezTo>
                      <a:pt x="127" y="23"/>
                      <a:pt x="133" y="25"/>
                      <a:pt x="135" y="27"/>
                    </a:cubicBezTo>
                    <a:cubicBezTo>
                      <a:pt x="137" y="29"/>
                      <a:pt x="137" y="31"/>
                      <a:pt x="137" y="32"/>
                    </a:cubicBezTo>
                    <a:cubicBezTo>
                      <a:pt x="137" y="32"/>
                      <a:pt x="137" y="32"/>
                      <a:pt x="137" y="32"/>
                    </a:cubicBezTo>
                    <a:cubicBezTo>
                      <a:pt x="137" y="169"/>
                      <a:pt x="137" y="169"/>
                      <a:pt x="137" y="169"/>
                    </a:cubicBezTo>
                    <a:cubicBezTo>
                      <a:pt x="160" y="169"/>
                      <a:pt x="160" y="169"/>
                      <a:pt x="160" y="169"/>
                    </a:cubicBezTo>
                    <a:cubicBezTo>
                      <a:pt x="160" y="114"/>
                      <a:pt x="160" y="114"/>
                      <a:pt x="160" y="114"/>
                    </a:cubicBezTo>
                    <a:cubicBezTo>
                      <a:pt x="189" y="114"/>
                      <a:pt x="189" y="114"/>
                      <a:pt x="189" y="114"/>
                    </a:cubicBezTo>
                    <a:cubicBezTo>
                      <a:pt x="191" y="114"/>
                      <a:pt x="199" y="117"/>
                      <a:pt x="199" y="132"/>
                    </a:cubicBezTo>
                    <a:cubicBezTo>
                      <a:pt x="199" y="169"/>
                      <a:pt x="199" y="169"/>
                      <a:pt x="199" y="169"/>
                    </a:cubicBezTo>
                    <a:cubicBezTo>
                      <a:pt x="222" y="169"/>
                      <a:pt x="222" y="169"/>
                      <a:pt x="222" y="169"/>
                    </a:cubicBezTo>
                    <a:cubicBezTo>
                      <a:pt x="222" y="138"/>
                      <a:pt x="222" y="138"/>
                      <a:pt x="222" y="138"/>
                    </a:cubicBezTo>
                    <a:cubicBezTo>
                      <a:pt x="247" y="138"/>
                      <a:pt x="247" y="138"/>
                      <a:pt x="247" y="138"/>
                    </a:cubicBezTo>
                    <a:cubicBezTo>
                      <a:pt x="247" y="138"/>
                      <a:pt x="247" y="138"/>
                      <a:pt x="247" y="138"/>
                    </a:cubicBezTo>
                    <a:cubicBezTo>
                      <a:pt x="248" y="138"/>
                      <a:pt x="248" y="138"/>
                      <a:pt x="248" y="138"/>
                    </a:cubicBezTo>
                    <a:cubicBezTo>
                      <a:pt x="247" y="138"/>
                      <a:pt x="247" y="138"/>
                      <a:pt x="247" y="138"/>
                    </a:cubicBezTo>
                    <a:cubicBezTo>
                      <a:pt x="250" y="139"/>
                      <a:pt x="253" y="143"/>
                      <a:pt x="253" y="154"/>
                    </a:cubicBezTo>
                    <a:cubicBezTo>
                      <a:pt x="253" y="192"/>
                      <a:pt x="253" y="192"/>
                      <a:pt x="253" y="192"/>
                    </a:cubicBezTo>
                    <a:cubicBezTo>
                      <a:pt x="277" y="192"/>
                      <a:pt x="277" y="192"/>
                      <a:pt x="277" y="192"/>
                    </a:cubicBezTo>
                    <a:cubicBezTo>
                      <a:pt x="277" y="158"/>
                      <a:pt x="277" y="158"/>
                      <a:pt x="277" y="158"/>
                    </a:cubicBezTo>
                    <a:cubicBezTo>
                      <a:pt x="300" y="158"/>
                      <a:pt x="300" y="158"/>
                      <a:pt x="300" y="158"/>
                    </a:cubicBezTo>
                    <a:cubicBezTo>
                      <a:pt x="301" y="158"/>
                      <a:pt x="301" y="158"/>
                      <a:pt x="301" y="158"/>
                    </a:cubicBezTo>
                    <a:cubicBezTo>
                      <a:pt x="301" y="158"/>
                      <a:pt x="302" y="158"/>
                      <a:pt x="303" y="159"/>
                    </a:cubicBezTo>
                    <a:cubicBezTo>
                      <a:pt x="306" y="161"/>
                      <a:pt x="307" y="166"/>
                      <a:pt x="307" y="173"/>
                    </a:cubicBezTo>
                    <a:lnTo>
                      <a:pt x="307" y="280"/>
                    </a:lnTo>
                    <a:close/>
                  </a:path>
                </a:pathLst>
              </a:custGeom>
              <a:solidFill>
                <a:srgbClr val="FBFBFB"/>
              </a:solidFill>
              <a:ln w="6350">
                <a:solidFill>
                  <a:srgbClr val="FBFBFB"/>
                </a:solidFill>
              </a:ln>
            </p:spPr>
            <p:txBody>
              <a:bodyPr vert="horz" wrap="square" lIns="91427" tIns="45713" rIns="91427" bIns="45713" numCol="1" anchor="t" anchorCtr="0" compatLnSpc="1">
                <a:prstTxWarp prst="textNoShape">
                  <a:avLst/>
                </a:prstTxWarp>
              </a:bodyPr>
              <a:lstStyle/>
              <a:p>
                <a:pPr marL="0" marR="0" lvl="0" indent="0" defTabSz="914009"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000000"/>
                  </a:solidFill>
                  <a:effectLst/>
                  <a:uLnTx/>
                  <a:uFillTx/>
                </a:endParaRPr>
              </a:p>
            </p:txBody>
          </p:sp>
        </p:grpSp>
      </p:grpSp>
      <p:grpSp>
        <p:nvGrpSpPr>
          <p:cNvPr id="104" name="Group 103"/>
          <p:cNvGrpSpPr/>
          <p:nvPr/>
        </p:nvGrpSpPr>
        <p:grpSpPr>
          <a:xfrm>
            <a:off x="7739065" y="6051026"/>
            <a:ext cx="1755348" cy="798321"/>
            <a:chOff x="8575595" y="484262"/>
            <a:chExt cx="1755597" cy="798435"/>
          </a:xfrm>
        </p:grpSpPr>
        <p:sp>
          <p:nvSpPr>
            <p:cNvPr id="105" name="TextBox 104"/>
            <p:cNvSpPr txBox="1"/>
            <p:nvPr/>
          </p:nvSpPr>
          <p:spPr>
            <a:xfrm>
              <a:off x="8575595" y="924796"/>
              <a:ext cx="1755597" cy="357901"/>
            </a:xfrm>
            <a:prstGeom prst="rect">
              <a:avLst/>
            </a:prstGeom>
            <a:noFill/>
          </p:spPr>
          <p:txBody>
            <a:bodyPr wrap="square" lIns="0" tIns="0" rIns="0" bIns="0" rtlCol="0">
              <a:spAutoFit/>
            </a:bodyPr>
            <a:lstStyle/>
            <a:p>
              <a:pPr marL="0" marR="0" lvl="0" indent="0" algn="ctr" defTabSz="914050" eaLnBrk="1" fontAlgn="base" latinLnBrk="0" hangingPunct="1">
                <a:lnSpc>
                  <a:spcPct val="120000"/>
                </a:lnSpc>
                <a:spcBef>
                  <a:spcPct val="0"/>
                </a:spcBef>
                <a:spcAft>
                  <a:spcPts val="1176"/>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Adoption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Services</a:t>
              </a:r>
            </a:p>
          </p:txBody>
        </p:sp>
        <p:grpSp>
          <p:nvGrpSpPr>
            <p:cNvPr id="106" name="Group 105"/>
            <p:cNvGrpSpPr/>
            <p:nvPr/>
          </p:nvGrpSpPr>
          <p:grpSpPr>
            <a:xfrm>
              <a:off x="9256797" y="484262"/>
              <a:ext cx="393192" cy="393192"/>
              <a:chOff x="-1989288" y="2237336"/>
              <a:chExt cx="713232" cy="717140"/>
            </a:xfrm>
          </p:grpSpPr>
          <p:sp>
            <p:nvSpPr>
              <p:cNvPr id="107" name="Oval 106"/>
              <p:cNvSpPr/>
              <p:nvPr/>
            </p:nvSpPr>
            <p:spPr bwMode="auto">
              <a:xfrm>
                <a:off x="-1989288" y="2237336"/>
                <a:ext cx="713232" cy="717140"/>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08" name="Group 46"/>
              <p:cNvGrpSpPr>
                <a:grpSpLocks noChangeAspect="1"/>
              </p:cNvGrpSpPr>
              <p:nvPr/>
            </p:nvGrpSpPr>
            <p:grpSpPr bwMode="auto">
              <a:xfrm>
                <a:off x="-1811238" y="2424199"/>
                <a:ext cx="365994" cy="370502"/>
                <a:chOff x="9395" y="-1146"/>
                <a:chExt cx="578" cy="770"/>
              </a:xfrm>
              <a:solidFill>
                <a:srgbClr val="E4DED8"/>
              </a:solidFill>
            </p:grpSpPr>
            <p:sp>
              <p:nvSpPr>
                <p:cNvPr id="109" name="Freeform 47"/>
                <p:cNvSpPr>
                  <a:spLocks/>
                </p:cNvSpPr>
                <p:nvPr/>
              </p:nvSpPr>
              <p:spPr bwMode="auto">
                <a:xfrm>
                  <a:off x="9395" y="-974"/>
                  <a:ext cx="578" cy="598"/>
                </a:xfrm>
                <a:custGeom>
                  <a:avLst/>
                  <a:gdLst>
                    <a:gd name="T0" fmla="*/ 389 w 410"/>
                    <a:gd name="T1" fmla="*/ 93 h 297"/>
                    <a:gd name="T2" fmla="*/ 364 w 410"/>
                    <a:gd name="T3" fmla="*/ 93 h 297"/>
                    <a:gd name="T4" fmla="*/ 364 w 410"/>
                    <a:gd name="T5" fmla="*/ 0 h 297"/>
                    <a:gd name="T6" fmla="*/ 205 w 410"/>
                    <a:gd name="T7" fmla="*/ 105 h 297"/>
                    <a:gd name="T8" fmla="*/ 46 w 410"/>
                    <a:gd name="T9" fmla="*/ 0 h 297"/>
                    <a:gd name="T10" fmla="*/ 46 w 410"/>
                    <a:gd name="T11" fmla="*/ 93 h 297"/>
                    <a:gd name="T12" fmla="*/ 21 w 410"/>
                    <a:gd name="T13" fmla="*/ 93 h 297"/>
                    <a:gd name="T14" fmla="*/ 21 w 410"/>
                    <a:gd name="T15" fmla="*/ 125 h 297"/>
                    <a:gd name="T16" fmla="*/ 46 w 410"/>
                    <a:gd name="T17" fmla="*/ 125 h 297"/>
                    <a:gd name="T18" fmla="*/ 46 w 410"/>
                    <a:gd name="T19" fmla="*/ 210 h 297"/>
                    <a:gd name="T20" fmla="*/ 205 w 410"/>
                    <a:gd name="T21" fmla="*/ 297 h 297"/>
                    <a:gd name="T22" fmla="*/ 364 w 410"/>
                    <a:gd name="T23" fmla="*/ 210 h 297"/>
                    <a:gd name="T24" fmla="*/ 364 w 410"/>
                    <a:gd name="T25" fmla="*/ 125 h 297"/>
                    <a:gd name="T26" fmla="*/ 389 w 410"/>
                    <a:gd name="T27" fmla="*/ 125 h 297"/>
                    <a:gd name="T28" fmla="*/ 389 w 410"/>
                    <a:gd name="T29" fmla="*/ 9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0" h="297">
                      <a:moveTo>
                        <a:pt x="389" y="93"/>
                      </a:moveTo>
                      <a:cubicBezTo>
                        <a:pt x="381" y="93"/>
                        <a:pt x="372" y="93"/>
                        <a:pt x="364" y="93"/>
                      </a:cubicBezTo>
                      <a:cubicBezTo>
                        <a:pt x="364" y="0"/>
                        <a:pt x="364" y="0"/>
                        <a:pt x="364" y="0"/>
                      </a:cubicBezTo>
                      <a:cubicBezTo>
                        <a:pt x="205" y="105"/>
                        <a:pt x="205" y="105"/>
                        <a:pt x="205" y="105"/>
                      </a:cubicBezTo>
                      <a:cubicBezTo>
                        <a:pt x="46" y="0"/>
                        <a:pt x="46" y="0"/>
                        <a:pt x="46" y="0"/>
                      </a:cubicBezTo>
                      <a:cubicBezTo>
                        <a:pt x="46" y="93"/>
                        <a:pt x="46" y="93"/>
                        <a:pt x="46" y="93"/>
                      </a:cubicBezTo>
                      <a:cubicBezTo>
                        <a:pt x="38" y="93"/>
                        <a:pt x="29" y="93"/>
                        <a:pt x="21" y="93"/>
                      </a:cubicBezTo>
                      <a:cubicBezTo>
                        <a:pt x="0" y="93"/>
                        <a:pt x="0" y="125"/>
                        <a:pt x="21" y="125"/>
                      </a:cubicBezTo>
                      <a:cubicBezTo>
                        <a:pt x="29" y="125"/>
                        <a:pt x="38" y="125"/>
                        <a:pt x="46" y="125"/>
                      </a:cubicBezTo>
                      <a:cubicBezTo>
                        <a:pt x="46" y="210"/>
                        <a:pt x="46" y="210"/>
                        <a:pt x="46" y="210"/>
                      </a:cubicBezTo>
                      <a:cubicBezTo>
                        <a:pt x="205" y="297"/>
                        <a:pt x="205" y="297"/>
                        <a:pt x="205" y="297"/>
                      </a:cubicBezTo>
                      <a:cubicBezTo>
                        <a:pt x="364" y="210"/>
                        <a:pt x="364" y="210"/>
                        <a:pt x="364" y="210"/>
                      </a:cubicBezTo>
                      <a:cubicBezTo>
                        <a:pt x="364" y="125"/>
                        <a:pt x="364" y="125"/>
                        <a:pt x="364" y="125"/>
                      </a:cubicBezTo>
                      <a:cubicBezTo>
                        <a:pt x="372" y="125"/>
                        <a:pt x="381" y="125"/>
                        <a:pt x="389" y="125"/>
                      </a:cubicBezTo>
                      <a:cubicBezTo>
                        <a:pt x="410" y="125"/>
                        <a:pt x="410" y="93"/>
                        <a:pt x="389" y="93"/>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sp>
              <p:nvSpPr>
                <p:cNvPr id="110" name="Oval 48"/>
                <p:cNvSpPr>
                  <a:spLocks noChangeArrowheads="1"/>
                </p:cNvSpPr>
                <p:nvPr/>
              </p:nvSpPr>
              <p:spPr bwMode="auto">
                <a:xfrm>
                  <a:off x="9577" y="-1146"/>
                  <a:ext cx="217" cy="283"/>
                </a:xfrm>
                <a:prstGeom prst="ellipse">
                  <a:avLst/>
                </a:pr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pPr marL="0" marR="0" lvl="0" indent="0" defTabSz="896178" eaLnBrk="1" fontAlgn="auto" latinLnBrk="0" hangingPunct="1">
                    <a:lnSpc>
                      <a:spcPct val="100000"/>
                    </a:lnSpc>
                    <a:spcBef>
                      <a:spcPts val="0"/>
                    </a:spcBef>
                    <a:spcAft>
                      <a:spcPts val="0"/>
                    </a:spcAft>
                    <a:buClrTx/>
                    <a:buSzTx/>
                    <a:buFontTx/>
                    <a:buNone/>
                    <a:tabLst/>
                    <a:defRPr/>
                  </a:pPr>
                  <a:endParaRPr kumimoji="0" lang="en-US" sz="1667" b="0" i="0" u="none" strike="noStrike" kern="0" cap="none" spc="0" normalizeH="0" baseline="0" noProof="0">
                    <a:ln>
                      <a:noFill/>
                    </a:ln>
                    <a:solidFill>
                      <a:srgbClr val="FFFFFF"/>
                    </a:solidFill>
                    <a:effectLst/>
                    <a:uLnTx/>
                    <a:uFillTx/>
                  </a:endParaRPr>
                </a:p>
              </p:txBody>
            </p:sp>
          </p:grpSp>
        </p:grpSp>
      </p:grpSp>
      <p:grpSp>
        <p:nvGrpSpPr>
          <p:cNvPr id="111" name="Group 110"/>
          <p:cNvGrpSpPr/>
          <p:nvPr/>
        </p:nvGrpSpPr>
        <p:grpSpPr>
          <a:xfrm>
            <a:off x="6683170" y="5591723"/>
            <a:ext cx="429900" cy="623607"/>
            <a:chOff x="8507017" y="624476"/>
            <a:chExt cx="429961" cy="623696"/>
          </a:xfrm>
        </p:grpSpPr>
        <p:sp>
          <p:nvSpPr>
            <p:cNvPr id="112" name="TextBox 111"/>
            <p:cNvSpPr txBox="1"/>
            <p:nvPr/>
          </p:nvSpPr>
          <p:spPr>
            <a:xfrm>
              <a:off x="8507017" y="1099046"/>
              <a:ext cx="429961" cy="149126"/>
            </a:xfrm>
            <a:prstGeom prst="rect">
              <a:avLst/>
            </a:prstGeom>
            <a:noFill/>
          </p:spPr>
          <p:txBody>
            <a:bodyPr wrap="square" lIns="0" tIns="0" rIns="0" bIns="0" rtlCol="0">
              <a:spAutoFit/>
            </a:bodyPr>
            <a:lstStyle/>
            <a:p>
              <a:pPr marL="0" marR="0" lvl="0" indent="0" defTabSz="914050" eaLnBrk="1" fontAlgn="base" latinLnBrk="0" hangingPunct="1">
                <a:lnSpc>
                  <a:spcPct val="100000"/>
                </a:lnSpc>
                <a:spcBef>
                  <a:spcPct val="0"/>
                </a:spcBef>
                <a:spcAft>
                  <a:spcPts val="1176"/>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Offers</a:t>
              </a:r>
            </a:p>
          </p:txBody>
        </p:sp>
        <p:grpSp>
          <p:nvGrpSpPr>
            <p:cNvPr id="113" name="Group 112"/>
            <p:cNvGrpSpPr/>
            <p:nvPr/>
          </p:nvGrpSpPr>
          <p:grpSpPr>
            <a:xfrm>
              <a:off x="8525401" y="624476"/>
              <a:ext cx="393192" cy="393192"/>
              <a:chOff x="-2792800" y="1654692"/>
              <a:chExt cx="364727" cy="364727"/>
            </a:xfrm>
          </p:grpSpPr>
          <p:sp>
            <p:nvSpPr>
              <p:cNvPr id="114" name="Oval 113"/>
              <p:cNvSpPr/>
              <p:nvPr/>
            </p:nvSpPr>
            <p:spPr bwMode="auto">
              <a:xfrm>
                <a:off x="-2792800" y="1654692"/>
                <a:ext cx="364727" cy="364727"/>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5" name="Freeform 173"/>
              <p:cNvSpPr>
                <a:spLocks noChangeAspect="1" noEditPoints="1"/>
              </p:cNvSpPr>
              <p:nvPr/>
            </p:nvSpPr>
            <p:spPr bwMode="auto">
              <a:xfrm>
                <a:off x="-2742077" y="1781502"/>
                <a:ext cx="245644" cy="158612"/>
              </a:xfrm>
              <a:custGeom>
                <a:avLst/>
                <a:gdLst>
                  <a:gd name="T0" fmla="*/ 1123 w 1808"/>
                  <a:gd name="T1" fmla="*/ 309 h 1164"/>
                  <a:gd name="T2" fmla="*/ 1107 w 1808"/>
                  <a:gd name="T3" fmla="*/ 294 h 1164"/>
                  <a:gd name="T4" fmla="*/ 1090 w 1808"/>
                  <a:gd name="T5" fmla="*/ 282 h 1164"/>
                  <a:gd name="T6" fmla="*/ 1071 w 1808"/>
                  <a:gd name="T7" fmla="*/ 275 h 1164"/>
                  <a:gd name="T8" fmla="*/ 1055 w 1808"/>
                  <a:gd name="T9" fmla="*/ 275 h 1164"/>
                  <a:gd name="T10" fmla="*/ 1038 w 1808"/>
                  <a:gd name="T11" fmla="*/ 278 h 1164"/>
                  <a:gd name="T12" fmla="*/ 778 w 1808"/>
                  <a:gd name="T13" fmla="*/ 406 h 1164"/>
                  <a:gd name="T14" fmla="*/ 748 w 1808"/>
                  <a:gd name="T15" fmla="*/ 415 h 1164"/>
                  <a:gd name="T16" fmla="*/ 719 w 1808"/>
                  <a:gd name="T17" fmla="*/ 417 h 1164"/>
                  <a:gd name="T18" fmla="*/ 691 w 1808"/>
                  <a:gd name="T19" fmla="*/ 410 h 1164"/>
                  <a:gd name="T20" fmla="*/ 668 w 1808"/>
                  <a:gd name="T21" fmla="*/ 396 h 1164"/>
                  <a:gd name="T22" fmla="*/ 648 w 1808"/>
                  <a:gd name="T23" fmla="*/ 372 h 1164"/>
                  <a:gd name="T24" fmla="*/ 641 w 1808"/>
                  <a:gd name="T25" fmla="*/ 348 h 1164"/>
                  <a:gd name="T26" fmla="*/ 640 w 1808"/>
                  <a:gd name="T27" fmla="*/ 324 h 1164"/>
                  <a:gd name="T28" fmla="*/ 648 w 1808"/>
                  <a:gd name="T29" fmla="*/ 299 h 1164"/>
                  <a:gd name="T30" fmla="*/ 664 w 1808"/>
                  <a:gd name="T31" fmla="*/ 278 h 1164"/>
                  <a:gd name="T32" fmla="*/ 1007 w 1808"/>
                  <a:gd name="T33" fmla="*/ 57 h 1164"/>
                  <a:gd name="T34" fmla="*/ 1046 w 1808"/>
                  <a:gd name="T35" fmla="*/ 37 h 1164"/>
                  <a:gd name="T36" fmla="*/ 1086 w 1808"/>
                  <a:gd name="T37" fmla="*/ 24 h 1164"/>
                  <a:gd name="T38" fmla="*/ 1124 w 1808"/>
                  <a:gd name="T39" fmla="*/ 18 h 1164"/>
                  <a:gd name="T40" fmla="*/ 1159 w 1808"/>
                  <a:gd name="T41" fmla="*/ 17 h 1164"/>
                  <a:gd name="T42" fmla="*/ 1197 w 1808"/>
                  <a:gd name="T43" fmla="*/ 21 h 1164"/>
                  <a:gd name="T44" fmla="*/ 1233 w 1808"/>
                  <a:gd name="T45" fmla="*/ 32 h 1164"/>
                  <a:gd name="T46" fmla="*/ 1271 w 1808"/>
                  <a:gd name="T47" fmla="*/ 49 h 1164"/>
                  <a:gd name="T48" fmla="*/ 1305 w 1808"/>
                  <a:gd name="T49" fmla="*/ 69 h 1164"/>
                  <a:gd name="T50" fmla="*/ 1342 w 1808"/>
                  <a:gd name="T51" fmla="*/ 97 h 1164"/>
                  <a:gd name="T52" fmla="*/ 1364 w 1808"/>
                  <a:gd name="T53" fmla="*/ 115 h 1164"/>
                  <a:gd name="T54" fmla="*/ 1403 w 1808"/>
                  <a:gd name="T55" fmla="*/ 145 h 1164"/>
                  <a:gd name="T56" fmla="*/ 1433 w 1808"/>
                  <a:gd name="T57" fmla="*/ 163 h 1164"/>
                  <a:gd name="T58" fmla="*/ 1464 w 1808"/>
                  <a:gd name="T59" fmla="*/ 174 h 1164"/>
                  <a:gd name="T60" fmla="*/ 1489 w 1808"/>
                  <a:gd name="T61" fmla="*/ 175 h 1164"/>
                  <a:gd name="T62" fmla="*/ 1514 w 1808"/>
                  <a:gd name="T63" fmla="*/ 171 h 1164"/>
                  <a:gd name="T64" fmla="*/ 1055 w 1808"/>
                  <a:gd name="T65" fmla="*/ 346 h 1164"/>
                  <a:gd name="T66" fmla="*/ 528 w 1808"/>
                  <a:gd name="T67" fmla="*/ 98 h 1164"/>
                  <a:gd name="T68" fmla="*/ 503 w 1808"/>
                  <a:gd name="T69" fmla="*/ 598 h 1164"/>
                  <a:gd name="T70" fmla="*/ 882 w 1808"/>
                  <a:gd name="T71" fmla="*/ 1011 h 1164"/>
                  <a:gd name="T72" fmla="*/ 966 w 1808"/>
                  <a:gd name="T73" fmla="*/ 954 h 1164"/>
                  <a:gd name="T74" fmla="*/ 1088 w 1808"/>
                  <a:gd name="T75" fmla="*/ 859 h 1164"/>
                  <a:gd name="T76" fmla="*/ 1305 w 1808"/>
                  <a:gd name="T77" fmla="*/ 834 h 1164"/>
                  <a:gd name="T78" fmla="*/ 1454 w 1808"/>
                  <a:gd name="T79" fmla="*/ 741 h 1164"/>
                  <a:gd name="T80" fmla="*/ 770 w 1808"/>
                  <a:gd name="T81" fmla="*/ 970 h 1164"/>
                  <a:gd name="T82" fmla="*/ 739 w 1808"/>
                  <a:gd name="T83" fmla="*/ 961 h 1164"/>
                  <a:gd name="T84" fmla="*/ 707 w 1808"/>
                  <a:gd name="T85" fmla="*/ 964 h 1164"/>
                  <a:gd name="T86" fmla="*/ 671 w 1808"/>
                  <a:gd name="T87" fmla="*/ 866 h 1164"/>
                  <a:gd name="T88" fmla="*/ 644 w 1808"/>
                  <a:gd name="T89" fmla="*/ 851 h 1164"/>
                  <a:gd name="T90" fmla="*/ 614 w 1808"/>
                  <a:gd name="T91" fmla="*/ 848 h 1164"/>
                  <a:gd name="T92" fmla="*/ 596 w 1808"/>
                  <a:gd name="T93" fmla="*/ 851 h 1164"/>
                  <a:gd name="T94" fmla="*/ 558 w 1808"/>
                  <a:gd name="T95" fmla="*/ 753 h 1164"/>
                  <a:gd name="T96" fmla="*/ 529 w 1808"/>
                  <a:gd name="T97" fmla="*/ 738 h 1164"/>
                  <a:gd name="T98" fmla="*/ 495 w 1808"/>
                  <a:gd name="T99" fmla="*/ 736 h 1164"/>
                  <a:gd name="T100" fmla="*/ 454 w 1808"/>
                  <a:gd name="T101" fmla="*/ 648 h 1164"/>
                  <a:gd name="T102" fmla="*/ 311 w 1808"/>
                  <a:gd name="T103" fmla="*/ 812 h 1164"/>
                  <a:gd name="T104" fmla="*/ 342 w 1808"/>
                  <a:gd name="T105" fmla="*/ 825 h 1164"/>
                  <a:gd name="T106" fmla="*/ 377 w 1808"/>
                  <a:gd name="T107" fmla="*/ 825 h 1164"/>
                  <a:gd name="T108" fmla="*/ 419 w 1808"/>
                  <a:gd name="T109" fmla="*/ 921 h 1164"/>
                  <a:gd name="T110" fmla="*/ 449 w 1808"/>
                  <a:gd name="T111" fmla="*/ 936 h 1164"/>
                  <a:gd name="T112" fmla="*/ 482 w 1808"/>
                  <a:gd name="T113" fmla="*/ 939 h 1164"/>
                  <a:gd name="T114" fmla="*/ 507 w 1808"/>
                  <a:gd name="T115" fmla="*/ 932 h 1164"/>
                  <a:gd name="T116" fmla="*/ 552 w 1808"/>
                  <a:gd name="T117" fmla="*/ 1046 h 1164"/>
                  <a:gd name="T118" fmla="*/ 583 w 1808"/>
                  <a:gd name="T119" fmla="*/ 1052 h 1164"/>
                  <a:gd name="T120" fmla="*/ 608 w 1808"/>
                  <a:gd name="T121" fmla="*/ 1048 h 1164"/>
                  <a:gd name="T122" fmla="*/ 702 w 1808"/>
                  <a:gd name="T123" fmla="*/ 1164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1164">
                    <a:moveTo>
                      <a:pt x="1808" y="65"/>
                    </a:moveTo>
                    <a:cubicBezTo>
                      <a:pt x="1807" y="615"/>
                      <a:pt x="1807" y="615"/>
                      <a:pt x="1807" y="615"/>
                    </a:cubicBezTo>
                    <a:cubicBezTo>
                      <a:pt x="1505" y="692"/>
                      <a:pt x="1505" y="692"/>
                      <a:pt x="1505" y="692"/>
                    </a:cubicBezTo>
                    <a:cubicBezTo>
                      <a:pt x="1505" y="692"/>
                      <a:pt x="1430" y="617"/>
                      <a:pt x="1347" y="534"/>
                    </a:cubicBezTo>
                    <a:cubicBezTo>
                      <a:pt x="1254" y="441"/>
                      <a:pt x="1151" y="338"/>
                      <a:pt x="1131" y="317"/>
                    </a:cubicBezTo>
                    <a:cubicBezTo>
                      <a:pt x="1130" y="316"/>
                      <a:pt x="1129" y="315"/>
                      <a:pt x="1128" y="314"/>
                    </a:cubicBezTo>
                    <a:cubicBezTo>
                      <a:pt x="1127" y="313"/>
                      <a:pt x="1127" y="313"/>
                      <a:pt x="1127" y="313"/>
                    </a:cubicBezTo>
                    <a:cubicBezTo>
                      <a:pt x="1125" y="311"/>
                      <a:pt x="1124" y="310"/>
                      <a:pt x="1123" y="309"/>
                    </a:cubicBezTo>
                    <a:cubicBezTo>
                      <a:pt x="1123" y="309"/>
                      <a:pt x="1123" y="309"/>
                      <a:pt x="1123" y="309"/>
                    </a:cubicBezTo>
                    <a:cubicBezTo>
                      <a:pt x="1122" y="307"/>
                      <a:pt x="1120" y="306"/>
                      <a:pt x="1119" y="305"/>
                    </a:cubicBezTo>
                    <a:cubicBezTo>
                      <a:pt x="1119" y="305"/>
                      <a:pt x="1119" y="304"/>
                      <a:pt x="1118" y="304"/>
                    </a:cubicBezTo>
                    <a:cubicBezTo>
                      <a:pt x="1117" y="303"/>
                      <a:pt x="1116" y="302"/>
                      <a:pt x="1115" y="301"/>
                    </a:cubicBezTo>
                    <a:cubicBezTo>
                      <a:pt x="1115" y="301"/>
                      <a:pt x="1115" y="301"/>
                      <a:pt x="1114" y="301"/>
                    </a:cubicBezTo>
                    <a:cubicBezTo>
                      <a:pt x="1113" y="299"/>
                      <a:pt x="1112" y="298"/>
                      <a:pt x="1111" y="297"/>
                    </a:cubicBezTo>
                    <a:cubicBezTo>
                      <a:pt x="1111" y="297"/>
                      <a:pt x="1110" y="297"/>
                      <a:pt x="1110" y="296"/>
                    </a:cubicBezTo>
                    <a:cubicBezTo>
                      <a:pt x="1109" y="296"/>
                      <a:pt x="1108" y="295"/>
                      <a:pt x="1107" y="294"/>
                    </a:cubicBezTo>
                    <a:cubicBezTo>
                      <a:pt x="1107" y="294"/>
                      <a:pt x="1106" y="293"/>
                      <a:pt x="1106" y="293"/>
                    </a:cubicBezTo>
                    <a:cubicBezTo>
                      <a:pt x="1105" y="292"/>
                      <a:pt x="1104" y="291"/>
                      <a:pt x="1102" y="290"/>
                    </a:cubicBezTo>
                    <a:cubicBezTo>
                      <a:pt x="1102" y="290"/>
                      <a:pt x="1102" y="290"/>
                      <a:pt x="1102" y="290"/>
                    </a:cubicBezTo>
                    <a:cubicBezTo>
                      <a:pt x="1101" y="289"/>
                      <a:pt x="1100" y="288"/>
                      <a:pt x="1099" y="287"/>
                    </a:cubicBezTo>
                    <a:cubicBezTo>
                      <a:pt x="1098" y="287"/>
                      <a:pt x="1098" y="287"/>
                      <a:pt x="1097" y="287"/>
                    </a:cubicBezTo>
                    <a:cubicBezTo>
                      <a:pt x="1096" y="286"/>
                      <a:pt x="1095" y="285"/>
                      <a:pt x="1094" y="284"/>
                    </a:cubicBezTo>
                    <a:cubicBezTo>
                      <a:pt x="1094" y="284"/>
                      <a:pt x="1093" y="284"/>
                      <a:pt x="1093" y="284"/>
                    </a:cubicBezTo>
                    <a:cubicBezTo>
                      <a:pt x="1092" y="283"/>
                      <a:pt x="1091" y="283"/>
                      <a:pt x="1090" y="282"/>
                    </a:cubicBezTo>
                    <a:cubicBezTo>
                      <a:pt x="1089" y="282"/>
                      <a:pt x="1089" y="282"/>
                      <a:pt x="1089" y="281"/>
                    </a:cubicBezTo>
                    <a:cubicBezTo>
                      <a:pt x="1087" y="281"/>
                      <a:pt x="1086" y="280"/>
                      <a:pt x="1085" y="280"/>
                    </a:cubicBezTo>
                    <a:cubicBezTo>
                      <a:pt x="1085" y="280"/>
                      <a:pt x="1085" y="280"/>
                      <a:pt x="1085" y="280"/>
                    </a:cubicBezTo>
                    <a:cubicBezTo>
                      <a:pt x="1083" y="279"/>
                      <a:pt x="1082" y="278"/>
                      <a:pt x="1081" y="278"/>
                    </a:cubicBezTo>
                    <a:cubicBezTo>
                      <a:pt x="1080" y="278"/>
                      <a:pt x="1080" y="278"/>
                      <a:pt x="1079" y="277"/>
                    </a:cubicBezTo>
                    <a:cubicBezTo>
                      <a:pt x="1078" y="277"/>
                      <a:pt x="1077" y="277"/>
                      <a:pt x="1076" y="276"/>
                    </a:cubicBezTo>
                    <a:cubicBezTo>
                      <a:pt x="1076" y="276"/>
                      <a:pt x="1075" y="276"/>
                      <a:pt x="1075" y="276"/>
                    </a:cubicBezTo>
                    <a:cubicBezTo>
                      <a:pt x="1074" y="276"/>
                      <a:pt x="1072" y="276"/>
                      <a:pt x="1071" y="275"/>
                    </a:cubicBezTo>
                    <a:cubicBezTo>
                      <a:pt x="1070" y="275"/>
                      <a:pt x="1070" y="275"/>
                      <a:pt x="1070" y="275"/>
                    </a:cubicBezTo>
                    <a:cubicBezTo>
                      <a:pt x="1069" y="275"/>
                      <a:pt x="1067" y="275"/>
                      <a:pt x="1066" y="275"/>
                    </a:cubicBezTo>
                    <a:cubicBezTo>
                      <a:pt x="1066" y="275"/>
                      <a:pt x="1065" y="275"/>
                      <a:pt x="1065" y="274"/>
                    </a:cubicBezTo>
                    <a:cubicBezTo>
                      <a:pt x="1064" y="274"/>
                      <a:pt x="1062" y="274"/>
                      <a:pt x="1061" y="274"/>
                    </a:cubicBezTo>
                    <a:cubicBezTo>
                      <a:pt x="1060" y="274"/>
                      <a:pt x="1060" y="274"/>
                      <a:pt x="1060" y="274"/>
                    </a:cubicBezTo>
                    <a:cubicBezTo>
                      <a:pt x="1060" y="274"/>
                      <a:pt x="1059" y="274"/>
                      <a:pt x="1059" y="274"/>
                    </a:cubicBezTo>
                    <a:cubicBezTo>
                      <a:pt x="1058" y="274"/>
                      <a:pt x="1057" y="274"/>
                      <a:pt x="1057" y="274"/>
                    </a:cubicBezTo>
                    <a:cubicBezTo>
                      <a:pt x="1056" y="274"/>
                      <a:pt x="1056" y="274"/>
                      <a:pt x="1055" y="275"/>
                    </a:cubicBezTo>
                    <a:cubicBezTo>
                      <a:pt x="1054" y="275"/>
                      <a:pt x="1053" y="275"/>
                      <a:pt x="1053" y="275"/>
                    </a:cubicBezTo>
                    <a:cubicBezTo>
                      <a:pt x="1052" y="275"/>
                      <a:pt x="1052" y="275"/>
                      <a:pt x="1051" y="275"/>
                    </a:cubicBezTo>
                    <a:cubicBezTo>
                      <a:pt x="1050" y="275"/>
                      <a:pt x="1049" y="275"/>
                      <a:pt x="1049" y="275"/>
                    </a:cubicBezTo>
                    <a:cubicBezTo>
                      <a:pt x="1048" y="275"/>
                      <a:pt x="1047" y="276"/>
                      <a:pt x="1047" y="276"/>
                    </a:cubicBezTo>
                    <a:cubicBezTo>
                      <a:pt x="1046" y="276"/>
                      <a:pt x="1045" y="276"/>
                      <a:pt x="1045" y="276"/>
                    </a:cubicBezTo>
                    <a:cubicBezTo>
                      <a:pt x="1044" y="276"/>
                      <a:pt x="1043" y="277"/>
                      <a:pt x="1043" y="277"/>
                    </a:cubicBezTo>
                    <a:cubicBezTo>
                      <a:pt x="1042" y="277"/>
                      <a:pt x="1041" y="277"/>
                      <a:pt x="1040" y="277"/>
                    </a:cubicBezTo>
                    <a:cubicBezTo>
                      <a:pt x="1040" y="278"/>
                      <a:pt x="1039" y="278"/>
                      <a:pt x="1038" y="278"/>
                    </a:cubicBezTo>
                    <a:cubicBezTo>
                      <a:pt x="1037" y="278"/>
                      <a:pt x="1037" y="279"/>
                      <a:pt x="1036" y="279"/>
                    </a:cubicBezTo>
                    <a:cubicBezTo>
                      <a:pt x="1035" y="279"/>
                      <a:pt x="1034" y="279"/>
                      <a:pt x="1034" y="280"/>
                    </a:cubicBezTo>
                    <a:cubicBezTo>
                      <a:pt x="1033" y="280"/>
                      <a:pt x="1032" y="280"/>
                      <a:pt x="1031" y="281"/>
                    </a:cubicBezTo>
                    <a:cubicBezTo>
                      <a:pt x="1030" y="281"/>
                      <a:pt x="1030" y="281"/>
                      <a:pt x="1029" y="281"/>
                    </a:cubicBezTo>
                    <a:cubicBezTo>
                      <a:pt x="1028" y="282"/>
                      <a:pt x="1026" y="283"/>
                      <a:pt x="1025" y="284"/>
                    </a:cubicBezTo>
                    <a:cubicBezTo>
                      <a:pt x="977" y="307"/>
                      <a:pt x="931" y="334"/>
                      <a:pt x="788" y="402"/>
                    </a:cubicBezTo>
                    <a:cubicBezTo>
                      <a:pt x="785" y="403"/>
                      <a:pt x="783" y="404"/>
                      <a:pt x="780" y="405"/>
                    </a:cubicBezTo>
                    <a:cubicBezTo>
                      <a:pt x="780" y="405"/>
                      <a:pt x="779" y="406"/>
                      <a:pt x="778" y="406"/>
                    </a:cubicBezTo>
                    <a:cubicBezTo>
                      <a:pt x="776" y="407"/>
                      <a:pt x="774" y="407"/>
                      <a:pt x="773" y="408"/>
                    </a:cubicBezTo>
                    <a:cubicBezTo>
                      <a:pt x="772" y="408"/>
                      <a:pt x="771" y="409"/>
                      <a:pt x="771" y="409"/>
                    </a:cubicBezTo>
                    <a:cubicBezTo>
                      <a:pt x="769" y="410"/>
                      <a:pt x="766" y="410"/>
                      <a:pt x="764" y="411"/>
                    </a:cubicBezTo>
                    <a:cubicBezTo>
                      <a:pt x="763" y="411"/>
                      <a:pt x="763" y="411"/>
                      <a:pt x="762" y="412"/>
                    </a:cubicBezTo>
                    <a:cubicBezTo>
                      <a:pt x="760" y="412"/>
                      <a:pt x="759" y="413"/>
                      <a:pt x="757" y="413"/>
                    </a:cubicBezTo>
                    <a:cubicBezTo>
                      <a:pt x="756" y="413"/>
                      <a:pt x="755" y="413"/>
                      <a:pt x="755" y="414"/>
                    </a:cubicBezTo>
                    <a:cubicBezTo>
                      <a:pt x="753" y="414"/>
                      <a:pt x="750" y="415"/>
                      <a:pt x="748" y="415"/>
                    </a:cubicBezTo>
                    <a:cubicBezTo>
                      <a:pt x="748" y="415"/>
                      <a:pt x="748" y="415"/>
                      <a:pt x="748" y="415"/>
                    </a:cubicBezTo>
                    <a:cubicBezTo>
                      <a:pt x="746" y="415"/>
                      <a:pt x="744" y="416"/>
                      <a:pt x="741" y="416"/>
                    </a:cubicBezTo>
                    <a:cubicBezTo>
                      <a:pt x="741" y="416"/>
                      <a:pt x="740" y="416"/>
                      <a:pt x="739" y="416"/>
                    </a:cubicBezTo>
                    <a:cubicBezTo>
                      <a:pt x="738" y="416"/>
                      <a:pt x="736" y="417"/>
                      <a:pt x="734" y="417"/>
                    </a:cubicBezTo>
                    <a:cubicBezTo>
                      <a:pt x="734" y="417"/>
                      <a:pt x="733" y="417"/>
                      <a:pt x="733" y="417"/>
                    </a:cubicBezTo>
                    <a:cubicBezTo>
                      <a:pt x="731" y="417"/>
                      <a:pt x="729" y="417"/>
                      <a:pt x="727" y="417"/>
                    </a:cubicBezTo>
                    <a:cubicBezTo>
                      <a:pt x="727" y="417"/>
                      <a:pt x="727" y="417"/>
                      <a:pt x="726" y="417"/>
                    </a:cubicBezTo>
                    <a:cubicBezTo>
                      <a:pt x="726" y="417"/>
                      <a:pt x="726" y="417"/>
                      <a:pt x="726" y="417"/>
                    </a:cubicBezTo>
                    <a:cubicBezTo>
                      <a:pt x="723" y="417"/>
                      <a:pt x="721" y="417"/>
                      <a:pt x="719" y="417"/>
                    </a:cubicBezTo>
                    <a:cubicBezTo>
                      <a:pt x="719" y="417"/>
                      <a:pt x="719" y="417"/>
                      <a:pt x="718" y="417"/>
                    </a:cubicBezTo>
                    <a:cubicBezTo>
                      <a:pt x="716" y="416"/>
                      <a:pt x="714" y="416"/>
                      <a:pt x="712" y="416"/>
                    </a:cubicBezTo>
                    <a:cubicBezTo>
                      <a:pt x="711" y="416"/>
                      <a:pt x="711" y="416"/>
                      <a:pt x="710" y="416"/>
                    </a:cubicBezTo>
                    <a:cubicBezTo>
                      <a:pt x="708" y="415"/>
                      <a:pt x="706" y="415"/>
                      <a:pt x="704" y="414"/>
                    </a:cubicBezTo>
                    <a:cubicBezTo>
                      <a:pt x="704" y="414"/>
                      <a:pt x="703" y="414"/>
                      <a:pt x="703" y="414"/>
                    </a:cubicBezTo>
                    <a:cubicBezTo>
                      <a:pt x="701" y="414"/>
                      <a:pt x="699" y="413"/>
                      <a:pt x="697" y="413"/>
                    </a:cubicBezTo>
                    <a:cubicBezTo>
                      <a:pt x="697" y="413"/>
                      <a:pt x="697" y="413"/>
                      <a:pt x="697" y="412"/>
                    </a:cubicBezTo>
                    <a:cubicBezTo>
                      <a:pt x="695" y="412"/>
                      <a:pt x="693" y="411"/>
                      <a:pt x="691" y="410"/>
                    </a:cubicBezTo>
                    <a:cubicBezTo>
                      <a:pt x="690" y="410"/>
                      <a:pt x="690" y="410"/>
                      <a:pt x="690" y="410"/>
                    </a:cubicBezTo>
                    <a:cubicBezTo>
                      <a:pt x="688" y="409"/>
                      <a:pt x="686" y="408"/>
                      <a:pt x="684" y="407"/>
                    </a:cubicBezTo>
                    <a:cubicBezTo>
                      <a:pt x="684" y="407"/>
                      <a:pt x="684" y="407"/>
                      <a:pt x="684" y="407"/>
                    </a:cubicBezTo>
                    <a:cubicBezTo>
                      <a:pt x="682" y="406"/>
                      <a:pt x="680" y="405"/>
                      <a:pt x="679" y="404"/>
                    </a:cubicBezTo>
                    <a:cubicBezTo>
                      <a:pt x="678" y="404"/>
                      <a:pt x="678" y="404"/>
                      <a:pt x="678" y="404"/>
                    </a:cubicBezTo>
                    <a:cubicBezTo>
                      <a:pt x="676" y="403"/>
                      <a:pt x="675" y="402"/>
                      <a:pt x="673" y="401"/>
                    </a:cubicBezTo>
                    <a:cubicBezTo>
                      <a:pt x="673" y="400"/>
                      <a:pt x="673" y="400"/>
                      <a:pt x="672" y="400"/>
                    </a:cubicBezTo>
                    <a:cubicBezTo>
                      <a:pt x="671" y="399"/>
                      <a:pt x="669" y="398"/>
                      <a:pt x="668" y="396"/>
                    </a:cubicBezTo>
                    <a:cubicBezTo>
                      <a:pt x="668" y="396"/>
                      <a:pt x="668" y="396"/>
                      <a:pt x="668" y="396"/>
                    </a:cubicBezTo>
                    <a:cubicBezTo>
                      <a:pt x="666" y="395"/>
                      <a:pt x="665" y="394"/>
                      <a:pt x="663" y="392"/>
                    </a:cubicBezTo>
                    <a:cubicBezTo>
                      <a:pt x="663" y="392"/>
                      <a:pt x="663" y="392"/>
                      <a:pt x="663" y="392"/>
                    </a:cubicBezTo>
                    <a:cubicBezTo>
                      <a:pt x="661" y="390"/>
                      <a:pt x="660" y="389"/>
                      <a:pt x="659" y="388"/>
                    </a:cubicBezTo>
                    <a:cubicBezTo>
                      <a:pt x="659" y="387"/>
                      <a:pt x="659" y="387"/>
                      <a:pt x="658" y="387"/>
                    </a:cubicBezTo>
                    <a:cubicBezTo>
                      <a:pt x="656" y="384"/>
                      <a:pt x="654" y="381"/>
                      <a:pt x="652" y="377"/>
                    </a:cubicBezTo>
                    <a:cubicBezTo>
                      <a:pt x="652" y="377"/>
                      <a:pt x="651" y="377"/>
                      <a:pt x="651" y="377"/>
                    </a:cubicBezTo>
                    <a:cubicBezTo>
                      <a:pt x="650" y="375"/>
                      <a:pt x="649" y="373"/>
                      <a:pt x="648" y="372"/>
                    </a:cubicBezTo>
                    <a:cubicBezTo>
                      <a:pt x="648" y="372"/>
                      <a:pt x="648" y="371"/>
                      <a:pt x="648" y="371"/>
                    </a:cubicBezTo>
                    <a:cubicBezTo>
                      <a:pt x="647" y="369"/>
                      <a:pt x="646" y="368"/>
                      <a:pt x="646" y="366"/>
                    </a:cubicBezTo>
                    <a:cubicBezTo>
                      <a:pt x="646" y="366"/>
                      <a:pt x="646" y="366"/>
                      <a:pt x="646" y="366"/>
                    </a:cubicBezTo>
                    <a:cubicBezTo>
                      <a:pt x="645" y="364"/>
                      <a:pt x="644" y="362"/>
                      <a:pt x="644" y="361"/>
                    </a:cubicBezTo>
                    <a:cubicBezTo>
                      <a:pt x="644" y="360"/>
                      <a:pt x="644" y="360"/>
                      <a:pt x="643" y="360"/>
                    </a:cubicBezTo>
                    <a:cubicBezTo>
                      <a:pt x="643" y="358"/>
                      <a:pt x="642" y="356"/>
                      <a:pt x="642" y="354"/>
                    </a:cubicBezTo>
                    <a:cubicBezTo>
                      <a:pt x="642" y="354"/>
                      <a:pt x="642" y="354"/>
                      <a:pt x="642" y="354"/>
                    </a:cubicBezTo>
                    <a:cubicBezTo>
                      <a:pt x="641" y="352"/>
                      <a:pt x="641" y="350"/>
                      <a:pt x="641" y="348"/>
                    </a:cubicBezTo>
                    <a:cubicBezTo>
                      <a:pt x="641" y="348"/>
                      <a:pt x="641" y="348"/>
                      <a:pt x="641" y="348"/>
                    </a:cubicBezTo>
                    <a:cubicBezTo>
                      <a:pt x="640" y="346"/>
                      <a:pt x="640" y="344"/>
                      <a:pt x="640" y="343"/>
                    </a:cubicBezTo>
                    <a:cubicBezTo>
                      <a:pt x="640" y="342"/>
                      <a:pt x="640" y="342"/>
                      <a:pt x="640" y="342"/>
                    </a:cubicBezTo>
                    <a:cubicBezTo>
                      <a:pt x="640" y="340"/>
                      <a:pt x="640" y="338"/>
                      <a:pt x="640" y="336"/>
                    </a:cubicBezTo>
                    <a:cubicBezTo>
                      <a:pt x="640" y="336"/>
                      <a:pt x="640" y="336"/>
                      <a:pt x="640" y="335"/>
                    </a:cubicBezTo>
                    <a:cubicBezTo>
                      <a:pt x="640" y="334"/>
                      <a:pt x="640" y="332"/>
                      <a:pt x="640" y="330"/>
                    </a:cubicBezTo>
                    <a:cubicBezTo>
                      <a:pt x="640" y="330"/>
                      <a:pt x="640" y="330"/>
                      <a:pt x="640" y="329"/>
                    </a:cubicBezTo>
                    <a:cubicBezTo>
                      <a:pt x="640" y="328"/>
                      <a:pt x="640" y="326"/>
                      <a:pt x="640" y="324"/>
                    </a:cubicBezTo>
                    <a:cubicBezTo>
                      <a:pt x="640" y="324"/>
                      <a:pt x="641" y="323"/>
                      <a:pt x="641" y="323"/>
                    </a:cubicBezTo>
                    <a:cubicBezTo>
                      <a:pt x="641" y="321"/>
                      <a:pt x="641" y="319"/>
                      <a:pt x="642" y="317"/>
                    </a:cubicBezTo>
                    <a:cubicBezTo>
                      <a:pt x="642" y="317"/>
                      <a:pt x="642" y="317"/>
                      <a:pt x="642" y="317"/>
                    </a:cubicBezTo>
                    <a:cubicBezTo>
                      <a:pt x="642" y="315"/>
                      <a:pt x="643" y="313"/>
                      <a:pt x="643" y="312"/>
                    </a:cubicBezTo>
                    <a:cubicBezTo>
                      <a:pt x="643" y="311"/>
                      <a:pt x="643" y="311"/>
                      <a:pt x="643" y="311"/>
                    </a:cubicBezTo>
                    <a:cubicBezTo>
                      <a:pt x="644" y="309"/>
                      <a:pt x="645" y="307"/>
                      <a:pt x="645" y="306"/>
                    </a:cubicBezTo>
                    <a:cubicBezTo>
                      <a:pt x="646" y="305"/>
                      <a:pt x="646" y="305"/>
                      <a:pt x="646" y="305"/>
                    </a:cubicBezTo>
                    <a:cubicBezTo>
                      <a:pt x="647" y="303"/>
                      <a:pt x="647" y="301"/>
                      <a:pt x="648" y="299"/>
                    </a:cubicBezTo>
                    <a:cubicBezTo>
                      <a:pt x="648" y="299"/>
                      <a:pt x="649" y="299"/>
                      <a:pt x="649" y="299"/>
                    </a:cubicBezTo>
                    <a:cubicBezTo>
                      <a:pt x="649" y="297"/>
                      <a:pt x="650" y="296"/>
                      <a:pt x="651" y="294"/>
                    </a:cubicBezTo>
                    <a:cubicBezTo>
                      <a:pt x="652" y="294"/>
                      <a:pt x="652" y="294"/>
                      <a:pt x="652" y="293"/>
                    </a:cubicBezTo>
                    <a:cubicBezTo>
                      <a:pt x="653" y="292"/>
                      <a:pt x="654" y="290"/>
                      <a:pt x="655" y="289"/>
                    </a:cubicBezTo>
                    <a:cubicBezTo>
                      <a:pt x="656" y="288"/>
                      <a:pt x="656" y="288"/>
                      <a:pt x="656" y="288"/>
                    </a:cubicBezTo>
                    <a:cubicBezTo>
                      <a:pt x="657" y="286"/>
                      <a:pt x="659" y="284"/>
                      <a:pt x="660" y="283"/>
                    </a:cubicBezTo>
                    <a:cubicBezTo>
                      <a:pt x="660" y="283"/>
                      <a:pt x="660" y="283"/>
                      <a:pt x="660" y="283"/>
                    </a:cubicBezTo>
                    <a:cubicBezTo>
                      <a:pt x="662" y="281"/>
                      <a:pt x="663" y="280"/>
                      <a:pt x="664" y="278"/>
                    </a:cubicBezTo>
                    <a:cubicBezTo>
                      <a:pt x="665" y="278"/>
                      <a:pt x="665" y="278"/>
                      <a:pt x="665" y="277"/>
                    </a:cubicBezTo>
                    <a:cubicBezTo>
                      <a:pt x="667" y="276"/>
                      <a:pt x="668" y="275"/>
                      <a:pt x="670" y="273"/>
                    </a:cubicBezTo>
                    <a:cubicBezTo>
                      <a:pt x="670" y="273"/>
                      <a:pt x="671" y="273"/>
                      <a:pt x="671" y="272"/>
                    </a:cubicBezTo>
                    <a:cubicBezTo>
                      <a:pt x="673" y="271"/>
                      <a:pt x="675" y="270"/>
                      <a:pt x="677" y="268"/>
                    </a:cubicBezTo>
                    <a:cubicBezTo>
                      <a:pt x="738" y="227"/>
                      <a:pt x="811" y="177"/>
                      <a:pt x="949" y="92"/>
                    </a:cubicBezTo>
                    <a:cubicBezTo>
                      <a:pt x="963" y="83"/>
                      <a:pt x="978" y="74"/>
                      <a:pt x="994" y="64"/>
                    </a:cubicBezTo>
                    <a:cubicBezTo>
                      <a:pt x="997" y="62"/>
                      <a:pt x="1000" y="60"/>
                      <a:pt x="1004" y="58"/>
                    </a:cubicBezTo>
                    <a:cubicBezTo>
                      <a:pt x="1005" y="58"/>
                      <a:pt x="1006" y="57"/>
                      <a:pt x="1007" y="57"/>
                    </a:cubicBezTo>
                    <a:cubicBezTo>
                      <a:pt x="1009" y="55"/>
                      <a:pt x="1011" y="54"/>
                      <a:pt x="1013" y="53"/>
                    </a:cubicBezTo>
                    <a:cubicBezTo>
                      <a:pt x="1015" y="52"/>
                      <a:pt x="1016" y="52"/>
                      <a:pt x="1017" y="51"/>
                    </a:cubicBezTo>
                    <a:cubicBezTo>
                      <a:pt x="1019" y="50"/>
                      <a:pt x="1021" y="49"/>
                      <a:pt x="1023" y="48"/>
                    </a:cubicBezTo>
                    <a:cubicBezTo>
                      <a:pt x="1024" y="47"/>
                      <a:pt x="1026" y="47"/>
                      <a:pt x="1027" y="46"/>
                    </a:cubicBezTo>
                    <a:cubicBezTo>
                      <a:pt x="1029" y="45"/>
                      <a:pt x="1031" y="44"/>
                      <a:pt x="1033" y="43"/>
                    </a:cubicBezTo>
                    <a:cubicBezTo>
                      <a:pt x="1034" y="43"/>
                      <a:pt x="1035" y="42"/>
                      <a:pt x="1037" y="41"/>
                    </a:cubicBezTo>
                    <a:cubicBezTo>
                      <a:pt x="1039" y="41"/>
                      <a:pt x="1041" y="40"/>
                      <a:pt x="1043" y="39"/>
                    </a:cubicBezTo>
                    <a:cubicBezTo>
                      <a:pt x="1044" y="38"/>
                      <a:pt x="1045" y="38"/>
                      <a:pt x="1046" y="37"/>
                    </a:cubicBezTo>
                    <a:cubicBezTo>
                      <a:pt x="1049" y="36"/>
                      <a:pt x="1052" y="35"/>
                      <a:pt x="1055" y="34"/>
                    </a:cubicBezTo>
                    <a:cubicBezTo>
                      <a:pt x="1056" y="34"/>
                      <a:pt x="1057" y="33"/>
                      <a:pt x="1057" y="33"/>
                    </a:cubicBezTo>
                    <a:cubicBezTo>
                      <a:pt x="1060" y="32"/>
                      <a:pt x="1062" y="31"/>
                      <a:pt x="1064" y="31"/>
                    </a:cubicBezTo>
                    <a:cubicBezTo>
                      <a:pt x="1065" y="30"/>
                      <a:pt x="1067" y="30"/>
                      <a:pt x="1068" y="29"/>
                    </a:cubicBezTo>
                    <a:cubicBezTo>
                      <a:pt x="1070" y="29"/>
                      <a:pt x="1072" y="28"/>
                      <a:pt x="1073" y="28"/>
                    </a:cubicBezTo>
                    <a:cubicBezTo>
                      <a:pt x="1075" y="27"/>
                      <a:pt x="1076" y="27"/>
                      <a:pt x="1077" y="27"/>
                    </a:cubicBezTo>
                    <a:cubicBezTo>
                      <a:pt x="1079" y="26"/>
                      <a:pt x="1081" y="26"/>
                      <a:pt x="1082" y="25"/>
                    </a:cubicBezTo>
                    <a:cubicBezTo>
                      <a:pt x="1084" y="25"/>
                      <a:pt x="1085" y="24"/>
                      <a:pt x="1086" y="24"/>
                    </a:cubicBezTo>
                    <a:cubicBezTo>
                      <a:pt x="1088" y="24"/>
                      <a:pt x="1090" y="23"/>
                      <a:pt x="1092" y="23"/>
                    </a:cubicBezTo>
                    <a:cubicBezTo>
                      <a:pt x="1093" y="23"/>
                      <a:pt x="1094" y="22"/>
                      <a:pt x="1095" y="22"/>
                    </a:cubicBezTo>
                    <a:cubicBezTo>
                      <a:pt x="1097" y="22"/>
                      <a:pt x="1099" y="21"/>
                      <a:pt x="1101" y="21"/>
                    </a:cubicBezTo>
                    <a:cubicBezTo>
                      <a:pt x="1102" y="21"/>
                      <a:pt x="1103" y="21"/>
                      <a:pt x="1104" y="20"/>
                    </a:cubicBezTo>
                    <a:cubicBezTo>
                      <a:pt x="1106" y="20"/>
                      <a:pt x="1109" y="19"/>
                      <a:pt x="1112" y="19"/>
                    </a:cubicBezTo>
                    <a:cubicBezTo>
                      <a:pt x="1113" y="19"/>
                      <a:pt x="1114" y="19"/>
                      <a:pt x="1115" y="19"/>
                    </a:cubicBezTo>
                    <a:cubicBezTo>
                      <a:pt x="1117" y="18"/>
                      <a:pt x="1119" y="18"/>
                      <a:pt x="1120" y="18"/>
                    </a:cubicBezTo>
                    <a:cubicBezTo>
                      <a:pt x="1122" y="18"/>
                      <a:pt x="1123" y="18"/>
                      <a:pt x="1124" y="18"/>
                    </a:cubicBezTo>
                    <a:cubicBezTo>
                      <a:pt x="1125" y="17"/>
                      <a:pt x="1127" y="17"/>
                      <a:pt x="1129" y="17"/>
                    </a:cubicBezTo>
                    <a:cubicBezTo>
                      <a:pt x="1130" y="17"/>
                      <a:pt x="1131" y="17"/>
                      <a:pt x="1132" y="17"/>
                    </a:cubicBezTo>
                    <a:cubicBezTo>
                      <a:pt x="1134" y="17"/>
                      <a:pt x="1136" y="17"/>
                      <a:pt x="1137" y="17"/>
                    </a:cubicBezTo>
                    <a:cubicBezTo>
                      <a:pt x="1138" y="17"/>
                      <a:pt x="1139" y="17"/>
                      <a:pt x="1140" y="17"/>
                    </a:cubicBezTo>
                    <a:cubicBezTo>
                      <a:pt x="1142" y="16"/>
                      <a:pt x="1144" y="16"/>
                      <a:pt x="1146" y="16"/>
                    </a:cubicBezTo>
                    <a:cubicBezTo>
                      <a:pt x="1147" y="16"/>
                      <a:pt x="1147" y="16"/>
                      <a:pt x="1148" y="16"/>
                    </a:cubicBezTo>
                    <a:cubicBezTo>
                      <a:pt x="1151" y="16"/>
                      <a:pt x="1154" y="16"/>
                      <a:pt x="1157" y="17"/>
                    </a:cubicBezTo>
                    <a:cubicBezTo>
                      <a:pt x="1158" y="17"/>
                      <a:pt x="1159" y="17"/>
                      <a:pt x="1159" y="17"/>
                    </a:cubicBezTo>
                    <a:cubicBezTo>
                      <a:pt x="1162" y="17"/>
                      <a:pt x="1164" y="17"/>
                      <a:pt x="1167" y="17"/>
                    </a:cubicBezTo>
                    <a:cubicBezTo>
                      <a:pt x="1167" y="17"/>
                      <a:pt x="1168" y="17"/>
                      <a:pt x="1169" y="17"/>
                    </a:cubicBezTo>
                    <a:cubicBezTo>
                      <a:pt x="1172" y="18"/>
                      <a:pt x="1175" y="18"/>
                      <a:pt x="1178" y="18"/>
                    </a:cubicBezTo>
                    <a:cubicBezTo>
                      <a:pt x="1178" y="18"/>
                      <a:pt x="1178" y="18"/>
                      <a:pt x="1178" y="18"/>
                    </a:cubicBezTo>
                    <a:cubicBezTo>
                      <a:pt x="1181" y="19"/>
                      <a:pt x="1184" y="19"/>
                      <a:pt x="1186" y="19"/>
                    </a:cubicBezTo>
                    <a:cubicBezTo>
                      <a:pt x="1187" y="20"/>
                      <a:pt x="1188" y="20"/>
                      <a:pt x="1188" y="20"/>
                    </a:cubicBezTo>
                    <a:cubicBezTo>
                      <a:pt x="1191" y="20"/>
                      <a:pt x="1193" y="21"/>
                      <a:pt x="1196" y="21"/>
                    </a:cubicBezTo>
                    <a:cubicBezTo>
                      <a:pt x="1196" y="21"/>
                      <a:pt x="1197" y="21"/>
                      <a:pt x="1197" y="21"/>
                    </a:cubicBezTo>
                    <a:cubicBezTo>
                      <a:pt x="1200" y="22"/>
                      <a:pt x="1202" y="23"/>
                      <a:pt x="1205" y="23"/>
                    </a:cubicBezTo>
                    <a:cubicBezTo>
                      <a:pt x="1206" y="23"/>
                      <a:pt x="1206" y="24"/>
                      <a:pt x="1207" y="24"/>
                    </a:cubicBezTo>
                    <a:cubicBezTo>
                      <a:pt x="1209" y="24"/>
                      <a:pt x="1211" y="25"/>
                      <a:pt x="1214" y="26"/>
                    </a:cubicBezTo>
                    <a:cubicBezTo>
                      <a:pt x="1214" y="26"/>
                      <a:pt x="1215" y="26"/>
                      <a:pt x="1215" y="26"/>
                    </a:cubicBezTo>
                    <a:cubicBezTo>
                      <a:pt x="1218" y="27"/>
                      <a:pt x="1221" y="28"/>
                      <a:pt x="1223" y="28"/>
                    </a:cubicBezTo>
                    <a:cubicBezTo>
                      <a:pt x="1223" y="28"/>
                      <a:pt x="1224" y="28"/>
                      <a:pt x="1224" y="29"/>
                    </a:cubicBezTo>
                    <a:cubicBezTo>
                      <a:pt x="1226" y="29"/>
                      <a:pt x="1229" y="30"/>
                      <a:pt x="1231" y="31"/>
                    </a:cubicBezTo>
                    <a:cubicBezTo>
                      <a:pt x="1232" y="31"/>
                      <a:pt x="1232" y="31"/>
                      <a:pt x="1233" y="32"/>
                    </a:cubicBezTo>
                    <a:cubicBezTo>
                      <a:pt x="1238" y="33"/>
                      <a:pt x="1243" y="35"/>
                      <a:pt x="1248" y="38"/>
                    </a:cubicBezTo>
                    <a:cubicBezTo>
                      <a:pt x="1248" y="38"/>
                      <a:pt x="1249" y="38"/>
                      <a:pt x="1249" y="38"/>
                    </a:cubicBezTo>
                    <a:cubicBezTo>
                      <a:pt x="1251" y="39"/>
                      <a:pt x="1253" y="40"/>
                      <a:pt x="1256" y="41"/>
                    </a:cubicBezTo>
                    <a:cubicBezTo>
                      <a:pt x="1256" y="41"/>
                      <a:pt x="1256" y="41"/>
                      <a:pt x="1256" y="41"/>
                    </a:cubicBezTo>
                    <a:cubicBezTo>
                      <a:pt x="1259" y="43"/>
                      <a:pt x="1261" y="44"/>
                      <a:pt x="1264" y="45"/>
                    </a:cubicBezTo>
                    <a:cubicBezTo>
                      <a:pt x="1264" y="45"/>
                      <a:pt x="1264" y="45"/>
                      <a:pt x="1264" y="45"/>
                    </a:cubicBezTo>
                    <a:cubicBezTo>
                      <a:pt x="1266" y="46"/>
                      <a:pt x="1268" y="47"/>
                      <a:pt x="1271" y="48"/>
                    </a:cubicBezTo>
                    <a:cubicBezTo>
                      <a:pt x="1271" y="49"/>
                      <a:pt x="1271" y="49"/>
                      <a:pt x="1271" y="49"/>
                    </a:cubicBezTo>
                    <a:cubicBezTo>
                      <a:pt x="1276" y="51"/>
                      <a:pt x="1281" y="54"/>
                      <a:pt x="1285" y="56"/>
                    </a:cubicBezTo>
                    <a:cubicBezTo>
                      <a:pt x="1285" y="57"/>
                      <a:pt x="1285" y="57"/>
                      <a:pt x="1286" y="57"/>
                    </a:cubicBezTo>
                    <a:cubicBezTo>
                      <a:pt x="1288" y="58"/>
                      <a:pt x="1290" y="59"/>
                      <a:pt x="1292" y="61"/>
                    </a:cubicBezTo>
                    <a:cubicBezTo>
                      <a:pt x="1292" y="61"/>
                      <a:pt x="1292" y="61"/>
                      <a:pt x="1292" y="61"/>
                    </a:cubicBezTo>
                    <a:cubicBezTo>
                      <a:pt x="1294" y="62"/>
                      <a:pt x="1296" y="63"/>
                      <a:pt x="1298" y="65"/>
                    </a:cubicBezTo>
                    <a:cubicBezTo>
                      <a:pt x="1298" y="65"/>
                      <a:pt x="1298" y="65"/>
                      <a:pt x="1298" y="65"/>
                    </a:cubicBezTo>
                    <a:cubicBezTo>
                      <a:pt x="1300" y="66"/>
                      <a:pt x="1302" y="68"/>
                      <a:pt x="1304" y="69"/>
                    </a:cubicBezTo>
                    <a:cubicBezTo>
                      <a:pt x="1304" y="69"/>
                      <a:pt x="1305" y="69"/>
                      <a:pt x="1305" y="69"/>
                    </a:cubicBezTo>
                    <a:cubicBezTo>
                      <a:pt x="1309" y="72"/>
                      <a:pt x="1313" y="75"/>
                      <a:pt x="1316" y="77"/>
                    </a:cubicBezTo>
                    <a:cubicBezTo>
                      <a:pt x="1316" y="77"/>
                      <a:pt x="1316" y="77"/>
                      <a:pt x="1317" y="78"/>
                    </a:cubicBezTo>
                    <a:cubicBezTo>
                      <a:pt x="1320" y="80"/>
                      <a:pt x="1324" y="83"/>
                      <a:pt x="1327" y="85"/>
                    </a:cubicBezTo>
                    <a:cubicBezTo>
                      <a:pt x="1327" y="85"/>
                      <a:pt x="1327" y="85"/>
                      <a:pt x="1327" y="85"/>
                    </a:cubicBezTo>
                    <a:cubicBezTo>
                      <a:pt x="1329" y="87"/>
                      <a:pt x="1331" y="88"/>
                      <a:pt x="1332" y="89"/>
                    </a:cubicBezTo>
                    <a:cubicBezTo>
                      <a:pt x="1332" y="89"/>
                      <a:pt x="1332" y="89"/>
                      <a:pt x="1332" y="89"/>
                    </a:cubicBezTo>
                    <a:cubicBezTo>
                      <a:pt x="1336" y="92"/>
                      <a:pt x="1339" y="94"/>
                      <a:pt x="1342" y="97"/>
                    </a:cubicBezTo>
                    <a:cubicBezTo>
                      <a:pt x="1342" y="97"/>
                      <a:pt x="1342" y="97"/>
                      <a:pt x="1342" y="97"/>
                    </a:cubicBezTo>
                    <a:cubicBezTo>
                      <a:pt x="1345" y="100"/>
                      <a:pt x="1349" y="103"/>
                      <a:pt x="1352" y="105"/>
                    </a:cubicBezTo>
                    <a:cubicBezTo>
                      <a:pt x="1352" y="105"/>
                      <a:pt x="1352" y="105"/>
                      <a:pt x="1352" y="105"/>
                    </a:cubicBezTo>
                    <a:cubicBezTo>
                      <a:pt x="1353" y="106"/>
                      <a:pt x="1353" y="107"/>
                      <a:pt x="1354" y="107"/>
                    </a:cubicBezTo>
                    <a:cubicBezTo>
                      <a:pt x="1355" y="108"/>
                      <a:pt x="1356" y="109"/>
                      <a:pt x="1357" y="110"/>
                    </a:cubicBezTo>
                    <a:cubicBezTo>
                      <a:pt x="1357" y="110"/>
                      <a:pt x="1358" y="110"/>
                      <a:pt x="1358" y="110"/>
                    </a:cubicBezTo>
                    <a:cubicBezTo>
                      <a:pt x="1359" y="111"/>
                      <a:pt x="1359" y="111"/>
                      <a:pt x="1360" y="112"/>
                    </a:cubicBezTo>
                    <a:cubicBezTo>
                      <a:pt x="1360" y="112"/>
                      <a:pt x="1361" y="112"/>
                      <a:pt x="1361" y="113"/>
                    </a:cubicBezTo>
                    <a:cubicBezTo>
                      <a:pt x="1362" y="113"/>
                      <a:pt x="1363" y="114"/>
                      <a:pt x="1364" y="115"/>
                    </a:cubicBezTo>
                    <a:cubicBezTo>
                      <a:pt x="1366" y="116"/>
                      <a:pt x="1368" y="118"/>
                      <a:pt x="1370" y="119"/>
                    </a:cubicBezTo>
                    <a:cubicBezTo>
                      <a:pt x="1370" y="120"/>
                      <a:pt x="1371" y="120"/>
                      <a:pt x="1371" y="121"/>
                    </a:cubicBezTo>
                    <a:cubicBezTo>
                      <a:pt x="1373" y="122"/>
                      <a:pt x="1375" y="124"/>
                      <a:pt x="1377" y="125"/>
                    </a:cubicBezTo>
                    <a:cubicBezTo>
                      <a:pt x="1379" y="127"/>
                      <a:pt x="1381" y="129"/>
                      <a:pt x="1384" y="130"/>
                    </a:cubicBezTo>
                    <a:cubicBezTo>
                      <a:pt x="1384" y="130"/>
                      <a:pt x="1384" y="130"/>
                      <a:pt x="1384" y="131"/>
                    </a:cubicBezTo>
                    <a:cubicBezTo>
                      <a:pt x="1386" y="132"/>
                      <a:pt x="1388" y="134"/>
                      <a:pt x="1390" y="135"/>
                    </a:cubicBezTo>
                    <a:cubicBezTo>
                      <a:pt x="1390" y="136"/>
                      <a:pt x="1391" y="136"/>
                      <a:pt x="1391" y="136"/>
                    </a:cubicBezTo>
                    <a:cubicBezTo>
                      <a:pt x="1395" y="139"/>
                      <a:pt x="1399" y="142"/>
                      <a:pt x="1403" y="145"/>
                    </a:cubicBezTo>
                    <a:cubicBezTo>
                      <a:pt x="1404" y="146"/>
                      <a:pt x="1404" y="146"/>
                      <a:pt x="1405" y="146"/>
                    </a:cubicBezTo>
                    <a:cubicBezTo>
                      <a:pt x="1407" y="148"/>
                      <a:pt x="1409" y="149"/>
                      <a:pt x="1411" y="151"/>
                    </a:cubicBezTo>
                    <a:cubicBezTo>
                      <a:pt x="1411" y="151"/>
                      <a:pt x="1411" y="151"/>
                      <a:pt x="1412" y="151"/>
                    </a:cubicBezTo>
                    <a:cubicBezTo>
                      <a:pt x="1414" y="152"/>
                      <a:pt x="1416" y="154"/>
                      <a:pt x="1418" y="155"/>
                    </a:cubicBezTo>
                    <a:cubicBezTo>
                      <a:pt x="1418" y="155"/>
                      <a:pt x="1418" y="155"/>
                      <a:pt x="1418" y="155"/>
                    </a:cubicBezTo>
                    <a:cubicBezTo>
                      <a:pt x="1421" y="157"/>
                      <a:pt x="1423" y="158"/>
                      <a:pt x="1425" y="159"/>
                    </a:cubicBezTo>
                    <a:cubicBezTo>
                      <a:pt x="1425" y="159"/>
                      <a:pt x="1426" y="160"/>
                      <a:pt x="1426" y="160"/>
                    </a:cubicBezTo>
                    <a:cubicBezTo>
                      <a:pt x="1428" y="161"/>
                      <a:pt x="1431" y="162"/>
                      <a:pt x="1433" y="163"/>
                    </a:cubicBezTo>
                    <a:cubicBezTo>
                      <a:pt x="1433" y="164"/>
                      <a:pt x="1433" y="164"/>
                      <a:pt x="1433" y="164"/>
                    </a:cubicBezTo>
                    <a:cubicBezTo>
                      <a:pt x="1435" y="165"/>
                      <a:pt x="1438" y="166"/>
                      <a:pt x="1440" y="167"/>
                    </a:cubicBezTo>
                    <a:cubicBezTo>
                      <a:pt x="1440" y="167"/>
                      <a:pt x="1441" y="167"/>
                      <a:pt x="1441" y="167"/>
                    </a:cubicBezTo>
                    <a:cubicBezTo>
                      <a:pt x="1443" y="168"/>
                      <a:pt x="1446" y="169"/>
                      <a:pt x="1448" y="170"/>
                    </a:cubicBezTo>
                    <a:cubicBezTo>
                      <a:pt x="1449" y="170"/>
                      <a:pt x="1449" y="170"/>
                      <a:pt x="1449" y="170"/>
                    </a:cubicBezTo>
                    <a:cubicBezTo>
                      <a:pt x="1452" y="171"/>
                      <a:pt x="1454" y="172"/>
                      <a:pt x="1456" y="172"/>
                    </a:cubicBezTo>
                    <a:cubicBezTo>
                      <a:pt x="1456" y="172"/>
                      <a:pt x="1457" y="172"/>
                      <a:pt x="1457" y="172"/>
                    </a:cubicBezTo>
                    <a:cubicBezTo>
                      <a:pt x="1459" y="173"/>
                      <a:pt x="1462" y="173"/>
                      <a:pt x="1464" y="174"/>
                    </a:cubicBezTo>
                    <a:cubicBezTo>
                      <a:pt x="1465" y="174"/>
                      <a:pt x="1465" y="174"/>
                      <a:pt x="1466" y="174"/>
                    </a:cubicBezTo>
                    <a:cubicBezTo>
                      <a:pt x="1468" y="175"/>
                      <a:pt x="1471" y="175"/>
                      <a:pt x="1474" y="175"/>
                    </a:cubicBezTo>
                    <a:cubicBezTo>
                      <a:pt x="1474" y="175"/>
                      <a:pt x="1474" y="175"/>
                      <a:pt x="1474" y="175"/>
                    </a:cubicBezTo>
                    <a:cubicBezTo>
                      <a:pt x="1477" y="175"/>
                      <a:pt x="1479" y="176"/>
                      <a:pt x="1482" y="176"/>
                    </a:cubicBezTo>
                    <a:cubicBezTo>
                      <a:pt x="1482" y="176"/>
                      <a:pt x="1482" y="176"/>
                      <a:pt x="1483" y="176"/>
                    </a:cubicBezTo>
                    <a:cubicBezTo>
                      <a:pt x="1483" y="176"/>
                      <a:pt x="1483" y="176"/>
                      <a:pt x="1484" y="176"/>
                    </a:cubicBezTo>
                    <a:cubicBezTo>
                      <a:pt x="1484" y="176"/>
                      <a:pt x="1485" y="176"/>
                      <a:pt x="1486" y="176"/>
                    </a:cubicBezTo>
                    <a:cubicBezTo>
                      <a:pt x="1487" y="175"/>
                      <a:pt x="1488" y="175"/>
                      <a:pt x="1489" y="175"/>
                    </a:cubicBezTo>
                    <a:cubicBezTo>
                      <a:pt x="1490" y="175"/>
                      <a:pt x="1490" y="175"/>
                      <a:pt x="1491" y="175"/>
                    </a:cubicBezTo>
                    <a:cubicBezTo>
                      <a:pt x="1493" y="175"/>
                      <a:pt x="1494" y="175"/>
                      <a:pt x="1496" y="175"/>
                    </a:cubicBezTo>
                    <a:cubicBezTo>
                      <a:pt x="1496" y="175"/>
                      <a:pt x="1496" y="175"/>
                      <a:pt x="1497" y="175"/>
                    </a:cubicBezTo>
                    <a:cubicBezTo>
                      <a:pt x="1498" y="174"/>
                      <a:pt x="1500" y="174"/>
                      <a:pt x="1502" y="174"/>
                    </a:cubicBezTo>
                    <a:cubicBezTo>
                      <a:pt x="1503" y="174"/>
                      <a:pt x="1503" y="174"/>
                      <a:pt x="1504" y="174"/>
                    </a:cubicBezTo>
                    <a:cubicBezTo>
                      <a:pt x="1505" y="173"/>
                      <a:pt x="1506" y="173"/>
                      <a:pt x="1508" y="173"/>
                    </a:cubicBezTo>
                    <a:cubicBezTo>
                      <a:pt x="1508" y="173"/>
                      <a:pt x="1509" y="172"/>
                      <a:pt x="1510" y="172"/>
                    </a:cubicBezTo>
                    <a:cubicBezTo>
                      <a:pt x="1511" y="172"/>
                      <a:pt x="1512" y="172"/>
                      <a:pt x="1514" y="171"/>
                    </a:cubicBezTo>
                    <a:cubicBezTo>
                      <a:pt x="1514" y="171"/>
                      <a:pt x="1515" y="171"/>
                      <a:pt x="1516" y="171"/>
                    </a:cubicBezTo>
                    <a:cubicBezTo>
                      <a:pt x="1518" y="170"/>
                      <a:pt x="1520" y="170"/>
                      <a:pt x="1522" y="169"/>
                    </a:cubicBezTo>
                    <a:cubicBezTo>
                      <a:pt x="1597" y="143"/>
                      <a:pt x="1808" y="65"/>
                      <a:pt x="1808" y="65"/>
                    </a:cubicBezTo>
                    <a:close/>
                    <a:moveTo>
                      <a:pt x="1454" y="740"/>
                    </a:moveTo>
                    <a:cubicBezTo>
                      <a:pt x="1455" y="740"/>
                      <a:pt x="1455" y="740"/>
                      <a:pt x="1455" y="740"/>
                    </a:cubicBezTo>
                    <a:cubicBezTo>
                      <a:pt x="1431" y="716"/>
                      <a:pt x="1117" y="404"/>
                      <a:pt x="1080" y="365"/>
                    </a:cubicBezTo>
                    <a:cubicBezTo>
                      <a:pt x="1070" y="354"/>
                      <a:pt x="1063" y="348"/>
                      <a:pt x="1059" y="345"/>
                    </a:cubicBezTo>
                    <a:cubicBezTo>
                      <a:pt x="1058" y="345"/>
                      <a:pt x="1057" y="345"/>
                      <a:pt x="1055" y="346"/>
                    </a:cubicBezTo>
                    <a:cubicBezTo>
                      <a:pt x="1041" y="353"/>
                      <a:pt x="1027" y="361"/>
                      <a:pt x="1010" y="369"/>
                    </a:cubicBezTo>
                    <a:cubicBezTo>
                      <a:pt x="971" y="390"/>
                      <a:pt x="918" y="418"/>
                      <a:pt x="818" y="465"/>
                    </a:cubicBezTo>
                    <a:cubicBezTo>
                      <a:pt x="787" y="479"/>
                      <a:pt x="756" y="487"/>
                      <a:pt x="726" y="487"/>
                    </a:cubicBezTo>
                    <a:cubicBezTo>
                      <a:pt x="691" y="487"/>
                      <a:pt x="658" y="476"/>
                      <a:pt x="630" y="456"/>
                    </a:cubicBezTo>
                    <a:cubicBezTo>
                      <a:pt x="605" y="436"/>
                      <a:pt x="586" y="410"/>
                      <a:pt x="577" y="379"/>
                    </a:cubicBezTo>
                    <a:cubicBezTo>
                      <a:pt x="557" y="315"/>
                      <a:pt x="581" y="249"/>
                      <a:pt x="637" y="211"/>
                    </a:cubicBezTo>
                    <a:cubicBezTo>
                      <a:pt x="690" y="175"/>
                      <a:pt x="758" y="129"/>
                      <a:pt x="881" y="52"/>
                    </a:cubicBezTo>
                    <a:cubicBezTo>
                      <a:pt x="767" y="0"/>
                      <a:pt x="650" y="8"/>
                      <a:pt x="528" y="98"/>
                    </a:cubicBezTo>
                    <a:cubicBezTo>
                      <a:pt x="458" y="149"/>
                      <a:pt x="388" y="199"/>
                      <a:pt x="292" y="171"/>
                    </a:cubicBezTo>
                    <a:cubicBezTo>
                      <a:pt x="133" y="124"/>
                      <a:pt x="3" y="70"/>
                      <a:pt x="3" y="70"/>
                    </a:cubicBezTo>
                    <a:cubicBezTo>
                      <a:pt x="0" y="615"/>
                      <a:pt x="0" y="615"/>
                      <a:pt x="0" y="615"/>
                    </a:cubicBezTo>
                    <a:cubicBezTo>
                      <a:pt x="217" y="680"/>
                      <a:pt x="217" y="680"/>
                      <a:pt x="217" y="680"/>
                    </a:cubicBezTo>
                    <a:cubicBezTo>
                      <a:pt x="225" y="663"/>
                      <a:pt x="236" y="646"/>
                      <a:pt x="250" y="633"/>
                    </a:cubicBezTo>
                    <a:cubicBezTo>
                      <a:pt x="284" y="598"/>
                      <a:pt x="284" y="598"/>
                      <a:pt x="284" y="598"/>
                    </a:cubicBezTo>
                    <a:cubicBezTo>
                      <a:pt x="313" y="569"/>
                      <a:pt x="352" y="553"/>
                      <a:pt x="394" y="553"/>
                    </a:cubicBezTo>
                    <a:cubicBezTo>
                      <a:pt x="435" y="553"/>
                      <a:pt x="474" y="569"/>
                      <a:pt x="503" y="598"/>
                    </a:cubicBezTo>
                    <a:cubicBezTo>
                      <a:pt x="523" y="618"/>
                      <a:pt x="537" y="643"/>
                      <a:pt x="543" y="670"/>
                    </a:cubicBezTo>
                    <a:cubicBezTo>
                      <a:pt x="571" y="677"/>
                      <a:pt x="595" y="691"/>
                      <a:pt x="615" y="711"/>
                    </a:cubicBezTo>
                    <a:cubicBezTo>
                      <a:pt x="631" y="726"/>
                      <a:pt x="642" y="744"/>
                      <a:pt x="650" y="763"/>
                    </a:cubicBezTo>
                    <a:cubicBezTo>
                      <a:pt x="652" y="769"/>
                      <a:pt x="654" y="776"/>
                      <a:pt x="656" y="782"/>
                    </a:cubicBezTo>
                    <a:cubicBezTo>
                      <a:pt x="683" y="789"/>
                      <a:pt x="708" y="803"/>
                      <a:pt x="728" y="823"/>
                    </a:cubicBezTo>
                    <a:cubicBezTo>
                      <a:pt x="748" y="843"/>
                      <a:pt x="762" y="868"/>
                      <a:pt x="768" y="895"/>
                    </a:cubicBezTo>
                    <a:cubicBezTo>
                      <a:pt x="795" y="902"/>
                      <a:pt x="820" y="915"/>
                      <a:pt x="840" y="936"/>
                    </a:cubicBezTo>
                    <a:cubicBezTo>
                      <a:pt x="861" y="957"/>
                      <a:pt x="876" y="983"/>
                      <a:pt x="882" y="1011"/>
                    </a:cubicBezTo>
                    <a:cubicBezTo>
                      <a:pt x="884" y="1022"/>
                      <a:pt x="886" y="1033"/>
                      <a:pt x="886" y="1045"/>
                    </a:cubicBezTo>
                    <a:cubicBezTo>
                      <a:pt x="886" y="1059"/>
                      <a:pt x="884" y="1072"/>
                      <a:pt x="881" y="1085"/>
                    </a:cubicBezTo>
                    <a:cubicBezTo>
                      <a:pt x="911" y="1116"/>
                      <a:pt x="911" y="1116"/>
                      <a:pt x="911" y="1116"/>
                    </a:cubicBezTo>
                    <a:cubicBezTo>
                      <a:pt x="938" y="1142"/>
                      <a:pt x="980" y="1142"/>
                      <a:pt x="1006" y="1116"/>
                    </a:cubicBezTo>
                    <a:cubicBezTo>
                      <a:pt x="1032" y="1090"/>
                      <a:pt x="1032" y="1048"/>
                      <a:pt x="1007" y="1022"/>
                    </a:cubicBezTo>
                    <a:cubicBezTo>
                      <a:pt x="1007" y="1021"/>
                      <a:pt x="1007" y="1021"/>
                      <a:pt x="1007" y="1021"/>
                    </a:cubicBezTo>
                    <a:cubicBezTo>
                      <a:pt x="966" y="981"/>
                      <a:pt x="966" y="981"/>
                      <a:pt x="966" y="981"/>
                    </a:cubicBezTo>
                    <a:cubicBezTo>
                      <a:pt x="959" y="973"/>
                      <a:pt x="959" y="962"/>
                      <a:pt x="966" y="954"/>
                    </a:cubicBezTo>
                    <a:cubicBezTo>
                      <a:pt x="974" y="947"/>
                      <a:pt x="985" y="947"/>
                      <a:pt x="993" y="954"/>
                    </a:cubicBezTo>
                    <a:cubicBezTo>
                      <a:pt x="1039" y="1001"/>
                      <a:pt x="1039" y="1001"/>
                      <a:pt x="1039" y="1001"/>
                    </a:cubicBezTo>
                    <a:cubicBezTo>
                      <a:pt x="1039" y="1001"/>
                      <a:pt x="1039" y="1001"/>
                      <a:pt x="1039" y="1001"/>
                    </a:cubicBezTo>
                    <a:cubicBezTo>
                      <a:pt x="1061" y="1022"/>
                      <a:pt x="1061" y="1022"/>
                      <a:pt x="1061" y="1022"/>
                    </a:cubicBezTo>
                    <a:cubicBezTo>
                      <a:pt x="1087" y="1049"/>
                      <a:pt x="1129" y="1049"/>
                      <a:pt x="1156" y="1022"/>
                    </a:cubicBezTo>
                    <a:cubicBezTo>
                      <a:pt x="1182" y="996"/>
                      <a:pt x="1182" y="954"/>
                      <a:pt x="1156" y="928"/>
                    </a:cubicBezTo>
                    <a:cubicBezTo>
                      <a:pt x="1156" y="928"/>
                      <a:pt x="1156" y="928"/>
                      <a:pt x="1156" y="928"/>
                    </a:cubicBezTo>
                    <a:cubicBezTo>
                      <a:pt x="1088" y="859"/>
                      <a:pt x="1088" y="859"/>
                      <a:pt x="1088" y="859"/>
                    </a:cubicBezTo>
                    <a:cubicBezTo>
                      <a:pt x="1081" y="852"/>
                      <a:pt x="1081" y="840"/>
                      <a:pt x="1088" y="833"/>
                    </a:cubicBezTo>
                    <a:cubicBezTo>
                      <a:pt x="1095" y="826"/>
                      <a:pt x="1107" y="826"/>
                      <a:pt x="1114" y="833"/>
                    </a:cubicBezTo>
                    <a:cubicBezTo>
                      <a:pt x="1189" y="907"/>
                      <a:pt x="1189" y="907"/>
                      <a:pt x="1189" y="907"/>
                    </a:cubicBezTo>
                    <a:cubicBezTo>
                      <a:pt x="1189" y="907"/>
                      <a:pt x="1189" y="907"/>
                      <a:pt x="1189" y="907"/>
                    </a:cubicBezTo>
                    <a:cubicBezTo>
                      <a:pt x="1210" y="929"/>
                      <a:pt x="1210" y="929"/>
                      <a:pt x="1210" y="929"/>
                    </a:cubicBezTo>
                    <a:cubicBezTo>
                      <a:pt x="1236" y="955"/>
                      <a:pt x="1279" y="955"/>
                      <a:pt x="1305" y="929"/>
                    </a:cubicBezTo>
                    <a:cubicBezTo>
                      <a:pt x="1331" y="903"/>
                      <a:pt x="1331" y="860"/>
                      <a:pt x="1305" y="834"/>
                    </a:cubicBezTo>
                    <a:cubicBezTo>
                      <a:pt x="1305" y="834"/>
                      <a:pt x="1305" y="834"/>
                      <a:pt x="1305" y="834"/>
                    </a:cubicBezTo>
                    <a:cubicBezTo>
                      <a:pt x="1209" y="738"/>
                      <a:pt x="1209" y="738"/>
                      <a:pt x="1209" y="738"/>
                    </a:cubicBezTo>
                    <a:cubicBezTo>
                      <a:pt x="1202" y="730"/>
                      <a:pt x="1202" y="719"/>
                      <a:pt x="1209" y="711"/>
                    </a:cubicBezTo>
                    <a:cubicBezTo>
                      <a:pt x="1217" y="704"/>
                      <a:pt x="1228" y="704"/>
                      <a:pt x="1236" y="711"/>
                    </a:cubicBezTo>
                    <a:cubicBezTo>
                      <a:pt x="1338" y="814"/>
                      <a:pt x="1338" y="814"/>
                      <a:pt x="1338" y="814"/>
                    </a:cubicBezTo>
                    <a:cubicBezTo>
                      <a:pt x="1338" y="814"/>
                      <a:pt x="1338" y="814"/>
                      <a:pt x="1338" y="814"/>
                    </a:cubicBezTo>
                    <a:cubicBezTo>
                      <a:pt x="1360" y="835"/>
                      <a:pt x="1360" y="835"/>
                      <a:pt x="1360" y="835"/>
                    </a:cubicBezTo>
                    <a:cubicBezTo>
                      <a:pt x="1386" y="862"/>
                      <a:pt x="1428" y="862"/>
                      <a:pt x="1454" y="835"/>
                    </a:cubicBezTo>
                    <a:cubicBezTo>
                      <a:pt x="1481" y="809"/>
                      <a:pt x="1481" y="767"/>
                      <a:pt x="1454" y="741"/>
                    </a:cubicBezTo>
                    <a:lnTo>
                      <a:pt x="1454" y="740"/>
                    </a:lnTo>
                    <a:close/>
                    <a:moveTo>
                      <a:pt x="791" y="985"/>
                    </a:moveTo>
                    <a:cubicBezTo>
                      <a:pt x="789" y="983"/>
                      <a:pt x="787" y="981"/>
                      <a:pt x="785" y="980"/>
                    </a:cubicBezTo>
                    <a:cubicBezTo>
                      <a:pt x="785" y="979"/>
                      <a:pt x="784" y="979"/>
                      <a:pt x="783" y="978"/>
                    </a:cubicBezTo>
                    <a:cubicBezTo>
                      <a:pt x="782" y="977"/>
                      <a:pt x="781" y="976"/>
                      <a:pt x="779" y="975"/>
                    </a:cubicBezTo>
                    <a:cubicBezTo>
                      <a:pt x="778" y="974"/>
                      <a:pt x="778" y="974"/>
                      <a:pt x="777" y="974"/>
                    </a:cubicBezTo>
                    <a:cubicBezTo>
                      <a:pt x="775" y="972"/>
                      <a:pt x="774" y="971"/>
                      <a:pt x="772" y="970"/>
                    </a:cubicBezTo>
                    <a:cubicBezTo>
                      <a:pt x="771" y="970"/>
                      <a:pt x="771" y="970"/>
                      <a:pt x="770" y="970"/>
                    </a:cubicBezTo>
                    <a:cubicBezTo>
                      <a:pt x="768" y="969"/>
                      <a:pt x="766" y="967"/>
                      <a:pt x="763" y="966"/>
                    </a:cubicBezTo>
                    <a:cubicBezTo>
                      <a:pt x="763" y="966"/>
                      <a:pt x="762" y="966"/>
                      <a:pt x="762" y="966"/>
                    </a:cubicBezTo>
                    <a:cubicBezTo>
                      <a:pt x="762" y="966"/>
                      <a:pt x="761" y="966"/>
                      <a:pt x="761" y="966"/>
                    </a:cubicBezTo>
                    <a:cubicBezTo>
                      <a:pt x="759" y="965"/>
                      <a:pt x="758" y="964"/>
                      <a:pt x="756" y="964"/>
                    </a:cubicBezTo>
                    <a:cubicBezTo>
                      <a:pt x="756" y="964"/>
                      <a:pt x="755" y="964"/>
                      <a:pt x="754" y="963"/>
                    </a:cubicBezTo>
                    <a:cubicBezTo>
                      <a:pt x="752" y="963"/>
                      <a:pt x="751" y="962"/>
                      <a:pt x="749" y="962"/>
                    </a:cubicBezTo>
                    <a:cubicBezTo>
                      <a:pt x="748" y="962"/>
                      <a:pt x="747" y="962"/>
                      <a:pt x="747" y="962"/>
                    </a:cubicBezTo>
                    <a:cubicBezTo>
                      <a:pt x="744" y="961"/>
                      <a:pt x="742" y="961"/>
                      <a:pt x="739" y="961"/>
                    </a:cubicBezTo>
                    <a:cubicBezTo>
                      <a:pt x="739" y="961"/>
                      <a:pt x="739" y="961"/>
                      <a:pt x="739" y="961"/>
                    </a:cubicBezTo>
                    <a:cubicBezTo>
                      <a:pt x="737" y="960"/>
                      <a:pt x="734" y="960"/>
                      <a:pt x="732" y="960"/>
                    </a:cubicBezTo>
                    <a:cubicBezTo>
                      <a:pt x="728" y="960"/>
                      <a:pt x="725" y="960"/>
                      <a:pt x="721" y="961"/>
                    </a:cubicBezTo>
                    <a:cubicBezTo>
                      <a:pt x="721" y="961"/>
                      <a:pt x="720" y="961"/>
                      <a:pt x="720" y="961"/>
                    </a:cubicBezTo>
                    <a:cubicBezTo>
                      <a:pt x="718" y="961"/>
                      <a:pt x="717" y="961"/>
                      <a:pt x="715" y="962"/>
                    </a:cubicBezTo>
                    <a:cubicBezTo>
                      <a:pt x="715" y="962"/>
                      <a:pt x="714" y="962"/>
                      <a:pt x="714" y="962"/>
                    </a:cubicBezTo>
                    <a:cubicBezTo>
                      <a:pt x="712" y="962"/>
                      <a:pt x="710" y="963"/>
                      <a:pt x="708" y="963"/>
                    </a:cubicBezTo>
                    <a:cubicBezTo>
                      <a:pt x="708" y="963"/>
                      <a:pt x="708" y="964"/>
                      <a:pt x="707" y="964"/>
                    </a:cubicBezTo>
                    <a:cubicBezTo>
                      <a:pt x="706" y="964"/>
                      <a:pt x="704" y="965"/>
                      <a:pt x="703" y="965"/>
                    </a:cubicBezTo>
                    <a:cubicBezTo>
                      <a:pt x="702" y="965"/>
                      <a:pt x="702" y="965"/>
                      <a:pt x="701" y="966"/>
                    </a:cubicBezTo>
                    <a:cubicBezTo>
                      <a:pt x="699" y="966"/>
                      <a:pt x="698" y="967"/>
                      <a:pt x="696" y="968"/>
                    </a:cubicBezTo>
                    <a:cubicBezTo>
                      <a:pt x="705" y="947"/>
                      <a:pt x="706" y="924"/>
                      <a:pt x="698" y="903"/>
                    </a:cubicBezTo>
                    <a:cubicBezTo>
                      <a:pt x="698" y="903"/>
                      <a:pt x="698" y="903"/>
                      <a:pt x="698" y="903"/>
                    </a:cubicBezTo>
                    <a:cubicBezTo>
                      <a:pt x="694" y="892"/>
                      <a:pt x="688" y="881"/>
                      <a:pt x="679" y="872"/>
                    </a:cubicBezTo>
                    <a:cubicBezTo>
                      <a:pt x="677" y="871"/>
                      <a:pt x="675" y="869"/>
                      <a:pt x="673" y="867"/>
                    </a:cubicBezTo>
                    <a:cubicBezTo>
                      <a:pt x="672" y="867"/>
                      <a:pt x="672" y="866"/>
                      <a:pt x="671" y="866"/>
                    </a:cubicBezTo>
                    <a:cubicBezTo>
                      <a:pt x="670" y="865"/>
                      <a:pt x="668" y="863"/>
                      <a:pt x="667" y="862"/>
                    </a:cubicBezTo>
                    <a:cubicBezTo>
                      <a:pt x="666" y="862"/>
                      <a:pt x="665" y="861"/>
                      <a:pt x="664" y="861"/>
                    </a:cubicBezTo>
                    <a:cubicBezTo>
                      <a:pt x="663" y="860"/>
                      <a:pt x="661" y="859"/>
                      <a:pt x="659" y="858"/>
                    </a:cubicBezTo>
                    <a:cubicBezTo>
                      <a:pt x="659" y="858"/>
                      <a:pt x="658" y="857"/>
                      <a:pt x="658" y="857"/>
                    </a:cubicBezTo>
                    <a:cubicBezTo>
                      <a:pt x="656" y="856"/>
                      <a:pt x="653" y="855"/>
                      <a:pt x="651" y="854"/>
                    </a:cubicBezTo>
                    <a:cubicBezTo>
                      <a:pt x="650" y="854"/>
                      <a:pt x="650" y="854"/>
                      <a:pt x="649" y="853"/>
                    </a:cubicBezTo>
                    <a:cubicBezTo>
                      <a:pt x="649" y="853"/>
                      <a:pt x="649" y="853"/>
                      <a:pt x="649" y="853"/>
                    </a:cubicBezTo>
                    <a:cubicBezTo>
                      <a:pt x="647" y="853"/>
                      <a:pt x="646" y="852"/>
                      <a:pt x="644" y="851"/>
                    </a:cubicBezTo>
                    <a:cubicBezTo>
                      <a:pt x="643" y="851"/>
                      <a:pt x="642" y="851"/>
                      <a:pt x="642" y="851"/>
                    </a:cubicBezTo>
                    <a:cubicBezTo>
                      <a:pt x="640" y="850"/>
                      <a:pt x="638" y="850"/>
                      <a:pt x="636" y="850"/>
                    </a:cubicBezTo>
                    <a:cubicBezTo>
                      <a:pt x="636" y="849"/>
                      <a:pt x="635" y="849"/>
                      <a:pt x="634" y="849"/>
                    </a:cubicBezTo>
                    <a:cubicBezTo>
                      <a:pt x="632" y="849"/>
                      <a:pt x="629" y="848"/>
                      <a:pt x="627" y="848"/>
                    </a:cubicBezTo>
                    <a:cubicBezTo>
                      <a:pt x="627" y="848"/>
                      <a:pt x="627" y="848"/>
                      <a:pt x="627" y="848"/>
                    </a:cubicBezTo>
                    <a:cubicBezTo>
                      <a:pt x="624" y="848"/>
                      <a:pt x="622" y="848"/>
                      <a:pt x="619" y="848"/>
                    </a:cubicBezTo>
                    <a:cubicBezTo>
                      <a:pt x="619" y="848"/>
                      <a:pt x="619" y="848"/>
                      <a:pt x="619" y="848"/>
                    </a:cubicBezTo>
                    <a:cubicBezTo>
                      <a:pt x="617" y="848"/>
                      <a:pt x="616" y="848"/>
                      <a:pt x="614" y="848"/>
                    </a:cubicBezTo>
                    <a:cubicBezTo>
                      <a:pt x="614" y="848"/>
                      <a:pt x="614" y="848"/>
                      <a:pt x="614" y="848"/>
                    </a:cubicBezTo>
                    <a:cubicBezTo>
                      <a:pt x="612" y="848"/>
                      <a:pt x="610" y="848"/>
                      <a:pt x="609" y="848"/>
                    </a:cubicBezTo>
                    <a:cubicBezTo>
                      <a:pt x="608" y="848"/>
                      <a:pt x="608" y="848"/>
                      <a:pt x="607" y="848"/>
                    </a:cubicBezTo>
                    <a:cubicBezTo>
                      <a:pt x="606" y="849"/>
                      <a:pt x="606" y="849"/>
                      <a:pt x="605" y="849"/>
                    </a:cubicBezTo>
                    <a:cubicBezTo>
                      <a:pt x="605" y="849"/>
                      <a:pt x="605" y="849"/>
                      <a:pt x="605" y="849"/>
                    </a:cubicBezTo>
                    <a:cubicBezTo>
                      <a:pt x="604" y="849"/>
                      <a:pt x="603" y="849"/>
                      <a:pt x="603" y="849"/>
                    </a:cubicBezTo>
                    <a:cubicBezTo>
                      <a:pt x="602" y="849"/>
                      <a:pt x="602" y="849"/>
                      <a:pt x="601" y="849"/>
                    </a:cubicBezTo>
                    <a:cubicBezTo>
                      <a:pt x="599" y="850"/>
                      <a:pt x="598" y="850"/>
                      <a:pt x="596" y="851"/>
                    </a:cubicBezTo>
                    <a:cubicBezTo>
                      <a:pt x="595" y="851"/>
                      <a:pt x="595" y="851"/>
                      <a:pt x="595" y="851"/>
                    </a:cubicBezTo>
                    <a:cubicBezTo>
                      <a:pt x="593" y="852"/>
                      <a:pt x="592" y="852"/>
                      <a:pt x="590" y="853"/>
                    </a:cubicBezTo>
                    <a:cubicBezTo>
                      <a:pt x="590" y="853"/>
                      <a:pt x="589" y="853"/>
                      <a:pt x="589" y="853"/>
                    </a:cubicBezTo>
                    <a:cubicBezTo>
                      <a:pt x="587" y="854"/>
                      <a:pt x="585" y="854"/>
                      <a:pt x="583" y="855"/>
                    </a:cubicBezTo>
                    <a:cubicBezTo>
                      <a:pt x="586" y="850"/>
                      <a:pt x="588" y="845"/>
                      <a:pt x="589" y="839"/>
                    </a:cubicBezTo>
                    <a:cubicBezTo>
                      <a:pt x="595" y="812"/>
                      <a:pt x="588" y="782"/>
                      <a:pt x="566" y="760"/>
                    </a:cubicBezTo>
                    <a:cubicBezTo>
                      <a:pt x="564" y="758"/>
                      <a:pt x="562" y="756"/>
                      <a:pt x="560" y="755"/>
                    </a:cubicBezTo>
                    <a:cubicBezTo>
                      <a:pt x="560" y="754"/>
                      <a:pt x="559" y="754"/>
                      <a:pt x="558" y="753"/>
                    </a:cubicBezTo>
                    <a:cubicBezTo>
                      <a:pt x="557" y="752"/>
                      <a:pt x="556" y="751"/>
                      <a:pt x="554" y="750"/>
                    </a:cubicBezTo>
                    <a:cubicBezTo>
                      <a:pt x="553" y="749"/>
                      <a:pt x="553" y="749"/>
                      <a:pt x="552" y="749"/>
                    </a:cubicBezTo>
                    <a:cubicBezTo>
                      <a:pt x="550" y="747"/>
                      <a:pt x="549" y="746"/>
                      <a:pt x="547" y="746"/>
                    </a:cubicBezTo>
                    <a:cubicBezTo>
                      <a:pt x="546" y="745"/>
                      <a:pt x="546" y="745"/>
                      <a:pt x="545" y="745"/>
                    </a:cubicBezTo>
                    <a:cubicBezTo>
                      <a:pt x="543" y="744"/>
                      <a:pt x="541" y="742"/>
                      <a:pt x="539" y="742"/>
                    </a:cubicBezTo>
                    <a:cubicBezTo>
                      <a:pt x="538" y="741"/>
                      <a:pt x="537" y="741"/>
                      <a:pt x="537" y="741"/>
                    </a:cubicBezTo>
                    <a:cubicBezTo>
                      <a:pt x="535" y="740"/>
                      <a:pt x="533" y="740"/>
                      <a:pt x="531" y="739"/>
                    </a:cubicBezTo>
                    <a:cubicBezTo>
                      <a:pt x="531" y="739"/>
                      <a:pt x="530" y="739"/>
                      <a:pt x="529" y="738"/>
                    </a:cubicBezTo>
                    <a:cubicBezTo>
                      <a:pt x="527" y="738"/>
                      <a:pt x="526" y="737"/>
                      <a:pt x="524" y="737"/>
                    </a:cubicBezTo>
                    <a:cubicBezTo>
                      <a:pt x="523" y="737"/>
                      <a:pt x="522" y="737"/>
                      <a:pt x="522" y="737"/>
                    </a:cubicBezTo>
                    <a:cubicBezTo>
                      <a:pt x="517" y="736"/>
                      <a:pt x="512" y="735"/>
                      <a:pt x="507" y="735"/>
                    </a:cubicBezTo>
                    <a:cubicBezTo>
                      <a:pt x="507" y="735"/>
                      <a:pt x="506" y="735"/>
                      <a:pt x="506" y="735"/>
                    </a:cubicBezTo>
                    <a:cubicBezTo>
                      <a:pt x="505" y="735"/>
                      <a:pt x="503" y="735"/>
                      <a:pt x="502" y="735"/>
                    </a:cubicBezTo>
                    <a:cubicBezTo>
                      <a:pt x="502" y="735"/>
                      <a:pt x="502" y="735"/>
                      <a:pt x="502" y="735"/>
                    </a:cubicBezTo>
                    <a:cubicBezTo>
                      <a:pt x="500" y="735"/>
                      <a:pt x="498" y="736"/>
                      <a:pt x="496" y="736"/>
                    </a:cubicBezTo>
                    <a:cubicBezTo>
                      <a:pt x="496" y="736"/>
                      <a:pt x="495" y="736"/>
                      <a:pt x="495" y="736"/>
                    </a:cubicBezTo>
                    <a:cubicBezTo>
                      <a:pt x="493" y="736"/>
                      <a:pt x="492" y="736"/>
                      <a:pt x="490" y="737"/>
                    </a:cubicBezTo>
                    <a:cubicBezTo>
                      <a:pt x="490" y="737"/>
                      <a:pt x="489" y="737"/>
                      <a:pt x="489" y="737"/>
                    </a:cubicBezTo>
                    <a:cubicBezTo>
                      <a:pt x="487" y="737"/>
                      <a:pt x="485" y="738"/>
                      <a:pt x="483" y="738"/>
                    </a:cubicBezTo>
                    <a:cubicBezTo>
                      <a:pt x="483" y="738"/>
                      <a:pt x="483" y="739"/>
                      <a:pt x="482" y="739"/>
                    </a:cubicBezTo>
                    <a:cubicBezTo>
                      <a:pt x="481" y="739"/>
                      <a:pt x="479" y="740"/>
                      <a:pt x="478" y="740"/>
                    </a:cubicBezTo>
                    <a:cubicBezTo>
                      <a:pt x="477" y="740"/>
                      <a:pt x="477" y="740"/>
                      <a:pt x="476" y="741"/>
                    </a:cubicBezTo>
                    <a:cubicBezTo>
                      <a:pt x="474" y="741"/>
                      <a:pt x="473" y="742"/>
                      <a:pt x="471" y="743"/>
                    </a:cubicBezTo>
                    <a:cubicBezTo>
                      <a:pt x="485" y="711"/>
                      <a:pt x="480" y="673"/>
                      <a:pt x="454" y="648"/>
                    </a:cubicBezTo>
                    <a:cubicBezTo>
                      <a:pt x="437" y="631"/>
                      <a:pt x="415" y="623"/>
                      <a:pt x="394" y="623"/>
                    </a:cubicBezTo>
                    <a:cubicBezTo>
                      <a:pt x="372" y="623"/>
                      <a:pt x="350" y="631"/>
                      <a:pt x="334" y="648"/>
                    </a:cubicBezTo>
                    <a:cubicBezTo>
                      <a:pt x="299" y="682"/>
                      <a:pt x="299" y="682"/>
                      <a:pt x="299" y="682"/>
                    </a:cubicBezTo>
                    <a:cubicBezTo>
                      <a:pt x="293" y="688"/>
                      <a:pt x="289" y="694"/>
                      <a:pt x="285" y="701"/>
                    </a:cubicBezTo>
                    <a:cubicBezTo>
                      <a:pt x="267" y="733"/>
                      <a:pt x="272" y="775"/>
                      <a:pt x="299" y="802"/>
                    </a:cubicBezTo>
                    <a:cubicBezTo>
                      <a:pt x="301" y="804"/>
                      <a:pt x="303" y="806"/>
                      <a:pt x="305" y="807"/>
                    </a:cubicBezTo>
                    <a:cubicBezTo>
                      <a:pt x="306" y="808"/>
                      <a:pt x="306" y="808"/>
                      <a:pt x="307" y="809"/>
                    </a:cubicBezTo>
                    <a:cubicBezTo>
                      <a:pt x="308" y="810"/>
                      <a:pt x="310" y="811"/>
                      <a:pt x="311" y="812"/>
                    </a:cubicBezTo>
                    <a:cubicBezTo>
                      <a:pt x="312" y="813"/>
                      <a:pt x="313" y="813"/>
                      <a:pt x="313" y="814"/>
                    </a:cubicBezTo>
                    <a:cubicBezTo>
                      <a:pt x="315" y="815"/>
                      <a:pt x="317" y="816"/>
                      <a:pt x="319" y="817"/>
                    </a:cubicBezTo>
                    <a:cubicBezTo>
                      <a:pt x="319" y="817"/>
                      <a:pt x="320" y="817"/>
                      <a:pt x="320" y="817"/>
                    </a:cubicBezTo>
                    <a:cubicBezTo>
                      <a:pt x="322" y="819"/>
                      <a:pt x="325" y="820"/>
                      <a:pt x="327" y="821"/>
                    </a:cubicBezTo>
                    <a:cubicBezTo>
                      <a:pt x="327" y="821"/>
                      <a:pt x="328" y="821"/>
                      <a:pt x="329" y="821"/>
                    </a:cubicBezTo>
                    <a:cubicBezTo>
                      <a:pt x="330" y="822"/>
                      <a:pt x="332" y="823"/>
                      <a:pt x="334" y="823"/>
                    </a:cubicBezTo>
                    <a:cubicBezTo>
                      <a:pt x="335" y="823"/>
                      <a:pt x="336" y="824"/>
                      <a:pt x="336" y="824"/>
                    </a:cubicBezTo>
                    <a:cubicBezTo>
                      <a:pt x="338" y="824"/>
                      <a:pt x="340" y="825"/>
                      <a:pt x="342" y="825"/>
                    </a:cubicBezTo>
                    <a:cubicBezTo>
                      <a:pt x="342" y="825"/>
                      <a:pt x="343" y="825"/>
                      <a:pt x="344" y="825"/>
                    </a:cubicBezTo>
                    <a:cubicBezTo>
                      <a:pt x="349" y="826"/>
                      <a:pt x="353" y="827"/>
                      <a:pt x="358" y="827"/>
                    </a:cubicBezTo>
                    <a:cubicBezTo>
                      <a:pt x="360" y="827"/>
                      <a:pt x="362" y="827"/>
                      <a:pt x="363" y="827"/>
                    </a:cubicBezTo>
                    <a:cubicBezTo>
                      <a:pt x="364" y="827"/>
                      <a:pt x="364" y="827"/>
                      <a:pt x="364" y="827"/>
                    </a:cubicBezTo>
                    <a:cubicBezTo>
                      <a:pt x="366" y="827"/>
                      <a:pt x="367" y="827"/>
                      <a:pt x="369" y="826"/>
                    </a:cubicBezTo>
                    <a:cubicBezTo>
                      <a:pt x="370" y="826"/>
                      <a:pt x="370" y="826"/>
                      <a:pt x="371" y="826"/>
                    </a:cubicBezTo>
                    <a:cubicBezTo>
                      <a:pt x="372" y="826"/>
                      <a:pt x="374" y="826"/>
                      <a:pt x="375" y="825"/>
                    </a:cubicBezTo>
                    <a:cubicBezTo>
                      <a:pt x="376" y="825"/>
                      <a:pt x="376" y="825"/>
                      <a:pt x="377" y="825"/>
                    </a:cubicBezTo>
                    <a:cubicBezTo>
                      <a:pt x="378" y="825"/>
                      <a:pt x="380" y="824"/>
                      <a:pt x="382" y="824"/>
                    </a:cubicBezTo>
                    <a:cubicBezTo>
                      <a:pt x="382" y="824"/>
                      <a:pt x="383" y="824"/>
                      <a:pt x="383" y="823"/>
                    </a:cubicBezTo>
                    <a:cubicBezTo>
                      <a:pt x="385" y="823"/>
                      <a:pt x="386" y="823"/>
                      <a:pt x="388" y="822"/>
                    </a:cubicBezTo>
                    <a:cubicBezTo>
                      <a:pt x="388" y="822"/>
                      <a:pt x="389" y="822"/>
                      <a:pt x="389" y="822"/>
                    </a:cubicBezTo>
                    <a:cubicBezTo>
                      <a:pt x="391" y="821"/>
                      <a:pt x="393" y="820"/>
                      <a:pt x="394" y="819"/>
                    </a:cubicBezTo>
                    <a:cubicBezTo>
                      <a:pt x="380" y="851"/>
                      <a:pt x="386" y="889"/>
                      <a:pt x="412" y="915"/>
                    </a:cubicBezTo>
                    <a:cubicBezTo>
                      <a:pt x="414" y="916"/>
                      <a:pt x="415" y="918"/>
                      <a:pt x="417" y="920"/>
                    </a:cubicBezTo>
                    <a:cubicBezTo>
                      <a:pt x="418" y="920"/>
                      <a:pt x="419" y="921"/>
                      <a:pt x="419" y="921"/>
                    </a:cubicBezTo>
                    <a:cubicBezTo>
                      <a:pt x="421" y="923"/>
                      <a:pt x="422" y="924"/>
                      <a:pt x="424" y="925"/>
                    </a:cubicBezTo>
                    <a:cubicBezTo>
                      <a:pt x="425" y="925"/>
                      <a:pt x="425" y="926"/>
                      <a:pt x="426" y="926"/>
                    </a:cubicBezTo>
                    <a:cubicBezTo>
                      <a:pt x="428" y="927"/>
                      <a:pt x="429" y="928"/>
                      <a:pt x="431" y="929"/>
                    </a:cubicBezTo>
                    <a:cubicBezTo>
                      <a:pt x="431" y="929"/>
                      <a:pt x="432" y="930"/>
                      <a:pt x="433" y="930"/>
                    </a:cubicBezTo>
                    <a:cubicBezTo>
                      <a:pt x="435" y="931"/>
                      <a:pt x="437" y="932"/>
                      <a:pt x="439" y="933"/>
                    </a:cubicBezTo>
                    <a:cubicBezTo>
                      <a:pt x="440" y="933"/>
                      <a:pt x="440" y="933"/>
                      <a:pt x="441" y="934"/>
                    </a:cubicBezTo>
                    <a:cubicBezTo>
                      <a:pt x="443" y="934"/>
                      <a:pt x="445" y="935"/>
                      <a:pt x="446" y="936"/>
                    </a:cubicBezTo>
                    <a:cubicBezTo>
                      <a:pt x="447" y="936"/>
                      <a:pt x="448" y="936"/>
                      <a:pt x="449" y="936"/>
                    </a:cubicBezTo>
                    <a:cubicBezTo>
                      <a:pt x="450" y="937"/>
                      <a:pt x="452" y="937"/>
                      <a:pt x="454" y="938"/>
                    </a:cubicBezTo>
                    <a:cubicBezTo>
                      <a:pt x="455" y="938"/>
                      <a:pt x="455" y="938"/>
                      <a:pt x="456" y="938"/>
                    </a:cubicBezTo>
                    <a:cubicBezTo>
                      <a:pt x="459" y="938"/>
                      <a:pt x="461" y="939"/>
                      <a:pt x="463" y="939"/>
                    </a:cubicBezTo>
                    <a:cubicBezTo>
                      <a:pt x="463" y="939"/>
                      <a:pt x="464" y="939"/>
                      <a:pt x="464" y="939"/>
                    </a:cubicBezTo>
                    <a:cubicBezTo>
                      <a:pt x="466" y="939"/>
                      <a:pt x="468" y="939"/>
                      <a:pt x="471" y="939"/>
                    </a:cubicBezTo>
                    <a:cubicBezTo>
                      <a:pt x="473" y="939"/>
                      <a:pt x="474" y="939"/>
                      <a:pt x="476" y="939"/>
                    </a:cubicBezTo>
                    <a:cubicBezTo>
                      <a:pt x="476" y="939"/>
                      <a:pt x="476" y="939"/>
                      <a:pt x="476" y="939"/>
                    </a:cubicBezTo>
                    <a:cubicBezTo>
                      <a:pt x="478" y="939"/>
                      <a:pt x="480" y="939"/>
                      <a:pt x="482" y="939"/>
                    </a:cubicBezTo>
                    <a:cubicBezTo>
                      <a:pt x="482" y="939"/>
                      <a:pt x="483" y="939"/>
                      <a:pt x="483" y="939"/>
                    </a:cubicBezTo>
                    <a:cubicBezTo>
                      <a:pt x="485" y="938"/>
                      <a:pt x="486" y="938"/>
                      <a:pt x="488" y="938"/>
                    </a:cubicBezTo>
                    <a:cubicBezTo>
                      <a:pt x="488" y="938"/>
                      <a:pt x="489" y="938"/>
                      <a:pt x="489" y="938"/>
                    </a:cubicBezTo>
                    <a:cubicBezTo>
                      <a:pt x="491" y="937"/>
                      <a:pt x="493" y="937"/>
                      <a:pt x="495" y="936"/>
                    </a:cubicBezTo>
                    <a:cubicBezTo>
                      <a:pt x="495" y="936"/>
                      <a:pt x="495" y="936"/>
                      <a:pt x="496" y="936"/>
                    </a:cubicBezTo>
                    <a:cubicBezTo>
                      <a:pt x="497" y="936"/>
                      <a:pt x="499" y="935"/>
                      <a:pt x="500" y="935"/>
                    </a:cubicBezTo>
                    <a:cubicBezTo>
                      <a:pt x="501" y="934"/>
                      <a:pt x="501" y="934"/>
                      <a:pt x="502" y="934"/>
                    </a:cubicBezTo>
                    <a:cubicBezTo>
                      <a:pt x="503" y="933"/>
                      <a:pt x="505" y="933"/>
                      <a:pt x="507" y="932"/>
                    </a:cubicBezTo>
                    <a:cubicBezTo>
                      <a:pt x="493" y="963"/>
                      <a:pt x="498" y="1001"/>
                      <a:pt x="524" y="1027"/>
                    </a:cubicBezTo>
                    <a:cubicBezTo>
                      <a:pt x="526" y="1029"/>
                      <a:pt x="528" y="1031"/>
                      <a:pt x="530" y="1032"/>
                    </a:cubicBezTo>
                    <a:cubicBezTo>
                      <a:pt x="531" y="1033"/>
                      <a:pt x="531" y="1033"/>
                      <a:pt x="532" y="1034"/>
                    </a:cubicBezTo>
                    <a:cubicBezTo>
                      <a:pt x="533" y="1035"/>
                      <a:pt x="535" y="1036"/>
                      <a:pt x="536" y="1037"/>
                    </a:cubicBezTo>
                    <a:cubicBezTo>
                      <a:pt x="537" y="1038"/>
                      <a:pt x="538" y="1038"/>
                      <a:pt x="538" y="1039"/>
                    </a:cubicBezTo>
                    <a:cubicBezTo>
                      <a:pt x="540" y="1040"/>
                      <a:pt x="542" y="1041"/>
                      <a:pt x="544" y="1042"/>
                    </a:cubicBezTo>
                    <a:cubicBezTo>
                      <a:pt x="544" y="1042"/>
                      <a:pt x="544" y="1042"/>
                      <a:pt x="545" y="1042"/>
                    </a:cubicBezTo>
                    <a:cubicBezTo>
                      <a:pt x="547" y="1044"/>
                      <a:pt x="550" y="1045"/>
                      <a:pt x="552" y="1046"/>
                    </a:cubicBezTo>
                    <a:cubicBezTo>
                      <a:pt x="552" y="1046"/>
                      <a:pt x="553" y="1046"/>
                      <a:pt x="553" y="1046"/>
                    </a:cubicBezTo>
                    <a:cubicBezTo>
                      <a:pt x="555" y="1047"/>
                      <a:pt x="557" y="1047"/>
                      <a:pt x="559" y="1048"/>
                    </a:cubicBezTo>
                    <a:cubicBezTo>
                      <a:pt x="560" y="1048"/>
                      <a:pt x="560" y="1049"/>
                      <a:pt x="561" y="1049"/>
                    </a:cubicBezTo>
                    <a:cubicBezTo>
                      <a:pt x="563" y="1049"/>
                      <a:pt x="565" y="1050"/>
                      <a:pt x="566" y="1050"/>
                    </a:cubicBezTo>
                    <a:cubicBezTo>
                      <a:pt x="567" y="1050"/>
                      <a:pt x="568" y="1050"/>
                      <a:pt x="569" y="1050"/>
                    </a:cubicBezTo>
                    <a:cubicBezTo>
                      <a:pt x="571" y="1051"/>
                      <a:pt x="574" y="1051"/>
                      <a:pt x="576" y="1052"/>
                    </a:cubicBezTo>
                    <a:cubicBezTo>
                      <a:pt x="576" y="1052"/>
                      <a:pt x="576" y="1052"/>
                      <a:pt x="576" y="1052"/>
                    </a:cubicBezTo>
                    <a:cubicBezTo>
                      <a:pt x="578" y="1052"/>
                      <a:pt x="581" y="1052"/>
                      <a:pt x="583" y="1052"/>
                    </a:cubicBezTo>
                    <a:cubicBezTo>
                      <a:pt x="585" y="1052"/>
                      <a:pt x="587" y="1052"/>
                      <a:pt x="589" y="1052"/>
                    </a:cubicBezTo>
                    <a:cubicBezTo>
                      <a:pt x="589" y="1052"/>
                      <a:pt x="589" y="1052"/>
                      <a:pt x="589" y="1052"/>
                    </a:cubicBezTo>
                    <a:cubicBezTo>
                      <a:pt x="590" y="1052"/>
                      <a:pt x="592" y="1052"/>
                      <a:pt x="594" y="1051"/>
                    </a:cubicBezTo>
                    <a:cubicBezTo>
                      <a:pt x="595" y="1051"/>
                      <a:pt x="595" y="1051"/>
                      <a:pt x="596" y="1051"/>
                    </a:cubicBezTo>
                    <a:cubicBezTo>
                      <a:pt x="597" y="1051"/>
                      <a:pt x="599" y="1051"/>
                      <a:pt x="600" y="1050"/>
                    </a:cubicBezTo>
                    <a:cubicBezTo>
                      <a:pt x="601" y="1050"/>
                      <a:pt x="601" y="1050"/>
                      <a:pt x="602" y="1050"/>
                    </a:cubicBezTo>
                    <a:cubicBezTo>
                      <a:pt x="603" y="1050"/>
                      <a:pt x="605" y="1049"/>
                      <a:pt x="607" y="1049"/>
                    </a:cubicBezTo>
                    <a:cubicBezTo>
                      <a:pt x="607" y="1049"/>
                      <a:pt x="608" y="1049"/>
                      <a:pt x="608" y="1048"/>
                    </a:cubicBezTo>
                    <a:cubicBezTo>
                      <a:pt x="610" y="1048"/>
                      <a:pt x="611" y="1048"/>
                      <a:pt x="613" y="1047"/>
                    </a:cubicBezTo>
                    <a:cubicBezTo>
                      <a:pt x="613" y="1047"/>
                      <a:pt x="614" y="1047"/>
                      <a:pt x="614" y="1046"/>
                    </a:cubicBezTo>
                    <a:cubicBezTo>
                      <a:pt x="616" y="1046"/>
                      <a:pt x="618" y="1045"/>
                      <a:pt x="619" y="1044"/>
                    </a:cubicBezTo>
                    <a:cubicBezTo>
                      <a:pt x="605" y="1076"/>
                      <a:pt x="611" y="1114"/>
                      <a:pt x="637" y="1140"/>
                    </a:cubicBezTo>
                    <a:cubicBezTo>
                      <a:pt x="651" y="1154"/>
                      <a:pt x="670" y="1162"/>
                      <a:pt x="689" y="1164"/>
                    </a:cubicBezTo>
                    <a:cubicBezTo>
                      <a:pt x="690" y="1164"/>
                      <a:pt x="692" y="1164"/>
                      <a:pt x="694" y="1164"/>
                    </a:cubicBezTo>
                    <a:cubicBezTo>
                      <a:pt x="695" y="1164"/>
                      <a:pt x="696" y="1164"/>
                      <a:pt x="697" y="1164"/>
                    </a:cubicBezTo>
                    <a:cubicBezTo>
                      <a:pt x="698" y="1164"/>
                      <a:pt x="700" y="1164"/>
                      <a:pt x="702" y="1164"/>
                    </a:cubicBezTo>
                    <a:cubicBezTo>
                      <a:pt x="703" y="1164"/>
                      <a:pt x="704" y="1164"/>
                      <a:pt x="705" y="1164"/>
                    </a:cubicBezTo>
                    <a:cubicBezTo>
                      <a:pt x="707" y="1164"/>
                      <a:pt x="709" y="1163"/>
                      <a:pt x="712" y="1163"/>
                    </a:cubicBezTo>
                    <a:cubicBezTo>
                      <a:pt x="712" y="1163"/>
                      <a:pt x="713" y="1163"/>
                      <a:pt x="713" y="1163"/>
                    </a:cubicBezTo>
                    <a:cubicBezTo>
                      <a:pt x="729" y="1160"/>
                      <a:pt x="744" y="1152"/>
                      <a:pt x="757" y="1140"/>
                    </a:cubicBezTo>
                    <a:cubicBezTo>
                      <a:pt x="791" y="1105"/>
                      <a:pt x="791" y="1105"/>
                      <a:pt x="791" y="1105"/>
                    </a:cubicBezTo>
                    <a:cubicBezTo>
                      <a:pt x="816" y="1081"/>
                      <a:pt x="822" y="1045"/>
                      <a:pt x="811" y="1015"/>
                    </a:cubicBezTo>
                    <a:cubicBezTo>
                      <a:pt x="806" y="1004"/>
                      <a:pt x="800" y="994"/>
                      <a:pt x="791" y="985"/>
                    </a:cubicBezTo>
                    <a:close/>
                  </a:path>
                </a:pathLst>
              </a:custGeom>
              <a:solidFill>
                <a:srgbClr val="FBFBFB"/>
              </a:solidFill>
              <a:ln>
                <a:noFill/>
              </a:ln>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nvGrpSpPr>
          <p:cNvPr id="116" name="Group 115"/>
          <p:cNvGrpSpPr/>
          <p:nvPr/>
        </p:nvGrpSpPr>
        <p:grpSpPr>
          <a:xfrm>
            <a:off x="9738096" y="5591723"/>
            <a:ext cx="1400232" cy="759931"/>
            <a:chOff x="9797392" y="1443930"/>
            <a:chExt cx="1400431" cy="760038"/>
          </a:xfrm>
        </p:grpSpPr>
        <p:sp>
          <p:nvSpPr>
            <p:cNvPr id="117" name="TextBox 116"/>
            <p:cNvSpPr txBox="1"/>
            <p:nvPr/>
          </p:nvSpPr>
          <p:spPr>
            <a:xfrm>
              <a:off x="9797392" y="1905717"/>
              <a:ext cx="1400431"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1176"/>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Awareness Kits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&amp; User Training</a:t>
              </a:r>
            </a:p>
          </p:txBody>
        </p:sp>
        <p:grpSp>
          <p:nvGrpSpPr>
            <p:cNvPr id="118" name="Group 117"/>
            <p:cNvGrpSpPr/>
            <p:nvPr/>
          </p:nvGrpSpPr>
          <p:grpSpPr>
            <a:xfrm>
              <a:off x="10250351" y="1443930"/>
              <a:ext cx="393192" cy="393192"/>
              <a:chOff x="-9144028" y="7551341"/>
              <a:chExt cx="717140" cy="717140"/>
            </a:xfrm>
          </p:grpSpPr>
          <p:sp>
            <p:nvSpPr>
              <p:cNvPr id="119" name="Oval 118"/>
              <p:cNvSpPr/>
              <p:nvPr/>
            </p:nvSpPr>
            <p:spPr bwMode="auto">
              <a:xfrm>
                <a:off x="-9144028" y="7551341"/>
                <a:ext cx="717140" cy="717140"/>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20" name="Group 4"/>
              <p:cNvGrpSpPr>
                <a:grpSpLocks noChangeAspect="1"/>
              </p:cNvGrpSpPr>
              <p:nvPr/>
            </p:nvGrpSpPr>
            <p:grpSpPr bwMode="auto">
              <a:xfrm>
                <a:off x="-8973367" y="7677365"/>
                <a:ext cx="402101" cy="510918"/>
                <a:chOff x="1657" y="-535"/>
                <a:chExt cx="4704" cy="5977"/>
              </a:xfrm>
              <a:solidFill>
                <a:srgbClr val="E4DED8"/>
              </a:solidFill>
            </p:grpSpPr>
            <p:sp>
              <p:nvSpPr>
                <p:cNvPr id="121" name="Freeform 5"/>
                <p:cNvSpPr>
                  <a:spLocks/>
                </p:cNvSpPr>
                <p:nvPr/>
              </p:nvSpPr>
              <p:spPr bwMode="auto">
                <a:xfrm>
                  <a:off x="1657" y="3091"/>
                  <a:ext cx="4704" cy="2351"/>
                </a:xfrm>
                <a:custGeom>
                  <a:avLst/>
                  <a:gdLst>
                    <a:gd name="T0" fmla="*/ 1835 w 1988"/>
                    <a:gd name="T1" fmla="*/ 215 h 994"/>
                    <a:gd name="T2" fmla="*/ 1395 w 1988"/>
                    <a:gd name="T3" fmla="*/ 0 h 994"/>
                    <a:gd name="T4" fmla="*/ 1236 w 1988"/>
                    <a:gd name="T5" fmla="*/ 558 h 994"/>
                    <a:gd name="T6" fmla="*/ 379 w 1988"/>
                    <a:gd name="T7" fmla="*/ 31 h 994"/>
                    <a:gd name="T8" fmla="*/ 0 w 1988"/>
                    <a:gd name="T9" fmla="*/ 209 h 994"/>
                    <a:gd name="T10" fmla="*/ 1835 w 1988"/>
                    <a:gd name="T11" fmla="*/ 215 h 994"/>
                  </a:gdLst>
                  <a:ahLst/>
                  <a:cxnLst>
                    <a:cxn ang="0">
                      <a:pos x="T0" y="T1"/>
                    </a:cxn>
                    <a:cxn ang="0">
                      <a:pos x="T2" y="T3"/>
                    </a:cxn>
                    <a:cxn ang="0">
                      <a:pos x="T4" y="T5"/>
                    </a:cxn>
                    <a:cxn ang="0">
                      <a:pos x="T6" y="T7"/>
                    </a:cxn>
                    <a:cxn ang="0">
                      <a:pos x="T8" y="T9"/>
                    </a:cxn>
                    <a:cxn ang="0">
                      <a:pos x="T10" y="T11"/>
                    </a:cxn>
                  </a:cxnLst>
                  <a:rect l="0" t="0" r="r" b="b"/>
                  <a:pathLst>
                    <a:path w="1988" h="994">
                      <a:moveTo>
                        <a:pt x="1835" y="215"/>
                      </a:moveTo>
                      <a:cubicBezTo>
                        <a:pt x="1725" y="147"/>
                        <a:pt x="1499" y="43"/>
                        <a:pt x="1395" y="0"/>
                      </a:cubicBezTo>
                      <a:cubicBezTo>
                        <a:pt x="1456" y="166"/>
                        <a:pt x="1419" y="307"/>
                        <a:pt x="1236" y="558"/>
                      </a:cubicBezTo>
                      <a:cubicBezTo>
                        <a:pt x="1028" y="307"/>
                        <a:pt x="355" y="313"/>
                        <a:pt x="379" y="31"/>
                      </a:cubicBezTo>
                      <a:cubicBezTo>
                        <a:pt x="269" y="74"/>
                        <a:pt x="86" y="166"/>
                        <a:pt x="0" y="209"/>
                      </a:cubicBezTo>
                      <a:cubicBezTo>
                        <a:pt x="129" y="761"/>
                        <a:pt x="1988" y="994"/>
                        <a:pt x="1835" y="215"/>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22" name="Freeform 6"/>
                <p:cNvSpPr>
                  <a:spLocks noEditPoints="1"/>
                </p:cNvSpPr>
                <p:nvPr/>
              </p:nvSpPr>
              <p:spPr bwMode="auto">
                <a:xfrm>
                  <a:off x="2258" y="-535"/>
                  <a:ext cx="2996" cy="4489"/>
                </a:xfrm>
                <a:custGeom>
                  <a:avLst/>
                  <a:gdLst>
                    <a:gd name="T0" fmla="*/ 954 w 1266"/>
                    <a:gd name="T1" fmla="*/ 1898 h 1898"/>
                    <a:gd name="T2" fmla="*/ 1046 w 1266"/>
                    <a:gd name="T3" fmla="*/ 1502 h 1898"/>
                    <a:gd name="T4" fmla="*/ 1070 w 1266"/>
                    <a:gd name="T5" fmla="*/ 1398 h 1898"/>
                    <a:gd name="T6" fmla="*/ 1236 w 1266"/>
                    <a:gd name="T7" fmla="*/ 1099 h 1898"/>
                    <a:gd name="T8" fmla="*/ 1236 w 1266"/>
                    <a:gd name="T9" fmla="*/ 641 h 1898"/>
                    <a:gd name="T10" fmla="*/ 710 w 1266"/>
                    <a:gd name="T11" fmla="*/ 36 h 1898"/>
                    <a:gd name="T12" fmla="*/ 37 w 1266"/>
                    <a:gd name="T13" fmla="*/ 732 h 1898"/>
                    <a:gd name="T14" fmla="*/ 178 w 1266"/>
                    <a:gd name="T15" fmla="*/ 1203 h 1898"/>
                    <a:gd name="T16" fmla="*/ 263 w 1266"/>
                    <a:gd name="T17" fmla="*/ 1416 h 1898"/>
                    <a:gd name="T18" fmla="*/ 220 w 1266"/>
                    <a:gd name="T19" fmla="*/ 1520 h 1898"/>
                    <a:gd name="T20" fmla="*/ 954 w 1266"/>
                    <a:gd name="T21" fmla="*/ 1898 h 1898"/>
                    <a:gd name="T22" fmla="*/ 814 w 1266"/>
                    <a:gd name="T23" fmla="*/ 1105 h 1898"/>
                    <a:gd name="T24" fmla="*/ 710 w 1266"/>
                    <a:gd name="T25" fmla="*/ 1239 h 1898"/>
                    <a:gd name="T26" fmla="*/ 581 w 1266"/>
                    <a:gd name="T27" fmla="*/ 1135 h 1898"/>
                    <a:gd name="T28" fmla="*/ 679 w 1266"/>
                    <a:gd name="T29" fmla="*/ 1007 h 1898"/>
                    <a:gd name="T30" fmla="*/ 814 w 1266"/>
                    <a:gd name="T31" fmla="*/ 1105 h 1898"/>
                    <a:gd name="T32" fmla="*/ 508 w 1266"/>
                    <a:gd name="T33" fmla="*/ 445 h 1898"/>
                    <a:gd name="T34" fmla="*/ 704 w 1266"/>
                    <a:gd name="T35" fmla="*/ 421 h 1898"/>
                    <a:gd name="T36" fmla="*/ 728 w 1266"/>
                    <a:gd name="T37" fmla="*/ 439 h 1898"/>
                    <a:gd name="T38" fmla="*/ 728 w 1266"/>
                    <a:gd name="T39" fmla="*/ 891 h 1898"/>
                    <a:gd name="T40" fmla="*/ 704 w 1266"/>
                    <a:gd name="T41" fmla="*/ 916 h 1898"/>
                    <a:gd name="T42" fmla="*/ 636 w 1266"/>
                    <a:gd name="T43" fmla="*/ 928 h 1898"/>
                    <a:gd name="T44" fmla="*/ 606 w 1266"/>
                    <a:gd name="T45" fmla="*/ 903 h 1898"/>
                    <a:gd name="T46" fmla="*/ 489 w 1266"/>
                    <a:gd name="T47" fmla="*/ 470 h 1898"/>
                    <a:gd name="T48" fmla="*/ 508 w 1266"/>
                    <a:gd name="T49" fmla="*/ 445 h 1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6" h="1898">
                      <a:moveTo>
                        <a:pt x="954" y="1898"/>
                      </a:moveTo>
                      <a:cubicBezTo>
                        <a:pt x="1077" y="1770"/>
                        <a:pt x="1101" y="1605"/>
                        <a:pt x="1046" y="1502"/>
                      </a:cubicBezTo>
                      <a:cubicBezTo>
                        <a:pt x="1040" y="1477"/>
                        <a:pt x="1028" y="1422"/>
                        <a:pt x="1070" y="1398"/>
                      </a:cubicBezTo>
                      <a:cubicBezTo>
                        <a:pt x="1132" y="1361"/>
                        <a:pt x="1217" y="1251"/>
                        <a:pt x="1236" y="1099"/>
                      </a:cubicBezTo>
                      <a:cubicBezTo>
                        <a:pt x="1254" y="983"/>
                        <a:pt x="1266" y="787"/>
                        <a:pt x="1236" y="641"/>
                      </a:cubicBezTo>
                      <a:cubicBezTo>
                        <a:pt x="1180" y="366"/>
                        <a:pt x="1089" y="73"/>
                        <a:pt x="710" y="36"/>
                      </a:cubicBezTo>
                      <a:cubicBezTo>
                        <a:pt x="324" y="0"/>
                        <a:pt x="0" y="213"/>
                        <a:pt x="37" y="732"/>
                      </a:cubicBezTo>
                      <a:cubicBezTo>
                        <a:pt x="55" y="971"/>
                        <a:pt x="110" y="1111"/>
                        <a:pt x="178" y="1203"/>
                      </a:cubicBezTo>
                      <a:cubicBezTo>
                        <a:pt x="233" y="1276"/>
                        <a:pt x="263" y="1343"/>
                        <a:pt x="263" y="1416"/>
                      </a:cubicBezTo>
                      <a:cubicBezTo>
                        <a:pt x="263" y="1465"/>
                        <a:pt x="245" y="1496"/>
                        <a:pt x="220" y="1520"/>
                      </a:cubicBezTo>
                      <a:cubicBezTo>
                        <a:pt x="190" y="1715"/>
                        <a:pt x="783" y="1770"/>
                        <a:pt x="954" y="1898"/>
                      </a:cubicBezTo>
                      <a:close/>
                      <a:moveTo>
                        <a:pt x="814" y="1105"/>
                      </a:moveTo>
                      <a:cubicBezTo>
                        <a:pt x="820" y="1172"/>
                        <a:pt x="777" y="1233"/>
                        <a:pt x="710" y="1239"/>
                      </a:cubicBezTo>
                      <a:cubicBezTo>
                        <a:pt x="648" y="1245"/>
                        <a:pt x="587" y="1203"/>
                        <a:pt x="581" y="1135"/>
                      </a:cubicBezTo>
                      <a:cubicBezTo>
                        <a:pt x="569" y="1074"/>
                        <a:pt x="618" y="1013"/>
                        <a:pt x="679" y="1007"/>
                      </a:cubicBezTo>
                      <a:cubicBezTo>
                        <a:pt x="746" y="995"/>
                        <a:pt x="801" y="1044"/>
                        <a:pt x="814" y="1105"/>
                      </a:cubicBezTo>
                      <a:close/>
                      <a:moveTo>
                        <a:pt x="508" y="445"/>
                      </a:moveTo>
                      <a:cubicBezTo>
                        <a:pt x="704" y="421"/>
                        <a:pt x="704" y="421"/>
                        <a:pt x="704" y="421"/>
                      </a:cubicBezTo>
                      <a:cubicBezTo>
                        <a:pt x="716" y="415"/>
                        <a:pt x="728" y="427"/>
                        <a:pt x="728" y="439"/>
                      </a:cubicBezTo>
                      <a:cubicBezTo>
                        <a:pt x="728" y="891"/>
                        <a:pt x="728" y="891"/>
                        <a:pt x="728" y="891"/>
                      </a:cubicBezTo>
                      <a:cubicBezTo>
                        <a:pt x="728" y="903"/>
                        <a:pt x="716" y="916"/>
                        <a:pt x="704" y="916"/>
                      </a:cubicBezTo>
                      <a:cubicBezTo>
                        <a:pt x="636" y="928"/>
                        <a:pt x="636" y="928"/>
                        <a:pt x="636" y="928"/>
                      </a:cubicBezTo>
                      <a:cubicBezTo>
                        <a:pt x="624" y="928"/>
                        <a:pt x="612" y="916"/>
                        <a:pt x="606" y="903"/>
                      </a:cubicBezTo>
                      <a:cubicBezTo>
                        <a:pt x="489" y="470"/>
                        <a:pt x="489" y="470"/>
                        <a:pt x="489" y="470"/>
                      </a:cubicBezTo>
                      <a:cubicBezTo>
                        <a:pt x="489" y="458"/>
                        <a:pt x="496" y="445"/>
                        <a:pt x="508" y="445"/>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grpSp>
        <p:nvGrpSpPr>
          <p:cNvPr id="123" name="Group 122"/>
          <p:cNvGrpSpPr/>
          <p:nvPr/>
        </p:nvGrpSpPr>
        <p:grpSpPr>
          <a:xfrm>
            <a:off x="10768117" y="4476568"/>
            <a:ext cx="1069144" cy="912540"/>
            <a:chOff x="10574166" y="3624562"/>
            <a:chExt cx="1069296" cy="912669"/>
          </a:xfrm>
        </p:grpSpPr>
        <p:sp>
          <p:nvSpPr>
            <p:cNvPr id="124" name="TextBox 123"/>
            <p:cNvSpPr txBox="1"/>
            <p:nvPr/>
          </p:nvSpPr>
          <p:spPr>
            <a:xfrm>
              <a:off x="10574166" y="4089855"/>
              <a:ext cx="1069296" cy="447376"/>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1176"/>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Service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Management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Toolkit</a:t>
              </a:r>
            </a:p>
          </p:txBody>
        </p:sp>
        <p:grpSp>
          <p:nvGrpSpPr>
            <p:cNvPr id="125" name="Group 124"/>
            <p:cNvGrpSpPr/>
            <p:nvPr/>
          </p:nvGrpSpPr>
          <p:grpSpPr>
            <a:xfrm>
              <a:off x="10912218" y="3624562"/>
              <a:ext cx="393192" cy="393192"/>
              <a:chOff x="-2363364" y="4480549"/>
              <a:chExt cx="717139" cy="717140"/>
            </a:xfrm>
          </p:grpSpPr>
          <p:sp>
            <p:nvSpPr>
              <p:cNvPr id="126" name="Oval 125"/>
              <p:cNvSpPr/>
              <p:nvPr/>
            </p:nvSpPr>
            <p:spPr bwMode="auto">
              <a:xfrm>
                <a:off x="-2363364" y="4480549"/>
                <a:ext cx="717139" cy="717140"/>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27" name="Group 126"/>
              <p:cNvGrpSpPr/>
              <p:nvPr/>
            </p:nvGrpSpPr>
            <p:grpSpPr bwMode="black">
              <a:xfrm>
                <a:off x="-2191073" y="4695049"/>
                <a:ext cx="372557" cy="288140"/>
                <a:chOff x="813584" y="4312262"/>
                <a:chExt cx="478309" cy="370027"/>
              </a:xfrm>
              <a:solidFill>
                <a:srgbClr val="E4DED8"/>
              </a:solidFill>
            </p:grpSpPr>
            <p:sp>
              <p:nvSpPr>
                <p:cNvPr id="128" name="Freeform 79"/>
                <p:cNvSpPr>
                  <a:spLocks/>
                </p:cNvSpPr>
                <p:nvPr/>
              </p:nvSpPr>
              <p:spPr bwMode="black">
                <a:xfrm>
                  <a:off x="813584" y="4503897"/>
                  <a:ext cx="478309" cy="178392"/>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solidFill>
                  <a:srgbClr val="FBFBFB"/>
                </a:solidFill>
                <a:ln>
                  <a:noFill/>
                </a:ln>
              </p:spPr>
              <p:txBody>
                <a:bodyPr vert="horz" wrap="square" lIns="0" tIns="44815" rIns="89629" bIns="44815" numCol="1" anchor="t" anchorCtr="0" compatLnSpc="1">
                  <a:prstTxWarp prst="textNoShape">
                    <a:avLst/>
                  </a:prstTxWarp>
                </a:bodyPr>
                <a:lstStyle/>
                <a:p>
                  <a:pPr marL="0" marR="0" lvl="0" indent="0" algn="ctr" defTabSz="896178"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gradFill>
                      <a:gsLst>
                        <a:gs pos="0">
                          <a:srgbClr val="FFFFFF"/>
                        </a:gs>
                        <a:gs pos="100000">
                          <a:srgbClr val="FFFFFF"/>
                        </a:gs>
                      </a:gsLst>
                      <a:lin ang="5400000" scaled="0"/>
                    </a:gradFill>
                    <a:effectLst/>
                    <a:uLnTx/>
                    <a:uFillTx/>
                  </a:endParaRPr>
                </a:p>
              </p:txBody>
            </p:sp>
            <p:sp>
              <p:nvSpPr>
                <p:cNvPr id="129" name="Freeform 80"/>
                <p:cNvSpPr>
                  <a:spLocks noEditPoints="1"/>
                </p:cNvSpPr>
                <p:nvPr/>
              </p:nvSpPr>
              <p:spPr bwMode="black">
                <a:xfrm>
                  <a:off x="813584" y="4312262"/>
                  <a:ext cx="478309" cy="176834"/>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solidFill>
                  <a:srgbClr val="FBFBFB"/>
                </a:solidFill>
                <a:ln>
                  <a:noFill/>
                </a:ln>
              </p:spPr>
              <p:txBody>
                <a:bodyPr vert="horz" wrap="square" lIns="0" tIns="44815" rIns="89629" bIns="44815" numCol="1" anchor="t" anchorCtr="0" compatLnSpc="1">
                  <a:prstTxWarp prst="textNoShape">
                    <a:avLst/>
                  </a:prstTxWarp>
                </a:bodyPr>
                <a:lstStyle/>
                <a:p>
                  <a:pPr marL="0" marR="0" lvl="0" indent="0" algn="ctr" defTabSz="896178"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gradFill>
                      <a:gsLst>
                        <a:gs pos="0">
                          <a:srgbClr val="FFFFFF"/>
                        </a:gs>
                        <a:gs pos="100000">
                          <a:srgbClr val="FFFFFF"/>
                        </a:gs>
                      </a:gsLst>
                      <a:lin ang="5400000" scaled="0"/>
                    </a:gradFill>
                    <a:effectLst/>
                    <a:uLnTx/>
                    <a:uFillTx/>
                  </a:endParaRPr>
                </a:p>
              </p:txBody>
            </p:sp>
          </p:grpSp>
        </p:grpSp>
      </p:grpSp>
      <p:grpSp>
        <p:nvGrpSpPr>
          <p:cNvPr id="130" name="Group 129"/>
          <p:cNvGrpSpPr/>
          <p:nvPr/>
        </p:nvGrpSpPr>
        <p:grpSpPr>
          <a:xfrm>
            <a:off x="5495841" y="4476570"/>
            <a:ext cx="947550" cy="735260"/>
            <a:chOff x="10538545" y="2471375"/>
            <a:chExt cx="947684" cy="735364"/>
          </a:xfrm>
        </p:grpSpPr>
        <p:sp>
          <p:nvSpPr>
            <p:cNvPr id="131" name="TextBox 130"/>
            <p:cNvSpPr txBox="1"/>
            <p:nvPr/>
          </p:nvSpPr>
          <p:spPr>
            <a:xfrm>
              <a:off x="10538545" y="2908488"/>
              <a:ext cx="947684" cy="298251"/>
            </a:xfrm>
            <a:prstGeom prst="rect">
              <a:avLst/>
            </a:prstGeom>
            <a:noFill/>
          </p:spPr>
          <p:txBody>
            <a:bodyPr wrap="square" lIns="0" tIns="0" rIns="0" bIns="0" rtlCol="0">
              <a:spAutoFit/>
            </a:bodyPr>
            <a:lstStyle/>
            <a:p>
              <a:pPr marL="0" marR="0" lvl="0" indent="0" algn="ctr" defTabSz="914050" eaLnBrk="1" fontAlgn="base" latinLnBrk="0" hangingPunct="1">
                <a:lnSpc>
                  <a:spcPct val="100000"/>
                </a:lnSpc>
                <a:spcBef>
                  <a:spcPct val="0"/>
                </a:spcBef>
                <a:spcAft>
                  <a:spcPts val="1176"/>
                </a:spcAft>
                <a:buClrTx/>
                <a:buSzTx/>
                <a:buFontTx/>
                <a:buNone/>
                <a:tabLst/>
                <a:defRPr/>
              </a:pP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Office 365 </a:t>
              </a:r>
              <a:b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br>
              <a:r>
                <a:rPr kumimoji="0" lang="en-US" sz="950" b="1" i="0" u="none" strike="noStrike" kern="900" cap="none" spc="0" normalizeH="0" baseline="0" noProof="0" dirty="0">
                  <a:ln>
                    <a:noFill/>
                  </a:ln>
                  <a:gradFill>
                    <a:gsLst>
                      <a:gs pos="0">
                        <a:srgbClr val="505050"/>
                      </a:gs>
                      <a:gs pos="100000">
                        <a:srgbClr val="505050"/>
                      </a:gs>
                    </a:gsLst>
                    <a:lin ang="5400000" scaled="0"/>
                  </a:gradFill>
                  <a:effectLst/>
                  <a:uLnTx/>
                  <a:uFillTx/>
                </a:rPr>
                <a:t>Roadmap</a:t>
              </a:r>
            </a:p>
          </p:txBody>
        </p:sp>
        <p:grpSp>
          <p:nvGrpSpPr>
            <p:cNvPr id="132" name="Group 131"/>
            <p:cNvGrpSpPr/>
            <p:nvPr/>
          </p:nvGrpSpPr>
          <p:grpSpPr>
            <a:xfrm>
              <a:off x="10815791" y="2471375"/>
              <a:ext cx="393192" cy="393192"/>
              <a:chOff x="-3986692" y="1824259"/>
              <a:chExt cx="717140" cy="717140"/>
            </a:xfrm>
          </p:grpSpPr>
          <p:sp>
            <p:nvSpPr>
              <p:cNvPr id="133" name="Oval 132"/>
              <p:cNvSpPr/>
              <p:nvPr/>
            </p:nvSpPr>
            <p:spPr bwMode="auto">
              <a:xfrm>
                <a:off x="-3986692" y="1824259"/>
                <a:ext cx="717140" cy="717140"/>
              </a:xfrm>
              <a:prstGeom prst="ellipse">
                <a:avLst/>
              </a:prstGeom>
              <a:solidFill>
                <a:schemeClr val="accent1"/>
              </a:solidFill>
              <a:ln w="10000" cap="flat" cmpd="sng" algn="ctr">
                <a:noFill/>
                <a:prstDash val="solid"/>
                <a:headEnd type="none" w="med" len="med"/>
                <a:tailEnd type="none" w="med" len="med"/>
              </a:ln>
              <a:effectLst/>
            </p:spPr>
            <p:txBody>
              <a:bodyPr rot="0" spcFirstLastPara="0" vertOverflow="overflow" horzOverflow="overflow" vert="horz" wrap="square" lIns="44806" tIns="44806" rIns="44806" bIns="44806" numCol="1" spcCol="0" rtlCol="0" fromWordArt="0" anchor="ctr" anchorCtr="0" forceAA="0" compatLnSpc="1">
                <a:prstTxWarp prst="textNoShape">
                  <a:avLst/>
                </a:prstTxWarp>
                <a:noAutofit/>
              </a:bodyPr>
              <a:lstStyle/>
              <a:p>
                <a:pPr marL="0" marR="0" lvl="0" indent="0" algn="ctr" defTabSz="895748" eaLnBrk="1" fontAlgn="base" latinLnBrk="0" hangingPunct="1">
                  <a:lnSpc>
                    <a:spcPct val="100000"/>
                  </a:lnSpc>
                  <a:spcBef>
                    <a:spcPct val="0"/>
                  </a:spcBef>
                  <a:spcAft>
                    <a:spcPct val="0"/>
                  </a:spcAft>
                  <a:buClrTx/>
                  <a:buSzTx/>
                  <a:buFontTx/>
                  <a:buNone/>
                  <a:tabLst/>
                  <a:defRPr/>
                </a:pPr>
                <a:endParaRPr kumimoji="0" lang="en-US" sz="2157"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134" name="Group 21"/>
              <p:cNvGrpSpPr>
                <a:grpSpLocks noChangeAspect="1"/>
              </p:cNvGrpSpPr>
              <p:nvPr/>
            </p:nvGrpSpPr>
            <p:grpSpPr bwMode="auto">
              <a:xfrm>
                <a:off x="-3823427" y="2019765"/>
                <a:ext cx="390606" cy="362998"/>
                <a:chOff x="1647" y="123"/>
                <a:chExt cx="4386" cy="4076"/>
              </a:xfrm>
              <a:solidFill>
                <a:srgbClr val="E4DED8"/>
              </a:solidFill>
            </p:grpSpPr>
            <p:sp>
              <p:nvSpPr>
                <p:cNvPr id="135" name="Freeform 22"/>
                <p:cNvSpPr>
                  <a:spLocks noEditPoints="1"/>
                </p:cNvSpPr>
                <p:nvPr/>
              </p:nvSpPr>
              <p:spPr bwMode="auto">
                <a:xfrm>
                  <a:off x="1647" y="123"/>
                  <a:ext cx="1270" cy="4076"/>
                </a:xfrm>
                <a:custGeom>
                  <a:avLst/>
                  <a:gdLst>
                    <a:gd name="T0" fmla="*/ 0 w 537"/>
                    <a:gd name="T1" fmla="*/ 1505 h 1723"/>
                    <a:gd name="T2" fmla="*/ 537 w 537"/>
                    <a:gd name="T3" fmla="*/ 1723 h 1723"/>
                    <a:gd name="T4" fmla="*/ 537 w 537"/>
                    <a:gd name="T5" fmla="*/ 213 h 1723"/>
                    <a:gd name="T6" fmla="*/ 0 w 537"/>
                    <a:gd name="T7" fmla="*/ 0 h 1723"/>
                    <a:gd name="T8" fmla="*/ 0 w 537"/>
                    <a:gd name="T9" fmla="*/ 1505 h 1723"/>
                    <a:gd name="T10" fmla="*/ 0 w 537"/>
                    <a:gd name="T11" fmla="*/ 1505 h 1723"/>
                    <a:gd name="T12" fmla="*/ 160 w 537"/>
                    <a:gd name="T13" fmla="*/ 523 h 1723"/>
                    <a:gd name="T14" fmla="*/ 232 w 537"/>
                    <a:gd name="T15" fmla="*/ 547 h 1723"/>
                    <a:gd name="T16" fmla="*/ 257 w 537"/>
                    <a:gd name="T17" fmla="*/ 590 h 1723"/>
                    <a:gd name="T18" fmla="*/ 271 w 537"/>
                    <a:gd name="T19" fmla="*/ 629 h 1723"/>
                    <a:gd name="T20" fmla="*/ 271 w 537"/>
                    <a:gd name="T21" fmla="*/ 629 h 1723"/>
                    <a:gd name="T22" fmla="*/ 290 w 537"/>
                    <a:gd name="T23" fmla="*/ 605 h 1723"/>
                    <a:gd name="T24" fmla="*/ 310 w 537"/>
                    <a:gd name="T25" fmla="*/ 576 h 1723"/>
                    <a:gd name="T26" fmla="*/ 382 w 537"/>
                    <a:gd name="T27" fmla="*/ 600 h 1723"/>
                    <a:gd name="T28" fmla="*/ 310 w 537"/>
                    <a:gd name="T29" fmla="*/ 677 h 1723"/>
                    <a:gd name="T30" fmla="*/ 382 w 537"/>
                    <a:gd name="T31" fmla="*/ 813 h 1723"/>
                    <a:gd name="T32" fmla="*/ 305 w 537"/>
                    <a:gd name="T33" fmla="*/ 789 h 1723"/>
                    <a:gd name="T34" fmla="*/ 285 w 537"/>
                    <a:gd name="T35" fmla="*/ 740 h 1723"/>
                    <a:gd name="T36" fmla="*/ 266 w 537"/>
                    <a:gd name="T37" fmla="*/ 702 h 1723"/>
                    <a:gd name="T38" fmla="*/ 266 w 537"/>
                    <a:gd name="T39" fmla="*/ 702 h 1723"/>
                    <a:gd name="T40" fmla="*/ 252 w 537"/>
                    <a:gd name="T41" fmla="*/ 731 h 1723"/>
                    <a:gd name="T42" fmla="*/ 232 w 537"/>
                    <a:gd name="T43" fmla="*/ 760 h 1723"/>
                    <a:gd name="T44" fmla="*/ 160 w 537"/>
                    <a:gd name="T45" fmla="*/ 735 h 1723"/>
                    <a:gd name="T46" fmla="*/ 227 w 537"/>
                    <a:gd name="T47" fmla="*/ 653 h 1723"/>
                    <a:gd name="T48" fmla="*/ 160 w 537"/>
                    <a:gd name="T49" fmla="*/ 523 h 1723"/>
                    <a:gd name="T50" fmla="*/ 160 w 537"/>
                    <a:gd name="T51" fmla="*/ 523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7" h="1723">
                      <a:moveTo>
                        <a:pt x="0" y="1505"/>
                      </a:moveTo>
                      <a:cubicBezTo>
                        <a:pt x="537" y="1723"/>
                        <a:pt x="537" y="1723"/>
                        <a:pt x="537" y="1723"/>
                      </a:cubicBezTo>
                      <a:cubicBezTo>
                        <a:pt x="537" y="213"/>
                        <a:pt x="537" y="213"/>
                        <a:pt x="537" y="213"/>
                      </a:cubicBezTo>
                      <a:cubicBezTo>
                        <a:pt x="0" y="0"/>
                        <a:pt x="0" y="0"/>
                        <a:pt x="0" y="0"/>
                      </a:cubicBezTo>
                      <a:cubicBezTo>
                        <a:pt x="0" y="1505"/>
                        <a:pt x="0" y="1505"/>
                        <a:pt x="0" y="1505"/>
                      </a:cubicBezTo>
                      <a:cubicBezTo>
                        <a:pt x="0" y="1505"/>
                        <a:pt x="0" y="1505"/>
                        <a:pt x="0" y="1505"/>
                      </a:cubicBezTo>
                      <a:close/>
                      <a:moveTo>
                        <a:pt x="160" y="523"/>
                      </a:moveTo>
                      <a:cubicBezTo>
                        <a:pt x="232" y="547"/>
                        <a:pt x="232" y="547"/>
                        <a:pt x="232" y="547"/>
                      </a:cubicBezTo>
                      <a:cubicBezTo>
                        <a:pt x="257" y="590"/>
                        <a:pt x="257" y="590"/>
                        <a:pt x="257" y="590"/>
                      </a:cubicBezTo>
                      <a:cubicBezTo>
                        <a:pt x="261" y="605"/>
                        <a:pt x="266" y="614"/>
                        <a:pt x="271" y="629"/>
                      </a:cubicBezTo>
                      <a:cubicBezTo>
                        <a:pt x="271" y="629"/>
                        <a:pt x="271" y="629"/>
                        <a:pt x="271" y="629"/>
                      </a:cubicBezTo>
                      <a:cubicBezTo>
                        <a:pt x="281" y="619"/>
                        <a:pt x="285" y="610"/>
                        <a:pt x="290" y="605"/>
                      </a:cubicBezTo>
                      <a:cubicBezTo>
                        <a:pt x="310" y="576"/>
                        <a:pt x="310" y="576"/>
                        <a:pt x="310" y="576"/>
                      </a:cubicBezTo>
                      <a:cubicBezTo>
                        <a:pt x="382" y="600"/>
                        <a:pt x="382" y="600"/>
                        <a:pt x="382" y="600"/>
                      </a:cubicBezTo>
                      <a:cubicBezTo>
                        <a:pt x="310" y="677"/>
                        <a:pt x="310" y="677"/>
                        <a:pt x="310" y="677"/>
                      </a:cubicBezTo>
                      <a:cubicBezTo>
                        <a:pt x="382" y="813"/>
                        <a:pt x="382" y="813"/>
                        <a:pt x="382" y="813"/>
                      </a:cubicBezTo>
                      <a:cubicBezTo>
                        <a:pt x="305" y="789"/>
                        <a:pt x="305" y="789"/>
                        <a:pt x="305" y="789"/>
                      </a:cubicBezTo>
                      <a:cubicBezTo>
                        <a:pt x="285" y="740"/>
                        <a:pt x="285" y="740"/>
                        <a:pt x="285" y="740"/>
                      </a:cubicBezTo>
                      <a:cubicBezTo>
                        <a:pt x="281" y="731"/>
                        <a:pt x="271" y="716"/>
                        <a:pt x="266" y="702"/>
                      </a:cubicBezTo>
                      <a:cubicBezTo>
                        <a:pt x="266" y="702"/>
                        <a:pt x="266" y="702"/>
                        <a:pt x="266" y="702"/>
                      </a:cubicBezTo>
                      <a:cubicBezTo>
                        <a:pt x="261" y="711"/>
                        <a:pt x="257" y="721"/>
                        <a:pt x="252" y="731"/>
                      </a:cubicBezTo>
                      <a:cubicBezTo>
                        <a:pt x="232" y="760"/>
                        <a:pt x="232" y="760"/>
                        <a:pt x="232" y="760"/>
                      </a:cubicBezTo>
                      <a:cubicBezTo>
                        <a:pt x="160" y="735"/>
                        <a:pt x="160" y="735"/>
                        <a:pt x="160" y="735"/>
                      </a:cubicBezTo>
                      <a:cubicBezTo>
                        <a:pt x="227" y="653"/>
                        <a:pt x="227" y="653"/>
                        <a:pt x="227" y="653"/>
                      </a:cubicBezTo>
                      <a:cubicBezTo>
                        <a:pt x="160" y="523"/>
                        <a:pt x="160" y="523"/>
                        <a:pt x="160" y="523"/>
                      </a:cubicBezTo>
                      <a:cubicBezTo>
                        <a:pt x="160" y="523"/>
                        <a:pt x="160" y="523"/>
                        <a:pt x="160" y="523"/>
                      </a:cubicBez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36" name="Freeform 23"/>
                <p:cNvSpPr>
                  <a:spLocks/>
                </p:cNvSpPr>
                <p:nvPr/>
              </p:nvSpPr>
              <p:spPr bwMode="auto">
                <a:xfrm>
                  <a:off x="4765" y="123"/>
                  <a:ext cx="1268" cy="4076"/>
                </a:xfrm>
                <a:custGeom>
                  <a:avLst/>
                  <a:gdLst>
                    <a:gd name="T0" fmla="*/ 0 w 1268"/>
                    <a:gd name="T1" fmla="*/ 0 h 4076"/>
                    <a:gd name="T2" fmla="*/ 0 w 1268"/>
                    <a:gd name="T3" fmla="*/ 3561 h 4076"/>
                    <a:gd name="T4" fmla="*/ 1268 w 1268"/>
                    <a:gd name="T5" fmla="*/ 4076 h 4076"/>
                    <a:gd name="T6" fmla="*/ 1268 w 1268"/>
                    <a:gd name="T7" fmla="*/ 504 h 4076"/>
                    <a:gd name="T8" fmla="*/ 0 w 1268"/>
                    <a:gd name="T9" fmla="*/ 0 h 4076"/>
                    <a:gd name="T10" fmla="*/ 0 w 1268"/>
                    <a:gd name="T11" fmla="*/ 0 h 4076"/>
                    <a:gd name="T12" fmla="*/ 0 w 1268"/>
                    <a:gd name="T13" fmla="*/ 0 h 4076"/>
                  </a:gdLst>
                  <a:ahLst/>
                  <a:cxnLst>
                    <a:cxn ang="0">
                      <a:pos x="T0" y="T1"/>
                    </a:cxn>
                    <a:cxn ang="0">
                      <a:pos x="T2" y="T3"/>
                    </a:cxn>
                    <a:cxn ang="0">
                      <a:pos x="T4" y="T5"/>
                    </a:cxn>
                    <a:cxn ang="0">
                      <a:pos x="T6" y="T7"/>
                    </a:cxn>
                    <a:cxn ang="0">
                      <a:pos x="T8" y="T9"/>
                    </a:cxn>
                    <a:cxn ang="0">
                      <a:pos x="T10" y="T11"/>
                    </a:cxn>
                    <a:cxn ang="0">
                      <a:pos x="T12" y="T13"/>
                    </a:cxn>
                  </a:cxnLst>
                  <a:rect l="0" t="0" r="r" b="b"/>
                  <a:pathLst>
                    <a:path w="1268" h="4076">
                      <a:moveTo>
                        <a:pt x="0" y="0"/>
                      </a:moveTo>
                      <a:lnTo>
                        <a:pt x="0" y="3561"/>
                      </a:lnTo>
                      <a:lnTo>
                        <a:pt x="1268" y="4076"/>
                      </a:lnTo>
                      <a:lnTo>
                        <a:pt x="1268" y="504"/>
                      </a:lnTo>
                      <a:lnTo>
                        <a:pt x="0" y="0"/>
                      </a:lnTo>
                      <a:lnTo>
                        <a:pt x="0" y="0"/>
                      </a:lnTo>
                      <a:lnTo>
                        <a:pt x="0" y="0"/>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sp>
              <p:nvSpPr>
                <p:cNvPr id="137" name="Freeform 24"/>
                <p:cNvSpPr>
                  <a:spLocks/>
                </p:cNvSpPr>
                <p:nvPr/>
              </p:nvSpPr>
              <p:spPr bwMode="auto">
                <a:xfrm>
                  <a:off x="3071" y="123"/>
                  <a:ext cx="1538" cy="4076"/>
                </a:xfrm>
                <a:custGeom>
                  <a:avLst/>
                  <a:gdLst>
                    <a:gd name="T0" fmla="*/ 0 w 1538"/>
                    <a:gd name="T1" fmla="*/ 4076 h 4076"/>
                    <a:gd name="T2" fmla="*/ 1538 w 1538"/>
                    <a:gd name="T3" fmla="*/ 3561 h 4076"/>
                    <a:gd name="T4" fmla="*/ 1538 w 1538"/>
                    <a:gd name="T5" fmla="*/ 0 h 4076"/>
                    <a:gd name="T6" fmla="*/ 0 w 1538"/>
                    <a:gd name="T7" fmla="*/ 504 h 4076"/>
                    <a:gd name="T8" fmla="*/ 0 w 1538"/>
                    <a:gd name="T9" fmla="*/ 4076 h 4076"/>
                    <a:gd name="T10" fmla="*/ 0 w 1538"/>
                    <a:gd name="T11" fmla="*/ 4076 h 4076"/>
                    <a:gd name="T12" fmla="*/ 0 w 1538"/>
                    <a:gd name="T13" fmla="*/ 4076 h 4076"/>
                  </a:gdLst>
                  <a:ahLst/>
                  <a:cxnLst>
                    <a:cxn ang="0">
                      <a:pos x="T0" y="T1"/>
                    </a:cxn>
                    <a:cxn ang="0">
                      <a:pos x="T2" y="T3"/>
                    </a:cxn>
                    <a:cxn ang="0">
                      <a:pos x="T4" y="T5"/>
                    </a:cxn>
                    <a:cxn ang="0">
                      <a:pos x="T6" y="T7"/>
                    </a:cxn>
                    <a:cxn ang="0">
                      <a:pos x="T8" y="T9"/>
                    </a:cxn>
                    <a:cxn ang="0">
                      <a:pos x="T10" y="T11"/>
                    </a:cxn>
                    <a:cxn ang="0">
                      <a:pos x="T12" y="T13"/>
                    </a:cxn>
                  </a:cxnLst>
                  <a:rect l="0" t="0" r="r" b="b"/>
                  <a:pathLst>
                    <a:path w="1538" h="4076">
                      <a:moveTo>
                        <a:pt x="0" y="4076"/>
                      </a:moveTo>
                      <a:lnTo>
                        <a:pt x="1538" y="3561"/>
                      </a:lnTo>
                      <a:lnTo>
                        <a:pt x="1538" y="0"/>
                      </a:lnTo>
                      <a:lnTo>
                        <a:pt x="0" y="504"/>
                      </a:lnTo>
                      <a:lnTo>
                        <a:pt x="0" y="4076"/>
                      </a:lnTo>
                      <a:lnTo>
                        <a:pt x="0" y="4076"/>
                      </a:lnTo>
                      <a:lnTo>
                        <a:pt x="0" y="4076"/>
                      </a:lnTo>
                      <a:close/>
                    </a:path>
                  </a:pathLst>
                </a:custGeom>
                <a:solidFill>
                  <a:srgbClr val="FBFB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endParaRPr>
                </a:p>
              </p:txBody>
            </p:sp>
          </p:grpSp>
        </p:grpSp>
      </p:grpSp>
      <p:sp>
        <p:nvSpPr>
          <p:cNvPr id="157" name="Rectangle 156"/>
          <p:cNvSpPr/>
          <p:nvPr/>
        </p:nvSpPr>
        <p:spPr>
          <a:xfrm>
            <a:off x="7580103" y="2574934"/>
            <a:ext cx="2185946" cy="31377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99"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FastTrack.microsoft.com</a:t>
            </a:r>
          </a:p>
        </p:txBody>
      </p:sp>
      <p:pic>
        <p:nvPicPr>
          <p:cNvPr id="158" name="Picture 2"/>
          <p:cNvPicPr>
            <a:picLocks noChangeAspect="1"/>
          </p:cNvPicPr>
          <p:nvPr/>
        </p:nvPicPr>
        <p:blipFill>
          <a:blip r:embed="rId3"/>
          <a:stretch>
            <a:fillRect/>
          </a:stretch>
        </p:blipFill>
        <p:spPr>
          <a:xfrm>
            <a:off x="7613106" y="3258027"/>
            <a:ext cx="292486" cy="392196"/>
          </a:xfrm>
          <a:prstGeom prst="rect">
            <a:avLst/>
          </a:prstGeom>
        </p:spPr>
      </p:pic>
      <p:sp>
        <p:nvSpPr>
          <p:cNvPr id="159" name="Center"/>
          <p:cNvSpPr txBox="1"/>
          <p:nvPr/>
        </p:nvSpPr>
        <p:spPr>
          <a:xfrm>
            <a:off x="7222607" y="3703631"/>
            <a:ext cx="1073485" cy="342974"/>
          </a:xfrm>
          <a:prstGeom prst="rect">
            <a:avLst/>
          </a:prstGeom>
          <a:noFill/>
        </p:spPr>
        <p:txBody>
          <a:bodyPr wrap="none" lIns="0" tIns="43927" rIns="0" bIns="43927"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a:ln>
                  <a:noFill/>
                </a:ln>
                <a:solidFill>
                  <a:schemeClr val="tx1"/>
                </a:solidFill>
                <a:effectLst/>
                <a:uLnTx/>
                <a:uFillTx/>
              </a:rPr>
              <a:t>METHODOLOGY &amp; </a:t>
            </a:r>
            <a:endParaRPr kumimoji="0" lang="en-US" sz="900" b="0" i="0" u="none" strike="noStrike" kern="0" cap="none" spc="30" normalizeH="0" baseline="0" noProof="0" dirty="0">
              <a:ln>
                <a:noFill/>
              </a:ln>
              <a:solidFill>
                <a:schemeClr val="tx1"/>
              </a:solidFill>
              <a:effectLst/>
              <a:uLnTx/>
              <a:uFillTx/>
            </a:endParaRPr>
          </a:p>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a:ln>
                  <a:noFill/>
                </a:ln>
                <a:solidFill>
                  <a:schemeClr val="tx1"/>
                </a:solidFill>
                <a:effectLst/>
                <a:uLnTx/>
                <a:uFillTx/>
              </a:rPr>
              <a:t>RESOURCES</a:t>
            </a:r>
            <a:endParaRPr kumimoji="0" lang="en-US" sz="900" b="0" i="0" u="none" strike="noStrike" kern="0" cap="none" spc="30" normalizeH="0" baseline="0" noProof="0" dirty="0">
              <a:ln>
                <a:noFill/>
              </a:ln>
              <a:solidFill>
                <a:schemeClr val="tx1"/>
              </a:solidFill>
              <a:effectLst/>
              <a:uLnTx/>
              <a:uFillTx/>
            </a:endParaRPr>
          </a:p>
        </p:txBody>
      </p:sp>
      <p:sp>
        <p:nvSpPr>
          <p:cNvPr id="160" name="Center"/>
          <p:cNvSpPr txBox="1"/>
          <p:nvPr/>
        </p:nvSpPr>
        <p:spPr>
          <a:xfrm>
            <a:off x="8382832" y="4338028"/>
            <a:ext cx="631968" cy="215826"/>
          </a:xfrm>
          <a:prstGeom prst="rect">
            <a:avLst/>
          </a:prstGeom>
          <a:noFill/>
        </p:spPr>
        <p:txBody>
          <a:bodyPr wrap="none" lIns="0" tIns="43927" rIns="0" bIns="43927"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dirty="0">
                <a:ln>
                  <a:noFill/>
                </a:ln>
                <a:solidFill>
                  <a:schemeClr val="tx1"/>
                </a:solidFill>
                <a:effectLst/>
                <a:uLnTx/>
                <a:uFillTx/>
              </a:rPr>
              <a:t>ENGINEERS</a:t>
            </a:r>
          </a:p>
        </p:txBody>
      </p:sp>
      <p:grpSp>
        <p:nvGrpSpPr>
          <p:cNvPr id="161" name="Group 160"/>
          <p:cNvGrpSpPr>
            <a:grpSpLocks noChangeAspect="1"/>
          </p:cNvGrpSpPr>
          <p:nvPr/>
        </p:nvGrpSpPr>
        <p:grpSpPr>
          <a:xfrm>
            <a:off x="8544091" y="3893482"/>
            <a:ext cx="309448" cy="368662"/>
            <a:chOff x="8821061" y="3118610"/>
            <a:chExt cx="450719" cy="536965"/>
          </a:xfrm>
        </p:grpSpPr>
        <p:sp>
          <p:nvSpPr>
            <p:cNvPr id="162" name="Freeform 8"/>
            <p:cNvSpPr>
              <a:spLocks noEditPoints="1"/>
            </p:cNvSpPr>
            <p:nvPr/>
          </p:nvSpPr>
          <p:spPr bwMode="auto">
            <a:xfrm>
              <a:off x="8821061" y="3118610"/>
              <a:ext cx="215014" cy="536965"/>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noFill/>
            <a:ln w="28575">
              <a:solidFill>
                <a:srgbClr val="8C8486"/>
              </a:solidFill>
              <a:prstDash val="solid"/>
              <a:round/>
              <a:headEnd/>
              <a:tailEnd/>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tx1"/>
                </a:solidFill>
                <a:effectLst/>
                <a:uLnTx/>
                <a:uFillTx/>
                <a:latin typeface="+mn-lt"/>
                <a:ea typeface="+mn-ea"/>
                <a:cs typeface="+mn-cs"/>
              </a:endParaRPr>
            </a:p>
          </p:txBody>
        </p:sp>
        <p:sp>
          <p:nvSpPr>
            <p:cNvPr id="163" name="Freeform 8"/>
            <p:cNvSpPr>
              <a:spLocks noEditPoints="1"/>
            </p:cNvSpPr>
            <p:nvPr/>
          </p:nvSpPr>
          <p:spPr bwMode="auto">
            <a:xfrm>
              <a:off x="9056766" y="3118610"/>
              <a:ext cx="215014" cy="536965"/>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noFill/>
            <a:ln w="28575">
              <a:solidFill>
                <a:srgbClr val="8C8486"/>
              </a:solidFill>
              <a:prstDash val="solid"/>
              <a:round/>
              <a:headEnd/>
              <a:tailEnd/>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tx1"/>
                </a:solidFill>
                <a:effectLst/>
                <a:uLnTx/>
                <a:uFillTx/>
                <a:latin typeface="+mn-lt"/>
                <a:ea typeface="+mn-ea"/>
                <a:cs typeface="+mn-cs"/>
              </a:endParaRPr>
            </a:p>
          </p:txBody>
        </p:sp>
        <p:sp>
          <p:nvSpPr>
            <p:cNvPr id="164" name="Oval 163"/>
            <p:cNvSpPr/>
            <p:nvPr/>
          </p:nvSpPr>
          <p:spPr bwMode="auto">
            <a:xfrm>
              <a:off x="8930107" y="3287513"/>
              <a:ext cx="234068" cy="234065"/>
            </a:xfrm>
            <a:prstGeom prst="ellipse">
              <a:avLst/>
            </a:prstGeom>
            <a:solidFill>
              <a:srgbClr val="8C8486"/>
            </a:solidFill>
            <a:ln w="25400">
              <a:solidFill>
                <a:schemeClr val="bg1"/>
              </a:solidFill>
              <a:prstDash val="solid"/>
              <a:round/>
              <a:headEnd/>
              <a:tailEnd/>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165" name="Center"/>
          <p:cNvSpPr txBox="1"/>
          <p:nvPr/>
        </p:nvSpPr>
        <p:spPr>
          <a:xfrm>
            <a:off x="9303856" y="3697963"/>
            <a:ext cx="548024" cy="342974"/>
          </a:xfrm>
          <a:prstGeom prst="rect">
            <a:avLst/>
          </a:prstGeom>
          <a:noFill/>
        </p:spPr>
        <p:txBody>
          <a:bodyPr wrap="none" lIns="0" tIns="43927" rIns="0" bIns="43927"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a:ln>
                  <a:noFill/>
                </a:ln>
                <a:solidFill>
                  <a:schemeClr val="tx1"/>
                </a:solidFill>
                <a:effectLst/>
                <a:uLnTx/>
                <a:uFillTx/>
              </a:rPr>
              <a:t>TOOLS &amp; </a:t>
            </a:r>
            <a:endParaRPr kumimoji="0" lang="en-US" sz="900" b="0" i="0" u="none" strike="noStrike" kern="0" cap="none" spc="30" normalizeH="0" baseline="0" noProof="0" dirty="0">
              <a:ln>
                <a:noFill/>
              </a:ln>
              <a:solidFill>
                <a:schemeClr val="tx1"/>
              </a:solidFill>
              <a:effectLst/>
              <a:uLnTx/>
              <a:uFillTx/>
            </a:endParaRPr>
          </a:p>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a:ln>
                  <a:noFill/>
                </a:ln>
                <a:solidFill>
                  <a:schemeClr val="tx1"/>
                </a:solidFill>
                <a:effectLst/>
                <a:uLnTx/>
                <a:uFillTx/>
              </a:rPr>
              <a:t>INSIGHTS</a:t>
            </a:r>
            <a:endParaRPr kumimoji="0" lang="en-US" sz="900" b="0" i="0" u="none" strike="noStrike" kern="0" cap="none" spc="30" normalizeH="0" baseline="0" noProof="0" dirty="0">
              <a:ln>
                <a:noFill/>
              </a:ln>
              <a:solidFill>
                <a:schemeClr val="tx1"/>
              </a:solidFill>
              <a:effectLst/>
              <a:uLnTx/>
              <a:uFillTx/>
            </a:endParaRPr>
          </a:p>
        </p:txBody>
      </p:sp>
      <p:grpSp>
        <p:nvGrpSpPr>
          <p:cNvPr id="166" name="Group 165"/>
          <p:cNvGrpSpPr>
            <a:grpSpLocks noChangeAspect="1"/>
          </p:cNvGrpSpPr>
          <p:nvPr/>
        </p:nvGrpSpPr>
        <p:grpSpPr>
          <a:xfrm>
            <a:off x="9368276" y="3271935"/>
            <a:ext cx="379361" cy="349330"/>
            <a:chOff x="9667156" y="3215249"/>
            <a:chExt cx="438641" cy="403917"/>
          </a:xfrm>
        </p:grpSpPr>
        <p:sp>
          <p:nvSpPr>
            <p:cNvPr id="167" name="Rectangle 166"/>
            <p:cNvSpPr/>
            <p:nvPr/>
          </p:nvSpPr>
          <p:spPr bwMode="auto">
            <a:xfrm>
              <a:off x="9667156" y="3285092"/>
              <a:ext cx="438641" cy="271309"/>
            </a:xfrm>
            <a:prstGeom prst="rect">
              <a:avLst/>
            </a:prstGeom>
            <a:noFill/>
            <a:ln w="28575">
              <a:solidFill>
                <a:srgbClr val="8C848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sp>
          <p:nvSpPr>
            <p:cNvPr id="168" name="Rectangle: Rounded Corners 34"/>
            <p:cNvSpPr/>
            <p:nvPr/>
          </p:nvSpPr>
          <p:spPr bwMode="auto">
            <a:xfrm>
              <a:off x="9780497" y="3215249"/>
              <a:ext cx="211958" cy="69843"/>
            </a:xfrm>
            <a:prstGeom prst="roundRect">
              <a:avLst/>
            </a:prstGeom>
            <a:noFill/>
            <a:ln w="28575">
              <a:solidFill>
                <a:srgbClr val="8C848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sp>
          <p:nvSpPr>
            <p:cNvPr id="169" name="Rectangle 168"/>
            <p:cNvSpPr/>
            <p:nvPr/>
          </p:nvSpPr>
          <p:spPr bwMode="auto">
            <a:xfrm rot="19564539">
              <a:off x="9968865" y="3497065"/>
              <a:ext cx="84137" cy="11112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sp>
          <p:nvSpPr>
            <p:cNvPr id="170" name="Freeform: Shape 36"/>
            <p:cNvSpPr>
              <a:spLocks/>
            </p:cNvSpPr>
            <p:nvPr/>
          </p:nvSpPr>
          <p:spPr bwMode="auto">
            <a:xfrm rot="625988">
              <a:off x="9829243" y="3349499"/>
              <a:ext cx="268303" cy="269667"/>
            </a:xfrm>
            <a:custGeom>
              <a:avLst/>
              <a:gdLst>
                <a:gd name="connsiteX0" fmla="*/ 2266708 w 2510081"/>
                <a:gd name="connsiteY0" fmla="*/ 2170584 h 2522844"/>
                <a:gd name="connsiteX1" fmla="*/ 2158675 w 2510081"/>
                <a:gd name="connsiteY1" fmla="*/ 2280828 h 2522844"/>
                <a:gd name="connsiteX2" fmla="*/ 2265287 w 2510081"/>
                <a:gd name="connsiteY2" fmla="*/ 2389659 h 2522844"/>
                <a:gd name="connsiteX3" fmla="*/ 2374741 w 2510081"/>
                <a:gd name="connsiteY3" fmla="*/ 2279415 h 2522844"/>
                <a:gd name="connsiteX4" fmla="*/ 2266708 w 2510081"/>
                <a:gd name="connsiteY4" fmla="*/ 2170584 h 2522844"/>
                <a:gd name="connsiteX5" fmla="*/ 535137 w 2510081"/>
                <a:gd name="connsiteY5" fmla="*/ 610 h 2522844"/>
                <a:gd name="connsiteX6" fmla="*/ 1109206 w 2510081"/>
                <a:gd name="connsiteY6" fmla="*/ 470778 h 2522844"/>
                <a:gd name="connsiteX7" fmla="*/ 1113447 w 2510081"/>
                <a:gd name="connsiteY7" fmla="*/ 569469 h 2522844"/>
                <a:gd name="connsiteX8" fmla="*/ 1110619 w 2510081"/>
                <a:gd name="connsiteY8" fmla="*/ 678028 h 2522844"/>
                <a:gd name="connsiteX9" fmla="*/ 1215246 w 2510081"/>
                <a:gd name="connsiteY9" fmla="*/ 890918 h 2522844"/>
                <a:gd name="connsiteX10" fmla="*/ 2223333 w 2510081"/>
                <a:gd name="connsiteY10" fmla="*/ 1896152 h 2522844"/>
                <a:gd name="connsiteX11" fmla="*/ 2433999 w 2510081"/>
                <a:gd name="connsiteY11" fmla="*/ 2107632 h 2522844"/>
                <a:gd name="connsiteX12" fmla="*/ 2493381 w 2510081"/>
                <a:gd name="connsiteY12" fmla="*/ 2364228 h 2522844"/>
                <a:gd name="connsiteX13" fmla="*/ 2277060 w 2510081"/>
                <a:gd name="connsiteY13" fmla="*/ 2522133 h 2522844"/>
                <a:gd name="connsiteX14" fmla="*/ 2091843 w 2510081"/>
                <a:gd name="connsiteY14" fmla="*/ 2448820 h 2522844"/>
                <a:gd name="connsiteX15" fmla="*/ 1257662 w 2510081"/>
                <a:gd name="connsiteY15" fmla="*/ 1616999 h 2522844"/>
                <a:gd name="connsiteX16" fmla="*/ 846226 w 2510081"/>
                <a:gd name="connsiteY16" fmla="*/ 1206728 h 2522844"/>
                <a:gd name="connsiteX17" fmla="*/ 586075 w 2510081"/>
                <a:gd name="connsiteY17" fmla="*/ 1110857 h 2522844"/>
                <a:gd name="connsiteX18" fmla="*/ 10631 w 2510081"/>
                <a:gd name="connsiteY18" fmla="*/ 666749 h 2522844"/>
                <a:gd name="connsiteX19" fmla="*/ 10631 w 2510081"/>
                <a:gd name="connsiteY19" fmla="*/ 451040 h 2522844"/>
                <a:gd name="connsiteX20" fmla="*/ 30425 w 2510081"/>
                <a:gd name="connsiteY20" fmla="*/ 414383 h 2522844"/>
                <a:gd name="connsiteX21" fmla="*/ 64358 w 2510081"/>
                <a:gd name="connsiteY21" fmla="*/ 434121 h 2522844"/>
                <a:gd name="connsiteX22" fmla="*/ 266541 w 2510081"/>
                <a:gd name="connsiteY22" fmla="*/ 635732 h 2522844"/>
                <a:gd name="connsiteX23" fmla="*/ 515381 w 2510081"/>
                <a:gd name="connsiteY23" fmla="*/ 641372 h 2522844"/>
                <a:gd name="connsiteX24" fmla="*/ 621421 w 2510081"/>
                <a:gd name="connsiteY24" fmla="*/ 535632 h 2522844"/>
                <a:gd name="connsiteX25" fmla="*/ 614352 w 2510081"/>
                <a:gd name="connsiteY25" fmla="*/ 287495 h 2522844"/>
                <a:gd name="connsiteX26" fmla="*/ 400858 w 2510081"/>
                <a:gd name="connsiteY26" fmla="*/ 74606 h 2522844"/>
                <a:gd name="connsiteX27" fmla="*/ 416411 w 2510081"/>
                <a:gd name="connsiteY27" fmla="*/ 19621 h 2522844"/>
                <a:gd name="connsiteX28" fmla="*/ 535137 w 2510081"/>
                <a:gd name="connsiteY28" fmla="*/ 610 h 25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10081" h="2522844">
                  <a:moveTo>
                    <a:pt x="2266708" y="2170584"/>
                  </a:moveTo>
                  <a:cubicBezTo>
                    <a:pt x="2207005" y="2170584"/>
                    <a:pt x="2157253" y="2220053"/>
                    <a:pt x="2158675" y="2280828"/>
                  </a:cubicBezTo>
                  <a:cubicBezTo>
                    <a:pt x="2158675" y="2340191"/>
                    <a:pt x="2205584" y="2388246"/>
                    <a:pt x="2265287" y="2389659"/>
                  </a:cubicBezTo>
                  <a:cubicBezTo>
                    <a:pt x="2324989" y="2389659"/>
                    <a:pt x="2374741" y="2338777"/>
                    <a:pt x="2374741" y="2279415"/>
                  </a:cubicBezTo>
                  <a:cubicBezTo>
                    <a:pt x="2373320" y="2220053"/>
                    <a:pt x="2326411" y="2170584"/>
                    <a:pt x="2266708" y="2170584"/>
                  </a:cubicBezTo>
                  <a:close/>
                  <a:moveTo>
                    <a:pt x="535137" y="610"/>
                  </a:moveTo>
                  <a:cubicBezTo>
                    <a:pt x="810747" y="-12498"/>
                    <a:pt x="1067143" y="187042"/>
                    <a:pt x="1109206" y="470778"/>
                  </a:cubicBezTo>
                  <a:cubicBezTo>
                    <a:pt x="1113447" y="500385"/>
                    <a:pt x="1113447" y="529992"/>
                    <a:pt x="1113447" y="569469"/>
                  </a:cubicBezTo>
                  <a:cubicBezTo>
                    <a:pt x="1117689" y="599076"/>
                    <a:pt x="1107792" y="638552"/>
                    <a:pt x="1110619" y="678028"/>
                  </a:cubicBezTo>
                  <a:cubicBezTo>
                    <a:pt x="1117689" y="762620"/>
                    <a:pt x="1155863" y="831704"/>
                    <a:pt x="1215246" y="890918"/>
                  </a:cubicBezTo>
                  <a:cubicBezTo>
                    <a:pt x="1550332" y="1226466"/>
                    <a:pt x="1886832" y="1560604"/>
                    <a:pt x="2223333" y="1896152"/>
                  </a:cubicBezTo>
                  <a:cubicBezTo>
                    <a:pt x="2294026" y="1966646"/>
                    <a:pt x="2364720" y="2037139"/>
                    <a:pt x="2433999" y="2107632"/>
                  </a:cubicBezTo>
                  <a:cubicBezTo>
                    <a:pt x="2507520" y="2180945"/>
                    <a:pt x="2528728" y="2266947"/>
                    <a:pt x="2493381" y="2364228"/>
                  </a:cubicBezTo>
                  <a:cubicBezTo>
                    <a:pt x="2458035" y="2462918"/>
                    <a:pt x="2381686" y="2515083"/>
                    <a:pt x="2277060" y="2522133"/>
                  </a:cubicBezTo>
                  <a:cubicBezTo>
                    <a:pt x="2206366" y="2527772"/>
                    <a:pt x="2142742" y="2499575"/>
                    <a:pt x="2091843" y="2448820"/>
                  </a:cubicBezTo>
                  <a:cubicBezTo>
                    <a:pt x="1813311" y="2171076"/>
                    <a:pt x="1536193" y="1894742"/>
                    <a:pt x="1257662" y="1616999"/>
                  </a:cubicBezTo>
                  <a:cubicBezTo>
                    <a:pt x="1120516" y="1480242"/>
                    <a:pt x="983371" y="1343485"/>
                    <a:pt x="846226" y="1206728"/>
                  </a:cubicBezTo>
                  <a:cubicBezTo>
                    <a:pt x="774119" y="1134825"/>
                    <a:pt x="686459" y="1103808"/>
                    <a:pt x="586075" y="1110857"/>
                  </a:cubicBezTo>
                  <a:cubicBezTo>
                    <a:pt x="316026" y="1130595"/>
                    <a:pt x="60116" y="933214"/>
                    <a:pt x="10631" y="666749"/>
                  </a:cubicBezTo>
                  <a:cubicBezTo>
                    <a:pt x="-2094" y="594846"/>
                    <a:pt x="-4922" y="522943"/>
                    <a:pt x="10631" y="451040"/>
                  </a:cubicBezTo>
                  <a:cubicBezTo>
                    <a:pt x="13459" y="438351"/>
                    <a:pt x="12045" y="418613"/>
                    <a:pt x="30425" y="414383"/>
                  </a:cubicBezTo>
                  <a:cubicBezTo>
                    <a:pt x="45977" y="408744"/>
                    <a:pt x="55875" y="424252"/>
                    <a:pt x="64358" y="434121"/>
                  </a:cubicBezTo>
                  <a:cubicBezTo>
                    <a:pt x="132223" y="500385"/>
                    <a:pt x="200089" y="568059"/>
                    <a:pt x="266541" y="635732"/>
                  </a:cubicBezTo>
                  <a:cubicBezTo>
                    <a:pt x="340062" y="706225"/>
                    <a:pt x="440446" y="709045"/>
                    <a:pt x="515381" y="641372"/>
                  </a:cubicBezTo>
                  <a:cubicBezTo>
                    <a:pt x="552142" y="607535"/>
                    <a:pt x="587489" y="572288"/>
                    <a:pt x="621421" y="535632"/>
                  </a:cubicBezTo>
                  <a:cubicBezTo>
                    <a:pt x="690701" y="459499"/>
                    <a:pt x="686459" y="360808"/>
                    <a:pt x="614352" y="287495"/>
                  </a:cubicBezTo>
                  <a:cubicBezTo>
                    <a:pt x="543659" y="217002"/>
                    <a:pt x="471551" y="145099"/>
                    <a:pt x="400858" y="74606"/>
                  </a:cubicBezTo>
                  <a:cubicBezTo>
                    <a:pt x="369753" y="42179"/>
                    <a:pt x="372581" y="30900"/>
                    <a:pt x="416411" y="19621"/>
                  </a:cubicBezTo>
                  <a:cubicBezTo>
                    <a:pt x="455999" y="8694"/>
                    <a:pt x="495764" y="2482"/>
                    <a:pt x="535137" y="610"/>
                  </a:cubicBezTo>
                  <a:close/>
                </a:path>
              </a:pathLst>
            </a:custGeom>
            <a:solidFill>
              <a:srgbClr val="8C8486"/>
            </a:solidFill>
            <a:ln w="12700">
              <a:noFill/>
            </a:ln>
          </p:spPr>
          <p:txBody>
            <a:bodyPr vert="horz" wrap="square" lIns="93247" tIns="46623" rIns="93247" bIns="46623"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tx1"/>
                </a:solidFill>
                <a:effectLst/>
                <a:uLnTx/>
                <a:uFillTx/>
                <a:latin typeface="+mn-lt"/>
                <a:ea typeface="+mn-ea"/>
                <a:cs typeface="+mn-cs"/>
              </a:endParaRPr>
            </a:p>
          </p:txBody>
        </p:sp>
      </p:grpSp>
    </p:spTree>
    <p:extLst>
      <p:ext uri="{BB962C8B-B14F-4D97-AF65-F5344CB8AC3E}">
        <p14:creationId xmlns:p14="http://schemas.microsoft.com/office/powerpoint/2010/main" val="16815071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83" y="300691"/>
            <a:ext cx="7045625" cy="917444"/>
          </a:xfrm>
        </p:spPr>
        <p:txBody>
          <a:bodyPr/>
          <a:lstStyle/>
          <a:p>
            <a:r>
              <a:rPr lang="en-US" dirty="0"/>
              <a:t>Microsoft FastTrack Roadmap</a:t>
            </a:r>
          </a:p>
        </p:txBody>
      </p:sp>
      <p:sp>
        <p:nvSpPr>
          <p:cNvPr id="3" name="Rectangle 2"/>
          <p:cNvSpPr/>
          <p:nvPr/>
        </p:nvSpPr>
        <p:spPr>
          <a:xfrm>
            <a:off x="366591" y="1920464"/>
            <a:ext cx="6954517" cy="4469967"/>
          </a:xfrm>
          <a:prstGeom prst="rect">
            <a:avLst/>
          </a:prstGeom>
        </p:spPr>
        <p:txBody>
          <a:bodyPr wrap="square" lIns="91427" tIns="45713" rIns="91427" bIns="45713" anchor="t" anchorCtr="0">
            <a:spAutoFit/>
          </a:bodyPr>
          <a:lstStyle/>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File shares to Office 365 data migration (150+ seats)</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Google drive to OneDrive for business data migration (150+ seats) </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Office 365 user adoption services</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Box to OneDrive for business data migration services (150+ seats) </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1" i="0" u="none" strike="noStrike" kern="0" cap="none" spc="0" normalizeH="0" baseline="0" noProof="0" dirty="0">
                <a:ln>
                  <a:noFill/>
                </a:ln>
                <a:solidFill>
                  <a:schemeClr val="accent1"/>
                </a:solidFill>
                <a:effectLst/>
                <a:uLnTx/>
                <a:uFillTx/>
                <a:cs typeface="Segoe UI Semibold" panose="020B0702040204020203" pitchFamily="34" charset="0"/>
              </a:rPr>
              <a:t>New </a:t>
            </a: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Box to SharePoint Online data migration services (150+ seats) </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1" i="0" u="none" strike="noStrike" kern="0" cap="none" spc="0" normalizeH="0" baseline="0" noProof="0" dirty="0">
                <a:ln>
                  <a:noFill/>
                </a:ln>
                <a:solidFill>
                  <a:schemeClr val="accent1"/>
                </a:solidFill>
                <a:effectLst/>
                <a:uLnTx/>
                <a:uFillTx/>
                <a:cs typeface="Segoe UI Semibold" panose="020B0702040204020203" pitchFamily="34" charset="0"/>
              </a:rPr>
              <a:t>New </a:t>
            </a: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Exchange Online Protection onboarding guidance</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1" i="0" u="none" strike="noStrike" kern="0" cap="none" spc="0" normalizeH="0" baseline="0" noProof="0" dirty="0">
                <a:ln>
                  <a:noFill/>
                </a:ln>
                <a:solidFill>
                  <a:schemeClr val="accent1"/>
                </a:solidFill>
                <a:effectLst/>
                <a:uLnTx/>
                <a:uFillTx/>
                <a:cs typeface="Segoe UI Semibold" panose="020B0702040204020203" pitchFamily="34" charset="0"/>
              </a:rPr>
              <a:t>New</a:t>
            </a:r>
            <a:r>
              <a:rPr kumimoji="0" lang="en-US" sz="1599" b="0" i="0" u="none" strike="noStrike" kern="0" cap="none" spc="0" normalizeH="0" baseline="0" noProof="0" dirty="0">
                <a:ln>
                  <a:noFill/>
                </a:ln>
                <a:solidFill>
                  <a:schemeClr val="accent1"/>
                </a:solidFill>
                <a:effectLst/>
                <a:uLnTx/>
                <a:uFillTx/>
                <a:cs typeface="Segoe UI Semibold" panose="020B0702040204020203" pitchFamily="34" charset="0"/>
              </a:rPr>
              <a:t> </a:t>
            </a: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Advanced Threat Protection onboarding guidance</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1" i="0" u="none" strike="noStrike" kern="0" cap="none" spc="0" normalizeH="0" baseline="0" noProof="0" dirty="0">
                <a:ln>
                  <a:noFill/>
                </a:ln>
                <a:solidFill>
                  <a:schemeClr val="accent1"/>
                </a:solidFill>
                <a:effectLst/>
                <a:uLnTx/>
                <a:uFillTx/>
                <a:cs typeface="Segoe UI Semibold" panose="020B0702040204020203" pitchFamily="34" charset="0"/>
              </a:rPr>
              <a:t>New</a:t>
            </a: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 </a:t>
            </a: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Office mobile app deployment guidance for IT</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1" i="0" u="none" strike="noStrike" kern="0" cap="none" spc="0" normalizeH="0" baseline="0" noProof="0" dirty="0">
                <a:ln>
                  <a:noFill/>
                </a:ln>
                <a:solidFill>
                  <a:schemeClr val="accent1"/>
                </a:solidFill>
                <a:effectLst/>
                <a:uLnTx/>
                <a:uFillTx/>
                <a:cs typeface="Segoe UI Semibold" panose="020B0702040204020203" pitchFamily="34" charset="0"/>
              </a:rPr>
              <a:t>New</a:t>
            </a:r>
            <a:r>
              <a:rPr kumimoji="0" lang="en-US" sz="1599" b="0" i="0" u="none" strike="noStrike" kern="0" cap="none" spc="0" normalizeH="0" baseline="0" noProof="0" dirty="0">
                <a:ln>
                  <a:noFill/>
                </a:ln>
                <a:solidFill>
                  <a:schemeClr val="accent1"/>
                </a:solidFill>
                <a:effectLst/>
                <a:uLnTx/>
                <a:uFillTx/>
                <a:cs typeface="Segoe UI Semibold" panose="020B0702040204020203" pitchFamily="34" charset="0"/>
              </a:rPr>
              <a:t> </a:t>
            </a: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SharePoint 2013 to SP Online migration services (150+ seats)</a:t>
            </a:r>
          </a:p>
          <a:p>
            <a:pPr marL="0" marR="0" lvl="0" indent="0" defTabSz="914224" eaLnBrk="1" fontAlgn="auto" latinLnBrk="0" hangingPunct="1">
              <a:lnSpc>
                <a:spcPct val="90000"/>
              </a:lnSpc>
              <a:spcBef>
                <a:spcPts val="0"/>
              </a:spcBef>
              <a:spcAft>
                <a:spcPts val="1800"/>
              </a:spcAft>
              <a:buClrTx/>
              <a:buSzTx/>
              <a:buFontTx/>
              <a:buNone/>
              <a:tabLst/>
              <a:defRPr/>
            </a:pPr>
            <a:r>
              <a:rPr kumimoji="0" lang="en-US" sz="1599" b="0" i="0" u="none" strike="noStrike" kern="0" cap="none" spc="0" normalizeH="0" baseline="0" noProof="0" dirty="0">
                <a:ln>
                  <a:noFill/>
                </a:ln>
                <a:solidFill>
                  <a:schemeClr val="tx2"/>
                </a:solidFill>
                <a:effectLst/>
                <a:uLnTx/>
                <a:uFillTx/>
                <a:cs typeface="Segoe UI Semibold" panose="020B0702040204020203" pitchFamily="34" charset="0"/>
              </a:rPr>
              <a:t>Dropbox to OneDrive for business data migration services (150+ seats) </a:t>
            </a:r>
          </a:p>
        </p:txBody>
      </p:sp>
      <p:sp>
        <p:nvSpPr>
          <p:cNvPr id="6" name="TextBox 5"/>
          <p:cNvSpPr txBox="1"/>
          <p:nvPr/>
        </p:nvSpPr>
        <p:spPr>
          <a:xfrm>
            <a:off x="476303" y="6504313"/>
            <a:ext cx="2810146" cy="225880"/>
          </a:xfrm>
          <a:prstGeom prst="rect">
            <a:avLst/>
          </a:prstGeom>
          <a:noFill/>
        </p:spPr>
        <p:txBody>
          <a:bodyPr wrap="square" lIns="0" tIns="0" rIns="0" bIns="0" rtlCol="0">
            <a:spAutoFit/>
          </a:bodyPr>
          <a:lstStyle/>
          <a:p>
            <a:pPr marL="0" marR="0" lvl="0" indent="0" defTabSz="914224" eaLnBrk="1" fontAlgn="auto" latinLnBrk="0" hangingPunct="1">
              <a:lnSpc>
                <a:spcPct val="90000"/>
              </a:lnSpc>
              <a:spcBef>
                <a:spcPts val="1199"/>
              </a:spcBef>
              <a:spcAft>
                <a:spcPts val="600"/>
              </a:spcAft>
              <a:buClrTx/>
              <a:buSzTx/>
              <a:buFontTx/>
              <a:buNone/>
              <a:tabLst/>
              <a:defRPr/>
            </a:pP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//roadmap.office.com/</a:t>
            </a:r>
          </a:p>
        </p:txBody>
      </p:sp>
      <p:pic>
        <p:nvPicPr>
          <p:cNvPr id="5" name="Picture 4"/>
          <p:cNvPicPr>
            <a:picLocks noChangeAspect="1"/>
          </p:cNvPicPr>
          <p:nvPr/>
        </p:nvPicPr>
        <p:blipFill rotWithShape="1">
          <a:blip r:embed="rId3"/>
          <a:srcRect l="25193" r="36424"/>
          <a:stretch/>
        </p:blipFill>
        <p:spPr>
          <a:xfrm>
            <a:off x="7662071" y="497"/>
            <a:ext cx="4770612" cy="6993533"/>
          </a:xfrm>
          <a:prstGeom prst="rect">
            <a:avLst/>
          </a:prstGeom>
        </p:spPr>
      </p:pic>
      <p:grpSp>
        <p:nvGrpSpPr>
          <p:cNvPr id="4" name="Group 3"/>
          <p:cNvGrpSpPr/>
          <p:nvPr/>
        </p:nvGrpSpPr>
        <p:grpSpPr>
          <a:xfrm>
            <a:off x="5219891" y="1907234"/>
            <a:ext cx="319995" cy="319995"/>
            <a:chOff x="5211770" y="1845559"/>
            <a:chExt cx="365760" cy="365760"/>
          </a:xfrm>
        </p:grpSpPr>
        <p:sp>
          <p:nvSpPr>
            <p:cNvPr id="7" name="Oval 6"/>
            <p:cNvSpPr/>
            <p:nvPr/>
          </p:nvSpPr>
          <p:spPr bwMode="auto">
            <a:xfrm>
              <a:off x="5211770" y="184555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8" name="Freeform 46"/>
            <p:cNvSpPr>
              <a:spLocks/>
            </p:cNvSpPr>
            <p:nvPr/>
          </p:nvSpPr>
          <p:spPr bwMode="auto">
            <a:xfrm>
              <a:off x="5284014" y="1942826"/>
              <a:ext cx="221273" cy="171226"/>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2"/>
            </a:solidFill>
            <a:ln>
              <a:noFill/>
            </a:ln>
          </p:spPr>
          <p:txBody>
            <a:bodyPr vert="horz" wrap="square" lIns="91418" tIns="45709" rIns="91418" bIns="45709"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chemeClr val="bg1"/>
                    </a:gs>
                    <a:gs pos="100000">
                      <a:schemeClr val="bg1"/>
                    </a:gs>
                  </a:gsLst>
                  <a:lin ang="5400000" scaled="0"/>
                </a:gradFill>
                <a:effectLst/>
                <a:uLnTx/>
                <a:uFillTx/>
              </a:endParaRPr>
            </a:p>
          </p:txBody>
        </p:sp>
      </p:grpSp>
      <p:grpSp>
        <p:nvGrpSpPr>
          <p:cNvPr id="18" name="Group 17"/>
          <p:cNvGrpSpPr/>
          <p:nvPr/>
        </p:nvGrpSpPr>
        <p:grpSpPr>
          <a:xfrm>
            <a:off x="6534155" y="2356644"/>
            <a:ext cx="319995" cy="319995"/>
            <a:chOff x="5211770" y="1845559"/>
            <a:chExt cx="365760" cy="365760"/>
          </a:xfrm>
        </p:grpSpPr>
        <p:sp>
          <p:nvSpPr>
            <p:cNvPr id="19" name="Oval 18"/>
            <p:cNvSpPr/>
            <p:nvPr/>
          </p:nvSpPr>
          <p:spPr bwMode="auto">
            <a:xfrm>
              <a:off x="5211770" y="184555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0" name="Freeform 46"/>
            <p:cNvSpPr>
              <a:spLocks/>
            </p:cNvSpPr>
            <p:nvPr/>
          </p:nvSpPr>
          <p:spPr bwMode="auto">
            <a:xfrm>
              <a:off x="5284014" y="1942826"/>
              <a:ext cx="221273" cy="171226"/>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2"/>
            </a:solidFill>
            <a:ln>
              <a:noFill/>
            </a:ln>
          </p:spPr>
          <p:txBody>
            <a:bodyPr vert="horz" wrap="square" lIns="91418" tIns="45709" rIns="91418" bIns="45709"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chemeClr val="bg1"/>
                    </a:gs>
                    <a:gs pos="100000">
                      <a:schemeClr val="bg1"/>
                    </a:gs>
                  </a:gsLst>
                  <a:lin ang="5400000" scaled="0"/>
                </a:gradFill>
                <a:effectLst/>
                <a:uLnTx/>
                <a:uFillTx/>
              </a:endParaRPr>
            </a:p>
          </p:txBody>
        </p:sp>
      </p:grpSp>
      <p:grpSp>
        <p:nvGrpSpPr>
          <p:cNvPr id="21" name="Group 20"/>
          <p:cNvGrpSpPr/>
          <p:nvPr/>
        </p:nvGrpSpPr>
        <p:grpSpPr>
          <a:xfrm>
            <a:off x="3569125" y="2806054"/>
            <a:ext cx="319995" cy="319995"/>
            <a:chOff x="5211770" y="1845559"/>
            <a:chExt cx="365760" cy="365760"/>
          </a:xfrm>
        </p:grpSpPr>
        <p:sp>
          <p:nvSpPr>
            <p:cNvPr id="22" name="Oval 21"/>
            <p:cNvSpPr/>
            <p:nvPr/>
          </p:nvSpPr>
          <p:spPr bwMode="auto">
            <a:xfrm>
              <a:off x="5211770" y="184555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3" name="Freeform 46"/>
            <p:cNvSpPr>
              <a:spLocks/>
            </p:cNvSpPr>
            <p:nvPr/>
          </p:nvSpPr>
          <p:spPr bwMode="auto">
            <a:xfrm>
              <a:off x="5284014" y="1942826"/>
              <a:ext cx="221273" cy="171226"/>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2"/>
            </a:solidFill>
            <a:ln>
              <a:noFill/>
            </a:ln>
          </p:spPr>
          <p:txBody>
            <a:bodyPr vert="horz" wrap="square" lIns="91418" tIns="45709" rIns="91418" bIns="45709"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chemeClr val="bg1"/>
                    </a:gs>
                    <a:gs pos="100000">
                      <a:schemeClr val="bg1"/>
                    </a:gs>
                  </a:gsLst>
                  <a:lin ang="5400000" scaled="0"/>
                </a:gradFill>
                <a:effectLst/>
                <a:uLnTx/>
                <a:uFillTx/>
              </a:endParaRPr>
            </a:p>
          </p:txBody>
        </p:sp>
      </p:grpSp>
      <p:grpSp>
        <p:nvGrpSpPr>
          <p:cNvPr id="24" name="Group 23"/>
          <p:cNvGrpSpPr/>
          <p:nvPr/>
        </p:nvGrpSpPr>
        <p:grpSpPr>
          <a:xfrm>
            <a:off x="6489710" y="3255465"/>
            <a:ext cx="319995" cy="319995"/>
            <a:chOff x="5211770" y="1845559"/>
            <a:chExt cx="365760" cy="365760"/>
          </a:xfrm>
        </p:grpSpPr>
        <p:sp>
          <p:nvSpPr>
            <p:cNvPr id="25" name="Oval 24"/>
            <p:cNvSpPr/>
            <p:nvPr/>
          </p:nvSpPr>
          <p:spPr bwMode="auto">
            <a:xfrm>
              <a:off x="5211770" y="1845559"/>
              <a:ext cx="365760" cy="36576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6" name="Freeform 46"/>
            <p:cNvSpPr>
              <a:spLocks/>
            </p:cNvSpPr>
            <p:nvPr/>
          </p:nvSpPr>
          <p:spPr bwMode="auto">
            <a:xfrm>
              <a:off x="5284014" y="1942826"/>
              <a:ext cx="221273" cy="171226"/>
            </a:xfrm>
            <a:custGeom>
              <a:avLst/>
              <a:gdLst>
                <a:gd name="T0" fmla="*/ 860 w 2289"/>
                <a:gd name="T1" fmla="*/ 914 h 1772"/>
                <a:gd name="T2" fmla="*/ 451 w 2289"/>
                <a:gd name="T3" fmla="*/ 470 h 1772"/>
                <a:gd name="T4" fmla="*/ 0 w 2289"/>
                <a:gd name="T5" fmla="*/ 921 h 1772"/>
                <a:gd name="T6" fmla="*/ 0 w 2289"/>
                <a:gd name="T7" fmla="*/ 921 h 1772"/>
                <a:gd name="T8" fmla="*/ 851 w 2289"/>
                <a:gd name="T9" fmla="*/ 1772 h 1772"/>
                <a:gd name="T10" fmla="*/ 2289 w 2289"/>
                <a:gd name="T11" fmla="*/ 335 h 1772"/>
                <a:gd name="T12" fmla="*/ 1961 w 2289"/>
                <a:gd name="T13" fmla="*/ 0 h 1772"/>
                <a:gd name="T14" fmla="*/ 860 w 2289"/>
                <a:gd name="T15" fmla="*/ 914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9" h="1772">
                  <a:moveTo>
                    <a:pt x="860" y="914"/>
                  </a:moveTo>
                  <a:lnTo>
                    <a:pt x="451" y="470"/>
                  </a:lnTo>
                  <a:lnTo>
                    <a:pt x="0" y="921"/>
                  </a:lnTo>
                  <a:lnTo>
                    <a:pt x="0" y="921"/>
                  </a:lnTo>
                  <a:lnTo>
                    <a:pt x="851" y="1772"/>
                  </a:lnTo>
                  <a:lnTo>
                    <a:pt x="2289" y="335"/>
                  </a:lnTo>
                  <a:lnTo>
                    <a:pt x="1961" y="0"/>
                  </a:lnTo>
                  <a:lnTo>
                    <a:pt x="860" y="914"/>
                  </a:lnTo>
                  <a:close/>
                </a:path>
              </a:pathLst>
            </a:custGeom>
            <a:solidFill>
              <a:schemeClr val="bg2"/>
            </a:solidFill>
            <a:ln>
              <a:noFill/>
            </a:ln>
          </p:spPr>
          <p:txBody>
            <a:bodyPr vert="horz" wrap="square" lIns="91418" tIns="45709" rIns="91418" bIns="45709"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chemeClr val="bg1"/>
                    </a:gs>
                    <a:gs pos="100000">
                      <a:schemeClr val="bg1"/>
                    </a:gs>
                  </a:gsLst>
                  <a:lin ang="5400000" scaled="0"/>
                </a:gradFill>
                <a:effectLst/>
                <a:uLnTx/>
                <a:uFillTx/>
              </a:endParaRPr>
            </a:p>
          </p:txBody>
        </p:sp>
      </p:grpSp>
      <p:sp>
        <p:nvSpPr>
          <p:cNvPr id="9" name="Rectangle 8"/>
          <p:cNvSpPr/>
          <p:nvPr/>
        </p:nvSpPr>
        <p:spPr>
          <a:xfrm>
            <a:off x="362948" y="1421913"/>
            <a:ext cx="2738809" cy="345163"/>
          </a:xfrm>
          <a:prstGeom prst="rect">
            <a:avLst/>
          </a:prstGeom>
        </p:spPr>
        <p:txBody>
          <a:bodyPr wrap="none">
            <a:spAutoFit/>
          </a:bodyPr>
          <a:lstStyle/>
          <a:p>
            <a:pPr marL="0" marR="0" lvl="0" indent="0" defTabSz="914224" eaLnBrk="1" fontAlgn="base" latinLnBrk="0" hangingPunct="1">
              <a:lnSpc>
                <a:spcPct val="100000"/>
              </a:lnSpc>
              <a:spcBef>
                <a:spcPct val="0"/>
              </a:spcBef>
              <a:spcAft>
                <a:spcPct val="0"/>
              </a:spcAft>
              <a:buClrTx/>
              <a:buSzTx/>
              <a:buFontTx/>
              <a:buNone/>
              <a:tabLst/>
              <a:defRPr/>
            </a:pPr>
            <a:r>
              <a:rPr kumimoji="0" lang="en-US" sz="1599" b="1" i="0" u="none" strike="noStrike" kern="0" cap="none" spc="0" normalizeH="0" baseline="0" noProof="0" dirty="0">
                <a:ln>
                  <a:noFill/>
                </a:ln>
                <a:solidFill>
                  <a:sysClr val="windowText" lastClr="000000"/>
                </a:solidFill>
                <a:effectLst/>
                <a:uLnTx/>
                <a:uFillTx/>
                <a:ea typeface="Segoe UI" pitchFamily="34" charset="0"/>
                <a:cs typeface="Segoe UI" pitchFamily="34" charset="0"/>
              </a:rPr>
              <a:t>Coming Soon in FastTrack</a:t>
            </a:r>
          </a:p>
        </p:txBody>
      </p:sp>
    </p:spTree>
    <p:extLst>
      <p:ext uri="{BB962C8B-B14F-4D97-AF65-F5344CB8AC3E}">
        <p14:creationId xmlns:p14="http://schemas.microsoft.com/office/powerpoint/2010/main" val="113904573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p:cNvPicPr>
          <p:nvPr/>
        </p:nvPicPr>
        <p:blipFill rotWithShape="1">
          <a:blip r:embed="rId3">
            <a:extLst>
              <a:ext uri="{28A0092B-C50C-407E-A947-70E740481C1C}">
                <a14:useLocalDpi xmlns:a14="http://schemas.microsoft.com/office/drawing/2010/main" val="0"/>
              </a:ext>
            </a:extLst>
          </a:blip>
          <a:srcRect l="61620"/>
          <a:stretch/>
        </p:blipFill>
        <p:spPr>
          <a:xfrm>
            <a:off x="7662275" y="0"/>
            <a:ext cx="4772436" cy="6994525"/>
          </a:xfrm>
          <a:prstGeom prst="rect">
            <a:avLst/>
          </a:prstGeom>
        </p:spPr>
      </p:pic>
      <p:sp>
        <p:nvSpPr>
          <p:cNvPr id="6" name="TextBox 5"/>
          <p:cNvSpPr txBox="1"/>
          <p:nvPr/>
        </p:nvSpPr>
        <p:spPr>
          <a:xfrm>
            <a:off x="365760" y="2389872"/>
            <a:ext cx="5497018" cy="1738938"/>
          </a:xfrm>
          <a:prstGeom prst="rect">
            <a:avLst/>
          </a:prstGeom>
        </p:spPr>
        <p:txBody>
          <a:bodyPr wrap="none" rtlCol="0" anchor="ctr">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tx2"/>
                </a:solidFill>
                <a:effectLst/>
                <a:uLnTx/>
                <a:uFillTx/>
                <a:cs typeface="Segoe UI Semibold" panose="020B0702040204020203" pitchFamily="34" charset="0"/>
              </a:rPr>
              <a:t>Build your success plan and Request assistance</a:t>
            </a:r>
          </a:p>
          <a:p>
            <a:pPr marL="0" marR="0" lvl="0" indent="0" defTabSz="914400" eaLnBrk="1" fontAlgn="auto" latinLnBrk="0" hangingPunct="1">
              <a:lnSpc>
                <a:spcPct val="90000"/>
              </a:lnSpc>
              <a:spcBef>
                <a:spcPts val="0"/>
              </a:spcBef>
              <a:spcAft>
                <a:spcPts val="3000"/>
              </a:spcAft>
              <a:buClrTx/>
              <a:buSzTx/>
              <a:buFontTx/>
              <a:buNone/>
              <a:tabLst/>
              <a:defRPr/>
            </a:pPr>
            <a:r>
              <a:rPr kumimoji="0" lang="en-US" sz="2000" b="0" i="0" u="none" strike="noStrike" kern="0" cap="none" spc="0" normalizeH="0" baseline="0" noProof="0" dirty="0">
                <a:ln>
                  <a:noFill/>
                </a:ln>
                <a:solidFill>
                  <a:schemeClr val="accent1"/>
                </a:solidFill>
                <a:effectLst/>
                <a:uLnTx/>
                <a:uFillTx/>
                <a:cs typeface="Segoe UI Semibold" panose="020B0702040204020203" pitchFamily="34" charset="0"/>
                <a:hlinkClick r:id="rId4"/>
              </a:rPr>
              <a:t>FastTrack.Microsoft.com</a:t>
            </a:r>
            <a:endParaRPr kumimoji="0" lang="en-US" sz="2000" b="0" i="0" u="none" strike="noStrike" kern="0" cap="none" spc="0" normalizeH="0" baseline="0" noProof="0" dirty="0">
              <a:ln>
                <a:noFill/>
              </a:ln>
              <a:solidFill>
                <a:schemeClr val="accent1"/>
              </a:solidFill>
              <a:effectLst/>
              <a:uLnTx/>
              <a:uFillTx/>
              <a:cs typeface="Segoe UI Semibold" panose="020B0702040204020203" pitchFamily="34" charset="0"/>
            </a:endParaRP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chemeClr val="tx2"/>
                </a:solidFill>
                <a:effectLst/>
                <a:uLnTx/>
                <a:uFillTx/>
                <a:cs typeface="Segoe UI Semibold" panose="020B0702040204020203" pitchFamily="34" charset="0"/>
              </a:rPr>
              <a:t>Join the Community and learn from your peers</a:t>
            </a:r>
          </a:p>
          <a:p>
            <a:pPr marL="0" marR="0" lvl="0" indent="0" defTabSz="914400" eaLnBrk="1" fontAlgn="auto" latinLnBrk="0" hangingPunct="1">
              <a:lnSpc>
                <a:spcPct val="90000"/>
              </a:lnSpc>
              <a:spcBef>
                <a:spcPts val="0"/>
              </a:spcBef>
              <a:spcAft>
                <a:spcPts val="1800"/>
              </a:spcAft>
              <a:buClrTx/>
              <a:buSzTx/>
              <a:buFontTx/>
              <a:buNone/>
              <a:tabLst/>
              <a:defRPr/>
            </a:pPr>
            <a:r>
              <a:rPr kumimoji="0" lang="en-US" sz="2000" b="0" i="0" u="none" strike="noStrike" kern="0" cap="none" spc="0" normalizeH="0" baseline="0" noProof="0" dirty="0">
                <a:ln>
                  <a:noFill/>
                </a:ln>
                <a:solidFill>
                  <a:schemeClr val="accent1"/>
                </a:solidFill>
                <a:effectLst/>
                <a:uLnTx/>
                <a:uFillTx/>
                <a:cs typeface="Segoe UI Semibold" panose="020B0702040204020203" pitchFamily="34" charset="0"/>
                <a:hlinkClick r:id="rId5"/>
              </a:rPr>
              <a:t>http://aka.ms/Community/DrivingAdoption</a:t>
            </a:r>
            <a:endParaRPr kumimoji="0" lang="en-US" sz="2000" b="0" i="0" u="none" strike="noStrike" kern="0" cap="none" spc="0" normalizeH="0" baseline="0" noProof="0" dirty="0">
              <a:ln>
                <a:noFill/>
              </a:ln>
              <a:solidFill>
                <a:schemeClr val="accent1"/>
              </a:solidFill>
              <a:effectLst/>
              <a:uLnTx/>
              <a:uFillTx/>
              <a:cs typeface="Segoe UI Semibold" panose="020B0702040204020203" pitchFamily="34" charset="0"/>
            </a:endParaRPr>
          </a:p>
        </p:txBody>
      </p:sp>
    </p:spTree>
    <p:extLst>
      <p:ext uri="{BB962C8B-B14F-4D97-AF65-F5344CB8AC3E}">
        <p14:creationId xmlns:p14="http://schemas.microsoft.com/office/powerpoint/2010/main" val="105806481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409725936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109991358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081605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17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Mott MacDonald’s </a:t>
            </a:r>
            <a:br>
              <a:rPr lang="en-US" dirty="0"/>
            </a:br>
            <a:r>
              <a:rPr lang="en-US" dirty="0"/>
              <a:t>Transformation</a:t>
            </a:r>
          </a:p>
        </p:txBody>
      </p:sp>
      <p:sp>
        <p:nvSpPr>
          <p:cNvPr id="6" name="Rectangle 2"/>
          <p:cNvSpPr/>
          <p:nvPr/>
        </p:nvSpPr>
        <p:spPr bwMode="auto">
          <a:xfrm>
            <a:off x="7407275" y="0"/>
            <a:ext cx="5029200" cy="6988159"/>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274320" rIns="457200" bIns="146304"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600"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20" name="Freeform 303"/>
          <p:cNvSpPr>
            <a:spLocks noChangeAspect="1" noEditPoints="1"/>
          </p:cNvSpPr>
          <p:nvPr/>
        </p:nvSpPr>
        <p:spPr bwMode="auto">
          <a:xfrm>
            <a:off x="445625" y="2730748"/>
            <a:ext cx="384049" cy="384048"/>
          </a:xfrm>
          <a:custGeom>
            <a:avLst/>
            <a:gdLst>
              <a:gd name="T0" fmla="*/ 104 w 118"/>
              <a:gd name="T1" fmla="*/ 62 h 118"/>
              <a:gd name="T2" fmla="*/ 105 w 118"/>
              <a:gd name="T3" fmla="*/ 61 h 118"/>
              <a:gd name="T4" fmla="*/ 104 w 118"/>
              <a:gd name="T5" fmla="*/ 59 h 118"/>
              <a:gd name="T6" fmla="*/ 84 w 118"/>
              <a:gd name="T7" fmla="*/ 39 h 118"/>
              <a:gd name="T8" fmla="*/ 95 w 118"/>
              <a:gd name="T9" fmla="*/ 28 h 118"/>
              <a:gd name="T10" fmla="*/ 103 w 118"/>
              <a:gd name="T11" fmla="*/ 30 h 118"/>
              <a:gd name="T12" fmla="*/ 118 w 118"/>
              <a:gd name="T13" fmla="*/ 15 h 118"/>
              <a:gd name="T14" fmla="*/ 103 w 118"/>
              <a:gd name="T15" fmla="*/ 0 h 118"/>
              <a:gd name="T16" fmla="*/ 88 w 118"/>
              <a:gd name="T17" fmla="*/ 15 h 118"/>
              <a:gd name="T18" fmla="*/ 91 w 118"/>
              <a:gd name="T19" fmla="*/ 24 h 118"/>
              <a:gd name="T20" fmla="*/ 79 w 118"/>
              <a:gd name="T21" fmla="*/ 36 h 118"/>
              <a:gd name="T22" fmla="*/ 57 w 118"/>
              <a:gd name="T23" fmla="*/ 30 h 118"/>
              <a:gd name="T24" fmla="*/ 10 w 118"/>
              <a:gd name="T25" fmla="*/ 59 h 118"/>
              <a:gd name="T26" fmla="*/ 8 w 118"/>
              <a:gd name="T27" fmla="*/ 61 h 118"/>
              <a:gd name="T28" fmla="*/ 10 w 118"/>
              <a:gd name="T29" fmla="*/ 63 h 118"/>
              <a:gd name="T30" fmla="*/ 32 w 118"/>
              <a:gd name="T31" fmla="*/ 81 h 118"/>
              <a:gd name="T32" fmla="*/ 23 w 118"/>
              <a:gd name="T33" fmla="*/ 91 h 118"/>
              <a:gd name="T34" fmla="*/ 15 w 118"/>
              <a:gd name="T35" fmla="*/ 88 h 118"/>
              <a:gd name="T36" fmla="*/ 0 w 118"/>
              <a:gd name="T37" fmla="*/ 103 h 118"/>
              <a:gd name="T38" fmla="*/ 15 w 118"/>
              <a:gd name="T39" fmla="*/ 118 h 118"/>
              <a:gd name="T40" fmla="*/ 30 w 118"/>
              <a:gd name="T41" fmla="*/ 103 h 118"/>
              <a:gd name="T42" fmla="*/ 27 w 118"/>
              <a:gd name="T43" fmla="*/ 95 h 118"/>
              <a:gd name="T44" fmla="*/ 38 w 118"/>
              <a:gd name="T45" fmla="*/ 84 h 118"/>
              <a:gd name="T46" fmla="*/ 59 w 118"/>
              <a:gd name="T47" fmla="*/ 89 h 118"/>
              <a:gd name="T48" fmla="*/ 59 w 118"/>
              <a:gd name="T49" fmla="*/ 89 h 118"/>
              <a:gd name="T50" fmla="*/ 104 w 118"/>
              <a:gd name="T51" fmla="*/ 62 h 118"/>
              <a:gd name="T52" fmla="*/ 59 w 118"/>
              <a:gd name="T53" fmla="*/ 83 h 118"/>
              <a:gd name="T54" fmla="*/ 59 w 118"/>
              <a:gd name="T55" fmla="*/ 83 h 118"/>
              <a:gd name="T56" fmla="*/ 16 w 118"/>
              <a:gd name="T57" fmla="*/ 61 h 118"/>
              <a:gd name="T58" fmla="*/ 58 w 118"/>
              <a:gd name="T59" fmla="*/ 36 h 118"/>
              <a:gd name="T60" fmla="*/ 98 w 118"/>
              <a:gd name="T61" fmla="*/ 61 h 118"/>
              <a:gd name="T62" fmla="*/ 59 w 118"/>
              <a:gd name="T63" fmla="*/ 83 h 118"/>
              <a:gd name="T64" fmla="*/ 15 w 118"/>
              <a:gd name="T65" fmla="*/ 29 h 118"/>
              <a:gd name="T66" fmla="*/ 30 w 118"/>
              <a:gd name="T67" fmla="*/ 14 h 118"/>
              <a:gd name="T68" fmla="*/ 15 w 118"/>
              <a:gd name="T69" fmla="*/ 0 h 118"/>
              <a:gd name="T70" fmla="*/ 0 w 118"/>
              <a:gd name="T71" fmla="*/ 14 h 118"/>
              <a:gd name="T72" fmla="*/ 15 w 118"/>
              <a:gd name="T73" fmla="*/ 29 h 118"/>
              <a:gd name="T74" fmla="*/ 15 w 118"/>
              <a:gd name="T75" fmla="*/ 4 h 118"/>
              <a:gd name="T76" fmla="*/ 25 w 118"/>
              <a:gd name="T77" fmla="*/ 14 h 118"/>
              <a:gd name="T78" fmla="*/ 15 w 118"/>
              <a:gd name="T79" fmla="*/ 25 h 118"/>
              <a:gd name="T80" fmla="*/ 5 w 118"/>
              <a:gd name="T81" fmla="*/ 14 h 118"/>
              <a:gd name="T82" fmla="*/ 15 w 118"/>
              <a:gd name="T83" fmla="*/ 4 h 118"/>
              <a:gd name="T84" fmla="*/ 103 w 118"/>
              <a:gd name="T85" fmla="*/ 89 h 118"/>
              <a:gd name="T86" fmla="*/ 89 w 118"/>
              <a:gd name="T87" fmla="*/ 103 h 118"/>
              <a:gd name="T88" fmla="*/ 103 w 118"/>
              <a:gd name="T89" fmla="*/ 118 h 118"/>
              <a:gd name="T90" fmla="*/ 118 w 118"/>
              <a:gd name="T91" fmla="*/ 103 h 118"/>
              <a:gd name="T92" fmla="*/ 103 w 118"/>
              <a:gd name="T93" fmla="*/ 89 h 118"/>
              <a:gd name="T94" fmla="*/ 103 w 118"/>
              <a:gd name="T95" fmla="*/ 114 h 118"/>
              <a:gd name="T96" fmla="*/ 93 w 118"/>
              <a:gd name="T97" fmla="*/ 103 h 118"/>
              <a:gd name="T98" fmla="*/ 103 w 118"/>
              <a:gd name="T99" fmla="*/ 93 h 118"/>
              <a:gd name="T100" fmla="*/ 114 w 118"/>
              <a:gd name="T101" fmla="*/ 103 h 118"/>
              <a:gd name="T102" fmla="*/ 103 w 118"/>
              <a:gd name="T103" fmla="*/ 114 h 118"/>
              <a:gd name="T104" fmla="*/ 74 w 118"/>
              <a:gd name="T105" fmla="*/ 59 h 118"/>
              <a:gd name="T106" fmla="*/ 59 w 118"/>
              <a:gd name="T107" fmla="*/ 74 h 118"/>
              <a:gd name="T108" fmla="*/ 44 w 118"/>
              <a:gd name="T109" fmla="*/ 59 h 118"/>
              <a:gd name="T110" fmla="*/ 59 w 118"/>
              <a:gd name="T111" fmla="*/ 44 h 118"/>
              <a:gd name="T112" fmla="*/ 74 w 118"/>
              <a:gd name="T113"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18">
                <a:moveTo>
                  <a:pt x="104" y="62"/>
                </a:moveTo>
                <a:cubicBezTo>
                  <a:pt x="105" y="61"/>
                  <a:pt x="105" y="61"/>
                  <a:pt x="105" y="61"/>
                </a:cubicBezTo>
                <a:cubicBezTo>
                  <a:pt x="104" y="59"/>
                  <a:pt x="104" y="59"/>
                  <a:pt x="104" y="59"/>
                </a:cubicBezTo>
                <a:cubicBezTo>
                  <a:pt x="98" y="50"/>
                  <a:pt x="91" y="43"/>
                  <a:pt x="84" y="39"/>
                </a:cubicBezTo>
                <a:cubicBezTo>
                  <a:pt x="95" y="28"/>
                  <a:pt x="95" y="28"/>
                  <a:pt x="95" y="28"/>
                </a:cubicBezTo>
                <a:cubicBezTo>
                  <a:pt x="97" y="29"/>
                  <a:pt x="100" y="30"/>
                  <a:pt x="103" y="30"/>
                </a:cubicBezTo>
                <a:cubicBezTo>
                  <a:pt x="111" y="30"/>
                  <a:pt x="118" y="23"/>
                  <a:pt x="118" y="15"/>
                </a:cubicBezTo>
                <a:cubicBezTo>
                  <a:pt x="118" y="7"/>
                  <a:pt x="111" y="0"/>
                  <a:pt x="103" y="0"/>
                </a:cubicBezTo>
                <a:cubicBezTo>
                  <a:pt x="95" y="0"/>
                  <a:pt x="88" y="7"/>
                  <a:pt x="88" y="15"/>
                </a:cubicBezTo>
                <a:cubicBezTo>
                  <a:pt x="88" y="18"/>
                  <a:pt x="89" y="21"/>
                  <a:pt x="91" y="24"/>
                </a:cubicBezTo>
                <a:cubicBezTo>
                  <a:pt x="79" y="36"/>
                  <a:pt x="79" y="36"/>
                  <a:pt x="79" y="36"/>
                </a:cubicBezTo>
                <a:cubicBezTo>
                  <a:pt x="72" y="32"/>
                  <a:pt x="65" y="30"/>
                  <a:pt x="57" y="30"/>
                </a:cubicBezTo>
                <a:cubicBezTo>
                  <a:pt x="42" y="31"/>
                  <a:pt x="26" y="41"/>
                  <a:pt x="10" y="59"/>
                </a:cubicBezTo>
                <a:cubicBezTo>
                  <a:pt x="8" y="61"/>
                  <a:pt x="8" y="61"/>
                  <a:pt x="8" y="61"/>
                </a:cubicBezTo>
                <a:cubicBezTo>
                  <a:pt x="10" y="63"/>
                  <a:pt x="10" y="63"/>
                  <a:pt x="10" y="63"/>
                </a:cubicBezTo>
                <a:cubicBezTo>
                  <a:pt x="17" y="71"/>
                  <a:pt x="25" y="77"/>
                  <a:pt x="32" y="81"/>
                </a:cubicBezTo>
                <a:cubicBezTo>
                  <a:pt x="23" y="91"/>
                  <a:pt x="23" y="91"/>
                  <a:pt x="23" y="91"/>
                </a:cubicBezTo>
                <a:cubicBezTo>
                  <a:pt x="21" y="89"/>
                  <a:pt x="18" y="88"/>
                  <a:pt x="15" y="88"/>
                </a:cubicBezTo>
                <a:cubicBezTo>
                  <a:pt x="7" y="88"/>
                  <a:pt x="0" y="95"/>
                  <a:pt x="0" y="103"/>
                </a:cubicBezTo>
                <a:cubicBezTo>
                  <a:pt x="0" y="111"/>
                  <a:pt x="7" y="118"/>
                  <a:pt x="15" y="118"/>
                </a:cubicBezTo>
                <a:cubicBezTo>
                  <a:pt x="23" y="118"/>
                  <a:pt x="30" y="111"/>
                  <a:pt x="30" y="103"/>
                </a:cubicBezTo>
                <a:cubicBezTo>
                  <a:pt x="30" y="100"/>
                  <a:pt x="29" y="97"/>
                  <a:pt x="27" y="95"/>
                </a:cubicBezTo>
                <a:cubicBezTo>
                  <a:pt x="38" y="84"/>
                  <a:pt x="38" y="84"/>
                  <a:pt x="38" y="84"/>
                </a:cubicBezTo>
                <a:cubicBezTo>
                  <a:pt x="45" y="87"/>
                  <a:pt x="52" y="89"/>
                  <a:pt x="59" y="89"/>
                </a:cubicBezTo>
                <a:cubicBezTo>
                  <a:pt x="59" y="89"/>
                  <a:pt x="59" y="89"/>
                  <a:pt x="59" y="89"/>
                </a:cubicBezTo>
                <a:cubicBezTo>
                  <a:pt x="76" y="89"/>
                  <a:pt x="91" y="80"/>
                  <a:pt x="104" y="62"/>
                </a:cubicBezTo>
                <a:close/>
                <a:moveTo>
                  <a:pt x="59" y="83"/>
                </a:moveTo>
                <a:cubicBezTo>
                  <a:pt x="59" y="83"/>
                  <a:pt x="59" y="83"/>
                  <a:pt x="59" y="83"/>
                </a:cubicBezTo>
                <a:cubicBezTo>
                  <a:pt x="45" y="83"/>
                  <a:pt x="30" y="76"/>
                  <a:pt x="16" y="61"/>
                </a:cubicBezTo>
                <a:cubicBezTo>
                  <a:pt x="30" y="45"/>
                  <a:pt x="44" y="37"/>
                  <a:pt x="58" y="36"/>
                </a:cubicBezTo>
                <a:cubicBezTo>
                  <a:pt x="72" y="35"/>
                  <a:pt x="85" y="44"/>
                  <a:pt x="98" y="61"/>
                </a:cubicBezTo>
                <a:cubicBezTo>
                  <a:pt x="87" y="76"/>
                  <a:pt x="73" y="83"/>
                  <a:pt x="59" y="83"/>
                </a:cubicBezTo>
                <a:close/>
                <a:moveTo>
                  <a:pt x="15" y="29"/>
                </a:moveTo>
                <a:cubicBezTo>
                  <a:pt x="23" y="29"/>
                  <a:pt x="30" y="23"/>
                  <a:pt x="30" y="14"/>
                </a:cubicBezTo>
                <a:cubicBezTo>
                  <a:pt x="30" y="6"/>
                  <a:pt x="23" y="0"/>
                  <a:pt x="15" y="0"/>
                </a:cubicBezTo>
                <a:cubicBezTo>
                  <a:pt x="7" y="0"/>
                  <a:pt x="0" y="6"/>
                  <a:pt x="0" y="14"/>
                </a:cubicBezTo>
                <a:cubicBezTo>
                  <a:pt x="0" y="23"/>
                  <a:pt x="7" y="29"/>
                  <a:pt x="15" y="29"/>
                </a:cubicBezTo>
                <a:close/>
                <a:moveTo>
                  <a:pt x="15" y="4"/>
                </a:moveTo>
                <a:cubicBezTo>
                  <a:pt x="20" y="4"/>
                  <a:pt x="25" y="9"/>
                  <a:pt x="25" y="14"/>
                </a:cubicBezTo>
                <a:cubicBezTo>
                  <a:pt x="25" y="20"/>
                  <a:pt x="20" y="25"/>
                  <a:pt x="15" y="25"/>
                </a:cubicBezTo>
                <a:cubicBezTo>
                  <a:pt x="9" y="25"/>
                  <a:pt x="5" y="20"/>
                  <a:pt x="5" y="14"/>
                </a:cubicBezTo>
                <a:cubicBezTo>
                  <a:pt x="5" y="9"/>
                  <a:pt x="9" y="4"/>
                  <a:pt x="15" y="4"/>
                </a:cubicBezTo>
                <a:close/>
                <a:moveTo>
                  <a:pt x="103" y="89"/>
                </a:moveTo>
                <a:cubicBezTo>
                  <a:pt x="95" y="89"/>
                  <a:pt x="89" y="95"/>
                  <a:pt x="89" y="103"/>
                </a:cubicBezTo>
                <a:cubicBezTo>
                  <a:pt x="89" y="112"/>
                  <a:pt x="95" y="118"/>
                  <a:pt x="103" y="118"/>
                </a:cubicBezTo>
                <a:cubicBezTo>
                  <a:pt x="112" y="118"/>
                  <a:pt x="118" y="112"/>
                  <a:pt x="118" y="103"/>
                </a:cubicBezTo>
                <a:cubicBezTo>
                  <a:pt x="118" y="95"/>
                  <a:pt x="112" y="89"/>
                  <a:pt x="103" y="89"/>
                </a:cubicBezTo>
                <a:close/>
                <a:moveTo>
                  <a:pt x="103" y="114"/>
                </a:moveTo>
                <a:cubicBezTo>
                  <a:pt x="98" y="114"/>
                  <a:pt x="93" y="109"/>
                  <a:pt x="93" y="103"/>
                </a:cubicBezTo>
                <a:cubicBezTo>
                  <a:pt x="93" y="98"/>
                  <a:pt x="98" y="93"/>
                  <a:pt x="103" y="93"/>
                </a:cubicBezTo>
                <a:cubicBezTo>
                  <a:pt x="109" y="93"/>
                  <a:pt x="114" y="98"/>
                  <a:pt x="114" y="103"/>
                </a:cubicBezTo>
                <a:cubicBezTo>
                  <a:pt x="114" y="109"/>
                  <a:pt x="109" y="114"/>
                  <a:pt x="103" y="114"/>
                </a:cubicBezTo>
                <a:close/>
                <a:moveTo>
                  <a:pt x="74" y="59"/>
                </a:moveTo>
                <a:cubicBezTo>
                  <a:pt x="74" y="67"/>
                  <a:pt x="68" y="74"/>
                  <a:pt x="59" y="74"/>
                </a:cubicBezTo>
                <a:cubicBezTo>
                  <a:pt x="51" y="74"/>
                  <a:pt x="44" y="67"/>
                  <a:pt x="44" y="59"/>
                </a:cubicBezTo>
                <a:cubicBezTo>
                  <a:pt x="44" y="51"/>
                  <a:pt x="51" y="44"/>
                  <a:pt x="59" y="44"/>
                </a:cubicBezTo>
                <a:cubicBezTo>
                  <a:pt x="68" y="44"/>
                  <a:pt x="74" y="51"/>
                  <a:pt x="74" y="59"/>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3" name="Group 82"/>
          <p:cNvGrpSpPr>
            <a:grpSpLocks noChangeAspect="1"/>
          </p:cNvGrpSpPr>
          <p:nvPr/>
        </p:nvGrpSpPr>
        <p:grpSpPr bwMode="auto">
          <a:xfrm>
            <a:off x="2596879" y="2737885"/>
            <a:ext cx="486083" cy="384048"/>
            <a:chOff x="8410" y="1177"/>
            <a:chExt cx="1029" cy="813"/>
          </a:xfrm>
          <a:solidFill>
            <a:srgbClr val="EBE7E3"/>
          </a:solidFill>
        </p:grpSpPr>
        <p:sp>
          <p:nvSpPr>
            <p:cNvPr id="24" name="Freeform 83"/>
            <p:cNvSpPr>
              <a:spLocks noEditPoints="1"/>
            </p:cNvSpPr>
            <p:nvPr/>
          </p:nvSpPr>
          <p:spPr bwMode="auto">
            <a:xfrm>
              <a:off x="8693" y="1389"/>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lose/>
                  <a:moveTo>
                    <a:pt x="0" y="0"/>
                  </a:moveTo>
                  <a:cubicBezTo>
                    <a:pt x="0" y="0"/>
                    <a:pt x="0" y="0"/>
                    <a:pt x="0" y="0"/>
                  </a:cubicBez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FFFFFF"/>
                </a:solidFill>
                <a:effectLst/>
                <a:uLnTx/>
                <a:uFillTx/>
              </a:endParaRPr>
            </a:p>
          </p:txBody>
        </p:sp>
        <p:sp>
          <p:nvSpPr>
            <p:cNvPr id="25" name="Freeform 84"/>
            <p:cNvSpPr>
              <a:spLocks/>
            </p:cNvSpPr>
            <p:nvPr/>
          </p:nvSpPr>
          <p:spPr bwMode="auto">
            <a:xfrm>
              <a:off x="8410" y="1177"/>
              <a:ext cx="1029" cy="813"/>
            </a:xfrm>
            <a:custGeom>
              <a:avLst/>
              <a:gdLst>
                <a:gd name="T0" fmla="*/ 114 w 403"/>
                <a:gd name="T1" fmla="*/ 21 h 318"/>
                <a:gd name="T2" fmla="*/ 179 w 403"/>
                <a:gd name="T3" fmla="*/ 25 h 318"/>
                <a:gd name="T4" fmla="*/ 176 w 403"/>
                <a:gd name="T5" fmla="*/ 57 h 318"/>
                <a:gd name="T6" fmla="*/ 173 w 403"/>
                <a:gd name="T7" fmla="*/ 67 h 318"/>
                <a:gd name="T8" fmla="*/ 173 w 403"/>
                <a:gd name="T9" fmla="*/ 83 h 318"/>
                <a:gd name="T10" fmla="*/ 189 w 403"/>
                <a:gd name="T11" fmla="*/ 103 h 318"/>
                <a:gd name="T12" fmla="*/ 219 w 403"/>
                <a:gd name="T13" fmla="*/ 101 h 318"/>
                <a:gd name="T14" fmla="*/ 234 w 403"/>
                <a:gd name="T15" fmla="*/ 97 h 318"/>
                <a:gd name="T16" fmla="*/ 251 w 403"/>
                <a:gd name="T17" fmla="*/ 73 h 318"/>
                <a:gd name="T18" fmla="*/ 242 w 403"/>
                <a:gd name="T19" fmla="*/ 46 h 318"/>
                <a:gd name="T20" fmla="*/ 243 w 403"/>
                <a:gd name="T21" fmla="*/ 30 h 318"/>
                <a:gd name="T22" fmla="*/ 269 w 403"/>
                <a:gd name="T23" fmla="*/ 19 h 318"/>
                <a:gd name="T24" fmla="*/ 316 w 403"/>
                <a:gd name="T25" fmla="*/ 32 h 318"/>
                <a:gd name="T26" fmla="*/ 305 w 403"/>
                <a:gd name="T27" fmla="*/ 105 h 318"/>
                <a:gd name="T28" fmla="*/ 310 w 403"/>
                <a:gd name="T29" fmla="*/ 117 h 318"/>
                <a:gd name="T30" fmla="*/ 331 w 403"/>
                <a:gd name="T31" fmla="*/ 118 h 318"/>
                <a:gd name="T32" fmla="*/ 373 w 403"/>
                <a:gd name="T33" fmla="*/ 105 h 318"/>
                <a:gd name="T34" fmla="*/ 400 w 403"/>
                <a:gd name="T35" fmla="*/ 136 h 318"/>
                <a:gd name="T36" fmla="*/ 389 w 403"/>
                <a:gd name="T37" fmla="*/ 177 h 318"/>
                <a:gd name="T38" fmla="*/ 354 w 403"/>
                <a:gd name="T39" fmla="*/ 184 h 318"/>
                <a:gd name="T40" fmla="*/ 330 w 403"/>
                <a:gd name="T41" fmla="*/ 175 h 318"/>
                <a:gd name="T42" fmla="*/ 307 w 403"/>
                <a:gd name="T43" fmla="*/ 180 h 318"/>
                <a:gd name="T44" fmla="*/ 298 w 403"/>
                <a:gd name="T45" fmla="*/ 209 h 318"/>
                <a:gd name="T46" fmla="*/ 308 w 403"/>
                <a:gd name="T47" fmla="*/ 243 h 318"/>
                <a:gd name="T48" fmla="*/ 332 w 403"/>
                <a:gd name="T49" fmla="*/ 295 h 318"/>
                <a:gd name="T50" fmla="*/ 334 w 403"/>
                <a:gd name="T51" fmla="*/ 317 h 318"/>
                <a:gd name="T52" fmla="*/ 298 w 403"/>
                <a:gd name="T53" fmla="*/ 316 h 318"/>
                <a:gd name="T54" fmla="*/ 250 w 403"/>
                <a:gd name="T55" fmla="*/ 304 h 318"/>
                <a:gd name="T56" fmla="*/ 240 w 403"/>
                <a:gd name="T57" fmla="*/ 285 h 318"/>
                <a:gd name="T58" fmla="*/ 248 w 403"/>
                <a:gd name="T59" fmla="*/ 263 h 318"/>
                <a:gd name="T60" fmla="*/ 250 w 403"/>
                <a:gd name="T61" fmla="*/ 254 h 318"/>
                <a:gd name="T62" fmla="*/ 250 w 403"/>
                <a:gd name="T63" fmla="*/ 242 h 318"/>
                <a:gd name="T64" fmla="*/ 211 w 403"/>
                <a:gd name="T65" fmla="*/ 220 h 318"/>
                <a:gd name="T66" fmla="*/ 180 w 403"/>
                <a:gd name="T67" fmla="*/ 252 h 318"/>
                <a:gd name="T68" fmla="*/ 190 w 403"/>
                <a:gd name="T69" fmla="*/ 290 h 318"/>
                <a:gd name="T70" fmla="*/ 187 w 403"/>
                <a:gd name="T71" fmla="*/ 297 h 318"/>
                <a:gd name="T72" fmla="*/ 164 w 403"/>
                <a:gd name="T73" fmla="*/ 306 h 318"/>
                <a:gd name="T74" fmla="*/ 98 w 403"/>
                <a:gd name="T75" fmla="*/ 299 h 318"/>
                <a:gd name="T76" fmla="*/ 92 w 403"/>
                <a:gd name="T77" fmla="*/ 206 h 318"/>
                <a:gd name="T78" fmla="*/ 27 w 403"/>
                <a:gd name="T79" fmla="*/ 194 h 318"/>
                <a:gd name="T80" fmla="*/ 3 w 403"/>
                <a:gd name="T81" fmla="*/ 161 h 318"/>
                <a:gd name="T82" fmla="*/ 16 w 403"/>
                <a:gd name="T83" fmla="*/ 117 h 318"/>
                <a:gd name="T84" fmla="*/ 67 w 403"/>
                <a:gd name="T85" fmla="*/ 127 h 318"/>
                <a:gd name="T86" fmla="*/ 86 w 403"/>
                <a:gd name="T87" fmla="*/ 134 h 318"/>
                <a:gd name="T88" fmla="*/ 101 w 403"/>
                <a:gd name="T89" fmla="*/ 127 h 318"/>
                <a:gd name="T90" fmla="*/ 84 w 403"/>
                <a:gd name="T91" fmla="*/ 37 h 318"/>
                <a:gd name="T92" fmla="*/ 114 w 403"/>
                <a:gd name="T93" fmla="*/ 2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3" h="318">
                  <a:moveTo>
                    <a:pt x="114" y="21"/>
                  </a:moveTo>
                  <a:cubicBezTo>
                    <a:pt x="135" y="9"/>
                    <a:pt x="166" y="0"/>
                    <a:pt x="179" y="25"/>
                  </a:cubicBezTo>
                  <a:cubicBezTo>
                    <a:pt x="183" y="35"/>
                    <a:pt x="180" y="47"/>
                    <a:pt x="176" y="57"/>
                  </a:cubicBezTo>
                  <a:cubicBezTo>
                    <a:pt x="174" y="60"/>
                    <a:pt x="173" y="63"/>
                    <a:pt x="173" y="67"/>
                  </a:cubicBezTo>
                  <a:cubicBezTo>
                    <a:pt x="172" y="73"/>
                    <a:pt x="172" y="78"/>
                    <a:pt x="173" y="83"/>
                  </a:cubicBezTo>
                  <a:cubicBezTo>
                    <a:pt x="174" y="93"/>
                    <a:pt x="180" y="101"/>
                    <a:pt x="189" y="103"/>
                  </a:cubicBezTo>
                  <a:cubicBezTo>
                    <a:pt x="199" y="104"/>
                    <a:pt x="209" y="103"/>
                    <a:pt x="219" y="101"/>
                  </a:cubicBezTo>
                  <a:cubicBezTo>
                    <a:pt x="224" y="100"/>
                    <a:pt x="229" y="99"/>
                    <a:pt x="234" y="97"/>
                  </a:cubicBezTo>
                  <a:cubicBezTo>
                    <a:pt x="244" y="93"/>
                    <a:pt x="251" y="83"/>
                    <a:pt x="251" y="73"/>
                  </a:cubicBezTo>
                  <a:cubicBezTo>
                    <a:pt x="252" y="63"/>
                    <a:pt x="247" y="55"/>
                    <a:pt x="242" y="46"/>
                  </a:cubicBezTo>
                  <a:cubicBezTo>
                    <a:pt x="240" y="41"/>
                    <a:pt x="240" y="35"/>
                    <a:pt x="243" y="30"/>
                  </a:cubicBezTo>
                  <a:cubicBezTo>
                    <a:pt x="249" y="21"/>
                    <a:pt x="259" y="18"/>
                    <a:pt x="269" y="19"/>
                  </a:cubicBezTo>
                  <a:cubicBezTo>
                    <a:pt x="284" y="19"/>
                    <a:pt x="302" y="25"/>
                    <a:pt x="316" y="32"/>
                  </a:cubicBezTo>
                  <a:cubicBezTo>
                    <a:pt x="306" y="59"/>
                    <a:pt x="302" y="84"/>
                    <a:pt x="305" y="105"/>
                  </a:cubicBezTo>
                  <a:cubicBezTo>
                    <a:pt x="306" y="109"/>
                    <a:pt x="307" y="113"/>
                    <a:pt x="310" y="117"/>
                  </a:cubicBezTo>
                  <a:cubicBezTo>
                    <a:pt x="316" y="123"/>
                    <a:pt x="324" y="122"/>
                    <a:pt x="331" y="118"/>
                  </a:cubicBezTo>
                  <a:cubicBezTo>
                    <a:pt x="344" y="110"/>
                    <a:pt x="357" y="103"/>
                    <a:pt x="373" y="105"/>
                  </a:cubicBezTo>
                  <a:cubicBezTo>
                    <a:pt x="390" y="108"/>
                    <a:pt x="396" y="117"/>
                    <a:pt x="400" y="136"/>
                  </a:cubicBezTo>
                  <a:cubicBezTo>
                    <a:pt x="403" y="151"/>
                    <a:pt x="400" y="167"/>
                    <a:pt x="389" y="177"/>
                  </a:cubicBezTo>
                  <a:cubicBezTo>
                    <a:pt x="379" y="185"/>
                    <a:pt x="367" y="187"/>
                    <a:pt x="354" y="184"/>
                  </a:cubicBezTo>
                  <a:cubicBezTo>
                    <a:pt x="346" y="182"/>
                    <a:pt x="338" y="178"/>
                    <a:pt x="330" y="175"/>
                  </a:cubicBezTo>
                  <a:cubicBezTo>
                    <a:pt x="322" y="173"/>
                    <a:pt x="313" y="174"/>
                    <a:pt x="307" y="180"/>
                  </a:cubicBezTo>
                  <a:cubicBezTo>
                    <a:pt x="299" y="187"/>
                    <a:pt x="297" y="198"/>
                    <a:pt x="298" y="209"/>
                  </a:cubicBezTo>
                  <a:cubicBezTo>
                    <a:pt x="300" y="221"/>
                    <a:pt x="304" y="231"/>
                    <a:pt x="308" y="243"/>
                  </a:cubicBezTo>
                  <a:cubicBezTo>
                    <a:pt x="315" y="261"/>
                    <a:pt x="325" y="277"/>
                    <a:pt x="332" y="295"/>
                  </a:cubicBezTo>
                  <a:cubicBezTo>
                    <a:pt x="335" y="302"/>
                    <a:pt x="336" y="310"/>
                    <a:pt x="334" y="317"/>
                  </a:cubicBezTo>
                  <a:cubicBezTo>
                    <a:pt x="322" y="318"/>
                    <a:pt x="310" y="317"/>
                    <a:pt x="298" y="316"/>
                  </a:cubicBezTo>
                  <a:cubicBezTo>
                    <a:pt x="282" y="314"/>
                    <a:pt x="265" y="314"/>
                    <a:pt x="250" y="304"/>
                  </a:cubicBezTo>
                  <a:cubicBezTo>
                    <a:pt x="244" y="300"/>
                    <a:pt x="241" y="293"/>
                    <a:pt x="240" y="285"/>
                  </a:cubicBezTo>
                  <a:cubicBezTo>
                    <a:pt x="240" y="277"/>
                    <a:pt x="244" y="270"/>
                    <a:pt x="248" y="263"/>
                  </a:cubicBezTo>
                  <a:cubicBezTo>
                    <a:pt x="249" y="261"/>
                    <a:pt x="249" y="258"/>
                    <a:pt x="250" y="254"/>
                  </a:cubicBezTo>
                  <a:cubicBezTo>
                    <a:pt x="251" y="250"/>
                    <a:pt x="251" y="246"/>
                    <a:pt x="250" y="242"/>
                  </a:cubicBezTo>
                  <a:cubicBezTo>
                    <a:pt x="245" y="226"/>
                    <a:pt x="231" y="219"/>
                    <a:pt x="211" y="220"/>
                  </a:cubicBezTo>
                  <a:cubicBezTo>
                    <a:pt x="195" y="221"/>
                    <a:pt x="178" y="235"/>
                    <a:pt x="180" y="252"/>
                  </a:cubicBezTo>
                  <a:cubicBezTo>
                    <a:pt x="182" y="265"/>
                    <a:pt x="192" y="276"/>
                    <a:pt x="190" y="290"/>
                  </a:cubicBezTo>
                  <a:cubicBezTo>
                    <a:pt x="190" y="292"/>
                    <a:pt x="189" y="295"/>
                    <a:pt x="187" y="297"/>
                  </a:cubicBezTo>
                  <a:cubicBezTo>
                    <a:pt x="183" y="302"/>
                    <a:pt x="175" y="305"/>
                    <a:pt x="164" y="306"/>
                  </a:cubicBezTo>
                  <a:cubicBezTo>
                    <a:pt x="148" y="308"/>
                    <a:pt x="120" y="309"/>
                    <a:pt x="98" y="299"/>
                  </a:cubicBezTo>
                  <a:cubicBezTo>
                    <a:pt x="96" y="298"/>
                    <a:pt x="111" y="243"/>
                    <a:pt x="92" y="206"/>
                  </a:cubicBezTo>
                  <a:cubicBezTo>
                    <a:pt x="78" y="180"/>
                    <a:pt x="50" y="200"/>
                    <a:pt x="27" y="194"/>
                  </a:cubicBezTo>
                  <a:cubicBezTo>
                    <a:pt x="18" y="191"/>
                    <a:pt x="6" y="182"/>
                    <a:pt x="3" y="161"/>
                  </a:cubicBezTo>
                  <a:cubicBezTo>
                    <a:pt x="0" y="146"/>
                    <a:pt x="2" y="128"/>
                    <a:pt x="16" y="117"/>
                  </a:cubicBezTo>
                  <a:cubicBezTo>
                    <a:pt x="33" y="106"/>
                    <a:pt x="53" y="115"/>
                    <a:pt x="67" y="127"/>
                  </a:cubicBezTo>
                  <a:cubicBezTo>
                    <a:pt x="72" y="132"/>
                    <a:pt x="79" y="135"/>
                    <a:pt x="86" y="134"/>
                  </a:cubicBezTo>
                  <a:cubicBezTo>
                    <a:pt x="92" y="134"/>
                    <a:pt x="97" y="132"/>
                    <a:pt x="101" y="127"/>
                  </a:cubicBezTo>
                  <a:cubicBezTo>
                    <a:pt x="112" y="114"/>
                    <a:pt x="110" y="98"/>
                    <a:pt x="84" y="37"/>
                  </a:cubicBezTo>
                  <a:cubicBezTo>
                    <a:pt x="84" y="36"/>
                    <a:pt x="104" y="27"/>
                    <a:pt x="114" y="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srgbClr val="FFFFFF"/>
                </a:solidFill>
                <a:effectLst/>
                <a:uLnTx/>
                <a:uFillTx/>
              </a:endParaRPr>
            </a:p>
          </p:txBody>
        </p:sp>
      </p:grpSp>
      <p:sp>
        <p:nvSpPr>
          <p:cNvPr id="28" name="Freeform 47"/>
          <p:cNvSpPr>
            <a:spLocks noChangeAspect="1" noEditPoints="1"/>
          </p:cNvSpPr>
          <p:nvPr/>
        </p:nvSpPr>
        <p:spPr bwMode="auto">
          <a:xfrm>
            <a:off x="5075237" y="2742433"/>
            <a:ext cx="411409" cy="384048"/>
          </a:xfrm>
          <a:custGeom>
            <a:avLst/>
            <a:gdLst>
              <a:gd name="T0" fmla="*/ 1440 w 1966"/>
              <a:gd name="T1" fmla="*/ 1761 h 1834"/>
              <a:gd name="T2" fmla="*/ 1037 w 1966"/>
              <a:gd name="T3" fmla="*/ 1417 h 1834"/>
              <a:gd name="T4" fmla="*/ 983 w 1966"/>
              <a:gd name="T5" fmla="*/ 1383 h 1834"/>
              <a:gd name="T6" fmla="*/ 929 w 1966"/>
              <a:gd name="T7" fmla="*/ 1417 h 1834"/>
              <a:gd name="T8" fmla="*/ 526 w 1966"/>
              <a:gd name="T9" fmla="*/ 1761 h 1834"/>
              <a:gd name="T10" fmla="*/ 526 w 1966"/>
              <a:gd name="T11" fmla="*/ 1834 h 1834"/>
              <a:gd name="T12" fmla="*/ 978 w 1966"/>
              <a:gd name="T13" fmla="*/ 1834 h 1834"/>
              <a:gd name="T14" fmla="*/ 983 w 1966"/>
              <a:gd name="T15" fmla="*/ 1834 h 1834"/>
              <a:gd name="T16" fmla="*/ 988 w 1966"/>
              <a:gd name="T17" fmla="*/ 1834 h 1834"/>
              <a:gd name="T18" fmla="*/ 1440 w 1966"/>
              <a:gd name="T19" fmla="*/ 1834 h 1834"/>
              <a:gd name="T20" fmla="*/ 1440 w 1966"/>
              <a:gd name="T21" fmla="*/ 1761 h 1834"/>
              <a:gd name="T22" fmla="*/ 1602 w 1966"/>
              <a:gd name="T23" fmla="*/ 206 h 1834"/>
              <a:gd name="T24" fmla="*/ 1607 w 1966"/>
              <a:gd name="T25" fmla="*/ 0 h 1834"/>
              <a:gd name="T26" fmla="*/ 983 w 1966"/>
              <a:gd name="T27" fmla="*/ 0 h 1834"/>
              <a:gd name="T28" fmla="*/ 359 w 1966"/>
              <a:gd name="T29" fmla="*/ 0 h 1834"/>
              <a:gd name="T30" fmla="*/ 364 w 1966"/>
              <a:gd name="T31" fmla="*/ 206 h 1834"/>
              <a:gd name="T32" fmla="*/ 0 w 1966"/>
              <a:gd name="T33" fmla="*/ 206 h 1834"/>
              <a:gd name="T34" fmla="*/ 5 w 1966"/>
              <a:gd name="T35" fmla="*/ 265 h 1834"/>
              <a:gd name="T36" fmla="*/ 128 w 1966"/>
              <a:gd name="T37" fmla="*/ 716 h 1834"/>
              <a:gd name="T38" fmla="*/ 718 w 1966"/>
              <a:gd name="T39" fmla="*/ 1201 h 1834"/>
              <a:gd name="T40" fmla="*/ 983 w 1966"/>
              <a:gd name="T41" fmla="*/ 1329 h 1834"/>
              <a:gd name="T42" fmla="*/ 1248 w 1966"/>
              <a:gd name="T43" fmla="*/ 1201 h 1834"/>
              <a:gd name="T44" fmla="*/ 1838 w 1966"/>
              <a:gd name="T45" fmla="*/ 716 h 1834"/>
              <a:gd name="T46" fmla="*/ 1961 w 1966"/>
              <a:gd name="T47" fmla="*/ 265 h 1834"/>
              <a:gd name="T48" fmla="*/ 1966 w 1966"/>
              <a:gd name="T49" fmla="*/ 206 h 1834"/>
              <a:gd name="T50" fmla="*/ 1602 w 1966"/>
              <a:gd name="T51" fmla="*/ 206 h 1834"/>
              <a:gd name="T52" fmla="*/ 1602 w 1966"/>
              <a:gd name="T53" fmla="*/ 206 h 1834"/>
              <a:gd name="T54" fmla="*/ 221 w 1966"/>
              <a:gd name="T55" fmla="*/ 672 h 1834"/>
              <a:gd name="T56" fmla="*/ 113 w 1966"/>
              <a:gd name="T57" fmla="*/ 314 h 1834"/>
              <a:gd name="T58" fmla="*/ 374 w 1966"/>
              <a:gd name="T59" fmla="*/ 314 h 1834"/>
              <a:gd name="T60" fmla="*/ 610 w 1966"/>
              <a:gd name="T61" fmla="*/ 1064 h 1834"/>
              <a:gd name="T62" fmla="*/ 221 w 1966"/>
              <a:gd name="T63" fmla="*/ 672 h 1834"/>
              <a:gd name="T64" fmla="*/ 1121 w 1966"/>
              <a:gd name="T65" fmla="*/ 657 h 1834"/>
              <a:gd name="T66" fmla="*/ 1184 w 1966"/>
              <a:gd name="T67" fmla="*/ 892 h 1834"/>
              <a:gd name="T68" fmla="*/ 988 w 1966"/>
              <a:gd name="T69" fmla="*/ 750 h 1834"/>
              <a:gd name="T70" fmla="*/ 791 w 1966"/>
              <a:gd name="T71" fmla="*/ 892 h 1834"/>
              <a:gd name="T72" fmla="*/ 855 w 1966"/>
              <a:gd name="T73" fmla="*/ 662 h 1834"/>
              <a:gd name="T74" fmla="*/ 673 w 1966"/>
              <a:gd name="T75" fmla="*/ 520 h 1834"/>
              <a:gd name="T76" fmla="*/ 904 w 1966"/>
              <a:gd name="T77" fmla="*/ 510 h 1834"/>
              <a:gd name="T78" fmla="*/ 988 w 1966"/>
              <a:gd name="T79" fmla="*/ 289 h 1834"/>
              <a:gd name="T80" fmla="*/ 1076 w 1966"/>
              <a:gd name="T81" fmla="*/ 510 h 1834"/>
              <a:gd name="T82" fmla="*/ 1307 w 1966"/>
              <a:gd name="T83" fmla="*/ 520 h 1834"/>
              <a:gd name="T84" fmla="*/ 1121 w 1966"/>
              <a:gd name="T85" fmla="*/ 657 h 1834"/>
              <a:gd name="T86" fmla="*/ 1121 w 1966"/>
              <a:gd name="T87" fmla="*/ 657 h 1834"/>
              <a:gd name="T88" fmla="*/ 1745 w 1966"/>
              <a:gd name="T89" fmla="*/ 672 h 1834"/>
              <a:gd name="T90" fmla="*/ 1356 w 1966"/>
              <a:gd name="T91" fmla="*/ 1064 h 1834"/>
              <a:gd name="T92" fmla="*/ 1592 w 1966"/>
              <a:gd name="T93" fmla="*/ 314 h 1834"/>
              <a:gd name="T94" fmla="*/ 1853 w 1966"/>
              <a:gd name="T95" fmla="*/ 314 h 1834"/>
              <a:gd name="T96" fmla="*/ 1745 w 1966"/>
              <a:gd name="T97" fmla="*/ 672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6" h="1834">
                <a:moveTo>
                  <a:pt x="1440" y="1761"/>
                </a:moveTo>
                <a:cubicBezTo>
                  <a:pt x="1307" y="1761"/>
                  <a:pt x="1037" y="1530"/>
                  <a:pt x="1037" y="1417"/>
                </a:cubicBezTo>
                <a:cubicBezTo>
                  <a:pt x="1037" y="1393"/>
                  <a:pt x="1008" y="1378"/>
                  <a:pt x="983" y="1383"/>
                </a:cubicBezTo>
                <a:cubicBezTo>
                  <a:pt x="958" y="1378"/>
                  <a:pt x="929" y="1393"/>
                  <a:pt x="929" y="1417"/>
                </a:cubicBezTo>
                <a:cubicBezTo>
                  <a:pt x="929" y="1530"/>
                  <a:pt x="659" y="1761"/>
                  <a:pt x="526" y="1761"/>
                </a:cubicBezTo>
                <a:cubicBezTo>
                  <a:pt x="457" y="1761"/>
                  <a:pt x="457" y="1834"/>
                  <a:pt x="526" y="1834"/>
                </a:cubicBezTo>
                <a:cubicBezTo>
                  <a:pt x="678" y="1834"/>
                  <a:pt x="831" y="1834"/>
                  <a:pt x="978" y="1834"/>
                </a:cubicBezTo>
                <a:cubicBezTo>
                  <a:pt x="983" y="1834"/>
                  <a:pt x="983" y="1834"/>
                  <a:pt x="983" y="1834"/>
                </a:cubicBezTo>
                <a:cubicBezTo>
                  <a:pt x="983" y="1834"/>
                  <a:pt x="983" y="1834"/>
                  <a:pt x="988" y="1834"/>
                </a:cubicBezTo>
                <a:cubicBezTo>
                  <a:pt x="1135" y="1834"/>
                  <a:pt x="1288" y="1834"/>
                  <a:pt x="1440" y="1834"/>
                </a:cubicBezTo>
                <a:cubicBezTo>
                  <a:pt x="1509" y="1834"/>
                  <a:pt x="1509" y="1761"/>
                  <a:pt x="1440" y="1761"/>
                </a:cubicBezTo>
                <a:close/>
                <a:moveTo>
                  <a:pt x="1602" y="206"/>
                </a:moveTo>
                <a:cubicBezTo>
                  <a:pt x="1607" y="137"/>
                  <a:pt x="1607" y="68"/>
                  <a:pt x="1607" y="0"/>
                </a:cubicBezTo>
                <a:cubicBezTo>
                  <a:pt x="983" y="0"/>
                  <a:pt x="983" y="0"/>
                  <a:pt x="983" y="0"/>
                </a:cubicBezTo>
                <a:cubicBezTo>
                  <a:pt x="359" y="0"/>
                  <a:pt x="359" y="0"/>
                  <a:pt x="359" y="0"/>
                </a:cubicBezTo>
                <a:cubicBezTo>
                  <a:pt x="359" y="68"/>
                  <a:pt x="359" y="137"/>
                  <a:pt x="364" y="206"/>
                </a:cubicBezTo>
                <a:cubicBezTo>
                  <a:pt x="0" y="206"/>
                  <a:pt x="0" y="206"/>
                  <a:pt x="0" y="206"/>
                </a:cubicBezTo>
                <a:cubicBezTo>
                  <a:pt x="5" y="265"/>
                  <a:pt x="5" y="265"/>
                  <a:pt x="5" y="265"/>
                </a:cubicBezTo>
                <a:cubicBezTo>
                  <a:pt x="5" y="274"/>
                  <a:pt x="25" y="490"/>
                  <a:pt x="128" y="716"/>
                </a:cubicBezTo>
                <a:cubicBezTo>
                  <a:pt x="256" y="995"/>
                  <a:pt x="457" y="1162"/>
                  <a:pt x="718" y="1201"/>
                </a:cubicBezTo>
                <a:cubicBezTo>
                  <a:pt x="801" y="1285"/>
                  <a:pt x="890" y="1329"/>
                  <a:pt x="983" y="1329"/>
                </a:cubicBezTo>
                <a:cubicBezTo>
                  <a:pt x="1076" y="1329"/>
                  <a:pt x="1165" y="1285"/>
                  <a:pt x="1248" y="1201"/>
                </a:cubicBezTo>
                <a:cubicBezTo>
                  <a:pt x="1509" y="1162"/>
                  <a:pt x="1710" y="995"/>
                  <a:pt x="1838" y="716"/>
                </a:cubicBezTo>
                <a:cubicBezTo>
                  <a:pt x="1941" y="490"/>
                  <a:pt x="1961" y="274"/>
                  <a:pt x="1961" y="265"/>
                </a:cubicBezTo>
                <a:cubicBezTo>
                  <a:pt x="1966" y="206"/>
                  <a:pt x="1966" y="206"/>
                  <a:pt x="1966" y="206"/>
                </a:cubicBezTo>
                <a:cubicBezTo>
                  <a:pt x="1602" y="206"/>
                  <a:pt x="1602" y="206"/>
                  <a:pt x="1602" y="206"/>
                </a:cubicBezTo>
                <a:cubicBezTo>
                  <a:pt x="1602" y="206"/>
                  <a:pt x="1602" y="206"/>
                  <a:pt x="1602" y="206"/>
                </a:cubicBezTo>
                <a:close/>
                <a:moveTo>
                  <a:pt x="221" y="672"/>
                </a:moveTo>
                <a:cubicBezTo>
                  <a:pt x="157" y="529"/>
                  <a:pt x="128" y="387"/>
                  <a:pt x="113" y="314"/>
                </a:cubicBezTo>
                <a:cubicBezTo>
                  <a:pt x="374" y="314"/>
                  <a:pt x="374" y="314"/>
                  <a:pt x="374" y="314"/>
                </a:cubicBezTo>
                <a:cubicBezTo>
                  <a:pt x="408" y="618"/>
                  <a:pt x="497" y="883"/>
                  <a:pt x="610" y="1064"/>
                </a:cubicBezTo>
                <a:cubicBezTo>
                  <a:pt x="442" y="1000"/>
                  <a:pt x="315" y="873"/>
                  <a:pt x="221" y="672"/>
                </a:cubicBezTo>
                <a:close/>
                <a:moveTo>
                  <a:pt x="1121" y="657"/>
                </a:moveTo>
                <a:cubicBezTo>
                  <a:pt x="1184" y="892"/>
                  <a:pt x="1184" y="892"/>
                  <a:pt x="1184" y="892"/>
                </a:cubicBezTo>
                <a:cubicBezTo>
                  <a:pt x="988" y="750"/>
                  <a:pt x="988" y="750"/>
                  <a:pt x="988" y="750"/>
                </a:cubicBezTo>
                <a:cubicBezTo>
                  <a:pt x="791" y="892"/>
                  <a:pt x="791" y="892"/>
                  <a:pt x="791" y="892"/>
                </a:cubicBezTo>
                <a:cubicBezTo>
                  <a:pt x="855" y="662"/>
                  <a:pt x="855" y="662"/>
                  <a:pt x="855" y="662"/>
                </a:cubicBezTo>
                <a:cubicBezTo>
                  <a:pt x="673" y="520"/>
                  <a:pt x="673" y="520"/>
                  <a:pt x="673" y="520"/>
                </a:cubicBezTo>
                <a:cubicBezTo>
                  <a:pt x="904" y="510"/>
                  <a:pt x="904" y="510"/>
                  <a:pt x="904" y="510"/>
                </a:cubicBezTo>
                <a:cubicBezTo>
                  <a:pt x="988" y="289"/>
                  <a:pt x="988" y="289"/>
                  <a:pt x="988" y="289"/>
                </a:cubicBezTo>
                <a:cubicBezTo>
                  <a:pt x="1076" y="510"/>
                  <a:pt x="1076" y="510"/>
                  <a:pt x="1076" y="510"/>
                </a:cubicBezTo>
                <a:cubicBezTo>
                  <a:pt x="1307" y="520"/>
                  <a:pt x="1307" y="520"/>
                  <a:pt x="1307" y="520"/>
                </a:cubicBezTo>
                <a:cubicBezTo>
                  <a:pt x="1121" y="657"/>
                  <a:pt x="1121" y="657"/>
                  <a:pt x="1121" y="657"/>
                </a:cubicBezTo>
                <a:cubicBezTo>
                  <a:pt x="1121" y="657"/>
                  <a:pt x="1121" y="657"/>
                  <a:pt x="1121" y="657"/>
                </a:cubicBezTo>
                <a:close/>
                <a:moveTo>
                  <a:pt x="1745" y="672"/>
                </a:moveTo>
                <a:cubicBezTo>
                  <a:pt x="1651" y="873"/>
                  <a:pt x="1524" y="1000"/>
                  <a:pt x="1356" y="1064"/>
                </a:cubicBezTo>
                <a:cubicBezTo>
                  <a:pt x="1469" y="883"/>
                  <a:pt x="1558" y="618"/>
                  <a:pt x="1592" y="314"/>
                </a:cubicBezTo>
                <a:cubicBezTo>
                  <a:pt x="1853" y="314"/>
                  <a:pt x="1853" y="314"/>
                  <a:pt x="1853" y="314"/>
                </a:cubicBezTo>
                <a:cubicBezTo>
                  <a:pt x="1838" y="387"/>
                  <a:pt x="1809" y="529"/>
                  <a:pt x="1745" y="672"/>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9" name="Group 28"/>
          <p:cNvGrpSpPr/>
          <p:nvPr/>
        </p:nvGrpSpPr>
        <p:grpSpPr>
          <a:xfrm>
            <a:off x="7609073" y="1372586"/>
            <a:ext cx="4544457" cy="3871579"/>
            <a:chOff x="5780273" y="993450"/>
            <a:chExt cx="4544457" cy="3871579"/>
          </a:xfrm>
        </p:grpSpPr>
        <p:sp>
          <p:nvSpPr>
            <p:cNvPr id="3" name="Rectangle 2"/>
            <p:cNvSpPr/>
            <p:nvPr/>
          </p:nvSpPr>
          <p:spPr>
            <a:xfrm>
              <a:off x="5780273" y="993450"/>
              <a:ext cx="688199" cy="1769715"/>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1500" b="0" i="0" u="none" strike="noStrike" kern="0" cap="none" spc="0" normalizeH="0" baseline="0" noProof="0" dirty="0">
                  <a:ln>
                    <a:noFill/>
                  </a:ln>
                  <a:solidFill>
                    <a:srgbClr val="D83B01"/>
                  </a:solidFill>
                  <a:effectLst/>
                  <a:uLnTx/>
                  <a:uFillTx/>
                </a:rPr>
                <a:t>“</a:t>
              </a:r>
              <a:endParaRPr kumimoji="0" lang="en-US" sz="11500" b="0" i="0" u="none" strike="noStrike" kern="0" cap="none" spc="0" normalizeH="0" baseline="0" noProof="0" dirty="0">
                <a:ln>
                  <a:noFill/>
                </a:ln>
                <a:solidFill>
                  <a:srgbClr val="D83B01"/>
                </a:solidFill>
                <a:effectLst/>
                <a:uLnTx/>
                <a:uFillTx/>
              </a:endParaRPr>
            </a:p>
          </p:txBody>
        </p:sp>
        <p:sp>
          <p:nvSpPr>
            <p:cNvPr id="4" name="Title 1"/>
            <p:cNvSpPr txBox="1">
              <a:spLocks/>
            </p:cNvSpPr>
            <p:nvPr/>
          </p:nvSpPr>
          <p:spPr>
            <a:xfrm>
              <a:off x="6357168" y="1494198"/>
              <a:ext cx="3967562" cy="2659190"/>
            </a:xfrm>
            <a:prstGeom prst="rect">
              <a:avLst/>
            </a:prstGeom>
          </p:spPr>
          <p:txBody>
            <a:bodyPr wrap="square" lIns="0" tIns="0" rIns="0" bIns="0" anchor="t" anchorCtr="0">
              <a:spAutoFit/>
            </a:bodyP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rPr>
                <a:t>We don’t need to innovate around Office 365. We’ll leave that to Microsoft. </a:t>
              </a:r>
              <a:br>
                <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rPr>
              </a:br>
              <a:r>
                <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rPr>
                <a:t>Our job is to adopt the technology as quickly </a:t>
              </a:r>
              <a:br>
                <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rPr>
              </a:br>
              <a:r>
                <a:rPr kumimoji="0" lang="en-US" sz="2400" b="1" i="0" u="none" strike="noStrike" kern="0" cap="none" spc="0" normalizeH="0" baseline="0" noProof="0" dirty="0">
                  <a:ln>
                    <a:noFill/>
                  </a:ln>
                  <a:solidFill>
                    <a:schemeClr val="tx1"/>
                  </a:solidFill>
                  <a:effectLst/>
                  <a:uLnTx/>
                  <a:uFillTx/>
                  <a:latin typeface="Segoe UI Semibold" charset="0"/>
                  <a:ea typeface="Segoe UI Semibold" charset="0"/>
                  <a:cs typeface="Segoe UI Semibold" charset="0"/>
                </a:rPr>
                <a:t>as we can, and to stay focused on using it to deliver value to our clients.”</a:t>
              </a:r>
            </a:p>
          </p:txBody>
        </p:sp>
        <p:sp>
          <p:nvSpPr>
            <p:cNvPr id="5" name="Rectangle 4"/>
            <p:cNvSpPr/>
            <p:nvPr/>
          </p:nvSpPr>
          <p:spPr>
            <a:xfrm>
              <a:off x="7764127" y="4249476"/>
              <a:ext cx="2443960" cy="615553"/>
            </a:xfrm>
            <a:prstGeom prst="rect">
              <a:avLst/>
            </a:prstGeom>
          </p:spPr>
          <p:txBody>
            <a:bodyPr wrap="square" lIns="0" tIns="0" rIns="0" bIns="0" anchor="t" anchorCtr="0">
              <a:sp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Darren Russell</a:t>
              </a:r>
              <a:br>
                <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br>
              <a:r>
                <a:rPr kumimoji="0" lang="it-IT" sz="12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Digital Transformation Director</a:t>
              </a:r>
              <a:br>
                <a:rPr kumimoji="0" lang="it-IT" sz="12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br>
              <a:r>
                <a:rPr kumimoji="0" lang="it-IT" sz="12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rPr>
                <a:t>Mott MacDonald</a:t>
              </a:r>
              <a:endParaRPr kumimoji="0" lang="it-IT" sz="1600" b="1" i="0" u="none" strike="noStrike" kern="0" cap="none" spc="0" normalizeH="0" baseline="0" noProof="0" dirty="0">
                <a:ln>
                  <a:noFill/>
                </a:ln>
                <a:solidFill>
                  <a:sysClr val="windowText" lastClr="000000"/>
                </a:solidFill>
                <a:effectLst/>
                <a:uLnTx/>
                <a:uFillTx/>
                <a:latin typeface="Segoe UI Semibold" charset="0"/>
                <a:ea typeface="Segoe UI Semibold" charset="0"/>
                <a:cs typeface="Segoe UI Semibold" charset="0"/>
              </a:endParaRPr>
            </a:p>
          </p:txBody>
        </p:sp>
      </p:grpSp>
      <p:sp>
        <p:nvSpPr>
          <p:cNvPr id="33" name="TextBox 32"/>
          <p:cNvSpPr txBox="1"/>
          <p:nvPr/>
        </p:nvSpPr>
        <p:spPr>
          <a:xfrm>
            <a:off x="445625" y="3355596"/>
            <a:ext cx="2011680" cy="2011680"/>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400" b="1"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Vision</a:t>
            </a:r>
            <a:endParaRPr kumimoji="0" lang="en-US" sz="2400" b="0" i="0" u="none" strike="noStrike" kern="0" cap="none" spc="-50" normalizeH="0" baseline="0" noProof="0" dirty="0">
              <a:ln>
                <a:noFill/>
              </a:ln>
              <a:solidFill>
                <a:sysClr val="windowText" lastClr="000000"/>
              </a:solidFill>
              <a:effectLst/>
              <a:uLnTx/>
              <a:uFillTx/>
              <a:cs typeface="Segoe UI Semibold" panose="020B0702040204020203" pitchFamily="34" charset="0"/>
            </a:endParaRPr>
          </a:p>
          <a:p>
            <a:pPr marL="0" marR="0" lvl="0" indent="0" defTabSz="914400" eaLnBrk="1" fontAlgn="auto" latinLnBrk="0" hangingPunct="1">
              <a:lnSpc>
                <a:spcPct val="100000"/>
              </a:lnSpc>
              <a:spcBef>
                <a:spcPts val="0"/>
              </a:spcBef>
              <a:spcAft>
                <a:spcPts val="180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cs typeface="Bodoni Std Bold Italic"/>
              </a:rPr>
              <a:t>To be the consultant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of choice, recognized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for the quality of our people and our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customer service</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cs typeface="Bodoni Std Bold Italic"/>
            </a:endParaRPr>
          </a:p>
        </p:txBody>
      </p:sp>
      <p:sp>
        <p:nvSpPr>
          <p:cNvPr id="35" name="TextBox 34"/>
          <p:cNvSpPr txBox="1"/>
          <p:nvPr/>
        </p:nvSpPr>
        <p:spPr>
          <a:xfrm>
            <a:off x="2596879" y="3355596"/>
            <a:ext cx="2064330" cy="2011680"/>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400" b="1"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Challenge</a:t>
            </a:r>
            <a:endParaRPr kumimoji="0" lang="en-US" sz="2400" b="0" i="0" u="none" strike="noStrike" kern="0" cap="none" spc="-50" normalizeH="0" baseline="0" noProof="0" dirty="0">
              <a:ln>
                <a:noFill/>
              </a:ln>
              <a:solidFill>
                <a:sysClr val="windowText" lastClr="000000"/>
              </a:solidFill>
              <a:effectLst/>
              <a:uLnTx/>
              <a:uFillTx/>
              <a:cs typeface="Segoe UI Semibold" panose="020B0702040204020203" pitchFamily="34" charset="0"/>
            </a:endParaRP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cs typeface="Bodoni Std Bold Italic"/>
              </a:rPr>
              <a:t>A global management, engineering and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development consultancy, with over 17,000 employees and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clients in more than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150 countries</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cs typeface="Bodoni Std Bold Italic"/>
            </a:endParaRP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cs typeface="Bodoni Std Bold Italic"/>
            </a:endParaRPr>
          </a:p>
        </p:txBody>
      </p:sp>
      <p:sp>
        <p:nvSpPr>
          <p:cNvPr id="36" name="TextBox 35"/>
          <p:cNvSpPr txBox="1"/>
          <p:nvPr/>
        </p:nvSpPr>
        <p:spPr>
          <a:xfrm>
            <a:off x="5075237" y="3355596"/>
            <a:ext cx="2011680" cy="2011680"/>
          </a:xfrm>
          <a:prstGeom prst="rect">
            <a:avLst/>
          </a:prstGeom>
        </p:spPr>
        <p:txBody>
          <a:bodyPr vert="horz" wrap="square" lIns="0" tIns="0" rIns="0" bIns="0" rtlCol="0" anchor="t" anchorCtr="0">
            <a:no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2400" b="1"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Solution</a:t>
            </a:r>
            <a:endParaRPr kumimoji="0" lang="en-US" sz="2400" b="0" i="0" u="none" strike="noStrike" kern="0" cap="none" spc="-50" normalizeH="0" baseline="0" noProof="0" dirty="0">
              <a:ln>
                <a:noFill/>
              </a:ln>
              <a:solidFill>
                <a:sysClr val="windowText" lastClr="000000"/>
              </a:solidFill>
              <a:effectLst/>
              <a:uLnTx/>
              <a:uFillTx/>
              <a:cs typeface="Segoe UI Semibold" panose="020B0702040204020203" pitchFamily="34" charset="0"/>
            </a:endParaRPr>
          </a:p>
          <a:p>
            <a:pPr marL="0" marR="0" lvl="0" indent="0"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cs typeface="Bodoni Std Bold Italic"/>
              </a:rPr>
              <a:t>A phased transformation of the communication and collaboration infrastructure with training and support </a:t>
            </a:r>
            <a:br>
              <a:rPr kumimoji="0" lang="en-US" sz="1400" b="0" i="0" u="none" strike="noStrike" kern="0" cap="none" spc="0" normalizeH="0" baseline="0" noProof="0" dirty="0">
                <a:ln>
                  <a:noFill/>
                </a:ln>
                <a:solidFill>
                  <a:sysClr val="windowText" lastClr="000000"/>
                </a:solidFill>
                <a:effectLst/>
                <a:uLnTx/>
                <a:uFillTx/>
                <a:cs typeface="Bodoni Std Bold Italic"/>
              </a:rPr>
            </a:br>
            <a:r>
              <a:rPr kumimoji="0" lang="en-US" sz="1400" b="0" i="0" u="none" strike="noStrike" kern="0" cap="none" spc="0" normalizeH="0" baseline="0" noProof="0" dirty="0">
                <a:ln>
                  <a:noFill/>
                </a:ln>
                <a:solidFill>
                  <a:sysClr val="windowText" lastClr="000000"/>
                </a:solidFill>
                <a:effectLst/>
                <a:uLnTx/>
                <a:uFillTx/>
                <a:cs typeface="Bodoni Std Bold Italic"/>
              </a:rPr>
              <a:t>to drive user adoption</a:t>
            </a: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cs typeface="Bodoni Std Bold Italic"/>
            </a:endParaRPr>
          </a:p>
          <a:p>
            <a:pPr marL="0" marR="0" lvl="0" indent="0" defTabSz="914400" eaLnBrk="1" fontAlgn="auto" latinLnBrk="0" hangingPunct="1">
              <a:lnSpc>
                <a:spcPct val="100000"/>
              </a:lnSpc>
              <a:spcBef>
                <a:spcPts val="0"/>
              </a:spcBef>
              <a:spcAft>
                <a:spcPts val="120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cs typeface="Bodoni Std Bold Italic"/>
            </a:endParaRPr>
          </a:p>
        </p:txBody>
      </p:sp>
      <p:sp>
        <p:nvSpPr>
          <p:cNvPr id="16" name="TextBox 15"/>
          <p:cNvSpPr txBox="1"/>
          <p:nvPr/>
        </p:nvSpPr>
        <p:spPr>
          <a:xfrm>
            <a:off x="476303" y="6504313"/>
            <a:ext cx="3532134" cy="221471"/>
          </a:xfrm>
          <a:prstGeom prst="rect">
            <a:avLst/>
          </a:prstGeom>
          <a:noFill/>
        </p:spPr>
        <p:txBody>
          <a:bodyPr wrap="square" lIns="0" tIns="0" rIns="0" bIns="0" rtlCol="0">
            <a:spAutoFit/>
          </a:bodyPr>
          <a:lstStyle/>
          <a:p>
            <a:pPr marL="0" marR="0" lvl="0" indent="0" defTabSz="914224" eaLnBrk="1" fontAlgn="auto" latinLnBrk="0" hangingPunct="1">
              <a:lnSpc>
                <a:spcPct val="90000"/>
              </a:lnSpc>
              <a:spcBef>
                <a:spcPts val="1199"/>
              </a:spcBef>
              <a:spcAft>
                <a:spcPts val="600"/>
              </a:spcAft>
              <a:buClrTx/>
              <a:buSzTx/>
              <a:buFontTx/>
              <a:buNone/>
              <a:tabLst/>
              <a:defRPr/>
            </a:pPr>
            <a:r>
              <a:rPr kumimoji="0" lang="en-US" sz="1599" b="1" i="0" u="none" strike="noStrike" kern="0" cap="none" spc="0" normalizeH="0" baseline="0" noProof="0" dirty="0">
                <a:ln>
                  <a:noFill/>
                </a:ln>
                <a:solidFill>
                  <a:schemeClr val="tx2"/>
                </a:solidFill>
                <a:effectLst/>
                <a:uLnTx/>
                <a:uFillTx/>
                <a:cs typeface="Segoe UI Semibold" panose="020B0702040204020203" pitchFamily="34" charset="0"/>
              </a:rPr>
              <a:t>//aka.ms/</a:t>
            </a:r>
            <a:r>
              <a:rPr kumimoji="0" lang="en-US" sz="1599" b="1" i="0" u="none" strike="noStrike" kern="0" cap="none" spc="0" normalizeH="0" baseline="0" noProof="0" dirty="0" err="1">
                <a:ln>
                  <a:noFill/>
                </a:ln>
                <a:solidFill>
                  <a:schemeClr val="tx2"/>
                </a:solidFill>
                <a:effectLst/>
                <a:uLnTx/>
                <a:uFillTx/>
                <a:cs typeface="Segoe UI Semibold" panose="020B0702040204020203" pitchFamily="34" charset="0"/>
              </a:rPr>
              <a:t>mottmacdonaldstory</a:t>
            </a:r>
            <a:endParaRPr kumimoji="0" lang="en-US" sz="1599" b="1" i="0" u="none" strike="noStrike" kern="0" cap="none" spc="0" normalizeH="0" baseline="0" noProof="0" dirty="0">
              <a:ln>
                <a:noFill/>
              </a:ln>
              <a:solidFill>
                <a:schemeClr val="tx2"/>
              </a:solidFill>
              <a:effectLst/>
              <a:uLnTx/>
              <a:uFillTx/>
              <a:cs typeface="Segoe UI Semibold" panose="020B0702040204020203" pitchFamily="34" charset="0"/>
            </a:endParaRPr>
          </a:p>
        </p:txBody>
      </p:sp>
    </p:spTree>
    <p:extLst>
      <p:ext uri="{BB962C8B-B14F-4D97-AF65-F5344CB8AC3E}">
        <p14:creationId xmlns:p14="http://schemas.microsoft.com/office/powerpoint/2010/main" val="26997906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300238"/>
            <a:ext cx="12336461" cy="917575"/>
          </a:xfrm>
        </p:spPr>
        <p:txBody>
          <a:bodyPr/>
          <a:lstStyle/>
          <a:p>
            <a:r>
              <a:rPr lang="en-IN" sz="3800" dirty="0"/>
              <a:t>Prioritizing user adoption activities leads to greater impact</a:t>
            </a:r>
            <a:endParaRPr lang="en-US" sz="3800" dirty="0"/>
          </a:p>
        </p:txBody>
      </p:sp>
      <p:graphicFrame>
        <p:nvGraphicFramePr>
          <p:cNvPr id="22" name="Table 21"/>
          <p:cNvGraphicFramePr>
            <a:graphicFrameLocks noGrp="1"/>
          </p:cNvGraphicFramePr>
          <p:nvPr>
            <p:extLst/>
          </p:nvPr>
        </p:nvGraphicFramePr>
        <p:xfrm>
          <a:off x="274639" y="1734354"/>
          <a:ext cx="11889566" cy="2521445"/>
        </p:xfrm>
        <a:graphic>
          <a:graphicData uri="http://schemas.openxmlformats.org/drawingml/2006/table">
            <a:tbl>
              <a:tblPr>
                <a:tableStyleId>{5C22544A-7EE6-4342-B048-85BDC9FD1C3A}</a:tableStyleId>
              </a:tblPr>
              <a:tblGrid>
                <a:gridCol w="4393242">
                  <a:extLst>
                    <a:ext uri="{9D8B030D-6E8A-4147-A177-3AD203B41FA5}">
                      <a16:colId xmlns:a16="http://schemas.microsoft.com/office/drawing/2014/main" val="20000"/>
                    </a:ext>
                  </a:extLst>
                </a:gridCol>
                <a:gridCol w="1874081">
                  <a:extLst>
                    <a:ext uri="{9D8B030D-6E8A-4147-A177-3AD203B41FA5}">
                      <a16:colId xmlns:a16="http://schemas.microsoft.com/office/drawing/2014/main" val="20001"/>
                    </a:ext>
                  </a:extLst>
                </a:gridCol>
                <a:gridCol w="1874081">
                  <a:extLst>
                    <a:ext uri="{9D8B030D-6E8A-4147-A177-3AD203B41FA5}">
                      <a16:colId xmlns:a16="http://schemas.microsoft.com/office/drawing/2014/main" val="20002"/>
                    </a:ext>
                  </a:extLst>
                </a:gridCol>
                <a:gridCol w="1874081">
                  <a:extLst>
                    <a:ext uri="{9D8B030D-6E8A-4147-A177-3AD203B41FA5}">
                      <a16:colId xmlns:a16="http://schemas.microsoft.com/office/drawing/2014/main" val="20003"/>
                    </a:ext>
                  </a:extLst>
                </a:gridCol>
                <a:gridCol w="1874081">
                  <a:extLst>
                    <a:ext uri="{9D8B030D-6E8A-4147-A177-3AD203B41FA5}">
                      <a16:colId xmlns:a16="http://schemas.microsoft.com/office/drawing/2014/main" val="20004"/>
                    </a:ext>
                  </a:extLst>
                </a:gridCol>
              </a:tblGrid>
              <a:tr h="326885">
                <a:tc>
                  <a:txBody>
                    <a:bodyPr/>
                    <a:lstStyle/>
                    <a:p>
                      <a:pPr algn="l" fontAlgn="b"/>
                      <a:r>
                        <a:rPr lang="en-US" sz="1050" b="0" i="0" u="none" strike="noStrike" dirty="0">
                          <a:gradFill>
                            <a:gsLst>
                              <a:gs pos="0">
                                <a:schemeClr val="bg1">
                                  <a:lumMod val="50000"/>
                                </a:schemeClr>
                              </a:gs>
                              <a:gs pos="100000">
                                <a:schemeClr val="bg1">
                                  <a:lumMod val="50000"/>
                                </a:schemeClr>
                              </a:gs>
                            </a:gsLst>
                            <a:lin ang="5400000" scaled="0"/>
                          </a:gradFill>
                          <a:effectLst/>
                          <a:latin typeface="+mn-lt"/>
                        </a:rPr>
                        <a:t>% AGREE (T2B)</a:t>
                      </a:r>
                    </a:p>
                  </a:txBody>
                  <a:tcPr marL="182880" marR="1363" marT="1363" marB="91440" anchor="b">
                    <a:lnB w="3175" cap="flat" cmpd="sng" algn="ctr">
                      <a:solidFill>
                        <a:schemeClr val="tx1"/>
                      </a:solidFill>
                      <a:prstDash val="solid"/>
                      <a:round/>
                      <a:headEnd type="none" w="med" len="med"/>
                      <a:tailEnd type="none" w="med" len="med"/>
                    </a:lnB>
                    <a:noFill/>
                  </a:tcPr>
                </a:tc>
                <a:tc>
                  <a:txBody>
                    <a:bodyPr/>
                    <a:lstStyle/>
                    <a:p>
                      <a:pPr algn="l" fontAlgn="b"/>
                      <a:endParaRPr lang="en-US" sz="1000" b="0" i="0" u="none" strike="noStrike" dirty="0">
                        <a:solidFill>
                          <a:schemeClr val="bg1"/>
                        </a:solidFill>
                        <a:effectLst/>
                        <a:latin typeface="+mn-lt"/>
                      </a:endParaRPr>
                    </a:p>
                  </a:txBody>
                  <a:tcPr marL="1363" marR="1363" marT="1363" marB="0" anchor="b">
                    <a:lnB w="3175" cap="flat" cmpd="sng" algn="ctr">
                      <a:solidFill>
                        <a:schemeClr val="tx1"/>
                      </a:solidFill>
                      <a:prstDash val="solid"/>
                      <a:round/>
                      <a:headEnd type="none" w="med" len="med"/>
                      <a:tailEnd type="none" w="med" len="med"/>
                    </a:lnB>
                    <a:solidFill>
                      <a:schemeClr val="accent3"/>
                    </a:solidFill>
                  </a:tcPr>
                </a:tc>
                <a:tc>
                  <a:txBody>
                    <a:bodyPr/>
                    <a:lstStyle/>
                    <a:p>
                      <a:pPr algn="l" fontAlgn="b"/>
                      <a:endParaRPr lang="en-US" sz="1000" b="0" i="0" u="none" strike="noStrike" dirty="0">
                        <a:solidFill>
                          <a:schemeClr val="bg1"/>
                        </a:solidFill>
                        <a:effectLst/>
                        <a:latin typeface="+mn-lt"/>
                      </a:endParaRPr>
                    </a:p>
                  </a:txBody>
                  <a:tcPr marL="1363" marR="1363" marT="1363" marB="0" anchor="b">
                    <a:lnB w="3175" cap="flat" cmpd="sng" algn="ctr">
                      <a:solidFill>
                        <a:schemeClr val="tx1"/>
                      </a:solidFill>
                      <a:prstDash val="solid"/>
                      <a:round/>
                      <a:headEnd type="none" w="med" len="med"/>
                      <a:tailEnd type="none" w="med" len="med"/>
                    </a:lnB>
                    <a:solidFill>
                      <a:schemeClr val="accent3"/>
                    </a:solidFill>
                  </a:tcPr>
                </a:tc>
                <a:tc>
                  <a:txBody>
                    <a:bodyPr/>
                    <a:lstStyle/>
                    <a:p>
                      <a:pPr algn="l" fontAlgn="b"/>
                      <a:endParaRPr lang="en-US" sz="1000" b="0" i="0" u="none" strike="noStrike" dirty="0">
                        <a:solidFill>
                          <a:schemeClr val="bg1"/>
                        </a:solidFill>
                        <a:effectLst/>
                        <a:latin typeface="+mn-lt"/>
                      </a:endParaRPr>
                    </a:p>
                  </a:txBody>
                  <a:tcPr marL="1363" marR="1363" marT="1363" marB="0" anchor="b">
                    <a:lnB w="3175" cap="flat" cmpd="sng" algn="ctr">
                      <a:solidFill>
                        <a:schemeClr val="tx1"/>
                      </a:solidFill>
                      <a:prstDash val="solid"/>
                      <a:round/>
                      <a:headEnd type="none" w="med" len="med"/>
                      <a:tailEnd type="none" w="med" len="med"/>
                    </a:lnB>
                    <a:solidFill>
                      <a:schemeClr val="accent3"/>
                    </a:solidFill>
                  </a:tcPr>
                </a:tc>
                <a:tc>
                  <a:txBody>
                    <a:bodyPr/>
                    <a:lstStyle/>
                    <a:p>
                      <a:pPr algn="l" fontAlgn="b"/>
                      <a:endParaRPr lang="en-US" sz="1000" b="0" i="0" u="none" strike="noStrike" dirty="0">
                        <a:solidFill>
                          <a:schemeClr val="bg1"/>
                        </a:solidFill>
                        <a:effectLst/>
                        <a:latin typeface="+mn-lt"/>
                      </a:endParaRPr>
                    </a:p>
                  </a:txBody>
                  <a:tcPr marL="1363" marR="1363" marT="1363" marB="0" anchor="b">
                    <a:lnB w="3175"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365760">
                <a:tc>
                  <a:txBody>
                    <a:bodyPr/>
                    <a:lstStyle/>
                    <a:p>
                      <a:pPr algn="l" fontAlgn="b"/>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End users are aware that [service] has been made available to them</a:t>
                      </a:r>
                    </a:p>
                  </a:txBody>
                  <a:tcPr marL="182880"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1"/>
                  </a:ext>
                </a:extLst>
              </a:tr>
              <a:tr h="365760">
                <a:tc>
                  <a:txBody>
                    <a:bodyPr/>
                    <a:lstStyle/>
                    <a:p>
                      <a:pPr algn="l" fontAlgn="b"/>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Senior management has endorsed the use of [service]</a:t>
                      </a:r>
                    </a:p>
                  </a:txBody>
                  <a:tcPr marL="182880"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2"/>
                  </a:ext>
                </a:extLst>
              </a:tr>
              <a:tr h="365760">
                <a:tc>
                  <a:txBody>
                    <a:bodyPr/>
                    <a:lstStyle/>
                    <a:p>
                      <a:pPr algn="l" fontAlgn="b"/>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Driving adoption of [service] among end users is/was a high-priority</a:t>
                      </a:r>
                    </a:p>
                  </a:txBody>
                  <a:tcPr marL="182880"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365760">
                <a:tc>
                  <a:txBody>
                    <a:bodyPr/>
                    <a:lstStyle/>
                    <a:p>
                      <a:pPr algn="l" fontAlgn="b"/>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Specific individuals had a responsibility to drive usage of [service] </a:t>
                      </a:r>
                      <a:b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br>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among end users</a:t>
                      </a:r>
                    </a:p>
                  </a:txBody>
                  <a:tcPr marL="182880"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4"/>
                  </a:ext>
                </a:extLst>
              </a:tr>
              <a:tr h="365760">
                <a:tc>
                  <a:txBody>
                    <a:bodyPr/>
                    <a:lstStyle/>
                    <a:p>
                      <a:pPr algn="l" fontAlgn="b"/>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End users have a firm understanding of what [service] can do and </a:t>
                      </a:r>
                      <a:b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br>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the benefits to them in doing their job</a:t>
                      </a:r>
                    </a:p>
                  </a:txBody>
                  <a:tcPr marL="182880"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r h="365760">
                <a:tc>
                  <a:txBody>
                    <a:bodyPr/>
                    <a:lstStyle/>
                    <a:p>
                      <a:pPr algn="l" fontAlgn="b"/>
                      <a:r>
                        <a:rPr lang="en-IN" sz="1000" u="none" strike="noStrike" kern="1200" dirty="0">
                          <a:gradFill>
                            <a:gsLst>
                              <a:gs pos="0">
                                <a:schemeClr val="bg1">
                                  <a:lumMod val="50000"/>
                                </a:schemeClr>
                              </a:gs>
                              <a:gs pos="100000">
                                <a:schemeClr val="bg1">
                                  <a:lumMod val="50000"/>
                                </a:schemeClr>
                              </a:gs>
                            </a:gsLst>
                            <a:lin ang="5400000" scaled="0"/>
                          </a:gradFill>
                          <a:effectLst/>
                          <a:latin typeface="+mn-lt"/>
                          <a:ea typeface="+mn-ea"/>
                          <a:cs typeface="+mn-cs"/>
                        </a:rPr>
                        <a:t>End users have a firm understanding of how to use [service]</a:t>
                      </a:r>
                    </a:p>
                  </a:txBody>
                  <a:tcPr marL="182880"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endParaRPr lang="en-US" sz="1000" b="0" i="0" u="none" strike="noStrike" dirty="0">
                        <a:solidFill>
                          <a:srgbClr val="000000"/>
                        </a:solidFill>
                        <a:effectLst/>
                        <a:latin typeface="+mn-lt"/>
                      </a:endParaRPr>
                    </a:p>
                  </a:txBody>
                  <a:tcPr marL="1363" marR="1363" marT="1363"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6"/>
                  </a:ext>
                </a:extLst>
              </a:tr>
            </a:tbl>
          </a:graphicData>
        </a:graphic>
      </p:graphicFrame>
      <p:graphicFrame>
        <p:nvGraphicFramePr>
          <p:cNvPr id="23" name="Chart 3"/>
          <p:cNvGraphicFramePr/>
          <p:nvPr>
            <p:extLst/>
          </p:nvPr>
        </p:nvGraphicFramePr>
        <p:xfrm>
          <a:off x="4662446" y="2069518"/>
          <a:ext cx="1836784" cy="2186281"/>
        </p:xfrm>
        <a:graphic>
          <a:graphicData uri="http://schemas.openxmlformats.org/drawingml/2006/chart">
            <c:chart xmlns:c="http://schemas.openxmlformats.org/drawingml/2006/chart" xmlns:r="http://schemas.openxmlformats.org/officeDocument/2006/relationships" r:id="rId3"/>
          </a:graphicData>
        </a:graphic>
      </p:graphicFrame>
      <p:pic>
        <p:nvPicPr>
          <p:cNvPr id="26"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43766" y="1724951"/>
            <a:ext cx="1350674" cy="3474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8" name="Chart 5"/>
          <p:cNvGraphicFramePr/>
          <p:nvPr>
            <p:extLst/>
          </p:nvPr>
        </p:nvGraphicFramePr>
        <p:xfrm>
          <a:off x="6529979" y="2053924"/>
          <a:ext cx="1830600" cy="22043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7"/>
          <p:cNvGraphicFramePr/>
          <p:nvPr>
            <p:extLst/>
          </p:nvPr>
        </p:nvGraphicFramePr>
        <p:xfrm>
          <a:off x="8404214" y="2069518"/>
          <a:ext cx="1821764" cy="218628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9"/>
          <p:cNvGraphicFramePr/>
          <p:nvPr>
            <p:extLst/>
          </p:nvPr>
        </p:nvGraphicFramePr>
        <p:xfrm>
          <a:off x="10290522" y="2069517"/>
          <a:ext cx="1802010" cy="2173063"/>
        </p:xfrm>
        <a:graphic>
          <a:graphicData uri="http://schemas.openxmlformats.org/drawingml/2006/chart">
            <c:chart xmlns:c="http://schemas.openxmlformats.org/drawingml/2006/chart" xmlns:r="http://schemas.openxmlformats.org/officeDocument/2006/relationships" r:id="rId7"/>
          </a:graphicData>
        </a:graphic>
      </p:graphicFrame>
      <p:sp>
        <p:nvSpPr>
          <p:cNvPr id="33" name="Title 2"/>
          <p:cNvSpPr txBox="1">
            <a:spLocks/>
          </p:cNvSpPr>
          <p:nvPr/>
        </p:nvSpPr>
        <p:spPr>
          <a:xfrm>
            <a:off x="309323" y="4631697"/>
            <a:ext cx="11887136" cy="600164"/>
          </a:xfrm>
          <a:prstGeom prst="rect">
            <a:avLst/>
          </a:prstGeom>
        </p:spPr>
        <p:txBody>
          <a:bodyPr vert="horz" wrap="square" lIns="182880" tIns="146304" rIns="182880" bIns="146304" rtlCol="0" anchor="t">
            <a:spAutoFit/>
          </a:bodyPr>
          <a:lstStyle>
            <a:lvl1pPr algn="l" defTabSz="932559" rtl="0" eaLnBrk="1" latinLnBrk="0" hangingPunct="1">
              <a:lnSpc>
                <a:spcPct val="90000"/>
              </a:lnSpc>
              <a:spcBef>
                <a:spcPct val="0"/>
              </a:spcBef>
              <a:buNone/>
              <a:defRPr lang="en-US" sz="4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32559"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dirty="0">
                <a:ln w="3175">
                  <a:noFill/>
                </a:ln>
                <a:gradFill>
                  <a:gsLst>
                    <a:gs pos="1250">
                      <a:schemeClr val="tx2"/>
                    </a:gs>
                    <a:gs pos="100000">
                      <a:schemeClr val="tx2"/>
                    </a:gs>
                  </a:gsLst>
                  <a:lin ang="5400000" scaled="0"/>
                </a:gradFill>
                <a:effectLst/>
                <a:uLnTx/>
                <a:uFillTx/>
                <a:latin typeface="Segoe UI Semibold" panose="020B0702040204020203" pitchFamily="34" charset="0"/>
                <a:ea typeface="+mn-ea"/>
                <a:cs typeface="Segoe UI Semibold" panose="020B0702040204020203" pitchFamily="34" charset="0"/>
              </a:rPr>
              <a:t>…CUSTOMERS WHO PLAN FOR USAGE REALIZE GREATER SUCCESS</a:t>
            </a:r>
          </a:p>
        </p:txBody>
      </p:sp>
      <p:sp>
        <p:nvSpPr>
          <p:cNvPr id="34" name="Rectangle 33"/>
          <p:cNvSpPr/>
          <p:nvPr/>
        </p:nvSpPr>
        <p:spPr bwMode="auto">
          <a:xfrm>
            <a:off x="309323" y="5207417"/>
            <a:ext cx="9414114" cy="368951"/>
          </a:xfrm>
          <a:prstGeom prst="rect">
            <a:avLst/>
          </a:prstGeom>
          <a:noFill/>
          <a:ln w="952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28016" rIns="155448" bIns="128016" numCol="1" spcCol="0" rtlCol="0" fromWordArt="0" anchor="ctr"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IN" sz="1400" b="0" i="0" u="none" strike="noStrike" kern="0" cap="none" spc="0" normalizeH="0" baseline="0" noProof="0" dirty="0">
                <a:ln>
                  <a:noFill/>
                </a:ln>
                <a:gradFill>
                  <a:gsLst>
                    <a:gs pos="1250">
                      <a:schemeClr val="tx1"/>
                    </a:gs>
                    <a:gs pos="100000">
                      <a:schemeClr val="tx1"/>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Average # of adoption activities implemented by managed customers—by usage levels</a:t>
            </a:r>
          </a:p>
        </p:txBody>
      </p:sp>
      <p:sp>
        <p:nvSpPr>
          <p:cNvPr id="37" name="Rectangle 36"/>
          <p:cNvSpPr/>
          <p:nvPr/>
        </p:nvSpPr>
        <p:spPr bwMode="auto">
          <a:xfrm>
            <a:off x="283799" y="2069518"/>
            <a:ext cx="11873277" cy="349283"/>
          </a:xfrm>
          <a:prstGeom prst="rect">
            <a:avLst/>
          </a:prstGeom>
          <a:noFill/>
          <a:ln w="19050">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9" name="Rectangle 38"/>
          <p:cNvSpPr/>
          <p:nvPr/>
        </p:nvSpPr>
        <p:spPr bwMode="auto">
          <a:xfrm>
            <a:off x="283799" y="2795242"/>
            <a:ext cx="11880404" cy="354154"/>
          </a:xfrm>
          <a:prstGeom prst="rect">
            <a:avLst/>
          </a:prstGeom>
          <a:noFill/>
          <a:ln w="19050">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1" name="Rectangle 40"/>
          <p:cNvSpPr/>
          <p:nvPr/>
        </p:nvSpPr>
        <p:spPr bwMode="auto">
          <a:xfrm>
            <a:off x="283798" y="3525838"/>
            <a:ext cx="11873277" cy="729962"/>
          </a:xfrm>
          <a:prstGeom prst="rect">
            <a:avLst/>
          </a:prstGeom>
          <a:noFill/>
          <a:ln w="19050">
            <a:solidFill>
              <a:schemeClr val="tx1"/>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 name="Group 1"/>
          <p:cNvGrpSpPr/>
          <p:nvPr/>
        </p:nvGrpSpPr>
        <p:grpSpPr>
          <a:xfrm>
            <a:off x="456843" y="1041853"/>
            <a:ext cx="11700233" cy="491567"/>
            <a:chOff x="456843" y="1041853"/>
            <a:chExt cx="11700233" cy="491567"/>
          </a:xfrm>
        </p:grpSpPr>
        <p:sp>
          <p:nvSpPr>
            <p:cNvPr id="31" name="TextBox 30"/>
            <p:cNvSpPr txBox="1"/>
            <p:nvPr/>
          </p:nvSpPr>
          <p:spPr>
            <a:xfrm>
              <a:off x="955741" y="1128776"/>
              <a:ext cx="11201335" cy="307777"/>
            </a:xfrm>
            <a:prstGeom prst="rect">
              <a:avLst/>
            </a:prstGeom>
            <a:noFill/>
          </p:spPr>
          <p:txBody>
            <a:bodyPr wrap="square" lIns="182880" tIns="45720" rIns="18288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5439">
                        <a:schemeClr val="tx1"/>
                      </a:gs>
                      <a:gs pos="89000">
                        <a:schemeClr val="tx1"/>
                      </a:gs>
                    </a:gsLst>
                    <a:lin ang="5400000" scaled="0"/>
                  </a:gradFill>
                  <a:effectLst/>
                  <a:uLnTx/>
                  <a:uFillTx/>
                  <a:latin typeface="Segoe UI Semilight" panose="020B0402040204020203" pitchFamily="34" charset="0"/>
                  <a:cs typeface="Segoe UI Semilight" panose="020B0402040204020203" pitchFamily="34" charset="0"/>
                </a:rPr>
                <a:t>End-users awareness is still a common blocker to greater adoption</a:t>
              </a:r>
            </a:p>
          </p:txBody>
        </p:sp>
        <p:grpSp>
          <p:nvGrpSpPr>
            <p:cNvPr id="10" name="Group 9"/>
            <p:cNvGrpSpPr/>
            <p:nvPr/>
          </p:nvGrpSpPr>
          <p:grpSpPr>
            <a:xfrm>
              <a:off x="456843" y="1041853"/>
              <a:ext cx="491567" cy="491567"/>
              <a:chOff x="10603781" y="1250697"/>
              <a:chExt cx="641692" cy="641692"/>
            </a:xfrm>
          </p:grpSpPr>
          <p:sp>
            <p:nvSpPr>
              <p:cNvPr id="66" name="Oval 65"/>
              <p:cNvSpPr/>
              <p:nvPr/>
            </p:nvSpPr>
            <p:spPr bwMode="auto">
              <a:xfrm>
                <a:off x="10603781" y="1250697"/>
                <a:ext cx="641692" cy="64169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nvGrpSpPr>
              <p:cNvPr id="6" name="Group 4"/>
              <p:cNvGrpSpPr>
                <a:grpSpLocks noChangeAspect="1"/>
              </p:cNvGrpSpPr>
              <p:nvPr/>
            </p:nvGrpSpPr>
            <p:grpSpPr bwMode="auto">
              <a:xfrm>
                <a:off x="10790968" y="1438932"/>
                <a:ext cx="267318" cy="265222"/>
                <a:chOff x="6430" y="998"/>
                <a:chExt cx="255" cy="253"/>
              </a:xfrm>
            </p:grpSpPr>
            <p:sp>
              <p:nvSpPr>
                <p:cNvPr id="8" name="Line 5"/>
                <p:cNvSpPr>
                  <a:spLocks noChangeShapeType="1"/>
                </p:cNvSpPr>
                <p:nvPr/>
              </p:nvSpPr>
              <p:spPr bwMode="auto">
                <a:xfrm>
                  <a:off x="6430" y="1124"/>
                  <a:ext cx="249"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Freeform 6"/>
                <p:cNvSpPr>
                  <a:spLocks/>
                </p:cNvSpPr>
                <p:nvPr/>
              </p:nvSpPr>
              <p:spPr bwMode="auto">
                <a:xfrm>
                  <a:off x="6560" y="998"/>
                  <a:ext cx="125" cy="253"/>
                </a:xfrm>
                <a:custGeom>
                  <a:avLst/>
                  <a:gdLst>
                    <a:gd name="T0" fmla="*/ 0 w 125"/>
                    <a:gd name="T1" fmla="*/ 0 h 253"/>
                    <a:gd name="T2" fmla="*/ 125 w 125"/>
                    <a:gd name="T3" fmla="*/ 126 h 253"/>
                    <a:gd name="T4" fmla="*/ 0 w 125"/>
                    <a:gd name="T5" fmla="*/ 253 h 253"/>
                  </a:gdLst>
                  <a:ahLst/>
                  <a:cxnLst>
                    <a:cxn ang="0">
                      <a:pos x="T0" y="T1"/>
                    </a:cxn>
                    <a:cxn ang="0">
                      <a:pos x="T2" y="T3"/>
                    </a:cxn>
                    <a:cxn ang="0">
                      <a:pos x="T4" y="T5"/>
                    </a:cxn>
                  </a:cxnLst>
                  <a:rect l="0" t="0" r="r" b="b"/>
                  <a:pathLst>
                    <a:path w="125" h="253">
                      <a:moveTo>
                        <a:pt x="0" y="0"/>
                      </a:moveTo>
                      <a:lnTo>
                        <a:pt x="125" y="126"/>
                      </a:lnTo>
                      <a:lnTo>
                        <a:pt x="0" y="253"/>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pic>
        <p:nvPicPr>
          <p:cNvPr id="14" name="Picture 13"/>
          <p:cNvPicPr>
            <a:picLocks noChangeAspect="1"/>
          </p:cNvPicPr>
          <p:nvPr/>
        </p:nvPicPr>
        <p:blipFill>
          <a:blip r:embed="rId8"/>
          <a:stretch>
            <a:fillRect/>
          </a:stretch>
        </p:blipFill>
        <p:spPr>
          <a:xfrm>
            <a:off x="9496425" y="4433186"/>
            <a:ext cx="3114675" cy="2683970"/>
          </a:xfrm>
          <a:prstGeom prst="rect">
            <a:avLst/>
          </a:prstGeom>
        </p:spPr>
      </p:pic>
      <p:sp>
        <p:nvSpPr>
          <p:cNvPr id="67" name="Freeform 5"/>
          <p:cNvSpPr>
            <a:spLocks noChangeAspect="1" noEditPoints="1"/>
          </p:cNvSpPr>
          <p:nvPr/>
        </p:nvSpPr>
        <p:spPr bwMode="black">
          <a:xfrm>
            <a:off x="7029613" y="1770447"/>
            <a:ext cx="849313" cy="247383"/>
          </a:xfrm>
          <a:custGeom>
            <a:avLst/>
            <a:gdLst>
              <a:gd name="T0" fmla="*/ 160 w 1618"/>
              <a:gd name="T1" fmla="*/ 155 h 469"/>
              <a:gd name="T2" fmla="*/ 148 w 1618"/>
              <a:gd name="T3" fmla="*/ 144 h 469"/>
              <a:gd name="T4" fmla="*/ 92 w 1618"/>
              <a:gd name="T5" fmla="*/ 60 h 469"/>
              <a:gd name="T6" fmla="*/ 684 w 1618"/>
              <a:gd name="T7" fmla="*/ 98 h 469"/>
              <a:gd name="T8" fmla="*/ 517 w 1618"/>
              <a:gd name="T9" fmla="*/ 209 h 469"/>
              <a:gd name="T10" fmla="*/ 684 w 1618"/>
              <a:gd name="T11" fmla="*/ 98 h 469"/>
              <a:gd name="T12" fmla="*/ 539 w 1618"/>
              <a:gd name="T13" fmla="*/ 111 h 469"/>
              <a:gd name="T14" fmla="*/ 845 w 1618"/>
              <a:gd name="T15" fmla="*/ 166 h 469"/>
              <a:gd name="T16" fmla="*/ 725 w 1618"/>
              <a:gd name="T17" fmla="*/ 110 h 469"/>
              <a:gd name="T18" fmla="*/ 822 w 1618"/>
              <a:gd name="T19" fmla="*/ 172 h 469"/>
              <a:gd name="T20" fmla="*/ 936 w 1618"/>
              <a:gd name="T21" fmla="*/ 107 h 469"/>
              <a:gd name="T22" fmla="*/ 986 w 1618"/>
              <a:gd name="T23" fmla="*/ 244 h 469"/>
              <a:gd name="T24" fmla="*/ 996 w 1618"/>
              <a:gd name="T25" fmla="*/ 176 h 469"/>
              <a:gd name="T26" fmla="*/ 894 w 1618"/>
              <a:gd name="T27" fmla="*/ 168 h 469"/>
              <a:gd name="T28" fmla="*/ 1174 w 1618"/>
              <a:gd name="T29" fmla="*/ 205 h 469"/>
              <a:gd name="T30" fmla="*/ 1049 w 1618"/>
              <a:gd name="T31" fmla="*/ 74 h 469"/>
              <a:gd name="T32" fmla="*/ 1255 w 1618"/>
              <a:gd name="T33" fmla="*/ 116 h 469"/>
              <a:gd name="T34" fmla="*/ 1240 w 1618"/>
              <a:gd name="T35" fmla="*/ 254 h 469"/>
              <a:gd name="T36" fmla="*/ 1333 w 1618"/>
              <a:gd name="T37" fmla="*/ 48 h 469"/>
              <a:gd name="T38" fmla="*/ 1333 w 1618"/>
              <a:gd name="T39" fmla="*/ 69 h 469"/>
              <a:gd name="T40" fmla="*/ 1333 w 1618"/>
              <a:gd name="T41" fmla="*/ 254 h 469"/>
              <a:gd name="T42" fmla="*/ 1413 w 1618"/>
              <a:gd name="T43" fmla="*/ 215 h 469"/>
              <a:gd name="T44" fmla="*/ 1462 w 1618"/>
              <a:gd name="T45" fmla="*/ 110 h 469"/>
              <a:gd name="T46" fmla="*/ 1492 w 1618"/>
              <a:gd name="T47" fmla="*/ 183 h 469"/>
              <a:gd name="T48" fmla="*/ 1529 w 1618"/>
              <a:gd name="T49" fmla="*/ 225 h 469"/>
              <a:gd name="T50" fmla="*/ 1558 w 1618"/>
              <a:gd name="T51" fmla="*/ 126 h 469"/>
              <a:gd name="T52" fmla="*/ 532 w 1618"/>
              <a:gd name="T53" fmla="*/ 316 h 469"/>
              <a:gd name="T54" fmla="*/ 523 w 1618"/>
              <a:gd name="T55" fmla="*/ 466 h 469"/>
              <a:gd name="T56" fmla="*/ 540 w 1618"/>
              <a:gd name="T57" fmla="*/ 343 h 469"/>
              <a:gd name="T58" fmla="*/ 586 w 1618"/>
              <a:gd name="T59" fmla="*/ 372 h 469"/>
              <a:gd name="T60" fmla="*/ 663 w 1618"/>
              <a:gd name="T61" fmla="*/ 372 h 469"/>
              <a:gd name="T62" fmla="*/ 625 w 1618"/>
              <a:gd name="T63" fmla="*/ 372 h 469"/>
              <a:gd name="T64" fmla="*/ 728 w 1618"/>
              <a:gd name="T65" fmla="*/ 364 h 469"/>
              <a:gd name="T66" fmla="*/ 717 w 1618"/>
              <a:gd name="T67" fmla="*/ 466 h 469"/>
              <a:gd name="T68" fmla="*/ 892 w 1618"/>
              <a:gd name="T69" fmla="*/ 398 h 469"/>
              <a:gd name="T70" fmla="*/ 851 w 1618"/>
              <a:gd name="T71" fmla="*/ 317 h 469"/>
              <a:gd name="T72" fmla="*/ 892 w 1618"/>
              <a:gd name="T73" fmla="*/ 398 h 469"/>
              <a:gd name="T74" fmla="*/ 875 w 1618"/>
              <a:gd name="T75" fmla="*/ 355 h 469"/>
              <a:gd name="T76" fmla="*/ 846 w 1618"/>
              <a:gd name="T77" fmla="*/ 397 h 469"/>
              <a:gd name="T78" fmla="*/ 987 w 1618"/>
              <a:gd name="T79" fmla="*/ 445 h 469"/>
              <a:gd name="T80" fmla="*/ 961 w 1618"/>
              <a:gd name="T81" fmla="*/ 469 h 469"/>
              <a:gd name="T82" fmla="*/ 1095 w 1618"/>
              <a:gd name="T83" fmla="*/ 420 h 469"/>
              <a:gd name="T84" fmla="*/ 1096 w 1618"/>
              <a:gd name="T85" fmla="*/ 379 h 469"/>
              <a:gd name="T86" fmla="*/ 1062 w 1618"/>
              <a:gd name="T87" fmla="*/ 419 h 469"/>
              <a:gd name="T88" fmla="*/ 1062 w 1618"/>
              <a:gd name="T89" fmla="*/ 469 h 469"/>
              <a:gd name="T90" fmla="*/ 1124 w 1618"/>
              <a:gd name="T91" fmla="*/ 314 h 469"/>
              <a:gd name="T92" fmla="*/ 1140 w 1618"/>
              <a:gd name="T93" fmla="*/ 314 h 469"/>
              <a:gd name="T94" fmla="*/ 1260 w 1618"/>
              <a:gd name="T95" fmla="*/ 401 h 469"/>
              <a:gd name="T96" fmla="*/ 1171 w 1618"/>
              <a:gd name="T97" fmla="*/ 360 h 469"/>
              <a:gd name="T98" fmla="*/ 1243 w 1618"/>
              <a:gd name="T99" fmla="*/ 405 h 469"/>
              <a:gd name="T100" fmla="*/ 1330 w 1618"/>
              <a:gd name="T101" fmla="*/ 357 h 469"/>
              <a:gd name="T102" fmla="*/ 1366 w 1618"/>
              <a:gd name="T103" fmla="*/ 459 h 469"/>
              <a:gd name="T104" fmla="*/ 1374 w 1618"/>
              <a:gd name="T105" fmla="*/ 408 h 469"/>
              <a:gd name="T106" fmla="*/ 1299 w 1618"/>
              <a:gd name="T107" fmla="*/ 403 h 469"/>
              <a:gd name="T108" fmla="*/ 1425 w 1618"/>
              <a:gd name="T109" fmla="*/ 372 h 469"/>
              <a:gd name="T110" fmla="*/ 1394 w 1618"/>
              <a:gd name="T111" fmla="*/ 406 h 469"/>
              <a:gd name="T112" fmla="*/ 1388 w 1618"/>
              <a:gd name="T113" fmla="*/ 462 h 469"/>
              <a:gd name="T114" fmla="*/ 1506 w 1618"/>
              <a:gd name="T115" fmla="*/ 406 h 469"/>
              <a:gd name="T116" fmla="*/ 1529 w 1618"/>
              <a:gd name="T117" fmla="*/ 362 h 469"/>
              <a:gd name="T118" fmla="*/ 1512 w 1618"/>
              <a:gd name="T119" fmla="*/ 430 h 469"/>
              <a:gd name="T120" fmla="*/ 1523 w 1618"/>
              <a:gd name="T121" fmla="*/ 46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8" h="469">
                <a:moveTo>
                  <a:pt x="397" y="176"/>
                </a:moveTo>
                <a:cubicBezTo>
                  <a:pt x="397" y="176"/>
                  <a:pt x="438" y="181"/>
                  <a:pt x="438" y="226"/>
                </a:cubicBezTo>
                <a:cubicBezTo>
                  <a:pt x="438" y="247"/>
                  <a:pt x="426" y="273"/>
                  <a:pt x="397" y="273"/>
                </a:cubicBezTo>
                <a:cubicBezTo>
                  <a:pt x="397" y="273"/>
                  <a:pt x="176" y="273"/>
                  <a:pt x="162" y="273"/>
                </a:cubicBezTo>
                <a:cubicBezTo>
                  <a:pt x="117" y="273"/>
                  <a:pt x="100" y="242"/>
                  <a:pt x="100" y="210"/>
                </a:cubicBezTo>
                <a:cubicBezTo>
                  <a:pt x="100" y="157"/>
                  <a:pt x="160" y="155"/>
                  <a:pt x="160" y="155"/>
                </a:cubicBezTo>
                <a:cubicBezTo>
                  <a:pt x="160" y="155"/>
                  <a:pt x="165" y="97"/>
                  <a:pt x="216" y="85"/>
                </a:cubicBezTo>
                <a:cubicBezTo>
                  <a:pt x="263" y="75"/>
                  <a:pt x="289" y="99"/>
                  <a:pt x="301" y="117"/>
                </a:cubicBezTo>
                <a:cubicBezTo>
                  <a:pt x="301" y="117"/>
                  <a:pt x="329" y="101"/>
                  <a:pt x="361" y="115"/>
                </a:cubicBezTo>
                <a:cubicBezTo>
                  <a:pt x="380" y="124"/>
                  <a:pt x="399" y="144"/>
                  <a:pt x="397" y="176"/>
                </a:cubicBezTo>
                <a:close/>
                <a:moveTo>
                  <a:pt x="85" y="212"/>
                </a:moveTo>
                <a:cubicBezTo>
                  <a:pt x="85" y="153"/>
                  <a:pt x="148" y="144"/>
                  <a:pt x="148" y="144"/>
                </a:cubicBezTo>
                <a:cubicBezTo>
                  <a:pt x="148" y="144"/>
                  <a:pt x="156" y="87"/>
                  <a:pt x="213" y="73"/>
                </a:cubicBezTo>
                <a:cubicBezTo>
                  <a:pt x="257" y="61"/>
                  <a:pt x="290" y="81"/>
                  <a:pt x="305" y="103"/>
                </a:cubicBezTo>
                <a:cubicBezTo>
                  <a:pt x="305" y="103"/>
                  <a:pt x="314" y="96"/>
                  <a:pt x="335" y="97"/>
                </a:cubicBezTo>
                <a:cubicBezTo>
                  <a:pt x="333" y="77"/>
                  <a:pt x="320" y="37"/>
                  <a:pt x="275" y="19"/>
                </a:cubicBezTo>
                <a:cubicBezTo>
                  <a:pt x="225" y="0"/>
                  <a:pt x="181" y="24"/>
                  <a:pt x="160" y="61"/>
                </a:cubicBezTo>
                <a:cubicBezTo>
                  <a:pt x="160" y="61"/>
                  <a:pt x="129" y="41"/>
                  <a:pt x="92" y="60"/>
                </a:cubicBezTo>
                <a:cubicBezTo>
                  <a:pt x="66" y="73"/>
                  <a:pt x="49" y="105"/>
                  <a:pt x="53" y="135"/>
                </a:cubicBezTo>
                <a:cubicBezTo>
                  <a:pt x="53" y="135"/>
                  <a:pt x="0" y="139"/>
                  <a:pt x="0" y="195"/>
                </a:cubicBezTo>
                <a:cubicBezTo>
                  <a:pt x="0" y="227"/>
                  <a:pt x="28" y="254"/>
                  <a:pt x="58" y="254"/>
                </a:cubicBezTo>
                <a:cubicBezTo>
                  <a:pt x="97" y="254"/>
                  <a:pt x="97" y="254"/>
                  <a:pt x="97" y="254"/>
                </a:cubicBezTo>
                <a:cubicBezTo>
                  <a:pt x="88" y="240"/>
                  <a:pt x="85" y="224"/>
                  <a:pt x="85" y="212"/>
                </a:cubicBezTo>
                <a:close/>
                <a:moveTo>
                  <a:pt x="684" y="98"/>
                </a:moveTo>
                <a:cubicBezTo>
                  <a:pt x="677" y="82"/>
                  <a:pt x="666" y="70"/>
                  <a:pt x="651" y="62"/>
                </a:cubicBezTo>
                <a:cubicBezTo>
                  <a:pt x="637" y="53"/>
                  <a:pt x="621" y="49"/>
                  <a:pt x="603" y="49"/>
                </a:cubicBezTo>
                <a:cubicBezTo>
                  <a:pt x="584" y="49"/>
                  <a:pt x="566" y="54"/>
                  <a:pt x="552" y="62"/>
                </a:cubicBezTo>
                <a:cubicBezTo>
                  <a:pt x="537" y="71"/>
                  <a:pt x="525" y="83"/>
                  <a:pt x="517" y="100"/>
                </a:cubicBezTo>
                <a:cubicBezTo>
                  <a:pt x="509" y="116"/>
                  <a:pt x="505" y="134"/>
                  <a:pt x="505" y="156"/>
                </a:cubicBezTo>
                <a:cubicBezTo>
                  <a:pt x="505" y="176"/>
                  <a:pt x="509" y="193"/>
                  <a:pt x="517" y="209"/>
                </a:cubicBezTo>
                <a:cubicBezTo>
                  <a:pt x="525" y="224"/>
                  <a:pt x="536" y="236"/>
                  <a:pt x="550" y="245"/>
                </a:cubicBezTo>
                <a:cubicBezTo>
                  <a:pt x="565" y="253"/>
                  <a:pt x="581" y="258"/>
                  <a:pt x="600" y="258"/>
                </a:cubicBezTo>
                <a:cubicBezTo>
                  <a:pt x="619" y="258"/>
                  <a:pt x="636" y="253"/>
                  <a:pt x="650" y="245"/>
                </a:cubicBezTo>
                <a:cubicBezTo>
                  <a:pt x="665" y="236"/>
                  <a:pt x="676" y="223"/>
                  <a:pt x="684" y="207"/>
                </a:cubicBezTo>
                <a:cubicBezTo>
                  <a:pt x="692" y="191"/>
                  <a:pt x="696" y="172"/>
                  <a:pt x="696" y="151"/>
                </a:cubicBezTo>
                <a:cubicBezTo>
                  <a:pt x="696" y="131"/>
                  <a:pt x="692" y="113"/>
                  <a:pt x="684" y="98"/>
                </a:cubicBezTo>
                <a:close/>
                <a:moveTo>
                  <a:pt x="652" y="214"/>
                </a:moveTo>
                <a:cubicBezTo>
                  <a:pt x="640" y="229"/>
                  <a:pt x="622" y="236"/>
                  <a:pt x="600" y="236"/>
                </a:cubicBezTo>
                <a:cubicBezTo>
                  <a:pt x="586" y="236"/>
                  <a:pt x="574" y="233"/>
                  <a:pt x="563" y="226"/>
                </a:cubicBezTo>
                <a:cubicBezTo>
                  <a:pt x="553" y="219"/>
                  <a:pt x="544" y="209"/>
                  <a:pt x="539" y="197"/>
                </a:cubicBezTo>
                <a:cubicBezTo>
                  <a:pt x="533" y="184"/>
                  <a:pt x="530" y="170"/>
                  <a:pt x="530" y="154"/>
                </a:cubicBezTo>
                <a:cubicBezTo>
                  <a:pt x="530" y="138"/>
                  <a:pt x="533" y="123"/>
                  <a:pt x="539" y="111"/>
                </a:cubicBezTo>
                <a:cubicBezTo>
                  <a:pt x="545" y="98"/>
                  <a:pt x="553" y="88"/>
                  <a:pt x="564" y="81"/>
                </a:cubicBezTo>
                <a:cubicBezTo>
                  <a:pt x="575" y="74"/>
                  <a:pt x="588" y="70"/>
                  <a:pt x="601" y="70"/>
                </a:cubicBezTo>
                <a:cubicBezTo>
                  <a:pt x="623" y="70"/>
                  <a:pt x="641" y="78"/>
                  <a:pt x="653" y="92"/>
                </a:cubicBezTo>
                <a:cubicBezTo>
                  <a:pt x="665" y="107"/>
                  <a:pt x="671" y="128"/>
                  <a:pt x="671" y="154"/>
                </a:cubicBezTo>
                <a:cubicBezTo>
                  <a:pt x="671" y="180"/>
                  <a:pt x="665" y="200"/>
                  <a:pt x="652" y="214"/>
                </a:cubicBezTo>
                <a:close/>
                <a:moveTo>
                  <a:pt x="845" y="166"/>
                </a:moveTo>
                <a:cubicBezTo>
                  <a:pt x="845" y="147"/>
                  <a:pt x="841" y="132"/>
                  <a:pt x="832" y="122"/>
                </a:cubicBezTo>
                <a:cubicBezTo>
                  <a:pt x="824" y="112"/>
                  <a:pt x="812" y="107"/>
                  <a:pt x="796" y="107"/>
                </a:cubicBezTo>
                <a:cubicBezTo>
                  <a:pt x="775" y="107"/>
                  <a:pt x="760" y="116"/>
                  <a:pt x="749" y="134"/>
                </a:cubicBezTo>
                <a:cubicBezTo>
                  <a:pt x="748" y="134"/>
                  <a:pt x="748" y="134"/>
                  <a:pt x="748" y="134"/>
                </a:cubicBezTo>
                <a:cubicBezTo>
                  <a:pt x="748" y="110"/>
                  <a:pt x="748" y="110"/>
                  <a:pt x="748" y="110"/>
                </a:cubicBezTo>
                <a:cubicBezTo>
                  <a:pt x="725" y="110"/>
                  <a:pt x="725" y="110"/>
                  <a:pt x="725" y="110"/>
                </a:cubicBezTo>
                <a:cubicBezTo>
                  <a:pt x="725" y="254"/>
                  <a:pt x="725" y="254"/>
                  <a:pt x="725" y="254"/>
                </a:cubicBezTo>
                <a:cubicBezTo>
                  <a:pt x="748" y="254"/>
                  <a:pt x="748" y="254"/>
                  <a:pt x="748" y="254"/>
                </a:cubicBezTo>
                <a:cubicBezTo>
                  <a:pt x="748" y="172"/>
                  <a:pt x="748" y="172"/>
                  <a:pt x="748" y="172"/>
                </a:cubicBezTo>
                <a:cubicBezTo>
                  <a:pt x="748" y="159"/>
                  <a:pt x="752" y="148"/>
                  <a:pt x="760" y="139"/>
                </a:cubicBezTo>
                <a:cubicBezTo>
                  <a:pt x="767" y="131"/>
                  <a:pt x="777" y="126"/>
                  <a:pt x="788" y="126"/>
                </a:cubicBezTo>
                <a:cubicBezTo>
                  <a:pt x="811" y="126"/>
                  <a:pt x="822" y="142"/>
                  <a:pt x="822" y="172"/>
                </a:cubicBezTo>
                <a:cubicBezTo>
                  <a:pt x="822" y="254"/>
                  <a:pt x="822" y="254"/>
                  <a:pt x="822" y="254"/>
                </a:cubicBezTo>
                <a:cubicBezTo>
                  <a:pt x="845" y="254"/>
                  <a:pt x="845" y="254"/>
                  <a:pt x="845" y="254"/>
                </a:cubicBezTo>
                <a:lnTo>
                  <a:pt x="845" y="166"/>
                </a:lnTo>
                <a:close/>
                <a:moveTo>
                  <a:pt x="996" y="176"/>
                </a:moveTo>
                <a:cubicBezTo>
                  <a:pt x="996" y="154"/>
                  <a:pt x="990" y="137"/>
                  <a:pt x="980" y="125"/>
                </a:cubicBezTo>
                <a:cubicBezTo>
                  <a:pt x="970" y="113"/>
                  <a:pt x="955" y="107"/>
                  <a:pt x="936" y="107"/>
                </a:cubicBezTo>
                <a:cubicBezTo>
                  <a:pt x="924" y="107"/>
                  <a:pt x="913" y="110"/>
                  <a:pt x="903" y="116"/>
                </a:cubicBezTo>
                <a:cubicBezTo>
                  <a:pt x="893" y="123"/>
                  <a:pt x="885" y="132"/>
                  <a:pt x="879" y="144"/>
                </a:cubicBezTo>
                <a:cubicBezTo>
                  <a:pt x="873" y="155"/>
                  <a:pt x="870" y="169"/>
                  <a:pt x="870" y="183"/>
                </a:cubicBezTo>
                <a:cubicBezTo>
                  <a:pt x="870" y="206"/>
                  <a:pt x="876" y="225"/>
                  <a:pt x="887" y="238"/>
                </a:cubicBezTo>
                <a:cubicBezTo>
                  <a:pt x="899" y="251"/>
                  <a:pt x="915" y="258"/>
                  <a:pt x="936" y="258"/>
                </a:cubicBezTo>
                <a:cubicBezTo>
                  <a:pt x="956" y="258"/>
                  <a:pt x="973" y="253"/>
                  <a:pt x="986" y="244"/>
                </a:cubicBezTo>
                <a:cubicBezTo>
                  <a:pt x="986" y="222"/>
                  <a:pt x="986" y="222"/>
                  <a:pt x="986" y="222"/>
                </a:cubicBezTo>
                <a:cubicBezTo>
                  <a:pt x="972" y="233"/>
                  <a:pt x="957" y="238"/>
                  <a:pt x="941" y="238"/>
                </a:cubicBezTo>
                <a:cubicBezTo>
                  <a:pt x="926" y="238"/>
                  <a:pt x="915" y="234"/>
                  <a:pt x="907" y="225"/>
                </a:cubicBezTo>
                <a:cubicBezTo>
                  <a:pt x="899" y="217"/>
                  <a:pt x="894" y="204"/>
                  <a:pt x="894" y="188"/>
                </a:cubicBezTo>
                <a:cubicBezTo>
                  <a:pt x="996" y="188"/>
                  <a:pt x="996" y="188"/>
                  <a:pt x="996" y="188"/>
                </a:cubicBezTo>
                <a:lnTo>
                  <a:pt x="996" y="176"/>
                </a:lnTo>
                <a:close/>
                <a:moveTo>
                  <a:pt x="894" y="168"/>
                </a:moveTo>
                <a:cubicBezTo>
                  <a:pt x="896" y="156"/>
                  <a:pt x="901" y="146"/>
                  <a:pt x="909" y="138"/>
                </a:cubicBezTo>
                <a:cubicBezTo>
                  <a:pt x="916" y="130"/>
                  <a:pt x="925" y="126"/>
                  <a:pt x="936" y="126"/>
                </a:cubicBezTo>
                <a:cubicBezTo>
                  <a:pt x="947" y="126"/>
                  <a:pt x="956" y="130"/>
                  <a:pt x="962" y="137"/>
                </a:cubicBezTo>
                <a:cubicBezTo>
                  <a:pt x="969" y="145"/>
                  <a:pt x="972" y="155"/>
                  <a:pt x="972" y="168"/>
                </a:cubicBezTo>
                <a:lnTo>
                  <a:pt x="894" y="168"/>
                </a:lnTo>
                <a:close/>
                <a:moveTo>
                  <a:pt x="1081" y="53"/>
                </a:moveTo>
                <a:cubicBezTo>
                  <a:pt x="1025" y="53"/>
                  <a:pt x="1025" y="53"/>
                  <a:pt x="1025" y="53"/>
                </a:cubicBezTo>
                <a:cubicBezTo>
                  <a:pt x="1025" y="254"/>
                  <a:pt x="1025" y="254"/>
                  <a:pt x="1025" y="254"/>
                </a:cubicBezTo>
                <a:cubicBezTo>
                  <a:pt x="1079" y="254"/>
                  <a:pt x="1079" y="254"/>
                  <a:pt x="1079" y="254"/>
                </a:cubicBezTo>
                <a:cubicBezTo>
                  <a:pt x="1100" y="254"/>
                  <a:pt x="1119" y="250"/>
                  <a:pt x="1136" y="241"/>
                </a:cubicBezTo>
                <a:cubicBezTo>
                  <a:pt x="1152" y="233"/>
                  <a:pt x="1165" y="221"/>
                  <a:pt x="1174" y="205"/>
                </a:cubicBezTo>
                <a:cubicBezTo>
                  <a:pt x="1183" y="189"/>
                  <a:pt x="1188" y="171"/>
                  <a:pt x="1188" y="151"/>
                </a:cubicBezTo>
                <a:cubicBezTo>
                  <a:pt x="1188" y="85"/>
                  <a:pt x="1152" y="53"/>
                  <a:pt x="1081" y="53"/>
                </a:cubicBezTo>
                <a:close/>
                <a:moveTo>
                  <a:pt x="1141" y="212"/>
                </a:moveTo>
                <a:cubicBezTo>
                  <a:pt x="1126" y="226"/>
                  <a:pt x="1106" y="233"/>
                  <a:pt x="1079" y="233"/>
                </a:cubicBezTo>
                <a:cubicBezTo>
                  <a:pt x="1049" y="233"/>
                  <a:pt x="1049" y="233"/>
                  <a:pt x="1049" y="233"/>
                </a:cubicBezTo>
                <a:cubicBezTo>
                  <a:pt x="1049" y="74"/>
                  <a:pt x="1049" y="74"/>
                  <a:pt x="1049" y="74"/>
                </a:cubicBezTo>
                <a:cubicBezTo>
                  <a:pt x="1080" y="74"/>
                  <a:pt x="1080" y="74"/>
                  <a:pt x="1080" y="74"/>
                </a:cubicBezTo>
                <a:cubicBezTo>
                  <a:pt x="1135" y="74"/>
                  <a:pt x="1163" y="100"/>
                  <a:pt x="1163" y="151"/>
                </a:cubicBezTo>
                <a:cubicBezTo>
                  <a:pt x="1163" y="177"/>
                  <a:pt x="1155" y="197"/>
                  <a:pt x="1141" y="212"/>
                </a:cubicBezTo>
                <a:close/>
                <a:moveTo>
                  <a:pt x="1292" y="110"/>
                </a:moveTo>
                <a:cubicBezTo>
                  <a:pt x="1289" y="108"/>
                  <a:pt x="1284" y="108"/>
                  <a:pt x="1278" y="108"/>
                </a:cubicBezTo>
                <a:cubicBezTo>
                  <a:pt x="1270" y="108"/>
                  <a:pt x="1262" y="111"/>
                  <a:pt x="1255" y="116"/>
                </a:cubicBezTo>
                <a:cubicBezTo>
                  <a:pt x="1249" y="122"/>
                  <a:pt x="1244" y="130"/>
                  <a:pt x="1241" y="140"/>
                </a:cubicBezTo>
                <a:cubicBezTo>
                  <a:pt x="1240" y="140"/>
                  <a:pt x="1240" y="140"/>
                  <a:pt x="1240" y="140"/>
                </a:cubicBezTo>
                <a:cubicBezTo>
                  <a:pt x="1240" y="110"/>
                  <a:pt x="1240" y="110"/>
                  <a:pt x="1240" y="110"/>
                </a:cubicBezTo>
                <a:cubicBezTo>
                  <a:pt x="1217" y="110"/>
                  <a:pt x="1217" y="110"/>
                  <a:pt x="1217" y="110"/>
                </a:cubicBezTo>
                <a:cubicBezTo>
                  <a:pt x="1217" y="254"/>
                  <a:pt x="1217" y="254"/>
                  <a:pt x="1217" y="254"/>
                </a:cubicBezTo>
                <a:cubicBezTo>
                  <a:pt x="1240" y="254"/>
                  <a:pt x="1240" y="254"/>
                  <a:pt x="1240" y="254"/>
                </a:cubicBezTo>
                <a:cubicBezTo>
                  <a:pt x="1240" y="181"/>
                  <a:pt x="1240" y="181"/>
                  <a:pt x="1240" y="181"/>
                </a:cubicBezTo>
                <a:cubicBezTo>
                  <a:pt x="1240" y="165"/>
                  <a:pt x="1243" y="153"/>
                  <a:pt x="1250" y="143"/>
                </a:cubicBezTo>
                <a:cubicBezTo>
                  <a:pt x="1256" y="134"/>
                  <a:pt x="1264" y="129"/>
                  <a:pt x="1275" y="129"/>
                </a:cubicBezTo>
                <a:cubicBezTo>
                  <a:pt x="1282" y="129"/>
                  <a:pt x="1288" y="130"/>
                  <a:pt x="1292" y="134"/>
                </a:cubicBezTo>
                <a:lnTo>
                  <a:pt x="1292" y="110"/>
                </a:lnTo>
                <a:close/>
                <a:moveTo>
                  <a:pt x="1333" y="48"/>
                </a:moveTo>
                <a:cubicBezTo>
                  <a:pt x="1330" y="45"/>
                  <a:pt x="1326" y="44"/>
                  <a:pt x="1322" y="44"/>
                </a:cubicBezTo>
                <a:cubicBezTo>
                  <a:pt x="1318" y="44"/>
                  <a:pt x="1314" y="45"/>
                  <a:pt x="1311" y="48"/>
                </a:cubicBezTo>
                <a:cubicBezTo>
                  <a:pt x="1308" y="51"/>
                  <a:pt x="1307" y="55"/>
                  <a:pt x="1307" y="59"/>
                </a:cubicBezTo>
                <a:cubicBezTo>
                  <a:pt x="1307" y="63"/>
                  <a:pt x="1308" y="67"/>
                  <a:pt x="1311" y="69"/>
                </a:cubicBezTo>
                <a:cubicBezTo>
                  <a:pt x="1314" y="72"/>
                  <a:pt x="1318" y="74"/>
                  <a:pt x="1322" y="74"/>
                </a:cubicBezTo>
                <a:cubicBezTo>
                  <a:pt x="1326" y="74"/>
                  <a:pt x="1330" y="72"/>
                  <a:pt x="1333" y="69"/>
                </a:cubicBezTo>
                <a:cubicBezTo>
                  <a:pt x="1336" y="66"/>
                  <a:pt x="1337" y="63"/>
                  <a:pt x="1337" y="59"/>
                </a:cubicBezTo>
                <a:cubicBezTo>
                  <a:pt x="1337" y="54"/>
                  <a:pt x="1336" y="51"/>
                  <a:pt x="1333" y="48"/>
                </a:cubicBezTo>
                <a:close/>
                <a:moveTo>
                  <a:pt x="1333" y="110"/>
                </a:moveTo>
                <a:cubicBezTo>
                  <a:pt x="1310" y="110"/>
                  <a:pt x="1310" y="110"/>
                  <a:pt x="1310" y="110"/>
                </a:cubicBezTo>
                <a:cubicBezTo>
                  <a:pt x="1310" y="254"/>
                  <a:pt x="1310" y="254"/>
                  <a:pt x="1310" y="254"/>
                </a:cubicBezTo>
                <a:cubicBezTo>
                  <a:pt x="1333" y="254"/>
                  <a:pt x="1333" y="254"/>
                  <a:pt x="1333" y="254"/>
                </a:cubicBezTo>
                <a:lnTo>
                  <a:pt x="1333" y="110"/>
                </a:lnTo>
                <a:close/>
                <a:moveTo>
                  <a:pt x="1462" y="110"/>
                </a:moveTo>
                <a:cubicBezTo>
                  <a:pt x="1423" y="215"/>
                  <a:pt x="1423" y="215"/>
                  <a:pt x="1423" y="215"/>
                </a:cubicBezTo>
                <a:cubicBezTo>
                  <a:pt x="1421" y="221"/>
                  <a:pt x="1420" y="228"/>
                  <a:pt x="1419" y="235"/>
                </a:cubicBezTo>
                <a:cubicBezTo>
                  <a:pt x="1418" y="235"/>
                  <a:pt x="1418" y="235"/>
                  <a:pt x="1418" y="235"/>
                </a:cubicBezTo>
                <a:cubicBezTo>
                  <a:pt x="1417" y="227"/>
                  <a:pt x="1415" y="220"/>
                  <a:pt x="1413" y="215"/>
                </a:cubicBezTo>
                <a:cubicBezTo>
                  <a:pt x="1377" y="110"/>
                  <a:pt x="1377" y="110"/>
                  <a:pt x="1377" y="110"/>
                </a:cubicBezTo>
                <a:cubicBezTo>
                  <a:pt x="1351" y="110"/>
                  <a:pt x="1351" y="110"/>
                  <a:pt x="1351" y="110"/>
                </a:cubicBezTo>
                <a:cubicBezTo>
                  <a:pt x="1406" y="254"/>
                  <a:pt x="1406" y="254"/>
                  <a:pt x="1406" y="254"/>
                </a:cubicBezTo>
                <a:cubicBezTo>
                  <a:pt x="1428" y="254"/>
                  <a:pt x="1428" y="254"/>
                  <a:pt x="1428" y="254"/>
                </a:cubicBezTo>
                <a:cubicBezTo>
                  <a:pt x="1486" y="110"/>
                  <a:pt x="1486" y="110"/>
                  <a:pt x="1486" y="110"/>
                </a:cubicBezTo>
                <a:lnTo>
                  <a:pt x="1462" y="110"/>
                </a:lnTo>
                <a:close/>
                <a:moveTo>
                  <a:pt x="1618" y="176"/>
                </a:moveTo>
                <a:cubicBezTo>
                  <a:pt x="1618" y="154"/>
                  <a:pt x="1613" y="137"/>
                  <a:pt x="1602" y="125"/>
                </a:cubicBezTo>
                <a:cubicBezTo>
                  <a:pt x="1592" y="113"/>
                  <a:pt x="1577" y="107"/>
                  <a:pt x="1559" y="107"/>
                </a:cubicBezTo>
                <a:cubicBezTo>
                  <a:pt x="1546" y="107"/>
                  <a:pt x="1535" y="110"/>
                  <a:pt x="1525" y="116"/>
                </a:cubicBezTo>
                <a:cubicBezTo>
                  <a:pt x="1515" y="123"/>
                  <a:pt x="1507" y="132"/>
                  <a:pt x="1501" y="144"/>
                </a:cubicBezTo>
                <a:cubicBezTo>
                  <a:pt x="1495" y="155"/>
                  <a:pt x="1492" y="169"/>
                  <a:pt x="1492" y="183"/>
                </a:cubicBezTo>
                <a:cubicBezTo>
                  <a:pt x="1492" y="206"/>
                  <a:pt x="1498" y="225"/>
                  <a:pt x="1510" y="238"/>
                </a:cubicBezTo>
                <a:cubicBezTo>
                  <a:pt x="1521" y="251"/>
                  <a:pt x="1537" y="258"/>
                  <a:pt x="1558" y="258"/>
                </a:cubicBezTo>
                <a:cubicBezTo>
                  <a:pt x="1579" y="258"/>
                  <a:pt x="1595" y="253"/>
                  <a:pt x="1608" y="244"/>
                </a:cubicBezTo>
                <a:cubicBezTo>
                  <a:pt x="1608" y="222"/>
                  <a:pt x="1608" y="222"/>
                  <a:pt x="1608" y="222"/>
                </a:cubicBezTo>
                <a:cubicBezTo>
                  <a:pt x="1594" y="233"/>
                  <a:pt x="1580" y="238"/>
                  <a:pt x="1563" y="238"/>
                </a:cubicBezTo>
                <a:cubicBezTo>
                  <a:pt x="1549" y="238"/>
                  <a:pt x="1537" y="234"/>
                  <a:pt x="1529" y="225"/>
                </a:cubicBezTo>
                <a:cubicBezTo>
                  <a:pt x="1521" y="217"/>
                  <a:pt x="1517" y="204"/>
                  <a:pt x="1516" y="188"/>
                </a:cubicBezTo>
                <a:cubicBezTo>
                  <a:pt x="1618" y="188"/>
                  <a:pt x="1618" y="188"/>
                  <a:pt x="1618" y="188"/>
                </a:cubicBezTo>
                <a:lnTo>
                  <a:pt x="1618" y="176"/>
                </a:lnTo>
                <a:close/>
                <a:moveTo>
                  <a:pt x="1517" y="168"/>
                </a:moveTo>
                <a:cubicBezTo>
                  <a:pt x="1519" y="156"/>
                  <a:pt x="1523" y="146"/>
                  <a:pt x="1531" y="138"/>
                </a:cubicBezTo>
                <a:cubicBezTo>
                  <a:pt x="1539" y="130"/>
                  <a:pt x="1548" y="126"/>
                  <a:pt x="1558" y="126"/>
                </a:cubicBezTo>
                <a:cubicBezTo>
                  <a:pt x="1570" y="126"/>
                  <a:pt x="1578" y="130"/>
                  <a:pt x="1585" y="137"/>
                </a:cubicBezTo>
                <a:cubicBezTo>
                  <a:pt x="1591" y="145"/>
                  <a:pt x="1594" y="155"/>
                  <a:pt x="1594" y="168"/>
                </a:cubicBezTo>
                <a:lnTo>
                  <a:pt x="1517" y="168"/>
                </a:lnTo>
                <a:close/>
                <a:moveTo>
                  <a:pt x="569" y="308"/>
                </a:moveTo>
                <a:cubicBezTo>
                  <a:pt x="566" y="307"/>
                  <a:pt x="562" y="306"/>
                  <a:pt x="556" y="306"/>
                </a:cubicBezTo>
                <a:cubicBezTo>
                  <a:pt x="547" y="306"/>
                  <a:pt x="538" y="309"/>
                  <a:pt x="532" y="316"/>
                </a:cubicBezTo>
                <a:cubicBezTo>
                  <a:pt x="526" y="323"/>
                  <a:pt x="523" y="332"/>
                  <a:pt x="523" y="342"/>
                </a:cubicBezTo>
                <a:cubicBezTo>
                  <a:pt x="523" y="360"/>
                  <a:pt x="523" y="360"/>
                  <a:pt x="523" y="360"/>
                </a:cubicBezTo>
                <a:cubicBezTo>
                  <a:pt x="504" y="360"/>
                  <a:pt x="504" y="360"/>
                  <a:pt x="504" y="360"/>
                </a:cubicBezTo>
                <a:cubicBezTo>
                  <a:pt x="504" y="374"/>
                  <a:pt x="504" y="374"/>
                  <a:pt x="504" y="374"/>
                </a:cubicBezTo>
                <a:cubicBezTo>
                  <a:pt x="523" y="374"/>
                  <a:pt x="523" y="374"/>
                  <a:pt x="523" y="374"/>
                </a:cubicBezTo>
                <a:cubicBezTo>
                  <a:pt x="523" y="466"/>
                  <a:pt x="523" y="466"/>
                  <a:pt x="523" y="466"/>
                </a:cubicBezTo>
                <a:cubicBezTo>
                  <a:pt x="540" y="466"/>
                  <a:pt x="540" y="466"/>
                  <a:pt x="540" y="466"/>
                </a:cubicBezTo>
                <a:cubicBezTo>
                  <a:pt x="540" y="374"/>
                  <a:pt x="540" y="374"/>
                  <a:pt x="540" y="374"/>
                </a:cubicBezTo>
                <a:cubicBezTo>
                  <a:pt x="565" y="374"/>
                  <a:pt x="565" y="374"/>
                  <a:pt x="565" y="374"/>
                </a:cubicBezTo>
                <a:cubicBezTo>
                  <a:pt x="565" y="360"/>
                  <a:pt x="565" y="360"/>
                  <a:pt x="565" y="360"/>
                </a:cubicBezTo>
                <a:cubicBezTo>
                  <a:pt x="540" y="360"/>
                  <a:pt x="540" y="360"/>
                  <a:pt x="540" y="360"/>
                </a:cubicBezTo>
                <a:cubicBezTo>
                  <a:pt x="540" y="343"/>
                  <a:pt x="540" y="343"/>
                  <a:pt x="540" y="343"/>
                </a:cubicBezTo>
                <a:cubicBezTo>
                  <a:pt x="540" y="328"/>
                  <a:pt x="546" y="321"/>
                  <a:pt x="557" y="321"/>
                </a:cubicBezTo>
                <a:cubicBezTo>
                  <a:pt x="562" y="321"/>
                  <a:pt x="565" y="322"/>
                  <a:pt x="569" y="323"/>
                </a:cubicBezTo>
                <a:lnTo>
                  <a:pt x="569" y="308"/>
                </a:lnTo>
                <a:close/>
                <a:moveTo>
                  <a:pt x="663" y="372"/>
                </a:moveTo>
                <a:cubicBezTo>
                  <a:pt x="654" y="362"/>
                  <a:pt x="642" y="357"/>
                  <a:pt x="626" y="357"/>
                </a:cubicBezTo>
                <a:cubicBezTo>
                  <a:pt x="609" y="357"/>
                  <a:pt x="596" y="362"/>
                  <a:pt x="586" y="372"/>
                </a:cubicBezTo>
                <a:cubicBezTo>
                  <a:pt x="576" y="383"/>
                  <a:pt x="572" y="397"/>
                  <a:pt x="572" y="414"/>
                </a:cubicBezTo>
                <a:cubicBezTo>
                  <a:pt x="572" y="431"/>
                  <a:pt x="576" y="444"/>
                  <a:pt x="586" y="454"/>
                </a:cubicBezTo>
                <a:cubicBezTo>
                  <a:pt x="595" y="464"/>
                  <a:pt x="608" y="469"/>
                  <a:pt x="623" y="469"/>
                </a:cubicBezTo>
                <a:cubicBezTo>
                  <a:pt x="640" y="469"/>
                  <a:pt x="652" y="464"/>
                  <a:pt x="662" y="453"/>
                </a:cubicBezTo>
                <a:cubicBezTo>
                  <a:pt x="672" y="443"/>
                  <a:pt x="676" y="429"/>
                  <a:pt x="676" y="412"/>
                </a:cubicBezTo>
                <a:cubicBezTo>
                  <a:pt x="676" y="395"/>
                  <a:pt x="672" y="382"/>
                  <a:pt x="663" y="372"/>
                </a:cubicBezTo>
                <a:close/>
                <a:moveTo>
                  <a:pt x="650" y="444"/>
                </a:moveTo>
                <a:cubicBezTo>
                  <a:pt x="644" y="451"/>
                  <a:pt x="636" y="454"/>
                  <a:pt x="625" y="454"/>
                </a:cubicBezTo>
                <a:cubicBezTo>
                  <a:pt x="614" y="454"/>
                  <a:pt x="605" y="451"/>
                  <a:pt x="599" y="443"/>
                </a:cubicBezTo>
                <a:cubicBezTo>
                  <a:pt x="592" y="436"/>
                  <a:pt x="589" y="426"/>
                  <a:pt x="589" y="414"/>
                </a:cubicBezTo>
                <a:cubicBezTo>
                  <a:pt x="589" y="400"/>
                  <a:pt x="592" y="390"/>
                  <a:pt x="599" y="383"/>
                </a:cubicBezTo>
                <a:cubicBezTo>
                  <a:pt x="605" y="375"/>
                  <a:pt x="614" y="372"/>
                  <a:pt x="625" y="372"/>
                </a:cubicBezTo>
                <a:cubicBezTo>
                  <a:pt x="636" y="372"/>
                  <a:pt x="644" y="375"/>
                  <a:pt x="650" y="382"/>
                </a:cubicBezTo>
                <a:cubicBezTo>
                  <a:pt x="656" y="389"/>
                  <a:pt x="659" y="400"/>
                  <a:pt x="659" y="413"/>
                </a:cubicBezTo>
                <a:cubicBezTo>
                  <a:pt x="659" y="426"/>
                  <a:pt x="656" y="437"/>
                  <a:pt x="650" y="444"/>
                </a:cubicBezTo>
                <a:close/>
                <a:moveTo>
                  <a:pt x="755" y="359"/>
                </a:moveTo>
                <a:cubicBezTo>
                  <a:pt x="753" y="358"/>
                  <a:pt x="750" y="358"/>
                  <a:pt x="745" y="358"/>
                </a:cubicBezTo>
                <a:cubicBezTo>
                  <a:pt x="739" y="358"/>
                  <a:pt x="733" y="360"/>
                  <a:pt x="728" y="364"/>
                </a:cubicBezTo>
                <a:cubicBezTo>
                  <a:pt x="723" y="368"/>
                  <a:pt x="720" y="374"/>
                  <a:pt x="717" y="382"/>
                </a:cubicBezTo>
                <a:cubicBezTo>
                  <a:pt x="717" y="382"/>
                  <a:pt x="717" y="382"/>
                  <a:pt x="717" y="382"/>
                </a:cubicBezTo>
                <a:cubicBezTo>
                  <a:pt x="717" y="360"/>
                  <a:pt x="717" y="360"/>
                  <a:pt x="717" y="360"/>
                </a:cubicBezTo>
                <a:cubicBezTo>
                  <a:pt x="700" y="360"/>
                  <a:pt x="700" y="360"/>
                  <a:pt x="700" y="360"/>
                </a:cubicBezTo>
                <a:cubicBezTo>
                  <a:pt x="700" y="466"/>
                  <a:pt x="700" y="466"/>
                  <a:pt x="700" y="466"/>
                </a:cubicBezTo>
                <a:cubicBezTo>
                  <a:pt x="717" y="466"/>
                  <a:pt x="717" y="466"/>
                  <a:pt x="717" y="466"/>
                </a:cubicBezTo>
                <a:cubicBezTo>
                  <a:pt x="717" y="412"/>
                  <a:pt x="717" y="412"/>
                  <a:pt x="717" y="412"/>
                </a:cubicBezTo>
                <a:cubicBezTo>
                  <a:pt x="717" y="400"/>
                  <a:pt x="719" y="391"/>
                  <a:pt x="724" y="384"/>
                </a:cubicBezTo>
                <a:cubicBezTo>
                  <a:pt x="729" y="377"/>
                  <a:pt x="735" y="373"/>
                  <a:pt x="742" y="373"/>
                </a:cubicBezTo>
                <a:cubicBezTo>
                  <a:pt x="748" y="373"/>
                  <a:pt x="752" y="375"/>
                  <a:pt x="755" y="377"/>
                </a:cubicBezTo>
                <a:lnTo>
                  <a:pt x="755" y="359"/>
                </a:lnTo>
                <a:close/>
                <a:moveTo>
                  <a:pt x="892" y="398"/>
                </a:moveTo>
                <a:cubicBezTo>
                  <a:pt x="886" y="392"/>
                  <a:pt x="878" y="388"/>
                  <a:pt x="868" y="387"/>
                </a:cubicBezTo>
                <a:cubicBezTo>
                  <a:pt x="868" y="386"/>
                  <a:pt x="868" y="386"/>
                  <a:pt x="868" y="386"/>
                </a:cubicBezTo>
                <a:cubicBezTo>
                  <a:pt x="876" y="384"/>
                  <a:pt x="882" y="379"/>
                  <a:pt x="886" y="373"/>
                </a:cubicBezTo>
                <a:cubicBezTo>
                  <a:pt x="891" y="367"/>
                  <a:pt x="893" y="359"/>
                  <a:pt x="893" y="351"/>
                </a:cubicBezTo>
                <a:cubicBezTo>
                  <a:pt x="893" y="341"/>
                  <a:pt x="889" y="332"/>
                  <a:pt x="882" y="326"/>
                </a:cubicBezTo>
                <a:cubicBezTo>
                  <a:pt x="874" y="320"/>
                  <a:pt x="864" y="317"/>
                  <a:pt x="851" y="317"/>
                </a:cubicBezTo>
                <a:cubicBezTo>
                  <a:pt x="809" y="317"/>
                  <a:pt x="809" y="317"/>
                  <a:pt x="809" y="317"/>
                </a:cubicBezTo>
                <a:cubicBezTo>
                  <a:pt x="809" y="466"/>
                  <a:pt x="809" y="466"/>
                  <a:pt x="809" y="466"/>
                </a:cubicBezTo>
                <a:cubicBezTo>
                  <a:pt x="852" y="466"/>
                  <a:pt x="852" y="466"/>
                  <a:pt x="852" y="466"/>
                </a:cubicBezTo>
                <a:cubicBezTo>
                  <a:pt x="867" y="466"/>
                  <a:pt x="878" y="462"/>
                  <a:pt x="887" y="454"/>
                </a:cubicBezTo>
                <a:cubicBezTo>
                  <a:pt x="896" y="446"/>
                  <a:pt x="901" y="436"/>
                  <a:pt x="901" y="423"/>
                </a:cubicBezTo>
                <a:cubicBezTo>
                  <a:pt x="901" y="413"/>
                  <a:pt x="898" y="405"/>
                  <a:pt x="892" y="398"/>
                </a:cubicBezTo>
                <a:close/>
                <a:moveTo>
                  <a:pt x="867" y="374"/>
                </a:moveTo>
                <a:cubicBezTo>
                  <a:pt x="861" y="379"/>
                  <a:pt x="854" y="381"/>
                  <a:pt x="844" y="381"/>
                </a:cubicBezTo>
                <a:cubicBezTo>
                  <a:pt x="826" y="381"/>
                  <a:pt x="826" y="381"/>
                  <a:pt x="826" y="381"/>
                </a:cubicBezTo>
                <a:cubicBezTo>
                  <a:pt x="826" y="333"/>
                  <a:pt x="826" y="333"/>
                  <a:pt x="826" y="333"/>
                </a:cubicBezTo>
                <a:cubicBezTo>
                  <a:pt x="846" y="333"/>
                  <a:pt x="846" y="333"/>
                  <a:pt x="846" y="333"/>
                </a:cubicBezTo>
                <a:cubicBezTo>
                  <a:pt x="865" y="333"/>
                  <a:pt x="875" y="340"/>
                  <a:pt x="875" y="355"/>
                </a:cubicBezTo>
                <a:cubicBezTo>
                  <a:pt x="875" y="363"/>
                  <a:pt x="872" y="370"/>
                  <a:pt x="867" y="374"/>
                </a:cubicBezTo>
                <a:close/>
                <a:moveTo>
                  <a:pt x="874" y="443"/>
                </a:moveTo>
                <a:cubicBezTo>
                  <a:pt x="868" y="448"/>
                  <a:pt x="860" y="450"/>
                  <a:pt x="850" y="450"/>
                </a:cubicBezTo>
                <a:cubicBezTo>
                  <a:pt x="826" y="450"/>
                  <a:pt x="826" y="450"/>
                  <a:pt x="826" y="450"/>
                </a:cubicBezTo>
                <a:cubicBezTo>
                  <a:pt x="826" y="397"/>
                  <a:pt x="826" y="397"/>
                  <a:pt x="826" y="397"/>
                </a:cubicBezTo>
                <a:cubicBezTo>
                  <a:pt x="846" y="397"/>
                  <a:pt x="846" y="397"/>
                  <a:pt x="846" y="397"/>
                </a:cubicBezTo>
                <a:cubicBezTo>
                  <a:pt x="870" y="397"/>
                  <a:pt x="882" y="405"/>
                  <a:pt x="882" y="423"/>
                </a:cubicBezTo>
                <a:cubicBezTo>
                  <a:pt x="882" y="432"/>
                  <a:pt x="880" y="438"/>
                  <a:pt x="874" y="443"/>
                </a:cubicBezTo>
                <a:close/>
                <a:moveTo>
                  <a:pt x="1012" y="360"/>
                </a:moveTo>
                <a:cubicBezTo>
                  <a:pt x="995" y="360"/>
                  <a:pt x="995" y="360"/>
                  <a:pt x="995" y="360"/>
                </a:cubicBezTo>
                <a:cubicBezTo>
                  <a:pt x="995" y="421"/>
                  <a:pt x="995" y="421"/>
                  <a:pt x="995" y="421"/>
                </a:cubicBezTo>
                <a:cubicBezTo>
                  <a:pt x="995" y="431"/>
                  <a:pt x="992" y="439"/>
                  <a:pt x="987" y="445"/>
                </a:cubicBezTo>
                <a:cubicBezTo>
                  <a:pt x="981" y="451"/>
                  <a:pt x="975" y="454"/>
                  <a:pt x="966" y="454"/>
                </a:cubicBezTo>
                <a:cubicBezTo>
                  <a:pt x="949" y="454"/>
                  <a:pt x="940" y="443"/>
                  <a:pt x="940" y="421"/>
                </a:cubicBezTo>
                <a:cubicBezTo>
                  <a:pt x="940" y="360"/>
                  <a:pt x="940" y="360"/>
                  <a:pt x="940" y="360"/>
                </a:cubicBezTo>
                <a:cubicBezTo>
                  <a:pt x="923" y="360"/>
                  <a:pt x="923" y="360"/>
                  <a:pt x="923" y="360"/>
                </a:cubicBezTo>
                <a:cubicBezTo>
                  <a:pt x="923" y="423"/>
                  <a:pt x="923" y="423"/>
                  <a:pt x="923" y="423"/>
                </a:cubicBezTo>
                <a:cubicBezTo>
                  <a:pt x="923" y="454"/>
                  <a:pt x="936" y="469"/>
                  <a:pt x="961" y="469"/>
                </a:cubicBezTo>
                <a:cubicBezTo>
                  <a:pt x="976" y="469"/>
                  <a:pt x="987" y="462"/>
                  <a:pt x="994" y="449"/>
                </a:cubicBezTo>
                <a:cubicBezTo>
                  <a:pt x="995" y="449"/>
                  <a:pt x="995" y="449"/>
                  <a:pt x="995" y="449"/>
                </a:cubicBezTo>
                <a:cubicBezTo>
                  <a:pt x="995" y="466"/>
                  <a:pt x="995" y="466"/>
                  <a:pt x="995" y="466"/>
                </a:cubicBezTo>
                <a:cubicBezTo>
                  <a:pt x="1012" y="466"/>
                  <a:pt x="1012" y="466"/>
                  <a:pt x="1012" y="466"/>
                </a:cubicBezTo>
                <a:lnTo>
                  <a:pt x="1012" y="360"/>
                </a:lnTo>
                <a:close/>
                <a:moveTo>
                  <a:pt x="1095" y="420"/>
                </a:moveTo>
                <a:cubicBezTo>
                  <a:pt x="1091" y="415"/>
                  <a:pt x="1084" y="411"/>
                  <a:pt x="1074" y="406"/>
                </a:cubicBezTo>
                <a:cubicBezTo>
                  <a:pt x="1065" y="403"/>
                  <a:pt x="1060" y="400"/>
                  <a:pt x="1057" y="397"/>
                </a:cubicBezTo>
                <a:cubicBezTo>
                  <a:pt x="1055" y="395"/>
                  <a:pt x="1053" y="391"/>
                  <a:pt x="1053" y="386"/>
                </a:cubicBezTo>
                <a:cubicBezTo>
                  <a:pt x="1053" y="382"/>
                  <a:pt x="1055" y="379"/>
                  <a:pt x="1059" y="376"/>
                </a:cubicBezTo>
                <a:cubicBezTo>
                  <a:pt x="1062" y="373"/>
                  <a:pt x="1067" y="372"/>
                  <a:pt x="1072" y="372"/>
                </a:cubicBezTo>
                <a:cubicBezTo>
                  <a:pt x="1081" y="372"/>
                  <a:pt x="1089" y="374"/>
                  <a:pt x="1096" y="379"/>
                </a:cubicBezTo>
                <a:cubicBezTo>
                  <a:pt x="1096" y="362"/>
                  <a:pt x="1096" y="362"/>
                  <a:pt x="1096" y="362"/>
                </a:cubicBezTo>
                <a:cubicBezTo>
                  <a:pt x="1090" y="359"/>
                  <a:pt x="1082" y="357"/>
                  <a:pt x="1074" y="357"/>
                </a:cubicBezTo>
                <a:cubicBezTo>
                  <a:pt x="1063" y="357"/>
                  <a:pt x="1054" y="360"/>
                  <a:pt x="1047" y="366"/>
                </a:cubicBezTo>
                <a:cubicBezTo>
                  <a:pt x="1039" y="372"/>
                  <a:pt x="1036" y="379"/>
                  <a:pt x="1036" y="388"/>
                </a:cubicBezTo>
                <a:cubicBezTo>
                  <a:pt x="1036" y="396"/>
                  <a:pt x="1038" y="402"/>
                  <a:pt x="1042" y="406"/>
                </a:cubicBezTo>
                <a:cubicBezTo>
                  <a:pt x="1046" y="411"/>
                  <a:pt x="1052" y="415"/>
                  <a:pt x="1062" y="419"/>
                </a:cubicBezTo>
                <a:cubicBezTo>
                  <a:pt x="1071" y="424"/>
                  <a:pt x="1077" y="427"/>
                  <a:pt x="1080" y="430"/>
                </a:cubicBezTo>
                <a:cubicBezTo>
                  <a:pt x="1082" y="432"/>
                  <a:pt x="1084" y="435"/>
                  <a:pt x="1084" y="439"/>
                </a:cubicBezTo>
                <a:cubicBezTo>
                  <a:pt x="1084" y="449"/>
                  <a:pt x="1077" y="454"/>
                  <a:pt x="1063" y="454"/>
                </a:cubicBezTo>
                <a:cubicBezTo>
                  <a:pt x="1053" y="454"/>
                  <a:pt x="1044" y="451"/>
                  <a:pt x="1036" y="444"/>
                </a:cubicBezTo>
                <a:cubicBezTo>
                  <a:pt x="1036" y="462"/>
                  <a:pt x="1036" y="462"/>
                  <a:pt x="1036" y="462"/>
                </a:cubicBezTo>
                <a:cubicBezTo>
                  <a:pt x="1043" y="467"/>
                  <a:pt x="1052" y="469"/>
                  <a:pt x="1062" y="469"/>
                </a:cubicBezTo>
                <a:cubicBezTo>
                  <a:pt x="1074" y="469"/>
                  <a:pt x="1083" y="466"/>
                  <a:pt x="1091" y="460"/>
                </a:cubicBezTo>
                <a:cubicBezTo>
                  <a:pt x="1098" y="454"/>
                  <a:pt x="1101" y="447"/>
                  <a:pt x="1101" y="438"/>
                </a:cubicBezTo>
                <a:cubicBezTo>
                  <a:pt x="1101" y="431"/>
                  <a:pt x="1099" y="425"/>
                  <a:pt x="1095" y="420"/>
                </a:cubicBezTo>
                <a:close/>
                <a:moveTo>
                  <a:pt x="1140" y="314"/>
                </a:moveTo>
                <a:cubicBezTo>
                  <a:pt x="1138" y="311"/>
                  <a:pt x="1135" y="310"/>
                  <a:pt x="1132" y="310"/>
                </a:cubicBezTo>
                <a:cubicBezTo>
                  <a:pt x="1129" y="310"/>
                  <a:pt x="1126" y="311"/>
                  <a:pt x="1124" y="314"/>
                </a:cubicBezTo>
                <a:cubicBezTo>
                  <a:pt x="1122" y="316"/>
                  <a:pt x="1121" y="318"/>
                  <a:pt x="1121" y="321"/>
                </a:cubicBezTo>
                <a:cubicBezTo>
                  <a:pt x="1121" y="325"/>
                  <a:pt x="1122" y="327"/>
                  <a:pt x="1124" y="329"/>
                </a:cubicBezTo>
                <a:cubicBezTo>
                  <a:pt x="1126" y="332"/>
                  <a:pt x="1129" y="333"/>
                  <a:pt x="1132" y="333"/>
                </a:cubicBezTo>
                <a:cubicBezTo>
                  <a:pt x="1135" y="333"/>
                  <a:pt x="1137" y="331"/>
                  <a:pt x="1140" y="329"/>
                </a:cubicBezTo>
                <a:cubicBezTo>
                  <a:pt x="1142" y="327"/>
                  <a:pt x="1143" y="325"/>
                  <a:pt x="1143" y="321"/>
                </a:cubicBezTo>
                <a:cubicBezTo>
                  <a:pt x="1143" y="318"/>
                  <a:pt x="1142" y="316"/>
                  <a:pt x="1140" y="314"/>
                </a:cubicBezTo>
                <a:close/>
                <a:moveTo>
                  <a:pt x="1140" y="360"/>
                </a:moveTo>
                <a:cubicBezTo>
                  <a:pt x="1123" y="360"/>
                  <a:pt x="1123" y="360"/>
                  <a:pt x="1123" y="360"/>
                </a:cubicBezTo>
                <a:cubicBezTo>
                  <a:pt x="1123" y="466"/>
                  <a:pt x="1123" y="466"/>
                  <a:pt x="1123" y="466"/>
                </a:cubicBezTo>
                <a:cubicBezTo>
                  <a:pt x="1140" y="466"/>
                  <a:pt x="1140" y="466"/>
                  <a:pt x="1140" y="466"/>
                </a:cubicBezTo>
                <a:lnTo>
                  <a:pt x="1140" y="360"/>
                </a:lnTo>
                <a:close/>
                <a:moveTo>
                  <a:pt x="1260" y="401"/>
                </a:moveTo>
                <a:cubicBezTo>
                  <a:pt x="1260" y="387"/>
                  <a:pt x="1257" y="376"/>
                  <a:pt x="1251" y="368"/>
                </a:cubicBezTo>
                <a:cubicBezTo>
                  <a:pt x="1245" y="361"/>
                  <a:pt x="1236" y="357"/>
                  <a:pt x="1224" y="357"/>
                </a:cubicBezTo>
                <a:cubicBezTo>
                  <a:pt x="1209" y="357"/>
                  <a:pt x="1197" y="364"/>
                  <a:pt x="1189" y="377"/>
                </a:cubicBezTo>
                <a:cubicBezTo>
                  <a:pt x="1188" y="377"/>
                  <a:pt x="1188" y="377"/>
                  <a:pt x="1188" y="377"/>
                </a:cubicBezTo>
                <a:cubicBezTo>
                  <a:pt x="1188" y="360"/>
                  <a:pt x="1188" y="360"/>
                  <a:pt x="1188" y="360"/>
                </a:cubicBezTo>
                <a:cubicBezTo>
                  <a:pt x="1171" y="360"/>
                  <a:pt x="1171" y="360"/>
                  <a:pt x="1171" y="360"/>
                </a:cubicBezTo>
                <a:cubicBezTo>
                  <a:pt x="1171" y="466"/>
                  <a:pt x="1171" y="466"/>
                  <a:pt x="1171" y="466"/>
                </a:cubicBezTo>
                <a:cubicBezTo>
                  <a:pt x="1188" y="466"/>
                  <a:pt x="1188" y="466"/>
                  <a:pt x="1188" y="466"/>
                </a:cubicBezTo>
                <a:cubicBezTo>
                  <a:pt x="1188" y="405"/>
                  <a:pt x="1188" y="405"/>
                  <a:pt x="1188" y="405"/>
                </a:cubicBezTo>
                <a:cubicBezTo>
                  <a:pt x="1188" y="396"/>
                  <a:pt x="1191" y="387"/>
                  <a:pt x="1197" y="381"/>
                </a:cubicBezTo>
                <a:cubicBezTo>
                  <a:pt x="1203" y="375"/>
                  <a:pt x="1210" y="372"/>
                  <a:pt x="1218" y="372"/>
                </a:cubicBezTo>
                <a:cubicBezTo>
                  <a:pt x="1235" y="372"/>
                  <a:pt x="1243" y="383"/>
                  <a:pt x="1243" y="405"/>
                </a:cubicBezTo>
                <a:cubicBezTo>
                  <a:pt x="1243" y="466"/>
                  <a:pt x="1243" y="466"/>
                  <a:pt x="1243" y="466"/>
                </a:cubicBezTo>
                <a:cubicBezTo>
                  <a:pt x="1260" y="466"/>
                  <a:pt x="1260" y="466"/>
                  <a:pt x="1260" y="466"/>
                </a:cubicBezTo>
                <a:lnTo>
                  <a:pt x="1260" y="401"/>
                </a:lnTo>
                <a:close/>
                <a:moveTo>
                  <a:pt x="1374" y="408"/>
                </a:moveTo>
                <a:cubicBezTo>
                  <a:pt x="1374" y="392"/>
                  <a:pt x="1370" y="379"/>
                  <a:pt x="1362" y="370"/>
                </a:cubicBezTo>
                <a:cubicBezTo>
                  <a:pt x="1354" y="362"/>
                  <a:pt x="1344" y="357"/>
                  <a:pt x="1330" y="357"/>
                </a:cubicBezTo>
                <a:cubicBezTo>
                  <a:pt x="1321" y="357"/>
                  <a:pt x="1312" y="359"/>
                  <a:pt x="1305" y="364"/>
                </a:cubicBezTo>
                <a:cubicBezTo>
                  <a:pt x="1297" y="369"/>
                  <a:pt x="1291" y="376"/>
                  <a:pt x="1287" y="384"/>
                </a:cubicBezTo>
                <a:cubicBezTo>
                  <a:pt x="1283" y="393"/>
                  <a:pt x="1281" y="403"/>
                  <a:pt x="1281" y="413"/>
                </a:cubicBezTo>
                <a:cubicBezTo>
                  <a:pt x="1281" y="431"/>
                  <a:pt x="1285" y="444"/>
                  <a:pt x="1294" y="454"/>
                </a:cubicBezTo>
                <a:cubicBezTo>
                  <a:pt x="1302" y="464"/>
                  <a:pt x="1314" y="469"/>
                  <a:pt x="1329" y="469"/>
                </a:cubicBezTo>
                <a:cubicBezTo>
                  <a:pt x="1345" y="469"/>
                  <a:pt x="1357" y="465"/>
                  <a:pt x="1366" y="459"/>
                </a:cubicBezTo>
                <a:cubicBezTo>
                  <a:pt x="1366" y="443"/>
                  <a:pt x="1366" y="443"/>
                  <a:pt x="1366" y="443"/>
                </a:cubicBezTo>
                <a:cubicBezTo>
                  <a:pt x="1356" y="450"/>
                  <a:pt x="1345" y="454"/>
                  <a:pt x="1333" y="454"/>
                </a:cubicBezTo>
                <a:cubicBezTo>
                  <a:pt x="1322" y="454"/>
                  <a:pt x="1314" y="451"/>
                  <a:pt x="1308" y="445"/>
                </a:cubicBezTo>
                <a:cubicBezTo>
                  <a:pt x="1302" y="438"/>
                  <a:pt x="1299" y="429"/>
                  <a:pt x="1298" y="417"/>
                </a:cubicBezTo>
                <a:cubicBezTo>
                  <a:pt x="1374" y="417"/>
                  <a:pt x="1374" y="417"/>
                  <a:pt x="1374" y="417"/>
                </a:cubicBezTo>
                <a:lnTo>
                  <a:pt x="1374" y="408"/>
                </a:lnTo>
                <a:close/>
                <a:moveTo>
                  <a:pt x="1299" y="403"/>
                </a:moveTo>
                <a:cubicBezTo>
                  <a:pt x="1300" y="393"/>
                  <a:pt x="1304" y="386"/>
                  <a:pt x="1309" y="380"/>
                </a:cubicBezTo>
                <a:cubicBezTo>
                  <a:pt x="1315" y="374"/>
                  <a:pt x="1322" y="372"/>
                  <a:pt x="1330" y="372"/>
                </a:cubicBezTo>
                <a:cubicBezTo>
                  <a:pt x="1338" y="372"/>
                  <a:pt x="1344" y="374"/>
                  <a:pt x="1349" y="380"/>
                </a:cubicBezTo>
                <a:cubicBezTo>
                  <a:pt x="1354" y="385"/>
                  <a:pt x="1356" y="393"/>
                  <a:pt x="1356" y="403"/>
                </a:cubicBezTo>
                <a:lnTo>
                  <a:pt x="1299" y="403"/>
                </a:lnTo>
                <a:close/>
                <a:moveTo>
                  <a:pt x="1448" y="420"/>
                </a:moveTo>
                <a:cubicBezTo>
                  <a:pt x="1443" y="415"/>
                  <a:pt x="1436" y="411"/>
                  <a:pt x="1426" y="406"/>
                </a:cubicBezTo>
                <a:cubicBezTo>
                  <a:pt x="1418" y="403"/>
                  <a:pt x="1413" y="400"/>
                  <a:pt x="1410" y="397"/>
                </a:cubicBezTo>
                <a:cubicBezTo>
                  <a:pt x="1407" y="395"/>
                  <a:pt x="1406" y="391"/>
                  <a:pt x="1406" y="386"/>
                </a:cubicBezTo>
                <a:cubicBezTo>
                  <a:pt x="1406" y="382"/>
                  <a:pt x="1408" y="379"/>
                  <a:pt x="1411" y="376"/>
                </a:cubicBezTo>
                <a:cubicBezTo>
                  <a:pt x="1415" y="373"/>
                  <a:pt x="1419" y="372"/>
                  <a:pt x="1425" y="372"/>
                </a:cubicBezTo>
                <a:cubicBezTo>
                  <a:pt x="1434" y="372"/>
                  <a:pt x="1442" y="374"/>
                  <a:pt x="1449" y="379"/>
                </a:cubicBezTo>
                <a:cubicBezTo>
                  <a:pt x="1449" y="362"/>
                  <a:pt x="1449" y="362"/>
                  <a:pt x="1449" y="362"/>
                </a:cubicBezTo>
                <a:cubicBezTo>
                  <a:pt x="1442" y="359"/>
                  <a:pt x="1434" y="357"/>
                  <a:pt x="1426" y="357"/>
                </a:cubicBezTo>
                <a:cubicBezTo>
                  <a:pt x="1415" y="357"/>
                  <a:pt x="1406" y="360"/>
                  <a:pt x="1399" y="366"/>
                </a:cubicBezTo>
                <a:cubicBezTo>
                  <a:pt x="1392" y="372"/>
                  <a:pt x="1388" y="379"/>
                  <a:pt x="1388" y="388"/>
                </a:cubicBezTo>
                <a:cubicBezTo>
                  <a:pt x="1388" y="396"/>
                  <a:pt x="1390" y="402"/>
                  <a:pt x="1394" y="406"/>
                </a:cubicBezTo>
                <a:cubicBezTo>
                  <a:pt x="1398" y="411"/>
                  <a:pt x="1405" y="415"/>
                  <a:pt x="1414" y="419"/>
                </a:cubicBezTo>
                <a:cubicBezTo>
                  <a:pt x="1424" y="424"/>
                  <a:pt x="1430" y="427"/>
                  <a:pt x="1432" y="430"/>
                </a:cubicBezTo>
                <a:cubicBezTo>
                  <a:pt x="1435" y="432"/>
                  <a:pt x="1436" y="435"/>
                  <a:pt x="1436" y="439"/>
                </a:cubicBezTo>
                <a:cubicBezTo>
                  <a:pt x="1436" y="449"/>
                  <a:pt x="1429" y="454"/>
                  <a:pt x="1416" y="454"/>
                </a:cubicBezTo>
                <a:cubicBezTo>
                  <a:pt x="1406" y="454"/>
                  <a:pt x="1397" y="451"/>
                  <a:pt x="1388" y="444"/>
                </a:cubicBezTo>
                <a:cubicBezTo>
                  <a:pt x="1388" y="462"/>
                  <a:pt x="1388" y="462"/>
                  <a:pt x="1388" y="462"/>
                </a:cubicBezTo>
                <a:cubicBezTo>
                  <a:pt x="1396" y="467"/>
                  <a:pt x="1405" y="469"/>
                  <a:pt x="1415" y="469"/>
                </a:cubicBezTo>
                <a:cubicBezTo>
                  <a:pt x="1426" y="469"/>
                  <a:pt x="1436" y="466"/>
                  <a:pt x="1443" y="460"/>
                </a:cubicBezTo>
                <a:cubicBezTo>
                  <a:pt x="1450" y="454"/>
                  <a:pt x="1454" y="447"/>
                  <a:pt x="1454" y="438"/>
                </a:cubicBezTo>
                <a:cubicBezTo>
                  <a:pt x="1454" y="431"/>
                  <a:pt x="1452" y="425"/>
                  <a:pt x="1448" y="420"/>
                </a:cubicBezTo>
                <a:close/>
                <a:moveTo>
                  <a:pt x="1528" y="420"/>
                </a:moveTo>
                <a:cubicBezTo>
                  <a:pt x="1523" y="415"/>
                  <a:pt x="1516" y="411"/>
                  <a:pt x="1506" y="406"/>
                </a:cubicBezTo>
                <a:cubicBezTo>
                  <a:pt x="1498" y="403"/>
                  <a:pt x="1492" y="400"/>
                  <a:pt x="1490" y="397"/>
                </a:cubicBezTo>
                <a:cubicBezTo>
                  <a:pt x="1487" y="395"/>
                  <a:pt x="1486" y="391"/>
                  <a:pt x="1486" y="386"/>
                </a:cubicBezTo>
                <a:cubicBezTo>
                  <a:pt x="1486" y="382"/>
                  <a:pt x="1488" y="379"/>
                  <a:pt x="1491" y="376"/>
                </a:cubicBezTo>
                <a:cubicBezTo>
                  <a:pt x="1494" y="373"/>
                  <a:pt x="1499" y="372"/>
                  <a:pt x="1505" y="372"/>
                </a:cubicBezTo>
                <a:cubicBezTo>
                  <a:pt x="1514" y="372"/>
                  <a:pt x="1522" y="374"/>
                  <a:pt x="1529" y="379"/>
                </a:cubicBezTo>
                <a:cubicBezTo>
                  <a:pt x="1529" y="362"/>
                  <a:pt x="1529" y="362"/>
                  <a:pt x="1529" y="362"/>
                </a:cubicBezTo>
                <a:cubicBezTo>
                  <a:pt x="1522" y="359"/>
                  <a:pt x="1514" y="357"/>
                  <a:pt x="1506" y="357"/>
                </a:cubicBezTo>
                <a:cubicBezTo>
                  <a:pt x="1495" y="357"/>
                  <a:pt x="1486" y="360"/>
                  <a:pt x="1479" y="366"/>
                </a:cubicBezTo>
                <a:cubicBezTo>
                  <a:pt x="1472" y="372"/>
                  <a:pt x="1468" y="379"/>
                  <a:pt x="1468" y="388"/>
                </a:cubicBezTo>
                <a:cubicBezTo>
                  <a:pt x="1468" y="396"/>
                  <a:pt x="1470" y="402"/>
                  <a:pt x="1474" y="406"/>
                </a:cubicBezTo>
                <a:cubicBezTo>
                  <a:pt x="1478" y="411"/>
                  <a:pt x="1485" y="415"/>
                  <a:pt x="1494" y="419"/>
                </a:cubicBezTo>
                <a:cubicBezTo>
                  <a:pt x="1504" y="424"/>
                  <a:pt x="1510" y="427"/>
                  <a:pt x="1512" y="430"/>
                </a:cubicBezTo>
                <a:cubicBezTo>
                  <a:pt x="1515" y="432"/>
                  <a:pt x="1516" y="435"/>
                  <a:pt x="1516" y="439"/>
                </a:cubicBezTo>
                <a:cubicBezTo>
                  <a:pt x="1516" y="449"/>
                  <a:pt x="1509" y="454"/>
                  <a:pt x="1496" y="454"/>
                </a:cubicBezTo>
                <a:cubicBezTo>
                  <a:pt x="1486" y="454"/>
                  <a:pt x="1477" y="451"/>
                  <a:pt x="1468" y="444"/>
                </a:cubicBezTo>
                <a:cubicBezTo>
                  <a:pt x="1468" y="462"/>
                  <a:pt x="1468" y="462"/>
                  <a:pt x="1468" y="462"/>
                </a:cubicBezTo>
                <a:cubicBezTo>
                  <a:pt x="1476" y="467"/>
                  <a:pt x="1485" y="469"/>
                  <a:pt x="1495" y="469"/>
                </a:cubicBezTo>
                <a:cubicBezTo>
                  <a:pt x="1506" y="469"/>
                  <a:pt x="1516" y="466"/>
                  <a:pt x="1523" y="460"/>
                </a:cubicBezTo>
                <a:cubicBezTo>
                  <a:pt x="1530" y="454"/>
                  <a:pt x="1534" y="447"/>
                  <a:pt x="1534" y="438"/>
                </a:cubicBezTo>
                <a:cubicBezTo>
                  <a:pt x="1534" y="431"/>
                  <a:pt x="1532" y="425"/>
                  <a:pt x="1528" y="42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Freeform 5"/>
          <p:cNvSpPr>
            <a:spLocks noChangeAspect="1" noEditPoints="1"/>
          </p:cNvSpPr>
          <p:nvPr/>
        </p:nvSpPr>
        <p:spPr bwMode="black">
          <a:xfrm>
            <a:off x="5136696" y="1799353"/>
            <a:ext cx="981529" cy="196749"/>
          </a:xfrm>
          <a:custGeom>
            <a:avLst/>
            <a:gdLst>
              <a:gd name="T0" fmla="*/ 437 w 1686"/>
              <a:gd name="T1" fmla="*/ 261 h 336"/>
              <a:gd name="T2" fmla="*/ 516 w 1686"/>
              <a:gd name="T3" fmla="*/ 200 h 336"/>
              <a:gd name="T4" fmla="*/ 501 w 1686"/>
              <a:gd name="T5" fmla="*/ 64 h 336"/>
              <a:gd name="T6" fmla="*/ 462 w 1686"/>
              <a:gd name="T7" fmla="*/ 116 h 336"/>
              <a:gd name="T8" fmla="*/ 549 w 1686"/>
              <a:gd name="T9" fmla="*/ 218 h 336"/>
              <a:gd name="T10" fmla="*/ 613 w 1686"/>
              <a:gd name="T11" fmla="*/ 155 h 336"/>
              <a:gd name="T12" fmla="*/ 602 w 1686"/>
              <a:gd name="T13" fmla="*/ 56 h 336"/>
              <a:gd name="T14" fmla="*/ 698 w 1686"/>
              <a:gd name="T15" fmla="*/ 269 h 336"/>
              <a:gd name="T16" fmla="*/ 768 w 1686"/>
              <a:gd name="T17" fmla="*/ 273 h 336"/>
              <a:gd name="T18" fmla="*/ 783 w 1686"/>
              <a:gd name="T19" fmla="*/ 142 h 336"/>
              <a:gd name="T20" fmla="*/ 836 w 1686"/>
              <a:gd name="T21" fmla="*/ 176 h 336"/>
              <a:gd name="T22" fmla="*/ 745 w 1686"/>
              <a:gd name="T23" fmla="*/ 229 h 336"/>
              <a:gd name="T24" fmla="*/ 813 w 1686"/>
              <a:gd name="T25" fmla="*/ 196 h 336"/>
              <a:gd name="T26" fmla="*/ 894 w 1686"/>
              <a:gd name="T27" fmla="*/ 269 h 336"/>
              <a:gd name="T28" fmla="*/ 895 w 1686"/>
              <a:gd name="T29" fmla="*/ 155 h 336"/>
              <a:gd name="T30" fmla="*/ 1075 w 1686"/>
              <a:gd name="T31" fmla="*/ 203 h 336"/>
              <a:gd name="T32" fmla="*/ 1064 w 1686"/>
              <a:gd name="T33" fmla="*/ 259 h 336"/>
              <a:gd name="T34" fmla="*/ 982 w 1686"/>
              <a:gd name="T35" fmla="*/ 132 h 336"/>
              <a:gd name="T36" fmla="*/ 1051 w 1686"/>
              <a:gd name="T37" fmla="*/ 184 h 336"/>
              <a:gd name="T38" fmla="*/ 1051 w 1686"/>
              <a:gd name="T39" fmla="*/ 184 h 336"/>
              <a:gd name="T40" fmla="*/ 1127 w 1686"/>
              <a:gd name="T41" fmla="*/ 269 h 336"/>
              <a:gd name="T42" fmla="*/ 1227 w 1686"/>
              <a:gd name="T43" fmla="*/ 128 h 336"/>
              <a:gd name="T44" fmla="*/ 1152 w 1686"/>
              <a:gd name="T45" fmla="*/ 172 h 336"/>
              <a:gd name="T46" fmla="*/ 1302 w 1686"/>
              <a:gd name="T47" fmla="*/ 273 h 336"/>
              <a:gd name="T48" fmla="*/ 1356 w 1686"/>
              <a:gd name="T49" fmla="*/ 142 h 336"/>
              <a:gd name="T50" fmla="*/ 1269 w 1686"/>
              <a:gd name="T51" fmla="*/ 156 h 336"/>
              <a:gd name="T52" fmla="*/ 1351 w 1686"/>
              <a:gd name="T53" fmla="*/ 198 h 336"/>
              <a:gd name="T54" fmla="*/ 1399 w 1686"/>
              <a:gd name="T55" fmla="*/ 74 h 336"/>
              <a:gd name="T56" fmla="*/ 1425 w 1686"/>
              <a:gd name="T57" fmla="*/ 269 h 336"/>
              <a:gd name="T58" fmla="*/ 1584 w 1686"/>
              <a:gd name="T59" fmla="*/ 269 h 336"/>
              <a:gd name="T60" fmla="*/ 1487 w 1686"/>
              <a:gd name="T61" fmla="*/ 187 h 336"/>
              <a:gd name="T62" fmla="*/ 1487 w 1686"/>
              <a:gd name="T63" fmla="*/ 149 h 336"/>
              <a:gd name="T64" fmla="*/ 1584 w 1686"/>
              <a:gd name="T65" fmla="*/ 269 h 336"/>
              <a:gd name="T66" fmla="*/ 1602 w 1686"/>
              <a:gd name="T67" fmla="*/ 145 h 336"/>
              <a:gd name="T68" fmla="*/ 1650 w 1686"/>
              <a:gd name="T69" fmla="*/ 125 h 336"/>
              <a:gd name="T70" fmla="*/ 1655 w 1686"/>
              <a:gd name="T71" fmla="*/ 247 h 336"/>
              <a:gd name="T72" fmla="*/ 0 w 1686"/>
              <a:gd name="T73" fmla="*/ 301 h 336"/>
              <a:gd name="T74" fmla="*/ 85 w 1686"/>
              <a:gd name="T75" fmla="*/ 99 h 336"/>
              <a:gd name="T76" fmla="*/ 58 w 1686"/>
              <a:gd name="T77" fmla="*/ 123 h 336"/>
              <a:gd name="T78" fmla="*/ 68 w 1686"/>
              <a:gd name="T79" fmla="*/ 170 h 336"/>
              <a:gd name="T80" fmla="*/ 93 w 1686"/>
              <a:gd name="T81" fmla="*/ 189 h 336"/>
              <a:gd name="T82" fmla="*/ 98 w 1686"/>
              <a:gd name="T83" fmla="*/ 204 h 336"/>
              <a:gd name="T84" fmla="*/ 90 w 1686"/>
              <a:gd name="T85" fmla="*/ 214 h 336"/>
              <a:gd name="T86" fmla="*/ 62 w 1686"/>
              <a:gd name="T87" fmla="*/ 206 h 336"/>
              <a:gd name="T88" fmla="*/ 74 w 1686"/>
              <a:gd name="T89" fmla="*/ 238 h 336"/>
              <a:gd name="T90" fmla="*/ 115 w 1686"/>
              <a:gd name="T91" fmla="*/ 227 h 336"/>
              <a:gd name="T92" fmla="*/ 124 w 1686"/>
              <a:gd name="T93" fmla="*/ 192 h 336"/>
              <a:gd name="T94" fmla="*/ 108 w 1686"/>
              <a:gd name="T95" fmla="*/ 165 h 336"/>
              <a:gd name="T96" fmla="*/ 85 w 1686"/>
              <a:gd name="T97" fmla="*/ 149 h 336"/>
              <a:gd name="T98" fmla="*/ 79 w 1686"/>
              <a:gd name="T99" fmla="*/ 136 h 336"/>
              <a:gd name="T100" fmla="*/ 86 w 1686"/>
              <a:gd name="T101" fmla="*/ 124 h 336"/>
              <a:gd name="T102" fmla="*/ 107 w 1686"/>
              <a:gd name="T103" fmla="*/ 124 h 336"/>
              <a:gd name="T104" fmla="*/ 107 w 1686"/>
              <a:gd name="T105" fmla="*/ 98 h 336"/>
              <a:gd name="T106" fmla="*/ 270 w 1686"/>
              <a:gd name="T107" fmla="*/ 86 h 336"/>
              <a:gd name="T108" fmla="*/ 238 w 1686"/>
              <a:gd name="T109" fmla="*/ 113 h 336"/>
              <a:gd name="T110" fmla="*/ 262 w 1686"/>
              <a:gd name="T111" fmla="*/ 235 h 336"/>
              <a:gd name="T112" fmla="*/ 270 w 1686"/>
              <a:gd name="T113" fmla="*/ 257 h 336"/>
              <a:gd name="T114" fmla="*/ 324 w 1686"/>
              <a:gd name="T115" fmla="*/ 13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6" h="336">
                <a:moveTo>
                  <a:pt x="549" y="218"/>
                </a:moveTo>
                <a:cubicBezTo>
                  <a:pt x="549" y="235"/>
                  <a:pt x="543" y="249"/>
                  <a:pt x="531" y="258"/>
                </a:cubicBezTo>
                <a:cubicBezTo>
                  <a:pt x="519" y="268"/>
                  <a:pt x="503" y="273"/>
                  <a:pt x="482" y="273"/>
                </a:cubicBezTo>
                <a:cubicBezTo>
                  <a:pt x="475" y="273"/>
                  <a:pt x="466" y="272"/>
                  <a:pt x="457" y="269"/>
                </a:cubicBezTo>
                <a:cubicBezTo>
                  <a:pt x="447" y="267"/>
                  <a:pt x="441" y="264"/>
                  <a:pt x="437" y="261"/>
                </a:cubicBezTo>
                <a:cubicBezTo>
                  <a:pt x="437" y="233"/>
                  <a:pt x="437" y="233"/>
                  <a:pt x="437" y="233"/>
                </a:cubicBezTo>
                <a:cubicBezTo>
                  <a:pt x="442" y="238"/>
                  <a:pt x="450" y="243"/>
                  <a:pt x="459" y="246"/>
                </a:cubicBezTo>
                <a:cubicBezTo>
                  <a:pt x="469" y="250"/>
                  <a:pt x="477" y="251"/>
                  <a:pt x="485" y="251"/>
                </a:cubicBezTo>
                <a:cubicBezTo>
                  <a:pt x="511" y="251"/>
                  <a:pt x="524" y="241"/>
                  <a:pt x="524" y="221"/>
                </a:cubicBezTo>
                <a:cubicBezTo>
                  <a:pt x="524" y="213"/>
                  <a:pt x="521" y="206"/>
                  <a:pt x="516" y="200"/>
                </a:cubicBezTo>
                <a:cubicBezTo>
                  <a:pt x="510" y="193"/>
                  <a:pt x="499" y="186"/>
                  <a:pt x="482" y="176"/>
                </a:cubicBezTo>
                <a:cubicBezTo>
                  <a:pt x="465" y="166"/>
                  <a:pt x="454" y="157"/>
                  <a:pt x="447" y="149"/>
                </a:cubicBezTo>
                <a:cubicBezTo>
                  <a:pt x="440" y="141"/>
                  <a:pt x="437" y="130"/>
                  <a:pt x="437" y="118"/>
                </a:cubicBezTo>
                <a:cubicBezTo>
                  <a:pt x="437" y="102"/>
                  <a:pt x="443" y="89"/>
                  <a:pt x="455" y="79"/>
                </a:cubicBezTo>
                <a:cubicBezTo>
                  <a:pt x="467" y="69"/>
                  <a:pt x="482" y="64"/>
                  <a:pt x="501" y="64"/>
                </a:cubicBezTo>
                <a:cubicBezTo>
                  <a:pt x="519" y="64"/>
                  <a:pt x="532" y="67"/>
                  <a:pt x="541" y="71"/>
                </a:cubicBezTo>
                <a:cubicBezTo>
                  <a:pt x="541" y="98"/>
                  <a:pt x="541" y="98"/>
                  <a:pt x="541" y="98"/>
                </a:cubicBezTo>
                <a:cubicBezTo>
                  <a:pt x="530" y="90"/>
                  <a:pt x="517" y="86"/>
                  <a:pt x="500" y="86"/>
                </a:cubicBezTo>
                <a:cubicBezTo>
                  <a:pt x="489" y="86"/>
                  <a:pt x="479" y="88"/>
                  <a:pt x="472" y="94"/>
                </a:cubicBezTo>
                <a:cubicBezTo>
                  <a:pt x="465" y="99"/>
                  <a:pt x="462" y="107"/>
                  <a:pt x="462" y="116"/>
                </a:cubicBezTo>
                <a:cubicBezTo>
                  <a:pt x="462" y="123"/>
                  <a:pt x="463" y="128"/>
                  <a:pt x="465" y="132"/>
                </a:cubicBezTo>
                <a:cubicBezTo>
                  <a:pt x="467" y="136"/>
                  <a:pt x="471" y="140"/>
                  <a:pt x="476" y="144"/>
                </a:cubicBezTo>
                <a:cubicBezTo>
                  <a:pt x="481" y="148"/>
                  <a:pt x="489" y="153"/>
                  <a:pt x="501" y="160"/>
                </a:cubicBezTo>
                <a:cubicBezTo>
                  <a:pt x="519" y="170"/>
                  <a:pt x="531" y="179"/>
                  <a:pt x="538" y="188"/>
                </a:cubicBezTo>
                <a:cubicBezTo>
                  <a:pt x="546" y="197"/>
                  <a:pt x="549" y="207"/>
                  <a:pt x="549" y="218"/>
                </a:cubicBezTo>
                <a:close/>
                <a:moveTo>
                  <a:pt x="698" y="269"/>
                </a:moveTo>
                <a:cubicBezTo>
                  <a:pt x="675" y="269"/>
                  <a:pt x="675" y="269"/>
                  <a:pt x="675" y="269"/>
                </a:cubicBezTo>
                <a:cubicBezTo>
                  <a:pt x="675" y="186"/>
                  <a:pt x="675" y="186"/>
                  <a:pt x="675" y="186"/>
                </a:cubicBezTo>
                <a:cubicBezTo>
                  <a:pt x="675" y="156"/>
                  <a:pt x="664" y="142"/>
                  <a:pt x="641" y="142"/>
                </a:cubicBezTo>
                <a:cubicBezTo>
                  <a:pt x="630" y="142"/>
                  <a:pt x="620" y="146"/>
                  <a:pt x="613" y="155"/>
                </a:cubicBezTo>
                <a:cubicBezTo>
                  <a:pt x="605" y="163"/>
                  <a:pt x="602" y="174"/>
                  <a:pt x="602" y="188"/>
                </a:cubicBezTo>
                <a:cubicBezTo>
                  <a:pt x="602" y="269"/>
                  <a:pt x="602" y="269"/>
                  <a:pt x="602" y="269"/>
                </a:cubicBezTo>
                <a:cubicBezTo>
                  <a:pt x="578" y="269"/>
                  <a:pt x="578" y="269"/>
                  <a:pt x="578" y="269"/>
                </a:cubicBezTo>
                <a:cubicBezTo>
                  <a:pt x="578" y="56"/>
                  <a:pt x="578" y="56"/>
                  <a:pt x="578" y="56"/>
                </a:cubicBezTo>
                <a:cubicBezTo>
                  <a:pt x="602" y="56"/>
                  <a:pt x="602" y="56"/>
                  <a:pt x="602" y="56"/>
                </a:cubicBezTo>
                <a:cubicBezTo>
                  <a:pt x="602" y="149"/>
                  <a:pt x="602" y="149"/>
                  <a:pt x="602" y="149"/>
                </a:cubicBezTo>
                <a:cubicBezTo>
                  <a:pt x="602" y="149"/>
                  <a:pt x="602" y="149"/>
                  <a:pt x="602" y="149"/>
                </a:cubicBezTo>
                <a:cubicBezTo>
                  <a:pt x="613" y="131"/>
                  <a:pt x="629" y="122"/>
                  <a:pt x="649" y="122"/>
                </a:cubicBezTo>
                <a:cubicBezTo>
                  <a:pt x="682" y="122"/>
                  <a:pt x="698" y="141"/>
                  <a:pt x="698" y="181"/>
                </a:cubicBezTo>
                <a:lnTo>
                  <a:pt x="698" y="269"/>
                </a:lnTo>
                <a:close/>
                <a:moveTo>
                  <a:pt x="836" y="269"/>
                </a:moveTo>
                <a:cubicBezTo>
                  <a:pt x="813" y="269"/>
                  <a:pt x="813" y="269"/>
                  <a:pt x="813" y="269"/>
                </a:cubicBezTo>
                <a:cubicBezTo>
                  <a:pt x="813" y="247"/>
                  <a:pt x="813" y="247"/>
                  <a:pt x="813" y="247"/>
                </a:cubicBezTo>
                <a:cubicBezTo>
                  <a:pt x="812" y="247"/>
                  <a:pt x="812" y="247"/>
                  <a:pt x="812" y="247"/>
                </a:cubicBezTo>
                <a:cubicBezTo>
                  <a:pt x="802" y="264"/>
                  <a:pt x="787" y="273"/>
                  <a:pt x="768" y="273"/>
                </a:cubicBezTo>
                <a:cubicBezTo>
                  <a:pt x="754" y="273"/>
                  <a:pt x="743" y="269"/>
                  <a:pt x="734" y="262"/>
                </a:cubicBezTo>
                <a:cubicBezTo>
                  <a:pt x="726" y="254"/>
                  <a:pt x="722" y="244"/>
                  <a:pt x="722" y="231"/>
                </a:cubicBezTo>
                <a:cubicBezTo>
                  <a:pt x="722" y="204"/>
                  <a:pt x="738" y="189"/>
                  <a:pt x="769" y="184"/>
                </a:cubicBezTo>
                <a:cubicBezTo>
                  <a:pt x="813" y="178"/>
                  <a:pt x="813" y="178"/>
                  <a:pt x="813" y="178"/>
                </a:cubicBezTo>
                <a:cubicBezTo>
                  <a:pt x="813" y="154"/>
                  <a:pt x="803" y="142"/>
                  <a:pt x="783" y="142"/>
                </a:cubicBezTo>
                <a:cubicBezTo>
                  <a:pt x="766" y="142"/>
                  <a:pt x="750" y="147"/>
                  <a:pt x="736" y="159"/>
                </a:cubicBezTo>
                <a:cubicBezTo>
                  <a:pt x="736" y="135"/>
                  <a:pt x="736" y="135"/>
                  <a:pt x="736" y="135"/>
                </a:cubicBezTo>
                <a:cubicBezTo>
                  <a:pt x="740" y="132"/>
                  <a:pt x="747" y="129"/>
                  <a:pt x="758" y="126"/>
                </a:cubicBezTo>
                <a:cubicBezTo>
                  <a:pt x="768" y="123"/>
                  <a:pt x="777" y="122"/>
                  <a:pt x="785" y="122"/>
                </a:cubicBezTo>
                <a:cubicBezTo>
                  <a:pt x="819" y="122"/>
                  <a:pt x="836" y="140"/>
                  <a:pt x="836" y="176"/>
                </a:cubicBezTo>
                <a:lnTo>
                  <a:pt x="836" y="269"/>
                </a:lnTo>
                <a:close/>
                <a:moveTo>
                  <a:pt x="813" y="196"/>
                </a:moveTo>
                <a:cubicBezTo>
                  <a:pt x="778" y="201"/>
                  <a:pt x="778" y="201"/>
                  <a:pt x="778" y="201"/>
                </a:cubicBezTo>
                <a:cubicBezTo>
                  <a:pt x="766" y="203"/>
                  <a:pt x="757" y="206"/>
                  <a:pt x="753" y="210"/>
                </a:cubicBezTo>
                <a:cubicBezTo>
                  <a:pt x="748" y="214"/>
                  <a:pt x="745" y="220"/>
                  <a:pt x="745" y="229"/>
                </a:cubicBezTo>
                <a:cubicBezTo>
                  <a:pt x="745" y="236"/>
                  <a:pt x="748" y="242"/>
                  <a:pt x="753" y="247"/>
                </a:cubicBezTo>
                <a:cubicBezTo>
                  <a:pt x="758" y="251"/>
                  <a:pt x="765" y="253"/>
                  <a:pt x="773" y="253"/>
                </a:cubicBezTo>
                <a:cubicBezTo>
                  <a:pt x="784" y="253"/>
                  <a:pt x="794" y="249"/>
                  <a:pt x="801" y="241"/>
                </a:cubicBezTo>
                <a:cubicBezTo>
                  <a:pt x="809" y="233"/>
                  <a:pt x="813" y="223"/>
                  <a:pt x="813" y="211"/>
                </a:cubicBezTo>
                <a:lnTo>
                  <a:pt x="813" y="196"/>
                </a:lnTo>
                <a:close/>
                <a:moveTo>
                  <a:pt x="946" y="149"/>
                </a:moveTo>
                <a:cubicBezTo>
                  <a:pt x="942" y="146"/>
                  <a:pt x="936" y="144"/>
                  <a:pt x="929" y="144"/>
                </a:cubicBezTo>
                <a:cubicBezTo>
                  <a:pt x="919" y="144"/>
                  <a:pt x="910" y="149"/>
                  <a:pt x="904" y="158"/>
                </a:cubicBezTo>
                <a:cubicBezTo>
                  <a:pt x="898" y="168"/>
                  <a:pt x="894" y="181"/>
                  <a:pt x="894" y="196"/>
                </a:cubicBezTo>
                <a:cubicBezTo>
                  <a:pt x="894" y="269"/>
                  <a:pt x="894" y="269"/>
                  <a:pt x="894" y="269"/>
                </a:cubicBezTo>
                <a:cubicBezTo>
                  <a:pt x="871" y="269"/>
                  <a:pt x="871" y="269"/>
                  <a:pt x="871" y="269"/>
                </a:cubicBezTo>
                <a:cubicBezTo>
                  <a:pt x="871" y="125"/>
                  <a:pt x="871" y="125"/>
                  <a:pt x="871" y="125"/>
                </a:cubicBezTo>
                <a:cubicBezTo>
                  <a:pt x="894" y="125"/>
                  <a:pt x="894" y="125"/>
                  <a:pt x="894" y="125"/>
                </a:cubicBezTo>
                <a:cubicBezTo>
                  <a:pt x="894" y="155"/>
                  <a:pt x="894" y="155"/>
                  <a:pt x="894" y="155"/>
                </a:cubicBezTo>
                <a:cubicBezTo>
                  <a:pt x="895" y="155"/>
                  <a:pt x="895" y="155"/>
                  <a:pt x="895" y="155"/>
                </a:cubicBezTo>
                <a:cubicBezTo>
                  <a:pt x="898" y="145"/>
                  <a:pt x="903" y="137"/>
                  <a:pt x="910" y="131"/>
                </a:cubicBezTo>
                <a:cubicBezTo>
                  <a:pt x="916" y="126"/>
                  <a:pt x="924" y="123"/>
                  <a:pt x="933" y="123"/>
                </a:cubicBezTo>
                <a:cubicBezTo>
                  <a:pt x="939" y="123"/>
                  <a:pt x="943" y="123"/>
                  <a:pt x="946" y="125"/>
                </a:cubicBezTo>
                <a:lnTo>
                  <a:pt x="946" y="149"/>
                </a:lnTo>
                <a:close/>
                <a:moveTo>
                  <a:pt x="1075" y="203"/>
                </a:moveTo>
                <a:cubicBezTo>
                  <a:pt x="973" y="203"/>
                  <a:pt x="973" y="203"/>
                  <a:pt x="973" y="203"/>
                </a:cubicBezTo>
                <a:cubicBezTo>
                  <a:pt x="973" y="219"/>
                  <a:pt x="978" y="232"/>
                  <a:pt x="986" y="240"/>
                </a:cubicBezTo>
                <a:cubicBezTo>
                  <a:pt x="994" y="249"/>
                  <a:pt x="1005" y="253"/>
                  <a:pt x="1020" y="253"/>
                </a:cubicBezTo>
                <a:cubicBezTo>
                  <a:pt x="1036" y="253"/>
                  <a:pt x="1051" y="248"/>
                  <a:pt x="1064" y="237"/>
                </a:cubicBezTo>
                <a:cubicBezTo>
                  <a:pt x="1064" y="259"/>
                  <a:pt x="1064" y="259"/>
                  <a:pt x="1064" y="259"/>
                </a:cubicBezTo>
                <a:cubicBezTo>
                  <a:pt x="1052" y="268"/>
                  <a:pt x="1035" y="273"/>
                  <a:pt x="1014" y="273"/>
                </a:cubicBezTo>
                <a:cubicBezTo>
                  <a:pt x="994" y="273"/>
                  <a:pt x="978" y="266"/>
                  <a:pt x="966" y="253"/>
                </a:cubicBezTo>
                <a:cubicBezTo>
                  <a:pt x="955" y="240"/>
                  <a:pt x="949" y="221"/>
                  <a:pt x="949" y="198"/>
                </a:cubicBezTo>
                <a:cubicBezTo>
                  <a:pt x="949" y="184"/>
                  <a:pt x="952" y="171"/>
                  <a:pt x="958" y="159"/>
                </a:cubicBezTo>
                <a:cubicBezTo>
                  <a:pt x="963" y="147"/>
                  <a:pt x="971" y="138"/>
                  <a:pt x="982" y="132"/>
                </a:cubicBezTo>
                <a:cubicBezTo>
                  <a:pt x="992" y="125"/>
                  <a:pt x="1003" y="122"/>
                  <a:pt x="1015" y="122"/>
                </a:cubicBezTo>
                <a:cubicBezTo>
                  <a:pt x="1034" y="122"/>
                  <a:pt x="1048" y="128"/>
                  <a:pt x="1059" y="140"/>
                </a:cubicBezTo>
                <a:cubicBezTo>
                  <a:pt x="1069" y="152"/>
                  <a:pt x="1075" y="169"/>
                  <a:pt x="1075" y="191"/>
                </a:cubicBezTo>
                <a:lnTo>
                  <a:pt x="1075" y="203"/>
                </a:lnTo>
                <a:close/>
                <a:moveTo>
                  <a:pt x="1051" y="184"/>
                </a:moveTo>
                <a:cubicBezTo>
                  <a:pt x="1051" y="170"/>
                  <a:pt x="1048" y="160"/>
                  <a:pt x="1041" y="153"/>
                </a:cubicBezTo>
                <a:cubicBezTo>
                  <a:pt x="1035" y="145"/>
                  <a:pt x="1026" y="142"/>
                  <a:pt x="1015" y="142"/>
                </a:cubicBezTo>
                <a:cubicBezTo>
                  <a:pt x="1004" y="142"/>
                  <a:pt x="995" y="145"/>
                  <a:pt x="988" y="153"/>
                </a:cubicBezTo>
                <a:cubicBezTo>
                  <a:pt x="980" y="161"/>
                  <a:pt x="975" y="171"/>
                  <a:pt x="973" y="184"/>
                </a:cubicBezTo>
                <a:lnTo>
                  <a:pt x="1051" y="184"/>
                </a:lnTo>
                <a:close/>
                <a:moveTo>
                  <a:pt x="1227" y="128"/>
                </a:moveTo>
                <a:cubicBezTo>
                  <a:pt x="1227" y="147"/>
                  <a:pt x="1220" y="163"/>
                  <a:pt x="1207" y="175"/>
                </a:cubicBezTo>
                <a:cubicBezTo>
                  <a:pt x="1193" y="187"/>
                  <a:pt x="1176" y="193"/>
                  <a:pt x="1154" y="193"/>
                </a:cubicBezTo>
                <a:cubicBezTo>
                  <a:pt x="1127" y="193"/>
                  <a:pt x="1127" y="193"/>
                  <a:pt x="1127" y="193"/>
                </a:cubicBezTo>
                <a:cubicBezTo>
                  <a:pt x="1127" y="269"/>
                  <a:pt x="1127" y="269"/>
                  <a:pt x="1127" y="269"/>
                </a:cubicBezTo>
                <a:cubicBezTo>
                  <a:pt x="1104" y="269"/>
                  <a:pt x="1104" y="269"/>
                  <a:pt x="1104" y="269"/>
                </a:cubicBezTo>
                <a:cubicBezTo>
                  <a:pt x="1104" y="68"/>
                  <a:pt x="1104" y="68"/>
                  <a:pt x="1104" y="68"/>
                </a:cubicBezTo>
                <a:cubicBezTo>
                  <a:pt x="1159" y="68"/>
                  <a:pt x="1159" y="68"/>
                  <a:pt x="1159" y="68"/>
                </a:cubicBezTo>
                <a:cubicBezTo>
                  <a:pt x="1181" y="68"/>
                  <a:pt x="1197" y="73"/>
                  <a:pt x="1209" y="83"/>
                </a:cubicBezTo>
                <a:cubicBezTo>
                  <a:pt x="1221" y="94"/>
                  <a:pt x="1227" y="109"/>
                  <a:pt x="1227" y="128"/>
                </a:cubicBezTo>
                <a:close/>
                <a:moveTo>
                  <a:pt x="1202" y="129"/>
                </a:moveTo>
                <a:cubicBezTo>
                  <a:pt x="1202" y="102"/>
                  <a:pt x="1186" y="89"/>
                  <a:pt x="1155" y="89"/>
                </a:cubicBezTo>
                <a:cubicBezTo>
                  <a:pt x="1127" y="89"/>
                  <a:pt x="1127" y="89"/>
                  <a:pt x="1127" y="89"/>
                </a:cubicBezTo>
                <a:cubicBezTo>
                  <a:pt x="1127" y="172"/>
                  <a:pt x="1127" y="172"/>
                  <a:pt x="1127" y="172"/>
                </a:cubicBezTo>
                <a:cubicBezTo>
                  <a:pt x="1152" y="172"/>
                  <a:pt x="1152" y="172"/>
                  <a:pt x="1152" y="172"/>
                </a:cubicBezTo>
                <a:cubicBezTo>
                  <a:pt x="1168" y="172"/>
                  <a:pt x="1181" y="168"/>
                  <a:pt x="1189" y="161"/>
                </a:cubicBezTo>
                <a:cubicBezTo>
                  <a:pt x="1198" y="153"/>
                  <a:pt x="1202" y="143"/>
                  <a:pt x="1202" y="129"/>
                </a:cubicBezTo>
                <a:close/>
                <a:moveTo>
                  <a:pt x="1374" y="197"/>
                </a:moveTo>
                <a:cubicBezTo>
                  <a:pt x="1374" y="220"/>
                  <a:pt x="1368" y="238"/>
                  <a:pt x="1355" y="252"/>
                </a:cubicBezTo>
                <a:cubicBezTo>
                  <a:pt x="1342" y="266"/>
                  <a:pt x="1324" y="273"/>
                  <a:pt x="1302" y="273"/>
                </a:cubicBezTo>
                <a:cubicBezTo>
                  <a:pt x="1281" y="273"/>
                  <a:pt x="1264" y="266"/>
                  <a:pt x="1251" y="253"/>
                </a:cubicBezTo>
                <a:cubicBezTo>
                  <a:pt x="1239" y="239"/>
                  <a:pt x="1232" y="221"/>
                  <a:pt x="1232" y="199"/>
                </a:cubicBezTo>
                <a:cubicBezTo>
                  <a:pt x="1232" y="175"/>
                  <a:pt x="1239" y="156"/>
                  <a:pt x="1252" y="143"/>
                </a:cubicBezTo>
                <a:cubicBezTo>
                  <a:pt x="1265" y="129"/>
                  <a:pt x="1283" y="122"/>
                  <a:pt x="1306" y="122"/>
                </a:cubicBezTo>
                <a:cubicBezTo>
                  <a:pt x="1327" y="122"/>
                  <a:pt x="1344" y="128"/>
                  <a:pt x="1356" y="142"/>
                </a:cubicBezTo>
                <a:cubicBezTo>
                  <a:pt x="1368" y="155"/>
                  <a:pt x="1374" y="174"/>
                  <a:pt x="1374" y="197"/>
                </a:cubicBezTo>
                <a:close/>
                <a:moveTo>
                  <a:pt x="1351" y="198"/>
                </a:moveTo>
                <a:cubicBezTo>
                  <a:pt x="1351" y="180"/>
                  <a:pt x="1347" y="166"/>
                  <a:pt x="1339" y="156"/>
                </a:cubicBezTo>
                <a:cubicBezTo>
                  <a:pt x="1331" y="146"/>
                  <a:pt x="1319" y="142"/>
                  <a:pt x="1304" y="142"/>
                </a:cubicBezTo>
                <a:cubicBezTo>
                  <a:pt x="1289" y="142"/>
                  <a:pt x="1278" y="146"/>
                  <a:pt x="1269" y="156"/>
                </a:cubicBezTo>
                <a:cubicBezTo>
                  <a:pt x="1260" y="166"/>
                  <a:pt x="1256" y="180"/>
                  <a:pt x="1256" y="198"/>
                </a:cubicBezTo>
                <a:cubicBezTo>
                  <a:pt x="1256" y="215"/>
                  <a:pt x="1260" y="229"/>
                  <a:pt x="1269" y="239"/>
                </a:cubicBezTo>
                <a:cubicBezTo>
                  <a:pt x="1278" y="248"/>
                  <a:pt x="1289" y="253"/>
                  <a:pt x="1304" y="253"/>
                </a:cubicBezTo>
                <a:cubicBezTo>
                  <a:pt x="1319" y="253"/>
                  <a:pt x="1331" y="248"/>
                  <a:pt x="1339" y="239"/>
                </a:cubicBezTo>
                <a:cubicBezTo>
                  <a:pt x="1347" y="229"/>
                  <a:pt x="1351" y="216"/>
                  <a:pt x="1351" y="198"/>
                </a:cubicBezTo>
                <a:close/>
                <a:moveTo>
                  <a:pt x="1429" y="74"/>
                </a:moveTo>
                <a:cubicBezTo>
                  <a:pt x="1429" y="78"/>
                  <a:pt x="1428" y="82"/>
                  <a:pt x="1425" y="84"/>
                </a:cubicBezTo>
                <a:cubicBezTo>
                  <a:pt x="1422" y="87"/>
                  <a:pt x="1418" y="89"/>
                  <a:pt x="1414" y="89"/>
                </a:cubicBezTo>
                <a:cubicBezTo>
                  <a:pt x="1410" y="89"/>
                  <a:pt x="1406" y="87"/>
                  <a:pt x="1403" y="85"/>
                </a:cubicBezTo>
                <a:cubicBezTo>
                  <a:pt x="1400" y="82"/>
                  <a:pt x="1399" y="78"/>
                  <a:pt x="1399" y="74"/>
                </a:cubicBezTo>
                <a:cubicBezTo>
                  <a:pt x="1399" y="70"/>
                  <a:pt x="1400" y="66"/>
                  <a:pt x="1403" y="63"/>
                </a:cubicBezTo>
                <a:cubicBezTo>
                  <a:pt x="1406" y="60"/>
                  <a:pt x="1410" y="59"/>
                  <a:pt x="1414" y="59"/>
                </a:cubicBezTo>
                <a:cubicBezTo>
                  <a:pt x="1418" y="59"/>
                  <a:pt x="1422" y="60"/>
                  <a:pt x="1425" y="63"/>
                </a:cubicBezTo>
                <a:cubicBezTo>
                  <a:pt x="1428" y="66"/>
                  <a:pt x="1429" y="70"/>
                  <a:pt x="1429" y="74"/>
                </a:cubicBezTo>
                <a:close/>
                <a:moveTo>
                  <a:pt x="1425" y="269"/>
                </a:moveTo>
                <a:cubicBezTo>
                  <a:pt x="1402" y="269"/>
                  <a:pt x="1402" y="269"/>
                  <a:pt x="1402" y="269"/>
                </a:cubicBezTo>
                <a:cubicBezTo>
                  <a:pt x="1402" y="125"/>
                  <a:pt x="1402" y="125"/>
                  <a:pt x="1402" y="125"/>
                </a:cubicBezTo>
                <a:cubicBezTo>
                  <a:pt x="1425" y="125"/>
                  <a:pt x="1425" y="125"/>
                  <a:pt x="1425" y="125"/>
                </a:cubicBezTo>
                <a:lnTo>
                  <a:pt x="1425" y="269"/>
                </a:lnTo>
                <a:close/>
                <a:moveTo>
                  <a:pt x="1584" y="269"/>
                </a:moveTo>
                <a:cubicBezTo>
                  <a:pt x="1561" y="269"/>
                  <a:pt x="1561" y="269"/>
                  <a:pt x="1561" y="269"/>
                </a:cubicBezTo>
                <a:cubicBezTo>
                  <a:pt x="1561" y="187"/>
                  <a:pt x="1561" y="187"/>
                  <a:pt x="1561" y="187"/>
                </a:cubicBezTo>
                <a:cubicBezTo>
                  <a:pt x="1561" y="157"/>
                  <a:pt x="1549" y="142"/>
                  <a:pt x="1527" y="142"/>
                </a:cubicBezTo>
                <a:cubicBezTo>
                  <a:pt x="1516" y="142"/>
                  <a:pt x="1506" y="146"/>
                  <a:pt x="1499" y="154"/>
                </a:cubicBezTo>
                <a:cubicBezTo>
                  <a:pt x="1491" y="163"/>
                  <a:pt x="1487" y="174"/>
                  <a:pt x="1487" y="187"/>
                </a:cubicBezTo>
                <a:cubicBezTo>
                  <a:pt x="1487" y="269"/>
                  <a:pt x="1487" y="269"/>
                  <a:pt x="1487" y="269"/>
                </a:cubicBezTo>
                <a:cubicBezTo>
                  <a:pt x="1464" y="269"/>
                  <a:pt x="1464" y="269"/>
                  <a:pt x="1464" y="269"/>
                </a:cubicBezTo>
                <a:cubicBezTo>
                  <a:pt x="1464" y="125"/>
                  <a:pt x="1464" y="125"/>
                  <a:pt x="1464" y="125"/>
                </a:cubicBezTo>
                <a:cubicBezTo>
                  <a:pt x="1487" y="125"/>
                  <a:pt x="1487" y="125"/>
                  <a:pt x="1487" y="125"/>
                </a:cubicBezTo>
                <a:cubicBezTo>
                  <a:pt x="1487" y="149"/>
                  <a:pt x="1487" y="149"/>
                  <a:pt x="1487" y="149"/>
                </a:cubicBezTo>
                <a:cubicBezTo>
                  <a:pt x="1488" y="149"/>
                  <a:pt x="1488" y="149"/>
                  <a:pt x="1488" y="149"/>
                </a:cubicBezTo>
                <a:cubicBezTo>
                  <a:pt x="1499" y="131"/>
                  <a:pt x="1514" y="122"/>
                  <a:pt x="1535" y="122"/>
                </a:cubicBezTo>
                <a:cubicBezTo>
                  <a:pt x="1551" y="122"/>
                  <a:pt x="1563" y="127"/>
                  <a:pt x="1571" y="137"/>
                </a:cubicBezTo>
                <a:cubicBezTo>
                  <a:pt x="1579" y="148"/>
                  <a:pt x="1584" y="162"/>
                  <a:pt x="1584" y="181"/>
                </a:cubicBezTo>
                <a:lnTo>
                  <a:pt x="1584" y="269"/>
                </a:lnTo>
                <a:close/>
                <a:moveTo>
                  <a:pt x="1686" y="268"/>
                </a:moveTo>
                <a:cubicBezTo>
                  <a:pt x="1681" y="271"/>
                  <a:pt x="1673" y="273"/>
                  <a:pt x="1664" y="273"/>
                </a:cubicBezTo>
                <a:cubicBezTo>
                  <a:pt x="1639" y="273"/>
                  <a:pt x="1627" y="258"/>
                  <a:pt x="1627" y="230"/>
                </a:cubicBezTo>
                <a:cubicBezTo>
                  <a:pt x="1627" y="145"/>
                  <a:pt x="1627" y="145"/>
                  <a:pt x="1627" y="145"/>
                </a:cubicBezTo>
                <a:cubicBezTo>
                  <a:pt x="1602" y="145"/>
                  <a:pt x="1602" y="145"/>
                  <a:pt x="1602" y="145"/>
                </a:cubicBezTo>
                <a:cubicBezTo>
                  <a:pt x="1602" y="125"/>
                  <a:pt x="1602" y="125"/>
                  <a:pt x="1602" y="125"/>
                </a:cubicBezTo>
                <a:cubicBezTo>
                  <a:pt x="1627" y="125"/>
                  <a:pt x="1627" y="125"/>
                  <a:pt x="1627" y="125"/>
                </a:cubicBezTo>
                <a:cubicBezTo>
                  <a:pt x="1627" y="90"/>
                  <a:pt x="1627" y="90"/>
                  <a:pt x="1627" y="90"/>
                </a:cubicBezTo>
                <a:cubicBezTo>
                  <a:pt x="1650" y="83"/>
                  <a:pt x="1650" y="83"/>
                  <a:pt x="1650" y="83"/>
                </a:cubicBezTo>
                <a:cubicBezTo>
                  <a:pt x="1650" y="125"/>
                  <a:pt x="1650" y="125"/>
                  <a:pt x="1650" y="125"/>
                </a:cubicBezTo>
                <a:cubicBezTo>
                  <a:pt x="1686" y="125"/>
                  <a:pt x="1686" y="125"/>
                  <a:pt x="1686" y="125"/>
                </a:cubicBezTo>
                <a:cubicBezTo>
                  <a:pt x="1686" y="145"/>
                  <a:pt x="1686" y="145"/>
                  <a:pt x="1686" y="145"/>
                </a:cubicBezTo>
                <a:cubicBezTo>
                  <a:pt x="1650" y="145"/>
                  <a:pt x="1650" y="145"/>
                  <a:pt x="1650" y="145"/>
                </a:cubicBezTo>
                <a:cubicBezTo>
                  <a:pt x="1650" y="226"/>
                  <a:pt x="1650" y="226"/>
                  <a:pt x="1650" y="226"/>
                </a:cubicBezTo>
                <a:cubicBezTo>
                  <a:pt x="1650" y="236"/>
                  <a:pt x="1651" y="243"/>
                  <a:pt x="1655" y="247"/>
                </a:cubicBezTo>
                <a:cubicBezTo>
                  <a:pt x="1658" y="251"/>
                  <a:pt x="1664" y="253"/>
                  <a:pt x="1671" y="253"/>
                </a:cubicBezTo>
                <a:cubicBezTo>
                  <a:pt x="1677" y="253"/>
                  <a:pt x="1682" y="251"/>
                  <a:pt x="1686" y="248"/>
                </a:cubicBezTo>
                <a:lnTo>
                  <a:pt x="1686" y="268"/>
                </a:lnTo>
                <a:close/>
                <a:moveTo>
                  <a:pt x="196" y="336"/>
                </a:moveTo>
                <a:cubicBezTo>
                  <a:pt x="0" y="301"/>
                  <a:pt x="0" y="301"/>
                  <a:pt x="0" y="301"/>
                </a:cubicBezTo>
                <a:cubicBezTo>
                  <a:pt x="0" y="35"/>
                  <a:pt x="0" y="35"/>
                  <a:pt x="0" y="35"/>
                </a:cubicBezTo>
                <a:cubicBezTo>
                  <a:pt x="196" y="0"/>
                  <a:pt x="196" y="0"/>
                  <a:pt x="196" y="0"/>
                </a:cubicBezTo>
                <a:lnTo>
                  <a:pt x="196" y="336"/>
                </a:lnTo>
                <a:close/>
                <a:moveTo>
                  <a:pt x="93" y="98"/>
                </a:moveTo>
                <a:cubicBezTo>
                  <a:pt x="90" y="98"/>
                  <a:pt x="87" y="98"/>
                  <a:pt x="85" y="99"/>
                </a:cubicBezTo>
                <a:cubicBezTo>
                  <a:pt x="82" y="99"/>
                  <a:pt x="79" y="100"/>
                  <a:pt x="77" y="101"/>
                </a:cubicBezTo>
                <a:cubicBezTo>
                  <a:pt x="75" y="102"/>
                  <a:pt x="73" y="104"/>
                  <a:pt x="71" y="105"/>
                </a:cubicBezTo>
                <a:cubicBezTo>
                  <a:pt x="69" y="107"/>
                  <a:pt x="67" y="108"/>
                  <a:pt x="65" y="110"/>
                </a:cubicBezTo>
                <a:cubicBezTo>
                  <a:pt x="64" y="112"/>
                  <a:pt x="62" y="114"/>
                  <a:pt x="61" y="116"/>
                </a:cubicBezTo>
                <a:cubicBezTo>
                  <a:pt x="60" y="118"/>
                  <a:pt x="58" y="121"/>
                  <a:pt x="58" y="123"/>
                </a:cubicBezTo>
                <a:cubicBezTo>
                  <a:pt x="57" y="126"/>
                  <a:pt x="56" y="128"/>
                  <a:pt x="56" y="131"/>
                </a:cubicBezTo>
                <a:cubicBezTo>
                  <a:pt x="55" y="134"/>
                  <a:pt x="55" y="136"/>
                  <a:pt x="55" y="139"/>
                </a:cubicBezTo>
                <a:cubicBezTo>
                  <a:pt x="55" y="143"/>
                  <a:pt x="56" y="147"/>
                  <a:pt x="57" y="151"/>
                </a:cubicBezTo>
                <a:cubicBezTo>
                  <a:pt x="58" y="155"/>
                  <a:pt x="59" y="158"/>
                  <a:pt x="61" y="161"/>
                </a:cubicBezTo>
                <a:cubicBezTo>
                  <a:pt x="63" y="165"/>
                  <a:pt x="65" y="168"/>
                  <a:pt x="68" y="170"/>
                </a:cubicBezTo>
                <a:cubicBezTo>
                  <a:pt x="71" y="173"/>
                  <a:pt x="75" y="176"/>
                  <a:pt x="79" y="178"/>
                </a:cubicBezTo>
                <a:cubicBezTo>
                  <a:pt x="80" y="179"/>
                  <a:pt x="82" y="181"/>
                  <a:pt x="83" y="181"/>
                </a:cubicBezTo>
                <a:cubicBezTo>
                  <a:pt x="85" y="182"/>
                  <a:pt x="86" y="183"/>
                  <a:pt x="87" y="184"/>
                </a:cubicBezTo>
                <a:cubicBezTo>
                  <a:pt x="89" y="185"/>
                  <a:pt x="90" y="186"/>
                  <a:pt x="91" y="187"/>
                </a:cubicBezTo>
                <a:cubicBezTo>
                  <a:pt x="92" y="188"/>
                  <a:pt x="92" y="188"/>
                  <a:pt x="93" y="189"/>
                </a:cubicBezTo>
                <a:cubicBezTo>
                  <a:pt x="94" y="190"/>
                  <a:pt x="95" y="191"/>
                  <a:pt x="95" y="192"/>
                </a:cubicBezTo>
                <a:cubicBezTo>
                  <a:pt x="96" y="193"/>
                  <a:pt x="96" y="194"/>
                  <a:pt x="97" y="195"/>
                </a:cubicBezTo>
                <a:cubicBezTo>
                  <a:pt x="97" y="196"/>
                  <a:pt x="98" y="197"/>
                  <a:pt x="98" y="198"/>
                </a:cubicBezTo>
                <a:cubicBezTo>
                  <a:pt x="98" y="199"/>
                  <a:pt x="98" y="200"/>
                  <a:pt x="98" y="201"/>
                </a:cubicBezTo>
                <a:cubicBezTo>
                  <a:pt x="98" y="202"/>
                  <a:pt x="98" y="203"/>
                  <a:pt x="98" y="204"/>
                </a:cubicBezTo>
                <a:cubicBezTo>
                  <a:pt x="98" y="205"/>
                  <a:pt x="98" y="206"/>
                  <a:pt x="97" y="207"/>
                </a:cubicBezTo>
                <a:cubicBezTo>
                  <a:pt x="97" y="207"/>
                  <a:pt x="97" y="208"/>
                  <a:pt x="96" y="209"/>
                </a:cubicBezTo>
                <a:cubicBezTo>
                  <a:pt x="96" y="209"/>
                  <a:pt x="95" y="210"/>
                  <a:pt x="95" y="211"/>
                </a:cubicBezTo>
                <a:cubicBezTo>
                  <a:pt x="94" y="211"/>
                  <a:pt x="93" y="212"/>
                  <a:pt x="92" y="213"/>
                </a:cubicBezTo>
                <a:cubicBezTo>
                  <a:pt x="92" y="213"/>
                  <a:pt x="91" y="214"/>
                  <a:pt x="90" y="214"/>
                </a:cubicBezTo>
                <a:cubicBezTo>
                  <a:pt x="89" y="214"/>
                  <a:pt x="88" y="214"/>
                  <a:pt x="86" y="215"/>
                </a:cubicBezTo>
                <a:cubicBezTo>
                  <a:pt x="85" y="215"/>
                  <a:pt x="84" y="215"/>
                  <a:pt x="83" y="215"/>
                </a:cubicBezTo>
                <a:cubicBezTo>
                  <a:pt x="80" y="215"/>
                  <a:pt x="78" y="214"/>
                  <a:pt x="75" y="214"/>
                </a:cubicBezTo>
                <a:cubicBezTo>
                  <a:pt x="73" y="213"/>
                  <a:pt x="71" y="212"/>
                  <a:pt x="68" y="211"/>
                </a:cubicBezTo>
                <a:cubicBezTo>
                  <a:pt x="66" y="209"/>
                  <a:pt x="64" y="208"/>
                  <a:pt x="62" y="206"/>
                </a:cubicBezTo>
                <a:cubicBezTo>
                  <a:pt x="60" y="204"/>
                  <a:pt x="58" y="202"/>
                  <a:pt x="56" y="200"/>
                </a:cubicBezTo>
                <a:cubicBezTo>
                  <a:pt x="56" y="230"/>
                  <a:pt x="56" y="230"/>
                  <a:pt x="56" y="230"/>
                </a:cubicBezTo>
                <a:cubicBezTo>
                  <a:pt x="57" y="231"/>
                  <a:pt x="59" y="232"/>
                  <a:pt x="61" y="233"/>
                </a:cubicBezTo>
                <a:cubicBezTo>
                  <a:pt x="63" y="234"/>
                  <a:pt x="65" y="235"/>
                  <a:pt x="67" y="236"/>
                </a:cubicBezTo>
                <a:cubicBezTo>
                  <a:pt x="70" y="237"/>
                  <a:pt x="72" y="237"/>
                  <a:pt x="74" y="238"/>
                </a:cubicBezTo>
                <a:cubicBezTo>
                  <a:pt x="77" y="238"/>
                  <a:pt x="79" y="239"/>
                  <a:pt x="82" y="239"/>
                </a:cubicBezTo>
                <a:cubicBezTo>
                  <a:pt x="86" y="239"/>
                  <a:pt x="89" y="239"/>
                  <a:pt x="92" y="239"/>
                </a:cubicBezTo>
                <a:cubicBezTo>
                  <a:pt x="96" y="238"/>
                  <a:pt x="99" y="238"/>
                  <a:pt x="101" y="237"/>
                </a:cubicBezTo>
                <a:cubicBezTo>
                  <a:pt x="104" y="236"/>
                  <a:pt x="107" y="235"/>
                  <a:pt x="109" y="233"/>
                </a:cubicBezTo>
                <a:cubicBezTo>
                  <a:pt x="111" y="231"/>
                  <a:pt x="113" y="230"/>
                  <a:pt x="115" y="227"/>
                </a:cubicBezTo>
                <a:cubicBezTo>
                  <a:pt x="117" y="226"/>
                  <a:pt x="118" y="224"/>
                  <a:pt x="119" y="222"/>
                </a:cubicBezTo>
                <a:cubicBezTo>
                  <a:pt x="120" y="220"/>
                  <a:pt x="121" y="218"/>
                  <a:pt x="122" y="215"/>
                </a:cubicBezTo>
                <a:cubicBezTo>
                  <a:pt x="123" y="213"/>
                  <a:pt x="123" y="210"/>
                  <a:pt x="124" y="208"/>
                </a:cubicBezTo>
                <a:cubicBezTo>
                  <a:pt x="124" y="205"/>
                  <a:pt x="124" y="202"/>
                  <a:pt x="124" y="199"/>
                </a:cubicBezTo>
                <a:cubicBezTo>
                  <a:pt x="124" y="197"/>
                  <a:pt x="124" y="194"/>
                  <a:pt x="124" y="192"/>
                </a:cubicBezTo>
                <a:cubicBezTo>
                  <a:pt x="124" y="190"/>
                  <a:pt x="123" y="188"/>
                  <a:pt x="122" y="186"/>
                </a:cubicBezTo>
                <a:cubicBezTo>
                  <a:pt x="122" y="183"/>
                  <a:pt x="121" y="181"/>
                  <a:pt x="120" y="179"/>
                </a:cubicBezTo>
                <a:cubicBezTo>
                  <a:pt x="119" y="178"/>
                  <a:pt x="118" y="176"/>
                  <a:pt x="117" y="174"/>
                </a:cubicBezTo>
                <a:cubicBezTo>
                  <a:pt x="116" y="173"/>
                  <a:pt x="114" y="171"/>
                  <a:pt x="113" y="170"/>
                </a:cubicBezTo>
                <a:cubicBezTo>
                  <a:pt x="112" y="168"/>
                  <a:pt x="110" y="167"/>
                  <a:pt x="108" y="165"/>
                </a:cubicBezTo>
                <a:cubicBezTo>
                  <a:pt x="106" y="164"/>
                  <a:pt x="105" y="162"/>
                  <a:pt x="102" y="161"/>
                </a:cubicBezTo>
                <a:cubicBezTo>
                  <a:pt x="100" y="160"/>
                  <a:pt x="98" y="158"/>
                  <a:pt x="96" y="157"/>
                </a:cubicBezTo>
                <a:cubicBezTo>
                  <a:pt x="94" y="156"/>
                  <a:pt x="93" y="155"/>
                  <a:pt x="91" y="154"/>
                </a:cubicBezTo>
                <a:cubicBezTo>
                  <a:pt x="90" y="153"/>
                  <a:pt x="89" y="152"/>
                  <a:pt x="88" y="151"/>
                </a:cubicBezTo>
                <a:cubicBezTo>
                  <a:pt x="87" y="151"/>
                  <a:pt x="86" y="150"/>
                  <a:pt x="85" y="149"/>
                </a:cubicBezTo>
                <a:cubicBezTo>
                  <a:pt x="84" y="148"/>
                  <a:pt x="83" y="148"/>
                  <a:pt x="83" y="147"/>
                </a:cubicBezTo>
                <a:cubicBezTo>
                  <a:pt x="82" y="146"/>
                  <a:pt x="82" y="145"/>
                  <a:pt x="81" y="145"/>
                </a:cubicBezTo>
                <a:cubicBezTo>
                  <a:pt x="81" y="144"/>
                  <a:pt x="81" y="143"/>
                  <a:pt x="80" y="142"/>
                </a:cubicBezTo>
                <a:cubicBezTo>
                  <a:pt x="80" y="141"/>
                  <a:pt x="80" y="140"/>
                  <a:pt x="80" y="139"/>
                </a:cubicBezTo>
                <a:cubicBezTo>
                  <a:pt x="79" y="138"/>
                  <a:pt x="79" y="137"/>
                  <a:pt x="79" y="136"/>
                </a:cubicBezTo>
                <a:cubicBezTo>
                  <a:pt x="79" y="135"/>
                  <a:pt x="79" y="134"/>
                  <a:pt x="80" y="133"/>
                </a:cubicBezTo>
                <a:cubicBezTo>
                  <a:pt x="80" y="132"/>
                  <a:pt x="80" y="131"/>
                  <a:pt x="80" y="131"/>
                </a:cubicBezTo>
                <a:cubicBezTo>
                  <a:pt x="81" y="130"/>
                  <a:pt x="81" y="129"/>
                  <a:pt x="82" y="128"/>
                </a:cubicBezTo>
                <a:cubicBezTo>
                  <a:pt x="82" y="127"/>
                  <a:pt x="83" y="127"/>
                  <a:pt x="83" y="126"/>
                </a:cubicBezTo>
                <a:cubicBezTo>
                  <a:pt x="84" y="125"/>
                  <a:pt x="85" y="125"/>
                  <a:pt x="86" y="124"/>
                </a:cubicBezTo>
                <a:cubicBezTo>
                  <a:pt x="86" y="124"/>
                  <a:pt x="87" y="123"/>
                  <a:pt x="88" y="123"/>
                </a:cubicBezTo>
                <a:cubicBezTo>
                  <a:pt x="89" y="123"/>
                  <a:pt x="90" y="122"/>
                  <a:pt x="91" y="122"/>
                </a:cubicBezTo>
                <a:cubicBezTo>
                  <a:pt x="92" y="122"/>
                  <a:pt x="93" y="122"/>
                  <a:pt x="94" y="122"/>
                </a:cubicBezTo>
                <a:cubicBezTo>
                  <a:pt x="96" y="122"/>
                  <a:pt x="99" y="122"/>
                  <a:pt x="101" y="122"/>
                </a:cubicBezTo>
                <a:cubicBezTo>
                  <a:pt x="103" y="122"/>
                  <a:pt x="105" y="123"/>
                  <a:pt x="107" y="124"/>
                </a:cubicBezTo>
                <a:cubicBezTo>
                  <a:pt x="110" y="124"/>
                  <a:pt x="112" y="125"/>
                  <a:pt x="114" y="126"/>
                </a:cubicBezTo>
                <a:cubicBezTo>
                  <a:pt x="116" y="128"/>
                  <a:pt x="118" y="129"/>
                  <a:pt x="119" y="131"/>
                </a:cubicBezTo>
                <a:cubicBezTo>
                  <a:pt x="119" y="101"/>
                  <a:pt x="119" y="101"/>
                  <a:pt x="119" y="101"/>
                </a:cubicBezTo>
                <a:cubicBezTo>
                  <a:pt x="118" y="100"/>
                  <a:pt x="116" y="100"/>
                  <a:pt x="114" y="99"/>
                </a:cubicBezTo>
                <a:cubicBezTo>
                  <a:pt x="112" y="99"/>
                  <a:pt x="110" y="98"/>
                  <a:pt x="107" y="98"/>
                </a:cubicBezTo>
                <a:cubicBezTo>
                  <a:pt x="105" y="98"/>
                  <a:pt x="103" y="97"/>
                  <a:pt x="100" y="97"/>
                </a:cubicBezTo>
                <a:cubicBezTo>
                  <a:pt x="98" y="97"/>
                  <a:pt x="95" y="97"/>
                  <a:pt x="93" y="98"/>
                </a:cubicBezTo>
                <a:moveTo>
                  <a:pt x="324" y="135"/>
                </a:moveTo>
                <a:cubicBezTo>
                  <a:pt x="322" y="135"/>
                  <a:pt x="320" y="135"/>
                  <a:pt x="318" y="136"/>
                </a:cubicBezTo>
                <a:cubicBezTo>
                  <a:pt x="309" y="113"/>
                  <a:pt x="292" y="95"/>
                  <a:pt x="270" y="86"/>
                </a:cubicBezTo>
                <a:cubicBezTo>
                  <a:pt x="270" y="84"/>
                  <a:pt x="270" y="82"/>
                  <a:pt x="270" y="80"/>
                </a:cubicBezTo>
                <a:cubicBezTo>
                  <a:pt x="270" y="61"/>
                  <a:pt x="256" y="47"/>
                  <a:pt x="238" y="47"/>
                </a:cubicBezTo>
                <a:cubicBezTo>
                  <a:pt x="229" y="47"/>
                  <a:pt x="221" y="50"/>
                  <a:pt x="215" y="57"/>
                </a:cubicBezTo>
                <a:cubicBezTo>
                  <a:pt x="215" y="103"/>
                  <a:pt x="215" y="103"/>
                  <a:pt x="215" y="103"/>
                </a:cubicBezTo>
                <a:cubicBezTo>
                  <a:pt x="221" y="109"/>
                  <a:pt x="229" y="113"/>
                  <a:pt x="238" y="113"/>
                </a:cubicBezTo>
                <a:cubicBezTo>
                  <a:pt x="248" y="113"/>
                  <a:pt x="256" y="109"/>
                  <a:pt x="262" y="102"/>
                </a:cubicBezTo>
                <a:cubicBezTo>
                  <a:pt x="281" y="109"/>
                  <a:pt x="295" y="125"/>
                  <a:pt x="302" y="144"/>
                </a:cubicBezTo>
                <a:cubicBezTo>
                  <a:pt x="296" y="150"/>
                  <a:pt x="292" y="159"/>
                  <a:pt x="292" y="168"/>
                </a:cubicBezTo>
                <a:cubicBezTo>
                  <a:pt x="292" y="178"/>
                  <a:pt x="296" y="187"/>
                  <a:pt x="302" y="193"/>
                </a:cubicBezTo>
                <a:cubicBezTo>
                  <a:pt x="295" y="212"/>
                  <a:pt x="281" y="227"/>
                  <a:pt x="262" y="235"/>
                </a:cubicBezTo>
                <a:cubicBezTo>
                  <a:pt x="256" y="228"/>
                  <a:pt x="247" y="224"/>
                  <a:pt x="238" y="224"/>
                </a:cubicBezTo>
                <a:cubicBezTo>
                  <a:pt x="229" y="224"/>
                  <a:pt x="221" y="228"/>
                  <a:pt x="215" y="234"/>
                </a:cubicBezTo>
                <a:cubicBezTo>
                  <a:pt x="215" y="280"/>
                  <a:pt x="215" y="280"/>
                  <a:pt x="215" y="280"/>
                </a:cubicBezTo>
                <a:cubicBezTo>
                  <a:pt x="221" y="286"/>
                  <a:pt x="229" y="290"/>
                  <a:pt x="238" y="290"/>
                </a:cubicBezTo>
                <a:cubicBezTo>
                  <a:pt x="256" y="290"/>
                  <a:pt x="270" y="275"/>
                  <a:pt x="270" y="257"/>
                </a:cubicBezTo>
                <a:cubicBezTo>
                  <a:pt x="270" y="255"/>
                  <a:pt x="270" y="253"/>
                  <a:pt x="270" y="251"/>
                </a:cubicBezTo>
                <a:cubicBezTo>
                  <a:pt x="292" y="241"/>
                  <a:pt x="309" y="224"/>
                  <a:pt x="318" y="201"/>
                </a:cubicBezTo>
                <a:cubicBezTo>
                  <a:pt x="320" y="201"/>
                  <a:pt x="322" y="202"/>
                  <a:pt x="324" y="202"/>
                </a:cubicBezTo>
                <a:cubicBezTo>
                  <a:pt x="342" y="202"/>
                  <a:pt x="356" y="187"/>
                  <a:pt x="356" y="168"/>
                </a:cubicBezTo>
                <a:cubicBezTo>
                  <a:pt x="356" y="150"/>
                  <a:pt x="342" y="135"/>
                  <a:pt x="324" y="135"/>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Freeform 5"/>
          <p:cNvSpPr>
            <a:spLocks noChangeAspect="1" noEditPoints="1"/>
          </p:cNvSpPr>
          <p:nvPr/>
        </p:nvSpPr>
        <p:spPr bwMode="black">
          <a:xfrm>
            <a:off x="10759280" y="1807770"/>
            <a:ext cx="877194" cy="184376"/>
          </a:xfrm>
          <a:custGeom>
            <a:avLst/>
            <a:gdLst>
              <a:gd name="T0" fmla="*/ 2160 w 2307"/>
              <a:gd name="T1" fmla="*/ 142 h 483"/>
              <a:gd name="T2" fmla="*/ 2256 w 2307"/>
              <a:gd name="T3" fmla="*/ 14 h 483"/>
              <a:gd name="T4" fmla="*/ 2227 w 2307"/>
              <a:gd name="T5" fmla="*/ 6 h 483"/>
              <a:gd name="T6" fmla="*/ 2129 w 2307"/>
              <a:gd name="T7" fmla="*/ 197 h 483"/>
              <a:gd name="T8" fmla="*/ 2227 w 2307"/>
              <a:gd name="T9" fmla="*/ 278 h 483"/>
              <a:gd name="T10" fmla="*/ 997 w 2307"/>
              <a:gd name="T11" fmla="*/ 410 h 483"/>
              <a:gd name="T12" fmla="*/ 1049 w 2307"/>
              <a:gd name="T13" fmla="*/ 248 h 483"/>
              <a:gd name="T14" fmla="*/ 744 w 2307"/>
              <a:gd name="T15" fmla="*/ 116 h 483"/>
              <a:gd name="T16" fmla="*/ 652 w 2307"/>
              <a:gd name="T17" fmla="*/ 146 h 483"/>
              <a:gd name="T18" fmla="*/ 604 w 2307"/>
              <a:gd name="T19" fmla="*/ 199 h 483"/>
              <a:gd name="T20" fmla="*/ 657 w 2307"/>
              <a:gd name="T21" fmla="*/ 414 h 483"/>
              <a:gd name="T22" fmla="*/ 800 w 2307"/>
              <a:gd name="T23" fmla="*/ 261 h 483"/>
              <a:gd name="T24" fmla="*/ 853 w 2307"/>
              <a:gd name="T25" fmla="*/ 414 h 483"/>
              <a:gd name="T26" fmla="*/ 997 w 2307"/>
              <a:gd name="T27" fmla="*/ 250 h 483"/>
              <a:gd name="T28" fmla="*/ 1513 w 2307"/>
              <a:gd name="T29" fmla="*/ 436 h 483"/>
              <a:gd name="T30" fmla="*/ 1434 w 2307"/>
              <a:gd name="T31" fmla="*/ 116 h 483"/>
              <a:gd name="T32" fmla="*/ 1144 w 2307"/>
              <a:gd name="T33" fmla="*/ 176 h 483"/>
              <a:gd name="T34" fmla="*/ 1118 w 2307"/>
              <a:gd name="T35" fmla="*/ 126 h 483"/>
              <a:gd name="T36" fmla="*/ 1094 w 2307"/>
              <a:gd name="T37" fmla="*/ 411 h 483"/>
              <a:gd name="T38" fmla="*/ 1147 w 2307"/>
              <a:gd name="T39" fmla="*/ 285 h 483"/>
              <a:gd name="T40" fmla="*/ 1290 w 2307"/>
              <a:gd name="T41" fmla="*/ 411 h 483"/>
              <a:gd name="T42" fmla="*/ 1343 w 2307"/>
              <a:gd name="T43" fmla="*/ 257 h 483"/>
              <a:gd name="T44" fmla="*/ 1487 w 2307"/>
              <a:gd name="T45" fmla="*/ 410 h 483"/>
              <a:gd name="T46" fmla="*/ 39 w 2307"/>
              <a:gd name="T47" fmla="*/ 434 h 483"/>
              <a:gd name="T48" fmla="*/ 58 w 2307"/>
              <a:gd name="T49" fmla="*/ 483 h 483"/>
              <a:gd name="T50" fmla="*/ 269 w 2307"/>
              <a:gd name="T51" fmla="*/ 52 h 483"/>
              <a:gd name="T52" fmla="*/ 148 w 2307"/>
              <a:gd name="T53" fmla="*/ 297 h 483"/>
              <a:gd name="T54" fmla="*/ 5 w 2307"/>
              <a:gd name="T55" fmla="*/ 87 h 483"/>
              <a:gd name="T56" fmla="*/ 556 w 2307"/>
              <a:gd name="T57" fmla="*/ 385 h 483"/>
              <a:gd name="T58" fmla="*/ 318 w 2307"/>
              <a:gd name="T59" fmla="*/ 147 h 483"/>
              <a:gd name="T60" fmla="*/ 425 w 2307"/>
              <a:gd name="T61" fmla="*/ 164 h 483"/>
              <a:gd name="T62" fmla="*/ 483 w 2307"/>
              <a:gd name="T63" fmla="*/ 243 h 483"/>
              <a:gd name="T64" fmla="*/ 506 w 2307"/>
              <a:gd name="T65" fmla="*/ 392 h 483"/>
              <a:gd name="T66" fmla="*/ 536 w 2307"/>
              <a:gd name="T67" fmla="*/ 437 h 483"/>
              <a:gd name="T68" fmla="*/ 411 w 2307"/>
              <a:gd name="T69" fmla="*/ 403 h 483"/>
              <a:gd name="T70" fmla="*/ 504 w 2307"/>
              <a:gd name="T71" fmla="*/ 287 h 483"/>
              <a:gd name="T72" fmla="*/ 1950 w 2307"/>
              <a:gd name="T73" fmla="*/ 126 h 483"/>
              <a:gd name="T74" fmla="*/ 1933 w 2307"/>
              <a:gd name="T75" fmla="*/ 413 h 483"/>
              <a:gd name="T76" fmla="*/ 1985 w 2307"/>
              <a:gd name="T77" fmla="*/ 285 h 483"/>
              <a:gd name="T78" fmla="*/ 2115 w 2307"/>
              <a:gd name="T79" fmla="*/ 142 h 483"/>
              <a:gd name="T80" fmla="*/ 1983 w 2307"/>
              <a:gd name="T81" fmla="*/ 176 h 483"/>
              <a:gd name="T82" fmla="*/ 1892 w 2307"/>
              <a:gd name="T83" fmla="*/ 260 h 483"/>
              <a:gd name="T84" fmla="*/ 1741 w 2307"/>
              <a:gd name="T85" fmla="*/ 446 h 483"/>
              <a:gd name="T86" fmla="*/ 1828 w 2307"/>
              <a:gd name="T87" fmla="*/ 367 h 483"/>
              <a:gd name="T88" fmla="*/ 1867 w 2307"/>
              <a:gd name="T89" fmla="*/ 296 h 483"/>
              <a:gd name="T90" fmla="*/ 1892 w 2307"/>
              <a:gd name="T91" fmla="*/ 260 h 483"/>
              <a:gd name="T92" fmla="*/ 1842 w 2307"/>
              <a:gd name="T93" fmla="*/ 25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07" h="483">
                <a:moveTo>
                  <a:pt x="2307" y="140"/>
                </a:moveTo>
                <a:cubicBezTo>
                  <a:pt x="2307" y="152"/>
                  <a:pt x="2297" y="162"/>
                  <a:pt x="2286" y="162"/>
                </a:cubicBezTo>
                <a:cubicBezTo>
                  <a:pt x="2274" y="162"/>
                  <a:pt x="2160" y="153"/>
                  <a:pt x="2160" y="142"/>
                </a:cubicBezTo>
                <a:cubicBezTo>
                  <a:pt x="2160" y="130"/>
                  <a:pt x="2274" y="119"/>
                  <a:pt x="2286" y="119"/>
                </a:cubicBezTo>
                <a:cubicBezTo>
                  <a:pt x="2297" y="119"/>
                  <a:pt x="2307" y="129"/>
                  <a:pt x="2307" y="140"/>
                </a:cubicBezTo>
                <a:close/>
                <a:moveTo>
                  <a:pt x="2256" y="14"/>
                </a:moveTo>
                <a:cubicBezTo>
                  <a:pt x="2262" y="24"/>
                  <a:pt x="2258" y="37"/>
                  <a:pt x="2248" y="42"/>
                </a:cubicBezTo>
                <a:cubicBezTo>
                  <a:pt x="2238" y="48"/>
                  <a:pt x="2135" y="97"/>
                  <a:pt x="2129" y="86"/>
                </a:cubicBezTo>
                <a:cubicBezTo>
                  <a:pt x="2123" y="76"/>
                  <a:pt x="2217" y="11"/>
                  <a:pt x="2227" y="6"/>
                </a:cubicBezTo>
                <a:cubicBezTo>
                  <a:pt x="2237" y="0"/>
                  <a:pt x="2250" y="3"/>
                  <a:pt x="2256" y="14"/>
                </a:cubicBezTo>
                <a:close/>
                <a:moveTo>
                  <a:pt x="2227" y="278"/>
                </a:moveTo>
                <a:cubicBezTo>
                  <a:pt x="2217" y="272"/>
                  <a:pt x="2123" y="207"/>
                  <a:pt x="2129" y="197"/>
                </a:cubicBezTo>
                <a:cubicBezTo>
                  <a:pt x="2135" y="187"/>
                  <a:pt x="2238" y="236"/>
                  <a:pt x="2248" y="241"/>
                </a:cubicBezTo>
                <a:cubicBezTo>
                  <a:pt x="2258" y="247"/>
                  <a:pt x="2262" y="260"/>
                  <a:pt x="2256" y="270"/>
                </a:cubicBezTo>
                <a:cubicBezTo>
                  <a:pt x="2250" y="280"/>
                  <a:pt x="2237" y="284"/>
                  <a:pt x="2227" y="278"/>
                </a:cubicBezTo>
                <a:close/>
                <a:moveTo>
                  <a:pt x="800" y="409"/>
                </a:moveTo>
                <a:cubicBezTo>
                  <a:pt x="800" y="409"/>
                  <a:pt x="800" y="409"/>
                  <a:pt x="800" y="409"/>
                </a:cubicBezTo>
                <a:moveTo>
                  <a:pt x="997" y="410"/>
                </a:moveTo>
                <a:cubicBezTo>
                  <a:pt x="997" y="425"/>
                  <a:pt x="1009" y="437"/>
                  <a:pt x="1023" y="436"/>
                </a:cubicBezTo>
                <a:cubicBezTo>
                  <a:pt x="1037" y="436"/>
                  <a:pt x="1048" y="426"/>
                  <a:pt x="1049" y="413"/>
                </a:cubicBezTo>
                <a:cubicBezTo>
                  <a:pt x="1049" y="248"/>
                  <a:pt x="1049" y="248"/>
                  <a:pt x="1049" y="248"/>
                </a:cubicBezTo>
                <a:cubicBezTo>
                  <a:pt x="1049" y="166"/>
                  <a:pt x="1034" y="116"/>
                  <a:pt x="944" y="116"/>
                </a:cubicBezTo>
                <a:cubicBezTo>
                  <a:pt x="896" y="116"/>
                  <a:pt x="867" y="138"/>
                  <a:pt x="844" y="176"/>
                </a:cubicBezTo>
                <a:cubicBezTo>
                  <a:pt x="834" y="154"/>
                  <a:pt x="812" y="116"/>
                  <a:pt x="744" y="116"/>
                </a:cubicBezTo>
                <a:cubicBezTo>
                  <a:pt x="692" y="116"/>
                  <a:pt x="668" y="145"/>
                  <a:pt x="654" y="176"/>
                </a:cubicBezTo>
                <a:cubicBezTo>
                  <a:pt x="653" y="176"/>
                  <a:pt x="653" y="176"/>
                  <a:pt x="653" y="176"/>
                </a:cubicBezTo>
                <a:cubicBezTo>
                  <a:pt x="653" y="166"/>
                  <a:pt x="652" y="156"/>
                  <a:pt x="652" y="146"/>
                </a:cubicBezTo>
                <a:cubicBezTo>
                  <a:pt x="649" y="135"/>
                  <a:pt x="640" y="127"/>
                  <a:pt x="628" y="126"/>
                </a:cubicBezTo>
                <a:cubicBezTo>
                  <a:pt x="614" y="126"/>
                  <a:pt x="603" y="137"/>
                  <a:pt x="602" y="150"/>
                </a:cubicBezTo>
                <a:cubicBezTo>
                  <a:pt x="603" y="165"/>
                  <a:pt x="604" y="181"/>
                  <a:pt x="604" y="199"/>
                </a:cubicBezTo>
                <a:cubicBezTo>
                  <a:pt x="604" y="411"/>
                  <a:pt x="604" y="411"/>
                  <a:pt x="604" y="411"/>
                </a:cubicBezTo>
                <a:cubicBezTo>
                  <a:pt x="605" y="425"/>
                  <a:pt x="616" y="437"/>
                  <a:pt x="631" y="437"/>
                </a:cubicBezTo>
                <a:cubicBezTo>
                  <a:pt x="644" y="436"/>
                  <a:pt x="655" y="426"/>
                  <a:pt x="657" y="414"/>
                </a:cubicBezTo>
                <a:cubicBezTo>
                  <a:pt x="657" y="285"/>
                  <a:pt x="657" y="285"/>
                  <a:pt x="657" y="285"/>
                </a:cubicBezTo>
                <a:cubicBezTo>
                  <a:pt x="657" y="213"/>
                  <a:pt x="672" y="164"/>
                  <a:pt x="740" y="164"/>
                </a:cubicBezTo>
                <a:cubicBezTo>
                  <a:pt x="783" y="164"/>
                  <a:pt x="800" y="191"/>
                  <a:pt x="800" y="261"/>
                </a:cubicBezTo>
                <a:cubicBezTo>
                  <a:pt x="800" y="411"/>
                  <a:pt x="800" y="411"/>
                  <a:pt x="800" y="411"/>
                </a:cubicBezTo>
                <a:cubicBezTo>
                  <a:pt x="801" y="425"/>
                  <a:pt x="813" y="437"/>
                  <a:pt x="827" y="437"/>
                </a:cubicBezTo>
                <a:cubicBezTo>
                  <a:pt x="840" y="436"/>
                  <a:pt x="851" y="426"/>
                  <a:pt x="853" y="414"/>
                </a:cubicBezTo>
                <a:cubicBezTo>
                  <a:pt x="853" y="257"/>
                  <a:pt x="853" y="257"/>
                  <a:pt x="853" y="257"/>
                </a:cubicBezTo>
                <a:cubicBezTo>
                  <a:pt x="853" y="201"/>
                  <a:pt x="890" y="164"/>
                  <a:pt x="935" y="164"/>
                </a:cubicBezTo>
                <a:cubicBezTo>
                  <a:pt x="996" y="164"/>
                  <a:pt x="997" y="207"/>
                  <a:pt x="997" y="250"/>
                </a:cubicBezTo>
                <a:lnTo>
                  <a:pt x="997" y="410"/>
                </a:lnTo>
                <a:close/>
                <a:moveTo>
                  <a:pt x="1487" y="410"/>
                </a:moveTo>
                <a:cubicBezTo>
                  <a:pt x="1487" y="425"/>
                  <a:pt x="1499" y="437"/>
                  <a:pt x="1513" y="436"/>
                </a:cubicBezTo>
                <a:cubicBezTo>
                  <a:pt x="1527" y="436"/>
                  <a:pt x="1538" y="426"/>
                  <a:pt x="1539" y="413"/>
                </a:cubicBezTo>
                <a:cubicBezTo>
                  <a:pt x="1539" y="248"/>
                  <a:pt x="1539" y="248"/>
                  <a:pt x="1539" y="248"/>
                </a:cubicBezTo>
                <a:cubicBezTo>
                  <a:pt x="1539" y="166"/>
                  <a:pt x="1524" y="116"/>
                  <a:pt x="1434" y="116"/>
                </a:cubicBezTo>
                <a:cubicBezTo>
                  <a:pt x="1386" y="116"/>
                  <a:pt x="1357" y="138"/>
                  <a:pt x="1334" y="176"/>
                </a:cubicBezTo>
                <a:cubicBezTo>
                  <a:pt x="1324" y="154"/>
                  <a:pt x="1302" y="116"/>
                  <a:pt x="1234" y="116"/>
                </a:cubicBezTo>
                <a:cubicBezTo>
                  <a:pt x="1182" y="116"/>
                  <a:pt x="1158" y="145"/>
                  <a:pt x="1144" y="176"/>
                </a:cubicBezTo>
                <a:cubicBezTo>
                  <a:pt x="1143" y="176"/>
                  <a:pt x="1143" y="176"/>
                  <a:pt x="1143" y="176"/>
                </a:cubicBezTo>
                <a:cubicBezTo>
                  <a:pt x="1143" y="166"/>
                  <a:pt x="1142" y="156"/>
                  <a:pt x="1142" y="146"/>
                </a:cubicBezTo>
                <a:cubicBezTo>
                  <a:pt x="1139" y="135"/>
                  <a:pt x="1130" y="127"/>
                  <a:pt x="1118" y="126"/>
                </a:cubicBezTo>
                <a:cubicBezTo>
                  <a:pt x="1104" y="126"/>
                  <a:pt x="1093" y="137"/>
                  <a:pt x="1092" y="150"/>
                </a:cubicBezTo>
                <a:cubicBezTo>
                  <a:pt x="1093" y="165"/>
                  <a:pt x="1094" y="181"/>
                  <a:pt x="1094" y="199"/>
                </a:cubicBezTo>
                <a:cubicBezTo>
                  <a:pt x="1094" y="411"/>
                  <a:pt x="1094" y="411"/>
                  <a:pt x="1094" y="411"/>
                </a:cubicBezTo>
                <a:cubicBezTo>
                  <a:pt x="1095" y="425"/>
                  <a:pt x="1106" y="437"/>
                  <a:pt x="1121" y="437"/>
                </a:cubicBezTo>
                <a:cubicBezTo>
                  <a:pt x="1134" y="436"/>
                  <a:pt x="1145" y="426"/>
                  <a:pt x="1147" y="414"/>
                </a:cubicBezTo>
                <a:cubicBezTo>
                  <a:pt x="1147" y="285"/>
                  <a:pt x="1147" y="285"/>
                  <a:pt x="1147" y="285"/>
                </a:cubicBezTo>
                <a:cubicBezTo>
                  <a:pt x="1147" y="213"/>
                  <a:pt x="1162" y="164"/>
                  <a:pt x="1230" y="164"/>
                </a:cubicBezTo>
                <a:cubicBezTo>
                  <a:pt x="1273" y="164"/>
                  <a:pt x="1290" y="191"/>
                  <a:pt x="1290" y="261"/>
                </a:cubicBezTo>
                <a:cubicBezTo>
                  <a:pt x="1290" y="411"/>
                  <a:pt x="1290" y="411"/>
                  <a:pt x="1290" y="411"/>
                </a:cubicBezTo>
                <a:cubicBezTo>
                  <a:pt x="1291" y="425"/>
                  <a:pt x="1303" y="437"/>
                  <a:pt x="1317" y="437"/>
                </a:cubicBezTo>
                <a:cubicBezTo>
                  <a:pt x="1330" y="436"/>
                  <a:pt x="1341" y="426"/>
                  <a:pt x="1343" y="414"/>
                </a:cubicBezTo>
                <a:cubicBezTo>
                  <a:pt x="1343" y="257"/>
                  <a:pt x="1343" y="257"/>
                  <a:pt x="1343" y="257"/>
                </a:cubicBezTo>
                <a:cubicBezTo>
                  <a:pt x="1343" y="201"/>
                  <a:pt x="1380" y="164"/>
                  <a:pt x="1424" y="164"/>
                </a:cubicBezTo>
                <a:cubicBezTo>
                  <a:pt x="1486" y="164"/>
                  <a:pt x="1486" y="207"/>
                  <a:pt x="1486" y="250"/>
                </a:cubicBezTo>
                <a:lnTo>
                  <a:pt x="1487" y="410"/>
                </a:lnTo>
                <a:close/>
                <a:moveTo>
                  <a:pt x="120" y="367"/>
                </a:moveTo>
                <a:cubicBezTo>
                  <a:pt x="103" y="413"/>
                  <a:pt x="89" y="434"/>
                  <a:pt x="54" y="434"/>
                </a:cubicBezTo>
                <a:cubicBezTo>
                  <a:pt x="51" y="434"/>
                  <a:pt x="39" y="434"/>
                  <a:pt x="39" y="434"/>
                </a:cubicBezTo>
                <a:cubicBezTo>
                  <a:pt x="28" y="433"/>
                  <a:pt x="17" y="440"/>
                  <a:pt x="14" y="451"/>
                </a:cubicBezTo>
                <a:cubicBezTo>
                  <a:pt x="11" y="464"/>
                  <a:pt x="18" y="477"/>
                  <a:pt x="31" y="481"/>
                </a:cubicBezTo>
                <a:cubicBezTo>
                  <a:pt x="40" y="482"/>
                  <a:pt x="49" y="483"/>
                  <a:pt x="58" y="483"/>
                </a:cubicBezTo>
                <a:cubicBezTo>
                  <a:pt x="121" y="483"/>
                  <a:pt x="142" y="446"/>
                  <a:pt x="163" y="393"/>
                </a:cubicBezTo>
                <a:cubicBezTo>
                  <a:pt x="286" y="85"/>
                  <a:pt x="286" y="85"/>
                  <a:pt x="286" y="85"/>
                </a:cubicBezTo>
                <a:cubicBezTo>
                  <a:pt x="291" y="71"/>
                  <a:pt x="283" y="56"/>
                  <a:pt x="269" y="52"/>
                </a:cubicBezTo>
                <a:cubicBezTo>
                  <a:pt x="255" y="47"/>
                  <a:pt x="241" y="55"/>
                  <a:pt x="236" y="68"/>
                </a:cubicBezTo>
                <a:cubicBezTo>
                  <a:pt x="149" y="297"/>
                  <a:pt x="149" y="297"/>
                  <a:pt x="149" y="297"/>
                </a:cubicBezTo>
                <a:cubicBezTo>
                  <a:pt x="148" y="297"/>
                  <a:pt x="148" y="297"/>
                  <a:pt x="148" y="297"/>
                </a:cubicBezTo>
                <a:cubicBezTo>
                  <a:pt x="57" y="66"/>
                  <a:pt x="57" y="66"/>
                  <a:pt x="57" y="66"/>
                </a:cubicBezTo>
                <a:cubicBezTo>
                  <a:pt x="50" y="53"/>
                  <a:pt x="35" y="47"/>
                  <a:pt x="21" y="52"/>
                </a:cubicBezTo>
                <a:cubicBezTo>
                  <a:pt x="7" y="57"/>
                  <a:pt x="0" y="73"/>
                  <a:pt x="5" y="87"/>
                </a:cubicBezTo>
                <a:lnTo>
                  <a:pt x="120" y="367"/>
                </a:lnTo>
                <a:close/>
                <a:moveTo>
                  <a:pt x="557" y="409"/>
                </a:moveTo>
                <a:cubicBezTo>
                  <a:pt x="557" y="401"/>
                  <a:pt x="556" y="392"/>
                  <a:pt x="556" y="385"/>
                </a:cubicBezTo>
                <a:cubicBezTo>
                  <a:pt x="556" y="249"/>
                  <a:pt x="556" y="249"/>
                  <a:pt x="556" y="249"/>
                </a:cubicBezTo>
                <a:cubicBezTo>
                  <a:pt x="556" y="160"/>
                  <a:pt x="517" y="116"/>
                  <a:pt x="424" y="116"/>
                </a:cubicBezTo>
                <a:cubicBezTo>
                  <a:pt x="387" y="116"/>
                  <a:pt x="349" y="126"/>
                  <a:pt x="318" y="147"/>
                </a:cubicBezTo>
                <a:cubicBezTo>
                  <a:pt x="310" y="156"/>
                  <a:pt x="308" y="169"/>
                  <a:pt x="316" y="179"/>
                </a:cubicBezTo>
                <a:cubicBezTo>
                  <a:pt x="323" y="190"/>
                  <a:pt x="339" y="193"/>
                  <a:pt x="350" y="185"/>
                </a:cubicBezTo>
                <a:cubicBezTo>
                  <a:pt x="372" y="171"/>
                  <a:pt x="400" y="164"/>
                  <a:pt x="425" y="164"/>
                </a:cubicBezTo>
                <a:cubicBezTo>
                  <a:pt x="475" y="164"/>
                  <a:pt x="504" y="188"/>
                  <a:pt x="504" y="234"/>
                </a:cubicBezTo>
                <a:cubicBezTo>
                  <a:pt x="504" y="243"/>
                  <a:pt x="504" y="243"/>
                  <a:pt x="504" y="243"/>
                </a:cubicBezTo>
                <a:cubicBezTo>
                  <a:pt x="483" y="243"/>
                  <a:pt x="483" y="243"/>
                  <a:pt x="483" y="243"/>
                </a:cubicBezTo>
                <a:cubicBezTo>
                  <a:pt x="406" y="243"/>
                  <a:pt x="285" y="249"/>
                  <a:pt x="285" y="354"/>
                </a:cubicBezTo>
                <a:cubicBezTo>
                  <a:pt x="285" y="415"/>
                  <a:pt x="338" y="447"/>
                  <a:pt x="402" y="447"/>
                </a:cubicBezTo>
                <a:cubicBezTo>
                  <a:pt x="450" y="447"/>
                  <a:pt x="485" y="424"/>
                  <a:pt x="506" y="392"/>
                </a:cubicBezTo>
                <a:cubicBezTo>
                  <a:pt x="507" y="392"/>
                  <a:pt x="507" y="392"/>
                  <a:pt x="507" y="392"/>
                </a:cubicBezTo>
                <a:cubicBezTo>
                  <a:pt x="507" y="399"/>
                  <a:pt x="507" y="408"/>
                  <a:pt x="508" y="417"/>
                </a:cubicBezTo>
                <a:cubicBezTo>
                  <a:pt x="510" y="430"/>
                  <a:pt x="522" y="439"/>
                  <a:pt x="536" y="437"/>
                </a:cubicBezTo>
                <a:cubicBezTo>
                  <a:pt x="550" y="435"/>
                  <a:pt x="559" y="423"/>
                  <a:pt x="557" y="409"/>
                </a:cubicBezTo>
                <a:close/>
                <a:moveTo>
                  <a:pt x="504" y="308"/>
                </a:moveTo>
                <a:cubicBezTo>
                  <a:pt x="502" y="359"/>
                  <a:pt x="471" y="403"/>
                  <a:pt x="411" y="403"/>
                </a:cubicBezTo>
                <a:cubicBezTo>
                  <a:pt x="371" y="403"/>
                  <a:pt x="341" y="388"/>
                  <a:pt x="341" y="348"/>
                </a:cubicBezTo>
                <a:cubicBezTo>
                  <a:pt x="341" y="306"/>
                  <a:pt x="384" y="287"/>
                  <a:pt x="451" y="287"/>
                </a:cubicBezTo>
                <a:cubicBezTo>
                  <a:pt x="504" y="287"/>
                  <a:pt x="504" y="287"/>
                  <a:pt x="504" y="287"/>
                </a:cubicBezTo>
                <a:lnTo>
                  <a:pt x="504" y="308"/>
                </a:lnTo>
                <a:close/>
                <a:moveTo>
                  <a:pt x="1980" y="147"/>
                </a:moveTo>
                <a:cubicBezTo>
                  <a:pt x="1978" y="132"/>
                  <a:pt x="1964" y="123"/>
                  <a:pt x="1950" y="126"/>
                </a:cubicBezTo>
                <a:cubicBezTo>
                  <a:pt x="1940" y="128"/>
                  <a:pt x="1933" y="136"/>
                  <a:pt x="1931" y="146"/>
                </a:cubicBezTo>
                <a:cubicBezTo>
                  <a:pt x="1931" y="162"/>
                  <a:pt x="1933" y="179"/>
                  <a:pt x="1933" y="199"/>
                </a:cubicBezTo>
                <a:cubicBezTo>
                  <a:pt x="1933" y="413"/>
                  <a:pt x="1933" y="413"/>
                  <a:pt x="1933" y="413"/>
                </a:cubicBezTo>
                <a:cubicBezTo>
                  <a:pt x="1934" y="426"/>
                  <a:pt x="1945" y="437"/>
                  <a:pt x="1959" y="437"/>
                </a:cubicBezTo>
                <a:cubicBezTo>
                  <a:pt x="1974" y="436"/>
                  <a:pt x="1985" y="425"/>
                  <a:pt x="1985" y="410"/>
                </a:cubicBezTo>
                <a:cubicBezTo>
                  <a:pt x="1985" y="285"/>
                  <a:pt x="1985" y="285"/>
                  <a:pt x="1985" y="285"/>
                </a:cubicBezTo>
                <a:cubicBezTo>
                  <a:pt x="1985" y="213"/>
                  <a:pt x="2014" y="168"/>
                  <a:pt x="2078" y="168"/>
                </a:cubicBezTo>
                <a:cubicBezTo>
                  <a:pt x="2081" y="168"/>
                  <a:pt x="2085" y="168"/>
                  <a:pt x="2088" y="169"/>
                </a:cubicBezTo>
                <a:cubicBezTo>
                  <a:pt x="2103" y="169"/>
                  <a:pt x="2115" y="157"/>
                  <a:pt x="2115" y="142"/>
                </a:cubicBezTo>
                <a:cubicBezTo>
                  <a:pt x="2115" y="128"/>
                  <a:pt x="2103" y="116"/>
                  <a:pt x="2089" y="116"/>
                </a:cubicBezTo>
                <a:cubicBezTo>
                  <a:pt x="2089" y="116"/>
                  <a:pt x="2089" y="116"/>
                  <a:pt x="2089" y="116"/>
                </a:cubicBezTo>
                <a:cubicBezTo>
                  <a:pt x="2035" y="116"/>
                  <a:pt x="1996" y="145"/>
                  <a:pt x="1983" y="176"/>
                </a:cubicBezTo>
                <a:cubicBezTo>
                  <a:pt x="1981" y="176"/>
                  <a:pt x="1981" y="176"/>
                  <a:pt x="1981" y="176"/>
                </a:cubicBezTo>
                <a:cubicBezTo>
                  <a:pt x="1981" y="166"/>
                  <a:pt x="1981" y="156"/>
                  <a:pt x="1980" y="147"/>
                </a:cubicBezTo>
                <a:moveTo>
                  <a:pt x="1892" y="260"/>
                </a:moveTo>
                <a:cubicBezTo>
                  <a:pt x="1885" y="168"/>
                  <a:pt x="1826" y="114"/>
                  <a:pt x="1743" y="114"/>
                </a:cubicBezTo>
                <a:cubicBezTo>
                  <a:pt x="1650" y="114"/>
                  <a:pt x="1581" y="182"/>
                  <a:pt x="1581" y="280"/>
                </a:cubicBezTo>
                <a:cubicBezTo>
                  <a:pt x="1581" y="372"/>
                  <a:pt x="1642" y="446"/>
                  <a:pt x="1741" y="446"/>
                </a:cubicBezTo>
                <a:cubicBezTo>
                  <a:pt x="1788" y="446"/>
                  <a:pt x="1826" y="434"/>
                  <a:pt x="1859" y="405"/>
                </a:cubicBezTo>
                <a:cubicBezTo>
                  <a:pt x="1868" y="395"/>
                  <a:pt x="1868" y="381"/>
                  <a:pt x="1859" y="371"/>
                </a:cubicBezTo>
                <a:cubicBezTo>
                  <a:pt x="1851" y="362"/>
                  <a:pt x="1838" y="361"/>
                  <a:pt x="1828" y="367"/>
                </a:cubicBezTo>
                <a:cubicBezTo>
                  <a:pt x="1807" y="387"/>
                  <a:pt x="1779" y="398"/>
                  <a:pt x="1744" y="398"/>
                </a:cubicBezTo>
                <a:cubicBezTo>
                  <a:pt x="1677" y="398"/>
                  <a:pt x="1636" y="357"/>
                  <a:pt x="1634" y="296"/>
                </a:cubicBezTo>
                <a:cubicBezTo>
                  <a:pt x="1867" y="296"/>
                  <a:pt x="1867" y="296"/>
                  <a:pt x="1867" y="296"/>
                </a:cubicBezTo>
                <a:cubicBezTo>
                  <a:pt x="1873" y="296"/>
                  <a:pt x="1876" y="296"/>
                  <a:pt x="1880" y="294"/>
                </a:cubicBezTo>
                <a:cubicBezTo>
                  <a:pt x="1887" y="291"/>
                  <a:pt x="1890" y="285"/>
                  <a:pt x="1892" y="278"/>
                </a:cubicBezTo>
                <a:cubicBezTo>
                  <a:pt x="1892" y="276"/>
                  <a:pt x="1892" y="260"/>
                  <a:pt x="1892" y="260"/>
                </a:cubicBezTo>
                <a:close/>
                <a:moveTo>
                  <a:pt x="1635" y="253"/>
                </a:moveTo>
                <a:cubicBezTo>
                  <a:pt x="1643" y="197"/>
                  <a:pt x="1680" y="160"/>
                  <a:pt x="1741" y="160"/>
                </a:cubicBezTo>
                <a:cubicBezTo>
                  <a:pt x="1802" y="160"/>
                  <a:pt x="1839" y="197"/>
                  <a:pt x="1842" y="253"/>
                </a:cubicBezTo>
                <a:lnTo>
                  <a:pt x="1635" y="25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4" name="Group 3"/>
          <p:cNvGrpSpPr/>
          <p:nvPr/>
        </p:nvGrpSpPr>
        <p:grpSpPr>
          <a:xfrm>
            <a:off x="456843" y="5718237"/>
            <a:ext cx="11700233" cy="491567"/>
            <a:chOff x="456843" y="5448753"/>
            <a:chExt cx="11700233" cy="491567"/>
          </a:xfrm>
        </p:grpSpPr>
        <p:sp>
          <p:nvSpPr>
            <p:cNvPr id="70" name="TextBox 69"/>
            <p:cNvSpPr txBox="1"/>
            <p:nvPr/>
          </p:nvSpPr>
          <p:spPr>
            <a:xfrm>
              <a:off x="955741" y="5535676"/>
              <a:ext cx="11201335" cy="286232"/>
            </a:xfrm>
            <a:prstGeom prst="rect">
              <a:avLst/>
            </a:prstGeom>
            <a:noFill/>
          </p:spPr>
          <p:txBody>
            <a:bodyPr wrap="square" lIns="182880" tIns="45720" rIns="182880" bIns="45720" rtlCol="0">
              <a:spAutoFit/>
            </a:bodyPr>
            <a:lstStyle/>
            <a:p>
              <a:pPr marL="0" marR="0" lvl="0" indent="0" defTabSz="914400" eaLnBrk="1" fontAlgn="base" latinLnBrk="0" hangingPunct="1">
                <a:lnSpc>
                  <a:spcPct val="90000"/>
                </a:lnSpc>
                <a:spcBef>
                  <a:spcPct val="0"/>
                </a:spcBef>
                <a:spcAft>
                  <a:spcPct val="0"/>
                </a:spcAft>
                <a:buClrTx/>
                <a:buSzTx/>
                <a:buFontTx/>
                <a:buNone/>
                <a:tabLst/>
                <a:defRPr/>
              </a:pPr>
              <a:r>
                <a:rPr kumimoji="0" lang="en-IN" sz="1400" b="0" i="0" u="none" strike="noStrike" kern="0" cap="none" spc="0" normalizeH="0" baseline="0" noProof="0" dirty="0">
                  <a:ln>
                    <a:noFill/>
                  </a:ln>
                  <a:gradFill>
                    <a:gsLst>
                      <a:gs pos="5439">
                        <a:schemeClr val="tx1"/>
                      </a:gs>
                      <a:gs pos="89000">
                        <a:schemeClr val="tx1"/>
                      </a:gs>
                    </a:gsLst>
                    <a:lin ang="5400000" scaled="0"/>
                  </a:gradFill>
                  <a:effectLst/>
                  <a:uLnTx/>
                  <a:uFillTx/>
                  <a:latin typeface="Segoe UI Semilight" panose="020B0402040204020203" pitchFamily="34" charset="0"/>
                  <a:cs typeface="Segoe UI Semilight" panose="020B0402040204020203" pitchFamily="34" charset="0"/>
                </a:rPr>
                <a:t>Greater usage drives greater business value realization</a:t>
              </a:r>
            </a:p>
          </p:txBody>
        </p:sp>
        <p:grpSp>
          <p:nvGrpSpPr>
            <p:cNvPr id="71" name="Group 70"/>
            <p:cNvGrpSpPr/>
            <p:nvPr/>
          </p:nvGrpSpPr>
          <p:grpSpPr>
            <a:xfrm>
              <a:off x="456843" y="5448753"/>
              <a:ext cx="491567" cy="491567"/>
              <a:chOff x="10603781" y="1250697"/>
              <a:chExt cx="641692" cy="641692"/>
            </a:xfrm>
          </p:grpSpPr>
          <p:sp>
            <p:nvSpPr>
              <p:cNvPr id="72" name="Oval 71"/>
              <p:cNvSpPr/>
              <p:nvPr/>
            </p:nvSpPr>
            <p:spPr bwMode="auto">
              <a:xfrm>
                <a:off x="10603781" y="1250697"/>
                <a:ext cx="641692" cy="64169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nvGrpSpPr>
              <p:cNvPr id="73" name="Group 4"/>
              <p:cNvGrpSpPr>
                <a:grpSpLocks noChangeAspect="1"/>
              </p:cNvGrpSpPr>
              <p:nvPr/>
            </p:nvGrpSpPr>
            <p:grpSpPr bwMode="auto">
              <a:xfrm>
                <a:off x="10790968" y="1438932"/>
                <a:ext cx="267318" cy="265222"/>
                <a:chOff x="6430" y="998"/>
                <a:chExt cx="255" cy="253"/>
              </a:xfrm>
            </p:grpSpPr>
            <p:sp>
              <p:nvSpPr>
                <p:cNvPr id="74" name="Line 5"/>
                <p:cNvSpPr>
                  <a:spLocks noChangeShapeType="1"/>
                </p:cNvSpPr>
                <p:nvPr/>
              </p:nvSpPr>
              <p:spPr bwMode="auto">
                <a:xfrm>
                  <a:off x="6430" y="1124"/>
                  <a:ext cx="249"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Freeform 6"/>
                <p:cNvSpPr>
                  <a:spLocks/>
                </p:cNvSpPr>
                <p:nvPr/>
              </p:nvSpPr>
              <p:spPr bwMode="auto">
                <a:xfrm>
                  <a:off x="6560" y="998"/>
                  <a:ext cx="125" cy="253"/>
                </a:xfrm>
                <a:custGeom>
                  <a:avLst/>
                  <a:gdLst>
                    <a:gd name="T0" fmla="*/ 0 w 125"/>
                    <a:gd name="T1" fmla="*/ 0 h 253"/>
                    <a:gd name="T2" fmla="*/ 125 w 125"/>
                    <a:gd name="T3" fmla="*/ 126 h 253"/>
                    <a:gd name="T4" fmla="*/ 0 w 125"/>
                    <a:gd name="T5" fmla="*/ 253 h 253"/>
                  </a:gdLst>
                  <a:ahLst/>
                  <a:cxnLst>
                    <a:cxn ang="0">
                      <a:pos x="T0" y="T1"/>
                    </a:cxn>
                    <a:cxn ang="0">
                      <a:pos x="T2" y="T3"/>
                    </a:cxn>
                    <a:cxn ang="0">
                      <a:pos x="T4" y="T5"/>
                    </a:cxn>
                  </a:cxnLst>
                  <a:rect l="0" t="0" r="r" b="b"/>
                  <a:pathLst>
                    <a:path w="125" h="253">
                      <a:moveTo>
                        <a:pt x="0" y="0"/>
                      </a:moveTo>
                      <a:lnTo>
                        <a:pt x="125" y="126"/>
                      </a:lnTo>
                      <a:lnTo>
                        <a:pt x="0" y="253"/>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sp>
        <p:nvSpPr>
          <p:cNvPr id="38" name="TextBox 37"/>
          <p:cNvSpPr txBox="1"/>
          <p:nvPr/>
        </p:nvSpPr>
        <p:spPr>
          <a:xfrm>
            <a:off x="341845" y="6545262"/>
            <a:ext cx="5723991" cy="363920"/>
          </a:xfrm>
          <a:prstGeom prst="rect">
            <a:avLst/>
          </a:prstGeom>
          <a:noFill/>
        </p:spPr>
        <p:txBody>
          <a:bodyPr wrap="square" lIns="91440" tIns="91440" rIns="91440" bIns="91440" rtlCol="0">
            <a:noAutofit/>
          </a:bodyPr>
          <a:lstStyle/>
          <a:p>
            <a:pPr marL="0" marR="0" lvl="0" indent="0" defTabSz="932597" eaLnBrk="1" fontAlgn="auto" latinLnBrk="0" hangingPunct="1">
              <a:lnSpc>
                <a:spcPct val="90000"/>
              </a:lnSpc>
              <a:spcBef>
                <a:spcPts val="0"/>
              </a:spcBef>
              <a:spcAft>
                <a:spcPts val="600"/>
              </a:spcAft>
              <a:buClrTx/>
              <a:buSzTx/>
              <a:buFontTx/>
              <a:buNone/>
              <a:tabLst/>
              <a:defRPr/>
            </a:pPr>
            <a:r>
              <a:rPr kumimoji="0" lang="en-US" sz="1000" b="0" i="0" u="none" strike="noStrike" kern="0" cap="none" spc="0" normalizeH="0" baseline="0" noProof="0" dirty="0">
                <a:ln>
                  <a:noFill/>
                </a:ln>
                <a:solidFill>
                  <a:schemeClr val="accent5"/>
                </a:solidFill>
                <a:effectLst/>
                <a:uLnTx/>
                <a:uFillTx/>
              </a:rPr>
              <a:t>Source: Office 365 Customer Research Study, May 2015, Microsoft Corporation.</a:t>
            </a:r>
          </a:p>
        </p:txBody>
      </p:sp>
    </p:spTree>
    <p:extLst>
      <p:ext uri="{BB962C8B-B14F-4D97-AF65-F5344CB8AC3E}">
        <p14:creationId xmlns:p14="http://schemas.microsoft.com/office/powerpoint/2010/main" val="540548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5" presetClass="path" presetSubtype="0" decel="100000" fill="hold" nodeType="withEffect">
                                  <p:stCondLst>
                                    <p:cond delay="0"/>
                                  </p:stCondLst>
                                  <p:childTnLst>
                                    <p:animMotion origin="layout" path="M 1.6722E-6 2.81888E-6 L -0.04366 2.81888E-6 " pathEditMode="relative" rAng="0" ptsTypes="AA">
                                      <p:cBhvr>
                                        <p:cTn id="9" dur="750" spd="-100000" fill="hold"/>
                                        <p:tgtEl>
                                          <p:spTgt spid="2"/>
                                        </p:tgtEl>
                                        <p:attrNameLst>
                                          <p:attrName>ppt_x</p:attrName>
                                          <p:attrName>ppt_y</p:attrName>
                                        </p:attrNameLst>
                                      </p:cBhvr>
                                      <p:rCtr x="-2183" y="0"/>
                                    </p:animMotion>
                                  </p:childTnLst>
                                </p:cTn>
                              </p:par>
                              <p:par>
                                <p:cTn id="10" presetID="10" presetClass="entr" presetSubtype="0"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grpId="0" nodeType="withEffect">
                                  <p:stCondLst>
                                    <p:cond delay="25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500"/>
                                        <p:tgtEl>
                                          <p:spTgt spid="68"/>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500"/>
                                        <p:tgtEl>
                                          <p:spTgt spid="69"/>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par>
                                <p:cTn id="49" presetID="35" presetClass="path" presetSubtype="0" decel="100000" fill="hold" grpId="1" nodeType="withEffect">
                                  <p:stCondLst>
                                    <p:cond delay="500"/>
                                  </p:stCondLst>
                                  <p:childTnLst>
                                    <p:animMotion origin="layout" path="M 1.6722E-6 2.81888E-6 L -0.04366 2.81888E-6 " pathEditMode="relative" rAng="0" ptsTypes="AA">
                                      <p:cBhvr>
                                        <p:cTn id="50" dur="750" spd="-100000" fill="hold"/>
                                        <p:tgtEl>
                                          <p:spTgt spid="33"/>
                                        </p:tgtEl>
                                        <p:attrNameLst>
                                          <p:attrName>ppt_x</p:attrName>
                                          <p:attrName>ppt_y</p:attrName>
                                        </p:attrNameLst>
                                      </p:cBhvr>
                                      <p:rCtr x="-2183" y="0"/>
                                    </p:animMotion>
                                  </p:childTnLst>
                                </p:cTn>
                              </p:par>
                              <p:par>
                                <p:cTn id="51" presetID="10" presetClass="entr" presetSubtype="0" fill="hold" grpId="0" nodeType="withEffect">
                                  <p:stCondLst>
                                    <p:cond delay="50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35" presetClass="path" presetSubtype="0" decel="100000" fill="hold" grpId="1" nodeType="withEffect">
                                  <p:stCondLst>
                                    <p:cond delay="500"/>
                                  </p:stCondLst>
                                  <p:childTnLst>
                                    <p:animMotion origin="layout" path="M 1.6722E-6 2.81888E-6 L -0.04366 2.81888E-6 " pathEditMode="relative" rAng="0" ptsTypes="AA">
                                      <p:cBhvr>
                                        <p:cTn id="55" dur="750" spd="-100000" fill="hold"/>
                                        <p:tgtEl>
                                          <p:spTgt spid="34"/>
                                        </p:tgtEl>
                                        <p:attrNameLst>
                                          <p:attrName>ppt_x</p:attrName>
                                          <p:attrName>ppt_y</p:attrName>
                                        </p:attrNameLst>
                                      </p:cBhvr>
                                      <p:rCtr x="-2183" y="0"/>
                                    </p:animMotion>
                                  </p:childTnLst>
                                </p:cTn>
                              </p:par>
                              <p:par>
                                <p:cTn id="56" presetID="10" presetClass="entr" presetSubtype="0" fill="hold" nodeType="withEffect">
                                  <p:stCondLst>
                                    <p:cond delay="5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35" presetClass="path" presetSubtype="0" decel="100000" fill="hold" nodeType="withEffect">
                                  <p:stCondLst>
                                    <p:cond delay="500"/>
                                  </p:stCondLst>
                                  <p:childTnLst>
                                    <p:animMotion origin="layout" path="M 1.6722E-6 2.81888E-6 L -0.04366 2.81888E-6 " pathEditMode="relative" rAng="0" ptsTypes="AA">
                                      <p:cBhvr>
                                        <p:cTn id="60" dur="750" spd="-100000" fill="hold"/>
                                        <p:tgtEl>
                                          <p:spTgt spid="4"/>
                                        </p:tgtEl>
                                        <p:attrNameLst>
                                          <p:attrName>ppt_x</p:attrName>
                                          <p:attrName>ppt_y</p:attrName>
                                        </p:attrNameLst>
                                      </p:cBhvr>
                                      <p:rCtr x="-2183" y="0"/>
                                    </p:animMotion>
                                  </p:childTnLst>
                                </p:cTn>
                              </p:par>
                              <p:par>
                                <p:cTn id="61" presetID="10" presetClass="entr" presetSubtype="0" fill="hold" nodeType="withEffect">
                                  <p:stCondLst>
                                    <p:cond delay="75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Graphic spid="28" grpId="0">
        <p:bldAsOne/>
      </p:bldGraphic>
      <p:bldGraphic spid="29" grpId="0">
        <p:bldAsOne/>
      </p:bldGraphic>
      <p:bldGraphic spid="30" grpId="0">
        <p:bldAsOne/>
      </p:bldGraphic>
      <p:bldP spid="33" grpId="0"/>
      <p:bldP spid="33" grpId="1"/>
      <p:bldP spid="34" grpId="0"/>
      <p:bldP spid="34" grpId="1"/>
      <p:bldP spid="37" grpId="0" animBg="1"/>
      <p:bldP spid="39" grpId="0" animBg="1"/>
      <p:bldP spid="41" grpId="0" animBg="1"/>
      <p:bldP spid="67" grpId="0" animBg="1"/>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a:videoFile r:link="rId1"/>
          </p:nvPr>
        </p:nvPicPr>
        <p:blipFill>
          <a:blip r:embed="rId4"/>
          <a:stretch>
            <a:fillRect/>
          </a:stretch>
        </p:blipFill>
        <p:spPr>
          <a:xfrm>
            <a:off x="699587" y="65225"/>
            <a:ext cx="10784388" cy="6743563"/>
          </a:xfrm>
          <a:prstGeom prst="rect">
            <a:avLst/>
          </a:prstGeom>
        </p:spPr>
      </p:pic>
    </p:spTree>
    <p:extLst>
      <p:ext uri="{BB962C8B-B14F-4D97-AF65-F5344CB8AC3E}">
        <p14:creationId xmlns:p14="http://schemas.microsoft.com/office/powerpoint/2010/main" val="130575608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p:nvPr/>
        </p:nvSpPr>
        <p:spPr bwMode="auto">
          <a:xfrm>
            <a:off x="7407106" y="497"/>
            <a:ext cx="5028486" cy="6987167"/>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5" tIns="274281" rIns="457135" bIns="146283"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599"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grpSp>
        <p:nvGrpSpPr>
          <p:cNvPr id="16" name="Group 15"/>
          <p:cNvGrpSpPr/>
          <p:nvPr/>
        </p:nvGrpSpPr>
        <p:grpSpPr>
          <a:xfrm>
            <a:off x="7352369" y="45554"/>
            <a:ext cx="5072293" cy="5786696"/>
            <a:chOff x="7238229" y="45065"/>
            <a:chExt cx="5073013" cy="5787516"/>
          </a:xfrm>
        </p:grpSpPr>
        <p:sp>
          <p:nvSpPr>
            <p:cNvPr id="17" name="Circular Arrow 42"/>
            <p:cNvSpPr/>
            <p:nvPr/>
          </p:nvSpPr>
          <p:spPr>
            <a:xfrm rot="21432149">
              <a:off x="7854679" y="1449863"/>
              <a:ext cx="4008273" cy="4027993"/>
            </a:xfrm>
            <a:prstGeom prst="circularArrow">
              <a:avLst>
                <a:gd name="adj1" fmla="val 11864"/>
                <a:gd name="adj2" fmla="val 327528"/>
                <a:gd name="adj3" fmla="val 1706662"/>
                <a:gd name="adj4" fmla="val 16199432"/>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Circular Arrow 43"/>
            <p:cNvSpPr/>
            <p:nvPr/>
          </p:nvSpPr>
          <p:spPr>
            <a:xfrm rot="21432149">
              <a:off x="7787252" y="1581091"/>
              <a:ext cx="4008273" cy="4027993"/>
            </a:xfrm>
            <a:prstGeom prst="circularArrow">
              <a:avLst>
                <a:gd name="adj1" fmla="val 11864"/>
                <a:gd name="adj2" fmla="val 327528"/>
                <a:gd name="adj3" fmla="val 8917015"/>
                <a:gd name="adj4" fmla="val 1800502"/>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Circular Arrow 44"/>
            <p:cNvSpPr/>
            <p:nvPr/>
          </p:nvSpPr>
          <p:spPr>
            <a:xfrm rot="21432149">
              <a:off x="7707353" y="1457062"/>
              <a:ext cx="4008273" cy="4027993"/>
            </a:xfrm>
            <a:prstGeom prst="circularArrow">
              <a:avLst>
                <a:gd name="adj1" fmla="val 11864"/>
                <a:gd name="adj2" fmla="val 327528"/>
                <a:gd name="adj3" fmla="val 16114325"/>
                <a:gd name="adj4" fmla="val 9000000"/>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Oval 19"/>
            <p:cNvSpPr/>
            <p:nvPr/>
          </p:nvSpPr>
          <p:spPr bwMode="auto">
            <a:xfrm>
              <a:off x="8201247" y="1908581"/>
              <a:ext cx="3206155" cy="3206155"/>
            </a:xfrm>
            <a:prstGeom prst="ellipse">
              <a:avLst/>
            </a:prstGeom>
            <a:noFill/>
            <a:ln w="1270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endParaRPr>
            </a:p>
          </p:txBody>
        </p:sp>
        <p:sp>
          <p:nvSpPr>
            <p:cNvPr id="21" name="Step 1"/>
            <p:cNvSpPr txBox="1"/>
            <p:nvPr/>
          </p:nvSpPr>
          <p:spPr>
            <a:xfrm rot="1341914">
              <a:off x="8113126" y="2021782"/>
              <a:ext cx="1325311" cy="2079471"/>
            </a:xfrm>
            <a:prstGeom prst="rect">
              <a:avLst/>
            </a:prstGeom>
            <a:noFill/>
          </p:spPr>
          <p:txBody>
            <a:bodyPr spcFirstLastPara="1" wrap="square" lIns="179233" tIns="143387" rIns="179233" bIns="143387" numCol="1" rtlCol="0">
              <a:prstTxWarp prst="textArchUp">
                <a:avLst>
                  <a:gd name="adj" fmla="val 949567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050" rtl="0" eaLnBrk="1" fontAlgn="auto" latinLnBrk="0" hangingPunct="1">
                <a:lnSpc>
                  <a:spcPct val="90000"/>
                </a:lnSpc>
                <a:spcBef>
                  <a:spcPts val="0"/>
                </a:spcBef>
                <a:spcAft>
                  <a:spcPts val="587"/>
                </a:spcAft>
                <a:buClrTx/>
                <a:buSzTx/>
                <a:buFontTx/>
                <a:buNone/>
                <a:tabLst/>
                <a:defRPr/>
              </a:pPr>
              <a:r>
                <a:rPr kumimoji="0" lang="en-US" sz="18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ENVISION</a:t>
              </a:r>
            </a:p>
          </p:txBody>
        </p:sp>
        <p:sp>
          <p:nvSpPr>
            <p:cNvPr id="22" name="Step 2"/>
            <p:cNvSpPr txBox="1"/>
            <p:nvPr/>
          </p:nvSpPr>
          <p:spPr>
            <a:xfrm rot="8785616">
              <a:off x="10052471" y="1837927"/>
              <a:ext cx="1325311" cy="2079471"/>
            </a:xfrm>
            <a:prstGeom prst="rect">
              <a:avLst/>
            </a:prstGeom>
            <a:noFill/>
          </p:spPr>
          <p:txBody>
            <a:bodyPr spcFirstLastPara="1" wrap="square" lIns="179233" tIns="143387" rIns="179233" bIns="143387" numCol="1" rtlCol="0">
              <a:prstTxWarp prst="textArchUp">
                <a:avLst>
                  <a:gd name="adj" fmla="val 9495673"/>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050" rtl="0" eaLnBrk="1" fontAlgn="auto" latinLnBrk="0" hangingPunct="1">
                <a:lnSpc>
                  <a:spcPct val="90000"/>
                </a:lnSpc>
                <a:spcBef>
                  <a:spcPts val="0"/>
                </a:spcBef>
                <a:spcAft>
                  <a:spcPts val="587"/>
                </a:spcAft>
                <a:buClrTx/>
                <a:buSzTx/>
                <a:buFontTx/>
                <a:buNone/>
                <a:tabLst/>
                <a:defRPr/>
              </a:pPr>
              <a:r>
                <a:rPr kumimoji="0" lang="en-US" sz="18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ONBOARD</a:t>
              </a:r>
            </a:p>
          </p:txBody>
        </p:sp>
        <p:sp>
          <p:nvSpPr>
            <p:cNvPr id="23" name="Step 3"/>
            <p:cNvSpPr txBox="1"/>
            <p:nvPr/>
          </p:nvSpPr>
          <p:spPr>
            <a:xfrm rot="10634173">
              <a:off x="7238229" y="45065"/>
              <a:ext cx="5073013" cy="5446001"/>
            </a:xfrm>
            <a:prstGeom prst="rect">
              <a:avLst/>
            </a:prstGeom>
            <a:noFill/>
          </p:spPr>
          <p:txBody>
            <a:bodyPr spcFirstLastPara="1" wrap="square" lIns="179233" tIns="143387" rIns="179233" bIns="143387" numCol="1" rtlCol="0">
              <a:prstTxWarp prst="textArchDown">
                <a:avLst>
                  <a:gd name="adj" fmla="val 15207057"/>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050" rtl="0" eaLnBrk="1" fontAlgn="auto" latinLnBrk="0" hangingPunct="1">
                <a:lnSpc>
                  <a:spcPct val="90000"/>
                </a:lnSpc>
                <a:spcBef>
                  <a:spcPts val="0"/>
                </a:spcBef>
                <a:spcAft>
                  <a:spcPts val="587"/>
                </a:spcAft>
                <a:buClrTx/>
                <a:buSzTx/>
                <a:buFontTx/>
                <a:buNone/>
                <a:tabLst/>
                <a:defRPr/>
              </a:pPr>
              <a:r>
                <a:rPr kumimoji="0" lang="en-US" sz="1800" b="1"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DRIVE VALUE</a:t>
              </a:r>
            </a:p>
          </p:txBody>
        </p:sp>
        <p:sp>
          <p:nvSpPr>
            <p:cNvPr id="24" name="Oval 23"/>
            <p:cNvSpPr/>
            <p:nvPr/>
          </p:nvSpPr>
          <p:spPr bwMode="auto">
            <a:xfrm>
              <a:off x="7449127" y="1179198"/>
              <a:ext cx="4653383" cy="4653383"/>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60" tIns="143408" rIns="179260" bIns="14340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6" name="Title 1"/>
          <p:cNvSpPr txBox="1">
            <a:spLocks/>
          </p:cNvSpPr>
          <p:nvPr/>
        </p:nvSpPr>
        <p:spPr>
          <a:xfrm>
            <a:off x="274639" y="3038475"/>
            <a:ext cx="5287961"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228"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An Iterative Approach </a:t>
            </a:r>
            <a:br>
              <a:rPr kumimoji="0" lang="en-US" sz="4000" b="0" i="0" u="none" strike="noStrike" kern="1200" cap="none" spc="-15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br>
            <a:r>
              <a:rPr kumimoji="0" lang="en-US" sz="4000" b="0" i="0" u="none" strike="noStrike" kern="1200" cap="none" spc="-150" normalizeH="0" baseline="0" noProof="0" dirty="0">
                <a:ln w="3175">
                  <a:noFill/>
                </a:ln>
                <a:solidFill>
                  <a:schemeClr val="accent5">
                    <a:lumMod val="50000"/>
                  </a:schemeClr>
                </a:solidFill>
                <a:effectLst/>
                <a:uLnTx/>
                <a:uFillTx/>
                <a:latin typeface="Segoe UI Semibold" charset="0"/>
                <a:ea typeface="Segoe UI Semibold" charset="0"/>
                <a:cs typeface="Segoe UI Semibold" charset="0"/>
              </a:rPr>
              <a:t>to Success</a:t>
            </a:r>
          </a:p>
        </p:txBody>
      </p:sp>
      <p:sp>
        <p:nvSpPr>
          <p:cNvPr id="37" name="Rectangle 36"/>
          <p:cNvSpPr/>
          <p:nvPr/>
        </p:nvSpPr>
        <p:spPr>
          <a:xfrm>
            <a:off x="8885237" y="3027070"/>
            <a:ext cx="2082493"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Your Journey </a:t>
            </a:r>
            <a:br>
              <a:rPr kumimoji="0" lang="en-US" sz="24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br>
            <a:r>
              <a:rPr kumimoji="0" lang="en-US" sz="2400"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to the Cloud</a:t>
            </a:r>
          </a:p>
        </p:txBody>
      </p:sp>
    </p:spTree>
    <p:extLst>
      <p:ext uri="{BB962C8B-B14F-4D97-AF65-F5344CB8AC3E}">
        <p14:creationId xmlns:p14="http://schemas.microsoft.com/office/powerpoint/2010/main" val="26520754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p:nvPr/>
        </p:nvSpPr>
        <p:spPr bwMode="auto">
          <a:xfrm>
            <a:off x="7406938" y="994"/>
            <a:ext cx="5027773" cy="6986176"/>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70" tIns="274242" rIns="457070" bIns="146262" numCol="1" spcCol="0" rtlCol="0" fromWordArt="0" anchor="t" anchorCtr="0" forceAA="0" compatLnSpc="1">
            <a:prstTxWarp prst="textNoShape">
              <a:avLst/>
            </a:prstTxWarp>
            <a:noAutofit/>
          </a:bodyPr>
          <a:lstStyle/>
          <a:p>
            <a:pPr marL="0" marR="0" lvl="0" indent="0" defTabSz="914400" eaLnBrk="1" fontAlgn="auto" latinLnBrk="0" hangingPunct="1">
              <a:lnSpc>
                <a:spcPct val="150000"/>
              </a:lnSpc>
              <a:spcBef>
                <a:spcPts val="0"/>
              </a:spcBef>
              <a:spcAft>
                <a:spcPts val="0"/>
              </a:spcAft>
              <a:buClrTx/>
              <a:buSzTx/>
              <a:buFontTx/>
              <a:buNone/>
              <a:tabLst/>
              <a:defRPr/>
            </a:pPr>
            <a:endParaRPr kumimoji="0" lang="en-US" sz="1598" b="0" i="0" u="none" strike="noStrike" kern="0" cap="all" spc="0" normalizeH="0" baseline="0" noProof="0" dirty="0">
              <a:ln>
                <a:noFill/>
              </a:ln>
              <a:solidFill>
                <a:schemeClr val="tx1">
                  <a:lumMod val="50000"/>
                  <a:lumOff val="50000"/>
                </a:schemeClr>
              </a:solidFill>
              <a:effectLst/>
              <a:uLnTx/>
              <a:uFillTx/>
              <a:ea typeface="Segoe UI" pitchFamily="34" charset="0"/>
              <a:cs typeface="Segoe UI" pitchFamily="34" charset="0"/>
            </a:endParaRPr>
          </a:p>
        </p:txBody>
      </p:sp>
      <p:sp>
        <p:nvSpPr>
          <p:cNvPr id="4" name="Oval 3"/>
          <p:cNvSpPr/>
          <p:nvPr/>
        </p:nvSpPr>
        <p:spPr bwMode="auto">
          <a:xfrm>
            <a:off x="8640995" y="2218651"/>
            <a:ext cx="2583627" cy="2583627"/>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p:txBody>
          <a:bodyPr/>
          <a:lstStyle/>
          <a:p>
            <a:r>
              <a:rPr lang="en-US" dirty="0">
                <a:solidFill>
                  <a:srgbClr val="5A5456">
                    <a:lumMod val="50000"/>
                  </a:srgbClr>
                </a:solidFill>
              </a:rPr>
              <a:t>Microsoft FastTrack</a:t>
            </a:r>
            <a:br>
              <a:rPr lang="en-US" dirty="0">
                <a:solidFill>
                  <a:srgbClr val="5A5456">
                    <a:lumMod val="50000"/>
                  </a:srgbClr>
                </a:solidFill>
              </a:rPr>
            </a:br>
            <a:r>
              <a:rPr lang="en-US" sz="1836" spc="0" dirty="0">
                <a:solidFill>
                  <a:srgbClr val="5A5456">
                    <a:lumMod val="50000"/>
                  </a:srgbClr>
                </a:solidFill>
              </a:rPr>
              <a:t>Onboarding and adoption assistance</a:t>
            </a:r>
            <a:endParaRPr lang="en-US" dirty="0"/>
          </a:p>
        </p:txBody>
      </p:sp>
      <p:sp>
        <p:nvSpPr>
          <p:cNvPr id="26" name="Rectangle 10"/>
          <p:cNvSpPr/>
          <p:nvPr/>
        </p:nvSpPr>
        <p:spPr bwMode="auto">
          <a:xfrm>
            <a:off x="273040" y="2648583"/>
            <a:ext cx="6959478" cy="2491213"/>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190004" tIns="48454" rIns="0" bIns="190004" numCol="1" rtlCol="0" anchor="t" anchorCtr="0" compatLnSpc="1">
            <a:prstTxWarp prst="textNoShape">
              <a:avLst/>
            </a:prstTxWarp>
          </a:bodyPr>
          <a:lstStyle/>
          <a:p>
            <a:pPr marL="0" marR="0" lvl="0" indent="0" defTabSz="931197" eaLnBrk="1" fontAlgn="base" latinLnBrk="0" hangingPunct="1">
              <a:lnSpc>
                <a:spcPct val="100000"/>
              </a:lnSpc>
              <a:spcBef>
                <a:spcPct val="0"/>
              </a:spcBef>
              <a:spcAft>
                <a:spcPts val="1195"/>
              </a:spcAft>
              <a:buClrTx/>
              <a:buSzTx/>
              <a:buFontTx/>
              <a:buNone/>
              <a:tabLst/>
              <a:defRPr/>
            </a:pPr>
            <a:r>
              <a:rPr kumimoji="0" lang="en-US" sz="1836" b="0" i="0" u="none" strike="noStrike" kern="0" cap="none" spc="0" normalizeH="0" baseline="0" noProof="0" dirty="0">
                <a:ln>
                  <a:noFill/>
                </a:ln>
                <a:solidFill>
                  <a:srgbClr val="2C292A"/>
                </a:solidFill>
                <a:effectLst/>
                <a:uLnTx/>
                <a:uFillTx/>
              </a:rPr>
              <a:t>Included as part of Office 365 </a:t>
            </a:r>
            <a:r>
              <a:rPr kumimoji="0" lang="en-US" sz="1836" b="0" i="0" u="none" strike="noStrike" kern="0" cap="none" spc="0" normalizeH="0" baseline="0" noProof="0" dirty="0">
                <a:ln>
                  <a:noFill/>
                </a:ln>
                <a:solidFill>
                  <a:srgbClr val="D83B01"/>
                </a:solidFill>
                <a:effectLst/>
                <a:uLnTx/>
                <a:uFillTx/>
              </a:rPr>
              <a:t>for all customers &gt;50 seats</a:t>
            </a:r>
            <a:endParaRPr kumimoji="0" lang="en-US" sz="1836" b="0" i="0" u="none" strike="noStrike" kern="0" cap="none" spc="0" normalizeH="0" baseline="0" noProof="0" dirty="0">
              <a:ln>
                <a:noFill/>
              </a:ln>
              <a:solidFill>
                <a:srgbClr val="EF6023"/>
              </a:solidFill>
              <a:effectLst/>
              <a:uLnTx/>
              <a:uFillTx/>
            </a:endParaRP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836" b="0" i="0" u="none" strike="noStrike" kern="0" cap="none" spc="0" normalizeH="0" baseline="0" noProof="0" dirty="0">
                <a:ln>
                  <a:noFill/>
                </a:ln>
                <a:solidFill>
                  <a:srgbClr val="D83B01"/>
                </a:solidFill>
                <a:effectLst/>
                <a:uLnTx/>
                <a:uFillTx/>
              </a:rPr>
              <a:t>Exchange, SharePoint, Skype, Yammer &amp; Office, incl. E5 </a:t>
            </a:r>
            <a:r>
              <a:rPr kumimoji="0" lang="en-US" sz="1836" b="0" i="0" u="none" strike="noStrike" kern="0" cap="none" spc="0" normalizeH="0" baseline="0" noProof="0" dirty="0">
                <a:ln>
                  <a:noFill/>
                </a:ln>
                <a:solidFill>
                  <a:srgbClr val="2C292A"/>
                </a:solidFill>
                <a:effectLst/>
                <a:uLnTx/>
                <a:uFillTx/>
              </a:rPr>
              <a:t>support</a:t>
            </a: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836" b="0" i="0" u="none" strike="noStrike" kern="0" cap="none" spc="0" normalizeH="0" baseline="0" noProof="0" dirty="0">
                <a:ln>
                  <a:noFill/>
                </a:ln>
                <a:solidFill>
                  <a:srgbClr val="D83B01"/>
                </a:solidFill>
                <a:effectLst/>
                <a:uLnTx/>
                <a:uFillTx/>
              </a:rPr>
              <a:t>Service onboarding </a:t>
            </a:r>
            <a:r>
              <a:rPr kumimoji="0" lang="en-US" sz="1836" b="0" i="0" u="none" strike="noStrike" kern="0" cap="none" spc="0" normalizeH="0" baseline="0" noProof="0" dirty="0">
                <a:ln>
                  <a:noFill/>
                </a:ln>
                <a:solidFill>
                  <a:srgbClr val="2C292A"/>
                </a:solidFill>
                <a:effectLst/>
                <a:uLnTx/>
                <a:uFillTx/>
              </a:rPr>
              <a:t>and </a:t>
            </a:r>
            <a:r>
              <a:rPr kumimoji="0" lang="en-US" sz="1836" b="0" i="0" u="none" strike="noStrike" kern="0" cap="none" spc="0" normalizeH="0" baseline="0" noProof="0" dirty="0">
                <a:ln>
                  <a:noFill/>
                </a:ln>
                <a:solidFill>
                  <a:srgbClr val="D83B01"/>
                </a:solidFill>
                <a:effectLst/>
                <a:uLnTx/>
                <a:uFillTx/>
              </a:rPr>
              <a:t>user adoption assistance</a:t>
            </a: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836" b="0" i="0" u="none" strike="noStrike" kern="0" cap="none" spc="0" normalizeH="0" baseline="0" noProof="0" dirty="0">
                <a:ln>
                  <a:noFill/>
                </a:ln>
                <a:solidFill>
                  <a:srgbClr val="D83B01"/>
                </a:solidFill>
                <a:effectLst/>
                <a:uLnTx/>
                <a:uFillTx/>
              </a:rPr>
              <a:t>Email</a:t>
            </a:r>
            <a:r>
              <a:rPr kumimoji="0" lang="en-US" sz="1836" b="0" i="0" u="none" strike="noStrike" kern="0" cap="none" spc="0" normalizeH="0" baseline="0" noProof="0" dirty="0">
                <a:ln>
                  <a:noFill/>
                </a:ln>
                <a:solidFill>
                  <a:srgbClr val="2C292A"/>
                </a:solidFill>
                <a:effectLst/>
                <a:uLnTx/>
                <a:uFillTx/>
              </a:rPr>
              <a:t> </a:t>
            </a:r>
            <a:r>
              <a:rPr kumimoji="0" lang="en-US" sz="1836" b="0" i="0" u="none" strike="noStrike" kern="0" cap="none" spc="0" normalizeH="0" baseline="0" noProof="0" dirty="0">
                <a:ln>
                  <a:noFill/>
                </a:ln>
                <a:solidFill>
                  <a:srgbClr val="D83B01"/>
                </a:solidFill>
                <a:effectLst/>
                <a:uLnTx/>
                <a:uFillTx/>
              </a:rPr>
              <a:t>migration </a:t>
            </a:r>
            <a:r>
              <a:rPr kumimoji="0" lang="en-US" sz="1836" b="0" i="0" u="none" strike="noStrike" kern="0" cap="none" spc="0" normalizeH="0" baseline="0" noProof="0" dirty="0">
                <a:ln>
                  <a:noFill/>
                </a:ln>
                <a:solidFill>
                  <a:srgbClr val="2C292A"/>
                </a:solidFill>
                <a:effectLst/>
                <a:uLnTx/>
                <a:uFillTx/>
              </a:rPr>
              <a:t>from Exchange, Notes, Gmail and GroupWise</a:t>
            </a:r>
          </a:p>
          <a:p>
            <a:pPr marL="0" marR="0" lvl="0" indent="0" defTabSz="931197" eaLnBrk="1" fontAlgn="base" latinLnBrk="0" hangingPunct="1">
              <a:lnSpc>
                <a:spcPct val="100000"/>
              </a:lnSpc>
              <a:spcBef>
                <a:spcPct val="0"/>
              </a:spcBef>
              <a:spcAft>
                <a:spcPts val="1195"/>
              </a:spcAft>
              <a:buClrTx/>
              <a:buSzTx/>
              <a:buFontTx/>
              <a:buNone/>
              <a:tabLst/>
              <a:defRPr/>
            </a:pPr>
            <a:r>
              <a:rPr kumimoji="0" lang="en-US" sz="1836" b="0" i="0" u="none" strike="noStrike" kern="0" cap="none" spc="0" normalizeH="0" baseline="0" noProof="0" dirty="0">
                <a:ln>
                  <a:noFill/>
                </a:ln>
                <a:solidFill>
                  <a:srgbClr val="D83B01"/>
                </a:solidFill>
                <a:effectLst/>
                <a:uLnTx/>
                <a:uFillTx/>
              </a:rPr>
              <a:t>Files migration</a:t>
            </a:r>
            <a:r>
              <a:rPr kumimoji="0" lang="en-US" sz="1836" b="0" i="0" u="none" strike="noStrike" kern="0" cap="none" spc="0" normalizeH="0" baseline="0" noProof="0" dirty="0">
                <a:ln>
                  <a:noFill/>
                </a:ln>
                <a:solidFill>
                  <a:srgbClr val="2C292A"/>
                </a:solidFill>
                <a:effectLst/>
                <a:uLnTx/>
                <a:uFillTx/>
              </a:rPr>
              <a:t> from file shares, SharePoint, Box and Google Drive</a:t>
            </a:r>
          </a:p>
        </p:txBody>
      </p:sp>
      <p:sp>
        <p:nvSpPr>
          <p:cNvPr id="27" name="Title 10"/>
          <p:cNvSpPr txBox="1">
            <a:spLocks/>
          </p:cNvSpPr>
          <p:nvPr/>
        </p:nvSpPr>
        <p:spPr>
          <a:xfrm>
            <a:off x="357302" y="1754180"/>
            <a:ext cx="4186598" cy="567528"/>
          </a:xfrm>
          <a:prstGeom prst="rect">
            <a:avLst/>
          </a:prstGeom>
        </p:spPr>
        <p:txBody>
          <a:bodyPr/>
          <a:lstStyle>
            <a:lvl1pPr algn="l" defTabSz="914228" rtl="0" eaLnBrk="1" latinLnBrk="0" hangingPunct="1">
              <a:spcBef>
                <a:spcPct val="0"/>
              </a:spcBef>
              <a:buNone/>
              <a:defRPr sz="7200" kern="1200">
                <a:solidFill>
                  <a:srgbClr val="00A9CB"/>
                </a:solidFill>
                <a:latin typeface="+mj-lt"/>
                <a:ea typeface="+mj-ea"/>
                <a:cs typeface="+mj-cs"/>
              </a:defRPr>
            </a:lvl1pPr>
          </a:lstStyle>
          <a:p>
            <a:pPr marL="0" marR="0" lvl="0" indent="0" algn="l" defTabSz="914228" rtl="0" eaLnBrk="1" fontAlgn="auto" latinLnBrk="0" hangingPunct="1">
              <a:lnSpc>
                <a:spcPct val="100000"/>
              </a:lnSpc>
              <a:spcBef>
                <a:spcPct val="0"/>
              </a:spcBef>
              <a:spcAft>
                <a:spcPts val="0"/>
              </a:spcAft>
              <a:buClrTx/>
              <a:buSzTx/>
              <a:buFontTx/>
              <a:buNone/>
              <a:tabLst/>
              <a:defRPr/>
            </a:pPr>
            <a:endParaRPr kumimoji="0" lang="en-US" sz="2856" b="1" i="0" u="none" strike="noStrike" kern="1200" cap="none" spc="0" normalizeH="0" baseline="0" noProof="0" dirty="0">
              <a:ln>
                <a:noFill/>
              </a:ln>
              <a:solidFill>
                <a:schemeClr val="accent5">
                  <a:lumMod val="50000"/>
                </a:schemeClr>
              </a:solidFill>
              <a:effectLst/>
              <a:uLnTx/>
              <a:uFillTx/>
              <a:latin typeface="Segoe UI"/>
              <a:ea typeface="+mj-ea"/>
              <a:cs typeface="+mj-cs"/>
            </a:endParaRPr>
          </a:p>
        </p:txBody>
      </p:sp>
      <p:sp>
        <p:nvSpPr>
          <p:cNvPr id="34" name="Circular Arrow 42"/>
          <p:cNvSpPr/>
          <p:nvPr/>
        </p:nvSpPr>
        <p:spPr>
          <a:xfrm rot="21432149">
            <a:off x="8316669" y="1791258"/>
            <a:ext cx="3312152" cy="3328447"/>
          </a:xfrm>
          <a:prstGeom prst="circularArrow">
            <a:avLst>
              <a:gd name="adj1" fmla="val 11864"/>
              <a:gd name="adj2" fmla="val 327528"/>
              <a:gd name="adj3" fmla="val 1706662"/>
              <a:gd name="adj4" fmla="val 16199432"/>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Circular Arrow 43"/>
          <p:cNvSpPr/>
          <p:nvPr/>
        </p:nvSpPr>
        <p:spPr>
          <a:xfrm rot="21432149">
            <a:off x="8260951" y="1899696"/>
            <a:ext cx="3312152" cy="3328447"/>
          </a:xfrm>
          <a:prstGeom prst="circularArrow">
            <a:avLst>
              <a:gd name="adj1" fmla="val 11864"/>
              <a:gd name="adj2" fmla="val 327528"/>
              <a:gd name="adj3" fmla="val 8917015"/>
              <a:gd name="adj4" fmla="val 1800502"/>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Circular Arrow 44"/>
          <p:cNvSpPr/>
          <p:nvPr/>
        </p:nvSpPr>
        <p:spPr>
          <a:xfrm rot="21432149">
            <a:off x="8194928" y="1797207"/>
            <a:ext cx="3312152" cy="3328447"/>
          </a:xfrm>
          <a:prstGeom prst="circularArrow">
            <a:avLst>
              <a:gd name="adj1" fmla="val 11864"/>
              <a:gd name="adj2" fmla="val 327528"/>
              <a:gd name="adj3" fmla="val 16114325"/>
              <a:gd name="adj4" fmla="val 9000000"/>
              <a:gd name="adj5" fmla="val 593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Oval 43"/>
          <p:cNvSpPr/>
          <p:nvPr/>
        </p:nvSpPr>
        <p:spPr bwMode="auto">
          <a:xfrm>
            <a:off x="8603047" y="2170311"/>
            <a:ext cx="2649339" cy="2649339"/>
          </a:xfrm>
          <a:prstGeom prst="ellipse">
            <a:avLst/>
          </a:prstGeom>
          <a:noFill/>
          <a:ln w="1270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mn-ea"/>
              <a:cs typeface="+mn-cs"/>
            </a:endParaRPr>
          </a:p>
        </p:txBody>
      </p:sp>
      <p:sp>
        <p:nvSpPr>
          <p:cNvPr id="49" name="Oval 48"/>
          <p:cNvSpPr/>
          <p:nvPr/>
        </p:nvSpPr>
        <p:spPr bwMode="auto">
          <a:xfrm>
            <a:off x="7981548" y="1567601"/>
            <a:ext cx="3845225" cy="3845225"/>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60" tIns="143408" rIns="179260" bIns="14340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Rectangle 49"/>
          <p:cNvSpPr/>
          <p:nvPr/>
        </p:nvSpPr>
        <p:spPr>
          <a:xfrm>
            <a:off x="8974385" y="2713597"/>
            <a:ext cx="1947511" cy="286306"/>
          </a:xfrm>
          <a:prstGeom prst="rect">
            <a:avLst/>
          </a:prstGeom>
        </p:spPr>
        <p:txBody>
          <a:bodyPr wrap="none">
            <a:spAutoFit/>
          </a:bodyPr>
          <a:lstStyle/>
          <a:p>
            <a:pPr marL="0" marR="0" lvl="0" indent="0" algn="ctr" defTabSz="914224" eaLnBrk="1" fontAlgn="auto" latinLnBrk="0" hangingPunct="1">
              <a:lnSpc>
                <a:spcPct val="100000"/>
              </a:lnSpc>
              <a:spcBef>
                <a:spcPts val="0"/>
              </a:spcBef>
              <a:spcAft>
                <a:spcPts val="0"/>
              </a:spcAft>
              <a:buClrTx/>
              <a:buSzTx/>
              <a:buFontTx/>
              <a:buNone/>
              <a:tabLst/>
              <a:defRPr/>
            </a:pPr>
            <a:r>
              <a:rPr kumimoji="0" lang="en-US" sz="1224" b="0" i="0" u="none" strike="noStrike" kern="0" cap="none" spc="0" normalizeH="0" baseline="0" noProof="0" dirty="0">
                <a:ln>
                  <a:noFill/>
                </a:ln>
                <a:solidFill>
                  <a:schemeClr val="accent1"/>
                </a:solidFill>
                <a:effectLst/>
                <a:uLnTx/>
                <a:uFillTx/>
                <a:latin typeface="Segoe UI Semibold" panose="020B0702040204020203" pitchFamily="34" charset="0"/>
                <a:cs typeface="Segoe UI Semibold" panose="020B0702040204020203" pitchFamily="34" charset="0"/>
              </a:rPr>
              <a:t>FastTrack.microsoft.com</a:t>
            </a:r>
          </a:p>
        </p:txBody>
      </p:sp>
      <p:sp>
        <p:nvSpPr>
          <p:cNvPr id="51" name="Oval 50"/>
          <p:cNvSpPr/>
          <p:nvPr/>
        </p:nvSpPr>
        <p:spPr bwMode="auto">
          <a:xfrm>
            <a:off x="7947489" y="1516899"/>
            <a:ext cx="3929095" cy="3929095"/>
          </a:xfrm>
          <a:prstGeom prst="ellipse">
            <a:avLst/>
          </a:prstGeom>
          <a:noFill/>
          <a:ln w="10000" cap="flat" cmpd="sng" algn="ctr">
            <a:solidFill>
              <a:srgbClr val="635D59"/>
            </a:solid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TextBox 51"/>
          <p:cNvSpPr txBox="1"/>
          <p:nvPr/>
        </p:nvSpPr>
        <p:spPr>
          <a:xfrm>
            <a:off x="7683847" y="1016869"/>
            <a:ext cx="1282602" cy="384271"/>
          </a:xfrm>
          <a:prstGeom prst="rect">
            <a:avLst/>
          </a:prstGeom>
          <a:noFill/>
        </p:spPr>
        <p:txBody>
          <a:bodyPr wrap="square" lIns="0" tIns="0" rIns="0" bIns="0" rtlCol="0">
            <a:spAutoFit/>
          </a:bodyPr>
          <a:lstStyle/>
          <a:p>
            <a:pPr marL="0" marR="0" lvl="0" indent="0" algn="r" defTabSz="895871" eaLnBrk="1" fontAlgn="base" latinLnBrk="0" hangingPunct="1">
              <a:lnSpc>
                <a:spcPct val="100000"/>
              </a:lnSpc>
              <a:spcBef>
                <a:spcPct val="0"/>
              </a:spcBef>
              <a:spcAft>
                <a:spcPts val="0"/>
              </a:spcAft>
              <a:buClrTx/>
              <a:buSzTx/>
              <a:buFontTx/>
              <a:buNone/>
              <a:tabLst/>
              <a:defRPr/>
            </a:pPr>
            <a:r>
              <a:rPr kumimoji="0" lang="en-US" sz="1224" b="0" i="0" u="none" strike="noStrike" kern="900" cap="none" spc="0" normalizeH="0" baseline="0" noProof="0" dirty="0">
                <a:ln>
                  <a:noFill/>
                </a:ln>
                <a:solidFill>
                  <a:sysClr val="windowText" lastClr="000000"/>
                </a:solidFill>
                <a:effectLst/>
                <a:uLnTx/>
                <a:uFillTx/>
              </a:rPr>
              <a:t>Plan for a </a:t>
            </a:r>
            <a:br>
              <a:rPr kumimoji="0" lang="en-US" sz="1224" b="0" i="0" u="none" strike="noStrike" kern="900" cap="none" spc="0" normalizeH="0" baseline="0" noProof="0" dirty="0">
                <a:ln>
                  <a:noFill/>
                </a:ln>
                <a:solidFill>
                  <a:sysClr val="windowText" lastClr="000000"/>
                </a:solidFill>
                <a:effectLst/>
                <a:uLnTx/>
                <a:uFillTx/>
              </a:rPr>
            </a:br>
            <a:r>
              <a:rPr kumimoji="0" lang="en-US" sz="1224" b="0" i="0" u="none" strike="noStrike" kern="900" cap="none" spc="0" normalizeH="0" baseline="0" noProof="0" dirty="0">
                <a:ln>
                  <a:noFill/>
                </a:ln>
                <a:solidFill>
                  <a:sysClr val="windowText" lastClr="000000"/>
                </a:solidFill>
                <a:effectLst/>
                <a:uLnTx/>
                <a:uFillTx/>
              </a:rPr>
              <a:t>successful rollout</a:t>
            </a:r>
          </a:p>
        </p:txBody>
      </p:sp>
      <p:sp>
        <p:nvSpPr>
          <p:cNvPr id="53" name="TextBox 52"/>
          <p:cNvSpPr txBox="1"/>
          <p:nvPr/>
        </p:nvSpPr>
        <p:spPr>
          <a:xfrm>
            <a:off x="9135931" y="5752159"/>
            <a:ext cx="1605640" cy="384271"/>
          </a:xfrm>
          <a:prstGeom prst="rect">
            <a:avLst/>
          </a:prstGeom>
          <a:noFill/>
        </p:spPr>
        <p:txBody>
          <a:bodyPr wrap="square" lIns="0" tIns="0" rIns="0" bIns="0" rtlCol="0">
            <a:spAutoFit/>
          </a:bodyPr>
          <a:lstStyle/>
          <a:p>
            <a:pPr marL="0" marR="0" lvl="0" indent="0" algn="ctr" defTabSz="895871" eaLnBrk="1" fontAlgn="base" latinLnBrk="0" hangingPunct="1">
              <a:lnSpc>
                <a:spcPct val="100000"/>
              </a:lnSpc>
              <a:spcBef>
                <a:spcPct val="0"/>
              </a:spcBef>
              <a:spcAft>
                <a:spcPts val="0"/>
              </a:spcAft>
              <a:buClrTx/>
              <a:buSzTx/>
              <a:buFontTx/>
              <a:buNone/>
              <a:tabLst/>
              <a:defRPr/>
            </a:pPr>
            <a:r>
              <a:rPr kumimoji="0" lang="en-US" sz="1224" b="0" i="0" u="none" strike="noStrike" kern="900" cap="none" spc="0" normalizeH="0" baseline="0" noProof="0" dirty="0">
                <a:ln>
                  <a:noFill/>
                </a:ln>
                <a:solidFill>
                  <a:sysClr val="windowText" lastClr="000000"/>
                </a:solidFill>
                <a:effectLst/>
                <a:uLnTx/>
                <a:uFillTx/>
              </a:rPr>
              <a:t>Boost user engagement </a:t>
            </a:r>
          </a:p>
        </p:txBody>
      </p:sp>
      <p:sp>
        <p:nvSpPr>
          <p:cNvPr id="54" name="Oval 53"/>
          <p:cNvSpPr/>
          <p:nvPr/>
        </p:nvSpPr>
        <p:spPr bwMode="auto">
          <a:xfrm>
            <a:off x="11042112" y="1856784"/>
            <a:ext cx="226679" cy="226679"/>
          </a:xfrm>
          <a:prstGeom prst="ellipse">
            <a:avLst/>
          </a:prstGeom>
          <a:solidFill>
            <a:srgbClr val="635D59"/>
          </a:solidFill>
          <a:ln w="1000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1225" b="1" i="0" u="none" strike="noStrike" kern="0" cap="none" spc="-49"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TextBox 54"/>
          <p:cNvSpPr txBox="1"/>
          <p:nvPr/>
        </p:nvSpPr>
        <p:spPr>
          <a:xfrm>
            <a:off x="10579629" y="1016869"/>
            <a:ext cx="1433342" cy="384271"/>
          </a:xfrm>
          <a:prstGeom prst="rect">
            <a:avLst/>
          </a:prstGeom>
          <a:noFill/>
        </p:spPr>
        <p:txBody>
          <a:bodyPr wrap="square" lIns="0" tIns="0" rIns="0" bIns="0" rtlCol="0">
            <a:spAutoFit/>
          </a:bodyPr>
          <a:lstStyle/>
          <a:p>
            <a:pPr marL="0" marR="0" lvl="0" indent="0" defTabSz="895871" eaLnBrk="1" fontAlgn="base" latinLnBrk="0" hangingPunct="1">
              <a:lnSpc>
                <a:spcPct val="100000"/>
              </a:lnSpc>
              <a:spcBef>
                <a:spcPct val="0"/>
              </a:spcBef>
              <a:spcAft>
                <a:spcPts val="0"/>
              </a:spcAft>
              <a:buClrTx/>
              <a:buSzTx/>
              <a:buFontTx/>
              <a:buNone/>
              <a:tabLst/>
              <a:defRPr/>
            </a:pPr>
            <a:r>
              <a:rPr kumimoji="0" lang="en-US" sz="1224" b="0" i="0" u="none" strike="noStrike" kern="900" cap="none" spc="0" normalizeH="0" baseline="0" noProof="0" dirty="0">
                <a:ln>
                  <a:noFill/>
                </a:ln>
                <a:solidFill>
                  <a:sysClr val="windowText" lastClr="000000"/>
                </a:solidFill>
                <a:effectLst/>
                <a:uLnTx/>
                <a:uFillTx/>
              </a:rPr>
              <a:t>Move to Office 365</a:t>
            </a:r>
            <a:br>
              <a:rPr kumimoji="0" lang="en-US" sz="1224" b="0" i="0" u="none" strike="noStrike" kern="900" cap="none" spc="0" normalizeH="0" baseline="0" noProof="0" dirty="0">
                <a:ln>
                  <a:noFill/>
                </a:ln>
                <a:solidFill>
                  <a:sysClr val="windowText" lastClr="000000"/>
                </a:solidFill>
                <a:effectLst/>
                <a:uLnTx/>
                <a:uFillTx/>
              </a:rPr>
            </a:br>
            <a:r>
              <a:rPr kumimoji="0" lang="en-US" sz="1224" b="0" i="0" u="none" strike="noStrike" kern="900" cap="none" spc="0" normalizeH="0" baseline="0" noProof="0" dirty="0">
                <a:ln>
                  <a:noFill/>
                </a:ln>
                <a:solidFill>
                  <a:sysClr val="windowText" lastClr="000000"/>
                </a:solidFill>
                <a:effectLst/>
                <a:uLnTx/>
                <a:uFillTx/>
              </a:rPr>
              <a:t>with confidence</a:t>
            </a:r>
          </a:p>
        </p:txBody>
      </p:sp>
      <p:sp>
        <p:nvSpPr>
          <p:cNvPr id="56" name="Oval 55"/>
          <p:cNvSpPr/>
          <p:nvPr/>
        </p:nvSpPr>
        <p:spPr bwMode="auto">
          <a:xfrm>
            <a:off x="8653187" y="1811205"/>
            <a:ext cx="226679" cy="226679"/>
          </a:xfrm>
          <a:prstGeom prst="ellipse">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1225" b="1" i="0" u="none" strike="noStrike" kern="0" cap="none" spc="-49"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7" name="Oval 56"/>
          <p:cNvSpPr/>
          <p:nvPr/>
        </p:nvSpPr>
        <p:spPr bwMode="auto">
          <a:xfrm>
            <a:off x="9809433" y="5369627"/>
            <a:ext cx="226679" cy="226679"/>
          </a:xfrm>
          <a:prstGeom prst="ellipse">
            <a:avLst/>
          </a:prstGeom>
          <a:solidFill>
            <a:srgbClr val="505050"/>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1225" b="1" i="0" u="none" strike="noStrike" kern="0" cap="none" spc="-49"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94" name="Picture 2"/>
          <p:cNvPicPr>
            <a:picLocks noChangeAspect="1"/>
          </p:cNvPicPr>
          <p:nvPr/>
        </p:nvPicPr>
        <p:blipFill>
          <a:blip r:embed="rId3"/>
          <a:stretch>
            <a:fillRect/>
          </a:stretch>
        </p:blipFill>
        <p:spPr>
          <a:xfrm>
            <a:off x="9215647" y="3123056"/>
            <a:ext cx="292486" cy="392196"/>
          </a:xfrm>
          <a:prstGeom prst="rect">
            <a:avLst/>
          </a:prstGeom>
        </p:spPr>
      </p:pic>
      <p:sp>
        <p:nvSpPr>
          <p:cNvPr id="95" name="Center"/>
          <p:cNvSpPr txBox="1"/>
          <p:nvPr/>
        </p:nvSpPr>
        <p:spPr>
          <a:xfrm>
            <a:off x="9662508" y="4404588"/>
            <a:ext cx="631968" cy="215826"/>
          </a:xfrm>
          <a:prstGeom prst="rect">
            <a:avLst/>
          </a:prstGeom>
          <a:noFill/>
        </p:spPr>
        <p:txBody>
          <a:bodyPr wrap="none" lIns="0" tIns="43927" rIns="0" bIns="43927"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dirty="0">
                <a:ln>
                  <a:noFill/>
                </a:ln>
                <a:solidFill>
                  <a:schemeClr val="tx1"/>
                </a:solidFill>
                <a:effectLst/>
                <a:uLnTx/>
                <a:uFillTx/>
              </a:rPr>
              <a:t>ENGINEERS</a:t>
            </a:r>
          </a:p>
        </p:txBody>
      </p:sp>
      <p:sp>
        <p:nvSpPr>
          <p:cNvPr id="96" name="Center"/>
          <p:cNvSpPr txBox="1"/>
          <p:nvPr/>
        </p:nvSpPr>
        <p:spPr>
          <a:xfrm>
            <a:off x="8825149" y="3568660"/>
            <a:ext cx="1073485" cy="342974"/>
          </a:xfrm>
          <a:prstGeom prst="rect">
            <a:avLst/>
          </a:prstGeom>
          <a:noFill/>
        </p:spPr>
        <p:txBody>
          <a:bodyPr wrap="none" lIns="0" tIns="43927" rIns="0" bIns="43927"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dirty="0">
                <a:ln>
                  <a:noFill/>
                </a:ln>
                <a:solidFill>
                  <a:schemeClr val="tx1"/>
                </a:solidFill>
                <a:effectLst/>
                <a:uLnTx/>
                <a:uFillTx/>
              </a:rPr>
              <a:t>METHODOLOGY &amp; </a:t>
            </a:r>
          </a:p>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dirty="0">
                <a:ln>
                  <a:noFill/>
                </a:ln>
                <a:solidFill>
                  <a:schemeClr val="tx1"/>
                </a:solidFill>
                <a:effectLst/>
                <a:uLnTx/>
                <a:uFillTx/>
              </a:rPr>
              <a:t>RESOURCES</a:t>
            </a:r>
          </a:p>
        </p:txBody>
      </p:sp>
      <p:sp>
        <p:nvSpPr>
          <p:cNvPr id="97" name="Center"/>
          <p:cNvSpPr txBox="1"/>
          <p:nvPr/>
        </p:nvSpPr>
        <p:spPr>
          <a:xfrm>
            <a:off x="10314306" y="3568657"/>
            <a:ext cx="548024" cy="342974"/>
          </a:xfrm>
          <a:prstGeom prst="rect">
            <a:avLst/>
          </a:prstGeom>
          <a:noFill/>
        </p:spPr>
        <p:txBody>
          <a:bodyPr wrap="none" lIns="0" tIns="43927" rIns="0" bIns="43927" rtlCol="0">
            <a:spAutoFit/>
          </a:bodyPr>
          <a:lstStyle>
            <a:defPPr>
              <a:defRPr lang="en-US"/>
            </a:defPPr>
            <a:lvl1pPr algn="ctr" defTabSz="932597">
              <a:lnSpc>
                <a:spcPct val="90000"/>
              </a:lnSpc>
              <a:defRPr sz="1000" cap="small">
                <a:gradFill>
                  <a:gsLst>
                    <a:gs pos="2917">
                      <a:srgbClr val="505050"/>
                    </a:gs>
                    <a:gs pos="30000">
                      <a:srgbClr val="505050"/>
                    </a:gs>
                  </a:gsLst>
                  <a:lin ang="5400000" scaled="0"/>
                </a:gradFill>
              </a:defRPr>
            </a:lvl1pPr>
          </a:lstStyle>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dirty="0">
                <a:ln>
                  <a:noFill/>
                </a:ln>
                <a:solidFill>
                  <a:schemeClr val="tx1"/>
                </a:solidFill>
                <a:effectLst/>
                <a:uLnTx/>
                <a:uFillTx/>
              </a:rPr>
              <a:t>TOOLS &amp; </a:t>
            </a:r>
          </a:p>
          <a:p>
            <a:pPr marL="0" marR="0" lvl="0" indent="0" algn="ctr" defTabSz="913874" eaLnBrk="1" fontAlgn="auto" latinLnBrk="0" hangingPunct="1">
              <a:lnSpc>
                <a:spcPct val="90000"/>
              </a:lnSpc>
              <a:spcBef>
                <a:spcPts val="0"/>
              </a:spcBef>
              <a:spcAft>
                <a:spcPts val="0"/>
              </a:spcAft>
              <a:buClrTx/>
              <a:buSzTx/>
              <a:buFontTx/>
              <a:buNone/>
              <a:tabLst/>
              <a:defRPr/>
            </a:pPr>
            <a:r>
              <a:rPr kumimoji="0" lang="en-US" sz="900" b="0" i="0" u="none" strike="noStrike" kern="0" cap="none" spc="30" normalizeH="0" baseline="0" noProof="0" dirty="0">
                <a:ln>
                  <a:noFill/>
                </a:ln>
                <a:solidFill>
                  <a:schemeClr val="tx1"/>
                </a:solidFill>
                <a:effectLst/>
                <a:uLnTx/>
                <a:uFillTx/>
              </a:rPr>
              <a:t>INSIGHTS</a:t>
            </a:r>
          </a:p>
        </p:txBody>
      </p:sp>
      <p:grpSp>
        <p:nvGrpSpPr>
          <p:cNvPr id="98" name="Group 97"/>
          <p:cNvGrpSpPr>
            <a:grpSpLocks noChangeAspect="1"/>
          </p:cNvGrpSpPr>
          <p:nvPr/>
        </p:nvGrpSpPr>
        <p:grpSpPr>
          <a:xfrm>
            <a:off x="10378726" y="3142629"/>
            <a:ext cx="379361" cy="349330"/>
            <a:chOff x="9667156" y="3215249"/>
            <a:chExt cx="438641" cy="403917"/>
          </a:xfrm>
        </p:grpSpPr>
        <p:sp>
          <p:nvSpPr>
            <p:cNvPr id="103" name="Rectangle 102"/>
            <p:cNvSpPr/>
            <p:nvPr/>
          </p:nvSpPr>
          <p:spPr bwMode="auto">
            <a:xfrm>
              <a:off x="9667156" y="3285092"/>
              <a:ext cx="438641" cy="271309"/>
            </a:xfrm>
            <a:prstGeom prst="rect">
              <a:avLst/>
            </a:prstGeom>
            <a:noFill/>
            <a:ln w="28575">
              <a:solidFill>
                <a:srgbClr val="8C848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sp>
          <p:nvSpPr>
            <p:cNvPr id="104" name="Rectangle: Rounded Corners 103"/>
            <p:cNvSpPr/>
            <p:nvPr/>
          </p:nvSpPr>
          <p:spPr bwMode="auto">
            <a:xfrm>
              <a:off x="9780497" y="3215249"/>
              <a:ext cx="211958" cy="69843"/>
            </a:xfrm>
            <a:prstGeom prst="roundRect">
              <a:avLst/>
            </a:prstGeom>
            <a:noFill/>
            <a:ln w="28575">
              <a:solidFill>
                <a:srgbClr val="8C848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sp>
          <p:nvSpPr>
            <p:cNvPr id="105" name="Rectangle 104"/>
            <p:cNvSpPr/>
            <p:nvPr/>
          </p:nvSpPr>
          <p:spPr bwMode="auto">
            <a:xfrm rot="19564539">
              <a:off x="9968865" y="3497065"/>
              <a:ext cx="84137" cy="11112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494" tIns="149196" rIns="186494" bIns="149196"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50846"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endParaRPr>
            </a:p>
          </p:txBody>
        </p:sp>
        <p:sp>
          <p:nvSpPr>
            <p:cNvPr id="106" name="Freeform: Shape 105"/>
            <p:cNvSpPr>
              <a:spLocks/>
            </p:cNvSpPr>
            <p:nvPr/>
          </p:nvSpPr>
          <p:spPr bwMode="auto">
            <a:xfrm rot="625988">
              <a:off x="9829243" y="3349499"/>
              <a:ext cx="268303" cy="269667"/>
            </a:xfrm>
            <a:custGeom>
              <a:avLst/>
              <a:gdLst>
                <a:gd name="connsiteX0" fmla="*/ 2266708 w 2510081"/>
                <a:gd name="connsiteY0" fmla="*/ 2170584 h 2522844"/>
                <a:gd name="connsiteX1" fmla="*/ 2158675 w 2510081"/>
                <a:gd name="connsiteY1" fmla="*/ 2280828 h 2522844"/>
                <a:gd name="connsiteX2" fmla="*/ 2265287 w 2510081"/>
                <a:gd name="connsiteY2" fmla="*/ 2389659 h 2522844"/>
                <a:gd name="connsiteX3" fmla="*/ 2374741 w 2510081"/>
                <a:gd name="connsiteY3" fmla="*/ 2279415 h 2522844"/>
                <a:gd name="connsiteX4" fmla="*/ 2266708 w 2510081"/>
                <a:gd name="connsiteY4" fmla="*/ 2170584 h 2522844"/>
                <a:gd name="connsiteX5" fmla="*/ 535137 w 2510081"/>
                <a:gd name="connsiteY5" fmla="*/ 610 h 2522844"/>
                <a:gd name="connsiteX6" fmla="*/ 1109206 w 2510081"/>
                <a:gd name="connsiteY6" fmla="*/ 470778 h 2522844"/>
                <a:gd name="connsiteX7" fmla="*/ 1113447 w 2510081"/>
                <a:gd name="connsiteY7" fmla="*/ 569469 h 2522844"/>
                <a:gd name="connsiteX8" fmla="*/ 1110619 w 2510081"/>
                <a:gd name="connsiteY8" fmla="*/ 678028 h 2522844"/>
                <a:gd name="connsiteX9" fmla="*/ 1215246 w 2510081"/>
                <a:gd name="connsiteY9" fmla="*/ 890918 h 2522844"/>
                <a:gd name="connsiteX10" fmla="*/ 2223333 w 2510081"/>
                <a:gd name="connsiteY10" fmla="*/ 1896152 h 2522844"/>
                <a:gd name="connsiteX11" fmla="*/ 2433999 w 2510081"/>
                <a:gd name="connsiteY11" fmla="*/ 2107632 h 2522844"/>
                <a:gd name="connsiteX12" fmla="*/ 2493381 w 2510081"/>
                <a:gd name="connsiteY12" fmla="*/ 2364228 h 2522844"/>
                <a:gd name="connsiteX13" fmla="*/ 2277060 w 2510081"/>
                <a:gd name="connsiteY13" fmla="*/ 2522133 h 2522844"/>
                <a:gd name="connsiteX14" fmla="*/ 2091843 w 2510081"/>
                <a:gd name="connsiteY14" fmla="*/ 2448820 h 2522844"/>
                <a:gd name="connsiteX15" fmla="*/ 1257662 w 2510081"/>
                <a:gd name="connsiteY15" fmla="*/ 1616999 h 2522844"/>
                <a:gd name="connsiteX16" fmla="*/ 846226 w 2510081"/>
                <a:gd name="connsiteY16" fmla="*/ 1206728 h 2522844"/>
                <a:gd name="connsiteX17" fmla="*/ 586075 w 2510081"/>
                <a:gd name="connsiteY17" fmla="*/ 1110857 h 2522844"/>
                <a:gd name="connsiteX18" fmla="*/ 10631 w 2510081"/>
                <a:gd name="connsiteY18" fmla="*/ 666749 h 2522844"/>
                <a:gd name="connsiteX19" fmla="*/ 10631 w 2510081"/>
                <a:gd name="connsiteY19" fmla="*/ 451040 h 2522844"/>
                <a:gd name="connsiteX20" fmla="*/ 30425 w 2510081"/>
                <a:gd name="connsiteY20" fmla="*/ 414383 h 2522844"/>
                <a:gd name="connsiteX21" fmla="*/ 64358 w 2510081"/>
                <a:gd name="connsiteY21" fmla="*/ 434121 h 2522844"/>
                <a:gd name="connsiteX22" fmla="*/ 266541 w 2510081"/>
                <a:gd name="connsiteY22" fmla="*/ 635732 h 2522844"/>
                <a:gd name="connsiteX23" fmla="*/ 515381 w 2510081"/>
                <a:gd name="connsiteY23" fmla="*/ 641372 h 2522844"/>
                <a:gd name="connsiteX24" fmla="*/ 621421 w 2510081"/>
                <a:gd name="connsiteY24" fmla="*/ 535632 h 2522844"/>
                <a:gd name="connsiteX25" fmla="*/ 614352 w 2510081"/>
                <a:gd name="connsiteY25" fmla="*/ 287495 h 2522844"/>
                <a:gd name="connsiteX26" fmla="*/ 400858 w 2510081"/>
                <a:gd name="connsiteY26" fmla="*/ 74606 h 2522844"/>
                <a:gd name="connsiteX27" fmla="*/ 416411 w 2510081"/>
                <a:gd name="connsiteY27" fmla="*/ 19621 h 2522844"/>
                <a:gd name="connsiteX28" fmla="*/ 535137 w 2510081"/>
                <a:gd name="connsiteY28" fmla="*/ 610 h 2522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10081" h="2522844">
                  <a:moveTo>
                    <a:pt x="2266708" y="2170584"/>
                  </a:moveTo>
                  <a:cubicBezTo>
                    <a:pt x="2207005" y="2170584"/>
                    <a:pt x="2157253" y="2220053"/>
                    <a:pt x="2158675" y="2280828"/>
                  </a:cubicBezTo>
                  <a:cubicBezTo>
                    <a:pt x="2158675" y="2340191"/>
                    <a:pt x="2205584" y="2388246"/>
                    <a:pt x="2265287" y="2389659"/>
                  </a:cubicBezTo>
                  <a:cubicBezTo>
                    <a:pt x="2324989" y="2389659"/>
                    <a:pt x="2374741" y="2338777"/>
                    <a:pt x="2374741" y="2279415"/>
                  </a:cubicBezTo>
                  <a:cubicBezTo>
                    <a:pt x="2373320" y="2220053"/>
                    <a:pt x="2326411" y="2170584"/>
                    <a:pt x="2266708" y="2170584"/>
                  </a:cubicBezTo>
                  <a:close/>
                  <a:moveTo>
                    <a:pt x="535137" y="610"/>
                  </a:moveTo>
                  <a:cubicBezTo>
                    <a:pt x="810747" y="-12498"/>
                    <a:pt x="1067143" y="187042"/>
                    <a:pt x="1109206" y="470778"/>
                  </a:cubicBezTo>
                  <a:cubicBezTo>
                    <a:pt x="1113447" y="500385"/>
                    <a:pt x="1113447" y="529992"/>
                    <a:pt x="1113447" y="569469"/>
                  </a:cubicBezTo>
                  <a:cubicBezTo>
                    <a:pt x="1117689" y="599076"/>
                    <a:pt x="1107792" y="638552"/>
                    <a:pt x="1110619" y="678028"/>
                  </a:cubicBezTo>
                  <a:cubicBezTo>
                    <a:pt x="1117689" y="762620"/>
                    <a:pt x="1155863" y="831704"/>
                    <a:pt x="1215246" y="890918"/>
                  </a:cubicBezTo>
                  <a:cubicBezTo>
                    <a:pt x="1550332" y="1226466"/>
                    <a:pt x="1886832" y="1560604"/>
                    <a:pt x="2223333" y="1896152"/>
                  </a:cubicBezTo>
                  <a:cubicBezTo>
                    <a:pt x="2294026" y="1966646"/>
                    <a:pt x="2364720" y="2037139"/>
                    <a:pt x="2433999" y="2107632"/>
                  </a:cubicBezTo>
                  <a:cubicBezTo>
                    <a:pt x="2507520" y="2180945"/>
                    <a:pt x="2528728" y="2266947"/>
                    <a:pt x="2493381" y="2364228"/>
                  </a:cubicBezTo>
                  <a:cubicBezTo>
                    <a:pt x="2458035" y="2462918"/>
                    <a:pt x="2381686" y="2515083"/>
                    <a:pt x="2277060" y="2522133"/>
                  </a:cubicBezTo>
                  <a:cubicBezTo>
                    <a:pt x="2206366" y="2527772"/>
                    <a:pt x="2142742" y="2499575"/>
                    <a:pt x="2091843" y="2448820"/>
                  </a:cubicBezTo>
                  <a:cubicBezTo>
                    <a:pt x="1813311" y="2171076"/>
                    <a:pt x="1536193" y="1894742"/>
                    <a:pt x="1257662" y="1616999"/>
                  </a:cubicBezTo>
                  <a:cubicBezTo>
                    <a:pt x="1120516" y="1480242"/>
                    <a:pt x="983371" y="1343485"/>
                    <a:pt x="846226" y="1206728"/>
                  </a:cubicBezTo>
                  <a:cubicBezTo>
                    <a:pt x="774119" y="1134825"/>
                    <a:pt x="686459" y="1103808"/>
                    <a:pt x="586075" y="1110857"/>
                  </a:cubicBezTo>
                  <a:cubicBezTo>
                    <a:pt x="316026" y="1130595"/>
                    <a:pt x="60116" y="933214"/>
                    <a:pt x="10631" y="666749"/>
                  </a:cubicBezTo>
                  <a:cubicBezTo>
                    <a:pt x="-2094" y="594846"/>
                    <a:pt x="-4922" y="522943"/>
                    <a:pt x="10631" y="451040"/>
                  </a:cubicBezTo>
                  <a:cubicBezTo>
                    <a:pt x="13459" y="438351"/>
                    <a:pt x="12045" y="418613"/>
                    <a:pt x="30425" y="414383"/>
                  </a:cubicBezTo>
                  <a:cubicBezTo>
                    <a:pt x="45977" y="408744"/>
                    <a:pt x="55875" y="424252"/>
                    <a:pt x="64358" y="434121"/>
                  </a:cubicBezTo>
                  <a:cubicBezTo>
                    <a:pt x="132223" y="500385"/>
                    <a:pt x="200089" y="568059"/>
                    <a:pt x="266541" y="635732"/>
                  </a:cubicBezTo>
                  <a:cubicBezTo>
                    <a:pt x="340062" y="706225"/>
                    <a:pt x="440446" y="709045"/>
                    <a:pt x="515381" y="641372"/>
                  </a:cubicBezTo>
                  <a:cubicBezTo>
                    <a:pt x="552142" y="607535"/>
                    <a:pt x="587489" y="572288"/>
                    <a:pt x="621421" y="535632"/>
                  </a:cubicBezTo>
                  <a:cubicBezTo>
                    <a:pt x="690701" y="459499"/>
                    <a:pt x="686459" y="360808"/>
                    <a:pt x="614352" y="287495"/>
                  </a:cubicBezTo>
                  <a:cubicBezTo>
                    <a:pt x="543659" y="217002"/>
                    <a:pt x="471551" y="145099"/>
                    <a:pt x="400858" y="74606"/>
                  </a:cubicBezTo>
                  <a:cubicBezTo>
                    <a:pt x="369753" y="42179"/>
                    <a:pt x="372581" y="30900"/>
                    <a:pt x="416411" y="19621"/>
                  </a:cubicBezTo>
                  <a:cubicBezTo>
                    <a:pt x="455999" y="8694"/>
                    <a:pt x="495764" y="2482"/>
                    <a:pt x="535137" y="610"/>
                  </a:cubicBezTo>
                  <a:close/>
                </a:path>
              </a:pathLst>
            </a:custGeom>
            <a:solidFill>
              <a:srgbClr val="8C8486"/>
            </a:solidFill>
            <a:ln w="12700">
              <a:noFill/>
            </a:ln>
          </p:spPr>
          <p:txBody>
            <a:bodyPr vert="horz" wrap="square" lIns="93247" tIns="46623" rIns="93247" bIns="46623" numCol="1" anchor="t" anchorCtr="0" compatLnSpc="1">
              <a:prstTxWarp prst="textNoShape">
                <a:avLst/>
              </a:prstTxWarp>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tx1"/>
                </a:solidFill>
                <a:effectLst/>
                <a:uLnTx/>
                <a:uFillTx/>
                <a:latin typeface="+mn-lt"/>
                <a:ea typeface="+mn-ea"/>
                <a:cs typeface="+mn-cs"/>
              </a:endParaRPr>
            </a:p>
          </p:txBody>
        </p:sp>
      </p:grpSp>
      <p:grpSp>
        <p:nvGrpSpPr>
          <p:cNvPr id="99" name="Group 98"/>
          <p:cNvGrpSpPr>
            <a:grpSpLocks noChangeAspect="1"/>
          </p:cNvGrpSpPr>
          <p:nvPr/>
        </p:nvGrpSpPr>
        <p:grpSpPr>
          <a:xfrm>
            <a:off x="9823767" y="3960042"/>
            <a:ext cx="309448" cy="368662"/>
            <a:chOff x="8821061" y="3118610"/>
            <a:chExt cx="450719" cy="536965"/>
          </a:xfrm>
        </p:grpSpPr>
        <p:sp>
          <p:nvSpPr>
            <p:cNvPr id="100" name="Freeform 8"/>
            <p:cNvSpPr>
              <a:spLocks noEditPoints="1"/>
            </p:cNvSpPr>
            <p:nvPr/>
          </p:nvSpPr>
          <p:spPr bwMode="auto">
            <a:xfrm>
              <a:off x="8821061" y="3118610"/>
              <a:ext cx="215014" cy="536965"/>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noFill/>
            <a:ln w="28575">
              <a:solidFill>
                <a:srgbClr val="8C8486"/>
              </a:solidFill>
              <a:prstDash val="solid"/>
              <a:round/>
              <a:headEnd/>
              <a:tailEnd/>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tx1"/>
                </a:solidFill>
                <a:effectLst/>
                <a:uLnTx/>
                <a:uFillTx/>
                <a:latin typeface="+mn-lt"/>
                <a:ea typeface="+mn-ea"/>
                <a:cs typeface="+mn-cs"/>
              </a:endParaRPr>
            </a:p>
          </p:txBody>
        </p:sp>
        <p:sp>
          <p:nvSpPr>
            <p:cNvPr id="101" name="Freeform 8"/>
            <p:cNvSpPr>
              <a:spLocks noEditPoints="1"/>
            </p:cNvSpPr>
            <p:nvPr/>
          </p:nvSpPr>
          <p:spPr bwMode="auto">
            <a:xfrm>
              <a:off x="9056766" y="3118610"/>
              <a:ext cx="215014" cy="536965"/>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noFill/>
            <a:ln w="28575">
              <a:solidFill>
                <a:srgbClr val="8C8486"/>
              </a:solidFill>
              <a:prstDash val="solid"/>
              <a:round/>
              <a:headEnd/>
              <a:tailEnd/>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tx1"/>
                </a:solidFill>
                <a:effectLst/>
                <a:uLnTx/>
                <a:uFillTx/>
                <a:latin typeface="+mn-lt"/>
                <a:ea typeface="+mn-ea"/>
                <a:cs typeface="+mn-cs"/>
              </a:endParaRPr>
            </a:p>
          </p:txBody>
        </p:sp>
        <p:sp>
          <p:nvSpPr>
            <p:cNvPr id="102" name="Oval 101"/>
            <p:cNvSpPr/>
            <p:nvPr/>
          </p:nvSpPr>
          <p:spPr bwMode="auto">
            <a:xfrm>
              <a:off x="8930107" y="3287513"/>
              <a:ext cx="234068" cy="234065"/>
            </a:xfrm>
            <a:prstGeom prst="ellipse">
              <a:avLst/>
            </a:prstGeom>
            <a:solidFill>
              <a:srgbClr val="8C8486"/>
            </a:solidFill>
            <a:ln w="25400">
              <a:solidFill>
                <a:schemeClr val="bg1"/>
              </a:solidFill>
              <a:prstDash val="solid"/>
              <a:round/>
              <a:headEnd/>
              <a:tailEnd/>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58" name="TextBox 57"/>
          <p:cNvSpPr txBox="1"/>
          <p:nvPr/>
        </p:nvSpPr>
        <p:spPr>
          <a:xfrm rot="447801">
            <a:off x="8446716" y="2008792"/>
            <a:ext cx="3030961" cy="3026809"/>
          </a:xfrm>
          <a:prstGeom prst="rect">
            <a:avLst/>
          </a:prstGeom>
          <a:noFill/>
        </p:spPr>
        <p:txBody>
          <a:bodyPr spcFirstLastPara="1" wrap="square" lIns="186521" tIns="149217" rIns="186521" bIns="149217" numCol="1" rtlCol="0">
            <a:prstTxWarp prst="textCircle">
              <a:avLst/>
            </a:prstTxWarp>
            <a:spAutoFit/>
          </a:bodyPr>
          <a:lstStyle/>
          <a:p>
            <a:pPr marL="0" marR="0" lvl="0" indent="0" defTabSz="914050" eaLnBrk="1" fontAlgn="auto" latinLnBrk="0" hangingPunct="1">
              <a:lnSpc>
                <a:spcPct val="90000"/>
              </a:lnSpc>
              <a:spcBef>
                <a:spcPts val="0"/>
              </a:spcBef>
              <a:spcAft>
                <a:spcPts val="587"/>
              </a:spcAft>
              <a:buClrTx/>
              <a:buSzTx/>
              <a:buFontTx/>
              <a:buNone/>
              <a:tabLst/>
              <a:defRPr/>
            </a:pPr>
            <a:r>
              <a:rPr kumimoji="0" lang="en-US" sz="1632"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rPr>
              <a:t>ENVISION</a:t>
            </a:r>
          </a:p>
        </p:txBody>
      </p:sp>
      <p:sp>
        <p:nvSpPr>
          <p:cNvPr id="61" name="TextBox 60"/>
          <p:cNvSpPr txBox="1"/>
          <p:nvPr/>
        </p:nvSpPr>
        <p:spPr>
          <a:xfrm rot="7704056">
            <a:off x="8413181" y="2033809"/>
            <a:ext cx="2971804" cy="2946409"/>
          </a:xfrm>
          <a:prstGeom prst="rect">
            <a:avLst/>
          </a:prstGeom>
          <a:noFill/>
        </p:spPr>
        <p:txBody>
          <a:bodyPr spcFirstLastPara="1" wrap="square" lIns="186521" tIns="149217" rIns="186521" bIns="149217" numCol="1" rtlCol="0">
            <a:prstTxWarp prst="textCircle">
              <a:avLst/>
            </a:prstTxWarp>
            <a:spAutoFit/>
          </a:bodyPr>
          <a:lstStyle/>
          <a:p>
            <a:pPr marL="0" marR="0" lvl="0" indent="0" defTabSz="914050" eaLnBrk="1" fontAlgn="auto" latinLnBrk="0" hangingPunct="1">
              <a:lnSpc>
                <a:spcPct val="90000"/>
              </a:lnSpc>
              <a:spcBef>
                <a:spcPts val="0"/>
              </a:spcBef>
              <a:spcAft>
                <a:spcPts val="587"/>
              </a:spcAft>
              <a:buClrTx/>
              <a:buSzTx/>
              <a:buFontTx/>
              <a:buNone/>
              <a:tabLst/>
              <a:defRPr/>
            </a:pPr>
            <a:r>
              <a:rPr kumimoji="0" lang="en-US" sz="1632"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a:rPr>
              <a:t>ONBOARD</a:t>
            </a:r>
          </a:p>
        </p:txBody>
      </p:sp>
      <p:sp>
        <p:nvSpPr>
          <p:cNvPr id="62" name="TextBox 61"/>
          <p:cNvSpPr txBox="1"/>
          <p:nvPr/>
        </p:nvSpPr>
        <p:spPr>
          <a:xfrm rot="17714333">
            <a:off x="8359260" y="1941782"/>
            <a:ext cx="3264112" cy="3170851"/>
          </a:xfrm>
          <a:prstGeom prst="rect">
            <a:avLst/>
          </a:prstGeom>
          <a:noFill/>
        </p:spPr>
        <p:txBody>
          <a:bodyPr spcFirstLastPara="1" wrap="square" lIns="186521" tIns="149217" rIns="186521" bIns="149217" numCol="1" rtlCol="0">
            <a:prstTxWarp prst="textArchDown">
              <a:avLst/>
            </a:prstTxWarp>
            <a:spAutoFit/>
          </a:bodyPr>
          <a:lstStyle/>
          <a:p>
            <a:pPr marL="0" marR="0" lvl="0" indent="0" defTabSz="914050" eaLnBrk="1" fontAlgn="auto" latinLnBrk="0" hangingPunct="1">
              <a:lnSpc>
                <a:spcPct val="90000"/>
              </a:lnSpc>
              <a:spcBef>
                <a:spcPts val="0"/>
              </a:spcBef>
              <a:spcAft>
                <a:spcPts val="587"/>
              </a:spcAft>
              <a:buClrTx/>
              <a:buSzTx/>
              <a:buFontTx/>
              <a:buNone/>
              <a:tabLst/>
              <a:defRPr/>
            </a:pPr>
            <a:r>
              <a:rPr kumimoji="0" lang="en-US" sz="1632" b="1" i="0" u="none" strike="noStrike" kern="0" cap="none" spc="153" normalizeH="0" baseline="0" noProof="0" dirty="0">
                <a:ln>
                  <a:noFill/>
                </a:ln>
                <a:gradFill>
                  <a:gsLst>
                    <a:gs pos="2917">
                      <a:srgbClr val="FFFFFF"/>
                    </a:gs>
                    <a:gs pos="30000">
                      <a:srgbClr val="FFFFFF"/>
                    </a:gs>
                  </a:gsLst>
                  <a:lin ang="5400000" scaled="0"/>
                </a:gradFill>
                <a:effectLst/>
                <a:uLnTx/>
                <a:uFillTx/>
                <a:latin typeface="Segoe UI"/>
              </a:rPr>
              <a:t>DRIVE VALUE</a:t>
            </a:r>
          </a:p>
        </p:txBody>
      </p:sp>
    </p:spTree>
    <p:extLst>
      <p:ext uri="{BB962C8B-B14F-4D97-AF65-F5344CB8AC3E}">
        <p14:creationId xmlns:p14="http://schemas.microsoft.com/office/powerpoint/2010/main" val="359772904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3C6dYKuVRE2V2GN55vGkL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RxiB3RlfRUSnvSrvS0tE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8nwleK7OUKPIqeqM5sa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xjXnF8jOYUCcRzS6mFq5X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EKZPxvDAH0We2FavJJk1C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Mf6ZOgtdUSSdkQeTTcqX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kEFigcitUS7bhoOjePzf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6FtqwAQZCEKJPycecnWf6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j0Gbv80kI0yQiWoQidLEWg"/>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5.xml><?xml version="1.0" encoding="utf-8"?>
<a:theme xmlns:a="http://schemas.openxmlformats.org/drawingml/2006/main" name="1_Modern Workplace 2016">
  <a:themeElements>
    <a:clrScheme name="Custom 7">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D83B01"/>
      </a:hlink>
      <a:folHlink>
        <a:srgbClr val="D83B0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odern Workplace 2016" id="{904E9CFA-5A51-40B3-855E-22B8C3E92043}" vid="{CBBFC572-EDAF-4F94-9FF0-92DA0211C0B4}"/>
    </a:ext>
  </a:extLst>
</a:theme>
</file>

<file path=ppt/theme/theme6.xml><?xml version="1.0" encoding="utf-8"?>
<a:theme xmlns:a="http://schemas.openxmlformats.org/drawingml/2006/main" name="2_Modern Workplace 2016">
  <a:themeElements>
    <a:clrScheme name="Custom 7">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D83B01"/>
      </a:hlink>
      <a:folHlink>
        <a:srgbClr val="D83B0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odern Workplace 2016" id="{438ED011-8D7B-4F66-AF61-9C0F95262BBE}" vid="{9DCA5458-83D4-4BB3-809A-6E3664CC262D}"/>
    </a:ext>
  </a:extLst>
</a:theme>
</file>

<file path=ppt/theme/theme7.xml><?xml version="1.0" encoding="utf-8"?>
<a:theme xmlns:a="http://schemas.openxmlformats.org/drawingml/2006/main" name="Modern Workplace 2016">
  <a:themeElements>
    <a:clrScheme name="Custom 7">
      <a:dk1>
        <a:srgbClr val="2C292A"/>
      </a:dk1>
      <a:lt1>
        <a:srgbClr val="F1EFED"/>
      </a:lt1>
      <a:dk2>
        <a:srgbClr val="2C292A"/>
      </a:dk2>
      <a:lt2>
        <a:srgbClr val="FFFFFF"/>
      </a:lt2>
      <a:accent1>
        <a:srgbClr val="D83B01"/>
      </a:accent1>
      <a:accent2>
        <a:srgbClr val="FFC000"/>
      </a:accent2>
      <a:accent3>
        <a:srgbClr val="0078D7"/>
      </a:accent3>
      <a:accent4>
        <a:srgbClr val="2C292A"/>
      </a:accent4>
      <a:accent5>
        <a:srgbClr val="5A5456"/>
      </a:accent5>
      <a:accent6>
        <a:srgbClr val="B2ADAE"/>
      </a:accent6>
      <a:hlink>
        <a:srgbClr val="D83B01"/>
      </a:hlink>
      <a:folHlink>
        <a:srgbClr val="D83B0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8.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ieldDeck">
    <a:dk1>
      <a:srgbClr val="EC5038"/>
    </a:dk1>
    <a:lt1>
      <a:srgbClr val="E4DED8"/>
    </a:lt1>
    <a:dk2>
      <a:srgbClr val="33302E"/>
    </a:dk2>
    <a:lt2>
      <a:srgbClr val="EBE7E3"/>
    </a:lt2>
    <a:accent1>
      <a:srgbClr val="FBFBFB"/>
    </a:accent1>
    <a:accent2>
      <a:srgbClr val="635D59"/>
    </a:accent2>
    <a:accent3>
      <a:srgbClr val="857E79"/>
    </a:accent3>
    <a:accent4>
      <a:srgbClr val="A09A96"/>
    </a:accent4>
    <a:accent5>
      <a:srgbClr val="EC5038"/>
    </a:accent5>
    <a:accent6>
      <a:srgbClr val="68B490"/>
    </a:accent6>
    <a:hlink>
      <a:srgbClr val="EC5038"/>
    </a:hlink>
    <a:folHlink>
      <a:srgbClr val="68B490"/>
    </a:folHlink>
  </a:clrScheme>
  <a:fontScheme name="Custom 1">
    <a:majorFont>
      <a:latin typeface="Bodoni MT"/>
      <a:ea typeface=""/>
      <a:cs typeface=""/>
    </a:majorFont>
    <a:minorFont>
      <a:latin typeface="Segoe UI"/>
      <a:ea typeface=""/>
      <a:cs typeface=""/>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Matt Ontell,  Gideon  Bibliowicz</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BRK2097</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01c77077-aee4-4b5f-bd4e-9cd40a6fff29"/>
    <ds:schemaRef ds:uri="http://schemas.microsoft.com/sharepoint/v3"/>
    <ds:schemaRef ds:uri="http://purl.org/dc/elements/1.1/"/>
    <ds:schemaRef ds:uri="http://schemas.openxmlformats.org/package/2006/metadata/core-properties"/>
    <ds:schemaRef ds:uri="http://schemas.microsoft.com/office/infopath/2007/PartnerControls"/>
    <ds:schemaRef ds:uri="http://purl.org/dc/terms/"/>
    <ds:schemaRef ds:uri="http://www.w3.org/XML/1998/namespace"/>
    <ds:schemaRef ds:uri="http://schemas.microsoft.com/office/2006/metadata/properties"/>
    <ds:schemaRef ds:uri="http://schemas.microsoft.com/office/2006/documentManagement/types"/>
    <ds:schemaRef ds:uri="8ff673fc-3231-4e3a-893b-6d7f7cd32766"/>
    <ds:schemaRef ds:uri="230e9df3-be65-4c73-a93b-d1236ebd677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11</TotalTime>
  <Words>3412</Words>
  <Application>Microsoft Office PowerPoint</Application>
  <PresentationFormat>Custom</PresentationFormat>
  <Paragraphs>535</Paragraphs>
  <Slides>48</Slides>
  <Notes>45</Notes>
  <HiddenSlides>0</HiddenSlides>
  <MMClips>2</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48</vt:i4>
      </vt:variant>
    </vt:vector>
  </HeadingPairs>
  <TitlesOfParts>
    <vt:vector size="66" baseType="lpstr">
      <vt:lpstr>Arial</vt:lpstr>
      <vt:lpstr>Bodoni Std Bold Italic</vt:lpstr>
      <vt:lpstr>Calibri</vt:lpstr>
      <vt:lpstr>Consolas</vt:lpstr>
      <vt:lpstr>Segoe UI</vt:lpstr>
      <vt:lpstr>Segoe UI Light</vt:lpstr>
      <vt:lpstr>Segoe UI Semibold</vt:lpstr>
      <vt:lpstr>Segoe UI Semilight</vt:lpstr>
      <vt:lpstr>Segoe UI Symbol</vt:lpstr>
      <vt:lpstr>Wingdings</vt:lpstr>
      <vt:lpstr>5-50002_Ignite_Breakout_Template</vt:lpstr>
      <vt:lpstr>6-30537_Envision 2016 Concurrent Template_Dark</vt:lpstr>
      <vt:lpstr>1_5-50002_Ignite_Breakout_Template</vt:lpstr>
      <vt:lpstr>2_5-50002_Ignite_Breakout_Template</vt:lpstr>
      <vt:lpstr>1_Modern Workplace 2016</vt:lpstr>
      <vt:lpstr>2_Modern Workplace 2016</vt:lpstr>
      <vt:lpstr>Modern Workplace 2016</vt:lpstr>
      <vt:lpstr>3_5-50002_Ignite_Breakout_Template</vt:lpstr>
      <vt:lpstr>Driving Office 365 Adoption  Methodology, Best-Practices, and Resources from Microsoft</vt:lpstr>
      <vt:lpstr>PowerPoint Presentation</vt:lpstr>
      <vt:lpstr>PowerPoint Presentation</vt:lpstr>
      <vt:lpstr>Building the new IT</vt:lpstr>
      <vt:lpstr>Mott MacDonald’s  Transformation</vt:lpstr>
      <vt:lpstr>Prioritizing user adoption activities leads to greater impact</vt:lpstr>
      <vt:lpstr>PowerPoint Presentation</vt:lpstr>
      <vt:lpstr>PowerPoint Presentation</vt:lpstr>
      <vt:lpstr>Microsoft FastTrack Onboarding and adoption assistance</vt:lpstr>
      <vt:lpstr>Customer Momentum</vt:lpstr>
      <vt:lpstr>Envision Define your vision, identify and prioritize business scenarios, and collaborate  with key stakeholders to plan for successful rollouts at your own pace. </vt:lpstr>
      <vt:lpstr>The Faces of Change…</vt:lpstr>
      <vt:lpstr>Office 365 Adoption Enablers Enablers represent the types of people critical to driving user adoption. Research shows that engaging additional personas can help boost user engagement.  </vt:lpstr>
      <vt:lpstr>Why are executives important to Office 365 success?</vt:lpstr>
      <vt:lpstr>Complete a Visioning Exercise</vt:lpstr>
      <vt:lpstr>PowerPoint Presentation</vt:lpstr>
      <vt:lpstr>Define Your  Scenarios</vt:lpstr>
      <vt:lpstr>Jumpstart your project with our core scenarios</vt:lpstr>
      <vt:lpstr>Tailor your story with  functional scenarios</vt:lpstr>
      <vt:lpstr>Plan for activities driving user adoption To maximize results, use a variety of tactics </vt:lpstr>
      <vt:lpstr>Define Your  Success Criteria</vt:lpstr>
      <vt:lpstr>Capture your plan and  request assistance</vt:lpstr>
      <vt:lpstr>PowerPoint Presentation</vt:lpstr>
      <vt:lpstr>Onboard Confidently onboard new users and capabilities with remote assistance  from Microsoft engineers committed to guide your IT team and partner. </vt:lpstr>
      <vt:lpstr>Drive Value Generate more value with resources available to help your teams and partner  drive user adoption across your organization; and prepare for and manage change. </vt:lpstr>
      <vt:lpstr>Groom Champions</vt:lpstr>
      <vt:lpstr>Why is this important? Learning via co-workers is among the most effective and most used methods </vt:lpstr>
      <vt:lpstr>Build a sustainable champions community</vt:lpstr>
      <vt:lpstr>Drive awareness</vt:lpstr>
      <vt:lpstr>PowerPoint Presentation</vt:lpstr>
      <vt:lpstr>Launch &amp; engagement events</vt:lpstr>
      <vt:lpstr>PowerPoint Presentation</vt:lpstr>
      <vt:lpstr>End-user training</vt:lpstr>
      <vt:lpstr>Office 365 Training Content</vt:lpstr>
      <vt:lpstr>PowerPoint Presentation</vt:lpstr>
      <vt:lpstr>PowerPoint Presentation</vt:lpstr>
      <vt:lpstr>Create a feedback loop</vt:lpstr>
      <vt:lpstr>PowerPoint Presentation</vt:lpstr>
      <vt:lpstr>Measure, share successes, and expand</vt:lpstr>
      <vt:lpstr>What do you need to showcase success? A mix of qualitative and quantitative results</vt:lpstr>
      <vt:lpstr>Monitor usage from the Office 365 Admin Center</vt:lpstr>
      <vt:lpstr>Microsoft FastTrack  Resources Summary of resources available today </vt:lpstr>
      <vt:lpstr>Microsoft FastTrack Roadmap</vt:lpstr>
      <vt:lpstr>PowerPoint Presentation</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 Office 365 adoption: methodology, best practices, and resources from Microsoft</dc:title>
  <dc:subject>&lt;Speech title here&gt;</dc:subject>
  <dc:creator>MS Events 0077</dc:creator>
  <cp:keywords>Microsoft 2016</cp:keywords>
  <dc:description>Template: Mitchell Derrey, Silverfox Productions_x000d_
Formatting: _x000d_
Audience Type:</dc:description>
  <cp:lastModifiedBy>MS Events 0093</cp:lastModifiedBy>
  <cp:revision>3</cp:revision>
  <dcterms:created xsi:type="dcterms:W3CDTF">2016-09-27T16:34:36Z</dcterms:created>
  <dcterms:modified xsi:type="dcterms:W3CDTF">2016-09-28T19:02:14Z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