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tags/tag2.xml" ContentType="application/vnd.openxmlformats-officedocument.presentationml.tags+xml"/>
  <Override PartName="/ppt/notesSlides/notesSlide11.xml" ContentType="application/vnd.openxmlformats-officedocument.presentationml.notesSlide+xml"/>
  <Override PartName="/ppt/theme/themeOverride6.xml" ContentType="application/vnd.openxmlformats-officedocument.themeOverride+xml"/>
  <Override PartName="/ppt/tags/tag3.xml" ContentType="application/vnd.openxmlformats-officedocument.presentationml.tags+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0.xml" ContentType="application/vnd.openxmlformats-officedocument.themeOverride+xml"/>
  <Override PartName="/ppt/notesSlides/notesSlide19.xml" ContentType="application/vnd.openxmlformats-officedocument.presentationml.notesSlide+xml"/>
  <Override PartName="/ppt/theme/themeOverride1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0" r:id="rId8"/>
    <p:sldMasterId id="2147484414" r:id="rId9"/>
    <p:sldMasterId id="2147484440" r:id="rId10"/>
    <p:sldMasterId id="2147484459" r:id="rId11"/>
  </p:sldMasterIdLst>
  <p:notesMasterIdLst>
    <p:notesMasterId r:id="rId35"/>
  </p:notesMasterIdLst>
  <p:handoutMasterIdLst>
    <p:handoutMasterId r:id="rId36"/>
  </p:handout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15" autoAdjust="0"/>
  </p:normalViewPr>
  <p:slideViewPr>
    <p:cSldViewPr>
      <p:cViewPr varScale="1">
        <p:scale>
          <a:sx n="104" d="100"/>
          <a:sy n="104" d="100"/>
        </p:scale>
        <p:origin x="498"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87FBE-B67C-4DFE-BFC5-40546BA7F01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52B9D09-1B98-4DC1-9DD4-958E3BDC4985}">
      <dgm:prSet phldrT="[Text]"/>
      <dgm:spPr>
        <a:solidFill>
          <a:srgbClr val="FE7F50"/>
        </a:solidFill>
      </dgm:spPr>
      <dgm:t>
        <a:bodyPr/>
        <a:lstStyle/>
        <a:p>
          <a:r>
            <a:rPr lang="en-US" dirty="0"/>
            <a:t>Build</a:t>
          </a:r>
        </a:p>
      </dgm:t>
    </dgm:pt>
    <dgm:pt modelId="{22B4FF06-B36E-47A8-AA02-061A77D3036A}" type="parTrans" cxnId="{3F5B681B-36EB-4736-9822-422A899ABBDE}">
      <dgm:prSet/>
      <dgm:spPr/>
      <dgm:t>
        <a:bodyPr/>
        <a:lstStyle/>
        <a:p>
          <a:endParaRPr lang="en-US"/>
        </a:p>
      </dgm:t>
    </dgm:pt>
    <dgm:pt modelId="{B708C045-04FC-4A68-B2C4-FA93B15C39AB}" type="sibTrans" cxnId="{3F5B681B-36EB-4736-9822-422A899ABBDE}">
      <dgm:prSet/>
      <dgm:spPr/>
      <dgm:t>
        <a:bodyPr/>
        <a:lstStyle/>
        <a:p>
          <a:endParaRPr lang="en-US"/>
        </a:p>
      </dgm:t>
    </dgm:pt>
    <dgm:pt modelId="{DF6CD19A-121F-49DF-8482-6F1704AF93A5}">
      <dgm:prSet phldrT="[Text]"/>
      <dgm:spPr/>
      <dgm:t>
        <a:bodyPr/>
        <a:lstStyle/>
        <a:p>
          <a:r>
            <a:rPr lang="en-US" dirty="0"/>
            <a:t>Create VMs and Cloud infrastructure</a:t>
          </a:r>
        </a:p>
      </dgm:t>
    </dgm:pt>
    <dgm:pt modelId="{0EC29B96-6807-40F7-98F4-1588FE32FA2D}" type="parTrans" cxnId="{9FB68198-47CD-4169-A707-317754834D38}">
      <dgm:prSet/>
      <dgm:spPr/>
      <dgm:t>
        <a:bodyPr/>
        <a:lstStyle/>
        <a:p>
          <a:endParaRPr lang="en-US"/>
        </a:p>
      </dgm:t>
    </dgm:pt>
    <dgm:pt modelId="{C48A7412-D30B-4919-A8D0-37A781EC67E1}" type="sibTrans" cxnId="{9FB68198-47CD-4169-A707-317754834D38}">
      <dgm:prSet/>
      <dgm:spPr/>
      <dgm:t>
        <a:bodyPr/>
        <a:lstStyle/>
        <a:p>
          <a:endParaRPr lang="en-US"/>
        </a:p>
      </dgm:t>
    </dgm:pt>
    <dgm:pt modelId="{0942E4D4-42DC-4EC8-99ED-DF03B26276DA}">
      <dgm:prSet phldrT="[Text]"/>
      <dgm:spPr/>
      <dgm:t>
        <a:bodyPr/>
        <a:lstStyle/>
        <a:p>
          <a:r>
            <a:rPr lang="en-US" dirty="0"/>
            <a:t>Integrate into Dev tools</a:t>
          </a:r>
        </a:p>
      </dgm:t>
    </dgm:pt>
    <dgm:pt modelId="{A3B875C8-89FF-4DAE-BF26-36F3B773ABFD}" type="parTrans" cxnId="{8B4A371E-6170-4A77-B8AC-70D8F9444F0B}">
      <dgm:prSet/>
      <dgm:spPr/>
      <dgm:t>
        <a:bodyPr/>
        <a:lstStyle/>
        <a:p>
          <a:endParaRPr lang="en-US"/>
        </a:p>
      </dgm:t>
    </dgm:pt>
    <dgm:pt modelId="{C1EF8C4B-F4A9-4C3E-B785-398F6608C779}" type="sibTrans" cxnId="{8B4A371E-6170-4A77-B8AC-70D8F9444F0B}">
      <dgm:prSet/>
      <dgm:spPr/>
      <dgm:t>
        <a:bodyPr/>
        <a:lstStyle/>
        <a:p>
          <a:endParaRPr lang="en-US"/>
        </a:p>
      </dgm:t>
    </dgm:pt>
    <dgm:pt modelId="{7BA694DE-EA8A-48E7-AA77-DC4874626D43}">
      <dgm:prSet phldrT="[Text]"/>
      <dgm:spPr>
        <a:solidFill>
          <a:srgbClr val="39CEC7"/>
        </a:solidFill>
      </dgm:spPr>
      <dgm:t>
        <a:bodyPr/>
        <a:lstStyle/>
        <a:p>
          <a:r>
            <a:rPr lang="en-US" dirty="0"/>
            <a:t>Configure</a:t>
          </a:r>
        </a:p>
      </dgm:t>
    </dgm:pt>
    <dgm:pt modelId="{CCE3B0D4-0A78-4739-BB9D-1372CB104907}" type="parTrans" cxnId="{52EE77DF-970D-4D80-B508-2234C08AB625}">
      <dgm:prSet/>
      <dgm:spPr/>
      <dgm:t>
        <a:bodyPr/>
        <a:lstStyle/>
        <a:p>
          <a:endParaRPr lang="en-US"/>
        </a:p>
      </dgm:t>
    </dgm:pt>
    <dgm:pt modelId="{FB6065D3-3F2D-4154-8C48-1DBB8CFEE9D1}" type="sibTrans" cxnId="{52EE77DF-970D-4D80-B508-2234C08AB625}">
      <dgm:prSet/>
      <dgm:spPr/>
      <dgm:t>
        <a:bodyPr/>
        <a:lstStyle/>
        <a:p>
          <a:endParaRPr lang="en-US"/>
        </a:p>
      </dgm:t>
    </dgm:pt>
    <dgm:pt modelId="{4892A9C5-BDA7-402D-A619-E131B449B768}">
      <dgm:prSet phldrT="[Text]"/>
      <dgm:spPr/>
      <dgm:t>
        <a:bodyPr/>
        <a:lstStyle/>
        <a:p>
          <a:r>
            <a:rPr lang="en-US" dirty="0"/>
            <a:t>Update management </a:t>
          </a:r>
        </a:p>
      </dgm:t>
    </dgm:pt>
    <dgm:pt modelId="{7DC166FD-5A82-4CA6-B5C1-7D2F6DF8FD8D}" type="parTrans" cxnId="{A02868A8-692F-4CA4-AD1A-C2DC92DEFB99}">
      <dgm:prSet/>
      <dgm:spPr/>
      <dgm:t>
        <a:bodyPr/>
        <a:lstStyle/>
        <a:p>
          <a:endParaRPr lang="en-US"/>
        </a:p>
      </dgm:t>
    </dgm:pt>
    <dgm:pt modelId="{5428BCB8-E50C-4D29-935D-6C5D6C182FC3}" type="sibTrans" cxnId="{A02868A8-692F-4CA4-AD1A-C2DC92DEFB99}">
      <dgm:prSet/>
      <dgm:spPr/>
      <dgm:t>
        <a:bodyPr/>
        <a:lstStyle/>
        <a:p>
          <a:endParaRPr lang="en-US"/>
        </a:p>
      </dgm:t>
    </dgm:pt>
    <dgm:pt modelId="{8551CA75-62AD-4914-A366-DF676EC0460A}">
      <dgm:prSet phldrT="[Text]"/>
      <dgm:spPr/>
      <dgm:t>
        <a:bodyPr/>
        <a:lstStyle/>
        <a:p>
          <a:r>
            <a:rPr lang="en-US" dirty="0"/>
            <a:t>Configure cloud and VMs per application</a:t>
          </a:r>
        </a:p>
      </dgm:t>
    </dgm:pt>
    <dgm:pt modelId="{6D3FBBC1-9E38-4234-BA52-B891CEC4FFCE}" type="parTrans" cxnId="{857CCAC2-8C20-4CB9-A593-EF8DBBC7DDEB}">
      <dgm:prSet/>
      <dgm:spPr/>
      <dgm:t>
        <a:bodyPr/>
        <a:lstStyle/>
        <a:p>
          <a:endParaRPr lang="en-US"/>
        </a:p>
      </dgm:t>
    </dgm:pt>
    <dgm:pt modelId="{2A9308A2-17D6-4610-8848-0C21B903FBCE}" type="sibTrans" cxnId="{857CCAC2-8C20-4CB9-A593-EF8DBBC7DDEB}">
      <dgm:prSet/>
      <dgm:spPr/>
      <dgm:t>
        <a:bodyPr/>
        <a:lstStyle/>
        <a:p>
          <a:endParaRPr lang="en-US"/>
        </a:p>
      </dgm:t>
    </dgm:pt>
    <dgm:pt modelId="{FD73A6A0-F40F-4DB3-B6F3-0B239BA536C1}">
      <dgm:prSet phldrT="[Text]"/>
      <dgm:spPr>
        <a:solidFill>
          <a:srgbClr val="0092FF"/>
        </a:solidFill>
      </dgm:spPr>
      <dgm:t>
        <a:bodyPr/>
        <a:lstStyle/>
        <a:p>
          <a:r>
            <a:rPr lang="en-US" dirty="0"/>
            <a:t>Monitor</a:t>
          </a:r>
        </a:p>
      </dgm:t>
    </dgm:pt>
    <dgm:pt modelId="{58E5DDB1-6CE0-4255-A017-67D53B35757F}" type="parTrans" cxnId="{6DDB171C-0C97-416E-8F0D-EDAEB6197C28}">
      <dgm:prSet/>
      <dgm:spPr/>
      <dgm:t>
        <a:bodyPr/>
        <a:lstStyle/>
        <a:p>
          <a:endParaRPr lang="en-US"/>
        </a:p>
      </dgm:t>
    </dgm:pt>
    <dgm:pt modelId="{D360D088-66FB-4374-9050-FACD1328EAB8}" type="sibTrans" cxnId="{6DDB171C-0C97-416E-8F0D-EDAEB6197C28}">
      <dgm:prSet/>
      <dgm:spPr/>
      <dgm:t>
        <a:bodyPr/>
        <a:lstStyle/>
        <a:p>
          <a:endParaRPr lang="en-US"/>
        </a:p>
      </dgm:t>
    </dgm:pt>
    <dgm:pt modelId="{C97D629C-EEEC-4941-A321-100EA93D3276}">
      <dgm:prSet phldrT="[Text]"/>
      <dgm:spPr/>
      <dgm:t>
        <a:bodyPr/>
        <a:lstStyle/>
        <a:p>
          <a:r>
            <a:rPr lang="en-US" dirty="0"/>
            <a:t>Identify changes causing issues</a:t>
          </a:r>
        </a:p>
      </dgm:t>
    </dgm:pt>
    <dgm:pt modelId="{9DE5D2BA-C6C4-47B4-B0DC-FAA432A7A006}" type="parTrans" cxnId="{22064CE0-3585-47FF-8FF0-C1EA04FB7C96}">
      <dgm:prSet/>
      <dgm:spPr/>
      <dgm:t>
        <a:bodyPr/>
        <a:lstStyle/>
        <a:p>
          <a:endParaRPr lang="en-US"/>
        </a:p>
      </dgm:t>
    </dgm:pt>
    <dgm:pt modelId="{E8AE84F9-A886-4556-8FB3-1DE8D78A4D83}" type="sibTrans" cxnId="{22064CE0-3585-47FF-8FF0-C1EA04FB7C96}">
      <dgm:prSet/>
      <dgm:spPr/>
      <dgm:t>
        <a:bodyPr/>
        <a:lstStyle/>
        <a:p>
          <a:endParaRPr lang="en-US"/>
        </a:p>
      </dgm:t>
    </dgm:pt>
    <dgm:pt modelId="{DB49B2B6-6926-4AEB-AAE7-D4B6DA081ECD}">
      <dgm:prSet phldrT="[Text]"/>
      <dgm:spPr/>
      <dgm:t>
        <a:bodyPr/>
        <a:lstStyle/>
        <a:p>
          <a:r>
            <a:rPr lang="en-US" dirty="0"/>
            <a:t>Integrate into ITSM solutions</a:t>
          </a:r>
        </a:p>
      </dgm:t>
    </dgm:pt>
    <dgm:pt modelId="{0C32BED7-2CAF-4C64-9413-5DB882CD2DB6}" type="parTrans" cxnId="{2FFF996F-6866-4783-8505-C75BE80FD635}">
      <dgm:prSet/>
      <dgm:spPr/>
      <dgm:t>
        <a:bodyPr/>
        <a:lstStyle/>
        <a:p>
          <a:endParaRPr lang="en-US"/>
        </a:p>
      </dgm:t>
    </dgm:pt>
    <dgm:pt modelId="{97FC7E18-ED0C-4114-9405-F67A5F9C86EF}" type="sibTrans" cxnId="{2FFF996F-6866-4783-8505-C75BE80FD635}">
      <dgm:prSet/>
      <dgm:spPr/>
      <dgm:t>
        <a:bodyPr/>
        <a:lstStyle/>
        <a:p>
          <a:endParaRPr lang="en-US"/>
        </a:p>
      </dgm:t>
    </dgm:pt>
    <dgm:pt modelId="{76D3AC0A-CEC5-4275-A24C-25478C80E033}">
      <dgm:prSet phldrT="[Text]"/>
      <dgm:spPr>
        <a:solidFill>
          <a:srgbClr val="0070C0"/>
        </a:solidFill>
      </dgm:spPr>
      <dgm:t>
        <a:bodyPr/>
        <a:lstStyle/>
        <a:p>
          <a:r>
            <a:rPr lang="en-US" dirty="0"/>
            <a:t>Protect</a:t>
          </a:r>
        </a:p>
      </dgm:t>
    </dgm:pt>
    <dgm:pt modelId="{736CB2A9-235A-4A93-AF48-323E003D5138}" type="parTrans" cxnId="{40924333-3C95-4FF7-9289-1158B94507DA}">
      <dgm:prSet/>
      <dgm:spPr/>
      <dgm:t>
        <a:bodyPr/>
        <a:lstStyle/>
        <a:p>
          <a:endParaRPr lang="en-US"/>
        </a:p>
      </dgm:t>
    </dgm:pt>
    <dgm:pt modelId="{CD70C546-EA19-4F25-97D4-1B8BA8F1DD13}" type="sibTrans" cxnId="{40924333-3C95-4FF7-9289-1158B94507DA}">
      <dgm:prSet/>
      <dgm:spPr/>
      <dgm:t>
        <a:bodyPr/>
        <a:lstStyle/>
        <a:p>
          <a:endParaRPr lang="en-US"/>
        </a:p>
      </dgm:t>
    </dgm:pt>
    <dgm:pt modelId="{96E1FE5A-4FD7-40FD-A6E2-E7A152E9DCC3}">
      <dgm:prSet phldrT="[Text]"/>
      <dgm:spPr/>
      <dgm:t>
        <a:bodyPr/>
        <a:lstStyle/>
        <a:p>
          <a:r>
            <a:rPr lang="en-US" dirty="0"/>
            <a:t>Recover application / VM from backup</a:t>
          </a:r>
        </a:p>
      </dgm:t>
    </dgm:pt>
    <dgm:pt modelId="{54A5231F-394B-438A-9518-3412F58AF803}" type="parTrans" cxnId="{A72F6EFB-2533-4FD0-9892-C3EF90D1EB49}">
      <dgm:prSet/>
      <dgm:spPr/>
      <dgm:t>
        <a:bodyPr/>
        <a:lstStyle/>
        <a:p>
          <a:endParaRPr lang="en-US"/>
        </a:p>
      </dgm:t>
    </dgm:pt>
    <dgm:pt modelId="{23597025-E7DF-4AB1-855D-B52F79838CD3}" type="sibTrans" cxnId="{A72F6EFB-2533-4FD0-9892-C3EF90D1EB49}">
      <dgm:prSet/>
      <dgm:spPr/>
      <dgm:t>
        <a:bodyPr/>
        <a:lstStyle/>
        <a:p>
          <a:endParaRPr lang="en-US"/>
        </a:p>
      </dgm:t>
    </dgm:pt>
    <dgm:pt modelId="{BE483B6C-7F71-406A-8DDB-D926C83961A5}">
      <dgm:prSet phldrT="[Text]"/>
      <dgm:spPr>
        <a:solidFill>
          <a:srgbClr val="005494"/>
        </a:solidFill>
      </dgm:spPr>
      <dgm:t>
        <a:bodyPr/>
        <a:lstStyle/>
        <a:p>
          <a:r>
            <a:rPr lang="en-US" dirty="0"/>
            <a:t>Secure</a:t>
          </a:r>
        </a:p>
      </dgm:t>
    </dgm:pt>
    <dgm:pt modelId="{5FCA696A-80C5-4F59-BEAF-C2842EE68E1E}" type="parTrans" cxnId="{AAC088CE-1AD2-471A-92C6-F560605D1218}">
      <dgm:prSet/>
      <dgm:spPr/>
      <dgm:t>
        <a:bodyPr/>
        <a:lstStyle/>
        <a:p>
          <a:endParaRPr lang="en-US"/>
        </a:p>
      </dgm:t>
    </dgm:pt>
    <dgm:pt modelId="{34F3C10D-86A0-45E1-8FE5-8D0D9B198953}" type="sibTrans" cxnId="{AAC088CE-1AD2-471A-92C6-F560605D1218}">
      <dgm:prSet/>
      <dgm:spPr/>
      <dgm:t>
        <a:bodyPr/>
        <a:lstStyle/>
        <a:p>
          <a:endParaRPr lang="en-US"/>
        </a:p>
      </dgm:t>
    </dgm:pt>
    <dgm:pt modelId="{77BF3D08-22C6-4749-96AE-DAC5245AF113}">
      <dgm:prSet phldrT="[Text]"/>
      <dgm:spPr/>
      <dgm:t>
        <a:bodyPr/>
        <a:lstStyle/>
        <a:p>
          <a:r>
            <a:rPr lang="en-US" dirty="0"/>
            <a:t>Quarantine VM if exploited</a:t>
          </a:r>
        </a:p>
      </dgm:t>
    </dgm:pt>
    <dgm:pt modelId="{B68D024D-6053-479D-B27B-32ECBC2E3F60}" type="parTrans" cxnId="{28F5AEC7-82D8-4BFD-ACC8-2B4DB7035006}">
      <dgm:prSet/>
      <dgm:spPr/>
      <dgm:t>
        <a:bodyPr/>
        <a:lstStyle/>
        <a:p>
          <a:endParaRPr lang="en-US"/>
        </a:p>
      </dgm:t>
    </dgm:pt>
    <dgm:pt modelId="{75E8811D-9092-44B0-8B8D-1ABCCB341923}" type="sibTrans" cxnId="{28F5AEC7-82D8-4BFD-ACC8-2B4DB7035006}">
      <dgm:prSet/>
      <dgm:spPr/>
      <dgm:t>
        <a:bodyPr/>
        <a:lstStyle/>
        <a:p>
          <a:endParaRPr lang="en-US"/>
        </a:p>
      </dgm:t>
    </dgm:pt>
    <dgm:pt modelId="{DEE14546-2095-4F06-B2BA-B692BDF423F0}">
      <dgm:prSet phldrT="[Text]"/>
      <dgm:spPr>
        <a:solidFill>
          <a:srgbClr val="A22C01"/>
        </a:solidFill>
      </dgm:spPr>
      <dgm:t>
        <a:bodyPr/>
        <a:lstStyle/>
        <a:p>
          <a:r>
            <a:rPr lang="en-US" dirty="0"/>
            <a:t>Govern</a:t>
          </a:r>
        </a:p>
      </dgm:t>
    </dgm:pt>
    <dgm:pt modelId="{78DF4576-C9FD-4414-84D8-A46EF3C5BB58}" type="parTrans" cxnId="{F700DC65-E98E-408C-87FF-44BBC7B9ACC5}">
      <dgm:prSet/>
      <dgm:spPr/>
      <dgm:t>
        <a:bodyPr/>
        <a:lstStyle/>
        <a:p>
          <a:endParaRPr lang="en-US"/>
        </a:p>
      </dgm:t>
    </dgm:pt>
    <dgm:pt modelId="{EF2C5BAC-3629-475D-8DF3-9962318954F5}" type="sibTrans" cxnId="{F700DC65-E98E-408C-87FF-44BBC7B9ACC5}">
      <dgm:prSet/>
      <dgm:spPr/>
      <dgm:t>
        <a:bodyPr/>
        <a:lstStyle/>
        <a:p>
          <a:endParaRPr lang="en-US"/>
        </a:p>
      </dgm:t>
    </dgm:pt>
    <dgm:pt modelId="{8623F0F3-ED2A-41FC-B270-4B452B37C545}">
      <dgm:prSet phldrT="[Text]"/>
      <dgm:spPr/>
      <dgm:t>
        <a:bodyPr/>
        <a:lstStyle/>
        <a:p>
          <a:r>
            <a:rPr lang="en-US" dirty="0"/>
            <a:t>Set up RBAC per user / group</a:t>
          </a:r>
        </a:p>
      </dgm:t>
    </dgm:pt>
    <dgm:pt modelId="{E8E410AF-D740-44BC-98C8-CAFEF87210BE}" type="parTrans" cxnId="{3524F85C-0DBF-4C86-A520-7DF2E6EA2D79}">
      <dgm:prSet/>
      <dgm:spPr/>
      <dgm:t>
        <a:bodyPr/>
        <a:lstStyle/>
        <a:p>
          <a:endParaRPr lang="en-US"/>
        </a:p>
      </dgm:t>
    </dgm:pt>
    <dgm:pt modelId="{6BA5E73F-18EB-4E6B-8FB1-8591FEF17159}" type="sibTrans" cxnId="{3524F85C-0DBF-4C86-A520-7DF2E6EA2D79}">
      <dgm:prSet/>
      <dgm:spPr/>
      <dgm:t>
        <a:bodyPr/>
        <a:lstStyle/>
        <a:p>
          <a:endParaRPr lang="en-US"/>
        </a:p>
      </dgm:t>
    </dgm:pt>
    <dgm:pt modelId="{56C431B0-3547-45D5-9864-DBBEA7CF8B1A}">
      <dgm:prSet phldrT="[Text]"/>
      <dgm:spPr/>
      <dgm:t>
        <a:bodyPr/>
        <a:lstStyle/>
        <a:p>
          <a:r>
            <a:rPr lang="en-US" dirty="0"/>
            <a:t>Integrate into Site Recovery for fail over</a:t>
          </a:r>
        </a:p>
      </dgm:t>
    </dgm:pt>
    <dgm:pt modelId="{E0F0421E-9540-4B1C-A29F-A3FB4F5D4604}" type="parTrans" cxnId="{EBA48111-A2B0-4183-9C73-954B1EC95944}">
      <dgm:prSet/>
      <dgm:spPr/>
      <dgm:t>
        <a:bodyPr/>
        <a:lstStyle/>
        <a:p>
          <a:endParaRPr lang="en-US"/>
        </a:p>
      </dgm:t>
    </dgm:pt>
    <dgm:pt modelId="{D0364ED9-0AC8-493B-BCF8-CD72F603073A}" type="sibTrans" cxnId="{EBA48111-A2B0-4183-9C73-954B1EC95944}">
      <dgm:prSet/>
      <dgm:spPr/>
      <dgm:t>
        <a:bodyPr/>
        <a:lstStyle/>
        <a:p>
          <a:endParaRPr lang="en-US"/>
        </a:p>
      </dgm:t>
    </dgm:pt>
    <dgm:pt modelId="{7E61BE1F-C184-4B5D-88F0-890E010D08E4}">
      <dgm:prSet phldrT="[Text]"/>
      <dgm:spPr/>
      <dgm:t>
        <a:bodyPr/>
        <a:lstStyle/>
        <a:p>
          <a:r>
            <a:rPr lang="en-US" dirty="0"/>
            <a:t> Set policy</a:t>
          </a:r>
        </a:p>
      </dgm:t>
    </dgm:pt>
    <dgm:pt modelId="{8B564621-0FBC-4BA1-B399-15E0F9EFACBE}" type="parTrans" cxnId="{FB3D6B31-5AF8-4D43-AE5C-9DE0C09CB07D}">
      <dgm:prSet/>
      <dgm:spPr/>
      <dgm:t>
        <a:bodyPr/>
        <a:lstStyle/>
        <a:p>
          <a:endParaRPr lang="en-US"/>
        </a:p>
      </dgm:t>
    </dgm:pt>
    <dgm:pt modelId="{14150530-BE02-4754-9AE4-085F1D507DE6}" type="sibTrans" cxnId="{FB3D6B31-5AF8-4D43-AE5C-9DE0C09CB07D}">
      <dgm:prSet/>
      <dgm:spPr/>
      <dgm:t>
        <a:bodyPr/>
        <a:lstStyle/>
        <a:p>
          <a:endParaRPr lang="en-US"/>
        </a:p>
      </dgm:t>
    </dgm:pt>
    <dgm:pt modelId="{9905B1D6-AE46-47F7-92E3-B7EA0FDC464F}">
      <dgm:prSet phldrT="[Text]"/>
      <dgm:spPr/>
      <dgm:t>
        <a:bodyPr/>
        <a:lstStyle/>
        <a:p>
          <a:r>
            <a:rPr lang="en-US" dirty="0"/>
            <a:t>Recover unused resources</a:t>
          </a:r>
        </a:p>
      </dgm:t>
    </dgm:pt>
    <dgm:pt modelId="{D588F125-0AEF-4513-9270-460E5C692616}" type="parTrans" cxnId="{A7595E32-EB8C-4A72-B074-654B47C6B8BF}">
      <dgm:prSet/>
      <dgm:spPr/>
      <dgm:t>
        <a:bodyPr/>
        <a:lstStyle/>
        <a:p>
          <a:endParaRPr lang="en-US"/>
        </a:p>
      </dgm:t>
    </dgm:pt>
    <dgm:pt modelId="{67654F0A-3529-4B98-81A9-34C91064965A}" type="sibTrans" cxnId="{A7595E32-EB8C-4A72-B074-654B47C6B8BF}">
      <dgm:prSet/>
      <dgm:spPr/>
      <dgm:t>
        <a:bodyPr/>
        <a:lstStyle/>
        <a:p>
          <a:endParaRPr lang="en-US"/>
        </a:p>
      </dgm:t>
    </dgm:pt>
    <dgm:pt modelId="{1A0B32AB-033A-4595-BE36-FF49749E16B5}" type="pres">
      <dgm:prSet presAssocID="{DC187FBE-B67C-4DFE-BFC5-40546BA7F017}" presName="Name0" presStyleCnt="0">
        <dgm:presLayoutVars>
          <dgm:dir/>
          <dgm:animLvl val="lvl"/>
          <dgm:resizeHandles/>
        </dgm:presLayoutVars>
      </dgm:prSet>
      <dgm:spPr/>
    </dgm:pt>
    <dgm:pt modelId="{D54BB128-8B73-44D5-9C75-E8BCEAF9BEE4}" type="pres">
      <dgm:prSet presAssocID="{152B9D09-1B98-4DC1-9DD4-958E3BDC4985}" presName="linNode" presStyleCnt="0"/>
      <dgm:spPr/>
    </dgm:pt>
    <dgm:pt modelId="{7BAED676-638D-4272-A4C8-D52AD6FB567B}" type="pres">
      <dgm:prSet presAssocID="{152B9D09-1B98-4DC1-9DD4-958E3BDC4985}" presName="parentShp" presStyleLbl="node1" presStyleIdx="0" presStyleCnt="6">
        <dgm:presLayoutVars>
          <dgm:bulletEnabled val="1"/>
        </dgm:presLayoutVars>
      </dgm:prSet>
      <dgm:spPr/>
    </dgm:pt>
    <dgm:pt modelId="{2B03FAF1-F3BC-4DF0-9722-F1ED5931A85F}" type="pres">
      <dgm:prSet presAssocID="{152B9D09-1B98-4DC1-9DD4-958E3BDC4985}" presName="childShp" presStyleLbl="bgAccFollowNode1" presStyleIdx="0" presStyleCnt="6">
        <dgm:presLayoutVars>
          <dgm:bulletEnabled val="1"/>
        </dgm:presLayoutVars>
      </dgm:prSet>
      <dgm:spPr/>
    </dgm:pt>
    <dgm:pt modelId="{3ED82410-A537-49E1-A088-D9903459E749}" type="pres">
      <dgm:prSet presAssocID="{B708C045-04FC-4A68-B2C4-FA93B15C39AB}" presName="spacing" presStyleCnt="0"/>
      <dgm:spPr/>
    </dgm:pt>
    <dgm:pt modelId="{DB92C952-92FF-41B5-84C0-F359AC036D19}" type="pres">
      <dgm:prSet presAssocID="{7BA694DE-EA8A-48E7-AA77-DC4874626D43}" presName="linNode" presStyleCnt="0"/>
      <dgm:spPr/>
    </dgm:pt>
    <dgm:pt modelId="{C306D759-0CD0-4271-B18A-1DB161A9DD6C}" type="pres">
      <dgm:prSet presAssocID="{7BA694DE-EA8A-48E7-AA77-DC4874626D43}" presName="parentShp" presStyleLbl="node1" presStyleIdx="1" presStyleCnt="6">
        <dgm:presLayoutVars>
          <dgm:bulletEnabled val="1"/>
        </dgm:presLayoutVars>
      </dgm:prSet>
      <dgm:spPr/>
    </dgm:pt>
    <dgm:pt modelId="{246D32DD-535B-414B-ADFC-0C1646531156}" type="pres">
      <dgm:prSet presAssocID="{7BA694DE-EA8A-48E7-AA77-DC4874626D43}" presName="childShp" presStyleLbl="bgAccFollowNode1" presStyleIdx="1" presStyleCnt="6">
        <dgm:presLayoutVars>
          <dgm:bulletEnabled val="1"/>
        </dgm:presLayoutVars>
      </dgm:prSet>
      <dgm:spPr/>
    </dgm:pt>
    <dgm:pt modelId="{4AF481ED-D4C4-4B42-90CE-FF05DF57375E}" type="pres">
      <dgm:prSet presAssocID="{FB6065D3-3F2D-4154-8C48-1DBB8CFEE9D1}" presName="spacing" presStyleCnt="0"/>
      <dgm:spPr/>
    </dgm:pt>
    <dgm:pt modelId="{7B58E187-BCE3-473F-980F-5A3CBA0FD75D}" type="pres">
      <dgm:prSet presAssocID="{FD73A6A0-F40F-4DB3-B6F3-0B239BA536C1}" presName="linNode" presStyleCnt="0"/>
      <dgm:spPr/>
    </dgm:pt>
    <dgm:pt modelId="{0194C454-611A-4E08-9D0D-EEE9EACC8A1D}" type="pres">
      <dgm:prSet presAssocID="{FD73A6A0-F40F-4DB3-B6F3-0B239BA536C1}" presName="parentShp" presStyleLbl="node1" presStyleIdx="2" presStyleCnt="6">
        <dgm:presLayoutVars>
          <dgm:bulletEnabled val="1"/>
        </dgm:presLayoutVars>
      </dgm:prSet>
      <dgm:spPr/>
    </dgm:pt>
    <dgm:pt modelId="{764F28F1-2DE7-4FB1-B189-9BB4406CFE84}" type="pres">
      <dgm:prSet presAssocID="{FD73A6A0-F40F-4DB3-B6F3-0B239BA536C1}" presName="childShp" presStyleLbl="bgAccFollowNode1" presStyleIdx="2" presStyleCnt="6">
        <dgm:presLayoutVars>
          <dgm:bulletEnabled val="1"/>
        </dgm:presLayoutVars>
      </dgm:prSet>
      <dgm:spPr/>
    </dgm:pt>
    <dgm:pt modelId="{19F8CDB9-2C36-4AF7-8422-0EA09F133400}" type="pres">
      <dgm:prSet presAssocID="{D360D088-66FB-4374-9050-FACD1328EAB8}" presName="spacing" presStyleCnt="0"/>
      <dgm:spPr/>
    </dgm:pt>
    <dgm:pt modelId="{E7064ABD-0E58-4170-839D-0483452DBAD6}" type="pres">
      <dgm:prSet presAssocID="{76D3AC0A-CEC5-4275-A24C-25478C80E033}" presName="linNode" presStyleCnt="0"/>
      <dgm:spPr/>
    </dgm:pt>
    <dgm:pt modelId="{D6AC125A-5F0F-4710-B0BC-B0D2B56F1742}" type="pres">
      <dgm:prSet presAssocID="{76D3AC0A-CEC5-4275-A24C-25478C80E033}" presName="parentShp" presStyleLbl="node1" presStyleIdx="3" presStyleCnt="6">
        <dgm:presLayoutVars>
          <dgm:bulletEnabled val="1"/>
        </dgm:presLayoutVars>
      </dgm:prSet>
      <dgm:spPr/>
    </dgm:pt>
    <dgm:pt modelId="{39056644-6AF8-436D-9276-87A080B1B5AD}" type="pres">
      <dgm:prSet presAssocID="{76D3AC0A-CEC5-4275-A24C-25478C80E033}" presName="childShp" presStyleLbl="bgAccFollowNode1" presStyleIdx="3" presStyleCnt="6">
        <dgm:presLayoutVars>
          <dgm:bulletEnabled val="1"/>
        </dgm:presLayoutVars>
      </dgm:prSet>
      <dgm:spPr/>
    </dgm:pt>
    <dgm:pt modelId="{D0E61013-D5D1-4694-9B55-6C554314F805}" type="pres">
      <dgm:prSet presAssocID="{CD70C546-EA19-4F25-97D4-1B8BA8F1DD13}" presName="spacing" presStyleCnt="0"/>
      <dgm:spPr/>
    </dgm:pt>
    <dgm:pt modelId="{8DE88F84-CF15-49D2-A675-00044922D090}" type="pres">
      <dgm:prSet presAssocID="{BE483B6C-7F71-406A-8DDB-D926C83961A5}" presName="linNode" presStyleCnt="0"/>
      <dgm:spPr/>
    </dgm:pt>
    <dgm:pt modelId="{9933E7F5-CCA0-4419-A740-A63E29E44B8C}" type="pres">
      <dgm:prSet presAssocID="{BE483B6C-7F71-406A-8DDB-D926C83961A5}" presName="parentShp" presStyleLbl="node1" presStyleIdx="4" presStyleCnt="6">
        <dgm:presLayoutVars>
          <dgm:bulletEnabled val="1"/>
        </dgm:presLayoutVars>
      </dgm:prSet>
      <dgm:spPr/>
    </dgm:pt>
    <dgm:pt modelId="{A6790311-8801-4E64-B122-E8B2DF739CBC}" type="pres">
      <dgm:prSet presAssocID="{BE483B6C-7F71-406A-8DDB-D926C83961A5}" presName="childShp" presStyleLbl="bgAccFollowNode1" presStyleIdx="4" presStyleCnt="6">
        <dgm:presLayoutVars>
          <dgm:bulletEnabled val="1"/>
        </dgm:presLayoutVars>
      </dgm:prSet>
      <dgm:spPr/>
    </dgm:pt>
    <dgm:pt modelId="{48514004-E66F-4421-82EE-4DB3721403FD}" type="pres">
      <dgm:prSet presAssocID="{34F3C10D-86A0-45E1-8FE5-8D0D9B198953}" presName="spacing" presStyleCnt="0"/>
      <dgm:spPr/>
    </dgm:pt>
    <dgm:pt modelId="{9722561D-EAB8-4659-9D58-1B4A9E7C75B9}" type="pres">
      <dgm:prSet presAssocID="{DEE14546-2095-4F06-B2BA-B692BDF423F0}" presName="linNode" presStyleCnt="0"/>
      <dgm:spPr/>
    </dgm:pt>
    <dgm:pt modelId="{13157ADF-A16A-481D-A09F-D198A4F5B324}" type="pres">
      <dgm:prSet presAssocID="{DEE14546-2095-4F06-B2BA-B692BDF423F0}" presName="parentShp" presStyleLbl="node1" presStyleIdx="5" presStyleCnt="6">
        <dgm:presLayoutVars>
          <dgm:bulletEnabled val="1"/>
        </dgm:presLayoutVars>
      </dgm:prSet>
      <dgm:spPr/>
    </dgm:pt>
    <dgm:pt modelId="{7C596A3D-36B1-4B52-B9EF-F1757E32CF5C}" type="pres">
      <dgm:prSet presAssocID="{DEE14546-2095-4F06-B2BA-B692BDF423F0}" presName="childShp" presStyleLbl="bgAccFollowNode1" presStyleIdx="5" presStyleCnt="6">
        <dgm:presLayoutVars>
          <dgm:bulletEnabled val="1"/>
        </dgm:presLayoutVars>
      </dgm:prSet>
      <dgm:spPr/>
    </dgm:pt>
  </dgm:ptLst>
  <dgm:cxnLst>
    <dgm:cxn modelId="{EBA48111-A2B0-4183-9C73-954B1EC95944}" srcId="{76D3AC0A-CEC5-4275-A24C-25478C80E033}" destId="{56C431B0-3547-45D5-9864-DBBEA7CF8B1A}" srcOrd="1" destOrd="0" parTransId="{E0F0421E-9540-4B1C-A29F-A3FB4F5D4604}" sibTransId="{D0364ED9-0AC8-493B-BCF8-CD72F603073A}"/>
    <dgm:cxn modelId="{3F5B681B-36EB-4736-9822-422A899ABBDE}" srcId="{DC187FBE-B67C-4DFE-BFC5-40546BA7F017}" destId="{152B9D09-1B98-4DC1-9DD4-958E3BDC4985}" srcOrd="0" destOrd="0" parTransId="{22B4FF06-B36E-47A8-AA02-061A77D3036A}" sibTransId="{B708C045-04FC-4A68-B2C4-FA93B15C39AB}"/>
    <dgm:cxn modelId="{582C2136-469A-43AF-9542-7B0F9CBA3AA9}" type="presOf" srcId="{BE483B6C-7F71-406A-8DDB-D926C83961A5}" destId="{9933E7F5-CCA0-4419-A740-A63E29E44B8C}" srcOrd="0" destOrd="0" presId="urn:microsoft.com/office/officeart/2005/8/layout/vList6"/>
    <dgm:cxn modelId="{857CCAC2-8C20-4CB9-A593-EF8DBBC7DDEB}" srcId="{7BA694DE-EA8A-48E7-AA77-DC4874626D43}" destId="{8551CA75-62AD-4914-A366-DF676EC0460A}" srcOrd="1" destOrd="0" parTransId="{6D3FBBC1-9E38-4234-BA52-B891CEC4FFCE}" sibTransId="{2A9308A2-17D6-4610-8848-0C21B903FBCE}"/>
    <dgm:cxn modelId="{F52B26E5-B7B5-4E51-8CD4-5907E9C95D5C}" type="presOf" srcId="{96E1FE5A-4FD7-40FD-A6E2-E7A152E9DCC3}" destId="{39056644-6AF8-436D-9276-87A080B1B5AD}" srcOrd="0" destOrd="0" presId="urn:microsoft.com/office/officeart/2005/8/layout/vList6"/>
    <dgm:cxn modelId="{2FFF996F-6866-4783-8505-C75BE80FD635}" srcId="{FD73A6A0-F40F-4DB3-B6F3-0B239BA536C1}" destId="{DB49B2B6-6926-4AEB-AAE7-D4B6DA081ECD}" srcOrd="1" destOrd="0" parTransId="{0C32BED7-2CAF-4C64-9413-5DB882CD2DB6}" sibTransId="{97FC7E18-ED0C-4114-9405-F67A5F9C86EF}"/>
    <dgm:cxn modelId="{8B4A371E-6170-4A77-B8AC-70D8F9444F0B}" srcId="{152B9D09-1B98-4DC1-9DD4-958E3BDC4985}" destId="{0942E4D4-42DC-4EC8-99ED-DF03B26276DA}" srcOrd="1" destOrd="0" parTransId="{A3B875C8-89FF-4DAE-BF26-36F3B773ABFD}" sibTransId="{C1EF8C4B-F4A9-4C3E-B785-398F6608C779}"/>
    <dgm:cxn modelId="{84324FA1-A01A-44F3-BD4F-D1DDED8C6EB1}" type="presOf" srcId="{8551CA75-62AD-4914-A366-DF676EC0460A}" destId="{246D32DD-535B-414B-ADFC-0C1646531156}" srcOrd="0" destOrd="1" presId="urn:microsoft.com/office/officeart/2005/8/layout/vList6"/>
    <dgm:cxn modelId="{1C06F8F2-A8A1-463D-8083-1E231236CA99}" type="presOf" srcId="{C97D629C-EEEC-4941-A321-100EA93D3276}" destId="{764F28F1-2DE7-4FB1-B189-9BB4406CFE84}" srcOrd="0" destOrd="0" presId="urn:microsoft.com/office/officeart/2005/8/layout/vList6"/>
    <dgm:cxn modelId="{28CB385C-1ADC-4C11-9227-38A60E0AC616}" type="presOf" srcId="{DC187FBE-B67C-4DFE-BFC5-40546BA7F017}" destId="{1A0B32AB-033A-4595-BE36-FF49749E16B5}" srcOrd="0" destOrd="0" presId="urn:microsoft.com/office/officeart/2005/8/layout/vList6"/>
    <dgm:cxn modelId="{33C06E72-4489-41AC-A24D-E3ABC3DB18EB}" type="presOf" srcId="{77BF3D08-22C6-4749-96AE-DAC5245AF113}" destId="{A6790311-8801-4E64-B122-E8B2DF739CBC}" srcOrd="0" destOrd="0" presId="urn:microsoft.com/office/officeart/2005/8/layout/vList6"/>
    <dgm:cxn modelId="{601C4BB4-9813-4709-A09D-8CF812B2D839}" type="presOf" srcId="{4892A9C5-BDA7-402D-A619-E131B449B768}" destId="{246D32DD-535B-414B-ADFC-0C1646531156}" srcOrd="0" destOrd="0" presId="urn:microsoft.com/office/officeart/2005/8/layout/vList6"/>
    <dgm:cxn modelId="{2BDB9A08-258E-4B31-8402-7B8EBEE1D704}" type="presOf" srcId="{56C431B0-3547-45D5-9864-DBBEA7CF8B1A}" destId="{39056644-6AF8-436D-9276-87A080B1B5AD}" srcOrd="0" destOrd="1" presId="urn:microsoft.com/office/officeart/2005/8/layout/vList6"/>
    <dgm:cxn modelId="{CAD51D8B-9E56-497D-B8E6-62D399A0B298}" type="presOf" srcId="{7E61BE1F-C184-4B5D-88F0-890E010D08E4}" destId="{A6790311-8801-4E64-B122-E8B2DF739CBC}" srcOrd="0" destOrd="1" presId="urn:microsoft.com/office/officeart/2005/8/layout/vList6"/>
    <dgm:cxn modelId="{EE48C015-DF83-42B1-BFAE-D6A0DDB081F5}" type="presOf" srcId="{7BA694DE-EA8A-48E7-AA77-DC4874626D43}" destId="{C306D759-0CD0-4271-B18A-1DB161A9DD6C}" srcOrd="0" destOrd="0" presId="urn:microsoft.com/office/officeart/2005/8/layout/vList6"/>
    <dgm:cxn modelId="{7361641E-1AA1-483E-BBE6-C1D756CE5C65}" type="presOf" srcId="{9905B1D6-AE46-47F7-92E3-B7EA0FDC464F}" destId="{7C596A3D-36B1-4B52-B9EF-F1757E32CF5C}" srcOrd="0" destOrd="1" presId="urn:microsoft.com/office/officeart/2005/8/layout/vList6"/>
    <dgm:cxn modelId="{6DDB171C-0C97-416E-8F0D-EDAEB6197C28}" srcId="{DC187FBE-B67C-4DFE-BFC5-40546BA7F017}" destId="{FD73A6A0-F40F-4DB3-B6F3-0B239BA536C1}" srcOrd="2" destOrd="0" parTransId="{58E5DDB1-6CE0-4255-A017-67D53B35757F}" sibTransId="{D360D088-66FB-4374-9050-FACD1328EAB8}"/>
    <dgm:cxn modelId="{A7595E32-EB8C-4A72-B074-654B47C6B8BF}" srcId="{DEE14546-2095-4F06-B2BA-B692BDF423F0}" destId="{9905B1D6-AE46-47F7-92E3-B7EA0FDC464F}" srcOrd="1" destOrd="0" parTransId="{D588F125-0AEF-4513-9270-460E5C692616}" sibTransId="{67654F0A-3529-4B98-81A9-34C91064965A}"/>
    <dgm:cxn modelId="{F700DC65-E98E-408C-87FF-44BBC7B9ACC5}" srcId="{DC187FBE-B67C-4DFE-BFC5-40546BA7F017}" destId="{DEE14546-2095-4F06-B2BA-B692BDF423F0}" srcOrd="5" destOrd="0" parTransId="{78DF4576-C9FD-4414-84D8-A46EF3C5BB58}" sibTransId="{EF2C5BAC-3629-475D-8DF3-9962318954F5}"/>
    <dgm:cxn modelId="{9FB68198-47CD-4169-A707-317754834D38}" srcId="{152B9D09-1B98-4DC1-9DD4-958E3BDC4985}" destId="{DF6CD19A-121F-49DF-8482-6F1704AF93A5}" srcOrd="0" destOrd="0" parTransId="{0EC29B96-6807-40F7-98F4-1588FE32FA2D}" sibTransId="{C48A7412-D30B-4919-A8D0-37A781EC67E1}"/>
    <dgm:cxn modelId="{CE617932-683F-4DA6-9694-4162181D3D44}" type="presOf" srcId="{DB49B2B6-6926-4AEB-AAE7-D4B6DA081ECD}" destId="{764F28F1-2DE7-4FB1-B189-9BB4406CFE84}" srcOrd="0" destOrd="1" presId="urn:microsoft.com/office/officeart/2005/8/layout/vList6"/>
    <dgm:cxn modelId="{52EE77DF-970D-4D80-B508-2234C08AB625}" srcId="{DC187FBE-B67C-4DFE-BFC5-40546BA7F017}" destId="{7BA694DE-EA8A-48E7-AA77-DC4874626D43}" srcOrd="1" destOrd="0" parTransId="{CCE3B0D4-0A78-4739-BB9D-1372CB104907}" sibTransId="{FB6065D3-3F2D-4154-8C48-1DBB8CFEE9D1}"/>
    <dgm:cxn modelId="{22064CE0-3585-47FF-8FF0-C1EA04FB7C96}" srcId="{FD73A6A0-F40F-4DB3-B6F3-0B239BA536C1}" destId="{C97D629C-EEEC-4941-A321-100EA93D3276}" srcOrd="0" destOrd="0" parTransId="{9DE5D2BA-C6C4-47B4-B0DC-FAA432A7A006}" sibTransId="{E8AE84F9-A886-4556-8FB3-1DE8D78A4D83}"/>
    <dgm:cxn modelId="{40F7C317-7E7A-4E32-A58E-4E115D79ABC1}" type="presOf" srcId="{8623F0F3-ED2A-41FC-B270-4B452B37C545}" destId="{7C596A3D-36B1-4B52-B9EF-F1757E32CF5C}" srcOrd="0" destOrd="0" presId="urn:microsoft.com/office/officeart/2005/8/layout/vList6"/>
    <dgm:cxn modelId="{AAC088CE-1AD2-471A-92C6-F560605D1218}" srcId="{DC187FBE-B67C-4DFE-BFC5-40546BA7F017}" destId="{BE483B6C-7F71-406A-8DDB-D926C83961A5}" srcOrd="4" destOrd="0" parTransId="{5FCA696A-80C5-4F59-BEAF-C2842EE68E1E}" sibTransId="{34F3C10D-86A0-45E1-8FE5-8D0D9B198953}"/>
    <dgm:cxn modelId="{A02868A8-692F-4CA4-AD1A-C2DC92DEFB99}" srcId="{7BA694DE-EA8A-48E7-AA77-DC4874626D43}" destId="{4892A9C5-BDA7-402D-A619-E131B449B768}" srcOrd="0" destOrd="0" parTransId="{7DC166FD-5A82-4CA6-B5C1-7D2F6DF8FD8D}" sibTransId="{5428BCB8-E50C-4D29-935D-6C5D6C182FC3}"/>
    <dgm:cxn modelId="{40924333-3C95-4FF7-9289-1158B94507DA}" srcId="{DC187FBE-B67C-4DFE-BFC5-40546BA7F017}" destId="{76D3AC0A-CEC5-4275-A24C-25478C80E033}" srcOrd="3" destOrd="0" parTransId="{736CB2A9-235A-4A93-AF48-323E003D5138}" sibTransId="{CD70C546-EA19-4F25-97D4-1B8BA8F1DD13}"/>
    <dgm:cxn modelId="{C287A1BA-2660-4E07-A90C-09056D4DF5B5}" type="presOf" srcId="{DEE14546-2095-4F06-B2BA-B692BDF423F0}" destId="{13157ADF-A16A-481D-A09F-D198A4F5B324}" srcOrd="0" destOrd="0" presId="urn:microsoft.com/office/officeart/2005/8/layout/vList6"/>
    <dgm:cxn modelId="{690E15FB-3778-4DD5-B8AA-6AFB505B1154}" type="presOf" srcId="{152B9D09-1B98-4DC1-9DD4-958E3BDC4985}" destId="{7BAED676-638D-4272-A4C8-D52AD6FB567B}" srcOrd="0" destOrd="0" presId="urn:microsoft.com/office/officeart/2005/8/layout/vList6"/>
    <dgm:cxn modelId="{FB3D6B31-5AF8-4D43-AE5C-9DE0C09CB07D}" srcId="{BE483B6C-7F71-406A-8DDB-D926C83961A5}" destId="{7E61BE1F-C184-4B5D-88F0-890E010D08E4}" srcOrd="1" destOrd="0" parTransId="{8B564621-0FBC-4BA1-B399-15E0F9EFACBE}" sibTransId="{14150530-BE02-4754-9AE4-085F1D507DE6}"/>
    <dgm:cxn modelId="{79B4D0C9-71BC-4598-81AC-991B003A8A66}" type="presOf" srcId="{DF6CD19A-121F-49DF-8482-6F1704AF93A5}" destId="{2B03FAF1-F3BC-4DF0-9722-F1ED5931A85F}" srcOrd="0" destOrd="0" presId="urn:microsoft.com/office/officeart/2005/8/layout/vList6"/>
    <dgm:cxn modelId="{DAD07BB9-4413-4635-BA39-2F218C73F656}" type="presOf" srcId="{76D3AC0A-CEC5-4275-A24C-25478C80E033}" destId="{D6AC125A-5F0F-4710-B0BC-B0D2B56F1742}" srcOrd="0" destOrd="0" presId="urn:microsoft.com/office/officeart/2005/8/layout/vList6"/>
    <dgm:cxn modelId="{130AA941-54DF-4062-927D-AC8C6EBCBAA9}" type="presOf" srcId="{0942E4D4-42DC-4EC8-99ED-DF03B26276DA}" destId="{2B03FAF1-F3BC-4DF0-9722-F1ED5931A85F}" srcOrd="0" destOrd="1" presId="urn:microsoft.com/office/officeart/2005/8/layout/vList6"/>
    <dgm:cxn modelId="{A72F6EFB-2533-4FD0-9892-C3EF90D1EB49}" srcId="{76D3AC0A-CEC5-4275-A24C-25478C80E033}" destId="{96E1FE5A-4FD7-40FD-A6E2-E7A152E9DCC3}" srcOrd="0" destOrd="0" parTransId="{54A5231F-394B-438A-9518-3412F58AF803}" sibTransId="{23597025-E7DF-4AB1-855D-B52F79838CD3}"/>
    <dgm:cxn modelId="{DE8B8779-4FA0-409F-96B1-DCDF07661BBE}" type="presOf" srcId="{FD73A6A0-F40F-4DB3-B6F3-0B239BA536C1}" destId="{0194C454-611A-4E08-9D0D-EEE9EACC8A1D}" srcOrd="0" destOrd="0" presId="urn:microsoft.com/office/officeart/2005/8/layout/vList6"/>
    <dgm:cxn modelId="{28F5AEC7-82D8-4BFD-ACC8-2B4DB7035006}" srcId="{BE483B6C-7F71-406A-8DDB-D926C83961A5}" destId="{77BF3D08-22C6-4749-96AE-DAC5245AF113}" srcOrd="0" destOrd="0" parTransId="{B68D024D-6053-479D-B27B-32ECBC2E3F60}" sibTransId="{75E8811D-9092-44B0-8B8D-1ABCCB341923}"/>
    <dgm:cxn modelId="{3524F85C-0DBF-4C86-A520-7DF2E6EA2D79}" srcId="{DEE14546-2095-4F06-B2BA-B692BDF423F0}" destId="{8623F0F3-ED2A-41FC-B270-4B452B37C545}" srcOrd="0" destOrd="0" parTransId="{E8E410AF-D740-44BC-98C8-CAFEF87210BE}" sibTransId="{6BA5E73F-18EB-4E6B-8FB1-8591FEF17159}"/>
    <dgm:cxn modelId="{8C6891E8-387A-4671-A183-AE059D690585}" type="presParOf" srcId="{1A0B32AB-033A-4595-BE36-FF49749E16B5}" destId="{D54BB128-8B73-44D5-9C75-E8BCEAF9BEE4}" srcOrd="0" destOrd="0" presId="urn:microsoft.com/office/officeart/2005/8/layout/vList6"/>
    <dgm:cxn modelId="{F17F4368-FFA5-4C7A-876D-A6C2B41AF50D}" type="presParOf" srcId="{D54BB128-8B73-44D5-9C75-E8BCEAF9BEE4}" destId="{7BAED676-638D-4272-A4C8-D52AD6FB567B}" srcOrd="0" destOrd="0" presId="urn:microsoft.com/office/officeart/2005/8/layout/vList6"/>
    <dgm:cxn modelId="{F7CFAE5D-4E2F-4CEA-B142-DE63F55ED814}" type="presParOf" srcId="{D54BB128-8B73-44D5-9C75-E8BCEAF9BEE4}" destId="{2B03FAF1-F3BC-4DF0-9722-F1ED5931A85F}" srcOrd="1" destOrd="0" presId="urn:microsoft.com/office/officeart/2005/8/layout/vList6"/>
    <dgm:cxn modelId="{6D9A4A1B-0C93-46D5-AD92-7BC7EF4D4A95}" type="presParOf" srcId="{1A0B32AB-033A-4595-BE36-FF49749E16B5}" destId="{3ED82410-A537-49E1-A088-D9903459E749}" srcOrd="1" destOrd="0" presId="urn:microsoft.com/office/officeart/2005/8/layout/vList6"/>
    <dgm:cxn modelId="{3DF5FAF5-D2CA-40CE-9C67-0522A5F6FECA}" type="presParOf" srcId="{1A0B32AB-033A-4595-BE36-FF49749E16B5}" destId="{DB92C952-92FF-41B5-84C0-F359AC036D19}" srcOrd="2" destOrd="0" presId="urn:microsoft.com/office/officeart/2005/8/layout/vList6"/>
    <dgm:cxn modelId="{38C7BCA2-055F-4A6C-893E-F6D946DBEDB0}" type="presParOf" srcId="{DB92C952-92FF-41B5-84C0-F359AC036D19}" destId="{C306D759-0CD0-4271-B18A-1DB161A9DD6C}" srcOrd="0" destOrd="0" presId="urn:microsoft.com/office/officeart/2005/8/layout/vList6"/>
    <dgm:cxn modelId="{FDCD40C1-F46B-48FA-8F93-E4C2B4FF85F3}" type="presParOf" srcId="{DB92C952-92FF-41B5-84C0-F359AC036D19}" destId="{246D32DD-535B-414B-ADFC-0C1646531156}" srcOrd="1" destOrd="0" presId="urn:microsoft.com/office/officeart/2005/8/layout/vList6"/>
    <dgm:cxn modelId="{6690C9B3-77F6-412E-A933-EAAF1E2E0F3F}" type="presParOf" srcId="{1A0B32AB-033A-4595-BE36-FF49749E16B5}" destId="{4AF481ED-D4C4-4B42-90CE-FF05DF57375E}" srcOrd="3" destOrd="0" presId="urn:microsoft.com/office/officeart/2005/8/layout/vList6"/>
    <dgm:cxn modelId="{F418AFFB-0361-4027-9395-CD37999254A0}" type="presParOf" srcId="{1A0B32AB-033A-4595-BE36-FF49749E16B5}" destId="{7B58E187-BCE3-473F-980F-5A3CBA0FD75D}" srcOrd="4" destOrd="0" presId="urn:microsoft.com/office/officeart/2005/8/layout/vList6"/>
    <dgm:cxn modelId="{EEBE6727-7C25-4401-A74B-05C007057B83}" type="presParOf" srcId="{7B58E187-BCE3-473F-980F-5A3CBA0FD75D}" destId="{0194C454-611A-4E08-9D0D-EEE9EACC8A1D}" srcOrd="0" destOrd="0" presId="urn:microsoft.com/office/officeart/2005/8/layout/vList6"/>
    <dgm:cxn modelId="{1488C3C6-90DE-418A-81CC-B18DCC73959D}" type="presParOf" srcId="{7B58E187-BCE3-473F-980F-5A3CBA0FD75D}" destId="{764F28F1-2DE7-4FB1-B189-9BB4406CFE84}" srcOrd="1" destOrd="0" presId="urn:microsoft.com/office/officeart/2005/8/layout/vList6"/>
    <dgm:cxn modelId="{7481D6F1-66A4-4748-A3D4-FFA75C3324ED}" type="presParOf" srcId="{1A0B32AB-033A-4595-BE36-FF49749E16B5}" destId="{19F8CDB9-2C36-4AF7-8422-0EA09F133400}" srcOrd="5" destOrd="0" presId="urn:microsoft.com/office/officeart/2005/8/layout/vList6"/>
    <dgm:cxn modelId="{62C9874A-4558-4EAA-9F42-862F075241FF}" type="presParOf" srcId="{1A0B32AB-033A-4595-BE36-FF49749E16B5}" destId="{E7064ABD-0E58-4170-839D-0483452DBAD6}" srcOrd="6" destOrd="0" presId="urn:microsoft.com/office/officeart/2005/8/layout/vList6"/>
    <dgm:cxn modelId="{F1D50E8D-94E1-4CBF-8EBE-9EFCADD7A725}" type="presParOf" srcId="{E7064ABD-0E58-4170-839D-0483452DBAD6}" destId="{D6AC125A-5F0F-4710-B0BC-B0D2B56F1742}" srcOrd="0" destOrd="0" presId="urn:microsoft.com/office/officeart/2005/8/layout/vList6"/>
    <dgm:cxn modelId="{C6A0FDD3-40E8-4148-9790-075173BDBB1E}" type="presParOf" srcId="{E7064ABD-0E58-4170-839D-0483452DBAD6}" destId="{39056644-6AF8-436D-9276-87A080B1B5AD}" srcOrd="1" destOrd="0" presId="urn:microsoft.com/office/officeart/2005/8/layout/vList6"/>
    <dgm:cxn modelId="{CE552148-5A5E-41E0-9A16-EAC604422770}" type="presParOf" srcId="{1A0B32AB-033A-4595-BE36-FF49749E16B5}" destId="{D0E61013-D5D1-4694-9B55-6C554314F805}" srcOrd="7" destOrd="0" presId="urn:microsoft.com/office/officeart/2005/8/layout/vList6"/>
    <dgm:cxn modelId="{CE61A647-F4D1-447C-BAC3-3D76F6E3873E}" type="presParOf" srcId="{1A0B32AB-033A-4595-BE36-FF49749E16B5}" destId="{8DE88F84-CF15-49D2-A675-00044922D090}" srcOrd="8" destOrd="0" presId="urn:microsoft.com/office/officeart/2005/8/layout/vList6"/>
    <dgm:cxn modelId="{3303249B-1E86-45C7-A95B-23DCD2348936}" type="presParOf" srcId="{8DE88F84-CF15-49D2-A675-00044922D090}" destId="{9933E7F5-CCA0-4419-A740-A63E29E44B8C}" srcOrd="0" destOrd="0" presId="urn:microsoft.com/office/officeart/2005/8/layout/vList6"/>
    <dgm:cxn modelId="{F0BE0476-0056-4842-84B2-74162DCBB8BA}" type="presParOf" srcId="{8DE88F84-CF15-49D2-A675-00044922D090}" destId="{A6790311-8801-4E64-B122-E8B2DF739CBC}" srcOrd="1" destOrd="0" presId="urn:microsoft.com/office/officeart/2005/8/layout/vList6"/>
    <dgm:cxn modelId="{243082FD-00BF-4F25-9044-C72D7F811CB6}" type="presParOf" srcId="{1A0B32AB-033A-4595-BE36-FF49749E16B5}" destId="{48514004-E66F-4421-82EE-4DB3721403FD}" srcOrd="9" destOrd="0" presId="urn:microsoft.com/office/officeart/2005/8/layout/vList6"/>
    <dgm:cxn modelId="{1577E092-C044-4F30-87F6-02C25062DD11}" type="presParOf" srcId="{1A0B32AB-033A-4595-BE36-FF49749E16B5}" destId="{9722561D-EAB8-4659-9D58-1B4A9E7C75B9}" srcOrd="10" destOrd="0" presId="urn:microsoft.com/office/officeart/2005/8/layout/vList6"/>
    <dgm:cxn modelId="{6DC2DE8E-AC08-4D34-9F41-B19A3B0616A4}" type="presParOf" srcId="{9722561D-EAB8-4659-9D58-1B4A9E7C75B9}" destId="{13157ADF-A16A-481D-A09F-D198A4F5B324}" srcOrd="0" destOrd="0" presId="urn:microsoft.com/office/officeart/2005/8/layout/vList6"/>
    <dgm:cxn modelId="{7C79CF13-638A-46B3-9219-3E5EBA43FD94}" type="presParOf" srcId="{9722561D-EAB8-4659-9D58-1B4A9E7C75B9}" destId="{7C596A3D-36B1-4B52-B9EF-F1757E32CF5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F29C4-95AA-4A4D-8856-2A37C70F0CA4}"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CC48903A-AE00-4CE5-80B7-A4AE2740124E}">
      <dgm:prSet phldrT="[Text]"/>
      <dgm:spPr/>
      <dgm:t>
        <a:bodyPr/>
        <a:lstStyle/>
        <a:p>
          <a:r>
            <a:rPr lang="en-US" dirty="0"/>
            <a:t>Development</a:t>
          </a:r>
        </a:p>
      </dgm:t>
    </dgm:pt>
    <dgm:pt modelId="{F9772FE3-4CA1-4399-A761-CDBB817DF6AA}" type="parTrans" cxnId="{91220052-8606-4A98-9922-6BB2445397AC}">
      <dgm:prSet/>
      <dgm:spPr/>
      <dgm:t>
        <a:bodyPr/>
        <a:lstStyle/>
        <a:p>
          <a:endParaRPr lang="en-US"/>
        </a:p>
      </dgm:t>
    </dgm:pt>
    <dgm:pt modelId="{8A76D23F-39C1-4C2A-BD0A-866EFF6205BA}" type="sibTrans" cxnId="{91220052-8606-4A98-9922-6BB2445397AC}">
      <dgm:prSet/>
      <dgm:spPr/>
      <dgm:t>
        <a:bodyPr/>
        <a:lstStyle/>
        <a:p>
          <a:endParaRPr lang="en-US"/>
        </a:p>
      </dgm:t>
    </dgm:pt>
    <dgm:pt modelId="{9944AB0A-09B6-49BA-A4EE-17CD4CE480DA}">
      <dgm:prSet phldrT="[Text]"/>
      <dgm:spPr/>
      <dgm:t>
        <a:bodyPr/>
        <a:lstStyle/>
        <a:p>
          <a:r>
            <a:rPr lang="en-US" dirty="0"/>
            <a:t>Test</a:t>
          </a:r>
        </a:p>
      </dgm:t>
    </dgm:pt>
    <dgm:pt modelId="{FA41E1F5-AC6D-4163-B633-69E4A096590C}" type="parTrans" cxnId="{25CC4D6F-C0E7-46B5-BDBF-0657947143D8}">
      <dgm:prSet/>
      <dgm:spPr/>
      <dgm:t>
        <a:bodyPr/>
        <a:lstStyle/>
        <a:p>
          <a:endParaRPr lang="en-US"/>
        </a:p>
      </dgm:t>
    </dgm:pt>
    <dgm:pt modelId="{1D08A53E-27C9-4283-B6E7-1A686AA851F3}" type="sibTrans" cxnId="{25CC4D6F-C0E7-46B5-BDBF-0657947143D8}">
      <dgm:prSet/>
      <dgm:spPr/>
      <dgm:t>
        <a:bodyPr/>
        <a:lstStyle/>
        <a:p>
          <a:endParaRPr lang="en-US"/>
        </a:p>
      </dgm:t>
    </dgm:pt>
    <dgm:pt modelId="{4576BFA4-25D4-42B9-9F7C-00E4F30C6E49}">
      <dgm:prSet phldrT="[Text]"/>
      <dgm:spPr/>
      <dgm:t>
        <a:bodyPr/>
        <a:lstStyle/>
        <a:p>
          <a:r>
            <a:rPr lang="en-US" dirty="0"/>
            <a:t>Production</a:t>
          </a:r>
        </a:p>
      </dgm:t>
    </dgm:pt>
    <dgm:pt modelId="{ED6D8437-D7BB-46E7-B407-A9ACCE7B9BD4}" type="parTrans" cxnId="{CEFA5507-630F-4A5D-B474-CF1D5CDB9704}">
      <dgm:prSet/>
      <dgm:spPr/>
      <dgm:t>
        <a:bodyPr/>
        <a:lstStyle/>
        <a:p>
          <a:endParaRPr lang="en-US"/>
        </a:p>
      </dgm:t>
    </dgm:pt>
    <dgm:pt modelId="{8445E488-AF0E-4E01-BE90-2C21692AE822}" type="sibTrans" cxnId="{CEFA5507-630F-4A5D-B474-CF1D5CDB9704}">
      <dgm:prSet/>
      <dgm:spPr/>
      <dgm:t>
        <a:bodyPr/>
        <a:lstStyle/>
        <a:p>
          <a:endParaRPr lang="en-US"/>
        </a:p>
      </dgm:t>
    </dgm:pt>
    <dgm:pt modelId="{AB767DC4-F9D4-47B2-AD8A-CC828AA5AAE1}" type="pres">
      <dgm:prSet presAssocID="{10BF29C4-95AA-4A4D-8856-2A37C70F0CA4}" presName="Name0" presStyleCnt="0">
        <dgm:presLayoutVars>
          <dgm:dir/>
          <dgm:resizeHandles val="exact"/>
        </dgm:presLayoutVars>
      </dgm:prSet>
      <dgm:spPr/>
    </dgm:pt>
    <dgm:pt modelId="{68EC4EA5-B168-45B9-B550-BC7D191D3D35}" type="pres">
      <dgm:prSet presAssocID="{CC48903A-AE00-4CE5-80B7-A4AE2740124E}" presName="composite" presStyleCnt="0"/>
      <dgm:spPr/>
    </dgm:pt>
    <dgm:pt modelId="{A38C3EE0-3EC6-48D4-A941-60766C45D580}" type="pres">
      <dgm:prSet presAssocID="{CC48903A-AE00-4CE5-80B7-A4AE2740124E}" presName="bgChev" presStyleLbl="node1" presStyleIdx="0" presStyleCnt="3"/>
      <dgm:spPr/>
    </dgm:pt>
    <dgm:pt modelId="{FC4A879D-5519-4F4A-BAC2-9A17B4C8EA5A}" type="pres">
      <dgm:prSet presAssocID="{CC48903A-AE00-4CE5-80B7-A4AE2740124E}" presName="txNode" presStyleLbl="fgAcc1" presStyleIdx="0" presStyleCnt="3">
        <dgm:presLayoutVars>
          <dgm:bulletEnabled val="1"/>
        </dgm:presLayoutVars>
      </dgm:prSet>
      <dgm:spPr/>
    </dgm:pt>
    <dgm:pt modelId="{71F7E887-7421-48D7-8AF3-CFAEBA4D9E7F}" type="pres">
      <dgm:prSet presAssocID="{8A76D23F-39C1-4C2A-BD0A-866EFF6205BA}" presName="compositeSpace" presStyleCnt="0"/>
      <dgm:spPr/>
    </dgm:pt>
    <dgm:pt modelId="{6A2B0D43-74FE-483E-A3C2-2D43D27E6AEC}" type="pres">
      <dgm:prSet presAssocID="{9944AB0A-09B6-49BA-A4EE-17CD4CE480DA}" presName="composite" presStyleCnt="0"/>
      <dgm:spPr/>
    </dgm:pt>
    <dgm:pt modelId="{BD4E6F89-50A0-4E83-8F1E-43010E05C4F9}" type="pres">
      <dgm:prSet presAssocID="{9944AB0A-09B6-49BA-A4EE-17CD4CE480DA}" presName="bgChev" presStyleLbl="node1" presStyleIdx="1" presStyleCnt="3"/>
      <dgm:spPr/>
    </dgm:pt>
    <dgm:pt modelId="{80D53992-1EBF-484D-AE53-33464BA92EE8}" type="pres">
      <dgm:prSet presAssocID="{9944AB0A-09B6-49BA-A4EE-17CD4CE480DA}" presName="txNode" presStyleLbl="fgAcc1" presStyleIdx="1" presStyleCnt="3">
        <dgm:presLayoutVars>
          <dgm:bulletEnabled val="1"/>
        </dgm:presLayoutVars>
      </dgm:prSet>
      <dgm:spPr/>
    </dgm:pt>
    <dgm:pt modelId="{53130AFA-5E29-4DB1-B9ED-FD8224E9C8F1}" type="pres">
      <dgm:prSet presAssocID="{1D08A53E-27C9-4283-B6E7-1A686AA851F3}" presName="compositeSpace" presStyleCnt="0"/>
      <dgm:spPr/>
    </dgm:pt>
    <dgm:pt modelId="{D7083B14-1879-4BDD-A011-A15869B37A50}" type="pres">
      <dgm:prSet presAssocID="{4576BFA4-25D4-42B9-9F7C-00E4F30C6E49}" presName="composite" presStyleCnt="0"/>
      <dgm:spPr/>
    </dgm:pt>
    <dgm:pt modelId="{0ED2BB06-1248-456E-AB61-670639A6C9C1}" type="pres">
      <dgm:prSet presAssocID="{4576BFA4-25D4-42B9-9F7C-00E4F30C6E49}" presName="bgChev" presStyleLbl="node1" presStyleIdx="2" presStyleCnt="3"/>
      <dgm:spPr/>
    </dgm:pt>
    <dgm:pt modelId="{E89C7F7F-7150-4FBD-9B03-65CD8A69F286}" type="pres">
      <dgm:prSet presAssocID="{4576BFA4-25D4-42B9-9F7C-00E4F30C6E49}" presName="txNode" presStyleLbl="fgAcc1" presStyleIdx="2" presStyleCnt="3">
        <dgm:presLayoutVars>
          <dgm:bulletEnabled val="1"/>
        </dgm:presLayoutVars>
      </dgm:prSet>
      <dgm:spPr/>
    </dgm:pt>
  </dgm:ptLst>
  <dgm:cxnLst>
    <dgm:cxn modelId="{91220052-8606-4A98-9922-6BB2445397AC}" srcId="{10BF29C4-95AA-4A4D-8856-2A37C70F0CA4}" destId="{CC48903A-AE00-4CE5-80B7-A4AE2740124E}" srcOrd="0" destOrd="0" parTransId="{F9772FE3-4CA1-4399-A761-CDBB817DF6AA}" sibTransId="{8A76D23F-39C1-4C2A-BD0A-866EFF6205BA}"/>
    <dgm:cxn modelId="{CEFA5507-630F-4A5D-B474-CF1D5CDB9704}" srcId="{10BF29C4-95AA-4A4D-8856-2A37C70F0CA4}" destId="{4576BFA4-25D4-42B9-9F7C-00E4F30C6E49}" srcOrd="2" destOrd="0" parTransId="{ED6D8437-D7BB-46E7-B407-A9ACCE7B9BD4}" sibTransId="{8445E488-AF0E-4E01-BE90-2C21692AE822}"/>
    <dgm:cxn modelId="{A3010364-17F3-4B5E-A781-BCCBC7484937}" type="presOf" srcId="{CC48903A-AE00-4CE5-80B7-A4AE2740124E}" destId="{FC4A879D-5519-4F4A-BAC2-9A17B4C8EA5A}" srcOrd="0" destOrd="0" presId="urn:microsoft.com/office/officeart/2005/8/layout/chevronAccent+Icon"/>
    <dgm:cxn modelId="{017C21D4-47BC-4782-9364-3721DF21F331}" type="presOf" srcId="{10BF29C4-95AA-4A4D-8856-2A37C70F0CA4}" destId="{AB767DC4-F9D4-47B2-AD8A-CC828AA5AAE1}" srcOrd="0" destOrd="0" presId="urn:microsoft.com/office/officeart/2005/8/layout/chevronAccent+Icon"/>
    <dgm:cxn modelId="{B91ADE67-BE94-4E92-BFFA-6A5C8491990A}" type="presOf" srcId="{9944AB0A-09B6-49BA-A4EE-17CD4CE480DA}" destId="{80D53992-1EBF-484D-AE53-33464BA92EE8}" srcOrd="0" destOrd="0" presId="urn:microsoft.com/office/officeart/2005/8/layout/chevronAccent+Icon"/>
    <dgm:cxn modelId="{5A8E34CB-9C09-4EE0-BED0-15C2C79EE946}" type="presOf" srcId="{4576BFA4-25D4-42B9-9F7C-00E4F30C6E49}" destId="{E89C7F7F-7150-4FBD-9B03-65CD8A69F286}" srcOrd="0" destOrd="0" presId="urn:microsoft.com/office/officeart/2005/8/layout/chevronAccent+Icon"/>
    <dgm:cxn modelId="{25CC4D6F-C0E7-46B5-BDBF-0657947143D8}" srcId="{10BF29C4-95AA-4A4D-8856-2A37C70F0CA4}" destId="{9944AB0A-09B6-49BA-A4EE-17CD4CE480DA}" srcOrd="1" destOrd="0" parTransId="{FA41E1F5-AC6D-4163-B633-69E4A096590C}" sibTransId="{1D08A53E-27C9-4283-B6E7-1A686AA851F3}"/>
    <dgm:cxn modelId="{D18E603F-99EC-4C16-BC4C-1D34DF272094}" type="presParOf" srcId="{AB767DC4-F9D4-47B2-AD8A-CC828AA5AAE1}" destId="{68EC4EA5-B168-45B9-B550-BC7D191D3D35}" srcOrd="0" destOrd="0" presId="urn:microsoft.com/office/officeart/2005/8/layout/chevronAccent+Icon"/>
    <dgm:cxn modelId="{51634078-6D18-4994-8F60-D7AADFE1F3AC}" type="presParOf" srcId="{68EC4EA5-B168-45B9-B550-BC7D191D3D35}" destId="{A38C3EE0-3EC6-48D4-A941-60766C45D580}" srcOrd="0" destOrd="0" presId="urn:microsoft.com/office/officeart/2005/8/layout/chevronAccent+Icon"/>
    <dgm:cxn modelId="{8E6849B3-54CF-489C-848D-3F44C51F9793}" type="presParOf" srcId="{68EC4EA5-B168-45B9-B550-BC7D191D3D35}" destId="{FC4A879D-5519-4F4A-BAC2-9A17B4C8EA5A}" srcOrd="1" destOrd="0" presId="urn:microsoft.com/office/officeart/2005/8/layout/chevronAccent+Icon"/>
    <dgm:cxn modelId="{266083E6-B606-49FF-ACF4-1067DD658172}" type="presParOf" srcId="{AB767DC4-F9D4-47B2-AD8A-CC828AA5AAE1}" destId="{71F7E887-7421-48D7-8AF3-CFAEBA4D9E7F}" srcOrd="1" destOrd="0" presId="urn:microsoft.com/office/officeart/2005/8/layout/chevronAccent+Icon"/>
    <dgm:cxn modelId="{5C1A2554-D9A9-4168-BD73-4507FEF507D2}" type="presParOf" srcId="{AB767DC4-F9D4-47B2-AD8A-CC828AA5AAE1}" destId="{6A2B0D43-74FE-483E-A3C2-2D43D27E6AEC}" srcOrd="2" destOrd="0" presId="urn:microsoft.com/office/officeart/2005/8/layout/chevronAccent+Icon"/>
    <dgm:cxn modelId="{EA8AF6DF-A436-47FF-A161-A976E9598037}" type="presParOf" srcId="{6A2B0D43-74FE-483E-A3C2-2D43D27E6AEC}" destId="{BD4E6F89-50A0-4E83-8F1E-43010E05C4F9}" srcOrd="0" destOrd="0" presId="urn:microsoft.com/office/officeart/2005/8/layout/chevronAccent+Icon"/>
    <dgm:cxn modelId="{5A229280-7AAD-44C9-8CFF-20A999C171E7}" type="presParOf" srcId="{6A2B0D43-74FE-483E-A3C2-2D43D27E6AEC}" destId="{80D53992-1EBF-484D-AE53-33464BA92EE8}" srcOrd="1" destOrd="0" presId="urn:microsoft.com/office/officeart/2005/8/layout/chevronAccent+Icon"/>
    <dgm:cxn modelId="{195D06B7-59A1-46A5-A632-454364A84E40}" type="presParOf" srcId="{AB767DC4-F9D4-47B2-AD8A-CC828AA5AAE1}" destId="{53130AFA-5E29-4DB1-B9ED-FD8224E9C8F1}" srcOrd="3" destOrd="0" presId="urn:microsoft.com/office/officeart/2005/8/layout/chevronAccent+Icon"/>
    <dgm:cxn modelId="{ADF20561-9CF1-4C35-BDE8-77809FBE4C98}" type="presParOf" srcId="{AB767DC4-F9D4-47B2-AD8A-CC828AA5AAE1}" destId="{D7083B14-1879-4BDD-A011-A15869B37A50}" srcOrd="4" destOrd="0" presId="urn:microsoft.com/office/officeart/2005/8/layout/chevronAccent+Icon"/>
    <dgm:cxn modelId="{2B391853-D422-4D1D-A5D7-7F3BF2A557F5}" type="presParOf" srcId="{D7083B14-1879-4BDD-A011-A15869B37A50}" destId="{0ED2BB06-1248-456E-AB61-670639A6C9C1}" srcOrd="0" destOrd="0" presId="urn:microsoft.com/office/officeart/2005/8/layout/chevronAccent+Icon"/>
    <dgm:cxn modelId="{0101BF28-35C6-46D0-BD07-254B0E9775AD}" type="presParOf" srcId="{D7083B14-1879-4BDD-A011-A15869B37A50}" destId="{E89C7F7F-7150-4FBD-9B03-65CD8A69F286}" srcOrd="1" destOrd="0" presId="urn:microsoft.com/office/officeart/2005/8/layout/chevronAccen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87FBE-B67C-4DFE-BFC5-40546BA7F01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52B9D09-1B98-4DC1-9DD4-958E3BDC4985}">
      <dgm:prSet phldrT="[Text]"/>
      <dgm:spPr>
        <a:solidFill>
          <a:srgbClr val="FE7F50"/>
        </a:solidFill>
      </dgm:spPr>
      <dgm:t>
        <a:bodyPr/>
        <a:lstStyle/>
        <a:p>
          <a:r>
            <a:rPr lang="en-US" dirty="0"/>
            <a:t>Self Service</a:t>
          </a:r>
        </a:p>
      </dgm:t>
    </dgm:pt>
    <dgm:pt modelId="{22B4FF06-B36E-47A8-AA02-061A77D3036A}" type="parTrans" cxnId="{3F5B681B-36EB-4736-9822-422A899ABBDE}">
      <dgm:prSet/>
      <dgm:spPr/>
      <dgm:t>
        <a:bodyPr/>
        <a:lstStyle/>
        <a:p>
          <a:endParaRPr lang="en-US"/>
        </a:p>
      </dgm:t>
    </dgm:pt>
    <dgm:pt modelId="{B708C045-04FC-4A68-B2C4-FA93B15C39AB}" type="sibTrans" cxnId="{3F5B681B-36EB-4736-9822-422A899ABBDE}">
      <dgm:prSet/>
      <dgm:spPr/>
      <dgm:t>
        <a:bodyPr/>
        <a:lstStyle/>
        <a:p>
          <a:endParaRPr lang="en-US"/>
        </a:p>
      </dgm:t>
    </dgm:pt>
    <dgm:pt modelId="{DF6CD19A-121F-49DF-8482-6F1704AF93A5}">
      <dgm:prSet phldrT="[Text]"/>
      <dgm:spPr/>
      <dgm:t>
        <a:bodyPr anchor="ctr"/>
        <a:lstStyle/>
        <a:p>
          <a:r>
            <a:rPr lang="en-US" dirty="0"/>
            <a:t>Create and request a Service Catalog Item</a:t>
          </a:r>
        </a:p>
      </dgm:t>
    </dgm:pt>
    <dgm:pt modelId="{0EC29B96-6807-40F7-98F4-1588FE32FA2D}" type="parTrans" cxnId="{9FB68198-47CD-4169-A707-317754834D38}">
      <dgm:prSet/>
      <dgm:spPr/>
      <dgm:t>
        <a:bodyPr/>
        <a:lstStyle/>
        <a:p>
          <a:endParaRPr lang="en-US"/>
        </a:p>
      </dgm:t>
    </dgm:pt>
    <dgm:pt modelId="{C48A7412-D30B-4919-A8D0-37A781EC67E1}" type="sibTrans" cxnId="{9FB68198-47CD-4169-A707-317754834D38}">
      <dgm:prSet/>
      <dgm:spPr/>
      <dgm:t>
        <a:bodyPr/>
        <a:lstStyle/>
        <a:p>
          <a:endParaRPr lang="en-US"/>
        </a:p>
      </dgm:t>
    </dgm:pt>
    <dgm:pt modelId="{0942E4D4-42DC-4EC8-99ED-DF03B26276DA}">
      <dgm:prSet phldrT="[Text]"/>
      <dgm:spPr/>
      <dgm:t>
        <a:bodyPr anchor="ctr"/>
        <a:lstStyle/>
        <a:p>
          <a:r>
            <a:rPr lang="en-US" dirty="0"/>
            <a:t>Service the item using Automation Runbooks</a:t>
          </a:r>
        </a:p>
      </dgm:t>
    </dgm:pt>
    <dgm:pt modelId="{A3B875C8-89FF-4DAE-BF26-36F3B773ABFD}" type="parTrans" cxnId="{8B4A371E-6170-4A77-B8AC-70D8F9444F0B}">
      <dgm:prSet/>
      <dgm:spPr/>
      <dgm:t>
        <a:bodyPr/>
        <a:lstStyle/>
        <a:p>
          <a:endParaRPr lang="en-US"/>
        </a:p>
      </dgm:t>
    </dgm:pt>
    <dgm:pt modelId="{C1EF8C4B-F4A9-4C3E-B785-398F6608C779}" type="sibTrans" cxnId="{8B4A371E-6170-4A77-B8AC-70D8F9444F0B}">
      <dgm:prSet/>
      <dgm:spPr/>
      <dgm:t>
        <a:bodyPr/>
        <a:lstStyle/>
        <a:p>
          <a:endParaRPr lang="en-US"/>
        </a:p>
      </dgm:t>
    </dgm:pt>
    <dgm:pt modelId="{FD73A6A0-F40F-4DB3-B6F3-0B239BA536C1}">
      <dgm:prSet phldrT="[Text]"/>
      <dgm:spPr>
        <a:solidFill>
          <a:srgbClr val="0092FF"/>
        </a:solidFill>
      </dgm:spPr>
      <dgm:t>
        <a:bodyPr/>
        <a:lstStyle/>
        <a:p>
          <a:r>
            <a:rPr lang="en-US" dirty="0">
              <a:latin typeface="Segoe UI Light" charset="0"/>
            </a:rPr>
            <a:t>Alert Remediation </a:t>
          </a:r>
        </a:p>
      </dgm:t>
    </dgm:pt>
    <dgm:pt modelId="{58E5DDB1-6CE0-4255-A017-67D53B35757F}" type="parTrans" cxnId="{6DDB171C-0C97-416E-8F0D-EDAEB6197C28}">
      <dgm:prSet/>
      <dgm:spPr/>
      <dgm:t>
        <a:bodyPr/>
        <a:lstStyle/>
        <a:p>
          <a:endParaRPr lang="en-US"/>
        </a:p>
      </dgm:t>
    </dgm:pt>
    <dgm:pt modelId="{D360D088-66FB-4374-9050-FACD1328EAB8}" type="sibTrans" cxnId="{6DDB171C-0C97-416E-8F0D-EDAEB6197C28}">
      <dgm:prSet/>
      <dgm:spPr/>
      <dgm:t>
        <a:bodyPr/>
        <a:lstStyle/>
        <a:p>
          <a:endParaRPr lang="en-US"/>
        </a:p>
      </dgm:t>
    </dgm:pt>
    <dgm:pt modelId="{C97D629C-EEEC-4941-A321-100EA93D3276}">
      <dgm:prSet phldrT="[Text]"/>
      <dgm:spPr/>
      <dgm:t>
        <a:bodyPr/>
        <a:lstStyle/>
        <a:p>
          <a:endParaRPr lang="en-US" dirty="0"/>
        </a:p>
      </dgm:t>
    </dgm:pt>
    <dgm:pt modelId="{9DE5D2BA-C6C4-47B4-B0DC-FAA432A7A006}" type="parTrans" cxnId="{22064CE0-3585-47FF-8FF0-C1EA04FB7C96}">
      <dgm:prSet/>
      <dgm:spPr/>
      <dgm:t>
        <a:bodyPr/>
        <a:lstStyle/>
        <a:p>
          <a:endParaRPr lang="en-US"/>
        </a:p>
      </dgm:t>
    </dgm:pt>
    <dgm:pt modelId="{E8AE84F9-A886-4556-8FB3-1DE8D78A4D83}" type="sibTrans" cxnId="{22064CE0-3585-47FF-8FF0-C1EA04FB7C96}">
      <dgm:prSet/>
      <dgm:spPr/>
      <dgm:t>
        <a:bodyPr/>
        <a:lstStyle/>
        <a:p>
          <a:endParaRPr lang="en-US"/>
        </a:p>
      </dgm:t>
    </dgm:pt>
    <dgm:pt modelId="{054E8F28-DD66-4539-A780-81559A984421}">
      <dgm:prSet phldrT="[Text]"/>
      <dgm:spPr/>
      <dgm:t>
        <a:bodyPr anchor="ctr"/>
        <a:lstStyle/>
        <a:p>
          <a:endParaRPr lang="en-US" dirty="0"/>
        </a:p>
      </dgm:t>
    </dgm:pt>
    <dgm:pt modelId="{72CFA9EE-A243-43A1-A400-79DED76A62C0}" type="parTrans" cxnId="{B885BBE6-0BF9-4662-BCD0-C587ACABB4DF}">
      <dgm:prSet/>
      <dgm:spPr/>
      <dgm:t>
        <a:bodyPr/>
        <a:lstStyle/>
        <a:p>
          <a:endParaRPr lang="en-US"/>
        </a:p>
      </dgm:t>
    </dgm:pt>
    <dgm:pt modelId="{12755660-569C-437C-B21F-C3279E11ECAC}" type="sibTrans" cxnId="{B885BBE6-0BF9-4662-BCD0-C587ACABB4DF}">
      <dgm:prSet/>
      <dgm:spPr/>
      <dgm:t>
        <a:bodyPr/>
        <a:lstStyle/>
        <a:p>
          <a:endParaRPr lang="en-US"/>
        </a:p>
      </dgm:t>
    </dgm:pt>
    <dgm:pt modelId="{F382FDCC-A407-4775-83FA-AA2FA9C7102A}">
      <dgm:prSet phldrT="[Text]"/>
      <dgm:spPr/>
      <dgm:t>
        <a:bodyPr anchor="ctr"/>
        <a:lstStyle/>
        <a:p>
          <a:endParaRPr lang="en-US" sz="2600" dirty="0"/>
        </a:p>
      </dgm:t>
    </dgm:pt>
    <dgm:pt modelId="{C6BF4CE3-FF68-4EBF-A627-132CB55D7BD8}" type="parTrans" cxnId="{10B730BA-D4A6-47D6-99DF-35AF0933613F}">
      <dgm:prSet/>
      <dgm:spPr/>
      <dgm:t>
        <a:bodyPr/>
        <a:lstStyle/>
        <a:p>
          <a:endParaRPr lang="en-US"/>
        </a:p>
      </dgm:t>
    </dgm:pt>
    <dgm:pt modelId="{986CD01F-A73E-47FD-8CAD-25128CEE7CA1}" type="sibTrans" cxnId="{10B730BA-D4A6-47D6-99DF-35AF0933613F}">
      <dgm:prSet/>
      <dgm:spPr/>
      <dgm:t>
        <a:bodyPr/>
        <a:lstStyle/>
        <a:p>
          <a:endParaRPr lang="en-US"/>
        </a:p>
      </dgm:t>
    </dgm:pt>
    <dgm:pt modelId="{664955CA-A485-4B6E-B39A-0033AB460147}">
      <dgm:prSet phldrT="[Text]"/>
      <dgm:spPr/>
      <dgm:t>
        <a:bodyPr/>
        <a:lstStyle/>
        <a:p>
          <a:r>
            <a:rPr lang="en-US" dirty="0"/>
            <a:t>Incident Management</a:t>
          </a:r>
        </a:p>
      </dgm:t>
    </dgm:pt>
    <dgm:pt modelId="{11C31935-E7A4-4347-82DC-1A152BE8E46F}" type="parTrans" cxnId="{D9AB5539-8A92-40E4-AA94-F030A7C75F0D}">
      <dgm:prSet/>
      <dgm:spPr/>
      <dgm:t>
        <a:bodyPr/>
        <a:lstStyle/>
        <a:p>
          <a:endParaRPr lang="en-US"/>
        </a:p>
      </dgm:t>
    </dgm:pt>
    <dgm:pt modelId="{6C55FD2F-6686-47AE-BE0E-3BF0679C267C}" type="sibTrans" cxnId="{D9AB5539-8A92-40E4-AA94-F030A7C75F0D}">
      <dgm:prSet/>
      <dgm:spPr/>
      <dgm:t>
        <a:bodyPr/>
        <a:lstStyle/>
        <a:p>
          <a:endParaRPr lang="en-US"/>
        </a:p>
      </dgm:t>
    </dgm:pt>
    <dgm:pt modelId="{621E1045-0B6E-416E-AA8F-EABF880B53D3}">
      <dgm:prSet phldrT="[Text]"/>
      <dgm:spPr>
        <a:solidFill>
          <a:srgbClr val="0092FF"/>
        </a:solidFill>
      </dgm:spPr>
      <dgm:t>
        <a:bodyPr/>
        <a:lstStyle/>
        <a:p>
          <a:r>
            <a:rPr lang="en-US" dirty="0">
              <a:latin typeface="Segoe UI Light" charset="0"/>
            </a:rPr>
            <a:t>Take action on the alert using Automation</a:t>
          </a:r>
        </a:p>
      </dgm:t>
    </dgm:pt>
    <dgm:pt modelId="{EC023647-EFB1-4116-AF82-87F2F0E40FF5}" type="parTrans" cxnId="{44EAC743-0828-4D05-96F5-60A7021B466F}">
      <dgm:prSet/>
      <dgm:spPr/>
      <dgm:t>
        <a:bodyPr/>
        <a:lstStyle/>
        <a:p>
          <a:endParaRPr lang="en-US"/>
        </a:p>
      </dgm:t>
    </dgm:pt>
    <dgm:pt modelId="{8EB4B1B4-A191-4A85-8FC0-1DA702DE9ED3}" type="sibTrans" cxnId="{44EAC743-0828-4D05-96F5-60A7021B466F}">
      <dgm:prSet/>
      <dgm:spPr/>
      <dgm:t>
        <a:bodyPr/>
        <a:lstStyle/>
        <a:p>
          <a:endParaRPr lang="en-US"/>
        </a:p>
      </dgm:t>
    </dgm:pt>
    <dgm:pt modelId="{C72BC820-5EF1-47B7-9918-E96BD3335FDE}">
      <dgm:prSet phldrT="[Text]"/>
      <dgm:spPr>
        <a:solidFill>
          <a:srgbClr val="0092FF"/>
        </a:solidFill>
      </dgm:spPr>
      <dgm:t>
        <a:bodyPr/>
        <a:lstStyle/>
        <a:p>
          <a:r>
            <a:rPr lang="en-US">
              <a:latin typeface="Segoe UI Light" charset="0"/>
            </a:rPr>
            <a:t>Trigger an alert in ITSM solution </a:t>
          </a:r>
          <a:endParaRPr lang="en-US" dirty="0">
            <a:latin typeface="Segoe UI Light" charset="0"/>
          </a:endParaRPr>
        </a:p>
      </dgm:t>
    </dgm:pt>
    <dgm:pt modelId="{E1E26BEF-3130-4021-A807-991443439FCF}" type="parTrans" cxnId="{C3883772-E40A-4F68-B382-ADDAE8FF5F0D}">
      <dgm:prSet/>
      <dgm:spPr/>
      <dgm:t>
        <a:bodyPr/>
        <a:lstStyle/>
        <a:p>
          <a:endParaRPr lang="en-US"/>
        </a:p>
      </dgm:t>
    </dgm:pt>
    <dgm:pt modelId="{05AC7718-2B35-481B-BB7B-7ED307D0808E}" type="sibTrans" cxnId="{C3883772-E40A-4F68-B382-ADDAE8FF5F0D}">
      <dgm:prSet/>
      <dgm:spPr/>
      <dgm:t>
        <a:bodyPr/>
        <a:lstStyle/>
        <a:p>
          <a:endParaRPr lang="en-US"/>
        </a:p>
      </dgm:t>
    </dgm:pt>
    <dgm:pt modelId="{0129E834-C3CB-4EBE-A937-C2AABD8816A6}">
      <dgm:prSet phldrT="[Text]"/>
      <dgm:spPr/>
      <dgm:t>
        <a:bodyPr anchor="ctr"/>
        <a:lstStyle/>
        <a:p>
          <a:r>
            <a:rPr lang="en-US" dirty="0">
              <a:latin typeface="Segoe UI Light" charset="0"/>
            </a:rPr>
            <a:t>File an incident from OMS into ITSM solution </a:t>
          </a:r>
        </a:p>
      </dgm:t>
    </dgm:pt>
    <dgm:pt modelId="{30FB2951-5E5E-4EDE-85E3-45E78229FEFC}" type="parTrans" cxnId="{C79A7C07-CC1E-4088-8776-1FF21DBB4B2A}">
      <dgm:prSet/>
      <dgm:spPr/>
      <dgm:t>
        <a:bodyPr/>
        <a:lstStyle/>
        <a:p>
          <a:endParaRPr lang="en-US"/>
        </a:p>
      </dgm:t>
    </dgm:pt>
    <dgm:pt modelId="{E9BAE0AF-9744-4499-B9EA-336919BE5621}" type="sibTrans" cxnId="{C79A7C07-CC1E-4088-8776-1FF21DBB4B2A}">
      <dgm:prSet/>
      <dgm:spPr/>
      <dgm:t>
        <a:bodyPr/>
        <a:lstStyle/>
        <a:p>
          <a:endParaRPr lang="en-US"/>
        </a:p>
      </dgm:t>
    </dgm:pt>
    <dgm:pt modelId="{F707A53A-7A83-49DF-A13C-359D53594244}">
      <dgm:prSet phldrT="[Text]"/>
      <dgm:spPr>
        <a:solidFill>
          <a:srgbClr val="0092FF"/>
        </a:solidFill>
      </dgm:spPr>
      <dgm:t>
        <a:bodyPr/>
        <a:lstStyle/>
        <a:p>
          <a:endParaRPr lang="en-US" dirty="0">
            <a:latin typeface="Segoe UI Light" charset="0"/>
          </a:endParaRPr>
        </a:p>
      </dgm:t>
    </dgm:pt>
    <dgm:pt modelId="{FFE18C30-28A9-4F38-A47B-193646CEAFB8}" type="parTrans" cxnId="{02B83C9B-9966-4D14-8200-4301428132BF}">
      <dgm:prSet/>
      <dgm:spPr/>
      <dgm:t>
        <a:bodyPr/>
        <a:lstStyle/>
        <a:p>
          <a:endParaRPr lang="en-US"/>
        </a:p>
      </dgm:t>
    </dgm:pt>
    <dgm:pt modelId="{28892E0C-2ED9-44FF-B338-08615ED49E14}" type="sibTrans" cxnId="{02B83C9B-9966-4D14-8200-4301428132BF}">
      <dgm:prSet/>
      <dgm:spPr/>
      <dgm:t>
        <a:bodyPr/>
        <a:lstStyle/>
        <a:p>
          <a:endParaRPr lang="en-US"/>
        </a:p>
      </dgm:t>
    </dgm:pt>
    <dgm:pt modelId="{54DF843A-BD62-4C50-9E28-7C3736F8E911}">
      <dgm:prSet phldrT="[Text]"/>
      <dgm:spPr/>
      <dgm:t>
        <a:bodyPr anchor="ctr"/>
        <a:lstStyle/>
        <a:p>
          <a:r>
            <a:rPr lang="en-US" dirty="0">
              <a:latin typeface="Segoe UI Light" charset="0"/>
            </a:rPr>
            <a:t>Manage/Resolve incident by calling Automation</a:t>
          </a:r>
        </a:p>
      </dgm:t>
    </dgm:pt>
    <dgm:pt modelId="{4469DFAA-892C-403C-BABD-89BCAB9E66AD}" type="sibTrans" cxnId="{FB87E3CD-A4B6-40E4-9587-D6B90471A4CD}">
      <dgm:prSet/>
      <dgm:spPr/>
      <dgm:t>
        <a:bodyPr/>
        <a:lstStyle/>
        <a:p>
          <a:endParaRPr lang="en-US"/>
        </a:p>
      </dgm:t>
    </dgm:pt>
    <dgm:pt modelId="{F70D2868-8AB5-46C5-BE6A-8ED83D0CD29C}" type="parTrans" cxnId="{FB87E3CD-A4B6-40E4-9587-D6B90471A4CD}">
      <dgm:prSet/>
      <dgm:spPr/>
      <dgm:t>
        <a:bodyPr/>
        <a:lstStyle/>
        <a:p>
          <a:endParaRPr lang="en-US"/>
        </a:p>
      </dgm:t>
    </dgm:pt>
    <dgm:pt modelId="{1A0B32AB-033A-4595-BE36-FF49749E16B5}" type="pres">
      <dgm:prSet presAssocID="{DC187FBE-B67C-4DFE-BFC5-40546BA7F017}" presName="Name0" presStyleCnt="0">
        <dgm:presLayoutVars>
          <dgm:dir/>
          <dgm:animLvl val="lvl"/>
          <dgm:resizeHandles/>
        </dgm:presLayoutVars>
      </dgm:prSet>
      <dgm:spPr/>
    </dgm:pt>
    <dgm:pt modelId="{D54BB128-8B73-44D5-9C75-E8BCEAF9BEE4}" type="pres">
      <dgm:prSet presAssocID="{152B9D09-1B98-4DC1-9DD4-958E3BDC4985}" presName="linNode" presStyleCnt="0"/>
      <dgm:spPr/>
    </dgm:pt>
    <dgm:pt modelId="{7BAED676-638D-4272-A4C8-D52AD6FB567B}" type="pres">
      <dgm:prSet presAssocID="{152B9D09-1B98-4DC1-9DD4-958E3BDC4985}" presName="parentShp" presStyleLbl="node1" presStyleIdx="0" presStyleCnt="3">
        <dgm:presLayoutVars>
          <dgm:bulletEnabled val="1"/>
        </dgm:presLayoutVars>
      </dgm:prSet>
      <dgm:spPr/>
    </dgm:pt>
    <dgm:pt modelId="{2B03FAF1-F3BC-4DF0-9722-F1ED5931A85F}" type="pres">
      <dgm:prSet presAssocID="{152B9D09-1B98-4DC1-9DD4-958E3BDC4985}" presName="childShp" presStyleLbl="bgAccFollowNode1" presStyleIdx="0" presStyleCnt="3">
        <dgm:presLayoutVars>
          <dgm:bulletEnabled val="1"/>
        </dgm:presLayoutVars>
      </dgm:prSet>
      <dgm:spPr/>
    </dgm:pt>
    <dgm:pt modelId="{F7702D3F-3F6D-4123-BC53-892065CA0565}" type="pres">
      <dgm:prSet presAssocID="{B708C045-04FC-4A68-B2C4-FA93B15C39AB}" presName="spacing" presStyleCnt="0"/>
      <dgm:spPr/>
    </dgm:pt>
    <dgm:pt modelId="{19507901-F945-41BA-B593-B361EFC6FDE1}" type="pres">
      <dgm:prSet presAssocID="{664955CA-A485-4B6E-B39A-0033AB460147}" presName="linNode" presStyleCnt="0"/>
      <dgm:spPr/>
    </dgm:pt>
    <dgm:pt modelId="{604B5DA9-3F50-444C-8735-0C714BF909DC}" type="pres">
      <dgm:prSet presAssocID="{664955CA-A485-4B6E-B39A-0033AB460147}" presName="parentShp" presStyleLbl="node1" presStyleIdx="1" presStyleCnt="3">
        <dgm:presLayoutVars>
          <dgm:bulletEnabled val="1"/>
        </dgm:presLayoutVars>
      </dgm:prSet>
      <dgm:spPr/>
    </dgm:pt>
    <dgm:pt modelId="{549455CC-BB46-4987-828D-7FB57E5D49E1}" type="pres">
      <dgm:prSet presAssocID="{664955CA-A485-4B6E-B39A-0033AB460147}" presName="childShp" presStyleLbl="bgAccFollowNode1" presStyleIdx="1" presStyleCnt="3">
        <dgm:presLayoutVars>
          <dgm:bulletEnabled val="1"/>
        </dgm:presLayoutVars>
      </dgm:prSet>
      <dgm:spPr/>
    </dgm:pt>
    <dgm:pt modelId="{32429209-8B2D-4675-B06B-25260E44CAB8}" type="pres">
      <dgm:prSet presAssocID="{6C55FD2F-6686-47AE-BE0E-3BF0679C267C}" presName="spacing" presStyleCnt="0"/>
      <dgm:spPr/>
    </dgm:pt>
    <dgm:pt modelId="{C5E14C81-8F63-4EB9-A6AB-21975D39A6CD}" type="pres">
      <dgm:prSet presAssocID="{FD73A6A0-F40F-4DB3-B6F3-0B239BA536C1}" presName="linNode" presStyleCnt="0"/>
      <dgm:spPr/>
    </dgm:pt>
    <dgm:pt modelId="{B65FCDE8-95E0-4263-AA94-A0FACD637F4C}" type="pres">
      <dgm:prSet presAssocID="{FD73A6A0-F40F-4DB3-B6F3-0B239BA536C1}" presName="parentShp" presStyleLbl="node1" presStyleIdx="2" presStyleCnt="3">
        <dgm:presLayoutVars>
          <dgm:bulletEnabled val="1"/>
        </dgm:presLayoutVars>
      </dgm:prSet>
      <dgm:spPr/>
    </dgm:pt>
    <dgm:pt modelId="{6FA6CD6E-CFA2-4B03-9E6C-4C06B6B565DC}" type="pres">
      <dgm:prSet presAssocID="{FD73A6A0-F40F-4DB3-B6F3-0B239BA536C1}" presName="childShp" presStyleLbl="bgAccFollowNode1" presStyleIdx="2" presStyleCnt="3">
        <dgm:presLayoutVars>
          <dgm:bulletEnabled val="1"/>
        </dgm:presLayoutVars>
      </dgm:prSet>
      <dgm:spPr/>
    </dgm:pt>
  </dgm:ptLst>
  <dgm:cxnLst>
    <dgm:cxn modelId="{2033BBD4-3427-4123-8BE3-717D52D07761}" type="presOf" srcId="{C72BC820-5EF1-47B7-9918-E96BD3335FDE}" destId="{6FA6CD6E-CFA2-4B03-9E6C-4C06B6B565DC}" srcOrd="0" destOrd="1" presId="urn:microsoft.com/office/officeart/2005/8/layout/vList6"/>
    <dgm:cxn modelId="{130AA941-54DF-4062-927D-AC8C6EBCBAA9}" type="presOf" srcId="{0942E4D4-42DC-4EC8-99ED-DF03B26276DA}" destId="{2B03FAF1-F3BC-4DF0-9722-F1ED5931A85F}" srcOrd="0" destOrd="1" presId="urn:microsoft.com/office/officeart/2005/8/layout/vList6"/>
    <dgm:cxn modelId="{FB87E3CD-A4B6-40E4-9587-D6B90471A4CD}" srcId="{664955CA-A485-4B6E-B39A-0033AB460147}" destId="{54DF843A-BD62-4C50-9E28-7C3736F8E911}" srcOrd="1" destOrd="0" parTransId="{F70D2868-8AB5-46C5-BE6A-8ED83D0CD29C}" sibTransId="{4469DFAA-892C-403C-BABD-89BCAB9E66AD}"/>
    <dgm:cxn modelId="{AF00D294-4B20-4778-8577-EE3D81039935}" type="presOf" srcId="{621E1045-0B6E-416E-AA8F-EABF880B53D3}" destId="{6FA6CD6E-CFA2-4B03-9E6C-4C06B6B565DC}" srcOrd="0" destOrd="2" presId="urn:microsoft.com/office/officeart/2005/8/layout/vList6"/>
    <dgm:cxn modelId="{10B730BA-D4A6-47D6-99DF-35AF0933613F}" srcId="{664955CA-A485-4B6E-B39A-0033AB460147}" destId="{F382FDCC-A407-4775-83FA-AA2FA9C7102A}" srcOrd="2" destOrd="0" parTransId="{C6BF4CE3-FF68-4EBF-A627-132CB55D7BD8}" sibTransId="{986CD01F-A73E-47FD-8CAD-25128CEE7CA1}"/>
    <dgm:cxn modelId="{8B4A371E-6170-4A77-B8AC-70D8F9444F0B}" srcId="{152B9D09-1B98-4DC1-9DD4-958E3BDC4985}" destId="{0942E4D4-42DC-4EC8-99ED-DF03B26276DA}" srcOrd="1" destOrd="0" parTransId="{A3B875C8-89FF-4DAE-BF26-36F3B773ABFD}" sibTransId="{C1EF8C4B-F4A9-4C3E-B785-398F6608C779}"/>
    <dgm:cxn modelId="{79B4D0C9-71BC-4598-81AC-991B003A8A66}" type="presOf" srcId="{DF6CD19A-121F-49DF-8482-6F1704AF93A5}" destId="{2B03FAF1-F3BC-4DF0-9722-F1ED5931A85F}" srcOrd="0" destOrd="0" presId="urn:microsoft.com/office/officeart/2005/8/layout/vList6"/>
    <dgm:cxn modelId="{F1856190-E150-4E1B-B15D-6E044DBCF473}" type="presOf" srcId="{0129E834-C3CB-4EBE-A937-C2AABD8816A6}" destId="{549455CC-BB46-4987-828D-7FB57E5D49E1}" srcOrd="0" destOrd="0" presId="urn:microsoft.com/office/officeart/2005/8/layout/vList6"/>
    <dgm:cxn modelId="{43AC92C7-63D7-48F4-BB76-2827DAD0B95C}" type="presOf" srcId="{F382FDCC-A407-4775-83FA-AA2FA9C7102A}" destId="{549455CC-BB46-4987-828D-7FB57E5D49E1}" srcOrd="0" destOrd="2" presId="urn:microsoft.com/office/officeart/2005/8/layout/vList6"/>
    <dgm:cxn modelId="{B18A362B-7E9B-411E-86AA-F9494598E95A}" type="presOf" srcId="{664955CA-A485-4B6E-B39A-0033AB460147}" destId="{604B5DA9-3F50-444C-8735-0C714BF909DC}" srcOrd="0" destOrd="0" presId="urn:microsoft.com/office/officeart/2005/8/layout/vList6"/>
    <dgm:cxn modelId="{44EAC743-0828-4D05-96F5-60A7021B466F}" srcId="{FD73A6A0-F40F-4DB3-B6F3-0B239BA536C1}" destId="{621E1045-0B6E-416E-AA8F-EABF880B53D3}" srcOrd="2" destOrd="0" parTransId="{EC023647-EFB1-4116-AF82-87F2F0E40FF5}" sibTransId="{8EB4B1B4-A191-4A85-8FC0-1DA702DE9ED3}"/>
    <dgm:cxn modelId="{C3883772-E40A-4F68-B382-ADDAE8FF5F0D}" srcId="{FD73A6A0-F40F-4DB3-B6F3-0B239BA536C1}" destId="{C72BC820-5EF1-47B7-9918-E96BD3335FDE}" srcOrd="1" destOrd="0" parTransId="{E1E26BEF-3130-4021-A807-991443439FCF}" sibTransId="{05AC7718-2B35-481B-BB7B-7ED307D0808E}"/>
    <dgm:cxn modelId="{78B56D58-FC05-4037-A9F0-7C99D5111DF7}" type="presOf" srcId="{54DF843A-BD62-4C50-9E28-7C3736F8E911}" destId="{549455CC-BB46-4987-828D-7FB57E5D49E1}" srcOrd="0" destOrd="1" presId="urn:microsoft.com/office/officeart/2005/8/layout/vList6"/>
    <dgm:cxn modelId="{3F5B681B-36EB-4736-9822-422A899ABBDE}" srcId="{DC187FBE-B67C-4DFE-BFC5-40546BA7F017}" destId="{152B9D09-1B98-4DC1-9DD4-958E3BDC4985}" srcOrd="0" destOrd="0" parTransId="{22B4FF06-B36E-47A8-AA02-061A77D3036A}" sibTransId="{B708C045-04FC-4A68-B2C4-FA93B15C39AB}"/>
    <dgm:cxn modelId="{02B83C9B-9966-4D14-8200-4301428132BF}" srcId="{FD73A6A0-F40F-4DB3-B6F3-0B239BA536C1}" destId="{F707A53A-7A83-49DF-A13C-359D53594244}" srcOrd="0" destOrd="0" parTransId="{FFE18C30-28A9-4F38-A47B-193646CEAFB8}" sibTransId="{28892E0C-2ED9-44FF-B338-08615ED49E14}"/>
    <dgm:cxn modelId="{C165E44B-0E57-434C-A004-D83D4BB25FD0}" type="presOf" srcId="{F707A53A-7A83-49DF-A13C-359D53594244}" destId="{6FA6CD6E-CFA2-4B03-9E6C-4C06B6B565DC}" srcOrd="0" destOrd="0" presId="urn:microsoft.com/office/officeart/2005/8/layout/vList6"/>
    <dgm:cxn modelId="{690E15FB-3778-4DD5-B8AA-6AFB505B1154}" type="presOf" srcId="{152B9D09-1B98-4DC1-9DD4-958E3BDC4985}" destId="{7BAED676-638D-4272-A4C8-D52AD6FB567B}" srcOrd="0" destOrd="0" presId="urn:microsoft.com/office/officeart/2005/8/layout/vList6"/>
    <dgm:cxn modelId="{6DDB171C-0C97-416E-8F0D-EDAEB6197C28}" srcId="{DC187FBE-B67C-4DFE-BFC5-40546BA7F017}" destId="{FD73A6A0-F40F-4DB3-B6F3-0B239BA536C1}" srcOrd="2" destOrd="0" parTransId="{58E5DDB1-6CE0-4255-A017-67D53B35757F}" sibTransId="{D360D088-66FB-4374-9050-FACD1328EAB8}"/>
    <dgm:cxn modelId="{C79A7C07-CC1E-4088-8776-1FF21DBB4B2A}" srcId="{664955CA-A485-4B6E-B39A-0033AB460147}" destId="{0129E834-C3CB-4EBE-A937-C2AABD8816A6}" srcOrd="0" destOrd="0" parTransId="{30FB2951-5E5E-4EDE-85E3-45E78229FEFC}" sibTransId="{E9BAE0AF-9744-4499-B9EA-336919BE5621}"/>
    <dgm:cxn modelId="{B885BBE6-0BF9-4662-BCD0-C587ACABB4DF}" srcId="{152B9D09-1B98-4DC1-9DD4-958E3BDC4985}" destId="{054E8F28-DD66-4539-A780-81559A984421}" srcOrd="2" destOrd="0" parTransId="{72CFA9EE-A243-43A1-A400-79DED76A62C0}" sibTransId="{12755660-569C-437C-B21F-C3279E11ECAC}"/>
    <dgm:cxn modelId="{9FB68198-47CD-4169-A707-317754834D38}" srcId="{152B9D09-1B98-4DC1-9DD4-958E3BDC4985}" destId="{DF6CD19A-121F-49DF-8482-6F1704AF93A5}" srcOrd="0" destOrd="0" parTransId="{0EC29B96-6807-40F7-98F4-1588FE32FA2D}" sibTransId="{C48A7412-D30B-4919-A8D0-37A781EC67E1}"/>
    <dgm:cxn modelId="{D9AB5539-8A92-40E4-AA94-F030A7C75F0D}" srcId="{DC187FBE-B67C-4DFE-BFC5-40546BA7F017}" destId="{664955CA-A485-4B6E-B39A-0033AB460147}" srcOrd="1" destOrd="0" parTransId="{11C31935-E7A4-4347-82DC-1A152BE8E46F}" sibTransId="{6C55FD2F-6686-47AE-BE0E-3BF0679C267C}"/>
    <dgm:cxn modelId="{22064CE0-3585-47FF-8FF0-C1EA04FB7C96}" srcId="{FD73A6A0-F40F-4DB3-B6F3-0B239BA536C1}" destId="{C97D629C-EEEC-4941-A321-100EA93D3276}" srcOrd="3" destOrd="0" parTransId="{9DE5D2BA-C6C4-47B4-B0DC-FAA432A7A006}" sibTransId="{E8AE84F9-A886-4556-8FB3-1DE8D78A4D83}"/>
    <dgm:cxn modelId="{BAB557F6-742F-4D53-B12C-5594EBD1D6AB}" type="presOf" srcId="{C97D629C-EEEC-4941-A321-100EA93D3276}" destId="{6FA6CD6E-CFA2-4B03-9E6C-4C06B6B565DC}" srcOrd="0" destOrd="3" presId="urn:microsoft.com/office/officeart/2005/8/layout/vList6"/>
    <dgm:cxn modelId="{28CB385C-1ADC-4C11-9227-38A60E0AC616}" type="presOf" srcId="{DC187FBE-B67C-4DFE-BFC5-40546BA7F017}" destId="{1A0B32AB-033A-4595-BE36-FF49749E16B5}" srcOrd="0" destOrd="0" presId="urn:microsoft.com/office/officeart/2005/8/layout/vList6"/>
    <dgm:cxn modelId="{48D705C6-376D-44BC-B9CE-47B5AC350D9E}" type="presOf" srcId="{FD73A6A0-F40F-4DB3-B6F3-0B239BA536C1}" destId="{B65FCDE8-95E0-4263-AA94-A0FACD637F4C}" srcOrd="0" destOrd="0" presId="urn:microsoft.com/office/officeart/2005/8/layout/vList6"/>
    <dgm:cxn modelId="{15466482-A08B-427D-952D-36E9407C3DDC}" type="presOf" srcId="{054E8F28-DD66-4539-A780-81559A984421}" destId="{2B03FAF1-F3BC-4DF0-9722-F1ED5931A85F}" srcOrd="0" destOrd="2" presId="urn:microsoft.com/office/officeart/2005/8/layout/vList6"/>
    <dgm:cxn modelId="{8C6891E8-387A-4671-A183-AE059D690585}" type="presParOf" srcId="{1A0B32AB-033A-4595-BE36-FF49749E16B5}" destId="{D54BB128-8B73-44D5-9C75-E8BCEAF9BEE4}" srcOrd="0" destOrd="0" presId="urn:microsoft.com/office/officeart/2005/8/layout/vList6"/>
    <dgm:cxn modelId="{F17F4368-FFA5-4C7A-876D-A6C2B41AF50D}" type="presParOf" srcId="{D54BB128-8B73-44D5-9C75-E8BCEAF9BEE4}" destId="{7BAED676-638D-4272-A4C8-D52AD6FB567B}" srcOrd="0" destOrd="0" presId="urn:microsoft.com/office/officeart/2005/8/layout/vList6"/>
    <dgm:cxn modelId="{F7CFAE5D-4E2F-4CEA-B142-DE63F55ED814}" type="presParOf" srcId="{D54BB128-8B73-44D5-9C75-E8BCEAF9BEE4}" destId="{2B03FAF1-F3BC-4DF0-9722-F1ED5931A85F}" srcOrd="1" destOrd="0" presId="urn:microsoft.com/office/officeart/2005/8/layout/vList6"/>
    <dgm:cxn modelId="{F837DDF4-CFEA-4AA0-9270-59B27FDA864F}" type="presParOf" srcId="{1A0B32AB-033A-4595-BE36-FF49749E16B5}" destId="{F7702D3F-3F6D-4123-BC53-892065CA0565}" srcOrd="1" destOrd="0" presId="urn:microsoft.com/office/officeart/2005/8/layout/vList6"/>
    <dgm:cxn modelId="{ABB83E85-E0CD-42B6-A224-3D46569C815B}" type="presParOf" srcId="{1A0B32AB-033A-4595-BE36-FF49749E16B5}" destId="{19507901-F945-41BA-B593-B361EFC6FDE1}" srcOrd="2" destOrd="0" presId="urn:microsoft.com/office/officeart/2005/8/layout/vList6"/>
    <dgm:cxn modelId="{31D10C74-FAE7-47D1-9919-998720F82FE3}" type="presParOf" srcId="{19507901-F945-41BA-B593-B361EFC6FDE1}" destId="{604B5DA9-3F50-444C-8735-0C714BF909DC}" srcOrd="0" destOrd="0" presId="urn:microsoft.com/office/officeart/2005/8/layout/vList6"/>
    <dgm:cxn modelId="{D4F9A7C1-930C-4071-AE04-078FDB1C835B}" type="presParOf" srcId="{19507901-F945-41BA-B593-B361EFC6FDE1}" destId="{549455CC-BB46-4987-828D-7FB57E5D49E1}" srcOrd="1" destOrd="0" presId="urn:microsoft.com/office/officeart/2005/8/layout/vList6"/>
    <dgm:cxn modelId="{F6F855A8-352D-495D-A2F7-1A28303A34C1}" type="presParOf" srcId="{1A0B32AB-033A-4595-BE36-FF49749E16B5}" destId="{32429209-8B2D-4675-B06B-25260E44CAB8}" srcOrd="3" destOrd="0" presId="urn:microsoft.com/office/officeart/2005/8/layout/vList6"/>
    <dgm:cxn modelId="{C430E27E-C050-4AE8-933D-FF8B8E6EB3C3}" type="presParOf" srcId="{1A0B32AB-033A-4595-BE36-FF49749E16B5}" destId="{C5E14C81-8F63-4EB9-A6AB-21975D39A6CD}" srcOrd="4" destOrd="0" presId="urn:microsoft.com/office/officeart/2005/8/layout/vList6"/>
    <dgm:cxn modelId="{70E3A723-9146-41C2-BCBE-7BF029E67F28}" type="presParOf" srcId="{C5E14C81-8F63-4EB9-A6AB-21975D39A6CD}" destId="{B65FCDE8-95E0-4263-AA94-A0FACD637F4C}" srcOrd="0" destOrd="0" presId="urn:microsoft.com/office/officeart/2005/8/layout/vList6"/>
    <dgm:cxn modelId="{EBBA4B43-BC54-4F64-A457-4ADA6D1E373A}" type="presParOf" srcId="{C5E14C81-8F63-4EB9-A6AB-21975D39A6CD}" destId="{6FA6CD6E-CFA2-4B03-9E6C-4C06B6B565D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FAF1-F3BC-4DF0-9722-F1ED5931A85F}">
      <dsp:nvSpPr>
        <dsp:cNvPr id="0" name=""/>
        <dsp:cNvSpPr/>
      </dsp:nvSpPr>
      <dsp:spPr>
        <a:xfrm>
          <a:off x="2857553" y="661"/>
          <a:ext cx="4286330" cy="833425"/>
        </a:xfrm>
        <a:prstGeom prst="rightArrow">
          <a:avLst>
            <a:gd name="adj1" fmla="val 75000"/>
            <a:gd name="adj2" fmla="val 5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Create VMs and Cloud infrastructure</a:t>
          </a:r>
        </a:p>
        <a:p>
          <a:pPr marL="171450" lvl="1" indent="-171450" algn="l" defTabSz="711200">
            <a:lnSpc>
              <a:spcPct val="90000"/>
            </a:lnSpc>
            <a:spcBef>
              <a:spcPct val="0"/>
            </a:spcBef>
            <a:spcAft>
              <a:spcPct val="15000"/>
            </a:spcAft>
            <a:buChar char="•"/>
          </a:pPr>
          <a:r>
            <a:rPr lang="en-US" sz="1600" kern="1200" dirty="0"/>
            <a:t>Integrate into Dev tools</a:t>
          </a:r>
        </a:p>
      </dsp:txBody>
      <dsp:txXfrm>
        <a:off x="2857553" y="104839"/>
        <a:ext cx="3973796" cy="625069"/>
      </dsp:txXfrm>
    </dsp:sp>
    <dsp:sp modelId="{7BAED676-638D-4272-A4C8-D52AD6FB567B}">
      <dsp:nvSpPr>
        <dsp:cNvPr id="0" name=""/>
        <dsp:cNvSpPr/>
      </dsp:nvSpPr>
      <dsp:spPr>
        <a:xfrm>
          <a:off x="0" y="661"/>
          <a:ext cx="2857553" cy="833425"/>
        </a:xfrm>
        <a:prstGeom prst="roundRect">
          <a:avLst/>
        </a:prstGeom>
        <a:solidFill>
          <a:srgbClr val="FE7F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Build</a:t>
          </a:r>
        </a:p>
      </dsp:txBody>
      <dsp:txXfrm>
        <a:off x="40684" y="41345"/>
        <a:ext cx="2776185" cy="752057"/>
      </dsp:txXfrm>
    </dsp:sp>
    <dsp:sp modelId="{246D32DD-535B-414B-ADFC-0C1646531156}">
      <dsp:nvSpPr>
        <dsp:cNvPr id="0" name=""/>
        <dsp:cNvSpPr/>
      </dsp:nvSpPr>
      <dsp:spPr>
        <a:xfrm>
          <a:off x="2857553" y="917429"/>
          <a:ext cx="4286330" cy="833425"/>
        </a:xfrm>
        <a:prstGeom prst="rightArrow">
          <a:avLst>
            <a:gd name="adj1" fmla="val 75000"/>
            <a:gd name="adj2" fmla="val 50000"/>
          </a:avLst>
        </a:prstGeom>
        <a:solidFill>
          <a:schemeClr val="accent5">
            <a:tint val="40000"/>
            <a:alpha val="90000"/>
            <a:hueOff val="-165167"/>
            <a:satOff val="0"/>
            <a:lumOff val="0"/>
            <a:alphaOff val="0"/>
          </a:schemeClr>
        </a:solidFill>
        <a:ln w="10795" cap="flat" cmpd="sng" algn="ctr">
          <a:solidFill>
            <a:schemeClr val="accent5">
              <a:tint val="40000"/>
              <a:alpha val="90000"/>
              <a:hueOff val="-165167"/>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Update management </a:t>
          </a:r>
        </a:p>
        <a:p>
          <a:pPr marL="171450" lvl="1" indent="-171450" algn="l" defTabSz="711200">
            <a:lnSpc>
              <a:spcPct val="90000"/>
            </a:lnSpc>
            <a:spcBef>
              <a:spcPct val="0"/>
            </a:spcBef>
            <a:spcAft>
              <a:spcPct val="15000"/>
            </a:spcAft>
            <a:buChar char="•"/>
          </a:pPr>
          <a:r>
            <a:rPr lang="en-US" sz="1600" kern="1200" dirty="0"/>
            <a:t>Configure cloud and VMs per application</a:t>
          </a:r>
        </a:p>
      </dsp:txBody>
      <dsp:txXfrm>
        <a:off x="2857553" y="1021607"/>
        <a:ext cx="3973796" cy="625069"/>
      </dsp:txXfrm>
    </dsp:sp>
    <dsp:sp modelId="{C306D759-0CD0-4271-B18A-1DB161A9DD6C}">
      <dsp:nvSpPr>
        <dsp:cNvPr id="0" name=""/>
        <dsp:cNvSpPr/>
      </dsp:nvSpPr>
      <dsp:spPr>
        <a:xfrm>
          <a:off x="0" y="917429"/>
          <a:ext cx="2857553" cy="833425"/>
        </a:xfrm>
        <a:prstGeom prst="roundRect">
          <a:avLst/>
        </a:prstGeom>
        <a:solidFill>
          <a:srgbClr val="39CEC7"/>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Configure</a:t>
          </a:r>
        </a:p>
      </dsp:txBody>
      <dsp:txXfrm>
        <a:off x="40684" y="958113"/>
        <a:ext cx="2776185" cy="752057"/>
      </dsp:txXfrm>
    </dsp:sp>
    <dsp:sp modelId="{764F28F1-2DE7-4FB1-B189-9BB4406CFE84}">
      <dsp:nvSpPr>
        <dsp:cNvPr id="0" name=""/>
        <dsp:cNvSpPr/>
      </dsp:nvSpPr>
      <dsp:spPr>
        <a:xfrm>
          <a:off x="2857553" y="1834198"/>
          <a:ext cx="4286330" cy="833425"/>
        </a:xfrm>
        <a:prstGeom prst="rightArrow">
          <a:avLst>
            <a:gd name="adj1" fmla="val 75000"/>
            <a:gd name="adj2" fmla="val 50000"/>
          </a:avLst>
        </a:prstGeom>
        <a:solidFill>
          <a:schemeClr val="accent5">
            <a:tint val="40000"/>
            <a:alpha val="90000"/>
            <a:hueOff val="-330333"/>
            <a:satOff val="0"/>
            <a:lumOff val="0"/>
            <a:alphaOff val="0"/>
          </a:schemeClr>
        </a:solidFill>
        <a:ln w="10795" cap="flat" cmpd="sng" algn="ctr">
          <a:solidFill>
            <a:schemeClr val="accent5">
              <a:tint val="40000"/>
              <a:alpha val="90000"/>
              <a:hueOff val="-330333"/>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changes causing issues</a:t>
          </a:r>
        </a:p>
        <a:p>
          <a:pPr marL="171450" lvl="1" indent="-171450" algn="l" defTabSz="711200">
            <a:lnSpc>
              <a:spcPct val="90000"/>
            </a:lnSpc>
            <a:spcBef>
              <a:spcPct val="0"/>
            </a:spcBef>
            <a:spcAft>
              <a:spcPct val="15000"/>
            </a:spcAft>
            <a:buChar char="•"/>
          </a:pPr>
          <a:r>
            <a:rPr lang="en-US" sz="1600" kern="1200" dirty="0"/>
            <a:t>Integrate into ITSM solutions</a:t>
          </a:r>
        </a:p>
      </dsp:txBody>
      <dsp:txXfrm>
        <a:off x="2857553" y="1938376"/>
        <a:ext cx="3973796" cy="625069"/>
      </dsp:txXfrm>
    </dsp:sp>
    <dsp:sp modelId="{0194C454-611A-4E08-9D0D-EEE9EACC8A1D}">
      <dsp:nvSpPr>
        <dsp:cNvPr id="0" name=""/>
        <dsp:cNvSpPr/>
      </dsp:nvSpPr>
      <dsp:spPr>
        <a:xfrm>
          <a:off x="0" y="1834198"/>
          <a:ext cx="2857553" cy="833425"/>
        </a:xfrm>
        <a:prstGeom prst="roundRect">
          <a:avLst/>
        </a:prstGeom>
        <a:solidFill>
          <a:srgbClr val="0092F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Monitor</a:t>
          </a:r>
        </a:p>
      </dsp:txBody>
      <dsp:txXfrm>
        <a:off x="40684" y="1874882"/>
        <a:ext cx="2776185" cy="752057"/>
      </dsp:txXfrm>
    </dsp:sp>
    <dsp:sp modelId="{39056644-6AF8-436D-9276-87A080B1B5AD}">
      <dsp:nvSpPr>
        <dsp:cNvPr id="0" name=""/>
        <dsp:cNvSpPr/>
      </dsp:nvSpPr>
      <dsp:spPr>
        <a:xfrm>
          <a:off x="2857553" y="2750966"/>
          <a:ext cx="4286330" cy="833425"/>
        </a:xfrm>
        <a:prstGeom prst="rightArrow">
          <a:avLst>
            <a:gd name="adj1" fmla="val 75000"/>
            <a:gd name="adj2" fmla="val 50000"/>
          </a:avLst>
        </a:prstGeom>
        <a:solidFill>
          <a:schemeClr val="accent5">
            <a:tint val="40000"/>
            <a:alpha val="90000"/>
            <a:hueOff val="-495500"/>
            <a:satOff val="0"/>
            <a:lumOff val="0"/>
            <a:alphaOff val="0"/>
          </a:schemeClr>
        </a:solidFill>
        <a:ln w="10795" cap="flat" cmpd="sng" algn="ctr">
          <a:solidFill>
            <a:schemeClr val="accent5">
              <a:tint val="40000"/>
              <a:alpha val="90000"/>
              <a:hueOff val="-49550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Recover application / VM from backup</a:t>
          </a:r>
        </a:p>
        <a:p>
          <a:pPr marL="171450" lvl="1" indent="-171450" algn="l" defTabSz="711200">
            <a:lnSpc>
              <a:spcPct val="90000"/>
            </a:lnSpc>
            <a:spcBef>
              <a:spcPct val="0"/>
            </a:spcBef>
            <a:spcAft>
              <a:spcPct val="15000"/>
            </a:spcAft>
            <a:buChar char="•"/>
          </a:pPr>
          <a:r>
            <a:rPr lang="en-US" sz="1600" kern="1200" dirty="0"/>
            <a:t>Integrate into Site Recovery for fail over</a:t>
          </a:r>
        </a:p>
      </dsp:txBody>
      <dsp:txXfrm>
        <a:off x="2857553" y="2855144"/>
        <a:ext cx="3973796" cy="625069"/>
      </dsp:txXfrm>
    </dsp:sp>
    <dsp:sp modelId="{D6AC125A-5F0F-4710-B0BC-B0D2B56F1742}">
      <dsp:nvSpPr>
        <dsp:cNvPr id="0" name=""/>
        <dsp:cNvSpPr/>
      </dsp:nvSpPr>
      <dsp:spPr>
        <a:xfrm>
          <a:off x="0" y="2750966"/>
          <a:ext cx="2857553" cy="833425"/>
        </a:xfrm>
        <a:prstGeom prst="roundRe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Protect</a:t>
          </a:r>
        </a:p>
      </dsp:txBody>
      <dsp:txXfrm>
        <a:off x="40684" y="2791650"/>
        <a:ext cx="2776185" cy="752057"/>
      </dsp:txXfrm>
    </dsp:sp>
    <dsp:sp modelId="{A6790311-8801-4E64-B122-E8B2DF739CBC}">
      <dsp:nvSpPr>
        <dsp:cNvPr id="0" name=""/>
        <dsp:cNvSpPr/>
      </dsp:nvSpPr>
      <dsp:spPr>
        <a:xfrm>
          <a:off x="2857553" y="3667734"/>
          <a:ext cx="4286330" cy="833425"/>
        </a:xfrm>
        <a:prstGeom prst="rightArrow">
          <a:avLst>
            <a:gd name="adj1" fmla="val 75000"/>
            <a:gd name="adj2" fmla="val 50000"/>
          </a:avLst>
        </a:prstGeom>
        <a:solidFill>
          <a:schemeClr val="accent5">
            <a:tint val="40000"/>
            <a:alpha val="90000"/>
            <a:hueOff val="-660666"/>
            <a:satOff val="0"/>
            <a:lumOff val="0"/>
            <a:alphaOff val="0"/>
          </a:schemeClr>
        </a:solidFill>
        <a:ln w="10795" cap="flat" cmpd="sng" algn="ctr">
          <a:solidFill>
            <a:schemeClr val="accent5">
              <a:tint val="40000"/>
              <a:alpha val="90000"/>
              <a:hueOff val="-660666"/>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Quarantine VM if exploited</a:t>
          </a:r>
        </a:p>
        <a:p>
          <a:pPr marL="171450" lvl="1" indent="-171450" algn="l" defTabSz="711200">
            <a:lnSpc>
              <a:spcPct val="90000"/>
            </a:lnSpc>
            <a:spcBef>
              <a:spcPct val="0"/>
            </a:spcBef>
            <a:spcAft>
              <a:spcPct val="15000"/>
            </a:spcAft>
            <a:buChar char="•"/>
          </a:pPr>
          <a:r>
            <a:rPr lang="en-US" sz="1600" kern="1200" dirty="0"/>
            <a:t> Set policy</a:t>
          </a:r>
        </a:p>
      </dsp:txBody>
      <dsp:txXfrm>
        <a:off x="2857553" y="3771912"/>
        <a:ext cx="3973796" cy="625069"/>
      </dsp:txXfrm>
    </dsp:sp>
    <dsp:sp modelId="{9933E7F5-CCA0-4419-A740-A63E29E44B8C}">
      <dsp:nvSpPr>
        <dsp:cNvPr id="0" name=""/>
        <dsp:cNvSpPr/>
      </dsp:nvSpPr>
      <dsp:spPr>
        <a:xfrm>
          <a:off x="0" y="3667734"/>
          <a:ext cx="2857553" cy="833425"/>
        </a:xfrm>
        <a:prstGeom prst="roundRect">
          <a:avLst/>
        </a:prstGeom>
        <a:solidFill>
          <a:srgbClr val="00549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Secure</a:t>
          </a:r>
        </a:p>
      </dsp:txBody>
      <dsp:txXfrm>
        <a:off x="40684" y="3708418"/>
        <a:ext cx="2776185" cy="752057"/>
      </dsp:txXfrm>
    </dsp:sp>
    <dsp:sp modelId="{7C596A3D-36B1-4B52-B9EF-F1757E32CF5C}">
      <dsp:nvSpPr>
        <dsp:cNvPr id="0" name=""/>
        <dsp:cNvSpPr/>
      </dsp:nvSpPr>
      <dsp:spPr>
        <a:xfrm>
          <a:off x="2857553" y="4584502"/>
          <a:ext cx="4286330" cy="833425"/>
        </a:xfrm>
        <a:prstGeom prst="rightArrow">
          <a:avLst>
            <a:gd name="adj1" fmla="val 75000"/>
            <a:gd name="adj2" fmla="val 50000"/>
          </a:avLst>
        </a:prstGeom>
        <a:solidFill>
          <a:schemeClr val="accent5">
            <a:tint val="40000"/>
            <a:alpha val="90000"/>
            <a:hueOff val="-825833"/>
            <a:satOff val="0"/>
            <a:lumOff val="0"/>
            <a:alphaOff val="0"/>
          </a:schemeClr>
        </a:solidFill>
        <a:ln w="10795" cap="flat" cmpd="sng" algn="ctr">
          <a:solidFill>
            <a:schemeClr val="accent5">
              <a:tint val="40000"/>
              <a:alpha val="90000"/>
              <a:hueOff val="-825833"/>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Set up RBAC per user / group</a:t>
          </a:r>
        </a:p>
        <a:p>
          <a:pPr marL="171450" lvl="1" indent="-171450" algn="l" defTabSz="711200">
            <a:lnSpc>
              <a:spcPct val="90000"/>
            </a:lnSpc>
            <a:spcBef>
              <a:spcPct val="0"/>
            </a:spcBef>
            <a:spcAft>
              <a:spcPct val="15000"/>
            </a:spcAft>
            <a:buChar char="•"/>
          </a:pPr>
          <a:r>
            <a:rPr lang="en-US" sz="1600" kern="1200" dirty="0"/>
            <a:t>Recover unused resources</a:t>
          </a:r>
        </a:p>
      </dsp:txBody>
      <dsp:txXfrm>
        <a:off x="2857553" y="4688680"/>
        <a:ext cx="3973796" cy="625069"/>
      </dsp:txXfrm>
    </dsp:sp>
    <dsp:sp modelId="{13157ADF-A16A-481D-A09F-D198A4F5B324}">
      <dsp:nvSpPr>
        <dsp:cNvPr id="0" name=""/>
        <dsp:cNvSpPr/>
      </dsp:nvSpPr>
      <dsp:spPr>
        <a:xfrm>
          <a:off x="0" y="4584502"/>
          <a:ext cx="2857553" cy="833425"/>
        </a:xfrm>
        <a:prstGeom prst="roundRect">
          <a:avLst/>
        </a:prstGeom>
        <a:solidFill>
          <a:srgbClr val="A22C0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Govern</a:t>
          </a:r>
        </a:p>
      </dsp:txBody>
      <dsp:txXfrm>
        <a:off x="40684" y="4625186"/>
        <a:ext cx="2776185" cy="752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C3EE0-3EC6-48D4-A941-60766C45D580}">
      <dsp:nvSpPr>
        <dsp:cNvPr id="0" name=""/>
        <dsp:cNvSpPr/>
      </dsp:nvSpPr>
      <dsp:spPr>
        <a:xfrm>
          <a:off x="1263" y="1519688"/>
          <a:ext cx="3175073" cy="1225578"/>
        </a:xfrm>
        <a:prstGeom prst="chevron">
          <a:avLst>
            <a:gd name="adj" fmla="val 4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A879D-5519-4F4A-BAC2-9A17B4C8EA5A}">
      <dsp:nvSpPr>
        <dsp:cNvPr id="0" name=""/>
        <dsp:cNvSpPr/>
      </dsp:nvSpPr>
      <dsp:spPr>
        <a:xfrm>
          <a:off x="847949" y="1826083"/>
          <a:ext cx="2681172" cy="1225578"/>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Development</a:t>
          </a:r>
        </a:p>
      </dsp:txBody>
      <dsp:txXfrm>
        <a:off x="883845" y="1861979"/>
        <a:ext cx="2609380" cy="1153786"/>
      </dsp:txXfrm>
    </dsp:sp>
    <dsp:sp modelId="{BD4E6F89-50A0-4E83-8F1E-43010E05C4F9}">
      <dsp:nvSpPr>
        <dsp:cNvPr id="0" name=""/>
        <dsp:cNvSpPr/>
      </dsp:nvSpPr>
      <dsp:spPr>
        <a:xfrm>
          <a:off x="3627902" y="1519688"/>
          <a:ext cx="3175073" cy="1225578"/>
        </a:xfrm>
        <a:prstGeom prst="chevron">
          <a:avLst>
            <a:gd name="adj" fmla="val 40000"/>
          </a:avLst>
        </a:prstGeom>
        <a:solidFill>
          <a:schemeClr val="accent4">
            <a:hueOff val="6740103"/>
            <a:satOff val="-23684"/>
            <a:lumOff val="-637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53992-1EBF-484D-AE53-33464BA92EE8}">
      <dsp:nvSpPr>
        <dsp:cNvPr id="0" name=""/>
        <dsp:cNvSpPr/>
      </dsp:nvSpPr>
      <dsp:spPr>
        <a:xfrm>
          <a:off x="4474589" y="1826083"/>
          <a:ext cx="2681172" cy="1225578"/>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6740103"/>
              <a:satOff val="-23684"/>
              <a:lumOff val="-6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Test</a:t>
          </a:r>
        </a:p>
      </dsp:txBody>
      <dsp:txXfrm>
        <a:off x="4510485" y="1861979"/>
        <a:ext cx="2609380" cy="1153786"/>
      </dsp:txXfrm>
    </dsp:sp>
    <dsp:sp modelId="{0ED2BB06-1248-456E-AB61-670639A6C9C1}">
      <dsp:nvSpPr>
        <dsp:cNvPr id="0" name=""/>
        <dsp:cNvSpPr/>
      </dsp:nvSpPr>
      <dsp:spPr>
        <a:xfrm>
          <a:off x="7254542" y="1519688"/>
          <a:ext cx="3175073" cy="1225578"/>
        </a:xfrm>
        <a:prstGeom prst="chevron">
          <a:avLst>
            <a:gd name="adj" fmla="val 40000"/>
          </a:avLst>
        </a:prstGeom>
        <a:solidFill>
          <a:schemeClr val="accent4">
            <a:hueOff val="13480206"/>
            <a:satOff val="-47367"/>
            <a:lumOff val="-1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C7F7F-7150-4FBD-9B03-65CD8A69F286}">
      <dsp:nvSpPr>
        <dsp:cNvPr id="0" name=""/>
        <dsp:cNvSpPr/>
      </dsp:nvSpPr>
      <dsp:spPr>
        <a:xfrm>
          <a:off x="8101228" y="1826083"/>
          <a:ext cx="2681172" cy="1225578"/>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13480206"/>
              <a:satOff val="-47367"/>
              <a:lumOff val="-1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Production</a:t>
          </a:r>
        </a:p>
      </dsp:txBody>
      <dsp:txXfrm>
        <a:off x="8137124" y="1861979"/>
        <a:ext cx="2609380" cy="1153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FAF1-F3BC-4DF0-9722-F1ED5931A85F}">
      <dsp:nvSpPr>
        <dsp:cNvPr id="0" name=""/>
        <dsp:cNvSpPr/>
      </dsp:nvSpPr>
      <dsp:spPr>
        <a:xfrm>
          <a:off x="2725039" y="0"/>
          <a:ext cx="4087560" cy="1546007"/>
        </a:xfrm>
        <a:prstGeom prst="rightArrow">
          <a:avLst>
            <a:gd name="adj1" fmla="val 75000"/>
            <a:gd name="adj2" fmla="val 5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Create and request a Service Catalog Item</a:t>
          </a:r>
        </a:p>
        <a:p>
          <a:pPr marL="114300" lvl="1" indent="-114300" algn="l" defTabSz="622300">
            <a:lnSpc>
              <a:spcPct val="90000"/>
            </a:lnSpc>
            <a:spcBef>
              <a:spcPct val="0"/>
            </a:spcBef>
            <a:spcAft>
              <a:spcPct val="15000"/>
            </a:spcAft>
            <a:buChar char="•"/>
          </a:pPr>
          <a:r>
            <a:rPr lang="en-US" sz="1400" kern="1200" dirty="0"/>
            <a:t>Service the item using Automation Runbooks</a:t>
          </a:r>
        </a:p>
        <a:p>
          <a:pPr marL="114300" lvl="1" indent="-114300" algn="l" defTabSz="622300">
            <a:lnSpc>
              <a:spcPct val="90000"/>
            </a:lnSpc>
            <a:spcBef>
              <a:spcPct val="0"/>
            </a:spcBef>
            <a:spcAft>
              <a:spcPct val="15000"/>
            </a:spcAft>
            <a:buChar char="•"/>
          </a:pPr>
          <a:endParaRPr lang="en-US" sz="1400" kern="1200" dirty="0"/>
        </a:p>
      </dsp:txBody>
      <dsp:txXfrm>
        <a:off x="2725039" y="193251"/>
        <a:ext cx="3507807" cy="1159505"/>
      </dsp:txXfrm>
    </dsp:sp>
    <dsp:sp modelId="{7BAED676-638D-4272-A4C8-D52AD6FB567B}">
      <dsp:nvSpPr>
        <dsp:cNvPr id="0" name=""/>
        <dsp:cNvSpPr/>
      </dsp:nvSpPr>
      <dsp:spPr>
        <a:xfrm>
          <a:off x="0" y="0"/>
          <a:ext cx="2725040" cy="1546007"/>
        </a:xfrm>
        <a:prstGeom prst="roundRect">
          <a:avLst/>
        </a:prstGeom>
        <a:solidFill>
          <a:srgbClr val="FE7F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Self Service</a:t>
          </a:r>
        </a:p>
      </dsp:txBody>
      <dsp:txXfrm>
        <a:off x="75470" y="75470"/>
        <a:ext cx="2574100" cy="1395067"/>
      </dsp:txXfrm>
    </dsp:sp>
    <dsp:sp modelId="{549455CC-BB46-4987-828D-7FB57E5D49E1}">
      <dsp:nvSpPr>
        <dsp:cNvPr id="0" name=""/>
        <dsp:cNvSpPr/>
      </dsp:nvSpPr>
      <dsp:spPr>
        <a:xfrm>
          <a:off x="2725039" y="1700608"/>
          <a:ext cx="4087560" cy="1546007"/>
        </a:xfrm>
        <a:prstGeom prst="rightArrow">
          <a:avLst>
            <a:gd name="adj1" fmla="val 75000"/>
            <a:gd name="adj2" fmla="val 50000"/>
          </a:avLst>
        </a:prstGeom>
        <a:solidFill>
          <a:schemeClr val="accent5">
            <a:tint val="40000"/>
            <a:alpha val="90000"/>
            <a:hueOff val="-912111"/>
            <a:satOff val="-6169"/>
            <a:lumOff val="-1279"/>
            <a:alphaOff val="0"/>
          </a:schemeClr>
        </a:solidFill>
        <a:ln w="10795" cap="flat" cmpd="sng" algn="ctr">
          <a:solidFill>
            <a:schemeClr val="accent5">
              <a:tint val="40000"/>
              <a:alpha val="90000"/>
              <a:hueOff val="-912111"/>
              <a:satOff val="-6169"/>
              <a:lumOff val="-12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Segoe UI Light" charset="0"/>
            </a:rPr>
            <a:t>File an incident from OMS into ITSM solution </a:t>
          </a:r>
        </a:p>
        <a:p>
          <a:pPr marL="114300" lvl="1" indent="-114300" algn="l" defTabSz="622300">
            <a:lnSpc>
              <a:spcPct val="90000"/>
            </a:lnSpc>
            <a:spcBef>
              <a:spcPct val="0"/>
            </a:spcBef>
            <a:spcAft>
              <a:spcPct val="15000"/>
            </a:spcAft>
            <a:buChar char="•"/>
          </a:pPr>
          <a:r>
            <a:rPr lang="en-US" sz="1400" kern="1200" dirty="0">
              <a:latin typeface="Segoe UI Light" charset="0"/>
            </a:rPr>
            <a:t>Manage/Resolve incident by calling Automation</a:t>
          </a:r>
        </a:p>
        <a:p>
          <a:pPr marL="114300" lvl="1" indent="-114300" algn="l" defTabSz="622300">
            <a:lnSpc>
              <a:spcPct val="90000"/>
            </a:lnSpc>
            <a:spcBef>
              <a:spcPct val="0"/>
            </a:spcBef>
            <a:spcAft>
              <a:spcPct val="15000"/>
            </a:spcAft>
            <a:buChar char="•"/>
          </a:pPr>
          <a:endParaRPr lang="en-US" sz="1400" kern="1200" dirty="0"/>
        </a:p>
      </dsp:txBody>
      <dsp:txXfrm>
        <a:off x="2725039" y="1893859"/>
        <a:ext cx="3507807" cy="1159505"/>
      </dsp:txXfrm>
    </dsp:sp>
    <dsp:sp modelId="{604B5DA9-3F50-444C-8735-0C714BF909DC}">
      <dsp:nvSpPr>
        <dsp:cNvPr id="0" name=""/>
        <dsp:cNvSpPr/>
      </dsp:nvSpPr>
      <dsp:spPr>
        <a:xfrm>
          <a:off x="0" y="1700608"/>
          <a:ext cx="2725040" cy="1546007"/>
        </a:xfrm>
        <a:prstGeom prst="roundRect">
          <a:avLst/>
        </a:prstGeom>
        <a:solidFill>
          <a:schemeClr val="accent5">
            <a:hueOff val="-1565870"/>
            <a:satOff val="23684"/>
            <a:lumOff val="-1078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Incident Management</a:t>
          </a:r>
        </a:p>
      </dsp:txBody>
      <dsp:txXfrm>
        <a:off x="75470" y="1776078"/>
        <a:ext cx="2574100" cy="1395067"/>
      </dsp:txXfrm>
    </dsp:sp>
    <dsp:sp modelId="{6FA6CD6E-CFA2-4B03-9E6C-4C06B6B565DC}">
      <dsp:nvSpPr>
        <dsp:cNvPr id="0" name=""/>
        <dsp:cNvSpPr/>
      </dsp:nvSpPr>
      <dsp:spPr>
        <a:xfrm>
          <a:off x="2725039" y="3401216"/>
          <a:ext cx="4087560" cy="1546007"/>
        </a:xfrm>
        <a:prstGeom prst="rightArrow">
          <a:avLst>
            <a:gd name="adj1" fmla="val 75000"/>
            <a:gd name="adj2" fmla="val 50000"/>
          </a:avLst>
        </a:prstGeom>
        <a:solidFill>
          <a:srgbClr val="0092FF"/>
        </a:solidFill>
        <a:ln w="10795" cap="flat" cmpd="sng" algn="ctr">
          <a:solidFill>
            <a:schemeClr val="accent5">
              <a:tint val="40000"/>
              <a:alpha val="90000"/>
              <a:hueOff val="-1824221"/>
              <a:satOff val="-12338"/>
              <a:lumOff val="-25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latin typeface="Segoe UI Light" charset="0"/>
          </a:endParaRPr>
        </a:p>
        <a:p>
          <a:pPr marL="114300" lvl="1" indent="-114300" algn="l" defTabSz="622300">
            <a:lnSpc>
              <a:spcPct val="90000"/>
            </a:lnSpc>
            <a:spcBef>
              <a:spcPct val="0"/>
            </a:spcBef>
            <a:spcAft>
              <a:spcPct val="15000"/>
            </a:spcAft>
            <a:buChar char="•"/>
          </a:pPr>
          <a:r>
            <a:rPr lang="en-US" sz="1400" kern="1200">
              <a:latin typeface="Segoe UI Light" charset="0"/>
            </a:rPr>
            <a:t>Trigger an alert in ITSM solution </a:t>
          </a:r>
          <a:endParaRPr lang="en-US" sz="1400" kern="1200" dirty="0">
            <a:latin typeface="Segoe UI Light" charset="0"/>
          </a:endParaRPr>
        </a:p>
        <a:p>
          <a:pPr marL="114300" lvl="1" indent="-114300" algn="l" defTabSz="622300">
            <a:lnSpc>
              <a:spcPct val="90000"/>
            </a:lnSpc>
            <a:spcBef>
              <a:spcPct val="0"/>
            </a:spcBef>
            <a:spcAft>
              <a:spcPct val="15000"/>
            </a:spcAft>
            <a:buChar char="•"/>
          </a:pPr>
          <a:r>
            <a:rPr lang="en-US" sz="1400" kern="1200" dirty="0">
              <a:latin typeface="Segoe UI Light" charset="0"/>
            </a:rPr>
            <a:t>Take action on the alert using Automation</a:t>
          </a:r>
        </a:p>
        <a:p>
          <a:pPr marL="114300" lvl="1" indent="-114300" algn="l" defTabSz="622300">
            <a:lnSpc>
              <a:spcPct val="90000"/>
            </a:lnSpc>
            <a:spcBef>
              <a:spcPct val="0"/>
            </a:spcBef>
            <a:spcAft>
              <a:spcPct val="15000"/>
            </a:spcAft>
            <a:buChar char="•"/>
          </a:pPr>
          <a:endParaRPr lang="en-US" sz="1400" kern="1200" dirty="0"/>
        </a:p>
      </dsp:txBody>
      <dsp:txXfrm>
        <a:off x="2725039" y="3594467"/>
        <a:ext cx="3507807" cy="1159505"/>
      </dsp:txXfrm>
    </dsp:sp>
    <dsp:sp modelId="{B65FCDE8-95E0-4263-AA94-A0FACD637F4C}">
      <dsp:nvSpPr>
        <dsp:cNvPr id="0" name=""/>
        <dsp:cNvSpPr/>
      </dsp:nvSpPr>
      <dsp:spPr>
        <a:xfrm>
          <a:off x="0" y="3401216"/>
          <a:ext cx="2725040" cy="1546007"/>
        </a:xfrm>
        <a:prstGeom prst="roundRect">
          <a:avLst/>
        </a:prstGeom>
        <a:solidFill>
          <a:srgbClr val="0092F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Segoe UI Light" charset="0"/>
            </a:rPr>
            <a:t>Alert Remediation </a:t>
          </a:r>
        </a:p>
      </dsp:txBody>
      <dsp:txXfrm>
        <a:off x="75470" y="3476686"/>
        <a:ext cx="2574100" cy="13950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12:39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12:39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5514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3897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541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199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448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6007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7882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2522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5228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43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4436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2B2F6-10A8-44AC-A296-7AC07D9612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67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17446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149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956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03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567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1418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988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894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12:39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0301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7873A1-E67B-4CEC-9CDA-90CD025FD6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1227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37303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090914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16907946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736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4658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21053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0519253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0502813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7742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pic>
        <p:nvPicPr>
          <p:cNvPr id="7" name="Picture 6"/>
          <p:cNvPicPr>
            <a:picLocks noChangeAspect="1"/>
          </p:cNvPicPr>
          <p:nvPr userDrawn="1"/>
        </p:nvPicPr>
        <p:blipFill>
          <a:blip r:embed="rId4"/>
          <a:stretch>
            <a:fillRect/>
          </a:stretch>
        </p:blipFill>
        <p:spPr>
          <a:xfrm>
            <a:off x="4828910" y="493939"/>
            <a:ext cx="7135291" cy="1325880"/>
          </a:xfrm>
          <a:prstGeom prst="rect">
            <a:avLst/>
          </a:prstGeom>
        </p:spPr>
      </p:pic>
    </p:spTree>
    <p:extLst>
      <p:ext uri="{BB962C8B-B14F-4D97-AF65-F5344CB8AC3E}">
        <p14:creationId xmlns:p14="http://schemas.microsoft.com/office/powerpoint/2010/main" val="1928433405"/>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Ref idx="1001">
        <a:schemeClr val="bg2"/>
      </p:bgRef>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551231"/>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74703" y="1713939"/>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ext Placeholder 16"/>
          <p:cNvSpPr>
            <a:spLocks noGrp="1"/>
          </p:cNvSpPr>
          <p:nvPr>
            <p:ph type="body" sz="quarter" idx="13" hasCustomPrompt="1"/>
          </p:nvPr>
        </p:nvSpPr>
        <p:spPr>
          <a:xfrm>
            <a:off x="8481738" y="294304"/>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Session Code</a:t>
            </a:r>
          </a:p>
        </p:txBody>
      </p:sp>
      <p:sp>
        <p:nvSpPr>
          <p:cNvPr id="15" name="Text Placeholder 16"/>
          <p:cNvSpPr>
            <a:spLocks noGrp="1"/>
          </p:cNvSpPr>
          <p:nvPr>
            <p:ph type="body" sz="quarter" idx="14" hasCustomPrompt="1"/>
          </p:nvPr>
        </p:nvSpPr>
        <p:spPr>
          <a:xfrm>
            <a:off x="274703" y="6026443"/>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Yammer hashtag</a:t>
            </a: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323340525"/>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4.96142E-6 L -4.34261E-6 4.9614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2.42851E-6 L -3.02783E-6 2.42851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950"/>
                                        <p:tgtEl>
                                          <p:spTgt spid="1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1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16"/>
                                        </p:tgtEl>
                                      </p:cBhvr>
                                      <p:by x="95000" y="95000"/>
                                    </p:animScale>
                                  </p:childTnLst>
                                </p:cTn>
                              </p:par>
                              <p:par>
                                <p:cTn id="34" presetID="10" presetClass="entr" presetSubtype="0" fill="hold" grpId="0" nodeType="withEffect">
                                  <p:stCondLst>
                                    <p:cond delay="7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950"/>
                                        <p:tgtEl>
                                          <p:spTgt spid="17"/>
                                        </p:tgtEl>
                                      </p:cBhvr>
                                    </p:animEffect>
                                  </p:childTnLst>
                                </p:cTn>
                              </p:par>
                              <p:par>
                                <p:cTn id="37" presetID="63" presetClass="path" presetSubtype="0" decel="100000" fill="hold" grpId="1" nodeType="withEffect">
                                  <p:stCondLst>
                                    <p:cond delay="700"/>
                                  </p:stCondLst>
                                  <p:childTnLst>
                                    <p:animMotion origin="layout" path="M -0.01455 2.13345E-6 L 1.62369E-6 2.13345E-6 " pathEditMode="relative" rAng="0" ptsTypes="AA">
                                      <p:cBhvr>
                                        <p:cTn id="38" dur="950" fill="hold"/>
                                        <p:tgtEl>
                                          <p:spTgt spid="17"/>
                                        </p:tgtEl>
                                        <p:attrNameLst>
                                          <p:attrName>ppt_x</p:attrName>
                                          <p:attrName>ppt_y</p:attrName>
                                        </p:attrNameLst>
                                      </p:cBhvr>
                                      <p:rCtr x="728" y="0"/>
                                    </p:animMotion>
                                  </p:childTnLst>
                                </p:cTn>
                              </p:par>
                              <p:par>
                                <p:cTn id="39" presetID="6" presetClass="emph" presetSubtype="0" accel="100000" autoRev="1" fill="hold" grpId="2" nodeType="withEffect">
                                  <p:stCondLst>
                                    <p:cond delay="0"/>
                                  </p:stCondLst>
                                  <p:childTnLst>
                                    <p:animScale>
                                      <p:cBhvr>
                                        <p:cTn id="40" dur="500" fill="hold"/>
                                        <p:tgtEl>
                                          <p:spTgt spid="17"/>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950"/>
                                        <p:tgtEl>
                                          <p:spTgt spid="15"/>
                                        </p:tgtEl>
                                      </p:cBhvr>
                                    </p:animEffect>
                                  </p:childTnLst>
                                </p:cTn>
                              </p:par>
                              <p:par>
                                <p:cTn id="44" presetID="63" presetClass="path" presetSubtype="0" decel="100000" fill="hold" grpId="1" nodeType="withEffect">
                                  <p:stCondLst>
                                    <p:cond delay="700"/>
                                  </p:stCondLst>
                                  <p:childTnLst>
                                    <p:animMotion origin="layout" path="M -0.01455 -2.09714E-6 L -4.54174E-6 -2.09714E-6 " pathEditMode="relative" rAng="0" ptsTypes="AA">
                                      <p:cBhvr>
                                        <p:cTn id="45" dur="950" fill="hold"/>
                                        <p:tgtEl>
                                          <p:spTgt spid="15"/>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2.42851E-6 L -3.02783E-6 2.42851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tmplLst>
          <p:tmpl>
            <p:tnLst>
              <p:par>
                <p:cTn presetID="63" presetClass="path" presetSubtype="0" decel="100000" fill="hold" nodeType="withEffect">
                  <p:stCondLst>
                    <p:cond delay="700"/>
                  </p:stCondLst>
                  <p:childTnLst>
                    <p:animMotion origin="layout" path="M -0.01455 2.13345E-6 L 1.62369E-6 2.13345E-6 " pathEditMode="relative" rAng="0" ptsTypes="AA">
                      <p:cBhvr>
                        <p:cTn dur="950" fill="hold"/>
                        <p:tgtEl>
                          <p:spTgt spid="17"/>
                        </p:tgtEl>
                        <p:attrNameLst>
                          <p:attrName>ppt_x</p:attrName>
                          <p:attrName>ppt_y</p:attrName>
                        </p:attrNameLst>
                      </p:cBhvr>
                      <p:rCtr x="728" y="0"/>
                    </p:animMotion>
                  </p:childTnLst>
                </p:cTn>
              </p:par>
            </p:tnLst>
          </p:tmpl>
        </p:tmplLst>
      </p:bldP>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tmplLst>
          <p:tmpl>
            <p:tnLst>
              <p:par>
                <p:cTn presetID="63" presetClass="path" presetSubtype="0" decel="100000" fill="hold" nodeType="withEffect">
                  <p:stCondLst>
                    <p:cond delay="700"/>
                  </p:stCondLst>
                  <p:childTnLst>
                    <p:animMotion origin="layout" path="M -0.01455 -2.09714E-6 L -4.54174E-6 -2.09714E-6 " pathEditMode="relative" rAng="0" ptsTypes="AA">
                      <p:cBhvr>
                        <p:cTn dur="950" fill="hold"/>
                        <p:tgtEl>
                          <p:spTgt spid="15"/>
                        </p:tgtEl>
                        <p:attrNameLst>
                          <p:attrName>ppt_x</p:attrName>
                          <p:attrName>ppt_y</p:attrName>
                        </p:attrNameLst>
                      </p:cBhvr>
                      <p:rCtr x="728" y="0"/>
                    </p:animMotion>
                  </p:childTnLst>
                </p:cTn>
              </p:par>
            </p:tnLst>
          </p:tmpl>
        </p:tmplLst>
      </p:bldP>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 STATIC">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50577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74703" y="166848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a:t>Presentation title</a:t>
            </a:r>
          </a:p>
        </p:txBody>
      </p:sp>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 Placeholder 16"/>
          <p:cNvSpPr>
            <a:spLocks noGrp="1"/>
          </p:cNvSpPr>
          <p:nvPr>
            <p:ph type="body" sz="quarter" idx="13" hasCustomPrompt="1"/>
          </p:nvPr>
        </p:nvSpPr>
        <p:spPr>
          <a:xfrm>
            <a:off x="8504082" y="28594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Session Code</a:t>
            </a:r>
          </a:p>
        </p:txBody>
      </p:sp>
      <p:sp>
        <p:nvSpPr>
          <p:cNvPr id="10" name="Text Placeholder 16"/>
          <p:cNvSpPr>
            <a:spLocks noGrp="1"/>
          </p:cNvSpPr>
          <p:nvPr>
            <p:ph type="body" sz="quarter" idx="14" hasCustomPrompt="1"/>
          </p:nvPr>
        </p:nvSpPr>
        <p:spPr>
          <a:xfrm>
            <a:off x="280051" y="6045467"/>
            <a:ext cx="3657600" cy="461665"/>
          </a:xfrm>
        </p:spPr>
        <p:txBody>
          <a:bodyPr/>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Yammer hashtag</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34362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6158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2919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00485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12705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4436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3617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2097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1545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9586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1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9" y="4868863"/>
            <a:ext cx="7315198"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Tree>
    <p:extLst>
      <p:ext uri="{BB962C8B-B14F-4D97-AF65-F5344CB8AC3E}">
        <p14:creationId xmlns:p14="http://schemas.microsoft.com/office/powerpoint/2010/main" val="1953654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4571278"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Video title</a:t>
            </a:r>
          </a:p>
        </p:txBody>
      </p:sp>
      <p:pic>
        <p:nvPicPr>
          <p:cNvPr id="4" name="Picture 3"/>
          <p:cNvPicPr>
            <a:picLocks noChangeAspect="1"/>
          </p:cNvPicPr>
          <p:nvPr userDrawn="1"/>
        </p:nvPicPr>
        <p:blipFill>
          <a:blip r:embed="rId2"/>
          <a:stretch>
            <a:fillRect/>
          </a:stretch>
        </p:blipFill>
        <p:spPr>
          <a:xfrm>
            <a:off x="635" y="3410196"/>
            <a:ext cx="12435840" cy="3104213"/>
          </a:xfrm>
          <a:prstGeom prst="rect">
            <a:avLst/>
          </a:prstGeom>
        </p:spPr>
      </p:pic>
    </p:spTree>
    <p:extLst>
      <p:ext uri="{BB962C8B-B14F-4D97-AF65-F5344CB8AC3E}">
        <p14:creationId xmlns:p14="http://schemas.microsoft.com/office/powerpoint/2010/main" val="2439254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7543005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258382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p>
        </p:txBody>
      </p:sp>
    </p:spTree>
    <p:extLst>
      <p:ext uri="{BB962C8B-B14F-4D97-AF65-F5344CB8AC3E}">
        <p14:creationId xmlns:p14="http://schemas.microsoft.com/office/powerpoint/2010/main" val="4099045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Ref idx="1001">
        <a:schemeClr val="bg2"/>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lgn="r">
              <a:spcBef>
                <a:spcPts val="0"/>
              </a:spcBef>
              <a:buNone/>
              <a:defRPr sz="3200" baseline="0">
                <a:latin typeface="+mj-lt"/>
              </a:defRPr>
            </a:lvl1pPr>
          </a:lstStyle>
          <a:p>
            <a:pPr lvl="0"/>
            <a:r>
              <a:rPr lang="en-US"/>
              <a:t>Author’s Name</a:t>
            </a:r>
          </a:p>
          <a:p>
            <a:pPr lvl="0"/>
            <a:r>
              <a:rPr lang="en-US"/>
              <a:t>Title</a:t>
            </a:r>
          </a:p>
        </p:txBody>
      </p:sp>
    </p:spTree>
    <p:extLst>
      <p:ext uri="{BB962C8B-B14F-4D97-AF65-F5344CB8AC3E}">
        <p14:creationId xmlns:p14="http://schemas.microsoft.com/office/powerpoint/2010/main" val="40382323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947021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275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5381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98773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9556569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1010468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22965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987508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2861900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43514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7169398"/>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30921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2844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547659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er Evidenc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997031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329114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3301614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334905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465717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7309930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030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134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0562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logo slide_color">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36051661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1400615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892942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56908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5161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659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3330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60776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73131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2379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55002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06033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528537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9085269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434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837970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392572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58594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8320336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0514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83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645377"/>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2770686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12794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913304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551916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4488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4859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14350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7810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40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3774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785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2465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5598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41412403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15920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39214935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552396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590616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2515860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927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3292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69872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009854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955136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9233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961283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232434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8060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7627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969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4245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6773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435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536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1330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0590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9856039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273485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2334607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theme" Target="../theme/theme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theme" Target="../theme/theme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7.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theme" Target="../theme/theme8.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412585860"/>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138505725"/>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 id="2147484413"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5"/>
            <a:chOff x="12618967" y="0"/>
            <a:chExt cx="952401" cy="5766965"/>
          </a:xfrm>
        </p:grpSpPr>
        <p:grpSp>
          <p:nvGrpSpPr>
            <p:cNvPr id="18" name="Group 17"/>
            <p:cNvGrpSpPr/>
            <p:nvPr userDrawn="1"/>
          </p:nvGrpSpPr>
          <p:grpSpPr>
            <a:xfrm>
              <a:off x="12618967" y="0"/>
              <a:ext cx="952401" cy="5720411"/>
              <a:chOff x="12618967" y="0"/>
              <a:chExt cx="952401" cy="5720411"/>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0 G:120 B:215</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a:gradFill>
                        <a:gsLst>
                          <a:gs pos="10042">
                            <a:schemeClr val="tx1"/>
                          </a:gs>
                          <a:gs pos="39000">
                            <a:schemeClr val="tx1"/>
                          </a:gs>
                        </a:gsLst>
                        <a:lin ang="5400000" scaled="0"/>
                      </a:gradFill>
                      <a:ea typeface="Segoe UI" pitchFamily="34" charset="0"/>
                      <a:cs typeface="Segoe UI" pitchFamily="34" charset="0"/>
                    </a:rPr>
                    <a:t>R:</a:t>
                  </a:r>
                  <a:r>
                    <a:rPr lang="en-US" sz="500" baseline="0">
                      <a:gradFill>
                        <a:gsLst>
                          <a:gs pos="10042">
                            <a:schemeClr val="tx1"/>
                          </a:gs>
                          <a:gs pos="39000">
                            <a:schemeClr val="tx1"/>
                          </a:gs>
                        </a:gsLst>
                        <a:lin ang="5400000" scaled="0"/>
                      </a:gradFill>
                      <a:ea typeface="Segoe UI" pitchFamily="34" charset="0"/>
                      <a:cs typeface="Segoe UI" pitchFamily="34" charset="0"/>
                    </a:rPr>
                    <a:t>186 G:216 B:10</a:t>
                  </a:r>
                  <a:endParaRPr lang="en-US" sz="50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92 G:45 B:145</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0 G:32 B:80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27" name="Group 26"/>
              <p:cNvGrpSpPr/>
              <p:nvPr userDrawn="1"/>
            </p:nvGrpSpPr>
            <p:grpSpPr>
              <a:xfrm rot="5400000">
                <a:off x="11870606" y="3812276"/>
                <a:ext cx="1786491" cy="289766"/>
                <a:chOff x="4476564" y="4543426"/>
                <a:chExt cx="1786491" cy="289766"/>
              </a:xfrm>
            </p:grpSpPr>
            <p:sp>
              <p:nvSpPr>
                <p:cNvPr id="33" name="Rectangle 32"/>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19" name="Rectangle 18"/>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Secondary colors (use only when</a:t>
                </a:r>
                <a:r>
                  <a:rPr lang="en-US" sz="1000" baseline="0">
                    <a:gradFill>
                      <a:gsLst>
                        <a:gs pos="2917">
                          <a:schemeClr val="tx1"/>
                        </a:gs>
                        <a:gs pos="30000">
                          <a:schemeClr val="tx1"/>
                        </a:gs>
                      </a:gsLst>
                      <a:lin ang="5400000" scaled="0"/>
                    </a:gradFill>
                  </a:rPr>
                  <a:t> necessary)</a:t>
                </a:r>
                <a:endParaRPr lang="en-US" sz="1000">
                  <a:gradFill>
                    <a:gsLst>
                      <a:gs pos="2917">
                        <a:schemeClr val="tx1"/>
                      </a:gs>
                      <a:gs pos="30000">
                        <a:schemeClr val="tx1"/>
                      </a:gs>
                    </a:gsLst>
                    <a:lin ang="5400000" scaled="0"/>
                  </a:gradFill>
                </a:endParaRPr>
              </a:p>
            </p:txBody>
          </p:sp>
        </p:grpSp>
        <p:sp>
          <p:nvSpPr>
            <p:cNvPr id="20" name="Rectangle 19"/>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Tree>
    <p:extLst>
      <p:ext uri="{BB962C8B-B14F-4D97-AF65-F5344CB8AC3E}">
        <p14:creationId xmlns:p14="http://schemas.microsoft.com/office/powerpoint/2010/main" val="750946611"/>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3" r:id="rId19"/>
    <p:sldLayoutId id="2147484434" r:id="rId20"/>
    <p:sldLayoutId id="2147484435" r:id="rId21"/>
    <p:sldLayoutId id="2147484436" r:id="rId22"/>
    <p:sldLayoutId id="2147484437" r:id="rId23"/>
    <p:sldLayoutId id="2147484438" r:id="rId24"/>
    <p:sldLayoutId id="2147484439"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193038520"/>
      </p:ext>
    </p:extLst>
  </p:cSld>
  <p:clrMap bg1="dk1" tx1="lt1" bg2="dk2" tx2="lt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 id="2147484454" r:id="rId14"/>
    <p:sldLayoutId id="2147484455" r:id="rId15"/>
    <p:sldLayoutId id="2147484456" r:id="rId16"/>
    <p:sldLayoutId id="2147484457" r:id="rId17"/>
    <p:sldLayoutId id="214748445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50317511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 id="2147484476" r:id="rId17"/>
    <p:sldLayoutId id="2147484477" r:id="rId18"/>
    <p:sldLayoutId id="2147484478" r:id="rId19"/>
    <p:sldLayoutId id="2147484479" r:id="rId20"/>
    <p:sldLayoutId id="2147484480" r:id="rId21"/>
    <p:sldLayoutId id="2147484481"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tags" Target="../tags/tag2.xml"/><Relationship Id="rId1" Type="http://schemas.openxmlformats.org/officeDocument/2006/relationships/themeOverride" Target="../theme/themeOverride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tags" Target="../tags/tag3.xml"/><Relationship Id="rId1" Type="http://schemas.openxmlformats.org/officeDocument/2006/relationships/themeOverride" Target="../theme/themeOverride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2.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3.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3.xml"/><Relationship Id="rId5" Type="http://schemas.openxmlformats.org/officeDocument/2006/relationships/image" Target="../media/image1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4.xml"/><Relationship Id="rId1" Type="http://schemas.openxmlformats.org/officeDocument/2006/relationships/themeOverride" Target="../theme/themeOverride1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1.xml"/><Relationship Id="rId1" Type="http://schemas.openxmlformats.org/officeDocument/2006/relationships/slideLayout" Target="../slideLayouts/slideLayout162.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10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https://aka.ms/ignite.mobileap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4.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15.xml"/><Relationship Id="rId7" Type="http://schemas.openxmlformats.org/officeDocument/2006/relationships/diagramQuickStyle" Target="../diagrams/quickStyle2.xml"/><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5.xml"/><Relationship Id="rId1" Type="http://schemas.openxmlformats.org/officeDocument/2006/relationships/themeOverride" Target="../theme/themeOverride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982662"/>
            <a:ext cx="9143936" cy="1828786"/>
          </a:xfrm>
        </p:spPr>
        <p:txBody>
          <a:bodyPr/>
          <a:lstStyle/>
          <a:p>
            <a:r>
              <a:rPr lang="en-US"/>
              <a:t>Explore Configuration and Change Management in Operations Management Suite</a:t>
            </a:r>
          </a:p>
        </p:txBody>
      </p:sp>
      <p:sp>
        <p:nvSpPr>
          <p:cNvPr id="5" name="Text Placeholder 4"/>
          <p:cNvSpPr>
            <a:spLocks noGrp="1"/>
          </p:cNvSpPr>
          <p:nvPr>
            <p:ph type="body" sz="quarter" idx="12"/>
          </p:nvPr>
        </p:nvSpPr>
        <p:spPr>
          <a:xfrm>
            <a:off x="274700" y="3509753"/>
            <a:ext cx="9891983" cy="1828007"/>
          </a:xfrm>
        </p:spPr>
        <p:txBody>
          <a:bodyPr/>
          <a:lstStyle/>
          <a:p>
            <a:r>
              <a:rPr lang="en-US" dirty="0">
                <a:solidFill>
                  <a:schemeClr val="tx1"/>
                </a:solidFill>
              </a:rPr>
              <a:t>Lavanya Krishnan</a:t>
            </a:r>
            <a:endParaRPr lang="en-US" dirty="0"/>
          </a:p>
          <a:p>
            <a:r>
              <a:rPr lang="en-US" dirty="0"/>
              <a:t>Eamon O’Reilly</a:t>
            </a:r>
          </a:p>
          <a:p>
            <a:r>
              <a:rPr lang="en-US" dirty="0"/>
              <a:t>Program Managers in Operations Management Suite</a:t>
            </a:r>
            <a:endParaRPr lang="en-US" dirty="0">
              <a:solidFill>
                <a:schemeClr val="tx1"/>
              </a:solidFill>
            </a:endParaRPr>
          </a:p>
        </p:txBody>
      </p:sp>
      <p:sp>
        <p:nvSpPr>
          <p:cNvPr id="2" name="TextBox 1"/>
          <p:cNvSpPr txBox="1"/>
          <p:nvPr/>
        </p:nvSpPr>
        <p:spPr>
          <a:xfrm>
            <a:off x="9875837" y="296863"/>
            <a:ext cx="22860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BRK2092</a:t>
            </a:r>
          </a:p>
        </p:txBody>
      </p:sp>
    </p:spTree>
    <p:extLst>
      <p:ext uri="{BB962C8B-B14F-4D97-AF65-F5344CB8AC3E}">
        <p14:creationId xmlns:p14="http://schemas.microsoft.com/office/powerpoint/2010/main" val="10529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a:t>Runbooks with DSC</a:t>
            </a:r>
          </a:p>
        </p:txBody>
      </p:sp>
    </p:spTree>
    <p:extLst>
      <p:ext uri="{BB962C8B-B14F-4D97-AF65-F5344CB8AC3E}">
        <p14:creationId xmlns:p14="http://schemas.microsoft.com/office/powerpoint/2010/main" val="11114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429179"/>
          </a:xfrm>
          <a:prstGeom prst="rect">
            <a:avLst/>
          </a:prstGeom>
        </p:spPr>
        <p:txBody>
          <a:bodyPr/>
          <a:lstStyle/>
          <a:p>
            <a:pPr>
              <a:spcAft>
                <a:spcPts val="1224"/>
              </a:spcAft>
            </a:pPr>
            <a:r>
              <a:rPr lang="en-US" sz="3600"/>
              <a:t>Use PS DSC to </a:t>
            </a:r>
            <a:r>
              <a:rPr lang="en-US" sz="3600" b="1"/>
              <a:t>declaratively configure </a:t>
            </a:r>
            <a:r>
              <a:rPr lang="en-US" sz="3600"/>
              <a:t>VMs / physical hosts</a:t>
            </a:r>
          </a:p>
          <a:p>
            <a:pPr>
              <a:spcAft>
                <a:spcPts val="1224"/>
              </a:spcAft>
            </a:pPr>
            <a:r>
              <a:rPr lang="en-US" sz="3600"/>
              <a:t>Use </a:t>
            </a:r>
            <a:r>
              <a:rPr lang="en-US" sz="3600" err="1"/>
              <a:t>runbooks</a:t>
            </a:r>
            <a:r>
              <a:rPr lang="en-US" sz="3600"/>
              <a:t> to </a:t>
            </a:r>
            <a:r>
              <a:rPr lang="en-US" sz="3600" b="1"/>
              <a:t>orchestrate complex processes </a:t>
            </a:r>
            <a:r>
              <a:rPr lang="en-US" sz="3600"/>
              <a:t>across systems</a:t>
            </a:r>
            <a:endParaRPr lang="en-US" sz="3600" b="1"/>
          </a:p>
          <a:p>
            <a:pPr>
              <a:spcAft>
                <a:spcPts val="1224"/>
              </a:spcAft>
            </a:pPr>
            <a:r>
              <a:rPr lang="en-US" sz="3200"/>
              <a:t>Use PS DSC within Azure Automation </a:t>
            </a:r>
            <a:r>
              <a:rPr lang="en-US" sz="3200" err="1"/>
              <a:t>runbooks</a:t>
            </a:r>
            <a:r>
              <a:rPr lang="en-US" sz="3200"/>
              <a:t> to </a:t>
            </a:r>
            <a:r>
              <a:rPr lang="en-US" sz="3200" b="1"/>
              <a:t>configure machines as part of larger processes</a:t>
            </a:r>
          </a:p>
          <a:p>
            <a:pPr lvl="1">
              <a:spcAft>
                <a:spcPts val="1224"/>
              </a:spcAft>
            </a:pPr>
            <a:r>
              <a:rPr lang="en-US" sz="1600"/>
              <a:t>Test &amp; deploy DSC Configurations to all of your servers</a:t>
            </a:r>
          </a:p>
          <a:p>
            <a:pPr lvl="1">
              <a:spcAft>
                <a:spcPts val="1224"/>
              </a:spcAft>
            </a:pPr>
            <a:r>
              <a:rPr lang="en-US" sz="1600"/>
              <a:t>Receive request from self service portal from end user, runbook deploys the machine and decides which DSC policy to apply to it based on user type</a:t>
            </a:r>
          </a:p>
          <a:p>
            <a:pPr marL="342900" lvl="1" indent="0">
              <a:spcAft>
                <a:spcPts val="1224"/>
              </a:spcAft>
              <a:buNone/>
            </a:pPr>
            <a:endParaRPr lang="en-US" sz="1600"/>
          </a:p>
          <a:p>
            <a:pPr lvl="1">
              <a:spcAft>
                <a:spcPts val="1224"/>
              </a:spcAft>
            </a:pPr>
            <a:endParaRPr lang="en-US" sz="1600"/>
          </a:p>
          <a:p>
            <a:pPr marL="914400" lvl="2" indent="-342900">
              <a:spcAft>
                <a:spcPts val="1224"/>
              </a:spcAft>
              <a:buFont typeface="+mj-lt"/>
              <a:buAutoNum type="arabicPeriod"/>
            </a:pPr>
            <a:endParaRPr lang="en-US" sz="1600"/>
          </a:p>
        </p:txBody>
      </p:sp>
      <p:sp>
        <p:nvSpPr>
          <p:cNvPr id="2" name="Title 1"/>
          <p:cNvSpPr>
            <a:spLocks noGrp="1"/>
          </p:cNvSpPr>
          <p:nvPr>
            <p:ph type="title"/>
          </p:nvPr>
        </p:nvSpPr>
        <p:spPr/>
        <p:txBody>
          <a:bodyPr>
            <a:normAutofit/>
          </a:bodyPr>
          <a:lstStyle/>
          <a:p>
            <a:r>
              <a:rPr lang="en-US"/>
              <a:t>DSC and Runbooks – better together</a:t>
            </a:r>
          </a:p>
        </p:txBody>
      </p:sp>
    </p:spTree>
    <p:custDataLst>
      <p:tags r:id="rId2"/>
    </p:custDataLst>
    <p:extLst>
      <p:ext uri="{BB962C8B-B14F-4D97-AF65-F5344CB8AC3E}">
        <p14:creationId xmlns:p14="http://schemas.microsoft.com/office/powerpoint/2010/main" val="3928891120"/>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Demo – DevOps Scenario</a:t>
            </a:r>
          </a:p>
        </p:txBody>
      </p:sp>
      <p:sp>
        <p:nvSpPr>
          <p:cNvPr id="6" name="Rectangle 5"/>
          <p:cNvSpPr/>
          <p:nvPr/>
        </p:nvSpPr>
        <p:spPr bwMode="auto">
          <a:xfrm>
            <a:off x="4546935" y="1580403"/>
            <a:ext cx="2103097" cy="9143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gradFill>
                  <a:gsLst>
                    <a:gs pos="5439">
                      <a:srgbClr val="F8F8F8"/>
                    </a:gs>
                    <a:gs pos="10000">
                      <a:srgbClr val="F8F8F8"/>
                    </a:gs>
                  </a:gsLst>
                  <a:lin ang="5400000" scaled="0"/>
                </a:gradFill>
                <a:effectLst/>
                <a:uLnTx/>
                <a:uFillTx/>
              </a:rPr>
              <a:t>Source Control for Application / Configuration</a:t>
            </a:r>
          </a:p>
        </p:txBody>
      </p:sp>
      <p:pic>
        <p:nvPicPr>
          <p:cNvPr id="7" name="Picture 6" descr="Original file ‎ (SVG file, nominally 48 × 48 pixels, file size: 20 ..."/>
          <p:cNvPicPr>
            <a:picLocks noChangeAspect="1"/>
          </p:cNvPicPr>
          <p:nvPr/>
        </p:nvPicPr>
        <p:blipFill>
          <a:blip r:embed="rId5"/>
          <a:stretch>
            <a:fillRect/>
          </a:stretch>
        </p:blipFill>
        <p:spPr>
          <a:xfrm>
            <a:off x="731897" y="1252149"/>
            <a:ext cx="1777917" cy="1777917"/>
          </a:xfrm>
          <a:prstGeom prst="rect">
            <a:avLst/>
          </a:prstGeom>
        </p:spPr>
      </p:pic>
      <p:pic>
        <p:nvPicPr>
          <p:cNvPr id="8" name="Picture 7" descr="File:Emblem-person-red.svg"/>
          <p:cNvPicPr>
            <a:picLocks noChangeAspect="1"/>
          </p:cNvPicPr>
          <p:nvPr/>
        </p:nvPicPr>
        <p:blipFill>
          <a:blip r:embed="rId6"/>
          <a:stretch>
            <a:fillRect/>
          </a:stretch>
        </p:blipFill>
        <p:spPr>
          <a:xfrm>
            <a:off x="8443696" y="1188756"/>
            <a:ext cx="1931509" cy="1931509"/>
          </a:xfrm>
          <a:prstGeom prst="rect">
            <a:avLst/>
          </a:prstGeom>
        </p:spPr>
      </p:pic>
      <p:sp>
        <p:nvSpPr>
          <p:cNvPr id="9" name="Rectangle 8"/>
          <p:cNvSpPr/>
          <p:nvPr/>
        </p:nvSpPr>
        <p:spPr bwMode="auto">
          <a:xfrm>
            <a:off x="3043272" y="3314384"/>
            <a:ext cx="5120583" cy="9143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rPr>
              <a:t>VS Team Services</a:t>
            </a:r>
          </a:p>
        </p:txBody>
      </p:sp>
      <p:sp>
        <p:nvSpPr>
          <p:cNvPr id="10" name="Cloud 9"/>
          <p:cNvSpPr/>
          <p:nvPr/>
        </p:nvSpPr>
        <p:spPr bwMode="auto">
          <a:xfrm>
            <a:off x="2103482" y="5059633"/>
            <a:ext cx="2468853" cy="1188707"/>
          </a:xfrm>
          <a:prstGeom prst="cloud">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rPr>
              <a:t>Azure / On-Premises / AWS</a:t>
            </a:r>
          </a:p>
        </p:txBody>
      </p:sp>
      <p:sp>
        <p:nvSpPr>
          <p:cNvPr id="12" name="Cloud 11"/>
          <p:cNvSpPr/>
          <p:nvPr/>
        </p:nvSpPr>
        <p:spPr bwMode="auto">
          <a:xfrm>
            <a:off x="6766871" y="5059632"/>
            <a:ext cx="2468853" cy="1188707"/>
          </a:xfrm>
          <a:prstGeom prst="cloud">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rPr>
              <a:t>Automation Service</a:t>
            </a:r>
          </a:p>
        </p:txBody>
      </p:sp>
      <p:sp>
        <p:nvSpPr>
          <p:cNvPr id="13" name="TextBox 12"/>
          <p:cNvSpPr txBox="1"/>
          <p:nvPr/>
        </p:nvSpPr>
        <p:spPr>
          <a:xfrm>
            <a:off x="614994" y="2755434"/>
            <a:ext cx="2011721"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Developer</a:t>
            </a:r>
          </a:p>
        </p:txBody>
      </p:sp>
      <p:sp>
        <p:nvSpPr>
          <p:cNvPr id="14" name="TextBox 13"/>
          <p:cNvSpPr txBox="1"/>
          <p:nvPr/>
        </p:nvSpPr>
        <p:spPr>
          <a:xfrm>
            <a:off x="8560597" y="2741566"/>
            <a:ext cx="2011721"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Operations</a:t>
            </a:r>
          </a:p>
        </p:txBody>
      </p:sp>
      <p:cxnSp>
        <p:nvCxnSpPr>
          <p:cNvPr id="16" name="Straight Arrow Connector 15"/>
          <p:cNvCxnSpPr/>
          <p:nvPr/>
        </p:nvCxnSpPr>
        <p:spPr>
          <a:xfrm>
            <a:off x="2626715" y="2106169"/>
            <a:ext cx="182878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6" idx="3"/>
          </p:cNvCxnSpPr>
          <p:nvPr/>
        </p:nvCxnSpPr>
        <p:spPr>
          <a:xfrm flipH="1">
            <a:off x="6650032" y="2037598"/>
            <a:ext cx="219453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98490" y="1595972"/>
            <a:ext cx="239079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Application code / Infrastructure requirements</a:t>
            </a:r>
          </a:p>
        </p:txBody>
      </p:sp>
      <p:sp>
        <p:nvSpPr>
          <p:cNvPr id="23" name="TextBox 22"/>
          <p:cNvSpPr txBox="1"/>
          <p:nvPr/>
        </p:nvSpPr>
        <p:spPr>
          <a:xfrm>
            <a:off x="7263466" y="4210813"/>
            <a:ext cx="239079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Infrastructure policy / Application policy</a:t>
            </a:r>
          </a:p>
        </p:txBody>
      </p:sp>
      <p:cxnSp>
        <p:nvCxnSpPr>
          <p:cNvPr id="4" name="Straight Arrow Connector 3"/>
          <p:cNvCxnSpPr>
            <a:stCxn id="6" idx="2"/>
            <a:endCxn id="9" idx="0"/>
          </p:cNvCxnSpPr>
          <p:nvPr/>
        </p:nvCxnSpPr>
        <p:spPr>
          <a:xfrm>
            <a:off x="5598484" y="2494793"/>
            <a:ext cx="5080" cy="81959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p:cNvCxnSpPr>
          <p:nvPr/>
        </p:nvCxnSpPr>
        <p:spPr>
          <a:xfrm flipH="1">
            <a:off x="4313237" y="4228774"/>
            <a:ext cx="1290327" cy="8988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2"/>
            <a:endCxn id="12" idx="3"/>
          </p:cNvCxnSpPr>
          <p:nvPr/>
        </p:nvCxnSpPr>
        <p:spPr>
          <a:xfrm>
            <a:off x="5603564" y="4228774"/>
            <a:ext cx="2397734" cy="8988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0" idx="0"/>
          </p:cNvCxnSpPr>
          <p:nvPr/>
        </p:nvCxnSpPr>
        <p:spPr>
          <a:xfrm flipH="1">
            <a:off x="4570278" y="5653986"/>
            <a:ext cx="2204251"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93887" y="4319005"/>
            <a:ext cx="239079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Template for infra requirements</a:t>
            </a:r>
          </a:p>
        </p:txBody>
      </p:sp>
      <p:sp>
        <p:nvSpPr>
          <p:cNvPr id="27" name="TextBox 26"/>
          <p:cNvSpPr txBox="1"/>
          <p:nvPr/>
        </p:nvSpPr>
        <p:spPr>
          <a:xfrm>
            <a:off x="6692554" y="1551643"/>
            <a:ext cx="239079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Infrastructure policy / Application policy</a:t>
            </a:r>
          </a:p>
        </p:txBody>
      </p:sp>
      <p:sp>
        <p:nvSpPr>
          <p:cNvPr id="28" name="TextBox 27"/>
          <p:cNvSpPr txBox="1"/>
          <p:nvPr/>
        </p:nvSpPr>
        <p:spPr>
          <a:xfrm>
            <a:off x="4862820" y="4873050"/>
            <a:ext cx="239079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a:ln>
                  <a:noFill/>
                </a:ln>
                <a:gradFill>
                  <a:gsLst>
                    <a:gs pos="2917">
                      <a:schemeClr val="tx1"/>
                    </a:gs>
                    <a:gs pos="30000">
                      <a:schemeClr val="tx1"/>
                    </a:gs>
                  </a:gsLst>
                  <a:lin ang="5400000" scaled="0"/>
                </a:gradFill>
                <a:effectLst/>
                <a:uLnTx/>
                <a:uFillTx/>
              </a:rPr>
              <a:t>Configure OS / Deploy application using DSC</a:t>
            </a:r>
          </a:p>
        </p:txBody>
      </p:sp>
      <p:cxnSp>
        <p:nvCxnSpPr>
          <p:cNvPr id="31" name="Straight Arrow Connector 30"/>
          <p:cNvCxnSpPr>
            <a:endCxn id="9" idx="0"/>
          </p:cNvCxnSpPr>
          <p:nvPr/>
        </p:nvCxnSpPr>
        <p:spPr>
          <a:xfrm>
            <a:off x="2509814" y="2141107"/>
            <a:ext cx="3093750" cy="117327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1"/>
            <a:endCxn id="9" idx="0"/>
          </p:cNvCxnSpPr>
          <p:nvPr/>
        </p:nvCxnSpPr>
        <p:spPr>
          <a:xfrm flipH="1">
            <a:off x="5603564" y="2154511"/>
            <a:ext cx="2840132" cy="11598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36951" y="2539821"/>
            <a:ext cx="1527006" cy="6001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00" b="0" i="0" u="none" strike="noStrike" kern="0" cap="none" spc="0" normalizeH="0" baseline="0" noProof="0">
                <a:ln>
                  <a:noFill/>
                </a:ln>
                <a:gradFill>
                  <a:gsLst>
                    <a:gs pos="2917">
                      <a:schemeClr val="tx1"/>
                    </a:gs>
                    <a:gs pos="30000">
                      <a:schemeClr val="tx1"/>
                    </a:gs>
                  </a:gsLst>
                  <a:lin ang="5400000" scaled="0"/>
                </a:gradFill>
                <a:effectLst/>
                <a:uLnTx/>
                <a:uFillTx/>
              </a:rPr>
              <a:t>Manage Builds / Test coverage</a:t>
            </a:r>
          </a:p>
        </p:txBody>
      </p:sp>
      <p:sp>
        <p:nvSpPr>
          <p:cNvPr id="38" name="TextBox 37"/>
          <p:cNvSpPr txBox="1"/>
          <p:nvPr/>
        </p:nvSpPr>
        <p:spPr>
          <a:xfrm>
            <a:off x="6991679" y="2539821"/>
            <a:ext cx="1527006" cy="44781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00" b="0" i="0" u="none" strike="noStrike" kern="0" cap="none" spc="0" normalizeH="0" baseline="0" noProof="0">
                <a:ln>
                  <a:noFill/>
                </a:ln>
                <a:gradFill>
                  <a:gsLst>
                    <a:gs pos="2917">
                      <a:schemeClr val="tx1"/>
                    </a:gs>
                    <a:gs pos="30000">
                      <a:schemeClr val="tx1"/>
                    </a:gs>
                  </a:gsLst>
                  <a:lin ang="5400000" scaled="0"/>
                </a:gradFill>
                <a:effectLst/>
                <a:uLnTx/>
                <a:uFillTx/>
              </a:rPr>
              <a:t>Approve releases</a:t>
            </a:r>
          </a:p>
        </p:txBody>
      </p:sp>
    </p:spTree>
    <p:custDataLst>
      <p:tags r:id="rId2"/>
    </p:custDataLst>
    <p:extLst>
      <p:ext uri="{BB962C8B-B14F-4D97-AF65-F5344CB8AC3E}">
        <p14:creationId xmlns:p14="http://schemas.microsoft.com/office/powerpoint/2010/main" val="1544630488"/>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
        <p:nvSpPr>
          <p:cNvPr id="4" name="Text Placeholder 3"/>
          <p:cNvSpPr>
            <a:spLocks noGrp="1"/>
          </p:cNvSpPr>
          <p:nvPr>
            <p:ph type="body" sz="quarter" idx="12"/>
          </p:nvPr>
        </p:nvSpPr>
        <p:spPr/>
        <p:txBody>
          <a:bodyPr/>
          <a:lstStyle/>
          <a:p>
            <a:r>
              <a:rPr lang="en-US"/>
              <a:t>Eamon O’Reilly</a:t>
            </a:r>
          </a:p>
        </p:txBody>
      </p:sp>
    </p:spTree>
    <p:extLst>
      <p:ext uri="{BB962C8B-B14F-4D97-AF65-F5344CB8AC3E}">
        <p14:creationId xmlns:p14="http://schemas.microsoft.com/office/powerpoint/2010/main" val="887133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a:t>Change Tracking</a:t>
            </a:r>
          </a:p>
        </p:txBody>
      </p:sp>
    </p:spTree>
    <p:extLst>
      <p:ext uri="{BB962C8B-B14F-4D97-AF65-F5344CB8AC3E}">
        <p14:creationId xmlns:p14="http://schemas.microsoft.com/office/powerpoint/2010/main" val="110269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 Tracking</a:t>
            </a:r>
          </a:p>
        </p:txBody>
      </p:sp>
      <p:sp>
        <p:nvSpPr>
          <p:cNvPr id="3" name="Text Placeholder 2"/>
          <p:cNvSpPr>
            <a:spLocks noGrp="1"/>
          </p:cNvSpPr>
          <p:nvPr>
            <p:ph type="body" sz="quarter" idx="11"/>
          </p:nvPr>
        </p:nvSpPr>
        <p:spPr>
          <a:xfrm>
            <a:off x="274639" y="1212849"/>
            <a:ext cx="11889564" cy="6586418"/>
          </a:xfrm>
        </p:spPr>
        <p:txBody>
          <a:bodyPr/>
          <a:lstStyle/>
          <a:p>
            <a:pPr marL="0" lvl="0" indent="0">
              <a:buNone/>
            </a:pPr>
            <a:r>
              <a:rPr lang="en-US" sz="3600"/>
              <a:t>Identify software, Windows Services and file (new for Ignite) </a:t>
            </a:r>
          </a:p>
        </p:txBody>
      </p:sp>
      <p:sp>
        <p:nvSpPr>
          <p:cNvPr id="4" name="Rectangle 3"/>
          <p:cNvSpPr/>
          <p:nvPr/>
        </p:nvSpPr>
        <p:spPr>
          <a:xfrm>
            <a:off x="28864" y="2098885"/>
            <a:ext cx="6280812" cy="470898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View changes for: </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Configuration type for software, file, daemons, and Windows services</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Software changes to applications and updates</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Windows service changes for individual servers</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File changes for specific files or under a directory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       Key Features: </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Spans across Windows and 10 distributions of Linux</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Correlate configuration changes with other relevant data</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Create an alert &amp; remediate if service stops</a:t>
            </a:r>
          </a:p>
          <a:p>
            <a:pPr marL="752121"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Reporting for package/software updates</a:t>
            </a:r>
          </a:p>
        </p:txBody>
      </p:sp>
      <p:pic>
        <p:nvPicPr>
          <p:cNvPr id="5" name="Picture 4"/>
          <p:cNvPicPr>
            <a:picLocks noChangeAspect="1"/>
          </p:cNvPicPr>
          <p:nvPr/>
        </p:nvPicPr>
        <p:blipFill>
          <a:blip r:embed="rId3"/>
          <a:stretch>
            <a:fillRect/>
          </a:stretch>
        </p:blipFill>
        <p:spPr>
          <a:xfrm>
            <a:off x="5303847" y="2583743"/>
            <a:ext cx="7300438" cy="3053714"/>
          </a:xfrm>
          <a:prstGeom prst="rect">
            <a:avLst/>
          </a:prstGeom>
          <a:scene3d>
            <a:camera prst="perspectiveContrastingLeftFacing"/>
            <a:lightRig rig="threePt" dir="t"/>
          </a:scene3d>
        </p:spPr>
      </p:pic>
    </p:spTree>
    <p:extLst>
      <p:ext uri="{BB962C8B-B14F-4D97-AF65-F5344CB8AC3E}">
        <p14:creationId xmlns:p14="http://schemas.microsoft.com/office/powerpoint/2010/main" val="38638325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
        <p:nvSpPr>
          <p:cNvPr id="4" name="Text Placeholder 3"/>
          <p:cNvSpPr>
            <a:spLocks noGrp="1"/>
          </p:cNvSpPr>
          <p:nvPr>
            <p:ph type="body" sz="quarter" idx="12"/>
          </p:nvPr>
        </p:nvSpPr>
        <p:spPr/>
        <p:txBody>
          <a:bodyPr/>
          <a:lstStyle/>
          <a:p>
            <a:r>
              <a:rPr lang="en-US" dirty="0"/>
              <a:t>Lavanya Krishnan</a:t>
            </a:r>
          </a:p>
        </p:txBody>
      </p:sp>
    </p:spTree>
    <p:extLst>
      <p:ext uri="{BB962C8B-B14F-4D97-AF65-F5344CB8AC3E}">
        <p14:creationId xmlns:p14="http://schemas.microsoft.com/office/powerpoint/2010/main" val="2694681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Integrating with ITSM systems</a:t>
            </a:r>
          </a:p>
        </p:txBody>
      </p:sp>
    </p:spTree>
    <p:extLst>
      <p:ext uri="{BB962C8B-B14F-4D97-AF65-F5344CB8AC3E}">
        <p14:creationId xmlns:p14="http://schemas.microsoft.com/office/powerpoint/2010/main" val="2610741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76225" y="250825"/>
            <a:ext cx="11190384" cy="688975"/>
          </a:xfrm>
          <a:prstGeom prst="rect">
            <a:avLst/>
          </a:prstGeom>
        </p:spPr>
        <p:txBody>
          <a:bodyPr anchor="t"/>
          <a:lstStyle>
            <a:lvl1pPr algn="l" defTabSz="913505" rtl="0" eaLnBrk="0" fontAlgn="base" hangingPunct="0">
              <a:lnSpc>
                <a:spcPct val="90000"/>
              </a:lnSpc>
              <a:spcBef>
                <a:spcPct val="0"/>
              </a:spcBef>
              <a:spcAft>
                <a:spcPct val="0"/>
              </a:spcAft>
              <a:defRPr lang="en-US" sz="5400" kern="1200" spc="-100" dirty="0">
                <a:ln w="3175">
                  <a:noFill/>
                </a:ln>
                <a:solidFill>
                  <a:schemeClr val="tx2"/>
                </a:solidFill>
                <a:latin typeface="+mj-lt"/>
                <a:ea typeface="ＭＳ Ｐゴシック" charset="0"/>
                <a:cs typeface="Segoe UI" pitchFamily="34" charset="0"/>
              </a:defRPr>
            </a:lvl1pPr>
            <a:lvl2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2pPr>
            <a:lvl3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3pPr>
            <a:lvl4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4pPr>
            <a:lvl5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5pPr>
            <a:lvl6pPr marL="44819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6pPr>
            <a:lvl7pPr marL="896386"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7pPr>
            <a:lvl8pPr marL="1344579"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8pPr>
            <a:lvl9pPr marL="179277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9pPr>
          </a:lstStyle>
          <a:p>
            <a:pPr marL="0" marR="0" lvl="0" indent="0" algn="l" defTabSz="913341" rtl="0" eaLnBrk="0" fontAlgn="base" latinLnBrk="0" hangingPunct="0">
              <a:lnSpc>
                <a:spcPct val="90000"/>
              </a:lnSpc>
              <a:spcBef>
                <a:spcPct val="0"/>
              </a:spcBef>
              <a:spcAft>
                <a:spcPct val="0"/>
              </a:spcAft>
              <a:buClrTx/>
              <a:buSzTx/>
              <a:buFontTx/>
              <a:buNone/>
              <a:tabLst/>
              <a:defRPr/>
            </a:pPr>
            <a:r>
              <a:rPr kumimoji="0" lang="en-US" sz="3999"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ITSM Scenarios (</a:t>
            </a:r>
            <a:r>
              <a:rPr kumimoji="0" lang="en-US" sz="3999" b="1" i="0" u="none" strike="noStrike" kern="1200" cap="none" spc="-100" normalizeH="0" baseline="0" noProof="0" dirty="0" err="1">
                <a:ln w="3175">
                  <a:noFill/>
                </a:ln>
                <a:solidFill>
                  <a:schemeClr val="tx1"/>
                </a:solidFill>
                <a:effectLst/>
                <a:uLnTx/>
                <a:uFillTx/>
                <a:latin typeface="+mj-lt"/>
                <a:ea typeface="ＭＳ Ｐゴシック" charset="0"/>
                <a:cs typeface="Segoe UI" pitchFamily="34" charset="0"/>
              </a:rPr>
              <a:t>Provance</a:t>
            </a:r>
            <a:r>
              <a:rPr kumimoji="0" lang="en-US" sz="3999"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 </a:t>
            </a:r>
            <a:r>
              <a:rPr kumimoji="0" lang="en-US" sz="3999" b="1" i="0" u="none" strike="noStrike" kern="1200" cap="none" spc="-100" normalizeH="0" baseline="0" noProof="0" dirty="0" err="1">
                <a:ln w="3175">
                  <a:noFill/>
                </a:ln>
                <a:solidFill>
                  <a:schemeClr val="tx1"/>
                </a:solidFill>
                <a:effectLst/>
                <a:uLnTx/>
                <a:uFillTx/>
                <a:latin typeface="+mj-lt"/>
                <a:ea typeface="ＭＳ Ｐゴシック" charset="0"/>
                <a:cs typeface="Segoe UI" pitchFamily="34" charset="0"/>
              </a:rPr>
              <a:t>ServiceNow</a:t>
            </a:r>
            <a:r>
              <a:rPr kumimoji="0" lang="en-US" sz="3999"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 Cherwell)</a:t>
            </a:r>
          </a:p>
        </p:txBody>
      </p:sp>
      <p:graphicFrame>
        <p:nvGraphicFramePr>
          <p:cNvPr id="79" name="Diagram 78"/>
          <p:cNvGraphicFramePr/>
          <p:nvPr>
            <p:extLst/>
          </p:nvPr>
        </p:nvGraphicFramePr>
        <p:xfrm>
          <a:off x="747930" y="1456291"/>
          <a:ext cx="6812600" cy="494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821740" y="1700774"/>
            <a:ext cx="4512532" cy="4458257"/>
            <a:chOff x="3788795" y="1853431"/>
            <a:chExt cx="4425144" cy="4371918"/>
          </a:xfrm>
        </p:grpSpPr>
        <p:grpSp>
          <p:nvGrpSpPr>
            <p:cNvPr id="5" name="Group 11"/>
            <p:cNvGrpSpPr/>
            <p:nvPr/>
          </p:nvGrpSpPr>
          <p:grpSpPr>
            <a:xfrm rot="18900000">
              <a:off x="3788795" y="1853431"/>
              <a:ext cx="4425144" cy="4371918"/>
              <a:chOff x="1978024" y="1492251"/>
              <a:chExt cx="5083176" cy="5087038"/>
            </a:xfrm>
            <a:effectLst/>
          </p:grpSpPr>
          <p:sp>
            <p:nvSpPr>
              <p:cNvPr id="12" name="Freeform 3"/>
              <p:cNvSpPr>
                <a:spLocks/>
              </p:cNvSpPr>
              <p:nvPr/>
            </p:nvSpPr>
            <p:spPr bwMode="auto">
              <a:xfrm>
                <a:off x="4511674" y="1492251"/>
                <a:ext cx="1800225" cy="1466851"/>
              </a:xfrm>
              <a:custGeom>
                <a:avLst/>
                <a:gdLst/>
                <a:ahLst/>
                <a:cxnLst>
                  <a:cxn ang="0">
                    <a:pos x="1134" y="472"/>
                  </a:cxn>
                  <a:cxn ang="0">
                    <a:pos x="1134" y="472"/>
                  </a:cxn>
                  <a:cxn ang="0">
                    <a:pos x="1078" y="418"/>
                  </a:cxn>
                  <a:cxn ang="0">
                    <a:pos x="1020" y="368"/>
                  </a:cxn>
                  <a:cxn ang="0">
                    <a:pos x="960" y="320"/>
                  </a:cxn>
                  <a:cxn ang="0">
                    <a:pos x="896" y="274"/>
                  </a:cxn>
                  <a:cxn ang="0">
                    <a:pos x="832" y="234"/>
                  </a:cxn>
                  <a:cxn ang="0">
                    <a:pos x="764" y="194"/>
                  </a:cxn>
                  <a:cxn ang="0">
                    <a:pos x="696" y="160"/>
                  </a:cxn>
                  <a:cxn ang="0">
                    <a:pos x="624" y="126"/>
                  </a:cxn>
                  <a:cxn ang="0">
                    <a:pos x="552" y="98"/>
                  </a:cxn>
                  <a:cxn ang="0">
                    <a:pos x="478" y="72"/>
                  </a:cxn>
                  <a:cxn ang="0">
                    <a:pos x="400" y="52"/>
                  </a:cxn>
                  <a:cxn ang="0">
                    <a:pos x="324" y="34"/>
                  </a:cxn>
                  <a:cxn ang="0">
                    <a:pos x="244" y="20"/>
                  </a:cxn>
                  <a:cxn ang="0">
                    <a:pos x="164" y="10"/>
                  </a:cxn>
                  <a:cxn ang="0">
                    <a:pos x="82" y="2"/>
                  </a:cxn>
                  <a:cxn ang="0">
                    <a:pos x="0" y="0"/>
                  </a:cxn>
                  <a:cxn ang="0">
                    <a:pos x="128" y="160"/>
                  </a:cxn>
                  <a:cxn ang="0">
                    <a:pos x="256" y="320"/>
                  </a:cxn>
                  <a:cxn ang="0">
                    <a:pos x="128" y="480"/>
                  </a:cxn>
                  <a:cxn ang="0">
                    <a:pos x="0" y="640"/>
                  </a:cxn>
                  <a:cxn ang="0">
                    <a:pos x="0" y="640"/>
                  </a:cxn>
                  <a:cxn ang="0">
                    <a:pos x="0" y="640"/>
                  </a:cxn>
                  <a:cxn ang="0">
                    <a:pos x="50" y="642"/>
                  </a:cxn>
                  <a:cxn ang="0">
                    <a:pos x="98" y="646"/>
                  </a:cxn>
                  <a:cxn ang="0">
                    <a:pos x="146" y="652"/>
                  </a:cxn>
                  <a:cxn ang="0">
                    <a:pos x="194" y="660"/>
                  </a:cxn>
                  <a:cxn ang="0">
                    <a:pos x="240" y="672"/>
                  </a:cxn>
                  <a:cxn ang="0">
                    <a:pos x="286" y="684"/>
                  </a:cxn>
                  <a:cxn ang="0">
                    <a:pos x="330" y="700"/>
                  </a:cxn>
                  <a:cxn ang="0">
                    <a:pos x="374" y="716"/>
                  </a:cxn>
                  <a:cxn ang="0">
                    <a:pos x="418" y="736"/>
                  </a:cxn>
                  <a:cxn ang="0">
                    <a:pos x="458" y="758"/>
                  </a:cxn>
                  <a:cxn ang="0">
                    <a:pos x="500" y="780"/>
                  </a:cxn>
                  <a:cxn ang="0">
                    <a:pos x="538" y="806"/>
                  </a:cxn>
                  <a:cxn ang="0">
                    <a:pos x="576" y="832"/>
                  </a:cxn>
                  <a:cxn ang="0">
                    <a:pos x="612" y="860"/>
                  </a:cxn>
                  <a:cxn ang="0">
                    <a:pos x="646" y="892"/>
                  </a:cxn>
                  <a:cxn ang="0">
                    <a:pos x="680" y="924"/>
                  </a:cxn>
                  <a:cxn ang="0">
                    <a:pos x="680" y="924"/>
                  </a:cxn>
                  <a:cxn ang="0">
                    <a:pos x="680" y="924"/>
                  </a:cxn>
                  <a:cxn ang="0">
                    <a:pos x="680" y="924"/>
                  </a:cxn>
                  <a:cxn ang="0">
                    <a:pos x="680" y="924"/>
                  </a:cxn>
                  <a:cxn ang="0">
                    <a:pos x="682" y="924"/>
                  </a:cxn>
                  <a:cxn ang="0">
                    <a:pos x="884" y="900"/>
                  </a:cxn>
                  <a:cxn ang="0">
                    <a:pos x="1088" y="878"/>
                  </a:cxn>
                  <a:cxn ang="0">
                    <a:pos x="1110" y="674"/>
                  </a:cxn>
                  <a:cxn ang="0">
                    <a:pos x="1132" y="472"/>
                  </a:cxn>
                  <a:cxn ang="0">
                    <a:pos x="1134" y="472"/>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0" y="64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0" y="924"/>
                    </a:lnTo>
                    <a:lnTo>
                      <a:pt x="680" y="924"/>
                    </a:lnTo>
                    <a:lnTo>
                      <a:pt x="680" y="924"/>
                    </a:lnTo>
                    <a:lnTo>
                      <a:pt x="680" y="924"/>
                    </a:lnTo>
                    <a:lnTo>
                      <a:pt x="682" y="924"/>
                    </a:lnTo>
                    <a:lnTo>
                      <a:pt x="884" y="900"/>
                    </a:lnTo>
                    <a:lnTo>
                      <a:pt x="1088" y="878"/>
                    </a:lnTo>
                    <a:lnTo>
                      <a:pt x="1110" y="674"/>
                    </a:lnTo>
                    <a:lnTo>
                      <a:pt x="1132" y="472"/>
                    </a:lnTo>
                    <a:lnTo>
                      <a:pt x="1134" y="472"/>
                    </a:lnTo>
                    <a:close/>
                  </a:path>
                </a:pathLst>
              </a:custGeom>
              <a:solidFill>
                <a:schemeClr val="accent6">
                  <a:lumMod val="75000"/>
                </a:schemeClr>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3" name="Freeform 4"/>
              <p:cNvSpPr>
                <a:spLocks/>
              </p:cNvSpPr>
              <p:nvPr/>
            </p:nvSpPr>
            <p:spPr bwMode="auto">
              <a:xfrm>
                <a:off x="2717799" y="1492251"/>
                <a:ext cx="2203450" cy="1463676"/>
              </a:xfrm>
              <a:custGeom>
                <a:avLst/>
                <a:gdLst/>
                <a:ahLst/>
                <a:cxnLst>
                  <a:cxn ang="0">
                    <a:pos x="1134" y="0"/>
                  </a:cxn>
                  <a:cxn ang="0">
                    <a:pos x="1134" y="0"/>
                  </a:cxn>
                  <a:cxn ang="0">
                    <a:pos x="1056" y="2"/>
                  </a:cxn>
                  <a:cxn ang="0">
                    <a:pos x="980" y="8"/>
                  </a:cxn>
                  <a:cxn ang="0">
                    <a:pos x="904" y="16"/>
                  </a:cxn>
                  <a:cxn ang="0">
                    <a:pos x="828" y="30"/>
                  </a:cxn>
                  <a:cxn ang="0">
                    <a:pos x="752" y="46"/>
                  </a:cxn>
                  <a:cxn ang="0">
                    <a:pos x="676" y="66"/>
                  </a:cxn>
                  <a:cxn ang="0">
                    <a:pos x="602" y="90"/>
                  </a:cxn>
                  <a:cxn ang="0">
                    <a:pos x="530" y="118"/>
                  </a:cxn>
                  <a:cxn ang="0">
                    <a:pos x="458" y="148"/>
                  </a:cxn>
                  <a:cxn ang="0">
                    <a:pos x="388" y="184"/>
                  </a:cxn>
                  <a:cxn ang="0">
                    <a:pos x="318" y="222"/>
                  </a:cxn>
                  <a:cxn ang="0">
                    <a:pos x="250" y="264"/>
                  </a:cxn>
                  <a:cxn ang="0">
                    <a:pos x="186" y="310"/>
                  </a:cxn>
                  <a:cxn ang="0">
                    <a:pos x="122" y="360"/>
                  </a:cxn>
                  <a:cxn ang="0">
                    <a:pos x="60" y="412"/>
                  </a:cxn>
                  <a:cxn ang="0">
                    <a:pos x="0" y="470"/>
                  </a:cxn>
                  <a:cxn ang="0">
                    <a:pos x="202" y="492"/>
                  </a:cxn>
                  <a:cxn ang="0">
                    <a:pos x="406" y="514"/>
                  </a:cxn>
                  <a:cxn ang="0">
                    <a:pos x="428" y="718"/>
                  </a:cxn>
                  <a:cxn ang="0">
                    <a:pos x="452" y="922"/>
                  </a:cxn>
                  <a:cxn ang="0">
                    <a:pos x="452" y="922"/>
                  </a:cxn>
                  <a:cxn ang="0">
                    <a:pos x="452" y="922"/>
                  </a:cxn>
                  <a:cxn ang="0">
                    <a:pos x="488" y="888"/>
                  </a:cxn>
                  <a:cxn ang="0">
                    <a:pos x="524" y="856"/>
                  </a:cxn>
                  <a:cxn ang="0">
                    <a:pos x="564" y="826"/>
                  </a:cxn>
                  <a:cxn ang="0">
                    <a:pos x="602" y="798"/>
                  </a:cxn>
                  <a:cxn ang="0">
                    <a:pos x="644" y="774"/>
                  </a:cxn>
                  <a:cxn ang="0">
                    <a:pos x="684" y="750"/>
                  </a:cxn>
                  <a:cxn ang="0">
                    <a:pos x="728" y="730"/>
                  </a:cxn>
                  <a:cxn ang="0">
                    <a:pos x="770" y="710"/>
                  </a:cxn>
                  <a:cxn ang="0">
                    <a:pos x="814" y="694"/>
                  </a:cxn>
                  <a:cxn ang="0">
                    <a:pos x="858" y="680"/>
                  </a:cxn>
                  <a:cxn ang="0">
                    <a:pos x="904" y="668"/>
                  </a:cxn>
                  <a:cxn ang="0">
                    <a:pos x="948" y="658"/>
                  </a:cxn>
                  <a:cxn ang="0">
                    <a:pos x="994" y="650"/>
                  </a:cxn>
                  <a:cxn ang="0">
                    <a:pos x="1040" y="646"/>
                  </a:cxn>
                  <a:cxn ang="0">
                    <a:pos x="1086" y="642"/>
                  </a:cxn>
                  <a:cxn ang="0">
                    <a:pos x="1132" y="640"/>
                  </a:cxn>
                  <a:cxn ang="0">
                    <a:pos x="1132" y="642"/>
                  </a:cxn>
                  <a:cxn ang="0">
                    <a:pos x="1132" y="640"/>
                  </a:cxn>
                  <a:cxn ang="0">
                    <a:pos x="1132" y="640"/>
                  </a:cxn>
                  <a:cxn ang="0">
                    <a:pos x="1134" y="640"/>
                  </a:cxn>
                  <a:cxn ang="0">
                    <a:pos x="1134" y="640"/>
                  </a:cxn>
                  <a:cxn ang="0">
                    <a:pos x="1260" y="482"/>
                  </a:cxn>
                  <a:cxn ang="0">
                    <a:pos x="1388" y="322"/>
                  </a:cxn>
                  <a:cxn ang="0">
                    <a:pos x="1260" y="162"/>
                  </a:cxn>
                  <a:cxn ang="0">
                    <a:pos x="1134" y="2"/>
                  </a:cxn>
                  <a:cxn ang="0">
                    <a:pos x="1134" y="0"/>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52" y="922"/>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2" y="640"/>
                    </a:lnTo>
                    <a:lnTo>
                      <a:pt x="1134" y="640"/>
                    </a:lnTo>
                    <a:lnTo>
                      <a:pt x="1134" y="640"/>
                    </a:lnTo>
                    <a:lnTo>
                      <a:pt x="1260" y="482"/>
                    </a:lnTo>
                    <a:lnTo>
                      <a:pt x="1388" y="322"/>
                    </a:lnTo>
                    <a:lnTo>
                      <a:pt x="1260" y="162"/>
                    </a:lnTo>
                    <a:lnTo>
                      <a:pt x="1134" y="2"/>
                    </a:lnTo>
                    <a:lnTo>
                      <a:pt x="1134" y="0"/>
                    </a:lnTo>
                    <a:close/>
                  </a:path>
                </a:pathLst>
              </a:custGeom>
              <a:solidFill>
                <a:srgbClr val="005494"/>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4" name="Freeform 5"/>
              <p:cNvSpPr>
                <a:spLocks/>
              </p:cNvSpPr>
              <p:nvPr/>
            </p:nvSpPr>
            <p:spPr bwMode="auto">
              <a:xfrm>
                <a:off x="5594350" y="4035428"/>
                <a:ext cx="1466850" cy="1800226"/>
              </a:xfrm>
              <a:custGeom>
                <a:avLst/>
                <a:gdLst/>
                <a:ahLst/>
                <a:cxnLst>
                  <a:cxn ang="0">
                    <a:pos x="454" y="1134"/>
                  </a:cxn>
                  <a:cxn ang="0">
                    <a:pos x="454" y="1134"/>
                  </a:cxn>
                  <a:cxn ang="0">
                    <a:pos x="506" y="1078"/>
                  </a:cxn>
                  <a:cxn ang="0">
                    <a:pos x="556" y="1020"/>
                  </a:cxn>
                  <a:cxn ang="0">
                    <a:pos x="604" y="960"/>
                  </a:cxn>
                  <a:cxn ang="0">
                    <a:pos x="650" y="896"/>
                  </a:cxn>
                  <a:cxn ang="0">
                    <a:pos x="690" y="832"/>
                  </a:cxn>
                  <a:cxn ang="0">
                    <a:pos x="730" y="764"/>
                  </a:cxn>
                  <a:cxn ang="0">
                    <a:pos x="764" y="696"/>
                  </a:cxn>
                  <a:cxn ang="0">
                    <a:pos x="798" y="624"/>
                  </a:cxn>
                  <a:cxn ang="0">
                    <a:pos x="826" y="552"/>
                  </a:cxn>
                  <a:cxn ang="0">
                    <a:pos x="852" y="478"/>
                  </a:cxn>
                  <a:cxn ang="0">
                    <a:pos x="872" y="402"/>
                  </a:cxn>
                  <a:cxn ang="0">
                    <a:pos x="890" y="324"/>
                  </a:cxn>
                  <a:cxn ang="0">
                    <a:pos x="904" y="244"/>
                  </a:cxn>
                  <a:cxn ang="0">
                    <a:pos x="914" y="164"/>
                  </a:cxn>
                  <a:cxn ang="0">
                    <a:pos x="922" y="82"/>
                  </a:cxn>
                  <a:cxn ang="0">
                    <a:pos x="924" y="0"/>
                  </a:cxn>
                  <a:cxn ang="0">
                    <a:pos x="764" y="128"/>
                  </a:cxn>
                  <a:cxn ang="0">
                    <a:pos x="604" y="256"/>
                  </a:cxn>
                  <a:cxn ang="0">
                    <a:pos x="444" y="128"/>
                  </a:cxn>
                  <a:cxn ang="0">
                    <a:pos x="284" y="0"/>
                  </a:cxn>
                  <a:cxn ang="0">
                    <a:pos x="284" y="0"/>
                  </a:cxn>
                  <a:cxn ang="0">
                    <a:pos x="284" y="0"/>
                  </a:cxn>
                  <a:cxn ang="0">
                    <a:pos x="282" y="50"/>
                  </a:cxn>
                  <a:cxn ang="0">
                    <a:pos x="278" y="98"/>
                  </a:cxn>
                  <a:cxn ang="0">
                    <a:pos x="272" y="146"/>
                  </a:cxn>
                  <a:cxn ang="0">
                    <a:pos x="264" y="194"/>
                  </a:cxn>
                  <a:cxn ang="0">
                    <a:pos x="252" y="240"/>
                  </a:cxn>
                  <a:cxn ang="0">
                    <a:pos x="240" y="286"/>
                  </a:cxn>
                  <a:cxn ang="0">
                    <a:pos x="224" y="332"/>
                  </a:cxn>
                  <a:cxn ang="0">
                    <a:pos x="208" y="374"/>
                  </a:cxn>
                  <a:cxn ang="0">
                    <a:pos x="188" y="418"/>
                  </a:cxn>
                  <a:cxn ang="0">
                    <a:pos x="166" y="458"/>
                  </a:cxn>
                  <a:cxn ang="0">
                    <a:pos x="144" y="500"/>
                  </a:cxn>
                  <a:cxn ang="0">
                    <a:pos x="118" y="538"/>
                  </a:cxn>
                  <a:cxn ang="0">
                    <a:pos x="92" y="576"/>
                  </a:cxn>
                  <a:cxn ang="0">
                    <a:pos x="64" y="612"/>
                  </a:cxn>
                  <a:cxn ang="0">
                    <a:pos x="32" y="646"/>
                  </a:cxn>
                  <a:cxn ang="0">
                    <a:pos x="0" y="680"/>
                  </a:cxn>
                  <a:cxn ang="0">
                    <a:pos x="0" y="680"/>
                  </a:cxn>
                  <a:cxn ang="0">
                    <a:pos x="0" y="680"/>
                  </a:cxn>
                  <a:cxn ang="0">
                    <a:pos x="0" y="680"/>
                  </a:cxn>
                  <a:cxn ang="0">
                    <a:pos x="0" y="680"/>
                  </a:cxn>
                  <a:cxn ang="0">
                    <a:pos x="0" y="682"/>
                  </a:cxn>
                  <a:cxn ang="0">
                    <a:pos x="24" y="884"/>
                  </a:cxn>
                  <a:cxn ang="0">
                    <a:pos x="46" y="1088"/>
                  </a:cxn>
                  <a:cxn ang="0">
                    <a:pos x="250" y="1110"/>
                  </a:cxn>
                  <a:cxn ang="0">
                    <a:pos x="452" y="1132"/>
                  </a:cxn>
                  <a:cxn ang="0">
                    <a:pos x="454" y="1134"/>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4" y="0"/>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0"/>
                    </a:lnTo>
                    <a:lnTo>
                      <a:pt x="0" y="680"/>
                    </a:lnTo>
                    <a:lnTo>
                      <a:pt x="0" y="680"/>
                    </a:lnTo>
                    <a:lnTo>
                      <a:pt x="0" y="680"/>
                    </a:lnTo>
                    <a:lnTo>
                      <a:pt x="0" y="682"/>
                    </a:lnTo>
                    <a:lnTo>
                      <a:pt x="24" y="884"/>
                    </a:lnTo>
                    <a:lnTo>
                      <a:pt x="46" y="1088"/>
                    </a:lnTo>
                    <a:lnTo>
                      <a:pt x="250" y="1110"/>
                    </a:lnTo>
                    <a:lnTo>
                      <a:pt x="452" y="1132"/>
                    </a:lnTo>
                    <a:lnTo>
                      <a:pt x="454" y="1134"/>
                    </a:lnTo>
                    <a:close/>
                  </a:path>
                </a:pathLst>
              </a:custGeom>
              <a:solidFill>
                <a:srgbClr val="39CEC7"/>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5" name="Freeform 6"/>
              <p:cNvSpPr>
                <a:spLocks/>
              </p:cNvSpPr>
              <p:nvPr/>
            </p:nvSpPr>
            <p:spPr bwMode="auto">
              <a:xfrm>
                <a:off x="1978026" y="3497987"/>
                <a:ext cx="1463674" cy="2335438"/>
              </a:xfrm>
              <a:custGeom>
                <a:avLst/>
                <a:gdLst>
                  <a:gd name="connsiteX0" fmla="*/ 0 w 10000"/>
                  <a:gd name="connsiteY0" fmla="*/ 1830 h 10000"/>
                  <a:gd name="connsiteX1" fmla="*/ 0 w 10000"/>
                  <a:gd name="connsiteY1" fmla="*/ 1830 h 10000"/>
                  <a:gd name="connsiteX2" fmla="*/ 22 w 10000"/>
                  <a:gd name="connsiteY2" fmla="*/ 2392 h 10000"/>
                  <a:gd name="connsiteX3" fmla="*/ 65 w 10000"/>
                  <a:gd name="connsiteY3" fmla="*/ 2939 h 10000"/>
                  <a:gd name="connsiteX4" fmla="*/ 174 w 10000"/>
                  <a:gd name="connsiteY4" fmla="*/ 3487 h 10000"/>
                  <a:gd name="connsiteX5" fmla="*/ 304 w 10000"/>
                  <a:gd name="connsiteY5" fmla="*/ 4035 h 10000"/>
                  <a:gd name="connsiteX6" fmla="*/ 477 w 10000"/>
                  <a:gd name="connsiteY6" fmla="*/ 4582 h 10000"/>
                  <a:gd name="connsiteX7" fmla="*/ 716 w 10000"/>
                  <a:gd name="connsiteY7" fmla="*/ 5130 h 10000"/>
                  <a:gd name="connsiteX8" fmla="*/ 954 w 10000"/>
                  <a:gd name="connsiteY8" fmla="*/ 5663 h 10000"/>
                  <a:gd name="connsiteX9" fmla="*/ 1258 w 10000"/>
                  <a:gd name="connsiteY9" fmla="*/ 6182 h 10000"/>
                  <a:gd name="connsiteX10" fmla="*/ 1605 w 10000"/>
                  <a:gd name="connsiteY10" fmla="*/ 6700 h 10000"/>
                  <a:gd name="connsiteX11" fmla="*/ 1974 w 10000"/>
                  <a:gd name="connsiteY11" fmla="*/ 7205 h 10000"/>
                  <a:gd name="connsiteX12" fmla="*/ 2386 w 10000"/>
                  <a:gd name="connsiteY12" fmla="*/ 7709 h 10000"/>
                  <a:gd name="connsiteX13" fmla="*/ 2863 w 10000"/>
                  <a:gd name="connsiteY13" fmla="*/ 8199 h 10000"/>
                  <a:gd name="connsiteX14" fmla="*/ 3341 w 10000"/>
                  <a:gd name="connsiteY14" fmla="*/ 8660 h 10000"/>
                  <a:gd name="connsiteX15" fmla="*/ 3883 w 10000"/>
                  <a:gd name="connsiteY15" fmla="*/ 9121 h 10000"/>
                  <a:gd name="connsiteX16" fmla="*/ 4469 w 10000"/>
                  <a:gd name="connsiteY16" fmla="*/ 9568 h 10000"/>
                  <a:gd name="connsiteX17" fmla="*/ 5076 w 10000"/>
                  <a:gd name="connsiteY17" fmla="*/ 10000 h 10000"/>
                  <a:gd name="connsiteX18" fmla="*/ 5336 w 10000"/>
                  <a:gd name="connsiteY18" fmla="*/ 8545 h 10000"/>
                  <a:gd name="connsiteX19" fmla="*/ 5575 w 10000"/>
                  <a:gd name="connsiteY19" fmla="*/ 7075 h 10000"/>
                  <a:gd name="connsiteX20" fmla="*/ 7787 w 10000"/>
                  <a:gd name="connsiteY20" fmla="*/ 6916 h 10000"/>
                  <a:gd name="connsiteX21" fmla="*/ 9978 w 10000"/>
                  <a:gd name="connsiteY21" fmla="*/ 6744 h 10000"/>
                  <a:gd name="connsiteX22" fmla="*/ 10000 w 10000"/>
                  <a:gd name="connsiteY22" fmla="*/ 6744 h 10000"/>
                  <a:gd name="connsiteX23" fmla="*/ 10000 w 10000"/>
                  <a:gd name="connsiteY23" fmla="*/ 6744 h 10000"/>
                  <a:gd name="connsiteX24" fmla="*/ 9610 w 10000"/>
                  <a:gd name="connsiteY24" fmla="*/ 6484 h 10000"/>
                  <a:gd name="connsiteX25" fmla="*/ 9284 w 10000"/>
                  <a:gd name="connsiteY25" fmla="*/ 6225 h 10000"/>
                  <a:gd name="connsiteX26" fmla="*/ 8959 w 10000"/>
                  <a:gd name="connsiteY26" fmla="*/ 5937 h 10000"/>
                  <a:gd name="connsiteX27" fmla="*/ 8655 w 10000"/>
                  <a:gd name="connsiteY27" fmla="*/ 5663 h 10000"/>
                  <a:gd name="connsiteX28" fmla="*/ 8373 w 10000"/>
                  <a:gd name="connsiteY28" fmla="*/ 5360 h 10000"/>
                  <a:gd name="connsiteX29" fmla="*/ 8134 w 10000"/>
                  <a:gd name="connsiteY29" fmla="*/ 5072 h 10000"/>
                  <a:gd name="connsiteX30" fmla="*/ 7896 w 10000"/>
                  <a:gd name="connsiteY30" fmla="*/ 4755 h 10000"/>
                  <a:gd name="connsiteX31" fmla="*/ 7701 w 10000"/>
                  <a:gd name="connsiteY31" fmla="*/ 4452 h 10000"/>
                  <a:gd name="connsiteX32" fmla="*/ 7527 w 10000"/>
                  <a:gd name="connsiteY32" fmla="*/ 4135 h 10000"/>
                  <a:gd name="connsiteX33" fmla="*/ 7375 w 10000"/>
                  <a:gd name="connsiteY33" fmla="*/ 3818 h 10000"/>
                  <a:gd name="connsiteX34" fmla="*/ 7223 w 10000"/>
                  <a:gd name="connsiteY34" fmla="*/ 3487 h 10000"/>
                  <a:gd name="connsiteX35" fmla="*/ 7137 w 10000"/>
                  <a:gd name="connsiteY35" fmla="*/ 3170 h 10000"/>
                  <a:gd name="connsiteX36" fmla="*/ 7050 w 10000"/>
                  <a:gd name="connsiteY36" fmla="*/ 2839 h 10000"/>
                  <a:gd name="connsiteX37" fmla="*/ 6985 w 10000"/>
                  <a:gd name="connsiteY37" fmla="*/ 2507 h 10000"/>
                  <a:gd name="connsiteX38" fmla="*/ 6941 w 10000"/>
                  <a:gd name="connsiteY38" fmla="*/ 2176 h 10000"/>
                  <a:gd name="connsiteX39" fmla="*/ 6941 w 10000"/>
                  <a:gd name="connsiteY39" fmla="*/ 1844 h 10000"/>
                  <a:gd name="connsiteX40" fmla="*/ 6941 w 10000"/>
                  <a:gd name="connsiteY40" fmla="*/ 1844 h 10000"/>
                  <a:gd name="connsiteX41" fmla="*/ 6941 w 10000"/>
                  <a:gd name="connsiteY41" fmla="*/ 1844 h 10000"/>
                  <a:gd name="connsiteX42" fmla="*/ 6941 w 10000"/>
                  <a:gd name="connsiteY42" fmla="*/ 1844 h 10000"/>
                  <a:gd name="connsiteX43" fmla="*/ 6941 w 10000"/>
                  <a:gd name="connsiteY43" fmla="*/ 1830 h 10000"/>
                  <a:gd name="connsiteX44" fmla="*/ 6941 w 10000"/>
                  <a:gd name="connsiteY44" fmla="*/ 1830 h 10000"/>
                  <a:gd name="connsiteX45" fmla="*/ 5206 w 10000"/>
                  <a:gd name="connsiteY45" fmla="*/ 922 h 10000"/>
                  <a:gd name="connsiteX46" fmla="*/ 3471 w 10000"/>
                  <a:gd name="connsiteY46" fmla="*/ 0 h 10000"/>
                  <a:gd name="connsiteX47" fmla="*/ 1557 w 10000"/>
                  <a:gd name="connsiteY47" fmla="*/ 443 h 10000"/>
                  <a:gd name="connsiteX48" fmla="*/ 22 w 10000"/>
                  <a:gd name="connsiteY48" fmla="*/ 1830 h 10000"/>
                  <a:gd name="connsiteX49" fmla="*/ 0 w 10000"/>
                  <a:gd name="connsiteY49" fmla="*/ 1830 h 10000"/>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1521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922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599">
                    <a:moveTo>
                      <a:pt x="0" y="2429"/>
                    </a:moveTo>
                    <a:lnTo>
                      <a:pt x="0" y="2429"/>
                    </a:lnTo>
                    <a:cubicBezTo>
                      <a:pt x="7" y="2616"/>
                      <a:pt x="15" y="2804"/>
                      <a:pt x="22" y="2991"/>
                    </a:cubicBezTo>
                    <a:cubicBezTo>
                      <a:pt x="36" y="3173"/>
                      <a:pt x="51" y="3356"/>
                      <a:pt x="65" y="3538"/>
                    </a:cubicBezTo>
                    <a:cubicBezTo>
                      <a:pt x="101" y="3721"/>
                      <a:pt x="138" y="3903"/>
                      <a:pt x="174" y="4086"/>
                    </a:cubicBezTo>
                    <a:cubicBezTo>
                      <a:pt x="217" y="4269"/>
                      <a:pt x="261" y="4451"/>
                      <a:pt x="304" y="4634"/>
                    </a:cubicBezTo>
                    <a:cubicBezTo>
                      <a:pt x="362" y="4816"/>
                      <a:pt x="419" y="4999"/>
                      <a:pt x="477" y="5181"/>
                    </a:cubicBezTo>
                    <a:lnTo>
                      <a:pt x="716" y="5729"/>
                    </a:lnTo>
                    <a:cubicBezTo>
                      <a:pt x="795" y="5907"/>
                      <a:pt x="875" y="6084"/>
                      <a:pt x="954" y="6262"/>
                    </a:cubicBezTo>
                    <a:lnTo>
                      <a:pt x="1258" y="6781"/>
                    </a:lnTo>
                    <a:lnTo>
                      <a:pt x="1605" y="7299"/>
                    </a:lnTo>
                    <a:lnTo>
                      <a:pt x="1974" y="7804"/>
                    </a:lnTo>
                    <a:lnTo>
                      <a:pt x="2386" y="8308"/>
                    </a:lnTo>
                    <a:lnTo>
                      <a:pt x="2863" y="8798"/>
                    </a:lnTo>
                    <a:lnTo>
                      <a:pt x="3341" y="9259"/>
                    </a:lnTo>
                    <a:lnTo>
                      <a:pt x="3883" y="9720"/>
                    </a:lnTo>
                    <a:lnTo>
                      <a:pt x="4469" y="10167"/>
                    </a:lnTo>
                    <a:lnTo>
                      <a:pt x="5076" y="10599"/>
                    </a:lnTo>
                    <a:cubicBezTo>
                      <a:pt x="5163" y="10114"/>
                      <a:pt x="5249" y="9629"/>
                      <a:pt x="5336" y="9144"/>
                    </a:cubicBezTo>
                    <a:cubicBezTo>
                      <a:pt x="5416" y="8654"/>
                      <a:pt x="5495" y="8164"/>
                      <a:pt x="5575" y="7674"/>
                    </a:cubicBezTo>
                    <a:lnTo>
                      <a:pt x="7787" y="7515"/>
                    </a:lnTo>
                    <a:lnTo>
                      <a:pt x="9978" y="7343"/>
                    </a:lnTo>
                    <a:lnTo>
                      <a:pt x="10000" y="7343"/>
                    </a:lnTo>
                    <a:lnTo>
                      <a:pt x="10000" y="7343"/>
                    </a:lnTo>
                    <a:lnTo>
                      <a:pt x="9610" y="7083"/>
                    </a:lnTo>
                    <a:lnTo>
                      <a:pt x="9284" y="6824"/>
                    </a:lnTo>
                    <a:lnTo>
                      <a:pt x="8959" y="6536"/>
                    </a:lnTo>
                    <a:lnTo>
                      <a:pt x="8655" y="6262"/>
                    </a:lnTo>
                    <a:lnTo>
                      <a:pt x="8373" y="5959"/>
                    </a:lnTo>
                    <a:lnTo>
                      <a:pt x="8134" y="5671"/>
                    </a:lnTo>
                    <a:lnTo>
                      <a:pt x="7896" y="5354"/>
                    </a:lnTo>
                    <a:lnTo>
                      <a:pt x="7701" y="5051"/>
                    </a:lnTo>
                    <a:lnTo>
                      <a:pt x="7527" y="4734"/>
                    </a:lnTo>
                    <a:lnTo>
                      <a:pt x="7375" y="4417"/>
                    </a:lnTo>
                    <a:cubicBezTo>
                      <a:pt x="7324" y="4307"/>
                      <a:pt x="7274" y="4196"/>
                      <a:pt x="7223" y="4086"/>
                    </a:cubicBezTo>
                    <a:cubicBezTo>
                      <a:pt x="7194" y="3980"/>
                      <a:pt x="7166" y="3875"/>
                      <a:pt x="7137" y="3769"/>
                    </a:cubicBezTo>
                    <a:cubicBezTo>
                      <a:pt x="7108" y="3659"/>
                      <a:pt x="7079" y="3548"/>
                      <a:pt x="7050" y="3438"/>
                    </a:cubicBezTo>
                    <a:cubicBezTo>
                      <a:pt x="7028" y="3327"/>
                      <a:pt x="7007" y="3217"/>
                      <a:pt x="6985" y="3106"/>
                    </a:cubicBezTo>
                    <a:cubicBezTo>
                      <a:pt x="6970" y="2996"/>
                      <a:pt x="6956" y="2885"/>
                      <a:pt x="6941" y="2775"/>
                    </a:cubicBezTo>
                    <a:lnTo>
                      <a:pt x="6941" y="2443"/>
                    </a:lnTo>
                    <a:lnTo>
                      <a:pt x="6941" y="2443"/>
                    </a:lnTo>
                    <a:lnTo>
                      <a:pt x="6941" y="2443"/>
                    </a:lnTo>
                    <a:lnTo>
                      <a:pt x="6941" y="2443"/>
                    </a:lnTo>
                    <a:lnTo>
                      <a:pt x="6941" y="2429"/>
                    </a:lnTo>
                    <a:lnTo>
                      <a:pt x="6941" y="2429"/>
                    </a:lnTo>
                    <a:lnTo>
                      <a:pt x="5206" y="922"/>
                    </a:lnTo>
                    <a:lnTo>
                      <a:pt x="3649" y="0"/>
                    </a:lnTo>
                    <a:lnTo>
                      <a:pt x="1557" y="1042"/>
                    </a:lnTo>
                    <a:lnTo>
                      <a:pt x="22" y="2429"/>
                    </a:lnTo>
                    <a:lnTo>
                      <a:pt x="0" y="2429"/>
                    </a:lnTo>
                    <a:close/>
                  </a:path>
                </a:pathLst>
              </a:custGeom>
              <a:solidFill>
                <a:srgbClr val="0070C0"/>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6" name="Freeform 7"/>
              <p:cNvSpPr>
                <a:spLocks/>
              </p:cNvSpPr>
              <p:nvPr/>
            </p:nvSpPr>
            <p:spPr bwMode="auto">
              <a:xfrm>
                <a:off x="1978024" y="2235201"/>
                <a:ext cx="1463674" cy="1800226"/>
              </a:xfrm>
              <a:custGeom>
                <a:avLst/>
                <a:gdLst/>
                <a:ahLst/>
                <a:cxnLst>
                  <a:cxn ang="0">
                    <a:pos x="470" y="0"/>
                  </a:cxn>
                  <a:cxn ang="0">
                    <a:pos x="470" y="0"/>
                  </a:cxn>
                  <a:cxn ang="0">
                    <a:pos x="416" y="56"/>
                  </a:cxn>
                  <a:cxn ang="0">
                    <a:pos x="366" y="114"/>
                  </a:cxn>
                  <a:cxn ang="0">
                    <a:pos x="318" y="174"/>
                  </a:cxn>
                  <a:cxn ang="0">
                    <a:pos x="274" y="238"/>
                  </a:cxn>
                  <a:cxn ang="0">
                    <a:pos x="232" y="302"/>
                  </a:cxn>
                  <a:cxn ang="0">
                    <a:pos x="194" y="370"/>
                  </a:cxn>
                  <a:cxn ang="0">
                    <a:pos x="158" y="438"/>
                  </a:cxn>
                  <a:cxn ang="0">
                    <a:pos x="126" y="510"/>
                  </a:cxn>
                  <a:cxn ang="0">
                    <a:pos x="98" y="582"/>
                  </a:cxn>
                  <a:cxn ang="0">
                    <a:pos x="72" y="658"/>
                  </a:cxn>
                  <a:cxn ang="0">
                    <a:pos x="50" y="734"/>
                  </a:cxn>
                  <a:cxn ang="0">
                    <a:pos x="32" y="810"/>
                  </a:cxn>
                  <a:cxn ang="0">
                    <a:pos x="18" y="890"/>
                  </a:cxn>
                  <a:cxn ang="0">
                    <a:pos x="8" y="970"/>
                  </a:cxn>
                  <a:cxn ang="0">
                    <a:pos x="2" y="1052"/>
                  </a:cxn>
                  <a:cxn ang="0">
                    <a:pos x="0" y="1134"/>
                  </a:cxn>
                  <a:cxn ang="0">
                    <a:pos x="160" y="1006"/>
                  </a:cxn>
                  <a:cxn ang="0">
                    <a:pos x="320" y="878"/>
                  </a:cxn>
                  <a:cxn ang="0">
                    <a:pos x="480" y="1006"/>
                  </a:cxn>
                  <a:cxn ang="0">
                    <a:pos x="640" y="1134"/>
                  </a:cxn>
                  <a:cxn ang="0">
                    <a:pos x="640" y="1134"/>
                  </a:cxn>
                  <a:cxn ang="0">
                    <a:pos x="640" y="1134"/>
                  </a:cxn>
                  <a:cxn ang="0">
                    <a:pos x="640" y="1084"/>
                  </a:cxn>
                  <a:cxn ang="0">
                    <a:pos x="644" y="1036"/>
                  </a:cxn>
                  <a:cxn ang="0">
                    <a:pos x="650" y="988"/>
                  </a:cxn>
                  <a:cxn ang="0">
                    <a:pos x="660" y="940"/>
                  </a:cxn>
                  <a:cxn ang="0">
                    <a:pos x="670" y="894"/>
                  </a:cxn>
                  <a:cxn ang="0">
                    <a:pos x="682" y="848"/>
                  </a:cxn>
                  <a:cxn ang="0">
                    <a:pos x="698" y="804"/>
                  </a:cxn>
                  <a:cxn ang="0">
                    <a:pos x="716" y="760"/>
                  </a:cxn>
                  <a:cxn ang="0">
                    <a:pos x="734" y="716"/>
                  </a:cxn>
                  <a:cxn ang="0">
                    <a:pos x="756" y="676"/>
                  </a:cxn>
                  <a:cxn ang="0">
                    <a:pos x="780" y="636"/>
                  </a:cxn>
                  <a:cxn ang="0">
                    <a:pos x="804" y="596"/>
                  </a:cxn>
                  <a:cxn ang="0">
                    <a:pos x="832" y="558"/>
                  </a:cxn>
                  <a:cxn ang="0">
                    <a:pos x="860" y="522"/>
                  </a:cxn>
                  <a:cxn ang="0">
                    <a:pos x="890" y="488"/>
                  </a:cxn>
                  <a:cxn ang="0">
                    <a:pos x="922" y="454"/>
                  </a:cxn>
                  <a:cxn ang="0">
                    <a:pos x="922" y="454"/>
                  </a:cxn>
                  <a:cxn ang="0">
                    <a:pos x="922" y="454"/>
                  </a:cxn>
                  <a:cxn ang="0">
                    <a:pos x="922" y="454"/>
                  </a:cxn>
                  <a:cxn ang="0">
                    <a:pos x="922" y="454"/>
                  </a:cxn>
                  <a:cxn ang="0">
                    <a:pos x="922" y="452"/>
                  </a:cxn>
                  <a:cxn ang="0">
                    <a:pos x="900" y="250"/>
                  </a:cxn>
                  <a:cxn ang="0">
                    <a:pos x="878" y="48"/>
                  </a:cxn>
                  <a:cxn ang="0">
                    <a:pos x="674" y="24"/>
                  </a:cxn>
                  <a:cxn ang="0">
                    <a:pos x="472" y="2"/>
                  </a:cxn>
                  <a:cxn ang="0">
                    <a:pos x="470" y="0"/>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134"/>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4"/>
                    </a:lnTo>
                    <a:lnTo>
                      <a:pt x="922" y="454"/>
                    </a:lnTo>
                    <a:lnTo>
                      <a:pt x="922" y="454"/>
                    </a:lnTo>
                    <a:lnTo>
                      <a:pt x="922" y="454"/>
                    </a:lnTo>
                    <a:lnTo>
                      <a:pt x="922" y="452"/>
                    </a:lnTo>
                    <a:lnTo>
                      <a:pt x="900" y="250"/>
                    </a:lnTo>
                    <a:lnTo>
                      <a:pt x="878" y="48"/>
                    </a:lnTo>
                    <a:lnTo>
                      <a:pt x="674" y="24"/>
                    </a:lnTo>
                    <a:lnTo>
                      <a:pt x="472" y="2"/>
                    </a:lnTo>
                    <a:lnTo>
                      <a:pt x="470" y="0"/>
                    </a:lnTo>
                    <a:close/>
                  </a:path>
                </a:pathLst>
              </a:custGeom>
              <a:solidFill>
                <a:srgbClr val="0070C0"/>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7" name="Freeform 8"/>
              <p:cNvSpPr>
                <a:spLocks/>
              </p:cNvSpPr>
              <p:nvPr/>
            </p:nvSpPr>
            <p:spPr bwMode="auto">
              <a:xfrm>
                <a:off x="2720974" y="5109701"/>
                <a:ext cx="1800224" cy="1466851"/>
              </a:xfrm>
              <a:custGeom>
                <a:avLst/>
                <a:gdLst>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7743 w 10000"/>
                  <a:gd name="connsiteY19" fmla="*/ 653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9450 w 10000"/>
                  <a:gd name="connsiteY18" fmla="*/ 790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0" y="4913"/>
                    </a:moveTo>
                    <a:lnTo>
                      <a:pt x="0" y="4913"/>
                    </a:lnTo>
                    <a:lnTo>
                      <a:pt x="494" y="5476"/>
                    </a:lnTo>
                    <a:lnTo>
                      <a:pt x="1005" y="6017"/>
                    </a:lnTo>
                    <a:lnTo>
                      <a:pt x="1534" y="6537"/>
                    </a:lnTo>
                    <a:lnTo>
                      <a:pt x="2081" y="7035"/>
                    </a:lnTo>
                    <a:lnTo>
                      <a:pt x="2663" y="7489"/>
                    </a:lnTo>
                    <a:lnTo>
                      <a:pt x="3263" y="7900"/>
                    </a:lnTo>
                    <a:lnTo>
                      <a:pt x="3862" y="8290"/>
                    </a:lnTo>
                    <a:lnTo>
                      <a:pt x="4497" y="8636"/>
                    </a:lnTo>
                    <a:lnTo>
                      <a:pt x="5132" y="8939"/>
                    </a:lnTo>
                    <a:lnTo>
                      <a:pt x="5785" y="9221"/>
                    </a:lnTo>
                    <a:lnTo>
                      <a:pt x="6455" y="9459"/>
                    </a:lnTo>
                    <a:lnTo>
                      <a:pt x="7143" y="9654"/>
                    </a:lnTo>
                    <a:lnTo>
                      <a:pt x="7848" y="9805"/>
                    </a:lnTo>
                    <a:lnTo>
                      <a:pt x="8554" y="9913"/>
                    </a:lnTo>
                    <a:lnTo>
                      <a:pt x="9259" y="9978"/>
                    </a:lnTo>
                    <a:lnTo>
                      <a:pt x="10000" y="10000"/>
                    </a:lnTo>
                    <a:lnTo>
                      <a:pt x="9450" y="7908"/>
                    </a:lnTo>
                    <a:cubicBezTo>
                      <a:pt x="9315" y="7211"/>
                      <a:pt x="8602" y="6874"/>
                      <a:pt x="8467" y="6177"/>
                    </a:cubicBezTo>
                    <a:lnTo>
                      <a:pt x="9450" y="4805"/>
                    </a:lnTo>
                    <a:lnTo>
                      <a:pt x="10000" y="3074"/>
                    </a:lnTo>
                    <a:lnTo>
                      <a:pt x="10000" y="3074"/>
                    </a:lnTo>
                    <a:lnTo>
                      <a:pt x="10000" y="3074"/>
                    </a:lnTo>
                    <a:lnTo>
                      <a:pt x="9559" y="3052"/>
                    </a:lnTo>
                    <a:lnTo>
                      <a:pt x="9136" y="3009"/>
                    </a:lnTo>
                    <a:lnTo>
                      <a:pt x="8695" y="2944"/>
                    </a:lnTo>
                    <a:lnTo>
                      <a:pt x="8289" y="2857"/>
                    </a:lnTo>
                    <a:lnTo>
                      <a:pt x="7866" y="2749"/>
                    </a:lnTo>
                    <a:lnTo>
                      <a:pt x="7478" y="2597"/>
                    </a:lnTo>
                    <a:lnTo>
                      <a:pt x="7072" y="2446"/>
                    </a:lnTo>
                    <a:lnTo>
                      <a:pt x="6684" y="2251"/>
                    </a:lnTo>
                    <a:lnTo>
                      <a:pt x="6314" y="2035"/>
                    </a:lnTo>
                    <a:lnTo>
                      <a:pt x="5944" y="1818"/>
                    </a:lnTo>
                    <a:lnTo>
                      <a:pt x="5591" y="1558"/>
                    </a:lnTo>
                    <a:lnTo>
                      <a:pt x="5256" y="1299"/>
                    </a:lnTo>
                    <a:lnTo>
                      <a:pt x="4921" y="996"/>
                    </a:lnTo>
                    <a:lnTo>
                      <a:pt x="4603" y="693"/>
                    </a:lnTo>
                    <a:lnTo>
                      <a:pt x="4286" y="368"/>
                    </a:lnTo>
                    <a:lnTo>
                      <a:pt x="4004" y="22"/>
                    </a:lnTo>
                    <a:lnTo>
                      <a:pt x="4004" y="0"/>
                    </a:lnTo>
                    <a:cubicBezTo>
                      <a:pt x="3998" y="7"/>
                      <a:pt x="3992" y="15"/>
                      <a:pt x="3986" y="22"/>
                    </a:cubicBezTo>
                    <a:lnTo>
                      <a:pt x="3986" y="22"/>
                    </a:lnTo>
                    <a:lnTo>
                      <a:pt x="3986" y="0"/>
                    </a:lnTo>
                    <a:lnTo>
                      <a:pt x="3986" y="22"/>
                    </a:lnTo>
                    <a:lnTo>
                      <a:pt x="2205" y="260"/>
                    </a:lnTo>
                    <a:lnTo>
                      <a:pt x="406" y="498"/>
                    </a:lnTo>
                    <a:cubicBezTo>
                      <a:pt x="341" y="1234"/>
                      <a:pt x="277" y="1970"/>
                      <a:pt x="212" y="2706"/>
                    </a:cubicBezTo>
                    <a:cubicBezTo>
                      <a:pt x="147" y="3435"/>
                      <a:pt x="83" y="4163"/>
                      <a:pt x="18" y="4892"/>
                    </a:cubicBezTo>
                    <a:lnTo>
                      <a:pt x="0" y="4913"/>
                    </a:lnTo>
                    <a:close/>
                  </a:path>
                </a:pathLst>
              </a:custGeom>
              <a:solidFill>
                <a:srgbClr val="0092FF"/>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8" name="Freeform 9"/>
              <p:cNvSpPr>
                <a:spLocks/>
              </p:cNvSpPr>
              <p:nvPr/>
            </p:nvSpPr>
            <p:spPr bwMode="auto">
              <a:xfrm>
                <a:off x="5597523" y="2233081"/>
                <a:ext cx="1463674" cy="2211921"/>
              </a:xfrm>
              <a:custGeom>
                <a:avLst/>
                <a:gdLst>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25 w 10000"/>
                  <a:gd name="connsiteY19" fmla="*/ 2959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372 w 10000"/>
                  <a:gd name="connsiteY19" fmla="*/ 2924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24">
                    <a:moveTo>
                      <a:pt x="10000" y="8182"/>
                    </a:moveTo>
                    <a:lnTo>
                      <a:pt x="10000" y="8182"/>
                    </a:lnTo>
                    <a:cubicBezTo>
                      <a:pt x="9993" y="8000"/>
                      <a:pt x="9985" y="7818"/>
                      <a:pt x="9978" y="7636"/>
                    </a:cubicBezTo>
                    <a:cubicBezTo>
                      <a:pt x="9956" y="7454"/>
                      <a:pt x="9935" y="7271"/>
                      <a:pt x="9913" y="7089"/>
                    </a:cubicBezTo>
                    <a:lnTo>
                      <a:pt x="9826" y="6528"/>
                    </a:lnTo>
                    <a:cubicBezTo>
                      <a:pt x="9776" y="6346"/>
                      <a:pt x="9725" y="6163"/>
                      <a:pt x="9675" y="5981"/>
                    </a:cubicBezTo>
                    <a:lnTo>
                      <a:pt x="9501" y="5448"/>
                    </a:lnTo>
                    <a:cubicBezTo>
                      <a:pt x="9429" y="5266"/>
                      <a:pt x="9356" y="5084"/>
                      <a:pt x="9284" y="4902"/>
                    </a:cubicBezTo>
                    <a:lnTo>
                      <a:pt x="9024" y="4369"/>
                    </a:lnTo>
                    <a:lnTo>
                      <a:pt x="8720" y="3851"/>
                    </a:lnTo>
                    <a:lnTo>
                      <a:pt x="8395" y="3333"/>
                    </a:lnTo>
                    <a:lnTo>
                      <a:pt x="8004" y="2830"/>
                    </a:lnTo>
                    <a:lnTo>
                      <a:pt x="7592" y="2326"/>
                    </a:lnTo>
                    <a:lnTo>
                      <a:pt x="7137" y="1837"/>
                    </a:lnTo>
                    <a:lnTo>
                      <a:pt x="6638" y="1362"/>
                    </a:lnTo>
                    <a:lnTo>
                      <a:pt x="6095" y="902"/>
                    </a:lnTo>
                    <a:lnTo>
                      <a:pt x="5531" y="456"/>
                    </a:lnTo>
                    <a:lnTo>
                      <a:pt x="4867" y="0"/>
                    </a:lnTo>
                    <a:cubicBezTo>
                      <a:pt x="4799" y="497"/>
                      <a:pt x="4714" y="936"/>
                      <a:pt x="4646" y="1433"/>
                    </a:cubicBezTo>
                    <a:cubicBezTo>
                      <a:pt x="4566" y="1922"/>
                      <a:pt x="4452" y="2435"/>
                      <a:pt x="4372" y="2924"/>
                    </a:cubicBezTo>
                    <a:lnTo>
                      <a:pt x="2213" y="3118"/>
                    </a:lnTo>
                    <a:lnTo>
                      <a:pt x="0" y="3276"/>
                    </a:lnTo>
                    <a:lnTo>
                      <a:pt x="0" y="3290"/>
                    </a:lnTo>
                    <a:lnTo>
                      <a:pt x="0" y="3290"/>
                    </a:lnTo>
                    <a:lnTo>
                      <a:pt x="369" y="3549"/>
                    </a:lnTo>
                    <a:lnTo>
                      <a:pt x="716" y="3808"/>
                    </a:lnTo>
                    <a:lnTo>
                      <a:pt x="1041" y="4082"/>
                    </a:lnTo>
                    <a:lnTo>
                      <a:pt x="1345" y="4369"/>
                    </a:lnTo>
                    <a:lnTo>
                      <a:pt x="1605" y="4657"/>
                    </a:lnTo>
                    <a:lnTo>
                      <a:pt x="1866" y="4959"/>
                    </a:lnTo>
                    <a:lnTo>
                      <a:pt x="2082" y="5261"/>
                    </a:lnTo>
                    <a:cubicBezTo>
                      <a:pt x="2154" y="5367"/>
                      <a:pt x="2227" y="5472"/>
                      <a:pt x="2299" y="5578"/>
                    </a:cubicBezTo>
                    <a:lnTo>
                      <a:pt x="2473" y="5895"/>
                    </a:lnTo>
                    <a:cubicBezTo>
                      <a:pt x="2524" y="6000"/>
                      <a:pt x="2574" y="6106"/>
                      <a:pt x="2625" y="6211"/>
                    </a:cubicBezTo>
                    <a:cubicBezTo>
                      <a:pt x="2668" y="6317"/>
                      <a:pt x="2712" y="6422"/>
                      <a:pt x="2755" y="6528"/>
                    </a:cubicBezTo>
                    <a:lnTo>
                      <a:pt x="2863" y="6859"/>
                    </a:lnTo>
                    <a:lnTo>
                      <a:pt x="2950" y="7189"/>
                    </a:lnTo>
                    <a:cubicBezTo>
                      <a:pt x="2964" y="7299"/>
                      <a:pt x="2979" y="7410"/>
                      <a:pt x="2993" y="7520"/>
                    </a:cubicBezTo>
                    <a:cubicBezTo>
                      <a:pt x="3008" y="7630"/>
                      <a:pt x="3022" y="7741"/>
                      <a:pt x="3037" y="7851"/>
                    </a:cubicBezTo>
                    <a:cubicBezTo>
                      <a:pt x="3044" y="7961"/>
                      <a:pt x="3052" y="8072"/>
                      <a:pt x="3059" y="8182"/>
                    </a:cubicBezTo>
                    <a:lnTo>
                      <a:pt x="3037" y="8182"/>
                    </a:lnTo>
                    <a:lnTo>
                      <a:pt x="3059" y="8182"/>
                    </a:lnTo>
                    <a:lnTo>
                      <a:pt x="3059" y="8182"/>
                    </a:lnTo>
                    <a:lnTo>
                      <a:pt x="3059" y="8182"/>
                    </a:lnTo>
                    <a:lnTo>
                      <a:pt x="3059" y="8182"/>
                    </a:lnTo>
                    <a:lnTo>
                      <a:pt x="4772" y="9103"/>
                    </a:lnTo>
                    <a:lnTo>
                      <a:pt x="6508" y="10024"/>
                    </a:lnTo>
                    <a:lnTo>
                      <a:pt x="8243" y="9103"/>
                    </a:lnTo>
                    <a:lnTo>
                      <a:pt x="9978" y="8182"/>
                    </a:lnTo>
                    <a:lnTo>
                      <a:pt x="10000" y="8182"/>
                    </a:lnTo>
                    <a:close/>
                  </a:path>
                </a:pathLst>
              </a:custGeom>
              <a:solidFill>
                <a:schemeClr val="accent6">
                  <a:lumMod val="60000"/>
                  <a:lumOff val="40000"/>
                </a:schemeClr>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19" name="Freeform 10"/>
              <p:cNvSpPr>
                <a:spLocks/>
              </p:cNvSpPr>
              <p:nvPr/>
            </p:nvSpPr>
            <p:spPr bwMode="auto">
              <a:xfrm>
                <a:off x="4109638" y="5115613"/>
                <a:ext cx="2206626" cy="1463676"/>
              </a:xfrm>
              <a:custGeom>
                <a:avLst/>
                <a:gdLst/>
                <a:ahLst/>
                <a:cxnLst>
                  <a:cxn ang="0">
                    <a:pos x="256" y="922"/>
                  </a:cxn>
                  <a:cxn ang="0">
                    <a:pos x="256" y="922"/>
                  </a:cxn>
                  <a:cxn ang="0">
                    <a:pos x="332" y="920"/>
                  </a:cxn>
                  <a:cxn ang="0">
                    <a:pos x="408" y="914"/>
                  </a:cxn>
                  <a:cxn ang="0">
                    <a:pos x="486" y="906"/>
                  </a:cxn>
                  <a:cxn ang="0">
                    <a:pos x="562" y="892"/>
                  </a:cxn>
                  <a:cxn ang="0">
                    <a:pos x="636" y="876"/>
                  </a:cxn>
                  <a:cxn ang="0">
                    <a:pos x="712" y="856"/>
                  </a:cxn>
                  <a:cxn ang="0">
                    <a:pos x="786" y="832"/>
                  </a:cxn>
                  <a:cxn ang="0">
                    <a:pos x="858" y="804"/>
                  </a:cxn>
                  <a:cxn ang="0">
                    <a:pos x="930" y="774"/>
                  </a:cxn>
                  <a:cxn ang="0">
                    <a:pos x="1000" y="738"/>
                  </a:cxn>
                  <a:cxn ang="0">
                    <a:pos x="1070" y="700"/>
                  </a:cxn>
                  <a:cxn ang="0">
                    <a:pos x="1138" y="658"/>
                  </a:cxn>
                  <a:cxn ang="0">
                    <a:pos x="1204" y="612"/>
                  </a:cxn>
                  <a:cxn ang="0">
                    <a:pos x="1268" y="562"/>
                  </a:cxn>
                  <a:cxn ang="0">
                    <a:pos x="1330" y="510"/>
                  </a:cxn>
                  <a:cxn ang="0">
                    <a:pos x="1390" y="452"/>
                  </a:cxn>
                  <a:cxn ang="0">
                    <a:pos x="1186" y="430"/>
                  </a:cxn>
                  <a:cxn ang="0">
                    <a:pos x="982" y="408"/>
                  </a:cxn>
                  <a:cxn ang="0">
                    <a:pos x="960" y="204"/>
                  </a:cxn>
                  <a:cxn ang="0">
                    <a:pos x="938" y="0"/>
                  </a:cxn>
                  <a:cxn ang="0">
                    <a:pos x="936" y="0"/>
                  </a:cxn>
                  <a:cxn ang="0">
                    <a:pos x="936" y="0"/>
                  </a:cxn>
                  <a:cxn ang="0">
                    <a:pos x="900" y="34"/>
                  </a:cxn>
                  <a:cxn ang="0">
                    <a:pos x="864" y="66"/>
                  </a:cxn>
                  <a:cxn ang="0">
                    <a:pos x="826" y="96"/>
                  </a:cxn>
                  <a:cxn ang="0">
                    <a:pos x="786" y="124"/>
                  </a:cxn>
                  <a:cxn ang="0">
                    <a:pos x="746" y="148"/>
                  </a:cxn>
                  <a:cxn ang="0">
                    <a:pos x="704" y="172"/>
                  </a:cxn>
                  <a:cxn ang="0">
                    <a:pos x="662" y="192"/>
                  </a:cxn>
                  <a:cxn ang="0">
                    <a:pos x="618" y="212"/>
                  </a:cxn>
                  <a:cxn ang="0">
                    <a:pos x="574" y="228"/>
                  </a:cxn>
                  <a:cxn ang="0">
                    <a:pos x="530" y="242"/>
                  </a:cxn>
                  <a:cxn ang="0">
                    <a:pos x="486" y="254"/>
                  </a:cxn>
                  <a:cxn ang="0">
                    <a:pos x="440" y="264"/>
                  </a:cxn>
                  <a:cxn ang="0">
                    <a:pos x="394" y="272"/>
                  </a:cxn>
                  <a:cxn ang="0">
                    <a:pos x="348" y="278"/>
                  </a:cxn>
                  <a:cxn ang="0">
                    <a:pos x="302" y="280"/>
                  </a:cxn>
                  <a:cxn ang="0">
                    <a:pos x="256" y="282"/>
                  </a:cxn>
                  <a:cxn ang="0">
                    <a:pos x="256" y="282"/>
                  </a:cxn>
                  <a:cxn ang="0">
                    <a:pos x="256" y="282"/>
                  </a:cxn>
                  <a:cxn ang="0">
                    <a:pos x="256" y="282"/>
                  </a:cxn>
                  <a:cxn ang="0">
                    <a:pos x="256" y="282"/>
                  </a:cxn>
                  <a:cxn ang="0">
                    <a:pos x="256" y="282"/>
                  </a:cxn>
                  <a:cxn ang="0">
                    <a:pos x="128" y="440"/>
                  </a:cxn>
                  <a:cxn ang="0">
                    <a:pos x="0" y="600"/>
                  </a:cxn>
                  <a:cxn ang="0">
                    <a:pos x="128" y="760"/>
                  </a:cxn>
                  <a:cxn ang="0">
                    <a:pos x="256" y="920"/>
                  </a:cxn>
                  <a:cxn ang="0">
                    <a:pos x="256" y="922"/>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256" y="282"/>
                    </a:lnTo>
                    <a:lnTo>
                      <a:pt x="256" y="282"/>
                    </a:lnTo>
                    <a:lnTo>
                      <a:pt x="256" y="282"/>
                    </a:lnTo>
                    <a:lnTo>
                      <a:pt x="256" y="282"/>
                    </a:lnTo>
                    <a:lnTo>
                      <a:pt x="256" y="282"/>
                    </a:lnTo>
                    <a:lnTo>
                      <a:pt x="128" y="440"/>
                    </a:lnTo>
                    <a:lnTo>
                      <a:pt x="0" y="600"/>
                    </a:lnTo>
                    <a:lnTo>
                      <a:pt x="128" y="760"/>
                    </a:lnTo>
                    <a:lnTo>
                      <a:pt x="256" y="920"/>
                    </a:lnTo>
                    <a:lnTo>
                      <a:pt x="256" y="922"/>
                    </a:lnTo>
                    <a:close/>
                  </a:path>
                </a:pathLst>
              </a:custGeom>
              <a:solidFill>
                <a:srgbClr val="0092FF"/>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grpSp>
        <p:sp>
          <p:nvSpPr>
            <p:cNvPr id="6" name="TextBox 5"/>
            <p:cNvSpPr txBox="1"/>
            <p:nvPr/>
          </p:nvSpPr>
          <p:spPr>
            <a:xfrm rot="4616507">
              <a:off x="6622873" y="3513385"/>
              <a:ext cx="1769466" cy="365098"/>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CONFIG</a:t>
              </a:r>
            </a:p>
          </p:txBody>
        </p:sp>
        <p:sp>
          <p:nvSpPr>
            <p:cNvPr id="7" name="TextBox 6"/>
            <p:cNvSpPr txBox="1"/>
            <p:nvPr/>
          </p:nvSpPr>
          <p:spPr>
            <a:xfrm rot="3169266">
              <a:off x="3935295" y="4856083"/>
              <a:ext cx="1539444" cy="365097"/>
            </a:xfrm>
            <a:prstGeom prst="rect">
              <a:avLst/>
            </a:prstGeom>
            <a:noFill/>
          </p:spPr>
          <p:txBody>
            <a:bodyPr wrap="square" rtlCol="0">
              <a:prstTxWarp prst="textArchDown">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PROTECT</a:t>
              </a:r>
            </a:p>
          </p:txBody>
        </p:sp>
        <p:sp>
          <p:nvSpPr>
            <p:cNvPr id="8" name="TextBox 7"/>
            <p:cNvSpPr txBox="1"/>
            <p:nvPr/>
          </p:nvSpPr>
          <p:spPr>
            <a:xfrm rot="19153604">
              <a:off x="6179920" y="5136669"/>
              <a:ext cx="1607370" cy="365099"/>
            </a:xfrm>
            <a:prstGeom prst="rect">
              <a:avLst/>
            </a:prstGeom>
            <a:noFill/>
          </p:spPr>
          <p:txBody>
            <a:bodyPr wrap="square" rtlCol="0">
              <a:prstTxWarp prst="textArchDown">
                <a:avLst>
                  <a:gd name="adj" fmla="val 20622710"/>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MONITOR</a:t>
              </a:r>
            </a:p>
          </p:txBody>
        </p:sp>
        <p:sp>
          <p:nvSpPr>
            <p:cNvPr id="9" name="TextBox 8"/>
            <p:cNvSpPr txBox="1"/>
            <p:nvPr/>
          </p:nvSpPr>
          <p:spPr>
            <a:xfrm rot="18160028">
              <a:off x="3886525" y="3068243"/>
              <a:ext cx="1596908" cy="365097"/>
            </a:xfrm>
            <a:prstGeom prst="rect">
              <a:avLst/>
            </a:prstGeom>
            <a:noFill/>
          </p:spPr>
          <p:txBody>
            <a:bodyPr wrap="square" rtlCol="0">
              <a:prstTxWarp prst="textArchUp">
                <a:avLst>
                  <a:gd name="adj" fmla="val 9731060"/>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SECURE</a:t>
              </a:r>
            </a:p>
          </p:txBody>
        </p:sp>
        <p:sp>
          <p:nvSpPr>
            <p:cNvPr id="10" name="TextBox 9"/>
            <p:cNvSpPr txBox="1"/>
            <p:nvPr/>
          </p:nvSpPr>
          <p:spPr>
            <a:xfrm rot="20450695">
              <a:off x="4970086" y="2369619"/>
              <a:ext cx="1315338" cy="398780"/>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GOVERN</a:t>
              </a:r>
            </a:p>
          </p:txBody>
        </p:sp>
        <p:sp>
          <p:nvSpPr>
            <p:cNvPr id="11" name="TextBox 10"/>
            <p:cNvSpPr txBox="1"/>
            <p:nvPr/>
          </p:nvSpPr>
          <p:spPr>
            <a:xfrm rot="1872841">
              <a:off x="5951690" y="2512504"/>
              <a:ext cx="1658489" cy="451004"/>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BUILD</a:t>
              </a:r>
            </a:p>
          </p:txBody>
        </p:sp>
      </p:grpSp>
      <p:sp>
        <p:nvSpPr>
          <p:cNvPr id="20" name="Oval 19"/>
          <p:cNvSpPr/>
          <p:nvPr/>
        </p:nvSpPr>
        <p:spPr bwMode="auto">
          <a:xfrm>
            <a:off x="8834522" y="2336724"/>
            <a:ext cx="2486968" cy="2502873"/>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2" tIns="143425" rIns="179282" bIns="143425" numCol="1" spcCol="0" rtlCol="0" fromWordArt="0" anchor="t" anchorCtr="0" forceAA="0" compatLnSpc="1">
            <a:prstTxWarp prst="textNoShape">
              <a:avLst/>
            </a:prstTxWarp>
            <a:noAutofit/>
          </a:bodyPr>
          <a:lstStyle/>
          <a:p>
            <a:pPr marL="0" marR="0" lvl="0" indent="0" algn="ctr" defTabSz="914114"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14" eaLnBrk="1" fontAlgn="base" latinLnBrk="0" hangingPunct="1">
              <a:lnSpc>
                <a:spcPct val="90000"/>
              </a:lnSpc>
              <a:spcBef>
                <a:spcPct val="0"/>
              </a:spcBef>
              <a:spcAft>
                <a:spcPct val="0"/>
              </a:spcAft>
              <a:buClrTx/>
              <a:buSzTx/>
              <a:buFontTx/>
              <a:buNone/>
              <a:tabLst/>
              <a:defRPr/>
            </a:pPr>
            <a:r>
              <a:rPr kumimoji="0" lang="en-US" sz="1764" b="0" i="0" u="none" strike="noStrike" kern="0" cap="none" spc="0" normalizeH="0" baseline="0" noProof="0">
                <a:ln>
                  <a:noFill/>
                </a:ln>
                <a:solidFill>
                  <a:schemeClr val="tx1"/>
                </a:solidFill>
                <a:effectLst/>
                <a:uLnTx/>
                <a:uFillTx/>
                <a:ea typeface="Segoe UI" pitchFamily="34" charset="0"/>
                <a:cs typeface="Segoe UI" pitchFamily="34" charset="0"/>
              </a:rPr>
              <a:t>Automation &amp; Control</a:t>
            </a:r>
          </a:p>
        </p:txBody>
      </p:sp>
      <p:pic>
        <p:nvPicPr>
          <p:cNvPr id="21" name="Picture 20"/>
          <p:cNvPicPr>
            <a:picLocks noChangeAspect="1"/>
          </p:cNvPicPr>
          <p:nvPr/>
        </p:nvPicPr>
        <p:blipFill>
          <a:blip r:embed="rId8"/>
          <a:stretch>
            <a:fillRect/>
          </a:stretch>
        </p:blipFill>
        <p:spPr>
          <a:xfrm>
            <a:off x="9396782" y="3929903"/>
            <a:ext cx="1196042" cy="683452"/>
          </a:xfrm>
          <a:prstGeom prst="rect">
            <a:avLst/>
          </a:prstGeom>
          <a:solidFill>
            <a:schemeClr val="bg2"/>
          </a:solidFill>
        </p:spPr>
      </p:pic>
    </p:spTree>
    <p:extLst>
      <p:ext uri="{BB962C8B-B14F-4D97-AF65-F5344CB8AC3E}">
        <p14:creationId xmlns:p14="http://schemas.microsoft.com/office/powerpoint/2010/main" val="40211235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
        <p:nvSpPr>
          <p:cNvPr id="4" name="Text Placeholder 3"/>
          <p:cNvSpPr>
            <a:spLocks noGrp="1"/>
          </p:cNvSpPr>
          <p:nvPr>
            <p:ph type="body" sz="quarter" idx="12"/>
          </p:nvPr>
        </p:nvSpPr>
        <p:spPr>
          <a:xfrm>
            <a:off x="274639" y="4868863"/>
            <a:ext cx="7315198" cy="1181862"/>
          </a:xfrm>
        </p:spPr>
        <p:txBody>
          <a:bodyPr/>
          <a:lstStyle/>
          <a:p>
            <a:r>
              <a:rPr lang="en-US" dirty="0"/>
              <a:t>Lavanya Krishnan</a:t>
            </a:r>
          </a:p>
          <a:p>
            <a:endParaRPr lang="en-US" dirty="0"/>
          </a:p>
        </p:txBody>
      </p:sp>
    </p:spTree>
    <p:extLst>
      <p:ext uri="{BB962C8B-B14F-4D97-AF65-F5344CB8AC3E}">
        <p14:creationId xmlns:p14="http://schemas.microsoft.com/office/powerpoint/2010/main" val="4103928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a:picLocks noChangeAspect="1"/>
          </p:cNvPicPr>
          <p:nvPr/>
        </p:nvPicPr>
        <p:blipFill rotWithShape="1">
          <a:blip r:embed="rId3" cstate="screen">
            <a:extLst>
              <a:ext uri="{BEBA8EAE-BF5A-486C-A8C5-ECC9F3942E4B}">
                <a14:imgProps xmlns:a14="http://schemas.microsoft.com/office/drawing/2010/main">
                  <a14:imgLayer r:embed="rId4"/>
                </a14:imgProps>
              </a:ext>
              <a:ext uri="{28A0092B-C50C-407E-A947-70E740481C1C}">
                <a14:useLocalDpi xmlns:a14="http://schemas.microsoft.com/office/drawing/2010/main"/>
              </a:ext>
            </a:extLst>
          </a:blip>
          <a:srcRect l="217" r="2"/>
          <a:stretch/>
        </p:blipFill>
        <p:spPr>
          <a:xfrm>
            <a:off x="0" y="0"/>
            <a:ext cx="12436474" cy="7007662"/>
          </a:xfrm>
          <a:prstGeom prst="rect">
            <a:avLst/>
          </a:prstGeom>
        </p:spPr>
      </p:pic>
      <p:sp>
        <p:nvSpPr>
          <p:cNvPr id="120" name="gradient"/>
          <p:cNvSpPr/>
          <p:nvPr/>
        </p:nvSpPr>
        <p:spPr bwMode="auto">
          <a:xfrm>
            <a:off x="0" y="0"/>
            <a:ext cx="12436473" cy="7010630"/>
          </a:xfrm>
          <a:prstGeom prst="rect">
            <a:avLst/>
          </a:prstGeom>
          <a:solidFill>
            <a:schemeClr val="bg1">
              <a:alpha val="7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7" name="Title 6"/>
          <p:cNvSpPr>
            <a:spLocks noGrp="1"/>
          </p:cNvSpPr>
          <p:nvPr>
            <p:ph type="title"/>
          </p:nvPr>
        </p:nvSpPr>
        <p:spPr>
          <a:xfrm>
            <a:off x="274638" y="304872"/>
            <a:ext cx="11190916" cy="880103"/>
          </a:xfrm>
        </p:spPr>
        <p:txBody>
          <a:bodyPr lIns="182880" tIns="146304" rIns="182880" bIns="146304"/>
          <a:lstStyle/>
          <a:p>
            <a:r>
              <a:rPr lang="en-US" sz="4400" spc="0">
                <a:gradFill>
                  <a:gsLst>
                    <a:gs pos="1250">
                      <a:schemeClr val="tx1"/>
                    </a:gs>
                    <a:gs pos="69000">
                      <a:schemeClr val="tx1"/>
                    </a:gs>
                  </a:gsLst>
                  <a:lin ang="5400000" scaled="0"/>
                </a:gradFill>
              </a:rPr>
              <a:t>Modern cloud management</a:t>
            </a:r>
          </a:p>
        </p:txBody>
      </p:sp>
      <p:grpSp>
        <p:nvGrpSpPr>
          <p:cNvPr id="4" name="Group 3"/>
          <p:cNvGrpSpPr/>
          <p:nvPr/>
        </p:nvGrpSpPr>
        <p:grpSpPr>
          <a:xfrm>
            <a:off x="1825116" y="1573626"/>
            <a:ext cx="8786242" cy="5249744"/>
            <a:chOff x="1825116" y="1573626"/>
            <a:chExt cx="8786242" cy="5249744"/>
          </a:xfrm>
        </p:grpSpPr>
        <p:sp>
          <p:nvSpPr>
            <p:cNvPr id="86" name="Freeform 3"/>
            <p:cNvSpPr>
              <a:spLocks/>
            </p:cNvSpPr>
            <p:nvPr/>
          </p:nvSpPr>
          <p:spPr bwMode="auto">
            <a:xfrm rot="18900000">
              <a:off x="4920102" y="1948979"/>
              <a:ext cx="1598153" cy="1285560"/>
            </a:xfrm>
            <a:custGeom>
              <a:avLst/>
              <a:gdLst/>
              <a:ahLst/>
              <a:cxnLst>
                <a:cxn ang="0">
                  <a:pos x="1134" y="472"/>
                </a:cxn>
                <a:cxn ang="0">
                  <a:pos x="1134" y="472"/>
                </a:cxn>
                <a:cxn ang="0">
                  <a:pos x="1078" y="418"/>
                </a:cxn>
                <a:cxn ang="0">
                  <a:pos x="1020" y="368"/>
                </a:cxn>
                <a:cxn ang="0">
                  <a:pos x="960" y="320"/>
                </a:cxn>
                <a:cxn ang="0">
                  <a:pos x="896" y="274"/>
                </a:cxn>
                <a:cxn ang="0">
                  <a:pos x="832" y="234"/>
                </a:cxn>
                <a:cxn ang="0">
                  <a:pos x="764" y="194"/>
                </a:cxn>
                <a:cxn ang="0">
                  <a:pos x="696" y="160"/>
                </a:cxn>
                <a:cxn ang="0">
                  <a:pos x="624" y="126"/>
                </a:cxn>
                <a:cxn ang="0">
                  <a:pos x="552" y="98"/>
                </a:cxn>
                <a:cxn ang="0">
                  <a:pos x="478" y="72"/>
                </a:cxn>
                <a:cxn ang="0">
                  <a:pos x="400" y="52"/>
                </a:cxn>
                <a:cxn ang="0">
                  <a:pos x="324" y="34"/>
                </a:cxn>
                <a:cxn ang="0">
                  <a:pos x="244" y="20"/>
                </a:cxn>
                <a:cxn ang="0">
                  <a:pos x="164" y="10"/>
                </a:cxn>
                <a:cxn ang="0">
                  <a:pos x="82" y="2"/>
                </a:cxn>
                <a:cxn ang="0">
                  <a:pos x="0" y="0"/>
                </a:cxn>
                <a:cxn ang="0">
                  <a:pos x="128" y="160"/>
                </a:cxn>
                <a:cxn ang="0">
                  <a:pos x="256" y="320"/>
                </a:cxn>
                <a:cxn ang="0">
                  <a:pos x="128" y="480"/>
                </a:cxn>
                <a:cxn ang="0">
                  <a:pos x="0" y="640"/>
                </a:cxn>
                <a:cxn ang="0">
                  <a:pos x="0" y="640"/>
                </a:cxn>
                <a:cxn ang="0">
                  <a:pos x="0" y="640"/>
                </a:cxn>
                <a:cxn ang="0">
                  <a:pos x="50" y="642"/>
                </a:cxn>
                <a:cxn ang="0">
                  <a:pos x="98" y="646"/>
                </a:cxn>
                <a:cxn ang="0">
                  <a:pos x="146" y="652"/>
                </a:cxn>
                <a:cxn ang="0">
                  <a:pos x="194" y="660"/>
                </a:cxn>
                <a:cxn ang="0">
                  <a:pos x="240" y="672"/>
                </a:cxn>
                <a:cxn ang="0">
                  <a:pos x="286" y="684"/>
                </a:cxn>
                <a:cxn ang="0">
                  <a:pos x="330" y="700"/>
                </a:cxn>
                <a:cxn ang="0">
                  <a:pos x="374" y="716"/>
                </a:cxn>
                <a:cxn ang="0">
                  <a:pos x="418" y="736"/>
                </a:cxn>
                <a:cxn ang="0">
                  <a:pos x="458" y="758"/>
                </a:cxn>
                <a:cxn ang="0">
                  <a:pos x="500" y="780"/>
                </a:cxn>
                <a:cxn ang="0">
                  <a:pos x="538" y="806"/>
                </a:cxn>
                <a:cxn ang="0">
                  <a:pos x="576" y="832"/>
                </a:cxn>
                <a:cxn ang="0">
                  <a:pos x="612" y="860"/>
                </a:cxn>
                <a:cxn ang="0">
                  <a:pos x="646" y="892"/>
                </a:cxn>
                <a:cxn ang="0">
                  <a:pos x="680" y="924"/>
                </a:cxn>
                <a:cxn ang="0">
                  <a:pos x="680" y="924"/>
                </a:cxn>
                <a:cxn ang="0">
                  <a:pos x="680" y="924"/>
                </a:cxn>
                <a:cxn ang="0">
                  <a:pos x="680" y="924"/>
                </a:cxn>
                <a:cxn ang="0">
                  <a:pos x="680" y="924"/>
                </a:cxn>
                <a:cxn ang="0">
                  <a:pos x="682" y="924"/>
                </a:cxn>
                <a:cxn ang="0">
                  <a:pos x="884" y="900"/>
                </a:cxn>
                <a:cxn ang="0">
                  <a:pos x="1088" y="878"/>
                </a:cxn>
                <a:cxn ang="0">
                  <a:pos x="1110" y="674"/>
                </a:cxn>
                <a:cxn ang="0">
                  <a:pos x="1132" y="472"/>
                </a:cxn>
                <a:cxn ang="0">
                  <a:pos x="1134" y="472"/>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0" y="64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0" y="924"/>
                  </a:lnTo>
                  <a:lnTo>
                    <a:pt x="680" y="924"/>
                  </a:lnTo>
                  <a:lnTo>
                    <a:pt x="680" y="924"/>
                  </a:lnTo>
                  <a:lnTo>
                    <a:pt x="680" y="924"/>
                  </a:lnTo>
                  <a:lnTo>
                    <a:pt x="682" y="924"/>
                  </a:lnTo>
                  <a:lnTo>
                    <a:pt x="884" y="900"/>
                  </a:lnTo>
                  <a:lnTo>
                    <a:pt x="1088" y="878"/>
                  </a:lnTo>
                  <a:lnTo>
                    <a:pt x="1110" y="674"/>
                  </a:lnTo>
                  <a:lnTo>
                    <a:pt x="1132" y="472"/>
                  </a:lnTo>
                  <a:lnTo>
                    <a:pt x="1134" y="472"/>
                  </a:lnTo>
                  <a:close/>
                </a:path>
              </a:pathLst>
            </a:custGeom>
            <a:solidFill>
              <a:schemeClr val="tx2">
                <a:lumMod val="75000"/>
              </a:schemeClr>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7" name="Freeform 4"/>
            <p:cNvSpPr>
              <a:spLocks/>
            </p:cNvSpPr>
            <p:nvPr/>
          </p:nvSpPr>
          <p:spPr bwMode="auto">
            <a:xfrm rot="18900000">
              <a:off x="3740619" y="2948907"/>
              <a:ext cx="1956116" cy="1282777"/>
            </a:xfrm>
            <a:custGeom>
              <a:avLst/>
              <a:gdLst/>
              <a:ahLst/>
              <a:cxnLst>
                <a:cxn ang="0">
                  <a:pos x="1134" y="0"/>
                </a:cxn>
                <a:cxn ang="0">
                  <a:pos x="1134" y="0"/>
                </a:cxn>
                <a:cxn ang="0">
                  <a:pos x="1056" y="2"/>
                </a:cxn>
                <a:cxn ang="0">
                  <a:pos x="980" y="8"/>
                </a:cxn>
                <a:cxn ang="0">
                  <a:pos x="904" y="16"/>
                </a:cxn>
                <a:cxn ang="0">
                  <a:pos x="828" y="30"/>
                </a:cxn>
                <a:cxn ang="0">
                  <a:pos x="752" y="46"/>
                </a:cxn>
                <a:cxn ang="0">
                  <a:pos x="676" y="66"/>
                </a:cxn>
                <a:cxn ang="0">
                  <a:pos x="602" y="90"/>
                </a:cxn>
                <a:cxn ang="0">
                  <a:pos x="530" y="118"/>
                </a:cxn>
                <a:cxn ang="0">
                  <a:pos x="458" y="148"/>
                </a:cxn>
                <a:cxn ang="0">
                  <a:pos x="388" y="184"/>
                </a:cxn>
                <a:cxn ang="0">
                  <a:pos x="318" y="222"/>
                </a:cxn>
                <a:cxn ang="0">
                  <a:pos x="250" y="264"/>
                </a:cxn>
                <a:cxn ang="0">
                  <a:pos x="186" y="310"/>
                </a:cxn>
                <a:cxn ang="0">
                  <a:pos x="122" y="360"/>
                </a:cxn>
                <a:cxn ang="0">
                  <a:pos x="60" y="412"/>
                </a:cxn>
                <a:cxn ang="0">
                  <a:pos x="0" y="470"/>
                </a:cxn>
                <a:cxn ang="0">
                  <a:pos x="202" y="492"/>
                </a:cxn>
                <a:cxn ang="0">
                  <a:pos x="406" y="514"/>
                </a:cxn>
                <a:cxn ang="0">
                  <a:pos x="428" y="718"/>
                </a:cxn>
                <a:cxn ang="0">
                  <a:pos x="452" y="922"/>
                </a:cxn>
                <a:cxn ang="0">
                  <a:pos x="452" y="922"/>
                </a:cxn>
                <a:cxn ang="0">
                  <a:pos x="452" y="922"/>
                </a:cxn>
                <a:cxn ang="0">
                  <a:pos x="488" y="888"/>
                </a:cxn>
                <a:cxn ang="0">
                  <a:pos x="524" y="856"/>
                </a:cxn>
                <a:cxn ang="0">
                  <a:pos x="564" y="826"/>
                </a:cxn>
                <a:cxn ang="0">
                  <a:pos x="602" y="798"/>
                </a:cxn>
                <a:cxn ang="0">
                  <a:pos x="644" y="774"/>
                </a:cxn>
                <a:cxn ang="0">
                  <a:pos x="684" y="750"/>
                </a:cxn>
                <a:cxn ang="0">
                  <a:pos x="728" y="730"/>
                </a:cxn>
                <a:cxn ang="0">
                  <a:pos x="770" y="710"/>
                </a:cxn>
                <a:cxn ang="0">
                  <a:pos x="814" y="694"/>
                </a:cxn>
                <a:cxn ang="0">
                  <a:pos x="858" y="680"/>
                </a:cxn>
                <a:cxn ang="0">
                  <a:pos x="904" y="668"/>
                </a:cxn>
                <a:cxn ang="0">
                  <a:pos x="948" y="658"/>
                </a:cxn>
                <a:cxn ang="0">
                  <a:pos x="994" y="650"/>
                </a:cxn>
                <a:cxn ang="0">
                  <a:pos x="1040" y="646"/>
                </a:cxn>
                <a:cxn ang="0">
                  <a:pos x="1086" y="642"/>
                </a:cxn>
                <a:cxn ang="0">
                  <a:pos x="1132" y="640"/>
                </a:cxn>
                <a:cxn ang="0">
                  <a:pos x="1132" y="642"/>
                </a:cxn>
                <a:cxn ang="0">
                  <a:pos x="1132" y="640"/>
                </a:cxn>
                <a:cxn ang="0">
                  <a:pos x="1132" y="640"/>
                </a:cxn>
                <a:cxn ang="0">
                  <a:pos x="1134" y="640"/>
                </a:cxn>
                <a:cxn ang="0">
                  <a:pos x="1134" y="640"/>
                </a:cxn>
                <a:cxn ang="0">
                  <a:pos x="1260" y="482"/>
                </a:cxn>
                <a:cxn ang="0">
                  <a:pos x="1388" y="322"/>
                </a:cxn>
                <a:cxn ang="0">
                  <a:pos x="1260" y="162"/>
                </a:cxn>
                <a:cxn ang="0">
                  <a:pos x="1134" y="2"/>
                </a:cxn>
                <a:cxn ang="0">
                  <a:pos x="1134" y="0"/>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52" y="922"/>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2" y="640"/>
                  </a:lnTo>
                  <a:lnTo>
                    <a:pt x="1134" y="640"/>
                  </a:lnTo>
                  <a:lnTo>
                    <a:pt x="1134" y="640"/>
                  </a:lnTo>
                  <a:lnTo>
                    <a:pt x="1260" y="482"/>
                  </a:lnTo>
                  <a:lnTo>
                    <a:pt x="1388" y="322"/>
                  </a:lnTo>
                  <a:lnTo>
                    <a:pt x="1260" y="162"/>
                  </a:lnTo>
                  <a:lnTo>
                    <a:pt x="1134" y="2"/>
                  </a:lnTo>
                  <a:lnTo>
                    <a:pt x="1134" y="0"/>
                  </a:lnTo>
                  <a:close/>
                </a:path>
              </a:pathLst>
            </a:custGeom>
            <a:solidFill>
              <a:schemeClr val="accent2">
                <a:lumMod val="50000"/>
              </a:schemeClr>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8" name="Freeform 5"/>
            <p:cNvSpPr>
              <a:spLocks/>
            </p:cNvSpPr>
            <p:nvPr/>
          </p:nvSpPr>
          <p:spPr bwMode="auto">
            <a:xfrm rot="18900000">
              <a:off x="7322419" y="2907235"/>
              <a:ext cx="1302198" cy="1577733"/>
            </a:xfrm>
            <a:custGeom>
              <a:avLst/>
              <a:gdLst/>
              <a:ahLst/>
              <a:cxnLst>
                <a:cxn ang="0">
                  <a:pos x="454" y="1134"/>
                </a:cxn>
                <a:cxn ang="0">
                  <a:pos x="454" y="1134"/>
                </a:cxn>
                <a:cxn ang="0">
                  <a:pos x="506" y="1078"/>
                </a:cxn>
                <a:cxn ang="0">
                  <a:pos x="556" y="1020"/>
                </a:cxn>
                <a:cxn ang="0">
                  <a:pos x="604" y="960"/>
                </a:cxn>
                <a:cxn ang="0">
                  <a:pos x="650" y="896"/>
                </a:cxn>
                <a:cxn ang="0">
                  <a:pos x="690" y="832"/>
                </a:cxn>
                <a:cxn ang="0">
                  <a:pos x="730" y="764"/>
                </a:cxn>
                <a:cxn ang="0">
                  <a:pos x="764" y="696"/>
                </a:cxn>
                <a:cxn ang="0">
                  <a:pos x="798" y="624"/>
                </a:cxn>
                <a:cxn ang="0">
                  <a:pos x="826" y="552"/>
                </a:cxn>
                <a:cxn ang="0">
                  <a:pos x="852" y="478"/>
                </a:cxn>
                <a:cxn ang="0">
                  <a:pos x="872" y="402"/>
                </a:cxn>
                <a:cxn ang="0">
                  <a:pos x="890" y="324"/>
                </a:cxn>
                <a:cxn ang="0">
                  <a:pos x="904" y="244"/>
                </a:cxn>
                <a:cxn ang="0">
                  <a:pos x="914" y="164"/>
                </a:cxn>
                <a:cxn ang="0">
                  <a:pos x="922" y="82"/>
                </a:cxn>
                <a:cxn ang="0">
                  <a:pos x="924" y="0"/>
                </a:cxn>
                <a:cxn ang="0">
                  <a:pos x="764" y="128"/>
                </a:cxn>
                <a:cxn ang="0">
                  <a:pos x="604" y="256"/>
                </a:cxn>
                <a:cxn ang="0">
                  <a:pos x="444" y="128"/>
                </a:cxn>
                <a:cxn ang="0">
                  <a:pos x="284" y="0"/>
                </a:cxn>
                <a:cxn ang="0">
                  <a:pos x="284" y="0"/>
                </a:cxn>
                <a:cxn ang="0">
                  <a:pos x="284" y="0"/>
                </a:cxn>
                <a:cxn ang="0">
                  <a:pos x="282" y="50"/>
                </a:cxn>
                <a:cxn ang="0">
                  <a:pos x="278" y="98"/>
                </a:cxn>
                <a:cxn ang="0">
                  <a:pos x="272" y="146"/>
                </a:cxn>
                <a:cxn ang="0">
                  <a:pos x="264" y="194"/>
                </a:cxn>
                <a:cxn ang="0">
                  <a:pos x="252" y="240"/>
                </a:cxn>
                <a:cxn ang="0">
                  <a:pos x="240" y="286"/>
                </a:cxn>
                <a:cxn ang="0">
                  <a:pos x="224" y="332"/>
                </a:cxn>
                <a:cxn ang="0">
                  <a:pos x="208" y="374"/>
                </a:cxn>
                <a:cxn ang="0">
                  <a:pos x="188" y="418"/>
                </a:cxn>
                <a:cxn ang="0">
                  <a:pos x="166" y="458"/>
                </a:cxn>
                <a:cxn ang="0">
                  <a:pos x="144" y="500"/>
                </a:cxn>
                <a:cxn ang="0">
                  <a:pos x="118" y="538"/>
                </a:cxn>
                <a:cxn ang="0">
                  <a:pos x="92" y="576"/>
                </a:cxn>
                <a:cxn ang="0">
                  <a:pos x="64" y="612"/>
                </a:cxn>
                <a:cxn ang="0">
                  <a:pos x="32" y="646"/>
                </a:cxn>
                <a:cxn ang="0">
                  <a:pos x="0" y="680"/>
                </a:cxn>
                <a:cxn ang="0">
                  <a:pos x="0" y="680"/>
                </a:cxn>
                <a:cxn ang="0">
                  <a:pos x="0" y="680"/>
                </a:cxn>
                <a:cxn ang="0">
                  <a:pos x="0" y="680"/>
                </a:cxn>
                <a:cxn ang="0">
                  <a:pos x="0" y="680"/>
                </a:cxn>
                <a:cxn ang="0">
                  <a:pos x="0" y="682"/>
                </a:cxn>
                <a:cxn ang="0">
                  <a:pos x="24" y="884"/>
                </a:cxn>
                <a:cxn ang="0">
                  <a:pos x="46" y="1088"/>
                </a:cxn>
                <a:cxn ang="0">
                  <a:pos x="250" y="1110"/>
                </a:cxn>
                <a:cxn ang="0">
                  <a:pos x="452" y="1132"/>
                </a:cxn>
                <a:cxn ang="0">
                  <a:pos x="454" y="1134"/>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4" y="0"/>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0"/>
                  </a:lnTo>
                  <a:lnTo>
                    <a:pt x="0" y="680"/>
                  </a:lnTo>
                  <a:lnTo>
                    <a:pt x="0" y="680"/>
                  </a:lnTo>
                  <a:lnTo>
                    <a:pt x="0" y="680"/>
                  </a:lnTo>
                  <a:lnTo>
                    <a:pt x="0" y="682"/>
                  </a:lnTo>
                  <a:lnTo>
                    <a:pt x="24" y="884"/>
                  </a:lnTo>
                  <a:lnTo>
                    <a:pt x="46" y="1088"/>
                  </a:lnTo>
                  <a:lnTo>
                    <a:pt x="250" y="1110"/>
                  </a:lnTo>
                  <a:lnTo>
                    <a:pt x="452" y="1132"/>
                  </a:lnTo>
                  <a:lnTo>
                    <a:pt x="454" y="1134"/>
                  </a:lnTo>
                  <a:close/>
                </a:path>
              </a:pathLst>
            </a:custGeom>
            <a:solidFill>
              <a:schemeClr val="accent1">
                <a:lumMod val="60000"/>
                <a:lumOff val="40000"/>
              </a:schemeClr>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9" name="Freeform 6"/>
            <p:cNvSpPr>
              <a:spLocks/>
            </p:cNvSpPr>
            <p:nvPr/>
          </p:nvSpPr>
          <p:spPr bwMode="auto">
            <a:xfrm rot="18900000">
              <a:off x="4885518" y="4776574"/>
              <a:ext cx="1299378" cy="2046796"/>
            </a:xfrm>
            <a:custGeom>
              <a:avLst/>
              <a:gdLst>
                <a:gd name="connsiteX0" fmla="*/ 0 w 10000"/>
                <a:gd name="connsiteY0" fmla="*/ 1830 h 10000"/>
                <a:gd name="connsiteX1" fmla="*/ 0 w 10000"/>
                <a:gd name="connsiteY1" fmla="*/ 1830 h 10000"/>
                <a:gd name="connsiteX2" fmla="*/ 22 w 10000"/>
                <a:gd name="connsiteY2" fmla="*/ 2392 h 10000"/>
                <a:gd name="connsiteX3" fmla="*/ 65 w 10000"/>
                <a:gd name="connsiteY3" fmla="*/ 2939 h 10000"/>
                <a:gd name="connsiteX4" fmla="*/ 174 w 10000"/>
                <a:gd name="connsiteY4" fmla="*/ 3487 h 10000"/>
                <a:gd name="connsiteX5" fmla="*/ 304 w 10000"/>
                <a:gd name="connsiteY5" fmla="*/ 4035 h 10000"/>
                <a:gd name="connsiteX6" fmla="*/ 477 w 10000"/>
                <a:gd name="connsiteY6" fmla="*/ 4582 h 10000"/>
                <a:gd name="connsiteX7" fmla="*/ 716 w 10000"/>
                <a:gd name="connsiteY7" fmla="*/ 5130 h 10000"/>
                <a:gd name="connsiteX8" fmla="*/ 954 w 10000"/>
                <a:gd name="connsiteY8" fmla="*/ 5663 h 10000"/>
                <a:gd name="connsiteX9" fmla="*/ 1258 w 10000"/>
                <a:gd name="connsiteY9" fmla="*/ 6182 h 10000"/>
                <a:gd name="connsiteX10" fmla="*/ 1605 w 10000"/>
                <a:gd name="connsiteY10" fmla="*/ 6700 h 10000"/>
                <a:gd name="connsiteX11" fmla="*/ 1974 w 10000"/>
                <a:gd name="connsiteY11" fmla="*/ 7205 h 10000"/>
                <a:gd name="connsiteX12" fmla="*/ 2386 w 10000"/>
                <a:gd name="connsiteY12" fmla="*/ 7709 h 10000"/>
                <a:gd name="connsiteX13" fmla="*/ 2863 w 10000"/>
                <a:gd name="connsiteY13" fmla="*/ 8199 h 10000"/>
                <a:gd name="connsiteX14" fmla="*/ 3341 w 10000"/>
                <a:gd name="connsiteY14" fmla="*/ 8660 h 10000"/>
                <a:gd name="connsiteX15" fmla="*/ 3883 w 10000"/>
                <a:gd name="connsiteY15" fmla="*/ 9121 h 10000"/>
                <a:gd name="connsiteX16" fmla="*/ 4469 w 10000"/>
                <a:gd name="connsiteY16" fmla="*/ 9568 h 10000"/>
                <a:gd name="connsiteX17" fmla="*/ 5076 w 10000"/>
                <a:gd name="connsiteY17" fmla="*/ 10000 h 10000"/>
                <a:gd name="connsiteX18" fmla="*/ 5336 w 10000"/>
                <a:gd name="connsiteY18" fmla="*/ 8545 h 10000"/>
                <a:gd name="connsiteX19" fmla="*/ 5575 w 10000"/>
                <a:gd name="connsiteY19" fmla="*/ 7075 h 10000"/>
                <a:gd name="connsiteX20" fmla="*/ 7787 w 10000"/>
                <a:gd name="connsiteY20" fmla="*/ 6916 h 10000"/>
                <a:gd name="connsiteX21" fmla="*/ 9978 w 10000"/>
                <a:gd name="connsiteY21" fmla="*/ 6744 h 10000"/>
                <a:gd name="connsiteX22" fmla="*/ 10000 w 10000"/>
                <a:gd name="connsiteY22" fmla="*/ 6744 h 10000"/>
                <a:gd name="connsiteX23" fmla="*/ 10000 w 10000"/>
                <a:gd name="connsiteY23" fmla="*/ 6744 h 10000"/>
                <a:gd name="connsiteX24" fmla="*/ 9610 w 10000"/>
                <a:gd name="connsiteY24" fmla="*/ 6484 h 10000"/>
                <a:gd name="connsiteX25" fmla="*/ 9284 w 10000"/>
                <a:gd name="connsiteY25" fmla="*/ 6225 h 10000"/>
                <a:gd name="connsiteX26" fmla="*/ 8959 w 10000"/>
                <a:gd name="connsiteY26" fmla="*/ 5937 h 10000"/>
                <a:gd name="connsiteX27" fmla="*/ 8655 w 10000"/>
                <a:gd name="connsiteY27" fmla="*/ 5663 h 10000"/>
                <a:gd name="connsiteX28" fmla="*/ 8373 w 10000"/>
                <a:gd name="connsiteY28" fmla="*/ 5360 h 10000"/>
                <a:gd name="connsiteX29" fmla="*/ 8134 w 10000"/>
                <a:gd name="connsiteY29" fmla="*/ 5072 h 10000"/>
                <a:gd name="connsiteX30" fmla="*/ 7896 w 10000"/>
                <a:gd name="connsiteY30" fmla="*/ 4755 h 10000"/>
                <a:gd name="connsiteX31" fmla="*/ 7701 w 10000"/>
                <a:gd name="connsiteY31" fmla="*/ 4452 h 10000"/>
                <a:gd name="connsiteX32" fmla="*/ 7527 w 10000"/>
                <a:gd name="connsiteY32" fmla="*/ 4135 h 10000"/>
                <a:gd name="connsiteX33" fmla="*/ 7375 w 10000"/>
                <a:gd name="connsiteY33" fmla="*/ 3818 h 10000"/>
                <a:gd name="connsiteX34" fmla="*/ 7223 w 10000"/>
                <a:gd name="connsiteY34" fmla="*/ 3487 h 10000"/>
                <a:gd name="connsiteX35" fmla="*/ 7137 w 10000"/>
                <a:gd name="connsiteY35" fmla="*/ 3170 h 10000"/>
                <a:gd name="connsiteX36" fmla="*/ 7050 w 10000"/>
                <a:gd name="connsiteY36" fmla="*/ 2839 h 10000"/>
                <a:gd name="connsiteX37" fmla="*/ 6985 w 10000"/>
                <a:gd name="connsiteY37" fmla="*/ 2507 h 10000"/>
                <a:gd name="connsiteX38" fmla="*/ 6941 w 10000"/>
                <a:gd name="connsiteY38" fmla="*/ 2176 h 10000"/>
                <a:gd name="connsiteX39" fmla="*/ 6941 w 10000"/>
                <a:gd name="connsiteY39" fmla="*/ 1844 h 10000"/>
                <a:gd name="connsiteX40" fmla="*/ 6941 w 10000"/>
                <a:gd name="connsiteY40" fmla="*/ 1844 h 10000"/>
                <a:gd name="connsiteX41" fmla="*/ 6941 w 10000"/>
                <a:gd name="connsiteY41" fmla="*/ 1844 h 10000"/>
                <a:gd name="connsiteX42" fmla="*/ 6941 w 10000"/>
                <a:gd name="connsiteY42" fmla="*/ 1844 h 10000"/>
                <a:gd name="connsiteX43" fmla="*/ 6941 w 10000"/>
                <a:gd name="connsiteY43" fmla="*/ 1830 h 10000"/>
                <a:gd name="connsiteX44" fmla="*/ 6941 w 10000"/>
                <a:gd name="connsiteY44" fmla="*/ 1830 h 10000"/>
                <a:gd name="connsiteX45" fmla="*/ 5206 w 10000"/>
                <a:gd name="connsiteY45" fmla="*/ 922 h 10000"/>
                <a:gd name="connsiteX46" fmla="*/ 3471 w 10000"/>
                <a:gd name="connsiteY46" fmla="*/ 0 h 10000"/>
                <a:gd name="connsiteX47" fmla="*/ 1557 w 10000"/>
                <a:gd name="connsiteY47" fmla="*/ 443 h 10000"/>
                <a:gd name="connsiteX48" fmla="*/ 22 w 10000"/>
                <a:gd name="connsiteY48" fmla="*/ 1830 h 10000"/>
                <a:gd name="connsiteX49" fmla="*/ 0 w 10000"/>
                <a:gd name="connsiteY49" fmla="*/ 1830 h 10000"/>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1521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922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599">
                  <a:moveTo>
                    <a:pt x="0" y="2429"/>
                  </a:moveTo>
                  <a:lnTo>
                    <a:pt x="0" y="2429"/>
                  </a:lnTo>
                  <a:cubicBezTo>
                    <a:pt x="7" y="2616"/>
                    <a:pt x="15" y="2804"/>
                    <a:pt x="22" y="2991"/>
                  </a:cubicBezTo>
                  <a:cubicBezTo>
                    <a:pt x="36" y="3173"/>
                    <a:pt x="51" y="3356"/>
                    <a:pt x="65" y="3538"/>
                  </a:cubicBezTo>
                  <a:cubicBezTo>
                    <a:pt x="101" y="3721"/>
                    <a:pt x="138" y="3903"/>
                    <a:pt x="174" y="4086"/>
                  </a:cubicBezTo>
                  <a:cubicBezTo>
                    <a:pt x="217" y="4269"/>
                    <a:pt x="261" y="4451"/>
                    <a:pt x="304" y="4634"/>
                  </a:cubicBezTo>
                  <a:cubicBezTo>
                    <a:pt x="362" y="4816"/>
                    <a:pt x="419" y="4999"/>
                    <a:pt x="477" y="5181"/>
                  </a:cubicBezTo>
                  <a:lnTo>
                    <a:pt x="716" y="5729"/>
                  </a:lnTo>
                  <a:cubicBezTo>
                    <a:pt x="795" y="5907"/>
                    <a:pt x="875" y="6084"/>
                    <a:pt x="954" y="6262"/>
                  </a:cubicBezTo>
                  <a:lnTo>
                    <a:pt x="1258" y="6781"/>
                  </a:lnTo>
                  <a:lnTo>
                    <a:pt x="1605" y="7299"/>
                  </a:lnTo>
                  <a:lnTo>
                    <a:pt x="1974" y="7804"/>
                  </a:lnTo>
                  <a:lnTo>
                    <a:pt x="2386" y="8308"/>
                  </a:lnTo>
                  <a:lnTo>
                    <a:pt x="2863" y="8798"/>
                  </a:lnTo>
                  <a:lnTo>
                    <a:pt x="3341" y="9259"/>
                  </a:lnTo>
                  <a:lnTo>
                    <a:pt x="3883" y="9720"/>
                  </a:lnTo>
                  <a:lnTo>
                    <a:pt x="4469" y="10167"/>
                  </a:lnTo>
                  <a:lnTo>
                    <a:pt x="5076" y="10599"/>
                  </a:lnTo>
                  <a:cubicBezTo>
                    <a:pt x="5163" y="10114"/>
                    <a:pt x="5249" y="9629"/>
                    <a:pt x="5336" y="9144"/>
                  </a:cubicBezTo>
                  <a:cubicBezTo>
                    <a:pt x="5416" y="8654"/>
                    <a:pt x="5495" y="8164"/>
                    <a:pt x="5575" y="7674"/>
                  </a:cubicBezTo>
                  <a:lnTo>
                    <a:pt x="7787" y="7515"/>
                  </a:lnTo>
                  <a:lnTo>
                    <a:pt x="9978" y="7343"/>
                  </a:lnTo>
                  <a:lnTo>
                    <a:pt x="10000" y="7343"/>
                  </a:lnTo>
                  <a:lnTo>
                    <a:pt x="10000" y="7343"/>
                  </a:lnTo>
                  <a:lnTo>
                    <a:pt x="9610" y="7083"/>
                  </a:lnTo>
                  <a:lnTo>
                    <a:pt x="9284" y="6824"/>
                  </a:lnTo>
                  <a:lnTo>
                    <a:pt x="8959" y="6536"/>
                  </a:lnTo>
                  <a:lnTo>
                    <a:pt x="8655" y="6262"/>
                  </a:lnTo>
                  <a:lnTo>
                    <a:pt x="8373" y="5959"/>
                  </a:lnTo>
                  <a:lnTo>
                    <a:pt x="8134" y="5671"/>
                  </a:lnTo>
                  <a:lnTo>
                    <a:pt x="7896" y="5354"/>
                  </a:lnTo>
                  <a:lnTo>
                    <a:pt x="7701" y="5051"/>
                  </a:lnTo>
                  <a:lnTo>
                    <a:pt x="7527" y="4734"/>
                  </a:lnTo>
                  <a:lnTo>
                    <a:pt x="7375" y="4417"/>
                  </a:lnTo>
                  <a:cubicBezTo>
                    <a:pt x="7324" y="4307"/>
                    <a:pt x="7274" y="4196"/>
                    <a:pt x="7223" y="4086"/>
                  </a:cubicBezTo>
                  <a:cubicBezTo>
                    <a:pt x="7194" y="3980"/>
                    <a:pt x="7166" y="3875"/>
                    <a:pt x="7137" y="3769"/>
                  </a:cubicBezTo>
                  <a:cubicBezTo>
                    <a:pt x="7108" y="3659"/>
                    <a:pt x="7079" y="3548"/>
                    <a:pt x="7050" y="3438"/>
                  </a:cubicBezTo>
                  <a:cubicBezTo>
                    <a:pt x="7028" y="3327"/>
                    <a:pt x="7007" y="3217"/>
                    <a:pt x="6985" y="3106"/>
                  </a:cubicBezTo>
                  <a:cubicBezTo>
                    <a:pt x="6970" y="2996"/>
                    <a:pt x="6956" y="2885"/>
                    <a:pt x="6941" y="2775"/>
                  </a:cubicBezTo>
                  <a:lnTo>
                    <a:pt x="6941" y="2443"/>
                  </a:lnTo>
                  <a:lnTo>
                    <a:pt x="6941" y="2443"/>
                  </a:lnTo>
                  <a:lnTo>
                    <a:pt x="6941" y="2443"/>
                  </a:lnTo>
                  <a:lnTo>
                    <a:pt x="6941" y="2443"/>
                  </a:lnTo>
                  <a:lnTo>
                    <a:pt x="6941" y="2429"/>
                  </a:lnTo>
                  <a:lnTo>
                    <a:pt x="6941" y="2429"/>
                  </a:lnTo>
                  <a:lnTo>
                    <a:pt x="5206" y="922"/>
                  </a:lnTo>
                  <a:lnTo>
                    <a:pt x="3649" y="0"/>
                  </a:lnTo>
                  <a:lnTo>
                    <a:pt x="1557" y="1042"/>
                  </a:lnTo>
                  <a:lnTo>
                    <a:pt x="22" y="2429"/>
                  </a:lnTo>
                  <a:lnTo>
                    <a:pt x="0" y="2429"/>
                  </a:lnTo>
                  <a:close/>
                </a:path>
              </a:pathLst>
            </a:custGeom>
            <a:solidFill>
              <a:schemeClr val="accent2">
                <a:lumMod val="75000"/>
              </a:schemeClr>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0" name="Freeform 7"/>
            <p:cNvSpPr>
              <a:spLocks/>
            </p:cNvSpPr>
            <p:nvPr/>
          </p:nvSpPr>
          <p:spPr bwMode="auto">
            <a:xfrm rot="18900000">
              <a:off x="3937112" y="4062699"/>
              <a:ext cx="1299378" cy="1577733"/>
            </a:xfrm>
            <a:custGeom>
              <a:avLst/>
              <a:gdLst/>
              <a:ahLst/>
              <a:cxnLst>
                <a:cxn ang="0">
                  <a:pos x="470" y="0"/>
                </a:cxn>
                <a:cxn ang="0">
                  <a:pos x="470" y="0"/>
                </a:cxn>
                <a:cxn ang="0">
                  <a:pos x="416" y="56"/>
                </a:cxn>
                <a:cxn ang="0">
                  <a:pos x="366" y="114"/>
                </a:cxn>
                <a:cxn ang="0">
                  <a:pos x="318" y="174"/>
                </a:cxn>
                <a:cxn ang="0">
                  <a:pos x="274" y="238"/>
                </a:cxn>
                <a:cxn ang="0">
                  <a:pos x="232" y="302"/>
                </a:cxn>
                <a:cxn ang="0">
                  <a:pos x="194" y="370"/>
                </a:cxn>
                <a:cxn ang="0">
                  <a:pos x="158" y="438"/>
                </a:cxn>
                <a:cxn ang="0">
                  <a:pos x="126" y="510"/>
                </a:cxn>
                <a:cxn ang="0">
                  <a:pos x="98" y="582"/>
                </a:cxn>
                <a:cxn ang="0">
                  <a:pos x="72" y="658"/>
                </a:cxn>
                <a:cxn ang="0">
                  <a:pos x="50" y="734"/>
                </a:cxn>
                <a:cxn ang="0">
                  <a:pos x="32" y="810"/>
                </a:cxn>
                <a:cxn ang="0">
                  <a:pos x="18" y="890"/>
                </a:cxn>
                <a:cxn ang="0">
                  <a:pos x="8" y="970"/>
                </a:cxn>
                <a:cxn ang="0">
                  <a:pos x="2" y="1052"/>
                </a:cxn>
                <a:cxn ang="0">
                  <a:pos x="0" y="1134"/>
                </a:cxn>
                <a:cxn ang="0">
                  <a:pos x="160" y="1006"/>
                </a:cxn>
                <a:cxn ang="0">
                  <a:pos x="320" y="878"/>
                </a:cxn>
                <a:cxn ang="0">
                  <a:pos x="480" y="1006"/>
                </a:cxn>
                <a:cxn ang="0">
                  <a:pos x="640" y="1134"/>
                </a:cxn>
                <a:cxn ang="0">
                  <a:pos x="640" y="1134"/>
                </a:cxn>
                <a:cxn ang="0">
                  <a:pos x="640" y="1134"/>
                </a:cxn>
                <a:cxn ang="0">
                  <a:pos x="640" y="1084"/>
                </a:cxn>
                <a:cxn ang="0">
                  <a:pos x="644" y="1036"/>
                </a:cxn>
                <a:cxn ang="0">
                  <a:pos x="650" y="988"/>
                </a:cxn>
                <a:cxn ang="0">
                  <a:pos x="660" y="940"/>
                </a:cxn>
                <a:cxn ang="0">
                  <a:pos x="670" y="894"/>
                </a:cxn>
                <a:cxn ang="0">
                  <a:pos x="682" y="848"/>
                </a:cxn>
                <a:cxn ang="0">
                  <a:pos x="698" y="804"/>
                </a:cxn>
                <a:cxn ang="0">
                  <a:pos x="716" y="760"/>
                </a:cxn>
                <a:cxn ang="0">
                  <a:pos x="734" y="716"/>
                </a:cxn>
                <a:cxn ang="0">
                  <a:pos x="756" y="676"/>
                </a:cxn>
                <a:cxn ang="0">
                  <a:pos x="780" y="636"/>
                </a:cxn>
                <a:cxn ang="0">
                  <a:pos x="804" y="596"/>
                </a:cxn>
                <a:cxn ang="0">
                  <a:pos x="832" y="558"/>
                </a:cxn>
                <a:cxn ang="0">
                  <a:pos x="860" y="522"/>
                </a:cxn>
                <a:cxn ang="0">
                  <a:pos x="890" y="488"/>
                </a:cxn>
                <a:cxn ang="0">
                  <a:pos x="922" y="454"/>
                </a:cxn>
                <a:cxn ang="0">
                  <a:pos x="922" y="454"/>
                </a:cxn>
                <a:cxn ang="0">
                  <a:pos x="922" y="454"/>
                </a:cxn>
                <a:cxn ang="0">
                  <a:pos x="922" y="454"/>
                </a:cxn>
                <a:cxn ang="0">
                  <a:pos x="922" y="454"/>
                </a:cxn>
                <a:cxn ang="0">
                  <a:pos x="922" y="452"/>
                </a:cxn>
                <a:cxn ang="0">
                  <a:pos x="900" y="250"/>
                </a:cxn>
                <a:cxn ang="0">
                  <a:pos x="878" y="48"/>
                </a:cxn>
                <a:cxn ang="0">
                  <a:pos x="674" y="24"/>
                </a:cxn>
                <a:cxn ang="0">
                  <a:pos x="472" y="2"/>
                </a:cxn>
                <a:cxn ang="0">
                  <a:pos x="470" y="0"/>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134"/>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4"/>
                  </a:lnTo>
                  <a:lnTo>
                    <a:pt x="922" y="454"/>
                  </a:lnTo>
                  <a:lnTo>
                    <a:pt x="922" y="454"/>
                  </a:lnTo>
                  <a:lnTo>
                    <a:pt x="922" y="454"/>
                  </a:lnTo>
                  <a:lnTo>
                    <a:pt x="922" y="452"/>
                  </a:lnTo>
                  <a:lnTo>
                    <a:pt x="900" y="250"/>
                  </a:lnTo>
                  <a:lnTo>
                    <a:pt x="878" y="48"/>
                  </a:lnTo>
                  <a:lnTo>
                    <a:pt x="674" y="24"/>
                  </a:lnTo>
                  <a:lnTo>
                    <a:pt x="472" y="2"/>
                  </a:lnTo>
                  <a:lnTo>
                    <a:pt x="470" y="0"/>
                  </a:lnTo>
                  <a:close/>
                </a:path>
              </a:pathLst>
            </a:custGeom>
            <a:solidFill>
              <a:schemeClr val="accent2">
                <a:lumMod val="75000"/>
              </a:schemeClr>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1" name="Freeform 8"/>
            <p:cNvSpPr>
              <a:spLocks/>
            </p:cNvSpPr>
            <p:nvPr/>
          </p:nvSpPr>
          <p:spPr bwMode="auto">
            <a:xfrm rot="18900000">
              <a:off x="6037800" y="5314847"/>
              <a:ext cx="1598151" cy="1285560"/>
            </a:xfrm>
            <a:custGeom>
              <a:avLst/>
              <a:gdLst>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7743 w 10000"/>
                <a:gd name="connsiteY19" fmla="*/ 653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9450 w 10000"/>
                <a:gd name="connsiteY18" fmla="*/ 790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0" y="4913"/>
                  </a:moveTo>
                  <a:lnTo>
                    <a:pt x="0" y="4913"/>
                  </a:lnTo>
                  <a:lnTo>
                    <a:pt x="494" y="5476"/>
                  </a:lnTo>
                  <a:lnTo>
                    <a:pt x="1005" y="6017"/>
                  </a:lnTo>
                  <a:lnTo>
                    <a:pt x="1534" y="6537"/>
                  </a:lnTo>
                  <a:lnTo>
                    <a:pt x="2081" y="7035"/>
                  </a:lnTo>
                  <a:lnTo>
                    <a:pt x="2663" y="7489"/>
                  </a:lnTo>
                  <a:lnTo>
                    <a:pt x="3263" y="7900"/>
                  </a:lnTo>
                  <a:lnTo>
                    <a:pt x="3862" y="8290"/>
                  </a:lnTo>
                  <a:lnTo>
                    <a:pt x="4497" y="8636"/>
                  </a:lnTo>
                  <a:lnTo>
                    <a:pt x="5132" y="8939"/>
                  </a:lnTo>
                  <a:lnTo>
                    <a:pt x="5785" y="9221"/>
                  </a:lnTo>
                  <a:lnTo>
                    <a:pt x="6455" y="9459"/>
                  </a:lnTo>
                  <a:lnTo>
                    <a:pt x="7143" y="9654"/>
                  </a:lnTo>
                  <a:lnTo>
                    <a:pt x="7848" y="9805"/>
                  </a:lnTo>
                  <a:lnTo>
                    <a:pt x="8554" y="9913"/>
                  </a:lnTo>
                  <a:lnTo>
                    <a:pt x="9259" y="9978"/>
                  </a:lnTo>
                  <a:lnTo>
                    <a:pt x="10000" y="10000"/>
                  </a:lnTo>
                  <a:lnTo>
                    <a:pt x="9450" y="7908"/>
                  </a:lnTo>
                  <a:cubicBezTo>
                    <a:pt x="9315" y="7211"/>
                    <a:pt x="8602" y="6874"/>
                    <a:pt x="8467" y="6177"/>
                  </a:cubicBezTo>
                  <a:lnTo>
                    <a:pt x="9450" y="4805"/>
                  </a:lnTo>
                  <a:lnTo>
                    <a:pt x="10000" y="3074"/>
                  </a:lnTo>
                  <a:lnTo>
                    <a:pt x="10000" y="3074"/>
                  </a:lnTo>
                  <a:lnTo>
                    <a:pt x="10000" y="3074"/>
                  </a:lnTo>
                  <a:lnTo>
                    <a:pt x="9559" y="3052"/>
                  </a:lnTo>
                  <a:lnTo>
                    <a:pt x="9136" y="3009"/>
                  </a:lnTo>
                  <a:lnTo>
                    <a:pt x="8695" y="2944"/>
                  </a:lnTo>
                  <a:lnTo>
                    <a:pt x="8289" y="2857"/>
                  </a:lnTo>
                  <a:lnTo>
                    <a:pt x="7866" y="2749"/>
                  </a:lnTo>
                  <a:lnTo>
                    <a:pt x="7478" y="2597"/>
                  </a:lnTo>
                  <a:lnTo>
                    <a:pt x="7072" y="2446"/>
                  </a:lnTo>
                  <a:lnTo>
                    <a:pt x="6684" y="2251"/>
                  </a:lnTo>
                  <a:lnTo>
                    <a:pt x="6314" y="2035"/>
                  </a:lnTo>
                  <a:lnTo>
                    <a:pt x="5944" y="1818"/>
                  </a:lnTo>
                  <a:lnTo>
                    <a:pt x="5591" y="1558"/>
                  </a:lnTo>
                  <a:lnTo>
                    <a:pt x="5256" y="1299"/>
                  </a:lnTo>
                  <a:lnTo>
                    <a:pt x="4921" y="996"/>
                  </a:lnTo>
                  <a:lnTo>
                    <a:pt x="4603" y="693"/>
                  </a:lnTo>
                  <a:lnTo>
                    <a:pt x="4286" y="368"/>
                  </a:lnTo>
                  <a:lnTo>
                    <a:pt x="4004" y="22"/>
                  </a:lnTo>
                  <a:lnTo>
                    <a:pt x="4004" y="0"/>
                  </a:lnTo>
                  <a:cubicBezTo>
                    <a:pt x="3998" y="7"/>
                    <a:pt x="3992" y="15"/>
                    <a:pt x="3986" y="22"/>
                  </a:cubicBezTo>
                  <a:lnTo>
                    <a:pt x="3986" y="22"/>
                  </a:lnTo>
                  <a:lnTo>
                    <a:pt x="3986" y="0"/>
                  </a:lnTo>
                  <a:lnTo>
                    <a:pt x="3986" y="22"/>
                  </a:lnTo>
                  <a:lnTo>
                    <a:pt x="2205" y="260"/>
                  </a:lnTo>
                  <a:lnTo>
                    <a:pt x="406" y="498"/>
                  </a:lnTo>
                  <a:cubicBezTo>
                    <a:pt x="341" y="1234"/>
                    <a:pt x="277" y="1970"/>
                    <a:pt x="212" y="2706"/>
                  </a:cubicBezTo>
                  <a:cubicBezTo>
                    <a:pt x="147" y="3435"/>
                    <a:pt x="83" y="4163"/>
                    <a:pt x="18" y="4892"/>
                  </a:cubicBezTo>
                  <a:lnTo>
                    <a:pt x="0" y="4913"/>
                  </a:lnTo>
                  <a:close/>
                </a:path>
              </a:pathLst>
            </a:custGeom>
            <a:solidFill>
              <a:schemeClr val="accent2"/>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2" name="Freeform 9"/>
            <p:cNvSpPr>
              <a:spLocks/>
            </p:cNvSpPr>
            <p:nvPr/>
          </p:nvSpPr>
          <p:spPr bwMode="auto">
            <a:xfrm rot="18900000">
              <a:off x="6335451" y="1736460"/>
              <a:ext cx="1299378" cy="1938545"/>
            </a:xfrm>
            <a:custGeom>
              <a:avLst/>
              <a:gdLst>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25 w 10000"/>
                <a:gd name="connsiteY19" fmla="*/ 2959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372 w 10000"/>
                <a:gd name="connsiteY19" fmla="*/ 2924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24">
                  <a:moveTo>
                    <a:pt x="10000" y="8182"/>
                  </a:moveTo>
                  <a:lnTo>
                    <a:pt x="10000" y="8182"/>
                  </a:lnTo>
                  <a:cubicBezTo>
                    <a:pt x="9993" y="8000"/>
                    <a:pt x="9985" y="7818"/>
                    <a:pt x="9978" y="7636"/>
                  </a:cubicBezTo>
                  <a:cubicBezTo>
                    <a:pt x="9956" y="7454"/>
                    <a:pt x="9935" y="7271"/>
                    <a:pt x="9913" y="7089"/>
                  </a:cubicBezTo>
                  <a:lnTo>
                    <a:pt x="9826" y="6528"/>
                  </a:lnTo>
                  <a:cubicBezTo>
                    <a:pt x="9776" y="6346"/>
                    <a:pt x="9725" y="6163"/>
                    <a:pt x="9675" y="5981"/>
                  </a:cubicBezTo>
                  <a:lnTo>
                    <a:pt x="9501" y="5448"/>
                  </a:lnTo>
                  <a:cubicBezTo>
                    <a:pt x="9429" y="5266"/>
                    <a:pt x="9356" y="5084"/>
                    <a:pt x="9284" y="4902"/>
                  </a:cubicBezTo>
                  <a:lnTo>
                    <a:pt x="9024" y="4369"/>
                  </a:lnTo>
                  <a:lnTo>
                    <a:pt x="8720" y="3851"/>
                  </a:lnTo>
                  <a:lnTo>
                    <a:pt x="8395" y="3333"/>
                  </a:lnTo>
                  <a:lnTo>
                    <a:pt x="8004" y="2830"/>
                  </a:lnTo>
                  <a:lnTo>
                    <a:pt x="7592" y="2326"/>
                  </a:lnTo>
                  <a:lnTo>
                    <a:pt x="7137" y="1837"/>
                  </a:lnTo>
                  <a:lnTo>
                    <a:pt x="6638" y="1362"/>
                  </a:lnTo>
                  <a:lnTo>
                    <a:pt x="6095" y="902"/>
                  </a:lnTo>
                  <a:lnTo>
                    <a:pt x="5531" y="456"/>
                  </a:lnTo>
                  <a:lnTo>
                    <a:pt x="4867" y="0"/>
                  </a:lnTo>
                  <a:cubicBezTo>
                    <a:pt x="4799" y="497"/>
                    <a:pt x="4714" y="936"/>
                    <a:pt x="4646" y="1433"/>
                  </a:cubicBezTo>
                  <a:cubicBezTo>
                    <a:pt x="4566" y="1922"/>
                    <a:pt x="4452" y="2435"/>
                    <a:pt x="4372" y="2924"/>
                  </a:cubicBezTo>
                  <a:lnTo>
                    <a:pt x="2213" y="3118"/>
                  </a:lnTo>
                  <a:lnTo>
                    <a:pt x="0" y="3276"/>
                  </a:lnTo>
                  <a:lnTo>
                    <a:pt x="0" y="3290"/>
                  </a:lnTo>
                  <a:lnTo>
                    <a:pt x="0" y="3290"/>
                  </a:lnTo>
                  <a:lnTo>
                    <a:pt x="369" y="3549"/>
                  </a:lnTo>
                  <a:lnTo>
                    <a:pt x="716" y="3808"/>
                  </a:lnTo>
                  <a:lnTo>
                    <a:pt x="1041" y="4082"/>
                  </a:lnTo>
                  <a:lnTo>
                    <a:pt x="1345" y="4369"/>
                  </a:lnTo>
                  <a:lnTo>
                    <a:pt x="1605" y="4657"/>
                  </a:lnTo>
                  <a:lnTo>
                    <a:pt x="1866" y="4959"/>
                  </a:lnTo>
                  <a:lnTo>
                    <a:pt x="2082" y="5261"/>
                  </a:lnTo>
                  <a:cubicBezTo>
                    <a:pt x="2154" y="5367"/>
                    <a:pt x="2227" y="5472"/>
                    <a:pt x="2299" y="5578"/>
                  </a:cubicBezTo>
                  <a:lnTo>
                    <a:pt x="2473" y="5895"/>
                  </a:lnTo>
                  <a:cubicBezTo>
                    <a:pt x="2524" y="6000"/>
                    <a:pt x="2574" y="6106"/>
                    <a:pt x="2625" y="6211"/>
                  </a:cubicBezTo>
                  <a:cubicBezTo>
                    <a:pt x="2668" y="6317"/>
                    <a:pt x="2712" y="6422"/>
                    <a:pt x="2755" y="6528"/>
                  </a:cubicBezTo>
                  <a:lnTo>
                    <a:pt x="2863" y="6859"/>
                  </a:lnTo>
                  <a:lnTo>
                    <a:pt x="2950" y="7189"/>
                  </a:lnTo>
                  <a:cubicBezTo>
                    <a:pt x="2964" y="7299"/>
                    <a:pt x="2979" y="7410"/>
                    <a:pt x="2993" y="7520"/>
                  </a:cubicBezTo>
                  <a:cubicBezTo>
                    <a:pt x="3008" y="7630"/>
                    <a:pt x="3022" y="7741"/>
                    <a:pt x="3037" y="7851"/>
                  </a:cubicBezTo>
                  <a:cubicBezTo>
                    <a:pt x="3044" y="7961"/>
                    <a:pt x="3052" y="8072"/>
                    <a:pt x="3059" y="8182"/>
                  </a:cubicBezTo>
                  <a:lnTo>
                    <a:pt x="3037" y="8182"/>
                  </a:lnTo>
                  <a:lnTo>
                    <a:pt x="3059" y="8182"/>
                  </a:lnTo>
                  <a:lnTo>
                    <a:pt x="3059" y="8182"/>
                  </a:lnTo>
                  <a:lnTo>
                    <a:pt x="3059" y="8182"/>
                  </a:lnTo>
                  <a:lnTo>
                    <a:pt x="3059" y="8182"/>
                  </a:lnTo>
                  <a:lnTo>
                    <a:pt x="4772" y="9103"/>
                  </a:lnTo>
                  <a:lnTo>
                    <a:pt x="6508" y="10024"/>
                  </a:lnTo>
                  <a:lnTo>
                    <a:pt x="8243" y="9103"/>
                  </a:lnTo>
                  <a:lnTo>
                    <a:pt x="9978" y="8182"/>
                  </a:lnTo>
                  <a:lnTo>
                    <a:pt x="10000" y="8182"/>
                  </a:lnTo>
                  <a:close/>
                </a:path>
              </a:pathLst>
            </a:custGeom>
            <a:solidFill>
              <a:schemeClr val="tx2"/>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3" name="Freeform 10"/>
            <p:cNvSpPr>
              <a:spLocks/>
            </p:cNvSpPr>
            <p:nvPr/>
          </p:nvSpPr>
          <p:spPr bwMode="auto">
            <a:xfrm rot="18900000">
              <a:off x="6859358" y="4319651"/>
              <a:ext cx="1958936" cy="1282777"/>
            </a:xfrm>
            <a:custGeom>
              <a:avLst/>
              <a:gdLst/>
              <a:ahLst/>
              <a:cxnLst>
                <a:cxn ang="0">
                  <a:pos x="256" y="922"/>
                </a:cxn>
                <a:cxn ang="0">
                  <a:pos x="256" y="922"/>
                </a:cxn>
                <a:cxn ang="0">
                  <a:pos x="332" y="920"/>
                </a:cxn>
                <a:cxn ang="0">
                  <a:pos x="408" y="914"/>
                </a:cxn>
                <a:cxn ang="0">
                  <a:pos x="486" y="906"/>
                </a:cxn>
                <a:cxn ang="0">
                  <a:pos x="562" y="892"/>
                </a:cxn>
                <a:cxn ang="0">
                  <a:pos x="636" y="876"/>
                </a:cxn>
                <a:cxn ang="0">
                  <a:pos x="712" y="856"/>
                </a:cxn>
                <a:cxn ang="0">
                  <a:pos x="786" y="832"/>
                </a:cxn>
                <a:cxn ang="0">
                  <a:pos x="858" y="804"/>
                </a:cxn>
                <a:cxn ang="0">
                  <a:pos x="930" y="774"/>
                </a:cxn>
                <a:cxn ang="0">
                  <a:pos x="1000" y="738"/>
                </a:cxn>
                <a:cxn ang="0">
                  <a:pos x="1070" y="700"/>
                </a:cxn>
                <a:cxn ang="0">
                  <a:pos x="1138" y="658"/>
                </a:cxn>
                <a:cxn ang="0">
                  <a:pos x="1204" y="612"/>
                </a:cxn>
                <a:cxn ang="0">
                  <a:pos x="1268" y="562"/>
                </a:cxn>
                <a:cxn ang="0">
                  <a:pos x="1330" y="510"/>
                </a:cxn>
                <a:cxn ang="0">
                  <a:pos x="1390" y="452"/>
                </a:cxn>
                <a:cxn ang="0">
                  <a:pos x="1186" y="430"/>
                </a:cxn>
                <a:cxn ang="0">
                  <a:pos x="982" y="408"/>
                </a:cxn>
                <a:cxn ang="0">
                  <a:pos x="960" y="204"/>
                </a:cxn>
                <a:cxn ang="0">
                  <a:pos x="938" y="0"/>
                </a:cxn>
                <a:cxn ang="0">
                  <a:pos x="936" y="0"/>
                </a:cxn>
                <a:cxn ang="0">
                  <a:pos x="936" y="0"/>
                </a:cxn>
                <a:cxn ang="0">
                  <a:pos x="900" y="34"/>
                </a:cxn>
                <a:cxn ang="0">
                  <a:pos x="864" y="66"/>
                </a:cxn>
                <a:cxn ang="0">
                  <a:pos x="826" y="96"/>
                </a:cxn>
                <a:cxn ang="0">
                  <a:pos x="786" y="124"/>
                </a:cxn>
                <a:cxn ang="0">
                  <a:pos x="746" y="148"/>
                </a:cxn>
                <a:cxn ang="0">
                  <a:pos x="704" y="172"/>
                </a:cxn>
                <a:cxn ang="0">
                  <a:pos x="662" y="192"/>
                </a:cxn>
                <a:cxn ang="0">
                  <a:pos x="618" y="212"/>
                </a:cxn>
                <a:cxn ang="0">
                  <a:pos x="574" y="228"/>
                </a:cxn>
                <a:cxn ang="0">
                  <a:pos x="530" y="242"/>
                </a:cxn>
                <a:cxn ang="0">
                  <a:pos x="486" y="254"/>
                </a:cxn>
                <a:cxn ang="0">
                  <a:pos x="440" y="264"/>
                </a:cxn>
                <a:cxn ang="0">
                  <a:pos x="394" y="272"/>
                </a:cxn>
                <a:cxn ang="0">
                  <a:pos x="348" y="278"/>
                </a:cxn>
                <a:cxn ang="0">
                  <a:pos x="302" y="280"/>
                </a:cxn>
                <a:cxn ang="0">
                  <a:pos x="256" y="282"/>
                </a:cxn>
                <a:cxn ang="0">
                  <a:pos x="256" y="282"/>
                </a:cxn>
                <a:cxn ang="0">
                  <a:pos x="256" y="282"/>
                </a:cxn>
                <a:cxn ang="0">
                  <a:pos x="256" y="282"/>
                </a:cxn>
                <a:cxn ang="0">
                  <a:pos x="256" y="282"/>
                </a:cxn>
                <a:cxn ang="0">
                  <a:pos x="256" y="282"/>
                </a:cxn>
                <a:cxn ang="0">
                  <a:pos x="128" y="440"/>
                </a:cxn>
                <a:cxn ang="0">
                  <a:pos x="0" y="600"/>
                </a:cxn>
                <a:cxn ang="0">
                  <a:pos x="128" y="760"/>
                </a:cxn>
                <a:cxn ang="0">
                  <a:pos x="256" y="920"/>
                </a:cxn>
                <a:cxn ang="0">
                  <a:pos x="256" y="922"/>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256" y="282"/>
                  </a:lnTo>
                  <a:lnTo>
                    <a:pt x="256" y="282"/>
                  </a:lnTo>
                  <a:lnTo>
                    <a:pt x="256" y="282"/>
                  </a:lnTo>
                  <a:lnTo>
                    <a:pt x="256" y="282"/>
                  </a:lnTo>
                  <a:lnTo>
                    <a:pt x="256" y="282"/>
                  </a:lnTo>
                  <a:lnTo>
                    <a:pt x="128" y="440"/>
                  </a:lnTo>
                  <a:lnTo>
                    <a:pt x="0" y="600"/>
                  </a:lnTo>
                  <a:lnTo>
                    <a:pt x="128" y="760"/>
                  </a:lnTo>
                  <a:lnTo>
                    <a:pt x="256" y="920"/>
                  </a:lnTo>
                  <a:lnTo>
                    <a:pt x="256" y="922"/>
                  </a:lnTo>
                  <a:close/>
                </a:path>
              </a:pathLst>
            </a:custGeom>
            <a:solidFill>
              <a:schemeClr val="accent2"/>
            </a:solidFill>
            <a:ln w="3175">
              <a:noFill/>
              <a:prstDash val="solid"/>
              <a:round/>
              <a:headEnd/>
              <a:tailEnd/>
            </a:ln>
          </p:spPr>
          <p:txBody>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0" name="TextBox 79"/>
            <p:cNvSpPr txBox="1"/>
            <p:nvPr/>
          </p:nvSpPr>
          <p:spPr>
            <a:xfrm rot="4616507">
              <a:off x="6914659" y="3737147"/>
              <a:ext cx="1804435" cy="372313"/>
            </a:xfrm>
            <a:prstGeom prst="rect">
              <a:avLst/>
            </a:prstGeom>
            <a:noFill/>
          </p:spPr>
          <p:txBody>
            <a:bodyPr wrap="square" rtlCol="0">
              <a:prstTxWarp prst="textArchUp">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MONITOR</a:t>
              </a:r>
            </a:p>
          </p:txBody>
        </p:sp>
        <p:sp>
          <p:nvSpPr>
            <p:cNvPr id="81" name="TextBox 80"/>
            <p:cNvSpPr txBox="1"/>
            <p:nvPr/>
          </p:nvSpPr>
          <p:spPr>
            <a:xfrm rot="3169266">
              <a:off x="4173967" y="5106382"/>
              <a:ext cx="1569867" cy="372312"/>
            </a:xfrm>
            <a:prstGeom prst="rect">
              <a:avLst/>
            </a:prstGeom>
            <a:noFill/>
          </p:spPr>
          <p:txBody>
            <a:bodyPr wrap="square" rtlCol="0">
              <a:prstTxWarp prst="textArchDown">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SECURE</a:t>
              </a:r>
            </a:p>
          </p:txBody>
        </p:sp>
        <p:sp>
          <p:nvSpPr>
            <p:cNvPr id="82" name="TextBox 81"/>
            <p:cNvSpPr txBox="1"/>
            <p:nvPr/>
          </p:nvSpPr>
          <p:spPr>
            <a:xfrm rot="19153604">
              <a:off x="6462950" y="5392513"/>
              <a:ext cx="1639136" cy="372314"/>
            </a:xfrm>
            <a:prstGeom prst="rect">
              <a:avLst/>
            </a:prstGeom>
            <a:noFill/>
          </p:spPr>
          <p:txBody>
            <a:bodyPr wrap="square" rtlCol="0">
              <a:prstTxWarp prst="textArchDown">
                <a:avLst>
                  <a:gd name="adj" fmla="val 20622710"/>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PROTECT</a:t>
              </a:r>
            </a:p>
          </p:txBody>
        </p:sp>
        <p:sp>
          <p:nvSpPr>
            <p:cNvPr id="83" name="TextBox 82"/>
            <p:cNvSpPr txBox="1"/>
            <p:nvPr/>
          </p:nvSpPr>
          <p:spPr>
            <a:xfrm rot="18160028">
              <a:off x="4124232" y="3283209"/>
              <a:ext cx="1628467" cy="372312"/>
            </a:xfrm>
            <a:prstGeom prst="rect">
              <a:avLst/>
            </a:prstGeom>
            <a:noFill/>
          </p:spPr>
          <p:txBody>
            <a:bodyPr wrap="square" rtlCol="0">
              <a:prstTxWarp prst="textArchUp">
                <a:avLst>
                  <a:gd name="adj" fmla="val 9731060"/>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GOVERN</a:t>
              </a:r>
            </a:p>
          </p:txBody>
        </p:sp>
        <p:sp>
          <p:nvSpPr>
            <p:cNvPr id="84" name="TextBox 83"/>
            <p:cNvSpPr txBox="1"/>
            <p:nvPr/>
          </p:nvSpPr>
          <p:spPr>
            <a:xfrm rot="20450695">
              <a:off x="5229208" y="2570776"/>
              <a:ext cx="1341332" cy="406662"/>
            </a:xfrm>
            <a:prstGeom prst="rect">
              <a:avLst/>
            </a:prstGeom>
            <a:noFill/>
          </p:spPr>
          <p:txBody>
            <a:bodyPr wrap="square" rtlCol="0">
              <a:prstTxWarp prst="textArchUp">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BUILD</a:t>
              </a:r>
            </a:p>
          </p:txBody>
        </p:sp>
        <p:sp>
          <p:nvSpPr>
            <p:cNvPr id="85" name="TextBox 84"/>
            <p:cNvSpPr txBox="1"/>
            <p:nvPr/>
          </p:nvSpPr>
          <p:spPr>
            <a:xfrm rot="1872841">
              <a:off x="6230211" y="2716486"/>
              <a:ext cx="1691266" cy="459917"/>
            </a:xfrm>
            <a:prstGeom prst="rect">
              <a:avLst/>
            </a:prstGeom>
            <a:noFill/>
          </p:spPr>
          <p:txBody>
            <a:bodyPr wrap="square" rtlCol="0">
              <a:prstTxWarp prst="textArchUp">
                <a:avLst/>
              </a:prstTxWarp>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gradFill>
                    <a:gsLst>
                      <a:gs pos="1250">
                        <a:schemeClr val="bg1"/>
                      </a:gs>
                      <a:gs pos="100000">
                        <a:schemeClr val="bg1"/>
                      </a:gs>
                    </a:gsLst>
                    <a:lin ang="5400000" scaled="0"/>
                  </a:gradFill>
                  <a:effectLst/>
                  <a:uLnTx/>
                  <a:uFillTx/>
                  <a:ea typeface="Segoe UI" charset="0"/>
                  <a:cs typeface="Segoe UI" charset="0"/>
                </a:rPr>
                <a:t>CONFIG</a:t>
              </a:r>
            </a:p>
          </p:txBody>
        </p:sp>
        <p:sp>
          <p:nvSpPr>
            <p:cNvPr id="62" name="TextBox 61"/>
            <p:cNvSpPr txBox="1"/>
            <p:nvPr/>
          </p:nvSpPr>
          <p:spPr>
            <a:xfrm>
              <a:off x="9517649" y="3701595"/>
              <a:ext cx="963160"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ALERTS</a:t>
              </a:r>
            </a:p>
          </p:txBody>
        </p:sp>
        <p:sp>
          <p:nvSpPr>
            <p:cNvPr id="125" name="TextBox 124"/>
            <p:cNvSpPr txBox="1"/>
            <p:nvPr/>
          </p:nvSpPr>
          <p:spPr>
            <a:xfrm>
              <a:off x="9012382" y="4587124"/>
              <a:ext cx="1141776"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DISCOVERY</a:t>
              </a:r>
            </a:p>
          </p:txBody>
        </p:sp>
        <p:sp>
          <p:nvSpPr>
            <p:cNvPr id="133" name="TextBox 132"/>
            <p:cNvSpPr txBox="1"/>
            <p:nvPr/>
          </p:nvSpPr>
          <p:spPr>
            <a:xfrm>
              <a:off x="8383681" y="3704111"/>
              <a:ext cx="1141776"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ANALYTICS</a:t>
              </a:r>
            </a:p>
          </p:txBody>
        </p:sp>
        <p:sp>
          <p:nvSpPr>
            <p:cNvPr id="54" name="TextBox 53"/>
            <p:cNvSpPr txBox="1"/>
            <p:nvPr/>
          </p:nvSpPr>
          <p:spPr>
            <a:xfrm>
              <a:off x="8111232" y="5980960"/>
              <a:ext cx="1157721"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BACKUP</a:t>
              </a:r>
            </a:p>
          </p:txBody>
        </p:sp>
        <p:sp>
          <p:nvSpPr>
            <p:cNvPr id="55" name="TextBox 54"/>
            <p:cNvSpPr txBox="1"/>
            <p:nvPr/>
          </p:nvSpPr>
          <p:spPr>
            <a:xfrm>
              <a:off x="9135890" y="5989785"/>
              <a:ext cx="963160"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RECOVERY</a:t>
              </a:r>
            </a:p>
          </p:txBody>
        </p:sp>
        <p:sp>
          <p:nvSpPr>
            <p:cNvPr id="110" name="Rectangle 109"/>
            <p:cNvSpPr/>
            <p:nvPr/>
          </p:nvSpPr>
          <p:spPr>
            <a:xfrm flipH="1">
              <a:off x="8506188" y="5278073"/>
              <a:ext cx="276315" cy="595371"/>
            </a:xfrm>
            <a:prstGeom prst="rect">
              <a:avLst/>
            </a:prstGeom>
            <a:noFill/>
            <a:ln w="1905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charset="0"/>
                <a:ea typeface="Segoe UI" charset="0"/>
                <a:cs typeface="Segoe UI" charset="0"/>
              </a:endParaRPr>
            </a:p>
          </p:txBody>
        </p:sp>
        <p:cxnSp>
          <p:nvCxnSpPr>
            <p:cNvPr id="111" name="Straight Connector 110"/>
            <p:cNvCxnSpPr/>
            <p:nvPr/>
          </p:nvCxnSpPr>
          <p:spPr>
            <a:xfrm flipH="1">
              <a:off x="8560015" y="5398707"/>
              <a:ext cx="168419" cy="0"/>
            </a:xfrm>
            <a:prstGeom prst="line">
              <a:avLst/>
            </a:prstGeom>
            <a:ln w="19050">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560015" y="5720325"/>
              <a:ext cx="168419" cy="0"/>
            </a:xfrm>
            <a:prstGeom prst="line">
              <a:avLst/>
            </a:prstGeom>
            <a:ln w="19050">
              <a:solidFill>
                <a:srgbClr val="0078D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60137" y="5785564"/>
              <a:ext cx="168419" cy="0"/>
            </a:xfrm>
            <a:prstGeom prst="line">
              <a:avLst/>
            </a:prstGeom>
            <a:ln w="19050">
              <a:solidFill>
                <a:srgbClr val="0078D7"/>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8550524" y="5554216"/>
              <a:ext cx="349863" cy="349863"/>
              <a:chOff x="13663613" y="1489075"/>
              <a:chExt cx="6210301" cy="6210301"/>
            </a:xfrm>
            <a:solidFill>
              <a:schemeClr val="accent2"/>
            </a:solidFill>
          </p:grpSpPr>
          <p:sp>
            <p:nvSpPr>
              <p:cNvPr id="144" name="Freeform 43"/>
              <p:cNvSpPr>
                <a:spLocks/>
              </p:cNvSpPr>
              <p:nvPr/>
            </p:nvSpPr>
            <p:spPr bwMode="auto">
              <a:xfrm>
                <a:off x="13663613" y="2503488"/>
                <a:ext cx="1633538" cy="2012950"/>
              </a:xfrm>
              <a:custGeom>
                <a:avLst/>
                <a:gdLst>
                  <a:gd name="T0" fmla="*/ 435 w 435"/>
                  <a:gd name="T1" fmla="*/ 219 h 536"/>
                  <a:gd name="T2" fmla="*/ 216 w 435"/>
                  <a:gd name="T3" fmla="*/ 0 h 536"/>
                  <a:gd name="T4" fmla="*/ 0 w 435"/>
                  <a:gd name="T5" fmla="*/ 536 h 536"/>
                  <a:gd name="T6" fmla="*/ 310 w 435"/>
                  <a:gd name="T7" fmla="*/ 536 h 536"/>
                  <a:gd name="T8" fmla="*/ 435 w 435"/>
                  <a:gd name="T9" fmla="*/ 219 h 536"/>
                </a:gdLst>
                <a:ahLst/>
                <a:cxnLst>
                  <a:cxn ang="0">
                    <a:pos x="T0" y="T1"/>
                  </a:cxn>
                  <a:cxn ang="0">
                    <a:pos x="T2" y="T3"/>
                  </a:cxn>
                  <a:cxn ang="0">
                    <a:pos x="T4" y="T5"/>
                  </a:cxn>
                  <a:cxn ang="0">
                    <a:pos x="T6" y="T7"/>
                  </a:cxn>
                  <a:cxn ang="0">
                    <a:pos x="T8" y="T9"/>
                  </a:cxn>
                </a:cxnLst>
                <a:rect l="0" t="0" r="r" b="b"/>
                <a:pathLst>
                  <a:path w="435" h="536">
                    <a:moveTo>
                      <a:pt x="435" y="219"/>
                    </a:moveTo>
                    <a:cubicBezTo>
                      <a:pt x="216" y="0"/>
                      <a:pt x="216" y="0"/>
                      <a:pt x="216" y="0"/>
                    </a:cubicBezTo>
                    <a:cubicBezTo>
                      <a:pt x="86" y="142"/>
                      <a:pt x="5" y="330"/>
                      <a:pt x="0" y="536"/>
                    </a:cubicBezTo>
                    <a:cubicBezTo>
                      <a:pt x="310" y="536"/>
                      <a:pt x="310" y="536"/>
                      <a:pt x="310" y="536"/>
                    </a:cubicBezTo>
                    <a:cubicBezTo>
                      <a:pt x="315" y="415"/>
                      <a:pt x="361" y="305"/>
                      <a:pt x="435"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45" name="Freeform 44"/>
              <p:cNvSpPr>
                <a:spLocks/>
              </p:cNvSpPr>
              <p:nvPr/>
            </p:nvSpPr>
            <p:spPr bwMode="auto">
              <a:xfrm>
                <a:off x="14636751" y="1489075"/>
                <a:ext cx="2017713" cy="1671638"/>
              </a:xfrm>
              <a:custGeom>
                <a:avLst/>
                <a:gdLst>
                  <a:gd name="T0" fmla="*/ 219 w 537"/>
                  <a:gd name="T1" fmla="*/ 445 h 445"/>
                  <a:gd name="T2" fmla="*/ 537 w 537"/>
                  <a:gd name="T3" fmla="*/ 310 h 445"/>
                  <a:gd name="T4" fmla="*/ 537 w 537"/>
                  <a:gd name="T5" fmla="*/ 0 h 445"/>
                  <a:gd name="T6" fmla="*/ 0 w 537"/>
                  <a:gd name="T7" fmla="*/ 226 h 445"/>
                  <a:gd name="T8" fmla="*/ 219 w 537"/>
                  <a:gd name="T9" fmla="*/ 445 h 445"/>
                </a:gdLst>
                <a:ahLst/>
                <a:cxnLst>
                  <a:cxn ang="0">
                    <a:pos x="T0" y="T1"/>
                  </a:cxn>
                  <a:cxn ang="0">
                    <a:pos x="T2" y="T3"/>
                  </a:cxn>
                  <a:cxn ang="0">
                    <a:pos x="T4" y="T5"/>
                  </a:cxn>
                  <a:cxn ang="0">
                    <a:pos x="T6" y="T7"/>
                  </a:cxn>
                  <a:cxn ang="0">
                    <a:pos x="T8" y="T9"/>
                  </a:cxn>
                </a:cxnLst>
                <a:rect l="0" t="0" r="r" b="b"/>
                <a:pathLst>
                  <a:path w="537" h="445">
                    <a:moveTo>
                      <a:pt x="219" y="445"/>
                    </a:moveTo>
                    <a:cubicBezTo>
                      <a:pt x="304" y="367"/>
                      <a:pt x="415" y="317"/>
                      <a:pt x="537" y="310"/>
                    </a:cubicBezTo>
                    <a:cubicBezTo>
                      <a:pt x="537" y="0"/>
                      <a:pt x="537" y="0"/>
                      <a:pt x="537" y="0"/>
                    </a:cubicBezTo>
                    <a:cubicBezTo>
                      <a:pt x="329" y="8"/>
                      <a:pt x="141" y="92"/>
                      <a:pt x="0" y="226"/>
                    </a:cubicBezTo>
                    <a:lnTo>
                      <a:pt x="219"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46" name="Freeform 45"/>
              <p:cNvSpPr>
                <a:spLocks/>
              </p:cNvSpPr>
              <p:nvPr/>
            </p:nvSpPr>
            <p:spPr bwMode="auto">
              <a:xfrm>
                <a:off x="13666788" y="4752975"/>
                <a:ext cx="1668463" cy="1973263"/>
              </a:xfrm>
              <a:custGeom>
                <a:avLst/>
                <a:gdLst>
                  <a:gd name="T0" fmla="*/ 311 w 444"/>
                  <a:gd name="T1" fmla="*/ 0 h 525"/>
                  <a:gd name="T2" fmla="*/ 0 w 444"/>
                  <a:gd name="T3" fmla="*/ 0 h 525"/>
                  <a:gd name="T4" fmla="*/ 225 w 444"/>
                  <a:gd name="T5" fmla="*/ 525 h 525"/>
                  <a:gd name="T6" fmla="*/ 444 w 444"/>
                  <a:gd name="T7" fmla="*/ 306 h 525"/>
                  <a:gd name="T8" fmla="*/ 311 w 444"/>
                  <a:gd name="T9" fmla="*/ 0 h 525"/>
                </a:gdLst>
                <a:ahLst/>
                <a:cxnLst>
                  <a:cxn ang="0">
                    <a:pos x="T0" y="T1"/>
                  </a:cxn>
                  <a:cxn ang="0">
                    <a:pos x="T2" y="T3"/>
                  </a:cxn>
                  <a:cxn ang="0">
                    <a:pos x="T4" y="T5"/>
                  </a:cxn>
                  <a:cxn ang="0">
                    <a:pos x="T6" y="T7"/>
                  </a:cxn>
                  <a:cxn ang="0">
                    <a:pos x="T8" y="T9"/>
                  </a:cxn>
                </a:cxnLst>
                <a:rect l="0" t="0" r="r" b="b"/>
                <a:pathLst>
                  <a:path w="444" h="525">
                    <a:moveTo>
                      <a:pt x="311" y="0"/>
                    </a:moveTo>
                    <a:cubicBezTo>
                      <a:pt x="0" y="0"/>
                      <a:pt x="0" y="0"/>
                      <a:pt x="0" y="0"/>
                    </a:cubicBezTo>
                    <a:cubicBezTo>
                      <a:pt x="10" y="203"/>
                      <a:pt x="94" y="387"/>
                      <a:pt x="225" y="525"/>
                    </a:cubicBezTo>
                    <a:cubicBezTo>
                      <a:pt x="444" y="306"/>
                      <a:pt x="444" y="306"/>
                      <a:pt x="444" y="306"/>
                    </a:cubicBezTo>
                    <a:cubicBezTo>
                      <a:pt x="369" y="224"/>
                      <a:pt x="320" y="117"/>
                      <a:pt x="3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47" name="Freeform 46"/>
              <p:cNvSpPr>
                <a:spLocks/>
              </p:cNvSpPr>
              <p:nvPr/>
            </p:nvSpPr>
            <p:spPr bwMode="auto">
              <a:xfrm>
                <a:off x="14678026" y="6069013"/>
                <a:ext cx="1976438" cy="1630363"/>
              </a:xfrm>
              <a:custGeom>
                <a:avLst/>
                <a:gdLst>
                  <a:gd name="T0" fmla="*/ 0 w 526"/>
                  <a:gd name="T1" fmla="*/ 219 h 434"/>
                  <a:gd name="T2" fmla="*/ 526 w 526"/>
                  <a:gd name="T3" fmla="*/ 434 h 434"/>
                  <a:gd name="T4" fmla="*/ 526 w 526"/>
                  <a:gd name="T5" fmla="*/ 124 h 434"/>
                  <a:gd name="T6" fmla="*/ 220 w 526"/>
                  <a:gd name="T7" fmla="*/ 0 h 434"/>
                  <a:gd name="T8" fmla="*/ 0 w 526"/>
                  <a:gd name="T9" fmla="*/ 219 h 434"/>
                </a:gdLst>
                <a:ahLst/>
                <a:cxnLst>
                  <a:cxn ang="0">
                    <a:pos x="T0" y="T1"/>
                  </a:cxn>
                  <a:cxn ang="0">
                    <a:pos x="T2" y="T3"/>
                  </a:cxn>
                  <a:cxn ang="0">
                    <a:pos x="T4" y="T5"/>
                  </a:cxn>
                  <a:cxn ang="0">
                    <a:pos x="T6" y="T7"/>
                  </a:cxn>
                  <a:cxn ang="0">
                    <a:pos x="T8" y="T9"/>
                  </a:cxn>
                </a:cxnLst>
                <a:rect l="0" t="0" r="r" b="b"/>
                <a:pathLst>
                  <a:path w="526" h="434">
                    <a:moveTo>
                      <a:pt x="0" y="219"/>
                    </a:moveTo>
                    <a:cubicBezTo>
                      <a:pt x="140" y="346"/>
                      <a:pt x="324" y="426"/>
                      <a:pt x="526" y="434"/>
                    </a:cubicBezTo>
                    <a:cubicBezTo>
                      <a:pt x="526" y="124"/>
                      <a:pt x="526" y="124"/>
                      <a:pt x="526" y="124"/>
                    </a:cubicBezTo>
                    <a:cubicBezTo>
                      <a:pt x="409" y="117"/>
                      <a:pt x="303" y="71"/>
                      <a:pt x="220" y="0"/>
                    </a:cubicBezTo>
                    <a:lnTo>
                      <a:pt x="0"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48" name="Freeform 47"/>
              <p:cNvSpPr>
                <a:spLocks/>
              </p:cNvSpPr>
              <p:nvPr/>
            </p:nvSpPr>
            <p:spPr bwMode="auto">
              <a:xfrm>
                <a:off x="16887826" y="6069013"/>
                <a:ext cx="1974850" cy="1630363"/>
              </a:xfrm>
              <a:custGeom>
                <a:avLst/>
                <a:gdLst>
                  <a:gd name="T0" fmla="*/ 0 w 526"/>
                  <a:gd name="T1" fmla="*/ 124 h 434"/>
                  <a:gd name="T2" fmla="*/ 0 w 526"/>
                  <a:gd name="T3" fmla="*/ 434 h 434"/>
                  <a:gd name="T4" fmla="*/ 526 w 526"/>
                  <a:gd name="T5" fmla="*/ 219 h 434"/>
                  <a:gd name="T6" fmla="*/ 306 w 526"/>
                  <a:gd name="T7" fmla="*/ 0 h 434"/>
                  <a:gd name="T8" fmla="*/ 0 w 526"/>
                  <a:gd name="T9" fmla="*/ 124 h 434"/>
                </a:gdLst>
                <a:ahLst/>
                <a:cxnLst>
                  <a:cxn ang="0">
                    <a:pos x="T0" y="T1"/>
                  </a:cxn>
                  <a:cxn ang="0">
                    <a:pos x="T2" y="T3"/>
                  </a:cxn>
                  <a:cxn ang="0">
                    <a:pos x="T4" y="T5"/>
                  </a:cxn>
                  <a:cxn ang="0">
                    <a:pos x="T6" y="T7"/>
                  </a:cxn>
                  <a:cxn ang="0">
                    <a:pos x="T8" y="T9"/>
                  </a:cxn>
                </a:cxnLst>
                <a:rect l="0" t="0" r="r" b="b"/>
                <a:pathLst>
                  <a:path w="526" h="434">
                    <a:moveTo>
                      <a:pt x="0" y="124"/>
                    </a:moveTo>
                    <a:cubicBezTo>
                      <a:pt x="0" y="434"/>
                      <a:pt x="0" y="434"/>
                      <a:pt x="0" y="434"/>
                    </a:cubicBezTo>
                    <a:cubicBezTo>
                      <a:pt x="202" y="426"/>
                      <a:pt x="386" y="346"/>
                      <a:pt x="526" y="219"/>
                    </a:cubicBezTo>
                    <a:cubicBezTo>
                      <a:pt x="306" y="0"/>
                      <a:pt x="306" y="0"/>
                      <a:pt x="306" y="0"/>
                    </a:cubicBezTo>
                    <a:cubicBezTo>
                      <a:pt x="223" y="71"/>
                      <a:pt x="117" y="117"/>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49" name="Freeform 48"/>
              <p:cNvSpPr>
                <a:spLocks/>
              </p:cNvSpPr>
              <p:nvPr/>
            </p:nvSpPr>
            <p:spPr bwMode="auto">
              <a:xfrm>
                <a:off x="18205451" y="4752975"/>
                <a:ext cx="1668463" cy="1973263"/>
              </a:xfrm>
              <a:custGeom>
                <a:avLst/>
                <a:gdLst>
                  <a:gd name="T0" fmla="*/ 134 w 444"/>
                  <a:gd name="T1" fmla="*/ 0 h 525"/>
                  <a:gd name="T2" fmla="*/ 0 w 444"/>
                  <a:gd name="T3" fmla="*/ 306 h 525"/>
                  <a:gd name="T4" fmla="*/ 219 w 444"/>
                  <a:gd name="T5" fmla="*/ 525 h 525"/>
                  <a:gd name="T6" fmla="*/ 444 w 444"/>
                  <a:gd name="T7" fmla="*/ 0 h 525"/>
                  <a:gd name="T8" fmla="*/ 134 w 444"/>
                  <a:gd name="T9" fmla="*/ 0 h 525"/>
                </a:gdLst>
                <a:ahLst/>
                <a:cxnLst>
                  <a:cxn ang="0">
                    <a:pos x="T0" y="T1"/>
                  </a:cxn>
                  <a:cxn ang="0">
                    <a:pos x="T2" y="T3"/>
                  </a:cxn>
                  <a:cxn ang="0">
                    <a:pos x="T4" y="T5"/>
                  </a:cxn>
                  <a:cxn ang="0">
                    <a:pos x="T6" y="T7"/>
                  </a:cxn>
                  <a:cxn ang="0">
                    <a:pos x="T8" y="T9"/>
                  </a:cxn>
                </a:cxnLst>
                <a:rect l="0" t="0" r="r" b="b"/>
                <a:pathLst>
                  <a:path w="444" h="525">
                    <a:moveTo>
                      <a:pt x="134" y="0"/>
                    </a:moveTo>
                    <a:cubicBezTo>
                      <a:pt x="124" y="117"/>
                      <a:pt x="75" y="224"/>
                      <a:pt x="0" y="306"/>
                    </a:cubicBezTo>
                    <a:cubicBezTo>
                      <a:pt x="219" y="525"/>
                      <a:pt x="219" y="525"/>
                      <a:pt x="219" y="525"/>
                    </a:cubicBezTo>
                    <a:cubicBezTo>
                      <a:pt x="350" y="387"/>
                      <a:pt x="434" y="203"/>
                      <a:pt x="444"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50" name="Freeform 49"/>
              <p:cNvSpPr>
                <a:spLocks/>
              </p:cNvSpPr>
              <p:nvPr/>
            </p:nvSpPr>
            <p:spPr bwMode="auto">
              <a:xfrm>
                <a:off x="16887826" y="1489075"/>
                <a:ext cx="2016125" cy="1671638"/>
              </a:xfrm>
              <a:custGeom>
                <a:avLst/>
                <a:gdLst>
                  <a:gd name="T0" fmla="*/ 537 w 537"/>
                  <a:gd name="T1" fmla="*/ 226 h 445"/>
                  <a:gd name="T2" fmla="*/ 0 w 537"/>
                  <a:gd name="T3" fmla="*/ 0 h 445"/>
                  <a:gd name="T4" fmla="*/ 0 w 537"/>
                  <a:gd name="T5" fmla="*/ 310 h 445"/>
                  <a:gd name="T6" fmla="*/ 318 w 537"/>
                  <a:gd name="T7" fmla="*/ 445 h 445"/>
                  <a:gd name="T8" fmla="*/ 537 w 537"/>
                  <a:gd name="T9" fmla="*/ 226 h 445"/>
                </a:gdLst>
                <a:ahLst/>
                <a:cxnLst>
                  <a:cxn ang="0">
                    <a:pos x="T0" y="T1"/>
                  </a:cxn>
                  <a:cxn ang="0">
                    <a:pos x="T2" y="T3"/>
                  </a:cxn>
                  <a:cxn ang="0">
                    <a:pos x="T4" y="T5"/>
                  </a:cxn>
                  <a:cxn ang="0">
                    <a:pos x="T6" y="T7"/>
                  </a:cxn>
                  <a:cxn ang="0">
                    <a:pos x="T8" y="T9"/>
                  </a:cxn>
                </a:cxnLst>
                <a:rect l="0" t="0" r="r" b="b"/>
                <a:pathLst>
                  <a:path w="537" h="445">
                    <a:moveTo>
                      <a:pt x="537" y="226"/>
                    </a:moveTo>
                    <a:cubicBezTo>
                      <a:pt x="396" y="92"/>
                      <a:pt x="208" y="8"/>
                      <a:pt x="0" y="0"/>
                    </a:cubicBezTo>
                    <a:cubicBezTo>
                      <a:pt x="0" y="310"/>
                      <a:pt x="0" y="310"/>
                      <a:pt x="0" y="310"/>
                    </a:cubicBezTo>
                    <a:cubicBezTo>
                      <a:pt x="122" y="317"/>
                      <a:pt x="233" y="367"/>
                      <a:pt x="318" y="445"/>
                    </a:cubicBezTo>
                    <a:lnTo>
                      <a:pt x="537"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51" name="Freeform 50"/>
              <p:cNvSpPr>
                <a:spLocks/>
              </p:cNvSpPr>
              <p:nvPr/>
            </p:nvSpPr>
            <p:spPr bwMode="auto">
              <a:xfrm>
                <a:off x="18243551" y="2503488"/>
                <a:ext cx="827088" cy="822325"/>
              </a:xfrm>
              <a:custGeom>
                <a:avLst/>
                <a:gdLst>
                  <a:gd name="T0" fmla="*/ 220 w 220"/>
                  <a:gd name="T1" fmla="*/ 219 h 219"/>
                  <a:gd name="T2" fmla="*/ 220 w 220"/>
                  <a:gd name="T3" fmla="*/ 0 h 219"/>
                  <a:gd name="T4" fmla="*/ 0 w 220"/>
                  <a:gd name="T5" fmla="*/ 219 h 219"/>
                  <a:gd name="T6" fmla="*/ 220 w 220"/>
                  <a:gd name="T7" fmla="*/ 219 h 219"/>
                </a:gdLst>
                <a:ahLst/>
                <a:cxnLst>
                  <a:cxn ang="0">
                    <a:pos x="T0" y="T1"/>
                  </a:cxn>
                  <a:cxn ang="0">
                    <a:pos x="T2" y="T3"/>
                  </a:cxn>
                  <a:cxn ang="0">
                    <a:pos x="T4" y="T5"/>
                  </a:cxn>
                  <a:cxn ang="0">
                    <a:pos x="T6" y="T7"/>
                  </a:cxn>
                </a:cxnLst>
                <a:rect l="0" t="0" r="r" b="b"/>
                <a:pathLst>
                  <a:path w="220" h="219">
                    <a:moveTo>
                      <a:pt x="220" y="219"/>
                    </a:moveTo>
                    <a:cubicBezTo>
                      <a:pt x="220" y="0"/>
                      <a:pt x="220" y="0"/>
                      <a:pt x="220" y="0"/>
                    </a:cubicBezTo>
                    <a:cubicBezTo>
                      <a:pt x="0" y="219"/>
                      <a:pt x="0" y="219"/>
                      <a:pt x="0" y="219"/>
                    </a:cubicBezTo>
                    <a:cubicBezTo>
                      <a:pt x="36" y="219"/>
                      <a:pt x="186" y="219"/>
                      <a:pt x="220" y="219"/>
                    </a:cubicBezTo>
                    <a:close/>
                  </a:path>
                </a:pathLst>
              </a:custGeom>
              <a:grpFill/>
              <a:ln w="9525">
                <a:noFill/>
                <a:round/>
                <a:headEnd/>
                <a:tailEnd/>
              </a:ln>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grpSp>
        <p:sp>
          <p:nvSpPr>
            <p:cNvPr id="153" name="TextBox 152"/>
            <p:cNvSpPr txBox="1"/>
            <p:nvPr/>
          </p:nvSpPr>
          <p:spPr>
            <a:xfrm>
              <a:off x="2548303" y="5923060"/>
              <a:ext cx="1157721"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DETECT</a:t>
              </a:r>
            </a:p>
          </p:txBody>
        </p:sp>
        <p:sp>
          <p:nvSpPr>
            <p:cNvPr id="154" name="TextBox 153"/>
            <p:cNvSpPr txBox="1"/>
            <p:nvPr/>
          </p:nvSpPr>
          <p:spPr>
            <a:xfrm>
              <a:off x="3416977" y="5928277"/>
              <a:ext cx="1157721"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PREVENT</a:t>
              </a:r>
            </a:p>
          </p:txBody>
        </p:sp>
        <p:grpSp>
          <p:nvGrpSpPr>
            <p:cNvPr id="16" name="Group 15"/>
            <p:cNvGrpSpPr/>
            <p:nvPr/>
          </p:nvGrpSpPr>
          <p:grpSpPr>
            <a:xfrm>
              <a:off x="2948491" y="5455688"/>
              <a:ext cx="386406" cy="385401"/>
              <a:chOff x="1678426" y="2924010"/>
              <a:chExt cx="361967" cy="361967"/>
            </a:xfrm>
            <a:solidFill>
              <a:srgbClr val="F8F8F8"/>
            </a:solidFill>
          </p:grpSpPr>
          <p:sp>
            <p:nvSpPr>
              <p:cNvPr id="6" name="Oval 5"/>
              <p:cNvSpPr/>
              <p:nvPr/>
            </p:nvSpPr>
            <p:spPr>
              <a:xfrm>
                <a:off x="1678426" y="2924010"/>
                <a:ext cx="361967" cy="361967"/>
              </a:xfrm>
              <a:prstGeom prst="ellipse">
                <a:avLst/>
              </a:prstGeom>
              <a:grpFill/>
              <a:ln w="19050">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79" name="Oval 78"/>
              <p:cNvSpPr/>
              <p:nvPr/>
            </p:nvSpPr>
            <p:spPr>
              <a:xfrm>
                <a:off x="1724734" y="2970318"/>
                <a:ext cx="269350" cy="269350"/>
              </a:xfrm>
              <a:prstGeom prst="ellipse">
                <a:avLst/>
              </a:prstGeom>
              <a:grpFill/>
              <a:ln w="19050">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04" name="Oval 103"/>
              <p:cNvSpPr/>
              <p:nvPr/>
            </p:nvSpPr>
            <p:spPr>
              <a:xfrm>
                <a:off x="1775031" y="3020613"/>
                <a:ext cx="168756" cy="168756"/>
              </a:xfrm>
              <a:prstGeom prst="ellipse">
                <a:avLst/>
              </a:prstGeom>
              <a:grpFill/>
              <a:ln w="19050">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06" name="Oval 105"/>
              <p:cNvSpPr/>
              <p:nvPr/>
            </p:nvSpPr>
            <p:spPr>
              <a:xfrm>
                <a:off x="1841121" y="3086705"/>
                <a:ext cx="36576" cy="36576"/>
              </a:xfrm>
              <a:prstGeom prst="ellipse">
                <a:avLst/>
              </a:prstGeom>
              <a:grpFill/>
              <a:ln w="15875">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cxnSp>
            <p:nvCxnSpPr>
              <p:cNvPr id="10" name="Straight Connector 9"/>
              <p:cNvCxnSpPr>
                <a:stCxn id="6" idx="7"/>
                <a:endCxn id="106" idx="7"/>
              </p:cNvCxnSpPr>
              <p:nvPr/>
            </p:nvCxnSpPr>
            <p:spPr>
              <a:xfrm flipH="1">
                <a:off x="1872341" y="2977019"/>
                <a:ext cx="115043" cy="115042"/>
              </a:xfrm>
              <a:prstGeom prst="line">
                <a:avLst/>
              </a:prstGeom>
              <a:grpFill/>
              <a:ln w="19050">
                <a:solidFill>
                  <a:srgbClr val="005494"/>
                </a:solidFill>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1835765" y="3213600"/>
                <a:ext cx="36576" cy="36576"/>
              </a:xfrm>
              <a:prstGeom prst="ellipse">
                <a:avLst/>
              </a:prstGeom>
              <a:grpFill/>
              <a:ln w="15875">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08" name="Oval 107"/>
              <p:cNvSpPr/>
              <p:nvPr/>
            </p:nvSpPr>
            <p:spPr>
              <a:xfrm>
                <a:off x="1729802" y="3001106"/>
                <a:ext cx="36576" cy="36576"/>
              </a:xfrm>
              <a:prstGeom prst="ellipse">
                <a:avLst/>
              </a:prstGeom>
              <a:grpFill/>
              <a:ln w="15875">
                <a:solidFill>
                  <a:srgbClr val="00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sp>
            <p:nvSpPr>
              <p:cNvPr id="11" name="Oval 10"/>
              <p:cNvSpPr/>
              <p:nvPr/>
            </p:nvSpPr>
            <p:spPr>
              <a:xfrm>
                <a:off x="1911153" y="3133383"/>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Calibri"/>
                </a:endParaRPr>
              </a:p>
            </p:txBody>
          </p:sp>
        </p:grpSp>
        <p:sp>
          <p:nvSpPr>
            <p:cNvPr id="59" name="TextBox 58"/>
            <p:cNvSpPr txBox="1"/>
            <p:nvPr/>
          </p:nvSpPr>
          <p:spPr>
            <a:xfrm>
              <a:off x="2781067" y="3625992"/>
              <a:ext cx="1466423"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SUBSCRIPTION</a:t>
              </a:r>
            </a:p>
          </p:txBody>
        </p:sp>
        <p:sp>
          <p:nvSpPr>
            <p:cNvPr id="60" name="TextBox 59"/>
            <p:cNvSpPr txBox="1"/>
            <p:nvPr/>
          </p:nvSpPr>
          <p:spPr>
            <a:xfrm>
              <a:off x="1993301" y="3620081"/>
              <a:ext cx="963160"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OPTIMIZE</a:t>
              </a:r>
            </a:p>
          </p:txBody>
        </p:sp>
        <p:sp>
          <p:nvSpPr>
            <p:cNvPr id="57" name="TextBox 56"/>
            <p:cNvSpPr txBox="1"/>
            <p:nvPr/>
          </p:nvSpPr>
          <p:spPr>
            <a:xfrm>
              <a:off x="9058819" y="2039548"/>
              <a:ext cx="963160"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PATCHING</a:t>
              </a:r>
            </a:p>
          </p:txBody>
        </p:sp>
        <p:sp>
          <p:nvSpPr>
            <p:cNvPr id="58" name="TextBox 57"/>
            <p:cNvSpPr txBox="1"/>
            <p:nvPr/>
          </p:nvSpPr>
          <p:spPr>
            <a:xfrm>
              <a:off x="8226936" y="2518813"/>
              <a:ext cx="2183669" cy="329598"/>
            </a:xfrm>
            <a:prstGeom prst="rect">
              <a:avLst/>
            </a:prstGeom>
            <a:noFill/>
          </p:spPr>
          <p:txBody>
            <a:bodyPr wrap="square" rtlCol="0">
              <a:spAutoFit/>
            </a:bodyPr>
            <a:lstStyle/>
            <a:p>
              <a:pPr marL="0" marR="0" lvl="0" indent="0" algn="ctr" defTabSz="932418" eaLnBrk="1" fontAlgn="auto" latinLnBrk="0" hangingPunct="1">
                <a:lnSpc>
                  <a:spcPts val="1775"/>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CONFIG MONITORING</a:t>
              </a:r>
            </a:p>
          </p:txBody>
        </p:sp>
        <p:sp>
          <p:nvSpPr>
            <p:cNvPr id="77" name="TextBox 76"/>
            <p:cNvSpPr txBox="1"/>
            <p:nvPr/>
          </p:nvSpPr>
          <p:spPr>
            <a:xfrm>
              <a:off x="7552371" y="2026489"/>
              <a:ext cx="1432575"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ORCHESTRATION</a:t>
              </a:r>
            </a:p>
          </p:txBody>
        </p:sp>
        <p:sp>
          <p:nvSpPr>
            <p:cNvPr id="109" name="TextBox 108"/>
            <p:cNvSpPr txBox="1"/>
            <p:nvPr/>
          </p:nvSpPr>
          <p:spPr>
            <a:xfrm>
              <a:off x="3492852" y="2151646"/>
              <a:ext cx="1225825"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PACKAGING</a:t>
              </a:r>
            </a:p>
          </p:txBody>
        </p:sp>
        <p:sp>
          <p:nvSpPr>
            <p:cNvPr id="118" name="TextBox 117"/>
            <p:cNvSpPr txBox="1"/>
            <p:nvPr/>
          </p:nvSpPr>
          <p:spPr>
            <a:xfrm>
              <a:off x="1825116" y="2134646"/>
              <a:ext cx="1954713" cy="329599"/>
            </a:xfrm>
            <a:prstGeom prst="rect">
              <a:avLst/>
            </a:prstGeom>
            <a:noFill/>
          </p:spPr>
          <p:txBody>
            <a:bodyPr wrap="square" rtlCol="0">
              <a:spAutoFit/>
            </a:bodyPr>
            <a:lstStyle/>
            <a:p>
              <a:pPr marL="0" marR="0" lvl="0" indent="0" algn="ctr" defTabSz="932418" eaLnBrk="1" fontAlgn="auto" latinLnBrk="0" hangingPunct="1">
                <a:lnSpc>
                  <a:spcPts val="1775"/>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DEVOPS TOOLING</a:t>
              </a:r>
            </a:p>
          </p:txBody>
        </p:sp>
        <p:sp>
          <p:nvSpPr>
            <p:cNvPr id="121" name="TextBox 120"/>
            <p:cNvSpPr txBox="1"/>
            <p:nvPr/>
          </p:nvSpPr>
          <p:spPr>
            <a:xfrm>
              <a:off x="2397654" y="4412449"/>
              <a:ext cx="963160" cy="286266"/>
            </a:xfrm>
            <a:prstGeom prst="rect">
              <a:avLst/>
            </a:prstGeom>
            <a:noFill/>
          </p:spPr>
          <p:txBody>
            <a:bodyPr wrap="square" rtlCol="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gradFill>
                    <a:gsLst>
                      <a:gs pos="1250">
                        <a:schemeClr val="tx1"/>
                      </a:gs>
                      <a:gs pos="100000">
                        <a:schemeClr val="tx1"/>
                      </a:gs>
                    </a:gsLst>
                    <a:lin ang="5400000" scaled="0"/>
                  </a:gradFill>
                  <a:effectLst/>
                  <a:uLnTx/>
                  <a:uFillTx/>
                  <a:ea typeface="Segoe UI" charset="0"/>
                  <a:cs typeface="Segoe UI" charset="0"/>
                </a:rPr>
                <a:t>POLICY</a:t>
              </a:r>
            </a:p>
          </p:txBody>
        </p:sp>
        <p:grpSp>
          <p:nvGrpSpPr>
            <p:cNvPr id="123" name="Group 122"/>
            <p:cNvGrpSpPr/>
            <p:nvPr/>
          </p:nvGrpSpPr>
          <p:grpSpPr>
            <a:xfrm>
              <a:off x="2273682" y="3140323"/>
              <a:ext cx="444500" cy="422275"/>
              <a:chOff x="9228138" y="422275"/>
              <a:chExt cx="444500" cy="422275"/>
            </a:xfrm>
          </p:grpSpPr>
          <p:sp>
            <p:nvSpPr>
              <p:cNvPr id="124" name="Line 124"/>
              <p:cNvSpPr>
                <a:spLocks noChangeShapeType="1"/>
              </p:cNvSpPr>
              <p:nvPr/>
            </p:nvSpPr>
            <p:spPr bwMode="auto">
              <a:xfrm>
                <a:off x="9461501" y="531813"/>
                <a:ext cx="0" cy="204788"/>
              </a:xfrm>
              <a:prstGeom prst="line">
                <a:avLst/>
              </a:prstGeom>
              <a:noFill/>
              <a:ln w="25400" cap="flat">
                <a:solidFill>
                  <a:srgbClr val="003C6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125"/>
              <p:cNvSpPr>
                <a:spLocks/>
              </p:cNvSpPr>
              <p:nvPr/>
            </p:nvSpPr>
            <p:spPr bwMode="auto">
              <a:xfrm>
                <a:off x="9250363" y="422275"/>
                <a:ext cx="422275" cy="422275"/>
              </a:xfrm>
              <a:custGeom>
                <a:avLst/>
                <a:gdLst>
                  <a:gd name="T0" fmla="*/ 29 w 134"/>
                  <a:gd name="T1" fmla="*/ 122 h 134"/>
                  <a:gd name="T2" fmla="*/ 67 w 134"/>
                  <a:gd name="T3" fmla="*/ 134 h 134"/>
                  <a:gd name="T4" fmla="*/ 134 w 134"/>
                  <a:gd name="T5" fmla="*/ 67 h 134"/>
                  <a:gd name="T6" fmla="*/ 67 w 134"/>
                  <a:gd name="T7" fmla="*/ 0 h 134"/>
                  <a:gd name="T8" fmla="*/ 0 w 134"/>
                  <a:gd name="T9" fmla="*/ 67 h 134"/>
                  <a:gd name="T10" fmla="*/ 9 w 134"/>
                  <a:gd name="T11" fmla="*/ 102 h 134"/>
                </a:gdLst>
                <a:ahLst/>
                <a:cxnLst>
                  <a:cxn ang="0">
                    <a:pos x="T0" y="T1"/>
                  </a:cxn>
                  <a:cxn ang="0">
                    <a:pos x="T2" y="T3"/>
                  </a:cxn>
                  <a:cxn ang="0">
                    <a:pos x="T4" y="T5"/>
                  </a:cxn>
                  <a:cxn ang="0">
                    <a:pos x="T6" y="T7"/>
                  </a:cxn>
                  <a:cxn ang="0">
                    <a:pos x="T8" y="T9"/>
                  </a:cxn>
                  <a:cxn ang="0">
                    <a:pos x="T10" y="T11"/>
                  </a:cxn>
                </a:cxnLst>
                <a:rect l="0" t="0" r="r" b="b"/>
                <a:pathLst>
                  <a:path w="134" h="134">
                    <a:moveTo>
                      <a:pt x="29" y="122"/>
                    </a:moveTo>
                    <a:cubicBezTo>
                      <a:pt x="40" y="130"/>
                      <a:pt x="53" y="134"/>
                      <a:pt x="67" y="134"/>
                    </a:cubicBezTo>
                    <a:cubicBezTo>
                      <a:pt x="104" y="134"/>
                      <a:pt x="134" y="104"/>
                      <a:pt x="134" y="67"/>
                    </a:cubicBezTo>
                    <a:cubicBezTo>
                      <a:pt x="134" y="30"/>
                      <a:pt x="104" y="0"/>
                      <a:pt x="67" y="0"/>
                    </a:cubicBezTo>
                    <a:cubicBezTo>
                      <a:pt x="30" y="0"/>
                      <a:pt x="0" y="30"/>
                      <a:pt x="0" y="67"/>
                    </a:cubicBezTo>
                    <a:cubicBezTo>
                      <a:pt x="0" y="80"/>
                      <a:pt x="3" y="92"/>
                      <a:pt x="9" y="102"/>
                    </a:cubicBezTo>
                  </a:path>
                </a:pathLst>
              </a:custGeom>
              <a:noFill/>
              <a:ln w="25400" cap="flat">
                <a:solidFill>
                  <a:srgbClr val="003C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Freeform 126"/>
              <p:cNvSpPr>
                <a:spLocks/>
              </p:cNvSpPr>
              <p:nvPr/>
            </p:nvSpPr>
            <p:spPr bwMode="auto">
              <a:xfrm>
                <a:off x="9228138" y="695325"/>
                <a:ext cx="76200" cy="57150"/>
              </a:xfrm>
              <a:custGeom>
                <a:avLst/>
                <a:gdLst>
                  <a:gd name="T0" fmla="*/ 48 w 48"/>
                  <a:gd name="T1" fmla="*/ 0 h 36"/>
                  <a:gd name="T2" fmla="*/ 36 w 48"/>
                  <a:gd name="T3" fmla="*/ 36 h 36"/>
                  <a:gd name="T4" fmla="*/ 0 w 48"/>
                  <a:gd name="T5" fmla="*/ 24 h 36"/>
                </a:gdLst>
                <a:ahLst/>
                <a:cxnLst>
                  <a:cxn ang="0">
                    <a:pos x="T0" y="T1"/>
                  </a:cxn>
                  <a:cxn ang="0">
                    <a:pos x="T2" y="T3"/>
                  </a:cxn>
                  <a:cxn ang="0">
                    <a:pos x="T4" y="T5"/>
                  </a:cxn>
                </a:cxnLst>
                <a:rect l="0" t="0" r="r" b="b"/>
                <a:pathLst>
                  <a:path w="48" h="36">
                    <a:moveTo>
                      <a:pt x="48" y="0"/>
                    </a:moveTo>
                    <a:lnTo>
                      <a:pt x="36" y="36"/>
                    </a:lnTo>
                    <a:lnTo>
                      <a:pt x="0" y="24"/>
                    </a:lnTo>
                  </a:path>
                </a:pathLst>
              </a:custGeom>
              <a:noFill/>
              <a:ln w="25400" cap="flat">
                <a:solidFill>
                  <a:srgbClr val="003C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Freeform 127"/>
              <p:cNvSpPr>
                <a:spLocks/>
              </p:cNvSpPr>
              <p:nvPr/>
            </p:nvSpPr>
            <p:spPr bwMode="auto">
              <a:xfrm>
                <a:off x="9404351" y="569913"/>
                <a:ext cx="114300" cy="128588"/>
              </a:xfrm>
              <a:custGeom>
                <a:avLst/>
                <a:gdLst>
                  <a:gd name="T0" fmla="*/ 0 w 36"/>
                  <a:gd name="T1" fmla="*/ 41 h 41"/>
                  <a:gd name="T2" fmla="*/ 26 w 36"/>
                  <a:gd name="T3" fmla="*/ 41 h 41"/>
                  <a:gd name="T4" fmla="*/ 36 w 36"/>
                  <a:gd name="T5" fmla="*/ 31 h 41"/>
                  <a:gd name="T6" fmla="*/ 26 w 36"/>
                  <a:gd name="T7" fmla="*/ 20 h 41"/>
                  <a:gd name="T8" fmla="*/ 10 w 36"/>
                  <a:gd name="T9" fmla="*/ 20 h 41"/>
                  <a:gd name="T10" fmla="*/ 0 w 36"/>
                  <a:gd name="T11" fmla="*/ 10 h 41"/>
                  <a:gd name="T12" fmla="*/ 10 w 36"/>
                  <a:gd name="T13" fmla="*/ 0 h 41"/>
                  <a:gd name="T14" fmla="*/ 36 w 36"/>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0" y="41"/>
                    </a:moveTo>
                    <a:cubicBezTo>
                      <a:pt x="26" y="41"/>
                      <a:pt x="26" y="41"/>
                      <a:pt x="26" y="41"/>
                    </a:cubicBezTo>
                    <a:cubicBezTo>
                      <a:pt x="31" y="41"/>
                      <a:pt x="36" y="37"/>
                      <a:pt x="36" y="31"/>
                    </a:cubicBezTo>
                    <a:cubicBezTo>
                      <a:pt x="36" y="25"/>
                      <a:pt x="31" y="20"/>
                      <a:pt x="26" y="20"/>
                    </a:cubicBezTo>
                    <a:cubicBezTo>
                      <a:pt x="10" y="20"/>
                      <a:pt x="10" y="20"/>
                      <a:pt x="10" y="20"/>
                    </a:cubicBezTo>
                    <a:cubicBezTo>
                      <a:pt x="5" y="20"/>
                      <a:pt x="0" y="16"/>
                      <a:pt x="0" y="10"/>
                    </a:cubicBezTo>
                    <a:cubicBezTo>
                      <a:pt x="0" y="4"/>
                      <a:pt x="5" y="0"/>
                      <a:pt x="10" y="0"/>
                    </a:cubicBezTo>
                    <a:cubicBezTo>
                      <a:pt x="36" y="0"/>
                      <a:pt x="36" y="0"/>
                      <a:pt x="36" y="0"/>
                    </a:cubicBezTo>
                  </a:path>
                </a:pathLst>
              </a:custGeom>
              <a:noFill/>
              <a:ln w="25400" cap="flat">
                <a:solidFill>
                  <a:srgbClr val="003C6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4" name="Freeform 57"/>
            <p:cNvSpPr>
              <a:spLocks noEditPoints="1"/>
            </p:cNvSpPr>
            <p:nvPr/>
          </p:nvSpPr>
          <p:spPr bwMode="auto">
            <a:xfrm>
              <a:off x="3397059" y="3192712"/>
              <a:ext cx="368300" cy="368300"/>
            </a:xfrm>
            <a:custGeom>
              <a:avLst/>
              <a:gdLst>
                <a:gd name="T0" fmla="*/ 95 w 117"/>
                <a:gd name="T1" fmla="*/ 5 h 117"/>
                <a:gd name="T2" fmla="*/ 0 w 117"/>
                <a:gd name="T3" fmla="*/ 100 h 117"/>
                <a:gd name="T4" fmla="*/ 0 w 117"/>
                <a:gd name="T5" fmla="*/ 117 h 117"/>
                <a:gd name="T6" fmla="*/ 17 w 117"/>
                <a:gd name="T7" fmla="*/ 117 h 117"/>
                <a:gd name="T8" fmla="*/ 112 w 117"/>
                <a:gd name="T9" fmla="*/ 22 h 117"/>
                <a:gd name="T10" fmla="*/ 112 w 117"/>
                <a:gd name="T11" fmla="*/ 5 h 117"/>
                <a:gd name="T12" fmla="*/ 95 w 117"/>
                <a:gd name="T13" fmla="*/ 5 h 117"/>
                <a:gd name="T14" fmla="*/ 96 w 117"/>
                <a:gd name="T15" fmla="*/ 27 h 117"/>
                <a:gd name="T16" fmla="*/ 22 w 117"/>
                <a:gd name="T17" fmla="*/ 101 h 117"/>
                <a:gd name="T18" fmla="*/ 16 w 117"/>
                <a:gd name="T19" fmla="*/ 96 h 117"/>
                <a:gd name="T20" fmla="*/ 90 w 117"/>
                <a:gd name="T21" fmla="*/ 22 h 117"/>
                <a:gd name="T22" fmla="*/ 96 w 117"/>
                <a:gd name="T23" fmla="*/ 27 h 117"/>
                <a:gd name="T24" fmla="*/ 8 w 117"/>
                <a:gd name="T25" fmla="*/ 109 h 117"/>
                <a:gd name="T26" fmla="*/ 8 w 117"/>
                <a:gd name="T27" fmla="*/ 104 h 117"/>
                <a:gd name="T28" fmla="*/ 10 w 117"/>
                <a:gd name="T29" fmla="*/ 102 h 117"/>
                <a:gd name="T30" fmla="*/ 16 w 117"/>
                <a:gd name="T31" fmla="*/ 107 h 117"/>
                <a:gd name="T32" fmla="*/ 13 w 117"/>
                <a:gd name="T33" fmla="*/ 109 h 117"/>
                <a:gd name="T34" fmla="*/ 8 w 117"/>
                <a:gd name="T35" fmla="*/ 109 h 117"/>
                <a:gd name="T36" fmla="*/ 107 w 117"/>
                <a:gd name="T37" fmla="*/ 16 h 117"/>
                <a:gd name="T38" fmla="*/ 102 w 117"/>
                <a:gd name="T39" fmla="*/ 21 h 117"/>
                <a:gd name="T40" fmla="*/ 96 w 117"/>
                <a:gd name="T41" fmla="*/ 16 h 117"/>
                <a:gd name="T42" fmla="*/ 101 w 117"/>
                <a:gd name="T43" fmla="*/ 11 h 117"/>
                <a:gd name="T44" fmla="*/ 107 w 117"/>
                <a:gd name="T45" fmla="*/ 11 h 117"/>
                <a:gd name="T46" fmla="*/ 107 w 117"/>
                <a:gd name="T47"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95" y="5"/>
                  </a:moveTo>
                  <a:cubicBezTo>
                    <a:pt x="0" y="100"/>
                    <a:pt x="0" y="100"/>
                    <a:pt x="0" y="100"/>
                  </a:cubicBezTo>
                  <a:cubicBezTo>
                    <a:pt x="0" y="117"/>
                    <a:pt x="0" y="117"/>
                    <a:pt x="0" y="117"/>
                  </a:cubicBezTo>
                  <a:cubicBezTo>
                    <a:pt x="17" y="117"/>
                    <a:pt x="17" y="117"/>
                    <a:pt x="17" y="117"/>
                  </a:cubicBezTo>
                  <a:cubicBezTo>
                    <a:pt x="112" y="22"/>
                    <a:pt x="112" y="22"/>
                    <a:pt x="112" y="22"/>
                  </a:cubicBezTo>
                  <a:cubicBezTo>
                    <a:pt x="117" y="17"/>
                    <a:pt x="117" y="10"/>
                    <a:pt x="112" y="5"/>
                  </a:cubicBezTo>
                  <a:cubicBezTo>
                    <a:pt x="108" y="0"/>
                    <a:pt x="100" y="0"/>
                    <a:pt x="95" y="5"/>
                  </a:cubicBezTo>
                  <a:close/>
                  <a:moveTo>
                    <a:pt x="96" y="27"/>
                  </a:moveTo>
                  <a:cubicBezTo>
                    <a:pt x="22" y="101"/>
                    <a:pt x="22" y="101"/>
                    <a:pt x="22" y="101"/>
                  </a:cubicBezTo>
                  <a:cubicBezTo>
                    <a:pt x="20" y="99"/>
                    <a:pt x="18" y="97"/>
                    <a:pt x="16" y="96"/>
                  </a:cubicBezTo>
                  <a:cubicBezTo>
                    <a:pt x="90" y="22"/>
                    <a:pt x="90" y="22"/>
                    <a:pt x="90" y="22"/>
                  </a:cubicBezTo>
                  <a:cubicBezTo>
                    <a:pt x="93" y="22"/>
                    <a:pt x="95" y="25"/>
                    <a:pt x="96" y="27"/>
                  </a:cubicBezTo>
                  <a:close/>
                  <a:moveTo>
                    <a:pt x="8" y="109"/>
                  </a:moveTo>
                  <a:cubicBezTo>
                    <a:pt x="8" y="104"/>
                    <a:pt x="8" y="104"/>
                    <a:pt x="8" y="104"/>
                  </a:cubicBezTo>
                  <a:cubicBezTo>
                    <a:pt x="10" y="102"/>
                    <a:pt x="10" y="102"/>
                    <a:pt x="10" y="102"/>
                  </a:cubicBezTo>
                  <a:cubicBezTo>
                    <a:pt x="13" y="102"/>
                    <a:pt x="15" y="105"/>
                    <a:pt x="16" y="107"/>
                  </a:cubicBezTo>
                  <a:cubicBezTo>
                    <a:pt x="13" y="109"/>
                    <a:pt x="13" y="109"/>
                    <a:pt x="13" y="109"/>
                  </a:cubicBezTo>
                  <a:lnTo>
                    <a:pt x="8" y="109"/>
                  </a:lnTo>
                  <a:close/>
                  <a:moveTo>
                    <a:pt x="107" y="16"/>
                  </a:moveTo>
                  <a:cubicBezTo>
                    <a:pt x="102" y="21"/>
                    <a:pt x="102" y="21"/>
                    <a:pt x="102" y="21"/>
                  </a:cubicBezTo>
                  <a:cubicBezTo>
                    <a:pt x="100" y="19"/>
                    <a:pt x="98" y="17"/>
                    <a:pt x="96" y="16"/>
                  </a:cubicBezTo>
                  <a:cubicBezTo>
                    <a:pt x="101" y="11"/>
                    <a:pt x="101" y="11"/>
                    <a:pt x="101" y="11"/>
                  </a:cubicBezTo>
                  <a:cubicBezTo>
                    <a:pt x="102" y="9"/>
                    <a:pt x="105" y="9"/>
                    <a:pt x="107" y="11"/>
                  </a:cubicBezTo>
                  <a:cubicBezTo>
                    <a:pt x="108" y="12"/>
                    <a:pt x="108" y="15"/>
                    <a:pt x="107" y="16"/>
                  </a:cubicBezTo>
                  <a:close/>
                </a:path>
              </a:pathLst>
            </a:custGeom>
            <a:solidFill>
              <a:srgbClr val="003C6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5" name="Group 134"/>
            <p:cNvGrpSpPr/>
            <p:nvPr/>
          </p:nvGrpSpPr>
          <p:grpSpPr>
            <a:xfrm>
              <a:off x="2755853" y="4045563"/>
              <a:ext cx="309563" cy="360363"/>
              <a:chOff x="708026" y="5732463"/>
              <a:chExt cx="309563" cy="360363"/>
            </a:xfrm>
            <a:solidFill>
              <a:srgbClr val="003C6C"/>
            </a:solidFill>
          </p:grpSpPr>
          <p:sp>
            <p:nvSpPr>
              <p:cNvPr id="136" name="Freeform 61"/>
              <p:cNvSpPr>
                <a:spLocks noEditPoints="1"/>
              </p:cNvSpPr>
              <p:nvPr/>
            </p:nvSpPr>
            <p:spPr bwMode="auto">
              <a:xfrm>
                <a:off x="708026" y="5732463"/>
                <a:ext cx="309563" cy="360363"/>
              </a:xfrm>
              <a:custGeom>
                <a:avLst/>
                <a:gdLst>
                  <a:gd name="T0" fmla="*/ 76 w 96"/>
                  <a:gd name="T1" fmla="*/ 112 h 112"/>
                  <a:gd name="T2" fmla="*/ 20 w 96"/>
                  <a:gd name="T3" fmla="*/ 112 h 112"/>
                  <a:gd name="T4" fmla="*/ 0 w 96"/>
                  <a:gd name="T5" fmla="*/ 92 h 112"/>
                  <a:gd name="T6" fmla="*/ 0 w 96"/>
                  <a:gd name="T7" fmla="*/ 0 h 112"/>
                  <a:gd name="T8" fmla="*/ 88 w 96"/>
                  <a:gd name="T9" fmla="*/ 0 h 112"/>
                  <a:gd name="T10" fmla="*/ 88 w 96"/>
                  <a:gd name="T11" fmla="*/ 88 h 112"/>
                  <a:gd name="T12" fmla="*/ 80 w 96"/>
                  <a:gd name="T13" fmla="*/ 88 h 112"/>
                  <a:gd name="T14" fmla="*/ 80 w 96"/>
                  <a:gd name="T15" fmla="*/ 8 h 112"/>
                  <a:gd name="T16" fmla="*/ 8 w 96"/>
                  <a:gd name="T17" fmla="*/ 8 h 112"/>
                  <a:gd name="T18" fmla="*/ 8 w 96"/>
                  <a:gd name="T19" fmla="*/ 92 h 112"/>
                  <a:gd name="T20" fmla="*/ 20 w 96"/>
                  <a:gd name="T21" fmla="*/ 104 h 112"/>
                  <a:gd name="T22" fmla="*/ 32 w 96"/>
                  <a:gd name="T23" fmla="*/ 92 h 112"/>
                  <a:gd name="T24" fmla="*/ 32 w 96"/>
                  <a:gd name="T25" fmla="*/ 88 h 112"/>
                  <a:gd name="T26" fmla="*/ 96 w 96"/>
                  <a:gd name="T27" fmla="*/ 88 h 112"/>
                  <a:gd name="T28" fmla="*/ 96 w 96"/>
                  <a:gd name="T29" fmla="*/ 92 h 112"/>
                  <a:gd name="T30" fmla="*/ 76 w 96"/>
                  <a:gd name="T31" fmla="*/ 112 h 112"/>
                  <a:gd name="T32" fmla="*/ 36 w 96"/>
                  <a:gd name="T33" fmla="*/ 104 h 112"/>
                  <a:gd name="T34" fmla="*/ 76 w 96"/>
                  <a:gd name="T35" fmla="*/ 104 h 112"/>
                  <a:gd name="T36" fmla="*/ 87 w 96"/>
                  <a:gd name="T37" fmla="*/ 96 h 112"/>
                  <a:gd name="T38" fmla="*/ 39 w 96"/>
                  <a:gd name="T39" fmla="*/ 96 h 112"/>
                  <a:gd name="T40" fmla="*/ 36 w 96"/>
                  <a:gd name="T4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12">
                    <a:moveTo>
                      <a:pt x="76" y="112"/>
                    </a:moveTo>
                    <a:cubicBezTo>
                      <a:pt x="20" y="112"/>
                      <a:pt x="20" y="112"/>
                      <a:pt x="20" y="112"/>
                    </a:cubicBezTo>
                    <a:cubicBezTo>
                      <a:pt x="9" y="112"/>
                      <a:pt x="0" y="103"/>
                      <a:pt x="0" y="92"/>
                    </a:cubicBezTo>
                    <a:cubicBezTo>
                      <a:pt x="0" y="0"/>
                      <a:pt x="0" y="0"/>
                      <a:pt x="0" y="0"/>
                    </a:cubicBezTo>
                    <a:cubicBezTo>
                      <a:pt x="88" y="0"/>
                      <a:pt x="88" y="0"/>
                      <a:pt x="88" y="0"/>
                    </a:cubicBezTo>
                    <a:cubicBezTo>
                      <a:pt x="88" y="88"/>
                      <a:pt x="88" y="88"/>
                      <a:pt x="88" y="88"/>
                    </a:cubicBezTo>
                    <a:cubicBezTo>
                      <a:pt x="80" y="88"/>
                      <a:pt x="80" y="88"/>
                      <a:pt x="80" y="88"/>
                    </a:cubicBezTo>
                    <a:cubicBezTo>
                      <a:pt x="80" y="8"/>
                      <a:pt x="80" y="8"/>
                      <a:pt x="80" y="8"/>
                    </a:cubicBezTo>
                    <a:cubicBezTo>
                      <a:pt x="8" y="8"/>
                      <a:pt x="8" y="8"/>
                      <a:pt x="8" y="8"/>
                    </a:cubicBezTo>
                    <a:cubicBezTo>
                      <a:pt x="8" y="92"/>
                      <a:pt x="8" y="92"/>
                      <a:pt x="8" y="92"/>
                    </a:cubicBezTo>
                    <a:cubicBezTo>
                      <a:pt x="8" y="99"/>
                      <a:pt x="13" y="104"/>
                      <a:pt x="20" y="104"/>
                    </a:cubicBezTo>
                    <a:cubicBezTo>
                      <a:pt x="26" y="104"/>
                      <a:pt x="32" y="99"/>
                      <a:pt x="32" y="92"/>
                    </a:cubicBezTo>
                    <a:cubicBezTo>
                      <a:pt x="32" y="88"/>
                      <a:pt x="32" y="88"/>
                      <a:pt x="32" y="88"/>
                    </a:cubicBezTo>
                    <a:cubicBezTo>
                      <a:pt x="96" y="88"/>
                      <a:pt x="96" y="88"/>
                      <a:pt x="96" y="88"/>
                    </a:cubicBezTo>
                    <a:cubicBezTo>
                      <a:pt x="96" y="92"/>
                      <a:pt x="96" y="92"/>
                      <a:pt x="96" y="92"/>
                    </a:cubicBezTo>
                    <a:cubicBezTo>
                      <a:pt x="96" y="103"/>
                      <a:pt x="87" y="112"/>
                      <a:pt x="76" y="112"/>
                    </a:cubicBezTo>
                    <a:close/>
                    <a:moveTo>
                      <a:pt x="36" y="104"/>
                    </a:moveTo>
                    <a:cubicBezTo>
                      <a:pt x="76" y="104"/>
                      <a:pt x="76" y="104"/>
                      <a:pt x="76" y="104"/>
                    </a:cubicBezTo>
                    <a:cubicBezTo>
                      <a:pt x="81" y="104"/>
                      <a:pt x="85" y="101"/>
                      <a:pt x="87" y="96"/>
                    </a:cubicBezTo>
                    <a:cubicBezTo>
                      <a:pt x="39" y="96"/>
                      <a:pt x="39" y="96"/>
                      <a:pt x="39" y="96"/>
                    </a:cubicBezTo>
                    <a:cubicBezTo>
                      <a:pt x="39" y="99"/>
                      <a:pt x="37" y="102"/>
                      <a:pt x="36"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62"/>
              <p:cNvSpPr>
                <a:spLocks noChangeArrowheads="1"/>
              </p:cNvSpPr>
              <p:nvPr/>
            </p:nvSpPr>
            <p:spPr bwMode="auto">
              <a:xfrm>
                <a:off x="760414" y="5964238"/>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63"/>
              <p:cNvSpPr>
                <a:spLocks noChangeArrowheads="1"/>
              </p:cNvSpPr>
              <p:nvPr/>
            </p:nvSpPr>
            <p:spPr bwMode="auto">
              <a:xfrm>
                <a:off x="811214" y="5964238"/>
                <a:ext cx="1285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64"/>
              <p:cNvSpPr>
                <a:spLocks noChangeArrowheads="1"/>
              </p:cNvSpPr>
              <p:nvPr/>
            </p:nvSpPr>
            <p:spPr bwMode="auto">
              <a:xfrm>
                <a:off x="760414" y="5886451"/>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65"/>
              <p:cNvSpPr>
                <a:spLocks noChangeArrowheads="1"/>
              </p:cNvSpPr>
              <p:nvPr/>
            </p:nvSpPr>
            <p:spPr bwMode="auto">
              <a:xfrm>
                <a:off x="811214" y="5886451"/>
                <a:ext cx="1285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66"/>
              <p:cNvSpPr>
                <a:spLocks noChangeArrowheads="1"/>
              </p:cNvSpPr>
              <p:nvPr/>
            </p:nvSpPr>
            <p:spPr bwMode="auto">
              <a:xfrm>
                <a:off x="760414" y="5808663"/>
                <a:ext cx="254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67"/>
              <p:cNvSpPr>
                <a:spLocks noChangeArrowheads="1"/>
              </p:cNvSpPr>
              <p:nvPr/>
            </p:nvSpPr>
            <p:spPr bwMode="auto">
              <a:xfrm>
                <a:off x="811214" y="5808663"/>
                <a:ext cx="1285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0" name="Group 29"/>
            <p:cNvGrpSpPr/>
            <p:nvPr/>
          </p:nvGrpSpPr>
          <p:grpSpPr>
            <a:xfrm>
              <a:off x="3816873" y="5517841"/>
              <a:ext cx="285750" cy="300038"/>
              <a:chOff x="5291152" y="5364009"/>
              <a:chExt cx="285750" cy="300038"/>
            </a:xfrm>
          </p:grpSpPr>
          <p:sp>
            <p:nvSpPr>
              <p:cNvPr id="156" name="Freeform 36"/>
              <p:cNvSpPr>
                <a:spLocks/>
              </p:cNvSpPr>
              <p:nvPr/>
            </p:nvSpPr>
            <p:spPr bwMode="auto">
              <a:xfrm>
                <a:off x="5291152" y="5364009"/>
                <a:ext cx="285750" cy="300038"/>
              </a:xfrm>
              <a:custGeom>
                <a:avLst/>
                <a:gdLst>
                  <a:gd name="T0" fmla="*/ 89 w 89"/>
                  <a:gd name="T1" fmla="*/ 37 h 93"/>
                  <a:gd name="T2" fmla="*/ 44 w 89"/>
                  <a:gd name="T3" fmla="*/ 93 h 93"/>
                  <a:gd name="T4" fmla="*/ 0 w 89"/>
                  <a:gd name="T5" fmla="*/ 37 h 93"/>
                  <a:gd name="T6" fmla="*/ 0 w 89"/>
                  <a:gd name="T7" fmla="*/ 0 h 93"/>
                  <a:gd name="T8" fmla="*/ 21 w 89"/>
                  <a:gd name="T9" fmla="*/ 6 h 93"/>
                  <a:gd name="T10" fmla="*/ 44 w 89"/>
                  <a:gd name="T11" fmla="*/ 0 h 93"/>
                  <a:gd name="T12" fmla="*/ 67 w 89"/>
                  <a:gd name="T13" fmla="*/ 6 h 93"/>
                  <a:gd name="T14" fmla="*/ 89 w 89"/>
                  <a:gd name="T15" fmla="*/ 0 h 93"/>
                  <a:gd name="T16" fmla="*/ 89 w 89"/>
                  <a:gd name="T1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3">
                    <a:moveTo>
                      <a:pt x="89" y="37"/>
                    </a:moveTo>
                    <a:cubicBezTo>
                      <a:pt x="89" y="76"/>
                      <a:pt x="44" y="93"/>
                      <a:pt x="44" y="93"/>
                    </a:cubicBezTo>
                    <a:cubicBezTo>
                      <a:pt x="44" y="93"/>
                      <a:pt x="0" y="76"/>
                      <a:pt x="0" y="37"/>
                    </a:cubicBezTo>
                    <a:cubicBezTo>
                      <a:pt x="0" y="28"/>
                      <a:pt x="0" y="0"/>
                      <a:pt x="0" y="0"/>
                    </a:cubicBezTo>
                    <a:cubicBezTo>
                      <a:pt x="0" y="0"/>
                      <a:pt x="10" y="6"/>
                      <a:pt x="21" y="6"/>
                    </a:cubicBezTo>
                    <a:cubicBezTo>
                      <a:pt x="32" y="6"/>
                      <a:pt x="44" y="0"/>
                      <a:pt x="44" y="0"/>
                    </a:cubicBezTo>
                    <a:cubicBezTo>
                      <a:pt x="44" y="0"/>
                      <a:pt x="55" y="6"/>
                      <a:pt x="67" y="6"/>
                    </a:cubicBezTo>
                    <a:cubicBezTo>
                      <a:pt x="79" y="6"/>
                      <a:pt x="89" y="0"/>
                      <a:pt x="89" y="0"/>
                    </a:cubicBezTo>
                    <a:cubicBezTo>
                      <a:pt x="89" y="0"/>
                      <a:pt x="89" y="27"/>
                      <a:pt x="89" y="37"/>
                    </a:cubicBezTo>
                    <a:close/>
                  </a:path>
                </a:pathLst>
              </a:custGeom>
              <a:solidFill>
                <a:srgbClr val="FFFFFF"/>
              </a:solidFill>
              <a:ln w="26988" cap="flat">
                <a:solidFill>
                  <a:srgbClr val="005AA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Freeform 163"/>
              <p:cNvSpPr>
                <a:spLocks/>
              </p:cNvSpPr>
              <p:nvPr/>
            </p:nvSpPr>
            <p:spPr bwMode="auto">
              <a:xfrm>
                <a:off x="5407833" y="5451432"/>
                <a:ext cx="52388" cy="90488"/>
              </a:xfrm>
              <a:custGeom>
                <a:avLst/>
                <a:gdLst>
                  <a:gd name="T0" fmla="*/ 8 w 16"/>
                  <a:gd name="T1" fmla="*/ 0 h 28"/>
                  <a:gd name="T2" fmla="*/ 0 w 16"/>
                  <a:gd name="T3" fmla="*/ 8 h 28"/>
                  <a:gd name="T4" fmla="*/ 4 w 16"/>
                  <a:gd name="T5" fmla="*/ 15 h 28"/>
                  <a:gd name="T6" fmla="*/ 4 w 16"/>
                  <a:gd name="T7" fmla="*/ 28 h 28"/>
                  <a:gd name="T8" fmla="*/ 12 w 16"/>
                  <a:gd name="T9" fmla="*/ 28 h 28"/>
                  <a:gd name="T10" fmla="*/ 12 w 16"/>
                  <a:gd name="T11" fmla="*/ 15 h 28"/>
                  <a:gd name="T12" fmla="*/ 16 w 16"/>
                  <a:gd name="T13" fmla="*/ 8 h 28"/>
                  <a:gd name="T14" fmla="*/ 8 w 1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4" y="0"/>
                      <a:pt x="0" y="3"/>
                      <a:pt x="0" y="8"/>
                    </a:cubicBezTo>
                    <a:cubicBezTo>
                      <a:pt x="0" y="11"/>
                      <a:pt x="2" y="13"/>
                      <a:pt x="4" y="15"/>
                    </a:cubicBezTo>
                    <a:cubicBezTo>
                      <a:pt x="4" y="28"/>
                      <a:pt x="4" y="28"/>
                      <a:pt x="4" y="28"/>
                    </a:cubicBezTo>
                    <a:cubicBezTo>
                      <a:pt x="12" y="28"/>
                      <a:pt x="12" y="28"/>
                      <a:pt x="12" y="28"/>
                    </a:cubicBezTo>
                    <a:cubicBezTo>
                      <a:pt x="12" y="15"/>
                      <a:pt x="12" y="15"/>
                      <a:pt x="12" y="15"/>
                    </a:cubicBezTo>
                    <a:cubicBezTo>
                      <a:pt x="14" y="13"/>
                      <a:pt x="16" y="11"/>
                      <a:pt x="16" y="8"/>
                    </a:cubicBezTo>
                    <a:cubicBezTo>
                      <a:pt x="16" y="3"/>
                      <a:pt x="13" y="0"/>
                      <a:pt x="8" y="0"/>
                    </a:cubicBezTo>
                    <a:close/>
                  </a:path>
                </a:pathLst>
              </a:custGeom>
              <a:solidFill>
                <a:srgbClr val="005AA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28"/>
            <p:cNvGrpSpPr/>
            <p:nvPr/>
          </p:nvGrpSpPr>
          <p:grpSpPr>
            <a:xfrm>
              <a:off x="2670710" y="1683029"/>
              <a:ext cx="285751" cy="412751"/>
              <a:chOff x="1304925" y="3287713"/>
              <a:chExt cx="285751" cy="412751"/>
            </a:xfrm>
            <a:solidFill>
              <a:srgbClr val="A22C01"/>
            </a:solidFill>
          </p:grpSpPr>
          <p:sp>
            <p:nvSpPr>
              <p:cNvPr id="20" name="Rectangle 14"/>
              <p:cNvSpPr>
                <a:spLocks noChangeArrowheads="1"/>
              </p:cNvSpPr>
              <p:nvPr/>
            </p:nvSpPr>
            <p:spPr bwMode="auto">
              <a:xfrm>
                <a:off x="1304925" y="3495676"/>
                <a:ext cx="1317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15"/>
              <p:cNvSpPr>
                <a:spLocks noEditPoints="1"/>
              </p:cNvSpPr>
              <p:nvPr/>
            </p:nvSpPr>
            <p:spPr bwMode="auto">
              <a:xfrm>
                <a:off x="1338263" y="3287713"/>
                <a:ext cx="68263" cy="96838"/>
              </a:xfrm>
              <a:custGeom>
                <a:avLst/>
                <a:gdLst>
                  <a:gd name="T0" fmla="*/ 20 w 43"/>
                  <a:gd name="T1" fmla="*/ 61 h 61"/>
                  <a:gd name="T2" fmla="*/ 0 w 43"/>
                  <a:gd name="T3" fmla="*/ 39 h 61"/>
                  <a:gd name="T4" fmla="*/ 0 w 43"/>
                  <a:gd name="T5" fmla="*/ 0 h 61"/>
                  <a:gd name="T6" fmla="*/ 43 w 43"/>
                  <a:gd name="T7" fmla="*/ 0 h 61"/>
                  <a:gd name="T8" fmla="*/ 43 w 43"/>
                  <a:gd name="T9" fmla="*/ 39 h 61"/>
                  <a:gd name="T10" fmla="*/ 20 w 43"/>
                  <a:gd name="T11" fmla="*/ 61 h 61"/>
                  <a:gd name="T12" fmla="*/ 12 w 43"/>
                  <a:gd name="T13" fmla="*/ 35 h 61"/>
                  <a:gd name="T14" fmla="*/ 20 w 43"/>
                  <a:gd name="T15" fmla="*/ 43 h 61"/>
                  <a:gd name="T16" fmla="*/ 31 w 43"/>
                  <a:gd name="T17" fmla="*/ 33 h 61"/>
                  <a:gd name="T18" fmla="*/ 31 w 43"/>
                  <a:gd name="T19" fmla="*/ 12 h 61"/>
                  <a:gd name="T20" fmla="*/ 12 w 43"/>
                  <a:gd name="T21" fmla="*/ 12 h 61"/>
                  <a:gd name="T22" fmla="*/ 12 w 43"/>
                  <a:gd name="T23"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61">
                    <a:moveTo>
                      <a:pt x="20" y="61"/>
                    </a:moveTo>
                    <a:lnTo>
                      <a:pt x="0" y="39"/>
                    </a:lnTo>
                    <a:lnTo>
                      <a:pt x="0" y="0"/>
                    </a:lnTo>
                    <a:lnTo>
                      <a:pt x="43" y="0"/>
                    </a:lnTo>
                    <a:lnTo>
                      <a:pt x="43" y="39"/>
                    </a:lnTo>
                    <a:lnTo>
                      <a:pt x="20" y="61"/>
                    </a:lnTo>
                    <a:close/>
                    <a:moveTo>
                      <a:pt x="12" y="35"/>
                    </a:moveTo>
                    <a:lnTo>
                      <a:pt x="20" y="43"/>
                    </a:lnTo>
                    <a:lnTo>
                      <a:pt x="31" y="33"/>
                    </a:lnTo>
                    <a:lnTo>
                      <a:pt x="31" y="12"/>
                    </a:lnTo>
                    <a:lnTo>
                      <a:pt x="12" y="12"/>
                    </a:lnTo>
                    <a:lnTo>
                      <a:pt x="1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16"/>
              <p:cNvSpPr>
                <a:spLocks noChangeArrowheads="1"/>
              </p:cNvSpPr>
              <p:nvPr/>
            </p:nvSpPr>
            <p:spPr bwMode="auto">
              <a:xfrm>
                <a:off x="1360488" y="3371851"/>
                <a:ext cx="20638"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7"/>
              <p:cNvSpPr>
                <a:spLocks/>
              </p:cNvSpPr>
              <p:nvPr/>
            </p:nvSpPr>
            <p:spPr bwMode="auto">
              <a:xfrm>
                <a:off x="1335088" y="3505201"/>
                <a:ext cx="74613" cy="195263"/>
              </a:xfrm>
              <a:custGeom>
                <a:avLst/>
                <a:gdLst>
                  <a:gd name="T0" fmla="*/ 11 w 23"/>
                  <a:gd name="T1" fmla="*/ 60 h 60"/>
                  <a:gd name="T2" fmla="*/ 0 w 23"/>
                  <a:gd name="T3" fmla="*/ 48 h 60"/>
                  <a:gd name="T4" fmla="*/ 0 w 23"/>
                  <a:gd name="T5" fmla="*/ 0 h 60"/>
                  <a:gd name="T6" fmla="*/ 6 w 23"/>
                  <a:gd name="T7" fmla="*/ 0 h 60"/>
                  <a:gd name="T8" fmla="*/ 6 w 23"/>
                  <a:gd name="T9" fmla="*/ 48 h 60"/>
                  <a:gd name="T10" fmla="*/ 11 w 23"/>
                  <a:gd name="T11" fmla="*/ 54 h 60"/>
                  <a:gd name="T12" fmla="*/ 17 w 23"/>
                  <a:gd name="T13" fmla="*/ 48 h 60"/>
                  <a:gd name="T14" fmla="*/ 17 w 23"/>
                  <a:gd name="T15" fmla="*/ 0 h 60"/>
                  <a:gd name="T16" fmla="*/ 23 w 23"/>
                  <a:gd name="T17" fmla="*/ 0 h 60"/>
                  <a:gd name="T18" fmla="*/ 23 w 23"/>
                  <a:gd name="T19" fmla="*/ 48 h 60"/>
                  <a:gd name="T20" fmla="*/ 11 w 23"/>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60">
                    <a:moveTo>
                      <a:pt x="11" y="60"/>
                    </a:moveTo>
                    <a:cubicBezTo>
                      <a:pt x="5" y="60"/>
                      <a:pt x="0" y="55"/>
                      <a:pt x="0" y="48"/>
                    </a:cubicBezTo>
                    <a:cubicBezTo>
                      <a:pt x="0" y="0"/>
                      <a:pt x="0" y="0"/>
                      <a:pt x="0" y="0"/>
                    </a:cubicBezTo>
                    <a:cubicBezTo>
                      <a:pt x="6" y="0"/>
                      <a:pt x="6" y="0"/>
                      <a:pt x="6" y="0"/>
                    </a:cubicBezTo>
                    <a:cubicBezTo>
                      <a:pt x="6" y="48"/>
                      <a:pt x="6" y="48"/>
                      <a:pt x="6" y="48"/>
                    </a:cubicBezTo>
                    <a:cubicBezTo>
                      <a:pt x="6" y="51"/>
                      <a:pt x="8" y="54"/>
                      <a:pt x="11" y="54"/>
                    </a:cubicBezTo>
                    <a:cubicBezTo>
                      <a:pt x="14" y="54"/>
                      <a:pt x="17" y="51"/>
                      <a:pt x="17" y="48"/>
                    </a:cubicBezTo>
                    <a:cubicBezTo>
                      <a:pt x="17" y="0"/>
                      <a:pt x="17" y="0"/>
                      <a:pt x="17" y="0"/>
                    </a:cubicBezTo>
                    <a:cubicBezTo>
                      <a:pt x="23" y="0"/>
                      <a:pt x="23" y="0"/>
                      <a:pt x="23" y="0"/>
                    </a:cubicBezTo>
                    <a:cubicBezTo>
                      <a:pt x="23" y="48"/>
                      <a:pt x="23" y="48"/>
                      <a:pt x="23" y="48"/>
                    </a:cubicBezTo>
                    <a:cubicBezTo>
                      <a:pt x="23" y="55"/>
                      <a:pt x="18" y="60"/>
                      <a:pt x="1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18"/>
              <p:cNvSpPr>
                <a:spLocks noEditPoints="1"/>
              </p:cNvSpPr>
              <p:nvPr/>
            </p:nvSpPr>
            <p:spPr bwMode="auto">
              <a:xfrm>
                <a:off x="1443038" y="3287713"/>
                <a:ext cx="147638" cy="412750"/>
              </a:xfrm>
              <a:custGeom>
                <a:avLst/>
                <a:gdLst>
                  <a:gd name="T0" fmla="*/ 22 w 45"/>
                  <a:gd name="T1" fmla="*/ 127 h 127"/>
                  <a:gd name="T2" fmla="*/ 11 w 45"/>
                  <a:gd name="T3" fmla="*/ 115 h 127"/>
                  <a:gd name="T4" fmla="*/ 11 w 45"/>
                  <a:gd name="T5" fmla="*/ 42 h 127"/>
                  <a:gd name="T6" fmla="*/ 0 w 45"/>
                  <a:gd name="T7" fmla="*/ 22 h 127"/>
                  <a:gd name="T8" fmla="*/ 22 w 45"/>
                  <a:gd name="T9" fmla="*/ 0 h 127"/>
                  <a:gd name="T10" fmla="*/ 45 w 45"/>
                  <a:gd name="T11" fmla="*/ 22 h 127"/>
                  <a:gd name="T12" fmla="*/ 34 w 45"/>
                  <a:gd name="T13" fmla="*/ 42 h 127"/>
                  <a:gd name="T14" fmla="*/ 34 w 45"/>
                  <a:gd name="T15" fmla="*/ 115 h 127"/>
                  <a:gd name="T16" fmla="*/ 22 w 45"/>
                  <a:gd name="T17" fmla="*/ 127 h 127"/>
                  <a:gd name="T18" fmla="*/ 22 w 45"/>
                  <a:gd name="T19" fmla="*/ 6 h 127"/>
                  <a:gd name="T20" fmla="*/ 6 w 45"/>
                  <a:gd name="T21" fmla="*/ 22 h 127"/>
                  <a:gd name="T22" fmla="*/ 15 w 45"/>
                  <a:gd name="T23" fmla="*/ 37 h 127"/>
                  <a:gd name="T24" fmla="*/ 17 w 45"/>
                  <a:gd name="T25" fmla="*/ 38 h 127"/>
                  <a:gd name="T26" fmla="*/ 17 w 45"/>
                  <a:gd name="T27" fmla="*/ 115 h 127"/>
                  <a:gd name="T28" fmla="*/ 22 w 45"/>
                  <a:gd name="T29" fmla="*/ 121 h 127"/>
                  <a:gd name="T30" fmla="*/ 28 w 45"/>
                  <a:gd name="T31" fmla="*/ 115 h 127"/>
                  <a:gd name="T32" fmla="*/ 28 w 45"/>
                  <a:gd name="T33" fmla="*/ 38 h 127"/>
                  <a:gd name="T34" fmla="*/ 29 w 45"/>
                  <a:gd name="T35" fmla="*/ 37 h 127"/>
                  <a:gd name="T36" fmla="*/ 39 w 45"/>
                  <a:gd name="T37" fmla="*/ 22 h 127"/>
                  <a:gd name="T38" fmla="*/ 22 w 45"/>
                  <a:gd name="T39"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127">
                    <a:moveTo>
                      <a:pt x="22" y="127"/>
                    </a:moveTo>
                    <a:cubicBezTo>
                      <a:pt x="16" y="127"/>
                      <a:pt x="11" y="122"/>
                      <a:pt x="11" y="115"/>
                    </a:cubicBezTo>
                    <a:cubicBezTo>
                      <a:pt x="11" y="42"/>
                      <a:pt x="11" y="42"/>
                      <a:pt x="11" y="42"/>
                    </a:cubicBezTo>
                    <a:cubicBezTo>
                      <a:pt x="4" y="38"/>
                      <a:pt x="0" y="30"/>
                      <a:pt x="0" y="22"/>
                    </a:cubicBezTo>
                    <a:cubicBezTo>
                      <a:pt x="0" y="10"/>
                      <a:pt x="10" y="0"/>
                      <a:pt x="22" y="0"/>
                    </a:cubicBezTo>
                    <a:cubicBezTo>
                      <a:pt x="35" y="0"/>
                      <a:pt x="45" y="10"/>
                      <a:pt x="45" y="22"/>
                    </a:cubicBezTo>
                    <a:cubicBezTo>
                      <a:pt x="45" y="30"/>
                      <a:pt x="40" y="38"/>
                      <a:pt x="34" y="42"/>
                    </a:cubicBezTo>
                    <a:cubicBezTo>
                      <a:pt x="34" y="115"/>
                      <a:pt x="34" y="115"/>
                      <a:pt x="34" y="115"/>
                    </a:cubicBezTo>
                    <a:cubicBezTo>
                      <a:pt x="34" y="122"/>
                      <a:pt x="29" y="127"/>
                      <a:pt x="22" y="127"/>
                    </a:cubicBezTo>
                    <a:close/>
                    <a:moveTo>
                      <a:pt x="22" y="6"/>
                    </a:moveTo>
                    <a:cubicBezTo>
                      <a:pt x="13" y="6"/>
                      <a:pt x="6" y="13"/>
                      <a:pt x="6" y="22"/>
                    </a:cubicBezTo>
                    <a:cubicBezTo>
                      <a:pt x="6" y="29"/>
                      <a:pt x="10" y="34"/>
                      <a:pt x="15" y="37"/>
                    </a:cubicBezTo>
                    <a:cubicBezTo>
                      <a:pt x="17" y="38"/>
                      <a:pt x="17" y="38"/>
                      <a:pt x="17" y="38"/>
                    </a:cubicBezTo>
                    <a:cubicBezTo>
                      <a:pt x="17" y="115"/>
                      <a:pt x="17" y="115"/>
                      <a:pt x="17" y="115"/>
                    </a:cubicBezTo>
                    <a:cubicBezTo>
                      <a:pt x="17" y="118"/>
                      <a:pt x="19" y="121"/>
                      <a:pt x="22" y="121"/>
                    </a:cubicBezTo>
                    <a:cubicBezTo>
                      <a:pt x="25" y="121"/>
                      <a:pt x="28" y="118"/>
                      <a:pt x="28" y="115"/>
                    </a:cubicBezTo>
                    <a:cubicBezTo>
                      <a:pt x="28" y="38"/>
                      <a:pt x="28" y="38"/>
                      <a:pt x="28" y="38"/>
                    </a:cubicBezTo>
                    <a:cubicBezTo>
                      <a:pt x="29" y="37"/>
                      <a:pt x="29" y="37"/>
                      <a:pt x="29" y="37"/>
                    </a:cubicBezTo>
                    <a:cubicBezTo>
                      <a:pt x="35" y="34"/>
                      <a:pt x="39" y="29"/>
                      <a:pt x="39" y="22"/>
                    </a:cubicBezTo>
                    <a:cubicBezTo>
                      <a:pt x="39" y="13"/>
                      <a:pt x="31" y="6"/>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19"/>
              <p:cNvSpPr>
                <a:spLocks/>
              </p:cNvSpPr>
              <p:nvPr/>
            </p:nvSpPr>
            <p:spPr bwMode="auto">
              <a:xfrm>
                <a:off x="1504950" y="3297238"/>
                <a:ext cx="20638" cy="68263"/>
              </a:xfrm>
              <a:custGeom>
                <a:avLst/>
                <a:gdLst>
                  <a:gd name="T0" fmla="*/ 3 w 6"/>
                  <a:gd name="T1" fmla="*/ 21 h 21"/>
                  <a:gd name="T2" fmla="*/ 0 w 6"/>
                  <a:gd name="T3" fmla="*/ 18 h 21"/>
                  <a:gd name="T4" fmla="*/ 0 w 6"/>
                  <a:gd name="T5" fmla="*/ 3 h 21"/>
                  <a:gd name="T6" fmla="*/ 3 w 6"/>
                  <a:gd name="T7" fmla="*/ 0 h 21"/>
                  <a:gd name="T8" fmla="*/ 6 w 6"/>
                  <a:gd name="T9" fmla="*/ 3 h 21"/>
                  <a:gd name="T10" fmla="*/ 6 w 6"/>
                  <a:gd name="T11" fmla="*/ 18 h 21"/>
                  <a:gd name="T12" fmla="*/ 3 w 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3" y="21"/>
                    </a:moveTo>
                    <a:cubicBezTo>
                      <a:pt x="2" y="21"/>
                      <a:pt x="0" y="19"/>
                      <a:pt x="0" y="18"/>
                    </a:cubicBezTo>
                    <a:cubicBezTo>
                      <a:pt x="0" y="3"/>
                      <a:pt x="0" y="3"/>
                      <a:pt x="0" y="3"/>
                    </a:cubicBezTo>
                    <a:cubicBezTo>
                      <a:pt x="0" y="1"/>
                      <a:pt x="2" y="0"/>
                      <a:pt x="3" y="0"/>
                    </a:cubicBezTo>
                    <a:cubicBezTo>
                      <a:pt x="5" y="0"/>
                      <a:pt x="6" y="1"/>
                      <a:pt x="6" y="3"/>
                    </a:cubicBezTo>
                    <a:cubicBezTo>
                      <a:pt x="6" y="18"/>
                      <a:pt x="6" y="18"/>
                      <a:pt x="6" y="18"/>
                    </a:cubicBezTo>
                    <a:cubicBezTo>
                      <a:pt x="6" y="19"/>
                      <a:pt x="5" y="21"/>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60" name="Freeform 89"/>
            <p:cNvSpPr>
              <a:spLocks noEditPoints="1"/>
            </p:cNvSpPr>
            <p:nvPr/>
          </p:nvSpPr>
          <p:spPr bwMode="auto">
            <a:xfrm>
              <a:off x="3913041" y="1710823"/>
              <a:ext cx="375729" cy="375729"/>
            </a:xfrm>
            <a:custGeom>
              <a:avLst/>
              <a:gdLst>
                <a:gd name="T0" fmla="*/ 180 w 270"/>
                <a:gd name="T1" fmla="*/ 0 h 270"/>
                <a:gd name="T2" fmla="*/ 0 w 270"/>
                <a:gd name="T3" fmla="*/ 0 h 270"/>
                <a:gd name="T4" fmla="*/ 0 w 270"/>
                <a:gd name="T5" fmla="*/ 182 h 270"/>
                <a:gd name="T6" fmla="*/ 89 w 270"/>
                <a:gd name="T7" fmla="*/ 270 h 270"/>
                <a:gd name="T8" fmla="*/ 270 w 270"/>
                <a:gd name="T9" fmla="*/ 270 h 270"/>
                <a:gd name="T10" fmla="*/ 270 w 270"/>
                <a:gd name="T11" fmla="*/ 89 h 270"/>
                <a:gd name="T12" fmla="*/ 180 w 270"/>
                <a:gd name="T13" fmla="*/ 0 h 270"/>
                <a:gd name="T14" fmla="*/ 242 w 270"/>
                <a:gd name="T15" fmla="*/ 85 h 270"/>
                <a:gd name="T16" fmla="*/ 180 w 270"/>
                <a:gd name="T17" fmla="*/ 85 h 270"/>
                <a:gd name="T18" fmla="*/ 155 w 270"/>
                <a:gd name="T19" fmla="*/ 59 h 270"/>
                <a:gd name="T20" fmla="*/ 216 w 270"/>
                <a:gd name="T21" fmla="*/ 59 h 270"/>
                <a:gd name="T22" fmla="*/ 242 w 270"/>
                <a:gd name="T23" fmla="*/ 85 h 270"/>
                <a:gd name="T24" fmla="*/ 174 w 270"/>
                <a:gd name="T25" fmla="*/ 16 h 270"/>
                <a:gd name="T26" fmla="*/ 200 w 270"/>
                <a:gd name="T27" fmla="*/ 44 h 270"/>
                <a:gd name="T28" fmla="*/ 139 w 270"/>
                <a:gd name="T29" fmla="*/ 44 h 270"/>
                <a:gd name="T30" fmla="*/ 113 w 270"/>
                <a:gd name="T31" fmla="*/ 16 h 270"/>
                <a:gd name="T32" fmla="*/ 174 w 270"/>
                <a:gd name="T33" fmla="*/ 16 h 270"/>
                <a:gd name="T34" fmla="*/ 85 w 270"/>
                <a:gd name="T35" fmla="*/ 244 h 270"/>
                <a:gd name="T36" fmla="*/ 16 w 270"/>
                <a:gd name="T37" fmla="*/ 175 h 270"/>
                <a:gd name="T38" fmla="*/ 16 w 270"/>
                <a:gd name="T39" fmla="*/ 28 h 270"/>
                <a:gd name="T40" fmla="*/ 85 w 270"/>
                <a:gd name="T41" fmla="*/ 97 h 270"/>
                <a:gd name="T42" fmla="*/ 85 w 270"/>
                <a:gd name="T43" fmla="*/ 244 h 270"/>
                <a:gd name="T44" fmla="*/ 28 w 270"/>
                <a:gd name="T45" fmla="*/ 16 h 270"/>
                <a:gd name="T46" fmla="*/ 89 w 270"/>
                <a:gd name="T47" fmla="*/ 16 h 270"/>
                <a:gd name="T48" fmla="*/ 159 w 270"/>
                <a:gd name="T49" fmla="*/ 85 h 270"/>
                <a:gd name="T50" fmla="*/ 95 w 270"/>
                <a:gd name="T51" fmla="*/ 85 h 270"/>
                <a:gd name="T52" fmla="*/ 28 w 270"/>
                <a:gd name="T53" fmla="*/ 16 h 270"/>
                <a:gd name="T54" fmla="*/ 254 w 270"/>
                <a:gd name="T55" fmla="*/ 254 h 270"/>
                <a:gd name="T56" fmla="*/ 101 w 270"/>
                <a:gd name="T57" fmla="*/ 254 h 270"/>
                <a:gd name="T58" fmla="*/ 101 w 270"/>
                <a:gd name="T59" fmla="*/ 101 h 270"/>
                <a:gd name="T60" fmla="*/ 254 w 270"/>
                <a:gd name="T61" fmla="*/ 101 h 270"/>
                <a:gd name="T62" fmla="*/ 254 w 270"/>
                <a:gd name="T63" fmla="*/ 25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0">
                  <a:moveTo>
                    <a:pt x="180" y="0"/>
                  </a:moveTo>
                  <a:lnTo>
                    <a:pt x="0" y="0"/>
                  </a:lnTo>
                  <a:lnTo>
                    <a:pt x="0" y="182"/>
                  </a:lnTo>
                  <a:lnTo>
                    <a:pt x="89" y="270"/>
                  </a:lnTo>
                  <a:lnTo>
                    <a:pt x="270" y="270"/>
                  </a:lnTo>
                  <a:lnTo>
                    <a:pt x="270" y="89"/>
                  </a:lnTo>
                  <a:lnTo>
                    <a:pt x="180" y="0"/>
                  </a:lnTo>
                  <a:close/>
                  <a:moveTo>
                    <a:pt x="242" y="85"/>
                  </a:moveTo>
                  <a:lnTo>
                    <a:pt x="180" y="85"/>
                  </a:lnTo>
                  <a:lnTo>
                    <a:pt x="155" y="59"/>
                  </a:lnTo>
                  <a:lnTo>
                    <a:pt x="216" y="59"/>
                  </a:lnTo>
                  <a:lnTo>
                    <a:pt x="242" y="85"/>
                  </a:lnTo>
                  <a:close/>
                  <a:moveTo>
                    <a:pt x="174" y="16"/>
                  </a:moveTo>
                  <a:lnTo>
                    <a:pt x="200" y="44"/>
                  </a:lnTo>
                  <a:lnTo>
                    <a:pt x="139" y="44"/>
                  </a:lnTo>
                  <a:lnTo>
                    <a:pt x="113" y="16"/>
                  </a:lnTo>
                  <a:lnTo>
                    <a:pt x="174" y="16"/>
                  </a:lnTo>
                  <a:close/>
                  <a:moveTo>
                    <a:pt x="85" y="244"/>
                  </a:moveTo>
                  <a:lnTo>
                    <a:pt x="16" y="175"/>
                  </a:lnTo>
                  <a:lnTo>
                    <a:pt x="16" y="28"/>
                  </a:lnTo>
                  <a:lnTo>
                    <a:pt x="85" y="97"/>
                  </a:lnTo>
                  <a:lnTo>
                    <a:pt x="85" y="244"/>
                  </a:lnTo>
                  <a:close/>
                  <a:moveTo>
                    <a:pt x="28" y="16"/>
                  </a:moveTo>
                  <a:lnTo>
                    <a:pt x="89" y="16"/>
                  </a:lnTo>
                  <a:lnTo>
                    <a:pt x="159" y="85"/>
                  </a:lnTo>
                  <a:lnTo>
                    <a:pt x="95" y="85"/>
                  </a:lnTo>
                  <a:lnTo>
                    <a:pt x="28" y="16"/>
                  </a:lnTo>
                  <a:close/>
                  <a:moveTo>
                    <a:pt x="254" y="254"/>
                  </a:moveTo>
                  <a:lnTo>
                    <a:pt x="101" y="254"/>
                  </a:lnTo>
                  <a:lnTo>
                    <a:pt x="101" y="101"/>
                  </a:lnTo>
                  <a:lnTo>
                    <a:pt x="254" y="101"/>
                  </a:lnTo>
                  <a:lnTo>
                    <a:pt x="254" y="254"/>
                  </a:lnTo>
                  <a:close/>
                </a:path>
              </a:pathLst>
            </a:custGeom>
            <a:solidFill>
              <a:srgbClr val="A22C0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61" name="Group 160"/>
            <p:cNvGrpSpPr/>
            <p:nvPr/>
          </p:nvGrpSpPr>
          <p:grpSpPr>
            <a:xfrm>
              <a:off x="8123371" y="1573626"/>
              <a:ext cx="309563" cy="388938"/>
              <a:chOff x="11798301" y="284163"/>
              <a:chExt cx="309563" cy="388938"/>
            </a:xfrm>
          </p:grpSpPr>
          <p:sp>
            <p:nvSpPr>
              <p:cNvPr id="162" name="Freeform 7"/>
              <p:cNvSpPr>
                <a:spLocks/>
              </p:cNvSpPr>
              <p:nvPr/>
            </p:nvSpPr>
            <p:spPr bwMode="auto">
              <a:xfrm>
                <a:off x="11952289" y="336551"/>
                <a:ext cx="155575" cy="298450"/>
              </a:xfrm>
              <a:custGeom>
                <a:avLst/>
                <a:gdLst>
                  <a:gd name="T0" fmla="*/ 17 w 48"/>
                  <a:gd name="T1" fmla="*/ 0 h 93"/>
                  <a:gd name="T2" fmla="*/ 48 w 48"/>
                  <a:gd name="T3" fmla="*/ 45 h 93"/>
                  <a:gd name="T4" fmla="*/ 0 w 48"/>
                  <a:gd name="T5" fmla="*/ 93 h 93"/>
                </a:gdLst>
                <a:ahLst/>
                <a:cxnLst>
                  <a:cxn ang="0">
                    <a:pos x="T0" y="T1"/>
                  </a:cxn>
                  <a:cxn ang="0">
                    <a:pos x="T2" y="T3"/>
                  </a:cxn>
                  <a:cxn ang="0">
                    <a:pos x="T4" y="T5"/>
                  </a:cxn>
                </a:cxnLst>
                <a:rect l="0" t="0" r="r" b="b"/>
                <a:pathLst>
                  <a:path w="48" h="93">
                    <a:moveTo>
                      <a:pt x="17" y="0"/>
                    </a:moveTo>
                    <a:cubicBezTo>
                      <a:pt x="35" y="6"/>
                      <a:pt x="48" y="24"/>
                      <a:pt x="48" y="45"/>
                    </a:cubicBezTo>
                    <a:cubicBezTo>
                      <a:pt x="48" y="71"/>
                      <a:pt x="27" y="93"/>
                      <a:pt x="0" y="93"/>
                    </a:cubicBez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8"/>
              <p:cNvSpPr>
                <a:spLocks/>
              </p:cNvSpPr>
              <p:nvPr/>
            </p:nvSpPr>
            <p:spPr bwMode="auto">
              <a:xfrm>
                <a:off x="11798301" y="323851"/>
                <a:ext cx="153988" cy="301625"/>
              </a:xfrm>
              <a:custGeom>
                <a:avLst/>
                <a:gdLst>
                  <a:gd name="T0" fmla="*/ 31 w 48"/>
                  <a:gd name="T1" fmla="*/ 94 h 94"/>
                  <a:gd name="T2" fmla="*/ 0 w 48"/>
                  <a:gd name="T3" fmla="*/ 49 h 94"/>
                  <a:gd name="T4" fmla="*/ 48 w 48"/>
                  <a:gd name="T5" fmla="*/ 0 h 94"/>
                </a:gdLst>
                <a:ahLst/>
                <a:cxnLst>
                  <a:cxn ang="0">
                    <a:pos x="T0" y="T1"/>
                  </a:cxn>
                  <a:cxn ang="0">
                    <a:pos x="T2" y="T3"/>
                  </a:cxn>
                  <a:cxn ang="0">
                    <a:pos x="T4" y="T5"/>
                  </a:cxn>
                </a:cxnLst>
                <a:rect l="0" t="0" r="r" b="b"/>
                <a:pathLst>
                  <a:path w="48" h="94">
                    <a:moveTo>
                      <a:pt x="31" y="94"/>
                    </a:moveTo>
                    <a:cubicBezTo>
                      <a:pt x="13" y="87"/>
                      <a:pt x="0" y="69"/>
                      <a:pt x="0" y="49"/>
                    </a:cubicBezTo>
                    <a:cubicBezTo>
                      <a:pt x="0" y="22"/>
                      <a:pt x="21" y="0"/>
                      <a:pt x="48" y="0"/>
                    </a:cubicBez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Line 9"/>
              <p:cNvSpPr>
                <a:spLocks noChangeShapeType="1"/>
              </p:cNvSpPr>
              <p:nvPr/>
            </p:nvSpPr>
            <p:spPr bwMode="auto">
              <a:xfrm>
                <a:off x="11952289" y="452438"/>
                <a:ext cx="0" cy="0"/>
              </a:xfrm>
              <a:prstGeom prst="line">
                <a:avLst/>
              </a:prstGeom>
              <a:noFill/>
              <a:ln w="19050" cap="flat">
                <a:solidFill>
                  <a:srgbClr val="D83B0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Freeform 10"/>
              <p:cNvSpPr>
                <a:spLocks/>
              </p:cNvSpPr>
              <p:nvPr/>
            </p:nvSpPr>
            <p:spPr bwMode="auto">
              <a:xfrm>
                <a:off x="11933239" y="284163"/>
                <a:ext cx="39688" cy="80963"/>
              </a:xfrm>
              <a:custGeom>
                <a:avLst/>
                <a:gdLst>
                  <a:gd name="T0" fmla="*/ 0 w 25"/>
                  <a:gd name="T1" fmla="*/ 51 h 51"/>
                  <a:gd name="T2" fmla="*/ 25 w 25"/>
                  <a:gd name="T3" fmla="*/ 25 h 51"/>
                  <a:gd name="T4" fmla="*/ 0 w 25"/>
                  <a:gd name="T5" fmla="*/ 0 h 51"/>
                </a:gdLst>
                <a:ahLst/>
                <a:cxnLst>
                  <a:cxn ang="0">
                    <a:pos x="T0" y="T1"/>
                  </a:cxn>
                  <a:cxn ang="0">
                    <a:pos x="T2" y="T3"/>
                  </a:cxn>
                  <a:cxn ang="0">
                    <a:pos x="T4" y="T5"/>
                  </a:cxn>
                </a:cxnLst>
                <a:rect l="0" t="0" r="r" b="b"/>
                <a:pathLst>
                  <a:path w="25" h="51">
                    <a:moveTo>
                      <a:pt x="0" y="51"/>
                    </a:moveTo>
                    <a:lnTo>
                      <a:pt x="25" y="25"/>
                    </a:lnTo>
                    <a:lnTo>
                      <a:pt x="0" y="0"/>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Line 11"/>
              <p:cNvSpPr>
                <a:spLocks noChangeShapeType="1"/>
              </p:cNvSpPr>
              <p:nvPr/>
            </p:nvSpPr>
            <p:spPr bwMode="auto">
              <a:xfrm>
                <a:off x="11952289" y="323851"/>
                <a:ext cx="20638" cy="0"/>
              </a:xfrm>
              <a:prstGeom prst="line">
                <a:avLst/>
              </a:prstGeom>
              <a:noFill/>
              <a:ln w="19050" cap="flat">
                <a:solidFill>
                  <a:srgbClr val="D83B0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12"/>
              <p:cNvSpPr>
                <a:spLocks/>
              </p:cNvSpPr>
              <p:nvPr/>
            </p:nvSpPr>
            <p:spPr bwMode="auto">
              <a:xfrm>
                <a:off x="11933239" y="593726"/>
                <a:ext cx="39688" cy="79375"/>
              </a:xfrm>
              <a:custGeom>
                <a:avLst/>
                <a:gdLst>
                  <a:gd name="T0" fmla="*/ 25 w 25"/>
                  <a:gd name="T1" fmla="*/ 0 h 50"/>
                  <a:gd name="T2" fmla="*/ 0 w 25"/>
                  <a:gd name="T3" fmla="*/ 26 h 50"/>
                  <a:gd name="T4" fmla="*/ 25 w 25"/>
                  <a:gd name="T5" fmla="*/ 50 h 50"/>
                </a:gdLst>
                <a:ahLst/>
                <a:cxnLst>
                  <a:cxn ang="0">
                    <a:pos x="T0" y="T1"/>
                  </a:cxn>
                  <a:cxn ang="0">
                    <a:pos x="T2" y="T3"/>
                  </a:cxn>
                  <a:cxn ang="0">
                    <a:pos x="T4" y="T5"/>
                  </a:cxn>
                </a:cxnLst>
                <a:rect l="0" t="0" r="r" b="b"/>
                <a:pathLst>
                  <a:path w="25" h="50">
                    <a:moveTo>
                      <a:pt x="25" y="0"/>
                    </a:moveTo>
                    <a:lnTo>
                      <a:pt x="0" y="26"/>
                    </a:lnTo>
                    <a:lnTo>
                      <a:pt x="25" y="50"/>
                    </a:lnTo>
                  </a:path>
                </a:pathLst>
              </a:custGeom>
              <a:noFill/>
              <a:ln w="19050"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Line 13"/>
              <p:cNvSpPr>
                <a:spLocks noChangeShapeType="1"/>
              </p:cNvSpPr>
              <p:nvPr/>
            </p:nvSpPr>
            <p:spPr bwMode="auto">
              <a:xfrm flipH="1">
                <a:off x="11933239" y="635001"/>
                <a:ext cx="19050" cy="0"/>
              </a:xfrm>
              <a:prstGeom prst="line">
                <a:avLst/>
              </a:prstGeom>
              <a:noFill/>
              <a:ln w="19050" cap="flat">
                <a:solidFill>
                  <a:srgbClr val="D83B0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 name="Group 39"/>
            <p:cNvGrpSpPr/>
            <p:nvPr/>
          </p:nvGrpSpPr>
          <p:grpSpPr>
            <a:xfrm>
              <a:off x="9357182" y="1678826"/>
              <a:ext cx="336550" cy="347663"/>
              <a:chOff x="1933575" y="3711575"/>
              <a:chExt cx="336550" cy="347663"/>
            </a:xfrm>
            <a:solidFill>
              <a:srgbClr val="D83B01"/>
            </a:solidFill>
          </p:grpSpPr>
          <p:sp>
            <p:nvSpPr>
              <p:cNvPr id="34" name="Freeform 24"/>
              <p:cNvSpPr>
                <a:spLocks/>
              </p:cNvSpPr>
              <p:nvPr/>
            </p:nvSpPr>
            <p:spPr bwMode="auto">
              <a:xfrm>
                <a:off x="2032000" y="3852863"/>
                <a:ext cx="107950" cy="104775"/>
              </a:xfrm>
              <a:custGeom>
                <a:avLst/>
                <a:gdLst>
                  <a:gd name="T0" fmla="*/ 59 w 68"/>
                  <a:gd name="T1" fmla="*/ 66 h 66"/>
                  <a:gd name="T2" fmla="*/ 0 w 68"/>
                  <a:gd name="T3" fmla="*/ 8 h 66"/>
                  <a:gd name="T4" fmla="*/ 10 w 68"/>
                  <a:gd name="T5" fmla="*/ 0 h 66"/>
                  <a:gd name="T6" fmla="*/ 68 w 68"/>
                  <a:gd name="T7" fmla="*/ 58 h 66"/>
                  <a:gd name="T8" fmla="*/ 59 w 68"/>
                  <a:gd name="T9" fmla="*/ 66 h 66"/>
                </a:gdLst>
                <a:ahLst/>
                <a:cxnLst>
                  <a:cxn ang="0">
                    <a:pos x="T0" y="T1"/>
                  </a:cxn>
                  <a:cxn ang="0">
                    <a:pos x="T2" y="T3"/>
                  </a:cxn>
                  <a:cxn ang="0">
                    <a:pos x="T4" y="T5"/>
                  </a:cxn>
                  <a:cxn ang="0">
                    <a:pos x="T6" y="T7"/>
                  </a:cxn>
                  <a:cxn ang="0">
                    <a:pos x="T8" y="T9"/>
                  </a:cxn>
                </a:cxnLst>
                <a:rect l="0" t="0" r="r" b="b"/>
                <a:pathLst>
                  <a:path w="68" h="66">
                    <a:moveTo>
                      <a:pt x="59" y="66"/>
                    </a:moveTo>
                    <a:lnTo>
                      <a:pt x="0" y="8"/>
                    </a:lnTo>
                    <a:lnTo>
                      <a:pt x="10" y="0"/>
                    </a:lnTo>
                    <a:lnTo>
                      <a:pt x="68" y="58"/>
                    </a:lnTo>
                    <a:lnTo>
                      <a:pt x="5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25"/>
              <p:cNvSpPr>
                <a:spLocks noEditPoints="1"/>
              </p:cNvSpPr>
              <p:nvPr/>
            </p:nvSpPr>
            <p:spPr bwMode="auto">
              <a:xfrm>
                <a:off x="2171700" y="3724275"/>
                <a:ext cx="95250" cy="95250"/>
              </a:xfrm>
              <a:custGeom>
                <a:avLst/>
                <a:gdLst>
                  <a:gd name="T0" fmla="*/ 0 w 60"/>
                  <a:gd name="T1" fmla="*/ 60 h 60"/>
                  <a:gd name="T2" fmla="*/ 0 w 60"/>
                  <a:gd name="T3" fmla="*/ 29 h 60"/>
                  <a:gd name="T4" fmla="*/ 29 w 60"/>
                  <a:gd name="T5" fmla="*/ 0 h 60"/>
                  <a:gd name="T6" fmla="*/ 60 w 60"/>
                  <a:gd name="T7" fmla="*/ 31 h 60"/>
                  <a:gd name="T8" fmla="*/ 31 w 60"/>
                  <a:gd name="T9" fmla="*/ 60 h 60"/>
                  <a:gd name="T10" fmla="*/ 0 w 60"/>
                  <a:gd name="T11" fmla="*/ 60 h 60"/>
                  <a:gd name="T12" fmla="*/ 13 w 60"/>
                  <a:gd name="T13" fmla="*/ 33 h 60"/>
                  <a:gd name="T14" fmla="*/ 13 w 60"/>
                  <a:gd name="T15" fmla="*/ 48 h 60"/>
                  <a:gd name="T16" fmla="*/ 27 w 60"/>
                  <a:gd name="T17" fmla="*/ 48 h 60"/>
                  <a:gd name="T18" fmla="*/ 41 w 60"/>
                  <a:gd name="T19" fmla="*/ 31 h 60"/>
                  <a:gd name="T20" fmla="*/ 29 w 60"/>
                  <a:gd name="T21" fmla="*/ 19 h 60"/>
                  <a:gd name="T22" fmla="*/ 13 w 60"/>
                  <a:gd name="T2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0" y="60"/>
                    </a:moveTo>
                    <a:lnTo>
                      <a:pt x="0" y="29"/>
                    </a:lnTo>
                    <a:lnTo>
                      <a:pt x="29" y="0"/>
                    </a:lnTo>
                    <a:lnTo>
                      <a:pt x="60" y="31"/>
                    </a:lnTo>
                    <a:lnTo>
                      <a:pt x="31" y="60"/>
                    </a:lnTo>
                    <a:lnTo>
                      <a:pt x="0" y="60"/>
                    </a:lnTo>
                    <a:close/>
                    <a:moveTo>
                      <a:pt x="13" y="33"/>
                    </a:moveTo>
                    <a:lnTo>
                      <a:pt x="13" y="48"/>
                    </a:lnTo>
                    <a:lnTo>
                      <a:pt x="27" y="48"/>
                    </a:lnTo>
                    <a:lnTo>
                      <a:pt x="41" y="31"/>
                    </a:lnTo>
                    <a:lnTo>
                      <a:pt x="29" y="19"/>
                    </a:lnTo>
                    <a:lnTo>
                      <a:pt x="1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26"/>
              <p:cNvSpPr>
                <a:spLocks/>
              </p:cNvSpPr>
              <p:nvPr/>
            </p:nvSpPr>
            <p:spPr bwMode="auto">
              <a:xfrm>
                <a:off x="2112963" y="3803650"/>
                <a:ext cx="76200" cy="74613"/>
              </a:xfrm>
              <a:custGeom>
                <a:avLst/>
                <a:gdLst>
                  <a:gd name="T0" fmla="*/ 8 w 48"/>
                  <a:gd name="T1" fmla="*/ 47 h 47"/>
                  <a:gd name="T2" fmla="*/ 0 w 48"/>
                  <a:gd name="T3" fmla="*/ 39 h 47"/>
                  <a:gd name="T4" fmla="*/ 39 w 48"/>
                  <a:gd name="T5" fmla="*/ 0 h 47"/>
                  <a:gd name="T6" fmla="*/ 48 w 48"/>
                  <a:gd name="T7" fmla="*/ 8 h 47"/>
                  <a:gd name="T8" fmla="*/ 8 w 48"/>
                  <a:gd name="T9" fmla="*/ 47 h 47"/>
                </a:gdLst>
                <a:ahLst/>
                <a:cxnLst>
                  <a:cxn ang="0">
                    <a:pos x="T0" y="T1"/>
                  </a:cxn>
                  <a:cxn ang="0">
                    <a:pos x="T2" y="T3"/>
                  </a:cxn>
                  <a:cxn ang="0">
                    <a:pos x="T4" y="T5"/>
                  </a:cxn>
                  <a:cxn ang="0">
                    <a:pos x="T6" y="T7"/>
                  </a:cxn>
                  <a:cxn ang="0">
                    <a:pos x="T8" y="T9"/>
                  </a:cxn>
                </a:cxnLst>
                <a:rect l="0" t="0" r="r" b="b"/>
                <a:pathLst>
                  <a:path w="48" h="47">
                    <a:moveTo>
                      <a:pt x="8" y="47"/>
                    </a:moveTo>
                    <a:lnTo>
                      <a:pt x="0" y="39"/>
                    </a:lnTo>
                    <a:lnTo>
                      <a:pt x="39" y="0"/>
                    </a:lnTo>
                    <a:lnTo>
                      <a:pt x="48" y="8"/>
                    </a:lnTo>
                    <a:lnTo>
                      <a:pt x="8"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27"/>
              <p:cNvSpPr>
                <a:spLocks/>
              </p:cNvSpPr>
              <p:nvPr/>
            </p:nvSpPr>
            <p:spPr bwMode="auto">
              <a:xfrm>
                <a:off x="1933575" y="3878263"/>
                <a:ext cx="179388" cy="180975"/>
              </a:xfrm>
              <a:custGeom>
                <a:avLst/>
                <a:gdLst>
                  <a:gd name="T0" fmla="*/ 4 w 55"/>
                  <a:gd name="T1" fmla="*/ 50 h 55"/>
                  <a:gd name="T2" fmla="*/ 4 w 55"/>
                  <a:gd name="T3" fmla="*/ 34 h 55"/>
                  <a:gd name="T4" fmla="*/ 39 w 55"/>
                  <a:gd name="T5" fmla="*/ 0 h 55"/>
                  <a:gd name="T6" fmla="*/ 43 w 55"/>
                  <a:gd name="T7" fmla="*/ 4 h 55"/>
                  <a:gd name="T8" fmla="*/ 9 w 55"/>
                  <a:gd name="T9" fmla="*/ 38 h 55"/>
                  <a:gd name="T10" fmla="*/ 9 w 55"/>
                  <a:gd name="T11" fmla="*/ 46 h 55"/>
                  <a:gd name="T12" fmla="*/ 16 w 55"/>
                  <a:gd name="T13" fmla="*/ 46 h 55"/>
                  <a:gd name="T14" fmla="*/ 51 w 55"/>
                  <a:gd name="T15" fmla="*/ 12 h 55"/>
                  <a:gd name="T16" fmla="*/ 55 w 55"/>
                  <a:gd name="T17" fmla="*/ 16 h 55"/>
                  <a:gd name="T18" fmla="*/ 21 w 55"/>
                  <a:gd name="T19" fmla="*/ 50 h 55"/>
                  <a:gd name="T20" fmla="*/ 4 w 55"/>
                  <a:gd name="T21"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5">
                    <a:moveTo>
                      <a:pt x="4" y="50"/>
                    </a:moveTo>
                    <a:cubicBezTo>
                      <a:pt x="0" y="46"/>
                      <a:pt x="0" y="39"/>
                      <a:pt x="4" y="34"/>
                    </a:cubicBezTo>
                    <a:cubicBezTo>
                      <a:pt x="39" y="0"/>
                      <a:pt x="39" y="0"/>
                      <a:pt x="39" y="0"/>
                    </a:cubicBezTo>
                    <a:cubicBezTo>
                      <a:pt x="43" y="4"/>
                      <a:pt x="43" y="4"/>
                      <a:pt x="43" y="4"/>
                    </a:cubicBezTo>
                    <a:cubicBezTo>
                      <a:pt x="9" y="38"/>
                      <a:pt x="9" y="38"/>
                      <a:pt x="9" y="38"/>
                    </a:cubicBezTo>
                    <a:cubicBezTo>
                      <a:pt x="7" y="40"/>
                      <a:pt x="7" y="44"/>
                      <a:pt x="9" y="46"/>
                    </a:cubicBezTo>
                    <a:cubicBezTo>
                      <a:pt x="11" y="48"/>
                      <a:pt x="14" y="48"/>
                      <a:pt x="16" y="46"/>
                    </a:cubicBezTo>
                    <a:cubicBezTo>
                      <a:pt x="51" y="12"/>
                      <a:pt x="51" y="12"/>
                      <a:pt x="51" y="12"/>
                    </a:cubicBezTo>
                    <a:cubicBezTo>
                      <a:pt x="55" y="16"/>
                      <a:pt x="55" y="16"/>
                      <a:pt x="55" y="16"/>
                    </a:cubicBezTo>
                    <a:cubicBezTo>
                      <a:pt x="21" y="50"/>
                      <a:pt x="21" y="50"/>
                      <a:pt x="21" y="50"/>
                    </a:cubicBezTo>
                    <a:cubicBezTo>
                      <a:pt x="16" y="55"/>
                      <a:pt x="9" y="55"/>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28"/>
              <p:cNvSpPr>
                <a:spLocks noEditPoints="1"/>
              </p:cNvSpPr>
              <p:nvPr/>
            </p:nvSpPr>
            <p:spPr bwMode="auto">
              <a:xfrm>
                <a:off x="1933575" y="3711575"/>
                <a:ext cx="336550" cy="338138"/>
              </a:xfrm>
              <a:custGeom>
                <a:avLst/>
                <a:gdLst>
                  <a:gd name="T0" fmla="*/ 98 w 103"/>
                  <a:gd name="T1" fmla="*/ 98 h 103"/>
                  <a:gd name="T2" fmla="*/ 82 w 103"/>
                  <a:gd name="T3" fmla="*/ 98 h 103"/>
                  <a:gd name="T4" fmla="*/ 30 w 103"/>
                  <a:gd name="T5" fmla="*/ 46 h 103"/>
                  <a:gd name="T6" fmla="*/ 9 w 103"/>
                  <a:gd name="T7" fmla="*/ 40 h 103"/>
                  <a:gd name="T8" fmla="*/ 9 w 103"/>
                  <a:gd name="T9" fmla="*/ 9 h 103"/>
                  <a:gd name="T10" fmla="*/ 40 w 103"/>
                  <a:gd name="T11" fmla="*/ 9 h 103"/>
                  <a:gd name="T12" fmla="*/ 46 w 103"/>
                  <a:gd name="T13" fmla="*/ 30 h 103"/>
                  <a:gd name="T14" fmla="*/ 98 w 103"/>
                  <a:gd name="T15" fmla="*/ 82 h 103"/>
                  <a:gd name="T16" fmla="*/ 98 w 103"/>
                  <a:gd name="T17" fmla="*/ 98 h 103"/>
                  <a:gd name="T18" fmla="*/ 13 w 103"/>
                  <a:gd name="T19" fmla="*/ 13 h 103"/>
                  <a:gd name="T20" fmla="*/ 13 w 103"/>
                  <a:gd name="T21" fmla="*/ 36 h 103"/>
                  <a:gd name="T22" fmla="*/ 30 w 103"/>
                  <a:gd name="T23" fmla="*/ 40 h 103"/>
                  <a:gd name="T24" fmla="*/ 32 w 103"/>
                  <a:gd name="T25" fmla="*/ 39 h 103"/>
                  <a:gd name="T26" fmla="*/ 86 w 103"/>
                  <a:gd name="T27" fmla="*/ 94 h 103"/>
                  <a:gd name="T28" fmla="*/ 94 w 103"/>
                  <a:gd name="T29" fmla="*/ 94 h 103"/>
                  <a:gd name="T30" fmla="*/ 94 w 103"/>
                  <a:gd name="T31" fmla="*/ 86 h 103"/>
                  <a:gd name="T32" fmla="*/ 39 w 103"/>
                  <a:gd name="T33" fmla="*/ 32 h 103"/>
                  <a:gd name="T34" fmla="*/ 40 w 103"/>
                  <a:gd name="T35" fmla="*/ 30 h 103"/>
                  <a:gd name="T36" fmla="*/ 36 w 103"/>
                  <a:gd name="T37" fmla="*/ 13 h 103"/>
                  <a:gd name="T38" fmla="*/ 13 w 103"/>
                  <a:gd name="T3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8" y="98"/>
                    </a:moveTo>
                    <a:cubicBezTo>
                      <a:pt x="94" y="103"/>
                      <a:pt x="87" y="103"/>
                      <a:pt x="82" y="98"/>
                    </a:cubicBezTo>
                    <a:cubicBezTo>
                      <a:pt x="30" y="46"/>
                      <a:pt x="30" y="46"/>
                      <a:pt x="30" y="46"/>
                    </a:cubicBezTo>
                    <a:cubicBezTo>
                      <a:pt x="22" y="48"/>
                      <a:pt x="14" y="46"/>
                      <a:pt x="9" y="40"/>
                    </a:cubicBezTo>
                    <a:cubicBezTo>
                      <a:pt x="0" y="31"/>
                      <a:pt x="0" y="17"/>
                      <a:pt x="9" y="9"/>
                    </a:cubicBezTo>
                    <a:cubicBezTo>
                      <a:pt x="17" y="0"/>
                      <a:pt x="32" y="0"/>
                      <a:pt x="40" y="9"/>
                    </a:cubicBezTo>
                    <a:cubicBezTo>
                      <a:pt x="46" y="14"/>
                      <a:pt x="48" y="22"/>
                      <a:pt x="46" y="30"/>
                    </a:cubicBezTo>
                    <a:cubicBezTo>
                      <a:pt x="98" y="82"/>
                      <a:pt x="98" y="82"/>
                      <a:pt x="98" y="82"/>
                    </a:cubicBezTo>
                    <a:cubicBezTo>
                      <a:pt x="103" y="86"/>
                      <a:pt x="103" y="94"/>
                      <a:pt x="98" y="98"/>
                    </a:cubicBezTo>
                    <a:close/>
                    <a:moveTo>
                      <a:pt x="13" y="13"/>
                    </a:moveTo>
                    <a:cubicBezTo>
                      <a:pt x="7" y="19"/>
                      <a:pt x="7" y="30"/>
                      <a:pt x="13" y="36"/>
                    </a:cubicBezTo>
                    <a:cubicBezTo>
                      <a:pt x="17" y="40"/>
                      <a:pt x="24" y="42"/>
                      <a:pt x="30" y="40"/>
                    </a:cubicBezTo>
                    <a:cubicBezTo>
                      <a:pt x="32" y="39"/>
                      <a:pt x="32" y="39"/>
                      <a:pt x="32" y="39"/>
                    </a:cubicBezTo>
                    <a:cubicBezTo>
                      <a:pt x="86" y="94"/>
                      <a:pt x="86" y="94"/>
                      <a:pt x="86" y="94"/>
                    </a:cubicBezTo>
                    <a:cubicBezTo>
                      <a:pt x="89" y="96"/>
                      <a:pt x="92" y="96"/>
                      <a:pt x="94" y="94"/>
                    </a:cubicBezTo>
                    <a:cubicBezTo>
                      <a:pt x="96" y="92"/>
                      <a:pt x="96" y="88"/>
                      <a:pt x="94" y="86"/>
                    </a:cubicBezTo>
                    <a:cubicBezTo>
                      <a:pt x="39" y="32"/>
                      <a:pt x="39" y="32"/>
                      <a:pt x="39" y="32"/>
                    </a:cubicBezTo>
                    <a:cubicBezTo>
                      <a:pt x="40" y="30"/>
                      <a:pt x="40" y="30"/>
                      <a:pt x="40" y="30"/>
                    </a:cubicBezTo>
                    <a:cubicBezTo>
                      <a:pt x="42" y="24"/>
                      <a:pt x="40" y="17"/>
                      <a:pt x="36" y="13"/>
                    </a:cubicBezTo>
                    <a:cubicBezTo>
                      <a:pt x="30" y="6"/>
                      <a:pt x="19" y="6"/>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29"/>
              <p:cNvSpPr>
                <a:spLocks/>
              </p:cNvSpPr>
              <p:nvPr/>
            </p:nvSpPr>
            <p:spPr bwMode="auto">
              <a:xfrm>
                <a:off x="1963738" y="3740150"/>
                <a:ext cx="58738" cy="57150"/>
              </a:xfrm>
              <a:custGeom>
                <a:avLst/>
                <a:gdLst>
                  <a:gd name="T0" fmla="*/ 16 w 18"/>
                  <a:gd name="T1" fmla="*/ 16 h 17"/>
                  <a:gd name="T2" fmla="*/ 12 w 18"/>
                  <a:gd name="T3" fmla="*/ 16 h 17"/>
                  <a:gd name="T4" fmla="*/ 2 w 18"/>
                  <a:gd name="T5" fmla="*/ 6 h 17"/>
                  <a:gd name="T6" fmla="*/ 2 w 18"/>
                  <a:gd name="T7" fmla="*/ 1 h 17"/>
                  <a:gd name="T8" fmla="*/ 6 w 18"/>
                  <a:gd name="T9" fmla="*/ 1 h 17"/>
                  <a:gd name="T10" fmla="*/ 16 w 18"/>
                  <a:gd name="T11" fmla="*/ 12 h 17"/>
                  <a:gd name="T12" fmla="*/ 16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6" y="16"/>
                    </a:moveTo>
                    <a:cubicBezTo>
                      <a:pt x="15" y="17"/>
                      <a:pt x="13" y="17"/>
                      <a:pt x="12" y="16"/>
                    </a:cubicBezTo>
                    <a:cubicBezTo>
                      <a:pt x="2" y="6"/>
                      <a:pt x="2" y="6"/>
                      <a:pt x="2" y="6"/>
                    </a:cubicBezTo>
                    <a:cubicBezTo>
                      <a:pt x="0" y="5"/>
                      <a:pt x="0" y="3"/>
                      <a:pt x="2" y="1"/>
                    </a:cubicBezTo>
                    <a:cubicBezTo>
                      <a:pt x="3" y="0"/>
                      <a:pt x="5" y="0"/>
                      <a:pt x="6" y="1"/>
                    </a:cubicBezTo>
                    <a:cubicBezTo>
                      <a:pt x="16" y="12"/>
                      <a:pt x="16" y="12"/>
                      <a:pt x="16" y="12"/>
                    </a:cubicBezTo>
                    <a:cubicBezTo>
                      <a:pt x="18" y="13"/>
                      <a:pt x="18" y="15"/>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9" name="Group 168"/>
            <p:cNvGrpSpPr/>
            <p:nvPr/>
          </p:nvGrpSpPr>
          <p:grpSpPr>
            <a:xfrm>
              <a:off x="8129919" y="2491798"/>
              <a:ext cx="325571" cy="321763"/>
              <a:chOff x="10259435" y="4371397"/>
              <a:chExt cx="320819" cy="317067"/>
            </a:xfrm>
            <a:solidFill>
              <a:srgbClr val="D83B01"/>
            </a:solidFill>
          </p:grpSpPr>
          <p:sp>
            <p:nvSpPr>
              <p:cNvPr id="170" name="Freeform 760"/>
              <p:cNvSpPr>
                <a:spLocks noEditPoints="1"/>
              </p:cNvSpPr>
              <p:nvPr/>
            </p:nvSpPr>
            <p:spPr bwMode="auto">
              <a:xfrm>
                <a:off x="10259435" y="4371397"/>
                <a:ext cx="320819" cy="317067"/>
              </a:xfrm>
              <a:custGeom>
                <a:avLst/>
                <a:gdLst>
                  <a:gd name="T0" fmla="*/ 73 w 171"/>
                  <a:gd name="T1" fmla="*/ 27 h 169"/>
                  <a:gd name="T2" fmla="*/ 58 w 171"/>
                  <a:gd name="T3" fmla="*/ 35 h 169"/>
                  <a:gd name="T4" fmla="*/ 42 w 171"/>
                  <a:gd name="T5" fmla="*/ 44 h 169"/>
                  <a:gd name="T6" fmla="*/ 18 w 171"/>
                  <a:gd name="T7" fmla="*/ 60 h 169"/>
                  <a:gd name="T8" fmla="*/ 29 w 171"/>
                  <a:gd name="T9" fmla="*/ 73 h 169"/>
                  <a:gd name="T10" fmla="*/ 29 w 171"/>
                  <a:gd name="T11" fmla="*/ 98 h 169"/>
                  <a:gd name="T12" fmla="*/ 18 w 171"/>
                  <a:gd name="T13" fmla="*/ 110 h 169"/>
                  <a:gd name="T14" fmla="*/ 42 w 171"/>
                  <a:gd name="T15" fmla="*/ 125 h 169"/>
                  <a:gd name="T16" fmla="*/ 58 w 171"/>
                  <a:gd name="T17" fmla="*/ 134 h 169"/>
                  <a:gd name="T18" fmla="*/ 73 w 171"/>
                  <a:gd name="T19" fmla="*/ 142 h 169"/>
                  <a:gd name="T20" fmla="*/ 98 w 171"/>
                  <a:gd name="T21" fmla="*/ 156 h 169"/>
                  <a:gd name="T22" fmla="*/ 104 w 171"/>
                  <a:gd name="T23" fmla="*/ 140 h 169"/>
                  <a:gd name="T24" fmla="*/ 125 w 171"/>
                  <a:gd name="T25" fmla="*/ 127 h 169"/>
                  <a:gd name="T26" fmla="*/ 140 w 171"/>
                  <a:gd name="T27" fmla="*/ 131 h 169"/>
                  <a:gd name="T28" fmla="*/ 142 w 171"/>
                  <a:gd name="T29" fmla="*/ 102 h 169"/>
                  <a:gd name="T30" fmla="*/ 144 w 171"/>
                  <a:gd name="T31" fmla="*/ 85 h 169"/>
                  <a:gd name="T32" fmla="*/ 142 w 171"/>
                  <a:gd name="T33" fmla="*/ 67 h 169"/>
                  <a:gd name="T34" fmla="*/ 140 w 171"/>
                  <a:gd name="T35" fmla="*/ 38 h 169"/>
                  <a:gd name="T36" fmla="*/ 125 w 171"/>
                  <a:gd name="T37" fmla="*/ 42 h 169"/>
                  <a:gd name="T38" fmla="*/ 104 w 171"/>
                  <a:gd name="T39" fmla="*/ 29 h 169"/>
                  <a:gd name="T40" fmla="*/ 98 w 171"/>
                  <a:gd name="T41" fmla="*/ 13 h 169"/>
                  <a:gd name="T42" fmla="*/ 60 w 171"/>
                  <a:gd name="T43" fmla="*/ 0 h 169"/>
                  <a:gd name="T44" fmla="*/ 112 w 171"/>
                  <a:gd name="T45" fmla="*/ 19 h 169"/>
                  <a:gd name="T46" fmla="*/ 131 w 171"/>
                  <a:gd name="T47" fmla="*/ 29 h 169"/>
                  <a:gd name="T48" fmla="*/ 171 w 171"/>
                  <a:gd name="T49" fmla="*/ 65 h 169"/>
                  <a:gd name="T50" fmla="*/ 158 w 171"/>
                  <a:gd name="T51" fmla="*/ 85 h 169"/>
                  <a:gd name="T52" fmla="*/ 171 w 171"/>
                  <a:gd name="T53" fmla="*/ 104 h 169"/>
                  <a:gd name="T54" fmla="*/ 131 w 171"/>
                  <a:gd name="T55" fmla="*/ 140 h 169"/>
                  <a:gd name="T56" fmla="*/ 112 w 171"/>
                  <a:gd name="T57" fmla="*/ 152 h 169"/>
                  <a:gd name="T58" fmla="*/ 60 w 171"/>
                  <a:gd name="T59" fmla="*/ 169 h 169"/>
                  <a:gd name="T60" fmla="*/ 50 w 171"/>
                  <a:gd name="T61" fmla="*/ 146 h 169"/>
                  <a:gd name="T62" fmla="*/ 25 w 171"/>
                  <a:gd name="T63" fmla="*/ 150 h 169"/>
                  <a:gd name="T64" fmla="*/ 16 w 171"/>
                  <a:gd name="T65" fmla="*/ 96 h 169"/>
                  <a:gd name="T66" fmla="*/ 16 w 171"/>
                  <a:gd name="T67" fmla="*/ 75 h 169"/>
                  <a:gd name="T68" fmla="*/ 25 w 171"/>
                  <a:gd name="T69" fmla="*/ 21 h 169"/>
                  <a:gd name="T70" fmla="*/ 50 w 171"/>
                  <a:gd name="T71" fmla="*/ 23 h 169"/>
                  <a:gd name="T72" fmla="*/ 60 w 171"/>
                  <a:gd name="T7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69">
                    <a:moveTo>
                      <a:pt x="73" y="13"/>
                    </a:moveTo>
                    <a:lnTo>
                      <a:pt x="73" y="27"/>
                    </a:lnTo>
                    <a:lnTo>
                      <a:pt x="69" y="29"/>
                    </a:lnTo>
                    <a:lnTo>
                      <a:pt x="58" y="35"/>
                    </a:lnTo>
                    <a:lnTo>
                      <a:pt x="46" y="42"/>
                    </a:lnTo>
                    <a:lnTo>
                      <a:pt x="42" y="44"/>
                    </a:lnTo>
                    <a:lnTo>
                      <a:pt x="31" y="38"/>
                    </a:lnTo>
                    <a:lnTo>
                      <a:pt x="18" y="60"/>
                    </a:lnTo>
                    <a:lnTo>
                      <a:pt x="31" y="67"/>
                    </a:lnTo>
                    <a:lnTo>
                      <a:pt x="29" y="73"/>
                    </a:lnTo>
                    <a:lnTo>
                      <a:pt x="27" y="85"/>
                    </a:lnTo>
                    <a:lnTo>
                      <a:pt x="29" y="98"/>
                    </a:lnTo>
                    <a:lnTo>
                      <a:pt x="31" y="102"/>
                    </a:lnTo>
                    <a:lnTo>
                      <a:pt x="18" y="110"/>
                    </a:lnTo>
                    <a:lnTo>
                      <a:pt x="31" y="131"/>
                    </a:lnTo>
                    <a:lnTo>
                      <a:pt x="42" y="125"/>
                    </a:lnTo>
                    <a:lnTo>
                      <a:pt x="46" y="127"/>
                    </a:lnTo>
                    <a:lnTo>
                      <a:pt x="58" y="134"/>
                    </a:lnTo>
                    <a:lnTo>
                      <a:pt x="69" y="140"/>
                    </a:lnTo>
                    <a:lnTo>
                      <a:pt x="73" y="142"/>
                    </a:lnTo>
                    <a:lnTo>
                      <a:pt x="73" y="156"/>
                    </a:lnTo>
                    <a:lnTo>
                      <a:pt x="98" y="156"/>
                    </a:lnTo>
                    <a:lnTo>
                      <a:pt x="98" y="142"/>
                    </a:lnTo>
                    <a:lnTo>
                      <a:pt x="104" y="140"/>
                    </a:lnTo>
                    <a:lnTo>
                      <a:pt x="115" y="134"/>
                    </a:lnTo>
                    <a:lnTo>
                      <a:pt x="125" y="127"/>
                    </a:lnTo>
                    <a:lnTo>
                      <a:pt x="129" y="125"/>
                    </a:lnTo>
                    <a:lnTo>
                      <a:pt x="140" y="131"/>
                    </a:lnTo>
                    <a:lnTo>
                      <a:pt x="154" y="110"/>
                    </a:lnTo>
                    <a:lnTo>
                      <a:pt x="142" y="102"/>
                    </a:lnTo>
                    <a:lnTo>
                      <a:pt x="142" y="98"/>
                    </a:lnTo>
                    <a:lnTo>
                      <a:pt x="144" y="85"/>
                    </a:lnTo>
                    <a:lnTo>
                      <a:pt x="142" y="73"/>
                    </a:lnTo>
                    <a:lnTo>
                      <a:pt x="142" y="67"/>
                    </a:lnTo>
                    <a:lnTo>
                      <a:pt x="154" y="60"/>
                    </a:lnTo>
                    <a:lnTo>
                      <a:pt x="140" y="38"/>
                    </a:lnTo>
                    <a:lnTo>
                      <a:pt x="129" y="44"/>
                    </a:lnTo>
                    <a:lnTo>
                      <a:pt x="125" y="42"/>
                    </a:lnTo>
                    <a:lnTo>
                      <a:pt x="115" y="35"/>
                    </a:lnTo>
                    <a:lnTo>
                      <a:pt x="104" y="29"/>
                    </a:lnTo>
                    <a:lnTo>
                      <a:pt x="98" y="27"/>
                    </a:lnTo>
                    <a:lnTo>
                      <a:pt x="98" y="13"/>
                    </a:lnTo>
                    <a:lnTo>
                      <a:pt x="73" y="13"/>
                    </a:lnTo>
                    <a:close/>
                    <a:moveTo>
                      <a:pt x="60" y="0"/>
                    </a:moveTo>
                    <a:lnTo>
                      <a:pt x="112" y="0"/>
                    </a:lnTo>
                    <a:lnTo>
                      <a:pt x="112" y="19"/>
                    </a:lnTo>
                    <a:lnTo>
                      <a:pt x="121" y="23"/>
                    </a:lnTo>
                    <a:lnTo>
                      <a:pt x="131" y="29"/>
                    </a:lnTo>
                    <a:lnTo>
                      <a:pt x="146" y="21"/>
                    </a:lnTo>
                    <a:lnTo>
                      <a:pt x="171" y="65"/>
                    </a:lnTo>
                    <a:lnTo>
                      <a:pt x="156" y="75"/>
                    </a:lnTo>
                    <a:lnTo>
                      <a:pt x="158" y="85"/>
                    </a:lnTo>
                    <a:lnTo>
                      <a:pt x="156" y="96"/>
                    </a:lnTo>
                    <a:lnTo>
                      <a:pt x="171" y="104"/>
                    </a:lnTo>
                    <a:lnTo>
                      <a:pt x="146" y="150"/>
                    </a:lnTo>
                    <a:lnTo>
                      <a:pt x="131" y="140"/>
                    </a:lnTo>
                    <a:lnTo>
                      <a:pt x="121" y="146"/>
                    </a:lnTo>
                    <a:lnTo>
                      <a:pt x="112" y="152"/>
                    </a:lnTo>
                    <a:lnTo>
                      <a:pt x="112" y="169"/>
                    </a:lnTo>
                    <a:lnTo>
                      <a:pt x="60" y="169"/>
                    </a:lnTo>
                    <a:lnTo>
                      <a:pt x="60" y="152"/>
                    </a:lnTo>
                    <a:lnTo>
                      <a:pt x="50" y="146"/>
                    </a:lnTo>
                    <a:lnTo>
                      <a:pt x="41" y="140"/>
                    </a:lnTo>
                    <a:lnTo>
                      <a:pt x="25" y="150"/>
                    </a:lnTo>
                    <a:lnTo>
                      <a:pt x="0" y="104"/>
                    </a:lnTo>
                    <a:lnTo>
                      <a:pt x="16" y="96"/>
                    </a:lnTo>
                    <a:lnTo>
                      <a:pt x="16" y="85"/>
                    </a:lnTo>
                    <a:lnTo>
                      <a:pt x="16" y="75"/>
                    </a:lnTo>
                    <a:lnTo>
                      <a:pt x="0" y="65"/>
                    </a:lnTo>
                    <a:lnTo>
                      <a:pt x="25" y="21"/>
                    </a:lnTo>
                    <a:lnTo>
                      <a:pt x="41" y="29"/>
                    </a:lnTo>
                    <a:lnTo>
                      <a:pt x="50" y="23"/>
                    </a:lnTo>
                    <a:lnTo>
                      <a:pt x="60" y="19"/>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761"/>
              <p:cNvSpPr>
                <a:spLocks noEditPoints="1"/>
              </p:cNvSpPr>
              <p:nvPr/>
            </p:nvSpPr>
            <p:spPr bwMode="auto">
              <a:xfrm>
                <a:off x="10336356" y="4446442"/>
                <a:ext cx="168852" cy="170728"/>
              </a:xfrm>
              <a:custGeom>
                <a:avLst/>
                <a:gdLst>
                  <a:gd name="T0" fmla="*/ 46 w 90"/>
                  <a:gd name="T1" fmla="*/ 12 h 91"/>
                  <a:gd name="T2" fmla="*/ 28 w 90"/>
                  <a:gd name="T3" fmla="*/ 18 h 91"/>
                  <a:gd name="T4" fmla="*/ 17 w 90"/>
                  <a:gd name="T5" fmla="*/ 29 h 91"/>
                  <a:gd name="T6" fmla="*/ 13 w 90"/>
                  <a:gd name="T7" fmla="*/ 45 h 91"/>
                  <a:gd name="T8" fmla="*/ 17 w 90"/>
                  <a:gd name="T9" fmla="*/ 62 h 91"/>
                  <a:gd name="T10" fmla="*/ 28 w 90"/>
                  <a:gd name="T11" fmla="*/ 73 h 91"/>
                  <a:gd name="T12" fmla="*/ 46 w 90"/>
                  <a:gd name="T13" fmla="*/ 77 h 91"/>
                  <a:gd name="T14" fmla="*/ 61 w 90"/>
                  <a:gd name="T15" fmla="*/ 73 h 91"/>
                  <a:gd name="T16" fmla="*/ 73 w 90"/>
                  <a:gd name="T17" fmla="*/ 62 h 91"/>
                  <a:gd name="T18" fmla="*/ 76 w 90"/>
                  <a:gd name="T19" fmla="*/ 45 h 91"/>
                  <a:gd name="T20" fmla="*/ 73 w 90"/>
                  <a:gd name="T21" fmla="*/ 29 h 91"/>
                  <a:gd name="T22" fmla="*/ 61 w 90"/>
                  <a:gd name="T23" fmla="*/ 18 h 91"/>
                  <a:gd name="T24" fmla="*/ 46 w 90"/>
                  <a:gd name="T25" fmla="*/ 12 h 91"/>
                  <a:gd name="T26" fmla="*/ 46 w 90"/>
                  <a:gd name="T27" fmla="*/ 0 h 91"/>
                  <a:gd name="T28" fmla="*/ 63 w 90"/>
                  <a:gd name="T29" fmla="*/ 2 h 91"/>
                  <a:gd name="T30" fmla="*/ 76 w 90"/>
                  <a:gd name="T31" fmla="*/ 12 h 91"/>
                  <a:gd name="T32" fmla="*/ 86 w 90"/>
                  <a:gd name="T33" fmla="*/ 27 h 91"/>
                  <a:gd name="T34" fmla="*/ 90 w 90"/>
                  <a:gd name="T35" fmla="*/ 45 h 91"/>
                  <a:gd name="T36" fmla="*/ 86 w 90"/>
                  <a:gd name="T37" fmla="*/ 62 h 91"/>
                  <a:gd name="T38" fmla="*/ 76 w 90"/>
                  <a:gd name="T39" fmla="*/ 77 h 91"/>
                  <a:gd name="T40" fmla="*/ 63 w 90"/>
                  <a:gd name="T41" fmla="*/ 87 h 91"/>
                  <a:gd name="T42" fmla="*/ 46 w 90"/>
                  <a:gd name="T43" fmla="*/ 91 h 91"/>
                  <a:gd name="T44" fmla="*/ 26 w 90"/>
                  <a:gd name="T45" fmla="*/ 87 h 91"/>
                  <a:gd name="T46" fmla="*/ 13 w 90"/>
                  <a:gd name="T47" fmla="*/ 77 h 91"/>
                  <a:gd name="T48" fmla="*/ 3 w 90"/>
                  <a:gd name="T49" fmla="*/ 62 h 91"/>
                  <a:gd name="T50" fmla="*/ 0 w 90"/>
                  <a:gd name="T51" fmla="*/ 45 h 91"/>
                  <a:gd name="T52" fmla="*/ 3 w 90"/>
                  <a:gd name="T53" fmla="*/ 27 h 91"/>
                  <a:gd name="T54" fmla="*/ 13 w 90"/>
                  <a:gd name="T55" fmla="*/ 12 h 91"/>
                  <a:gd name="T56" fmla="*/ 26 w 90"/>
                  <a:gd name="T57" fmla="*/ 2 h 91"/>
                  <a:gd name="T58" fmla="*/ 46 w 9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91">
                    <a:moveTo>
                      <a:pt x="46" y="12"/>
                    </a:moveTo>
                    <a:lnTo>
                      <a:pt x="28" y="18"/>
                    </a:lnTo>
                    <a:lnTo>
                      <a:pt x="17" y="29"/>
                    </a:lnTo>
                    <a:lnTo>
                      <a:pt x="13" y="45"/>
                    </a:lnTo>
                    <a:lnTo>
                      <a:pt x="17" y="62"/>
                    </a:lnTo>
                    <a:lnTo>
                      <a:pt x="28" y="73"/>
                    </a:lnTo>
                    <a:lnTo>
                      <a:pt x="46" y="77"/>
                    </a:lnTo>
                    <a:lnTo>
                      <a:pt x="61" y="73"/>
                    </a:lnTo>
                    <a:lnTo>
                      <a:pt x="73" y="62"/>
                    </a:lnTo>
                    <a:lnTo>
                      <a:pt x="76" y="45"/>
                    </a:lnTo>
                    <a:lnTo>
                      <a:pt x="73" y="29"/>
                    </a:lnTo>
                    <a:lnTo>
                      <a:pt x="61" y="18"/>
                    </a:lnTo>
                    <a:lnTo>
                      <a:pt x="46" y="12"/>
                    </a:lnTo>
                    <a:close/>
                    <a:moveTo>
                      <a:pt x="46" y="0"/>
                    </a:moveTo>
                    <a:lnTo>
                      <a:pt x="63" y="2"/>
                    </a:lnTo>
                    <a:lnTo>
                      <a:pt x="76" y="12"/>
                    </a:lnTo>
                    <a:lnTo>
                      <a:pt x="86" y="27"/>
                    </a:lnTo>
                    <a:lnTo>
                      <a:pt x="90" y="45"/>
                    </a:lnTo>
                    <a:lnTo>
                      <a:pt x="86" y="62"/>
                    </a:lnTo>
                    <a:lnTo>
                      <a:pt x="76" y="77"/>
                    </a:lnTo>
                    <a:lnTo>
                      <a:pt x="63" y="87"/>
                    </a:lnTo>
                    <a:lnTo>
                      <a:pt x="46" y="91"/>
                    </a:lnTo>
                    <a:lnTo>
                      <a:pt x="26" y="87"/>
                    </a:lnTo>
                    <a:lnTo>
                      <a:pt x="13" y="77"/>
                    </a:lnTo>
                    <a:lnTo>
                      <a:pt x="3" y="62"/>
                    </a:lnTo>
                    <a:lnTo>
                      <a:pt x="0" y="45"/>
                    </a:lnTo>
                    <a:lnTo>
                      <a:pt x="3" y="27"/>
                    </a:lnTo>
                    <a:lnTo>
                      <a:pt x="13" y="12"/>
                    </a:lnTo>
                    <a:lnTo>
                      <a:pt x="26" y="2"/>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2" name="Group 171"/>
            <p:cNvGrpSpPr/>
            <p:nvPr/>
          </p:nvGrpSpPr>
          <p:grpSpPr>
            <a:xfrm>
              <a:off x="8753894" y="3296285"/>
              <a:ext cx="411163" cy="231775"/>
              <a:chOff x="657226" y="1628776"/>
              <a:chExt cx="411163" cy="231775"/>
            </a:xfrm>
          </p:grpSpPr>
          <p:sp>
            <p:nvSpPr>
              <p:cNvPr id="173" name="Freeform 56"/>
              <p:cNvSpPr>
                <a:spLocks/>
              </p:cNvSpPr>
              <p:nvPr/>
            </p:nvSpPr>
            <p:spPr bwMode="auto">
              <a:xfrm>
                <a:off x="657226" y="1628776"/>
                <a:ext cx="398463" cy="166688"/>
              </a:xfrm>
              <a:custGeom>
                <a:avLst/>
                <a:gdLst>
                  <a:gd name="T0" fmla="*/ 0 w 251"/>
                  <a:gd name="T1" fmla="*/ 105 h 105"/>
                  <a:gd name="T2" fmla="*/ 73 w 251"/>
                  <a:gd name="T3" fmla="*/ 32 h 105"/>
                  <a:gd name="T4" fmla="*/ 146 w 251"/>
                  <a:gd name="T5" fmla="*/ 105 h 105"/>
                  <a:gd name="T6" fmla="*/ 251 w 251"/>
                  <a:gd name="T7" fmla="*/ 0 h 105"/>
                </a:gdLst>
                <a:ahLst/>
                <a:cxnLst>
                  <a:cxn ang="0">
                    <a:pos x="T0" y="T1"/>
                  </a:cxn>
                  <a:cxn ang="0">
                    <a:pos x="T2" y="T3"/>
                  </a:cxn>
                  <a:cxn ang="0">
                    <a:pos x="T4" y="T5"/>
                  </a:cxn>
                  <a:cxn ang="0">
                    <a:pos x="T6" y="T7"/>
                  </a:cxn>
                </a:cxnLst>
                <a:rect l="0" t="0" r="r" b="b"/>
                <a:pathLst>
                  <a:path w="251" h="105">
                    <a:moveTo>
                      <a:pt x="0" y="105"/>
                    </a:moveTo>
                    <a:lnTo>
                      <a:pt x="73" y="32"/>
                    </a:lnTo>
                    <a:lnTo>
                      <a:pt x="146" y="105"/>
                    </a:lnTo>
                    <a:lnTo>
                      <a:pt x="251" y="0"/>
                    </a:lnTo>
                  </a:path>
                </a:pathLst>
              </a:custGeom>
              <a:noFill/>
              <a:ln w="25400" cap="flat">
                <a:solidFill>
                  <a:srgbClr val="FE7F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Line 57"/>
              <p:cNvSpPr>
                <a:spLocks noChangeShapeType="1"/>
              </p:cNvSpPr>
              <p:nvPr/>
            </p:nvSpPr>
            <p:spPr bwMode="auto">
              <a:xfrm>
                <a:off x="657226" y="1860551"/>
                <a:ext cx="411163" cy="0"/>
              </a:xfrm>
              <a:prstGeom prst="line">
                <a:avLst/>
              </a:prstGeom>
              <a:noFill/>
              <a:ln w="25400" cap="flat">
                <a:solidFill>
                  <a:srgbClr val="FE7F5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Freeform 58"/>
              <p:cNvSpPr>
                <a:spLocks/>
              </p:cNvSpPr>
              <p:nvPr/>
            </p:nvSpPr>
            <p:spPr bwMode="auto">
              <a:xfrm>
                <a:off x="977901" y="1628776"/>
                <a:ext cx="77788" cy="77788"/>
              </a:xfrm>
              <a:custGeom>
                <a:avLst/>
                <a:gdLst>
                  <a:gd name="T0" fmla="*/ 49 w 49"/>
                  <a:gd name="T1" fmla="*/ 49 h 49"/>
                  <a:gd name="T2" fmla="*/ 49 w 49"/>
                  <a:gd name="T3" fmla="*/ 0 h 49"/>
                  <a:gd name="T4" fmla="*/ 0 w 49"/>
                  <a:gd name="T5" fmla="*/ 0 h 49"/>
                </a:gdLst>
                <a:ahLst/>
                <a:cxnLst>
                  <a:cxn ang="0">
                    <a:pos x="T0" y="T1"/>
                  </a:cxn>
                  <a:cxn ang="0">
                    <a:pos x="T2" y="T3"/>
                  </a:cxn>
                  <a:cxn ang="0">
                    <a:pos x="T4" y="T5"/>
                  </a:cxn>
                </a:cxnLst>
                <a:rect l="0" t="0" r="r" b="b"/>
                <a:pathLst>
                  <a:path w="49" h="49">
                    <a:moveTo>
                      <a:pt x="49" y="49"/>
                    </a:moveTo>
                    <a:lnTo>
                      <a:pt x="49" y="0"/>
                    </a:lnTo>
                    <a:lnTo>
                      <a:pt x="0" y="0"/>
                    </a:lnTo>
                  </a:path>
                </a:pathLst>
              </a:custGeom>
              <a:noFill/>
              <a:ln w="25400" cap="flat">
                <a:solidFill>
                  <a:srgbClr val="FE7F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6" name="Group 175"/>
            <p:cNvGrpSpPr/>
            <p:nvPr/>
          </p:nvGrpSpPr>
          <p:grpSpPr>
            <a:xfrm>
              <a:off x="9752356" y="3181985"/>
              <a:ext cx="477838" cy="395288"/>
              <a:chOff x="9494839" y="2960688"/>
              <a:chExt cx="477838" cy="395288"/>
            </a:xfrm>
            <a:solidFill>
              <a:srgbClr val="FE7F50"/>
            </a:solidFill>
          </p:grpSpPr>
          <p:sp>
            <p:nvSpPr>
              <p:cNvPr id="177" name="Freeform 168"/>
              <p:cNvSpPr>
                <a:spLocks noEditPoints="1"/>
              </p:cNvSpPr>
              <p:nvPr/>
            </p:nvSpPr>
            <p:spPr bwMode="auto">
              <a:xfrm>
                <a:off x="9494839" y="2960688"/>
                <a:ext cx="477838" cy="395288"/>
              </a:xfrm>
              <a:custGeom>
                <a:avLst/>
                <a:gdLst>
                  <a:gd name="T0" fmla="*/ 301 w 301"/>
                  <a:gd name="T1" fmla="*/ 249 h 249"/>
                  <a:gd name="T2" fmla="*/ 0 w 301"/>
                  <a:gd name="T3" fmla="*/ 249 h 249"/>
                  <a:gd name="T4" fmla="*/ 152 w 301"/>
                  <a:gd name="T5" fmla="*/ 0 h 249"/>
                  <a:gd name="T6" fmla="*/ 301 w 301"/>
                  <a:gd name="T7" fmla="*/ 249 h 249"/>
                  <a:gd name="T8" fmla="*/ 30 w 301"/>
                  <a:gd name="T9" fmla="*/ 233 h 249"/>
                  <a:gd name="T10" fmla="*/ 273 w 301"/>
                  <a:gd name="T11" fmla="*/ 233 h 249"/>
                  <a:gd name="T12" fmla="*/ 152 w 301"/>
                  <a:gd name="T13" fmla="*/ 32 h 249"/>
                  <a:gd name="T14" fmla="*/ 30 w 301"/>
                  <a:gd name="T15" fmla="*/ 233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49">
                    <a:moveTo>
                      <a:pt x="301" y="249"/>
                    </a:moveTo>
                    <a:lnTo>
                      <a:pt x="0" y="249"/>
                    </a:lnTo>
                    <a:lnTo>
                      <a:pt x="152" y="0"/>
                    </a:lnTo>
                    <a:lnTo>
                      <a:pt x="301" y="249"/>
                    </a:lnTo>
                    <a:close/>
                    <a:moveTo>
                      <a:pt x="30" y="233"/>
                    </a:moveTo>
                    <a:lnTo>
                      <a:pt x="273" y="233"/>
                    </a:lnTo>
                    <a:lnTo>
                      <a:pt x="152" y="32"/>
                    </a:lnTo>
                    <a:lnTo>
                      <a:pt x="30"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Rectangle 169"/>
              <p:cNvSpPr>
                <a:spLocks noChangeArrowheads="1"/>
              </p:cNvSpPr>
              <p:nvPr/>
            </p:nvSpPr>
            <p:spPr bwMode="auto">
              <a:xfrm>
                <a:off x="9723439" y="3089276"/>
                <a:ext cx="254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Rectangle 170"/>
              <p:cNvSpPr>
                <a:spLocks noChangeArrowheads="1"/>
              </p:cNvSpPr>
              <p:nvPr/>
            </p:nvSpPr>
            <p:spPr bwMode="auto">
              <a:xfrm>
                <a:off x="9723439" y="3278188"/>
                <a:ext cx="254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0" name="Freeform 777"/>
            <p:cNvSpPr>
              <a:spLocks noEditPoints="1"/>
            </p:cNvSpPr>
            <p:nvPr/>
          </p:nvSpPr>
          <p:spPr bwMode="auto">
            <a:xfrm rot="16200000">
              <a:off x="9370223" y="4180623"/>
              <a:ext cx="392208" cy="390305"/>
            </a:xfrm>
            <a:custGeom>
              <a:avLst/>
              <a:gdLst>
                <a:gd name="T0" fmla="*/ 141 w 206"/>
                <a:gd name="T1" fmla="*/ 13 h 205"/>
                <a:gd name="T2" fmla="*/ 121 w 206"/>
                <a:gd name="T3" fmla="*/ 17 h 205"/>
                <a:gd name="T4" fmla="*/ 104 w 206"/>
                <a:gd name="T5" fmla="*/ 27 h 205"/>
                <a:gd name="T6" fmla="*/ 93 w 206"/>
                <a:gd name="T7" fmla="*/ 44 h 205"/>
                <a:gd name="T8" fmla="*/ 89 w 206"/>
                <a:gd name="T9" fmla="*/ 63 h 205"/>
                <a:gd name="T10" fmla="*/ 93 w 206"/>
                <a:gd name="T11" fmla="*/ 84 h 205"/>
                <a:gd name="T12" fmla="*/ 104 w 206"/>
                <a:gd name="T13" fmla="*/ 102 h 205"/>
                <a:gd name="T14" fmla="*/ 121 w 206"/>
                <a:gd name="T15" fmla="*/ 111 h 205"/>
                <a:gd name="T16" fmla="*/ 141 w 206"/>
                <a:gd name="T17" fmla="*/ 115 h 205"/>
                <a:gd name="T18" fmla="*/ 162 w 206"/>
                <a:gd name="T19" fmla="*/ 111 h 205"/>
                <a:gd name="T20" fmla="*/ 177 w 206"/>
                <a:gd name="T21" fmla="*/ 102 h 205"/>
                <a:gd name="T22" fmla="*/ 189 w 206"/>
                <a:gd name="T23" fmla="*/ 84 h 205"/>
                <a:gd name="T24" fmla="*/ 192 w 206"/>
                <a:gd name="T25" fmla="*/ 63 h 205"/>
                <a:gd name="T26" fmla="*/ 189 w 206"/>
                <a:gd name="T27" fmla="*/ 44 h 205"/>
                <a:gd name="T28" fmla="*/ 177 w 206"/>
                <a:gd name="T29" fmla="*/ 27 h 205"/>
                <a:gd name="T30" fmla="*/ 162 w 206"/>
                <a:gd name="T31" fmla="*/ 17 h 205"/>
                <a:gd name="T32" fmla="*/ 141 w 206"/>
                <a:gd name="T33" fmla="*/ 13 h 205"/>
                <a:gd name="T34" fmla="*/ 141 w 206"/>
                <a:gd name="T35" fmla="*/ 0 h 205"/>
                <a:gd name="T36" fmla="*/ 166 w 206"/>
                <a:gd name="T37" fmla="*/ 4 h 205"/>
                <a:gd name="T38" fmla="*/ 187 w 206"/>
                <a:gd name="T39" fmla="*/ 19 h 205"/>
                <a:gd name="T40" fmla="*/ 200 w 206"/>
                <a:gd name="T41" fmla="*/ 38 h 205"/>
                <a:gd name="T42" fmla="*/ 206 w 206"/>
                <a:gd name="T43" fmla="*/ 63 h 205"/>
                <a:gd name="T44" fmla="*/ 200 w 206"/>
                <a:gd name="T45" fmla="*/ 90 h 205"/>
                <a:gd name="T46" fmla="*/ 187 w 206"/>
                <a:gd name="T47" fmla="*/ 109 h 205"/>
                <a:gd name="T48" fmla="*/ 166 w 206"/>
                <a:gd name="T49" fmla="*/ 123 h 205"/>
                <a:gd name="T50" fmla="*/ 141 w 206"/>
                <a:gd name="T51" fmla="*/ 129 h 205"/>
                <a:gd name="T52" fmla="*/ 119 w 206"/>
                <a:gd name="T53" fmla="*/ 125 h 205"/>
                <a:gd name="T54" fmla="*/ 100 w 206"/>
                <a:gd name="T55" fmla="*/ 115 h 205"/>
                <a:gd name="T56" fmla="*/ 10 w 206"/>
                <a:gd name="T57" fmla="*/ 205 h 205"/>
                <a:gd name="T58" fmla="*/ 0 w 206"/>
                <a:gd name="T59" fmla="*/ 196 h 205"/>
                <a:gd name="T60" fmla="*/ 91 w 206"/>
                <a:gd name="T61" fmla="*/ 106 h 205"/>
                <a:gd name="T62" fmla="*/ 81 w 206"/>
                <a:gd name="T63" fmla="*/ 86 h 205"/>
                <a:gd name="T64" fmla="*/ 77 w 206"/>
                <a:gd name="T65" fmla="*/ 63 h 205"/>
                <a:gd name="T66" fmla="*/ 81 w 206"/>
                <a:gd name="T67" fmla="*/ 38 h 205"/>
                <a:gd name="T68" fmla="*/ 95 w 206"/>
                <a:gd name="T69" fmla="*/ 19 h 205"/>
                <a:gd name="T70" fmla="*/ 116 w 206"/>
                <a:gd name="T71" fmla="*/ 4 h 205"/>
                <a:gd name="T72" fmla="*/ 141 w 206"/>
                <a:gd name="T73"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05">
                  <a:moveTo>
                    <a:pt x="141" y="13"/>
                  </a:moveTo>
                  <a:lnTo>
                    <a:pt x="121" y="17"/>
                  </a:lnTo>
                  <a:lnTo>
                    <a:pt x="104" y="27"/>
                  </a:lnTo>
                  <a:lnTo>
                    <a:pt x="93" y="44"/>
                  </a:lnTo>
                  <a:lnTo>
                    <a:pt x="89" y="63"/>
                  </a:lnTo>
                  <a:lnTo>
                    <a:pt x="93" y="84"/>
                  </a:lnTo>
                  <a:lnTo>
                    <a:pt x="104" y="102"/>
                  </a:lnTo>
                  <a:lnTo>
                    <a:pt x="121" y="111"/>
                  </a:lnTo>
                  <a:lnTo>
                    <a:pt x="141" y="115"/>
                  </a:lnTo>
                  <a:lnTo>
                    <a:pt x="162" y="111"/>
                  </a:lnTo>
                  <a:lnTo>
                    <a:pt x="177" y="102"/>
                  </a:lnTo>
                  <a:lnTo>
                    <a:pt x="189" y="84"/>
                  </a:lnTo>
                  <a:lnTo>
                    <a:pt x="192" y="63"/>
                  </a:lnTo>
                  <a:lnTo>
                    <a:pt x="189" y="44"/>
                  </a:lnTo>
                  <a:lnTo>
                    <a:pt x="177" y="27"/>
                  </a:lnTo>
                  <a:lnTo>
                    <a:pt x="162" y="17"/>
                  </a:lnTo>
                  <a:lnTo>
                    <a:pt x="141" y="13"/>
                  </a:lnTo>
                  <a:close/>
                  <a:moveTo>
                    <a:pt x="141" y="0"/>
                  </a:moveTo>
                  <a:lnTo>
                    <a:pt x="166" y="4"/>
                  </a:lnTo>
                  <a:lnTo>
                    <a:pt x="187" y="19"/>
                  </a:lnTo>
                  <a:lnTo>
                    <a:pt x="200" y="38"/>
                  </a:lnTo>
                  <a:lnTo>
                    <a:pt x="206" y="63"/>
                  </a:lnTo>
                  <a:lnTo>
                    <a:pt x="200" y="90"/>
                  </a:lnTo>
                  <a:lnTo>
                    <a:pt x="187" y="109"/>
                  </a:lnTo>
                  <a:lnTo>
                    <a:pt x="166" y="123"/>
                  </a:lnTo>
                  <a:lnTo>
                    <a:pt x="141" y="129"/>
                  </a:lnTo>
                  <a:lnTo>
                    <a:pt x="119" y="125"/>
                  </a:lnTo>
                  <a:lnTo>
                    <a:pt x="100" y="115"/>
                  </a:lnTo>
                  <a:lnTo>
                    <a:pt x="10" y="205"/>
                  </a:lnTo>
                  <a:lnTo>
                    <a:pt x="0" y="196"/>
                  </a:lnTo>
                  <a:lnTo>
                    <a:pt x="91" y="106"/>
                  </a:lnTo>
                  <a:lnTo>
                    <a:pt x="81" y="86"/>
                  </a:lnTo>
                  <a:lnTo>
                    <a:pt x="77" y="63"/>
                  </a:lnTo>
                  <a:lnTo>
                    <a:pt x="81" y="38"/>
                  </a:lnTo>
                  <a:lnTo>
                    <a:pt x="95" y="19"/>
                  </a:lnTo>
                  <a:lnTo>
                    <a:pt x="116" y="4"/>
                  </a:lnTo>
                  <a:lnTo>
                    <a:pt x="141" y="0"/>
                  </a:lnTo>
                  <a:close/>
                </a:path>
              </a:pathLst>
            </a:custGeom>
            <a:solidFill>
              <a:srgbClr val="FE7F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48"/>
            <p:cNvSpPr>
              <a:spLocks noEditPoints="1"/>
            </p:cNvSpPr>
            <p:nvPr/>
          </p:nvSpPr>
          <p:spPr bwMode="auto">
            <a:xfrm>
              <a:off x="9276006" y="5379895"/>
              <a:ext cx="537847" cy="366203"/>
            </a:xfrm>
            <a:custGeom>
              <a:avLst/>
              <a:gdLst>
                <a:gd name="T0" fmla="*/ 91 w 122"/>
                <a:gd name="T1" fmla="*/ 82 h 82"/>
                <a:gd name="T2" fmla="*/ 25 w 122"/>
                <a:gd name="T3" fmla="*/ 82 h 82"/>
                <a:gd name="T4" fmla="*/ 0 w 122"/>
                <a:gd name="T5" fmla="*/ 57 h 82"/>
                <a:gd name="T6" fmla="*/ 25 w 122"/>
                <a:gd name="T7" fmla="*/ 32 h 82"/>
                <a:gd name="T8" fmla="*/ 28 w 122"/>
                <a:gd name="T9" fmla="*/ 32 h 82"/>
                <a:gd name="T10" fmla="*/ 61 w 122"/>
                <a:gd name="T11" fmla="*/ 0 h 82"/>
                <a:gd name="T12" fmla="*/ 92 w 122"/>
                <a:gd name="T13" fmla="*/ 20 h 82"/>
                <a:gd name="T14" fmla="*/ 122 w 122"/>
                <a:gd name="T15" fmla="*/ 51 h 82"/>
                <a:gd name="T16" fmla="*/ 91 w 122"/>
                <a:gd name="T17" fmla="*/ 82 h 82"/>
                <a:gd name="T18" fmla="*/ 25 w 122"/>
                <a:gd name="T19" fmla="*/ 34 h 82"/>
                <a:gd name="T20" fmla="*/ 2 w 122"/>
                <a:gd name="T21" fmla="*/ 57 h 82"/>
                <a:gd name="T22" fmla="*/ 25 w 122"/>
                <a:gd name="T23" fmla="*/ 80 h 82"/>
                <a:gd name="T24" fmla="*/ 91 w 122"/>
                <a:gd name="T25" fmla="*/ 80 h 82"/>
                <a:gd name="T26" fmla="*/ 120 w 122"/>
                <a:gd name="T27" fmla="*/ 51 h 82"/>
                <a:gd name="T28" fmla="*/ 91 w 122"/>
                <a:gd name="T29" fmla="*/ 22 h 82"/>
                <a:gd name="T30" fmla="*/ 90 w 122"/>
                <a:gd name="T31" fmla="*/ 22 h 82"/>
                <a:gd name="T32" fmla="*/ 90 w 122"/>
                <a:gd name="T33" fmla="*/ 21 h 82"/>
                <a:gd name="T34" fmla="*/ 61 w 122"/>
                <a:gd name="T35" fmla="*/ 2 h 82"/>
                <a:gd name="T36" fmla="*/ 30 w 122"/>
                <a:gd name="T37" fmla="*/ 33 h 82"/>
                <a:gd name="T38" fmla="*/ 30 w 122"/>
                <a:gd name="T39" fmla="*/ 34 h 82"/>
                <a:gd name="T40" fmla="*/ 29 w 122"/>
                <a:gd name="T41" fmla="*/ 34 h 82"/>
                <a:gd name="T42" fmla="*/ 25 w 122"/>
                <a:gd name="T43"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82">
                  <a:moveTo>
                    <a:pt x="91" y="82"/>
                  </a:moveTo>
                  <a:cubicBezTo>
                    <a:pt x="25" y="82"/>
                    <a:pt x="25" y="82"/>
                    <a:pt x="25" y="82"/>
                  </a:cubicBezTo>
                  <a:cubicBezTo>
                    <a:pt x="12" y="82"/>
                    <a:pt x="0" y="70"/>
                    <a:pt x="0" y="57"/>
                  </a:cubicBezTo>
                  <a:cubicBezTo>
                    <a:pt x="0" y="43"/>
                    <a:pt x="12" y="32"/>
                    <a:pt x="25" y="32"/>
                  </a:cubicBezTo>
                  <a:cubicBezTo>
                    <a:pt x="26" y="32"/>
                    <a:pt x="27" y="32"/>
                    <a:pt x="28" y="32"/>
                  </a:cubicBezTo>
                  <a:cubicBezTo>
                    <a:pt x="29" y="14"/>
                    <a:pt x="44" y="0"/>
                    <a:pt x="61" y="0"/>
                  </a:cubicBezTo>
                  <a:cubicBezTo>
                    <a:pt x="75" y="0"/>
                    <a:pt x="87" y="8"/>
                    <a:pt x="92" y="20"/>
                  </a:cubicBezTo>
                  <a:cubicBezTo>
                    <a:pt x="109" y="20"/>
                    <a:pt x="122" y="34"/>
                    <a:pt x="122" y="51"/>
                  </a:cubicBezTo>
                  <a:cubicBezTo>
                    <a:pt x="122" y="68"/>
                    <a:pt x="109" y="82"/>
                    <a:pt x="91" y="82"/>
                  </a:cubicBezTo>
                  <a:close/>
                  <a:moveTo>
                    <a:pt x="25" y="34"/>
                  </a:moveTo>
                  <a:cubicBezTo>
                    <a:pt x="13" y="34"/>
                    <a:pt x="2" y="44"/>
                    <a:pt x="2" y="57"/>
                  </a:cubicBezTo>
                  <a:cubicBezTo>
                    <a:pt x="2" y="69"/>
                    <a:pt x="13" y="80"/>
                    <a:pt x="25" y="80"/>
                  </a:cubicBezTo>
                  <a:cubicBezTo>
                    <a:pt x="91" y="80"/>
                    <a:pt x="91" y="80"/>
                    <a:pt x="91" y="80"/>
                  </a:cubicBezTo>
                  <a:cubicBezTo>
                    <a:pt x="107" y="80"/>
                    <a:pt x="120" y="67"/>
                    <a:pt x="120" y="51"/>
                  </a:cubicBezTo>
                  <a:cubicBezTo>
                    <a:pt x="120" y="35"/>
                    <a:pt x="107" y="22"/>
                    <a:pt x="91" y="22"/>
                  </a:cubicBezTo>
                  <a:cubicBezTo>
                    <a:pt x="90" y="22"/>
                    <a:pt x="90" y="22"/>
                    <a:pt x="90" y="22"/>
                  </a:cubicBezTo>
                  <a:cubicBezTo>
                    <a:pt x="90" y="21"/>
                    <a:pt x="90" y="21"/>
                    <a:pt x="90" y="21"/>
                  </a:cubicBezTo>
                  <a:cubicBezTo>
                    <a:pt x="85" y="9"/>
                    <a:pt x="74" y="2"/>
                    <a:pt x="61" y="2"/>
                  </a:cubicBezTo>
                  <a:cubicBezTo>
                    <a:pt x="44" y="2"/>
                    <a:pt x="30" y="16"/>
                    <a:pt x="30" y="33"/>
                  </a:cubicBezTo>
                  <a:cubicBezTo>
                    <a:pt x="30" y="34"/>
                    <a:pt x="30" y="34"/>
                    <a:pt x="30" y="34"/>
                  </a:cubicBezTo>
                  <a:cubicBezTo>
                    <a:pt x="29" y="34"/>
                    <a:pt x="29" y="34"/>
                    <a:pt x="29" y="34"/>
                  </a:cubicBezTo>
                  <a:cubicBezTo>
                    <a:pt x="28" y="34"/>
                    <a:pt x="27" y="34"/>
                    <a:pt x="25" y="34"/>
                  </a:cubicBezTo>
                  <a:close/>
                </a:path>
              </a:pathLst>
            </a:custGeom>
            <a:solidFill>
              <a:schemeClr val="accent2"/>
            </a:solidFill>
            <a:ln w="15875">
              <a:solidFill>
                <a:schemeClr val="accent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rrow: Right 40"/>
            <p:cNvSpPr/>
            <p:nvPr/>
          </p:nvSpPr>
          <p:spPr bwMode="auto">
            <a:xfrm rot="5400000">
              <a:off x="9446643" y="5737518"/>
              <a:ext cx="196573" cy="202580"/>
            </a:xfrm>
            <a:prstGeom prst="rightArrow">
              <a:avLst/>
            </a:prstGeom>
            <a:noFill/>
            <a:ln w="190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5439">
                      <a:srgbClr val="F8F8F8"/>
                    </a:gs>
                    <a:gs pos="10000">
                      <a:srgbClr val="F8F8F8"/>
                    </a:gs>
                  </a:gsLst>
                  <a:lin ang="5400000" scaled="0"/>
                </a:gradFill>
                <a:effectLst/>
                <a:uLnTx/>
                <a:uFillTx/>
              </a:endParaRPr>
            </a:p>
          </p:txBody>
        </p:sp>
        <p:cxnSp>
          <p:nvCxnSpPr>
            <p:cNvPr id="53" name="Straight Connector 52"/>
            <p:cNvCxnSpPr/>
            <p:nvPr/>
          </p:nvCxnSpPr>
          <p:spPr>
            <a:xfrm flipH="1">
              <a:off x="6637168" y="6296454"/>
              <a:ext cx="3384811" cy="0"/>
            </a:xfrm>
            <a:prstGeom prst="line">
              <a:avLst/>
            </a:prstGeom>
            <a:ln>
              <a:solidFill>
                <a:schemeClr val="tx1"/>
              </a:solidFill>
              <a:tailEnd type="oval"/>
            </a:ln>
          </p:spPr>
          <p:style>
            <a:lnRef idx="1">
              <a:schemeClr val="accent3"/>
            </a:lnRef>
            <a:fillRef idx="0">
              <a:schemeClr val="accent3"/>
            </a:fillRef>
            <a:effectRef idx="0">
              <a:schemeClr val="accent3"/>
            </a:effectRef>
            <a:fontRef idx="minor">
              <a:schemeClr val="tx1"/>
            </a:fontRef>
          </p:style>
        </p:cxnSp>
        <p:cxnSp>
          <p:nvCxnSpPr>
            <p:cNvPr id="94" name="Straight Connector 93"/>
            <p:cNvCxnSpPr/>
            <p:nvPr/>
          </p:nvCxnSpPr>
          <p:spPr>
            <a:xfrm flipH="1">
              <a:off x="7301472" y="2426972"/>
              <a:ext cx="3309886" cy="0"/>
            </a:xfrm>
            <a:prstGeom prst="line">
              <a:avLst/>
            </a:prstGeom>
            <a:ln>
              <a:solidFill>
                <a:schemeClr val="tx1"/>
              </a:solidFill>
              <a:tailEnd type="oval"/>
            </a:ln>
          </p:spPr>
          <p:style>
            <a:lnRef idx="1">
              <a:schemeClr val="accent3"/>
            </a:lnRef>
            <a:fillRef idx="0">
              <a:schemeClr val="accent3"/>
            </a:fillRef>
            <a:effectRef idx="0">
              <a:schemeClr val="accent3"/>
            </a:effectRef>
            <a:fontRef idx="minor">
              <a:schemeClr val="tx1"/>
            </a:fontRef>
          </p:style>
        </p:cxnSp>
        <p:cxnSp>
          <p:nvCxnSpPr>
            <p:cNvPr id="95" name="Straight Connector 94"/>
            <p:cNvCxnSpPr/>
            <p:nvPr/>
          </p:nvCxnSpPr>
          <p:spPr>
            <a:xfrm flipH="1" flipV="1">
              <a:off x="8318022" y="3963939"/>
              <a:ext cx="2293335" cy="17952"/>
            </a:xfrm>
            <a:prstGeom prst="line">
              <a:avLst/>
            </a:prstGeom>
            <a:ln>
              <a:solidFill>
                <a:schemeClr val="tx1"/>
              </a:solidFill>
              <a:tailEnd type="oval"/>
            </a:ln>
          </p:spPr>
          <p:style>
            <a:lnRef idx="1">
              <a:schemeClr val="accent3"/>
            </a:lnRef>
            <a:fillRef idx="0">
              <a:schemeClr val="accent3"/>
            </a:fillRef>
            <a:effectRef idx="0">
              <a:schemeClr val="accent3"/>
            </a:effectRef>
            <a:fontRef idx="minor">
              <a:schemeClr val="tx1"/>
            </a:fontRef>
          </p:style>
        </p:cxnSp>
        <p:cxnSp>
          <p:nvCxnSpPr>
            <p:cNvPr id="100" name="Straight Connector 99"/>
            <p:cNvCxnSpPr/>
            <p:nvPr/>
          </p:nvCxnSpPr>
          <p:spPr>
            <a:xfrm flipH="1">
              <a:off x="2339201" y="6296454"/>
              <a:ext cx="3379977" cy="0"/>
            </a:xfrm>
            <a:prstGeom prst="line">
              <a:avLst/>
            </a:prstGeom>
            <a:ln>
              <a:solidFill>
                <a:schemeClr val="tx1"/>
              </a:solidFill>
              <a:headEnd type="oval"/>
              <a:tailEnd type="none"/>
            </a:ln>
          </p:spPr>
          <p:style>
            <a:lnRef idx="1">
              <a:schemeClr val="accent3"/>
            </a:lnRef>
            <a:fillRef idx="0">
              <a:schemeClr val="accent3"/>
            </a:fillRef>
            <a:effectRef idx="0">
              <a:schemeClr val="accent3"/>
            </a:effectRef>
            <a:fontRef idx="minor">
              <a:schemeClr val="tx1"/>
            </a:fontRef>
          </p:style>
        </p:cxnSp>
        <p:cxnSp>
          <p:nvCxnSpPr>
            <p:cNvPr id="101" name="Straight Connector 100"/>
            <p:cNvCxnSpPr/>
            <p:nvPr/>
          </p:nvCxnSpPr>
          <p:spPr>
            <a:xfrm flipH="1">
              <a:off x="1907432" y="2477764"/>
              <a:ext cx="3290088" cy="0"/>
            </a:xfrm>
            <a:prstGeom prst="line">
              <a:avLst/>
            </a:prstGeom>
            <a:ln>
              <a:solidFill>
                <a:schemeClr val="tx1"/>
              </a:solidFill>
              <a:headEnd type="oval"/>
              <a:tailEnd type="none"/>
            </a:ln>
          </p:spPr>
          <p:style>
            <a:lnRef idx="1">
              <a:schemeClr val="accent3"/>
            </a:lnRef>
            <a:fillRef idx="0">
              <a:schemeClr val="accent3"/>
            </a:fillRef>
            <a:effectRef idx="0">
              <a:schemeClr val="accent3"/>
            </a:effectRef>
            <a:fontRef idx="minor">
              <a:schemeClr val="tx1"/>
            </a:fontRef>
          </p:style>
        </p:cxnSp>
        <p:cxnSp>
          <p:nvCxnSpPr>
            <p:cNvPr id="155" name="Straight Connector 154"/>
            <p:cNvCxnSpPr/>
            <p:nvPr/>
          </p:nvCxnSpPr>
          <p:spPr>
            <a:xfrm flipH="1">
              <a:off x="2011228" y="3923303"/>
              <a:ext cx="2156729" cy="0"/>
            </a:xfrm>
            <a:prstGeom prst="line">
              <a:avLst/>
            </a:prstGeom>
            <a:ln>
              <a:solidFill>
                <a:schemeClr val="tx1"/>
              </a:solidFill>
              <a:headEnd type="oval"/>
              <a:tailEnd type="none"/>
            </a:ln>
          </p:spPr>
          <p:style>
            <a:lnRef idx="1">
              <a:schemeClr val="accent3"/>
            </a:lnRef>
            <a:fillRef idx="0">
              <a:schemeClr val="accent3"/>
            </a:fillRef>
            <a:effectRef idx="0">
              <a:schemeClr val="accent3"/>
            </a:effectRef>
            <a:fontRef idx="minor">
              <a:schemeClr val="tx1"/>
            </a:fontRef>
          </p:style>
        </p:cxnSp>
      </p:grpSp>
      <p:cxnSp>
        <p:nvCxnSpPr>
          <p:cNvPr id="119" name="Straight Connector 118"/>
          <p:cNvCxnSpPr/>
          <p:nvPr/>
        </p:nvCxnSpPr>
        <p:spPr>
          <a:xfrm>
            <a:off x="425855" y="1287462"/>
            <a:ext cx="11584765" cy="0"/>
          </a:xfrm>
          <a:prstGeom prst="line">
            <a:avLst/>
          </a:prstGeom>
          <a:ln w="28575">
            <a:solidFill>
              <a:schemeClr val="tx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5548219" y="3734387"/>
            <a:ext cx="1458827" cy="985741"/>
          </a:xfrm>
          <a:prstGeom prst="rect">
            <a:avLst/>
          </a:prstGeom>
        </p:spPr>
      </p:pic>
    </p:spTree>
    <p:extLst>
      <p:ext uri="{BB962C8B-B14F-4D97-AF65-F5344CB8AC3E}">
        <p14:creationId xmlns:p14="http://schemas.microsoft.com/office/powerpoint/2010/main" val="206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42" presetClass="path" presetSubtype="0" decel="100000" fill="hold" grpId="1" nodeType="withEffect">
                                  <p:stCondLst>
                                    <p:cond delay="0"/>
                                  </p:stCondLst>
                                  <p:childTnLst>
                                    <p:animMotion origin="layout" path="M 0 -1.72038E-6 L 0 0.25012 " pathEditMode="relative" rAng="0" ptsTypes="AA">
                                      <p:cBhvr>
                                        <p:cTn id="12" dur="750" spd="-100000" fill="hold"/>
                                        <p:tgtEl>
                                          <p:spTgt spid="7"/>
                                        </p:tgtEl>
                                        <p:attrNameLst>
                                          <p:attrName>ppt_x</p:attrName>
                                          <p:attrName>ppt_y</p:attrName>
                                        </p:attrNameLst>
                                      </p:cBhvr>
                                      <p:rCtr x="0" y="12506"/>
                                    </p:animMotion>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p:cNvSpPr/>
          <p:nvPr/>
        </p:nvSpPr>
        <p:spPr bwMode="auto">
          <a:xfrm>
            <a:off x="8910311" y="69238"/>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Hybrid management	Integrate existing systems </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17384" y="887934"/>
            <a:ext cx="3001506" cy="5335184"/>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Process Automation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Author PowerShell, PowerShell workflow, Graphical runbooks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Hybrid Runbook Workers with Proxy support</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Update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Insights across Windows &amp; Linux</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Orchestrated updates and troubleshooting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Configuration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DSC Configurations, Pull service</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Node Management &amp; Reporting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Change tracking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Easy Onboarding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RunAs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account for Azure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Gallery of runbooks and modules from Microsoft and community</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Shared capabilities across features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Role Based Access Control</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Secure, global store for variables, credentials, certificates, connections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Schedules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Modules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Source control support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Auditing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Tags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Integration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Full SDK with PowerShell, </a:t>
            </a: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.Net</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and REST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Webhooks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to start runbook remotely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ITSM support</a:t>
            </a: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98882" y="849343"/>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Manage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Process Automation</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Configuration Management</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Update Management</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Windows &amp; Linux</a:t>
            </a:r>
          </a:p>
        </p:txBody>
      </p:sp>
      <p:pic>
        <p:nvPicPr>
          <p:cNvPr id="21" name="Picture 20" descr="\\MAGNUM\Projects\Microsoft\Cloud Power FY12\Design\ICONS_PNG\Application.png"/>
          <p:cNvPicPr>
            <a:picLocks noChangeAspect="1" noChangeArrowheads="1"/>
          </p:cNvPicPr>
          <p:nvPr/>
        </p:nvPicPr>
        <p:blipFill rotWithShape="1">
          <a:blip r:embed="rId4"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a:ln>
                <a:noFill/>
              </a:ln>
              <a:solidFill>
                <a:schemeClr val="bg1">
                  <a:lumMod val="50000"/>
                </a:scheme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Hybrid Worker</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a:ln>
                <a:noFill/>
              </a:ln>
              <a:solidFill>
                <a:schemeClr val="bg1">
                  <a:lumMod val="50000"/>
                </a:schemeClr>
              </a:solidFill>
              <a:effectLst/>
              <a:uLnTx/>
              <a:uFillTx/>
              <a:latin typeface="+mj-l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8"/>
            <a:ext cx="1198309" cy="1086142"/>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Hyper-V</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VMWare</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OpenStack</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a:ln>
                <a:noFill/>
              </a:ln>
              <a:solidFill>
                <a:schemeClr val="bg1"/>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a:ln>
                  <a:noFill/>
                </a:ln>
                <a:solidFill>
                  <a:schemeClr val="bg1">
                    <a:lumMod val="50000"/>
                  </a:scheme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rPr>
              <a:t>Automation &amp; Control</a:t>
            </a:r>
          </a:p>
        </p:txBody>
      </p:sp>
      <p:sp>
        <p:nvSpPr>
          <p:cNvPr id="119" name="Freeform 95"/>
          <p:cNvSpPr>
            <a:spLocks/>
          </p:cNvSpPr>
          <p:nvPr/>
        </p:nvSpPr>
        <p:spPr bwMode="auto">
          <a:xfrm flipH="1">
            <a:off x="3323527" y="1924643"/>
            <a:ext cx="1347239"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29" name="Rectangle 128"/>
          <p:cNvSpPr/>
          <p:nvPr/>
        </p:nvSpPr>
        <p:spPr bwMode="auto">
          <a:xfrm>
            <a:off x="3410323" y="204128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Automation &amp; Control</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130" name="Rectangle 129"/>
          <p:cNvSpPr/>
          <p:nvPr/>
        </p:nvSpPr>
        <p:spPr bwMode="auto">
          <a:xfrm>
            <a:off x="2507461" y="1477675"/>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a:ln>
                  <a:noFill/>
                </a:ln>
                <a:gradFill>
                  <a:gsLst>
                    <a:gs pos="0">
                      <a:schemeClr val="tx1"/>
                    </a:gs>
                    <a:gs pos="100000">
                      <a:schemeClr val="tx1"/>
                    </a:gs>
                  </a:gsLst>
                  <a:lin ang="5400000" scaled="0"/>
                </a:gradFill>
                <a:effectLst/>
                <a:uLnTx/>
                <a:uFillTx/>
              </a:rPr>
              <a:t>OMS</a:t>
            </a:r>
            <a:endParaRPr kumimoji="0" lang="en-US" sz="952" b="1"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AWS &amp; Service Providers</a:t>
            </a:r>
          </a:p>
        </p:txBody>
      </p:sp>
      <p:sp>
        <p:nvSpPr>
          <p:cNvPr id="66" name="Rectangle 65"/>
          <p:cNvSpPr/>
          <p:nvPr/>
        </p:nvSpPr>
        <p:spPr>
          <a:xfrm>
            <a:off x="1545301" y="3757012"/>
            <a:ext cx="1092572" cy="249422"/>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On-Premises</a:t>
            </a:r>
          </a:p>
        </p:txBody>
      </p:sp>
      <p:pic>
        <p:nvPicPr>
          <p:cNvPr id="69" name="Picture 68" descr="\\MAGNUM\Projects\Microsoft\Cloud Power FY12\Design\ICONS_PNG\Application.png"/>
          <p:cNvPicPr>
            <a:picLocks noChangeAspect="1" noChangeArrowheads="1"/>
          </p:cNvPicPr>
          <p:nvPr/>
        </p:nvPicPr>
        <p:blipFill rotWithShape="1">
          <a:blip r:embed="rId4" cstate="print">
            <a:biLevel thresh="25000"/>
          </a:blip>
          <a:srcRect l="30174" t="36465" r="28608" b="29915"/>
          <a:stretch/>
        </p:blipFill>
        <p:spPr bwMode="auto">
          <a:xfrm>
            <a:off x="7155430" y="6400680"/>
            <a:ext cx="319930" cy="261023"/>
          </a:xfrm>
          <a:prstGeom prst="rect">
            <a:avLst/>
          </a:prstGeom>
          <a:noFill/>
          <a:ln>
            <a:noFill/>
          </a:ln>
        </p:spPr>
      </p:pic>
    </p:spTree>
    <p:extLst>
      <p:ext uri="{BB962C8B-B14F-4D97-AF65-F5344CB8AC3E}">
        <p14:creationId xmlns:p14="http://schemas.microsoft.com/office/powerpoint/2010/main" val="40627772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46303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488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99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76631" y="250794"/>
            <a:ext cx="8030909" cy="689267"/>
          </a:xfrm>
          <a:prstGeom prst="rect">
            <a:avLst/>
          </a:prstGeom>
        </p:spPr>
        <p:txBody>
          <a:bodyPr/>
          <a:lstStyle>
            <a:lvl1pPr algn="l" defTabSz="913505" rtl="0" eaLnBrk="0" fontAlgn="base" hangingPunct="0">
              <a:lnSpc>
                <a:spcPct val="90000"/>
              </a:lnSpc>
              <a:spcBef>
                <a:spcPct val="0"/>
              </a:spcBef>
              <a:spcAft>
                <a:spcPct val="0"/>
              </a:spcAft>
              <a:defRPr lang="en-US" sz="5400" kern="1200" spc="-100" dirty="0">
                <a:ln w="3175">
                  <a:noFill/>
                </a:ln>
                <a:solidFill>
                  <a:schemeClr val="tx2"/>
                </a:solidFill>
                <a:latin typeface="+mj-lt"/>
                <a:ea typeface="ＭＳ Ｐゴシック" charset="0"/>
                <a:cs typeface="Segoe UI" pitchFamily="34" charset="0"/>
              </a:defRPr>
            </a:lvl1pPr>
            <a:lvl2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2pPr>
            <a:lvl3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3pPr>
            <a:lvl4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4pPr>
            <a:lvl5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5pPr>
            <a:lvl6pPr marL="44819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6pPr>
            <a:lvl7pPr marL="896386"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7pPr>
            <a:lvl8pPr marL="1344579"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8pPr>
            <a:lvl9pPr marL="179277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9pPr>
          </a:lstStyle>
          <a:p>
            <a:pPr marL="0" marR="0" lvl="0" indent="0" algn="l" defTabSz="913341" rtl="0" eaLnBrk="0" fontAlgn="base" latinLnBrk="0" hangingPunct="0">
              <a:lnSpc>
                <a:spcPct val="90000"/>
              </a:lnSpc>
              <a:spcBef>
                <a:spcPct val="0"/>
              </a:spcBef>
              <a:spcAft>
                <a:spcPct val="0"/>
              </a:spcAft>
              <a:buClrTx/>
              <a:buSzTx/>
              <a:buFontTx/>
              <a:buNone/>
              <a:tabLst/>
              <a:defRPr/>
            </a:pPr>
            <a:r>
              <a:rPr kumimoji="0" lang="en-US" sz="3999" b="1" i="0" u="none" strike="noStrike" kern="1200" cap="none" spc="-100" normalizeH="0" baseline="0" noProof="0">
                <a:ln w="3175">
                  <a:noFill/>
                </a:ln>
                <a:solidFill>
                  <a:schemeClr val="tx1"/>
                </a:solidFill>
                <a:effectLst/>
                <a:uLnTx/>
                <a:uFillTx/>
                <a:latin typeface="+mj-lt"/>
                <a:ea typeface="ＭＳ Ｐゴシック" charset="0"/>
                <a:cs typeface="Segoe UI" pitchFamily="34" charset="0"/>
              </a:rPr>
              <a:t>Automation &amp; Control Scenarios</a:t>
            </a:r>
          </a:p>
        </p:txBody>
      </p:sp>
      <p:graphicFrame>
        <p:nvGraphicFramePr>
          <p:cNvPr id="79" name="Diagram 78"/>
          <p:cNvGraphicFramePr/>
          <p:nvPr>
            <p:extLst/>
          </p:nvPr>
        </p:nvGraphicFramePr>
        <p:xfrm>
          <a:off x="615663" y="1106830"/>
          <a:ext cx="7143884" cy="541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0" name="Group 79"/>
          <p:cNvGrpSpPr/>
          <p:nvPr/>
        </p:nvGrpSpPr>
        <p:grpSpPr>
          <a:xfrm>
            <a:off x="7801620" y="1330934"/>
            <a:ext cx="4512532" cy="4458257"/>
            <a:chOff x="3788795" y="1853431"/>
            <a:chExt cx="4425144" cy="4371918"/>
          </a:xfrm>
        </p:grpSpPr>
        <p:grpSp>
          <p:nvGrpSpPr>
            <p:cNvPr id="81" name="Group 11"/>
            <p:cNvGrpSpPr/>
            <p:nvPr/>
          </p:nvGrpSpPr>
          <p:grpSpPr>
            <a:xfrm rot="18900000">
              <a:off x="3788795" y="1853431"/>
              <a:ext cx="4425144" cy="4371918"/>
              <a:chOff x="1978024" y="1492251"/>
              <a:chExt cx="5083176" cy="5087038"/>
            </a:xfrm>
            <a:effectLst/>
          </p:grpSpPr>
          <p:sp>
            <p:nvSpPr>
              <p:cNvPr id="88" name="Freeform 3"/>
              <p:cNvSpPr>
                <a:spLocks/>
              </p:cNvSpPr>
              <p:nvPr/>
            </p:nvSpPr>
            <p:spPr bwMode="auto">
              <a:xfrm>
                <a:off x="4511674" y="1492251"/>
                <a:ext cx="1800225" cy="1466851"/>
              </a:xfrm>
              <a:custGeom>
                <a:avLst/>
                <a:gdLst/>
                <a:ahLst/>
                <a:cxnLst>
                  <a:cxn ang="0">
                    <a:pos x="1134" y="472"/>
                  </a:cxn>
                  <a:cxn ang="0">
                    <a:pos x="1134" y="472"/>
                  </a:cxn>
                  <a:cxn ang="0">
                    <a:pos x="1078" y="418"/>
                  </a:cxn>
                  <a:cxn ang="0">
                    <a:pos x="1020" y="368"/>
                  </a:cxn>
                  <a:cxn ang="0">
                    <a:pos x="960" y="320"/>
                  </a:cxn>
                  <a:cxn ang="0">
                    <a:pos x="896" y="274"/>
                  </a:cxn>
                  <a:cxn ang="0">
                    <a:pos x="832" y="234"/>
                  </a:cxn>
                  <a:cxn ang="0">
                    <a:pos x="764" y="194"/>
                  </a:cxn>
                  <a:cxn ang="0">
                    <a:pos x="696" y="160"/>
                  </a:cxn>
                  <a:cxn ang="0">
                    <a:pos x="624" y="126"/>
                  </a:cxn>
                  <a:cxn ang="0">
                    <a:pos x="552" y="98"/>
                  </a:cxn>
                  <a:cxn ang="0">
                    <a:pos x="478" y="72"/>
                  </a:cxn>
                  <a:cxn ang="0">
                    <a:pos x="400" y="52"/>
                  </a:cxn>
                  <a:cxn ang="0">
                    <a:pos x="324" y="34"/>
                  </a:cxn>
                  <a:cxn ang="0">
                    <a:pos x="244" y="20"/>
                  </a:cxn>
                  <a:cxn ang="0">
                    <a:pos x="164" y="10"/>
                  </a:cxn>
                  <a:cxn ang="0">
                    <a:pos x="82" y="2"/>
                  </a:cxn>
                  <a:cxn ang="0">
                    <a:pos x="0" y="0"/>
                  </a:cxn>
                  <a:cxn ang="0">
                    <a:pos x="128" y="160"/>
                  </a:cxn>
                  <a:cxn ang="0">
                    <a:pos x="256" y="320"/>
                  </a:cxn>
                  <a:cxn ang="0">
                    <a:pos x="128" y="480"/>
                  </a:cxn>
                  <a:cxn ang="0">
                    <a:pos x="0" y="640"/>
                  </a:cxn>
                  <a:cxn ang="0">
                    <a:pos x="0" y="640"/>
                  </a:cxn>
                  <a:cxn ang="0">
                    <a:pos x="0" y="640"/>
                  </a:cxn>
                  <a:cxn ang="0">
                    <a:pos x="50" y="642"/>
                  </a:cxn>
                  <a:cxn ang="0">
                    <a:pos x="98" y="646"/>
                  </a:cxn>
                  <a:cxn ang="0">
                    <a:pos x="146" y="652"/>
                  </a:cxn>
                  <a:cxn ang="0">
                    <a:pos x="194" y="660"/>
                  </a:cxn>
                  <a:cxn ang="0">
                    <a:pos x="240" y="672"/>
                  </a:cxn>
                  <a:cxn ang="0">
                    <a:pos x="286" y="684"/>
                  </a:cxn>
                  <a:cxn ang="0">
                    <a:pos x="330" y="700"/>
                  </a:cxn>
                  <a:cxn ang="0">
                    <a:pos x="374" y="716"/>
                  </a:cxn>
                  <a:cxn ang="0">
                    <a:pos x="418" y="736"/>
                  </a:cxn>
                  <a:cxn ang="0">
                    <a:pos x="458" y="758"/>
                  </a:cxn>
                  <a:cxn ang="0">
                    <a:pos x="500" y="780"/>
                  </a:cxn>
                  <a:cxn ang="0">
                    <a:pos x="538" y="806"/>
                  </a:cxn>
                  <a:cxn ang="0">
                    <a:pos x="576" y="832"/>
                  </a:cxn>
                  <a:cxn ang="0">
                    <a:pos x="612" y="860"/>
                  </a:cxn>
                  <a:cxn ang="0">
                    <a:pos x="646" y="892"/>
                  </a:cxn>
                  <a:cxn ang="0">
                    <a:pos x="680" y="924"/>
                  </a:cxn>
                  <a:cxn ang="0">
                    <a:pos x="680" y="924"/>
                  </a:cxn>
                  <a:cxn ang="0">
                    <a:pos x="680" y="924"/>
                  </a:cxn>
                  <a:cxn ang="0">
                    <a:pos x="680" y="924"/>
                  </a:cxn>
                  <a:cxn ang="0">
                    <a:pos x="680" y="924"/>
                  </a:cxn>
                  <a:cxn ang="0">
                    <a:pos x="682" y="924"/>
                  </a:cxn>
                  <a:cxn ang="0">
                    <a:pos x="884" y="900"/>
                  </a:cxn>
                  <a:cxn ang="0">
                    <a:pos x="1088" y="878"/>
                  </a:cxn>
                  <a:cxn ang="0">
                    <a:pos x="1110" y="674"/>
                  </a:cxn>
                  <a:cxn ang="0">
                    <a:pos x="1132" y="472"/>
                  </a:cxn>
                  <a:cxn ang="0">
                    <a:pos x="1134" y="472"/>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0" y="64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0" y="924"/>
                    </a:lnTo>
                    <a:lnTo>
                      <a:pt x="680" y="924"/>
                    </a:lnTo>
                    <a:lnTo>
                      <a:pt x="680" y="924"/>
                    </a:lnTo>
                    <a:lnTo>
                      <a:pt x="680" y="924"/>
                    </a:lnTo>
                    <a:lnTo>
                      <a:pt x="682" y="924"/>
                    </a:lnTo>
                    <a:lnTo>
                      <a:pt x="884" y="900"/>
                    </a:lnTo>
                    <a:lnTo>
                      <a:pt x="1088" y="878"/>
                    </a:lnTo>
                    <a:lnTo>
                      <a:pt x="1110" y="674"/>
                    </a:lnTo>
                    <a:lnTo>
                      <a:pt x="1132" y="472"/>
                    </a:lnTo>
                    <a:lnTo>
                      <a:pt x="1134" y="472"/>
                    </a:lnTo>
                    <a:close/>
                  </a:path>
                </a:pathLst>
              </a:custGeom>
              <a:solidFill>
                <a:schemeClr val="accent6">
                  <a:lumMod val="75000"/>
                </a:schemeClr>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9" name="Freeform 4"/>
              <p:cNvSpPr>
                <a:spLocks/>
              </p:cNvSpPr>
              <p:nvPr/>
            </p:nvSpPr>
            <p:spPr bwMode="auto">
              <a:xfrm>
                <a:off x="2717799" y="1492251"/>
                <a:ext cx="2203450" cy="1463676"/>
              </a:xfrm>
              <a:custGeom>
                <a:avLst/>
                <a:gdLst/>
                <a:ahLst/>
                <a:cxnLst>
                  <a:cxn ang="0">
                    <a:pos x="1134" y="0"/>
                  </a:cxn>
                  <a:cxn ang="0">
                    <a:pos x="1134" y="0"/>
                  </a:cxn>
                  <a:cxn ang="0">
                    <a:pos x="1056" y="2"/>
                  </a:cxn>
                  <a:cxn ang="0">
                    <a:pos x="980" y="8"/>
                  </a:cxn>
                  <a:cxn ang="0">
                    <a:pos x="904" y="16"/>
                  </a:cxn>
                  <a:cxn ang="0">
                    <a:pos x="828" y="30"/>
                  </a:cxn>
                  <a:cxn ang="0">
                    <a:pos x="752" y="46"/>
                  </a:cxn>
                  <a:cxn ang="0">
                    <a:pos x="676" y="66"/>
                  </a:cxn>
                  <a:cxn ang="0">
                    <a:pos x="602" y="90"/>
                  </a:cxn>
                  <a:cxn ang="0">
                    <a:pos x="530" y="118"/>
                  </a:cxn>
                  <a:cxn ang="0">
                    <a:pos x="458" y="148"/>
                  </a:cxn>
                  <a:cxn ang="0">
                    <a:pos x="388" y="184"/>
                  </a:cxn>
                  <a:cxn ang="0">
                    <a:pos x="318" y="222"/>
                  </a:cxn>
                  <a:cxn ang="0">
                    <a:pos x="250" y="264"/>
                  </a:cxn>
                  <a:cxn ang="0">
                    <a:pos x="186" y="310"/>
                  </a:cxn>
                  <a:cxn ang="0">
                    <a:pos x="122" y="360"/>
                  </a:cxn>
                  <a:cxn ang="0">
                    <a:pos x="60" y="412"/>
                  </a:cxn>
                  <a:cxn ang="0">
                    <a:pos x="0" y="470"/>
                  </a:cxn>
                  <a:cxn ang="0">
                    <a:pos x="202" y="492"/>
                  </a:cxn>
                  <a:cxn ang="0">
                    <a:pos x="406" y="514"/>
                  </a:cxn>
                  <a:cxn ang="0">
                    <a:pos x="428" y="718"/>
                  </a:cxn>
                  <a:cxn ang="0">
                    <a:pos x="452" y="922"/>
                  </a:cxn>
                  <a:cxn ang="0">
                    <a:pos x="452" y="922"/>
                  </a:cxn>
                  <a:cxn ang="0">
                    <a:pos x="452" y="922"/>
                  </a:cxn>
                  <a:cxn ang="0">
                    <a:pos x="488" y="888"/>
                  </a:cxn>
                  <a:cxn ang="0">
                    <a:pos x="524" y="856"/>
                  </a:cxn>
                  <a:cxn ang="0">
                    <a:pos x="564" y="826"/>
                  </a:cxn>
                  <a:cxn ang="0">
                    <a:pos x="602" y="798"/>
                  </a:cxn>
                  <a:cxn ang="0">
                    <a:pos x="644" y="774"/>
                  </a:cxn>
                  <a:cxn ang="0">
                    <a:pos x="684" y="750"/>
                  </a:cxn>
                  <a:cxn ang="0">
                    <a:pos x="728" y="730"/>
                  </a:cxn>
                  <a:cxn ang="0">
                    <a:pos x="770" y="710"/>
                  </a:cxn>
                  <a:cxn ang="0">
                    <a:pos x="814" y="694"/>
                  </a:cxn>
                  <a:cxn ang="0">
                    <a:pos x="858" y="680"/>
                  </a:cxn>
                  <a:cxn ang="0">
                    <a:pos x="904" y="668"/>
                  </a:cxn>
                  <a:cxn ang="0">
                    <a:pos x="948" y="658"/>
                  </a:cxn>
                  <a:cxn ang="0">
                    <a:pos x="994" y="650"/>
                  </a:cxn>
                  <a:cxn ang="0">
                    <a:pos x="1040" y="646"/>
                  </a:cxn>
                  <a:cxn ang="0">
                    <a:pos x="1086" y="642"/>
                  </a:cxn>
                  <a:cxn ang="0">
                    <a:pos x="1132" y="640"/>
                  </a:cxn>
                  <a:cxn ang="0">
                    <a:pos x="1132" y="642"/>
                  </a:cxn>
                  <a:cxn ang="0">
                    <a:pos x="1132" y="640"/>
                  </a:cxn>
                  <a:cxn ang="0">
                    <a:pos x="1132" y="640"/>
                  </a:cxn>
                  <a:cxn ang="0">
                    <a:pos x="1134" y="640"/>
                  </a:cxn>
                  <a:cxn ang="0">
                    <a:pos x="1134" y="640"/>
                  </a:cxn>
                  <a:cxn ang="0">
                    <a:pos x="1260" y="482"/>
                  </a:cxn>
                  <a:cxn ang="0">
                    <a:pos x="1388" y="322"/>
                  </a:cxn>
                  <a:cxn ang="0">
                    <a:pos x="1260" y="162"/>
                  </a:cxn>
                  <a:cxn ang="0">
                    <a:pos x="1134" y="2"/>
                  </a:cxn>
                  <a:cxn ang="0">
                    <a:pos x="1134" y="0"/>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52" y="922"/>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2" y="640"/>
                    </a:lnTo>
                    <a:lnTo>
                      <a:pt x="1134" y="640"/>
                    </a:lnTo>
                    <a:lnTo>
                      <a:pt x="1134" y="640"/>
                    </a:lnTo>
                    <a:lnTo>
                      <a:pt x="1260" y="482"/>
                    </a:lnTo>
                    <a:lnTo>
                      <a:pt x="1388" y="322"/>
                    </a:lnTo>
                    <a:lnTo>
                      <a:pt x="1260" y="162"/>
                    </a:lnTo>
                    <a:lnTo>
                      <a:pt x="1134" y="2"/>
                    </a:lnTo>
                    <a:lnTo>
                      <a:pt x="1134" y="0"/>
                    </a:lnTo>
                    <a:close/>
                  </a:path>
                </a:pathLst>
              </a:custGeom>
              <a:solidFill>
                <a:srgbClr val="005494"/>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0" name="Freeform 5"/>
              <p:cNvSpPr>
                <a:spLocks/>
              </p:cNvSpPr>
              <p:nvPr/>
            </p:nvSpPr>
            <p:spPr bwMode="auto">
              <a:xfrm>
                <a:off x="5594350" y="4035428"/>
                <a:ext cx="1466850" cy="1800226"/>
              </a:xfrm>
              <a:custGeom>
                <a:avLst/>
                <a:gdLst/>
                <a:ahLst/>
                <a:cxnLst>
                  <a:cxn ang="0">
                    <a:pos x="454" y="1134"/>
                  </a:cxn>
                  <a:cxn ang="0">
                    <a:pos x="454" y="1134"/>
                  </a:cxn>
                  <a:cxn ang="0">
                    <a:pos x="506" y="1078"/>
                  </a:cxn>
                  <a:cxn ang="0">
                    <a:pos x="556" y="1020"/>
                  </a:cxn>
                  <a:cxn ang="0">
                    <a:pos x="604" y="960"/>
                  </a:cxn>
                  <a:cxn ang="0">
                    <a:pos x="650" y="896"/>
                  </a:cxn>
                  <a:cxn ang="0">
                    <a:pos x="690" y="832"/>
                  </a:cxn>
                  <a:cxn ang="0">
                    <a:pos x="730" y="764"/>
                  </a:cxn>
                  <a:cxn ang="0">
                    <a:pos x="764" y="696"/>
                  </a:cxn>
                  <a:cxn ang="0">
                    <a:pos x="798" y="624"/>
                  </a:cxn>
                  <a:cxn ang="0">
                    <a:pos x="826" y="552"/>
                  </a:cxn>
                  <a:cxn ang="0">
                    <a:pos x="852" y="478"/>
                  </a:cxn>
                  <a:cxn ang="0">
                    <a:pos x="872" y="402"/>
                  </a:cxn>
                  <a:cxn ang="0">
                    <a:pos x="890" y="324"/>
                  </a:cxn>
                  <a:cxn ang="0">
                    <a:pos x="904" y="244"/>
                  </a:cxn>
                  <a:cxn ang="0">
                    <a:pos x="914" y="164"/>
                  </a:cxn>
                  <a:cxn ang="0">
                    <a:pos x="922" y="82"/>
                  </a:cxn>
                  <a:cxn ang="0">
                    <a:pos x="924" y="0"/>
                  </a:cxn>
                  <a:cxn ang="0">
                    <a:pos x="764" y="128"/>
                  </a:cxn>
                  <a:cxn ang="0">
                    <a:pos x="604" y="256"/>
                  </a:cxn>
                  <a:cxn ang="0">
                    <a:pos x="444" y="128"/>
                  </a:cxn>
                  <a:cxn ang="0">
                    <a:pos x="284" y="0"/>
                  </a:cxn>
                  <a:cxn ang="0">
                    <a:pos x="284" y="0"/>
                  </a:cxn>
                  <a:cxn ang="0">
                    <a:pos x="284" y="0"/>
                  </a:cxn>
                  <a:cxn ang="0">
                    <a:pos x="282" y="50"/>
                  </a:cxn>
                  <a:cxn ang="0">
                    <a:pos x="278" y="98"/>
                  </a:cxn>
                  <a:cxn ang="0">
                    <a:pos x="272" y="146"/>
                  </a:cxn>
                  <a:cxn ang="0">
                    <a:pos x="264" y="194"/>
                  </a:cxn>
                  <a:cxn ang="0">
                    <a:pos x="252" y="240"/>
                  </a:cxn>
                  <a:cxn ang="0">
                    <a:pos x="240" y="286"/>
                  </a:cxn>
                  <a:cxn ang="0">
                    <a:pos x="224" y="332"/>
                  </a:cxn>
                  <a:cxn ang="0">
                    <a:pos x="208" y="374"/>
                  </a:cxn>
                  <a:cxn ang="0">
                    <a:pos x="188" y="418"/>
                  </a:cxn>
                  <a:cxn ang="0">
                    <a:pos x="166" y="458"/>
                  </a:cxn>
                  <a:cxn ang="0">
                    <a:pos x="144" y="500"/>
                  </a:cxn>
                  <a:cxn ang="0">
                    <a:pos x="118" y="538"/>
                  </a:cxn>
                  <a:cxn ang="0">
                    <a:pos x="92" y="576"/>
                  </a:cxn>
                  <a:cxn ang="0">
                    <a:pos x="64" y="612"/>
                  </a:cxn>
                  <a:cxn ang="0">
                    <a:pos x="32" y="646"/>
                  </a:cxn>
                  <a:cxn ang="0">
                    <a:pos x="0" y="680"/>
                  </a:cxn>
                  <a:cxn ang="0">
                    <a:pos x="0" y="680"/>
                  </a:cxn>
                  <a:cxn ang="0">
                    <a:pos x="0" y="680"/>
                  </a:cxn>
                  <a:cxn ang="0">
                    <a:pos x="0" y="680"/>
                  </a:cxn>
                  <a:cxn ang="0">
                    <a:pos x="0" y="680"/>
                  </a:cxn>
                  <a:cxn ang="0">
                    <a:pos x="0" y="682"/>
                  </a:cxn>
                  <a:cxn ang="0">
                    <a:pos x="24" y="884"/>
                  </a:cxn>
                  <a:cxn ang="0">
                    <a:pos x="46" y="1088"/>
                  </a:cxn>
                  <a:cxn ang="0">
                    <a:pos x="250" y="1110"/>
                  </a:cxn>
                  <a:cxn ang="0">
                    <a:pos x="452" y="1132"/>
                  </a:cxn>
                  <a:cxn ang="0">
                    <a:pos x="454" y="1134"/>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4" y="0"/>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0"/>
                    </a:lnTo>
                    <a:lnTo>
                      <a:pt x="0" y="680"/>
                    </a:lnTo>
                    <a:lnTo>
                      <a:pt x="0" y="680"/>
                    </a:lnTo>
                    <a:lnTo>
                      <a:pt x="0" y="680"/>
                    </a:lnTo>
                    <a:lnTo>
                      <a:pt x="0" y="682"/>
                    </a:lnTo>
                    <a:lnTo>
                      <a:pt x="24" y="884"/>
                    </a:lnTo>
                    <a:lnTo>
                      <a:pt x="46" y="1088"/>
                    </a:lnTo>
                    <a:lnTo>
                      <a:pt x="250" y="1110"/>
                    </a:lnTo>
                    <a:lnTo>
                      <a:pt x="452" y="1132"/>
                    </a:lnTo>
                    <a:lnTo>
                      <a:pt x="454" y="1134"/>
                    </a:lnTo>
                    <a:close/>
                  </a:path>
                </a:pathLst>
              </a:custGeom>
              <a:solidFill>
                <a:srgbClr val="39CEC7"/>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1" name="Freeform 6"/>
              <p:cNvSpPr>
                <a:spLocks/>
              </p:cNvSpPr>
              <p:nvPr/>
            </p:nvSpPr>
            <p:spPr bwMode="auto">
              <a:xfrm>
                <a:off x="1978026" y="3497987"/>
                <a:ext cx="1463674" cy="2335438"/>
              </a:xfrm>
              <a:custGeom>
                <a:avLst/>
                <a:gdLst>
                  <a:gd name="connsiteX0" fmla="*/ 0 w 10000"/>
                  <a:gd name="connsiteY0" fmla="*/ 1830 h 10000"/>
                  <a:gd name="connsiteX1" fmla="*/ 0 w 10000"/>
                  <a:gd name="connsiteY1" fmla="*/ 1830 h 10000"/>
                  <a:gd name="connsiteX2" fmla="*/ 22 w 10000"/>
                  <a:gd name="connsiteY2" fmla="*/ 2392 h 10000"/>
                  <a:gd name="connsiteX3" fmla="*/ 65 w 10000"/>
                  <a:gd name="connsiteY3" fmla="*/ 2939 h 10000"/>
                  <a:gd name="connsiteX4" fmla="*/ 174 w 10000"/>
                  <a:gd name="connsiteY4" fmla="*/ 3487 h 10000"/>
                  <a:gd name="connsiteX5" fmla="*/ 304 w 10000"/>
                  <a:gd name="connsiteY5" fmla="*/ 4035 h 10000"/>
                  <a:gd name="connsiteX6" fmla="*/ 477 w 10000"/>
                  <a:gd name="connsiteY6" fmla="*/ 4582 h 10000"/>
                  <a:gd name="connsiteX7" fmla="*/ 716 w 10000"/>
                  <a:gd name="connsiteY7" fmla="*/ 5130 h 10000"/>
                  <a:gd name="connsiteX8" fmla="*/ 954 w 10000"/>
                  <a:gd name="connsiteY8" fmla="*/ 5663 h 10000"/>
                  <a:gd name="connsiteX9" fmla="*/ 1258 w 10000"/>
                  <a:gd name="connsiteY9" fmla="*/ 6182 h 10000"/>
                  <a:gd name="connsiteX10" fmla="*/ 1605 w 10000"/>
                  <a:gd name="connsiteY10" fmla="*/ 6700 h 10000"/>
                  <a:gd name="connsiteX11" fmla="*/ 1974 w 10000"/>
                  <a:gd name="connsiteY11" fmla="*/ 7205 h 10000"/>
                  <a:gd name="connsiteX12" fmla="*/ 2386 w 10000"/>
                  <a:gd name="connsiteY12" fmla="*/ 7709 h 10000"/>
                  <a:gd name="connsiteX13" fmla="*/ 2863 w 10000"/>
                  <a:gd name="connsiteY13" fmla="*/ 8199 h 10000"/>
                  <a:gd name="connsiteX14" fmla="*/ 3341 w 10000"/>
                  <a:gd name="connsiteY14" fmla="*/ 8660 h 10000"/>
                  <a:gd name="connsiteX15" fmla="*/ 3883 w 10000"/>
                  <a:gd name="connsiteY15" fmla="*/ 9121 h 10000"/>
                  <a:gd name="connsiteX16" fmla="*/ 4469 w 10000"/>
                  <a:gd name="connsiteY16" fmla="*/ 9568 h 10000"/>
                  <a:gd name="connsiteX17" fmla="*/ 5076 w 10000"/>
                  <a:gd name="connsiteY17" fmla="*/ 10000 h 10000"/>
                  <a:gd name="connsiteX18" fmla="*/ 5336 w 10000"/>
                  <a:gd name="connsiteY18" fmla="*/ 8545 h 10000"/>
                  <a:gd name="connsiteX19" fmla="*/ 5575 w 10000"/>
                  <a:gd name="connsiteY19" fmla="*/ 7075 h 10000"/>
                  <a:gd name="connsiteX20" fmla="*/ 7787 w 10000"/>
                  <a:gd name="connsiteY20" fmla="*/ 6916 h 10000"/>
                  <a:gd name="connsiteX21" fmla="*/ 9978 w 10000"/>
                  <a:gd name="connsiteY21" fmla="*/ 6744 h 10000"/>
                  <a:gd name="connsiteX22" fmla="*/ 10000 w 10000"/>
                  <a:gd name="connsiteY22" fmla="*/ 6744 h 10000"/>
                  <a:gd name="connsiteX23" fmla="*/ 10000 w 10000"/>
                  <a:gd name="connsiteY23" fmla="*/ 6744 h 10000"/>
                  <a:gd name="connsiteX24" fmla="*/ 9610 w 10000"/>
                  <a:gd name="connsiteY24" fmla="*/ 6484 h 10000"/>
                  <a:gd name="connsiteX25" fmla="*/ 9284 w 10000"/>
                  <a:gd name="connsiteY25" fmla="*/ 6225 h 10000"/>
                  <a:gd name="connsiteX26" fmla="*/ 8959 w 10000"/>
                  <a:gd name="connsiteY26" fmla="*/ 5937 h 10000"/>
                  <a:gd name="connsiteX27" fmla="*/ 8655 w 10000"/>
                  <a:gd name="connsiteY27" fmla="*/ 5663 h 10000"/>
                  <a:gd name="connsiteX28" fmla="*/ 8373 w 10000"/>
                  <a:gd name="connsiteY28" fmla="*/ 5360 h 10000"/>
                  <a:gd name="connsiteX29" fmla="*/ 8134 w 10000"/>
                  <a:gd name="connsiteY29" fmla="*/ 5072 h 10000"/>
                  <a:gd name="connsiteX30" fmla="*/ 7896 w 10000"/>
                  <a:gd name="connsiteY30" fmla="*/ 4755 h 10000"/>
                  <a:gd name="connsiteX31" fmla="*/ 7701 w 10000"/>
                  <a:gd name="connsiteY31" fmla="*/ 4452 h 10000"/>
                  <a:gd name="connsiteX32" fmla="*/ 7527 w 10000"/>
                  <a:gd name="connsiteY32" fmla="*/ 4135 h 10000"/>
                  <a:gd name="connsiteX33" fmla="*/ 7375 w 10000"/>
                  <a:gd name="connsiteY33" fmla="*/ 3818 h 10000"/>
                  <a:gd name="connsiteX34" fmla="*/ 7223 w 10000"/>
                  <a:gd name="connsiteY34" fmla="*/ 3487 h 10000"/>
                  <a:gd name="connsiteX35" fmla="*/ 7137 w 10000"/>
                  <a:gd name="connsiteY35" fmla="*/ 3170 h 10000"/>
                  <a:gd name="connsiteX36" fmla="*/ 7050 w 10000"/>
                  <a:gd name="connsiteY36" fmla="*/ 2839 h 10000"/>
                  <a:gd name="connsiteX37" fmla="*/ 6985 w 10000"/>
                  <a:gd name="connsiteY37" fmla="*/ 2507 h 10000"/>
                  <a:gd name="connsiteX38" fmla="*/ 6941 w 10000"/>
                  <a:gd name="connsiteY38" fmla="*/ 2176 h 10000"/>
                  <a:gd name="connsiteX39" fmla="*/ 6941 w 10000"/>
                  <a:gd name="connsiteY39" fmla="*/ 1844 h 10000"/>
                  <a:gd name="connsiteX40" fmla="*/ 6941 w 10000"/>
                  <a:gd name="connsiteY40" fmla="*/ 1844 h 10000"/>
                  <a:gd name="connsiteX41" fmla="*/ 6941 w 10000"/>
                  <a:gd name="connsiteY41" fmla="*/ 1844 h 10000"/>
                  <a:gd name="connsiteX42" fmla="*/ 6941 w 10000"/>
                  <a:gd name="connsiteY42" fmla="*/ 1844 h 10000"/>
                  <a:gd name="connsiteX43" fmla="*/ 6941 w 10000"/>
                  <a:gd name="connsiteY43" fmla="*/ 1830 h 10000"/>
                  <a:gd name="connsiteX44" fmla="*/ 6941 w 10000"/>
                  <a:gd name="connsiteY44" fmla="*/ 1830 h 10000"/>
                  <a:gd name="connsiteX45" fmla="*/ 5206 w 10000"/>
                  <a:gd name="connsiteY45" fmla="*/ 922 h 10000"/>
                  <a:gd name="connsiteX46" fmla="*/ 3471 w 10000"/>
                  <a:gd name="connsiteY46" fmla="*/ 0 h 10000"/>
                  <a:gd name="connsiteX47" fmla="*/ 1557 w 10000"/>
                  <a:gd name="connsiteY47" fmla="*/ 443 h 10000"/>
                  <a:gd name="connsiteX48" fmla="*/ 22 w 10000"/>
                  <a:gd name="connsiteY48" fmla="*/ 1830 h 10000"/>
                  <a:gd name="connsiteX49" fmla="*/ 0 w 10000"/>
                  <a:gd name="connsiteY49" fmla="*/ 1830 h 10000"/>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1521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922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599">
                    <a:moveTo>
                      <a:pt x="0" y="2429"/>
                    </a:moveTo>
                    <a:lnTo>
                      <a:pt x="0" y="2429"/>
                    </a:lnTo>
                    <a:cubicBezTo>
                      <a:pt x="7" y="2616"/>
                      <a:pt x="15" y="2804"/>
                      <a:pt x="22" y="2991"/>
                    </a:cubicBezTo>
                    <a:cubicBezTo>
                      <a:pt x="36" y="3173"/>
                      <a:pt x="51" y="3356"/>
                      <a:pt x="65" y="3538"/>
                    </a:cubicBezTo>
                    <a:cubicBezTo>
                      <a:pt x="101" y="3721"/>
                      <a:pt x="138" y="3903"/>
                      <a:pt x="174" y="4086"/>
                    </a:cubicBezTo>
                    <a:cubicBezTo>
                      <a:pt x="217" y="4269"/>
                      <a:pt x="261" y="4451"/>
                      <a:pt x="304" y="4634"/>
                    </a:cubicBezTo>
                    <a:cubicBezTo>
                      <a:pt x="362" y="4816"/>
                      <a:pt x="419" y="4999"/>
                      <a:pt x="477" y="5181"/>
                    </a:cubicBezTo>
                    <a:lnTo>
                      <a:pt x="716" y="5729"/>
                    </a:lnTo>
                    <a:cubicBezTo>
                      <a:pt x="795" y="5907"/>
                      <a:pt x="875" y="6084"/>
                      <a:pt x="954" y="6262"/>
                    </a:cubicBezTo>
                    <a:lnTo>
                      <a:pt x="1258" y="6781"/>
                    </a:lnTo>
                    <a:lnTo>
                      <a:pt x="1605" y="7299"/>
                    </a:lnTo>
                    <a:lnTo>
                      <a:pt x="1974" y="7804"/>
                    </a:lnTo>
                    <a:lnTo>
                      <a:pt x="2386" y="8308"/>
                    </a:lnTo>
                    <a:lnTo>
                      <a:pt x="2863" y="8798"/>
                    </a:lnTo>
                    <a:lnTo>
                      <a:pt x="3341" y="9259"/>
                    </a:lnTo>
                    <a:lnTo>
                      <a:pt x="3883" y="9720"/>
                    </a:lnTo>
                    <a:lnTo>
                      <a:pt x="4469" y="10167"/>
                    </a:lnTo>
                    <a:lnTo>
                      <a:pt x="5076" y="10599"/>
                    </a:lnTo>
                    <a:cubicBezTo>
                      <a:pt x="5163" y="10114"/>
                      <a:pt x="5249" y="9629"/>
                      <a:pt x="5336" y="9144"/>
                    </a:cubicBezTo>
                    <a:cubicBezTo>
                      <a:pt x="5416" y="8654"/>
                      <a:pt x="5495" y="8164"/>
                      <a:pt x="5575" y="7674"/>
                    </a:cubicBezTo>
                    <a:lnTo>
                      <a:pt x="7787" y="7515"/>
                    </a:lnTo>
                    <a:lnTo>
                      <a:pt x="9978" y="7343"/>
                    </a:lnTo>
                    <a:lnTo>
                      <a:pt x="10000" y="7343"/>
                    </a:lnTo>
                    <a:lnTo>
                      <a:pt x="10000" y="7343"/>
                    </a:lnTo>
                    <a:lnTo>
                      <a:pt x="9610" y="7083"/>
                    </a:lnTo>
                    <a:lnTo>
                      <a:pt x="9284" y="6824"/>
                    </a:lnTo>
                    <a:lnTo>
                      <a:pt x="8959" y="6536"/>
                    </a:lnTo>
                    <a:lnTo>
                      <a:pt x="8655" y="6262"/>
                    </a:lnTo>
                    <a:lnTo>
                      <a:pt x="8373" y="5959"/>
                    </a:lnTo>
                    <a:lnTo>
                      <a:pt x="8134" y="5671"/>
                    </a:lnTo>
                    <a:lnTo>
                      <a:pt x="7896" y="5354"/>
                    </a:lnTo>
                    <a:lnTo>
                      <a:pt x="7701" y="5051"/>
                    </a:lnTo>
                    <a:lnTo>
                      <a:pt x="7527" y="4734"/>
                    </a:lnTo>
                    <a:lnTo>
                      <a:pt x="7375" y="4417"/>
                    </a:lnTo>
                    <a:cubicBezTo>
                      <a:pt x="7324" y="4307"/>
                      <a:pt x="7274" y="4196"/>
                      <a:pt x="7223" y="4086"/>
                    </a:cubicBezTo>
                    <a:cubicBezTo>
                      <a:pt x="7194" y="3980"/>
                      <a:pt x="7166" y="3875"/>
                      <a:pt x="7137" y="3769"/>
                    </a:cubicBezTo>
                    <a:cubicBezTo>
                      <a:pt x="7108" y="3659"/>
                      <a:pt x="7079" y="3548"/>
                      <a:pt x="7050" y="3438"/>
                    </a:cubicBezTo>
                    <a:cubicBezTo>
                      <a:pt x="7028" y="3327"/>
                      <a:pt x="7007" y="3217"/>
                      <a:pt x="6985" y="3106"/>
                    </a:cubicBezTo>
                    <a:cubicBezTo>
                      <a:pt x="6970" y="2996"/>
                      <a:pt x="6956" y="2885"/>
                      <a:pt x="6941" y="2775"/>
                    </a:cubicBezTo>
                    <a:lnTo>
                      <a:pt x="6941" y="2443"/>
                    </a:lnTo>
                    <a:lnTo>
                      <a:pt x="6941" y="2443"/>
                    </a:lnTo>
                    <a:lnTo>
                      <a:pt x="6941" y="2443"/>
                    </a:lnTo>
                    <a:lnTo>
                      <a:pt x="6941" y="2443"/>
                    </a:lnTo>
                    <a:lnTo>
                      <a:pt x="6941" y="2429"/>
                    </a:lnTo>
                    <a:lnTo>
                      <a:pt x="6941" y="2429"/>
                    </a:lnTo>
                    <a:lnTo>
                      <a:pt x="5206" y="922"/>
                    </a:lnTo>
                    <a:lnTo>
                      <a:pt x="3649" y="0"/>
                    </a:lnTo>
                    <a:lnTo>
                      <a:pt x="1557" y="1042"/>
                    </a:lnTo>
                    <a:lnTo>
                      <a:pt x="22" y="2429"/>
                    </a:lnTo>
                    <a:lnTo>
                      <a:pt x="0" y="2429"/>
                    </a:lnTo>
                    <a:close/>
                  </a:path>
                </a:pathLst>
              </a:custGeom>
              <a:solidFill>
                <a:srgbClr val="0070C0"/>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2" name="Freeform 7"/>
              <p:cNvSpPr>
                <a:spLocks/>
              </p:cNvSpPr>
              <p:nvPr/>
            </p:nvSpPr>
            <p:spPr bwMode="auto">
              <a:xfrm>
                <a:off x="1978024" y="2235201"/>
                <a:ext cx="1463674" cy="1800226"/>
              </a:xfrm>
              <a:custGeom>
                <a:avLst/>
                <a:gdLst/>
                <a:ahLst/>
                <a:cxnLst>
                  <a:cxn ang="0">
                    <a:pos x="470" y="0"/>
                  </a:cxn>
                  <a:cxn ang="0">
                    <a:pos x="470" y="0"/>
                  </a:cxn>
                  <a:cxn ang="0">
                    <a:pos x="416" y="56"/>
                  </a:cxn>
                  <a:cxn ang="0">
                    <a:pos x="366" y="114"/>
                  </a:cxn>
                  <a:cxn ang="0">
                    <a:pos x="318" y="174"/>
                  </a:cxn>
                  <a:cxn ang="0">
                    <a:pos x="274" y="238"/>
                  </a:cxn>
                  <a:cxn ang="0">
                    <a:pos x="232" y="302"/>
                  </a:cxn>
                  <a:cxn ang="0">
                    <a:pos x="194" y="370"/>
                  </a:cxn>
                  <a:cxn ang="0">
                    <a:pos x="158" y="438"/>
                  </a:cxn>
                  <a:cxn ang="0">
                    <a:pos x="126" y="510"/>
                  </a:cxn>
                  <a:cxn ang="0">
                    <a:pos x="98" y="582"/>
                  </a:cxn>
                  <a:cxn ang="0">
                    <a:pos x="72" y="658"/>
                  </a:cxn>
                  <a:cxn ang="0">
                    <a:pos x="50" y="734"/>
                  </a:cxn>
                  <a:cxn ang="0">
                    <a:pos x="32" y="810"/>
                  </a:cxn>
                  <a:cxn ang="0">
                    <a:pos x="18" y="890"/>
                  </a:cxn>
                  <a:cxn ang="0">
                    <a:pos x="8" y="970"/>
                  </a:cxn>
                  <a:cxn ang="0">
                    <a:pos x="2" y="1052"/>
                  </a:cxn>
                  <a:cxn ang="0">
                    <a:pos x="0" y="1134"/>
                  </a:cxn>
                  <a:cxn ang="0">
                    <a:pos x="160" y="1006"/>
                  </a:cxn>
                  <a:cxn ang="0">
                    <a:pos x="320" y="878"/>
                  </a:cxn>
                  <a:cxn ang="0">
                    <a:pos x="480" y="1006"/>
                  </a:cxn>
                  <a:cxn ang="0">
                    <a:pos x="640" y="1134"/>
                  </a:cxn>
                  <a:cxn ang="0">
                    <a:pos x="640" y="1134"/>
                  </a:cxn>
                  <a:cxn ang="0">
                    <a:pos x="640" y="1134"/>
                  </a:cxn>
                  <a:cxn ang="0">
                    <a:pos x="640" y="1084"/>
                  </a:cxn>
                  <a:cxn ang="0">
                    <a:pos x="644" y="1036"/>
                  </a:cxn>
                  <a:cxn ang="0">
                    <a:pos x="650" y="988"/>
                  </a:cxn>
                  <a:cxn ang="0">
                    <a:pos x="660" y="940"/>
                  </a:cxn>
                  <a:cxn ang="0">
                    <a:pos x="670" y="894"/>
                  </a:cxn>
                  <a:cxn ang="0">
                    <a:pos x="682" y="848"/>
                  </a:cxn>
                  <a:cxn ang="0">
                    <a:pos x="698" y="804"/>
                  </a:cxn>
                  <a:cxn ang="0">
                    <a:pos x="716" y="760"/>
                  </a:cxn>
                  <a:cxn ang="0">
                    <a:pos x="734" y="716"/>
                  </a:cxn>
                  <a:cxn ang="0">
                    <a:pos x="756" y="676"/>
                  </a:cxn>
                  <a:cxn ang="0">
                    <a:pos x="780" y="636"/>
                  </a:cxn>
                  <a:cxn ang="0">
                    <a:pos x="804" y="596"/>
                  </a:cxn>
                  <a:cxn ang="0">
                    <a:pos x="832" y="558"/>
                  </a:cxn>
                  <a:cxn ang="0">
                    <a:pos x="860" y="522"/>
                  </a:cxn>
                  <a:cxn ang="0">
                    <a:pos x="890" y="488"/>
                  </a:cxn>
                  <a:cxn ang="0">
                    <a:pos x="922" y="454"/>
                  </a:cxn>
                  <a:cxn ang="0">
                    <a:pos x="922" y="454"/>
                  </a:cxn>
                  <a:cxn ang="0">
                    <a:pos x="922" y="454"/>
                  </a:cxn>
                  <a:cxn ang="0">
                    <a:pos x="922" y="454"/>
                  </a:cxn>
                  <a:cxn ang="0">
                    <a:pos x="922" y="454"/>
                  </a:cxn>
                  <a:cxn ang="0">
                    <a:pos x="922" y="452"/>
                  </a:cxn>
                  <a:cxn ang="0">
                    <a:pos x="900" y="250"/>
                  </a:cxn>
                  <a:cxn ang="0">
                    <a:pos x="878" y="48"/>
                  </a:cxn>
                  <a:cxn ang="0">
                    <a:pos x="674" y="24"/>
                  </a:cxn>
                  <a:cxn ang="0">
                    <a:pos x="472" y="2"/>
                  </a:cxn>
                  <a:cxn ang="0">
                    <a:pos x="470" y="0"/>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134"/>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4"/>
                    </a:lnTo>
                    <a:lnTo>
                      <a:pt x="922" y="454"/>
                    </a:lnTo>
                    <a:lnTo>
                      <a:pt x="922" y="454"/>
                    </a:lnTo>
                    <a:lnTo>
                      <a:pt x="922" y="454"/>
                    </a:lnTo>
                    <a:lnTo>
                      <a:pt x="922" y="452"/>
                    </a:lnTo>
                    <a:lnTo>
                      <a:pt x="900" y="250"/>
                    </a:lnTo>
                    <a:lnTo>
                      <a:pt x="878" y="48"/>
                    </a:lnTo>
                    <a:lnTo>
                      <a:pt x="674" y="24"/>
                    </a:lnTo>
                    <a:lnTo>
                      <a:pt x="472" y="2"/>
                    </a:lnTo>
                    <a:lnTo>
                      <a:pt x="470" y="0"/>
                    </a:lnTo>
                    <a:close/>
                  </a:path>
                </a:pathLst>
              </a:custGeom>
              <a:solidFill>
                <a:srgbClr val="0070C0"/>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3" name="Freeform 8"/>
              <p:cNvSpPr>
                <a:spLocks/>
              </p:cNvSpPr>
              <p:nvPr/>
            </p:nvSpPr>
            <p:spPr bwMode="auto">
              <a:xfrm>
                <a:off x="2720974" y="5109701"/>
                <a:ext cx="1800224" cy="1466851"/>
              </a:xfrm>
              <a:custGeom>
                <a:avLst/>
                <a:gdLst>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7743 w 10000"/>
                  <a:gd name="connsiteY19" fmla="*/ 653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9450 w 10000"/>
                  <a:gd name="connsiteY18" fmla="*/ 790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0" y="4913"/>
                    </a:moveTo>
                    <a:lnTo>
                      <a:pt x="0" y="4913"/>
                    </a:lnTo>
                    <a:lnTo>
                      <a:pt x="494" y="5476"/>
                    </a:lnTo>
                    <a:lnTo>
                      <a:pt x="1005" y="6017"/>
                    </a:lnTo>
                    <a:lnTo>
                      <a:pt x="1534" y="6537"/>
                    </a:lnTo>
                    <a:lnTo>
                      <a:pt x="2081" y="7035"/>
                    </a:lnTo>
                    <a:lnTo>
                      <a:pt x="2663" y="7489"/>
                    </a:lnTo>
                    <a:lnTo>
                      <a:pt x="3263" y="7900"/>
                    </a:lnTo>
                    <a:lnTo>
                      <a:pt x="3862" y="8290"/>
                    </a:lnTo>
                    <a:lnTo>
                      <a:pt x="4497" y="8636"/>
                    </a:lnTo>
                    <a:lnTo>
                      <a:pt x="5132" y="8939"/>
                    </a:lnTo>
                    <a:lnTo>
                      <a:pt x="5785" y="9221"/>
                    </a:lnTo>
                    <a:lnTo>
                      <a:pt x="6455" y="9459"/>
                    </a:lnTo>
                    <a:lnTo>
                      <a:pt x="7143" y="9654"/>
                    </a:lnTo>
                    <a:lnTo>
                      <a:pt x="7848" y="9805"/>
                    </a:lnTo>
                    <a:lnTo>
                      <a:pt x="8554" y="9913"/>
                    </a:lnTo>
                    <a:lnTo>
                      <a:pt x="9259" y="9978"/>
                    </a:lnTo>
                    <a:lnTo>
                      <a:pt x="10000" y="10000"/>
                    </a:lnTo>
                    <a:lnTo>
                      <a:pt x="9450" y="7908"/>
                    </a:lnTo>
                    <a:cubicBezTo>
                      <a:pt x="9315" y="7211"/>
                      <a:pt x="8602" y="6874"/>
                      <a:pt x="8467" y="6177"/>
                    </a:cubicBezTo>
                    <a:lnTo>
                      <a:pt x="9450" y="4805"/>
                    </a:lnTo>
                    <a:lnTo>
                      <a:pt x="10000" y="3074"/>
                    </a:lnTo>
                    <a:lnTo>
                      <a:pt x="10000" y="3074"/>
                    </a:lnTo>
                    <a:lnTo>
                      <a:pt x="10000" y="3074"/>
                    </a:lnTo>
                    <a:lnTo>
                      <a:pt x="9559" y="3052"/>
                    </a:lnTo>
                    <a:lnTo>
                      <a:pt x="9136" y="3009"/>
                    </a:lnTo>
                    <a:lnTo>
                      <a:pt x="8695" y="2944"/>
                    </a:lnTo>
                    <a:lnTo>
                      <a:pt x="8289" y="2857"/>
                    </a:lnTo>
                    <a:lnTo>
                      <a:pt x="7866" y="2749"/>
                    </a:lnTo>
                    <a:lnTo>
                      <a:pt x="7478" y="2597"/>
                    </a:lnTo>
                    <a:lnTo>
                      <a:pt x="7072" y="2446"/>
                    </a:lnTo>
                    <a:lnTo>
                      <a:pt x="6684" y="2251"/>
                    </a:lnTo>
                    <a:lnTo>
                      <a:pt x="6314" y="2035"/>
                    </a:lnTo>
                    <a:lnTo>
                      <a:pt x="5944" y="1818"/>
                    </a:lnTo>
                    <a:lnTo>
                      <a:pt x="5591" y="1558"/>
                    </a:lnTo>
                    <a:lnTo>
                      <a:pt x="5256" y="1299"/>
                    </a:lnTo>
                    <a:lnTo>
                      <a:pt x="4921" y="996"/>
                    </a:lnTo>
                    <a:lnTo>
                      <a:pt x="4603" y="693"/>
                    </a:lnTo>
                    <a:lnTo>
                      <a:pt x="4286" y="368"/>
                    </a:lnTo>
                    <a:lnTo>
                      <a:pt x="4004" y="22"/>
                    </a:lnTo>
                    <a:lnTo>
                      <a:pt x="4004" y="0"/>
                    </a:lnTo>
                    <a:cubicBezTo>
                      <a:pt x="3998" y="7"/>
                      <a:pt x="3992" y="15"/>
                      <a:pt x="3986" y="22"/>
                    </a:cubicBezTo>
                    <a:lnTo>
                      <a:pt x="3986" y="22"/>
                    </a:lnTo>
                    <a:lnTo>
                      <a:pt x="3986" y="0"/>
                    </a:lnTo>
                    <a:lnTo>
                      <a:pt x="3986" y="22"/>
                    </a:lnTo>
                    <a:lnTo>
                      <a:pt x="2205" y="260"/>
                    </a:lnTo>
                    <a:lnTo>
                      <a:pt x="406" y="498"/>
                    </a:lnTo>
                    <a:cubicBezTo>
                      <a:pt x="341" y="1234"/>
                      <a:pt x="277" y="1970"/>
                      <a:pt x="212" y="2706"/>
                    </a:cubicBezTo>
                    <a:cubicBezTo>
                      <a:pt x="147" y="3435"/>
                      <a:pt x="83" y="4163"/>
                      <a:pt x="18" y="4892"/>
                    </a:cubicBezTo>
                    <a:lnTo>
                      <a:pt x="0" y="4913"/>
                    </a:lnTo>
                    <a:close/>
                  </a:path>
                </a:pathLst>
              </a:custGeom>
              <a:solidFill>
                <a:srgbClr val="0092FF"/>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4" name="Freeform 9"/>
              <p:cNvSpPr>
                <a:spLocks/>
              </p:cNvSpPr>
              <p:nvPr/>
            </p:nvSpPr>
            <p:spPr bwMode="auto">
              <a:xfrm>
                <a:off x="5597523" y="2233081"/>
                <a:ext cx="1463674" cy="2211921"/>
              </a:xfrm>
              <a:custGeom>
                <a:avLst/>
                <a:gdLst>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25 w 10000"/>
                  <a:gd name="connsiteY19" fmla="*/ 2959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372 w 10000"/>
                  <a:gd name="connsiteY19" fmla="*/ 2924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24">
                    <a:moveTo>
                      <a:pt x="10000" y="8182"/>
                    </a:moveTo>
                    <a:lnTo>
                      <a:pt x="10000" y="8182"/>
                    </a:lnTo>
                    <a:cubicBezTo>
                      <a:pt x="9993" y="8000"/>
                      <a:pt x="9985" y="7818"/>
                      <a:pt x="9978" y="7636"/>
                    </a:cubicBezTo>
                    <a:cubicBezTo>
                      <a:pt x="9956" y="7454"/>
                      <a:pt x="9935" y="7271"/>
                      <a:pt x="9913" y="7089"/>
                    </a:cubicBezTo>
                    <a:lnTo>
                      <a:pt x="9826" y="6528"/>
                    </a:lnTo>
                    <a:cubicBezTo>
                      <a:pt x="9776" y="6346"/>
                      <a:pt x="9725" y="6163"/>
                      <a:pt x="9675" y="5981"/>
                    </a:cubicBezTo>
                    <a:lnTo>
                      <a:pt x="9501" y="5448"/>
                    </a:lnTo>
                    <a:cubicBezTo>
                      <a:pt x="9429" y="5266"/>
                      <a:pt x="9356" y="5084"/>
                      <a:pt x="9284" y="4902"/>
                    </a:cubicBezTo>
                    <a:lnTo>
                      <a:pt x="9024" y="4369"/>
                    </a:lnTo>
                    <a:lnTo>
                      <a:pt x="8720" y="3851"/>
                    </a:lnTo>
                    <a:lnTo>
                      <a:pt x="8395" y="3333"/>
                    </a:lnTo>
                    <a:lnTo>
                      <a:pt x="8004" y="2830"/>
                    </a:lnTo>
                    <a:lnTo>
                      <a:pt x="7592" y="2326"/>
                    </a:lnTo>
                    <a:lnTo>
                      <a:pt x="7137" y="1837"/>
                    </a:lnTo>
                    <a:lnTo>
                      <a:pt x="6638" y="1362"/>
                    </a:lnTo>
                    <a:lnTo>
                      <a:pt x="6095" y="902"/>
                    </a:lnTo>
                    <a:lnTo>
                      <a:pt x="5531" y="456"/>
                    </a:lnTo>
                    <a:lnTo>
                      <a:pt x="4867" y="0"/>
                    </a:lnTo>
                    <a:cubicBezTo>
                      <a:pt x="4799" y="497"/>
                      <a:pt x="4714" y="936"/>
                      <a:pt x="4646" y="1433"/>
                    </a:cubicBezTo>
                    <a:cubicBezTo>
                      <a:pt x="4566" y="1922"/>
                      <a:pt x="4452" y="2435"/>
                      <a:pt x="4372" y="2924"/>
                    </a:cubicBezTo>
                    <a:lnTo>
                      <a:pt x="2213" y="3118"/>
                    </a:lnTo>
                    <a:lnTo>
                      <a:pt x="0" y="3276"/>
                    </a:lnTo>
                    <a:lnTo>
                      <a:pt x="0" y="3290"/>
                    </a:lnTo>
                    <a:lnTo>
                      <a:pt x="0" y="3290"/>
                    </a:lnTo>
                    <a:lnTo>
                      <a:pt x="369" y="3549"/>
                    </a:lnTo>
                    <a:lnTo>
                      <a:pt x="716" y="3808"/>
                    </a:lnTo>
                    <a:lnTo>
                      <a:pt x="1041" y="4082"/>
                    </a:lnTo>
                    <a:lnTo>
                      <a:pt x="1345" y="4369"/>
                    </a:lnTo>
                    <a:lnTo>
                      <a:pt x="1605" y="4657"/>
                    </a:lnTo>
                    <a:lnTo>
                      <a:pt x="1866" y="4959"/>
                    </a:lnTo>
                    <a:lnTo>
                      <a:pt x="2082" y="5261"/>
                    </a:lnTo>
                    <a:cubicBezTo>
                      <a:pt x="2154" y="5367"/>
                      <a:pt x="2227" y="5472"/>
                      <a:pt x="2299" y="5578"/>
                    </a:cubicBezTo>
                    <a:lnTo>
                      <a:pt x="2473" y="5895"/>
                    </a:lnTo>
                    <a:cubicBezTo>
                      <a:pt x="2524" y="6000"/>
                      <a:pt x="2574" y="6106"/>
                      <a:pt x="2625" y="6211"/>
                    </a:cubicBezTo>
                    <a:cubicBezTo>
                      <a:pt x="2668" y="6317"/>
                      <a:pt x="2712" y="6422"/>
                      <a:pt x="2755" y="6528"/>
                    </a:cubicBezTo>
                    <a:lnTo>
                      <a:pt x="2863" y="6859"/>
                    </a:lnTo>
                    <a:lnTo>
                      <a:pt x="2950" y="7189"/>
                    </a:lnTo>
                    <a:cubicBezTo>
                      <a:pt x="2964" y="7299"/>
                      <a:pt x="2979" y="7410"/>
                      <a:pt x="2993" y="7520"/>
                    </a:cubicBezTo>
                    <a:cubicBezTo>
                      <a:pt x="3008" y="7630"/>
                      <a:pt x="3022" y="7741"/>
                      <a:pt x="3037" y="7851"/>
                    </a:cubicBezTo>
                    <a:cubicBezTo>
                      <a:pt x="3044" y="7961"/>
                      <a:pt x="3052" y="8072"/>
                      <a:pt x="3059" y="8182"/>
                    </a:cubicBezTo>
                    <a:lnTo>
                      <a:pt x="3037" y="8182"/>
                    </a:lnTo>
                    <a:lnTo>
                      <a:pt x="3059" y="8182"/>
                    </a:lnTo>
                    <a:lnTo>
                      <a:pt x="3059" y="8182"/>
                    </a:lnTo>
                    <a:lnTo>
                      <a:pt x="3059" y="8182"/>
                    </a:lnTo>
                    <a:lnTo>
                      <a:pt x="3059" y="8182"/>
                    </a:lnTo>
                    <a:lnTo>
                      <a:pt x="4772" y="9103"/>
                    </a:lnTo>
                    <a:lnTo>
                      <a:pt x="6508" y="10024"/>
                    </a:lnTo>
                    <a:lnTo>
                      <a:pt x="8243" y="9103"/>
                    </a:lnTo>
                    <a:lnTo>
                      <a:pt x="9978" y="8182"/>
                    </a:lnTo>
                    <a:lnTo>
                      <a:pt x="10000" y="8182"/>
                    </a:lnTo>
                    <a:close/>
                  </a:path>
                </a:pathLst>
              </a:custGeom>
              <a:solidFill>
                <a:schemeClr val="accent6">
                  <a:lumMod val="60000"/>
                  <a:lumOff val="40000"/>
                </a:schemeClr>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5" name="Freeform 10"/>
              <p:cNvSpPr>
                <a:spLocks/>
              </p:cNvSpPr>
              <p:nvPr/>
            </p:nvSpPr>
            <p:spPr bwMode="auto">
              <a:xfrm>
                <a:off x="4109638" y="5115613"/>
                <a:ext cx="2206626" cy="1463676"/>
              </a:xfrm>
              <a:custGeom>
                <a:avLst/>
                <a:gdLst/>
                <a:ahLst/>
                <a:cxnLst>
                  <a:cxn ang="0">
                    <a:pos x="256" y="922"/>
                  </a:cxn>
                  <a:cxn ang="0">
                    <a:pos x="256" y="922"/>
                  </a:cxn>
                  <a:cxn ang="0">
                    <a:pos x="332" y="920"/>
                  </a:cxn>
                  <a:cxn ang="0">
                    <a:pos x="408" y="914"/>
                  </a:cxn>
                  <a:cxn ang="0">
                    <a:pos x="486" y="906"/>
                  </a:cxn>
                  <a:cxn ang="0">
                    <a:pos x="562" y="892"/>
                  </a:cxn>
                  <a:cxn ang="0">
                    <a:pos x="636" y="876"/>
                  </a:cxn>
                  <a:cxn ang="0">
                    <a:pos x="712" y="856"/>
                  </a:cxn>
                  <a:cxn ang="0">
                    <a:pos x="786" y="832"/>
                  </a:cxn>
                  <a:cxn ang="0">
                    <a:pos x="858" y="804"/>
                  </a:cxn>
                  <a:cxn ang="0">
                    <a:pos x="930" y="774"/>
                  </a:cxn>
                  <a:cxn ang="0">
                    <a:pos x="1000" y="738"/>
                  </a:cxn>
                  <a:cxn ang="0">
                    <a:pos x="1070" y="700"/>
                  </a:cxn>
                  <a:cxn ang="0">
                    <a:pos x="1138" y="658"/>
                  </a:cxn>
                  <a:cxn ang="0">
                    <a:pos x="1204" y="612"/>
                  </a:cxn>
                  <a:cxn ang="0">
                    <a:pos x="1268" y="562"/>
                  </a:cxn>
                  <a:cxn ang="0">
                    <a:pos x="1330" y="510"/>
                  </a:cxn>
                  <a:cxn ang="0">
                    <a:pos x="1390" y="452"/>
                  </a:cxn>
                  <a:cxn ang="0">
                    <a:pos x="1186" y="430"/>
                  </a:cxn>
                  <a:cxn ang="0">
                    <a:pos x="982" y="408"/>
                  </a:cxn>
                  <a:cxn ang="0">
                    <a:pos x="960" y="204"/>
                  </a:cxn>
                  <a:cxn ang="0">
                    <a:pos x="938" y="0"/>
                  </a:cxn>
                  <a:cxn ang="0">
                    <a:pos x="936" y="0"/>
                  </a:cxn>
                  <a:cxn ang="0">
                    <a:pos x="936" y="0"/>
                  </a:cxn>
                  <a:cxn ang="0">
                    <a:pos x="900" y="34"/>
                  </a:cxn>
                  <a:cxn ang="0">
                    <a:pos x="864" y="66"/>
                  </a:cxn>
                  <a:cxn ang="0">
                    <a:pos x="826" y="96"/>
                  </a:cxn>
                  <a:cxn ang="0">
                    <a:pos x="786" y="124"/>
                  </a:cxn>
                  <a:cxn ang="0">
                    <a:pos x="746" y="148"/>
                  </a:cxn>
                  <a:cxn ang="0">
                    <a:pos x="704" y="172"/>
                  </a:cxn>
                  <a:cxn ang="0">
                    <a:pos x="662" y="192"/>
                  </a:cxn>
                  <a:cxn ang="0">
                    <a:pos x="618" y="212"/>
                  </a:cxn>
                  <a:cxn ang="0">
                    <a:pos x="574" y="228"/>
                  </a:cxn>
                  <a:cxn ang="0">
                    <a:pos x="530" y="242"/>
                  </a:cxn>
                  <a:cxn ang="0">
                    <a:pos x="486" y="254"/>
                  </a:cxn>
                  <a:cxn ang="0">
                    <a:pos x="440" y="264"/>
                  </a:cxn>
                  <a:cxn ang="0">
                    <a:pos x="394" y="272"/>
                  </a:cxn>
                  <a:cxn ang="0">
                    <a:pos x="348" y="278"/>
                  </a:cxn>
                  <a:cxn ang="0">
                    <a:pos x="302" y="280"/>
                  </a:cxn>
                  <a:cxn ang="0">
                    <a:pos x="256" y="282"/>
                  </a:cxn>
                  <a:cxn ang="0">
                    <a:pos x="256" y="282"/>
                  </a:cxn>
                  <a:cxn ang="0">
                    <a:pos x="256" y="282"/>
                  </a:cxn>
                  <a:cxn ang="0">
                    <a:pos x="256" y="282"/>
                  </a:cxn>
                  <a:cxn ang="0">
                    <a:pos x="256" y="282"/>
                  </a:cxn>
                  <a:cxn ang="0">
                    <a:pos x="256" y="282"/>
                  </a:cxn>
                  <a:cxn ang="0">
                    <a:pos x="128" y="440"/>
                  </a:cxn>
                  <a:cxn ang="0">
                    <a:pos x="0" y="600"/>
                  </a:cxn>
                  <a:cxn ang="0">
                    <a:pos x="128" y="760"/>
                  </a:cxn>
                  <a:cxn ang="0">
                    <a:pos x="256" y="920"/>
                  </a:cxn>
                  <a:cxn ang="0">
                    <a:pos x="256" y="922"/>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256" y="282"/>
                    </a:lnTo>
                    <a:lnTo>
                      <a:pt x="256" y="282"/>
                    </a:lnTo>
                    <a:lnTo>
                      <a:pt x="256" y="282"/>
                    </a:lnTo>
                    <a:lnTo>
                      <a:pt x="256" y="282"/>
                    </a:lnTo>
                    <a:lnTo>
                      <a:pt x="256" y="282"/>
                    </a:lnTo>
                    <a:lnTo>
                      <a:pt x="128" y="440"/>
                    </a:lnTo>
                    <a:lnTo>
                      <a:pt x="0" y="600"/>
                    </a:lnTo>
                    <a:lnTo>
                      <a:pt x="128" y="760"/>
                    </a:lnTo>
                    <a:lnTo>
                      <a:pt x="256" y="920"/>
                    </a:lnTo>
                    <a:lnTo>
                      <a:pt x="256" y="922"/>
                    </a:lnTo>
                    <a:close/>
                  </a:path>
                </a:pathLst>
              </a:custGeom>
              <a:solidFill>
                <a:srgbClr val="0092FF"/>
              </a:solidFill>
              <a:ln w="3175">
                <a:noFill/>
                <a:prstDash val="solid"/>
                <a:round/>
                <a:headEnd/>
                <a:tailEnd/>
              </a:ln>
            </p:spPr>
            <p:txBody>
              <a:bodyPr/>
              <a:lstStyle/>
              <a:p>
                <a:pPr marL="0" marR="0" lvl="0" indent="0" defTabSz="932429"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grpSp>
        <p:sp>
          <p:nvSpPr>
            <p:cNvPr id="82" name="TextBox 81"/>
            <p:cNvSpPr txBox="1"/>
            <p:nvPr/>
          </p:nvSpPr>
          <p:spPr>
            <a:xfrm rot="4616507">
              <a:off x="6622873" y="3513385"/>
              <a:ext cx="1769466" cy="365098"/>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CONFIG</a:t>
              </a:r>
            </a:p>
          </p:txBody>
        </p:sp>
        <p:sp>
          <p:nvSpPr>
            <p:cNvPr id="83" name="TextBox 82"/>
            <p:cNvSpPr txBox="1"/>
            <p:nvPr/>
          </p:nvSpPr>
          <p:spPr>
            <a:xfrm rot="3169266">
              <a:off x="3935295" y="4856083"/>
              <a:ext cx="1539444" cy="365097"/>
            </a:xfrm>
            <a:prstGeom prst="rect">
              <a:avLst/>
            </a:prstGeom>
            <a:noFill/>
          </p:spPr>
          <p:txBody>
            <a:bodyPr wrap="square" rtlCol="0">
              <a:prstTxWarp prst="textArchDown">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PROTECT</a:t>
              </a:r>
            </a:p>
          </p:txBody>
        </p:sp>
        <p:sp>
          <p:nvSpPr>
            <p:cNvPr id="84" name="TextBox 83"/>
            <p:cNvSpPr txBox="1"/>
            <p:nvPr/>
          </p:nvSpPr>
          <p:spPr>
            <a:xfrm rot="19153604">
              <a:off x="6179920" y="5136669"/>
              <a:ext cx="1607370" cy="365099"/>
            </a:xfrm>
            <a:prstGeom prst="rect">
              <a:avLst/>
            </a:prstGeom>
            <a:noFill/>
          </p:spPr>
          <p:txBody>
            <a:bodyPr wrap="square" rtlCol="0">
              <a:prstTxWarp prst="textArchDown">
                <a:avLst>
                  <a:gd name="adj" fmla="val 20622710"/>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MONITOR</a:t>
              </a:r>
            </a:p>
          </p:txBody>
        </p:sp>
        <p:sp>
          <p:nvSpPr>
            <p:cNvPr id="85" name="TextBox 84"/>
            <p:cNvSpPr txBox="1"/>
            <p:nvPr/>
          </p:nvSpPr>
          <p:spPr>
            <a:xfrm rot="18160028">
              <a:off x="3886525" y="3068243"/>
              <a:ext cx="1596908" cy="365097"/>
            </a:xfrm>
            <a:prstGeom prst="rect">
              <a:avLst/>
            </a:prstGeom>
            <a:noFill/>
          </p:spPr>
          <p:txBody>
            <a:bodyPr wrap="square" rtlCol="0">
              <a:prstTxWarp prst="textArchUp">
                <a:avLst>
                  <a:gd name="adj" fmla="val 9731060"/>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SECURE</a:t>
              </a:r>
            </a:p>
          </p:txBody>
        </p:sp>
        <p:sp>
          <p:nvSpPr>
            <p:cNvPr id="86" name="TextBox 85"/>
            <p:cNvSpPr txBox="1"/>
            <p:nvPr/>
          </p:nvSpPr>
          <p:spPr>
            <a:xfrm rot="20450695">
              <a:off x="4970086" y="2369619"/>
              <a:ext cx="1315338" cy="398780"/>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GOVERN</a:t>
              </a:r>
            </a:p>
          </p:txBody>
        </p:sp>
        <p:sp>
          <p:nvSpPr>
            <p:cNvPr id="87" name="TextBox 86"/>
            <p:cNvSpPr txBox="1"/>
            <p:nvPr/>
          </p:nvSpPr>
          <p:spPr>
            <a:xfrm rot="1872841">
              <a:off x="5951690" y="2512504"/>
              <a:ext cx="1658489" cy="451004"/>
            </a:xfrm>
            <a:prstGeom prst="rect">
              <a:avLst/>
            </a:prstGeom>
            <a:noFill/>
          </p:spPr>
          <p:txBody>
            <a:bodyPr wrap="square" rtlCol="0">
              <a:prstTxWarp prst="textArchUp">
                <a:avLst/>
              </a:prstTxWarp>
              <a:spAutoFit/>
            </a:bodyPr>
            <a:lstStyle/>
            <a:p>
              <a:pPr marL="0" marR="0" lvl="0" indent="0" algn="ctr" defTabSz="932429"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BUILD</a:t>
              </a:r>
            </a:p>
          </p:txBody>
        </p:sp>
      </p:grpSp>
      <p:sp>
        <p:nvSpPr>
          <p:cNvPr id="96" name="Oval 95"/>
          <p:cNvSpPr/>
          <p:nvPr/>
        </p:nvSpPr>
        <p:spPr bwMode="auto">
          <a:xfrm>
            <a:off x="8834522" y="2336724"/>
            <a:ext cx="2486968" cy="2502873"/>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2" tIns="143425" rIns="179282" bIns="143425" numCol="1" spcCol="0" rtlCol="0" fromWordArt="0" anchor="t" anchorCtr="0" forceAA="0" compatLnSpc="1">
            <a:prstTxWarp prst="textNoShape">
              <a:avLst/>
            </a:prstTxWarp>
            <a:noAutofit/>
          </a:bodyPr>
          <a:lstStyle/>
          <a:p>
            <a:pPr marL="0" marR="0" lvl="0" indent="0" algn="ctr" defTabSz="914114"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14" eaLnBrk="1" fontAlgn="base" latinLnBrk="0" hangingPunct="1">
              <a:lnSpc>
                <a:spcPct val="90000"/>
              </a:lnSpc>
              <a:spcBef>
                <a:spcPct val="0"/>
              </a:spcBef>
              <a:spcAft>
                <a:spcPct val="0"/>
              </a:spcAft>
              <a:buClrTx/>
              <a:buSzTx/>
              <a:buFontTx/>
              <a:buNone/>
              <a:tabLst/>
              <a:defRPr/>
            </a:pPr>
            <a:r>
              <a:rPr kumimoji="0" lang="en-US" sz="1764" b="0" i="0" u="none" strike="noStrike" kern="0" cap="none" spc="0" normalizeH="0" baseline="0" noProof="0">
                <a:ln>
                  <a:noFill/>
                </a:ln>
                <a:solidFill>
                  <a:schemeClr val="tx1"/>
                </a:solidFill>
                <a:effectLst/>
                <a:uLnTx/>
                <a:uFillTx/>
                <a:ea typeface="Segoe UI" pitchFamily="34" charset="0"/>
                <a:cs typeface="Segoe UI" pitchFamily="34" charset="0"/>
              </a:rPr>
              <a:t>Automation &amp; Control</a:t>
            </a:r>
          </a:p>
        </p:txBody>
      </p:sp>
      <p:pic>
        <p:nvPicPr>
          <p:cNvPr id="97" name="Picture 96"/>
          <p:cNvPicPr>
            <a:picLocks noChangeAspect="1"/>
          </p:cNvPicPr>
          <p:nvPr/>
        </p:nvPicPr>
        <p:blipFill>
          <a:blip r:embed="rId8"/>
          <a:stretch>
            <a:fillRect/>
          </a:stretch>
        </p:blipFill>
        <p:spPr>
          <a:xfrm>
            <a:off x="9396782" y="3929903"/>
            <a:ext cx="1196042" cy="683452"/>
          </a:xfrm>
          <a:prstGeom prst="rect">
            <a:avLst/>
          </a:prstGeom>
          <a:solidFill>
            <a:schemeClr val="bg2"/>
          </a:solidFill>
        </p:spPr>
      </p:pic>
    </p:spTree>
    <p:extLst>
      <p:ext uri="{BB962C8B-B14F-4D97-AF65-F5344CB8AC3E}">
        <p14:creationId xmlns:p14="http://schemas.microsoft.com/office/powerpoint/2010/main" val="9913852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p:cNvSpPr/>
          <p:nvPr/>
        </p:nvSpPr>
        <p:spPr bwMode="auto">
          <a:xfrm>
            <a:off x="8910311" y="69238"/>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Hybrid management	Integrate existing systems </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17384" y="887934"/>
            <a:ext cx="3001506" cy="5335184"/>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Process Automation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Author PowerShell, PowerShell workflow, Graphical runbooks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Hybrid Runbook Workers with Proxy support</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Update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Insights across Windows &amp; Linux</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Orchestrated updates and troubleshooting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Configuration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DSC Configurations, Pull service</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Node Management &amp; Reporting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Change tracking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Easy Onboarding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RunAs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account for Azure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Gallery of runbooks and modules from Microsoft and community</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Shared capabilities across features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Role Based Access Control</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Secure, global store for variables, credentials, certificates, connections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Schedules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Modules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Source control support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Auditing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Tags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Integration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Full SDK with PowerShell, </a:t>
            </a: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.Net</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and REST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Webhooks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to start runbook remotely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ITSM support</a:t>
            </a: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98882" y="849343"/>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Manage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Process Automation</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Configuration Management</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Update Management</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Windows &amp; Linux</a:t>
            </a:r>
          </a:p>
        </p:txBody>
      </p:sp>
      <p:pic>
        <p:nvPicPr>
          <p:cNvPr id="21" name="Picture 20"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a:ln>
                <a:noFill/>
              </a:ln>
              <a:solidFill>
                <a:schemeClr val="bg1">
                  <a:lumMod val="50000"/>
                </a:scheme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Hybrid Worker</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a:ln>
                <a:noFill/>
              </a:ln>
              <a:solidFill>
                <a:schemeClr val="bg1">
                  <a:lumMod val="50000"/>
                </a:schemeClr>
              </a:solidFill>
              <a:effectLst/>
              <a:uLnTx/>
              <a:uFillTx/>
              <a:latin typeface="+mj-l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8"/>
            <a:ext cx="1198309" cy="1086142"/>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Hyper-V</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VMWare</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OpenStack</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a:ln>
                <a:noFill/>
              </a:ln>
              <a:solidFill>
                <a:schemeClr val="bg1"/>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a:ln>
                  <a:noFill/>
                </a:ln>
                <a:solidFill>
                  <a:schemeClr val="bg1">
                    <a:lumMod val="50000"/>
                  </a:scheme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rPr>
              <a:t>Automation &amp; Control</a:t>
            </a:r>
          </a:p>
        </p:txBody>
      </p:sp>
      <p:sp>
        <p:nvSpPr>
          <p:cNvPr id="119" name="Freeform 95"/>
          <p:cNvSpPr>
            <a:spLocks/>
          </p:cNvSpPr>
          <p:nvPr/>
        </p:nvSpPr>
        <p:spPr bwMode="auto">
          <a:xfrm flipH="1">
            <a:off x="3323527" y="1924643"/>
            <a:ext cx="1347239"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29" name="Rectangle 128"/>
          <p:cNvSpPr/>
          <p:nvPr/>
        </p:nvSpPr>
        <p:spPr bwMode="auto">
          <a:xfrm>
            <a:off x="3410323" y="204128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Automation &amp; Control</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130" name="Rectangle 129"/>
          <p:cNvSpPr/>
          <p:nvPr/>
        </p:nvSpPr>
        <p:spPr bwMode="auto">
          <a:xfrm>
            <a:off x="2507461" y="1477675"/>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a:ln>
                  <a:noFill/>
                </a:ln>
                <a:gradFill>
                  <a:gsLst>
                    <a:gs pos="0">
                      <a:schemeClr val="tx1"/>
                    </a:gs>
                    <a:gs pos="100000">
                      <a:schemeClr val="tx1"/>
                    </a:gs>
                  </a:gsLst>
                  <a:lin ang="5400000" scaled="0"/>
                </a:gradFill>
                <a:effectLst/>
                <a:uLnTx/>
                <a:uFillTx/>
              </a:rPr>
              <a:t>OMS</a:t>
            </a:r>
            <a:endParaRPr kumimoji="0" lang="en-US" sz="952" b="1"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AWS &amp; Service Providers</a:t>
            </a:r>
          </a:p>
        </p:txBody>
      </p:sp>
      <p:sp>
        <p:nvSpPr>
          <p:cNvPr id="66" name="Rectangle 65"/>
          <p:cNvSpPr/>
          <p:nvPr/>
        </p:nvSpPr>
        <p:spPr>
          <a:xfrm>
            <a:off x="1545301" y="3757012"/>
            <a:ext cx="1092572" cy="249422"/>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On-Premises</a:t>
            </a:r>
          </a:p>
        </p:txBody>
      </p:sp>
      <p:pic>
        <p:nvPicPr>
          <p:cNvPr id="69" name="Picture 68"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7155430" y="6400680"/>
            <a:ext cx="319930" cy="261023"/>
          </a:xfrm>
          <a:prstGeom prst="rect">
            <a:avLst/>
          </a:prstGeom>
          <a:noFill/>
          <a:ln>
            <a:noFill/>
          </a:ln>
        </p:spPr>
      </p:pic>
    </p:spTree>
    <p:extLst>
      <p:ext uri="{BB962C8B-B14F-4D97-AF65-F5344CB8AC3E}">
        <p14:creationId xmlns:p14="http://schemas.microsoft.com/office/powerpoint/2010/main" val="331809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p:cNvSpPr/>
          <p:nvPr/>
        </p:nvSpPr>
        <p:spPr bwMode="auto">
          <a:xfrm>
            <a:off x="8910311" y="69238"/>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Unified visibility and deployment</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17384" y="887935"/>
            <a:ext cx="3001506" cy="4515082"/>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600" b="0" i="0" u="none" strike="noStrike" kern="0" cap="none" spc="-49" normalizeH="0" baseline="0" noProof="0">
                <a:ln>
                  <a:noFill/>
                </a:ln>
                <a:gradFill>
                  <a:gsLst>
                    <a:gs pos="0">
                      <a:srgbClr val="FFFFFF"/>
                    </a:gs>
                    <a:gs pos="100000">
                      <a:srgbClr val="FFFFFF"/>
                    </a:gs>
                  </a:gsLst>
                  <a:lin ang="5400000" scaled="1"/>
                </a:gradFill>
                <a:effectLst/>
                <a:uLnTx/>
                <a:uFillTx/>
              </a:rPr>
              <a:t>Desired State Configuration (DSC)</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Proactively respond to configuration drift by defining a baseline for your environment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Deliver Infrastructure as code</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Flexible Delivery</a:t>
            </a:r>
          </a:p>
          <a:p>
            <a:pPr marL="637821" marR="0" lvl="2"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Apply and monitor</a:t>
            </a:r>
          </a:p>
          <a:p>
            <a:pPr marL="637821" marR="0" lvl="2"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Apply and autocorrect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Detailed reporting and diagnostics at a per resource level</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Available for both Windows &amp; Linux</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600" b="0" i="0" u="none" strike="noStrike" kern="0" cap="none" spc="-49" normalizeH="0" baseline="0" noProof="0">
                <a:ln>
                  <a:noFill/>
                </a:ln>
                <a:gradFill>
                  <a:gsLst>
                    <a:gs pos="0">
                      <a:srgbClr val="FFFFFF"/>
                    </a:gs>
                    <a:gs pos="100000">
                      <a:srgbClr val="FFFFFF"/>
                    </a:gs>
                  </a:gsLst>
                  <a:lin ang="5400000" scaled="1"/>
                </a:gradFill>
                <a:effectLst/>
                <a:uLnTx/>
                <a:uFillTx/>
              </a:rPr>
              <a:t>Change Tracking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Track changes made to your system</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Valuable for root-cause analysis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Available for both Windows &amp; Linux</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Windows</a:t>
            </a:r>
          </a:p>
          <a:p>
            <a:pPr marL="1104192" marR="0" lvl="3"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Software</a:t>
            </a:r>
          </a:p>
          <a:p>
            <a:pPr marL="1104192" marR="0" lvl="3"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Services</a:t>
            </a:r>
          </a:p>
          <a:p>
            <a:pPr marL="1104192" marR="0" lvl="3"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Files</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a:ln>
                  <a:noFill/>
                </a:ln>
                <a:gradFill>
                  <a:gsLst>
                    <a:gs pos="0">
                      <a:srgbClr val="FFFFFF"/>
                    </a:gs>
                    <a:gs pos="100000">
                      <a:srgbClr val="FFFFFF"/>
                    </a:gs>
                  </a:gsLst>
                  <a:lin ang="5400000" scaled="1"/>
                </a:gradFill>
                <a:effectLst/>
                <a:uLnTx/>
                <a:uFillTx/>
              </a:rPr>
              <a:t>Linux</a:t>
            </a:r>
          </a:p>
          <a:p>
            <a:pPr marL="1104192" marR="0" lvl="3"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Software  (Packages)</a:t>
            </a:r>
          </a:p>
          <a:p>
            <a:pPr marL="1104192" marR="0" lvl="3" indent="-171450" defTabSz="913699"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0" cap="none" spc="-49" normalizeH="0" baseline="0" noProof="0">
                <a:ln>
                  <a:noFill/>
                </a:ln>
                <a:gradFill>
                  <a:gsLst>
                    <a:gs pos="0">
                      <a:srgbClr val="FFFFFF"/>
                    </a:gs>
                    <a:gs pos="100000">
                      <a:srgbClr val="FFFFFF"/>
                    </a:gs>
                  </a:gsLst>
                  <a:lin ang="5400000" scaled="1"/>
                </a:gradFill>
                <a:effectLst/>
                <a:uLnTx/>
                <a:uFillTx/>
              </a:rPr>
              <a:t>Daemons</a:t>
            </a: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98882" y="849343"/>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Configure any cloud or on premise machine</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Windows &amp; Linux</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1"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Desired State Configuration</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Change Tracking</a:t>
            </a:r>
          </a:p>
        </p:txBody>
      </p:sp>
      <p:pic>
        <p:nvPicPr>
          <p:cNvPr id="21" name="Picture 20" descr="\\MAGNUM\Projects\Microsoft\Cloud Power FY12\Design\ICONS_PNG\Application.png"/>
          <p:cNvPicPr>
            <a:picLocks noChangeAspect="1" noChangeArrowheads="1"/>
          </p:cNvPicPr>
          <p:nvPr/>
        </p:nvPicPr>
        <p:blipFill rotWithShape="1">
          <a:blip r:embed="rId4"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a:ln>
                <a:noFill/>
              </a:ln>
              <a:solidFill>
                <a:schemeClr val="bg1">
                  <a:lumMod val="50000"/>
                </a:scheme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Hybrid Worker</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a:ln>
                <a:noFill/>
              </a:ln>
              <a:solidFill>
                <a:schemeClr val="bg1">
                  <a:lumMod val="50000"/>
                </a:schemeClr>
              </a:solidFill>
              <a:effectLst/>
              <a:uLnTx/>
              <a:uFillTx/>
              <a:latin typeface="+mj-l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9"/>
            <a:ext cx="1198309" cy="1085896"/>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On-Premises Datacenter</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a:ln>
                <a:noFill/>
              </a:ln>
              <a:solidFill>
                <a:schemeClr val="bg1"/>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a:ln>
                  <a:noFill/>
                </a:ln>
                <a:solidFill>
                  <a:schemeClr val="bg1">
                    <a:lumMod val="50000"/>
                  </a:schemeClr>
                </a:solidFill>
                <a:effectLst/>
                <a:uLnTx/>
                <a:uFillTx/>
              </a:rPr>
              <a:t>Azure</a:t>
            </a:r>
          </a:p>
        </p:txBody>
      </p:sp>
      <p:sp>
        <p:nvSpPr>
          <p:cNvPr id="120" name="Title 16"/>
          <p:cNvSpPr txBox="1">
            <a:spLocks/>
          </p:cNvSpPr>
          <p:nvPr/>
        </p:nvSpPr>
        <p:spPr>
          <a:xfrm>
            <a:off x="392303" y="358666"/>
            <a:ext cx="7380176"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rPr>
              <a:t>Configuration Management</a:t>
            </a:r>
          </a:p>
        </p:txBody>
      </p:sp>
      <p:sp>
        <p:nvSpPr>
          <p:cNvPr id="119" name="Freeform 95"/>
          <p:cNvSpPr>
            <a:spLocks/>
          </p:cNvSpPr>
          <p:nvPr/>
        </p:nvSpPr>
        <p:spPr bwMode="auto">
          <a:xfrm flipH="1">
            <a:off x="3618474" y="2093289"/>
            <a:ext cx="1052292" cy="7008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29" name="Rectangle 128"/>
          <p:cNvSpPr/>
          <p:nvPr/>
        </p:nvSpPr>
        <p:spPr bwMode="auto">
          <a:xfrm>
            <a:off x="3648255" y="2170533"/>
            <a:ext cx="1108853" cy="59080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199" b="0" i="0" u="none" strike="noStrike" kern="0" cap="none" spc="-50" normalizeH="0" baseline="0" noProof="0">
                <a:ln>
                  <a:noFill/>
                </a:ln>
                <a:gradFill>
                  <a:gsLst>
                    <a:gs pos="0">
                      <a:schemeClr val="tx1"/>
                    </a:gs>
                    <a:gs pos="100000">
                      <a:schemeClr val="tx1"/>
                    </a:gs>
                  </a:gsLst>
                  <a:lin ang="5400000" scaled="0"/>
                </a:gradFill>
                <a:effectLst/>
                <a:uLnTx/>
                <a:uFillTx/>
              </a:rPr>
              <a:t>Configuration Management</a:t>
            </a:r>
            <a:endParaRPr kumimoji="0" lang="en-US" sz="700" b="0"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130" name="Rectangle 129"/>
          <p:cNvSpPr/>
          <p:nvPr/>
        </p:nvSpPr>
        <p:spPr bwMode="auto">
          <a:xfrm>
            <a:off x="2648357" y="169894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a:ln>
                  <a:noFill/>
                </a:ln>
                <a:gradFill>
                  <a:gsLst>
                    <a:gs pos="0">
                      <a:schemeClr val="tx1"/>
                    </a:gs>
                    <a:gs pos="100000">
                      <a:schemeClr val="tx1"/>
                    </a:gs>
                  </a:gsLst>
                  <a:lin ang="5400000" scaled="0"/>
                </a:gradFill>
                <a:effectLst/>
                <a:uLnTx/>
                <a:uFillTx/>
              </a:rPr>
              <a:t>Automation &amp; Control</a:t>
            </a:r>
            <a:endParaRPr kumimoji="0" lang="en-US" sz="952" b="1"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AWS &amp; Service Providers</a:t>
            </a:r>
          </a:p>
        </p:txBody>
      </p:sp>
    </p:spTree>
    <p:extLst>
      <p:ext uri="{BB962C8B-B14F-4D97-AF65-F5344CB8AC3E}">
        <p14:creationId xmlns:p14="http://schemas.microsoft.com/office/powerpoint/2010/main" val="34699204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a:t>Desired State Configuration</a:t>
            </a:r>
          </a:p>
        </p:txBody>
      </p:sp>
    </p:spTree>
    <p:extLst>
      <p:ext uri="{BB962C8B-B14F-4D97-AF65-F5344CB8AC3E}">
        <p14:creationId xmlns:p14="http://schemas.microsoft.com/office/powerpoint/2010/main" val="76708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3174"/>
            <a:ext cx="11885514" cy="3182525"/>
          </a:xfrm>
          <a:prstGeom prst="rect">
            <a:avLst/>
          </a:prstGeom>
        </p:spPr>
        <p:txBody>
          <a:bodyPr/>
          <a:lstStyle/>
          <a:p>
            <a:pPr marL="582873" indent="-582873">
              <a:spcAft>
                <a:spcPts val="1224"/>
              </a:spcAft>
              <a:buFont typeface="Arial" panose="020B0604020202020204" pitchFamily="34" charset="0"/>
              <a:buChar char="•"/>
            </a:pPr>
            <a:r>
              <a:rPr lang="en-US" sz="4398"/>
              <a:t> </a:t>
            </a:r>
            <a:r>
              <a:rPr lang="en-US" sz="3672"/>
              <a:t>Simplifies configuration</a:t>
            </a:r>
          </a:p>
          <a:p>
            <a:pPr marL="582873" indent="-582873">
              <a:spcAft>
                <a:spcPts val="1224"/>
              </a:spcAft>
              <a:buFont typeface="Arial" panose="020B0604020202020204" pitchFamily="34" charset="0"/>
              <a:buChar char="•"/>
            </a:pPr>
            <a:r>
              <a:rPr lang="en-US" sz="3672"/>
              <a:t> Prevents configuration drift</a:t>
            </a:r>
          </a:p>
          <a:p>
            <a:pPr marL="582873" indent="-582873">
              <a:spcAft>
                <a:spcPts val="1224"/>
              </a:spcAft>
              <a:buFont typeface="Arial" panose="020B0604020202020204" pitchFamily="34" charset="0"/>
              <a:buChar char="•"/>
            </a:pPr>
            <a:r>
              <a:rPr lang="en-US" sz="3672"/>
              <a:t> Flexible deployment options</a:t>
            </a:r>
          </a:p>
          <a:p>
            <a:pPr marL="582873" indent="-582873">
              <a:spcAft>
                <a:spcPts val="1224"/>
              </a:spcAft>
              <a:buFont typeface="Arial" panose="020B0604020202020204" pitchFamily="34" charset="0"/>
              <a:buChar char="•"/>
            </a:pPr>
            <a:r>
              <a:rPr lang="en-US" sz="3672"/>
              <a:t> Enables continuous deployment</a:t>
            </a:r>
          </a:p>
        </p:txBody>
      </p:sp>
      <p:sp>
        <p:nvSpPr>
          <p:cNvPr id="2" name="Title 1"/>
          <p:cNvSpPr>
            <a:spLocks noGrp="1"/>
          </p:cNvSpPr>
          <p:nvPr>
            <p:ph type="title"/>
          </p:nvPr>
        </p:nvSpPr>
        <p:spPr>
          <a:xfrm>
            <a:off x="458670" y="330760"/>
            <a:ext cx="11305227" cy="1351952"/>
          </a:xfrm>
        </p:spPr>
        <p:txBody>
          <a:bodyPr>
            <a:normAutofit/>
          </a:bodyPr>
          <a:lstStyle/>
          <a:p>
            <a:r>
              <a:rPr lang="en-US"/>
              <a:t>PS DSC configuration management</a:t>
            </a:r>
          </a:p>
        </p:txBody>
      </p:sp>
      <p:graphicFrame>
        <p:nvGraphicFramePr>
          <p:cNvPr id="4" name="Diagram 3"/>
          <p:cNvGraphicFramePr/>
          <p:nvPr>
            <p:extLst/>
          </p:nvPr>
        </p:nvGraphicFramePr>
        <p:xfrm>
          <a:off x="1113560" y="2963939"/>
          <a:ext cx="10783665" cy="4571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2"/>
    </p:custDataLst>
    <p:extLst>
      <p:ext uri="{BB962C8B-B14F-4D97-AF65-F5344CB8AC3E}">
        <p14:creationId xmlns:p14="http://schemas.microsoft.com/office/powerpoint/2010/main" val="2657007848"/>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400"/>
              <a:t>Automation DSC solves enterprise challenges</a:t>
            </a:r>
          </a:p>
        </p:txBody>
      </p:sp>
      <p:sp>
        <p:nvSpPr>
          <p:cNvPr id="6" name="Text Placeholder 5"/>
          <p:cNvSpPr>
            <a:spLocks noGrp="1"/>
          </p:cNvSpPr>
          <p:nvPr>
            <p:ph type="body" sz="quarter" idx="10"/>
          </p:nvPr>
        </p:nvSpPr>
        <p:spPr>
          <a:xfrm>
            <a:off x="274637" y="1212525"/>
            <a:ext cx="12161837" cy="5398401"/>
          </a:xfrm>
        </p:spPr>
        <p:txBody>
          <a:bodyPr/>
          <a:lstStyle/>
          <a:p>
            <a:pPr lvl="0">
              <a:buClr>
                <a:srgbClr val="FFFFFF"/>
              </a:buClr>
            </a:pPr>
            <a:r>
              <a:rPr lang="en-US" sz="2800">
                <a:solidFill>
                  <a:srgbClr val="0078D7"/>
                </a:solidFill>
              </a:rPr>
              <a:t>How do I limit access?</a:t>
            </a:r>
          </a:p>
          <a:p>
            <a:pPr lvl="1"/>
            <a:r>
              <a:rPr lang="en-US"/>
              <a:t>Which users can create / edit which configurations? Which users can compile which configurations (to create node configurations), and apply these node configurations to nodes?</a:t>
            </a:r>
          </a:p>
          <a:p>
            <a:pPr lvl="1"/>
            <a:r>
              <a:rPr lang="en-US"/>
              <a:t>What nodes map to what node configurations? How do I prevent malicious nodes from accessing others?</a:t>
            </a:r>
          </a:p>
          <a:p>
            <a:pPr lvl="1"/>
            <a:endParaRPr lang="en-US"/>
          </a:p>
          <a:p>
            <a:pPr>
              <a:buClr>
                <a:srgbClr val="FFFFFF"/>
              </a:buClr>
            </a:pPr>
            <a:r>
              <a:rPr lang="en-US" sz="2800">
                <a:solidFill>
                  <a:srgbClr val="0078D7"/>
                </a:solidFill>
              </a:rPr>
              <a:t>How do I track change / compliance across my environments?</a:t>
            </a:r>
          </a:p>
          <a:p>
            <a:pPr lvl="1"/>
            <a:r>
              <a:rPr lang="en-US"/>
              <a:t>Who edited what configurations when? Who compiled what configurations, to generate which node configurations, when?</a:t>
            </a:r>
          </a:p>
          <a:p>
            <a:pPr lvl="1"/>
            <a:r>
              <a:rPr lang="en-US"/>
              <a:t>What nodes are compliant or not, pending changes, or failed to become compliant? What specifically is each not compliant with? What services and roles are overall in compliance or not?</a:t>
            </a:r>
          </a:p>
          <a:p>
            <a:pPr lvl="1"/>
            <a:endParaRPr lang="en-US"/>
          </a:p>
          <a:p>
            <a:pPr>
              <a:buClr>
                <a:srgbClr val="FFFFFF"/>
              </a:buClr>
            </a:pPr>
            <a:r>
              <a:rPr lang="en-US" sz="2800">
                <a:solidFill>
                  <a:srgbClr val="0078D7"/>
                </a:solidFill>
              </a:rPr>
              <a:t>How do I orchestrate configuration changes without impacting uptime?</a:t>
            </a:r>
          </a:p>
          <a:p>
            <a:pPr lvl="1"/>
            <a:r>
              <a:rPr lang="en-US"/>
              <a:t>How do I make sure to only cause configuration changes during maintenance windows?</a:t>
            </a:r>
          </a:p>
          <a:p>
            <a:pPr lvl="1"/>
            <a:r>
              <a:rPr lang="en-US"/>
              <a:t>How do I manage configuration changes across upgrade domains within a service?</a:t>
            </a:r>
          </a:p>
          <a:p>
            <a:pPr lvl="1"/>
            <a:r>
              <a:rPr lang="en-US"/>
              <a:t>How do I manage configuration change dependencies across nodes in a service?</a:t>
            </a:r>
          </a:p>
        </p:txBody>
      </p:sp>
    </p:spTree>
    <p:extLst>
      <p:ext uri="{BB962C8B-B14F-4D97-AF65-F5344CB8AC3E}">
        <p14:creationId xmlns:p14="http://schemas.microsoft.com/office/powerpoint/2010/main" val="192616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6990752" y="3511002"/>
            <a:ext cx="2188492" cy="477033"/>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20856" y="1337854"/>
            <a:ext cx="7183182" cy="559137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a:t>Configuration &amp; Automation DSC</a:t>
            </a:r>
          </a:p>
        </p:txBody>
      </p:sp>
      <p:sp>
        <p:nvSpPr>
          <p:cNvPr id="4" name="Vertical Scroll 3"/>
          <p:cNvSpPr/>
          <p:nvPr/>
        </p:nvSpPr>
        <p:spPr>
          <a:xfrm>
            <a:off x="947039" y="2420413"/>
            <a:ext cx="2217228" cy="1803594"/>
          </a:xfrm>
          <a:prstGeom prst="verticalScroll">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(script)</a:t>
            </a:r>
          </a:p>
        </p:txBody>
      </p:sp>
      <p:sp>
        <p:nvSpPr>
          <p:cNvPr id="6" name="Flowchart: Multidocument 5"/>
          <p:cNvSpPr/>
          <p:nvPr/>
        </p:nvSpPr>
        <p:spPr>
          <a:xfrm>
            <a:off x="1044021" y="4461662"/>
            <a:ext cx="1766788" cy="1742248"/>
          </a:xfrm>
          <a:prstGeom prst="flowChartMultidocumen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DSC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Resources</a:t>
            </a:r>
          </a:p>
        </p:txBody>
      </p:sp>
      <p:sp>
        <p:nvSpPr>
          <p:cNvPr id="7" name="TextBox 6"/>
          <p:cNvSpPr txBox="1"/>
          <p:nvPr/>
        </p:nvSpPr>
        <p:spPr>
          <a:xfrm>
            <a:off x="1506050" y="1967211"/>
            <a:ext cx="1255942"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accent2">
                    <a:lumMod val="75000"/>
                  </a:schemeClr>
                </a:solidFill>
                <a:effectLst>
                  <a:outerShdw blurRad="38100" dist="38100" dir="2700000" algn="tl">
                    <a:srgbClr val="000000">
                      <a:alpha val="43137"/>
                    </a:srgbClr>
                  </a:outerShdw>
                </a:effectLst>
                <a:uLnTx/>
                <a:uFillTx/>
              </a:rPr>
              <a:t>Authoring</a:t>
            </a:r>
          </a:p>
        </p:txBody>
      </p:sp>
      <p:pic>
        <p:nvPicPr>
          <p:cNvPr id="18" name="Picture 17"/>
          <p:cNvPicPr>
            <a:picLocks noChangeAspect="1"/>
          </p:cNvPicPr>
          <p:nvPr/>
        </p:nvPicPr>
        <p:blipFill>
          <a:blip r:embed="rId4"/>
          <a:stretch>
            <a:fillRect/>
          </a:stretch>
        </p:blipFill>
        <p:spPr>
          <a:xfrm>
            <a:off x="7171761" y="5172454"/>
            <a:ext cx="802088" cy="1097672"/>
          </a:xfrm>
          <a:prstGeom prst="rect">
            <a:avLst/>
          </a:prstGeom>
        </p:spPr>
      </p:pic>
      <p:pic>
        <p:nvPicPr>
          <p:cNvPr id="19" name="Picture 18"/>
          <p:cNvPicPr>
            <a:picLocks noChangeAspect="1"/>
          </p:cNvPicPr>
          <p:nvPr/>
        </p:nvPicPr>
        <p:blipFill>
          <a:blip r:embed="rId5"/>
          <a:stretch>
            <a:fillRect/>
          </a:stretch>
        </p:blipFill>
        <p:spPr>
          <a:xfrm>
            <a:off x="8792792" y="5172454"/>
            <a:ext cx="802088" cy="1097672"/>
          </a:xfrm>
          <a:prstGeom prst="rect">
            <a:avLst/>
          </a:prstGeom>
        </p:spPr>
      </p:pic>
      <p:pic>
        <p:nvPicPr>
          <p:cNvPr id="20" name="Picture 19"/>
          <p:cNvPicPr>
            <a:picLocks noChangeAspect="1"/>
          </p:cNvPicPr>
          <p:nvPr/>
        </p:nvPicPr>
        <p:blipFill>
          <a:blip r:embed="rId6"/>
          <a:stretch>
            <a:fillRect/>
          </a:stretch>
        </p:blipFill>
        <p:spPr>
          <a:xfrm>
            <a:off x="10413824" y="5141963"/>
            <a:ext cx="802088" cy="1158655"/>
          </a:xfrm>
          <a:prstGeom prst="rect">
            <a:avLst/>
          </a:prstGeom>
        </p:spPr>
      </p:pic>
      <p:sp>
        <p:nvSpPr>
          <p:cNvPr id="21" name="TextBox 20"/>
          <p:cNvSpPr txBox="1"/>
          <p:nvPr/>
        </p:nvSpPr>
        <p:spPr>
          <a:xfrm>
            <a:off x="6990752" y="6270127"/>
            <a:ext cx="1190127" cy="3748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Azure VM</a:t>
            </a:r>
          </a:p>
        </p:txBody>
      </p:sp>
      <p:sp>
        <p:nvSpPr>
          <p:cNvPr id="22" name="TextBox 21"/>
          <p:cNvSpPr txBox="1"/>
          <p:nvPr/>
        </p:nvSpPr>
        <p:spPr>
          <a:xfrm>
            <a:off x="8792793" y="6270127"/>
            <a:ext cx="1143605" cy="6704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Physical server</a:t>
            </a:r>
          </a:p>
        </p:txBody>
      </p:sp>
      <p:sp>
        <p:nvSpPr>
          <p:cNvPr id="23" name="TextBox 22"/>
          <p:cNvSpPr txBox="1"/>
          <p:nvPr/>
        </p:nvSpPr>
        <p:spPr>
          <a:xfrm>
            <a:off x="10360194" y="6270128"/>
            <a:ext cx="1315825" cy="6704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On-</a:t>
            </a:r>
            <a:r>
              <a:rPr kumimoji="0" lang="en-US" sz="1836" b="0" i="0" u="none" strike="noStrike" kern="0" cap="none" spc="0" normalizeH="0" baseline="0" noProof="0" err="1">
                <a:ln>
                  <a:noFill/>
                </a:ln>
                <a:solidFill>
                  <a:sysClr val="windowText" lastClr="000000"/>
                </a:solidFill>
                <a:effectLst/>
                <a:uLnTx/>
                <a:uFillTx/>
              </a:rPr>
              <a:t>prem</a:t>
            </a:r>
            <a:endParaRPr kumimoji="0" lang="en-US" sz="1836"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VM</a:t>
            </a:r>
          </a:p>
        </p:txBody>
      </p:sp>
      <p:grpSp>
        <p:nvGrpSpPr>
          <p:cNvPr id="37" name="Group 36"/>
          <p:cNvGrpSpPr/>
          <p:nvPr/>
        </p:nvGrpSpPr>
        <p:grpSpPr>
          <a:xfrm>
            <a:off x="3978960" y="2053184"/>
            <a:ext cx="1710376" cy="1414861"/>
            <a:chOff x="4502685" y="2055031"/>
            <a:chExt cx="1677229" cy="1387442"/>
          </a:xfrm>
          <a:solidFill>
            <a:srgbClr val="0070C0"/>
          </a:solidFill>
        </p:grpSpPr>
        <p:sp>
          <p:nvSpPr>
            <p:cNvPr id="30" name="Flowchart: Document 29"/>
            <p:cNvSpPr/>
            <p:nvPr/>
          </p:nvSpPr>
          <p:spPr>
            <a:xfrm>
              <a:off x="4772221" y="2055031"/>
              <a:ext cx="1407693" cy="1130968"/>
            </a:xfrm>
            <a:prstGeom prst="flowChartDocumen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MOF</a:t>
              </a:r>
            </a:p>
          </p:txBody>
        </p:sp>
        <p:sp>
          <p:nvSpPr>
            <p:cNvPr id="31" name="Flowchart: Document 30"/>
            <p:cNvSpPr/>
            <p:nvPr/>
          </p:nvSpPr>
          <p:spPr>
            <a:xfrm>
              <a:off x="4618542" y="2175126"/>
              <a:ext cx="1407693" cy="1130968"/>
            </a:xfrm>
            <a:prstGeom prst="flowChartDocumen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MOF</a:t>
              </a:r>
            </a:p>
          </p:txBody>
        </p:sp>
        <p:sp>
          <p:nvSpPr>
            <p:cNvPr id="32" name="Flowchart: Document 31"/>
            <p:cNvSpPr/>
            <p:nvPr/>
          </p:nvSpPr>
          <p:spPr>
            <a:xfrm>
              <a:off x="4502685" y="2311505"/>
              <a:ext cx="1593419" cy="1130968"/>
            </a:xfrm>
            <a:prstGeom prst="flowChartDocumen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a:ln>
                    <a:noFill/>
                  </a:ln>
                  <a:solidFill>
                    <a:sysClr val="windowText" lastClr="000000"/>
                  </a:solidFill>
                  <a:effectLst/>
                  <a:uLnTx/>
                  <a:uFillTx/>
                </a:rPr>
                <a:t>Node 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a:ln>
                    <a:noFill/>
                  </a:ln>
                  <a:solidFill>
                    <a:sysClr val="windowText" lastClr="000000"/>
                  </a:solidFill>
                  <a:effectLst/>
                  <a:uLnTx/>
                  <a:uFillTx/>
                </a:rPr>
                <a:t>(MOF)</a:t>
              </a:r>
            </a:p>
          </p:txBody>
        </p:sp>
      </p:grpSp>
      <p:grpSp>
        <p:nvGrpSpPr>
          <p:cNvPr id="38" name="Group 37"/>
          <p:cNvGrpSpPr/>
          <p:nvPr/>
        </p:nvGrpSpPr>
        <p:grpSpPr>
          <a:xfrm>
            <a:off x="3980730" y="4430968"/>
            <a:ext cx="1710319" cy="1537262"/>
            <a:chOff x="4462462" y="3718394"/>
            <a:chExt cx="1677174" cy="1507470"/>
          </a:xfrm>
          <a:solidFill>
            <a:srgbClr val="0070C0"/>
          </a:solidFill>
        </p:grpSpPr>
        <p:sp>
          <p:nvSpPr>
            <p:cNvPr id="33" name="Flowchart: Magnetic Disk 32"/>
            <p:cNvSpPr/>
            <p:nvPr/>
          </p:nvSpPr>
          <p:spPr>
            <a:xfrm>
              <a:off x="4731943" y="3718394"/>
              <a:ext cx="1407693" cy="1239252"/>
            </a:xfrm>
            <a:prstGeom prst="flowChartMagneticDisk">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Zip</a:t>
              </a:r>
            </a:p>
          </p:txBody>
        </p:sp>
        <p:sp>
          <p:nvSpPr>
            <p:cNvPr id="34" name="Flowchart: Magnetic Disk 33"/>
            <p:cNvSpPr/>
            <p:nvPr/>
          </p:nvSpPr>
          <p:spPr>
            <a:xfrm>
              <a:off x="4588794" y="3846487"/>
              <a:ext cx="1407693" cy="1239252"/>
            </a:xfrm>
            <a:prstGeom prst="flowChartMagneticDisk">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Zip</a:t>
              </a:r>
            </a:p>
          </p:txBody>
        </p:sp>
        <p:sp>
          <p:nvSpPr>
            <p:cNvPr id="35" name="Flowchart: Magnetic Disk 34"/>
            <p:cNvSpPr/>
            <p:nvPr/>
          </p:nvSpPr>
          <p:spPr>
            <a:xfrm>
              <a:off x="4462462" y="3986612"/>
              <a:ext cx="1407693" cy="1239252"/>
            </a:xfrm>
            <a:prstGeom prst="flowChartMagneticDisk">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Zip</a:t>
              </a:r>
            </a:p>
          </p:txBody>
        </p:sp>
      </p:grpSp>
      <p:sp>
        <p:nvSpPr>
          <p:cNvPr id="45" name="Oval 44"/>
          <p:cNvSpPr/>
          <p:nvPr/>
        </p:nvSpPr>
        <p:spPr>
          <a:xfrm>
            <a:off x="9105627" y="3988036"/>
            <a:ext cx="147232" cy="1472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9252860" y="3863034"/>
            <a:ext cx="1654730"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Rest Endpoint</a:t>
            </a:r>
          </a:p>
        </p:txBody>
      </p:sp>
      <p:cxnSp>
        <p:nvCxnSpPr>
          <p:cNvPr id="48" name="Straight Arrow Connector 47"/>
          <p:cNvCxnSpPr>
            <a:stCxn id="18" idx="0"/>
            <a:endCxn id="45" idx="3"/>
          </p:cNvCxnSpPr>
          <p:nvPr/>
        </p:nvCxnSpPr>
        <p:spPr>
          <a:xfrm flipV="1">
            <a:off x="7572807" y="4113708"/>
            <a:ext cx="1554383" cy="1058747"/>
          </a:xfrm>
          <a:prstGeom prst="straightConnector1">
            <a:avLst/>
          </a:prstGeom>
          <a:ln w="19050">
            <a:solidFill>
              <a:schemeClr val="tx2"/>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a:stCxn id="19" idx="0"/>
            <a:endCxn id="45" idx="4"/>
          </p:cNvCxnSpPr>
          <p:nvPr/>
        </p:nvCxnSpPr>
        <p:spPr>
          <a:xfrm flipH="1" flipV="1">
            <a:off x="9179244" y="4135268"/>
            <a:ext cx="14594" cy="1037186"/>
          </a:xfrm>
          <a:prstGeom prst="straightConnector1">
            <a:avLst/>
          </a:prstGeom>
          <a:ln w="19050">
            <a:solidFill>
              <a:schemeClr val="tx2"/>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20" idx="0"/>
            <a:endCxn id="45" idx="5"/>
          </p:cNvCxnSpPr>
          <p:nvPr/>
        </p:nvCxnSpPr>
        <p:spPr>
          <a:xfrm flipH="1" flipV="1">
            <a:off x="9231297" y="4113706"/>
            <a:ext cx="1583571" cy="1028256"/>
          </a:xfrm>
          <a:prstGeom prst="straightConnector1">
            <a:avLst/>
          </a:prstGeom>
          <a:ln w="19050">
            <a:solidFill>
              <a:schemeClr val="tx2"/>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41" name="TextBox 40"/>
          <p:cNvSpPr txBox="1"/>
          <p:nvPr/>
        </p:nvSpPr>
        <p:spPr>
          <a:xfrm>
            <a:off x="4956461" y="1601594"/>
            <a:ext cx="988273"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accent2">
                    <a:lumMod val="75000"/>
                  </a:schemeClr>
                </a:solidFill>
                <a:effectLst>
                  <a:outerShdw blurRad="38100" dist="38100" dir="2700000" algn="tl">
                    <a:srgbClr val="000000">
                      <a:alpha val="43137"/>
                    </a:srgbClr>
                  </a:outerShdw>
                </a:effectLst>
                <a:uLnTx/>
                <a:uFillTx/>
              </a:rPr>
              <a:t>Staging</a:t>
            </a:r>
          </a:p>
        </p:txBody>
      </p:sp>
      <p:cxnSp>
        <p:nvCxnSpPr>
          <p:cNvPr id="42" name="Straight Connector 41"/>
          <p:cNvCxnSpPr>
            <a:stCxn id="3" idx="3"/>
          </p:cNvCxnSpPr>
          <p:nvPr/>
        </p:nvCxnSpPr>
        <p:spPr>
          <a:xfrm>
            <a:off x="3612447" y="1657547"/>
            <a:ext cx="0" cy="5299843"/>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3079967" y="3558664"/>
            <a:ext cx="1174403" cy="858742"/>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633619" y="5721290"/>
            <a:ext cx="1995032" cy="86245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1" i="0" u="none" strike="noStrike" kern="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rPr>
              <a:t>Azure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1" i="0" u="none" strike="noStrike" kern="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rPr>
              <a:t>Automation</a:t>
            </a:r>
          </a:p>
        </p:txBody>
      </p:sp>
      <p:sp>
        <p:nvSpPr>
          <p:cNvPr id="39" name="Flowchart: Card 38"/>
          <p:cNvSpPr/>
          <p:nvPr/>
        </p:nvSpPr>
        <p:spPr>
          <a:xfrm>
            <a:off x="5784913" y="3167170"/>
            <a:ext cx="1091594" cy="1164696"/>
          </a:xfrm>
          <a:prstGeom prst="flowChartPunchedCar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Reports</a:t>
            </a:r>
          </a:p>
        </p:txBody>
      </p:sp>
      <p:sp>
        <p:nvSpPr>
          <p:cNvPr id="40" name="Rectangle 39"/>
          <p:cNvSpPr/>
          <p:nvPr/>
        </p:nvSpPr>
        <p:spPr bwMode="auto">
          <a:xfrm>
            <a:off x="4206865" y="3588687"/>
            <a:ext cx="1136376" cy="186074"/>
          </a:xfrm>
          <a:prstGeom prst="rect">
            <a:avLst/>
          </a:prstGeom>
          <a:solidFill>
            <a:srgbClr val="0070C0"/>
          </a:solid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19" eaLnBrk="1" fontAlgn="base" latinLnBrk="0" hangingPunct="1">
              <a:lnSpc>
                <a:spcPct val="100000"/>
              </a:lnSpc>
              <a:spcBef>
                <a:spcPct val="0"/>
              </a:spcBef>
              <a:spcAft>
                <a:spcPct val="0"/>
              </a:spcAft>
              <a:buClrTx/>
              <a:buSzTx/>
              <a:buFontTx/>
              <a:buNone/>
              <a:tabLst/>
              <a:defRPr/>
            </a:pPr>
            <a:endParaRPr kumimoji="0" lang="en-US" sz="1399" b="0" i="0" u="none" strike="noStrike" kern="0" cap="none" spc="0" normalizeH="0" baseline="0" noProof="0">
              <a:ln>
                <a:noFill/>
              </a:ln>
              <a:gradFill>
                <a:gsLst>
                  <a:gs pos="16814">
                    <a:srgbClr val="FFFFFF"/>
                  </a:gs>
                  <a:gs pos="46000">
                    <a:srgbClr val="FFFFFF"/>
                  </a:gs>
                </a:gsLst>
                <a:lin ang="5400000" scaled="0"/>
              </a:gradFill>
              <a:effectLst/>
              <a:uLnTx/>
              <a:uFillTx/>
            </a:endParaRPr>
          </a:p>
        </p:txBody>
      </p:sp>
      <p:sp>
        <p:nvSpPr>
          <p:cNvPr id="36" name="Rectangle 35"/>
          <p:cNvSpPr/>
          <p:nvPr/>
        </p:nvSpPr>
        <p:spPr bwMode="auto">
          <a:xfrm>
            <a:off x="4160592" y="3505632"/>
            <a:ext cx="1136376" cy="186074"/>
          </a:xfrm>
          <a:prstGeom prst="rect">
            <a:avLst/>
          </a:prstGeom>
          <a:solidFill>
            <a:srgbClr val="0070C0"/>
          </a:solid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19" eaLnBrk="1" fontAlgn="base" latinLnBrk="0" hangingPunct="1">
              <a:lnSpc>
                <a:spcPct val="100000"/>
              </a:lnSpc>
              <a:spcBef>
                <a:spcPct val="0"/>
              </a:spcBef>
              <a:spcAft>
                <a:spcPct val="0"/>
              </a:spcAft>
              <a:buClrTx/>
              <a:buSzTx/>
              <a:buFontTx/>
              <a:buNone/>
              <a:tabLst/>
              <a:defRPr/>
            </a:pPr>
            <a:r>
              <a:rPr kumimoji="0" lang="en-US" sz="1399" b="0" i="0" u="none" strike="noStrike" kern="0" cap="none" spc="0" normalizeH="0" baseline="0" noProof="0">
                <a:ln>
                  <a:noFill/>
                </a:ln>
                <a:gradFill>
                  <a:gsLst>
                    <a:gs pos="16814">
                      <a:srgbClr val="FFFFFF"/>
                    </a:gs>
                    <a:gs pos="46000">
                      <a:srgbClr val="FFFFFF"/>
                    </a:gs>
                  </a:gsLst>
                  <a:lin ang="5400000" scaled="0"/>
                </a:gradFill>
                <a:effectLst/>
                <a:uLnTx/>
                <a:uFillTx/>
              </a:rPr>
              <a:t>checksum</a:t>
            </a:r>
          </a:p>
        </p:txBody>
      </p:sp>
    </p:spTree>
    <p:extLst>
      <p:ext uri="{BB962C8B-B14F-4D97-AF65-F5344CB8AC3E}">
        <p14:creationId xmlns:p14="http://schemas.microsoft.com/office/powerpoint/2010/main" val="76541419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1.3|6.3|10.2"/>
</p:tagLst>
</file>

<file path=ppt/tags/tag2.xml><?xml version="1.0" encoding="utf-8"?>
<p:tagLst xmlns:a="http://schemas.openxmlformats.org/drawingml/2006/main" xmlns:r="http://schemas.openxmlformats.org/officeDocument/2006/relationships" xmlns:p="http://schemas.openxmlformats.org/presentationml/2006/main">
  <p:tag name="TIMING" val="|1.3|6.3|10.2"/>
</p:tagLst>
</file>

<file path=ppt/tags/tag3.xml><?xml version="1.0" encoding="utf-8"?>
<p:tagLst xmlns:a="http://schemas.openxmlformats.org/drawingml/2006/main" xmlns:r="http://schemas.openxmlformats.org/officeDocument/2006/relationships" xmlns:p="http://schemas.openxmlformats.org/presentationml/2006/main">
  <p:tag name="TIMING" val="|1.3|6.3|10.2"/>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Read-Only]" id="{0362CF6A-C6C6-4D59-9C98-700B584C5298}" vid="{7170C003-8A4C-4424-84E8-3442AF25C118}"/>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Configuration Management and Change Tracking" id="{7DD1456C-86E9-48F3-8BA9-244AB685E256}" vid="{2B9229D2-6CEE-4625-9990-21B2EB778D63}"/>
    </a:ext>
  </a:extLst>
</a:theme>
</file>

<file path=ppt/theme/theme6.xml><?xml version="1.0" encoding="utf-8"?>
<a:theme xmlns:a="http://schemas.openxmlformats.org/drawingml/2006/main" name="1_5-50033_TR23_BO_CT_Template">
  <a:themeElements>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3_BO_CT_Template.potx [Read-Only]" id="{1530D5E8-20CA-4CF3-8212-8BA00317751E}" vid="{ACFB5AF2-7E03-452D-A202-569D7361D7E7}"/>
    </a:ext>
  </a:extLst>
</a:theme>
</file>

<file path=ppt/theme/theme7.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Configuration Management and Change Tracking" id="{7DD1456C-86E9-48F3-8BA9-244AB685E256}" vid="{86F81E2C-6F05-4A65-B88D-E0F574DBA474}"/>
    </a:ext>
  </a:extLst>
</a:theme>
</file>

<file path=ppt/theme/theme8.xml><?xml version="1.0" encoding="utf-8"?>
<a:theme xmlns:a="http://schemas.openxmlformats.org/drawingml/2006/main" name="4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ppt/theme/themeOverride10.xml><?xml version="1.0" encoding="utf-8"?>
<a:themeOverride xmlns:a="http://schemas.openxmlformats.org/drawingml/2006/main">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themeOverride>
</file>

<file path=ppt/theme/themeOverride1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ppt/theme/themeOverride2.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ppt/theme/themeOverride3.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ppt/theme/themeOverride4.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ppt/theme/themeOverride5.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ppt/theme/themeOverride6.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ppt/theme/themeOverride7.xml><?xml version="1.0" encoding="utf-8"?>
<a:themeOverride xmlns:a="http://schemas.openxmlformats.org/drawingml/2006/main">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themeOverride>
</file>

<file path=ppt/theme/themeOverride8.xml><?xml version="1.0" encoding="utf-8"?>
<a:themeOverride xmlns:a="http://schemas.openxmlformats.org/drawingml/2006/main">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themeOverride>
</file>

<file path=ppt/theme/themeOverride9.xml><?xml version="1.0" encoding="utf-8"?>
<a:themeOverride xmlns:a="http://schemas.openxmlformats.org/drawingml/2006/main">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Eamon O'Reilly</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BRK2092</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schemas.microsoft.com/office/infopath/2007/PartnerControls"/>
    <ds:schemaRef ds:uri="230e9df3-be65-4c73-a93b-d1236ebd677e"/>
    <ds:schemaRef ds:uri="8ff673fc-3231-4e3a-893b-6d7f7cd32766"/>
    <ds:schemaRef ds:uri="http://www.w3.org/XML/1998/namespace"/>
    <ds:schemaRef ds:uri="http://purl.org/dc/terms/"/>
    <ds:schemaRef ds:uri="http://purl.org/dc/elements/1.1/"/>
    <ds:schemaRef ds:uri="01c77077-aee4-4b5f-bd4e-9cd40a6fff29"/>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0</TotalTime>
  <Words>2859</Words>
  <Application>Microsoft Office PowerPoint</Application>
  <PresentationFormat>Custom</PresentationFormat>
  <Paragraphs>394</Paragraphs>
  <Slides>23</Slides>
  <Notes>22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23</vt:i4>
      </vt:variant>
    </vt:vector>
  </HeadingPairs>
  <TitlesOfParts>
    <vt:vector size="38" baseType="lpstr">
      <vt:lpstr>ＭＳ Ｐゴシック</vt:lpstr>
      <vt:lpstr>Arial</vt:lpstr>
      <vt:lpstr>Calibri</vt:lpstr>
      <vt:lpstr>Consolas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1_5-50033_TR23_BO_CT_Template</vt:lpstr>
      <vt:lpstr>1_6-30537_Envision 2016 Concurrent Template_Dark</vt:lpstr>
      <vt:lpstr>4_5-50002_Ignite_Breakout_Template</vt:lpstr>
      <vt:lpstr>Explore Configuration and Change Management in Operations Management Suite</vt:lpstr>
      <vt:lpstr>Modern cloud management</vt:lpstr>
      <vt:lpstr>PowerPoint Presentation</vt:lpstr>
      <vt:lpstr>PowerPoint Presentation</vt:lpstr>
      <vt:lpstr>PowerPoint Presentation</vt:lpstr>
      <vt:lpstr>Desired State Configuration</vt:lpstr>
      <vt:lpstr>PS DSC configuration management</vt:lpstr>
      <vt:lpstr>Automation DSC solves enterprise challenges</vt:lpstr>
      <vt:lpstr>Configuration &amp; Automation DSC</vt:lpstr>
      <vt:lpstr>Runbooks with DSC</vt:lpstr>
      <vt:lpstr>DSC and Runbooks – better together</vt:lpstr>
      <vt:lpstr>Demo – DevOps Scenario</vt:lpstr>
      <vt:lpstr>Demo</vt:lpstr>
      <vt:lpstr>Change Tracking</vt:lpstr>
      <vt:lpstr>Change Tracking</vt:lpstr>
      <vt:lpstr>Demo</vt:lpstr>
      <vt:lpstr>Integrating with ITSM systems</vt:lpstr>
      <vt:lpstr>PowerPoint Presentation</vt:lpstr>
      <vt:lpstr>Demo</vt:lpstr>
      <vt:lpstr>PowerPoint Presentation</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configuration and change management in Operations Management Suite</dc:title>
  <dc:subject>&lt;Speech title here&gt;</dc:subject>
  <dc:creator>MS Events 0088</dc:creator>
  <cp:keywords>Microsoft 2016</cp:keywords>
  <dc:description>Template: Mitchell Derrey, Silverfox Productions_x000d_
Formatting: _x000d_
Audience Type:</dc:description>
  <cp:lastModifiedBy>MS Events 0093</cp:lastModifiedBy>
  <cp:revision>2</cp:revision>
  <dcterms:created xsi:type="dcterms:W3CDTF">2016-09-29T19:05:48Z</dcterms:created>
  <dcterms:modified xsi:type="dcterms:W3CDTF">2016-09-30T16:40:27Z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