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6.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7.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89" r:id="rId8"/>
    <p:sldMasterId id="2147484403" r:id="rId9"/>
    <p:sldMasterId id="2147484426" r:id="rId10"/>
    <p:sldMasterId id="2147484450" r:id="rId11"/>
  </p:sldMasterIdLst>
  <p:notesMasterIdLst>
    <p:notesMasterId r:id="rId44"/>
  </p:notesMasterIdLst>
  <p:handoutMasterIdLst>
    <p:handoutMasterId r:id="rId45"/>
  </p:handoutMasterIdLst>
  <p:sldIdLst>
    <p:sldId id="256" r:id="rId12"/>
    <p:sldId id="258"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9" r:id="rId42"/>
    <p:sldId id="290" r:id="rId4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215" autoAdjust="0"/>
  </p:normalViewPr>
  <p:slideViewPr>
    <p:cSldViewPr>
      <p:cViewPr varScale="1">
        <p:scale>
          <a:sx n="104" d="100"/>
          <a:sy n="104" d="100"/>
        </p:scale>
        <p:origin x="498"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052"/>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commentAuthors" Target="commentAuthor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image" Target="../media/image17.pn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image" Target="../media/image20.png"/><Relationship Id="rId4"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image" Target="../media/image20.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187FBE-B67C-4DFE-BFC5-40546BA7F017}"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152B9D09-1B98-4DC1-9DD4-958E3BDC4985}">
      <dgm:prSet phldrT="[Text]"/>
      <dgm:spPr/>
      <dgm:t>
        <a:bodyPr/>
        <a:lstStyle/>
        <a:p>
          <a:r>
            <a:rPr lang="en-US" dirty="0"/>
            <a:t>Build</a:t>
          </a:r>
        </a:p>
      </dgm:t>
    </dgm:pt>
    <dgm:pt modelId="{22B4FF06-B36E-47A8-AA02-061A77D3036A}" type="parTrans" cxnId="{3F5B681B-36EB-4736-9822-422A899ABBDE}">
      <dgm:prSet/>
      <dgm:spPr/>
      <dgm:t>
        <a:bodyPr/>
        <a:lstStyle/>
        <a:p>
          <a:endParaRPr lang="en-US"/>
        </a:p>
      </dgm:t>
    </dgm:pt>
    <dgm:pt modelId="{B708C045-04FC-4A68-B2C4-FA93B15C39AB}" type="sibTrans" cxnId="{3F5B681B-36EB-4736-9822-422A899ABBDE}">
      <dgm:prSet/>
      <dgm:spPr/>
      <dgm:t>
        <a:bodyPr/>
        <a:lstStyle/>
        <a:p>
          <a:endParaRPr lang="en-US"/>
        </a:p>
      </dgm:t>
    </dgm:pt>
    <dgm:pt modelId="{DF6CD19A-121F-49DF-8482-6F1704AF93A5}">
      <dgm:prSet phldrT="[Text]"/>
      <dgm:spPr/>
      <dgm:t>
        <a:bodyPr/>
        <a:lstStyle/>
        <a:p>
          <a:r>
            <a:rPr lang="en-US" dirty="0"/>
            <a:t>Create VMs and Cloud infrastructure</a:t>
          </a:r>
        </a:p>
      </dgm:t>
    </dgm:pt>
    <dgm:pt modelId="{0EC29B96-6807-40F7-98F4-1588FE32FA2D}" type="parTrans" cxnId="{9FB68198-47CD-4169-A707-317754834D38}">
      <dgm:prSet/>
      <dgm:spPr/>
      <dgm:t>
        <a:bodyPr/>
        <a:lstStyle/>
        <a:p>
          <a:endParaRPr lang="en-US"/>
        </a:p>
      </dgm:t>
    </dgm:pt>
    <dgm:pt modelId="{C48A7412-D30B-4919-A8D0-37A781EC67E1}" type="sibTrans" cxnId="{9FB68198-47CD-4169-A707-317754834D38}">
      <dgm:prSet/>
      <dgm:spPr/>
      <dgm:t>
        <a:bodyPr/>
        <a:lstStyle/>
        <a:p>
          <a:endParaRPr lang="en-US"/>
        </a:p>
      </dgm:t>
    </dgm:pt>
    <dgm:pt modelId="{0942E4D4-42DC-4EC8-99ED-DF03B26276DA}">
      <dgm:prSet phldrT="[Text]"/>
      <dgm:spPr/>
      <dgm:t>
        <a:bodyPr/>
        <a:lstStyle/>
        <a:p>
          <a:r>
            <a:rPr lang="en-US" dirty="0"/>
            <a:t>Integrate into Dev tools</a:t>
          </a:r>
        </a:p>
      </dgm:t>
    </dgm:pt>
    <dgm:pt modelId="{A3B875C8-89FF-4DAE-BF26-36F3B773ABFD}" type="parTrans" cxnId="{8B4A371E-6170-4A77-B8AC-70D8F9444F0B}">
      <dgm:prSet/>
      <dgm:spPr/>
      <dgm:t>
        <a:bodyPr/>
        <a:lstStyle/>
        <a:p>
          <a:endParaRPr lang="en-US"/>
        </a:p>
      </dgm:t>
    </dgm:pt>
    <dgm:pt modelId="{C1EF8C4B-F4A9-4C3E-B785-398F6608C779}" type="sibTrans" cxnId="{8B4A371E-6170-4A77-B8AC-70D8F9444F0B}">
      <dgm:prSet/>
      <dgm:spPr/>
      <dgm:t>
        <a:bodyPr/>
        <a:lstStyle/>
        <a:p>
          <a:endParaRPr lang="en-US"/>
        </a:p>
      </dgm:t>
    </dgm:pt>
    <dgm:pt modelId="{7BA694DE-EA8A-48E7-AA77-DC4874626D43}">
      <dgm:prSet phldrT="[Text]"/>
      <dgm:spPr/>
      <dgm:t>
        <a:bodyPr/>
        <a:lstStyle/>
        <a:p>
          <a:r>
            <a:rPr lang="en-US" dirty="0"/>
            <a:t>Configure</a:t>
          </a:r>
        </a:p>
      </dgm:t>
    </dgm:pt>
    <dgm:pt modelId="{CCE3B0D4-0A78-4739-BB9D-1372CB104907}" type="parTrans" cxnId="{52EE77DF-970D-4D80-B508-2234C08AB625}">
      <dgm:prSet/>
      <dgm:spPr/>
      <dgm:t>
        <a:bodyPr/>
        <a:lstStyle/>
        <a:p>
          <a:endParaRPr lang="en-US"/>
        </a:p>
      </dgm:t>
    </dgm:pt>
    <dgm:pt modelId="{FB6065D3-3F2D-4154-8C48-1DBB8CFEE9D1}" type="sibTrans" cxnId="{52EE77DF-970D-4D80-B508-2234C08AB625}">
      <dgm:prSet/>
      <dgm:spPr/>
      <dgm:t>
        <a:bodyPr/>
        <a:lstStyle/>
        <a:p>
          <a:endParaRPr lang="en-US"/>
        </a:p>
      </dgm:t>
    </dgm:pt>
    <dgm:pt modelId="{4892A9C5-BDA7-402D-A619-E131B449B768}">
      <dgm:prSet phldrT="[Text]"/>
      <dgm:spPr/>
      <dgm:t>
        <a:bodyPr/>
        <a:lstStyle/>
        <a:p>
          <a:r>
            <a:rPr lang="en-US" b="0" dirty="0"/>
            <a:t>Ensure compliance w.r.t OS Updates</a:t>
          </a:r>
        </a:p>
      </dgm:t>
    </dgm:pt>
    <dgm:pt modelId="{7DC166FD-5A82-4CA6-B5C1-7D2F6DF8FD8D}" type="parTrans" cxnId="{A02868A8-692F-4CA4-AD1A-C2DC92DEFB99}">
      <dgm:prSet/>
      <dgm:spPr/>
      <dgm:t>
        <a:bodyPr/>
        <a:lstStyle/>
        <a:p>
          <a:endParaRPr lang="en-US"/>
        </a:p>
      </dgm:t>
    </dgm:pt>
    <dgm:pt modelId="{5428BCB8-E50C-4D29-935D-6C5D6C182FC3}" type="sibTrans" cxnId="{A02868A8-692F-4CA4-AD1A-C2DC92DEFB99}">
      <dgm:prSet/>
      <dgm:spPr/>
      <dgm:t>
        <a:bodyPr/>
        <a:lstStyle/>
        <a:p>
          <a:endParaRPr lang="en-US"/>
        </a:p>
      </dgm:t>
    </dgm:pt>
    <dgm:pt modelId="{8551CA75-62AD-4914-A366-DF676EC0460A}">
      <dgm:prSet phldrT="[Text]"/>
      <dgm:spPr/>
      <dgm:t>
        <a:bodyPr/>
        <a:lstStyle/>
        <a:p>
          <a:r>
            <a:rPr lang="en-US" dirty="0"/>
            <a:t>Configure cloud and VMs per application</a:t>
          </a:r>
        </a:p>
      </dgm:t>
    </dgm:pt>
    <dgm:pt modelId="{6D3FBBC1-9E38-4234-BA52-B891CEC4FFCE}" type="parTrans" cxnId="{857CCAC2-8C20-4CB9-A593-EF8DBBC7DDEB}">
      <dgm:prSet/>
      <dgm:spPr/>
      <dgm:t>
        <a:bodyPr/>
        <a:lstStyle/>
        <a:p>
          <a:endParaRPr lang="en-US"/>
        </a:p>
      </dgm:t>
    </dgm:pt>
    <dgm:pt modelId="{2A9308A2-17D6-4610-8848-0C21B903FBCE}" type="sibTrans" cxnId="{857CCAC2-8C20-4CB9-A593-EF8DBBC7DDEB}">
      <dgm:prSet/>
      <dgm:spPr/>
      <dgm:t>
        <a:bodyPr/>
        <a:lstStyle/>
        <a:p>
          <a:endParaRPr lang="en-US"/>
        </a:p>
      </dgm:t>
    </dgm:pt>
    <dgm:pt modelId="{FD73A6A0-F40F-4DB3-B6F3-0B239BA536C1}">
      <dgm:prSet phldrT="[Text]"/>
      <dgm:spPr/>
      <dgm:t>
        <a:bodyPr/>
        <a:lstStyle/>
        <a:p>
          <a:r>
            <a:rPr lang="en-US" dirty="0"/>
            <a:t>Monitor</a:t>
          </a:r>
        </a:p>
      </dgm:t>
    </dgm:pt>
    <dgm:pt modelId="{58E5DDB1-6CE0-4255-A017-67D53B35757F}" type="parTrans" cxnId="{6DDB171C-0C97-416E-8F0D-EDAEB6197C28}">
      <dgm:prSet/>
      <dgm:spPr/>
      <dgm:t>
        <a:bodyPr/>
        <a:lstStyle/>
        <a:p>
          <a:endParaRPr lang="en-US"/>
        </a:p>
      </dgm:t>
    </dgm:pt>
    <dgm:pt modelId="{D360D088-66FB-4374-9050-FACD1328EAB8}" type="sibTrans" cxnId="{6DDB171C-0C97-416E-8F0D-EDAEB6197C28}">
      <dgm:prSet/>
      <dgm:spPr/>
      <dgm:t>
        <a:bodyPr/>
        <a:lstStyle/>
        <a:p>
          <a:endParaRPr lang="en-US"/>
        </a:p>
      </dgm:t>
    </dgm:pt>
    <dgm:pt modelId="{C97D629C-EEEC-4941-A321-100EA93D3276}">
      <dgm:prSet phldrT="[Text]"/>
      <dgm:spPr/>
      <dgm:t>
        <a:bodyPr/>
        <a:lstStyle/>
        <a:p>
          <a:r>
            <a:rPr lang="en-US" dirty="0"/>
            <a:t>Identify changes causing issues</a:t>
          </a:r>
        </a:p>
      </dgm:t>
    </dgm:pt>
    <dgm:pt modelId="{9DE5D2BA-C6C4-47B4-B0DC-FAA432A7A006}" type="parTrans" cxnId="{22064CE0-3585-47FF-8FF0-C1EA04FB7C96}">
      <dgm:prSet/>
      <dgm:spPr/>
      <dgm:t>
        <a:bodyPr/>
        <a:lstStyle/>
        <a:p>
          <a:endParaRPr lang="en-US"/>
        </a:p>
      </dgm:t>
    </dgm:pt>
    <dgm:pt modelId="{E8AE84F9-A886-4556-8FB3-1DE8D78A4D83}" type="sibTrans" cxnId="{22064CE0-3585-47FF-8FF0-C1EA04FB7C96}">
      <dgm:prSet/>
      <dgm:spPr/>
      <dgm:t>
        <a:bodyPr/>
        <a:lstStyle/>
        <a:p>
          <a:endParaRPr lang="en-US"/>
        </a:p>
      </dgm:t>
    </dgm:pt>
    <dgm:pt modelId="{DB49B2B6-6926-4AEB-AAE7-D4B6DA081ECD}">
      <dgm:prSet phldrT="[Text]"/>
      <dgm:spPr/>
      <dgm:t>
        <a:bodyPr/>
        <a:lstStyle/>
        <a:p>
          <a:r>
            <a:rPr lang="en-US" dirty="0"/>
            <a:t>Integrate into ITSM solutions</a:t>
          </a:r>
        </a:p>
      </dgm:t>
    </dgm:pt>
    <dgm:pt modelId="{0C32BED7-2CAF-4C64-9413-5DB882CD2DB6}" type="parTrans" cxnId="{2FFF996F-6866-4783-8505-C75BE80FD635}">
      <dgm:prSet/>
      <dgm:spPr/>
      <dgm:t>
        <a:bodyPr/>
        <a:lstStyle/>
        <a:p>
          <a:endParaRPr lang="en-US"/>
        </a:p>
      </dgm:t>
    </dgm:pt>
    <dgm:pt modelId="{97FC7E18-ED0C-4114-9405-F67A5F9C86EF}" type="sibTrans" cxnId="{2FFF996F-6866-4783-8505-C75BE80FD635}">
      <dgm:prSet/>
      <dgm:spPr/>
      <dgm:t>
        <a:bodyPr/>
        <a:lstStyle/>
        <a:p>
          <a:endParaRPr lang="en-US"/>
        </a:p>
      </dgm:t>
    </dgm:pt>
    <dgm:pt modelId="{76D3AC0A-CEC5-4275-A24C-25478C80E033}">
      <dgm:prSet phldrT="[Text]"/>
      <dgm:spPr/>
      <dgm:t>
        <a:bodyPr/>
        <a:lstStyle/>
        <a:p>
          <a:r>
            <a:rPr lang="en-US" dirty="0"/>
            <a:t>Protect</a:t>
          </a:r>
        </a:p>
      </dgm:t>
    </dgm:pt>
    <dgm:pt modelId="{736CB2A9-235A-4A93-AF48-323E003D5138}" type="parTrans" cxnId="{40924333-3C95-4FF7-9289-1158B94507DA}">
      <dgm:prSet/>
      <dgm:spPr/>
      <dgm:t>
        <a:bodyPr/>
        <a:lstStyle/>
        <a:p>
          <a:endParaRPr lang="en-US"/>
        </a:p>
      </dgm:t>
    </dgm:pt>
    <dgm:pt modelId="{CD70C546-EA19-4F25-97D4-1B8BA8F1DD13}" type="sibTrans" cxnId="{40924333-3C95-4FF7-9289-1158B94507DA}">
      <dgm:prSet/>
      <dgm:spPr/>
      <dgm:t>
        <a:bodyPr/>
        <a:lstStyle/>
        <a:p>
          <a:endParaRPr lang="en-US"/>
        </a:p>
      </dgm:t>
    </dgm:pt>
    <dgm:pt modelId="{96E1FE5A-4FD7-40FD-A6E2-E7A152E9DCC3}">
      <dgm:prSet phldrT="[Text]"/>
      <dgm:spPr/>
      <dgm:t>
        <a:bodyPr/>
        <a:lstStyle/>
        <a:p>
          <a:r>
            <a:rPr lang="en-US" dirty="0"/>
            <a:t>Recover application / VM from backup</a:t>
          </a:r>
        </a:p>
      </dgm:t>
    </dgm:pt>
    <dgm:pt modelId="{54A5231F-394B-438A-9518-3412F58AF803}" type="parTrans" cxnId="{A72F6EFB-2533-4FD0-9892-C3EF90D1EB49}">
      <dgm:prSet/>
      <dgm:spPr/>
      <dgm:t>
        <a:bodyPr/>
        <a:lstStyle/>
        <a:p>
          <a:endParaRPr lang="en-US"/>
        </a:p>
      </dgm:t>
    </dgm:pt>
    <dgm:pt modelId="{23597025-E7DF-4AB1-855D-B52F79838CD3}" type="sibTrans" cxnId="{A72F6EFB-2533-4FD0-9892-C3EF90D1EB49}">
      <dgm:prSet/>
      <dgm:spPr/>
      <dgm:t>
        <a:bodyPr/>
        <a:lstStyle/>
        <a:p>
          <a:endParaRPr lang="en-US"/>
        </a:p>
      </dgm:t>
    </dgm:pt>
    <dgm:pt modelId="{BE483B6C-7F71-406A-8DDB-D926C83961A5}">
      <dgm:prSet phldrT="[Text]"/>
      <dgm:spPr/>
      <dgm:t>
        <a:bodyPr/>
        <a:lstStyle/>
        <a:p>
          <a:r>
            <a:rPr lang="en-US" dirty="0"/>
            <a:t>Secure</a:t>
          </a:r>
        </a:p>
      </dgm:t>
    </dgm:pt>
    <dgm:pt modelId="{5FCA696A-80C5-4F59-BEAF-C2842EE68E1E}" type="parTrans" cxnId="{AAC088CE-1AD2-471A-92C6-F560605D1218}">
      <dgm:prSet/>
      <dgm:spPr/>
      <dgm:t>
        <a:bodyPr/>
        <a:lstStyle/>
        <a:p>
          <a:endParaRPr lang="en-US"/>
        </a:p>
      </dgm:t>
    </dgm:pt>
    <dgm:pt modelId="{34F3C10D-86A0-45E1-8FE5-8D0D9B198953}" type="sibTrans" cxnId="{AAC088CE-1AD2-471A-92C6-F560605D1218}">
      <dgm:prSet/>
      <dgm:spPr/>
      <dgm:t>
        <a:bodyPr/>
        <a:lstStyle/>
        <a:p>
          <a:endParaRPr lang="en-US"/>
        </a:p>
      </dgm:t>
    </dgm:pt>
    <dgm:pt modelId="{77BF3D08-22C6-4749-96AE-DAC5245AF113}">
      <dgm:prSet phldrT="[Text]"/>
      <dgm:spPr/>
      <dgm:t>
        <a:bodyPr/>
        <a:lstStyle/>
        <a:p>
          <a:r>
            <a:rPr lang="en-US" dirty="0"/>
            <a:t>Quarantine VM if exploited</a:t>
          </a:r>
        </a:p>
      </dgm:t>
    </dgm:pt>
    <dgm:pt modelId="{B68D024D-6053-479D-B27B-32ECBC2E3F60}" type="parTrans" cxnId="{28F5AEC7-82D8-4BFD-ACC8-2B4DB7035006}">
      <dgm:prSet/>
      <dgm:spPr/>
      <dgm:t>
        <a:bodyPr/>
        <a:lstStyle/>
        <a:p>
          <a:endParaRPr lang="en-US"/>
        </a:p>
      </dgm:t>
    </dgm:pt>
    <dgm:pt modelId="{75E8811D-9092-44B0-8B8D-1ABCCB341923}" type="sibTrans" cxnId="{28F5AEC7-82D8-4BFD-ACC8-2B4DB7035006}">
      <dgm:prSet/>
      <dgm:spPr/>
      <dgm:t>
        <a:bodyPr/>
        <a:lstStyle/>
        <a:p>
          <a:endParaRPr lang="en-US"/>
        </a:p>
      </dgm:t>
    </dgm:pt>
    <dgm:pt modelId="{DEE14546-2095-4F06-B2BA-B692BDF423F0}">
      <dgm:prSet phldrT="[Text]"/>
      <dgm:spPr/>
      <dgm:t>
        <a:bodyPr/>
        <a:lstStyle/>
        <a:p>
          <a:r>
            <a:rPr lang="en-US" dirty="0"/>
            <a:t>Govern</a:t>
          </a:r>
        </a:p>
      </dgm:t>
    </dgm:pt>
    <dgm:pt modelId="{78DF4576-C9FD-4414-84D8-A46EF3C5BB58}" type="parTrans" cxnId="{F700DC65-E98E-408C-87FF-44BBC7B9ACC5}">
      <dgm:prSet/>
      <dgm:spPr/>
      <dgm:t>
        <a:bodyPr/>
        <a:lstStyle/>
        <a:p>
          <a:endParaRPr lang="en-US"/>
        </a:p>
      </dgm:t>
    </dgm:pt>
    <dgm:pt modelId="{EF2C5BAC-3629-475D-8DF3-9962318954F5}" type="sibTrans" cxnId="{F700DC65-E98E-408C-87FF-44BBC7B9ACC5}">
      <dgm:prSet/>
      <dgm:spPr/>
      <dgm:t>
        <a:bodyPr/>
        <a:lstStyle/>
        <a:p>
          <a:endParaRPr lang="en-US"/>
        </a:p>
      </dgm:t>
    </dgm:pt>
    <dgm:pt modelId="{8623F0F3-ED2A-41FC-B270-4B452B37C545}">
      <dgm:prSet phldrT="[Text]"/>
      <dgm:spPr/>
      <dgm:t>
        <a:bodyPr/>
        <a:lstStyle/>
        <a:p>
          <a:r>
            <a:rPr lang="en-US" dirty="0"/>
            <a:t>Set up RBAC per user / group</a:t>
          </a:r>
        </a:p>
      </dgm:t>
    </dgm:pt>
    <dgm:pt modelId="{E8E410AF-D740-44BC-98C8-CAFEF87210BE}" type="parTrans" cxnId="{3524F85C-0DBF-4C86-A520-7DF2E6EA2D79}">
      <dgm:prSet/>
      <dgm:spPr/>
      <dgm:t>
        <a:bodyPr/>
        <a:lstStyle/>
        <a:p>
          <a:endParaRPr lang="en-US"/>
        </a:p>
      </dgm:t>
    </dgm:pt>
    <dgm:pt modelId="{6BA5E73F-18EB-4E6B-8FB1-8591FEF17159}" type="sibTrans" cxnId="{3524F85C-0DBF-4C86-A520-7DF2E6EA2D79}">
      <dgm:prSet/>
      <dgm:spPr/>
      <dgm:t>
        <a:bodyPr/>
        <a:lstStyle/>
        <a:p>
          <a:endParaRPr lang="en-US"/>
        </a:p>
      </dgm:t>
    </dgm:pt>
    <dgm:pt modelId="{56C431B0-3547-45D5-9864-DBBEA7CF8B1A}">
      <dgm:prSet phldrT="[Text]"/>
      <dgm:spPr/>
      <dgm:t>
        <a:bodyPr/>
        <a:lstStyle/>
        <a:p>
          <a:r>
            <a:rPr lang="en-US" dirty="0"/>
            <a:t>Integrate into Site Recovery for fail over</a:t>
          </a:r>
        </a:p>
      </dgm:t>
    </dgm:pt>
    <dgm:pt modelId="{E0F0421E-9540-4B1C-A29F-A3FB4F5D4604}" type="parTrans" cxnId="{EBA48111-A2B0-4183-9C73-954B1EC95944}">
      <dgm:prSet/>
      <dgm:spPr/>
      <dgm:t>
        <a:bodyPr/>
        <a:lstStyle/>
        <a:p>
          <a:endParaRPr lang="en-US"/>
        </a:p>
      </dgm:t>
    </dgm:pt>
    <dgm:pt modelId="{D0364ED9-0AC8-493B-BCF8-CD72F603073A}" type="sibTrans" cxnId="{EBA48111-A2B0-4183-9C73-954B1EC95944}">
      <dgm:prSet/>
      <dgm:spPr/>
      <dgm:t>
        <a:bodyPr/>
        <a:lstStyle/>
        <a:p>
          <a:endParaRPr lang="en-US"/>
        </a:p>
      </dgm:t>
    </dgm:pt>
    <dgm:pt modelId="{7E61BE1F-C184-4B5D-88F0-890E010D08E4}">
      <dgm:prSet phldrT="[Text]"/>
      <dgm:spPr/>
      <dgm:t>
        <a:bodyPr/>
        <a:lstStyle/>
        <a:p>
          <a:r>
            <a:rPr lang="en-US" dirty="0"/>
            <a:t> Set policy</a:t>
          </a:r>
        </a:p>
      </dgm:t>
    </dgm:pt>
    <dgm:pt modelId="{8B564621-0FBC-4BA1-B399-15E0F9EFACBE}" type="parTrans" cxnId="{FB3D6B31-5AF8-4D43-AE5C-9DE0C09CB07D}">
      <dgm:prSet/>
      <dgm:spPr/>
      <dgm:t>
        <a:bodyPr/>
        <a:lstStyle/>
        <a:p>
          <a:endParaRPr lang="en-US"/>
        </a:p>
      </dgm:t>
    </dgm:pt>
    <dgm:pt modelId="{14150530-BE02-4754-9AE4-085F1D507DE6}" type="sibTrans" cxnId="{FB3D6B31-5AF8-4D43-AE5C-9DE0C09CB07D}">
      <dgm:prSet/>
      <dgm:spPr/>
      <dgm:t>
        <a:bodyPr/>
        <a:lstStyle/>
        <a:p>
          <a:endParaRPr lang="en-US"/>
        </a:p>
      </dgm:t>
    </dgm:pt>
    <dgm:pt modelId="{9905B1D6-AE46-47F7-92E3-B7EA0FDC464F}">
      <dgm:prSet phldrT="[Text]"/>
      <dgm:spPr/>
      <dgm:t>
        <a:bodyPr/>
        <a:lstStyle/>
        <a:p>
          <a:r>
            <a:rPr lang="en-US" dirty="0"/>
            <a:t>Recover unused resources</a:t>
          </a:r>
        </a:p>
      </dgm:t>
    </dgm:pt>
    <dgm:pt modelId="{D588F125-0AEF-4513-9270-460E5C692616}" type="parTrans" cxnId="{A7595E32-EB8C-4A72-B074-654B47C6B8BF}">
      <dgm:prSet/>
      <dgm:spPr/>
      <dgm:t>
        <a:bodyPr/>
        <a:lstStyle/>
        <a:p>
          <a:endParaRPr lang="en-US"/>
        </a:p>
      </dgm:t>
    </dgm:pt>
    <dgm:pt modelId="{67654F0A-3529-4B98-81A9-34C91064965A}" type="sibTrans" cxnId="{A7595E32-EB8C-4A72-B074-654B47C6B8BF}">
      <dgm:prSet/>
      <dgm:spPr/>
      <dgm:t>
        <a:bodyPr/>
        <a:lstStyle/>
        <a:p>
          <a:endParaRPr lang="en-US"/>
        </a:p>
      </dgm:t>
    </dgm:pt>
    <dgm:pt modelId="{1A0B32AB-033A-4595-BE36-FF49749E16B5}" type="pres">
      <dgm:prSet presAssocID="{DC187FBE-B67C-4DFE-BFC5-40546BA7F017}" presName="Name0" presStyleCnt="0">
        <dgm:presLayoutVars>
          <dgm:dir/>
          <dgm:animLvl val="lvl"/>
          <dgm:resizeHandles/>
        </dgm:presLayoutVars>
      </dgm:prSet>
      <dgm:spPr/>
    </dgm:pt>
    <dgm:pt modelId="{D54BB128-8B73-44D5-9C75-E8BCEAF9BEE4}" type="pres">
      <dgm:prSet presAssocID="{152B9D09-1B98-4DC1-9DD4-958E3BDC4985}" presName="linNode" presStyleCnt="0"/>
      <dgm:spPr/>
    </dgm:pt>
    <dgm:pt modelId="{7BAED676-638D-4272-A4C8-D52AD6FB567B}" type="pres">
      <dgm:prSet presAssocID="{152B9D09-1B98-4DC1-9DD4-958E3BDC4985}" presName="parentShp" presStyleLbl="node1" presStyleIdx="0" presStyleCnt="6">
        <dgm:presLayoutVars>
          <dgm:bulletEnabled val="1"/>
        </dgm:presLayoutVars>
      </dgm:prSet>
      <dgm:spPr/>
    </dgm:pt>
    <dgm:pt modelId="{2B03FAF1-F3BC-4DF0-9722-F1ED5931A85F}" type="pres">
      <dgm:prSet presAssocID="{152B9D09-1B98-4DC1-9DD4-958E3BDC4985}" presName="childShp" presStyleLbl="bgAccFollowNode1" presStyleIdx="0" presStyleCnt="6">
        <dgm:presLayoutVars>
          <dgm:bulletEnabled val="1"/>
        </dgm:presLayoutVars>
      </dgm:prSet>
      <dgm:spPr/>
    </dgm:pt>
    <dgm:pt modelId="{3ED82410-A537-49E1-A088-D9903459E749}" type="pres">
      <dgm:prSet presAssocID="{B708C045-04FC-4A68-B2C4-FA93B15C39AB}" presName="spacing" presStyleCnt="0"/>
      <dgm:spPr/>
    </dgm:pt>
    <dgm:pt modelId="{DB92C952-92FF-41B5-84C0-F359AC036D19}" type="pres">
      <dgm:prSet presAssocID="{7BA694DE-EA8A-48E7-AA77-DC4874626D43}" presName="linNode" presStyleCnt="0"/>
      <dgm:spPr/>
    </dgm:pt>
    <dgm:pt modelId="{C306D759-0CD0-4271-B18A-1DB161A9DD6C}" type="pres">
      <dgm:prSet presAssocID="{7BA694DE-EA8A-48E7-AA77-DC4874626D43}" presName="parentShp" presStyleLbl="node1" presStyleIdx="1" presStyleCnt="6">
        <dgm:presLayoutVars>
          <dgm:bulletEnabled val="1"/>
        </dgm:presLayoutVars>
      </dgm:prSet>
      <dgm:spPr/>
    </dgm:pt>
    <dgm:pt modelId="{246D32DD-535B-414B-ADFC-0C1646531156}" type="pres">
      <dgm:prSet presAssocID="{7BA694DE-EA8A-48E7-AA77-DC4874626D43}" presName="childShp" presStyleLbl="bgAccFollowNode1" presStyleIdx="1" presStyleCnt="6">
        <dgm:presLayoutVars>
          <dgm:bulletEnabled val="1"/>
        </dgm:presLayoutVars>
      </dgm:prSet>
      <dgm:spPr/>
    </dgm:pt>
    <dgm:pt modelId="{4AF481ED-D4C4-4B42-90CE-FF05DF57375E}" type="pres">
      <dgm:prSet presAssocID="{FB6065D3-3F2D-4154-8C48-1DBB8CFEE9D1}" presName="spacing" presStyleCnt="0"/>
      <dgm:spPr/>
    </dgm:pt>
    <dgm:pt modelId="{7B58E187-BCE3-473F-980F-5A3CBA0FD75D}" type="pres">
      <dgm:prSet presAssocID="{FD73A6A0-F40F-4DB3-B6F3-0B239BA536C1}" presName="linNode" presStyleCnt="0"/>
      <dgm:spPr/>
    </dgm:pt>
    <dgm:pt modelId="{0194C454-611A-4E08-9D0D-EEE9EACC8A1D}" type="pres">
      <dgm:prSet presAssocID="{FD73A6A0-F40F-4DB3-B6F3-0B239BA536C1}" presName="parentShp" presStyleLbl="node1" presStyleIdx="2" presStyleCnt="6">
        <dgm:presLayoutVars>
          <dgm:bulletEnabled val="1"/>
        </dgm:presLayoutVars>
      </dgm:prSet>
      <dgm:spPr/>
    </dgm:pt>
    <dgm:pt modelId="{764F28F1-2DE7-4FB1-B189-9BB4406CFE84}" type="pres">
      <dgm:prSet presAssocID="{FD73A6A0-F40F-4DB3-B6F3-0B239BA536C1}" presName="childShp" presStyleLbl="bgAccFollowNode1" presStyleIdx="2" presStyleCnt="6">
        <dgm:presLayoutVars>
          <dgm:bulletEnabled val="1"/>
        </dgm:presLayoutVars>
      </dgm:prSet>
      <dgm:spPr/>
    </dgm:pt>
    <dgm:pt modelId="{19F8CDB9-2C36-4AF7-8422-0EA09F133400}" type="pres">
      <dgm:prSet presAssocID="{D360D088-66FB-4374-9050-FACD1328EAB8}" presName="spacing" presStyleCnt="0"/>
      <dgm:spPr/>
    </dgm:pt>
    <dgm:pt modelId="{E7064ABD-0E58-4170-839D-0483452DBAD6}" type="pres">
      <dgm:prSet presAssocID="{76D3AC0A-CEC5-4275-A24C-25478C80E033}" presName="linNode" presStyleCnt="0"/>
      <dgm:spPr/>
    </dgm:pt>
    <dgm:pt modelId="{D6AC125A-5F0F-4710-B0BC-B0D2B56F1742}" type="pres">
      <dgm:prSet presAssocID="{76D3AC0A-CEC5-4275-A24C-25478C80E033}" presName="parentShp" presStyleLbl="node1" presStyleIdx="3" presStyleCnt="6">
        <dgm:presLayoutVars>
          <dgm:bulletEnabled val="1"/>
        </dgm:presLayoutVars>
      </dgm:prSet>
      <dgm:spPr/>
    </dgm:pt>
    <dgm:pt modelId="{39056644-6AF8-436D-9276-87A080B1B5AD}" type="pres">
      <dgm:prSet presAssocID="{76D3AC0A-CEC5-4275-A24C-25478C80E033}" presName="childShp" presStyleLbl="bgAccFollowNode1" presStyleIdx="3" presStyleCnt="6">
        <dgm:presLayoutVars>
          <dgm:bulletEnabled val="1"/>
        </dgm:presLayoutVars>
      </dgm:prSet>
      <dgm:spPr/>
    </dgm:pt>
    <dgm:pt modelId="{D0E61013-D5D1-4694-9B55-6C554314F805}" type="pres">
      <dgm:prSet presAssocID="{CD70C546-EA19-4F25-97D4-1B8BA8F1DD13}" presName="spacing" presStyleCnt="0"/>
      <dgm:spPr/>
    </dgm:pt>
    <dgm:pt modelId="{8DE88F84-CF15-49D2-A675-00044922D090}" type="pres">
      <dgm:prSet presAssocID="{BE483B6C-7F71-406A-8DDB-D926C83961A5}" presName="linNode" presStyleCnt="0"/>
      <dgm:spPr/>
    </dgm:pt>
    <dgm:pt modelId="{9933E7F5-CCA0-4419-A740-A63E29E44B8C}" type="pres">
      <dgm:prSet presAssocID="{BE483B6C-7F71-406A-8DDB-D926C83961A5}" presName="parentShp" presStyleLbl="node1" presStyleIdx="4" presStyleCnt="6">
        <dgm:presLayoutVars>
          <dgm:bulletEnabled val="1"/>
        </dgm:presLayoutVars>
      </dgm:prSet>
      <dgm:spPr/>
    </dgm:pt>
    <dgm:pt modelId="{A6790311-8801-4E64-B122-E8B2DF739CBC}" type="pres">
      <dgm:prSet presAssocID="{BE483B6C-7F71-406A-8DDB-D926C83961A5}" presName="childShp" presStyleLbl="bgAccFollowNode1" presStyleIdx="4" presStyleCnt="6">
        <dgm:presLayoutVars>
          <dgm:bulletEnabled val="1"/>
        </dgm:presLayoutVars>
      </dgm:prSet>
      <dgm:spPr/>
    </dgm:pt>
    <dgm:pt modelId="{48514004-E66F-4421-82EE-4DB3721403FD}" type="pres">
      <dgm:prSet presAssocID="{34F3C10D-86A0-45E1-8FE5-8D0D9B198953}" presName="spacing" presStyleCnt="0"/>
      <dgm:spPr/>
    </dgm:pt>
    <dgm:pt modelId="{9722561D-EAB8-4659-9D58-1B4A9E7C75B9}" type="pres">
      <dgm:prSet presAssocID="{DEE14546-2095-4F06-B2BA-B692BDF423F0}" presName="linNode" presStyleCnt="0"/>
      <dgm:spPr/>
    </dgm:pt>
    <dgm:pt modelId="{13157ADF-A16A-481D-A09F-D198A4F5B324}" type="pres">
      <dgm:prSet presAssocID="{DEE14546-2095-4F06-B2BA-B692BDF423F0}" presName="parentShp" presStyleLbl="node1" presStyleIdx="5" presStyleCnt="6">
        <dgm:presLayoutVars>
          <dgm:bulletEnabled val="1"/>
        </dgm:presLayoutVars>
      </dgm:prSet>
      <dgm:spPr/>
    </dgm:pt>
    <dgm:pt modelId="{7C596A3D-36B1-4B52-B9EF-F1757E32CF5C}" type="pres">
      <dgm:prSet presAssocID="{DEE14546-2095-4F06-B2BA-B692BDF423F0}" presName="childShp" presStyleLbl="bgAccFollowNode1" presStyleIdx="5" presStyleCnt="6">
        <dgm:presLayoutVars>
          <dgm:bulletEnabled val="1"/>
        </dgm:presLayoutVars>
      </dgm:prSet>
      <dgm:spPr/>
    </dgm:pt>
  </dgm:ptLst>
  <dgm:cxnLst>
    <dgm:cxn modelId="{EBA48111-A2B0-4183-9C73-954B1EC95944}" srcId="{76D3AC0A-CEC5-4275-A24C-25478C80E033}" destId="{56C431B0-3547-45D5-9864-DBBEA7CF8B1A}" srcOrd="1" destOrd="0" parTransId="{E0F0421E-9540-4B1C-A29F-A3FB4F5D4604}" sibTransId="{D0364ED9-0AC8-493B-BCF8-CD72F603073A}"/>
    <dgm:cxn modelId="{3F5B681B-36EB-4736-9822-422A899ABBDE}" srcId="{DC187FBE-B67C-4DFE-BFC5-40546BA7F017}" destId="{152B9D09-1B98-4DC1-9DD4-958E3BDC4985}" srcOrd="0" destOrd="0" parTransId="{22B4FF06-B36E-47A8-AA02-061A77D3036A}" sibTransId="{B708C045-04FC-4A68-B2C4-FA93B15C39AB}"/>
    <dgm:cxn modelId="{582C2136-469A-43AF-9542-7B0F9CBA3AA9}" type="presOf" srcId="{BE483B6C-7F71-406A-8DDB-D926C83961A5}" destId="{9933E7F5-CCA0-4419-A740-A63E29E44B8C}" srcOrd="0" destOrd="0" presId="urn:microsoft.com/office/officeart/2005/8/layout/vList6"/>
    <dgm:cxn modelId="{857CCAC2-8C20-4CB9-A593-EF8DBBC7DDEB}" srcId="{7BA694DE-EA8A-48E7-AA77-DC4874626D43}" destId="{8551CA75-62AD-4914-A366-DF676EC0460A}" srcOrd="1" destOrd="0" parTransId="{6D3FBBC1-9E38-4234-BA52-B891CEC4FFCE}" sibTransId="{2A9308A2-17D6-4610-8848-0C21B903FBCE}"/>
    <dgm:cxn modelId="{F52B26E5-B7B5-4E51-8CD4-5907E9C95D5C}" type="presOf" srcId="{96E1FE5A-4FD7-40FD-A6E2-E7A152E9DCC3}" destId="{39056644-6AF8-436D-9276-87A080B1B5AD}" srcOrd="0" destOrd="0" presId="urn:microsoft.com/office/officeart/2005/8/layout/vList6"/>
    <dgm:cxn modelId="{2FFF996F-6866-4783-8505-C75BE80FD635}" srcId="{FD73A6A0-F40F-4DB3-B6F3-0B239BA536C1}" destId="{DB49B2B6-6926-4AEB-AAE7-D4B6DA081ECD}" srcOrd="1" destOrd="0" parTransId="{0C32BED7-2CAF-4C64-9413-5DB882CD2DB6}" sibTransId="{97FC7E18-ED0C-4114-9405-F67A5F9C86EF}"/>
    <dgm:cxn modelId="{8B4A371E-6170-4A77-B8AC-70D8F9444F0B}" srcId="{152B9D09-1B98-4DC1-9DD4-958E3BDC4985}" destId="{0942E4D4-42DC-4EC8-99ED-DF03B26276DA}" srcOrd="1" destOrd="0" parTransId="{A3B875C8-89FF-4DAE-BF26-36F3B773ABFD}" sibTransId="{C1EF8C4B-F4A9-4C3E-B785-398F6608C779}"/>
    <dgm:cxn modelId="{84324FA1-A01A-44F3-BD4F-D1DDED8C6EB1}" type="presOf" srcId="{8551CA75-62AD-4914-A366-DF676EC0460A}" destId="{246D32DD-535B-414B-ADFC-0C1646531156}" srcOrd="0" destOrd="1" presId="urn:microsoft.com/office/officeart/2005/8/layout/vList6"/>
    <dgm:cxn modelId="{1C06F8F2-A8A1-463D-8083-1E231236CA99}" type="presOf" srcId="{C97D629C-EEEC-4941-A321-100EA93D3276}" destId="{764F28F1-2DE7-4FB1-B189-9BB4406CFE84}" srcOrd="0" destOrd="0" presId="urn:microsoft.com/office/officeart/2005/8/layout/vList6"/>
    <dgm:cxn modelId="{28CB385C-1ADC-4C11-9227-38A60E0AC616}" type="presOf" srcId="{DC187FBE-B67C-4DFE-BFC5-40546BA7F017}" destId="{1A0B32AB-033A-4595-BE36-FF49749E16B5}" srcOrd="0" destOrd="0" presId="urn:microsoft.com/office/officeart/2005/8/layout/vList6"/>
    <dgm:cxn modelId="{33C06E72-4489-41AC-A24D-E3ABC3DB18EB}" type="presOf" srcId="{77BF3D08-22C6-4749-96AE-DAC5245AF113}" destId="{A6790311-8801-4E64-B122-E8B2DF739CBC}" srcOrd="0" destOrd="0" presId="urn:microsoft.com/office/officeart/2005/8/layout/vList6"/>
    <dgm:cxn modelId="{601C4BB4-9813-4709-A09D-8CF812B2D839}" type="presOf" srcId="{4892A9C5-BDA7-402D-A619-E131B449B768}" destId="{246D32DD-535B-414B-ADFC-0C1646531156}" srcOrd="0" destOrd="0" presId="urn:microsoft.com/office/officeart/2005/8/layout/vList6"/>
    <dgm:cxn modelId="{2BDB9A08-258E-4B31-8402-7B8EBEE1D704}" type="presOf" srcId="{56C431B0-3547-45D5-9864-DBBEA7CF8B1A}" destId="{39056644-6AF8-436D-9276-87A080B1B5AD}" srcOrd="0" destOrd="1" presId="urn:microsoft.com/office/officeart/2005/8/layout/vList6"/>
    <dgm:cxn modelId="{CAD51D8B-9E56-497D-B8E6-62D399A0B298}" type="presOf" srcId="{7E61BE1F-C184-4B5D-88F0-890E010D08E4}" destId="{A6790311-8801-4E64-B122-E8B2DF739CBC}" srcOrd="0" destOrd="1" presId="urn:microsoft.com/office/officeart/2005/8/layout/vList6"/>
    <dgm:cxn modelId="{EE48C015-DF83-42B1-BFAE-D6A0DDB081F5}" type="presOf" srcId="{7BA694DE-EA8A-48E7-AA77-DC4874626D43}" destId="{C306D759-0CD0-4271-B18A-1DB161A9DD6C}" srcOrd="0" destOrd="0" presId="urn:microsoft.com/office/officeart/2005/8/layout/vList6"/>
    <dgm:cxn modelId="{7361641E-1AA1-483E-BBE6-C1D756CE5C65}" type="presOf" srcId="{9905B1D6-AE46-47F7-92E3-B7EA0FDC464F}" destId="{7C596A3D-36B1-4B52-B9EF-F1757E32CF5C}" srcOrd="0" destOrd="1" presId="urn:microsoft.com/office/officeart/2005/8/layout/vList6"/>
    <dgm:cxn modelId="{6DDB171C-0C97-416E-8F0D-EDAEB6197C28}" srcId="{DC187FBE-B67C-4DFE-BFC5-40546BA7F017}" destId="{FD73A6A0-F40F-4DB3-B6F3-0B239BA536C1}" srcOrd="2" destOrd="0" parTransId="{58E5DDB1-6CE0-4255-A017-67D53B35757F}" sibTransId="{D360D088-66FB-4374-9050-FACD1328EAB8}"/>
    <dgm:cxn modelId="{A7595E32-EB8C-4A72-B074-654B47C6B8BF}" srcId="{DEE14546-2095-4F06-B2BA-B692BDF423F0}" destId="{9905B1D6-AE46-47F7-92E3-B7EA0FDC464F}" srcOrd="1" destOrd="0" parTransId="{D588F125-0AEF-4513-9270-460E5C692616}" sibTransId="{67654F0A-3529-4B98-81A9-34C91064965A}"/>
    <dgm:cxn modelId="{F700DC65-E98E-408C-87FF-44BBC7B9ACC5}" srcId="{DC187FBE-B67C-4DFE-BFC5-40546BA7F017}" destId="{DEE14546-2095-4F06-B2BA-B692BDF423F0}" srcOrd="5" destOrd="0" parTransId="{78DF4576-C9FD-4414-84D8-A46EF3C5BB58}" sibTransId="{EF2C5BAC-3629-475D-8DF3-9962318954F5}"/>
    <dgm:cxn modelId="{9FB68198-47CD-4169-A707-317754834D38}" srcId="{152B9D09-1B98-4DC1-9DD4-958E3BDC4985}" destId="{DF6CD19A-121F-49DF-8482-6F1704AF93A5}" srcOrd="0" destOrd="0" parTransId="{0EC29B96-6807-40F7-98F4-1588FE32FA2D}" sibTransId="{C48A7412-D30B-4919-A8D0-37A781EC67E1}"/>
    <dgm:cxn modelId="{CE617932-683F-4DA6-9694-4162181D3D44}" type="presOf" srcId="{DB49B2B6-6926-4AEB-AAE7-D4B6DA081ECD}" destId="{764F28F1-2DE7-4FB1-B189-9BB4406CFE84}" srcOrd="0" destOrd="1" presId="urn:microsoft.com/office/officeart/2005/8/layout/vList6"/>
    <dgm:cxn modelId="{52EE77DF-970D-4D80-B508-2234C08AB625}" srcId="{DC187FBE-B67C-4DFE-BFC5-40546BA7F017}" destId="{7BA694DE-EA8A-48E7-AA77-DC4874626D43}" srcOrd="1" destOrd="0" parTransId="{CCE3B0D4-0A78-4739-BB9D-1372CB104907}" sibTransId="{FB6065D3-3F2D-4154-8C48-1DBB8CFEE9D1}"/>
    <dgm:cxn modelId="{22064CE0-3585-47FF-8FF0-C1EA04FB7C96}" srcId="{FD73A6A0-F40F-4DB3-B6F3-0B239BA536C1}" destId="{C97D629C-EEEC-4941-A321-100EA93D3276}" srcOrd="0" destOrd="0" parTransId="{9DE5D2BA-C6C4-47B4-B0DC-FAA432A7A006}" sibTransId="{E8AE84F9-A886-4556-8FB3-1DE8D78A4D83}"/>
    <dgm:cxn modelId="{40F7C317-7E7A-4E32-A58E-4E115D79ABC1}" type="presOf" srcId="{8623F0F3-ED2A-41FC-B270-4B452B37C545}" destId="{7C596A3D-36B1-4B52-B9EF-F1757E32CF5C}" srcOrd="0" destOrd="0" presId="urn:microsoft.com/office/officeart/2005/8/layout/vList6"/>
    <dgm:cxn modelId="{AAC088CE-1AD2-471A-92C6-F560605D1218}" srcId="{DC187FBE-B67C-4DFE-BFC5-40546BA7F017}" destId="{BE483B6C-7F71-406A-8DDB-D926C83961A5}" srcOrd="4" destOrd="0" parTransId="{5FCA696A-80C5-4F59-BEAF-C2842EE68E1E}" sibTransId="{34F3C10D-86A0-45E1-8FE5-8D0D9B198953}"/>
    <dgm:cxn modelId="{A02868A8-692F-4CA4-AD1A-C2DC92DEFB99}" srcId="{7BA694DE-EA8A-48E7-AA77-DC4874626D43}" destId="{4892A9C5-BDA7-402D-A619-E131B449B768}" srcOrd="0" destOrd="0" parTransId="{7DC166FD-5A82-4CA6-B5C1-7D2F6DF8FD8D}" sibTransId="{5428BCB8-E50C-4D29-935D-6C5D6C182FC3}"/>
    <dgm:cxn modelId="{40924333-3C95-4FF7-9289-1158B94507DA}" srcId="{DC187FBE-B67C-4DFE-BFC5-40546BA7F017}" destId="{76D3AC0A-CEC5-4275-A24C-25478C80E033}" srcOrd="3" destOrd="0" parTransId="{736CB2A9-235A-4A93-AF48-323E003D5138}" sibTransId="{CD70C546-EA19-4F25-97D4-1B8BA8F1DD13}"/>
    <dgm:cxn modelId="{C287A1BA-2660-4E07-A90C-09056D4DF5B5}" type="presOf" srcId="{DEE14546-2095-4F06-B2BA-B692BDF423F0}" destId="{13157ADF-A16A-481D-A09F-D198A4F5B324}" srcOrd="0" destOrd="0" presId="urn:microsoft.com/office/officeart/2005/8/layout/vList6"/>
    <dgm:cxn modelId="{690E15FB-3778-4DD5-B8AA-6AFB505B1154}" type="presOf" srcId="{152B9D09-1B98-4DC1-9DD4-958E3BDC4985}" destId="{7BAED676-638D-4272-A4C8-D52AD6FB567B}" srcOrd="0" destOrd="0" presId="urn:microsoft.com/office/officeart/2005/8/layout/vList6"/>
    <dgm:cxn modelId="{FB3D6B31-5AF8-4D43-AE5C-9DE0C09CB07D}" srcId="{BE483B6C-7F71-406A-8DDB-D926C83961A5}" destId="{7E61BE1F-C184-4B5D-88F0-890E010D08E4}" srcOrd="1" destOrd="0" parTransId="{8B564621-0FBC-4BA1-B399-15E0F9EFACBE}" sibTransId="{14150530-BE02-4754-9AE4-085F1D507DE6}"/>
    <dgm:cxn modelId="{79B4D0C9-71BC-4598-81AC-991B003A8A66}" type="presOf" srcId="{DF6CD19A-121F-49DF-8482-6F1704AF93A5}" destId="{2B03FAF1-F3BC-4DF0-9722-F1ED5931A85F}" srcOrd="0" destOrd="0" presId="urn:microsoft.com/office/officeart/2005/8/layout/vList6"/>
    <dgm:cxn modelId="{DAD07BB9-4413-4635-BA39-2F218C73F656}" type="presOf" srcId="{76D3AC0A-CEC5-4275-A24C-25478C80E033}" destId="{D6AC125A-5F0F-4710-B0BC-B0D2B56F1742}" srcOrd="0" destOrd="0" presId="urn:microsoft.com/office/officeart/2005/8/layout/vList6"/>
    <dgm:cxn modelId="{130AA941-54DF-4062-927D-AC8C6EBCBAA9}" type="presOf" srcId="{0942E4D4-42DC-4EC8-99ED-DF03B26276DA}" destId="{2B03FAF1-F3BC-4DF0-9722-F1ED5931A85F}" srcOrd="0" destOrd="1" presId="urn:microsoft.com/office/officeart/2005/8/layout/vList6"/>
    <dgm:cxn modelId="{A72F6EFB-2533-4FD0-9892-C3EF90D1EB49}" srcId="{76D3AC0A-CEC5-4275-A24C-25478C80E033}" destId="{96E1FE5A-4FD7-40FD-A6E2-E7A152E9DCC3}" srcOrd="0" destOrd="0" parTransId="{54A5231F-394B-438A-9518-3412F58AF803}" sibTransId="{23597025-E7DF-4AB1-855D-B52F79838CD3}"/>
    <dgm:cxn modelId="{DE8B8779-4FA0-409F-96B1-DCDF07661BBE}" type="presOf" srcId="{FD73A6A0-F40F-4DB3-B6F3-0B239BA536C1}" destId="{0194C454-611A-4E08-9D0D-EEE9EACC8A1D}" srcOrd="0" destOrd="0" presId="urn:microsoft.com/office/officeart/2005/8/layout/vList6"/>
    <dgm:cxn modelId="{28F5AEC7-82D8-4BFD-ACC8-2B4DB7035006}" srcId="{BE483B6C-7F71-406A-8DDB-D926C83961A5}" destId="{77BF3D08-22C6-4749-96AE-DAC5245AF113}" srcOrd="0" destOrd="0" parTransId="{B68D024D-6053-479D-B27B-32ECBC2E3F60}" sibTransId="{75E8811D-9092-44B0-8B8D-1ABCCB341923}"/>
    <dgm:cxn modelId="{3524F85C-0DBF-4C86-A520-7DF2E6EA2D79}" srcId="{DEE14546-2095-4F06-B2BA-B692BDF423F0}" destId="{8623F0F3-ED2A-41FC-B270-4B452B37C545}" srcOrd="0" destOrd="0" parTransId="{E8E410AF-D740-44BC-98C8-CAFEF87210BE}" sibTransId="{6BA5E73F-18EB-4E6B-8FB1-8591FEF17159}"/>
    <dgm:cxn modelId="{8C6891E8-387A-4671-A183-AE059D690585}" type="presParOf" srcId="{1A0B32AB-033A-4595-BE36-FF49749E16B5}" destId="{D54BB128-8B73-44D5-9C75-E8BCEAF9BEE4}" srcOrd="0" destOrd="0" presId="urn:microsoft.com/office/officeart/2005/8/layout/vList6"/>
    <dgm:cxn modelId="{F17F4368-FFA5-4C7A-876D-A6C2B41AF50D}" type="presParOf" srcId="{D54BB128-8B73-44D5-9C75-E8BCEAF9BEE4}" destId="{7BAED676-638D-4272-A4C8-D52AD6FB567B}" srcOrd="0" destOrd="0" presId="urn:microsoft.com/office/officeart/2005/8/layout/vList6"/>
    <dgm:cxn modelId="{F7CFAE5D-4E2F-4CEA-B142-DE63F55ED814}" type="presParOf" srcId="{D54BB128-8B73-44D5-9C75-E8BCEAF9BEE4}" destId="{2B03FAF1-F3BC-4DF0-9722-F1ED5931A85F}" srcOrd="1" destOrd="0" presId="urn:microsoft.com/office/officeart/2005/8/layout/vList6"/>
    <dgm:cxn modelId="{6D9A4A1B-0C93-46D5-AD92-7BC7EF4D4A95}" type="presParOf" srcId="{1A0B32AB-033A-4595-BE36-FF49749E16B5}" destId="{3ED82410-A537-49E1-A088-D9903459E749}" srcOrd="1" destOrd="0" presId="urn:microsoft.com/office/officeart/2005/8/layout/vList6"/>
    <dgm:cxn modelId="{3DF5FAF5-D2CA-40CE-9C67-0522A5F6FECA}" type="presParOf" srcId="{1A0B32AB-033A-4595-BE36-FF49749E16B5}" destId="{DB92C952-92FF-41B5-84C0-F359AC036D19}" srcOrd="2" destOrd="0" presId="urn:microsoft.com/office/officeart/2005/8/layout/vList6"/>
    <dgm:cxn modelId="{38C7BCA2-055F-4A6C-893E-F6D946DBEDB0}" type="presParOf" srcId="{DB92C952-92FF-41B5-84C0-F359AC036D19}" destId="{C306D759-0CD0-4271-B18A-1DB161A9DD6C}" srcOrd="0" destOrd="0" presId="urn:microsoft.com/office/officeart/2005/8/layout/vList6"/>
    <dgm:cxn modelId="{FDCD40C1-F46B-48FA-8F93-E4C2B4FF85F3}" type="presParOf" srcId="{DB92C952-92FF-41B5-84C0-F359AC036D19}" destId="{246D32DD-535B-414B-ADFC-0C1646531156}" srcOrd="1" destOrd="0" presId="urn:microsoft.com/office/officeart/2005/8/layout/vList6"/>
    <dgm:cxn modelId="{6690C9B3-77F6-412E-A933-EAAF1E2E0F3F}" type="presParOf" srcId="{1A0B32AB-033A-4595-BE36-FF49749E16B5}" destId="{4AF481ED-D4C4-4B42-90CE-FF05DF57375E}" srcOrd="3" destOrd="0" presId="urn:microsoft.com/office/officeart/2005/8/layout/vList6"/>
    <dgm:cxn modelId="{F418AFFB-0361-4027-9395-CD37999254A0}" type="presParOf" srcId="{1A0B32AB-033A-4595-BE36-FF49749E16B5}" destId="{7B58E187-BCE3-473F-980F-5A3CBA0FD75D}" srcOrd="4" destOrd="0" presId="urn:microsoft.com/office/officeart/2005/8/layout/vList6"/>
    <dgm:cxn modelId="{EEBE6727-7C25-4401-A74B-05C007057B83}" type="presParOf" srcId="{7B58E187-BCE3-473F-980F-5A3CBA0FD75D}" destId="{0194C454-611A-4E08-9D0D-EEE9EACC8A1D}" srcOrd="0" destOrd="0" presId="urn:microsoft.com/office/officeart/2005/8/layout/vList6"/>
    <dgm:cxn modelId="{1488C3C6-90DE-418A-81CC-B18DCC73959D}" type="presParOf" srcId="{7B58E187-BCE3-473F-980F-5A3CBA0FD75D}" destId="{764F28F1-2DE7-4FB1-B189-9BB4406CFE84}" srcOrd="1" destOrd="0" presId="urn:microsoft.com/office/officeart/2005/8/layout/vList6"/>
    <dgm:cxn modelId="{7481D6F1-66A4-4748-A3D4-FFA75C3324ED}" type="presParOf" srcId="{1A0B32AB-033A-4595-BE36-FF49749E16B5}" destId="{19F8CDB9-2C36-4AF7-8422-0EA09F133400}" srcOrd="5" destOrd="0" presId="urn:microsoft.com/office/officeart/2005/8/layout/vList6"/>
    <dgm:cxn modelId="{62C9874A-4558-4EAA-9F42-862F075241FF}" type="presParOf" srcId="{1A0B32AB-033A-4595-BE36-FF49749E16B5}" destId="{E7064ABD-0E58-4170-839D-0483452DBAD6}" srcOrd="6" destOrd="0" presId="urn:microsoft.com/office/officeart/2005/8/layout/vList6"/>
    <dgm:cxn modelId="{F1D50E8D-94E1-4CBF-8EBE-9EFCADD7A725}" type="presParOf" srcId="{E7064ABD-0E58-4170-839D-0483452DBAD6}" destId="{D6AC125A-5F0F-4710-B0BC-B0D2B56F1742}" srcOrd="0" destOrd="0" presId="urn:microsoft.com/office/officeart/2005/8/layout/vList6"/>
    <dgm:cxn modelId="{C6A0FDD3-40E8-4148-9790-075173BDBB1E}" type="presParOf" srcId="{E7064ABD-0E58-4170-839D-0483452DBAD6}" destId="{39056644-6AF8-436D-9276-87A080B1B5AD}" srcOrd="1" destOrd="0" presId="urn:microsoft.com/office/officeart/2005/8/layout/vList6"/>
    <dgm:cxn modelId="{CE552148-5A5E-41E0-9A16-EAC604422770}" type="presParOf" srcId="{1A0B32AB-033A-4595-BE36-FF49749E16B5}" destId="{D0E61013-D5D1-4694-9B55-6C554314F805}" srcOrd="7" destOrd="0" presId="urn:microsoft.com/office/officeart/2005/8/layout/vList6"/>
    <dgm:cxn modelId="{CE61A647-F4D1-447C-BAC3-3D76F6E3873E}" type="presParOf" srcId="{1A0B32AB-033A-4595-BE36-FF49749E16B5}" destId="{8DE88F84-CF15-49D2-A675-00044922D090}" srcOrd="8" destOrd="0" presId="urn:microsoft.com/office/officeart/2005/8/layout/vList6"/>
    <dgm:cxn modelId="{3303249B-1E86-45C7-A95B-23DCD2348936}" type="presParOf" srcId="{8DE88F84-CF15-49D2-A675-00044922D090}" destId="{9933E7F5-CCA0-4419-A740-A63E29E44B8C}" srcOrd="0" destOrd="0" presId="urn:microsoft.com/office/officeart/2005/8/layout/vList6"/>
    <dgm:cxn modelId="{F0BE0476-0056-4842-84B2-74162DCBB8BA}" type="presParOf" srcId="{8DE88F84-CF15-49D2-A675-00044922D090}" destId="{A6790311-8801-4E64-B122-E8B2DF739CBC}" srcOrd="1" destOrd="0" presId="urn:microsoft.com/office/officeart/2005/8/layout/vList6"/>
    <dgm:cxn modelId="{243082FD-00BF-4F25-9044-C72D7F811CB6}" type="presParOf" srcId="{1A0B32AB-033A-4595-BE36-FF49749E16B5}" destId="{48514004-E66F-4421-82EE-4DB3721403FD}" srcOrd="9" destOrd="0" presId="urn:microsoft.com/office/officeart/2005/8/layout/vList6"/>
    <dgm:cxn modelId="{1577E092-C044-4F30-87F6-02C25062DD11}" type="presParOf" srcId="{1A0B32AB-033A-4595-BE36-FF49749E16B5}" destId="{9722561D-EAB8-4659-9D58-1B4A9E7C75B9}" srcOrd="10" destOrd="0" presId="urn:microsoft.com/office/officeart/2005/8/layout/vList6"/>
    <dgm:cxn modelId="{6DC2DE8E-AC08-4D34-9F41-B19A3B0616A4}" type="presParOf" srcId="{9722561D-EAB8-4659-9D58-1B4A9E7C75B9}" destId="{13157ADF-A16A-481D-A09F-D198A4F5B324}" srcOrd="0" destOrd="0" presId="urn:microsoft.com/office/officeart/2005/8/layout/vList6"/>
    <dgm:cxn modelId="{7C79CF13-638A-46B3-9219-3E5EBA43FD94}" type="presParOf" srcId="{9722561D-EAB8-4659-9D58-1B4A9E7C75B9}" destId="{7C596A3D-36B1-4B52-B9EF-F1757E32CF5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0E15DE-B6D1-4AC6-B6A0-6A40D56AD6AE}"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en-US"/>
        </a:p>
      </dgm:t>
    </dgm:pt>
    <dgm:pt modelId="{E1068469-0549-49EC-882A-08ACB26C39CF}">
      <dgm:prSet phldrT="[Text]"/>
      <dgm:spPr/>
      <dgm:t>
        <a:bodyPr/>
        <a:lstStyle/>
        <a:p>
          <a:r>
            <a:rPr lang="en-US" dirty="0"/>
            <a:t> Amazon Linux</a:t>
          </a:r>
        </a:p>
      </dgm:t>
    </dgm:pt>
    <dgm:pt modelId="{7407B607-B5C0-48AA-ACA1-D65305B495C3}" type="parTrans" cxnId="{4DED0E52-C8BF-4F11-B531-97BB7D04AD3C}">
      <dgm:prSet/>
      <dgm:spPr/>
      <dgm:t>
        <a:bodyPr/>
        <a:lstStyle/>
        <a:p>
          <a:endParaRPr lang="en-US"/>
        </a:p>
      </dgm:t>
    </dgm:pt>
    <dgm:pt modelId="{4D6DED36-94C9-4E60-B56C-86688B7FD991}" type="sibTrans" cxnId="{4DED0E52-C8BF-4F11-B531-97BB7D04AD3C}">
      <dgm:prSet/>
      <dgm:spPr/>
      <dgm:t>
        <a:bodyPr/>
        <a:lstStyle/>
        <a:p>
          <a:endParaRPr lang="en-US"/>
        </a:p>
      </dgm:t>
    </dgm:pt>
    <dgm:pt modelId="{7188B464-1294-423B-ABF4-34E261EE54CC}">
      <dgm:prSet phldrT="[Text]"/>
      <dgm:spPr/>
      <dgm:t>
        <a:bodyPr/>
        <a:lstStyle/>
        <a:p>
          <a:r>
            <a:rPr lang="en-US" dirty="0"/>
            <a:t>2013.09 – 2015.09</a:t>
          </a:r>
        </a:p>
      </dgm:t>
    </dgm:pt>
    <dgm:pt modelId="{215075A8-FCBD-4DCC-8828-E1A33825C7A8}" type="sibTrans" cxnId="{CDD47020-002E-472B-81F3-D895C4AA4E6A}">
      <dgm:prSet/>
      <dgm:spPr/>
      <dgm:t>
        <a:bodyPr/>
        <a:lstStyle/>
        <a:p>
          <a:endParaRPr lang="en-US"/>
        </a:p>
      </dgm:t>
    </dgm:pt>
    <dgm:pt modelId="{812603E1-439E-41B4-A8AF-0FAAA58EF790}" type="parTrans" cxnId="{CDD47020-002E-472B-81F3-D895C4AA4E6A}">
      <dgm:prSet/>
      <dgm:spPr/>
      <dgm:t>
        <a:bodyPr/>
        <a:lstStyle/>
        <a:p>
          <a:endParaRPr lang="en-US"/>
        </a:p>
      </dgm:t>
    </dgm:pt>
    <dgm:pt modelId="{050BF5BF-8773-45BB-B973-358D81DB1062}">
      <dgm:prSet phldrT="[Text]"/>
      <dgm:spPr/>
      <dgm:t>
        <a:bodyPr/>
        <a:lstStyle/>
        <a:p>
          <a:r>
            <a:rPr lang="en-US" dirty="0" err="1"/>
            <a:t>Debian</a:t>
          </a:r>
          <a:r>
            <a:rPr lang="en-US" dirty="0"/>
            <a:t> GNU/Linux</a:t>
          </a:r>
        </a:p>
      </dgm:t>
    </dgm:pt>
    <dgm:pt modelId="{C2FBB2E6-BAD3-432A-A8E0-6E241A427067}" type="parTrans" cxnId="{4AB82BDA-9886-4E28-8B34-15B88620F547}">
      <dgm:prSet/>
      <dgm:spPr/>
      <dgm:t>
        <a:bodyPr/>
        <a:lstStyle/>
        <a:p>
          <a:endParaRPr lang="en-US"/>
        </a:p>
      </dgm:t>
    </dgm:pt>
    <dgm:pt modelId="{8B650ADF-9878-4CD7-8B50-4AFE58C3489A}" type="sibTrans" cxnId="{4AB82BDA-9886-4E28-8B34-15B88620F547}">
      <dgm:prSet/>
      <dgm:spPr/>
      <dgm:t>
        <a:bodyPr/>
        <a:lstStyle/>
        <a:p>
          <a:endParaRPr lang="en-US"/>
        </a:p>
      </dgm:t>
    </dgm:pt>
    <dgm:pt modelId="{452E2270-DC07-401D-B9A8-F937211244BE}">
      <dgm:prSet phldrT="[Text]"/>
      <dgm:spPr/>
      <dgm:t>
        <a:bodyPr/>
        <a:lstStyle/>
        <a:p>
          <a:r>
            <a:rPr lang="en-US" dirty="0"/>
            <a:t>6 (x86/x64)</a:t>
          </a:r>
        </a:p>
      </dgm:t>
    </dgm:pt>
    <dgm:pt modelId="{EFBB13AD-95C1-4FA0-97FD-51AFB3315B5F}" type="parTrans" cxnId="{CE78B24C-57C9-41E4-B9C4-131FE081120C}">
      <dgm:prSet/>
      <dgm:spPr/>
      <dgm:t>
        <a:bodyPr/>
        <a:lstStyle/>
        <a:p>
          <a:endParaRPr lang="en-US"/>
        </a:p>
      </dgm:t>
    </dgm:pt>
    <dgm:pt modelId="{08BE0B13-E79B-4C07-881A-BB3ABBC2FCBF}" type="sibTrans" cxnId="{CE78B24C-57C9-41E4-B9C4-131FE081120C}">
      <dgm:prSet/>
      <dgm:spPr/>
      <dgm:t>
        <a:bodyPr/>
        <a:lstStyle/>
        <a:p>
          <a:endParaRPr lang="en-US"/>
        </a:p>
      </dgm:t>
    </dgm:pt>
    <dgm:pt modelId="{600C3B16-D359-4668-928E-B26F8A3D72AE}">
      <dgm:prSet phldrT="[Text]"/>
      <dgm:spPr/>
      <dgm:t>
        <a:bodyPr/>
        <a:lstStyle/>
        <a:p>
          <a:r>
            <a:rPr lang="en-US" dirty="0"/>
            <a:t>7 (x86/x64)</a:t>
          </a:r>
        </a:p>
      </dgm:t>
    </dgm:pt>
    <dgm:pt modelId="{AAB90BD1-72D9-46AD-9D4B-9A5EAE37CED0}" type="parTrans" cxnId="{C26DA9BE-C15D-4D1B-89C3-71FB36C34B0D}">
      <dgm:prSet/>
      <dgm:spPr/>
      <dgm:t>
        <a:bodyPr/>
        <a:lstStyle/>
        <a:p>
          <a:endParaRPr lang="en-US"/>
        </a:p>
      </dgm:t>
    </dgm:pt>
    <dgm:pt modelId="{2BD91A06-BB67-4E8D-8907-0DC3AE867EAD}" type="sibTrans" cxnId="{C26DA9BE-C15D-4D1B-89C3-71FB36C34B0D}">
      <dgm:prSet/>
      <dgm:spPr/>
      <dgm:t>
        <a:bodyPr/>
        <a:lstStyle/>
        <a:p>
          <a:endParaRPr lang="en-US"/>
        </a:p>
      </dgm:t>
    </dgm:pt>
    <dgm:pt modelId="{28665471-B84C-43F6-99F4-BB96651D9D0B}">
      <dgm:prSet phldrT="[Text]"/>
      <dgm:spPr/>
      <dgm:t>
        <a:bodyPr/>
        <a:lstStyle/>
        <a:p>
          <a:r>
            <a:rPr lang="en-US" dirty="0"/>
            <a:t>8 (x86/x64)</a:t>
          </a:r>
        </a:p>
      </dgm:t>
    </dgm:pt>
    <dgm:pt modelId="{A4137A17-9CDB-49E0-857B-DB9AB51F2BB6}" type="parTrans" cxnId="{5B44E136-A39D-4E25-BAC2-1250960F1F62}">
      <dgm:prSet/>
      <dgm:spPr/>
      <dgm:t>
        <a:bodyPr/>
        <a:lstStyle/>
        <a:p>
          <a:endParaRPr lang="en-US"/>
        </a:p>
      </dgm:t>
    </dgm:pt>
    <dgm:pt modelId="{37982657-F6FD-4718-BD0A-E12D679AD6D3}" type="sibTrans" cxnId="{5B44E136-A39D-4E25-BAC2-1250960F1F62}">
      <dgm:prSet/>
      <dgm:spPr/>
      <dgm:t>
        <a:bodyPr/>
        <a:lstStyle/>
        <a:p>
          <a:endParaRPr lang="en-US"/>
        </a:p>
      </dgm:t>
    </dgm:pt>
    <dgm:pt modelId="{43811D75-FCF6-4188-81AC-547E19171A3D}">
      <dgm:prSet phldrT="[Text]"/>
      <dgm:spPr/>
      <dgm:t>
        <a:bodyPr/>
        <a:lstStyle/>
        <a:p>
          <a:r>
            <a:rPr lang="en-US" dirty="0"/>
            <a:t>Oracle Linux</a:t>
          </a:r>
        </a:p>
      </dgm:t>
    </dgm:pt>
    <dgm:pt modelId="{EB499460-9568-427C-911A-5D53F89FC979}" type="parTrans" cxnId="{E31FCB34-9D27-44D7-97FC-0568D328B9E3}">
      <dgm:prSet/>
      <dgm:spPr/>
      <dgm:t>
        <a:bodyPr/>
        <a:lstStyle/>
        <a:p>
          <a:endParaRPr lang="en-US"/>
        </a:p>
      </dgm:t>
    </dgm:pt>
    <dgm:pt modelId="{4729099B-AC40-4CE4-8952-CC0E84E13F4F}" type="sibTrans" cxnId="{E31FCB34-9D27-44D7-97FC-0568D328B9E3}">
      <dgm:prSet/>
      <dgm:spPr/>
      <dgm:t>
        <a:bodyPr/>
        <a:lstStyle/>
        <a:p>
          <a:endParaRPr lang="en-US"/>
        </a:p>
      </dgm:t>
    </dgm:pt>
    <dgm:pt modelId="{C023572A-09F2-4321-B505-D141C6F1BE38}">
      <dgm:prSet phldrT="[Text]"/>
      <dgm:spPr/>
      <dgm:t>
        <a:bodyPr/>
        <a:lstStyle/>
        <a:p>
          <a:r>
            <a:rPr lang="en-US" dirty="0"/>
            <a:t>5 (x86/x64)</a:t>
          </a:r>
        </a:p>
      </dgm:t>
    </dgm:pt>
    <dgm:pt modelId="{E3AC3990-44E0-405A-9358-A2865891A34C}" type="parTrans" cxnId="{1BD6E900-9DAC-4113-92F4-1F4EDA7E912A}">
      <dgm:prSet/>
      <dgm:spPr/>
      <dgm:t>
        <a:bodyPr/>
        <a:lstStyle/>
        <a:p>
          <a:endParaRPr lang="en-US"/>
        </a:p>
      </dgm:t>
    </dgm:pt>
    <dgm:pt modelId="{EB93E6A2-A1AF-4F3F-93B9-D2C4D26CA534}" type="sibTrans" cxnId="{1BD6E900-9DAC-4113-92F4-1F4EDA7E912A}">
      <dgm:prSet/>
      <dgm:spPr/>
      <dgm:t>
        <a:bodyPr/>
        <a:lstStyle/>
        <a:p>
          <a:endParaRPr lang="en-US"/>
        </a:p>
      </dgm:t>
    </dgm:pt>
    <dgm:pt modelId="{290A4E4E-E5E9-43B0-9176-ED33F4047F1C}">
      <dgm:prSet phldrT="[Text]"/>
      <dgm:spPr/>
      <dgm:t>
        <a:bodyPr/>
        <a:lstStyle/>
        <a:p>
          <a:r>
            <a:rPr lang="en-US" dirty="0"/>
            <a:t>6 (x86/x64)</a:t>
          </a:r>
        </a:p>
      </dgm:t>
    </dgm:pt>
    <dgm:pt modelId="{3DDD8BC8-1EC7-4B53-8060-B6B691576A60}" type="parTrans" cxnId="{D6231A71-C4BD-4F6D-B2BA-72BB659CCDCC}">
      <dgm:prSet/>
      <dgm:spPr/>
      <dgm:t>
        <a:bodyPr/>
        <a:lstStyle/>
        <a:p>
          <a:endParaRPr lang="en-US"/>
        </a:p>
      </dgm:t>
    </dgm:pt>
    <dgm:pt modelId="{8D858285-E62B-4726-B370-457EAC62B051}" type="sibTrans" cxnId="{D6231A71-C4BD-4F6D-B2BA-72BB659CCDCC}">
      <dgm:prSet/>
      <dgm:spPr/>
      <dgm:t>
        <a:bodyPr/>
        <a:lstStyle/>
        <a:p>
          <a:endParaRPr lang="en-US"/>
        </a:p>
      </dgm:t>
    </dgm:pt>
    <dgm:pt modelId="{74EE7F1A-84FB-4058-BFE5-5C372BC0AB8D}">
      <dgm:prSet phldrT="[Text]"/>
      <dgm:spPr/>
      <dgm:t>
        <a:bodyPr/>
        <a:lstStyle/>
        <a:p>
          <a:r>
            <a:rPr lang="en-US" dirty="0"/>
            <a:t>7 (x64)</a:t>
          </a:r>
        </a:p>
      </dgm:t>
    </dgm:pt>
    <dgm:pt modelId="{3430E8E3-8CC1-409C-AE07-6D28CFB5937D}" type="parTrans" cxnId="{64299903-4AC6-460D-9796-0D26117F74B0}">
      <dgm:prSet/>
      <dgm:spPr/>
      <dgm:t>
        <a:bodyPr/>
        <a:lstStyle/>
        <a:p>
          <a:endParaRPr lang="en-US"/>
        </a:p>
      </dgm:t>
    </dgm:pt>
    <dgm:pt modelId="{5ABECED6-5F58-42CE-96E9-A50DCD737736}" type="sibTrans" cxnId="{64299903-4AC6-460D-9796-0D26117F74B0}">
      <dgm:prSet/>
      <dgm:spPr/>
      <dgm:t>
        <a:bodyPr/>
        <a:lstStyle/>
        <a:p>
          <a:endParaRPr lang="en-US"/>
        </a:p>
      </dgm:t>
    </dgm:pt>
    <dgm:pt modelId="{3CA5A97E-7C99-49F7-BAC8-EA64B8F13BDF}" type="pres">
      <dgm:prSet presAssocID="{7B0E15DE-B6D1-4AC6-B6A0-6A40D56AD6AE}" presName="linear" presStyleCnt="0">
        <dgm:presLayoutVars>
          <dgm:dir/>
          <dgm:resizeHandles val="exact"/>
        </dgm:presLayoutVars>
      </dgm:prSet>
      <dgm:spPr/>
    </dgm:pt>
    <dgm:pt modelId="{038ADA7E-C1A7-4013-A803-4F0CC7B3B906}" type="pres">
      <dgm:prSet presAssocID="{E1068469-0549-49EC-882A-08ACB26C39CF}" presName="comp" presStyleCnt="0"/>
      <dgm:spPr/>
    </dgm:pt>
    <dgm:pt modelId="{453B234C-C329-41A0-A0DA-831E8CEFDA90}" type="pres">
      <dgm:prSet presAssocID="{E1068469-0549-49EC-882A-08ACB26C39CF}" presName="box" presStyleLbl="node1" presStyleIdx="0" presStyleCnt="3" custScaleY="20706" custLinFactNeighborX="-5604" custLinFactNeighborY="0"/>
      <dgm:spPr/>
    </dgm:pt>
    <dgm:pt modelId="{68480204-E7F3-4AFF-BEF2-27A31D17AE4E}" type="pres">
      <dgm:prSet presAssocID="{E1068469-0549-49EC-882A-08ACB26C39CF}" presName="img" presStyleLbl="fgImgPlace1" presStyleIdx="0" presStyleCnt="3" custScaleX="63679" custScaleY="25149" custLinFactNeighborX="-66668" custLinFactNeighborY="-367"/>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BB819096-5AFA-4CAE-AB99-BD4DE7C1607F}" type="pres">
      <dgm:prSet presAssocID="{E1068469-0549-49EC-882A-08ACB26C39CF}" presName="text" presStyleLbl="node1" presStyleIdx="0" presStyleCnt="3">
        <dgm:presLayoutVars>
          <dgm:bulletEnabled val="1"/>
        </dgm:presLayoutVars>
      </dgm:prSet>
      <dgm:spPr/>
    </dgm:pt>
    <dgm:pt modelId="{8C45D05B-84D9-49BE-8069-DDC2BA08D4F4}" type="pres">
      <dgm:prSet presAssocID="{4D6DED36-94C9-4E60-B56C-86688B7FD991}" presName="spacer" presStyleCnt="0"/>
      <dgm:spPr/>
    </dgm:pt>
    <dgm:pt modelId="{574DCACD-FB22-4B1F-A3B4-CA1FBA421971}" type="pres">
      <dgm:prSet presAssocID="{050BF5BF-8773-45BB-B973-358D81DB1062}" presName="comp" presStyleCnt="0"/>
      <dgm:spPr/>
    </dgm:pt>
    <dgm:pt modelId="{B54C4C5C-B1CC-4F64-8A83-07679D2690DE}" type="pres">
      <dgm:prSet presAssocID="{050BF5BF-8773-45BB-B973-358D81DB1062}" presName="box" presStyleLbl="node1" presStyleIdx="1" presStyleCnt="3" custScaleY="21073" custLinFactNeighborY="-10085"/>
      <dgm:spPr/>
    </dgm:pt>
    <dgm:pt modelId="{E94508DB-7C5A-452D-91CF-0E8084D492A3}" type="pres">
      <dgm:prSet presAssocID="{050BF5BF-8773-45BB-B973-358D81DB1062}" presName="img" presStyleLbl="fgImgPlace1" presStyleIdx="1" presStyleCnt="3" custScaleX="45138" custScaleY="27135" custLinFactNeighborX="-75938" custLinFactNeighborY="-12779"/>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pt>
    <dgm:pt modelId="{7FDD0ED7-7AAD-4976-A63E-5B877A943A0F}" type="pres">
      <dgm:prSet presAssocID="{050BF5BF-8773-45BB-B973-358D81DB1062}" presName="text" presStyleLbl="node1" presStyleIdx="1" presStyleCnt="3">
        <dgm:presLayoutVars>
          <dgm:bulletEnabled val="1"/>
        </dgm:presLayoutVars>
      </dgm:prSet>
      <dgm:spPr/>
    </dgm:pt>
    <dgm:pt modelId="{7D76D407-4628-4214-9CF4-1BFAF68243DA}" type="pres">
      <dgm:prSet presAssocID="{8B650ADF-9878-4CD7-8B50-4AFE58C3489A}" presName="spacer" presStyleCnt="0"/>
      <dgm:spPr/>
    </dgm:pt>
    <dgm:pt modelId="{0132E340-6511-4500-A7E0-176782FE2BE5}" type="pres">
      <dgm:prSet presAssocID="{43811D75-FCF6-4188-81AC-547E19171A3D}" presName="comp" presStyleCnt="0"/>
      <dgm:spPr/>
    </dgm:pt>
    <dgm:pt modelId="{B3384528-1447-465D-A954-4FD6D473CE3A}" type="pres">
      <dgm:prSet presAssocID="{43811D75-FCF6-4188-81AC-547E19171A3D}" presName="box" presStyleLbl="node1" presStyleIdx="2" presStyleCnt="3" custScaleY="21839" custLinFactNeighborY="-20870"/>
      <dgm:spPr/>
    </dgm:pt>
    <dgm:pt modelId="{402EC338-A2B3-4B3E-AC95-9D72BA52B1F3}" type="pres">
      <dgm:prSet presAssocID="{43811D75-FCF6-4188-81AC-547E19171A3D}" presName="img" presStyleLbl="fgImgPlace1" presStyleIdx="2" presStyleCnt="3" custScaleX="34597" custScaleY="27298" custLinFactNeighborX="-78487" custLinFactNeighborY="-26095"/>
      <dgm:spPr>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dgm:spPr>
    </dgm:pt>
    <dgm:pt modelId="{F1DE3ADD-16E5-4478-AE66-C43E194AF355}" type="pres">
      <dgm:prSet presAssocID="{43811D75-FCF6-4188-81AC-547E19171A3D}" presName="text" presStyleLbl="node1" presStyleIdx="2" presStyleCnt="3">
        <dgm:presLayoutVars>
          <dgm:bulletEnabled val="1"/>
        </dgm:presLayoutVars>
      </dgm:prSet>
      <dgm:spPr/>
    </dgm:pt>
  </dgm:ptLst>
  <dgm:cxnLst>
    <dgm:cxn modelId="{80643243-604D-4DB8-A2B0-6659B29D8C0F}" type="presOf" srcId="{74EE7F1A-84FB-4058-BFE5-5C372BC0AB8D}" destId="{B3384528-1447-465D-A954-4FD6D473CE3A}" srcOrd="0" destOrd="3" presId="urn:microsoft.com/office/officeart/2005/8/layout/vList4"/>
    <dgm:cxn modelId="{E5064236-D83E-4F40-B147-9145EFC6D54B}" type="presOf" srcId="{452E2270-DC07-401D-B9A8-F937211244BE}" destId="{7FDD0ED7-7AAD-4976-A63E-5B877A943A0F}" srcOrd="1" destOrd="1" presId="urn:microsoft.com/office/officeart/2005/8/layout/vList4"/>
    <dgm:cxn modelId="{62EFC380-CFDA-4762-BF60-78E7F3E7BFF5}" type="presOf" srcId="{74EE7F1A-84FB-4058-BFE5-5C372BC0AB8D}" destId="{F1DE3ADD-16E5-4478-AE66-C43E194AF355}" srcOrd="1" destOrd="3" presId="urn:microsoft.com/office/officeart/2005/8/layout/vList4"/>
    <dgm:cxn modelId="{40F83012-4E69-440F-AB40-21945FC24028}" type="presOf" srcId="{28665471-B84C-43F6-99F4-BB96651D9D0B}" destId="{7FDD0ED7-7AAD-4976-A63E-5B877A943A0F}" srcOrd="1" destOrd="3" presId="urn:microsoft.com/office/officeart/2005/8/layout/vList4"/>
    <dgm:cxn modelId="{99B68232-9F79-45E2-ADAB-B87CFC98CB3B}" type="presOf" srcId="{452E2270-DC07-401D-B9A8-F937211244BE}" destId="{B54C4C5C-B1CC-4F64-8A83-07679D2690DE}" srcOrd="0" destOrd="1" presId="urn:microsoft.com/office/officeart/2005/8/layout/vList4"/>
    <dgm:cxn modelId="{C26DA9BE-C15D-4D1B-89C3-71FB36C34B0D}" srcId="{050BF5BF-8773-45BB-B973-358D81DB1062}" destId="{600C3B16-D359-4668-928E-B26F8A3D72AE}" srcOrd="1" destOrd="0" parTransId="{AAB90BD1-72D9-46AD-9D4B-9A5EAE37CED0}" sibTransId="{2BD91A06-BB67-4E8D-8907-0DC3AE867EAD}"/>
    <dgm:cxn modelId="{64299903-4AC6-460D-9796-0D26117F74B0}" srcId="{43811D75-FCF6-4188-81AC-547E19171A3D}" destId="{74EE7F1A-84FB-4058-BFE5-5C372BC0AB8D}" srcOrd="2" destOrd="0" parTransId="{3430E8E3-8CC1-409C-AE07-6D28CFB5937D}" sibTransId="{5ABECED6-5F58-42CE-96E9-A50DCD737736}"/>
    <dgm:cxn modelId="{5F0AEF61-E359-4555-BB0A-D04DD2B96699}" type="presOf" srcId="{43811D75-FCF6-4188-81AC-547E19171A3D}" destId="{B3384528-1447-465D-A954-4FD6D473CE3A}" srcOrd="0" destOrd="0" presId="urn:microsoft.com/office/officeart/2005/8/layout/vList4"/>
    <dgm:cxn modelId="{5CF19CEE-84C0-4F73-838B-FE2C1757DF47}" type="presOf" srcId="{28665471-B84C-43F6-99F4-BB96651D9D0B}" destId="{B54C4C5C-B1CC-4F64-8A83-07679D2690DE}" srcOrd="0" destOrd="3" presId="urn:microsoft.com/office/officeart/2005/8/layout/vList4"/>
    <dgm:cxn modelId="{37BF2538-F122-49D2-8421-2866BCC14C02}" type="presOf" srcId="{290A4E4E-E5E9-43B0-9176-ED33F4047F1C}" destId="{F1DE3ADD-16E5-4478-AE66-C43E194AF355}" srcOrd="1" destOrd="2" presId="urn:microsoft.com/office/officeart/2005/8/layout/vList4"/>
    <dgm:cxn modelId="{1BD6E900-9DAC-4113-92F4-1F4EDA7E912A}" srcId="{43811D75-FCF6-4188-81AC-547E19171A3D}" destId="{C023572A-09F2-4321-B505-D141C6F1BE38}" srcOrd="0" destOrd="0" parTransId="{E3AC3990-44E0-405A-9358-A2865891A34C}" sibTransId="{EB93E6A2-A1AF-4F3F-93B9-D2C4D26CA534}"/>
    <dgm:cxn modelId="{6B45E480-362F-4F1C-9C7E-A724BE852E8F}" type="presOf" srcId="{C023572A-09F2-4321-B505-D141C6F1BE38}" destId="{F1DE3ADD-16E5-4478-AE66-C43E194AF355}" srcOrd="1" destOrd="1" presId="urn:microsoft.com/office/officeart/2005/8/layout/vList4"/>
    <dgm:cxn modelId="{CE78B24C-57C9-41E4-B9C4-131FE081120C}" srcId="{050BF5BF-8773-45BB-B973-358D81DB1062}" destId="{452E2270-DC07-401D-B9A8-F937211244BE}" srcOrd="0" destOrd="0" parTransId="{EFBB13AD-95C1-4FA0-97FD-51AFB3315B5F}" sibTransId="{08BE0B13-E79B-4C07-881A-BB3ABBC2FCBF}"/>
    <dgm:cxn modelId="{5B44E136-A39D-4E25-BAC2-1250960F1F62}" srcId="{050BF5BF-8773-45BB-B973-358D81DB1062}" destId="{28665471-B84C-43F6-99F4-BB96651D9D0B}" srcOrd="2" destOrd="0" parTransId="{A4137A17-9CDB-49E0-857B-DB9AB51F2BB6}" sibTransId="{37982657-F6FD-4718-BD0A-E12D679AD6D3}"/>
    <dgm:cxn modelId="{057CDB16-0B74-4E7F-9F46-0E9A812E92B5}" type="presOf" srcId="{050BF5BF-8773-45BB-B973-358D81DB1062}" destId="{B54C4C5C-B1CC-4F64-8A83-07679D2690DE}" srcOrd="0" destOrd="0" presId="urn:microsoft.com/office/officeart/2005/8/layout/vList4"/>
    <dgm:cxn modelId="{E2F50631-2236-4686-B5EF-D28D0135FC66}" type="presOf" srcId="{290A4E4E-E5E9-43B0-9176-ED33F4047F1C}" destId="{B3384528-1447-465D-A954-4FD6D473CE3A}" srcOrd="0" destOrd="2" presId="urn:microsoft.com/office/officeart/2005/8/layout/vList4"/>
    <dgm:cxn modelId="{4AB82BDA-9886-4E28-8B34-15B88620F547}" srcId="{7B0E15DE-B6D1-4AC6-B6A0-6A40D56AD6AE}" destId="{050BF5BF-8773-45BB-B973-358D81DB1062}" srcOrd="1" destOrd="0" parTransId="{C2FBB2E6-BAD3-432A-A8E0-6E241A427067}" sibTransId="{8B650ADF-9878-4CD7-8B50-4AFE58C3489A}"/>
    <dgm:cxn modelId="{E31FCB34-9D27-44D7-97FC-0568D328B9E3}" srcId="{7B0E15DE-B6D1-4AC6-B6A0-6A40D56AD6AE}" destId="{43811D75-FCF6-4188-81AC-547E19171A3D}" srcOrd="2" destOrd="0" parTransId="{EB499460-9568-427C-911A-5D53F89FC979}" sibTransId="{4729099B-AC40-4CE4-8952-CC0E84E13F4F}"/>
    <dgm:cxn modelId="{E9E2CFEA-1F24-4802-91D0-4AA12346D1FD}" type="presOf" srcId="{E1068469-0549-49EC-882A-08ACB26C39CF}" destId="{453B234C-C329-41A0-A0DA-831E8CEFDA90}" srcOrd="0" destOrd="0" presId="urn:microsoft.com/office/officeart/2005/8/layout/vList4"/>
    <dgm:cxn modelId="{44C9F8EB-CA7E-4810-BAEA-E4B5D0C73075}" type="presOf" srcId="{43811D75-FCF6-4188-81AC-547E19171A3D}" destId="{F1DE3ADD-16E5-4478-AE66-C43E194AF355}" srcOrd="1" destOrd="0" presId="urn:microsoft.com/office/officeart/2005/8/layout/vList4"/>
    <dgm:cxn modelId="{4DED0E52-C8BF-4F11-B531-97BB7D04AD3C}" srcId="{7B0E15DE-B6D1-4AC6-B6A0-6A40D56AD6AE}" destId="{E1068469-0549-49EC-882A-08ACB26C39CF}" srcOrd="0" destOrd="0" parTransId="{7407B607-B5C0-48AA-ACA1-D65305B495C3}" sibTransId="{4D6DED36-94C9-4E60-B56C-86688B7FD991}"/>
    <dgm:cxn modelId="{7672402B-26A7-4F43-8BDB-01732F2B4716}" type="presOf" srcId="{050BF5BF-8773-45BB-B973-358D81DB1062}" destId="{7FDD0ED7-7AAD-4976-A63E-5B877A943A0F}" srcOrd="1" destOrd="0" presId="urn:microsoft.com/office/officeart/2005/8/layout/vList4"/>
    <dgm:cxn modelId="{D6231A71-C4BD-4F6D-B2BA-72BB659CCDCC}" srcId="{43811D75-FCF6-4188-81AC-547E19171A3D}" destId="{290A4E4E-E5E9-43B0-9176-ED33F4047F1C}" srcOrd="1" destOrd="0" parTransId="{3DDD8BC8-1EC7-4B53-8060-B6B691576A60}" sibTransId="{8D858285-E62B-4726-B370-457EAC62B051}"/>
    <dgm:cxn modelId="{3EC46145-62F3-4405-80B5-679ACF147A37}" type="presOf" srcId="{7B0E15DE-B6D1-4AC6-B6A0-6A40D56AD6AE}" destId="{3CA5A97E-7C99-49F7-BAC8-EA64B8F13BDF}" srcOrd="0" destOrd="0" presId="urn:microsoft.com/office/officeart/2005/8/layout/vList4"/>
    <dgm:cxn modelId="{695A894F-4D45-406F-86A1-1C27217CF773}" type="presOf" srcId="{7188B464-1294-423B-ABF4-34E261EE54CC}" destId="{BB819096-5AFA-4CAE-AB99-BD4DE7C1607F}" srcOrd="1" destOrd="1" presId="urn:microsoft.com/office/officeart/2005/8/layout/vList4"/>
    <dgm:cxn modelId="{CDD47020-002E-472B-81F3-D895C4AA4E6A}" srcId="{E1068469-0549-49EC-882A-08ACB26C39CF}" destId="{7188B464-1294-423B-ABF4-34E261EE54CC}" srcOrd="0" destOrd="0" parTransId="{812603E1-439E-41B4-A8AF-0FAAA58EF790}" sibTransId="{215075A8-FCBD-4DCC-8828-E1A33825C7A8}"/>
    <dgm:cxn modelId="{2164D641-B236-46C4-8E80-5CE71A00A8DD}" type="presOf" srcId="{C023572A-09F2-4321-B505-D141C6F1BE38}" destId="{B3384528-1447-465D-A954-4FD6D473CE3A}" srcOrd="0" destOrd="1" presId="urn:microsoft.com/office/officeart/2005/8/layout/vList4"/>
    <dgm:cxn modelId="{00A4A966-286D-43A8-8513-B5E49BC27828}" type="presOf" srcId="{600C3B16-D359-4668-928E-B26F8A3D72AE}" destId="{7FDD0ED7-7AAD-4976-A63E-5B877A943A0F}" srcOrd="1" destOrd="2" presId="urn:microsoft.com/office/officeart/2005/8/layout/vList4"/>
    <dgm:cxn modelId="{D3DE0D52-25D5-4458-9E94-853612304D49}" type="presOf" srcId="{600C3B16-D359-4668-928E-B26F8A3D72AE}" destId="{B54C4C5C-B1CC-4F64-8A83-07679D2690DE}" srcOrd="0" destOrd="2" presId="urn:microsoft.com/office/officeart/2005/8/layout/vList4"/>
    <dgm:cxn modelId="{46F3D400-142E-45E7-ACE5-0C14423784B8}" type="presOf" srcId="{E1068469-0549-49EC-882A-08ACB26C39CF}" destId="{BB819096-5AFA-4CAE-AB99-BD4DE7C1607F}" srcOrd="1" destOrd="0" presId="urn:microsoft.com/office/officeart/2005/8/layout/vList4"/>
    <dgm:cxn modelId="{C92FBE74-BAC6-4EFE-8ABD-BA8E0AECC50E}" type="presOf" srcId="{7188B464-1294-423B-ABF4-34E261EE54CC}" destId="{453B234C-C329-41A0-A0DA-831E8CEFDA90}" srcOrd="0" destOrd="1" presId="urn:microsoft.com/office/officeart/2005/8/layout/vList4"/>
    <dgm:cxn modelId="{42CB3BE6-3CD5-4FA3-B9D8-0F5729D0A43D}" type="presParOf" srcId="{3CA5A97E-7C99-49F7-BAC8-EA64B8F13BDF}" destId="{038ADA7E-C1A7-4013-A803-4F0CC7B3B906}" srcOrd="0" destOrd="0" presId="urn:microsoft.com/office/officeart/2005/8/layout/vList4"/>
    <dgm:cxn modelId="{7355B9B2-8C42-4591-B7FD-B701AA0A68E2}" type="presParOf" srcId="{038ADA7E-C1A7-4013-A803-4F0CC7B3B906}" destId="{453B234C-C329-41A0-A0DA-831E8CEFDA90}" srcOrd="0" destOrd="0" presId="urn:microsoft.com/office/officeart/2005/8/layout/vList4"/>
    <dgm:cxn modelId="{60F785E3-8812-439E-AF4D-A30B911F5B1C}" type="presParOf" srcId="{038ADA7E-C1A7-4013-A803-4F0CC7B3B906}" destId="{68480204-E7F3-4AFF-BEF2-27A31D17AE4E}" srcOrd="1" destOrd="0" presId="urn:microsoft.com/office/officeart/2005/8/layout/vList4"/>
    <dgm:cxn modelId="{15C2EE98-EA10-407C-9094-5CA7F09AB408}" type="presParOf" srcId="{038ADA7E-C1A7-4013-A803-4F0CC7B3B906}" destId="{BB819096-5AFA-4CAE-AB99-BD4DE7C1607F}" srcOrd="2" destOrd="0" presId="urn:microsoft.com/office/officeart/2005/8/layout/vList4"/>
    <dgm:cxn modelId="{CCA88FEC-4DD1-42BA-AD7F-801ABB997465}" type="presParOf" srcId="{3CA5A97E-7C99-49F7-BAC8-EA64B8F13BDF}" destId="{8C45D05B-84D9-49BE-8069-DDC2BA08D4F4}" srcOrd="1" destOrd="0" presId="urn:microsoft.com/office/officeart/2005/8/layout/vList4"/>
    <dgm:cxn modelId="{51FEC94E-521A-4393-80C3-83D19900D7B8}" type="presParOf" srcId="{3CA5A97E-7C99-49F7-BAC8-EA64B8F13BDF}" destId="{574DCACD-FB22-4B1F-A3B4-CA1FBA421971}" srcOrd="2" destOrd="0" presId="urn:microsoft.com/office/officeart/2005/8/layout/vList4"/>
    <dgm:cxn modelId="{0BED8F0B-8DF8-4A02-BBE2-34F2C27DAEE2}" type="presParOf" srcId="{574DCACD-FB22-4B1F-A3B4-CA1FBA421971}" destId="{B54C4C5C-B1CC-4F64-8A83-07679D2690DE}" srcOrd="0" destOrd="0" presId="urn:microsoft.com/office/officeart/2005/8/layout/vList4"/>
    <dgm:cxn modelId="{738C9BF3-82BF-463E-82DD-8ACEB56D9228}" type="presParOf" srcId="{574DCACD-FB22-4B1F-A3B4-CA1FBA421971}" destId="{E94508DB-7C5A-452D-91CF-0E8084D492A3}" srcOrd="1" destOrd="0" presId="urn:microsoft.com/office/officeart/2005/8/layout/vList4"/>
    <dgm:cxn modelId="{1B7B4862-64C3-4117-A7E0-F1590E99B5B1}" type="presParOf" srcId="{574DCACD-FB22-4B1F-A3B4-CA1FBA421971}" destId="{7FDD0ED7-7AAD-4976-A63E-5B877A943A0F}" srcOrd="2" destOrd="0" presId="urn:microsoft.com/office/officeart/2005/8/layout/vList4"/>
    <dgm:cxn modelId="{39EE487E-FC92-402F-8ADD-116828CCD11A}" type="presParOf" srcId="{3CA5A97E-7C99-49F7-BAC8-EA64B8F13BDF}" destId="{7D76D407-4628-4214-9CF4-1BFAF68243DA}" srcOrd="3" destOrd="0" presId="urn:microsoft.com/office/officeart/2005/8/layout/vList4"/>
    <dgm:cxn modelId="{AFC3CD06-67DB-49BC-B4F2-43BBB89CFED7}" type="presParOf" srcId="{3CA5A97E-7C99-49F7-BAC8-EA64B8F13BDF}" destId="{0132E340-6511-4500-A7E0-176782FE2BE5}" srcOrd="4" destOrd="0" presId="urn:microsoft.com/office/officeart/2005/8/layout/vList4"/>
    <dgm:cxn modelId="{9EC0ED0A-229C-4D22-94ED-6245D46B01A7}" type="presParOf" srcId="{0132E340-6511-4500-A7E0-176782FE2BE5}" destId="{B3384528-1447-465D-A954-4FD6D473CE3A}" srcOrd="0" destOrd="0" presId="urn:microsoft.com/office/officeart/2005/8/layout/vList4"/>
    <dgm:cxn modelId="{3E761D75-3FD7-4777-9C35-DE66EAC7B1BD}" type="presParOf" srcId="{0132E340-6511-4500-A7E0-176782FE2BE5}" destId="{402EC338-A2B3-4B3E-AC95-9D72BA52B1F3}" srcOrd="1" destOrd="0" presId="urn:microsoft.com/office/officeart/2005/8/layout/vList4"/>
    <dgm:cxn modelId="{1F92B9A4-441C-4EF8-BCAE-A808E6ED72A9}" type="presParOf" srcId="{0132E340-6511-4500-A7E0-176782FE2BE5}" destId="{F1DE3ADD-16E5-4478-AE66-C43E194AF35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ECB65C-9AA5-4DD9-B461-85CD10B6CF88}"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en-US"/>
        </a:p>
      </dgm:t>
    </dgm:pt>
    <dgm:pt modelId="{4A5EE729-C827-43D0-9B8A-46694F3BD787}">
      <dgm:prSet phldrT="[Text]"/>
      <dgm:spPr>
        <a:solidFill>
          <a:schemeClr val="accent6">
            <a:lumMod val="60000"/>
            <a:lumOff val="40000"/>
          </a:schemeClr>
        </a:solidFill>
      </dgm:spPr>
      <dgm:t>
        <a:bodyPr/>
        <a:lstStyle/>
        <a:p>
          <a:r>
            <a:rPr lang="en-US" dirty="0"/>
            <a:t>Red Hat Ent. Linux</a:t>
          </a:r>
        </a:p>
      </dgm:t>
    </dgm:pt>
    <dgm:pt modelId="{F4A56131-8252-4727-9E4A-2ED300326D94}" type="parTrans" cxnId="{BCFA058D-F250-4E49-8F50-7589F2F158D2}">
      <dgm:prSet/>
      <dgm:spPr/>
      <dgm:t>
        <a:bodyPr/>
        <a:lstStyle/>
        <a:p>
          <a:endParaRPr lang="en-US"/>
        </a:p>
      </dgm:t>
    </dgm:pt>
    <dgm:pt modelId="{623ED823-E75C-44B6-878A-10F90A6A20F9}" type="sibTrans" cxnId="{BCFA058D-F250-4E49-8F50-7589F2F158D2}">
      <dgm:prSet/>
      <dgm:spPr/>
      <dgm:t>
        <a:bodyPr/>
        <a:lstStyle/>
        <a:p>
          <a:endParaRPr lang="en-US"/>
        </a:p>
      </dgm:t>
    </dgm:pt>
    <dgm:pt modelId="{EBB7A8B8-7F96-48C9-A802-7AFE12B276A7}">
      <dgm:prSet phldrT="[Text]"/>
      <dgm:spPr>
        <a:solidFill>
          <a:schemeClr val="accent6">
            <a:lumMod val="60000"/>
            <a:lumOff val="40000"/>
          </a:schemeClr>
        </a:solidFill>
      </dgm:spPr>
      <dgm:t>
        <a:bodyPr/>
        <a:lstStyle/>
        <a:p>
          <a:r>
            <a:rPr lang="en-US" dirty="0"/>
            <a:t>5 </a:t>
          </a:r>
          <a:r>
            <a:rPr lang="en-US"/>
            <a:t>(x86/x64)</a:t>
          </a:r>
          <a:endParaRPr lang="en-US" dirty="0"/>
        </a:p>
      </dgm:t>
    </dgm:pt>
    <dgm:pt modelId="{BC2E6F6B-8A60-4BBB-9760-76DA5741EAB4}" type="parTrans" cxnId="{A53EBD29-59E9-4F7B-8452-DF291510F743}">
      <dgm:prSet/>
      <dgm:spPr/>
      <dgm:t>
        <a:bodyPr/>
        <a:lstStyle/>
        <a:p>
          <a:endParaRPr lang="en-US"/>
        </a:p>
      </dgm:t>
    </dgm:pt>
    <dgm:pt modelId="{5F43C3B0-C245-47B8-926C-476E1086CAE1}" type="sibTrans" cxnId="{A53EBD29-59E9-4F7B-8452-DF291510F743}">
      <dgm:prSet/>
      <dgm:spPr/>
      <dgm:t>
        <a:bodyPr/>
        <a:lstStyle/>
        <a:p>
          <a:endParaRPr lang="en-US"/>
        </a:p>
      </dgm:t>
    </dgm:pt>
    <dgm:pt modelId="{366B2583-EE8D-4688-9128-FB2F8AE5CC96}">
      <dgm:prSet phldrT="[Text]"/>
      <dgm:spPr>
        <a:solidFill>
          <a:schemeClr val="accent6">
            <a:lumMod val="60000"/>
            <a:lumOff val="40000"/>
          </a:schemeClr>
        </a:solidFill>
      </dgm:spPr>
      <dgm:t>
        <a:bodyPr/>
        <a:lstStyle/>
        <a:p>
          <a:r>
            <a:rPr lang="en-US"/>
            <a:t>6 (x86/x64)</a:t>
          </a:r>
          <a:endParaRPr lang="en-US" dirty="0"/>
        </a:p>
      </dgm:t>
    </dgm:pt>
    <dgm:pt modelId="{BB506D7D-EA51-456C-B446-9EECB565F94A}" type="parTrans" cxnId="{46A320EC-9B10-4683-9B6C-C0E795DF62DD}">
      <dgm:prSet/>
      <dgm:spPr/>
      <dgm:t>
        <a:bodyPr/>
        <a:lstStyle/>
        <a:p>
          <a:endParaRPr lang="en-US"/>
        </a:p>
      </dgm:t>
    </dgm:pt>
    <dgm:pt modelId="{F86853AD-2999-4E73-B0A9-705A4D4E9C9F}" type="sibTrans" cxnId="{46A320EC-9B10-4683-9B6C-C0E795DF62DD}">
      <dgm:prSet/>
      <dgm:spPr/>
      <dgm:t>
        <a:bodyPr/>
        <a:lstStyle/>
        <a:p>
          <a:endParaRPr lang="en-US"/>
        </a:p>
      </dgm:t>
    </dgm:pt>
    <dgm:pt modelId="{70258B9F-1BD9-4B0B-86CA-0C6F05C6C276}">
      <dgm:prSet phldrT="[Text]"/>
      <dgm:spPr>
        <a:solidFill>
          <a:schemeClr val="accent6">
            <a:lumMod val="60000"/>
            <a:lumOff val="40000"/>
          </a:schemeClr>
        </a:solidFill>
      </dgm:spPr>
      <dgm:t>
        <a:bodyPr/>
        <a:lstStyle/>
        <a:p>
          <a:r>
            <a:rPr lang="en-US" dirty="0"/>
            <a:t>7 (x64)</a:t>
          </a:r>
        </a:p>
      </dgm:t>
    </dgm:pt>
    <dgm:pt modelId="{958A525D-3C6A-4BEC-9B44-0D9753B787EA}" type="parTrans" cxnId="{3B87999F-B6CC-4FFF-A406-4106EE15E40F}">
      <dgm:prSet/>
      <dgm:spPr/>
      <dgm:t>
        <a:bodyPr/>
        <a:lstStyle/>
        <a:p>
          <a:endParaRPr lang="en-US"/>
        </a:p>
      </dgm:t>
    </dgm:pt>
    <dgm:pt modelId="{526CEA7A-9C55-4E64-B267-50611540BFEE}" type="sibTrans" cxnId="{3B87999F-B6CC-4FFF-A406-4106EE15E40F}">
      <dgm:prSet/>
      <dgm:spPr/>
      <dgm:t>
        <a:bodyPr/>
        <a:lstStyle/>
        <a:p>
          <a:endParaRPr lang="en-US"/>
        </a:p>
      </dgm:t>
    </dgm:pt>
    <dgm:pt modelId="{7C424841-6ACF-4BD9-B8FD-E939B991265A}">
      <dgm:prSet phldrT="[Text]"/>
      <dgm:spPr>
        <a:solidFill>
          <a:schemeClr val="accent6">
            <a:lumMod val="60000"/>
            <a:lumOff val="40000"/>
          </a:schemeClr>
        </a:solidFill>
      </dgm:spPr>
      <dgm:t>
        <a:bodyPr/>
        <a:lstStyle/>
        <a:p>
          <a:r>
            <a:rPr lang="en-US" dirty="0"/>
            <a:t>SUSE Linux Enterprise Server</a:t>
          </a:r>
        </a:p>
      </dgm:t>
    </dgm:pt>
    <dgm:pt modelId="{769109AC-7853-4ABC-BC7E-F6A774844FC0}" type="parTrans" cxnId="{9642BB97-9785-43E2-99F7-29DB072DC543}">
      <dgm:prSet/>
      <dgm:spPr/>
      <dgm:t>
        <a:bodyPr/>
        <a:lstStyle/>
        <a:p>
          <a:endParaRPr lang="en-US"/>
        </a:p>
      </dgm:t>
    </dgm:pt>
    <dgm:pt modelId="{51E62248-C3C3-45C6-B3B1-6283BA7C4AFB}" type="sibTrans" cxnId="{9642BB97-9785-43E2-99F7-29DB072DC543}">
      <dgm:prSet/>
      <dgm:spPr/>
      <dgm:t>
        <a:bodyPr/>
        <a:lstStyle/>
        <a:p>
          <a:endParaRPr lang="en-US"/>
        </a:p>
      </dgm:t>
    </dgm:pt>
    <dgm:pt modelId="{E226AE0B-2188-4E9A-9301-F38E8F8A1397}">
      <dgm:prSet phldrT="[Text]"/>
      <dgm:spPr>
        <a:solidFill>
          <a:schemeClr val="accent6">
            <a:lumMod val="60000"/>
            <a:lumOff val="40000"/>
          </a:schemeClr>
        </a:solidFill>
      </dgm:spPr>
      <dgm:t>
        <a:bodyPr/>
        <a:lstStyle/>
        <a:p>
          <a:r>
            <a:rPr lang="en-US" dirty="0"/>
            <a:t>11 (x86/x64)</a:t>
          </a:r>
        </a:p>
      </dgm:t>
    </dgm:pt>
    <dgm:pt modelId="{73BC8F8B-D505-4B77-9115-EF89F8C0EFA0}" type="parTrans" cxnId="{2A9B2D7C-AD67-4855-B1B3-DA39442A5600}">
      <dgm:prSet/>
      <dgm:spPr/>
      <dgm:t>
        <a:bodyPr/>
        <a:lstStyle/>
        <a:p>
          <a:endParaRPr lang="en-US"/>
        </a:p>
      </dgm:t>
    </dgm:pt>
    <dgm:pt modelId="{ABB408DF-66C1-45A6-BC39-6000E6E6564D}" type="sibTrans" cxnId="{2A9B2D7C-AD67-4855-B1B3-DA39442A5600}">
      <dgm:prSet/>
      <dgm:spPr/>
      <dgm:t>
        <a:bodyPr/>
        <a:lstStyle/>
        <a:p>
          <a:endParaRPr lang="en-US"/>
        </a:p>
      </dgm:t>
    </dgm:pt>
    <dgm:pt modelId="{D8716F8C-99E1-4F39-80B8-BBEAEB5973AE}">
      <dgm:prSet phldrT="[Text]"/>
      <dgm:spPr>
        <a:solidFill>
          <a:schemeClr val="accent6">
            <a:lumMod val="60000"/>
            <a:lumOff val="40000"/>
          </a:schemeClr>
        </a:solidFill>
      </dgm:spPr>
      <dgm:t>
        <a:bodyPr/>
        <a:lstStyle/>
        <a:p>
          <a:r>
            <a:rPr lang="en-US" dirty="0"/>
            <a:t>12 (x64)</a:t>
          </a:r>
        </a:p>
      </dgm:t>
    </dgm:pt>
    <dgm:pt modelId="{E77FBD02-44E2-4380-A610-2CADE1EFB2C3}" type="parTrans" cxnId="{51BB8BE8-2C68-404F-BBD5-EAFFE1A82D0D}">
      <dgm:prSet/>
      <dgm:spPr/>
      <dgm:t>
        <a:bodyPr/>
        <a:lstStyle/>
        <a:p>
          <a:endParaRPr lang="en-US"/>
        </a:p>
      </dgm:t>
    </dgm:pt>
    <dgm:pt modelId="{B082E556-D440-4F14-BD24-885D0E72C901}" type="sibTrans" cxnId="{51BB8BE8-2C68-404F-BBD5-EAFFE1A82D0D}">
      <dgm:prSet/>
      <dgm:spPr/>
      <dgm:t>
        <a:bodyPr/>
        <a:lstStyle/>
        <a:p>
          <a:endParaRPr lang="en-US"/>
        </a:p>
      </dgm:t>
    </dgm:pt>
    <dgm:pt modelId="{D3DB0610-762B-4AFF-B021-D67D013D32EC}">
      <dgm:prSet phldrT="[Text]"/>
      <dgm:spPr>
        <a:solidFill>
          <a:schemeClr val="accent6">
            <a:lumMod val="60000"/>
            <a:lumOff val="40000"/>
          </a:schemeClr>
        </a:solidFill>
      </dgm:spPr>
      <dgm:t>
        <a:bodyPr/>
        <a:lstStyle/>
        <a:p>
          <a:r>
            <a:rPr lang="en-US" dirty="0"/>
            <a:t>Ubuntu Server</a:t>
          </a:r>
        </a:p>
      </dgm:t>
    </dgm:pt>
    <dgm:pt modelId="{0BA5EF14-D24D-41AE-AC4F-D8D4480517CA}" type="parTrans" cxnId="{ECA3F57A-3319-4F90-9B00-CDB1BF2C4FA1}">
      <dgm:prSet/>
      <dgm:spPr/>
      <dgm:t>
        <a:bodyPr/>
        <a:lstStyle/>
        <a:p>
          <a:endParaRPr lang="en-US"/>
        </a:p>
      </dgm:t>
    </dgm:pt>
    <dgm:pt modelId="{913D67FC-6594-4B3F-B756-38F722B3E3B5}" type="sibTrans" cxnId="{ECA3F57A-3319-4F90-9B00-CDB1BF2C4FA1}">
      <dgm:prSet/>
      <dgm:spPr/>
      <dgm:t>
        <a:bodyPr/>
        <a:lstStyle/>
        <a:p>
          <a:endParaRPr lang="en-US"/>
        </a:p>
      </dgm:t>
    </dgm:pt>
    <dgm:pt modelId="{51D97991-BE49-417B-8CD0-031A88FA084F}">
      <dgm:prSet phldrT="[Text]"/>
      <dgm:spPr>
        <a:solidFill>
          <a:schemeClr val="accent6">
            <a:lumMod val="60000"/>
            <a:lumOff val="40000"/>
          </a:schemeClr>
        </a:solidFill>
      </dgm:spPr>
      <dgm:t>
        <a:bodyPr/>
        <a:lstStyle/>
        <a:p>
          <a:r>
            <a:rPr lang="en-US" dirty="0"/>
            <a:t>12.04 LTS (x86/x64)</a:t>
          </a:r>
        </a:p>
      </dgm:t>
    </dgm:pt>
    <dgm:pt modelId="{A5D3CCC4-BCAC-402D-82EB-7002F996A2EA}" type="parTrans" cxnId="{B207E329-52D6-4825-BA49-4A06DE220DD0}">
      <dgm:prSet/>
      <dgm:spPr/>
      <dgm:t>
        <a:bodyPr/>
        <a:lstStyle/>
        <a:p>
          <a:endParaRPr lang="en-US"/>
        </a:p>
      </dgm:t>
    </dgm:pt>
    <dgm:pt modelId="{2F273E67-A700-4B18-B3AF-F4F6DB30D6E6}" type="sibTrans" cxnId="{B207E329-52D6-4825-BA49-4A06DE220DD0}">
      <dgm:prSet/>
      <dgm:spPr/>
      <dgm:t>
        <a:bodyPr/>
        <a:lstStyle/>
        <a:p>
          <a:endParaRPr lang="en-US"/>
        </a:p>
      </dgm:t>
    </dgm:pt>
    <dgm:pt modelId="{6ACD557F-8838-40EE-BAE1-F8A945829FF4}">
      <dgm:prSet phldrT="[Text]"/>
      <dgm:spPr>
        <a:solidFill>
          <a:schemeClr val="accent6">
            <a:lumMod val="60000"/>
            <a:lumOff val="40000"/>
          </a:schemeClr>
        </a:solidFill>
      </dgm:spPr>
      <dgm:t>
        <a:bodyPr/>
        <a:lstStyle/>
        <a:p>
          <a:r>
            <a:rPr lang="en-US" dirty="0"/>
            <a:t>14.04 LTS (x86/x64)</a:t>
          </a:r>
        </a:p>
      </dgm:t>
    </dgm:pt>
    <dgm:pt modelId="{3170B144-DD5E-442D-A7F7-DCF7D36FA269}" type="parTrans" cxnId="{255657B7-0896-491B-AF15-B84E131D9731}">
      <dgm:prSet/>
      <dgm:spPr/>
      <dgm:t>
        <a:bodyPr/>
        <a:lstStyle/>
        <a:p>
          <a:endParaRPr lang="en-US"/>
        </a:p>
      </dgm:t>
    </dgm:pt>
    <dgm:pt modelId="{F305AB0F-1EC5-4A96-8E8A-037559BB8F5C}" type="sibTrans" cxnId="{255657B7-0896-491B-AF15-B84E131D9731}">
      <dgm:prSet/>
      <dgm:spPr/>
      <dgm:t>
        <a:bodyPr/>
        <a:lstStyle/>
        <a:p>
          <a:endParaRPr lang="en-US"/>
        </a:p>
      </dgm:t>
    </dgm:pt>
    <dgm:pt modelId="{A0253549-F8E7-4D0D-A94B-82E390B85538}">
      <dgm:prSet phldrT="[Text]"/>
      <dgm:spPr>
        <a:solidFill>
          <a:schemeClr val="accent6">
            <a:lumMod val="60000"/>
            <a:lumOff val="40000"/>
          </a:schemeClr>
        </a:solidFill>
      </dgm:spPr>
      <dgm:t>
        <a:bodyPr/>
        <a:lstStyle/>
        <a:p>
          <a:r>
            <a:rPr lang="en-US" dirty="0"/>
            <a:t>15.10 (x86/x64)</a:t>
          </a:r>
        </a:p>
      </dgm:t>
    </dgm:pt>
    <dgm:pt modelId="{AA0FDDEC-E4CB-40F9-8352-90254C261431}" type="parTrans" cxnId="{484611EF-CAA1-44F4-BB48-43AB797E5D95}">
      <dgm:prSet/>
      <dgm:spPr/>
      <dgm:t>
        <a:bodyPr/>
        <a:lstStyle/>
        <a:p>
          <a:endParaRPr lang="en-US"/>
        </a:p>
      </dgm:t>
    </dgm:pt>
    <dgm:pt modelId="{945A1226-0C87-42CF-A060-8BAE6A3606E2}" type="sibTrans" cxnId="{484611EF-CAA1-44F4-BB48-43AB797E5D95}">
      <dgm:prSet/>
      <dgm:spPr/>
      <dgm:t>
        <a:bodyPr/>
        <a:lstStyle/>
        <a:p>
          <a:endParaRPr lang="en-US"/>
        </a:p>
      </dgm:t>
    </dgm:pt>
    <dgm:pt modelId="{3FA109D9-4185-4C52-A6AB-3A65673E6934}">
      <dgm:prSet phldrT="[Text]"/>
      <dgm:spPr>
        <a:solidFill>
          <a:schemeClr val="accent6">
            <a:lumMod val="60000"/>
            <a:lumOff val="40000"/>
          </a:schemeClr>
        </a:solidFill>
      </dgm:spPr>
      <dgm:t>
        <a:bodyPr/>
        <a:lstStyle/>
        <a:p>
          <a:r>
            <a:rPr lang="en-US" dirty="0"/>
            <a:t>16.04 (x86/x64)</a:t>
          </a:r>
        </a:p>
      </dgm:t>
    </dgm:pt>
    <dgm:pt modelId="{3EF2DED9-8ACB-4B9F-8389-5DC555219E43}" type="parTrans" cxnId="{EC475DB3-C852-41B9-94FC-62189B382288}">
      <dgm:prSet/>
      <dgm:spPr/>
      <dgm:t>
        <a:bodyPr/>
        <a:lstStyle/>
        <a:p>
          <a:endParaRPr lang="en-US"/>
        </a:p>
      </dgm:t>
    </dgm:pt>
    <dgm:pt modelId="{FD65297B-0F83-4725-AA0B-093B3E7CA02B}" type="sibTrans" cxnId="{EC475DB3-C852-41B9-94FC-62189B382288}">
      <dgm:prSet/>
      <dgm:spPr/>
      <dgm:t>
        <a:bodyPr/>
        <a:lstStyle/>
        <a:p>
          <a:endParaRPr lang="en-US"/>
        </a:p>
      </dgm:t>
    </dgm:pt>
    <dgm:pt modelId="{00B25D9C-14EF-453C-B52F-A5B0063C8CD3}">
      <dgm:prSet phldrT="[Text]"/>
      <dgm:spPr>
        <a:solidFill>
          <a:schemeClr val="accent6">
            <a:lumMod val="60000"/>
            <a:lumOff val="40000"/>
          </a:schemeClr>
        </a:solidFill>
      </dgm:spPr>
      <dgm:t>
        <a:bodyPr/>
        <a:lstStyle/>
        <a:p>
          <a:r>
            <a:rPr lang="en-US"/>
            <a:t>CentOS</a:t>
          </a:r>
          <a:endParaRPr lang="en-US" dirty="0"/>
        </a:p>
      </dgm:t>
    </dgm:pt>
    <dgm:pt modelId="{7B732A0E-926B-4EE1-8B4A-B6A88714C0D7}" type="parTrans" cxnId="{1CE1D365-5726-4C0A-8F3E-3E3B047A9B41}">
      <dgm:prSet/>
      <dgm:spPr/>
      <dgm:t>
        <a:bodyPr/>
        <a:lstStyle/>
        <a:p>
          <a:endParaRPr lang="en-US"/>
        </a:p>
      </dgm:t>
    </dgm:pt>
    <dgm:pt modelId="{43F6E1C6-1DDA-4419-A0F6-D5F8EE88EB17}" type="sibTrans" cxnId="{1CE1D365-5726-4C0A-8F3E-3E3B047A9B41}">
      <dgm:prSet/>
      <dgm:spPr/>
      <dgm:t>
        <a:bodyPr/>
        <a:lstStyle/>
        <a:p>
          <a:endParaRPr lang="en-US"/>
        </a:p>
      </dgm:t>
    </dgm:pt>
    <dgm:pt modelId="{55785B12-6FAA-4955-9301-8E864458AF57}">
      <dgm:prSet phldrT="[Text]"/>
      <dgm:spPr>
        <a:solidFill>
          <a:schemeClr val="accent6">
            <a:lumMod val="60000"/>
            <a:lumOff val="40000"/>
          </a:schemeClr>
        </a:solidFill>
      </dgm:spPr>
      <dgm:t>
        <a:bodyPr/>
        <a:lstStyle/>
        <a:p>
          <a:r>
            <a:rPr lang="en-US" dirty="0"/>
            <a:t>5 (x86/x64)</a:t>
          </a:r>
        </a:p>
      </dgm:t>
    </dgm:pt>
    <dgm:pt modelId="{9F553C69-7AED-44CC-A03A-9153AC0A3409}" type="parTrans" cxnId="{1A29D6EA-53F1-4DC6-801B-80A9C760621B}">
      <dgm:prSet/>
      <dgm:spPr/>
      <dgm:t>
        <a:bodyPr/>
        <a:lstStyle/>
        <a:p>
          <a:endParaRPr lang="en-US"/>
        </a:p>
      </dgm:t>
    </dgm:pt>
    <dgm:pt modelId="{9C2468D5-160C-4F6F-984F-D901A02142F5}" type="sibTrans" cxnId="{1A29D6EA-53F1-4DC6-801B-80A9C760621B}">
      <dgm:prSet/>
      <dgm:spPr/>
      <dgm:t>
        <a:bodyPr/>
        <a:lstStyle/>
        <a:p>
          <a:endParaRPr lang="en-US"/>
        </a:p>
      </dgm:t>
    </dgm:pt>
    <dgm:pt modelId="{4F70CC56-083F-4EE6-954F-C56AD77F96F5}">
      <dgm:prSet phldrT="[Text]"/>
      <dgm:spPr>
        <a:solidFill>
          <a:schemeClr val="accent6">
            <a:lumMod val="60000"/>
            <a:lumOff val="40000"/>
          </a:schemeClr>
        </a:solidFill>
      </dgm:spPr>
      <dgm:t>
        <a:bodyPr/>
        <a:lstStyle/>
        <a:p>
          <a:r>
            <a:rPr lang="en-US" dirty="0"/>
            <a:t>6 (x86/x64)</a:t>
          </a:r>
        </a:p>
      </dgm:t>
    </dgm:pt>
    <dgm:pt modelId="{68010AD5-43C4-4669-B996-CF73326325FB}" type="parTrans" cxnId="{7A1A6685-31F2-401C-985F-6EFA0DDC611A}">
      <dgm:prSet/>
      <dgm:spPr/>
      <dgm:t>
        <a:bodyPr/>
        <a:lstStyle/>
        <a:p>
          <a:endParaRPr lang="en-US"/>
        </a:p>
      </dgm:t>
    </dgm:pt>
    <dgm:pt modelId="{3AC011FE-01A0-4724-A5E4-DA786ED2045A}" type="sibTrans" cxnId="{7A1A6685-31F2-401C-985F-6EFA0DDC611A}">
      <dgm:prSet/>
      <dgm:spPr/>
      <dgm:t>
        <a:bodyPr/>
        <a:lstStyle/>
        <a:p>
          <a:endParaRPr lang="en-US"/>
        </a:p>
      </dgm:t>
    </dgm:pt>
    <dgm:pt modelId="{715082CD-8906-4C40-BD98-6C3C0F3813BB}">
      <dgm:prSet phldrT="[Text]"/>
      <dgm:spPr>
        <a:solidFill>
          <a:schemeClr val="accent6">
            <a:lumMod val="60000"/>
            <a:lumOff val="40000"/>
          </a:schemeClr>
        </a:solidFill>
      </dgm:spPr>
      <dgm:t>
        <a:bodyPr/>
        <a:lstStyle/>
        <a:p>
          <a:r>
            <a:rPr lang="en-US" dirty="0"/>
            <a:t>7 (x64)</a:t>
          </a:r>
        </a:p>
      </dgm:t>
    </dgm:pt>
    <dgm:pt modelId="{332B42E5-44DD-47D0-B258-301D9488DF7C}" type="parTrans" cxnId="{C0588652-9A86-49C3-AB9A-CADB9F177204}">
      <dgm:prSet/>
      <dgm:spPr/>
      <dgm:t>
        <a:bodyPr/>
        <a:lstStyle/>
        <a:p>
          <a:endParaRPr lang="en-US"/>
        </a:p>
      </dgm:t>
    </dgm:pt>
    <dgm:pt modelId="{4F295BB9-9E43-4D04-9D5F-54FB8CD5A8A7}" type="sibTrans" cxnId="{C0588652-9A86-49C3-AB9A-CADB9F177204}">
      <dgm:prSet/>
      <dgm:spPr/>
      <dgm:t>
        <a:bodyPr/>
        <a:lstStyle/>
        <a:p>
          <a:endParaRPr lang="en-US"/>
        </a:p>
      </dgm:t>
    </dgm:pt>
    <dgm:pt modelId="{E7B80284-E863-42D1-8474-D0DE4CC61A23}" type="pres">
      <dgm:prSet presAssocID="{27ECB65C-9AA5-4DD9-B461-85CD10B6CF88}" presName="linear" presStyleCnt="0">
        <dgm:presLayoutVars>
          <dgm:dir/>
          <dgm:resizeHandles val="exact"/>
        </dgm:presLayoutVars>
      </dgm:prSet>
      <dgm:spPr/>
    </dgm:pt>
    <dgm:pt modelId="{FF1AC5BC-966D-4E7B-A186-770C67E79FA2}" type="pres">
      <dgm:prSet presAssocID="{4A5EE729-C827-43D0-9B8A-46694F3BD787}" presName="comp" presStyleCnt="0"/>
      <dgm:spPr/>
    </dgm:pt>
    <dgm:pt modelId="{5BD1ECBC-9AE6-4D87-B780-0D3FB34F4CA0}" type="pres">
      <dgm:prSet presAssocID="{4A5EE729-C827-43D0-9B8A-46694F3BD787}" presName="box" presStyleLbl="node1" presStyleIdx="0" presStyleCnt="4" custLinFactNeighborX="-1184"/>
      <dgm:spPr/>
    </dgm:pt>
    <dgm:pt modelId="{1043790E-8F82-4F54-9773-E8E8A52F9D4A}" type="pres">
      <dgm:prSet presAssocID="{4A5EE729-C827-43D0-9B8A-46694F3BD787}" presName="img" presStyleLbl="fgImgPlace1" presStyleIdx="0" presStyleCnt="4" custScaleX="61050" custScaleY="70578" custLinFactNeighborX="-15884" custLinFactNeighborY="-278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18834685-EAD3-4E85-867D-1C4336A26B25}" type="pres">
      <dgm:prSet presAssocID="{4A5EE729-C827-43D0-9B8A-46694F3BD787}" presName="text" presStyleLbl="node1" presStyleIdx="0" presStyleCnt="4">
        <dgm:presLayoutVars>
          <dgm:bulletEnabled val="1"/>
        </dgm:presLayoutVars>
      </dgm:prSet>
      <dgm:spPr/>
    </dgm:pt>
    <dgm:pt modelId="{AFEF5C2A-42B5-4F2F-833B-9DE6625D0C1B}" type="pres">
      <dgm:prSet presAssocID="{623ED823-E75C-44B6-878A-10F90A6A20F9}" presName="spacer" presStyleCnt="0"/>
      <dgm:spPr/>
    </dgm:pt>
    <dgm:pt modelId="{522CCEC0-5001-43A9-B8F2-BFDC368D2948}" type="pres">
      <dgm:prSet presAssocID="{7C424841-6ACF-4BD9-B8FD-E939B991265A}" presName="comp" presStyleCnt="0"/>
      <dgm:spPr/>
    </dgm:pt>
    <dgm:pt modelId="{B94446D5-F1B1-42E2-9412-16ABE60A3F26}" type="pres">
      <dgm:prSet presAssocID="{7C424841-6ACF-4BD9-B8FD-E939B991265A}" presName="box" presStyleLbl="node1" presStyleIdx="1" presStyleCnt="4"/>
      <dgm:spPr/>
    </dgm:pt>
    <dgm:pt modelId="{E69CED39-E852-45BA-BC41-EB551085AD5A}" type="pres">
      <dgm:prSet presAssocID="{7C424841-6ACF-4BD9-B8FD-E939B991265A}" presName="img" presStyleLbl="fgImgPlace1" presStyleIdx="1" presStyleCnt="4" custScaleX="72719" custScaleY="72719"/>
      <dgm:spPr>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dgm:spPr>
    </dgm:pt>
    <dgm:pt modelId="{A85550DB-BB16-477D-BDD2-8DCC0C42E9CA}" type="pres">
      <dgm:prSet presAssocID="{7C424841-6ACF-4BD9-B8FD-E939B991265A}" presName="text" presStyleLbl="node1" presStyleIdx="1" presStyleCnt="4">
        <dgm:presLayoutVars>
          <dgm:bulletEnabled val="1"/>
        </dgm:presLayoutVars>
      </dgm:prSet>
      <dgm:spPr/>
    </dgm:pt>
    <dgm:pt modelId="{A1243A33-FCC0-44CC-8F42-29CFDD6D5BD4}" type="pres">
      <dgm:prSet presAssocID="{51E62248-C3C3-45C6-B3B1-6283BA7C4AFB}" presName="spacer" presStyleCnt="0"/>
      <dgm:spPr/>
    </dgm:pt>
    <dgm:pt modelId="{D0FDB4E3-5057-4150-A053-0F01ECE60BD1}" type="pres">
      <dgm:prSet presAssocID="{D3DB0610-762B-4AFF-B021-D67D013D32EC}" presName="comp" presStyleCnt="0"/>
      <dgm:spPr/>
    </dgm:pt>
    <dgm:pt modelId="{C7E7F5B9-16A8-4E87-A70B-E9906231CF1A}" type="pres">
      <dgm:prSet presAssocID="{D3DB0610-762B-4AFF-B021-D67D013D32EC}" presName="box" presStyleLbl="node1" presStyleIdx="2" presStyleCnt="4"/>
      <dgm:spPr/>
    </dgm:pt>
    <dgm:pt modelId="{27ABE875-AC5C-4691-865C-18D3EA9EF4A6}" type="pres">
      <dgm:prSet presAssocID="{D3DB0610-762B-4AFF-B021-D67D013D32EC}" presName="img" presStyleLbl="fgImgPlace1" presStyleIdx="2" presStyleCnt="4" custScaleX="58557" custScaleY="58557"/>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EEE85835-3E1B-4F45-BAC8-FE14B54B4D7A}" type="pres">
      <dgm:prSet presAssocID="{D3DB0610-762B-4AFF-B021-D67D013D32EC}" presName="text" presStyleLbl="node1" presStyleIdx="2" presStyleCnt="4">
        <dgm:presLayoutVars>
          <dgm:bulletEnabled val="1"/>
        </dgm:presLayoutVars>
      </dgm:prSet>
      <dgm:spPr/>
    </dgm:pt>
    <dgm:pt modelId="{AAA6274C-226F-4D5C-B192-DD45AF3CB22E}" type="pres">
      <dgm:prSet presAssocID="{913D67FC-6594-4B3F-B756-38F722B3E3B5}" presName="spacer" presStyleCnt="0"/>
      <dgm:spPr/>
    </dgm:pt>
    <dgm:pt modelId="{301125F4-E182-4549-AC06-F9B061A80F62}" type="pres">
      <dgm:prSet presAssocID="{00B25D9C-14EF-453C-B52F-A5B0063C8CD3}" presName="comp" presStyleCnt="0"/>
      <dgm:spPr/>
    </dgm:pt>
    <dgm:pt modelId="{644AC8AD-C409-4355-89CC-0A28E87D49FA}" type="pres">
      <dgm:prSet presAssocID="{00B25D9C-14EF-453C-B52F-A5B0063C8CD3}" presName="box" presStyleLbl="node1" presStyleIdx="3" presStyleCnt="4" custLinFactNeighborX="1507"/>
      <dgm:spPr/>
    </dgm:pt>
    <dgm:pt modelId="{A8CFB704-4D6A-4913-B3E3-896D0F7A50CD}" type="pres">
      <dgm:prSet presAssocID="{00B25D9C-14EF-453C-B52F-A5B0063C8CD3}" presName="img" presStyleLbl="fgImgPlace1" presStyleIdx="3" presStyleCnt="4"/>
      <dgm:spPr>
        <a:blipFill rotWithShape="1">
          <a:blip xmlns:r="http://schemas.openxmlformats.org/officeDocument/2006/relationships" r:embed="rId4"/>
          <a:stretch>
            <a:fillRect/>
          </a:stretch>
        </a:blipFill>
      </dgm:spPr>
    </dgm:pt>
    <dgm:pt modelId="{FC0B2861-D6CF-4A06-BA64-21D0B457EAD3}" type="pres">
      <dgm:prSet presAssocID="{00B25D9C-14EF-453C-B52F-A5B0063C8CD3}" presName="text" presStyleLbl="node1" presStyleIdx="3" presStyleCnt="4">
        <dgm:presLayoutVars>
          <dgm:bulletEnabled val="1"/>
        </dgm:presLayoutVars>
      </dgm:prSet>
      <dgm:spPr/>
    </dgm:pt>
  </dgm:ptLst>
  <dgm:cxnLst>
    <dgm:cxn modelId="{B8E93376-665D-4C6D-AAFF-2F90B917FE64}" type="presOf" srcId="{7C424841-6ACF-4BD9-B8FD-E939B991265A}" destId="{B94446D5-F1B1-42E2-9412-16ABE60A3F26}" srcOrd="0" destOrd="0" presId="urn:microsoft.com/office/officeart/2005/8/layout/vList4"/>
    <dgm:cxn modelId="{EF86FD24-2EFD-47E6-92ED-F8DCD9E7A567}" type="presOf" srcId="{EBB7A8B8-7F96-48C9-A802-7AFE12B276A7}" destId="{5BD1ECBC-9AE6-4D87-B780-0D3FB34F4CA0}" srcOrd="0" destOrd="1" presId="urn:microsoft.com/office/officeart/2005/8/layout/vList4"/>
    <dgm:cxn modelId="{BCFA058D-F250-4E49-8F50-7589F2F158D2}" srcId="{27ECB65C-9AA5-4DD9-B461-85CD10B6CF88}" destId="{4A5EE729-C827-43D0-9B8A-46694F3BD787}" srcOrd="0" destOrd="0" parTransId="{F4A56131-8252-4727-9E4A-2ED300326D94}" sibTransId="{623ED823-E75C-44B6-878A-10F90A6A20F9}"/>
    <dgm:cxn modelId="{C0588652-9A86-49C3-AB9A-CADB9F177204}" srcId="{00B25D9C-14EF-453C-B52F-A5B0063C8CD3}" destId="{715082CD-8906-4C40-BD98-6C3C0F3813BB}" srcOrd="2" destOrd="0" parTransId="{332B42E5-44DD-47D0-B258-301D9488DF7C}" sibTransId="{4F295BB9-9E43-4D04-9D5F-54FB8CD5A8A7}"/>
    <dgm:cxn modelId="{B207E329-52D6-4825-BA49-4A06DE220DD0}" srcId="{D3DB0610-762B-4AFF-B021-D67D013D32EC}" destId="{51D97991-BE49-417B-8CD0-031A88FA084F}" srcOrd="0" destOrd="0" parTransId="{A5D3CCC4-BCAC-402D-82EB-7002F996A2EA}" sibTransId="{2F273E67-A700-4B18-B3AF-F4F6DB30D6E6}"/>
    <dgm:cxn modelId="{7A1A6685-31F2-401C-985F-6EFA0DDC611A}" srcId="{00B25D9C-14EF-453C-B52F-A5B0063C8CD3}" destId="{4F70CC56-083F-4EE6-954F-C56AD77F96F5}" srcOrd="1" destOrd="0" parTransId="{68010AD5-43C4-4669-B996-CF73326325FB}" sibTransId="{3AC011FE-01A0-4724-A5E4-DA786ED2045A}"/>
    <dgm:cxn modelId="{79163850-E95E-45D0-BF1B-A962C01F8010}" type="presOf" srcId="{D3DB0610-762B-4AFF-B021-D67D013D32EC}" destId="{EEE85835-3E1B-4F45-BAC8-FE14B54B4D7A}" srcOrd="1" destOrd="0" presId="urn:microsoft.com/office/officeart/2005/8/layout/vList4"/>
    <dgm:cxn modelId="{F61F5E07-CED4-43B8-978A-E68A04C1EDC3}" type="presOf" srcId="{D8716F8C-99E1-4F39-80B8-BBEAEB5973AE}" destId="{A85550DB-BB16-477D-BDD2-8DCC0C42E9CA}" srcOrd="1" destOrd="2" presId="urn:microsoft.com/office/officeart/2005/8/layout/vList4"/>
    <dgm:cxn modelId="{F71DD564-958B-4B55-BCFB-E2762861D79F}" type="presOf" srcId="{27ECB65C-9AA5-4DD9-B461-85CD10B6CF88}" destId="{E7B80284-E863-42D1-8474-D0DE4CC61A23}" srcOrd="0" destOrd="0" presId="urn:microsoft.com/office/officeart/2005/8/layout/vList4"/>
    <dgm:cxn modelId="{72232415-861E-4977-AA12-3605DE9C9A29}" type="presOf" srcId="{00B25D9C-14EF-453C-B52F-A5B0063C8CD3}" destId="{FC0B2861-D6CF-4A06-BA64-21D0B457EAD3}" srcOrd="1" destOrd="0" presId="urn:microsoft.com/office/officeart/2005/8/layout/vList4"/>
    <dgm:cxn modelId="{2405750D-5807-45D8-AF36-50C549D64128}" type="presOf" srcId="{E226AE0B-2188-4E9A-9301-F38E8F8A1397}" destId="{A85550DB-BB16-477D-BDD2-8DCC0C42E9CA}" srcOrd="1" destOrd="1" presId="urn:microsoft.com/office/officeart/2005/8/layout/vList4"/>
    <dgm:cxn modelId="{DA9171C9-ADBD-487C-A216-189BC0924DCC}" type="presOf" srcId="{4A5EE729-C827-43D0-9B8A-46694F3BD787}" destId="{18834685-EAD3-4E85-867D-1C4336A26B25}" srcOrd="1" destOrd="0" presId="urn:microsoft.com/office/officeart/2005/8/layout/vList4"/>
    <dgm:cxn modelId="{8AEF8446-A666-439F-B256-39CA7CF52730}" type="presOf" srcId="{4F70CC56-083F-4EE6-954F-C56AD77F96F5}" destId="{FC0B2861-D6CF-4A06-BA64-21D0B457EAD3}" srcOrd="1" destOrd="2" presId="urn:microsoft.com/office/officeart/2005/8/layout/vList4"/>
    <dgm:cxn modelId="{F42567AE-354B-404C-BF79-36E8AEB5B174}" type="presOf" srcId="{366B2583-EE8D-4688-9128-FB2F8AE5CC96}" destId="{5BD1ECBC-9AE6-4D87-B780-0D3FB34F4CA0}" srcOrd="0" destOrd="2" presId="urn:microsoft.com/office/officeart/2005/8/layout/vList4"/>
    <dgm:cxn modelId="{00C3C8E3-53DD-4126-BAD1-8105A5A177E7}" type="presOf" srcId="{7C424841-6ACF-4BD9-B8FD-E939B991265A}" destId="{A85550DB-BB16-477D-BDD2-8DCC0C42E9CA}" srcOrd="1" destOrd="0" presId="urn:microsoft.com/office/officeart/2005/8/layout/vList4"/>
    <dgm:cxn modelId="{3B87999F-B6CC-4FFF-A406-4106EE15E40F}" srcId="{4A5EE729-C827-43D0-9B8A-46694F3BD787}" destId="{70258B9F-1BD9-4B0B-86CA-0C6F05C6C276}" srcOrd="2" destOrd="0" parTransId="{958A525D-3C6A-4BEC-9B44-0D9753B787EA}" sibTransId="{526CEA7A-9C55-4E64-B267-50611540BFEE}"/>
    <dgm:cxn modelId="{DB5A1E5B-78AA-48D0-872B-9759F806597E}" type="presOf" srcId="{00B25D9C-14EF-453C-B52F-A5B0063C8CD3}" destId="{644AC8AD-C409-4355-89CC-0A28E87D49FA}" srcOrd="0" destOrd="0" presId="urn:microsoft.com/office/officeart/2005/8/layout/vList4"/>
    <dgm:cxn modelId="{2A9B2D7C-AD67-4855-B1B3-DA39442A5600}" srcId="{7C424841-6ACF-4BD9-B8FD-E939B991265A}" destId="{E226AE0B-2188-4E9A-9301-F38E8F8A1397}" srcOrd="0" destOrd="0" parTransId="{73BC8F8B-D505-4B77-9115-EF89F8C0EFA0}" sibTransId="{ABB408DF-66C1-45A6-BC39-6000E6E6564D}"/>
    <dgm:cxn modelId="{9FA9AB54-EB68-4A57-848B-001E937F3D29}" type="presOf" srcId="{715082CD-8906-4C40-BD98-6C3C0F3813BB}" destId="{644AC8AD-C409-4355-89CC-0A28E87D49FA}" srcOrd="0" destOrd="3" presId="urn:microsoft.com/office/officeart/2005/8/layout/vList4"/>
    <dgm:cxn modelId="{2CCB32DC-18EB-431C-B0BA-F393EF4C75F4}" type="presOf" srcId="{3FA109D9-4185-4C52-A6AB-3A65673E6934}" destId="{C7E7F5B9-16A8-4E87-A70B-E9906231CF1A}" srcOrd="0" destOrd="4" presId="urn:microsoft.com/office/officeart/2005/8/layout/vList4"/>
    <dgm:cxn modelId="{8930138E-DCA4-404E-8711-7A9C689F3A20}" type="presOf" srcId="{6ACD557F-8838-40EE-BAE1-F8A945829FF4}" destId="{C7E7F5B9-16A8-4E87-A70B-E9906231CF1A}" srcOrd="0" destOrd="2" presId="urn:microsoft.com/office/officeart/2005/8/layout/vList4"/>
    <dgm:cxn modelId="{2E00906E-1C3E-4DA3-B61D-A04D3A13BAE1}" type="presOf" srcId="{6ACD557F-8838-40EE-BAE1-F8A945829FF4}" destId="{EEE85835-3E1B-4F45-BAC8-FE14B54B4D7A}" srcOrd="1" destOrd="2" presId="urn:microsoft.com/office/officeart/2005/8/layout/vList4"/>
    <dgm:cxn modelId="{A3796CF1-A605-4ABB-8017-11196C368A62}" type="presOf" srcId="{55785B12-6FAA-4955-9301-8E864458AF57}" destId="{FC0B2861-D6CF-4A06-BA64-21D0B457EAD3}" srcOrd="1" destOrd="1" presId="urn:microsoft.com/office/officeart/2005/8/layout/vList4"/>
    <dgm:cxn modelId="{484611EF-CAA1-44F4-BB48-43AB797E5D95}" srcId="{D3DB0610-762B-4AFF-B021-D67D013D32EC}" destId="{A0253549-F8E7-4D0D-A94B-82E390B85538}" srcOrd="2" destOrd="0" parTransId="{AA0FDDEC-E4CB-40F9-8352-90254C261431}" sibTransId="{945A1226-0C87-42CF-A060-8BAE6A3606E2}"/>
    <dgm:cxn modelId="{A53EBD29-59E9-4F7B-8452-DF291510F743}" srcId="{4A5EE729-C827-43D0-9B8A-46694F3BD787}" destId="{EBB7A8B8-7F96-48C9-A802-7AFE12B276A7}" srcOrd="0" destOrd="0" parTransId="{BC2E6F6B-8A60-4BBB-9760-76DA5741EAB4}" sibTransId="{5F43C3B0-C245-47B8-926C-476E1086CAE1}"/>
    <dgm:cxn modelId="{B4EC8833-5660-474C-AE94-3F0DE1AB8DF5}" type="presOf" srcId="{51D97991-BE49-417B-8CD0-031A88FA084F}" destId="{C7E7F5B9-16A8-4E87-A70B-E9906231CF1A}" srcOrd="0" destOrd="1" presId="urn:microsoft.com/office/officeart/2005/8/layout/vList4"/>
    <dgm:cxn modelId="{ECA3F57A-3319-4F90-9B00-CDB1BF2C4FA1}" srcId="{27ECB65C-9AA5-4DD9-B461-85CD10B6CF88}" destId="{D3DB0610-762B-4AFF-B021-D67D013D32EC}" srcOrd="2" destOrd="0" parTransId="{0BA5EF14-D24D-41AE-AC4F-D8D4480517CA}" sibTransId="{913D67FC-6594-4B3F-B756-38F722B3E3B5}"/>
    <dgm:cxn modelId="{9642BB97-9785-43E2-99F7-29DB072DC543}" srcId="{27ECB65C-9AA5-4DD9-B461-85CD10B6CF88}" destId="{7C424841-6ACF-4BD9-B8FD-E939B991265A}" srcOrd="1" destOrd="0" parTransId="{769109AC-7853-4ABC-BC7E-F6A774844FC0}" sibTransId="{51E62248-C3C3-45C6-B3B1-6283BA7C4AFB}"/>
    <dgm:cxn modelId="{932E0703-F6FF-4A5C-BDAC-56AFBE801F30}" type="presOf" srcId="{4A5EE729-C827-43D0-9B8A-46694F3BD787}" destId="{5BD1ECBC-9AE6-4D87-B780-0D3FB34F4CA0}" srcOrd="0" destOrd="0" presId="urn:microsoft.com/office/officeart/2005/8/layout/vList4"/>
    <dgm:cxn modelId="{67C6B493-0B19-4705-9D3A-2A933D030D0C}" type="presOf" srcId="{A0253549-F8E7-4D0D-A94B-82E390B85538}" destId="{EEE85835-3E1B-4F45-BAC8-FE14B54B4D7A}" srcOrd="1" destOrd="3" presId="urn:microsoft.com/office/officeart/2005/8/layout/vList4"/>
    <dgm:cxn modelId="{645E69AA-4219-4321-8F0B-8491FDF536F3}" type="presOf" srcId="{55785B12-6FAA-4955-9301-8E864458AF57}" destId="{644AC8AD-C409-4355-89CC-0A28E87D49FA}" srcOrd="0" destOrd="1" presId="urn:microsoft.com/office/officeart/2005/8/layout/vList4"/>
    <dgm:cxn modelId="{1CE1D365-5726-4C0A-8F3E-3E3B047A9B41}" srcId="{27ECB65C-9AA5-4DD9-B461-85CD10B6CF88}" destId="{00B25D9C-14EF-453C-B52F-A5B0063C8CD3}" srcOrd="3" destOrd="0" parTransId="{7B732A0E-926B-4EE1-8B4A-B6A88714C0D7}" sibTransId="{43F6E1C6-1DDA-4419-A0F6-D5F8EE88EB17}"/>
    <dgm:cxn modelId="{A1326BE5-79F1-4C94-A0DF-EA5AE21CC6D7}" type="presOf" srcId="{70258B9F-1BD9-4B0B-86CA-0C6F05C6C276}" destId="{5BD1ECBC-9AE6-4D87-B780-0D3FB34F4CA0}" srcOrd="0" destOrd="3" presId="urn:microsoft.com/office/officeart/2005/8/layout/vList4"/>
    <dgm:cxn modelId="{7D1EA991-AB31-45EA-8E44-993E0905E02C}" type="presOf" srcId="{EBB7A8B8-7F96-48C9-A802-7AFE12B276A7}" destId="{18834685-EAD3-4E85-867D-1C4336A26B25}" srcOrd="1" destOrd="1" presId="urn:microsoft.com/office/officeart/2005/8/layout/vList4"/>
    <dgm:cxn modelId="{0D09BC7D-74F7-496B-8186-A0F7FE8AE1E2}" type="presOf" srcId="{D3DB0610-762B-4AFF-B021-D67D013D32EC}" destId="{C7E7F5B9-16A8-4E87-A70B-E9906231CF1A}" srcOrd="0" destOrd="0" presId="urn:microsoft.com/office/officeart/2005/8/layout/vList4"/>
    <dgm:cxn modelId="{9BC70BCE-1337-47AC-8BB9-A8C4E566C6D4}" type="presOf" srcId="{70258B9F-1BD9-4B0B-86CA-0C6F05C6C276}" destId="{18834685-EAD3-4E85-867D-1C4336A26B25}" srcOrd="1" destOrd="3" presId="urn:microsoft.com/office/officeart/2005/8/layout/vList4"/>
    <dgm:cxn modelId="{4C67C788-29B2-4159-B382-F08F20186BBA}" type="presOf" srcId="{715082CD-8906-4C40-BD98-6C3C0F3813BB}" destId="{FC0B2861-D6CF-4A06-BA64-21D0B457EAD3}" srcOrd="1" destOrd="3" presId="urn:microsoft.com/office/officeart/2005/8/layout/vList4"/>
    <dgm:cxn modelId="{DEE0CF8B-860C-4953-9AF5-82DF1BD2A230}" type="presOf" srcId="{D8716F8C-99E1-4F39-80B8-BBEAEB5973AE}" destId="{B94446D5-F1B1-42E2-9412-16ABE60A3F26}" srcOrd="0" destOrd="2" presId="urn:microsoft.com/office/officeart/2005/8/layout/vList4"/>
    <dgm:cxn modelId="{0CBB17C8-637C-483C-B29A-5096B2FF44D8}" type="presOf" srcId="{E226AE0B-2188-4E9A-9301-F38E8F8A1397}" destId="{B94446D5-F1B1-42E2-9412-16ABE60A3F26}" srcOrd="0" destOrd="1" presId="urn:microsoft.com/office/officeart/2005/8/layout/vList4"/>
    <dgm:cxn modelId="{EC475DB3-C852-41B9-94FC-62189B382288}" srcId="{D3DB0610-762B-4AFF-B021-D67D013D32EC}" destId="{3FA109D9-4185-4C52-A6AB-3A65673E6934}" srcOrd="3" destOrd="0" parTransId="{3EF2DED9-8ACB-4B9F-8389-5DC555219E43}" sibTransId="{FD65297B-0F83-4725-AA0B-093B3E7CA02B}"/>
    <dgm:cxn modelId="{6B47AC4D-3418-4C17-8F52-524C9C971B7E}" type="presOf" srcId="{A0253549-F8E7-4D0D-A94B-82E390B85538}" destId="{C7E7F5B9-16A8-4E87-A70B-E9906231CF1A}" srcOrd="0" destOrd="3" presId="urn:microsoft.com/office/officeart/2005/8/layout/vList4"/>
    <dgm:cxn modelId="{46A320EC-9B10-4683-9B6C-C0E795DF62DD}" srcId="{4A5EE729-C827-43D0-9B8A-46694F3BD787}" destId="{366B2583-EE8D-4688-9128-FB2F8AE5CC96}" srcOrd="1" destOrd="0" parTransId="{BB506D7D-EA51-456C-B446-9EECB565F94A}" sibTransId="{F86853AD-2999-4E73-B0A9-705A4D4E9C9F}"/>
    <dgm:cxn modelId="{FA167163-44D7-457D-8868-264CF7989A40}" type="presOf" srcId="{4F70CC56-083F-4EE6-954F-C56AD77F96F5}" destId="{644AC8AD-C409-4355-89CC-0A28E87D49FA}" srcOrd="0" destOrd="2" presId="urn:microsoft.com/office/officeart/2005/8/layout/vList4"/>
    <dgm:cxn modelId="{FD1E2AB4-8DB1-4513-A22F-4E720A4426A6}" type="presOf" srcId="{366B2583-EE8D-4688-9128-FB2F8AE5CC96}" destId="{18834685-EAD3-4E85-867D-1C4336A26B25}" srcOrd="1" destOrd="2" presId="urn:microsoft.com/office/officeart/2005/8/layout/vList4"/>
    <dgm:cxn modelId="{548CBF86-4A98-43A6-9408-3D94A7399E1F}" type="presOf" srcId="{3FA109D9-4185-4C52-A6AB-3A65673E6934}" destId="{EEE85835-3E1B-4F45-BAC8-FE14B54B4D7A}" srcOrd="1" destOrd="4" presId="urn:microsoft.com/office/officeart/2005/8/layout/vList4"/>
    <dgm:cxn modelId="{1A29D6EA-53F1-4DC6-801B-80A9C760621B}" srcId="{00B25D9C-14EF-453C-B52F-A5B0063C8CD3}" destId="{55785B12-6FAA-4955-9301-8E864458AF57}" srcOrd="0" destOrd="0" parTransId="{9F553C69-7AED-44CC-A03A-9153AC0A3409}" sibTransId="{9C2468D5-160C-4F6F-984F-D901A02142F5}"/>
    <dgm:cxn modelId="{6D63D9B8-992F-4568-9C0C-6AC674962625}" type="presOf" srcId="{51D97991-BE49-417B-8CD0-031A88FA084F}" destId="{EEE85835-3E1B-4F45-BAC8-FE14B54B4D7A}" srcOrd="1" destOrd="1" presId="urn:microsoft.com/office/officeart/2005/8/layout/vList4"/>
    <dgm:cxn modelId="{255657B7-0896-491B-AF15-B84E131D9731}" srcId="{D3DB0610-762B-4AFF-B021-D67D013D32EC}" destId="{6ACD557F-8838-40EE-BAE1-F8A945829FF4}" srcOrd="1" destOrd="0" parTransId="{3170B144-DD5E-442D-A7F7-DCF7D36FA269}" sibTransId="{F305AB0F-1EC5-4A96-8E8A-037559BB8F5C}"/>
    <dgm:cxn modelId="{51BB8BE8-2C68-404F-BBD5-EAFFE1A82D0D}" srcId="{7C424841-6ACF-4BD9-B8FD-E939B991265A}" destId="{D8716F8C-99E1-4F39-80B8-BBEAEB5973AE}" srcOrd="1" destOrd="0" parTransId="{E77FBD02-44E2-4380-A610-2CADE1EFB2C3}" sibTransId="{B082E556-D440-4F14-BD24-885D0E72C901}"/>
    <dgm:cxn modelId="{C477617D-85C8-4B5A-8046-12C54376221B}" type="presParOf" srcId="{E7B80284-E863-42D1-8474-D0DE4CC61A23}" destId="{FF1AC5BC-966D-4E7B-A186-770C67E79FA2}" srcOrd="0" destOrd="0" presId="urn:microsoft.com/office/officeart/2005/8/layout/vList4"/>
    <dgm:cxn modelId="{21B1D092-8EB2-4ABB-B291-78988BA3ED53}" type="presParOf" srcId="{FF1AC5BC-966D-4E7B-A186-770C67E79FA2}" destId="{5BD1ECBC-9AE6-4D87-B780-0D3FB34F4CA0}" srcOrd="0" destOrd="0" presId="urn:microsoft.com/office/officeart/2005/8/layout/vList4"/>
    <dgm:cxn modelId="{01706F58-C171-4F82-A601-61BDF6F92907}" type="presParOf" srcId="{FF1AC5BC-966D-4E7B-A186-770C67E79FA2}" destId="{1043790E-8F82-4F54-9773-E8E8A52F9D4A}" srcOrd="1" destOrd="0" presId="urn:microsoft.com/office/officeart/2005/8/layout/vList4"/>
    <dgm:cxn modelId="{9D00DF15-2635-4160-9ADC-193F036A205A}" type="presParOf" srcId="{FF1AC5BC-966D-4E7B-A186-770C67E79FA2}" destId="{18834685-EAD3-4E85-867D-1C4336A26B25}" srcOrd="2" destOrd="0" presId="urn:microsoft.com/office/officeart/2005/8/layout/vList4"/>
    <dgm:cxn modelId="{6074F7B1-BB16-498A-9991-C6806F6F6F13}" type="presParOf" srcId="{E7B80284-E863-42D1-8474-D0DE4CC61A23}" destId="{AFEF5C2A-42B5-4F2F-833B-9DE6625D0C1B}" srcOrd="1" destOrd="0" presId="urn:microsoft.com/office/officeart/2005/8/layout/vList4"/>
    <dgm:cxn modelId="{B94E110A-CCE6-460D-8F41-BBA99350C5BF}" type="presParOf" srcId="{E7B80284-E863-42D1-8474-D0DE4CC61A23}" destId="{522CCEC0-5001-43A9-B8F2-BFDC368D2948}" srcOrd="2" destOrd="0" presId="urn:microsoft.com/office/officeart/2005/8/layout/vList4"/>
    <dgm:cxn modelId="{5DAB3546-B6AF-4C04-AE95-FDE7BC6D06D6}" type="presParOf" srcId="{522CCEC0-5001-43A9-B8F2-BFDC368D2948}" destId="{B94446D5-F1B1-42E2-9412-16ABE60A3F26}" srcOrd="0" destOrd="0" presId="urn:microsoft.com/office/officeart/2005/8/layout/vList4"/>
    <dgm:cxn modelId="{174072D9-6972-4059-A071-765FDFD234D8}" type="presParOf" srcId="{522CCEC0-5001-43A9-B8F2-BFDC368D2948}" destId="{E69CED39-E852-45BA-BC41-EB551085AD5A}" srcOrd="1" destOrd="0" presId="urn:microsoft.com/office/officeart/2005/8/layout/vList4"/>
    <dgm:cxn modelId="{7C719BCF-74C8-477E-8AAA-B87DCBD545C8}" type="presParOf" srcId="{522CCEC0-5001-43A9-B8F2-BFDC368D2948}" destId="{A85550DB-BB16-477D-BDD2-8DCC0C42E9CA}" srcOrd="2" destOrd="0" presId="urn:microsoft.com/office/officeart/2005/8/layout/vList4"/>
    <dgm:cxn modelId="{FE1236B1-A8C6-4EAA-9BA9-7968C3EF614E}" type="presParOf" srcId="{E7B80284-E863-42D1-8474-D0DE4CC61A23}" destId="{A1243A33-FCC0-44CC-8F42-29CFDD6D5BD4}" srcOrd="3" destOrd="0" presId="urn:microsoft.com/office/officeart/2005/8/layout/vList4"/>
    <dgm:cxn modelId="{DAE68F8D-8C9A-4041-914B-4CDB9DD81552}" type="presParOf" srcId="{E7B80284-E863-42D1-8474-D0DE4CC61A23}" destId="{D0FDB4E3-5057-4150-A053-0F01ECE60BD1}" srcOrd="4" destOrd="0" presId="urn:microsoft.com/office/officeart/2005/8/layout/vList4"/>
    <dgm:cxn modelId="{7510FEF5-DF9A-4853-9325-62578FEBB726}" type="presParOf" srcId="{D0FDB4E3-5057-4150-A053-0F01ECE60BD1}" destId="{C7E7F5B9-16A8-4E87-A70B-E9906231CF1A}" srcOrd="0" destOrd="0" presId="urn:microsoft.com/office/officeart/2005/8/layout/vList4"/>
    <dgm:cxn modelId="{DDD55FD7-42A8-487B-942F-7B5176EB2789}" type="presParOf" srcId="{D0FDB4E3-5057-4150-A053-0F01ECE60BD1}" destId="{27ABE875-AC5C-4691-865C-18D3EA9EF4A6}" srcOrd="1" destOrd="0" presId="urn:microsoft.com/office/officeart/2005/8/layout/vList4"/>
    <dgm:cxn modelId="{5B9D0581-8159-4C00-86E8-827E6A14972E}" type="presParOf" srcId="{D0FDB4E3-5057-4150-A053-0F01ECE60BD1}" destId="{EEE85835-3E1B-4F45-BAC8-FE14B54B4D7A}" srcOrd="2" destOrd="0" presId="urn:microsoft.com/office/officeart/2005/8/layout/vList4"/>
    <dgm:cxn modelId="{7940A725-561B-4F57-94E3-A2B32698A3F9}" type="presParOf" srcId="{E7B80284-E863-42D1-8474-D0DE4CC61A23}" destId="{AAA6274C-226F-4D5C-B192-DD45AF3CB22E}" srcOrd="5" destOrd="0" presId="urn:microsoft.com/office/officeart/2005/8/layout/vList4"/>
    <dgm:cxn modelId="{6E8EAC70-4468-4411-B2EF-BD2B55BE8C3A}" type="presParOf" srcId="{E7B80284-E863-42D1-8474-D0DE4CC61A23}" destId="{301125F4-E182-4549-AC06-F9B061A80F62}" srcOrd="6" destOrd="0" presId="urn:microsoft.com/office/officeart/2005/8/layout/vList4"/>
    <dgm:cxn modelId="{0B868F25-3524-45D8-BF18-EBB6425EC2F1}" type="presParOf" srcId="{301125F4-E182-4549-AC06-F9B061A80F62}" destId="{644AC8AD-C409-4355-89CC-0A28E87D49FA}" srcOrd="0" destOrd="0" presId="urn:microsoft.com/office/officeart/2005/8/layout/vList4"/>
    <dgm:cxn modelId="{7A0B8207-A02A-42EC-A09D-B0EF74DB46A2}" type="presParOf" srcId="{301125F4-E182-4549-AC06-F9B061A80F62}" destId="{A8CFB704-4D6A-4913-B3E3-896D0F7A50CD}" srcOrd="1" destOrd="0" presId="urn:microsoft.com/office/officeart/2005/8/layout/vList4"/>
    <dgm:cxn modelId="{E8965E24-6FBE-4D36-8070-6DDCA45B220F}" type="presParOf" srcId="{301125F4-E182-4549-AC06-F9B061A80F62}" destId="{FC0B2861-D6CF-4A06-BA64-21D0B457EAD3}"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3FAF1-F3BC-4DF0-9722-F1ED5931A85F}">
      <dsp:nvSpPr>
        <dsp:cNvPr id="0" name=""/>
        <dsp:cNvSpPr/>
      </dsp:nvSpPr>
      <dsp:spPr>
        <a:xfrm>
          <a:off x="2857959" y="661"/>
          <a:ext cx="4286938" cy="833543"/>
        </a:xfrm>
        <a:prstGeom prst="rightArrow">
          <a:avLst>
            <a:gd name="adj1" fmla="val 75000"/>
            <a:gd name="adj2" fmla="val 50000"/>
          </a:avLst>
        </a:prstGeom>
        <a:solidFill>
          <a:schemeClr val="accent5">
            <a:tint val="40000"/>
            <a:alpha val="90000"/>
            <a:hueOff val="0"/>
            <a:satOff val="0"/>
            <a:lumOff val="0"/>
            <a:alphaOff val="0"/>
          </a:schemeClr>
        </a:solidFill>
        <a:ln w="1079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Create VMs and Cloud infrastructure</a:t>
          </a:r>
        </a:p>
        <a:p>
          <a:pPr marL="171450" lvl="1" indent="-171450" algn="l" defTabSz="711200">
            <a:lnSpc>
              <a:spcPct val="90000"/>
            </a:lnSpc>
            <a:spcBef>
              <a:spcPct val="0"/>
            </a:spcBef>
            <a:spcAft>
              <a:spcPct val="15000"/>
            </a:spcAft>
            <a:buChar char="•"/>
          </a:pPr>
          <a:r>
            <a:rPr lang="en-US" sz="1600" kern="1200" dirty="0"/>
            <a:t>Integrate into Dev tools</a:t>
          </a:r>
        </a:p>
      </dsp:txBody>
      <dsp:txXfrm>
        <a:off x="2857959" y="104854"/>
        <a:ext cx="3974359" cy="625157"/>
      </dsp:txXfrm>
    </dsp:sp>
    <dsp:sp modelId="{7BAED676-638D-4272-A4C8-D52AD6FB567B}">
      <dsp:nvSpPr>
        <dsp:cNvPr id="0" name=""/>
        <dsp:cNvSpPr/>
      </dsp:nvSpPr>
      <dsp:spPr>
        <a:xfrm>
          <a:off x="0" y="661"/>
          <a:ext cx="2857959" cy="833543"/>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Build</a:t>
          </a:r>
        </a:p>
      </dsp:txBody>
      <dsp:txXfrm>
        <a:off x="40690" y="41351"/>
        <a:ext cx="2776579" cy="752163"/>
      </dsp:txXfrm>
    </dsp:sp>
    <dsp:sp modelId="{246D32DD-535B-414B-ADFC-0C1646531156}">
      <dsp:nvSpPr>
        <dsp:cNvPr id="0" name=""/>
        <dsp:cNvSpPr/>
      </dsp:nvSpPr>
      <dsp:spPr>
        <a:xfrm>
          <a:off x="2857959" y="917559"/>
          <a:ext cx="4286938" cy="833543"/>
        </a:xfrm>
        <a:prstGeom prst="rightArrow">
          <a:avLst>
            <a:gd name="adj1" fmla="val 75000"/>
            <a:gd name="adj2" fmla="val 50000"/>
          </a:avLst>
        </a:prstGeom>
        <a:solidFill>
          <a:schemeClr val="accent5">
            <a:tint val="40000"/>
            <a:alpha val="90000"/>
            <a:hueOff val="-2196764"/>
            <a:satOff val="10203"/>
            <a:lumOff val="1264"/>
            <a:alphaOff val="0"/>
          </a:schemeClr>
        </a:solidFill>
        <a:ln w="10795" cap="flat" cmpd="sng" algn="ctr">
          <a:solidFill>
            <a:schemeClr val="accent5">
              <a:tint val="40000"/>
              <a:alpha val="90000"/>
              <a:hueOff val="-2196764"/>
              <a:satOff val="10203"/>
              <a:lumOff val="126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b="0" kern="1200" dirty="0"/>
            <a:t>Ensure compliance w.r.t OS Updates</a:t>
          </a:r>
        </a:p>
        <a:p>
          <a:pPr marL="171450" lvl="1" indent="-171450" algn="l" defTabSz="711200">
            <a:lnSpc>
              <a:spcPct val="90000"/>
            </a:lnSpc>
            <a:spcBef>
              <a:spcPct val="0"/>
            </a:spcBef>
            <a:spcAft>
              <a:spcPct val="15000"/>
            </a:spcAft>
            <a:buChar char="•"/>
          </a:pPr>
          <a:r>
            <a:rPr lang="en-US" sz="1600" kern="1200" dirty="0"/>
            <a:t>Configure cloud and VMs per application</a:t>
          </a:r>
        </a:p>
      </dsp:txBody>
      <dsp:txXfrm>
        <a:off x="2857959" y="1021752"/>
        <a:ext cx="3974359" cy="625157"/>
      </dsp:txXfrm>
    </dsp:sp>
    <dsp:sp modelId="{C306D759-0CD0-4271-B18A-1DB161A9DD6C}">
      <dsp:nvSpPr>
        <dsp:cNvPr id="0" name=""/>
        <dsp:cNvSpPr/>
      </dsp:nvSpPr>
      <dsp:spPr>
        <a:xfrm>
          <a:off x="0" y="917559"/>
          <a:ext cx="2857959" cy="833543"/>
        </a:xfrm>
        <a:prstGeom prst="roundRect">
          <a:avLst/>
        </a:prstGeom>
        <a:solidFill>
          <a:schemeClr val="accent5">
            <a:hueOff val="-2010729"/>
            <a:satOff val="-182"/>
            <a:lumOff val="537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Configure</a:t>
          </a:r>
        </a:p>
      </dsp:txBody>
      <dsp:txXfrm>
        <a:off x="40690" y="958249"/>
        <a:ext cx="2776579" cy="752163"/>
      </dsp:txXfrm>
    </dsp:sp>
    <dsp:sp modelId="{764F28F1-2DE7-4FB1-B189-9BB4406CFE84}">
      <dsp:nvSpPr>
        <dsp:cNvPr id="0" name=""/>
        <dsp:cNvSpPr/>
      </dsp:nvSpPr>
      <dsp:spPr>
        <a:xfrm>
          <a:off x="2857959" y="1834457"/>
          <a:ext cx="4286938" cy="833543"/>
        </a:xfrm>
        <a:prstGeom prst="rightArrow">
          <a:avLst>
            <a:gd name="adj1" fmla="val 75000"/>
            <a:gd name="adj2" fmla="val 50000"/>
          </a:avLst>
        </a:prstGeom>
        <a:solidFill>
          <a:schemeClr val="accent5">
            <a:tint val="40000"/>
            <a:alpha val="90000"/>
            <a:hueOff val="-4393528"/>
            <a:satOff val="20407"/>
            <a:lumOff val="2527"/>
            <a:alphaOff val="0"/>
          </a:schemeClr>
        </a:solidFill>
        <a:ln w="10795" cap="flat" cmpd="sng" algn="ctr">
          <a:solidFill>
            <a:schemeClr val="accent5">
              <a:tint val="40000"/>
              <a:alpha val="90000"/>
              <a:hueOff val="-4393528"/>
              <a:satOff val="20407"/>
              <a:lumOff val="25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Identify changes causing issues</a:t>
          </a:r>
        </a:p>
        <a:p>
          <a:pPr marL="171450" lvl="1" indent="-171450" algn="l" defTabSz="711200">
            <a:lnSpc>
              <a:spcPct val="90000"/>
            </a:lnSpc>
            <a:spcBef>
              <a:spcPct val="0"/>
            </a:spcBef>
            <a:spcAft>
              <a:spcPct val="15000"/>
            </a:spcAft>
            <a:buChar char="•"/>
          </a:pPr>
          <a:r>
            <a:rPr lang="en-US" sz="1600" kern="1200" dirty="0"/>
            <a:t>Integrate into ITSM solutions</a:t>
          </a:r>
        </a:p>
      </dsp:txBody>
      <dsp:txXfrm>
        <a:off x="2857959" y="1938650"/>
        <a:ext cx="3974359" cy="625157"/>
      </dsp:txXfrm>
    </dsp:sp>
    <dsp:sp modelId="{0194C454-611A-4E08-9D0D-EEE9EACC8A1D}">
      <dsp:nvSpPr>
        <dsp:cNvPr id="0" name=""/>
        <dsp:cNvSpPr/>
      </dsp:nvSpPr>
      <dsp:spPr>
        <a:xfrm>
          <a:off x="0" y="1834457"/>
          <a:ext cx="2857959" cy="833543"/>
        </a:xfrm>
        <a:prstGeom prst="roundRect">
          <a:avLst/>
        </a:prstGeom>
        <a:solidFill>
          <a:schemeClr val="accent5">
            <a:hueOff val="-4021458"/>
            <a:satOff val="-364"/>
            <a:lumOff val="1074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Monitor</a:t>
          </a:r>
        </a:p>
      </dsp:txBody>
      <dsp:txXfrm>
        <a:off x="40690" y="1875147"/>
        <a:ext cx="2776579" cy="752163"/>
      </dsp:txXfrm>
    </dsp:sp>
    <dsp:sp modelId="{39056644-6AF8-436D-9276-87A080B1B5AD}">
      <dsp:nvSpPr>
        <dsp:cNvPr id="0" name=""/>
        <dsp:cNvSpPr/>
      </dsp:nvSpPr>
      <dsp:spPr>
        <a:xfrm>
          <a:off x="2857959" y="2751356"/>
          <a:ext cx="4286938" cy="833543"/>
        </a:xfrm>
        <a:prstGeom prst="rightArrow">
          <a:avLst>
            <a:gd name="adj1" fmla="val 75000"/>
            <a:gd name="adj2" fmla="val 50000"/>
          </a:avLst>
        </a:prstGeom>
        <a:solidFill>
          <a:schemeClr val="accent5">
            <a:tint val="40000"/>
            <a:alpha val="90000"/>
            <a:hueOff val="-6590292"/>
            <a:satOff val="30610"/>
            <a:lumOff val="3791"/>
            <a:alphaOff val="0"/>
          </a:schemeClr>
        </a:solidFill>
        <a:ln w="10795" cap="flat" cmpd="sng" algn="ctr">
          <a:solidFill>
            <a:schemeClr val="accent5">
              <a:tint val="40000"/>
              <a:alpha val="90000"/>
              <a:hueOff val="-6590292"/>
              <a:satOff val="30610"/>
              <a:lumOff val="37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Recover application / VM from backup</a:t>
          </a:r>
        </a:p>
        <a:p>
          <a:pPr marL="171450" lvl="1" indent="-171450" algn="l" defTabSz="711200">
            <a:lnSpc>
              <a:spcPct val="90000"/>
            </a:lnSpc>
            <a:spcBef>
              <a:spcPct val="0"/>
            </a:spcBef>
            <a:spcAft>
              <a:spcPct val="15000"/>
            </a:spcAft>
            <a:buChar char="•"/>
          </a:pPr>
          <a:r>
            <a:rPr lang="en-US" sz="1600" kern="1200" dirty="0"/>
            <a:t>Integrate into Site Recovery for fail over</a:t>
          </a:r>
        </a:p>
      </dsp:txBody>
      <dsp:txXfrm>
        <a:off x="2857959" y="2855549"/>
        <a:ext cx="3974359" cy="625157"/>
      </dsp:txXfrm>
    </dsp:sp>
    <dsp:sp modelId="{D6AC125A-5F0F-4710-B0BC-B0D2B56F1742}">
      <dsp:nvSpPr>
        <dsp:cNvPr id="0" name=""/>
        <dsp:cNvSpPr/>
      </dsp:nvSpPr>
      <dsp:spPr>
        <a:xfrm>
          <a:off x="0" y="2751356"/>
          <a:ext cx="2857959" cy="833543"/>
        </a:xfrm>
        <a:prstGeom prst="roundRect">
          <a:avLst/>
        </a:prstGeom>
        <a:solidFill>
          <a:schemeClr val="accent5">
            <a:hueOff val="-6032187"/>
            <a:satOff val="-547"/>
            <a:lumOff val="1611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Protect</a:t>
          </a:r>
        </a:p>
      </dsp:txBody>
      <dsp:txXfrm>
        <a:off x="40690" y="2792046"/>
        <a:ext cx="2776579" cy="752163"/>
      </dsp:txXfrm>
    </dsp:sp>
    <dsp:sp modelId="{A6790311-8801-4E64-B122-E8B2DF739CBC}">
      <dsp:nvSpPr>
        <dsp:cNvPr id="0" name=""/>
        <dsp:cNvSpPr/>
      </dsp:nvSpPr>
      <dsp:spPr>
        <a:xfrm>
          <a:off x="2857959" y="3668254"/>
          <a:ext cx="4286938" cy="833543"/>
        </a:xfrm>
        <a:prstGeom prst="rightArrow">
          <a:avLst>
            <a:gd name="adj1" fmla="val 75000"/>
            <a:gd name="adj2" fmla="val 50000"/>
          </a:avLst>
        </a:prstGeom>
        <a:solidFill>
          <a:schemeClr val="accent5">
            <a:tint val="40000"/>
            <a:alpha val="90000"/>
            <a:hueOff val="-8787056"/>
            <a:satOff val="40814"/>
            <a:lumOff val="5054"/>
            <a:alphaOff val="0"/>
          </a:schemeClr>
        </a:solidFill>
        <a:ln w="10795" cap="flat" cmpd="sng" algn="ctr">
          <a:solidFill>
            <a:schemeClr val="accent5">
              <a:tint val="40000"/>
              <a:alpha val="90000"/>
              <a:hueOff val="-8787056"/>
              <a:satOff val="40814"/>
              <a:lumOff val="50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Quarantine VM if exploited</a:t>
          </a:r>
        </a:p>
        <a:p>
          <a:pPr marL="171450" lvl="1" indent="-171450" algn="l" defTabSz="711200">
            <a:lnSpc>
              <a:spcPct val="90000"/>
            </a:lnSpc>
            <a:spcBef>
              <a:spcPct val="0"/>
            </a:spcBef>
            <a:spcAft>
              <a:spcPct val="15000"/>
            </a:spcAft>
            <a:buChar char="•"/>
          </a:pPr>
          <a:r>
            <a:rPr lang="en-US" sz="1600" kern="1200" dirty="0"/>
            <a:t> Set policy</a:t>
          </a:r>
        </a:p>
      </dsp:txBody>
      <dsp:txXfrm>
        <a:off x="2857959" y="3772447"/>
        <a:ext cx="3974359" cy="625157"/>
      </dsp:txXfrm>
    </dsp:sp>
    <dsp:sp modelId="{9933E7F5-CCA0-4419-A740-A63E29E44B8C}">
      <dsp:nvSpPr>
        <dsp:cNvPr id="0" name=""/>
        <dsp:cNvSpPr/>
      </dsp:nvSpPr>
      <dsp:spPr>
        <a:xfrm>
          <a:off x="0" y="3668254"/>
          <a:ext cx="2857959" cy="833543"/>
        </a:xfrm>
        <a:prstGeom prst="roundRect">
          <a:avLst/>
        </a:prstGeom>
        <a:solidFill>
          <a:schemeClr val="accent5">
            <a:hueOff val="-8042916"/>
            <a:satOff val="-729"/>
            <a:lumOff val="2148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Secure</a:t>
          </a:r>
        </a:p>
      </dsp:txBody>
      <dsp:txXfrm>
        <a:off x="40690" y="3708944"/>
        <a:ext cx="2776579" cy="752163"/>
      </dsp:txXfrm>
    </dsp:sp>
    <dsp:sp modelId="{7C596A3D-36B1-4B52-B9EF-F1757E32CF5C}">
      <dsp:nvSpPr>
        <dsp:cNvPr id="0" name=""/>
        <dsp:cNvSpPr/>
      </dsp:nvSpPr>
      <dsp:spPr>
        <a:xfrm>
          <a:off x="2857959" y="4585152"/>
          <a:ext cx="4286938" cy="833543"/>
        </a:xfrm>
        <a:prstGeom prst="rightArrow">
          <a:avLst>
            <a:gd name="adj1" fmla="val 75000"/>
            <a:gd name="adj2" fmla="val 50000"/>
          </a:avLst>
        </a:prstGeom>
        <a:solidFill>
          <a:schemeClr val="accent5">
            <a:tint val="40000"/>
            <a:alpha val="90000"/>
            <a:hueOff val="-10983820"/>
            <a:satOff val="51017"/>
            <a:lumOff val="6318"/>
            <a:alphaOff val="0"/>
          </a:schemeClr>
        </a:solidFill>
        <a:ln w="10795" cap="flat" cmpd="sng" algn="ctr">
          <a:solidFill>
            <a:schemeClr val="accent5">
              <a:tint val="40000"/>
              <a:alpha val="90000"/>
              <a:hueOff val="-10983820"/>
              <a:satOff val="51017"/>
              <a:lumOff val="63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Set up RBAC per user / group</a:t>
          </a:r>
        </a:p>
        <a:p>
          <a:pPr marL="171450" lvl="1" indent="-171450" algn="l" defTabSz="711200">
            <a:lnSpc>
              <a:spcPct val="90000"/>
            </a:lnSpc>
            <a:spcBef>
              <a:spcPct val="0"/>
            </a:spcBef>
            <a:spcAft>
              <a:spcPct val="15000"/>
            </a:spcAft>
            <a:buChar char="•"/>
          </a:pPr>
          <a:r>
            <a:rPr lang="en-US" sz="1600" kern="1200" dirty="0"/>
            <a:t>Recover unused resources</a:t>
          </a:r>
        </a:p>
      </dsp:txBody>
      <dsp:txXfrm>
        <a:off x="2857959" y="4689345"/>
        <a:ext cx="3974359" cy="625157"/>
      </dsp:txXfrm>
    </dsp:sp>
    <dsp:sp modelId="{13157ADF-A16A-481D-A09F-D198A4F5B324}">
      <dsp:nvSpPr>
        <dsp:cNvPr id="0" name=""/>
        <dsp:cNvSpPr/>
      </dsp:nvSpPr>
      <dsp:spPr>
        <a:xfrm>
          <a:off x="0" y="4585152"/>
          <a:ext cx="2857959" cy="833543"/>
        </a:xfrm>
        <a:prstGeom prst="roundRect">
          <a:avLst/>
        </a:prstGeom>
        <a:solidFill>
          <a:schemeClr val="accent5">
            <a:hueOff val="-10053645"/>
            <a:satOff val="-911"/>
            <a:lumOff val="2686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dirty="0"/>
            <a:t>Govern</a:t>
          </a:r>
        </a:p>
      </dsp:txBody>
      <dsp:txXfrm>
        <a:off x="40690" y="4625842"/>
        <a:ext cx="2776579" cy="7521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B234C-C329-41A0-A0DA-831E8CEFDA90}">
      <dsp:nvSpPr>
        <dsp:cNvPr id="0" name=""/>
        <dsp:cNvSpPr/>
      </dsp:nvSpPr>
      <dsp:spPr>
        <a:xfrm>
          <a:off x="0" y="0"/>
          <a:ext cx="5104673" cy="1025422"/>
        </a:xfrm>
        <a:prstGeom prst="roundRect">
          <a:avLst>
            <a:gd name="adj" fmla="val 10000"/>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 Amazon Linux</a:t>
          </a:r>
        </a:p>
        <a:p>
          <a:pPr marL="114300" lvl="1" indent="-114300" algn="l" defTabSz="533400">
            <a:lnSpc>
              <a:spcPct val="90000"/>
            </a:lnSpc>
            <a:spcBef>
              <a:spcPct val="0"/>
            </a:spcBef>
            <a:spcAft>
              <a:spcPct val="15000"/>
            </a:spcAft>
            <a:buChar char="•"/>
          </a:pPr>
          <a:r>
            <a:rPr lang="en-US" sz="1200" kern="1200" dirty="0"/>
            <a:t>2013.09 – 2015.09</a:t>
          </a:r>
        </a:p>
      </dsp:txBody>
      <dsp:txXfrm>
        <a:off x="1516164" y="0"/>
        <a:ext cx="3588508" cy="1025422"/>
      </dsp:txXfrm>
    </dsp:sp>
    <dsp:sp modelId="{68480204-E7F3-4AFF-BEF2-27A31D17AE4E}">
      <dsp:nvSpPr>
        <dsp:cNvPr id="0" name=""/>
        <dsp:cNvSpPr/>
      </dsp:nvSpPr>
      <dsp:spPr>
        <a:xfrm>
          <a:off x="0" y="0"/>
          <a:ext cx="650120" cy="99636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4C4C5C-B1CC-4F64-8A83-07679D2690DE}">
      <dsp:nvSpPr>
        <dsp:cNvPr id="0" name=""/>
        <dsp:cNvSpPr/>
      </dsp:nvSpPr>
      <dsp:spPr>
        <a:xfrm>
          <a:off x="0" y="1036936"/>
          <a:ext cx="5104673" cy="1043597"/>
        </a:xfrm>
        <a:prstGeom prst="roundRect">
          <a:avLst>
            <a:gd name="adj" fmla="val 10000"/>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err="1"/>
            <a:t>Debian</a:t>
          </a:r>
          <a:r>
            <a:rPr lang="en-US" sz="1500" kern="1200" dirty="0"/>
            <a:t> GNU/Linux</a:t>
          </a:r>
        </a:p>
        <a:p>
          <a:pPr marL="114300" lvl="1" indent="-114300" algn="l" defTabSz="533400">
            <a:lnSpc>
              <a:spcPct val="90000"/>
            </a:lnSpc>
            <a:spcBef>
              <a:spcPct val="0"/>
            </a:spcBef>
            <a:spcAft>
              <a:spcPct val="15000"/>
            </a:spcAft>
            <a:buChar char="•"/>
          </a:pPr>
          <a:r>
            <a:rPr lang="en-US" sz="1200" kern="1200" dirty="0"/>
            <a:t>6 (x86/x64)</a:t>
          </a:r>
        </a:p>
        <a:p>
          <a:pPr marL="114300" lvl="1" indent="-114300" algn="l" defTabSz="533400">
            <a:lnSpc>
              <a:spcPct val="90000"/>
            </a:lnSpc>
            <a:spcBef>
              <a:spcPct val="0"/>
            </a:spcBef>
            <a:spcAft>
              <a:spcPct val="15000"/>
            </a:spcAft>
            <a:buChar char="•"/>
          </a:pPr>
          <a:r>
            <a:rPr lang="en-US" sz="1200" kern="1200" dirty="0"/>
            <a:t>7 (x86/x64)</a:t>
          </a:r>
        </a:p>
        <a:p>
          <a:pPr marL="114300" lvl="1" indent="-114300" algn="l" defTabSz="533400">
            <a:lnSpc>
              <a:spcPct val="90000"/>
            </a:lnSpc>
            <a:spcBef>
              <a:spcPct val="0"/>
            </a:spcBef>
            <a:spcAft>
              <a:spcPct val="15000"/>
            </a:spcAft>
            <a:buChar char="•"/>
          </a:pPr>
          <a:r>
            <a:rPr lang="en-US" sz="1200" kern="1200" dirty="0"/>
            <a:t>8 (x86/x64)</a:t>
          </a:r>
        </a:p>
      </dsp:txBody>
      <dsp:txXfrm>
        <a:off x="1516164" y="1036936"/>
        <a:ext cx="3588508" cy="1043597"/>
      </dsp:txXfrm>
    </dsp:sp>
    <dsp:sp modelId="{E94508DB-7C5A-452D-91CF-0E8084D492A3}">
      <dsp:nvSpPr>
        <dsp:cNvPr id="0" name=""/>
        <dsp:cNvSpPr/>
      </dsp:nvSpPr>
      <dsp:spPr>
        <a:xfrm>
          <a:off x="5" y="1014369"/>
          <a:ext cx="460829" cy="107504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384528-1447-465D-A954-4FD6D473CE3A}">
      <dsp:nvSpPr>
        <dsp:cNvPr id="0" name=""/>
        <dsp:cNvSpPr/>
      </dsp:nvSpPr>
      <dsp:spPr>
        <a:xfrm>
          <a:off x="0" y="2057382"/>
          <a:ext cx="5104673" cy="1081532"/>
        </a:xfrm>
        <a:prstGeom prst="roundRect">
          <a:avLst>
            <a:gd name="adj" fmla="val 10000"/>
          </a:avLst>
        </a:prstGeom>
        <a:solidFill>
          <a:schemeClr val="lt1">
            <a:hueOff val="0"/>
            <a:satOff val="0"/>
            <a:lumOff val="0"/>
            <a:alphaOff val="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Oracle Linux</a:t>
          </a:r>
        </a:p>
        <a:p>
          <a:pPr marL="114300" lvl="1" indent="-114300" algn="l" defTabSz="533400">
            <a:lnSpc>
              <a:spcPct val="90000"/>
            </a:lnSpc>
            <a:spcBef>
              <a:spcPct val="0"/>
            </a:spcBef>
            <a:spcAft>
              <a:spcPct val="15000"/>
            </a:spcAft>
            <a:buChar char="•"/>
          </a:pPr>
          <a:r>
            <a:rPr lang="en-US" sz="1200" kern="1200" dirty="0"/>
            <a:t>5 (x86/x64)</a:t>
          </a:r>
        </a:p>
        <a:p>
          <a:pPr marL="114300" lvl="1" indent="-114300" algn="l" defTabSz="533400">
            <a:lnSpc>
              <a:spcPct val="90000"/>
            </a:lnSpc>
            <a:spcBef>
              <a:spcPct val="0"/>
            </a:spcBef>
            <a:spcAft>
              <a:spcPct val="15000"/>
            </a:spcAft>
            <a:buChar char="•"/>
          </a:pPr>
          <a:r>
            <a:rPr lang="en-US" sz="1200" kern="1200" dirty="0"/>
            <a:t>6 (x86/x64)</a:t>
          </a:r>
        </a:p>
        <a:p>
          <a:pPr marL="114300" lvl="1" indent="-114300" algn="l" defTabSz="533400">
            <a:lnSpc>
              <a:spcPct val="90000"/>
            </a:lnSpc>
            <a:spcBef>
              <a:spcPct val="0"/>
            </a:spcBef>
            <a:spcAft>
              <a:spcPct val="15000"/>
            </a:spcAft>
            <a:buChar char="•"/>
          </a:pPr>
          <a:r>
            <a:rPr lang="en-US" sz="1200" kern="1200" dirty="0"/>
            <a:t>7 (x64)</a:t>
          </a:r>
        </a:p>
      </dsp:txBody>
      <dsp:txXfrm>
        <a:off x="1516164" y="2057382"/>
        <a:ext cx="3588508" cy="1081532"/>
      </dsp:txXfrm>
    </dsp:sp>
    <dsp:sp modelId="{402EC338-A2B3-4B3E-AC95-9D72BA52B1F3}">
      <dsp:nvSpPr>
        <dsp:cNvPr id="0" name=""/>
        <dsp:cNvSpPr/>
      </dsp:nvSpPr>
      <dsp:spPr>
        <a:xfrm>
          <a:off x="27789" y="2057100"/>
          <a:ext cx="353212" cy="108150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1ECBC-9AE6-4D87-B780-0D3FB34F4CA0}">
      <dsp:nvSpPr>
        <dsp:cNvPr id="0" name=""/>
        <dsp:cNvSpPr/>
      </dsp:nvSpPr>
      <dsp:spPr>
        <a:xfrm>
          <a:off x="0" y="0"/>
          <a:ext cx="4952297" cy="869101"/>
        </a:xfrm>
        <a:prstGeom prst="roundRect">
          <a:avLst>
            <a:gd name="adj" fmla="val 10000"/>
          </a:avLst>
        </a:prstGeom>
        <a:solidFill>
          <a:schemeClr val="accent6">
            <a:lumMod val="60000"/>
            <a:lumOff val="4000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Red Hat Ent. Linux</a:t>
          </a:r>
        </a:p>
        <a:p>
          <a:pPr marL="57150" lvl="1" indent="-57150" algn="l" defTabSz="355600">
            <a:lnSpc>
              <a:spcPct val="90000"/>
            </a:lnSpc>
            <a:spcBef>
              <a:spcPct val="0"/>
            </a:spcBef>
            <a:spcAft>
              <a:spcPct val="15000"/>
            </a:spcAft>
            <a:buChar char="•"/>
          </a:pPr>
          <a:r>
            <a:rPr lang="en-US" sz="800" kern="1200" dirty="0"/>
            <a:t>5 </a:t>
          </a:r>
          <a:r>
            <a:rPr lang="en-US" sz="800" kern="1200"/>
            <a:t>(x86/x64)</a:t>
          </a:r>
          <a:endParaRPr lang="en-US" sz="800" kern="1200" dirty="0"/>
        </a:p>
        <a:p>
          <a:pPr marL="57150" lvl="1" indent="-57150" algn="l" defTabSz="355600">
            <a:lnSpc>
              <a:spcPct val="90000"/>
            </a:lnSpc>
            <a:spcBef>
              <a:spcPct val="0"/>
            </a:spcBef>
            <a:spcAft>
              <a:spcPct val="15000"/>
            </a:spcAft>
            <a:buChar char="•"/>
          </a:pPr>
          <a:r>
            <a:rPr lang="en-US" sz="800" kern="1200"/>
            <a:t>6 (x86/x64)</a:t>
          </a:r>
          <a:endParaRPr lang="en-US" sz="800" kern="1200" dirty="0"/>
        </a:p>
        <a:p>
          <a:pPr marL="57150" lvl="1" indent="-57150" algn="l" defTabSz="355600">
            <a:lnSpc>
              <a:spcPct val="90000"/>
            </a:lnSpc>
            <a:spcBef>
              <a:spcPct val="0"/>
            </a:spcBef>
            <a:spcAft>
              <a:spcPct val="15000"/>
            </a:spcAft>
            <a:buChar char="•"/>
          </a:pPr>
          <a:r>
            <a:rPr lang="en-US" sz="800" kern="1200" dirty="0"/>
            <a:t>7 (x64)</a:t>
          </a:r>
        </a:p>
      </dsp:txBody>
      <dsp:txXfrm>
        <a:off x="1077369" y="0"/>
        <a:ext cx="3874928" cy="869101"/>
      </dsp:txXfrm>
    </dsp:sp>
    <dsp:sp modelId="{1043790E-8F82-4F54-9773-E8E8A52F9D4A}">
      <dsp:nvSpPr>
        <dsp:cNvPr id="0" name=""/>
        <dsp:cNvSpPr/>
      </dsp:nvSpPr>
      <dsp:spPr>
        <a:xfrm>
          <a:off x="122477" y="169843"/>
          <a:ext cx="604675" cy="49071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4446D5-F1B1-42E2-9412-16ABE60A3F26}">
      <dsp:nvSpPr>
        <dsp:cNvPr id="0" name=""/>
        <dsp:cNvSpPr/>
      </dsp:nvSpPr>
      <dsp:spPr>
        <a:xfrm>
          <a:off x="0" y="956012"/>
          <a:ext cx="4952297" cy="869101"/>
        </a:xfrm>
        <a:prstGeom prst="roundRect">
          <a:avLst>
            <a:gd name="adj" fmla="val 10000"/>
          </a:avLst>
        </a:prstGeom>
        <a:solidFill>
          <a:schemeClr val="accent6">
            <a:lumMod val="60000"/>
            <a:lumOff val="4000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SUSE Linux Enterprise Server</a:t>
          </a:r>
        </a:p>
        <a:p>
          <a:pPr marL="57150" lvl="1" indent="-57150" algn="l" defTabSz="355600">
            <a:lnSpc>
              <a:spcPct val="90000"/>
            </a:lnSpc>
            <a:spcBef>
              <a:spcPct val="0"/>
            </a:spcBef>
            <a:spcAft>
              <a:spcPct val="15000"/>
            </a:spcAft>
            <a:buChar char="•"/>
          </a:pPr>
          <a:r>
            <a:rPr lang="en-US" sz="800" kern="1200" dirty="0"/>
            <a:t>11 (x86/x64)</a:t>
          </a:r>
        </a:p>
        <a:p>
          <a:pPr marL="57150" lvl="1" indent="-57150" algn="l" defTabSz="355600">
            <a:lnSpc>
              <a:spcPct val="90000"/>
            </a:lnSpc>
            <a:spcBef>
              <a:spcPct val="0"/>
            </a:spcBef>
            <a:spcAft>
              <a:spcPct val="15000"/>
            </a:spcAft>
            <a:buChar char="•"/>
          </a:pPr>
          <a:r>
            <a:rPr lang="en-US" sz="800" kern="1200" dirty="0"/>
            <a:t>12 (x64)</a:t>
          </a:r>
        </a:p>
      </dsp:txBody>
      <dsp:txXfrm>
        <a:off x="1077369" y="956012"/>
        <a:ext cx="3874928" cy="869101"/>
      </dsp:txXfrm>
    </dsp:sp>
    <dsp:sp modelId="{E69CED39-E852-45BA-BC41-EB551085AD5A}">
      <dsp:nvSpPr>
        <dsp:cNvPr id="0" name=""/>
        <dsp:cNvSpPr/>
      </dsp:nvSpPr>
      <dsp:spPr>
        <a:xfrm>
          <a:off x="222013" y="1137762"/>
          <a:ext cx="720252" cy="50560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7000" r="-37000"/>
          </a:stretch>
        </a:blip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E7F5B9-16A8-4E87-A70B-E9906231CF1A}">
      <dsp:nvSpPr>
        <dsp:cNvPr id="0" name=""/>
        <dsp:cNvSpPr/>
      </dsp:nvSpPr>
      <dsp:spPr>
        <a:xfrm>
          <a:off x="0" y="1912024"/>
          <a:ext cx="4952297" cy="869101"/>
        </a:xfrm>
        <a:prstGeom prst="roundRect">
          <a:avLst>
            <a:gd name="adj" fmla="val 10000"/>
          </a:avLst>
        </a:prstGeom>
        <a:solidFill>
          <a:schemeClr val="accent6">
            <a:lumMod val="60000"/>
            <a:lumOff val="4000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Ubuntu Server</a:t>
          </a:r>
        </a:p>
        <a:p>
          <a:pPr marL="57150" lvl="1" indent="-57150" algn="l" defTabSz="355600">
            <a:lnSpc>
              <a:spcPct val="90000"/>
            </a:lnSpc>
            <a:spcBef>
              <a:spcPct val="0"/>
            </a:spcBef>
            <a:spcAft>
              <a:spcPct val="15000"/>
            </a:spcAft>
            <a:buChar char="•"/>
          </a:pPr>
          <a:r>
            <a:rPr lang="en-US" sz="800" kern="1200" dirty="0"/>
            <a:t>12.04 LTS (x86/x64)</a:t>
          </a:r>
        </a:p>
        <a:p>
          <a:pPr marL="57150" lvl="1" indent="-57150" algn="l" defTabSz="355600">
            <a:lnSpc>
              <a:spcPct val="90000"/>
            </a:lnSpc>
            <a:spcBef>
              <a:spcPct val="0"/>
            </a:spcBef>
            <a:spcAft>
              <a:spcPct val="15000"/>
            </a:spcAft>
            <a:buChar char="•"/>
          </a:pPr>
          <a:r>
            <a:rPr lang="en-US" sz="800" kern="1200" dirty="0"/>
            <a:t>14.04 LTS (x86/x64)</a:t>
          </a:r>
        </a:p>
        <a:p>
          <a:pPr marL="57150" lvl="1" indent="-57150" algn="l" defTabSz="355600">
            <a:lnSpc>
              <a:spcPct val="90000"/>
            </a:lnSpc>
            <a:spcBef>
              <a:spcPct val="0"/>
            </a:spcBef>
            <a:spcAft>
              <a:spcPct val="15000"/>
            </a:spcAft>
            <a:buChar char="•"/>
          </a:pPr>
          <a:r>
            <a:rPr lang="en-US" sz="800" kern="1200" dirty="0"/>
            <a:t>15.10 (x86/x64)</a:t>
          </a:r>
        </a:p>
        <a:p>
          <a:pPr marL="57150" lvl="1" indent="-57150" algn="l" defTabSz="355600">
            <a:lnSpc>
              <a:spcPct val="90000"/>
            </a:lnSpc>
            <a:spcBef>
              <a:spcPct val="0"/>
            </a:spcBef>
            <a:spcAft>
              <a:spcPct val="15000"/>
            </a:spcAft>
            <a:buChar char="•"/>
          </a:pPr>
          <a:r>
            <a:rPr lang="en-US" sz="800" kern="1200" dirty="0"/>
            <a:t>16.04 (x86/x64)</a:t>
          </a:r>
        </a:p>
      </dsp:txBody>
      <dsp:txXfrm>
        <a:off x="1077369" y="1912024"/>
        <a:ext cx="3874928" cy="869101"/>
      </dsp:txXfrm>
    </dsp:sp>
    <dsp:sp modelId="{27ABE875-AC5C-4691-865C-18D3EA9EF4A6}">
      <dsp:nvSpPr>
        <dsp:cNvPr id="0" name=""/>
        <dsp:cNvSpPr/>
      </dsp:nvSpPr>
      <dsp:spPr>
        <a:xfrm>
          <a:off x="292148" y="2143007"/>
          <a:ext cx="579983" cy="40713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4AC8AD-C409-4355-89CC-0A28E87D49FA}">
      <dsp:nvSpPr>
        <dsp:cNvPr id="0" name=""/>
        <dsp:cNvSpPr/>
      </dsp:nvSpPr>
      <dsp:spPr>
        <a:xfrm>
          <a:off x="0" y="2868036"/>
          <a:ext cx="4952297" cy="869101"/>
        </a:xfrm>
        <a:prstGeom prst="roundRect">
          <a:avLst>
            <a:gd name="adj" fmla="val 10000"/>
          </a:avLst>
        </a:prstGeom>
        <a:solidFill>
          <a:schemeClr val="accent6">
            <a:lumMod val="60000"/>
            <a:lumOff val="40000"/>
          </a:schemeClr>
        </a:solid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a:t>CentOS</a:t>
          </a:r>
          <a:endParaRPr lang="en-US" sz="1000" kern="1200" dirty="0"/>
        </a:p>
        <a:p>
          <a:pPr marL="57150" lvl="1" indent="-57150" algn="l" defTabSz="355600">
            <a:lnSpc>
              <a:spcPct val="90000"/>
            </a:lnSpc>
            <a:spcBef>
              <a:spcPct val="0"/>
            </a:spcBef>
            <a:spcAft>
              <a:spcPct val="15000"/>
            </a:spcAft>
            <a:buChar char="•"/>
          </a:pPr>
          <a:r>
            <a:rPr lang="en-US" sz="800" kern="1200" dirty="0"/>
            <a:t>5 (x86/x64)</a:t>
          </a:r>
        </a:p>
        <a:p>
          <a:pPr marL="57150" lvl="1" indent="-57150" algn="l" defTabSz="355600">
            <a:lnSpc>
              <a:spcPct val="90000"/>
            </a:lnSpc>
            <a:spcBef>
              <a:spcPct val="0"/>
            </a:spcBef>
            <a:spcAft>
              <a:spcPct val="15000"/>
            </a:spcAft>
            <a:buChar char="•"/>
          </a:pPr>
          <a:r>
            <a:rPr lang="en-US" sz="800" kern="1200" dirty="0"/>
            <a:t>6 (x86/x64)</a:t>
          </a:r>
        </a:p>
        <a:p>
          <a:pPr marL="57150" lvl="1" indent="-57150" algn="l" defTabSz="355600">
            <a:lnSpc>
              <a:spcPct val="90000"/>
            </a:lnSpc>
            <a:spcBef>
              <a:spcPct val="0"/>
            </a:spcBef>
            <a:spcAft>
              <a:spcPct val="15000"/>
            </a:spcAft>
            <a:buChar char="•"/>
          </a:pPr>
          <a:r>
            <a:rPr lang="en-US" sz="800" kern="1200" dirty="0"/>
            <a:t>7 (x64)</a:t>
          </a:r>
        </a:p>
      </dsp:txBody>
      <dsp:txXfrm>
        <a:off x="1077369" y="2868036"/>
        <a:ext cx="3874928" cy="869101"/>
      </dsp:txXfrm>
    </dsp:sp>
    <dsp:sp modelId="{A8CFB704-4D6A-4913-B3E3-896D0F7A50CD}">
      <dsp:nvSpPr>
        <dsp:cNvPr id="0" name=""/>
        <dsp:cNvSpPr/>
      </dsp:nvSpPr>
      <dsp:spPr>
        <a:xfrm>
          <a:off x="86910" y="2954946"/>
          <a:ext cx="990459" cy="695281"/>
        </a:xfrm>
        <a:prstGeom prst="roundRect">
          <a:avLst>
            <a:gd name="adj" fmla="val 10000"/>
          </a:avLst>
        </a:prstGeom>
        <a:blipFill rotWithShape="1">
          <a:blip xmlns:r="http://schemas.openxmlformats.org/officeDocument/2006/relationships" r:embed="rId4"/>
          <a:stretch>
            <a:fillRect/>
          </a:stretch>
        </a:blipFill>
        <a:ln w="1079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9/30/2016 11:05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9/30/2016 11:05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11:05 AM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43853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11:05 AM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3971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CC515A1-FEB5-44BC-8604-7F9F8AAB600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50798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11FAE85-20FE-844F-9354-E6E61F84E3F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97358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11:05 AM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33541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11:05 AM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14548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11:05 AM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59005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dirty="0">
              <a:ln>
                <a:noFill/>
              </a:ln>
              <a:solidFill>
                <a:prstClr val="black"/>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317003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11:05 AM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52728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2016</a:t>
            </a: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11:05 AM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38374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11:05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51097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2D2B2F6-10A8-44AC-A296-7AC07D9612A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72268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11:05 AM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62297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11:05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63965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11:05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4330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dirty="0">
              <a:ln>
                <a:noFill/>
              </a:ln>
              <a:solidFill>
                <a:prstClr val="black"/>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61460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11:05 AM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89535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11:05 AM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36644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11:05 AM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0696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24EC81F-464F-4957-AB3E-53D8E70E4F4B}"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34941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11:05 AM</a:t>
            </a:fld>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33845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a:t>
            </a:fld>
            <a:endParaRPr kumimoji="0" lang="en-US" sz="1800" b="0" i="0" u="none" strike="noStrike" kern="0" cap="none" spc="0" normalizeH="0" baseline="0" noProof="0" dirty="0">
              <a:ln>
                <a:noFill/>
              </a:ln>
              <a:solidFill>
                <a:prstClr val="black"/>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81854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61118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34780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092881"/>
          </a:xfrm>
        </p:spPr>
        <p:txBody>
          <a:bodyPr>
            <a:spAutoFit/>
          </a:bodyPr>
          <a:lstStyle>
            <a:lvl1pPr>
              <a:defRPr sz="399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24087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gradFill>
                  <a:gsLst>
                    <a:gs pos="1250">
                      <a:schemeClr val="tx2"/>
                    </a:gs>
                    <a:gs pos="99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92109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1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52207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282" indent="-287282">
              <a:spcBef>
                <a:spcPts val="1224"/>
              </a:spcBef>
              <a:buClr>
                <a:schemeClr val="tx2"/>
              </a:buClr>
              <a:buFont typeface="Arial" pitchFamily="34" charset="0"/>
              <a:buChar char="•"/>
              <a:defRPr sz="3199">
                <a:gradFill>
                  <a:gsLst>
                    <a:gs pos="1250">
                      <a:schemeClr val="tx2"/>
                    </a:gs>
                    <a:gs pos="99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51957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282" indent="-287282">
              <a:spcBef>
                <a:spcPts val="1224"/>
              </a:spcBef>
              <a:buClr>
                <a:schemeClr val="tx1"/>
              </a:buClr>
              <a:buFont typeface="Arial" pitchFamily="34" charset="0"/>
              <a:buChar char="•"/>
              <a:defRPr sz="31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42830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547183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70"/>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46283" rIns="182854" bIns="146283"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563"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9" y="4868863"/>
            <a:ext cx="5943600" cy="1827214"/>
          </a:xfrm>
        </p:spPr>
        <p:txBody>
          <a:bodyPr lIns="182880" tIns="146304" rIns="182880" bIns="146304" anchor="ctr">
            <a:noAutofit/>
          </a:bodyPr>
          <a:lstStyle>
            <a:lvl1pPr marL="0" indent="0" algn="ctr">
              <a:buNone/>
              <a:defRPr sz="3199">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33873526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8299" cy="1181862"/>
          </a:xfrm>
          <a:noFill/>
        </p:spPr>
        <p:txBody>
          <a:bodyPr wrap="square" tIns="91440" bIns="91440" anchor="t" anchorCtr="0">
            <a:spAutoFit/>
          </a:bodyPr>
          <a:lstStyle>
            <a:lvl1pPr>
              <a:defRPr sz="7198"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3"/>
            <a:ext cx="8229599" cy="738664"/>
          </a:xfrm>
          <a:noFill/>
        </p:spPr>
        <p:txBody>
          <a:bodyPr wrap="square" lIns="182880" tIns="146304" rIns="182880" bIns="146304">
            <a:spAutoFit/>
          </a:bodyPr>
          <a:lstStyle>
            <a:lvl1pPr marL="0" indent="0">
              <a:spcBef>
                <a:spcPts val="0"/>
              </a:spcBef>
              <a:buNone/>
              <a:defRPr sz="3199"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396779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4"/>
            <a:ext cx="8229599" cy="1181862"/>
          </a:xfrm>
          <a:noFill/>
        </p:spPr>
        <p:txBody>
          <a:bodyPr wrap="square" tIns="91440" bIns="91440" anchor="t" anchorCtr="0">
            <a:spAutoFit/>
          </a:bodyPr>
          <a:lstStyle>
            <a:lvl1pPr>
              <a:defRPr sz="7198"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3872469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35801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339420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61075853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8723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29508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8"/>
            <a:ext cx="11887199" cy="1995931"/>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3071786"/>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38" y="6294477"/>
            <a:ext cx="11887199" cy="403187"/>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636304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906744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6731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Slide Photo_Option">
    <p:bg>
      <p:bgPr>
        <a:solidFill>
          <a:srgbClr val="002050"/>
        </a:solidFill>
        <a:effectLst/>
      </p:bgPr>
    </p:bg>
    <p:spTree>
      <p:nvGrpSpPr>
        <p:cNvPr id="1" name=""/>
        <p:cNvGrpSpPr/>
        <p:nvPr/>
      </p:nvGrpSpPr>
      <p:grpSpPr>
        <a:xfrm>
          <a:off x="0" y="0"/>
          <a:ext cx="0" cy="0"/>
          <a:chOff x="0" y="0"/>
          <a:chExt cx="0" cy="0"/>
        </a:xfrm>
      </p:grpSpPr>
      <p:sp>
        <p:nvSpPr>
          <p:cNvPr id="2" name="Rectangle 1"/>
          <p:cNvSpPr/>
          <p:nvPr/>
        </p:nvSpPr>
        <p:spPr bwMode="auto">
          <a:xfrm>
            <a:off x="271398" y="1211287"/>
            <a:ext cx="6404040" cy="36576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8" tIns="143446" rIns="179308" bIns="143446" numCol="1" spcCol="0" rtlCol="0" fromWordArt="0" anchor="t" anchorCtr="0" forceAA="0" compatLnSpc="1">
            <a:prstTxWarp prst="textNoShape">
              <a:avLst/>
            </a:prstTxWarp>
            <a:noAutofit/>
          </a:bodyPr>
          <a:lstStyle/>
          <a:p>
            <a:pPr algn="ctr" defTabSz="914289" fontAlgn="base">
              <a:lnSpc>
                <a:spcPct val="90000"/>
              </a:lnSpc>
              <a:spcBef>
                <a:spcPct val="0"/>
              </a:spcBef>
              <a:spcAft>
                <a:spcPct val="0"/>
              </a:spcAft>
            </a:pPr>
            <a:r>
              <a:rPr lang="en-US" sz="2353">
                <a:gradFill>
                  <a:gsLst>
                    <a:gs pos="2000">
                      <a:schemeClr val="tx1"/>
                    </a:gs>
                    <a:gs pos="98000">
                      <a:schemeClr val="tx1"/>
                    </a:gs>
                  </a:gsLst>
                  <a:lin ang="5400000" scaled="1"/>
                </a:gradFill>
                <a:ea typeface="Segoe UI" pitchFamily="34" charset="0"/>
                <a:cs typeface="Segoe UI" pitchFamily="34" charset="0"/>
              </a:rPr>
              <a:t>    </a:t>
            </a:r>
          </a:p>
        </p:txBody>
      </p:sp>
      <p:sp>
        <p:nvSpPr>
          <p:cNvPr id="9" name="Title 1"/>
          <p:cNvSpPr>
            <a:spLocks noGrp="1"/>
          </p:cNvSpPr>
          <p:nvPr>
            <p:ph type="title" hasCustomPrompt="1"/>
          </p:nvPr>
        </p:nvSpPr>
        <p:spPr bwMode="auto">
          <a:xfrm>
            <a:off x="274704" y="2125683"/>
            <a:ext cx="6400736" cy="1828800"/>
          </a:xfrm>
          <a:noFill/>
        </p:spPr>
        <p:txBody>
          <a:bodyPr lIns="146304" tIns="91440" rIns="146304" bIns="91440" anchor="t" anchorCtr="0"/>
          <a:lstStyle>
            <a:lvl1pPr>
              <a:defRPr sz="5295" spc="-98" baseline="0">
                <a:gradFill>
                  <a:gsLst>
                    <a:gs pos="2000">
                      <a:schemeClr val="tx1"/>
                    </a:gs>
                    <a:gs pos="98000">
                      <a:schemeClr val="tx1"/>
                    </a:gs>
                  </a:gsLst>
                  <a:lin ang="5400000" scaled="1"/>
                </a:gradFill>
              </a:defRPr>
            </a:lvl1pPr>
          </a:lstStyle>
          <a:p>
            <a:r>
              <a:rPr lang="en-US"/>
              <a:t>Presentation title</a:t>
            </a:r>
          </a:p>
        </p:txBody>
      </p:sp>
      <p:sp>
        <p:nvSpPr>
          <p:cNvPr id="3" name="Text Placeholder 2"/>
          <p:cNvSpPr>
            <a:spLocks noGrp="1"/>
          </p:cNvSpPr>
          <p:nvPr>
            <p:ph type="body" sz="quarter" idx="14" hasCustomPrompt="1"/>
          </p:nvPr>
        </p:nvSpPr>
        <p:spPr bwMode="auto">
          <a:xfrm>
            <a:off x="273050" y="3954463"/>
            <a:ext cx="5487988" cy="1828800"/>
          </a:xfrm>
          <a:noFill/>
        </p:spPr>
        <p:txBody>
          <a:bodyPr tIns="109728" bIns="109728">
            <a:noAutofit/>
          </a:bodyPr>
          <a:lstStyle>
            <a:lvl1pPr marL="0" indent="0">
              <a:spcBef>
                <a:spcPts val="0"/>
              </a:spcBef>
              <a:buNone/>
              <a:defRPr sz="3138">
                <a:gradFill>
                  <a:gsLst>
                    <a:gs pos="2000">
                      <a:schemeClr val="tx1"/>
                    </a:gs>
                    <a:gs pos="98000">
                      <a:schemeClr val="tx1"/>
                    </a:gs>
                  </a:gsLst>
                  <a:lin ang="5400000" scaled="1"/>
                </a:gradFill>
              </a:defRPr>
            </a:lvl1pPr>
          </a:lstStyle>
          <a:p>
            <a:pPr lvl="0"/>
            <a:r>
              <a:rPr lang="en-US"/>
              <a:t>Speaker Name</a:t>
            </a:r>
          </a:p>
        </p:txBody>
      </p:sp>
      <p:pic>
        <p:nvPicPr>
          <p:cNvPr id="229" name="Picture 22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7581" y="6120853"/>
            <a:ext cx="1828800" cy="393896"/>
          </a:xfrm>
          <a:prstGeom prst="rect">
            <a:avLst/>
          </a:prstGeom>
        </p:spPr>
      </p:pic>
      <p:sp>
        <p:nvSpPr>
          <p:cNvPr id="230" name="Freeform 229"/>
          <p:cNvSpPr>
            <a:spLocks/>
          </p:cNvSpPr>
          <p:nvPr/>
        </p:nvSpPr>
        <p:spPr bwMode="auto">
          <a:xfrm>
            <a:off x="10633305" y="2540869"/>
            <a:ext cx="1228270" cy="499194"/>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FFFFFF"/>
          </a:solidFill>
          <a:ln>
            <a:noFill/>
          </a:ln>
        </p:spPr>
        <p:txBody>
          <a:bodyPr vert="horz" wrap="square" lIns="89654" tIns="44827" rIns="89654" bIns="44827" numCol="1" anchor="t" anchorCtr="0" compatLnSpc="1">
            <a:prstTxWarp prst="textNoShape">
              <a:avLst/>
            </a:prstTxWarp>
          </a:bodyPr>
          <a:lstStyle/>
          <a:p>
            <a:endParaRPr lang="en-US" sz="1765"/>
          </a:p>
        </p:txBody>
      </p:sp>
      <p:grpSp>
        <p:nvGrpSpPr>
          <p:cNvPr id="231" name="Group 230"/>
          <p:cNvGrpSpPr/>
          <p:nvPr/>
        </p:nvGrpSpPr>
        <p:grpSpPr bwMode="auto">
          <a:xfrm>
            <a:off x="6362731" y="3629515"/>
            <a:ext cx="5396739" cy="2131262"/>
            <a:chOff x="8040688" y="7151688"/>
            <a:chExt cx="6745287" cy="2663825"/>
          </a:xfrm>
        </p:grpSpPr>
        <p:sp>
          <p:nvSpPr>
            <p:cNvPr id="232" name="Freeform 5"/>
            <p:cNvSpPr>
              <a:spLocks noEditPoints="1"/>
            </p:cNvSpPr>
            <p:nvPr userDrawn="1"/>
          </p:nvSpPr>
          <p:spPr bwMode="auto">
            <a:xfrm>
              <a:off x="10498138" y="7808913"/>
              <a:ext cx="776287" cy="774700"/>
            </a:xfrm>
            <a:custGeom>
              <a:avLst/>
              <a:gdLst>
                <a:gd name="T0" fmla="*/ 50 w 221"/>
                <a:gd name="T1" fmla="*/ 202 h 220"/>
                <a:gd name="T2" fmla="*/ 73 w 221"/>
                <a:gd name="T3" fmla="*/ 186 h 220"/>
                <a:gd name="T4" fmla="*/ 86 w 221"/>
                <a:gd name="T5" fmla="*/ 183 h 220"/>
                <a:gd name="T6" fmla="*/ 95 w 221"/>
                <a:gd name="T7" fmla="*/ 185 h 220"/>
                <a:gd name="T8" fmla="*/ 109 w 221"/>
                <a:gd name="T9" fmla="*/ 214 h 220"/>
                <a:gd name="T10" fmla="*/ 133 w 221"/>
                <a:gd name="T11" fmla="*/ 218 h 220"/>
                <a:gd name="T12" fmla="*/ 138 w 221"/>
                <a:gd name="T13" fmla="*/ 191 h 220"/>
                <a:gd name="T14" fmla="*/ 145 w 221"/>
                <a:gd name="T15" fmla="*/ 179 h 220"/>
                <a:gd name="T16" fmla="*/ 153 w 221"/>
                <a:gd name="T17" fmla="*/ 174 h 220"/>
                <a:gd name="T18" fmla="*/ 183 w 221"/>
                <a:gd name="T19" fmla="*/ 184 h 220"/>
                <a:gd name="T20" fmla="*/ 202 w 221"/>
                <a:gd name="T21" fmla="*/ 170 h 220"/>
                <a:gd name="T22" fmla="*/ 187 w 221"/>
                <a:gd name="T23" fmla="*/ 148 h 220"/>
                <a:gd name="T24" fmla="*/ 183 w 221"/>
                <a:gd name="T25" fmla="*/ 134 h 220"/>
                <a:gd name="T26" fmla="*/ 186 w 221"/>
                <a:gd name="T27" fmla="*/ 125 h 220"/>
                <a:gd name="T28" fmla="*/ 215 w 221"/>
                <a:gd name="T29" fmla="*/ 111 h 220"/>
                <a:gd name="T30" fmla="*/ 218 w 221"/>
                <a:gd name="T31" fmla="*/ 88 h 220"/>
                <a:gd name="T32" fmla="*/ 191 w 221"/>
                <a:gd name="T33" fmla="*/ 83 h 220"/>
                <a:gd name="T34" fmla="*/ 179 w 221"/>
                <a:gd name="T35" fmla="*/ 76 h 220"/>
                <a:gd name="T36" fmla="*/ 175 w 221"/>
                <a:gd name="T37" fmla="*/ 67 h 220"/>
                <a:gd name="T38" fmla="*/ 185 w 221"/>
                <a:gd name="T39" fmla="*/ 37 h 220"/>
                <a:gd name="T40" fmla="*/ 171 w 221"/>
                <a:gd name="T41" fmla="*/ 18 h 220"/>
                <a:gd name="T42" fmla="*/ 148 w 221"/>
                <a:gd name="T43" fmla="*/ 34 h 220"/>
                <a:gd name="T44" fmla="*/ 135 w 221"/>
                <a:gd name="T45" fmla="*/ 37 h 220"/>
                <a:gd name="T46" fmla="*/ 126 w 221"/>
                <a:gd name="T47" fmla="*/ 34 h 220"/>
                <a:gd name="T48" fmla="*/ 112 w 221"/>
                <a:gd name="T49" fmla="*/ 6 h 220"/>
                <a:gd name="T50" fmla="*/ 88 w 221"/>
                <a:gd name="T51" fmla="*/ 2 h 220"/>
                <a:gd name="T52" fmla="*/ 83 w 221"/>
                <a:gd name="T53" fmla="*/ 29 h 220"/>
                <a:gd name="T54" fmla="*/ 68 w 221"/>
                <a:gd name="T55" fmla="*/ 46 h 220"/>
                <a:gd name="T56" fmla="*/ 38 w 221"/>
                <a:gd name="T57" fmla="*/ 35 h 220"/>
                <a:gd name="T58" fmla="*/ 19 w 221"/>
                <a:gd name="T59" fmla="*/ 49 h 220"/>
                <a:gd name="T60" fmla="*/ 34 w 221"/>
                <a:gd name="T61" fmla="*/ 72 h 220"/>
                <a:gd name="T62" fmla="*/ 35 w 221"/>
                <a:gd name="T63" fmla="*/ 96 h 220"/>
                <a:gd name="T64" fmla="*/ 6 w 221"/>
                <a:gd name="T65" fmla="*/ 109 h 220"/>
                <a:gd name="T66" fmla="*/ 3 w 221"/>
                <a:gd name="T67" fmla="*/ 132 h 220"/>
                <a:gd name="T68" fmla="*/ 30 w 221"/>
                <a:gd name="T69" fmla="*/ 137 h 220"/>
                <a:gd name="T70" fmla="*/ 46 w 221"/>
                <a:gd name="T71" fmla="*/ 152 h 220"/>
                <a:gd name="T72" fmla="*/ 46 w 221"/>
                <a:gd name="T73" fmla="*/ 166 h 220"/>
                <a:gd name="T74" fmla="*/ 37 w 221"/>
                <a:gd name="T75" fmla="*/ 192 h 220"/>
                <a:gd name="T76" fmla="*/ 78 w 221"/>
                <a:gd name="T77" fmla="*/ 85 h 220"/>
                <a:gd name="T78" fmla="*/ 142 w 221"/>
                <a:gd name="T79" fmla="*/ 1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220">
                  <a:moveTo>
                    <a:pt x="37" y="192"/>
                  </a:moveTo>
                  <a:cubicBezTo>
                    <a:pt x="50" y="202"/>
                    <a:pt x="50" y="202"/>
                    <a:pt x="50" y="202"/>
                  </a:cubicBezTo>
                  <a:cubicBezTo>
                    <a:pt x="52" y="203"/>
                    <a:pt x="56" y="203"/>
                    <a:pt x="59" y="201"/>
                  </a:cubicBezTo>
                  <a:cubicBezTo>
                    <a:pt x="73" y="186"/>
                    <a:pt x="73" y="186"/>
                    <a:pt x="73" y="186"/>
                  </a:cubicBezTo>
                  <a:cubicBezTo>
                    <a:pt x="78" y="181"/>
                    <a:pt x="82" y="181"/>
                    <a:pt x="85" y="183"/>
                  </a:cubicBezTo>
                  <a:cubicBezTo>
                    <a:pt x="86" y="183"/>
                    <a:pt x="86" y="183"/>
                    <a:pt x="86" y="183"/>
                  </a:cubicBezTo>
                  <a:cubicBezTo>
                    <a:pt x="89" y="184"/>
                    <a:pt x="92" y="185"/>
                    <a:pt x="95" y="185"/>
                  </a:cubicBezTo>
                  <a:cubicBezTo>
                    <a:pt x="95" y="185"/>
                    <a:pt x="95" y="185"/>
                    <a:pt x="95" y="185"/>
                  </a:cubicBezTo>
                  <a:cubicBezTo>
                    <a:pt x="99" y="186"/>
                    <a:pt x="103" y="188"/>
                    <a:pt x="105" y="195"/>
                  </a:cubicBezTo>
                  <a:cubicBezTo>
                    <a:pt x="109" y="214"/>
                    <a:pt x="109" y="214"/>
                    <a:pt x="109" y="214"/>
                  </a:cubicBezTo>
                  <a:cubicBezTo>
                    <a:pt x="110" y="218"/>
                    <a:pt x="114" y="220"/>
                    <a:pt x="116" y="220"/>
                  </a:cubicBezTo>
                  <a:cubicBezTo>
                    <a:pt x="133" y="218"/>
                    <a:pt x="133" y="218"/>
                    <a:pt x="133" y="218"/>
                  </a:cubicBezTo>
                  <a:cubicBezTo>
                    <a:pt x="135" y="217"/>
                    <a:pt x="138" y="214"/>
                    <a:pt x="138" y="210"/>
                  </a:cubicBezTo>
                  <a:cubicBezTo>
                    <a:pt x="138" y="191"/>
                    <a:pt x="138" y="191"/>
                    <a:pt x="138" y="191"/>
                  </a:cubicBezTo>
                  <a:cubicBezTo>
                    <a:pt x="138" y="184"/>
                    <a:pt x="141" y="181"/>
                    <a:pt x="144" y="179"/>
                  </a:cubicBezTo>
                  <a:cubicBezTo>
                    <a:pt x="144" y="179"/>
                    <a:pt x="145" y="179"/>
                    <a:pt x="145" y="179"/>
                  </a:cubicBezTo>
                  <a:cubicBezTo>
                    <a:pt x="147" y="177"/>
                    <a:pt x="150" y="176"/>
                    <a:pt x="153" y="174"/>
                  </a:cubicBezTo>
                  <a:cubicBezTo>
                    <a:pt x="153" y="174"/>
                    <a:pt x="153" y="174"/>
                    <a:pt x="153" y="174"/>
                  </a:cubicBezTo>
                  <a:cubicBezTo>
                    <a:pt x="156" y="172"/>
                    <a:pt x="161" y="171"/>
                    <a:pt x="167" y="174"/>
                  </a:cubicBezTo>
                  <a:cubicBezTo>
                    <a:pt x="183" y="184"/>
                    <a:pt x="183" y="184"/>
                    <a:pt x="183" y="184"/>
                  </a:cubicBezTo>
                  <a:cubicBezTo>
                    <a:pt x="187" y="186"/>
                    <a:pt x="191" y="185"/>
                    <a:pt x="192" y="183"/>
                  </a:cubicBezTo>
                  <a:cubicBezTo>
                    <a:pt x="202" y="170"/>
                    <a:pt x="202" y="170"/>
                    <a:pt x="202" y="170"/>
                  </a:cubicBezTo>
                  <a:cubicBezTo>
                    <a:pt x="204" y="169"/>
                    <a:pt x="204" y="164"/>
                    <a:pt x="201" y="161"/>
                  </a:cubicBezTo>
                  <a:cubicBezTo>
                    <a:pt x="187" y="148"/>
                    <a:pt x="187" y="148"/>
                    <a:pt x="187" y="148"/>
                  </a:cubicBezTo>
                  <a:cubicBezTo>
                    <a:pt x="182" y="143"/>
                    <a:pt x="182" y="139"/>
                    <a:pt x="183" y="135"/>
                  </a:cubicBezTo>
                  <a:cubicBezTo>
                    <a:pt x="183" y="135"/>
                    <a:pt x="183" y="135"/>
                    <a:pt x="183" y="134"/>
                  </a:cubicBezTo>
                  <a:cubicBezTo>
                    <a:pt x="184" y="131"/>
                    <a:pt x="185" y="128"/>
                    <a:pt x="186" y="126"/>
                  </a:cubicBezTo>
                  <a:cubicBezTo>
                    <a:pt x="186" y="125"/>
                    <a:pt x="186" y="125"/>
                    <a:pt x="186" y="125"/>
                  </a:cubicBezTo>
                  <a:cubicBezTo>
                    <a:pt x="187" y="121"/>
                    <a:pt x="189" y="117"/>
                    <a:pt x="196" y="116"/>
                  </a:cubicBezTo>
                  <a:cubicBezTo>
                    <a:pt x="215" y="111"/>
                    <a:pt x="215" y="111"/>
                    <a:pt x="215" y="111"/>
                  </a:cubicBezTo>
                  <a:cubicBezTo>
                    <a:pt x="218" y="110"/>
                    <a:pt x="221" y="106"/>
                    <a:pt x="220" y="104"/>
                  </a:cubicBezTo>
                  <a:cubicBezTo>
                    <a:pt x="218" y="88"/>
                    <a:pt x="218" y="88"/>
                    <a:pt x="218" y="88"/>
                  </a:cubicBezTo>
                  <a:cubicBezTo>
                    <a:pt x="218" y="85"/>
                    <a:pt x="215" y="82"/>
                    <a:pt x="211" y="82"/>
                  </a:cubicBezTo>
                  <a:cubicBezTo>
                    <a:pt x="191" y="83"/>
                    <a:pt x="191" y="83"/>
                    <a:pt x="191" y="83"/>
                  </a:cubicBezTo>
                  <a:cubicBezTo>
                    <a:pt x="184" y="83"/>
                    <a:pt x="181" y="80"/>
                    <a:pt x="180" y="76"/>
                  </a:cubicBezTo>
                  <a:cubicBezTo>
                    <a:pt x="180" y="76"/>
                    <a:pt x="179" y="76"/>
                    <a:pt x="179" y="76"/>
                  </a:cubicBezTo>
                  <a:cubicBezTo>
                    <a:pt x="178" y="73"/>
                    <a:pt x="176" y="70"/>
                    <a:pt x="175" y="68"/>
                  </a:cubicBezTo>
                  <a:cubicBezTo>
                    <a:pt x="175" y="67"/>
                    <a:pt x="175" y="67"/>
                    <a:pt x="175" y="67"/>
                  </a:cubicBezTo>
                  <a:cubicBezTo>
                    <a:pt x="172" y="64"/>
                    <a:pt x="171" y="60"/>
                    <a:pt x="175" y="53"/>
                  </a:cubicBezTo>
                  <a:cubicBezTo>
                    <a:pt x="185" y="37"/>
                    <a:pt x="185" y="37"/>
                    <a:pt x="185" y="37"/>
                  </a:cubicBezTo>
                  <a:cubicBezTo>
                    <a:pt x="187" y="34"/>
                    <a:pt x="186" y="29"/>
                    <a:pt x="184" y="28"/>
                  </a:cubicBezTo>
                  <a:cubicBezTo>
                    <a:pt x="171" y="18"/>
                    <a:pt x="171" y="18"/>
                    <a:pt x="171" y="18"/>
                  </a:cubicBezTo>
                  <a:cubicBezTo>
                    <a:pt x="169" y="17"/>
                    <a:pt x="164" y="16"/>
                    <a:pt x="162" y="19"/>
                  </a:cubicBezTo>
                  <a:cubicBezTo>
                    <a:pt x="148" y="34"/>
                    <a:pt x="148" y="34"/>
                    <a:pt x="148" y="34"/>
                  </a:cubicBezTo>
                  <a:cubicBezTo>
                    <a:pt x="143" y="38"/>
                    <a:pt x="139" y="38"/>
                    <a:pt x="135" y="37"/>
                  </a:cubicBezTo>
                  <a:cubicBezTo>
                    <a:pt x="135" y="37"/>
                    <a:pt x="135" y="37"/>
                    <a:pt x="135" y="37"/>
                  </a:cubicBezTo>
                  <a:cubicBezTo>
                    <a:pt x="132" y="36"/>
                    <a:pt x="129" y="35"/>
                    <a:pt x="126" y="34"/>
                  </a:cubicBezTo>
                  <a:cubicBezTo>
                    <a:pt x="126" y="34"/>
                    <a:pt x="126" y="34"/>
                    <a:pt x="126" y="34"/>
                  </a:cubicBezTo>
                  <a:cubicBezTo>
                    <a:pt x="121" y="34"/>
                    <a:pt x="118" y="32"/>
                    <a:pt x="116" y="24"/>
                  </a:cubicBezTo>
                  <a:cubicBezTo>
                    <a:pt x="112" y="6"/>
                    <a:pt x="112" y="6"/>
                    <a:pt x="112" y="6"/>
                  </a:cubicBezTo>
                  <a:cubicBezTo>
                    <a:pt x="111" y="2"/>
                    <a:pt x="107" y="0"/>
                    <a:pt x="104" y="0"/>
                  </a:cubicBezTo>
                  <a:cubicBezTo>
                    <a:pt x="88" y="2"/>
                    <a:pt x="88" y="2"/>
                    <a:pt x="88" y="2"/>
                  </a:cubicBezTo>
                  <a:cubicBezTo>
                    <a:pt x="86" y="2"/>
                    <a:pt x="83" y="6"/>
                    <a:pt x="83" y="9"/>
                  </a:cubicBezTo>
                  <a:cubicBezTo>
                    <a:pt x="83" y="29"/>
                    <a:pt x="83" y="29"/>
                    <a:pt x="83" y="29"/>
                  </a:cubicBezTo>
                  <a:cubicBezTo>
                    <a:pt x="83" y="36"/>
                    <a:pt x="80" y="39"/>
                    <a:pt x="77" y="41"/>
                  </a:cubicBezTo>
                  <a:cubicBezTo>
                    <a:pt x="73" y="42"/>
                    <a:pt x="70" y="44"/>
                    <a:pt x="68" y="46"/>
                  </a:cubicBezTo>
                  <a:cubicBezTo>
                    <a:pt x="64" y="48"/>
                    <a:pt x="60" y="49"/>
                    <a:pt x="54" y="46"/>
                  </a:cubicBezTo>
                  <a:cubicBezTo>
                    <a:pt x="38" y="35"/>
                    <a:pt x="38" y="35"/>
                    <a:pt x="38" y="35"/>
                  </a:cubicBezTo>
                  <a:cubicBezTo>
                    <a:pt x="34" y="33"/>
                    <a:pt x="30" y="35"/>
                    <a:pt x="29" y="36"/>
                  </a:cubicBezTo>
                  <a:cubicBezTo>
                    <a:pt x="19" y="49"/>
                    <a:pt x="19" y="49"/>
                    <a:pt x="19" y="49"/>
                  </a:cubicBezTo>
                  <a:cubicBezTo>
                    <a:pt x="17" y="51"/>
                    <a:pt x="17" y="56"/>
                    <a:pt x="20" y="59"/>
                  </a:cubicBezTo>
                  <a:cubicBezTo>
                    <a:pt x="34" y="72"/>
                    <a:pt x="34" y="72"/>
                    <a:pt x="34" y="72"/>
                  </a:cubicBezTo>
                  <a:cubicBezTo>
                    <a:pt x="38" y="76"/>
                    <a:pt x="39" y="80"/>
                    <a:pt x="38" y="83"/>
                  </a:cubicBezTo>
                  <a:cubicBezTo>
                    <a:pt x="37" y="87"/>
                    <a:pt x="36" y="91"/>
                    <a:pt x="35" y="96"/>
                  </a:cubicBezTo>
                  <a:cubicBezTo>
                    <a:pt x="34" y="99"/>
                    <a:pt x="32" y="103"/>
                    <a:pt x="25" y="104"/>
                  </a:cubicBezTo>
                  <a:cubicBezTo>
                    <a:pt x="6" y="109"/>
                    <a:pt x="6" y="109"/>
                    <a:pt x="6" y="109"/>
                  </a:cubicBezTo>
                  <a:cubicBezTo>
                    <a:pt x="2" y="110"/>
                    <a:pt x="0" y="113"/>
                    <a:pt x="1" y="116"/>
                  </a:cubicBezTo>
                  <a:cubicBezTo>
                    <a:pt x="3" y="132"/>
                    <a:pt x="3" y="132"/>
                    <a:pt x="3" y="132"/>
                  </a:cubicBezTo>
                  <a:cubicBezTo>
                    <a:pt x="3" y="134"/>
                    <a:pt x="6" y="138"/>
                    <a:pt x="10" y="138"/>
                  </a:cubicBezTo>
                  <a:cubicBezTo>
                    <a:pt x="30" y="137"/>
                    <a:pt x="30" y="137"/>
                    <a:pt x="30" y="137"/>
                  </a:cubicBezTo>
                  <a:cubicBezTo>
                    <a:pt x="37" y="137"/>
                    <a:pt x="40" y="140"/>
                    <a:pt x="41" y="144"/>
                  </a:cubicBezTo>
                  <a:cubicBezTo>
                    <a:pt x="43" y="147"/>
                    <a:pt x="44" y="150"/>
                    <a:pt x="46" y="152"/>
                  </a:cubicBezTo>
                  <a:cubicBezTo>
                    <a:pt x="46" y="153"/>
                    <a:pt x="46" y="153"/>
                    <a:pt x="46" y="153"/>
                  </a:cubicBezTo>
                  <a:cubicBezTo>
                    <a:pt x="49" y="156"/>
                    <a:pt x="50" y="160"/>
                    <a:pt x="46" y="166"/>
                  </a:cubicBezTo>
                  <a:cubicBezTo>
                    <a:pt x="36" y="183"/>
                    <a:pt x="36" y="183"/>
                    <a:pt x="36" y="183"/>
                  </a:cubicBezTo>
                  <a:cubicBezTo>
                    <a:pt x="34" y="186"/>
                    <a:pt x="35" y="190"/>
                    <a:pt x="37" y="192"/>
                  </a:cubicBezTo>
                  <a:close/>
                  <a:moveTo>
                    <a:pt x="86" y="142"/>
                  </a:moveTo>
                  <a:cubicBezTo>
                    <a:pt x="68" y="128"/>
                    <a:pt x="65" y="103"/>
                    <a:pt x="78" y="85"/>
                  </a:cubicBezTo>
                  <a:cubicBezTo>
                    <a:pt x="92" y="68"/>
                    <a:pt x="117" y="64"/>
                    <a:pt x="135" y="78"/>
                  </a:cubicBezTo>
                  <a:cubicBezTo>
                    <a:pt x="152" y="92"/>
                    <a:pt x="156" y="117"/>
                    <a:pt x="142" y="134"/>
                  </a:cubicBezTo>
                  <a:cubicBezTo>
                    <a:pt x="129" y="152"/>
                    <a:pt x="103" y="155"/>
                    <a:pt x="86" y="142"/>
                  </a:cubicBez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33" name="Freeform 6"/>
            <p:cNvSpPr>
              <a:spLocks noEditPoints="1"/>
            </p:cNvSpPr>
            <p:nvPr userDrawn="1"/>
          </p:nvSpPr>
          <p:spPr bwMode="auto">
            <a:xfrm>
              <a:off x="9758363" y="8366126"/>
              <a:ext cx="1060450" cy="1062038"/>
            </a:xfrm>
            <a:custGeom>
              <a:avLst/>
              <a:gdLst>
                <a:gd name="T0" fmla="*/ 264 w 302"/>
                <a:gd name="T1" fmla="*/ 100 h 302"/>
                <a:gd name="T2" fmla="*/ 274 w 302"/>
                <a:gd name="T3" fmla="*/ 69 h 302"/>
                <a:gd name="T4" fmla="*/ 248 w 302"/>
                <a:gd name="T5" fmla="*/ 61 h 302"/>
                <a:gd name="T6" fmla="*/ 233 w 302"/>
                <a:gd name="T7" fmla="*/ 47 h 302"/>
                <a:gd name="T8" fmla="*/ 224 w 302"/>
                <a:gd name="T9" fmla="*/ 22 h 302"/>
                <a:gd name="T10" fmla="*/ 196 w 302"/>
                <a:gd name="T11" fmla="*/ 35 h 302"/>
                <a:gd name="T12" fmla="*/ 180 w 302"/>
                <a:gd name="T13" fmla="*/ 6 h 302"/>
                <a:gd name="T14" fmla="*/ 157 w 302"/>
                <a:gd name="T15" fmla="*/ 19 h 302"/>
                <a:gd name="T16" fmla="*/ 136 w 302"/>
                <a:gd name="T17" fmla="*/ 20 h 302"/>
                <a:gd name="T18" fmla="*/ 112 w 302"/>
                <a:gd name="T19" fmla="*/ 8 h 302"/>
                <a:gd name="T20" fmla="*/ 101 w 302"/>
                <a:gd name="T21" fmla="*/ 38 h 302"/>
                <a:gd name="T22" fmla="*/ 69 w 302"/>
                <a:gd name="T23" fmla="*/ 28 h 302"/>
                <a:gd name="T24" fmla="*/ 62 w 302"/>
                <a:gd name="T25" fmla="*/ 54 h 302"/>
                <a:gd name="T26" fmla="*/ 48 w 302"/>
                <a:gd name="T27" fmla="*/ 69 h 302"/>
                <a:gd name="T28" fmla="*/ 23 w 302"/>
                <a:gd name="T29" fmla="*/ 78 h 302"/>
                <a:gd name="T30" fmla="*/ 36 w 302"/>
                <a:gd name="T31" fmla="*/ 107 h 302"/>
                <a:gd name="T32" fmla="*/ 6 w 302"/>
                <a:gd name="T33" fmla="*/ 122 h 302"/>
                <a:gd name="T34" fmla="*/ 20 w 302"/>
                <a:gd name="T35" fmla="*/ 145 h 302"/>
                <a:gd name="T36" fmla="*/ 20 w 302"/>
                <a:gd name="T37" fmla="*/ 166 h 302"/>
                <a:gd name="T38" fmla="*/ 9 w 302"/>
                <a:gd name="T39" fmla="*/ 190 h 302"/>
                <a:gd name="T40" fmla="*/ 38 w 302"/>
                <a:gd name="T41" fmla="*/ 201 h 302"/>
                <a:gd name="T42" fmla="*/ 28 w 302"/>
                <a:gd name="T43" fmla="*/ 233 h 302"/>
                <a:gd name="T44" fmla="*/ 54 w 302"/>
                <a:gd name="T45" fmla="*/ 240 h 302"/>
                <a:gd name="T46" fmla="*/ 69 w 302"/>
                <a:gd name="T47" fmla="*/ 254 h 302"/>
                <a:gd name="T48" fmla="*/ 78 w 302"/>
                <a:gd name="T49" fmla="*/ 279 h 302"/>
                <a:gd name="T50" fmla="*/ 107 w 302"/>
                <a:gd name="T51" fmla="*/ 266 h 302"/>
                <a:gd name="T52" fmla="*/ 123 w 302"/>
                <a:gd name="T53" fmla="*/ 296 h 302"/>
                <a:gd name="T54" fmla="*/ 146 w 302"/>
                <a:gd name="T55" fmla="*/ 282 h 302"/>
                <a:gd name="T56" fmla="*/ 166 w 302"/>
                <a:gd name="T57" fmla="*/ 282 h 302"/>
                <a:gd name="T58" fmla="*/ 191 w 302"/>
                <a:gd name="T59" fmla="*/ 293 h 302"/>
                <a:gd name="T60" fmla="*/ 202 w 302"/>
                <a:gd name="T61" fmla="*/ 264 h 302"/>
                <a:gd name="T62" fmla="*/ 233 w 302"/>
                <a:gd name="T63" fmla="*/ 274 h 302"/>
                <a:gd name="T64" fmla="*/ 241 w 302"/>
                <a:gd name="T65" fmla="*/ 248 h 302"/>
                <a:gd name="T66" fmla="*/ 255 w 302"/>
                <a:gd name="T67" fmla="*/ 233 h 302"/>
                <a:gd name="T68" fmla="*/ 280 w 302"/>
                <a:gd name="T69" fmla="*/ 224 h 302"/>
                <a:gd name="T70" fmla="*/ 267 w 302"/>
                <a:gd name="T71" fmla="*/ 195 h 302"/>
                <a:gd name="T72" fmla="*/ 296 w 302"/>
                <a:gd name="T73" fmla="*/ 180 h 302"/>
                <a:gd name="T74" fmla="*/ 283 w 302"/>
                <a:gd name="T75" fmla="*/ 156 h 302"/>
                <a:gd name="T76" fmla="*/ 282 w 302"/>
                <a:gd name="T77" fmla="*/ 136 h 302"/>
                <a:gd name="T78" fmla="*/ 294 w 302"/>
                <a:gd name="T79" fmla="*/ 111 h 302"/>
                <a:gd name="T80" fmla="*/ 147 w 302"/>
                <a:gd name="T81" fmla="*/ 176 h 302"/>
                <a:gd name="T82" fmla="*/ 156 w 302"/>
                <a:gd name="T83" fmla="*/ 125 h 302"/>
                <a:gd name="T84" fmla="*/ 147 w 302"/>
                <a:gd name="T85" fmla="*/ 17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2">
                  <a:moveTo>
                    <a:pt x="275" y="105"/>
                  </a:moveTo>
                  <a:cubicBezTo>
                    <a:pt x="270" y="103"/>
                    <a:pt x="265" y="101"/>
                    <a:pt x="264" y="100"/>
                  </a:cubicBezTo>
                  <a:cubicBezTo>
                    <a:pt x="264" y="99"/>
                    <a:pt x="264" y="92"/>
                    <a:pt x="267" y="87"/>
                  </a:cubicBezTo>
                  <a:cubicBezTo>
                    <a:pt x="274" y="69"/>
                    <a:pt x="274" y="69"/>
                    <a:pt x="274" y="69"/>
                  </a:cubicBezTo>
                  <a:cubicBezTo>
                    <a:pt x="276" y="63"/>
                    <a:pt x="274" y="60"/>
                    <a:pt x="268" y="60"/>
                  </a:cubicBezTo>
                  <a:cubicBezTo>
                    <a:pt x="248" y="61"/>
                    <a:pt x="248" y="61"/>
                    <a:pt x="248" y="61"/>
                  </a:cubicBezTo>
                  <a:cubicBezTo>
                    <a:pt x="243" y="62"/>
                    <a:pt x="237" y="62"/>
                    <a:pt x="237" y="61"/>
                  </a:cubicBezTo>
                  <a:cubicBezTo>
                    <a:pt x="236" y="60"/>
                    <a:pt x="233" y="53"/>
                    <a:pt x="233" y="47"/>
                  </a:cubicBezTo>
                  <a:cubicBezTo>
                    <a:pt x="233" y="28"/>
                    <a:pt x="233" y="28"/>
                    <a:pt x="233" y="28"/>
                  </a:cubicBezTo>
                  <a:cubicBezTo>
                    <a:pt x="233" y="22"/>
                    <a:pt x="229" y="20"/>
                    <a:pt x="224" y="22"/>
                  </a:cubicBezTo>
                  <a:cubicBezTo>
                    <a:pt x="207" y="31"/>
                    <a:pt x="207" y="31"/>
                    <a:pt x="207" y="31"/>
                  </a:cubicBezTo>
                  <a:cubicBezTo>
                    <a:pt x="202" y="34"/>
                    <a:pt x="197" y="35"/>
                    <a:pt x="196" y="35"/>
                  </a:cubicBezTo>
                  <a:cubicBezTo>
                    <a:pt x="194" y="34"/>
                    <a:pt x="190" y="29"/>
                    <a:pt x="188" y="24"/>
                  </a:cubicBezTo>
                  <a:cubicBezTo>
                    <a:pt x="180" y="6"/>
                    <a:pt x="180" y="6"/>
                    <a:pt x="180" y="6"/>
                  </a:cubicBezTo>
                  <a:cubicBezTo>
                    <a:pt x="178" y="1"/>
                    <a:pt x="173" y="0"/>
                    <a:pt x="170" y="4"/>
                  </a:cubicBezTo>
                  <a:cubicBezTo>
                    <a:pt x="157" y="19"/>
                    <a:pt x="157" y="19"/>
                    <a:pt x="157" y="19"/>
                  </a:cubicBezTo>
                  <a:cubicBezTo>
                    <a:pt x="153" y="23"/>
                    <a:pt x="149" y="27"/>
                    <a:pt x="148" y="27"/>
                  </a:cubicBezTo>
                  <a:cubicBezTo>
                    <a:pt x="147" y="27"/>
                    <a:pt x="140" y="24"/>
                    <a:pt x="136" y="20"/>
                  </a:cubicBezTo>
                  <a:cubicBezTo>
                    <a:pt x="122" y="6"/>
                    <a:pt x="122" y="6"/>
                    <a:pt x="122" y="6"/>
                  </a:cubicBezTo>
                  <a:cubicBezTo>
                    <a:pt x="118" y="2"/>
                    <a:pt x="114" y="3"/>
                    <a:pt x="112" y="8"/>
                  </a:cubicBezTo>
                  <a:cubicBezTo>
                    <a:pt x="106" y="27"/>
                    <a:pt x="106" y="27"/>
                    <a:pt x="106" y="27"/>
                  </a:cubicBezTo>
                  <a:cubicBezTo>
                    <a:pt x="104" y="32"/>
                    <a:pt x="102" y="37"/>
                    <a:pt x="101" y="38"/>
                  </a:cubicBezTo>
                  <a:cubicBezTo>
                    <a:pt x="100" y="38"/>
                    <a:pt x="93" y="38"/>
                    <a:pt x="88" y="35"/>
                  </a:cubicBezTo>
                  <a:cubicBezTo>
                    <a:pt x="69" y="28"/>
                    <a:pt x="69" y="28"/>
                    <a:pt x="69" y="28"/>
                  </a:cubicBezTo>
                  <a:cubicBezTo>
                    <a:pt x="64" y="26"/>
                    <a:pt x="60" y="28"/>
                    <a:pt x="61" y="34"/>
                  </a:cubicBezTo>
                  <a:cubicBezTo>
                    <a:pt x="62" y="54"/>
                    <a:pt x="62" y="54"/>
                    <a:pt x="62" y="54"/>
                  </a:cubicBezTo>
                  <a:cubicBezTo>
                    <a:pt x="63" y="59"/>
                    <a:pt x="62" y="65"/>
                    <a:pt x="61" y="66"/>
                  </a:cubicBezTo>
                  <a:cubicBezTo>
                    <a:pt x="61" y="66"/>
                    <a:pt x="54" y="69"/>
                    <a:pt x="48" y="69"/>
                  </a:cubicBezTo>
                  <a:cubicBezTo>
                    <a:pt x="28" y="69"/>
                    <a:pt x="28" y="69"/>
                    <a:pt x="28" y="69"/>
                  </a:cubicBezTo>
                  <a:cubicBezTo>
                    <a:pt x="23" y="69"/>
                    <a:pt x="20" y="73"/>
                    <a:pt x="23" y="78"/>
                  </a:cubicBezTo>
                  <a:cubicBezTo>
                    <a:pt x="32" y="95"/>
                    <a:pt x="32" y="95"/>
                    <a:pt x="32" y="95"/>
                  </a:cubicBezTo>
                  <a:cubicBezTo>
                    <a:pt x="34" y="100"/>
                    <a:pt x="36" y="105"/>
                    <a:pt x="36" y="107"/>
                  </a:cubicBezTo>
                  <a:cubicBezTo>
                    <a:pt x="35" y="108"/>
                    <a:pt x="30" y="112"/>
                    <a:pt x="25" y="114"/>
                  </a:cubicBezTo>
                  <a:cubicBezTo>
                    <a:pt x="6" y="122"/>
                    <a:pt x="6" y="122"/>
                    <a:pt x="6" y="122"/>
                  </a:cubicBezTo>
                  <a:cubicBezTo>
                    <a:pt x="1" y="124"/>
                    <a:pt x="0" y="129"/>
                    <a:pt x="5" y="132"/>
                  </a:cubicBezTo>
                  <a:cubicBezTo>
                    <a:pt x="20" y="145"/>
                    <a:pt x="20" y="145"/>
                    <a:pt x="20" y="145"/>
                  </a:cubicBezTo>
                  <a:cubicBezTo>
                    <a:pt x="24" y="149"/>
                    <a:pt x="27" y="153"/>
                    <a:pt x="27" y="154"/>
                  </a:cubicBezTo>
                  <a:cubicBezTo>
                    <a:pt x="28" y="155"/>
                    <a:pt x="24" y="162"/>
                    <a:pt x="20" y="166"/>
                  </a:cubicBezTo>
                  <a:cubicBezTo>
                    <a:pt x="6" y="180"/>
                    <a:pt x="6" y="180"/>
                    <a:pt x="6" y="180"/>
                  </a:cubicBezTo>
                  <a:cubicBezTo>
                    <a:pt x="2" y="184"/>
                    <a:pt x="4" y="188"/>
                    <a:pt x="9" y="190"/>
                  </a:cubicBezTo>
                  <a:cubicBezTo>
                    <a:pt x="28" y="196"/>
                    <a:pt x="28" y="196"/>
                    <a:pt x="28" y="196"/>
                  </a:cubicBezTo>
                  <a:cubicBezTo>
                    <a:pt x="33" y="198"/>
                    <a:pt x="38" y="200"/>
                    <a:pt x="38" y="201"/>
                  </a:cubicBezTo>
                  <a:cubicBezTo>
                    <a:pt x="39" y="202"/>
                    <a:pt x="38" y="209"/>
                    <a:pt x="36" y="214"/>
                  </a:cubicBezTo>
                  <a:cubicBezTo>
                    <a:pt x="28" y="233"/>
                    <a:pt x="28" y="233"/>
                    <a:pt x="28" y="233"/>
                  </a:cubicBezTo>
                  <a:cubicBezTo>
                    <a:pt x="26" y="238"/>
                    <a:pt x="29" y="242"/>
                    <a:pt x="35" y="241"/>
                  </a:cubicBezTo>
                  <a:cubicBezTo>
                    <a:pt x="54" y="240"/>
                    <a:pt x="54" y="240"/>
                    <a:pt x="54" y="240"/>
                  </a:cubicBezTo>
                  <a:cubicBezTo>
                    <a:pt x="60" y="240"/>
                    <a:pt x="65" y="240"/>
                    <a:pt x="66" y="241"/>
                  </a:cubicBezTo>
                  <a:cubicBezTo>
                    <a:pt x="67" y="242"/>
                    <a:pt x="69" y="248"/>
                    <a:pt x="69" y="254"/>
                  </a:cubicBezTo>
                  <a:cubicBezTo>
                    <a:pt x="69" y="274"/>
                    <a:pt x="69" y="274"/>
                    <a:pt x="69" y="274"/>
                  </a:cubicBezTo>
                  <a:cubicBezTo>
                    <a:pt x="69" y="279"/>
                    <a:pt x="73" y="282"/>
                    <a:pt x="78" y="279"/>
                  </a:cubicBezTo>
                  <a:cubicBezTo>
                    <a:pt x="96" y="270"/>
                    <a:pt x="96" y="270"/>
                    <a:pt x="96" y="270"/>
                  </a:cubicBezTo>
                  <a:cubicBezTo>
                    <a:pt x="101" y="268"/>
                    <a:pt x="106" y="266"/>
                    <a:pt x="107" y="266"/>
                  </a:cubicBezTo>
                  <a:cubicBezTo>
                    <a:pt x="108" y="267"/>
                    <a:pt x="113" y="272"/>
                    <a:pt x="115" y="277"/>
                  </a:cubicBezTo>
                  <a:cubicBezTo>
                    <a:pt x="123" y="296"/>
                    <a:pt x="123" y="296"/>
                    <a:pt x="123" y="296"/>
                  </a:cubicBezTo>
                  <a:cubicBezTo>
                    <a:pt x="125" y="301"/>
                    <a:pt x="129" y="302"/>
                    <a:pt x="133" y="297"/>
                  </a:cubicBezTo>
                  <a:cubicBezTo>
                    <a:pt x="146" y="282"/>
                    <a:pt x="146" y="282"/>
                    <a:pt x="146" y="282"/>
                  </a:cubicBezTo>
                  <a:cubicBezTo>
                    <a:pt x="150" y="278"/>
                    <a:pt x="154" y="275"/>
                    <a:pt x="155" y="275"/>
                  </a:cubicBezTo>
                  <a:cubicBezTo>
                    <a:pt x="156" y="275"/>
                    <a:pt x="162" y="278"/>
                    <a:pt x="166" y="282"/>
                  </a:cubicBezTo>
                  <a:cubicBezTo>
                    <a:pt x="180" y="296"/>
                    <a:pt x="180" y="296"/>
                    <a:pt x="180" y="296"/>
                  </a:cubicBezTo>
                  <a:cubicBezTo>
                    <a:pt x="184" y="300"/>
                    <a:pt x="189" y="298"/>
                    <a:pt x="191" y="293"/>
                  </a:cubicBezTo>
                  <a:cubicBezTo>
                    <a:pt x="197" y="274"/>
                    <a:pt x="197" y="274"/>
                    <a:pt x="197" y="274"/>
                  </a:cubicBezTo>
                  <a:cubicBezTo>
                    <a:pt x="199" y="269"/>
                    <a:pt x="201" y="264"/>
                    <a:pt x="202" y="264"/>
                  </a:cubicBezTo>
                  <a:cubicBezTo>
                    <a:pt x="203" y="263"/>
                    <a:pt x="210" y="264"/>
                    <a:pt x="215" y="266"/>
                  </a:cubicBezTo>
                  <a:cubicBezTo>
                    <a:pt x="233" y="274"/>
                    <a:pt x="233" y="274"/>
                    <a:pt x="233" y="274"/>
                  </a:cubicBezTo>
                  <a:cubicBezTo>
                    <a:pt x="239" y="276"/>
                    <a:pt x="243" y="273"/>
                    <a:pt x="242" y="267"/>
                  </a:cubicBezTo>
                  <a:cubicBezTo>
                    <a:pt x="241" y="248"/>
                    <a:pt x="241" y="248"/>
                    <a:pt x="241" y="248"/>
                  </a:cubicBezTo>
                  <a:cubicBezTo>
                    <a:pt x="240" y="242"/>
                    <a:pt x="241" y="237"/>
                    <a:pt x="241" y="236"/>
                  </a:cubicBezTo>
                  <a:cubicBezTo>
                    <a:pt x="242" y="235"/>
                    <a:pt x="249" y="233"/>
                    <a:pt x="255" y="233"/>
                  </a:cubicBezTo>
                  <a:cubicBezTo>
                    <a:pt x="274" y="233"/>
                    <a:pt x="274" y="233"/>
                    <a:pt x="274" y="233"/>
                  </a:cubicBezTo>
                  <a:cubicBezTo>
                    <a:pt x="280" y="233"/>
                    <a:pt x="283" y="229"/>
                    <a:pt x="280" y="224"/>
                  </a:cubicBezTo>
                  <a:cubicBezTo>
                    <a:pt x="271" y="206"/>
                    <a:pt x="271" y="206"/>
                    <a:pt x="271" y="206"/>
                  </a:cubicBezTo>
                  <a:cubicBezTo>
                    <a:pt x="268" y="201"/>
                    <a:pt x="267" y="196"/>
                    <a:pt x="267" y="195"/>
                  </a:cubicBezTo>
                  <a:cubicBezTo>
                    <a:pt x="268" y="194"/>
                    <a:pt x="273" y="189"/>
                    <a:pt x="278" y="187"/>
                  </a:cubicBezTo>
                  <a:cubicBezTo>
                    <a:pt x="296" y="180"/>
                    <a:pt x="296" y="180"/>
                    <a:pt x="296" y="180"/>
                  </a:cubicBezTo>
                  <a:cubicBezTo>
                    <a:pt x="302" y="177"/>
                    <a:pt x="302" y="173"/>
                    <a:pt x="298" y="169"/>
                  </a:cubicBezTo>
                  <a:cubicBezTo>
                    <a:pt x="283" y="156"/>
                    <a:pt x="283" y="156"/>
                    <a:pt x="283" y="156"/>
                  </a:cubicBezTo>
                  <a:cubicBezTo>
                    <a:pt x="279" y="152"/>
                    <a:pt x="275" y="148"/>
                    <a:pt x="275" y="147"/>
                  </a:cubicBezTo>
                  <a:cubicBezTo>
                    <a:pt x="275" y="146"/>
                    <a:pt x="278" y="140"/>
                    <a:pt x="282" y="136"/>
                  </a:cubicBezTo>
                  <a:cubicBezTo>
                    <a:pt x="296" y="122"/>
                    <a:pt x="296" y="122"/>
                    <a:pt x="296" y="122"/>
                  </a:cubicBezTo>
                  <a:cubicBezTo>
                    <a:pt x="300" y="118"/>
                    <a:pt x="299" y="113"/>
                    <a:pt x="294" y="111"/>
                  </a:cubicBezTo>
                  <a:lnTo>
                    <a:pt x="275" y="105"/>
                  </a:lnTo>
                  <a:close/>
                  <a:moveTo>
                    <a:pt x="147" y="176"/>
                  </a:moveTo>
                  <a:cubicBezTo>
                    <a:pt x="133" y="174"/>
                    <a:pt x="123" y="161"/>
                    <a:pt x="126" y="147"/>
                  </a:cubicBezTo>
                  <a:cubicBezTo>
                    <a:pt x="128" y="132"/>
                    <a:pt x="141" y="123"/>
                    <a:pt x="156" y="125"/>
                  </a:cubicBezTo>
                  <a:cubicBezTo>
                    <a:pt x="170" y="127"/>
                    <a:pt x="179" y="141"/>
                    <a:pt x="177" y="155"/>
                  </a:cubicBezTo>
                  <a:cubicBezTo>
                    <a:pt x="175" y="169"/>
                    <a:pt x="161" y="179"/>
                    <a:pt x="147" y="176"/>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34" name="Freeform 7"/>
            <p:cNvSpPr>
              <a:spLocks noEditPoints="1"/>
            </p:cNvSpPr>
            <p:nvPr userDrawn="1"/>
          </p:nvSpPr>
          <p:spPr bwMode="auto">
            <a:xfrm>
              <a:off x="11022013" y="8059738"/>
              <a:ext cx="1547812" cy="1550988"/>
            </a:xfrm>
            <a:custGeom>
              <a:avLst/>
              <a:gdLst>
                <a:gd name="T0" fmla="*/ 434 w 441"/>
                <a:gd name="T1" fmla="*/ 201 h 441"/>
                <a:gd name="T2" fmla="*/ 425 w 441"/>
                <a:gd name="T3" fmla="*/ 156 h 441"/>
                <a:gd name="T4" fmla="*/ 410 w 441"/>
                <a:gd name="T5" fmla="*/ 120 h 441"/>
                <a:gd name="T6" fmla="*/ 385 w 441"/>
                <a:gd name="T7" fmla="*/ 84 h 441"/>
                <a:gd name="T8" fmla="*/ 357 w 441"/>
                <a:gd name="T9" fmla="*/ 56 h 441"/>
                <a:gd name="T10" fmla="*/ 320 w 441"/>
                <a:gd name="T11" fmla="*/ 30 h 441"/>
                <a:gd name="T12" fmla="*/ 283 w 441"/>
                <a:gd name="T13" fmla="*/ 16 h 441"/>
                <a:gd name="T14" fmla="*/ 240 w 441"/>
                <a:gd name="T15" fmla="*/ 7 h 441"/>
                <a:gd name="T16" fmla="*/ 201 w 441"/>
                <a:gd name="T17" fmla="*/ 7 h 441"/>
                <a:gd name="T18" fmla="*/ 156 w 441"/>
                <a:gd name="T19" fmla="*/ 16 h 441"/>
                <a:gd name="T20" fmla="*/ 120 w 441"/>
                <a:gd name="T21" fmla="*/ 31 h 441"/>
                <a:gd name="T22" fmla="*/ 84 w 441"/>
                <a:gd name="T23" fmla="*/ 56 h 441"/>
                <a:gd name="T24" fmla="*/ 56 w 441"/>
                <a:gd name="T25" fmla="*/ 84 h 441"/>
                <a:gd name="T26" fmla="*/ 31 w 441"/>
                <a:gd name="T27" fmla="*/ 122 h 441"/>
                <a:gd name="T28" fmla="*/ 16 w 441"/>
                <a:gd name="T29" fmla="*/ 158 h 441"/>
                <a:gd name="T30" fmla="*/ 7 w 441"/>
                <a:gd name="T31" fmla="*/ 201 h 441"/>
                <a:gd name="T32" fmla="*/ 7 w 441"/>
                <a:gd name="T33" fmla="*/ 240 h 441"/>
                <a:gd name="T34" fmla="*/ 16 w 441"/>
                <a:gd name="T35" fmla="*/ 285 h 441"/>
                <a:gd name="T36" fmla="*/ 32 w 441"/>
                <a:gd name="T37" fmla="*/ 321 h 441"/>
                <a:gd name="T38" fmla="*/ 56 w 441"/>
                <a:gd name="T39" fmla="*/ 357 h 441"/>
                <a:gd name="T40" fmla="*/ 84 w 441"/>
                <a:gd name="T41" fmla="*/ 385 h 441"/>
                <a:gd name="T42" fmla="*/ 122 w 441"/>
                <a:gd name="T43" fmla="*/ 411 h 441"/>
                <a:gd name="T44" fmla="*/ 158 w 441"/>
                <a:gd name="T45" fmla="*/ 425 h 441"/>
                <a:gd name="T46" fmla="*/ 201 w 441"/>
                <a:gd name="T47" fmla="*/ 434 h 441"/>
                <a:gd name="T48" fmla="*/ 240 w 441"/>
                <a:gd name="T49" fmla="*/ 434 h 441"/>
                <a:gd name="T50" fmla="*/ 285 w 441"/>
                <a:gd name="T51" fmla="*/ 425 h 441"/>
                <a:gd name="T52" fmla="*/ 321 w 441"/>
                <a:gd name="T53" fmla="*/ 410 h 441"/>
                <a:gd name="T54" fmla="*/ 357 w 441"/>
                <a:gd name="T55" fmla="*/ 385 h 441"/>
                <a:gd name="T56" fmla="*/ 385 w 441"/>
                <a:gd name="T57" fmla="*/ 357 h 441"/>
                <a:gd name="T58" fmla="*/ 411 w 441"/>
                <a:gd name="T59" fmla="*/ 319 h 441"/>
                <a:gd name="T60" fmla="*/ 426 w 441"/>
                <a:gd name="T61" fmla="*/ 283 h 441"/>
                <a:gd name="T62" fmla="*/ 434 w 441"/>
                <a:gd name="T63" fmla="*/ 240 h 441"/>
                <a:gd name="T64" fmla="*/ 356 w 441"/>
                <a:gd name="T65" fmla="*/ 256 h 441"/>
                <a:gd name="T66" fmla="*/ 284 w 441"/>
                <a:gd name="T67" fmla="*/ 213 h 441"/>
                <a:gd name="T68" fmla="*/ 361 w 441"/>
                <a:gd name="T69" fmla="*/ 220 h 441"/>
                <a:gd name="T70" fmla="*/ 275 w 441"/>
                <a:gd name="T71" fmla="*/ 335 h 441"/>
                <a:gd name="T72" fmla="*/ 335 w 441"/>
                <a:gd name="T73" fmla="*/ 276 h 441"/>
                <a:gd name="T74" fmla="*/ 178 w 441"/>
                <a:gd name="T75" fmla="*/ 341 h 441"/>
                <a:gd name="T76" fmla="*/ 263 w 441"/>
                <a:gd name="T77" fmla="*/ 341 h 441"/>
                <a:gd name="T78" fmla="*/ 185 w 441"/>
                <a:gd name="T79" fmla="*/ 358 h 441"/>
                <a:gd name="T80" fmla="*/ 186 w 441"/>
                <a:gd name="T81" fmla="*/ 220 h 441"/>
                <a:gd name="T82" fmla="*/ 221 w 441"/>
                <a:gd name="T83" fmla="*/ 255 h 441"/>
                <a:gd name="T84" fmla="*/ 106 w 441"/>
                <a:gd name="T85" fmla="*/ 277 h 441"/>
                <a:gd name="T86" fmla="*/ 165 w 441"/>
                <a:gd name="T87" fmla="*/ 337 h 441"/>
                <a:gd name="T88" fmla="*/ 100 w 441"/>
                <a:gd name="T89" fmla="*/ 180 h 441"/>
                <a:gd name="T90" fmla="*/ 100 w 441"/>
                <a:gd name="T91" fmla="*/ 264 h 441"/>
                <a:gd name="T92" fmla="*/ 83 w 441"/>
                <a:gd name="T93" fmla="*/ 187 h 441"/>
                <a:gd name="T94" fmla="*/ 148 w 441"/>
                <a:gd name="T95" fmla="*/ 100 h 441"/>
                <a:gd name="T96" fmla="*/ 168 w 441"/>
                <a:gd name="T97" fmla="*/ 182 h 441"/>
                <a:gd name="T98" fmla="*/ 119 w 441"/>
                <a:gd name="T99" fmla="*/ 122 h 441"/>
                <a:gd name="T100" fmla="*/ 211 w 441"/>
                <a:gd name="T101" fmla="*/ 157 h 441"/>
                <a:gd name="T102" fmla="*/ 219 w 441"/>
                <a:gd name="T103" fmla="*/ 80 h 441"/>
                <a:gd name="T104" fmla="*/ 319 w 441"/>
                <a:gd name="T105" fmla="*/ 121 h 441"/>
                <a:gd name="T106" fmla="*/ 270 w 441"/>
                <a:gd name="T107" fmla="*/ 181 h 441"/>
                <a:gd name="T108" fmla="*/ 290 w 441"/>
                <a:gd name="T109" fmla="*/ 9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1" h="441">
                  <a:moveTo>
                    <a:pt x="441" y="232"/>
                  </a:moveTo>
                  <a:cubicBezTo>
                    <a:pt x="441" y="209"/>
                    <a:pt x="441" y="209"/>
                    <a:pt x="441" y="209"/>
                  </a:cubicBezTo>
                  <a:cubicBezTo>
                    <a:pt x="441" y="205"/>
                    <a:pt x="438" y="201"/>
                    <a:pt x="434" y="201"/>
                  </a:cubicBezTo>
                  <a:cubicBezTo>
                    <a:pt x="401" y="196"/>
                    <a:pt x="401" y="196"/>
                    <a:pt x="401" y="196"/>
                  </a:cubicBezTo>
                  <a:cubicBezTo>
                    <a:pt x="400" y="188"/>
                    <a:pt x="398" y="181"/>
                    <a:pt x="396" y="173"/>
                  </a:cubicBezTo>
                  <a:cubicBezTo>
                    <a:pt x="425" y="156"/>
                    <a:pt x="425" y="156"/>
                    <a:pt x="425" y="156"/>
                  </a:cubicBezTo>
                  <a:cubicBezTo>
                    <a:pt x="428" y="154"/>
                    <a:pt x="430" y="149"/>
                    <a:pt x="428" y="145"/>
                  </a:cubicBezTo>
                  <a:cubicBezTo>
                    <a:pt x="420" y="125"/>
                    <a:pt x="420" y="125"/>
                    <a:pt x="420" y="125"/>
                  </a:cubicBezTo>
                  <a:cubicBezTo>
                    <a:pt x="418" y="121"/>
                    <a:pt x="414" y="119"/>
                    <a:pt x="410" y="120"/>
                  </a:cubicBezTo>
                  <a:cubicBezTo>
                    <a:pt x="377" y="128"/>
                    <a:pt x="377" y="128"/>
                    <a:pt x="377" y="128"/>
                  </a:cubicBezTo>
                  <a:cubicBezTo>
                    <a:pt x="374" y="122"/>
                    <a:pt x="370" y="116"/>
                    <a:pt x="365" y="110"/>
                  </a:cubicBezTo>
                  <a:cubicBezTo>
                    <a:pt x="385" y="84"/>
                    <a:pt x="385" y="84"/>
                    <a:pt x="385" y="84"/>
                  </a:cubicBezTo>
                  <a:cubicBezTo>
                    <a:pt x="388" y="80"/>
                    <a:pt x="387" y="75"/>
                    <a:pt x="385" y="72"/>
                  </a:cubicBezTo>
                  <a:cubicBezTo>
                    <a:pt x="369" y="56"/>
                    <a:pt x="369" y="56"/>
                    <a:pt x="369" y="56"/>
                  </a:cubicBezTo>
                  <a:cubicBezTo>
                    <a:pt x="366" y="54"/>
                    <a:pt x="361" y="53"/>
                    <a:pt x="357" y="56"/>
                  </a:cubicBezTo>
                  <a:cubicBezTo>
                    <a:pt x="331" y="76"/>
                    <a:pt x="331" y="76"/>
                    <a:pt x="331" y="76"/>
                  </a:cubicBezTo>
                  <a:cubicBezTo>
                    <a:pt x="325" y="71"/>
                    <a:pt x="318" y="67"/>
                    <a:pt x="311" y="63"/>
                  </a:cubicBezTo>
                  <a:cubicBezTo>
                    <a:pt x="320" y="30"/>
                    <a:pt x="320" y="30"/>
                    <a:pt x="320" y="30"/>
                  </a:cubicBezTo>
                  <a:cubicBezTo>
                    <a:pt x="321" y="26"/>
                    <a:pt x="318" y="22"/>
                    <a:pt x="314" y="20"/>
                  </a:cubicBezTo>
                  <a:cubicBezTo>
                    <a:pt x="294" y="12"/>
                    <a:pt x="294" y="12"/>
                    <a:pt x="294" y="12"/>
                  </a:cubicBezTo>
                  <a:cubicBezTo>
                    <a:pt x="290" y="10"/>
                    <a:pt x="285" y="12"/>
                    <a:pt x="283" y="16"/>
                  </a:cubicBezTo>
                  <a:cubicBezTo>
                    <a:pt x="266" y="44"/>
                    <a:pt x="266" y="44"/>
                    <a:pt x="266" y="44"/>
                  </a:cubicBezTo>
                  <a:cubicBezTo>
                    <a:pt x="259" y="43"/>
                    <a:pt x="252" y="41"/>
                    <a:pt x="245" y="40"/>
                  </a:cubicBezTo>
                  <a:cubicBezTo>
                    <a:pt x="240" y="7"/>
                    <a:pt x="240" y="7"/>
                    <a:pt x="240" y="7"/>
                  </a:cubicBezTo>
                  <a:cubicBezTo>
                    <a:pt x="240" y="3"/>
                    <a:pt x="236" y="0"/>
                    <a:pt x="232" y="0"/>
                  </a:cubicBezTo>
                  <a:cubicBezTo>
                    <a:pt x="209" y="0"/>
                    <a:pt x="209" y="0"/>
                    <a:pt x="209" y="0"/>
                  </a:cubicBezTo>
                  <a:cubicBezTo>
                    <a:pt x="205" y="0"/>
                    <a:pt x="201" y="3"/>
                    <a:pt x="201" y="7"/>
                  </a:cubicBezTo>
                  <a:cubicBezTo>
                    <a:pt x="196" y="40"/>
                    <a:pt x="196" y="40"/>
                    <a:pt x="196" y="40"/>
                  </a:cubicBezTo>
                  <a:cubicBezTo>
                    <a:pt x="188" y="41"/>
                    <a:pt x="181" y="43"/>
                    <a:pt x="173" y="45"/>
                  </a:cubicBezTo>
                  <a:cubicBezTo>
                    <a:pt x="156" y="16"/>
                    <a:pt x="156" y="16"/>
                    <a:pt x="156" y="16"/>
                  </a:cubicBezTo>
                  <a:cubicBezTo>
                    <a:pt x="154" y="13"/>
                    <a:pt x="149" y="11"/>
                    <a:pt x="145" y="13"/>
                  </a:cubicBezTo>
                  <a:cubicBezTo>
                    <a:pt x="125" y="21"/>
                    <a:pt x="125" y="21"/>
                    <a:pt x="125" y="21"/>
                  </a:cubicBezTo>
                  <a:cubicBezTo>
                    <a:pt x="121" y="23"/>
                    <a:pt x="119" y="27"/>
                    <a:pt x="120" y="31"/>
                  </a:cubicBezTo>
                  <a:cubicBezTo>
                    <a:pt x="128" y="64"/>
                    <a:pt x="128" y="64"/>
                    <a:pt x="128" y="64"/>
                  </a:cubicBezTo>
                  <a:cubicBezTo>
                    <a:pt x="122" y="67"/>
                    <a:pt x="116" y="71"/>
                    <a:pt x="111" y="76"/>
                  </a:cubicBezTo>
                  <a:cubicBezTo>
                    <a:pt x="84" y="56"/>
                    <a:pt x="84" y="56"/>
                    <a:pt x="84" y="56"/>
                  </a:cubicBezTo>
                  <a:cubicBezTo>
                    <a:pt x="80" y="53"/>
                    <a:pt x="75" y="54"/>
                    <a:pt x="72" y="56"/>
                  </a:cubicBezTo>
                  <a:cubicBezTo>
                    <a:pt x="57" y="72"/>
                    <a:pt x="57" y="72"/>
                    <a:pt x="57" y="72"/>
                  </a:cubicBezTo>
                  <a:cubicBezTo>
                    <a:pt x="54" y="75"/>
                    <a:pt x="53" y="80"/>
                    <a:pt x="56" y="84"/>
                  </a:cubicBezTo>
                  <a:cubicBezTo>
                    <a:pt x="76" y="110"/>
                    <a:pt x="76" y="110"/>
                    <a:pt x="76" y="110"/>
                  </a:cubicBezTo>
                  <a:cubicBezTo>
                    <a:pt x="71" y="117"/>
                    <a:pt x="67" y="123"/>
                    <a:pt x="63" y="130"/>
                  </a:cubicBezTo>
                  <a:cubicBezTo>
                    <a:pt x="31" y="122"/>
                    <a:pt x="31" y="122"/>
                    <a:pt x="31" y="122"/>
                  </a:cubicBezTo>
                  <a:cubicBezTo>
                    <a:pt x="27" y="121"/>
                    <a:pt x="22" y="123"/>
                    <a:pt x="20" y="127"/>
                  </a:cubicBezTo>
                  <a:cubicBezTo>
                    <a:pt x="12" y="147"/>
                    <a:pt x="12" y="147"/>
                    <a:pt x="12" y="147"/>
                  </a:cubicBezTo>
                  <a:cubicBezTo>
                    <a:pt x="10" y="151"/>
                    <a:pt x="12" y="156"/>
                    <a:pt x="16" y="158"/>
                  </a:cubicBezTo>
                  <a:cubicBezTo>
                    <a:pt x="45" y="175"/>
                    <a:pt x="45" y="175"/>
                    <a:pt x="45" y="175"/>
                  </a:cubicBezTo>
                  <a:cubicBezTo>
                    <a:pt x="43" y="182"/>
                    <a:pt x="41" y="189"/>
                    <a:pt x="40" y="196"/>
                  </a:cubicBezTo>
                  <a:cubicBezTo>
                    <a:pt x="7" y="201"/>
                    <a:pt x="7" y="201"/>
                    <a:pt x="7" y="201"/>
                  </a:cubicBezTo>
                  <a:cubicBezTo>
                    <a:pt x="3" y="201"/>
                    <a:pt x="0" y="205"/>
                    <a:pt x="0" y="209"/>
                  </a:cubicBezTo>
                  <a:cubicBezTo>
                    <a:pt x="0" y="232"/>
                    <a:pt x="0" y="232"/>
                    <a:pt x="0" y="232"/>
                  </a:cubicBezTo>
                  <a:cubicBezTo>
                    <a:pt x="0" y="236"/>
                    <a:pt x="3" y="240"/>
                    <a:pt x="7" y="240"/>
                  </a:cubicBezTo>
                  <a:cubicBezTo>
                    <a:pt x="40" y="245"/>
                    <a:pt x="40" y="245"/>
                    <a:pt x="40" y="245"/>
                  </a:cubicBezTo>
                  <a:cubicBezTo>
                    <a:pt x="42" y="253"/>
                    <a:pt x="43" y="260"/>
                    <a:pt x="45" y="268"/>
                  </a:cubicBezTo>
                  <a:cubicBezTo>
                    <a:pt x="16" y="285"/>
                    <a:pt x="16" y="285"/>
                    <a:pt x="16" y="285"/>
                  </a:cubicBezTo>
                  <a:cubicBezTo>
                    <a:pt x="13" y="287"/>
                    <a:pt x="11" y="292"/>
                    <a:pt x="13" y="296"/>
                  </a:cubicBezTo>
                  <a:cubicBezTo>
                    <a:pt x="21" y="316"/>
                    <a:pt x="21" y="316"/>
                    <a:pt x="21" y="316"/>
                  </a:cubicBezTo>
                  <a:cubicBezTo>
                    <a:pt x="23" y="320"/>
                    <a:pt x="28" y="322"/>
                    <a:pt x="32" y="321"/>
                  </a:cubicBezTo>
                  <a:cubicBezTo>
                    <a:pt x="64" y="313"/>
                    <a:pt x="64" y="313"/>
                    <a:pt x="64" y="313"/>
                  </a:cubicBezTo>
                  <a:cubicBezTo>
                    <a:pt x="68" y="319"/>
                    <a:pt x="72" y="325"/>
                    <a:pt x="76" y="331"/>
                  </a:cubicBezTo>
                  <a:cubicBezTo>
                    <a:pt x="56" y="357"/>
                    <a:pt x="56" y="357"/>
                    <a:pt x="56" y="357"/>
                  </a:cubicBezTo>
                  <a:cubicBezTo>
                    <a:pt x="53" y="361"/>
                    <a:pt x="54" y="366"/>
                    <a:pt x="57" y="369"/>
                  </a:cubicBezTo>
                  <a:cubicBezTo>
                    <a:pt x="72" y="384"/>
                    <a:pt x="72" y="384"/>
                    <a:pt x="72" y="384"/>
                  </a:cubicBezTo>
                  <a:cubicBezTo>
                    <a:pt x="75" y="387"/>
                    <a:pt x="80" y="388"/>
                    <a:pt x="84" y="385"/>
                  </a:cubicBezTo>
                  <a:cubicBezTo>
                    <a:pt x="111" y="365"/>
                    <a:pt x="111" y="365"/>
                    <a:pt x="111" y="365"/>
                  </a:cubicBezTo>
                  <a:cubicBezTo>
                    <a:pt x="117" y="370"/>
                    <a:pt x="123" y="374"/>
                    <a:pt x="130" y="378"/>
                  </a:cubicBezTo>
                  <a:cubicBezTo>
                    <a:pt x="122" y="411"/>
                    <a:pt x="122" y="411"/>
                    <a:pt x="122" y="411"/>
                  </a:cubicBezTo>
                  <a:cubicBezTo>
                    <a:pt x="121" y="415"/>
                    <a:pt x="123" y="419"/>
                    <a:pt x="127" y="421"/>
                  </a:cubicBezTo>
                  <a:cubicBezTo>
                    <a:pt x="147" y="429"/>
                    <a:pt x="147" y="429"/>
                    <a:pt x="147" y="429"/>
                  </a:cubicBezTo>
                  <a:cubicBezTo>
                    <a:pt x="151" y="431"/>
                    <a:pt x="156" y="429"/>
                    <a:pt x="158" y="425"/>
                  </a:cubicBezTo>
                  <a:cubicBezTo>
                    <a:pt x="175" y="397"/>
                    <a:pt x="175" y="397"/>
                    <a:pt x="175" y="397"/>
                  </a:cubicBezTo>
                  <a:cubicBezTo>
                    <a:pt x="182" y="398"/>
                    <a:pt x="189" y="400"/>
                    <a:pt x="196" y="401"/>
                  </a:cubicBezTo>
                  <a:cubicBezTo>
                    <a:pt x="201" y="434"/>
                    <a:pt x="201" y="434"/>
                    <a:pt x="201" y="434"/>
                  </a:cubicBezTo>
                  <a:cubicBezTo>
                    <a:pt x="201" y="438"/>
                    <a:pt x="205" y="441"/>
                    <a:pt x="209" y="441"/>
                  </a:cubicBezTo>
                  <a:cubicBezTo>
                    <a:pt x="232" y="441"/>
                    <a:pt x="232" y="441"/>
                    <a:pt x="232" y="441"/>
                  </a:cubicBezTo>
                  <a:cubicBezTo>
                    <a:pt x="236" y="441"/>
                    <a:pt x="240" y="438"/>
                    <a:pt x="240" y="434"/>
                  </a:cubicBezTo>
                  <a:cubicBezTo>
                    <a:pt x="245" y="401"/>
                    <a:pt x="245" y="401"/>
                    <a:pt x="245" y="401"/>
                  </a:cubicBezTo>
                  <a:cubicBezTo>
                    <a:pt x="253" y="400"/>
                    <a:pt x="260" y="398"/>
                    <a:pt x="268" y="396"/>
                  </a:cubicBezTo>
                  <a:cubicBezTo>
                    <a:pt x="285" y="425"/>
                    <a:pt x="285" y="425"/>
                    <a:pt x="285" y="425"/>
                  </a:cubicBezTo>
                  <a:cubicBezTo>
                    <a:pt x="287" y="428"/>
                    <a:pt x="292" y="430"/>
                    <a:pt x="296" y="428"/>
                  </a:cubicBezTo>
                  <a:cubicBezTo>
                    <a:pt x="316" y="420"/>
                    <a:pt x="316" y="420"/>
                    <a:pt x="316" y="420"/>
                  </a:cubicBezTo>
                  <a:cubicBezTo>
                    <a:pt x="320" y="418"/>
                    <a:pt x="322" y="414"/>
                    <a:pt x="321" y="410"/>
                  </a:cubicBezTo>
                  <a:cubicBezTo>
                    <a:pt x="313" y="377"/>
                    <a:pt x="313" y="377"/>
                    <a:pt x="313" y="377"/>
                  </a:cubicBezTo>
                  <a:cubicBezTo>
                    <a:pt x="319" y="373"/>
                    <a:pt x="325" y="369"/>
                    <a:pt x="331" y="365"/>
                  </a:cubicBezTo>
                  <a:cubicBezTo>
                    <a:pt x="357" y="385"/>
                    <a:pt x="357" y="385"/>
                    <a:pt x="357" y="385"/>
                  </a:cubicBezTo>
                  <a:cubicBezTo>
                    <a:pt x="361" y="388"/>
                    <a:pt x="366" y="387"/>
                    <a:pt x="369" y="384"/>
                  </a:cubicBezTo>
                  <a:cubicBezTo>
                    <a:pt x="385" y="369"/>
                    <a:pt x="385" y="369"/>
                    <a:pt x="385" y="369"/>
                  </a:cubicBezTo>
                  <a:cubicBezTo>
                    <a:pt x="387" y="366"/>
                    <a:pt x="388" y="361"/>
                    <a:pt x="385" y="357"/>
                  </a:cubicBezTo>
                  <a:cubicBezTo>
                    <a:pt x="365" y="331"/>
                    <a:pt x="365" y="331"/>
                    <a:pt x="365" y="331"/>
                  </a:cubicBezTo>
                  <a:cubicBezTo>
                    <a:pt x="370" y="324"/>
                    <a:pt x="374" y="318"/>
                    <a:pt x="378" y="311"/>
                  </a:cubicBezTo>
                  <a:cubicBezTo>
                    <a:pt x="411" y="319"/>
                    <a:pt x="411" y="319"/>
                    <a:pt x="411" y="319"/>
                  </a:cubicBezTo>
                  <a:cubicBezTo>
                    <a:pt x="415" y="320"/>
                    <a:pt x="419" y="318"/>
                    <a:pt x="421" y="314"/>
                  </a:cubicBezTo>
                  <a:cubicBezTo>
                    <a:pt x="429" y="294"/>
                    <a:pt x="429" y="294"/>
                    <a:pt x="429" y="294"/>
                  </a:cubicBezTo>
                  <a:cubicBezTo>
                    <a:pt x="431" y="290"/>
                    <a:pt x="429" y="285"/>
                    <a:pt x="426" y="283"/>
                  </a:cubicBezTo>
                  <a:cubicBezTo>
                    <a:pt x="397" y="266"/>
                    <a:pt x="397" y="266"/>
                    <a:pt x="397" y="266"/>
                  </a:cubicBezTo>
                  <a:cubicBezTo>
                    <a:pt x="398" y="259"/>
                    <a:pt x="400" y="252"/>
                    <a:pt x="401" y="245"/>
                  </a:cubicBezTo>
                  <a:cubicBezTo>
                    <a:pt x="434" y="240"/>
                    <a:pt x="434" y="240"/>
                    <a:pt x="434" y="240"/>
                  </a:cubicBezTo>
                  <a:cubicBezTo>
                    <a:pt x="438" y="240"/>
                    <a:pt x="441" y="236"/>
                    <a:pt x="441" y="232"/>
                  </a:cubicBezTo>
                  <a:close/>
                  <a:moveTo>
                    <a:pt x="361" y="220"/>
                  </a:moveTo>
                  <a:cubicBezTo>
                    <a:pt x="361" y="238"/>
                    <a:pt x="356" y="256"/>
                    <a:pt x="356" y="256"/>
                  </a:cubicBezTo>
                  <a:cubicBezTo>
                    <a:pt x="354" y="264"/>
                    <a:pt x="346" y="267"/>
                    <a:pt x="339" y="263"/>
                  </a:cubicBezTo>
                  <a:cubicBezTo>
                    <a:pt x="284" y="228"/>
                    <a:pt x="284" y="228"/>
                    <a:pt x="284" y="228"/>
                  </a:cubicBezTo>
                  <a:cubicBezTo>
                    <a:pt x="277" y="224"/>
                    <a:pt x="277" y="217"/>
                    <a:pt x="284" y="213"/>
                  </a:cubicBezTo>
                  <a:cubicBezTo>
                    <a:pt x="339" y="178"/>
                    <a:pt x="339" y="178"/>
                    <a:pt x="339" y="178"/>
                  </a:cubicBezTo>
                  <a:cubicBezTo>
                    <a:pt x="346" y="174"/>
                    <a:pt x="354" y="177"/>
                    <a:pt x="356" y="185"/>
                  </a:cubicBezTo>
                  <a:cubicBezTo>
                    <a:pt x="356" y="185"/>
                    <a:pt x="361" y="203"/>
                    <a:pt x="361" y="220"/>
                  </a:cubicBezTo>
                  <a:close/>
                  <a:moveTo>
                    <a:pt x="321" y="321"/>
                  </a:moveTo>
                  <a:cubicBezTo>
                    <a:pt x="308" y="333"/>
                    <a:pt x="292" y="343"/>
                    <a:pt x="292" y="343"/>
                  </a:cubicBezTo>
                  <a:cubicBezTo>
                    <a:pt x="285" y="347"/>
                    <a:pt x="277" y="343"/>
                    <a:pt x="275" y="335"/>
                  </a:cubicBezTo>
                  <a:cubicBezTo>
                    <a:pt x="260" y="272"/>
                    <a:pt x="260" y="272"/>
                    <a:pt x="260" y="272"/>
                  </a:cubicBezTo>
                  <a:cubicBezTo>
                    <a:pt x="258" y="264"/>
                    <a:pt x="263" y="259"/>
                    <a:pt x="271" y="260"/>
                  </a:cubicBezTo>
                  <a:cubicBezTo>
                    <a:pt x="335" y="276"/>
                    <a:pt x="335" y="276"/>
                    <a:pt x="335" y="276"/>
                  </a:cubicBezTo>
                  <a:cubicBezTo>
                    <a:pt x="343" y="278"/>
                    <a:pt x="346" y="285"/>
                    <a:pt x="342" y="292"/>
                  </a:cubicBezTo>
                  <a:cubicBezTo>
                    <a:pt x="342" y="292"/>
                    <a:pt x="333" y="309"/>
                    <a:pt x="321" y="321"/>
                  </a:cubicBezTo>
                  <a:close/>
                  <a:moveTo>
                    <a:pt x="178" y="341"/>
                  </a:moveTo>
                  <a:cubicBezTo>
                    <a:pt x="213" y="285"/>
                    <a:pt x="213" y="285"/>
                    <a:pt x="213" y="285"/>
                  </a:cubicBezTo>
                  <a:cubicBezTo>
                    <a:pt x="217" y="278"/>
                    <a:pt x="224" y="278"/>
                    <a:pt x="228" y="285"/>
                  </a:cubicBezTo>
                  <a:cubicBezTo>
                    <a:pt x="263" y="341"/>
                    <a:pt x="263" y="341"/>
                    <a:pt x="263" y="341"/>
                  </a:cubicBezTo>
                  <a:cubicBezTo>
                    <a:pt x="267" y="348"/>
                    <a:pt x="264" y="356"/>
                    <a:pt x="256" y="358"/>
                  </a:cubicBezTo>
                  <a:cubicBezTo>
                    <a:pt x="256" y="358"/>
                    <a:pt x="238" y="363"/>
                    <a:pt x="221" y="363"/>
                  </a:cubicBezTo>
                  <a:cubicBezTo>
                    <a:pt x="203" y="363"/>
                    <a:pt x="185" y="358"/>
                    <a:pt x="185" y="358"/>
                  </a:cubicBezTo>
                  <a:cubicBezTo>
                    <a:pt x="177" y="356"/>
                    <a:pt x="174" y="348"/>
                    <a:pt x="178" y="341"/>
                  </a:cubicBezTo>
                  <a:close/>
                  <a:moveTo>
                    <a:pt x="221" y="255"/>
                  </a:moveTo>
                  <a:cubicBezTo>
                    <a:pt x="202" y="255"/>
                    <a:pt x="186" y="240"/>
                    <a:pt x="186" y="220"/>
                  </a:cubicBezTo>
                  <a:cubicBezTo>
                    <a:pt x="186" y="201"/>
                    <a:pt x="202" y="186"/>
                    <a:pt x="221" y="186"/>
                  </a:cubicBezTo>
                  <a:cubicBezTo>
                    <a:pt x="240" y="186"/>
                    <a:pt x="255" y="201"/>
                    <a:pt x="255" y="220"/>
                  </a:cubicBezTo>
                  <a:cubicBezTo>
                    <a:pt x="255" y="240"/>
                    <a:pt x="240" y="255"/>
                    <a:pt x="221" y="255"/>
                  </a:cubicBezTo>
                  <a:close/>
                  <a:moveTo>
                    <a:pt x="120" y="322"/>
                  </a:moveTo>
                  <a:cubicBezTo>
                    <a:pt x="108" y="310"/>
                    <a:pt x="99" y="294"/>
                    <a:pt x="99" y="294"/>
                  </a:cubicBezTo>
                  <a:cubicBezTo>
                    <a:pt x="95" y="286"/>
                    <a:pt x="98" y="279"/>
                    <a:pt x="106" y="277"/>
                  </a:cubicBezTo>
                  <a:cubicBezTo>
                    <a:pt x="170" y="262"/>
                    <a:pt x="170" y="262"/>
                    <a:pt x="170" y="262"/>
                  </a:cubicBezTo>
                  <a:cubicBezTo>
                    <a:pt x="178" y="260"/>
                    <a:pt x="182" y="265"/>
                    <a:pt x="181" y="273"/>
                  </a:cubicBezTo>
                  <a:cubicBezTo>
                    <a:pt x="165" y="337"/>
                    <a:pt x="165" y="337"/>
                    <a:pt x="165" y="337"/>
                  </a:cubicBezTo>
                  <a:cubicBezTo>
                    <a:pt x="163" y="345"/>
                    <a:pt x="156" y="348"/>
                    <a:pt x="149" y="344"/>
                  </a:cubicBezTo>
                  <a:cubicBezTo>
                    <a:pt x="149" y="344"/>
                    <a:pt x="133" y="335"/>
                    <a:pt x="120" y="322"/>
                  </a:cubicBezTo>
                  <a:close/>
                  <a:moveTo>
                    <a:pt x="100" y="180"/>
                  </a:moveTo>
                  <a:cubicBezTo>
                    <a:pt x="156" y="215"/>
                    <a:pt x="156" y="215"/>
                    <a:pt x="156" y="215"/>
                  </a:cubicBezTo>
                  <a:cubicBezTo>
                    <a:pt x="163" y="219"/>
                    <a:pt x="163" y="226"/>
                    <a:pt x="156" y="230"/>
                  </a:cubicBezTo>
                  <a:cubicBezTo>
                    <a:pt x="100" y="264"/>
                    <a:pt x="100" y="264"/>
                    <a:pt x="100" y="264"/>
                  </a:cubicBezTo>
                  <a:cubicBezTo>
                    <a:pt x="93" y="269"/>
                    <a:pt x="85" y="266"/>
                    <a:pt x="83" y="258"/>
                  </a:cubicBezTo>
                  <a:cubicBezTo>
                    <a:pt x="83" y="258"/>
                    <a:pt x="78" y="240"/>
                    <a:pt x="78" y="222"/>
                  </a:cubicBezTo>
                  <a:cubicBezTo>
                    <a:pt x="78" y="205"/>
                    <a:pt x="83" y="187"/>
                    <a:pt x="83" y="187"/>
                  </a:cubicBezTo>
                  <a:cubicBezTo>
                    <a:pt x="85" y="179"/>
                    <a:pt x="93" y="176"/>
                    <a:pt x="100" y="180"/>
                  </a:cubicBezTo>
                  <a:close/>
                  <a:moveTo>
                    <a:pt x="119" y="122"/>
                  </a:moveTo>
                  <a:cubicBezTo>
                    <a:pt x="131" y="109"/>
                    <a:pt x="148" y="100"/>
                    <a:pt x="148" y="100"/>
                  </a:cubicBezTo>
                  <a:cubicBezTo>
                    <a:pt x="155" y="96"/>
                    <a:pt x="162" y="100"/>
                    <a:pt x="164" y="108"/>
                  </a:cubicBezTo>
                  <a:cubicBezTo>
                    <a:pt x="179" y="171"/>
                    <a:pt x="179" y="171"/>
                    <a:pt x="179" y="171"/>
                  </a:cubicBezTo>
                  <a:cubicBezTo>
                    <a:pt x="181" y="179"/>
                    <a:pt x="176" y="184"/>
                    <a:pt x="168" y="182"/>
                  </a:cubicBezTo>
                  <a:cubicBezTo>
                    <a:pt x="104" y="167"/>
                    <a:pt x="104" y="167"/>
                    <a:pt x="104" y="167"/>
                  </a:cubicBezTo>
                  <a:cubicBezTo>
                    <a:pt x="96" y="165"/>
                    <a:pt x="93" y="158"/>
                    <a:pt x="97" y="151"/>
                  </a:cubicBezTo>
                  <a:cubicBezTo>
                    <a:pt x="97" y="151"/>
                    <a:pt x="106" y="134"/>
                    <a:pt x="119" y="122"/>
                  </a:cubicBezTo>
                  <a:close/>
                  <a:moveTo>
                    <a:pt x="261" y="102"/>
                  </a:moveTo>
                  <a:cubicBezTo>
                    <a:pt x="227" y="157"/>
                    <a:pt x="227" y="157"/>
                    <a:pt x="227" y="157"/>
                  </a:cubicBezTo>
                  <a:cubicBezTo>
                    <a:pt x="222" y="164"/>
                    <a:pt x="215" y="164"/>
                    <a:pt x="211" y="157"/>
                  </a:cubicBezTo>
                  <a:cubicBezTo>
                    <a:pt x="177" y="102"/>
                    <a:pt x="177" y="102"/>
                    <a:pt x="177" y="102"/>
                  </a:cubicBezTo>
                  <a:cubicBezTo>
                    <a:pt x="172" y="95"/>
                    <a:pt x="175" y="87"/>
                    <a:pt x="183" y="85"/>
                  </a:cubicBezTo>
                  <a:cubicBezTo>
                    <a:pt x="183" y="85"/>
                    <a:pt x="201" y="80"/>
                    <a:pt x="219" y="80"/>
                  </a:cubicBezTo>
                  <a:cubicBezTo>
                    <a:pt x="236" y="80"/>
                    <a:pt x="254" y="85"/>
                    <a:pt x="254" y="85"/>
                  </a:cubicBezTo>
                  <a:cubicBezTo>
                    <a:pt x="262" y="87"/>
                    <a:pt x="265" y="95"/>
                    <a:pt x="261" y="102"/>
                  </a:cubicBezTo>
                  <a:close/>
                  <a:moveTo>
                    <a:pt x="319" y="121"/>
                  </a:moveTo>
                  <a:cubicBezTo>
                    <a:pt x="332" y="133"/>
                    <a:pt x="341" y="149"/>
                    <a:pt x="341" y="149"/>
                  </a:cubicBezTo>
                  <a:cubicBezTo>
                    <a:pt x="345" y="156"/>
                    <a:pt x="342" y="164"/>
                    <a:pt x="334" y="166"/>
                  </a:cubicBezTo>
                  <a:cubicBezTo>
                    <a:pt x="270" y="181"/>
                    <a:pt x="270" y="181"/>
                    <a:pt x="270" y="181"/>
                  </a:cubicBezTo>
                  <a:cubicBezTo>
                    <a:pt x="262" y="183"/>
                    <a:pt x="257" y="178"/>
                    <a:pt x="259" y="170"/>
                  </a:cubicBezTo>
                  <a:cubicBezTo>
                    <a:pt x="274" y="106"/>
                    <a:pt x="274" y="106"/>
                    <a:pt x="274" y="106"/>
                  </a:cubicBezTo>
                  <a:cubicBezTo>
                    <a:pt x="276" y="98"/>
                    <a:pt x="283" y="95"/>
                    <a:pt x="290" y="99"/>
                  </a:cubicBezTo>
                  <a:cubicBezTo>
                    <a:pt x="290" y="99"/>
                    <a:pt x="307" y="108"/>
                    <a:pt x="319" y="121"/>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35" name="Freeform 8"/>
            <p:cNvSpPr>
              <a:spLocks/>
            </p:cNvSpPr>
            <p:nvPr userDrawn="1"/>
          </p:nvSpPr>
          <p:spPr bwMode="auto">
            <a:xfrm>
              <a:off x="8040688" y="7580313"/>
              <a:ext cx="2109787" cy="2235200"/>
            </a:xfrm>
            <a:custGeom>
              <a:avLst/>
              <a:gdLst>
                <a:gd name="T0" fmla="*/ 516 w 601"/>
                <a:gd name="T1" fmla="*/ 0 h 635"/>
                <a:gd name="T2" fmla="*/ 296 w 601"/>
                <a:gd name="T3" fmla="*/ 208 h 635"/>
                <a:gd name="T4" fmla="*/ 220 w 601"/>
                <a:gd name="T5" fmla="*/ 195 h 635"/>
                <a:gd name="T6" fmla="*/ 0 w 601"/>
                <a:gd name="T7" fmla="*/ 415 h 635"/>
                <a:gd name="T8" fmla="*/ 220 w 601"/>
                <a:gd name="T9" fmla="*/ 635 h 635"/>
                <a:gd name="T10" fmla="*/ 601 w 601"/>
                <a:gd name="T11" fmla="*/ 635 h 635"/>
                <a:gd name="T12" fmla="*/ 601 w 601"/>
                <a:gd name="T13" fmla="*/ 17 h 635"/>
                <a:gd name="T14" fmla="*/ 516 w 601"/>
                <a:gd name="T15" fmla="*/ 0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635">
                  <a:moveTo>
                    <a:pt x="516" y="0"/>
                  </a:moveTo>
                  <a:cubicBezTo>
                    <a:pt x="398" y="0"/>
                    <a:pt x="302" y="92"/>
                    <a:pt x="296" y="208"/>
                  </a:cubicBezTo>
                  <a:cubicBezTo>
                    <a:pt x="272" y="200"/>
                    <a:pt x="247" y="195"/>
                    <a:pt x="220" y="195"/>
                  </a:cubicBezTo>
                  <a:cubicBezTo>
                    <a:pt x="99" y="195"/>
                    <a:pt x="0" y="293"/>
                    <a:pt x="0" y="415"/>
                  </a:cubicBezTo>
                  <a:cubicBezTo>
                    <a:pt x="0" y="536"/>
                    <a:pt x="99" y="635"/>
                    <a:pt x="220" y="635"/>
                  </a:cubicBezTo>
                  <a:cubicBezTo>
                    <a:pt x="601" y="635"/>
                    <a:pt x="601" y="635"/>
                    <a:pt x="601" y="635"/>
                  </a:cubicBezTo>
                  <a:cubicBezTo>
                    <a:pt x="601" y="17"/>
                    <a:pt x="601" y="17"/>
                    <a:pt x="601" y="17"/>
                  </a:cubicBezTo>
                  <a:cubicBezTo>
                    <a:pt x="575" y="6"/>
                    <a:pt x="546" y="0"/>
                    <a:pt x="5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6" name="Freeform 9"/>
            <p:cNvSpPr>
              <a:spLocks/>
            </p:cNvSpPr>
            <p:nvPr userDrawn="1"/>
          </p:nvSpPr>
          <p:spPr bwMode="auto">
            <a:xfrm>
              <a:off x="12195175" y="7151688"/>
              <a:ext cx="2590800" cy="2663825"/>
            </a:xfrm>
            <a:custGeom>
              <a:avLst/>
              <a:gdLst>
                <a:gd name="T0" fmla="*/ 738 w 738"/>
                <a:gd name="T1" fmla="*/ 537 h 757"/>
                <a:gd name="T2" fmla="*/ 518 w 738"/>
                <a:gd name="T3" fmla="*/ 317 h 757"/>
                <a:gd name="T4" fmla="*/ 495 w 738"/>
                <a:gd name="T5" fmla="*/ 318 h 757"/>
                <a:gd name="T6" fmla="*/ 518 w 738"/>
                <a:gd name="T7" fmla="*/ 221 h 757"/>
                <a:gd name="T8" fmla="*/ 297 w 738"/>
                <a:gd name="T9" fmla="*/ 0 h 757"/>
                <a:gd name="T10" fmla="*/ 79 w 738"/>
                <a:gd name="T11" fmla="*/ 194 h 757"/>
                <a:gd name="T12" fmla="*/ 0 w 738"/>
                <a:gd name="T13" fmla="*/ 139 h 757"/>
                <a:gd name="T14" fmla="*/ 0 w 738"/>
                <a:gd name="T15" fmla="*/ 757 h 757"/>
                <a:gd name="T16" fmla="*/ 518 w 738"/>
                <a:gd name="T17" fmla="*/ 757 h 757"/>
                <a:gd name="T18" fmla="*/ 738 w 738"/>
                <a:gd name="T19" fmla="*/ 53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57">
                  <a:moveTo>
                    <a:pt x="738" y="537"/>
                  </a:moveTo>
                  <a:cubicBezTo>
                    <a:pt x="738" y="415"/>
                    <a:pt x="639" y="317"/>
                    <a:pt x="518" y="317"/>
                  </a:cubicBezTo>
                  <a:cubicBezTo>
                    <a:pt x="510" y="317"/>
                    <a:pt x="502" y="317"/>
                    <a:pt x="495" y="318"/>
                  </a:cubicBezTo>
                  <a:cubicBezTo>
                    <a:pt x="509" y="289"/>
                    <a:pt x="518" y="256"/>
                    <a:pt x="518" y="221"/>
                  </a:cubicBezTo>
                  <a:cubicBezTo>
                    <a:pt x="518" y="99"/>
                    <a:pt x="419" y="0"/>
                    <a:pt x="297" y="0"/>
                  </a:cubicBezTo>
                  <a:cubicBezTo>
                    <a:pt x="185" y="0"/>
                    <a:pt x="92" y="85"/>
                    <a:pt x="79" y="194"/>
                  </a:cubicBezTo>
                  <a:cubicBezTo>
                    <a:pt x="57" y="171"/>
                    <a:pt x="31" y="151"/>
                    <a:pt x="0" y="139"/>
                  </a:cubicBezTo>
                  <a:cubicBezTo>
                    <a:pt x="0" y="757"/>
                    <a:pt x="0" y="757"/>
                    <a:pt x="0" y="757"/>
                  </a:cubicBezTo>
                  <a:cubicBezTo>
                    <a:pt x="518" y="757"/>
                    <a:pt x="518" y="757"/>
                    <a:pt x="518" y="757"/>
                  </a:cubicBezTo>
                  <a:cubicBezTo>
                    <a:pt x="639" y="757"/>
                    <a:pt x="738" y="658"/>
                    <a:pt x="738" y="5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sp>
        <p:nvSpPr>
          <p:cNvPr id="237" name="Freeform 42"/>
          <p:cNvSpPr>
            <a:spLocks/>
          </p:cNvSpPr>
          <p:nvPr/>
        </p:nvSpPr>
        <p:spPr bwMode="auto">
          <a:xfrm>
            <a:off x="8716653" y="1485605"/>
            <a:ext cx="1403969" cy="840253"/>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54" tIns="44827" rIns="89654" bIns="44827" numCol="1" anchor="t" anchorCtr="0" compatLnSpc="1">
            <a:prstTxWarp prst="textNoShape">
              <a:avLst/>
            </a:prstTxWarp>
          </a:bodyPr>
          <a:lstStyle/>
          <a:p>
            <a:endParaRPr lang="en-US" sz="1765"/>
          </a:p>
        </p:txBody>
      </p:sp>
      <p:sp>
        <p:nvSpPr>
          <p:cNvPr id="238" name="Freeform 237"/>
          <p:cNvSpPr>
            <a:spLocks/>
          </p:cNvSpPr>
          <p:nvPr/>
        </p:nvSpPr>
        <p:spPr bwMode="auto">
          <a:xfrm flipH="1">
            <a:off x="7542827" y="2325866"/>
            <a:ext cx="731512" cy="297301"/>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FFFFFF"/>
          </a:solidFill>
          <a:ln>
            <a:noFill/>
          </a:ln>
        </p:spPr>
        <p:txBody>
          <a:bodyPr vert="horz" wrap="square" lIns="89654" tIns="44827" rIns="89654" bIns="44827" numCol="1" anchor="t" anchorCtr="0" compatLnSpc="1">
            <a:prstTxWarp prst="textNoShape">
              <a:avLst/>
            </a:prstTxWarp>
          </a:bodyPr>
          <a:lstStyle/>
          <a:p>
            <a:endParaRPr lang="en-US" sz="1765"/>
          </a:p>
        </p:txBody>
      </p:sp>
    </p:spTree>
    <p:extLst>
      <p:ext uri="{BB962C8B-B14F-4D97-AF65-F5344CB8AC3E}">
        <p14:creationId xmlns:p14="http://schemas.microsoft.com/office/powerpoint/2010/main" val="1293632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4" y="2125678"/>
            <a:ext cx="9143936" cy="1828786"/>
          </a:xfrm>
          <a:noFill/>
        </p:spPr>
        <p:txBody>
          <a:bodyPr lIns="146304" tIns="91440" rIns="146304" bIns="91440" anchor="t" anchorCtr="0"/>
          <a:lstStyle>
            <a:lvl1pPr>
              <a:defRPr sz="5295" spc="-98" baseline="0">
                <a:gradFill>
                  <a:gsLst>
                    <a:gs pos="91000">
                      <a:schemeClr val="tx1"/>
                    </a:gs>
                    <a:gs pos="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74702" y="3955795"/>
            <a:ext cx="7315137" cy="1828007"/>
          </a:xfrm>
          <a:noFill/>
        </p:spPr>
        <p:txBody>
          <a:bodyPr lIns="146304" tIns="109728" rIns="146304" bIns="109728">
            <a:noAutofit/>
          </a:bodyPr>
          <a:lstStyle>
            <a:lvl1pPr marL="0" indent="0">
              <a:spcBef>
                <a:spcPts val="0"/>
              </a:spcBef>
              <a:buNone/>
              <a:defRPr sz="3138" spc="0" baseline="0">
                <a:gradFill>
                  <a:gsLst>
                    <a:gs pos="91000">
                      <a:schemeClr val="tx1"/>
                    </a:gs>
                    <a:gs pos="0">
                      <a:schemeClr val="tx1"/>
                    </a:gs>
                  </a:gsLst>
                  <a:lin ang="5400000" scaled="0"/>
                </a:gradFill>
                <a:latin typeface="+mj-lt"/>
              </a:defRPr>
            </a:lvl1pPr>
          </a:lstStyle>
          <a:p>
            <a:pPr lvl="0"/>
            <a:r>
              <a:rPr lang="en-US"/>
              <a:t>Speaker Name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7581" y="6120853"/>
            <a:ext cx="1828800" cy="393896"/>
          </a:xfrm>
          <a:prstGeom prst="rect">
            <a:avLst/>
          </a:prstGeom>
        </p:spPr>
      </p:pic>
    </p:spTree>
    <p:extLst>
      <p:ext uri="{BB962C8B-B14F-4D97-AF65-F5344CB8AC3E}">
        <p14:creationId xmlns:p14="http://schemas.microsoft.com/office/powerpoint/2010/main" val="2050762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41"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142" indent="0">
              <a:buNone/>
              <a:defRPr/>
            </a:lvl3pPr>
            <a:lvl4pPr marL="448285" indent="0">
              <a:buNone/>
              <a:defRPr/>
            </a:lvl4pPr>
            <a:lvl5pPr marL="672427"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7"/>
          <p:cNvSpPr txBox="1"/>
          <p:nvPr/>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519329828"/>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1" y="1212850"/>
            <a:ext cx="11887200" cy="2025170"/>
          </a:xfrm>
        </p:spPr>
        <p:txBody>
          <a:bodyPr>
            <a:spAutoFit/>
          </a:bodyPr>
          <a:lstStyle>
            <a:lvl1pPr>
              <a:defRPr sz="353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5" name="TextBox 7"/>
          <p:cNvSpPr txBox="1"/>
          <p:nvPr/>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
        <p:nvSpPr>
          <p:cNvPr id="7"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6031285"/>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3" y="1212849"/>
            <a:ext cx="5486399" cy="1914370"/>
          </a:xfrm>
        </p:spPr>
        <p:txBody>
          <a:bodyPr wrap="square">
            <a:spAutoFit/>
          </a:bodyPr>
          <a:lstStyle>
            <a:lvl1pPr marL="0" indent="0">
              <a:spcBef>
                <a:spcPts val="1200"/>
              </a:spcBef>
              <a:buClr>
                <a:schemeClr val="tx1"/>
              </a:buClr>
              <a:buFont typeface="Wingdings" pitchFamily="2" charset="2"/>
              <a:buNone/>
              <a:defRPr sz="3138"/>
            </a:lvl1pPr>
            <a:lvl2pPr marL="0" indent="0">
              <a:buNone/>
              <a:defRPr sz="1961"/>
            </a:lvl2pPr>
            <a:lvl3pPr marL="227255" indent="0">
              <a:buNone/>
              <a:tabLst/>
              <a:defRPr sz="1961"/>
            </a:lvl3pPr>
            <a:lvl4pPr marL="451398" indent="0">
              <a:buNone/>
              <a:defRPr/>
            </a:lvl4pPr>
            <a:lvl5pPr marL="672427"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42" y="1212849"/>
            <a:ext cx="5486399" cy="1914370"/>
          </a:xfrm>
        </p:spPr>
        <p:txBody>
          <a:bodyPr wrap="square">
            <a:spAutoFit/>
          </a:bodyPr>
          <a:lstStyle>
            <a:lvl1pPr marL="0" indent="0">
              <a:spcBef>
                <a:spcPts val="1200"/>
              </a:spcBef>
              <a:buClr>
                <a:schemeClr val="tx1"/>
              </a:buClr>
              <a:buFont typeface="Wingdings" pitchFamily="2" charset="2"/>
              <a:buNone/>
              <a:defRPr sz="3138"/>
            </a:lvl1pPr>
            <a:lvl2pPr marL="0" indent="0">
              <a:buNone/>
              <a:defRPr sz="1961"/>
            </a:lvl2pPr>
            <a:lvl3pPr marL="227255" indent="0">
              <a:buNone/>
              <a:tabLst/>
              <a:defRPr sz="1961"/>
            </a:lvl3pPr>
            <a:lvl4pPr marL="451398" indent="0">
              <a:buNone/>
              <a:defRPr/>
            </a:lvl4pPr>
            <a:lvl5pPr marL="672427"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7"/>
          <p:cNvSpPr txBox="1"/>
          <p:nvPr/>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
        <p:nvSpPr>
          <p:cNvPr id="7"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65062363"/>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43" y="1212858"/>
            <a:ext cx="5486399" cy="2425279"/>
          </a:xfrm>
        </p:spPr>
        <p:txBody>
          <a:bodyPr wrap="square">
            <a:spAutoFit/>
          </a:bodyPr>
          <a:lstStyle>
            <a:lvl1pPr marL="281735" indent="-281735">
              <a:spcBef>
                <a:spcPts val="1200"/>
              </a:spcBef>
              <a:buClr>
                <a:schemeClr val="tx1"/>
              </a:buClr>
              <a:buFont typeface="Arial" pitchFamily="34" charset="0"/>
              <a:buChar char="•"/>
              <a:defRPr sz="3138"/>
            </a:lvl1pPr>
            <a:lvl2pPr marL="520808" indent="-228648">
              <a:defRPr sz="2353"/>
            </a:lvl2pPr>
            <a:lvl3pPr marL="685943" indent="-165135">
              <a:tabLst/>
              <a:defRPr sz="1961"/>
            </a:lvl3pPr>
            <a:lvl4pPr marL="863779" indent="-177837">
              <a:defRPr/>
            </a:lvl4pPr>
            <a:lvl5pPr marL="1028914" indent="-165135">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42" y="1212858"/>
            <a:ext cx="5486399" cy="2425279"/>
          </a:xfrm>
        </p:spPr>
        <p:txBody>
          <a:bodyPr wrap="square">
            <a:spAutoFit/>
          </a:bodyPr>
          <a:lstStyle>
            <a:lvl1pPr marL="281735" indent="-281735">
              <a:spcBef>
                <a:spcPts val="1200"/>
              </a:spcBef>
              <a:buClr>
                <a:schemeClr val="tx1"/>
              </a:buClr>
              <a:buFont typeface="Arial" pitchFamily="34" charset="0"/>
              <a:buChar char="•"/>
              <a:defRPr sz="3138"/>
            </a:lvl1pPr>
            <a:lvl2pPr marL="520808" indent="-228648">
              <a:defRPr sz="2353"/>
            </a:lvl2pPr>
            <a:lvl3pPr marL="685943" indent="-165135">
              <a:tabLst/>
              <a:defRPr sz="1961"/>
            </a:lvl3pPr>
            <a:lvl4pPr marL="863779" indent="-177837">
              <a:defRPr/>
            </a:lvl4pPr>
            <a:lvl5pPr marL="1028914" indent="-165135">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7"/>
          <p:cNvSpPr txBox="1"/>
          <p:nvPr/>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
        <p:nvSpPr>
          <p:cNvPr id="7"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18399063"/>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7"/>
          <p:cNvSpPr txBox="1"/>
          <p:nvPr/>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
        <p:nvSpPr>
          <p:cNvPr id="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761619587"/>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09973"/>
            <a:ext cx="10056813" cy="1181862"/>
          </a:xfrm>
          <a:noFill/>
        </p:spPr>
        <p:txBody>
          <a:bodyPr tIns="91440" bIns="91440" anchor="t" anchorCtr="0">
            <a:spAutoFit/>
          </a:bodyPr>
          <a:lstStyle>
            <a:lvl1pPr>
              <a:defRPr sz="7060" spc="-98"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43" y="3954463"/>
            <a:ext cx="10058400" cy="794064"/>
          </a:xfrm>
          <a:noFill/>
        </p:spPr>
        <p:txBody>
          <a:bodyPr lIns="182880" tIns="146304" rIns="182880" bIns="146304">
            <a:spAutoFit/>
          </a:bodyPr>
          <a:lstStyle>
            <a:lvl1pPr marL="0" indent="0">
              <a:spcBef>
                <a:spcPts val="0"/>
              </a:spcBef>
              <a:buNone/>
              <a:defRPr sz="3530" spc="0" baseline="0">
                <a:gradFill>
                  <a:gsLst>
                    <a:gs pos="0">
                      <a:schemeClr val="tx1"/>
                    </a:gs>
                    <a:gs pos="100000">
                      <a:schemeClr val="tx1"/>
                    </a:gs>
                  </a:gsLst>
                  <a:lin ang="5400000" scaled="0"/>
                </a:gradFill>
                <a:latin typeface="+mj-lt"/>
              </a:defRPr>
            </a:lvl1pPr>
          </a:lstStyle>
          <a:p>
            <a:pPr lvl="0"/>
            <a:r>
              <a:rPr lang="en-US"/>
              <a:t>Speaker Name</a:t>
            </a:r>
          </a:p>
        </p:txBody>
      </p:sp>
      <p:pic>
        <p:nvPicPr>
          <p:cNvPr id="4" name="Picture 3"/>
          <p:cNvPicPr>
            <a:picLocks noChangeAspect="1"/>
          </p:cNvPicPr>
          <p:nvPr/>
        </p:nvPicPr>
        <p:blipFill>
          <a:blip r:embed="rId2"/>
          <a:stretch>
            <a:fillRect/>
          </a:stretch>
        </p:blipFill>
        <p:spPr>
          <a:xfrm>
            <a:off x="7757448" y="304193"/>
            <a:ext cx="4409440" cy="6400800"/>
          </a:xfrm>
          <a:prstGeom prst="rect">
            <a:avLst/>
          </a:prstGeom>
        </p:spPr>
      </p:pic>
      <p:sp>
        <p:nvSpPr>
          <p:cNvPr id="6" name="TextBox 5"/>
          <p:cNvSpPr txBox="1"/>
          <p:nvPr/>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pic>
        <p:nvPicPr>
          <p:cNvPr id="7" name="Picture 6"/>
          <p:cNvPicPr>
            <a:picLocks noChangeAspect="1"/>
          </p:cNvPicPr>
          <p:nvPr userDrawn="1"/>
        </p:nvPicPr>
        <p:blipFill>
          <a:blip r:embed="rId2"/>
          <a:stretch>
            <a:fillRect/>
          </a:stretch>
        </p:blipFill>
        <p:spPr>
          <a:xfrm>
            <a:off x="7757448" y="304193"/>
            <a:ext cx="4409440" cy="6400800"/>
          </a:xfrm>
          <a:prstGeom prst="rect">
            <a:avLst/>
          </a:prstGeom>
        </p:spPr>
      </p:pic>
      <p:sp>
        <p:nvSpPr>
          <p:cNvPr id="8"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1910616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1209973"/>
            <a:ext cx="10056813" cy="1181862"/>
          </a:xfrm>
          <a:noFill/>
        </p:spPr>
        <p:txBody>
          <a:bodyPr tIns="91440" bIns="91440" anchor="t" anchorCtr="0">
            <a:spAutoFit/>
          </a:bodyPr>
          <a:lstStyle>
            <a:lvl1pPr>
              <a:defRPr lang="en-US" sz="7060"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pic>
        <p:nvPicPr>
          <p:cNvPr id="3" name="Picture 2"/>
          <p:cNvPicPr>
            <a:picLocks noChangeAspect="1"/>
          </p:cNvPicPr>
          <p:nvPr/>
        </p:nvPicPr>
        <p:blipFill>
          <a:blip r:embed="rId2"/>
          <a:stretch>
            <a:fillRect/>
          </a:stretch>
        </p:blipFill>
        <p:spPr>
          <a:xfrm>
            <a:off x="635" y="3410196"/>
            <a:ext cx="12435840" cy="3104213"/>
          </a:xfrm>
          <a:prstGeom prst="rect">
            <a:avLst/>
          </a:prstGeom>
        </p:spPr>
      </p:pic>
      <p:sp>
        <p:nvSpPr>
          <p:cNvPr id="4" name="TextBox 7"/>
          <p:cNvSpPr txBox="1"/>
          <p:nvPr/>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pic>
        <p:nvPicPr>
          <p:cNvPr id="5" name="Picture 4"/>
          <p:cNvPicPr>
            <a:picLocks noChangeAspect="1"/>
          </p:cNvPicPr>
          <p:nvPr userDrawn="1"/>
        </p:nvPicPr>
        <p:blipFill>
          <a:blip r:embed="rId2"/>
          <a:stretch>
            <a:fillRect/>
          </a:stretch>
        </p:blipFill>
        <p:spPr>
          <a:xfrm>
            <a:off x="635" y="3410196"/>
            <a:ext cx="12435840" cy="3104213"/>
          </a:xfrm>
          <a:prstGeom prst="rect">
            <a:avLst/>
          </a:prstGeom>
        </p:spPr>
      </p:pic>
      <p:sp>
        <p:nvSpPr>
          <p:cNvPr id="6"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746263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2"/>
            <a:ext cx="11887200" cy="1181862"/>
          </a:xfrm>
          <a:noFill/>
        </p:spPr>
        <p:txBody>
          <a:bodyPr tIns="91440" bIns="91440" anchor="t" anchorCtr="0">
            <a:spAutoFit/>
          </a:bodyPr>
          <a:lstStyle>
            <a:lvl1pPr>
              <a:defRPr sz="7060"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4550968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2"/>
            <a:ext cx="11887200" cy="1181862"/>
          </a:xfrm>
          <a:noFill/>
        </p:spPr>
        <p:txBody>
          <a:bodyPr tIns="91440" bIns="91440" anchor="t" anchorCtr="0">
            <a:spAutoFit/>
          </a:bodyPr>
          <a:lstStyle>
            <a:lvl1pPr>
              <a:defRPr sz="7060"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727300804"/>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2"/>
            <a:ext cx="11887200" cy="1181862"/>
          </a:xfrm>
          <a:noFill/>
        </p:spPr>
        <p:txBody>
          <a:bodyPr tIns="91440" bIns="91440" anchor="t" anchorCtr="0">
            <a:spAutoFit/>
          </a:bodyPr>
          <a:lstStyle>
            <a:lvl1pPr>
              <a:defRPr sz="7060"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511586504"/>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1" y="2125662"/>
            <a:ext cx="11887200" cy="1181862"/>
          </a:xfrm>
          <a:noFill/>
        </p:spPr>
        <p:txBody>
          <a:bodyPr tIns="91440" bIns="91440" anchor="t" anchorCtr="0">
            <a:spAutoFit/>
          </a:bodyPr>
          <a:lstStyle>
            <a:lvl1pPr>
              <a:defRPr sz="7060" spc="-98"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703351382"/>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3" y="1241435"/>
            <a:ext cx="5486399" cy="2012859"/>
          </a:xfrm>
        </p:spPr>
        <p:txBody>
          <a:bodyPr>
            <a:spAutoFit/>
          </a:bodyPr>
          <a:lstStyle>
            <a:lvl1pPr>
              <a:defRPr sz="6471" baseline="0">
                <a:gradFill>
                  <a:gsLst>
                    <a:gs pos="1250">
                      <a:schemeClr val="tx1"/>
                    </a:gs>
                    <a:gs pos="100000">
                      <a:schemeClr val="tx1"/>
                    </a:gs>
                  </a:gsLst>
                  <a:lin ang="5400000" scaled="0"/>
                </a:gradFill>
              </a:defRPr>
            </a:lvl1pPr>
          </a:lstStyle>
          <a:p>
            <a:r>
              <a:rPr lang="en-US"/>
              <a:t>50/50 photo layout</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l="51838" t="7720" b="10814"/>
          <a:stretch/>
        </p:blipFill>
        <p:spPr bwMode="ltGray">
          <a:xfrm>
            <a:off x="6219829" y="-7936"/>
            <a:ext cx="6216649" cy="7010401"/>
          </a:xfrm>
          <a:prstGeom prst="rect">
            <a:avLst/>
          </a:prstGeom>
        </p:spPr>
      </p:pic>
    </p:spTree>
    <p:extLst>
      <p:ext uri="{BB962C8B-B14F-4D97-AF65-F5344CB8AC3E}">
        <p14:creationId xmlns:p14="http://schemas.microsoft.com/office/powerpoint/2010/main" val="3022222242"/>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502319"/>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4222352483"/>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TextBox 7"/>
          <p:cNvSpPr txBox="1"/>
          <p:nvPr/>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
        <p:nvSpPr>
          <p:cNvPr id="3"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092718608"/>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675180"/>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8" tIns="45728" rIns="45728" bIns="45728" numCol="1" spcCol="0" rtlCol="0" fromWordArt="0" anchor="ctr" anchorCtr="0" forceAA="0" compatLnSpc="1">
            <a:prstTxWarp prst="textNoShape">
              <a:avLst/>
            </a:prstTxWarp>
            <a:noAutofit/>
          </a:bodyPr>
          <a:lstStyle/>
          <a:p>
            <a:pPr algn="ctr" defTabSz="914289"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66"/>
            <a:ext cx="11887199" cy="1995931"/>
          </a:xfrm>
        </p:spPr>
        <p:txBody>
          <a:bodyPr/>
          <a:lstStyle>
            <a:lvl1pPr marL="0" indent="0">
              <a:buNone/>
              <a:defRPr sz="3236">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2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67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50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20536783"/>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losing logo slide">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4638" y="6294485"/>
            <a:ext cx="11887199" cy="403187"/>
          </a:xfrm>
          <a:prstGeom prst="rect">
            <a:avLst/>
          </a:prstGeom>
          <a:noFill/>
          <a:ln w="12700">
            <a:noFill/>
            <a:miter lim="800000"/>
            <a:headEnd type="none" w="sm" len="sm"/>
            <a:tailEnd type="none" w="sm" len="sm"/>
          </a:ln>
          <a:effectLst/>
        </p:spPr>
        <p:txBody>
          <a:bodyPr vert="horz" wrap="square" lIns="179308" tIns="143446" rIns="179308" bIns="143446" numCol="1" anchor="t" anchorCtr="0" compatLnSpc="1">
            <a:prstTxWarp prst="textNoShape">
              <a:avLst/>
            </a:prstTxWarp>
            <a:spAutoFit/>
          </a:bodyPr>
          <a:lstStyle/>
          <a:p>
            <a:pPr defTabSz="914110" eaLnBrk="0" hangingPunct="0"/>
            <a:r>
              <a:rPr lang="en-US" sz="686">
                <a:gradFill>
                  <a:gsLst>
                    <a:gs pos="0">
                      <a:schemeClr val="tx1"/>
                    </a:gs>
                    <a:gs pos="100000">
                      <a:schemeClr val="tx1"/>
                    </a:gs>
                  </a:gsLst>
                  <a:lin ang="5400000" scaled="0"/>
                </a:gradFill>
                <a:cs typeface="Segoe UI" pitchFamily="34" charset="0"/>
              </a:rPr>
              <a:t>© 2014 Microsoft Corporation. All rights reserved.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59232" y="3145048"/>
            <a:ext cx="3288506" cy="704445"/>
          </a:xfrm>
          <a:prstGeom prst="rect">
            <a:avLst/>
          </a:prstGeom>
        </p:spPr>
      </p:pic>
    </p:spTree>
    <p:extLst>
      <p:ext uri="{BB962C8B-B14F-4D97-AF65-F5344CB8AC3E}">
        <p14:creationId xmlns:p14="http://schemas.microsoft.com/office/powerpoint/2010/main" val="174639327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1" y="1212850"/>
            <a:ext cx="11887200" cy="2443746"/>
          </a:xfrm>
          <a:prstGeom prst="rect">
            <a:avLst/>
          </a:prstGeom>
        </p:spPr>
        <p:txBody>
          <a:bodyPr/>
          <a:lstStyle>
            <a:lvl1pPr marL="284848" indent="-284848">
              <a:buClr>
                <a:schemeClr val="tx1"/>
              </a:buClr>
              <a:buSzPct val="90000"/>
              <a:buFont typeface="Arial" pitchFamily="34" charset="0"/>
              <a:buChar char="•"/>
              <a:defRPr sz="353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356" indent="-275509">
              <a:buClr>
                <a:schemeClr val="tx1"/>
              </a:buClr>
              <a:buSzPct val="90000"/>
              <a:buFont typeface="Arial" pitchFamily="34" charset="0"/>
              <a:buChar char="•"/>
              <a:defRPr sz="313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204" indent="-284848">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346" indent="-224142">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488" indent="-224142">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5"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8"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085342235"/>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Title + Subtitl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74647" y="1139834"/>
            <a:ext cx="11033125" cy="574675"/>
          </a:xfrm>
          <a:prstGeom prst="rect">
            <a:avLst/>
          </a:prstGeom>
        </p:spPr>
        <p:txBody>
          <a:bodyPr lIns="192024"/>
          <a:lstStyle>
            <a:lvl1pPr marL="0" indent="0">
              <a:buNone/>
              <a:defRPr lang="en-US" sz="2745" kern="1200" smtClean="0">
                <a:solidFill>
                  <a:schemeClr val="tx2"/>
                </a:solidFill>
                <a:latin typeface="+mj-lt"/>
                <a:ea typeface="+mn-ea"/>
                <a:cs typeface="+mn-cs"/>
              </a:defRPr>
            </a:lvl1pPr>
            <a:lvl2pPr marL="0" indent="0">
              <a:buNone/>
              <a:defRPr lang="en-US" sz="3108" kern="1200" smtClean="0">
                <a:solidFill>
                  <a:schemeClr val="bg1"/>
                </a:solidFill>
                <a:latin typeface="+mj-lt"/>
                <a:ea typeface="+mn-ea"/>
                <a:cs typeface="+mn-cs"/>
              </a:defRPr>
            </a:lvl2pPr>
            <a:lvl3pPr marL="0" indent="0">
              <a:buNone/>
              <a:defRPr lang="en-US" sz="3108" kern="1200" smtClean="0">
                <a:solidFill>
                  <a:schemeClr val="bg1"/>
                </a:solidFill>
                <a:latin typeface="+mj-lt"/>
                <a:ea typeface="+mn-ea"/>
                <a:cs typeface="+mn-cs"/>
              </a:defRPr>
            </a:lvl3pPr>
            <a:lvl4pPr marL="0" indent="0">
              <a:buNone/>
              <a:defRPr lang="en-US" sz="3108" kern="1200" smtClean="0">
                <a:solidFill>
                  <a:schemeClr val="bg1"/>
                </a:solidFill>
                <a:latin typeface="+mj-lt"/>
                <a:ea typeface="+mn-ea"/>
                <a:cs typeface="+mn-cs"/>
              </a:defRPr>
            </a:lvl4pPr>
            <a:lvl5pPr marL="0" indent="0">
              <a:buNone/>
              <a:defRPr lang="en-US" sz="3108" kern="1200">
                <a:solidFill>
                  <a:schemeClr val="bg1"/>
                </a:solidFill>
                <a:latin typeface="+mj-lt"/>
                <a:ea typeface="+mn-ea"/>
                <a:cs typeface="+mn-cs"/>
              </a:defRPr>
            </a:lvl5pPr>
          </a:lstStyle>
          <a:p>
            <a:pPr lvl="0"/>
            <a:r>
              <a:rPr lang="en-US"/>
              <a:t>Click to edit Master text styles</a:t>
            </a:r>
          </a:p>
        </p:txBody>
      </p:sp>
      <p:sp>
        <p:nvSpPr>
          <p:cNvPr id="7" name="Title 2"/>
          <p:cNvSpPr>
            <a:spLocks noGrp="1"/>
          </p:cNvSpPr>
          <p:nvPr>
            <p:ph type="title"/>
          </p:nvPr>
        </p:nvSpPr>
        <p:spPr>
          <a:xfrm>
            <a:off x="274322" y="292091"/>
            <a:ext cx="11887200" cy="946413"/>
          </a:xfrm>
          <a:prstGeom prst="rect">
            <a:avLst/>
          </a:prstGeom>
        </p:spPr>
        <p:txBody>
          <a:bodyPr/>
          <a:lstStyle>
            <a:lvl1pPr algn="l">
              <a:defRPr sz="5098">
                <a:solidFill>
                  <a:schemeClr val="tx2"/>
                </a:solidFill>
              </a:defRPr>
            </a:lvl1pPr>
          </a:lstStyle>
          <a:p>
            <a:r>
              <a:rPr lang="en-US"/>
              <a:t>Click to edit Master title style</a:t>
            </a:r>
          </a:p>
        </p:txBody>
      </p:sp>
      <p:sp>
        <p:nvSpPr>
          <p:cNvPr id="5" name="Slide Number Placeholder 3"/>
          <p:cNvSpPr>
            <a:spLocks noGrp="1"/>
          </p:cNvSpPr>
          <p:nvPr>
            <p:ph type="sldNum" sz="quarter" idx="15"/>
          </p:nvPr>
        </p:nvSpPr>
        <p:spPr/>
        <p:txBody>
          <a:bodyPr/>
          <a:lstStyle>
            <a:lvl1pPr>
              <a:defRPr/>
            </a:lvl1pPr>
          </a:lstStyle>
          <a:p>
            <a:pPr algn="r">
              <a:defRPr/>
            </a:pPr>
            <a:fld id="{6052FC3A-E1BD-E54F-9A48-71EBDEF00552}" type="slidenum">
              <a:rPr lang="en-US" sz="882" smtClean="0">
                <a:solidFill>
                  <a:srgbClr val="505050"/>
                </a:solidFill>
              </a:rPr>
              <a:pPr algn="r">
                <a:defRPr/>
              </a:pPr>
              <a:t>‹#›</a:t>
            </a:fld>
            <a:endParaRPr lang="en-US" sz="882">
              <a:solidFill>
                <a:srgbClr val="505050"/>
              </a:solidFill>
            </a:endParaRPr>
          </a:p>
        </p:txBody>
      </p:sp>
    </p:spTree>
    <p:extLst>
      <p:ext uri="{BB962C8B-B14F-4D97-AF65-F5344CB8AC3E}">
        <p14:creationId xmlns:p14="http://schemas.microsoft.com/office/powerpoint/2010/main" val="116429475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Interior1">
    <p:bg>
      <p:bgPr>
        <a:solidFill>
          <a:schemeClr val="accent2"/>
        </a:solidFill>
        <a:effectLst/>
      </p:bgPr>
    </p:bg>
    <p:spTree>
      <p:nvGrpSpPr>
        <p:cNvPr id="1" name=""/>
        <p:cNvGrpSpPr/>
        <p:nvPr/>
      </p:nvGrpSpPr>
      <p:grpSpPr>
        <a:xfrm>
          <a:off x="0" y="0"/>
          <a:ext cx="0" cy="0"/>
          <a:chOff x="0" y="0"/>
          <a:chExt cx="0" cy="0"/>
        </a:xfrm>
      </p:grpSpPr>
      <p:sp>
        <p:nvSpPr>
          <p:cNvPr id="13" name="Content Placeholder 2"/>
          <p:cNvSpPr>
            <a:spLocks noGrp="1"/>
          </p:cNvSpPr>
          <p:nvPr>
            <p:ph idx="1" hasCustomPrompt="1"/>
          </p:nvPr>
        </p:nvSpPr>
        <p:spPr>
          <a:xfrm>
            <a:off x="0" y="1261871"/>
            <a:ext cx="12436475" cy="2420663"/>
          </a:xfrm>
          <a:prstGeom prst="rect">
            <a:avLst/>
          </a:prstGeom>
        </p:spPr>
        <p:txBody>
          <a:bodyPr lIns="182880" tIns="182880" rIns="182880" bIns="182880"/>
          <a:lstStyle>
            <a:lvl1pPr marL="0" indent="0">
              <a:spcBef>
                <a:spcPts val="1333"/>
              </a:spcBef>
              <a:buFont typeface="Arial"/>
              <a:buNone/>
              <a:defRPr sz="3200" baseline="0">
                <a:solidFill>
                  <a:schemeClr val="tx1"/>
                </a:solidFill>
                <a:latin typeface="Segoe UI Light"/>
                <a:cs typeface="Segoe UI Light"/>
              </a:defRPr>
            </a:lvl1pPr>
            <a:lvl2pPr marL="883898" indent="-457189">
              <a:spcBef>
                <a:spcPts val="1333"/>
              </a:spcBef>
              <a:buFont typeface="Arial" panose="020B0604020202020204" pitchFamily="34" charset="0"/>
              <a:buChar char="•"/>
              <a:defRPr sz="3200">
                <a:solidFill>
                  <a:schemeClr val="bg1"/>
                </a:solidFill>
                <a:latin typeface="Segoe UI Light"/>
                <a:cs typeface="Segoe UI Light"/>
              </a:defRPr>
            </a:lvl2pPr>
            <a:lvl3pPr marL="1219170">
              <a:spcBef>
                <a:spcPts val="1333"/>
              </a:spcBef>
              <a:buFont typeface="Arial"/>
              <a:buChar char="•"/>
              <a:defRPr sz="2933">
                <a:solidFill>
                  <a:schemeClr val="bg1"/>
                </a:solidFill>
                <a:latin typeface="Segoe UI Light"/>
                <a:cs typeface="Segoe UI Light"/>
              </a:defRPr>
            </a:lvl3pPr>
            <a:lvl4pPr marL="1706837">
              <a:spcBef>
                <a:spcPts val="1333"/>
              </a:spcBef>
              <a:buFont typeface="Arial"/>
              <a:buChar char="•"/>
              <a:defRPr sz="2667" baseline="0">
                <a:solidFill>
                  <a:schemeClr val="bg1"/>
                </a:solidFill>
                <a:latin typeface="Segoe UI Light"/>
                <a:cs typeface="Segoe UI Light"/>
              </a:defRPr>
            </a:lvl4pPr>
            <a:lvl5pPr marL="1950671" indent="243834">
              <a:spcBef>
                <a:spcPts val="1333"/>
              </a:spcBef>
              <a:buFont typeface="Arial"/>
              <a:buChar char="•"/>
              <a:tabLst>
                <a:tab pos="2135664" algn="l"/>
              </a:tabLst>
              <a:defRPr sz="2400" baseline="0">
                <a:solidFill>
                  <a:schemeClr val="bg1"/>
                </a:solidFill>
                <a:latin typeface="Segoe UI Light"/>
                <a:cs typeface="Segoe UI Light"/>
              </a:defRPr>
            </a:lvl5pPr>
          </a:lstStyle>
          <a:p>
            <a:pPr lvl="1"/>
            <a:r>
              <a:rPr lang="en-US"/>
              <a:t>Bullet first level</a:t>
            </a:r>
          </a:p>
          <a:p>
            <a:pPr lvl="2"/>
            <a:r>
              <a:rPr lang="en-US"/>
              <a:t>Bullet second level</a:t>
            </a:r>
          </a:p>
          <a:p>
            <a:pPr lvl="3"/>
            <a:r>
              <a:rPr lang="en-US"/>
              <a:t>Bullet third level</a:t>
            </a:r>
          </a:p>
          <a:p>
            <a:pPr lvl="4"/>
            <a:r>
              <a:rPr lang="en-US"/>
              <a:t>Bullet fourth level</a:t>
            </a:r>
          </a:p>
        </p:txBody>
      </p:sp>
      <p:sp>
        <p:nvSpPr>
          <p:cNvPr id="20" name="Title 1"/>
          <p:cNvSpPr>
            <a:spLocks noGrp="1" noChangeAspect="1"/>
          </p:cNvSpPr>
          <p:nvPr>
            <p:ph type="title"/>
          </p:nvPr>
        </p:nvSpPr>
        <p:spPr>
          <a:xfrm>
            <a:off x="141809" y="-3"/>
            <a:ext cx="12294666" cy="1236019"/>
          </a:xfrm>
          <a:prstGeom prst="rect">
            <a:avLst/>
          </a:prstGeom>
        </p:spPr>
        <p:txBody>
          <a:bodyPr lIns="91440" tIns="91440" bIns="91440" anchor="ctr"/>
          <a:lstStyle>
            <a:lvl1pPr algn="l">
              <a:defRPr sz="5333">
                <a:solidFill>
                  <a:srgbClr val="FFFFFF"/>
                </a:solidFill>
                <a:latin typeface="Segoe UI Light"/>
                <a:cs typeface="Segoe UI Light"/>
              </a:defRPr>
            </a:lvl1pPr>
          </a:lstStyle>
          <a:p>
            <a:r>
              <a:rPr lang="en-US"/>
              <a:t>Click to edit Master title style</a:t>
            </a:r>
          </a:p>
        </p:txBody>
      </p:sp>
      <p:sp>
        <p:nvSpPr>
          <p:cNvPr id="4" name="TextBox 3"/>
          <p:cNvSpPr txBox="1"/>
          <p:nvPr/>
        </p:nvSpPr>
        <p:spPr>
          <a:xfrm>
            <a:off x="270086" y="6590006"/>
            <a:ext cx="1718652" cy="170751"/>
          </a:xfrm>
          <a:prstGeom prst="rect">
            <a:avLst/>
          </a:prstGeom>
          <a:noFill/>
        </p:spPr>
        <p:txBody>
          <a:bodyPr wrap="square" lIns="0" tIns="0" rIns="0" bIns="0" rtlCol="0" anchor="t">
            <a:spAutoFit/>
          </a:bodyPr>
          <a:lstStyle/>
          <a:p>
            <a:pPr algn="l"/>
            <a:r>
              <a:rPr lang="en-US" sz="1088">
                <a:solidFill>
                  <a:schemeClr val="bg1"/>
                </a:solidFill>
                <a:latin typeface="Segoe UI"/>
                <a:cs typeface="Segoe UI"/>
              </a:rPr>
              <a:t>Microsoft Confidential</a:t>
            </a:r>
          </a:p>
        </p:txBody>
      </p:sp>
    </p:spTree>
    <p:extLst>
      <p:ext uri="{BB962C8B-B14F-4D97-AF65-F5344CB8AC3E}">
        <p14:creationId xmlns:p14="http://schemas.microsoft.com/office/powerpoint/2010/main" val="3375803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10" name="Picture 9"/>
          <p:cNvPicPr>
            <a:picLocks noChangeAspect="1"/>
          </p:cNvPicPr>
          <p:nvPr userDrawn="1"/>
        </p:nvPicPr>
        <p:blipFill>
          <a:blip r:embed="rId3"/>
          <a:stretch>
            <a:fillRect/>
          </a:stretch>
        </p:blipFill>
        <p:spPr>
          <a:xfrm>
            <a:off x="-246501" y="1965643"/>
            <a:ext cx="7899548" cy="2148840"/>
          </a:xfrm>
          <a:prstGeom prst="rect">
            <a:avLst/>
          </a:prstGeom>
        </p:spPr>
      </p:pic>
    </p:spTree>
    <p:extLst>
      <p:ext uri="{BB962C8B-B14F-4D97-AF65-F5344CB8AC3E}">
        <p14:creationId xmlns:p14="http://schemas.microsoft.com/office/powerpoint/2010/main" val="18483694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27441320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6155155"/>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5404736"/>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657447"/>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025507"/>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284584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12545141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897159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a:t>Video title</a:t>
            </a:r>
          </a:p>
        </p:txBody>
      </p:sp>
    </p:spTree>
    <p:extLst>
      <p:ext uri="{BB962C8B-B14F-4D97-AF65-F5344CB8AC3E}">
        <p14:creationId xmlns:p14="http://schemas.microsoft.com/office/powerpoint/2010/main" val="39732520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40462129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3105681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33913304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9513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4298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7749634"/>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20199466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5747194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25141987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703469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24908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89258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9052371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5228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646117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6399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58616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16388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28395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1422017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0231035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a:t>Video title</a:t>
            </a:r>
          </a:p>
        </p:txBody>
      </p:sp>
    </p:spTree>
    <p:extLst>
      <p:ext uri="{BB962C8B-B14F-4D97-AF65-F5344CB8AC3E}">
        <p14:creationId xmlns:p14="http://schemas.microsoft.com/office/powerpoint/2010/main" val="8895193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6677522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6215089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28213480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9478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6771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73989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9211334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48593569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560" y="1144706"/>
            <a:ext cx="9327356" cy="2435131"/>
          </a:xfrm>
        </p:spPr>
        <p:txBody>
          <a:bodyPr anchor="b"/>
          <a:lstStyle>
            <a:lvl1pPr algn="ctr">
              <a:defRPr sz="6119"/>
            </a:lvl1pPr>
          </a:lstStyle>
          <a:p>
            <a:r>
              <a:rPr lang="en-US"/>
              <a:t>Click to edit Master title style</a:t>
            </a:r>
            <a:endParaRPr lang="en-US" dirty="0"/>
          </a:p>
        </p:txBody>
      </p:sp>
      <p:sp>
        <p:nvSpPr>
          <p:cNvPr id="3" name="Subtitle 2"/>
          <p:cNvSpPr>
            <a:spLocks noGrp="1"/>
          </p:cNvSpPr>
          <p:nvPr>
            <p:ph type="subTitle" idx="1"/>
          </p:nvPr>
        </p:nvSpPr>
        <p:spPr>
          <a:xfrm>
            <a:off x="1554560" y="3673745"/>
            <a:ext cx="9327356" cy="1688724"/>
          </a:xfrm>
        </p:spPr>
        <p:txBody>
          <a:bodyPr/>
          <a:lstStyle>
            <a:lvl1pPr marL="0" indent="0" algn="ctr">
              <a:buNone/>
              <a:defRPr sz="2448"/>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9/30/2016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913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9/30/2016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8313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a:t>Click to edit Master title style</a:t>
            </a:r>
            <a:endParaRPr lang="en-US" dirty="0"/>
          </a:p>
        </p:txBody>
      </p:sp>
      <p:sp>
        <p:nvSpPr>
          <p:cNvPr id="3" name="Text Placeholder 2"/>
          <p:cNvSpPr>
            <a:spLocks noGrp="1"/>
          </p:cNvSpPr>
          <p:nvPr>
            <p:ph type="body" idx="1"/>
          </p:nvPr>
        </p:nvSpPr>
        <p:spPr>
          <a:xfrm>
            <a:off x="848530" y="4680828"/>
            <a:ext cx="10726460" cy="1530052"/>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9/30/2016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1424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5008" y="1861968"/>
            <a:ext cx="5285502" cy="443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5965" y="1861968"/>
            <a:ext cx="5285502" cy="443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solidFill>
                  <a:prstClr val="black">
                    <a:tint val="75000"/>
                  </a:prstClr>
                </a:solidFill>
              </a:rPr>
              <a:pPr/>
              <a:t>9/30/2016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02966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627" y="372394"/>
            <a:ext cx="10726460" cy="1351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628" y="1714631"/>
            <a:ext cx="5261211"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Click to edit Master text styles</a:t>
            </a:r>
          </a:p>
        </p:txBody>
      </p:sp>
      <p:sp>
        <p:nvSpPr>
          <p:cNvPr id="4" name="Content Placeholder 3"/>
          <p:cNvSpPr>
            <a:spLocks noGrp="1"/>
          </p:cNvSpPr>
          <p:nvPr>
            <p:ph sz="half" idx="2"/>
          </p:nvPr>
        </p:nvSpPr>
        <p:spPr>
          <a:xfrm>
            <a:off x="856628" y="2554944"/>
            <a:ext cx="5261211" cy="3757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5965" y="1714631"/>
            <a:ext cx="5287122" cy="840314"/>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a:t>Click to edit Master text styles</a:t>
            </a:r>
          </a:p>
        </p:txBody>
      </p:sp>
      <p:sp>
        <p:nvSpPr>
          <p:cNvPr id="6" name="Content Placeholder 5"/>
          <p:cNvSpPr>
            <a:spLocks noGrp="1"/>
          </p:cNvSpPr>
          <p:nvPr>
            <p:ph sz="quarter" idx="4"/>
          </p:nvPr>
        </p:nvSpPr>
        <p:spPr>
          <a:xfrm>
            <a:off x="6295965" y="2554944"/>
            <a:ext cx="5287122" cy="3757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solidFill>
                  <a:prstClr val="black">
                    <a:tint val="75000"/>
                  </a:prstClr>
                </a:solidFill>
              </a:rPr>
              <a:pPr/>
              <a:t>9/30/2016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14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solidFill>
                  <a:prstClr val="black">
                    <a:tint val="75000"/>
                  </a:prstClr>
                </a:solidFill>
              </a:rPr>
              <a:pPr/>
              <a:t>9/30/2016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1100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solidFill>
                  <a:prstClr val="black">
                    <a:tint val="75000"/>
                  </a:prstClr>
                </a:solidFill>
              </a:rPr>
              <a:pPr/>
              <a:t>9/30/2016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1882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a:t>Click to edit Master title style</a:t>
            </a:r>
            <a:endParaRPr lang="en-US" dirty="0"/>
          </a:p>
        </p:txBody>
      </p:sp>
      <p:sp>
        <p:nvSpPr>
          <p:cNvPr id="3" name="Content Placeholder 2"/>
          <p:cNvSpPr>
            <a:spLocks noGrp="1"/>
          </p:cNvSpPr>
          <p:nvPr>
            <p:ph idx="1"/>
          </p:nvPr>
        </p:nvSpPr>
        <p:spPr>
          <a:xfrm>
            <a:off x="5287122" y="1007083"/>
            <a:ext cx="6295965" cy="4970646"/>
          </a:xfrm>
        </p:spPr>
        <p:txBody>
          <a:bodyPr/>
          <a:lstStyle>
            <a:lvl1pPr>
              <a:defRPr sz="3264"/>
            </a:lvl1pPr>
            <a:lvl2pPr>
              <a:defRPr sz="2856"/>
            </a:lvl2pPr>
            <a:lvl3pPr>
              <a:defRPr sz="2448"/>
            </a:lvl3pPr>
            <a:lvl4pPr>
              <a:defRPr sz="2040"/>
            </a:lvl4pPr>
            <a:lvl5pPr>
              <a:defRPr sz="2040"/>
            </a:lvl5pPr>
            <a:lvl6pPr>
              <a:defRPr sz="2040"/>
            </a:lvl6pPr>
            <a:lvl7pPr>
              <a:defRPr sz="2040"/>
            </a:lvl7pPr>
            <a:lvl8pPr>
              <a:defRPr sz="2040"/>
            </a:lvl8pPr>
            <a:lvl9pPr>
              <a:defRPr sz="20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solidFill>
                  <a:prstClr val="black">
                    <a:tint val="75000"/>
                  </a:prstClr>
                </a:solidFill>
              </a:rPr>
              <a:pPr/>
              <a:t>9/30/2016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2821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628" y="466302"/>
            <a:ext cx="4011087" cy="1632056"/>
          </a:xfrm>
        </p:spPr>
        <p:txBody>
          <a:bodyPr anchor="b"/>
          <a:lstStyle>
            <a:lvl1pPr>
              <a:defRPr sz="3264"/>
            </a:lvl1pPr>
          </a:lstStyle>
          <a:p>
            <a:r>
              <a:rPr lang="en-US"/>
              <a:t>Click to edit Master title style</a:t>
            </a:r>
            <a:endParaRPr lang="en-US" dirty="0"/>
          </a:p>
        </p:txBody>
      </p:sp>
      <p:sp>
        <p:nvSpPr>
          <p:cNvPr id="3" name="Picture Placeholder 2"/>
          <p:cNvSpPr>
            <a:spLocks noGrp="1" noChangeAspect="1"/>
          </p:cNvSpPr>
          <p:nvPr>
            <p:ph type="pic" idx="1"/>
          </p:nvPr>
        </p:nvSpPr>
        <p:spPr>
          <a:xfrm>
            <a:off x="5287122" y="1007083"/>
            <a:ext cx="6295965" cy="4970646"/>
          </a:xfrm>
        </p:spPr>
        <p:txBody>
          <a:bodyPr anchor="t"/>
          <a:lstStyle>
            <a:lvl1pPr marL="0" indent="0">
              <a:buNone/>
              <a:defRPr sz="3264"/>
            </a:lvl1pPr>
            <a:lvl2pPr marL="466298" indent="0">
              <a:buNone/>
              <a:defRPr sz="2856"/>
            </a:lvl2pPr>
            <a:lvl3pPr marL="932597" indent="0">
              <a:buNone/>
              <a:defRPr sz="2448"/>
            </a:lvl3pPr>
            <a:lvl4pPr marL="1398895" indent="0">
              <a:buNone/>
              <a:defRPr sz="2040"/>
            </a:lvl4pPr>
            <a:lvl5pPr marL="1865193" indent="0">
              <a:buNone/>
              <a:defRPr sz="2040"/>
            </a:lvl5pPr>
            <a:lvl6pPr marL="2331491" indent="0">
              <a:buNone/>
              <a:defRPr sz="2040"/>
            </a:lvl6pPr>
            <a:lvl7pPr marL="2797790" indent="0">
              <a:buNone/>
              <a:defRPr sz="2040"/>
            </a:lvl7pPr>
            <a:lvl8pPr marL="3264088" indent="0">
              <a:buNone/>
              <a:defRPr sz="2040"/>
            </a:lvl8pPr>
            <a:lvl9pPr marL="3730386" indent="0">
              <a:buNone/>
              <a:defRPr sz="2040"/>
            </a:lvl9pPr>
          </a:lstStyle>
          <a:p>
            <a:r>
              <a:rPr lang="en-US"/>
              <a:t>Click icon to add picture</a:t>
            </a:r>
            <a:endParaRPr lang="en-US" dirty="0"/>
          </a:p>
        </p:txBody>
      </p:sp>
      <p:sp>
        <p:nvSpPr>
          <p:cNvPr id="4" name="Text Placeholder 3"/>
          <p:cNvSpPr>
            <a:spLocks noGrp="1"/>
          </p:cNvSpPr>
          <p:nvPr>
            <p:ph type="body" sz="half" idx="2"/>
          </p:nvPr>
        </p:nvSpPr>
        <p:spPr>
          <a:xfrm>
            <a:off x="856628" y="2098357"/>
            <a:ext cx="4011087" cy="3887467"/>
          </a:xfrm>
        </p:spPr>
        <p:txBody>
          <a:bodyPr/>
          <a:lstStyle>
            <a:lvl1pPr marL="0" indent="0">
              <a:buNone/>
              <a:defRPr sz="1632"/>
            </a:lvl1pPr>
            <a:lvl2pPr marL="466298" indent="0">
              <a:buNone/>
              <a:defRPr sz="1428"/>
            </a:lvl2pPr>
            <a:lvl3pPr marL="932597" indent="0">
              <a:buNone/>
              <a:defRPr sz="1224"/>
            </a:lvl3pPr>
            <a:lvl4pPr marL="1398895" indent="0">
              <a:buNone/>
              <a:defRPr sz="1020"/>
            </a:lvl4pPr>
            <a:lvl5pPr marL="1865193" indent="0">
              <a:buNone/>
              <a:defRPr sz="1020"/>
            </a:lvl5pPr>
            <a:lvl6pPr marL="2331491" indent="0">
              <a:buNone/>
              <a:defRPr sz="1020"/>
            </a:lvl6pPr>
            <a:lvl7pPr marL="2797790" indent="0">
              <a:buNone/>
              <a:defRPr sz="1020"/>
            </a:lvl7pPr>
            <a:lvl8pPr marL="3264088" indent="0">
              <a:buNone/>
              <a:defRPr sz="1020"/>
            </a:lvl8pPr>
            <a:lvl9pPr marL="3730386" indent="0">
              <a:buNone/>
              <a:defRPr sz="102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solidFill>
                  <a:prstClr val="black">
                    <a:tint val="75000"/>
                  </a:prstClr>
                </a:solidFill>
              </a:rPr>
              <a:pPr/>
              <a:t>9/30/2016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559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9/30/2016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4630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9852" y="372394"/>
            <a:ext cx="2681615" cy="592753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5008" y="372394"/>
            <a:ext cx="7889389" cy="5927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solidFill>
                  <a:prstClr val="black">
                    <a:tint val="75000"/>
                  </a:prstClr>
                </a:solidFill>
              </a:rPr>
              <a:pPr/>
              <a:t>9/30/2016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0EA680-D336-4FF7-8B7A-9848BB0A1C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712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8378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105921"/>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19"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459231"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399"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2" y="3509753"/>
            <a:ext cx="7315137" cy="1828007"/>
          </a:xfrm>
          <a:noFill/>
        </p:spPr>
        <p:txBody>
          <a:bodyPr lIns="146304" tIns="109728" rIns="146304" bIns="109728">
            <a:noAutofit/>
          </a:bodyPr>
          <a:lstStyle>
            <a:lvl1pPr marL="0" indent="0">
              <a:spcBef>
                <a:spcPts val="0"/>
              </a:spcBef>
              <a:buNone/>
              <a:defRPr sz="3199"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0713954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9" y="1212851"/>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5534398"/>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theme" Target="../theme/theme4.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theme" Target="../theme/theme6.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slideLayout" Target="../slideLayouts/slideLayout132.xml"/><Relationship Id="rId18" Type="http://schemas.openxmlformats.org/officeDocument/2006/relationships/slideLayout" Target="../slideLayouts/slideLayout137.xml"/><Relationship Id="rId3" Type="http://schemas.openxmlformats.org/officeDocument/2006/relationships/slideLayout" Target="../slideLayouts/slideLayout122.xml"/><Relationship Id="rId21" Type="http://schemas.openxmlformats.org/officeDocument/2006/relationships/slideLayout" Target="../slideLayouts/slideLayout140.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17" Type="http://schemas.openxmlformats.org/officeDocument/2006/relationships/slideLayout" Target="../slideLayouts/slideLayout136.xml"/><Relationship Id="rId2" Type="http://schemas.openxmlformats.org/officeDocument/2006/relationships/slideLayout" Target="../slideLayouts/slideLayout121.xml"/><Relationship Id="rId16" Type="http://schemas.openxmlformats.org/officeDocument/2006/relationships/slideLayout" Target="../slideLayouts/slideLayout135.xml"/><Relationship Id="rId20" Type="http://schemas.openxmlformats.org/officeDocument/2006/relationships/slideLayout" Target="../slideLayouts/slideLayout139.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24" Type="http://schemas.openxmlformats.org/officeDocument/2006/relationships/theme" Target="../theme/theme7.xml"/><Relationship Id="rId5" Type="http://schemas.openxmlformats.org/officeDocument/2006/relationships/slideLayout" Target="../slideLayouts/slideLayout124.xml"/><Relationship Id="rId15" Type="http://schemas.openxmlformats.org/officeDocument/2006/relationships/slideLayout" Target="../slideLayouts/slideLayout134.xml"/><Relationship Id="rId23" Type="http://schemas.openxmlformats.org/officeDocument/2006/relationships/slideLayout" Target="../slideLayouts/slideLayout142.xml"/><Relationship Id="rId10" Type="http://schemas.openxmlformats.org/officeDocument/2006/relationships/slideLayout" Target="../slideLayouts/slideLayout129.xml"/><Relationship Id="rId19" Type="http://schemas.openxmlformats.org/officeDocument/2006/relationships/slideLayout" Target="../slideLayouts/slideLayout138.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slideLayout" Target="../slideLayouts/slideLayout133.xml"/><Relationship Id="rId22" Type="http://schemas.openxmlformats.org/officeDocument/2006/relationships/slideLayout" Target="../slideLayouts/slideLayout1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 Type="http://schemas.openxmlformats.org/officeDocument/2006/relationships/slideLayout" Target="../slideLayouts/slideLayout144.xml"/><Relationship Id="rId16" Type="http://schemas.openxmlformats.org/officeDocument/2006/relationships/slideLayout" Target="../slideLayouts/slideLayout158.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slideLayout" Target="../slideLayouts/slideLayout157.xml"/><Relationship Id="rId10" Type="http://schemas.openxmlformats.org/officeDocument/2006/relationships/slideLayout" Target="../slideLayouts/slideLayout152.xml"/><Relationship Id="rId19" Type="http://schemas.openxmlformats.org/officeDocument/2006/relationships/theme" Target="../theme/theme8.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216 G:59 B:1</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a:gradFill>
                      <a:gsLst>
                        <a:gs pos="37168">
                          <a:srgbClr val="292929"/>
                        </a:gs>
                        <a:gs pos="72000">
                          <a:srgbClr val="292929"/>
                        </a:gs>
                      </a:gsLst>
                      <a:lin ang="5400000" scaled="0"/>
                    </a:gradFill>
                    <a:ea typeface="Segoe UI" pitchFamily="34" charset="0"/>
                    <a:cs typeface="Segoe UI" pitchFamily="34" charset="0"/>
                  </a:rPr>
                  <a:t>R:</a:t>
                </a:r>
                <a:r>
                  <a:rPr lang="en-US" sz="500" baseline="0">
                    <a:gradFill>
                      <a:gsLst>
                        <a:gs pos="37168">
                          <a:srgbClr val="292929"/>
                        </a:gs>
                        <a:gs pos="72000">
                          <a:srgbClr val="292929"/>
                        </a:gs>
                      </a:gsLst>
                      <a:lin ang="5400000" scaled="0"/>
                    </a:gradFill>
                    <a:ea typeface="Segoe UI" pitchFamily="34" charset="0"/>
                    <a:cs typeface="Segoe UI" pitchFamily="34" charset="0"/>
                  </a:rPr>
                  <a:t>210 G:210 B:210</a:t>
                </a:r>
                <a:endParaRPr lang="en-US" sz="50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a:t>
              </a:r>
              <a:r>
                <a:rPr lang="en-US" sz="500" baseline="0">
                  <a:gradFill>
                    <a:gsLst>
                      <a:gs pos="2092">
                        <a:srgbClr val="F8F8F8"/>
                      </a:gs>
                      <a:gs pos="10042">
                        <a:srgbClr val="F8F8F8"/>
                      </a:gs>
                    </a:gsLst>
                    <a:lin ang="5400000" scaled="0"/>
                  </a:gradFill>
                  <a:ea typeface="Segoe UI" pitchFamily="34" charset="0"/>
                  <a:cs typeface="Segoe UI" pitchFamily="34" charset="0"/>
                </a:rPr>
                <a:t>168 G:0 B:0</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R:16</a:t>
              </a:r>
              <a:r>
                <a:rPr lang="en-US" sz="500" baseline="0">
                  <a:gradFill>
                    <a:gsLst>
                      <a:gs pos="2092">
                        <a:srgbClr val="F8F8F8"/>
                      </a:gs>
                      <a:gs pos="10042">
                        <a:srgbClr val="F8F8F8"/>
                      </a:gs>
                    </a:gsLst>
                    <a:lin ang="5400000" scaled="0"/>
                  </a:gradFill>
                  <a:ea typeface="Segoe UI" pitchFamily="34" charset="0"/>
                  <a:cs typeface="Segoe UI" pitchFamily="34" charset="0"/>
                </a:rPr>
                <a:t> G:124 B:16</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52811114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372394"/>
            <a:ext cx="10726460" cy="1351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5008" y="1861968"/>
            <a:ext cx="10726460" cy="4437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5008" y="6482889"/>
            <a:ext cx="2798207" cy="372394"/>
          </a:xfrm>
          <a:prstGeom prst="rect">
            <a:avLst/>
          </a:prstGeom>
        </p:spPr>
        <p:txBody>
          <a:bodyPr vert="horz" lIns="91440" tIns="45720" rIns="91440" bIns="45720" rtlCol="0" anchor="ctr"/>
          <a:lstStyle>
            <a:lvl1pPr algn="l">
              <a:defRPr sz="1224">
                <a:solidFill>
                  <a:schemeClr val="tx1">
                    <a:tint val="75000"/>
                  </a:schemeClr>
                </a:solidFill>
              </a:defRPr>
            </a:lvl1pPr>
          </a:lstStyle>
          <a:p>
            <a:pPr defTabSz="932597"/>
            <a:fld id="{846CE7D5-CF57-46EF-B807-FDD0502418D4}" type="datetimeFigureOut">
              <a:rPr lang="en-US" smtClean="0">
                <a:solidFill>
                  <a:prstClr val="black">
                    <a:tint val="75000"/>
                  </a:prstClr>
                </a:solidFill>
              </a:rPr>
              <a:pPr defTabSz="932597"/>
              <a:t>9/30/2016</a:t>
            </a:fld>
            <a:endParaRPr lang="en-US">
              <a:solidFill>
                <a:prstClr val="black">
                  <a:tint val="75000"/>
                </a:prstClr>
              </a:solidFill>
            </a:endParaRPr>
          </a:p>
        </p:txBody>
      </p:sp>
      <p:sp>
        <p:nvSpPr>
          <p:cNvPr id="5" name="Footer Placeholder 4"/>
          <p:cNvSpPr>
            <a:spLocks noGrp="1"/>
          </p:cNvSpPr>
          <p:nvPr>
            <p:ph type="ftr" sz="quarter" idx="3"/>
          </p:nvPr>
        </p:nvSpPr>
        <p:spPr>
          <a:xfrm>
            <a:off x="4119583" y="6482889"/>
            <a:ext cx="4197310" cy="372394"/>
          </a:xfrm>
          <a:prstGeom prst="rect">
            <a:avLst/>
          </a:prstGeom>
        </p:spPr>
        <p:txBody>
          <a:bodyPr vert="horz" lIns="91440" tIns="45720" rIns="91440" bIns="45720" rtlCol="0" anchor="ctr"/>
          <a:lstStyle>
            <a:lvl1pPr algn="ctr">
              <a:defRPr sz="1224">
                <a:solidFill>
                  <a:schemeClr val="tx1">
                    <a:tint val="75000"/>
                  </a:schemeClr>
                </a:solidFill>
              </a:defRPr>
            </a:lvl1pPr>
          </a:lstStyle>
          <a:p>
            <a:pPr defTabSz="932597"/>
            <a:endParaRPr lang="en-US">
              <a:solidFill>
                <a:prstClr val="black">
                  <a:tint val="75000"/>
                </a:prstClr>
              </a:solidFill>
            </a:endParaRPr>
          </a:p>
        </p:txBody>
      </p:sp>
      <p:sp>
        <p:nvSpPr>
          <p:cNvPr id="6" name="Slide Number Placeholder 5"/>
          <p:cNvSpPr>
            <a:spLocks noGrp="1"/>
          </p:cNvSpPr>
          <p:nvPr>
            <p:ph type="sldNum" sz="quarter" idx="4"/>
          </p:nvPr>
        </p:nvSpPr>
        <p:spPr>
          <a:xfrm>
            <a:off x="8783260" y="6482889"/>
            <a:ext cx="2798207" cy="372394"/>
          </a:xfrm>
          <a:prstGeom prst="rect">
            <a:avLst/>
          </a:prstGeom>
        </p:spPr>
        <p:txBody>
          <a:bodyPr vert="horz" lIns="91440" tIns="45720" rIns="91440" bIns="45720" rtlCol="0" anchor="ctr"/>
          <a:lstStyle>
            <a:lvl1pPr algn="r">
              <a:defRPr sz="1224">
                <a:solidFill>
                  <a:schemeClr val="tx1">
                    <a:tint val="75000"/>
                  </a:schemeClr>
                </a:solidFill>
              </a:defRPr>
            </a:lvl1pPr>
          </a:lstStyle>
          <a:p>
            <a:pPr defTabSz="932597"/>
            <a:fld id="{330EA680-D336-4FF7-8B7A-9848BB0A1C32}" type="slidenum">
              <a:rPr lang="en-US" smtClean="0">
                <a:solidFill>
                  <a:prstClr val="black">
                    <a:tint val="75000"/>
                  </a:prstClr>
                </a:solidFill>
              </a:rPr>
              <a:pPr defTabSz="932597"/>
              <a:t>‹#›</a:t>
            </a:fld>
            <a:endParaRPr lang="en-US">
              <a:solidFill>
                <a:prstClr val="black">
                  <a:tint val="75000"/>
                </a:prstClr>
              </a:solidFill>
            </a:endParaRPr>
          </a:p>
        </p:txBody>
      </p:sp>
    </p:spTree>
    <p:extLst>
      <p:ext uri="{BB962C8B-B14F-4D97-AF65-F5344CB8AC3E}">
        <p14:creationId xmlns:p14="http://schemas.microsoft.com/office/powerpoint/2010/main" val="2471073736"/>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Lst>
  <p:txStyles>
    <p:titleStyle>
      <a:lvl1pPr algn="l" defTabSz="932597" rtl="0" eaLnBrk="1" latinLnBrk="0" hangingPunct="1">
        <a:lnSpc>
          <a:spcPct val="90000"/>
        </a:lnSpc>
        <a:spcBef>
          <a:spcPct val="0"/>
        </a:spcBef>
        <a:buNone/>
        <a:defRPr sz="4488" kern="1200">
          <a:solidFill>
            <a:schemeClr val="tx1"/>
          </a:solidFill>
          <a:latin typeface="+mj-lt"/>
          <a:ea typeface="+mj-ea"/>
          <a:cs typeface="+mj-cs"/>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tx1"/>
          </a:solidFill>
          <a:latin typeface="+mn-lt"/>
          <a:ea typeface="+mn-ea"/>
          <a:cs typeface="+mn-cs"/>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tx1"/>
          </a:solidFill>
          <a:latin typeface="+mn-lt"/>
          <a:ea typeface="+mn-ea"/>
          <a:cs typeface="+mn-cs"/>
        </a:defRPr>
      </a:lvl2pPr>
      <a:lvl3pPr marL="1165746" indent="-233149" algn="l" defTabSz="932597" rtl="0" eaLnBrk="1" latinLnBrk="0" hangingPunct="1">
        <a:lnSpc>
          <a:spcPct val="90000"/>
        </a:lnSpc>
        <a:spcBef>
          <a:spcPts val="510"/>
        </a:spcBef>
        <a:buFont typeface="Arial" panose="020B0604020202020204" pitchFamily="34" charset="0"/>
        <a:buChar char="•"/>
        <a:defRPr sz="2040" kern="1200">
          <a:solidFill>
            <a:schemeClr val="tx1"/>
          </a:solidFill>
          <a:latin typeface="+mn-lt"/>
          <a:ea typeface="+mn-ea"/>
          <a:cs typeface="+mn-cs"/>
        </a:defRPr>
      </a:lvl3pPr>
      <a:lvl4pPr marL="1632044"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4pPr>
      <a:lvl5pPr marL="2098342"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3905103"/>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 id="2147484417" r:id="rId14"/>
    <p:sldLayoutId id="2147484418" r:id="rId15"/>
    <p:sldLayoutId id="2147484419" r:id="rId16"/>
    <p:sldLayoutId id="2147484420" r:id="rId17"/>
    <p:sldLayoutId id="2147484421" r:id="rId18"/>
    <p:sldLayoutId id="2147484422" r:id="rId19"/>
    <p:sldLayoutId id="2147484423" r:id="rId20"/>
    <p:sldLayoutId id="2147484424" r:id="rId21"/>
    <p:sldLayoutId id="2147484425" r:id="rId22"/>
  </p:sldLayoutIdLst>
  <p:transition>
    <p:fade/>
  </p:transition>
  <p:txStyles>
    <p:titleStyle>
      <a:lvl1pPr algn="l" defTabSz="932563" rtl="0" eaLnBrk="1" latinLnBrk="0" hangingPunct="1">
        <a:lnSpc>
          <a:spcPct val="90000"/>
        </a:lnSpc>
        <a:spcBef>
          <a:spcPct val="0"/>
        </a:spcBef>
        <a:buNone/>
        <a:defRPr lang="en-US" sz="47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3" y="295283"/>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4" y="1212860"/>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p:cNvGrpSpPr/>
          <p:nvPr/>
        </p:nvGrpSpPr>
        <p:grpSpPr>
          <a:xfrm>
            <a:off x="12618967" y="0"/>
            <a:ext cx="952401" cy="5766965"/>
            <a:chOff x="12618967" y="0"/>
            <a:chExt cx="952401" cy="5766965"/>
          </a:xfrm>
        </p:grpSpPr>
        <p:grpSp>
          <p:nvGrpSpPr>
            <p:cNvPr id="6" name="Group 5"/>
            <p:cNvGrpSpPr/>
            <p:nvPr userDrawn="1"/>
          </p:nvGrpSpPr>
          <p:grpSpPr>
            <a:xfrm>
              <a:off x="12618967" y="0"/>
              <a:ext cx="952401" cy="5720411"/>
              <a:chOff x="12618967" y="0"/>
              <a:chExt cx="952401" cy="5720411"/>
            </a:xfrm>
          </p:grpSpPr>
          <p:grpSp>
            <p:nvGrpSpPr>
              <p:cNvPr id="8" name="Group 7"/>
              <p:cNvGrpSpPr/>
              <p:nvPr userDrawn="1"/>
            </p:nvGrpSpPr>
            <p:grpSpPr>
              <a:xfrm rot="5400000">
                <a:off x="11580864" y="1044098"/>
                <a:ext cx="2705442" cy="629236"/>
                <a:chOff x="1584344" y="4543426"/>
                <a:chExt cx="2705442" cy="629236"/>
              </a:xfrm>
            </p:grpSpPr>
            <p:sp>
              <p:nvSpPr>
                <p:cNvPr id="14" name="Rectangle 13"/>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216 G:59 B:1</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0 G:120 B:215</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14644">
                            <a:schemeClr val="tx1"/>
                          </a:gs>
                          <a:gs pos="42000">
                            <a:schemeClr val="tx1"/>
                          </a:gs>
                        </a:gsLst>
                        <a:lin ang="5400000" scaled="0"/>
                      </a:gradFill>
                      <a:latin typeface="+mn-lt"/>
                      <a:ea typeface="Segoe UI" pitchFamily="34" charset="0"/>
                      <a:cs typeface="Segoe UI" pitchFamily="34" charset="0"/>
                    </a:rPr>
                    <a:t>Light Green</a:t>
                  </a:r>
                </a:p>
                <a:p>
                  <a:pPr algn="l" defTabSz="932472" fontAlgn="base">
                    <a:lnSpc>
                      <a:spcPct val="100000"/>
                    </a:lnSpc>
                    <a:spcBef>
                      <a:spcPct val="0"/>
                    </a:spcBef>
                    <a:spcAft>
                      <a:spcPct val="0"/>
                    </a:spcAft>
                  </a:pPr>
                  <a:r>
                    <a:rPr lang="en-US" sz="500">
                      <a:gradFill>
                        <a:gsLst>
                          <a:gs pos="10042">
                            <a:schemeClr val="tx1"/>
                          </a:gs>
                          <a:gs pos="39000">
                            <a:schemeClr val="tx1"/>
                          </a:gs>
                        </a:gsLst>
                        <a:lin ang="5400000" scaled="0"/>
                      </a:gradFill>
                      <a:ea typeface="Segoe UI" pitchFamily="34" charset="0"/>
                      <a:cs typeface="Segoe UI" pitchFamily="34" charset="0"/>
                    </a:rPr>
                    <a:t>R:</a:t>
                  </a:r>
                  <a:r>
                    <a:rPr lang="en-US" sz="500" baseline="0">
                      <a:gradFill>
                        <a:gsLst>
                          <a:gs pos="10042">
                            <a:schemeClr val="tx1"/>
                          </a:gs>
                          <a:gs pos="39000">
                            <a:schemeClr val="tx1"/>
                          </a:gs>
                        </a:gsLst>
                        <a:lin ang="5400000" scaled="0"/>
                      </a:gradFill>
                      <a:ea typeface="Segoe UI" pitchFamily="34" charset="0"/>
                      <a:cs typeface="Segoe UI" pitchFamily="34" charset="0"/>
                    </a:rPr>
                    <a:t>186 G:216 B:10</a:t>
                  </a:r>
                  <a:endParaRPr lang="en-US" sz="500">
                    <a:gradFill>
                      <a:gsLst>
                        <a:gs pos="10042">
                          <a:schemeClr val="tx1"/>
                        </a:gs>
                        <a:gs pos="39000">
                          <a:schemeClr val="tx1"/>
                        </a:gs>
                      </a:gsLst>
                      <a:lin ang="5400000" scaled="0"/>
                    </a:gradFill>
                    <a:ea typeface="Segoe UI" pitchFamily="34" charset="0"/>
                    <a:cs typeface="Segoe UI" pitchFamily="34" charset="0"/>
                  </a:endParaRPr>
                </a:p>
              </p:txBody>
            </p:sp>
            <p:sp>
              <p:nvSpPr>
                <p:cNvPr id="17" name="Rectangle 16"/>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a:t>
                  </a:r>
                  <a:r>
                    <a:rPr lang="en-US" sz="500" baseline="0">
                      <a:gradFill>
                        <a:gsLst>
                          <a:gs pos="2092">
                            <a:srgbClr val="F8F8F8"/>
                          </a:gs>
                          <a:gs pos="10042">
                            <a:srgbClr val="F8F8F8"/>
                          </a:gs>
                        </a:gsLst>
                        <a:lin ang="5400000" scaled="0"/>
                      </a:gradFill>
                      <a:ea typeface="Segoe UI" pitchFamily="34" charset="0"/>
                      <a:cs typeface="Segoe UI" pitchFamily="34" charset="0"/>
                    </a:rPr>
                    <a:t>92 G:45 B:145</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18" name="Rectangle 17"/>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a:t>
                  </a:r>
                  <a:r>
                    <a:rPr lang="en-US" sz="500" baseline="0">
                      <a:gradFill>
                        <a:gsLst>
                          <a:gs pos="2092">
                            <a:srgbClr val="F8F8F8"/>
                          </a:gs>
                          <a:gs pos="10042">
                            <a:srgbClr val="F8F8F8"/>
                          </a:gs>
                        </a:gsLst>
                        <a:lin ang="5400000" scaled="0"/>
                      </a:gradFill>
                      <a:ea typeface="Segoe UI" pitchFamily="34" charset="0"/>
                      <a:cs typeface="Segoe UI" pitchFamily="34" charset="0"/>
                    </a:rPr>
                    <a:t>0 G:32 B:80</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19" name="Rectangle 18"/>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14644">
                            <a:schemeClr val="tx1"/>
                          </a:gs>
                          <a:gs pos="42000">
                            <a:schemeClr val="tx1"/>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a:gradFill>
                        <a:gsLst>
                          <a:gs pos="10042">
                            <a:schemeClr val="tx1"/>
                          </a:gs>
                          <a:gs pos="39000">
                            <a:schemeClr val="tx1"/>
                          </a:gs>
                        </a:gsLst>
                        <a:lin ang="5400000" scaled="0"/>
                      </a:gradFill>
                      <a:latin typeface="+mn-lt"/>
                      <a:ea typeface="Segoe UI" pitchFamily="34" charset="0"/>
                      <a:cs typeface="Segoe UI" pitchFamily="34" charset="0"/>
                    </a:rPr>
                    <a:t>R:255 G:185 B:0</a:t>
                  </a:r>
                </a:p>
              </p:txBody>
            </p:sp>
          </p:grpSp>
          <p:grpSp>
            <p:nvGrpSpPr>
              <p:cNvPr id="9" name="Group 8"/>
              <p:cNvGrpSpPr/>
              <p:nvPr userDrawn="1"/>
            </p:nvGrpSpPr>
            <p:grpSpPr>
              <a:xfrm rot="5400000">
                <a:off x="11870606" y="3812276"/>
                <a:ext cx="1786491" cy="289766"/>
                <a:chOff x="4476564" y="4543426"/>
                <a:chExt cx="1786491" cy="289766"/>
              </a:xfrm>
            </p:grpSpPr>
            <p:sp>
              <p:nvSpPr>
                <p:cNvPr id="12" name="Rectangle 11"/>
                <p:cNvSpPr/>
                <p:nvPr userDrawn="1"/>
              </p:nvSpPr>
              <p:spPr bwMode="auto">
                <a:xfrm>
                  <a:off x="4476564" y="4543426"/>
                  <a:ext cx="869930" cy="28976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Mid-Blue</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R:0 G:24 B:143</a:t>
                  </a:r>
                </a:p>
              </p:txBody>
            </p:sp>
            <p:sp>
              <p:nvSpPr>
                <p:cNvPr id="13" name="Rectangle 12"/>
                <p:cNvSpPr/>
                <p:nvPr userDrawn="1"/>
              </p:nvSpPr>
              <p:spPr bwMode="auto">
                <a:xfrm>
                  <a:off x="5393125" y="4543426"/>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14644">
                            <a:schemeClr val="tx1"/>
                          </a:gs>
                          <a:gs pos="42000">
                            <a:schemeClr val="tx1"/>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kern="1200">
                      <a:gradFill>
                        <a:gsLst>
                          <a:gs pos="10042">
                            <a:schemeClr val="tx1"/>
                          </a:gs>
                          <a:gs pos="39000">
                            <a:schemeClr val="tx1"/>
                          </a:gs>
                        </a:gsLst>
                        <a:lin ang="5400000" scaled="0"/>
                      </a:gradFill>
                      <a:latin typeface="+mn-lt"/>
                      <a:ea typeface="Segoe UI" pitchFamily="34" charset="0"/>
                      <a:cs typeface="Segoe UI" pitchFamily="34" charset="0"/>
                    </a:rPr>
                    <a:t>R:0 G:188 B:242</a:t>
                  </a:r>
                </a:p>
              </p:txBody>
            </p:sp>
          </p:grpSp>
          <p:sp>
            <p:nvSpPr>
              <p:cNvPr id="10" name="TextBox 9"/>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a:gradFill>
                      <a:gsLst>
                        <a:gs pos="2917">
                          <a:schemeClr val="tx1"/>
                        </a:gs>
                        <a:gs pos="30000">
                          <a:schemeClr val="tx1"/>
                        </a:gs>
                      </a:gsLst>
                      <a:lin ang="5400000" scaled="0"/>
                    </a:gradFill>
                  </a:rPr>
                  <a:t>Main colors</a:t>
                </a:r>
              </a:p>
            </p:txBody>
          </p:sp>
          <p:sp>
            <p:nvSpPr>
              <p:cNvPr id="11" name="TextBox 10"/>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a:gradFill>
                      <a:gsLst>
                        <a:gs pos="2917">
                          <a:schemeClr val="tx1"/>
                        </a:gs>
                        <a:gs pos="30000">
                          <a:schemeClr val="tx1"/>
                        </a:gs>
                      </a:gsLst>
                      <a:lin ang="5400000" scaled="0"/>
                    </a:gradFill>
                  </a:rPr>
                  <a:t>Secondary colors (use only when</a:t>
                </a:r>
                <a:r>
                  <a:rPr lang="en-US" sz="1000" baseline="0">
                    <a:gradFill>
                      <a:gsLst>
                        <a:gs pos="2917">
                          <a:schemeClr val="tx1"/>
                        </a:gs>
                        <a:gs pos="30000">
                          <a:schemeClr val="tx1"/>
                        </a:gs>
                      </a:gsLst>
                      <a:lin ang="5400000" scaled="0"/>
                    </a:gradFill>
                  </a:rPr>
                  <a:t> necessary)</a:t>
                </a:r>
                <a:endParaRPr lang="en-US" sz="1000">
                  <a:gradFill>
                    <a:gsLst>
                      <a:gs pos="2917">
                        <a:schemeClr val="tx1"/>
                      </a:gs>
                      <a:gs pos="30000">
                        <a:schemeClr val="tx1"/>
                      </a:gs>
                    </a:gsLst>
                    <a:lin ang="5400000" scaled="0"/>
                  </a:gradFill>
                </a:endParaRPr>
              </a:p>
            </p:txBody>
          </p:sp>
        </p:grpSp>
        <p:sp>
          <p:nvSpPr>
            <p:cNvPr id="7" name="Rectangle 6"/>
            <p:cNvSpPr/>
            <p:nvPr userDrawn="1"/>
          </p:nvSpPr>
          <p:spPr bwMode="auto">
            <a:xfrm rot="5400000">
              <a:off x="12328886" y="5187117"/>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12389">
                        <a:srgbClr val="FFFFFF"/>
                      </a:gs>
                      <a:gs pos="46000">
                        <a:srgbClr val="FFFFFF"/>
                      </a:gs>
                    </a:gsLst>
                    <a:lin ang="5400000" scaled="0"/>
                  </a:gradFill>
                  <a:latin typeface="+mn-lt"/>
                  <a:ea typeface="Segoe UI" pitchFamily="34" charset="0"/>
                  <a:cs typeface="Segoe UI" pitchFamily="34" charset="0"/>
                </a:rPr>
                <a:t>Gray</a:t>
              </a:r>
            </a:p>
            <a:p>
              <a:pPr marL="0" algn="l" defTabSz="932472" rtl="0" eaLnBrk="1" fontAlgn="base" latinLnBrk="0" hangingPunct="1">
                <a:lnSpc>
                  <a:spcPct val="100000"/>
                </a:lnSpc>
                <a:spcBef>
                  <a:spcPct val="0"/>
                </a:spcBef>
                <a:spcAft>
                  <a:spcPct val="0"/>
                </a:spcAft>
              </a:pPr>
              <a:r>
                <a:rPr lang="en-US" sz="500" kern="1200">
                  <a:gradFill>
                    <a:gsLst>
                      <a:gs pos="12389">
                        <a:srgbClr val="FFFFFF"/>
                      </a:gs>
                      <a:gs pos="46000">
                        <a:srgbClr val="FFFFFF"/>
                      </a:gs>
                    </a:gsLst>
                    <a:lin ang="5400000" scaled="0"/>
                  </a:gradFill>
                  <a:latin typeface="+mn-lt"/>
                  <a:ea typeface="Segoe UI" pitchFamily="34" charset="0"/>
                  <a:cs typeface="Segoe UI" pitchFamily="34" charset="0"/>
                </a:rPr>
                <a:t>R:80 G:80 B:80</a:t>
              </a:r>
            </a:p>
          </p:txBody>
        </p:sp>
      </p:grpSp>
      <p:grpSp>
        <p:nvGrpSpPr>
          <p:cNvPr id="20" name="Group 19"/>
          <p:cNvGrpSpPr/>
          <p:nvPr userDrawn="1"/>
        </p:nvGrpSpPr>
        <p:grpSpPr>
          <a:xfrm>
            <a:off x="12618967" y="0"/>
            <a:ext cx="952401" cy="5766965"/>
            <a:chOff x="12618967" y="0"/>
            <a:chExt cx="952401" cy="5766965"/>
          </a:xfrm>
        </p:grpSpPr>
        <p:grpSp>
          <p:nvGrpSpPr>
            <p:cNvPr id="21" name="Group 20"/>
            <p:cNvGrpSpPr/>
            <p:nvPr userDrawn="1"/>
          </p:nvGrpSpPr>
          <p:grpSpPr>
            <a:xfrm>
              <a:off x="12618967" y="0"/>
              <a:ext cx="952401" cy="5720411"/>
              <a:chOff x="12618967" y="0"/>
              <a:chExt cx="952401" cy="5720411"/>
            </a:xfrm>
          </p:grpSpPr>
          <p:grpSp>
            <p:nvGrpSpPr>
              <p:cNvPr id="23" name="Group 22"/>
              <p:cNvGrpSpPr/>
              <p:nvPr userDrawn="1"/>
            </p:nvGrpSpPr>
            <p:grpSpPr>
              <a:xfrm rot="5400000">
                <a:off x="11580864" y="1044098"/>
                <a:ext cx="2705442" cy="629236"/>
                <a:chOff x="1584344" y="4543426"/>
                <a:chExt cx="2705442" cy="629236"/>
              </a:xfrm>
            </p:grpSpPr>
            <p:sp>
              <p:nvSpPr>
                <p:cNvPr id="29" name="Rectangle 28"/>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Orange</a:t>
                  </a: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216 G:59 B:1</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0 G:120 B:215</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14644">
                            <a:schemeClr val="tx1"/>
                          </a:gs>
                          <a:gs pos="42000">
                            <a:schemeClr val="tx1"/>
                          </a:gs>
                        </a:gsLst>
                        <a:lin ang="5400000" scaled="0"/>
                      </a:gradFill>
                      <a:latin typeface="+mn-lt"/>
                      <a:ea typeface="Segoe UI" pitchFamily="34" charset="0"/>
                      <a:cs typeface="Segoe UI" pitchFamily="34" charset="0"/>
                    </a:rPr>
                    <a:t>Light Green</a:t>
                  </a:r>
                </a:p>
                <a:p>
                  <a:pPr algn="l" defTabSz="932472" fontAlgn="base">
                    <a:lnSpc>
                      <a:spcPct val="100000"/>
                    </a:lnSpc>
                    <a:spcBef>
                      <a:spcPct val="0"/>
                    </a:spcBef>
                    <a:spcAft>
                      <a:spcPct val="0"/>
                    </a:spcAft>
                  </a:pPr>
                  <a:r>
                    <a:rPr lang="en-US" sz="500">
                      <a:gradFill>
                        <a:gsLst>
                          <a:gs pos="10042">
                            <a:schemeClr val="tx1"/>
                          </a:gs>
                          <a:gs pos="39000">
                            <a:schemeClr val="tx1"/>
                          </a:gs>
                        </a:gsLst>
                        <a:lin ang="5400000" scaled="0"/>
                      </a:gradFill>
                      <a:ea typeface="Segoe UI" pitchFamily="34" charset="0"/>
                      <a:cs typeface="Segoe UI" pitchFamily="34" charset="0"/>
                    </a:rPr>
                    <a:t>R:</a:t>
                  </a:r>
                  <a:r>
                    <a:rPr lang="en-US" sz="500" baseline="0">
                      <a:gradFill>
                        <a:gsLst>
                          <a:gs pos="10042">
                            <a:schemeClr val="tx1"/>
                          </a:gs>
                          <a:gs pos="39000">
                            <a:schemeClr val="tx1"/>
                          </a:gs>
                        </a:gsLst>
                        <a:lin ang="5400000" scaled="0"/>
                      </a:gradFill>
                      <a:ea typeface="Segoe UI" pitchFamily="34" charset="0"/>
                      <a:cs typeface="Segoe UI" pitchFamily="34" charset="0"/>
                    </a:rPr>
                    <a:t>186 G:216 B:10</a:t>
                  </a:r>
                  <a:endParaRPr lang="en-US" sz="500">
                    <a:gradFill>
                      <a:gsLst>
                        <a:gs pos="10042">
                          <a:schemeClr val="tx1"/>
                        </a:gs>
                        <a:gs pos="39000">
                          <a:schemeClr val="tx1"/>
                        </a:gs>
                      </a:gsLst>
                      <a:lin ang="5400000" scaled="0"/>
                    </a:gradFill>
                    <a:ea typeface="Segoe UI" pitchFamily="34" charset="0"/>
                    <a:cs typeface="Segoe UI" pitchFamily="34" charset="0"/>
                  </a:endParaRPr>
                </a:p>
              </p:txBody>
            </p:sp>
            <p:sp>
              <p:nvSpPr>
                <p:cNvPr id="32" name="Rectangle 31"/>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Purple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a:t>
                  </a:r>
                  <a:r>
                    <a:rPr lang="en-US" sz="500" baseline="0">
                      <a:gradFill>
                        <a:gsLst>
                          <a:gs pos="2092">
                            <a:srgbClr val="F8F8F8"/>
                          </a:gs>
                          <a:gs pos="10042">
                            <a:srgbClr val="F8F8F8"/>
                          </a:gs>
                        </a:gsLst>
                        <a:lin ang="5400000" scaled="0"/>
                      </a:gradFill>
                      <a:ea typeface="Segoe UI" pitchFamily="34" charset="0"/>
                      <a:cs typeface="Segoe UI" pitchFamily="34" charset="0"/>
                    </a:rPr>
                    <a:t>92 G:45 B:145</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33" name="Rectangle 32"/>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a:t>
                  </a:r>
                  <a:r>
                    <a:rPr lang="en-US" sz="500" baseline="0">
                      <a:gradFill>
                        <a:gsLst>
                          <a:gs pos="2092">
                            <a:srgbClr val="F8F8F8"/>
                          </a:gs>
                          <a:gs pos="10042">
                            <a:srgbClr val="F8F8F8"/>
                          </a:gs>
                        </a:gsLst>
                        <a:lin ang="5400000" scaled="0"/>
                      </a:gradFill>
                      <a:ea typeface="Segoe UI" pitchFamily="34" charset="0"/>
                      <a:cs typeface="Segoe UI" pitchFamily="34" charset="0"/>
                    </a:rPr>
                    <a:t>0 G:32 B:80</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34" name="Rectangle 33"/>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14644">
                            <a:schemeClr val="tx1"/>
                          </a:gs>
                          <a:gs pos="42000">
                            <a:schemeClr val="tx1"/>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a:gradFill>
                        <a:gsLst>
                          <a:gs pos="10042">
                            <a:schemeClr val="tx1"/>
                          </a:gs>
                          <a:gs pos="39000">
                            <a:schemeClr val="tx1"/>
                          </a:gs>
                        </a:gsLst>
                        <a:lin ang="5400000" scaled="0"/>
                      </a:gradFill>
                      <a:latin typeface="+mn-lt"/>
                      <a:ea typeface="Segoe UI" pitchFamily="34" charset="0"/>
                      <a:cs typeface="Segoe UI" pitchFamily="34" charset="0"/>
                    </a:rPr>
                    <a:t>R:255 G:185 B:0</a:t>
                  </a:r>
                </a:p>
              </p:txBody>
            </p:sp>
          </p:grpSp>
          <p:grpSp>
            <p:nvGrpSpPr>
              <p:cNvPr id="24" name="Group 23"/>
              <p:cNvGrpSpPr/>
              <p:nvPr userDrawn="1"/>
            </p:nvGrpSpPr>
            <p:grpSpPr>
              <a:xfrm rot="5400000">
                <a:off x="11870606" y="3812276"/>
                <a:ext cx="1786491" cy="289766"/>
                <a:chOff x="4476564" y="4543426"/>
                <a:chExt cx="1786491" cy="289766"/>
              </a:xfrm>
            </p:grpSpPr>
            <p:sp>
              <p:nvSpPr>
                <p:cNvPr id="27" name="Rectangle 26"/>
                <p:cNvSpPr/>
                <p:nvPr userDrawn="1"/>
              </p:nvSpPr>
              <p:spPr bwMode="auto">
                <a:xfrm>
                  <a:off x="4476564" y="4543426"/>
                  <a:ext cx="869930" cy="289766"/>
                </a:xfrm>
                <a:prstGeom prst="rect">
                  <a:avLst/>
                </a:prstGeom>
                <a:solidFill>
                  <a:srgbClr val="00188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Mid-Blue</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R:0 G:24 B:143</a:t>
                  </a:r>
                </a:p>
              </p:txBody>
            </p:sp>
            <p:sp>
              <p:nvSpPr>
                <p:cNvPr id="28" name="Rectangle 27"/>
                <p:cNvSpPr/>
                <p:nvPr userDrawn="1"/>
              </p:nvSpPr>
              <p:spPr bwMode="auto">
                <a:xfrm>
                  <a:off x="5393125" y="4543426"/>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14644">
                            <a:schemeClr val="tx1"/>
                          </a:gs>
                          <a:gs pos="42000">
                            <a:schemeClr val="tx1"/>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kern="1200">
                      <a:gradFill>
                        <a:gsLst>
                          <a:gs pos="10042">
                            <a:schemeClr val="tx1"/>
                          </a:gs>
                          <a:gs pos="39000">
                            <a:schemeClr val="tx1"/>
                          </a:gs>
                        </a:gsLst>
                        <a:lin ang="5400000" scaled="0"/>
                      </a:gradFill>
                      <a:latin typeface="+mn-lt"/>
                      <a:ea typeface="Segoe UI" pitchFamily="34" charset="0"/>
                      <a:cs typeface="Segoe UI" pitchFamily="34" charset="0"/>
                    </a:rPr>
                    <a:t>R:0 G:188 B:242</a:t>
                  </a:r>
                </a:p>
              </p:txBody>
            </p:sp>
          </p:grpSp>
          <p:sp>
            <p:nvSpPr>
              <p:cNvPr id="25" name="TextBox 24"/>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a:gradFill>
                      <a:gsLst>
                        <a:gs pos="2917">
                          <a:schemeClr val="tx1"/>
                        </a:gs>
                        <a:gs pos="30000">
                          <a:schemeClr val="tx1"/>
                        </a:gs>
                      </a:gsLst>
                      <a:lin ang="5400000" scaled="0"/>
                    </a:gradFill>
                  </a:rPr>
                  <a:t>Main colors</a:t>
                </a:r>
              </a:p>
            </p:txBody>
          </p:sp>
          <p:sp>
            <p:nvSpPr>
              <p:cNvPr id="26" name="TextBox 25"/>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a:gradFill>
                      <a:gsLst>
                        <a:gs pos="2917">
                          <a:schemeClr val="tx1"/>
                        </a:gs>
                        <a:gs pos="30000">
                          <a:schemeClr val="tx1"/>
                        </a:gs>
                      </a:gsLst>
                      <a:lin ang="5400000" scaled="0"/>
                    </a:gradFill>
                  </a:rPr>
                  <a:t>Secondary colors (use only when</a:t>
                </a:r>
                <a:r>
                  <a:rPr lang="en-US" sz="1000" baseline="0">
                    <a:gradFill>
                      <a:gsLst>
                        <a:gs pos="2917">
                          <a:schemeClr val="tx1"/>
                        </a:gs>
                        <a:gs pos="30000">
                          <a:schemeClr val="tx1"/>
                        </a:gs>
                      </a:gsLst>
                      <a:lin ang="5400000" scaled="0"/>
                    </a:gradFill>
                  </a:rPr>
                  <a:t> necessary)</a:t>
                </a:r>
                <a:endParaRPr lang="en-US" sz="1000">
                  <a:gradFill>
                    <a:gsLst>
                      <a:gs pos="2917">
                        <a:schemeClr val="tx1"/>
                      </a:gs>
                      <a:gs pos="30000">
                        <a:schemeClr val="tx1"/>
                      </a:gs>
                    </a:gsLst>
                    <a:lin ang="5400000" scaled="0"/>
                  </a:gradFill>
                </a:endParaRPr>
              </a:p>
            </p:txBody>
          </p:sp>
        </p:grpSp>
        <p:sp>
          <p:nvSpPr>
            <p:cNvPr id="22" name="Rectangle 21"/>
            <p:cNvSpPr/>
            <p:nvPr userDrawn="1"/>
          </p:nvSpPr>
          <p:spPr bwMode="auto">
            <a:xfrm rot="5400000">
              <a:off x="12328886" y="5187117"/>
              <a:ext cx="869930" cy="289766"/>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12389">
                        <a:srgbClr val="FFFFFF"/>
                      </a:gs>
                      <a:gs pos="46000">
                        <a:srgbClr val="FFFFFF"/>
                      </a:gs>
                    </a:gsLst>
                    <a:lin ang="5400000" scaled="0"/>
                  </a:gradFill>
                  <a:latin typeface="+mn-lt"/>
                  <a:ea typeface="Segoe UI" pitchFamily="34" charset="0"/>
                  <a:cs typeface="Segoe UI" pitchFamily="34" charset="0"/>
                </a:rPr>
                <a:t>Gray</a:t>
              </a:r>
            </a:p>
            <a:p>
              <a:pPr marL="0" algn="l" defTabSz="932472" rtl="0" eaLnBrk="1" fontAlgn="base" latinLnBrk="0" hangingPunct="1">
                <a:lnSpc>
                  <a:spcPct val="100000"/>
                </a:lnSpc>
                <a:spcBef>
                  <a:spcPct val="0"/>
                </a:spcBef>
                <a:spcAft>
                  <a:spcPct val="0"/>
                </a:spcAft>
              </a:pPr>
              <a:r>
                <a:rPr lang="en-US" sz="500" kern="1200">
                  <a:gradFill>
                    <a:gsLst>
                      <a:gs pos="12389">
                        <a:srgbClr val="FFFFFF"/>
                      </a:gs>
                      <a:gs pos="46000">
                        <a:srgbClr val="FFFFFF"/>
                      </a:gs>
                    </a:gsLst>
                    <a:lin ang="5400000" scaled="0"/>
                  </a:gradFill>
                  <a:latin typeface="+mn-lt"/>
                  <a:ea typeface="Segoe UI" pitchFamily="34" charset="0"/>
                  <a:cs typeface="Segoe UI" pitchFamily="34" charset="0"/>
                </a:rPr>
                <a:t>R:80 G:80 B:80</a:t>
              </a:r>
            </a:p>
          </p:txBody>
        </p:sp>
      </p:grpSp>
    </p:spTree>
    <p:extLst>
      <p:ext uri="{BB962C8B-B14F-4D97-AF65-F5344CB8AC3E}">
        <p14:creationId xmlns:p14="http://schemas.microsoft.com/office/powerpoint/2010/main" val="1529516073"/>
      </p:ext>
    </p:extLst>
  </p:cSld>
  <p:clrMap bg1="dk1" tx1="lt1" bg2="dk2" tx2="lt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 id="2147484438" r:id="rId12"/>
    <p:sldLayoutId id="2147484439" r:id="rId13"/>
    <p:sldLayoutId id="2147484440" r:id="rId14"/>
    <p:sldLayoutId id="2147484441" r:id="rId15"/>
    <p:sldLayoutId id="2147484442" r:id="rId16"/>
    <p:sldLayoutId id="2147484443" r:id="rId17"/>
    <p:sldLayoutId id="2147484444" r:id="rId18"/>
    <p:sldLayoutId id="2147484445" r:id="rId19"/>
    <p:sldLayoutId id="2147484446" r:id="rId20"/>
    <p:sldLayoutId id="2147484447" r:id="rId21"/>
    <p:sldLayoutId id="2147484448" r:id="rId22"/>
    <p:sldLayoutId id="2147484449" r:id="rId23"/>
  </p:sldLayoutIdLst>
  <p:transition>
    <p:fade/>
  </p:transition>
  <p:txStyles>
    <p:titleStyle>
      <a:lvl1pPr algn="l" defTabSz="914554" rtl="0" eaLnBrk="1" latinLnBrk="0" hangingPunct="1">
        <a:lnSpc>
          <a:spcPct val="90000"/>
        </a:lnSpc>
        <a:spcBef>
          <a:spcPct val="0"/>
        </a:spcBef>
        <a:buNone/>
        <a:defRPr lang="en-US" sz="4706"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213" marR="0" indent="-336213" algn="l" defTabSz="914554" rtl="0" eaLnBrk="1" fontAlgn="auto" latinLnBrk="0" hangingPunct="1">
        <a:lnSpc>
          <a:spcPct val="90000"/>
        </a:lnSpc>
        <a:spcBef>
          <a:spcPct val="20000"/>
        </a:spcBef>
        <a:spcAft>
          <a:spcPts val="0"/>
        </a:spcAft>
        <a:buClrTx/>
        <a:buSzPct val="90000"/>
        <a:buFont typeface="Arial" pitchFamily="34" charset="0"/>
        <a:buChar char="•"/>
        <a:tabLst/>
        <a:defRPr sz="3922" kern="1200" spc="0" baseline="0">
          <a:gradFill>
            <a:gsLst>
              <a:gs pos="1250">
                <a:schemeClr val="tx1"/>
              </a:gs>
              <a:gs pos="100000">
                <a:schemeClr val="tx1"/>
              </a:gs>
            </a:gsLst>
            <a:lin ang="5400000" scaled="0"/>
          </a:gradFill>
          <a:latin typeface="+mj-lt"/>
          <a:ea typeface="+mn-ea"/>
          <a:cs typeface="+mn-cs"/>
        </a:defRPr>
      </a:lvl1pPr>
      <a:lvl2pPr marL="572808" marR="0" indent="-236595" algn="l" defTabSz="914554"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498" marR="0" indent="-224142" algn="l" defTabSz="914554"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640" marR="0" indent="-224142" algn="l" defTabSz="914554"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783" marR="0" indent="-224142" algn="l" defTabSz="914554"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5021" indent="-228639" algn="l" defTabSz="914554"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2299" indent="-228639" algn="l" defTabSz="914554"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9576" indent="-228639" algn="l" defTabSz="914554"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854" indent="-228639" algn="l" defTabSz="914554"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554" rtl="0" eaLnBrk="1" latinLnBrk="0" hangingPunct="1">
        <a:defRPr sz="1765" kern="1200">
          <a:solidFill>
            <a:schemeClr val="tx1"/>
          </a:solidFill>
          <a:latin typeface="+mn-lt"/>
          <a:ea typeface="+mn-ea"/>
          <a:cs typeface="+mn-cs"/>
        </a:defRPr>
      </a:lvl1pPr>
      <a:lvl2pPr marL="457277" algn="l" defTabSz="914554" rtl="0" eaLnBrk="1" latinLnBrk="0" hangingPunct="1">
        <a:defRPr sz="1765" kern="1200">
          <a:solidFill>
            <a:schemeClr val="tx1"/>
          </a:solidFill>
          <a:latin typeface="+mn-lt"/>
          <a:ea typeface="+mn-ea"/>
          <a:cs typeface="+mn-cs"/>
        </a:defRPr>
      </a:lvl2pPr>
      <a:lvl3pPr marL="914554" algn="l" defTabSz="914554" rtl="0" eaLnBrk="1" latinLnBrk="0" hangingPunct="1">
        <a:defRPr sz="1765" kern="1200">
          <a:solidFill>
            <a:schemeClr val="tx1"/>
          </a:solidFill>
          <a:latin typeface="+mn-lt"/>
          <a:ea typeface="+mn-ea"/>
          <a:cs typeface="+mn-cs"/>
        </a:defRPr>
      </a:lvl3pPr>
      <a:lvl4pPr marL="1371830" algn="l" defTabSz="914554" rtl="0" eaLnBrk="1" latinLnBrk="0" hangingPunct="1">
        <a:defRPr sz="1765" kern="1200">
          <a:solidFill>
            <a:schemeClr val="tx1"/>
          </a:solidFill>
          <a:latin typeface="+mn-lt"/>
          <a:ea typeface="+mn-ea"/>
          <a:cs typeface="+mn-cs"/>
        </a:defRPr>
      </a:lvl4pPr>
      <a:lvl5pPr marL="1829107" algn="l" defTabSz="914554" rtl="0" eaLnBrk="1" latinLnBrk="0" hangingPunct="1">
        <a:defRPr sz="1765" kern="1200">
          <a:solidFill>
            <a:schemeClr val="tx1"/>
          </a:solidFill>
          <a:latin typeface="+mn-lt"/>
          <a:ea typeface="+mn-ea"/>
          <a:cs typeface="+mn-cs"/>
        </a:defRPr>
      </a:lvl5pPr>
      <a:lvl6pPr marL="2286385" algn="l" defTabSz="914554" rtl="0" eaLnBrk="1" latinLnBrk="0" hangingPunct="1">
        <a:defRPr sz="1765" kern="1200">
          <a:solidFill>
            <a:schemeClr val="tx1"/>
          </a:solidFill>
          <a:latin typeface="+mn-lt"/>
          <a:ea typeface="+mn-ea"/>
          <a:cs typeface="+mn-cs"/>
        </a:defRPr>
      </a:lvl6pPr>
      <a:lvl7pPr marL="2743661" algn="l" defTabSz="914554" rtl="0" eaLnBrk="1" latinLnBrk="0" hangingPunct="1">
        <a:defRPr sz="1765" kern="1200">
          <a:solidFill>
            <a:schemeClr val="tx1"/>
          </a:solidFill>
          <a:latin typeface="+mn-lt"/>
          <a:ea typeface="+mn-ea"/>
          <a:cs typeface="+mn-cs"/>
        </a:defRPr>
      </a:lvl7pPr>
      <a:lvl8pPr marL="3200937" algn="l" defTabSz="914554" rtl="0" eaLnBrk="1" latinLnBrk="0" hangingPunct="1">
        <a:defRPr sz="1765" kern="1200">
          <a:solidFill>
            <a:schemeClr val="tx1"/>
          </a:solidFill>
          <a:latin typeface="+mn-lt"/>
          <a:ea typeface="+mn-ea"/>
          <a:cs typeface="+mn-cs"/>
        </a:defRPr>
      </a:lvl8pPr>
      <a:lvl9pPr marL="3658215" algn="l" defTabSz="914554"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0">
          <p15:clr>
            <a:srgbClr val="5ACBF0"/>
          </p15:clr>
        </p15:guide>
        <p15:guide id="3" pos="734">
          <p15:clr>
            <a:srgbClr val="5ACBF0"/>
          </p15:clr>
        </p15:guide>
        <p15:guide id="4" pos="1299">
          <p15:clr>
            <a:srgbClr val="5ACBF0"/>
          </p15:clr>
        </p15:guide>
        <p15:guide id="5" pos="1864">
          <p15:clr>
            <a:srgbClr val="5ACBF0"/>
          </p15:clr>
        </p15:guide>
        <p15:guide id="6" pos="2429">
          <p15:clr>
            <a:srgbClr val="5ACBF0"/>
          </p15:clr>
        </p15:guide>
        <p15:guide id="7" pos="2993">
          <p15:clr>
            <a:srgbClr val="5ACBF0"/>
          </p15:clr>
        </p15:guide>
        <p15:guide id="8" pos="3558">
          <p15:clr>
            <a:srgbClr val="5ACBF0"/>
          </p15:clr>
        </p15:guide>
        <p15:guide id="9" pos="4122">
          <p15:clr>
            <a:srgbClr val="5ACBF0"/>
          </p15:clr>
        </p15:guide>
        <p15:guide id="10" pos="4687">
          <p15:clr>
            <a:srgbClr val="5ACBF0"/>
          </p15:clr>
        </p15:guide>
        <p15:guide id="11" pos="5251">
          <p15:clr>
            <a:srgbClr val="5ACBF0"/>
          </p15:clr>
        </p15:guide>
        <p15:guide id="12" pos="5816">
          <p15:clr>
            <a:srgbClr val="5ACBF0"/>
          </p15:clr>
        </p15:guide>
        <p15:guide id="13" pos="6381">
          <p15:clr>
            <a:srgbClr val="5ACBF0"/>
          </p15:clr>
        </p15:guide>
        <p15:guide id="14" pos="6946">
          <p15:clr>
            <a:srgbClr val="5ACBF0"/>
          </p15:clr>
        </p15:guide>
        <p15:guide id="15" pos="7510">
          <p15:clr>
            <a:srgbClr val="5ACBF0"/>
          </p15:clr>
        </p15:guide>
        <p15:guide id="16" pos="282">
          <p15:clr>
            <a:srgbClr val="C35EA4"/>
          </p15:clr>
        </p15:guide>
        <p15:guide id="17" pos="7398">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a:t>Second level</a:t>
            </a:r>
          </a:p>
          <a:p>
            <a:pPr lvl="2"/>
            <a:r>
              <a:rPr lang="en-US"/>
              <a:t>Third level</a:t>
            </a:r>
          </a:p>
          <a:p>
            <a:pPr lvl="3"/>
            <a:r>
              <a:rPr lang="en-US"/>
              <a:t>Fourth level</a:t>
            </a:r>
          </a:p>
          <a:p>
            <a:pPr lvl="4"/>
            <a:r>
              <a:rPr lang="en-US"/>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216 G:59 B:1</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a:t>
              </a:r>
              <a:r>
                <a:rPr lang="en-US" sz="500" baseline="0">
                  <a:gradFill>
                    <a:gsLst>
                      <a:gs pos="2092">
                        <a:srgbClr val="F8F8F8"/>
                      </a:gs>
                      <a:gs pos="10042">
                        <a:srgbClr val="F8F8F8"/>
                      </a:gs>
                    </a:gsLst>
                    <a:lin ang="5400000" scaled="0"/>
                  </a:gradFill>
                  <a:ea typeface="Segoe UI" pitchFamily="34" charset="0"/>
                  <a:cs typeface="Segoe UI" pitchFamily="34" charset="0"/>
                </a:rPr>
                <a:t>168 G:0 B:0</a:t>
              </a:r>
              <a:endParaRPr lang="en-US" sz="50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4233658430"/>
      </p:ext>
    </p:extLst>
  </p:cSld>
  <p:clrMap bg1="dk1" tx1="lt1" bg2="dk2" tx2="lt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 id="2147484463" r:id="rId13"/>
    <p:sldLayoutId id="2147484464" r:id="rId14"/>
    <p:sldLayoutId id="2147484465" r:id="rId15"/>
    <p:sldLayoutId id="2147484466" r:id="rId16"/>
    <p:sldLayoutId id="2147484467" r:id="rId17"/>
    <p:sldLayoutId id="2147484468"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20.xml"/><Relationship Id="rId1" Type="http://schemas.openxmlformats.org/officeDocument/2006/relationships/slideLayout" Target="../slideLayouts/slideLayout80.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hyperlink" Target="https://aka.ms/ignite.mobileap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5.xml"/><Relationship Id="rId4" Type="http://schemas.openxmlformats.org/officeDocument/2006/relationships/image" Target="../media/image14.emf"/></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21.xml"/><Relationship Id="rId1" Type="http://schemas.openxmlformats.org/officeDocument/2006/relationships/slideLayout" Target="../slideLayouts/slideLayout73.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5.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134.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3" Type="http://schemas.openxmlformats.org/officeDocument/2006/relationships/hyperlink" Target="http://blogs.technet.com/b/privatecloud/archive/2015/04/01/zero-downtime-patch-amp-update-orchestration-on-the-microsoft-cloud-platform-system.aspx" TargetMode="External"/><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2" y="1485604"/>
            <a:ext cx="11338436" cy="1828786"/>
          </a:xfrm>
        </p:spPr>
        <p:txBody>
          <a:bodyPr/>
          <a:lstStyle/>
          <a:p>
            <a:r>
              <a:rPr lang="en-US"/>
              <a:t>Manage updates across on-premises and clouds for Windows Server &amp; Linux </a:t>
            </a:r>
          </a:p>
        </p:txBody>
      </p:sp>
      <p:sp>
        <p:nvSpPr>
          <p:cNvPr id="5" name="Text Placeholder 4"/>
          <p:cNvSpPr>
            <a:spLocks noGrp="1"/>
          </p:cNvSpPr>
          <p:nvPr>
            <p:ph type="body" sz="quarter" idx="12"/>
          </p:nvPr>
        </p:nvSpPr>
        <p:spPr>
          <a:xfrm>
            <a:off x="274702" y="3863018"/>
            <a:ext cx="7315137" cy="1828007"/>
          </a:xfrm>
        </p:spPr>
        <p:txBody>
          <a:bodyPr/>
          <a:lstStyle/>
          <a:p>
            <a:r>
              <a:rPr lang="en-US"/>
              <a:t>Ravi Chintalapudi</a:t>
            </a:r>
          </a:p>
          <a:p>
            <a:r>
              <a:rPr lang="en-US"/>
              <a:t>Principal Program Manager</a:t>
            </a:r>
          </a:p>
        </p:txBody>
      </p:sp>
      <p:sp>
        <p:nvSpPr>
          <p:cNvPr id="2" name="Rectangle 1"/>
          <p:cNvSpPr/>
          <p:nvPr/>
        </p:nvSpPr>
        <p:spPr>
          <a:xfrm>
            <a:off x="11067956" y="205458"/>
            <a:ext cx="109036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rPr>
              <a:t>BRK2091</a:t>
            </a:r>
          </a:p>
        </p:txBody>
      </p:sp>
    </p:spTree>
    <p:extLst>
      <p:ext uri="{BB962C8B-B14F-4D97-AF65-F5344CB8AC3E}">
        <p14:creationId xmlns:p14="http://schemas.microsoft.com/office/powerpoint/2010/main" val="239671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932563"/>
          </a:xfrm>
        </p:spPr>
        <p:txBody>
          <a:bodyPr/>
          <a:lstStyle/>
          <a:p>
            <a:r>
              <a:rPr lang="en-US" sz="5400" dirty="0"/>
              <a:t>OMS Update Management</a:t>
            </a:r>
          </a:p>
        </p:txBody>
      </p:sp>
    </p:spTree>
    <p:extLst>
      <p:ext uri="{BB962C8B-B14F-4D97-AF65-F5344CB8AC3E}">
        <p14:creationId xmlns:p14="http://schemas.microsoft.com/office/powerpoint/2010/main" val="124031136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896560" y="111627"/>
            <a:ext cx="3405779" cy="6067232"/>
          </a:xfrm>
          <a:prstGeom prst="rect">
            <a:avLst/>
          </a:prstGeom>
          <a:solidFill>
            <a:schemeClr val="tx1">
              <a:alpha val="21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913926" eaLnBrk="1" fontAlgn="base" latinLnBrk="0" hangingPunct="1">
              <a:lnSpc>
                <a:spcPct val="100000"/>
              </a:lnSpc>
              <a:spcBef>
                <a:spcPct val="0"/>
              </a:spcBef>
              <a:spcAft>
                <a:spcPct val="0"/>
              </a:spcAft>
              <a:buClrTx/>
              <a:buSzTx/>
              <a:buFontTx/>
              <a:buNone/>
              <a:tabLst/>
              <a:defRPr/>
            </a:pPr>
            <a:endParaRPr kumimoji="0" lang="en-US" sz="196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01" name="Rectangle 100"/>
          <p:cNvSpPr/>
          <p:nvPr/>
        </p:nvSpPr>
        <p:spPr bwMode="auto">
          <a:xfrm>
            <a:off x="9058058" y="4296548"/>
            <a:ext cx="3235076" cy="183992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0" tIns="44799" rIns="89600" bIns="44799" numCol="1" rtlCol="0" anchor="ctr" anchorCtr="0" compatLnSpc="1">
            <a:prstTxWarp prst="textNoShape">
              <a:avLst/>
            </a:prstTxWarp>
          </a:bodyPr>
          <a:lstStyle/>
          <a:p>
            <a:pPr marL="0" marR="0" lvl="0" indent="0" defTabSz="913699" eaLnBrk="1" fontAlgn="auto" latinLnBrk="0" hangingPunct="1">
              <a:lnSpc>
                <a:spcPct val="90000"/>
              </a:lnSpc>
              <a:spcBef>
                <a:spcPts val="0"/>
              </a:spcBef>
              <a:spcAft>
                <a:spcPts val="0"/>
              </a:spcAft>
              <a:buClrTx/>
              <a:buSzTx/>
              <a:buFontTx/>
              <a:buNone/>
              <a:tabLst/>
              <a:defRPr/>
            </a:pPr>
            <a:endParaRPr kumimoji="0" lang="en-US" sz="1401" b="0" i="0" u="none" strike="noStrike" kern="0" cap="none" spc="-49" normalizeH="0" baseline="0" noProof="0" dirty="0">
              <a:ln>
                <a:noFill/>
              </a:ln>
              <a:solidFill>
                <a:srgbClr val="FFC000"/>
              </a:solidFill>
              <a:effectLst/>
              <a:uLnTx/>
              <a:uFillTx/>
            </a:endParaRPr>
          </a:p>
        </p:txBody>
      </p:sp>
      <p:sp>
        <p:nvSpPr>
          <p:cNvPr id="90" name="Rectangle 89"/>
          <p:cNvSpPr/>
          <p:nvPr/>
        </p:nvSpPr>
        <p:spPr bwMode="auto">
          <a:xfrm>
            <a:off x="123105" y="6126172"/>
            <a:ext cx="12219836" cy="802998"/>
          </a:xfrm>
          <a:prstGeom prst="rect">
            <a:avLst/>
          </a:prstGeom>
          <a:solidFill>
            <a:schemeClr val="tx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588" tIns="44793" rIns="89588" bIns="44793" numCol="1" rtlCol="0" anchor="ctr" anchorCtr="0" compatLnSpc="1">
            <a:prstTxWarp prst="textNoShape">
              <a:avLst/>
            </a:prstTxWarp>
          </a:bodyPr>
          <a:lstStyle/>
          <a:p>
            <a:pPr marL="0" marR="0" lvl="0" indent="0" algn="ctr" defTabSz="895403" eaLnBrk="1" fontAlgn="base" latinLnBrk="0" hangingPunct="1">
              <a:lnSpc>
                <a:spcPct val="90000"/>
              </a:lnSpc>
              <a:spcBef>
                <a:spcPct val="0"/>
              </a:spcBef>
              <a:spcAft>
                <a:spcPct val="0"/>
              </a:spcAft>
              <a:buClrTx/>
              <a:buSzTx/>
              <a:buFontTx/>
              <a:buNone/>
              <a:tabLst/>
              <a:defRPr/>
            </a:pPr>
            <a:endParaRPr kumimoji="0" lang="en-US" sz="1960" b="0" i="0" u="none" strike="noStrike" kern="0" cap="none" spc="-49" normalizeH="0" baseline="0" noProof="0" dirty="0">
              <a:ln>
                <a:noFill/>
              </a:ln>
              <a:solidFill>
                <a:srgbClr val="E7E6E6"/>
              </a:solidFill>
              <a:effectLst/>
              <a:uLnTx/>
              <a:uFillTx/>
            </a:endParaRPr>
          </a:p>
        </p:txBody>
      </p:sp>
      <p:grpSp>
        <p:nvGrpSpPr>
          <p:cNvPr id="91" name="Group 90"/>
          <p:cNvGrpSpPr/>
          <p:nvPr/>
        </p:nvGrpSpPr>
        <p:grpSpPr>
          <a:xfrm>
            <a:off x="834839" y="6404134"/>
            <a:ext cx="9269045" cy="262645"/>
            <a:chOff x="449655" y="6278126"/>
            <a:chExt cx="8097219" cy="262756"/>
          </a:xfrm>
        </p:grpSpPr>
        <p:sp>
          <p:nvSpPr>
            <p:cNvPr id="94" name="TextBox 93"/>
            <p:cNvSpPr txBox="1"/>
            <p:nvPr/>
          </p:nvSpPr>
          <p:spPr>
            <a:xfrm>
              <a:off x="3844265" y="6278126"/>
              <a:ext cx="4702609" cy="254370"/>
            </a:xfrm>
            <a:prstGeom prst="rect">
              <a:avLst/>
            </a:prstGeom>
            <a:noFill/>
          </p:spPr>
          <p:txBody>
            <a:bodyPr wrap="square" lIns="0" tIns="0" rIns="0" bIns="0" rtlCol="0">
              <a:spAutoFit/>
            </a:bodyPr>
            <a:lstStyle/>
            <a:p>
              <a:pPr marL="0" marR="0" lvl="0" indent="0" defTabSz="932083" eaLnBrk="1" fontAlgn="auto" latinLnBrk="0" hangingPunct="1">
                <a:lnSpc>
                  <a:spcPct val="90000"/>
                </a:lnSpc>
                <a:spcBef>
                  <a:spcPts val="0"/>
                </a:spcBef>
                <a:spcAft>
                  <a:spcPts val="0"/>
                </a:spcAft>
                <a:buClrTx/>
                <a:buSzTx/>
                <a:buFontTx/>
                <a:buNone/>
                <a:tabLst/>
                <a:defRPr/>
              </a:pPr>
              <a:r>
                <a:rPr kumimoji="0" lang="en-US" sz="1800" b="0" i="0" u="none" strike="noStrike" kern="0" cap="none" spc="-50" normalizeH="0" baseline="0" noProof="0" dirty="0">
                  <a:ln>
                    <a:noFill/>
                  </a:ln>
                  <a:gradFill>
                    <a:gsLst>
                      <a:gs pos="0">
                        <a:srgbClr val="505050"/>
                      </a:gs>
                      <a:gs pos="100000">
                        <a:srgbClr val="505050"/>
                      </a:gs>
                    </a:gsLst>
                    <a:lin ang="5400000" scaled="1"/>
                  </a:gradFill>
                  <a:effectLst/>
                  <a:uLnTx/>
                  <a:uFillTx/>
                  <a:latin typeface="Segoe UI Light" panose="020B0502040204020203" pitchFamily="34" charset="0"/>
                  <a:cs typeface="Segoe UI Light" panose="020B0502040204020203" pitchFamily="34" charset="0"/>
                </a:rPr>
                <a:t>Unified visibility and deployment</a:t>
              </a:r>
            </a:p>
          </p:txBody>
        </p:sp>
        <p:sp>
          <p:nvSpPr>
            <p:cNvPr id="99" name="TextBox 98"/>
            <p:cNvSpPr txBox="1"/>
            <p:nvPr/>
          </p:nvSpPr>
          <p:spPr>
            <a:xfrm>
              <a:off x="449655" y="6286512"/>
              <a:ext cx="3080477" cy="254370"/>
            </a:xfrm>
            <a:prstGeom prst="rect">
              <a:avLst/>
            </a:prstGeom>
            <a:noFill/>
          </p:spPr>
          <p:txBody>
            <a:bodyPr wrap="square" lIns="0" tIns="0" rIns="0" bIns="0" rtlCol="0">
              <a:spAutoFit/>
            </a:bodyPr>
            <a:lstStyle/>
            <a:p>
              <a:pPr marL="0" marR="0" lvl="0" indent="0" defTabSz="932083" eaLnBrk="1" fontAlgn="auto" latinLnBrk="0" hangingPunct="1">
                <a:lnSpc>
                  <a:spcPct val="90000"/>
                </a:lnSpc>
                <a:spcBef>
                  <a:spcPts val="0"/>
                </a:spcBef>
                <a:spcAft>
                  <a:spcPts val="0"/>
                </a:spcAft>
                <a:buClrTx/>
                <a:buSzTx/>
                <a:buFontTx/>
                <a:buNone/>
                <a:tabLst/>
                <a:defRPr/>
              </a:pPr>
              <a:r>
                <a:rPr kumimoji="0" lang="en-US" sz="1800" b="0" i="0" u="none" strike="noStrike" kern="0" cap="none" spc="-50" normalizeH="0" baseline="0" noProof="0" dirty="0">
                  <a:ln>
                    <a:noFill/>
                  </a:ln>
                  <a:gradFill>
                    <a:gsLst>
                      <a:gs pos="0">
                        <a:srgbClr val="505050"/>
                      </a:gs>
                      <a:gs pos="100000">
                        <a:srgbClr val="505050"/>
                      </a:gs>
                    </a:gsLst>
                    <a:lin ang="5400000" scaled="1"/>
                  </a:gradFill>
                  <a:effectLst/>
                  <a:uLnTx/>
                  <a:uFillTx/>
                  <a:latin typeface="Segoe UI Light" panose="020B0502040204020203" pitchFamily="34" charset="0"/>
                  <a:cs typeface="Segoe UI Light" panose="020B0502040204020203" pitchFamily="34" charset="0"/>
                </a:rPr>
                <a:t>Reliable, highly available, scalable</a:t>
              </a:r>
            </a:p>
          </p:txBody>
        </p:sp>
      </p:grpSp>
      <p:sp>
        <p:nvSpPr>
          <p:cNvPr id="150" name="TextBox 149"/>
          <p:cNvSpPr txBox="1"/>
          <p:nvPr/>
        </p:nvSpPr>
        <p:spPr>
          <a:xfrm>
            <a:off x="9125019" y="1174648"/>
            <a:ext cx="3001506" cy="4556376"/>
          </a:xfrm>
          <a:prstGeom prst="rect">
            <a:avLst/>
          </a:prstGeom>
          <a:noFill/>
        </p:spPr>
        <p:txBody>
          <a:bodyPr wrap="square" lIns="0" tIns="0" rIns="0" bIns="0" rtlCol="0">
            <a:spAutoFit/>
          </a:bodyPr>
          <a:lstStyle/>
          <a:p>
            <a:pPr marL="0" marR="0" lvl="0" indent="0" defTabSz="913699" eaLnBrk="1" fontAlgn="auto" latinLnBrk="0" hangingPunct="1">
              <a:lnSpc>
                <a:spcPct val="90000"/>
              </a:lnSpc>
              <a:spcBef>
                <a:spcPts val="0"/>
              </a:spcBef>
              <a:spcAft>
                <a:spcPts val="0"/>
              </a:spcAft>
              <a:buClrTx/>
              <a:buSzTx/>
              <a:buFontTx/>
              <a:buNone/>
              <a:tabLst/>
              <a:defRPr/>
            </a:pPr>
            <a:r>
              <a:rPr kumimoji="0" lang="en-US" sz="1400" b="1" i="0" u="none" strike="noStrike" kern="0" cap="none" spc="-49" normalizeH="0" baseline="0" noProof="0" dirty="0">
                <a:ln>
                  <a:noFill/>
                </a:ln>
                <a:gradFill>
                  <a:gsLst>
                    <a:gs pos="0">
                      <a:srgbClr val="FFFFFF"/>
                    </a:gs>
                    <a:gs pos="100000">
                      <a:srgbClr val="FFFFFF"/>
                    </a:gs>
                  </a:gsLst>
                  <a:lin ang="5400000" scaled="1"/>
                </a:gradFill>
                <a:effectLst/>
                <a:uLnTx/>
                <a:uFillTx/>
              </a:rPr>
              <a:t>Update Insights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dirty="0">
                <a:ln>
                  <a:noFill/>
                </a:ln>
                <a:gradFill>
                  <a:gsLst>
                    <a:gs pos="0">
                      <a:srgbClr val="FFFFFF"/>
                    </a:gs>
                    <a:gs pos="100000">
                      <a:srgbClr val="FFFFFF"/>
                    </a:gs>
                  </a:gsLst>
                  <a:lin ang="5400000" scaled="1"/>
                </a:gradFill>
                <a:effectLst/>
                <a:uLnTx/>
                <a:uFillTx/>
              </a:rPr>
              <a:t>Detailed reporting / compliance across Windows and Linux distros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dirty="0">
                <a:ln>
                  <a:noFill/>
                </a:ln>
                <a:gradFill>
                  <a:gsLst>
                    <a:gs pos="0">
                      <a:srgbClr val="FFFFFF"/>
                    </a:gs>
                    <a:gs pos="100000">
                      <a:srgbClr val="FFFFFF"/>
                    </a:gs>
                  </a:gsLst>
                  <a:lin ang="5400000" scaled="1"/>
                </a:gradFill>
                <a:effectLst/>
                <a:uLnTx/>
                <a:uFillTx/>
              </a:rPr>
              <a:t>Domain or non joined servers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dirty="0">
                <a:ln>
                  <a:noFill/>
                </a:ln>
                <a:gradFill>
                  <a:gsLst>
                    <a:gs pos="0">
                      <a:srgbClr val="FFFFFF"/>
                    </a:gs>
                    <a:gs pos="100000">
                      <a:srgbClr val="FFFFFF"/>
                    </a:gs>
                  </a:gsLst>
                  <a:lin ang="5400000" scaled="1"/>
                </a:gradFill>
                <a:effectLst/>
                <a:uLnTx/>
                <a:uFillTx/>
              </a:rPr>
              <a:t>Leverages native Windows and Linux tools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dirty="0">
                <a:ln>
                  <a:noFill/>
                </a:ln>
                <a:gradFill>
                  <a:gsLst>
                    <a:gs pos="0">
                      <a:srgbClr val="FFFFFF"/>
                    </a:gs>
                    <a:gs pos="100000">
                      <a:srgbClr val="FFFFFF"/>
                    </a:gs>
                  </a:gsLst>
                  <a:lin ang="5400000" scaled="1"/>
                </a:gradFill>
                <a:effectLst/>
                <a:uLnTx/>
                <a:uFillTx/>
              </a:rPr>
              <a:t>Rich search capabilities cross updates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dirty="0">
                <a:ln>
                  <a:noFill/>
                </a:ln>
                <a:gradFill>
                  <a:gsLst>
                    <a:gs pos="0">
                      <a:srgbClr val="FFFFFF"/>
                    </a:gs>
                    <a:gs pos="100000">
                      <a:srgbClr val="FFFFFF"/>
                    </a:gs>
                  </a:gsLst>
                  <a:lin ang="5400000" scaled="1"/>
                </a:gradFill>
                <a:effectLst/>
                <a:uLnTx/>
                <a:uFillTx/>
              </a:rPr>
              <a:t>Supports</a:t>
            </a:r>
          </a:p>
          <a:p>
            <a:pPr marL="634338" marR="0" lvl="1"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dirty="0">
                <a:ln>
                  <a:noFill/>
                </a:ln>
                <a:gradFill>
                  <a:gsLst>
                    <a:gs pos="0">
                      <a:srgbClr val="FFFFFF"/>
                    </a:gs>
                    <a:gs pos="100000">
                      <a:srgbClr val="FFFFFF"/>
                    </a:gs>
                  </a:gsLst>
                  <a:lin ang="5400000" scaled="1"/>
                </a:gradFill>
                <a:effectLst/>
                <a:uLnTx/>
                <a:uFillTx/>
              </a:rPr>
              <a:t>WS 2008 R2 &amp; above.</a:t>
            </a:r>
          </a:p>
          <a:p>
            <a:pPr marL="634338" marR="0" lvl="1"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dirty="0" err="1">
                <a:ln>
                  <a:noFill/>
                </a:ln>
                <a:gradFill>
                  <a:gsLst>
                    <a:gs pos="0">
                      <a:srgbClr val="FFFFFF"/>
                    </a:gs>
                    <a:gs pos="100000">
                      <a:srgbClr val="FFFFFF"/>
                    </a:gs>
                  </a:gsLst>
                  <a:lin ang="5400000" scaled="1"/>
                </a:gradFill>
                <a:effectLst/>
                <a:uLnTx/>
                <a:uFillTx/>
              </a:rPr>
              <a:t>Redhat</a:t>
            </a:r>
            <a:r>
              <a:rPr kumimoji="0" lang="en-US" sz="1400" b="0" i="0" u="none" strike="noStrike" kern="0" cap="none" spc="-49" normalizeH="0" baseline="0" noProof="0" dirty="0">
                <a:ln>
                  <a:noFill/>
                </a:ln>
                <a:gradFill>
                  <a:gsLst>
                    <a:gs pos="0">
                      <a:srgbClr val="FFFFFF"/>
                    </a:gs>
                    <a:gs pos="100000">
                      <a:srgbClr val="FFFFFF"/>
                    </a:gs>
                  </a:gsLst>
                  <a:lin ang="5400000" scaled="1"/>
                </a:gradFill>
                <a:effectLst/>
                <a:uLnTx/>
                <a:uFillTx/>
              </a:rPr>
              <a:t>, CentOS, Ubuntu, </a:t>
            </a:r>
            <a:r>
              <a:rPr kumimoji="0" lang="en-US" sz="1400" b="0" i="0" u="none" strike="noStrike" kern="0" cap="none" spc="-49" normalizeH="0" baseline="0" noProof="0" dirty="0" err="1">
                <a:ln>
                  <a:noFill/>
                </a:ln>
                <a:gradFill>
                  <a:gsLst>
                    <a:gs pos="0">
                      <a:srgbClr val="FFFFFF"/>
                    </a:gs>
                    <a:gs pos="100000">
                      <a:srgbClr val="FFFFFF"/>
                    </a:gs>
                  </a:gsLst>
                  <a:lin ang="5400000" scaled="1"/>
                </a:gradFill>
                <a:effectLst/>
                <a:uLnTx/>
                <a:uFillTx/>
              </a:rPr>
              <a:t>SuSE</a:t>
            </a:r>
            <a:endParaRPr kumimoji="0" lang="en-US" sz="1400" b="0" i="0" u="none" strike="noStrike" kern="0" cap="none" spc="-49" normalizeH="0" baseline="0" noProof="0" dirty="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200" b="1" i="0" u="none" strike="noStrike" kern="0" cap="none" spc="-49" normalizeH="0" baseline="0" noProof="0" dirty="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400" b="1" i="0" u="none" strike="noStrike" kern="0" cap="none" spc="-49" normalizeH="0" baseline="0" noProof="0" dirty="0">
                <a:ln>
                  <a:noFill/>
                </a:ln>
                <a:gradFill>
                  <a:gsLst>
                    <a:gs pos="0">
                      <a:srgbClr val="FFFFFF"/>
                    </a:gs>
                    <a:gs pos="100000">
                      <a:srgbClr val="FFFFFF"/>
                    </a:gs>
                  </a:gsLst>
                  <a:lin ang="5400000" scaled="1"/>
                </a:gradFill>
                <a:effectLst/>
                <a:uLnTx/>
                <a:uFillTx/>
              </a:rPr>
              <a:t>Update Deployments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dirty="0">
                <a:ln>
                  <a:noFill/>
                </a:ln>
                <a:gradFill>
                  <a:gsLst>
                    <a:gs pos="0">
                      <a:srgbClr val="FFFFFF"/>
                    </a:gs>
                    <a:gs pos="100000">
                      <a:srgbClr val="FFFFFF"/>
                    </a:gs>
                  </a:gsLst>
                  <a:lin ang="5400000" scaled="1"/>
                </a:gradFill>
                <a:effectLst/>
                <a:uLnTx/>
                <a:uFillTx/>
              </a:rPr>
              <a:t>Windows 2012 &amp; above initially</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dirty="0">
                <a:ln>
                  <a:noFill/>
                </a:ln>
                <a:gradFill>
                  <a:gsLst>
                    <a:gs pos="0">
                      <a:srgbClr val="FFFFFF"/>
                    </a:gs>
                    <a:gs pos="100000">
                      <a:srgbClr val="FFFFFF"/>
                    </a:gs>
                  </a:gsLst>
                  <a:lin ang="5400000" scaled="1"/>
                </a:gradFill>
                <a:effectLst/>
                <a:uLnTx/>
                <a:uFillTx/>
              </a:rPr>
              <a:t>Update targeting leveraging existing WSUS/AD/OMS custom groups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0" normalizeH="0" baseline="0" noProof="0" dirty="0">
                <a:ln>
                  <a:noFill/>
                </a:ln>
                <a:solidFill>
                  <a:srgbClr val="FFFFFF"/>
                </a:solidFill>
                <a:effectLst/>
                <a:uLnTx/>
                <a:uFillTx/>
              </a:rPr>
              <a:t>Flexible scheduling options (onetime/weekly/monthly)</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dirty="0">
                <a:ln>
                  <a:noFill/>
                </a:ln>
                <a:gradFill>
                  <a:gsLst>
                    <a:gs pos="0">
                      <a:srgbClr val="FFFFFF"/>
                    </a:gs>
                    <a:gs pos="100000">
                      <a:srgbClr val="FFFFFF"/>
                    </a:gs>
                  </a:gsLst>
                  <a:lin ang="5400000" scaled="1"/>
                </a:gradFill>
                <a:effectLst/>
                <a:uLnTx/>
                <a:uFillTx/>
              </a:rPr>
              <a:t>Enhanced troubleshooting</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dirty="0">
                <a:ln>
                  <a:noFill/>
                </a:ln>
                <a:gradFill>
                  <a:gsLst>
                    <a:gs pos="0">
                      <a:srgbClr val="FFFFFF"/>
                    </a:gs>
                    <a:gs pos="100000">
                      <a:srgbClr val="FFFFFF"/>
                    </a:gs>
                  </a:gsLst>
                  <a:lin ang="5400000" scaled="1"/>
                </a:gradFill>
                <a:effectLst/>
                <a:uLnTx/>
                <a:uFillTx/>
              </a:rPr>
              <a:t>Support for proxy environments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dirty="0">
                <a:ln>
                  <a:noFill/>
                </a:ln>
                <a:gradFill>
                  <a:gsLst>
                    <a:gs pos="0">
                      <a:srgbClr val="FFFFFF"/>
                    </a:gs>
                    <a:gs pos="100000">
                      <a:srgbClr val="FFFFFF"/>
                    </a:gs>
                  </a:gsLst>
                  <a:lin ang="5400000" scaled="1"/>
                </a:gradFill>
                <a:effectLst/>
                <a:uLnTx/>
                <a:uFillTx/>
              </a:rPr>
              <a:t>Dependent on WSUS/MU for Update curation</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400" b="0" i="0" u="none" strike="noStrike" kern="0" cap="none" spc="-49" normalizeH="0" baseline="0" noProof="0" dirty="0">
                <a:ln>
                  <a:noFill/>
                </a:ln>
                <a:gradFill>
                  <a:gsLst>
                    <a:gs pos="0">
                      <a:srgbClr val="FFFFFF"/>
                    </a:gs>
                    <a:gs pos="100000">
                      <a:srgbClr val="FFFFFF"/>
                    </a:gs>
                  </a:gsLst>
                  <a:lin ang="5400000" scaled="1"/>
                </a:gradFill>
                <a:effectLst/>
                <a:uLnTx/>
                <a:uFillTx/>
              </a:rPr>
              <a:t>Linux coming in next few months</a:t>
            </a:r>
          </a:p>
          <a:p>
            <a:pPr marL="168040" marR="0" lvl="0" indent="-168040" defTabSz="913699" eaLnBrk="1" fontAlgn="auto" latinLnBrk="0" hangingPunct="1">
              <a:lnSpc>
                <a:spcPct val="90000"/>
              </a:lnSpc>
              <a:spcBef>
                <a:spcPts val="0"/>
              </a:spcBef>
              <a:spcAft>
                <a:spcPts val="0"/>
              </a:spcAft>
              <a:buClrTx/>
              <a:buSzTx/>
              <a:buFontTx/>
              <a:buChar char="-"/>
              <a:tabLst/>
              <a:defRPr/>
            </a:pPr>
            <a:endParaRPr kumimoji="0" lang="en-US" sz="1199" b="0" i="0" u="none" strike="noStrike" kern="0" cap="none" spc="-49" normalizeH="0" baseline="0" noProof="0" dirty="0">
              <a:ln>
                <a:noFill/>
              </a:ln>
              <a:gradFill>
                <a:gsLst>
                  <a:gs pos="0">
                    <a:srgbClr val="FFFFFF"/>
                  </a:gs>
                  <a:gs pos="100000">
                    <a:srgbClr val="FFFFFF"/>
                  </a:gs>
                </a:gsLst>
                <a:lin ang="5400000" scaled="1"/>
              </a:gradFill>
              <a:effectLst/>
              <a:uLnTx/>
              <a:uFillTx/>
            </a:endParaRPr>
          </a:p>
          <a:p>
            <a:pPr marL="168040" marR="0" lvl="0" indent="-168040" defTabSz="913699" eaLnBrk="1" fontAlgn="auto" latinLnBrk="0" hangingPunct="1">
              <a:lnSpc>
                <a:spcPct val="90000"/>
              </a:lnSpc>
              <a:spcBef>
                <a:spcPts val="0"/>
              </a:spcBef>
              <a:spcAft>
                <a:spcPts val="0"/>
              </a:spcAft>
              <a:buClrTx/>
              <a:buSzTx/>
              <a:buFontTx/>
              <a:buChar char="-"/>
              <a:tabLst/>
              <a:defRPr/>
            </a:pPr>
            <a:endPar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endParaRPr>
          </a:p>
        </p:txBody>
      </p:sp>
      <p:sp>
        <p:nvSpPr>
          <p:cNvPr id="2" name="Rectangle 1"/>
          <p:cNvSpPr/>
          <p:nvPr/>
        </p:nvSpPr>
        <p:spPr>
          <a:xfrm>
            <a:off x="8992714" y="405554"/>
            <a:ext cx="1819987" cy="426516"/>
          </a:xfrm>
          <a:prstGeom prst="rect">
            <a:avLst/>
          </a:prstGeom>
        </p:spPr>
        <p:txBody>
          <a:bodyPr wrap="none">
            <a:spAutoFit/>
          </a:bodyPr>
          <a:lstStyle/>
          <a:p>
            <a:pPr marL="0" marR="0" lvl="0" indent="0" defTabSz="913699" eaLnBrk="1" fontAlgn="auto" latinLnBrk="0" hangingPunct="1">
              <a:lnSpc>
                <a:spcPct val="90000"/>
              </a:lnSpc>
              <a:spcBef>
                <a:spcPts val="0"/>
              </a:spcBef>
              <a:spcAft>
                <a:spcPts val="0"/>
              </a:spcAft>
              <a:buClrTx/>
              <a:buSzTx/>
              <a:buFontTx/>
              <a:buNone/>
              <a:tabLst/>
              <a:defRPr/>
            </a:pPr>
            <a:r>
              <a:rPr kumimoji="0" lang="en-US" sz="2353" b="0" i="0" u="none" strike="noStrike" kern="0" cap="none" spc="-49" normalizeH="0" baseline="0" noProof="0" dirty="0">
                <a:ln>
                  <a:noFill/>
                </a:ln>
                <a:gradFill>
                  <a:gsLst>
                    <a:gs pos="0">
                      <a:srgbClr val="FFFFFF"/>
                    </a:gs>
                    <a:gs pos="100000">
                      <a:srgbClr val="FFFFFF"/>
                    </a:gs>
                  </a:gsLst>
                  <a:lin ang="5400000" scaled="1"/>
                </a:gradFill>
                <a:effectLst/>
                <a:uLnTx/>
                <a:uFillTx/>
              </a:rPr>
              <a:t>Key Features</a:t>
            </a:r>
          </a:p>
        </p:txBody>
      </p:sp>
      <p:sp>
        <p:nvSpPr>
          <p:cNvPr id="682" name="Rectangle 681"/>
          <p:cNvSpPr/>
          <p:nvPr/>
        </p:nvSpPr>
        <p:spPr bwMode="auto">
          <a:xfrm>
            <a:off x="4981071" y="753424"/>
            <a:ext cx="3993832" cy="46885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0" tIns="44799" rIns="89600" bIns="44799" numCol="1" rtlCol="0" anchor="ctr" anchorCtr="0" compatLnSpc="1">
            <a:prstTxWarp prst="textNoShape">
              <a:avLst/>
            </a:prstTxWarp>
          </a:bodyPr>
          <a:lstStyle/>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dirty="0">
                <a:ln>
                  <a:noFill/>
                </a:ln>
                <a:solidFill>
                  <a:srgbClr val="FFFFFF"/>
                </a:solidFill>
                <a:effectLst/>
                <a:uLnTx/>
                <a:uFillTx/>
                <a:latin typeface="Segoe UI Light"/>
              </a:rPr>
              <a:t>Update any cloud &amp; on premises</a:t>
            </a: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endParaRPr kumimoji="0" lang="en-US" sz="2000" b="0" i="0" u="none" strike="noStrike" kern="0" cap="none" spc="-49" normalizeH="0" baseline="0" noProof="0" dirty="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dirty="0">
                <a:ln>
                  <a:noFill/>
                </a:ln>
                <a:solidFill>
                  <a:srgbClr val="FFFFFF"/>
                </a:solidFill>
                <a:effectLst/>
                <a:uLnTx/>
                <a:uFillTx/>
                <a:latin typeface="Segoe UI Light"/>
              </a:rPr>
              <a:t>Windows &amp; Linux</a:t>
            </a:r>
          </a:p>
          <a:p>
            <a:pPr marL="0" marR="0" lvl="0" indent="0" defTabSz="895575" eaLnBrk="1" fontAlgn="base" latinLnBrk="0" hangingPunct="1">
              <a:lnSpc>
                <a:spcPct val="90000"/>
              </a:lnSpc>
              <a:spcBef>
                <a:spcPct val="0"/>
              </a:spcBef>
              <a:spcAft>
                <a:spcPct val="0"/>
              </a:spcAft>
              <a:buClrTx/>
              <a:buSzTx/>
              <a:buFontTx/>
              <a:buNone/>
              <a:tabLst/>
              <a:defRPr/>
            </a:pPr>
            <a:endParaRPr kumimoji="0" lang="en-US" sz="2000" b="0" i="0" u="none" strike="noStrike" kern="0" cap="none" spc="-49" normalizeH="0" baseline="0" noProof="0" dirty="0">
              <a:ln>
                <a:noFill/>
              </a:ln>
              <a:solidFill>
                <a:srgbClr val="FFFFFF"/>
              </a:solidFill>
              <a:effectLst/>
              <a:uLnTx/>
              <a:uFillTx/>
              <a:latin typeface="Segoe UI Light"/>
            </a:endParaRPr>
          </a:p>
          <a:p>
            <a:pPr marL="342768" marR="0" lvl="1"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dirty="0">
                <a:ln>
                  <a:noFill/>
                </a:ln>
                <a:solidFill>
                  <a:srgbClr val="FFFFFF"/>
                </a:solidFill>
                <a:effectLst/>
                <a:uLnTx/>
                <a:uFillTx/>
                <a:latin typeface="Segoe UI Light"/>
              </a:rPr>
              <a:t>Update Insights</a:t>
            </a: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endParaRPr kumimoji="0" lang="en-US" sz="2000" b="0" i="0" u="none" strike="noStrike" kern="0" cap="none" spc="-49" normalizeH="0" baseline="0" noProof="0" dirty="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dirty="0">
                <a:ln>
                  <a:noFill/>
                </a:ln>
                <a:solidFill>
                  <a:srgbClr val="FFFFFF"/>
                </a:solidFill>
                <a:effectLst/>
                <a:uLnTx/>
                <a:uFillTx/>
                <a:latin typeface="Segoe UI Light"/>
              </a:rPr>
              <a:t>Update Deployments</a:t>
            </a: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endParaRPr kumimoji="0" lang="en-US" sz="2000" b="0" i="0" u="none" strike="noStrike" kern="0" cap="none" spc="-49" normalizeH="0" baseline="0" noProof="0" dirty="0">
              <a:ln>
                <a:noFill/>
              </a:ln>
              <a:solidFill>
                <a:srgbClr val="FFFFFF"/>
              </a:solidFill>
              <a:effectLst/>
              <a:uLnTx/>
              <a:uFillTx/>
              <a:latin typeface="Segoe UI Light"/>
            </a:endParaRPr>
          </a:p>
          <a:p>
            <a:pPr marL="0" marR="0" lvl="0" indent="0" defTabSz="895575" eaLnBrk="1" fontAlgn="base" latinLnBrk="0" hangingPunct="1">
              <a:lnSpc>
                <a:spcPct val="90000"/>
              </a:lnSpc>
              <a:spcBef>
                <a:spcPct val="0"/>
              </a:spcBef>
              <a:spcAft>
                <a:spcPct val="0"/>
              </a:spcAft>
              <a:buClrTx/>
              <a:buSzTx/>
              <a:buFontTx/>
              <a:buNone/>
              <a:tabLst/>
              <a:defRPr/>
            </a:pPr>
            <a:endParaRPr kumimoji="0" lang="en-US" sz="2000" b="0" i="0" u="none" strike="noStrike" kern="0" cap="none" spc="-49" normalizeH="0" baseline="0" noProof="0" dirty="0">
              <a:ln>
                <a:noFill/>
              </a:ln>
              <a:solidFill>
                <a:srgbClr val="FFFFFF"/>
              </a:solidFill>
              <a:effectLst/>
              <a:uLnTx/>
              <a:uFillTx/>
              <a:latin typeface="Segoe UI Light"/>
            </a:endParaRPr>
          </a:p>
        </p:txBody>
      </p:sp>
      <p:pic>
        <p:nvPicPr>
          <p:cNvPr id="21" name="Picture 20" descr="\\MAGNUM\Projects\Microsoft\Cloud Power FY12\Design\ICONS_PNG\Application.png"/>
          <p:cNvPicPr>
            <a:picLocks noChangeAspect="1" noChangeArrowheads="1"/>
          </p:cNvPicPr>
          <p:nvPr/>
        </p:nvPicPr>
        <p:blipFill rotWithShape="1">
          <a:blip r:embed="rId3" cstate="print">
            <a:biLevel thresh="25000"/>
          </a:blip>
          <a:srcRect l="30174" t="36465" r="28608" b="29915"/>
          <a:stretch/>
        </p:blipFill>
        <p:spPr bwMode="auto">
          <a:xfrm>
            <a:off x="437605" y="6397157"/>
            <a:ext cx="319930" cy="261023"/>
          </a:xfrm>
          <a:prstGeom prst="rect">
            <a:avLst/>
          </a:prstGeom>
          <a:noFill/>
          <a:ln>
            <a:noFill/>
          </a:ln>
        </p:spPr>
      </p:pic>
      <p:grpSp>
        <p:nvGrpSpPr>
          <p:cNvPr id="8" name="Group 7"/>
          <p:cNvGrpSpPr/>
          <p:nvPr/>
        </p:nvGrpSpPr>
        <p:grpSpPr>
          <a:xfrm>
            <a:off x="4237160" y="6377207"/>
            <a:ext cx="370592" cy="284531"/>
            <a:chOff x="2818947" y="6380572"/>
            <a:chExt cx="404990" cy="292996"/>
          </a:xfrm>
          <a:solidFill>
            <a:schemeClr val="tx1"/>
          </a:solidFill>
        </p:grpSpPr>
        <p:sp>
          <p:nvSpPr>
            <p:cNvPr id="23" name="Freeform 26"/>
            <p:cNvSpPr>
              <a:spLocks noChangeAspect="1" noEditPoints="1"/>
            </p:cNvSpPr>
            <p:nvPr/>
          </p:nvSpPr>
          <p:spPr bwMode="auto">
            <a:xfrm>
              <a:off x="2818947" y="6552216"/>
              <a:ext cx="150203" cy="121352"/>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rgbClr val="FFFFFF"/>
            </a:solidFill>
            <a:ln>
              <a:solidFill>
                <a:schemeClr val="bg1">
                  <a:lumMod val="75000"/>
                  <a:lumOff val="25000"/>
                </a:schemeClr>
              </a:solidFill>
            </a:ln>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rgbClr val="505050"/>
                    </a:gs>
                    <a:gs pos="100000">
                      <a:srgbClr val="505050"/>
                    </a:gs>
                  </a:gsLst>
                  <a:lin ang="5400000" scaled="1"/>
                </a:gradFill>
                <a:effectLst/>
                <a:uLnTx/>
                <a:uFillTx/>
              </a:endParaRPr>
            </a:p>
          </p:txBody>
        </p:sp>
        <p:sp>
          <p:nvSpPr>
            <p:cNvPr id="25" name="Freeform 143"/>
            <p:cNvSpPr>
              <a:spLocks noChangeAspect="1" noEditPoints="1"/>
            </p:cNvSpPr>
            <p:nvPr/>
          </p:nvSpPr>
          <p:spPr bwMode="auto">
            <a:xfrm>
              <a:off x="2953754" y="6380572"/>
              <a:ext cx="114157" cy="149097"/>
            </a:xfrm>
            <a:custGeom>
              <a:avLst/>
              <a:gdLst>
                <a:gd name="T0" fmla="*/ 702 w 709"/>
                <a:gd name="T1" fmla="*/ 208 h 926"/>
                <a:gd name="T2" fmla="*/ 702 w 709"/>
                <a:gd name="T3" fmla="*/ 158 h 926"/>
                <a:gd name="T4" fmla="*/ 428 w 709"/>
                <a:gd name="T5" fmla="*/ 0 h 926"/>
                <a:gd name="T6" fmla="*/ 19 w 709"/>
                <a:gd name="T7" fmla="*/ 130 h 926"/>
                <a:gd name="T8" fmla="*/ 19 w 709"/>
                <a:gd name="T9" fmla="*/ 175 h 926"/>
                <a:gd name="T10" fmla="*/ 0 w 709"/>
                <a:gd name="T11" fmla="*/ 180 h 926"/>
                <a:gd name="T12" fmla="*/ 0 w 709"/>
                <a:gd name="T13" fmla="*/ 789 h 926"/>
                <a:gd name="T14" fmla="*/ 412 w 709"/>
                <a:gd name="T15" fmla="*/ 926 h 926"/>
                <a:gd name="T16" fmla="*/ 709 w 709"/>
                <a:gd name="T17" fmla="*/ 754 h 926"/>
                <a:gd name="T18" fmla="*/ 709 w 709"/>
                <a:gd name="T19" fmla="*/ 210 h 926"/>
                <a:gd name="T20" fmla="*/ 702 w 709"/>
                <a:gd name="T21" fmla="*/ 208 h 926"/>
                <a:gd name="T22" fmla="*/ 442 w 709"/>
                <a:gd name="T23" fmla="*/ 31 h 926"/>
                <a:gd name="T24" fmla="*/ 695 w 709"/>
                <a:gd name="T25" fmla="*/ 170 h 926"/>
                <a:gd name="T26" fmla="*/ 695 w 709"/>
                <a:gd name="T27" fmla="*/ 189 h 926"/>
                <a:gd name="T28" fmla="*/ 442 w 709"/>
                <a:gd name="T29" fmla="*/ 59 h 926"/>
                <a:gd name="T30" fmla="*/ 442 w 709"/>
                <a:gd name="T31" fmla="*/ 31 h 926"/>
                <a:gd name="T32" fmla="*/ 702 w 709"/>
                <a:gd name="T33" fmla="*/ 730 h 926"/>
                <a:gd name="T34" fmla="*/ 430 w 709"/>
                <a:gd name="T35" fmla="*/ 872 h 926"/>
                <a:gd name="T36" fmla="*/ 430 w 709"/>
                <a:gd name="T37" fmla="*/ 817 h 926"/>
                <a:gd name="T38" fmla="*/ 702 w 709"/>
                <a:gd name="T39" fmla="*/ 692 h 926"/>
                <a:gd name="T40" fmla="*/ 702 w 709"/>
                <a:gd name="T41" fmla="*/ 730 h 926"/>
                <a:gd name="T42" fmla="*/ 702 w 709"/>
                <a:gd name="T43" fmla="*/ 652 h 926"/>
                <a:gd name="T44" fmla="*/ 430 w 709"/>
                <a:gd name="T45" fmla="*/ 756 h 926"/>
                <a:gd name="T46" fmla="*/ 430 w 709"/>
                <a:gd name="T47" fmla="*/ 699 h 926"/>
                <a:gd name="T48" fmla="*/ 702 w 709"/>
                <a:gd name="T49" fmla="*/ 617 h 926"/>
                <a:gd name="T50" fmla="*/ 702 w 709"/>
                <a:gd name="T51" fmla="*/ 652 h 926"/>
                <a:gd name="T52" fmla="*/ 702 w 709"/>
                <a:gd name="T53" fmla="*/ 576 h 926"/>
                <a:gd name="T54" fmla="*/ 430 w 709"/>
                <a:gd name="T55" fmla="*/ 638 h 926"/>
                <a:gd name="T56" fmla="*/ 430 w 709"/>
                <a:gd name="T57" fmla="*/ 584 h 926"/>
                <a:gd name="T58" fmla="*/ 702 w 709"/>
                <a:gd name="T59" fmla="*/ 541 h 926"/>
                <a:gd name="T60" fmla="*/ 702 w 709"/>
                <a:gd name="T61" fmla="*/ 576 h 926"/>
                <a:gd name="T62" fmla="*/ 702 w 709"/>
                <a:gd name="T63" fmla="*/ 501 h 926"/>
                <a:gd name="T64" fmla="*/ 430 w 709"/>
                <a:gd name="T65" fmla="*/ 522 h 926"/>
                <a:gd name="T66" fmla="*/ 430 w 709"/>
                <a:gd name="T67" fmla="*/ 468 h 926"/>
                <a:gd name="T68" fmla="*/ 702 w 709"/>
                <a:gd name="T69" fmla="*/ 463 h 926"/>
                <a:gd name="T70" fmla="*/ 702 w 709"/>
                <a:gd name="T71" fmla="*/ 501 h 926"/>
                <a:gd name="T72" fmla="*/ 702 w 709"/>
                <a:gd name="T73" fmla="*/ 423 h 926"/>
                <a:gd name="T74" fmla="*/ 430 w 709"/>
                <a:gd name="T75" fmla="*/ 406 h 926"/>
                <a:gd name="T76" fmla="*/ 430 w 709"/>
                <a:gd name="T77" fmla="*/ 350 h 926"/>
                <a:gd name="T78" fmla="*/ 702 w 709"/>
                <a:gd name="T79" fmla="*/ 388 h 926"/>
                <a:gd name="T80" fmla="*/ 702 w 709"/>
                <a:gd name="T81" fmla="*/ 423 h 926"/>
                <a:gd name="T82" fmla="*/ 702 w 709"/>
                <a:gd name="T83" fmla="*/ 347 h 926"/>
                <a:gd name="T84" fmla="*/ 430 w 709"/>
                <a:gd name="T85" fmla="*/ 291 h 926"/>
                <a:gd name="T86" fmla="*/ 430 w 709"/>
                <a:gd name="T87" fmla="*/ 234 h 926"/>
                <a:gd name="T88" fmla="*/ 702 w 709"/>
                <a:gd name="T89" fmla="*/ 312 h 926"/>
                <a:gd name="T90" fmla="*/ 702 w 709"/>
                <a:gd name="T91" fmla="*/ 347 h 926"/>
                <a:gd name="T92" fmla="*/ 702 w 709"/>
                <a:gd name="T93" fmla="*/ 272 h 926"/>
                <a:gd name="T94" fmla="*/ 430 w 709"/>
                <a:gd name="T95" fmla="*/ 173 h 926"/>
                <a:gd name="T96" fmla="*/ 430 w 709"/>
                <a:gd name="T97" fmla="*/ 118 h 926"/>
                <a:gd name="T98" fmla="*/ 702 w 709"/>
                <a:gd name="T99" fmla="*/ 234 h 926"/>
                <a:gd name="T100" fmla="*/ 702 w 709"/>
                <a:gd name="T101" fmla="*/ 27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9" h="926">
                  <a:moveTo>
                    <a:pt x="702" y="208"/>
                  </a:moveTo>
                  <a:lnTo>
                    <a:pt x="702" y="158"/>
                  </a:lnTo>
                  <a:lnTo>
                    <a:pt x="428" y="0"/>
                  </a:lnTo>
                  <a:lnTo>
                    <a:pt x="19" y="130"/>
                  </a:lnTo>
                  <a:lnTo>
                    <a:pt x="19" y="175"/>
                  </a:lnTo>
                  <a:lnTo>
                    <a:pt x="0" y="180"/>
                  </a:lnTo>
                  <a:lnTo>
                    <a:pt x="0" y="789"/>
                  </a:lnTo>
                  <a:lnTo>
                    <a:pt x="412" y="926"/>
                  </a:lnTo>
                  <a:lnTo>
                    <a:pt x="709" y="754"/>
                  </a:lnTo>
                  <a:lnTo>
                    <a:pt x="709" y="210"/>
                  </a:lnTo>
                  <a:lnTo>
                    <a:pt x="702" y="208"/>
                  </a:lnTo>
                  <a:close/>
                  <a:moveTo>
                    <a:pt x="442" y="31"/>
                  </a:moveTo>
                  <a:lnTo>
                    <a:pt x="695" y="170"/>
                  </a:lnTo>
                  <a:lnTo>
                    <a:pt x="695" y="189"/>
                  </a:lnTo>
                  <a:lnTo>
                    <a:pt x="442" y="59"/>
                  </a:lnTo>
                  <a:lnTo>
                    <a:pt x="442" y="31"/>
                  </a:lnTo>
                  <a:close/>
                  <a:moveTo>
                    <a:pt x="702" y="730"/>
                  </a:moveTo>
                  <a:lnTo>
                    <a:pt x="430" y="872"/>
                  </a:lnTo>
                  <a:lnTo>
                    <a:pt x="430" y="817"/>
                  </a:lnTo>
                  <a:lnTo>
                    <a:pt x="702" y="692"/>
                  </a:lnTo>
                  <a:lnTo>
                    <a:pt x="702" y="730"/>
                  </a:lnTo>
                  <a:close/>
                  <a:moveTo>
                    <a:pt x="702" y="652"/>
                  </a:moveTo>
                  <a:lnTo>
                    <a:pt x="430" y="756"/>
                  </a:lnTo>
                  <a:lnTo>
                    <a:pt x="430" y="699"/>
                  </a:lnTo>
                  <a:lnTo>
                    <a:pt x="702" y="617"/>
                  </a:lnTo>
                  <a:lnTo>
                    <a:pt x="702" y="652"/>
                  </a:lnTo>
                  <a:close/>
                  <a:moveTo>
                    <a:pt x="702" y="576"/>
                  </a:moveTo>
                  <a:lnTo>
                    <a:pt x="430" y="638"/>
                  </a:lnTo>
                  <a:lnTo>
                    <a:pt x="430" y="584"/>
                  </a:lnTo>
                  <a:lnTo>
                    <a:pt x="702" y="541"/>
                  </a:lnTo>
                  <a:lnTo>
                    <a:pt x="702" y="576"/>
                  </a:lnTo>
                  <a:close/>
                  <a:moveTo>
                    <a:pt x="702" y="501"/>
                  </a:moveTo>
                  <a:lnTo>
                    <a:pt x="430" y="522"/>
                  </a:lnTo>
                  <a:lnTo>
                    <a:pt x="430" y="468"/>
                  </a:lnTo>
                  <a:lnTo>
                    <a:pt x="702" y="463"/>
                  </a:lnTo>
                  <a:lnTo>
                    <a:pt x="702" y="501"/>
                  </a:lnTo>
                  <a:close/>
                  <a:moveTo>
                    <a:pt x="702" y="423"/>
                  </a:moveTo>
                  <a:lnTo>
                    <a:pt x="430" y="406"/>
                  </a:lnTo>
                  <a:lnTo>
                    <a:pt x="430" y="350"/>
                  </a:lnTo>
                  <a:lnTo>
                    <a:pt x="702" y="388"/>
                  </a:lnTo>
                  <a:lnTo>
                    <a:pt x="702" y="423"/>
                  </a:lnTo>
                  <a:close/>
                  <a:moveTo>
                    <a:pt x="702" y="347"/>
                  </a:moveTo>
                  <a:lnTo>
                    <a:pt x="430" y="291"/>
                  </a:lnTo>
                  <a:lnTo>
                    <a:pt x="430" y="234"/>
                  </a:lnTo>
                  <a:lnTo>
                    <a:pt x="702" y="312"/>
                  </a:lnTo>
                  <a:lnTo>
                    <a:pt x="702" y="347"/>
                  </a:lnTo>
                  <a:close/>
                  <a:moveTo>
                    <a:pt x="702" y="272"/>
                  </a:moveTo>
                  <a:lnTo>
                    <a:pt x="430" y="173"/>
                  </a:lnTo>
                  <a:lnTo>
                    <a:pt x="430" y="118"/>
                  </a:lnTo>
                  <a:lnTo>
                    <a:pt x="702" y="234"/>
                  </a:lnTo>
                  <a:lnTo>
                    <a:pt x="702" y="272"/>
                  </a:lnTo>
                  <a:close/>
                </a:path>
              </a:pathLst>
            </a:custGeom>
            <a:solidFill>
              <a:srgbClr val="FFFFFF"/>
            </a:solidFill>
            <a:ln>
              <a:solidFill>
                <a:schemeClr val="bg1">
                  <a:lumMod val="75000"/>
                  <a:lumOff val="25000"/>
                </a:schemeClr>
              </a:solid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gradFill>
                  <a:gsLst>
                    <a:gs pos="0">
                      <a:srgbClr val="505050"/>
                    </a:gs>
                    <a:gs pos="100000">
                      <a:srgbClr val="505050"/>
                    </a:gs>
                  </a:gsLst>
                  <a:lin ang="5400000" scaled="1"/>
                </a:gradFill>
                <a:effectLst/>
                <a:uLnTx/>
                <a:uFillTx/>
              </a:endParaRPr>
            </a:p>
          </p:txBody>
        </p:sp>
        <p:sp>
          <p:nvSpPr>
            <p:cNvPr id="7" name="Cloud 6"/>
            <p:cNvSpPr/>
            <p:nvPr/>
          </p:nvSpPr>
          <p:spPr bwMode="auto">
            <a:xfrm>
              <a:off x="3015460" y="6542637"/>
              <a:ext cx="208477" cy="129931"/>
            </a:xfrm>
            <a:prstGeom prst="cloud">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28" name="Freeform 95"/>
          <p:cNvSpPr>
            <a:spLocks/>
          </p:cNvSpPr>
          <p:nvPr/>
        </p:nvSpPr>
        <p:spPr bwMode="auto">
          <a:xfrm flipH="1">
            <a:off x="2474962" y="1482141"/>
            <a:ext cx="1000612" cy="788828"/>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1"/>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rgbClr val="000000"/>
              </a:solidFill>
              <a:effectLst/>
              <a:uLnTx/>
              <a:uFillTx/>
            </a:endParaRPr>
          </a:p>
        </p:txBody>
      </p:sp>
      <p:sp>
        <p:nvSpPr>
          <p:cNvPr id="29" name="Freeform 95"/>
          <p:cNvSpPr>
            <a:spLocks/>
          </p:cNvSpPr>
          <p:nvPr/>
        </p:nvSpPr>
        <p:spPr bwMode="auto">
          <a:xfrm flipH="1">
            <a:off x="234429" y="1530846"/>
            <a:ext cx="1164825" cy="86953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13595" eaLnBrk="1" fontAlgn="base" latinLnBrk="0" hangingPunct="1">
              <a:lnSpc>
                <a:spcPct val="90000"/>
              </a:lnSpc>
              <a:spcBef>
                <a:spcPct val="0"/>
              </a:spcBef>
              <a:spcAft>
                <a:spcPct val="0"/>
              </a:spcAft>
              <a:buClrTx/>
              <a:buSzTx/>
              <a:buFontTx/>
              <a:buNone/>
              <a:tabLst/>
              <a:defRPr/>
            </a:pPr>
            <a:endParaRPr kumimoji="0" lang="en-US" sz="1199" b="1" i="0" u="none" strike="noStrike" kern="0" cap="none" spc="-50" normalizeH="0" baseline="0" noProof="0" dirty="0">
              <a:ln>
                <a:noFill/>
              </a:ln>
              <a:solidFill>
                <a:srgbClr val="505050">
                  <a:lumMod val="50000"/>
                </a:srgbClr>
              </a:solidFill>
              <a:effectLst/>
              <a:uLnTx/>
              <a:uFillTx/>
            </a:endParaRPr>
          </a:p>
        </p:txBody>
      </p:sp>
      <p:sp>
        <p:nvSpPr>
          <p:cNvPr id="30" name="Rectangle 5"/>
          <p:cNvSpPr>
            <a:spLocks noChangeArrowheads="1"/>
          </p:cNvSpPr>
          <p:nvPr/>
        </p:nvSpPr>
        <p:spPr bwMode="auto">
          <a:xfrm>
            <a:off x="1610528" y="3742653"/>
            <a:ext cx="842590" cy="1562701"/>
          </a:xfrm>
          <a:prstGeom prst="rect">
            <a:avLst/>
          </a:prstGeom>
          <a:solidFill>
            <a:schemeClr val="bg1">
              <a:lumMod val="75000"/>
              <a:lumOff val="25000"/>
            </a:schemeClr>
          </a:solidFill>
          <a:ln>
            <a:noFill/>
          </a:ln>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43" name="Freeform 6"/>
          <p:cNvSpPr>
            <a:spLocks/>
          </p:cNvSpPr>
          <p:nvPr/>
        </p:nvSpPr>
        <p:spPr bwMode="auto">
          <a:xfrm flipH="1">
            <a:off x="2433689" y="1364318"/>
            <a:ext cx="2392512" cy="1416349"/>
          </a:xfrm>
          <a:custGeom>
            <a:avLst/>
            <a:gdLst>
              <a:gd name="T0" fmla="*/ 349 w 391"/>
              <a:gd name="T1" fmla="*/ 74 h 158"/>
              <a:gd name="T2" fmla="*/ 342 w 391"/>
              <a:gd name="T3" fmla="*/ 75 h 158"/>
              <a:gd name="T4" fmla="*/ 263 w 391"/>
              <a:gd name="T5" fmla="*/ 0 h 158"/>
              <a:gd name="T6" fmla="*/ 186 w 391"/>
              <a:gd name="T7" fmla="*/ 59 h 158"/>
              <a:gd name="T8" fmla="*/ 145 w 391"/>
              <a:gd name="T9" fmla="*/ 41 h 158"/>
              <a:gd name="T10" fmla="*/ 86 w 391"/>
              <a:gd name="T11" fmla="*/ 94 h 158"/>
              <a:gd name="T12" fmla="*/ 59 w 391"/>
              <a:gd name="T13" fmla="*/ 107 h 158"/>
              <a:gd name="T14" fmla="*/ 32 w 391"/>
              <a:gd name="T15" fmla="*/ 93 h 158"/>
              <a:gd name="T16" fmla="*/ 0 w 391"/>
              <a:gd name="T17" fmla="*/ 126 h 158"/>
              <a:gd name="T18" fmla="*/ 32 w 391"/>
              <a:gd name="T19" fmla="*/ 158 h 158"/>
              <a:gd name="T20" fmla="*/ 41 w 391"/>
              <a:gd name="T21" fmla="*/ 158 h 158"/>
              <a:gd name="T22" fmla="*/ 148 w 391"/>
              <a:gd name="T23" fmla="*/ 158 h 158"/>
              <a:gd name="T24" fmla="*/ 208 w 391"/>
              <a:gd name="T25" fmla="*/ 158 h 158"/>
              <a:gd name="T26" fmla="*/ 351 w 391"/>
              <a:gd name="T27" fmla="*/ 158 h 158"/>
              <a:gd name="T28" fmla="*/ 351 w 391"/>
              <a:gd name="T29" fmla="*/ 158 h 158"/>
              <a:gd name="T30" fmla="*/ 391 w 391"/>
              <a:gd name="T31" fmla="*/ 116 h 158"/>
              <a:gd name="T32" fmla="*/ 349 w 391"/>
              <a:gd name="T33" fmla="*/ 7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158">
                <a:moveTo>
                  <a:pt x="349" y="74"/>
                </a:moveTo>
                <a:cubicBezTo>
                  <a:pt x="347" y="74"/>
                  <a:pt x="344" y="75"/>
                  <a:pt x="342" y="75"/>
                </a:cubicBezTo>
                <a:cubicBezTo>
                  <a:pt x="340" y="33"/>
                  <a:pt x="305" y="0"/>
                  <a:pt x="263" y="0"/>
                </a:cubicBezTo>
                <a:cubicBezTo>
                  <a:pt x="226" y="0"/>
                  <a:pt x="195" y="25"/>
                  <a:pt x="186" y="59"/>
                </a:cubicBezTo>
                <a:cubicBezTo>
                  <a:pt x="176" y="48"/>
                  <a:pt x="161" y="41"/>
                  <a:pt x="145" y="41"/>
                </a:cubicBezTo>
                <a:cubicBezTo>
                  <a:pt x="114" y="41"/>
                  <a:pt x="89" y="64"/>
                  <a:pt x="86" y="94"/>
                </a:cubicBezTo>
                <a:cubicBezTo>
                  <a:pt x="76" y="95"/>
                  <a:pt x="66" y="100"/>
                  <a:pt x="59" y="107"/>
                </a:cubicBezTo>
                <a:cubicBezTo>
                  <a:pt x="53" y="98"/>
                  <a:pt x="43" y="93"/>
                  <a:pt x="32" y="93"/>
                </a:cubicBezTo>
                <a:cubicBezTo>
                  <a:pt x="14" y="93"/>
                  <a:pt x="0" y="108"/>
                  <a:pt x="0" y="126"/>
                </a:cubicBezTo>
                <a:cubicBezTo>
                  <a:pt x="0" y="144"/>
                  <a:pt x="14" y="158"/>
                  <a:pt x="32" y="158"/>
                </a:cubicBezTo>
                <a:cubicBezTo>
                  <a:pt x="41" y="158"/>
                  <a:pt x="41" y="158"/>
                  <a:pt x="41" y="158"/>
                </a:cubicBezTo>
                <a:cubicBezTo>
                  <a:pt x="148" y="158"/>
                  <a:pt x="148" y="158"/>
                  <a:pt x="148" y="158"/>
                </a:cubicBezTo>
                <a:cubicBezTo>
                  <a:pt x="208" y="158"/>
                  <a:pt x="208" y="158"/>
                  <a:pt x="208" y="158"/>
                </a:cubicBezTo>
                <a:cubicBezTo>
                  <a:pt x="351" y="158"/>
                  <a:pt x="351" y="158"/>
                  <a:pt x="351" y="158"/>
                </a:cubicBezTo>
                <a:cubicBezTo>
                  <a:pt x="351" y="158"/>
                  <a:pt x="351" y="158"/>
                  <a:pt x="351" y="158"/>
                </a:cubicBezTo>
                <a:cubicBezTo>
                  <a:pt x="373" y="157"/>
                  <a:pt x="391" y="139"/>
                  <a:pt x="391" y="116"/>
                </a:cubicBezTo>
                <a:cubicBezTo>
                  <a:pt x="391" y="93"/>
                  <a:pt x="372" y="74"/>
                  <a:pt x="349" y="74"/>
                </a:cubicBezTo>
                <a:close/>
              </a:path>
            </a:pathLst>
          </a:custGeom>
          <a:solidFill>
            <a:srgbClr val="0072C6"/>
          </a:solidFill>
          <a:ln>
            <a:solidFill>
              <a:schemeClr val="tx1"/>
            </a:solidFill>
          </a:ln>
          <a:effectLst/>
          <a:extLst/>
        </p:spPr>
        <p:txBody>
          <a:bodyPr vert="horz" wrap="square" lIns="91401" tIns="45700" rIns="91401" bIns="45700" numCol="1" anchor="t" anchorCtr="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505050"/>
              </a:solidFill>
              <a:effectLst/>
              <a:uLnTx/>
              <a:uFillTx/>
            </a:endParaRPr>
          </a:p>
        </p:txBody>
      </p:sp>
      <p:cxnSp>
        <p:nvCxnSpPr>
          <p:cNvPr id="62" name="Straight Arrow Connector 61"/>
          <p:cNvCxnSpPr/>
          <p:nvPr/>
        </p:nvCxnSpPr>
        <p:spPr>
          <a:xfrm>
            <a:off x="4276574" y="2965149"/>
            <a:ext cx="0" cy="676130"/>
          </a:xfrm>
          <a:prstGeom prst="straightConnector1">
            <a:avLst/>
          </a:prstGeom>
          <a:ln w="857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522914" y="3592913"/>
            <a:ext cx="1575625" cy="1583352"/>
            <a:chOff x="6750148" y="2909926"/>
            <a:chExt cx="2084029" cy="2175665"/>
          </a:xfrm>
        </p:grpSpPr>
        <p:grpSp>
          <p:nvGrpSpPr>
            <p:cNvPr id="73" name="Group 72"/>
            <p:cNvGrpSpPr/>
            <p:nvPr/>
          </p:nvGrpSpPr>
          <p:grpSpPr>
            <a:xfrm>
              <a:off x="6750148" y="2909926"/>
              <a:ext cx="2084029" cy="2175665"/>
              <a:chOff x="2063885" y="3545948"/>
              <a:chExt cx="2084029" cy="2175665"/>
            </a:xfrm>
          </p:grpSpPr>
          <p:grpSp>
            <p:nvGrpSpPr>
              <p:cNvPr id="84" name="Group 83"/>
              <p:cNvGrpSpPr/>
              <p:nvPr/>
            </p:nvGrpSpPr>
            <p:grpSpPr>
              <a:xfrm>
                <a:off x="2562428" y="5127383"/>
                <a:ext cx="457014" cy="540604"/>
                <a:chOff x="13103226" y="2775830"/>
                <a:chExt cx="1039812" cy="1202475"/>
              </a:xfrm>
            </p:grpSpPr>
            <p:sp>
              <p:nvSpPr>
                <p:cNvPr id="108" name="Rectangle 5"/>
                <p:cNvSpPr>
                  <a:spLocks noChangeArrowheads="1"/>
                </p:cNvSpPr>
                <p:nvPr/>
              </p:nvSpPr>
              <p:spPr bwMode="auto">
                <a:xfrm>
                  <a:off x="13103226" y="2775830"/>
                  <a:ext cx="1039812" cy="1202475"/>
                </a:xfrm>
                <a:prstGeom prst="rect">
                  <a:avLst/>
                </a:prstGeom>
                <a:solidFill>
                  <a:srgbClr val="005695"/>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0"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1"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2"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3"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4"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5"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6"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grpSp>
          <p:grpSp>
            <p:nvGrpSpPr>
              <p:cNvPr id="85" name="Group 84"/>
              <p:cNvGrpSpPr/>
              <p:nvPr/>
            </p:nvGrpSpPr>
            <p:grpSpPr>
              <a:xfrm>
                <a:off x="3146951" y="5127383"/>
                <a:ext cx="457014" cy="540604"/>
                <a:chOff x="13103226" y="2775830"/>
                <a:chExt cx="1039812" cy="1202475"/>
              </a:xfrm>
            </p:grpSpPr>
            <p:sp>
              <p:nvSpPr>
                <p:cNvPr id="88" name="Rectangle 5"/>
                <p:cNvSpPr>
                  <a:spLocks noChangeArrowheads="1"/>
                </p:cNvSpPr>
                <p:nvPr/>
              </p:nvSpPr>
              <p:spPr bwMode="auto">
                <a:xfrm>
                  <a:off x="13103226" y="2775830"/>
                  <a:ext cx="1039812" cy="1202475"/>
                </a:xfrm>
                <a:prstGeom prst="rect">
                  <a:avLst/>
                </a:prstGeom>
                <a:solidFill>
                  <a:srgbClr val="005695"/>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8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95"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2"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3"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4"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5"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6"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7"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grpSp>
          <p:sp>
            <p:nvSpPr>
              <p:cNvPr id="86" name="Rounded Rectangle 85"/>
              <p:cNvSpPr/>
              <p:nvPr/>
            </p:nvSpPr>
            <p:spPr bwMode="auto">
              <a:xfrm>
                <a:off x="2472569" y="4265084"/>
                <a:ext cx="1209968" cy="1456529"/>
              </a:xfrm>
              <a:prstGeom prst="roundRect">
                <a:avLst>
                  <a:gd name="adj" fmla="val 7220"/>
                </a:avLst>
              </a:prstGeom>
              <a:noFill/>
              <a:ln w="2857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7" name="Rectangle 86"/>
              <p:cNvSpPr/>
              <p:nvPr/>
            </p:nvSpPr>
            <p:spPr bwMode="auto">
              <a:xfrm>
                <a:off x="2063885" y="3545948"/>
                <a:ext cx="2084029" cy="97765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64" tIns="60930" rIns="121864" bIns="60930"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0" i="0" u="none" strike="noStrike" kern="0" cap="none" spc="-50" normalizeH="0" baseline="0" noProof="0" dirty="0">
                    <a:ln>
                      <a:noFill/>
                    </a:ln>
                    <a:gradFill>
                      <a:gsLst>
                        <a:gs pos="0">
                          <a:srgbClr val="FFFFFF"/>
                        </a:gs>
                        <a:gs pos="100000">
                          <a:srgbClr val="FFFFFF"/>
                        </a:gs>
                      </a:gsLst>
                      <a:lin ang="5400000" scaled="0"/>
                    </a:gradFill>
                    <a:effectLst/>
                    <a:uLnTx/>
                    <a:uFillTx/>
                  </a:rPr>
                  <a:t>Hybrid Worker</a:t>
                </a:r>
                <a:endParaRPr kumimoji="0" lang="en-US" sz="952" b="0" i="0" u="none" strike="noStrike" kern="0" cap="none" spc="-50" normalizeH="0" baseline="0" noProof="0" dirty="0">
                  <a:ln>
                    <a:noFill/>
                  </a:ln>
                  <a:gradFill>
                    <a:gsLst>
                      <a:gs pos="0">
                        <a:srgbClr val="FFFFFF"/>
                      </a:gs>
                      <a:gs pos="100000">
                        <a:srgbClr val="FFFFFF"/>
                      </a:gs>
                    </a:gsLst>
                    <a:lin ang="5400000" scaled="0"/>
                  </a:gradFill>
                  <a:effectLst/>
                  <a:uLnTx/>
                  <a:uFillTx/>
                </a:endParaRPr>
              </a:p>
            </p:txBody>
          </p:sp>
        </p:grpSp>
        <p:grpSp>
          <p:nvGrpSpPr>
            <p:cNvPr id="74" name="Group 73"/>
            <p:cNvGrpSpPr/>
            <p:nvPr/>
          </p:nvGrpSpPr>
          <p:grpSpPr>
            <a:xfrm>
              <a:off x="7484034" y="3925399"/>
              <a:ext cx="494302" cy="395874"/>
              <a:chOff x="6811269" y="3505256"/>
              <a:chExt cx="632530" cy="506577"/>
            </a:xfrm>
          </p:grpSpPr>
          <p:grpSp>
            <p:nvGrpSpPr>
              <p:cNvPr id="75" name="Group 74"/>
              <p:cNvGrpSpPr/>
              <p:nvPr/>
            </p:nvGrpSpPr>
            <p:grpSpPr>
              <a:xfrm>
                <a:off x="6811269" y="3772531"/>
                <a:ext cx="239302" cy="239302"/>
                <a:chOff x="605506" y="939157"/>
                <a:chExt cx="337151" cy="337151"/>
              </a:xfrm>
            </p:grpSpPr>
            <p:sp useBgFill="1">
              <p:nvSpPr>
                <p:cNvPr id="82" name="Oval 81"/>
                <p:cNvSpPr/>
                <p:nvPr/>
              </p:nvSpPr>
              <p:spPr bwMode="auto">
                <a:xfrm>
                  <a:off x="605506" y="939157"/>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3" name="Freeform 26"/>
                <p:cNvSpPr>
                  <a:spLocks noChangeAspect="1" noEditPoints="1"/>
                </p:cNvSpPr>
                <p:nvPr/>
              </p:nvSpPr>
              <p:spPr bwMode="auto">
                <a:xfrm>
                  <a:off x="640465" y="1009647"/>
                  <a:ext cx="265512" cy="214512"/>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rgbClr val="505050"/>
                </a:solidFill>
                <a:ln>
                  <a:noFill/>
                </a:ln>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rgbClr val="505050"/>
                        </a:gs>
                        <a:gs pos="100000">
                          <a:srgbClr val="505050"/>
                        </a:gs>
                      </a:gsLst>
                      <a:lin ang="5400000" scaled="1"/>
                    </a:gradFill>
                    <a:effectLst/>
                    <a:uLnTx/>
                    <a:uFillTx/>
                  </a:endParaRPr>
                </a:p>
              </p:txBody>
            </p:sp>
          </p:grpSp>
          <p:grpSp>
            <p:nvGrpSpPr>
              <p:cNvPr id="76" name="Group 75"/>
              <p:cNvGrpSpPr/>
              <p:nvPr/>
            </p:nvGrpSpPr>
            <p:grpSpPr>
              <a:xfrm>
                <a:off x="7204497" y="3768286"/>
                <a:ext cx="239302" cy="239302"/>
                <a:chOff x="1713665" y="948075"/>
                <a:chExt cx="337151" cy="337151"/>
              </a:xfrm>
            </p:grpSpPr>
            <p:sp useBgFill="1">
              <p:nvSpPr>
                <p:cNvPr id="80" name="Oval 79"/>
                <p:cNvSpPr/>
                <p:nvPr/>
              </p:nvSpPr>
              <p:spPr bwMode="auto">
                <a:xfrm>
                  <a:off x="1713665" y="948075"/>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1" name="Freeform 662"/>
                <p:cNvSpPr>
                  <a:spLocks noChangeAspect="1"/>
                </p:cNvSpPr>
                <p:nvPr/>
              </p:nvSpPr>
              <p:spPr bwMode="auto">
                <a:xfrm>
                  <a:off x="1759995" y="996769"/>
                  <a:ext cx="200436" cy="239761"/>
                </a:xfrm>
                <a:custGeom>
                  <a:avLst/>
                  <a:gdLst>
                    <a:gd name="T0" fmla="*/ 790 w 790"/>
                    <a:gd name="T1" fmla="*/ 277 h 945"/>
                    <a:gd name="T2" fmla="*/ 790 w 790"/>
                    <a:gd name="T3" fmla="*/ 0 h 945"/>
                    <a:gd name="T4" fmla="*/ 513 w 790"/>
                    <a:gd name="T5" fmla="*/ 0 h 945"/>
                    <a:gd name="T6" fmla="*/ 513 w 790"/>
                    <a:gd name="T7" fmla="*/ 114 h 945"/>
                    <a:gd name="T8" fmla="*/ 419 w 790"/>
                    <a:gd name="T9" fmla="*/ 114 h 945"/>
                    <a:gd name="T10" fmla="*/ 419 w 790"/>
                    <a:gd name="T11" fmla="*/ 5 h 945"/>
                    <a:gd name="T12" fmla="*/ 371 w 790"/>
                    <a:gd name="T13" fmla="*/ 5 h 945"/>
                    <a:gd name="T14" fmla="*/ 371 w 790"/>
                    <a:gd name="T15" fmla="*/ 451 h 945"/>
                    <a:gd name="T16" fmla="*/ 277 w 790"/>
                    <a:gd name="T17" fmla="*/ 451 h 945"/>
                    <a:gd name="T18" fmla="*/ 277 w 790"/>
                    <a:gd name="T19" fmla="*/ 336 h 945"/>
                    <a:gd name="T20" fmla="*/ 0 w 790"/>
                    <a:gd name="T21" fmla="*/ 336 h 945"/>
                    <a:gd name="T22" fmla="*/ 0 w 790"/>
                    <a:gd name="T23" fmla="*/ 612 h 945"/>
                    <a:gd name="T24" fmla="*/ 277 w 790"/>
                    <a:gd name="T25" fmla="*/ 612 h 945"/>
                    <a:gd name="T26" fmla="*/ 277 w 790"/>
                    <a:gd name="T27" fmla="*/ 498 h 945"/>
                    <a:gd name="T28" fmla="*/ 371 w 790"/>
                    <a:gd name="T29" fmla="*/ 498 h 945"/>
                    <a:gd name="T30" fmla="*/ 371 w 790"/>
                    <a:gd name="T31" fmla="*/ 945 h 945"/>
                    <a:gd name="T32" fmla="*/ 419 w 790"/>
                    <a:gd name="T33" fmla="*/ 945 h 945"/>
                    <a:gd name="T34" fmla="*/ 419 w 790"/>
                    <a:gd name="T35" fmla="*/ 831 h 945"/>
                    <a:gd name="T36" fmla="*/ 513 w 790"/>
                    <a:gd name="T37" fmla="*/ 831 h 945"/>
                    <a:gd name="T38" fmla="*/ 513 w 790"/>
                    <a:gd name="T39" fmla="*/ 945 h 945"/>
                    <a:gd name="T40" fmla="*/ 790 w 790"/>
                    <a:gd name="T41" fmla="*/ 945 h 945"/>
                    <a:gd name="T42" fmla="*/ 790 w 790"/>
                    <a:gd name="T43" fmla="*/ 668 h 945"/>
                    <a:gd name="T44" fmla="*/ 513 w 790"/>
                    <a:gd name="T45" fmla="*/ 668 h 945"/>
                    <a:gd name="T46" fmla="*/ 513 w 790"/>
                    <a:gd name="T47" fmla="*/ 782 h 945"/>
                    <a:gd name="T48" fmla="*/ 419 w 790"/>
                    <a:gd name="T49" fmla="*/ 782 h 945"/>
                    <a:gd name="T50" fmla="*/ 419 w 790"/>
                    <a:gd name="T51" fmla="*/ 163 h 945"/>
                    <a:gd name="T52" fmla="*/ 513 w 790"/>
                    <a:gd name="T53" fmla="*/ 163 h 945"/>
                    <a:gd name="T54" fmla="*/ 513 w 790"/>
                    <a:gd name="T55" fmla="*/ 277 h 945"/>
                    <a:gd name="T56" fmla="*/ 790 w 790"/>
                    <a:gd name="T57" fmla="*/ 27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0" h="945">
                      <a:moveTo>
                        <a:pt x="790" y="277"/>
                      </a:moveTo>
                      <a:lnTo>
                        <a:pt x="790" y="0"/>
                      </a:lnTo>
                      <a:lnTo>
                        <a:pt x="513" y="0"/>
                      </a:lnTo>
                      <a:lnTo>
                        <a:pt x="513" y="114"/>
                      </a:lnTo>
                      <a:lnTo>
                        <a:pt x="419" y="114"/>
                      </a:lnTo>
                      <a:lnTo>
                        <a:pt x="419" y="5"/>
                      </a:lnTo>
                      <a:lnTo>
                        <a:pt x="371" y="5"/>
                      </a:lnTo>
                      <a:lnTo>
                        <a:pt x="371" y="451"/>
                      </a:lnTo>
                      <a:lnTo>
                        <a:pt x="277" y="451"/>
                      </a:lnTo>
                      <a:lnTo>
                        <a:pt x="277" y="336"/>
                      </a:lnTo>
                      <a:lnTo>
                        <a:pt x="0" y="336"/>
                      </a:lnTo>
                      <a:lnTo>
                        <a:pt x="0" y="612"/>
                      </a:lnTo>
                      <a:lnTo>
                        <a:pt x="277" y="612"/>
                      </a:lnTo>
                      <a:lnTo>
                        <a:pt x="277" y="498"/>
                      </a:lnTo>
                      <a:lnTo>
                        <a:pt x="371" y="498"/>
                      </a:lnTo>
                      <a:lnTo>
                        <a:pt x="371" y="945"/>
                      </a:lnTo>
                      <a:lnTo>
                        <a:pt x="419" y="945"/>
                      </a:lnTo>
                      <a:lnTo>
                        <a:pt x="419" y="831"/>
                      </a:lnTo>
                      <a:lnTo>
                        <a:pt x="513" y="831"/>
                      </a:lnTo>
                      <a:lnTo>
                        <a:pt x="513" y="945"/>
                      </a:lnTo>
                      <a:lnTo>
                        <a:pt x="790" y="945"/>
                      </a:lnTo>
                      <a:lnTo>
                        <a:pt x="790" y="668"/>
                      </a:lnTo>
                      <a:lnTo>
                        <a:pt x="513" y="668"/>
                      </a:lnTo>
                      <a:lnTo>
                        <a:pt x="513" y="782"/>
                      </a:lnTo>
                      <a:lnTo>
                        <a:pt x="419" y="782"/>
                      </a:lnTo>
                      <a:lnTo>
                        <a:pt x="419" y="163"/>
                      </a:lnTo>
                      <a:lnTo>
                        <a:pt x="513" y="163"/>
                      </a:lnTo>
                      <a:lnTo>
                        <a:pt x="513" y="277"/>
                      </a:lnTo>
                      <a:lnTo>
                        <a:pt x="790" y="277"/>
                      </a:lnTo>
                      <a:close/>
                    </a:path>
                  </a:pathLst>
                </a:custGeom>
                <a:solidFill>
                  <a:srgbClr val="505050"/>
                </a:solidFill>
                <a:ln>
                  <a:no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rgbClr val="505050"/>
                        </a:gs>
                        <a:gs pos="100000">
                          <a:srgbClr val="505050"/>
                        </a:gs>
                      </a:gsLst>
                      <a:lin ang="5400000" scaled="1"/>
                    </a:gradFill>
                    <a:effectLst/>
                    <a:uLnTx/>
                    <a:uFillTx/>
                  </a:endParaRPr>
                </a:p>
              </p:txBody>
            </p:sp>
          </p:grpSp>
          <p:grpSp>
            <p:nvGrpSpPr>
              <p:cNvPr id="77" name="Group 76"/>
              <p:cNvGrpSpPr/>
              <p:nvPr/>
            </p:nvGrpSpPr>
            <p:grpSpPr>
              <a:xfrm>
                <a:off x="7009333" y="3505256"/>
                <a:ext cx="239302" cy="239302"/>
                <a:chOff x="1199321" y="504115"/>
                <a:chExt cx="337151" cy="337151"/>
              </a:xfrm>
            </p:grpSpPr>
            <p:sp useBgFill="1">
              <p:nvSpPr>
                <p:cNvPr id="78" name="Oval 77"/>
                <p:cNvSpPr/>
                <p:nvPr/>
              </p:nvSpPr>
              <p:spPr bwMode="auto">
                <a:xfrm>
                  <a:off x="1199321" y="504115"/>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9" name="Freeform 143"/>
                <p:cNvSpPr>
                  <a:spLocks noChangeAspect="1" noEditPoints="1"/>
                </p:cNvSpPr>
                <p:nvPr/>
              </p:nvSpPr>
              <p:spPr bwMode="auto">
                <a:xfrm>
                  <a:off x="1266999" y="537545"/>
                  <a:ext cx="201794" cy="263557"/>
                </a:xfrm>
                <a:custGeom>
                  <a:avLst/>
                  <a:gdLst>
                    <a:gd name="T0" fmla="*/ 702 w 709"/>
                    <a:gd name="T1" fmla="*/ 208 h 926"/>
                    <a:gd name="T2" fmla="*/ 702 w 709"/>
                    <a:gd name="T3" fmla="*/ 158 h 926"/>
                    <a:gd name="T4" fmla="*/ 428 w 709"/>
                    <a:gd name="T5" fmla="*/ 0 h 926"/>
                    <a:gd name="T6" fmla="*/ 19 w 709"/>
                    <a:gd name="T7" fmla="*/ 130 h 926"/>
                    <a:gd name="T8" fmla="*/ 19 w 709"/>
                    <a:gd name="T9" fmla="*/ 175 h 926"/>
                    <a:gd name="T10" fmla="*/ 0 w 709"/>
                    <a:gd name="T11" fmla="*/ 180 h 926"/>
                    <a:gd name="T12" fmla="*/ 0 w 709"/>
                    <a:gd name="T13" fmla="*/ 789 h 926"/>
                    <a:gd name="T14" fmla="*/ 412 w 709"/>
                    <a:gd name="T15" fmla="*/ 926 h 926"/>
                    <a:gd name="T16" fmla="*/ 709 w 709"/>
                    <a:gd name="T17" fmla="*/ 754 h 926"/>
                    <a:gd name="T18" fmla="*/ 709 w 709"/>
                    <a:gd name="T19" fmla="*/ 210 h 926"/>
                    <a:gd name="T20" fmla="*/ 702 w 709"/>
                    <a:gd name="T21" fmla="*/ 208 h 926"/>
                    <a:gd name="T22" fmla="*/ 442 w 709"/>
                    <a:gd name="T23" fmla="*/ 31 h 926"/>
                    <a:gd name="T24" fmla="*/ 695 w 709"/>
                    <a:gd name="T25" fmla="*/ 170 h 926"/>
                    <a:gd name="T26" fmla="*/ 695 w 709"/>
                    <a:gd name="T27" fmla="*/ 189 h 926"/>
                    <a:gd name="T28" fmla="*/ 442 w 709"/>
                    <a:gd name="T29" fmla="*/ 59 h 926"/>
                    <a:gd name="T30" fmla="*/ 442 w 709"/>
                    <a:gd name="T31" fmla="*/ 31 h 926"/>
                    <a:gd name="T32" fmla="*/ 702 w 709"/>
                    <a:gd name="T33" fmla="*/ 730 h 926"/>
                    <a:gd name="T34" fmla="*/ 430 w 709"/>
                    <a:gd name="T35" fmla="*/ 872 h 926"/>
                    <a:gd name="T36" fmla="*/ 430 w 709"/>
                    <a:gd name="T37" fmla="*/ 817 h 926"/>
                    <a:gd name="T38" fmla="*/ 702 w 709"/>
                    <a:gd name="T39" fmla="*/ 692 h 926"/>
                    <a:gd name="T40" fmla="*/ 702 w 709"/>
                    <a:gd name="T41" fmla="*/ 730 h 926"/>
                    <a:gd name="T42" fmla="*/ 702 w 709"/>
                    <a:gd name="T43" fmla="*/ 652 h 926"/>
                    <a:gd name="T44" fmla="*/ 430 w 709"/>
                    <a:gd name="T45" fmla="*/ 756 h 926"/>
                    <a:gd name="T46" fmla="*/ 430 w 709"/>
                    <a:gd name="T47" fmla="*/ 699 h 926"/>
                    <a:gd name="T48" fmla="*/ 702 w 709"/>
                    <a:gd name="T49" fmla="*/ 617 h 926"/>
                    <a:gd name="T50" fmla="*/ 702 w 709"/>
                    <a:gd name="T51" fmla="*/ 652 h 926"/>
                    <a:gd name="T52" fmla="*/ 702 w 709"/>
                    <a:gd name="T53" fmla="*/ 576 h 926"/>
                    <a:gd name="T54" fmla="*/ 430 w 709"/>
                    <a:gd name="T55" fmla="*/ 638 h 926"/>
                    <a:gd name="T56" fmla="*/ 430 w 709"/>
                    <a:gd name="T57" fmla="*/ 584 h 926"/>
                    <a:gd name="T58" fmla="*/ 702 w 709"/>
                    <a:gd name="T59" fmla="*/ 541 h 926"/>
                    <a:gd name="T60" fmla="*/ 702 w 709"/>
                    <a:gd name="T61" fmla="*/ 576 h 926"/>
                    <a:gd name="T62" fmla="*/ 702 w 709"/>
                    <a:gd name="T63" fmla="*/ 501 h 926"/>
                    <a:gd name="T64" fmla="*/ 430 w 709"/>
                    <a:gd name="T65" fmla="*/ 522 h 926"/>
                    <a:gd name="T66" fmla="*/ 430 w 709"/>
                    <a:gd name="T67" fmla="*/ 468 h 926"/>
                    <a:gd name="T68" fmla="*/ 702 w 709"/>
                    <a:gd name="T69" fmla="*/ 463 h 926"/>
                    <a:gd name="T70" fmla="*/ 702 w 709"/>
                    <a:gd name="T71" fmla="*/ 501 h 926"/>
                    <a:gd name="T72" fmla="*/ 702 w 709"/>
                    <a:gd name="T73" fmla="*/ 423 h 926"/>
                    <a:gd name="T74" fmla="*/ 430 w 709"/>
                    <a:gd name="T75" fmla="*/ 406 h 926"/>
                    <a:gd name="T76" fmla="*/ 430 w 709"/>
                    <a:gd name="T77" fmla="*/ 350 h 926"/>
                    <a:gd name="T78" fmla="*/ 702 w 709"/>
                    <a:gd name="T79" fmla="*/ 388 h 926"/>
                    <a:gd name="T80" fmla="*/ 702 w 709"/>
                    <a:gd name="T81" fmla="*/ 423 h 926"/>
                    <a:gd name="T82" fmla="*/ 702 w 709"/>
                    <a:gd name="T83" fmla="*/ 347 h 926"/>
                    <a:gd name="T84" fmla="*/ 430 w 709"/>
                    <a:gd name="T85" fmla="*/ 291 h 926"/>
                    <a:gd name="T86" fmla="*/ 430 w 709"/>
                    <a:gd name="T87" fmla="*/ 234 h 926"/>
                    <a:gd name="T88" fmla="*/ 702 w 709"/>
                    <a:gd name="T89" fmla="*/ 312 h 926"/>
                    <a:gd name="T90" fmla="*/ 702 w 709"/>
                    <a:gd name="T91" fmla="*/ 347 h 926"/>
                    <a:gd name="T92" fmla="*/ 702 w 709"/>
                    <a:gd name="T93" fmla="*/ 272 h 926"/>
                    <a:gd name="T94" fmla="*/ 430 w 709"/>
                    <a:gd name="T95" fmla="*/ 173 h 926"/>
                    <a:gd name="T96" fmla="*/ 430 w 709"/>
                    <a:gd name="T97" fmla="*/ 118 h 926"/>
                    <a:gd name="T98" fmla="*/ 702 w 709"/>
                    <a:gd name="T99" fmla="*/ 234 h 926"/>
                    <a:gd name="T100" fmla="*/ 702 w 709"/>
                    <a:gd name="T101" fmla="*/ 27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9" h="926">
                      <a:moveTo>
                        <a:pt x="702" y="208"/>
                      </a:moveTo>
                      <a:lnTo>
                        <a:pt x="702" y="158"/>
                      </a:lnTo>
                      <a:lnTo>
                        <a:pt x="428" y="0"/>
                      </a:lnTo>
                      <a:lnTo>
                        <a:pt x="19" y="130"/>
                      </a:lnTo>
                      <a:lnTo>
                        <a:pt x="19" y="175"/>
                      </a:lnTo>
                      <a:lnTo>
                        <a:pt x="0" y="180"/>
                      </a:lnTo>
                      <a:lnTo>
                        <a:pt x="0" y="789"/>
                      </a:lnTo>
                      <a:lnTo>
                        <a:pt x="412" y="926"/>
                      </a:lnTo>
                      <a:lnTo>
                        <a:pt x="709" y="754"/>
                      </a:lnTo>
                      <a:lnTo>
                        <a:pt x="709" y="210"/>
                      </a:lnTo>
                      <a:lnTo>
                        <a:pt x="702" y="208"/>
                      </a:lnTo>
                      <a:close/>
                      <a:moveTo>
                        <a:pt x="442" y="31"/>
                      </a:moveTo>
                      <a:lnTo>
                        <a:pt x="695" y="170"/>
                      </a:lnTo>
                      <a:lnTo>
                        <a:pt x="695" y="189"/>
                      </a:lnTo>
                      <a:lnTo>
                        <a:pt x="442" y="59"/>
                      </a:lnTo>
                      <a:lnTo>
                        <a:pt x="442" y="31"/>
                      </a:lnTo>
                      <a:close/>
                      <a:moveTo>
                        <a:pt x="702" y="730"/>
                      </a:moveTo>
                      <a:lnTo>
                        <a:pt x="430" y="872"/>
                      </a:lnTo>
                      <a:lnTo>
                        <a:pt x="430" y="817"/>
                      </a:lnTo>
                      <a:lnTo>
                        <a:pt x="702" y="692"/>
                      </a:lnTo>
                      <a:lnTo>
                        <a:pt x="702" y="730"/>
                      </a:lnTo>
                      <a:close/>
                      <a:moveTo>
                        <a:pt x="702" y="652"/>
                      </a:moveTo>
                      <a:lnTo>
                        <a:pt x="430" y="756"/>
                      </a:lnTo>
                      <a:lnTo>
                        <a:pt x="430" y="699"/>
                      </a:lnTo>
                      <a:lnTo>
                        <a:pt x="702" y="617"/>
                      </a:lnTo>
                      <a:lnTo>
                        <a:pt x="702" y="652"/>
                      </a:lnTo>
                      <a:close/>
                      <a:moveTo>
                        <a:pt x="702" y="576"/>
                      </a:moveTo>
                      <a:lnTo>
                        <a:pt x="430" y="638"/>
                      </a:lnTo>
                      <a:lnTo>
                        <a:pt x="430" y="584"/>
                      </a:lnTo>
                      <a:lnTo>
                        <a:pt x="702" y="541"/>
                      </a:lnTo>
                      <a:lnTo>
                        <a:pt x="702" y="576"/>
                      </a:lnTo>
                      <a:close/>
                      <a:moveTo>
                        <a:pt x="702" y="501"/>
                      </a:moveTo>
                      <a:lnTo>
                        <a:pt x="430" y="522"/>
                      </a:lnTo>
                      <a:lnTo>
                        <a:pt x="430" y="468"/>
                      </a:lnTo>
                      <a:lnTo>
                        <a:pt x="702" y="463"/>
                      </a:lnTo>
                      <a:lnTo>
                        <a:pt x="702" y="501"/>
                      </a:lnTo>
                      <a:close/>
                      <a:moveTo>
                        <a:pt x="702" y="423"/>
                      </a:moveTo>
                      <a:lnTo>
                        <a:pt x="430" y="406"/>
                      </a:lnTo>
                      <a:lnTo>
                        <a:pt x="430" y="350"/>
                      </a:lnTo>
                      <a:lnTo>
                        <a:pt x="702" y="388"/>
                      </a:lnTo>
                      <a:lnTo>
                        <a:pt x="702" y="423"/>
                      </a:lnTo>
                      <a:close/>
                      <a:moveTo>
                        <a:pt x="702" y="347"/>
                      </a:moveTo>
                      <a:lnTo>
                        <a:pt x="430" y="291"/>
                      </a:lnTo>
                      <a:lnTo>
                        <a:pt x="430" y="234"/>
                      </a:lnTo>
                      <a:lnTo>
                        <a:pt x="702" y="312"/>
                      </a:lnTo>
                      <a:lnTo>
                        <a:pt x="702" y="347"/>
                      </a:lnTo>
                      <a:close/>
                      <a:moveTo>
                        <a:pt x="702" y="272"/>
                      </a:moveTo>
                      <a:lnTo>
                        <a:pt x="430" y="173"/>
                      </a:lnTo>
                      <a:lnTo>
                        <a:pt x="430" y="118"/>
                      </a:lnTo>
                      <a:lnTo>
                        <a:pt x="702" y="234"/>
                      </a:lnTo>
                      <a:lnTo>
                        <a:pt x="702" y="272"/>
                      </a:lnTo>
                      <a:close/>
                    </a:path>
                  </a:pathLst>
                </a:custGeom>
                <a:solidFill>
                  <a:srgbClr val="505050"/>
                </a:solidFill>
                <a:ln>
                  <a:no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gradFill>
                      <a:gsLst>
                        <a:gs pos="0">
                          <a:srgbClr val="505050"/>
                        </a:gs>
                        <a:gs pos="100000">
                          <a:srgbClr val="505050"/>
                        </a:gs>
                      </a:gsLst>
                      <a:lin ang="5400000" scaled="1"/>
                    </a:gradFill>
                    <a:effectLst/>
                    <a:uLnTx/>
                    <a:uFillTx/>
                  </a:endParaRPr>
                </a:p>
              </p:txBody>
            </p:sp>
          </p:grpSp>
        </p:grpSp>
      </p:grpSp>
      <p:sp>
        <p:nvSpPr>
          <p:cNvPr id="118" name="Freeform 95"/>
          <p:cNvSpPr>
            <a:spLocks/>
          </p:cNvSpPr>
          <p:nvPr/>
        </p:nvSpPr>
        <p:spPr bwMode="auto">
          <a:xfrm flipH="1">
            <a:off x="909693" y="1695803"/>
            <a:ext cx="1381094" cy="870594"/>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B0F0"/>
          </a:solidFill>
          <a:ln>
            <a:noFill/>
          </a:ln>
          <a:extLst/>
        </p:spPr>
        <p:txBody>
          <a:bodyPr vert="horz" wrap="square" lIns="93207" tIns="46604" rIns="93207" bIns="46604" numCol="1" anchor="t" anchorCtr="0" compatLnSpc="1">
            <a:prstTxWarp prst="textNoShape">
              <a:avLst/>
            </a:prstTxWarp>
          </a:bodyPr>
          <a:lstStyle/>
          <a:p>
            <a:pPr marL="0" marR="0" lvl="0" indent="0" defTabSz="913595" eaLnBrk="1" fontAlgn="base" latinLnBrk="0" hangingPunct="1">
              <a:lnSpc>
                <a:spcPct val="90000"/>
              </a:lnSpc>
              <a:spcBef>
                <a:spcPct val="0"/>
              </a:spcBef>
              <a:spcAft>
                <a:spcPct val="0"/>
              </a:spcAft>
              <a:buClrTx/>
              <a:buSzTx/>
              <a:buFontTx/>
              <a:buNone/>
              <a:tabLst/>
              <a:defRPr/>
            </a:pPr>
            <a:endParaRPr kumimoji="0" lang="en-US" sz="1399" b="1" i="0" u="none" strike="noStrike" kern="0" cap="none" spc="-50" normalizeH="0" baseline="0" noProof="0" dirty="0">
              <a:ln>
                <a:noFill/>
              </a:ln>
              <a:solidFill>
                <a:srgbClr val="505050">
                  <a:lumMod val="50000"/>
                </a:srgbClr>
              </a:solidFill>
              <a:effectLst/>
              <a:uLnTx/>
              <a:uFillTx/>
              <a:latin typeface="Segoe UI Light"/>
            </a:endParaRPr>
          </a:p>
        </p:txBody>
      </p:sp>
      <p:sp>
        <p:nvSpPr>
          <p:cNvPr id="672" name="Up-Down Arrow 671"/>
          <p:cNvSpPr/>
          <p:nvPr/>
        </p:nvSpPr>
        <p:spPr bwMode="auto">
          <a:xfrm rot="5400000">
            <a:off x="2199849" y="2018855"/>
            <a:ext cx="215215" cy="572955"/>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68" name="Freeform 167"/>
          <p:cNvSpPr>
            <a:spLocks/>
          </p:cNvSpPr>
          <p:nvPr/>
        </p:nvSpPr>
        <p:spPr bwMode="auto">
          <a:xfrm>
            <a:off x="1660899" y="4031081"/>
            <a:ext cx="1506098" cy="1274274"/>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rgbClr val="505050"/>
              </a:solidFill>
              <a:effectLst/>
              <a:uLnTx/>
              <a:uFillTx/>
            </a:endParaRPr>
          </a:p>
        </p:txBody>
      </p:sp>
      <p:sp>
        <p:nvSpPr>
          <p:cNvPr id="169" name="Up-Down Arrow 168"/>
          <p:cNvSpPr/>
          <p:nvPr/>
        </p:nvSpPr>
        <p:spPr bwMode="auto">
          <a:xfrm rot="5400000">
            <a:off x="3406703" y="4376857"/>
            <a:ext cx="179789" cy="474082"/>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70" name="TextBox 169"/>
          <p:cNvSpPr txBox="1"/>
          <p:nvPr/>
        </p:nvSpPr>
        <p:spPr>
          <a:xfrm>
            <a:off x="2006813" y="4412069"/>
            <a:ext cx="1198309" cy="1085896"/>
          </a:xfrm>
          <a:prstGeom prst="rect">
            <a:avLst/>
          </a:prstGeom>
          <a:solidFill>
            <a:schemeClr val="bg1">
              <a:lumMod val="50000"/>
              <a:lumOff val="50000"/>
            </a:schemeClr>
          </a:solidFill>
          <a:ln>
            <a:noFill/>
          </a:ln>
        </p:spPr>
        <p:txBody>
          <a:bodyPr wrap="square" lIns="182828" tIns="146263" rIns="182828" bIns="146263" rtlCol="0">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399" b="0" i="0" u="none" strike="noStrike" kern="0" cap="none" spc="-50" normalizeH="0" baseline="0" noProof="0" dirty="0">
                <a:ln>
                  <a:noFill/>
                </a:ln>
                <a:solidFill>
                  <a:srgbClr val="505050"/>
                </a:solidFill>
                <a:effectLst/>
                <a:uLnTx/>
                <a:uFillTx/>
              </a:rPr>
              <a:t>On-Premises Datacenter</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1399" b="0" i="0" u="none" strike="noStrike" kern="0" cap="none" spc="0" normalizeH="0" baseline="0" noProof="0" dirty="0">
              <a:ln>
                <a:noFill/>
              </a:ln>
              <a:solidFill>
                <a:srgbClr val="505050"/>
              </a:solidFill>
              <a:effectLst/>
              <a:uLnTx/>
              <a:uFillTx/>
            </a:endParaRPr>
          </a:p>
        </p:txBody>
      </p:sp>
      <p:sp>
        <p:nvSpPr>
          <p:cNvPr id="3" name="Rectangle 2"/>
          <p:cNvSpPr/>
          <p:nvPr/>
        </p:nvSpPr>
        <p:spPr>
          <a:xfrm>
            <a:off x="1262958" y="2062088"/>
            <a:ext cx="674564" cy="260278"/>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176" b="1" i="0" u="none" strike="noStrike" kern="0" cap="none" spc="-50" normalizeH="0" baseline="0" noProof="0" dirty="0">
                <a:ln>
                  <a:noFill/>
                </a:ln>
                <a:solidFill>
                  <a:srgbClr val="505050">
                    <a:lumMod val="50000"/>
                  </a:srgbClr>
                </a:solidFill>
                <a:effectLst/>
                <a:uLnTx/>
                <a:uFillTx/>
              </a:rPr>
              <a:t>Azure</a:t>
            </a:r>
          </a:p>
        </p:txBody>
      </p:sp>
      <p:sp>
        <p:nvSpPr>
          <p:cNvPr id="120" name="Title 16"/>
          <p:cNvSpPr txBox="1">
            <a:spLocks/>
          </p:cNvSpPr>
          <p:nvPr/>
        </p:nvSpPr>
        <p:spPr>
          <a:xfrm>
            <a:off x="392304" y="358666"/>
            <a:ext cx="6435447" cy="899409"/>
          </a:xfrm>
          <a:prstGeom prst="rect">
            <a:avLst/>
          </a:prstGeom>
        </p:spPr>
        <p:txBody>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667" rtl="0" eaLnBrk="1" fontAlgn="auto" latinLnBrk="0" hangingPunct="1">
              <a:lnSpc>
                <a:spcPct val="90000"/>
              </a:lnSpc>
              <a:spcBef>
                <a:spcPct val="0"/>
              </a:spcBef>
              <a:spcAft>
                <a:spcPts val="0"/>
              </a:spcAft>
              <a:buClrTx/>
              <a:buSzTx/>
              <a:buFontTx/>
              <a:buNone/>
              <a:tabLst/>
              <a:defRPr/>
            </a:pPr>
            <a:r>
              <a:rPr kumimoji="0" lang="en-US" sz="4704" b="0" i="0" u="none" strike="noStrike" kern="1200" cap="none" spc="-102" normalizeH="0" baseline="0" noProof="0">
                <a:ln w="3175">
                  <a:noFill/>
                </a:ln>
                <a:gradFill>
                  <a:gsLst>
                    <a:gs pos="1250">
                      <a:srgbClr val="FFFFFF"/>
                    </a:gs>
                    <a:gs pos="100000">
                      <a:srgbClr val="FFFFFF"/>
                    </a:gs>
                  </a:gsLst>
                  <a:lin ang="5400000" scaled="0"/>
                </a:gradFill>
                <a:effectLst/>
                <a:uLnTx/>
                <a:uFillTx/>
                <a:latin typeface="+mj-lt"/>
                <a:ea typeface="+mn-ea"/>
                <a:cs typeface="Segoe UI" pitchFamily="34" charset="0"/>
              </a:rPr>
              <a:t>Update Management</a:t>
            </a:r>
          </a:p>
        </p:txBody>
      </p:sp>
      <p:sp>
        <p:nvSpPr>
          <p:cNvPr id="119" name="Freeform 95"/>
          <p:cNvSpPr>
            <a:spLocks/>
          </p:cNvSpPr>
          <p:nvPr/>
        </p:nvSpPr>
        <p:spPr bwMode="auto">
          <a:xfrm flipH="1">
            <a:off x="3618474" y="2093289"/>
            <a:ext cx="1052292" cy="70089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rgbClr val="505050"/>
              </a:solidFill>
              <a:effectLst/>
              <a:uLnTx/>
              <a:uFillTx/>
            </a:endParaRPr>
          </a:p>
        </p:txBody>
      </p:sp>
      <p:sp>
        <p:nvSpPr>
          <p:cNvPr id="129" name="Rectangle 128"/>
          <p:cNvSpPr/>
          <p:nvPr/>
        </p:nvSpPr>
        <p:spPr bwMode="auto">
          <a:xfrm>
            <a:off x="3648255" y="2170533"/>
            <a:ext cx="1108853" cy="59080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199" b="0" i="0" u="none" strike="noStrike" kern="0" cap="none" spc="-50" normalizeH="0" baseline="0" noProof="0" dirty="0">
                <a:ln>
                  <a:noFill/>
                </a:ln>
                <a:gradFill>
                  <a:gsLst>
                    <a:gs pos="0">
                      <a:srgbClr val="FFFFFF"/>
                    </a:gs>
                    <a:gs pos="100000">
                      <a:srgbClr val="FFFFFF"/>
                    </a:gs>
                  </a:gsLst>
                  <a:lin ang="5400000" scaled="0"/>
                </a:gradFill>
                <a:effectLst/>
                <a:uLnTx/>
                <a:uFillTx/>
              </a:rPr>
              <a:t>Update Management</a:t>
            </a:r>
            <a:endParaRPr kumimoji="0" lang="en-US" sz="700" b="0" i="0" u="none" strike="noStrike" kern="0" cap="none" spc="-50" normalizeH="0" baseline="0" noProof="0" dirty="0">
              <a:ln>
                <a:noFill/>
              </a:ln>
              <a:gradFill>
                <a:gsLst>
                  <a:gs pos="0">
                    <a:srgbClr val="FFFFFF"/>
                  </a:gs>
                  <a:gs pos="100000">
                    <a:srgbClr val="FFFFFF"/>
                  </a:gs>
                </a:gsLst>
                <a:lin ang="5400000" scaled="0"/>
              </a:gradFill>
              <a:effectLst/>
              <a:uLnTx/>
              <a:uFillTx/>
            </a:endParaRPr>
          </a:p>
        </p:txBody>
      </p:sp>
      <p:sp>
        <p:nvSpPr>
          <p:cNvPr id="130" name="Rectangle 129"/>
          <p:cNvSpPr/>
          <p:nvPr/>
        </p:nvSpPr>
        <p:spPr bwMode="auto">
          <a:xfrm>
            <a:off x="2648357" y="1698948"/>
            <a:ext cx="1346785" cy="7200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1" i="0" u="none" strike="noStrike" kern="0" cap="none" spc="-50" normalizeH="0" baseline="0" noProof="0" dirty="0">
                <a:ln>
                  <a:noFill/>
                </a:ln>
                <a:gradFill>
                  <a:gsLst>
                    <a:gs pos="0">
                      <a:srgbClr val="FFFFFF"/>
                    </a:gs>
                    <a:gs pos="100000">
                      <a:srgbClr val="FFFFFF"/>
                    </a:gs>
                  </a:gsLst>
                  <a:lin ang="5400000" scaled="0"/>
                </a:gradFill>
                <a:effectLst/>
                <a:uLnTx/>
                <a:uFillTx/>
              </a:rPr>
              <a:t>Automation &amp; Control</a:t>
            </a:r>
            <a:endParaRPr kumimoji="0" lang="en-US" sz="952" b="1" i="0" u="none" strike="noStrike" kern="0" cap="none" spc="-50" normalizeH="0" baseline="0" noProof="0" dirty="0">
              <a:ln>
                <a:noFill/>
              </a:ln>
              <a:gradFill>
                <a:gsLst>
                  <a:gs pos="0">
                    <a:srgbClr val="FFFFFF"/>
                  </a:gs>
                  <a:gs pos="100000">
                    <a:srgbClr val="FFFFFF"/>
                  </a:gs>
                </a:gsLst>
                <a:lin ang="5400000" scaled="0"/>
              </a:gradFill>
              <a:effectLst/>
              <a:uLnTx/>
              <a:uFillTx/>
            </a:endParaRPr>
          </a:p>
        </p:txBody>
      </p:sp>
      <p:sp>
        <p:nvSpPr>
          <p:cNvPr id="65" name="Rectangle 64"/>
          <p:cNvSpPr/>
          <p:nvPr/>
        </p:nvSpPr>
        <p:spPr>
          <a:xfrm>
            <a:off x="370290" y="1640162"/>
            <a:ext cx="800357" cy="559925"/>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099" b="1" i="0" u="none" strike="noStrike" kern="0" cap="none" spc="-50" normalizeH="0" baseline="0" noProof="0" dirty="0">
                <a:ln>
                  <a:noFill/>
                </a:ln>
                <a:solidFill>
                  <a:srgbClr val="505050">
                    <a:lumMod val="50000"/>
                  </a:srgbClr>
                </a:solidFill>
                <a:effectLst/>
                <a:uLnTx/>
                <a:uFillTx/>
              </a:rPr>
              <a:t>AWS &amp; Service Providers</a:t>
            </a:r>
          </a:p>
        </p:txBody>
      </p:sp>
    </p:spTree>
    <p:extLst>
      <p:ext uri="{BB962C8B-B14F-4D97-AF65-F5344CB8AC3E}">
        <p14:creationId xmlns:p14="http://schemas.microsoft.com/office/powerpoint/2010/main" val="1404588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250" fill="hold"/>
                                        <p:tgtEl>
                                          <p:spTgt spid="101"/>
                                        </p:tgtEl>
                                        <p:attrNameLst>
                                          <p:attrName>ppt_x</p:attrName>
                                        </p:attrNameLst>
                                      </p:cBhvr>
                                      <p:tavLst>
                                        <p:tav tm="0">
                                          <p:val>
                                            <p:strVal val="#ppt_x"/>
                                          </p:val>
                                        </p:tav>
                                        <p:tav tm="100000">
                                          <p:val>
                                            <p:strVal val="#ppt_x"/>
                                          </p:val>
                                        </p:tav>
                                      </p:tavLst>
                                    </p:anim>
                                    <p:anim calcmode="lin" valueType="num">
                                      <p:cBhvr additive="base">
                                        <p:cTn id="8" dur="1250" fill="hold"/>
                                        <p:tgtEl>
                                          <p:spTgt spid="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806" y="2343665"/>
            <a:ext cx="11887200" cy="932563"/>
          </a:xfrm>
        </p:spPr>
        <p:txBody>
          <a:bodyPr/>
          <a:lstStyle/>
          <a:p>
            <a:r>
              <a:rPr lang="en-US" sz="5400" dirty="0"/>
              <a:t>Update Insights- Windows and Linux</a:t>
            </a:r>
          </a:p>
        </p:txBody>
      </p:sp>
    </p:spTree>
    <p:extLst>
      <p:ext uri="{BB962C8B-B14F-4D97-AF65-F5344CB8AC3E}">
        <p14:creationId xmlns:p14="http://schemas.microsoft.com/office/powerpoint/2010/main" val="171390959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8437" y="1305629"/>
            <a:ext cx="11963402" cy="6533455"/>
          </a:xfrm>
        </p:spPr>
        <p:txBody>
          <a:bodyPr vert="horz" wrap="square" lIns="146304" tIns="91440" rIns="146304" bIns="91440" rtlCol="0" anchor="t">
            <a:spAutoFit/>
          </a:bodyPr>
          <a:lstStyle/>
          <a:p>
            <a:pPr marL="0" lvl="1" indent="0">
              <a:spcBef>
                <a:spcPts val="1020"/>
              </a:spcBef>
              <a:buNone/>
            </a:pPr>
            <a:r>
              <a:rPr lang="en-US" b="1" dirty="0"/>
              <a:t>Update Insights (Windows)</a:t>
            </a:r>
          </a:p>
          <a:p>
            <a:pPr marL="791949" lvl="2" indent="-342900">
              <a:spcBef>
                <a:spcPts val="1020"/>
              </a:spcBef>
            </a:pPr>
            <a:r>
              <a:rPr lang="en-US" sz="2400" dirty="0"/>
              <a:t>Detailed reporting/compliance across Windows and Linux </a:t>
            </a:r>
          </a:p>
          <a:p>
            <a:pPr marL="791949" lvl="2" indent="-342900">
              <a:spcBef>
                <a:spcPts val="1020"/>
              </a:spcBef>
            </a:pPr>
            <a:r>
              <a:rPr lang="en-US" sz="2400" dirty="0"/>
              <a:t>In Azure/on-premises /or other clouds</a:t>
            </a:r>
          </a:p>
          <a:p>
            <a:pPr marL="791949" lvl="2" indent="-342900">
              <a:spcBef>
                <a:spcPts val="1020"/>
              </a:spcBef>
            </a:pPr>
            <a:r>
              <a:rPr lang="en-US" sz="2400" dirty="0"/>
              <a:t>Domain or non joined servers</a:t>
            </a:r>
          </a:p>
          <a:p>
            <a:pPr marL="791949" lvl="2" indent="-342900">
              <a:spcBef>
                <a:spcPts val="1020"/>
              </a:spcBef>
            </a:pPr>
            <a:r>
              <a:rPr lang="en-US" sz="2400" dirty="0"/>
              <a:t>Time estimates for install</a:t>
            </a:r>
          </a:p>
          <a:p>
            <a:pPr marL="791949" lvl="2" indent="-342900">
              <a:spcBef>
                <a:spcPts val="1020"/>
              </a:spcBef>
            </a:pPr>
            <a:r>
              <a:rPr lang="en-US" sz="2400" dirty="0"/>
              <a:t>Computers not updated within x days </a:t>
            </a:r>
          </a:p>
          <a:p>
            <a:pPr marL="791949" lvl="2" indent="-342900">
              <a:spcBef>
                <a:spcPts val="1020"/>
              </a:spcBef>
            </a:pPr>
            <a:r>
              <a:rPr lang="en-US" sz="2400" dirty="0"/>
              <a:t>Supports WS2008 R2 &amp; above</a:t>
            </a:r>
          </a:p>
          <a:p>
            <a:pPr marL="791949" lvl="2" indent="-342900">
              <a:spcBef>
                <a:spcPts val="1020"/>
              </a:spcBef>
            </a:pPr>
            <a:r>
              <a:rPr lang="en-US" sz="2400" dirty="0"/>
              <a:t>Leverages native Windows tools</a:t>
            </a:r>
          </a:p>
          <a:p>
            <a:pPr marL="791949" lvl="2" indent="-342900">
              <a:spcBef>
                <a:spcPts val="1020"/>
              </a:spcBef>
            </a:pPr>
            <a:r>
              <a:rPr lang="en-US" sz="2400" dirty="0"/>
              <a:t>Leverages Log Analytics platform for rich reporting and Insights</a:t>
            </a:r>
          </a:p>
          <a:p>
            <a:pPr marL="791949" lvl="2" indent="-342900">
              <a:spcBef>
                <a:spcPts val="1020"/>
              </a:spcBef>
            </a:pPr>
            <a:endParaRPr lang="en-US" dirty="0"/>
          </a:p>
          <a:p>
            <a:pPr marL="791949" lvl="2" indent="-342900">
              <a:spcBef>
                <a:spcPts val="1020"/>
              </a:spcBef>
            </a:pPr>
            <a:endParaRPr lang="en-US" sz="2200" dirty="0"/>
          </a:p>
          <a:p>
            <a:pPr marL="233149" lvl="1" indent="0">
              <a:spcBef>
                <a:spcPts val="1020"/>
              </a:spcBef>
              <a:buNone/>
            </a:pPr>
            <a:endParaRPr lang="en-US" sz="2400" dirty="0"/>
          </a:p>
          <a:p>
            <a:pPr marL="0" indent="0">
              <a:spcBef>
                <a:spcPts val="1020"/>
              </a:spcBef>
              <a:buNone/>
            </a:pPr>
            <a:endParaRPr lang="en-US" sz="2040" dirty="0">
              <a:latin typeface="+mn-lt"/>
            </a:endParaRPr>
          </a:p>
          <a:p>
            <a:endParaRPr lang="en-US" dirty="0"/>
          </a:p>
        </p:txBody>
      </p:sp>
      <p:sp>
        <p:nvSpPr>
          <p:cNvPr id="3" name="Title 2"/>
          <p:cNvSpPr>
            <a:spLocks noGrp="1"/>
          </p:cNvSpPr>
          <p:nvPr>
            <p:ph type="title"/>
          </p:nvPr>
        </p:nvSpPr>
        <p:spPr>
          <a:xfrm>
            <a:off x="235356" y="264205"/>
            <a:ext cx="11889564" cy="917575"/>
          </a:xfrm>
        </p:spPr>
        <p:txBody>
          <a:bodyPr/>
          <a:lstStyle/>
          <a:p>
            <a:r>
              <a:rPr lang="en-US" sz="4000" dirty="0"/>
              <a:t>OMS Update Management- What’s Available Today</a:t>
            </a:r>
            <a:br>
              <a:rPr lang="en-US" sz="4000"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261724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68" y="372394"/>
            <a:ext cx="10724938" cy="1116185"/>
          </a:xfrm>
        </p:spPr>
        <p:txBody>
          <a:bodyPr/>
          <a:lstStyle/>
          <a:p>
            <a:r>
              <a:rPr lang="en-US"/>
              <a:t>Linux Update lifecycle</a:t>
            </a:r>
          </a:p>
        </p:txBody>
      </p:sp>
      <p:sp>
        <p:nvSpPr>
          <p:cNvPr id="4" name="Rectangle 3"/>
          <p:cNvSpPr/>
          <p:nvPr/>
        </p:nvSpPr>
        <p:spPr>
          <a:xfrm>
            <a:off x="945919" y="1575622"/>
            <a:ext cx="1604078" cy="612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OSS Project (</a:t>
            </a:r>
            <a:r>
              <a:rPr kumimoji="0" lang="en-US" sz="1836" b="0" i="0" u="none" strike="noStrike" kern="0" cap="none" spc="0" normalizeH="0" baseline="0" noProof="0" err="1">
                <a:ln>
                  <a:noFill/>
                </a:ln>
                <a:solidFill>
                  <a:sysClr val="windowText" lastClr="000000"/>
                </a:solidFill>
                <a:effectLst/>
                <a:uLnTx/>
                <a:uFillTx/>
              </a:rPr>
              <a:t>github</a:t>
            </a:r>
            <a:r>
              <a:rPr kumimoji="0" lang="en-US" sz="1836" b="0" i="0" u="none" strike="noStrike" kern="0" cap="none" spc="0" normalizeH="0" baseline="0" noProof="0">
                <a:ln>
                  <a:noFill/>
                </a:ln>
                <a:solidFill>
                  <a:sysClr val="windowText" lastClr="000000"/>
                </a:solidFill>
                <a:effectLst/>
                <a:uLnTx/>
                <a:uFillTx/>
              </a:rPr>
              <a:t>, </a:t>
            </a:r>
            <a:r>
              <a:rPr kumimoji="0" lang="en-US" sz="1836" b="0" i="0" u="none" strike="noStrike" kern="0" cap="none" spc="0" normalizeH="0" baseline="0" noProof="0" err="1">
                <a:ln>
                  <a:noFill/>
                </a:ln>
                <a:solidFill>
                  <a:sysClr val="windowText" lastClr="000000"/>
                </a:solidFill>
                <a:effectLst/>
                <a:uLnTx/>
                <a:uFillTx/>
              </a:rPr>
              <a:t>etc</a:t>
            </a:r>
            <a:r>
              <a:rPr kumimoji="0" lang="en-US" sz="1836" b="0" i="0" u="none" strike="noStrike" kern="0" cap="none" spc="0" normalizeH="0" baseline="0" noProof="0">
                <a:ln>
                  <a:noFill/>
                </a:ln>
                <a:solidFill>
                  <a:sysClr val="windowText" lastClr="000000"/>
                </a:solidFill>
                <a:effectLst/>
                <a:uLnTx/>
                <a:uFillTx/>
              </a:rPr>
              <a:t>)</a:t>
            </a:r>
          </a:p>
        </p:txBody>
      </p:sp>
      <p:sp>
        <p:nvSpPr>
          <p:cNvPr id="6" name="Rectangle 5"/>
          <p:cNvSpPr/>
          <p:nvPr/>
        </p:nvSpPr>
        <p:spPr>
          <a:xfrm>
            <a:off x="5901152" y="1518711"/>
            <a:ext cx="1604078" cy="612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Vendor Repository</a:t>
            </a:r>
          </a:p>
        </p:txBody>
      </p:sp>
      <p:sp>
        <p:nvSpPr>
          <p:cNvPr id="7" name="Rectangle 6"/>
          <p:cNvSpPr/>
          <p:nvPr/>
        </p:nvSpPr>
        <p:spPr>
          <a:xfrm>
            <a:off x="5005853" y="3107144"/>
            <a:ext cx="1604078" cy="612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Public mirror</a:t>
            </a:r>
          </a:p>
        </p:txBody>
      </p:sp>
      <p:sp>
        <p:nvSpPr>
          <p:cNvPr id="8" name="Rectangle 7"/>
          <p:cNvSpPr/>
          <p:nvPr/>
        </p:nvSpPr>
        <p:spPr>
          <a:xfrm>
            <a:off x="6827538" y="3107144"/>
            <a:ext cx="1604078" cy="612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Public Mirror</a:t>
            </a:r>
          </a:p>
        </p:txBody>
      </p:sp>
      <p:sp>
        <p:nvSpPr>
          <p:cNvPr id="9" name="Down Arrow 8"/>
          <p:cNvSpPr/>
          <p:nvPr/>
        </p:nvSpPr>
        <p:spPr>
          <a:xfrm rot="10800000">
            <a:off x="1500818" y="2188508"/>
            <a:ext cx="494280" cy="99788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0" name="TextBox 9"/>
          <p:cNvSpPr txBox="1"/>
          <p:nvPr/>
        </p:nvSpPr>
        <p:spPr>
          <a:xfrm>
            <a:off x="855768" y="3186395"/>
            <a:ext cx="1815468" cy="5423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err="1">
                <a:ln>
                  <a:noFill/>
                </a:ln>
                <a:solidFill>
                  <a:sysClr val="windowText" lastClr="000000"/>
                </a:solidFill>
                <a:effectLst/>
                <a:uLnTx/>
                <a:uFillTx/>
              </a:rPr>
              <a:t>Bugfix</a:t>
            </a:r>
            <a:r>
              <a:rPr kumimoji="0" lang="en-US" sz="1428" b="0" i="0" u="none" strike="noStrike" kern="0" cap="none" spc="0" normalizeH="0" baseline="0" noProof="0">
                <a:ln>
                  <a:noFill/>
                </a:ln>
                <a:solidFill>
                  <a:sysClr val="windowText" lastClr="000000"/>
                </a:solidFill>
                <a:effectLst/>
                <a:uLnTx/>
                <a:uFillTx/>
              </a:rPr>
              <a:t> </a:t>
            </a:r>
            <a:r>
              <a:rPr kumimoji="0" lang="en-US" sz="1428" b="0" i="0" u="none" strike="noStrike" kern="0" cap="none" spc="0" normalizeH="0" baseline="0" noProof="0" err="1">
                <a:ln>
                  <a:noFill/>
                </a:ln>
                <a:solidFill>
                  <a:sysClr val="windowText" lastClr="000000"/>
                </a:solidFill>
                <a:effectLst/>
                <a:uLnTx/>
                <a:uFillTx/>
              </a:rPr>
              <a:t>commited</a:t>
            </a:r>
            <a:r>
              <a:rPr kumimoji="0" lang="en-US" sz="1428" b="0" i="0" u="none" strike="noStrike" kern="0" cap="none" spc="0" normalizeH="0" baseline="0" noProof="0">
                <a:ln>
                  <a:noFill/>
                </a:ln>
                <a:solidFill>
                  <a:sysClr val="windowText" lastClr="000000"/>
                </a:solidFill>
                <a:effectLst/>
                <a:uLnTx/>
                <a:uFillTx/>
              </a:rPr>
              <a:t> to OSS project</a:t>
            </a:r>
          </a:p>
        </p:txBody>
      </p:sp>
      <p:sp>
        <p:nvSpPr>
          <p:cNvPr id="11" name="Down Arrow 10"/>
          <p:cNvSpPr/>
          <p:nvPr/>
        </p:nvSpPr>
        <p:spPr>
          <a:xfrm rot="16200000">
            <a:off x="4021179" y="342493"/>
            <a:ext cx="494280" cy="307914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2" name="TextBox 11"/>
          <p:cNvSpPr txBox="1"/>
          <p:nvPr/>
        </p:nvSpPr>
        <p:spPr>
          <a:xfrm>
            <a:off x="2724083" y="2056933"/>
            <a:ext cx="2416997" cy="7665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a:ln>
                  <a:noFill/>
                </a:ln>
                <a:solidFill>
                  <a:sysClr val="windowText" lastClr="000000"/>
                </a:solidFill>
                <a:effectLst/>
                <a:uLnTx/>
                <a:uFillTx/>
              </a:rPr>
              <a:t>Vendor (e.g. </a:t>
            </a:r>
            <a:r>
              <a:rPr kumimoji="0" lang="en-US" sz="1428" b="0" i="0" u="none" strike="noStrike" kern="0" cap="none" spc="0" normalizeH="0" baseline="0" noProof="0" err="1">
                <a:ln>
                  <a:noFill/>
                </a:ln>
                <a:solidFill>
                  <a:sysClr val="windowText" lastClr="000000"/>
                </a:solidFill>
                <a:effectLst/>
                <a:uLnTx/>
                <a:uFillTx/>
              </a:rPr>
              <a:t>RedHat</a:t>
            </a:r>
            <a:r>
              <a:rPr kumimoji="0" lang="en-US" sz="1428" b="0" i="0" u="none" strike="noStrike" kern="0" cap="none" spc="0" normalizeH="0" baseline="0" noProof="0">
                <a:ln>
                  <a:noFill/>
                </a:ln>
                <a:solidFill>
                  <a:sysClr val="windowText" lastClr="000000"/>
                </a:solidFill>
                <a:effectLst/>
                <a:uLnTx/>
                <a:uFillTx/>
              </a:rPr>
              <a:t>) picks up fix, builds package, publishes to repository</a:t>
            </a:r>
          </a:p>
        </p:txBody>
      </p:sp>
      <p:sp>
        <p:nvSpPr>
          <p:cNvPr id="13" name="Down Arrow 12"/>
          <p:cNvSpPr/>
          <p:nvPr/>
        </p:nvSpPr>
        <p:spPr>
          <a:xfrm rot="2224841">
            <a:off x="5800119" y="2140392"/>
            <a:ext cx="494280" cy="99788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4" name="TextBox 13"/>
          <p:cNvSpPr txBox="1"/>
          <p:nvPr/>
        </p:nvSpPr>
        <p:spPr>
          <a:xfrm>
            <a:off x="6341807" y="2494258"/>
            <a:ext cx="722768" cy="3182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err="1">
                <a:ln>
                  <a:noFill/>
                </a:ln>
                <a:solidFill>
                  <a:sysClr val="windowText" lastClr="000000"/>
                </a:solidFill>
                <a:effectLst/>
                <a:uLnTx/>
                <a:uFillTx/>
              </a:rPr>
              <a:t>rsync</a:t>
            </a:r>
            <a:endParaRPr kumimoji="0" lang="en-US" sz="1428" b="0" i="0" u="none" strike="noStrike" kern="0" cap="none" spc="0" normalizeH="0" baseline="0" noProof="0">
              <a:ln>
                <a:noFill/>
              </a:ln>
              <a:solidFill>
                <a:sysClr val="windowText" lastClr="000000"/>
              </a:solidFill>
              <a:effectLst/>
              <a:uLnTx/>
              <a:uFillTx/>
            </a:endParaRPr>
          </a:p>
        </p:txBody>
      </p:sp>
      <p:sp>
        <p:nvSpPr>
          <p:cNvPr id="15" name="Down Arrow 14"/>
          <p:cNvSpPr/>
          <p:nvPr/>
        </p:nvSpPr>
        <p:spPr>
          <a:xfrm rot="19375159" flipH="1">
            <a:off x="7078396" y="2188509"/>
            <a:ext cx="494280" cy="99788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grpSp>
        <p:nvGrpSpPr>
          <p:cNvPr id="20" name="Group 19"/>
          <p:cNvGrpSpPr/>
          <p:nvPr/>
        </p:nvGrpSpPr>
        <p:grpSpPr>
          <a:xfrm>
            <a:off x="8667875" y="5614276"/>
            <a:ext cx="2051727" cy="974043"/>
            <a:chOff x="6571488" y="4758353"/>
            <a:chExt cx="2011680" cy="955031"/>
          </a:xfrm>
        </p:grpSpPr>
        <p:sp>
          <p:nvSpPr>
            <p:cNvPr id="17" name="Rectangle 16"/>
            <p:cNvSpPr/>
            <p:nvPr/>
          </p:nvSpPr>
          <p:spPr>
            <a:xfrm>
              <a:off x="6571488" y="4758353"/>
              <a:ext cx="1767840" cy="6583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8" name="Rectangle 17"/>
            <p:cNvSpPr/>
            <p:nvPr/>
          </p:nvSpPr>
          <p:spPr>
            <a:xfrm>
              <a:off x="6693408" y="4905210"/>
              <a:ext cx="1767840" cy="6583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19" name="Rectangle 18"/>
            <p:cNvSpPr/>
            <p:nvPr/>
          </p:nvSpPr>
          <p:spPr>
            <a:xfrm>
              <a:off x="6815328" y="5055016"/>
              <a:ext cx="1767840" cy="6583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Linux Servers</a:t>
              </a:r>
            </a:p>
          </p:txBody>
        </p:sp>
      </p:grpSp>
      <p:grpSp>
        <p:nvGrpSpPr>
          <p:cNvPr id="21" name="Group 20"/>
          <p:cNvGrpSpPr/>
          <p:nvPr/>
        </p:nvGrpSpPr>
        <p:grpSpPr>
          <a:xfrm>
            <a:off x="4743947" y="5684297"/>
            <a:ext cx="2051727" cy="974043"/>
            <a:chOff x="6571488" y="4758353"/>
            <a:chExt cx="2011680" cy="955031"/>
          </a:xfrm>
        </p:grpSpPr>
        <p:sp>
          <p:nvSpPr>
            <p:cNvPr id="22" name="Rectangle 21"/>
            <p:cNvSpPr/>
            <p:nvPr/>
          </p:nvSpPr>
          <p:spPr>
            <a:xfrm>
              <a:off x="6571488" y="4758353"/>
              <a:ext cx="1767840" cy="6583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3" name="Rectangle 22"/>
            <p:cNvSpPr/>
            <p:nvPr/>
          </p:nvSpPr>
          <p:spPr>
            <a:xfrm>
              <a:off x="6693408" y="4905210"/>
              <a:ext cx="1767840" cy="6583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4" name="Rectangle 23"/>
            <p:cNvSpPr/>
            <p:nvPr/>
          </p:nvSpPr>
          <p:spPr>
            <a:xfrm>
              <a:off x="6815328" y="5055016"/>
              <a:ext cx="1767840" cy="65836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Linux Servers</a:t>
              </a:r>
            </a:p>
          </p:txBody>
        </p:sp>
      </p:grpSp>
      <p:sp>
        <p:nvSpPr>
          <p:cNvPr id="29" name="Down Arrow 28"/>
          <p:cNvSpPr/>
          <p:nvPr/>
        </p:nvSpPr>
        <p:spPr>
          <a:xfrm rot="10800000">
            <a:off x="5431741" y="3822132"/>
            <a:ext cx="494280" cy="169998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2" name="TextBox 31"/>
          <p:cNvSpPr txBox="1"/>
          <p:nvPr/>
        </p:nvSpPr>
        <p:spPr>
          <a:xfrm>
            <a:off x="3132263" y="4167768"/>
            <a:ext cx="2416997" cy="121474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a:ln>
                  <a:noFill/>
                </a:ln>
                <a:solidFill>
                  <a:sysClr val="windowText" lastClr="000000"/>
                </a:solidFill>
                <a:effectLst/>
                <a:uLnTx/>
                <a:uFillTx/>
              </a:rPr>
              <a:t>Admin or scheduled task invokes repo </a:t>
            </a:r>
            <a:r>
              <a:rPr kumimoji="0" lang="en-US" sz="1428" b="0" i="0" u="none" strike="noStrike" kern="0" cap="none" spc="0" normalizeH="0" baseline="0" noProof="0" err="1">
                <a:ln>
                  <a:noFill/>
                </a:ln>
                <a:solidFill>
                  <a:sysClr val="windowText" lastClr="000000"/>
                </a:solidFill>
                <a:effectLst/>
                <a:uLnTx/>
                <a:uFillTx/>
              </a:rPr>
              <a:t>mgr</a:t>
            </a:r>
            <a:r>
              <a:rPr kumimoji="0" lang="en-US" sz="1428" b="0" i="0" u="none" strike="noStrike" kern="0" cap="none" spc="0" normalizeH="0" baseline="0" noProof="0">
                <a:ln>
                  <a:noFill/>
                </a:ln>
                <a:solidFill>
                  <a:sysClr val="windowText" lastClr="000000"/>
                </a:solidFill>
                <a:effectLst/>
                <a:uLnTx/>
                <a:uFillTx/>
              </a:rPr>
              <a:t> (e.g. yum) to update. Updates retrieved from repo/mirror and installed </a:t>
            </a:r>
          </a:p>
        </p:txBody>
      </p:sp>
      <p:cxnSp>
        <p:nvCxnSpPr>
          <p:cNvPr id="34" name="Straight Connector 33"/>
          <p:cNvCxnSpPr/>
          <p:nvPr/>
        </p:nvCxnSpPr>
        <p:spPr>
          <a:xfrm flipV="1">
            <a:off x="2823561" y="4028846"/>
            <a:ext cx="8045258" cy="22426"/>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667875" y="4172444"/>
            <a:ext cx="1604078" cy="612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sysClr val="windowText" lastClr="000000"/>
                </a:solidFill>
                <a:effectLst/>
                <a:uLnTx/>
                <a:uFillTx/>
              </a:rPr>
              <a:t>Private Mirror</a:t>
            </a:r>
          </a:p>
        </p:txBody>
      </p:sp>
      <p:sp>
        <p:nvSpPr>
          <p:cNvPr id="37" name="Down Arrow 36"/>
          <p:cNvSpPr/>
          <p:nvPr/>
        </p:nvSpPr>
        <p:spPr>
          <a:xfrm rot="19375159" flipH="1">
            <a:off x="8025158" y="3702324"/>
            <a:ext cx="494280" cy="99788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8" name="TextBox 37"/>
          <p:cNvSpPr txBox="1"/>
          <p:nvPr/>
        </p:nvSpPr>
        <p:spPr>
          <a:xfrm>
            <a:off x="7369917" y="4040920"/>
            <a:ext cx="722768" cy="3182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err="1">
                <a:ln>
                  <a:noFill/>
                </a:ln>
                <a:solidFill>
                  <a:sysClr val="windowText" lastClr="000000"/>
                </a:solidFill>
                <a:effectLst/>
                <a:uLnTx/>
                <a:uFillTx/>
              </a:rPr>
              <a:t>rsync</a:t>
            </a:r>
            <a:endParaRPr kumimoji="0" lang="en-US" sz="1428" b="0" i="0" u="none" strike="noStrike" kern="0" cap="none" spc="0" normalizeH="0" baseline="0" noProof="0">
              <a:ln>
                <a:noFill/>
              </a:ln>
              <a:solidFill>
                <a:sysClr val="windowText" lastClr="000000"/>
              </a:solidFill>
              <a:effectLst/>
              <a:uLnTx/>
              <a:uFillTx/>
            </a:endParaRPr>
          </a:p>
        </p:txBody>
      </p:sp>
      <p:sp>
        <p:nvSpPr>
          <p:cNvPr id="39" name="TextBox 38"/>
          <p:cNvSpPr txBox="1"/>
          <p:nvPr/>
        </p:nvSpPr>
        <p:spPr>
          <a:xfrm>
            <a:off x="8835998" y="3269208"/>
            <a:ext cx="2416997" cy="7515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a:ln>
                  <a:noFill/>
                </a:ln>
                <a:solidFill>
                  <a:sysClr val="windowText" lastClr="000000"/>
                </a:solidFill>
                <a:effectLst/>
                <a:uLnTx/>
                <a:uFillTx/>
              </a:rPr>
              <a:t>Admin can stand-up private mirror to sync packages </a:t>
            </a:r>
            <a:r>
              <a:rPr kumimoji="0" lang="en-US" sz="1428" b="0" i="0" u="none" strike="noStrike" kern="0" cap="none" spc="0" normalizeH="0" baseline="0" noProof="0" err="1">
                <a:ln>
                  <a:noFill/>
                </a:ln>
                <a:solidFill>
                  <a:sysClr val="windowText" lastClr="000000"/>
                </a:solidFill>
                <a:effectLst/>
                <a:uLnTx/>
                <a:uFillTx/>
              </a:rPr>
              <a:t>onprem</a:t>
            </a:r>
            <a:r>
              <a:rPr kumimoji="0" lang="en-US" sz="1428" b="0" i="0" u="none" strike="noStrike" kern="0" cap="none" spc="0" normalizeH="0" baseline="0" noProof="0">
                <a:ln>
                  <a:noFill/>
                </a:ln>
                <a:solidFill>
                  <a:sysClr val="windowText" lastClr="000000"/>
                </a:solidFill>
                <a:effectLst/>
                <a:uLnTx/>
                <a:uFillTx/>
              </a:rPr>
              <a:t>. Similar to WSUS</a:t>
            </a:r>
          </a:p>
        </p:txBody>
      </p:sp>
      <p:sp>
        <p:nvSpPr>
          <p:cNvPr id="40" name="Down Arrow 39"/>
          <p:cNvSpPr/>
          <p:nvPr/>
        </p:nvSpPr>
        <p:spPr>
          <a:xfrm rot="10800000">
            <a:off x="9273985" y="4748329"/>
            <a:ext cx="494280" cy="84185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41" name="TextBox 40"/>
          <p:cNvSpPr txBox="1"/>
          <p:nvPr/>
        </p:nvSpPr>
        <p:spPr>
          <a:xfrm>
            <a:off x="6951108" y="4855867"/>
            <a:ext cx="2416997" cy="7665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28" b="0" i="0" u="none" strike="noStrike" kern="0" cap="none" spc="0" normalizeH="0" baseline="0" noProof="0">
                <a:ln>
                  <a:noFill/>
                </a:ln>
                <a:solidFill>
                  <a:sysClr val="windowText" lastClr="000000"/>
                </a:solidFill>
                <a:effectLst/>
                <a:uLnTx/>
                <a:uFillTx/>
              </a:rPr>
              <a:t>Admin or scheduled task invokes repo </a:t>
            </a:r>
            <a:r>
              <a:rPr kumimoji="0" lang="en-US" sz="1428" b="0" i="0" u="none" strike="noStrike" kern="0" cap="none" spc="0" normalizeH="0" baseline="0" noProof="0" err="1">
                <a:ln>
                  <a:noFill/>
                </a:ln>
                <a:solidFill>
                  <a:sysClr val="windowText" lastClr="000000"/>
                </a:solidFill>
                <a:effectLst/>
                <a:uLnTx/>
                <a:uFillTx/>
              </a:rPr>
              <a:t>mgr</a:t>
            </a:r>
            <a:r>
              <a:rPr kumimoji="0" lang="en-US" sz="1428" b="0" i="0" u="none" strike="noStrike" kern="0" cap="none" spc="0" normalizeH="0" baseline="0" noProof="0">
                <a:ln>
                  <a:noFill/>
                </a:ln>
                <a:solidFill>
                  <a:sysClr val="windowText" lastClr="000000"/>
                </a:solidFill>
                <a:effectLst/>
                <a:uLnTx/>
                <a:uFillTx/>
              </a:rPr>
              <a:t> (e.g. yum) to update. </a:t>
            </a:r>
          </a:p>
        </p:txBody>
      </p:sp>
      <p:sp>
        <p:nvSpPr>
          <p:cNvPr id="43" name="TextBox 42"/>
          <p:cNvSpPr txBox="1"/>
          <p:nvPr/>
        </p:nvSpPr>
        <p:spPr>
          <a:xfrm>
            <a:off x="8994480" y="1030574"/>
            <a:ext cx="2554945" cy="153485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36" b="0" i="1" u="none" strike="noStrike" kern="0" cap="none" spc="0" normalizeH="0" baseline="0" noProof="0">
                <a:ln>
                  <a:noFill/>
                </a:ln>
                <a:solidFill>
                  <a:sysClr val="windowText" lastClr="000000"/>
                </a:solidFill>
                <a:effectLst/>
                <a:uLnTx/>
                <a:uFillTx/>
              </a:rPr>
              <a:t>This model assumes no vendor or 3</a:t>
            </a:r>
            <a:r>
              <a:rPr kumimoji="0" lang="en-US" sz="1836" b="0" i="1" u="none" strike="noStrike" kern="0" cap="none" spc="0" normalizeH="0" baseline="30000" noProof="0">
                <a:ln>
                  <a:noFill/>
                </a:ln>
                <a:solidFill>
                  <a:sysClr val="windowText" lastClr="000000"/>
                </a:solidFill>
                <a:effectLst/>
                <a:uLnTx/>
                <a:uFillTx/>
              </a:rPr>
              <a:t>rd</a:t>
            </a:r>
            <a:r>
              <a:rPr kumimoji="0" lang="en-US" sz="1836" b="0" i="1" u="none" strike="noStrike" kern="0" cap="none" spc="0" normalizeH="0" baseline="0" noProof="0">
                <a:ln>
                  <a:noFill/>
                </a:ln>
                <a:solidFill>
                  <a:sysClr val="windowText" lastClr="000000"/>
                </a:solidFill>
                <a:effectLst/>
                <a:uLnTx/>
                <a:uFillTx/>
              </a:rPr>
              <a:t> party tools are being used. “out of the box” functionality. </a:t>
            </a:r>
          </a:p>
        </p:txBody>
      </p:sp>
    </p:spTree>
    <p:extLst>
      <p:ext uri="{BB962C8B-B14F-4D97-AF65-F5344CB8AC3E}">
        <p14:creationId xmlns:p14="http://schemas.microsoft.com/office/powerpoint/2010/main" val="18712812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8437" y="1378297"/>
            <a:ext cx="11963402" cy="6150402"/>
          </a:xfrm>
        </p:spPr>
        <p:txBody>
          <a:bodyPr vert="horz" wrap="square" lIns="146304" tIns="91440" rIns="146304" bIns="91440" rtlCol="0" anchor="t">
            <a:spAutoFit/>
          </a:bodyPr>
          <a:lstStyle/>
          <a:p>
            <a:pPr marL="0" lvl="1" indent="0">
              <a:spcBef>
                <a:spcPts val="1020"/>
              </a:spcBef>
              <a:buNone/>
            </a:pPr>
            <a:r>
              <a:rPr lang="en-US" b="1" dirty="0"/>
              <a:t>Update Insights (Linux)</a:t>
            </a:r>
          </a:p>
          <a:p>
            <a:pPr marL="576049" lvl="1" indent="-342900">
              <a:spcBef>
                <a:spcPts val="1020"/>
              </a:spcBef>
            </a:pPr>
            <a:r>
              <a:rPr lang="en-US" dirty="0"/>
              <a:t>Unified reporting and compliance across Linux distros</a:t>
            </a:r>
          </a:p>
          <a:p>
            <a:pPr marL="576049" lvl="1" indent="-342900">
              <a:spcBef>
                <a:spcPts val="1020"/>
              </a:spcBef>
            </a:pPr>
            <a:r>
              <a:rPr lang="en-US" dirty="0"/>
              <a:t>Detailed reporting:</a:t>
            </a:r>
          </a:p>
          <a:p>
            <a:pPr marL="809199" lvl="1" indent="-342900">
              <a:spcAft>
                <a:spcPts val="612"/>
              </a:spcAft>
              <a:defRPr/>
            </a:pPr>
            <a:r>
              <a:rPr lang="en-US" sz="2200" dirty="0">
                <a:ea typeface="ＭＳ Ｐゴシック" charset="0"/>
                <a:cs typeface="ＭＳ Ｐゴシック" charset="0"/>
              </a:rPr>
              <a:t>Basic details: What’s missing on the server (package name, version no, etc.) </a:t>
            </a:r>
          </a:p>
          <a:p>
            <a:pPr marL="809199" lvl="1" indent="-342900">
              <a:spcAft>
                <a:spcPts val="612"/>
              </a:spcAft>
              <a:defRPr/>
            </a:pPr>
            <a:r>
              <a:rPr lang="en-US" sz="2200" dirty="0">
                <a:ea typeface="ＭＳ Ｐゴシック" charset="0"/>
                <a:cs typeface="ＭＳ Ｐゴシック" charset="0"/>
              </a:rPr>
              <a:t>Advanced details: What’s missing on the server from security standpoint (classification, severity, CVE, vendor article, repository, description, etc.)</a:t>
            </a:r>
            <a:r>
              <a:rPr lang="en-US" dirty="0">
                <a:ea typeface="ＭＳ Ｐゴシック" charset="0"/>
                <a:cs typeface="ＭＳ Ｐゴシック" charset="0"/>
              </a:rPr>
              <a:t> </a:t>
            </a:r>
          </a:p>
          <a:p>
            <a:pPr marL="576049" lvl="1" indent="-342900">
              <a:spcBef>
                <a:spcPts val="1020"/>
              </a:spcBef>
            </a:pPr>
            <a:r>
              <a:rPr lang="en-US" dirty="0"/>
              <a:t>In Azure/on-premises /or other clouds</a:t>
            </a:r>
          </a:p>
          <a:p>
            <a:pPr marL="576049" lvl="1" indent="-342900">
              <a:spcBef>
                <a:spcPts val="1020"/>
              </a:spcBef>
            </a:pPr>
            <a:r>
              <a:rPr lang="en-US" dirty="0"/>
              <a:t>Domain or non joined servers</a:t>
            </a:r>
          </a:p>
          <a:p>
            <a:pPr marL="576049" lvl="1" indent="-342900">
              <a:spcBef>
                <a:spcPts val="1020"/>
              </a:spcBef>
            </a:pPr>
            <a:r>
              <a:rPr lang="en-US" dirty="0"/>
              <a:t>Leverages native Linux tools (repositories &amp; repo managers)</a:t>
            </a:r>
          </a:p>
          <a:p>
            <a:pPr marL="576049" lvl="1" indent="-342900">
              <a:spcBef>
                <a:spcPts val="1020"/>
              </a:spcBef>
            </a:pPr>
            <a:r>
              <a:rPr lang="en-US" dirty="0"/>
              <a:t>Leverages Log Analytics and Automation platform</a:t>
            </a:r>
          </a:p>
          <a:p>
            <a:pPr marL="576049" lvl="1" indent="-342900">
              <a:spcBef>
                <a:spcPts val="1020"/>
              </a:spcBef>
            </a:pPr>
            <a:endParaRPr lang="en-US" sz="2200" dirty="0"/>
          </a:p>
          <a:p>
            <a:pPr marL="233149" lvl="1" indent="0">
              <a:spcBef>
                <a:spcPts val="1020"/>
              </a:spcBef>
              <a:buNone/>
            </a:pPr>
            <a:endParaRPr lang="en-US" b="1" dirty="0"/>
          </a:p>
          <a:p>
            <a:endParaRPr lang="en-US" dirty="0"/>
          </a:p>
        </p:txBody>
      </p:sp>
      <p:sp>
        <p:nvSpPr>
          <p:cNvPr id="3" name="Title 2"/>
          <p:cNvSpPr>
            <a:spLocks noGrp="1"/>
          </p:cNvSpPr>
          <p:nvPr>
            <p:ph type="title"/>
          </p:nvPr>
        </p:nvSpPr>
        <p:spPr>
          <a:xfrm>
            <a:off x="198437" y="296862"/>
            <a:ext cx="11889564" cy="917575"/>
          </a:xfrm>
        </p:spPr>
        <p:txBody>
          <a:bodyPr/>
          <a:lstStyle/>
          <a:p>
            <a:r>
              <a:rPr lang="en-US" sz="4000" dirty="0"/>
              <a:t>Update Management- What’s Available now</a:t>
            </a:r>
            <a:br>
              <a:rPr lang="en-US" sz="4000" b="1" i="1" u="sng" dirty="0"/>
            </a:br>
            <a:endParaRPr lang="en-US" dirty="0"/>
          </a:p>
        </p:txBody>
      </p:sp>
    </p:spTree>
    <p:extLst>
      <p:ext uri="{BB962C8B-B14F-4D97-AF65-F5344CB8AC3E}">
        <p14:creationId xmlns:p14="http://schemas.microsoft.com/office/powerpoint/2010/main" val="6661023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179316" y="4183062"/>
            <a:ext cx="5867400" cy="2286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3" name="Title 2"/>
          <p:cNvSpPr>
            <a:spLocks noGrp="1"/>
          </p:cNvSpPr>
          <p:nvPr>
            <p:ph type="title"/>
          </p:nvPr>
        </p:nvSpPr>
        <p:spPr/>
        <p:txBody>
          <a:bodyPr/>
          <a:lstStyle/>
          <a:p>
            <a:r>
              <a:rPr lang="en-US"/>
              <a:t>Reporting Update Severity</a:t>
            </a:r>
          </a:p>
        </p:txBody>
      </p:sp>
      <p:sp>
        <p:nvSpPr>
          <p:cNvPr id="4" name="Rectangle 3"/>
          <p:cNvSpPr/>
          <p:nvPr/>
        </p:nvSpPr>
        <p:spPr bwMode="auto">
          <a:xfrm>
            <a:off x="4349922" y="4217815"/>
            <a:ext cx="3447158" cy="852813"/>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35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rPr>
              <a:t>omsagent</a:t>
            </a: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0" name="Rectangle 9"/>
          <p:cNvSpPr/>
          <p:nvPr/>
        </p:nvSpPr>
        <p:spPr bwMode="auto">
          <a:xfrm>
            <a:off x="3398837" y="5753748"/>
            <a:ext cx="1981200" cy="609600"/>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gradFill>
                  <a:gsLst>
                    <a:gs pos="0">
                      <a:srgbClr val="FFFFFF"/>
                    </a:gs>
                    <a:gs pos="100000">
                      <a:srgbClr val="FFFFFF"/>
                    </a:gs>
                  </a:gsLst>
                  <a:lin ang="5400000" scaled="0"/>
                </a:gradFill>
                <a:effectLst/>
                <a:uLnTx/>
                <a:uFillTx/>
              </a:rPr>
              <a:t>Yum/apt-get/</a:t>
            </a:r>
            <a:r>
              <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rPr>
              <a:t>zypper</a:t>
            </a: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1" name="Rectangle 10"/>
          <p:cNvSpPr/>
          <p:nvPr/>
        </p:nvSpPr>
        <p:spPr bwMode="auto">
          <a:xfrm>
            <a:off x="257176" y="2167260"/>
            <a:ext cx="2362200" cy="1219200"/>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gradFill>
                  <a:gsLst>
                    <a:gs pos="0">
                      <a:srgbClr val="FFFFFF"/>
                    </a:gs>
                    <a:gs pos="100000">
                      <a:srgbClr val="FFFFFF"/>
                    </a:gs>
                  </a:gsLst>
                  <a:lin ang="5400000" scaled="0"/>
                </a:gradFill>
                <a:effectLst/>
                <a:uLnTx/>
                <a:uFillTx/>
              </a:rPr>
              <a:t>Package </a:t>
            </a:r>
          </a:p>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gradFill>
                  <a:gsLst>
                    <a:gs pos="0">
                      <a:srgbClr val="FFFFFF"/>
                    </a:gs>
                    <a:gs pos="100000">
                      <a:srgbClr val="FFFFFF"/>
                    </a:gs>
                  </a:gsLst>
                  <a:lin ang="5400000" scaled="0"/>
                </a:gradFill>
                <a:effectLst/>
                <a:uLnTx/>
                <a:uFillTx/>
              </a:rPr>
              <a:t>Repositories</a:t>
            </a:r>
          </a:p>
        </p:txBody>
      </p:sp>
      <p:sp>
        <p:nvSpPr>
          <p:cNvPr id="12" name="TextBox 11"/>
          <p:cNvSpPr txBox="1"/>
          <p:nvPr/>
        </p:nvSpPr>
        <p:spPr>
          <a:xfrm>
            <a:off x="8993766" y="5098171"/>
            <a:ext cx="2526141"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a:ln>
                  <a:noFill/>
                </a:ln>
                <a:gradFill>
                  <a:gsLst>
                    <a:gs pos="2917">
                      <a:schemeClr val="tx1"/>
                    </a:gs>
                    <a:gs pos="30000">
                      <a:schemeClr val="tx1"/>
                    </a:gs>
                  </a:gsLst>
                  <a:lin ang="5400000" scaled="0"/>
                </a:gradFill>
                <a:effectLst/>
                <a:uLnTx/>
                <a:uFillTx/>
              </a:rPr>
              <a:t>Linux Computer</a:t>
            </a:r>
          </a:p>
        </p:txBody>
      </p:sp>
      <p:sp>
        <p:nvSpPr>
          <p:cNvPr id="13" name="Arrow: Bent-Up 12"/>
          <p:cNvSpPr/>
          <p:nvPr/>
        </p:nvSpPr>
        <p:spPr bwMode="auto">
          <a:xfrm flipH="1">
            <a:off x="1053586" y="3402584"/>
            <a:ext cx="2327788" cy="2761678"/>
          </a:xfrm>
          <a:prstGeom prst="bentUpArrow">
            <a:avLst>
              <a:gd name="adj1" fmla="val 7292"/>
              <a:gd name="adj2" fmla="val 11088"/>
              <a:gd name="adj3" fmla="val 8831"/>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4" name="TextBox 13"/>
          <p:cNvSpPr txBox="1"/>
          <p:nvPr/>
        </p:nvSpPr>
        <p:spPr>
          <a:xfrm>
            <a:off x="1423368" y="3527424"/>
            <a:ext cx="2111027" cy="1037207"/>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a:ln>
                  <a:noFill/>
                </a:ln>
                <a:gradFill>
                  <a:gsLst>
                    <a:gs pos="2917">
                      <a:schemeClr val="tx1"/>
                    </a:gs>
                    <a:gs pos="30000">
                      <a:schemeClr val="tx1"/>
                    </a:gs>
                  </a:gsLst>
                  <a:lin ang="5400000" scaled="0"/>
                </a:gradFill>
                <a:effectLst/>
                <a:uLnTx/>
                <a:uFillTx/>
              </a:rPr>
              <a:t>Get available</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a:ln>
                  <a:noFill/>
                </a:ln>
                <a:gradFill>
                  <a:gsLst>
                    <a:gs pos="2917">
                      <a:schemeClr val="tx1"/>
                    </a:gs>
                    <a:gs pos="30000">
                      <a:schemeClr val="tx1"/>
                    </a:gs>
                  </a:gsLst>
                  <a:lin ang="5400000" scaled="0"/>
                </a:gradFill>
                <a:effectLst/>
                <a:uLnTx/>
                <a:uFillTx/>
              </a:rPr>
              <a:t>updates</a:t>
            </a:r>
          </a:p>
        </p:txBody>
      </p:sp>
      <p:sp>
        <p:nvSpPr>
          <p:cNvPr id="15" name="Arrow: Bent-Up 14"/>
          <p:cNvSpPr/>
          <p:nvPr/>
        </p:nvSpPr>
        <p:spPr bwMode="auto">
          <a:xfrm rot="16200000" flipH="1">
            <a:off x="5810065" y="5193894"/>
            <a:ext cx="663946" cy="1572227"/>
          </a:xfrm>
          <a:prstGeom prst="bentUpArrow">
            <a:avLst>
              <a:gd name="adj1" fmla="val 24507"/>
              <a:gd name="adj2" fmla="val 32129"/>
              <a:gd name="adj3" fmla="val 16482"/>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6" name="Rectangle 15"/>
          <p:cNvSpPr/>
          <p:nvPr/>
        </p:nvSpPr>
        <p:spPr bwMode="auto">
          <a:xfrm>
            <a:off x="4349922" y="5031029"/>
            <a:ext cx="3447158" cy="59006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35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rPr>
              <a:t>Omsconfig</a:t>
            </a:r>
            <a:r>
              <a:rPr kumimoji="0" lang="en-US" sz="2000" b="0" i="0" u="none" strike="noStrike" kern="0" cap="none" spc="0" normalizeH="0" baseline="0" noProof="0">
                <a:ln>
                  <a:noFill/>
                </a:ln>
                <a:gradFill>
                  <a:gsLst>
                    <a:gs pos="0">
                      <a:srgbClr val="FFFFFF"/>
                    </a:gs>
                    <a:gs pos="100000">
                      <a:srgbClr val="FFFFFF"/>
                    </a:gs>
                  </a:gsLst>
                  <a:lin ang="5400000" scaled="0"/>
                </a:gradFill>
                <a:effectLst/>
                <a:uLnTx/>
                <a:uFillTx/>
              </a:rPr>
              <a:t> (DSC)</a:t>
            </a:r>
          </a:p>
        </p:txBody>
      </p:sp>
      <p:sp>
        <p:nvSpPr>
          <p:cNvPr id="17" name="Rectangle 16"/>
          <p:cNvSpPr/>
          <p:nvPr/>
        </p:nvSpPr>
        <p:spPr bwMode="auto">
          <a:xfrm>
            <a:off x="3702209" y="2383154"/>
            <a:ext cx="4479057" cy="649737"/>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a:ln>
                  <a:noFill/>
                </a:ln>
                <a:gradFill>
                  <a:gsLst>
                    <a:gs pos="0">
                      <a:srgbClr val="FFFFFF"/>
                    </a:gs>
                    <a:gs pos="100000">
                      <a:srgbClr val="FFFFFF"/>
                    </a:gs>
                  </a:gsLst>
                  <a:lin ang="5400000" scaled="0"/>
                </a:gradFill>
                <a:effectLst/>
                <a:uLnTx/>
                <a:uFillTx/>
              </a:rPr>
              <a:t>OMS</a:t>
            </a:r>
          </a:p>
        </p:txBody>
      </p:sp>
      <p:sp>
        <p:nvSpPr>
          <p:cNvPr id="19" name="Arrow: Up 18"/>
          <p:cNvSpPr/>
          <p:nvPr/>
        </p:nvSpPr>
        <p:spPr bwMode="auto">
          <a:xfrm>
            <a:off x="5751238" y="3049582"/>
            <a:ext cx="381000" cy="1194991"/>
          </a:xfrm>
          <a:prstGeom prst="up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0" name="TextBox 19"/>
          <p:cNvSpPr txBox="1"/>
          <p:nvPr/>
        </p:nvSpPr>
        <p:spPr>
          <a:xfrm>
            <a:off x="6288287" y="3342788"/>
            <a:ext cx="1352743"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a:ln>
                  <a:noFill/>
                </a:ln>
                <a:gradFill>
                  <a:gsLst>
                    <a:gs pos="2917">
                      <a:schemeClr val="tx1"/>
                    </a:gs>
                    <a:gs pos="30000">
                      <a:schemeClr val="tx1"/>
                    </a:gs>
                  </a:gsLst>
                  <a:lin ang="5400000" scaled="0"/>
                </a:gradFill>
                <a:effectLst/>
                <a:uLnTx/>
                <a:uFillTx/>
              </a:rPr>
              <a:t>Upload</a:t>
            </a:r>
          </a:p>
        </p:txBody>
      </p:sp>
      <p:sp>
        <p:nvSpPr>
          <p:cNvPr id="21" name="Cloud 20"/>
          <p:cNvSpPr/>
          <p:nvPr/>
        </p:nvSpPr>
        <p:spPr bwMode="auto">
          <a:xfrm>
            <a:off x="10063940" y="1035714"/>
            <a:ext cx="2057400" cy="1272002"/>
          </a:xfrm>
          <a:prstGeom prst="clou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FF0000"/>
                </a:solidFill>
                <a:effectLst/>
                <a:uLnTx/>
                <a:uFillTx/>
              </a:rPr>
              <a:t>Linux vendors</a:t>
            </a:r>
          </a:p>
        </p:txBody>
      </p:sp>
      <p:sp>
        <p:nvSpPr>
          <p:cNvPr id="22" name="Cylinder 21"/>
          <p:cNvSpPr/>
          <p:nvPr/>
        </p:nvSpPr>
        <p:spPr bwMode="auto">
          <a:xfrm>
            <a:off x="7838366" y="1398004"/>
            <a:ext cx="685800" cy="972132"/>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3" name="Arrow: Up 22"/>
          <p:cNvSpPr/>
          <p:nvPr/>
        </p:nvSpPr>
        <p:spPr bwMode="auto">
          <a:xfrm rot="16200000">
            <a:off x="9103553" y="1286574"/>
            <a:ext cx="381000" cy="1194991"/>
          </a:xfrm>
          <a:prstGeom prst="up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4" name="TextBox 23"/>
          <p:cNvSpPr txBox="1"/>
          <p:nvPr/>
        </p:nvSpPr>
        <p:spPr>
          <a:xfrm>
            <a:off x="8437433" y="2127958"/>
            <a:ext cx="2908232" cy="871008"/>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a:ln>
                  <a:noFill/>
                </a:ln>
                <a:gradFill>
                  <a:gsLst>
                    <a:gs pos="2917">
                      <a:schemeClr val="tx1"/>
                    </a:gs>
                    <a:gs pos="30000">
                      <a:schemeClr val="tx1"/>
                    </a:gs>
                  </a:gsLst>
                  <a:lin ang="5400000" scaled="0"/>
                </a:gradFill>
                <a:effectLst/>
                <a:uLnTx/>
                <a:uFillTx/>
              </a:rPr>
              <a:t>Download and normalize</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a:ln>
                  <a:noFill/>
                </a:ln>
                <a:gradFill>
                  <a:gsLst>
                    <a:gs pos="2917">
                      <a:schemeClr val="tx1"/>
                    </a:gs>
                    <a:gs pos="30000">
                      <a:schemeClr val="tx1"/>
                    </a:gs>
                  </a:gsLst>
                  <a:lin ang="5400000" scaled="0"/>
                </a:gradFill>
                <a:effectLst/>
                <a:uLnTx/>
                <a:uFillTx/>
              </a:rPr>
              <a:t>Security bulletin data</a:t>
            </a:r>
          </a:p>
        </p:txBody>
      </p:sp>
      <p:sp>
        <p:nvSpPr>
          <p:cNvPr id="25" name="Arrow: Left-Up 24"/>
          <p:cNvSpPr/>
          <p:nvPr/>
        </p:nvSpPr>
        <p:spPr bwMode="auto">
          <a:xfrm rot="10800000">
            <a:off x="6576193" y="1485596"/>
            <a:ext cx="1220887" cy="913579"/>
          </a:xfrm>
          <a:prstGeom prst="leftUp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26" name="TextBox 25"/>
          <p:cNvSpPr txBox="1"/>
          <p:nvPr/>
        </p:nvSpPr>
        <p:spPr>
          <a:xfrm>
            <a:off x="4162495" y="1364506"/>
            <a:ext cx="2573269" cy="871008"/>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a:ln>
                  <a:noFill/>
                </a:ln>
                <a:gradFill>
                  <a:gsLst>
                    <a:gs pos="2917">
                      <a:schemeClr val="tx1"/>
                    </a:gs>
                    <a:gs pos="30000">
                      <a:schemeClr val="tx1"/>
                    </a:gs>
                  </a:gsLst>
                  <a:lin ang="5400000" scaled="0"/>
                </a:gradFill>
                <a:effectLst/>
                <a:uLnTx/>
                <a:uFillTx/>
              </a:rPr>
              <a:t>Enhance update data </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a:ln>
                  <a:noFill/>
                </a:ln>
                <a:gradFill>
                  <a:gsLst>
                    <a:gs pos="2917">
                      <a:schemeClr val="tx1"/>
                    </a:gs>
                    <a:gs pos="30000">
                      <a:schemeClr val="tx1"/>
                    </a:gs>
                  </a:gsLst>
                  <a:lin ang="5400000" scaled="0"/>
                </a:gradFill>
                <a:effectLst/>
                <a:uLnTx/>
                <a:uFillTx/>
              </a:rPr>
              <a:t>With security context</a:t>
            </a:r>
          </a:p>
        </p:txBody>
      </p:sp>
    </p:spTree>
    <p:extLst>
      <p:ext uri="{BB962C8B-B14F-4D97-AF65-F5344CB8AC3E}">
        <p14:creationId xmlns:p14="http://schemas.microsoft.com/office/powerpoint/2010/main" val="108272439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Supported Linux Versions</a:t>
            </a:r>
          </a:p>
        </p:txBody>
      </p:sp>
      <p:graphicFrame>
        <p:nvGraphicFramePr>
          <p:cNvPr id="5" name="Diagram 1"/>
          <p:cNvGraphicFramePr/>
          <p:nvPr>
            <p:extLst/>
          </p:nvPr>
        </p:nvGraphicFramePr>
        <p:xfrm>
          <a:off x="5608637" y="1440162"/>
          <a:ext cx="5104673" cy="4952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5"/>
          <p:cNvGraphicFramePr/>
          <p:nvPr>
            <p:extLst/>
          </p:nvPr>
        </p:nvGraphicFramePr>
        <p:xfrm>
          <a:off x="579437" y="1439862"/>
          <a:ext cx="4952298" cy="37393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ounded Rectangle 6"/>
          <p:cNvSpPr/>
          <p:nvPr/>
        </p:nvSpPr>
        <p:spPr>
          <a:xfrm>
            <a:off x="586344" y="6011058"/>
            <a:ext cx="609600" cy="234165"/>
          </a:xfrm>
          <a:prstGeom prst="roundRect">
            <a:avLst>
              <a:gd name="adj" fmla="val 10000"/>
            </a:avLst>
          </a:prstGeom>
          <a:solidFill>
            <a:schemeClr val="accent6">
              <a:lumMod val="60000"/>
              <a:lumOff val="40000"/>
            </a:schemeClr>
          </a:solid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2" name="Rounded Rectangle 11"/>
          <p:cNvSpPr/>
          <p:nvPr/>
        </p:nvSpPr>
        <p:spPr>
          <a:xfrm>
            <a:off x="579437" y="6316662"/>
            <a:ext cx="616507" cy="218444"/>
          </a:xfrm>
          <a:prstGeom prst="roundRect">
            <a:avLst>
              <a:gd name="adj" fmla="val 10000"/>
            </a:avLst>
          </a:prstGeom>
          <a:no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 name="Rectangle 1"/>
          <p:cNvSpPr/>
          <p:nvPr/>
        </p:nvSpPr>
        <p:spPr>
          <a:xfrm>
            <a:off x="1112837" y="5968224"/>
            <a:ext cx="1636538"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rPr>
              <a:t>(Currently supported)</a:t>
            </a:r>
          </a:p>
        </p:txBody>
      </p:sp>
      <p:sp>
        <p:nvSpPr>
          <p:cNvPr id="13" name="Rectangle 12"/>
          <p:cNvSpPr/>
          <p:nvPr/>
        </p:nvSpPr>
        <p:spPr>
          <a:xfrm>
            <a:off x="1174019" y="6258107"/>
            <a:ext cx="1274260"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rPr>
              <a:t>(future planned)</a:t>
            </a:r>
          </a:p>
        </p:txBody>
      </p:sp>
      <p:sp>
        <p:nvSpPr>
          <p:cNvPr id="15" name="Rectangle 14"/>
          <p:cNvSpPr/>
          <p:nvPr/>
        </p:nvSpPr>
        <p:spPr>
          <a:xfrm>
            <a:off x="122237" y="5740608"/>
            <a:ext cx="686406"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rPr>
              <a:t>Legend</a:t>
            </a:r>
          </a:p>
        </p:txBody>
      </p:sp>
    </p:spTree>
    <p:extLst>
      <p:ext uri="{BB962C8B-B14F-4D97-AF65-F5344CB8AC3E}">
        <p14:creationId xmlns:p14="http://schemas.microsoft.com/office/powerpoint/2010/main" val="42699715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Demo</a:t>
            </a:r>
          </a:p>
        </p:txBody>
      </p:sp>
      <p:sp>
        <p:nvSpPr>
          <p:cNvPr id="4" name="Text Placeholder 3"/>
          <p:cNvSpPr>
            <a:spLocks noGrp="1"/>
          </p:cNvSpPr>
          <p:nvPr>
            <p:ph type="body" sz="quarter" idx="12"/>
          </p:nvPr>
        </p:nvSpPr>
        <p:spPr>
          <a:xfrm>
            <a:off x="274638" y="3771579"/>
            <a:ext cx="8229599" cy="738664"/>
          </a:xfrm>
        </p:spPr>
        <p:txBody>
          <a:bodyPr/>
          <a:lstStyle/>
          <a:p>
            <a:r>
              <a:rPr lang="en-US"/>
              <a:t>Windows Update Insights and Action </a:t>
            </a:r>
          </a:p>
        </p:txBody>
      </p:sp>
    </p:spTree>
    <p:extLst>
      <p:ext uri="{BB962C8B-B14F-4D97-AF65-F5344CB8AC3E}">
        <p14:creationId xmlns:p14="http://schemas.microsoft.com/office/powerpoint/2010/main" val="21540254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dirty="0"/>
              <a:t>Update Action</a:t>
            </a:r>
            <a:endParaRPr lang="en-US" sz="7200" dirty="0"/>
          </a:p>
        </p:txBody>
      </p:sp>
    </p:spTree>
    <p:extLst>
      <p:ext uri="{BB962C8B-B14F-4D97-AF65-F5344CB8AC3E}">
        <p14:creationId xmlns:p14="http://schemas.microsoft.com/office/powerpoint/2010/main" val="176764476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25264" y="1287462"/>
            <a:ext cx="11816271" cy="5125263"/>
          </a:xfrm>
          <a:prstGeom prst="rect">
            <a:avLst/>
          </a:prstGeom>
        </p:spPr>
        <p:txBody>
          <a:bodyPr vert="horz" wrap="square" lIns="146304" tIns="91440" rIns="146304" bIns="91440" rtlCol="0" anchor="t">
            <a:noAutofit/>
          </a:bodyPr>
          <a:lstStyle/>
          <a:p>
            <a:r>
              <a:rPr lang="en-US" sz="2400" dirty="0"/>
              <a:t>Introduction to OMS &amp; Update Management</a:t>
            </a:r>
            <a:endParaRPr lang="en-US" sz="2400" dirty="0">
              <a:solidFill>
                <a:schemeClr val="tx1"/>
              </a:solidFill>
            </a:endParaRPr>
          </a:p>
          <a:p>
            <a:r>
              <a:rPr lang="en-US" sz="2400" dirty="0"/>
              <a:t>Customers challenges with Update </a:t>
            </a:r>
            <a:r>
              <a:rPr lang="en-US" sz="2400" dirty="0">
                <a:solidFill>
                  <a:schemeClr val="tx1"/>
                </a:solidFill>
                <a:latin typeface="Segoe UI Light" charset="0"/>
              </a:rPr>
              <a:t>Management</a:t>
            </a:r>
          </a:p>
          <a:p>
            <a:r>
              <a:rPr lang="en-US" sz="2400" dirty="0"/>
              <a:t>Review different Update Management tools from Microsoft</a:t>
            </a:r>
            <a:endParaRPr lang="en-US" sz="2400" dirty="0">
              <a:solidFill>
                <a:schemeClr val="tx1"/>
              </a:solidFill>
            </a:endParaRPr>
          </a:p>
          <a:p>
            <a:r>
              <a:rPr lang="en-US" sz="2400" dirty="0"/>
              <a:t>OMS Update Management - What’s Available Today</a:t>
            </a:r>
            <a:endParaRPr lang="en-US" sz="2400" dirty="0">
              <a:solidFill>
                <a:schemeClr val="tx1"/>
              </a:solidFill>
            </a:endParaRPr>
          </a:p>
          <a:p>
            <a:r>
              <a:rPr lang="en-US" sz="2400" dirty="0"/>
              <a:t>Demos</a:t>
            </a:r>
            <a:endParaRPr lang="en-US" sz="2400" dirty="0">
              <a:solidFill>
                <a:schemeClr val="tx1"/>
              </a:solidFill>
            </a:endParaRPr>
          </a:p>
          <a:p>
            <a:r>
              <a:rPr lang="en-US" sz="2400" dirty="0"/>
              <a:t>Roadmap</a:t>
            </a:r>
          </a:p>
          <a:p>
            <a:r>
              <a:rPr lang="en-US" sz="2400" dirty="0">
                <a:solidFill>
                  <a:schemeClr val="tx1"/>
                </a:solidFill>
              </a:rPr>
              <a:t>Q &amp; A</a:t>
            </a:r>
          </a:p>
          <a:p>
            <a:pPr marL="457200" indent="-457200"/>
            <a:endParaRPr lang="en-US" sz="2400" dirty="0">
              <a:solidFill>
                <a:schemeClr val="tx1"/>
              </a:solidFill>
            </a:endParaRPr>
          </a:p>
          <a:p>
            <a:pPr marL="0" indent="0">
              <a:buNone/>
            </a:pPr>
            <a:r>
              <a:rPr lang="en-US" dirty="0"/>
              <a:t>Key takeaway</a:t>
            </a:r>
            <a:endParaRPr lang="en-US" dirty="0">
              <a:solidFill>
                <a:schemeClr val="tx1"/>
              </a:solidFill>
            </a:endParaRPr>
          </a:p>
          <a:p>
            <a:pPr marL="0" indent="0">
              <a:buNone/>
            </a:pPr>
            <a:r>
              <a:rPr lang="en-US" sz="2600" dirty="0"/>
              <a:t>OMS provides orchestrated Update Management across </a:t>
            </a:r>
            <a:r>
              <a:rPr lang="en-US" sz="2600" u="sng" dirty="0"/>
              <a:t>Any OS </a:t>
            </a:r>
            <a:r>
              <a:rPr lang="en-US" sz="2600" dirty="0"/>
              <a:t>(Windows/Linux)  &amp; </a:t>
            </a:r>
            <a:r>
              <a:rPr lang="en-US" sz="2600" u="sng" dirty="0"/>
              <a:t>Any cloud </a:t>
            </a:r>
            <a:r>
              <a:rPr lang="en-US" sz="2600" dirty="0"/>
              <a:t>(Azure, other clouds, and on-premises)</a:t>
            </a:r>
            <a:endParaRPr lang="en-US" sz="2600" dirty="0">
              <a:solidFill>
                <a:schemeClr val="tx1"/>
              </a:solidFill>
            </a:endParaRPr>
          </a:p>
        </p:txBody>
      </p:sp>
      <p:sp>
        <p:nvSpPr>
          <p:cNvPr id="2" name="Title 1"/>
          <p:cNvSpPr>
            <a:spLocks noGrp="1"/>
          </p:cNvSpPr>
          <p:nvPr>
            <p:ph type="title"/>
          </p:nvPr>
        </p:nvSpPr>
        <p:spPr>
          <a:xfrm>
            <a:off x="325265" y="242640"/>
            <a:ext cx="10724938" cy="816222"/>
          </a:xfrm>
        </p:spPr>
        <p:txBody>
          <a:bodyPr/>
          <a:lstStyle/>
          <a:p>
            <a:r>
              <a:rPr lang="en-US"/>
              <a:t>Agenda</a:t>
            </a:r>
          </a:p>
        </p:txBody>
      </p:sp>
    </p:spTree>
    <p:extLst>
      <p:ext uri="{BB962C8B-B14F-4D97-AF65-F5344CB8AC3E}">
        <p14:creationId xmlns:p14="http://schemas.microsoft.com/office/powerpoint/2010/main" val="111482614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767" y="1063046"/>
            <a:ext cx="11963402" cy="7205434"/>
          </a:xfrm>
        </p:spPr>
        <p:txBody>
          <a:bodyPr vert="horz" wrap="square" lIns="146304" tIns="91440" rIns="146304" bIns="91440" rtlCol="0" anchor="t">
            <a:spAutoFit/>
          </a:bodyPr>
          <a:lstStyle/>
          <a:p>
            <a:pPr marL="0" lvl="1" indent="0">
              <a:spcBef>
                <a:spcPts val="1020"/>
              </a:spcBef>
              <a:buNone/>
            </a:pPr>
            <a:r>
              <a:rPr lang="en-US" sz="2400" b="1" dirty="0">
                <a:latin typeface="+mn-lt"/>
              </a:rPr>
              <a:t>Update Action (Windows)</a:t>
            </a:r>
          </a:p>
          <a:p>
            <a:pPr marL="677649" lvl="1" indent="-342900">
              <a:spcBef>
                <a:spcPts val="1020"/>
              </a:spcBef>
            </a:pPr>
            <a:r>
              <a:rPr lang="en-US" sz="2200" dirty="0"/>
              <a:t>Windows 2012 &amp; higher initially</a:t>
            </a:r>
          </a:p>
          <a:p>
            <a:pPr marL="672944" lvl="1" indent="-342900">
              <a:spcBef>
                <a:spcPts val="1020"/>
              </a:spcBef>
            </a:pPr>
            <a:r>
              <a:rPr lang="en-US" sz="2200" dirty="0"/>
              <a:t>Update targeting leveraging existing groups</a:t>
            </a:r>
          </a:p>
          <a:p>
            <a:pPr marL="901544" lvl="2" indent="-342900">
              <a:spcBef>
                <a:spcPts val="1020"/>
              </a:spcBef>
            </a:pPr>
            <a:r>
              <a:rPr lang="en-US" dirty="0"/>
              <a:t>OMS Search custom groups</a:t>
            </a:r>
          </a:p>
          <a:p>
            <a:pPr marL="901544" lvl="2" indent="-342900">
              <a:spcBef>
                <a:spcPts val="1020"/>
              </a:spcBef>
            </a:pPr>
            <a:r>
              <a:rPr lang="en-US" dirty="0"/>
              <a:t>WSUS groups</a:t>
            </a:r>
          </a:p>
          <a:p>
            <a:pPr marL="901544" lvl="2" indent="-342900">
              <a:spcBef>
                <a:spcPts val="1020"/>
              </a:spcBef>
            </a:pPr>
            <a:r>
              <a:rPr lang="en-US" dirty="0"/>
              <a:t>Active Directory groups</a:t>
            </a:r>
          </a:p>
          <a:p>
            <a:pPr marL="672944" lvl="1" indent="-342900">
              <a:spcBef>
                <a:spcPts val="1020"/>
              </a:spcBef>
            </a:pPr>
            <a:r>
              <a:rPr lang="en-US" sz="2200" dirty="0"/>
              <a:t>Flexible scheduling options (once/weekly/monthly)</a:t>
            </a:r>
          </a:p>
          <a:p>
            <a:pPr marL="672944" lvl="1" indent="-342900">
              <a:spcBef>
                <a:spcPts val="1020"/>
              </a:spcBef>
            </a:pPr>
            <a:r>
              <a:rPr lang="en-US" sz="2200" dirty="0"/>
              <a:t>Enhanced troubleshooting</a:t>
            </a:r>
          </a:p>
          <a:p>
            <a:pPr marL="672944" lvl="1" indent="-342900">
              <a:spcBef>
                <a:spcPts val="1020"/>
              </a:spcBef>
            </a:pPr>
            <a:r>
              <a:rPr lang="en-US" sz="2200" dirty="0"/>
              <a:t>Support for proxy servers</a:t>
            </a:r>
          </a:p>
          <a:p>
            <a:pPr marL="672944" lvl="1" indent="-342900">
              <a:spcBef>
                <a:spcPts val="1020"/>
              </a:spcBef>
            </a:pPr>
            <a:r>
              <a:rPr lang="en-US" sz="2200" dirty="0"/>
              <a:t>Dependent on WSUS/MU for update curation</a:t>
            </a:r>
          </a:p>
          <a:p>
            <a:pPr marL="672944" lvl="1" indent="-342900">
              <a:spcBef>
                <a:spcPts val="1020"/>
              </a:spcBef>
            </a:pPr>
            <a:r>
              <a:rPr lang="en-US" sz="2200" dirty="0"/>
              <a:t>Leverages Log Analytics and Automation platform</a:t>
            </a:r>
            <a:endParaRPr lang="en-US" dirty="0"/>
          </a:p>
          <a:p>
            <a:pPr marL="88744" indent="0">
              <a:spcBef>
                <a:spcPts val="1020"/>
              </a:spcBef>
              <a:buNone/>
            </a:pPr>
            <a:r>
              <a:rPr lang="en-US" sz="2400" b="1" dirty="0">
                <a:latin typeface="+mn-lt"/>
              </a:rPr>
              <a:t>Update Action (Linux)</a:t>
            </a:r>
          </a:p>
          <a:p>
            <a:pPr marL="576049" lvl="1" indent="-342900">
              <a:spcBef>
                <a:spcPts val="1020"/>
              </a:spcBef>
            </a:pPr>
            <a:r>
              <a:rPr lang="en-US" dirty="0"/>
              <a:t>Will be in Private Preview soon</a:t>
            </a:r>
          </a:p>
          <a:p>
            <a:pPr marL="233149" lvl="1" indent="0">
              <a:spcBef>
                <a:spcPts val="1020"/>
              </a:spcBef>
              <a:buNone/>
            </a:pPr>
            <a:endParaRPr lang="en-US" sz="2400" dirty="0"/>
          </a:p>
          <a:p>
            <a:pPr marL="0" indent="0">
              <a:spcBef>
                <a:spcPts val="1020"/>
              </a:spcBef>
              <a:buNone/>
            </a:pPr>
            <a:endParaRPr lang="en-US" sz="2040" dirty="0">
              <a:latin typeface="+mn-lt"/>
            </a:endParaRPr>
          </a:p>
          <a:p>
            <a:endParaRPr lang="en-US" dirty="0"/>
          </a:p>
        </p:txBody>
      </p:sp>
      <p:sp>
        <p:nvSpPr>
          <p:cNvPr id="3" name="Title 2"/>
          <p:cNvSpPr>
            <a:spLocks noGrp="1"/>
          </p:cNvSpPr>
          <p:nvPr>
            <p:ph type="title"/>
          </p:nvPr>
        </p:nvSpPr>
        <p:spPr>
          <a:xfrm>
            <a:off x="198437" y="296862"/>
            <a:ext cx="11889564" cy="659927"/>
          </a:xfrm>
        </p:spPr>
        <p:txBody>
          <a:bodyPr/>
          <a:lstStyle/>
          <a:p>
            <a:r>
              <a:rPr lang="en-US" sz="4000" dirty="0"/>
              <a:t>OMS Update Management- What’s Available Today</a:t>
            </a:r>
            <a:br>
              <a:rPr lang="en-US" sz="4000"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4203438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1518" y="1214437"/>
            <a:ext cx="11963402" cy="2526204"/>
          </a:xfrm>
        </p:spPr>
        <p:txBody>
          <a:bodyPr vert="horz" wrap="square" lIns="146304" tIns="91440" rIns="146304" bIns="91440" rtlCol="0" anchor="t">
            <a:spAutoFit/>
          </a:bodyPr>
          <a:lstStyle/>
          <a:p>
            <a:pPr marL="0" lvl="1" indent="0">
              <a:spcBef>
                <a:spcPts val="1020"/>
              </a:spcBef>
              <a:buNone/>
            </a:pPr>
            <a:r>
              <a:rPr lang="en-US" sz="2400" b="1" dirty="0">
                <a:latin typeface="+mn-lt"/>
              </a:rPr>
              <a:t>Update Action (Windows)</a:t>
            </a:r>
          </a:p>
          <a:p>
            <a:pPr marL="233149" lvl="1" indent="0">
              <a:spcBef>
                <a:spcPts val="1020"/>
              </a:spcBef>
              <a:buNone/>
            </a:pPr>
            <a:endParaRPr lang="en-US" sz="2400" dirty="0"/>
          </a:p>
          <a:p>
            <a:pPr marL="576049" lvl="1" indent="-342900">
              <a:spcBef>
                <a:spcPts val="1020"/>
              </a:spcBef>
              <a:buFont typeface="Arial" panose="020B0604020202020204" pitchFamily="34" charset="0"/>
              <a:buChar char="•"/>
            </a:pPr>
            <a:endParaRPr lang="en-US" sz="2400" dirty="0"/>
          </a:p>
          <a:p>
            <a:pPr marL="0" indent="0">
              <a:spcBef>
                <a:spcPts val="1020"/>
              </a:spcBef>
              <a:buNone/>
            </a:pPr>
            <a:endParaRPr lang="en-US" sz="2040" dirty="0">
              <a:latin typeface="+mn-lt"/>
            </a:endParaRPr>
          </a:p>
          <a:p>
            <a:endParaRPr lang="en-US" dirty="0"/>
          </a:p>
        </p:txBody>
      </p:sp>
      <p:sp>
        <p:nvSpPr>
          <p:cNvPr id="3" name="Title 2"/>
          <p:cNvSpPr>
            <a:spLocks noGrp="1"/>
          </p:cNvSpPr>
          <p:nvPr>
            <p:ph type="title"/>
          </p:nvPr>
        </p:nvSpPr>
        <p:spPr>
          <a:xfrm>
            <a:off x="198437" y="296862"/>
            <a:ext cx="11889564" cy="917575"/>
          </a:xfrm>
        </p:spPr>
        <p:txBody>
          <a:bodyPr/>
          <a:lstStyle/>
          <a:p>
            <a:r>
              <a:rPr lang="en-US" sz="4000" dirty="0"/>
              <a:t>OMS Update Management- Private </a:t>
            </a:r>
            <a:r>
              <a:rPr lang="en-US" sz="4000" dirty="0" err="1"/>
              <a:t>previe</a:t>
            </a:r>
            <a:endParaRPr lang="en-US" dirty="0">
              <a:solidFill>
                <a:schemeClr val="tx1"/>
              </a:solidFill>
            </a:endParaRPr>
          </a:p>
        </p:txBody>
      </p:sp>
    </p:spTree>
    <p:extLst>
      <p:ext uri="{BB962C8B-B14F-4D97-AF65-F5344CB8AC3E}">
        <p14:creationId xmlns:p14="http://schemas.microsoft.com/office/powerpoint/2010/main" val="180861710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Demo</a:t>
            </a:r>
          </a:p>
        </p:txBody>
      </p:sp>
      <p:sp>
        <p:nvSpPr>
          <p:cNvPr id="4" name="Text Placeholder 3"/>
          <p:cNvSpPr>
            <a:spLocks noGrp="1"/>
          </p:cNvSpPr>
          <p:nvPr>
            <p:ph type="body" sz="quarter" idx="12"/>
          </p:nvPr>
        </p:nvSpPr>
        <p:spPr>
          <a:xfrm>
            <a:off x="274638" y="3771579"/>
            <a:ext cx="8229599" cy="738664"/>
          </a:xfrm>
        </p:spPr>
        <p:txBody>
          <a:bodyPr/>
          <a:lstStyle/>
          <a:p>
            <a:r>
              <a:rPr lang="en-US" dirty="0"/>
              <a:t>Update Action </a:t>
            </a:r>
          </a:p>
        </p:txBody>
      </p:sp>
    </p:spTree>
    <p:extLst>
      <p:ext uri="{BB962C8B-B14F-4D97-AF65-F5344CB8AC3E}">
        <p14:creationId xmlns:p14="http://schemas.microsoft.com/office/powerpoint/2010/main" val="635938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8896560" y="111627"/>
            <a:ext cx="3405779" cy="6067232"/>
          </a:xfrm>
          <a:prstGeom prst="rect">
            <a:avLst/>
          </a:prstGeom>
          <a:solidFill>
            <a:schemeClr val="tx1">
              <a:alpha val="21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913926" eaLnBrk="1" fontAlgn="base" latinLnBrk="0" hangingPunct="1">
              <a:lnSpc>
                <a:spcPct val="100000"/>
              </a:lnSpc>
              <a:spcBef>
                <a:spcPct val="0"/>
              </a:spcBef>
              <a:spcAft>
                <a:spcPct val="0"/>
              </a:spcAft>
              <a:buClrTx/>
              <a:buSzTx/>
              <a:buFontTx/>
              <a:buNone/>
              <a:tabLst/>
              <a:defRPr/>
            </a:pPr>
            <a:endParaRPr kumimoji="0" lang="en-US" sz="196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01" name="Rectangle 100"/>
          <p:cNvSpPr/>
          <p:nvPr/>
        </p:nvSpPr>
        <p:spPr bwMode="auto">
          <a:xfrm>
            <a:off x="9058058" y="4296548"/>
            <a:ext cx="3235076" cy="183992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0" tIns="44799" rIns="89600" bIns="44799" numCol="1" rtlCol="0" anchor="ctr" anchorCtr="0" compatLnSpc="1">
            <a:prstTxWarp prst="textNoShape">
              <a:avLst/>
            </a:prstTxWarp>
          </a:bodyPr>
          <a:lstStyle/>
          <a:p>
            <a:pPr marL="0" marR="0" lvl="0" indent="0" defTabSz="913699" eaLnBrk="1" fontAlgn="auto" latinLnBrk="0" hangingPunct="1">
              <a:lnSpc>
                <a:spcPct val="90000"/>
              </a:lnSpc>
              <a:spcBef>
                <a:spcPts val="0"/>
              </a:spcBef>
              <a:spcAft>
                <a:spcPts val="0"/>
              </a:spcAft>
              <a:buClrTx/>
              <a:buSzTx/>
              <a:buFontTx/>
              <a:buNone/>
              <a:tabLst/>
              <a:defRPr/>
            </a:pPr>
            <a:endParaRPr kumimoji="0" lang="en-US" sz="1401" b="0" i="0" u="none" strike="noStrike" kern="0" cap="none" spc="-49" normalizeH="0" baseline="0" noProof="0" dirty="0">
              <a:ln>
                <a:noFill/>
              </a:ln>
              <a:solidFill>
                <a:srgbClr val="FFC000"/>
              </a:solidFill>
              <a:effectLst/>
              <a:uLnTx/>
              <a:uFillTx/>
            </a:endParaRPr>
          </a:p>
        </p:txBody>
      </p:sp>
      <p:sp>
        <p:nvSpPr>
          <p:cNvPr id="90" name="Rectangle 89"/>
          <p:cNvSpPr/>
          <p:nvPr/>
        </p:nvSpPr>
        <p:spPr bwMode="auto">
          <a:xfrm>
            <a:off x="123105" y="6126172"/>
            <a:ext cx="12219836" cy="802998"/>
          </a:xfrm>
          <a:prstGeom prst="rect">
            <a:avLst/>
          </a:prstGeom>
          <a:solidFill>
            <a:schemeClr val="tx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588" tIns="44793" rIns="89588" bIns="44793" numCol="1" rtlCol="0" anchor="ctr" anchorCtr="0" compatLnSpc="1">
            <a:prstTxWarp prst="textNoShape">
              <a:avLst/>
            </a:prstTxWarp>
          </a:bodyPr>
          <a:lstStyle/>
          <a:p>
            <a:pPr marL="0" marR="0" lvl="0" indent="0" algn="ctr" defTabSz="895403" eaLnBrk="1" fontAlgn="base" latinLnBrk="0" hangingPunct="1">
              <a:lnSpc>
                <a:spcPct val="90000"/>
              </a:lnSpc>
              <a:spcBef>
                <a:spcPct val="0"/>
              </a:spcBef>
              <a:spcAft>
                <a:spcPct val="0"/>
              </a:spcAft>
              <a:buClrTx/>
              <a:buSzTx/>
              <a:buFontTx/>
              <a:buNone/>
              <a:tabLst/>
              <a:defRPr/>
            </a:pPr>
            <a:endParaRPr kumimoji="0" lang="en-US" sz="1960" b="0" i="0" u="none" strike="noStrike" kern="0" cap="none" spc="-49" normalizeH="0" baseline="0" noProof="0" dirty="0">
              <a:ln>
                <a:noFill/>
              </a:ln>
              <a:solidFill>
                <a:srgbClr val="E7E6E6"/>
              </a:solidFill>
              <a:effectLst/>
              <a:uLnTx/>
              <a:uFillTx/>
            </a:endParaRPr>
          </a:p>
        </p:txBody>
      </p:sp>
      <p:grpSp>
        <p:nvGrpSpPr>
          <p:cNvPr id="91" name="Group 90"/>
          <p:cNvGrpSpPr/>
          <p:nvPr/>
        </p:nvGrpSpPr>
        <p:grpSpPr>
          <a:xfrm>
            <a:off x="834839" y="6404134"/>
            <a:ext cx="9269045" cy="262645"/>
            <a:chOff x="449655" y="6278126"/>
            <a:chExt cx="8097219" cy="262756"/>
          </a:xfrm>
        </p:grpSpPr>
        <p:sp>
          <p:nvSpPr>
            <p:cNvPr id="94" name="TextBox 93"/>
            <p:cNvSpPr txBox="1"/>
            <p:nvPr/>
          </p:nvSpPr>
          <p:spPr>
            <a:xfrm>
              <a:off x="3844265" y="6278126"/>
              <a:ext cx="4702609" cy="254370"/>
            </a:xfrm>
            <a:prstGeom prst="rect">
              <a:avLst/>
            </a:prstGeom>
            <a:noFill/>
          </p:spPr>
          <p:txBody>
            <a:bodyPr wrap="square" lIns="0" tIns="0" rIns="0" bIns="0" rtlCol="0">
              <a:spAutoFit/>
            </a:bodyPr>
            <a:lstStyle/>
            <a:p>
              <a:pPr marL="0" marR="0" lvl="0" indent="0" defTabSz="932083" eaLnBrk="1" fontAlgn="auto" latinLnBrk="0" hangingPunct="1">
                <a:lnSpc>
                  <a:spcPct val="90000"/>
                </a:lnSpc>
                <a:spcBef>
                  <a:spcPts val="0"/>
                </a:spcBef>
                <a:spcAft>
                  <a:spcPts val="0"/>
                </a:spcAft>
                <a:buClrTx/>
                <a:buSzTx/>
                <a:buFontTx/>
                <a:buNone/>
                <a:tabLst/>
                <a:defRPr/>
              </a:pPr>
              <a:r>
                <a:rPr kumimoji="0" lang="en-US" sz="1800" b="0" i="0" u="none" strike="noStrike" kern="0" cap="none" spc="-50" normalizeH="0" baseline="0" noProof="0" dirty="0">
                  <a:ln>
                    <a:noFill/>
                  </a:ln>
                  <a:gradFill>
                    <a:gsLst>
                      <a:gs pos="0">
                        <a:srgbClr val="505050"/>
                      </a:gs>
                      <a:gs pos="100000">
                        <a:srgbClr val="505050"/>
                      </a:gs>
                    </a:gsLst>
                    <a:lin ang="5400000" scaled="1"/>
                  </a:gradFill>
                  <a:effectLst/>
                  <a:uLnTx/>
                  <a:uFillTx/>
                  <a:latin typeface="Segoe UI Light" panose="020B0502040204020203" pitchFamily="34" charset="0"/>
                  <a:cs typeface="Segoe UI Light" panose="020B0502040204020203" pitchFamily="34" charset="0"/>
                </a:rPr>
                <a:t>Unified visibility and deployment</a:t>
              </a:r>
            </a:p>
          </p:txBody>
        </p:sp>
        <p:sp>
          <p:nvSpPr>
            <p:cNvPr id="99" name="TextBox 98"/>
            <p:cNvSpPr txBox="1"/>
            <p:nvPr/>
          </p:nvSpPr>
          <p:spPr>
            <a:xfrm>
              <a:off x="449655" y="6286512"/>
              <a:ext cx="3080477" cy="254370"/>
            </a:xfrm>
            <a:prstGeom prst="rect">
              <a:avLst/>
            </a:prstGeom>
            <a:noFill/>
          </p:spPr>
          <p:txBody>
            <a:bodyPr wrap="square" lIns="0" tIns="0" rIns="0" bIns="0" rtlCol="0">
              <a:spAutoFit/>
            </a:bodyPr>
            <a:lstStyle/>
            <a:p>
              <a:pPr marL="0" marR="0" lvl="0" indent="0" defTabSz="932083" eaLnBrk="1" fontAlgn="auto" latinLnBrk="0" hangingPunct="1">
                <a:lnSpc>
                  <a:spcPct val="90000"/>
                </a:lnSpc>
                <a:spcBef>
                  <a:spcPts val="0"/>
                </a:spcBef>
                <a:spcAft>
                  <a:spcPts val="0"/>
                </a:spcAft>
                <a:buClrTx/>
                <a:buSzTx/>
                <a:buFontTx/>
                <a:buNone/>
                <a:tabLst/>
                <a:defRPr/>
              </a:pPr>
              <a:r>
                <a:rPr kumimoji="0" lang="en-US" sz="1800" b="0" i="0" u="none" strike="noStrike" kern="0" cap="none" spc="-50" normalizeH="0" baseline="0" noProof="0" dirty="0">
                  <a:ln>
                    <a:noFill/>
                  </a:ln>
                  <a:gradFill>
                    <a:gsLst>
                      <a:gs pos="0">
                        <a:srgbClr val="505050"/>
                      </a:gs>
                      <a:gs pos="100000">
                        <a:srgbClr val="505050"/>
                      </a:gs>
                    </a:gsLst>
                    <a:lin ang="5400000" scaled="1"/>
                  </a:gradFill>
                  <a:effectLst/>
                  <a:uLnTx/>
                  <a:uFillTx/>
                  <a:latin typeface="Segoe UI Light" panose="020B0502040204020203" pitchFamily="34" charset="0"/>
                  <a:cs typeface="Segoe UI Light" panose="020B0502040204020203" pitchFamily="34" charset="0"/>
                </a:rPr>
                <a:t>Reliable, highly available, scalable</a:t>
              </a:r>
            </a:p>
          </p:txBody>
        </p:sp>
      </p:grpSp>
      <p:sp>
        <p:nvSpPr>
          <p:cNvPr id="150" name="TextBox 149"/>
          <p:cNvSpPr txBox="1"/>
          <p:nvPr/>
        </p:nvSpPr>
        <p:spPr>
          <a:xfrm>
            <a:off x="9136401" y="1145342"/>
            <a:ext cx="3001506" cy="4001617"/>
          </a:xfrm>
          <a:prstGeom prst="rect">
            <a:avLst/>
          </a:prstGeom>
          <a:noFill/>
        </p:spPr>
        <p:txBody>
          <a:bodyPr wrap="square" lIns="0" tIns="0" rIns="0" bIns="0" rtlCol="0">
            <a:spAutoFit/>
          </a:bodyPr>
          <a:lstStyle/>
          <a:p>
            <a:pPr marL="0" marR="0" lvl="0" indent="0" defTabSz="913699" eaLnBrk="1" fontAlgn="auto" latinLnBrk="0" hangingPunct="1">
              <a:lnSpc>
                <a:spcPct val="90000"/>
              </a:lnSpc>
              <a:spcBef>
                <a:spcPts val="0"/>
              </a:spcBef>
              <a:spcAft>
                <a:spcPts val="0"/>
              </a:spcAft>
              <a:buClrTx/>
              <a:buSzTx/>
              <a:buFontTx/>
              <a:buNone/>
              <a:tabLst/>
              <a:defRPr/>
            </a:pPr>
            <a:r>
              <a:rPr kumimoji="0" lang="en-US" sz="1399" b="0" i="0" u="none" strike="noStrike" kern="0" cap="none" spc="-49" normalizeH="0" baseline="0" noProof="0" dirty="0">
                <a:ln>
                  <a:noFill/>
                </a:ln>
                <a:gradFill>
                  <a:gsLst>
                    <a:gs pos="0">
                      <a:srgbClr val="FFFFFF"/>
                    </a:gs>
                    <a:gs pos="100000">
                      <a:srgbClr val="FFFFFF"/>
                    </a:gs>
                  </a:gsLst>
                  <a:lin ang="5400000" scaled="1"/>
                </a:gradFill>
                <a:effectLst/>
                <a:uLnTx/>
                <a:uFillTx/>
              </a:rPr>
              <a:t>Update Insights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224" b="0" i="0" u="none" strike="noStrike" kern="0" cap="none" spc="-49" normalizeH="0" baseline="0" noProof="0" dirty="0">
                <a:ln>
                  <a:noFill/>
                </a:ln>
                <a:gradFill>
                  <a:gsLst>
                    <a:gs pos="0">
                      <a:srgbClr val="FFFFFF"/>
                    </a:gs>
                    <a:gs pos="100000">
                      <a:srgbClr val="FFFFFF"/>
                    </a:gs>
                  </a:gsLst>
                  <a:lin ang="5400000" scaled="1"/>
                </a:gradFill>
                <a:effectLst/>
                <a:uLnTx/>
                <a:uFillTx/>
              </a:rPr>
              <a:t>Detailed reporting / compliance across Windows and Linux distros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224" b="0" i="0" u="none" strike="noStrike" kern="0" cap="none" spc="-49" normalizeH="0" baseline="0" noProof="0" dirty="0">
                <a:ln>
                  <a:noFill/>
                </a:ln>
                <a:gradFill>
                  <a:gsLst>
                    <a:gs pos="0">
                      <a:srgbClr val="FFFFFF"/>
                    </a:gs>
                    <a:gs pos="100000">
                      <a:srgbClr val="FFFFFF"/>
                    </a:gs>
                  </a:gsLst>
                  <a:lin ang="5400000" scaled="1"/>
                </a:gradFill>
                <a:effectLst/>
                <a:uLnTx/>
                <a:uFillTx/>
              </a:rPr>
              <a:t>Domain or non joined servers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224" b="0" i="0" u="none" strike="noStrike" kern="0" cap="none" spc="-49" normalizeH="0" baseline="0" noProof="0" dirty="0">
                <a:ln>
                  <a:noFill/>
                </a:ln>
                <a:gradFill>
                  <a:gsLst>
                    <a:gs pos="0">
                      <a:srgbClr val="FFFFFF"/>
                    </a:gs>
                    <a:gs pos="100000">
                      <a:srgbClr val="FFFFFF"/>
                    </a:gs>
                  </a:gsLst>
                  <a:lin ang="5400000" scaled="1"/>
                </a:gradFill>
                <a:effectLst/>
                <a:uLnTx/>
                <a:uFillTx/>
              </a:rPr>
              <a:t>Leverages native Windows and Linux tools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224" b="0" i="0" u="none" strike="noStrike" kern="0" cap="none" spc="-49" normalizeH="0" baseline="0" noProof="0" dirty="0">
                <a:ln>
                  <a:noFill/>
                </a:ln>
                <a:gradFill>
                  <a:gsLst>
                    <a:gs pos="0">
                      <a:srgbClr val="FFFFFF"/>
                    </a:gs>
                    <a:gs pos="100000">
                      <a:srgbClr val="FFFFFF"/>
                    </a:gs>
                  </a:gsLst>
                  <a:lin ang="5400000" scaled="1"/>
                </a:gradFill>
                <a:effectLst/>
                <a:uLnTx/>
                <a:uFillTx/>
              </a:rPr>
              <a:t>Rich search capabilities cross updates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224" b="0" i="0" u="none" strike="noStrike" kern="0" cap="none" spc="-49" normalizeH="0" baseline="0" noProof="0" dirty="0">
                <a:ln>
                  <a:noFill/>
                </a:ln>
                <a:gradFill>
                  <a:gsLst>
                    <a:gs pos="0">
                      <a:srgbClr val="FFFFFF"/>
                    </a:gs>
                    <a:gs pos="100000">
                      <a:srgbClr val="FFFFFF"/>
                    </a:gs>
                  </a:gsLst>
                  <a:lin ang="5400000" scaled="1"/>
                </a:gradFill>
                <a:effectLst/>
                <a:uLnTx/>
                <a:uFillTx/>
              </a:rPr>
              <a:t>Supports</a:t>
            </a:r>
          </a:p>
          <a:p>
            <a:pPr marL="634338" marR="0" lvl="1" indent="-168040" defTabSz="913699" eaLnBrk="1" fontAlgn="auto" latinLnBrk="0" hangingPunct="1">
              <a:lnSpc>
                <a:spcPct val="90000"/>
              </a:lnSpc>
              <a:spcBef>
                <a:spcPts val="0"/>
              </a:spcBef>
              <a:spcAft>
                <a:spcPts val="0"/>
              </a:spcAft>
              <a:buClrTx/>
              <a:buSzTx/>
              <a:buFontTx/>
              <a:buChar char="-"/>
              <a:tabLst/>
              <a:defRPr/>
            </a:pPr>
            <a:r>
              <a:rPr kumimoji="0" lang="en-US" sz="1224" b="0" i="0" u="none" strike="noStrike" kern="0" cap="none" spc="-49" normalizeH="0" baseline="0" noProof="0" dirty="0">
                <a:ln>
                  <a:noFill/>
                </a:ln>
                <a:gradFill>
                  <a:gsLst>
                    <a:gs pos="0">
                      <a:srgbClr val="FFFFFF"/>
                    </a:gs>
                    <a:gs pos="100000">
                      <a:srgbClr val="FFFFFF"/>
                    </a:gs>
                  </a:gsLst>
                  <a:lin ang="5400000" scaled="1"/>
                </a:gradFill>
                <a:effectLst/>
                <a:uLnTx/>
                <a:uFillTx/>
              </a:rPr>
              <a:t>WS 2008 R2 &amp; above.</a:t>
            </a:r>
          </a:p>
          <a:p>
            <a:pPr marL="634338" marR="0" lvl="1" indent="-168040" defTabSz="913699" eaLnBrk="1" fontAlgn="auto" latinLnBrk="0" hangingPunct="1">
              <a:lnSpc>
                <a:spcPct val="90000"/>
              </a:lnSpc>
              <a:spcBef>
                <a:spcPts val="0"/>
              </a:spcBef>
              <a:spcAft>
                <a:spcPts val="0"/>
              </a:spcAft>
              <a:buClrTx/>
              <a:buSzTx/>
              <a:buFontTx/>
              <a:buChar char="-"/>
              <a:tabLst/>
              <a:defRPr/>
            </a:pPr>
            <a:r>
              <a:rPr kumimoji="0" lang="en-US" sz="1224" b="0" i="0" u="none" strike="noStrike" kern="0" cap="none" spc="-49" normalizeH="0" baseline="0" noProof="0" dirty="0" err="1">
                <a:ln>
                  <a:noFill/>
                </a:ln>
                <a:gradFill>
                  <a:gsLst>
                    <a:gs pos="0">
                      <a:srgbClr val="FFFFFF"/>
                    </a:gs>
                    <a:gs pos="100000">
                      <a:srgbClr val="FFFFFF"/>
                    </a:gs>
                  </a:gsLst>
                  <a:lin ang="5400000" scaled="1"/>
                </a:gradFill>
                <a:effectLst/>
                <a:uLnTx/>
                <a:uFillTx/>
              </a:rPr>
              <a:t>Redhat</a:t>
            </a:r>
            <a:r>
              <a:rPr kumimoji="0" lang="en-US" sz="1224" b="0" i="0" u="none" strike="noStrike" kern="0" cap="none" spc="-49" normalizeH="0" baseline="0" noProof="0" dirty="0">
                <a:ln>
                  <a:noFill/>
                </a:ln>
                <a:gradFill>
                  <a:gsLst>
                    <a:gs pos="0">
                      <a:srgbClr val="FFFFFF"/>
                    </a:gs>
                    <a:gs pos="100000">
                      <a:srgbClr val="FFFFFF"/>
                    </a:gs>
                  </a:gsLst>
                  <a:lin ang="5400000" scaled="1"/>
                </a:gradFill>
                <a:effectLst/>
                <a:uLnTx/>
                <a:uFillTx/>
              </a:rPr>
              <a:t>, CentOS, Ubuntu, </a:t>
            </a:r>
            <a:r>
              <a:rPr kumimoji="0" lang="en-US" sz="1224" b="0" i="0" u="none" strike="noStrike" kern="0" cap="none" spc="-49" normalizeH="0" baseline="0" noProof="0" dirty="0" err="1">
                <a:ln>
                  <a:noFill/>
                </a:ln>
                <a:gradFill>
                  <a:gsLst>
                    <a:gs pos="0">
                      <a:srgbClr val="FFFFFF"/>
                    </a:gs>
                    <a:gs pos="100000">
                      <a:srgbClr val="FFFFFF"/>
                    </a:gs>
                  </a:gsLst>
                  <a:lin ang="5400000" scaled="1"/>
                </a:gradFill>
                <a:effectLst/>
                <a:uLnTx/>
                <a:uFillTx/>
              </a:rPr>
              <a:t>SuSE</a:t>
            </a:r>
            <a:endParaRPr kumimoji="0" lang="en-US" sz="1224" b="0" i="0" u="none" strike="noStrike" kern="0" cap="none" spc="-49" normalizeH="0" baseline="0" noProof="0" dirty="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199" b="0" i="0" u="none" strike="noStrike" kern="0" cap="none" spc="-49" normalizeH="0" baseline="0" noProof="0" dirty="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399" b="0" i="0" u="none" strike="noStrike" kern="0" cap="none" spc="-49" normalizeH="0" baseline="0" noProof="0" dirty="0">
                <a:ln>
                  <a:noFill/>
                </a:ln>
                <a:gradFill>
                  <a:gsLst>
                    <a:gs pos="0">
                      <a:srgbClr val="FFFFFF"/>
                    </a:gs>
                    <a:gs pos="100000">
                      <a:srgbClr val="FFFFFF"/>
                    </a:gs>
                  </a:gsLst>
                  <a:lin ang="5400000" scaled="1"/>
                </a:gradFill>
                <a:effectLst/>
                <a:uLnTx/>
                <a:uFillTx/>
              </a:rPr>
              <a:t>Update Deployments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224" b="0" i="0" u="none" strike="noStrike" kern="0" cap="none" spc="-49" normalizeH="0" baseline="0" noProof="0" dirty="0">
                <a:ln>
                  <a:noFill/>
                </a:ln>
                <a:gradFill>
                  <a:gsLst>
                    <a:gs pos="0">
                      <a:srgbClr val="FFFFFF"/>
                    </a:gs>
                    <a:gs pos="100000">
                      <a:srgbClr val="FFFFFF"/>
                    </a:gs>
                  </a:gsLst>
                  <a:lin ang="5400000" scaled="1"/>
                </a:gradFill>
                <a:effectLst/>
                <a:uLnTx/>
                <a:uFillTx/>
              </a:rPr>
              <a:t>Windows 2012 &amp; above initially</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224" b="0" i="0" u="none" strike="noStrike" kern="0" cap="none" spc="-49" normalizeH="0" baseline="0" noProof="0" dirty="0">
                <a:ln>
                  <a:noFill/>
                </a:ln>
                <a:gradFill>
                  <a:gsLst>
                    <a:gs pos="0">
                      <a:srgbClr val="FFFFFF"/>
                    </a:gs>
                    <a:gs pos="100000">
                      <a:srgbClr val="FFFFFF"/>
                    </a:gs>
                  </a:gsLst>
                  <a:lin ang="5400000" scaled="1"/>
                </a:gradFill>
                <a:effectLst/>
                <a:uLnTx/>
                <a:uFillTx/>
              </a:rPr>
              <a:t>Update targeting leveraging existing WSUS/AD/OMS custom groups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224" b="0" i="0" u="none" strike="noStrike" kern="0" cap="none" spc="0" normalizeH="0" baseline="0" noProof="0" dirty="0">
                <a:ln>
                  <a:noFill/>
                </a:ln>
                <a:solidFill>
                  <a:srgbClr val="FFFFFF"/>
                </a:solidFill>
                <a:effectLst/>
                <a:uLnTx/>
                <a:uFillTx/>
              </a:rPr>
              <a:t>Flexible scheduling options (onetime/weekly/monthly)</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224" b="0" i="0" u="none" strike="noStrike" kern="0" cap="none" spc="-49" normalizeH="0" baseline="0" noProof="0" dirty="0">
                <a:ln>
                  <a:noFill/>
                </a:ln>
                <a:gradFill>
                  <a:gsLst>
                    <a:gs pos="0">
                      <a:srgbClr val="FFFFFF"/>
                    </a:gs>
                    <a:gs pos="100000">
                      <a:srgbClr val="FFFFFF"/>
                    </a:gs>
                  </a:gsLst>
                  <a:lin ang="5400000" scaled="1"/>
                </a:gradFill>
                <a:effectLst/>
                <a:uLnTx/>
                <a:uFillTx/>
              </a:rPr>
              <a:t>Enhanced troubleshooting</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224" b="0" i="0" u="none" strike="noStrike" kern="0" cap="none" spc="-49" normalizeH="0" baseline="0" noProof="0" dirty="0">
                <a:ln>
                  <a:noFill/>
                </a:ln>
                <a:gradFill>
                  <a:gsLst>
                    <a:gs pos="0">
                      <a:srgbClr val="FFFFFF"/>
                    </a:gs>
                    <a:gs pos="100000">
                      <a:srgbClr val="FFFFFF"/>
                    </a:gs>
                  </a:gsLst>
                  <a:lin ang="5400000" scaled="1"/>
                </a:gradFill>
                <a:effectLst/>
                <a:uLnTx/>
                <a:uFillTx/>
              </a:rPr>
              <a:t>Support for proxy environments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224" b="0" i="0" u="none" strike="noStrike" kern="0" cap="none" spc="-49" normalizeH="0" baseline="0" noProof="0" dirty="0">
                <a:ln>
                  <a:noFill/>
                </a:ln>
                <a:gradFill>
                  <a:gsLst>
                    <a:gs pos="0">
                      <a:srgbClr val="FFFFFF"/>
                    </a:gs>
                    <a:gs pos="100000">
                      <a:srgbClr val="FFFFFF"/>
                    </a:gs>
                  </a:gsLst>
                  <a:lin ang="5400000" scaled="1"/>
                </a:gradFill>
                <a:effectLst/>
                <a:uLnTx/>
                <a:uFillTx/>
              </a:rPr>
              <a:t>Dependent on WSUS/MU for Update curation</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224" b="0" i="0" u="none" strike="noStrike" kern="0" cap="none" spc="-49" normalizeH="0" baseline="0" noProof="0" dirty="0">
                <a:ln>
                  <a:noFill/>
                </a:ln>
                <a:gradFill>
                  <a:gsLst>
                    <a:gs pos="0">
                      <a:srgbClr val="FFFFFF"/>
                    </a:gs>
                    <a:gs pos="100000">
                      <a:srgbClr val="FFFFFF"/>
                    </a:gs>
                  </a:gsLst>
                  <a:lin ang="5400000" scaled="1"/>
                </a:gradFill>
                <a:effectLst/>
                <a:uLnTx/>
                <a:uFillTx/>
              </a:rPr>
              <a:t>Linux coming in next few months</a:t>
            </a:r>
          </a:p>
          <a:p>
            <a:pPr marL="168040" marR="0" lvl="0" indent="-168040" defTabSz="913699" eaLnBrk="1" fontAlgn="auto" latinLnBrk="0" hangingPunct="1">
              <a:lnSpc>
                <a:spcPct val="90000"/>
              </a:lnSpc>
              <a:spcBef>
                <a:spcPts val="0"/>
              </a:spcBef>
              <a:spcAft>
                <a:spcPts val="0"/>
              </a:spcAft>
              <a:buClrTx/>
              <a:buSzTx/>
              <a:buFontTx/>
              <a:buChar char="-"/>
              <a:tabLst/>
              <a:defRPr/>
            </a:pPr>
            <a:endParaRPr kumimoji="0" lang="en-US" sz="1199" b="0" i="0" u="none" strike="noStrike" kern="0" cap="none" spc="-49" normalizeH="0" baseline="0" noProof="0" dirty="0">
              <a:ln>
                <a:noFill/>
              </a:ln>
              <a:gradFill>
                <a:gsLst>
                  <a:gs pos="0">
                    <a:srgbClr val="FFFFFF"/>
                  </a:gs>
                  <a:gs pos="100000">
                    <a:srgbClr val="FFFFFF"/>
                  </a:gs>
                </a:gsLst>
                <a:lin ang="5400000" scaled="1"/>
              </a:gradFill>
              <a:effectLst/>
              <a:uLnTx/>
              <a:uFillTx/>
            </a:endParaRPr>
          </a:p>
          <a:p>
            <a:pPr marL="168040" marR="0" lvl="0" indent="-168040" defTabSz="913699" eaLnBrk="1" fontAlgn="auto" latinLnBrk="0" hangingPunct="1">
              <a:lnSpc>
                <a:spcPct val="90000"/>
              </a:lnSpc>
              <a:spcBef>
                <a:spcPts val="0"/>
              </a:spcBef>
              <a:spcAft>
                <a:spcPts val="0"/>
              </a:spcAft>
              <a:buClrTx/>
              <a:buSzTx/>
              <a:buFontTx/>
              <a:buChar char="-"/>
              <a:tabLst/>
              <a:defRPr/>
            </a:pPr>
            <a:endPar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endParaRPr>
          </a:p>
        </p:txBody>
      </p:sp>
      <p:sp>
        <p:nvSpPr>
          <p:cNvPr id="2" name="Rectangle 1"/>
          <p:cNvSpPr/>
          <p:nvPr/>
        </p:nvSpPr>
        <p:spPr>
          <a:xfrm>
            <a:off x="8992714" y="405554"/>
            <a:ext cx="1819987" cy="426516"/>
          </a:xfrm>
          <a:prstGeom prst="rect">
            <a:avLst/>
          </a:prstGeom>
        </p:spPr>
        <p:txBody>
          <a:bodyPr wrap="none">
            <a:spAutoFit/>
          </a:bodyPr>
          <a:lstStyle/>
          <a:p>
            <a:pPr marL="0" marR="0" lvl="0" indent="0" defTabSz="913699" eaLnBrk="1" fontAlgn="auto" latinLnBrk="0" hangingPunct="1">
              <a:lnSpc>
                <a:spcPct val="90000"/>
              </a:lnSpc>
              <a:spcBef>
                <a:spcPts val="0"/>
              </a:spcBef>
              <a:spcAft>
                <a:spcPts val="0"/>
              </a:spcAft>
              <a:buClrTx/>
              <a:buSzTx/>
              <a:buFontTx/>
              <a:buNone/>
              <a:tabLst/>
              <a:defRPr/>
            </a:pPr>
            <a:r>
              <a:rPr kumimoji="0" lang="en-US" sz="2353" b="0" i="0" u="none" strike="noStrike" kern="0" cap="none" spc="-49" normalizeH="0" baseline="0" noProof="0" dirty="0">
                <a:ln>
                  <a:noFill/>
                </a:ln>
                <a:gradFill>
                  <a:gsLst>
                    <a:gs pos="0">
                      <a:srgbClr val="FFFFFF"/>
                    </a:gs>
                    <a:gs pos="100000">
                      <a:srgbClr val="FFFFFF"/>
                    </a:gs>
                  </a:gsLst>
                  <a:lin ang="5400000" scaled="1"/>
                </a:gradFill>
                <a:effectLst/>
                <a:uLnTx/>
                <a:uFillTx/>
              </a:rPr>
              <a:t>Key Features</a:t>
            </a:r>
          </a:p>
        </p:txBody>
      </p:sp>
      <p:sp>
        <p:nvSpPr>
          <p:cNvPr id="682" name="Rectangle 681"/>
          <p:cNvSpPr/>
          <p:nvPr/>
        </p:nvSpPr>
        <p:spPr bwMode="auto">
          <a:xfrm>
            <a:off x="4981071" y="753424"/>
            <a:ext cx="3993832" cy="46885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0" tIns="44799" rIns="89600" bIns="44799" numCol="1" rtlCol="0" anchor="ctr" anchorCtr="0" compatLnSpc="1">
            <a:prstTxWarp prst="textNoShape">
              <a:avLst/>
            </a:prstTxWarp>
          </a:bodyPr>
          <a:lstStyle/>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dirty="0">
                <a:ln>
                  <a:noFill/>
                </a:ln>
                <a:solidFill>
                  <a:srgbClr val="FFFFFF"/>
                </a:solidFill>
                <a:effectLst/>
                <a:uLnTx/>
                <a:uFillTx/>
                <a:latin typeface="Segoe UI Light"/>
              </a:rPr>
              <a:t>Update any cloud &amp; on premises</a:t>
            </a: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endParaRPr kumimoji="0" lang="en-US" sz="2000" b="0" i="0" u="none" strike="noStrike" kern="0" cap="none" spc="-49" normalizeH="0" baseline="0" noProof="0" dirty="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dirty="0">
                <a:ln>
                  <a:noFill/>
                </a:ln>
                <a:solidFill>
                  <a:srgbClr val="FFFFFF"/>
                </a:solidFill>
                <a:effectLst/>
                <a:uLnTx/>
                <a:uFillTx/>
                <a:latin typeface="Segoe UI Light"/>
              </a:rPr>
              <a:t>Windows &amp; Linux</a:t>
            </a:r>
          </a:p>
          <a:p>
            <a:pPr marL="0" marR="0" lvl="0" indent="0" defTabSz="895575" eaLnBrk="1" fontAlgn="base" latinLnBrk="0" hangingPunct="1">
              <a:lnSpc>
                <a:spcPct val="90000"/>
              </a:lnSpc>
              <a:spcBef>
                <a:spcPct val="0"/>
              </a:spcBef>
              <a:spcAft>
                <a:spcPct val="0"/>
              </a:spcAft>
              <a:buClrTx/>
              <a:buSzTx/>
              <a:buFontTx/>
              <a:buNone/>
              <a:tabLst/>
              <a:defRPr/>
            </a:pPr>
            <a:endParaRPr kumimoji="0" lang="en-US" sz="2000" b="0" i="0" u="none" strike="noStrike" kern="0" cap="none" spc="-49" normalizeH="0" baseline="0" noProof="0" dirty="0">
              <a:ln>
                <a:noFill/>
              </a:ln>
              <a:solidFill>
                <a:srgbClr val="FFFFFF"/>
              </a:solidFill>
              <a:effectLst/>
              <a:uLnTx/>
              <a:uFillTx/>
              <a:latin typeface="Segoe UI Light"/>
            </a:endParaRPr>
          </a:p>
          <a:p>
            <a:pPr marL="342768" marR="0" lvl="1"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dirty="0">
                <a:ln>
                  <a:noFill/>
                </a:ln>
                <a:solidFill>
                  <a:srgbClr val="FFFFFF"/>
                </a:solidFill>
                <a:effectLst/>
                <a:uLnTx/>
                <a:uFillTx/>
                <a:latin typeface="Segoe UI Light"/>
              </a:rPr>
              <a:t>Update Insights</a:t>
            </a: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endParaRPr kumimoji="0" lang="en-US" sz="2000" b="0" i="0" u="none" strike="noStrike" kern="0" cap="none" spc="-49" normalizeH="0" baseline="0" noProof="0" dirty="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dirty="0">
                <a:ln>
                  <a:noFill/>
                </a:ln>
                <a:solidFill>
                  <a:srgbClr val="FFFFFF"/>
                </a:solidFill>
                <a:effectLst/>
                <a:uLnTx/>
                <a:uFillTx/>
                <a:latin typeface="Segoe UI Light"/>
              </a:rPr>
              <a:t>Update Deployments</a:t>
            </a: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endParaRPr kumimoji="0" lang="en-US" sz="2000" b="0" i="0" u="none" strike="noStrike" kern="0" cap="none" spc="-49" normalizeH="0" baseline="0" noProof="0" dirty="0">
              <a:ln>
                <a:noFill/>
              </a:ln>
              <a:solidFill>
                <a:srgbClr val="FFFFFF"/>
              </a:solidFill>
              <a:effectLst/>
              <a:uLnTx/>
              <a:uFillTx/>
              <a:latin typeface="Segoe UI Light"/>
            </a:endParaRPr>
          </a:p>
          <a:p>
            <a:pPr marL="0" marR="0" lvl="0" indent="0" defTabSz="895575" eaLnBrk="1" fontAlgn="base" latinLnBrk="0" hangingPunct="1">
              <a:lnSpc>
                <a:spcPct val="90000"/>
              </a:lnSpc>
              <a:spcBef>
                <a:spcPct val="0"/>
              </a:spcBef>
              <a:spcAft>
                <a:spcPct val="0"/>
              </a:spcAft>
              <a:buClrTx/>
              <a:buSzTx/>
              <a:buFontTx/>
              <a:buNone/>
              <a:tabLst/>
              <a:defRPr/>
            </a:pPr>
            <a:endParaRPr kumimoji="0" lang="en-US" sz="2000" b="0" i="0" u="none" strike="noStrike" kern="0" cap="none" spc="-49" normalizeH="0" baseline="0" noProof="0" dirty="0">
              <a:ln>
                <a:noFill/>
              </a:ln>
              <a:solidFill>
                <a:srgbClr val="FFFFFF"/>
              </a:solidFill>
              <a:effectLst/>
              <a:uLnTx/>
              <a:uFillTx/>
              <a:latin typeface="Segoe UI Light"/>
            </a:endParaRPr>
          </a:p>
        </p:txBody>
      </p:sp>
      <p:pic>
        <p:nvPicPr>
          <p:cNvPr id="21" name="Picture 20" descr="\\MAGNUM\Projects\Microsoft\Cloud Power FY12\Design\ICONS_PNG\Application.png"/>
          <p:cNvPicPr>
            <a:picLocks noChangeAspect="1" noChangeArrowheads="1"/>
          </p:cNvPicPr>
          <p:nvPr/>
        </p:nvPicPr>
        <p:blipFill rotWithShape="1">
          <a:blip r:embed="rId3" cstate="print">
            <a:biLevel thresh="25000"/>
          </a:blip>
          <a:srcRect l="30174" t="36465" r="28608" b="29915"/>
          <a:stretch/>
        </p:blipFill>
        <p:spPr bwMode="auto">
          <a:xfrm>
            <a:off x="437605" y="6397157"/>
            <a:ext cx="319930" cy="261023"/>
          </a:xfrm>
          <a:prstGeom prst="rect">
            <a:avLst/>
          </a:prstGeom>
          <a:noFill/>
          <a:ln>
            <a:noFill/>
          </a:ln>
        </p:spPr>
      </p:pic>
      <p:grpSp>
        <p:nvGrpSpPr>
          <p:cNvPr id="8" name="Group 7"/>
          <p:cNvGrpSpPr/>
          <p:nvPr/>
        </p:nvGrpSpPr>
        <p:grpSpPr>
          <a:xfrm>
            <a:off x="4237160" y="6377207"/>
            <a:ext cx="370592" cy="284531"/>
            <a:chOff x="2818947" y="6380572"/>
            <a:chExt cx="404990" cy="292996"/>
          </a:xfrm>
          <a:solidFill>
            <a:schemeClr val="tx1"/>
          </a:solidFill>
        </p:grpSpPr>
        <p:sp>
          <p:nvSpPr>
            <p:cNvPr id="23" name="Freeform 26"/>
            <p:cNvSpPr>
              <a:spLocks noChangeAspect="1" noEditPoints="1"/>
            </p:cNvSpPr>
            <p:nvPr/>
          </p:nvSpPr>
          <p:spPr bwMode="auto">
            <a:xfrm>
              <a:off x="2818947" y="6552216"/>
              <a:ext cx="150203" cy="121352"/>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rgbClr val="FFFFFF"/>
            </a:solidFill>
            <a:ln>
              <a:solidFill>
                <a:schemeClr val="bg1">
                  <a:lumMod val="75000"/>
                  <a:lumOff val="25000"/>
                </a:schemeClr>
              </a:solidFill>
            </a:ln>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rgbClr val="505050"/>
                    </a:gs>
                    <a:gs pos="100000">
                      <a:srgbClr val="505050"/>
                    </a:gs>
                  </a:gsLst>
                  <a:lin ang="5400000" scaled="1"/>
                </a:gradFill>
                <a:effectLst/>
                <a:uLnTx/>
                <a:uFillTx/>
              </a:endParaRPr>
            </a:p>
          </p:txBody>
        </p:sp>
        <p:sp>
          <p:nvSpPr>
            <p:cNvPr id="25" name="Freeform 143"/>
            <p:cNvSpPr>
              <a:spLocks noChangeAspect="1" noEditPoints="1"/>
            </p:cNvSpPr>
            <p:nvPr/>
          </p:nvSpPr>
          <p:spPr bwMode="auto">
            <a:xfrm>
              <a:off x="2953754" y="6380572"/>
              <a:ext cx="114157" cy="149097"/>
            </a:xfrm>
            <a:custGeom>
              <a:avLst/>
              <a:gdLst>
                <a:gd name="T0" fmla="*/ 702 w 709"/>
                <a:gd name="T1" fmla="*/ 208 h 926"/>
                <a:gd name="T2" fmla="*/ 702 w 709"/>
                <a:gd name="T3" fmla="*/ 158 h 926"/>
                <a:gd name="T4" fmla="*/ 428 w 709"/>
                <a:gd name="T5" fmla="*/ 0 h 926"/>
                <a:gd name="T6" fmla="*/ 19 w 709"/>
                <a:gd name="T7" fmla="*/ 130 h 926"/>
                <a:gd name="T8" fmla="*/ 19 w 709"/>
                <a:gd name="T9" fmla="*/ 175 h 926"/>
                <a:gd name="T10" fmla="*/ 0 w 709"/>
                <a:gd name="T11" fmla="*/ 180 h 926"/>
                <a:gd name="T12" fmla="*/ 0 w 709"/>
                <a:gd name="T13" fmla="*/ 789 h 926"/>
                <a:gd name="T14" fmla="*/ 412 w 709"/>
                <a:gd name="T15" fmla="*/ 926 h 926"/>
                <a:gd name="T16" fmla="*/ 709 w 709"/>
                <a:gd name="T17" fmla="*/ 754 h 926"/>
                <a:gd name="T18" fmla="*/ 709 w 709"/>
                <a:gd name="T19" fmla="*/ 210 h 926"/>
                <a:gd name="T20" fmla="*/ 702 w 709"/>
                <a:gd name="T21" fmla="*/ 208 h 926"/>
                <a:gd name="T22" fmla="*/ 442 w 709"/>
                <a:gd name="T23" fmla="*/ 31 h 926"/>
                <a:gd name="T24" fmla="*/ 695 w 709"/>
                <a:gd name="T25" fmla="*/ 170 h 926"/>
                <a:gd name="T26" fmla="*/ 695 w 709"/>
                <a:gd name="T27" fmla="*/ 189 h 926"/>
                <a:gd name="T28" fmla="*/ 442 w 709"/>
                <a:gd name="T29" fmla="*/ 59 h 926"/>
                <a:gd name="T30" fmla="*/ 442 w 709"/>
                <a:gd name="T31" fmla="*/ 31 h 926"/>
                <a:gd name="T32" fmla="*/ 702 w 709"/>
                <a:gd name="T33" fmla="*/ 730 h 926"/>
                <a:gd name="T34" fmla="*/ 430 w 709"/>
                <a:gd name="T35" fmla="*/ 872 h 926"/>
                <a:gd name="T36" fmla="*/ 430 w 709"/>
                <a:gd name="T37" fmla="*/ 817 h 926"/>
                <a:gd name="T38" fmla="*/ 702 w 709"/>
                <a:gd name="T39" fmla="*/ 692 h 926"/>
                <a:gd name="T40" fmla="*/ 702 w 709"/>
                <a:gd name="T41" fmla="*/ 730 h 926"/>
                <a:gd name="T42" fmla="*/ 702 w 709"/>
                <a:gd name="T43" fmla="*/ 652 h 926"/>
                <a:gd name="T44" fmla="*/ 430 w 709"/>
                <a:gd name="T45" fmla="*/ 756 h 926"/>
                <a:gd name="T46" fmla="*/ 430 w 709"/>
                <a:gd name="T47" fmla="*/ 699 h 926"/>
                <a:gd name="T48" fmla="*/ 702 w 709"/>
                <a:gd name="T49" fmla="*/ 617 h 926"/>
                <a:gd name="T50" fmla="*/ 702 w 709"/>
                <a:gd name="T51" fmla="*/ 652 h 926"/>
                <a:gd name="T52" fmla="*/ 702 w 709"/>
                <a:gd name="T53" fmla="*/ 576 h 926"/>
                <a:gd name="T54" fmla="*/ 430 w 709"/>
                <a:gd name="T55" fmla="*/ 638 h 926"/>
                <a:gd name="T56" fmla="*/ 430 w 709"/>
                <a:gd name="T57" fmla="*/ 584 h 926"/>
                <a:gd name="T58" fmla="*/ 702 w 709"/>
                <a:gd name="T59" fmla="*/ 541 h 926"/>
                <a:gd name="T60" fmla="*/ 702 w 709"/>
                <a:gd name="T61" fmla="*/ 576 h 926"/>
                <a:gd name="T62" fmla="*/ 702 w 709"/>
                <a:gd name="T63" fmla="*/ 501 h 926"/>
                <a:gd name="T64" fmla="*/ 430 w 709"/>
                <a:gd name="T65" fmla="*/ 522 h 926"/>
                <a:gd name="T66" fmla="*/ 430 w 709"/>
                <a:gd name="T67" fmla="*/ 468 h 926"/>
                <a:gd name="T68" fmla="*/ 702 w 709"/>
                <a:gd name="T69" fmla="*/ 463 h 926"/>
                <a:gd name="T70" fmla="*/ 702 w 709"/>
                <a:gd name="T71" fmla="*/ 501 h 926"/>
                <a:gd name="T72" fmla="*/ 702 w 709"/>
                <a:gd name="T73" fmla="*/ 423 h 926"/>
                <a:gd name="T74" fmla="*/ 430 w 709"/>
                <a:gd name="T75" fmla="*/ 406 h 926"/>
                <a:gd name="T76" fmla="*/ 430 w 709"/>
                <a:gd name="T77" fmla="*/ 350 h 926"/>
                <a:gd name="T78" fmla="*/ 702 w 709"/>
                <a:gd name="T79" fmla="*/ 388 h 926"/>
                <a:gd name="T80" fmla="*/ 702 w 709"/>
                <a:gd name="T81" fmla="*/ 423 h 926"/>
                <a:gd name="T82" fmla="*/ 702 w 709"/>
                <a:gd name="T83" fmla="*/ 347 h 926"/>
                <a:gd name="T84" fmla="*/ 430 w 709"/>
                <a:gd name="T85" fmla="*/ 291 h 926"/>
                <a:gd name="T86" fmla="*/ 430 w 709"/>
                <a:gd name="T87" fmla="*/ 234 h 926"/>
                <a:gd name="T88" fmla="*/ 702 w 709"/>
                <a:gd name="T89" fmla="*/ 312 h 926"/>
                <a:gd name="T90" fmla="*/ 702 w 709"/>
                <a:gd name="T91" fmla="*/ 347 h 926"/>
                <a:gd name="T92" fmla="*/ 702 w 709"/>
                <a:gd name="T93" fmla="*/ 272 h 926"/>
                <a:gd name="T94" fmla="*/ 430 w 709"/>
                <a:gd name="T95" fmla="*/ 173 h 926"/>
                <a:gd name="T96" fmla="*/ 430 w 709"/>
                <a:gd name="T97" fmla="*/ 118 h 926"/>
                <a:gd name="T98" fmla="*/ 702 w 709"/>
                <a:gd name="T99" fmla="*/ 234 h 926"/>
                <a:gd name="T100" fmla="*/ 702 w 709"/>
                <a:gd name="T101" fmla="*/ 27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9" h="926">
                  <a:moveTo>
                    <a:pt x="702" y="208"/>
                  </a:moveTo>
                  <a:lnTo>
                    <a:pt x="702" y="158"/>
                  </a:lnTo>
                  <a:lnTo>
                    <a:pt x="428" y="0"/>
                  </a:lnTo>
                  <a:lnTo>
                    <a:pt x="19" y="130"/>
                  </a:lnTo>
                  <a:lnTo>
                    <a:pt x="19" y="175"/>
                  </a:lnTo>
                  <a:lnTo>
                    <a:pt x="0" y="180"/>
                  </a:lnTo>
                  <a:lnTo>
                    <a:pt x="0" y="789"/>
                  </a:lnTo>
                  <a:lnTo>
                    <a:pt x="412" y="926"/>
                  </a:lnTo>
                  <a:lnTo>
                    <a:pt x="709" y="754"/>
                  </a:lnTo>
                  <a:lnTo>
                    <a:pt x="709" y="210"/>
                  </a:lnTo>
                  <a:lnTo>
                    <a:pt x="702" y="208"/>
                  </a:lnTo>
                  <a:close/>
                  <a:moveTo>
                    <a:pt x="442" y="31"/>
                  </a:moveTo>
                  <a:lnTo>
                    <a:pt x="695" y="170"/>
                  </a:lnTo>
                  <a:lnTo>
                    <a:pt x="695" y="189"/>
                  </a:lnTo>
                  <a:lnTo>
                    <a:pt x="442" y="59"/>
                  </a:lnTo>
                  <a:lnTo>
                    <a:pt x="442" y="31"/>
                  </a:lnTo>
                  <a:close/>
                  <a:moveTo>
                    <a:pt x="702" y="730"/>
                  </a:moveTo>
                  <a:lnTo>
                    <a:pt x="430" y="872"/>
                  </a:lnTo>
                  <a:lnTo>
                    <a:pt x="430" y="817"/>
                  </a:lnTo>
                  <a:lnTo>
                    <a:pt x="702" y="692"/>
                  </a:lnTo>
                  <a:lnTo>
                    <a:pt x="702" y="730"/>
                  </a:lnTo>
                  <a:close/>
                  <a:moveTo>
                    <a:pt x="702" y="652"/>
                  </a:moveTo>
                  <a:lnTo>
                    <a:pt x="430" y="756"/>
                  </a:lnTo>
                  <a:lnTo>
                    <a:pt x="430" y="699"/>
                  </a:lnTo>
                  <a:lnTo>
                    <a:pt x="702" y="617"/>
                  </a:lnTo>
                  <a:lnTo>
                    <a:pt x="702" y="652"/>
                  </a:lnTo>
                  <a:close/>
                  <a:moveTo>
                    <a:pt x="702" y="576"/>
                  </a:moveTo>
                  <a:lnTo>
                    <a:pt x="430" y="638"/>
                  </a:lnTo>
                  <a:lnTo>
                    <a:pt x="430" y="584"/>
                  </a:lnTo>
                  <a:lnTo>
                    <a:pt x="702" y="541"/>
                  </a:lnTo>
                  <a:lnTo>
                    <a:pt x="702" y="576"/>
                  </a:lnTo>
                  <a:close/>
                  <a:moveTo>
                    <a:pt x="702" y="501"/>
                  </a:moveTo>
                  <a:lnTo>
                    <a:pt x="430" y="522"/>
                  </a:lnTo>
                  <a:lnTo>
                    <a:pt x="430" y="468"/>
                  </a:lnTo>
                  <a:lnTo>
                    <a:pt x="702" y="463"/>
                  </a:lnTo>
                  <a:lnTo>
                    <a:pt x="702" y="501"/>
                  </a:lnTo>
                  <a:close/>
                  <a:moveTo>
                    <a:pt x="702" y="423"/>
                  </a:moveTo>
                  <a:lnTo>
                    <a:pt x="430" y="406"/>
                  </a:lnTo>
                  <a:lnTo>
                    <a:pt x="430" y="350"/>
                  </a:lnTo>
                  <a:lnTo>
                    <a:pt x="702" y="388"/>
                  </a:lnTo>
                  <a:lnTo>
                    <a:pt x="702" y="423"/>
                  </a:lnTo>
                  <a:close/>
                  <a:moveTo>
                    <a:pt x="702" y="347"/>
                  </a:moveTo>
                  <a:lnTo>
                    <a:pt x="430" y="291"/>
                  </a:lnTo>
                  <a:lnTo>
                    <a:pt x="430" y="234"/>
                  </a:lnTo>
                  <a:lnTo>
                    <a:pt x="702" y="312"/>
                  </a:lnTo>
                  <a:lnTo>
                    <a:pt x="702" y="347"/>
                  </a:lnTo>
                  <a:close/>
                  <a:moveTo>
                    <a:pt x="702" y="272"/>
                  </a:moveTo>
                  <a:lnTo>
                    <a:pt x="430" y="173"/>
                  </a:lnTo>
                  <a:lnTo>
                    <a:pt x="430" y="118"/>
                  </a:lnTo>
                  <a:lnTo>
                    <a:pt x="702" y="234"/>
                  </a:lnTo>
                  <a:lnTo>
                    <a:pt x="702" y="272"/>
                  </a:lnTo>
                  <a:close/>
                </a:path>
              </a:pathLst>
            </a:custGeom>
            <a:solidFill>
              <a:srgbClr val="FFFFFF"/>
            </a:solidFill>
            <a:ln>
              <a:solidFill>
                <a:schemeClr val="bg1">
                  <a:lumMod val="75000"/>
                  <a:lumOff val="25000"/>
                </a:schemeClr>
              </a:solid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gradFill>
                  <a:gsLst>
                    <a:gs pos="0">
                      <a:srgbClr val="505050"/>
                    </a:gs>
                    <a:gs pos="100000">
                      <a:srgbClr val="505050"/>
                    </a:gs>
                  </a:gsLst>
                  <a:lin ang="5400000" scaled="1"/>
                </a:gradFill>
                <a:effectLst/>
                <a:uLnTx/>
                <a:uFillTx/>
              </a:endParaRPr>
            </a:p>
          </p:txBody>
        </p:sp>
        <p:sp>
          <p:nvSpPr>
            <p:cNvPr id="7" name="Cloud 6"/>
            <p:cNvSpPr/>
            <p:nvPr/>
          </p:nvSpPr>
          <p:spPr bwMode="auto">
            <a:xfrm>
              <a:off x="3015460" y="6542637"/>
              <a:ext cx="208477" cy="129931"/>
            </a:xfrm>
            <a:prstGeom prst="cloud">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28" name="Freeform 95"/>
          <p:cNvSpPr>
            <a:spLocks/>
          </p:cNvSpPr>
          <p:nvPr/>
        </p:nvSpPr>
        <p:spPr bwMode="auto">
          <a:xfrm flipH="1">
            <a:off x="2474962" y="1482141"/>
            <a:ext cx="1000612" cy="788828"/>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1"/>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rgbClr val="000000"/>
              </a:solidFill>
              <a:effectLst/>
              <a:uLnTx/>
              <a:uFillTx/>
            </a:endParaRPr>
          </a:p>
        </p:txBody>
      </p:sp>
      <p:sp>
        <p:nvSpPr>
          <p:cNvPr id="29" name="Freeform 95"/>
          <p:cNvSpPr>
            <a:spLocks/>
          </p:cNvSpPr>
          <p:nvPr/>
        </p:nvSpPr>
        <p:spPr bwMode="auto">
          <a:xfrm flipH="1">
            <a:off x="234429" y="1530846"/>
            <a:ext cx="1164825" cy="86953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13595" eaLnBrk="1" fontAlgn="base" latinLnBrk="0" hangingPunct="1">
              <a:lnSpc>
                <a:spcPct val="90000"/>
              </a:lnSpc>
              <a:spcBef>
                <a:spcPct val="0"/>
              </a:spcBef>
              <a:spcAft>
                <a:spcPct val="0"/>
              </a:spcAft>
              <a:buClrTx/>
              <a:buSzTx/>
              <a:buFontTx/>
              <a:buNone/>
              <a:tabLst/>
              <a:defRPr/>
            </a:pPr>
            <a:endParaRPr kumimoji="0" lang="en-US" sz="1199" b="1" i="0" u="none" strike="noStrike" kern="0" cap="none" spc="-50" normalizeH="0" baseline="0" noProof="0" dirty="0">
              <a:ln>
                <a:noFill/>
              </a:ln>
              <a:solidFill>
                <a:srgbClr val="505050">
                  <a:lumMod val="50000"/>
                </a:srgbClr>
              </a:solidFill>
              <a:effectLst/>
              <a:uLnTx/>
              <a:uFillTx/>
            </a:endParaRPr>
          </a:p>
        </p:txBody>
      </p:sp>
      <p:sp>
        <p:nvSpPr>
          <p:cNvPr id="30" name="Rectangle 5"/>
          <p:cNvSpPr>
            <a:spLocks noChangeArrowheads="1"/>
          </p:cNvSpPr>
          <p:nvPr/>
        </p:nvSpPr>
        <p:spPr bwMode="auto">
          <a:xfrm>
            <a:off x="1610528" y="3742653"/>
            <a:ext cx="842590" cy="1562701"/>
          </a:xfrm>
          <a:prstGeom prst="rect">
            <a:avLst/>
          </a:prstGeom>
          <a:solidFill>
            <a:schemeClr val="bg1">
              <a:lumMod val="75000"/>
              <a:lumOff val="25000"/>
            </a:schemeClr>
          </a:solidFill>
          <a:ln>
            <a:noFill/>
          </a:ln>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43" name="Freeform 6"/>
          <p:cNvSpPr>
            <a:spLocks/>
          </p:cNvSpPr>
          <p:nvPr/>
        </p:nvSpPr>
        <p:spPr bwMode="auto">
          <a:xfrm flipH="1">
            <a:off x="2433689" y="1364318"/>
            <a:ext cx="2392512" cy="1416349"/>
          </a:xfrm>
          <a:custGeom>
            <a:avLst/>
            <a:gdLst>
              <a:gd name="T0" fmla="*/ 349 w 391"/>
              <a:gd name="T1" fmla="*/ 74 h 158"/>
              <a:gd name="T2" fmla="*/ 342 w 391"/>
              <a:gd name="T3" fmla="*/ 75 h 158"/>
              <a:gd name="T4" fmla="*/ 263 w 391"/>
              <a:gd name="T5" fmla="*/ 0 h 158"/>
              <a:gd name="T6" fmla="*/ 186 w 391"/>
              <a:gd name="T7" fmla="*/ 59 h 158"/>
              <a:gd name="T8" fmla="*/ 145 w 391"/>
              <a:gd name="T9" fmla="*/ 41 h 158"/>
              <a:gd name="T10" fmla="*/ 86 w 391"/>
              <a:gd name="T11" fmla="*/ 94 h 158"/>
              <a:gd name="T12" fmla="*/ 59 w 391"/>
              <a:gd name="T13" fmla="*/ 107 h 158"/>
              <a:gd name="T14" fmla="*/ 32 w 391"/>
              <a:gd name="T15" fmla="*/ 93 h 158"/>
              <a:gd name="T16" fmla="*/ 0 w 391"/>
              <a:gd name="T17" fmla="*/ 126 h 158"/>
              <a:gd name="T18" fmla="*/ 32 w 391"/>
              <a:gd name="T19" fmla="*/ 158 h 158"/>
              <a:gd name="T20" fmla="*/ 41 w 391"/>
              <a:gd name="T21" fmla="*/ 158 h 158"/>
              <a:gd name="T22" fmla="*/ 148 w 391"/>
              <a:gd name="T23" fmla="*/ 158 h 158"/>
              <a:gd name="T24" fmla="*/ 208 w 391"/>
              <a:gd name="T25" fmla="*/ 158 h 158"/>
              <a:gd name="T26" fmla="*/ 351 w 391"/>
              <a:gd name="T27" fmla="*/ 158 h 158"/>
              <a:gd name="T28" fmla="*/ 351 w 391"/>
              <a:gd name="T29" fmla="*/ 158 h 158"/>
              <a:gd name="T30" fmla="*/ 391 w 391"/>
              <a:gd name="T31" fmla="*/ 116 h 158"/>
              <a:gd name="T32" fmla="*/ 349 w 391"/>
              <a:gd name="T33" fmla="*/ 7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158">
                <a:moveTo>
                  <a:pt x="349" y="74"/>
                </a:moveTo>
                <a:cubicBezTo>
                  <a:pt x="347" y="74"/>
                  <a:pt x="344" y="75"/>
                  <a:pt x="342" y="75"/>
                </a:cubicBezTo>
                <a:cubicBezTo>
                  <a:pt x="340" y="33"/>
                  <a:pt x="305" y="0"/>
                  <a:pt x="263" y="0"/>
                </a:cubicBezTo>
                <a:cubicBezTo>
                  <a:pt x="226" y="0"/>
                  <a:pt x="195" y="25"/>
                  <a:pt x="186" y="59"/>
                </a:cubicBezTo>
                <a:cubicBezTo>
                  <a:pt x="176" y="48"/>
                  <a:pt x="161" y="41"/>
                  <a:pt x="145" y="41"/>
                </a:cubicBezTo>
                <a:cubicBezTo>
                  <a:pt x="114" y="41"/>
                  <a:pt x="89" y="64"/>
                  <a:pt x="86" y="94"/>
                </a:cubicBezTo>
                <a:cubicBezTo>
                  <a:pt x="76" y="95"/>
                  <a:pt x="66" y="100"/>
                  <a:pt x="59" y="107"/>
                </a:cubicBezTo>
                <a:cubicBezTo>
                  <a:pt x="53" y="98"/>
                  <a:pt x="43" y="93"/>
                  <a:pt x="32" y="93"/>
                </a:cubicBezTo>
                <a:cubicBezTo>
                  <a:pt x="14" y="93"/>
                  <a:pt x="0" y="108"/>
                  <a:pt x="0" y="126"/>
                </a:cubicBezTo>
                <a:cubicBezTo>
                  <a:pt x="0" y="144"/>
                  <a:pt x="14" y="158"/>
                  <a:pt x="32" y="158"/>
                </a:cubicBezTo>
                <a:cubicBezTo>
                  <a:pt x="41" y="158"/>
                  <a:pt x="41" y="158"/>
                  <a:pt x="41" y="158"/>
                </a:cubicBezTo>
                <a:cubicBezTo>
                  <a:pt x="148" y="158"/>
                  <a:pt x="148" y="158"/>
                  <a:pt x="148" y="158"/>
                </a:cubicBezTo>
                <a:cubicBezTo>
                  <a:pt x="208" y="158"/>
                  <a:pt x="208" y="158"/>
                  <a:pt x="208" y="158"/>
                </a:cubicBezTo>
                <a:cubicBezTo>
                  <a:pt x="351" y="158"/>
                  <a:pt x="351" y="158"/>
                  <a:pt x="351" y="158"/>
                </a:cubicBezTo>
                <a:cubicBezTo>
                  <a:pt x="351" y="158"/>
                  <a:pt x="351" y="158"/>
                  <a:pt x="351" y="158"/>
                </a:cubicBezTo>
                <a:cubicBezTo>
                  <a:pt x="373" y="157"/>
                  <a:pt x="391" y="139"/>
                  <a:pt x="391" y="116"/>
                </a:cubicBezTo>
                <a:cubicBezTo>
                  <a:pt x="391" y="93"/>
                  <a:pt x="372" y="74"/>
                  <a:pt x="349" y="74"/>
                </a:cubicBezTo>
                <a:close/>
              </a:path>
            </a:pathLst>
          </a:custGeom>
          <a:solidFill>
            <a:srgbClr val="0072C6"/>
          </a:solidFill>
          <a:ln>
            <a:solidFill>
              <a:schemeClr val="tx1"/>
            </a:solidFill>
          </a:ln>
          <a:effectLst/>
          <a:extLst/>
        </p:spPr>
        <p:txBody>
          <a:bodyPr vert="horz" wrap="square" lIns="91401" tIns="45700" rIns="91401" bIns="45700" numCol="1" anchor="t" anchorCtr="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505050"/>
              </a:solidFill>
              <a:effectLst/>
              <a:uLnTx/>
              <a:uFillTx/>
            </a:endParaRPr>
          </a:p>
        </p:txBody>
      </p:sp>
      <p:cxnSp>
        <p:nvCxnSpPr>
          <p:cNvPr id="62" name="Straight Arrow Connector 61"/>
          <p:cNvCxnSpPr/>
          <p:nvPr/>
        </p:nvCxnSpPr>
        <p:spPr>
          <a:xfrm>
            <a:off x="4276574" y="2965149"/>
            <a:ext cx="0" cy="676130"/>
          </a:xfrm>
          <a:prstGeom prst="straightConnector1">
            <a:avLst/>
          </a:prstGeom>
          <a:ln w="857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522914" y="3592913"/>
            <a:ext cx="1575625" cy="1583352"/>
            <a:chOff x="6750148" y="2909926"/>
            <a:chExt cx="2084029" cy="2175665"/>
          </a:xfrm>
        </p:grpSpPr>
        <p:grpSp>
          <p:nvGrpSpPr>
            <p:cNvPr id="73" name="Group 72"/>
            <p:cNvGrpSpPr/>
            <p:nvPr/>
          </p:nvGrpSpPr>
          <p:grpSpPr>
            <a:xfrm>
              <a:off x="6750148" y="2909926"/>
              <a:ext cx="2084029" cy="2175665"/>
              <a:chOff x="2063885" y="3545948"/>
              <a:chExt cx="2084029" cy="2175665"/>
            </a:xfrm>
          </p:grpSpPr>
          <p:grpSp>
            <p:nvGrpSpPr>
              <p:cNvPr id="84" name="Group 83"/>
              <p:cNvGrpSpPr/>
              <p:nvPr/>
            </p:nvGrpSpPr>
            <p:grpSpPr>
              <a:xfrm>
                <a:off x="2562428" y="5127383"/>
                <a:ext cx="457014" cy="540604"/>
                <a:chOff x="13103226" y="2775830"/>
                <a:chExt cx="1039812" cy="1202475"/>
              </a:xfrm>
            </p:grpSpPr>
            <p:sp>
              <p:nvSpPr>
                <p:cNvPr id="108" name="Rectangle 5"/>
                <p:cNvSpPr>
                  <a:spLocks noChangeArrowheads="1"/>
                </p:cNvSpPr>
                <p:nvPr/>
              </p:nvSpPr>
              <p:spPr bwMode="auto">
                <a:xfrm>
                  <a:off x="13103226" y="2775830"/>
                  <a:ext cx="1039812" cy="1202475"/>
                </a:xfrm>
                <a:prstGeom prst="rect">
                  <a:avLst/>
                </a:prstGeom>
                <a:solidFill>
                  <a:srgbClr val="005695"/>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0"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1"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2"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3"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4"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5"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6"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grpSp>
          <p:grpSp>
            <p:nvGrpSpPr>
              <p:cNvPr id="85" name="Group 84"/>
              <p:cNvGrpSpPr/>
              <p:nvPr/>
            </p:nvGrpSpPr>
            <p:grpSpPr>
              <a:xfrm>
                <a:off x="3146951" y="5127383"/>
                <a:ext cx="457014" cy="540604"/>
                <a:chOff x="13103226" y="2775830"/>
                <a:chExt cx="1039812" cy="1202475"/>
              </a:xfrm>
            </p:grpSpPr>
            <p:sp>
              <p:nvSpPr>
                <p:cNvPr id="88" name="Rectangle 5"/>
                <p:cNvSpPr>
                  <a:spLocks noChangeArrowheads="1"/>
                </p:cNvSpPr>
                <p:nvPr/>
              </p:nvSpPr>
              <p:spPr bwMode="auto">
                <a:xfrm>
                  <a:off x="13103226" y="2775830"/>
                  <a:ext cx="1039812" cy="1202475"/>
                </a:xfrm>
                <a:prstGeom prst="rect">
                  <a:avLst/>
                </a:prstGeom>
                <a:solidFill>
                  <a:srgbClr val="005695"/>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8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95"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2"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3"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4"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5"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6"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7"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grpSp>
          <p:sp>
            <p:nvSpPr>
              <p:cNvPr id="86" name="Rounded Rectangle 85"/>
              <p:cNvSpPr/>
              <p:nvPr/>
            </p:nvSpPr>
            <p:spPr bwMode="auto">
              <a:xfrm>
                <a:off x="2472569" y="4265084"/>
                <a:ext cx="1209968" cy="1456529"/>
              </a:xfrm>
              <a:prstGeom prst="roundRect">
                <a:avLst>
                  <a:gd name="adj" fmla="val 7220"/>
                </a:avLst>
              </a:prstGeom>
              <a:noFill/>
              <a:ln w="2857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7" name="Rectangle 86"/>
              <p:cNvSpPr/>
              <p:nvPr/>
            </p:nvSpPr>
            <p:spPr bwMode="auto">
              <a:xfrm>
                <a:off x="2063885" y="3545948"/>
                <a:ext cx="2084029" cy="97765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64" tIns="60930" rIns="121864" bIns="60930"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0" i="0" u="none" strike="noStrike" kern="0" cap="none" spc="-50" normalizeH="0" baseline="0" noProof="0" dirty="0">
                    <a:ln>
                      <a:noFill/>
                    </a:ln>
                    <a:gradFill>
                      <a:gsLst>
                        <a:gs pos="0">
                          <a:srgbClr val="FFFFFF"/>
                        </a:gs>
                        <a:gs pos="100000">
                          <a:srgbClr val="FFFFFF"/>
                        </a:gs>
                      </a:gsLst>
                      <a:lin ang="5400000" scaled="0"/>
                    </a:gradFill>
                    <a:effectLst/>
                    <a:uLnTx/>
                    <a:uFillTx/>
                  </a:rPr>
                  <a:t>Hybrid Worker</a:t>
                </a:r>
                <a:endParaRPr kumimoji="0" lang="en-US" sz="952" b="0" i="0" u="none" strike="noStrike" kern="0" cap="none" spc="-50" normalizeH="0" baseline="0" noProof="0" dirty="0">
                  <a:ln>
                    <a:noFill/>
                  </a:ln>
                  <a:gradFill>
                    <a:gsLst>
                      <a:gs pos="0">
                        <a:srgbClr val="FFFFFF"/>
                      </a:gs>
                      <a:gs pos="100000">
                        <a:srgbClr val="FFFFFF"/>
                      </a:gs>
                    </a:gsLst>
                    <a:lin ang="5400000" scaled="0"/>
                  </a:gradFill>
                  <a:effectLst/>
                  <a:uLnTx/>
                  <a:uFillTx/>
                </a:endParaRPr>
              </a:p>
            </p:txBody>
          </p:sp>
        </p:grpSp>
        <p:grpSp>
          <p:nvGrpSpPr>
            <p:cNvPr id="74" name="Group 73"/>
            <p:cNvGrpSpPr/>
            <p:nvPr/>
          </p:nvGrpSpPr>
          <p:grpSpPr>
            <a:xfrm>
              <a:off x="7484034" y="3925399"/>
              <a:ext cx="494302" cy="395874"/>
              <a:chOff x="6811269" y="3505256"/>
              <a:chExt cx="632530" cy="506577"/>
            </a:xfrm>
          </p:grpSpPr>
          <p:grpSp>
            <p:nvGrpSpPr>
              <p:cNvPr id="75" name="Group 74"/>
              <p:cNvGrpSpPr/>
              <p:nvPr/>
            </p:nvGrpSpPr>
            <p:grpSpPr>
              <a:xfrm>
                <a:off x="6811269" y="3772531"/>
                <a:ext cx="239302" cy="239302"/>
                <a:chOff x="605506" y="939157"/>
                <a:chExt cx="337151" cy="337151"/>
              </a:xfrm>
            </p:grpSpPr>
            <p:sp useBgFill="1">
              <p:nvSpPr>
                <p:cNvPr id="82" name="Oval 81"/>
                <p:cNvSpPr/>
                <p:nvPr/>
              </p:nvSpPr>
              <p:spPr bwMode="auto">
                <a:xfrm>
                  <a:off x="605506" y="939157"/>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3" name="Freeform 26"/>
                <p:cNvSpPr>
                  <a:spLocks noChangeAspect="1" noEditPoints="1"/>
                </p:cNvSpPr>
                <p:nvPr/>
              </p:nvSpPr>
              <p:spPr bwMode="auto">
                <a:xfrm>
                  <a:off x="640465" y="1009647"/>
                  <a:ext cx="265512" cy="214512"/>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rgbClr val="505050"/>
                </a:solidFill>
                <a:ln>
                  <a:noFill/>
                </a:ln>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rgbClr val="505050"/>
                        </a:gs>
                        <a:gs pos="100000">
                          <a:srgbClr val="505050"/>
                        </a:gs>
                      </a:gsLst>
                      <a:lin ang="5400000" scaled="1"/>
                    </a:gradFill>
                    <a:effectLst/>
                    <a:uLnTx/>
                    <a:uFillTx/>
                  </a:endParaRPr>
                </a:p>
              </p:txBody>
            </p:sp>
          </p:grpSp>
          <p:grpSp>
            <p:nvGrpSpPr>
              <p:cNvPr id="76" name="Group 75"/>
              <p:cNvGrpSpPr/>
              <p:nvPr/>
            </p:nvGrpSpPr>
            <p:grpSpPr>
              <a:xfrm>
                <a:off x="7204497" y="3768286"/>
                <a:ext cx="239302" cy="239302"/>
                <a:chOff x="1713665" y="948075"/>
                <a:chExt cx="337151" cy="337151"/>
              </a:xfrm>
            </p:grpSpPr>
            <p:sp useBgFill="1">
              <p:nvSpPr>
                <p:cNvPr id="80" name="Oval 79"/>
                <p:cNvSpPr/>
                <p:nvPr/>
              </p:nvSpPr>
              <p:spPr bwMode="auto">
                <a:xfrm>
                  <a:off x="1713665" y="948075"/>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1" name="Freeform 662"/>
                <p:cNvSpPr>
                  <a:spLocks noChangeAspect="1"/>
                </p:cNvSpPr>
                <p:nvPr/>
              </p:nvSpPr>
              <p:spPr bwMode="auto">
                <a:xfrm>
                  <a:off x="1759995" y="996769"/>
                  <a:ext cx="200436" cy="239761"/>
                </a:xfrm>
                <a:custGeom>
                  <a:avLst/>
                  <a:gdLst>
                    <a:gd name="T0" fmla="*/ 790 w 790"/>
                    <a:gd name="T1" fmla="*/ 277 h 945"/>
                    <a:gd name="T2" fmla="*/ 790 w 790"/>
                    <a:gd name="T3" fmla="*/ 0 h 945"/>
                    <a:gd name="T4" fmla="*/ 513 w 790"/>
                    <a:gd name="T5" fmla="*/ 0 h 945"/>
                    <a:gd name="T6" fmla="*/ 513 w 790"/>
                    <a:gd name="T7" fmla="*/ 114 h 945"/>
                    <a:gd name="T8" fmla="*/ 419 w 790"/>
                    <a:gd name="T9" fmla="*/ 114 h 945"/>
                    <a:gd name="T10" fmla="*/ 419 w 790"/>
                    <a:gd name="T11" fmla="*/ 5 h 945"/>
                    <a:gd name="T12" fmla="*/ 371 w 790"/>
                    <a:gd name="T13" fmla="*/ 5 h 945"/>
                    <a:gd name="T14" fmla="*/ 371 w 790"/>
                    <a:gd name="T15" fmla="*/ 451 h 945"/>
                    <a:gd name="T16" fmla="*/ 277 w 790"/>
                    <a:gd name="T17" fmla="*/ 451 h 945"/>
                    <a:gd name="T18" fmla="*/ 277 w 790"/>
                    <a:gd name="T19" fmla="*/ 336 h 945"/>
                    <a:gd name="T20" fmla="*/ 0 w 790"/>
                    <a:gd name="T21" fmla="*/ 336 h 945"/>
                    <a:gd name="T22" fmla="*/ 0 w 790"/>
                    <a:gd name="T23" fmla="*/ 612 h 945"/>
                    <a:gd name="T24" fmla="*/ 277 w 790"/>
                    <a:gd name="T25" fmla="*/ 612 h 945"/>
                    <a:gd name="T26" fmla="*/ 277 w 790"/>
                    <a:gd name="T27" fmla="*/ 498 h 945"/>
                    <a:gd name="T28" fmla="*/ 371 w 790"/>
                    <a:gd name="T29" fmla="*/ 498 h 945"/>
                    <a:gd name="T30" fmla="*/ 371 w 790"/>
                    <a:gd name="T31" fmla="*/ 945 h 945"/>
                    <a:gd name="T32" fmla="*/ 419 w 790"/>
                    <a:gd name="T33" fmla="*/ 945 h 945"/>
                    <a:gd name="T34" fmla="*/ 419 w 790"/>
                    <a:gd name="T35" fmla="*/ 831 h 945"/>
                    <a:gd name="T36" fmla="*/ 513 w 790"/>
                    <a:gd name="T37" fmla="*/ 831 h 945"/>
                    <a:gd name="T38" fmla="*/ 513 w 790"/>
                    <a:gd name="T39" fmla="*/ 945 h 945"/>
                    <a:gd name="T40" fmla="*/ 790 w 790"/>
                    <a:gd name="T41" fmla="*/ 945 h 945"/>
                    <a:gd name="T42" fmla="*/ 790 w 790"/>
                    <a:gd name="T43" fmla="*/ 668 h 945"/>
                    <a:gd name="T44" fmla="*/ 513 w 790"/>
                    <a:gd name="T45" fmla="*/ 668 h 945"/>
                    <a:gd name="T46" fmla="*/ 513 w 790"/>
                    <a:gd name="T47" fmla="*/ 782 h 945"/>
                    <a:gd name="T48" fmla="*/ 419 w 790"/>
                    <a:gd name="T49" fmla="*/ 782 h 945"/>
                    <a:gd name="T50" fmla="*/ 419 w 790"/>
                    <a:gd name="T51" fmla="*/ 163 h 945"/>
                    <a:gd name="T52" fmla="*/ 513 w 790"/>
                    <a:gd name="T53" fmla="*/ 163 h 945"/>
                    <a:gd name="T54" fmla="*/ 513 w 790"/>
                    <a:gd name="T55" fmla="*/ 277 h 945"/>
                    <a:gd name="T56" fmla="*/ 790 w 790"/>
                    <a:gd name="T57" fmla="*/ 27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0" h="945">
                      <a:moveTo>
                        <a:pt x="790" y="277"/>
                      </a:moveTo>
                      <a:lnTo>
                        <a:pt x="790" y="0"/>
                      </a:lnTo>
                      <a:lnTo>
                        <a:pt x="513" y="0"/>
                      </a:lnTo>
                      <a:lnTo>
                        <a:pt x="513" y="114"/>
                      </a:lnTo>
                      <a:lnTo>
                        <a:pt x="419" y="114"/>
                      </a:lnTo>
                      <a:lnTo>
                        <a:pt x="419" y="5"/>
                      </a:lnTo>
                      <a:lnTo>
                        <a:pt x="371" y="5"/>
                      </a:lnTo>
                      <a:lnTo>
                        <a:pt x="371" y="451"/>
                      </a:lnTo>
                      <a:lnTo>
                        <a:pt x="277" y="451"/>
                      </a:lnTo>
                      <a:lnTo>
                        <a:pt x="277" y="336"/>
                      </a:lnTo>
                      <a:lnTo>
                        <a:pt x="0" y="336"/>
                      </a:lnTo>
                      <a:lnTo>
                        <a:pt x="0" y="612"/>
                      </a:lnTo>
                      <a:lnTo>
                        <a:pt x="277" y="612"/>
                      </a:lnTo>
                      <a:lnTo>
                        <a:pt x="277" y="498"/>
                      </a:lnTo>
                      <a:lnTo>
                        <a:pt x="371" y="498"/>
                      </a:lnTo>
                      <a:lnTo>
                        <a:pt x="371" y="945"/>
                      </a:lnTo>
                      <a:lnTo>
                        <a:pt x="419" y="945"/>
                      </a:lnTo>
                      <a:lnTo>
                        <a:pt x="419" y="831"/>
                      </a:lnTo>
                      <a:lnTo>
                        <a:pt x="513" y="831"/>
                      </a:lnTo>
                      <a:lnTo>
                        <a:pt x="513" y="945"/>
                      </a:lnTo>
                      <a:lnTo>
                        <a:pt x="790" y="945"/>
                      </a:lnTo>
                      <a:lnTo>
                        <a:pt x="790" y="668"/>
                      </a:lnTo>
                      <a:lnTo>
                        <a:pt x="513" y="668"/>
                      </a:lnTo>
                      <a:lnTo>
                        <a:pt x="513" y="782"/>
                      </a:lnTo>
                      <a:lnTo>
                        <a:pt x="419" y="782"/>
                      </a:lnTo>
                      <a:lnTo>
                        <a:pt x="419" y="163"/>
                      </a:lnTo>
                      <a:lnTo>
                        <a:pt x="513" y="163"/>
                      </a:lnTo>
                      <a:lnTo>
                        <a:pt x="513" y="277"/>
                      </a:lnTo>
                      <a:lnTo>
                        <a:pt x="790" y="277"/>
                      </a:lnTo>
                      <a:close/>
                    </a:path>
                  </a:pathLst>
                </a:custGeom>
                <a:solidFill>
                  <a:srgbClr val="505050"/>
                </a:solidFill>
                <a:ln>
                  <a:no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rgbClr val="505050"/>
                        </a:gs>
                        <a:gs pos="100000">
                          <a:srgbClr val="505050"/>
                        </a:gs>
                      </a:gsLst>
                      <a:lin ang="5400000" scaled="1"/>
                    </a:gradFill>
                    <a:effectLst/>
                    <a:uLnTx/>
                    <a:uFillTx/>
                  </a:endParaRPr>
                </a:p>
              </p:txBody>
            </p:sp>
          </p:grpSp>
          <p:grpSp>
            <p:nvGrpSpPr>
              <p:cNvPr id="77" name="Group 76"/>
              <p:cNvGrpSpPr/>
              <p:nvPr/>
            </p:nvGrpSpPr>
            <p:grpSpPr>
              <a:xfrm>
                <a:off x="7009333" y="3505256"/>
                <a:ext cx="239302" cy="239302"/>
                <a:chOff x="1199321" y="504115"/>
                <a:chExt cx="337151" cy="337151"/>
              </a:xfrm>
            </p:grpSpPr>
            <p:sp useBgFill="1">
              <p:nvSpPr>
                <p:cNvPr id="78" name="Oval 77"/>
                <p:cNvSpPr/>
                <p:nvPr/>
              </p:nvSpPr>
              <p:spPr bwMode="auto">
                <a:xfrm>
                  <a:off x="1199321" y="504115"/>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9" name="Freeform 143"/>
                <p:cNvSpPr>
                  <a:spLocks noChangeAspect="1" noEditPoints="1"/>
                </p:cNvSpPr>
                <p:nvPr/>
              </p:nvSpPr>
              <p:spPr bwMode="auto">
                <a:xfrm>
                  <a:off x="1266999" y="537545"/>
                  <a:ext cx="201794" cy="263557"/>
                </a:xfrm>
                <a:custGeom>
                  <a:avLst/>
                  <a:gdLst>
                    <a:gd name="T0" fmla="*/ 702 w 709"/>
                    <a:gd name="T1" fmla="*/ 208 h 926"/>
                    <a:gd name="T2" fmla="*/ 702 w 709"/>
                    <a:gd name="T3" fmla="*/ 158 h 926"/>
                    <a:gd name="T4" fmla="*/ 428 w 709"/>
                    <a:gd name="T5" fmla="*/ 0 h 926"/>
                    <a:gd name="T6" fmla="*/ 19 w 709"/>
                    <a:gd name="T7" fmla="*/ 130 h 926"/>
                    <a:gd name="T8" fmla="*/ 19 w 709"/>
                    <a:gd name="T9" fmla="*/ 175 h 926"/>
                    <a:gd name="T10" fmla="*/ 0 w 709"/>
                    <a:gd name="T11" fmla="*/ 180 h 926"/>
                    <a:gd name="T12" fmla="*/ 0 w 709"/>
                    <a:gd name="T13" fmla="*/ 789 h 926"/>
                    <a:gd name="T14" fmla="*/ 412 w 709"/>
                    <a:gd name="T15" fmla="*/ 926 h 926"/>
                    <a:gd name="T16" fmla="*/ 709 w 709"/>
                    <a:gd name="T17" fmla="*/ 754 h 926"/>
                    <a:gd name="T18" fmla="*/ 709 w 709"/>
                    <a:gd name="T19" fmla="*/ 210 h 926"/>
                    <a:gd name="T20" fmla="*/ 702 w 709"/>
                    <a:gd name="T21" fmla="*/ 208 h 926"/>
                    <a:gd name="T22" fmla="*/ 442 w 709"/>
                    <a:gd name="T23" fmla="*/ 31 h 926"/>
                    <a:gd name="T24" fmla="*/ 695 w 709"/>
                    <a:gd name="T25" fmla="*/ 170 h 926"/>
                    <a:gd name="T26" fmla="*/ 695 w 709"/>
                    <a:gd name="T27" fmla="*/ 189 h 926"/>
                    <a:gd name="T28" fmla="*/ 442 w 709"/>
                    <a:gd name="T29" fmla="*/ 59 h 926"/>
                    <a:gd name="T30" fmla="*/ 442 w 709"/>
                    <a:gd name="T31" fmla="*/ 31 h 926"/>
                    <a:gd name="T32" fmla="*/ 702 w 709"/>
                    <a:gd name="T33" fmla="*/ 730 h 926"/>
                    <a:gd name="T34" fmla="*/ 430 w 709"/>
                    <a:gd name="T35" fmla="*/ 872 h 926"/>
                    <a:gd name="T36" fmla="*/ 430 w 709"/>
                    <a:gd name="T37" fmla="*/ 817 h 926"/>
                    <a:gd name="T38" fmla="*/ 702 w 709"/>
                    <a:gd name="T39" fmla="*/ 692 h 926"/>
                    <a:gd name="T40" fmla="*/ 702 w 709"/>
                    <a:gd name="T41" fmla="*/ 730 h 926"/>
                    <a:gd name="T42" fmla="*/ 702 w 709"/>
                    <a:gd name="T43" fmla="*/ 652 h 926"/>
                    <a:gd name="T44" fmla="*/ 430 w 709"/>
                    <a:gd name="T45" fmla="*/ 756 h 926"/>
                    <a:gd name="T46" fmla="*/ 430 w 709"/>
                    <a:gd name="T47" fmla="*/ 699 h 926"/>
                    <a:gd name="T48" fmla="*/ 702 w 709"/>
                    <a:gd name="T49" fmla="*/ 617 h 926"/>
                    <a:gd name="T50" fmla="*/ 702 w 709"/>
                    <a:gd name="T51" fmla="*/ 652 h 926"/>
                    <a:gd name="T52" fmla="*/ 702 w 709"/>
                    <a:gd name="T53" fmla="*/ 576 h 926"/>
                    <a:gd name="T54" fmla="*/ 430 w 709"/>
                    <a:gd name="T55" fmla="*/ 638 h 926"/>
                    <a:gd name="T56" fmla="*/ 430 w 709"/>
                    <a:gd name="T57" fmla="*/ 584 h 926"/>
                    <a:gd name="T58" fmla="*/ 702 w 709"/>
                    <a:gd name="T59" fmla="*/ 541 h 926"/>
                    <a:gd name="T60" fmla="*/ 702 w 709"/>
                    <a:gd name="T61" fmla="*/ 576 h 926"/>
                    <a:gd name="T62" fmla="*/ 702 w 709"/>
                    <a:gd name="T63" fmla="*/ 501 h 926"/>
                    <a:gd name="T64" fmla="*/ 430 w 709"/>
                    <a:gd name="T65" fmla="*/ 522 h 926"/>
                    <a:gd name="T66" fmla="*/ 430 w 709"/>
                    <a:gd name="T67" fmla="*/ 468 h 926"/>
                    <a:gd name="T68" fmla="*/ 702 w 709"/>
                    <a:gd name="T69" fmla="*/ 463 h 926"/>
                    <a:gd name="T70" fmla="*/ 702 w 709"/>
                    <a:gd name="T71" fmla="*/ 501 h 926"/>
                    <a:gd name="T72" fmla="*/ 702 w 709"/>
                    <a:gd name="T73" fmla="*/ 423 h 926"/>
                    <a:gd name="T74" fmla="*/ 430 w 709"/>
                    <a:gd name="T75" fmla="*/ 406 h 926"/>
                    <a:gd name="T76" fmla="*/ 430 w 709"/>
                    <a:gd name="T77" fmla="*/ 350 h 926"/>
                    <a:gd name="T78" fmla="*/ 702 w 709"/>
                    <a:gd name="T79" fmla="*/ 388 h 926"/>
                    <a:gd name="T80" fmla="*/ 702 w 709"/>
                    <a:gd name="T81" fmla="*/ 423 h 926"/>
                    <a:gd name="T82" fmla="*/ 702 w 709"/>
                    <a:gd name="T83" fmla="*/ 347 h 926"/>
                    <a:gd name="T84" fmla="*/ 430 w 709"/>
                    <a:gd name="T85" fmla="*/ 291 h 926"/>
                    <a:gd name="T86" fmla="*/ 430 w 709"/>
                    <a:gd name="T87" fmla="*/ 234 h 926"/>
                    <a:gd name="T88" fmla="*/ 702 w 709"/>
                    <a:gd name="T89" fmla="*/ 312 h 926"/>
                    <a:gd name="T90" fmla="*/ 702 w 709"/>
                    <a:gd name="T91" fmla="*/ 347 h 926"/>
                    <a:gd name="T92" fmla="*/ 702 w 709"/>
                    <a:gd name="T93" fmla="*/ 272 h 926"/>
                    <a:gd name="T94" fmla="*/ 430 w 709"/>
                    <a:gd name="T95" fmla="*/ 173 h 926"/>
                    <a:gd name="T96" fmla="*/ 430 w 709"/>
                    <a:gd name="T97" fmla="*/ 118 h 926"/>
                    <a:gd name="T98" fmla="*/ 702 w 709"/>
                    <a:gd name="T99" fmla="*/ 234 h 926"/>
                    <a:gd name="T100" fmla="*/ 702 w 709"/>
                    <a:gd name="T101" fmla="*/ 27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9" h="926">
                      <a:moveTo>
                        <a:pt x="702" y="208"/>
                      </a:moveTo>
                      <a:lnTo>
                        <a:pt x="702" y="158"/>
                      </a:lnTo>
                      <a:lnTo>
                        <a:pt x="428" y="0"/>
                      </a:lnTo>
                      <a:lnTo>
                        <a:pt x="19" y="130"/>
                      </a:lnTo>
                      <a:lnTo>
                        <a:pt x="19" y="175"/>
                      </a:lnTo>
                      <a:lnTo>
                        <a:pt x="0" y="180"/>
                      </a:lnTo>
                      <a:lnTo>
                        <a:pt x="0" y="789"/>
                      </a:lnTo>
                      <a:lnTo>
                        <a:pt x="412" y="926"/>
                      </a:lnTo>
                      <a:lnTo>
                        <a:pt x="709" y="754"/>
                      </a:lnTo>
                      <a:lnTo>
                        <a:pt x="709" y="210"/>
                      </a:lnTo>
                      <a:lnTo>
                        <a:pt x="702" y="208"/>
                      </a:lnTo>
                      <a:close/>
                      <a:moveTo>
                        <a:pt x="442" y="31"/>
                      </a:moveTo>
                      <a:lnTo>
                        <a:pt x="695" y="170"/>
                      </a:lnTo>
                      <a:lnTo>
                        <a:pt x="695" y="189"/>
                      </a:lnTo>
                      <a:lnTo>
                        <a:pt x="442" y="59"/>
                      </a:lnTo>
                      <a:lnTo>
                        <a:pt x="442" y="31"/>
                      </a:lnTo>
                      <a:close/>
                      <a:moveTo>
                        <a:pt x="702" y="730"/>
                      </a:moveTo>
                      <a:lnTo>
                        <a:pt x="430" y="872"/>
                      </a:lnTo>
                      <a:lnTo>
                        <a:pt x="430" y="817"/>
                      </a:lnTo>
                      <a:lnTo>
                        <a:pt x="702" y="692"/>
                      </a:lnTo>
                      <a:lnTo>
                        <a:pt x="702" y="730"/>
                      </a:lnTo>
                      <a:close/>
                      <a:moveTo>
                        <a:pt x="702" y="652"/>
                      </a:moveTo>
                      <a:lnTo>
                        <a:pt x="430" y="756"/>
                      </a:lnTo>
                      <a:lnTo>
                        <a:pt x="430" y="699"/>
                      </a:lnTo>
                      <a:lnTo>
                        <a:pt x="702" y="617"/>
                      </a:lnTo>
                      <a:lnTo>
                        <a:pt x="702" y="652"/>
                      </a:lnTo>
                      <a:close/>
                      <a:moveTo>
                        <a:pt x="702" y="576"/>
                      </a:moveTo>
                      <a:lnTo>
                        <a:pt x="430" y="638"/>
                      </a:lnTo>
                      <a:lnTo>
                        <a:pt x="430" y="584"/>
                      </a:lnTo>
                      <a:lnTo>
                        <a:pt x="702" y="541"/>
                      </a:lnTo>
                      <a:lnTo>
                        <a:pt x="702" y="576"/>
                      </a:lnTo>
                      <a:close/>
                      <a:moveTo>
                        <a:pt x="702" y="501"/>
                      </a:moveTo>
                      <a:lnTo>
                        <a:pt x="430" y="522"/>
                      </a:lnTo>
                      <a:lnTo>
                        <a:pt x="430" y="468"/>
                      </a:lnTo>
                      <a:lnTo>
                        <a:pt x="702" y="463"/>
                      </a:lnTo>
                      <a:lnTo>
                        <a:pt x="702" y="501"/>
                      </a:lnTo>
                      <a:close/>
                      <a:moveTo>
                        <a:pt x="702" y="423"/>
                      </a:moveTo>
                      <a:lnTo>
                        <a:pt x="430" y="406"/>
                      </a:lnTo>
                      <a:lnTo>
                        <a:pt x="430" y="350"/>
                      </a:lnTo>
                      <a:lnTo>
                        <a:pt x="702" y="388"/>
                      </a:lnTo>
                      <a:lnTo>
                        <a:pt x="702" y="423"/>
                      </a:lnTo>
                      <a:close/>
                      <a:moveTo>
                        <a:pt x="702" y="347"/>
                      </a:moveTo>
                      <a:lnTo>
                        <a:pt x="430" y="291"/>
                      </a:lnTo>
                      <a:lnTo>
                        <a:pt x="430" y="234"/>
                      </a:lnTo>
                      <a:lnTo>
                        <a:pt x="702" y="312"/>
                      </a:lnTo>
                      <a:lnTo>
                        <a:pt x="702" y="347"/>
                      </a:lnTo>
                      <a:close/>
                      <a:moveTo>
                        <a:pt x="702" y="272"/>
                      </a:moveTo>
                      <a:lnTo>
                        <a:pt x="430" y="173"/>
                      </a:lnTo>
                      <a:lnTo>
                        <a:pt x="430" y="118"/>
                      </a:lnTo>
                      <a:lnTo>
                        <a:pt x="702" y="234"/>
                      </a:lnTo>
                      <a:lnTo>
                        <a:pt x="702" y="272"/>
                      </a:lnTo>
                      <a:close/>
                    </a:path>
                  </a:pathLst>
                </a:custGeom>
                <a:solidFill>
                  <a:srgbClr val="505050"/>
                </a:solidFill>
                <a:ln>
                  <a:noFill/>
                </a:ln>
                <a:extLst/>
              </p:spPr>
              <p:txBody>
                <a:bodyPr vert="horz" wrap="square" lIns="124311" tIns="62156" rIns="124311" bIns="6215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gradFill>
                      <a:gsLst>
                        <a:gs pos="0">
                          <a:srgbClr val="505050"/>
                        </a:gs>
                        <a:gs pos="100000">
                          <a:srgbClr val="505050"/>
                        </a:gs>
                      </a:gsLst>
                      <a:lin ang="5400000" scaled="1"/>
                    </a:gradFill>
                    <a:effectLst/>
                    <a:uLnTx/>
                    <a:uFillTx/>
                  </a:endParaRPr>
                </a:p>
              </p:txBody>
            </p:sp>
          </p:grpSp>
        </p:grpSp>
      </p:grpSp>
      <p:sp>
        <p:nvSpPr>
          <p:cNvPr id="118" name="Freeform 95"/>
          <p:cNvSpPr>
            <a:spLocks/>
          </p:cNvSpPr>
          <p:nvPr/>
        </p:nvSpPr>
        <p:spPr bwMode="auto">
          <a:xfrm flipH="1">
            <a:off x="909693" y="1695803"/>
            <a:ext cx="1381094" cy="870594"/>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B0F0"/>
          </a:solidFill>
          <a:ln>
            <a:noFill/>
          </a:ln>
          <a:extLst/>
        </p:spPr>
        <p:txBody>
          <a:bodyPr vert="horz" wrap="square" lIns="93207" tIns="46604" rIns="93207" bIns="46604" numCol="1" anchor="t" anchorCtr="0" compatLnSpc="1">
            <a:prstTxWarp prst="textNoShape">
              <a:avLst/>
            </a:prstTxWarp>
          </a:bodyPr>
          <a:lstStyle/>
          <a:p>
            <a:pPr marL="0" marR="0" lvl="0" indent="0" defTabSz="913595" eaLnBrk="1" fontAlgn="base" latinLnBrk="0" hangingPunct="1">
              <a:lnSpc>
                <a:spcPct val="90000"/>
              </a:lnSpc>
              <a:spcBef>
                <a:spcPct val="0"/>
              </a:spcBef>
              <a:spcAft>
                <a:spcPct val="0"/>
              </a:spcAft>
              <a:buClrTx/>
              <a:buSzTx/>
              <a:buFontTx/>
              <a:buNone/>
              <a:tabLst/>
              <a:defRPr/>
            </a:pPr>
            <a:endParaRPr kumimoji="0" lang="en-US" sz="1399" b="1" i="0" u="none" strike="noStrike" kern="0" cap="none" spc="-50" normalizeH="0" baseline="0" noProof="0" dirty="0">
              <a:ln>
                <a:noFill/>
              </a:ln>
              <a:solidFill>
                <a:srgbClr val="505050">
                  <a:lumMod val="50000"/>
                </a:srgbClr>
              </a:solidFill>
              <a:effectLst/>
              <a:uLnTx/>
              <a:uFillTx/>
              <a:latin typeface="Segoe UI Light"/>
            </a:endParaRPr>
          </a:p>
        </p:txBody>
      </p:sp>
      <p:sp>
        <p:nvSpPr>
          <p:cNvPr id="672" name="Up-Down Arrow 671"/>
          <p:cNvSpPr/>
          <p:nvPr/>
        </p:nvSpPr>
        <p:spPr bwMode="auto">
          <a:xfrm rot="5400000">
            <a:off x="2199849" y="2018855"/>
            <a:ext cx="215215" cy="572955"/>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68" name="Freeform 167"/>
          <p:cNvSpPr>
            <a:spLocks/>
          </p:cNvSpPr>
          <p:nvPr/>
        </p:nvSpPr>
        <p:spPr bwMode="auto">
          <a:xfrm>
            <a:off x="1660899" y="4031081"/>
            <a:ext cx="1506098" cy="1274274"/>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rgbClr val="505050"/>
              </a:solidFill>
              <a:effectLst/>
              <a:uLnTx/>
              <a:uFillTx/>
            </a:endParaRPr>
          </a:p>
        </p:txBody>
      </p:sp>
      <p:sp>
        <p:nvSpPr>
          <p:cNvPr id="169" name="Up-Down Arrow 168"/>
          <p:cNvSpPr/>
          <p:nvPr/>
        </p:nvSpPr>
        <p:spPr bwMode="auto">
          <a:xfrm rot="5400000">
            <a:off x="3406703" y="4376857"/>
            <a:ext cx="179789" cy="474082"/>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70" name="TextBox 169"/>
          <p:cNvSpPr txBox="1"/>
          <p:nvPr/>
        </p:nvSpPr>
        <p:spPr>
          <a:xfrm>
            <a:off x="2006813" y="4412069"/>
            <a:ext cx="1198309" cy="1085896"/>
          </a:xfrm>
          <a:prstGeom prst="rect">
            <a:avLst/>
          </a:prstGeom>
          <a:solidFill>
            <a:schemeClr val="bg1">
              <a:lumMod val="50000"/>
              <a:lumOff val="50000"/>
            </a:schemeClr>
          </a:solidFill>
          <a:ln>
            <a:noFill/>
          </a:ln>
        </p:spPr>
        <p:txBody>
          <a:bodyPr wrap="square" lIns="182828" tIns="146263" rIns="182828" bIns="146263" rtlCol="0">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399" b="0" i="0" u="none" strike="noStrike" kern="0" cap="none" spc="-50" normalizeH="0" baseline="0" noProof="0" dirty="0">
                <a:ln>
                  <a:noFill/>
                </a:ln>
                <a:solidFill>
                  <a:srgbClr val="505050"/>
                </a:solidFill>
                <a:effectLst/>
                <a:uLnTx/>
                <a:uFillTx/>
              </a:rPr>
              <a:t>On-Premises Datacenter</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1399" b="0" i="0" u="none" strike="noStrike" kern="0" cap="none" spc="0" normalizeH="0" baseline="0" noProof="0" dirty="0">
              <a:ln>
                <a:noFill/>
              </a:ln>
              <a:solidFill>
                <a:srgbClr val="505050"/>
              </a:solidFill>
              <a:effectLst/>
              <a:uLnTx/>
              <a:uFillTx/>
            </a:endParaRPr>
          </a:p>
        </p:txBody>
      </p:sp>
      <p:sp>
        <p:nvSpPr>
          <p:cNvPr id="3" name="Rectangle 2"/>
          <p:cNvSpPr/>
          <p:nvPr/>
        </p:nvSpPr>
        <p:spPr>
          <a:xfrm>
            <a:off x="1262958" y="2062088"/>
            <a:ext cx="674564" cy="260278"/>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176" b="1" i="0" u="none" strike="noStrike" kern="0" cap="none" spc="-50" normalizeH="0" baseline="0" noProof="0" dirty="0">
                <a:ln>
                  <a:noFill/>
                </a:ln>
                <a:solidFill>
                  <a:srgbClr val="505050">
                    <a:lumMod val="50000"/>
                  </a:srgbClr>
                </a:solidFill>
                <a:effectLst/>
                <a:uLnTx/>
                <a:uFillTx/>
              </a:rPr>
              <a:t>Azure</a:t>
            </a:r>
          </a:p>
        </p:txBody>
      </p:sp>
      <p:sp>
        <p:nvSpPr>
          <p:cNvPr id="120" name="Title 16"/>
          <p:cNvSpPr txBox="1">
            <a:spLocks/>
          </p:cNvSpPr>
          <p:nvPr/>
        </p:nvSpPr>
        <p:spPr>
          <a:xfrm>
            <a:off x="392304" y="358666"/>
            <a:ext cx="6435447" cy="899409"/>
          </a:xfrm>
          <a:prstGeom prst="rect">
            <a:avLst/>
          </a:prstGeom>
        </p:spPr>
        <p:txBody>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667" rtl="0" eaLnBrk="1" fontAlgn="auto" latinLnBrk="0" hangingPunct="1">
              <a:lnSpc>
                <a:spcPct val="90000"/>
              </a:lnSpc>
              <a:spcBef>
                <a:spcPct val="0"/>
              </a:spcBef>
              <a:spcAft>
                <a:spcPts val="0"/>
              </a:spcAft>
              <a:buClrTx/>
              <a:buSzTx/>
              <a:buFontTx/>
              <a:buNone/>
              <a:tabLst/>
              <a:defRPr/>
            </a:pPr>
            <a:r>
              <a:rPr kumimoji="0" lang="en-US" sz="4704" b="0" i="0" u="none" strike="noStrike" kern="1200" cap="none" spc="-102" normalizeH="0" baseline="0" noProof="0">
                <a:ln w="3175">
                  <a:noFill/>
                </a:ln>
                <a:gradFill>
                  <a:gsLst>
                    <a:gs pos="1250">
                      <a:srgbClr val="FFFFFF"/>
                    </a:gs>
                    <a:gs pos="100000">
                      <a:srgbClr val="FFFFFF"/>
                    </a:gs>
                  </a:gsLst>
                  <a:lin ang="5400000" scaled="0"/>
                </a:gradFill>
                <a:effectLst/>
                <a:uLnTx/>
                <a:uFillTx/>
                <a:latin typeface="+mj-lt"/>
                <a:ea typeface="+mn-ea"/>
                <a:cs typeface="Segoe UI" pitchFamily="34" charset="0"/>
              </a:rPr>
              <a:t>Update Management</a:t>
            </a:r>
          </a:p>
        </p:txBody>
      </p:sp>
      <p:sp>
        <p:nvSpPr>
          <p:cNvPr id="119" name="Freeform 95"/>
          <p:cNvSpPr>
            <a:spLocks/>
          </p:cNvSpPr>
          <p:nvPr/>
        </p:nvSpPr>
        <p:spPr bwMode="auto">
          <a:xfrm flipH="1">
            <a:off x="3618474" y="2093289"/>
            <a:ext cx="1052292" cy="70089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rgbClr val="505050"/>
              </a:solidFill>
              <a:effectLst/>
              <a:uLnTx/>
              <a:uFillTx/>
            </a:endParaRPr>
          </a:p>
        </p:txBody>
      </p:sp>
      <p:sp>
        <p:nvSpPr>
          <p:cNvPr id="129" name="Rectangle 128"/>
          <p:cNvSpPr/>
          <p:nvPr/>
        </p:nvSpPr>
        <p:spPr bwMode="auto">
          <a:xfrm>
            <a:off x="3648255" y="2170533"/>
            <a:ext cx="1108853" cy="59080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199" b="0" i="0" u="none" strike="noStrike" kern="0" cap="none" spc="-50" normalizeH="0" baseline="0" noProof="0" dirty="0">
                <a:ln>
                  <a:noFill/>
                </a:ln>
                <a:gradFill>
                  <a:gsLst>
                    <a:gs pos="0">
                      <a:srgbClr val="FFFFFF"/>
                    </a:gs>
                    <a:gs pos="100000">
                      <a:srgbClr val="FFFFFF"/>
                    </a:gs>
                  </a:gsLst>
                  <a:lin ang="5400000" scaled="0"/>
                </a:gradFill>
                <a:effectLst/>
                <a:uLnTx/>
                <a:uFillTx/>
              </a:rPr>
              <a:t>Update Management</a:t>
            </a:r>
            <a:endParaRPr kumimoji="0" lang="en-US" sz="700" b="0" i="0" u="none" strike="noStrike" kern="0" cap="none" spc="-50" normalizeH="0" baseline="0" noProof="0" dirty="0">
              <a:ln>
                <a:noFill/>
              </a:ln>
              <a:gradFill>
                <a:gsLst>
                  <a:gs pos="0">
                    <a:srgbClr val="FFFFFF"/>
                  </a:gs>
                  <a:gs pos="100000">
                    <a:srgbClr val="FFFFFF"/>
                  </a:gs>
                </a:gsLst>
                <a:lin ang="5400000" scaled="0"/>
              </a:gradFill>
              <a:effectLst/>
              <a:uLnTx/>
              <a:uFillTx/>
            </a:endParaRPr>
          </a:p>
        </p:txBody>
      </p:sp>
      <p:sp>
        <p:nvSpPr>
          <p:cNvPr id="130" name="Rectangle 129"/>
          <p:cNvSpPr/>
          <p:nvPr/>
        </p:nvSpPr>
        <p:spPr bwMode="auto">
          <a:xfrm>
            <a:off x="2648357" y="1698948"/>
            <a:ext cx="1346785" cy="7200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1" i="0" u="none" strike="noStrike" kern="0" cap="none" spc="-50" normalizeH="0" baseline="0" noProof="0" dirty="0">
                <a:ln>
                  <a:noFill/>
                </a:ln>
                <a:gradFill>
                  <a:gsLst>
                    <a:gs pos="0">
                      <a:srgbClr val="FFFFFF"/>
                    </a:gs>
                    <a:gs pos="100000">
                      <a:srgbClr val="FFFFFF"/>
                    </a:gs>
                  </a:gsLst>
                  <a:lin ang="5400000" scaled="0"/>
                </a:gradFill>
                <a:effectLst/>
                <a:uLnTx/>
                <a:uFillTx/>
              </a:rPr>
              <a:t>Automation &amp; Control</a:t>
            </a:r>
            <a:endParaRPr kumimoji="0" lang="en-US" sz="952" b="1" i="0" u="none" strike="noStrike" kern="0" cap="none" spc="-50" normalizeH="0" baseline="0" noProof="0" dirty="0">
              <a:ln>
                <a:noFill/>
              </a:ln>
              <a:gradFill>
                <a:gsLst>
                  <a:gs pos="0">
                    <a:srgbClr val="FFFFFF"/>
                  </a:gs>
                  <a:gs pos="100000">
                    <a:srgbClr val="FFFFFF"/>
                  </a:gs>
                </a:gsLst>
                <a:lin ang="5400000" scaled="0"/>
              </a:gradFill>
              <a:effectLst/>
              <a:uLnTx/>
              <a:uFillTx/>
            </a:endParaRPr>
          </a:p>
        </p:txBody>
      </p:sp>
      <p:sp>
        <p:nvSpPr>
          <p:cNvPr id="65" name="Rectangle 64"/>
          <p:cNvSpPr/>
          <p:nvPr/>
        </p:nvSpPr>
        <p:spPr>
          <a:xfrm>
            <a:off x="370290" y="1640162"/>
            <a:ext cx="800357" cy="559925"/>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099" b="1" i="0" u="none" strike="noStrike" kern="0" cap="none" spc="-50" normalizeH="0" baseline="0" noProof="0" dirty="0">
                <a:ln>
                  <a:noFill/>
                </a:ln>
                <a:solidFill>
                  <a:srgbClr val="505050">
                    <a:lumMod val="50000"/>
                  </a:srgbClr>
                </a:solidFill>
                <a:effectLst/>
                <a:uLnTx/>
                <a:uFillTx/>
              </a:rPr>
              <a:t>AWS &amp; Service Providers</a:t>
            </a:r>
          </a:p>
        </p:txBody>
      </p:sp>
    </p:spTree>
    <p:extLst>
      <p:ext uri="{BB962C8B-B14F-4D97-AF65-F5344CB8AC3E}">
        <p14:creationId xmlns:p14="http://schemas.microsoft.com/office/powerpoint/2010/main" val="2766483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250" fill="hold"/>
                                        <p:tgtEl>
                                          <p:spTgt spid="101"/>
                                        </p:tgtEl>
                                        <p:attrNameLst>
                                          <p:attrName>ppt_x</p:attrName>
                                        </p:attrNameLst>
                                      </p:cBhvr>
                                      <p:tavLst>
                                        <p:tav tm="0">
                                          <p:val>
                                            <p:strVal val="#ppt_x"/>
                                          </p:val>
                                        </p:tav>
                                        <p:tav tm="100000">
                                          <p:val>
                                            <p:strVal val="#ppt_x"/>
                                          </p:val>
                                        </p:tav>
                                      </p:tavLst>
                                    </p:anim>
                                    <p:anim calcmode="lin" valueType="num">
                                      <p:cBhvr additive="base">
                                        <p:cTn id="8" dur="1250" fill="hold"/>
                                        <p:tgtEl>
                                          <p:spTgt spid="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81862"/>
          </a:xfrm>
        </p:spPr>
        <p:txBody>
          <a:bodyPr/>
          <a:lstStyle/>
          <a:p>
            <a:r>
              <a:rPr lang="en-US"/>
              <a:t>Roadmap</a:t>
            </a:r>
            <a:endParaRPr lang="en-US" sz="7200"/>
          </a:p>
        </p:txBody>
      </p:sp>
    </p:spTree>
    <p:extLst>
      <p:ext uri="{BB962C8B-B14F-4D97-AF65-F5344CB8AC3E}">
        <p14:creationId xmlns:p14="http://schemas.microsoft.com/office/powerpoint/2010/main" val="106179909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37" y="138039"/>
            <a:ext cx="10677632" cy="1111831"/>
          </a:xfrm>
        </p:spPr>
        <p:txBody>
          <a:bodyPr>
            <a:normAutofit/>
          </a:bodyPr>
          <a:lstStyle/>
          <a:p>
            <a:r>
              <a:rPr lang="en-US" altLang="en-US" sz="4000">
                <a:latin typeface="Arial" panose="020B0604020202020204" pitchFamily="34" charset="0"/>
              </a:rPr>
              <a:t>Update Management– Release plan</a:t>
            </a:r>
            <a:endParaRPr lang="en-US" sz="4000"/>
          </a:p>
        </p:txBody>
      </p:sp>
      <p:sp>
        <p:nvSpPr>
          <p:cNvPr id="3" name="Content Placeholder 2"/>
          <p:cNvSpPr>
            <a:spLocks noGrp="1"/>
          </p:cNvSpPr>
          <p:nvPr>
            <p:ph idx="4294967295"/>
          </p:nvPr>
        </p:nvSpPr>
        <p:spPr>
          <a:xfrm>
            <a:off x="293381" y="1035861"/>
            <a:ext cx="5720642" cy="5485081"/>
          </a:xfrm>
          <a:prstGeom prst="rect">
            <a:avLst/>
          </a:prstGeom>
        </p:spPr>
        <p:txBody>
          <a:bodyPr vert="horz" lIns="93260" tIns="46630" rIns="93260" bIns="46630" rtlCol="0" anchor="t">
            <a:normAutofit/>
          </a:bodyPr>
          <a:lstStyle/>
          <a:p>
            <a:pPr marL="174863" lvl="2" indent="0">
              <a:lnSpc>
                <a:spcPct val="100000"/>
              </a:lnSpc>
              <a:spcBef>
                <a:spcPts val="0"/>
              </a:spcBef>
              <a:buNone/>
              <a:defRPr/>
            </a:pPr>
            <a:r>
              <a:rPr lang="en-US" sz="2400" b="1" u="sng" dirty="0"/>
              <a:t>What’s Released</a:t>
            </a:r>
          </a:p>
          <a:p>
            <a:pPr marL="174863" lvl="2" indent="0">
              <a:lnSpc>
                <a:spcPct val="100000"/>
              </a:lnSpc>
              <a:spcBef>
                <a:spcPts val="0"/>
              </a:spcBef>
              <a:buNone/>
              <a:defRPr/>
            </a:pPr>
            <a:endParaRPr lang="en-US" sz="2000" dirty="0">
              <a:solidFill>
                <a:schemeClr val="accent1">
                  <a:lumMod val="75000"/>
                </a:schemeClr>
              </a:solidFill>
            </a:endParaRPr>
          </a:p>
          <a:p>
            <a:pPr marL="466299" lvl="2" indent="-291436">
              <a:lnSpc>
                <a:spcPct val="100000"/>
              </a:lnSpc>
              <a:spcBef>
                <a:spcPts val="0"/>
              </a:spcBef>
              <a:defRPr/>
            </a:pPr>
            <a:endParaRPr lang="en-US" sz="2000" dirty="0">
              <a:solidFill>
                <a:schemeClr val="accent1">
                  <a:lumMod val="75000"/>
                </a:schemeClr>
              </a:solidFill>
            </a:endParaRPr>
          </a:p>
          <a:p>
            <a:pPr marL="466299" lvl="2" indent="-291436">
              <a:lnSpc>
                <a:spcPct val="100000"/>
              </a:lnSpc>
              <a:spcBef>
                <a:spcPts val="0"/>
              </a:spcBef>
              <a:defRPr/>
            </a:pPr>
            <a:endParaRPr lang="en-US" sz="1800" dirty="0">
              <a:solidFill>
                <a:schemeClr val="accent1">
                  <a:lumMod val="75000"/>
                </a:schemeClr>
              </a:solidFill>
            </a:endParaRPr>
          </a:p>
          <a:p>
            <a:pPr marL="466299" lvl="2" indent="-291436">
              <a:lnSpc>
                <a:spcPct val="100000"/>
              </a:lnSpc>
              <a:spcBef>
                <a:spcPts val="0"/>
              </a:spcBef>
              <a:defRPr/>
            </a:pPr>
            <a:endParaRPr lang="en-US" sz="1800" dirty="0">
              <a:solidFill>
                <a:schemeClr val="accent1">
                  <a:lumMod val="75000"/>
                </a:schemeClr>
              </a:solidFill>
            </a:endParaRPr>
          </a:p>
          <a:p>
            <a:pPr lvl="1"/>
            <a:endParaRPr lang="en-US" sz="1832" b="1" dirty="0"/>
          </a:p>
          <a:p>
            <a:pPr lvl="1"/>
            <a:endParaRPr lang="en-US" dirty="0"/>
          </a:p>
          <a:p>
            <a:pPr lvl="1"/>
            <a:endParaRPr lang="en-US" dirty="0"/>
          </a:p>
        </p:txBody>
      </p:sp>
      <p:sp>
        <p:nvSpPr>
          <p:cNvPr id="4" name="Rectangle 3"/>
          <p:cNvSpPr/>
          <p:nvPr/>
        </p:nvSpPr>
        <p:spPr>
          <a:xfrm>
            <a:off x="6283854" y="1601191"/>
            <a:ext cx="6152621" cy="45684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rPr>
              <a:t>Next..</a:t>
            </a:r>
          </a:p>
          <a:p>
            <a:pPr marL="517763" marR="0" lvl="2"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Linux Update Installation</a:t>
            </a:r>
          </a:p>
          <a:p>
            <a:pPr marL="517763" marR="0" lvl="2"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Orchestration- Sequencing/pre/post steps</a:t>
            </a:r>
          </a:p>
          <a:p>
            <a:pPr marL="517763" marR="0" lvl="2"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First class experience for Azure IaaS</a:t>
            </a:r>
          </a:p>
          <a:p>
            <a:pPr marL="517763" marR="0" lvl="2"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Patching SCCM managed machines</a:t>
            </a:r>
          </a:p>
          <a:p>
            <a:pPr marL="174863" marR="0" lvl="2"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Backlog</a:t>
            </a:r>
          </a:p>
          <a:p>
            <a:pPr marL="517763" marR="0" lvl="2"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36"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Approvals and management</a:t>
            </a:r>
          </a:p>
          <a:p>
            <a:pPr marL="517763" marR="0" lvl="2"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36"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Workload aware patching</a:t>
            </a:r>
          </a:p>
          <a:p>
            <a:pPr marL="517763" marR="0" lvl="2"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36"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Reliability of Patch Installation using LA/WUA agent telemetry</a:t>
            </a:r>
          </a:p>
          <a:p>
            <a:pPr marL="517763" marR="0" lvl="2"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36"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Pre-checks(OS supportability, WMI/disk checks </a:t>
            </a:r>
            <a:r>
              <a:rPr kumimoji="0" lang="en-US" sz="1836" b="0" i="0" u="none" strike="noStrike" kern="0" cap="none" spc="0" normalizeH="0" baseline="0" noProof="0" dirty="0" err="1">
                <a:ln>
                  <a:noFill/>
                </a:ln>
                <a:solidFill>
                  <a:sysClr val="windowText" lastClr="000000"/>
                </a:solidFill>
                <a:effectLst/>
                <a:uLnTx/>
                <a:uFillTx/>
                <a:ea typeface="Calibri" panose="020F0502020204030204" pitchFamily="34" charset="0"/>
                <a:cs typeface="Times New Roman" panose="02020603050405020304" pitchFamily="18" charset="0"/>
              </a:rPr>
              <a:t>etc</a:t>
            </a:r>
            <a:r>
              <a:rPr kumimoji="0" lang="en-US" sz="1836"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a:t>
            </a:r>
          </a:p>
          <a:p>
            <a:pPr marL="517763" marR="0" lvl="2"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36"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Orchestration- Availability</a:t>
            </a:r>
          </a:p>
          <a:p>
            <a:pPr marL="517763" marR="0" lvl="2"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36"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Third-party patching</a:t>
            </a:r>
          </a:p>
          <a:p>
            <a:pPr marL="517763" marR="0" lvl="2"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36"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Integration with ITSM </a:t>
            </a:r>
          </a:p>
        </p:txBody>
      </p:sp>
      <p:graphicFrame>
        <p:nvGraphicFramePr>
          <p:cNvPr id="6" name="Table 5"/>
          <p:cNvGraphicFramePr>
            <a:graphicFrameLocks noGrp="1"/>
          </p:cNvGraphicFramePr>
          <p:nvPr>
            <p:extLst/>
          </p:nvPr>
        </p:nvGraphicFramePr>
        <p:xfrm>
          <a:off x="450045" y="1580420"/>
          <a:ext cx="5563978" cy="4884582"/>
        </p:xfrm>
        <a:graphic>
          <a:graphicData uri="http://schemas.openxmlformats.org/drawingml/2006/table">
            <a:tbl>
              <a:tblPr firstRow="1" bandRow="1">
                <a:tableStyleId>{5C22544A-7EE6-4342-B048-85BDC9FD1C3A}</a:tableStyleId>
              </a:tblPr>
              <a:tblGrid>
                <a:gridCol w="1578412">
                  <a:extLst>
                    <a:ext uri="{9D8B030D-6E8A-4147-A177-3AD203B41FA5}">
                      <a16:colId xmlns:a16="http://schemas.microsoft.com/office/drawing/2014/main" val="1732832817"/>
                    </a:ext>
                  </a:extLst>
                </a:gridCol>
                <a:gridCol w="3985566">
                  <a:extLst>
                    <a:ext uri="{9D8B030D-6E8A-4147-A177-3AD203B41FA5}">
                      <a16:colId xmlns:a16="http://schemas.microsoft.com/office/drawing/2014/main" val="1938225436"/>
                    </a:ext>
                  </a:extLst>
                </a:gridCol>
              </a:tblGrid>
              <a:tr h="434502">
                <a:tc>
                  <a:txBody>
                    <a:bodyPr/>
                    <a:lstStyle/>
                    <a:p>
                      <a:r>
                        <a:rPr lang="en-US" dirty="0"/>
                        <a:t> Timeline</a:t>
                      </a:r>
                    </a:p>
                  </a:txBody>
                  <a:tcPr/>
                </a:tc>
                <a:tc>
                  <a:txBody>
                    <a:bodyPr/>
                    <a:lstStyle/>
                    <a:p>
                      <a:r>
                        <a:rPr lang="en-US" dirty="0"/>
                        <a:t>Capabilities Released</a:t>
                      </a:r>
                    </a:p>
                  </a:txBody>
                  <a:tcPr/>
                </a:tc>
                <a:extLst>
                  <a:ext uri="{0D108BD9-81ED-4DB2-BD59-A6C34878D82A}">
                    <a16:rowId xmlns:a16="http://schemas.microsoft.com/office/drawing/2014/main" val="1050724388"/>
                  </a:ext>
                </a:extLst>
              </a:tr>
              <a:tr h="434502">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January 2016</a:t>
                      </a:r>
                      <a:endParaRPr lang="en-US" sz="1600" dirty="0">
                        <a:solidFill>
                          <a:schemeClr val="tx1"/>
                        </a:solidFill>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olidFill>
                            <a:schemeClr val="tx1"/>
                          </a:solidFill>
                          <a:ea typeface="ＭＳ Ｐゴシック" charset="0"/>
                          <a:cs typeface="ＭＳ Ｐゴシック" charset="0"/>
                        </a:rPr>
                        <a:t>Windows Update Insights</a:t>
                      </a:r>
                    </a:p>
                    <a:p>
                      <a:endParaRPr lang="en-US" sz="1600" dirty="0">
                        <a:solidFill>
                          <a:schemeClr val="tx1"/>
                        </a:solidFill>
                      </a:endParaRPr>
                    </a:p>
                  </a:txBody>
                  <a:tcPr/>
                </a:tc>
                <a:extLst>
                  <a:ext uri="{0D108BD9-81ED-4DB2-BD59-A6C34878D82A}">
                    <a16:rowId xmlns:a16="http://schemas.microsoft.com/office/drawing/2014/main" val="1300690312"/>
                  </a:ext>
                </a:extLst>
              </a:tr>
              <a:tr h="434502">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olidFill>
                            <a:schemeClr val="tx1"/>
                          </a:solidFill>
                        </a:rPr>
                        <a:t>February 2016</a:t>
                      </a:r>
                      <a:endParaRPr lang="en-US" sz="1600" dirty="0">
                        <a:solidFill>
                          <a:schemeClr val="tx1"/>
                        </a:solidFill>
                        <a:ea typeface="ＭＳ Ｐゴシック" charset="0"/>
                        <a:cs typeface="ＭＳ Ｐゴシック" charset="0"/>
                      </a:endParaRPr>
                    </a:p>
                    <a:p>
                      <a:endParaRPr lang="en-US" sz="1600" dirty="0">
                        <a:solidFill>
                          <a:schemeClr val="tx1"/>
                        </a:solidFill>
                      </a:endParaRPr>
                    </a:p>
                  </a:txBody>
                  <a:tcPr/>
                </a:tc>
                <a:tc>
                  <a:txBody>
                    <a:bodyPr/>
                    <a:lstStyle/>
                    <a:p>
                      <a:pPr marL="0" lvl="1" indent="-291508">
                        <a:lnSpc>
                          <a:spcPct val="100000"/>
                        </a:lnSpc>
                        <a:spcBef>
                          <a:spcPts val="0"/>
                        </a:spcBef>
                        <a:buFont typeface="Arial" panose="020B0604020202020204" pitchFamily="34" charset="0"/>
                        <a:buChar char="•"/>
                        <a:defRPr/>
                      </a:pPr>
                      <a:r>
                        <a:rPr lang="en-US" sz="1600" dirty="0">
                          <a:solidFill>
                            <a:schemeClr val="tx1"/>
                          </a:solidFill>
                          <a:ea typeface="ＭＳ Ｐゴシック" charset="0"/>
                          <a:cs typeface="ＭＳ Ｐゴシック" charset="0"/>
                        </a:rPr>
                        <a:t>Time estimates applying patches</a:t>
                      </a:r>
                    </a:p>
                    <a:p>
                      <a:pPr marL="0" lvl="1" indent="-291508">
                        <a:lnSpc>
                          <a:spcPct val="100000"/>
                        </a:lnSpc>
                        <a:spcBef>
                          <a:spcPts val="0"/>
                        </a:spcBef>
                        <a:buFont typeface="Arial" panose="020B0604020202020204" pitchFamily="34" charset="0"/>
                        <a:buChar char="•"/>
                        <a:defRPr/>
                      </a:pPr>
                      <a:r>
                        <a:rPr lang="en-US" sz="1600" dirty="0">
                          <a:solidFill>
                            <a:schemeClr val="tx1"/>
                          </a:solidFill>
                          <a:ea typeface="ＭＳ Ｐゴシック" charset="0"/>
                          <a:cs typeface="ＭＳ Ｐゴシック" charset="0"/>
                        </a:rPr>
                        <a:t>One time parallel execution</a:t>
                      </a:r>
                      <a:endParaRPr lang="en-US" sz="1600" dirty="0">
                        <a:solidFill>
                          <a:schemeClr val="tx1"/>
                        </a:solidFill>
                      </a:endParaRPr>
                    </a:p>
                  </a:txBody>
                  <a:tcPr/>
                </a:tc>
                <a:extLst>
                  <a:ext uri="{0D108BD9-81ED-4DB2-BD59-A6C34878D82A}">
                    <a16:rowId xmlns:a16="http://schemas.microsoft.com/office/drawing/2014/main" val="901723081"/>
                  </a:ext>
                </a:extLst>
              </a:tr>
              <a:tr h="434502">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March 2016</a:t>
                      </a:r>
                    </a:p>
                    <a:p>
                      <a:endParaRPr lang="en-US" sz="1600" dirty="0">
                        <a:solidFill>
                          <a:schemeClr val="tx1"/>
                        </a:solidFill>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olidFill>
                            <a:schemeClr val="tx1"/>
                          </a:solidFill>
                        </a:rPr>
                        <a:t>Leveraging WSUS/AD/OMS Search groups</a:t>
                      </a:r>
                    </a:p>
                  </a:txBody>
                  <a:tcPr/>
                </a:tc>
                <a:extLst>
                  <a:ext uri="{0D108BD9-81ED-4DB2-BD59-A6C34878D82A}">
                    <a16:rowId xmlns:a16="http://schemas.microsoft.com/office/drawing/2014/main" val="4260974640"/>
                  </a:ext>
                </a:extLst>
              </a:tr>
              <a:tr h="434502">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April/May</a:t>
                      </a:r>
                      <a:r>
                        <a:rPr lang="en-US" sz="1600" baseline="0" dirty="0">
                          <a:solidFill>
                            <a:schemeClr val="tx1"/>
                          </a:solidFill>
                          <a:latin typeface="+mn-lt"/>
                        </a:rPr>
                        <a:t> </a:t>
                      </a:r>
                      <a:r>
                        <a:rPr lang="en-US" sz="1600" dirty="0">
                          <a:solidFill>
                            <a:schemeClr val="tx1"/>
                          </a:solidFill>
                          <a:latin typeface="+mn-lt"/>
                        </a:rPr>
                        <a:t>2016</a:t>
                      </a:r>
                    </a:p>
                    <a:p>
                      <a:endParaRPr lang="en-US" sz="1600" dirty="0">
                        <a:solidFill>
                          <a:schemeClr val="tx1"/>
                        </a:solidFill>
                      </a:endParaRPr>
                    </a:p>
                  </a:txBody>
                  <a:tcPr/>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olidFill>
                            <a:schemeClr val="tx1"/>
                          </a:solidFill>
                        </a:rPr>
                        <a:t>Enhanced troubleshooting</a:t>
                      </a:r>
                    </a:p>
                  </a:txBody>
                  <a:tcPr/>
                </a:tc>
                <a:extLst>
                  <a:ext uri="{0D108BD9-81ED-4DB2-BD59-A6C34878D82A}">
                    <a16:rowId xmlns:a16="http://schemas.microsoft.com/office/drawing/2014/main" val="1366522529"/>
                  </a:ext>
                </a:extLst>
              </a:tr>
              <a:tr h="434502">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mn-lt"/>
                        </a:rPr>
                        <a:t>June/July 2016</a:t>
                      </a:r>
                    </a:p>
                    <a:p>
                      <a:endParaRPr lang="en-US" sz="1600" dirty="0">
                        <a:solidFill>
                          <a:schemeClr val="tx1"/>
                        </a:solidFill>
                      </a:endParaRPr>
                    </a:p>
                  </a:txBody>
                  <a:tcPr/>
                </a:tc>
                <a:tc>
                  <a:txBody>
                    <a:bodyPr/>
                    <a:lstStyle/>
                    <a:p>
                      <a:pPr marL="0" lvl="1" indent="-291508">
                        <a:lnSpc>
                          <a:spcPct val="100000"/>
                        </a:lnSpc>
                        <a:spcBef>
                          <a:spcPts val="0"/>
                        </a:spcBef>
                        <a:buFont typeface="Arial" panose="020B0604020202020204" pitchFamily="34" charset="0"/>
                        <a:buChar char="•"/>
                        <a:defRPr/>
                      </a:pPr>
                      <a:r>
                        <a:rPr lang="en-US" sz="1600" dirty="0">
                          <a:solidFill>
                            <a:schemeClr val="tx1"/>
                          </a:solidFill>
                        </a:rPr>
                        <a:t>Support for proxy environment</a:t>
                      </a:r>
                    </a:p>
                    <a:p>
                      <a:pPr marL="0" lvl="1" indent="-291508">
                        <a:lnSpc>
                          <a:spcPct val="100000"/>
                        </a:lnSpc>
                        <a:spcBef>
                          <a:spcPts val="0"/>
                        </a:spcBef>
                        <a:buFont typeface="Arial" panose="020B0604020202020204" pitchFamily="34" charset="0"/>
                        <a:buChar char="•"/>
                        <a:defRPr/>
                      </a:pPr>
                      <a:r>
                        <a:rPr lang="en-US" sz="1600" dirty="0">
                          <a:solidFill>
                            <a:schemeClr val="tx1"/>
                          </a:solidFill>
                        </a:rPr>
                        <a:t>Linux Update Insights</a:t>
                      </a:r>
                    </a:p>
                  </a:txBody>
                  <a:tcPr/>
                </a:tc>
                <a:extLst>
                  <a:ext uri="{0D108BD9-81ED-4DB2-BD59-A6C34878D82A}">
                    <a16:rowId xmlns:a16="http://schemas.microsoft.com/office/drawing/2014/main" val="4197303318"/>
                  </a:ext>
                </a:extLst>
              </a:tr>
              <a:tr h="434502">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solidFill>
                            <a:schemeClr val="tx1"/>
                          </a:solidFill>
                        </a:rPr>
                        <a:t>August/September 2016</a:t>
                      </a:r>
                    </a:p>
                    <a:p>
                      <a:endParaRPr lang="en-US" sz="1600" dirty="0">
                        <a:solidFill>
                          <a:schemeClr val="tx1"/>
                        </a:solidFill>
                      </a:endParaRPr>
                    </a:p>
                  </a:txBody>
                  <a:tcPr/>
                </a:tc>
                <a:tc>
                  <a:txBody>
                    <a:bodyPr/>
                    <a:lstStyle/>
                    <a:p>
                      <a:pPr marL="0" lvl="1" indent="-291508">
                        <a:lnSpc>
                          <a:spcPct val="100000"/>
                        </a:lnSpc>
                        <a:spcBef>
                          <a:spcPts val="0"/>
                        </a:spcBef>
                        <a:buFont typeface="Arial" panose="020B0604020202020204" pitchFamily="34" charset="0"/>
                        <a:buChar char="•"/>
                        <a:defRPr/>
                      </a:pPr>
                      <a:r>
                        <a:rPr lang="en-US" sz="1600" dirty="0">
                          <a:solidFill>
                            <a:schemeClr val="tx1"/>
                          </a:solidFill>
                        </a:rPr>
                        <a:t>Recurring scheduling for update action</a:t>
                      </a:r>
                    </a:p>
                    <a:p>
                      <a:pPr marL="0" lvl="1" indent="-291508">
                        <a:lnSpc>
                          <a:spcPct val="100000"/>
                        </a:lnSpc>
                        <a:spcBef>
                          <a:spcPts val="0"/>
                        </a:spcBef>
                        <a:buFont typeface="Arial" panose="020B0604020202020204" pitchFamily="34" charset="0"/>
                        <a:buChar char="•"/>
                        <a:defRPr/>
                      </a:pPr>
                      <a:r>
                        <a:rPr lang="en-US" sz="1600" dirty="0">
                          <a:solidFill>
                            <a:schemeClr val="tx1"/>
                          </a:solidFill>
                        </a:rPr>
                        <a:t>Proxy support for Hybrid Runbook worker</a:t>
                      </a:r>
                    </a:p>
                    <a:p>
                      <a:pPr marL="0" lvl="1" indent="-291508">
                        <a:lnSpc>
                          <a:spcPct val="100000"/>
                        </a:lnSpc>
                        <a:spcBef>
                          <a:spcPts val="0"/>
                        </a:spcBef>
                        <a:buFont typeface="Arial" panose="020B0604020202020204" pitchFamily="34" charset="0"/>
                        <a:buChar char="•"/>
                        <a:defRPr/>
                      </a:pPr>
                      <a:r>
                        <a:rPr lang="en-US" sz="1600" dirty="0">
                          <a:solidFill>
                            <a:schemeClr val="tx1"/>
                          </a:solidFill>
                        </a:rPr>
                        <a:t>Update Orchestration (Infrastructure work)</a:t>
                      </a:r>
                    </a:p>
                    <a:p>
                      <a:endParaRPr lang="en-US" sz="1600" dirty="0">
                        <a:solidFill>
                          <a:schemeClr val="tx1"/>
                        </a:solidFill>
                      </a:endParaRPr>
                    </a:p>
                  </a:txBody>
                  <a:tcPr/>
                </a:tc>
                <a:extLst>
                  <a:ext uri="{0D108BD9-81ED-4DB2-BD59-A6C34878D82A}">
                    <a16:rowId xmlns:a16="http://schemas.microsoft.com/office/drawing/2014/main" val="3374166595"/>
                  </a:ext>
                </a:extLst>
              </a:tr>
            </a:tbl>
          </a:graphicData>
        </a:graphic>
      </p:graphicFrame>
      <p:sp>
        <p:nvSpPr>
          <p:cNvPr id="7" name="Rectangle 6"/>
          <p:cNvSpPr/>
          <p:nvPr/>
        </p:nvSpPr>
        <p:spPr>
          <a:xfrm>
            <a:off x="6014023" y="1062815"/>
            <a:ext cx="3058641" cy="461665"/>
          </a:xfrm>
          <a:prstGeom prst="rect">
            <a:avLst/>
          </a:prstGeom>
        </p:spPr>
        <p:txBody>
          <a:bodyPr wrap="square">
            <a:spAutoFit/>
          </a:bodyPr>
          <a:lstStyle/>
          <a:p>
            <a:pPr marL="174863" marR="0" lvl="2" indent="0" defTabSz="9144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ysClr val="windowText" lastClr="000000"/>
                </a:solidFill>
                <a:effectLst/>
                <a:uLnTx/>
                <a:uFillTx/>
              </a:rPr>
              <a:t>What’s Coming</a:t>
            </a:r>
          </a:p>
        </p:txBody>
      </p:sp>
    </p:spTree>
    <p:extLst>
      <p:ext uri="{BB962C8B-B14F-4D97-AF65-F5344CB8AC3E}">
        <p14:creationId xmlns:p14="http://schemas.microsoft.com/office/powerpoint/2010/main" val="31560338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25264" y="1287462"/>
            <a:ext cx="11816271" cy="5125263"/>
          </a:xfrm>
          <a:prstGeom prst="rect">
            <a:avLst/>
          </a:prstGeom>
        </p:spPr>
        <p:txBody>
          <a:bodyPr vert="horz" wrap="square" lIns="146304" tIns="91440" rIns="146304" bIns="91440" rtlCol="0" anchor="t">
            <a:noAutofit/>
          </a:bodyPr>
          <a:lstStyle/>
          <a:p>
            <a:r>
              <a:rPr lang="en-US" sz="2400" dirty="0"/>
              <a:t>Introduction to OMS &amp; Update Management</a:t>
            </a:r>
            <a:endParaRPr lang="en-US" sz="2400" dirty="0">
              <a:solidFill>
                <a:schemeClr val="tx1"/>
              </a:solidFill>
            </a:endParaRPr>
          </a:p>
          <a:p>
            <a:r>
              <a:rPr lang="en-US" sz="2400" dirty="0"/>
              <a:t>Customers challenges with Update </a:t>
            </a:r>
            <a:r>
              <a:rPr lang="en-US" sz="2400" dirty="0">
                <a:solidFill>
                  <a:schemeClr val="tx1"/>
                </a:solidFill>
                <a:latin typeface="Segoe UI Light" charset="0"/>
              </a:rPr>
              <a:t>Management</a:t>
            </a:r>
          </a:p>
          <a:p>
            <a:r>
              <a:rPr lang="en-US" sz="2400" dirty="0"/>
              <a:t>Review different Update Management tools from Microsoft</a:t>
            </a:r>
            <a:endParaRPr lang="en-US" sz="2400" dirty="0">
              <a:solidFill>
                <a:schemeClr val="tx1"/>
              </a:solidFill>
            </a:endParaRPr>
          </a:p>
          <a:p>
            <a:r>
              <a:rPr lang="en-US" sz="2400" dirty="0"/>
              <a:t>OMS Update Management - What’s Available Today</a:t>
            </a:r>
            <a:endParaRPr lang="en-US" sz="2400" dirty="0">
              <a:solidFill>
                <a:schemeClr val="tx1"/>
              </a:solidFill>
            </a:endParaRPr>
          </a:p>
          <a:p>
            <a:r>
              <a:rPr lang="en-US" sz="2400" dirty="0"/>
              <a:t>Demos</a:t>
            </a:r>
            <a:endParaRPr lang="en-US" sz="2400" dirty="0">
              <a:solidFill>
                <a:schemeClr val="tx1"/>
              </a:solidFill>
            </a:endParaRPr>
          </a:p>
          <a:p>
            <a:r>
              <a:rPr lang="en-US" sz="2400" dirty="0"/>
              <a:t>Roadmap</a:t>
            </a:r>
          </a:p>
          <a:p>
            <a:r>
              <a:rPr lang="en-US" sz="2400" dirty="0">
                <a:solidFill>
                  <a:schemeClr val="tx1"/>
                </a:solidFill>
              </a:rPr>
              <a:t>Q &amp; A</a:t>
            </a:r>
          </a:p>
          <a:p>
            <a:pPr marL="457200" indent="-457200"/>
            <a:endParaRPr lang="en-US" sz="2400" dirty="0">
              <a:solidFill>
                <a:schemeClr val="tx1"/>
              </a:solidFill>
            </a:endParaRPr>
          </a:p>
          <a:p>
            <a:pPr marL="0" indent="0">
              <a:buNone/>
            </a:pPr>
            <a:r>
              <a:rPr lang="en-US" dirty="0"/>
              <a:t>Key takeaway</a:t>
            </a:r>
            <a:endParaRPr lang="en-US" dirty="0">
              <a:solidFill>
                <a:schemeClr val="tx1"/>
              </a:solidFill>
            </a:endParaRPr>
          </a:p>
          <a:p>
            <a:pPr marL="0" indent="0">
              <a:buNone/>
            </a:pPr>
            <a:r>
              <a:rPr lang="en-US" sz="2600" dirty="0"/>
              <a:t>OMS provides orchestrated Update Management across </a:t>
            </a:r>
            <a:r>
              <a:rPr lang="en-US" sz="2600" u="sng" dirty="0"/>
              <a:t>Any OS </a:t>
            </a:r>
            <a:r>
              <a:rPr lang="en-US" sz="2600" dirty="0"/>
              <a:t>(Windows/Linux)  &amp; </a:t>
            </a:r>
            <a:r>
              <a:rPr lang="en-US" sz="2600" u="sng" dirty="0"/>
              <a:t>Any cloud </a:t>
            </a:r>
            <a:r>
              <a:rPr lang="en-US" sz="2600" dirty="0"/>
              <a:t>(Azure, other clouds, and on-premises)</a:t>
            </a:r>
            <a:endParaRPr lang="en-US" sz="2600" dirty="0">
              <a:solidFill>
                <a:schemeClr val="tx1"/>
              </a:solidFill>
            </a:endParaRPr>
          </a:p>
        </p:txBody>
      </p:sp>
      <p:sp>
        <p:nvSpPr>
          <p:cNvPr id="2" name="Title 1"/>
          <p:cNvSpPr>
            <a:spLocks noGrp="1"/>
          </p:cNvSpPr>
          <p:nvPr>
            <p:ph type="title"/>
          </p:nvPr>
        </p:nvSpPr>
        <p:spPr>
          <a:xfrm>
            <a:off x="325265" y="242640"/>
            <a:ext cx="10724938" cy="816222"/>
          </a:xfrm>
        </p:spPr>
        <p:txBody>
          <a:bodyPr/>
          <a:lstStyle/>
          <a:p>
            <a:r>
              <a:rPr lang="en-US"/>
              <a:t>Agenda</a:t>
            </a:r>
          </a:p>
        </p:txBody>
      </p:sp>
    </p:spTree>
    <p:extLst>
      <p:ext uri="{BB962C8B-B14F-4D97-AF65-F5344CB8AC3E}">
        <p14:creationId xmlns:p14="http://schemas.microsoft.com/office/powerpoint/2010/main" val="271655150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580" y="732793"/>
          <a:ext cx="12167240" cy="6217920"/>
        </p:xfrm>
        <a:graphic>
          <a:graphicData uri="http://schemas.openxmlformats.org/drawingml/2006/table">
            <a:tbl>
              <a:tblPr firstRow="1" firstCol="1" bandRow="1">
                <a:tableStyleId>{1FECB4D8-DB02-4DC6-A0A2-4F2EBAE1DC90}</a:tableStyleId>
              </a:tblPr>
              <a:tblGrid>
                <a:gridCol w="1029277">
                  <a:extLst>
                    <a:ext uri="{9D8B030D-6E8A-4147-A177-3AD203B41FA5}">
                      <a16:colId xmlns:a16="http://schemas.microsoft.com/office/drawing/2014/main" val="3685143991"/>
                    </a:ext>
                  </a:extLst>
                </a:gridCol>
                <a:gridCol w="1119371">
                  <a:extLst>
                    <a:ext uri="{9D8B030D-6E8A-4147-A177-3AD203B41FA5}">
                      <a16:colId xmlns:a16="http://schemas.microsoft.com/office/drawing/2014/main" val="2360450121"/>
                    </a:ext>
                  </a:extLst>
                </a:gridCol>
                <a:gridCol w="913904">
                  <a:extLst>
                    <a:ext uri="{9D8B030D-6E8A-4147-A177-3AD203B41FA5}">
                      <a16:colId xmlns:a16="http://schemas.microsoft.com/office/drawing/2014/main" val="3600912498"/>
                    </a:ext>
                  </a:extLst>
                </a:gridCol>
                <a:gridCol w="1111308">
                  <a:extLst>
                    <a:ext uri="{9D8B030D-6E8A-4147-A177-3AD203B41FA5}">
                      <a16:colId xmlns:a16="http://schemas.microsoft.com/office/drawing/2014/main" val="1513344140"/>
                    </a:ext>
                  </a:extLst>
                </a:gridCol>
                <a:gridCol w="6449945">
                  <a:extLst>
                    <a:ext uri="{9D8B030D-6E8A-4147-A177-3AD203B41FA5}">
                      <a16:colId xmlns:a16="http://schemas.microsoft.com/office/drawing/2014/main" val="3968956280"/>
                    </a:ext>
                  </a:extLst>
                </a:gridCol>
                <a:gridCol w="1543435">
                  <a:extLst>
                    <a:ext uri="{9D8B030D-6E8A-4147-A177-3AD203B41FA5}">
                      <a16:colId xmlns:a16="http://schemas.microsoft.com/office/drawing/2014/main" val="4273040050"/>
                    </a:ext>
                  </a:extLst>
                </a:gridCol>
              </a:tblGrid>
              <a:tr h="143153">
                <a:tc>
                  <a:txBody>
                    <a:bodyPr/>
                    <a:lstStyle/>
                    <a:p>
                      <a:pPr marL="0" marR="0">
                        <a:spcBef>
                          <a:spcPts val="0"/>
                        </a:spcBef>
                        <a:spcAft>
                          <a:spcPts val="0"/>
                        </a:spcAft>
                      </a:pPr>
                      <a:r>
                        <a:rPr lang="en-US" sz="1200" dirty="0" err="1">
                          <a:effectLst/>
                        </a:rPr>
                        <a:t>DaySS</a:t>
                      </a:r>
                      <a:endParaRPr lang="en-US" sz="12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Time</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Code</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Room</a:t>
                      </a:r>
                    </a:p>
                  </a:txBody>
                  <a:tcPr marL="44299" marR="44299" marT="0" marB="0"/>
                </a:tc>
                <a:tc>
                  <a:txBody>
                    <a:bodyPr/>
                    <a:lstStyle/>
                    <a:p>
                      <a:pPr marL="0" marR="0">
                        <a:spcBef>
                          <a:spcPts val="0"/>
                        </a:spcBef>
                        <a:spcAft>
                          <a:spcPts val="0"/>
                        </a:spcAft>
                      </a:pPr>
                      <a:r>
                        <a:rPr lang="en-US" sz="1200" dirty="0">
                          <a:effectLst/>
                        </a:rPr>
                        <a:t>Title</a:t>
                      </a:r>
                      <a:endParaRPr lang="en-US" sz="12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rPr>
                        <a:t>Focus Topics</a:t>
                      </a:r>
                      <a:endParaRPr lang="en-US" sz="12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728160322"/>
                  </a:ext>
                </a:extLst>
              </a:tr>
              <a:tr h="108287">
                <a:tc>
                  <a:txBody>
                    <a:bodyPr/>
                    <a:lstStyle/>
                    <a:p>
                      <a:pPr marL="0" marR="0">
                        <a:spcBef>
                          <a:spcPts val="0"/>
                        </a:spcBef>
                        <a:spcAft>
                          <a:spcPts val="0"/>
                        </a:spcAft>
                      </a:pPr>
                      <a:r>
                        <a:rPr lang="en-US" sz="1200" dirty="0">
                          <a:effectLst/>
                          <a:latin typeface="Segoe UI" panose="020B0502040204020203" pitchFamily="34" charset="0"/>
                          <a:ea typeface="Calibri" panose="020F0502020204030204" pitchFamily="34" charset="0"/>
                          <a:cs typeface="Segoe UI" panose="020B0502040204020203" pitchFamily="34" charset="0"/>
                        </a:rPr>
                        <a:t>Monday</a:t>
                      </a: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dirty="0">
                          <a:effectLst/>
                          <a:latin typeface="Segoe UI" panose="020B0502040204020203" pitchFamily="34" charset="0"/>
                          <a:ea typeface="Calibri" panose="020F0502020204030204" pitchFamily="34" charset="0"/>
                          <a:cs typeface="Segoe UI" panose="020B0502040204020203" pitchFamily="34" charset="0"/>
                        </a:rPr>
                        <a:t>1:00 – 1:20</a:t>
                      </a: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dirty="0">
                          <a:effectLst/>
                          <a:latin typeface="Segoe UI" panose="020B0502040204020203" pitchFamily="34" charset="0"/>
                          <a:ea typeface="Calibri" panose="020F0502020204030204" pitchFamily="34" charset="0"/>
                          <a:cs typeface="Segoe UI" panose="020B0502040204020203" pitchFamily="34" charset="0"/>
                        </a:rPr>
                        <a:t>THR3028</a:t>
                      </a:r>
                    </a:p>
                  </a:txBody>
                  <a:tcPr marL="44299" marR="44299" marT="0" marB="0">
                    <a:solidFill>
                      <a:schemeClr val="accent2">
                        <a:lumMod val="20000"/>
                        <a:lumOff val="80000"/>
                      </a:schemeClr>
                    </a:solidFill>
                  </a:tcPr>
                </a:tc>
                <a:tc>
                  <a:txBody>
                    <a:bodyPr/>
                    <a:lstStyle/>
                    <a:p>
                      <a:pPr marL="0" marR="0">
                        <a:spcBef>
                          <a:spcPts val="0"/>
                        </a:spcBef>
                        <a:spcAft>
                          <a:spcPts val="0"/>
                        </a:spcAft>
                      </a:pPr>
                      <a:endParaRPr lang="en-US" sz="1200" dirty="0">
                        <a:effectLst/>
                        <a:latin typeface="Segoe UI" panose="020B0502040204020203" pitchFamily="34" charset="0"/>
                        <a:ea typeface="Calibri" panose="020F0502020204030204" pitchFamily="34" charset="0"/>
                        <a:cs typeface="Segoe UI" panose="020B0502040204020203"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b="1" kern="1200" dirty="0">
                          <a:solidFill>
                            <a:schemeClr val="dk1"/>
                          </a:solidFill>
                          <a:effectLst/>
                          <a:latin typeface="+mn-lt"/>
                          <a:ea typeface="+mn-ea"/>
                          <a:cs typeface="+mn-cs"/>
                        </a:rPr>
                        <a:t>Build solutions with Operations Management Suite extensions and integration</a:t>
                      </a: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rPr>
                        <a:t>Solutions</a:t>
                      </a:r>
                    </a:p>
                  </a:txBody>
                  <a:tcPr marL="44299" marR="44299" marT="0" marB="0">
                    <a:solidFill>
                      <a:schemeClr val="accent2">
                        <a:lumMod val="20000"/>
                        <a:lumOff val="80000"/>
                      </a:schemeClr>
                    </a:solidFill>
                  </a:tcPr>
                </a:tc>
                <a:extLst>
                  <a:ext uri="{0D108BD9-81ED-4DB2-BD59-A6C34878D82A}">
                    <a16:rowId xmlns:a16="http://schemas.microsoft.com/office/drawing/2014/main" val="86264205"/>
                  </a:ext>
                </a:extLst>
              </a:tr>
              <a:tr h="108287">
                <a:tc>
                  <a:txBody>
                    <a:bodyPr/>
                    <a:lstStyle/>
                    <a:p>
                      <a:pPr marL="0" marR="0">
                        <a:spcBef>
                          <a:spcPts val="0"/>
                        </a:spcBef>
                        <a:spcAft>
                          <a:spcPts val="0"/>
                        </a:spcAft>
                      </a:pPr>
                      <a:r>
                        <a:rPr lang="en-US" sz="1200" dirty="0">
                          <a:effectLst/>
                        </a:rPr>
                        <a:t>Monday</a:t>
                      </a:r>
                      <a:endParaRPr lang="en-US" sz="1200" dirty="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a:effectLst/>
                        </a:rPr>
                        <a:t>2:15-3:30</a:t>
                      </a:r>
                      <a:endParaRPr lang="en-US" sz="120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dirty="0">
                          <a:effectLst/>
                        </a:rPr>
                        <a:t>BRK1017</a:t>
                      </a:r>
                      <a:endParaRPr lang="en-US" sz="1200" dirty="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C202-204</a:t>
                      </a: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b="1" dirty="0">
                          <a:effectLst/>
                        </a:rPr>
                        <a:t>Take your management and security strategy to the cloud with Operations Management Suite (OMS)</a:t>
                      </a:r>
                      <a:endParaRPr lang="en-US" sz="1200" b="1" dirty="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rPr>
                        <a:t>Top-line</a:t>
                      </a:r>
                      <a:r>
                        <a:rPr lang="en-US" sz="1200" b="1" baseline="0" dirty="0">
                          <a:effectLst/>
                          <a:latin typeface="Calibri" panose="020F0502020204030204" pitchFamily="34" charset="0"/>
                          <a:ea typeface="Calibri" panose="020F0502020204030204" pitchFamily="34" charset="0"/>
                        </a:rPr>
                        <a:t> breakout</a:t>
                      </a:r>
                      <a:endParaRPr lang="en-US" sz="1200" b="1" dirty="0">
                        <a:effectLst/>
                        <a:latin typeface="Calibri" panose="020F0502020204030204" pitchFamily="34" charset="0"/>
                        <a:ea typeface="Calibri" panose="020F0502020204030204" pitchFamily="34" charset="0"/>
                      </a:endParaRPr>
                    </a:p>
                  </a:txBody>
                  <a:tcPr marL="44299" marR="44299" marT="0" marB="0">
                    <a:solidFill>
                      <a:schemeClr val="accent2">
                        <a:lumMod val="20000"/>
                        <a:lumOff val="80000"/>
                      </a:schemeClr>
                    </a:solidFill>
                  </a:tcPr>
                </a:tc>
                <a:extLst>
                  <a:ext uri="{0D108BD9-81ED-4DB2-BD59-A6C34878D82A}">
                    <a16:rowId xmlns:a16="http://schemas.microsoft.com/office/drawing/2014/main" val="4211711723"/>
                  </a:ext>
                </a:extLst>
              </a:tr>
              <a:tr h="108287">
                <a:tc>
                  <a:txBody>
                    <a:bodyPr/>
                    <a:lstStyle/>
                    <a:p>
                      <a:pPr marL="0" marR="0">
                        <a:spcBef>
                          <a:spcPts val="0"/>
                        </a:spcBef>
                        <a:spcAft>
                          <a:spcPts val="0"/>
                        </a:spcAft>
                      </a:pPr>
                      <a:r>
                        <a:rPr lang="en-US" sz="1200">
                          <a:effectLst/>
                        </a:rPr>
                        <a:t>Tuesday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9:00-9:45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BRK2198</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B206</a:t>
                      </a:r>
                    </a:p>
                  </a:txBody>
                  <a:tcPr marL="44299" marR="44299" marT="0" marB="0"/>
                </a:tc>
                <a:tc>
                  <a:txBody>
                    <a:bodyPr/>
                    <a:lstStyle/>
                    <a:p>
                      <a:pPr marL="0" marR="0">
                        <a:spcBef>
                          <a:spcPts val="0"/>
                        </a:spcBef>
                        <a:spcAft>
                          <a:spcPts val="0"/>
                        </a:spcAft>
                      </a:pPr>
                      <a:r>
                        <a:rPr lang="en-US" sz="1200" b="1" dirty="0">
                          <a:effectLst/>
                        </a:rPr>
                        <a:t>Protect your data with a modern backup, archive and disaster recovery solution</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rPr>
                        <a:t>Protection &amp; Recovery</a:t>
                      </a:r>
                      <a:endParaRPr lang="en-US" sz="12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219684831"/>
                  </a:ext>
                </a:extLst>
              </a:tr>
              <a:tr h="108287">
                <a:tc>
                  <a:txBody>
                    <a:bodyPr/>
                    <a:lstStyle/>
                    <a:p>
                      <a:pPr marL="0" marR="0">
                        <a:spcBef>
                          <a:spcPts val="0"/>
                        </a:spcBef>
                        <a:spcAft>
                          <a:spcPts val="0"/>
                        </a:spcAft>
                      </a:pPr>
                      <a:r>
                        <a:rPr lang="en-US" sz="1200">
                          <a:effectLst/>
                        </a:rPr>
                        <a:t>Tuesday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10:45-12:00</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BRK3063</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C302</a:t>
                      </a:r>
                    </a:p>
                  </a:txBody>
                  <a:tcPr marL="44299" marR="44299" marT="0" marB="0"/>
                </a:tc>
                <a:tc>
                  <a:txBody>
                    <a:bodyPr/>
                    <a:lstStyle/>
                    <a:p>
                      <a:pPr marL="0" marR="0">
                        <a:spcBef>
                          <a:spcPts val="0"/>
                        </a:spcBef>
                        <a:spcAft>
                          <a:spcPts val="0"/>
                        </a:spcAft>
                      </a:pPr>
                      <a:r>
                        <a:rPr lang="en-US" sz="1200" b="1" dirty="0">
                          <a:effectLst/>
                        </a:rPr>
                        <a:t>Back up born-in-the-cloud and hybrid applications with Operations Management Suite and Azure Backup</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Protection &amp; Recovery</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214158650"/>
                  </a:ext>
                </a:extLst>
              </a:tr>
              <a:tr h="108287">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Tuesday</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12:30-1:45</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BRK2001</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B405-407</a:t>
                      </a:r>
                    </a:p>
                  </a:txBody>
                  <a:tcPr marL="44299" marR="44299" marT="0" marB="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dirty="0">
                          <a:effectLst/>
                        </a:rPr>
                        <a:t>Get control over your datacenter with security monitoring using Operations Management Suite</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Security &amp; Compliance</a:t>
                      </a:r>
                    </a:p>
                  </a:txBody>
                  <a:tcPr marL="44299" marR="44299" marT="0" marB="0"/>
                </a:tc>
                <a:extLst>
                  <a:ext uri="{0D108BD9-81ED-4DB2-BD59-A6C34878D82A}">
                    <a16:rowId xmlns:a16="http://schemas.microsoft.com/office/drawing/2014/main" val="890742169"/>
                  </a:ext>
                </a:extLst>
              </a:tr>
              <a:tr h="108287">
                <a:tc>
                  <a:txBody>
                    <a:bodyPr/>
                    <a:lstStyle/>
                    <a:p>
                      <a:pPr marL="0" marR="0">
                        <a:spcBef>
                          <a:spcPts val="0"/>
                        </a:spcBef>
                        <a:spcAft>
                          <a:spcPts val="0"/>
                        </a:spcAft>
                      </a:pPr>
                      <a:r>
                        <a:rPr lang="en-US" sz="1200">
                          <a:effectLst/>
                        </a:rPr>
                        <a:t>Tuesday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11:30-12:15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rPr>
                        <a:t>BRK1018</a:t>
                      </a:r>
                      <a:endParaRPr lang="en-US" sz="12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C114</a:t>
                      </a:r>
                    </a:p>
                  </a:txBody>
                  <a:tcPr marL="44299" marR="44299" marT="0" marB="0"/>
                </a:tc>
                <a:tc>
                  <a:txBody>
                    <a:bodyPr/>
                    <a:lstStyle/>
                    <a:p>
                      <a:pPr marL="0" marR="0">
                        <a:spcBef>
                          <a:spcPts val="0"/>
                        </a:spcBef>
                        <a:spcAft>
                          <a:spcPts val="0"/>
                        </a:spcAft>
                      </a:pPr>
                      <a:r>
                        <a:rPr lang="en-US" sz="1200" b="1" dirty="0">
                          <a:effectLst/>
                        </a:rPr>
                        <a:t>Discover how Manulife and Rackspace manage their hybrid environments today</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rPr>
                        <a:t>Overview</a:t>
                      </a:r>
                      <a:endParaRPr lang="en-US" sz="12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360096266"/>
                  </a:ext>
                </a:extLst>
              </a:tr>
              <a:tr h="108287">
                <a:tc>
                  <a:txBody>
                    <a:bodyPr/>
                    <a:lstStyle/>
                    <a:p>
                      <a:pPr marL="0" marR="0">
                        <a:spcBef>
                          <a:spcPts val="0"/>
                        </a:spcBef>
                        <a:spcAft>
                          <a:spcPts val="0"/>
                        </a:spcAft>
                      </a:pPr>
                      <a:r>
                        <a:rPr lang="en-US" sz="1200">
                          <a:effectLst/>
                        </a:rPr>
                        <a:t>Tuesday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12:30-1:45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BRK2001</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B405-407</a:t>
                      </a:r>
                    </a:p>
                  </a:txBody>
                  <a:tcPr marL="44299" marR="44299" marT="0" marB="0"/>
                </a:tc>
                <a:tc>
                  <a:txBody>
                    <a:bodyPr/>
                    <a:lstStyle/>
                    <a:p>
                      <a:pPr marL="0" marR="0">
                        <a:spcBef>
                          <a:spcPts val="0"/>
                        </a:spcBef>
                        <a:spcAft>
                          <a:spcPts val="0"/>
                        </a:spcAft>
                      </a:pPr>
                      <a:r>
                        <a:rPr lang="en-US" sz="1200" b="1" dirty="0">
                          <a:effectLst/>
                        </a:rPr>
                        <a:t>Get control over your datacenter with security monitoring using Operations Management Suite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Security &amp; Compliance</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48440878"/>
                  </a:ext>
                </a:extLst>
              </a:tr>
              <a:tr h="108287">
                <a:tc>
                  <a:txBody>
                    <a:bodyPr/>
                    <a:lstStyle/>
                    <a:p>
                      <a:pPr marL="0" marR="0">
                        <a:spcBef>
                          <a:spcPts val="0"/>
                        </a:spcBef>
                        <a:spcAft>
                          <a:spcPts val="0"/>
                        </a:spcAft>
                      </a:pPr>
                      <a:r>
                        <a:rPr lang="en-US" sz="1200">
                          <a:effectLst/>
                        </a:rPr>
                        <a:t>Tuesday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4:00-5:15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BRK3163</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B401-402</a:t>
                      </a:r>
                    </a:p>
                  </a:txBody>
                  <a:tcPr marL="44299" marR="44299" marT="0" marB="0"/>
                </a:tc>
                <a:tc>
                  <a:txBody>
                    <a:bodyPr/>
                    <a:lstStyle/>
                    <a:p>
                      <a:pPr marL="0" marR="0">
                        <a:spcBef>
                          <a:spcPts val="0"/>
                        </a:spcBef>
                        <a:spcAft>
                          <a:spcPts val="0"/>
                        </a:spcAft>
                      </a:pPr>
                      <a:r>
                        <a:rPr lang="en-US" sz="1200" b="1" dirty="0">
                          <a:effectLst/>
                        </a:rPr>
                        <a:t>Manage and troubleshoot infrastructure and application issues using Operations Management Suite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Insights &amp; Analytics</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230465465"/>
                  </a:ext>
                </a:extLst>
              </a:tr>
              <a:tr h="108287">
                <a:tc>
                  <a:txBody>
                    <a:bodyPr/>
                    <a:lstStyle/>
                    <a:p>
                      <a:pPr marL="0" marR="0">
                        <a:spcBef>
                          <a:spcPts val="0"/>
                        </a:spcBef>
                        <a:spcAft>
                          <a:spcPts val="0"/>
                        </a:spcAft>
                      </a:pPr>
                      <a:r>
                        <a:rPr lang="en-US" sz="1200">
                          <a:effectLst/>
                        </a:rPr>
                        <a:t>Wednesday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9:00-10:15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BRK2178</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Thomas Murphy Ballroom</a:t>
                      </a:r>
                      <a:r>
                        <a:rPr lang="en-US" sz="1200" baseline="0" dirty="0">
                          <a:effectLst/>
                          <a:latin typeface="Calibri" panose="020F0502020204030204" pitchFamily="34" charset="0"/>
                          <a:ea typeface="Calibri" panose="020F0502020204030204" pitchFamily="34" charset="0"/>
                        </a:rPr>
                        <a:t> 1</a:t>
                      </a:r>
                      <a:endParaRPr lang="en-US" sz="12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b="1" dirty="0">
                          <a:effectLst/>
                        </a:rPr>
                        <a:t>Dive deep into Operations Management Suite for applications and infrastructure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Overview</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2302518226"/>
                  </a:ext>
                </a:extLst>
              </a:tr>
              <a:tr h="108287">
                <a:tc>
                  <a:txBody>
                    <a:bodyPr/>
                    <a:lstStyle/>
                    <a:p>
                      <a:pPr marL="0" marR="0">
                        <a:spcBef>
                          <a:spcPts val="0"/>
                        </a:spcBef>
                        <a:spcAft>
                          <a:spcPts val="0"/>
                        </a:spcAft>
                      </a:pPr>
                      <a:r>
                        <a:rPr lang="en-US" sz="1200">
                          <a:effectLst/>
                        </a:rPr>
                        <a:t>Wednesday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10:45-12:00</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BRK3328</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C112</a:t>
                      </a:r>
                    </a:p>
                  </a:txBody>
                  <a:tcPr marL="44299" marR="44299" marT="0" marB="0"/>
                </a:tc>
                <a:tc>
                  <a:txBody>
                    <a:bodyPr/>
                    <a:lstStyle/>
                    <a:p>
                      <a:pPr marL="0" marR="0">
                        <a:spcBef>
                          <a:spcPts val="0"/>
                        </a:spcBef>
                        <a:spcAft>
                          <a:spcPts val="0"/>
                        </a:spcAft>
                      </a:pPr>
                      <a:r>
                        <a:rPr lang="en-US" sz="1200" b="1" dirty="0">
                          <a:effectLst/>
                        </a:rPr>
                        <a:t>Assess security posture of your datacenter in under one hour using Operations Management Suite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Security &amp; Compliance</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582499380"/>
                  </a:ext>
                </a:extLst>
              </a:tr>
              <a:tr h="108287">
                <a:tc>
                  <a:txBody>
                    <a:bodyPr/>
                    <a:lstStyle/>
                    <a:p>
                      <a:pPr marL="0" marR="0">
                        <a:spcBef>
                          <a:spcPts val="0"/>
                        </a:spcBef>
                        <a:spcAft>
                          <a:spcPts val="0"/>
                        </a:spcAft>
                      </a:pPr>
                      <a:r>
                        <a:rPr lang="en-US" sz="1200">
                          <a:effectLst/>
                        </a:rPr>
                        <a:t>Wednesday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12:30-1:45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BRK2181</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C202-204</a:t>
                      </a:r>
                    </a:p>
                  </a:txBody>
                  <a:tcPr marL="44299" marR="44299" marT="0" marB="0"/>
                </a:tc>
                <a:tc>
                  <a:txBody>
                    <a:bodyPr/>
                    <a:lstStyle/>
                    <a:p>
                      <a:pPr marL="0" marR="0">
                        <a:spcBef>
                          <a:spcPts val="0"/>
                        </a:spcBef>
                        <a:spcAft>
                          <a:spcPts val="0"/>
                        </a:spcAft>
                      </a:pPr>
                      <a:r>
                        <a:rPr lang="en-US" sz="1200" b="1" dirty="0">
                          <a:effectLst/>
                        </a:rPr>
                        <a:t>Protect every app: transform disaster recovery with Operations Management Suite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Protection &amp; Recovery</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4289767244"/>
                  </a:ext>
                </a:extLst>
              </a:tr>
              <a:tr h="108287">
                <a:tc>
                  <a:txBody>
                    <a:bodyPr/>
                    <a:lstStyle/>
                    <a:p>
                      <a:pPr marL="0" marR="0">
                        <a:spcBef>
                          <a:spcPts val="0"/>
                        </a:spcBef>
                        <a:spcAft>
                          <a:spcPts val="0"/>
                        </a:spcAft>
                      </a:pPr>
                      <a:r>
                        <a:rPr lang="en-US" sz="1200">
                          <a:effectLst/>
                        </a:rPr>
                        <a:t>Wednesday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2:15-3:30</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BRK2180</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B213-B214</a:t>
                      </a:r>
                    </a:p>
                  </a:txBody>
                  <a:tcPr marL="44299" marR="44299" marT="0" marB="0"/>
                </a:tc>
                <a:tc>
                  <a:txBody>
                    <a:bodyPr/>
                    <a:lstStyle/>
                    <a:p>
                      <a:pPr marL="0" marR="0">
                        <a:spcBef>
                          <a:spcPts val="0"/>
                        </a:spcBef>
                        <a:spcAft>
                          <a:spcPts val="0"/>
                        </a:spcAft>
                      </a:pPr>
                      <a:r>
                        <a:rPr lang="en-US" sz="1200" b="1" dirty="0">
                          <a:effectLst/>
                        </a:rPr>
                        <a:t>Monitor Linux in any cloud with Operations Management Suite </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Insights &amp; Analytics</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314712158"/>
                  </a:ext>
                </a:extLst>
              </a:tr>
              <a:tr h="108287">
                <a:tc>
                  <a:txBody>
                    <a:bodyPr/>
                    <a:lstStyle/>
                    <a:p>
                      <a:pPr marL="0" marR="0">
                        <a:spcBef>
                          <a:spcPts val="0"/>
                        </a:spcBef>
                        <a:spcAft>
                          <a:spcPts val="0"/>
                        </a:spcAft>
                      </a:pPr>
                      <a:r>
                        <a:rPr lang="en-US" sz="1200">
                          <a:effectLst/>
                        </a:rPr>
                        <a:t>Wednesday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4:40-5:15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BRK1000</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B206</a:t>
                      </a:r>
                    </a:p>
                  </a:txBody>
                  <a:tcPr marL="44299" marR="44299" marT="0" marB="0"/>
                </a:tc>
                <a:tc>
                  <a:txBody>
                    <a:bodyPr/>
                    <a:lstStyle/>
                    <a:p>
                      <a:pPr marL="0" marR="0">
                        <a:spcBef>
                          <a:spcPts val="0"/>
                        </a:spcBef>
                        <a:spcAft>
                          <a:spcPts val="0"/>
                        </a:spcAft>
                      </a:pPr>
                      <a:r>
                        <a:rPr lang="en-US" sz="1200" b="1" dirty="0">
                          <a:effectLst/>
                        </a:rPr>
                        <a:t>Discover how Accenture and Time Warner manage hybrid environments today </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Overview</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3953182281"/>
                  </a:ext>
                </a:extLst>
              </a:tr>
              <a:tr h="108287">
                <a:tc>
                  <a:txBody>
                    <a:bodyPr/>
                    <a:lstStyle/>
                    <a:p>
                      <a:pPr marL="0" marR="0">
                        <a:spcBef>
                          <a:spcPts val="0"/>
                        </a:spcBef>
                        <a:spcAft>
                          <a:spcPts val="0"/>
                        </a:spcAft>
                      </a:pPr>
                      <a:r>
                        <a:rPr lang="en-US" sz="1200">
                          <a:effectLst/>
                        </a:rPr>
                        <a:t>Thursday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9:00-10:15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BRK3042</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C112</a:t>
                      </a:r>
                    </a:p>
                  </a:txBody>
                  <a:tcPr marL="44299" marR="44299" marT="0" marB="0"/>
                </a:tc>
                <a:tc>
                  <a:txBody>
                    <a:bodyPr/>
                    <a:lstStyle/>
                    <a:p>
                      <a:pPr marL="0" marR="0">
                        <a:spcBef>
                          <a:spcPts val="0"/>
                        </a:spcBef>
                        <a:spcAft>
                          <a:spcPts val="0"/>
                        </a:spcAft>
                      </a:pPr>
                      <a:r>
                        <a:rPr lang="en-US" sz="1200" b="1" dirty="0">
                          <a:effectLst/>
                        </a:rPr>
                        <a:t>Migrate and disaster recover Azure workloads using Operations Management Suite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Protection &amp; Recovery</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1746805798"/>
                  </a:ext>
                </a:extLst>
              </a:tr>
              <a:tr h="108287">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Thursday</a:t>
                      </a:r>
                    </a:p>
                  </a:txBody>
                  <a:tcPr marL="44299" marR="44299" marT="0" marB="0"/>
                </a:tc>
                <a:tc>
                  <a:txBody>
                    <a:bodyPr/>
                    <a:lstStyle/>
                    <a:p>
                      <a:pPr marL="0" marR="0">
                        <a:spcBef>
                          <a:spcPts val="0"/>
                        </a:spcBef>
                        <a:spcAft>
                          <a:spcPts val="0"/>
                        </a:spcAft>
                      </a:pPr>
                      <a:r>
                        <a:rPr lang="en-US" sz="1200" b="0" dirty="0"/>
                        <a:t>11:30am - 12:15pm</a:t>
                      </a:r>
                      <a:endParaRPr lang="en-US" sz="1200" b="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BRK2293</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C114</a:t>
                      </a:r>
                    </a:p>
                  </a:txBody>
                  <a:tcPr marL="44299" marR="44299" marT="0" marB="0"/>
                </a:tc>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200" b="1" dirty="0"/>
                        <a:t>Mitigate datacenter security threats with guided investigation using Operations Management Suite</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Security &amp; Compliance</a:t>
                      </a:r>
                    </a:p>
                  </a:txBody>
                  <a:tcPr marL="44299" marR="44299" marT="0" marB="0"/>
                </a:tc>
                <a:extLst>
                  <a:ext uri="{0D108BD9-81ED-4DB2-BD59-A6C34878D82A}">
                    <a16:rowId xmlns:a16="http://schemas.microsoft.com/office/drawing/2014/main" val="2383899041"/>
                  </a:ext>
                </a:extLst>
              </a:tr>
              <a:tr h="108287">
                <a:tc>
                  <a:txBody>
                    <a:bodyPr/>
                    <a:lstStyle/>
                    <a:p>
                      <a:pPr marL="0" marR="0">
                        <a:spcBef>
                          <a:spcPts val="0"/>
                        </a:spcBef>
                        <a:spcAft>
                          <a:spcPts val="0"/>
                        </a:spcAft>
                      </a:pPr>
                      <a:r>
                        <a:rPr lang="en-US" sz="1200">
                          <a:effectLst/>
                        </a:rPr>
                        <a:t>Thursday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12:30-1:45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BRK2179</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C113</a:t>
                      </a:r>
                    </a:p>
                  </a:txBody>
                  <a:tcPr marL="44299" marR="44299" marT="0" marB="0"/>
                </a:tc>
                <a:tc>
                  <a:txBody>
                    <a:bodyPr/>
                    <a:lstStyle/>
                    <a:p>
                      <a:pPr marL="0" marR="0">
                        <a:spcBef>
                          <a:spcPts val="0"/>
                        </a:spcBef>
                        <a:spcAft>
                          <a:spcPts val="0"/>
                        </a:spcAft>
                      </a:pPr>
                      <a:r>
                        <a:rPr lang="en-US" sz="1200" b="1" dirty="0">
                          <a:effectLst/>
                        </a:rPr>
                        <a:t>Manage your Azure Resources at scale with Operations Management Suite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Overview</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2925861875"/>
                  </a:ext>
                </a:extLst>
              </a:tr>
              <a:tr h="108287">
                <a:tc>
                  <a:txBody>
                    <a:bodyPr/>
                    <a:lstStyle/>
                    <a:p>
                      <a:pPr marL="0" marR="0">
                        <a:spcBef>
                          <a:spcPts val="0"/>
                        </a:spcBef>
                        <a:spcAft>
                          <a:spcPts val="0"/>
                        </a:spcAft>
                      </a:pPr>
                      <a:r>
                        <a:rPr lang="en-US" sz="1200">
                          <a:effectLst/>
                        </a:rPr>
                        <a:t>Thursday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4:00-5:15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BRK3164</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Sidney Marcus Auditorium</a:t>
                      </a:r>
                    </a:p>
                  </a:txBody>
                  <a:tcPr marL="44299" marR="44299" marT="0" marB="0"/>
                </a:tc>
                <a:tc>
                  <a:txBody>
                    <a:bodyPr/>
                    <a:lstStyle/>
                    <a:p>
                      <a:pPr marL="0" marR="0">
                        <a:spcBef>
                          <a:spcPts val="0"/>
                        </a:spcBef>
                        <a:spcAft>
                          <a:spcPts val="0"/>
                        </a:spcAft>
                      </a:pPr>
                      <a:r>
                        <a:rPr lang="en-US" sz="1200" b="1" dirty="0">
                          <a:effectLst/>
                        </a:rPr>
                        <a:t>Automate tasks and gain efficiency for your hybrid environment</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Automation &amp; Control</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3287013049"/>
                  </a:ext>
                </a:extLst>
              </a:tr>
              <a:tr h="108287">
                <a:tc>
                  <a:txBody>
                    <a:bodyPr/>
                    <a:lstStyle/>
                    <a:p>
                      <a:pPr marL="0" marR="0">
                        <a:spcBef>
                          <a:spcPts val="0"/>
                        </a:spcBef>
                        <a:spcAft>
                          <a:spcPts val="0"/>
                        </a:spcAft>
                      </a:pPr>
                      <a:r>
                        <a:rPr lang="en-US" sz="1200">
                          <a:effectLst/>
                        </a:rPr>
                        <a:t>Friday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9:00-10:15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BRK2095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C112</a:t>
                      </a:r>
                    </a:p>
                  </a:txBody>
                  <a:tcPr marL="44299" marR="44299" marT="0" marB="0"/>
                </a:tc>
                <a:tc>
                  <a:txBody>
                    <a:bodyPr/>
                    <a:lstStyle/>
                    <a:p>
                      <a:pPr marL="0" marR="0">
                        <a:spcBef>
                          <a:spcPts val="0"/>
                        </a:spcBef>
                        <a:spcAft>
                          <a:spcPts val="0"/>
                        </a:spcAft>
                      </a:pPr>
                      <a:r>
                        <a:rPr lang="en-US" sz="1200" b="1" dirty="0">
                          <a:effectLst/>
                        </a:rPr>
                        <a:t>Uncover system and service issues of any app with Operations Management Suite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Insights &amp; Analytics</a:t>
                      </a:r>
                      <a:endParaRPr lang="en-US" sz="120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4018998133"/>
                  </a:ext>
                </a:extLst>
              </a:tr>
              <a:tr h="108287">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Friday</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10:45-12:00PM</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BRK2091</a:t>
                      </a: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A411-412</a:t>
                      </a:r>
                    </a:p>
                  </a:txBody>
                  <a:tcPr marL="44299" marR="44299" marT="0" marB="0"/>
                </a:tc>
                <a:tc>
                  <a:txBody>
                    <a:bodyPr/>
                    <a:lstStyle/>
                    <a:p>
                      <a:pPr marL="0" marR="0">
                        <a:spcBef>
                          <a:spcPts val="0"/>
                        </a:spcBef>
                        <a:spcAft>
                          <a:spcPts val="0"/>
                        </a:spcAft>
                      </a:pPr>
                      <a:r>
                        <a:rPr lang="en-US" sz="1200" b="1" dirty="0"/>
                        <a:t>Manage updates across on-premises and clouds for Windows Server &amp; Linux</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Automation &amp; Control</a:t>
                      </a:r>
                    </a:p>
                  </a:txBody>
                  <a:tcPr marL="44299" marR="44299" marT="0" marB="0"/>
                </a:tc>
                <a:extLst>
                  <a:ext uri="{0D108BD9-81ED-4DB2-BD59-A6C34878D82A}">
                    <a16:rowId xmlns:a16="http://schemas.microsoft.com/office/drawing/2014/main" val="1243538309"/>
                  </a:ext>
                </a:extLst>
              </a:tr>
              <a:tr h="108287">
                <a:tc>
                  <a:txBody>
                    <a:bodyPr/>
                    <a:lstStyle/>
                    <a:p>
                      <a:pPr marL="0" marR="0">
                        <a:spcBef>
                          <a:spcPts val="0"/>
                        </a:spcBef>
                        <a:spcAft>
                          <a:spcPts val="0"/>
                        </a:spcAft>
                      </a:pPr>
                      <a:r>
                        <a:rPr lang="en-US" sz="1200">
                          <a:effectLst/>
                        </a:rPr>
                        <a:t>Friday</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a:effectLst/>
                        </a:rPr>
                        <a:t>12:30-1:45</a:t>
                      </a:r>
                      <a:endParaRPr lang="en-US" sz="120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rPr>
                        <a:t>BRK2092</a:t>
                      </a:r>
                      <a:endParaRPr lang="en-US" sz="12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Thomas Murphy</a:t>
                      </a:r>
                      <a:r>
                        <a:rPr lang="en-US" sz="1200" baseline="0" dirty="0">
                          <a:effectLst/>
                          <a:latin typeface="Calibri" panose="020F0502020204030204" pitchFamily="34" charset="0"/>
                          <a:ea typeface="Calibri" panose="020F0502020204030204" pitchFamily="34" charset="0"/>
                        </a:rPr>
                        <a:t> Ballroom 2&amp;3</a:t>
                      </a:r>
                      <a:endParaRPr lang="en-US" sz="1200"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b="1" dirty="0">
                          <a:effectLst/>
                        </a:rPr>
                        <a:t>Explore configuration and change management in Operations Management Suite</a:t>
                      </a:r>
                      <a:endParaRPr lang="en-US" sz="1200" b="1" dirty="0">
                        <a:effectLst/>
                        <a:latin typeface="Calibri" panose="020F0502020204030204" pitchFamily="34" charset="0"/>
                        <a:ea typeface="Calibri" panose="020F0502020204030204" pitchFamily="34" charset="0"/>
                      </a:endParaRPr>
                    </a:p>
                  </a:txBody>
                  <a:tcPr marL="44299" marR="44299" marT="0" marB="0"/>
                </a:tc>
                <a:tc>
                  <a:txBody>
                    <a:bodyPr/>
                    <a:lstStyle/>
                    <a:p>
                      <a:pPr marL="0" marR="0">
                        <a:spcBef>
                          <a:spcPts val="0"/>
                        </a:spcBef>
                        <a:spcAft>
                          <a:spcPts val="0"/>
                        </a:spcAft>
                      </a:pPr>
                      <a:r>
                        <a:rPr lang="en-US" sz="1200" dirty="0">
                          <a:effectLst/>
                        </a:rPr>
                        <a:t>Automation &amp; Control</a:t>
                      </a:r>
                      <a:endParaRPr lang="en-US" sz="1200" dirty="0">
                        <a:effectLst/>
                        <a:latin typeface="Calibri" panose="020F0502020204030204" pitchFamily="34" charset="0"/>
                        <a:ea typeface="Calibri" panose="020F0502020204030204" pitchFamily="34" charset="0"/>
                      </a:endParaRPr>
                    </a:p>
                  </a:txBody>
                  <a:tcPr marL="44299" marR="44299" marT="0" marB="0"/>
                </a:tc>
                <a:extLst>
                  <a:ext uri="{0D108BD9-81ED-4DB2-BD59-A6C34878D82A}">
                    <a16:rowId xmlns:a16="http://schemas.microsoft.com/office/drawing/2014/main" val="2012893097"/>
                  </a:ext>
                </a:extLst>
              </a:tr>
            </a:tbl>
          </a:graphicData>
        </a:graphic>
      </p:graphicFrame>
      <p:sp>
        <p:nvSpPr>
          <p:cNvPr id="5" name="Title 2"/>
          <p:cNvSpPr txBox="1">
            <a:spLocks/>
          </p:cNvSpPr>
          <p:nvPr/>
        </p:nvSpPr>
        <p:spPr>
          <a:xfrm>
            <a:off x="247418" y="8953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rPr>
              <a:t>Operations Management Suite Sessions at #MSIgnite</a:t>
            </a:r>
          </a:p>
        </p:txBody>
      </p:sp>
    </p:spTree>
    <p:extLst>
      <p:ext uri="{BB962C8B-B14F-4D97-AF65-F5344CB8AC3E}">
        <p14:creationId xmlns:p14="http://schemas.microsoft.com/office/powerpoint/2010/main" val="395891435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837" y="2010600"/>
            <a:ext cx="4953000" cy="1181862"/>
          </a:xfrm>
        </p:spPr>
        <p:txBody>
          <a:bodyPr/>
          <a:lstStyle/>
          <a:p>
            <a:r>
              <a:rPr lang="en-US" dirty="0"/>
              <a:t>Thank you!</a:t>
            </a:r>
            <a:endParaRPr lang="en-US" sz="7200" dirty="0"/>
          </a:p>
        </p:txBody>
      </p:sp>
      <p:sp>
        <p:nvSpPr>
          <p:cNvPr id="3" name="TextBox 2"/>
          <p:cNvSpPr txBox="1"/>
          <p:nvPr/>
        </p:nvSpPr>
        <p:spPr>
          <a:xfrm>
            <a:off x="122237" y="4022340"/>
            <a:ext cx="12115800" cy="2806922"/>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2917">
                      <a:schemeClr val="tx1"/>
                    </a:gs>
                    <a:gs pos="30000">
                      <a:schemeClr val="tx1"/>
                    </a:gs>
                  </a:gsLst>
                  <a:lin ang="5400000" scaled="0"/>
                </a:gradFill>
                <a:effectLst/>
                <a:uLnTx/>
                <a:uFillTx/>
              </a:rPr>
              <a:t>Automation &amp; Control Related sessions</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Mon 1:00 - THR3028 - Build solutions with Operations Management Suite extensions and integration</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Wed 9:00 - BRK2178 -Dive deep into Operations Management Suite for applications and infrastructure</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Wed 2:10 - THR3024 - Evolve your automation strategy with Operations Management Suite </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Thu 4:00 - BRK3164 - Automate tasks and gain efficiency for your hybrid environment</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Fri 10:45 - BRK2091 - Manage updates across on-premises and clouds for Windows Server &amp; Linux</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Fri 12:30 - BRK2092 - Explore configuration and change management in Operations Management Suite</a:t>
            </a:r>
          </a:p>
        </p:txBody>
      </p:sp>
    </p:spTree>
    <p:extLst>
      <p:ext uri="{BB962C8B-B14F-4D97-AF65-F5344CB8AC3E}">
        <p14:creationId xmlns:p14="http://schemas.microsoft.com/office/powerpoint/2010/main" val="112352084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136515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86"/>
          <p:cNvSpPr>
            <a:spLocks/>
          </p:cNvSpPr>
          <p:nvPr/>
        </p:nvSpPr>
        <p:spPr bwMode="auto">
          <a:xfrm>
            <a:off x="4179427" y="1048150"/>
            <a:ext cx="2631011" cy="1599921"/>
          </a:xfrm>
          <a:custGeom>
            <a:avLst/>
            <a:gdLst>
              <a:gd name="T0" fmla="*/ 3780 w 3790"/>
              <a:gd name="T1" fmla="*/ 1582 h 2332"/>
              <a:gd name="T2" fmla="*/ 3710 w 3790"/>
              <a:gd name="T3" fmla="*/ 1358 h 2332"/>
              <a:gd name="T4" fmla="*/ 3580 w 3790"/>
              <a:gd name="T5" fmla="*/ 1158 h 2332"/>
              <a:gd name="T6" fmla="*/ 3400 w 3790"/>
              <a:gd name="T7" fmla="*/ 1004 h 2332"/>
              <a:gd name="T8" fmla="*/ 3286 w 3790"/>
              <a:gd name="T9" fmla="*/ 944 h 2332"/>
              <a:gd name="T10" fmla="*/ 3280 w 3790"/>
              <a:gd name="T11" fmla="*/ 908 h 2332"/>
              <a:gd name="T12" fmla="*/ 3260 w 3790"/>
              <a:gd name="T13" fmla="*/ 796 h 2332"/>
              <a:gd name="T14" fmla="*/ 3220 w 3790"/>
              <a:gd name="T15" fmla="*/ 690 h 2332"/>
              <a:gd name="T16" fmla="*/ 3162 w 3790"/>
              <a:gd name="T17" fmla="*/ 596 h 2332"/>
              <a:gd name="T18" fmla="*/ 3088 w 3790"/>
              <a:gd name="T19" fmla="*/ 516 h 2332"/>
              <a:gd name="T20" fmla="*/ 2998 w 3790"/>
              <a:gd name="T21" fmla="*/ 450 h 2332"/>
              <a:gd name="T22" fmla="*/ 2898 w 3790"/>
              <a:gd name="T23" fmla="*/ 402 h 2332"/>
              <a:gd name="T24" fmla="*/ 2788 w 3790"/>
              <a:gd name="T25" fmla="*/ 374 h 2332"/>
              <a:gd name="T26" fmla="*/ 2700 w 3790"/>
              <a:gd name="T27" fmla="*/ 368 h 2332"/>
              <a:gd name="T28" fmla="*/ 2522 w 3790"/>
              <a:gd name="T29" fmla="*/ 396 h 2332"/>
              <a:gd name="T30" fmla="*/ 2366 w 3790"/>
              <a:gd name="T31" fmla="*/ 472 h 2332"/>
              <a:gd name="T32" fmla="*/ 2256 w 3790"/>
              <a:gd name="T33" fmla="*/ 324 h 2332"/>
              <a:gd name="T34" fmla="*/ 2070 w 3790"/>
              <a:gd name="T35" fmla="*/ 164 h 2332"/>
              <a:gd name="T36" fmla="*/ 1848 w 3790"/>
              <a:gd name="T37" fmla="*/ 54 h 2332"/>
              <a:gd name="T38" fmla="*/ 1596 w 3790"/>
              <a:gd name="T39" fmla="*/ 2 h 2332"/>
              <a:gd name="T40" fmla="*/ 1430 w 3790"/>
              <a:gd name="T41" fmla="*/ 6 h 2332"/>
              <a:gd name="T42" fmla="*/ 1240 w 3790"/>
              <a:gd name="T43" fmla="*/ 44 h 2332"/>
              <a:gd name="T44" fmla="*/ 1064 w 3790"/>
              <a:gd name="T45" fmla="*/ 118 h 2332"/>
              <a:gd name="T46" fmla="*/ 908 w 3790"/>
              <a:gd name="T47" fmla="*/ 224 h 2332"/>
              <a:gd name="T48" fmla="*/ 776 w 3790"/>
              <a:gd name="T49" fmla="*/ 356 h 2332"/>
              <a:gd name="T50" fmla="*/ 672 w 3790"/>
              <a:gd name="T51" fmla="*/ 512 h 2332"/>
              <a:gd name="T52" fmla="*/ 598 w 3790"/>
              <a:gd name="T53" fmla="*/ 688 h 2332"/>
              <a:gd name="T54" fmla="*/ 558 w 3790"/>
              <a:gd name="T55" fmla="*/ 878 h 2332"/>
              <a:gd name="T56" fmla="*/ 554 w 3790"/>
              <a:gd name="T57" fmla="*/ 1012 h 2332"/>
              <a:gd name="T58" fmla="*/ 560 w 3790"/>
              <a:gd name="T59" fmla="*/ 1056 h 2332"/>
              <a:gd name="T60" fmla="*/ 388 w 3790"/>
              <a:gd name="T61" fmla="*/ 1120 h 2332"/>
              <a:gd name="T62" fmla="*/ 198 w 3790"/>
              <a:gd name="T63" fmla="*/ 1252 h 2332"/>
              <a:gd name="T64" fmla="*/ 92 w 3790"/>
              <a:gd name="T65" fmla="*/ 1384 h 2332"/>
              <a:gd name="T66" fmla="*/ 42 w 3790"/>
              <a:gd name="T67" fmla="*/ 1484 h 2332"/>
              <a:gd name="T68" fmla="*/ 10 w 3790"/>
              <a:gd name="T69" fmla="*/ 1594 h 2332"/>
              <a:gd name="T70" fmla="*/ 0 w 3790"/>
              <a:gd name="T71" fmla="*/ 1712 h 2332"/>
              <a:gd name="T72" fmla="*/ 8 w 3790"/>
              <a:gd name="T73" fmla="*/ 1816 h 2332"/>
              <a:gd name="T74" fmla="*/ 44 w 3790"/>
              <a:gd name="T75" fmla="*/ 1942 h 2332"/>
              <a:gd name="T76" fmla="*/ 106 w 3790"/>
              <a:gd name="T77" fmla="*/ 2052 h 2332"/>
              <a:gd name="T78" fmla="*/ 192 w 3790"/>
              <a:gd name="T79" fmla="*/ 2146 h 2332"/>
              <a:gd name="T80" fmla="*/ 298 w 3790"/>
              <a:gd name="T81" fmla="*/ 2222 h 2332"/>
              <a:gd name="T82" fmla="*/ 420 w 3790"/>
              <a:gd name="T83" fmla="*/ 2278 h 2332"/>
              <a:gd name="T84" fmla="*/ 558 w 3790"/>
              <a:gd name="T85" fmla="*/ 2316 h 2332"/>
              <a:gd name="T86" fmla="*/ 706 w 3790"/>
              <a:gd name="T87" fmla="*/ 2332 h 2332"/>
              <a:gd name="T88" fmla="*/ 3106 w 3790"/>
              <a:gd name="T89" fmla="*/ 2322 h 2332"/>
              <a:gd name="T90" fmla="*/ 3360 w 3790"/>
              <a:gd name="T91" fmla="*/ 2260 h 2332"/>
              <a:gd name="T92" fmla="*/ 3486 w 3790"/>
              <a:gd name="T93" fmla="*/ 2204 h 2332"/>
              <a:gd name="T94" fmla="*/ 3594 w 3790"/>
              <a:gd name="T95" fmla="*/ 2132 h 2332"/>
              <a:gd name="T96" fmla="*/ 3682 w 3790"/>
              <a:gd name="T97" fmla="*/ 2044 h 2332"/>
              <a:gd name="T98" fmla="*/ 3744 w 3790"/>
              <a:gd name="T99" fmla="*/ 1936 h 2332"/>
              <a:gd name="T100" fmla="*/ 3782 w 3790"/>
              <a:gd name="T101" fmla="*/ 181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94" y="948"/>
                </a:lnTo>
                <a:lnTo>
                  <a:pt x="3286" y="944"/>
                </a:lnTo>
                <a:lnTo>
                  <a:pt x="3280" y="938"/>
                </a:lnTo>
                <a:lnTo>
                  <a:pt x="3280" y="938"/>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700" y="368"/>
                </a:lnTo>
                <a:lnTo>
                  <a:pt x="2654" y="370"/>
                </a:lnTo>
                <a:lnTo>
                  <a:pt x="2608" y="374"/>
                </a:lnTo>
                <a:lnTo>
                  <a:pt x="2564" y="384"/>
                </a:lnTo>
                <a:lnTo>
                  <a:pt x="2522" y="396"/>
                </a:lnTo>
                <a:lnTo>
                  <a:pt x="2482" y="410"/>
                </a:lnTo>
                <a:lnTo>
                  <a:pt x="2442" y="428"/>
                </a:lnTo>
                <a:lnTo>
                  <a:pt x="2404" y="450"/>
                </a:lnTo>
                <a:lnTo>
                  <a:pt x="2366" y="472"/>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978"/>
                </a:lnTo>
                <a:lnTo>
                  <a:pt x="554" y="1012"/>
                </a:lnTo>
                <a:lnTo>
                  <a:pt x="556" y="1046"/>
                </a:lnTo>
                <a:lnTo>
                  <a:pt x="556" y="1046"/>
                </a:lnTo>
                <a:lnTo>
                  <a:pt x="556" y="1054"/>
                </a:lnTo>
                <a:lnTo>
                  <a:pt x="560" y="1056"/>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solidFill>
            <a:schemeClr val="tx2">
              <a:alpha val="62000"/>
            </a:schemeClr>
          </a:solidFill>
          <a:ln>
            <a:noFill/>
          </a:ln>
        </p:spPr>
        <p:txBody>
          <a:bodyPr vert="horz" wrap="square" lIns="87817" tIns="43908" rIns="87817" bIns="4390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205"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dirty="0">
              <a:ln>
                <a:noFill/>
              </a:ln>
              <a:solidFill>
                <a:srgbClr val="505050"/>
              </a:solidFill>
              <a:effectLst/>
              <a:uLnTx/>
              <a:uFillTx/>
              <a:latin typeface="+mn-lt"/>
              <a:ea typeface="+mn-ea"/>
              <a:cs typeface="+mn-cs"/>
            </a:endParaRPr>
          </a:p>
        </p:txBody>
      </p:sp>
      <p:sp>
        <p:nvSpPr>
          <p:cNvPr id="2" name="Left-Right Arrow 1"/>
          <p:cNvSpPr/>
          <p:nvPr/>
        </p:nvSpPr>
        <p:spPr>
          <a:xfrm>
            <a:off x="73565" y="4066410"/>
            <a:ext cx="6259317" cy="1975921"/>
          </a:xfrm>
          <a:prstGeom prst="leftRightArrow">
            <a:avLst/>
          </a:prstGeom>
          <a:solidFill>
            <a:srgbClr val="5B9BD5">
              <a:alpha val="5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8" name="Rectangle 7"/>
          <p:cNvSpPr/>
          <p:nvPr/>
        </p:nvSpPr>
        <p:spPr>
          <a:xfrm>
            <a:off x="8272264" y="1445034"/>
            <a:ext cx="3905934" cy="12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prstClr val="white"/>
                </a:solidFill>
                <a:effectLst/>
                <a:uLnTx/>
                <a:uFillTx/>
              </a:rPr>
              <a:t>Enable consistent control and compliance</a:t>
            </a:r>
          </a:p>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prstClr val="white"/>
                </a:solidFill>
                <a:effectLst/>
                <a:uLnTx/>
                <a:uFillTx/>
              </a:rPr>
              <a:t>Gain visibility across workloads</a:t>
            </a:r>
          </a:p>
        </p:txBody>
      </p:sp>
      <p:sp>
        <p:nvSpPr>
          <p:cNvPr id="12" name="Rectangle 11"/>
          <p:cNvSpPr/>
          <p:nvPr/>
        </p:nvSpPr>
        <p:spPr>
          <a:xfrm>
            <a:off x="8272265" y="2769753"/>
            <a:ext cx="3905934" cy="12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a:ln>
                  <a:noFill/>
                </a:ln>
                <a:solidFill>
                  <a:prstClr val="white"/>
                </a:solidFill>
                <a:effectLst/>
                <a:uLnTx/>
                <a:uFillTx/>
              </a:rPr>
              <a:t>Gain visibility across workloads</a:t>
            </a:r>
            <a:endParaRPr kumimoji="0" lang="en-US" sz="1836" b="0" i="0" u="none" strike="noStrike" kern="0" cap="none" spc="0" normalizeH="0" baseline="0" noProof="0" dirty="0">
              <a:ln>
                <a:noFill/>
              </a:ln>
              <a:solidFill>
                <a:prstClr val="white"/>
              </a:solidFill>
              <a:effectLst/>
              <a:uLnTx/>
              <a:uFillTx/>
            </a:endParaRPr>
          </a:p>
        </p:txBody>
      </p:sp>
      <p:sp>
        <p:nvSpPr>
          <p:cNvPr id="13" name="Rectangle 12"/>
          <p:cNvSpPr/>
          <p:nvPr/>
        </p:nvSpPr>
        <p:spPr>
          <a:xfrm>
            <a:off x="8272265" y="4094476"/>
            <a:ext cx="3905934" cy="12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prstClr val="white"/>
                </a:solidFill>
                <a:effectLst/>
                <a:uLnTx/>
                <a:uFillTx/>
              </a:rPr>
              <a:t>Respond faster to security threats</a:t>
            </a:r>
          </a:p>
        </p:txBody>
      </p:sp>
      <p:sp>
        <p:nvSpPr>
          <p:cNvPr id="14" name="Rectangle 13"/>
          <p:cNvSpPr/>
          <p:nvPr/>
        </p:nvSpPr>
        <p:spPr>
          <a:xfrm>
            <a:off x="8272267" y="5419194"/>
            <a:ext cx="3905934" cy="12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prstClr val="white"/>
                </a:solidFill>
                <a:effectLst/>
                <a:uLnTx/>
                <a:uFillTx/>
              </a:rPr>
              <a:t>Ensure availability of apps and data</a:t>
            </a:r>
          </a:p>
        </p:txBody>
      </p:sp>
      <p:sp>
        <p:nvSpPr>
          <p:cNvPr id="15" name="Rectangle 14"/>
          <p:cNvSpPr/>
          <p:nvPr/>
        </p:nvSpPr>
        <p:spPr>
          <a:xfrm>
            <a:off x="6493698" y="1445035"/>
            <a:ext cx="1681036" cy="12462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prstClr val="white"/>
                </a:solidFill>
                <a:effectLst/>
                <a:uLnTx/>
                <a:uFillTx/>
              </a:rPr>
              <a:t>Automation &amp; Control</a:t>
            </a:r>
          </a:p>
        </p:txBody>
      </p:sp>
      <p:sp>
        <p:nvSpPr>
          <p:cNvPr id="16" name="Rectangle 15"/>
          <p:cNvSpPr/>
          <p:nvPr/>
        </p:nvSpPr>
        <p:spPr>
          <a:xfrm>
            <a:off x="6493698" y="5419193"/>
            <a:ext cx="1681036" cy="12462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prstClr val="white"/>
                </a:solidFill>
                <a:effectLst/>
                <a:uLnTx/>
                <a:uFillTx/>
              </a:rPr>
              <a:t>Protection &amp; Recovery</a:t>
            </a:r>
          </a:p>
        </p:txBody>
      </p:sp>
      <p:sp>
        <p:nvSpPr>
          <p:cNvPr id="17" name="Rectangle 16"/>
          <p:cNvSpPr/>
          <p:nvPr/>
        </p:nvSpPr>
        <p:spPr>
          <a:xfrm>
            <a:off x="6493698" y="4094475"/>
            <a:ext cx="1681036" cy="12462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prstClr val="white"/>
                </a:solidFill>
                <a:effectLst/>
                <a:uLnTx/>
                <a:uFillTx/>
              </a:rPr>
              <a:t>Security &amp; Compliance</a:t>
            </a:r>
          </a:p>
        </p:txBody>
      </p:sp>
      <p:sp>
        <p:nvSpPr>
          <p:cNvPr id="18" name="Rectangle 17"/>
          <p:cNvSpPr/>
          <p:nvPr/>
        </p:nvSpPr>
        <p:spPr>
          <a:xfrm>
            <a:off x="6493698" y="2769754"/>
            <a:ext cx="1681036" cy="12462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r>
              <a:rPr kumimoji="0" lang="en-US" sz="1836" b="0" i="0" u="none" strike="noStrike" kern="0" cap="none" spc="0" normalizeH="0" baseline="0" noProof="0" dirty="0">
                <a:ln>
                  <a:noFill/>
                </a:ln>
                <a:solidFill>
                  <a:prstClr val="white"/>
                </a:solidFill>
                <a:effectLst/>
                <a:uLnTx/>
                <a:uFillTx/>
              </a:rPr>
              <a:t>Insight &amp; Analytics</a:t>
            </a:r>
          </a:p>
        </p:txBody>
      </p:sp>
      <p:sp>
        <p:nvSpPr>
          <p:cNvPr id="20" name="Title 3"/>
          <p:cNvSpPr txBox="1">
            <a:spLocks/>
          </p:cNvSpPr>
          <p:nvPr/>
        </p:nvSpPr>
        <p:spPr>
          <a:xfrm>
            <a:off x="277167" y="296184"/>
            <a:ext cx="11884506" cy="917314"/>
          </a:xfrm>
          <a:prstGeom prst="rect">
            <a:avLst/>
          </a:prstGeom>
        </p:spPr>
        <p:txBody>
          <a:bodyPr vert="horz" wrap="square" lIns="149175" tIns="93234" rIns="149175" bIns="93234" rtlCol="0" anchor="t">
            <a:noAutofit/>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205" rtl="0" eaLnBrk="1" fontAlgn="auto" latinLnBrk="0" hangingPunct="1">
              <a:lnSpc>
                <a:spcPct val="90000"/>
              </a:lnSpc>
              <a:spcBef>
                <a:spcPct val="0"/>
              </a:spcBef>
              <a:spcAft>
                <a:spcPts val="0"/>
              </a:spcAft>
              <a:buClrTx/>
              <a:buSzTx/>
              <a:buFontTx/>
              <a:buNone/>
              <a:tabLst/>
              <a:defRPr/>
            </a:pPr>
            <a:r>
              <a:rPr kumimoji="0" lang="en-US" sz="4488" b="0" i="0" u="none" strike="noStrike" kern="1200" cap="none" spc="-100" normalizeH="0" baseline="0" noProof="0">
                <a:ln w="3175">
                  <a:noFill/>
                </a:ln>
                <a:gradFill>
                  <a:gsLst>
                    <a:gs pos="1250">
                      <a:srgbClr val="505050"/>
                    </a:gs>
                    <a:gs pos="100000">
                      <a:srgbClr val="505050"/>
                    </a:gs>
                  </a:gsLst>
                  <a:lin ang="5400000" scaled="0"/>
                </a:gradFill>
                <a:effectLst/>
                <a:uLnTx/>
                <a:uFillTx/>
                <a:latin typeface="Segoe UI Light" panose="020B0502040204020203" pitchFamily="34" charset="0"/>
                <a:ea typeface="+mn-ea"/>
                <a:cs typeface="Segoe UI Light" panose="020B0502040204020203" pitchFamily="34" charset="0"/>
              </a:rPr>
              <a:t>Operations Management and Security</a:t>
            </a:r>
            <a:br>
              <a:rPr kumimoji="0" lang="en-US" sz="4488" b="0" i="0" u="none" strike="noStrike" kern="1200" cap="none" spc="0" normalizeH="0" baseline="0" noProof="0">
                <a:ln w="3175">
                  <a:noFill/>
                </a:ln>
                <a:gradFill>
                  <a:gsLst>
                    <a:gs pos="0">
                      <a:srgbClr val="0078D7"/>
                    </a:gs>
                    <a:gs pos="100000">
                      <a:srgbClr val="0078D7"/>
                    </a:gs>
                  </a:gsLst>
                  <a:lin ang="13800000" scaled="0"/>
                </a:gradFill>
                <a:effectLst/>
                <a:uLnTx/>
                <a:uFillTx/>
                <a:latin typeface="Segoe UI Light" panose="020B0502040204020203" pitchFamily="34" charset="0"/>
                <a:ea typeface="Segoe UI" charset="0"/>
                <a:cs typeface="Segoe UI Light" panose="020B0502040204020203" pitchFamily="34" charset="0"/>
              </a:rPr>
            </a:br>
            <a:endParaRPr kumimoji="0" lang="en-US" sz="4488" b="0" i="0" u="none" strike="noStrike" kern="1200" cap="none" spc="0" normalizeH="0" baseline="0" noProof="0">
              <a:ln w="3175">
                <a:noFill/>
              </a:ln>
              <a:gradFill>
                <a:gsLst>
                  <a:gs pos="0">
                    <a:srgbClr val="0078D7"/>
                  </a:gs>
                  <a:gs pos="100000">
                    <a:srgbClr val="0078D7"/>
                  </a:gs>
                </a:gsLst>
                <a:lin ang="13800000" scaled="0"/>
              </a:gradFill>
              <a:effectLst/>
              <a:uLnTx/>
              <a:uFillTx/>
              <a:latin typeface="Segoe UI Light" panose="020B0502040204020203" pitchFamily="34" charset="0"/>
              <a:ea typeface="+mn-ea"/>
              <a:cs typeface="Segoe UI Light" panose="020B0502040204020203" pitchFamily="34" charset="0"/>
            </a:endParaRPr>
          </a:p>
        </p:txBody>
      </p:sp>
      <p:sp>
        <p:nvSpPr>
          <p:cNvPr id="21" name="Right Arrow 20"/>
          <p:cNvSpPr/>
          <p:nvPr/>
        </p:nvSpPr>
        <p:spPr>
          <a:xfrm>
            <a:off x="8033475" y="1923376"/>
            <a:ext cx="437917" cy="2742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8" name="Right Arrow 27"/>
          <p:cNvSpPr/>
          <p:nvPr/>
        </p:nvSpPr>
        <p:spPr>
          <a:xfrm>
            <a:off x="8046244" y="3264056"/>
            <a:ext cx="437917" cy="2742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29" name="Right Arrow 28"/>
          <p:cNvSpPr/>
          <p:nvPr/>
        </p:nvSpPr>
        <p:spPr>
          <a:xfrm>
            <a:off x="8033474" y="4604735"/>
            <a:ext cx="437917" cy="2742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0" name="Right Arrow 29"/>
          <p:cNvSpPr/>
          <p:nvPr/>
        </p:nvSpPr>
        <p:spPr>
          <a:xfrm>
            <a:off x="8053306" y="5905200"/>
            <a:ext cx="437917" cy="27426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32239"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ysClr val="windowText" lastClr="000000"/>
              </a:solidFill>
              <a:effectLst/>
              <a:uLnTx/>
              <a:uFillTx/>
            </a:endParaRPr>
          </a:p>
        </p:txBody>
      </p:sp>
      <p:sp>
        <p:nvSpPr>
          <p:cNvPr id="34" name="Freeform 86"/>
          <p:cNvSpPr>
            <a:spLocks/>
          </p:cNvSpPr>
          <p:nvPr/>
        </p:nvSpPr>
        <p:spPr bwMode="auto">
          <a:xfrm>
            <a:off x="2174499" y="1236823"/>
            <a:ext cx="3003772" cy="1878363"/>
          </a:xfrm>
          <a:custGeom>
            <a:avLst/>
            <a:gdLst>
              <a:gd name="T0" fmla="*/ 3780 w 3790"/>
              <a:gd name="T1" fmla="*/ 1582 h 2332"/>
              <a:gd name="T2" fmla="*/ 3710 w 3790"/>
              <a:gd name="T3" fmla="*/ 1358 h 2332"/>
              <a:gd name="T4" fmla="*/ 3580 w 3790"/>
              <a:gd name="T5" fmla="*/ 1158 h 2332"/>
              <a:gd name="T6" fmla="*/ 3400 w 3790"/>
              <a:gd name="T7" fmla="*/ 1004 h 2332"/>
              <a:gd name="T8" fmla="*/ 3286 w 3790"/>
              <a:gd name="T9" fmla="*/ 944 h 2332"/>
              <a:gd name="T10" fmla="*/ 3280 w 3790"/>
              <a:gd name="T11" fmla="*/ 908 h 2332"/>
              <a:gd name="T12" fmla="*/ 3260 w 3790"/>
              <a:gd name="T13" fmla="*/ 796 h 2332"/>
              <a:gd name="T14" fmla="*/ 3220 w 3790"/>
              <a:gd name="T15" fmla="*/ 690 h 2332"/>
              <a:gd name="T16" fmla="*/ 3162 w 3790"/>
              <a:gd name="T17" fmla="*/ 596 h 2332"/>
              <a:gd name="T18" fmla="*/ 3088 w 3790"/>
              <a:gd name="T19" fmla="*/ 516 h 2332"/>
              <a:gd name="T20" fmla="*/ 2998 w 3790"/>
              <a:gd name="T21" fmla="*/ 450 h 2332"/>
              <a:gd name="T22" fmla="*/ 2898 w 3790"/>
              <a:gd name="T23" fmla="*/ 402 h 2332"/>
              <a:gd name="T24" fmla="*/ 2788 w 3790"/>
              <a:gd name="T25" fmla="*/ 374 h 2332"/>
              <a:gd name="T26" fmla="*/ 2700 w 3790"/>
              <a:gd name="T27" fmla="*/ 368 h 2332"/>
              <a:gd name="T28" fmla="*/ 2522 w 3790"/>
              <a:gd name="T29" fmla="*/ 396 h 2332"/>
              <a:gd name="T30" fmla="*/ 2366 w 3790"/>
              <a:gd name="T31" fmla="*/ 472 h 2332"/>
              <a:gd name="T32" fmla="*/ 2256 w 3790"/>
              <a:gd name="T33" fmla="*/ 324 h 2332"/>
              <a:gd name="T34" fmla="*/ 2070 w 3790"/>
              <a:gd name="T35" fmla="*/ 164 h 2332"/>
              <a:gd name="T36" fmla="*/ 1848 w 3790"/>
              <a:gd name="T37" fmla="*/ 54 h 2332"/>
              <a:gd name="T38" fmla="*/ 1596 w 3790"/>
              <a:gd name="T39" fmla="*/ 2 h 2332"/>
              <a:gd name="T40" fmla="*/ 1430 w 3790"/>
              <a:gd name="T41" fmla="*/ 6 h 2332"/>
              <a:gd name="T42" fmla="*/ 1240 w 3790"/>
              <a:gd name="T43" fmla="*/ 44 h 2332"/>
              <a:gd name="T44" fmla="*/ 1064 w 3790"/>
              <a:gd name="T45" fmla="*/ 118 h 2332"/>
              <a:gd name="T46" fmla="*/ 908 w 3790"/>
              <a:gd name="T47" fmla="*/ 224 h 2332"/>
              <a:gd name="T48" fmla="*/ 776 w 3790"/>
              <a:gd name="T49" fmla="*/ 356 h 2332"/>
              <a:gd name="T50" fmla="*/ 672 w 3790"/>
              <a:gd name="T51" fmla="*/ 512 h 2332"/>
              <a:gd name="T52" fmla="*/ 598 w 3790"/>
              <a:gd name="T53" fmla="*/ 688 h 2332"/>
              <a:gd name="T54" fmla="*/ 558 w 3790"/>
              <a:gd name="T55" fmla="*/ 878 h 2332"/>
              <a:gd name="T56" fmla="*/ 554 w 3790"/>
              <a:gd name="T57" fmla="*/ 1012 h 2332"/>
              <a:gd name="T58" fmla="*/ 560 w 3790"/>
              <a:gd name="T59" fmla="*/ 1056 h 2332"/>
              <a:gd name="T60" fmla="*/ 388 w 3790"/>
              <a:gd name="T61" fmla="*/ 1120 h 2332"/>
              <a:gd name="T62" fmla="*/ 198 w 3790"/>
              <a:gd name="T63" fmla="*/ 1252 h 2332"/>
              <a:gd name="T64" fmla="*/ 92 w 3790"/>
              <a:gd name="T65" fmla="*/ 1384 h 2332"/>
              <a:gd name="T66" fmla="*/ 42 w 3790"/>
              <a:gd name="T67" fmla="*/ 1484 h 2332"/>
              <a:gd name="T68" fmla="*/ 10 w 3790"/>
              <a:gd name="T69" fmla="*/ 1594 h 2332"/>
              <a:gd name="T70" fmla="*/ 0 w 3790"/>
              <a:gd name="T71" fmla="*/ 1712 h 2332"/>
              <a:gd name="T72" fmla="*/ 8 w 3790"/>
              <a:gd name="T73" fmla="*/ 1816 h 2332"/>
              <a:gd name="T74" fmla="*/ 44 w 3790"/>
              <a:gd name="T75" fmla="*/ 1942 h 2332"/>
              <a:gd name="T76" fmla="*/ 106 w 3790"/>
              <a:gd name="T77" fmla="*/ 2052 h 2332"/>
              <a:gd name="T78" fmla="*/ 192 w 3790"/>
              <a:gd name="T79" fmla="*/ 2146 h 2332"/>
              <a:gd name="T80" fmla="*/ 298 w 3790"/>
              <a:gd name="T81" fmla="*/ 2222 h 2332"/>
              <a:gd name="T82" fmla="*/ 420 w 3790"/>
              <a:gd name="T83" fmla="*/ 2278 h 2332"/>
              <a:gd name="T84" fmla="*/ 558 w 3790"/>
              <a:gd name="T85" fmla="*/ 2316 h 2332"/>
              <a:gd name="T86" fmla="*/ 706 w 3790"/>
              <a:gd name="T87" fmla="*/ 2332 h 2332"/>
              <a:gd name="T88" fmla="*/ 3106 w 3790"/>
              <a:gd name="T89" fmla="*/ 2322 h 2332"/>
              <a:gd name="T90" fmla="*/ 3360 w 3790"/>
              <a:gd name="T91" fmla="*/ 2260 h 2332"/>
              <a:gd name="T92" fmla="*/ 3486 w 3790"/>
              <a:gd name="T93" fmla="*/ 2204 h 2332"/>
              <a:gd name="T94" fmla="*/ 3594 w 3790"/>
              <a:gd name="T95" fmla="*/ 2132 h 2332"/>
              <a:gd name="T96" fmla="*/ 3682 w 3790"/>
              <a:gd name="T97" fmla="*/ 2044 h 2332"/>
              <a:gd name="T98" fmla="*/ 3744 w 3790"/>
              <a:gd name="T99" fmla="*/ 1936 h 2332"/>
              <a:gd name="T100" fmla="*/ 3782 w 3790"/>
              <a:gd name="T101" fmla="*/ 181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90" h="2332">
                <a:moveTo>
                  <a:pt x="3790" y="1700"/>
                </a:moveTo>
                <a:lnTo>
                  <a:pt x="3790" y="1700"/>
                </a:lnTo>
                <a:lnTo>
                  <a:pt x="3788" y="1642"/>
                </a:lnTo>
                <a:lnTo>
                  <a:pt x="3780" y="1582"/>
                </a:lnTo>
                <a:lnTo>
                  <a:pt x="3770" y="1524"/>
                </a:lnTo>
                <a:lnTo>
                  <a:pt x="3754" y="1468"/>
                </a:lnTo>
                <a:lnTo>
                  <a:pt x="3734" y="1412"/>
                </a:lnTo>
                <a:lnTo>
                  <a:pt x="3710" y="1358"/>
                </a:lnTo>
                <a:lnTo>
                  <a:pt x="3684" y="1304"/>
                </a:lnTo>
                <a:lnTo>
                  <a:pt x="3652" y="1254"/>
                </a:lnTo>
                <a:lnTo>
                  <a:pt x="3618" y="1206"/>
                </a:lnTo>
                <a:lnTo>
                  <a:pt x="3580" y="1158"/>
                </a:lnTo>
                <a:lnTo>
                  <a:pt x="3540" y="1116"/>
                </a:lnTo>
                <a:lnTo>
                  <a:pt x="3496" y="1076"/>
                </a:lnTo>
                <a:lnTo>
                  <a:pt x="3448" y="1038"/>
                </a:lnTo>
                <a:lnTo>
                  <a:pt x="3400" y="1004"/>
                </a:lnTo>
                <a:lnTo>
                  <a:pt x="3348" y="974"/>
                </a:lnTo>
                <a:lnTo>
                  <a:pt x="3294" y="948"/>
                </a:lnTo>
                <a:lnTo>
                  <a:pt x="3294" y="948"/>
                </a:lnTo>
                <a:lnTo>
                  <a:pt x="3286" y="944"/>
                </a:lnTo>
                <a:lnTo>
                  <a:pt x="3280" y="938"/>
                </a:lnTo>
                <a:lnTo>
                  <a:pt x="3280" y="938"/>
                </a:lnTo>
                <a:lnTo>
                  <a:pt x="3280" y="938"/>
                </a:lnTo>
                <a:lnTo>
                  <a:pt x="3280" y="908"/>
                </a:lnTo>
                <a:lnTo>
                  <a:pt x="3278" y="880"/>
                </a:lnTo>
                <a:lnTo>
                  <a:pt x="3272" y="852"/>
                </a:lnTo>
                <a:lnTo>
                  <a:pt x="3268" y="822"/>
                </a:lnTo>
                <a:lnTo>
                  <a:pt x="3260" y="796"/>
                </a:lnTo>
                <a:lnTo>
                  <a:pt x="3252" y="768"/>
                </a:lnTo>
                <a:lnTo>
                  <a:pt x="3244" y="742"/>
                </a:lnTo>
                <a:lnTo>
                  <a:pt x="3232" y="716"/>
                </a:lnTo>
                <a:lnTo>
                  <a:pt x="3220" y="690"/>
                </a:lnTo>
                <a:lnTo>
                  <a:pt x="3208" y="666"/>
                </a:lnTo>
                <a:lnTo>
                  <a:pt x="3194" y="642"/>
                </a:lnTo>
                <a:lnTo>
                  <a:pt x="3178" y="618"/>
                </a:lnTo>
                <a:lnTo>
                  <a:pt x="3162" y="596"/>
                </a:lnTo>
                <a:lnTo>
                  <a:pt x="3144" y="574"/>
                </a:lnTo>
                <a:lnTo>
                  <a:pt x="3126" y="554"/>
                </a:lnTo>
                <a:lnTo>
                  <a:pt x="3108" y="534"/>
                </a:lnTo>
                <a:lnTo>
                  <a:pt x="3088" y="516"/>
                </a:lnTo>
                <a:lnTo>
                  <a:pt x="3066" y="498"/>
                </a:lnTo>
                <a:lnTo>
                  <a:pt x="3044" y="480"/>
                </a:lnTo>
                <a:lnTo>
                  <a:pt x="3022" y="464"/>
                </a:lnTo>
                <a:lnTo>
                  <a:pt x="2998" y="450"/>
                </a:lnTo>
                <a:lnTo>
                  <a:pt x="2974" y="436"/>
                </a:lnTo>
                <a:lnTo>
                  <a:pt x="2950" y="424"/>
                </a:lnTo>
                <a:lnTo>
                  <a:pt x="2924" y="412"/>
                </a:lnTo>
                <a:lnTo>
                  <a:pt x="2898" y="402"/>
                </a:lnTo>
                <a:lnTo>
                  <a:pt x="2870" y="394"/>
                </a:lnTo>
                <a:lnTo>
                  <a:pt x="2844" y="386"/>
                </a:lnTo>
                <a:lnTo>
                  <a:pt x="2816" y="380"/>
                </a:lnTo>
                <a:lnTo>
                  <a:pt x="2788" y="374"/>
                </a:lnTo>
                <a:lnTo>
                  <a:pt x="2758" y="370"/>
                </a:lnTo>
                <a:lnTo>
                  <a:pt x="2730" y="368"/>
                </a:lnTo>
                <a:lnTo>
                  <a:pt x="2700" y="368"/>
                </a:lnTo>
                <a:lnTo>
                  <a:pt x="2700" y="368"/>
                </a:lnTo>
                <a:lnTo>
                  <a:pt x="2654" y="370"/>
                </a:lnTo>
                <a:lnTo>
                  <a:pt x="2608" y="374"/>
                </a:lnTo>
                <a:lnTo>
                  <a:pt x="2564" y="384"/>
                </a:lnTo>
                <a:lnTo>
                  <a:pt x="2522" y="396"/>
                </a:lnTo>
                <a:lnTo>
                  <a:pt x="2482" y="410"/>
                </a:lnTo>
                <a:lnTo>
                  <a:pt x="2442" y="428"/>
                </a:lnTo>
                <a:lnTo>
                  <a:pt x="2404" y="450"/>
                </a:lnTo>
                <a:lnTo>
                  <a:pt x="2366" y="472"/>
                </a:lnTo>
                <a:lnTo>
                  <a:pt x="2366" y="472"/>
                </a:lnTo>
                <a:lnTo>
                  <a:pt x="2334" y="420"/>
                </a:lnTo>
                <a:lnTo>
                  <a:pt x="2296" y="372"/>
                </a:lnTo>
                <a:lnTo>
                  <a:pt x="2256" y="324"/>
                </a:lnTo>
                <a:lnTo>
                  <a:pt x="2214" y="280"/>
                </a:lnTo>
                <a:lnTo>
                  <a:pt x="2168" y="238"/>
                </a:lnTo>
                <a:lnTo>
                  <a:pt x="2120" y="198"/>
                </a:lnTo>
                <a:lnTo>
                  <a:pt x="2070" y="164"/>
                </a:lnTo>
                <a:lnTo>
                  <a:pt x="2018" y="130"/>
                </a:lnTo>
                <a:lnTo>
                  <a:pt x="1962" y="102"/>
                </a:lnTo>
                <a:lnTo>
                  <a:pt x="1906" y="76"/>
                </a:lnTo>
                <a:lnTo>
                  <a:pt x="1848" y="54"/>
                </a:lnTo>
                <a:lnTo>
                  <a:pt x="1786" y="34"/>
                </a:lnTo>
                <a:lnTo>
                  <a:pt x="1724" y="20"/>
                </a:lnTo>
                <a:lnTo>
                  <a:pt x="1662" y="10"/>
                </a:lnTo>
                <a:lnTo>
                  <a:pt x="1596" y="2"/>
                </a:lnTo>
                <a:lnTo>
                  <a:pt x="1530" y="0"/>
                </a:lnTo>
                <a:lnTo>
                  <a:pt x="1530" y="0"/>
                </a:lnTo>
                <a:lnTo>
                  <a:pt x="1480" y="2"/>
                </a:lnTo>
                <a:lnTo>
                  <a:pt x="1430" y="6"/>
                </a:lnTo>
                <a:lnTo>
                  <a:pt x="1382" y="12"/>
                </a:lnTo>
                <a:lnTo>
                  <a:pt x="1334" y="20"/>
                </a:lnTo>
                <a:lnTo>
                  <a:pt x="1286" y="32"/>
                </a:lnTo>
                <a:lnTo>
                  <a:pt x="1240" y="44"/>
                </a:lnTo>
                <a:lnTo>
                  <a:pt x="1194" y="60"/>
                </a:lnTo>
                <a:lnTo>
                  <a:pt x="1150" y="78"/>
                </a:lnTo>
                <a:lnTo>
                  <a:pt x="1106" y="96"/>
                </a:lnTo>
                <a:lnTo>
                  <a:pt x="1064" y="118"/>
                </a:lnTo>
                <a:lnTo>
                  <a:pt x="1024" y="142"/>
                </a:lnTo>
                <a:lnTo>
                  <a:pt x="984" y="168"/>
                </a:lnTo>
                <a:lnTo>
                  <a:pt x="946" y="194"/>
                </a:lnTo>
                <a:lnTo>
                  <a:pt x="908" y="224"/>
                </a:lnTo>
                <a:lnTo>
                  <a:pt x="874" y="254"/>
                </a:lnTo>
                <a:lnTo>
                  <a:pt x="840" y="286"/>
                </a:lnTo>
                <a:lnTo>
                  <a:pt x="808" y="320"/>
                </a:lnTo>
                <a:lnTo>
                  <a:pt x="776" y="356"/>
                </a:lnTo>
                <a:lnTo>
                  <a:pt x="748" y="394"/>
                </a:lnTo>
                <a:lnTo>
                  <a:pt x="720" y="432"/>
                </a:lnTo>
                <a:lnTo>
                  <a:pt x="694" y="470"/>
                </a:lnTo>
                <a:lnTo>
                  <a:pt x="672" y="512"/>
                </a:lnTo>
                <a:lnTo>
                  <a:pt x="650" y="554"/>
                </a:lnTo>
                <a:lnTo>
                  <a:pt x="630" y="598"/>
                </a:lnTo>
                <a:lnTo>
                  <a:pt x="612" y="642"/>
                </a:lnTo>
                <a:lnTo>
                  <a:pt x="598" y="688"/>
                </a:lnTo>
                <a:lnTo>
                  <a:pt x="584" y="734"/>
                </a:lnTo>
                <a:lnTo>
                  <a:pt x="574" y="780"/>
                </a:lnTo>
                <a:lnTo>
                  <a:pt x="564" y="828"/>
                </a:lnTo>
                <a:lnTo>
                  <a:pt x="558" y="878"/>
                </a:lnTo>
                <a:lnTo>
                  <a:pt x="554" y="928"/>
                </a:lnTo>
                <a:lnTo>
                  <a:pt x="554" y="978"/>
                </a:lnTo>
                <a:lnTo>
                  <a:pt x="554" y="978"/>
                </a:lnTo>
                <a:lnTo>
                  <a:pt x="554" y="1012"/>
                </a:lnTo>
                <a:lnTo>
                  <a:pt x="556" y="1046"/>
                </a:lnTo>
                <a:lnTo>
                  <a:pt x="556" y="1046"/>
                </a:lnTo>
                <a:lnTo>
                  <a:pt x="556" y="1054"/>
                </a:lnTo>
                <a:lnTo>
                  <a:pt x="560" y="1056"/>
                </a:lnTo>
                <a:lnTo>
                  <a:pt x="560" y="1056"/>
                </a:lnTo>
                <a:lnTo>
                  <a:pt x="502" y="1074"/>
                </a:lnTo>
                <a:lnTo>
                  <a:pt x="444" y="1094"/>
                </a:lnTo>
                <a:lnTo>
                  <a:pt x="388" y="1120"/>
                </a:lnTo>
                <a:lnTo>
                  <a:pt x="336" y="1148"/>
                </a:lnTo>
                <a:lnTo>
                  <a:pt x="288" y="1180"/>
                </a:lnTo>
                <a:lnTo>
                  <a:pt x="242" y="1214"/>
                </a:lnTo>
                <a:lnTo>
                  <a:pt x="198" y="1252"/>
                </a:lnTo>
                <a:lnTo>
                  <a:pt x="158" y="1292"/>
                </a:lnTo>
                <a:lnTo>
                  <a:pt x="124" y="1336"/>
                </a:lnTo>
                <a:lnTo>
                  <a:pt x="106" y="1360"/>
                </a:lnTo>
                <a:lnTo>
                  <a:pt x="92" y="1384"/>
                </a:lnTo>
                <a:lnTo>
                  <a:pt x="78" y="1408"/>
                </a:lnTo>
                <a:lnTo>
                  <a:pt x="64" y="1432"/>
                </a:lnTo>
                <a:lnTo>
                  <a:pt x="52" y="1458"/>
                </a:lnTo>
                <a:lnTo>
                  <a:pt x="42" y="1484"/>
                </a:lnTo>
                <a:lnTo>
                  <a:pt x="32" y="1510"/>
                </a:lnTo>
                <a:lnTo>
                  <a:pt x="24" y="1538"/>
                </a:lnTo>
                <a:lnTo>
                  <a:pt x="16" y="1566"/>
                </a:lnTo>
                <a:lnTo>
                  <a:pt x="10" y="1594"/>
                </a:lnTo>
                <a:lnTo>
                  <a:pt x="6" y="1622"/>
                </a:lnTo>
                <a:lnTo>
                  <a:pt x="2" y="1652"/>
                </a:lnTo>
                <a:lnTo>
                  <a:pt x="0" y="1682"/>
                </a:lnTo>
                <a:lnTo>
                  <a:pt x="0" y="1712"/>
                </a:lnTo>
                <a:lnTo>
                  <a:pt x="0" y="1712"/>
                </a:lnTo>
                <a:lnTo>
                  <a:pt x="0" y="1748"/>
                </a:lnTo>
                <a:lnTo>
                  <a:pt x="2" y="1782"/>
                </a:lnTo>
                <a:lnTo>
                  <a:pt x="8" y="1816"/>
                </a:lnTo>
                <a:lnTo>
                  <a:pt x="14" y="1848"/>
                </a:lnTo>
                <a:lnTo>
                  <a:pt x="22" y="1880"/>
                </a:lnTo>
                <a:lnTo>
                  <a:pt x="32" y="1912"/>
                </a:lnTo>
                <a:lnTo>
                  <a:pt x="44" y="1942"/>
                </a:lnTo>
                <a:lnTo>
                  <a:pt x="58" y="1970"/>
                </a:lnTo>
                <a:lnTo>
                  <a:pt x="72" y="1998"/>
                </a:lnTo>
                <a:lnTo>
                  <a:pt x="88" y="2026"/>
                </a:lnTo>
                <a:lnTo>
                  <a:pt x="106" y="2052"/>
                </a:lnTo>
                <a:lnTo>
                  <a:pt x="126" y="2076"/>
                </a:lnTo>
                <a:lnTo>
                  <a:pt x="146" y="2100"/>
                </a:lnTo>
                <a:lnTo>
                  <a:pt x="170" y="2124"/>
                </a:lnTo>
                <a:lnTo>
                  <a:pt x="192" y="2146"/>
                </a:lnTo>
                <a:lnTo>
                  <a:pt x="218" y="2166"/>
                </a:lnTo>
                <a:lnTo>
                  <a:pt x="244" y="2186"/>
                </a:lnTo>
                <a:lnTo>
                  <a:pt x="270" y="2204"/>
                </a:lnTo>
                <a:lnTo>
                  <a:pt x="298" y="2222"/>
                </a:lnTo>
                <a:lnTo>
                  <a:pt x="328" y="2238"/>
                </a:lnTo>
                <a:lnTo>
                  <a:pt x="358" y="2252"/>
                </a:lnTo>
                <a:lnTo>
                  <a:pt x="388" y="2266"/>
                </a:lnTo>
                <a:lnTo>
                  <a:pt x="420" y="2278"/>
                </a:lnTo>
                <a:lnTo>
                  <a:pt x="454" y="2290"/>
                </a:lnTo>
                <a:lnTo>
                  <a:pt x="488" y="2300"/>
                </a:lnTo>
                <a:lnTo>
                  <a:pt x="522" y="2308"/>
                </a:lnTo>
                <a:lnTo>
                  <a:pt x="558" y="2316"/>
                </a:lnTo>
                <a:lnTo>
                  <a:pt x="594" y="2322"/>
                </a:lnTo>
                <a:lnTo>
                  <a:pt x="630" y="2326"/>
                </a:lnTo>
                <a:lnTo>
                  <a:pt x="668" y="2330"/>
                </a:lnTo>
                <a:lnTo>
                  <a:pt x="706" y="2332"/>
                </a:lnTo>
                <a:lnTo>
                  <a:pt x="744" y="2332"/>
                </a:lnTo>
                <a:lnTo>
                  <a:pt x="3026" y="2332"/>
                </a:lnTo>
                <a:lnTo>
                  <a:pt x="3026" y="2332"/>
                </a:lnTo>
                <a:lnTo>
                  <a:pt x="3106" y="2322"/>
                </a:lnTo>
                <a:lnTo>
                  <a:pt x="3182" y="2308"/>
                </a:lnTo>
                <a:lnTo>
                  <a:pt x="3256" y="2292"/>
                </a:lnTo>
                <a:lnTo>
                  <a:pt x="3326" y="2272"/>
                </a:lnTo>
                <a:lnTo>
                  <a:pt x="3360" y="2260"/>
                </a:lnTo>
                <a:lnTo>
                  <a:pt x="3394" y="2248"/>
                </a:lnTo>
                <a:lnTo>
                  <a:pt x="3426" y="2234"/>
                </a:lnTo>
                <a:lnTo>
                  <a:pt x="3456" y="2220"/>
                </a:lnTo>
                <a:lnTo>
                  <a:pt x="3486" y="2204"/>
                </a:lnTo>
                <a:lnTo>
                  <a:pt x="3516" y="2188"/>
                </a:lnTo>
                <a:lnTo>
                  <a:pt x="3544" y="2170"/>
                </a:lnTo>
                <a:lnTo>
                  <a:pt x="3570" y="2152"/>
                </a:lnTo>
                <a:lnTo>
                  <a:pt x="3594" y="2132"/>
                </a:lnTo>
                <a:lnTo>
                  <a:pt x="3618" y="2112"/>
                </a:lnTo>
                <a:lnTo>
                  <a:pt x="3640" y="2090"/>
                </a:lnTo>
                <a:lnTo>
                  <a:pt x="3662" y="2068"/>
                </a:lnTo>
                <a:lnTo>
                  <a:pt x="3682" y="2044"/>
                </a:lnTo>
                <a:lnTo>
                  <a:pt x="3700" y="2018"/>
                </a:lnTo>
                <a:lnTo>
                  <a:pt x="3716" y="1992"/>
                </a:lnTo>
                <a:lnTo>
                  <a:pt x="3732" y="1964"/>
                </a:lnTo>
                <a:lnTo>
                  <a:pt x="3744" y="1936"/>
                </a:lnTo>
                <a:lnTo>
                  <a:pt x="3756" y="1906"/>
                </a:lnTo>
                <a:lnTo>
                  <a:pt x="3766" y="1876"/>
                </a:lnTo>
                <a:lnTo>
                  <a:pt x="3774" y="1844"/>
                </a:lnTo>
                <a:lnTo>
                  <a:pt x="3782" y="1810"/>
                </a:lnTo>
                <a:lnTo>
                  <a:pt x="3786" y="1774"/>
                </a:lnTo>
                <a:lnTo>
                  <a:pt x="3790" y="1738"/>
                </a:lnTo>
                <a:lnTo>
                  <a:pt x="3790" y="1700"/>
                </a:lnTo>
                <a:close/>
              </a:path>
            </a:pathLst>
          </a:custGeom>
          <a:solidFill>
            <a:schemeClr val="tx2">
              <a:alpha val="62000"/>
            </a:schemeClr>
          </a:solidFill>
          <a:ln>
            <a:noFill/>
          </a:ln>
        </p:spPr>
        <p:txBody>
          <a:bodyPr vert="horz" wrap="square" lIns="87817" tIns="43908" rIns="87817" bIns="43908"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205" rtl="0" eaLnBrk="1" fontAlgn="auto" latinLnBrk="0" hangingPunct="1">
              <a:lnSpc>
                <a:spcPct val="100000"/>
              </a:lnSpc>
              <a:spcBef>
                <a:spcPts val="0"/>
              </a:spcBef>
              <a:spcAft>
                <a:spcPts val="0"/>
              </a:spcAft>
              <a:buClrTx/>
              <a:buSzTx/>
              <a:buFontTx/>
              <a:buNone/>
              <a:tabLst/>
              <a:defRPr/>
            </a:pPr>
            <a:endParaRPr kumimoji="0" lang="en-US" sz="1148" b="0" i="0" u="none" strike="noStrike" kern="1200" cap="none" spc="0" normalizeH="0" baseline="0" noProof="0" dirty="0">
              <a:ln>
                <a:noFill/>
              </a:ln>
              <a:solidFill>
                <a:srgbClr val="505050"/>
              </a:solidFill>
              <a:effectLst/>
              <a:uLnTx/>
              <a:uFillTx/>
              <a:latin typeface="+mn-lt"/>
              <a:ea typeface="+mn-ea"/>
              <a:cs typeface="+mn-cs"/>
            </a:endParaRPr>
          </a:p>
        </p:txBody>
      </p:sp>
      <p:pic>
        <p:nvPicPr>
          <p:cNvPr id="32" name="Picture 31"/>
          <p:cNvPicPr/>
          <p:nvPr/>
        </p:nvPicPr>
        <p:blipFill>
          <a:blip r:embed="rId3">
            <a:extLst>
              <a:ext uri="{28A0092B-C50C-407E-A947-70E740481C1C}">
                <a14:useLocalDpi xmlns:a14="http://schemas.microsoft.com/office/drawing/2010/main" val="0"/>
              </a:ext>
            </a:extLst>
          </a:blip>
          <a:stretch>
            <a:fillRect/>
          </a:stretch>
        </p:blipFill>
        <p:spPr>
          <a:xfrm>
            <a:off x="3438546" y="2041916"/>
            <a:ext cx="2660753" cy="1879139"/>
          </a:xfrm>
          <a:prstGeom prst="rect">
            <a:avLst/>
          </a:prstGeom>
          <a:noFill/>
        </p:spPr>
      </p:pic>
      <p:pic>
        <p:nvPicPr>
          <p:cNvPr id="39" name="Picture 38"/>
          <p:cNvPicPr>
            <a:picLocks noChangeAspect="1"/>
          </p:cNvPicPr>
          <p:nvPr/>
        </p:nvPicPr>
        <p:blipFill>
          <a:blip r:embed="rId4"/>
          <a:stretch>
            <a:fillRect/>
          </a:stretch>
        </p:blipFill>
        <p:spPr>
          <a:xfrm>
            <a:off x="1363533" y="1954595"/>
            <a:ext cx="1264047" cy="1682812"/>
          </a:xfrm>
          <a:prstGeom prst="rect">
            <a:avLst/>
          </a:prstGeom>
        </p:spPr>
      </p:pic>
      <p:sp>
        <p:nvSpPr>
          <p:cNvPr id="40" name="TextBox 39"/>
          <p:cNvSpPr txBox="1"/>
          <p:nvPr/>
        </p:nvSpPr>
        <p:spPr bwMode="auto">
          <a:xfrm>
            <a:off x="3203224" y="4787245"/>
            <a:ext cx="2918024" cy="59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1" tIns="45700" rIns="91401" bIns="45700" numCol="1" rtlCol="0" anchor="ctr" anchorCtr="0" compatLnSpc="1">
            <a:prstTxWarp prst="textNoShape">
              <a:avLst/>
            </a:prstTxWarp>
            <a:spAutoFit/>
          </a:bodyPr>
          <a:lstStyle/>
          <a:p>
            <a:pPr marL="0" marR="0" lvl="0" indent="0" algn="ctr" defTabSz="91387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0">
                      <a:prstClr val="black"/>
                    </a:gs>
                    <a:gs pos="59000">
                      <a:prstClr val="black"/>
                    </a:gs>
                  </a:gsLst>
                  <a:lin ang="13800000" scaled="0"/>
                </a:gradFill>
                <a:effectLst/>
                <a:uLnTx/>
                <a:uFillTx/>
                <a:latin typeface="Segoe UI Semibold" panose="020B0702040204020203" pitchFamily="34" charset="0"/>
                <a:cs typeface="Segoe UI Semibold" panose="020B0702040204020203" pitchFamily="34" charset="0"/>
              </a:rPr>
              <a:t>Public and hosted clouds</a:t>
            </a:r>
          </a:p>
          <a:p>
            <a:pPr marL="0" marR="0" lvl="0" indent="0" algn="ctr" defTabSz="913873" eaLnBrk="1" fontAlgn="auto" latinLnBrk="0" hangingPunct="1">
              <a:lnSpc>
                <a:spcPct val="100000"/>
              </a:lnSpc>
              <a:spcBef>
                <a:spcPts val="0"/>
              </a:spcBef>
              <a:spcAft>
                <a:spcPts val="0"/>
              </a:spcAft>
              <a:buClrTx/>
              <a:buSzTx/>
              <a:buFontTx/>
              <a:buNone/>
              <a:tabLst/>
              <a:defRPr/>
            </a:pPr>
            <a:r>
              <a:rPr kumimoji="0" lang="en-US" sz="1397" b="0" i="0" u="none" strike="noStrike" kern="0" cap="none" spc="0" normalizeH="0" baseline="0" noProof="0" dirty="0">
                <a:ln>
                  <a:noFill/>
                </a:ln>
                <a:gradFill>
                  <a:gsLst>
                    <a:gs pos="1250">
                      <a:prstClr val="black"/>
                    </a:gs>
                    <a:gs pos="100000">
                      <a:prstClr val="black"/>
                    </a:gs>
                  </a:gsLst>
                  <a:lin ang="5400000" scaled="0"/>
                </a:gradFill>
                <a:effectLst/>
                <a:uLnTx/>
                <a:uFillTx/>
              </a:rPr>
              <a:t>Azure or AWS</a:t>
            </a:r>
          </a:p>
        </p:txBody>
      </p:sp>
      <p:sp>
        <p:nvSpPr>
          <p:cNvPr id="41" name="TextBox 40"/>
          <p:cNvSpPr txBox="1"/>
          <p:nvPr/>
        </p:nvSpPr>
        <p:spPr bwMode="auto">
          <a:xfrm>
            <a:off x="384785" y="4792056"/>
            <a:ext cx="2720907" cy="36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1" tIns="45700" rIns="91401" bIns="45700" numCol="1" rtlCol="0" anchor="ctr" anchorCtr="0" compatLnSpc="1">
            <a:prstTxWarp prst="textNoShape">
              <a:avLst/>
            </a:prstTxWarp>
            <a:spAutoFit/>
          </a:bodyPr>
          <a:lstStyle/>
          <a:p>
            <a:pPr marL="0" marR="0" lvl="0" indent="0" algn="ctr" defTabSz="91387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gradFill>
                  <a:gsLst>
                    <a:gs pos="0">
                      <a:prstClr val="black"/>
                    </a:gs>
                    <a:gs pos="59000">
                      <a:prstClr val="black"/>
                    </a:gs>
                  </a:gsLst>
                  <a:lin ang="13800000" scaled="0"/>
                </a:gradFill>
                <a:effectLst/>
                <a:uLnTx/>
                <a:uFillTx/>
                <a:latin typeface="Segoe UI Semibold" panose="020B0702040204020203" pitchFamily="34" charset="0"/>
                <a:cs typeface="Segoe UI Semibold" panose="020B0702040204020203" pitchFamily="34" charset="0"/>
              </a:rPr>
              <a:t>On-premises datacenter</a:t>
            </a:r>
          </a:p>
        </p:txBody>
      </p:sp>
    </p:spTree>
    <p:extLst>
      <p:ext uri="{BB962C8B-B14F-4D97-AF65-F5344CB8AC3E}">
        <p14:creationId xmlns:p14="http://schemas.microsoft.com/office/powerpoint/2010/main" val="2153699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3907424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8837" y="2010600"/>
            <a:ext cx="4953000" cy="1181862"/>
          </a:xfrm>
        </p:spPr>
        <p:txBody>
          <a:bodyPr/>
          <a:lstStyle/>
          <a:p>
            <a:r>
              <a:rPr lang="en-US" dirty="0"/>
              <a:t>Thank you!</a:t>
            </a:r>
            <a:endParaRPr lang="en-US" sz="7200" dirty="0"/>
          </a:p>
        </p:txBody>
      </p:sp>
      <p:sp>
        <p:nvSpPr>
          <p:cNvPr id="3" name="TextBox 2"/>
          <p:cNvSpPr txBox="1"/>
          <p:nvPr/>
        </p:nvSpPr>
        <p:spPr>
          <a:xfrm>
            <a:off x="122237" y="4022340"/>
            <a:ext cx="12115800" cy="2806922"/>
          </a:xfrm>
          <a:prstGeom prst="rect">
            <a:avLst/>
          </a:prstGeom>
          <a:no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800" b="0" i="0" u="none" strike="noStrike" kern="0" cap="none" spc="0" normalizeH="0" baseline="0" noProof="0" dirty="0">
                <a:ln>
                  <a:noFill/>
                </a:ln>
                <a:gradFill>
                  <a:gsLst>
                    <a:gs pos="2917">
                      <a:schemeClr val="tx1"/>
                    </a:gs>
                    <a:gs pos="30000">
                      <a:schemeClr val="tx1"/>
                    </a:gs>
                  </a:gsLst>
                  <a:lin ang="5400000" scaled="0"/>
                </a:gradFill>
                <a:effectLst/>
                <a:uLnTx/>
                <a:uFillTx/>
              </a:rPr>
              <a:t>Automation &amp; Control Related sessions</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Mon 1:00 - THR3028 - Build solutions with Operations Management Suite extensions and integration</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Wed 9:00 - BRK2178 -Dive deep into Operations Management Suite for applications and infrastructure</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Wed 2:10 - THR3024 - Evolve your automation strategy with Operations Management Suite </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Thu 4:00 - BRK3164 - Automate tasks and gain efficiency for your hybrid environment</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Fri 10:45 - BRK2091 - Manage updates across on-premises and clouds for Windows Server &amp; Linux</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2000" b="0" i="0" u="none" strike="noStrike" kern="0" cap="none" spc="0" normalizeH="0" baseline="0" noProof="0" dirty="0">
                <a:ln>
                  <a:noFill/>
                </a:ln>
                <a:gradFill>
                  <a:gsLst>
                    <a:gs pos="2917">
                      <a:schemeClr val="tx1"/>
                    </a:gs>
                    <a:gs pos="30000">
                      <a:schemeClr val="tx1"/>
                    </a:gs>
                  </a:gsLst>
                  <a:lin ang="5400000" scaled="0"/>
                </a:gradFill>
                <a:effectLst/>
                <a:uLnTx/>
                <a:uFillTx/>
              </a:rPr>
              <a:t>Fri 12:30 - BRK2092 - Explore configuration and change management in Operations Management Suite</a:t>
            </a:r>
          </a:p>
        </p:txBody>
      </p:sp>
    </p:spTree>
    <p:extLst>
      <p:ext uri="{BB962C8B-B14F-4D97-AF65-F5344CB8AC3E}">
        <p14:creationId xmlns:p14="http://schemas.microsoft.com/office/powerpoint/2010/main" val="2578660398"/>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7756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Rectangle 8"/>
          <p:cNvSpPr/>
          <p:nvPr/>
        </p:nvSpPr>
        <p:spPr bwMode="auto">
          <a:xfrm>
            <a:off x="8910311" y="69238"/>
            <a:ext cx="3405779" cy="6067232"/>
          </a:xfrm>
          <a:prstGeom prst="rect">
            <a:avLst/>
          </a:prstGeom>
          <a:solidFill>
            <a:schemeClr val="tx1">
              <a:alpha val="21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marL="0" marR="0" lvl="0" indent="0" algn="ctr" defTabSz="913926" eaLnBrk="1" fontAlgn="base" latinLnBrk="0" hangingPunct="1">
              <a:lnSpc>
                <a:spcPct val="100000"/>
              </a:lnSpc>
              <a:spcBef>
                <a:spcPct val="0"/>
              </a:spcBef>
              <a:spcAft>
                <a:spcPct val="0"/>
              </a:spcAft>
              <a:buClrTx/>
              <a:buSzTx/>
              <a:buFontTx/>
              <a:buNone/>
              <a:tabLst/>
              <a:defRPr/>
            </a:pPr>
            <a:endParaRPr kumimoji="0" lang="en-US" sz="196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01" name="Rectangle 100"/>
          <p:cNvSpPr/>
          <p:nvPr/>
        </p:nvSpPr>
        <p:spPr bwMode="auto">
          <a:xfrm>
            <a:off x="9058058" y="4296548"/>
            <a:ext cx="3235076" cy="183992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0" tIns="44799" rIns="89600" bIns="44799" numCol="1" rtlCol="0" anchor="ctr" anchorCtr="0" compatLnSpc="1">
            <a:prstTxWarp prst="textNoShape">
              <a:avLst/>
            </a:prstTxWarp>
          </a:bodyPr>
          <a:lstStyle/>
          <a:p>
            <a:pPr marL="0" marR="0" lvl="0" indent="0" defTabSz="913699" eaLnBrk="1" fontAlgn="auto" latinLnBrk="0" hangingPunct="1">
              <a:lnSpc>
                <a:spcPct val="90000"/>
              </a:lnSpc>
              <a:spcBef>
                <a:spcPts val="0"/>
              </a:spcBef>
              <a:spcAft>
                <a:spcPts val="0"/>
              </a:spcAft>
              <a:buClrTx/>
              <a:buSzTx/>
              <a:buFontTx/>
              <a:buNone/>
              <a:tabLst/>
              <a:defRPr/>
            </a:pPr>
            <a:endParaRPr kumimoji="0" lang="en-US" sz="1401" b="0" i="0" u="none" strike="noStrike" kern="0" cap="none" spc="-49" normalizeH="0" baseline="0" noProof="0" dirty="0">
              <a:ln>
                <a:noFill/>
              </a:ln>
              <a:solidFill>
                <a:srgbClr val="FFC000"/>
              </a:solidFill>
              <a:effectLst/>
              <a:uLnTx/>
              <a:uFillTx/>
            </a:endParaRPr>
          </a:p>
        </p:txBody>
      </p:sp>
      <p:sp>
        <p:nvSpPr>
          <p:cNvPr id="90" name="Rectangle 89"/>
          <p:cNvSpPr/>
          <p:nvPr/>
        </p:nvSpPr>
        <p:spPr bwMode="auto">
          <a:xfrm>
            <a:off x="123105" y="6126172"/>
            <a:ext cx="12219836" cy="802998"/>
          </a:xfrm>
          <a:prstGeom prst="rect">
            <a:avLst/>
          </a:prstGeom>
          <a:solidFill>
            <a:schemeClr val="tx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588" tIns="44793" rIns="89588" bIns="44793" numCol="1" rtlCol="0" anchor="ctr" anchorCtr="0" compatLnSpc="1">
            <a:prstTxWarp prst="textNoShape">
              <a:avLst/>
            </a:prstTxWarp>
          </a:bodyPr>
          <a:lstStyle/>
          <a:p>
            <a:pPr marL="0" marR="0" lvl="0" indent="0" algn="ctr" defTabSz="895403" eaLnBrk="1" fontAlgn="base" latinLnBrk="0" hangingPunct="1">
              <a:lnSpc>
                <a:spcPct val="90000"/>
              </a:lnSpc>
              <a:spcBef>
                <a:spcPct val="0"/>
              </a:spcBef>
              <a:spcAft>
                <a:spcPct val="0"/>
              </a:spcAft>
              <a:buClrTx/>
              <a:buSzTx/>
              <a:buFontTx/>
              <a:buNone/>
              <a:tabLst/>
              <a:defRPr/>
            </a:pPr>
            <a:endParaRPr kumimoji="0" lang="en-US" sz="1960" b="0" i="0" u="none" strike="noStrike" kern="0" cap="none" spc="-49" normalizeH="0" baseline="0" noProof="0" dirty="0">
              <a:ln>
                <a:noFill/>
              </a:ln>
              <a:solidFill>
                <a:srgbClr val="E7E6E6"/>
              </a:solidFill>
              <a:effectLst/>
              <a:uLnTx/>
              <a:uFillTx/>
            </a:endParaRPr>
          </a:p>
        </p:txBody>
      </p:sp>
      <p:grpSp>
        <p:nvGrpSpPr>
          <p:cNvPr id="91" name="Group 90"/>
          <p:cNvGrpSpPr/>
          <p:nvPr/>
        </p:nvGrpSpPr>
        <p:grpSpPr>
          <a:xfrm>
            <a:off x="834839" y="6404134"/>
            <a:ext cx="9269045" cy="262645"/>
            <a:chOff x="449655" y="6278126"/>
            <a:chExt cx="8097219" cy="262756"/>
          </a:xfrm>
        </p:grpSpPr>
        <p:sp>
          <p:nvSpPr>
            <p:cNvPr id="94" name="TextBox 93"/>
            <p:cNvSpPr txBox="1"/>
            <p:nvPr/>
          </p:nvSpPr>
          <p:spPr>
            <a:xfrm>
              <a:off x="3844265" y="6278126"/>
              <a:ext cx="4702609" cy="254370"/>
            </a:xfrm>
            <a:prstGeom prst="rect">
              <a:avLst/>
            </a:prstGeom>
            <a:noFill/>
          </p:spPr>
          <p:txBody>
            <a:bodyPr wrap="square" lIns="0" tIns="0" rIns="0" bIns="0" rtlCol="0">
              <a:spAutoFit/>
            </a:bodyPr>
            <a:lstStyle/>
            <a:p>
              <a:pPr marL="0" marR="0" lvl="0" indent="0" defTabSz="932083" eaLnBrk="1" fontAlgn="auto" latinLnBrk="0" hangingPunct="1">
                <a:lnSpc>
                  <a:spcPct val="90000"/>
                </a:lnSpc>
                <a:spcBef>
                  <a:spcPts val="0"/>
                </a:spcBef>
                <a:spcAft>
                  <a:spcPts val="0"/>
                </a:spcAft>
                <a:buClrTx/>
                <a:buSzTx/>
                <a:buFontTx/>
                <a:buNone/>
                <a:tabLst/>
                <a:defRPr/>
              </a:pPr>
              <a:r>
                <a:rPr kumimoji="0" lang="en-US" sz="1800" b="0" i="0" u="none" strike="noStrike" kern="0" cap="none" spc="-50" normalizeH="0" baseline="0" noProof="0" dirty="0">
                  <a:ln>
                    <a:noFill/>
                  </a:ln>
                  <a:gradFill>
                    <a:gsLst>
                      <a:gs pos="0">
                        <a:schemeClr val="bg1"/>
                      </a:gs>
                      <a:gs pos="100000">
                        <a:schemeClr val="bg1"/>
                      </a:gs>
                    </a:gsLst>
                    <a:lin ang="5400000" scaled="1"/>
                  </a:gradFill>
                  <a:effectLst/>
                  <a:uLnTx/>
                  <a:uFillTx/>
                  <a:latin typeface="Segoe UI Light" panose="020B0502040204020203" pitchFamily="34" charset="0"/>
                  <a:cs typeface="Segoe UI Light" panose="020B0502040204020203" pitchFamily="34" charset="0"/>
                </a:rPr>
                <a:t>Hybrid management	Integrate existing systems </a:t>
              </a:r>
            </a:p>
          </p:txBody>
        </p:sp>
        <p:sp>
          <p:nvSpPr>
            <p:cNvPr id="99" name="TextBox 98"/>
            <p:cNvSpPr txBox="1"/>
            <p:nvPr/>
          </p:nvSpPr>
          <p:spPr>
            <a:xfrm>
              <a:off x="449655" y="6286512"/>
              <a:ext cx="3080477" cy="254370"/>
            </a:xfrm>
            <a:prstGeom prst="rect">
              <a:avLst/>
            </a:prstGeom>
            <a:noFill/>
          </p:spPr>
          <p:txBody>
            <a:bodyPr wrap="square" lIns="0" tIns="0" rIns="0" bIns="0" rtlCol="0">
              <a:spAutoFit/>
            </a:bodyPr>
            <a:lstStyle/>
            <a:p>
              <a:pPr marL="0" marR="0" lvl="0" indent="0" defTabSz="932083" eaLnBrk="1" fontAlgn="auto" latinLnBrk="0" hangingPunct="1">
                <a:lnSpc>
                  <a:spcPct val="90000"/>
                </a:lnSpc>
                <a:spcBef>
                  <a:spcPts val="0"/>
                </a:spcBef>
                <a:spcAft>
                  <a:spcPts val="0"/>
                </a:spcAft>
                <a:buClrTx/>
                <a:buSzTx/>
                <a:buFontTx/>
                <a:buNone/>
                <a:tabLst/>
                <a:defRPr/>
              </a:pPr>
              <a:r>
                <a:rPr kumimoji="0" lang="en-US" sz="1800" b="0" i="0" u="none" strike="noStrike" kern="0" cap="none" spc="-50" normalizeH="0" baseline="0" noProof="0" dirty="0">
                  <a:ln>
                    <a:noFill/>
                  </a:ln>
                  <a:gradFill>
                    <a:gsLst>
                      <a:gs pos="0">
                        <a:schemeClr val="bg1"/>
                      </a:gs>
                      <a:gs pos="100000">
                        <a:schemeClr val="bg1"/>
                      </a:gs>
                    </a:gsLst>
                    <a:lin ang="5400000" scaled="1"/>
                  </a:gradFill>
                  <a:effectLst/>
                  <a:uLnTx/>
                  <a:uFillTx/>
                  <a:latin typeface="Segoe UI Light" panose="020B0502040204020203" pitchFamily="34" charset="0"/>
                  <a:cs typeface="Segoe UI Light" panose="020B0502040204020203" pitchFamily="34" charset="0"/>
                </a:rPr>
                <a:t>Reliable, highly available, scalable</a:t>
              </a:r>
            </a:p>
          </p:txBody>
        </p:sp>
      </p:grpSp>
      <p:sp>
        <p:nvSpPr>
          <p:cNvPr id="150" name="TextBox 149"/>
          <p:cNvSpPr txBox="1"/>
          <p:nvPr/>
        </p:nvSpPr>
        <p:spPr>
          <a:xfrm>
            <a:off x="9117384" y="887934"/>
            <a:ext cx="3001506" cy="5335184"/>
          </a:xfrm>
          <a:prstGeom prst="rect">
            <a:avLst/>
          </a:prstGeom>
          <a:noFill/>
        </p:spPr>
        <p:txBody>
          <a:bodyPr wrap="square" lIns="0" tIns="0" rIns="0" bIns="0" rtlCol="0">
            <a:spAutoFit/>
          </a:bodyPr>
          <a:lstStyle/>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dirty="0">
                <a:ln>
                  <a:noFill/>
                </a:ln>
                <a:gradFill>
                  <a:gsLst>
                    <a:gs pos="0">
                      <a:srgbClr val="FFFFFF"/>
                    </a:gs>
                    <a:gs pos="100000">
                      <a:srgbClr val="FFFFFF"/>
                    </a:gs>
                  </a:gsLst>
                  <a:lin ang="5400000" scaled="1"/>
                </a:gradFill>
                <a:effectLst/>
                <a:uLnTx/>
                <a:uFillTx/>
              </a:rPr>
              <a:t>Process Automation</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Author PowerShell, PowerShell workflow, Graphical runbooks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Hybrid Runbook Workers with Proxy support</a:t>
            </a: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399" b="0" i="0" u="none" strike="noStrike" kern="0" cap="none" spc="-49" normalizeH="0" baseline="0" noProof="0" dirty="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dirty="0">
                <a:ln>
                  <a:noFill/>
                </a:ln>
                <a:gradFill>
                  <a:gsLst>
                    <a:gs pos="0">
                      <a:srgbClr val="FFFFFF"/>
                    </a:gs>
                    <a:gs pos="100000">
                      <a:srgbClr val="FFFFFF"/>
                    </a:gs>
                  </a:gsLst>
                  <a:lin ang="5400000" scaled="1"/>
                </a:gradFill>
                <a:effectLst/>
                <a:uLnTx/>
                <a:uFillTx/>
              </a:rPr>
              <a:t>Update Management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Insights across Windows &amp; Linux</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Orchestrated updates and troubleshooting</a:t>
            </a: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dirty="0">
                <a:ln>
                  <a:noFill/>
                </a:ln>
                <a:gradFill>
                  <a:gsLst>
                    <a:gs pos="0">
                      <a:srgbClr val="FFFFFF"/>
                    </a:gs>
                    <a:gs pos="100000">
                      <a:srgbClr val="FFFFFF"/>
                    </a:gs>
                  </a:gsLst>
                  <a:lin ang="5400000" scaled="1"/>
                </a:gradFill>
                <a:effectLst/>
                <a:uLnTx/>
                <a:uFillTx/>
              </a:rPr>
              <a:t>Configuration Management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DSC Configurations, Pull service</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Node Management &amp; Reporting</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Change tracking</a:t>
            </a: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399" b="0" i="0" u="none" strike="noStrike" kern="0" cap="none" spc="-49" normalizeH="0" baseline="0" noProof="0" dirty="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dirty="0">
                <a:ln>
                  <a:noFill/>
                </a:ln>
                <a:gradFill>
                  <a:gsLst>
                    <a:gs pos="0">
                      <a:srgbClr val="FFFFFF"/>
                    </a:gs>
                    <a:gs pos="100000">
                      <a:srgbClr val="FFFFFF"/>
                    </a:gs>
                  </a:gsLst>
                  <a:lin ang="5400000" scaled="1"/>
                </a:gradFill>
                <a:effectLst/>
                <a:uLnTx/>
                <a:uFillTx/>
              </a:rPr>
              <a:t>Easy Onboarding</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err="1">
                <a:ln>
                  <a:noFill/>
                </a:ln>
                <a:gradFill>
                  <a:gsLst>
                    <a:gs pos="0">
                      <a:srgbClr val="FFFFFF"/>
                    </a:gs>
                    <a:gs pos="100000">
                      <a:srgbClr val="FFFFFF"/>
                    </a:gs>
                  </a:gsLst>
                  <a:lin ang="5400000" scaled="1"/>
                </a:gradFill>
                <a:effectLst/>
                <a:uLnTx/>
                <a:uFillTx/>
              </a:rPr>
              <a:t>RunAs</a:t>
            </a: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 account for Azure management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Gallery of runbooks and modules from Microsoft and community</a:t>
            </a:r>
          </a:p>
          <a:p>
            <a:pPr marL="0" marR="0" lvl="0" indent="0" defTabSz="913699" eaLnBrk="1" fontAlgn="auto" latinLnBrk="0" hangingPunct="1">
              <a:lnSpc>
                <a:spcPct val="90000"/>
              </a:lnSpc>
              <a:spcBef>
                <a:spcPts val="0"/>
              </a:spcBef>
              <a:spcAft>
                <a:spcPts val="0"/>
              </a:spcAft>
              <a:buClrTx/>
              <a:buSzTx/>
              <a:buFontTx/>
              <a:buNone/>
              <a:tabLst/>
              <a:defRPr/>
            </a:pPr>
            <a:endParaRPr kumimoji="0" lang="en-US" sz="1399" b="0" i="0" u="none" strike="noStrike" kern="0" cap="none" spc="-49" normalizeH="0" baseline="0" noProof="0" dirty="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dirty="0">
                <a:ln>
                  <a:noFill/>
                </a:ln>
                <a:gradFill>
                  <a:gsLst>
                    <a:gs pos="0">
                      <a:srgbClr val="FFFFFF"/>
                    </a:gs>
                    <a:gs pos="100000">
                      <a:srgbClr val="FFFFFF"/>
                    </a:gs>
                  </a:gsLst>
                  <a:lin ang="5400000" scaled="1"/>
                </a:gradFill>
                <a:effectLst/>
                <a:uLnTx/>
                <a:uFillTx/>
              </a:rPr>
              <a:t>Shared capabilities across features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Role Based Access Control</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Secure, global store for variables, credentials, certificates, connections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Schedules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Modules</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Source control support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Auditing</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Tags</a:t>
            </a:r>
          </a:p>
          <a:p>
            <a:pPr marL="168040" marR="0" lvl="0" indent="-168040" defTabSz="913699" eaLnBrk="1" fontAlgn="auto" latinLnBrk="0" hangingPunct="1">
              <a:lnSpc>
                <a:spcPct val="90000"/>
              </a:lnSpc>
              <a:spcBef>
                <a:spcPts val="0"/>
              </a:spcBef>
              <a:spcAft>
                <a:spcPts val="0"/>
              </a:spcAft>
              <a:buClrTx/>
              <a:buSzTx/>
              <a:buFontTx/>
              <a:buChar char="-"/>
              <a:tabLst/>
              <a:defRPr/>
            </a:pPr>
            <a:endPar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endParaRPr>
          </a:p>
          <a:p>
            <a:pPr marL="0" marR="0" lvl="0" indent="0" defTabSz="913699" eaLnBrk="1" fontAlgn="auto" latinLnBrk="0" hangingPunct="1">
              <a:lnSpc>
                <a:spcPct val="90000"/>
              </a:lnSpc>
              <a:spcBef>
                <a:spcPts val="0"/>
              </a:spcBef>
              <a:spcAft>
                <a:spcPts val="0"/>
              </a:spcAft>
              <a:buClrTx/>
              <a:buSzTx/>
              <a:buFontTx/>
              <a:buNone/>
              <a:tabLst/>
              <a:defRPr/>
            </a:pPr>
            <a:r>
              <a:rPr kumimoji="0" lang="en-US" sz="1199" b="0" i="0" u="none" strike="noStrike" kern="0" cap="none" spc="-49" normalizeH="0" baseline="0" noProof="0" dirty="0">
                <a:ln>
                  <a:noFill/>
                </a:ln>
                <a:gradFill>
                  <a:gsLst>
                    <a:gs pos="0">
                      <a:srgbClr val="FFFFFF"/>
                    </a:gs>
                    <a:gs pos="100000">
                      <a:srgbClr val="FFFFFF"/>
                    </a:gs>
                  </a:gsLst>
                  <a:lin ang="5400000" scaled="1"/>
                </a:gradFill>
                <a:effectLst/>
                <a:uLnTx/>
                <a:uFillTx/>
              </a:rPr>
              <a:t>Integration</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Full SDK with PowerShell, </a:t>
            </a:r>
            <a:r>
              <a:rPr kumimoji="0" lang="en-US" sz="1099" b="0" i="0" u="none" strike="noStrike" kern="0" cap="none" spc="-49" normalizeH="0" baseline="0" noProof="0" dirty="0" err="1">
                <a:ln>
                  <a:noFill/>
                </a:ln>
                <a:gradFill>
                  <a:gsLst>
                    <a:gs pos="0">
                      <a:srgbClr val="FFFFFF"/>
                    </a:gs>
                    <a:gs pos="100000">
                      <a:srgbClr val="FFFFFF"/>
                    </a:gs>
                  </a:gsLst>
                  <a:lin ang="5400000" scaled="1"/>
                </a:gradFill>
                <a:effectLst/>
                <a:uLnTx/>
                <a:uFillTx/>
              </a:rPr>
              <a:t>.Net</a:t>
            </a: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 and REST</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err="1">
                <a:ln>
                  <a:noFill/>
                </a:ln>
                <a:gradFill>
                  <a:gsLst>
                    <a:gs pos="0">
                      <a:srgbClr val="FFFFFF"/>
                    </a:gs>
                    <a:gs pos="100000">
                      <a:srgbClr val="FFFFFF"/>
                    </a:gs>
                  </a:gsLst>
                  <a:lin ang="5400000" scaled="1"/>
                </a:gradFill>
                <a:effectLst/>
                <a:uLnTx/>
                <a:uFillTx/>
              </a:rPr>
              <a:t>Webhooks</a:t>
            </a: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 to start runbook remotely</a:t>
            </a:r>
          </a:p>
          <a:p>
            <a:pPr marL="168040" marR="0" lvl="0" indent="-168040" defTabSz="913699" eaLnBrk="1" fontAlgn="auto" latinLnBrk="0" hangingPunct="1">
              <a:lnSpc>
                <a:spcPct val="90000"/>
              </a:lnSpc>
              <a:spcBef>
                <a:spcPts val="0"/>
              </a:spcBef>
              <a:spcAft>
                <a:spcPts val="0"/>
              </a:spcAft>
              <a:buClrTx/>
              <a:buSzTx/>
              <a:buFontTx/>
              <a:buChar char="-"/>
              <a:tabLst/>
              <a:defRPr/>
            </a:pPr>
            <a:r>
              <a:rPr kumimoji="0" lang="en-US" sz="1099" b="0" i="0" u="none" strike="noStrike" kern="0" cap="none" spc="-49" normalizeH="0" baseline="0" noProof="0" dirty="0">
                <a:ln>
                  <a:noFill/>
                </a:ln>
                <a:gradFill>
                  <a:gsLst>
                    <a:gs pos="0">
                      <a:srgbClr val="FFFFFF"/>
                    </a:gs>
                    <a:gs pos="100000">
                      <a:srgbClr val="FFFFFF"/>
                    </a:gs>
                  </a:gsLst>
                  <a:lin ang="5400000" scaled="1"/>
                </a:gradFill>
                <a:effectLst/>
                <a:uLnTx/>
                <a:uFillTx/>
              </a:rPr>
              <a:t>ITSM support</a:t>
            </a:r>
          </a:p>
        </p:txBody>
      </p:sp>
      <p:sp>
        <p:nvSpPr>
          <p:cNvPr id="2" name="Rectangle 1"/>
          <p:cNvSpPr/>
          <p:nvPr/>
        </p:nvSpPr>
        <p:spPr>
          <a:xfrm>
            <a:off x="8992714" y="405554"/>
            <a:ext cx="1828096" cy="426516"/>
          </a:xfrm>
          <a:prstGeom prst="rect">
            <a:avLst/>
          </a:prstGeom>
        </p:spPr>
        <p:txBody>
          <a:bodyPr wrap="none">
            <a:spAutoFit/>
          </a:bodyPr>
          <a:lstStyle/>
          <a:p>
            <a:pPr marL="0" marR="0" lvl="0" indent="0" defTabSz="913699" eaLnBrk="1" fontAlgn="auto" latinLnBrk="0" hangingPunct="1">
              <a:lnSpc>
                <a:spcPct val="90000"/>
              </a:lnSpc>
              <a:spcBef>
                <a:spcPts val="0"/>
              </a:spcBef>
              <a:spcAft>
                <a:spcPts val="0"/>
              </a:spcAft>
              <a:buClrTx/>
              <a:buSzTx/>
              <a:buFontTx/>
              <a:buNone/>
              <a:tabLst/>
              <a:defRPr/>
            </a:pPr>
            <a:r>
              <a:rPr kumimoji="0" lang="en-US" sz="2353" b="0" i="0" u="none" strike="noStrike" kern="0" cap="none" spc="-49" normalizeH="0" baseline="0" noProof="0" dirty="0">
                <a:ln>
                  <a:noFill/>
                </a:ln>
                <a:gradFill>
                  <a:gsLst>
                    <a:gs pos="0">
                      <a:srgbClr val="FFFFFF"/>
                    </a:gs>
                    <a:gs pos="100000">
                      <a:srgbClr val="FFFFFF"/>
                    </a:gs>
                  </a:gsLst>
                  <a:lin ang="5400000" scaled="1"/>
                </a:gradFill>
                <a:effectLst/>
                <a:uLnTx/>
                <a:uFillTx/>
              </a:rPr>
              <a:t>Key Features</a:t>
            </a:r>
          </a:p>
        </p:txBody>
      </p:sp>
      <p:sp>
        <p:nvSpPr>
          <p:cNvPr id="682" name="Rectangle 681"/>
          <p:cNvSpPr/>
          <p:nvPr/>
        </p:nvSpPr>
        <p:spPr bwMode="auto">
          <a:xfrm>
            <a:off x="4998882" y="849343"/>
            <a:ext cx="3993832" cy="4688562"/>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00" tIns="44799" rIns="89600" bIns="44799" numCol="1" rtlCol="0" anchor="ctr" anchorCtr="0" compatLnSpc="1">
            <a:prstTxWarp prst="textNoShape">
              <a:avLst/>
            </a:prstTxWarp>
          </a:bodyPr>
          <a:lstStyle/>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dirty="0">
                <a:ln>
                  <a:noFill/>
                </a:ln>
                <a:solidFill>
                  <a:srgbClr val="FFFFFF"/>
                </a:solidFill>
                <a:effectLst/>
                <a:uLnTx/>
                <a:uFillTx/>
                <a:latin typeface="Segoe UI Light"/>
              </a:rPr>
              <a:t>Manage any cloud &amp; on premises</a:t>
            </a: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endParaRPr kumimoji="0" lang="en-US" sz="2000" b="0" i="0" u="none" strike="noStrike" kern="0" cap="none" spc="-49" normalizeH="0" baseline="0" noProof="0" dirty="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dirty="0">
                <a:ln>
                  <a:noFill/>
                </a:ln>
                <a:solidFill>
                  <a:srgbClr val="FFFFFF"/>
                </a:solidFill>
                <a:effectLst/>
                <a:uLnTx/>
                <a:uFillTx/>
                <a:latin typeface="Segoe UI Light"/>
              </a:rPr>
              <a:t>Process Automation</a:t>
            </a:r>
          </a:p>
          <a:p>
            <a:pPr marL="0" marR="0" lvl="0" indent="0" defTabSz="895575" eaLnBrk="1" fontAlgn="base" latinLnBrk="0" hangingPunct="1">
              <a:lnSpc>
                <a:spcPct val="90000"/>
              </a:lnSpc>
              <a:spcBef>
                <a:spcPct val="0"/>
              </a:spcBef>
              <a:spcAft>
                <a:spcPct val="0"/>
              </a:spcAft>
              <a:buClrTx/>
              <a:buSzTx/>
              <a:buFontTx/>
              <a:buNone/>
              <a:tabLst/>
              <a:defRPr/>
            </a:pPr>
            <a:endParaRPr kumimoji="0" lang="en-US" sz="2000" b="0" i="0" u="none" strike="noStrike" kern="0" cap="none" spc="-49" normalizeH="0" baseline="0" noProof="0" dirty="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dirty="0">
                <a:ln>
                  <a:noFill/>
                </a:ln>
                <a:solidFill>
                  <a:srgbClr val="FFFFFF"/>
                </a:solidFill>
                <a:effectLst/>
                <a:uLnTx/>
                <a:uFillTx/>
                <a:latin typeface="Segoe UI Light"/>
              </a:rPr>
              <a:t>Configuration Management</a:t>
            </a: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endParaRPr kumimoji="0" lang="en-US" sz="2000" b="0" i="0" u="none" strike="noStrike" kern="0" cap="none" spc="-49" normalizeH="0" baseline="0" noProof="0" dirty="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dirty="0">
                <a:ln>
                  <a:noFill/>
                </a:ln>
                <a:solidFill>
                  <a:srgbClr val="FFFFFF"/>
                </a:solidFill>
                <a:effectLst/>
                <a:uLnTx/>
                <a:uFillTx/>
                <a:latin typeface="Segoe UI Light"/>
              </a:rPr>
              <a:t>Update Management</a:t>
            </a:r>
          </a:p>
          <a:p>
            <a:pPr marL="0" marR="0" lvl="0" indent="0" defTabSz="895575" eaLnBrk="1" fontAlgn="base" latinLnBrk="0" hangingPunct="1">
              <a:lnSpc>
                <a:spcPct val="90000"/>
              </a:lnSpc>
              <a:spcBef>
                <a:spcPct val="0"/>
              </a:spcBef>
              <a:spcAft>
                <a:spcPct val="0"/>
              </a:spcAft>
              <a:buClrTx/>
              <a:buSzTx/>
              <a:buFontTx/>
              <a:buNone/>
              <a:tabLst/>
              <a:defRPr/>
            </a:pPr>
            <a:endParaRPr kumimoji="0" lang="en-US" sz="2000" b="0" i="0" u="none" strike="noStrike" kern="0" cap="none" spc="-49" normalizeH="0" baseline="0" noProof="0" dirty="0">
              <a:ln>
                <a:noFill/>
              </a:ln>
              <a:solidFill>
                <a:srgbClr val="FFFFFF"/>
              </a:solidFill>
              <a:effectLst/>
              <a:uLnTx/>
              <a:uFillTx/>
              <a:latin typeface="Segoe UI Light"/>
            </a:endParaRPr>
          </a:p>
          <a:p>
            <a:pPr marL="342768" marR="0" lvl="0" indent="-342768" defTabSz="895575" eaLnBrk="1" fontAlgn="base" latinLnBrk="0" hangingPunct="1">
              <a:lnSpc>
                <a:spcPct val="90000"/>
              </a:lnSpc>
              <a:spcBef>
                <a:spcPct val="0"/>
              </a:spcBef>
              <a:spcAft>
                <a:spcPct val="0"/>
              </a:spcAft>
              <a:buClrTx/>
              <a:buSzTx/>
              <a:buFont typeface="Wingdings" panose="05000000000000000000" pitchFamily="2" charset="2"/>
              <a:buChar char="ü"/>
              <a:tabLst/>
              <a:defRPr/>
            </a:pPr>
            <a:r>
              <a:rPr kumimoji="0" lang="en-US" sz="2000" b="0" i="0" u="none" strike="noStrike" kern="0" cap="none" spc="-49" normalizeH="0" baseline="0" noProof="0" dirty="0">
                <a:ln>
                  <a:noFill/>
                </a:ln>
                <a:solidFill>
                  <a:srgbClr val="FFFFFF"/>
                </a:solidFill>
                <a:effectLst/>
                <a:uLnTx/>
                <a:uFillTx/>
                <a:latin typeface="Segoe UI Light"/>
              </a:rPr>
              <a:t>Windows &amp; Linux</a:t>
            </a:r>
          </a:p>
        </p:txBody>
      </p:sp>
      <p:pic>
        <p:nvPicPr>
          <p:cNvPr id="21" name="Picture 20" descr="\\MAGNUM\Projects\Microsoft\Cloud Power FY12\Design\ICONS_PNG\Application.png"/>
          <p:cNvPicPr>
            <a:picLocks noChangeAspect="1" noChangeArrowheads="1"/>
          </p:cNvPicPr>
          <p:nvPr/>
        </p:nvPicPr>
        <p:blipFill rotWithShape="1">
          <a:blip r:embed="rId4" cstate="print">
            <a:biLevel thresh="25000"/>
          </a:blip>
          <a:srcRect l="30174" t="36465" r="28608" b="29915"/>
          <a:stretch/>
        </p:blipFill>
        <p:spPr bwMode="auto">
          <a:xfrm>
            <a:off x="437605" y="6397157"/>
            <a:ext cx="319930" cy="261023"/>
          </a:xfrm>
          <a:prstGeom prst="rect">
            <a:avLst/>
          </a:prstGeom>
          <a:noFill/>
          <a:ln>
            <a:noFill/>
          </a:ln>
        </p:spPr>
      </p:pic>
      <p:grpSp>
        <p:nvGrpSpPr>
          <p:cNvPr id="8" name="Group 7"/>
          <p:cNvGrpSpPr/>
          <p:nvPr/>
        </p:nvGrpSpPr>
        <p:grpSpPr>
          <a:xfrm>
            <a:off x="4237160" y="6377207"/>
            <a:ext cx="370592" cy="284531"/>
            <a:chOff x="2818947" y="6380572"/>
            <a:chExt cx="404990" cy="292996"/>
          </a:xfrm>
          <a:solidFill>
            <a:schemeClr val="tx1"/>
          </a:solidFill>
        </p:grpSpPr>
        <p:sp>
          <p:nvSpPr>
            <p:cNvPr id="23" name="Freeform 26"/>
            <p:cNvSpPr>
              <a:spLocks noChangeAspect="1" noEditPoints="1"/>
            </p:cNvSpPr>
            <p:nvPr/>
          </p:nvSpPr>
          <p:spPr bwMode="auto">
            <a:xfrm>
              <a:off x="2818947" y="6552216"/>
              <a:ext cx="150203" cy="121352"/>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rgbClr val="FFFFFF"/>
            </a:solidFill>
            <a:ln>
              <a:solidFill>
                <a:schemeClr val="bg1">
                  <a:lumMod val="75000"/>
                  <a:lumOff val="25000"/>
                </a:schemeClr>
              </a:solidFill>
            </a:ln>
          </p:spPr>
          <p:txBody>
            <a:bodyPr vert="horz" wrap="square" lIns="124311" tIns="62156" rIns="124311" bIns="62156"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chemeClr val="bg1"/>
                    </a:gs>
                    <a:gs pos="100000">
                      <a:schemeClr val="bg1"/>
                    </a:gs>
                  </a:gsLst>
                  <a:lin ang="5400000" scaled="1"/>
                </a:gradFill>
                <a:effectLst/>
                <a:uLnTx/>
                <a:uFillTx/>
              </a:endParaRPr>
            </a:p>
          </p:txBody>
        </p:sp>
        <p:sp>
          <p:nvSpPr>
            <p:cNvPr id="25" name="Freeform 143"/>
            <p:cNvSpPr>
              <a:spLocks noChangeAspect="1" noEditPoints="1"/>
            </p:cNvSpPr>
            <p:nvPr/>
          </p:nvSpPr>
          <p:spPr bwMode="auto">
            <a:xfrm>
              <a:off x="2953754" y="6380572"/>
              <a:ext cx="114157" cy="149097"/>
            </a:xfrm>
            <a:custGeom>
              <a:avLst/>
              <a:gdLst>
                <a:gd name="T0" fmla="*/ 702 w 709"/>
                <a:gd name="T1" fmla="*/ 208 h 926"/>
                <a:gd name="T2" fmla="*/ 702 w 709"/>
                <a:gd name="T3" fmla="*/ 158 h 926"/>
                <a:gd name="T4" fmla="*/ 428 w 709"/>
                <a:gd name="T5" fmla="*/ 0 h 926"/>
                <a:gd name="T6" fmla="*/ 19 w 709"/>
                <a:gd name="T7" fmla="*/ 130 h 926"/>
                <a:gd name="T8" fmla="*/ 19 w 709"/>
                <a:gd name="T9" fmla="*/ 175 h 926"/>
                <a:gd name="T10" fmla="*/ 0 w 709"/>
                <a:gd name="T11" fmla="*/ 180 h 926"/>
                <a:gd name="T12" fmla="*/ 0 w 709"/>
                <a:gd name="T13" fmla="*/ 789 h 926"/>
                <a:gd name="T14" fmla="*/ 412 w 709"/>
                <a:gd name="T15" fmla="*/ 926 h 926"/>
                <a:gd name="T16" fmla="*/ 709 w 709"/>
                <a:gd name="T17" fmla="*/ 754 h 926"/>
                <a:gd name="T18" fmla="*/ 709 w 709"/>
                <a:gd name="T19" fmla="*/ 210 h 926"/>
                <a:gd name="T20" fmla="*/ 702 w 709"/>
                <a:gd name="T21" fmla="*/ 208 h 926"/>
                <a:gd name="T22" fmla="*/ 442 w 709"/>
                <a:gd name="T23" fmla="*/ 31 h 926"/>
                <a:gd name="T24" fmla="*/ 695 w 709"/>
                <a:gd name="T25" fmla="*/ 170 h 926"/>
                <a:gd name="T26" fmla="*/ 695 w 709"/>
                <a:gd name="T27" fmla="*/ 189 h 926"/>
                <a:gd name="T28" fmla="*/ 442 w 709"/>
                <a:gd name="T29" fmla="*/ 59 h 926"/>
                <a:gd name="T30" fmla="*/ 442 w 709"/>
                <a:gd name="T31" fmla="*/ 31 h 926"/>
                <a:gd name="T32" fmla="*/ 702 w 709"/>
                <a:gd name="T33" fmla="*/ 730 h 926"/>
                <a:gd name="T34" fmla="*/ 430 w 709"/>
                <a:gd name="T35" fmla="*/ 872 h 926"/>
                <a:gd name="T36" fmla="*/ 430 w 709"/>
                <a:gd name="T37" fmla="*/ 817 h 926"/>
                <a:gd name="T38" fmla="*/ 702 w 709"/>
                <a:gd name="T39" fmla="*/ 692 h 926"/>
                <a:gd name="T40" fmla="*/ 702 w 709"/>
                <a:gd name="T41" fmla="*/ 730 h 926"/>
                <a:gd name="T42" fmla="*/ 702 w 709"/>
                <a:gd name="T43" fmla="*/ 652 h 926"/>
                <a:gd name="T44" fmla="*/ 430 w 709"/>
                <a:gd name="T45" fmla="*/ 756 h 926"/>
                <a:gd name="T46" fmla="*/ 430 w 709"/>
                <a:gd name="T47" fmla="*/ 699 h 926"/>
                <a:gd name="T48" fmla="*/ 702 w 709"/>
                <a:gd name="T49" fmla="*/ 617 h 926"/>
                <a:gd name="T50" fmla="*/ 702 w 709"/>
                <a:gd name="T51" fmla="*/ 652 h 926"/>
                <a:gd name="T52" fmla="*/ 702 w 709"/>
                <a:gd name="T53" fmla="*/ 576 h 926"/>
                <a:gd name="T54" fmla="*/ 430 w 709"/>
                <a:gd name="T55" fmla="*/ 638 h 926"/>
                <a:gd name="T56" fmla="*/ 430 w 709"/>
                <a:gd name="T57" fmla="*/ 584 h 926"/>
                <a:gd name="T58" fmla="*/ 702 w 709"/>
                <a:gd name="T59" fmla="*/ 541 h 926"/>
                <a:gd name="T60" fmla="*/ 702 w 709"/>
                <a:gd name="T61" fmla="*/ 576 h 926"/>
                <a:gd name="T62" fmla="*/ 702 w 709"/>
                <a:gd name="T63" fmla="*/ 501 h 926"/>
                <a:gd name="T64" fmla="*/ 430 w 709"/>
                <a:gd name="T65" fmla="*/ 522 h 926"/>
                <a:gd name="T66" fmla="*/ 430 w 709"/>
                <a:gd name="T67" fmla="*/ 468 h 926"/>
                <a:gd name="T68" fmla="*/ 702 w 709"/>
                <a:gd name="T69" fmla="*/ 463 h 926"/>
                <a:gd name="T70" fmla="*/ 702 w 709"/>
                <a:gd name="T71" fmla="*/ 501 h 926"/>
                <a:gd name="T72" fmla="*/ 702 w 709"/>
                <a:gd name="T73" fmla="*/ 423 h 926"/>
                <a:gd name="T74" fmla="*/ 430 w 709"/>
                <a:gd name="T75" fmla="*/ 406 h 926"/>
                <a:gd name="T76" fmla="*/ 430 w 709"/>
                <a:gd name="T77" fmla="*/ 350 h 926"/>
                <a:gd name="T78" fmla="*/ 702 w 709"/>
                <a:gd name="T79" fmla="*/ 388 h 926"/>
                <a:gd name="T80" fmla="*/ 702 w 709"/>
                <a:gd name="T81" fmla="*/ 423 h 926"/>
                <a:gd name="T82" fmla="*/ 702 w 709"/>
                <a:gd name="T83" fmla="*/ 347 h 926"/>
                <a:gd name="T84" fmla="*/ 430 w 709"/>
                <a:gd name="T85" fmla="*/ 291 h 926"/>
                <a:gd name="T86" fmla="*/ 430 w 709"/>
                <a:gd name="T87" fmla="*/ 234 h 926"/>
                <a:gd name="T88" fmla="*/ 702 w 709"/>
                <a:gd name="T89" fmla="*/ 312 h 926"/>
                <a:gd name="T90" fmla="*/ 702 w 709"/>
                <a:gd name="T91" fmla="*/ 347 h 926"/>
                <a:gd name="T92" fmla="*/ 702 w 709"/>
                <a:gd name="T93" fmla="*/ 272 h 926"/>
                <a:gd name="T94" fmla="*/ 430 w 709"/>
                <a:gd name="T95" fmla="*/ 173 h 926"/>
                <a:gd name="T96" fmla="*/ 430 w 709"/>
                <a:gd name="T97" fmla="*/ 118 h 926"/>
                <a:gd name="T98" fmla="*/ 702 w 709"/>
                <a:gd name="T99" fmla="*/ 234 h 926"/>
                <a:gd name="T100" fmla="*/ 702 w 709"/>
                <a:gd name="T101" fmla="*/ 27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9" h="926">
                  <a:moveTo>
                    <a:pt x="702" y="208"/>
                  </a:moveTo>
                  <a:lnTo>
                    <a:pt x="702" y="158"/>
                  </a:lnTo>
                  <a:lnTo>
                    <a:pt x="428" y="0"/>
                  </a:lnTo>
                  <a:lnTo>
                    <a:pt x="19" y="130"/>
                  </a:lnTo>
                  <a:lnTo>
                    <a:pt x="19" y="175"/>
                  </a:lnTo>
                  <a:lnTo>
                    <a:pt x="0" y="180"/>
                  </a:lnTo>
                  <a:lnTo>
                    <a:pt x="0" y="789"/>
                  </a:lnTo>
                  <a:lnTo>
                    <a:pt x="412" y="926"/>
                  </a:lnTo>
                  <a:lnTo>
                    <a:pt x="709" y="754"/>
                  </a:lnTo>
                  <a:lnTo>
                    <a:pt x="709" y="210"/>
                  </a:lnTo>
                  <a:lnTo>
                    <a:pt x="702" y="208"/>
                  </a:lnTo>
                  <a:close/>
                  <a:moveTo>
                    <a:pt x="442" y="31"/>
                  </a:moveTo>
                  <a:lnTo>
                    <a:pt x="695" y="170"/>
                  </a:lnTo>
                  <a:lnTo>
                    <a:pt x="695" y="189"/>
                  </a:lnTo>
                  <a:lnTo>
                    <a:pt x="442" y="59"/>
                  </a:lnTo>
                  <a:lnTo>
                    <a:pt x="442" y="31"/>
                  </a:lnTo>
                  <a:close/>
                  <a:moveTo>
                    <a:pt x="702" y="730"/>
                  </a:moveTo>
                  <a:lnTo>
                    <a:pt x="430" y="872"/>
                  </a:lnTo>
                  <a:lnTo>
                    <a:pt x="430" y="817"/>
                  </a:lnTo>
                  <a:lnTo>
                    <a:pt x="702" y="692"/>
                  </a:lnTo>
                  <a:lnTo>
                    <a:pt x="702" y="730"/>
                  </a:lnTo>
                  <a:close/>
                  <a:moveTo>
                    <a:pt x="702" y="652"/>
                  </a:moveTo>
                  <a:lnTo>
                    <a:pt x="430" y="756"/>
                  </a:lnTo>
                  <a:lnTo>
                    <a:pt x="430" y="699"/>
                  </a:lnTo>
                  <a:lnTo>
                    <a:pt x="702" y="617"/>
                  </a:lnTo>
                  <a:lnTo>
                    <a:pt x="702" y="652"/>
                  </a:lnTo>
                  <a:close/>
                  <a:moveTo>
                    <a:pt x="702" y="576"/>
                  </a:moveTo>
                  <a:lnTo>
                    <a:pt x="430" y="638"/>
                  </a:lnTo>
                  <a:lnTo>
                    <a:pt x="430" y="584"/>
                  </a:lnTo>
                  <a:lnTo>
                    <a:pt x="702" y="541"/>
                  </a:lnTo>
                  <a:lnTo>
                    <a:pt x="702" y="576"/>
                  </a:lnTo>
                  <a:close/>
                  <a:moveTo>
                    <a:pt x="702" y="501"/>
                  </a:moveTo>
                  <a:lnTo>
                    <a:pt x="430" y="522"/>
                  </a:lnTo>
                  <a:lnTo>
                    <a:pt x="430" y="468"/>
                  </a:lnTo>
                  <a:lnTo>
                    <a:pt x="702" y="463"/>
                  </a:lnTo>
                  <a:lnTo>
                    <a:pt x="702" y="501"/>
                  </a:lnTo>
                  <a:close/>
                  <a:moveTo>
                    <a:pt x="702" y="423"/>
                  </a:moveTo>
                  <a:lnTo>
                    <a:pt x="430" y="406"/>
                  </a:lnTo>
                  <a:lnTo>
                    <a:pt x="430" y="350"/>
                  </a:lnTo>
                  <a:lnTo>
                    <a:pt x="702" y="388"/>
                  </a:lnTo>
                  <a:lnTo>
                    <a:pt x="702" y="423"/>
                  </a:lnTo>
                  <a:close/>
                  <a:moveTo>
                    <a:pt x="702" y="347"/>
                  </a:moveTo>
                  <a:lnTo>
                    <a:pt x="430" y="291"/>
                  </a:lnTo>
                  <a:lnTo>
                    <a:pt x="430" y="234"/>
                  </a:lnTo>
                  <a:lnTo>
                    <a:pt x="702" y="312"/>
                  </a:lnTo>
                  <a:lnTo>
                    <a:pt x="702" y="347"/>
                  </a:lnTo>
                  <a:close/>
                  <a:moveTo>
                    <a:pt x="702" y="272"/>
                  </a:moveTo>
                  <a:lnTo>
                    <a:pt x="430" y="173"/>
                  </a:lnTo>
                  <a:lnTo>
                    <a:pt x="430" y="118"/>
                  </a:lnTo>
                  <a:lnTo>
                    <a:pt x="702" y="234"/>
                  </a:lnTo>
                  <a:lnTo>
                    <a:pt x="702" y="272"/>
                  </a:lnTo>
                  <a:close/>
                </a:path>
              </a:pathLst>
            </a:custGeom>
            <a:solidFill>
              <a:srgbClr val="FFFFFF"/>
            </a:solidFill>
            <a:ln>
              <a:solidFill>
                <a:schemeClr val="bg1">
                  <a:lumMod val="75000"/>
                  <a:lumOff val="25000"/>
                </a:schemeClr>
              </a:solidFill>
            </a:ln>
            <a:extLst/>
          </p:spPr>
          <p:txBody>
            <a:bodyPr vert="horz" wrap="square" lIns="124311" tIns="62156" rIns="124311" bIns="62156"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gradFill>
                  <a:gsLst>
                    <a:gs pos="0">
                      <a:schemeClr val="bg1"/>
                    </a:gs>
                    <a:gs pos="100000">
                      <a:schemeClr val="bg1"/>
                    </a:gs>
                  </a:gsLst>
                  <a:lin ang="5400000" scaled="1"/>
                </a:gradFill>
                <a:effectLst/>
                <a:uLnTx/>
                <a:uFillTx/>
              </a:endParaRPr>
            </a:p>
          </p:txBody>
        </p:sp>
        <p:sp>
          <p:nvSpPr>
            <p:cNvPr id="7" name="Cloud 6"/>
            <p:cNvSpPr/>
            <p:nvPr/>
          </p:nvSpPr>
          <p:spPr bwMode="auto">
            <a:xfrm>
              <a:off x="3015460" y="6542637"/>
              <a:ext cx="208477" cy="129931"/>
            </a:xfrm>
            <a:prstGeom prst="cloud">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sp>
        <p:nvSpPr>
          <p:cNvPr id="28" name="Freeform 95"/>
          <p:cNvSpPr>
            <a:spLocks/>
          </p:cNvSpPr>
          <p:nvPr/>
        </p:nvSpPr>
        <p:spPr bwMode="auto">
          <a:xfrm flipH="1">
            <a:off x="2474962" y="1482141"/>
            <a:ext cx="1000612" cy="788828"/>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1"/>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rgbClr val="000000"/>
              </a:solidFill>
              <a:effectLst/>
              <a:uLnTx/>
              <a:uFillTx/>
            </a:endParaRPr>
          </a:p>
        </p:txBody>
      </p:sp>
      <p:sp>
        <p:nvSpPr>
          <p:cNvPr id="29" name="Freeform 95"/>
          <p:cNvSpPr>
            <a:spLocks/>
          </p:cNvSpPr>
          <p:nvPr/>
        </p:nvSpPr>
        <p:spPr bwMode="auto">
          <a:xfrm flipH="1">
            <a:off x="234429" y="1530846"/>
            <a:ext cx="1164825" cy="86953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13595" eaLnBrk="1" fontAlgn="base" latinLnBrk="0" hangingPunct="1">
              <a:lnSpc>
                <a:spcPct val="90000"/>
              </a:lnSpc>
              <a:spcBef>
                <a:spcPct val="0"/>
              </a:spcBef>
              <a:spcAft>
                <a:spcPct val="0"/>
              </a:spcAft>
              <a:buClrTx/>
              <a:buSzTx/>
              <a:buFontTx/>
              <a:buNone/>
              <a:tabLst/>
              <a:defRPr/>
            </a:pPr>
            <a:endParaRPr kumimoji="0" lang="en-US" sz="1199" b="1" i="0" u="none" strike="noStrike" kern="0" cap="none" spc="-50" normalizeH="0" baseline="0" noProof="0" dirty="0">
              <a:ln>
                <a:noFill/>
              </a:ln>
              <a:solidFill>
                <a:schemeClr val="bg1">
                  <a:lumMod val="50000"/>
                </a:schemeClr>
              </a:solidFill>
              <a:effectLst/>
              <a:uLnTx/>
              <a:uFillTx/>
            </a:endParaRPr>
          </a:p>
        </p:txBody>
      </p:sp>
      <p:sp>
        <p:nvSpPr>
          <p:cNvPr id="30" name="Rectangle 5"/>
          <p:cNvSpPr>
            <a:spLocks noChangeArrowheads="1"/>
          </p:cNvSpPr>
          <p:nvPr/>
        </p:nvSpPr>
        <p:spPr bwMode="auto">
          <a:xfrm>
            <a:off x="1610528" y="3742653"/>
            <a:ext cx="842590" cy="1562701"/>
          </a:xfrm>
          <a:prstGeom prst="rect">
            <a:avLst/>
          </a:prstGeom>
          <a:solidFill>
            <a:schemeClr val="bg1">
              <a:lumMod val="75000"/>
              <a:lumOff val="25000"/>
            </a:schemeClr>
          </a:solidFill>
          <a:ln>
            <a:noFill/>
          </a:ln>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43" name="Freeform 6"/>
          <p:cNvSpPr>
            <a:spLocks/>
          </p:cNvSpPr>
          <p:nvPr/>
        </p:nvSpPr>
        <p:spPr bwMode="auto">
          <a:xfrm flipH="1">
            <a:off x="2433689" y="1364318"/>
            <a:ext cx="2392512" cy="1416349"/>
          </a:xfrm>
          <a:custGeom>
            <a:avLst/>
            <a:gdLst>
              <a:gd name="T0" fmla="*/ 349 w 391"/>
              <a:gd name="T1" fmla="*/ 74 h 158"/>
              <a:gd name="T2" fmla="*/ 342 w 391"/>
              <a:gd name="T3" fmla="*/ 75 h 158"/>
              <a:gd name="T4" fmla="*/ 263 w 391"/>
              <a:gd name="T5" fmla="*/ 0 h 158"/>
              <a:gd name="T6" fmla="*/ 186 w 391"/>
              <a:gd name="T7" fmla="*/ 59 h 158"/>
              <a:gd name="T8" fmla="*/ 145 w 391"/>
              <a:gd name="T9" fmla="*/ 41 h 158"/>
              <a:gd name="T10" fmla="*/ 86 w 391"/>
              <a:gd name="T11" fmla="*/ 94 h 158"/>
              <a:gd name="T12" fmla="*/ 59 w 391"/>
              <a:gd name="T13" fmla="*/ 107 h 158"/>
              <a:gd name="T14" fmla="*/ 32 w 391"/>
              <a:gd name="T15" fmla="*/ 93 h 158"/>
              <a:gd name="T16" fmla="*/ 0 w 391"/>
              <a:gd name="T17" fmla="*/ 126 h 158"/>
              <a:gd name="T18" fmla="*/ 32 w 391"/>
              <a:gd name="T19" fmla="*/ 158 h 158"/>
              <a:gd name="T20" fmla="*/ 41 w 391"/>
              <a:gd name="T21" fmla="*/ 158 h 158"/>
              <a:gd name="T22" fmla="*/ 148 w 391"/>
              <a:gd name="T23" fmla="*/ 158 h 158"/>
              <a:gd name="T24" fmla="*/ 208 w 391"/>
              <a:gd name="T25" fmla="*/ 158 h 158"/>
              <a:gd name="T26" fmla="*/ 351 w 391"/>
              <a:gd name="T27" fmla="*/ 158 h 158"/>
              <a:gd name="T28" fmla="*/ 351 w 391"/>
              <a:gd name="T29" fmla="*/ 158 h 158"/>
              <a:gd name="T30" fmla="*/ 391 w 391"/>
              <a:gd name="T31" fmla="*/ 116 h 158"/>
              <a:gd name="T32" fmla="*/ 349 w 391"/>
              <a:gd name="T33" fmla="*/ 7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158">
                <a:moveTo>
                  <a:pt x="349" y="74"/>
                </a:moveTo>
                <a:cubicBezTo>
                  <a:pt x="347" y="74"/>
                  <a:pt x="344" y="75"/>
                  <a:pt x="342" y="75"/>
                </a:cubicBezTo>
                <a:cubicBezTo>
                  <a:pt x="340" y="33"/>
                  <a:pt x="305" y="0"/>
                  <a:pt x="263" y="0"/>
                </a:cubicBezTo>
                <a:cubicBezTo>
                  <a:pt x="226" y="0"/>
                  <a:pt x="195" y="25"/>
                  <a:pt x="186" y="59"/>
                </a:cubicBezTo>
                <a:cubicBezTo>
                  <a:pt x="176" y="48"/>
                  <a:pt x="161" y="41"/>
                  <a:pt x="145" y="41"/>
                </a:cubicBezTo>
                <a:cubicBezTo>
                  <a:pt x="114" y="41"/>
                  <a:pt x="89" y="64"/>
                  <a:pt x="86" y="94"/>
                </a:cubicBezTo>
                <a:cubicBezTo>
                  <a:pt x="76" y="95"/>
                  <a:pt x="66" y="100"/>
                  <a:pt x="59" y="107"/>
                </a:cubicBezTo>
                <a:cubicBezTo>
                  <a:pt x="53" y="98"/>
                  <a:pt x="43" y="93"/>
                  <a:pt x="32" y="93"/>
                </a:cubicBezTo>
                <a:cubicBezTo>
                  <a:pt x="14" y="93"/>
                  <a:pt x="0" y="108"/>
                  <a:pt x="0" y="126"/>
                </a:cubicBezTo>
                <a:cubicBezTo>
                  <a:pt x="0" y="144"/>
                  <a:pt x="14" y="158"/>
                  <a:pt x="32" y="158"/>
                </a:cubicBezTo>
                <a:cubicBezTo>
                  <a:pt x="41" y="158"/>
                  <a:pt x="41" y="158"/>
                  <a:pt x="41" y="158"/>
                </a:cubicBezTo>
                <a:cubicBezTo>
                  <a:pt x="148" y="158"/>
                  <a:pt x="148" y="158"/>
                  <a:pt x="148" y="158"/>
                </a:cubicBezTo>
                <a:cubicBezTo>
                  <a:pt x="208" y="158"/>
                  <a:pt x="208" y="158"/>
                  <a:pt x="208" y="158"/>
                </a:cubicBezTo>
                <a:cubicBezTo>
                  <a:pt x="351" y="158"/>
                  <a:pt x="351" y="158"/>
                  <a:pt x="351" y="158"/>
                </a:cubicBezTo>
                <a:cubicBezTo>
                  <a:pt x="351" y="158"/>
                  <a:pt x="351" y="158"/>
                  <a:pt x="351" y="158"/>
                </a:cubicBezTo>
                <a:cubicBezTo>
                  <a:pt x="373" y="157"/>
                  <a:pt x="391" y="139"/>
                  <a:pt x="391" y="116"/>
                </a:cubicBezTo>
                <a:cubicBezTo>
                  <a:pt x="391" y="93"/>
                  <a:pt x="372" y="74"/>
                  <a:pt x="349" y="74"/>
                </a:cubicBezTo>
                <a:close/>
              </a:path>
            </a:pathLst>
          </a:custGeom>
          <a:solidFill>
            <a:srgbClr val="0072C6"/>
          </a:solidFill>
          <a:ln>
            <a:solidFill>
              <a:schemeClr val="tx1"/>
            </a:solidFill>
          </a:ln>
          <a:effectLst/>
          <a:extLst/>
        </p:spPr>
        <p:txBody>
          <a:bodyPr vert="horz" wrap="square" lIns="91401" tIns="45700" rIns="91401" bIns="45700" numCol="1" anchor="t" anchorCtr="0" compatLnSpc="1">
            <a:prstTxWarp prst="textNoShape">
              <a:avLst/>
            </a:prstTxWarp>
            <a:noAutofit/>
          </a:bodyPr>
          <a:lstStyle/>
          <a:p>
            <a:pPr marL="0" marR="0" lvl="0" indent="0" algn="ctr" defTabSz="932597" eaLnBrk="1" fontAlgn="base"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505050"/>
              </a:solidFill>
              <a:effectLst/>
              <a:uLnTx/>
              <a:uFillTx/>
            </a:endParaRPr>
          </a:p>
        </p:txBody>
      </p:sp>
      <p:cxnSp>
        <p:nvCxnSpPr>
          <p:cNvPr id="62" name="Straight Arrow Connector 61"/>
          <p:cNvCxnSpPr/>
          <p:nvPr/>
        </p:nvCxnSpPr>
        <p:spPr>
          <a:xfrm>
            <a:off x="4276574" y="2965149"/>
            <a:ext cx="0" cy="676130"/>
          </a:xfrm>
          <a:prstGeom prst="straightConnector1">
            <a:avLst/>
          </a:prstGeom>
          <a:ln w="857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3522914" y="3592913"/>
            <a:ext cx="1575625" cy="1583352"/>
            <a:chOff x="6750148" y="2909926"/>
            <a:chExt cx="2084029" cy="2175665"/>
          </a:xfrm>
        </p:grpSpPr>
        <p:grpSp>
          <p:nvGrpSpPr>
            <p:cNvPr id="73" name="Group 72"/>
            <p:cNvGrpSpPr/>
            <p:nvPr/>
          </p:nvGrpSpPr>
          <p:grpSpPr>
            <a:xfrm>
              <a:off x="6750148" y="2909926"/>
              <a:ext cx="2084029" cy="2175665"/>
              <a:chOff x="2063885" y="3545948"/>
              <a:chExt cx="2084029" cy="2175665"/>
            </a:xfrm>
          </p:grpSpPr>
          <p:grpSp>
            <p:nvGrpSpPr>
              <p:cNvPr id="84" name="Group 83"/>
              <p:cNvGrpSpPr/>
              <p:nvPr/>
            </p:nvGrpSpPr>
            <p:grpSpPr>
              <a:xfrm>
                <a:off x="2562428" y="5127383"/>
                <a:ext cx="457014" cy="540604"/>
                <a:chOff x="13103226" y="2775830"/>
                <a:chExt cx="1039812" cy="1202475"/>
              </a:xfrm>
            </p:grpSpPr>
            <p:sp>
              <p:nvSpPr>
                <p:cNvPr id="108" name="Rectangle 5"/>
                <p:cNvSpPr>
                  <a:spLocks noChangeArrowheads="1"/>
                </p:cNvSpPr>
                <p:nvPr/>
              </p:nvSpPr>
              <p:spPr bwMode="auto">
                <a:xfrm>
                  <a:off x="13103226" y="2775830"/>
                  <a:ext cx="1039812" cy="1202475"/>
                </a:xfrm>
                <a:prstGeom prst="rect">
                  <a:avLst/>
                </a:prstGeom>
                <a:solidFill>
                  <a:srgbClr val="005695"/>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0"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1"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2"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3"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4"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5"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16"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grpSp>
          <p:grpSp>
            <p:nvGrpSpPr>
              <p:cNvPr id="85" name="Group 84"/>
              <p:cNvGrpSpPr/>
              <p:nvPr/>
            </p:nvGrpSpPr>
            <p:grpSpPr>
              <a:xfrm>
                <a:off x="3146951" y="5127383"/>
                <a:ext cx="457014" cy="540604"/>
                <a:chOff x="13103226" y="2775830"/>
                <a:chExt cx="1039812" cy="1202475"/>
              </a:xfrm>
            </p:grpSpPr>
            <p:sp>
              <p:nvSpPr>
                <p:cNvPr id="88" name="Rectangle 5"/>
                <p:cNvSpPr>
                  <a:spLocks noChangeArrowheads="1"/>
                </p:cNvSpPr>
                <p:nvPr/>
              </p:nvSpPr>
              <p:spPr bwMode="auto">
                <a:xfrm>
                  <a:off x="13103226" y="2775830"/>
                  <a:ext cx="1039812" cy="1202475"/>
                </a:xfrm>
                <a:prstGeom prst="rect">
                  <a:avLst/>
                </a:prstGeom>
                <a:solidFill>
                  <a:srgbClr val="005695"/>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8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95"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2"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3"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4"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5"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6"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sp>
              <p:nvSpPr>
                <p:cNvPr id="107"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124278" tIns="62137" rIns="124278" bIns="62137"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1631" b="0" i="0" u="none" strike="noStrike" kern="0" cap="none" spc="0" normalizeH="0" baseline="0" noProof="0" dirty="0">
                    <a:ln>
                      <a:noFill/>
                    </a:ln>
                    <a:solidFill>
                      <a:srgbClr val="000000"/>
                    </a:solidFill>
                    <a:effectLst/>
                    <a:uLnTx/>
                    <a:uFillTx/>
                  </a:endParaRPr>
                </a:p>
              </p:txBody>
            </p:sp>
          </p:grpSp>
          <p:sp>
            <p:nvSpPr>
              <p:cNvPr id="86" name="Rounded Rectangle 85"/>
              <p:cNvSpPr/>
              <p:nvPr/>
            </p:nvSpPr>
            <p:spPr bwMode="auto">
              <a:xfrm>
                <a:off x="2472569" y="4265084"/>
                <a:ext cx="1209968" cy="1456529"/>
              </a:xfrm>
              <a:prstGeom prst="roundRect">
                <a:avLst>
                  <a:gd name="adj" fmla="val 7220"/>
                </a:avLst>
              </a:prstGeom>
              <a:noFill/>
              <a:ln w="2857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7" name="Rectangle 86"/>
              <p:cNvSpPr/>
              <p:nvPr/>
            </p:nvSpPr>
            <p:spPr bwMode="auto">
              <a:xfrm>
                <a:off x="2063885" y="3545948"/>
                <a:ext cx="2084029" cy="97765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1864" tIns="60930" rIns="121864" bIns="60930"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0" i="0" u="none" strike="noStrike" kern="0" cap="none" spc="-50" normalizeH="0" baseline="0" noProof="0" dirty="0">
                    <a:ln>
                      <a:noFill/>
                    </a:ln>
                    <a:gradFill>
                      <a:gsLst>
                        <a:gs pos="0">
                          <a:schemeClr val="tx1"/>
                        </a:gs>
                        <a:gs pos="100000">
                          <a:schemeClr val="tx1"/>
                        </a:gs>
                      </a:gsLst>
                      <a:lin ang="5400000" scaled="0"/>
                    </a:gradFill>
                    <a:effectLst/>
                    <a:uLnTx/>
                    <a:uFillTx/>
                  </a:rPr>
                  <a:t>Hybrid Worker</a:t>
                </a:r>
                <a:endParaRPr kumimoji="0" lang="en-US" sz="952" b="0" i="0" u="none" strike="noStrike" kern="0" cap="none" spc="-50" normalizeH="0" baseline="0" noProof="0" dirty="0">
                  <a:ln>
                    <a:noFill/>
                  </a:ln>
                  <a:gradFill>
                    <a:gsLst>
                      <a:gs pos="0">
                        <a:schemeClr val="tx1"/>
                      </a:gs>
                      <a:gs pos="100000">
                        <a:schemeClr val="tx1"/>
                      </a:gs>
                    </a:gsLst>
                    <a:lin ang="5400000" scaled="0"/>
                  </a:gradFill>
                  <a:effectLst/>
                  <a:uLnTx/>
                  <a:uFillTx/>
                </a:endParaRPr>
              </a:p>
            </p:txBody>
          </p:sp>
        </p:grpSp>
        <p:grpSp>
          <p:nvGrpSpPr>
            <p:cNvPr id="74" name="Group 73"/>
            <p:cNvGrpSpPr/>
            <p:nvPr/>
          </p:nvGrpSpPr>
          <p:grpSpPr>
            <a:xfrm>
              <a:off x="7484034" y="3925399"/>
              <a:ext cx="494302" cy="395874"/>
              <a:chOff x="6811269" y="3505256"/>
              <a:chExt cx="632530" cy="506577"/>
            </a:xfrm>
          </p:grpSpPr>
          <p:grpSp>
            <p:nvGrpSpPr>
              <p:cNvPr id="75" name="Group 74"/>
              <p:cNvGrpSpPr/>
              <p:nvPr/>
            </p:nvGrpSpPr>
            <p:grpSpPr>
              <a:xfrm>
                <a:off x="6811269" y="3772531"/>
                <a:ext cx="239302" cy="239302"/>
                <a:chOff x="605506" y="939157"/>
                <a:chExt cx="337151" cy="337151"/>
              </a:xfrm>
            </p:grpSpPr>
            <p:sp useBgFill="1">
              <p:nvSpPr>
                <p:cNvPr id="82" name="Oval 81"/>
                <p:cNvSpPr/>
                <p:nvPr/>
              </p:nvSpPr>
              <p:spPr bwMode="auto">
                <a:xfrm>
                  <a:off x="605506" y="939157"/>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3" name="Freeform 26"/>
                <p:cNvSpPr>
                  <a:spLocks noChangeAspect="1" noEditPoints="1"/>
                </p:cNvSpPr>
                <p:nvPr/>
              </p:nvSpPr>
              <p:spPr bwMode="auto">
                <a:xfrm>
                  <a:off x="640465" y="1009647"/>
                  <a:ext cx="265512" cy="214512"/>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rgbClr val="505050"/>
                </a:solidFill>
                <a:ln>
                  <a:noFill/>
                </a:ln>
              </p:spPr>
              <p:txBody>
                <a:bodyPr vert="horz" wrap="square" lIns="124311" tIns="62156" rIns="124311" bIns="62156"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chemeClr val="bg1"/>
                        </a:gs>
                        <a:gs pos="100000">
                          <a:schemeClr val="bg1"/>
                        </a:gs>
                      </a:gsLst>
                      <a:lin ang="5400000" scaled="1"/>
                    </a:gradFill>
                    <a:effectLst/>
                    <a:uLnTx/>
                    <a:uFillTx/>
                  </a:endParaRPr>
                </a:p>
              </p:txBody>
            </p:sp>
          </p:grpSp>
          <p:grpSp>
            <p:nvGrpSpPr>
              <p:cNvPr id="76" name="Group 75"/>
              <p:cNvGrpSpPr/>
              <p:nvPr/>
            </p:nvGrpSpPr>
            <p:grpSpPr>
              <a:xfrm>
                <a:off x="7204497" y="3768286"/>
                <a:ext cx="239302" cy="239302"/>
                <a:chOff x="1713665" y="948075"/>
                <a:chExt cx="337151" cy="337151"/>
              </a:xfrm>
            </p:grpSpPr>
            <p:sp useBgFill="1">
              <p:nvSpPr>
                <p:cNvPr id="80" name="Oval 79"/>
                <p:cNvSpPr/>
                <p:nvPr/>
              </p:nvSpPr>
              <p:spPr bwMode="auto">
                <a:xfrm>
                  <a:off x="1713665" y="948075"/>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1" name="Freeform 662"/>
                <p:cNvSpPr>
                  <a:spLocks noChangeAspect="1"/>
                </p:cNvSpPr>
                <p:nvPr/>
              </p:nvSpPr>
              <p:spPr bwMode="auto">
                <a:xfrm>
                  <a:off x="1759995" y="996769"/>
                  <a:ext cx="200436" cy="239761"/>
                </a:xfrm>
                <a:custGeom>
                  <a:avLst/>
                  <a:gdLst>
                    <a:gd name="T0" fmla="*/ 790 w 790"/>
                    <a:gd name="T1" fmla="*/ 277 h 945"/>
                    <a:gd name="T2" fmla="*/ 790 w 790"/>
                    <a:gd name="T3" fmla="*/ 0 h 945"/>
                    <a:gd name="T4" fmla="*/ 513 w 790"/>
                    <a:gd name="T5" fmla="*/ 0 h 945"/>
                    <a:gd name="T6" fmla="*/ 513 w 790"/>
                    <a:gd name="T7" fmla="*/ 114 h 945"/>
                    <a:gd name="T8" fmla="*/ 419 w 790"/>
                    <a:gd name="T9" fmla="*/ 114 h 945"/>
                    <a:gd name="T10" fmla="*/ 419 w 790"/>
                    <a:gd name="T11" fmla="*/ 5 h 945"/>
                    <a:gd name="T12" fmla="*/ 371 w 790"/>
                    <a:gd name="T13" fmla="*/ 5 h 945"/>
                    <a:gd name="T14" fmla="*/ 371 w 790"/>
                    <a:gd name="T15" fmla="*/ 451 h 945"/>
                    <a:gd name="T16" fmla="*/ 277 w 790"/>
                    <a:gd name="T17" fmla="*/ 451 h 945"/>
                    <a:gd name="T18" fmla="*/ 277 w 790"/>
                    <a:gd name="T19" fmla="*/ 336 h 945"/>
                    <a:gd name="T20" fmla="*/ 0 w 790"/>
                    <a:gd name="T21" fmla="*/ 336 h 945"/>
                    <a:gd name="T22" fmla="*/ 0 w 790"/>
                    <a:gd name="T23" fmla="*/ 612 h 945"/>
                    <a:gd name="T24" fmla="*/ 277 w 790"/>
                    <a:gd name="T25" fmla="*/ 612 h 945"/>
                    <a:gd name="T26" fmla="*/ 277 w 790"/>
                    <a:gd name="T27" fmla="*/ 498 h 945"/>
                    <a:gd name="T28" fmla="*/ 371 w 790"/>
                    <a:gd name="T29" fmla="*/ 498 h 945"/>
                    <a:gd name="T30" fmla="*/ 371 w 790"/>
                    <a:gd name="T31" fmla="*/ 945 h 945"/>
                    <a:gd name="T32" fmla="*/ 419 w 790"/>
                    <a:gd name="T33" fmla="*/ 945 h 945"/>
                    <a:gd name="T34" fmla="*/ 419 w 790"/>
                    <a:gd name="T35" fmla="*/ 831 h 945"/>
                    <a:gd name="T36" fmla="*/ 513 w 790"/>
                    <a:gd name="T37" fmla="*/ 831 h 945"/>
                    <a:gd name="T38" fmla="*/ 513 w 790"/>
                    <a:gd name="T39" fmla="*/ 945 h 945"/>
                    <a:gd name="T40" fmla="*/ 790 w 790"/>
                    <a:gd name="T41" fmla="*/ 945 h 945"/>
                    <a:gd name="T42" fmla="*/ 790 w 790"/>
                    <a:gd name="T43" fmla="*/ 668 h 945"/>
                    <a:gd name="T44" fmla="*/ 513 w 790"/>
                    <a:gd name="T45" fmla="*/ 668 h 945"/>
                    <a:gd name="T46" fmla="*/ 513 w 790"/>
                    <a:gd name="T47" fmla="*/ 782 h 945"/>
                    <a:gd name="T48" fmla="*/ 419 w 790"/>
                    <a:gd name="T49" fmla="*/ 782 h 945"/>
                    <a:gd name="T50" fmla="*/ 419 w 790"/>
                    <a:gd name="T51" fmla="*/ 163 h 945"/>
                    <a:gd name="T52" fmla="*/ 513 w 790"/>
                    <a:gd name="T53" fmla="*/ 163 h 945"/>
                    <a:gd name="T54" fmla="*/ 513 w 790"/>
                    <a:gd name="T55" fmla="*/ 277 h 945"/>
                    <a:gd name="T56" fmla="*/ 790 w 790"/>
                    <a:gd name="T57" fmla="*/ 27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0" h="945">
                      <a:moveTo>
                        <a:pt x="790" y="277"/>
                      </a:moveTo>
                      <a:lnTo>
                        <a:pt x="790" y="0"/>
                      </a:lnTo>
                      <a:lnTo>
                        <a:pt x="513" y="0"/>
                      </a:lnTo>
                      <a:lnTo>
                        <a:pt x="513" y="114"/>
                      </a:lnTo>
                      <a:lnTo>
                        <a:pt x="419" y="114"/>
                      </a:lnTo>
                      <a:lnTo>
                        <a:pt x="419" y="5"/>
                      </a:lnTo>
                      <a:lnTo>
                        <a:pt x="371" y="5"/>
                      </a:lnTo>
                      <a:lnTo>
                        <a:pt x="371" y="451"/>
                      </a:lnTo>
                      <a:lnTo>
                        <a:pt x="277" y="451"/>
                      </a:lnTo>
                      <a:lnTo>
                        <a:pt x="277" y="336"/>
                      </a:lnTo>
                      <a:lnTo>
                        <a:pt x="0" y="336"/>
                      </a:lnTo>
                      <a:lnTo>
                        <a:pt x="0" y="612"/>
                      </a:lnTo>
                      <a:lnTo>
                        <a:pt x="277" y="612"/>
                      </a:lnTo>
                      <a:lnTo>
                        <a:pt x="277" y="498"/>
                      </a:lnTo>
                      <a:lnTo>
                        <a:pt x="371" y="498"/>
                      </a:lnTo>
                      <a:lnTo>
                        <a:pt x="371" y="945"/>
                      </a:lnTo>
                      <a:lnTo>
                        <a:pt x="419" y="945"/>
                      </a:lnTo>
                      <a:lnTo>
                        <a:pt x="419" y="831"/>
                      </a:lnTo>
                      <a:lnTo>
                        <a:pt x="513" y="831"/>
                      </a:lnTo>
                      <a:lnTo>
                        <a:pt x="513" y="945"/>
                      </a:lnTo>
                      <a:lnTo>
                        <a:pt x="790" y="945"/>
                      </a:lnTo>
                      <a:lnTo>
                        <a:pt x="790" y="668"/>
                      </a:lnTo>
                      <a:lnTo>
                        <a:pt x="513" y="668"/>
                      </a:lnTo>
                      <a:lnTo>
                        <a:pt x="513" y="782"/>
                      </a:lnTo>
                      <a:lnTo>
                        <a:pt x="419" y="782"/>
                      </a:lnTo>
                      <a:lnTo>
                        <a:pt x="419" y="163"/>
                      </a:lnTo>
                      <a:lnTo>
                        <a:pt x="513" y="163"/>
                      </a:lnTo>
                      <a:lnTo>
                        <a:pt x="513" y="277"/>
                      </a:lnTo>
                      <a:lnTo>
                        <a:pt x="790" y="277"/>
                      </a:lnTo>
                      <a:close/>
                    </a:path>
                  </a:pathLst>
                </a:custGeom>
                <a:solidFill>
                  <a:srgbClr val="505050"/>
                </a:solidFill>
                <a:ln>
                  <a:noFill/>
                </a:ln>
                <a:extLst/>
              </p:spPr>
              <p:txBody>
                <a:bodyPr vert="horz" wrap="square" lIns="124311" tIns="62156" rIns="124311" bIns="62156"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2856" b="0" i="0" u="none" strike="noStrike" kern="0" cap="none" spc="0" normalizeH="0" baseline="0" noProof="0">
                    <a:ln>
                      <a:noFill/>
                    </a:ln>
                    <a:gradFill>
                      <a:gsLst>
                        <a:gs pos="0">
                          <a:schemeClr val="bg1"/>
                        </a:gs>
                        <a:gs pos="100000">
                          <a:schemeClr val="bg1"/>
                        </a:gs>
                      </a:gsLst>
                      <a:lin ang="5400000" scaled="1"/>
                    </a:gradFill>
                    <a:effectLst/>
                    <a:uLnTx/>
                    <a:uFillTx/>
                  </a:endParaRPr>
                </a:p>
              </p:txBody>
            </p:sp>
          </p:grpSp>
          <p:grpSp>
            <p:nvGrpSpPr>
              <p:cNvPr id="77" name="Group 76"/>
              <p:cNvGrpSpPr/>
              <p:nvPr/>
            </p:nvGrpSpPr>
            <p:grpSpPr>
              <a:xfrm>
                <a:off x="7009333" y="3505256"/>
                <a:ext cx="239302" cy="239302"/>
                <a:chOff x="1199321" y="504115"/>
                <a:chExt cx="337151" cy="337151"/>
              </a:xfrm>
            </p:grpSpPr>
            <p:sp useBgFill="1">
              <p:nvSpPr>
                <p:cNvPr id="78" name="Oval 77"/>
                <p:cNvSpPr/>
                <p:nvPr/>
              </p:nvSpPr>
              <p:spPr bwMode="auto">
                <a:xfrm>
                  <a:off x="1199321" y="504115"/>
                  <a:ext cx="337151" cy="337151"/>
                </a:xfrm>
                <a:prstGeom prst="ellipse">
                  <a:avLst/>
                </a:prstGeom>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24" tIns="198899" rIns="248624" bIns="198899" numCol="1" spcCol="0" rtlCol="0" fromWordArt="0" anchor="t" anchorCtr="0" forceAA="0" compatLnSpc="1">
                  <a:prstTxWarp prst="textNoShape">
                    <a:avLst/>
                  </a:prstTxWarp>
                  <a:noAutofit/>
                </a:bodyPr>
                <a:lstStyle/>
                <a:p>
                  <a:pPr marL="0" marR="0" lvl="0" indent="0" algn="ctr" defTabSz="950687"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79" name="Freeform 143"/>
                <p:cNvSpPr>
                  <a:spLocks noChangeAspect="1" noEditPoints="1"/>
                </p:cNvSpPr>
                <p:nvPr/>
              </p:nvSpPr>
              <p:spPr bwMode="auto">
                <a:xfrm>
                  <a:off x="1266999" y="537545"/>
                  <a:ext cx="201794" cy="263557"/>
                </a:xfrm>
                <a:custGeom>
                  <a:avLst/>
                  <a:gdLst>
                    <a:gd name="T0" fmla="*/ 702 w 709"/>
                    <a:gd name="T1" fmla="*/ 208 h 926"/>
                    <a:gd name="T2" fmla="*/ 702 w 709"/>
                    <a:gd name="T3" fmla="*/ 158 h 926"/>
                    <a:gd name="T4" fmla="*/ 428 w 709"/>
                    <a:gd name="T5" fmla="*/ 0 h 926"/>
                    <a:gd name="T6" fmla="*/ 19 w 709"/>
                    <a:gd name="T7" fmla="*/ 130 h 926"/>
                    <a:gd name="T8" fmla="*/ 19 w 709"/>
                    <a:gd name="T9" fmla="*/ 175 h 926"/>
                    <a:gd name="T10" fmla="*/ 0 w 709"/>
                    <a:gd name="T11" fmla="*/ 180 h 926"/>
                    <a:gd name="T12" fmla="*/ 0 w 709"/>
                    <a:gd name="T13" fmla="*/ 789 h 926"/>
                    <a:gd name="T14" fmla="*/ 412 w 709"/>
                    <a:gd name="T15" fmla="*/ 926 h 926"/>
                    <a:gd name="T16" fmla="*/ 709 w 709"/>
                    <a:gd name="T17" fmla="*/ 754 h 926"/>
                    <a:gd name="T18" fmla="*/ 709 w 709"/>
                    <a:gd name="T19" fmla="*/ 210 h 926"/>
                    <a:gd name="T20" fmla="*/ 702 w 709"/>
                    <a:gd name="T21" fmla="*/ 208 h 926"/>
                    <a:gd name="T22" fmla="*/ 442 w 709"/>
                    <a:gd name="T23" fmla="*/ 31 h 926"/>
                    <a:gd name="T24" fmla="*/ 695 w 709"/>
                    <a:gd name="T25" fmla="*/ 170 h 926"/>
                    <a:gd name="T26" fmla="*/ 695 w 709"/>
                    <a:gd name="T27" fmla="*/ 189 h 926"/>
                    <a:gd name="T28" fmla="*/ 442 w 709"/>
                    <a:gd name="T29" fmla="*/ 59 h 926"/>
                    <a:gd name="T30" fmla="*/ 442 w 709"/>
                    <a:gd name="T31" fmla="*/ 31 h 926"/>
                    <a:gd name="T32" fmla="*/ 702 w 709"/>
                    <a:gd name="T33" fmla="*/ 730 h 926"/>
                    <a:gd name="T34" fmla="*/ 430 w 709"/>
                    <a:gd name="T35" fmla="*/ 872 h 926"/>
                    <a:gd name="T36" fmla="*/ 430 w 709"/>
                    <a:gd name="T37" fmla="*/ 817 h 926"/>
                    <a:gd name="T38" fmla="*/ 702 w 709"/>
                    <a:gd name="T39" fmla="*/ 692 h 926"/>
                    <a:gd name="T40" fmla="*/ 702 w 709"/>
                    <a:gd name="T41" fmla="*/ 730 h 926"/>
                    <a:gd name="T42" fmla="*/ 702 w 709"/>
                    <a:gd name="T43" fmla="*/ 652 h 926"/>
                    <a:gd name="T44" fmla="*/ 430 w 709"/>
                    <a:gd name="T45" fmla="*/ 756 h 926"/>
                    <a:gd name="T46" fmla="*/ 430 w 709"/>
                    <a:gd name="T47" fmla="*/ 699 h 926"/>
                    <a:gd name="T48" fmla="*/ 702 w 709"/>
                    <a:gd name="T49" fmla="*/ 617 h 926"/>
                    <a:gd name="T50" fmla="*/ 702 w 709"/>
                    <a:gd name="T51" fmla="*/ 652 h 926"/>
                    <a:gd name="T52" fmla="*/ 702 w 709"/>
                    <a:gd name="T53" fmla="*/ 576 h 926"/>
                    <a:gd name="T54" fmla="*/ 430 w 709"/>
                    <a:gd name="T55" fmla="*/ 638 h 926"/>
                    <a:gd name="T56" fmla="*/ 430 w 709"/>
                    <a:gd name="T57" fmla="*/ 584 h 926"/>
                    <a:gd name="T58" fmla="*/ 702 w 709"/>
                    <a:gd name="T59" fmla="*/ 541 h 926"/>
                    <a:gd name="T60" fmla="*/ 702 w 709"/>
                    <a:gd name="T61" fmla="*/ 576 h 926"/>
                    <a:gd name="T62" fmla="*/ 702 w 709"/>
                    <a:gd name="T63" fmla="*/ 501 h 926"/>
                    <a:gd name="T64" fmla="*/ 430 w 709"/>
                    <a:gd name="T65" fmla="*/ 522 h 926"/>
                    <a:gd name="T66" fmla="*/ 430 w 709"/>
                    <a:gd name="T67" fmla="*/ 468 h 926"/>
                    <a:gd name="T68" fmla="*/ 702 w 709"/>
                    <a:gd name="T69" fmla="*/ 463 h 926"/>
                    <a:gd name="T70" fmla="*/ 702 w 709"/>
                    <a:gd name="T71" fmla="*/ 501 h 926"/>
                    <a:gd name="T72" fmla="*/ 702 w 709"/>
                    <a:gd name="T73" fmla="*/ 423 h 926"/>
                    <a:gd name="T74" fmla="*/ 430 w 709"/>
                    <a:gd name="T75" fmla="*/ 406 h 926"/>
                    <a:gd name="T76" fmla="*/ 430 w 709"/>
                    <a:gd name="T77" fmla="*/ 350 h 926"/>
                    <a:gd name="T78" fmla="*/ 702 w 709"/>
                    <a:gd name="T79" fmla="*/ 388 h 926"/>
                    <a:gd name="T80" fmla="*/ 702 w 709"/>
                    <a:gd name="T81" fmla="*/ 423 h 926"/>
                    <a:gd name="T82" fmla="*/ 702 w 709"/>
                    <a:gd name="T83" fmla="*/ 347 h 926"/>
                    <a:gd name="T84" fmla="*/ 430 w 709"/>
                    <a:gd name="T85" fmla="*/ 291 h 926"/>
                    <a:gd name="T86" fmla="*/ 430 w 709"/>
                    <a:gd name="T87" fmla="*/ 234 h 926"/>
                    <a:gd name="T88" fmla="*/ 702 w 709"/>
                    <a:gd name="T89" fmla="*/ 312 h 926"/>
                    <a:gd name="T90" fmla="*/ 702 w 709"/>
                    <a:gd name="T91" fmla="*/ 347 h 926"/>
                    <a:gd name="T92" fmla="*/ 702 w 709"/>
                    <a:gd name="T93" fmla="*/ 272 h 926"/>
                    <a:gd name="T94" fmla="*/ 430 w 709"/>
                    <a:gd name="T95" fmla="*/ 173 h 926"/>
                    <a:gd name="T96" fmla="*/ 430 w 709"/>
                    <a:gd name="T97" fmla="*/ 118 h 926"/>
                    <a:gd name="T98" fmla="*/ 702 w 709"/>
                    <a:gd name="T99" fmla="*/ 234 h 926"/>
                    <a:gd name="T100" fmla="*/ 702 w 709"/>
                    <a:gd name="T101" fmla="*/ 272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9" h="926">
                      <a:moveTo>
                        <a:pt x="702" y="208"/>
                      </a:moveTo>
                      <a:lnTo>
                        <a:pt x="702" y="158"/>
                      </a:lnTo>
                      <a:lnTo>
                        <a:pt x="428" y="0"/>
                      </a:lnTo>
                      <a:lnTo>
                        <a:pt x="19" y="130"/>
                      </a:lnTo>
                      <a:lnTo>
                        <a:pt x="19" y="175"/>
                      </a:lnTo>
                      <a:lnTo>
                        <a:pt x="0" y="180"/>
                      </a:lnTo>
                      <a:lnTo>
                        <a:pt x="0" y="789"/>
                      </a:lnTo>
                      <a:lnTo>
                        <a:pt x="412" y="926"/>
                      </a:lnTo>
                      <a:lnTo>
                        <a:pt x="709" y="754"/>
                      </a:lnTo>
                      <a:lnTo>
                        <a:pt x="709" y="210"/>
                      </a:lnTo>
                      <a:lnTo>
                        <a:pt x="702" y="208"/>
                      </a:lnTo>
                      <a:close/>
                      <a:moveTo>
                        <a:pt x="442" y="31"/>
                      </a:moveTo>
                      <a:lnTo>
                        <a:pt x="695" y="170"/>
                      </a:lnTo>
                      <a:lnTo>
                        <a:pt x="695" y="189"/>
                      </a:lnTo>
                      <a:lnTo>
                        <a:pt x="442" y="59"/>
                      </a:lnTo>
                      <a:lnTo>
                        <a:pt x="442" y="31"/>
                      </a:lnTo>
                      <a:close/>
                      <a:moveTo>
                        <a:pt x="702" y="730"/>
                      </a:moveTo>
                      <a:lnTo>
                        <a:pt x="430" y="872"/>
                      </a:lnTo>
                      <a:lnTo>
                        <a:pt x="430" y="817"/>
                      </a:lnTo>
                      <a:lnTo>
                        <a:pt x="702" y="692"/>
                      </a:lnTo>
                      <a:lnTo>
                        <a:pt x="702" y="730"/>
                      </a:lnTo>
                      <a:close/>
                      <a:moveTo>
                        <a:pt x="702" y="652"/>
                      </a:moveTo>
                      <a:lnTo>
                        <a:pt x="430" y="756"/>
                      </a:lnTo>
                      <a:lnTo>
                        <a:pt x="430" y="699"/>
                      </a:lnTo>
                      <a:lnTo>
                        <a:pt x="702" y="617"/>
                      </a:lnTo>
                      <a:lnTo>
                        <a:pt x="702" y="652"/>
                      </a:lnTo>
                      <a:close/>
                      <a:moveTo>
                        <a:pt x="702" y="576"/>
                      </a:moveTo>
                      <a:lnTo>
                        <a:pt x="430" y="638"/>
                      </a:lnTo>
                      <a:lnTo>
                        <a:pt x="430" y="584"/>
                      </a:lnTo>
                      <a:lnTo>
                        <a:pt x="702" y="541"/>
                      </a:lnTo>
                      <a:lnTo>
                        <a:pt x="702" y="576"/>
                      </a:lnTo>
                      <a:close/>
                      <a:moveTo>
                        <a:pt x="702" y="501"/>
                      </a:moveTo>
                      <a:lnTo>
                        <a:pt x="430" y="522"/>
                      </a:lnTo>
                      <a:lnTo>
                        <a:pt x="430" y="468"/>
                      </a:lnTo>
                      <a:lnTo>
                        <a:pt x="702" y="463"/>
                      </a:lnTo>
                      <a:lnTo>
                        <a:pt x="702" y="501"/>
                      </a:lnTo>
                      <a:close/>
                      <a:moveTo>
                        <a:pt x="702" y="423"/>
                      </a:moveTo>
                      <a:lnTo>
                        <a:pt x="430" y="406"/>
                      </a:lnTo>
                      <a:lnTo>
                        <a:pt x="430" y="350"/>
                      </a:lnTo>
                      <a:lnTo>
                        <a:pt x="702" y="388"/>
                      </a:lnTo>
                      <a:lnTo>
                        <a:pt x="702" y="423"/>
                      </a:lnTo>
                      <a:close/>
                      <a:moveTo>
                        <a:pt x="702" y="347"/>
                      </a:moveTo>
                      <a:lnTo>
                        <a:pt x="430" y="291"/>
                      </a:lnTo>
                      <a:lnTo>
                        <a:pt x="430" y="234"/>
                      </a:lnTo>
                      <a:lnTo>
                        <a:pt x="702" y="312"/>
                      </a:lnTo>
                      <a:lnTo>
                        <a:pt x="702" y="347"/>
                      </a:lnTo>
                      <a:close/>
                      <a:moveTo>
                        <a:pt x="702" y="272"/>
                      </a:moveTo>
                      <a:lnTo>
                        <a:pt x="430" y="173"/>
                      </a:lnTo>
                      <a:lnTo>
                        <a:pt x="430" y="118"/>
                      </a:lnTo>
                      <a:lnTo>
                        <a:pt x="702" y="234"/>
                      </a:lnTo>
                      <a:lnTo>
                        <a:pt x="702" y="272"/>
                      </a:lnTo>
                      <a:close/>
                    </a:path>
                  </a:pathLst>
                </a:custGeom>
                <a:solidFill>
                  <a:srgbClr val="505050"/>
                </a:solidFill>
                <a:ln>
                  <a:noFill/>
                </a:ln>
                <a:extLst/>
              </p:spPr>
              <p:txBody>
                <a:bodyPr vert="horz" wrap="square" lIns="124311" tIns="62156" rIns="124311" bIns="62156"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a:ln>
                      <a:noFill/>
                    </a:ln>
                    <a:gradFill>
                      <a:gsLst>
                        <a:gs pos="0">
                          <a:schemeClr val="bg1"/>
                        </a:gs>
                        <a:gs pos="100000">
                          <a:schemeClr val="bg1"/>
                        </a:gs>
                      </a:gsLst>
                      <a:lin ang="5400000" scaled="1"/>
                    </a:gradFill>
                    <a:effectLst/>
                    <a:uLnTx/>
                    <a:uFillTx/>
                  </a:endParaRPr>
                </a:p>
              </p:txBody>
            </p:sp>
          </p:grpSp>
        </p:grpSp>
      </p:grpSp>
      <p:sp>
        <p:nvSpPr>
          <p:cNvPr id="118" name="Freeform 95"/>
          <p:cNvSpPr>
            <a:spLocks/>
          </p:cNvSpPr>
          <p:nvPr/>
        </p:nvSpPr>
        <p:spPr bwMode="auto">
          <a:xfrm flipH="1">
            <a:off x="909693" y="1695803"/>
            <a:ext cx="1381094" cy="870594"/>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B0F0"/>
          </a:solidFill>
          <a:ln>
            <a:noFill/>
          </a:ln>
          <a:extLst/>
        </p:spPr>
        <p:txBody>
          <a:bodyPr vert="horz" wrap="square" lIns="93207" tIns="46604" rIns="93207" bIns="46604" numCol="1" anchor="t" anchorCtr="0" compatLnSpc="1">
            <a:prstTxWarp prst="textNoShape">
              <a:avLst/>
            </a:prstTxWarp>
          </a:bodyPr>
          <a:lstStyle/>
          <a:p>
            <a:pPr marL="0" marR="0" lvl="0" indent="0" defTabSz="913595" eaLnBrk="1" fontAlgn="base" latinLnBrk="0" hangingPunct="1">
              <a:lnSpc>
                <a:spcPct val="90000"/>
              </a:lnSpc>
              <a:spcBef>
                <a:spcPct val="0"/>
              </a:spcBef>
              <a:spcAft>
                <a:spcPct val="0"/>
              </a:spcAft>
              <a:buClrTx/>
              <a:buSzTx/>
              <a:buFontTx/>
              <a:buNone/>
              <a:tabLst/>
              <a:defRPr/>
            </a:pPr>
            <a:endParaRPr kumimoji="0" lang="en-US" sz="1399" b="1" i="0" u="none" strike="noStrike" kern="0" cap="none" spc="-50" normalizeH="0" baseline="0" noProof="0" dirty="0">
              <a:ln>
                <a:noFill/>
              </a:ln>
              <a:solidFill>
                <a:schemeClr val="bg1">
                  <a:lumMod val="50000"/>
                </a:schemeClr>
              </a:solidFill>
              <a:effectLst/>
              <a:uLnTx/>
              <a:uFillTx/>
              <a:latin typeface="+mj-lt"/>
            </a:endParaRPr>
          </a:p>
        </p:txBody>
      </p:sp>
      <p:sp>
        <p:nvSpPr>
          <p:cNvPr id="672" name="Up-Down Arrow 671"/>
          <p:cNvSpPr/>
          <p:nvPr/>
        </p:nvSpPr>
        <p:spPr bwMode="auto">
          <a:xfrm rot="5400000">
            <a:off x="2199849" y="2018855"/>
            <a:ext cx="215215" cy="572955"/>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68" name="Freeform 167"/>
          <p:cNvSpPr>
            <a:spLocks/>
          </p:cNvSpPr>
          <p:nvPr/>
        </p:nvSpPr>
        <p:spPr bwMode="auto">
          <a:xfrm>
            <a:off x="1660899" y="4031081"/>
            <a:ext cx="1506098" cy="1274274"/>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rgbClr val="505050"/>
              </a:solidFill>
              <a:effectLst/>
              <a:uLnTx/>
              <a:uFillTx/>
            </a:endParaRPr>
          </a:p>
        </p:txBody>
      </p:sp>
      <p:sp>
        <p:nvSpPr>
          <p:cNvPr id="169" name="Up-Down Arrow 168"/>
          <p:cNvSpPr/>
          <p:nvPr/>
        </p:nvSpPr>
        <p:spPr bwMode="auto">
          <a:xfrm rot="5400000">
            <a:off x="3406703" y="4376857"/>
            <a:ext cx="179789" cy="474082"/>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70" name="TextBox 169"/>
          <p:cNvSpPr txBox="1"/>
          <p:nvPr/>
        </p:nvSpPr>
        <p:spPr>
          <a:xfrm>
            <a:off x="2006813" y="4412068"/>
            <a:ext cx="1198309" cy="1086142"/>
          </a:xfrm>
          <a:prstGeom prst="rect">
            <a:avLst/>
          </a:prstGeom>
          <a:solidFill>
            <a:schemeClr val="bg1">
              <a:lumMod val="50000"/>
              <a:lumOff val="50000"/>
            </a:schemeClr>
          </a:solidFill>
          <a:ln>
            <a:noFill/>
          </a:ln>
        </p:spPr>
        <p:txBody>
          <a:bodyPr wrap="square" lIns="182828" tIns="146263" rIns="182828" bIns="146263" rtlCol="0">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399" b="0" i="0" u="none" strike="noStrike" kern="0" cap="none" spc="-50" normalizeH="0" baseline="0" noProof="0" dirty="0">
                <a:ln>
                  <a:noFill/>
                </a:ln>
                <a:solidFill>
                  <a:schemeClr val="bg1"/>
                </a:solidFill>
                <a:effectLst/>
                <a:uLnTx/>
                <a:uFillTx/>
              </a:rPr>
              <a:t>Hyper-V</a:t>
            </a:r>
          </a:p>
          <a:p>
            <a:pPr marL="0" marR="0" lvl="0" indent="0" defTabSz="913595" eaLnBrk="1" fontAlgn="base" latinLnBrk="0" hangingPunct="1">
              <a:lnSpc>
                <a:spcPct val="90000"/>
              </a:lnSpc>
              <a:spcBef>
                <a:spcPct val="0"/>
              </a:spcBef>
              <a:spcAft>
                <a:spcPct val="0"/>
              </a:spcAft>
              <a:buClrTx/>
              <a:buSzTx/>
              <a:buFontTx/>
              <a:buNone/>
              <a:tabLst/>
              <a:defRPr/>
            </a:pPr>
            <a:r>
              <a:rPr kumimoji="0" lang="en-US" sz="1399" b="0" i="0" u="none" strike="noStrike" kern="0" cap="none" spc="-50" normalizeH="0" baseline="0" noProof="0" dirty="0">
                <a:ln>
                  <a:noFill/>
                </a:ln>
                <a:solidFill>
                  <a:schemeClr val="bg1"/>
                </a:solidFill>
                <a:effectLst/>
                <a:uLnTx/>
                <a:uFillTx/>
              </a:rPr>
              <a:t>VMWare</a:t>
            </a:r>
          </a:p>
          <a:p>
            <a:pPr marL="0" marR="0" lvl="0" indent="0" defTabSz="913595" eaLnBrk="1" fontAlgn="base" latinLnBrk="0" hangingPunct="1">
              <a:lnSpc>
                <a:spcPct val="90000"/>
              </a:lnSpc>
              <a:spcBef>
                <a:spcPct val="0"/>
              </a:spcBef>
              <a:spcAft>
                <a:spcPct val="0"/>
              </a:spcAft>
              <a:buClrTx/>
              <a:buSzTx/>
              <a:buFontTx/>
              <a:buNone/>
              <a:tabLst/>
              <a:defRPr/>
            </a:pPr>
            <a:r>
              <a:rPr kumimoji="0" lang="en-US" sz="1399" b="0" i="0" u="none" strike="noStrike" kern="0" cap="none" spc="-50" normalizeH="0" baseline="0" noProof="0" dirty="0">
                <a:ln>
                  <a:noFill/>
                </a:ln>
                <a:solidFill>
                  <a:schemeClr val="bg1"/>
                </a:solidFill>
                <a:effectLst/>
                <a:uLnTx/>
                <a:uFillTx/>
              </a:rPr>
              <a:t>OpenStack</a:t>
            </a:r>
          </a:p>
          <a:p>
            <a:pPr marL="0" marR="0" lvl="0" indent="0" defTabSz="932597" eaLnBrk="1" fontAlgn="auto" latinLnBrk="0" hangingPunct="1">
              <a:lnSpc>
                <a:spcPct val="90000"/>
              </a:lnSpc>
              <a:spcBef>
                <a:spcPts val="0"/>
              </a:spcBef>
              <a:spcAft>
                <a:spcPts val="600"/>
              </a:spcAft>
              <a:buClrTx/>
              <a:buSzTx/>
              <a:buFontTx/>
              <a:buNone/>
              <a:tabLst/>
              <a:defRPr/>
            </a:pPr>
            <a:endParaRPr kumimoji="0" lang="en-US" sz="1399" b="0" i="0" u="none" strike="noStrike" kern="0" cap="none" spc="0" normalizeH="0" baseline="0" noProof="0" dirty="0">
              <a:ln>
                <a:noFill/>
              </a:ln>
              <a:solidFill>
                <a:schemeClr val="bg1"/>
              </a:solidFill>
              <a:effectLst/>
              <a:uLnTx/>
              <a:uFillTx/>
            </a:endParaRPr>
          </a:p>
        </p:txBody>
      </p:sp>
      <p:sp>
        <p:nvSpPr>
          <p:cNvPr id="3" name="Rectangle 2"/>
          <p:cNvSpPr/>
          <p:nvPr/>
        </p:nvSpPr>
        <p:spPr>
          <a:xfrm>
            <a:off x="1262958" y="2062088"/>
            <a:ext cx="674564" cy="260278"/>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176" b="1" i="0" u="none" strike="noStrike" kern="0" cap="none" spc="-50" normalizeH="0" baseline="0" noProof="0" dirty="0">
                <a:ln>
                  <a:noFill/>
                </a:ln>
                <a:solidFill>
                  <a:schemeClr val="bg1">
                    <a:lumMod val="50000"/>
                  </a:schemeClr>
                </a:solidFill>
                <a:effectLst/>
                <a:uLnTx/>
                <a:uFillTx/>
              </a:rPr>
              <a:t>Azure</a:t>
            </a:r>
          </a:p>
        </p:txBody>
      </p:sp>
      <p:sp>
        <p:nvSpPr>
          <p:cNvPr id="120" name="Title 16"/>
          <p:cNvSpPr txBox="1">
            <a:spLocks/>
          </p:cNvSpPr>
          <p:nvPr/>
        </p:nvSpPr>
        <p:spPr>
          <a:xfrm>
            <a:off x="392304" y="358666"/>
            <a:ext cx="6435447" cy="899409"/>
          </a:xfrm>
          <a:prstGeom prst="rect">
            <a:avLst/>
          </a:prstGeom>
        </p:spPr>
        <p:txBody>
          <a:bodyPr/>
          <a:lst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51227" rtl="0" eaLnBrk="1" fontAlgn="auto" latinLnBrk="0" hangingPunct="1">
              <a:lnSpc>
                <a:spcPct val="90000"/>
              </a:lnSpc>
              <a:spcBef>
                <a:spcPct val="0"/>
              </a:spcBef>
              <a:spcAft>
                <a:spcPts val="0"/>
              </a:spcAft>
              <a:buClrTx/>
              <a:buSzTx/>
              <a:buFontTx/>
              <a:buNone/>
              <a:tabLst/>
              <a:defRPr/>
            </a:pPr>
            <a:r>
              <a:rPr kumimoji="0" lang="en-US" sz="4704" b="0" i="0" u="none" strike="noStrike" kern="1200" cap="none" spc="-104" normalizeH="0" baseline="0" noProof="0" dirty="0">
                <a:ln w="3175">
                  <a:noFill/>
                </a:ln>
                <a:gradFill>
                  <a:gsLst>
                    <a:gs pos="1250">
                      <a:schemeClr val="tx1"/>
                    </a:gs>
                    <a:gs pos="100000">
                      <a:schemeClr val="tx1"/>
                    </a:gs>
                  </a:gsLst>
                  <a:lin ang="5400000" scaled="0"/>
                </a:gradFill>
                <a:effectLst/>
                <a:uLnTx/>
                <a:uFillTx/>
                <a:latin typeface="+mj-lt"/>
                <a:ea typeface="+mn-ea"/>
                <a:cs typeface="Segoe UI" pitchFamily="34" charset="0"/>
              </a:rPr>
              <a:t>Automation &amp; Control</a:t>
            </a:r>
          </a:p>
        </p:txBody>
      </p:sp>
      <p:sp>
        <p:nvSpPr>
          <p:cNvPr id="119" name="Freeform 95"/>
          <p:cNvSpPr>
            <a:spLocks/>
          </p:cNvSpPr>
          <p:nvPr/>
        </p:nvSpPr>
        <p:spPr bwMode="auto">
          <a:xfrm flipH="1">
            <a:off x="3323527" y="1924643"/>
            <a:ext cx="1347239" cy="869536"/>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50000"/>
              <a:lumOff val="50000"/>
            </a:schemeClr>
          </a:solidFill>
          <a:ln>
            <a:noFill/>
          </a:ln>
          <a:extLst/>
        </p:spPr>
        <p:txBody>
          <a:bodyPr vert="horz" wrap="square" lIns="93207" tIns="46604" rIns="93207" bIns="46604" numCol="1" anchor="t" anchorCtr="0" compatLnSpc="1">
            <a:prstTxWarp prst="textNoShape">
              <a:avLst/>
            </a:prstTxWarp>
          </a:bodyPr>
          <a:lstStyle/>
          <a:p>
            <a:pPr marL="0" marR="0" lvl="0" indent="0" defTabSz="931904" eaLnBrk="1" fontAlgn="auto" latinLnBrk="0" hangingPunct="1">
              <a:lnSpc>
                <a:spcPct val="100000"/>
              </a:lnSpc>
              <a:spcBef>
                <a:spcPts val="0"/>
              </a:spcBef>
              <a:spcAft>
                <a:spcPts val="0"/>
              </a:spcAft>
              <a:buClrTx/>
              <a:buSzTx/>
              <a:buFontTx/>
              <a:buNone/>
              <a:tabLst/>
              <a:defRPr/>
            </a:pPr>
            <a:endParaRPr kumimoji="0" lang="en-US" sz="2448" b="0" i="0" u="none" strike="noStrike" kern="0" cap="none" spc="0" normalizeH="0" baseline="0" noProof="0" dirty="0">
              <a:ln>
                <a:noFill/>
              </a:ln>
              <a:solidFill>
                <a:srgbClr val="505050"/>
              </a:solidFill>
              <a:effectLst/>
              <a:uLnTx/>
              <a:uFillTx/>
            </a:endParaRPr>
          </a:p>
        </p:txBody>
      </p:sp>
      <p:sp>
        <p:nvSpPr>
          <p:cNvPr id="129" name="Rectangle 128"/>
          <p:cNvSpPr/>
          <p:nvPr/>
        </p:nvSpPr>
        <p:spPr bwMode="auto">
          <a:xfrm>
            <a:off x="3410323" y="2041288"/>
            <a:ext cx="1346785" cy="7200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0" i="0" u="none" strike="noStrike" kern="0" cap="none" spc="-50" normalizeH="0" baseline="0" noProof="0" dirty="0">
                <a:ln>
                  <a:noFill/>
                </a:ln>
                <a:gradFill>
                  <a:gsLst>
                    <a:gs pos="0">
                      <a:schemeClr val="tx1"/>
                    </a:gs>
                    <a:gs pos="100000">
                      <a:schemeClr val="tx1"/>
                    </a:gs>
                  </a:gsLst>
                  <a:lin ang="5400000" scaled="0"/>
                </a:gradFill>
                <a:effectLst/>
                <a:uLnTx/>
                <a:uFillTx/>
              </a:rPr>
              <a:t>Automation &amp; Control</a:t>
            </a:r>
            <a:endParaRPr kumimoji="0" lang="en-US" sz="952" b="0" i="0" u="none" strike="noStrike" kern="0" cap="none" spc="-50" normalizeH="0" baseline="0" noProof="0" dirty="0">
              <a:ln>
                <a:noFill/>
              </a:ln>
              <a:gradFill>
                <a:gsLst>
                  <a:gs pos="0">
                    <a:schemeClr val="tx1"/>
                  </a:gs>
                  <a:gs pos="100000">
                    <a:schemeClr val="tx1"/>
                  </a:gs>
                </a:gsLst>
                <a:lin ang="5400000" scaled="0"/>
              </a:gradFill>
              <a:effectLst/>
              <a:uLnTx/>
              <a:uFillTx/>
            </a:endParaRPr>
          </a:p>
        </p:txBody>
      </p:sp>
      <p:sp>
        <p:nvSpPr>
          <p:cNvPr id="130" name="Rectangle 129"/>
          <p:cNvSpPr/>
          <p:nvPr/>
        </p:nvSpPr>
        <p:spPr bwMode="auto">
          <a:xfrm>
            <a:off x="2507461" y="1477675"/>
            <a:ext cx="1346785" cy="72005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397" tIns="45699" rIns="91397" bIns="45699" numCol="1" rtlCol="0" anchor="ctr" anchorCtr="0" compatLnSpc="1">
            <a:prstTxWarp prst="textNoShape">
              <a:avLst/>
            </a:prstTxWarp>
          </a:bodyPr>
          <a:lstStyle/>
          <a:p>
            <a:pPr marL="0" marR="0" lvl="0" indent="0" algn="ctr" defTabSz="913595" eaLnBrk="1" fontAlgn="base" latinLnBrk="0" hangingPunct="1">
              <a:lnSpc>
                <a:spcPct val="90000"/>
              </a:lnSpc>
              <a:spcBef>
                <a:spcPct val="0"/>
              </a:spcBef>
              <a:spcAft>
                <a:spcPct val="0"/>
              </a:spcAft>
              <a:buClrTx/>
              <a:buSzTx/>
              <a:buFontTx/>
              <a:buNone/>
              <a:tabLst/>
              <a:defRPr/>
            </a:pPr>
            <a:r>
              <a:rPr kumimoji="0" lang="en-US" sz="1631" b="1" i="0" u="none" strike="noStrike" kern="0" cap="none" spc="-50" normalizeH="0" baseline="0" noProof="0" dirty="0">
                <a:ln>
                  <a:noFill/>
                </a:ln>
                <a:gradFill>
                  <a:gsLst>
                    <a:gs pos="0">
                      <a:schemeClr val="tx1"/>
                    </a:gs>
                    <a:gs pos="100000">
                      <a:schemeClr val="tx1"/>
                    </a:gs>
                  </a:gsLst>
                  <a:lin ang="5400000" scaled="0"/>
                </a:gradFill>
                <a:effectLst/>
                <a:uLnTx/>
                <a:uFillTx/>
              </a:rPr>
              <a:t>OMS</a:t>
            </a:r>
            <a:endParaRPr kumimoji="0" lang="en-US" sz="952" b="1" i="0" u="none" strike="noStrike" kern="0" cap="none" spc="-50" normalizeH="0" baseline="0" noProof="0" dirty="0">
              <a:ln>
                <a:noFill/>
              </a:ln>
              <a:gradFill>
                <a:gsLst>
                  <a:gs pos="0">
                    <a:schemeClr val="tx1"/>
                  </a:gs>
                  <a:gs pos="100000">
                    <a:schemeClr val="tx1"/>
                  </a:gs>
                </a:gsLst>
                <a:lin ang="5400000" scaled="0"/>
              </a:gradFill>
              <a:effectLst/>
              <a:uLnTx/>
              <a:uFillTx/>
            </a:endParaRPr>
          </a:p>
        </p:txBody>
      </p:sp>
      <p:sp>
        <p:nvSpPr>
          <p:cNvPr id="65" name="Rectangle 64"/>
          <p:cNvSpPr/>
          <p:nvPr/>
        </p:nvSpPr>
        <p:spPr>
          <a:xfrm>
            <a:off x="370290" y="1640162"/>
            <a:ext cx="800357" cy="559925"/>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099" b="1" i="0" u="none" strike="noStrike" kern="0" cap="none" spc="-50" normalizeH="0" baseline="0" noProof="0" dirty="0">
                <a:ln>
                  <a:noFill/>
                </a:ln>
                <a:solidFill>
                  <a:schemeClr val="bg1">
                    <a:lumMod val="50000"/>
                  </a:schemeClr>
                </a:solidFill>
                <a:effectLst/>
                <a:uLnTx/>
                <a:uFillTx/>
              </a:rPr>
              <a:t>AWS &amp; Service Providers</a:t>
            </a:r>
          </a:p>
        </p:txBody>
      </p:sp>
      <p:sp>
        <p:nvSpPr>
          <p:cNvPr id="66" name="Rectangle 65"/>
          <p:cNvSpPr/>
          <p:nvPr/>
        </p:nvSpPr>
        <p:spPr>
          <a:xfrm>
            <a:off x="1545301" y="3757012"/>
            <a:ext cx="1092572" cy="249422"/>
          </a:xfrm>
          <a:prstGeom prst="rect">
            <a:avLst/>
          </a:prstGeom>
        </p:spPr>
        <p:txBody>
          <a:bodyPr wrap="square">
            <a:spAutoFit/>
          </a:bodyPr>
          <a:lstStyle/>
          <a:p>
            <a:pPr marL="0" marR="0" lvl="0" indent="0" defTabSz="913595" eaLnBrk="1" fontAlgn="base" latinLnBrk="0" hangingPunct="1">
              <a:lnSpc>
                <a:spcPct val="90000"/>
              </a:lnSpc>
              <a:spcBef>
                <a:spcPct val="0"/>
              </a:spcBef>
              <a:spcAft>
                <a:spcPct val="0"/>
              </a:spcAft>
              <a:buClrTx/>
              <a:buSzTx/>
              <a:buFontTx/>
              <a:buNone/>
              <a:tabLst/>
              <a:defRPr/>
            </a:pPr>
            <a:r>
              <a:rPr kumimoji="0" lang="en-US" sz="1099" b="1" i="0" u="none" strike="noStrike" kern="0" cap="none" spc="-50" normalizeH="0" baseline="0" noProof="0" dirty="0">
                <a:ln>
                  <a:noFill/>
                </a:ln>
                <a:solidFill>
                  <a:schemeClr val="bg1">
                    <a:lumMod val="50000"/>
                  </a:schemeClr>
                </a:solidFill>
                <a:effectLst/>
                <a:uLnTx/>
                <a:uFillTx/>
              </a:rPr>
              <a:t>On-Premises</a:t>
            </a:r>
          </a:p>
        </p:txBody>
      </p:sp>
      <p:pic>
        <p:nvPicPr>
          <p:cNvPr id="69" name="Picture 68" descr="\\MAGNUM\Projects\Microsoft\Cloud Power FY12\Design\ICONS_PNG\Application.png"/>
          <p:cNvPicPr>
            <a:picLocks noChangeAspect="1" noChangeArrowheads="1"/>
          </p:cNvPicPr>
          <p:nvPr/>
        </p:nvPicPr>
        <p:blipFill rotWithShape="1">
          <a:blip r:embed="rId4" cstate="print">
            <a:biLevel thresh="25000"/>
          </a:blip>
          <a:srcRect l="30174" t="36465" r="28608" b="29915"/>
          <a:stretch/>
        </p:blipFill>
        <p:spPr bwMode="auto">
          <a:xfrm>
            <a:off x="7155430" y="6400680"/>
            <a:ext cx="319930" cy="261023"/>
          </a:xfrm>
          <a:prstGeom prst="rect">
            <a:avLst/>
          </a:prstGeom>
          <a:noFill/>
          <a:ln>
            <a:noFill/>
          </a:ln>
        </p:spPr>
      </p:pic>
    </p:spTree>
    <p:extLst>
      <p:ext uri="{BB962C8B-B14F-4D97-AF65-F5344CB8AC3E}">
        <p14:creationId xmlns:p14="http://schemas.microsoft.com/office/powerpoint/2010/main" val="59808722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nodePh="1">
                                  <p:stCondLst>
                                    <p:cond delay="0"/>
                                  </p:stCondLst>
                                  <p:endCondLst>
                                    <p:cond evt="begin" delay="0">
                                      <p:tn val="5"/>
                                    </p:cond>
                                  </p:end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1250" fill="hold"/>
                                        <p:tgtEl>
                                          <p:spTgt spid="101"/>
                                        </p:tgtEl>
                                        <p:attrNameLst>
                                          <p:attrName>ppt_x</p:attrName>
                                        </p:attrNameLst>
                                      </p:cBhvr>
                                      <p:tavLst>
                                        <p:tav tm="0">
                                          <p:val>
                                            <p:strVal val="#ppt_x"/>
                                          </p:val>
                                        </p:tav>
                                        <p:tav tm="100000">
                                          <p:val>
                                            <p:strVal val="#ppt_x"/>
                                          </p:val>
                                        </p:tav>
                                      </p:tavLst>
                                    </p:anim>
                                    <p:anim calcmode="lin" valueType="num">
                                      <p:cBhvr additive="base">
                                        <p:cTn id="8" dur="1250" fill="hold"/>
                                        <p:tgtEl>
                                          <p:spTgt spid="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itle 3"/>
          <p:cNvSpPr txBox="1">
            <a:spLocks/>
          </p:cNvSpPr>
          <p:nvPr/>
        </p:nvSpPr>
        <p:spPr>
          <a:xfrm>
            <a:off x="275788" y="250333"/>
            <a:ext cx="8032048" cy="689364"/>
          </a:xfrm>
          <a:prstGeom prst="rect">
            <a:avLst/>
          </a:prstGeom>
        </p:spPr>
        <p:txBody>
          <a:bodyPr/>
          <a:lstStyle>
            <a:lvl1pPr algn="l" defTabSz="913505" rtl="0" eaLnBrk="0" fontAlgn="base" hangingPunct="0">
              <a:lnSpc>
                <a:spcPct val="90000"/>
              </a:lnSpc>
              <a:spcBef>
                <a:spcPct val="0"/>
              </a:spcBef>
              <a:spcAft>
                <a:spcPct val="0"/>
              </a:spcAft>
              <a:defRPr lang="en-US" sz="5400" kern="1200" spc="-100" dirty="0">
                <a:ln w="3175">
                  <a:noFill/>
                </a:ln>
                <a:solidFill>
                  <a:schemeClr val="tx2"/>
                </a:solidFill>
                <a:latin typeface="+mj-lt"/>
                <a:ea typeface="ＭＳ Ｐゴシック" charset="0"/>
                <a:cs typeface="Segoe UI" pitchFamily="34" charset="0"/>
              </a:defRPr>
            </a:lvl1pPr>
            <a:lvl2pPr algn="l" defTabSz="913505" rtl="0" eaLnBrk="0" fontAlgn="base" hangingPunct="0">
              <a:lnSpc>
                <a:spcPct val="90000"/>
              </a:lnSpc>
              <a:spcBef>
                <a:spcPct val="0"/>
              </a:spcBef>
              <a:spcAft>
                <a:spcPct val="0"/>
              </a:spcAft>
              <a:defRPr sz="5294">
                <a:solidFill>
                  <a:schemeClr val="tx2"/>
                </a:solidFill>
                <a:latin typeface="Segoe UI Light" charset="0"/>
                <a:ea typeface="ＭＳ Ｐゴシック" charset="0"/>
                <a:cs typeface="Segoe UI" charset="0"/>
              </a:defRPr>
            </a:lvl2pPr>
            <a:lvl3pPr algn="l" defTabSz="913505" rtl="0" eaLnBrk="0" fontAlgn="base" hangingPunct="0">
              <a:lnSpc>
                <a:spcPct val="90000"/>
              </a:lnSpc>
              <a:spcBef>
                <a:spcPct val="0"/>
              </a:spcBef>
              <a:spcAft>
                <a:spcPct val="0"/>
              </a:spcAft>
              <a:defRPr sz="5294">
                <a:solidFill>
                  <a:schemeClr val="tx2"/>
                </a:solidFill>
                <a:latin typeface="Segoe UI Light" charset="0"/>
                <a:ea typeface="ＭＳ Ｐゴシック" charset="0"/>
                <a:cs typeface="Segoe UI" charset="0"/>
              </a:defRPr>
            </a:lvl3pPr>
            <a:lvl4pPr algn="l" defTabSz="913505" rtl="0" eaLnBrk="0" fontAlgn="base" hangingPunct="0">
              <a:lnSpc>
                <a:spcPct val="90000"/>
              </a:lnSpc>
              <a:spcBef>
                <a:spcPct val="0"/>
              </a:spcBef>
              <a:spcAft>
                <a:spcPct val="0"/>
              </a:spcAft>
              <a:defRPr sz="5294">
                <a:solidFill>
                  <a:schemeClr val="tx2"/>
                </a:solidFill>
                <a:latin typeface="Segoe UI Light" charset="0"/>
                <a:ea typeface="ＭＳ Ｐゴシック" charset="0"/>
                <a:cs typeface="Segoe UI" charset="0"/>
              </a:defRPr>
            </a:lvl4pPr>
            <a:lvl5pPr algn="l" defTabSz="913505" rtl="0" eaLnBrk="0" fontAlgn="base" hangingPunct="0">
              <a:lnSpc>
                <a:spcPct val="90000"/>
              </a:lnSpc>
              <a:spcBef>
                <a:spcPct val="0"/>
              </a:spcBef>
              <a:spcAft>
                <a:spcPct val="0"/>
              </a:spcAft>
              <a:defRPr sz="5294">
                <a:solidFill>
                  <a:schemeClr val="tx2"/>
                </a:solidFill>
                <a:latin typeface="Segoe UI Light" charset="0"/>
                <a:ea typeface="ＭＳ Ｐゴシック" charset="0"/>
                <a:cs typeface="Segoe UI" charset="0"/>
              </a:defRPr>
            </a:lvl5pPr>
            <a:lvl6pPr marL="448193" algn="l" defTabSz="913505" rtl="0" fontAlgn="base">
              <a:lnSpc>
                <a:spcPct val="90000"/>
              </a:lnSpc>
              <a:spcBef>
                <a:spcPct val="0"/>
              </a:spcBef>
              <a:spcAft>
                <a:spcPct val="0"/>
              </a:spcAft>
              <a:defRPr sz="5294">
                <a:solidFill>
                  <a:schemeClr val="tx2"/>
                </a:solidFill>
                <a:latin typeface="Segoe UI Light" charset="0"/>
                <a:ea typeface="ＭＳ Ｐゴシック" charset="0"/>
                <a:cs typeface="Segoe UI" charset="0"/>
              </a:defRPr>
            </a:lvl6pPr>
            <a:lvl7pPr marL="896386" algn="l" defTabSz="913505" rtl="0" fontAlgn="base">
              <a:lnSpc>
                <a:spcPct val="90000"/>
              </a:lnSpc>
              <a:spcBef>
                <a:spcPct val="0"/>
              </a:spcBef>
              <a:spcAft>
                <a:spcPct val="0"/>
              </a:spcAft>
              <a:defRPr sz="5294">
                <a:solidFill>
                  <a:schemeClr val="tx2"/>
                </a:solidFill>
                <a:latin typeface="Segoe UI Light" charset="0"/>
                <a:ea typeface="ＭＳ Ｐゴシック" charset="0"/>
                <a:cs typeface="Segoe UI" charset="0"/>
              </a:defRPr>
            </a:lvl7pPr>
            <a:lvl8pPr marL="1344579" algn="l" defTabSz="913505" rtl="0" fontAlgn="base">
              <a:lnSpc>
                <a:spcPct val="90000"/>
              </a:lnSpc>
              <a:spcBef>
                <a:spcPct val="0"/>
              </a:spcBef>
              <a:spcAft>
                <a:spcPct val="0"/>
              </a:spcAft>
              <a:defRPr sz="5294">
                <a:solidFill>
                  <a:schemeClr val="tx2"/>
                </a:solidFill>
                <a:latin typeface="Segoe UI Light" charset="0"/>
                <a:ea typeface="ＭＳ Ｐゴシック" charset="0"/>
                <a:cs typeface="Segoe UI" charset="0"/>
              </a:defRPr>
            </a:lvl8pPr>
            <a:lvl9pPr marL="1792773" algn="l" defTabSz="913505" rtl="0" fontAlgn="base">
              <a:lnSpc>
                <a:spcPct val="90000"/>
              </a:lnSpc>
              <a:spcBef>
                <a:spcPct val="0"/>
              </a:spcBef>
              <a:spcAft>
                <a:spcPct val="0"/>
              </a:spcAft>
              <a:defRPr sz="5294">
                <a:solidFill>
                  <a:schemeClr val="tx2"/>
                </a:solidFill>
                <a:latin typeface="Segoe UI Light" charset="0"/>
                <a:ea typeface="ＭＳ Ｐゴシック" charset="0"/>
                <a:cs typeface="Segoe UI" charset="0"/>
              </a:defRPr>
            </a:lvl9pPr>
          </a:lstStyle>
          <a:p>
            <a:pPr marL="0" marR="0" lvl="0" indent="0" algn="l" defTabSz="913516" rtl="0" eaLnBrk="0" fontAlgn="base" latinLnBrk="0" hangingPunct="0">
              <a:lnSpc>
                <a:spcPct val="90000"/>
              </a:lnSpc>
              <a:spcBef>
                <a:spcPct val="0"/>
              </a:spcBef>
              <a:spcAft>
                <a:spcPct val="0"/>
              </a:spcAft>
              <a:buClrTx/>
              <a:buSzTx/>
              <a:buFontTx/>
              <a:buNone/>
              <a:tabLst/>
              <a:defRPr/>
            </a:pPr>
            <a:r>
              <a:rPr kumimoji="0" lang="en-US" sz="4000" b="1" i="0" u="none" strike="noStrike" kern="1200" cap="none" spc="-100" normalizeH="0" baseline="0" noProof="0">
                <a:ln w="3175">
                  <a:noFill/>
                </a:ln>
                <a:solidFill>
                  <a:schemeClr val="tx1"/>
                </a:solidFill>
                <a:effectLst/>
                <a:uLnTx/>
                <a:uFillTx/>
                <a:latin typeface="+mj-lt"/>
                <a:ea typeface="ＭＳ Ｐゴシック" charset="0"/>
                <a:cs typeface="Segoe UI" pitchFamily="34" charset="0"/>
              </a:rPr>
              <a:t>Automation &amp; Control Scenarios</a:t>
            </a:r>
          </a:p>
        </p:txBody>
      </p:sp>
      <p:graphicFrame>
        <p:nvGraphicFramePr>
          <p:cNvPr id="79" name="Diagram 78"/>
          <p:cNvGraphicFramePr/>
          <p:nvPr>
            <p:extLst/>
          </p:nvPr>
        </p:nvGraphicFramePr>
        <p:xfrm>
          <a:off x="614868" y="1106491"/>
          <a:ext cx="7144898" cy="54193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0" name="Group 79"/>
          <p:cNvGrpSpPr/>
          <p:nvPr/>
        </p:nvGrpSpPr>
        <p:grpSpPr>
          <a:xfrm>
            <a:off x="7801844" y="1330626"/>
            <a:ext cx="4513173" cy="4458889"/>
            <a:chOff x="3788795" y="1853431"/>
            <a:chExt cx="4425144" cy="4371918"/>
          </a:xfrm>
        </p:grpSpPr>
        <p:grpSp>
          <p:nvGrpSpPr>
            <p:cNvPr id="81" name="Group 11"/>
            <p:cNvGrpSpPr/>
            <p:nvPr/>
          </p:nvGrpSpPr>
          <p:grpSpPr>
            <a:xfrm rot="18900000">
              <a:off x="3788795" y="1853431"/>
              <a:ext cx="4425144" cy="4371918"/>
              <a:chOff x="1978024" y="1492251"/>
              <a:chExt cx="5083176" cy="5087038"/>
            </a:xfrm>
            <a:effectLst/>
          </p:grpSpPr>
          <p:sp>
            <p:nvSpPr>
              <p:cNvPr id="88" name="Freeform 3"/>
              <p:cNvSpPr>
                <a:spLocks/>
              </p:cNvSpPr>
              <p:nvPr/>
            </p:nvSpPr>
            <p:spPr bwMode="auto">
              <a:xfrm>
                <a:off x="4511674" y="1492251"/>
                <a:ext cx="1800225" cy="1466851"/>
              </a:xfrm>
              <a:custGeom>
                <a:avLst/>
                <a:gdLst/>
                <a:ahLst/>
                <a:cxnLst>
                  <a:cxn ang="0">
                    <a:pos x="1134" y="472"/>
                  </a:cxn>
                  <a:cxn ang="0">
                    <a:pos x="1134" y="472"/>
                  </a:cxn>
                  <a:cxn ang="0">
                    <a:pos x="1078" y="418"/>
                  </a:cxn>
                  <a:cxn ang="0">
                    <a:pos x="1020" y="368"/>
                  </a:cxn>
                  <a:cxn ang="0">
                    <a:pos x="960" y="320"/>
                  </a:cxn>
                  <a:cxn ang="0">
                    <a:pos x="896" y="274"/>
                  </a:cxn>
                  <a:cxn ang="0">
                    <a:pos x="832" y="234"/>
                  </a:cxn>
                  <a:cxn ang="0">
                    <a:pos x="764" y="194"/>
                  </a:cxn>
                  <a:cxn ang="0">
                    <a:pos x="696" y="160"/>
                  </a:cxn>
                  <a:cxn ang="0">
                    <a:pos x="624" y="126"/>
                  </a:cxn>
                  <a:cxn ang="0">
                    <a:pos x="552" y="98"/>
                  </a:cxn>
                  <a:cxn ang="0">
                    <a:pos x="478" y="72"/>
                  </a:cxn>
                  <a:cxn ang="0">
                    <a:pos x="400" y="52"/>
                  </a:cxn>
                  <a:cxn ang="0">
                    <a:pos x="324" y="34"/>
                  </a:cxn>
                  <a:cxn ang="0">
                    <a:pos x="244" y="20"/>
                  </a:cxn>
                  <a:cxn ang="0">
                    <a:pos x="164" y="10"/>
                  </a:cxn>
                  <a:cxn ang="0">
                    <a:pos x="82" y="2"/>
                  </a:cxn>
                  <a:cxn ang="0">
                    <a:pos x="0" y="0"/>
                  </a:cxn>
                  <a:cxn ang="0">
                    <a:pos x="128" y="160"/>
                  </a:cxn>
                  <a:cxn ang="0">
                    <a:pos x="256" y="320"/>
                  </a:cxn>
                  <a:cxn ang="0">
                    <a:pos x="128" y="480"/>
                  </a:cxn>
                  <a:cxn ang="0">
                    <a:pos x="0" y="640"/>
                  </a:cxn>
                  <a:cxn ang="0">
                    <a:pos x="0" y="640"/>
                  </a:cxn>
                  <a:cxn ang="0">
                    <a:pos x="0" y="640"/>
                  </a:cxn>
                  <a:cxn ang="0">
                    <a:pos x="50" y="642"/>
                  </a:cxn>
                  <a:cxn ang="0">
                    <a:pos x="98" y="646"/>
                  </a:cxn>
                  <a:cxn ang="0">
                    <a:pos x="146" y="652"/>
                  </a:cxn>
                  <a:cxn ang="0">
                    <a:pos x="194" y="660"/>
                  </a:cxn>
                  <a:cxn ang="0">
                    <a:pos x="240" y="672"/>
                  </a:cxn>
                  <a:cxn ang="0">
                    <a:pos x="286" y="684"/>
                  </a:cxn>
                  <a:cxn ang="0">
                    <a:pos x="330" y="700"/>
                  </a:cxn>
                  <a:cxn ang="0">
                    <a:pos x="374" y="716"/>
                  </a:cxn>
                  <a:cxn ang="0">
                    <a:pos x="418" y="736"/>
                  </a:cxn>
                  <a:cxn ang="0">
                    <a:pos x="458" y="758"/>
                  </a:cxn>
                  <a:cxn ang="0">
                    <a:pos x="500" y="780"/>
                  </a:cxn>
                  <a:cxn ang="0">
                    <a:pos x="538" y="806"/>
                  </a:cxn>
                  <a:cxn ang="0">
                    <a:pos x="576" y="832"/>
                  </a:cxn>
                  <a:cxn ang="0">
                    <a:pos x="612" y="860"/>
                  </a:cxn>
                  <a:cxn ang="0">
                    <a:pos x="646" y="892"/>
                  </a:cxn>
                  <a:cxn ang="0">
                    <a:pos x="680" y="924"/>
                  </a:cxn>
                  <a:cxn ang="0">
                    <a:pos x="680" y="924"/>
                  </a:cxn>
                  <a:cxn ang="0">
                    <a:pos x="680" y="924"/>
                  </a:cxn>
                  <a:cxn ang="0">
                    <a:pos x="680" y="924"/>
                  </a:cxn>
                  <a:cxn ang="0">
                    <a:pos x="680" y="924"/>
                  </a:cxn>
                  <a:cxn ang="0">
                    <a:pos x="682" y="924"/>
                  </a:cxn>
                  <a:cxn ang="0">
                    <a:pos x="884" y="900"/>
                  </a:cxn>
                  <a:cxn ang="0">
                    <a:pos x="1088" y="878"/>
                  </a:cxn>
                  <a:cxn ang="0">
                    <a:pos x="1110" y="674"/>
                  </a:cxn>
                  <a:cxn ang="0">
                    <a:pos x="1132" y="472"/>
                  </a:cxn>
                  <a:cxn ang="0">
                    <a:pos x="1134" y="472"/>
                  </a:cxn>
                </a:cxnLst>
                <a:rect l="0" t="0" r="r" b="b"/>
                <a:pathLst>
                  <a:path w="1134" h="924">
                    <a:moveTo>
                      <a:pt x="1134" y="472"/>
                    </a:moveTo>
                    <a:lnTo>
                      <a:pt x="1134" y="472"/>
                    </a:lnTo>
                    <a:lnTo>
                      <a:pt x="1078" y="418"/>
                    </a:lnTo>
                    <a:lnTo>
                      <a:pt x="1020" y="368"/>
                    </a:lnTo>
                    <a:lnTo>
                      <a:pt x="960" y="320"/>
                    </a:lnTo>
                    <a:lnTo>
                      <a:pt x="896" y="274"/>
                    </a:lnTo>
                    <a:lnTo>
                      <a:pt x="832" y="234"/>
                    </a:lnTo>
                    <a:lnTo>
                      <a:pt x="764" y="194"/>
                    </a:lnTo>
                    <a:lnTo>
                      <a:pt x="696" y="160"/>
                    </a:lnTo>
                    <a:lnTo>
                      <a:pt x="624" y="126"/>
                    </a:lnTo>
                    <a:lnTo>
                      <a:pt x="552" y="98"/>
                    </a:lnTo>
                    <a:lnTo>
                      <a:pt x="478" y="72"/>
                    </a:lnTo>
                    <a:lnTo>
                      <a:pt x="400" y="52"/>
                    </a:lnTo>
                    <a:lnTo>
                      <a:pt x="324" y="34"/>
                    </a:lnTo>
                    <a:lnTo>
                      <a:pt x="244" y="20"/>
                    </a:lnTo>
                    <a:lnTo>
                      <a:pt x="164" y="10"/>
                    </a:lnTo>
                    <a:lnTo>
                      <a:pt x="82" y="2"/>
                    </a:lnTo>
                    <a:lnTo>
                      <a:pt x="0" y="0"/>
                    </a:lnTo>
                    <a:lnTo>
                      <a:pt x="128" y="160"/>
                    </a:lnTo>
                    <a:lnTo>
                      <a:pt x="256" y="320"/>
                    </a:lnTo>
                    <a:lnTo>
                      <a:pt x="128" y="480"/>
                    </a:lnTo>
                    <a:lnTo>
                      <a:pt x="0" y="640"/>
                    </a:lnTo>
                    <a:lnTo>
                      <a:pt x="0" y="640"/>
                    </a:lnTo>
                    <a:lnTo>
                      <a:pt x="0" y="640"/>
                    </a:lnTo>
                    <a:lnTo>
                      <a:pt x="50" y="642"/>
                    </a:lnTo>
                    <a:lnTo>
                      <a:pt x="98" y="646"/>
                    </a:lnTo>
                    <a:lnTo>
                      <a:pt x="146" y="652"/>
                    </a:lnTo>
                    <a:lnTo>
                      <a:pt x="194" y="660"/>
                    </a:lnTo>
                    <a:lnTo>
                      <a:pt x="240" y="672"/>
                    </a:lnTo>
                    <a:lnTo>
                      <a:pt x="286" y="684"/>
                    </a:lnTo>
                    <a:lnTo>
                      <a:pt x="330" y="700"/>
                    </a:lnTo>
                    <a:lnTo>
                      <a:pt x="374" y="716"/>
                    </a:lnTo>
                    <a:lnTo>
                      <a:pt x="418" y="736"/>
                    </a:lnTo>
                    <a:lnTo>
                      <a:pt x="458" y="758"/>
                    </a:lnTo>
                    <a:lnTo>
                      <a:pt x="500" y="780"/>
                    </a:lnTo>
                    <a:lnTo>
                      <a:pt x="538" y="806"/>
                    </a:lnTo>
                    <a:lnTo>
                      <a:pt x="576" y="832"/>
                    </a:lnTo>
                    <a:lnTo>
                      <a:pt x="612" y="860"/>
                    </a:lnTo>
                    <a:lnTo>
                      <a:pt x="646" y="892"/>
                    </a:lnTo>
                    <a:lnTo>
                      <a:pt x="680" y="924"/>
                    </a:lnTo>
                    <a:lnTo>
                      <a:pt x="680" y="924"/>
                    </a:lnTo>
                    <a:lnTo>
                      <a:pt x="680" y="924"/>
                    </a:lnTo>
                    <a:lnTo>
                      <a:pt x="680" y="924"/>
                    </a:lnTo>
                    <a:lnTo>
                      <a:pt x="680" y="924"/>
                    </a:lnTo>
                    <a:lnTo>
                      <a:pt x="682" y="924"/>
                    </a:lnTo>
                    <a:lnTo>
                      <a:pt x="884" y="900"/>
                    </a:lnTo>
                    <a:lnTo>
                      <a:pt x="1088" y="878"/>
                    </a:lnTo>
                    <a:lnTo>
                      <a:pt x="1110" y="674"/>
                    </a:lnTo>
                    <a:lnTo>
                      <a:pt x="1132" y="472"/>
                    </a:lnTo>
                    <a:lnTo>
                      <a:pt x="1134" y="472"/>
                    </a:lnTo>
                    <a:close/>
                  </a:path>
                </a:pathLst>
              </a:custGeom>
              <a:solidFill>
                <a:schemeClr val="accent6">
                  <a:lumMod val="75000"/>
                </a:schemeClr>
              </a:solidFill>
              <a:ln w="3175">
                <a:noFill/>
                <a:prstDash val="solid"/>
                <a:round/>
                <a:headEnd/>
                <a:tailEnd/>
              </a:ln>
            </p:spPr>
            <p:txBody>
              <a:bodyPr/>
              <a:lstStyle/>
              <a:p>
                <a:pPr marL="0" marR="0" lvl="0" indent="0" defTabSz="932608"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89" name="Freeform 4"/>
              <p:cNvSpPr>
                <a:spLocks/>
              </p:cNvSpPr>
              <p:nvPr/>
            </p:nvSpPr>
            <p:spPr bwMode="auto">
              <a:xfrm>
                <a:off x="2717799" y="1492251"/>
                <a:ext cx="2203450" cy="1463676"/>
              </a:xfrm>
              <a:custGeom>
                <a:avLst/>
                <a:gdLst/>
                <a:ahLst/>
                <a:cxnLst>
                  <a:cxn ang="0">
                    <a:pos x="1134" y="0"/>
                  </a:cxn>
                  <a:cxn ang="0">
                    <a:pos x="1134" y="0"/>
                  </a:cxn>
                  <a:cxn ang="0">
                    <a:pos x="1056" y="2"/>
                  </a:cxn>
                  <a:cxn ang="0">
                    <a:pos x="980" y="8"/>
                  </a:cxn>
                  <a:cxn ang="0">
                    <a:pos x="904" y="16"/>
                  </a:cxn>
                  <a:cxn ang="0">
                    <a:pos x="828" y="30"/>
                  </a:cxn>
                  <a:cxn ang="0">
                    <a:pos x="752" y="46"/>
                  </a:cxn>
                  <a:cxn ang="0">
                    <a:pos x="676" y="66"/>
                  </a:cxn>
                  <a:cxn ang="0">
                    <a:pos x="602" y="90"/>
                  </a:cxn>
                  <a:cxn ang="0">
                    <a:pos x="530" y="118"/>
                  </a:cxn>
                  <a:cxn ang="0">
                    <a:pos x="458" y="148"/>
                  </a:cxn>
                  <a:cxn ang="0">
                    <a:pos x="388" y="184"/>
                  </a:cxn>
                  <a:cxn ang="0">
                    <a:pos x="318" y="222"/>
                  </a:cxn>
                  <a:cxn ang="0">
                    <a:pos x="250" y="264"/>
                  </a:cxn>
                  <a:cxn ang="0">
                    <a:pos x="186" y="310"/>
                  </a:cxn>
                  <a:cxn ang="0">
                    <a:pos x="122" y="360"/>
                  </a:cxn>
                  <a:cxn ang="0">
                    <a:pos x="60" y="412"/>
                  </a:cxn>
                  <a:cxn ang="0">
                    <a:pos x="0" y="470"/>
                  </a:cxn>
                  <a:cxn ang="0">
                    <a:pos x="202" y="492"/>
                  </a:cxn>
                  <a:cxn ang="0">
                    <a:pos x="406" y="514"/>
                  </a:cxn>
                  <a:cxn ang="0">
                    <a:pos x="428" y="718"/>
                  </a:cxn>
                  <a:cxn ang="0">
                    <a:pos x="452" y="922"/>
                  </a:cxn>
                  <a:cxn ang="0">
                    <a:pos x="452" y="922"/>
                  </a:cxn>
                  <a:cxn ang="0">
                    <a:pos x="452" y="922"/>
                  </a:cxn>
                  <a:cxn ang="0">
                    <a:pos x="488" y="888"/>
                  </a:cxn>
                  <a:cxn ang="0">
                    <a:pos x="524" y="856"/>
                  </a:cxn>
                  <a:cxn ang="0">
                    <a:pos x="564" y="826"/>
                  </a:cxn>
                  <a:cxn ang="0">
                    <a:pos x="602" y="798"/>
                  </a:cxn>
                  <a:cxn ang="0">
                    <a:pos x="644" y="774"/>
                  </a:cxn>
                  <a:cxn ang="0">
                    <a:pos x="684" y="750"/>
                  </a:cxn>
                  <a:cxn ang="0">
                    <a:pos x="728" y="730"/>
                  </a:cxn>
                  <a:cxn ang="0">
                    <a:pos x="770" y="710"/>
                  </a:cxn>
                  <a:cxn ang="0">
                    <a:pos x="814" y="694"/>
                  </a:cxn>
                  <a:cxn ang="0">
                    <a:pos x="858" y="680"/>
                  </a:cxn>
                  <a:cxn ang="0">
                    <a:pos x="904" y="668"/>
                  </a:cxn>
                  <a:cxn ang="0">
                    <a:pos x="948" y="658"/>
                  </a:cxn>
                  <a:cxn ang="0">
                    <a:pos x="994" y="650"/>
                  </a:cxn>
                  <a:cxn ang="0">
                    <a:pos x="1040" y="646"/>
                  </a:cxn>
                  <a:cxn ang="0">
                    <a:pos x="1086" y="642"/>
                  </a:cxn>
                  <a:cxn ang="0">
                    <a:pos x="1132" y="640"/>
                  </a:cxn>
                  <a:cxn ang="0">
                    <a:pos x="1132" y="642"/>
                  </a:cxn>
                  <a:cxn ang="0">
                    <a:pos x="1132" y="640"/>
                  </a:cxn>
                  <a:cxn ang="0">
                    <a:pos x="1132" y="640"/>
                  </a:cxn>
                  <a:cxn ang="0">
                    <a:pos x="1134" y="640"/>
                  </a:cxn>
                  <a:cxn ang="0">
                    <a:pos x="1134" y="640"/>
                  </a:cxn>
                  <a:cxn ang="0">
                    <a:pos x="1260" y="482"/>
                  </a:cxn>
                  <a:cxn ang="0">
                    <a:pos x="1388" y="322"/>
                  </a:cxn>
                  <a:cxn ang="0">
                    <a:pos x="1260" y="162"/>
                  </a:cxn>
                  <a:cxn ang="0">
                    <a:pos x="1134" y="2"/>
                  </a:cxn>
                  <a:cxn ang="0">
                    <a:pos x="1134" y="0"/>
                  </a:cxn>
                </a:cxnLst>
                <a:rect l="0" t="0" r="r" b="b"/>
                <a:pathLst>
                  <a:path w="1388" h="922">
                    <a:moveTo>
                      <a:pt x="1134" y="0"/>
                    </a:moveTo>
                    <a:lnTo>
                      <a:pt x="1134" y="0"/>
                    </a:lnTo>
                    <a:lnTo>
                      <a:pt x="1056" y="2"/>
                    </a:lnTo>
                    <a:lnTo>
                      <a:pt x="980" y="8"/>
                    </a:lnTo>
                    <a:lnTo>
                      <a:pt x="904" y="16"/>
                    </a:lnTo>
                    <a:lnTo>
                      <a:pt x="828" y="30"/>
                    </a:lnTo>
                    <a:lnTo>
                      <a:pt x="752" y="46"/>
                    </a:lnTo>
                    <a:lnTo>
                      <a:pt x="676" y="66"/>
                    </a:lnTo>
                    <a:lnTo>
                      <a:pt x="602" y="90"/>
                    </a:lnTo>
                    <a:lnTo>
                      <a:pt x="530" y="118"/>
                    </a:lnTo>
                    <a:lnTo>
                      <a:pt x="458" y="148"/>
                    </a:lnTo>
                    <a:lnTo>
                      <a:pt x="388" y="184"/>
                    </a:lnTo>
                    <a:lnTo>
                      <a:pt x="318" y="222"/>
                    </a:lnTo>
                    <a:lnTo>
                      <a:pt x="250" y="264"/>
                    </a:lnTo>
                    <a:lnTo>
                      <a:pt x="186" y="310"/>
                    </a:lnTo>
                    <a:lnTo>
                      <a:pt x="122" y="360"/>
                    </a:lnTo>
                    <a:lnTo>
                      <a:pt x="60" y="412"/>
                    </a:lnTo>
                    <a:lnTo>
                      <a:pt x="0" y="470"/>
                    </a:lnTo>
                    <a:lnTo>
                      <a:pt x="202" y="492"/>
                    </a:lnTo>
                    <a:lnTo>
                      <a:pt x="406" y="514"/>
                    </a:lnTo>
                    <a:lnTo>
                      <a:pt x="428" y="718"/>
                    </a:lnTo>
                    <a:lnTo>
                      <a:pt x="452" y="922"/>
                    </a:lnTo>
                    <a:lnTo>
                      <a:pt x="452" y="922"/>
                    </a:lnTo>
                    <a:lnTo>
                      <a:pt x="452" y="922"/>
                    </a:lnTo>
                    <a:lnTo>
                      <a:pt x="488" y="888"/>
                    </a:lnTo>
                    <a:lnTo>
                      <a:pt x="524" y="856"/>
                    </a:lnTo>
                    <a:lnTo>
                      <a:pt x="564" y="826"/>
                    </a:lnTo>
                    <a:lnTo>
                      <a:pt x="602" y="798"/>
                    </a:lnTo>
                    <a:lnTo>
                      <a:pt x="644" y="774"/>
                    </a:lnTo>
                    <a:lnTo>
                      <a:pt x="684" y="750"/>
                    </a:lnTo>
                    <a:lnTo>
                      <a:pt x="728" y="730"/>
                    </a:lnTo>
                    <a:lnTo>
                      <a:pt x="770" y="710"/>
                    </a:lnTo>
                    <a:lnTo>
                      <a:pt x="814" y="694"/>
                    </a:lnTo>
                    <a:lnTo>
                      <a:pt x="858" y="680"/>
                    </a:lnTo>
                    <a:lnTo>
                      <a:pt x="904" y="668"/>
                    </a:lnTo>
                    <a:lnTo>
                      <a:pt x="948" y="658"/>
                    </a:lnTo>
                    <a:lnTo>
                      <a:pt x="994" y="650"/>
                    </a:lnTo>
                    <a:lnTo>
                      <a:pt x="1040" y="646"/>
                    </a:lnTo>
                    <a:lnTo>
                      <a:pt x="1086" y="642"/>
                    </a:lnTo>
                    <a:lnTo>
                      <a:pt x="1132" y="640"/>
                    </a:lnTo>
                    <a:lnTo>
                      <a:pt x="1132" y="642"/>
                    </a:lnTo>
                    <a:lnTo>
                      <a:pt x="1132" y="640"/>
                    </a:lnTo>
                    <a:lnTo>
                      <a:pt x="1132" y="640"/>
                    </a:lnTo>
                    <a:lnTo>
                      <a:pt x="1134" y="640"/>
                    </a:lnTo>
                    <a:lnTo>
                      <a:pt x="1134" y="640"/>
                    </a:lnTo>
                    <a:lnTo>
                      <a:pt x="1260" y="482"/>
                    </a:lnTo>
                    <a:lnTo>
                      <a:pt x="1388" y="322"/>
                    </a:lnTo>
                    <a:lnTo>
                      <a:pt x="1260" y="162"/>
                    </a:lnTo>
                    <a:lnTo>
                      <a:pt x="1134" y="2"/>
                    </a:lnTo>
                    <a:lnTo>
                      <a:pt x="1134" y="0"/>
                    </a:lnTo>
                    <a:close/>
                  </a:path>
                </a:pathLst>
              </a:custGeom>
              <a:solidFill>
                <a:srgbClr val="005494"/>
              </a:solidFill>
              <a:ln w="3175">
                <a:noFill/>
                <a:prstDash val="solid"/>
                <a:round/>
                <a:headEnd/>
                <a:tailEnd/>
              </a:ln>
            </p:spPr>
            <p:txBody>
              <a:bodyPr/>
              <a:lstStyle/>
              <a:p>
                <a:pPr marL="0" marR="0" lvl="0" indent="0" defTabSz="932608"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90" name="Freeform 5"/>
              <p:cNvSpPr>
                <a:spLocks/>
              </p:cNvSpPr>
              <p:nvPr/>
            </p:nvSpPr>
            <p:spPr bwMode="auto">
              <a:xfrm>
                <a:off x="5594350" y="4035428"/>
                <a:ext cx="1466850" cy="1800226"/>
              </a:xfrm>
              <a:custGeom>
                <a:avLst/>
                <a:gdLst/>
                <a:ahLst/>
                <a:cxnLst>
                  <a:cxn ang="0">
                    <a:pos x="454" y="1134"/>
                  </a:cxn>
                  <a:cxn ang="0">
                    <a:pos x="454" y="1134"/>
                  </a:cxn>
                  <a:cxn ang="0">
                    <a:pos x="506" y="1078"/>
                  </a:cxn>
                  <a:cxn ang="0">
                    <a:pos x="556" y="1020"/>
                  </a:cxn>
                  <a:cxn ang="0">
                    <a:pos x="604" y="960"/>
                  </a:cxn>
                  <a:cxn ang="0">
                    <a:pos x="650" y="896"/>
                  </a:cxn>
                  <a:cxn ang="0">
                    <a:pos x="690" y="832"/>
                  </a:cxn>
                  <a:cxn ang="0">
                    <a:pos x="730" y="764"/>
                  </a:cxn>
                  <a:cxn ang="0">
                    <a:pos x="764" y="696"/>
                  </a:cxn>
                  <a:cxn ang="0">
                    <a:pos x="798" y="624"/>
                  </a:cxn>
                  <a:cxn ang="0">
                    <a:pos x="826" y="552"/>
                  </a:cxn>
                  <a:cxn ang="0">
                    <a:pos x="852" y="478"/>
                  </a:cxn>
                  <a:cxn ang="0">
                    <a:pos x="872" y="402"/>
                  </a:cxn>
                  <a:cxn ang="0">
                    <a:pos x="890" y="324"/>
                  </a:cxn>
                  <a:cxn ang="0">
                    <a:pos x="904" y="244"/>
                  </a:cxn>
                  <a:cxn ang="0">
                    <a:pos x="914" y="164"/>
                  </a:cxn>
                  <a:cxn ang="0">
                    <a:pos x="922" y="82"/>
                  </a:cxn>
                  <a:cxn ang="0">
                    <a:pos x="924" y="0"/>
                  </a:cxn>
                  <a:cxn ang="0">
                    <a:pos x="764" y="128"/>
                  </a:cxn>
                  <a:cxn ang="0">
                    <a:pos x="604" y="256"/>
                  </a:cxn>
                  <a:cxn ang="0">
                    <a:pos x="444" y="128"/>
                  </a:cxn>
                  <a:cxn ang="0">
                    <a:pos x="284" y="0"/>
                  </a:cxn>
                  <a:cxn ang="0">
                    <a:pos x="284" y="0"/>
                  </a:cxn>
                  <a:cxn ang="0">
                    <a:pos x="284" y="0"/>
                  </a:cxn>
                  <a:cxn ang="0">
                    <a:pos x="282" y="50"/>
                  </a:cxn>
                  <a:cxn ang="0">
                    <a:pos x="278" y="98"/>
                  </a:cxn>
                  <a:cxn ang="0">
                    <a:pos x="272" y="146"/>
                  </a:cxn>
                  <a:cxn ang="0">
                    <a:pos x="264" y="194"/>
                  </a:cxn>
                  <a:cxn ang="0">
                    <a:pos x="252" y="240"/>
                  </a:cxn>
                  <a:cxn ang="0">
                    <a:pos x="240" y="286"/>
                  </a:cxn>
                  <a:cxn ang="0">
                    <a:pos x="224" y="332"/>
                  </a:cxn>
                  <a:cxn ang="0">
                    <a:pos x="208" y="374"/>
                  </a:cxn>
                  <a:cxn ang="0">
                    <a:pos x="188" y="418"/>
                  </a:cxn>
                  <a:cxn ang="0">
                    <a:pos x="166" y="458"/>
                  </a:cxn>
                  <a:cxn ang="0">
                    <a:pos x="144" y="500"/>
                  </a:cxn>
                  <a:cxn ang="0">
                    <a:pos x="118" y="538"/>
                  </a:cxn>
                  <a:cxn ang="0">
                    <a:pos x="92" y="576"/>
                  </a:cxn>
                  <a:cxn ang="0">
                    <a:pos x="64" y="612"/>
                  </a:cxn>
                  <a:cxn ang="0">
                    <a:pos x="32" y="646"/>
                  </a:cxn>
                  <a:cxn ang="0">
                    <a:pos x="0" y="680"/>
                  </a:cxn>
                  <a:cxn ang="0">
                    <a:pos x="0" y="680"/>
                  </a:cxn>
                  <a:cxn ang="0">
                    <a:pos x="0" y="680"/>
                  </a:cxn>
                  <a:cxn ang="0">
                    <a:pos x="0" y="680"/>
                  </a:cxn>
                  <a:cxn ang="0">
                    <a:pos x="0" y="680"/>
                  </a:cxn>
                  <a:cxn ang="0">
                    <a:pos x="0" y="682"/>
                  </a:cxn>
                  <a:cxn ang="0">
                    <a:pos x="24" y="884"/>
                  </a:cxn>
                  <a:cxn ang="0">
                    <a:pos x="46" y="1088"/>
                  </a:cxn>
                  <a:cxn ang="0">
                    <a:pos x="250" y="1110"/>
                  </a:cxn>
                  <a:cxn ang="0">
                    <a:pos x="452" y="1132"/>
                  </a:cxn>
                  <a:cxn ang="0">
                    <a:pos x="454" y="1134"/>
                  </a:cxn>
                </a:cxnLst>
                <a:rect l="0" t="0" r="r" b="b"/>
                <a:pathLst>
                  <a:path w="924" h="1134">
                    <a:moveTo>
                      <a:pt x="454" y="1134"/>
                    </a:moveTo>
                    <a:lnTo>
                      <a:pt x="454" y="1134"/>
                    </a:lnTo>
                    <a:lnTo>
                      <a:pt x="506" y="1078"/>
                    </a:lnTo>
                    <a:lnTo>
                      <a:pt x="556" y="1020"/>
                    </a:lnTo>
                    <a:lnTo>
                      <a:pt x="604" y="960"/>
                    </a:lnTo>
                    <a:lnTo>
                      <a:pt x="650" y="896"/>
                    </a:lnTo>
                    <a:lnTo>
                      <a:pt x="690" y="832"/>
                    </a:lnTo>
                    <a:lnTo>
                      <a:pt x="730" y="764"/>
                    </a:lnTo>
                    <a:lnTo>
                      <a:pt x="764" y="696"/>
                    </a:lnTo>
                    <a:lnTo>
                      <a:pt x="798" y="624"/>
                    </a:lnTo>
                    <a:lnTo>
                      <a:pt x="826" y="552"/>
                    </a:lnTo>
                    <a:lnTo>
                      <a:pt x="852" y="478"/>
                    </a:lnTo>
                    <a:lnTo>
                      <a:pt x="872" y="402"/>
                    </a:lnTo>
                    <a:lnTo>
                      <a:pt x="890" y="324"/>
                    </a:lnTo>
                    <a:lnTo>
                      <a:pt x="904" y="244"/>
                    </a:lnTo>
                    <a:lnTo>
                      <a:pt x="914" y="164"/>
                    </a:lnTo>
                    <a:lnTo>
                      <a:pt x="922" y="82"/>
                    </a:lnTo>
                    <a:lnTo>
                      <a:pt x="924" y="0"/>
                    </a:lnTo>
                    <a:lnTo>
                      <a:pt x="764" y="128"/>
                    </a:lnTo>
                    <a:lnTo>
                      <a:pt x="604" y="256"/>
                    </a:lnTo>
                    <a:lnTo>
                      <a:pt x="444" y="128"/>
                    </a:lnTo>
                    <a:lnTo>
                      <a:pt x="284" y="0"/>
                    </a:lnTo>
                    <a:lnTo>
                      <a:pt x="284" y="0"/>
                    </a:lnTo>
                    <a:lnTo>
                      <a:pt x="284" y="0"/>
                    </a:lnTo>
                    <a:lnTo>
                      <a:pt x="282" y="50"/>
                    </a:lnTo>
                    <a:lnTo>
                      <a:pt x="278" y="98"/>
                    </a:lnTo>
                    <a:lnTo>
                      <a:pt x="272" y="146"/>
                    </a:lnTo>
                    <a:lnTo>
                      <a:pt x="264" y="194"/>
                    </a:lnTo>
                    <a:lnTo>
                      <a:pt x="252" y="240"/>
                    </a:lnTo>
                    <a:lnTo>
                      <a:pt x="240" y="286"/>
                    </a:lnTo>
                    <a:lnTo>
                      <a:pt x="224" y="332"/>
                    </a:lnTo>
                    <a:lnTo>
                      <a:pt x="208" y="374"/>
                    </a:lnTo>
                    <a:lnTo>
                      <a:pt x="188" y="418"/>
                    </a:lnTo>
                    <a:lnTo>
                      <a:pt x="166" y="458"/>
                    </a:lnTo>
                    <a:lnTo>
                      <a:pt x="144" y="500"/>
                    </a:lnTo>
                    <a:lnTo>
                      <a:pt x="118" y="538"/>
                    </a:lnTo>
                    <a:lnTo>
                      <a:pt x="92" y="576"/>
                    </a:lnTo>
                    <a:lnTo>
                      <a:pt x="64" y="612"/>
                    </a:lnTo>
                    <a:lnTo>
                      <a:pt x="32" y="646"/>
                    </a:lnTo>
                    <a:lnTo>
                      <a:pt x="0" y="680"/>
                    </a:lnTo>
                    <a:lnTo>
                      <a:pt x="0" y="680"/>
                    </a:lnTo>
                    <a:lnTo>
                      <a:pt x="0" y="680"/>
                    </a:lnTo>
                    <a:lnTo>
                      <a:pt x="0" y="680"/>
                    </a:lnTo>
                    <a:lnTo>
                      <a:pt x="0" y="680"/>
                    </a:lnTo>
                    <a:lnTo>
                      <a:pt x="0" y="682"/>
                    </a:lnTo>
                    <a:lnTo>
                      <a:pt x="24" y="884"/>
                    </a:lnTo>
                    <a:lnTo>
                      <a:pt x="46" y="1088"/>
                    </a:lnTo>
                    <a:lnTo>
                      <a:pt x="250" y="1110"/>
                    </a:lnTo>
                    <a:lnTo>
                      <a:pt x="452" y="1132"/>
                    </a:lnTo>
                    <a:lnTo>
                      <a:pt x="454" y="1134"/>
                    </a:lnTo>
                    <a:close/>
                  </a:path>
                </a:pathLst>
              </a:custGeom>
              <a:solidFill>
                <a:srgbClr val="39CEC7"/>
              </a:solidFill>
              <a:ln w="3175">
                <a:noFill/>
                <a:prstDash val="solid"/>
                <a:round/>
                <a:headEnd/>
                <a:tailEnd/>
              </a:ln>
            </p:spPr>
            <p:txBody>
              <a:bodyPr/>
              <a:lstStyle/>
              <a:p>
                <a:pPr marL="0" marR="0" lvl="0" indent="0" defTabSz="932608"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91" name="Freeform 6"/>
              <p:cNvSpPr>
                <a:spLocks/>
              </p:cNvSpPr>
              <p:nvPr/>
            </p:nvSpPr>
            <p:spPr bwMode="auto">
              <a:xfrm>
                <a:off x="1978026" y="3497987"/>
                <a:ext cx="1463674" cy="2335438"/>
              </a:xfrm>
              <a:custGeom>
                <a:avLst/>
                <a:gdLst>
                  <a:gd name="connsiteX0" fmla="*/ 0 w 10000"/>
                  <a:gd name="connsiteY0" fmla="*/ 1830 h 10000"/>
                  <a:gd name="connsiteX1" fmla="*/ 0 w 10000"/>
                  <a:gd name="connsiteY1" fmla="*/ 1830 h 10000"/>
                  <a:gd name="connsiteX2" fmla="*/ 22 w 10000"/>
                  <a:gd name="connsiteY2" fmla="*/ 2392 h 10000"/>
                  <a:gd name="connsiteX3" fmla="*/ 65 w 10000"/>
                  <a:gd name="connsiteY3" fmla="*/ 2939 h 10000"/>
                  <a:gd name="connsiteX4" fmla="*/ 174 w 10000"/>
                  <a:gd name="connsiteY4" fmla="*/ 3487 h 10000"/>
                  <a:gd name="connsiteX5" fmla="*/ 304 w 10000"/>
                  <a:gd name="connsiteY5" fmla="*/ 4035 h 10000"/>
                  <a:gd name="connsiteX6" fmla="*/ 477 w 10000"/>
                  <a:gd name="connsiteY6" fmla="*/ 4582 h 10000"/>
                  <a:gd name="connsiteX7" fmla="*/ 716 w 10000"/>
                  <a:gd name="connsiteY7" fmla="*/ 5130 h 10000"/>
                  <a:gd name="connsiteX8" fmla="*/ 954 w 10000"/>
                  <a:gd name="connsiteY8" fmla="*/ 5663 h 10000"/>
                  <a:gd name="connsiteX9" fmla="*/ 1258 w 10000"/>
                  <a:gd name="connsiteY9" fmla="*/ 6182 h 10000"/>
                  <a:gd name="connsiteX10" fmla="*/ 1605 w 10000"/>
                  <a:gd name="connsiteY10" fmla="*/ 6700 h 10000"/>
                  <a:gd name="connsiteX11" fmla="*/ 1974 w 10000"/>
                  <a:gd name="connsiteY11" fmla="*/ 7205 h 10000"/>
                  <a:gd name="connsiteX12" fmla="*/ 2386 w 10000"/>
                  <a:gd name="connsiteY12" fmla="*/ 7709 h 10000"/>
                  <a:gd name="connsiteX13" fmla="*/ 2863 w 10000"/>
                  <a:gd name="connsiteY13" fmla="*/ 8199 h 10000"/>
                  <a:gd name="connsiteX14" fmla="*/ 3341 w 10000"/>
                  <a:gd name="connsiteY14" fmla="*/ 8660 h 10000"/>
                  <a:gd name="connsiteX15" fmla="*/ 3883 w 10000"/>
                  <a:gd name="connsiteY15" fmla="*/ 9121 h 10000"/>
                  <a:gd name="connsiteX16" fmla="*/ 4469 w 10000"/>
                  <a:gd name="connsiteY16" fmla="*/ 9568 h 10000"/>
                  <a:gd name="connsiteX17" fmla="*/ 5076 w 10000"/>
                  <a:gd name="connsiteY17" fmla="*/ 10000 h 10000"/>
                  <a:gd name="connsiteX18" fmla="*/ 5336 w 10000"/>
                  <a:gd name="connsiteY18" fmla="*/ 8545 h 10000"/>
                  <a:gd name="connsiteX19" fmla="*/ 5575 w 10000"/>
                  <a:gd name="connsiteY19" fmla="*/ 7075 h 10000"/>
                  <a:gd name="connsiteX20" fmla="*/ 7787 w 10000"/>
                  <a:gd name="connsiteY20" fmla="*/ 6916 h 10000"/>
                  <a:gd name="connsiteX21" fmla="*/ 9978 w 10000"/>
                  <a:gd name="connsiteY21" fmla="*/ 6744 h 10000"/>
                  <a:gd name="connsiteX22" fmla="*/ 10000 w 10000"/>
                  <a:gd name="connsiteY22" fmla="*/ 6744 h 10000"/>
                  <a:gd name="connsiteX23" fmla="*/ 10000 w 10000"/>
                  <a:gd name="connsiteY23" fmla="*/ 6744 h 10000"/>
                  <a:gd name="connsiteX24" fmla="*/ 9610 w 10000"/>
                  <a:gd name="connsiteY24" fmla="*/ 6484 h 10000"/>
                  <a:gd name="connsiteX25" fmla="*/ 9284 w 10000"/>
                  <a:gd name="connsiteY25" fmla="*/ 6225 h 10000"/>
                  <a:gd name="connsiteX26" fmla="*/ 8959 w 10000"/>
                  <a:gd name="connsiteY26" fmla="*/ 5937 h 10000"/>
                  <a:gd name="connsiteX27" fmla="*/ 8655 w 10000"/>
                  <a:gd name="connsiteY27" fmla="*/ 5663 h 10000"/>
                  <a:gd name="connsiteX28" fmla="*/ 8373 w 10000"/>
                  <a:gd name="connsiteY28" fmla="*/ 5360 h 10000"/>
                  <a:gd name="connsiteX29" fmla="*/ 8134 w 10000"/>
                  <a:gd name="connsiteY29" fmla="*/ 5072 h 10000"/>
                  <a:gd name="connsiteX30" fmla="*/ 7896 w 10000"/>
                  <a:gd name="connsiteY30" fmla="*/ 4755 h 10000"/>
                  <a:gd name="connsiteX31" fmla="*/ 7701 w 10000"/>
                  <a:gd name="connsiteY31" fmla="*/ 4452 h 10000"/>
                  <a:gd name="connsiteX32" fmla="*/ 7527 w 10000"/>
                  <a:gd name="connsiteY32" fmla="*/ 4135 h 10000"/>
                  <a:gd name="connsiteX33" fmla="*/ 7375 w 10000"/>
                  <a:gd name="connsiteY33" fmla="*/ 3818 h 10000"/>
                  <a:gd name="connsiteX34" fmla="*/ 7223 w 10000"/>
                  <a:gd name="connsiteY34" fmla="*/ 3487 h 10000"/>
                  <a:gd name="connsiteX35" fmla="*/ 7137 w 10000"/>
                  <a:gd name="connsiteY35" fmla="*/ 3170 h 10000"/>
                  <a:gd name="connsiteX36" fmla="*/ 7050 w 10000"/>
                  <a:gd name="connsiteY36" fmla="*/ 2839 h 10000"/>
                  <a:gd name="connsiteX37" fmla="*/ 6985 w 10000"/>
                  <a:gd name="connsiteY37" fmla="*/ 2507 h 10000"/>
                  <a:gd name="connsiteX38" fmla="*/ 6941 w 10000"/>
                  <a:gd name="connsiteY38" fmla="*/ 2176 h 10000"/>
                  <a:gd name="connsiteX39" fmla="*/ 6941 w 10000"/>
                  <a:gd name="connsiteY39" fmla="*/ 1844 h 10000"/>
                  <a:gd name="connsiteX40" fmla="*/ 6941 w 10000"/>
                  <a:gd name="connsiteY40" fmla="*/ 1844 h 10000"/>
                  <a:gd name="connsiteX41" fmla="*/ 6941 w 10000"/>
                  <a:gd name="connsiteY41" fmla="*/ 1844 h 10000"/>
                  <a:gd name="connsiteX42" fmla="*/ 6941 w 10000"/>
                  <a:gd name="connsiteY42" fmla="*/ 1844 h 10000"/>
                  <a:gd name="connsiteX43" fmla="*/ 6941 w 10000"/>
                  <a:gd name="connsiteY43" fmla="*/ 1830 h 10000"/>
                  <a:gd name="connsiteX44" fmla="*/ 6941 w 10000"/>
                  <a:gd name="connsiteY44" fmla="*/ 1830 h 10000"/>
                  <a:gd name="connsiteX45" fmla="*/ 5206 w 10000"/>
                  <a:gd name="connsiteY45" fmla="*/ 922 h 10000"/>
                  <a:gd name="connsiteX46" fmla="*/ 3471 w 10000"/>
                  <a:gd name="connsiteY46" fmla="*/ 0 h 10000"/>
                  <a:gd name="connsiteX47" fmla="*/ 1557 w 10000"/>
                  <a:gd name="connsiteY47" fmla="*/ 443 h 10000"/>
                  <a:gd name="connsiteX48" fmla="*/ 22 w 10000"/>
                  <a:gd name="connsiteY48" fmla="*/ 1830 h 10000"/>
                  <a:gd name="connsiteX49" fmla="*/ 0 w 10000"/>
                  <a:gd name="connsiteY49" fmla="*/ 1830 h 10000"/>
                  <a:gd name="connsiteX0" fmla="*/ 0 w 10000"/>
                  <a:gd name="connsiteY0" fmla="*/ 2429 h 10599"/>
                  <a:gd name="connsiteX1" fmla="*/ 0 w 10000"/>
                  <a:gd name="connsiteY1" fmla="*/ 2429 h 10599"/>
                  <a:gd name="connsiteX2" fmla="*/ 22 w 10000"/>
                  <a:gd name="connsiteY2" fmla="*/ 2991 h 10599"/>
                  <a:gd name="connsiteX3" fmla="*/ 65 w 10000"/>
                  <a:gd name="connsiteY3" fmla="*/ 3538 h 10599"/>
                  <a:gd name="connsiteX4" fmla="*/ 174 w 10000"/>
                  <a:gd name="connsiteY4" fmla="*/ 4086 h 10599"/>
                  <a:gd name="connsiteX5" fmla="*/ 304 w 10000"/>
                  <a:gd name="connsiteY5" fmla="*/ 4634 h 10599"/>
                  <a:gd name="connsiteX6" fmla="*/ 477 w 10000"/>
                  <a:gd name="connsiteY6" fmla="*/ 5181 h 10599"/>
                  <a:gd name="connsiteX7" fmla="*/ 716 w 10000"/>
                  <a:gd name="connsiteY7" fmla="*/ 5729 h 10599"/>
                  <a:gd name="connsiteX8" fmla="*/ 954 w 10000"/>
                  <a:gd name="connsiteY8" fmla="*/ 6262 h 10599"/>
                  <a:gd name="connsiteX9" fmla="*/ 1258 w 10000"/>
                  <a:gd name="connsiteY9" fmla="*/ 6781 h 10599"/>
                  <a:gd name="connsiteX10" fmla="*/ 1605 w 10000"/>
                  <a:gd name="connsiteY10" fmla="*/ 7299 h 10599"/>
                  <a:gd name="connsiteX11" fmla="*/ 1974 w 10000"/>
                  <a:gd name="connsiteY11" fmla="*/ 7804 h 10599"/>
                  <a:gd name="connsiteX12" fmla="*/ 2386 w 10000"/>
                  <a:gd name="connsiteY12" fmla="*/ 8308 h 10599"/>
                  <a:gd name="connsiteX13" fmla="*/ 2863 w 10000"/>
                  <a:gd name="connsiteY13" fmla="*/ 8798 h 10599"/>
                  <a:gd name="connsiteX14" fmla="*/ 3341 w 10000"/>
                  <a:gd name="connsiteY14" fmla="*/ 9259 h 10599"/>
                  <a:gd name="connsiteX15" fmla="*/ 3883 w 10000"/>
                  <a:gd name="connsiteY15" fmla="*/ 9720 h 10599"/>
                  <a:gd name="connsiteX16" fmla="*/ 4469 w 10000"/>
                  <a:gd name="connsiteY16" fmla="*/ 10167 h 10599"/>
                  <a:gd name="connsiteX17" fmla="*/ 5076 w 10000"/>
                  <a:gd name="connsiteY17" fmla="*/ 10599 h 10599"/>
                  <a:gd name="connsiteX18" fmla="*/ 5336 w 10000"/>
                  <a:gd name="connsiteY18" fmla="*/ 9144 h 10599"/>
                  <a:gd name="connsiteX19" fmla="*/ 5575 w 10000"/>
                  <a:gd name="connsiteY19" fmla="*/ 7674 h 10599"/>
                  <a:gd name="connsiteX20" fmla="*/ 7787 w 10000"/>
                  <a:gd name="connsiteY20" fmla="*/ 7515 h 10599"/>
                  <a:gd name="connsiteX21" fmla="*/ 9978 w 10000"/>
                  <a:gd name="connsiteY21" fmla="*/ 7343 h 10599"/>
                  <a:gd name="connsiteX22" fmla="*/ 10000 w 10000"/>
                  <a:gd name="connsiteY22" fmla="*/ 7343 h 10599"/>
                  <a:gd name="connsiteX23" fmla="*/ 10000 w 10000"/>
                  <a:gd name="connsiteY23" fmla="*/ 7343 h 10599"/>
                  <a:gd name="connsiteX24" fmla="*/ 9610 w 10000"/>
                  <a:gd name="connsiteY24" fmla="*/ 7083 h 10599"/>
                  <a:gd name="connsiteX25" fmla="*/ 9284 w 10000"/>
                  <a:gd name="connsiteY25" fmla="*/ 6824 h 10599"/>
                  <a:gd name="connsiteX26" fmla="*/ 8959 w 10000"/>
                  <a:gd name="connsiteY26" fmla="*/ 6536 h 10599"/>
                  <a:gd name="connsiteX27" fmla="*/ 8655 w 10000"/>
                  <a:gd name="connsiteY27" fmla="*/ 6262 h 10599"/>
                  <a:gd name="connsiteX28" fmla="*/ 8373 w 10000"/>
                  <a:gd name="connsiteY28" fmla="*/ 5959 h 10599"/>
                  <a:gd name="connsiteX29" fmla="*/ 8134 w 10000"/>
                  <a:gd name="connsiteY29" fmla="*/ 5671 h 10599"/>
                  <a:gd name="connsiteX30" fmla="*/ 7896 w 10000"/>
                  <a:gd name="connsiteY30" fmla="*/ 5354 h 10599"/>
                  <a:gd name="connsiteX31" fmla="*/ 7701 w 10000"/>
                  <a:gd name="connsiteY31" fmla="*/ 5051 h 10599"/>
                  <a:gd name="connsiteX32" fmla="*/ 7527 w 10000"/>
                  <a:gd name="connsiteY32" fmla="*/ 4734 h 10599"/>
                  <a:gd name="connsiteX33" fmla="*/ 7375 w 10000"/>
                  <a:gd name="connsiteY33" fmla="*/ 4417 h 10599"/>
                  <a:gd name="connsiteX34" fmla="*/ 7223 w 10000"/>
                  <a:gd name="connsiteY34" fmla="*/ 4086 h 10599"/>
                  <a:gd name="connsiteX35" fmla="*/ 7137 w 10000"/>
                  <a:gd name="connsiteY35" fmla="*/ 3769 h 10599"/>
                  <a:gd name="connsiteX36" fmla="*/ 7050 w 10000"/>
                  <a:gd name="connsiteY36" fmla="*/ 3438 h 10599"/>
                  <a:gd name="connsiteX37" fmla="*/ 6985 w 10000"/>
                  <a:gd name="connsiteY37" fmla="*/ 3106 h 10599"/>
                  <a:gd name="connsiteX38" fmla="*/ 6941 w 10000"/>
                  <a:gd name="connsiteY38" fmla="*/ 2775 h 10599"/>
                  <a:gd name="connsiteX39" fmla="*/ 6941 w 10000"/>
                  <a:gd name="connsiteY39" fmla="*/ 2443 h 10599"/>
                  <a:gd name="connsiteX40" fmla="*/ 6941 w 10000"/>
                  <a:gd name="connsiteY40" fmla="*/ 2443 h 10599"/>
                  <a:gd name="connsiteX41" fmla="*/ 6941 w 10000"/>
                  <a:gd name="connsiteY41" fmla="*/ 2443 h 10599"/>
                  <a:gd name="connsiteX42" fmla="*/ 6941 w 10000"/>
                  <a:gd name="connsiteY42" fmla="*/ 2443 h 10599"/>
                  <a:gd name="connsiteX43" fmla="*/ 6941 w 10000"/>
                  <a:gd name="connsiteY43" fmla="*/ 2429 h 10599"/>
                  <a:gd name="connsiteX44" fmla="*/ 6941 w 10000"/>
                  <a:gd name="connsiteY44" fmla="*/ 2429 h 10599"/>
                  <a:gd name="connsiteX45" fmla="*/ 5206 w 10000"/>
                  <a:gd name="connsiteY45" fmla="*/ 1521 h 10599"/>
                  <a:gd name="connsiteX46" fmla="*/ 3649 w 10000"/>
                  <a:gd name="connsiteY46" fmla="*/ 0 h 10599"/>
                  <a:gd name="connsiteX47" fmla="*/ 1557 w 10000"/>
                  <a:gd name="connsiteY47" fmla="*/ 1042 h 10599"/>
                  <a:gd name="connsiteX48" fmla="*/ 22 w 10000"/>
                  <a:gd name="connsiteY48" fmla="*/ 2429 h 10599"/>
                  <a:gd name="connsiteX49" fmla="*/ 0 w 10000"/>
                  <a:gd name="connsiteY49" fmla="*/ 2429 h 10599"/>
                  <a:gd name="connsiteX0" fmla="*/ 0 w 10000"/>
                  <a:gd name="connsiteY0" fmla="*/ 2429 h 10599"/>
                  <a:gd name="connsiteX1" fmla="*/ 0 w 10000"/>
                  <a:gd name="connsiteY1" fmla="*/ 2429 h 10599"/>
                  <a:gd name="connsiteX2" fmla="*/ 22 w 10000"/>
                  <a:gd name="connsiteY2" fmla="*/ 2991 h 10599"/>
                  <a:gd name="connsiteX3" fmla="*/ 65 w 10000"/>
                  <a:gd name="connsiteY3" fmla="*/ 3538 h 10599"/>
                  <a:gd name="connsiteX4" fmla="*/ 174 w 10000"/>
                  <a:gd name="connsiteY4" fmla="*/ 4086 h 10599"/>
                  <a:gd name="connsiteX5" fmla="*/ 304 w 10000"/>
                  <a:gd name="connsiteY5" fmla="*/ 4634 h 10599"/>
                  <a:gd name="connsiteX6" fmla="*/ 477 w 10000"/>
                  <a:gd name="connsiteY6" fmla="*/ 5181 h 10599"/>
                  <a:gd name="connsiteX7" fmla="*/ 716 w 10000"/>
                  <a:gd name="connsiteY7" fmla="*/ 5729 h 10599"/>
                  <a:gd name="connsiteX8" fmla="*/ 954 w 10000"/>
                  <a:gd name="connsiteY8" fmla="*/ 6262 h 10599"/>
                  <a:gd name="connsiteX9" fmla="*/ 1258 w 10000"/>
                  <a:gd name="connsiteY9" fmla="*/ 6781 h 10599"/>
                  <a:gd name="connsiteX10" fmla="*/ 1605 w 10000"/>
                  <a:gd name="connsiteY10" fmla="*/ 7299 h 10599"/>
                  <a:gd name="connsiteX11" fmla="*/ 1974 w 10000"/>
                  <a:gd name="connsiteY11" fmla="*/ 7804 h 10599"/>
                  <a:gd name="connsiteX12" fmla="*/ 2386 w 10000"/>
                  <a:gd name="connsiteY12" fmla="*/ 8308 h 10599"/>
                  <a:gd name="connsiteX13" fmla="*/ 2863 w 10000"/>
                  <a:gd name="connsiteY13" fmla="*/ 8798 h 10599"/>
                  <a:gd name="connsiteX14" fmla="*/ 3341 w 10000"/>
                  <a:gd name="connsiteY14" fmla="*/ 9259 h 10599"/>
                  <a:gd name="connsiteX15" fmla="*/ 3883 w 10000"/>
                  <a:gd name="connsiteY15" fmla="*/ 9720 h 10599"/>
                  <a:gd name="connsiteX16" fmla="*/ 4469 w 10000"/>
                  <a:gd name="connsiteY16" fmla="*/ 10167 h 10599"/>
                  <a:gd name="connsiteX17" fmla="*/ 5076 w 10000"/>
                  <a:gd name="connsiteY17" fmla="*/ 10599 h 10599"/>
                  <a:gd name="connsiteX18" fmla="*/ 5336 w 10000"/>
                  <a:gd name="connsiteY18" fmla="*/ 9144 h 10599"/>
                  <a:gd name="connsiteX19" fmla="*/ 5575 w 10000"/>
                  <a:gd name="connsiteY19" fmla="*/ 7674 h 10599"/>
                  <a:gd name="connsiteX20" fmla="*/ 7787 w 10000"/>
                  <a:gd name="connsiteY20" fmla="*/ 7515 h 10599"/>
                  <a:gd name="connsiteX21" fmla="*/ 9978 w 10000"/>
                  <a:gd name="connsiteY21" fmla="*/ 7343 h 10599"/>
                  <a:gd name="connsiteX22" fmla="*/ 10000 w 10000"/>
                  <a:gd name="connsiteY22" fmla="*/ 7343 h 10599"/>
                  <a:gd name="connsiteX23" fmla="*/ 10000 w 10000"/>
                  <a:gd name="connsiteY23" fmla="*/ 7343 h 10599"/>
                  <a:gd name="connsiteX24" fmla="*/ 9610 w 10000"/>
                  <a:gd name="connsiteY24" fmla="*/ 7083 h 10599"/>
                  <a:gd name="connsiteX25" fmla="*/ 9284 w 10000"/>
                  <a:gd name="connsiteY25" fmla="*/ 6824 h 10599"/>
                  <a:gd name="connsiteX26" fmla="*/ 8959 w 10000"/>
                  <a:gd name="connsiteY26" fmla="*/ 6536 h 10599"/>
                  <a:gd name="connsiteX27" fmla="*/ 8655 w 10000"/>
                  <a:gd name="connsiteY27" fmla="*/ 6262 h 10599"/>
                  <a:gd name="connsiteX28" fmla="*/ 8373 w 10000"/>
                  <a:gd name="connsiteY28" fmla="*/ 5959 h 10599"/>
                  <a:gd name="connsiteX29" fmla="*/ 8134 w 10000"/>
                  <a:gd name="connsiteY29" fmla="*/ 5671 h 10599"/>
                  <a:gd name="connsiteX30" fmla="*/ 7896 w 10000"/>
                  <a:gd name="connsiteY30" fmla="*/ 5354 h 10599"/>
                  <a:gd name="connsiteX31" fmla="*/ 7701 w 10000"/>
                  <a:gd name="connsiteY31" fmla="*/ 5051 h 10599"/>
                  <a:gd name="connsiteX32" fmla="*/ 7527 w 10000"/>
                  <a:gd name="connsiteY32" fmla="*/ 4734 h 10599"/>
                  <a:gd name="connsiteX33" fmla="*/ 7375 w 10000"/>
                  <a:gd name="connsiteY33" fmla="*/ 4417 h 10599"/>
                  <a:gd name="connsiteX34" fmla="*/ 7223 w 10000"/>
                  <a:gd name="connsiteY34" fmla="*/ 4086 h 10599"/>
                  <a:gd name="connsiteX35" fmla="*/ 7137 w 10000"/>
                  <a:gd name="connsiteY35" fmla="*/ 3769 h 10599"/>
                  <a:gd name="connsiteX36" fmla="*/ 7050 w 10000"/>
                  <a:gd name="connsiteY36" fmla="*/ 3438 h 10599"/>
                  <a:gd name="connsiteX37" fmla="*/ 6985 w 10000"/>
                  <a:gd name="connsiteY37" fmla="*/ 3106 h 10599"/>
                  <a:gd name="connsiteX38" fmla="*/ 6941 w 10000"/>
                  <a:gd name="connsiteY38" fmla="*/ 2775 h 10599"/>
                  <a:gd name="connsiteX39" fmla="*/ 6941 w 10000"/>
                  <a:gd name="connsiteY39" fmla="*/ 2443 h 10599"/>
                  <a:gd name="connsiteX40" fmla="*/ 6941 w 10000"/>
                  <a:gd name="connsiteY40" fmla="*/ 2443 h 10599"/>
                  <a:gd name="connsiteX41" fmla="*/ 6941 w 10000"/>
                  <a:gd name="connsiteY41" fmla="*/ 2443 h 10599"/>
                  <a:gd name="connsiteX42" fmla="*/ 6941 w 10000"/>
                  <a:gd name="connsiteY42" fmla="*/ 2443 h 10599"/>
                  <a:gd name="connsiteX43" fmla="*/ 6941 w 10000"/>
                  <a:gd name="connsiteY43" fmla="*/ 2429 h 10599"/>
                  <a:gd name="connsiteX44" fmla="*/ 6941 w 10000"/>
                  <a:gd name="connsiteY44" fmla="*/ 2429 h 10599"/>
                  <a:gd name="connsiteX45" fmla="*/ 5206 w 10000"/>
                  <a:gd name="connsiteY45" fmla="*/ 922 h 10599"/>
                  <a:gd name="connsiteX46" fmla="*/ 3649 w 10000"/>
                  <a:gd name="connsiteY46" fmla="*/ 0 h 10599"/>
                  <a:gd name="connsiteX47" fmla="*/ 1557 w 10000"/>
                  <a:gd name="connsiteY47" fmla="*/ 1042 h 10599"/>
                  <a:gd name="connsiteX48" fmla="*/ 22 w 10000"/>
                  <a:gd name="connsiteY48" fmla="*/ 2429 h 10599"/>
                  <a:gd name="connsiteX49" fmla="*/ 0 w 10000"/>
                  <a:gd name="connsiteY49" fmla="*/ 2429 h 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599">
                    <a:moveTo>
                      <a:pt x="0" y="2429"/>
                    </a:moveTo>
                    <a:lnTo>
                      <a:pt x="0" y="2429"/>
                    </a:lnTo>
                    <a:cubicBezTo>
                      <a:pt x="7" y="2616"/>
                      <a:pt x="15" y="2804"/>
                      <a:pt x="22" y="2991"/>
                    </a:cubicBezTo>
                    <a:cubicBezTo>
                      <a:pt x="36" y="3173"/>
                      <a:pt x="51" y="3356"/>
                      <a:pt x="65" y="3538"/>
                    </a:cubicBezTo>
                    <a:cubicBezTo>
                      <a:pt x="101" y="3721"/>
                      <a:pt x="138" y="3903"/>
                      <a:pt x="174" y="4086"/>
                    </a:cubicBezTo>
                    <a:cubicBezTo>
                      <a:pt x="217" y="4269"/>
                      <a:pt x="261" y="4451"/>
                      <a:pt x="304" y="4634"/>
                    </a:cubicBezTo>
                    <a:cubicBezTo>
                      <a:pt x="362" y="4816"/>
                      <a:pt x="419" y="4999"/>
                      <a:pt x="477" y="5181"/>
                    </a:cubicBezTo>
                    <a:lnTo>
                      <a:pt x="716" y="5729"/>
                    </a:lnTo>
                    <a:cubicBezTo>
                      <a:pt x="795" y="5907"/>
                      <a:pt x="875" y="6084"/>
                      <a:pt x="954" y="6262"/>
                    </a:cubicBezTo>
                    <a:lnTo>
                      <a:pt x="1258" y="6781"/>
                    </a:lnTo>
                    <a:lnTo>
                      <a:pt x="1605" y="7299"/>
                    </a:lnTo>
                    <a:lnTo>
                      <a:pt x="1974" y="7804"/>
                    </a:lnTo>
                    <a:lnTo>
                      <a:pt x="2386" y="8308"/>
                    </a:lnTo>
                    <a:lnTo>
                      <a:pt x="2863" y="8798"/>
                    </a:lnTo>
                    <a:lnTo>
                      <a:pt x="3341" y="9259"/>
                    </a:lnTo>
                    <a:lnTo>
                      <a:pt x="3883" y="9720"/>
                    </a:lnTo>
                    <a:lnTo>
                      <a:pt x="4469" y="10167"/>
                    </a:lnTo>
                    <a:lnTo>
                      <a:pt x="5076" y="10599"/>
                    </a:lnTo>
                    <a:cubicBezTo>
                      <a:pt x="5163" y="10114"/>
                      <a:pt x="5249" y="9629"/>
                      <a:pt x="5336" y="9144"/>
                    </a:cubicBezTo>
                    <a:cubicBezTo>
                      <a:pt x="5416" y="8654"/>
                      <a:pt x="5495" y="8164"/>
                      <a:pt x="5575" y="7674"/>
                    </a:cubicBezTo>
                    <a:lnTo>
                      <a:pt x="7787" y="7515"/>
                    </a:lnTo>
                    <a:lnTo>
                      <a:pt x="9978" y="7343"/>
                    </a:lnTo>
                    <a:lnTo>
                      <a:pt x="10000" y="7343"/>
                    </a:lnTo>
                    <a:lnTo>
                      <a:pt x="10000" y="7343"/>
                    </a:lnTo>
                    <a:lnTo>
                      <a:pt x="9610" y="7083"/>
                    </a:lnTo>
                    <a:lnTo>
                      <a:pt x="9284" y="6824"/>
                    </a:lnTo>
                    <a:lnTo>
                      <a:pt x="8959" y="6536"/>
                    </a:lnTo>
                    <a:lnTo>
                      <a:pt x="8655" y="6262"/>
                    </a:lnTo>
                    <a:lnTo>
                      <a:pt x="8373" y="5959"/>
                    </a:lnTo>
                    <a:lnTo>
                      <a:pt x="8134" y="5671"/>
                    </a:lnTo>
                    <a:lnTo>
                      <a:pt x="7896" y="5354"/>
                    </a:lnTo>
                    <a:lnTo>
                      <a:pt x="7701" y="5051"/>
                    </a:lnTo>
                    <a:lnTo>
                      <a:pt x="7527" y="4734"/>
                    </a:lnTo>
                    <a:lnTo>
                      <a:pt x="7375" y="4417"/>
                    </a:lnTo>
                    <a:cubicBezTo>
                      <a:pt x="7324" y="4307"/>
                      <a:pt x="7274" y="4196"/>
                      <a:pt x="7223" y="4086"/>
                    </a:cubicBezTo>
                    <a:cubicBezTo>
                      <a:pt x="7194" y="3980"/>
                      <a:pt x="7166" y="3875"/>
                      <a:pt x="7137" y="3769"/>
                    </a:cubicBezTo>
                    <a:cubicBezTo>
                      <a:pt x="7108" y="3659"/>
                      <a:pt x="7079" y="3548"/>
                      <a:pt x="7050" y="3438"/>
                    </a:cubicBezTo>
                    <a:cubicBezTo>
                      <a:pt x="7028" y="3327"/>
                      <a:pt x="7007" y="3217"/>
                      <a:pt x="6985" y="3106"/>
                    </a:cubicBezTo>
                    <a:cubicBezTo>
                      <a:pt x="6970" y="2996"/>
                      <a:pt x="6956" y="2885"/>
                      <a:pt x="6941" y="2775"/>
                    </a:cubicBezTo>
                    <a:lnTo>
                      <a:pt x="6941" y="2443"/>
                    </a:lnTo>
                    <a:lnTo>
                      <a:pt x="6941" y="2443"/>
                    </a:lnTo>
                    <a:lnTo>
                      <a:pt x="6941" y="2443"/>
                    </a:lnTo>
                    <a:lnTo>
                      <a:pt x="6941" y="2443"/>
                    </a:lnTo>
                    <a:lnTo>
                      <a:pt x="6941" y="2429"/>
                    </a:lnTo>
                    <a:lnTo>
                      <a:pt x="6941" y="2429"/>
                    </a:lnTo>
                    <a:lnTo>
                      <a:pt x="5206" y="922"/>
                    </a:lnTo>
                    <a:lnTo>
                      <a:pt x="3649" y="0"/>
                    </a:lnTo>
                    <a:lnTo>
                      <a:pt x="1557" y="1042"/>
                    </a:lnTo>
                    <a:lnTo>
                      <a:pt x="22" y="2429"/>
                    </a:lnTo>
                    <a:lnTo>
                      <a:pt x="0" y="2429"/>
                    </a:lnTo>
                    <a:close/>
                  </a:path>
                </a:pathLst>
              </a:custGeom>
              <a:solidFill>
                <a:srgbClr val="0070C0"/>
              </a:solidFill>
              <a:ln w="3175">
                <a:noFill/>
                <a:prstDash val="solid"/>
                <a:round/>
                <a:headEnd/>
                <a:tailEnd/>
              </a:ln>
            </p:spPr>
            <p:txBody>
              <a:bodyPr/>
              <a:lstStyle/>
              <a:p>
                <a:pPr marL="0" marR="0" lvl="0" indent="0" defTabSz="932608"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92" name="Freeform 7"/>
              <p:cNvSpPr>
                <a:spLocks/>
              </p:cNvSpPr>
              <p:nvPr/>
            </p:nvSpPr>
            <p:spPr bwMode="auto">
              <a:xfrm>
                <a:off x="1978024" y="2235201"/>
                <a:ext cx="1463674" cy="1800226"/>
              </a:xfrm>
              <a:custGeom>
                <a:avLst/>
                <a:gdLst/>
                <a:ahLst/>
                <a:cxnLst>
                  <a:cxn ang="0">
                    <a:pos x="470" y="0"/>
                  </a:cxn>
                  <a:cxn ang="0">
                    <a:pos x="470" y="0"/>
                  </a:cxn>
                  <a:cxn ang="0">
                    <a:pos x="416" y="56"/>
                  </a:cxn>
                  <a:cxn ang="0">
                    <a:pos x="366" y="114"/>
                  </a:cxn>
                  <a:cxn ang="0">
                    <a:pos x="318" y="174"/>
                  </a:cxn>
                  <a:cxn ang="0">
                    <a:pos x="274" y="238"/>
                  </a:cxn>
                  <a:cxn ang="0">
                    <a:pos x="232" y="302"/>
                  </a:cxn>
                  <a:cxn ang="0">
                    <a:pos x="194" y="370"/>
                  </a:cxn>
                  <a:cxn ang="0">
                    <a:pos x="158" y="438"/>
                  </a:cxn>
                  <a:cxn ang="0">
                    <a:pos x="126" y="510"/>
                  </a:cxn>
                  <a:cxn ang="0">
                    <a:pos x="98" y="582"/>
                  </a:cxn>
                  <a:cxn ang="0">
                    <a:pos x="72" y="658"/>
                  </a:cxn>
                  <a:cxn ang="0">
                    <a:pos x="50" y="734"/>
                  </a:cxn>
                  <a:cxn ang="0">
                    <a:pos x="32" y="810"/>
                  </a:cxn>
                  <a:cxn ang="0">
                    <a:pos x="18" y="890"/>
                  </a:cxn>
                  <a:cxn ang="0">
                    <a:pos x="8" y="970"/>
                  </a:cxn>
                  <a:cxn ang="0">
                    <a:pos x="2" y="1052"/>
                  </a:cxn>
                  <a:cxn ang="0">
                    <a:pos x="0" y="1134"/>
                  </a:cxn>
                  <a:cxn ang="0">
                    <a:pos x="160" y="1006"/>
                  </a:cxn>
                  <a:cxn ang="0">
                    <a:pos x="320" y="878"/>
                  </a:cxn>
                  <a:cxn ang="0">
                    <a:pos x="480" y="1006"/>
                  </a:cxn>
                  <a:cxn ang="0">
                    <a:pos x="640" y="1134"/>
                  </a:cxn>
                  <a:cxn ang="0">
                    <a:pos x="640" y="1134"/>
                  </a:cxn>
                  <a:cxn ang="0">
                    <a:pos x="640" y="1134"/>
                  </a:cxn>
                  <a:cxn ang="0">
                    <a:pos x="640" y="1084"/>
                  </a:cxn>
                  <a:cxn ang="0">
                    <a:pos x="644" y="1036"/>
                  </a:cxn>
                  <a:cxn ang="0">
                    <a:pos x="650" y="988"/>
                  </a:cxn>
                  <a:cxn ang="0">
                    <a:pos x="660" y="940"/>
                  </a:cxn>
                  <a:cxn ang="0">
                    <a:pos x="670" y="894"/>
                  </a:cxn>
                  <a:cxn ang="0">
                    <a:pos x="682" y="848"/>
                  </a:cxn>
                  <a:cxn ang="0">
                    <a:pos x="698" y="804"/>
                  </a:cxn>
                  <a:cxn ang="0">
                    <a:pos x="716" y="760"/>
                  </a:cxn>
                  <a:cxn ang="0">
                    <a:pos x="734" y="716"/>
                  </a:cxn>
                  <a:cxn ang="0">
                    <a:pos x="756" y="676"/>
                  </a:cxn>
                  <a:cxn ang="0">
                    <a:pos x="780" y="636"/>
                  </a:cxn>
                  <a:cxn ang="0">
                    <a:pos x="804" y="596"/>
                  </a:cxn>
                  <a:cxn ang="0">
                    <a:pos x="832" y="558"/>
                  </a:cxn>
                  <a:cxn ang="0">
                    <a:pos x="860" y="522"/>
                  </a:cxn>
                  <a:cxn ang="0">
                    <a:pos x="890" y="488"/>
                  </a:cxn>
                  <a:cxn ang="0">
                    <a:pos x="922" y="454"/>
                  </a:cxn>
                  <a:cxn ang="0">
                    <a:pos x="922" y="454"/>
                  </a:cxn>
                  <a:cxn ang="0">
                    <a:pos x="922" y="454"/>
                  </a:cxn>
                  <a:cxn ang="0">
                    <a:pos x="922" y="454"/>
                  </a:cxn>
                  <a:cxn ang="0">
                    <a:pos x="922" y="454"/>
                  </a:cxn>
                  <a:cxn ang="0">
                    <a:pos x="922" y="452"/>
                  </a:cxn>
                  <a:cxn ang="0">
                    <a:pos x="900" y="250"/>
                  </a:cxn>
                  <a:cxn ang="0">
                    <a:pos x="878" y="48"/>
                  </a:cxn>
                  <a:cxn ang="0">
                    <a:pos x="674" y="24"/>
                  </a:cxn>
                  <a:cxn ang="0">
                    <a:pos x="472" y="2"/>
                  </a:cxn>
                  <a:cxn ang="0">
                    <a:pos x="470" y="0"/>
                  </a:cxn>
                </a:cxnLst>
                <a:rect l="0" t="0" r="r" b="b"/>
                <a:pathLst>
                  <a:path w="922" h="1134">
                    <a:moveTo>
                      <a:pt x="470" y="0"/>
                    </a:moveTo>
                    <a:lnTo>
                      <a:pt x="470" y="0"/>
                    </a:lnTo>
                    <a:lnTo>
                      <a:pt x="416" y="56"/>
                    </a:lnTo>
                    <a:lnTo>
                      <a:pt x="366" y="114"/>
                    </a:lnTo>
                    <a:lnTo>
                      <a:pt x="318" y="174"/>
                    </a:lnTo>
                    <a:lnTo>
                      <a:pt x="274" y="238"/>
                    </a:lnTo>
                    <a:lnTo>
                      <a:pt x="232" y="302"/>
                    </a:lnTo>
                    <a:lnTo>
                      <a:pt x="194" y="370"/>
                    </a:lnTo>
                    <a:lnTo>
                      <a:pt x="158" y="438"/>
                    </a:lnTo>
                    <a:lnTo>
                      <a:pt x="126" y="510"/>
                    </a:lnTo>
                    <a:lnTo>
                      <a:pt x="98" y="582"/>
                    </a:lnTo>
                    <a:lnTo>
                      <a:pt x="72" y="658"/>
                    </a:lnTo>
                    <a:lnTo>
                      <a:pt x="50" y="734"/>
                    </a:lnTo>
                    <a:lnTo>
                      <a:pt x="32" y="810"/>
                    </a:lnTo>
                    <a:lnTo>
                      <a:pt x="18" y="890"/>
                    </a:lnTo>
                    <a:lnTo>
                      <a:pt x="8" y="970"/>
                    </a:lnTo>
                    <a:lnTo>
                      <a:pt x="2" y="1052"/>
                    </a:lnTo>
                    <a:lnTo>
                      <a:pt x="0" y="1134"/>
                    </a:lnTo>
                    <a:lnTo>
                      <a:pt x="160" y="1006"/>
                    </a:lnTo>
                    <a:lnTo>
                      <a:pt x="320" y="878"/>
                    </a:lnTo>
                    <a:lnTo>
                      <a:pt x="480" y="1006"/>
                    </a:lnTo>
                    <a:lnTo>
                      <a:pt x="640" y="1134"/>
                    </a:lnTo>
                    <a:lnTo>
                      <a:pt x="640" y="1134"/>
                    </a:lnTo>
                    <a:lnTo>
                      <a:pt x="640" y="1134"/>
                    </a:lnTo>
                    <a:lnTo>
                      <a:pt x="640" y="1084"/>
                    </a:lnTo>
                    <a:lnTo>
                      <a:pt x="644" y="1036"/>
                    </a:lnTo>
                    <a:lnTo>
                      <a:pt x="650" y="988"/>
                    </a:lnTo>
                    <a:lnTo>
                      <a:pt x="660" y="940"/>
                    </a:lnTo>
                    <a:lnTo>
                      <a:pt x="670" y="894"/>
                    </a:lnTo>
                    <a:lnTo>
                      <a:pt x="682" y="848"/>
                    </a:lnTo>
                    <a:lnTo>
                      <a:pt x="698" y="804"/>
                    </a:lnTo>
                    <a:lnTo>
                      <a:pt x="716" y="760"/>
                    </a:lnTo>
                    <a:lnTo>
                      <a:pt x="734" y="716"/>
                    </a:lnTo>
                    <a:lnTo>
                      <a:pt x="756" y="676"/>
                    </a:lnTo>
                    <a:lnTo>
                      <a:pt x="780" y="636"/>
                    </a:lnTo>
                    <a:lnTo>
                      <a:pt x="804" y="596"/>
                    </a:lnTo>
                    <a:lnTo>
                      <a:pt x="832" y="558"/>
                    </a:lnTo>
                    <a:lnTo>
                      <a:pt x="860" y="522"/>
                    </a:lnTo>
                    <a:lnTo>
                      <a:pt x="890" y="488"/>
                    </a:lnTo>
                    <a:lnTo>
                      <a:pt x="922" y="454"/>
                    </a:lnTo>
                    <a:lnTo>
                      <a:pt x="922" y="454"/>
                    </a:lnTo>
                    <a:lnTo>
                      <a:pt x="922" y="454"/>
                    </a:lnTo>
                    <a:lnTo>
                      <a:pt x="922" y="454"/>
                    </a:lnTo>
                    <a:lnTo>
                      <a:pt x="922" y="454"/>
                    </a:lnTo>
                    <a:lnTo>
                      <a:pt x="922" y="452"/>
                    </a:lnTo>
                    <a:lnTo>
                      <a:pt x="900" y="250"/>
                    </a:lnTo>
                    <a:lnTo>
                      <a:pt x="878" y="48"/>
                    </a:lnTo>
                    <a:lnTo>
                      <a:pt x="674" y="24"/>
                    </a:lnTo>
                    <a:lnTo>
                      <a:pt x="472" y="2"/>
                    </a:lnTo>
                    <a:lnTo>
                      <a:pt x="470" y="0"/>
                    </a:lnTo>
                    <a:close/>
                  </a:path>
                </a:pathLst>
              </a:custGeom>
              <a:solidFill>
                <a:srgbClr val="0070C0"/>
              </a:solidFill>
              <a:ln w="3175">
                <a:noFill/>
                <a:prstDash val="solid"/>
                <a:round/>
                <a:headEnd/>
                <a:tailEnd/>
              </a:ln>
            </p:spPr>
            <p:txBody>
              <a:bodyPr/>
              <a:lstStyle/>
              <a:p>
                <a:pPr marL="0" marR="0" lvl="0" indent="0" defTabSz="932608"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93" name="Freeform 8"/>
              <p:cNvSpPr>
                <a:spLocks/>
              </p:cNvSpPr>
              <p:nvPr/>
            </p:nvSpPr>
            <p:spPr bwMode="auto">
              <a:xfrm>
                <a:off x="2720974" y="5109701"/>
                <a:ext cx="1800224" cy="1466851"/>
              </a:xfrm>
              <a:custGeom>
                <a:avLst/>
                <a:gdLst>
                  <a:gd name="connsiteX0" fmla="*/ 0 w 10000"/>
                  <a:gd name="connsiteY0" fmla="*/ 4913 h 10000"/>
                  <a:gd name="connsiteX1" fmla="*/ 0 w 10000"/>
                  <a:gd name="connsiteY1" fmla="*/ 4913 h 10000"/>
                  <a:gd name="connsiteX2" fmla="*/ 494 w 10000"/>
                  <a:gd name="connsiteY2" fmla="*/ 5476 h 10000"/>
                  <a:gd name="connsiteX3" fmla="*/ 1005 w 10000"/>
                  <a:gd name="connsiteY3" fmla="*/ 6017 h 10000"/>
                  <a:gd name="connsiteX4" fmla="*/ 1534 w 10000"/>
                  <a:gd name="connsiteY4" fmla="*/ 6537 h 10000"/>
                  <a:gd name="connsiteX5" fmla="*/ 2081 w 10000"/>
                  <a:gd name="connsiteY5" fmla="*/ 7035 h 10000"/>
                  <a:gd name="connsiteX6" fmla="*/ 2663 w 10000"/>
                  <a:gd name="connsiteY6" fmla="*/ 7489 h 10000"/>
                  <a:gd name="connsiteX7" fmla="*/ 3263 w 10000"/>
                  <a:gd name="connsiteY7" fmla="*/ 7900 h 10000"/>
                  <a:gd name="connsiteX8" fmla="*/ 3862 w 10000"/>
                  <a:gd name="connsiteY8" fmla="*/ 8290 h 10000"/>
                  <a:gd name="connsiteX9" fmla="*/ 4497 w 10000"/>
                  <a:gd name="connsiteY9" fmla="*/ 8636 h 10000"/>
                  <a:gd name="connsiteX10" fmla="*/ 5132 w 10000"/>
                  <a:gd name="connsiteY10" fmla="*/ 8939 h 10000"/>
                  <a:gd name="connsiteX11" fmla="*/ 5785 w 10000"/>
                  <a:gd name="connsiteY11" fmla="*/ 9221 h 10000"/>
                  <a:gd name="connsiteX12" fmla="*/ 6455 w 10000"/>
                  <a:gd name="connsiteY12" fmla="*/ 9459 h 10000"/>
                  <a:gd name="connsiteX13" fmla="*/ 7143 w 10000"/>
                  <a:gd name="connsiteY13" fmla="*/ 9654 h 10000"/>
                  <a:gd name="connsiteX14" fmla="*/ 7848 w 10000"/>
                  <a:gd name="connsiteY14" fmla="*/ 9805 h 10000"/>
                  <a:gd name="connsiteX15" fmla="*/ 8554 w 10000"/>
                  <a:gd name="connsiteY15" fmla="*/ 9913 h 10000"/>
                  <a:gd name="connsiteX16" fmla="*/ 9259 w 10000"/>
                  <a:gd name="connsiteY16" fmla="*/ 9978 h 10000"/>
                  <a:gd name="connsiteX17" fmla="*/ 10000 w 10000"/>
                  <a:gd name="connsiteY17" fmla="*/ 10000 h 10000"/>
                  <a:gd name="connsiteX18" fmla="*/ 8871 w 10000"/>
                  <a:gd name="connsiteY18" fmla="*/ 8268 h 10000"/>
                  <a:gd name="connsiteX19" fmla="*/ 7743 w 10000"/>
                  <a:gd name="connsiteY19" fmla="*/ 6537 h 10000"/>
                  <a:gd name="connsiteX20" fmla="*/ 9450 w 10000"/>
                  <a:gd name="connsiteY20" fmla="*/ 4805 h 10000"/>
                  <a:gd name="connsiteX21" fmla="*/ 10000 w 10000"/>
                  <a:gd name="connsiteY21" fmla="*/ 3074 h 10000"/>
                  <a:gd name="connsiteX22" fmla="*/ 10000 w 10000"/>
                  <a:gd name="connsiteY22" fmla="*/ 3074 h 10000"/>
                  <a:gd name="connsiteX23" fmla="*/ 10000 w 10000"/>
                  <a:gd name="connsiteY23" fmla="*/ 3074 h 10000"/>
                  <a:gd name="connsiteX24" fmla="*/ 9559 w 10000"/>
                  <a:gd name="connsiteY24" fmla="*/ 3052 h 10000"/>
                  <a:gd name="connsiteX25" fmla="*/ 9136 w 10000"/>
                  <a:gd name="connsiteY25" fmla="*/ 3009 h 10000"/>
                  <a:gd name="connsiteX26" fmla="*/ 8695 w 10000"/>
                  <a:gd name="connsiteY26" fmla="*/ 2944 h 10000"/>
                  <a:gd name="connsiteX27" fmla="*/ 8289 w 10000"/>
                  <a:gd name="connsiteY27" fmla="*/ 2857 h 10000"/>
                  <a:gd name="connsiteX28" fmla="*/ 7866 w 10000"/>
                  <a:gd name="connsiteY28" fmla="*/ 2749 h 10000"/>
                  <a:gd name="connsiteX29" fmla="*/ 7478 w 10000"/>
                  <a:gd name="connsiteY29" fmla="*/ 2597 h 10000"/>
                  <a:gd name="connsiteX30" fmla="*/ 7072 w 10000"/>
                  <a:gd name="connsiteY30" fmla="*/ 2446 h 10000"/>
                  <a:gd name="connsiteX31" fmla="*/ 6684 w 10000"/>
                  <a:gd name="connsiteY31" fmla="*/ 2251 h 10000"/>
                  <a:gd name="connsiteX32" fmla="*/ 6314 w 10000"/>
                  <a:gd name="connsiteY32" fmla="*/ 2035 h 10000"/>
                  <a:gd name="connsiteX33" fmla="*/ 5944 w 10000"/>
                  <a:gd name="connsiteY33" fmla="*/ 1818 h 10000"/>
                  <a:gd name="connsiteX34" fmla="*/ 5591 w 10000"/>
                  <a:gd name="connsiteY34" fmla="*/ 1558 h 10000"/>
                  <a:gd name="connsiteX35" fmla="*/ 5256 w 10000"/>
                  <a:gd name="connsiteY35" fmla="*/ 1299 h 10000"/>
                  <a:gd name="connsiteX36" fmla="*/ 4921 w 10000"/>
                  <a:gd name="connsiteY36" fmla="*/ 996 h 10000"/>
                  <a:gd name="connsiteX37" fmla="*/ 4603 w 10000"/>
                  <a:gd name="connsiteY37" fmla="*/ 693 h 10000"/>
                  <a:gd name="connsiteX38" fmla="*/ 4286 w 10000"/>
                  <a:gd name="connsiteY38" fmla="*/ 368 h 10000"/>
                  <a:gd name="connsiteX39" fmla="*/ 4004 w 10000"/>
                  <a:gd name="connsiteY39" fmla="*/ 22 h 10000"/>
                  <a:gd name="connsiteX40" fmla="*/ 4004 w 10000"/>
                  <a:gd name="connsiteY40" fmla="*/ 0 h 10000"/>
                  <a:gd name="connsiteX41" fmla="*/ 3986 w 10000"/>
                  <a:gd name="connsiteY41" fmla="*/ 22 h 10000"/>
                  <a:gd name="connsiteX42" fmla="*/ 3986 w 10000"/>
                  <a:gd name="connsiteY42" fmla="*/ 22 h 10000"/>
                  <a:gd name="connsiteX43" fmla="*/ 3986 w 10000"/>
                  <a:gd name="connsiteY43" fmla="*/ 0 h 10000"/>
                  <a:gd name="connsiteX44" fmla="*/ 3986 w 10000"/>
                  <a:gd name="connsiteY44" fmla="*/ 22 h 10000"/>
                  <a:gd name="connsiteX45" fmla="*/ 2205 w 10000"/>
                  <a:gd name="connsiteY45" fmla="*/ 260 h 10000"/>
                  <a:gd name="connsiteX46" fmla="*/ 406 w 10000"/>
                  <a:gd name="connsiteY46" fmla="*/ 498 h 10000"/>
                  <a:gd name="connsiteX47" fmla="*/ 212 w 10000"/>
                  <a:gd name="connsiteY47" fmla="*/ 2706 h 10000"/>
                  <a:gd name="connsiteX48" fmla="*/ 18 w 10000"/>
                  <a:gd name="connsiteY48" fmla="*/ 4892 h 10000"/>
                  <a:gd name="connsiteX49" fmla="*/ 0 w 10000"/>
                  <a:gd name="connsiteY49" fmla="*/ 4913 h 10000"/>
                  <a:gd name="connsiteX0" fmla="*/ 0 w 10000"/>
                  <a:gd name="connsiteY0" fmla="*/ 4913 h 10000"/>
                  <a:gd name="connsiteX1" fmla="*/ 0 w 10000"/>
                  <a:gd name="connsiteY1" fmla="*/ 4913 h 10000"/>
                  <a:gd name="connsiteX2" fmla="*/ 494 w 10000"/>
                  <a:gd name="connsiteY2" fmla="*/ 5476 h 10000"/>
                  <a:gd name="connsiteX3" fmla="*/ 1005 w 10000"/>
                  <a:gd name="connsiteY3" fmla="*/ 6017 h 10000"/>
                  <a:gd name="connsiteX4" fmla="*/ 1534 w 10000"/>
                  <a:gd name="connsiteY4" fmla="*/ 6537 h 10000"/>
                  <a:gd name="connsiteX5" fmla="*/ 2081 w 10000"/>
                  <a:gd name="connsiteY5" fmla="*/ 7035 h 10000"/>
                  <a:gd name="connsiteX6" fmla="*/ 2663 w 10000"/>
                  <a:gd name="connsiteY6" fmla="*/ 7489 h 10000"/>
                  <a:gd name="connsiteX7" fmla="*/ 3263 w 10000"/>
                  <a:gd name="connsiteY7" fmla="*/ 7900 h 10000"/>
                  <a:gd name="connsiteX8" fmla="*/ 3862 w 10000"/>
                  <a:gd name="connsiteY8" fmla="*/ 8290 h 10000"/>
                  <a:gd name="connsiteX9" fmla="*/ 4497 w 10000"/>
                  <a:gd name="connsiteY9" fmla="*/ 8636 h 10000"/>
                  <a:gd name="connsiteX10" fmla="*/ 5132 w 10000"/>
                  <a:gd name="connsiteY10" fmla="*/ 8939 h 10000"/>
                  <a:gd name="connsiteX11" fmla="*/ 5785 w 10000"/>
                  <a:gd name="connsiteY11" fmla="*/ 9221 h 10000"/>
                  <a:gd name="connsiteX12" fmla="*/ 6455 w 10000"/>
                  <a:gd name="connsiteY12" fmla="*/ 9459 h 10000"/>
                  <a:gd name="connsiteX13" fmla="*/ 7143 w 10000"/>
                  <a:gd name="connsiteY13" fmla="*/ 9654 h 10000"/>
                  <a:gd name="connsiteX14" fmla="*/ 7848 w 10000"/>
                  <a:gd name="connsiteY14" fmla="*/ 9805 h 10000"/>
                  <a:gd name="connsiteX15" fmla="*/ 8554 w 10000"/>
                  <a:gd name="connsiteY15" fmla="*/ 9913 h 10000"/>
                  <a:gd name="connsiteX16" fmla="*/ 9259 w 10000"/>
                  <a:gd name="connsiteY16" fmla="*/ 9978 h 10000"/>
                  <a:gd name="connsiteX17" fmla="*/ 10000 w 10000"/>
                  <a:gd name="connsiteY17" fmla="*/ 10000 h 10000"/>
                  <a:gd name="connsiteX18" fmla="*/ 8871 w 10000"/>
                  <a:gd name="connsiteY18" fmla="*/ 8268 h 10000"/>
                  <a:gd name="connsiteX19" fmla="*/ 8467 w 10000"/>
                  <a:gd name="connsiteY19" fmla="*/ 6177 h 10000"/>
                  <a:gd name="connsiteX20" fmla="*/ 9450 w 10000"/>
                  <a:gd name="connsiteY20" fmla="*/ 4805 h 10000"/>
                  <a:gd name="connsiteX21" fmla="*/ 10000 w 10000"/>
                  <a:gd name="connsiteY21" fmla="*/ 3074 h 10000"/>
                  <a:gd name="connsiteX22" fmla="*/ 10000 w 10000"/>
                  <a:gd name="connsiteY22" fmla="*/ 3074 h 10000"/>
                  <a:gd name="connsiteX23" fmla="*/ 10000 w 10000"/>
                  <a:gd name="connsiteY23" fmla="*/ 3074 h 10000"/>
                  <a:gd name="connsiteX24" fmla="*/ 9559 w 10000"/>
                  <a:gd name="connsiteY24" fmla="*/ 3052 h 10000"/>
                  <a:gd name="connsiteX25" fmla="*/ 9136 w 10000"/>
                  <a:gd name="connsiteY25" fmla="*/ 3009 h 10000"/>
                  <a:gd name="connsiteX26" fmla="*/ 8695 w 10000"/>
                  <a:gd name="connsiteY26" fmla="*/ 2944 h 10000"/>
                  <a:gd name="connsiteX27" fmla="*/ 8289 w 10000"/>
                  <a:gd name="connsiteY27" fmla="*/ 2857 h 10000"/>
                  <a:gd name="connsiteX28" fmla="*/ 7866 w 10000"/>
                  <a:gd name="connsiteY28" fmla="*/ 2749 h 10000"/>
                  <a:gd name="connsiteX29" fmla="*/ 7478 w 10000"/>
                  <a:gd name="connsiteY29" fmla="*/ 2597 h 10000"/>
                  <a:gd name="connsiteX30" fmla="*/ 7072 w 10000"/>
                  <a:gd name="connsiteY30" fmla="*/ 2446 h 10000"/>
                  <a:gd name="connsiteX31" fmla="*/ 6684 w 10000"/>
                  <a:gd name="connsiteY31" fmla="*/ 2251 h 10000"/>
                  <a:gd name="connsiteX32" fmla="*/ 6314 w 10000"/>
                  <a:gd name="connsiteY32" fmla="*/ 2035 h 10000"/>
                  <a:gd name="connsiteX33" fmla="*/ 5944 w 10000"/>
                  <a:gd name="connsiteY33" fmla="*/ 1818 h 10000"/>
                  <a:gd name="connsiteX34" fmla="*/ 5591 w 10000"/>
                  <a:gd name="connsiteY34" fmla="*/ 1558 h 10000"/>
                  <a:gd name="connsiteX35" fmla="*/ 5256 w 10000"/>
                  <a:gd name="connsiteY35" fmla="*/ 1299 h 10000"/>
                  <a:gd name="connsiteX36" fmla="*/ 4921 w 10000"/>
                  <a:gd name="connsiteY36" fmla="*/ 996 h 10000"/>
                  <a:gd name="connsiteX37" fmla="*/ 4603 w 10000"/>
                  <a:gd name="connsiteY37" fmla="*/ 693 h 10000"/>
                  <a:gd name="connsiteX38" fmla="*/ 4286 w 10000"/>
                  <a:gd name="connsiteY38" fmla="*/ 368 h 10000"/>
                  <a:gd name="connsiteX39" fmla="*/ 4004 w 10000"/>
                  <a:gd name="connsiteY39" fmla="*/ 22 h 10000"/>
                  <a:gd name="connsiteX40" fmla="*/ 4004 w 10000"/>
                  <a:gd name="connsiteY40" fmla="*/ 0 h 10000"/>
                  <a:gd name="connsiteX41" fmla="*/ 3986 w 10000"/>
                  <a:gd name="connsiteY41" fmla="*/ 22 h 10000"/>
                  <a:gd name="connsiteX42" fmla="*/ 3986 w 10000"/>
                  <a:gd name="connsiteY42" fmla="*/ 22 h 10000"/>
                  <a:gd name="connsiteX43" fmla="*/ 3986 w 10000"/>
                  <a:gd name="connsiteY43" fmla="*/ 0 h 10000"/>
                  <a:gd name="connsiteX44" fmla="*/ 3986 w 10000"/>
                  <a:gd name="connsiteY44" fmla="*/ 22 h 10000"/>
                  <a:gd name="connsiteX45" fmla="*/ 2205 w 10000"/>
                  <a:gd name="connsiteY45" fmla="*/ 260 h 10000"/>
                  <a:gd name="connsiteX46" fmla="*/ 406 w 10000"/>
                  <a:gd name="connsiteY46" fmla="*/ 498 h 10000"/>
                  <a:gd name="connsiteX47" fmla="*/ 212 w 10000"/>
                  <a:gd name="connsiteY47" fmla="*/ 2706 h 10000"/>
                  <a:gd name="connsiteX48" fmla="*/ 18 w 10000"/>
                  <a:gd name="connsiteY48" fmla="*/ 4892 h 10000"/>
                  <a:gd name="connsiteX49" fmla="*/ 0 w 10000"/>
                  <a:gd name="connsiteY49" fmla="*/ 4913 h 10000"/>
                  <a:gd name="connsiteX0" fmla="*/ 0 w 10000"/>
                  <a:gd name="connsiteY0" fmla="*/ 4913 h 10000"/>
                  <a:gd name="connsiteX1" fmla="*/ 0 w 10000"/>
                  <a:gd name="connsiteY1" fmla="*/ 4913 h 10000"/>
                  <a:gd name="connsiteX2" fmla="*/ 494 w 10000"/>
                  <a:gd name="connsiteY2" fmla="*/ 5476 h 10000"/>
                  <a:gd name="connsiteX3" fmla="*/ 1005 w 10000"/>
                  <a:gd name="connsiteY3" fmla="*/ 6017 h 10000"/>
                  <a:gd name="connsiteX4" fmla="*/ 1534 w 10000"/>
                  <a:gd name="connsiteY4" fmla="*/ 6537 h 10000"/>
                  <a:gd name="connsiteX5" fmla="*/ 2081 w 10000"/>
                  <a:gd name="connsiteY5" fmla="*/ 7035 h 10000"/>
                  <a:gd name="connsiteX6" fmla="*/ 2663 w 10000"/>
                  <a:gd name="connsiteY6" fmla="*/ 7489 h 10000"/>
                  <a:gd name="connsiteX7" fmla="*/ 3263 w 10000"/>
                  <a:gd name="connsiteY7" fmla="*/ 7900 h 10000"/>
                  <a:gd name="connsiteX8" fmla="*/ 3862 w 10000"/>
                  <a:gd name="connsiteY8" fmla="*/ 8290 h 10000"/>
                  <a:gd name="connsiteX9" fmla="*/ 4497 w 10000"/>
                  <a:gd name="connsiteY9" fmla="*/ 8636 h 10000"/>
                  <a:gd name="connsiteX10" fmla="*/ 5132 w 10000"/>
                  <a:gd name="connsiteY10" fmla="*/ 8939 h 10000"/>
                  <a:gd name="connsiteX11" fmla="*/ 5785 w 10000"/>
                  <a:gd name="connsiteY11" fmla="*/ 9221 h 10000"/>
                  <a:gd name="connsiteX12" fmla="*/ 6455 w 10000"/>
                  <a:gd name="connsiteY12" fmla="*/ 9459 h 10000"/>
                  <a:gd name="connsiteX13" fmla="*/ 7143 w 10000"/>
                  <a:gd name="connsiteY13" fmla="*/ 9654 h 10000"/>
                  <a:gd name="connsiteX14" fmla="*/ 7848 w 10000"/>
                  <a:gd name="connsiteY14" fmla="*/ 9805 h 10000"/>
                  <a:gd name="connsiteX15" fmla="*/ 8554 w 10000"/>
                  <a:gd name="connsiteY15" fmla="*/ 9913 h 10000"/>
                  <a:gd name="connsiteX16" fmla="*/ 9259 w 10000"/>
                  <a:gd name="connsiteY16" fmla="*/ 9978 h 10000"/>
                  <a:gd name="connsiteX17" fmla="*/ 10000 w 10000"/>
                  <a:gd name="connsiteY17" fmla="*/ 10000 h 10000"/>
                  <a:gd name="connsiteX18" fmla="*/ 9450 w 10000"/>
                  <a:gd name="connsiteY18" fmla="*/ 7908 h 10000"/>
                  <a:gd name="connsiteX19" fmla="*/ 8467 w 10000"/>
                  <a:gd name="connsiteY19" fmla="*/ 6177 h 10000"/>
                  <a:gd name="connsiteX20" fmla="*/ 9450 w 10000"/>
                  <a:gd name="connsiteY20" fmla="*/ 4805 h 10000"/>
                  <a:gd name="connsiteX21" fmla="*/ 10000 w 10000"/>
                  <a:gd name="connsiteY21" fmla="*/ 3074 h 10000"/>
                  <a:gd name="connsiteX22" fmla="*/ 10000 w 10000"/>
                  <a:gd name="connsiteY22" fmla="*/ 3074 h 10000"/>
                  <a:gd name="connsiteX23" fmla="*/ 10000 w 10000"/>
                  <a:gd name="connsiteY23" fmla="*/ 3074 h 10000"/>
                  <a:gd name="connsiteX24" fmla="*/ 9559 w 10000"/>
                  <a:gd name="connsiteY24" fmla="*/ 3052 h 10000"/>
                  <a:gd name="connsiteX25" fmla="*/ 9136 w 10000"/>
                  <a:gd name="connsiteY25" fmla="*/ 3009 h 10000"/>
                  <a:gd name="connsiteX26" fmla="*/ 8695 w 10000"/>
                  <a:gd name="connsiteY26" fmla="*/ 2944 h 10000"/>
                  <a:gd name="connsiteX27" fmla="*/ 8289 w 10000"/>
                  <a:gd name="connsiteY27" fmla="*/ 2857 h 10000"/>
                  <a:gd name="connsiteX28" fmla="*/ 7866 w 10000"/>
                  <a:gd name="connsiteY28" fmla="*/ 2749 h 10000"/>
                  <a:gd name="connsiteX29" fmla="*/ 7478 w 10000"/>
                  <a:gd name="connsiteY29" fmla="*/ 2597 h 10000"/>
                  <a:gd name="connsiteX30" fmla="*/ 7072 w 10000"/>
                  <a:gd name="connsiteY30" fmla="*/ 2446 h 10000"/>
                  <a:gd name="connsiteX31" fmla="*/ 6684 w 10000"/>
                  <a:gd name="connsiteY31" fmla="*/ 2251 h 10000"/>
                  <a:gd name="connsiteX32" fmla="*/ 6314 w 10000"/>
                  <a:gd name="connsiteY32" fmla="*/ 2035 h 10000"/>
                  <a:gd name="connsiteX33" fmla="*/ 5944 w 10000"/>
                  <a:gd name="connsiteY33" fmla="*/ 1818 h 10000"/>
                  <a:gd name="connsiteX34" fmla="*/ 5591 w 10000"/>
                  <a:gd name="connsiteY34" fmla="*/ 1558 h 10000"/>
                  <a:gd name="connsiteX35" fmla="*/ 5256 w 10000"/>
                  <a:gd name="connsiteY35" fmla="*/ 1299 h 10000"/>
                  <a:gd name="connsiteX36" fmla="*/ 4921 w 10000"/>
                  <a:gd name="connsiteY36" fmla="*/ 996 h 10000"/>
                  <a:gd name="connsiteX37" fmla="*/ 4603 w 10000"/>
                  <a:gd name="connsiteY37" fmla="*/ 693 h 10000"/>
                  <a:gd name="connsiteX38" fmla="*/ 4286 w 10000"/>
                  <a:gd name="connsiteY38" fmla="*/ 368 h 10000"/>
                  <a:gd name="connsiteX39" fmla="*/ 4004 w 10000"/>
                  <a:gd name="connsiteY39" fmla="*/ 22 h 10000"/>
                  <a:gd name="connsiteX40" fmla="*/ 4004 w 10000"/>
                  <a:gd name="connsiteY40" fmla="*/ 0 h 10000"/>
                  <a:gd name="connsiteX41" fmla="*/ 3986 w 10000"/>
                  <a:gd name="connsiteY41" fmla="*/ 22 h 10000"/>
                  <a:gd name="connsiteX42" fmla="*/ 3986 w 10000"/>
                  <a:gd name="connsiteY42" fmla="*/ 22 h 10000"/>
                  <a:gd name="connsiteX43" fmla="*/ 3986 w 10000"/>
                  <a:gd name="connsiteY43" fmla="*/ 0 h 10000"/>
                  <a:gd name="connsiteX44" fmla="*/ 3986 w 10000"/>
                  <a:gd name="connsiteY44" fmla="*/ 22 h 10000"/>
                  <a:gd name="connsiteX45" fmla="*/ 2205 w 10000"/>
                  <a:gd name="connsiteY45" fmla="*/ 260 h 10000"/>
                  <a:gd name="connsiteX46" fmla="*/ 406 w 10000"/>
                  <a:gd name="connsiteY46" fmla="*/ 498 h 10000"/>
                  <a:gd name="connsiteX47" fmla="*/ 212 w 10000"/>
                  <a:gd name="connsiteY47" fmla="*/ 2706 h 10000"/>
                  <a:gd name="connsiteX48" fmla="*/ 18 w 10000"/>
                  <a:gd name="connsiteY48" fmla="*/ 4892 h 10000"/>
                  <a:gd name="connsiteX49" fmla="*/ 0 w 10000"/>
                  <a:gd name="connsiteY49" fmla="*/ 491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000">
                    <a:moveTo>
                      <a:pt x="0" y="4913"/>
                    </a:moveTo>
                    <a:lnTo>
                      <a:pt x="0" y="4913"/>
                    </a:lnTo>
                    <a:lnTo>
                      <a:pt x="494" y="5476"/>
                    </a:lnTo>
                    <a:lnTo>
                      <a:pt x="1005" y="6017"/>
                    </a:lnTo>
                    <a:lnTo>
                      <a:pt x="1534" y="6537"/>
                    </a:lnTo>
                    <a:lnTo>
                      <a:pt x="2081" y="7035"/>
                    </a:lnTo>
                    <a:lnTo>
                      <a:pt x="2663" y="7489"/>
                    </a:lnTo>
                    <a:lnTo>
                      <a:pt x="3263" y="7900"/>
                    </a:lnTo>
                    <a:lnTo>
                      <a:pt x="3862" y="8290"/>
                    </a:lnTo>
                    <a:lnTo>
                      <a:pt x="4497" y="8636"/>
                    </a:lnTo>
                    <a:lnTo>
                      <a:pt x="5132" y="8939"/>
                    </a:lnTo>
                    <a:lnTo>
                      <a:pt x="5785" y="9221"/>
                    </a:lnTo>
                    <a:lnTo>
                      <a:pt x="6455" y="9459"/>
                    </a:lnTo>
                    <a:lnTo>
                      <a:pt x="7143" y="9654"/>
                    </a:lnTo>
                    <a:lnTo>
                      <a:pt x="7848" y="9805"/>
                    </a:lnTo>
                    <a:lnTo>
                      <a:pt x="8554" y="9913"/>
                    </a:lnTo>
                    <a:lnTo>
                      <a:pt x="9259" y="9978"/>
                    </a:lnTo>
                    <a:lnTo>
                      <a:pt x="10000" y="10000"/>
                    </a:lnTo>
                    <a:lnTo>
                      <a:pt x="9450" y="7908"/>
                    </a:lnTo>
                    <a:cubicBezTo>
                      <a:pt x="9315" y="7211"/>
                      <a:pt x="8602" y="6874"/>
                      <a:pt x="8467" y="6177"/>
                    </a:cubicBezTo>
                    <a:lnTo>
                      <a:pt x="9450" y="4805"/>
                    </a:lnTo>
                    <a:lnTo>
                      <a:pt x="10000" y="3074"/>
                    </a:lnTo>
                    <a:lnTo>
                      <a:pt x="10000" y="3074"/>
                    </a:lnTo>
                    <a:lnTo>
                      <a:pt x="10000" y="3074"/>
                    </a:lnTo>
                    <a:lnTo>
                      <a:pt x="9559" y="3052"/>
                    </a:lnTo>
                    <a:lnTo>
                      <a:pt x="9136" y="3009"/>
                    </a:lnTo>
                    <a:lnTo>
                      <a:pt x="8695" y="2944"/>
                    </a:lnTo>
                    <a:lnTo>
                      <a:pt x="8289" y="2857"/>
                    </a:lnTo>
                    <a:lnTo>
                      <a:pt x="7866" y="2749"/>
                    </a:lnTo>
                    <a:lnTo>
                      <a:pt x="7478" y="2597"/>
                    </a:lnTo>
                    <a:lnTo>
                      <a:pt x="7072" y="2446"/>
                    </a:lnTo>
                    <a:lnTo>
                      <a:pt x="6684" y="2251"/>
                    </a:lnTo>
                    <a:lnTo>
                      <a:pt x="6314" y="2035"/>
                    </a:lnTo>
                    <a:lnTo>
                      <a:pt x="5944" y="1818"/>
                    </a:lnTo>
                    <a:lnTo>
                      <a:pt x="5591" y="1558"/>
                    </a:lnTo>
                    <a:lnTo>
                      <a:pt x="5256" y="1299"/>
                    </a:lnTo>
                    <a:lnTo>
                      <a:pt x="4921" y="996"/>
                    </a:lnTo>
                    <a:lnTo>
                      <a:pt x="4603" y="693"/>
                    </a:lnTo>
                    <a:lnTo>
                      <a:pt x="4286" y="368"/>
                    </a:lnTo>
                    <a:lnTo>
                      <a:pt x="4004" y="22"/>
                    </a:lnTo>
                    <a:lnTo>
                      <a:pt x="4004" y="0"/>
                    </a:lnTo>
                    <a:cubicBezTo>
                      <a:pt x="3998" y="7"/>
                      <a:pt x="3992" y="15"/>
                      <a:pt x="3986" y="22"/>
                    </a:cubicBezTo>
                    <a:lnTo>
                      <a:pt x="3986" y="22"/>
                    </a:lnTo>
                    <a:lnTo>
                      <a:pt x="3986" y="0"/>
                    </a:lnTo>
                    <a:lnTo>
                      <a:pt x="3986" y="22"/>
                    </a:lnTo>
                    <a:lnTo>
                      <a:pt x="2205" y="260"/>
                    </a:lnTo>
                    <a:lnTo>
                      <a:pt x="406" y="498"/>
                    </a:lnTo>
                    <a:cubicBezTo>
                      <a:pt x="341" y="1234"/>
                      <a:pt x="277" y="1970"/>
                      <a:pt x="212" y="2706"/>
                    </a:cubicBezTo>
                    <a:cubicBezTo>
                      <a:pt x="147" y="3435"/>
                      <a:pt x="83" y="4163"/>
                      <a:pt x="18" y="4892"/>
                    </a:cubicBezTo>
                    <a:lnTo>
                      <a:pt x="0" y="4913"/>
                    </a:lnTo>
                    <a:close/>
                  </a:path>
                </a:pathLst>
              </a:custGeom>
              <a:solidFill>
                <a:srgbClr val="0092FF"/>
              </a:solidFill>
              <a:ln w="3175">
                <a:noFill/>
                <a:prstDash val="solid"/>
                <a:round/>
                <a:headEnd/>
                <a:tailEnd/>
              </a:ln>
            </p:spPr>
            <p:txBody>
              <a:bodyPr/>
              <a:lstStyle/>
              <a:p>
                <a:pPr marL="0" marR="0" lvl="0" indent="0" defTabSz="932608"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94" name="Freeform 9"/>
              <p:cNvSpPr>
                <a:spLocks/>
              </p:cNvSpPr>
              <p:nvPr/>
            </p:nvSpPr>
            <p:spPr bwMode="auto">
              <a:xfrm>
                <a:off x="5597523" y="2233081"/>
                <a:ext cx="1463674" cy="2211921"/>
              </a:xfrm>
              <a:custGeom>
                <a:avLst/>
                <a:gdLst>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64 w 10000"/>
                  <a:gd name="connsiteY18" fmla="*/ 1492 h 10024"/>
                  <a:gd name="connsiteX19" fmla="*/ 4425 w 10000"/>
                  <a:gd name="connsiteY19" fmla="*/ 2959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64 w 10000"/>
                  <a:gd name="connsiteY18" fmla="*/ 1492 h 10024"/>
                  <a:gd name="connsiteX19" fmla="*/ 4407 w 10000"/>
                  <a:gd name="connsiteY19" fmla="*/ 2995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46 w 10000"/>
                  <a:gd name="connsiteY18" fmla="*/ 1433 h 10024"/>
                  <a:gd name="connsiteX19" fmla="*/ 4407 w 10000"/>
                  <a:gd name="connsiteY19" fmla="*/ 2995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 name="connsiteX0" fmla="*/ 10000 w 10000"/>
                  <a:gd name="connsiteY0" fmla="*/ 8182 h 10024"/>
                  <a:gd name="connsiteX1" fmla="*/ 10000 w 10000"/>
                  <a:gd name="connsiteY1" fmla="*/ 8182 h 10024"/>
                  <a:gd name="connsiteX2" fmla="*/ 9978 w 10000"/>
                  <a:gd name="connsiteY2" fmla="*/ 7636 h 10024"/>
                  <a:gd name="connsiteX3" fmla="*/ 9913 w 10000"/>
                  <a:gd name="connsiteY3" fmla="*/ 7089 h 10024"/>
                  <a:gd name="connsiteX4" fmla="*/ 9826 w 10000"/>
                  <a:gd name="connsiteY4" fmla="*/ 6528 h 10024"/>
                  <a:gd name="connsiteX5" fmla="*/ 9675 w 10000"/>
                  <a:gd name="connsiteY5" fmla="*/ 5981 h 10024"/>
                  <a:gd name="connsiteX6" fmla="*/ 9501 w 10000"/>
                  <a:gd name="connsiteY6" fmla="*/ 5448 h 10024"/>
                  <a:gd name="connsiteX7" fmla="*/ 9284 w 10000"/>
                  <a:gd name="connsiteY7" fmla="*/ 4902 h 10024"/>
                  <a:gd name="connsiteX8" fmla="*/ 9024 w 10000"/>
                  <a:gd name="connsiteY8" fmla="*/ 4369 h 10024"/>
                  <a:gd name="connsiteX9" fmla="*/ 8720 w 10000"/>
                  <a:gd name="connsiteY9" fmla="*/ 3851 h 10024"/>
                  <a:gd name="connsiteX10" fmla="*/ 8395 w 10000"/>
                  <a:gd name="connsiteY10" fmla="*/ 3333 h 10024"/>
                  <a:gd name="connsiteX11" fmla="*/ 8004 w 10000"/>
                  <a:gd name="connsiteY11" fmla="*/ 2830 h 10024"/>
                  <a:gd name="connsiteX12" fmla="*/ 7592 w 10000"/>
                  <a:gd name="connsiteY12" fmla="*/ 2326 h 10024"/>
                  <a:gd name="connsiteX13" fmla="*/ 7137 w 10000"/>
                  <a:gd name="connsiteY13" fmla="*/ 1837 h 10024"/>
                  <a:gd name="connsiteX14" fmla="*/ 6638 w 10000"/>
                  <a:gd name="connsiteY14" fmla="*/ 1362 h 10024"/>
                  <a:gd name="connsiteX15" fmla="*/ 6095 w 10000"/>
                  <a:gd name="connsiteY15" fmla="*/ 902 h 10024"/>
                  <a:gd name="connsiteX16" fmla="*/ 5531 w 10000"/>
                  <a:gd name="connsiteY16" fmla="*/ 456 h 10024"/>
                  <a:gd name="connsiteX17" fmla="*/ 4867 w 10000"/>
                  <a:gd name="connsiteY17" fmla="*/ 0 h 10024"/>
                  <a:gd name="connsiteX18" fmla="*/ 4646 w 10000"/>
                  <a:gd name="connsiteY18" fmla="*/ 1433 h 10024"/>
                  <a:gd name="connsiteX19" fmla="*/ 4372 w 10000"/>
                  <a:gd name="connsiteY19" fmla="*/ 2924 h 10024"/>
                  <a:gd name="connsiteX20" fmla="*/ 2213 w 10000"/>
                  <a:gd name="connsiteY20" fmla="*/ 3118 h 10024"/>
                  <a:gd name="connsiteX21" fmla="*/ 0 w 10000"/>
                  <a:gd name="connsiteY21" fmla="*/ 3276 h 10024"/>
                  <a:gd name="connsiteX22" fmla="*/ 0 w 10000"/>
                  <a:gd name="connsiteY22" fmla="*/ 3290 h 10024"/>
                  <a:gd name="connsiteX23" fmla="*/ 0 w 10000"/>
                  <a:gd name="connsiteY23" fmla="*/ 3290 h 10024"/>
                  <a:gd name="connsiteX24" fmla="*/ 369 w 10000"/>
                  <a:gd name="connsiteY24" fmla="*/ 3549 h 10024"/>
                  <a:gd name="connsiteX25" fmla="*/ 716 w 10000"/>
                  <a:gd name="connsiteY25" fmla="*/ 3808 h 10024"/>
                  <a:gd name="connsiteX26" fmla="*/ 1041 w 10000"/>
                  <a:gd name="connsiteY26" fmla="*/ 4082 h 10024"/>
                  <a:gd name="connsiteX27" fmla="*/ 1345 w 10000"/>
                  <a:gd name="connsiteY27" fmla="*/ 4369 h 10024"/>
                  <a:gd name="connsiteX28" fmla="*/ 1605 w 10000"/>
                  <a:gd name="connsiteY28" fmla="*/ 4657 h 10024"/>
                  <a:gd name="connsiteX29" fmla="*/ 1866 w 10000"/>
                  <a:gd name="connsiteY29" fmla="*/ 4959 h 10024"/>
                  <a:gd name="connsiteX30" fmla="*/ 2082 w 10000"/>
                  <a:gd name="connsiteY30" fmla="*/ 5261 h 10024"/>
                  <a:gd name="connsiteX31" fmla="*/ 2299 w 10000"/>
                  <a:gd name="connsiteY31" fmla="*/ 5578 h 10024"/>
                  <a:gd name="connsiteX32" fmla="*/ 2473 w 10000"/>
                  <a:gd name="connsiteY32" fmla="*/ 5895 h 10024"/>
                  <a:gd name="connsiteX33" fmla="*/ 2625 w 10000"/>
                  <a:gd name="connsiteY33" fmla="*/ 6211 h 10024"/>
                  <a:gd name="connsiteX34" fmla="*/ 2755 w 10000"/>
                  <a:gd name="connsiteY34" fmla="*/ 6528 h 10024"/>
                  <a:gd name="connsiteX35" fmla="*/ 2863 w 10000"/>
                  <a:gd name="connsiteY35" fmla="*/ 6859 h 10024"/>
                  <a:gd name="connsiteX36" fmla="*/ 2950 w 10000"/>
                  <a:gd name="connsiteY36" fmla="*/ 7189 h 10024"/>
                  <a:gd name="connsiteX37" fmla="*/ 2993 w 10000"/>
                  <a:gd name="connsiteY37" fmla="*/ 7520 h 10024"/>
                  <a:gd name="connsiteX38" fmla="*/ 3037 w 10000"/>
                  <a:gd name="connsiteY38" fmla="*/ 7851 h 10024"/>
                  <a:gd name="connsiteX39" fmla="*/ 3059 w 10000"/>
                  <a:gd name="connsiteY39" fmla="*/ 8182 h 10024"/>
                  <a:gd name="connsiteX40" fmla="*/ 3037 w 10000"/>
                  <a:gd name="connsiteY40" fmla="*/ 8182 h 10024"/>
                  <a:gd name="connsiteX41" fmla="*/ 3059 w 10000"/>
                  <a:gd name="connsiteY41" fmla="*/ 8182 h 10024"/>
                  <a:gd name="connsiteX42" fmla="*/ 3059 w 10000"/>
                  <a:gd name="connsiteY42" fmla="*/ 8182 h 10024"/>
                  <a:gd name="connsiteX43" fmla="*/ 3059 w 10000"/>
                  <a:gd name="connsiteY43" fmla="*/ 8182 h 10024"/>
                  <a:gd name="connsiteX44" fmla="*/ 3059 w 10000"/>
                  <a:gd name="connsiteY44" fmla="*/ 8182 h 10024"/>
                  <a:gd name="connsiteX45" fmla="*/ 4772 w 10000"/>
                  <a:gd name="connsiteY45" fmla="*/ 9103 h 10024"/>
                  <a:gd name="connsiteX46" fmla="*/ 6508 w 10000"/>
                  <a:gd name="connsiteY46" fmla="*/ 10024 h 10024"/>
                  <a:gd name="connsiteX47" fmla="*/ 8243 w 10000"/>
                  <a:gd name="connsiteY47" fmla="*/ 9103 h 10024"/>
                  <a:gd name="connsiteX48" fmla="*/ 9978 w 10000"/>
                  <a:gd name="connsiteY48" fmla="*/ 8182 h 10024"/>
                  <a:gd name="connsiteX49" fmla="*/ 10000 w 10000"/>
                  <a:gd name="connsiteY49" fmla="*/ 8182 h 1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00" h="10024">
                    <a:moveTo>
                      <a:pt x="10000" y="8182"/>
                    </a:moveTo>
                    <a:lnTo>
                      <a:pt x="10000" y="8182"/>
                    </a:lnTo>
                    <a:cubicBezTo>
                      <a:pt x="9993" y="8000"/>
                      <a:pt x="9985" y="7818"/>
                      <a:pt x="9978" y="7636"/>
                    </a:cubicBezTo>
                    <a:cubicBezTo>
                      <a:pt x="9956" y="7454"/>
                      <a:pt x="9935" y="7271"/>
                      <a:pt x="9913" y="7089"/>
                    </a:cubicBezTo>
                    <a:lnTo>
                      <a:pt x="9826" y="6528"/>
                    </a:lnTo>
                    <a:cubicBezTo>
                      <a:pt x="9776" y="6346"/>
                      <a:pt x="9725" y="6163"/>
                      <a:pt x="9675" y="5981"/>
                    </a:cubicBezTo>
                    <a:lnTo>
                      <a:pt x="9501" y="5448"/>
                    </a:lnTo>
                    <a:cubicBezTo>
                      <a:pt x="9429" y="5266"/>
                      <a:pt x="9356" y="5084"/>
                      <a:pt x="9284" y="4902"/>
                    </a:cubicBezTo>
                    <a:lnTo>
                      <a:pt x="9024" y="4369"/>
                    </a:lnTo>
                    <a:lnTo>
                      <a:pt x="8720" y="3851"/>
                    </a:lnTo>
                    <a:lnTo>
                      <a:pt x="8395" y="3333"/>
                    </a:lnTo>
                    <a:lnTo>
                      <a:pt x="8004" y="2830"/>
                    </a:lnTo>
                    <a:lnTo>
                      <a:pt x="7592" y="2326"/>
                    </a:lnTo>
                    <a:lnTo>
                      <a:pt x="7137" y="1837"/>
                    </a:lnTo>
                    <a:lnTo>
                      <a:pt x="6638" y="1362"/>
                    </a:lnTo>
                    <a:lnTo>
                      <a:pt x="6095" y="902"/>
                    </a:lnTo>
                    <a:lnTo>
                      <a:pt x="5531" y="456"/>
                    </a:lnTo>
                    <a:lnTo>
                      <a:pt x="4867" y="0"/>
                    </a:lnTo>
                    <a:cubicBezTo>
                      <a:pt x="4799" y="497"/>
                      <a:pt x="4714" y="936"/>
                      <a:pt x="4646" y="1433"/>
                    </a:cubicBezTo>
                    <a:cubicBezTo>
                      <a:pt x="4566" y="1922"/>
                      <a:pt x="4452" y="2435"/>
                      <a:pt x="4372" y="2924"/>
                    </a:cubicBezTo>
                    <a:lnTo>
                      <a:pt x="2213" y="3118"/>
                    </a:lnTo>
                    <a:lnTo>
                      <a:pt x="0" y="3276"/>
                    </a:lnTo>
                    <a:lnTo>
                      <a:pt x="0" y="3290"/>
                    </a:lnTo>
                    <a:lnTo>
                      <a:pt x="0" y="3290"/>
                    </a:lnTo>
                    <a:lnTo>
                      <a:pt x="369" y="3549"/>
                    </a:lnTo>
                    <a:lnTo>
                      <a:pt x="716" y="3808"/>
                    </a:lnTo>
                    <a:lnTo>
                      <a:pt x="1041" y="4082"/>
                    </a:lnTo>
                    <a:lnTo>
                      <a:pt x="1345" y="4369"/>
                    </a:lnTo>
                    <a:lnTo>
                      <a:pt x="1605" y="4657"/>
                    </a:lnTo>
                    <a:lnTo>
                      <a:pt x="1866" y="4959"/>
                    </a:lnTo>
                    <a:lnTo>
                      <a:pt x="2082" y="5261"/>
                    </a:lnTo>
                    <a:cubicBezTo>
                      <a:pt x="2154" y="5367"/>
                      <a:pt x="2227" y="5472"/>
                      <a:pt x="2299" y="5578"/>
                    </a:cubicBezTo>
                    <a:lnTo>
                      <a:pt x="2473" y="5895"/>
                    </a:lnTo>
                    <a:cubicBezTo>
                      <a:pt x="2524" y="6000"/>
                      <a:pt x="2574" y="6106"/>
                      <a:pt x="2625" y="6211"/>
                    </a:cubicBezTo>
                    <a:cubicBezTo>
                      <a:pt x="2668" y="6317"/>
                      <a:pt x="2712" y="6422"/>
                      <a:pt x="2755" y="6528"/>
                    </a:cubicBezTo>
                    <a:lnTo>
                      <a:pt x="2863" y="6859"/>
                    </a:lnTo>
                    <a:lnTo>
                      <a:pt x="2950" y="7189"/>
                    </a:lnTo>
                    <a:cubicBezTo>
                      <a:pt x="2964" y="7299"/>
                      <a:pt x="2979" y="7410"/>
                      <a:pt x="2993" y="7520"/>
                    </a:cubicBezTo>
                    <a:cubicBezTo>
                      <a:pt x="3008" y="7630"/>
                      <a:pt x="3022" y="7741"/>
                      <a:pt x="3037" y="7851"/>
                    </a:cubicBezTo>
                    <a:cubicBezTo>
                      <a:pt x="3044" y="7961"/>
                      <a:pt x="3052" y="8072"/>
                      <a:pt x="3059" y="8182"/>
                    </a:cubicBezTo>
                    <a:lnTo>
                      <a:pt x="3037" y="8182"/>
                    </a:lnTo>
                    <a:lnTo>
                      <a:pt x="3059" y="8182"/>
                    </a:lnTo>
                    <a:lnTo>
                      <a:pt x="3059" y="8182"/>
                    </a:lnTo>
                    <a:lnTo>
                      <a:pt x="3059" y="8182"/>
                    </a:lnTo>
                    <a:lnTo>
                      <a:pt x="3059" y="8182"/>
                    </a:lnTo>
                    <a:lnTo>
                      <a:pt x="4772" y="9103"/>
                    </a:lnTo>
                    <a:lnTo>
                      <a:pt x="6508" y="10024"/>
                    </a:lnTo>
                    <a:lnTo>
                      <a:pt x="8243" y="9103"/>
                    </a:lnTo>
                    <a:lnTo>
                      <a:pt x="9978" y="8182"/>
                    </a:lnTo>
                    <a:lnTo>
                      <a:pt x="10000" y="8182"/>
                    </a:lnTo>
                    <a:close/>
                  </a:path>
                </a:pathLst>
              </a:custGeom>
              <a:solidFill>
                <a:schemeClr val="accent6">
                  <a:lumMod val="60000"/>
                  <a:lumOff val="40000"/>
                </a:schemeClr>
              </a:solidFill>
              <a:ln w="3175">
                <a:noFill/>
                <a:prstDash val="solid"/>
                <a:round/>
                <a:headEnd/>
                <a:tailEnd/>
              </a:ln>
            </p:spPr>
            <p:txBody>
              <a:bodyPr/>
              <a:lstStyle/>
              <a:p>
                <a:pPr marL="0" marR="0" lvl="0" indent="0" defTabSz="932608"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sp>
            <p:nvSpPr>
              <p:cNvPr id="95" name="Freeform 10"/>
              <p:cNvSpPr>
                <a:spLocks/>
              </p:cNvSpPr>
              <p:nvPr/>
            </p:nvSpPr>
            <p:spPr bwMode="auto">
              <a:xfrm>
                <a:off x="4109638" y="5115613"/>
                <a:ext cx="2206626" cy="1463676"/>
              </a:xfrm>
              <a:custGeom>
                <a:avLst/>
                <a:gdLst/>
                <a:ahLst/>
                <a:cxnLst>
                  <a:cxn ang="0">
                    <a:pos x="256" y="922"/>
                  </a:cxn>
                  <a:cxn ang="0">
                    <a:pos x="256" y="922"/>
                  </a:cxn>
                  <a:cxn ang="0">
                    <a:pos x="332" y="920"/>
                  </a:cxn>
                  <a:cxn ang="0">
                    <a:pos x="408" y="914"/>
                  </a:cxn>
                  <a:cxn ang="0">
                    <a:pos x="486" y="906"/>
                  </a:cxn>
                  <a:cxn ang="0">
                    <a:pos x="562" y="892"/>
                  </a:cxn>
                  <a:cxn ang="0">
                    <a:pos x="636" y="876"/>
                  </a:cxn>
                  <a:cxn ang="0">
                    <a:pos x="712" y="856"/>
                  </a:cxn>
                  <a:cxn ang="0">
                    <a:pos x="786" y="832"/>
                  </a:cxn>
                  <a:cxn ang="0">
                    <a:pos x="858" y="804"/>
                  </a:cxn>
                  <a:cxn ang="0">
                    <a:pos x="930" y="774"/>
                  </a:cxn>
                  <a:cxn ang="0">
                    <a:pos x="1000" y="738"/>
                  </a:cxn>
                  <a:cxn ang="0">
                    <a:pos x="1070" y="700"/>
                  </a:cxn>
                  <a:cxn ang="0">
                    <a:pos x="1138" y="658"/>
                  </a:cxn>
                  <a:cxn ang="0">
                    <a:pos x="1204" y="612"/>
                  </a:cxn>
                  <a:cxn ang="0">
                    <a:pos x="1268" y="562"/>
                  </a:cxn>
                  <a:cxn ang="0">
                    <a:pos x="1330" y="510"/>
                  </a:cxn>
                  <a:cxn ang="0">
                    <a:pos x="1390" y="452"/>
                  </a:cxn>
                  <a:cxn ang="0">
                    <a:pos x="1186" y="430"/>
                  </a:cxn>
                  <a:cxn ang="0">
                    <a:pos x="982" y="408"/>
                  </a:cxn>
                  <a:cxn ang="0">
                    <a:pos x="960" y="204"/>
                  </a:cxn>
                  <a:cxn ang="0">
                    <a:pos x="938" y="0"/>
                  </a:cxn>
                  <a:cxn ang="0">
                    <a:pos x="936" y="0"/>
                  </a:cxn>
                  <a:cxn ang="0">
                    <a:pos x="936" y="0"/>
                  </a:cxn>
                  <a:cxn ang="0">
                    <a:pos x="900" y="34"/>
                  </a:cxn>
                  <a:cxn ang="0">
                    <a:pos x="864" y="66"/>
                  </a:cxn>
                  <a:cxn ang="0">
                    <a:pos x="826" y="96"/>
                  </a:cxn>
                  <a:cxn ang="0">
                    <a:pos x="786" y="124"/>
                  </a:cxn>
                  <a:cxn ang="0">
                    <a:pos x="746" y="148"/>
                  </a:cxn>
                  <a:cxn ang="0">
                    <a:pos x="704" y="172"/>
                  </a:cxn>
                  <a:cxn ang="0">
                    <a:pos x="662" y="192"/>
                  </a:cxn>
                  <a:cxn ang="0">
                    <a:pos x="618" y="212"/>
                  </a:cxn>
                  <a:cxn ang="0">
                    <a:pos x="574" y="228"/>
                  </a:cxn>
                  <a:cxn ang="0">
                    <a:pos x="530" y="242"/>
                  </a:cxn>
                  <a:cxn ang="0">
                    <a:pos x="486" y="254"/>
                  </a:cxn>
                  <a:cxn ang="0">
                    <a:pos x="440" y="264"/>
                  </a:cxn>
                  <a:cxn ang="0">
                    <a:pos x="394" y="272"/>
                  </a:cxn>
                  <a:cxn ang="0">
                    <a:pos x="348" y="278"/>
                  </a:cxn>
                  <a:cxn ang="0">
                    <a:pos x="302" y="280"/>
                  </a:cxn>
                  <a:cxn ang="0">
                    <a:pos x="256" y="282"/>
                  </a:cxn>
                  <a:cxn ang="0">
                    <a:pos x="256" y="282"/>
                  </a:cxn>
                  <a:cxn ang="0">
                    <a:pos x="256" y="282"/>
                  </a:cxn>
                  <a:cxn ang="0">
                    <a:pos x="256" y="282"/>
                  </a:cxn>
                  <a:cxn ang="0">
                    <a:pos x="256" y="282"/>
                  </a:cxn>
                  <a:cxn ang="0">
                    <a:pos x="256" y="282"/>
                  </a:cxn>
                  <a:cxn ang="0">
                    <a:pos x="128" y="440"/>
                  </a:cxn>
                  <a:cxn ang="0">
                    <a:pos x="0" y="600"/>
                  </a:cxn>
                  <a:cxn ang="0">
                    <a:pos x="128" y="760"/>
                  </a:cxn>
                  <a:cxn ang="0">
                    <a:pos x="256" y="920"/>
                  </a:cxn>
                  <a:cxn ang="0">
                    <a:pos x="256" y="922"/>
                  </a:cxn>
                </a:cxnLst>
                <a:rect l="0" t="0" r="r" b="b"/>
                <a:pathLst>
                  <a:path w="1390" h="922">
                    <a:moveTo>
                      <a:pt x="256" y="922"/>
                    </a:moveTo>
                    <a:lnTo>
                      <a:pt x="256" y="922"/>
                    </a:lnTo>
                    <a:lnTo>
                      <a:pt x="332" y="920"/>
                    </a:lnTo>
                    <a:lnTo>
                      <a:pt x="408" y="914"/>
                    </a:lnTo>
                    <a:lnTo>
                      <a:pt x="486" y="906"/>
                    </a:lnTo>
                    <a:lnTo>
                      <a:pt x="562" y="892"/>
                    </a:lnTo>
                    <a:lnTo>
                      <a:pt x="636" y="876"/>
                    </a:lnTo>
                    <a:lnTo>
                      <a:pt x="712" y="856"/>
                    </a:lnTo>
                    <a:lnTo>
                      <a:pt x="786" y="832"/>
                    </a:lnTo>
                    <a:lnTo>
                      <a:pt x="858" y="804"/>
                    </a:lnTo>
                    <a:lnTo>
                      <a:pt x="930" y="774"/>
                    </a:lnTo>
                    <a:lnTo>
                      <a:pt x="1000" y="738"/>
                    </a:lnTo>
                    <a:lnTo>
                      <a:pt x="1070" y="700"/>
                    </a:lnTo>
                    <a:lnTo>
                      <a:pt x="1138" y="658"/>
                    </a:lnTo>
                    <a:lnTo>
                      <a:pt x="1204" y="612"/>
                    </a:lnTo>
                    <a:lnTo>
                      <a:pt x="1268" y="562"/>
                    </a:lnTo>
                    <a:lnTo>
                      <a:pt x="1330" y="510"/>
                    </a:lnTo>
                    <a:lnTo>
                      <a:pt x="1390" y="452"/>
                    </a:lnTo>
                    <a:lnTo>
                      <a:pt x="1186" y="430"/>
                    </a:lnTo>
                    <a:lnTo>
                      <a:pt x="982" y="408"/>
                    </a:lnTo>
                    <a:lnTo>
                      <a:pt x="960" y="204"/>
                    </a:lnTo>
                    <a:lnTo>
                      <a:pt x="938" y="0"/>
                    </a:lnTo>
                    <a:lnTo>
                      <a:pt x="936" y="0"/>
                    </a:lnTo>
                    <a:lnTo>
                      <a:pt x="936" y="0"/>
                    </a:lnTo>
                    <a:lnTo>
                      <a:pt x="900" y="34"/>
                    </a:lnTo>
                    <a:lnTo>
                      <a:pt x="864" y="66"/>
                    </a:lnTo>
                    <a:lnTo>
                      <a:pt x="826" y="96"/>
                    </a:lnTo>
                    <a:lnTo>
                      <a:pt x="786" y="124"/>
                    </a:lnTo>
                    <a:lnTo>
                      <a:pt x="746" y="148"/>
                    </a:lnTo>
                    <a:lnTo>
                      <a:pt x="704" y="172"/>
                    </a:lnTo>
                    <a:lnTo>
                      <a:pt x="662" y="192"/>
                    </a:lnTo>
                    <a:lnTo>
                      <a:pt x="618" y="212"/>
                    </a:lnTo>
                    <a:lnTo>
                      <a:pt x="574" y="228"/>
                    </a:lnTo>
                    <a:lnTo>
                      <a:pt x="530" y="242"/>
                    </a:lnTo>
                    <a:lnTo>
                      <a:pt x="486" y="254"/>
                    </a:lnTo>
                    <a:lnTo>
                      <a:pt x="440" y="264"/>
                    </a:lnTo>
                    <a:lnTo>
                      <a:pt x="394" y="272"/>
                    </a:lnTo>
                    <a:lnTo>
                      <a:pt x="348" y="278"/>
                    </a:lnTo>
                    <a:lnTo>
                      <a:pt x="302" y="280"/>
                    </a:lnTo>
                    <a:lnTo>
                      <a:pt x="256" y="282"/>
                    </a:lnTo>
                    <a:lnTo>
                      <a:pt x="256" y="282"/>
                    </a:lnTo>
                    <a:lnTo>
                      <a:pt x="256" y="282"/>
                    </a:lnTo>
                    <a:lnTo>
                      <a:pt x="256" y="282"/>
                    </a:lnTo>
                    <a:lnTo>
                      <a:pt x="256" y="282"/>
                    </a:lnTo>
                    <a:lnTo>
                      <a:pt x="256" y="282"/>
                    </a:lnTo>
                    <a:lnTo>
                      <a:pt x="128" y="440"/>
                    </a:lnTo>
                    <a:lnTo>
                      <a:pt x="0" y="600"/>
                    </a:lnTo>
                    <a:lnTo>
                      <a:pt x="128" y="760"/>
                    </a:lnTo>
                    <a:lnTo>
                      <a:pt x="256" y="920"/>
                    </a:lnTo>
                    <a:lnTo>
                      <a:pt x="256" y="922"/>
                    </a:lnTo>
                    <a:close/>
                  </a:path>
                </a:pathLst>
              </a:custGeom>
              <a:solidFill>
                <a:srgbClr val="0092FF"/>
              </a:solidFill>
              <a:ln w="3175">
                <a:noFill/>
                <a:prstDash val="solid"/>
                <a:round/>
                <a:headEnd/>
                <a:tailEnd/>
              </a:ln>
            </p:spPr>
            <p:txBody>
              <a:bodyPr/>
              <a:lstStyle/>
              <a:p>
                <a:pPr marL="0" marR="0" lvl="0" indent="0" defTabSz="932608" eaLnBrk="1" fontAlgn="auto" latinLnBrk="0" hangingPunct="1">
                  <a:lnSpc>
                    <a:spcPct val="100000"/>
                  </a:lnSpc>
                  <a:spcBef>
                    <a:spcPts val="0"/>
                  </a:spcBef>
                  <a:spcAft>
                    <a:spcPts val="0"/>
                  </a:spcAft>
                  <a:buClrTx/>
                  <a:buSzTx/>
                  <a:buFontTx/>
                  <a:buNone/>
                  <a:tabLst/>
                  <a:defRPr/>
                </a:pPr>
                <a:endParaRPr kumimoji="0" lang="en-US" sz="1326" b="0" i="0" u="none" strike="noStrike" kern="0" cap="none" spc="0" normalizeH="0" baseline="0" noProof="0">
                  <a:ln>
                    <a:noFill/>
                  </a:ln>
                  <a:solidFill>
                    <a:prstClr val="black"/>
                  </a:solidFill>
                  <a:effectLst/>
                  <a:uLnTx/>
                  <a:uFillTx/>
                  <a:latin typeface="Segoe UI" charset="0"/>
                  <a:ea typeface="Segoe UI" charset="0"/>
                  <a:cs typeface="Segoe UI" charset="0"/>
                </a:endParaRPr>
              </a:p>
            </p:txBody>
          </p:sp>
        </p:grpSp>
        <p:sp>
          <p:nvSpPr>
            <p:cNvPr id="82" name="TextBox 81"/>
            <p:cNvSpPr txBox="1"/>
            <p:nvPr/>
          </p:nvSpPr>
          <p:spPr>
            <a:xfrm rot="4616507">
              <a:off x="6622873" y="3513385"/>
              <a:ext cx="1769466" cy="365098"/>
            </a:xfrm>
            <a:prstGeom prst="rect">
              <a:avLst/>
            </a:prstGeom>
            <a:noFill/>
          </p:spPr>
          <p:txBody>
            <a:bodyPr wrap="square" rtlCol="0">
              <a:prstTxWarp prst="textArchUp">
                <a:avLst/>
              </a:prstTxWarp>
              <a:spAutoFit/>
            </a:bodyPr>
            <a:lstStyle/>
            <a:p>
              <a:pPr marL="0" marR="0" lvl="0" indent="0" algn="ctr" defTabSz="932608"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CONFIG</a:t>
              </a:r>
            </a:p>
          </p:txBody>
        </p:sp>
        <p:sp>
          <p:nvSpPr>
            <p:cNvPr id="83" name="TextBox 82"/>
            <p:cNvSpPr txBox="1"/>
            <p:nvPr/>
          </p:nvSpPr>
          <p:spPr>
            <a:xfrm rot="3169266">
              <a:off x="3935295" y="4856083"/>
              <a:ext cx="1539444" cy="365097"/>
            </a:xfrm>
            <a:prstGeom prst="rect">
              <a:avLst/>
            </a:prstGeom>
            <a:noFill/>
          </p:spPr>
          <p:txBody>
            <a:bodyPr wrap="square" rtlCol="0">
              <a:prstTxWarp prst="textArchDown">
                <a:avLst/>
              </a:prstTxWarp>
              <a:spAutoFit/>
            </a:bodyPr>
            <a:lstStyle/>
            <a:p>
              <a:pPr marL="0" marR="0" lvl="0" indent="0" algn="ctr" defTabSz="932608"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PROTECT</a:t>
              </a:r>
            </a:p>
          </p:txBody>
        </p:sp>
        <p:sp>
          <p:nvSpPr>
            <p:cNvPr id="84" name="TextBox 83"/>
            <p:cNvSpPr txBox="1"/>
            <p:nvPr/>
          </p:nvSpPr>
          <p:spPr>
            <a:xfrm rot="19153604">
              <a:off x="6179920" y="5136669"/>
              <a:ext cx="1607370" cy="365099"/>
            </a:xfrm>
            <a:prstGeom prst="rect">
              <a:avLst/>
            </a:prstGeom>
            <a:noFill/>
          </p:spPr>
          <p:txBody>
            <a:bodyPr wrap="square" rtlCol="0">
              <a:prstTxWarp prst="textArchDown">
                <a:avLst>
                  <a:gd name="adj" fmla="val 20622710"/>
                </a:avLst>
              </a:prstTxWarp>
              <a:spAutoFit/>
            </a:bodyPr>
            <a:lstStyle/>
            <a:p>
              <a:pPr marL="0" marR="0" lvl="0" indent="0" algn="ctr" defTabSz="932608"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MONITOR</a:t>
              </a:r>
            </a:p>
          </p:txBody>
        </p:sp>
        <p:sp>
          <p:nvSpPr>
            <p:cNvPr id="85" name="TextBox 84"/>
            <p:cNvSpPr txBox="1"/>
            <p:nvPr/>
          </p:nvSpPr>
          <p:spPr>
            <a:xfrm rot="18160028">
              <a:off x="3886525" y="3068243"/>
              <a:ext cx="1596908" cy="365097"/>
            </a:xfrm>
            <a:prstGeom prst="rect">
              <a:avLst/>
            </a:prstGeom>
            <a:noFill/>
          </p:spPr>
          <p:txBody>
            <a:bodyPr wrap="square" rtlCol="0">
              <a:prstTxWarp prst="textArchUp">
                <a:avLst>
                  <a:gd name="adj" fmla="val 9731060"/>
                </a:avLst>
              </a:prstTxWarp>
              <a:spAutoFit/>
            </a:bodyPr>
            <a:lstStyle/>
            <a:p>
              <a:pPr marL="0" marR="0" lvl="0" indent="0" algn="ctr" defTabSz="932608"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SECURE</a:t>
              </a:r>
            </a:p>
          </p:txBody>
        </p:sp>
        <p:sp>
          <p:nvSpPr>
            <p:cNvPr id="86" name="TextBox 85"/>
            <p:cNvSpPr txBox="1"/>
            <p:nvPr/>
          </p:nvSpPr>
          <p:spPr>
            <a:xfrm rot="20450695">
              <a:off x="4970086" y="2369619"/>
              <a:ext cx="1315338" cy="398780"/>
            </a:xfrm>
            <a:prstGeom prst="rect">
              <a:avLst/>
            </a:prstGeom>
            <a:noFill/>
          </p:spPr>
          <p:txBody>
            <a:bodyPr wrap="square" rtlCol="0">
              <a:prstTxWarp prst="textArchUp">
                <a:avLst/>
              </a:prstTxWarp>
              <a:spAutoFit/>
            </a:bodyPr>
            <a:lstStyle/>
            <a:p>
              <a:pPr marL="0" marR="0" lvl="0" indent="0" algn="ctr" defTabSz="932608"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GOVERN</a:t>
              </a:r>
            </a:p>
          </p:txBody>
        </p:sp>
        <p:sp>
          <p:nvSpPr>
            <p:cNvPr id="87" name="TextBox 86"/>
            <p:cNvSpPr txBox="1"/>
            <p:nvPr/>
          </p:nvSpPr>
          <p:spPr>
            <a:xfrm rot="1872841">
              <a:off x="5951690" y="2512504"/>
              <a:ext cx="1658489" cy="451004"/>
            </a:xfrm>
            <a:prstGeom prst="rect">
              <a:avLst/>
            </a:prstGeom>
            <a:noFill/>
          </p:spPr>
          <p:txBody>
            <a:bodyPr wrap="square" rtlCol="0">
              <a:prstTxWarp prst="textArchUp">
                <a:avLst/>
              </a:prstTxWarp>
              <a:spAutoFit/>
            </a:bodyPr>
            <a:lstStyle/>
            <a:p>
              <a:pPr marL="0" marR="0" lvl="0" indent="0" algn="ctr" defTabSz="932608" eaLnBrk="1" fontAlgn="auto" latinLnBrk="0" hangingPunct="1">
                <a:lnSpc>
                  <a:spcPct val="100000"/>
                </a:lnSpc>
                <a:spcBef>
                  <a:spcPts val="0"/>
                </a:spcBef>
                <a:spcAft>
                  <a:spcPts val="0"/>
                </a:spcAft>
                <a:buClrTx/>
                <a:buSzTx/>
                <a:buFontTx/>
                <a:buNone/>
                <a:tabLst/>
                <a:defRPr/>
              </a:pPr>
              <a:r>
                <a:rPr kumimoji="0" lang="en-US" sz="1428" b="1" i="0" u="none" strike="noStrike" kern="0" cap="none" spc="0" normalizeH="0" baseline="0" noProof="0">
                  <a:ln>
                    <a:noFill/>
                  </a:ln>
                  <a:solidFill>
                    <a:prstClr val="white"/>
                  </a:solidFill>
                  <a:effectLst/>
                  <a:uLnTx/>
                  <a:uFillTx/>
                  <a:latin typeface="Segoe UI" charset="0"/>
                  <a:ea typeface="Segoe UI" charset="0"/>
                  <a:cs typeface="Segoe UI" charset="0"/>
                </a:rPr>
                <a:t>BUILD</a:t>
              </a:r>
            </a:p>
          </p:txBody>
        </p:sp>
      </p:grpSp>
      <p:sp>
        <p:nvSpPr>
          <p:cNvPr id="96" name="Oval 95"/>
          <p:cNvSpPr/>
          <p:nvPr/>
        </p:nvSpPr>
        <p:spPr bwMode="auto">
          <a:xfrm>
            <a:off x="8834892" y="2336559"/>
            <a:ext cx="2487321" cy="2503228"/>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308" tIns="143446" rIns="179308" bIns="143446" numCol="1" spcCol="0" rtlCol="0" fromWordArt="0" anchor="t" anchorCtr="0" forceAA="0" compatLnSpc="1">
            <a:prstTxWarp prst="textNoShape">
              <a:avLst/>
            </a:prstTxWarp>
            <a:noAutofit/>
          </a:bodyPr>
          <a:lstStyle/>
          <a:p>
            <a:pPr marL="0" marR="0" lvl="0" indent="0" algn="ctr" defTabSz="914289" eaLnBrk="1" fontAlgn="base" latinLnBrk="0" hangingPunct="1">
              <a:lnSpc>
                <a:spcPct val="90000"/>
              </a:lnSpc>
              <a:spcBef>
                <a:spcPct val="0"/>
              </a:spcBef>
              <a:spcAft>
                <a:spcPct val="0"/>
              </a:spcAft>
              <a:buClrTx/>
              <a:buSzTx/>
              <a:buFontTx/>
              <a:buNone/>
              <a:tabLst/>
              <a:defRPr/>
            </a:pPr>
            <a:endParaRPr kumimoji="0" lang="en-US" sz="2353"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algn="ctr" defTabSz="914289" eaLnBrk="1" fontAlgn="base" latinLnBrk="0" hangingPunct="1">
              <a:lnSpc>
                <a:spcPct val="90000"/>
              </a:lnSpc>
              <a:spcBef>
                <a:spcPct val="0"/>
              </a:spcBef>
              <a:spcAft>
                <a:spcPct val="0"/>
              </a:spcAft>
              <a:buClrTx/>
              <a:buSzTx/>
              <a:buFontTx/>
              <a:buNone/>
              <a:tabLst/>
              <a:defRPr/>
            </a:pPr>
            <a:r>
              <a:rPr kumimoji="0" lang="en-US" sz="1765" b="0" i="0" u="none" strike="noStrike" kern="0" cap="none" spc="0" normalizeH="0" baseline="0" noProof="0">
                <a:ln>
                  <a:noFill/>
                </a:ln>
                <a:gradFill>
                  <a:gsLst>
                    <a:gs pos="0">
                      <a:srgbClr val="FFFFFF"/>
                    </a:gs>
                    <a:gs pos="100000">
                      <a:srgbClr val="FFFFFF"/>
                    </a:gs>
                  </a:gsLst>
                  <a:lin ang="5400000" scaled="0"/>
                </a:gradFill>
                <a:effectLst/>
                <a:uLnTx/>
                <a:uFillTx/>
                <a:ea typeface="Segoe UI" pitchFamily="34" charset="0"/>
                <a:cs typeface="Segoe UI" pitchFamily="34" charset="0"/>
              </a:rPr>
              <a:t>Automation &amp; Control</a:t>
            </a:r>
          </a:p>
        </p:txBody>
      </p:sp>
      <p:pic>
        <p:nvPicPr>
          <p:cNvPr id="97" name="Picture 96"/>
          <p:cNvPicPr>
            <a:picLocks noChangeAspect="1"/>
          </p:cNvPicPr>
          <p:nvPr/>
        </p:nvPicPr>
        <p:blipFill>
          <a:blip r:embed="rId9"/>
          <a:stretch>
            <a:fillRect/>
          </a:stretch>
        </p:blipFill>
        <p:spPr>
          <a:xfrm>
            <a:off x="9397232" y="3929964"/>
            <a:ext cx="1196212" cy="683549"/>
          </a:xfrm>
          <a:prstGeom prst="rect">
            <a:avLst/>
          </a:prstGeom>
          <a:solidFill>
            <a:schemeClr val="bg2"/>
          </a:solidFill>
        </p:spPr>
      </p:pic>
    </p:spTree>
    <p:extLst>
      <p:ext uri="{BB962C8B-B14F-4D97-AF65-F5344CB8AC3E}">
        <p14:creationId xmlns:p14="http://schemas.microsoft.com/office/powerpoint/2010/main" val="3947121682"/>
      </p:ext>
    </p:extLst>
  </p:cSld>
  <p:clrMapOvr>
    <a:overrideClrMapping bg1="dk1" tx1="lt1" bg2="dk2" tx2="lt2" accent1="accent1" accent2="accent2" accent3="accent3" accent4="accent4" accent5="accent5" accent6="accent6" hlink="hlink" folHlink="folHlink"/>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932563"/>
          </a:xfrm>
        </p:spPr>
        <p:txBody>
          <a:bodyPr/>
          <a:lstStyle/>
          <a:p>
            <a:r>
              <a:rPr lang="en-US" sz="5400" dirty="0"/>
              <a:t>Customer challenges managing Updates</a:t>
            </a:r>
          </a:p>
        </p:txBody>
      </p:sp>
    </p:spTree>
    <p:extLst>
      <p:ext uri="{BB962C8B-B14F-4D97-AF65-F5344CB8AC3E}">
        <p14:creationId xmlns:p14="http://schemas.microsoft.com/office/powerpoint/2010/main" val="9106949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25265" y="1058862"/>
            <a:ext cx="11004044" cy="5125263"/>
          </a:xfrm>
          <a:prstGeom prst="rect">
            <a:avLst/>
          </a:prstGeom>
        </p:spPr>
        <p:txBody>
          <a:bodyPr>
            <a:noAutofit/>
          </a:bodyPr>
          <a:lstStyle/>
          <a:p>
            <a:pPr marL="0" lvl="1" indent="0">
              <a:spcBef>
                <a:spcPts val="1020"/>
              </a:spcBef>
              <a:buNone/>
            </a:pPr>
            <a:r>
              <a:rPr lang="en-US" sz="2000" b="1"/>
              <a:t>Windows:</a:t>
            </a:r>
          </a:p>
          <a:p>
            <a:pPr marL="233149" lvl="1">
              <a:spcBef>
                <a:spcPts val="1020"/>
              </a:spcBef>
            </a:pPr>
            <a:r>
              <a:rPr lang="en-US" sz="1600"/>
              <a:t>Inconsistent reliability,</a:t>
            </a:r>
            <a:r>
              <a:rPr lang="en-US" sz="1600">
                <a:cs typeface="Segoe UI Light" panose="020B0502040204020203" pitchFamily="34" charset="0"/>
              </a:rPr>
              <a:t> </a:t>
            </a:r>
            <a:r>
              <a:rPr lang="en-US" sz="1600"/>
              <a:t>struggling with multiple maintenance windows with multiple reboots </a:t>
            </a:r>
          </a:p>
          <a:p>
            <a:pPr marL="233149" lvl="1">
              <a:spcBef>
                <a:spcPts val="1020"/>
              </a:spcBef>
            </a:pPr>
            <a:r>
              <a:rPr lang="en-US" sz="1600"/>
              <a:t>No orchestration (critical systems patched “by hand” (with pre-steps, post steps))</a:t>
            </a:r>
          </a:p>
          <a:p>
            <a:pPr marL="233149" lvl="1">
              <a:spcBef>
                <a:spcPts val="1020"/>
              </a:spcBef>
            </a:pPr>
            <a:r>
              <a:rPr lang="en-US" sz="1600"/>
              <a:t>Grouping based on workloads is difficult / need ability to leverage existing groups</a:t>
            </a:r>
          </a:p>
          <a:p>
            <a:pPr marL="233149" lvl="1">
              <a:spcBef>
                <a:spcPts val="1020"/>
              </a:spcBef>
            </a:pPr>
            <a:r>
              <a:rPr lang="en-US" sz="1600"/>
              <a:t>Error handling and troubleshooting is time consuming / need better reporting and detailed tracing</a:t>
            </a:r>
          </a:p>
          <a:p>
            <a:pPr marL="233149" lvl="1">
              <a:spcBef>
                <a:spcPts val="1020"/>
              </a:spcBef>
            </a:pPr>
            <a:r>
              <a:rPr lang="en-US" sz="1600"/>
              <a:t>Update deployments is rarely zero downtime </a:t>
            </a:r>
          </a:p>
          <a:p>
            <a:pPr marL="233149" lvl="1">
              <a:spcBef>
                <a:spcPts val="1020"/>
              </a:spcBef>
            </a:pPr>
            <a:r>
              <a:rPr lang="en-US" sz="1600"/>
              <a:t>Workload aware updating is not available</a:t>
            </a:r>
          </a:p>
          <a:p>
            <a:pPr marL="233149" lvl="1">
              <a:spcBef>
                <a:spcPts val="1020"/>
              </a:spcBef>
            </a:pPr>
            <a:r>
              <a:rPr lang="en-US" sz="1600"/>
              <a:t>Update co-ordination / communication across application and infrastructure teams is very difficult</a:t>
            </a:r>
          </a:p>
          <a:p>
            <a:pPr marL="0" lvl="1" indent="0">
              <a:spcBef>
                <a:spcPts val="1020"/>
              </a:spcBef>
              <a:buNone/>
            </a:pPr>
            <a:r>
              <a:rPr lang="en-US" sz="2000" b="1"/>
              <a:t>Linux:</a:t>
            </a:r>
          </a:p>
          <a:p>
            <a:pPr marL="233149" lvl="1">
              <a:spcBef>
                <a:spcPts val="1020"/>
              </a:spcBef>
            </a:pPr>
            <a:r>
              <a:rPr lang="en-US" sz="1600"/>
              <a:t>Lack of tooling – updating packages is often manual</a:t>
            </a:r>
            <a:endParaRPr lang="en-US" sz="1200"/>
          </a:p>
          <a:p>
            <a:pPr marL="233149" lvl="1">
              <a:spcBef>
                <a:spcPts val="1020"/>
              </a:spcBef>
            </a:pPr>
            <a:r>
              <a:rPr lang="en-US" sz="1600"/>
              <a:t>Lack of unified tools across distros</a:t>
            </a:r>
          </a:p>
          <a:p>
            <a:pPr marL="233149" lvl="1">
              <a:spcBef>
                <a:spcPts val="1020"/>
              </a:spcBef>
            </a:pPr>
            <a:r>
              <a:rPr lang="en-US" sz="1600"/>
              <a:t>Scheduling and orchestration in current tooling is too limited</a:t>
            </a:r>
          </a:p>
          <a:p>
            <a:pPr marL="233149" lvl="1">
              <a:spcBef>
                <a:spcPts val="1020"/>
              </a:spcBef>
            </a:pPr>
            <a:r>
              <a:rPr lang="en-US" sz="1600"/>
              <a:t>Updates break applications. Error handling and troubleshooting is very time consuming</a:t>
            </a:r>
          </a:p>
          <a:p>
            <a:pPr marL="233149" lvl="1">
              <a:spcBef>
                <a:spcPts val="1020"/>
              </a:spcBef>
            </a:pPr>
            <a:r>
              <a:rPr lang="en-US" sz="1600"/>
              <a:t>Better control of which packages gets applied, when they get applied and to which components they get applied.</a:t>
            </a:r>
          </a:p>
          <a:p>
            <a:pPr marL="233149" lvl="1">
              <a:spcBef>
                <a:spcPts val="1020"/>
              </a:spcBef>
            </a:pPr>
            <a:r>
              <a:rPr lang="en-US" sz="1600"/>
              <a:t>Being able to enforce compliance and better reporting on compliance</a:t>
            </a:r>
          </a:p>
          <a:p>
            <a:pPr marL="233149" lvl="1">
              <a:spcBef>
                <a:spcPts val="1020"/>
              </a:spcBef>
            </a:pPr>
            <a:r>
              <a:rPr lang="en-US" sz="1600"/>
              <a:t>Workload aware patching gaps. Workload awareness and knowledge on the “sequence” between servers is lacking </a:t>
            </a:r>
          </a:p>
          <a:p>
            <a:pPr marL="0" indent="0">
              <a:buNone/>
            </a:pPr>
            <a:endParaRPr lang="en-US" sz="1200"/>
          </a:p>
        </p:txBody>
      </p:sp>
      <p:sp>
        <p:nvSpPr>
          <p:cNvPr id="2" name="Title 1"/>
          <p:cNvSpPr>
            <a:spLocks noGrp="1"/>
          </p:cNvSpPr>
          <p:nvPr>
            <p:ph type="title"/>
          </p:nvPr>
        </p:nvSpPr>
        <p:spPr>
          <a:xfrm>
            <a:off x="325265" y="242640"/>
            <a:ext cx="10724938" cy="816222"/>
          </a:xfrm>
        </p:spPr>
        <p:txBody>
          <a:bodyPr/>
          <a:lstStyle/>
          <a:p>
            <a:r>
              <a:rPr lang="en-US"/>
              <a:t>Top challenges today with updates</a:t>
            </a:r>
          </a:p>
        </p:txBody>
      </p:sp>
    </p:spTree>
    <p:extLst>
      <p:ext uri="{BB962C8B-B14F-4D97-AF65-F5344CB8AC3E}">
        <p14:creationId xmlns:p14="http://schemas.microsoft.com/office/powerpoint/2010/main" val="18337177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57" y="2093294"/>
            <a:ext cx="11887200" cy="1680460"/>
          </a:xfrm>
        </p:spPr>
        <p:txBody>
          <a:bodyPr/>
          <a:lstStyle/>
          <a:p>
            <a:r>
              <a:rPr lang="en-US" sz="5400" dirty="0"/>
              <a:t>Existing Update Management tools from Microsoft</a:t>
            </a:r>
          </a:p>
        </p:txBody>
      </p:sp>
    </p:spTree>
    <p:extLst>
      <p:ext uri="{BB962C8B-B14F-4D97-AF65-F5344CB8AC3E}">
        <p14:creationId xmlns:p14="http://schemas.microsoft.com/office/powerpoint/2010/main" val="13127171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81" y="428283"/>
          <a:ext cx="12269814" cy="5825978"/>
        </p:xfrm>
        <a:graphic>
          <a:graphicData uri="http://schemas.openxmlformats.org/drawingml/2006/table">
            <a:tbl>
              <a:tblPr firstRow="1" bandRow="1">
                <a:tableStyleId>{5C22544A-7EE6-4342-B048-85BDC9FD1C3A}</a:tableStyleId>
              </a:tblPr>
              <a:tblGrid>
                <a:gridCol w="2390942">
                  <a:extLst>
                    <a:ext uri="{9D8B030D-6E8A-4147-A177-3AD203B41FA5}">
                      <a16:colId xmlns:a16="http://schemas.microsoft.com/office/drawing/2014/main" val="20000"/>
                    </a:ext>
                  </a:extLst>
                </a:gridCol>
                <a:gridCol w="2127019">
                  <a:extLst>
                    <a:ext uri="{9D8B030D-6E8A-4147-A177-3AD203B41FA5}">
                      <a16:colId xmlns:a16="http://schemas.microsoft.com/office/drawing/2014/main" val="20001"/>
                    </a:ext>
                  </a:extLst>
                </a:gridCol>
                <a:gridCol w="7751853">
                  <a:extLst>
                    <a:ext uri="{9D8B030D-6E8A-4147-A177-3AD203B41FA5}">
                      <a16:colId xmlns:a16="http://schemas.microsoft.com/office/drawing/2014/main" val="20002"/>
                    </a:ext>
                  </a:extLst>
                </a:gridCol>
              </a:tblGrid>
              <a:tr h="404128">
                <a:tc>
                  <a:txBody>
                    <a:bodyPr/>
                    <a:lstStyle/>
                    <a:p>
                      <a:r>
                        <a:rPr lang="en-US" sz="2000" dirty="0"/>
                        <a:t>Patching tools</a:t>
                      </a:r>
                    </a:p>
                  </a:txBody>
                  <a:tcPr marL="93260" marR="93260" marT="46630" marB="46630"/>
                </a:tc>
                <a:tc>
                  <a:txBody>
                    <a:bodyPr/>
                    <a:lstStyle/>
                    <a:p>
                      <a:r>
                        <a:rPr lang="en-US" sz="2000" dirty="0"/>
                        <a:t>Target/scope</a:t>
                      </a:r>
                      <a:endParaRPr lang="en-US" sz="1600" dirty="0"/>
                    </a:p>
                  </a:txBody>
                  <a:tcPr marL="93260" marR="93260" marT="46630" marB="46630"/>
                </a:tc>
                <a:tc>
                  <a:txBody>
                    <a:bodyPr/>
                    <a:lstStyle/>
                    <a:p>
                      <a:r>
                        <a:rPr lang="en-US" sz="2000" dirty="0"/>
                        <a:t>Description/OMS</a:t>
                      </a:r>
                    </a:p>
                  </a:txBody>
                  <a:tcPr marL="93260" marR="93260" marT="46630" marB="46630"/>
                </a:tc>
                <a:extLst>
                  <a:ext uri="{0D108BD9-81ED-4DB2-BD59-A6C34878D82A}">
                    <a16:rowId xmlns:a16="http://schemas.microsoft.com/office/drawing/2014/main" val="10000"/>
                  </a:ext>
                </a:extLst>
              </a:tr>
              <a:tr h="408993">
                <a:tc>
                  <a:txBody>
                    <a:bodyPr/>
                    <a:lstStyle/>
                    <a:p>
                      <a:r>
                        <a:rPr lang="en-US" sz="1600" dirty="0"/>
                        <a:t>Microsoft Update </a:t>
                      </a:r>
                    </a:p>
                    <a:p>
                      <a:endParaRPr lang="en-US" sz="1600" dirty="0"/>
                    </a:p>
                  </a:txBody>
                  <a:tcPr marL="93260" marR="93260" marT="46630" marB="46630"/>
                </a:tc>
                <a:tc>
                  <a:txBody>
                    <a:bodyPr/>
                    <a:lstStyle/>
                    <a:p>
                      <a:r>
                        <a:rPr lang="en-US" sz="1600" dirty="0"/>
                        <a:t>Clients,</a:t>
                      </a:r>
                      <a:r>
                        <a:rPr lang="en-US" sz="1600" baseline="0" dirty="0"/>
                        <a:t> </a:t>
                      </a:r>
                      <a:r>
                        <a:rPr lang="en-US" sz="1600" dirty="0"/>
                        <a:t>servers</a:t>
                      </a:r>
                    </a:p>
                  </a:txBody>
                  <a:tcPr marL="93260" marR="93260" marT="46630" marB="46630"/>
                </a:tc>
                <a:tc>
                  <a:txBody>
                    <a:bodyPr/>
                    <a:lstStyle/>
                    <a:p>
                      <a:r>
                        <a:rPr lang="en-US" sz="1600" kern="1200" dirty="0">
                          <a:solidFill>
                            <a:schemeClr val="dk1"/>
                          </a:solidFill>
                          <a:effectLst/>
                          <a:latin typeface="+mn-lt"/>
                          <a:ea typeface="+mn-ea"/>
                          <a:cs typeface="+mn-cs"/>
                        </a:rPr>
                        <a:t>Core service for Windows updates. OMS Update Management will leverage this. Service itself meant for direct update, not available for Linux, no aggregated view.</a:t>
                      </a:r>
                      <a:r>
                        <a:rPr lang="en-US" sz="1600" baseline="0" dirty="0"/>
                        <a:t>.</a:t>
                      </a:r>
                      <a:endParaRPr lang="en-US" sz="1600" dirty="0"/>
                    </a:p>
                  </a:txBody>
                  <a:tcPr marL="93260" marR="93260" marT="46630" marB="46630"/>
                </a:tc>
                <a:extLst>
                  <a:ext uri="{0D108BD9-81ED-4DB2-BD59-A6C34878D82A}">
                    <a16:rowId xmlns:a16="http://schemas.microsoft.com/office/drawing/2014/main" val="10001"/>
                  </a:ext>
                </a:extLst>
              </a:tr>
              <a:tr h="1088037">
                <a:tc>
                  <a:txBody>
                    <a:bodyPr/>
                    <a:lstStyle/>
                    <a:p>
                      <a:r>
                        <a:rPr lang="en-US" sz="1600" dirty="0"/>
                        <a:t>WSUS</a:t>
                      </a:r>
                    </a:p>
                  </a:txBody>
                  <a:tcPr marL="93260" marR="93260" marT="46630" marB="46630"/>
                </a:tc>
                <a:tc>
                  <a:txBody>
                    <a:bodyPr/>
                    <a:lstStyle/>
                    <a:p>
                      <a:r>
                        <a:rPr lang="en-US" sz="1600" dirty="0"/>
                        <a:t>Clients,</a:t>
                      </a:r>
                      <a:r>
                        <a:rPr lang="en-US" sz="1600" baseline="0" dirty="0"/>
                        <a:t> </a:t>
                      </a:r>
                      <a:r>
                        <a:rPr lang="en-US" sz="1600" dirty="0"/>
                        <a:t>servers</a:t>
                      </a:r>
                    </a:p>
                  </a:txBody>
                  <a:tcPr marL="93260" marR="93260" marT="46630" marB="46630"/>
                </a:tc>
                <a:tc>
                  <a:txBody>
                    <a:bodyPr/>
                    <a:lstStyle/>
                    <a:p>
                      <a:r>
                        <a:rPr lang="en-US" sz="1600" dirty="0"/>
                        <a:t>Curate</a:t>
                      </a:r>
                      <a:r>
                        <a:rPr lang="en-US" sz="1600" baseline="0" dirty="0"/>
                        <a:t>/approve and proxy patches from Windows Update.  </a:t>
                      </a:r>
                    </a:p>
                    <a:p>
                      <a:r>
                        <a:rPr lang="en-US" sz="1600" baseline="0" dirty="0"/>
                        <a:t>Typical server patch install method:</a:t>
                      </a:r>
                    </a:p>
                    <a:p>
                      <a:pPr marL="285750" indent="-285750">
                        <a:buFont typeface="Arial" panose="020B0604020202020204" pitchFamily="34" charset="0"/>
                        <a:buChar char="•"/>
                      </a:pPr>
                      <a:r>
                        <a:rPr lang="en-US" sz="1600" baseline="0" dirty="0"/>
                        <a:t>Manual</a:t>
                      </a:r>
                    </a:p>
                    <a:p>
                      <a:pPr marL="285750" indent="-285750">
                        <a:buFont typeface="Arial" panose="020B0604020202020204" pitchFamily="34" charset="0"/>
                        <a:buChar char="•"/>
                      </a:pPr>
                      <a:r>
                        <a:rPr lang="en-US" sz="1600" baseline="0" dirty="0"/>
                        <a:t>Automation through GPO/PowerShell</a:t>
                      </a:r>
                      <a:endParaRPr lang="en-US" sz="1600" dirty="0"/>
                    </a:p>
                  </a:txBody>
                  <a:tcPr marL="93260" marR="93260" marT="46630" marB="46630"/>
                </a:tc>
                <a:extLst>
                  <a:ext uri="{0D108BD9-81ED-4DB2-BD59-A6C34878D82A}">
                    <a16:rowId xmlns:a16="http://schemas.microsoft.com/office/drawing/2014/main" val="10002"/>
                  </a:ext>
                </a:extLst>
              </a:tr>
              <a:tr h="966831">
                <a:tc>
                  <a:txBody>
                    <a:bodyPr/>
                    <a:lstStyle/>
                    <a:p>
                      <a:r>
                        <a:rPr lang="en-US" sz="1600" dirty="0"/>
                        <a:t>SC Configuration Manager</a:t>
                      </a:r>
                      <a:r>
                        <a:rPr lang="en-US" sz="1600" baseline="0" dirty="0"/>
                        <a:t>, </a:t>
                      </a:r>
                      <a:r>
                        <a:rPr lang="en-US" sz="1600" dirty="0"/>
                        <a:t>Intune</a:t>
                      </a:r>
                    </a:p>
                  </a:txBody>
                  <a:tcPr marL="93260" marR="93260" marT="46630" marB="46630"/>
                </a:tc>
                <a:tc>
                  <a:txBody>
                    <a:bodyPr/>
                    <a:lstStyle/>
                    <a:p>
                      <a:r>
                        <a:rPr lang="en-US" sz="1600" dirty="0"/>
                        <a:t>Clients,</a:t>
                      </a:r>
                      <a:r>
                        <a:rPr lang="en-US" sz="1600" baseline="0" dirty="0"/>
                        <a:t> servers</a:t>
                      </a:r>
                      <a:endParaRPr lang="en-US" sz="1600" dirty="0"/>
                    </a:p>
                  </a:txBody>
                  <a:tcPr marL="93260" marR="93260" marT="46630" marB="46630"/>
                </a:tc>
                <a:tc>
                  <a:txBody>
                    <a:bodyPr/>
                    <a:lstStyle/>
                    <a:p>
                      <a:r>
                        <a:rPr lang="en-US" sz="1600" dirty="0"/>
                        <a:t>Majority of </a:t>
                      </a:r>
                      <a:r>
                        <a:rPr lang="en-US" sz="1600" dirty="0" err="1"/>
                        <a:t>of</a:t>
                      </a:r>
                      <a:r>
                        <a:rPr lang="en-US" sz="1600" dirty="0"/>
                        <a:t> SCCM customers</a:t>
                      </a:r>
                      <a:r>
                        <a:rPr lang="en-US" sz="1600" baseline="0" dirty="0"/>
                        <a:t> are using patching features on servers.</a:t>
                      </a:r>
                    </a:p>
                    <a:p>
                      <a:r>
                        <a:rPr lang="en-US" sz="1600" baseline="0" dirty="0"/>
                        <a:t>Typical server patch install method : Manual, Automation</a:t>
                      </a:r>
                    </a:p>
                    <a:p>
                      <a:r>
                        <a:rPr lang="en-US" sz="1600" baseline="0" dirty="0"/>
                        <a:t>Missing: Linux patching</a:t>
                      </a:r>
                    </a:p>
                  </a:txBody>
                  <a:tcPr marL="93260" marR="93260" marT="46630" marB="46630"/>
                </a:tc>
                <a:extLst>
                  <a:ext uri="{0D108BD9-81ED-4DB2-BD59-A6C34878D82A}">
                    <a16:rowId xmlns:a16="http://schemas.microsoft.com/office/drawing/2014/main" val="10003"/>
                  </a:ext>
                </a:extLst>
              </a:tr>
              <a:tr h="590649">
                <a:tc>
                  <a:txBody>
                    <a:bodyPr/>
                    <a:lstStyle/>
                    <a:p>
                      <a:r>
                        <a:rPr lang="en-US" sz="1600" dirty="0"/>
                        <a:t>Cluster</a:t>
                      </a:r>
                      <a:r>
                        <a:rPr lang="en-US" sz="1600" baseline="0" dirty="0"/>
                        <a:t> Aware Update (CAU) and Patching</a:t>
                      </a:r>
                      <a:endParaRPr lang="en-US" sz="1600" dirty="0"/>
                    </a:p>
                  </a:txBody>
                  <a:tcPr marL="93260" marR="93260" marT="46630" marB="46630"/>
                </a:tc>
                <a:tc>
                  <a:txBody>
                    <a:bodyPr/>
                    <a:lstStyle/>
                    <a:p>
                      <a:r>
                        <a:rPr lang="en-US" sz="1600" dirty="0"/>
                        <a:t>Windows 2012 </a:t>
                      </a:r>
                      <a:r>
                        <a:rPr lang="en-US" sz="1600"/>
                        <a:t>and above clusters</a:t>
                      </a:r>
                      <a:endParaRPr lang="en-US" sz="1600" dirty="0"/>
                    </a:p>
                  </a:txBody>
                  <a:tcPr marL="93260" marR="93260" marT="46630" marB="46630"/>
                </a:tc>
                <a:tc>
                  <a:txBody>
                    <a:bodyPr/>
                    <a:lstStyle/>
                    <a:p>
                      <a:r>
                        <a:rPr lang="en-US" sz="1600" dirty="0"/>
                        <a:t>Ability to apply a patch</a:t>
                      </a:r>
                      <a:r>
                        <a:rPr lang="en-US" sz="1600" baseline="0" dirty="0"/>
                        <a:t> on nodes of a </a:t>
                      </a:r>
                      <a:r>
                        <a:rPr lang="en-US" sz="1600" dirty="0"/>
                        <a:t>cluster in</a:t>
                      </a:r>
                      <a:r>
                        <a:rPr lang="en-US" sz="1600" baseline="0" dirty="0"/>
                        <a:t> a cluster aware way (drain, patch, reboot, add to cluster). https://technet.microsoft.com/en-us/library/hh831694.aspx</a:t>
                      </a:r>
                      <a:endParaRPr lang="en-US" sz="1600" dirty="0"/>
                    </a:p>
                  </a:txBody>
                  <a:tcPr marL="93260" marR="93260" marT="46630" marB="46630"/>
                </a:tc>
                <a:extLst>
                  <a:ext uri="{0D108BD9-81ED-4DB2-BD59-A6C34878D82A}">
                    <a16:rowId xmlns:a16="http://schemas.microsoft.com/office/drawing/2014/main" val="10004"/>
                  </a:ext>
                </a:extLst>
              </a:tr>
              <a:tr h="538148">
                <a:tc>
                  <a:txBody>
                    <a:bodyPr/>
                    <a:lstStyle/>
                    <a:p>
                      <a:r>
                        <a:rPr lang="en-US" sz="1600" dirty="0"/>
                        <a:t>SC</a:t>
                      </a:r>
                      <a:r>
                        <a:rPr lang="en-US" sz="1600" baseline="0" dirty="0"/>
                        <a:t> VMM</a:t>
                      </a:r>
                      <a:endParaRPr lang="en-US" sz="1600" dirty="0"/>
                    </a:p>
                  </a:txBody>
                  <a:tcPr marL="93260" marR="93260" marT="46630" marB="46630"/>
                </a:tc>
                <a:tc>
                  <a:txBody>
                    <a:bodyPr/>
                    <a:lstStyle/>
                    <a:p>
                      <a:r>
                        <a:rPr lang="en-US" sz="1600" dirty="0"/>
                        <a:t>Hyper-V</a:t>
                      </a:r>
                      <a:r>
                        <a:rPr lang="en-US" sz="1600" baseline="0" dirty="0"/>
                        <a:t> hosts</a:t>
                      </a:r>
                      <a:endParaRPr lang="en-US" sz="1600" dirty="0"/>
                    </a:p>
                  </a:txBody>
                  <a:tcPr marL="93260" marR="93260" marT="46630" marB="46630"/>
                </a:tc>
                <a:tc>
                  <a:txBody>
                    <a:bodyPr/>
                    <a:lstStyle/>
                    <a:p>
                      <a:r>
                        <a:rPr lang="en-US" sz="1600" dirty="0"/>
                        <a:t>Cluster aware way to keep Hypervisor patched and up</a:t>
                      </a:r>
                      <a:r>
                        <a:rPr lang="en-US" sz="1600" baseline="0" dirty="0"/>
                        <a:t> </a:t>
                      </a:r>
                      <a:r>
                        <a:rPr lang="en-US" sz="1600" baseline="0"/>
                        <a:t>to date (CAU)</a:t>
                      </a:r>
                      <a:endParaRPr lang="en-US" sz="1600" dirty="0"/>
                    </a:p>
                  </a:txBody>
                  <a:tcPr marL="93260" marR="93260" marT="46630" marB="46630"/>
                </a:tc>
                <a:extLst>
                  <a:ext uri="{0D108BD9-81ED-4DB2-BD59-A6C34878D82A}">
                    <a16:rowId xmlns:a16="http://schemas.microsoft.com/office/drawing/2014/main" val="10005"/>
                  </a:ext>
                </a:extLst>
              </a:tr>
              <a:tr h="750614">
                <a:tc>
                  <a:txBody>
                    <a:bodyPr/>
                    <a:lstStyle/>
                    <a:p>
                      <a:r>
                        <a:rPr lang="en-US" sz="1600" dirty="0"/>
                        <a:t>Azure</a:t>
                      </a:r>
                      <a:r>
                        <a:rPr lang="en-US" sz="1600" baseline="0" dirty="0"/>
                        <a:t> VM extension</a:t>
                      </a:r>
                      <a:endParaRPr lang="en-US" sz="1600" dirty="0"/>
                    </a:p>
                  </a:txBody>
                  <a:tcPr marL="93260" marR="93260" marT="46630" marB="46630"/>
                </a:tc>
                <a:tc>
                  <a:txBody>
                    <a:bodyPr/>
                    <a:lstStyle/>
                    <a:p>
                      <a:r>
                        <a:rPr lang="en-US" sz="1600" dirty="0"/>
                        <a:t>Linux</a:t>
                      </a:r>
                      <a:r>
                        <a:rPr lang="en-US" sz="1600" baseline="0" dirty="0"/>
                        <a:t> virtual machines in Azure</a:t>
                      </a:r>
                      <a:endParaRPr lang="en-US" sz="1600" dirty="0"/>
                    </a:p>
                  </a:txBody>
                  <a:tcPr marL="93260" marR="93260" marT="46630" marB="46630"/>
                </a:tc>
                <a:tc>
                  <a:txBody>
                    <a:bodyPr/>
                    <a:lstStyle/>
                    <a:p>
                      <a:r>
                        <a:rPr lang="en-US" sz="1600" dirty="0"/>
                        <a:t>Targeted at Azure Virtual Machine customers. https://azure.microsoft.com/en-us/blog/automate-linux-vm-os-updates-using-ospatching-extension/</a:t>
                      </a:r>
                    </a:p>
                  </a:txBody>
                  <a:tcPr marL="93260" marR="93260" marT="46630" marB="46630"/>
                </a:tc>
                <a:extLst>
                  <a:ext uri="{0D108BD9-81ED-4DB2-BD59-A6C34878D82A}">
                    <a16:rowId xmlns:a16="http://schemas.microsoft.com/office/drawing/2014/main" val="10006"/>
                  </a:ext>
                </a:extLst>
              </a:tr>
              <a:tr h="906631">
                <a:tc>
                  <a:txBody>
                    <a:bodyPr/>
                    <a:lstStyle/>
                    <a:p>
                      <a:r>
                        <a:rPr lang="en-US" sz="1600" dirty="0"/>
                        <a:t>Cloud Platform System:</a:t>
                      </a:r>
                      <a:r>
                        <a:rPr lang="en-US" sz="1600" baseline="0" dirty="0"/>
                        <a:t> </a:t>
                      </a:r>
                      <a:r>
                        <a:rPr lang="en-US" sz="1600" dirty="0"/>
                        <a:t>P&amp;U framework</a:t>
                      </a:r>
                    </a:p>
                  </a:txBody>
                  <a:tcPr marL="93260" marR="93260" marT="46630" marB="46630"/>
                </a:tc>
                <a:tc>
                  <a:txBody>
                    <a:bodyPr/>
                    <a:lstStyle/>
                    <a:p>
                      <a:r>
                        <a:rPr lang="en-US" sz="1600" dirty="0"/>
                        <a:t>CPS</a:t>
                      </a:r>
                      <a:r>
                        <a:rPr lang="en-US" sz="1600" baseline="0" dirty="0"/>
                        <a:t> system</a:t>
                      </a:r>
                      <a:endParaRPr lang="en-US" sz="1600" dirty="0"/>
                    </a:p>
                  </a:txBody>
                  <a:tcPr marL="93260" marR="93260" marT="46630" marB="46630"/>
                </a:tc>
                <a:tc>
                  <a:txBody>
                    <a:bodyPr/>
                    <a:lstStyle/>
                    <a:p>
                      <a:r>
                        <a:rPr lang="en-US" sz="1600" dirty="0"/>
                        <a:t>Investment in a </a:t>
                      </a:r>
                      <a:r>
                        <a:rPr lang="en-US" sz="1600" dirty="0">
                          <a:hlinkClick r:id="rId3"/>
                        </a:rPr>
                        <a:t>Zero-downtime Patch and Update Orchestration system</a:t>
                      </a:r>
                      <a:r>
                        <a:rPr lang="en-US" sz="1600" baseline="0" dirty="0">
                          <a:hlinkClick r:id="rId3"/>
                        </a:rPr>
                        <a:t> for the Cloud Platform System</a:t>
                      </a:r>
                      <a:r>
                        <a:rPr lang="en-US" sz="1600" baseline="0" dirty="0"/>
                        <a:t> (multi-node)</a:t>
                      </a:r>
                    </a:p>
                  </a:txBody>
                  <a:tcPr marL="93260" marR="93260" marT="46630" marB="46630"/>
                </a:tc>
                <a:extLst>
                  <a:ext uri="{0D108BD9-81ED-4DB2-BD59-A6C34878D82A}">
                    <a16:rowId xmlns:a16="http://schemas.microsoft.com/office/drawing/2014/main" val="10007"/>
                  </a:ext>
                </a:extLst>
              </a:tr>
            </a:tbl>
          </a:graphicData>
        </a:graphic>
      </p:graphicFrame>
      <p:sp>
        <p:nvSpPr>
          <p:cNvPr id="2" name="Rectangle 1"/>
          <p:cNvSpPr/>
          <p:nvPr/>
        </p:nvSpPr>
        <p:spPr>
          <a:xfrm>
            <a:off x="882" y="51598"/>
            <a:ext cx="4487447" cy="369332"/>
          </a:xfrm>
          <a:prstGeom prst="rect">
            <a:avLst/>
          </a:prstGeom>
        </p:spPr>
        <p:txBody>
          <a:bodyPr wrap="none"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505050"/>
                </a:solidFill>
                <a:effectLst/>
                <a:uLnTx/>
                <a:uFillTx/>
              </a:rPr>
              <a:t>Different Patching tools from Microsoft</a:t>
            </a:r>
            <a:endParaRPr kumimoji="0" lang="en-US" sz="1800" b="0" i="0" u="none" strike="noStrike" kern="0" cap="none" spc="0" normalizeH="0" baseline="0" noProof="0">
              <a:ln>
                <a:noFill/>
              </a:ln>
              <a:solidFill>
                <a:srgbClr val="505050"/>
              </a:solidFill>
              <a:effectLst/>
              <a:uLnTx/>
              <a:uFillTx/>
            </a:endParaRPr>
          </a:p>
        </p:txBody>
      </p:sp>
    </p:spTree>
    <p:extLst>
      <p:ext uri="{BB962C8B-B14F-4D97-AF65-F5344CB8AC3E}">
        <p14:creationId xmlns:p14="http://schemas.microsoft.com/office/powerpoint/2010/main" val="4081703758"/>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7645BF26-5E45-428D-8A8C-D391F4476141}"/>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94F43A21-9696-48F3-B9B7-2EDC14895D10}"/>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91E44DB9-F8DD-48AE-8162-26CDF62A116D}"/>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K2091_CHINTALAPUDI" id="{F7B30A2D-92F6-4348-8394-E52B62AB1253}" vid="{4021DBC4-7F17-44B3-B09D-B9059CED60C0}"/>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2919AEDD-0101-441B-B6AF-1CDAE3B8CD78}"/>
    </a:ext>
  </a:extLst>
</a:theme>
</file>

<file path=ppt/theme/theme7.xml><?xml version="1.0" encoding="utf-8"?>
<a:theme xmlns:a="http://schemas.openxmlformats.org/drawingml/2006/main" name="1_COLOR TEMPLATE">
  <a:themeElements>
    <a:clrScheme name="MSVID Blue Brand template_10-14">
      <a:dk1>
        <a:srgbClr val="505050"/>
      </a:dk1>
      <a:lt1>
        <a:srgbClr val="FFFFFF"/>
      </a:lt1>
      <a:dk2>
        <a:srgbClr val="0078D7"/>
      </a:dk2>
      <a:lt2>
        <a:srgbClr val="CDF4FF"/>
      </a:lt2>
      <a:accent1>
        <a:srgbClr val="002050"/>
      </a:accent1>
      <a:accent2>
        <a:srgbClr val="B4009E"/>
      </a:accent2>
      <a:accent3>
        <a:srgbClr val="107C10"/>
      </a:accent3>
      <a:accent4>
        <a:srgbClr val="5C2D91"/>
      </a:accent4>
      <a:accent5>
        <a:srgbClr val="004B50"/>
      </a:accent5>
      <a:accent6>
        <a:srgbClr val="D83B01"/>
      </a:accent6>
      <a:hlink>
        <a:srgbClr val="CDF4FF"/>
      </a:hlink>
      <a:folHlink>
        <a:srgbClr val="CDF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K2091_CHINTALAPUDI" id="{F7B30A2D-92F6-4348-8394-E52B62AB1253}" vid="{D7F3B467-859B-48DB-905E-BF54A601EBF2}"/>
    </a:ext>
  </a:extLst>
</a:theme>
</file>

<file path=ppt/theme/theme8.xml><?xml version="1.0" encoding="utf-8"?>
<a:theme xmlns:a="http://schemas.openxmlformats.org/drawingml/2006/main" name="1_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K2091_CHINTALAPUDI" id="{F7B30A2D-92F6-4348-8394-E52B62AB1253}" vid="{5FCCA7AF-5429-4FA1-A8E3-E9829753B8B5}"/>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themeOverride>
</file>

<file path=ppt/theme/themeOverride2.xml><?xml version="1.0" encoding="utf-8"?>
<a:themeOverride xmlns:a="http://schemas.openxmlformats.org/drawingml/2006/main">
  <a:clrScheme name="MSVID Blue Brand template_10-14">
    <a:dk1>
      <a:srgbClr val="505050"/>
    </a:dk1>
    <a:lt1>
      <a:srgbClr val="FFFFFF"/>
    </a:lt1>
    <a:dk2>
      <a:srgbClr val="0078D7"/>
    </a:dk2>
    <a:lt2>
      <a:srgbClr val="CDF4FF"/>
    </a:lt2>
    <a:accent1>
      <a:srgbClr val="002050"/>
    </a:accent1>
    <a:accent2>
      <a:srgbClr val="B4009E"/>
    </a:accent2>
    <a:accent3>
      <a:srgbClr val="107C10"/>
    </a:accent3>
    <a:accent4>
      <a:srgbClr val="5C2D91"/>
    </a:accent4>
    <a:accent5>
      <a:srgbClr val="004B50"/>
    </a:accent5>
    <a:accent6>
      <a:srgbClr val="D83B01"/>
    </a:accent6>
    <a:hlink>
      <a:srgbClr val="CDF4FF"/>
    </a:hlink>
    <a:folHlink>
      <a:srgbClr val="CDF4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Ravi Kiran  Chintalapudi</External_x0020_Speaker>
    <m6878b9dd7994da4ba144f95347d99c6 xmlns="01c77077-aee4-4b5f-bd4e-9cd40a6fff29">
      <Terms xmlns="http://schemas.microsoft.com/office/infopath/2007/PartnerControls"/>
    </m6878b9dd7994da4ba144f95347d99c6>
    <Presentation_x0020_Date xmlns="01c77077-aee4-4b5f-bd4e-9cd40a6fff29">2016-09-30T04:00:00+00:00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BRK2091</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www.w3.org/XML/1998/namespace"/>
    <ds:schemaRef ds:uri="http://purl.org/dc/elements/1.1/"/>
    <ds:schemaRef ds:uri="http://schemas.microsoft.com/office/2006/documentManagement/types"/>
    <ds:schemaRef ds:uri="http://schemas.microsoft.com/sharepoint/v3"/>
    <ds:schemaRef ds:uri="8ff673fc-3231-4e3a-893b-6d7f7cd32766"/>
    <ds:schemaRef ds:uri="http://purl.org/dc/terms/"/>
    <ds:schemaRef ds:uri="230e9df3-be65-4c73-a93b-d1236ebd677e"/>
    <ds:schemaRef ds:uri="http://schemas.microsoft.com/office/infopath/2007/PartnerControls"/>
    <ds:schemaRef ds:uri="http://schemas.microsoft.com/office/2006/metadata/properties"/>
    <ds:schemaRef ds:uri="http://schemas.openxmlformats.org/package/2006/metadata/core-properties"/>
    <ds:schemaRef ds:uri="01c77077-aee4-4b5f-bd4e-9cd40a6fff29"/>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1</TotalTime>
  <Words>3096</Words>
  <Application>Microsoft Office PowerPoint</Application>
  <PresentationFormat>Custom</PresentationFormat>
  <Paragraphs>619</Paragraphs>
  <Slides>32</Slides>
  <Notes>22</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32</vt:i4>
      </vt:variant>
    </vt:vector>
  </HeadingPairs>
  <TitlesOfParts>
    <vt:vector size="50" baseType="lpstr">
      <vt:lpstr>ＭＳ Ｐゴシック</vt:lpstr>
      <vt:lpstr>Arial</vt:lpstr>
      <vt:lpstr>Calibri</vt:lpstr>
      <vt:lpstr>Calibri Light</vt:lpstr>
      <vt:lpstr>Consolas</vt:lpstr>
      <vt:lpstr>Segoe UI</vt:lpstr>
      <vt:lpstr>Segoe UI Light</vt:lpstr>
      <vt:lpstr>Segoe UI Semibold</vt:lpstr>
      <vt:lpstr>Times New Roman</vt:lpstr>
      <vt:lpstr>Wingdings</vt:lpstr>
      <vt:lpstr>5-50002_Ignite_Breakout_Template</vt:lpstr>
      <vt:lpstr>6-30537_Envision 2016 Concurrent Template_Dark</vt:lpstr>
      <vt:lpstr>1_5-50002_Ignite_Breakout_Template</vt:lpstr>
      <vt:lpstr>2_5-50002_Ignite_Breakout_Template</vt:lpstr>
      <vt:lpstr>office theme</vt:lpstr>
      <vt:lpstr>3_5-50002_Ignite_Breakout_Template</vt:lpstr>
      <vt:lpstr>1_COLOR TEMPLATE</vt:lpstr>
      <vt:lpstr>1_6-30537_Envision 2016 Concurrent Template_Dark</vt:lpstr>
      <vt:lpstr>Manage updates across on-premises and clouds for Windows Server &amp; Linux </vt:lpstr>
      <vt:lpstr>Agenda</vt:lpstr>
      <vt:lpstr>PowerPoint Presentation</vt:lpstr>
      <vt:lpstr>PowerPoint Presentation</vt:lpstr>
      <vt:lpstr>PowerPoint Presentation</vt:lpstr>
      <vt:lpstr>Customer challenges managing Updates</vt:lpstr>
      <vt:lpstr>Top challenges today with updates</vt:lpstr>
      <vt:lpstr>Existing Update Management tools from Microsoft</vt:lpstr>
      <vt:lpstr>PowerPoint Presentation</vt:lpstr>
      <vt:lpstr>OMS Update Management</vt:lpstr>
      <vt:lpstr>PowerPoint Presentation</vt:lpstr>
      <vt:lpstr>Update Insights- Windows and Linux</vt:lpstr>
      <vt:lpstr>OMS Update Management- What’s Available Today </vt:lpstr>
      <vt:lpstr>Linux Update lifecycle</vt:lpstr>
      <vt:lpstr>Update Management- What’s Available now </vt:lpstr>
      <vt:lpstr>Reporting Update Severity</vt:lpstr>
      <vt:lpstr>Supported Linux Versions</vt:lpstr>
      <vt:lpstr>Demo</vt:lpstr>
      <vt:lpstr>Update Action</vt:lpstr>
      <vt:lpstr>OMS Update Management- What’s Available Today </vt:lpstr>
      <vt:lpstr>OMS Update Management- Private previe</vt:lpstr>
      <vt:lpstr>Demo</vt:lpstr>
      <vt:lpstr>PowerPoint Presentation</vt:lpstr>
      <vt:lpstr>Roadmap</vt:lpstr>
      <vt:lpstr>Update Management– Release plan</vt:lpstr>
      <vt:lpstr>Agenda</vt:lpstr>
      <vt:lpstr>PowerPoint Presentation</vt:lpstr>
      <vt:lpstr>Thank you!</vt:lpstr>
      <vt:lpstr>PowerPoint Presentation</vt:lpstr>
      <vt:lpstr>Free IT Pro resources To advance your career in cloud technology</vt:lpstr>
      <vt:lpstr>Thank you!</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 updates across on-premises and clouds for Windows Server &amp; Linux</dc:title>
  <dc:subject>&lt;Speech title here&gt;</dc:subject>
  <dc:creator>MS Events 0088</dc:creator>
  <cp:keywords>Microsoft 2016</cp:keywords>
  <dc:description>Template: Mitchell Derrey, Silverfox Productions_x000d_
Formatting: _x000d_
Audience Type:</dc:description>
  <cp:lastModifiedBy>MS Events 0093</cp:lastModifiedBy>
  <cp:revision>2</cp:revision>
  <dcterms:created xsi:type="dcterms:W3CDTF">2016-09-28T14:35:18Z</dcterms:created>
  <dcterms:modified xsi:type="dcterms:W3CDTF">2016-09-30T15:06:35Z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