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4.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5.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6.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1" r:id="rId6"/>
    <p:sldMasterId id="2147484366" r:id="rId7"/>
    <p:sldMasterId id="2147484391" r:id="rId8"/>
    <p:sldMasterId id="2147484410" r:id="rId9"/>
    <p:sldMasterId id="2147484438" r:id="rId10"/>
  </p:sldMasterIdLst>
  <p:notesMasterIdLst>
    <p:notesMasterId r:id="rId53"/>
  </p:notesMasterIdLst>
  <p:handoutMasterIdLst>
    <p:handoutMasterId r:id="rId54"/>
  </p:handoutMasterIdLst>
  <p:sldIdLst>
    <p:sldId id="256"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7" r:id="rId49"/>
    <p:sldId id="298" r:id="rId50"/>
    <p:sldId id="295" r:id="rId51"/>
    <p:sldId id="296" r:id="rId5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FFFFF"/>
    <a:srgbClr val="BAD80A"/>
    <a:srgbClr val="A80000"/>
    <a:srgbClr val="5C2D91"/>
    <a:srgbClr val="0078D7"/>
    <a:srgbClr val="107C10"/>
    <a:srgbClr val="000000"/>
    <a:srgbClr val="D83B01"/>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9" autoAdjust="0"/>
    <p:restoredTop sz="96215" autoAdjust="0"/>
  </p:normalViewPr>
  <p:slideViewPr>
    <p:cSldViewPr>
      <p:cViewPr varScale="1">
        <p:scale>
          <a:sx n="104" d="100"/>
          <a:sy n="104" d="100"/>
        </p:scale>
        <p:origin x="264" y="10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viewProps" Target="viewProps.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9/28/2016 4:42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9/28/2016 4:42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Microsoft 2016</a:t>
            </a: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4:42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19018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091450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0EC29EE-A8AD-4CE0-9C0B-116E0D4D753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9/28/2016 4:42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277019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Date Placeholder 4"/>
          <p:cNvSpPr>
            <a:spLocks noGrp="1"/>
          </p:cNvSpPr>
          <p:nvPr>
            <p:ph type="dt" idx="1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A17D118-1690-458F-B4D2-F9DA5D6F503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9/28/2016 4:42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Footer Placeholder 5"/>
          <p:cNvSpPr>
            <a:spLocks noGrp="1"/>
          </p:cNvSpPr>
          <p:nvPr>
            <p:ph type="ftr" sz="quarter" idx="1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936071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Microsoft Ignite 2015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9/28/2016 4:42 PM</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34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rPr>
              <a:t>Skype for Business</a:t>
            </a: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9/28/2016 4:42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867293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9C3F3E1-9A54-4BF8-89C0-CE2F21C4F21E}"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650566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52589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72319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6828C58-A173-4788-885C-56370C6B62E3}"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a:t>
            </a:fld>
            <a:endParaRPr kumimoji="0" lang="en-US" sz="1800" b="0" i="0" u="none" strike="noStrike" kern="0" cap="none" spc="0" normalizeH="0" baseline="0" noProof="0">
              <a:ln>
                <a:noFill/>
              </a:ln>
              <a:solidFill>
                <a:sysClr val="windowText" lastClr="000000"/>
              </a:solidFill>
              <a:effectLst/>
              <a:uLnTx/>
              <a:uFillTx/>
            </a:endParaRPr>
          </a:p>
        </p:txBody>
      </p:sp>
      <p:sp>
        <p:nvSpPr>
          <p:cNvPr id="5" name="Slide Number Placeholder 4"/>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a:ln>
                <a:noFill/>
              </a:ln>
              <a:solidFill>
                <a:sysClr val="windowText" lastClr="000000"/>
              </a:solidFill>
              <a:effectLst/>
              <a:uLnTx/>
              <a:uFillTx/>
            </a:endParaRPr>
          </a:p>
        </p:txBody>
      </p:sp>
      <p:sp>
        <p:nvSpPr>
          <p:cNvPr id="6" name="Header Placeholder 5"/>
          <p:cNvSpPr>
            <a:spLocks noGrp="1"/>
          </p:cNvSpPr>
          <p:nvPr>
            <p:ph type="hdr"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Lync</a:t>
            </a:r>
          </a:p>
        </p:txBody>
      </p:sp>
      <p:sp>
        <p:nvSpPr>
          <p:cNvPr id="7" name="Footer Placeholder 6"/>
          <p:cNvSpPr>
            <a:spLocks noGrp="1"/>
          </p:cNvSpPr>
          <p:nvPr>
            <p:ph type="ftr" sz="quarter" idx="13"/>
          </p:nvPr>
        </p:nvSpPr>
        <p:spPr/>
        <p:txBody>
          <a:bodyPr/>
          <a:lstStyle/>
          <a:p>
            <a:pPr marL="231775" marR="0" lvl="0" indent="0" defTabSz="914099" eaLnBrk="0" fontAlgn="auto" latinLnBrk="0" hangingPunct="0">
              <a:lnSpc>
                <a:spcPct val="100000"/>
              </a:lnSpc>
              <a:spcBef>
                <a:spcPts val="0"/>
              </a:spcBef>
              <a:spcAft>
                <a:spcPts val="0"/>
              </a:spcAft>
              <a:buClrTx/>
              <a:buSzTx/>
              <a:buFontTx/>
              <a:buNone/>
              <a:tabLst/>
              <a:defRPr/>
            </a:pPr>
            <a:r>
              <a:rPr kumimoji="0" lang="en-US" sz="500" b="0" i="0" u="none" strike="noStrike" kern="0" cap="none" spc="0" normalizeH="0" baseline="0" noProof="0">
                <a:ln>
                  <a:noFill/>
                </a:ln>
                <a:gradFill>
                  <a:gsLst>
                    <a:gs pos="0">
                      <a:schemeClr val="tx1"/>
                    </a:gs>
                    <a:gs pos="100000">
                      <a:schemeClr val="tx1"/>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marR="0" lvl="0" indent="0" defTabSz="914099" eaLnBrk="0" fontAlgn="auto" latinLnBrk="0" hangingPunct="0">
              <a:lnSpc>
                <a:spcPct val="100000"/>
              </a:lnSpc>
              <a:spcBef>
                <a:spcPts val="0"/>
              </a:spcBef>
              <a:spcAft>
                <a:spcPts val="0"/>
              </a:spcAft>
              <a:buClrTx/>
              <a:buSzTx/>
              <a:buFontTx/>
              <a:buNone/>
              <a:tabLst/>
              <a:defRPr/>
            </a:pPr>
            <a:r>
              <a:rPr kumimoji="0" lang="en-US" sz="500" b="0" i="0" u="none" strike="noStrike" kern="0" cap="none" spc="0" normalizeH="0" baseline="0" noProof="0">
                <a:ln>
                  <a:noFill/>
                </a:ln>
                <a:gradFill>
                  <a:gsLst>
                    <a:gs pos="0">
                      <a:schemeClr val="tx1"/>
                    </a:gs>
                    <a:gs pos="100000">
                      <a:schemeClr val="tx1"/>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397194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10498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9945631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 Id="rId4" Type="http://schemas.openxmlformats.org/officeDocument/2006/relationships/image" Target="../media/image15.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89392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29182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5503995"/>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318979267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95434096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588"/>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
        <p:nvSpPr>
          <p:cNvPr id="9" name="Rectangle 8"/>
          <p:cNvSpPr/>
          <p:nvPr userDrawn="1"/>
        </p:nvSpPr>
        <p:spPr>
          <a:xfrm>
            <a:off x="206862" y="3032252"/>
            <a:ext cx="4420128" cy="800454"/>
          </a:xfrm>
          <a:prstGeom prst="rect">
            <a:avLst/>
          </a:prstGeom>
        </p:spPr>
        <p:txBody>
          <a:bodyPr wrap="none" anchor="ctr">
            <a:spAutoFit/>
          </a:bodyPr>
          <a:lstStyle/>
          <a:p>
            <a:pPr algn="r" defTabSz="1165610">
              <a:lnSpc>
                <a:spcPct val="90000"/>
              </a:lnSpc>
              <a:spcBef>
                <a:spcPct val="0"/>
              </a:spcBef>
            </a:pPr>
            <a:r>
              <a:rPr lang="en-US" sz="5000" spc="-125" dirty="0">
                <a:ln w="3175">
                  <a:noFill/>
                </a:ln>
                <a:gradFill>
                  <a:gsLst>
                    <a:gs pos="84066">
                      <a:srgbClr val="000000"/>
                    </a:gs>
                    <a:gs pos="57576">
                      <a:srgbClr val="000000"/>
                    </a:gs>
                  </a:gsLst>
                  <a:lin ang="5400000" scaled="0"/>
                </a:gradFill>
                <a:latin typeface="Segoe UI Light"/>
                <a:cs typeface="Segoe UI" pitchFamily="34" charset="0"/>
              </a:rPr>
              <a:t>Spark the future.</a:t>
            </a:r>
          </a:p>
        </p:txBody>
      </p:sp>
      <p:sp>
        <p:nvSpPr>
          <p:cNvPr id="10" name="Rectangle 9"/>
          <p:cNvSpPr/>
          <p:nvPr userDrawn="1"/>
        </p:nvSpPr>
        <p:spPr>
          <a:xfrm>
            <a:off x="2397958" y="4610726"/>
            <a:ext cx="2229032" cy="729826"/>
          </a:xfrm>
          <a:prstGeom prst="rect">
            <a:avLst/>
          </a:prstGeom>
        </p:spPr>
        <p:txBody>
          <a:bodyPr wrap="none" anchor="ctr">
            <a:spAutoFit/>
          </a:bodyPr>
          <a:lstStyle/>
          <a:p>
            <a:pPr algn="r" defTabSz="1165610">
              <a:lnSpc>
                <a:spcPct val="90000"/>
              </a:lnSpc>
              <a:spcBef>
                <a:spcPct val="0"/>
              </a:spcBef>
            </a:pPr>
            <a:r>
              <a:rPr lang="en-US" sz="2250" dirty="0">
                <a:ln w="3175">
                  <a:noFill/>
                </a:ln>
                <a:gradFill>
                  <a:gsLst>
                    <a:gs pos="84066">
                      <a:srgbClr val="000000"/>
                    </a:gs>
                    <a:gs pos="57576">
                      <a:srgbClr val="000000"/>
                    </a:gs>
                  </a:gsLst>
                  <a:lin ang="5400000" scaled="0"/>
                </a:gradFill>
                <a:cs typeface="Segoe UI" pitchFamily="34" charset="0"/>
              </a:rPr>
              <a:t>May 4 – 8, 2015</a:t>
            </a:r>
            <a:br>
              <a:rPr lang="en-US" sz="2250" dirty="0">
                <a:ln w="3175">
                  <a:noFill/>
                </a:ln>
                <a:gradFill>
                  <a:gsLst>
                    <a:gs pos="84066">
                      <a:srgbClr val="000000"/>
                    </a:gs>
                    <a:gs pos="57576">
                      <a:srgbClr val="000000"/>
                    </a:gs>
                  </a:gsLst>
                  <a:lin ang="5400000" scaled="0"/>
                </a:gradFill>
                <a:cs typeface="Segoe UI" pitchFamily="34" charset="0"/>
              </a:rPr>
            </a:br>
            <a:r>
              <a:rPr lang="en-US" sz="2250" dirty="0">
                <a:ln w="3175">
                  <a:noFill/>
                </a:ln>
                <a:gradFill>
                  <a:gsLst>
                    <a:gs pos="84066">
                      <a:srgbClr val="000000"/>
                    </a:gs>
                    <a:gs pos="57576">
                      <a:srgbClr val="000000"/>
                    </a:gs>
                  </a:gsLst>
                  <a:lin ang="5400000" scaled="0"/>
                </a:gradFill>
                <a:cs typeface="Segoe UI" pitchFamily="34" charset="0"/>
              </a:rPr>
              <a:t>Chicago, IL</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02510" y="4088041"/>
            <a:ext cx="2494315" cy="384949"/>
          </a:xfrm>
          <a:prstGeom prst="rect">
            <a:avLst/>
          </a:prstGeom>
        </p:spPr>
      </p:pic>
    </p:spTree>
    <p:extLst>
      <p:ext uri="{BB962C8B-B14F-4D97-AF65-F5344CB8AC3E}">
        <p14:creationId xmlns:p14="http://schemas.microsoft.com/office/powerpoint/2010/main" val="17740832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8" spc="-100" baseline="0">
                <a:gradFill>
                  <a:gsLst>
                    <a:gs pos="99115">
                      <a:schemeClr val="tx1"/>
                    </a:gs>
                    <a:gs pos="79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3" y="3955785"/>
            <a:ext cx="7315137" cy="1828007"/>
          </a:xfrm>
          <a:noFill/>
        </p:spPr>
        <p:txBody>
          <a:bodyPr lIns="146304" tIns="109728" rIns="146304" bIns="109728">
            <a:noAutofit/>
          </a:bodyPr>
          <a:lstStyle>
            <a:lvl1pPr marL="0" indent="0">
              <a:spcBef>
                <a:spcPts val="0"/>
              </a:spcBef>
              <a:buNone/>
              <a:defRPr sz="3199" spc="0" baseline="0">
                <a:gradFill>
                  <a:gsLst>
                    <a:gs pos="99115">
                      <a:schemeClr val="tx1"/>
                    </a:gs>
                    <a:gs pos="79000">
                      <a:schemeClr val="tx1"/>
                    </a:gs>
                  </a:gsLst>
                  <a:lin ang="5400000" scaled="0"/>
                </a:gradFill>
                <a:latin typeface="+mj-lt"/>
              </a:defRPr>
            </a:lvl1pPr>
          </a:lstStyle>
          <a:p>
            <a:pPr lvl="0"/>
            <a:r>
              <a:rPr lang="en-US" dirty="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4772763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5635206"/>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4792051"/>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buClr>
                <a:schemeClr val="tx2"/>
              </a:buClr>
              <a:defRPr sz="3999">
                <a:gradFill>
                  <a:gsLst>
                    <a:gs pos="7080">
                      <a:schemeClr val="tx2"/>
                    </a:gs>
                    <a:gs pos="36283">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1062933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defRPr sz="3999"/>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99870165"/>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1217509"/>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3646182"/>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1" y="1212849"/>
            <a:ext cx="5486399" cy="2425279"/>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3372153"/>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1" y="1212849"/>
            <a:ext cx="5486399" cy="2425279"/>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7720558"/>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052323194"/>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36777"/>
            <a:ext cx="10056812" cy="1181862"/>
          </a:xfrm>
          <a:noFill/>
        </p:spPr>
        <p:txBody>
          <a:bodyPr tIns="91440" bIns="91440" anchor="t" anchorCtr="0">
            <a:spAutoFit/>
          </a:bodyPr>
          <a:lstStyle>
            <a:lvl1pPr>
              <a:defRPr sz="7197"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40" y="4881266"/>
            <a:ext cx="10058401" cy="738664"/>
          </a:xfrm>
          <a:noFill/>
        </p:spPr>
        <p:txBody>
          <a:bodyPr lIns="182880" tIns="146304" rIns="182880" bIns="146304">
            <a:spAutoFit/>
          </a:bodyPr>
          <a:lstStyle>
            <a:lvl1pPr marL="0" indent="0">
              <a:spcBef>
                <a:spcPts val="0"/>
              </a:spcBef>
              <a:buNone/>
              <a:defRPr sz="3199"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16468165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4"/>
            <a:ext cx="10056812" cy="1181862"/>
          </a:xfrm>
          <a:noFill/>
        </p:spPr>
        <p:txBody>
          <a:bodyPr tIns="91440" bIns="91440" anchor="t" anchorCtr="0">
            <a:spAutoFit/>
          </a:bodyPr>
          <a:lstStyle>
            <a:lvl1pPr>
              <a:defRPr lang="en-US" sz="7197"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37955240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24019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27001331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02152107"/>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995418352"/>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746843404"/>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1241426"/>
            <a:ext cx="5486399" cy="2012859"/>
          </a:xfrm>
        </p:spPr>
        <p:txBody>
          <a:bodyPr>
            <a:spAutoFit/>
          </a:bodyPr>
          <a:lstStyle>
            <a:lvl1pPr>
              <a:defRPr sz="6598"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963028683"/>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793358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194390"/>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0618195"/>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57018"/>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19" fontAlgn="base">
              <a:spcBef>
                <a:spcPct val="0"/>
              </a:spcBef>
              <a:spcAft>
                <a:spcPct val="0"/>
              </a:spcAft>
            </a:pPr>
            <a:endParaRPr lang="en-US" sz="225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9"/>
            <a:ext cx="11887199" cy="1995931"/>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5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4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3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1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947473"/>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 y="1"/>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3" y="6294477"/>
            <a:ext cx="4571999"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algn="r" defTabSz="932036" eaLnBrk="0" hangingPunct="0"/>
            <a:r>
              <a:rPr lang="en-US" sz="700" dirty="0">
                <a:gradFill>
                  <a:gsLst>
                    <a:gs pos="12389">
                      <a:srgbClr val="FFFFFF"/>
                    </a:gs>
                    <a:gs pos="54000">
                      <a:srgbClr val="FFFFFF"/>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9231" y="5580860"/>
            <a:ext cx="3291840" cy="701671"/>
          </a:xfrm>
          <a:prstGeom prst="rect">
            <a:avLst/>
          </a:prstGeom>
        </p:spPr>
      </p:pic>
    </p:spTree>
    <p:extLst>
      <p:ext uri="{BB962C8B-B14F-4D97-AF65-F5344CB8AC3E}">
        <p14:creationId xmlns:p14="http://schemas.microsoft.com/office/powerpoint/2010/main" val="15373258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34" indent="-290434">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44" indent="-280912">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779" indent="-290434">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317" indent="-228538">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854" indent="-228538">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251791444"/>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64157406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6143743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799235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63136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7300336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9236008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262263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566235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109056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8088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18558244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40817578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5908010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8498153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6507238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209644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15174042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3856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055007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2590332"/>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5916182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82828789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3796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6" name="Picture 5"/>
          <p:cNvPicPr>
            <a:picLocks noChangeAspect="1"/>
          </p:cNvPicPr>
          <p:nvPr userDrawn="1"/>
        </p:nvPicPr>
        <p:blipFill rotWithShape="1">
          <a:blip r:embed="rId3"/>
          <a:srcRect r="40044"/>
          <a:stretch/>
        </p:blipFill>
        <p:spPr>
          <a:xfrm>
            <a:off x="-246501" y="1965643"/>
            <a:ext cx="4736205" cy="2148840"/>
          </a:xfrm>
          <a:prstGeom prst="rect">
            <a:avLst/>
          </a:prstGeom>
        </p:spPr>
      </p:pic>
    </p:spTree>
    <p:extLst>
      <p:ext uri="{BB962C8B-B14F-4D97-AF65-F5344CB8AC3E}">
        <p14:creationId xmlns:p14="http://schemas.microsoft.com/office/powerpoint/2010/main" val="26203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783565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559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59454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38344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07770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66291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95331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92519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357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26104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53626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508537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39976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50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0012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821256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540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50837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9597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81006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6984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3401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74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2768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35886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7552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099646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9966985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88525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674993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218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765057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795005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8606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5384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35388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478281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904015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6183705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417278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951868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147340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5900185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433069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788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292673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896553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0532840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228527371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8070590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242580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1241839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8483988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49567700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807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9073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1251264"/>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31004468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24173963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Walki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7" y="-318"/>
            <a:ext cx="12435840" cy="6995160"/>
          </a:xfrm>
          <a:prstGeom prst="rect">
            <a:avLst/>
          </a:prstGeom>
        </p:spPr>
      </p:pic>
      <p:sp>
        <p:nvSpPr>
          <p:cNvPr id="12" name="Rectangle 11"/>
          <p:cNvSpPr/>
          <p:nvPr userDrawn="1"/>
        </p:nvSpPr>
        <p:spPr bwMode="auto">
          <a:xfrm>
            <a:off x="274638" y="3040063"/>
            <a:ext cx="73152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 name="Title 1"/>
          <p:cNvSpPr>
            <a:spLocks noGrp="1"/>
          </p:cNvSpPr>
          <p:nvPr>
            <p:ph type="title" hasCustomPrompt="1"/>
          </p:nvPr>
        </p:nvSpPr>
        <p:spPr bwMode="auto">
          <a:xfrm>
            <a:off x="274702" y="3040063"/>
            <a:ext cx="7315136" cy="2285979"/>
          </a:xfrm>
          <a:noFill/>
        </p:spPr>
        <p:txBody>
          <a:bodyPr lIns="146304" tIns="91440" rIns="146304" bIns="91440" anchor="t" anchorCtr="0"/>
          <a:lstStyle>
            <a:lvl1pPr>
              <a:defRPr sz="4800" spc="-100" baseline="0">
                <a:gradFill>
                  <a:gsLst>
                    <a:gs pos="57576">
                      <a:srgbClr val="FFFFFF"/>
                    </a:gs>
                    <a:gs pos="35000">
                      <a:srgbClr val="FFFFFF"/>
                    </a:gs>
                  </a:gsLst>
                  <a:lin ang="5400000" scaled="0"/>
                </a:gradFill>
              </a:defRPr>
            </a:lvl1pPr>
          </a:lstStyle>
          <a:p>
            <a:r>
              <a:rPr lang="en-US" dirty="0"/>
              <a:t>Event name here</a:t>
            </a:r>
          </a:p>
        </p:txBody>
      </p:sp>
      <p:sp>
        <p:nvSpPr>
          <p:cNvPr id="3" name="Text Placeholder 2"/>
          <p:cNvSpPr>
            <a:spLocks noGrp="1"/>
          </p:cNvSpPr>
          <p:nvPr>
            <p:ph type="body" sz="quarter" idx="14" hasCustomPrompt="1"/>
          </p:nvPr>
        </p:nvSpPr>
        <p:spPr bwMode="auto">
          <a:xfrm>
            <a:off x="273050" y="5326043"/>
            <a:ext cx="4249119" cy="1371620"/>
          </a:xfrm>
        </p:spPr>
        <p:txBody>
          <a:bodyPr tIns="109728" bIns="109728">
            <a:noAutofit/>
          </a:bodyPr>
          <a:lstStyle>
            <a:lvl1pPr marL="0" indent="0">
              <a:spcBef>
                <a:spcPts val="0"/>
              </a:spcBef>
              <a:buNone/>
              <a:defRPr sz="2400">
                <a:gradFill>
                  <a:gsLst>
                    <a:gs pos="57576">
                      <a:srgbClr val="FFFFFF"/>
                    </a:gs>
                    <a:gs pos="35000">
                      <a:srgbClr val="FFFFFF"/>
                    </a:gs>
                  </a:gsLst>
                  <a:lin ang="5400000" scaled="0"/>
                </a:gradFill>
                <a:latin typeface="+mn-lt"/>
              </a:defRPr>
            </a:lvl1pPr>
          </a:lstStyle>
          <a:p>
            <a:pPr lvl="0"/>
            <a:r>
              <a:rPr lang="en-US" dirty="0"/>
              <a:t>City | Date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580" y="479425"/>
            <a:ext cx="1280160" cy="274492"/>
          </a:xfrm>
          <a:prstGeom prst="rect">
            <a:avLst/>
          </a:prstGeom>
        </p:spPr>
      </p:pic>
      <p:sp>
        <p:nvSpPr>
          <p:cNvPr id="15" name="Freeform 14"/>
          <p:cNvSpPr>
            <a:spLocks noChangeAspect="1" noEditPoints="1"/>
          </p:cNvSpPr>
          <p:nvPr userDrawn="1"/>
        </p:nvSpPr>
        <p:spPr bwMode="auto">
          <a:xfrm>
            <a:off x="4522961" y="6121757"/>
            <a:ext cx="2871216" cy="400087"/>
          </a:xfrm>
          <a:custGeom>
            <a:avLst/>
            <a:gdLst>
              <a:gd name="T0" fmla="*/ 20 w 4025"/>
              <a:gd name="T1" fmla="*/ 233 h 558"/>
              <a:gd name="T2" fmla="*/ 401 w 4025"/>
              <a:gd name="T3" fmla="*/ 518 h 558"/>
              <a:gd name="T4" fmla="*/ 62 w 4025"/>
              <a:gd name="T5" fmla="*/ 226 h 558"/>
              <a:gd name="T6" fmla="*/ 278 w 4025"/>
              <a:gd name="T7" fmla="*/ 56 h 558"/>
              <a:gd name="T8" fmla="*/ 326 w 4025"/>
              <a:gd name="T9" fmla="*/ 254 h 558"/>
              <a:gd name="T10" fmla="*/ 151 w 4025"/>
              <a:gd name="T11" fmla="*/ 211 h 558"/>
              <a:gd name="T12" fmla="*/ 279 w 4025"/>
              <a:gd name="T13" fmla="*/ 440 h 558"/>
              <a:gd name="T14" fmla="*/ 808 w 4025"/>
              <a:gd name="T15" fmla="*/ 406 h 558"/>
              <a:gd name="T16" fmla="*/ 824 w 4025"/>
              <a:gd name="T17" fmla="*/ 290 h 558"/>
              <a:gd name="T18" fmla="*/ 815 w 4025"/>
              <a:gd name="T19" fmla="*/ 123 h 558"/>
              <a:gd name="T20" fmla="*/ 791 w 4025"/>
              <a:gd name="T21" fmla="*/ 176 h 558"/>
              <a:gd name="T22" fmla="*/ 910 w 4025"/>
              <a:gd name="T23" fmla="*/ 301 h 558"/>
              <a:gd name="T24" fmla="*/ 806 w 4025"/>
              <a:gd name="T25" fmla="*/ 439 h 558"/>
              <a:gd name="T26" fmla="*/ 998 w 4025"/>
              <a:gd name="T27" fmla="*/ 328 h 558"/>
              <a:gd name="T28" fmla="*/ 1092 w 4025"/>
              <a:gd name="T29" fmla="*/ 213 h 558"/>
              <a:gd name="T30" fmla="*/ 1163 w 4025"/>
              <a:gd name="T31" fmla="*/ 537 h 558"/>
              <a:gd name="T32" fmla="*/ 1255 w 4025"/>
              <a:gd name="T33" fmla="*/ 384 h 558"/>
              <a:gd name="T34" fmla="*/ 1419 w 4025"/>
              <a:gd name="T35" fmla="*/ 403 h 558"/>
              <a:gd name="T36" fmla="*/ 1497 w 4025"/>
              <a:gd name="T37" fmla="*/ 207 h 558"/>
              <a:gd name="T38" fmla="*/ 1419 w 4025"/>
              <a:gd name="T39" fmla="*/ 344 h 558"/>
              <a:gd name="T40" fmla="*/ 1438 w 4025"/>
              <a:gd name="T41" fmla="*/ 259 h 558"/>
              <a:gd name="T42" fmla="*/ 1789 w 4025"/>
              <a:gd name="T43" fmla="*/ 419 h 558"/>
              <a:gd name="T44" fmla="*/ 1804 w 4025"/>
              <a:gd name="T45" fmla="*/ 314 h 558"/>
              <a:gd name="T46" fmla="*/ 1768 w 4025"/>
              <a:gd name="T47" fmla="*/ 303 h 558"/>
              <a:gd name="T48" fmla="*/ 2008 w 4025"/>
              <a:gd name="T49" fmla="*/ 243 h 558"/>
              <a:gd name="T50" fmla="*/ 1973 w 4025"/>
              <a:gd name="T51" fmla="*/ 176 h 558"/>
              <a:gd name="T52" fmla="*/ 2067 w 4025"/>
              <a:gd name="T53" fmla="*/ 326 h 558"/>
              <a:gd name="T54" fmla="*/ 2178 w 4025"/>
              <a:gd name="T55" fmla="*/ 237 h 558"/>
              <a:gd name="T56" fmla="*/ 2231 w 4025"/>
              <a:gd name="T57" fmla="*/ 260 h 558"/>
              <a:gd name="T58" fmla="*/ 2317 w 4025"/>
              <a:gd name="T59" fmla="*/ 435 h 558"/>
              <a:gd name="T60" fmla="*/ 2433 w 4025"/>
              <a:gd name="T61" fmla="*/ 212 h 558"/>
              <a:gd name="T62" fmla="*/ 2725 w 4025"/>
              <a:gd name="T63" fmla="*/ 241 h 558"/>
              <a:gd name="T64" fmla="*/ 2562 w 4025"/>
              <a:gd name="T65" fmla="*/ 435 h 558"/>
              <a:gd name="T66" fmla="*/ 2599 w 4025"/>
              <a:gd name="T67" fmla="*/ 156 h 558"/>
              <a:gd name="T68" fmla="*/ 2599 w 4025"/>
              <a:gd name="T69" fmla="*/ 290 h 558"/>
              <a:gd name="T70" fmla="*/ 2787 w 4025"/>
              <a:gd name="T71" fmla="*/ 213 h 558"/>
              <a:gd name="T72" fmla="*/ 2972 w 4025"/>
              <a:gd name="T73" fmla="*/ 213 h 558"/>
              <a:gd name="T74" fmla="*/ 3105 w 4025"/>
              <a:gd name="T75" fmla="*/ 353 h 558"/>
              <a:gd name="T76" fmla="*/ 3017 w 4025"/>
              <a:gd name="T77" fmla="*/ 244 h 558"/>
              <a:gd name="T78" fmla="*/ 3072 w 4025"/>
              <a:gd name="T79" fmla="*/ 240 h 558"/>
              <a:gd name="T80" fmla="*/ 3093 w 4025"/>
              <a:gd name="T81" fmla="*/ 310 h 558"/>
              <a:gd name="T82" fmla="*/ 3102 w 4025"/>
              <a:gd name="T83" fmla="*/ 436 h 558"/>
              <a:gd name="T84" fmla="*/ 3212 w 4025"/>
              <a:gd name="T85" fmla="*/ 110 h 558"/>
              <a:gd name="T86" fmla="*/ 3194 w 4025"/>
              <a:gd name="T87" fmla="*/ 213 h 558"/>
              <a:gd name="T88" fmla="*/ 3329 w 4025"/>
              <a:gd name="T89" fmla="*/ 257 h 558"/>
              <a:gd name="T90" fmla="*/ 3312 w 4025"/>
              <a:gd name="T91" fmla="*/ 250 h 558"/>
              <a:gd name="T92" fmla="*/ 3544 w 4025"/>
              <a:gd name="T93" fmla="*/ 390 h 558"/>
              <a:gd name="T94" fmla="*/ 3516 w 4025"/>
              <a:gd name="T95" fmla="*/ 240 h 558"/>
              <a:gd name="T96" fmla="*/ 3589 w 4025"/>
              <a:gd name="T97" fmla="*/ 237 h 558"/>
              <a:gd name="T98" fmla="*/ 3817 w 4025"/>
              <a:gd name="T99" fmla="*/ 379 h 558"/>
              <a:gd name="T100" fmla="*/ 3710 w 4025"/>
              <a:gd name="T101" fmla="*/ 294 h 558"/>
              <a:gd name="T102" fmla="*/ 3843 w 4025"/>
              <a:gd name="T103" fmla="*/ 253 h 558"/>
              <a:gd name="T104" fmla="*/ 3755 w 4025"/>
              <a:gd name="T105" fmla="*/ 294 h 558"/>
              <a:gd name="T106" fmla="*/ 3846 w 4025"/>
              <a:gd name="T107" fmla="*/ 404 h 558"/>
              <a:gd name="T108" fmla="*/ 3941 w 4025"/>
              <a:gd name="T109" fmla="*/ 410 h 558"/>
              <a:gd name="T110" fmla="*/ 3893 w 4025"/>
              <a:gd name="T111" fmla="*/ 311 h 558"/>
              <a:gd name="T112" fmla="*/ 4015 w 4025"/>
              <a:gd name="T113" fmla="*/ 217 h 558"/>
              <a:gd name="T114" fmla="*/ 3917 w 4025"/>
              <a:gd name="T115" fmla="*/ 283 h 558"/>
              <a:gd name="T116" fmla="*/ 4025 w 4025"/>
              <a:gd name="T117" fmla="*/ 376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5" h="558">
                <a:moveTo>
                  <a:pt x="537" y="324"/>
                </a:moveTo>
                <a:cubicBezTo>
                  <a:pt x="539" y="310"/>
                  <a:pt x="541" y="295"/>
                  <a:pt x="541" y="279"/>
                </a:cubicBezTo>
                <a:cubicBezTo>
                  <a:pt x="541" y="134"/>
                  <a:pt x="423" y="17"/>
                  <a:pt x="278" y="17"/>
                </a:cubicBezTo>
                <a:cubicBezTo>
                  <a:pt x="263" y="17"/>
                  <a:pt x="248" y="18"/>
                  <a:pt x="233" y="21"/>
                </a:cubicBezTo>
                <a:cubicBezTo>
                  <a:pt x="210" y="8"/>
                  <a:pt x="184" y="0"/>
                  <a:pt x="156" y="0"/>
                </a:cubicBezTo>
                <a:cubicBezTo>
                  <a:pt x="69" y="0"/>
                  <a:pt x="0" y="70"/>
                  <a:pt x="0" y="156"/>
                </a:cubicBezTo>
                <a:cubicBezTo>
                  <a:pt x="0" y="184"/>
                  <a:pt x="7" y="211"/>
                  <a:pt x="20" y="233"/>
                </a:cubicBezTo>
                <a:cubicBezTo>
                  <a:pt x="18" y="248"/>
                  <a:pt x="16" y="263"/>
                  <a:pt x="16" y="279"/>
                </a:cubicBezTo>
                <a:cubicBezTo>
                  <a:pt x="16" y="424"/>
                  <a:pt x="134" y="541"/>
                  <a:pt x="278" y="541"/>
                </a:cubicBezTo>
                <a:cubicBezTo>
                  <a:pt x="294" y="541"/>
                  <a:pt x="309" y="540"/>
                  <a:pt x="324" y="537"/>
                </a:cubicBezTo>
                <a:cubicBezTo>
                  <a:pt x="347" y="550"/>
                  <a:pt x="373" y="558"/>
                  <a:pt x="401" y="558"/>
                </a:cubicBezTo>
                <a:cubicBezTo>
                  <a:pt x="487" y="558"/>
                  <a:pt x="557" y="488"/>
                  <a:pt x="557" y="402"/>
                </a:cubicBezTo>
                <a:cubicBezTo>
                  <a:pt x="557" y="374"/>
                  <a:pt x="550" y="347"/>
                  <a:pt x="537" y="324"/>
                </a:cubicBezTo>
                <a:close/>
                <a:moveTo>
                  <a:pt x="401" y="518"/>
                </a:moveTo>
                <a:cubicBezTo>
                  <a:pt x="381" y="518"/>
                  <a:pt x="361" y="513"/>
                  <a:pt x="344" y="503"/>
                </a:cubicBezTo>
                <a:cubicBezTo>
                  <a:pt x="331" y="496"/>
                  <a:pt x="331" y="496"/>
                  <a:pt x="331" y="496"/>
                </a:cubicBezTo>
                <a:cubicBezTo>
                  <a:pt x="317" y="498"/>
                  <a:pt x="317" y="498"/>
                  <a:pt x="317" y="498"/>
                </a:cubicBezTo>
                <a:cubicBezTo>
                  <a:pt x="305" y="500"/>
                  <a:pt x="292" y="501"/>
                  <a:pt x="278" y="501"/>
                </a:cubicBezTo>
                <a:cubicBezTo>
                  <a:pt x="156" y="501"/>
                  <a:pt x="56" y="402"/>
                  <a:pt x="56" y="279"/>
                </a:cubicBezTo>
                <a:cubicBezTo>
                  <a:pt x="56" y="266"/>
                  <a:pt x="57" y="253"/>
                  <a:pt x="59" y="240"/>
                </a:cubicBezTo>
                <a:cubicBezTo>
                  <a:pt x="62" y="226"/>
                  <a:pt x="62" y="226"/>
                  <a:pt x="62" y="226"/>
                </a:cubicBezTo>
                <a:cubicBezTo>
                  <a:pt x="55" y="214"/>
                  <a:pt x="55" y="214"/>
                  <a:pt x="55" y="214"/>
                </a:cubicBezTo>
                <a:cubicBezTo>
                  <a:pt x="45" y="196"/>
                  <a:pt x="39" y="176"/>
                  <a:pt x="39" y="156"/>
                </a:cubicBezTo>
                <a:cubicBezTo>
                  <a:pt x="39" y="92"/>
                  <a:pt x="91" y="40"/>
                  <a:pt x="156" y="40"/>
                </a:cubicBezTo>
                <a:cubicBezTo>
                  <a:pt x="176" y="40"/>
                  <a:pt x="196" y="45"/>
                  <a:pt x="213" y="55"/>
                </a:cubicBezTo>
                <a:cubicBezTo>
                  <a:pt x="226" y="62"/>
                  <a:pt x="226" y="62"/>
                  <a:pt x="226" y="62"/>
                </a:cubicBezTo>
                <a:cubicBezTo>
                  <a:pt x="240" y="60"/>
                  <a:pt x="240" y="60"/>
                  <a:pt x="240" y="60"/>
                </a:cubicBezTo>
                <a:cubicBezTo>
                  <a:pt x="252" y="58"/>
                  <a:pt x="265" y="56"/>
                  <a:pt x="278" y="56"/>
                </a:cubicBezTo>
                <a:cubicBezTo>
                  <a:pt x="401" y="56"/>
                  <a:pt x="501" y="156"/>
                  <a:pt x="501" y="279"/>
                </a:cubicBezTo>
                <a:cubicBezTo>
                  <a:pt x="501" y="292"/>
                  <a:pt x="500" y="305"/>
                  <a:pt x="498" y="318"/>
                </a:cubicBezTo>
                <a:cubicBezTo>
                  <a:pt x="495" y="332"/>
                  <a:pt x="495" y="332"/>
                  <a:pt x="495" y="332"/>
                </a:cubicBezTo>
                <a:cubicBezTo>
                  <a:pt x="502" y="344"/>
                  <a:pt x="502" y="344"/>
                  <a:pt x="502" y="344"/>
                </a:cubicBezTo>
                <a:cubicBezTo>
                  <a:pt x="512" y="362"/>
                  <a:pt x="517" y="382"/>
                  <a:pt x="517" y="402"/>
                </a:cubicBezTo>
                <a:cubicBezTo>
                  <a:pt x="517" y="466"/>
                  <a:pt x="465" y="518"/>
                  <a:pt x="401" y="518"/>
                </a:cubicBezTo>
                <a:close/>
                <a:moveTo>
                  <a:pt x="326" y="254"/>
                </a:moveTo>
                <a:cubicBezTo>
                  <a:pt x="267" y="241"/>
                  <a:pt x="267" y="241"/>
                  <a:pt x="267" y="241"/>
                </a:cubicBezTo>
                <a:cubicBezTo>
                  <a:pt x="245" y="235"/>
                  <a:pt x="219" y="228"/>
                  <a:pt x="219" y="207"/>
                </a:cubicBezTo>
                <a:cubicBezTo>
                  <a:pt x="219" y="186"/>
                  <a:pt x="237" y="170"/>
                  <a:pt x="269" y="170"/>
                </a:cubicBezTo>
                <a:cubicBezTo>
                  <a:pt x="335" y="170"/>
                  <a:pt x="330" y="216"/>
                  <a:pt x="362" y="216"/>
                </a:cubicBezTo>
                <a:cubicBezTo>
                  <a:pt x="380" y="216"/>
                  <a:pt x="394" y="207"/>
                  <a:pt x="394" y="189"/>
                </a:cubicBezTo>
                <a:cubicBezTo>
                  <a:pt x="394" y="148"/>
                  <a:pt x="329" y="118"/>
                  <a:pt x="274" y="118"/>
                </a:cubicBezTo>
                <a:cubicBezTo>
                  <a:pt x="214" y="118"/>
                  <a:pt x="151" y="143"/>
                  <a:pt x="151" y="211"/>
                </a:cubicBezTo>
                <a:cubicBezTo>
                  <a:pt x="151" y="244"/>
                  <a:pt x="163" y="279"/>
                  <a:pt x="227" y="295"/>
                </a:cubicBezTo>
                <a:cubicBezTo>
                  <a:pt x="306" y="315"/>
                  <a:pt x="306" y="315"/>
                  <a:pt x="306" y="315"/>
                </a:cubicBezTo>
                <a:cubicBezTo>
                  <a:pt x="330" y="321"/>
                  <a:pt x="337" y="335"/>
                  <a:pt x="337" y="347"/>
                </a:cubicBezTo>
                <a:cubicBezTo>
                  <a:pt x="337" y="368"/>
                  <a:pt x="316" y="390"/>
                  <a:pt x="279" y="390"/>
                </a:cubicBezTo>
                <a:cubicBezTo>
                  <a:pt x="208" y="390"/>
                  <a:pt x="218" y="333"/>
                  <a:pt x="180" y="333"/>
                </a:cubicBezTo>
                <a:cubicBezTo>
                  <a:pt x="163" y="333"/>
                  <a:pt x="149" y="344"/>
                  <a:pt x="149" y="361"/>
                </a:cubicBezTo>
                <a:cubicBezTo>
                  <a:pt x="149" y="395"/>
                  <a:pt x="190" y="440"/>
                  <a:pt x="279" y="440"/>
                </a:cubicBezTo>
                <a:cubicBezTo>
                  <a:pt x="365" y="440"/>
                  <a:pt x="408" y="397"/>
                  <a:pt x="408" y="342"/>
                </a:cubicBezTo>
                <a:cubicBezTo>
                  <a:pt x="408" y="306"/>
                  <a:pt x="390" y="268"/>
                  <a:pt x="326" y="254"/>
                </a:cubicBezTo>
                <a:close/>
                <a:moveTo>
                  <a:pt x="746" y="423"/>
                </a:moveTo>
                <a:cubicBezTo>
                  <a:pt x="746" y="380"/>
                  <a:pt x="746" y="380"/>
                  <a:pt x="746" y="380"/>
                </a:cubicBezTo>
                <a:cubicBezTo>
                  <a:pt x="751" y="384"/>
                  <a:pt x="757" y="388"/>
                  <a:pt x="764" y="391"/>
                </a:cubicBezTo>
                <a:cubicBezTo>
                  <a:pt x="771" y="395"/>
                  <a:pt x="778" y="398"/>
                  <a:pt x="786" y="400"/>
                </a:cubicBezTo>
                <a:cubicBezTo>
                  <a:pt x="793" y="402"/>
                  <a:pt x="801" y="404"/>
                  <a:pt x="808" y="406"/>
                </a:cubicBezTo>
                <a:cubicBezTo>
                  <a:pt x="816" y="407"/>
                  <a:pt x="823" y="408"/>
                  <a:pt x="830" y="408"/>
                </a:cubicBezTo>
                <a:cubicBezTo>
                  <a:pt x="852" y="408"/>
                  <a:pt x="869" y="403"/>
                  <a:pt x="880" y="395"/>
                </a:cubicBezTo>
                <a:cubicBezTo>
                  <a:pt x="891" y="387"/>
                  <a:pt x="897" y="375"/>
                  <a:pt x="897" y="359"/>
                </a:cubicBezTo>
                <a:cubicBezTo>
                  <a:pt x="897" y="351"/>
                  <a:pt x="895" y="343"/>
                  <a:pt x="891" y="337"/>
                </a:cubicBezTo>
                <a:cubicBezTo>
                  <a:pt x="887" y="331"/>
                  <a:pt x="882" y="325"/>
                  <a:pt x="876" y="320"/>
                </a:cubicBezTo>
                <a:cubicBezTo>
                  <a:pt x="869" y="315"/>
                  <a:pt x="862" y="310"/>
                  <a:pt x="853" y="305"/>
                </a:cubicBezTo>
                <a:cubicBezTo>
                  <a:pt x="844" y="301"/>
                  <a:pt x="834" y="296"/>
                  <a:pt x="824" y="290"/>
                </a:cubicBezTo>
                <a:cubicBezTo>
                  <a:pt x="813" y="285"/>
                  <a:pt x="803" y="279"/>
                  <a:pt x="793" y="274"/>
                </a:cubicBezTo>
                <a:cubicBezTo>
                  <a:pt x="784" y="268"/>
                  <a:pt x="776" y="262"/>
                  <a:pt x="769" y="255"/>
                </a:cubicBezTo>
                <a:cubicBezTo>
                  <a:pt x="762" y="248"/>
                  <a:pt x="756" y="240"/>
                  <a:pt x="752" y="232"/>
                </a:cubicBezTo>
                <a:cubicBezTo>
                  <a:pt x="748" y="223"/>
                  <a:pt x="746" y="213"/>
                  <a:pt x="746" y="201"/>
                </a:cubicBezTo>
                <a:cubicBezTo>
                  <a:pt x="746" y="187"/>
                  <a:pt x="750" y="175"/>
                  <a:pt x="756" y="164"/>
                </a:cubicBezTo>
                <a:cubicBezTo>
                  <a:pt x="762" y="154"/>
                  <a:pt x="770" y="145"/>
                  <a:pt x="780" y="138"/>
                </a:cubicBezTo>
                <a:cubicBezTo>
                  <a:pt x="791" y="132"/>
                  <a:pt x="802" y="127"/>
                  <a:pt x="815" y="123"/>
                </a:cubicBezTo>
                <a:cubicBezTo>
                  <a:pt x="828" y="120"/>
                  <a:pt x="841" y="118"/>
                  <a:pt x="855" y="118"/>
                </a:cubicBezTo>
                <a:cubicBezTo>
                  <a:pt x="885" y="118"/>
                  <a:pt x="908" y="122"/>
                  <a:pt x="922" y="129"/>
                </a:cubicBezTo>
                <a:cubicBezTo>
                  <a:pt x="922" y="170"/>
                  <a:pt x="922" y="170"/>
                  <a:pt x="922" y="170"/>
                </a:cubicBezTo>
                <a:cubicBezTo>
                  <a:pt x="904" y="158"/>
                  <a:pt x="880" y="151"/>
                  <a:pt x="851" y="151"/>
                </a:cubicBezTo>
                <a:cubicBezTo>
                  <a:pt x="843" y="151"/>
                  <a:pt x="835" y="152"/>
                  <a:pt x="827" y="154"/>
                </a:cubicBezTo>
                <a:cubicBezTo>
                  <a:pt x="819" y="155"/>
                  <a:pt x="812" y="158"/>
                  <a:pt x="806" y="162"/>
                </a:cubicBezTo>
                <a:cubicBezTo>
                  <a:pt x="800" y="166"/>
                  <a:pt x="795" y="171"/>
                  <a:pt x="791" y="176"/>
                </a:cubicBezTo>
                <a:cubicBezTo>
                  <a:pt x="787" y="182"/>
                  <a:pt x="785" y="190"/>
                  <a:pt x="785" y="198"/>
                </a:cubicBezTo>
                <a:cubicBezTo>
                  <a:pt x="785" y="206"/>
                  <a:pt x="786" y="213"/>
                  <a:pt x="789" y="219"/>
                </a:cubicBezTo>
                <a:cubicBezTo>
                  <a:pt x="792" y="225"/>
                  <a:pt x="797" y="230"/>
                  <a:pt x="802" y="235"/>
                </a:cubicBezTo>
                <a:cubicBezTo>
                  <a:pt x="808" y="240"/>
                  <a:pt x="815" y="244"/>
                  <a:pt x="824" y="249"/>
                </a:cubicBezTo>
                <a:cubicBezTo>
                  <a:pt x="832" y="253"/>
                  <a:pt x="841" y="258"/>
                  <a:pt x="852" y="263"/>
                </a:cubicBezTo>
                <a:cubicBezTo>
                  <a:pt x="864" y="269"/>
                  <a:pt x="874" y="275"/>
                  <a:pt x="884" y="281"/>
                </a:cubicBezTo>
                <a:cubicBezTo>
                  <a:pt x="894" y="287"/>
                  <a:pt x="903" y="294"/>
                  <a:pt x="910" y="301"/>
                </a:cubicBezTo>
                <a:cubicBezTo>
                  <a:pt x="918" y="308"/>
                  <a:pt x="924" y="317"/>
                  <a:pt x="928" y="326"/>
                </a:cubicBezTo>
                <a:cubicBezTo>
                  <a:pt x="933" y="335"/>
                  <a:pt x="935" y="345"/>
                  <a:pt x="935" y="356"/>
                </a:cubicBezTo>
                <a:cubicBezTo>
                  <a:pt x="935" y="372"/>
                  <a:pt x="932" y="385"/>
                  <a:pt x="926" y="396"/>
                </a:cubicBezTo>
                <a:cubicBezTo>
                  <a:pt x="920" y="406"/>
                  <a:pt x="912" y="415"/>
                  <a:pt x="902" y="421"/>
                </a:cubicBezTo>
                <a:cubicBezTo>
                  <a:pt x="891" y="428"/>
                  <a:pt x="880" y="433"/>
                  <a:pt x="866" y="436"/>
                </a:cubicBezTo>
                <a:cubicBezTo>
                  <a:pt x="853" y="439"/>
                  <a:pt x="839" y="440"/>
                  <a:pt x="824" y="440"/>
                </a:cubicBezTo>
                <a:cubicBezTo>
                  <a:pt x="819" y="440"/>
                  <a:pt x="813" y="440"/>
                  <a:pt x="806" y="439"/>
                </a:cubicBezTo>
                <a:cubicBezTo>
                  <a:pt x="799" y="438"/>
                  <a:pt x="791" y="437"/>
                  <a:pt x="784" y="436"/>
                </a:cubicBezTo>
                <a:cubicBezTo>
                  <a:pt x="776" y="434"/>
                  <a:pt x="769" y="432"/>
                  <a:pt x="762" y="430"/>
                </a:cubicBezTo>
                <a:cubicBezTo>
                  <a:pt x="756" y="428"/>
                  <a:pt x="750" y="425"/>
                  <a:pt x="746" y="423"/>
                </a:cubicBezTo>
                <a:close/>
                <a:moveTo>
                  <a:pt x="1147" y="435"/>
                </a:moveTo>
                <a:cubicBezTo>
                  <a:pt x="1097" y="435"/>
                  <a:pt x="1097" y="435"/>
                  <a:pt x="1097" y="435"/>
                </a:cubicBezTo>
                <a:cubicBezTo>
                  <a:pt x="999" y="328"/>
                  <a:pt x="999" y="328"/>
                  <a:pt x="999" y="328"/>
                </a:cubicBezTo>
                <a:cubicBezTo>
                  <a:pt x="998" y="328"/>
                  <a:pt x="998" y="328"/>
                  <a:pt x="998" y="328"/>
                </a:cubicBezTo>
                <a:cubicBezTo>
                  <a:pt x="998" y="435"/>
                  <a:pt x="998" y="435"/>
                  <a:pt x="998" y="435"/>
                </a:cubicBezTo>
                <a:cubicBezTo>
                  <a:pt x="962" y="435"/>
                  <a:pt x="962" y="435"/>
                  <a:pt x="962" y="435"/>
                </a:cubicBezTo>
                <a:cubicBezTo>
                  <a:pt x="962" y="106"/>
                  <a:pt x="962" y="106"/>
                  <a:pt x="962" y="106"/>
                </a:cubicBezTo>
                <a:cubicBezTo>
                  <a:pt x="998" y="106"/>
                  <a:pt x="998" y="106"/>
                  <a:pt x="998" y="106"/>
                </a:cubicBezTo>
                <a:cubicBezTo>
                  <a:pt x="998" y="315"/>
                  <a:pt x="998" y="315"/>
                  <a:pt x="998" y="315"/>
                </a:cubicBezTo>
                <a:cubicBezTo>
                  <a:pt x="999" y="315"/>
                  <a:pt x="999" y="315"/>
                  <a:pt x="999" y="315"/>
                </a:cubicBezTo>
                <a:cubicBezTo>
                  <a:pt x="1092" y="213"/>
                  <a:pt x="1092" y="213"/>
                  <a:pt x="1092" y="213"/>
                </a:cubicBezTo>
                <a:cubicBezTo>
                  <a:pt x="1139" y="213"/>
                  <a:pt x="1139" y="213"/>
                  <a:pt x="1139" y="213"/>
                </a:cubicBezTo>
                <a:cubicBezTo>
                  <a:pt x="1036" y="320"/>
                  <a:pt x="1036" y="320"/>
                  <a:pt x="1036" y="320"/>
                </a:cubicBezTo>
                <a:lnTo>
                  <a:pt x="1147" y="435"/>
                </a:lnTo>
                <a:close/>
                <a:moveTo>
                  <a:pt x="1366" y="213"/>
                </a:moveTo>
                <a:cubicBezTo>
                  <a:pt x="1263" y="471"/>
                  <a:pt x="1263" y="471"/>
                  <a:pt x="1263" y="471"/>
                </a:cubicBezTo>
                <a:cubicBezTo>
                  <a:pt x="1245" y="517"/>
                  <a:pt x="1219" y="540"/>
                  <a:pt x="1186" y="540"/>
                </a:cubicBezTo>
                <a:cubicBezTo>
                  <a:pt x="1177" y="540"/>
                  <a:pt x="1169" y="539"/>
                  <a:pt x="1163" y="537"/>
                </a:cubicBezTo>
                <a:cubicBezTo>
                  <a:pt x="1163" y="505"/>
                  <a:pt x="1163" y="505"/>
                  <a:pt x="1163" y="505"/>
                </a:cubicBezTo>
                <a:cubicBezTo>
                  <a:pt x="1171" y="508"/>
                  <a:pt x="1178" y="509"/>
                  <a:pt x="1184" y="509"/>
                </a:cubicBezTo>
                <a:cubicBezTo>
                  <a:pt x="1202" y="509"/>
                  <a:pt x="1215" y="498"/>
                  <a:pt x="1224" y="477"/>
                </a:cubicBezTo>
                <a:cubicBezTo>
                  <a:pt x="1242" y="435"/>
                  <a:pt x="1242" y="435"/>
                  <a:pt x="1242" y="435"/>
                </a:cubicBezTo>
                <a:cubicBezTo>
                  <a:pt x="1155" y="213"/>
                  <a:pt x="1155" y="213"/>
                  <a:pt x="1155" y="213"/>
                </a:cubicBezTo>
                <a:cubicBezTo>
                  <a:pt x="1195" y="213"/>
                  <a:pt x="1195" y="213"/>
                  <a:pt x="1195" y="213"/>
                </a:cubicBezTo>
                <a:cubicBezTo>
                  <a:pt x="1255" y="384"/>
                  <a:pt x="1255" y="384"/>
                  <a:pt x="1255" y="384"/>
                </a:cubicBezTo>
                <a:cubicBezTo>
                  <a:pt x="1256" y="386"/>
                  <a:pt x="1257" y="392"/>
                  <a:pt x="1260" y="401"/>
                </a:cubicBezTo>
                <a:cubicBezTo>
                  <a:pt x="1261" y="401"/>
                  <a:pt x="1261" y="401"/>
                  <a:pt x="1261" y="401"/>
                </a:cubicBezTo>
                <a:cubicBezTo>
                  <a:pt x="1262" y="397"/>
                  <a:pt x="1263" y="392"/>
                  <a:pt x="1265" y="384"/>
                </a:cubicBezTo>
                <a:cubicBezTo>
                  <a:pt x="1329" y="213"/>
                  <a:pt x="1329" y="213"/>
                  <a:pt x="1329" y="213"/>
                </a:cubicBezTo>
                <a:lnTo>
                  <a:pt x="1366" y="213"/>
                </a:lnTo>
                <a:close/>
                <a:moveTo>
                  <a:pt x="1420" y="403"/>
                </a:moveTo>
                <a:cubicBezTo>
                  <a:pt x="1419" y="403"/>
                  <a:pt x="1419" y="403"/>
                  <a:pt x="1419" y="403"/>
                </a:cubicBezTo>
                <a:cubicBezTo>
                  <a:pt x="1419" y="538"/>
                  <a:pt x="1419" y="538"/>
                  <a:pt x="1419" y="538"/>
                </a:cubicBezTo>
                <a:cubicBezTo>
                  <a:pt x="1384" y="538"/>
                  <a:pt x="1384" y="538"/>
                  <a:pt x="1384" y="538"/>
                </a:cubicBezTo>
                <a:cubicBezTo>
                  <a:pt x="1384" y="213"/>
                  <a:pt x="1384" y="213"/>
                  <a:pt x="1384" y="213"/>
                </a:cubicBezTo>
                <a:cubicBezTo>
                  <a:pt x="1419" y="213"/>
                  <a:pt x="1419" y="213"/>
                  <a:pt x="1419" y="213"/>
                </a:cubicBezTo>
                <a:cubicBezTo>
                  <a:pt x="1419" y="252"/>
                  <a:pt x="1419" y="252"/>
                  <a:pt x="1419" y="252"/>
                </a:cubicBezTo>
                <a:cubicBezTo>
                  <a:pt x="1420" y="252"/>
                  <a:pt x="1420" y="252"/>
                  <a:pt x="1420" y="252"/>
                </a:cubicBezTo>
                <a:cubicBezTo>
                  <a:pt x="1438" y="222"/>
                  <a:pt x="1463" y="207"/>
                  <a:pt x="1497" y="207"/>
                </a:cubicBezTo>
                <a:cubicBezTo>
                  <a:pt x="1526" y="207"/>
                  <a:pt x="1548" y="217"/>
                  <a:pt x="1564" y="237"/>
                </a:cubicBezTo>
                <a:cubicBezTo>
                  <a:pt x="1581" y="257"/>
                  <a:pt x="1589" y="284"/>
                  <a:pt x="1589" y="317"/>
                </a:cubicBezTo>
                <a:cubicBezTo>
                  <a:pt x="1589" y="355"/>
                  <a:pt x="1580" y="384"/>
                  <a:pt x="1561" y="407"/>
                </a:cubicBezTo>
                <a:cubicBezTo>
                  <a:pt x="1543" y="429"/>
                  <a:pt x="1518" y="440"/>
                  <a:pt x="1487" y="440"/>
                </a:cubicBezTo>
                <a:cubicBezTo>
                  <a:pt x="1458" y="440"/>
                  <a:pt x="1436" y="428"/>
                  <a:pt x="1420" y="403"/>
                </a:cubicBezTo>
                <a:close/>
                <a:moveTo>
                  <a:pt x="1419" y="313"/>
                </a:moveTo>
                <a:cubicBezTo>
                  <a:pt x="1419" y="344"/>
                  <a:pt x="1419" y="344"/>
                  <a:pt x="1419" y="344"/>
                </a:cubicBezTo>
                <a:cubicBezTo>
                  <a:pt x="1419" y="363"/>
                  <a:pt x="1425" y="378"/>
                  <a:pt x="1437" y="391"/>
                </a:cubicBezTo>
                <a:cubicBezTo>
                  <a:pt x="1449" y="404"/>
                  <a:pt x="1464" y="410"/>
                  <a:pt x="1483" y="410"/>
                </a:cubicBezTo>
                <a:cubicBezTo>
                  <a:pt x="1505" y="410"/>
                  <a:pt x="1521" y="402"/>
                  <a:pt x="1534" y="386"/>
                </a:cubicBezTo>
                <a:cubicBezTo>
                  <a:pt x="1546" y="369"/>
                  <a:pt x="1552" y="346"/>
                  <a:pt x="1552" y="317"/>
                </a:cubicBezTo>
                <a:cubicBezTo>
                  <a:pt x="1552" y="292"/>
                  <a:pt x="1546" y="272"/>
                  <a:pt x="1535" y="258"/>
                </a:cubicBezTo>
                <a:cubicBezTo>
                  <a:pt x="1523" y="244"/>
                  <a:pt x="1508" y="237"/>
                  <a:pt x="1488" y="237"/>
                </a:cubicBezTo>
                <a:cubicBezTo>
                  <a:pt x="1468" y="237"/>
                  <a:pt x="1451" y="245"/>
                  <a:pt x="1438" y="259"/>
                </a:cubicBezTo>
                <a:cubicBezTo>
                  <a:pt x="1426" y="273"/>
                  <a:pt x="1419" y="291"/>
                  <a:pt x="1419" y="313"/>
                </a:cubicBezTo>
                <a:close/>
                <a:moveTo>
                  <a:pt x="1804" y="333"/>
                </a:moveTo>
                <a:cubicBezTo>
                  <a:pt x="1647" y="333"/>
                  <a:pt x="1647" y="333"/>
                  <a:pt x="1647" y="333"/>
                </a:cubicBezTo>
                <a:cubicBezTo>
                  <a:pt x="1648" y="358"/>
                  <a:pt x="1654" y="377"/>
                  <a:pt x="1667" y="390"/>
                </a:cubicBezTo>
                <a:cubicBezTo>
                  <a:pt x="1680" y="404"/>
                  <a:pt x="1698" y="410"/>
                  <a:pt x="1720" y="410"/>
                </a:cubicBezTo>
                <a:cubicBezTo>
                  <a:pt x="1745" y="410"/>
                  <a:pt x="1768" y="402"/>
                  <a:pt x="1789" y="386"/>
                </a:cubicBezTo>
                <a:cubicBezTo>
                  <a:pt x="1789" y="419"/>
                  <a:pt x="1789" y="419"/>
                  <a:pt x="1789" y="419"/>
                </a:cubicBezTo>
                <a:cubicBezTo>
                  <a:pt x="1769" y="433"/>
                  <a:pt x="1744" y="440"/>
                  <a:pt x="1711" y="440"/>
                </a:cubicBezTo>
                <a:cubicBezTo>
                  <a:pt x="1680" y="440"/>
                  <a:pt x="1655" y="430"/>
                  <a:pt x="1637" y="410"/>
                </a:cubicBezTo>
                <a:cubicBezTo>
                  <a:pt x="1619" y="390"/>
                  <a:pt x="1610" y="361"/>
                  <a:pt x="1610" y="325"/>
                </a:cubicBezTo>
                <a:cubicBezTo>
                  <a:pt x="1610" y="290"/>
                  <a:pt x="1620" y="262"/>
                  <a:pt x="1640" y="240"/>
                </a:cubicBezTo>
                <a:cubicBezTo>
                  <a:pt x="1659" y="218"/>
                  <a:pt x="1684" y="207"/>
                  <a:pt x="1713" y="207"/>
                </a:cubicBezTo>
                <a:cubicBezTo>
                  <a:pt x="1742" y="207"/>
                  <a:pt x="1765" y="217"/>
                  <a:pt x="1781" y="236"/>
                </a:cubicBezTo>
                <a:cubicBezTo>
                  <a:pt x="1796" y="254"/>
                  <a:pt x="1804" y="281"/>
                  <a:pt x="1804" y="314"/>
                </a:cubicBezTo>
                <a:lnTo>
                  <a:pt x="1804" y="333"/>
                </a:lnTo>
                <a:close/>
                <a:moveTo>
                  <a:pt x="1768" y="303"/>
                </a:moveTo>
                <a:cubicBezTo>
                  <a:pt x="1768" y="282"/>
                  <a:pt x="1763" y="266"/>
                  <a:pt x="1753" y="255"/>
                </a:cubicBezTo>
                <a:cubicBezTo>
                  <a:pt x="1743" y="243"/>
                  <a:pt x="1730" y="237"/>
                  <a:pt x="1712" y="237"/>
                </a:cubicBezTo>
                <a:cubicBezTo>
                  <a:pt x="1695" y="237"/>
                  <a:pt x="1681" y="243"/>
                  <a:pt x="1669" y="255"/>
                </a:cubicBezTo>
                <a:cubicBezTo>
                  <a:pt x="1658" y="267"/>
                  <a:pt x="1650" y="283"/>
                  <a:pt x="1648" y="303"/>
                </a:cubicBezTo>
                <a:lnTo>
                  <a:pt x="1768" y="303"/>
                </a:lnTo>
                <a:close/>
                <a:moveTo>
                  <a:pt x="2069" y="137"/>
                </a:moveTo>
                <a:cubicBezTo>
                  <a:pt x="2062" y="133"/>
                  <a:pt x="2054" y="131"/>
                  <a:pt x="2046" y="131"/>
                </a:cubicBezTo>
                <a:cubicBezTo>
                  <a:pt x="2021" y="131"/>
                  <a:pt x="2008" y="147"/>
                  <a:pt x="2008" y="178"/>
                </a:cubicBezTo>
                <a:cubicBezTo>
                  <a:pt x="2008" y="213"/>
                  <a:pt x="2008" y="213"/>
                  <a:pt x="2008" y="213"/>
                </a:cubicBezTo>
                <a:cubicBezTo>
                  <a:pt x="2060" y="213"/>
                  <a:pt x="2060" y="213"/>
                  <a:pt x="2060" y="213"/>
                </a:cubicBezTo>
                <a:cubicBezTo>
                  <a:pt x="2060" y="243"/>
                  <a:pt x="2060" y="243"/>
                  <a:pt x="2060" y="243"/>
                </a:cubicBezTo>
                <a:cubicBezTo>
                  <a:pt x="2008" y="243"/>
                  <a:pt x="2008" y="243"/>
                  <a:pt x="2008" y="243"/>
                </a:cubicBezTo>
                <a:cubicBezTo>
                  <a:pt x="2008" y="435"/>
                  <a:pt x="2008" y="435"/>
                  <a:pt x="2008" y="435"/>
                </a:cubicBezTo>
                <a:cubicBezTo>
                  <a:pt x="1973" y="435"/>
                  <a:pt x="1973" y="435"/>
                  <a:pt x="1973" y="435"/>
                </a:cubicBezTo>
                <a:cubicBezTo>
                  <a:pt x="1973" y="243"/>
                  <a:pt x="1973" y="243"/>
                  <a:pt x="1973" y="243"/>
                </a:cubicBezTo>
                <a:cubicBezTo>
                  <a:pt x="1935" y="243"/>
                  <a:pt x="1935" y="243"/>
                  <a:pt x="1935" y="243"/>
                </a:cubicBezTo>
                <a:cubicBezTo>
                  <a:pt x="1935" y="213"/>
                  <a:pt x="1935" y="213"/>
                  <a:pt x="1935" y="213"/>
                </a:cubicBezTo>
                <a:cubicBezTo>
                  <a:pt x="1973" y="213"/>
                  <a:pt x="1973" y="213"/>
                  <a:pt x="1973" y="213"/>
                </a:cubicBezTo>
                <a:cubicBezTo>
                  <a:pt x="1973" y="176"/>
                  <a:pt x="1973" y="176"/>
                  <a:pt x="1973" y="176"/>
                </a:cubicBezTo>
                <a:cubicBezTo>
                  <a:pt x="1973" y="153"/>
                  <a:pt x="1980" y="135"/>
                  <a:pt x="1993" y="121"/>
                </a:cubicBezTo>
                <a:cubicBezTo>
                  <a:pt x="2006" y="108"/>
                  <a:pt x="2023" y="101"/>
                  <a:pt x="2043" y="101"/>
                </a:cubicBezTo>
                <a:cubicBezTo>
                  <a:pt x="2054" y="101"/>
                  <a:pt x="2063" y="102"/>
                  <a:pt x="2069" y="105"/>
                </a:cubicBezTo>
                <a:lnTo>
                  <a:pt x="2069" y="137"/>
                </a:lnTo>
                <a:close/>
                <a:moveTo>
                  <a:pt x="2176" y="440"/>
                </a:moveTo>
                <a:cubicBezTo>
                  <a:pt x="2143" y="440"/>
                  <a:pt x="2117" y="430"/>
                  <a:pt x="2097" y="409"/>
                </a:cubicBezTo>
                <a:cubicBezTo>
                  <a:pt x="2077" y="388"/>
                  <a:pt x="2067" y="361"/>
                  <a:pt x="2067" y="326"/>
                </a:cubicBezTo>
                <a:cubicBezTo>
                  <a:pt x="2067" y="289"/>
                  <a:pt x="2078" y="260"/>
                  <a:pt x="2098" y="239"/>
                </a:cubicBezTo>
                <a:cubicBezTo>
                  <a:pt x="2118" y="218"/>
                  <a:pt x="2146" y="207"/>
                  <a:pt x="2181" y="207"/>
                </a:cubicBezTo>
                <a:cubicBezTo>
                  <a:pt x="2214" y="207"/>
                  <a:pt x="2240" y="218"/>
                  <a:pt x="2259" y="238"/>
                </a:cubicBezTo>
                <a:cubicBezTo>
                  <a:pt x="2277" y="258"/>
                  <a:pt x="2287" y="287"/>
                  <a:pt x="2287" y="323"/>
                </a:cubicBezTo>
                <a:cubicBezTo>
                  <a:pt x="2287" y="359"/>
                  <a:pt x="2277" y="387"/>
                  <a:pt x="2256" y="408"/>
                </a:cubicBezTo>
                <a:cubicBezTo>
                  <a:pt x="2236" y="430"/>
                  <a:pt x="2209" y="440"/>
                  <a:pt x="2176" y="440"/>
                </a:cubicBezTo>
                <a:close/>
                <a:moveTo>
                  <a:pt x="2178" y="237"/>
                </a:moveTo>
                <a:cubicBezTo>
                  <a:pt x="2155" y="237"/>
                  <a:pt x="2137" y="245"/>
                  <a:pt x="2124" y="261"/>
                </a:cubicBezTo>
                <a:cubicBezTo>
                  <a:pt x="2111" y="276"/>
                  <a:pt x="2104" y="298"/>
                  <a:pt x="2104" y="325"/>
                </a:cubicBezTo>
                <a:cubicBezTo>
                  <a:pt x="2104" y="352"/>
                  <a:pt x="2111" y="372"/>
                  <a:pt x="2124" y="388"/>
                </a:cubicBezTo>
                <a:cubicBezTo>
                  <a:pt x="2138" y="403"/>
                  <a:pt x="2156" y="410"/>
                  <a:pt x="2178" y="410"/>
                </a:cubicBezTo>
                <a:cubicBezTo>
                  <a:pt x="2201" y="410"/>
                  <a:pt x="2219" y="403"/>
                  <a:pt x="2231" y="388"/>
                </a:cubicBezTo>
                <a:cubicBezTo>
                  <a:pt x="2244" y="373"/>
                  <a:pt x="2250" y="352"/>
                  <a:pt x="2250" y="324"/>
                </a:cubicBezTo>
                <a:cubicBezTo>
                  <a:pt x="2250" y="296"/>
                  <a:pt x="2244" y="275"/>
                  <a:pt x="2231" y="260"/>
                </a:cubicBezTo>
                <a:cubicBezTo>
                  <a:pt x="2219" y="245"/>
                  <a:pt x="2201" y="237"/>
                  <a:pt x="2178" y="237"/>
                </a:cubicBezTo>
                <a:close/>
                <a:moveTo>
                  <a:pt x="2433" y="249"/>
                </a:moveTo>
                <a:cubicBezTo>
                  <a:pt x="2427" y="244"/>
                  <a:pt x="2418" y="241"/>
                  <a:pt x="2406" y="241"/>
                </a:cubicBezTo>
                <a:cubicBezTo>
                  <a:pt x="2391" y="241"/>
                  <a:pt x="2379" y="249"/>
                  <a:pt x="2368" y="263"/>
                </a:cubicBezTo>
                <a:cubicBezTo>
                  <a:pt x="2358" y="277"/>
                  <a:pt x="2353" y="297"/>
                  <a:pt x="2353" y="322"/>
                </a:cubicBezTo>
                <a:cubicBezTo>
                  <a:pt x="2353" y="435"/>
                  <a:pt x="2353" y="435"/>
                  <a:pt x="2353" y="435"/>
                </a:cubicBezTo>
                <a:cubicBezTo>
                  <a:pt x="2317" y="435"/>
                  <a:pt x="2317" y="435"/>
                  <a:pt x="2317" y="435"/>
                </a:cubicBezTo>
                <a:cubicBezTo>
                  <a:pt x="2317" y="213"/>
                  <a:pt x="2317" y="213"/>
                  <a:pt x="2317" y="213"/>
                </a:cubicBezTo>
                <a:cubicBezTo>
                  <a:pt x="2353" y="213"/>
                  <a:pt x="2353" y="213"/>
                  <a:pt x="2353" y="213"/>
                </a:cubicBezTo>
                <a:cubicBezTo>
                  <a:pt x="2353" y="258"/>
                  <a:pt x="2353" y="258"/>
                  <a:pt x="2353" y="258"/>
                </a:cubicBezTo>
                <a:cubicBezTo>
                  <a:pt x="2354" y="258"/>
                  <a:pt x="2354" y="258"/>
                  <a:pt x="2354" y="258"/>
                </a:cubicBezTo>
                <a:cubicBezTo>
                  <a:pt x="2359" y="243"/>
                  <a:pt x="2367" y="231"/>
                  <a:pt x="2377" y="222"/>
                </a:cubicBezTo>
                <a:cubicBezTo>
                  <a:pt x="2388" y="213"/>
                  <a:pt x="2399" y="209"/>
                  <a:pt x="2412" y="209"/>
                </a:cubicBezTo>
                <a:cubicBezTo>
                  <a:pt x="2421" y="209"/>
                  <a:pt x="2429" y="210"/>
                  <a:pt x="2433" y="212"/>
                </a:cubicBezTo>
                <a:lnTo>
                  <a:pt x="2433" y="249"/>
                </a:lnTo>
                <a:close/>
                <a:moveTo>
                  <a:pt x="2562" y="435"/>
                </a:moveTo>
                <a:cubicBezTo>
                  <a:pt x="2562" y="123"/>
                  <a:pt x="2562" y="123"/>
                  <a:pt x="2562" y="123"/>
                </a:cubicBezTo>
                <a:cubicBezTo>
                  <a:pt x="2651" y="123"/>
                  <a:pt x="2651" y="123"/>
                  <a:pt x="2651" y="123"/>
                </a:cubicBezTo>
                <a:cubicBezTo>
                  <a:pt x="2678" y="123"/>
                  <a:pt x="2699" y="130"/>
                  <a:pt x="2715" y="143"/>
                </a:cubicBezTo>
                <a:cubicBezTo>
                  <a:pt x="2731" y="156"/>
                  <a:pt x="2739" y="174"/>
                  <a:pt x="2739" y="195"/>
                </a:cubicBezTo>
                <a:cubicBezTo>
                  <a:pt x="2739" y="212"/>
                  <a:pt x="2734" y="228"/>
                  <a:pt x="2725" y="241"/>
                </a:cubicBezTo>
                <a:cubicBezTo>
                  <a:pt x="2715" y="254"/>
                  <a:pt x="2702" y="263"/>
                  <a:pt x="2685" y="269"/>
                </a:cubicBezTo>
                <a:cubicBezTo>
                  <a:pt x="2685" y="270"/>
                  <a:pt x="2685" y="270"/>
                  <a:pt x="2685" y="270"/>
                </a:cubicBezTo>
                <a:cubicBezTo>
                  <a:pt x="2706" y="272"/>
                  <a:pt x="2723" y="280"/>
                  <a:pt x="2735" y="293"/>
                </a:cubicBezTo>
                <a:cubicBezTo>
                  <a:pt x="2748" y="307"/>
                  <a:pt x="2754" y="324"/>
                  <a:pt x="2754" y="346"/>
                </a:cubicBezTo>
                <a:cubicBezTo>
                  <a:pt x="2754" y="372"/>
                  <a:pt x="2745" y="394"/>
                  <a:pt x="2726" y="410"/>
                </a:cubicBezTo>
                <a:cubicBezTo>
                  <a:pt x="2707" y="427"/>
                  <a:pt x="2682" y="435"/>
                  <a:pt x="2653" y="435"/>
                </a:cubicBezTo>
                <a:lnTo>
                  <a:pt x="2562" y="435"/>
                </a:lnTo>
                <a:close/>
                <a:moveTo>
                  <a:pt x="2599" y="156"/>
                </a:moveTo>
                <a:cubicBezTo>
                  <a:pt x="2599" y="257"/>
                  <a:pt x="2599" y="257"/>
                  <a:pt x="2599" y="257"/>
                </a:cubicBezTo>
                <a:cubicBezTo>
                  <a:pt x="2636" y="257"/>
                  <a:pt x="2636" y="257"/>
                  <a:pt x="2636" y="257"/>
                </a:cubicBezTo>
                <a:cubicBezTo>
                  <a:pt x="2656" y="257"/>
                  <a:pt x="2672" y="252"/>
                  <a:pt x="2684" y="243"/>
                </a:cubicBezTo>
                <a:cubicBezTo>
                  <a:pt x="2695" y="233"/>
                  <a:pt x="2701" y="219"/>
                  <a:pt x="2701" y="202"/>
                </a:cubicBezTo>
                <a:cubicBezTo>
                  <a:pt x="2701" y="172"/>
                  <a:pt x="2681" y="156"/>
                  <a:pt x="2641" y="156"/>
                </a:cubicBezTo>
                <a:lnTo>
                  <a:pt x="2599" y="156"/>
                </a:lnTo>
                <a:close/>
                <a:moveTo>
                  <a:pt x="2599" y="290"/>
                </a:moveTo>
                <a:cubicBezTo>
                  <a:pt x="2599" y="402"/>
                  <a:pt x="2599" y="402"/>
                  <a:pt x="2599" y="402"/>
                </a:cubicBezTo>
                <a:cubicBezTo>
                  <a:pt x="2649" y="402"/>
                  <a:pt x="2649" y="402"/>
                  <a:pt x="2649" y="402"/>
                </a:cubicBezTo>
                <a:cubicBezTo>
                  <a:pt x="2670" y="402"/>
                  <a:pt x="2687" y="397"/>
                  <a:pt x="2698" y="387"/>
                </a:cubicBezTo>
                <a:cubicBezTo>
                  <a:pt x="2710" y="377"/>
                  <a:pt x="2716" y="363"/>
                  <a:pt x="2716" y="345"/>
                </a:cubicBezTo>
                <a:cubicBezTo>
                  <a:pt x="2716" y="308"/>
                  <a:pt x="2691" y="290"/>
                  <a:pt x="2641" y="290"/>
                </a:cubicBezTo>
                <a:lnTo>
                  <a:pt x="2599" y="290"/>
                </a:lnTo>
                <a:close/>
                <a:moveTo>
                  <a:pt x="2972" y="435"/>
                </a:moveTo>
                <a:cubicBezTo>
                  <a:pt x="2936" y="435"/>
                  <a:pt x="2936" y="435"/>
                  <a:pt x="2936" y="435"/>
                </a:cubicBezTo>
                <a:cubicBezTo>
                  <a:pt x="2936" y="400"/>
                  <a:pt x="2936" y="400"/>
                  <a:pt x="2936" y="400"/>
                </a:cubicBezTo>
                <a:cubicBezTo>
                  <a:pt x="2935" y="400"/>
                  <a:pt x="2935" y="400"/>
                  <a:pt x="2935" y="400"/>
                </a:cubicBezTo>
                <a:cubicBezTo>
                  <a:pt x="2920" y="427"/>
                  <a:pt x="2897" y="440"/>
                  <a:pt x="2866" y="440"/>
                </a:cubicBezTo>
                <a:cubicBezTo>
                  <a:pt x="2813" y="440"/>
                  <a:pt x="2787" y="409"/>
                  <a:pt x="2787" y="346"/>
                </a:cubicBezTo>
                <a:cubicBezTo>
                  <a:pt x="2787" y="213"/>
                  <a:pt x="2787" y="213"/>
                  <a:pt x="2787" y="213"/>
                </a:cubicBezTo>
                <a:cubicBezTo>
                  <a:pt x="2822" y="213"/>
                  <a:pt x="2822" y="213"/>
                  <a:pt x="2822" y="213"/>
                </a:cubicBezTo>
                <a:cubicBezTo>
                  <a:pt x="2822" y="340"/>
                  <a:pt x="2822" y="340"/>
                  <a:pt x="2822" y="340"/>
                </a:cubicBezTo>
                <a:cubicBezTo>
                  <a:pt x="2822" y="387"/>
                  <a:pt x="2840" y="410"/>
                  <a:pt x="2876" y="410"/>
                </a:cubicBezTo>
                <a:cubicBezTo>
                  <a:pt x="2893" y="410"/>
                  <a:pt x="2908" y="404"/>
                  <a:pt x="2919" y="391"/>
                </a:cubicBezTo>
                <a:cubicBezTo>
                  <a:pt x="2930" y="378"/>
                  <a:pt x="2936" y="362"/>
                  <a:pt x="2936" y="341"/>
                </a:cubicBezTo>
                <a:cubicBezTo>
                  <a:pt x="2936" y="213"/>
                  <a:pt x="2936" y="213"/>
                  <a:pt x="2936" y="213"/>
                </a:cubicBezTo>
                <a:cubicBezTo>
                  <a:pt x="2972" y="213"/>
                  <a:pt x="2972" y="213"/>
                  <a:pt x="2972" y="213"/>
                </a:cubicBezTo>
                <a:lnTo>
                  <a:pt x="2972" y="435"/>
                </a:lnTo>
                <a:close/>
                <a:moveTo>
                  <a:pt x="3009" y="427"/>
                </a:moveTo>
                <a:cubicBezTo>
                  <a:pt x="3009" y="389"/>
                  <a:pt x="3009" y="389"/>
                  <a:pt x="3009" y="389"/>
                </a:cubicBezTo>
                <a:cubicBezTo>
                  <a:pt x="3029" y="403"/>
                  <a:pt x="3050" y="410"/>
                  <a:pt x="3073" y="410"/>
                </a:cubicBezTo>
                <a:cubicBezTo>
                  <a:pt x="3105" y="410"/>
                  <a:pt x="3120" y="400"/>
                  <a:pt x="3120" y="379"/>
                </a:cubicBezTo>
                <a:cubicBezTo>
                  <a:pt x="3120" y="373"/>
                  <a:pt x="3119" y="368"/>
                  <a:pt x="3116" y="364"/>
                </a:cubicBezTo>
                <a:cubicBezTo>
                  <a:pt x="3113" y="360"/>
                  <a:pt x="3110" y="356"/>
                  <a:pt x="3105" y="353"/>
                </a:cubicBezTo>
                <a:cubicBezTo>
                  <a:pt x="3101" y="350"/>
                  <a:pt x="3095" y="347"/>
                  <a:pt x="3089" y="344"/>
                </a:cubicBezTo>
                <a:cubicBezTo>
                  <a:pt x="3083" y="342"/>
                  <a:pt x="3076" y="339"/>
                  <a:pt x="3069" y="336"/>
                </a:cubicBezTo>
                <a:cubicBezTo>
                  <a:pt x="3059" y="333"/>
                  <a:pt x="3051" y="329"/>
                  <a:pt x="3043" y="325"/>
                </a:cubicBezTo>
                <a:cubicBezTo>
                  <a:pt x="3036" y="321"/>
                  <a:pt x="3030" y="316"/>
                  <a:pt x="3025" y="311"/>
                </a:cubicBezTo>
                <a:cubicBezTo>
                  <a:pt x="3020" y="306"/>
                  <a:pt x="3016" y="300"/>
                  <a:pt x="3013" y="294"/>
                </a:cubicBezTo>
                <a:cubicBezTo>
                  <a:pt x="3011" y="288"/>
                  <a:pt x="3010" y="280"/>
                  <a:pt x="3010" y="272"/>
                </a:cubicBezTo>
                <a:cubicBezTo>
                  <a:pt x="3010" y="261"/>
                  <a:pt x="3012" y="252"/>
                  <a:pt x="3017" y="244"/>
                </a:cubicBezTo>
                <a:cubicBezTo>
                  <a:pt x="3021" y="236"/>
                  <a:pt x="3028" y="229"/>
                  <a:pt x="3036" y="224"/>
                </a:cubicBezTo>
                <a:cubicBezTo>
                  <a:pt x="3044" y="218"/>
                  <a:pt x="3053" y="214"/>
                  <a:pt x="3063" y="211"/>
                </a:cubicBezTo>
                <a:cubicBezTo>
                  <a:pt x="3073" y="209"/>
                  <a:pt x="3084" y="207"/>
                  <a:pt x="3095" y="207"/>
                </a:cubicBezTo>
                <a:cubicBezTo>
                  <a:pt x="3114" y="207"/>
                  <a:pt x="3131" y="211"/>
                  <a:pt x="3146" y="217"/>
                </a:cubicBezTo>
                <a:cubicBezTo>
                  <a:pt x="3146" y="253"/>
                  <a:pt x="3146" y="253"/>
                  <a:pt x="3146" y="253"/>
                </a:cubicBezTo>
                <a:cubicBezTo>
                  <a:pt x="3130" y="243"/>
                  <a:pt x="3111" y="237"/>
                  <a:pt x="3090" y="237"/>
                </a:cubicBezTo>
                <a:cubicBezTo>
                  <a:pt x="3083" y="237"/>
                  <a:pt x="3077" y="238"/>
                  <a:pt x="3072" y="240"/>
                </a:cubicBezTo>
                <a:cubicBezTo>
                  <a:pt x="3067" y="241"/>
                  <a:pt x="3062" y="243"/>
                  <a:pt x="3058" y="246"/>
                </a:cubicBezTo>
                <a:cubicBezTo>
                  <a:pt x="3054" y="249"/>
                  <a:pt x="3051" y="252"/>
                  <a:pt x="3049" y="256"/>
                </a:cubicBezTo>
                <a:cubicBezTo>
                  <a:pt x="3047" y="260"/>
                  <a:pt x="3046" y="264"/>
                  <a:pt x="3046" y="269"/>
                </a:cubicBezTo>
                <a:cubicBezTo>
                  <a:pt x="3046" y="274"/>
                  <a:pt x="3047" y="279"/>
                  <a:pt x="3049" y="283"/>
                </a:cubicBezTo>
                <a:cubicBezTo>
                  <a:pt x="3051" y="287"/>
                  <a:pt x="3054" y="291"/>
                  <a:pt x="3058" y="294"/>
                </a:cubicBezTo>
                <a:cubicBezTo>
                  <a:pt x="3063" y="297"/>
                  <a:pt x="3067" y="299"/>
                  <a:pt x="3073" y="302"/>
                </a:cubicBezTo>
                <a:cubicBezTo>
                  <a:pt x="3079" y="304"/>
                  <a:pt x="3086" y="307"/>
                  <a:pt x="3093" y="310"/>
                </a:cubicBezTo>
                <a:cubicBezTo>
                  <a:pt x="3103" y="314"/>
                  <a:pt x="3112" y="318"/>
                  <a:pt x="3120" y="322"/>
                </a:cubicBezTo>
                <a:cubicBezTo>
                  <a:pt x="3127" y="326"/>
                  <a:pt x="3134" y="330"/>
                  <a:pt x="3140" y="335"/>
                </a:cubicBezTo>
                <a:cubicBezTo>
                  <a:pt x="3145" y="340"/>
                  <a:pt x="3149" y="346"/>
                  <a:pt x="3152" y="352"/>
                </a:cubicBezTo>
                <a:cubicBezTo>
                  <a:pt x="3155" y="359"/>
                  <a:pt x="3157" y="367"/>
                  <a:pt x="3157" y="376"/>
                </a:cubicBezTo>
                <a:cubicBezTo>
                  <a:pt x="3157" y="387"/>
                  <a:pt x="3154" y="396"/>
                  <a:pt x="3149" y="404"/>
                </a:cubicBezTo>
                <a:cubicBezTo>
                  <a:pt x="3145" y="412"/>
                  <a:pt x="3138" y="419"/>
                  <a:pt x="3130" y="425"/>
                </a:cubicBezTo>
                <a:cubicBezTo>
                  <a:pt x="3122" y="430"/>
                  <a:pt x="3113" y="434"/>
                  <a:pt x="3102" y="436"/>
                </a:cubicBezTo>
                <a:cubicBezTo>
                  <a:pt x="3091" y="439"/>
                  <a:pt x="3080" y="440"/>
                  <a:pt x="3069" y="440"/>
                </a:cubicBezTo>
                <a:cubicBezTo>
                  <a:pt x="3046" y="440"/>
                  <a:pt x="3026" y="436"/>
                  <a:pt x="3009" y="427"/>
                </a:cubicBezTo>
                <a:close/>
                <a:moveTo>
                  <a:pt x="3212" y="156"/>
                </a:moveTo>
                <a:cubicBezTo>
                  <a:pt x="3206" y="156"/>
                  <a:pt x="3200" y="154"/>
                  <a:pt x="3196" y="149"/>
                </a:cubicBezTo>
                <a:cubicBezTo>
                  <a:pt x="3191" y="145"/>
                  <a:pt x="3189" y="140"/>
                  <a:pt x="3189" y="133"/>
                </a:cubicBezTo>
                <a:cubicBezTo>
                  <a:pt x="3189" y="126"/>
                  <a:pt x="3191" y="121"/>
                  <a:pt x="3196" y="116"/>
                </a:cubicBezTo>
                <a:cubicBezTo>
                  <a:pt x="3200" y="112"/>
                  <a:pt x="3206" y="110"/>
                  <a:pt x="3212" y="110"/>
                </a:cubicBezTo>
                <a:cubicBezTo>
                  <a:pt x="3218" y="110"/>
                  <a:pt x="3224" y="112"/>
                  <a:pt x="3229" y="116"/>
                </a:cubicBezTo>
                <a:cubicBezTo>
                  <a:pt x="3233" y="121"/>
                  <a:pt x="3235" y="126"/>
                  <a:pt x="3235" y="133"/>
                </a:cubicBezTo>
                <a:cubicBezTo>
                  <a:pt x="3235" y="139"/>
                  <a:pt x="3233" y="145"/>
                  <a:pt x="3229" y="149"/>
                </a:cubicBezTo>
                <a:cubicBezTo>
                  <a:pt x="3224" y="154"/>
                  <a:pt x="3218" y="156"/>
                  <a:pt x="3212" y="156"/>
                </a:cubicBezTo>
                <a:close/>
                <a:moveTo>
                  <a:pt x="3229" y="435"/>
                </a:moveTo>
                <a:cubicBezTo>
                  <a:pt x="3194" y="435"/>
                  <a:pt x="3194" y="435"/>
                  <a:pt x="3194" y="435"/>
                </a:cubicBezTo>
                <a:cubicBezTo>
                  <a:pt x="3194" y="213"/>
                  <a:pt x="3194" y="213"/>
                  <a:pt x="3194" y="213"/>
                </a:cubicBezTo>
                <a:cubicBezTo>
                  <a:pt x="3229" y="213"/>
                  <a:pt x="3229" y="213"/>
                  <a:pt x="3229" y="213"/>
                </a:cubicBezTo>
                <a:lnTo>
                  <a:pt x="3229" y="435"/>
                </a:lnTo>
                <a:close/>
                <a:moveTo>
                  <a:pt x="3461" y="435"/>
                </a:moveTo>
                <a:cubicBezTo>
                  <a:pt x="3425" y="435"/>
                  <a:pt x="3425" y="435"/>
                  <a:pt x="3425" y="435"/>
                </a:cubicBezTo>
                <a:cubicBezTo>
                  <a:pt x="3425" y="308"/>
                  <a:pt x="3425" y="308"/>
                  <a:pt x="3425" y="308"/>
                </a:cubicBezTo>
                <a:cubicBezTo>
                  <a:pt x="3425" y="261"/>
                  <a:pt x="3408" y="237"/>
                  <a:pt x="3373" y="237"/>
                </a:cubicBezTo>
                <a:cubicBezTo>
                  <a:pt x="3355" y="237"/>
                  <a:pt x="3341" y="244"/>
                  <a:pt x="3329" y="257"/>
                </a:cubicBezTo>
                <a:cubicBezTo>
                  <a:pt x="3317" y="271"/>
                  <a:pt x="3311" y="288"/>
                  <a:pt x="3311" y="308"/>
                </a:cubicBezTo>
                <a:cubicBezTo>
                  <a:pt x="3311" y="435"/>
                  <a:pt x="3311" y="435"/>
                  <a:pt x="3311" y="435"/>
                </a:cubicBezTo>
                <a:cubicBezTo>
                  <a:pt x="3276" y="435"/>
                  <a:pt x="3276" y="435"/>
                  <a:pt x="3276" y="435"/>
                </a:cubicBezTo>
                <a:cubicBezTo>
                  <a:pt x="3276" y="213"/>
                  <a:pt x="3276" y="213"/>
                  <a:pt x="3276" y="213"/>
                </a:cubicBezTo>
                <a:cubicBezTo>
                  <a:pt x="3311" y="213"/>
                  <a:pt x="3311" y="213"/>
                  <a:pt x="3311" y="213"/>
                </a:cubicBezTo>
                <a:cubicBezTo>
                  <a:pt x="3311" y="250"/>
                  <a:pt x="3311" y="250"/>
                  <a:pt x="3311" y="250"/>
                </a:cubicBezTo>
                <a:cubicBezTo>
                  <a:pt x="3312" y="250"/>
                  <a:pt x="3312" y="250"/>
                  <a:pt x="3312" y="250"/>
                </a:cubicBezTo>
                <a:cubicBezTo>
                  <a:pt x="3329" y="221"/>
                  <a:pt x="3353" y="207"/>
                  <a:pt x="3385" y="207"/>
                </a:cubicBezTo>
                <a:cubicBezTo>
                  <a:pt x="3410" y="207"/>
                  <a:pt x="3428" y="215"/>
                  <a:pt x="3441" y="231"/>
                </a:cubicBezTo>
                <a:cubicBezTo>
                  <a:pt x="3454" y="247"/>
                  <a:pt x="3461" y="269"/>
                  <a:pt x="3461" y="299"/>
                </a:cubicBezTo>
                <a:lnTo>
                  <a:pt x="3461" y="435"/>
                </a:lnTo>
                <a:close/>
                <a:moveTo>
                  <a:pt x="3681" y="333"/>
                </a:moveTo>
                <a:cubicBezTo>
                  <a:pt x="3524" y="333"/>
                  <a:pt x="3524" y="333"/>
                  <a:pt x="3524" y="333"/>
                </a:cubicBezTo>
                <a:cubicBezTo>
                  <a:pt x="3524" y="358"/>
                  <a:pt x="3531" y="377"/>
                  <a:pt x="3544" y="390"/>
                </a:cubicBezTo>
                <a:cubicBezTo>
                  <a:pt x="3556" y="404"/>
                  <a:pt x="3574" y="410"/>
                  <a:pt x="3596" y="410"/>
                </a:cubicBezTo>
                <a:cubicBezTo>
                  <a:pt x="3621" y="410"/>
                  <a:pt x="3644" y="402"/>
                  <a:pt x="3665" y="386"/>
                </a:cubicBezTo>
                <a:cubicBezTo>
                  <a:pt x="3665" y="419"/>
                  <a:pt x="3665" y="419"/>
                  <a:pt x="3665" y="419"/>
                </a:cubicBezTo>
                <a:cubicBezTo>
                  <a:pt x="3646" y="433"/>
                  <a:pt x="3620" y="440"/>
                  <a:pt x="3588" y="440"/>
                </a:cubicBezTo>
                <a:cubicBezTo>
                  <a:pt x="3556" y="440"/>
                  <a:pt x="3532" y="430"/>
                  <a:pt x="3514" y="410"/>
                </a:cubicBezTo>
                <a:cubicBezTo>
                  <a:pt x="3496" y="390"/>
                  <a:pt x="3487" y="361"/>
                  <a:pt x="3487" y="325"/>
                </a:cubicBezTo>
                <a:cubicBezTo>
                  <a:pt x="3487" y="290"/>
                  <a:pt x="3496" y="262"/>
                  <a:pt x="3516" y="240"/>
                </a:cubicBezTo>
                <a:cubicBezTo>
                  <a:pt x="3536" y="218"/>
                  <a:pt x="3560" y="207"/>
                  <a:pt x="3589" y="207"/>
                </a:cubicBezTo>
                <a:cubicBezTo>
                  <a:pt x="3618" y="207"/>
                  <a:pt x="3641" y="217"/>
                  <a:pt x="3657" y="236"/>
                </a:cubicBezTo>
                <a:cubicBezTo>
                  <a:pt x="3673" y="254"/>
                  <a:pt x="3681" y="281"/>
                  <a:pt x="3681" y="314"/>
                </a:cubicBezTo>
                <a:lnTo>
                  <a:pt x="3681" y="333"/>
                </a:lnTo>
                <a:close/>
                <a:moveTo>
                  <a:pt x="3644" y="303"/>
                </a:moveTo>
                <a:cubicBezTo>
                  <a:pt x="3644" y="282"/>
                  <a:pt x="3639" y="266"/>
                  <a:pt x="3629" y="255"/>
                </a:cubicBezTo>
                <a:cubicBezTo>
                  <a:pt x="3620" y="243"/>
                  <a:pt x="3606" y="237"/>
                  <a:pt x="3589" y="237"/>
                </a:cubicBezTo>
                <a:cubicBezTo>
                  <a:pt x="3572" y="237"/>
                  <a:pt x="3558" y="243"/>
                  <a:pt x="3546" y="255"/>
                </a:cubicBezTo>
                <a:cubicBezTo>
                  <a:pt x="3534" y="267"/>
                  <a:pt x="3527" y="283"/>
                  <a:pt x="3524" y="303"/>
                </a:cubicBezTo>
                <a:lnTo>
                  <a:pt x="3644" y="303"/>
                </a:lnTo>
                <a:close/>
                <a:moveTo>
                  <a:pt x="3706" y="427"/>
                </a:moveTo>
                <a:cubicBezTo>
                  <a:pt x="3706" y="389"/>
                  <a:pt x="3706" y="389"/>
                  <a:pt x="3706" y="389"/>
                </a:cubicBezTo>
                <a:cubicBezTo>
                  <a:pt x="3725" y="403"/>
                  <a:pt x="3746" y="410"/>
                  <a:pt x="3770" y="410"/>
                </a:cubicBezTo>
                <a:cubicBezTo>
                  <a:pt x="3801" y="410"/>
                  <a:pt x="3817" y="400"/>
                  <a:pt x="3817" y="379"/>
                </a:cubicBezTo>
                <a:cubicBezTo>
                  <a:pt x="3817" y="373"/>
                  <a:pt x="3815" y="368"/>
                  <a:pt x="3813" y="364"/>
                </a:cubicBezTo>
                <a:cubicBezTo>
                  <a:pt x="3810" y="360"/>
                  <a:pt x="3806" y="356"/>
                  <a:pt x="3802" y="353"/>
                </a:cubicBezTo>
                <a:cubicBezTo>
                  <a:pt x="3797" y="350"/>
                  <a:pt x="3792" y="347"/>
                  <a:pt x="3786" y="344"/>
                </a:cubicBezTo>
                <a:cubicBezTo>
                  <a:pt x="3780" y="342"/>
                  <a:pt x="3773" y="339"/>
                  <a:pt x="3766" y="336"/>
                </a:cubicBezTo>
                <a:cubicBezTo>
                  <a:pt x="3756" y="333"/>
                  <a:pt x="3747" y="329"/>
                  <a:pt x="3740" y="325"/>
                </a:cubicBezTo>
                <a:cubicBezTo>
                  <a:pt x="3732" y="321"/>
                  <a:pt x="3726" y="316"/>
                  <a:pt x="3721" y="311"/>
                </a:cubicBezTo>
                <a:cubicBezTo>
                  <a:pt x="3716" y="306"/>
                  <a:pt x="3712" y="300"/>
                  <a:pt x="3710" y="294"/>
                </a:cubicBezTo>
                <a:cubicBezTo>
                  <a:pt x="3707" y="288"/>
                  <a:pt x="3706" y="280"/>
                  <a:pt x="3706" y="272"/>
                </a:cubicBezTo>
                <a:cubicBezTo>
                  <a:pt x="3706" y="261"/>
                  <a:pt x="3708" y="252"/>
                  <a:pt x="3713" y="244"/>
                </a:cubicBezTo>
                <a:cubicBezTo>
                  <a:pt x="3718" y="236"/>
                  <a:pt x="3724" y="229"/>
                  <a:pt x="3732" y="224"/>
                </a:cubicBezTo>
                <a:cubicBezTo>
                  <a:pt x="3740" y="218"/>
                  <a:pt x="3749" y="214"/>
                  <a:pt x="3760" y="211"/>
                </a:cubicBezTo>
                <a:cubicBezTo>
                  <a:pt x="3770" y="209"/>
                  <a:pt x="3780" y="207"/>
                  <a:pt x="3791" y="207"/>
                </a:cubicBezTo>
                <a:cubicBezTo>
                  <a:pt x="3811" y="207"/>
                  <a:pt x="3828" y="211"/>
                  <a:pt x="3843" y="217"/>
                </a:cubicBezTo>
                <a:cubicBezTo>
                  <a:pt x="3843" y="253"/>
                  <a:pt x="3843" y="253"/>
                  <a:pt x="3843" y="253"/>
                </a:cubicBezTo>
                <a:cubicBezTo>
                  <a:pt x="3827" y="243"/>
                  <a:pt x="3808" y="237"/>
                  <a:pt x="3787" y="237"/>
                </a:cubicBezTo>
                <a:cubicBezTo>
                  <a:pt x="3780" y="237"/>
                  <a:pt x="3774" y="238"/>
                  <a:pt x="3769" y="240"/>
                </a:cubicBezTo>
                <a:cubicBezTo>
                  <a:pt x="3763" y="241"/>
                  <a:pt x="3759" y="243"/>
                  <a:pt x="3755" y="246"/>
                </a:cubicBezTo>
                <a:cubicBezTo>
                  <a:pt x="3751" y="249"/>
                  <a:pt x="3748" y="252"/>
                  <a:pt x="3746" y="256"/>
                </a:cubicBezTo>
                <a:cubicBezTo>
                  <a:pt x="3744" y="260"/>
                  <a:pt x="3743" y="264"/>
                  <a:pt x="3743" y="269"/>
                </a:cubicBezTo>
                <a:cubicBezTo>
                  <a:pt x="3743" y="274"/>
                  <a:pt x="3744" y="279"/>
                  <a:pt x="3746" y="283"/>
                </a:cubicBezTo>
                <a:cubicBezTo>
                  <a:pt x="3748" y="287"/>
                  <a:pt x="3751" y="291"/>
                  <a:pt x="3755" y="294"/>
                </a:cubicBezTo>
                <a:cubicBezTo>
                  <a:pt x="3759" y="297"/>
                  <a:pt x="3764" y="299"/>
                  <a:pt x="3770" y="302"/>
                </a:cubicBezTo>
                <a:cubicBezTo>
                  <a:pt x="3776" y="304"/>
                  <a:pt x="3782" y="307"/>
                  <a:pt x="3790" y="310"/>
                </a:cubicBezTo>
                <a:cubicBezTo>
                  <a:pt x="3799" y="314"/>
                  <a:pt x="3808" y="318"/>
                  <a:pt x="3816" y="322"/>
                </a:cubicBezTo>
                <a:cubicBezTo>
                  <a:pt x="3824" y="326"/>
                  <a:pt x="3831" y="330"/>
                  <a:pt x="3836" y="335"/>
                </a:cubicBezTo>
                <a:cubicBezTo>
                  <a:pt x="3842" y="340"/>
                  <a:pt x="3846" y="346"/>
                  <a:pt x="3849" y="352"/>
                </a:cubicBezTo>
                <a:cubicBezTo>
                  <a:pt x="3852" y="359"/>
                  <a:pt x="3853" y="367"/>
                  <a:pt x="3853" y="376"/>
                </a:cubicBezTo>
                <a:cubicBezTo>
                  <a:pt x="3853" y="387"/>
                  <a:pt x="3851" y="396"/>
                  <a:pt x="3846" y="404"/>
                </a:cubicBezTo>
                <a:cubicBezTo>
                  <a:pt x="3841" y="412"/>
                  <a:pt x="3835" y="419"/>
                  <a:pt x="3827" y="425"/>
                </a:cubicBezTo>
                <a:cubicBezTo>
                  <a:pt x="3818" y="430"/>
                  <a:pt x="3809" y="434"/>
                  <a:pt x="3799" y="436"/>
                </a:cubicBezTo>
                <a:cubicBezTo>
                  <a:pt x="3788" y="439"/>
                  <a:pt x="3777" y="440"/>
                  <a:pt x="3765" y="440"/>
                </a:cubicBezTo>
                <a:cubicBezTo>
                  <a:pt x="3742" y="440"/>
                  <a:pt x="3722" y="436"/>
                  <a:pt x="3706" y="427"/>
                </a:cubicBezTo>
                <a:close/>
                <a:moveTo>
                  <a:pt x="3877" y="427"/>
                </a:moveTo>
                <a:cubicBezTo>
                  <a:pt x="3877" y="389"/>
                  <a:pt x="3877" y="389"/>
                  <a:pt x="3877" y="389"/>
                </a:cubicBezTo>
                <a:cubicBezTo>
                  <a:pt x="3897" y="403"/>
                  <a:pt x="3918" y="410"/>
                  <a:pt x="3941" y="410"/>
                </a:cubicBezTo>
                <a:cubicBezTo>
                  <a:pt x="3973" y="410"/>
                  <a:pt x="3988" y="400"/>
                  <a:pt x="3988" y="379"/>
                </a:cubicBezTo>
                <a:cubicBezTo>
                  <a:pt x="3988" y="373"/>
                  <a:pt x="3987" y="368"/>
                  <a:pt x="3984" y="364"/>
                </a:cubicBezTo>
                <a:cubicBezTo>
                  <a:pt x="3982" y="360"/>
                  <a:pt x="3978" y="356"/>
                  <a:pt x="3973" y="353"/>
                </a:cubicBezTo>
                <a:cubicBezTo>
                  <a:pt x="3969" y="350"/>
                  <a:pt x="3964" y="347"/>
                  <a:pt x="3957" y="344"/>
                </a:cubicBezTo>
                <a:cubicBezTo>
                  <a:pt x="3951" y="342"/>
                  <a:pt x="3945" y="339"/>
                  <a:pt x="3937" y="336"/>
                </a:cubicBezTo>
                <a:cubicBezTo>
                  <a:pt x="3928" y="333"/>
                  <a:pt x="3919" y="329"/>
                  <a:pt x="3911" y="325"/>
                </a:cubicBezTo>
                <a:cubicBezTo>
                  <a:pt x="3904" y="321"/>
                  <a:pt x="3898" y="316"/>
                  <a:pt x="3893" y="311"/>
                </a:cubicBezTo>
                <a:cubicBezTo>
                  <a:pt x="3888" y="306"/>
                  <a:pt x="3884" y="300"/>
                  <a:pt x="3881" y="294"/>
                </a:cubicBezTo>
                <a:cubicBezTo>
                  <a:pt x="3879" y="288"/>
                  <a:pt x="3878" y="280"/>
                  <a:pt x="3878" y="272"/>
                </a:cubicBezTo>
                <a:cubicBezTo>
                  <a:pt x="3878" y="261"/>
                  <a:pt x="3880" y="252"/>
                  <a:pt x="3885" y="244"/>
                </a:cubicBezTo>
                <a:cubicBezTo>
                  <a:pt x="3890" y="236"/>
                  <a:pt x="3896" y="229"/>
                  <a:pt x="3904" y="224"/>
                </a:cubicBezTo>
                <a:cubicBezTo>
                  <a:pt x="3912" y="218"/>
                  <a:pt x="3921" y="214"/>
                  <a:pt x="3931" y="211"/>
                </a:cubicBezTo>
                <a:cubicBezTo>
                  <a:pt x="3941" y="209"/>
                  <a:pt x="3952" y="207"/>
                  <a:pt x="3963" y="207"/>
                </a:cubicBezTo>
                <a:cubicBezTo>
                  <a:pt x="3982" y="207"/>
                  <a:pt x="3999" y="211"/>
                  <a:pt x="4015" y="217"/>
                </a:cubicBezTo>
                <a:cubicBezTo>
                  <a:pt x="4015" y="253"/>
                  <a:pt x="4015" y="253"/>
                  <a:pt x="4015" y="253"/>
                </a:cubicBezTo>
                <a:cubicBezTo>
                  <a:pt x="3998" y="243"/>
                  <a:pt x="3979" y="237"/>
                  <a:pt x="3958" y="237"/>
                </a:cubicBezTo>
                <a:cubicBezTo>
                  <a:pt x="3951" y="237"/>
                  <a:pt x="3945" y="238"/>
                  <a:pt x="3940" y="240"/>
                </a:cubicBezTo>
                <a:cubicBezTo>
                  <a:pt x="3935" y="241"/>
                  <a:pt x="3930" y="243"/>
                  <a:pt x="3926" y="246"/>
                </a:cubicBezTo>
                <a:cubicBezTo>
                  <a:pt x="3922" y="249"/>
                  <a:pt x="3919" y="252"/>
                  <a:pt x="3917" y="256"/>
                </a:cubicBezTo>
                <a:cubicBezTo>
                  <a:pt x="3915" y="260"/>
                  <a:pt x="3914" y="264"/>
                  <a:pt x="3914" y="269"/>
                </a:cubicBezTo>
                <a:cubicBezTo>
                  <a:pt x="3914" y="274"/>
                  <a:pt x="3915" y="279"/>
                  <a:pt x="3917" y="283"/>
                </a:cubicBezTo>
                <a:cubicBezTo>
                  <a:pt x="3919" y="287"/>
                  <a:pt x="3923" y="291"/>
                  <a:pt x="3927" y="294"/>
                </a:cubicBezTo>
                <a:cubicBezTo>
                  <a:pt x="3931" y="297"/>
                  <a:pt x="3936" y="299"/>
                  <a:pt x="3941" y="302"/>
                </a:cubicBezTo>
                <a:cubicBezTo>
                  <a:pt x="3947" y="304"/>
                  <a:pt x="3954" y="307"/>
                  <a:pt x="3961" y="310"/>
                </a:cubicBezTo>
                <a:cubicBezTo>
                  <a:pt x="3971" y="314"/>
                  <a:pt x="3980" y="318"/>
                  <a:pt x="3988" y="322"/>
                </a:cubicBezTo>
                <a:cubicBezTo>
                  <a:pt x="3996" y="326"/>
                  <a:pt x="4002" y="330"/>
                  <a:pt x="4008" y="335"/>
                </a:cubicBezTo>
                <a:cubicBezTo>
                  <a:pt x="4013" y="340"/>
                  <a:pt x="4017" y="346"/>
                  <a:pt x="4020" y="352"/>
                </a:cubicBezTo>
                <a:cubicBezTo>
                  <a:pt x="4023" y="359"/>
                  <a:pt x="4025" y="367"/>
                  <a:pt x="4025" y="376"/>
                </a:cubicBezTo>
                <a:cubicBezTo>
                  <a:pt x="4025" y="387"/>
                  <a:pt x="4022" y="396"/>
                  <a:pt x="4018" y="404"/>
                </a:cubicBezTo>
                <a:cubicBezTo>
                  <a:pt x="4013" y="412"/>
                  <a:pt x="4006" y="419"/>
                  <a:pt x="3998" y="425"/>
                </a:cubicBezTo>
                <a:cubicBezTo>
                  <a:pt x="3990" y="430"/>
                  <a:pt x="3981" y="434"/>
                  <a:pt x="3970" y="436"/>
                </a:cubicBezTo>
                <a:cubicBezTo>
                  <a:pt x="3959" y="439"/>
                  <a:pt x="3948" y="440"/>
                  <a:pt x="3937" y="440"/>
                </a:cubicBezTo>
                <a:cubicBezTo>
                  <a:pt x="3914" y="440"/>
                  <a:pt x="3894" y="436"/>
                  <a:pt x="3877" y="4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E6E73"/>
              </a:solidFill>
              <a:effectLst/>
              <a:uLnTx/>
              <a:uFillTx/>
              <a:latin typeface="Segoe UI"/>
              <a:ea typeface="+mn-ea"/>
              <a:cs typeface="+mn-cs"/>
            </a:endParaRPr>
          </a:p>
        </p:txBody>
      </p:sp>
    </p:spTree>
    <p:extLst>
      <p:ext uri="{BB962C8B-B14F-4D97-AF65-F5344CB8AC3E}">
        <p14:creationId xmlns:p14="http://schemas.microsoft.com/office/powerpoint/2010/main" val="58290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Section Title Photo 1">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 y="-318"/>
            <a:ext cx="12435840" cy="6995160"/>
          </a:xfrm>
          <a:prstGeom prst="rect">
            <a:avLst/>
          </a:prstGeom>
        </p:spPr>
      </p:pic>
      <p:sp>
        <p:nvSpPr>
          <p:cNvPr id="4" name="Rectangle 3"/>
          <p:cNvSpPr/>
          <p:nvPr userDrawn="1"/>
        </p:nvSpPr>
        <p:spPr bwMode="auto">
          <a:xfrm>
            <a:off x="1" y="3954463"/>
            <a:ext cx="12436156" cy="20630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4944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gradFill>
                <a:gsLst>
                  <a:gs pos="18898">
                    <a:srgbClr val="FFFFFF"/>
                  </a:gs>
                  <a:gs pos="37000">
                    <a:srgbClr val="FFFFFF"/>
                  </a:gs>
                </a:gsLst>
                <a:lin ang="5400000" scaled="1"/>
              </a:gradFill>
              <a:effectLst/>
              <a:uLnTx/>
              <a:uFillTx/>
              <a:latin typeface="Segoe UI"/>
              <a:ea typeface="Segoe UI" pitchFamily="34" charset="0"/>
              <a:cs typeface="Segoe UI" pitchFamily="34" charset="0"/>
            </a:endParaRPr>
          </a:p>
        </p:txBody>
      </p:sp>
      <p:sp>
        <p:nvSpPr>
          <p:cNvPr id="2" name="Title 1"/>
          <p:cNvSpPr>
            <a:spLocks noGrp="1"/>
          </p:cNvSpPr>
          <p:nvPr>
            <p:ph type="title" hasCustomPrompt="1"/>
          </p:nvPr>
        </p:nvSpPr>
        <p:spPr>
          <a:xfrm>
            <a:off x="274638" y="3954462"/>
            <a:ext cx="11887200" cy="2063043"/>
          </a:xfrm>
          <a:noFill/>
        </p:spPr>
        <p:txBody>
          <a:bodyPr tIns="91440" bIns="91440" anchor="t" anchorCtr="0">
            <a:no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9870390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Title Slide Photo_Option">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srcRect t="7614" b="8039"/>
          <a:stretch/>
        </p:blipFill>
        <p:spPr>
          <a:xfrm>
            <a:off x="-1" y="0"/>
            <a:ext cx="12379533" cy="6959396"/>
          </a:xfrm>
          <a:prstGeom prst="rect">
            <a:avLst/>
          </a:prstGeom>
        </p:spPr>
      </p:pic>
      <p:sp>
        <p:nvSpPr>
          <p:cNvPr id="12" name="Rectangle 11"/>
          <p:cNvSpPr/>
          <p:nvPr userDrawn="1"/>
        </p:nvSpPr>
        <p:spPr bwMode="auto">
          <a:xfrm>
            <a:off x="269176" y="4710940"/>
            <a:ext cx="6402452" cy="365440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userDrawn="1"/>
        </p:nvSpPr>
        <p:spPr>
          <a:xfrm>
            <a:off x="-1" y="3025833"/>
            <a:ext cx="12436475" cy="3967664"/>
          </a:xfrm>
          <a:prstGeom prst="rect">
            <a:avLst/>
          </a:prstGeom>
          <a:gradFill>
            <a:gsLst>
              <a:gs pos="0">
                <a:srgbClr val="010A07">
                  <a:alpha val="0"/>
                </a:srgbClr>
              </a:gs>
              <a:gs pos="100000">
                <a:srgbClr val="010A07">
                  <a:alpha val="92000"/>
                </a:srgbClr>
              </a:gs>
            </a:gsLst>
            <a:lin ang="5400000" scaled="1"/>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Arrow: Pentagon 10"/>
          <p:cNvSpPr/>
          <p:nvPr userDrawn="1"/>
        </p:nvSpPr>
        <p:spPr>
          <a:xfrm>
            <a:off x="2" y="0"/>
            <a:ext cx="5984044" cy="6959396"/>
          </a:xfrm>
          <a:prstGeom prst="homePlate">
            <a:avLst>
              <a:gd name="adj" fmla="val 18227"/>
            </a:avLst>
          </a:prstGeom>
          <a:solidFill>
            <a:schemeClr val="accent1">
              <a:lumMod val="7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a:endParaRPr lang="en-US" sz="1200"/>
          </a:p>
        </p:txBody>
      </p:sp>
      <p:sp>
        <p:nvSpPr>
          <p:cNvPr id="17" name="Arrow: Pentagon 16"/>
          <p:cNvSpPr/>
          <p:nvPr userDrawn="1"/>
        </p:nvSpPr>
        <p:spPr>
          <a:xfrm>
            <a:off x="1" y="-1"/>
            <a:ext cx="5721530" cy="6994525"/>
          </a:xfrm>
          <a:prstGeom prst="homePlate">
            <a:avLst>
              <a:gd name="adj" fmla="val 18227"/>
            </a:avLst>
          </a:prstGeom>
          <a:solidFill>
            <a:schemeClr val="accent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a:endParaRPr lang="en-US" sz="1200"/>
          </a:p>
        </p:txBody>
      </p:sp>
      <p:sp>
        <p:nvSpPr>
          <p:cNvPr id="13" name="Title 1"/>
          <p:cNvSpPr>
            <a:spLocks noGrp="1"/>
          </p:cNvSpPr>
          <p:nvPr>
            <p:ph type="title" hasCustomPrompt="1"/>
          </p:nvPr>
        </p:nvSpPr>
        <p:spPr bwMode="auto">
          <a:xfrm>
            <a:off x="262515" y="1442352"/>
            <a:ext cx="6409113" cy="2331568"/>
          </a:xfrm>
          <a:noFill/>
        </p:spPr>
        <p:txBody>
          <a:bodyPr lIns="146304" tIns="91440" rIns="146304" bIns="0" anchor="t" anchorCtr="0"/>
          <a:lstStyle>
            <a:lvl1pPr marL="0" algn="l" defTabSz="914400" rtl="0" eaLnBrk="1" latinLnBrk="0" hangingPunct="1">
              <a:defRPr lang="en-US" sz="5000" b="0" kern="1200" spc="-150" dirty="0">
                <a:solidFill>
                  <a:srgbClr val="FFFFFF"/>
                </a:solidFill>
                <a:latin typeface="Segoe UI Semibold" panose="020B0702040204020203" pitchFamily="34" charset="0"/>
                <a:ea typeface="+mn-ea"/>
                <a:cs typeface="Segoe UI Semibold" panose="020B0702040204020203" pitchFamily="34" charset="0"/>
              </a:defRPr>
            </a:lvl1pPr>
          </a:lstStyle>
          <a:p>
            <a:r>
              <a:rPr lang="en-US"/>
              <a:t>Presentation title</a:t>
            </a:r>
          </a:p>
        </p:txBody>
      </p:sp>
      <p:sp>
        <p:nvSpPr>
          <p:cNvPr id="14" name="Text Placeholder 2"/>
          <p:cNvSpPr>
            <a:spLocks noGrp="1"/>
          </p:cNvSpPr>
          <p:nvPr>
            <p:ph type="body" sz="quarter" idx="14" hasCustomPrompt="1"/>
          </p:nvPr>
        </p:nvSpPr>
        <p:spPr bwMode="auto">
          <a:xfrm>
            <a:off x="269176" y="3790982"/>
            <a:ext cx="6402452" cy="1386589"/>
          </a:xfrm>
        </p:spPr>
        <p:txBody>
          <a:bodyPr tIns="0" bIns="109728">
            <a:noAutofit/>
          </a:bodyPr>
          <a:lstStyle>
            <a:lvl1pPr marL="0" indent="0" algn="l" defTabSz="914400" rtl="0" eaLnBrk="1" latinLnBrk="0" hangingPunct="1">
              <a:spcBef>
                <a:spcPts val="0"/>
              </a:spcBef>
              <a:buNone/>
              <a:defRPr lang="en-US" sz="2500" kern="1200" spc="-150" baseline="0" dirty="0" smtClean="0">
                <a:solidFill>
                  <a:srgbClr val="FFFFFF"/>
                </a:solidFill>
                <a:latin typeface="+mn-lt"/>
                <a:ea typeface="+mn-ea"/>
                <a:cs typeface="Bodoni Std Bold Italic"/>
              </a:defRPr>
            </a:lvl1pPr>
          </a:lstStyle>
          <a:p>
            <a:pPr lvl="0"/>
            <a:r>
              <a:rPr lang="en-US"/>
              <a:t>Subtitle</a:t>
            </a:r>
          </a:p>
        </p:txBody>
      </p:sp>
      <p:pic>
        <p:nvPicPr>
          <p:cNvPr id="18" name="Picture 17"/>
          <p:cNvPicPr>
            <a:picLocks noChangeAspect="1"/>
          </p:cNvPicPr>
          <p:nvPr userDrawn="1"/>
        </p:nvPicPr>
        <p:blipFill>
          <a:blip r:embed="rId3"/>
          <a:stretch>
            <a:fillRect/>
          </a:stretch>
        </p:blipFill>
        <p:spPr>
          <a:xfrm>
            <a:off x="496552" y="553341"/>
            <a:ext cx="1537402" cy="335669"/>
          </a:xfrm>
          <a:prstGeom prst="rect">
            <a:avLst/>
          </a:prstGeom>
        </p:spPr>
      </p:pic>
    </p:spTree>
    <p:extLst>
      <p:ext uri="{BB962C8B-B14F-4D97-AF65-F5344CB8AC3E}">
        <p14:creationId xmlns:p14="http://schemas.microsoft.com/office/powerpoint/2010/main" val="420903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6" name="Picture 5"/>
          <p:cNvPicPr>
            <a:picLocks noChangeAspect="1"/>
          </p:cNvPicPr>
          <p:nvPr userDrawn="1"/>
        </p:nvPicPr>
        <p:blipFill rotWithShape="1">
          <a:blip r:embed="rId3"/>
          <a:srcRect r="40044"/>
          <a:stretch/>
        </p:blipFill>
        <p:spPr>
          <a:xfrm>
            <a:off x="-246501" y="1965643"/>
            <a:ext cx="4736205" cy="2148840"/>
          </a:xfrm>
          <a:prstGeom prst="rect">
            <a:avLst/>
          </a:prstGeom>
        </p:spPr>
      </p:pic>
    </p:spTree>
    <p:extLst>
      <p:ext uri="{BB962C8B-B14F-4D97-AF65-F5344CB8AC3E}">
        <p14:creationId xmlns:p14="http://schemas.microsoft.com/office/powerpoint/2010/main" val="36967468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Tree>
    <p:extLst>
      <p:ext uri="{BB962C8B-B14F-4D97-AF65-F5344CB8AC3E}">
        <p14:creationId xmlns:p14="http://schemas.microsoft.com/office/powerpoint/2010/main" val="3635079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488829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26584803"/>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2722867"/>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8119545"/>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515138869"/>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245972214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0425263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6739770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79965458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78333053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2170797052"/>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theme" Target="../theme/theme4.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slideLayout" Target="../slideLayouts/slideLayout10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19" Type="http://schemas.openxmlformats.org/officeDocument/2006/relationships/theme" Target="../theme/theme5.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26" Type="http://schemas.openxmlformats.org/officeDocument/2006/relationships/slideLayout" Target="../slideLayouts/slideLayout130.xml"/><Relationship Id="rId3" Type="http://schemas.openxmlformats.org/officeDocument/2006/relationships/slideLayout" Target="../slideLayouts/slideLayout107.xml"/><Relationship Id="rId21" Type="http://schemas.openxmlformats.org/officeDocument/2006/relationships/slideLayout" Target="../slideLayouts/slideLayout125.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5" Type="http://schemas.openxmlformats.org/officeDocument/2006/relationships/slideLayout" Target="../slideLayouts/slideLayout129.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slideLayout" Target="../slideLayouts/slideLayout124.xml"/><Relationship Id="rId29" Type="http://schemas.openxmlformats.org/officeDocument/2006/relationships/image" Target="../media/image12.png"/><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24" Type="http://schemas.openxmlformats.org/officeDocument/2006/relationships/slideLayout" Target="../slideLayouts/slideLayout128.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23" Type="http://schemas.openxmlformats.org/officeDocument/2006/relationships/slideLayout" Target="../slideLayouts/slideLayout127.xml"/><Relationship Id="rId28" Type="http://schemas.openxmlformats.org/officeDocument/2006/relationships/theme" Target="../theme/theme6.xml"/><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slideLayout" Target="../slideLayouts/slideLayout126.xml"/><Relationship Id="rId27" Type="http://schemas.openxmlformats.org/officeDocument/2006/relationships/slideLayout" Target="../slideLayouts/slideLayout13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slideLayout" Target="../slideLayouts/slideLayout149.xml"/><Relationship Id="rId3" Type="http://schemas.openxmlformats.org/officeDocument/2006/relationships/slideLayout" Target="../slideLayouts/slideLayout134.xml"/><Relationship Id="rId21" Type="http://schemas.openxmlformats.org/officeDocument/2006/relationships/slideLayout" Target="../slideLayouts/slideLayout152.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20" Type="http://schemas.openxmlformats.org/officeDocument/2006/relationships/slideLayout" Target="../slideLayouts/slideLayout151.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10" Type="http://schemas.openxmlformats.org/officeDocument/2006/relationships/slideLayout" Target="../slideLayouts/slideLayout141.xml"/><Relationship Id="rId19" Type="http://schemas.openxmlformats.org/officeDocument/2006/relationships/slideLayout" Target="../slideLayouts/slideLayout150.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 Id="rId22"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00" r:id="rId1"/>
    <p:sldLayoutId id="2147484295" r:id="rId2"/>
    <p:sldLayoutId id="2147484240" r:id="rId3"/>
    <p:sldLayoutId id="2147484296" r:id="rId4"/>
    <p:sldLayoutId id="2147484241" r:id="rId5"/>
    <p:sldLayoutId id="2147484297" r:id="rId6"/>
    <p:sldLayoutId id="2147484244" r:id="rId7"/>
    <p:sldLayoutId id="2147484298" r:id="rId8"/>
    <p:sldLayoutId id="2147484245" r:id="rId9"/>
    <p:sldLayoutId id="2147484247" r:id="rId10"/>
    <p:sldLayoutId id="2147484331" r:id="rId11"/>
    <p:sldLayoutId id="2147484249" r:id="rId12"/>
    <p:sldLayoutId id="2147484301" r:id="rId13"/>
    <p:sldLayoutId id="2147484251" r:id="rId14"/>
    <p:sldLayoutId id="2147484252" r:id="rId15"/>
    <p:sldLayoutId id="2147484254" r:id="rId16"/>
    <p:sldLayoutId id="2147484365" r:id="rId17"/>
    <p:sldLayoutId id="2147484257" r:id="rId18"/>
    <p:sldLayoutId id="2147484258" r:id="rId19"/>
    <p:sldLayoutId id="2147484260" r:id="rId20"/>
    <p:sldLayoutId id="2147484299" r:id="rId21"/>
    <p:sldLayoutId id="2147484263"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249032989"/>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11" r:id="rId3"/>
    <p:sldLayoutId id="2147484312" r:id="rId4"/>
    <p:sldLayoutId id="2147484313" r:id="rId5"/>
    <p:sldLayoutId id="2147484314" r:id="rId6"/>
    <p:sldLayoutId id="2147484315" r:id="rId7"/>
    <p:sldLayoutId id="2147484332" r:id="rId8"/>
    <p:sldLayoutId id="2147484333" r:id="rId9"/>
    <p:sldLayoutId id="2147484334" r:id="rId10"/>
    <p:sldLayoutId id="2147484335" r:id="rId11"/>
    <p:sldLayoutId id="2147484336" r:id="rId12"/>
    <p:sldLayoutId id="2147484323" r:id="rId13"/>
    <p:sldLayoutId id="2147484364" r:id="rId14"/>
    <p:sldLayoutId id="2147484324" r:id="rId15"/>
    <p:sldLayoutId id="2147484325" r:id="rId16"/>
    <p:sldLayoutId id="2147484326" r:id="rId17"/>
    <p:sldLayoutId id="2147484327" r:id="rId18"/>
    <p:sldLayoutId id="2147484328" r:id="rId19"/>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682552606"/>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 id="2147484359" r:id="rId17"/>
    <p:sldLayoutId id="2147484360" r:id="rId18"/>
    <p:sldLayoutId id="2147484361" r:id="rId19"/>
    <p:sldLayoutId id="2147484362" r:id="rId20"/>
    <p:sldLayoutId id="2147484363"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793330629"/>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 id="2147484378" r:id="rId12"/>
    <p:sldLayoutId id="2147484379" r:id="rId13"/>
    <p:sldLayoutId id="2147484380" r:id="rId14"/>
    <p:sldLayoutId id="2147484381" r:id="rId15"/>
    <p:sldLayoutId id="2147484382" r:id="rId16"/>
    <p:sldLayoutId id="2147484383" r:id="rId17"/>
    <p:sldLayoutId id="2147484384" r:id="rId18"/>
    <p:sldLayoutId id="2147484385" r:id="rId19"/>
    <p:sldLayoutId id="2147484386" r:id="rId20"/>
    <p:sldLayoutId id="2147484387" r:id="rId21"/>
    <p:sldLayoutId id="2147484388" r:id="rId22"/>
    <p:sldLayoutId id="2147484389" r:id="rId23"/>
    <p:sldLayoutId id="2147484390" r:id="rId24"/>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801460731"/>
      </p:ext>
    </p:extLst>
  </p:cSld>
  <p:clrMap bg1="dk1" tx1="lt1" bg2="dk2" tx2="lt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 id="2147484402" r:id="rId11"/>
    <p:sldLayoutId id="2147484403" r:id="rId12"/>
    <p:sldLayoutId id="2147484404" r:id="rId13"/>
    <p:sldLayoutId id="2147484405" r:id="rId14"/>
    <p:sldLayoutId id="2147484406" r:id="rId15"/>
    <p:sldLayoutId id="2147484407" r:id="rId16"/>
    <p:sldLayoutId id="2147484408" r:id="rId17"/>
    <p:sldLayoutId id="2147484409" r:id="rId18"/>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6"/>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1" y="1212852"/>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9"/>
          <a:stretch>
            <a:fillRect/>
          </a:stretch>
        </p:blipFill>
        <p:spPr>
          <a:xfrm rot="5400000">
            <a:off x="9393899" y="3050514"/>
            <a:ext cx="6995160" cy="894134"/>
          </a:xfrm>
          <a:prstGeom prst="rect">
            <a:avLst/>
          </a:prstGeom>
        </p:spPr>
      </p:pic>
    </p:spTree>
    <p:extLst>
      <p:ext uri="{BB962C8B-B14F-4D97-AF65-F5344CB8AC3E}">
        <p14:creationId xmlns:p14="http://schemas.microsoft.com/office/powerpoint/2010/main" val="1985159218"/>
      </p:ext>
    </p:extLst>
  </p:cSld>
  <p:clrMap bg1="dk1" tx1="lt1" bg2="dk2" tx2="lt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 id="2147484427" r:id="rId17"/>
    <p:sldLayoutId id="2147484428" r:id="rId18"/>
    <p:sldLayoutId id="2147484429" r:id="rId19"/>
    <p:sldLayoutId id="2147484430" r:id="rId20"/>
    <p:sldLayoutId id="2147484431" r:id="rId21"/>
    <p:sldLayoutId id="2147484432" r:id="rId22"/>
    <p:sldLayoutId id="2147484433" r:id="rId23"/>
    <p:sldLayoutId id="2147484434" r:id="rId24"/>
    <p:sldLayoutId id="2147484435" r:id="rId25"/>
    <p:sldLayoutId id="2147484436" r:id="rId26"/>
    <p:sldLayoutId id="2147484437" r:id="rId27"/>
  </p:sldLayoutIdLst>
  <p:transition>
    <p:fade/>
  </p:transition>
  <p:txStyles>
    <p:titleStyle>
      <a:lvl1pPr algn="l" defTabSz="932487"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07" marR="0" indent="-342807"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99" kern="1200" spc="0" baseline="0">
          <a:gradFill>
            <a:gsLst>
              <a:gs pos="1250">
                <a:schemeClr val="tx1"/>
              </a:gs>
              <a:gs pos="100000">
                <a:schemeClr val="tx1"/>
              </a:gs>
            </a:gsLst>
            <a:lin ang="5400000" scaled="0"/>
          </a:gradFill>
          <a:latin typeface="+mj-lt"/>
          <a:ea typeface="+mn-ea"/>
          <a:cs typeface="+mn-cs"/>
        </a:defRPr>
      </a:lvl1pPr>
      <a:lvl2pPr marL="584042" marR="0" indent="-241235"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882"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420"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6957"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342"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588"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831"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076"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487" rtl="0" eaLnBrk="1" latinLnBrk="0" hangingPunct="1">
        <a:defRPr sz="1800" kern="1200">
          <a:solidFill>
            <a:schemeClr val="tx1"/>
          </a:solidFill>
          <a:latin typeface="+mn-lt"/>
          <a:ea typeface="+mn-ea"/>
          <a:cs typeface="+mn-cs"/>
        </a:defRPr>
      </a:lvl1pPr>
      <a:lvl2pPr marL="466244" algn="l" defTabSz="932487" rtl="0" eaLnBrk="1" latinLnBrk="0" hangingPunct="1">
        <a:defRPr sz="1800" kern="1200">
          <a:solidFill>
            <a:schemeClr val="tx1"/>
          </a:solidFill>
          <a:latin typeface="+mn-lt"/>
          <a:ea typeface="+mn-ea"/>
          <a:cs typeface="+mn-cs"/>
        </a:defRPr>
      </a:lvl2pPr>
      <a:lvl3pPr marL="932487" algn="l" defTabSz="932487" rtl="0" eaLnBrk="1" latinLnBrk="0" hangingPunct="1">
        <a:defRPr sz="1800" kern="1200">
          <a:solidFill>
            <a:schemeClr val="tx1"/>
          </a:solidFill>
          <a:latin typeface="+mn-lt"/>
          <a:ea typeface="+mn-ea"/>
          <a:cs typeface="+mn-cs"/>
        </a:defRPr>
      </a:lvl3pPr>
      <a:lvl4pPr marL="1398733" algn="l" defTabSz="932487" rtl="0" eaLnBrk="1" latinLnBrk="0" hangingPunct="1">
        <a:defRPr sz="1800" kern="1200">
          <a:solidFill>
            <a:schemeClr val="tx1"/>
          </a:solidFill>
          <a:latin typeface="+mn-lt"/>
          <a:ea typeface="+mn-ea"/>
          <a:cs typeface="+mn-cs"/>
        </a:defRPr>
      </a:lvl4pPr>
      <a:lvl5pPr marL="1864976" algn="l" defTabSz="932487" rtl="0" eaLnBrk="1" latinLnBrk="0" hangingPunct="1">
        <a:defRPr sz="1800" kern="1200">
          <a:solidFill>
            <a:schemeClr val="tx1"/>
          </a:solidFill>
          <a:latin typeface="+mn-lt"/>
          <a:ea typeface="+mn-ea"/>
          <a:cs typeface="+mn-cs"/>
        </a:defRPr>
      </a:lvl5pPr>
      <a:lvl6pPr marL="2331222" algn="l" defTabSz="932487" rtl="0" eaLnBrk="1" latinLnBrk="0" hangingPunct="1">
        <a:defRPr sz="1800" kern="1200">
          <a:solidFill>
            <a:schemeClr val="tx1"/>
          </a:solidFill>
          <a:latin typeface="+mn-lt"/>
          <a:ea typeface="+mn-ea"/>
          <a:cs typeface="+mn-cs"/>
        </a:defRPr>
      </a:lvl6pPr>
      <a:lvl7pPr marL="2797464" algn="l" defTabSz="932487" rtl="0" eaLnBrk="1" latinLnBrk="0" hangingPunct="1">
        <a:defRPr sz="1800" kern="1200">
          <a:solidFill>
            <a:schemeClr val="tx1"/>
          </a:solidFill>
          <a:latin typeface="+mn-lt"/>
          <a:ea typeface="+mn-ea"/>
          <a:cs typeface="+mn-cs"/>
        </a:defRPr>
      </a:lvl7pPr>
      <a:lvl8pPr marL="3263710" algn="l" defTabSz="932487" rtl="0" eaLnBrk="1" latinLnBrk="0" hangingPunct="1">
        <a:defRPr sz="1800" kern="1200">
          <a:solidFill>
            <a:schemeClr val="tx1"/>
          </a:solidFill>
          <a:latin typeface="+mn-lt"/>
          <a:ea typeface="+mn-ea"/>
          <a:cs typeface="+mn-cs"/>
        </a:defRPr>
      </a:lvl8pPr>
      <a:lvl9pPr marL="3729954" algn="l" defTabSz="93248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193826246"/>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 id="2147484450" r:id="rId12"/>
    <p:sldLayoutId id="2147484451" r:id="rId13"/>
    <p:sldLayoutId id="2147484452" r:id="rId14"/>
    <p:sldLayoutId id="2147484453" r:id="rId15"/>
    <p:sldLayoutId id="2147484454" r:id="rId16"/>
    <p:sldLayoutId id="2147484455" r:id="rId17"/>
    <p:sldLayoutId id="2147484456" r:id="rId18"/>
    <p:sldLayoutId id="2147484457" r:id="rId19"/>
    <p:sldLayoutId id="2147484458" r:id="rId20"/>
    <p:sldLayoutId id="2147484459"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64.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3" Type="http://schemas.openxmlformats.org/officeDocument/2006/relationships/hyperlink" Target="https://technet.microsoft.com/en-us/library/mt652109.aspx" TargetMode="External"/><Relationship Id="rId2" Type="http://schemas.openxmlformats.org/officeDocument/2006/relationships/hyperlink" Target="https://technet.microsoft.com/en-us/library/mt473798(v=exchg.150).aspx" TargetMode="External"/><Relationship Id="rId1" Type="http://schemas.openxmlformats.org/officeDocument/2006/relationships/slideLayout" Target="../slideLayouts/slideLayout64.xml"/><Relationship Id="rId5" Type="http://schemas.openxmlformats.org/officeDocument/2006/relationships/hyperlink" Target="https://technet.microsoft.com/en-us/library/aa998033(v=exchg.160).aspx" TargetMode="External"/><Relationship Id="rId4" Type="http://schemas.openxmlformats.org/officeDocument/2006/relationships/hyperlink" Target="https://technet.microsoft.com/en-us/library/bb124147(v=exchg.150).aspx"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6.xml"/><Relationship Id="rId1" Type="http://schemas.openxmlformats.org/officeDocument/2006/relationships/slideLayout" Target="../slideLayouts/slideLayout64.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3" Type="http://schemas.openxmlformats.org/officeDocument/2006/relationships/hyperlink" Target="http://www.skypemeetingaccomplished.com/" TargetMode="External"/><Relationship Id="rId2" Type="http://schemas.openxmlformats.org/officeDocument/2006/relationships/notesSlide" Target="../notesSlides/notesSlide2.xml"/><Relationship Id="rId1" Type="http://schemas.openxmlformats.org/officeDocument/2006/relationships/slideLayout" Target="../slideLayouts/slideLayout106.xml"/><Relationship Id="rId5" Type="http://schemas.openxmlformats.org/officeDocument/2006/relationships/image" Target="../media/image21.png"/><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2" Type="http://schemas.openxmlformats.org/officeDocument/2006/relationships/hyperlink" Target="http://www.skypepreview.com/" TargetMode="External"/><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6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4.xml"/></Relationships>
</file>

<file path=ppt/slides/_rels/slide3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64.xml"/><Relationship Id="rId6" Type="http://schemas.openxmlformats.org/officeDocument/2006/relationships/image" Target="../media/image31.emf"/><Relationship Id="rId5" Type="http://schemas.openxmlformats.org/officeDocument/2006/relationships/image" Target="../media/image37.emf"/><Relationship Id="rId4" Type="http://schemas.openxmlformats.org/officeDocument/2006/relationships/image" Target="../media/image32.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4.xml"/></Relationships>
</file>

<file path=ppt/slides/_rels/slide37.xml.rels><?xml version="1.0" encoding="UTF-8" standalone="yes"?>
<Relationships xmlns="http://schemas.openxmlformats.org/package/2006/relationships"><Relationship Id="rId2" Type="http://schemas.openxmlformats.org/officeDocument/2006/relationships/hyperlink" Target="http://aka.ms/E5Trial" TargetMode="External"/><Relationship Id="rId1" Type="http://schemas.openxmlformats.org/officeDocument/2006/relationships/slideLayout" Target="../slideLayouts/slideLayout6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hyperlink" Target="http://fasttrack.microsoft.com/" TargetMode="External"/><Relationship Id="rId1" Type="http://schemas.openxmlformats.org/officeDocument/2006/relationships/slideLayout" Target="../slideLayouts/slideLayout14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4.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hyperlink" Target="http://techcommunity.microsoft.com/" TargetMode="External"/><Relationship Id="rId1" Type="http://schemas.openxmlformats.org/officeDocument/2006/relationships/slideLayout" Target="../slideLayouts/slideLayout147.xml"/></Relationships>
</file>

<file path=ppt/slides/_rels/slide41.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11.xml"/><Relationship Id="rId1" Type="http://schemas.openxmlformats.org/officeDocument/2006/relationships/slideLayout" Target="../slideLayouts/slideLayout100.xml"/><Relationship Id="rId6" Type="http://schemas.openxmlformats.org/officeDocument/2006/relationships/image" Target="../media/image41.png"/><Relationship Id="rId5" Type="http://schemas.openxmlformats.org/officeDocument/2006/relationships/image" Target="../media/image40.jpg"/><Relationship Id="rId4" Type="http://schemas.openxmlformats.org/officeDocument/2006/relationships/hyperlink" Target="https://aka.ms/ignite.mobileapp"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2.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64.xml"/><Relationship Id="rId5" Type="http://schemas.openxmlformats.org/officeDocument/2006/relationships/image" Target="../media/image32.emf"/><Relationship Id="rId4" Type="http://schemas.openxmlformats.org/officeDocument/2006/relationships/image" Target="../media/image3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Plan your Cloud PBX Deployment</a:t>
            </a:r>
            <a:br>
              <a:rPr lang="en-US" dirty="0"/>
            </a:br>
            <a:endParaRPr lang="en-US" dirty="0"/>
          </a:p>
        </p:txBody>
      </p:sp>
      <p:sp>
        <p:nvSpPr>
          <p:cNvPr id="5" name="Text Placeholder 4"/>
          <p:cNvSpPr>
            <a:spLocks noGrp="1"/>
          </p:cNvSpPr>
          <p:nvPr>
            <p:ph type="body" sz="quarter" idx="12"/>
          </p:nvPr>
        </p:nvSpPr>
        <p:spPr/>
        <p:txBody>
          <a:bodyPr/>
          <a:lstStyle/>
          <a:p>
            <a:r>
              <a:rPr lang="en-US" dirty="0"/>
              <a:t>Jamie Stark</a:t>
            </a:r>
          </a:p>
          <a:p>
            <a:r>
              <a:rPr lang="en-US" dirty="0"/>
              <a:t>Product Manager</a:t>
            </a:r>
          </a:p>
          <a:p>
            <a:r>
              <a:rPr lang="en-US" dirty="0"/>
              <a:t>@</a:t>
            </a:r>
            <a:r>
              <a:rPr lang="en-US" dirty="0" err="1"/>
              <a:t>nomorephones</a:t>
            </a:r>
            <a:endParaRPr lang="en-US" dirty="0"/>
          </a:p>
        </p:txBody>
      </p:sp>
      <p:sp>
        <p:nvSpPr>
          <p:cNvPr id="2" name="Text Placeholder 1"/>
          <p:cNvSpPr>
            <a:spLocks noGrp="1"/>
          </p:cNvSpPr>
          <p:nvPr>
            <p:ph type="body" sz="quarter" idx="13"/>
          </p:nvPr>
        </p:nvSpPr>
        <p:spPr/>
        <p:txBody>
          <a:bodyPr/>
          <a:lstStyle/>
          <a:p>
            <a:r>
              <a:rPr lang="en-US" dirty="0"/>
              <a:t>BRK2081</a:t>
            </a:r>
          </a:p>
        </p:txBody>
      </p:sp>
    </p:spTree>
    <p:extLst>
      <p:ext uri="{BB962C8B-B14F-4D97-AF65-F5344CB8AC3E}">
        <p14:creationId xmlns:p14="http://schemas.microsoft.com/office/powerpoint/2010/main" val="180958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PBX: Voicemail</a:t>
            </a:r>
          </a:p>
        </p:txBody>
      </p:sp>
      <p:sp>
        <p:nvSpPr>
          <p:cNvPr id="3" name="Text Placeholder 2"/>
          <p:cNvSpPr>
            <a:spLocks noGrp="1"/>
          </p:cNvSpPr>
          <p:nvPr>
            <p:ph type="body" sz="quarter" idx="10"/>
          </p:nvPr>
        </p:nvSpPr>
        <p:spPr>
          <a:xfrm>
            <a:off x="274638" y="1516062"/>
            <a:ext cx="11887200" cy="3988784"/>
          </a:xfrm>
        </p:spPr>
        <p:txBody>
          <a:bodyPr/>
          <a:lstStyle/>
          <a:p>
            <a:r>
              <a:rPr lang="en-US" dirty="0"/>
              <a:t>New voicemail service with no configuration required.</a:t>
            </a:r>
          </a:p>
          <a:p>
            <a:r>
              <a:rPr lang="en-US" dirty="0"/>
              <a:t>Exchange used for deposit, compliance &amp; archiving. </a:t>
            </a:r>
          </a:p>
          <a:p>
            <a:endParaRPr lang="en-US" dirty="0"/>
          </a:p>
          <a:p>
            <a:r>
              <a:rPr lang="en-US" dirty="0"/>
              <a:t>Features Include</a:t>
            </a:r>
          </a:p>
          <a:p>
            <a:r>
              <a:rPr lang="en-US" sz="2400" dirty="0">
                <a:solidFill>
                  <a:schemeClr val="bg2">
                    <a:lumMod val="10000"/>
                  </a:schemeClr>
                </a:solidFill>
                <a:latin typeface="Segoe UI"/>
              </a:rPr>
              <a:t>Personalized Greeting</a:t>
            </a:r>
          </a:p>
          <a:p>
            <a:r>
              <a:rPr lang="en-US" sz="2400" dirty="0">
                <a:solidFill>
                  <a:schemeClr val="bg2">
                    <a:lumMod val="10000"/>
                  </a:schemeClr>
                </a:solidFill>
                <a:latin typeface="Segoe UI"/>
              </a:rPr>
              <a:t>Message waiting indicator</a:t>
            </a:r>
          </a:p>
          <a:p>
            <a:r>
              <a:rPr lang="en-US" sz="2400" dirty="0">
                <a:solidFill>
                  <a:schemeClr val="bg2">
                    <a:lumMod val="10000"/>
                  </a:schemeClr>
                </a:solidFill>
                <a:latin typeface="Segoe UI"/>
              </a:rPr>
              <a:t>Reply to voicemail with call </a:t>
            </a:r>
          </a:p>
        </p:txBody>
      </p:sp>
      <p:sp>
        <p:nvSpPr>
          <p:cNvPr id="4" name="Rectangle 3"/>
          <p:cNvSpPr/>
          <p:nvPr/>
        </p:nvSpPr>
        <p:spPr bwMode="auto">
          <a:xfrm>
            <a:off x="5486726" y="3084231"/>
            <a:ext cx="6217852" cy="3383243"/>
          </a:xfrm>
          <a:prstGeom prst="rect">
            <a:avLst/>
          </a:prstGeom>
          <a:solidFill>
            <a:schemeClr val="accent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5" name="Rectangle 4"/>
          <p:cNvSpPr/>
          <p:nvPr/>
        </p:nvSpPr>
        <p:spPr bwMode="auto">
          <a:xfrm>
            <a:off x="5814457" y="3267109"/>
            <a:ext cx="1425252" cy="2195971"/>
          </a:xfrm>
          <a:prstGeom prst="rect">
            <a:avLst/>
          </a:prstGeom>
          <a:solidFill>
            <a:schemeClr val="accent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398"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16814">
                    <a:srgbClr val="FFFFFF"/>
                  </a:gs>
                  <a:gs pos="46000">
                    <a:srgbClr val="FFFFFF"/>
                  </a:gs>
                </a:gsLst>
                <a:lin ang="5400000" scaled="0"/>
              </a:gradFill>
              <a:effectLst/>
              <a:uLnTx/>
              <a:uFillTx/>
              <a:latin typeface="Segoe UI"/>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17990" y="3532083"/>
            <a:ext cx="2939852" cy="1866900"/>
          </a:xfrm>
          <a:prstGeom prst="rect">
            <a:avLst/>
          </a:prstGeom>
        </p:spPr>
      </p:pic>
      <p:sp>
        <p:nvSpPr>
          <p:cNvPr id="7" name="TextBox 6"/>
          <p:cNvSpPr txBox="1"/>
          <p:nvPr/>
        </p:nvSpPr>
        <p:spPr>
          <a:xfrm>
            <a:off x="9235724" y="5559381"/>
            <a:ext cx="1757532" cy="627864"/>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Segoe UI"/>
                <a:ea typeface="+mn-ea"/>
                <a:cs typeface="+mn-cs"/>
              </a:rPr>
              <a:t>Office 365</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47152" y="3534174"/>
            <a:ext cx="562264" cy="792266"/>
          </a:xfrm>
          <a:prstGeom prst="rect">
            <a:avLst/>
          </a:prstGeom>
        </p:spPr>
      </p:pic>
      <p:pic>
        <p:nvPicPr>
          <p:cNvPr id="9" name="Picture 8"/>
          <p:cNvPicPr>
            <a:picLocks noChangeAspect="1"/>
          </p:cNvPicPr>
          <p:nvPr/>
        </p:nvPicPr>
        <p:blipFill>
          <a:blip r:embed="rId4"/>
          <a:stretch>
            <a:fillRect/>
          </a:stretch>
        </p:blipFill>
        <p:spPr>
          <a:xfrm>
            <a:off x="6224182" y="3457239"/>
            <a:ext cx="696434" cy="683592"/>
          </a:xfrm>
          <a:prstGeom prst="rect">
            <a:avLst/>
          </a:prstGeom>
        </p:spPr>
      </p:pic>
      <p:sp>
        <p:nvSpPr>
          <p:cNvPr id="10" name="TextBox 9"/>
          <p:cNvSpPr txBox="1"/>
          <p:nvPr/>
        </p:nvSpPr>
        <p:spPr>
          <a:xfrm>
            <a:off x="5669603" y="5463080"/>
            <a:ext cx="1854530" cy="960263"/>
          </a:xfrm>
          <a:prstGeom prst="rect">
            <a:avLst/>
          </a:prstGeom>
          <a:noFill/>
        </p:spPr>
        <p:txBody>
          <a:bodyPr wrap="squar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Segoe UI"/>
                <a:ea typeface="+mn-ea"/>
                <a:cs typeface="+mn-cs"/>
              </a:rPr>
              <a:t>Customer</a:t>
            </a:r>
            <a:br>
              <a:rPr kumimoji="0" lang="en-US" sz="2400" b="0" i="0" u="none" strike="noStrike" kern="1200" cap="none" spc="0" normalizeH="0" baseline="0" noProof="0" dirty="0">
                <a:ln>
                  <a:noFill/>
                </a:ln>
                <a:solidFill>
                  <a:schemeClr val="bg1"/>
                </a:solidFill>
                <a:effectLst/>
                <a:uLnTx/>
                <a:uFillTx/>
                <a:latin typeface="Segoe UI"/>
                <a:ea typeface="+mn-ea"/>
                <a:cs typeface="+mn-cs"/>
              </a:rPr>
            </a:br>
            <a:r>
              <a:rPr kumimoji="0" lang="en-US" sz="2400" b="0" i="0" u="none" strike="noStrike" kern="1200" cap="none" spc="0" normalizeH="0" baseline="0" noProof="0" dirty="0">
                <a:ln>
                  <a:noFill/>
                </a:ln>
                <a:solidFill>
                  <a:schemeClr val="bg1"/>
                </a:solidFill>
                <a:effectLst/>
                <a:uLnTx/>
                <a:uFillTx/>
                <a:latin typeface="Segoe UI"/>
                <a:ea typeface="+mn-ea"/>
                <a:cs typeface="+mn-cs"/>
              </a:rPr>
              <a:t>Premises</a:t>
            </a:r>
          </a:p>
        </p:txBody>
      </p:sp>
      <p:pic>
        <p:nvPicPr>
          <p:cNvPr id="11" name="Picture 10"/>
          <p:cNvPicPr>
            <a:picLocks noChangeAspect="1"/>
          </p:cNvPicPr>
          <p:nvPr/>
        </p:nvPicPr>
        <p:blipFill>
          <a:blip r:embed="rId5"/>
          <a:stretch>
            <a:fillRect/>
          </a:stretch>
        </p:blipFill>
        <p:spPr>
          <a:xfrm>
            <a:off x="6039026" y="4400630"/>
            <a:ext cx="881590" cy="847045"/>
          </a:xfrm>
          <a:prstGeom prst="rect">
            <a:avLst/>
          </a:prstGeom>
        </p:spPr>
      </p:pic>
      <p:pic>
        <p:nvPicPr>
          <p:cNvPr id="12" name="Picture 11"/>
          <p:cNvPicPr>
            <a:picLocks noChangeAspect="1"/>
          </p:cNvPicPr>
          <p:nvPr/>
        </p:nvPicPr>
        <p:blipFill>
          <a:blip r:embed="rId6"/>
          <a:stretch>
            <a:fillRect/>
          </a:stretch>
        </p:blipFill>
        <p:spPr>
          <a:xfrm>
            <a:off x="9333272" y="4382904"/>
            <a:ext cx="573818" cy="914244"/>
          </a:xfrm>
          <a:prstGeom prst="rect">
            <a:avLst/>
          </a:prstGeom>
        </p:spPr>
      </p:pic>
      <p:cxnSp>
        <p:nvCxnSpPr>
          <p:cNvPr id="13" name="Straight Arrow Connector 12"/>
          <p:cNvCxnSpPr/>
          <p:nvPr/>
        </p:nvCxnSpPr>
        <p:spPr>
          <a:xfrm>
            <a:off x="7041188" y="3724304"/>
            <a:ext cx="3114133" cy="18527"/>
          </a:xfrm>
          <a:prstGeom prst="straightConnector1">
            <a:avLst/>
          </a:prstGeom>
          <a:ln w="762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H="1">
            <a:off x="6920616" y="4775154"/>
            <a:ext cx="2315108" cy="17508"/>
          </a:xfrm>
          <a:prstGeom prst="straightConnector1">
            <a:avLst/>
          </a:prstGeom>
          <a:ln w="762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9881690" y="4102760"/>
            <a:ext cx="415870" cy="408222"/>
          </a:xfrm>
          <a:prstGeom prst="straightConnector1">
            <a:avLst/>
          </a:prstGeom>
          <a:ln w="762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24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PBX: Voicemail</a:t>
            </a:r>
          </a:p>
        </p:txBody>
      </p:sp>
      <p:graphicFrame>
        <p:nvGraphicFramePr>
          <p:cNvPr id="4" name="Table 3"/>
          <p:cNvGraphicFramePr>
            <a:graphicFrameLocks noGrp="1"/>
          </p:cNvGraphicFramePr>
          <p:nvPr>
            <p:extLst/>
          </p:nvPr>
        </p:nvGraphicFramePr>
        <p:xfrm>
          <a:off x="350837" y="2201868"/>
          <a:ext cx="5867400" cy="441959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4190553621"/>
                    </a:ext>
                  </a:extLst>
                </a:gridCol>
                <a:gridCol w="2133600">
                  <a:extLst>
                    <a:ext uri="{9D8B030D-6E8A-4147-A177-3AD203B41FA5}">
                      <a16:colId xmlns:a16="http://schemas.microsoft.com/office/drawing/2014/main" val="536877091"/>
                    </a:ext>
                  </a:extLst>
                </a:gridCol>
                <a:gridCol w="1524000">
                  <a:extLst>
                    <a:ext uri="{9D8B030D-6E8A-4147-A177-3AD203B41FA5}">
                      <a16:colId xmlns:a16="http://schemas.microsoft.com/office/drawing/2014/main" val="3946190316"/>
                    </a:ext>
                  </a:extLst>
                </a:gridCol>
              </a:tblGrid>
              <a:tr h="315685">
                <a:tc>
                  <a:txBody>
                    <a:bodyPr/>
                    <a:lstStyle/>
                    <a:p>
                      <a:pPr marL="0" marR="0" algn="ctr">
                        <a:spcBef>
                          <a:spcPts val="0"/>
                        </a:spcBef>
                        <a:spcAft>
                          <a:spcPts val="0"/>
                        </a:spcAft>
                      </a:pPr>
                      <a:r>
                        <a:rPr lang="en-US" sz="1800" dirty="0">
                          <a:effectLst/>
                        </a:rPr>
                        <a:t>Language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02" marR="31702" marT="0" marB="0"/>
                </a:tc>
                <a:tc>
                  <a:txBody>
                    <a:bodyPr/>
                    <a:lstStyle/>
                    <a:p>
                      <a:pPr marL="0" marR="0" algn="ctr">
                        <a:spcBef>
                          <a:spcPts val="0"/>
                        </a:spcBef>
                        <a:spcAft>
                          <a:spcPts val="0"/>
                        </a:spcAft>
                      </a:pPr>
                      <a:r>
                        <a:rPr lang="en-US" sz="1800" dirty="0">
                          <a:effectLst/>
                        </a:rPr>
                        <a:t>Country/Region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02" marR="31702" marT="0" marB="0"/>
                </a:tc>
                <a:tc>
                  <a:txBody>
                    <a:bodyPr/>
                    <a:lstStyle/>
                    <a:p>
                      <a:pPr marL="0" marR="0" algn="ctr">
                        <a:spcBef>
                          <a:spcPts val="0"/>
                        </a:spcBef>
                        <a:spcAft>
                          <a:spcPts val="0"/>
                        </a:spcAft>
                      </a:pPr>
                      <a:r>
                        <a:rPr lang="en-US" sz="1800" dirty="0">
                          <a:effectLst/>
                        </a:rPr>
                        <a:t>Culture ID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02" marR="31702" marT="0" marB="0"/>
                </a:tc>
                <a:extLst>
                  <a:ext uri="{0D108BD9-81ED-4DB2-BD59-A6C34878D82A}">
                    <a16:rowId xmlns:a16="http://schemas.microsoft.com/office/drawing/2014/main" val="915669187"/>
                  </a:ext>
                </a:extLst>
              </a:tr>
              <a:tr h="315685">
                <a:tc>
                  <a:txBody>
                    <a:bodyPr/>
                    <a:lstStyle/>
                    <a:p>
                      <a:pPr marL="0" marR="0"/>
                      <a:r>
                        <a:rPr lang="en-US" sz="1800">
                          <a:effectLst/>
                        </a:rPr>
                        <a:t>Catalan</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dirty="0">
                          <a:effectLst/>
                        </a:rPr>
                        <a:t>Spain</a:t>
                      </a:r>
                      <a:endParaRPr lang="en-US" sz="1800" dirty="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a:effectLst/>
                        </a:rPr>
                        <a:t>ca-ES</a:t>
                      </a:r>
                      <a:endParaRPr lang="en-US" sz="1800">
                        <a:effectLst/>
                        <a:latin typeface="Calibri" panose="020F0502020204030204" pitchFamily="34" charset="0"/>
                        <a:ea typeface="Times New Roman" panose="02020603050405020304" pitchFamily="18" charset="0"/>
                      </a:endParaRPr>
                    </a:p>
                  </a:txBody>
                  <a:tcPr marL="31702" marR="31702" marT="0" marB="0"/>
                </a:tc>
                <a:extLst>
                  <a:ext uri="{0D108BD9-81ED-4DB2-BD59-A6C34878D82A}">
                    <a16:rowId xmlns:a16="http://schemas.microsoft.com/office/drawing/2014/main" val="282033175"/>
                  </a:ext>
                </a:extLst>
              </a:tr>
              <a:tr h="315685">
                <a:tc>
                  <a:txBody>
                    <a:bodyPr/>
                    <a:lstStyle/>
                    <a:p>
                      <a:pPr marL="0" marR="0"/>
                      <a:r>
                        <a:rPr lang="en-US" sz="1800" dirty="0">
                          <a:effectLst/>
                        </a:rPr>
                        <a:t>Chinese (Hong Kong)</a:t>
                      </a:r>
                      <a:endParaRPr lang="en-US" sz="1800" dirty="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a:effectLst/>
                        </a:rPr>
                        <a:t>China</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a:effectLst/>
                        </a:rPr>
                        <a:t>zh-HK</a:t>
                      </a:r>
                      <a:endParaRPr lang="en-US" sz="1800">
                        <a:effectLst/>
                        <a:latin typeface="Calibri" panose="020F0502020204030204" pitchFamily="34" charset="0"/>
                        <a:ea typeface="Times New Roman" panose="02020603050405020304" pitchFamily="18" charset="0"/>
                      </a:endParaRPr>
                    </a:p>
                  </a:txBody>
                  <a:tcPr marL="31702" marR="31702" marT="0" marB="0"/>
                </a:tc>
                <a:extLst>
                  <a:ext uri="{0D108BD9-81ED-4DB2-BD59-A6C34878D82A}">
                    <a16:rowId xmlns:a16="http://schemas.microsoft.com/office/drawing/2014/main" val="4122347288"/>
                  </a:ext>
                </a:extLst>
              </a:tr>
              <a:tr h="315685">
                <a:tc>
                  <a:txBody>
                    <a:bodyPr/>
                    <a:lstStyle/>
                    <a:p>
                      <a:pPr marL="0" marR="0"/>
                      <a:r>
                        <a:rPr lang="en-US" sz="1800">
                          <a:effectLst/>
                        </a:rPr>
                        <a:t>Chinese (Simplified)</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a:effectLst/>
                        </a:rPr>
                        <a:t>China</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a:effectLst/>
                        </a:rPr>
                        <a:t>zh-CHS</a:t>
                      </a:r>
                      <a:endParaRPr lang="en-US" sz="1800">
                        <a:effectLst/>
                        <a:latin typeface="Calibri" panose="020F0502020204030204" pitchFamily="34" charset="0"/>
                        <a:ea typeface="Times New Roman" panose="02020603050405020304" pitchFamily="18" charset="0"/>
                      </a:endParaRPr>
                    </a:p>
                  </a:txBody>
                  <a:tcPr marL="31702" marR="31702" marT="0" marB="0"/>
                </a:tc>
                <a:extLst>
                  <a:ext uri="{0D108BD9-81ED-4DB2-BD59-A6C34878D82A}">
                    <a16:rowId xmlns:a16="http://schemas.microsoft.com/office/drawing/2014/main" val="3066275336"/>
                  </a:ext>
                </a:extLst>
              </a:tr>
              <a:tr h="315685">
                <a:tc>
                  <a:txBody>
                    <a:bodyPr/>
                    <a:lstStyle/>
                    <a:p>
                      <a:pPr marL="0" marR="0"/>
                      <a:r>
                        <a:rPr lang="en-US" sz="1800">
                          <a:effectLst/>
                        </a:rPr>
                        <a:t>Chinese (Traditional)</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a:effectLst/>
                        </a:rPr>
                        <a:t>Taiwan</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a:effectLst/>
                        </a:rPr>
                        <a:t>zh-TW</a:t>
                      </a:r>
                      <a:endParaRPr lang="en-US" sz="1800">
                        <a:effectLst/>
                        <a:latin typeface="Calibri" panose="020F0502020204030204" pitchFamily="34" charset="0"/>
                        <a:ea typeface="Times New Roman" panose="02020603050405020304" pitchFamily="18" charset="0"/>
                      </a:endParaRPr>
                    </a:p>
                  </a:txBody>
                  <a:tcPr marL="31702" marR="31702" marT="0" marB="0"/>
                </a:tc>
                <a:extLst>
                  <a:ext uri="{0D108BD9-81ED-4DB2-BD59-A6C34878D82A}">
                    <a16:rowId xmlns:a16="http://schemas.microsoft.com/office/drawing/2014/main" val="2354424419"/>
                  </a:ext>
                </a:extLst>
              </a:tr>
              <a:tr h="315685">
                <a:tc>
                  <a:txBody>
                    <a:bodyPr/>
                    <a:lstStyle/>
                    <a:p>
                      <a:pPr marL="0" marR="0"/>
                      <a:r>
                        <a:rPr lang="en-US" sz="1800">
                          <a:effectLst/>
                        </a:rPr>
                        <a:t>Danish</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dirty="0">
                          <a:effectLst/>
                        </a:rPr>
                        <a:t>Denmark</a:t>
                      </a:r>
                      <a:endParaRPr lang="en-US" sz="1800" dirty="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a:effectLst/>
                        </a:rPr>
                        <a:t>da-DK</a:t>
                      </a:r>
                      <a:endParaRPr lang="en-US" sz="1800">
                        <a:effectLst/>
                        <a:latin typeface="Calibri" panose="020F0502020204030204" pitchFamily="34" charset="0"/>
                        <a:ea typeface="Times New Roman" panose="02020603050405020304" pitchFamily="18" charset="0"/>
                      </a:endParaRPr>
                    </a:p>
                  </a:txBody>
                  <a:tcPr marL="31702" marR="31702" marT="0" marB="0"/>
                </a:tc>
                <a:extLst>
                  <a:ext uri="{0D108BD9-81ED-4DB2-BD59-A6C34878D82A}">
                    <a16:rowId xmlns:a16="http://schemas.microsoft.com/office/drawing/2014/main" val="1903329850"/>
                  </a:ext>
                </a:extLst>
              </a:tr>
              <a:tr h="315685">
                <a:tc>
                  <a:txBody>
                    <a:bodyPr/>
                    <a:lstStyle/>
                    <a:p>
                      <a:pPr marL="0" marR="0"/>
                      <a:r>
                        <a:rPr lang="en-US" sz="1800">
                          <a:effectLst/>
                        </a:rPr>
                        <a:t>Dutch</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a:effectLst/>
                        </a:rPr>
                        <a:t>Netherlands</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a:effectLst/>
                        </a:rPr>
                        <a:t>nl-NL</a:t>
                      </a:r>
                      <a:endParaRPr lang="en-US" sz="1800">
                        <a:effectLst/>
                        <a:latin typeface="Calibri" panose="020F0502020204030204" pitchFamily="34" charset="0"/>
                        <a:ea typeface="Times New Roman" panose="02020603050405020304" pitchFamily="18" charset="0"/>
                      </a:endParaRPr>
                    </a:p>
                  </a:txBody>
                  <a:tcPr marL="31702" marR="31702" marT="0" marB="0"/>
                </a:tc>
                <a:extLst>
                  <a:ext uri="{0D108BD9-81ED-4DB2-BD59-A6C34878D82A}">
                    <a16:rowId xmlns:a16="http://schemas.microsoft.com/office/drawing/2014/main" val="1038663833"/>
                  </a:ext>
                </a:extLst>
              </a:tr>
              <a:tr h="315685">
                <a:tc>
                  <a:txBody>
                    <a:bodyPr/>
                    <a:lstStyle/>
                    <a:p>
                      <a:pPr marL="0" marR="0"/>
                      <a:r>
                        <a:rPr lang="en-US" sz="1800">
                          <a:effectLst/>
                        </a:rPr>
                        <a:t>English</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a:effectLst/>
                        </a:rPr>
                        <a:t>Australia</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a:effectLst/>
                        </a:rPr>
                        <a:t>en-AU</a:t>
                      </a:r>
                      <a:endParaRPr lang="en-US" sz="1800">
                        <a:effectLst/>
                        <a:latin typeface="Calibri" panose="020F0502020204030204" pitchFamily="34" charset="0"/>
                        <a:ea typeface="Times New Roman" panose="02020603050405020304" pitchFamily="18" charset="0"/>
                      </a:endParaRPr>
                    </a:p>
                  </a:txBody>
                  <a:tcPr marL="31702" marR="31702" marT="0" marB="0"/>
                </a:tc>
                <a:extLst>
                  <a:ext uri="{0D108BD9-81ED-4DB2-BD59-A6C34878D82A}">
                    <a16:rowId xmlns:a16="http://schemas.microsoft.com/office/drawing/2014/main" val="440965154"/>
                  </a:ext>
                </a:extLst>
              </a:tr>
              <a:tr h="315685">
                <a:tc>
                  <a:txBody>
                    <a:bodyPr/>
                    <a:lstStyle/>
                    <a:p>
                      <a:pPr marL="0" marR="0"/>
                      <a:r>
                        <a:rPr lang="en-US" sz="1800">
                          <a:effectLst/>
                        </a:rPr>
                        <a:t>English</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a:effectLst/>
                        </a:rPr>
                        <a:t>Canada</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a:effectLst/>
                        </a:rPr>
                        <a:t>en-CA</a:t>
                      </a:r>
                      <a:endParaRPr lang="en-US" sz="1800">
                        <a:effectLst/>
                        <a:latin typeface="Calibri" panose="020F0502020204030204" pitchFamily="34" charset="0"/>
                        <a:ea typeface="Times New Roman" panose="02020603050405020304" pitchFamily="18" charset="0"/>
                      </a:endParaRPr>
                    </a:p>
                  </a:txBody>
                  <a:tcPr marL="31702" marR="31702" marT="0" marB="0"/>
                </a:tc>
                <a:extLst>
                  <a:ext uri="{0D108BD9-81ED-4DB2-BD59-A6C34878D82A}">
                    <a16:rowId xmlns:a16="http://schemas.microsoft.com/office/drawing/2014/main" val="1159839009"/>
                  </a:ext>
                </a:extLst>
              </a:tr>
              <a:tr h="315685">
                <a:tc>
                  <a:txBody>
                    <a:bodyPr/>
                    <a:lstStyle/>
                    <a:p>
                      <a:pPr marL="0" marR="0"/>
                      <a:r>
                        <a:rPr lang="en-US" sz="1800">
                          <a:effectLst/>
                        </a:rPr>
                        <a:t>English</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a:effectLst/>
                        </a:rPr>
                        <a:t>India</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a:effectLst/>
                        </a:rPr>
                        <a:t>en-IN</a:t>
                      </a:r>
                      <a:endParaRPr lang="en-US" sz="1800">
                        <a:effectLst/>
                        <a:latin typeface="Calibri" panose="020F0502020204030204" pitchFamily="34" charset="0"/>
                        <a:ea typeface="Times New Roman" panose="02020603050405020304" pitchFamily="18" charset="0"/>
                      </a:endParaRPr>
                    </a:p>
                  </a:txBody>
                  <a:tcPr marL="31702" marR="31702" marT="0" marB="0"/>
                </a:tc>
                <a:extLst>
                  <a:ext uri="{0D108BD9-81ED-4DB2-BD59-A6C34878D82A}">
                    <a16:rowId xmlns:a16="http://schemas.microsoft.com/office/drawing/2014/main" val="2972407604"/>
                  </a:ext>
                </a:extLst>
              </a:tr>
              <a:tr h="315685">
                <a:tc>
                  <a:txBody>
                    <a:bodyPr/>
                    <a:lstStyle/>
                    <a:p>
                      <a:pPr marL="0" marR="0"/>
                      <a:r>
                        <a:rPr lang="en-US" sz="1800">
                          <a:effectLst/>
                        </a:rPr>
                        <a:t>English</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a:effectLst/>
                        </a:rPr>
                        <a:t>United Kingdom</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a:effectLst/>
                        </a:rPr>
                        <a:t>en-GB</a:t>
                      </a:r>
                      <a:endParaRPr lang="en-US" sz="1800">
                        <a:effectLst/>
                        <a:latin typeface="Calibri" panose="020F0502020204030204" pitchFamily="34" charset="0"/>
                        <a:ea typeface="Times New Roman" panose="02020603050405020304" pitchFamily="18" charset="0"/>
                      </a:endParaRPr>
                    </a:p>
                  </a:txBody>
                  <a:tcPr marL="31702" marR="31702" marT="0" marB="0"/>
                </a:tc>
                <a:extLst>
                  <a:ext uri="{0D108BD9-81ED-4DB2-BD59-A6C34878D82A}">
                    <a16:rowId xmlns:a16="http://schemas.microsoft.com/office/drawing/2014/main" val="3475009515"/>
                  </a:ext>
                </a:extLst>
              </a:tr>
              <a:tr h="315685">
                <a:tc>
                  <a:txBody>
                    <a:bodyPr/>
                    <a:lstStyle/>
                    <a:p>
                      <a:pPr marL="0" marR="0"/>
                      <a:r>
                        <a:rPr lang="en-US" sz="1800">
                          <a:effectLst/>
                        </a:rPr>
                        <a:t>English</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a:effectLst/>
                        </a:rPr>
                        <a:t>United States</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a:effectLst/>
                        </a:rPr>
                        <a:t>en-US</a:t>
                      </a:r>
                      <a:endParaRPr lang="en-US" sz="1800">
                        <a:effectLst/>
                        <a:latin typeface="Calibri" panose="020F0502020204030204" pitchFamily="34" charset="0"/>
                        <a:ea typeface="Times New Roman" panose="02020603050405020304" pitchFamily="18" charset="0"/>
                      </a:endParaRPr>
                    </a:p>
                  </a:txBody>
                  <a:tcPr marL="31702" marR="31702" marT="0" marB="0"/>
                </a:tc>
                <a:extLst>
                  <a:ext uri="{0D108BD9-81ED-4DB2-BD59-A6C34878D82A}">
                    <a16:rowId xmlns:a16="http://schemas.microsoft.com/office/drawing/2014/main" val="329570724"/>
                  </a:ext>
                </a:extLst>
              </a:tr>
              <a:tr h="315685">
                <a:tc>
                  <a:txBody>
                    <a:bodyPr/>
                    <a:lstStyle/>
                    <a:p>
                      <a:pPr marL="0" marR="0"/>
                      <a:r>
                        <a:rPr lang="en-US" sz="1800">
                          <a:effectLst/>
                        </a:rPr>
                        <a:t>Finnish</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a:effectLst/>
                        </a:rPr>
                        <a:t>Finland</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a:effectLst/>
                        </a:rPr>
                        <a:t>fi-Fl</a:t>
                      </a:r>
                      <a:endParaRPr lang="en-US" sz="1800">
                        <a:effectLst/>
                        <a:latin typeface="Calibri" panose="020F0502020204030204" pitchFamily="34" charset="0"/>
                        <a:ea typeface="Times New Roman" panose="02020603050405020304" pitchFamily="18" charset="0"/>
                      </a:endParaRPr>
                    </a:p>
                  </a:txBody>
                  <a:tcPr marL="31702" marR="31702" marT="0" marB="0"/>
                </a:tc>
                <a:extLst>
                  <a:ext uri="{0D108BD9-81ED-4DB2-BD59-A6C34878D82A}">
                    <a16:rowId xmlns:a16="http://schemas.microsoft.com/office/drawing/2014/main" val="1000499361"/>
                  </a:ext>
                </a:extLst>
              </a:tr>
              <a:tr h="315685">
                <a:tc>
                  <a:txBody>
                    <a:bodyPr/>
                    <a:lstStyle/>
                    <a:p>
                      <a:pPr marL="0" marR="0"/>
                      <a:r>
                        <a:rPr lang="en-US" sz="1800">
                          <a:effectLst/>
                        </a:rPr>
                        <a:t>French</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a:effectLst/>
                        </a:rPr>
                        <a:t>Canada</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dirty="0" err="1">
                          <a:effectLst/>
                        </a:rPr>
                        <a:t>fr</a:t>
                      </a:r>
                      <a:r>
                        <a:rPr lang="en-US" sz="1800" dirty="0">
                          <a:effectLst/>
                        </a:rPr>
                        <a:t>-CA</a:t>
                      </a:r>
                      <a:endParaRPr lang="en-US" sz="1800" dirty="0">
                        <a:effectLst/>
                        <a:latin typeface="Calibri" panose="020F0502020204030204" pitchFamily="34" charset="0"/>
                        <a:ea typeface="Times New Roman" panose="02020603050405020304" pitchFamily="18" charset="0"/>
                      </a:endParaRPr>
                    </a:p>
                  </a:txBody>
                  <a:tcPr marL="31702" marR="31702" marT="0" marB="0"/>
                </a:tc>
                <a:extLst>
                  <a:ext uri="{0D108BD9-81ED-4DB2-BD59-A6C34878D82A}">
                    <a16:rowId xmlns:a16="http://schemas.microsoft.com/office/drawing/2014/main" val="415622798"/>
                  </a:ext>
                </a:extLst>
              </a:tr>
            </a:tbl>
          </a:graphicData>
        </a:graphic>
      </p:graphicFrame>
      <p:sp>
        <p:nvSpPr>
          <p:cNvPr id="6" name="Text Placeholder 5"/>
          <p:cNvSpPr>
            <a:spLocks noGrp="1"/>
          </p:cNvSpPr>
          <p:nvPr>
            <p:ph type="body" sz="quarter" idx="10"/>
          </p:nvPr>
        </p:nvSpPr>
        <p:spPr>
          <a:xfrm>
            <a:off x="274638" y="1212850"/>
            <a:ext cx="11887200" cy="738664"/>
          </a:xfrm>
        </p:spPr>
        <p:txBody>
          <a:bodyPr/>
          <a:lstStyle/>
          <a:p>
            <a:r>
              <a:rPr lang="en-US" dirty="0"/>
              <a:t>23 Supported Languages</a:t>
            </a:r>
          </a:p>
        </p:txBody>
      </p:sp>
      <p:graphicFrame>
        <p:nvGraphicFramePr>
          <p:cNvPr id="3" name="Table 2"/>
          <p:cNvGraphicFramePr>
            <a:graphicFrameLocks noGrp="1"/>
          </p:cNvGraphicFramePr>
          <p:nvPr>
            <p:extLst/>
          </p:nvPr>
        </p:nvGraphicFramePr>
        <p:xfrm>
          <a:off x="6599237" y="2201866"/>
          <a:ext cx="5488766" cy="441959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4170910867"/>
                    </a:ext>
                  </a:extLst>
                </a:gridCol>
                <a:gridCol w="1905000">
                  <a:extLst>
                    <a:ext uri="{9D8B030D-6E8A-4147-A177-3AD203B41FA5}">
                      <a16:colId xmlns:a16="http://schemas.microsoft.com/office/drawing/2014/main" val="417580598"/>
                    </a:ext>
                  </a:extLst>
                </a:gridCol>
                <a:gridCol w="1450166">
                  <a:extLst>
                    <a:ext uri="{9D8B030D-6E8A-4147-A177-3AD203B41FA5}">
                      <a16:colId xmlns:a16="http://schemas.microsoft.com/office/drawing/2014/main" val="2914155734"/>
                    </a:ext>
                  </a:extLst>
                </a:gridCol>
              </a:tblGrid>
              <a:tr h="315685">
                <a:tc>
                  <a:txBody>
                    <a:bodyPr/>
                    <a:lstStyle/>
                    <a:p>
                      <a:pPr marL="0" marR="0" algn="ctr">
                        <a:spcBef>
                          <a:spcPts val="0"/>
                        </a:spcBef>
                        <a:spcAft>
                          <a:spcPts val="0"/>
                        </a:spcAft>
                      </a:pPr>
                      <a:r>
                        <a:rPr lang="en-US" sz="1800" dirty="0">
                          <a:effectLst/>
                        </a:rPr>
                        <a:t>Language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02" marR="31702" marT="0" marB="0"/>
                </a:tc>
                <a:tc>
                  <a:txBody>
                    <a:bodyPr/>
                    <a:lstStyle/>
                    <a:p>
                      <a:pPr marL="0" marR="0" algn="ctr">
                        <a:spcBef>
                          <a:spcPts val="0"/>
                        </a:spcBef>
                        <a:spcAft>
                          <a:spcPts val="0"/>
                        </a:spcAft>
                      </a:pPr>
                      <a:r>
                        <a:rPr lang="en-US" sz="1800" dirty="0">
                          <a:effectLst/>
                        </a:rPr>
                        <a:t>Country/Region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02" marR="31702" marT="0" marB="0"/>
                </a:tc>
                <a:tc>
                  <a:txBody>
                    <a:bodyPr/>
                    <a:lstStyle/>
                    <a:p>
                      <a:pPr marL="0" marR="0" algn="ctr">
                        <a:spcBef>
                          <a:spcPts val="0"/>
                        </a:spcBef>
                        <a:spcAft>
                          <a:spcPts val="0"/>
                        </a:spcAft>
                      </a:pPr>
                      <a:r>
                        <a:rPr lang="en-US" sz="1800" dirty="0">
                          <a:effectLst/>
                        </a:rPr>
                        <a:t>Culture ID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02" marR="31702" marT="0" marB="0"/>
                </a:tc>
                <a:extLst>
                  <a:ext uri="{0D108BD9-81ED-4DB2-BD59-A6C34878D82A}">
                    <a16:rowId xmlns:a16="http://schemas.microsoft.com/office/drawing/2014/main" val="2305859110"/>
                  </a:ext>
                </a:extLst>
              </a:tr>
              <a:tr h="315685">
                <a:tc>
                  <a:txBody>
                    <a:bodyPr/>
                    <a:lstStyle/>
                    <a:p>
                      <a:pPr marL="0" marR="0"/>
                      <a:r>
                        <a:rPr lang="en-US" sz="1800" dirty="0">
                          <a:effectLst/>
                        </a:rPr>
                        <a:t>French</a:t>
                      </a:r>
                      <a:endParaRPr lang="en-US" sz="1800" dirty="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a:effectLst/>
                        </a:rPr>
                        <a:t>France</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a:effectLst/>
                        </a:rPr>
                        <a:t>fr-FR</a:t>
                      </a:r>
                      <a:endParaRPr lang="en-US" sz="1800">
                        <a:effectLst/>
                        <a:latin typeface="Calibri" panose="020F0502020204030204" pitchFamily="34" charset="0"/>
                        <a:ea typeface="Times New Roman" panose="02020603050405020304" pitchFamily="18" charset="0"/>
                      </a:endParaRPr>
                    </a:p>
                  </a:txBody>
                  <a:tcPr marL="31702" marR="31702" marT="0" marB="0"/>
                </a:tc>
                <a:extLst>
                  <a:ext uri="{0D108BD9-81ED-4DB2-BD59-A6C34878D82A}">
                    <a16:rowId xmlns:a16="http://schemas.microsoft.com/office/drawing/2014/main" val="2748935353"/>
                  </a:ext>
                </a:extLst>
              </a:tr>
              <a:tr h="315685">
                <a:tc>
                  <a:txBody>
                    <a:bodyPr/>
                    <a:lstStyle/>
                    <a:p>
                      <a:pPr marL="0" marR="0"/>
                      <a:r>
                        <a:rPr lang="en-US" sz="1800">
                          <a:effectLst/>
                        </a:rPr>
                        <a:t>German</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a:effectLst/>
                        </a:rPr>
                        <a:t>Germany</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a:effectLst/>
                        </a:rPr>
                        <a:t>de-DE</a:t>
                      </a:r>
                      <a:endParaRPr lang="en-US" sz="1800">
                        <a:effectLst/>
                        <a:latin typeface="Calibri" panose="020F0502020204030204" pitchFamily="34" charset="0"/>
                        <a:ea typeface="Times New Roman" panose="02020603050405020304" pitchFamily="18" charset="0"/>
                      </a:endParaRPr>
                    </a:p>
                  </a:txBody>
                  <a:tcPr marL="31702" marR="31702" marT="0" marB="0"/>
                </a:tc>
                <a:extLst>
                  <a:ext uri="{0D108BD9-81ED-4DB2-BD59-A6C34878D82A}">
                    <a16:rowId xmlns:a16="http://schemas.microsoft.com/office/drawing/2014/main" val="3759802229"/>
                  </a:ext>
                </a:extLst>
              </a:tr>
              <a:tr h="315685">
                <a:tc>
                  <a:txBody>
                    <a:bodyPr/>
                    <a:lstStyle/>
                    <a:p>
                      <a:pPr marL="0" marR="0"/>
                      <a:r>
                        <a:rPr lang="en-US" sz="1800" dirty="0">
                          <a:effectLst/>
                        </a:rPr>
                        <a:t>Italian</a:t>
                      </a:r>
                      <a:endParaRPr lang="en-US" sz="1800" dirty="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a:effectLst/>
                        </a:rPr>
                        <a:t>Italy</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a:effectLst/>
                        </a:rPr>
                        <a:t>it-IT</a:t>
                      </a:r>
                      <a:endParaRPr lang="en-US" sz="1800">
                        <a:effectLst/>
                        <a:latin typeface="Calibri" panose="020F0502020204030204" pitchFamily="34" charset="0"/>
                        <a:ea typeface="Times New Roman" panose="02020603050405020304" pitchFamily="18" charset="0"/>
                      </a:endParaRPr>
                    </a:p>
                  </a:txBody>
                  <a:tcPr marL="31702" marR="31702" marT="0" marB="0"/>
                </a:tc>
                <a:extLst>
                  <a:ext uri="{0D108BD9-81ED-4DB2-BD59-A6C34878D82A}">
                    <a16:rowId xmlns:a16="http://schemas.microsoft.com/office/drawing/2014/main" val="417417796"/>
                  </a:ext>
                </a:extLst>
              </a:tr>
              <a:tr h="315685">
                <a:tc>
                  <a:txBody>
                    <a:bodyPr/>
                    <a:lstStyle/>
                    <a:p>
                      <a:pPr marL="0" marR="0"/>
                      <a:r>
                        <a:rPr lang="en-US" sz="1800" dirty="0">
                          <a:effectLst/>
                        </a:rPr>
                        <a:t>Japanese</a:t>
                      </a:r>
                      <a:endParaRPr lang="en-US" sz="1800" dirty="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a:effectLst/>
                        </a:rPr>
                        <a:t>Japan</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a:effectLst/>
                        </a:rPr>
                        <a:t>ja-JP</a:t>
                      </a:r>
                      <a:endParaRPr lang="en-US" sz="1800">
                        <a:effectLst/>
                        <a:latin typeface="Calibri" panose="020F0502020204030204" pitchFamily="34" charset="0"/>
                        <a:ea typeface="Times New Roman" panose="02020603050405020304" pitchFamily="18" charset="0"/>
                      </a:endParaRPr>
                    </a:p>
                  </a:txBody>
                  <a:tcPr marL="31702" marR="31702" marT="0" marB="0"/>
                </a:tc>
                <a:extLst>
                  <a:ext uri="{0D108BD9-81ED-4DB2-BD59-A6C34878D82A}">
                    <a16:rowId xmlns:a16="http://schemas.microsoft.com/office/drawing/2014/main" val="2724208016"/>
                  </a:ext>
                </a:extLst>
              </a:tr>
              <a:tr h="315685">
                <a:tc>
                  <a:txBody>
                    <a:bodyPr/>
                    <a:lstStyle/>
                    <a:p>
                      <a:pPr marL="0" marR="0"/>
                      <a:r>
                        <a:rPr lang="en-US" sz="1800">
                          <a:effectLst/>
                        </a:rPr>
                        <a:t>Korean</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dirty="0">
                          <a:effectLst/>
                        </a:rPr>
                        <a:t>Korean</a:t>
                      </a:r>
                      <a:endParaRPr lang="en-US" sz="1800" dirty="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a:effectLst/>
                        </a:rPr>
                        <a:t>ko-KR</a:t>
                      </a:r>
                      <a:endParaRPr lang="en-US" sz="1800">
                        <a:effectLst/>
                        <a:latin typeface="Calibri" panose="020F0502020204030204" pitchFamily="34" charset="0"/>
                        <a:ea typeface="Times New Roman" panose="02020603050405020304" pitchFamily="18" charset="0"/>
                      </a:endParaRPr>
                    </a:p>
                  </a:txBody>
                  <a:tcPr marL="31702" marR="31702" marT="0" marB="0"/>
                </a:tc>
                <a:extLst>
                  <a:ext uri="{0D108BD9-81ED-4DB2-BD59-A6C34878D82A}">
                    <a16:rowId xmlns:a16="http://schemas.microsoft.com/office/drawing/2014/main" val="223964932"/>
                  </a:ext>
                </a:extLst>
              </a:tr>
              <a:tr h="315685">
                <a:tc>
                  <a:txBody>
                    <a:bodyPr/>
                    <a:lstStyle/>
                    <a:p>
                      <a:pPr marL="0" marR="0"/>
                      <a:r>
                        <a:rPr lang="en-US" sz="1800">
                          <a:effectLst/>
                        </a:rPr>
                        <a:t>Norwegian (Bokmal)</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dirty="0">
                          <a:effectLst/>
                        </a:rPr>
                        <a:t>Norway</a:t>
                      </a:r>
                      <a:endParaRPr lang="en-US" sz="1800" dirty="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a:effectLst/>
                        </a:rPr>
                        <a:t>nb-NO</a:t>
                      </a:r>
                      <a:endParaRPr lang="en-US" sz="1800">
                        <a:effectLst/>
                        <a:latin typeface="Calibri" panose="020F0502020204030204" pitchFamily="34" charset="0"/>
                        <a:ea typeface="Times New Roman" panose="02020603050405020304" pitchFamily="18" charset="0"/>
                      </a:endParaRPr>
                    </a:p>
                  </a:txBody>
                  <a:tcPr marL="31702" marR="31702" marT="0" marB="0"/>
                </a:tc>
                <a:extLst>
                  <a:ext uri="{0D108BD9-81ED-4DB2-BD59-A6C34878D82A}">
                    <a16:rowId xmlns:a16="http://schemas.microsoft.com/office/drawing/2014/main" val="568290657"/>
                  </a:ext>
                </a:extLst>
              </a:tr>
              <a:tr h="315685">
                <a:tc>
                  <a:txBody>
                    <a:bodyPr/>
                    <a:lstStyle/>
                    <a:p>
                      <a:pPr marL="0" marR="0"/>
                      <a:r>
                        <a:rPr lang="en-US" sz="1800">
                          <a:effectLst/>
                        </a:rPr>
                        <a:t>Polish</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dirty="0">
                          <a:effectLst/>
                        </a:rPr>
                        <a:t>Poland</a:t>
                      </a:r>
                      <a:endParaRPr lang="en-US" sz="1800" dirty="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a:effectLst/>
                        </a:rPr>
                        <a:t>pl-PL</a:t>
                      </a:r>
                      <a:endParaRPr lang="en-US" sz="1800">
                        <a:effectLst/>
                        <a:latin typeface="Calibri" panose="020F0502020204030204" pitchFamily="34" charset="0"/>
                        <a:ea typeface="Times New Roman" panose="02020603050405020304" pitchFamily="18" charset="0"/>
                      </a:endParaRPr>
                    </a:p>
                  </a:txBody>
                  <a:tcPr marL="31702" marR="31702" marT="0" marB="0"/>
                </a:tc>
                <a:extLst>
                  <a:ext uri="{0D108BD9-81ED-4DB2-BD59-A6C34878D82A}">
                    <a16:rowId xmlns:a16="http://schemas.microsoft.com/office/drawing/2014/main" val="19152035"/>
                  </a:ext>
                </a:extLst>
              </a:tr>
              <a:tr h="315685">
                <a:tc>
                  <a:txBody>
                    <a:bodyPr/>
                    <a:lstStyle/>
                    <a:p>
                      <a:pPr marL="0" marR="0"/>
                      <a:r>
                        <a:rPr lang="en-US" sz="1800">
                          <a:effectLst/>
                        </a:rPr>
                        <a:t>Portuguese</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a:effectLst/>
                        </a:rPr>
                        <a:t>Brazil</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dirty="0" err="1">
                          <a:effectLst/>
                        </a:rPr>
                        <a:t>pt</a:t>
                      </a:r>
                      <a:r>
                        <a:rPr lang="en-US" sz="1800" dirty="0">
                          <a:effectLst/>
                        </a:rPr>
                        <a:t>-BR</a:t>
                      </a:r>
                      <a:endParaRPr lang="en-US" sz="1800" dirty="0">
                        <a:effectLst/>
                        <a:latin typeface="Calibri" panose="020F0502020204030204" pitchFamily="34" charset="0"/>
                        <a:ea typeface="Times New Roman" panose="02020603050405020304" pitchFamily="18" charset="0"/>
                      </a:endParaRPr>
                    </a:p>
                  </a:txBody>
                  <a:tcPr marL="31702" marR="31702" marT="0" marB="0"/>
                </a:tc>
                <a:extLst>
                  <a:ext uri="{0D108BD9-81ED-4DB2-BD59-A6C34878D82A}">
                    <a16:rowId xmlns:a16="http://schemas.microsoft.com/office/drawing/2014/main" val="1294520405"/>
                  </a:ext>
                </a:extLst>
              </a:tr>
              <a:tr h="315685">
                <a:tc>
                  <a:txBody>
                    <a:bodyPr/>
                    <a:lstStyle/>
                    <a:p>
                      <a:pPr marL="0" marR="0"/>
                      <a:r>
                        <a:rPr lang="en-US" sz="1800">
                          <a:effectLst/>
                        </a:rPr>
                        <a:t>Portuguese</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a:effectLst/>
                        </a:rPr>
                        <a:t>Portugal</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dirty="0" err="1">
                          <a:effectLst/>
                        </a:rPr>
                        <a:t>pt</a:t>
                      </a:r>
                      <a:r>
                        <a:rPr lang="en-US" sz="1800" dirty="0">
                          <a:effectLst/>
                        </a:rPr>
                        <a:t>-PT</a:t>
                      </a:r>
                      <a:endParaRPr lang="en-US" sz="1800" dirty="0">
                        <a:effectLst/>
                        <a:latin typeface="Calibri" panose="020F0502020204030204" pitchFamily="34" charset="0"/>
                        <a:ea typeface="Times New Roman" panose="02020603050405020304" pitchFamily="18" charset="0"/>
                      </a:endParaRPr>
                    </a:p>
                  </a:txBody>
                  <a:tcPr marL="31702" marR="31702" marT="0" marB="0"/>
                </a:tc>
                <a:extLst>
                  <a:ext uri="{0D108BD9-81ED-4DB2-BD59-A6C34878D82A}">
                    <a16:rowId xmlns:a16="http://schemas.microsoft.com/office/drawing/2014/main" val="1468220940"/>
                  </a:ext>
                </a:extLst>
              </a:tr>
              <a:tr h="315685">
                <a:tc>
                  <a:txBody>
                    <a:bodyPr/>
                    <a:lstStyle/>
                    <a:p>
                      <a:pPr marL="0" marR="0"/>
                      <a:r>
                        <a:rPr lang="en-US" sz="1800">
                          <a:effectLst/>
                        </a:rPr>
                        <a:t>Russian</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a:effectLst/>
                        </a:rPr>
                        <a:t>Russia</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dirty="0" err="1">
                          <a:effectLst/>
                        </a:rPr>
                        <a:t>ru</a:t>
                      </a:r>
                      <a:r>
                        <a:rPr lang="en-US" sz="1800" dirty="0">
                          <a:effectLst/>
                        </a:rPr>
                        <a:t>-RU</a:t>
                      </a:r>
                      <a:endParaRPr lang="en-US" sz="1800" dirty="0">
                        <a:effectLst/>
                        <a:latin typeface="Calibri" panose="020F0502020204030204" pitchFamily="34" charset="0"/>
                        <a:ea typeface="Times New Roman" panose="02020603050405020304" pitchFamily="18" charset="0"/>
                      </a:endParaRPr>
                    </a:p>
                  </a:txBody>
                  <a:tcPr marL="31702" marR="31702" marT="0" marB="0"/>
                </a:tc>
                <a:extLst>
                  <a:ext uri="{0D108BD9-81ED-4DB2-BD59-A6C34878D82A}">
                    <a16:rowId xmlns:a16="http://schemas.microsoft.com/office/drawing/2014/main" val="3607066817"/>
                  </a:ext>
                </a:extLst>
              </a:tr>
              <a:tr h="315685">
                <a:tc>
                  <a:txBody>
                    <a:bodyPr/>
                    <a:lstStyle/>
                    <a:p>
                      <a:pPr marL="0" marR="0"/>
                      <a:r>
                        <a:rPr lang="en-US" sz="1800">
                          <a:effectLst/>
                        </a:rPr>
                        <a:t>Spanish</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a:effectLst/>
                        </a:rPr>
                        <a:t>Spain</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dirty="0" err="1">
                          <a:effectLst/>
                        </a:rPr>
                        <a:t>es</a:t>
                      </a:r>
                      <a:r>
                        <a:rPr lang="en-US" sz="1800" dirty="0">
                          <a:effectLst/>
                        </a:rPr>
                        <a:t>-ES</a:t>
                      </a:r>
                      <a:endParaRPr lang="en-US" sz="1800" dirty="0">
                        <a:effectLst/>
                        <a:latin typeface="Calibri" panose="020F0502020204030204" pitchFamily="34" charset="0"/>
                        <a:ea typeface="Times New Roman" panose="02020603050405020304" pitchFamily="18" charset="0"/>
                      </a:endParaRPr>
                    </a:p>
                  </a:txBody>
                  <a:tcPr marL="31702" marR="31702" marT="0" marB="0"/>
                </a:tc>
                <a:extLst>
                  <a:ext uri="{0D108BD9-81ED-4DB2-BD59-A6C34878D82A}">
                    <a16:rowId xmlns:a16="http://schemas.microsoft.com/office/drawing/2014/main" val="375401027"/>
                  </a:ext>
                </a:extLst>
              </a:tr>
              <a:tr h="315685">
                <a:tc>
                  <a:txBody>
                    <a:bodyPr/>
                    <a:lstStyle/>
                    <a:p>
                      <a:pPr marL="0" marR="0"/>
                      <a:r>
                        <a:rPr lang="en-US" sz="1800">
                          <a:effectLst/>
                        </a:rPr>
                        <a:t>Spanish</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a:effectLst/>
                        </a:rPr>
                        <a:t>Mexico</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dirty="0" err="1">
                          <a:effectLst/>
                        </a:rPr>
                        <a:t>es</a:t>
                      </a:r>
                      <a:r>
                        <a:rPr lang="en-US" sz="1800" dirty="0">
                          <a:effectLst/>
                        </a:rPr>
                        <a:t>-MX</a:t>
                      </a:r>
                      <a:endParaRPr lang="en-US" sz="1800" dirty="0">
                        <a:effectLst/>
                        <a:latin typeface="Calibri" panose="020F0502020204030204" pitchFamily="34" charset="0"/>
                        <a:ea typeface="Times New Roman" panose="02020603050405020304" pitchFamily="18" charset="0"/>
                      </a:endParaRPr>
                    </a:p>
                  </a:txBody>
                  <a:tcPr marL="31702" marR="31702" marT="0" marB="0"/>
                </a:tc>
                <a:extLst>
                  <a:ext uri="{0D108BD9-81ED-4DB2-BD59-A6C34878D82A}">
                    <a16:rowId xmlns:a16="http://schemas.microsoft.com/office/drawing/2014/main" val="3727994997"/>
                  </a:ext>
                </a:extLst>
              </a:tr>
              <a:tr h="315685">
                <a:tc>
                  <a:txBody>
                    <a:bodyPr/>
                    <a:lstStyle/>
                    <a:p>
                      <a:pPr marL="0" marR="0"/>
                      <a:r>
                        <a:rPr lang="en-US" sz="1800" dirty="0">
                          <a:effectLst/>
                        </a:rPr>
                        <a:t>Swedish</a:t>
                      </a:r>
                      <a:endParaRPr lang="en-US" sz="1800" dirty="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a:effectLst/>
                        </a:rPr>
                        <a:t>Sweden</a:t>
                      </a:r>
                      <a:endParaRPr lang="en-US" sz="1800">
                        <a:effectLst/>
                        <a:latin typeface="Calibri" panose="020F0502020204030204" pitchFamily="34" charset="0"/>
                        <a:ea typeface="Times New Roman" panose="02020603050405020304" pitchFamily="18" charset="0"/>
                      </a:endParaRPr>
                    </a:p>
                  </a:txBody>
                  <a:tcPr marL="31702" marR="31702" marT="0" marB="0"/>
                </a:tc>
                <a:tc>
                  <a:txBody>
                    <a:bodyPr/>
                    <a:lstStyle/>
                    <a:p>
                      <a:pPr marL="0" marR="0"/>
                      <a:r>
                        <a:rPr lang="en-US" sz="1800" dirty="0" err="1">
                          <a:effectLst/>
                        </a:rPr>
                        <a:t>sv</a:t>
                      </a:r>
                      <a:r>
                        <a:rPr lang="en-US" sz="1800" dirty="0">
                          <a:effectLst/>
                        </a:rPr>
                        <a:t>-SE</a:t>
                      </a:r>
                      <a:endParaRPr lang="en-US" sz="1800" dirty="0">
                        <a:effectLst/>
                        <a:latin typeface="Calibri" panose="020F0502020204030204" pitchFamily="34" charset="0"/>
                        <a:ea typeface="Times New Roman" panose="02020603050405020304" pitchFamily="18" charset="0"/>
                      </a:endParaRPr>
                    </a:p>
                  </a:txBody>
                  <a:tcPr marL="31702" marR="31702" marT="0" marB="0"/>
                </a:tc>
                <a:extLst>
                  <a:ext uri="{0D108BD9-81ED-4DB2-BD59-A6C34878D82A}">
                    <a16:rowId xmlns:a16="http://schemas.microsoft.com/office/drawing/2014/main" val="2990670201"/>
                  </a:ext>
                </a:extLst>
              </a:tr>
            </a:tbl>
          </a:graphicData>
        </a:graphic>
      </p:graphicFrame>
    </p:spTree>
    <p:extLst>
      <p:ext uri="{BB962C8B-B14F-4D97-AF65-F5344CB8AC3E}">
        <p14:creationId xmlns:p14="http://schemas.microsoft.com/office/powerpoint/2010/main" val="314349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PBX: Voicemail</a:t>
            </a:r>
          </a:p>
        </p:txBody>
      </p:sp>
      <p:sp>
        <p:nvSpPr>
          <p:cNvPr id="3" name="Text Placeholder 2"/>
          <p:cNvSpPr>
            <a:spLocks noGrp="1"/>
          </p:cNvSpPr>
          <p:nvPr>
            <p:ph type="body" sz="quarter" idx="10"/>
          </p:nvPr>
        </p:nvSpPr>
        <p:spPr>
          <a:xfrm>
            <a:off x="274638" y="1212850"/>
            <a:ext cx="11887200" cy="5613845"/>
          </a:xfrm>
        </p:spPr>
        <p:txBody>
          <a:bodyPr/>
          <a:lstStyle/>
          <a:p>
            <a:r>
              <a:rPr lang="en-US" dirty="0"/>
              <a:t>Exchange Server 2010/2013: October availability</a:t>
            </a:r>
          </a:p>
          <a:p>
            <a:endParaRPr lang="en-US" sz="2000" dirty="0"/>
          </a:p>
          <a:p>
            <a:r>
              <a:rPr lang="en-US" dirty="0"/>
              <a:t>1.)  Establish Hybrid &amp; Configure OAuth</a:t>
            </a:r>
          </a:p>
          <a:p>
            <a:r>
              <a:rPr lang="en-US" sz="2400" dirty="0">
                <a:solidFill>
                  <a:schemeClr val="bg2">
                    <a:lumMod val="10000"/>
                  </a:schemeClr>
                </a:solidFill>
                <a:latin typeface="Segoe UI"/>
              </a:rPr>
              <a:t>DNS: </a:t>
            </a:r>
            <a:r>
              <a:rPr lang="en-US" sz="2400" dirty="0">
                <a:solidFill>
                  <a:schemeClr val="bg2">
                    <a:lumMod val="10000"/>
                  </a:schemeClr>
                </a:solidFill>
                <a:latin typeface="Segoe UI"/>
                <a:hlinkClick r:id="rId2"/>
              </a:rPr>
              <a:t>https://technet.microsoft.com/en-us/library/mt473798(v=exchg.150).aspx</a:t>
            </a:r>
            <a:endParaRPr lang="en-US" sz="2400" dirty="0">
              <a:solidFill>
                <a:schemeClr val="bg2">
                  <a:lumMod val="10000"/>
                </a:schemeClr>
              </a:solidFill>
              <a:latin typeface="Segoe UI"/>
            </a:endParaRPr>
          </a:p>
          <a:p>
            <a:r>
              <a:rPr lang="en-US" sz="2400" dirty="0">
                <a:solidFill>
                  <a:schemeClr val="bg2">
                    <a:lumMod val="10000"/>
                  </a:schemeClr>
                </a:solidFill>
                <a:latin typeface="Segoe UI"/>
              </a:rPr>
              <a:t>OAuth: </a:t>
            </a:r>
            <a:r>
              <a:rPr lang="en-US" sz="2400" dirty="0">
                <a:solidFill>
                  <a:schemeClr val="bg2">
                    <a:lumMod val="10000"/>
                  </a:schemeClr>
                </a:solidFill>
                <a:latin typeface="Segoe UI"/>
                <a:hlinkClick r:id="rId3"/>
              </a:rPr>
              <a:t>https://technet.microsoft.com/en-us/library/mt652109.aspx</a:t>
            </a:r>
            <a:r>
              <a:rPr lang="en-US" sz="2400" dirty="0">
                <a:solidFill>
                  <a:schemeClr val="bg2">
                    <a:lumMod val="10000"/>
                  </a:schemeClr>
                </a:solidFill>
                <a:latin typeface="Segoe UI"/>
              </a:rPr>
              <a:t> </a:t>
            </a:r>
          </a:p>
          <a:p>
            <a:endParaRPr lang="en-US" sz="2400" dirty="0">
              <a:solidFill>
                <a:schemeClr val="bg2">
                  <a:lumMod val="10000"/>
                </a:schemeClr>
              </a:solidFill>
              <a:latin typeface="Segoe UI"/>
            </a:endParaRPr>
          </a:p>
          <a:p>
            <a:r>
              <a:rPr lang="en-US" dirty="0"/>
              <a:t>2.)  Enable UM users with on-premises mailboxes</a:t>
            </a:r>
          </a:p>
          <a:p>
            <a:r>
              <a:rPr lang="en-US" sz="2400" dirty="0">
                <a:solidFill>
                  <a:srgbClr val="F8F8F8">
                    <a:lumMod val="10000"/>
                  </a:srgbClr>
                </a:solidFill>
                <a:latin typeface="Segoe UI"/>
              </a:rPr>
              <a:t>User: </a:t>
            </a:r>
            <a:r>
              <a:rPr lang="en-US" sz="2400" dirty="0">
                <a:solidFill>
                  <a:schemeClr val="bg2">
                    <a:lumMod val="10000"/>
                  </a:schemeClr>
                </a:solidFill>
                <a:latin typeface="Segoe UI"/>
                <a:hlinkClick r:id="rId4"/>
              </a:rPr>
              <a:t>https://technet.microsoft.com/en-us/library/bb124147(v=exchg.150).aspx</a:t>
            </a:r>
            <a:endParaRPr lang="en-US" sz="2400" dirty="0">
              <a:solidFill>
                <a:schemeClr val="bg2">
                  <a:lumMod val="10000"/>
                </a:schemeClr>
              </a:solidFill>
              <a:latin typeface="Segoe UI"/>
            </a:endParaRPr>
          </a:p>
          <a:p>
            <a:r>
              <a:rPr lang="en-US" sz="2400" dirty="0">
                <a:solidFill>
                  <a:srgbClr val="F8F8F8">
                    <a:lumMod val="10000"/>
                  </a:srgbClr>
                </a:solidFill>
                <a:latin typeface="Segoe UI"/>
              </a:rPr>
              <a:t>Mailbox: </a:t>
            </a:r>
            <a:r>
              <a:rPr lang="en-US" sz="2400" dirty="0">
                <a:solidFill>
                  <a:schemeClr val="bg2">
                    <a:lumMod val="10000"/>
                  </a:schemeClr>
                </a:solidFill>
                <a:latin typeface="Segoe UI"/>
                <a:hlinkClick r:id="rId5"/>
              </a:rPr>
              <a:t>https://technet.microsoft.com/en-us/library/aa998033(v=exchg.160).aspx</a:t>
            </a:r>
            <a:endParaRPr lang="en-US" sz="2400" dirty="0">
              <a:solidFill>
                <a:schemeClr val="bg2">
                  <a:lumMod val="10000"/>
                </a:schemeClr>
              </a:solidFill>
              <a:latin typeface="Segoe UI"/>
            </a:endParaRPr>
          </a:p>
          <a:p>
            <a:endParaRPr lang="en-US" sz="2400" dirty="0">
              <a:solidFill>
                <a:srgbClr val="F8F8F8">
                  <a:lumMod val="10000"/>
                </a:srgbClr>
              </a:solidFill>
              <a:latin typeface="Segoe UI"/>
            </a:endParaRPr>
          </a:p>
          <a:p>
            <a:r>
              <a:rPr lang="en-US" dirty="0"/>
              <a:t>3.)  Turn off Exchange Online licenses</a:t>
            </a:r>
          </a:p>
        </p:txBody>
      </p:sp>
    </p:spTree>
    <p:extLst>
      <p:ext uri="{BB962C8B-B14F-4D97-AF65-F5344CB8AC3E}">
        <p14:creationId xmlns:p14="http://schemas.microsoft.com/office/powerpoint/2010/main" val="153908337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PBX: Service Level Availability</a:t>
            </a:r>
            <a:br>
              <a:rPr lang="en-US" dirty="0"/>
            </a:br>
            <a:r>
              <a:rPr lang="en-US" sz="3200" spc="0" dirty="0">
                <a:gradFill>
                  <a:gsLst>
                    <a:gs pos="1250">
                      <a:schemeClr val="tx2"/>
                    </a:gs>
                    <a:gs pos="99000">
                      <a:schemeClr val="tx2"/>
                    </a:gs>
                  </a:gsLst>
                  <a:lin ang="5400000" scaled="0"/>
                </a:gradFill>
                <a:cs typeface="+mn-cs"/>
              </a:rPr>
              <a:t>Financially accountable for availability &amp; quality</a:t>
            </a:r>
          </a:p>
        </p:txBody>
      </p:sp>
      <p:sp>
        <p:nvSpPr>
          <p:cNvPr id="9" name="TextBox 8"/>
          <p:cNvSpPr txBox="1"/>
          <p:nvPr/>
        </p:nvSpPr>
        <p:spPr>
          <a:xfrm>
            <a:off x="358555" y="1588261"/>
            <a:ext cx="11879482" cy="5338001"/>
          </a:xfrm>
          <a:prstGeom prst="rect">
            <a:avLst/>
          </a:prstGeom>
        </p:spPr>
        <p:txBody>
          <a:bodyPr rot="0" spcFirstLastPara="0" vertOverflow="overflow" horzOverflow="overflow" vert="horz" wrap="square" lIns="91401" tIns="91401" rIns="45700" bIns="91401" numCol="1" spcCol="0" rtlCol="0" fromWordArt="0" anchor="t" anchorCtr="0" forceAA="0" compatLnSpc="1">
            <a:prstTxWarp prst="textNoShape">
              <a:avLst/>
            </a:prstTxWarp>
            <a:noAutofit/>
          </a:bodyPr>
          <a:lstStyle>
            <a:defPPr>
              <a:defRPr lang="en-US"/>
            </a:defPPr>
            <a:lvl1pPr marR="0" lvl="0" indent="0" algn="ctr" defTabSz="914099" fontAlgn="base">
              <a:lnSpc>
                <a:spcPct val="100000"/>
              </a:lnSpc>
              <a:spcBef>
                <a:spcPct val="0"/>
              </a:spcBef>
              <a:spcAft>
                <a:spcPct val="0"/>
              </a:spcAft>
              <a:buClrTx/>
              <a:buSzTx/>
              <a:buFontTx/>
              <a:buNone/>
              <a:tabLst/>
              <a:defRPr kumimoji="0" sz="2200" b="0" i="0" u="none" strike="noStrike" kern="0" cap="none" spc="0" normalizeH="0" baseline="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defRPr>
            </a:lvl1pPr>
          </a:lstStyle>
          <a:p>
            <a:pPr marL="0" marR="0" lvl="0" indent="0" algn="l" defTabSz="932563"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gradFill>
                  <a:gsLst>
                    <a:gs pos="1250">
                      <a:schemeClr val="tx2"/>
                    </a:gs>
                    <a:gs pos="99000">
                      <a:schemeClr val="tx2"/>
                    </a:gs>
                  </a:gsLst>
                  <a:lin ang="5400000" scaled="0"/>
                </a:gradFill>
                <a:effectLst/>
                <a:uLnTx/>
                <a:uFillTx/>
                <a:latin typeface="+mj-lt"/>
                <a:ea typeface="+mn-ea"/>
                <a:cs typeface="+mn-cs"/>
              </a:rPr>
              <a:t>Ensuring every call has great quality </a:t>
            </a:r>
          </a:p>
          <a:p>
            <a:pPr marL="0" marR="0" lvl="0" indent="0" algn="l" defTabSz="932563"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E6E73"/>
                </a:solidFill>
                <a:effectLst/>
                <a:uLnTx/>
                <a:uFillTx/>
                <a:latin typeface="Segoe UI"/>
                <a:ea typeface="+mn-ea"/>
                <a:cs typeface="+mn-cs"/>
              </a:rPr>
              <a:t>Our Goal: Great calls anywhere, anytime, on any device</a:t>
            </a:r>
          </a:p>
          <a:p>
            <a:pPr marL="0" marR="0" lvl="0" indent="0" algn="l" defTabSz="932563"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E6E73"/>
                </a:solidFill>
                <a:effectLst/>
                <a:uLnTx/>
                <a:uFillTx/>
                <a:latin typeface="Segoe UI"/>
                <a:ea typeface="+mn-ea"/>
                <a:cs typeface="+mn-cs"/>
              </a:rPr>
              <a:t>Industry-leading media stack</a:t>
            </a:r>
          </a:p>
          <a:p>
            <a:pPr marL="0" marR="0" lvl="0" indent="0" algn="l" defTabSz="932563"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E6E73"/>
                </a:solidFill>
                <a:effectLst/>
                <a:uLnTx/>
                <a:uFillTx/>
                <a:latin typeface="Segoe UI"/>
                <a:ea typeface="+mn-ea"/>
                <a:cs typeface="+mn-cs"/>
              </a:rPr>
              <a:t>Integrated end-to-end w/devices </a:t>
            </a:r>
          </a:p>
          <a:p>
            <a:pPr marL="0" marR="0" lvl="0" indent="0" algn="l" defTabSz="932563"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6E6E73"/>
              </a:solidFill>
              <a:effectLst/>
              <a:uLnTx/>
              <a:uFillTx/>
              <a:latin typeface="Segoe UI Light"/>
              <a:ea typeface="+mn-ea"/>
              <a:cs typeface="+mn-cs"/>
            </a:endParaRPr>
          </a:p>
          <a:p>
            <a:pPr marL="0" marR="0" lvl="0" indent="0" algn="l" defTabSz="932563"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gradFill>
                  <a:gsLst>
                    <a:gs pos="1250">
                      <a:schemeClr val="tx2"/>
                    </a:gs>
                    <a:gs pos="99000">
                      <a:schemeClr val="tx2"/>
                    </a:gs>
                  </a:gsLst>
                  <a:lin ang="5400000" scaled="0"/>
                </a:gradFill>
                <a:effectLst/>
                <a:uLnTx/>
                <a:uFillTx/>
                <a:latin typeface="+mj-lt"/>
                <a:ea typeface="+mn-ea"/>
                <a:cs typeface="+mn-cs"/>
              </a:rPr>
              <a:t>Skype covered under Office 365 SLA</a:t>
            </a:r>
          </a:p>
          <a:p>
            <a:pPr marL="52388" marR="0" lvl="1" indent="0" defTabSz="914400" eaLnBrk="1" fontAlgn="auto" latinLnBrk="0" hangingPunct="1">
              <a:lnSpc>
                <a:spcPct val="90000"/>
              </a:lnSpc>
              <a:spcBef>
                <a:spcPct val="20000"/>
              </a:spcBef>
              <a:spcAft>
                <a:spcPts val="0"/>
              </a:spcAft>
              <a:buClrTx/>
              <a:buSzPct val="90000"/>
              <a:buFontTx/>
              <a:buNone/>
              <a:tabLst/>
              <a:defRPr/>
            </a:pPr>
            <a:r>
              <a:rPr kumimoji="0" lang="en-US" sz="2000" b="0" i="0" u="none" strike="noStrike" kern="0" cap="none" spc="0" normalizeH="0" baseline="0" noProof="0" dirty="0">
                <a:ln>
                  <a:noFill/>
                </a:ln>
                <a:solidFill>
                  <a:srgbClr val="6E6E73"/>
                </a:solidFill>
                <a:effectLst/>
                <a:uLnTx/>
                <a:uFillTx/>
              </a:rPr>
              <a:t>Included with every Office 365 subscription</a:t>
            </a:r>
          </a:p>
          <a:p>
            <a:pPr marL="52388" marR="0" lvl="1" indent="0" defTabSz="914400" eaLnBrk="1" fontAlgn="auto" latinLnBrk="0" hangingPunct="1">
              <a:lnSpc>
                <a:spcPct val="90000"/>
              </a:lnSpc>
              <a:spcBef>
                <a:spcPct val="20000"/>
              </a:spcBef>
              <a:spcAft>
                <a:spcPts val="0"/>
              </a:spcAft>
              <a:buClrTx/>
              <a:buSzPct val="90000"/>
              <a:buFontTx/>
              <a:buNone/>
              <a:tabLst/>
              <a:defRPr/>
            </a:pPr>
            <a:r>
              <a:rPr kumimoji="0" lang="en-US" sz="2000" b="0" i="0" u="none" strike="noStrike" kern="0" cap="none" spc="0" normalizeH="0" baseline="0" noProof="0" dirty="0">
                <a:ln>
                  <a:noFill/>
                </a:ln>
                <a:solidFill>
                  <a:srgbClr val="6E6E73"/>
                </a:solidFill>
                <a:effectLst/>
                <a:uLnTx/>
                <a:uFillTx/>
              </a:rPr>
              <a:t>Availability of IM and Meetings</a:t>
            </a:r>
          </a:p>
          <a:p>
            <a:pPr marL="52388" marR="0" lvl="1" indent="0" defTabSz="914400" eaLnBrk="1" fontAlgn="auto" latinLnBrk="0" hangingPunct="1">
              <a:lnSpc>
                <a:spcPct val="90000"/>
              </a:lnSpc>
              <a:spcBef>
                <a:spcPct val="20000"/>
              </a:spcBef>
              <a:spcAft>
                <a:spcPts val="0"/>
              </a:spcAft>
              <a:buClrTx/>
              <a:buSzPct val="90000"/>
              <a:buFontTx/>
              <a:buNone/>
              <a:tabLst/>
              <a:defRPr/>
            </a:pPr>
            <a:r>
              <a:rPr kumimoji="0" lang="en-US" sz="2000" b="0" i="0" u="none" strike="noStrike" kern="0" cap="none" spc="0" normalizeH="0" baseline="0" noProof="0" dirty="0">
                <a:ln>
                  <a:noFill/>
                </a:ln>
                <a:solidFill>
                  <a:srgbClr val="6E6E73"/>
                </a:solidFill>
                <a:effectLst/>
                <a:uLnTx/>
                <a:uFillTx/>
              </a:rPr>
              <a:t>Availability of PSTN Calling and Conferencing</a:t>
            </a:r>
          </a:p>
          <a:p>
            <a:pPr marL="0" marR="0" lvl="0" indent="0" algn="l" defTabSz="932563"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6E6E73"/>
              </a:solidFill>
              <a:effectLst/>
              <a:uLnTx/>
              <a:uFillTx/>
              <a:latin typeface="Segoe UI"/>
              <a:ea typeface="+mn-ea"/>
              <a:cs typeface="+mn-cs"/>
            </a:endParaRPr>
          </a:p>
          <a:p>
            <a:pPr marL="0" marR="0" lvl="0" indent="0" algn="l" defTabSz="932563"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gradFill>
                  <a:gsLst>
                    <a:gs pos="1250">
                      <a:schemeClr val="tx2"/>
                    </a:gs>
                    <a:gs pos="99000">
                      <a:schemeClr val="tx2"/>
                    </a:gs>
                  </a:gsLst>
                  <a:lin ang="5400000" scaled="0"/>
                </a:gradFill>
                <a:effectLst/>
                <a:uLnTx/>
                <a:uFillTx/>
                <a:latin typeface="+mj-lt"/>
                <a:ea typeface="+mn-ea"/>
                <a:cs typeface="+mn-cs"/>
              </a:rPr>
              <a:t>Skype for Business also includes SLA for Call Quality</a:t>
            </a:r>
          </a:p>
          <a:p>
            <a:pPr marL="0" marR="0" lvl="0" indent="0" algn="l" defTabSz="932563"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E6E73"/>
                </a:solidFill>
                <a:effectLst/>
                <a:uLnTx/>
                <a:uFillTx/>
                <a:latin typeface="Segoe UI"/>
                <a:ea typeface="Segoe UI" pitchFamily="34" charset="0"/>
                <a:cs typeface="Segoe UI" pitchFamily="34" charset="0"/>
              </a:rPr>
              <a:t>Requirements: Certified IP Phone for Skype for Business with wired Ethernet connection</a:t>
            </a:r>
          </a:p>
          <a:p>
            <a:pPr marL="0" marR="0" lvl="0" indent="0" algn="l" defTabSz="932563"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E6E73"/>
                </a:solidFill>
                <a:effectLst/>
                <a:uLnTx/>
                <a:uFillTx/>
                <a:latin typeface="Segoe UI"/>
                <a:ea typeface="Segoe UI" pitchFamily="34" charset="0"/>
                <a:cs typeface="Segoe UI" pitchFamily="34" charset="0"/>
              </a:rPr>
              <a:t>Media issues need to be due to Microsoft networks</a:t>
            </a:r>
            <a:endParaRPr kumimoji="0" lang="en-US" sz="2000" b="0" i="0" u="none" strike="noStrike" kern="1200" cap="none" spc="0" normalizeH="0" baseline="0" noProof="0" dirty="0">
              <a:ln>
                <a:noFill/>
              </a:ln>
              <a:solidFill>
                <a:srgbClr val="6E6E73"/>
              </a:solidFill>
              <a:effectLst/>
              <a:uLnTx/>
              <a:uFillTx/>
              <a:latin typeface="Segoe UI"/>
              <a:ea typeface="+mn-ea"/>
              <a:cs typeface="+mn-cs"/>
            </a:endParaRPr>
          </a:p>
          <a:p>
            <a:pPr marL="0" marR="0" lvl="0" indent="0" algn="l" defTabSz="932563"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a:p>
            <a:pPr marL="0" marR="0" lvl="0" indent="0" algn="l" defTabSz="932563" eaLnBrk="1" fontAlgn="base" latinLnBrk="0" hangingPunct="1">
              <a:lnSpc>
                <a:spcPct val="100000"/>
              </a:lnSpc>
              <a:spcBef>
                <a:spcPts val="0"/>
              </a:spcBef>
              <a:spcAft>
                <a:spcPct val="0"/>
              </a:spcAft>
              <a:buClrTx/>
              <a:buSzTx/>
              <a:buFontTx/>
              <a:buNone/>
              <a:tabLst/>
              <a:defRPr/>
            </a:pPr>
            <a:endParaRPr kumimoji="0" lang="en-US" sz="1500" b="0" i="0" u="none" strike="noStrike" kern="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graphicFrame>
        <p:nvGraphicFramePr>
          <p:cNvPr id="12" name="Table 11"/>
          <p:cNvGraphicFramePr>
            <a:graphicFrameLocks noGrp="1"/>
          </p:cNvGraphicFramePr>
          <p:nvPr>
            <p:extLst/>
          </p:nvPr>
        </p:nvGraphicFramePr>
        <p:xfrm>
          <a:off x="8601215" y="2664609"/>
          <a:ext cx="3713022" cy="2051853"/>
        </p:xfrm>
        <a:graphic>
          <a:graphicData uri="http://schemas.openxmlformats.org/drawingml/2006/table">
            <a:tbl>
              <a:tblPr firstRow="1" bandRow="1">
                <a:tableStyleId>{69012ECD-51FC-41F1-AA8D-1B2483CD663E}</a:tableStyleId>
              </a:tblPr>
              <a:tblGrid>
                <a:gridCol w="2057400">
                  <a:extLst>
                    <a:ext uri="{9D8B030D-6E8A-4147-A177-3AD203B41FA5}">
                      <a16:colId xmlns:a16="http://schemas.microsoft.com/office/drawing/2014/main" val="3945135312"/>
                    </a:ext>
                  </a:extLst>
                </a:gridCol>
                <a:gridCol w="1655622">
                  <a:extLst>
                    <a:ext uri="{9D8B030D-6E8A-4147-A177-3AD203B41FA5}">
                      <a16:colId xmlns:a16="http://schemas.microsoft.com/office/drawing/2014/main" val="3264414610"/>
                    </a:ext>
                  </a:extLst>
                </a:gridCol>
              </a:tblGrid>
              <a:tr h="446430">
                <a:tc>
                  <a:txBody>
                    <a:bodyPr/>
                    <a:lstStyle>
                      <a:lvl1pPr marL="0" algn="l" defTabSz="932742" rtl="0" eaLnBrk="1" latinLnBrk="0" hangingPunct="1">
                        <a:defRPr sz="1800" b="1" kern="1200">
                          <a:solidFill>
                            <a:schemeClr val="lt1"/>
                          </a:solidFill>
                          <a:latin typeface="Segoe UI"/>
                        </a:defRPr>
                      </a:lvl1pPr>
                      <a:lvl2pPr marL="466371" algn="l" defTabSz="932742" rtl="0" eaLnBrk="1" latinLnBrk="0" hangingPunct="1">
                        <a:defRPr sz="1800" b="1" kern="1200">
                          <a:solidFill>
                            <a:schemeClr val="lt1"/>
                          </a:solidFill>
                          <a:latin typeface="Segoe UI"/>
                        </a:defRPr>
                      </a:lvl2pPr>
                      <a:lvl3pPr marL="932742" algn="l" defTabSz="932742" rtl="0" eaLnBrk="1" latinLnBrk="0" hangingPunct="1">
                        <a:defRPr sz="1800" b="1" kern="1200">
                          <a:solidFill>
                            <a:schemeClr val="lt1"/>
                          </a:solidFill>
                          <a:latin typeface="Segoe UI"/>
                        </a:defRPr>
                      </a:lvl3pPr>
                      <a:lvl4pPr marL="1399113" algn="l" defTabSz="932742" rtl="0" eaLnBrk="1" latinLnBrk="0" hangingPunct="1">
                        <a:defRPr sz="1800" b="1" kern="1200">
                          <a:solidFill>
                            <a:schemeClr val="lt1"/>
                          </a:solidFill>
                          <a:latin typeface="Segoe UI"/>
                        </a:defRPr>
                      </a:lvl4pPr>
                      <a:lvl5pPr marL="1865484" algn="l" defTabSz="932742" rtl="0" eaLnBrk="1" latinLnBrk="0" hangingPunct="1">
                        <a:defRPr sz="1800" b="1" kern="1200">
                          <a:solidFill>
                            <a:schemeClr val="lt1"/>
                          </a:solidFill>
                          <a:latin typeface="Segoe UI"/>
                        </a:defRPr>
                      </a:lvl5pPr>
                      <a:lvl6pPr marL="2331856" algn="l" defTabSz="932742" rtl="0" eaLnBrk="1" latinLnBrk="0" hangingPunct="1">
                        <a:defRPr sz="1800" b="1" kern="1200">
                          <a:solidFill>
                            <a:schemeClr val="lt1"/>
                          </a:solidFill>
                          <a:latin typeface="Segoe UI"/>
                        </a:defRPr>
                      </a:lvl6pPr>
                      <a:lvl7pPr marL="2798226" algn="l" defTabSz="932742" rtl="0" eaLnBrk="1" latinLnBrk="0" hangingPunct="1">
                        <a:defRPr sz="1800" b="1" kern="1200">
                          <a:solidFill>
                            <a:schemeClr val="lt1"/>
                          </a:solidFill>
                          <a:latin typeface="Segoe UI"/>
                        </a:defRPr>
                      </a:lvl7pPr>
                      <a:lvl8pPr marL="3264597" algn="l" defTabSz="932742" rtl="0" eaLnBrk="1" latinLnBrk="0" hangingPunct="1">
                        <a:defRPr sz="1800" b="1" kern="1200">
                          <a:solidFill>
                            <a:schemeClr val="lt1"/>
                          </a:solidFill>
                          <a:latin typeface="Segoe UI"/>
                        </a:defRPr>
                      </a:lvl8pPr>
                      <a:lvl9pPr marL="3730969" algn="l" defTabSz="932742" rtl="0" eaLnBrk="1" latinLnBrk="0" hangingPunct="1">
                        <a:defRPr sz="1800" b="1" kern="1200">
                          <a:solidFill>
                            <a:schemeClr val="lt1"/>
                          </a:solidFill>
                          <a:latin typeface="Segoe UI"/>
                        </a:defRPr>
                      </a:lvl9pPr>
                    </a:lstStyle>
                    <a:p>
                      <a:pPr marL="0" algn="l" defTabSz="1087660" rtl="0" eaLnBrk="1" fontAlgn="t" latinLnBrk="0" hangingPunct="1">
                        <a:spcBef>
                          <a:spcPts val="100"/>
                        </a:spcBef>
                        <a:spcAft>
                          <a:spcPts val="100"/>
                        </a:spcAft>
                      </a:pPr>
                      <a:r>
                        <a:rPr lang="en-US" sz="1600" kern="1200" dirty="0">
                          <a:effectLst/>
                        </a:rPr>
                        <a:t>Monthly uptime %</a:t>
                      </a:r>
                      <a:endParaRPr lang="en-US" sz="1600" kern="1200" dirty="0">
                        <a:gradFill>
                          <a:gsLst>
                            <a:gs pos="0">
                              <a:srgbClr val="FFFFFF"/>
                            </a:gs>
                            <a:gs pos="100000">
                              <a:srgbClr val="FFFFFF"/>
                            </a:gs>
                          </a:gsLst>
                          <a:lin ang="5400000" scaled="0"/>
                        </a:gradFill>
                        <a:effectLst/>
                        <a:latin typeface="+mn-lt"/>
                        <a:ea typeface="+mn-ea"/>
                        <a:cs typeface="+mn-cs"/>
                      </a:endParaRPr>
                    </a:p>
                  </a:txBody>
                  <a:tcPr marL="51811" marR="51811" marT="51811" marB="51811" anchor="ctr"/>
                </a:tc>
                <a:tc>
                  <a:txBody>
                    <a:bodyPr/>
                    <a:lstStyle>
                      <a:lvl1pPr marL="0" algn="l" defTabSz="932742" rtl="0" eaLnBrk="1" latinLnBrk="0" hangingPunct="1">
                        <a:defRPr sz="1800" b="1" kern="1200">
                          <a:solidFill>
                            <a:schemeClr val="lt1"/>
                          </a:solidFill>
                          <a:latin typeface="Segoe UI"/>
                        </a:defRPr>
                      </a:lvl1pPr>
                      <a:lvl2pPr marL="466371" algn="l" defTabSz="932742" rtl="0" eaLnBrk="1" latinLnBrk="0" hangingPunct="1">
                        <a:defRPr sz="1800" b="1" kern="1200">
                          <a:solidFill>
                            <a:schemeClr val="lt1"/>
                          </a:solidFill>
                          <a:latin typeface="Segoe UI"/>
                        </a:defRPr>
                      </a:lvl2pPr>
                      <a:lvl3pPr marL="932742" algn="l" defTabSz="932742" rtl="0" eaLnBrk="1" latinLnBrk="0" hangingPunct="1">
                        <a:defRPr sz="1800" b="1" kern="1200">
                          <a:solidFill>
                            <a:schemeClr val="lt1"/>
                          </a:solidFill>
                          <a:latin typeface="Segoe UI"/>
                        </a:defRPr>
                      </a:lvl3pPr>
                      <a:lvl4pPr marL="1399113" algn="l" defTabSz="932742" rtl="0" eaLnBrk="1" latinLnBrk="0" hangingPunct="1">
                        <a:defRPr sz="1800" b="1" kern="1200">
                          <a:solidFill>
                            <a:schemeClr val="lt1"/>
                          </a:solidFill>
                          <a:latin typeface="Segoe UI"/>
                        </a:defRPr>
                      </a:lvl4pPr>
                      <a:lvl5pPr marL="1865484" algn="l" defTabSz="932742" rtl="0" eaLnBrk="1" latinLnBrk="0" hangingPunct="1">
                        <a:defRPr sz="1800" b="1" kern="1200">
                          <a:solidFill>
                            <a:schemeClr val="lt1"/>
                          </a:solidFill>
                          <a:latin typeface="Segoe UI"/>
                        </a:defRPr>
                      </a:lvl5pPr>
                      <a:lvl6pPr marL="2331856" algn="l" defTabSz="932742" rtl="0" eaLnBrk="1" latinLnBrk="0" hangingPunct="1">
                        <a:defRPr sz="1800" b="1" kern="1200">
                          <a:solidFill>
                            <a:schemeClr val="lt1"/>
                          </a:solidFill>
                          <a:latin typeface="Segoe UI"/>
                        </a:defRPr>
                      </a:lvl6pPr>
                      <a:lvl7pPr marL="2798226" algn="l" defTabSz="932742" rtl="0" eaLnBrk="1" latinLnBrk="0" hangingPunct="1">
                        <a:defRPr sz="1800" b="1" kern="1200">
                          <a:solidFill>
                            <a:schemeClr val="lt1"/>
                          </a:solidFill>
                          <a:latin typeface="Segoe UI"/>
                        </a:defRPr>
                      </a:lvl7pPr>
                      <a:lvl8pPr marL="3264597" algn="l" defTabSz="932742" rtl="0" eaLnBrk="1" latinLnBrk="0" hangingPunct="1">
                        <a:defRPr sz="1800" b="1" kern="1200">
                          <a:solidFill>
                            <a:schemeClr val="lt1"/>
                          </a:solidFill>
                          <a:latin typeface="Segoe UI"/>
                        </a:defRPr>
                      </a:lvl8pPr>
                      <a:lvl9pPr marL="3730969" algn="l" defTabSz="932742" rtl="0" eaLnBrk="1" latinLnBrk="0" hangingPunct="1">
                        <a:defRPr sz="1800" b="1" kern="1200">
                          <a:solidFill>
                            <a:schemeClr val="lt1"/>
                          </a:solidFill>
                          <a:latin typeface="Segoe UI"/>
                        </a:defRPr>
                      </a:lvl9pPr>
                    </a:lstStyle>
                    <a:p>
                      <a:pPr marL="0" algn="l" defTabSz="1087660" rtl="0" eaLnBrk="1" fontAlgn="t" latinLnBrk="0" hangingPunct="1">
                        <a:spcBef>
                          <a:spcPts val="100"/>
                        </a:spcBef>
                        <a:spcAft>
                          <a:spcPts val="100"/>
                        </a:spcAft>
                      </a:pPr>
                      <a:r>
                        <a:rPr lang="en-US" sz="1600" kern="1200" dirty="0">
                          <a:effectLst/>
                        </a:rPr>
                        <a:t>Service credit</a:t>
                      </a:r>
                      <a:endParaRPr lang="en-US" sz="1600" kern="1200" dirty="0">
                        <a:gradFill>
                          <a:gsLst>
                            <a:gs pos="0">
                              <a:srgbClr val="FFFFFF"/>
                            </a:gs>
                            <a:gs pos="100000">
                              <a:srgbClr val="FFFFFF"/>
                            </a:gs>
                          </a:gsLst>
                          <a:lin ang="5400000" scaled="0"/>
                        </a:gradFill>
                        <a:effectLst/>
                        <a:latin typeface="+mn-lt"/>
                        <a:ea typeface="+mn-ea"/>
                        <a:cs typeface="+mn-cs"/>
                      </a:endParaRPr>
                    </a:p>
                  </a:txBody>
                  <a:tcPr marL="51811" marR="51811" marT="51811" marB="51811" anchor="ctr"/>
                </a:tc>
                <a:extLst>
                  <a:ext uri="{0D108BD9-81ED-4DB2-BD59-A6C34878D82A}">
                    <a16:rowId xmlns:a16="http://schemas.microsoft.com/office/drawing/2014/main" val="312870674"/>
                  </a:ext>
                </a:extLst>
              </a:tr>
              <a:tr h="535141">
                <a:tc>
                  <a:txBody>
                    <a:bodyPr/>
                    <a:lstStyle>
                      <a:lvl1pPr marL="0" algn="l" defTabSz="932742" rtl="0" eaLnBrk="1" latinLnBrk="0" hangingPunct="1">
                        <a:defRPr sz="1800" kern="1200">
                          <a:solidFill>
                            <a:schemeClr val="dk1"/>
                          </a:solidFill>
                          <a:latin typeface="Segoe UI"/>
                        </a:defRPr>
                      </a:lvl1pPr>
                      <a:lvl2pPr marL="466371" algn="l" defTabSz="932742" rtl="0" eaLnBrk="1" latinLnBrk="0" hangingPunct="1">
                        <a:defRPr sz="1800" kern="1200">
                          <a:solidFill>
                            <a:schemeClr val="dk1"/>
                          </a:solidFill>
                          <a:latin typeface="Segoe UI"/>
                        </a:defRPr>
                      </a:lvl2pPr>
                      <a:lvl3pPr marL="932742" algn="l" defTabSz="932742" rtl="0" eaLnBrk="1" latinLnBrk="0" hangingPunct="1">
                        <a:defRPr sz="1800" kern="1200">
                          <a:solidFill>
                            <a:schemeClr val="dk1"/>
                          </a:solidFill>
                          <a:latin typeface="Segoe UI"/>
                        </a:defRPr>
                      </a:lvl3pPr>
                      <a:lvl4pPr marL="1399113" algn="l" defTabSz="932742" rtl="0" eaLnBrk="1" latinLnBrk="0" hangingPunct="1">
                        <a:defRPr sz="1800" kern="1200">
                          <a:solidFill>
                            <a:schemeClr val="dk1"/>
                          </a:solidFill>
                          <a:latin typeface="Segoe UI"/>
                        </a:defRPr>
                      </a:lvl4pPr>
                      <a:lvl5pPr marL="1865484" algn="l" defTabSz="932742" rtl="0" eaLnBrk="1" latinLnBrk="0" hangingPunct="1">
                        <a:defRPr sz="1800" kern="1200">
                          <a:solidFill>
                            <a:schemeClr val="dk1"/>
                          </a:solidFill>
                          <a:latin typeface="Segoe UI"/>
                        </a:defRPr>
                      </a:lvl5pPr>
                      <a:lvl6pPr marL="2331856" algn="l" defTabSz="932742" rtl="0" eaLnBrk="1" latinLnBrk="0" hangingPunct="1">
                        <a:defRPr sz="1800" kern="1200">
                          <a:solidFill>
                            <a:schemeClr val="dk1"/>
                          </a:solidFill>
                          <a:latin typeface="Segoe UI"/>
                        </a:defRPr>
                      </a:lvl6pPr>
                      <a:lvl7pPr marL="2798226" algn="l" defTabSz="932742" rtl="0" eaLnBrk="1" latinLnBrk="0" hangingPunct="1">
                        <a:defRPr sz="1800" kern="1200">
                          <a:solidFill>
                            <a:schemeClr val="dk1"/>
                          </a:solidFill>
                          <a:latin typeface="Segoe UI"/>
                        </a:defRPr>
                      </a:lvl7pPr>
                      <a:lvl8pPr marL="3264597" algn="l" defTabSz="932742" rtl="0" eaLnBrk="1" latinLnBrk="0" hangingPunct="1">
                        <a:defRPr sz="1800" kern="1200">
                          <a:solidFill>
                            <a:schemeClr val="dk1"/>
                          </a:solidFill>
                          <a:latin typeface="Segoe UI"/>
                        </a:defRPr>
                      </a:lvl8pPr>
                      <a:lvl9pPr marL="3730969" algn="l" defTabSz="932742" rtl="0" eaLnBrk="1" latinLnBrk="0" hangingPunct="1">
                        <a:defRPr sz="1800" kern="1200">
                          <a:solidFill>
                            <a:schemeClr val="dk1"/>
                          </a:solidFill>
                          <a:latin typeface="Segoe UI"/>
                        </a:defRPr>
                      </a:lvl9pPr>
                    </a:lstStyle>
                    <a:p>
                      <a:pPr marL="0" algn="l" defTabSz="1087660" rtl="0" eaLnBrk="1" fontAlgn="t" latinLnBrk="0" hangingPunct="1">
                        <a:spcBef>
                          <a:spcPts val="100"/>
                        </a:spcBef>
                        <a:spcAft>
                          <a:spcPts val="100"/>
                        </a:spcAft>
                      </a:pPr>
                      <a:r>
                        <a:rPr lang="en-US" sz="1600" kern="1200" dirty="0">
                          <a:effectLst/>
                        </a:rPr>
                        <a:t>&lt; 99.9%</a:t>
                      </a:r>
                      <a:endParaRPr lang="en-US" sz="1600" b="1" kern="1200" dirty="0">
                        <a:gradFill>
                          <a:gsLst>
                            <a:gs pos="0">
                              <a:schemeClr val="tx1"/>
                            </a:gs>
                            <a:gs pos="100000">
                              <a:schemeClr val="tx1"/>
                            </a:gs>
                          </a:gsLst>
                          <a:lin ang="5400000" scaled="0"/>
                        </a:gradFill>
                        <a:effectLst/>
                        <a:latin typeface="+mn-lt"/>
                        <a:ea typeface="+mn-ea"/>
                        <a:cs typeface="+mn-cs"/>
                      </a:endParaRPr>
                    </a:p>
                  </a:txBody>
                  <a:tcPr marL="51811" marR="51811" marT="51811" marB="51811" anchor="ctr"/>
                </a:tc>
                <a:tc>
                  <a:txBody>
                    <a:bodyPr/>
                    <a:lstStyle>
                      <a:lvl1pPr marL="0" algn="l" defTabSz="932742" rtl="0" eaLnBrk="1" latinLnBrk="0" hangingPunct="1">
                        <a:defRPr sz="1800" kern="1200">
                          <a:solidFill>
                            <a:schemeClr val="dk1"/>
                          </a:solidFill>
                          <a:latin typeface="Segoe UI"/>
                        </a:defRPr>
                      </a:lvl1pPr>
                      <a:lvl2pPr marL="466371" algn="l" defTabSz="932742" rtl="0" eaLnBrk="1" latinLnBrk="0" hangingPunct="1">
                        <a:defRPr sz="1800" kern="1200">
                          <a:solidFill>
                            <a:schemeClr val="dk1"/>
                          </a:solidFill>
                          <a:latin typeface="Segoe UI"/>
                        </a:defRPr>
                      </a:lvl2pPr>
                      <a:lvl3pPr marL="932742" algn="l" defTabSz="932742" rtl="0" eaLnBrk="1" latinLnBrk="0" hangingPunct="1">
                        <a:defRPr sz="1800" kern="1200">
                          <a:solidFill>
                            <a:schemeClr val="dk1"/>
                          </a:solidFill>
                          <a:latin typeface="Segoe UI"/>
                        </a:defRPr>
                      </a:lvl3pPr>
                      <a:lvl4pPr marL="1399113" algn="l" defTabSz="932742" rtl="0" eaLnBrk="1" latinLnBrk="0" hangingPunct="1">
                        <a:defRPr sz="1800" kern="1200">
                          <a:solidFill>
                            <a:schemeClr val="dk1"/>
                          </a:solidFill>
                          <a:latin typeface="Segoe UI"/>
                        </a:defRPr>
                      </a:lvl4pPr>
                      <a:lvl5pPr marL="1865484" algn="l" defTabSz="932742" rtl="0" eaLnBrk="1" latinLnBrk="0" hangingPunct="1">
                        <a:defRPr sz="1800" kern="1200">
                          <a:solidFill>
                            <a:schemeClr val="dk1"/>
                          </a:solidFill>
                          <a:latin typeface="Segoe UI"/>
                        </a:defRPr>
                      </a:lvl5pPr>
                      <a:lvl6pPr marL="2331856" algn="l" defTabSz="932742" rtl="0" eaLnBrk="1" latinLnBrk="0" hangingPunct="1">
                        <a:defRPr sz="1800" kern="1200">
                          <a:solidFill>
                            <a:schemeClr val="dk1"/>
                          </a:solidFill>
                          <a:latin typeface="Segoe UI"/>
                        </a:defRPr>
                      </a:lvl6pPr>
                      <a:lvl7pPr marL="2798226" algn="l" defTabSz="932742" rtl="0" eaLnBrk="1" latinLnBrk="0" hangingPunct="1">
                        <a:defRPr sz="1800" kern="1200">
                          <a:solidFill>
                            <a:schemeClr val="dk1"/>
                          </a:solidFill>
                          <a:latin typeface="Segoe UI"/>
                        </a:defRPr>
                      </a:lvl7pPr>
                      <a:lvl8pPr marL="3264597" algn="l" defTabSz="932742" rtl="0" eaLnBrk="1" latinLnBrk="0" hangingPunct="1">
                        <a:defRPr sz="1800" kern="1200">
                          <a:solidFill>
                            <a:schemeClr val="dk1"/>
                          </a:solidFill>
                          <a:latin typeface="Segoe UI"/>
                        </a:defRPr>
                      </a:lvl8pPr>
                      <a:lvl9pPr marL="3730969" algn="l" defTabSz="932742" rtl="0" eaLnBrk="1" latinLnBrk="0" hangingPunct="1">
                        <a:defRPr sz="1800" kern="1200">
                          <a:solidFill>
                            <a:schemeClr val="dk1"/>
                          </a:solidFill>
                          <a:latin typeface="Segoe UI"/>
                        </a:defRPr>
                      </a:lvl9pPr>
                    </a:lstStyle>
                    <a:p>
                      <a:pPr marL="0" algn="l" defTabSz="1087660" rtl="0" eaLnBrk="1" fontAlgn="t" latinLnBrk="0" hangingPunct="1">
                        <a:spcBef>
                          <a:spcPts val="100"/>
                        </a:spcBef>
                        <a:spcAft>
                          <a:spcPts val="100"/>
                        </a:spcAft>
                      </a:pPr>
                      <a:r>
                        <a:rPr lang="en-US" sz="1600" kern="1200" dirty="0">
                          <a:effectLst/>
                        </a:rPr>
                        <a:t>25%</a:t>
                      </a:r>
                      <a:endParaRPr lang="en-US" sz="1600" b="1" kern="1200" dirty="0">
                        <a:gradFill>
                          <a:gsLst>
                            <a:gs pos="0">
                              <a:schemeClr val="tx1"/>
                            </a:gs>
                            <a:gs pos="100000">
                              <a:schemeClr val="tx1"/>
                            </a:gs>
                          </a:gsLst>
                          <a:lin ang="5400000" scaled="0"/>
                        </a:gradFill>
                        <a:effectLst/>
                        <a:latin typeface="+mn-lt"/>
                        <a:ea typeface="+mn-ea"/>
                        <a:cs typeface="+mn-cs"/>
                      </a:endParaRPr>
                    </a:p>
                  </a:txBody>
                  <a:tcPr marL="51811" marR="51811" marT="51811" marB="51811" anchor="ctr"/>
                </a:tc>
                <a:extLst>
                  <a:ext uri="{0D108BD9-81ED-4DB2-BD59-A6C34878D82A}">
                    <a16:rowId xmlns:a16="http://schemas.microsoft.com/office/drawing/2014/main" val="4283402472"/>
                  </a:ext>
                </a:extLst>
              </a:tr>
              <a:tr h="535141">
                <a:tc>
                  <a:txBody>
                    <a:bodyPr/>
                    <a:lstStyle>
                      <a:lvl1pPr marL="0" algn="l" defTabSz="932742" rtl="0" eaLnBrk="1" latinLnBrk="0" hangingPunct="1">
                        <a:defRPr sz="1800" kern="1200">
                          <a:solidFill>
                            <a:schemeClr val="dk1"/>
                          </a:solidFill>
                          <a:latin typeface="Segoe UI"/>
                        </a:defRPr>
                      </a:lvl1pPr>
                      <a:lvl2pPr marL="466371" algn="l" defTabSz="932742" rtl="0" eaLnBrk="1" latinLnBrk="0" hangingPunct="1">
                        <a:defRPr sz="1800" kern="1200">
                          <a:solidFill>
                            <a:schemeClr val="dk1"/>
                          </a:solidFill>
                          <a:latin typeface="Segoe UI"/>
                        </a:defRPr>
                      </a:lvl2pPr>
                      <a:lvl3pPr marL="932742" algn="l" defTabSz="932742" rtl="0" eaLnBrk="1" latinLnBrk="0" hangingPunct="1">
                        <a:defRPr sz="1800" kern="1200">
                          <a:solidFill>
                            <a:schemeClr val="dk1"/>
                          </a:solidFill>
                          <a:latin typeface="Segoe UI"/>
                        </a:defRPr>
                      </a:lvl3pPr>
                      <a:lvl4pPr marL="1399113" algn="l" defTabSz="932742" rtl="0" eaLnBrk="1" latinLnBrk="0" hangingPunct="1">
                        <a:defRPr sz="1800" kern="1200">
                          <a:solidFill>
                            <a:schemeClr val="dk1"/>
                          </a:solidFill>
                          <a:latin typeface="Segoe UI"/>
                        </a:defRPr>
                      </a:lvl4pPr>
                      <a:lvl5pPr marL="1865484" algn="l" defTabSz="932742" rtl="0" eaLnBrk="1" latinLnBrk="0" hangingPunct="1">
                        <a:defRPr sz="1800" kern="1200">
                          <a:solidFill>
                            <a:schemeClr val="dk1"/>
                          </a:solidFill>
                          <a:latin typeface="Segoe UI"/>
                        </a:defRPr>
                      </a:lvl5pPr>
                      <a:lvl6pPr marL="2331856" algn="l" defTabSz="932742" rtl="0" eaLnBrk="1" latinLnBrk="0" hangingPunct="1">
                        <a:defRPr sz="1800" kern="1200">
                          <a:solidFill>
                            <a:schemeClr val="dk1"/>
                          </a:solidFill>
                          <a:latin typeface="Segoe UI"/>
                        </a:defRPr>
                      </a:lvl6pPr>
                      <a:lvl7pPr marL="2798226" algn="l" defTabSz="932742" rtl="0" eaLnBrk="1" latinLnBrk="0" hangingPunct="1">
                        <a:defRPr sz="1800" kern="1200">
                          <a:solidFill>
                            <a:schemeClr val="dk1"/>
                          </a:solidFill>
                          <a:latin typeface="Segoe UI"/>
                        </a:defRPr>
                      </a:lvl7pPr>
                      <a:lvl8pPr marL="3264597" algn="l" defTabSz="932742" rtl="0" eaLnBrk="1" latinLnBrk="0" hangingPunct="1">
                        <a:defRPr sz="1800" kern="1200">
                          <a:solidFill>
                            <a:schemeClr val="dk1"/>
                          </a:solidFill>
                          <a:latin typeface="Segoe UI"/>
                        </a:defRPr>
                      </a:lvl8pPr>
                      <a:lvl9pPr marL="3730969" algn="l" defTabSz="932742" rtl="0" eaLnBrk="1" latinLnBrk="0" hangingPunct="1">
                        <a:defRPr sz="1800" kern="1200">
                          <a:solidFill>
                            <a:schemeClr val="dk1"/>
                          </a:solidFill>
                          <a:latin typeface="Segoe UI"/>
                        </a:defRPr>
                      </a:lvl9pPr>
                    </a:lstStyle>
                    <a:p>
                      <a:pPr marL="0" algn="l" defTabSz="1087660" rtl="0" eaLnBrk="1" fontAlgn="t" latinLnBrk="0" hangingPunct="1">
                        <a:spcBef>
                          <a:spcPts val="100"/>
                        </a:spcBef>
                        <a:spcAft>
                          <a:spcPts val="100"/>
                        </a:spcAft>
                      </a:pPr>
                      <a:r>
                        <a:rPr lang="en-US" sz="1600" kern="1200" dirty="0">
                          <a:effectLst/>
                        </a:rPr>
                        <a:t>&lt; 99%</a:t>
                      </a:r>
                      <a:endParaRPr lang="en-US" sz="1600" b="1" kern="1200" dirty="0">
                        <a:gradFill>
                          <a:gsLst>
                            <a:gs pos="0">
                              <a:schemeClr val="tx1"/>
                            </a:gs>
                            <a:gs pos="100000">
                              <a:schemeClr val="tx1"/>
                            </a:gs>
                          </a:gsLst>
                          <a:lin ang="5400000" scaled="0"/>
                        </a:gradFill>
                        <a:effectLst/>
                        <a:latin typeface="+mn-lt"/>
                        <a:ea typeface="+mn-ea"/>
                        <a:cs typeface="+mn-cs"/>
                      </a:endParaRPr>
                    </a:p>
                  </a:txBody>
                  <a:tcPr marL="51811" marR="51811" marT="51811" marB="51811" anchor="ctr"/>
                </a:tc>
                <a:tc>
                  <a:txBody>
                    <a:bodyPr/>
                    <a:lstStyle>
                      <a:lvl1pPr marL="0" algn="l" defTabSz="932742" rtl="0" eaLnBrk="1" latinLnBrk="0" hangingPunct="1">
                        <a:defRPr sz="1800" kern="1200">
                          <a:solidFill>
                            <a:schemeClr val="dk1"/>
                          </a:solidFill>
                          <a:latin typeface="Segoe UI"/>
                        </a:defRPr>
                      </a:lvl1pPr>
                      <a:lvl2pPr marL="466371" algn="l" defTabSz="932742" rtl="0" eaLnBrk="1" latinLnBrk="0" hangingPunct="1">
                        <a:defRPr sz="1800" kern="1200">
                          <a:solidFill>
                            <a:schemeClr val="dk1"/>
                          </a:solidFill>
                          <a:latin typeface="Segoe UI"/>
                        </a:defRPr>
                      </a:lvl2pPr>
                      <a:lvl3pPr marL="932742" algn="l" defTabSz="932742" rtl="0" eaLnBrk="1" latinLnBrk="0" hangingPunct="1">
                        <a:defRPr sz="1800" kern="1200">
                          <a:solidFill>
                            <a:schemeClr val="dk1"/>
                          </a:solidFill>
                          <a:latin typeface="Segoe UI"/>
                        </a:defRPr>
                      </a:lvl3pPr>
                      <a:lvl4pPr marL="1399113" algn="l" defTabSz="932742" rtl="0" eaLnBrk="1" latinLnBrk="0" hangingPunct="1">
                        <a:defRPr sz="1800" kern="1200">
                          <a:solidFill>
                            <a:schemeClr val="dk1"/>
                          </a:solidFill>
                          <a:latin typeface="Segoe UI"/>
                        </a:defRPr>
                      </a:lvl4pPr>
                      <a:lvl5pPr marL="1865484" algn="l" defTabSz="932742" rtl="0" eaLnBrk="1" latinLnBrk="0" hangingPunct="1">
                        <a:defRPr sz="1800" kern="1200">
                          <a:solidFill>
                            <a:schemeClr val="dk1"/>
                          </a:solidFill>
                          <a:latin typeface="Segoe UI"/>
                        </a:defRPr>
                      </a:lvl5pPr>
                      <a:lvl6pPr marL="2331856" algn="l" defTabSz="932742" rtl="0" eaLnBrk="1" latinLnBrk="0" hangingPunct="1">
                        <a:defRPr sz="1800" kern="1200">
                          <a:solidFill>
                            <a:schemeClr val="dk1"/>
                          </a:solidFill>
                          <a:latin typeface="Segoe UI"/>
                        </a:defRPr>
                      </a:lvl6pPr>
                      <a:lvl7pPr marL="2798226" algn="l" defTabSz="932742" rtl="0" eaLnBrk="1" latinLnBrk="0" hangingPunct="1">
                        <a:defRPr sz="1800" kern="1200">
                          <a:solidFill>
                            <a:schemeClr val="dk1"/>
                          </a:solidFill>
                          <a:latin typeface="Segoe UI"/>
                        </a:defRPr>
                      </a:lvl7pPr>
                      <a:lvl8pPr marL="3264597" algn="l" defTabSz="932742" rtl="0" eaLnBrk="1" latinLnBrk="0" hangingPunct="1">
                        <a:defRPr sz="1800" kern="1200">
                          <a:solidFill>
                            <a:schemeClr val="dk1"/>
                          </a:solidFill>
                          <a:latin typeface="Segoe UI"/>
                        </a:defRPr>
                      </a:lvl8pPr>
                      <a:lvl9pPr marL="3730969" algn="l" defTabSz="932742" rtl="0" eaLnBrk="1" latinLnBrk="0" hangingPunct="1">
                        <a:defRPr sz="1800" kern="1200">
                          <a:solidFill>
                            <a:schemeClr val="dk1"/>
                          </a:solidFill>
                          <a:latin typeface="Segoe UI"/>
                        </a:defRPr>
                      </a:lvl9pPr>
                    </a:lstStyle>
                    <a:p>
                      <a:pPr marL="0" algn="l" defTabSz="1087660" rtl="0" eaLnBrk="1" fontAlgn="t" latinLnBrk="0" hangingPunct="1">
                        <a:spcBef>
                          <a:spcPts val="100"/>
                        </a:spcBef>
                        <a:spcAft>
                          <a:spcPts val="100"/>
                        </a:spcAft>
                      </a:pPr>
                      <a:r>
                        <a:rPr lang="en-US" sz="1600" kern="1200" dirty="0">
                          <a:effectLst/>
                        </a:rPr>
                        <a:t>50%</a:t>
                      </a:r>
                      <a:endParaRPr lang="en-US" sz="1600" b="1" kern="1200" dirty="0">
                        <a:gradFill>
                          <a:gsLst>
                            <a:gs pos="0">
                              <a:schemeClr val="tx1"/>
                            </a:gs>
                            <a:gs pos="100000">
                              <a:schemeClr val="tx1"/>
                            </a:gs>
                          </a:gsLst>
                          <a:lin ang="5400000" scaled="0"/>
                        </a:gradFill>
                        <a:effectLst/>
                        <a:latin typeface="+mn-lt"/>
                        <a:ea typeface="+mn-ea"/>
                        <a:cs typeface="+mn-cs"/>
                      </a:endParaRPr>
                    </a:p>
                  </a:txBody>
                  <a:tcPr marL="51811" marR="51811" marT="51811" marB="51811" anchor="ctr"/>
                </a:tc>
                <a:extLst>
                  <a:ext uri="{0D108BD9-81ED-4DB2-BD59-A6C34878D82A}">
                    <a16:rowId xmlns:a16="http://schemas.microsoft.com/office/drawing/2014/main" val="863439810"/>
                  </a:ext>
                </a:extLst>
              </a:tr>
              <a:tr h="535141">
                <a:tc>
                  <a:txBody>
                    <a:bodyPr/>
                    <a:lstStyle>
                      <a:lvl1pPr marL="0" algn="l" defTabSz="932742" rtl="0" eaLnBrk="1" latinLnBrk="0" hangingPunct="1">
                        <a:defRPr sz="1800" kern="1200">
                          <a:solidFill>
                            <a:schemeClr val="dk1"/>
                          </a:solidFill>
                          <a:latin typeface="Segoe UI"/>
                        </a:defRPr>
                      </a:lvl1pPr>
                      <a:lvl2pPr marL="466371" algn="l" defTabSz="932742" rtl="0" eaLnBrk="1" latinLnBrk="0" hangingPunct="1">
                        <a:defRPr sz="1800" kern="1200">
                          <a:solidFill>
                            <a:schemeClr val="dk1"/>
                          </a:solidFill>
                          <a:latin typeface="Segoe UI"/>
                        </a:defRPr>
                      </a:lvl2pPr>
                      <a:lvl3pPr marL="932742" algn="l" defTabSz="932742" rtl="0" eaLnBrk="1" latinLnBrk="0" hangingPunct="1">
                        <a:defRPr sz="1800" kern="1200">
                          <a:solidFill>
                            <a:schemeClr val="dk1"/>
                          </a:solidFill>
                          <a:latin typeface="Segoe UI"/>
                        </a:defRPr>
                      </a:lvl3pPr>
                      <a:lvl4pPr marL="1399113" algn="l" defTabSz="932742" rtl="0" eaLnBrk="1" latinLnBrk="0" hangingPunct="1">
                        <a:defRPr sz="1800" kern="1200">
                          <a:solidFill>
                            <a:schemeClr val="dk1"/>
                          </a:solidFill>
                          <a:latin typeface="Segoe UI"/>
                        </a:defRPr>
                      </a:lvl4pPr>
                      <a:lvl5pPr marL="1865484" algn="l" defTabSz="932742" rtl="0" eaLnBrk="1" latinLnBrk="0" hangingPunct="1">
                        <a:defRPr sz="1800" kern="1200">
                          <a:solidFill>
                            <a:schemeClr val="dk1"/>
                          </a:solidFill>
                          <a:latin typeface="Segoe UI"/>
                        </a:defRPr>
                      </a:lvl5pPr>
                      <a:lvl6pPr marL="2331856" algn="l" defTabSz="932742" rtl="0" eaLnBrk="1" latinLnBrk="0" hangingPunct="1">
                        <a:defRPr sz="1800" kern="1200">
                          <a:solidFill>
                            <a:schemeClr val="dk1"/>
                          </a:solidFill>
                          <a:latin typeface="Segoe UI"/>
                        </a:defRPr>
                      </a:lvl6pPr>
                      <a:lvl7pPr marL="2798226" algn="l" defTabSz="932742" rtl="0" eaLnBrk="1" latinLnBrk="0" hangingPunct="1">
                        <a:defRPr sz="1800" kern="1200">
                          <a:solidFill>
                            <a:schemeClr val="dk1"/>
                          </a:solidFill>
                          <a:latin typeface="Segoe UI"/>
                        </a:defRPr>
                      </a:lvl7pPr>
                      <a:lvl8pPr marL="3264597" algn="l" defTabSz="932742" rtl="0" eaLnBrk="1" latinLnBrk="0" hangingPunct="1">
                        <a:defRPr sz="1800" kern="1200">
                          <a:solidFill>
                            <a:schemeClr val="dk1"/>
                          </a:solidFill>
                          <a:latin typeface="Segoe UI"/>
                        </a:defRPr>
                      </a:lvl8pPr>
                      <a:lvl9pPr marL="3730969" algn="l" defTabSz="932742" rtl="0" eaLnBrk="1" latinLnBrk="0" hangingPunct="1">
                        <a:defRPr sz="1800" kern="1200">
                          <a:solidFill>
                            <a:schemeClr val="dk1"/>
                          </a:solidFill>
                          <a:latin typeface="Segoe UI"/>
                        </a:defRPr>
                      </a:lvl9pPr>
                    </a:lstStyle>
                    <a:p>
                      <a:pPr marL="0" algn="l" defTabSz="1087660" rtl="0" eaLnBrk="1" fontAlgn="t" latinLnBrk="0" hangingPunct="1">
                        <a:spcBef>
                          <a:spcPts val="100"/>
                        </a:spcBef>
                        <a:spcAft>
                          <a:spcPts val="100"/>
                        </a:spcAft>
                      </a:pPr>
                      <a:r>
                        <a:rPr lang="en-US" sz="1600" kern="1200" dirty="0">
                          <a:effectLst/>
                        </a:rPr>
                        <a:t>&lt; 95%</a:t>
                      </a:r>
                      <a:endParaRPr lang="en-US" sz="1600" b="1" kern="1200" dirty="0">
                        <a:gradFill>
                          <a:gsLst>
                            <a:gs pos="0">
                              <a:schemeClr val="tx1"/>
                            </a:gs>
                            <a:gs pos="100000">
                              <a:schemeClr val="tx1"/>
                            </a:gs>
                          </a:gsLst>
                          <a:lin ang="5400000" scaled="0"/>
                        </a:gradFill>
                        <a:effectLst/>
                        <a:latin typeface="+mn-lt"/>
                        <a:ea typeface="+mn-ea"/>
                        <a:cs typeface="+mn-cs"/>
                      </a:endParaRPr>
                    </a:p>
                  </a:txBody>
                  <a:tcPr marL="51811" marR="51811" marT="51811" marB="51811" anchor="ctr"/>
                </a:tc>
                <a:tc>
                  <a:txBody>
                    <a:bodyPr/>
                    <a:lstStyle>
                      <a:lvl1pPr marL="0" algn="l" defTabSz="932742" rtl="0" eaLnBrk="1" latinLnBrk="0" hangingPunct="1">
                        <a:defRPr sz="1800" kern="1200">
                          <a:solidFill>
                            <a:schemeClr val="dk1"/>
                          </a:solidFill>
                          <a:latin typeface="Segoe UI"/>
                        </a:defRPr>
                      </a:lvl1pPr>
                      <a:lvl2pPr marL="466371" algn="l" defTabSz="932742" rtl="0" eaLnBrk="1" latinLnBrk="0" hangingPunct="1">
                        <a:defRPr sz="1800" kern="1200">
                          <a:solidFill>
                            <a:schemeClr val="dk1"/>
                          </a:solidFill>
                          <a:latin typeface="Segoe UI"/>
                        </a:defRPr>
                      </a:lvl2pPr>
                      <a:lvl3pPr marL="932742" algn="l" defTabSz="932742" rtl="0" eaLnBrk="1" latinLnBrk="0" hangingPunct="1">
                        <a:defRPr sz="1800" kern="1200">
                          <a:solidFill>
                            <a:schemeClr val="dk1"/>
                          </a:solidFill>
                          <a:latin typeface="Segoe UI"/>
                        </a:defRPr>
                      </a:lvl3pPr>
                      <a:lvl4pPr marL="1399113" algn="l" defTabSz="932742" rtl="0" eaLnBrk="1" latinLnBrk="0" hangingPunct="1">
                        <a:defRPr sz="1800" kern="1200">
                          <a:solidFill>
                            <a:schemeClr val="dk1"/>
                          </a:solidFill>
                          <a:latin typeface="Segoe UI"/>
                        </a:defRPr>
                      </a:lvl4pPr>
                      <a:lvl5pPr marL="1865484" algn="l" defTabSz="932742" rtl="0" eaLnBrk="1" latinLnBrk="0" hangingPunct="1">
                        <a:defRPr sz="1800" kern="1200">
                          <a:solidFill>
                            <a:schemeClr val="dk1"/>
                          </a:solidFill>
                          <a:latin typeface="Segoe UI"/>
                        </a:defRPr>
                      </a:lvl5pPr>
                      <a:lvl6pPr marL="2331856" algn="l" defTabSz="932742" rtl="0" eaLnBrk="1" latinLnBrk="0" hangingPunct="1">
                        <a:defRPr sz="1800" kern="1200">
                          <a:solidFill>
                            <a:schemeClr val="dk1"/>
                          </a:solidFill>
                          <a:latin typeface="Segoe UI"/>
                        </a:defRPr>
                      </a:lvl6pPr>
                      <a:lvl7pPr marL="2798226" algn="l" defTabSz="932742" rtl="0" eaLnBrk="1" latinLnBrk="0" hangingPunct="1">
                        <a:defRPr sz="1800" kern="1200">
                          <a:solidFill>
                            <a:schemeClr val="dk1"/>
                          </a:solidFill>
                          <a:latin typeface="Segoe UI"/>
                        </a:defRPr>
                      </a:lvl7pPr>
                      <a:lvl8pPr marL="3264597" algn="l" defTabSz="932742" rtl="0" eaLnBrk="1" latinLnBrk="0" hangingPunct="1">
                        <a:defRPr sz="1800" kern="1200">
                          <a:solidFill>
                            <a:schemeClr val="dk1"/>
                          </a:solidFill>
                          <a:latin typeface="Segoe UI"/>
                        </a:defRPr>
                      </a:lvl8pPr>
                      <a:lvl9pPr marL="3730969" algn="l" defTabSz="932742" rtl="0" eaLnBrk="1" latinLnBrk="0" hangingPunct="1">
                        <a:defRPr sz="1800" kern="1200">
                          <a:solidFill>
                            <a:schemeClr val="dk1"/>
                          </a:solidFill>
                          <a:latin typeface="Segoe UI"/>
                        </a:defRPr>
                      </a:lvl9pPr>
                    </a:lstStyle>
                    <a:p>
                      <a:pPr marL="0" algn="l" defTabSz="1087660" rtl="0" eaLnBrk="1" fontAlgn="t" latinLnBrk="0" hangingPunct="1">
                        <a:spcBef>
                          <a:spcPts val="100"/>
                        </a:spcBef>
                        <a:spcAft>
                          <a:spcPts val="100"/>
                        </a:spcAft>
                      </a:pPr>
                      <a:r>
                        <a:rPr lang="en-US" sz="1600" kern="1200" dirty="0">
                          <a:effectLst/>
                        </a:rPr>
                        <a:t>100%</a:t>
                      </a:r>
                      <a:endParaRPr lang="en-US" sz="1600" b="1" kern="1200" dirty="0">
                        <a:gradFill>
                          <a:gsLst>
                            <a:gs pos="0">
                              <a:schemeClr val="tx1"/>
                            </a:gs>
                            <a:gs pos="100000">
                              <a:schemeClr val="tx1"/>
                            </a:gs>
                          </a:gsLst>
                          <a:lin ang="5400000" scaled="0"/>
                        </a:gradFill>
                        <a:effectLst/>
                        <a:latin typeface="+mn-lt"/>
                        <a:ea typeface="+mn-ea"/>
                        <a:cs typeface="+mn-cs"/>
                      </a:endParaRPr>
                    </a:p>
                  </a:txBody>
                  <a:tcPr marL="51811" marR="51811" marT="51811" marB="51811" anchor="ctr"/>
                </a:tc>
                <a:extLst>
                  <a:ext uri="{0D108BD9-81ED-4DB2-BD59-A6C34878D82A}">
                    <a16:rowId xmlns:a16="http://schemas.microsoft.com/office/drawing/2014/main" val="1466220364"/>
                  </a:ext>
                </a:extLst>
              </a:tr>
            </a:tbl>
          </a:graphicData>
        </a:graphic>
      </p:graphicFrame>
      <p:sp>
        <p:nvSpPr>
          <p:cNvPr id="13" name="Rectangle 12"/>
          <p:cNvSpPr/>
          <p:nvPr/>
        </p:nvSpPr>
        <p:spPr>
          <a:xfrm>
            <a:off x="8601215" y="2213530"/>
            <a:ext cx="3713022" cy="369332"/>
          </a:xfrm>
          <a:prstGeom prst="rect">
            <a:avLst/>
          </a:prstGeom>
        </p:spPr>
        <p:txBody>
          <a:bodyPr wrap="square">
            <a:spAutoFit/>
          </a:bodyPr>
          <a:lstStyle/>
          <a:p>
            <a:pPr marL="0" marR="0" lvl="0" indent="0" algn="ctr" defTabSz="1087660" eaLnBrk="1" fontAlgn="t" latinLnBrk="0" hangingPunct="1">
              <a:lnSpc>
                <a:spcPct val="100000"/>
              </a:lnSpc>
              <a:spcBef>
                <a:spcPts val="100"/>
              </a:spcBef>
              <a:spcAft>
                <a:spcPts val="100"/>
              </a:spcAft>
              <a:buClrTx/>
              <a:buSzTx/>
              <a:buFontTx/>
              <a:buNone/>
              <a:tabLst/>
              <a:defRPr/>
            </a:pPr>
            <a:r>
              <a:rPr kumimoji="0" lang="en-US" sz="1800" b="1" i="0" u="none" strike="noStrike" kern="0" cap="none" spc="0" normalizeH="0" baseline="0" noProof="0" dirty="0">
                <a:ln>
                  <a:noFill/>
                </a:ln>
                <a:solidFill>
                  <a:schemeClr val="tx2"/>
                </a:solidFill>
                <a:effectLst/>
                <a:uLnTx/>
                <a:uFillTx/>
              </a:rPr>
              <a:t>Skype for Business Quality SLA</a:t>
            </a:r>
          </a:p>
        </p:txBody>
      </p:sp>
    </p:spTree>
    <p:extLst>
      <p:ext uri="{BB962C8B-B14F-4D97-AF65-F5344CB8AC3E}">
        <p14:creationId xmlns:p14="http://schemas.microsoft.com/office/powerpoint/2010/main" val="203075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PBX: Administration Features</a:t>
            </a:r>
          </a:p>
        </p:txBody>
      </p:sp>
      <p:sp>
        <p:nvSpPr>
          <p:cNvPr id="3" name="Text Placeholder 2"/>
          <p:cNvSpPr>
            <a:spLocks noGrp="1"/>
          </p:cNvSpPr>
          <p:nvPr>
            <p:ph type="body" sz="quarter" idx="10"/>
          </p:nvPr>
        </p:nvSpPr>
        <p:spPr>
          <a:xfrm>
            <a:off x="274638" y="1447839"/>
            <a:ext cx="11887200" cy="5343001"/>
          </a:xfrm>
        </p:spPr>
        <p:txBody>
          <a:bodyPr/>
          <a:lstStyle/>
          <a:p>
            <a:r>
              <a:rPr lang="en-US" dirty="0"/>
              <a:t>Operations</a:t>
            </a:r>
          </a:p>
          <a:p>
            <a:r>
              <a:rPr lang="en-US" sz="2400" dirty="0">
                <a:solidFill>
                  <a:schemeClr val="bg2">
                    <a:lumMod val="10000"/>
                  </a:schemeClr>
                </a:solidFill>
                <a:latin typeface="Segoe UI"/>
              </a:rPr>
              <a:t>Tenant Admin with PowerShell</a:t>
            </a:r>
          </a:p>
          <a:p>
            <a:r>
              <a:rPr lang="en-US" sz="2400" dirty="0">
                <a:solidFill>
                  <a:schemeClr val="bg2">
                    <a:lumMod val="10000"/>
                  </a:schemeClr>
                </a:solidFill>
                <a:latin typeface="Segoe UI"/>
              </a:rPr>
              <a:t>Call Detail Records</a:t>
            </a:r>
          </a:p>
          <a:p>
            <a:r>
              <a:rPr lang="en-US" sz="2400" dirty="0">
                <a:solidFill>
                  <a:schemeClr val="bg2">
                    <a:lumMod val="10000"/>
                  </a:schemeClr>
                </a:solidFill>
                <a:latin typeface="Segoe UI"/>
              </a:rPr>
              <a:t>Call Quality Dashboard</a:t>
            </a:r>
          </a:p>
          <a:p>
            <a:endParaRPr lang="en-US" sz="2400" dirty="0">
              <a:solidFill>
                <a:schemeClr val="bg2">
                  <a:lumMod val="10000"/>
                </a:schemeClr>
              </a:solidFill>
              <a:latin typeface="Segoe UI"/>
            </a:endParaRPr>
          </a:p>
          <a:p>
            <a:r>
              <a:rPr lang="en-US" dirty="0"/>
              <a:t>Admin features</a:t>
            </a:r>
          </a:p>
          <a:p>
            <a:r>
              <a:rPr lang="en-US" sz="2400" dirty="0">
                <a:solidFill>
                  <a:schemeClr val="bg2">
                    <a:lumMod val="10000"/>
                  </a:schemeClr>
                </a:solidFill>
                <a:latin typeface="Segoe UI"/>
              </a:rPr>
              <a:t>Multiple Emergency numbers</a:t>
            </a:r>
          </a:p>
          <a:p>
            <a:r>
              <a:rPr lang="en-US" sz="2400" dirty="0">
                <a:solidFill>
                  <a:schemeClr val="bg2">
                    <a:lumMod val="10000"/>
                  </a:schemeClr>
                </a:solidFill>
                <a:latin typeface="Segoe UI"/>
              </a:rPr>
              <a:t>Rate my Call Reporting</a:t>
            </a:r>
          </a:p>
          <a:p>
            <a:r>
              <a:rPr lang="en-US" sz="2400" dirty="0">
                <a:solidFill>
                  <a:schemeClr val="bg2">
                    <a:lumMod val="10000"/>
                  </a:schemeClr>
                </a:solidFill>
                <a:latin typeface="Segoe UI"/>
              </a:rPr>
              <a:t>Unassigned number handling</a:t>
            </a:r>
          </a:p>
          <a:p>
            <a:endParaRPr lang="en-US" sz="2400" dirty="0">
              <a:solidFill>
                <a:schemeClr val="bg2">
                  <a:lumMod val="10000"/>
                </a:schemeClr>
              </a:solidFill>
              <a:latin typeface="Segoe UI"/>
            </a:endParaRPr>
          </a:p>
          <a:p>
            <a:r>
              <a:rPr lang="en-US" dirty="0"/>
              <a:t>Deterministic Networking with Azure ExpressRoute</a:t>
            </a:r>
          </a:p>
        </p:txBody>
      </p:sp>
      <p:pic>
        <p:nvPicPr>
          <p:cNvPr id="5" name="Picture 4"/>
          <p:cNvPicPr>
            <a:picLocks noChangeAspect="1"/>
          </p:cNvPicPr>
          <p:nvPr/>
        </p:nvPicPr>
        <p:blipFill rotWithShape="1">
          <a:blip r:embed="rId2"/>
          <a:srcRect r="30701"/>
          <a:stretch/>
        </p:blipFill>
        <p:spPr>
          <a:xfrm>
            <a:off x="4846637" y="1225693"/>
            <a:ext cx="7543800" cy="4593591"/>
          </a:xfrm>
          <a:prstGeom prst="rect">
            <a:avLst/>
          </a:prstGeom>
        </p:spPr>
      </p:pic>
    </p:spTree>
    <p:extLst>
      <p:ext uri="{BB962C8B-B14F-4D97-AF65-F5344CB8AC3E}">
        <p14:creationId xmlns:p14="http://schemas.microsoft.com/office/powerpoint/2010/main" val="254949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PBX:  Org Auto Attendant &amp; Call Queues</a:t>
            </a:r>
          </a:p>
        </p:txBody>
      </p:sp>
      <p:sp>
        <p:nvSpPr>
          <p:cNvPr id="3" name="Text Placeholder 2"/>
          <p:cNvSpPr>
            <a:spLocks noGrp="1"/>
          </p:cNvSpPr>
          <p:nvPr>
            <p:ph type="body" sz="quarter" idx="10"/>
          </p:nvPr>
        </p:nvSpPr>
        <p:spPr>
          <a:xfrm>
            <a:off x="274638" y="982662"/>
            <a:ext cx="11887200" cy="5816977"/>
          </a:xfrm>
        </p:spPr>
        <p:txBody>
          <a:bodyPr/>
          <a:lstStyle/>
          <a:p>
            <a:endParaRPr lang="en-US" dirty="0"/>
          </a:p>
          <a:p>
            <a:r>
              <a:rPr lang="en-US" dirty="0"/>
              <a:t>Auto Attendant: Service for inbound call handling</a:t>
            </a:r>
          </a:p>
          <a:p>
            <a:pPr lvl="0"/>
            <a:r>
              <a:rPr lang="en-US" sz="2000" dirty="0">
                <a:gradFill>
                  <a:gsLst>
                    <a:gs pos="1250">
                      <a:srgbClr val="505050"/>
                    </a:gs>
                    <a:gs pos="100000">
                      <a:srgbClr val="505050"/>
                    </a:gs>
                  </a:gsLst>
                  <a:lin ang="5400000" scaled="0"/>
                </a:gradFill>
                <a:latin typeface="Segoe UI"/>
              </a:rPr>
              <a:t>“Auto Attendant” is general term used for call treatment capability.</a:t>
            </a:r>
          </a:p>
          <a:p>
            <a:pPr lvl="0"/>
            <a:r>
              <a:rPr lang="en-US" sz="2000" dirty="0">
                <a:gradFill>
                  <a:gsLst>
                    <a:gs pos="1250">
                      <a:srgbClr val="505050"/>
                    </a:gs>
                    <a:gs pos="100000">
                      <a:srgbClr val="505050"/>
                    </a:gs>
                  </a:gsLst>
                  <a:lin ang="5400000" scaled="0"/>
                </a:gradFill>
                <a:latin typeface="Segoe UI"/>
              </a:rPr>
              <a:t>Organizational Auto Attendant provides for call routing to end-users in a Cloud PBX tenant.</a:t>
            </a:r>
          </a:p>
          <a:p>
            <a:pPr lvl="0"/>
            <a:r>
              <a:rPr lang="en-US" sz="2000" dirty="0">
                <a:gradFill>
                  <a:gsLst>
                    <a:gs pos="1250">
                      <a:srgbClr val="505050"/>
                    </a:gs>
                    <a:gs pos="100000">
                      <a:srgbClr val="505050"/>
                    </a:gs>
                  </a:gsLst>
                  <a:lin ang="5400000" scaled="0"/>
                </a:gradFill>
                <a:latin typeface="Segoe UI"/>
              </a:rPr>
              <a:t>Complete support for Hybrid &amp; Cloud Connector with cloud-side call handling.</a:t>
            </a:r>
          </a:p>
          <a:p>
            <a:pPr lvl="0"/>
            <a:endParaRPr lang="en-US" sz="2000" dirty="0">
              <a:gradFill>
                <a:gsLst>
                  <a:gs pos="1250">
                    <a:srgbClr val="505050"/>
                  </a:gs>
                  <a:gs pos="100000">
                    <a:srgbClr val="505050"/>
                  </a:gs>
                </a:gsLst>
                <a:lin ang="5400000" scaled="0"/>
              </a:gradFill>
              <a:latin typeface="Segoe UI"/>
            </a:endParaRPr>
          </a:p>
          <a:p>
            <a:r>
              <a:rPr lang="en-US" dirty="0"/>
              <a:t>Call Queues: Hunt Groups and Routing</a:t>
            </a:r>
          </a:p>
          <a:p>
            <a:pPr lvl="0"/>
            <a:r>
              <a:rPr lang="en-US" sz="2000" dirty="0">
                <a:gradFill>
                  <a:gsLst>
                    <a:gs pos="1250">
                      <a:srgbClr val="505050"/>
                    </a:gs>
                    <a:gs pos="100000">
                      <a:srgbClr val="505050"/>
                    </a:gs>
                  </a:gsLst>
                  <a:lin ang="5400000" scaled="0"/>
                </a:gradFill>
                <a:latin typeface="Segoe UI"/>
              </a:rPr>
              <a:t>Hunt groups responsible for managing call queues and scenarios for routing to end users</a:t>
            </a:r>
          </a:p>
          <a:p>
            <a:pPr lvl="0"/>
            <a:r>
              <a:rPr lang="en-US" sz="2000" dirty="0">
                <a:gradFill>
                  <a:gsLst>
                    <a:gs pos="1250">
                      <a:srgbClr val="505050"/>
                    </a:gs>
                    <a:gs pos="100000">
                      <a:srgbClr val="505050"/>
                    </a:gs>
                  </a:gsLst>
                  <a:lin ang="5400000" scaled="0"/>
                </a:gradFill>
                <a:latin typeface="Segoe UI"/>
              </a:rPr>
              <a:t>Organizational Auto Attendant provides for call routing to end-users in a tenant</a:t>
            </a:r>
          </a:p>
          <a:p>
            <a:pPr lvl="0"/>
            <a:endParaRPr lang="en-US" sz="2000" dirty="0">
              <a:gradFill>
                <a:gsLst>
                  <a:gs pos="1250">
                    <a:srgbClr val="505050"/>
                  </a:gs>
                  <a:gs pos="100000">
                    <a:srgbClr val="505050"/>
                  </a:gs>
                </a:gsLst>
                <a:lin ang="5400000" scaled="0"/>
              </a:gradFill>
              <a:latin typeface="Segoe UI"/>
            </a:endParaRPr>
          </a:p>
          <a:p>
            <a:r>
              <a:rPr lang="en-US" dirty="0"/>
              <a:t>Planned Availability by end of CY16</a:t>
            </a:r>
          </a:p>
          <a:p>
            <a:pPr lvl="0"/>
            <a:r>
              <a:rPr lang="en-US" sz="2000" dirty="0">
                <a:gradFill>
                  <a:gsLst>
                    <a:gs pos="1250">
                      <a:srgbClr val="505050"/>
                    </a:gs>
                    <a:gs pos="100000">
                      <a:srgbClr val="505050"/>
                    </a:gs>
                  </a:gsLst>
                  <a:lin ang="5400000" scaled="0"/>
                </a:gradFill>
                <a:latin typeface="Segoe UI"/>
              </a:rPr>
              <a:t>Preview will be for basic capability with more advanced features arriving for GA.</a:t>
            </a:r>
          </a:p>
          <a:p>
            <a:pPr lvl="0"/>
            <a:r>
              <a:rPr lang="en-US" sz="2000" dirty="0">
                <a:gradFill>
                  <a:gsLst>
                    <a:gs pos="1250">
                      <a:srgbClr val="505050"/>
                    </a:gs>
                    <a:gs pos="100000">
                      <a:srgbClr val="505050"/>
                    </a:gs>
                  </a:gsLst>
                  <a:lin ang="5400000" scaled="0"/>
                </a:gradFill>
                <a:latin typeface="Segoe UI"/>
              </a:rPr>
              <a:t>Both of these capabilities address same requirements as Response Groups in SFB Server.</a:t>
            </a:r>
          </a:p>
        </p:txBody>
      </p:sp>
      <p:sp>
        <p:nvSpPr>
          <p:cNvPr id="4" name="Oval 3"/>
          <p:cNvSpPr/>
          <p:nvPr/>
        </p:nvSpPr>
        <p:spPr bwMode="auto">
          <a:xfrm>
            <a:off x="8580437" y="-2294"/>
            <a:ext cx="3823053" cy="3270956"/>
          </a:xfrm>
          <a:prstGeom prst="ellipse">
            <a:avLst/>
          </a:prstGeom>
          <a:solidFill>
            <a:srgbClr val="0078D7"/>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err="1">
                <a:ln>
                  <a:noFill/>
                </a:ln>
                <a:gradFill>
                  <a:gsLst>
                    <a:gs pos="5439">
                      <a:srgbClr val="F8F8F8"/>
                    </a:gs>
                    <a:gs pos="10000">
                      <a:srgbClr val="F8F8F8"/>
                    </a:gs>
                  </a:gsLst>
                  <a:lin ang="5400000" scaled="0"/>
                </a:gradFill>
                <a:effectLst/>
                <a:uLnTx/>
                <a:uFillTx/>
              </a:rPr>
              <a:t>OrgAA</a:t>
            </a:r>
            <a:r>
              <a:rPr kumimoji="0" lang="en-US" sz="2800" b="1" i="0" u="none" strike="noStrike" kern="0" cap="none" spc="0" normalizeH="0" baseline="0" noProof="0" dirty="0">
                <a:ln>
                  <a:noFill/>
                </a:ln>
                <a:gradFill>
                  <a:gsLst>
                    <a:gs pos="5439">
                      <a:srgbClr val="F8F8F8"/>
                    </a:gs>
                    <a:gs pos="10000">
                      <a:srgbClr val="F8F8F8"/>
                    </a:gs>
                  </a:gsLst>
                  <a:lin ang="5400000" scaled="0"/>
                </a:gradFill>
                <a:effectLst/>
                <a:uLnTx/>
                <a:uFillTx/>
              </a:rPr>
              <a:t> &amp; Call Queues</a:t>
            </a:r>
          </a:p>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gradFill>
                  <a:gsLst>
                    <a:gs pos="5439">
                      <a:srgbClr val="F8F8F8"/>
                    </a:gs>
                    <a:gs pos="10000">
                      <a:srgbClr val="F8F8F8"/>
                    </a:gs>
                  </a:gsLst>
                  <a:lin ang="5400000" scaled="0"/>
                </a:gradFill>
                <a:effectLst/>
                <a:uLnTx/>
                <a:uFillTx/>
              </a:rPr>
              <a:t>BRK3056</a:t>
            </a:r>
          </a:p>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gradFill>
                  <a:gsLst>
                    <a:gs pos="5439">
                      <a:srgbClr val="F8F8F8"/>
                    </a:gs>
                    <a:gs pos="10000">
                      <a:srgbClr val="F8F8F8"/>
                    </a:gs>
                  </a:gsLst>
                  <a:lin ang="5400000" scaled="0"/>
                </a:gradFill>
                <a:effectLst/>
                <a:uLnTx/>
                <a:uFillTx/>
              </a:rPr>
              <a:t>Wed 14:15</a:t>
            </a:r>
          </a:p>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gradFill>
                  <a:gsLst>
                    <a:gs pos="5439">
                      <a:srgbClr val="F8F8F8"/>
                    </a:gs>
                    <a:gs pos="10000">
                      <a:srgbClr val="F8F8F8"/>
                    </a:gs>
                  </a:gsLst>
                  <a:lin ang="5400000" scaled="0"/>
                </a:gradFill>
                <a:effectLst/>
                <a:uLnTx/>
                <a:uFillTx/>
              </a:rPr>
              <a:t>C113</a:t>
            </a:r>
          </a:p>
        </p:txBody>
      </p:sp>
    </p:spTree>
    <p:extLst>
      <p:ext uri="{BB962C8B-B14F-4D97-AF65-F5344CB8AC3E}">
        <p14:creationId xmlns:p14="http://schemas.microsoft.com/office/powerpoint/2010/main" val="362231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PBX: Conferencing</a:t>
            </a:r>
          </a:p>
        </p:txBody>
      </p:sp>
      <p:sp>
        <p:nvSpPr>
          <p:cNvPr id="3" name="Text Placeholder 2"/>
          <p:cNvSpPr>
            <a:spLocks noGrp="1"/>
          </p:cNvSpPr>
          <p:nvPr>
            <p:ph type="body" sz="quarter" idx="10"/>
          </p:nvPr>
        </p:nvSpPr>
        <p:spPr>
          <a:xfrm>
            <a:off x="274638" y="1212850"/>
            <a:ext cx="11887200" cy="4555093"/>
          </a:xfrm>
        </p:spPr>
        <p:txBody>
          <a:bodyPr/>
          <a:lstStyle/>
          <a:p>
            <a:endParaRPr lang="en-US" dirty="0"/>
          </a:p>
          <a:p>
            <a:r>
              <a:rPr lang="en-US" dirty="0"/>
              <a:t>All Cloud PBX users are homed in Office 365.</a:t>
            </a:r>
          </a:p>
          <a:p>
            <a:r>
              <a:rPr lang="en-US" dirty="0"/>
              <a:t>User services include Presence &amp; Meetings.</a:t>
            </a:r>
          </a:p>
          <a:p>
            <a:r>
              <a:rPr lang="en-US" dirty="0"/>
              <a:t>PSTN Dial-in and Dial-out through native </a:t>
            </a:r>
            <a:br>
              <a:rPr lang="en-US" dirty="0"/>
            </a:br>
            <a:r>
              <a:rPr lang="en-US" dirty="0"/>
              <a:t>	PSTN Conferencing service or ACP</a:t>
            </a:r>
          </a:p>
          <a:p>
            <a:r>
              <a:rPr lang="en-US" dirty="0"/>
              <a:t>“Hybrid” scenarios for splitting dial-in and user</a:t>
            </a:r>
            <a:br>
              <a:rPr lang="en-US" dirty="0"/>
            </a:br>
            <a:r>
              <a:rPr lang="en-US" dirty="0"/>
              <a:t> 	locations are unavailable.</a:t>
            </a:r>
          </a:p>
        </p:txBody>
      </p:sp>
      <p:sp>
        <p:nvSpPr>
          <p:cNvPr id="4" name="Oval 3"/>
          <p:cNvSpPr/>
          <p:nvPr/>
        </p:nvSpPr>
        <p:spPr bwMode="auto">
          <a:xfrm>
            <a:off x="8580437" y="-2294"/>
            <a:ext cx="3823053" cy="3270956"/>
          </a:xfrm>
          <a:prstGeom prst="ellipse">
            <a:avLst/>
          </a:prstGeom>
          <a:solidFill>
            <a:srgbClr val="0078D7"/>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gradFill>
                  <a:gsLst>
                    <a:gs pos="5439">
                      <a:srgbClr val="F8F8F8"/>
                    </a:gs>
                    <a:gs pos="10000">
                      <a:srgbClr val="F8F8F8"/>
                    </a:gs>
                  </a:gsLst>
                  <a:lin ang="5400000" scaled="0"/>
                </a:gradFill>
                <a:effectLst/>
                <a:uLnTx/>
                <a:uFillTx/>
              </a:rPr>
              <a:t>PSTN Conferencing</a:t>
            </a:r>
          </a:p>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gradFill>
                  <a:gsLst>
                    <a:gs pos="5439">
                      <a:srgbClr val="F8F8F8"/>
                    </a:gs>
                    <a:gs pos="10000">
                      <a:srgbClr val="F8F8F8"/>
                    </a:gs>
                  </a:gsLst>
                  <a:lin ang="5400000" scaled="0"/>
                </a:gradFill>
                <a:effectLst/>
                <a:uLnTx/>
                <a:uFillTx/>
              </a:rPr>
              <a:t>BRK3048</a:t>
            </a:r>
          </a:p>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gradFill>
                  <a:gsLst>
                    <a:gs pos="5439">
                      <a:srgbClr val="F8F8F8"/>
                    </a:gs>
                    <a:gs pos="10000">
                      <a:srgbClr val="F8F8F8"/>
                    </a:gs>
                  </a:gsLst>
                  <a:lin ang="5400000" scaled="0"/>
                </a:gradFill>
                <a:effectLst/>
                <a:uLnTx/>
                <a:uFillTx/>
              </a:rPr>
              <a:t>Wed 10:45</a:t>
            </a:r>
          </a:p>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gradFill>
                  <a:gsLst>
                    <a:gs pos="5439">
                      <a:srgbClr val="F8F8F8"/>
                    </a:gs>
                    <a:gs pos="10000">
                      <a:srgbClr val="F8F8F8"/>
                    </a:gs>
                  </a:gsLst>
                  <a:lin ang="5400000" scaled="0"/>
                </a:gradFill>
                <a:effectLst/>
                <a:uLnTx/>
                <a:uFillTx/>
              </a:rPr>
              <a:t>C113</a:t>
            </a:r>
          </a:p>
        </p:txBody>
      </p:sp>
    </p:spTree>
    <p:extLst>
      <p:ext uri="{BB962C8B-B14F-4D97-AF65-F5344CB8AC3E}">
        <p14:creationId xmlns:p14="http://schemas.microsoft.com/office/powerpoint/2010/main" val="20641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2643286" y="3079157"/>
            <a:ext cx="914400" cy="914400"/>
          </a:xfrm>
          <a:prstGeom prst="rect">
            <a:avLst/>
          </a:prstGeom>
        </p:spPr>
        <p:txBody>
          <a:bodyPr vert="horz" wrap="none" lIns="91440" tIns="91440" rIns="91440" bIns="9144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Segoe UI" pitchFamily="34" charset="0"/>
              <a:ea typeface="Segoe UI" pitchFamily="34" charset="0"/>
              <a:cs typeface="Segoe UI" pitchFamily="34" charset="0"/>
            </a:endParaRPr>
          </a:p>
        </p:txBody>
      </p:sp>
      <p:sp>
        <p:nvSpPr>
          <p:cNvPr id="34" name="TextBox 33"/>
          <p:cNvSpPr txBox="1"/>
          <p:nvPr/>
        </p:nvSpPr>
        <p:spPr>
          <a:xfrm>
            <a:off x="5479154" y="3890963"/>
            <a:ext cx="3302130" cy="2001837"/>
          </a:xfrm>
          <a:prstGeom prst="rect">
            <a:avLst/>
          </a:prstGeom>
          <a:solidFill>
            <a:schemeClr val="bg2"/>
          </a:solidFill>
          <a:ln>
            <a:noFill/>
          </a:ln>
        </p:spPr>
        <p:txBody>
          <a:bodyPr vert="horz" wrap="none" lIns="182880" tIns="146304" rIns="182880" bIns="146304" rtlCol="0" anchor="t">
            <a:noAutofit/>
          </a:bodyPr>
          <a:lstStyle/>
          <a:p>
            <a:pPr marL="0" marR="0" lvl="0" indent="0" defTabSz="914400" eaLnBrk="1" fontAlgn="auto" latinLnBrk="0" hangingPunct="1">
              <a:lnSpc>
                <a:spcPct val="90000"/>
              </a:lnSpc>
              <a:spcBef>
                <a:spcPts val="600"/>
              </a:spcBef>
              <a:spcAft>
                <a:spcPts val="0"/>
              </a:spcAft>
              <a:buClrTx/>
              <a:buSzTx/>
              <a:buFontTx/>
              <a:buNone/>
              <a:tabLst/>
              <a:defRPr/>
            </a:pPr>
            <a:r>
              <a:rPr kumimoji="0" lang="en-US" sz="1400" b="0" i="0" u="none" strike="noStrike" kern="0" cap="none" spc="0" normalizeH="0" baseline="0" noProof="0" dirty="0">
                <a:ln>
                  <a:noFill/>
                </a:ln>
                <a:gradFill>
                  <a:gsLst>
                    <a:gs pos="0">
                      <a:schemeClr val="tx1">
                        <a:lumMod val="75000"/>
                      </a:schemeClr>
                    </a:gs>
                    <a:gs pos="100000">
                      <a:schemeClr val="tx1">
                        <a:lumMod val="75000"/>
                      </a:schemeClr>
                    </a:gs>
                  </a:gsLst>
                  <a:lin ang="5400000" scaled="0"/>
                </a:gradFill>
                <a:effectLst/>
                <a:uLnTx/>
                <a:uFillTx/>
                <a:latin typeface="Segoe UI" pitchFamily="34" charset="0"/>
                <a:ea typeface="Segoe UI" pitchFamily="34" charset="0"/>
                <a:cs typeface="Segoe UI" pitchFamily="34" charset="0"/>
              </a:rPr>
              <a:t>Org Auto Attendant</a:t>
            </a:r>
          </a:p>
          <a:p>
            <a:pPr marL="0" marR="0" lvl="0" indent="0" defTabSz="914400" eaLnBrk="1" fontAlgn="auto" latinLnBrk="0" hangingPunct="1">
              <a:lnSpc>
                <a:spcPct val="90000"/>
              </a:lnSpc>
              <a:spcBef>
                <a:spcPts val="600"/>
              </a:spcBef>
              <a:spcAft>
                <a:spcPts val="0"/>
              </a:spcAft>
              <a:buClrTx/>
              <a:buSzTx/>
              <a:buFontTx/>
              <a:buNone/>
              <a:tabLst/>
              <a:defRPr/>
            </a:pPr>
            <a:r>
              <a:rPr kumimoji="0" lang="en-US" sz="1400" b="0" i="0" u="none" strike="noStrike" kern="0" cap="none" spc="0" normalizeH="0" baseline="0" noProof="0" dirty="0">
                <a:ln>
                  <a:noFill/>
                </a:ln>
                <a:gradFill>
                  <a:gsLst>
                    <a:gs pos="0">
                      <a:schemeClr val="tx1">
                        <a:lumMod val="75000"/>
                      </a:schemeClr>
                    </a:gs>
                    <a:gs pos="100000">
                      <a:schemeClr val="tx1">
                        <a:lumMod val="75000"/>
                      </a:schemeClr>
                    </a:gs>
                  </a:gsLst>
                  <a:lin ang="5400000" scaled="0"/>
                </a:gradFill>
                <a:effectLst/>
                <a:uLnTx/>
                <a:uFillTx/>
                <a:latin typeface="Segoe UI" pitchFamily="34" charset="0"/>
                <a:ea typeface="Segoe UI" pitchFamily="34" charset="0"/>
                <a:cs typeface="Segoe UI" pitchFamily="34" charset="0"/>
              </a:rPr>
              <a:t>Hunt Groups/Call Queues</a:t>
            </a:r>
          </a:p>
          <a:p>
            <a:pPr marL="0" marR="0" lvl="0" indent="0" defTabSz="914400" eaLnBrk="1" fontAlgn="auto" latinLnBrk="0" hangingPunct="1">
              <a:lnSpc>
                <a:spcPct val="90000"/>
              </a:lnSpc>
              <a:spcBef>
                <a:spcPts val="600"/>
              </a:spcBef>
              <a:spcAft>
                <a:spcPts val="0"/>
              </a:spcAft>
              <a:buClrTx/>
              <a:buSzTx/>
              <a:buFontTx/>
              <a:buNone/>
              <a:tabLst/>
              <a:defRPr/>
            </a:pPr>
            <a:r>
              <a:rPr kumimoji="0" lang="en-US" sz="1400" b="0" i="0" u="none" strike="noStrike" kern="0" cap="none" spc="0" normalizeH="0" baseline="0" noProof="0" dirty="0">
                <a:ln>
                  <a:noFill/>
                </a:ln>
                <a:gradFill>
                  <a:gsLst>
                    <a:gs pos="0">
                      <a:schemeClr val="tx1">
                        <a:lumMod val="75000"/>
                      </a:schemeClr>
                    </a:gs>
                    <a:gs pos="100000">
                      <a:schemeClr val="tx1">
                        <a:lumMod val="75000"/>
                      </a:schemeClr>
                    </a:gs>
                  </a:gsLst>
                  <a:lin ang="5400000" scaled="0"/>
                </a:gradFill>
                <a:effectLst/>
                <a:uLnTx/>
                <a:uFillTx/>
                <a:latin typeface="Segoe UI" pitchFamily="34" charset="0"/>
                <a:ea typeface="Segoe UI" pitchFamily="34" charset="0"/>
                <a:cs typeface="Segoe UI" pitchFamily="34" charset="0"/>
              </a:rPr>
              <a:t>Common Area Phones</a:t>
            </a:r>
          </a:p>
          <a:p>
            <a:pPr marL="0" marR="0" lvl="0" indent="0" defTabSz="914400" eaLnBrk="1" fontAlgn="auto" latinLnBrk="0" hangingPunct="1">
              <a:lnSpc>
                <a:spcPct val="90000"/>
              </a:lnSpc>
              <a:spcBef>
                <a:spcPts val="600"/>
              </a:spcBef>
              <a:spcAft>
                <a:spcPts val="0"/>
              </a:spcAft>
              <a:buClrTx/>
              <a:buSzTx/>
              <a:buFontTx/>
              <a:buNone/>
              <a:tabLst/>
              <a:defRPr/>
            </a:pPr>
            <a:r>
              <a:rPr kumimoji="0" lang="en-US" sz="1400" b="0" i="0" u="none" strike="noStrike" kern="0" cap="none" spc="0" normalizeH="0" baseline="0" noProof="0" dirty="0">
                <a:ln>
                  <a:noFill/>
                </a:ln>
                <a:gradFill>
                  <a:gsLst>
                    <a:gs pos="0">
                      <a:schemeClr val="tx1">
                        <a:lumMod val="75000"/>
                      </a:schemeClr>
                    </a:gs>
                    <a:gs pos="100000">
                      <a:schemeClr val="tx1">
                        <a:lumMod val="75000"/>
                      </a:schemeClr>
                    </a:gs>
                  </a:gsLst>
                  <a:lin ang="5400000" scaled="0"/>
                </a:gradFill>
                <a:effectLst/>
                <a:uLnTx/>
                <a:uFillTx/>
                <a:latin typeface="Segoe UI" pitchFamily="34" charset="0"/>
                <a:ea typeface="Segoe UI" pitchFamily="34" charset="0"/>
                <a:cs typeface="Segoe UI" pitchFamily="34" charset="0"/>
              </a:rPr>
              <a:t>Additional voice policies</a:t>
            </a:r>
          </a:p>
          <a:p>
            <a:pPr marL="0" marR="0" lvl="0" indent="0" defTabSz="914400" eaLnBrk="1" fontAlgn="auto" latinLnBrk="0" hangingPunct="1">
              <a:lnSpc>
                <a:spcPct val="90000"/>
              </a:lnSpc>
              <a:spcBef>
                <a:spcPts val="600"/>
              </a:spcBef>
              <a:spcAft>
                <a:spcPts val="0"/>
              </a:spcAft>
              <a:buClrTx/>
              <a:buSzTx/>
              <a:buFontTx/>
              <a:buNone/>
              <a:tabLst/>
              <a:defRPr/>
            </a:pPr>
            <a:r>
              <a:rPr kumimoji="0" lang="en-US" sz="1400" b="0" i="0" u="none" strike="noStrike" kern="0" cap="none" spc="0" normalizeH="0" baseline="0" noProof="0" dirty="0">
                <a:ln>
                  <a:noFill/>
                </a:ln>
                <a:gradFill>
                  <a:gsLst>
                    <a:gs pos="0">
                      <a:schemeClr val="tx1">
                        <a:lumMod val="75000"/>
                      </a:schemeClr>
                    </a:gs>
                    <a:gs pos="100000">
                      <a:schemeClr val="tx1">
                        <a:lumMod val="75000"/>
                      </a:schemeClr>
                    </a:gs>
                  </a:gsLst>
                  <a:lin ang="5400000" scaled="0"/>
                </a:gradFill>
                <a:effectLst/>
                <a:uLnTx/>
                <a:uFillTx/>
                <a:latin typeface="Segoe UI" pitchFamily="34" charset="0"/>
                <a:ea typeface="Segoe UI" pitchFamily="34" charset="0"/>
                <a:cs typeface="Segoe UI" pitchFamily="34" charset="0"/>
              </a:rPr>
              <a:t>Simple phone authentication</a:t>
            </a:r>
          </a:p>
          <a:p>
            <a:pPr marL="0" marR="0" lvl="0" indent="0" defTabSz="914400" eaLnBrk="1" fontAlgn="auto" latinLnBrk="0" hangingPunct="1">
              <a:lnSpc>
                <a:spcPct val="90000"/>
              </a:lnSpc>
              <a:spcBef>
                <a:spcPts val="600"/>
              </a:spcBef>
              <a:spcAft>
                <a:spcPts val="0"/>
              </a:spcAft>
              <a:buClrTx/>
              <a:buSzTx/>
              <a:buFontTx/>
              <a:buNone/>
              <a:tabLst/>
              <a:defRPr/>
            </a:pPr>
            <a:r>
              <a:rPr kumimoji="0" lang="en-US" sz="1400" b="0" i="0" u="none" strike="noStrike" kern="0" cap="none" spc="0" normalizeH="0" baseline="0" noProof="0" dirty="0">
                <a:ln>
                  <a:noFill/>
                </a:ln>
                <a:gradFill>
                  <a:gsLst>
                    <a:gs pos="0">
                      <a:schemeClr val="tx1">
                        <a:lumMod val="75000"/>
                      </a:schemeClr>
                    </a:gs>
                    <a:gs pos="100000">
                      <a:schemeClr val="tx1">
                        <a:lumMod val="75000"/>
                      </a:schemeClr>
                    </a:gs>
                  </a:gsLst>
                  <a:lin ang="5400000" scaled="0"/>
                </a:gradFill>
                <a:effectLst/>
                <a:uLnTx/>
                <a:uFillTx/>
                <a:latin typeface="Segoe UI" pitchFamily="34" charset="0"/>
                <a:ea typeface="Segoe UI" pitchFamily="34" charset="0"/>
                <a:cs typeface="Segoe UI" pitchFamily="34" charset="0"/>
              </a:rPr>
              <a:t>Extension dialing</a:t>
            </a:r>
          </a:p>
          <a:p>
            <a:pPr marL="0" marR="0" lvl="0" indent="0" defTabSz="914400" eaLnBrk="1" fontAlgn="auto" latinLnBrk="0" hangingPunct="1">
              <a:lnSpc>
                <a:spcPct val="90000"/>
              </a:lnSpc>
              <a:spcBef>
                <a:spcPts val="600"/>
              </a:spcBef>
              <a:spcAft>
                <a:spcPts val="0"/>
              </a:spcAft>
              <a:buClrTx/>
              <a:buSzTx/>
              <a:buFontTx/>
              <a:buNone/>
              <a:tabLst/>
              <a:defRPr/>
            </a:pPr>
            <a:r>
              <a:rPr kumimoji="0" lang="en-US" sz="1400" b="0" i="0" u="none" strike="noStrike" kern="0" cap="none" spc="0" normalizeH="0" baseline="0" noProof="0" dirty="0">
                <a:ln>
                  <a:noFill/>
                </a:ln>
                <a:gradFill>
                  <a:gsLst>
                    <a:gs pos="0">
                      <a:schemeClr val="tx1">
                        <a:lumMod val="75000"/>
                      </a:schemeClr>
                    </a:gs>
                    <a:gs pos="100000">
                      <a:schemeClr val="tx1">
                        <a:lumMod val="75000"/>
                      </a:schemeClr>
                    </a:gs>
                  </a:gsLst>
                  <a:lin ang="5400000" scaled="0"/>
                </a:gradFill>
                <a:effectLst/>
                <a:uLnTx/>
                <a:uFillTx/>
                <a:latin typeface="Segoe UI" pitchFamily="34" charset="0"/>
                <a:ea typeface="Segoe UI" pitchFamily="34" charset="0"/>
                <a:cs typeface="Segoe UI" pitchFamily="34" charset="0"/>
              </a:rPr>
              <a:t>Outbound DID manipulation</a:t>
            </a:r>
          </a:p>
        </p:txBody>
      </p:sp>
      <p:sp>
        <p:nvSpPr>
          <p:cNvPr id="33" name="TextBox 32"/>
          <p:cNvSpPr txBox="1"/>
          <p:nvPr/>
        </p:nvSpPr>
        <p:spPr>
          <a:xfrm>
            <a:off x="2103439" y="3890963"/>
            <a:ext cx="3302130" cy="2001837"/>
          </a:xfrm>
          <a:prstGeom prst="rect">
            <a:avLst/>
          </a:prstGeom>
          <a:solidFill>
            <a:schemeClr val="bg2"/>
          </a:solidFill>
          <a:ln>
            <a:noFill/>
          </a:ln>
        </p:spPr>
        <p:txBody>
          <a:bodyPr vert="horz" wrap="none" lIns="182880" tIns="146304" rIns="182880" bIns="146304" rtlCol="0" anchor="t">
            <a:noAutofit/>
          </a:bodyPr>
          <a:lstStyle/>
          <a:p>
            <a:pPr marL="0" marR="0" lvl="0" indent="0" defTabSz="914400" eaLnBrk="1" fontAlgn="auto" latinLnBrk="0" hangingPunct="1">
              <a:lnSpc>
                <a:spcPct val="90000"/>
              </a:lnSpc>
              <a:spcBef>
                <a:spcPts val="600"/>
              </a:spcBef>
              <a:spcAft>
                <a:spcPts val="0"/>
              </a:spcAft>
              <a:buClrTx/>
              <a:buSzTx/>
              <a:buFontTx/>
              <a:buNone/>
              <a:tabLst/>
              <a:defRPr/>
            </a:pPr>
            <a:r>
              <a:rPr kumimoji="0" lang="en-US" sz="1400" b="0" i="0" u="none" strike="noStrike" kern="0" cap="none" spc="0" normalizeH="0" baseline="0" noProof="0" dirty="0">
                <a:ln>
                  <a:noFill/>
                </a:ln>
                <a:gradFill>
                  <a:gsLst>
                    <a:gs pos="0">
                      <a:schemeClr val="tx1">
                        <a:lumMod val="75000"/>
                      </a:schemeClr>
                    </a:gs>
                    <a:gs pos="100000">
                      <a:schemeClr val="tx1">
                        <a:lumMod val="75000"/>
                      </a:schemeClr>
                    </a:gs>
                  </a:gsLst>
                  <a:lin ang="5400000" scaled="0"/>
                </a:gradFill>
                <a:effectLst/>
                <a:uLnTx/>
                <a:uFillTx/>
                <a:latin typeface="Segoe UI" pitchFamily="34" charset="0"/>
                <a:ea typeface="Segoe UI" pitchFamily="34" charset="0"/>
                <a:cs typeface="Segoe UI" pitchFamily="34" charset="0"/>
              </a:rPr>
              <a:t>Android, iOS, Windows clients</a:t>
            </a:r>
          </a:p>
          <a:p>
            <a:pPr marL="0" marR="0" lvl="0" indent="0" defTabSz="914400" eaLnBrk="1" fontAlgn="auto" latinLnBrk="0" hangingPunct="1">
              <a:lnSpc>
                <a:spcPct val="90000"/>
              </a:lnSpc>
              <a:spcBef>
                <a:spcPts val="600"/>
              </a:spcBef>
              <a:spcAft>
                <a:spcPts val="0"/>
              </a:spcAft>
              <a:buClrTx/>
              <a:buSzTx/>
              <a:buFontTx/>
              <a:buNone/>
              <a:tabLst/>
              <a:defRPr/>
            </a:pPr>
            <a:r>
              <a:rPr kumimoji="0" lang="en-US" sz="1400" b="0" i="0" u="none" strike="noStrike" kern="0" cap="none" spc="0" normalizeH="0" baseline="0" noProof="0" dirty="0">
                <a:ln>
                  <a:noFill/>
                </a:ln>
                <a:gradFill>
                  <a:gsLst>
                    <a:gs pos="0">
                      <a:schemeClr val="tx1">
                        <a:lumMod val="75000"/>
                      </a:schemeClr>
                    </a:gs>
                    <a:gs pos="100000">
                      <a:schemeClr val="tx1">
                        <a:lumMod val="75000"/>
                      </a:schemeClr>
                    </a:gs>
                  </a:gsLst>
                  <a:lin ang="5400000" scaled="0"/>
                </a:gradFill>
                <a:effectLst/>
                <a:uLnTx/>
                <a:uFillTx/>
                <a:latin typeface="Segoe UI" pitchFamily="34" charset="0"/>
                <a:ea typeface="Segoe UI" pitchFamily="34" charset="0"/>
                <a:cs typeface="Segoe UI" pitchFamily="34" charset="0"/>
              </a:rPr>
              <a:t>IP desk phones</a:t>
            </a:r>
          </a:p>
          <a:p>
            <a:pPr marL="0" marR="0" lvl="0" indent="0" defTabSz="914400" eaLnBrk="1" fontAlgn="auto" latinLnBrk="0" hangingPunct="1">
              <a:lnSpc>
                <a:spcPct val="90000"/>
              </a:lnSpc>
              <a:spcBef>
                <a:spcPts val="600"/>
              </a:spcBef>
              <a:spcAft>
                <a:spcPts val="0"/>
              </a:spcAft>
              <a:buClrTx/>
              <a:buSzTx/>
              <a:buFontTx/>
              <a:buNone/>
              <a:tabLst/>
              <a:defRPr/>
            </a:pPr>
            <a:r>
              <a:rPr kumimoji="0" lang="en-US" sz="1400" b="0" i="0" u="none" strike="noStrike" kern="0" cap="none" spc="0" normalizeH="0" baseline="0" noProof="0" dirty="0">
                <a:ln>
                  <a:noFill/>
                </a:ln>
                <a:gradFill>
                  <a:gsLst>
                    <a:gs pos="0">
                      <a:schemeClr val="tx1">
                        <a:lumMod val="75000"/>
                      </a:schemeClr>
                    </a:gs>
                    <a:gs pos="100000">
                      <a:schemeClr val="tx1">
                        <a:lumMod val="75000"/>
                      </a:schemeClr>
                    </a:gs>
                  </a:gsLst>
                  <a:lin ang="5400000" scaled="0"/>
                </a:gradFill>
                <a:effectLst/>
                <a:uLnTx/>
                <a:uFillTx/>
                <a:latin typeface="Segoe UI" pitchFamily="34" charset="0"/>
                <a:ea typeface="Segoe UI" pitchFamily="34" charset="0"/>
                <a:cs typeface="Segoe UI" pitchFamily="34" charset="0"/>
              </a:rPr>
              <a:t>Answer/hold/transfer</a:t>
            </a:r>
          </a:p>
          <a:p>
            <a:pPr marL="0" marR="0" lvl="0" indent="0" defTabSz="914400" eaLnBrk="1" fontAlgn="auto" latinLnBrk="0" hangingPunct="1">
              <a:lnSpc>
                <a:spcPct val="90000"/>
              </a:lnSpc>
              <a:spcBef>
                <a:spcPts val="600"/>
              </a:spcBef>
              <a:spcAft>
                <a:spcPts val="0"/>
              </a:spcAft>
              <a:buClrTx/>
              <a:buSzTx/>
              <a:buFontTx/>
              <a:buNone/>
              <a:tabLst/>
              <a:defRPr/>
            </a:pPr>
            <a:r>
              <a:rPr kumimoji="0" lang="en-US" sz="1400" b="0" i="0" u="none" strike="noStrike" kern="0" cap="none" spc="0" normalizeH="0" baseline="0" noProof="0" dirty="0">
                <a:ln>
                  <a:noFill/>
                </a:ln>
                <a:gradFill>
                  <a:gsLst>
                    <a:gs pos="0">
                      <a:schemeClr val="tx1">
                        <a:lumMod val="75000"/>
                      </a:schemeClr>
                    </a:gs>
                    <a:gs pos="100000">
                      <a:schemeClr val="tx1">
                        <a:lumMod val="75000"/>
                      </a:schemeClr>
                    </a:gs>
                  </a:gsLst>
                  <a:lin ang="5400000" scaled="0"/>
                </a:gradFill>
                <a:effectLst/>
                <a:uLnTx/>
                <a:uFillTx/>
                <a:latin typeface="Segoe UI" pitchFamily="34" charset="0"/>
                <a:ea typeface="Segoe UI" pitchFamily="34" charset="0"/>
                <a:cs typeface="Segoe UI" pitchFamily="34" charset="0"/>
              </a:rPr>
              <a:t>Voicemail</a:t>
            </a:r>
          </a:p>
          <a:p>
            <a:pPr marL="0" marR="0" lvl="0" indent="0" defTabSz="914400" eaLnBrk="1" fontAlgn="auto" latinLnBrk="0" hangingPunct="1">
              <a:lnSpc>
                <a:spcPct val="90000"/>
              </a:lnSpc>
              <a:spcBef>
                <a:spcPts val="600"/>
              </a:spcBef>
              <a:spcAft>
                <a:spcPts val="0"/>
              </a:spcAft>
              <a:buClrTx/>
              <a:buSzTx/>
              <a:buFontTx/>
              <a:buNone/>
              <a:tabLst/>
              <a:defRPr/>
            </a:pPr>
            <a:r>
              <a:rPr kumimoji="0" lang="en-US" sz="1400" b="0" i="0" u="none" strike="noStrike" kern="0" cap="none" spc="0" normalizeH="0" baseline="0" noProof="0" dirty="0">
                <a:ln>
                  <a:noFill/>
                </a:ln>
                <a:gradFill>
                  <a:gsLst>
                    <a:gs pos="0">
                      <a:schemeClr val="tx1">
                        <a:lumMod val="75000"/>
                      </a:schemeClr>
                    </a:gs>
                    <a:gs pos="100000">
                      <a:schemeClr val="tx1">
                        <a:lumMod val="75000"/>
                      </a:schemeClr>
                    </a:gs>
                  </a:gsLst>
                  <a:lin ang="5400000" scaled="0"/>
                </a:gradFill>
                <a:effectLst/>
                <a:uLnTx/>
                <a:uFillTx/>
                <a:latin typeface="Segoe UI" pitchFamily="34" charset="0"/>
                <a:ea typeface="Segoe UI" pitchFamily="34" charset="0"/>
                <a:cs typeface="Segoe UI" pitchFamily="34" charset="0"/>
              </a:rPr>
              <a:t>Team calling</a:t>
            </a:r>
          </a:p>
          <a:p>
            <a:pPr marL="0" marR="0" lvl="0" indent="0" defTabSz="914400" eaLnBrk="1" fontAlgn="auto" latinLnBrk="0" hangingPunct="1">
              <a:lnSpc>
                <a:spcPct val="90000"/>
              </a:lnSpc>
              <a:spcBef>
                <a:spcPts val="600"/>
              </a:spcBef>
              <a:spcAft>
                <a:spcPts val="0"/>
              </a:spcAft>
              <a:buClrTx/>
              <a:buSzTx/>
              <a:buFontTx/>
              <a:buNone/>
              <a:tabLst/>
              <a:defRPr/>
            </a:pPr>
            <a:r>
              <a:rPr kumimoji="0" lang="en-US" sz="1400" b="0" i="0" u="none" strike="noStrike" kern="0" cap="none" spc="0" normalizeH="0" baseline="0" noProof="0" dirty="0">
                <a:ln>
                  <a:noFill/>
                </a:ln>
                <a:gradFill>
                  <a:gsLst>
                    <a:gs pos="0">
                      <a:schemeClr val="tx1">
                        <a:lumMod val="75000"/>
                      </a:schemeClr>
                    </a:gs>
                    <a:gs pos="100000">
                      <a:schemeClr val="tx1">
                        <a:lumMod val="75000"/>
                      </a:schemeClr>
                    </a:gs>
                  </a:gsLst>
                  <a:lin ang="5400000" scaled="0"/>
                </a:gradFill>
                <a:effectLst/>
                <a:uLnTx/>
                <a:uFillTx/>
                <a:latin typeface="Segoe UI" pitchFamily="34" charset="0"/>
                <a:ea typeface="Segoe UI" pitchFamily="34" charset="0"/>
                <a:cs typeface="Segoe UI" pitchFamily="34" charset="0"/>
              </a:rPr>
              <a:t>Delegation</a:t>
            </a:r>
          </a:p>
          <a:p>
            <a:pPr marL="0" marR="0" lvl="0" indent="0" defTabSz="914400" eaLnBrk="1" fontAlgn="auto" latinLnBrk="0" hangingPunct="1">
              <a:lnSpc>
                <a:spcPct val="90000"/>
              </a:lnSpc>
              <a:spcBef>
                <a:spcPts val="600"/>
              </a:spcBef>
              <a:spcAft>
                <a:spcPts val="0"/>
              </a:spcAft>
              <a:buClrTx/>
              <a:buSzTx/>
              <a:buFontTx/>
              <a:buNone/>
              <a:tabLst/>
              <a:defRPr/>
            </a:pPr>
            <a:r>
              <a:rPr kumimoji="0" lang="en-US" sz="1400" b="0" i="0" u="none" strike="noStrike" kern="0" cap="none" spc="0" normalizeH="0" baseline="0" noProof="0" dirty="0">
                <a:ln>
                  <a:noFill/>
                </a:ln>
                <a:gradFill>
                  <a:gsLst>
                    <a:gs pos="0">
                      <a:schemeClr val="tx1">
                        <a:lumMod val="75000"/>
                      </a:schemeClr>
                    </a:gs>
                    <a:gs pos="100000">
                      <a:schemeClr val="tx1">
                        <a:lumMod val="75000"/>
                      </a:schemeClr>
                    </a:gs>
                  </a:gsLst>
                  <a:lin ang="5400000" scaled="0"/>
                </a:gradFill>
                <a:effectLst/>
                <a:uLnTx/>
                <a:uFillTx/>
                <a:latin typeface="Segoe UI" pitchFamily="34" charset="0"/>
                <a:ea typeface="Segoe UI" pitchFamily="34" charset="0"/>
                <a:cs typeface="Segoe UI" pitchFamily="34" charset="0"/>
              </a:rPr>
              <a:t>Static E-911</a:t>
            </a:r>
          </a:p>
          <a:p>
            <a:pPr marL="0" marR="0" lvl="0" indent="0" algn="ctr" defTabSz="914400" eaLnBrk="1" fontAlgn="auto" latinLnBrk="0" hangingPunct="1">
              <a:lnSpc>
                <a:spcPct val="90000"/>
              </a:lnSpc>
              <a:spcBef>
                <a:spcPts val="600"/>
              </a:spcBef>
              <a:spcAft>
                <a:spcPts val="0"/>
              </a:spcAft>
              <a:buClrTx/>
              <a:buSzTx/>
              <a:buFontTx/>
              <a:buNone/>
              <a:tabLst/>
              <a:defRPr/>
            </a:pPr>
            <a:endParaRPr kumimoji="0" lang="en-US" sz="1400" b="0" i="0" u="none" strike="noStrike" kern="0" cap="none" spc="0" normalizeH="0" baseline="0" noProof="0" dirty="0">
              <a:ln>
                <a:noFill/>
              </a:ln>
              <a:gradFill>
                <a:gsLst>
                  <a:gs pos="0">
                    <a:schemeClr val="tx1">
                      <a:lumMod val="75000"/>
                    </a:schemeClr>
                  </a:gs>
                  <a:gs pos="100000">
                    <a:schemeClr val="tx1">
                      <a:lumMod val="75000"/>
                    </a:schemeClr>
                  </a:gs>
                </a:gsLst>
                <a:lin ang="5400000" scaled="0"/>
              </a:gradFill>
              <a:effectLst/>
              <a:uLnTx/>
              <a:uFillTx/>
              <a:latin typeface="Segoe UI" pitchFamily="34" charset="0"/>
              <a:ea typeface="Segoe UI" pitchFamily="34" charset="0"/>
              <a:cs typeface="Segoe UI" pitchFamily="34" charset="0"/>
            </a:endParaRPr>
          </a:p>
        </p:txBody>
      </p:sp>
      <p:sp>
        <p:nvSpPr>
          <p:cNvPr id="38" name="TextBox 37"/>
          <p:cNvSpPr txBox="1"/>
          <p:nvPr/>
        </p:nvSpPr>
        <p:spPr>
          <a:xfrm>
            <a:off x="8854870" y="3890963"/>
            <a:ext cx="3306969" cy="2001837"/>
          </a:xfrm>
          <a:prstGeom prst="rect">
            <a:avLst/>
          </a:prstGeom>
          <a:solidFill>
            <a:schemeClr val="bg2"/>
          </a:solidFill>
          <a:ln>
            <a:noFill/>
          </a:ln>
        </p:spPr>
        <p:txBody>
          <a:bodyPr vert="horz" wrap="none" lIns="182880" tIns="146304" rIns="182880" bIns="146304" rtlCol="0" anchor="t">
            <a:noAutofit/>
          </a:bodyPr>
          <a:lstStyle/>
          <a:p>
            <a:pPr marL="0" marR="0" lvl="0" indent="0" defTabSz="914400" eaLnBrk="1" fontAlgn="auto" latinLnBrk="0" hangingPunct="1">
              <a:lnSpc>
                <a:spcPct val="90000"/>
              </a:lnSpc>
              <a:spcBef>
                <a:spcPts val="600"/>
              </a:spcBef>
              <a:spcAft>
                <a:spcPts val="0"/>
              </a:spcAft>
              <a:buClrTx/>
              <a:buSzTx/>
              <a:buFontTx/>
              <a:buNone/>
              <a:tabLst/>
              <a:defRPr/>
            </a:pPr>
            <a:r>
              <a:rPr kumimoji="0" lang="en-US" sz="1400" b="0" i="0" u="none" strike="noStrike" kern="0" cap="none" spc="0" normalizeH="0" baseline="0" noProof="0" dirty="0">
                <a:ln>
                  <a:noFill/>
                </a:ln>
                <a:gradFill>
                  <a:gsLst>
                    <a:gs pos="0">
                      <a:schemeClr val="tx1">
                        <a:lumMod val="75000"/>
                      </a:schemeClr>
                    </a:gs>
                    <a:gs pos="100000">
                      <a:schemeClr val="tx1">
                        <a:lumMod val="75000"/>
                      </a:schemeClr>
                    </a:gs>
                  </a:gsLst>
                  <a:lin ang="5400000" scaled="0"/>
                </a:gradFill>
                <a:effectLst/>
                <a:uLnTx/>
                <a:uFillTx/>
                <a:latin typeface="Segoe UI" pitchFamily="34" charset="0"/>
                <a:ea typeface="Segoe UI" pitchFamily="34" charset="0"/>
                <a:cs typeface="Segoe UI" pitchFamily="34" charset="0"/>
              </a:rPr>
              <a:t>Busy on Busy</a:t>
            </a:r>
          </a:p>
          <a:p>
            <a:pPr marL="0" marR="0" lvl="0" indent="0" defTabSz="914400" eaLnBrk="1" fontAlgn="auto" latinLnBrk="0" hangingPunct="1">
              <a:lnSpc>
                <a:spcPct val="90000"/>
              </a:lnSpc>
              <a:spcBef>
                <a:spcPts val="600"/>
              </a:spcBef>
              <a:spcAft>
                <a:spcPts val="0"/>
              </a:spcAft>
              <a:buClrTx/>
              <a:buSzTx/>
              <a:buFontTx/>
              <a:buNone/>
              <a:tabLst/>
              <a:defRPr/>
            </a:pPr>
            <a:r>
              <a:rPr kumimoji="0" lang="en-US" sz="1400" b="0" i="0" u="none" strike="noStrike" kern="0" cap="none" spc="0" normalizeH="0" baseline="0" noProof="0" dirty="0">
                <a:ln>
                  <a:noFill/>
                </a:ln>
                <a:gradFill>
                  <a:gsLst>
                    <a:gs pos="0">
                      <a:schemeClr val="tx1">
                        <a:lumMod val="75000"/>
                      </a:schemeClr>
                    </a:gs>
                    <a:gs pos="100000">
                      <a:schemeClr val="tx1">
                        <a:lumMod val="75000"/>
                      </a:schemeClr>
                    </a:gs>
                  </a:gsLst>
                  <a:lin ang="5400000" scaled="0"/>
                </a:gradFill>
                <a:effectLst/>
                <a:uLnTx/>
                <a:uFillTx/>
                <a:latin typeface="Segoe UI" pitchFamily="34" charset="0"/>
                <a:ea typeface="Segoe UI" pitchFamily="34" charset="0"/>
                <a:cs typeface="Segoe UI" pitchFamily="34" charset="0"/>
              </a:rPr>
              <a:t>Private Line</a:t>
            </a:r>
          </a:p>
          <a:p>
            <a:pPr marL="0" marR="0" lvl="0" indent="0" defTabSz="914400" eaLnBrk="1" fontAlgn="auto" latinLnBrk="0" hangingPunct="1">
              <a:lnSpc>
                <a:spcPct val="90000"/>
              </a:lnSpc>
              <a:spcBef>
                <a:spcPts val="600"/>
              </a:spcBef>
              <a:spcAft>
                <a:spcPts val="0"/>
              </a:spcAft>
              <a:buClrTx/>
              <a:buSzTx/>
              <a:buFontTx/>
              <a:buNone/>
              <a:tabLst/>
              <a:defRPr/>
            </a:pPr>
            <a:r>
              <a:rPr kumimoji="0" lang="en-US" sz="1400" b="0" i="0" u="none" strike="noStrike" kern="0" cap="none" spc="0" normalizeH="0" baseline="0" noProof="0" dirty="0">
                <a:ln>
                  <a:noFill/>
                </a:ln>
                <a:gradFill>
                  <a:gsLst>
                    <a:gs pos="0">
                      <a:schemeClr val="tx1">
                        <a:lumMod val="75000"/>
                      </a:schemeClr>
                    </a:gs>
                    <a:gs pos="100000">
                      <a:schemeClr val="tx1">
                        <a:lumMod val="75000"/>
                      </a:schemeClr>
                    </a:gs>
                  </a:gsLst>
                  <a:lin ang="5400000" scaled="0"/>
                </a:gradFill>
                <a:effectLst/>
                <a:uLnTx/>
                <a:uFillTx/>
                <a:latin typeface="Segoe UI" pitchFamily="34" charset="0"/>
                <a:ea typeface="Segoe UI" pitchFamily="34" charset="0"/>
                <a:cs typeface="Segoe UI" pitchFamily="34" charset="0"/>
              </a:rPr>
              <a:t>Location Discovery</a:t>
            </a:r>
          </a:p>
          <a:p>
            <a:pPr marL="0" marR="0" lvl="0" indent="0" defTabSz="914400" eaLnBrk="1" fontAlgn="auto" latinLnBrk="0" hangingPunct="1">
              <a:lnSpc>
                <a:spcPct val="90000"/>
              </a:lnSpc>
              <a:spcBef>
                <a:spcPts val="600"/>
              </a:spcBef>
              <a:spcAft>
                <a:spcPts val="0"/>
              </a:spcAft>
              <a:buClrTx/>
              <a:buSzTx/>
              <a:buFontTx/>
              <a:buNone/>
              <a:tabLst/>
              <a:defRPr/>
            </a:pPr>
            <a:r>
              <a:rPr kumimoji="0" lang="en-US" sz="1400" b="0" i="0" u="none" strike="noStrike" kern="0" cap="none" spc="0" normalizeH="0" baseline="0" noProof="0" dirty="0">
                <a:ln>
                  <a:noFill/>
                </a:ln>
                <a:gradFill>
                  <a:gsLst>
                    <a:gs pos="0">
                      <a:schemeClr val="tx1">
                        <a:lumMod val="75000"/>
                      </a:schemeClr>
                    </a:gs>
                    <a:gs pos="100000">
                      <a:schemeClr val="tx1">
                        <a:lumMod val="75000"/>
                      </a:schemeClr>
                    </a:gs>
                  </a:gsLst>
                  <a:lin ang="5400000" scaled="0"/>
                </a:gradFill>
                <a:effectLst/>
                <a:uLnTx/>
                <a:uFillTx/>
                <a:latin typeface="Segoe UI" pitchFamily="34" charset="0"/>
                <a:ea typeface="Segoe UI" pitchFamily="34" charset="0"/>
                <a:cs typeface="Segoe UI" pitchFamily="34" charset="0"/>
              </a:rPr>
              <a:t>Voicemail transcription</a:t>
            </a:r>
          </a:p>
          <a:p>
            <a:pPr marL="0" marR="0" lvl="0" indent="0" defTabSz="914400" eaLnBrk="1" fontAlgn="auto" latinLnBrk="0" hangingPunct="1">
              <a:lnSpc>
                <a:spcPct val="90000"/>
              </a:lnSpc>
              <a:spcBef>
                <a:spcPts val="600"/>
              </a:spcBef>
              <a:spcAft>
                <a:spcPts val="0"/>
              </a:spcAft>
              <a:buClrTx/>
              <a:buSzTx/>
              <a:buFontTx/>
              <a:buNone/>
              <a:tabLst/>
              <a:defRPr/>
            </a:pPr>
            <a:r>
              <a:rPr kumimoji="0" lang="en-US" sz="1400" b="0" i="0" u="none" strike="noStrike" kern="0" cap="none" spc="0" normalizeH="0" baseline="0" noProof="0" dirty="0">
                <a:ln>
                  <a:noFill/>
                </a:ln>
                <a:gradFill>
                  <a:gsLst>
                    <a:gs pos="0">
                      <a:schemeClr val="tx1">
                        <a:lumMod val="75000"/>
                      </a:schemeClr>
                    </a:gs>
                    <a:gs pos="100000">
                      <a:schemeClr val="tx1">
                        <a:lumMod val="75000"/>
                      </a:schemeClr>
                    </a:gs>
                  </a:gsLst>
                  <a:lin ang="5400000" scaled="0"/>
                </a:gradFill>
                <a:effectLst/>
                <a:uLnTx/>
                <a:uFillTx/>
                <a:latin typeface="Segoe UI" pitchFamily="34" charset="0"/>
                <a:ea typeface="Segoe UI" pitchFamily="34" charset="0"/>
                <a:cs typeface="Segoe UI" pitchFamily="34" charset="0"/>
              </a:rPr>
              <a:t>Group Call Pickup</a:t>
            </a:r>
          </a:p>
          <a:p>
            <a:pPr marL="0" marR="0" lvl="0" indent="0" defTabSz="914400" eaLnBrk="1" fontAlgn="auto" latinLnBrk="0" hangingPunct="1">
              <a:lnSpc>
                <a:spcPct val="90000"/>
              </a:lnSpc>
              <a:spcBef>
                <a:spcPts val="600"/>
              </a:spcBef>
              <a:spcAft>
                <a:spcPts val="0"/>
              </a:spcAft>
              <a:buClrTx/>
              <a:buSzTx/>
              <a:buFontTx/>
              <a:buNone/>
              <a:tabLst/>
              <a:defRPr/>
            </a:pPr>
            <a:r>
              <a:rPr kumimoji="0" lang="en-US" sz="1400" b="0" i="0" u="none" strike="noStrike" kern="0" cap="none" spc="0" normalizeH="0" baseline="0" noProof="0" dirty="0">
                <a:ln>
                  <a:noFill/>
                </a:ln>
                <a:gradFill>
                  <a:gsLst>
                    <a:gs pos="0">
                      <a:schemeClr val="tx1">
                        <a:lumMod val="75000"/>
                      </a:schemeClr>
                    </a:gs>
                    <a:gs pos="100000">
                      <a:schemeClr val="tx1">
                        <a:lumMod val="75000"/>
                      </a:schemeClr>
                    </a:gs>
                  </a:gsLst>
                  <a:lin ang="5400000" scaled="0"/>
                </a:gradFill>
                <a:effectLst/>
                <a:uLnTx/>
                <a:uFillTx/>
                <a:latin typeface="Segoe UI" pitchFamily="34" charset="0"/>
                <a:ea typeface="Segoe UI" pitchFamily="34" charset="0"/>
                <a:cs typeface="Segoe UI" pitchFamily="34" charset="0"/>
              </a:rPr>
              <a:t>Multi-line appearance</a:t>
            </a:r>
          </a:p>
          <a:p>
            <a:pPr marL="0" marR="0" lvl="0" indent="0" defTabSz="914400" eaLnBrk="1" fontAlgn="auto" latinLnBrk="0" hangingPunct="1">
              <a:lnSpc>
                <a:spcPct val="90000"/>
              </a:lnSpc>
              <a:spcBef>
                <a:spcPts val="600"/>
              </a:spcBef>
              <a:spcAft>
                <a:spcPts val="0"/>
              </a:spcAft>
              <a:buClrTx/>
              <a:buSzTx/>
              <a:buFontTx/>
              <a:buNone/>
              <a:tabLst/>
              <a:defRPr/>
            </a:pPr>
            <a:r>
              <a:rPr kumimoji="0" lang="en-US" sz="1400" b="0" i="0" u="none" strike="noStrike" kern="0" cap="none" spc="0" normalizeH="0" baseline="0" noProof="0" dirty="0">
                <a:ln>
                  <a:noFill/>
                </a:ln>
                <a:gradFill>
                  <a:gsLst>
                    <a:gs pos="0">
                      <a:schemeClr val="tx1">
                        <a:lumMod val="75000"/>
                      </a:schemeClr>
                    </a:gs>
                    <a:gs pos="100000">
                      <a:schemeClr val="tx1">
                        <a:lumMod val="75000"/>
                      </a:schemeClr>
                    </a:gs>
                  </a:gsLst>
                  <a:lin ang="5400000" scaled="0"/>
                </a:gradFill>
                <a:effectLst/>
                <a:uLnTx/>
                <a:uFillTx/>
                <a:latin typeface="Segoe UI" pitchFamily="34" charset="0"/>
                <a:ea typeface="Segoe UI" pitchFamily="34" charset="0"/>
                <a:cs typeface="Segoe UI" pitchFamily="34" charset="0"/>
              </a:rPr>
              <a:t>Dynamic E-911</a:t>
            </a:r>
          </a:p>
        </p:txBody>
      </p:sp>
      <p:sp>
        <p:nvSpPr>
          <p:cNvPr id="40" name="TextBox 39"/>
          <p:cNvSpPr txBox="1"/>
          <p:nvPr/>
        </p:nvSpPr>
        <p:spPr>
          <a:xfrm>
            <a:off x="174307" y="4434681"/>
            <a:ext cx="1764009" cy="914400"/>
          </a:xfrm>
          <a:prstGeom prst="rect">
            <a:avLst/>
          </a:prstGeom>
        </p:spPr>
        <p:txBody>
          <a:bodyPr vert="horz" wrap="none" lIns="182880" tIns="146304" rIns="182880" bIns="146304"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gradFill>
                  <a:gsLst>
                    <a:gs pos="0">
                      <a:schemeClr val="tx1">
                        <a:lumMod val="75000"/>
                      </a:schemeClr>
                    </a:gs>
                    <a:gs pos="100000">
                      <a:schemeClr val="tx1">
                        <a:lumMod val="75000"/>
                      </a:schemeClr>
                    </a:gs>
                  </a:gsLst>
                  <a:lin ang="5400000" scaled="0"/>
                </a:gradFill>
                <a:effectLst/>
                <a:uLnTx/>
                <a:uFillTx/>
                <a:latin typeface="Segoe UI" pitchFamily="34" charset="0"/>
                <a:ea typeface="Segoe UI" pitchFamily="34" charset="0"/>
                <a:cs typeface="Segoe UI" pitchFamily="34" charset="0"/>
              </a:rPr>
              <a:t>CLOUD PBX</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gradFill>
                  <a:gsLst>
                    <a:gs pos="0">
                      <a:schemeClr val="tx1">
                        <a:lumMod val="75000"/>
                      </a:schemeClr>
                    </a:gs>
                    <a:gs pos="100000">
                      <a:schemeClr val="tx1">
                        <a:lumMod val="75000"/>
                      </a:schemeClr>
                    </a:gs>
                  </a:gsLst>
                  <a:lin ang="5400000" scaled="0"/>
                </a:gradFill>
                <a:effectLst/>
                <a:uLnTx/>
                <a:uFillTx/>
                <a:latin typeface="Segoe UI" pitchFamily="34" charset="0"/>
                <a:ea typeface="Segoe UI" pitchFamily="34" charset="0"/>
                <a:cs typeface="Segoe UI" pitchFamily="34" charset="0"/>
              </a:rPr>
              <a:t>FEATURE SET</a:t>
            </a:r>
          </a:p>
        </p:txBody>
      </p:sp>
      <p:sp>
        <p:nvSpPr>
          <p:cNvPr id="2" name="Title 1"/>
          <p:cNvSpPr>
            <a:spLocks noGrp="1"/>
          </p:cNvSpPr>
          <p:nvPr>
            <p:ph type="title"/>
          </p:nvPr>
        </p:nvSpPr>
        <p:spPr/>
        <p:txBody>
          <a:bodyPr/>
          <a:lstStyle/>
          <a:p>
            <a:r>
              <a:rPr lang="en-US" dirty="0"/>
              <a:t>Cloud PBX Roadmap </a:t>
            </a:r>
            <a:br>
              <a:rPr lang="en-US" dirty="0"/>
            </a:br>
            <a:r>
              <a:rPr lang="en-US" sz="3200" spc="0" dirty="0">
                <a:gradFill>
                  <a:gsLst>
                    <a:gs pos="1250">
                      <a:schemeClr val="tx2"/>
                    </a:gs>
                    <a:gs pos="99000">
                      <a:schemeClr val="tx2"/>
                    </a:gs>
                  </a:gsLst>
                  <a:lin ang="5400000" scaled="0"/>
                </a:gradFill>
                <a:cs typeface="+mn-cs"/>
              </a:rPr>
              <a:t>Enabling ongoing user expansion</a:t>
            </a:r>
          </a:p>
        </p:txBody>
      </p:sp>
      <p:sp>
        <p:nvSpPr>
          <p:cNvPr id="6" name="Freeform 5"/>
          <p:cNvSpPr/>
          <p:nvPr/>
        </p:nvSpPr>
        <p:spPr bwMode="auto">
          <a:xfrm>
            <a:off x="2108200" y="3733800"/>
            <a:ext cx="3289300" cy="0"/>
          </a:xfrm>
          <a:custGeom>
            <a:avLst/>
            <a:gdLst>
              <a:gd name="connsiteX0" fmla="*/ 0 w 3289300"/>
              <a:gd name="connsiteY0" fmla="*/ 0 h 0"/>
              <a:gd name="connsiteX1" fmla="*/ 3289300 w 3289300"/>
              <a:gd name="connsiteY1" fmla="*/ 0 h 0"/>
            </a:gdLst>
            <a:ahLst/>
            <a:cxnLst>
              <a:cxn ang="0">
                <a:pos x="connsiteX0" y="connsiteY0"/>
              </a:cxn>
              <a:cxn ang="0">
                <a:pos x="connsiteX1" y="connsiteY1"/>
              </a:cxn>
            </a:cxnLst>
            <a:rect l="l" t="t" r="r" b="b"/>
            <a:pathLst>
              <a:path w="3289300">
                <a:moveTo>
                  <a:pt x="0" y="0"/>
                </a:moveTo>
                <a:lnTo>
                  <a:pt x="3289300" y="0"/>
                </a:lnTo>
              </a:path>
            </a:pathLst>
          </a:custGeom>
          <a:noFill/>
          <a:ln w="31750">
            <a:solidFill>
              <a:schemeClr val="tx1"/>
            </a:solidFill>
            <a:headEnd type="none" w="med" len="med"/>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 name="Freeform 21"/>
          <p:cNvSpPr/>
          <p:nvPr/>
        </p:nvSpPr>
        <p:spPr bwMode="auto">
          <a:xfrm>
            <a:off x="5491984" y="3733800"/>
            <a:ext cx="3289300" cy="0"/>
          </a:xfrm>
          <a:custGeom>
            <a:avLst/>
            <a:gdLst>
              <a:gd name="connsiteX0" fmla="*/ 0 w 3289300"/>
              <a:gd name="connsiteY0" fmla="*/ 0 h 0"/>
              <a:gd name="connsiteX1" fmla="*/ 3289300 w 3289300"/>
              <a:gd name="connsiteY1" fmla="*/ 0 h 0"/>
            </a:gdLst>
            <a:ahLst/>
            <a:cxnLst>
              <a:cxn ang="0">
                <a:pos x="connsiteX0" y="connsiteY0"/>
              </a:cxn>
              <a:cxn ang="0">
                <a:pos x="connsiteX1" y="connsiteY1"/>
              </a:cxn>
            </a:cxnLst>
            <a:rect l="l" t="t" r="r" b="b"/>
            <a:pathLst>
              <a:path w="3289300">
                <a:moveTo>
                  <a:pt x="0" y="0"/>
                </a:moveTo>
                <a:lnTo>
                  <a:pt x="3289300" y="0"/>
                </a:lnTo>
              </a:path>
            </a:pathLst>
          </a:custGeom>
          <a:noFill/>
          <a:ln w="31750">
            <a:solidFill>
              <a:schemeClr val="tx1"/>
            </a:solidFill>
            <a:headEnd type="none" w="med" len="med"/>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TextBox 23"/>
          <p:cNvSpPr txBox="1"/>
          <p:nvPr/>
        </p:nvSpPr>
        <p:spPr>
          <a:xfrm>
            <a:off x="2126484" y="3269130"/>
            <a:ext cx="1764009" cy="647233"/>
          </a:xfrm>
          <a:prstGeom prst="rect">
            <a:avLst/>
          </a:prstGeom>
        </p:spPr>
        <p:txBody>
          <a:bodyPr vert="horz" wrap="none" lIns="182880" tIns="146304" rIns="182880" bIns="146304"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chemeClr val="bg1">
                        <a:lumMod val="50000"/>
                      </a:schemeClr>
                    </a:gs>
                    <a:gs pos="99000">
                      <a:schemeClr val="bg1">
                        <a:lumMod val="50000"/>
                      </a:schemeClr>
                    </a:gs>
                  </a:gsLst>
                  <a:lin ang="5400000" scaled="0"/>
                </a:gradFill>
                <a:effectLst/>
                <a:uLnTx/>
                <a:uFillTx/>
                <a:latin typeface="Segoe UI" pitchFamily="34" charset="0"/>
                <a:ea typeface="Segoe UI" pitchFamily="34" charset="0"/>
                <a:cs typeface="Segoe UI" pitchFamily="34" charset="0"/>
              </a:rPr>
              <a:t>NOW</a:t>
            </a:r>
          </a:p>
        </p:txBody>
      </p:sp>
      <p:sp>
        <p:nvSpPr>
          <p:cNvPr id="26" name="TextBox 25"/>
          <p:cNvSpPr txBox="1"/>
          <p:nvPr/>
        </p:nvSpPr>
        <p:spPr>
          <a:xfrm>
            <a:off x="5479223" y="3269130"/>
            <a:ext cx="1764009" cy="647233"/>
          </a:xfrm>
          <a:prstGeom prst="rect">
            <a:avLst/>
          </a:prstGeom>
        </p:spPr>
        <p:txBody>
          <a:bodyPr vert="horz" wrap="none" lIns="182880" tIns="146304" rIns="182880" bIns="146304"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chemeClr val="bg1">
                        <a:lumMod val="50000"/>
                      </a:schemeClr>
                    </a:gs>
                    <a:gs pos="99000">
                      <a:schemeClr val="bg1">
                        <a:lumMod val="50000"/>
                      </a:schemeClr>
                    </a:gs>
                  </a:gsLst>
                  <a:lin ang="5400000" scaled="0"/>
                </a:gradFill>
                <a:effectLst/>
                <a:uLnTx/>
                <a:uFillTx/>
                <a:latin typeface="Segoe UI" pitchFamily="34" charset="0"/>
                <a:ea typeface="Segoe UI" pitchFamily="34" charset="0"/>
                <a:cs typeface="Segoe UI" pitchFamily="34" charset="0"/>
              </a:rPr>
              <a:t>2H CY2016</a:t>
            </a:r>
          </a:p>
        </p:txBody>
      </p:sp>
      <p:sp>
        <p:nvSpPr>
          <p:cNvPr id="23" name="Freeform 22"/>
          <p:cNvSpPr/>
          <p:nvPr/>
        </p:nvSpPr>
        <p:spPr bwMode="auto">
          <a:xfrm>
            <a:off x="8872538" y="3733800"/>
            <a:ext cx="3289300" cy="0"/>
          </a:xfrm>
          <a:custGeom>
            <a:avLst/>
            <a:gdLst>
              <a:gd name="connsiteX0" fmla="*/ 0 w 3289300"/>
              <a:gd name="connsiteY0" fmla="*/ 0 h 0"/>
              <a:gd name="connsiteX1" fmla="*/ 3289300 w 3289300"/>
              <a:gd name="connsiteY1" fmla="*/ 0 h 0"/>
            </a:gdLst>
            <a:ahLst/>
            <a:cxnLst>
              <a:cxn ang="0">
                <a:pos x="connsiteX0" y="connsiteY0"/>
              </a:cxn>
              <a:cxn ang="0">
                <a:pos x="connsiteX1" y="connsiteY1"/>
              </a:cxn>
            </a:cxnLst>
            <a:rect l="l" t="t" r="r" b="b"/>
            <a:pathLst>
              <a:path w="3289300">
                <a:moveTo>
                  <a:pt x="0" y="0"/>
                </a:moveTo>
                <a:lnTo>
                  <a:pt x="3289300" y="0"/>
                </a:lnTo>
              </a:path>
            </a:pathLst>
          </a:custGeom>
          <a:noFill/>
          <a:ln w="31750">
            <a:solidFill>
              <a:schemeClr val="tx1"/>
            </a:solidFill>
            <a:headEnd type="none" w="med" len="med"/>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 name="TextBox 26"/>
          <p:cNvSpPr txBox="1"/>
          <p:nvPr/>
        </p:nvSpPr>
        <p:spPr>
          <a:xfrm>
            <a:off x="8854869" y="3269130"/>
            <a:ext cx="1764009" cy="647233"/>
          </a:xfrm>
          <a:prstGeom prst="rect">
            <a:avLst/>
          </a:prstGeom>
        </p:spPr>
        <p:txBody>
          <a:bodyPr vert="horz" wrap="none" lIns="182880" tIns="146304" rIns="182880" bIns="146304"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chemeClr val="bg1">
                        <a:lumMod val="50000"/>
                      </a:schemeClr>
                    </a:gs>
                    <a:gs pos="99000">
                      <a:schemeClr val="bg1">
                        <a:lumMod val="50000"/>
                      </a:schemeClr>
                    </a:gs>
                  </a:gsLst>
                  <a:lin ang="5400000" scaled="0"/>
                </a:gradFill>
                <a:effectLst/>
                <a:uLnTx/>
                <a:uFillTx/>
                <a:latin typeface="Segoe UI" pitchFamily="34" charset="0"/>
                <a:ea typeface="Segoe UI" pitchFamily="34" charset="0"/>
                <a:cs typeface="Segoe UI" pitchFamily="34" charset="0"/>
              </a:rPr>
              <a:t>CY2017</a:t>
            </a:r>
          </a:p>
        </p:txBody>
      </p:sp>
      <p:sp>
        <p:nvSpPr>
          <p:cNvPr id="41" name="TextBox 40"/>
          <p:cNvSpPr txBox="1"/>
          <p:nvPr/>
        </p:nvSpPr>
        <p:spPr>
          <a:xfrm>
            <a:off x="302917" y="2249850"/>
            <a:ext cx="1764009" cy="914400"/>
          </a:xfrm>
          <a:prstGeom prst="rect">
            <a:avLst/>
          </a:prstGeom>
        </p:spPr>
        <p:txBody>
          <a:bodyPr vert="horz" wrap="none" lIns="182880" tIns="146304" rIns="182880" bIns="146304"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gradFill>
                  <a:gsLst>
                    <a:gs pos="0">
                      <a:schemeClr val="tx1">
                        <a:lumMod val="75000"/>
                      </a:schemeClr>
                    </a:gs>
                    <a:gs pos="100000">
                      <a:schemeClr val="tx1">
                        <a:lumMod val="75000"/>
                      </a:schemeClr>
                    </a:gs>
                  </a:gsLst>
                  <a:lin ang="5400000" scaled="0"/>
                </a:gradFill>
                <a:effectLst/>
                <a:uLnTx/>
                <a:uFillTx/>
                <a:latin typeface="Segoe UI" pitchFamily="34" charset="0"/>
                <a:ea typeface="Segoe UI" pitchFamily="34" charset="0"/>
                <a:cs typeface="Segoe UI" pitchFamily="34" charset="0"/>
              </a:rPr>
              <a:t>USER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gradFill>
                  <a:gsLst>
                    <a:gs pos="0">
                      <a:schemeClr val="tx1">
                        <a:lumMod val="75000"/>
                      </a:schemeClr>
                    </a:gs>
                    <a:gs pos="100000">
                      <a:schemeClr val="tx1">
                        <a:lumMod val="75000"/>
                      </a:schemeClr>
                    </a:gs>
                  </a:gsLst>
                  <a:lin ang="5400000" scaled="0"/>
                </a:gradFill>
                <a:effectLst/>
                <a:uLnTx/>
                <a:uFillTx/>
                <a:latin typeface="Segoe UI" pitchFamily="34" charset="0"/>
                <a:ea typeface="Segoe UI" pitchFamily="34" charset="0"/>
                <a:cs typeface="Segoe UI" pitchFamily="34" charset="0"/>
              </a:rPr>
              <a:t>COVERAGE</a:t>
            </a:r>
          </a:p>
        </p:txBody>
      </p:sp>
      <p:sp>
        <p:nvSpPr>
          <p:cNvPr id="28" name="Freeform 27"/>
          <p:cNvSpPr/>
          <p:nvPr/>
        </p:nvSpPr>
        <p:spPr bwMode="auto">
          <a:xfrm>
            <a:off x="2116249" y="2130426"/>
            <a:ext cx="10058400" cy="0"/>
          </a:xfrm>
          <a:custGeom>
            <a:avLst/>
            <a:gdLst>
              <a:gd name="connsiteX0" fmla="*/ 0 w 3289300"/>
              <a:gd name="connsiteY0" fmla="*/ 0 h 0"/>
              <a:gd name="connsiteX1" fmla="*/ 3289300 w 3289300"/>
              <a:gd name="connsiteY1" fmla="*/ 0 h 0"/>
            </a:gdLst>
            <a:ahLst/>
            <a:cxnLst>
              <a:cxn ang="0">
                <a:pos x="connsiteX0" y="connsiteY0"/>
              </a:cxn>
              <a:cxn ang="0">
                <a:pos x="connsiteX1" y="connsiteY1"/>
              </a:cxn>
            </a:cxnLst>
            <a:rect l="l" t="t" r="r" b="b"/>
            <a:pathLst>
              <a:path w="3289300">
                <a:moveTo>
                  <a:pt x="0" y="0"/>
                </a:moveTo>
                <a:lnTo>
                  <a:pt x="3289300" y="0"/>
                </a:lnTo>
              </a:path>
            </a:pathLst>
          </a:custGeom>
          <a:noFill/>
          <a:ln w="31750">
            <a:solidFill>
              <a:schemeClr val="tx2"/>
            </a:solidFill>
            <a:headEnd type="none" w="med" len="med"/>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 name="Freeform 29"/>
          <p:cNvSpPr/>
          <p:nvPr/>
        </p:nvSpPr>
        <p:spPr bwMode="auto">
          <a:xfrm>
            <a:off x="5499529" y="2636847"/>
            <a:ext cx="6675120" cy="0"/>
          </a:xfrm>
          <a:custGeom>
            <a:avLst/>
            <a:gdLst>
              <a:gd name="connsiteX0" fmla="*/ 0 w 3289300"/>
              <a:gd name="connsiteY0" fmla="*/ 0 h 0"/>
              <a:gd name="connsiteX1" fmla="*/ 3289300 w 3289300"/>
              <a:gd name="connsiteY1" fmla="*/ 0 h 0"/>
            </a:gdLst>
            <a:ahLst/>
            <a:cxnLst>
              <a:cxn ang="0">
                <a:pos x="connsiteX0" y="connsiteY0"/>
              </a:cxn>
              <a:cxn ang="0">
                <a:pos x="connsiteX1" y="connsiteY1"/>
              </a:cxn>
            </a:cxnLst>
            <a:rect l="l" t="t" r="r" b="b"/>
            <a:pathLst>
              <a:path w="3289300">
                <a:moveTo>
                  <a:pt x="0" y="0"/>
                </a:moveTo>
                <a:lnTo>
                  <a:pt x="3289300" y="0"/>
                </a:lnTo>
              </a:path>
            </a:pathLst>
          </a:custGeom>
          <a:noFill/>
          <a:ln w="31750">
            <a:solidFill>
              <a:schemeClr val="accent2"/>
            </a:solidFill>
            <a:headEnd type="none" w="med" len="med"/>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Freeform 43"/>
          <p:cNvSpPr/>
          <p:nvPr/>
        </p:nvSpPr>
        <p:spPr bwMode="auto">
          <a:xfrm>
            <a:off x="8885349" y="3130569"/>
            <a:ext cx="3289300" cy="0"/>
          </a:xfrm>
          <a:custGeom>
            <a:avLst/>
            <a:gdLst>
              <a:gd name="connsiteX0" fmla="*/ 0 w 3289300"/>
              <a:gd name="connsiteY0" fmla="*/ 0 h 0"/>
              <a:gd name="connsiteX1" fmla="*/ 3289300 w 3289300"/>
              <a:gd name="connsiteY1" fmla="*/ 0 h 0"/>
            </a:gdLst>
            <a:ahLst/>
            <a:cxnLst>
              <a:cxn ang="0">
                <a:pos x="connsiteX0" y="connsiteY0"/>
              </a:cxn>
              <a:cxn ang="0">
                <a:pos x="connsiteX1" y="connsiteY1"/>
              </a:cxn>
            </a:cxnLst>
            <a:rect l="l" t="t" r="r" b="b"/>
            <a:pathLst>
              <a:path w="3289300">
                <a:moveTo>
                  <a:pt x="0" y="0"/>
                </a:moveTo>
                <a:lnTo>
                  <a:pt x="3289300" y="0"/>
                </a:lnTo>
              </a:path>
            </a:pathLst>
          </a:custGeom>
          <a:noFill/>
          <a:ln w="31750">
            <a:solidFill>
              <a:schemeClr val="accent6"/>
            </a:solidFill>
            <a:headEnd type="none" w="med" len="med"/>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TextBox 44"/>
          <p:cNvSpPr txBox="1"/>
          <p:nvPr/>
        </p:nvSpPr>
        <p:spPr>
          <a:xfrm>
            <a:off x="2116138" y="1682446"/>
            <a:ext cx="5351462" cy="647233"/>
          </a:xfrm>
          <a:prstGeom prst="rect">
            <a:avLst/>
          </a:prstGeom>
        </p:spPr>
        <p:txBody>
          <a:bodyPr vert="horz" wrap="none" lIns="182880" tIns="146304" rIns="182880" bIns="146304"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gradFill>
                  <a:gsLst>
                    <a:gs pos="0">
                      <a:schemeClr val="tx2"/>
                    </a:gs>
                    <a:gs pos="99000">
                      <a:schemeClr val="tx2"/>
                    </a:gs>
                  </a:gsLst>
                  <a:lin ang="5400000" scaled="0"/>
                </a:gradFill>
                <a:effectLst/>
                <a:uLnTx/>
                <a:uFillTx/>
                <a:latin typeface="Segoe UI" pitchFamily="34" charset="0"/>
                <a:ea typeface="Segoe UI" pitchFamily="34" charset="0"/>
                <a:cs typeface="Segoe UI" pitchFamily="34" charset="0"/>
              </a:rPr>
              <a:t>Information workers—especially mobile and remote workers</a:t>
            </a:r>
          </a:p>
        </p:txBody>
      </p:sp>
      <p:sp>
        <p:nvSpPr>
          <p:cNvPr id="46" name="TextBox 45"/>
          <p:cNvSpPr txBox="1"/>
          <p:nvPr/>
        </p:nvSpPr>
        <p:spPr>
          <a:xfrm>
            <a:off x="5499100" y="2177834"/>
            <a:ext cx="5351462" cy="647233"/>
          </a:xfrm>
          <a:prstGeom prst="rect">
            <a:avLst/>
          </a:prstGeom>
        </p:spPr>
        <p:txBody>
          <a:bodyPr vert="horz" wrap="none" lIns="182880" tIns="146304" rIns="182880" bIns="146304"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gradFill>
                  <a:gsLst>
                    <a:gs pos="0">
                      <a:schemeClr val="accent2"/>
                    </a:gs>
                    <a:gs pos="99000">
                      <a:schemeClr val="accent2"/>
                    </a:gs>
                  </a:gsLst>
                  <a:lin ang="5400000" scaled="0"/>
                </a:gradFill>
                <a:effectLst/>
                <a:uLnTx/>
                <a:uFillTx/>
                <a:latin typeface="Segoe UI" pitchFamily="34" charset="0"/>
                <a:ea typeface="Segoe UI" pitchFamily="34" charset="0"/>
                <a:cs typeface="Segoe UI" pitchFamily="34" charset="0"/>
              </a:rPr>
              <a:t>Branch offices—specialized workers like help desk</a:t>
            </a:r>
          </a:p>
        </p:txBody>
      </p:sp>
      <p:sp>
        <p:nvSpPr>
          <p:cNvPr id="47" name="TextBox 46"/>
          <p:cNvSpPr txBox="1"/>
          <p:nvPr/>
        </p:nvSpPr>
        <p:spPr>
          <a:xfrm>
            <a:off x="8905959" y="2676740"/>
            <a:ext cx="3268690" cy="647233"/>
          </a:xfrm>
          <a:prstGeom prst="rect">
            <a:avLst/>
          </a:prstGeom>
        </p:spPr>
        <p:txBody>
          <a:bodyPr vert="horz" wrap="none" lIns="182880" tIns="146304" rIns="182880" bIns="146304"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gradFill>
                  <a:gsLst>
                    <a:gs pos="0">
                      <a:schemeClr val="accent6"/>
                    </a:gs>
                    <a:gs pos="99000">
                      <a:schemeClr val="accent6"/>
                    </a:gs>
                  </a:gsLst>
                  <a:lin ang="5400000" scaled="0"/>
                </a:gradFill>
                <a:effectLst/>
                <a:uLnTx/>
                <a:uFillTx/>
                <a:latin typeface="Segoe UI" pitchFamily="34" charset="0"/>
                <a:ea typeface="Segoe UI" pitchFamily="34" charset="0"/>
                <a:cs typeface="Segoe UI" pitchFamily="34" charset="0"/>
              </a:rPr>
              <a:t>Entire organizations</a:t>
            </a:r>
          </a:p>
        </p:txBody>
      </p:sp>
      <p:sp>
        <p:nvSpPr>
          <p:cNvPr id="21" name="TextBox 20"/>
          <p:cNvSpPr txBox="1"/>
          <p:nvPr/>
        </p:nvSpPr>
        <p:spPr>
          <a:xfrm>
            <a:off x="2097089" y="6009702"/>
            <a:ext cx="3302130" cy="661969"/>
          </a:xfrm>
          <a:prstGeom prst="rect">
            <a:avLst/>
          </a:prstGeom>
          <a:solidFill>
            <a:schemeClr val="bg2"/>
          </a:solidFill>
          <a:ln>
            <a:noFill/>
          </a:ln>
        </p:spPr>
        <p:txBody>
          <a:bodyPr vert="horz" wrap="none" lIns="182880" tIns="146304" rIns="182880" bIns="146304" rtlCol="0" anchor="t">
            <a:noAutofit/>
          </a:bodyPr>
          <a:lstStyle/>
          <a:p>
            <a:pPr marL="0" marR="0" lvl="0" indent="0" defTabSz="914400" eaLnBrk="1" fontAlgn="auto" latinLnBrk="0" hangingPunct="1">
              <a:lnSpc>
                <a:spcPct val="90000"/>
              </a:lnSpc>
              <a:spcBef>
                <a:spcPts val="600"/>
              </a:spcBef>
              <a:spcAft>
                <a:spcPts val="0"/>
              </a:spcAft>
              <a:buClrTx/>
              <a:buSzTx/>
              <a:buFontTx/>
              <a:buNone/>
              <a:tabLst/>
              <a:defRPr/>
            </a:pPr>
            <a:r>
              <a:rPr kumimoji="0" lang="en-US" sz="1400" b="0" i="0" u="none" strike="noStrike" kern="0" cap="none" spc="0" normalizeH="0" baseline="0" noProof="0" dirty="0">
                <a:ln>
                  <a:noFill/>
                </a:ln>
                <a:gradFill>
                  <a:gsLst>
                    <a:gs pos="0">
                      <a:schemeClr val="tx1">
                        <a:lumMod val="75000"/>
                      </a:schemeClr>
                    </a:gs>
                    <a:gs pos="100000">
                      <a:schemeClr val="tx1">
                        <a:lumMod val="75000"/>
                      </a:schemeClr>
                    </a:gs>
                  </a:gsLst>
                  <a:lin ang="5400000" scaled="0"/>
                </a:gradFill>
                <a:effectLst/>
                <a:uLnTx/>
                <a:uFillTx/>
                <a:latin typeface="Segoe UI" pitchFamily="34" charset="0"/>
                <a:ea typeface="Segoe UI" pitchFamily="34" charset="0"/>
                <a:cs typeface="Segoe UI" pitchFamily="34" charset="0"/>
              </a:rPr>
              <a:t>PSTN Calling in US</a:t>
            </a:r>
          </a:p>
          <a:p>
            <a:pPr marL="0" marR="0" lvl="0" indent="0" defTabSz="914400" eaLnBrk="1" fontAlgn="auto" latinLnBrk="0" hangingPunct="1">
              <a:lnSpc>
                <a:spcPct val="90000"/>
              </a:lnSpc>
              <a:spcBef>
                <a:spcPts val="600"/>
              </a:spcBef>
              <a:spcAft>
                <a:spcPts val="0"/>
              </a:spcAft>
              <a:buClrTx/>
              <a:buSzTx/>
              <a:buFontTx/>
              <a:buNone/>
              <a:tabLst/>
              <a:defRPr/>
            </a:pPr>
            <a:r>
              <a:rPr kumimoji="0" lang="en-US" sz="1400" b="0" i="0" u="none" strike="noStrike" kern="0" cap="none" spc="0" normalizeH="0" baseline="0" noProof="0" dirty="0">
                <a:ln>
                  <a:noFill/>
                </a:ln>
                <a:gradFill>
                  <a:gsLst>
                    <a:gs pos="0">
                      <a:schemeClr val="tx1">
                        <a:lumMod val="75000"/>
                      </a:schemeClr>
                    </a:gs>
                    <a:gs pos="100000">
                      <a:schemeClr val="tx1">
                        <a:lumMod val="75000"/>
                      </a:schemeClr>
                    </a:gs>
                  </a:gsLst>
                  <a:lin ang="5400000" scaled="0"/>
                </a:gradFill>
                <a:effectLst/>
                <a:uLnTx/>
                <a:uFillTx/>
                <a:latin typeface="Segoe UI" pitchFamily="34" charset="0"/>
                <a:ea typeface="Segoe UI" pitchFamily="34" charset="0"/>
                <a:cs typeface="Segoe UI" pitchFamily="34" charset="0"/>
              </a:rPr>
              <a:t>Cloud Connectivity</a:t>
            </a:r>
            <a:endParaRPr kumimoji="0" lang="en-US" sz="1600" b="0" i="0" u="none" strike="noStrike" kern="0" cap="none" spc="0" normalizeH="0" baseline="0" noProof="0" dirty="0">
              <a:ln>
                <a:noFill/>
              </a:ln>
              <a:gradFill>
                <a:gsLst>
                  <a:gs pos="0">
                    <a:schemeClr val="tx1">
                      <a:lumMod val="75000"/>
                    </a:schemeClr>
                  </a:gs>
                  <a:gs pos="100000">
                    <a:schemeClr val="tx1">
                      <a:lumMod val="75000"/>
                    </a:schemeClr>
                  </a:gs>
                </a:gsLst>
                <a:lin ang="5400000" scaled="0"/>
              </a:gradFill>
              <a:effectLst/>
              <a:uLnTx/>
              <a:uFillTx/>
            </a:endParaRPr>
          </a:p>
          <a:p>
            <a:pPr marL="0" marR="0" lvl="0" indent="0" algn="ctr" defTabSz="914400" eaLnBrk="1" fontAlgn="auto" latinLnBrk="0" hangingPunct="1">
              <a:lnSpc>
                <a:spcPct val="90000"/>
              </a:lnSpc>
              <a:spcBef>
                <a:spcPts val="600"/>
              </a:spcBef>
              <a:spcAft>
                <a:spcPts val="0"/>
              </a:spcAft>
              <a:buClrTx/>
              <a:buSzTx/>
              <a:buFontTx/>
              <a:buNone/>
              <a:tabLst/>
              <a:defRPr/>
            </a:pPr>
            <a:endParaRPr kumimoji="0" lang="en-US" sz="1400" b="0" i="0" u="none" strike="noStrike" kern="0" cap="none" spc="0" normalizeH="0" baseline="0" noProof="0" dirty="0">
              <a:ln>
                <a:noFill/>
              </a:ln>
              <a:gradFill>
                <a:gsLst>
                  <a:gs pos="0">
                    <a:schemeClr val="tx1">
                      <a:lumMod val="75000"/>
                    </a:schemeClr>
                  </a:gs>
                  <a:gs pos="100000">
                    <a:schemeClr val="tx1">
                      <a:lumMod val="75000"/>
                    </a:schemeClr>
                  </a:gs>
                </a:gsLst>
                <a:lin ang="5400000" scaled="0"/>
              </a:gradFill>
              <a:effectLst/>
              <a:uLnTx/>
              <a:uFillTx/>
              <a:latin typeface="Segoe UI" pitchFamily="34" charset="0"/>
              <a:ea typeface="Segoe UI" pitchFamily="34" charset="0"/>
              <a:cs typeface="Segoe UI" pitchFamily="34" charset="0"/>
            </a:endParaRPr>
          </a:p>
        </p:txBody>
      </p:sp>
      <p:sp>
        <p:nvSpPr>
          <p:cNvPr id="25" name="TextBox 24"/>
          <p:cNvSpPr txBox="1"/>
          <p:nvPr/>
        </p:nvSpPr>
        <p:spPr>
          <a:xfrm>
            <a:off x="5479155" y="6009702"/>
            <a:ext cx="3302130" cy="661969"/>
          </a:xfrm>
          <a:prstGeom prst="rect">
            <a:avLst/>
          </a:prstGeom>
          <a:solidFill>
            <a:schemeClr val="bg2"/>
          </a:solidFill>
          <a:ln>
            <a:noFill/>
          </a:ln>
        </p:spPr>
        <p:txBody>
          <a:bodyPr vert="horz" wrap="none" lIns="182880" tIns="146304" rIns="182880" bIns="146304" rtlCol="0" anchor="t">
            <a:noAutofit/>
          </a:bodyPr>
          <a:lstStyle/>
          <a:p>
            <a:pPr marL="0" marR="0" lvl="0" indent="0" defTabSz="914400" eaLnBrk="1" fontAlgn="auto" latinLnBrk="0" hangingPunct="1">
              <a:lnSpc>
                <a:spcPct val="90000"/>
              </a:lnSpc>
              <a:spcBef>
                <a:spcPts val="600"/>
              </a:spcBef>
              <a:spcAft>
                <a:spcPts val="0"/>
              </a:spcAft>
              <a:buClrTx/>
              <a:buSzTx/>
              <a:buFontTx/>
              <a:buNone/>
              <a:tabLst/>
              <a:defRPr/>
            </a:pPr>
            <a:r>
              <a:rPr kumimoji="0" lang="en-US" sz="1400" b="0" i="0" u="none" strike="noStrike" kern="0" cap="none" spc="0" normalizeH="0" baseline="0" noProof="0" dirty="0">
                <a:ln>
                  <a:noFill/>
                </a:ln>
                <a:gradFill>
                  <a:gsLst>
                    <a:gs pos="0">
                      <a:schemeClr val="tx1">
                        <a:lumMod val="75000"/>
                      </a:schemeClr>
                    </a:gs>
                    <a:gs pos="100000">
                      <a:schemeClr val="tx1">
                        <a:lumMod val="75000"/>
                      </a:schemeClr>
                    </a:gs>
                  </a:gsLst>
                  <a:lin ang="5400000" scaled="0"/>
                </a:gradFill>
                <a:effectLst/>
                <a:uLnTx/>
                <a:uFillTx/>
                <a:latin typeface="Segoe UI" pitchFamily="34" charset="0"/>
                <a:ea typeface="Segoe UI" pitchFamily="34" charset="0"/>
                <a:cs typeface="Segoe UI" pitchFamily="34" charset="0"/>
              </a:rPr>
              <a:t>PSTN Calling in UK + more countries</a:t>
            </a:r>
          </a:p>
          <a:p>
            <a:pPr marL="0" marR="0" lvl="0" indent="0" defTabSz="914400" eaLnBrk="1" fontAlgn="auto" latinLnBrk="0" hangingPunct="1">
              <a:lnSpc>
                <a:spcPct val="90000"/>
              </a:lnSpc>
              <a:spcBef>
                <a:spcPts val="600"/>
              </a:spcBef>
              <a:spcAft>
                <a:spcPts val="0"/>
              </a:spcAft>
              <a:buClrTx/>
              <a:buSzTx/>
              <a:buFontTx/>
              <a:buNone/>
              <a:tabLst/>
              <a:defRPr/>
            </a:pPr>
            <a:r>
              <a:rPr kumimoji="0" lang="en-US" sz="1400" b="0" i="0" u="none" strike="noStrike" kern="0" cap="none" spc="0" normalizeH="0" baseline="0" noProof="0" dirty="0">
                <a:ln>
                  <a:noFill/>
                </a:ln>
                <a:gradFill>
                  <a:gsLst>
                    <a:gs pos="0">
                      <a:schemeClr val="tx1">
                        <a:lumMod val="75000"/>
                      </a:schemeClr>
                    </a:gs>
                    <a:gs pos="100000">
                      <a:schemeClr val="tx1">
                        <a:lumMod val="75000"/>
                      </a:schemeClr>
                    </a:gs>
                  </a:gsLst>
                  <a:lin ang="5400000" scaled="0"/>
                </a:gradFill>
                <a:effectLst/>
                <a:uLnTx/>
                <a:uFillTx/>
                <a:latin typeface="Segoe UI" pitchFamily="34" charset="0"/>
                <a:ea typeface="Segoe UI" pitchFamily="34" charset="0"/>
                <a:cs typeface="Segoe UI" pitchFamily="34" charset="0"/>
              </a:rPr>
              <a:t>Cloud Connectivity</a:t>
            </a:r>
            <a:endParaRPr kumimoji="0" lang="en-US" sz="1600" b="0" i="0" u="none" strike="noStrike" kern="0" cap="none" spc="0" normalizeH="0" baseline="0" noProof="0" dirty="0">
              <a:ln>
                <a:noFill/>
              </a:ln>
              <a:gradFill>
                <a:gsLst>
                  <a:gs pos="0">
                    <a:schemeClr val="tx1">
                      <a:lumMod val="75000"/>
                    </a:schemeClr>
                  </a:gs>
                  <a:gs pos="100000">
                    <a:schemeClr val="tx1">
                      <a:lumMod val="75000"/>
                    </a:schemeClr>
                  </a:gs>
                </a:gsLst>
                <a:lin ang="5400000" scaled="0"/>
              </a:gradFill>
              <a:effectLst/>
              <a:uLnTx/>
              <a:uFillTx/>
            </a:endParaRPr>
          </a:p>
          <a:p>
            <a:pPr marL="0" marR="0" lvl="0" indent="0" algn="ctr" defTabSz="914400" eaLnBrk="1" fontAlgn="auto" latinLnBrk="0" hangingPunct="1">
              <a:lnSpc>
                <a:spcPct val="90000"/>
              </a:lnSpc>
              <a:spcBef>
                <a:spcPts val="600"/>
              </a:spcBef>
              <a:spcAft>
                <a:spcPts val="0"/>
              </a:spcAft>
              <a:buClrTx/>
              <a:buSzTx/>
              <a:buFontTx/>
              <a:buNone/>
              <a:tabLst/>
              <a:defRPr/>
            </a:pPr>
            <a:endParaRPr kumimoji="0" lang="en-US" sz="1400" b="0" i="0" u="none" strike="noStrike" kern="0" cap="none" spc="0" normalizeH="0" baseline="0" noProof="0" dirty="0">
              <a:ln>
                <a:noFill/>
              </a:ln>
              <a:gradFill>
                <a:gsLst>
                  <a:gs pos="0">
                    <a:schemeClr val="tx1">
                      <a:lumMod val="75000"/>
                    </a:schemeClr>
                  </a:gs>
                  <a:gs pos="100000">
                    <a:schemeClr val="tx1">
                      <a:lumMod val="75000"/>
                    </a:schemeClr>
                  </a:gs>
                </a:gsLst>
                <a:lin ang="5400000" scaled="0"/>
              </a:gradFill>
              <a:effectLst/>
              <a:uLnTx/>
              <a:uFillTx/>
              <a:latin typeface="Segoe UI" pitchFamily="34" charset="0"/>
              <a:ea typeface="Segoe UI" pitchFamily="34" charset="0"/>
              <a:cs typeface="Segoe UI" pitchFamily="34" charset="0"/>
            </a:endParaRPr>
          </a:p>
        </p:txBody>
      </p:sp>
      <p:sp>
        <p:nvSpPr>
          <p:cNvPr id="31" name="TextBox 30"/>
          <p:cNvSpPr txBox="1"/>
          <p:nvPr/>
        </p:nvSpPr>
        <p:spPr>
          <a:xfrm>
            <a:off x="8837089" y="6009702"/>
            <a:ext cx="3302130" cy="661969"/>
          </a:xfrm>
          <a:prstGeom prst="rect">
            <a:avLst/>
          </a:prstGeom>
          <a:solidFill>
            <a:schemeClr val="bg2"/>
          </a:solidFill>
          <a:ln>
            <a:noFill/>
          </a:ln>
        </p:spPr>
        <p:txBody>
          <a:bodyPr vert="horz" wrap="none" lIns="182880" tIns="146304" rIns="182880" bIns="146304" rtlCol="0" anchor="t">
            <a:noAutofit/>
          </a:bodyPr>
          <a:lstStyle/>
          <a:p>
            <a:pPr marL="0" marR="0" lvl="0" indent="0" defTabSz="914400" eaLnBrk="1" fontAlgn="auto" latinLnBrk="0" hangingPunct="1">
              <a:lnSpc>
                <a:spcPct val="90000"/>
              </a:lnSpc>
              <a:spcBef>
                <a:spcPts val="600"/>
              </a:spcBef>
              <a:spcAft>
                <a:spcPts val="0"/>
              </a:spcAft>
              <a:buClrTx/>
              <a:buSzTx/>
              <a:buFontTx/>
              <a:buNone/>
              <a:tabLst/>
              <a:defRPr/>
            </a:pPr>
            <a:r>
              <a:rPr kumimoji="0" lang="en-US" sz="1400" b="0" i="0" u="none" strike="noStrike" kern="0" cap="none" spc="0" normalizeH="0" baseline="0" noProof="0" dirty="0">
                <a:ln>
                  <a:noFill/>
                </a:ln>
                <a:gradFill>
                  <a:gsLst>
                    <a:gs pos="0">
                      <a:schemeClr val="tx1">
                        <a:lumMod val="75000"/>
                      </a:schemeClr>
                    </a:gs>
                    <a:gs pos="100000">
                      <a:schemeClr val="tx1">
                        <a:lumMod val="75000"/>
                      </a:schemeClr>
                    </a:gs>
                  </a:gsLst>
                  <a:lin ang="5400000" scaled="0"/>
                </a:gradFill>
                <a:effectLst/>
                <a:uLnTx/>
                <a:uFillTx/>
                <a:latin typeface="Segoe UI" pitchFamily="34" charset="0"/>
                <a:ea typeface="Segoe UI" pitchFamily="34" charset="0"/>
                <a:cs typeface="Segoe UI" pitchFamily="34" charset="0"/>
              </a:rPr>
              <a:t>PSTN calling expansion</a:t>
            </a:r>
          </a:p>
          <a:p>
            <a:pPr marL="0" marR="0" lvl="0" indent="0" defTabSz="914400" eaLnBrk="1" fontAlgn="auto" latinLnBrk="0" hangingPunct="1">
              <a:lnSpc>
                <a:spcPct val="90000"/>
              </a:lnSpc>
              <a:spcBef>
                <a:spcPts val="600"/>
              </a:spcBef>
              <a:spcAft>
                <a:spcPts val="0"/>
              </a:spcAft>
              <a:buClrTx/>
              <a:buSzTx/>
              <a:buFontTx/>
              <a:buNone/>
              <a:tabLst/>
              <a:defRPr/>
            </a:pPr>
            <a:r>
              <a:rPr kumimoji="0" lang="en-US" sz="1400" b="0" i="0" u="none" strike="noStrike" kern="0" cap="none" spc="0" normalizeH="0" baseline="0" noProof="0" dirty="0">
                <a:ln>
                  <a:noFill/>
                </a:ln>
                <a:gradFill>
                  <a:gsLst>
                    <a:gs pos="0">
                      <a:schemeClr val="tx1">
                        <a:lumMod val="75000"/>
                      </a:schemeClr>
                    </a:gs>
                    <a:gs pos="100000">
                      <a:schemeClr val="tx1">
                        <a:lumMod val="75000"/>
                      </a:schemeClr>
                    </a:gs>
                  </a:gsLst>
                  <a:lin ang="5400000" scaled="0"/>
                </a:gradFill>
                <a:effectLst/>
                <a:uLnTx/>
                <a:uFillTx/>
                <a:latin typeface="Segoe UI" pitchFamily="34" charset="0"/>
                <a:ea typeface="Segoe UI" pitchFamily="34" charset="0"/>
                <a:cs typeface="Segoe UI" pitchFamily="34" charset="0"/>
              </a:rPr>
              <a:t>Cloud Connected Appliance</a:t>
            </a:r>
          </a:p>
        </p:txBody>
      </p:sp>
      <p:sp>
        <p:nvSpPr>
          <p:cNvPr id="35" name="TextBox 34"/>
          <p:cNvSpPr txBox="1"/>
          <p:nvPr/>
        </p:nvSpPr>
        <p:spPr>
          <a:xfrm>
            <a:off x="122237" y="6011862"/>
            <a:ext cx="1764009" cy="914400"/>
          </a:xfrm>
          <a:prstGeom prst="rect">
            <a:avLst/>
          </a:prstGeom>
        </p:spPr>
        <p:txBody>
          <a:bodyPr vert="horz" wrap="none" lIns="182880" tIns="146304" rIns="182880" bIns="146304"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gradFill>
                  <a:gsLst>
                    <a:gs pos="0">
                      <a:schemeClr val="tx1">
                        <a:lumMod val="75000"/>
                      </a:schemeClr>
                    </a:gs>
                    <a:gs pos="100000">
                      <a:schemeClr val="tx1">
                        <a:lumMod val="75000"/>
                      </a:schemeClr>
                    </a:gs>
                  </a:gsLst>
                  <a:lin ang="5400000" scaled="0"/>
                </a:gradFill>
                <a:effectLst/>
                <a:uLnTx/>
                <a:uFillTx/>
                <a:latin typeface="Segoe UI" pitchFamily="34" charset="0"/>
                <a:ea typeface="Segoe UI" pitchFamily="34" charset="0"/>
                <a:cs typeface="Segoe UI" pitchFamily="34" charset="0"/>
              </a:rPr>
              <a:t>VOICE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gradFill>
                  <a:gsLst>
                    <a:gs pos="0">
                      <a:schemeClr val="tx1">
                        <a:lumMod val="75000"/>
                      </a:schemeClr>
                    </a:gs>
                    <a:gs pos="100000">
                      <a:schemeClr val="tx1">
                        <a:lumMod val="75000"/>
                      </a:schemeClr>
                    </a:gs>
                  </a:gsLst>
                  <a:lin ang="5400000" scaled="0"/>
                </a:gradFill>
                <a:effectLst/>
                <a:uLnTx/>
                <a:uFillTx/>
                <a:latin typeface="Segoe UI" pitchFamily="34" charset="0"/>
                <a:ea typeface="Segoe UI" pitchFamily="34" charset="0"/>
                <a:cs typeface="Segoe UI" pitchFamily="34" charset="0"/>
              </a:rPr>
              <a:t>CONNECTIVITY</a:t>
            </a:r>
          </a:p>
        </p:txBody>
      </p:sp>
      <p:sp>
        <p:nvSpPr>
          <p:cNvPr id="29" name="Oval 28"/>
          <p:cNvSpPr/>
          <p:nvPr/>
        </p:nvSpPr>
        <p:spPr bwMode="auto">
          <a:xfrm>
            <a:off x="8580437" y="-2294"/>
            <a:ext cx="3823053" cy="3270956"/>
          </a:xfrm>
          <a:prstGeom prst="ellipse">
            <a:avLst/>
          </a:prstGeom>
          <a:solidFill>
            <a:srgbClr val="0078D7"/>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gradFill>
                  <a:gsLst>
                    <a:gs pos="5439">
                      <a:srgbClr val="F8F8F8"/>
                    </a:gs>
                    <a:gs pos="10000">
                      <a:srgbClr val="F8F8F8"/>
                    </a:gs>
                  </a:gsLst>
                  <a:lin ang="5400000" scaled="0"/>
                </a:gradFill>
                <a:effectLst/>
                <a:uLnTx/>
                <a:uFillTx/>
              </a:rPr>
              <a:t>Meet Users </a:t>
            </a:r>
            <a:r>
              <a:rPr kumimoji="0" lang="en-US" sz="2800" b="1" i="0" u="none" strike="noStrike" kern="0" cap="none" spc="0" normalizeH="0" baseline="0" noProof="0" dirty="0" err="1">
                <a:ln>
                  <a:noFill/>
                </a:ln>
                <a:gradFill>
                  <a:gsLst>
                    <a:gs pos="5439">
                      <a:srgbClr val="F8F8F8"/>
                    </a:gs>
                    <a:gs pos="10000">
                      <a:srgbClr val="F8F8F8"/>
                    </a:gs>
                  </a:gsLst>
                  <a:lin ang="5400000" scaled="0"/>
                </a:gradFill>
                <a:effectLst/>
                <a:uLnTx/>
                <a:uFillTx/>
              </a:rPr>
              <a:t>Comm</a:t>
            </a:r>
            <a:r>
              <a:rPr kumimoji="0" lang="en-US" sz="2800" b="1" i="0" u="none" strike="noStrike" kern="0" cap="none" spc="0" normalizeH="0" baseline="0" noProof="0" dirty="0">
                <a:ln>
                  <a:noFill/>
                </a:ln>
                <a:gradFill>
                  <a:gsLst>
                    <a:gs pos="5439">
                      <a:srgbClr val="F8F8F8"/>
                    </a:gs>
                    <a:gs pos="10000">
                      <a:srgbClr val="F8F8F8"/>
                    </a:gs>
                  </a:gsLst>
                  <a:lin ang="5400000" scaled="0"/>
                </a:gradFill>
                <a:effectLst/>
                <a:uLnTx/>
                <a:uFillTx/>
              </a:rPr>
              <a:t> Needs</a:t>
            </a:r>
          </a:p>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gradFill>
                  <a:gsLst>
                    <a:gs pos="5439">
                      <a:srgbClr val="F8F8F8"/>
                    </a:gs>
                    <a:gs pos="10000">
                      <a:srgbClr val="F8F8F8"/>
                    </a:gs>
                  </a:gsLst>
                  <a:lin ang="5400000" scaled="0"/>
                </a:gradFill>
                <a:effectLst/>
                <a:uLnTx/>
                <a:uFillTx/>
              </a:rPr>
              <a:t>BRK2075</a:t>
            </a:r>
          </a:p>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gradFill>
                  <a:gsLst>
                    <a:gs pos="5439">
                      <a:srgbClr val="F8F8F8"/>
                    </a:gs>
                    <a:gs pos="10000">
                      <a:srgbClr val="F8F8F8"/>
                    </a:gs>
                  </a:gsLst>
                  <a:lin ang="5400000" scaled="0"/>
                </a:gradFill>
                <a:effectLst/>
                <a:uLnTx/>
                <a:uFillTx/>
              </a:rPr>
              <a:t>Fri 11:00</a:t>
            </a:r>
          </a:p>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gradFill>
                  <a:gsLst>
                    <a:gs pos="5439">
                      <a:srgbClr val="F8F8F8"/>
                    </a:gs>
                    <a:gs pos="10000">
                      <a:srgbClr val="F8F8F8"/>
                    </a:gs>
                  </a:gsLst>
                  <a:lin ang="5400000" scaled="0"/>
                </a:gradFill>
                <a:effectLst/>
                <a:uLnTx/>
                <a:uFillTx/>
              </a:rPr>
              <a:t>C101</a:t>
            </a:r>
          </a:p>
        </p:txBody>
      </p:sp>
    </p:spTree>
    <p:extLst>
      <p:ext uri="{BB962C8B-B14F-4D97-AF65-F5344CB8AC3E}">
        <p14:creationId xmlns:p14="http://schemas.microsoft.com/office/powerpoint/2010/main" val="1954157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500"/>
                                        <p:tgtEl>
                                          <p:spTgt spid="4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inVertical)">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44" grpId="0" animBg="1"/>
      <p:bldP spid="45" grpId="0"/>
      <p:bldP spid="46" grpId="0"/>
      <p:bldP spid="47" grpId="0"/>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74638" y="3152962"/>
            <a:ext cx="11889565" cy="36209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0" name="Curved Down Arrow 39"/>
          <p:cNvSpPr/>
          <p:nvPr/>
        </p:nvSpPr>
        <p:spPr bwMode="auto">
          <a:xfrm rot="5180150">
            <a:off x="10008786" y="4650511"/>
            <a:ext cx="1730792" cy="797931"/>
          </a:xfrm>
          <a:prstGeom prst="curvedDownArrow">
            <a:avLst/>
          </a:prstGeom>
          <a:solidFill>
            <a:schemeClr val="accent5">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16814">
                    <a:srgbClr val="FFFFFF"/>
                  </a:gs>
                  <a:gs pos="46000">
                    <a:srgbClr val="FFFFFF"/>
                  </a:gs>
                </a:gsLst>
                <a:lin ang="5400000" scaled="0"/>
              </a:gradFill>
              <a:effectLst/>
              <a:uLnTx/>
              <a:uFillTx/>
              <a:latin typeface="Segoe UI"/>
              <a:ea typeface="+mn-ea"/>
              <a:cs typeface="+mn-cs"/>
            </a:endParaRPr>
          </a:p>
        </p:txBody>
      </p:sp>
      <p:sp>
        <p:nvSpPr>
          <p:cNvPr id="2" name="Title 1"/>
          <p:cNvSpPr>
            <a:spLocks noGrp="1"/>
          </p:cNvSpPr>
          <p:nvPr>
            <p:ph type="title"/>
          </p:nvPr>
        </p:nvSpPr>
        <p:spPr/>
        <p:txBody>
          <a:bodyPr/>
          <a:lstStyle/>
          <a:p>
            <a:r>
              <a:rPr lang="en-US" dirty="0"/>
              <a:t>Cloud PBX: PSTN Options</a:t>
            </a:r>
          </a:p>
        </p:txBody>
      </p:sp>
      <p:sp>
        <p:nvSpPr>
          <p:cNvPr id="3" name="Text Placeholder 2"/>
          <p:cNvSpPr>
            <a:spLocks noGrp="1"/>
          </p:cNvSpPr>
          <p:nvPr>
            <p:ph type="body" sz="quarter" idx="10"/>
          </p:nvPr>
        </p:nvSpPr>
        <p:spPr>
          <a:xfrm>
            <a:off x="274638" y="1516062"/>
            <a:ext cx="11887200" cy="1415772"/>
          </a:xfrm>
        </p:spPr>
        <p:txBody>
          <a:bodyPr/>
          <a:lstStyle/>
          <a:p>
            <a:r>
              <a:rPr lang="en-US" dirty="0"/>
              <a:t>PSTN Calling plans delivered by Microsoft </a:t>
            </a:r>
            <a:r>
              <a:rPr lang="en-US" sz="3200" b="1" baseline="30000" dirty="0"/>
              <a:t>(1)</a:t>
            </a:r>
          </a:p>
          <a:p>
            <a:r>
              <a:rPr lang="en-US" dirty="0"/>
              <a:t>On-Premises PSTN Connectivity </a:t>
            </a:r>
            <a:r>
              <a:rPr lang="en-US" sz="3200" b="1" baseline="30000" dirty="0"/>
              <a:t>(2)</a:t>
            </a:r>
            <a:endParaRPr lang="en-US" b="1" baseline="30000" dirty="0"/>
          </a:p>
        </p:txBody>
      </p:sp>
      <p:sp>
        <p:nvSpPr>
          <p:cNvPr id="5" name="Rectangle 4"/>
          <p:cNvSpPr/>
          <p:nvPr/>
        </p:nvSpPr>
        <p:spPr bwMode="auto">
          <a:xfrm>
            <a:off x="1951037" y="3834277"/>
            <a:ext cx="2514599" cy="2626356"/>
          </a:xfrm>
          <a:prstGeom prst="rect">
            <a:avLst/>
          </a:prstGeom>
          <a:solidFill>
            <a:schemeClr val="accent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398"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16814">
                    <a:srgbClr val="FFFFFF"/>
                  </a:gs>
                  <a:gs pos="46000">
                    <a:srgbClr val="FFFFFF"/>
                  </a:gs>
                </a:gsLst>
                <a:lin ang="5400000" scaled="0"/>
              </a:gradFill>
              <a:effectLst/>
              <a:uLnTx/>
              <a:uFillTx/>
              <a:latin typeface="Segoe UI"/>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4037" y="3338977"/>
            <a:ext cx="3719813" cy="1797485"/>
          </a:xfrm>
          <a:prstGeom prst="rect">
            <a:avLst/>
          </a:prstGeom>
        </p:spPr>
      </p:pic>
      <p:sp>
        <p:nvSpPr>
          <p:cNvPr id="7" name="TextBox 6"/>
          <p:cNvSpPr txBox="1"/>
          <p:nvPr/>
        </p:nvSpPr>
        <p:spPr>
          <a:xfrm>
            <a:off x="8077703" y="3275650"/>
            <a:ext cx="1757532" cy="627864"/>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a:ea typeface="+mn-ea"/>
                <a:cs typeface="+mn-cs"/>
              </a:rPr>
              <a:t>Office 365</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87163" y="3778935"/>
            <a:ext cx="562264" cy="792266"/>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75337" y="3809923"/>
            <a:ext cx="562264" cy="792266"/>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30163" y="3812362"/>
            <a:ext cx="562264" cy="792266"/>
          </a:xfrm>
          <a:prstGeom prst="rect">
            <a:avLst/>
          </a:prstGeom>
        </p:spPr>
      </p:pic>
      <p:pic>
        <p:nvPicPr>
          <p:cNvPr id="11" name="Picture 10"/>
          <p:cNvPicPr>
            <a:picLocks noChangeAspect="1"/>
          </p:cNvPicPr>
          <p:nvPr/>
        </p:nvPicPr>
        <p:blipFill>
          <a:blip r:embed="rId5"/>
          <a:stretch>
            <a:fillRect/>
          </a:stretch>
        </p:blipFill>
        <p:spPr>
          <a:xfrm>
            <a:off x="2214690" y="4201260"/>
            <a:ext cx="746232" cy="732471"/>
          </a:xfrm>
          <a:prstGeom prst="rect">
            <a:avLst/>
          </a:prstGeom>
        </p:spPr>
      </p:pic>
      <p:pic>
        <p:nvPicPr>
          <p:cNvPr id="12" name="Picture 11"/>
          <p:cNvPicPr>
            <a:picLocks noChangeAspect="1"/>
          </p:cNvPicPr>
          <p:nvPr/>
        </p:nvPicPr>
        <p:blipFill>
          <a:blip r:embed="rId6"/>
          <a:stretch>
            <a:fillRect/>
          </a:stretch>
        </p:blipFill>
        <p:spPr>
          <a:xfrm>
            <a:off x="3224574" y="4085931"/>
            <a:ext cx="965813" cy="927967"/>
          </a:xfrm>
          <a:prstGeom prst="rect">
            <a:avLst/>
          </a:prstGeom>
        </p:spPr>
      </p:pic>
      <p:sp>
        <p:nvSpPr>
          <p:cNvPr id="13" name="TextBox 12"/>
          <p:cNvSpPr txBox="1"/>
          <p:nvPr/>
        </p:nvSpPr>
        <p:spPr>
          <a:xfrm>
            <a:off x="279612" y="4706323"/>
            <a:ext cx="1679755" cy="1037207"/>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a:ea typeface="+mn-ea"/>
                <a:cs typeface="+mn-cs"/>
              </a:rPr>
              <a:t>Customer</a:t>
            </a:r>
          </a:p>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a:ea typeface="+mn-ea"/>
                <a:cs typeface="+mn-cs"/>
              </a:rPr>
              <a:t>Premises</a:t>
            </a: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0237" y="5396377"/>
            <a:ext cx="3719813" cy="1377485"/>
          </a:xfrm>
          <a:prstGeom prst="rect">
            <a:avLst/>
          </a:prstGeom>
        </p:spPr>
      </p:pic>
      <p:sp>
        <p:nvSpPr>
          <p:cNvPr id="17" name="TextBox 16"/>
          <p:cNvSpPr txBox="1"/>
          <p:nvPr/>
        </p:nvSpPr>
        <p:spPr>
          <a:xfrm>
            <a:off x="8337346" y="5771187"/>
            <a:ext cx="1098699" cy="627864"/>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a:ea typeface="+mn-ea"/>
                <a:cs typeface="+mn-cs"/>
              </a:rPr>
              <a:t>PSTN</a:t>
            </a:r>
          </a:p>
        </p:txBody>
      </p:sp>
      <p:cxnSp>
        <p:nvCxnSpPr>
          <p:cNvPr id="18" name="Straight Arrow Connector 17"/>
          <p:cNvCxnSpPr/>
          <p:nvPr/>
        </p:nvCxnSpPr>
        <p:spPr>
          <a:xfrm>
            <a:off x="4541837" y="4567495"/>
            <a:ext cx="2259385" cy="5912"/>
          </a:xfrm>
          <a:prstGeom prst="straightConnector1">
            <a:avLst/>
          </a:prstGeom>
          <a:ln w="28575">
            <a:solidFill>
              <a:srgbClr val="FFFF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151666" y="4618194"/>
            <a:ext cx="980718" cy="646331"/>
          </a:xfrm>
          <a:prstGeom prst="rect">
            <a:avLst/>
          </a:prstGeom>
        </p:spPr>
        <p:txBody>
          <a:bodyPr wrap="non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a:ea typeface="+mn-ea"/>
                <a:cs typeface="+mn-cs"/>
              </a:rPr>
              <a:t>Public </a:t>
            </a: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a:ea typeface="+mn-ea"/>
                <a:cs typeface="+mn-cs"/>
              </a:rPr>
              <a:t>Internet</a:t>
            </a: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cxnSp>
        <p:nvCxnSpPr>
          <p:cNvPr id="20" name="Straight Arrow Connector 19"/>
          <p:cNvCxnSpPr/>
          <p:nvPr/>
        </p:nvCxnSpPr>
        <p:spPr>
          <a:xfrm>
            <a:off x="4541837" y="4237719"/>
            <a:ext cx="2259385" cy="11357"/>
          </a:xfrm>
          <a:prstGeom prst="straightConnector1">
            <a:avLst/>
          </a:prstGeom>
          <a:ln w="762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922329" y="3796177"/>
            <a:ext cx="1529329" cy="369332"/>
          </a:xfrm>
          <a:prstGeom prst="rect">
            <a:avLst/>
          </a:prstGeom>
        </p:spPr>
        <p:txBody>
          <a:bodyPr wrap="non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a:ea typeface="+mn-ea"/>
                <a:cs typeface="+mn-cs"/>
              </a:rPr>
              <a:t>ExpressRoute</a:t>
            </a: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97435" y="5497575"/>
            <a:ext cx="562264" cy="792266"/>
          </a:xfrm>
          <a:prstGeom prst="rect">
            <a:avLst/>
          </a:prstGeom>
        </p:spPr>
      </p:pic>
      <p:cxnSp>
        <p:nvCxnSpPr>
          <p:cNvPr id="23" name="Straight Arrow Connector 22"/>
          <p:cNvCxnSpPr/>
          <p:nvPr/>
        </p:nvCxnSpPr>
        <p:spPr>
          <a:xfrm flipV="1">
            <a:off x="3643435" y="5919899"/>
            <a:ext cx="3520538" cy="17402"/>
          </a:xfrm>
          <a:prstGeom prst="straightConnector1">
            <a:avLst/>
          </a:prstGeom>
          <a:ln w="57150">
            <a:solidFill>
              <a:schemeClr val="bg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1327638" y="4726310"/>
            <a:ext cx="588623" cy="646331"/>
          </a:xfrm>
          <a:prstGeom prst="rect">
            <a:avLst/>
          </a:prstGeom>
        </p:spPr>
        <p:txBody>
          <a:bodyPr wrap="non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30000" noProof="0" dirty="0">
                <a:ln>
                  <a:noFill/>
                </a:ln>
                <a:solidFill>
                  <a:srgbClr val="FFFFFF"/>
                </a:solidFill>
                <a:effectLst/>
                <a:uLnTx/>
                <a:uFillTx/>
                <a:latin typeface="Segoe UI"/>
                <a:ea typeface="+mn-ea"/>
                <a:cs typeface="+mn-cs"/>
              </a:rPr>
              <a:t>(1)</a:t>
            </a:r>
            <a:endParaRPr kumimoji="0" lang="en-US" sz="36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42" name="Rectangle 41"/>
          <p:cNvSpPr/>
          <p:nvPr/>
        </p:nvSpPr>
        <p:spPr>
          <a:xfrm>
            <a:off x="5452673" y="5921064"/>
            <a:ext cx="588623" cy="646331"/>
          </a:xfrm>
          <a:prstGeom prst="rect">
            <a:avLst/>
          </a:prstGeom>
        </p:spPr>
        <p:txBody>
          <a:bodyPr wrap="non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30000" noProof="0" dirty="0">
                <a:ln>
                  <a:noFill/>
                </a:ln>
                <a:solidFill>
                  <a:srgbClr val="FFFFFF"/>
                </a:solidFill>
                <a:effectLst/>
                <a:uLnTx/>
                <a:uFillTx/>
                <a:latin typeface="Segoe UI"/>
                <a:ea typeface="+mn-ea"/>
                <a:cs typeface="+mn-cs"/>
              </a:rPr>
              <a:t>(2)</a:t>
            </a:r>
            <a:endParaRPr kumimoji="0" lang="en-US" sz="3600" b="0" i="0" u="none" strike="noStrike" kern="1200" cap="none" spc="0" normalizeH="0" baseline="0" noProof="0" dirty="0">
              <a:ln>
                <a:noFill/>
              </a:ln>
              <a:solidFill>
                <a:srgbClr val="FFFFFF"/>
              </a:solidFill>
              <a:effectLst/>
              <a:uLnTx/>
              <a:uFillTx/>
              <a:latin typeface="Segoe UI"/>
              <a:ea typeface="+mn-ea"/>
              <a:cs typeface="+mn-cs"/>
            </a:endParaRPr>
          </a:p>
        </p:txBody>
      </p:sp>
    </p:spTree>
    <p:extLst>
      <p:ext uri="{BB962C8B-B14F-4D97-AF65-F5344CB8AC3E}">
        <p14:creationId xmlns:p14="http://schemas.microsoft.com/office/powerpoint/2010/main" val="400118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PBX: PSTN Interfaces</a:t>
            </a:r>
          </a:p>
        </p:txBody>
      </p:sp>
      <p:sp>
        <p:nvSpPr>
          <p:cNvPr id="3" name="Text Placeholder 2"/>
          <p:cNvSpPr>
            <a:spLocks noGrp="1"/>
          </p:cNvSpPr>
          <p:nvPr>
            <p:ph type="body" sz="quarter" idx="10"/>
          </p:nvPr>
        </p:nvSpPr>
        <p:spPr>
          <a:xfrm>
            <a:off x="274638" y="1659461"/>
            <a:ext cx="11887200" cy="4259628"/>
          </a:xfrm>
        </p:spPr>
        <p:txBody>
          <a:bodyPr/>
          <a:lstStyle/>
          <a:p>
            <a:r>
              <a:rPr lang="en-US" dirty="0"/>
              <a:t>PSTN Calling add-on</a:t>
            </a:r>
          </a:p>
          <a:p>
            <a:r>
              <a:rPr lang="en-US" sz="2400" dirty="0">
                <a:solidFill>
                  <a:srgbClr val="EAEAEA">
                    <a:lumMod val="10000"/>
                  </a:srgbClr>
                </a:solidFill>
                <a:latin typeface="Segoe UI"/>
              </a:rPr>
              <a:t>First party offer from Microsoft available in specific countries as regulated utility.</a:t>
            </a:r>
          </a:p>
          <a:p>
            <a:r>
              <a:rPr lang="en-US" sz="2400" dirty="0">
                <a:solidFill>
                  <a:srgbClr val="EAEAEA">
                    <a:lumMod val="10000"/>
                  </a:srgbClr>
                </a:solidFill>
                <a:latin typeface="Segoe UI"/>
              </a:rPr>
              <a:t>Completely cloud-based with no required infrastructure on-premises.</a:t>
            </a:r>
          </a:p>
          <a:p>
            <a:r>
              <a:rPr lang="en-US" sz="2400" dirty="0">
                <a:solidFill>
                  <a:srgbClr val="EAEAEA">
                    <a:lumMod val="10000"/>
                  </a:srgbClr>
                </a:solidFill>
                <a:latin typeface="Segoe UI"/>
              </a:rPr>
              <a:t>Tightly integrated with Office 365 and Cloud PBX.</a:t>
            </a:r>
          </a:p>
          <a:p>
            <a:endParaRPr lang="en-US" sz="2400" dirty="0">
              <a:solidFill>
                <a:srgbClr val="EAEAEA">
                  <a:lumMod val="10000"/>
                </a:srgbClr>
              </a:solidFill>
              <a:latin typeface="Segoe UI"/>
            </a:endParaRPr>
          </a:p>
          <a:p>
            <a:r>
              <a:rPr lang="en-US" dirty="0"/>
              <a:t>On-premises PSTN Connectivity</a:t>
            </a:r>
          </a:p>
          <a:p>
            <a:r>
              <a:rPr lang="en-US" sz="2400" dirty="0">
                <a:solidFill>
                  <a:srgbClr val="EAEAEA">
                    <a:lumMod val="10000"/>
                  </a:srgbClr>
                </a:solidFill>
                <a:latin typeface="Segoe UI"/>
              </a:rPr>
              <a:t>Connecting Office 365 with the customer’s carrier, contract, &amp; circuit.</a:t>
            </a:r>
          </a:p>
          <a:p>
            <a:r>
              <a:rPr lang="en-US" sz="2400" dirty="0">
                <a:solidFill>
                  <a:srgbClr val="EAEAEA">
                    <a:lumMod val="10000"/>
                  </a:srgbClr>
                </a:solidFill>
                <a:latin typeface="Segoe UI"/>
              </a:rPr>
              <a:t>Skype for Business Server software on-premises interoperates with legacy PBX.</a:t>
            </a:r>
          </a:p>
          <a:p>
            <a:r>
              <a:rPr lang="en-US" sz="2400" dirty="0">
                <a:solidFill>
                  <a:srgbClr val="EAEAEA">
                    <a:lumMod val="10000"/>
                  </a:srgbClr>
                </a:solidFill>
                <a:latin typeface="Segoe UI"/>
              </a:rPr>
              <a:t>Cloud Connector Edition delivered as Packaged VMs for new customer deployments.</a:t>
            </a:r>
          </a:p>
        </p:txBody>
      </p:sp>
    </p:spTree>
    <p:extLst>
      <p:ext uri="{BB962C8B-B14F-4D97-AF65-F5344CB8AC3E}">
        <p14:creationId xmlns:p14="http://schemas.microsoft.com/office/powerpoint/2010/main" val="9451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292452" y="2279807"/>
            <a:ext cx="8350500" cy="1949441"/>
          </a:xfrm>
        </p:spPr>
        <p:txBody>
          <a:bodyPr/>
          <a:lstStyle/>
          <a:p>
            <a:r>
              <a:rPr lang="en-US" sz="2550" dirty="0">
                <a:solidFill>
                  <a:schemeClr val="bg1"/>
                </a:solidFill>
                <a:latin typeface="+mn-lt"/>
              </a:rPr>
              <a:t>Want to win a new </a:t>
            </a:r>
            <a:r>
              <a:rPr lang="en-US" sz="2550" b="1" dirty="0">
                <a:solidFill>
                  <a:schemeClr val="bg1"/>
                </a:solidFill>
                <a:latin typeface="+mn-lt"/>
              </a:rPr>
              <a:t>Skype Room Systems </a:t>
            </a:r>
            <a:r>
              <a:rPr lang="en-US" sz="2550" dirty="0">
                <a:solidFill>
                  <a:schemeClr val="bg1"/>
                </a:solidFill>
                <a:latin typeface="+mn-lt"/>
              </a:rPr>
              <a:t>meeting room bundle from Microsoft and Logitech? </a:t>
            </a:r>
          </a:p>
          <a:p>
            <a:endParaRPr lang="en-US" sz="2550" dirty="0">
              <a:solidFill>
                <a:schemeClr val="bg1"/>
              </a:solidFill>
              <a:latin typeface="+mn-lt"/>
            </a:endParaRPr>
          </a:p>
          <a:p>
            <a:r>
              <a:rPr lang="en-US" sz="2550" dirty="0">
                <a:solidFill>
                  <a:schemeClr val="bg1"/>
                </a:solidFill>
                <a:latin typeface="+mn-lt"/>
              </a:rPr>
              <a:t>Check out Skype Room Systems in the Expo Hall at </a:t>
            </a:r>
          </a:p>
          <a:p>
            <a:r>
              <a:rPr lang="en-US" sz="2550" dirty="0">
                <a:solidFill>
                  <a:schemeClr val="bg1"/>
                </a:solidFill>
                <a:latin typeface="+mn-lt"/>
              </a:rPr>
              <a:t>Microsoft Showcase MS 111 or Logitech Booth 1818. </a:t>
            </a:r>
          </a:p>
          <a:p>
            <a:endParaRPr lang="en-US" sz="2550" dirty="0">
              <a:solidFill>
                <a:schemeClr val="bg1"/>
              </a:solidFill>
              <a:latin typeface="+mn-lt"/>
            </a:endParaRPr>
          </a:p>
          <a:p>
            <a:r>
              <a:rPr lang="en-US" sz="2550" dirty="0">
                <a:solidFill>
                  <a:schemeClr val="bg1"/>
                </a:solidFill>
                <a:latin typeface="+mn-lt"/>
              </a:rPr>
              <a:t>Snap a photo of the device in action and share your photo on Twitter or Instagram with the hashtag </a:t>
            </a:r>
            <a:r>
              <a:rPr lang="en-US" sz="2550" b="1" dirty="0">
                <a:solidFill>
                  <a:schemeClr val="bg1"/>
                </a:solidFill>
                <a:latin typeface="+mn-lt"/>
              </a:rPr>
              <a:t>#MeetingAccomplished</a:t>
            </a:r>
            <a:r>
              <a:rPr lang="en-US" sz="2550" dirty="0">
                <a:solidFill>
                  <a:schemeClr val="bg1"/>
                </a:solidFill>
                <a:latin typeface="+mn-lt"/>
              </a:rPr>
              <a:t>,</a:t>
            </a:r>
            <a:r>
              <a:rPr lang="en-US" sz="2550" b="1" dirty="0">
                <a:solidFill>
                  <a:schemeClr val="bg1"/>
                </a:solidFill>
                <a:latin typeface="+mn-lt"/>
              </a:rPr>
              <a:t> </a:t>
            </a:r>
            <a:r>
              <a:rPr lang="en-US" sz="2550" dirty="0">
                <a:solidFill>
                  <a:schemeClr val="bg1"/>
                </a:solidFill>
                <a:latin typeface="+mn-lt"/>
              </a:rPr>
              <a:t>or upload it to </a:t>
            </a:r>
            <a:r>
              <a:rPr lang="en-US" sz="2550" b="1" dirty="0">
                <a:solidFill>
                  <a:schemeClr val="bg1"/>
                </a:solidFill>
                <a:latin typeface="+mn-lt"/>
                <a:hlinkClick r:id="rId3"/>
              </a:rPr>
              <a:t>www.SkypeMeetingAccomplished.com</a:t>
            </a:r>
            <a:r>
              <a:rPr lang="en-US" sz="2550" dirty="0">
                <a:solidFill>
                  <a:schemeClr val="bg1"/>
                </a:solidFill>
                <a:latin typeface="+mn-lt"/>
              </a:rPr>
              <a:t>,</a:t>
            </a:r>
          </a:p>
          <a:p>
            <a:r>
              <a:rPr lang="en-US" sz="2550" dirty="0">
                <a:solidFill>
                  <a:schemeClr val="bg1"/>
                </a:solidFill>
                <a:latin typeface="+mn-lt"/>
              </a:rPr>
              <a:t>to enter to win your own Skype Room Systems bundle!*</a:t>
            </a:r>
          </a:p>
        </p:txBody>
      </p:sp>
      <p:sp>
        <p:nvSpPr>
          <p:cNvPr id="2" name="Title 1"/>
          <p:cNvSpPr>
            <a:spLocks noGrp="1"/>
          </p:cNvSpPr>
          <p:nvPr>
            <p:ph type="title"/>
          </p:nvPr>
        </p:nvSpPr>
        <p:spPr>
          <a:xfrm>
            <a:off x="292452" y="1405449"/>
            <a:ext cx="9142639" cy="914260"/>
          </a:xfrm>
        </p:spPr>
        <p:txBody>
          <a:bodyPr/>
          <a:lstStyle/>
          <a:p>
            <a:r>
              <a:rPr lang="en-US" dirty="0">
                <a:solidFill>
                  <a:schemeClr val="bg1"/>
                </a:solidFill>
                <a:latin typeface="+mn-lt"/>
              </a:rPr>
              <a:t>#MeetingAccomplished</a:t>
            </a:r>
          </a:p>
        </p:txBody>
      </p:sp>
      <p:sp>
        <p:nvSpPr>
          <p:cNvPr id="7" name="TextBox 6"/>
          <p:cNvSpPr txBox="1"/>
          <p:nvPr/>
        </p:nvSpPr>
        <p:spPr>
          <a:xfrm>
            <a:off x="7730673" y="6459006"/>
            <a:ext cx="4928337" cy="577937"/>
          </a:xfrm>
          <a:prstGeom prst="rect">
            <a:avLst/>
          </a:prstGeom>
          <a:noFill/>
        </p:spPr>
        <p:txBody>
          <a:bodyPr wrap="none" lIns="182854" tIns="146283" rIns="182854" bIns="146283" rtlCol="0">
            <a:spAutoFit/>
          </a:bodyPr>
          <a:lstStyle/>
          <a:p>
            <a:pPr marL="0" marR="0" lvl="0" indent="0" defTabSz="932563"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Segoe UI Light"/>
              </a:rPr>
              <a:t>Microsoft </a:t>
            </a:r>
            <a:r>
              <a:rPr kumimoji="0" lang="en-US" sz="2000" b="0" i="0" u="none" strike="noStrike" kern="0" cap="none" spc="0" normalizeH="0" baseline="0" noProof="0" dirty="0">
                <a:ln>
                  <a:noFill/>
                </a:ln>
                <a:solidFill>
                  <a:srgbClr val="FFFFFF"/>
                </a:solidFill>
                <a:effectLst/>
                <a:uLnTx/>
                <a:uFillTx/>
                <a:latin typeface="Segoe UI"/>
              </a:rPr>
              <a:t>Ignite   </a:t>
            </a:r>
            <a:r>
              <a:rPr kumimoji="0" lang="en-US" sz="2000" b="0" i="0" u="none" strike="noStrike" kern="0" cap="none" spc="0" normalizeH="0" baseline="0" noProof="0" dirty="0">
                <a:ln>
                  <a:noFill/>
                </a:ln>
                <a:solidFill>
                  <a:srgbClr val="FFFFFF"/>
                </a:solidFill>
                <a:effectLst/>
                <a:uLnTx/>
                <a:uFillTx/>
                <a:latin typeface="Segoe UI Light"/>
              </a:rPr>
              <a:t>#MeetingAccomplished</a:t>
            </a:r>
          </a:p>
        </p:txBody>
      </p:sp>
      <p:cxnSp>
        <p:nvCxnSpPr>
          <p:cNvPr id="9" name="Straight Connector 8"/>
          <p:cNvCxnSpPr/>
          <p:nvPr/>
        </p:nvCxnSpPr>
        <p:spPr>
          <a:xfrm>
            <a:off x="9738533" y="6659375"/>
            <a:ext cx="0" cy="274279"/>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0006" y="6252693"/>
            <a:ext cx="12385587" cy="494398"/>
          </a:xfrm>
          <a:prstGeom prst="rect">
            <a:avLst/>
          </a:prstGeom>
        </p:spPr>
        <p:txBody>
          <a:bodyPr wrap="square">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1122" b="0" i="0" u="none" strike="noStrike" kern="0" cap="none" spc="0" normalizeH="0" baseline="0" noProof="0" dirty="0">
                <a:ln>
                  <a:noFill/>
                </a:ln>
                <a:solidFill>
                  <a:srgbClr val="EAEAEA"/>
                </a:solidFill>
                <a:effectLst/>
                <a:uLnTx/>
                <a:uFillTx/>
                <a:latin typeface="Segoe UI Semilight"/>
                <a:cs typeface="Segoe UI Semilight"/>
              </a:rPr>
              <a:t>*No purchase necessary. Open only to legal United States residents. Sweepstakes ends 9/30/2016. See www.SkypeMeetingAccomplished.com for Official Rules.</a:t>
            </a:r>
          </a:p>
          <a:p>
            <a:pPr marL="0" marR="0" lvl="0" indent="0" defTabSz="932597"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dirty="0">
              <a:ln>
                <a:noFill/>
              </a:ln>
              <a:solidFill>
                <a:srgbClr val="EAEAEA"/>
              </a:solidFill>
              <a:effectLst/>
              <a:uLnTx/>
              <a:uFillTx/>
              <a:latin typeface="Segoe UI Semilight"/>
              <a:cs typeface="Segoe UI Semiligh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8294" y="4856755"/>
            <a:ext cx="2648702" cy="139593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4444" y="1486336"/>
            <a:ext cx="4908984" cy="3735205"/>
          </a:xfrm>
          <a:prstGeom prst="rect">
            <a:avLst/>
          </a:prstGeom>
        </p:spPr>
      </p:pic>
    </p:spTree>
    <p:extLst>
      <p:ext uri="{BB962C8B-B14F-4D97-AF65-F5344CB8AC3E}">
        <p14:creationId xmlns:p14="http://schemas.microsoft.com/office/powerpoint/2010/main" val="28077499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PSTN Calling: Benefits </a:t>
            </a:r>
          </a:p>
        </p:txBody>
      </p:sp>
      <p:sp>
        <p:nvSpPr>
          <p:cNvPr id="6" name="Text Placeholder 5"/>
          <p:cNvSpPr>
            <a:spLocks noGrp="1"/>
          </p:cNvSpPr>
          <p:nvPr>
            <p:ph type="body" sz="quarter" idx="10"/>
          </p:nvPr>
        </p:nvSpPr>
        <p:spPr>
          <a:xfrm>
            <a:off x="274638" y="1212850"/>
            <a:ext cx="11887200" cy="5478423"/>
          </a:xfrm>
        </p:spPr>
        <p:txBody>
          <a:bodyPr/>
          <a:lstStyle/>
          <a:p>
            <a:endParaRPr lang="en-US" dirty="0"/>
          </a:p>
          <a:p>
            <a:r>
              <a:rPr lang="en-US" dirty="0"/>
              <a:t>Cheaper and faster to get started.</a:t>
            </a:r>
          </a:p>
          <a:p>
            <a:r>
              <a:rPr lang="en-US" dirty="0"/>
              <a:t>Pay one bill for all your communications.</a:t>
            </a:r>
          </a:p>
          <a:p>
            <a:r>
              <a:rPr lang="en-US" dirty="0"/>
              <a:t>All the latest updates delivered automatically.</a:t>
            </a:r>
          </a:p>
          <a:p>
            <a:r>
              <a:rPr lang="en-US" dirty="0"/>
              <a:t>Pick new numbers or port what you have today.</a:t>
            </a:r>
          </a:p>
          <a:p>
            <a:r>
              <a:rPr lang="en-US" dirty="0"/>
              <a:t>No need for any server software on-premises.</a:t>
            </a:r>
          </a:p>
          <a:p>
            <a:r>
              <a:rPr lang="en-US" dirty="0"/>
              <a:t>Easier to administer.</a:t>
            </a:r>
          </a:p>
          <a:p>
            <a:endParaRPr lang="en-US" dirty="0"/>
          </a:p>
        </p:txBody>
      </p:sp>
    </p:spTree>
    <p:extLst>
      <p:ext uri="{BB962C8B-B14F-4D97-AF65-F5344CB8AC3E}">
        <p14:creationId xmlns:p14="http://schemas.microsoft.com/office/powerpoint/2010/main" val="392455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PSTN Calling: Plans</a:t>
            </a:r>
          </a:p>
        </p:txBody>
      </p:sp>
      <p:sp>
        <p:nvSpPr>
          <p:cNvPr id="3" name="Text Placeholder 2"/>
          <p:cNvSpPr>
            <a:spLocks noGrp="1"/>
          </p:cNvSpPr>
          <p:nvPr>
            <p:ph type="body" sz="quarter" idx="10"/>
          </p:nvPr>
        </p:nvSpPr>
        <p:spPr>
          <a:xfrm>
            <a:off x="274638" y="1668462"/>
            <a:ext cx="11887200" cy="5348387"/>
          </a:xfrm>
        </p:spPr>
        <p:txBody>
          <a:bodyPr/>
          <a:lstStyle/>
          <a:p>
            <a:r>
              <a:rPr lang="en-CA" dirty="0"/>
              <a:t>PSTN Calling combines with Cloud PBX license</a:t>
            </a:r>
          </a:p>
          <a:p>
            <a:pPr lvl="1"/>
            <a:r>
              <a:rPr lang="en-CA" dirty="0">
                <a:solidFill>
                  <a:srgbClr val="EAEAEA">
                    <a:lumMod val="10000"/>
                  </a:srgbClr>
                </a:solidFill>
                <a:latin typeface="Segoe UI"/>
              </a:rPr>
              <a:t>Option 1: Add PSTN Calling Plan license to E5 licensed users (includes Cloud PBX).</a:t>
            </a:r>
          </a:p>
          <a:p>
            <a:pPr lvl="1"/>
            <a:r>
              <a:rPr lang="en-CA" dirty="0">
                <a:solidFill>
                  <a:srgbClr val="EAEAEA">
                    <a:lumMod val="10000"/>
                  </a:srgbClr>
                </a:solidFill>
                <a:latin typeface="Segoe UI"/>
              </a:rPr>
              <a:t>Option 2: Add PSTN Calling Plan license + Cloud PBX to Enterprise E3 or E1 licensed user.</a:t>
            </a:r>
          </a:p>
          <a:p>
            <a:pPr lvl="1"/>
            <a:endParaRPr lang="en-CA" sz="1600" dirty="0">
              <a:solidFill>
                <a:schemeClr val="tx1"/>
              </a:solidFill>
              <a:latin typeface="Segoe UI"/>
            </a:endParaRPr>
          </a:p>
          <a:p>
            <a:r>
              <a:rPr lang="en-CA" dirty="0"/>
              <a:t>Calling Plans available in US, UK &amp; Puerto Rico</a:t>
            </a:r>
          </a:p>
          <a:p>
            <a:pPr marL="0" lvl="2"/>
            <a:r>
              <a:rPr lang="en-US" dirty="0">
                <a:solidFill>
                  <a:srgbClr val="EAEAEA">
                    <a:lumMod val="10000"/>
                  </a:srgbClr>
                </a:solidFill>
                <a:latin typeface="Segoe UI"/>
              </a:rPr>
              <a:t>Domestic:  Calling covers country only.  For the US, area codes are available across all 50 States.</a:t>
            </a:r>
          </a:p>
          <a:p>
            <a:pPr marL="0" lvl="2"/>
            <a:r>
              <a:rPr lang="en-US" dirty="0">
                <a:solidFill>
                  <a:srgbClr val="EAEAEA">
                    <a:lumMod val="10000"/>
                  </a:srgbClr>
                </a:solidFill>
                <a:latin typeface="Segoe UI"/>
              </a:rPr>
              <a:t>Domestic + International: Calling supports 196 countries including landline &amp; mobile</a:t>
            </a:r>
          </a:p>
          <a:p>
            <a:pPr marL="0" lvl="2"/>
            <a:endParaRPr lang="en-CA" sz="1632" dirty="0"/>
          </a:p>
          <a:p>
            <a:r>
              <a:rPr lang="en-CA" dirty="0"/>
              <a:t>Minutes included in plans, pooled by Tenant</a:t>
            </a:r>
          </a:p>
          <a:p>
            <a:r>
              <a:rPr lang="en-US" sz="2000" dirty="0">
                <a:solidFill>
                  <a:srgbClr val="EAEAEA">
                    <a:lumMod val="10000"/>
                  </a:srgbClr>
                </a:solidFill>
                <a:latin typeface="Segoe UI"/>
              </a:rPr>
              <a:t>Limits for abuse, fraud and to protect service performance.</a:t>
            </a:r>
          </a:p>
          <a:p>
            <a:r>
              <a:rPr lang="en-US" sz="2000" dirty="0">
                <a:solidFill>
                  <a:srgbClr val="EAEAEA">
                    <a:lumMod val="10000"/>
                  </a:srgbClr>
                </a:solidFill>
                <a:latin typeface="Segoe UI"/>
              </a:rPr>
              <a:t>Minutes included for calling based on region</a:t>
            </a:r>
          </a:p>
          <a:p>
            <a:r>
              <a:rPr lang="en-US" sz="2000" dirty="0">
                <a:solidFill>
                  <a:srgbClr val="EAEAEA">
                    <a:lumMod val="10000"/>
                  </a:srgbClr>
                </a:solidFill>
                <a:latin typeface="Segoe UI"/>
              </a:rPr>
              <a:t>US &amp; Puerto Rico: 3000 minutes of Domestic Calling; UK: 1100 minutes of Domestic Calling.</a:t>
            </a:r>
          </a:p>
          <a:p>
            <a:r>
              <a:rPr lang="en-US" sz="2000" dirty="0">
                <a:solidFill>
                  <a:srgbClr val="EAEAEA">
                    <a:lumMod val="10000"/>
                  </a:srgbClr>
                </a:solidFill>
                <a:latin typeface="Segoe UI"/>
              </a:rPr>
              <a:t>International plan includes 600 minutes of International Calling</a:t>
            </a:r>
          </a:p>
        </p:txBody>
      </p:sp>
    </p:spTree>
    <p:extLst>
      <p:ext uri="{BB962C8B-B14F-4D97-AF65-F5344CB8AC3E}">
        <p14:creationId xmlns:p14="http://schemas.microsoft.com/office/powerpoint/2010/main" val="95118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PSTN Calling: Plans</a:t>
            </a:r>
          </a:p>
        </p:txBody>
      </p:sp>
      <p:sp>
        <p:nvSpPr>
          <p:cNvPr id="3" name="Text Placeholder 2"/>
          <p:cNvSpPr>
            <a:spLocks noGrp="1"/>
          </p:cNvSpPr>
          <p:nvPr>
            <p:ph type="body" sz="quarter" idx="10"/>
          </p:nvPr>
        </p:nvSpPr>
        <p:spPr>
          <a:xfrm>
            <a:off x="274637" y="1212850"/>
            <a:ext cx="12115799" cy="4665893"/>
          </a:xfrm>
        </p:spPr>
        <p:txBody>
          <a:bodyPr/>
          <a:lstStyle/>
          <a:p>
            <a:endParaRPr lang="en-US" dirty="0"/>
          </a:p>
          <a:p>
            <a:r>
              <a:rPr lang="en-US" dirty="0"/>
              <a:t>Consumption Billing for International Calling &amp; Toll Free</a:t>
            </a:r>
          </a:p>
          <a:p>
            <a:pPr lvl="1"/>
            <a:r>
              <a:rPr lang="en-US" dirty="0">
                <a:solidFill>
                  <a:srgbClr val="EAEAEA">
                    <a:lumMod val="10000"/>
                  </a:srgbClr>
                </a:solidFill>
              </a:rPr>
              <a:t>Integrated Setup &amp; Management from the Office 365 Administration Portal.</a:t>
            </a:r>
          </a:p>
          <a:p>
            <a:pPr marL="0" lvl="2"/>
            <a:r>
              <a:rPr lang="en-US" dirty="0">
                <a:solidFill>
                  <a:srgbClr val="EAEAEA">
                    <a:lumMod val="10000"/>
                  </a:srgbClr>
                </a:solidFill>
              </a:rPr>
              <a:t>Use EA Enrollment as payment instrument in addition to credit card.</a:t>
            </a:r>
          </a:p>
          <a:p>
            <a:pPr marL="0" lvl="2"/>
            <a:r>
              <a:rPr lang="en-US" dirty="0">
                <a:solidFill>
                  <a:srgbClr val="EAEAEA">
                    <a:lumMod val="10000"/>
                  </a:srgbClr>
                </a:solidFill>
              </a:rPr>
              <a:t>Initial pre-paid balance amount, minimum balance threshold &amp; replenishment amounts selected.</a:t>
            </a:r>
          </a:p>
          <a:p>
            <a:pPr marL="0" lvl="2"/>
            <a:endParaRPr lang="en-US" dirty="0">
              <a:solidFill>
                <a:srgbClr val="EAEAEA">
                  <a:lumMod val="10000"/>
                </a:srgbClr>
              </a:solidFill>
            </a:endParaRPr>
          </a:p>
          <a:p>
            <a:r>
              <a:rPr lang="en-US" dirty="0"/>
              <a:t>Preview starting October for France and Spain</a:t>
            </a:r>
          </a:p>
          <a:p>
            <a:pPr lvl="1"/>
            <a:r>
              <a:rPr lang="en-US" dirty="0">
                <a:solidFill>
                  <a:srgbClr val="EAEAEA">
                    <a:lumMod val="10000"/>
                  </a:srgbClr>
                </a:solidFill>
                <a:latin typeface="Segoe UI"/>
              </a:rPr>
              <a:t>Operates similar to UK availability with 1100 fair use minutes, pooled by tenant.  </a:t>
            </a:r>
          </a:p>
          <a:p>
            <a:pPr lvl="1"/>
            <a:r>
              <a:rPr lang="en-US" dirty="0">
                <a:solidFill>
                  <a:srgbClr val="EAEAEA">
                    <a:lumMod val="10000"/>
                  </a:srgbClr>
                </a:solidFill>
                <a:latin typeface="Segoe UI"/>
              </a:rPr>
              <a:t>Sign up today!  </a:t>
            </a:r>
            <a:r>
              <a:rPr lang="en-US" dirty="0">
                <a:solidFill>
                  <a:srgbClr val="EAEAEA">
                    <a:lumMod val="10000"/>
                  </a:srgbClr>
                </a:solidFill>
                <a:latin typeface="Segoe UI"/>
                <a:hlinkClick r:id="rId2"/>
              </a:rPr>
              <a:t>http://www.skypepreview.com</a:t>
            </a:r>
            <a:r>
              <a:rPr lang="en-US" dirty="0">
                <a:solidFill>
                  <a:srgbClr val="EAEAEA">
                    <a:lumMod val="10000"/>
                  </a:srgbClr>
                </a:solidFill>
                <a:latin typeface="Segoe UI"/>
              </a:rPr>
              <a:t>	</a:t>
            </a:r>
          </a:p>
          <a:p>
            <a:pPr lvl="1"/>
            <a:endParaRPr lang="en-US" sz="1600" dirty="0">
              <a:solidFill>
                <a:schemeClr val="tx1"/>
              </a:solidFill>
            </a:endParaRPr>
          </a:p>
          <a:p>
            <a:pPr lvl="1"/>
            <a:endParaRPr lang="en-US" sz="1600" dirty="0">
              <a:solidFill>
                <a:schemeClr val="tx2"/>
              </a:solidFill>
            </a:endParaRPr>
          </a:p>
        </p:txBody>
      </p:sp>
    </p:spTree>
    <p:extLst>
      <p:ext uri="{BB962C8B-B14F-4D97-AF65-F5344CB8AC3E}">
        <p14:creationId xmlns:p14="http://schemas.microsoft.com/office/powerpoint/2010/main" val="192272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52" y="144462"/>
            <a:ext cx="11889564" cy="917575"/>
          </a:xfrm>
        </p:spPr>
        <p:txBody>
          <a:bodyPr/>
          <a:lstStyle/>
          <a:p>
            <a:r>
              <a:rPr lang="en-US" dirty="0"/>
              <a:t>Worldwide Calling Plan Coverage</a:t>
            </a:r>
          </a:p>
        </p:txBody>
      </p:sp>
      <p:graphicFrame>
        <p:nvGraphicFramePr>
          <p:cNvPr id="4" name="Table 3"/>
          <p:cNvGraphicFramePr>
            <a:graphicFrameLocks noGrp="1"/>
          </p:cNvGraphicFramePr>
          <p:nvPr>
            <p:extLst/>
          </p:nvPr>
        </p:nvGraphicFramePr>
        <p:xfrm>
          <a:off x="122552" y="1009878"/>
          <a:ext cx="12192001" cy="5840184"/>
        </p:xfrm>
        <a:graphic>
          <a:graphicData uri="http://schemas.openxmlformats.org/drawingml/2006/table">
            <a:tbl>
              <a:tblPr bandRow="1">
                <a:tableStyleId>{0E3FDE45-AF77-4B5C-9715-49D594BDF05E}</a:tableStyleId>
              </a:tblPr>
              <a:tblGrid>
                <a:gridCol w="1218885">
                  <a:extLst>
                    <a:ext uri="{9D8B030D-6E8A-4147-A177-3AD203B41FA5}">
                      <a16:colId xmlns:a16="http://schemas.microsoft.com/office/drawing/2014/main" val="196709677"/>
                    </a:ext>
                  </a:extLst>
                </a:gridCol>
                <a:gridCol w="1219200">
                  <a:extLst>
                    <a:ext uri="{9D8B030D-6E8A-4147-A177-3AD203B41FA5}">
                      <a16:colId xmlns:a16="http://schemas.microsoft.com/office/drawing/2014/main" val="2818364126"/>
                    </a:ext>
                  </a:extLst>
                </a:gridCol>
                <a:gridCol w="1387180">
                  <a:extLst>
                    <a:ext uri="{9D8B030D-6E8A-4147-A177-3AD203B41FA5}">
                      <a16:colId xmlns:a16="http://schemas.microsoft.com/office/drawing/2014/main" val="777209190"/>
                    </a:ext>
                  </a:extLst>
                </a:gridCol>
                <a:gridCol w="1127420">
                  <a:extLst>
                    <a:ext uri="{9D8B030D-6E8A-4147-A177-3AD203B41FA5}">
                      <a16:colId xmlns:a16="http://schemas.microsoft.com/office/drawing/2014/main" val="2892496382"/>
                    </a:ext>
                  </a:extLst>
                </a:gridCol>
                <a:gridCol w="914400">
                  <a:extLst>
                    <a:ext uri="{9D8B030D-6E8A-4147-A177-3AD203B41FA5}">
                      <a16:colId xmlns:a16="http://schemas.microsoft.com/office/drawing/2014/main" val="56640930"/>
                    </a:ext>
                  </a:extLst>
                </a:gridCol>
                <a:gridCol w="1295400">
                  <a:extLst>
                    <a:ext uri="{9D8B030D-6E8A-4147-A177-3AD203B41FA5}">
                      <a16:colId xmlns:a16="http://schemas.microsoft.com/office/drawing/2014/main" val="1440478594"/>
                    </a:ext>
                  </a:extLst>
                </a:gridCol>
                <a:gridCol w="1295400">
                  <a:extLst>
                    <a:ext uri="{9D8B030D-6E8A-4147-A177-3AD203B41FA5}">
                      <a16:colId xmlns:a16="http://schemas.microsoft.com/office/drawing/2014/main" val="1048690495"/>
                    </a:ext>
                  </a:extLst>
                </a:gridCol>
                <a:gridCol w="1091827">
                  <a:extLst>
                    <a:ext uri="{9D8B030D-6E8A-4147-A177-3AD203B41FA5}">
                      <a16:colId xmlns:a16="http://schemas.microsoft.com/office/drawing/2014/main" val="65937719"/>
                    </a:ext>
                  </a:extLst>
                </a:gridCol>
                <a:gridCol w="1364244">
                  <a:extLst>
                    <a:ext uri="{9D8B030D-6E8A-4147-A177-3AD203B41FA5}">
                      <a16:colId xmlns:a16="http://schemas.microsoft.com/office/drawing/2014/main" val="2393863228"/>
                    </a:ext>
                  </a:extLst>
                </a:gridCol>
                <a:gridCol w="1278045">
                  <a:extLst>
                    <a:ext uri="{9D8B030D-6E8A-4147-A177-3AD203B41FA5}">
                      <a16:colId xmlns:a16="http://schemas.microsoft.com/office/drawing/2014/main" val="4241024826"/>
                    </a:ext>
                  </a:extLst>
                </a:gridCol>
              </a:tblGrid>
              <a:tr h="198617">
                <a:tc>
                  <a:txBody>
                    <a:bodyPr/>
                    <a:lstStyle/>
                    <a:p>
                      <a:pPr algn="l" rtl="0" fontAlgn="ctr"/>
                      <a:r>
                        <a:rPr lang="en-US" sz="1050" u="none" strike="noStrike" dirty="0">
                          <a:effectLst/>
                        </a:rPr>
                        <a:t>Afghanistan</a:t>
                      </a:r>
                      <a:endParaRPr lang="en-US" sz="1050" b="0" i="0" u="none" strike="noStrike" dirty="0">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Belize</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Comoros</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Fiji</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Hungary</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Lesotho</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Montenegro</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Panama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Slovakia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Turks and Caicos</a:t>
                      </a:r>
                      <a:endParaRPr lang="en-US" sz="1050" b="0" i="0" u="none" strike="noStrike">
                        <a:solidFill>
                          <a:srgbClr val="000000"/>
                        </a:solidFill>
                        <a:effectLst/>
                        <a:latin typeface="Calibri" panose="020F0502020204030204" pitchFamily="34" charset="0"/>
                      </a:endParaRPr>
                    </a:p>
                  </a:txBody>
                  <a:tcPr marL="5348" marR="5348" marT="5348" marB="0" anchor="ctr"/>
                </a:tc>
                <a:extLst>
                  <a:ext uri="{0D108BD9-81ED-4DB2-BD59-A6C34878D82A}">
                    <a16:rowId xmlns:a16="http://schemas.microsoft.com/office/drawing/2014/main" val="3053958768"/>
                  </a:ext>
                </a:extLst>
              </a:tr>
              <a:tr h="390811">
                <a:tc>
                  <a:txBody>
                    <a:bodyPr/>
                    <a:lstStyle/>
                    <a:p>
                      <a:pPr algn="l" rtl="0" fontAlgn="ctr"/>
                      <a:r>
                        <a:rPr lang="en-US" sz="1050" u="none" strike="noStrike" dirty="0">
                          <a:effectLst/>
                        </a:rPr>
                        <a:t>Albania</a:t>
                      </a:r>
                      <a:endParaRPr lang="en-US" sz="1050" b="0" i="0" u="none" strike="noStrike" dirty="0">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Benin</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Congo, Democratic Republic of</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Finland</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Iceland</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Libyan Arab Jamahiriya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Montserrat</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Paraguay</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Slovenia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Uganda</a:t>
                      </a:r>
                      <a:endParaRPr lang="en-US" sz="1050" b="0" i="0" u="none" strike="noStrike">
                        <a:solidFill>
                          <a:srgbClr val="000000"/>
                        </a:solidFill>
                        <a:effectLst/>
                        <a:latin typeface="Calibri" panose="020F0502020204030204" pitchFamily="34" charset="0"/>
                      </a:endParaRPr>
                    </a:p>
                  </a:txBody>
                  <a:tcPr marL="5348" marR="5348" marT="5348" marB="0" anchor="ctr"/>
                </a:tc>
                <a:extLst>
                  <a:ext uri="{0D108BD9-81ED-4DB2-BD59-A6C34878D82A}">
                    <a16:rowId xmlns:a16="http://schemas.microsoft.com/office/drawing/2014/main" val="3159021025"/>
                  </a:ext>
                </a:extLst>
              </a:tr>
              <a:tr h="390811">
                <a:tc>
                  <a:txBody>
                    <a:bodyPr/>
                    <a:lstStyle/>
                    <a:p>
                      <a:pPr algn="l" rtl="0" fontAlgn="ctr"/>
                      <a:r>
                        <a:rPr lang="en-US" sz="1050" u="none" strike="noStrike" dirty="0">
                          <a:effectLst/>
                        </a:rPr>
                        <a:t>Algeria</a:t>
                      </a:r>
                      <a:endParaRPr lang="en-US" sz="1050" b="0" i="0" u="none" strike="noStrike" dirty="0">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Bermuda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Congo, People's Republic of</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France</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India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Liechtenstein</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Morocco</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Peru</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South Africa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Ukraine</a:t>
                      </a:r>
                      <a:endParaRPr lang="en-US" sz="1050" b="0" i="0" u="none" strike="noStrike">
                        <a:solidFill>
                          <a:srgbClr val="000000"/>
                        </a:solidFill>
                        <a:effectLst/>
                        <a:latin typeface="Calibri" panose="020F0502020204030204" pitchFamily="34" charset="0"/>
                      </a:endParaRPr>
                    </a:p>
                  </a:txBody>
                  <a:tcPr marL="5348" marR="5348" marT="5348" marB="0" anchor="ctr"/>
                </a:tc>
                <a:extLst>
                  <a:ext uri="{0D108BD9-81ED-4DB2-BD59-A6C34878D82A}">
                    <a16:rowId xmlns:a16="http://schemas.microsoft.com/office/drawing/2014/main" val="2662294354"/>
                  </a:ext>
                </a:extLst>
              </a:tr>
              <a:tr h="198617">
                <a:tc>
                  <a:txBody>
                    <a:bodyPr/>
                    <a:lstStyle/>
                    <a:p>
                      <a:pPr algn="l" rtl="0" fontAlgn="ctr"/>
                      <a:r>
                        <a:rPr lang="en-US" sz="1050" u="none" strike="noStrike" dirty="0">
                          <a:effectLst/>
                        </a:rPr>
                        <a:t>American Samoa</a:t>
                      </a:r>
                      <a:endParaRPr lang="en-US" sz="1050" b="0" i="0" u="none" strike="noStrike" dirty="0">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Bhutan</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dirty="0">
                          <a:effectLst/>
                        </a:rPr>
                        <a:t>Costa Rica</a:t>
                      </a:r>
                      <a:endParaRPr lang="en-US" sz="1050" b="0" i="0" u="none" strike="noStrike" dirty="0">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French Guiana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Indonesia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Lithuania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Mozambique</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Philippines</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Spain</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dirty="0">
                          <a:effectLst/>
                        </a:rPr>
                        <a:t>United Arab Emirates</a:t>
                      </a:r>
                      <a:endParaRPr lang="en-US" sz="1050" b="0" i="0" u="none" strike="noStrike" dirty="0">
                        <a:solidFill>
                          <a:srgbClr val="000000"/>
                        </a:solidFill>
                        <a:effectLst/>
                        <a:latin typeface="Calibri" panose="020F0502020204030204" pitchFamily="34" charset="0"/>
                      </a:endParaRPr>
                    </a:p>
                  </a:txBody>
                  <a:tcPr marL="5348" marR="5348" marT="5348" marB="0" anchor="ctr"/>
                </a:tc>
                <a:extLst>
                  <a:ext uri="{0D108BD9-81ED-4DB2-BD59-A6C34878D82A}">
                    <a16:rowId xmlns:a16="http://schemas.microsoft.com/office/drawing/2014/main" val="3299025595"/>
                  </a:ext>
                </a:extLst>
              </a:tr>
              <a:tr h="245465">
                <a:tc>
                  <a:txBody>
                    <a:bodyPr/>
                    <a:lstStyle/>
                    <a:p>
                      <a:pPr algn="l" rtl="0" fontAlgn="ctr"/>
                      <a:r>
                        <a:rPr lang="en-US" sz="1050" u="none" strike="noStrike" dirty="0">
                          <a:effectLst/>
                        </a:rPr>
                        <a:t>Andorra</a:t>
                      </a:r>
                      <a:endParaRPr lang="en-US" sz="1050" b="0" i="0" u="none" strike="noStrike" dirty="0">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Bolivia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Cote D'Ivoire</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French Polynesia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Iran</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Luxembourg</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Myanmar</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Poland</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Sri Lanka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r>
                        <a:rPr lang="en-US" sz="1050" u="none" strike="noStrike" kern="1200" dirty="0">
                          <a:effectLst/>
                        </a:rPr>
                        <a:t>United States </a:t>
                      </a:r>
                      <a:endParaRPr lang="en-US" sz="1050" u="none" strike="noStrike" kern="1200" dirty="0">
                        <a:solidFill>
                          <a:schemeClr val="tx1"/>
                        </a:solidFill>
                        <a:effectLst/>
                        <a:latin typeface="+mn-lt"/>
                        <a:ea typeface="+mn-ea"/>
                        <a:cs typeface="+mn-cs"/>
                      </a:endParaRPr>
                    </a:p>
                  </a:txBody>
                  <a:tcPr marL="5348" marR="5348" marT="5348" marB="0" anchor="ctr"/>
                </a:tc>
                <a:extLst>
                  <a:ext uri="{0D108BD9-81ED-4DB2-BD59-A6C34878D82A}">
                    <a16:rowId xmlns:a16="http://schemas.microsoft.com/office/drawing/2014/main" val="1267319799"/>
                  </a:ext>
                </a:extLst>
              </a:tr>
              <a:tr h="390811">
                <a:tc>
                  <a:txBody>
                    <a:bodyPr/>
                    <a:lstStyle/>
                    <a:p>
                      <a:pPr algn="l" rtl="0" fontAlgn="ctr"/>
                      <a:r>
                        <a:rPr lang="en-US" sz="1050" u="none" strike="noStrike" dirty="0">
                          <a:effectLst/>
                        </a:rPr>
                        <a:t>Angola</a:t>
                      </a:r>
                      <a:endParaRPr lang="en-US" sz="1050" b="0" i="0" u="none" strike="noStrike" dirty="0">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Bosnia &amp; Herzegovina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Croatia </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Georgia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Iraq</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Macau</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Namibia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Portugal</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St. Pierre &amp; Miquelon</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kern="1200" dirty="0">
                          <a:effectLst/>
                        </a:rPr>
                        <a:t>United Kingdom</a:t>
                      </a:r>
                      <a:endParaRPr lang="en-US" sz="1050" u="none" strike="noStrike" kern="1200" dirty="0">
                        <a:solidFill>
                          <a:schemeClr val="tx1"/>
                        </a:solidFill>
                        <a:effectLst/>
                        <a:latin typeface="+mn-lt"/>
                        <a:ea typeface="+mn-ea"/>
                        <a:cs typeface="+mn-cs"/>
                      </a:endParaRPr>
                    </a:p>
                  </a:txBody>
                  <a:tcPr marL="5348" marR="5348" marT="5348" marB="0" anchor="ctr"/>
                </a:tc>
                <a:extLst>
                  <a:ext uri="{0D108BD9-81ED-4DB2-BD59-A6C34878D82A}">
                    <a16:rowId xmlns:a16="http://schemas.microsoft.com/office/drawing/2014/main" val="814243968"/>
                  </a:ext>
                </a:extLst>
              </a:tr>
              <a:tr h="198617">
                <a:tc>
                  <a:txBody>
                    <a:bodyPr/>
                    <a:lstStyle/>
                    <a:p>
                      <a:pPr algn="l" rtl="0" fontAlgn="ctr"/>
                      <a:r>
                        <a:rPr lang="en-US" sz="1050" u="none" strike="noStrike" dirty="0">
                          <a:effectLst/>
                        </a:rPr>
                        <a:t>Anguilla</a:t>
                      </a:r>
                      <a:endParaRPr lang="en-US" sz="1050" b="0" i="0" u="none" strike="noStrike" dirty="0">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Botswana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Cyprus</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Germany</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Ireland</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Macedonia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Nepal</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dirty="0">
                          <a:effectLst/>
                        </a:rPr>
                        <a:t>Puerto Rico</a:t>
                      </a:r>
                      <a:endParaRPr lang="en-US" sz="1050" b="0" i="0" u="none" strike="noStrike" dirty="0">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Sudan</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dirty="0">
                          <a:effectLst/>
                        </a:rPr>
                        <a:t>Uruguay</a:t>
                      </a:r>
                      <a:endParaRPr lang="en-US" sz="1050" b="0" i="0" u="none" strike="noStrike" dirty="0">
                        <a:solidFill>
                          <a:srgbClr val="000000"/>
                        </a:solidFill>
                        <a:effectLst/>
                        <a:latin typeface="Calibri" panose="020F0502020204030204" pitchFamily="34" charset="0"/>
                      </a:endParaRPr>
                    </a:p>
                  </a:txBody>
                  <a:tcPr marL="5348" marR="5348" marT="5348" marB="0" anchor="ctr"/>
                </a:tc>
                <a:extLst>
                  <a:ext uri="{0D108BD9-81ED-4DB2-BD59-A6C34878D82A}">
                    <a16:rowId xmlns:a16="http://schemas.microsoft.com/office/drawing/2014/main" val="340703566"/>
                  </a:ext>
                </a:extLst>
              </a:tr>
              <a:tr h="245465">
                <a:tc>
                  <a:txBody>
                    <a:bodyPr/>
                    <a:lstStyle/>
                    <a:p>
                      <a:pPr algn="l" rtl="0" fontAlgn="ctr"/>
                      <a:r>
                        <a:rPr lang="en-US" sz="1050" u="none" strike="noStrike" dirty="0">
                          <a:effectLst/>
                        </a:rPr>
                        <a:t>Antigua &amp; Barbuda</a:t>
                      </a:r>
                      <a:endParaRPr lang="en-US" sz="1050" b="0" i="0" u="none" strike="noStrike" dirty="0">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Brazil</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Czech Republic</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Ghana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Israel</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Malawi</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Netherlands</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Qataar</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Suriname</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dirty="0">
                          <a:effectLst/>
                        </a:rPr>
                        <a:t>Uzbekistan</a:t>
                      </a:r>
                      <a:endParaRPr lang="en-US" sz="1050" b="0" i="0" u="none" strike="noStrike" dirty="0">
                        <a:solidFill>
                          <a:srgbClr val="000000"/>
                        </a:solidFill>
                        <a:effectLst/>
                        <a:latin typeface="Calibri" panose="020F0502020204030204" pitchFamily="34" charset="0"/>
                      </a:endParaRPr>
                    </a:p>
                  </a:txBody>
                  <a:tcPr marL="5348" marR="5348" marT="5348" marB="0" anchor="ctr"/>
                </a:tc>
                <a:extLst>
                  <a:ext uri="{0D108BD9-81ED-4DB2-BD59-A6C34878D82A}">
                    <a16:rowId xmlns:a16="http://schemas.microsoft.com/office/drawing/2014/main" val="4103060843"/>
                  </a:ext>
                </a:extLst>
              </a:tr>
              <a:tr h="198617">
                <a:tc>
                  <a:txBody>
                    <a:bodyPr/>
                    <a:lstStyle/>
                    <a:p>
                      <a:pPr algn="l" rtl="0" fontAlgn="ctr"/>
                      <a:r>
                        <a:rPr lang="en-US" sz="1050" u="none" strike="noStrike">
                          <a:effectLst/>
                        </a:rPr>
                        <a:t>Argentina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Brunei Darussalam</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Denmark</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Gibraltar</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Italy</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Malaysia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Netherlands Antilles</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Reunion</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Swaziland</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dirty="0">
                          <a:effectLst/>
                        </a:rPr>
                        <a:t>Vatican City State</a:t>
                      </a:r>
                      <a:endParaRPr lang="en-US" sz="1050" b="0" i="0" u="none" strike="noStrike" dirty="0">
                        <a:solidFill>
                          <a:srgbClr val="000000"/>
                        </a:solidFill>
                        <a:effectLst/>
                        <a:latin typeface="Calibri" panose="020F0502020204030204" pitchFamily="34" charset="0"/>
                      </a:endParaRPr>
                    </a:p>
                  </a:txBody>
                  <a:tcPr marL="5348" marR="5348" marT="5348" marB="0" anchor="ctr"/>
                </a:tc>
                <a:extLst>
                  <a:ext uri="{0D108BD9-81ED-4DB2-BD59-A6C34878D82A}">
                    <a16:rowId xmlns:a16="http://schemas.microsoft.com/office/drawing/2014/main" val="3625381086"/>
                  </a:ext>
                </a:extLst>
              </a:tr>
              <a:tr h="198617">
                <a:tc>
                  <a:txBody>
                    <a:bodyPr/>
                    <a:lstStyle/>
                    <a:p>
                      <a:pPr algn="l" rtl="0" fontAlgn="ctr"/>
                      <a:r>
                        <a:rPr lang="en-US" sz="1050" u="none" strike="noStrike">
                          <a:effectLst/>
                        </a:rPr>
                        <a:t>Armenia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Bulgaria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Djibouti</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Greece</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Jamaica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Mali</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New Caledonia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dirty="0">
                          <a:effectLst/>
                        </a:rPr>
                        <a:t>Romania</a:t>
                      </a:r>
                      <a:endParaRPr lang="en-US" sz="1050" b="0" i="0" u="none" strike="noStrike" dirty="0">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Sweden</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dirty="0">
                          <a:effectLst/>
                        </a:rPr>
                        <a:t>Venezuela</a:t>
                      </a:r>
                      <a:endParaRPr lang="en-US" sz="1050" b="0" i="0" u="none" strike="noStrike" dirty="0">
                        <a:solidFill>
                          <a:srgbClr val="000000"/>
                        </a:solidFill>
                        <a:effectLst/>
                        <a:latin typeface="Calibri" panose="020F0502020204030204" pitchFamily="34" charset="0"/>
                      </a:endParaRPr>
                    </a:p>
                  </a:txBody>
                  <a:tcPr marL="5348" marR="5348" marT="5348" marB="0" anchor="ctr"/>
                </a:tc>
                <a:extLst>
                  <a:ext uri="{0D108BD9-81ED-4DB2-BD59-A6C34878D82A}">
                    <a16:rowId xmlns:a16="http://schemas.microsoft.com/office/drawing/2014/main" val="956321448"/>
                  </a:ext>
                </a:extLst>
              </a:tr>
              <a:tr h="390811">
                <a:tc>
                  <a:txBody>
                    <a:bodyPr/>
                    <a:lstStyle/>
                    <a:p>
                      <a:pPr algn="l" rtl="0" fontAlgn="ctr"/>
                      <a:r>
                        <a:rPr lang="en-US" sz="1050" u="none" strike="noStrike">
                          <a:effectLst/>
                        </a:rPr>
                        <a:t>Aruba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Burkina Faso</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Dominica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Greenland</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Japan</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Malta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New Zealand</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Russian Federation</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Switzerland</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dirty="0">
                          <a:effectLst/>
                        </a:rPr>
                        <a:t>Viet Nam</a:t>
                      </a:r>
                      <a:endParaRPr lang="en-US" sz="1050" b="0" i="0" u="none" strike="noStrike" dirty="0">
                        <a:solidFill>
                          <a:srgbClr val="000000"/>
                        </a:solidFill>
                        <a:effectLst/>
                        <a:latin typeface="Calibri" panose="020F0502020204030204" pitchFamily="34" charset="0"/>
                      </a:endParaRPr>
                    </a:p>
                  </a:txBody>
                  <a:tcPr marL="5348" marR="5348" marT="5348" marB="0" anchor="ctr"/>
                </a:tc>
                <a:extLst>
                  <a:ext uri="{0D108BD9-81ED-4DB2-BD59-A6C34878D82A}">
                    <a16:rowId xmlns:a16="http://schemas.microsoft.com/office/drawing/2014/main" val="3144804161"/>
                  </a:ext>
                </a:extLst>
              </a:tr>
              <a:tr h="198617">
                <a:tc>
                  <a:txBody>
                    <a:bodyPr/>
                    <a:lstStyle/>
                    <a:p>
                      <a:pPr algn="l" rtl="0" fontAlgn="ctr"/>
                      <a:r>
                        <a:rPr lang="en-US" sz="1050" u="none" strike="noStrike">
                          <a:effectLst/>
                        </a:rPr>
                        <a:t>Australia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Cambodia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Dominican Republic</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Grenada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Jordan</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Marshall Islands</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Nicaragua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Rwanda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Syrian Arab Republic</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dirty="0">
                          <a:effectLst/>
                        </a:rPr>
                        <a:t>Virgin Islands (British)</a:t>
                      </a:r>
                      <a:endParaRPr lang="en-US" sz="1050" b="0" i="0" u="none" strike="noStrike" dirty="0">
                        <a:solidFill>
                          <a:srgbClr val="000000"/>
                        </a:solidFill>
                        <a:effectLst/>
                        <a:latin typeface="Calibri" panose="020F0502020204030204" pitchFamily="34" charset="0"/>
                      </a:endParaRPr>
                    </a:p>
                  </a:txBody>
                  <a:tcPr marL="5348" marR="5348" marT="5348" marB="0" anchor="ctr"/>
                </a:tc>
                <a:extLst>
                  <a:ext uri="{0D108BD9-81ED-4DB2-BD59-A6C34878D82A}">
                    <a16:rowId xmlns:a16="http://schemas.microsoft.com/office/drawing/2014/main" val="2389535399"/>
                  </a:ext>
                </a:extLst>
              </a:tr>
              <a:tr h="390811">
                <a:tc>
                  <a:txBody>
                    <a:bodyPr/>
                    <a:lstStyle/>
                    <a:p>
                      <a:pPr algn="l" rtl="0" fontAlgn="ctr"/>
                      <a:r>
                        <a:rPr lang="en-US" sz="1050" u="none" strike="noStrike">
                          <a:effectLst/>
                        </a:rPr>
                        <a:t>Austria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Cameroon</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Ecuador</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Guadeloupe</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Kazakhstan</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Martinique</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Niger</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Saint Kitts &amp; Nevis</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Taiwan</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dirty="0">
                          <a:effectLst/>
                        </a:rPr>
                        <a:t>Virgin Islands (U.S.)</a:t>
                      </a:r>
                      <a:endParaRPr lang="en-US" sz="1050" b="0" i="0" u="none" strike="noStrike" dirty="0">
                        <a:solidFill>
                          <a:srgbClr val="000000"/>
                        </a:solidFill>
                        <a:effectLst/>
                        <a:latin typeface="Calibri" panose="020F0502020204030204" pitchFamily="34" charset="0"/>
                      </a:endParaRPr>
                    </a:p>
                  </a:txBody>
                  <a:tcPr marL="5348" marR="5348" marT="5348" marB="0" anchor="ctr"/>
                </a:tc>
                <a:extLst>
                  <a:ext uri="{0D108BD9-81ED-4DB2-BD59-A6C34878D82A}">
                    <a16:rowId xmlns:a16="http://schemas.microsoft.com/office/drawing/2014/main" val="1651038394"/>
                  </a:ext>
                </a:extLst>
              </a:tr>
              <a:tr h="198617">
                <a:tc>
                  <a:txBody>
                    <a:bodyPr/>
                    <a:lstStyle/>
                    <a:p>
                      <a:pPr algn="l" rtl="0" fontAlgn="ctr"/>
                      <a:r>
                        <a:rPr lang="en-US" sz="1050" u="none" strike="noStrike">
                          <a:effectLst/>
                        </a:rPr>
                        <a:t>Azerbaijan</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Canada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Egypt</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Guam</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Kenya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dirty="0">
                          <a:effectLst/>
                        </a:rPr>
                        <a:t>Mauritius</a:t>
                      </a:r>
                      <a:endParaRPr lang="en-US" sz="1050" b="0" i="0" u="none" strike="noStrike" dirty="0">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Nigeria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Saint Lucia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Tajikistan</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dirty="0">
                          <a:effectLst/>
                        </a:rPr>
                        <a:t>Wallis and Futuna Islands</a:t>
                      </a:r>
                      <a:endParaRPr lang="en-US" sz="1050" b="0" i="0" u="none" strike="noStrike" dirty="0">
                        <a:solidFill>
                          <a:srgbClr val="000000"/>
                        </a:solidFill>
                        <a:effectLst/>
                        <a:latin typeface="Calibri" panose="020F0502020204030204" pitchFamily="34" charset="0"/>
                      </a:endParaRPr>
                    </a:p>
                  </a:txBody>
                  <a:tcPr marL="5348" marR="5348" marT="5348" marB="0" anchor="ctr"/>
                </a:tc>
                <a:extLst>
                  <a:ext uri="{0D108BD9-81ED-4DB2-BD59-A6C34878D82A}">
                    <a16:rowId xmlns:a16="http://schemas.microsoft.com/office/drawing/2014/main" val="1407824688"/>
                  </a:ext>
                </a:extLst>
              </a:tr>
              <a:tr h="390811">
                <a:tc>
                  <a:txBody>
                    <a:bodyPr/>
                    <a:lstStyle/>
                    <a:p>
                      <a:pPr algn="l" rtl="0" fontAlgn="ctr"/>
                      <a:r>
                        <a:rPr lang="en-US" sz="1050" u="none" strike="noStrike">
                          <a:effectLst/>
                        </a:rPr>
                        <a:t>Bahamas</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Cape Verde</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El Salvador</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Guatemala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Korea, Republic of</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Mayotte</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Northern Mariana Islands</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Saint Vincent &amp; the Grenadines</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Tanzania, United Republic of</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dirty="0">
                          <a:effectLst/>
                        </a:rPr>
                        <a:t>Yemen</a:t>
                      </a:r>
                      <a:endParaRPr lang="en-US" sz="1050" b="0" i="0" u="none" strike="noStrike" dirty="0">
                        <a:solidFill>
                          <a:srgbClr val="000000"/>
                        </a:solidFill>
                        <a:effectLst/>
                        <a:latin typeface="Calibri" panose="020F0502020204030204" pitchFamily="34" charset="0"/>
                      </a:endParaRPr>
                    </a:p>
                  </a:txBody>
                  <a:tcPr marL="5348" marR="5348" marT="5348" marB="0" anchor="ctr"/>
                </a:tc>
                <a:extLst>
                  <a:ext uri="{0D108BD9-81ED-4DB2-BD59-A6C34878D82A}">
                    <a16:rowId xmlns:a16="http://schemas.microsoft.com/office/drawing/2014/main" val="1972803860"/>
                  </a:ext>
                </a:extLst>
              </a:tr>
              <a:tr h="198617">
                <a:tc>
                  <a:txBody>
                    <a:bodyPr/>
                    <a:lstStyle/>
                    <a:p>
                      <a:pPr algn="l" rtl="0" fontAlgn="ctr"/>
                      <a:r>
                        <a:rPr lang="en-US" sz="1050" u="none" strike="noStrike">
                          <a:effectLst/>
                        </a:rPr>
                        <a:t>Bahrain</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Cayman Islands</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Equatorial Guinea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Guinea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Kuwait</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Mexico</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Norway</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San Marino</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Thailand</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dirty="0">
                          <a:effectLst/>
                        </a:rPr>
                        <a:t>Zambia</a:t>
                      </a:r>
                      <a:endParaRPr lang="en-US" sz="1050" b="0" i="0" u="none" strike="noStrike" dirty="0">
                        <a:solidFill>
                          <a:srgbClr val="000000"/>
                        </a:solidFill>
                        <a:effectLst/>
                        <a:latin typeface="Calibri" panose="020F0502020204030204" pitchFamily="34" charset="0"/>
                      </a:endParaRPr>
                    </a:p>
                  </a:txBody>
                  <a:tcPr marL="5348" marR="5348" marT="5348" marB="0" anchor="ctr"/>
                </a:tc>
                <a:extLst>
                  <a:ext uri="{0D108BD9-81ED-4DB2-BD59-A6C34878D82A}">
                    <a16:rowId xmlns:a16="http://schemas.microsoft.com/office/drawing/2014/main" val="1894239830"/>
                  </a:ext>
                </a:extLst>
              </a:tr>
              <a:tr h="390811">
                <a:tc>
                  <a:txBody>
                    <a:bodyPr/>
                    <a:lstStyle/>
                    <a:p>
                      <a:pPr algn="l" rtl="0" fontAlgn="ctr"/>
                      <a:r>
                        <a:rPr lang="en-US" sz="1050" u="none" strike="noStrike">
                          <a:effectLst/>
                        </a:rPr>
                        <a:t>Bangladesh</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Central African Republic</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Eritrea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Guyana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Kyrgyzstan</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Micronesia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Oman</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Saudi Arabia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Togo</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dirty="0">
                          <a:effectLst/>
                        </a:rPr>
                        <a:t>Zimbabwe</a:t>
                      </a:r>
                      <a:endParaRPr lang="en-US" sz="1050" b="0" i="0" u="none" strike="noStrike" dirty="0">
                        <a:solidFill>
                          <a:srgbClr val="000000"/>
                        </a:solidFill>
                        <a:effectLst/>
                        <a:latin typeface="Calibri" panose="020F0502020204030204" pitchFamily="34" charset="0"/>
                      </a:endParaRPr>
                    </a:p>
                  </a:txBody>
                  <a:tcPr marL="5348" marR="5348" marT="5348" marB="0" anchor="ctr"/>
                </a:tc>
                <a:extLst>
                  <a:ext uri="{0D108BD9-81ED-4DB2-BD59-A6C34878D82A}">
                    <a16:rowId xmlns:a16="http://schemas.microsoft.com/office/drawing/2014/main" val="3390102990"/>
                  </a:ext>
                </a:extLst>
              </a:tr>
              <a:tr h="299290">
                <a:tc>
                  <a:txBody>
                    <a:bodyPr/>
                    <a:lstStyle/>
                    <a:p>
                      <a:pPr algn="l" rtl="0" fontAlgn="ctr"/>
                      <a:r>
                        <a:rPr lang="en-US" sz="1050" u="none" strike="noStrike">
                          <a:effectLst/>
                        </a:rPr>
                        <a:t>Barbados</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Chile</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Estonia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Haiti</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Lao</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Moldova, Republic of</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Pakistan</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Senegal</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Trinidad and Tobago</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600" u="none" strike="noStrike">
                          <a:effectLst/>
                        </a:rPr>
                        <a:t> </a:t>
                      </a:r>
                      <a:endParaRPr lang="en-US" sz="1600" b="0" i="0" u="none" strike="noStrike">
                        <a:solidFill>
                          <a:srgbClr val="000000"/>
                        </a:solidFill>
                        <a:effectLst/>
                        <a:latin typeface="Arial" panose="020B0604020202020204" pitchFamily="34" charset="0"/>
                      </a:endParaRPr>
                    </a:p>
                  </a:txBody>
                  <a:tcPr marL="5348" marR="5348" marT="5348" marB="0" anchor="ctr"/>
                </a:tc>
                <a:extLst>
                  <a:ext uri="{0D108BD9-81ED-4DB2-BD59-A6C34878D82A}">
                    <a16:rowId xmlns:a16="http://schemas.microsoft.com/office/drawing/2014/main" val="3735605234"/>
                  </a:ext>
                </a:extLst>
              </a:tr>
              <a:tr h="299290">
                <a:tc>
                  <a:txBody>
                    <a:bodyPr/>
                    <a:lstStyle/>
                    <a:p>
                      <a:pPr algn="l" rtl="0" fontAlgn="ctr"/>
                      <a:r>
                        <a:rPr lang="en-US" sz="1050" u="none" strike="noStrike">
                          <a:effectLst/>
                        </a:rPr>
                        <a:t>Belarus</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China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Ethiopia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Honduras</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Latvia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Monaco</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Palau</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Serbia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dirty="0">
                          <a:effectLst/>
                        </a:rPr>
                        <a:t>Turkey</a:t>
                      </a:r>
                      <a:endParaRPr lang="en-US" sz="1050" b="0" i="0" u="none" strike="noStrike" dirty="0">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600" u="none" strike="noStrike">
                          <a:effectLst/>
                        </a:rPr>
                        <a:t> </a:t>
                      </a:r>
                      <a:endParaRPr lang="en-US" sz="1600" b="0" i="0" u="none" strike="noStrike">
                        <a:solidFill>
                          <a:srgbClr val="000000"/>
                        </a:solidFill>
                        <a:effectLst/>
                        <a:latin typeface="Arial" panose="020B0604020202020204" pitchFamily="34" charset="0"/>
                      </a:endParaRPr>
                    </a:p>
                  </a:txBody>
                  <a:tcPr marL="5348" marR="5348" marT="5348" marB="0" anchor="ctr"/>
                </a:tc>
                <a:extLst>
                  <a:ext uri="{0D108BD9-81ED-4DB2-BD59-A6C34878D82A}">
                    <a16:rowId xmlns:a16="http://schemas.microsoft.com/office/drawing/2014/main" val="3758027404"/>
                  </a:ext>
                </a:extLst>
              </a:tr>
              <a:tr h="299290">
                <a:tc>
                  <a:txBody>
                    <a:bodyPr/>
                    <a:lstStyle/>
                    <a:p>
                      <a:pPr algn="l" rtl="0" fontAlgn="ctr"/>
                      <a:r>
                        <a:rPr lang="en-US" sz="1050" u="none" strike="noStrike">
                          <a:effectLst/>
                        </a:rPr>
                        <a:t>Belgium</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dirty="0">
                          <a:effectLst/>
                        </a:rPr>
                        <a:t>Colombia</a:t>
                      </a:r>
                      <a:endParaRPr lang="en-US" sz="1050" b="0" i="0" u="none" strike="noStrike" dirty="0">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dirty="0">
                          <a:effectLst/>
                        </a:rPr>
                        <a:t>Faroe Islands</a:t>
                      </a:r>
                      <a:endParaRPr lang="en-US" sz="1050" b="0" i="0" u="none" strike="noStrike" dirty="0">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Hong Kong</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Lebanon</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Mongolia</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Palestinian Territory</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Singapore</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050" u="none" strike="noStrike">
                          <a:effectLst/>
                        </a:rPr>
                        <a:t>Turkmenistan</a:t>
                      </a:r>
                      <a:endParaRPr lang="en-US" sz="1050" b="0" i="0" u="none" strike="noStrike">
                        <a:solidFill>
                          <a:srgbClr val="000000"/>
                        </a:solidFill>
                        <a:effectLst/>
                        <a:latin typeface="Calibri" panose="020F0502020204030204" pitchFamily="34" charset="0"/>
                      </a:endParaRPr>
                    </a:p>
                  </a:txBody>
                  <a:tcPr marL="5348" marR="5348" marT="5348" marB="0" anchor="ctr"/>
                </a:tc>
                <a:tc>
                  <a:txBody>
                    <a:bodyPr/>
                    <a:lstStyle/>
                    <a:p>
                      <a:pPr algn="l" rtl="0" fontAlgn="ctr"/>
                      <a:r>
                        <a:rPr lang="en-US" sz="1600" u="none" strike="noStrike" dirty="0">
                          <a:effectLst/>
                        </a:rPr>
                        <a:t> </a:t>
                      </a:r>
                      <a:endParaRPr lang="en-US" sz="1600" b="0" i="0" u="none" strike="noStrike" dirty="0">
                        <a:solidFill>
                          <a:srgbClr val="000000"/>
                        </a:solidFill>
                        <a:effectLst/>
                        <a:latin typeface="Arial" panose="020B0604020202020204" pitchFamily="34" charset="0"/>
                      </a:endParaRPr>
                    </a:p>
                  </a:txBody>
                  <a:tcPr marL="5348" marR="5348" marT="5348" marB="0" anchor="ctr"/>
                </a:tc>
                <a:extLst>
                  <a:ext uri="{0D108BD9-81ED-4DB2-BD59-A6C34878D82A}">
                    <a16:rowId xmlns:a16="http://schemas.microsoft.com/office/drawing/2014/main" val="2659498771"/>
                  </a:ext>
                </a:extLst>
              </a:tr>
            </a:tbl>
          </a:graphicData>
        </a:graphic>
      </p:graphicFrame>
    </p:spTree>
    <p:extLst>
      <p:ext uri="{BB962C8B-B14F-4D97-AF65-F5344CB8AC3E}">
        <p14:creationId xmlns:p14="http://schemas.microsoft.com/office/powerpoint/2010/main" val="70333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New Numbers or Bring your own</a:t>
            </a:r>
          </a:p>
        </p:txBody>
      </p:sp>
      <p:sp>
        <p:nvSpPr>
          <p:cNvPr id="3" name="Text Placeholder 2"/>
          <p:cNvSpPr>
            <a:spLocks noGrp="1"/>
          </p:cNvSpPr>
          <p:nvPr>
            <p:ph type="body" sz="quarter" idx="10"/>
          </p:nvPr>
        </p:nvSpPr>
        <p:spPr>
          <a:xfrm>
            <a:off x="274637" y="1805142"/>
            <a:ext cx="11889565" cy="3606885"/>
          </a:xfrm>
        </p:spPr>
        <p:txBody>
          <a:bodyPr/>
          <a:lstStyle/>
          <a:p>
            <a:r>
              <a:rPr lang="en-US" sz="3600" dirty="0"/>
              <a:t>Number acquisition designed for maximum simplicity</a:t>
            </a:r>
          </a:p>
          <a:p>
            <a:r>
              <a:rPr lang="en-US" sz="2000" dirty="0">
                <a:solidFill>
                  <a:srgbClr val="EAEAEA">
                    <a:lumMod val="10000"/>
                  </a:srgbClr>
                </a:solidFill>
                <a:latin typeface="Segoe UI"/>
              </a:rPr>
              <a:t>Search by country / state for the numbers you want &amp; add to your organization’s inventory.</a:t>
            </a:r>
          </a:p>
          <a:p>
            <a:pPr lvl="1"/>
            <a:r>
              <a:rPr lang="en-US" dirty="0">
                <a:solidFill>
                  <a:srgbClr val="EAEAEA">
                    <a:lumMod val="10000"/>
                  </a:srgbClr>
                </a:solidFill>
                <a:latin typeface="Segoe UI"/>
              </a:rPr>
              <a:t>You can acquire more numbers than licenses to have some head room for changes.</a:t>
            </a:r>
          </a:p>
          <a:p>
            <a:pPr lvl="1"/>
            <a:r>
              <a:rPr lang="en-US" dirty="0">
                <a:solidFill>
                  <a:srgbClr val="EAEAEA">
                    <a:lumMod val="10000"/>
                  </a:srgbClr>
                </a:solidFill>
                <a:latin typeface="Segoe UI"/>
              </a:rPr>
              <a:t>Telephone numbers be available for area codes across the supported countries.</a:t>
            </a:r>
          </a:p>
          <a:p>
            <a:pPr lvl="1"/>
            <a:endParaRPr lang="en-US" sz="1836" dirty="0"/>
          </a:p>
          <a:p>
            <a:r>
              <a:rPr lang="en-US" sz="3600" dirty="0"/>
              <a:t>Number porting to move existing numbers into Skype</a:t>
            </a:r>
          </a:p>
          <a:p>
            <a:pPr lvl="1"/>
            <a:r>
              <a:rPr lang="en-US" dirty="0">
                <a:solidFill>
                  <a:srgbClr val="EAEAEA">
                    <a:lumMod val="10000"/>
                  </a:srgbClr>
                </a:solidFill>
                <a:latin typeface="Segoe UI"/>
              </a:rPr>
              <a:t>In US, FCC rules require current carrier allows &amp; provides a centralized body (NPAC) to transact moves.</a:t>
            </a:r>
          </a:p>
          <a:p>
            <a:pPr lvl="1"/>
            <a:r>
              <a:rPr lang="en-US" dirty="0">
                <a:solidFill>
                  <a:srgbClr val="EAEAEA">
                    <a:lumMod val="10000"/>
                  </a:srgbClr>
                </a:solidFill>
                <a:latin typeface="Segoe UI"/>
              </a:rPr>
              <a:t>Losing carriers set different requirements to approve a move – the process can be complex.</a:t>
            </a:r>
          </a:p>
          <a:p>
            <a:pPr lvl="1"/>
            <a:endParaRPr lang="en-US" sz="1836" dirty="0"/>
          </a:p>
        </p:txBody>
      </p:sp>
    </p:spTree>
    <p:extLst>
      <p:ext uri="{BB962C8B-B14F-4D97-AF65-F5344CB8AC3E}">
        <p14:creationId xmlns:p14="http://schemas.microsoft.com/office/powerpoint/2010/main" val="273619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Porting - Basics</a:t>
            </a:r>
          </a:p>
        </p:txBody>
      </p:sp>
      <p:sp>
        <p:nvSpPr>
          <p:cNvPr id="3" name="Text Placeholder 2"/>
          <p:cNvSpPr>
            <a:spLocks noGrp="1"/>
          </p:cNvSpPr>
          <p:nvPr>
            <p:ph type="body" sz="quarter" idx="10"/>
          </p:nvPr>
        </p:nvSpPr>
        <p:spPr>
          <a:xfrm>
            <a:off x="274638" y="1212850"/>
            <a:ext cx="11887200" cy="4678204"/>
          </a:xfrm>
        </p:spPr>
        <p:txBody>
          <a:bodyPr/>
          <a:lstStyle/>
          <a:p>
            <a:r>
              <a:rPr lang="en-US" sz="3600" dirty="0"/>
              <a:t>Preparing to port</a:t>
            </a:r>
          </a:p>
          <a:p>
            <a:pPr lvl="1"/>
            <a:r>
              <a:rPr lang="en-US" dirty="0">
                <a:solidFill>
                  <a:srgbClr val="EAEAEA">
                    <a:lumMod val="10000"/>
                  </a:srgbClr>
                </a:solidFill>
                <a:latin typeface="Segoe UI"/>
              </a:rPr>
              <a:t>Do not disconnect service with current carrier.</a:t>
            </a:r>
          </a:p>
          <a:p>
            <a:pPr lvl="1"/>
            <a:r>
              <a:rPr lang="en-US" dirty="0">
                <a:solidFill>
                  <a:srgbClr val="EAEAEA">
                    <a:lumMod val="10000"/>
                  </a:srgbClr>
                </a:solidFill>
                <a:latin typeface="Segoe UI"/>
              </a:rPr>
              <a:t>Make sure there are no freezes on your account.</a:t>
            </a:r>
          </a:p>
          <a:p>
            <a:pPr lvl="1"/>
            <a:r>
              <a:rPr lang="en-US" dirty="0">
                <a:solidFill>
                  <a:srgbClr val="EAEAEA">
                    <a:lumMod val="10000"/>
                  </a:srgbClr>
                </a:solidFill>
                <a:latin typeface="Segoe UI"/>
              </a:rPr>
              <a:t>Turn off any special carrier side features for the numbers.</a:t>
            </a:r>
          </a:p>
          <a:p>
            <a:pPr lvl="2"/>
            <a:r>
              <a:rPr lang="en-US" dirty="0">
                <a:solidFill>
                  <a:srgbClr val="EAEAEA">
                    <a:lumMod val="10000"/>
                  </a:srgbClr>
                </a:solidFill>
                <a:latin typeface="Segoe UI"/>
              </a:rPr>
              <a:t> (e.g. Distinctive ring, Centrex service, ISDN/DSL lines).</a:t>
            </a:r>
          </a:p>
          <a:p>
            <a:pPr lvl="1"/>
            <a:endParaRPr lang="en-US" dirty="0">
              <a:solidFill>
                <a:srgbClr val="6E6E73"/>
              </a:solidFill>
              <a:latin typeface="Segoe UI"/>
            </a:endParaRPr>
          </a:p>
          <a:p>
            <a:r>
              <a:rPr lang="en-US" sz="3600" dirty="0"/>
              <a:t>Creating a port request</a:t>
            </a:r>
          </a:p>
          <a:p>
            <a:pPr lvl="1"/>
            <a:r>
              <a:rPr lang="en-US" dirty="0">
                <a:solidFill>
                  <a:srgbClr val="EAEAEA">
                    <a:lumMod val="10000"/>
                  </a:srgbClr>
                </a:solidFill>
                <a:latin typeface="Segoe UI"/>
              </a:rPr>
              <a:t>All numbers need to be from a single carrier, not part of any pending port requests nor residential.</a:t>
            </a:r>
          </a:p>
          <a:p>
            <a:pPr lvl="1"/>
            <a:r>
              <a:rPr lang="en-US" dirty="0">
                <a:solidFill>
                  <a:srgbClr val="EAEAEA">
                    <a:lumMod val="10000"/>
                  </a:srgbClr>
                </a:solidFill>
                <a:latin typeface="Segoe UI"/>
              </a:rPr>
              <a:t>Company name and address, matching exactly losing carrier file.</a:t>
            </a:r>
          </a:p>
          <a:p>
            <a:pPr lvl="1"/>
            <a:r>
              <a:rPr lang="en-US" dirty="0">
                <a:solidFill>
                  <a:srgbClr val="EAEAEA">
                    <a:lumMod val="10000"/>
                  </a:srgbClr>
                </a:solidFill>
                <a:latin typeface="Segoe UI"/>
              </a:rPr>
              <a:t>Billing Telephone Number (BTN), Account Number &amp; PIN/Passcode (if required).</a:t>
            </a:r>
          </a:p>
          <a:p>
            <a:pPr lvl="1"/>
            <a:r>
              <a:rPr lang="en-US" dirty="0">
                <a:solidFill>
                  <a:srgbClr val="EAEAEA">
                    <a:lumMod val="10000"/>
                  </a:srgbClr>
                </a:solidFill>
                <a:latin typeface="Segoe UI"/>
              </a:rPr>
              <a:t>Letter of Authorization (LOA) signed by authorized party.</a:t>
            </a:r>
          </a:p>
          <a:p>
            <a:pPr lvl="1"/>
            <a:r>
              <a:rPr lang="en-US" dirty="0">
                <a:solidFill>
                  <a:srgbClr val="EAEAEA">
                    <a:lumMod val="10000"/>
                  </a:srgbClr>
                </a:solidFill>
                <a:latin typeface="Segoe UI"/>
              </a:rPr>
              <a:t>Choose Full Port (No numbers left behind) or Partial Port (Leaving some numbers with losing carrier).</a:t>
            </a:r>
          </a:p>
        </p:txBody>
      </p:sp>
    </p:spTree>
    <p:extLst>
      <p:ext uri="{BB962C8B-B14F-4D97-AF65-F5344CB8AC3E}">
        <p14:creationId xmlns:p14="http://schemas.microsoft.com/office/powerpoint/2010/main" val="190639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Porting - Scope</a:t>
            </a:r>
          </a:p>
        </p:txBody>
      </p:sp>
      <p:sp>
        <p:nvSpPr>
          <p:cNvPr id="3" name="Text Placeholder 2"/>
          <p:cNvSpPr>
            <a:spLocks noGrp="1"/>
          </p:cNvSpPr>
          <p:nvPr>
            <p:ph type="body" sz="quarter" idx="10"/>
          </p:nvPr>
        </p:nvSpPr>
        <p:spPr>
          <a:xfrm>
            <a:off x="427037" y="5758662"/>
            <a:ext cx="11887200" cy="960263"/>
          </a:xfrm>
        </p:spPr>
        <p:txBody>
          <a:bodyPr/>
          <a:lstStyle/>
          <a:p>
            <a:r>
              <a:rPr lang="en-US" sz="2800" dirty="0"/>
              <a:t>For large moves: Do a standard port (e.g. 1 number) </a:t>
            </a:r>
            <a:r>
              <a:rPr lang="en-US" sz="2800" b="1" dirty="0"/>
              <a:t>early </a:t>
            </a:r>
            <a:r>
              <a:rPr lang="en-US" sz="2800" dirty="0"/>
              <a:t>in migration project to validate you have right information to get approval from losing carrier.</a:t>
            </a:r>
          </a:p>
        </p:txBody>
      </p:sp>
      <p:graphicFrame>
        <p:nvGraphicFramePr>
          <p:cNvPr id="4" name="Table 3"/>
          <p:cNvGraphicFramePr>
            <a:graphicFrameLocks noGrp="1"/>
          </p:cNvGraphicFramePr>
          <p:nvPr>
            <p:extLst/>
          </p:nvPr>
        </p:nvGraphicFramePr>
        <p:xfrm>
          <a:off x="655636" y="1476620"/>
          <a:ext cx="11201400" cy="403246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279781">
                <a:tc>
                  <a:txBody>
                    <a:bodyPr/>
                    <a:lstStyle/>
                    <a:p>
                      <a:r>
                        <a:rPr lang="en-US" sz="1800" dirty="0"/>
                        <a:t>Standard Porting</a:t>
                      </a:r>
                    </a:p>
                  </a:txBody>
                  <a:tcPr marL="93260" marR="93260" marT="46630" marB="46630"/>
                </a:tc>
                <a:tc>
                  <a:txBody>
                    <a:bodyPr/>
                    <a:lstStyle/>
                    <a:p>
                      <a:r>
                        <a:rPr lang="en-US" sz="1800" dirty="0"/>
                        <a:t>Project Porting</a:t>
                      </a:r>
                    </a:p>
                  </a:txBody>
                  <a:tcPr marL="93260" marR="93260" marT="46630" marB="46630"/>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dirty="0"/>
                        <a:t>Complex Porting</a:t>
                      </a:r>
                    </a:p>
                  </a:txBody>
                  <a:tcPr marL="93260" marR="93260" marT="46630" marB="46630"/>
                </a:tc>
                <a:extLst>
                  <a:ext uri="{0D108BD9-81ED-4DB2-BD59-A6C34878D82A}">
                    <a16:rowId xmlns:a16="http://schemas.microsoft.com/office/drawing/2014/main" val="10000"/>
                  </a:ext>
                </a:extLst>
              </a:tr>
              <a:tr h="516161">
                <a:tc>
                  <a:txBody>
                    <a:bodyPr/>
                    <a:lstStyle/>
                    <a:p>
                      <a:r>
                        <a:rPr lang="en-US" sz="1800" dirty="0"/>
                        <a:t>Single order with &lt;100</a:t>
                      </a:r>
                      <a:r>
                        <a:rPr lang="en-US" sz="1800" baseline="0" dirty="0"/>
                        <a:t> Telephone Numbers</a:t>
                      </a:r>
                      <a:endParaRPr lang="en-US" sz="1800" dirty="0">
                        <a:solidFill>
                          <a:schemeClr val="bg2"/>
                        </a:solidFill>
                      </a:endParaRPr>
                    </a:p>
                  </a:txBody>
                  <a:tcPr marL="93260" marR="93260" marT="46630" marB="46630"/>
                </a:tc>
                <a:tc>
                  <a:txBody>
                    <a:bodyPr/>
                    <a:lstStyle/>
                    <a:p>
                      <a:r>
                        <a:rPr lang="en-US" sz="1800" dirty="0"/>
                        <a:t>Single order with more than &gt;100 Telephone Numbers</a:t>
                      </a:r>
                      <a:endParaRPr lang="en-US" sz="1800" dirty="0">
                        <a:solidFill>
                          <a:schemeClr val="bg2"/>
                        </a:solidFill>
                      </a:endParaRPr>
                    </a:p>
                  </a:txBody>
                  <a:tcPr marL="93260" marR="93260" marT="46630" marB="46630"/>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800" dirty="0"/>
                        <a:t>Single order with &gt;999</a:t>
                      </a:r>
                      <a:r>
                        <a:rPr lang="en-US" sz="1800" baseline="0" dirty="0"/>
                        <a:t> </a:t>
                      </a:r>
                      <a:r>
                        <a:rPr lang="en-US" sz="1800" dirty="0"/>
                        <a:t>Telephone Numbers</a:t>
                      </a:r>
                      <a:endParaRPr lang="en-US" sz="1800" dirty="0">
                        <a:solidFill>
                          <a:schemeClr val="bg2"/>
                        </a:solidFill>
                      </a:endParaRPr>
                    </a:p>
                  </a:txBody>
                  <a:tcPr marL="93260" marR="93260" marT="46630" marB="46630"/>
                </a:tc>
                <a:extLst>
                  <a:ext uri="{0D108BD9-81ED-4DB2-BD59-A6C34878D82A}">
                    <a16:rowId xmlns:a16="http://schemas.microsoft.com/office/drawing/2014/main" val="10001"/>
                  </a:ext>
                </a:extLst>
              </a:tr>
              <a:tr h="839343">
                <a:tc>
                  <a:txBody>
                    <a:bodyPr/>
                    <a:lstStyle/>
                    <a:p>
                      <a:r>
                        <a:rPr lang="en-US" sz="1800" dirty="0"/>
                        <a:t>Single BTN, single address, single losing Carrier and single rate center </a:t>
                      </a:r>
                      <a:endParaRPr lang="en-US" sz="1800" dirty="0">
                        <a:solidFill>
                          <a:schemeClr val="bg2"/>
                        </a:solidFill>
                      </a:endParaRPr>
                    </a:p>
                  </a:txBody>
                  <a:tcPr marL="93260" marR="93260" marT="46630" marB="46630"/>
                </a:tc>
                <a:tc>
                  <a:txBody>
                    <a:bodyPr/>
                    <a:lstStyle/>
                    <a:p>
                      <a:r>
                        <a:rPr lang="en-US" sz="1800" dirty="0"/>
                        <a:t>Single BTN, single address, single losing Carrier and single rate center </a:t>
                      </a:r>
                      <a:endParaRPr lang="en-US" sz="1800" dirty="0">
                        <a:solidFill>
                          <a:schemeClr val="bg2"/>
                        </a:solidFill>
                      </a:endParaRPr>
                    </a:p>
                  </a:txBody>
                  <a:tcPr marL="93260" marR="93260" marT="46630" marB="46630"/>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800" dirty="0"/>
                        <a:t>Multiple BTNs, multiple addresses, single losing Carrier and multiple rate centers </a:t>
                      </a:r>
                    </a:p>
                    <a:p>
                      <a:endParaRPr lang="en-US" sz="1800" dirty="0">
                        <a:solidFill>
                          <a:schemeClr val="bg2"/>
                        </a:solidFill>
                      </a:endParaRPr>
                    </a:p>
                  </a:txBody>
                  <a:tcPr marL="93260" marR="93260" marT="46630" marB="46630"/>
                </a:tc>
                <a:extLst>
                  <a:ext uri="{0D108BD9-81ED-4DB2-BD59-A6C34878D82A}">
                    <a16:rowId xmlns:a16="http://schemas.microsoft.com/office/drawing/2014/main" val="10002"/>
                  </a:ext>
                </a:extLst>
              </a:tr>
              <a:tr h="839343">
                <a:tc>
                  <a:txBody>
                    <a:bodyPr/>
                    <a:lstStyle/>
                    <a:p>
                      <a:r>
                        <a:rPr lang="en-US" sz="1800" dirty="0"/>
                        <a:t>Generally gets completed within 7 business days provided no rejections for the Port Order</a:t>
                      </a:r>
                      <a:endParaRPr lang="en-US" sz="1800" dirty="0">
                        <a:solidFill>
                          <a:schemeClr val="bg2"/>
                        </a:solidFill>
                      </a:endParaRPr>
                    </a:p>
                  </a:txBody>
                  <a:tcPr marL="93260" marR="93260" marT="46630" marB="46630"/>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800" dirty="0"/>
                        <a:t>Requires manual handling, generally gets completed within 3-4 weeks provided no rejections for the Port Order</a:t>
                      </a:r>
                      <a:endParaRPr lang="en-US" sz="1800" dirty="0">
                        <a:solidFill>
                          <a:schemeClr val="bg2"/>
                        </a:solidFill>
                      </a:endParaRPr>
                    </a:p>
                  </a:txBody>
                  <a:tcPr marL="93260" marR="93260" marT="46630" marB="46630"/>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800" dirty="0"/>
                        <a:t>Requires manual handling, generally gets completed within 3-4 weeks provided no rejections for the Port Order</a:t>
                      </a:r>
                      <a:endParaRPr lang="en-US" sz="1800" dirty="0">
                        <a:solidFill>
                          <a:schemeClr val="bg2"/>
                        </a:solidFill>
                      </a:endParaRPr>
                    </a:p>
                  </a:txBody>
                  <a:tcPr marL="93260" marR="93260" marT="46630" marB="46630"/>
                </a:tc>
                <a:extLst>
                  <a:ext uri="{0D108BD9-81ED-4DB2-BD59-A6C34878D82A}">
                    <a16:rowId xmlns:a16="http://schemas.microsoft.com/office/drawing/2014/main" val="10003"/>
                  </a:ext>
                </a:extLst>
              </a:tr>
              <a:tr h="466302">
                <a:tc>
                  <a:txBody>
                    <a:bodyPr/>
                    <a:lstStyle/>
                    <a:p>
                      <a:r>
                        <a:rPr lang="en-US" sz="1800" dirty="0"/>
                        <a:t>Supported by Skype for Business Admin Center </a:t>
                      </a:r>
                      <a:endParaRPr lang="en-US" sz="1800" dirty="0">
                        <a:solidFill>
                          <a:schemeClr val="bg2"/>
                        </a:solidFill>
                      </a:endParaRPr>
                    </a:p>
                  </a:txBody>
                  <a:tcPr marL="93260" marR="93260" marT="46630" marB="46630"/>
                </a:tc>
                <a:tc>
                  <a:txBody>
                    <a:bodyPr/>
                    <a:lstStyle/>
                    <a:p>
                      <a:r>
                        <a:rPr lang="en-US" sz="1800" dirty="0"/>
                        <a:t>Supported by Skype for Business Admin Center</a:t>
                      </a:r>
                      <a:endParaRPr lang="en-US" sz="1800" dirty="0">
                        <a:solidFill>
                          <a:schemeClr val="bg2"/>
                        </a:solidFill>
                      </a:endParaRPr>
                    </a:p>
                  </a:txBody>
                  <a:tcPr marL="93260" marR="93260" marT="46630" marB="46630"/>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800" dirty="0"/>
                        <a:t>Supported by Skype for Business Help Desk</a:t>
                      </a:r>
                      <a:endParaRPr lang="en-US" sz="1800" dirty="0">
                        <a:solidFill>
                          <a:schemeClr val="bg2"/>
                        </a:solidFill>
                      </a:endParaRPr>
                    </a:p>
                  </a:txBody>
                  <a:tcPr marL="93260" marR="93260" marT="46630" marB="4663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9521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Services Dialing</a:t>
            </a:r>
          </a:p>
        </p:txBody>
      </p:sp>
      <p:sp>
        <p:nvSpPr>
          <p:cNvPr id="3" name="Text Placeholder 2"/>
          <p:cNvSpPr>
            <a:spLocks noGrp="1"/>
          </p:cNvSpPr>
          <p:nvPr>
            <p:ph type="body" sz="quarter" idx="10"/>
          </p:nvPr>
        </p:nvSpPr>
        <p:spPr>
          <a:xfrm>
            <a:off x="274638" y="1212850"/>
            <a:ext cx="11889565" cy="5511958"/>
          </a:xfrm>
        </p:spPr>
        <p:txBody>
          <a:bodyPr/>
          <a:lstStyle/>
          <a:p>
            <a:endParaRPr lang="en-US" sz="3264" dirty="0"/>
          </a:p>
          <a:p>
            <a:r>
              <a:rPr lang="en-US" sz="3600" dirty="0"/>
              <a:t>Integrated E911 Calling</a:t>
            </a:r>
          </a:p>
          <a:p>
            <a:r>
              <a:rPr lang="en-US" sz="2000" dirty="0">
                <a:solidFill>
                  <a:srgbClr val="6E6E73"/>
                </a:solidFill>
                <a:latin typeface="Segoe UI"/>
              </a:rPr>
              <a:t>Integrates with E911 service provider &amp; public safety access point (PSAP).</a:t>
            </a:r>
          </a:p>
          <a:p>
            <a:pPr lvl="1"/>
            <a:endParaRPr lang="en-US" dirty="0">
              <a:solidFill>
                <a:srgbClr val="6E6E73"/>
              </a:solidFill>
            </a:endParaRPr>
          </a:p>
          <a:p>
            <a:r>
              <a:rPr lang="en-US" sz="3600" dirty="0"/>
              <a:t>Location Required</a:t>
            </a:r>
          </a:p>
          <a:p>
            <a:r>
              <a:rPr lang="en-US" sz="2000" dirty="0">
                <a:solidFill>
                  <a:srgbClr val="6E6E73"/>
                </a:solidFill>
                <a:latin typeface="Segoe UI"/>
              </a:rPr>
              <a:t>Location must be defined when users are assigned a phone number.</a:t>
            </a:r>
          </a:p>
          <a:p>
            <a:pPr lvl="1"/>
            <a:r>
              <a:rPr lang="en-US" dirty="0">
                <a:solidFill>
                  <a:srgbClr val="6E6E73"/>
                </a:solidFill>
                <a:latin typeface="Segoe UI"/>
              </a:rPr>
              <a:t>Create locations for all sites upfront and then assign when new users are added.</a:t>
            </a:r>
          </a:p>
          <a:p>
            <a:pPr lvl="1"/>
            <a:endParaRPr lang="en-US" dirty="0">
              <a:solidFill>
                <a:srgbClr val="6E6E73"/>
              </a:solidFill>
              <a:latin typeface="Segoe UI"/>
            </a:endParaRPr>
          </a:p>
          <a:p>
            <a:pPr lvl="1"/>
            <a:r>
              <a:rPr lang="en-US" sz="3600" dirty="0">
                <a:gradFill>
                  <a:gsLst>
                    <a:gs pos="1250">
                      <a:schemeClr val="tx2"/>
                    </a:gs>
                    <a:gs pos="99000">
                      <a:schemeClr val="tx2"/>
                    </a:gs>
                  </a:gsLst>
                  <a:lin ang="5400000" scaled="0"/>
                </a:gradFill>
                <a:latin typeface="+mj-lt"/>
              </a:rPr>
              <a:t>Clients</a:t>
            </a:r>
          </a:p>
          <a:p>
            <a:pPr lvl="1"/>
            <a:r>
              <a:rPr lang="en-US" dirty="0">
                <a:solidFill>
                  <a:srgbClr val="6E6E73"/>
                </a:solidFill>
                <a:latin typeface="Segoe UI"/>
              </a:rPr>
              <a:t>Rich clients: 911 calls sent to national screening center, caller location retrieved &amp; transferred to PSAP.</a:t>
            </a:r>
          </a:p>
          <a:p>
            <a:pPr lvl="1"/>
            <a:r>
              <a:rPr lang="en-US" dirty="0">
                <a:solidFill>
                  <a:srgbClr val="6E6E73"/>
                </a:solidFill>
                <a:latin typeface="Segoe UI"/>
              </a:rPr>
              <a:t>Mobile clients: 911 calls will be sent through mobile carrier.</a:t>
            </a:r>
          </a:p>
          <a:p>
            <a:pPr lvl="1"/>
            <a:endParaRPr lang="en-US" dirty="0">
              <a:solidFill>
                <a:srgbClr val="6E6E73"/>
              </a:solidFill>
              <a:latin typeface="Segoe UI"/>
            </a:endParaRPr>
          </a:p>
          <a:p>
            <a:pPr lvl="1"/>
            <a:endParaRPr lang="en-US" dirty="0">
              <a:solidFill>
                <a:srgbClr val="6E6E73"/>
              </a:solidFill>
              <a:latin typeface="Segoe UI"/>
            </a:endParaRPr>
          </a:p>
        </p:txBody>
      </p:sp>
    </p:spTree>
    <p:extLst>
      <p:ext uri="{BB962C8B-B14F-4D97-AF65-F5344CB8AC3E}">
        <p14:creationId xmlns:p14="http://schemas.microsoft.com/office/powerpoint/2010/main" val="242143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Outbound Caller ID</a:t>
            </a:r>
          </a:p>
        </p:txBody>
      </p:sp>
      <p:sp>
        <p:nvSpPr>
          <p:cNvPr id="3" name="Text Placeholder 2"/>
          <p:cNvSpPr>
            <a:spLocks noGrp="1"/>
          </p:cNvSpPr>
          <p:nvPr>
            <p:ph type="body" sz="quarter" idx="10"/>
          </p:nvPr>
        </p:nvSpPr>
        <p:spPr>
          <a:xfrm>
            <a:off x="274638" y="1212850"/>
            <a:ext cx="11887200" cy="5669244"/>
          </a:xfrm>
        </p:spPr>
        <p:txBody>
          <a:bodyPr/>
          <a:lstStyle/>
          <a:p>
            <a:r>
              <a:rPr lang="en-US" sz="2400" dirty="0">
                <a:solidFill>
                  <a:srgbClr val="EAEAEA">
                    <a:lumMod val="10000"/>
                  </a:srgbClr>
                </a:solidFill>
                <a:latin typeface="Segoe UI"/>
              </a:rPr>
              <a:t>Get-</a:t>
            </a:r>
            <a:r>
              <a:rPr lang="en-US" sz="2400" dirty="0" err="1">
                <a:solidFill>
                  <a:srgbClr val="EAEAEA">
                    <a:lumMod val="10000"/>
                  </a:srgbClr>
                </a:solidFill>
                <a:latin typeface="Segoe UI"/>
              </a:rPr>
              <a:t>CsCallerIdPolicy</a:t>
            </a:r>
            <a:r>
              <a:rPr lang="en-US" sz="2400" dirty="0">
                <a:solidFill>
                  <a:srgbClr val="EAEAEA">
                    <a:lumMod val="10000"/>
                  </a:srgbClr>
                </a:solidFill>
                <a:latin typeface="Segoe UI"/>
              </a:rPr>
              <a:t> – View all of the settings currently in place</a:t>
            </a:r>
          </a:p>
          <a:p>
            <a:r>
              <a:rPr lang="en-US" sz="2400" dirty="0">
                <a:solidFill>
                  <a:srgbClr val="EAEAEA">
                    <a:lumMod val="10000"/>
                  </a:srgbClr>
                </a:solidFill>
                <a:latin typeface="Segoe UI"/>
              </a:rPr>
              <a:t>New-</a:t>
            </a:r>
            <a:r>
              <a:rPr lang="en-US" sz="2400" dirty="0" err="1">
                <a:solidFill>
                  <a:srgbClr val="EAEAEA">
                    <a:lumMod val="10000"/>
                  </a:srgbClr>
                </a:solidFill>
                <a:latin typeface="Segoe UI"/>
              </a:rPr>
              <a:t>CsCallerIdPolicy</a:t>
            </a:r>
            <a:r>
              <a:rPr lang="en-US" sz="2400" dirty="0">
                <a:solidFill>
                  <a:srgbClr val="EAEAEA">
                    <a:lumMod val="10000"/>
                  </a:srgbClr>
                </a:solidFill>
                <a:latin typeface="Segoe UI"/>
              </a:rPr>
              <a:t> – Create a new policy for setting to Anonymous</a:t>
            </a:r>
          </a:p>
          <a:p>
            <a:pPr marL="573088"/>
            <a:r>
              <a:rPr lang="en-US" sz="2000" b="1" dirty="0">
                <a:solidFill>
                  <a:schemeClr val="accent2">
                    <a:lumMod val="75000"/>
                  </a:schemeClr>
                </a:solidFill>
                <a:latin typeface="Courier New" panose="02070309020205020404" pitchFamily="49" charset="0"/>
                <a:cs typeface="Courier New" panose="02070309020205020404" pitchFamily="49" charset="0"/>
              </a:rPr>
              <a:t>New-</a:t>
            </a:r>
            <a:r>
              <a:rPr lang="en-US" sz="2000" b="1" dirty="0" err="1">
                <a:solidFill>
                  <a:schemeClr val="accent2">
                    <a:lumMod val="75000"/>
                  </a:schemeClr>
                </a:solidFill>
                <a:latin typeface="Courier New" panose="02070309020205020404" pitchFamily="49" charset="0"/>
                <a:cs typeface="Courier New" panose="02070309020205020404" pitchFamily="49" charset="0"/>
              </a:rPr>
              <a:t>CsCallerIdPolicy</a:t>
            </a:r>
            <a:r>
              <a:rPr lang="en-US" sz="2000" b="1" dirty="0">
                <a:solidFill>
                  <a:schemeClr val="accent2">
                    <a:lumMod val="75000"/>
                  </a:schemeClr>
                </a:solidFill>
                <a:latin typeface="Courier New" panose="02070309020205020404" pitchFamily="49" charset="0"/>
                <a:cs typeface="Courier New" panose="02070309020205020404" pitchFamily="49" charset="0"/>
              </a:rPr>
              <a:t> -identity </a:t>
            </a:r>
            <a:r>
              <a:rPr lang="en-US" sz="2000" b="1" dirty="0" err="1">
                <a:solidFill>
                  <a:schemeClr val="accent2">
                    <a:lumMod val="75000"/>
                  </a:schemeClr>
                </a:solidFill>
                <a:latin typeface="Courier New" panose="02070309020205020404" pitchFamily="49" charset="0"/>
                <a:cs typeface="Courier New" panose="02070309020205020404" pitchFamily="49" charset="0"/>
              </a:rPr>
              <a:t>MyPolicy</a:t>
            </a:r>
            <a:r>
              <a:rPr lang="en-US" sz="2000" b="1" dirty="0">
                <a:solidFill>
                  <a:schemeClr val="accent2">
                    <a:lumMod val="75000"/>
                  </a:schemeClr>
                </a:solidFill>
                <a:latin typeface="Courier New" panose="02070309020205020404" pitchFamily="49" charset="0"/>
                <a:cs typeface="Courier New" panose="02070309020205020404" pitchFamily="49" charset="0"/>
              </a:rPr>
              <a:t> -Name </a:t>
            </a:r>
            <a:r>
              <a:rPr lang="en-US" sz="2000" b="1" dirty="0" err="1">
                <a:solidFill>
                  <a:schemeClr val="accent2">
                    <a:lumMod val="75000"/>
                  </a:schemeClr>
                </a:solidFill>
                <a:latin typeface="Courier New" panose="02070309020205020404" pitchFamily="49" charset="0"/>
                <a:cs typeface="Courier New" panose="02070309020205020404" pitchFamily="49" charset="0"/>
              </a:rPr>
              <a:t>MyPolicy</a:t>
            </a:r>
            <a:r>
              <a:rPr lang="en-US" sz="2000" b="1" dirty="0">
                <a:solidFill>
                  <a:schemeClr val="accent2">
                    <a:lumMod val="75000"/>
                  </a:schemeClr>
                </a:solidFill>
                <a:latin typeface="Courier New" panose="02070309020205020404" pitchFamily="49" charset="0"/>
                <a:cs typeface="Courier New" panose="02070309020205020404" pitchFamily="49" charset="0"/>
              </a:rPr>
              <a:t> -Tenant e3295443-d3657788-4125-872f-b37466ecb035 -</a:t>
            </a:r>
            <a:r>
              <a:rPr lang="en-US" sz="2000" b="1" dirty="0" err="1">
                <a:solidFill>
                  <a:schemeClr val="accent2">
                    <a:lumMod val="75000"/>
                  </a:schemeClr>
                </a:solidFill>
                <a:latin typeface="Courier New" panose="02070309020205020404" pitchFamily="49" charset="0"/>
                <a:cs typeface="Courier New" panose="02070309020205020404" pitchFamily="49" charset="0"/>
              </a:rPr>
              <a:t>CallerIDSubstitute</a:t>
            </a:r>
            <a:r>
              <a:rPr lang="en-US" sz="2000" b="1" dirty="0">
                <a:solidFill>
                  <a:schemeClr val="accent2">
                    <a:lumMod val="75000"/>
                  </a:schemeClr>
                </a:solidFill>
                <a:latin typeface="Courier New" panose="02070309020205020404" pitchFamily="49" charset="0"/>
                <a:cs typeface="Courier New" panose="02070309020205020404" pitchFamily="49" charset="0"/>
              </a:rPr>
              <a:t> Anonymous</a:t>
            </a:r>
            <a:br>
              <a:rPr lang="en-US" sz="2000" b="1" dirty="0">
                <a:solidFill>
                  <a:schemeClr val="accent2">
                    <a:lumMod val="75000"/>
                  </a:schemeClr>
                </a:solidFill>
                <a:latin typeface="Courier New" panose="02070309020205020404" pitchFamily="49" charset="0"/>
                <a:cs typeface="Courier New" panose="02070309020205020404" pitchFamily="49" charset="0"/>
              </a:rPr>
            </a:br>
            <a:endParaRPr lang="en-US" sz="2000" b="1" dirty="0">
              <a:solidFill>
                <a:schemeClr val="accent2">
                  <a:lumMod val="75000"/>
                </a:schemeClr>
              </a:solidFill>
              <a:latin typeface="Courier New" panose="02070309020205020404" pitchFamily="49" charset="0"/>
              <a:cs typeface="Courier New" panose="02070309020205020404" pitchFamily="49" charset="0"/>
            </a:endParaRPr>
          </a:p>
          <a:p>
            <a:r>
              <a:rPr lang="en-US" sz="2400" dirty="0">
                <a:solidFill>
                  <a:srgbClr val="EAEAEA">
                    <a:lumMod val="10000"/>
                  </a:srgbClr>
                </a:solidFill>
                <a:latin typeface="Segoe UI"/>
              </a:rPr>
              <a:t>Set-</a:t>
            </a:r>
            <a:r>
              <a:rPr lang="en-US" sz="2400" dirty="0" err="1">
                <a:solidFill>
                  <a:srgbClr val="EAEAEA">
                    <a:lumMod val="10000"/>
                  </a:srgbClr>
                </a:solidFill>
                <a:latin typeface="Segoe UI"/>
              </a:rPr>
              <a:t>CsCallerIdPolicy</a:t>
            </a:r>
            <a:r>
              <a:rPr lang="en-US" sz="2400" dirty="0">
                <a:solidFill>
                  <a:srgbClr val="EAEAEA">
                    <a:lumMod val="10000"/>
                  </a:srgbClr>
                </a:solidFill>
                <a:latin typeface="Segoe UI"/>
              </a:rPr>
              <a:t> – Set a new Caller ID Policy to a Service Number</a:t>
            </a:r>
          </a:p>
          <a:p>
            <a:pPr marL="573088"/>
            <a:r>
              <a:rPr lang="en-US" sz="2000" b="1" dirty="0">
                <a:solidFill>
                  <a:schemeClr val="accent2">
                    <a:lumMod val="75000"/>
                  </a:schemeClr>
                </a:solidFill>
                <a:latin typeface="Courier New" panose="02070309020205020404" pitchFamily="49" charset="0"/>
                <a:cs typeface="Courier New" panose="02070309020205020404" pitchFamily="49" charset="0"/>
              </a:rPr>
              <a:t>Set-</a:t>
            </a:r>
            <a:r>
              <a:rPr lang="en-US" sz="2000" b="1" dirty="0" err="1">
                <a:solidFill>
                  <a:schemeClr val="accent2">
                    <a:lumMod val="75000"/>
                  </a:schemeClr>
                </a:solidFill>
                <a:latin typeface="Courier New" panose="02070309020205020404" pitchFamily="49" charset="0"/>
                <a:cs typeface="Courier New" panose="02070309020205020404" pitchFamily="49" charset="0"/>
              </a:rPr>
              <a:t>CsCallerIDPolicy</a:t>
            </a:r>
            <a:r>
              <a:rPr lang="en-US" sz="2000" b="1" dirty="0">
                <a:solidFill>
                  <a:schemeClr val="accent2">
                    <a:lumMod val="75000"/>
                  </a:schemeClr>
                </a:solidFill>
                <a:latin typeface="Courier New" panose="02070309020205020404" pitchFamily="49" charset="0"/>
                <a:cs typeface="Courier New" panose="02070309020205020404" pitchFamily="49" charset="0"/>
              </a:rPr>
              <a:t> -identity </a:t>
            </a:r>
            <a:r>
              <a:rPr lang="en-US" sz="2000" b="1" dirty="0" err="1">
                <a:solidFill>
                  <a:schemeClr val="accent2">
                    <a:lumMod val="75000"/>
                  </a:schemeClr>
                </a:solidFill>
                <a:latin typeface="Courier New" panose="02070309020205020404" pitchFamily="49" charset="0"/>
                <a:cs typeface="Courier New" panose="02070309020205020404" pitchFamily="49" charset="0"/>
              </a:rPr>
              <a:t>MyPolicy</a:t>
            </a:r>
            <a:r>
              <a:rPr lang="en-US" sz="2000" b="1" dirty="0">
                <a:solidFill>
                  <a:schemeClr val="accent2">
                    <a:lumMod val="75000"/>
                  </a:schemeClr>
                </a:solidFill>
                <a:latin typeface="Courier New" panose="02070309020205020404" pitchFamily="49" charset="0"/>
                <a:cs typeface="Courier New" panose="02070309020205020404" pitchFamily="49" charset="0"/>
              </a:rPr>
              <a:t> -</a:t>
            </a:r>
            <a:r>
              <a:rPr lang="en-US" sz="2000" b="1" dirty="0" err="1">
                <a:solidFill>
                  <a:schemeClr val="accent2">
                    <a:lumMod val="75000"/>
                  </a:schemeClr>
                </a:solidFill>
                <a:latin typeface="Courier New" panose="02070309020205020404" pitchFamily="49" charset="0"/>
                <a:cs typeface="Courier New" panose="02070309020205020404" pitchFamily="49" charset="0"/>
              </a:rPr>
              <a:t>CallerIDSubstitute</a:t>
            </a:r>
            <a:r>
              <a:rPr lang="en-US" sz="2000" b="1" dirty="0">
                <a:solidFill>
                  <a:schemeClr val="accent2">
                    <a:lumMod val="75000"/>
                  </a:schemeClr>
                </a:solidFill>
                <a:latin typeface="Courier New" panose="02070309020205020404" pitchFamily="49" charset="0"/>
                <a:cs typeface="Courier New" panose="02070309020205020404" pitchFamily="49" charset="0"/>
              </a:rPr>
              <a:t> Service -</a:t>
            </a:r>
            <a:r>
              <a:rPr lang="en-US" sz="2000" b="1" dirty="0" err="1">
                <a:solidFill>
                  <a:schemeClr val="accent2">
                    <a:lumMod val="75000"/>
                  </a:schemeClr>
                </a:solidFill>
                <a:latin typeface="Courier New" panose="02070309020205020404" pitchFamily="49" charset="0"/>
                <a:cs typeface="Courier New" panose="02070309020205020404" pitchFamily="49" charset="0"/>
              </a:rPr>
              <a:t>ServiceNumber</a:t>
            </a:r>
            <a:r>
              <a:rPr lang="en-US" sz="2000" b="1" dirty="0">
                <a:solidFill>
                  <a:schemeClr val="accent2">
                    <a:lumMod val="75000"/>
                  </a:schemeClr>
                </a:solidFill>
                <a:latin typeface="Courier New" panose="02070309020205020404" pitchFamily="49" charset="0"/>
                <a:cs typeface="Courier New" panose="02070309020205020404" pitchFamily="49" charset="0"/>
              </a:rPr>
              <a:t> 14255551234</a:t>
            </a:r>
            <a:br>
              <a:rPr lang="en-US" sz="2000" b="1" dirty="0">
                <a:solidFill>
                  <a:schemeClr val="accent2">
                    <a:lumMod val="75000"/>
                  </a:schemeClr>
                </a:solidFill>
                <a:latin typeface="Courier New" panose="02070309020205020404" pitchFamily="49" charset="0"/>
                <a:cs typeface="Courier New" panose="02070309020205020404" pitchFamily="49" charset="0"/>
              </a:rPr>
            </a:br>
            <a:endParaRPr lang="en-US" sz="2400" dirty="0">
              <a:solidFill>
                <a:srgbClr val="EAEAEA">
                  <a:lumMod val="10000"/>
                </a:srgbClr>
              </a:solidFill>
              <a:latin typeface="Segoe UI"/>
            </a:endParaRPr>
          </a:p>
          <a:p>
            <a:r>
              <a:rPr lang="en-US" sz="2400" dirty="0">
                <a:solidFill>
                  <a:srgbClr val="EAEAEA">
                    <a:lumMod val="10000"/>
                  </a:srgbClr>
                </a:solidFill>
                <a:latin typeface="Segoe UI"/>
              </a:rPr>
              <a:t>Grant-</a:t>
            </a:r>
            <a:r>
              <a:rPr lang="en-US" sz="2400" dirty="0" err="1">
                <a:solidFill>
                  <a:srgbClr val="EAEAEA">
                    <a:lumMod val="10000"/>
                  </a:srgbClr>
                </a:solidFill>
                <a:latin typeface="Segoe UI"/>
              </a:rPr>
              <a:t>CsCallerIdPolicy</a:t>
            </a:r>
            <a:r>
              <a:rPr lang="en-US" sz="2400" dirty="0">
                <a:solidFill>
                  <a:srgbClr val="EAEAEA">
                    <a:lumMod val="10000"/>
                  </a:srgbClr>
                </a:solidFill>
                <a:latin typeface="Segoe UI"/>
              </a:rPr>
              <a:t> – Assign policy to user</a:t>
            </a:r>
          </a:p>
          <a:p>
            <a:pPr marL="573088"/>
            <a:r>
              <a:rPr lang="en-US" sz="2000" b="1" dirty="0">
                <a:solidFill>
                  <a:schemeClr val="accent2">
                    <a:lumMod val="75000"/>
                  </a:schemeClr>
                </a:solidFill>
                <a:latin typeface="Courier New" panose="02070309020205020404" pitchFamily="49" charset="0"/>
                <a:cs typeface="Courier New" panose="02070309020205020404" pitchFamily="49" charset="0"/>
              </a:rPr>
              <a:t>Grant-</a:t>
            </a:r>
            <a:r>
              <a:rPr lang="en-US" sz="2000" b="1" dirty="0" err="1">
                <a:solidFill>
                  <a:schemeClr val="accent2">
                    <a:lumMod val="75000"/>
                  </a:schemeClr>
                </a:solidFill>
                <a:latin typeface="Courier New" panose="02070309020205020404" pitchFamily="49" charset="0"/>
                <a:cs typeface="Courier New" panose="02070309020205020404" pitchFamily="49" charset="0"/>
              </a:rPr>
              <a:t>CSCallerIdPolicy</a:t>
            </a:r>
            <a:r>
              <a:rPr lang="en-US" sz="2000" b="1" dirty="0">
                <a:solidFill>
                  <a:schemeClr val="accent2">
                    <a:lumMod val="75000"/>
                  </a:schemeClr>
                </a:solidFill>
                <a:latin typeface="Courier New" panose="02070309020205020404" pitchFamily="49" charset="0"/>
                <a:cs typeface="Courier New" panose="02070309020205020404" pitchFamily="49" charset="0"/>
              </a:rPr>
              <a:t> -</a:t>
            </a:r>
            <a:r>
              <a:rPr lang="en-US" sz="2000" b="1" dirty="0" err="1">
                <a:solidFill>
                  <a:schemeClr val="accent2">
                    <a:lumMod val="75000"/>
                  </a:schemeClr>
                </a:solidFill>
                <a:latin typeface="Courier New" panose="02070309020205020404" pitchFamily="49" charset="0"/>
                <a:cs typeface="Courier New" panose="02070309020205020404" pitchFamily="49" charset="0"/>
              </a:rPr>
              <a:t>PolicyName</a:t>
            </a:r>
            <a:r>
              <a:rPr lang="en-US" sz="2000" b="1" dirty="0">
                <a:solidFill>
                  <a:schemeClr val="accent2">
                    <a:lumMod val="75000"/>
                  </a:schemeClr>
                </a:solidFill>
                <a:latin typeface="Courier New" panose="02070309020205020404" pitchFamily="49" charset="0"/>
                <a:cs typeface="Courier New" panose="02070309020205020404" pitchFamily="49" charset="0"/>
              </a:rPr>
              <a:t> </a:t>
            </a:r>
            <a:r>
              <a:rPr lang="en-US" sz="2000" b="1" dirty="0" err="1">
                <a:solidFill>
                  <a:schemeClr val="accent2">
                    <a:lumMod val="75000"/>
                  </a:schemeClr>
                </a:solidFill>
                <a:latin typeface="Courier New" panose="02070309020205020404" pitchFamily="49" charset="0"/>
                <a:cs typeface="Courier New" panose="02070309020205020404" pitchFamily="49" charset="0"/>
              </a:rPr>
              <a:t>MyPolicy</a:t>
            </a:r>
            <a:r>
              <a:rPr lang="en-US" sz="2000" b="1" dirty="0">
                <a:solidFill>
                  <a:schemeClr val="accent2">
                    <a:lumMod val="75000"/>
                  </a:schemeClr>
                </a:solidFill>
                <a:latin typeface="Courier New" panose="02070309020205020404" pitchFamily="49" charset="0"/>
                <a:cs typeface="Courier New" panose="02070309020205020404" pitchFamily="49" charset="0"/>
              </a:rPr>
              <a:t> -identity amos.marble@contoso.com</a:t>
            </a:r>
          </a:p>
          <a:p>
            <a:r>
              <a:rPr lang="en-US" dirty="0">
                <a:gradFill>
                  <a:gsLst>
                    <a:gs pos="1250">
                      <a:srgbClr val="D83B01"/>
                    </a:gs>
                    <a:gs pos="99000">
                      <a:srgbClr val="D83B01"/>
                    </a:gs>
                  </a:gsLst>
                  <a:lin ang="5400000" scaled="0"/>
                </a:gradFill>
              </a:rPr>
              <a:t>Can change to a service number or </a:t>
            </a:r>
            <a:r>
              <a:rPr lang="en-US" dirty="0" err="1">
                <a:gradFill>
                  <a:gsLst>
                    <a:gs pos="1250">
                      <a:srgbClr val="D83B01"/>
                    </a:gs>
                    <a:gs pos="99000">
                      <a:srgbClr val="D83B01"/>
                    </a:gs>
                  </a:gsLst>
                  <a:lin ang="5400000" scaled="0"/>
                </a:gradFill>
              </a:rPr>
              <a:t>LineURI</a:t>
            </a:r>
            <a:endParaRPr lang="en-US" dirty="0">
              <a:gradFill>
                <a:gsLst>
                  <a:gs pos="1250">
                    <a:srgbClr val="D83B01"/>
                  </a:gs>
                  <a:gs pos="99000">
                    <a:srgbClr val="D83B01"/>
                  </a:gs>
                </a:gsLst>
                <a:lin ang="5400000" scaled="0"/>
              </a:gradFill>
            </a:endParaRPr>
          </a:p>
          <a:p>
            <a:r>
              <a:rPr lang="en-US" dirty="0">
                <a:gradFill>
                  <a:gsLst>
                    <a:gs pos="1250">
                      <a:srgbClr val="D83B01"/>
                    </a:gs>
                    <a:gs pos="99000">
                      <a:srgbClr val="D83B01"/>
                    </a:gs>
                  </a:gsLst>
                  <a:lin ang="5400000" scaled="0"/>
                </a:gradFill>
              </a:rPr>
              <a:t>Today, doesn’t support changing to “any” number</a:t>
            </a:r>
          </a:p>
        </p:txBody>
      </p:sp>
    </p:spTree>
    <p:extLst>
      <p:ext uri="{BB962C8B-B14F-4D97-AF65-F5344CB8AC3E}">
        <p14:creationId xmlns:p14="http://schemas.microsoft.com/office/powerpoint/2010/main" val="6531387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Tenant Admin PSTN Calling Usage Reports</a:t>
            </a:r>
          </a:p>
        </p:txBody>
      </p:sp>
      <p:sp>
        <p:nvSpPr>
          <p:cNvPr id="3" name="Text Placeholder 2"/>
          <p:cNvSpPr>
            <a:spLocks noGrp="1"/>
          </p:cNvSpPr>
          <p:nvPr>
            <p:ph type="body" sz="quarter" idx="10"/>
          </p:nvPr>
        </p:nvSpPr>
        <p:spPr>
          <a:xfrm>
            <a:off x="274637" y="1212850"/>
            <a:ext cx="12161837" cy="6370975"/>
          </a:xfrm>
        </p:spPr>
        <p:txBody>
          <a:bodyPr/>
          <a:lstStyle/>
          <a:p>
            <a:r>
              <a:rPr lang="en-US" sz="3600" dirty="0"/>
              <a:t>PSTN Usage Reports in Admin Console</a:t>
            </a:r>
          </a:p>
          <a:p>
            <a:pPr lvl="1"/>
            <a:r>
              <a:rPr lang="en-US" dirty="0">
                <a:solidFill>
                  <a:srgbClr val="6E6E73"/>
                </a:solidFill>
                <a:latin typeface="Segoe UI"/>
              </a:rPr>
              <a:t>Last 90 days usage</a:t>
            </a:r>
          </a:p>
          <a:p>
            <a:pPr lvl="1"/>
            <a:r>
              <a:rPr lang="en-US" dirty="0">
                <a:solidFill>
                  <a:srgbClr val="6E6E73"/>
                </a:solidFill>
                <a:latin typeface="Segoe UI"/>
              </a:rPr>
              <a:t>Date, time, duration, </a:t>
            </a:r>
            <a:r>
              <a:rPr lang="en-US" dirty="0" err="1">
                <a:solidFill>
                  <a:srgbClr val="6E6E73"/>
                </a:solidFill>
                <a:latin typeface="Segoe UI"/>
              </a:rPr>
              <a:t>Orig</a:t>
            </a:r>
            <a:r>
              <a:rPr lang="en-US" dirty="0">
                <a:solidFill>
                  <a:srgbClr val="6E6E73"/>
                </a:solidFill>
                <a:latin typeface="Segoe UI"/>
              </a:rPr>
              <a:t> TN, </a:t>
            </a:r>
            <a:r>
              <a:rPr lang="en-US" dirty="0" err="1">
                <a:solidFill>
                  <a:srgbClr val="6E6E73"/>
                </a:solidFill>
                <a:latin typeface="Segoe UI"/>
              </a:rPr>
              <a:t>Dest</a:t>
            </a:r>
            <a:r>
              <a:rPr lang="en-US" dirty="0">
                <a:solidFill>
                  <a:srgbClr val="6E6E73"/>
                </a:solidFill>
                <a:latin typeface="Segoe UI"/>
              </a:rPr>
              <a:t> TN, Call Type (inbound/outbound, call/</a:t>
            </a:r>
            <a:r>
              <a:rPr lang="en-US" dirty="0" err="1">
                <a:solidFill>
                  <a:srgbClr val="6E6E73"/>
                </a:solidFill>
                <a:latin typeface="Segoe UI"/>
              </a:rPr>
              <a:t>conf</a:t>
            </a:r>
            <a:r>
              <a:rPr lang="en-US" dirty="0">
                <a:solidFill>
                  <a:srgbClr val="6E6E73"/>
                </a:solidFill>
                <a:latin typeface="Segoe UI"/>
              </a:rPr>
              <a:t>) </a:t>
            </a:r>
          </a:p>
          <a:p>
            <a:pPr lvl="1"/>
            <a:r>
              <a:rPr lang="en-US" dirty="0">
                <a:solidFill>
                  <a:srgbClr val="6E6E73"/>
                </a:solidFill>
                <a:latin typeface="Segoe UI"/>
              </a:rPr>
              <a:t>Export to Excel for offline data analysis, graphing, retention</a:t>
            </a:r>
            <a:endParaRPr lang="en-US" sz="1600" dirty="0"/>
          </a:p>
          <a:p>
            <a:pPr marL="634684" indent="-582873"/>
            <a:endParaRPr lang="en-US" dirty="0"/>
          </a:p>
          <a:p>
            <a:pPr marL="634684" indent="-582873"/>
            <a:endParaRPr lang="en-US" sz="3200" dirty="0">
              <a:latin typeface="+mn-lt"/>
            </a:endParaRPr>
          </a:p>
          <a:p>
            <a:pPr marL="634684" indent="-582873"/>
            <a:endParaRPr lang="en-US" sz="3200" dirty="0">
              <a:latin typeface="+mn-lt"/>
            </a:endParaRPr>
          </a:p>
          <a:p>
            <a:pPr marL="634684" indent="-582873"/>
            <a:endParaRPr lang="en-US" sz="3200" dirty="0">
              <a:latin typeface="+mn-lt"/>
            </a:endParaRPr>
          </a:p>
          <a:p>
            <a:pPr marL="634684" indent="-582873"/>
            <a:endParaRPr lang="en-US" sz="3200" dirty="0">
              <a:latin typeface="+mn-lt"/>
            </a:endParaRPr>
          </a:p>
          <a:p>
            <a:pPr marL="634684" indent="-582873"/>
            <a:endParaRPr lang="en-US" sz="3200" dirty="0">
              <a:latin typeface="+mn-lt"/>
            </a:endParaRPr>
          </a:p>
          <a:p>
            <a:r>
              <a:rPr lang="en-US" sz="3600" dirty="0"/>
              <a:t>Built in protection from Microsoft to prevent fraudulent calling</a:t>
            </a:r>
          </a:p>
          <a:p>
            <a:pPr lvl="1"/>
            <a:endParaRPr lang="en-US" dirty="0"/>
          </a:p>
          <a:p>
            <a:pPr marL="289817" lvl="1" indent="0">
              <a:buNone/>
            </a:pPr>
            <a:endParaRPr lang="en-US" dirty="0"/>
          </a:p>
        </p:txBody>
      </p:sp>
      <p:sp>
        <p:nvSpPr>
          <p:cNvPr id="6" name="Rectangle 1"/>
          <p:cNvSpPr>
            <a:spLocks noChangeArrowheads="1"/>
          </p:cNvSpPr>
          <p:nvPr/>
        </p:nvSpPr>
        <p:spPr bwMode="auto">
          <a:xfrm>
            <a:off x="609477" y="3961544"/>
            <a:ext cx="188409" cy="38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60" tIns="46630" rIns="93260" bIns="46630" numCol="1" anchor="ctr"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pic>
        <p:nvPicPr>
          <p:cNvPr id="4" name="Picture 3"/>
          <p:cNvPicPr>
            <a:picLocks noChangeAspect="1"/>
          </p:cNvPicPr>
          <p:nvPr/>
        </p:nvPicPr>
        <p:blipFill rotWithShape="1">
          <a:blip r:embed="rId2"/>
          <a:srcRect b="18483"/>
          <a:stretch/>
        </p:blipFill>
        <p:spPr>
          <a:xfrm>
            <a:off x="0" y="2887662"/>
            <a:ext cx="12392025" cy="3276600"/>
          </a:xfrm>
          <a:prstGeom prst="rect">
            <a:avLst/>
          </a:prstGeom>
        </p:spPr>
      </p:pic>
    </p:spTree>
    <p:extLst>
      <p:ext uri="{BB962C8B-B14F-4D97-AF65-F5344CB8AC3E}">
        <p14:creationId xmlns:p14="http://schemas.microsoft.com/office/powerpoint/2010/main" val="183161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Communication Eras</a:t>
            </a:r>
          </a:p>
        </p:txBody>
      </p:sp>
      <p:sp>
        <p:nvSpPr>
          <p:cNvPr id="5" name="Rectangle 4"/>
          <p:cNvSpPr/>
          <p:nvPr/>
        </p:nvSpPr>
        <p:spPr bwMode="auto">
          <a:xfrm>
            <a:off x="503237" y="1713278"/>
            <a:ext cx="2590800" cy="4038600"/>
          </a:xfrm>
          <a:prstGeom prst="rect">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6" name="Rectangle 5"/>
          <p:cNvSpPr/>
          <p:nvPr/>
        </p:nvSpPr>
        <p:spPr bwMode="auto">
          <a:xfrm>
            <a:off x="3436937" y="1744662"/>
            <a:ext cx="2590800" cy="4038600"/>
          </a:xfrm>
          <a:prstGeom prst="rect">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 name="Rectangle 6"/>
          <p:cNvSpPr/>
          <p:nvPr/>
        </p:nvSpPr>
        <p:spPr bwMode="auto">
          <a:xfrm>
            <a:off x="6370637" y="1734648"/>
            <a:ext cx="2590800" cy="4038600"/>
          </a:xfrm>
          <a:prstGeom prst="rect">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 name="Rectangle 7"/>
          <p:cNvSpPr/>
          <p:nvPr/>
        </p:nvSpPr>
        <p:spPr bwMode="auto">
          <a:xfrm>
            <a:off x="9304337" y="1713278"/>
            <a:ext cx="2590800" cy="4038600"/>
          </a:xfrm>
          <a:prstGeom prst="rect">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9" name="TextBox 8"/>
          <p:cNvSpPr txBox="1"/>
          <p:nvPr/>
        </p:nvSpPr>
        <p:spPr>
          <a:xfrm>
            <a:off x="503237" y="5751878"/>
            <a:ext cx="2514599" cy="627864"/>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Circuit PBX</a:t>
            </a:r>
          </a:p>
        </p:txBody>
      </p:sp>
      <p:sp>
        <p:nvSpPr>
          <p:cNvPr id="10" name="TextBox 9"/>
          <p:cNvSpPr txBox="1"/>
          <p:nvPr/>
        </p:nvSpPr>
        <p:spPr>
          <a:xfrm>
            <a:off x="3436937" y="5783262"/>
            <a:ext cx="2476500" cy="627864"/>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IP-PBX</a:t>
            </a:r>
          </a:p>
        </p:txBody>
      </p:sp>
      <p:sp>
        <p:nvSpPr>
          <p:cNvPr id="11" name="TextBox 10"/>
          <p:cNvSpPr txBox="1"/>
          <p:nvPr/>
        </p:nvSpPr>
        <p:spPr>
          <a:xfrm>
            <a:off x="6427787" y="5798184"/>
            <a:ext cx="2476500" cy="627864"/>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On-Prem UC</a:t>
            </a:r>
          </a:p>
        </p:txBody>
      </p:sp>
      <p:sp>
        <p:nvSpPr>
          <p:cNvPr id="12" name="TextBox 11"/>
          <p:cNvSpPr txBox="1"/>
          <p:nvPr/>
        </p:nvSpPr>
        <p:spPr>
          <a:xfrm>
            <a:off x="9361487" y="5751878"/>
            <a:ext cx="2476500" cy="627864"/>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Cloud UC</a:t>
            </a:r>
          </a:p>
        </p:txBody>
      </p:sp>
      <p:pic>
        <p:nvPicPr>
          <p:cNvPr id="13" name="Picture 12"/>
          <p:cNvPicPr>
            <a:picLocks noChangeAspect="1"/>
          </p:cNvPicPr>
          <p:nvPr/>
        </p:nvPicPr>
        <p:blipFill>
          <a:blip r:embed="rId2"/>
          <a:stretch>
            <a:fillRect/>
          </a:stretch>
        </p:blipFill>
        <p:spPr>
          <a:xfrm>
            <a:off x="888999" y="2201862"/>
            <a:ext cx="1819275" cy="2143125"/>
          </a:xfrm>
          <a:prstGeom prst="rect">
            <a:avLst/>
          </a:prstGeom>
        </p:spPr>
      </p:pic>
      <p:pic>
        <p:nvPicPr>
          <p:cNvPr id="15" name="Picture 14"/>
          <p:cNvPicPr>
            <a:picLocks noChangeAspect="1"/>
          </p:cNvPicPr>
          <p:nvPr/>
        </p:nvPicPr>
        <p:blipFill>
          <a:blip r:embed="rId3">
            <a:clrChange>
              <a:clrFrom>
                <a:srgbClr val="F7F7F7"/>
              </a:clrFrom>
              <a:clrTo>
                <a:srgbClr val="F7F7F7">
                  <a:alpha val="0"/>
                </a:srgbClr>
              </a:clrTo>
            </a:clrChange>
          </a:blip>
          <a:stretch>
            <a:fillRect/>
          </a:stretch>
        </p:blipFill>
        <p:spPr>
          <a:xfrm>
            <a:off x="3532505" y="2430462"/>
            <a:ext cx="2438082" cy="1828562"/>
          </a:xfrm>
          <a:prstGeom prst="rect">
            <a:avLst/>
          </a:prstGeom>
        </p:spPr>
      </p:pic>
      <p:pic>
        <p:nvPicPr>
          <p:cNvPr id="16" name="Picture 15"/>
          <p:cNvPicPr>
            <a:picLocks noChangeAspect="1"/>
          </p:cNvPicPr>
          <p:nvPr/>
        </p:nvPicPr>
        <p:blipFill>
          <a:blip r:embed="rId4"/>
          <a:stretch>
            <a:fillRect/>
          </a:stretch>
        </p:blipFill>
        <p:spPr>
          <a:xfrm>
            <a:off x="6904037" y="2506662"/>
            <a:ext cx="1625273" cy="1653199"/>
          </a:xfrm>
          <a:prstGeom prst="rect">
            <a:avLst/>
          </a:prstGeom>
        </p:spPr>
      </p:pic>
      <p:pic>
        <p:nvPicPr>
          <p:cNvPr id="20" name="Picture 19"/>
          <p:cNvPicPr>
            <a:picLocks noChangeAspect="1"/>
          </p:cNvPicPr>
          <p:nvPr/>
        </p:nvPicPr>
        <p:blipFill>
          <a:blip r:embed="rId5"/>
          <a:stretch>
            <a:fillRect/>
          </a:stretch>
        </p:blipFill>
        <p:spPr>
          <a:xfrm>
            <a:off x="9952037" y="2201862"/>
            <a:ext cx="1476078" cy="1447800"/>
          </a:xfrm>
          <a:prstGeom prst="rect">
            <a:avLst/>
          </a:prstGeom>
        </p:spPr>
      </p:pic>
      <p:pic>
        <p:nvPicPr>
          <p:cNvPr id="21" name="Picture 20"/>
          <p:cNvPicPr>
            <a:picLocks noChangeAspect="1"/>
          </p:cNvPicPr>
          <p:nvPr/>
        </p:nvPicPr>
        <p:blipFill>
          <a:blip r:embed="rId6">
            <a:clrChange>
              <a:clrFrom>
                <a:srgbClr val="F2F2F2"/>
              </a:clrFrom>
              <a:clrTo>
                <a:srgbClr val="F2F2F2">
                  <a:alpha val="0"/>
                </a:srgbClr>
              </a:clrTo>
            </a:clrChange>
          </a:blip>
          <a:stretch>
            <a:fillRect/>
          </a:stretch>
        </p:blipFill>
        <p:spPr>
          <a:xfrm>
            <a:off x="9382667" y="3988394"/>
            <a:ext cx="2455320" cy="713186"/>
          </a:xfrm>
          <a:prstGeom prst="rect">
            <a:avLst/>
          </a:prstGeom>
        </p:spPr>
      </p:pic>
    </p:spTree>
    <p:extLst>
      <p:ext uri="{BB962C8B-B14F-4D97-AF65-F5344CB8AC3E}">
        <p14:creationId xmlns:p14="http://schemas.microsoft.com/office/powerpoint/2010/main" val="678999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Cloud PBX with On-premises PSTN Connectivity </a:t>
            </a:r>
          </a:p>
        </p:txBody>
      </p:sp>
      <p:sp>
        <p:nvSpPr>
          <p:cNvPr id="5" name="Text Placeholder 4"/>
          <p:cNvSpPr>
            <a:spLocks noGrp="1"/>
          </p:cNvSpPr>
          <p:nvPr>
            <p:ph type="body" sz="quarter" idx="10"/>
          </p:nvPr>
        </p:nvSpPr>
        <p:spPr>
          <a:xfrm>
            <a:off x="274638" y="1706169"/>
            <a:ext cx="11887200" cy="4949047"/>
          </a:xfrm>
        </p:spPr>
        <p:txBody>
          <a:bodyPr/>
          <a:lstStyle/>
          <a:p>
            <a:r>
              <a:rPr lang="en-US" sz="3600" dirty="0"/>
              <a:t>Skype for Business software deployed on-premises.</a:t>
            </a:r>
          </a:p>
          <a:p>
            <a:r>
              <a:rPr lang="en-US" sz="2000" dirty="0">
                <a:solidFill>
                  <a:srgbClr val="6E6E73"/>
                </a:solidFill>
                <a:latin typeface="Segoe UI"/>
              </a:rPr>
              <a:t>Cloud Connector Edition delivered as Packaged VMs for rapid deployment</a:t>
            </a:r>
          </a:p>
          <a:p>
            <a:r>
              <a:rPr lang="en-US" sz="2000" dirty="0">
                <a:solidFill>
                  <a:srgbClr val="6E6E73"/>
                </a:solidFill>
                <a:latin typeface="Segoe UI"/>
              </a:rPr>
              <a:t>Current customers can use their existing topology / pool and reduce size of footprint.</a:t>
            </a:r>
          </a:p>
          <a:p>
            <a:endParaRPr lang="en-US" sz="2000" dirty="0">
              <a:solidFill>
                <a:srgbClr val="6E6E73"/>
              </a:solidFill>
              <a:latin typeface="Segoe UI"/>
            </a:endParaRPr>
          </a:p>
          <a:p>
            <a:r>
              <a:rPr lang="en-US" sz="3600" dirty="0"/>
              <a:t>Hybrid Offering</a:t>
            </a:r>
          </a:p>
          <a:p>
            <a:r>
              <a:rPr lang="en-US" sz="2000" dirty="0">
                <a:solidFill>
                  <a:srgbClr val="6E6E73"/>
                </a:solidFill>
                <a:latin typeface="Segoe UI"/>
              </a:rPr>
              <a:t>Deployment integrated with Office 365 using split domain.</a:t>
            </a:r>
          </a:p>
          <a:p>
            <a:r>
              <a:rPr lang="en-US" sz="2000" dirty="0">
                <a:solidFill>
                  <a:srgbClr val="6E6E73"/>
                </a:solidFill>
                <a:latin typeface="Segoe UI"/>
              </a:rPr>
              <a:t>Users log into Office 365, services delivered from cloud.</a:t>
            </a:r>
          </a:p>
          <a:p>
            <a:endParaRPr lang="en-US" sz="2000" dirty="0">
              <a:solidFill>
                <a:srgbClr val="6E6E73"/>
              </a:solidFill>
              <a:latin typeface="Segoe UI"/>
            </a:endParaRPr>
          </a:p>
          <a:p>
            <a:r>
              <a:rPr lang="en-US" sz="3600" dirty="0"/>
              <a:t>Media Path</a:t>
            </a:r>
          </a:p>
          <a:p>
            <a:r>
              <a:rPr lang="en-US" sz="2000" dirty="0">
                <a:solidFill>
                  <a:srgbClr val="6E6E73"/>
                </a:solidFill>
                <a:latin typeface="Segoe UI"/>
              </a:rPr>
              <a:t>PSTN calls connect through on-premises hardware.</a:t>
            </a:r>
          </a:p>
          <a:p>
            <a:r>
              <a:rPr lang="en-US" sz="2000" dirty="0">
                <a:solidFill>
                  <a:srgbClr val="6E6E73"/>
                </a:solidFill>
                <a:latin typeface="Segoe UI"/>
              </a:rPr>
              <a:t>Standard Direct SIP Connectivity to Next Hop SIP Peer</a:t>
            </a:r>
          </a:p>
          <a:p>
            <a:r>
              <a:rPr lang="en-US" sz="2000" dirty="0">
                <a:solidFill>
                  <a:srgbClr val="6E6E73"/>
                </a:solidFill>
                <a:latin typeface="Segoe UI"/>
              </a:rPr>
              <a:t>  (Gateway/SBC/PBX).</a:t>
            </a:r>
          </a:p>
        </p:txBody>
      </p:sp>
      <p:pic>
        <p:nvPicPr>
          <p:cNvPr id="4" name="Picture 3"/>
          <p:cNvPicPr>
            <a:picLocks noChangeAspect="1"/>
          </p:cNvPicPr>
          <p:nvPr/>
        </p:nvPicPr>
        <p:blipFill>
          <a:blip r:embed="rId2"/>
          <a:stretch>
            <a:fillRect/>
          </a:stretch>
        </p:blipFill>
        <p:spPr>
          <a:xfrm>
            <a:off x="6980237" y="3497262"/>
            <a:ext cx="5324475" cy="2926873"/>
          </a:xfrm>
          <a:prstGeom prst="rect">
            <a:avLst/>
          </a:prstGeom>
        </p:spPr>
      </p:pic>
    </p:spTree>
    <p:extLst>
      <p:ext uri="{BB962C8B-B14F-4D97-AF65-F5344CB8AC3E}">
        <p14:creationId xmlns:p14="http://schemas.microsoft.com/office/powerpoint/2010/main" val="81845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1493837" y="1584198"/>
            <a:ext cx="8686800" cy="471794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0" name="Rectangle 9"/>
          <p:cNvSpPr/>
          <p:nvPr/>
        </p:nvSpPr>
        <p:spPr bwMode="auto">
          <a:xfrm>
            <a:off x="1814643" y="1888999"/>
            <a:ext cx="3894398" cy="3855644"/>
          </a:xfrm>
          <a:prstGeom prst="rect">
            <a:avLst/>
          </a:prstGeom>
          <a:solidFill>
            <a:schemeClr val="accent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398"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16814">
                    <a:srgbClr val="FFFFFF"/>
                  </a:gs>
                  <a:gs pos="46000">
                    <a:srgbClr val="FFFFFF"/>
                  </a:gs>
                </a:gsLst>
                <a:lin ang="5400000" scaled="0"/>
              </a:gradFill>
              <a:effectLst/>
              <a:uLnTx/>
              <a:uFillTx/>
              <a:latin typeface="Segoe UI"/>
            </a:endParaRPr>
          </a:p>
        </p:txBody>
      </p:sp>
      <p:pic>
        <p:nvPicPr>
          <p:cNvPr id="31" name="Picture 3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55006" y="1744662"/>
            <a:ext cx="3073231" cy="1951600"/>
          </a:xfrm>
          <a:prstGeom prst="rect">
            <a:avLst/>
          </a:prstGeom>
        </p:spPr>
      </p:pic>
      <p:pic>
        <p:nvPicPr>
          <p:cNvPr id="30" name="Picture 2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6955006" y="3918307"/>
            <a:ext cx="3073231" cy="1951600"/>
          </a:xfrm>
          <a:prstGeom prst="rect">
            <a:avLst/>
          </a:prstGeom>
        </p:spPr>
      </p:pic>
      <p:sp>
        <p:nvSpPr>
          <p:cNvPr id="2" name="Title 1"/>
          <p:cNvSpPr>
            <a:spLocks noGrp="1"/>
          </p:cNvSpPr>
          <p:nvPr>
            <p:ph type="title"/>
          </p:nvPr>
        </p:nvSpPr>
        <p:spPr/>
        <p:txBody>
          <a:bodyPr/>
          <a:lstStyle/>
          <a:p>
            <a:r>
              <a:rPr lang="en-US" sz="4400" dirty="0"/>
              <a:t>Cloud PBX with On-premises PSTN Connectivity</a:t>
            </a:r>
          </a:p>
        </p:txBody>
      </p:sp>
      <p:sp>
        <p:nvSpPr>
          <p:cNvPr id="12" name="TextBox 11"/>
          <p:cNvSpPr txBox="1"/>
          <p:nvPr/>
        </p:nvSpPr>
        <p:spPr>
          <a:xfrm>
            <a:off x="7673749" y="1888998"/>
            <a:ext cx="1757532" cy="627864"/>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a:ea typeface="+mn-ea"/>
                <a:cs typeface="+mn-cs"/>
              </a:rPr>
              <a:t>Office 365</a:t>
            </a: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4261" y="2468890"/>
            <a:ext cx="562264" cy="792266"/>
          </a:xfrm>
          <a:prstGeom prst="rect">
            <a:avLst/>
          </a:prstGeom>
        </p:spPr>
      </p:pic>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2435" y="2499878"/>
            <a:ext cx="562264" cy="792266"/>
          </a:xfrm>
          <a:prstGeom prst="rect">
            <a:avLst/>
          </a:prstGeom>
        </p:spPr>
      </p:pic>
      <p:pic>
        <p:nvPicPr>
          <p:cNvPr id="20" name="Picture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77261" y="2502317"/>
            <a:ext cx="562264" cy="792266"/>
          </a:xfrm>
          <a:prstGeom prst="rect">
            <a:avLst/>
          </a:prstGeom>
        </p:spPr>
      </p:pic>
      <p:pic>
        <p:nvPicPr>
          <p:cNvPr id="22" name="Picture 21"/>
          <p:cNvPicPr>
            <a:picLocks noChangeAspect="1"/>
          </p:cNvPicPr>
          <p:nvPr/>
        </p:nvPicPr>
        <p:blipFill>
          <a:blip r:embed="rId4"/>
          <a:stretch>
            <a:fillRect/>
          </a:stretch>
        </p:blipFill>
        <p:spPr>
          <a:xfrm>
            <a:off x="2027006" y="2459219"/>
            <a:ext cx="965813" cy="927967"/>
          </a:xfrm>
          <a:prstGeom prst="rect">
            <a:avLst/>
          </a:prstGeom>
        </p:spPr>
      </p:pic>
      <p:sp>
        <p:nvSpPr>
          <p:cNvPr id="23" name="TextBox 22"/>
          <p:cNvSpPr txBox="1"/>
          <p:nvPr/>
        </p:nvSpPr>
        <p:spPr>
          <a:xfrm>
            <a:off x="1814643" y="5674279"/>
            <a:ext cx="3894398" cy="627864"/>
          </a:xfrm>
          <a:prstGeom prst="rect">
            <a:avLst/>
          </a:prstGeom>
          <a:noFill/>
        </p:spPr>
        <p:txBody>
          <a:bodyPr wrap="square" lIns="182880" tIns="146304" rIns="182880" bIns="146304" rtlCol="0">
            <a:spAutoFit/>
          </a:bodyPr>
          <a:lstStyle/>
          <a:p>
            <a:pPr marL="0" marR="0" lvl="0" indent="0" algn="ctr" defTabSz="932742"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a:ea typeface="+mn-ea"/>
                <a:cs typeface="+mn-cs"/>
              </a:rPr>
              <a:t>Customer Premises</a:t>
            </a:r>
          </a:p>
        </p:txBody>
      </p:sp>
      <p:sp>
        <p:nvSpPr>
          <p:cNvPr id="29" name="TextBox 28"/>
          <p:cNvSpPr txBox="1"/>
          <p:nvPr/>
        </p:nvSpPr>
        <p:spPr>
          <a:xfrm>
            <a:off x="7929688" y="4576440"/>
            <a:ext cx="1245654" cy="627864"/>
          </a:xfrm>
          <a:prstGeom prst="rect">
            <a:avLst/>
          </a:prstGeom>
          <a:noFill/>
        </p:spPr>
        <p:txBody>
          <a:bodyPr wrap="squar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a:ea typeface="+mn-ea"/>
                <a:cs typeface="+mn-cs"/>
              </a:rPr>
              <a:t>PSTN</a:t>
            </a:r>
          </a:p>
        </p:txBody>
      </p:sp>
      <p:cxnSp>
        <p:nvCxnSpPr>
          <p:cNvPr id="33" name="Straight Arrow Connector 32"/>
          <p:cNvCxnSpPr/>
          <p:nvPr/>
        </p:nvCxnSpPr>
        <p:spPr>
          <a:xfrm flipV="1">
            <a:off x="4990883" y="2902975"/>
            <a:ext cx="1928873" cy="20228"/>
          </a:xfrm>
          <a:prstGeom prst="straightConnector1">
            <a:avLst/>
          </a:prstGeom>
          <a:ln w="7620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044800" y="4428883"/>
            <a:ext cx="1874956" cy="0"/>
          </a:xfrm>
          <a:prstGeom prst="straightConnector1">
            <a:avLst/>
          </a:prstGeom>
          <a:ln w="762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779597" y="4097325"/>
            <a:ext cx="825323" cy="646331"/>
          </a:xfrm>
          <a:prstGeom prst="rect">
            <a:avLst/>
          </a:prstGeom>
        </p:spPr>
        <p:txBody>
          <a:bodyPr wrap="squar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Segoe UI"/>
                <a:ea typeface="+mn-ea"/>
                <a:cs typeface="+mn-cs"/>
              </a:rPr>
              <a:t>PSTN </a:t>
            </a:r>
            <a:br>
              <a:rPr kumimoji="0" lang="en-US" sz="1800" b="0" i="0" u="none" strike="noStrike" kern="1200" cap="none" spc="0" normalizeH="0" baseline="0" noProof="0" dirty="0">
                <a:ln>
                  <a:noFill/>
                </a:ln>
                <a:solidFill>
                  <a:schemeClr val="bg1"/>
                </a:solidFill>
                <a:effectLst/>
                <a:uLnTx/>
                <a:uFillTx/>
                <a:latin typeface="Segoe UI"/>
                <a:ea typeface="+mn-ea"/>
                <a:cs typeface="+mn-cs"/>
              </a:rPr>
            </a:br>
            <a:r>
              <a:rPr kumimoji="0" lang="en-US" sz="1800" b="0" i="0" u="none" strike="noStrike" kern="1200" cap="none" spc="0" normalizeH="0" baseline="0" noProof="0" dirty="0">
                <a:ln>
                  <a:noFill/>
                </a:ln>
                <a:solidFill>
                  <a:schemeClr val="bg1"/>
                </a:solidFill>
                <a:effectLst/>
                <a:uLnTx/>
                <a:uFillTx/>
                <a:latin typeface="Segoe UI"/>
                <a:ea typeface="+mn-ea"/>
                <a:cs typeface="+mn-cs"/>
              </a:rPr>
              <a:t>Calls</a:t>
            </a:r>
          </a:p>
        </p:txBody>
      </p:sp>
      <p:pic>
        <p:nvPicPr>
          <p:cNvPr id="24" name="Picture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28619" y="2512720"/>
            <a:ext cx="562264" cy="792266"/>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10003" y="4011307"/>
            <a:ext cx="734797" cy="873406"/>
          </a:xfrm>
          <a:prstGeom prst="rect">
            <a:avLst/>
          </a:prstGeom>
        </p:spPr>
      </p:pic>
      <p:sp>
        <p:nvSpPr>
          <p:cNvPr id="27" name="Rectangle 26"/>
          <p:cNvSpPr/>
          <p:nvPr/>
        </p:nvSpPr>
        <p:spPr>
          <a:xfrm>
            <a:off x="3915911" y="4746374"/>
            <a:ext cx="1587680" cy="923330"/>
          </a:xfrm>
          <a:prstGeom prst="rect">
            <a:avLst/>
          </a:prstGeom>
        </p:spPr>
        <p:txBody>
          <a:bodyPr wrap="square">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a:ea typeface="+mn-ea"/>
                <a:cs typeface="+mn-cs"/>
              </a:rPr>
              <a:t>Existing Telephony Infrastructure </a:t>
            </a:r>
          </a:p>
        </p:txBody>
      </p:sp>
      <p:cxnSp>
        <p:nvCxnSpPr>
          <p:cNvPr id="36" name="Straight Arrow Connector 35"/>
          <p:cNvCxnSpPr/>
          <p:nvPr/>
        </p:nvCxnSpPr>
        <p:spPr>
          <a:xfrm>
            <a:off x="2879077" y="3030488"/>
            <a:ext cx="1476426" cy="1"/>
          </a:xfrm>
          <a:prstGeom prst="straightConnector1">
            <a:avLst/>
          </a:prstGeom>
          <a:ln w="7620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5" idx="0"/>
          </p:cNvCxnSpPr>
          <p:nvPr/>
        </p:nvCxnSpPr>
        <p:spPr>
          <a:xfrm flipV="1">
            <a:off x="4677402" y="3322309"/>
            <a:ext cx="0" cy="688998"/>
          </a:xfrm>
          <a:prstGeom prst="straightConnector1">
            <a:avLst/>
          </a:prstGeom>
          <a:ln w="7620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687207" y="1921931"/>
            <a:ext cx="2066591" cy="646331"/>
          </a:xfrm>
          <a:prstGeom prst="rect">
            <a:avLst/>
          </a:prstGeom>
        </p:spPr>
        <p:txBody>
          <a:bodyPr wrap="none">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a:ea typeface="+mn-ea"/>
                <a:cs typeface="+mn-cs"/>
              </a:rPr>
              <a:t>Skype for Business</a:t>
            </a:r>
          </a:p>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Segoe UI"/>
              </a:rPr>
              <a:t>Software</a:t>
            </a: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45" name="Rectangle 44"/>
          <p:cNvSpPr/>
          <p:nvPr/>
        </p:nvSpPr>
        <p:spPr>
          <a:xfrm>
            <a:off x="5607950" y="2579810"/>
            <a:ext cx="1177914" cy="646331"/>
          </a:xfrm>
          <a:prstGeom prst="rect">
            <a:avLst/>
          </a:prstGeom>
        </p:spPr>
        <p:txBody>
          <a:bodyPr wrap="square">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Segoe UI"/>
                <a:ea typeface="+mn-ea"/>
                <a:cs typeface="+mn-cs"/>
              </a:rPr>
              <a:t>Split</a:t>
            </a:r>
            <a:br>
              <a:rPr kumimoji="0" lang="en-US" sz="1800" b="0" i="0" u="none" strike="noStrike" kern="1200" cap="none" spc="0" normalizeH="0" baseline="0" noProof="0" dirty="0">
                <a:ln>
                  <a:noFill/>
                </a:ln>
                <a:solidFill>
                  <a:schemeClr val="bg1"/>
                </a:solidFill>
                <a:effectLst/>
                <a:uLnTx/>
                <a:uFillTx/>
                <a:latin typeface="Segoe UI"/>
                <a:ea typeface="+mn-ea"/>
                <a:cs typeface="+mn-cs"/>
              </a:rPr>
            </a:br>
            <a:r>
              <a:rPr kumimoji="0" lang="en-US" sz="1800" b="0" i="0" u="none" strike="noStrike" kern="1200" cap="none" spc="0" normalizeH="0" baseline="0" noProof="0" dirty="0">
                <a:ln>
                  <a:noFill/>
                </a:ln>
                <a:solidFill>
                  <a:schemeClr val="bg1"/>
                </a:solidFill>
                <a:effectLst/>
                <a:uLnTx/>
                <a:uFillTx/>
                <a:latin typeface="Segoe UI"/>
                <a:ea typeface="+mn-ea"/>
                <a:cs typeface="+mn-cs"/>
              </a:rPr>
              <a:t>Domain</a:t>
            </a:r>
          </a:p>
        </p:txBody>
      </p:sp>
      <p:cxnSp>
        <p:nvCxnSpPr>
          <p:cNvPr id="28" name="Straight Arrow Connector 27"/>
          <p:cNvCxnSpPr/>
          <p:nvPr/>
        </p:nvCxnSpPr>
        <p:spPr>
          <a:xfrm>
            <a:off x="3018729" y="4428883"/>
            <a:ext cx="1142108" cy="0"/>
          </a:xfrm>
          <a:prstGeom prst="straightConnector1">
            <a:avLst/>
          </a:prstGeom>
          <a:ln w="7620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6"/>
          <a:stretch>
            <a:fillRect/>
          </a:stretch>
        </p:blipFill>
        <p:spPr>
          <a:xfrm>
            <a:off x="2239214" y="4081774"/>
            <a:ext cx="746232" cy="732471"/>
          </a:xfrm>
          <a:prstGeom prst="rect">
            <a:avLst/>
          </a:prstGeom>
        </p:spPr>
      </p:pic>
      <p:sp>
        <p:nvSpPr>
          <p:cNvPr id="37" name="Oval 36"/>
          <p:cNvSpPr/>
          <p:nvPr/>
        </p:nvSpPr>
        <p:spPr bwMode="auto">
          <a:xfrm>
            <a:off x="8580437" y="-2294"/>
            <a:ext cx="3823053" cy="3270956"/>
          </a:xfrm>
          <a:prstGeom prst="ellipse">
            <a:avLst/>
          </a:prstGeom>
          <a:solidFill>
            <a:srgbClr val="0078D7"/>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gradFill>
                  <a:gsLst>
                    <a:gs pos="5439">
                      <a:srgbClr val="F8F8F8"/>
                    </a:gs>
                    <a:gs pos="10000">
                      <a:srgbClr val="F8F8F8"/>
                    </a:gs>
                  </a:gsLst>
                  <a:lin ang="5400000" scaled="0"/>
                </a:gradFill>
                <a:effectLst/>
                <a:uLnTx/>
                <a:uFillTx/>
              </a:rPr>
              <a:t>Plan Cloud Connectivity</a:t>
            </a:r>
          </a:p>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gradFill>
                  <a:gsLst>
                    <a:gs pos="5439">
                      <a:srgbClr val="F8F8F8"/>
                    </a:gs>
                    <a:gs pos="10000">
                      <a:srgbClr val="F8F8F8"/>
                    </a:gs>
                  </a:gsLst>
                  <a:lin ang="5400000" scaled="0"/>
                </a:gradFill>
                <a:effectLst/>
                <a:uLnTx/>
                <a:uFillTx/>
              </a:rPr>
              <a:t>BRK3054</a:t>
            </a:r>
          </a:p>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gradFill>
                  <a:gsLst>
                    <a:gs pos="5439">
                      <a:srgbClr val="F8F8F8"/>
                    </a:gs>
                    <a:gs pos="10000">
                      <a:srgbClr val="F8F8F8"/>
                    </a:gs>
                  </a:gsLst>
                  <a:lin ang="5400000" scaled="0"/>
                </a:gradFill>
                <a:effectLst/>
                <a:uLnTx/>
                <a:uFillTx/>
              </a:rPr>
              <a:t>Thurs 12:30</a:t>
            </a:r>
          </a:p>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gradFill>
                  <a:gsLst>
                    <a:gs pos="5439">
                      <a:srgbClr val="F8F8F8"/>
                    </a:gs>
                    <a:gs pos="10000">
                      <a:srgbClr val="F8F8F8"/>
                    </a:gs>
                  </a:gsLst>
                  <a:lin ang="5400000" scaled="0"/>
                </a:gradFill>
                <a:effectLst/>
                <a:uLnTx/>
                <a:uFillTx/>
              </a:rPr>
              <a:t>Thomas Murphy  Ballroom 1</a:t>
            </a:r>
          </a:p>
        </p:txBody>
      </p:sp>
    </p:spTree>
    <p:extLst>
      <p:ext uri="{BB962C8B-B14F-4D97-AF65-F5344CB8AC3E}">
        <p14:creationId xmlns:p14="http://schemas.microsoft.com/office/powerpoint/2010/main" val="153546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ircle(in)">
                                      <p:cBhvr>
                                        <p:cTn id="7"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a:gradFill>
                  <a:gsLst>
                    <a:gs pos="1250">
                      <a:schemeClr val="tx1"/>
                    </a:gs>
                    <a:gs pos="100000">
                      <a:schemeClr val="tx1"/>
                    </a:gs>
                  </a:gsLst>
                  <a:lin ang="5400000" scaled="0"/>
                </a:gradFill>
                <a:cs typeface="Segoe UI" pitchFamily="34" charset="0"/>
              </a:rPr>
              <a:t>On-premises PSTN Connectivity: Benefits </a:t>
            </a:r>
          </a:p>
        </p:txBody>
      </p:sp>
      <p:sp>
        <p:nvSpPr>
          <p:cNvPr id="6" name="Text Placeholder 5"/>
          <p:cNvSpPr>
            <a:spLocks noGrp="1"/>
          </p:cNvSpPr>
          <p:nvPr>
            <p:ph type="body" sz="quarter" idx="10"/>
          </p:nvPr>
        </p:nvSpPr>
        <p:spPr>
          <a:xfrm>
            <a:off x="274638" y="1897062"/>
            <a:ext cx="11887200" cy="4124206"/>
          </a:xfrm>
        </p:spPr>
        <p:txBody>
          <a:bodyPr/>
          <a:lstStyle/>
          <a:p>
            <a:r>
              <a:rPr lang="en-US" dirty="0"/>
              <a:t>Take advantage of existing </a:t>
            </a:r>
            <a:r>
              <a:rPr lang="en-US" dirty="0" err="1"/>
              <a:t>comms</a:t>
            </a:r>
            <a:r>
              <a:rPr lang="en-US" dirty="0"/>
              <a:t> infrastructure.</a:t>
            </a:r>
          </a:p>
          <a:p>
            <a:r>
              <a:rPr lang="en-US" dirty="0"/>
              <a:t>Retain your carrier contract.</a:t>
            </a:r>
          </a:p>
          <a:p>
            <a:r>
              <a:rPr lang="en-US" dirty="0"/>
              <a:t>Simply migrate users from on-premises to cloud.</a:t>
            </a:r>
          </a:p>
          <a:p>
            <a:r>
              <a:rPr lang="en-US" dirty="0"/>
              <a:t>Preserve customization in Server deployment.</a:t>
            </a:r>
          </a:p>
          <a:p>
            <a:r>
              <a:rPr lang="en-US" dirty="0"/>
              <a:t>Significantly smaller HW footprint onsite.</a:t>
            </a:r>
          </a:p>
          <a:p>
            <a:endParaRPr lang="en-US" dirty="0"/>
          </a:p>
        </p:txBody>
      </p:sp>
    </p:spTree>
    <p:extLst>
      <p:ext uri="{BB962C8B-B14F-4D97-AF65-F5344CB8AC3E}">
        <p14:creationId xmlns:p14="http://schemas.microsoft.com/office/powerpoint/2010/main" val="171055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On-premises PSTN Connectivity</a:t>
            </a:r>
            <a:br>
              <a:rPr lang="en-US" sz="4400" dirty="0"/>
            </a:br>
            <a:r>
              <a:rPr lang="en-US" sz="3200" dirty="0">
                <a:gradFill>
                  <a:gsLst>
                    <a:gs pos="1250">
                      <a:srgbClr val="6E6E73"/>
                    </a:gs>
                    <a:gs pos="100000">
                      <a:srgbClr val="6E6E73"/>
                    </a:gs>
                  </a:gsLst>
                  <a:lin ang="5400000" scaled="0"/>
                </a:gradFill>
              </a:rPr>
              <a:t>Multiple ways to implement this topology</a:t>
            </a:r>
            <a:endParaRPr lang="en-US" dirty="0"/>
          </a:p>
        </p:txBody>
      </p:sp>
      <p:sp>
        <p:nvSpPr>
          <p:cNvPr id="4" name="Text Placeholder 2"/>
          <p:cNvSpPr txBox="1">
            <a:spLocks/>
          </p:cNvSpPr>
          <p:nvPr/>
        </p:nvSpPr>
        <p:spPr>
          <a:xfrm>
            <a:off x="3779837" y="1675376"/>
            <a:ext cx="2133604" cy="1602228"/>
          </a:xfrm>
          <a:prstGeom prst="rect">
            <a:avLst/>
          </a:prstGeom>
          <a:solidFill>
            <a:schemeClr val="accent1"/>
          </a:solidFill>
        </p:spPr>
        <p:txBody>
          <a:bodyPr vert="horz" wrap="square" lIns="146304" tIns="91440" rIns="146304" bIns="91440" rtlCol="0">
            <a:noAutofit/>
          </a:bodyPr>
          <a:lstStyle>
            <a:lvl1pPr marL="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1250">
                      <a:schemeClr val="tx1"/>
                    </a:gs>
                    <a:gs pos="100000">
                      <a:schemeClr val="tx1"/>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dirty="0">
                <a:ln>
                  <a:noFill/>
                </a:ln>
                <a:solidFill>
                  <a:schemeClr val="bg1"/>
                </a:solidFill>
                <a:effectLst/>
                <a:uLnTx/>
                <a:uFillTx/>
                <a:latin typeface="+mj-lt"/>
                <a:ea typeface="+mn-ea"/>
                <a:cs typeface="+mn-cs"/>
              </a:rPr>
              <a:t>New Customer Server Pool</a:t>
            </a:r>
          </a:p>
        </p:txBody>
      </p:sp>
      <p:sp>
        <p:nvSpPr>
          <p:cNvPr id="5" name="Text Placeholder 2"/>
          <p:cNvSpPr txBox="1">
            <a:spLocks/>
          </p:cNvSpPr>
          <p:nvPr/>
        </p:nvSpPr>
        <p:spPr>
          <a:xfrm>
            <a:off x="6218235" y="1668462"/>
            <a:ext cx="2133604" cy="1607114"/>
          </a:xfrm>
          <a:prstGeom prst="rect">
            <a:avLst/>
          </a:prstGeom>
          <a:solidFill>
            <a:schemeClr val="accent1"/>
          </a:solidFill>
        </p:spPr>
        <p:txBody>
          <a:bodyPr vert="horz" wrap="square" lIns="146304" tIns="91440" rIns="146304" bIns="91440" rtlCol="0">
            <a:noAutofit/>
          </a:bodyPr>
          <a:lstStyle>
            <a:lvl1pPr marL="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1250">
                      <a:schemeClr val="tx1"/>
                    </a:gs>
                    <a:gs pos="100000">
                      <a:schemeClr val="tx1"/>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dirty="0">
                <a:ln>
                  <a:noFill/>
                </a:ln>
                <a:solidFill>
                  <a:schemeClr val="bg1"/>
                </a:solidFill>
                <a:effectLst/>
                <a:uLnTx/>
                <a:uFillTx/>
                <a:latin typeface="+mj-lt"/>
                <a:ea typeface="+mn-ea"/>
                <a:cs typeface="+mn-cs"/>
              </a:rPr>
              <a:t>Cloud Connector Edition</a:t>
            </a:r>
          </a:p>
        </p:txBody>
      </p:sp>
      <p:sp>
        <p:nvSpPr>
          <p:cNvPr id="6" name="Text Placeholder 2"/>
          <p:cNvSpPr txBox="1">
            <a:spLocks/>
          </p:cNvSpPr>
          <p:nvPr/>
        </p:nvSpPr>
        <p:spPr>
          <a:xfrm>
            <a:off x="8656633" y="1675375"/>
            <a:ext cx="2133604" cy="1602229"/>
          </a:xfrm>
          <a:prstGeom prst="rect">
            <a:avLst/>
          </a:prstGeom>
          <a:solidFill>
            <a:schemeClr val="accent1"/>
          </a:solidFill>
        </p:spPr>
        <p:txBody>
          <a:bodyPr vert="horz" wrap="square" lIns="146304" tIns="91440" rIns="146304" bIns="91440" rtlCol="0">
            <a:noAutofit/>
          </a:bodyPr>
          <a:lstStyle>
            <a:defPPr>
              <a:defRPr lang="en-US"/>
            </a:defPPr>
            <a:lvl1pPr marR="0" indent="0" fontAlgn="auto">
              <a:lnSpc>
                <a:spcPct val="90000"/>
              </a:lnSpc>
              <a:spcBef>
                <a:spcPct val="20000"/>
              </a:spcBef>
              <a:spcAft>
                <a:spcPts val="0"/>
              </a:spcAft>
              <a:buClr>
                <a:schemeClr val="tx1"/>
              </a:buClr>
              <a:buSzPct val="90000"/>
              <a:buFont typeface="Wingdings" panose="05000000000000000000" pitchFamily="2" charset="2"/>
              <a:buNone/>
              <a:tabLst/>
              <a:defRPr sz="2400" spc="0" baseline="0">
                <a:solidFill>
                  <a:schemeClr val="bg1"/>
                </a:solidFill>
                <a:latin typeface="+mj-lt"/>
              </a:defRPr>
            </a:lvl1pPr>
            <a:lvl2pPr marL="28575" marR="0" indent="0" fontAlgn="auto">
              <a:lnSpc>
                <a:spcPct val="90000"/>
              </a:lnSpc>
              <a:spcBef>
                <a:spcPct val="20000"/>
              </a:spcBef>
              <a:spcAft>
                <a:spcPts val="0"/>
              </a:spcAft>
              <a:buClr>
                <a:schemeClr val="tx1"/>
              </a:buClr>
              <a:buSzPct val="90000"/>
              <a:buFont typeface="Wingdings" panose="05000000000000000000" pitchFamily="2" charset="2"/>
              <a:buNone/>
              <a:tabLst/>
              <a:defRPr sz="2000" spc="0" baseline="0">
                <a:gradFill>
                  <a:gsLst>
                    <a:gs pos="1250">
                      <a:schemeClr val="tx1"/>
                    </a:gs>
                    <a:gs pos="100000">
                      <a:schemeClr val="tx1"/>
                    </a:gs>
                  </a:gsLst>
                  <a:lin ang="5400000" scaled="0"/>
                </a:gradFill>
              </a:defRPr>
            </a:lvl2pPr>
            <a:lvl3pPr marL="223838" marR="0" indent="0" fontAlgn="auto">
              <a:lnSpc>
                <a:spcPct val="90000"/>
              </a:lnSpc>
              <a:spcBef>
                <a:spcPct val="20000"/>
              </a:spcBef>
              <a:spcAft>
                <a:spcPts val="0"/>
              </a:spcAft>
              <a:buClr>
                <a:schemeClr val="tx1"/>
              </a:buClr>
              <a:buSzPct val="90000"/>
              <a:buFont typeface="Wingdings" panose="05000000000000000000" pitchFamily="2" charset="2"/>
              <a:buNone/>
              <a:tabLst/>
              <a:defRPr sz="2000" spc="0" baseline="0">
                <a:gradFill>
                  <a:gsLst>
                    <a:gs pos="1250">
                      <a:schemeClr val="tx1"/>
                    </a:gs>
                    <a:gs pos="100000">
                      <a:schemeClr val="tx1"/>
                    </a:gs>
                  </a:gsLst>
                  <a:lin ang="5400000" scaled="0"/>
                </a:gradFill>
              </a:defRPr>
            </a:lvl3pPr>
            <a:lvl4pPr marL="476250" marR="0" indent="0" fontAlgn="auto">
              <a:lnSpc>
                <a:spcPct val="90000"/>
              </a:lnSpc>
              <a:spcBef>
                <a:spcPct val="20000"/>
              </a:spcBef>
              <a:spcAft>
                <a:spcPts val="0"/>
              </a:spcAft>
              <a:buClr>
                <a:schemeClr val="tx1"/>
              </a:buClr>
              <a:buSzPct val="90000"/>
              <a:buFont typeface="Wingdings" panose="05000000000000000000" pitchFamily="2" charset="2"/>
              <a:buNone/>
              <a:tabLst/>
              <a:defRPr spc="0" baseline="0">
                <a:gradFill>
                  <a:gsLst>
                    <a:gs pos="1250">
                      <a:schemeClr val="tx1"/>
                    </a:gs>
                    <a:gs pos="100000">
                      <a:schemeClr val="tx1"/>
                    </a:gs>
                  </a:gsLst>
                  <a:lin ang="5400000" scaled="0"/>
                </a:gradFill>
              </a:defRPr>
            </a:lvl4pPr>
            <a:lvl5pPr marL="739775" marR="0" indent="0" fontAlgn="auto">
              <a:lnSpc>
                <a:spcPct val="90000"/>
              </a:lnSpc>
              <a:spcBef>
                <a:spcPct val="20000"/>
              </a:spcBef>
              <a:spcAft>
                <a:spcPts val="0"/>
              </a:spcAft>
              <a:buClr>
                <a:schemeClr val="tx1"/>
              </a:buClr>
              <a:buSzPct val="90000"/>
              <a:buFont typeface="Wingdings" panose="05000000000000000000" pitchFamily="2" charset="2"/>
              <a:buNone/>
              <a:tabLst/>
              <a:defRPr spc="0" baseline="0">
                <a:gradFill>
                  <a:gsLst>
                    <a:gs pos="1250">
                      <a:schemeClr val="tx1"/>
                    </a:gs>
                    <a:gs pos="100000">
                      <a:schemeClr val="tx1"/>
                    </a:gs>
                  </a:gsLst>
                  <a:lin ang="5400000" scaled="0"/>
                </a:gra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pPr marL="0" marR="0" lvl="0" indent="0" defTabSz="91440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a:pPr>
            <a:r>
              <a:rPr kumimoji="0" lang="en-US" sz="2400" b="0" i="0" u="none" strike="noStrike" kern="0" cap="none" spc="0" normalizeH="0" baseline="0" noProof="0" dirty="0">
                <a:ln>
                  <a:noFill/>
                </a:ln>
                <a:solidFill>
                  <a:schemeClr val="bg1"/>
                </a:solidFill>
                <a:effectLst/>
                <a:uLnTx/>
                <a:uFillTx/>
                <a:latin typeface="+mj-lt"/>
              </a:rPr>
              <a:t>Partner Appliance</a:t>
            </a:r>
          </a:p>
        </p:txBody>
      </p:sp>
      <p:sp>
        <p:nvSpPr>
          <p:cNvPr id="9" name="Text Placeholder 2"/>
          <p:cNvSpPr txBox="1">
            <a:spLocks/>
          </p:cNvSpPr>
          <p:nvPr/>
        </p:nvSpPr>
        <p:spPr>
          <a:xfrm>
            <a:off x="1341439" y="1668464"/>
            <a:ext cx="2133604" cy="1607113"/>
          </a:xfrm>
          <a:prstGeom prst="rect">
            <a:avLst/>
          </a:prstGeom>
          <a:solidFill>
            <a:schemeClr val="accent1"/>
          </a:solidFill>
        </p:spPr>
        <p:txBody>
          <a:bodyPr vert="horz" wrap="square" lIns="146304" tIns="91440" rIns="146304" bIns="91440" rtlCol="0">
            <a:noAutofit/>
          </a:bodyPr>
          <a:lstStyle>
            <a:lvl1pPr marL="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1250">
                      <a:schemeClr val="tx1"/>
                    </a:gs>
                    <a:gs pos="100000">
                      <a:schemeClr val="tx1"/>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dirty="0">
                <a:ln>
                  <a:noFill/>
                </a:ln>
                <a:solidFill>
                  <a:schemeClr val="bg1"/>
                </a:solidFill>
                <a:effectLst/>
                <a:uLnTx/>
                <a:uFillTx/>
                <a:latin typeface="+mj-lt"/>
                <a:ea typeface="+mn-ea"/>
                <a:cs typeface="+mn-cs"/>
              </a:rPr>
              <a:t>Existing Customer Server Pool</a:t>
            </a:r>
          </a:p>
        </p:txBody>
      </p:sp>
      <p:sp>
        <p:nvSpPr>
          <p:cNvPr id="10" name="Text Placeholder 2"/>
          <p:cNvSpPr txBox="1">
            <a:spLocks/>
          </p:cNvSpPr>
          <p:nvPr/>
        </p:nvSpPr>
        <p:spPr>
          <a:xfrm>
            <a:off x="1350605" y="3431162"/>
            <a:ext cx="2124438" cy="3284336"/>
          </a:xfrm>
          <a:prstGeom prst="rect">
            <a:avLst/>
          </a:prstGeom>
        </p:spPr>
        <p:style>
          <a:lnRef idx="2">
            <a:schemeClr val="accent3"/>
          </a:lnRef>
          <a:fillRef idx="1">
            <a:schemeClr val="lt1"/>
          </a:fillRef>
          <a:effectRef idx="0">
            <a:schemeClr val="accent3"/>
          </a:effectRef>
          <a:fontRef idx="minor">
            <a:schemeClr val="dk1"/>
          </a:fontRef>
        </p:style>
        <p:txBody>
          <a:bodyPr vert="horz" wrap="square" lIns="146304" tIns="91440" rIns="146304" bIns="91440" rtlCol="0">
            <a:noAutofit/>
          </a:bodyPr>
          <a:lstStyle>
            <a:lvl1pPr marL="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1250">
                      <a:schemeClr val="tx1"/>
                    </a:gs>
                    <a:gs pos="100000">
                      <a:schemeClr val="tx1"/>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Connect existing topology to Office 365 using Split Domain &amp; migrate users to Cloud PBX.</a:t>
            </a:r>
          </a:p>
          <a:p>
            <a:pPr marL="0" marR="0" lvl="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a:pPr>
            <a:endParaRPr kumimoji="0" lang="en-US" sz="2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Cloud PBX user’s PSTN Traffic transits pool.</a:t>
            </a:r>
          </a:p>
        </p:txBody>
      </p:sp>
      <p:sp>
        <p:nvSpPr>
          <p:cNvPr id="11" name="Text Placeholder 2"/>
          <p:cNvSpPr txBox="1">
            <a:spLocks/>
          </p:cNvSpPr>
          <p:nvPr/>
        </p:nvSpPr>
        <p:spPr>
          <a:xfrm>
            <a:off x="3789003" y="3431162"/>
            <a:ext cx="2124438" cy="3284336"/>
          </a:xfrm>
          <a:prstGeom prst="rect">
            <a:avLst/>
          </a:prstGeom>
        </p:spPr>
        <p:style>
          <a:lnRef idx="2">
            <a:schemeClr val="accent3"/>
          </a:lnRef>
          <a:fillRef idx="1">
            <a:schemeClr val="lt1"/>
          </a:fillRef>
          <a:effectRef idx="0">
            <a:schemeClr val="accent3"/>
          </a:effectRef>
          <a:fontRef idx="minor">
            <a:schemeClr val="dk1"/>
          </a:fontRef>
        </p:style>
        <p:txBody>
          <a:bodyPr vert="horz" wrap="square" lIns="146304" tIns="91440" rIns="146304" bIns="91440" rtlCol="0">
            <a:noAutofit/>
          </a:bodyPr>
          <a:lstStyle>
            <a:lvl1pPr marL="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1250">
                      <a:schemeClr val="tx1"/>
                    </a:gs>
                    <a:gs pos="100000">
                      <a:schemeClr val="tx1"/>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Deploy Skype for Business Server and connect it with Office 365.</a:t>
            </a:r>
          </a:p>
          <a:p>
            <a:pPr marL="0" marR="0" lvl="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a:pPr>
            <a:endParaRPr kumimoji="0" lang="en-US" sz="2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Customers can operate additional services on-</a:t>
            </a:r>
            <a:r>
              <a:rPr kumimoji="0" lang="en-US" sz="2000" b="0" i="0" u="none" strike="noStrike" kern="1200" cap="none" spc="0" normalizeH="0" baseline="0" noProof="0" dirty="0" err="1">
                <a:ln>
                  <a:noFill/>
                </a:ln>
                <a:solidFill>
                  <a:srgbClr val="000000"/>
                </a:solidFill>
                <a:effectLst/>
                <a:uLnTx/>
                <a:uFillTx/>
                <a:latin typeface="+mj-lt"/>
                <a:ea typeface="+mn-ea"/>
                <a:cs typeface="+mn-cs"/>
              </a:rPr>
              <a:t>prem</a:t>
            </a:r>
            <a:r>
              <a:rPr kumimoji="0" lang="en-US" sz="2000" b="0" i="0" u="none" strike="noStrike" kern="1200" cap="none" spc="0" normalizeH="0" baseline="0" noProof="0" dirty="0">
                <a:ln>
                  <a:noFill/>
                </a:ln>
                <a:solidFill>
                  <a:srgbClr val="000000"/>
                </a:solidFill>
                <a:effectLst/>
                <a:uLnTx/>
                <a:uFillTx/>
                <a:latin typeface="+mj-lt"/>
                <a:ea typeface="+mn-ea"/>
                <a:cs typeface="+mn-cs"/>
              </a:rPr>
              <a:t> (VIS, etc.)</a:t>
            </a:r>
          </a:p>
        </p:txBody>
      </p:sp>
      <p:sp>
        <p:nvSpPr>
          <p:cNvPr id="12" name="Text Placeholder 2"/>
          <p:cNvSpPr txBox="1">
            <a:spLocks/>
          </p:cNvSpPr>
          <p:nvPr/>
        </p:nvSpPr>
        <p:spPr>
          <a:xfrm>
            <a:off x="6215731" y="3431162"/>
            <a:ext cx="2124438" cy="3284336"/>
          </a:xfrm>
          <a:prstGeom prst="rect">
            <a:avLst/>
          </a:prstGeom>
        </p:spPr>
        <p:style>
          <a:lnRef idx="2">
            <a:schemeClr val="accent3"/>
          </a:lnRef>
          <a:fillRef idx="1">
            <a:schemeClr val="lt1"/>
          </a:fillRef>
          <a:effectRef idx="0">
            <a:schemeClr val="accent3"/>
          </a:effectRef>
          <a:fontRef idx="minor">
            <a:schemeClr val="dk1"/>
          </a:fontRef>
        </p:style>
        <p:txBody>
          <a:bodyPr vert="horz" wrap="square" lIns="146304" tIns="91440" rIns="146304" bIns="91440" rtlCol="0">
            <a:noAutofit/>
          </a:bodyPr>
          <a:lstStyle>
            <a:lvl1pPr marL="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1250">
                      <a:schemeClr val="tx1"/>
                    </a:gs>
                    <a:gs pos="100000">
                      <a:schemeClr val="tx1"/>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Packaged VMs on Customer Hardware provides PSTN connectivity components with Office 365.</a:t>
            </a:r>
          </a:p>
          <a:p>
            <a:pPr marL="0" marR="0" lvl="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a:pPr>
            <a:endParaRPr kumimoji="0" lang="en-US" sz="2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Cloud PBX users PSTN Traffic transits VMs</a:t>
            </a:r>
          </a:p>
        </p:txBody>
      </p:sp>
      <p:sp>
        <p:nvSpPr>
          <p:cNvPr id="13" name="Text Placeholder 2"/>
          <p:cNvSpPr txBox="1">
            <a:spLocks/>
          </p:cNvSpPr>
          <p:nvPr/>
        </p:nvSpPr>
        <p:spPr>
          <a:xfrm>
            <a:off x="8680551" y="3431162"/>
            <a:ext cx="2109686" cy="3286364"/>
          </a:xfrm>
          <a:prstGeom prst="rect">
            <a:avLst/>
          </a:prstGeom>
        </p:spPr>
        <p:style>
          <a:lnRef idx="2">
            <a:schemeClr val="accent3"/>
          </a:lnRef>
          <a:fillRef idx="1">
            <a:schemeClr val="lt1"/>
          </a:fillRef>
          <a:effectRef idx="0">
            <a:schemeClr val="accent3"/>
          </a:effectRef>
          <a:fontRef idx="minor">
            <a:schemeClr val="dk1"/>
          </a:fontRef>
        </p:style>
        <p:txBody>
          <a:bodyPr vert="horz" wrap="square" lIns="146304" tIns="91440" rIns="146304" bIns="91440" rtlCol="0">
            <a:noAutofit/>
          </a:bodyPr>
          <a:lstStyle>
            <a:lvl1pPr marL="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1250">
                      <a:schemeClr val="tx1"/>
                    </a:gs>
                    <a:gs pos="100000">
                      <a:schemeClr val="tx1"/>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Partner offering where required Skype for Business Server software or VMs packaged with SBC/Gateway.</a:t>
            </a:r>
          </a:p>
        </p:txBody>
      </p:sp>
    </p:spTree>
    <p:extLst>
      <p:ext uri="{BB962C8B-B14F-4D97-AF65-F5344CB8AC3E}">
        <p14:creationId xmlns:p14="http://schemas.microsoft.com/office/powerpoint/2010/main" val="220673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On-premises PSTN Connectivity</a:t>
            </a:r>
            <a:br>
              <a:rPr lang="en-US" sz="4400" dirty="0"/>
            </a:br>
            <a:r>
              <a:rPr lang="en-US" sz="3200" dirty="0">
                <a:gradFill>
                  <a:gsLst>
                    <a:gs pos="1250">
                      <a:srgbClr val="6E6E73"/>
                    </a:gs>
                    <a:gs pos="100000">
                      <a:srgbClr val="6E6E73"/>
                    </a:gs>
                  </a:gsLst>
                  <a:lin ang="5400000" scaled="0"/>
                </a:gradFill>
              </a:rPr>
              <a:t>Comparing New Server Pool vs. Cloud Connector Edition</a:t>
            </a:r>
            <a:endParaRPr lang="en-US" dirty="0"/>
          </a:p>
        </p:txBody>
      </p:sp>
      <p:graphicFrame>
        <p:nvGraphicFramePr>
          <p:cNvPr id="3" name="Table 2"/>
          <p:cNvGraphicFramePr>
            <a:graphicFrameLocks noGrp="1"/>
          </p:cNvGraphicFramePr>
          <p:nvPr>
            <p:extLst/>
          </p:nvPr>
        </p:nvGraphicFramePr>
        <p:xfrm>
          <a:off x="274639" y="1689881"/>
          <a:ext cx="11734798" cy="5151600"/>
        </p:xfrm>
        <a:graphic>
          <a:graphicData uri="http://schemas.openxmlformats.org/drawingml/2006/table">
            <a:tbl>
              <a:tblPr firstRow="1" bandRow="1">
                <a:tableStyleId>{5C22544A-7EE6-4342-B048-85BDC9FD1C3A}</a:tableStyleId>
              </a:tblPr>
              <a:tblGrid>
                <a:gridCol w="3657598">
                  <a:extLst>
                    <a:ext uri="{9D8B030D-6E8A-4147-A177-3AD203B41FA5}">
                      <a16:colId xmlns:a16="http://schemas.microsoft.com/office/drawing/2014/main" val="537785235"/>
                    </a:ext>
                  </a:extLst>
                </a:gridCol>
                <a:gridCol w="4038600">
                  <a:extLst>
                    <a:ext uri="{9D8B030D-6E8A-4147-A177-3AD203B41FA5}">
                      <a16:colId xmlns:a16="http://schemas.microsoft.com/office/drawing/2014/main" val="28361156"/>
                    </a:ext>
                  </a:extLst>
                </a:gridCol>
                <a:gridCol w="4038600">
                  <a:extLst>
                    <a:ext uri="{9D8B030D-6E8A-4147-A177-3AD203B41FA5}">
                      <a16:colId xmlns:a16="http://schemas.microsoft.com/office/drawing/2014/main" val="2660489283"/>
                    </a:ext>
                  </a:extLst>
                </a:gridCol>
              </a:tblGrid>
              <a:tr h="236912">
                <a:tc>
                  <a:txBody>
                    <a:bodyPr/>
                    <a:lstStyle/>
                    <a:p>
                      <a:endParaRPr lang="en-US" dirty="0"/>
                    </a:p>
                  </a:txBody>
                  <a:tcPr/>
                </a:tc>
                <a:tc>
                  <a:txBody>
                    <a:bodyPr/>
                    <a:lstStyle/>
                    <a:p>
                      <a:r>
                        <a:rPr lang="en-US" dirty="0"/>
                        <a:t>New</a:t>
                      </a:r>
                      <a:r>
                        <a:rPr lang="en-US" baseline="0" dirty="0"/>
                        <a:t> Customer Server Pool</a:t>
                      </a:r>
                      <a:endParaRPr lang="en-US" dirty="0"/>
                    </a:p>
                  </a:txBody>
                  <a:tcPr/>
                </a:tc>
                <a:tc>
                  <a:txBody>
                    <a:bodyPr/>
                    <a:lstStyle/>
                    <a:p>
                      <a:r>
                        <a:rPr lang="en-US" dirty="0"/>
                        <a:t>Cloud Connector</a:t>
                      </a:r>
                      <a:r>
                        <a:rPr lang="en-US" baseline="0" dirty="0"/>
                        <a:t> Edition</a:t>
                      </a:r>
                      <a:endParaRPr lang="en-US" dirty="0"/>
                    </a:p>
                  </a:txBody>
                  <a:tcPr/>
                </a:tc>
                <a:extLst>
                  <a:ext uri="{0D108BD9-81ED-4DB2-BD59-A6C34878D82A}">
                    <a16:rowId xmlns:a16="http://schemas.microsoft.com/office/drawing/2014/main" val="2200671339"/>
                  </a:ext>
                </a:extLst>
              </a:tr>
              <a:tr h="261473">
                <a:tc>
                  <a:txBody>
                    <a:bodyPr/>
                    <a:lstStyle/>
                    <a:p>
                      <a:r>
                        <a:rPr lang="en-US" dirty="0"/>
                        <a:t>Maximum Simultaneous </a:t>
                      </a:r>
                      <a:r>
                        <a:rPr lang="en-US" baseline="0" dirty="0"/>
                        <a:t>Calls</a:t>
                      </a:r>
                      <a:r>
                        <a:rPr lang="en-US" baseline="30000" dirty="0"/>
                        <a:t>1</a:t>
                      </a:r>
                      <a:endParaRPr lang="en-US" dirty="0"/>
                    </a:p>
                  </a:txBody>
                  <a:tcPr/>
                </a:tc>
                <a:tc>
                  <a:txBody>
                    <a:bodyPr/>
                    <a:lstStyle/>
                    <a:p>
                      <a:r>
                        <a:rPr lang="en-US" dirty="0"/>
                        <a:t>150</a:t>
                      </a:r>
                    </a:p>
                  </a:txBody>
                  <a:tcPr/>
                </a:tc>
                <a:tc>
                  <a:txBody>
                    <a:bodyPr/>
                    <a:lstStyle/>
                    <a:p>
                      <a:r>
                        <a:rPr lang="en-US" dirty="0"/>
                        <a:t>500</a:t>
                      </a:r>
                    </a:p>
                  </a:txBody>
                  <a:tcPr/>
                </a:tc>
                <a:extLst>
                  <a:ext uri="{0D108BD9-81ED-4DB2-BD59-A6C34878D82A}">
                    <a16:rowId xmlns:a16="http://schemas.microsoft.com/office/drawing/2014/main" val="1163880085"/>
                  </a:ext>
                </a:extLst>
              </a:tr>
              <a:tr h="261473">
                <a:tc>
                  <a:txBody>
                    <a:bodyPr/>
                    <a:lstStyle/>
                    <a:p>
                      <a:r>
                        <a:rPr lang="en-US" dirty="0"/>
                        <a:t>Users Supported (worst case)</a:t>
                      </a:r>
                      <a:r>
                        <a:rPr lang="en-US" strike="noStrike" baseline="30000" dirty="0"/>
                        <a:t>2</a:t>
                      </a:r>
                    </a:p>
                  </a:txBody>
                  <a:tcPr/>
                </a:tc>
                <a:tc>
                  <a:txBody>
                    <a:bodyPr/>
                    <a:lstStyle/>
                    <a:p>
                      <a:r>
                        <a:rPr lang="en-US" dirty="0"/>
                        <a:t>750</a:t>
                      </a:r>
                    </a:p>
                  </a:txBody>
                  <a:tcPr/>
                </a:tc>
                <a:tc>
                  <a:txBody>
                    <a:bodyPr/>
                    <a:lstStyle/>
                    <a:p>
                      <a:r>
                        <a:rPr lang="en-US" dirty="0"/>
                        <a:t>2,500</a:t>
                      </a:r>
                    </a:p>
                  </a:txBody>
                  <a:tcPr/>
                </a:tc>
                <a:extLst>
                  <a:ext uri="{0D108BD9-81ED-4DB2-BD59-A6C34878D82A}">
                    <a16:rowId xmlns:a16="http://schemas.microsoft.com/office/drawing/2014/main" val="2710064977"/>
                  </a:ext>
                </a:extLst>
              </a:tr>
              <a:tr h="261473">
                <a:tc>
                  <a:txBody>
                    <a:bodyPr/>
                    <a:lstStyle/>
                    <a:p>
                      <a:r>
                        <a:rPr lang="en-US" dirty="0"/>
                        <a:t>Physical</a:t>
                      </a:r>
                      <a:r>
                        <a:rPr lang="en-US" baseline="0" dirty="0"/>
                        <a:t> Servers Required</a:t>
                      </a:r>
                      <a:r>
                        <a:rPr lang="en-US" strike="noStrike" baseline="30000" dirty="0"/>
                        <a:t>3</a:t>
                      </a:r>
                      <a:endParaRPr lang="en-US" dirty="0"/>
                    </a:p>
                  </a:txBody>
                  <a:tcPr/>
                </a:tc>
                <a:tc>
                  <a:txBody>
                    <a:bodyPr/>
                    <a:lstStyle/>
                    <a:p>
                      <a:r>
                        <a:rPr lang="en-US" baseline="0" dirty="0"/>
                        <a:t>Two; Dual proc, Hex core</a:t>
                      </a:r>
                      <a:endParaRPr lang="en-US" i="1" baseline="0" dirty="0"/>
                    </a:p>
                  </a:txBody>
                  <a:tcPr/>
                </a:tc>
                <a:tc>
                  <a:txBody>
                    <a:bodyPr/>
                    <a:lstStyle/>
                    <a:p>
                      <a:r>
                        <a:rPr lang="en-US" dirty="0"/>
                        <a:t>One; </a:t>
                      </a:r>
                      <a:r>
                        <a:rPr lang="en-US" baseline="0" dirty="0"/>
                        <a:t> Dual Proc, Hex Core</a:t>
                      </a:r>
                      <a:endParaRPr lang="en-US" dirty="0"/>
                    </a:p>
                  </a:txBody>
                  <a:tcPr/>
                </a:tc>
                <a:extLst>
                  <a:ext uri="{0D108BD9-81ED-4DB2-BD59-A6C34878D82A}">
                    <a16:rowId xmlns:a16="http://schemas.microsoft.com/office/drawing/2014/main" val="2239084248"/>
                  </a:ext>
                </a:extLst>
              </a:tr>
              <a:tr h="236718">
                <a:tc>
                  <a:txBody>
                    <a:bodyPr/>
                    <a:lstStyle/>
                    <a:p>
                      <a:r>
                        <a:rPr lang="en-US" dirty="0"/>
                        <a:t>Server Licenses</a:t>
                      </a:r>
                      <a:r>
                        <a:rPr lang="en-US" strike="noStrike" baseline="30000" dirty="0"/>
                        <a:t>4</a:t>
                      </a:r>
                      <a:endParaRPr lang="en-US" dirty="0"/>
                    </a:p>
                  </a:txBody>
                  <a:tcPr/>
                </a:tc>
                <a:tc>
                  <a:txBody>
                    <a:bodyPr/>
                    <a:lstStyle/>
                    <a:p>
                      <a:r>
                        <a:rPr lang="en-US" dirty="0"/>
                        <a:t>2x –</a:t>
                      </a:r>
                      <a:r>
                        <a:rPr lang="en-US" baseline="0" dirty="0"/>
                        <a:t> WS </a:t>
                      </a:r>
                      <a:r>
                        <a:rPr lang="en-US" dirty="0"/>
                        <a:t>Standard Edition</a:t>
                      </a:r>
                    </a:p>
                  </a:txBody>
                  <a:tcPr/>
                </a:tc>
                <a:tc>
                  <a:txBody>
                    <a:bodyPr/>
                    <a:lstStyle/>
                    <a:p>
                      <a:r>
                        <a:rPr lang="en-US" baseline="0" dirty="0"/>
                        <a:t>1x – WS Datacenter Edition</a:t>
                      </a:r>
                      <a:endParaRPr lang="en-US" dirty="0"/>
                    </a:p>
                  </a:txBody>
                  <a:tcPr/>
                </a:tc>
                <a:extLst>
                  <a:ext uri="{0D108BD9-81ED-4DB2-BD59-A6C34878D82A}">
                    <a16:rowId xmlns:a16="http://schemas.microsoft.com/office/drawing/2014/main" val="3498124093"/>
                  </a:ext>
                </a:extLst>
              </a:tr>
              <a:tr h="406560">
                <a:tc>
                  <a:txBody>
                    <a:bodyPr/>
                    <a:lstStyle/>
                    <a:p>
                      <a:r>
                        <a:rPr lang="en-US" dirty="0"/>
                        <a:t>Other Resources Required</a:t>
                      </a:r>
                    </a:p>
                  </a:txBody>
                  <a:tcPr/>
                </a:tc>
                <a:tc>
                  <a:txBody>
                    <a:bodyPr/>
                    <a:lstStyle/>
                    <a:p>
                      <a:r>
                        <a:rPr lang="en-US" dirty="0"/>
                        <a:t>AD Schema Modifications, </a:t>
                      </a:r>
                      <a:br>
                        <a:rPr lang="en-US" dirty="0"/>
                      </a:br>
                      <a:r>
                        <a:rPr lang="en-US" dirty="0"/>
                        <a:t>Reverse</a:t>
                      </a:r>
                      <a:r>
                        <a:rPr lang="en-US" baseline="0" dirty="0"/>
                        <a:t> Proxy, File Share</a:t>
                      </a:r>
                      <a:endParaRPr lang="en-US" dirty="0"/>
                    </a:p>
                  </a:txBody>
                  <a:tcPr/>
                </a:tc>
                <a:tc>
                  <a:txBody>
                    <a:bodyPr/>
                    <a:lstStyle/>
                    <a:p>
                      <a:r>
                        <a:rPr lang="en-US" dirty="0"/>
                        <a:t>None</a:t>
                      </a:r>
                    </a:p>
                  </a:txBody>
                  <a:tcPr/>
                </a:tc>
                <a:extLst>
                  <a:ext uri="{0D108BD9-81ED-4DB2-BD59-A6C34878D82A}">
                    <a16:rowId xmlns:a16="http://schemas.microsoft.com/office/drawing/2014/main" val="3603010640"/>
                  </a:ext>
                </a:extLst>
              </a:tr>
              <a:tr h="406560">
                <a:tc>
                  <a:txBody>
                    <a:bodyPr/>
                    <a:lstStyle/>
                    <a:p>
                      <a:r>
                        <a:rPr lang="en-US" baseline="0" dirty="0"/>
                        <a:t>Install Time (est.)</a:t>
                      </a:r>
                      <a:endParaRPr lang="en-US" dirty="0"/>
                    </a:p>
                  </a:txBody>
                  <a:tcPr/>
                </a:tc>
                <a:tc>
                  <a:txBody>
                    <a:bodyPr/>
                    <a:lstStyle/>
                    <a:p>
                      <a:r>
                        <a:rPr lang="en-US" dirty="0"/>
                        <a:t>Three</a:t>
                      </a:r>
                      <a:r>
                        <a:rPr lang="en-US" baseline="0" dirty="0"/>
                        <a:t> days</a:t>
                      </a:r>
                      <a:endParaRPr lang="en-US" dirty="0"/>
                    </a:p>
                  </a:txBody>
                  <a:tcPr/>
                </a:tc>
                <a:tc>
                  <a:txBody>
                    <a:bodyPr/>
                    <a:lstStyle/>
                    <a:p>
                      <a:r>
                        <a:rPr lang="en-US" dirty="0"/>
                        <a:t>Half-Day</a:t>
                      </a:r>
                    </a:p>
                  </a:txBody>
                  <a:tcPr/>
                </a:tc>
                <a:extLst>
                  <a:ext uri="{0D108BD9-81ED-4DB2-BD59-A6C34878D82A}">
                    <a16:rowId xmlns:a16="http://schemas.microsoft.com/office/drawing/2014/main" val="2765069277"/>
                  </a:ext>
                </a:extLst>
              </a:tr>
              <a:tr h="406560">
                <a:tc>
                  <a:txBody>
                    <a:bodyPr/>
                    <a:lstStyle/>
                    <a:p>
                      <a:r>
                        <a:rPr lang="en-US" baseline="0" dirty="0"/>
                        <a:t>Cloud </a:t>
                      </a:r>
                      <a:r>
                        <a:rPr lang="en-US" baseline="0" dirty="0" err="1"/>
                        <a:t>Config</a:t>
                      </a:r>
                      <a:r>
                        <a:rPr lang="en-US" baseline="0" dirty="0"/>
                        <a:t> Time</a:t>
                      </a:r>
                      <a:r>
                        <a:rPr lang="en-US" strike="noStrike" baseline="30000" dirty="0"/>
                        <a:t>5</a:t>
                      </a:r>
                      <a:endParaRPr lang="en-US" dirty="0"/>
                    </a:p>
                  </a:txBody>
                  <a:tcPr/>
                </a:tc>
                <a:tc gridSpan="2">
                  <a:txBody>
                    <a:bodyPr/>
                    <a:lstStyle/>
                    <a:p>
                      <a:pPr algn="ctr"/>
                      <a:r>
                        <a:rPr lang="en-US" dirty="0"/>
                        <a:t>Equivalent</a:t>
                      </a:r>
                    </a:p>
                  </a:txBody>
                  <a:tcPr/>
                </a:tc>
                <a:tc hMerge="1">
                  <a:txBody>
                    <a:bodyPr/>
                    <a:lstStyle/>
                    <a:p>
                      <a:endParaRPr lang="en-US"/>
                    </a:p>
                  </a:txBody>
                  <a:tcPr/>
                </a:tc>
                <a:extLst>
                  <a:ext uri="{0D108BD9-81ED-4DB2-BD59-A6C34878D82A}">
                    <a16:rowId xmlns:a16="http://schemas.microsoft.com/office/drawing/2014/main" val="1471770062"/>
                  </a:ext>
                </a:extLst>
              </a:tr>
              <a:tr h="406560">
                <a:tc>
                  <a:txBody>
                    <a:bodyPr/>
                    <a:lstStyle/>
                    <a:p>
                      <a:r>
                        <a:rPr lang="en-US" dirty="0"/>
                        <a:t>PSTN</a:t>
                      </a:r>
                      <a:r>
                        <a:rPr lang="en-US" baseline="0" dirty="0"/>
                        <a:t> / PBX Integration</a:t>
                      </a:r>
                      <a:r>
                        <a:rPr lang="en-US" strike="noStrike" baseline="30000" dirty="0"/>
                        <a:t>5</a:t>
                      </a:r>
                      <a:endParaRPr lang="en-US" dirty="0"/>
                    </a:p>
                  </a:txBody>
                  <a:tcPr/>
                </a:tc>
                <a:tc gridSpan="2">
                  <a:txBody>
                    <a:bodyPr/>
                    <a:lstStyle/>
                    <a:p>
                      <a:pPr algn="ctr"/>
                      <a:r>
                        <a:rPr lang="en-US" dirty="0"/>
                        <a:t>Equivalent</a:t>
                      </a:r>
                    </a:p>
                  </a:txBody>
                  <a:tcPr/>
                </a:tc>
                <a:tc hMerge="1">
                  <a:txBody>
                    <a:bodyPr/>
                    <a:lstStyle/>
                    <a:p>
                      <a:endParaRPr lang="en-US"/>
                    </a:p>
                  </a:txBody>
                  <a:tcPr/>
                </a:tc>
                <a:extLst>
                  <a:ext uri="{0D108BD9-81ED-4DB2-BD59-A6C34878D82A}">
                    <a16:rowId xmlns:a16="http://schemas.microsoft.com/office/drawing/2014/main" val="276265850"/>
                  </a:ext>
                </a:extLst>
              </a:tr>
              <a:tr h="406560">
                <a:tc>
                  <a:txBody>
                    <a:bodyPr/>
                    <a:lstStyle/>
                    <a:p>
                      <a:r>
                        <a:rPr lang="en-US" dirty="0"/>
                        <a:t>Additional Scenarios</a:t>
                      </a:r>
                      <a:r>
                        <a:rPr lang="en-US" baseline="0" dirty="0"/>
                        <a:t> Supported</a:t>
                      </a:r>
                      <a:r>
                        <a:rPr lang="en-US" strike="noStrike" baseline="30000" dirty="0"/>
                        <a:t>6</a:t>
                      </a:r>
                      <a:endParaRPr lang="en-US" dirty="0"/>
                    </a:p>
                  </a:txBody>
                  <a:tcPr/>
                </a:tc>
                <a:tc>
                  <a:txBody>
                    <a:bodyPr/>
                    <a:lstStyle/>
                    <a:p>
                      <a:r>
                        <a:rPr lang="en-US" dirty="0"/>
                        <a:t>Users homed on-premises</a:t>
                      </a:r>
                    </a:p>
                    <a:p>
                      <a:r>
                        <a:rPr lang="en-US" dirty="0"/>
                        <a:t>Video</a:t>
                      </a:r>
                      <a:r>
                        <a:rPr lang="en-US" baseline="0" dirty="0"/>
                        <a:t> Interoperability</a:t>
                      </a:r>
                    </a:p>
                    <a:p>
                      <a:r>
                        <a:rPr lang="en-US" dirty="0"/>
                        <a:t>Enterprise Voice</a:t>
                      </a:r>
                      <a:r>
                        <a:rPr lang="en-US" baseline="0" dirty="0"/>
                        <a:t> (RGS, CAC, Branch – analog, etc.)</a:t>
                      </a:r>
                    </a:p>
                    <a:p>
                      <a:r>
                        <a:rPr lang="en-US" baseline="0" dirty="0"/>
                        <a:t>On-Prem Dial-in Conferencing</a:t>
                      </a:r>
                    </a:p>
                  </a:txBody>
                  <a:tcPr/>
                </a:tc>
                <a:tc>
                  <a:txBody>
                    <a:bodyPr/>
                    <a:lstStyle/>
                    <a:p>
                      <a:r>
                        <a:rPr lang="en-US" dirty="0"/>
                        <a:t>None (** Much simpler</a:t>
                      </a:r>
                      <a:r>
                        <a:rPr lang="en-US" baseline="0" dirty="0"/>
                        <a:t> to scale out)</a:t>
                      </a:r>
                      <a:endParaRPr lang="en-US" dirty="0"/>
                    </a:p>
                  </a:txBody>
                  <a:tcPr/>
                </a:tc>
                <a:extLst>
                  <a:ext uri="{0D108BD9-81ED-4DB2-BD59-A6C34878D82A}">
                    <a16:rowId xmlns:a16="http://schemas.microsoft.com/office/drawing/2014/main" val="415549924"/>
                  </a:ext>
                </a:extLst>
              </a:tr>
            </a:tbl>
          </a:graphicData>
        </a:graphic>
      </p:graphicFrame>
    </p:spTree>
    <p:extLst>
      <p:ext uri="{BB962C8B-B14F-4D97-AF65-F5344CB8AC3E}">
        <p14:creationId xmlns:p14="http://schemas.microsoft.com/office/powerpoint/2010/main" val="35006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80" dirty="0"/>
              <a:t>Pre-requisites: Server Pool</a:t>
            </a:r>
          </a:p>
        </p:txBody>
      </p:sp>
      <p:sp>
        <p:nvSpPr>
          <p:cNvPr id="8" name="Text Placeholder 2"/>
          <p:cNvSpPr>
            <a:spLocks noGrp="1"/>
          </p:cNvSpPr>
          <p:nvPr>
            <p:ph type="body" sz="quarter" idx="10"/>
          </p:nvPr>
        </p:nvSpPr>
        <p:spPr>
          <a:xfrm>
            <a:off x="274638" y="1700692"/>
            <a:ext cx="11887200" cy="4360040"/>
          </a:xfrm>
        </p:spPr>
        <p:txBody>
          <a:bodyPr/>
          <a:lstStyle/>
          <a:p>
            <a:r>
              <a:rPr lang="en-US" sz="2856" b="1" dirty="0"/>
              <a:t>Pool</a:t>
            </a:r>
            <a:r>
              <a:rPr lang="en-US" sz="2856" dirty="0"/>
              <a:t>: Lync Server 2013 or Skype for Business 2015 Server </a:t>
            </a:r>
            <a:br>
              <a:rPr lang="en-US" sz="2856" dirty="0"/>
            </a:br>
            <a:r>
              <a:rPr lang="en-US" sz="2856" dirty="0"/>
              <a:t>	Standard or Enterprise Edition</a:t>
            </a:r>
          </a:p>
          <a:p>
            <a:r>
              <a:rPr lang="en-US" sz="2856" b="1" dirty="0"/>
              <a:t>Edge</a:t>
            </a:r>
            <a:r>
              <a:rPr lang="en-US" sz="2856" dirty="0"/>
              <a:t>: Lync Server 2013 or Skype for Business Server 2015</a:t>
            </a:r>
          </a:p>
          <a:p>
            <a:r>
              <a:rPr lang="en-US" sz="2856" b="1" dirty="0"/>
              <a:t>Mediation</a:t>
            </a:r>
            <a:r>
              <a:rPr lang="en-US" sz="2856" dirty="0"/>
              <a:t>: Lync Server 2013 or Skype for Business Server 2015</a:t>
            </a:r>
          </a:p>
          <a:p>
            <a:r>
              <a:rPr lang="en-US" sz="2856" dirty="0"/>
              <a:t>	Co-located or in a separate pool</a:t>
            </a:r>
          </a:p>
          <a:p>
            <a:endParaRPr lang="en-US" sz="2856" dirty="0"/>
          </a:p>
          <a:p>
            <a:r>
              <a:rPr lang="en-US" sz="2856" dirty="0"/>
              <a:t>Tested On-premises PSTN infrastructure</a:t>
            </a:r>
          </a:p>
          <a:p>
            <a:r>
              <a:rPr lang="en-US" sz="2856" dirty="0"/>
              <a:t>Active directory synchronization</a:t>
            </a:r>
          </a:p>
          <a:p>
            <a:r>
              <a:rPr lang="en-US" sz="2856" dirty="0"/>
              <a:t>Skype for Business Hybrid Organization configured </a:t>
            </a:r>
          </a:p>
        </p:txBody>
      </p:sp>
    </p:spTree>
    <p:extLst>
      <p:ext uri="{BB962C8B-B14F-4D97-AF65-F5344CB8AC3E}">
        <p14:creationId xmlns:p14="http://schemas.microsoft.com/office/powerpoint/2010/main" val="120386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80" dirty="0"/>
              <a:t>Pre-requisites: Cloud Connector Edition</a:t>
            </a:r>
          </a:p>
        </p:txBody>
      </p:sp>
      <p:sp>
        <p:nvSpPr>
          <p:cNvPr id="8" name="Text Placeholder 2"/>
          <p:cNvSpPr>
            <a:spLocks noGrp="1"/>
          </p:cNvSpPr>
          <p:nvPr>
            <p:ph type="body" sz="quarter" idx="10"/>
          </p:nvPr>
        </p:nvSpPr>
        <p:spPr>
          <a:xfrm>
            <a:off x="274638" y="1058862"/>
            <a:ext cx="11887200" cy="5706177"/>
          </a:xfrm>
        </p:spPr>
        <p:txBody>
          <a:bodyPr/>
          <a:lstStyle/>
          <a:p>
            <a:r>
              <a:rPr lang="en-US" dirty="0"/>
              <a:t>Requirements</a:t>
            </a:r>
          </a:p>
          <a:p>
            <a:r>
              <a:rPr lang="en-US" sz="2000" dirty="0">
                <a:solidFill>
                  <a:srgbClr val="6E6E73"/>
                </a:solidFill>
                <a:latin typeface="Segoe UI"/>
              </a:rPr>
              <a:t>No on-premises Skype For Business Deployment</a:t>
            </a:r>
          </a:p>
          <a:p>
            <a:r>
              <a:rPr lang="en-US" sz="2000" dirty="0">
                <a:solidFill>
                  <a:srgbClr val="6E6E73"/>
                </a:solidFill>
                <a:latin typeface="Segoe UI"/>
              </a:rPr>
              <a:t>Qualified next-hop SIP Peer: IP-PBX, SIP Trunk, SBC or Gateway</a:t>
            </a:r>
          </a:p>
          <a:p>
            <a:r>
              <a:rPr lang="en-US" sz="2000" dirty="0">
                <a:solidFill>
                  <a:srgbClr val="6E6E73"/>
                </a:solidFill>
                <a:latin typeface="Segoe UI"/>
              </a:rPr>
              <a:t>Hosts located in the DMZ</a:t>
            </a:r>
          </a:p>
          <a:p>
            <a:endParaRPr lang="en-US" sz="2000" dirty="0">
              <a:solidFill>
                <a:srgbClr val="6E6E73"/>
              </a:solidFill>
              <a:latin typeface="Segoe UI"/>
            </a:endParaRPr>
          </a:p>
          <a:p>
            <a:endParaRPr lang="en-US" sz="2000" dirty="0">
              <a:solidFill>
                <a:srgbClr val="6E6E73"/>
              </a:solidFill>
              <a:latin typeface="Segoe UI"/>
            </a:endParaRPr>
          </a:p>
          <a:p>
            <a:endParaRPr lang="en-US" sz="2000" dirty="0">
              <a:solidFill>
                <a:srgbClr val="6E6E73"/>
              </a:solidFill>
              <a:latin typeface="Segoe UI"/>
            </a:endParaRPr>
          </a:p>
          <a:p>
            <a:endParaRPr lang="en-US" sz="2000" dirty="0">
              <a:solidFill>
                <a:srgbClr val="6E6E73"/>
              </a:solidFill>
              <a:latin typeface="Segoe UI"/>
            </a:endParaRPr>
          </a:p>
          <a:p>
            <a:endParaRPr lang="en-US" sz="2000" dirty="0">
              <a:solidFill>
                <a:srgbClr val="6E6E73"/>
              </a:solidFill>
              <a:latin typeface="Segoe UI"/>
            </a:endParaRPr>
          </a:p>
          <a:p>
            <a:endParaRPr lang="en-US" sz="2000" dirty="0">
              <a:solidFill>
                <a:srgbClr val="6E6E73"/>
              </a:solidFill>
              <a:latin typeface="Segoe UI"/>
            </a:endParaRPr>
          </a:p>
          <a:p>
            <a:endParaRPr lang="en-US" sz="2000" dirty="0">
              <a:solidFill>
                <a:srgbClr val="6E6E73"/>
              </a:solidFill>
              <a:latin typeface="Segoe UI"/>
            </a:endParaRPr>
          </a:p>
          <a:p>
            <a:endParaRPr lang="en-US" sz="2000" dirty="0">
              <a:solidFill>
                <a:srgbClr val="6E6E73"/>
              </a:solidFill>
              <a:latin typeface="Segoe UI"/>
            </a:endParaRPr>
          </a:p>
          <a:p>
            <a:pPr lvl="0">
              <a:lnSpc>
                <a:spcPct val="100000"/>
              </a:lnSpc>
              <a:spcBef>
                <a:spcPts val="0"/>
              </a:spcBef>
              <a:buSzTx/>
              <a:defRPr/>
            </a:pPr>
            <a:r>
              <a:rPr lang="en-US" dirty="0"/>
              <a:t>Capacity</a:t>
            </a:r>
            <a:r>
              <a:rPr lang="en-US" sz="4080" spc="-100" dirty="0">
                <a:ln w="3175">
                  <a:noFill/>
                </a:ln>
                <a:solidFill>
                  <a:srgbClr val="00AFF0">
                    <a:lumMod val="60000"/>
                    <a:lumOff val="40000"/>
                  </a:srgbClr>
                </a:solidFill>
                <a:latin typeface="Segoe UI"/>
                <a:cs typeface="Arial" charset="0"/>
              </a:rPr>
              <a:t> </a:t>
            </a:r>
          </a:p>
          <a:p>
            <a:pPr lvl="0">
              <a:lnSpc>
                <a:spcPct val="100000"/>
              </a:lnSpc>
              <a:spcBef>
                <a:spcPts val="0"/>
              </a:spcBef>
              <a:buSzTx/>
              <a:defRPr/>
            </a:pPr>
            <a:r>
              <a:rPr lang="en-US" sz="2000" dirty="0">
                <a:solidFill>
                  <a:srgbClr val="6E6E73"/>
                </a:solidFill>
                <a:latin typeface="Segoe UI"/>
              </a:rPr>
              <a:t>Stand-alone capacity estimated with 70% Internal Users, 30% External users</a:t>
            </a:r>
          </a:p>
          <a:p>
            <a:pPr lvl="0">
              <a:lnSpc>
                <a:spcPct val="100000"/>
              </a:lnSpc>
              <a:spcBef>
                <a:spcPts val="0"/>
              </a:spcBef>
              <a:buSzTx/>
              <a:defRPr/>
            </a:pPr>
            <a:r>
              <a:rPr lang="en-US" sz="2000" dirty="0">
                <a:solidFill>
                  <a:srgbClr val="6E6E73"/>
                </a:solidFill>
                <a:latin typeface="Segoe UI"/>
              </a:rPr>
              <a:t>Multiple Packaged VM sets can be stacked for greater scale.</a:t>
            </a:r>
          </a:p>
        </p:txBody>
      </p:sp>
      <p:graphicFrame>
        <p:nvGraphicFramePr>
          <p:cNvPr id="6" name="Table 5"/>
          <p:cNvGraphicFramePr>
            <a:graphicFrameLocks noGrp="1"/>
          </p:cNvGraphicFramePr>
          <p:nvPr>
            <p:extLst/>
          </p:nvPr>
        </p:nvGraphicFramePr>
        <p:xfrm>
          <a:off x="417656" y="2772137"/>
          <a:ext cx="10448781" cy="2587403"/>
        </p:xfrm>
        <a:graphic>
          <a:graphicData uri="http://schemas.openxmlformats.org/drawingml/2006/table">
            <a:tbl>
              <a:tblPr firstRow="1" firstCol="1" bandRow="1">
                <a:tableStyleId>{5C22544A-7EE6-4342-B048-85BDC9FD1C3A}</a:tableStyleId>
              </a:tblPr>
              <a:tblGrid>
                <a:gridCol w="1228581">
                  <a:extLst>
                    <a:ext uri="{9D8B030D-6E8A-4147-A177-3AD203B41FA5}">
                      <a16:colId xmlns:a16="http://schemas.microsoft.com/office/drawing/2014/main" val="1561263339"/>
                    </a:ext>
                  </a:extLst>
                </a:gridCol>
                <a:gridCol w="4343400">
                  <a:extLst>
                    <a:ext uri="{9D8B030D-6E8A-4147-A177-3AD203B41FA5}">
                      <a16:colId xmlns:a16="http://schemas.microsoft.com/office/drawing/2014/main" val="1630401835"/>
                    </a:ext>
                  </a:extLst>
                </a:gridCol>
                <a:gridCol w="4876800">
                  <a:extLst>
                    <a:ext uri="{9D8B030D-6E8A-4147-A177-3AD203B41FA5}">
                      <a16:colId xmlns:a16="http://schemas.microsoft.com/office/drawing/2014/main" val="4063466826"/>
                    </a:ext>
                  </a:extLst>
                </a:gridCol>
              </a:tblGrid>
              <a:tr h="320040">
                <a:tc>
                  <a:txBody>
                    <a:bodyPr/>
                    <a:lstStyle/>
                    <a:p>
                      <a:pPr marL="0" marR="0">
                        <a:spcBef>
                          <a:spcPts val="0"/>
                        </a:spcBef>
                        <a:spcAft>
                          <a:spcPts val="0"/>
                        </a:spcAft>
                      </a:pPr>
                      <a:r>
                        <a:rPr lang="en-US" sz="18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500 Simultaneous Calls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50 Simultaneous Calls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1257326"/>
                  </a:ext>
                </a:extLst>
              </a:tr>
              <a:tr h="640080">
                <a:tc>
                  <a:txBody>
                    <a:bodyPr/>
                    <a:lstStyle/>
                    <a:p>
                      <a:pPr marL="0" marR="0">
                        <a:spcBef>
                          <a:spcPts val="0"/>
                        </a:spcBef>
                        <a:spcAft>
                          <a:spcPts val="0"/>
                        </a:spcAft>
                      </a:pPr>
                      <a:r>
                        <a:rPr lang="en-US" sz="1800">
                          <a:effectLst/>
                        </a:rPr>
                        <a:t>CPU</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dirty="0">
                          <a:effectLst/>
                        </a:rPr>
                        <a:t>64-bit dual processor, six core,</a:t>
                      </a:r>
                      <a:br>
                        <a:rPr lang="en-US" sz="1800" dirty="0">
                          <a:effectLst/>
                        </a:rPr>
                      </a:br>
                      <a:r>
                        <a:rPr lang="en-US" sz="1800" dirty="0">
                          <a:effectLst/>
                        </a:rPr>
                        <a:t>2.50 gigahertz (GHz) or higher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Intel i7 4790 quad core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9781039"/>
                  </a:ext>
                </a:extLst>
              </a:tr>
              <a:tr h="377603">
                <a:tc>
                  <a:txBody>
                    <a:bodyPr/>
                    <a:lstStyle/>
                    <a:p>
                      <a:pPr marL="0" marR="0">
                        <a:spcBef>
                          <a:spcPts val="0"/>
                        </a:spcBef>
                        <a:spcAft>
                          <a:spcPts val="0"/>
                        </a:spcAft>
                      </a:pPr>
                      <a:r>
                        <a:rPr lang="en-US" sz="1800">
                          <a:effectLst/>
                        </a:rPr>
                        <a:t>RAM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dirty="0">
                          <a:effectLst/>
                        </a:rPr>
                        <a:t>64 GB ECC RAM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dirty="0">
                          <a:effectLst/>
                        </a:rPr>
                        <a:t>32 GB DDR3-1600 non-ECC</a:t>
                      </a:r>
                      <a:endParaRPr lang="en-US" sz="2400" dirty="0">
                        <a:effectLst/>
                        <a:latin typeface="Segoe UI" panose="020B05020402040202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1509617"/>
                  </a:ext>
                </a:extLst>
              </a:tr>
              <a:tr h="609600">
                <a:tc>
                  <a:txBody>
                    <a:bodyPr/>
                    <a:lstStyle/>
                    <a:p>
                      <a:pPr marL="0" marR="0">
                        <a:spcBef>
                          <a:spcPts val="0"/>
                        </a:spcBef>
                        <a:spcAft>
                          <a:spcPts val="0"/>
                        </a:spcAft>
                      </a:pPr>
                      <a:r>
                        <a:rPr lang="en-US" sz="1800">
                          <a:effectLst/>
                        </a:rPr>
                        <a:t>Disk</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dirty="0">
                          <a:effectLst/>
                        </a:rPr>
                        <a:t>Four 600 GB 10K RPM 128M Cache </a:t>
                      </a:r>
                      <a:br>
                        <a:rPr lang="en-US" sz="1800" dirty="0">
                          <a:effectLst/>
                        </a:rPr>
                      </a:br>
                      <a:r>
                        <a:rPr lang="en-US" sz="1800" dirty="0">
                          <a:effectLst/>
                        </a:rPr>
                        <a:t>SAS 6Gbps disks, RAID 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dirty="0">
                          <a:effectLst/>
                        </a:rPr>
                        <a:t>Two 1TB 7200RPM SATA III (6 </a:t>
                      </a:r>
                      <a:r>
                        <a:rPr lang="en-US" sz="1800" dirty="0" err="1">
                          <a:effectLst/>
                        </a:rPr>
                        <a:t>Gbps</a:t>
                      </a:r>
                      <a:r>
                        <a:rPr lang="en-US" sz="1800" dirty="0">
                          <a:effectLst/>
                        </a:rPr>
                        <a:t>) in RAID 0</a:t>
                      </a:r>
                      <a:endParaRPr lang="en-US" sz="2400" dirty="0">
                        <a:effectLst/>
                        <a:latin typeface="Segoe UI" panose="020B05020402040202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8271672"/>
                  </a:ext>
                </a:extLst>
              </a:tr>
              <a:tr h="640080">
                <a:tc>
                  <a:txBody>
                    <a:bodyPr/>
                    <a:lstStyle/>
                    <a:p>
                      <a:pPr marL="0" marR="0">
                        <a:spcBef>
                          <a:spcPts val="0"/>
                        </a:spcBef>
                        <a:spcAft>
                          <a:spcPts val="0"/>
                        </a:spcAft>
                      </a:pPr>
                      <a:r>
                        <a:rPr lang="en-US" sz="1800" dirty="0">
                          <a:effectLst/>
                        </a:rPr>
                        <a:t>Network</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dirty="0">
                          <a:effectLst/>
                        </a:rPr>
                        <a:t>Three 1 </a:t>
                      </a:r>
                      <a:r>
                        <a:rPr lang="en-US" sz="1800" dirty="0" err="1">
                          <a:effectLst/>
                        </a:rPr>
                        <a:t>Gbps</a:t>
                      </a:r>
                      <a:r>
                        <a:rPr lang="en-US" sz="1800" dirty="0">
                          <a:effectLst/>
                        </a:rPr>
                        <a:t> Ethernet </a:t>
                      </a:r>
                      <a:br>
                        <a:rPr lang="en-US" sz="1800" dirty="0">
                          <a:effectLst/>
                        </a:rPr>
                      </a:br>
                      <a:r>
                        <a:rPr lang="en-US" sz="1800" dirty="0">
                          <a:effectLst/>
                        </a:rPr>
                        <a:t>High throughput network adapters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Two 1 </a:t>
                      </a:r>
                      <a:r>
                        <a:rPr lang="en-US" sz="1800" dirty="0" err="1">
                          <a:effectLst/>
                        </a:rPr>
                        <a:t>Gbps</a:t>
                      </a:r>
                      <a:r>
                        <a:rPr lang="en-US" sz="1800" dirty="0">
                          <a:effectLst/>
                        </a:rPr>
                        <a:t> Ethernet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1552288"/>
                  </a:ext>
                </a:extLst>
              </a:tr>
            </a:tbl>
          </a:graphicData>
        </a:graphic>
      </p:graphicFrame>
      <p:sp>
        <p:nvSpPr>
          <p:cNvPr id="5" name="Oval 4"/>
          <p:cNvSpPr/>
          <p:nvPr/>
        </p:nvSpPr>
        <p:spPr bwMode="auto">
          <a:xfrm>
            <a:off x="8580437" y="-2294"/>
            <a:ext cx="3823053" cy="3270956"/>
          </a:xfrm>
          <a:prstGeom prst="ellipse">
            <a:avLst/>
          </a:prstGeom>
          <a:solidFill>
            <a:srgbClr val="0078D7"/>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gradFill>
                  <a:gsLst>
                    <a:gs pos="5439">
                      <a:srgbClr val="F8F8F8"/>
                    </a:gs>
                    <a:gs pos="10000">
                      <a:srgbClr val="F8F8F8"/>
                    </a:gs>
                  </a:gsLst>
                  <a:lin ang="5400000" scaled="0"/>
                </a:gradFill>
                <a:effectLst/>
                <a:uLnTx/>
                <a:uFillTx/>
              </a:rPr>
              <a:t>Deploy Cloud Connector</a:t>
            </a:r>
          </a:p>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gradFill>
                  <a:gsLst>
                    <a:gs pos="5439">
                      <a:srgbClr val="F8F8F8"/>
                    </a:gs>
                    <a:gs pos="10000">
                      <a:srgbClr val="F8F8F8"/>
                    </a:gs>
                  </a:gsLst>
                  <a:lin ang="5400000" scaled="0"/>
                </a:gradFill>
                <a:effectLst/>
                <a:uLnTx/>
                <a:uFillTx/>
              </a:rPr>
              <a:t>BRK3059</a:t>
            </a:r>
          </a:p>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gradFill>
                  <a:gsLst>
                    <a:gs pos="5439">
                      <a:srgbClr val="F8F8F8"/>
                    </a:gs>
                    <a:gs pos="10000">
                      <a:srgbClr val="F8F8F8"/>
                    </a:gs>
                  </a:gsLst>
                  <a:lin ang="5400000" scaled="0"/>
                </a:gradFill>
                <a:effectLst/>
                <a:uLnTx/>
                <a:uFillTx/>
              </a:rPr>
              <a:t>Thurs 14:15</a:t>
            </a:r>
          </a:p>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gradFill>
                  <a:gsLst>
                    <a:gs pos="5439">
                      <a:srgbClr val="F8F8F8"/>
                    </a:gs>
                    <a:gs pos="10000">
                      <a:srgbClr val="F8F8F8"/>
                    </a:gs>
                  </a:gsLst>
                  <a:lin ang="5400000" scaled="0"/>
                </a:gradFill>
                <a:effectLst/>
                <a:uLnTx/>
                <a:uFillTx/>
              </a:rPr>
              <a:t>C113</a:t>
            </a:r>
          </a:p>
        </p:txBody>
      </p:sp>
    </p:spTree>
    <p:extLst>
      <p:ext uri="{BB962C8B-B14F-4D97-AF65-F5344CB8AC3E}">
        <p14:creationId xmlns:p14="http://schemas.microsoft.com/office/powerpoint/2010/main" val="329183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Text Placeholder 2"/>
          <p:cNvSpPr>
            <a:spLocks noGrp="1"/>
          </p:cNvSpPr>
          <p:nvPr>
            <p:ph type="body" sz="quarter" idx="10"/>
          </p:nvPr>
        </p:nvSpPr>
        <p:spPr>
          <a:xfrm>
            <a:off x="274638" y="1212850"/>
            <a:ext cx="11887200" cy="4124206"/>
          </a:xfrm>
        </p:spPr>
        <p:txBody>
          <a:bodyPr/>
          <a:lstStyle/>
          <a:p>
            <a:endParaRPr lang="en-US" dirty="0"/>
          </a:p>
          <a:p>
            <a:r>
              <a:rPr lang="en-US" dirty="0"/>
              <a:t>Cloud PBX is ready for your users today!</a:t>
            </a:r>
          </a:p>
          <a:p>
            <a:endParaRPr lang="en-US" dirty="0"/>
          </a:p>
          <a:p>
            <a:r>
              <a:rPr lang="en-US" dirty="0"/>
              <a:t>Try it at </a:t>
            </a:r>
            <a:r>
              <a:rPr lang="en-US" dirty="0">
                <a:hlinkClick r:id="rId2"/>
              </a:rPr>
              <a:t>http://aka.ms/E5Trial</a:t>
            </a:r>
            <a:endParaRPr lang="en-US" dirty="0"/>
          </a:p>
          <a:p>
            <a:endParaRPr lang="en-US" dirty="0"/>
          </a:p>
          <a:p>
            <a:r>
              <a:rPr lang="en-US" dirty="0"/>
              <a:t>Stop by the Expo hall to learn more</a:t>
            </a:r>
          </a:p>
        </p:txBody>
      </p:sp>
      <p:sp>
        <p:nvSpPr>
          <p:cNvPr id="4" name="Oval 3"/>
          <p:cNvSpPr/>
          <p:nvPr/>
        </p:nvSpPr>
        <p:spPr bwMode="auto">
          <a:xfrm>
            <a:off x="8580437" y="-2294"/>
            <a:ext cx="3823053" cy="3270956"/>
          </a:xfrm>
          <a:prstGeom prst="ellipse">
            <a:avLst/>
          </a:prstGeom>
          <a:solidFill>
            <a:srgbClr val="0078D7"/>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gradFill>
                  <a:gsLst>
                    <a:gs pos="5439">
                      <a:srgbClr val="F8F8F8"/>
                    </a:gs>
                    <a:gs pos="10000">
                      <a:srgbClr val="F8F8F8"/>
                    </a:gs>
                  </a:gsLst>
                  <a:lin ang="5400000" scaled="0"/>
                </a:gradFill>
                <a:effectLst/>
                <a:uLnTx/>
                <a:uFillTx/>
              </a:rPr>
              <a:t>Cushman and Wakefield</a:t>
            </a:r>
          </a:p>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gradFill>
                  <a:gsLst>
                    <a:gs pos="5439">
                      <a:srgbClr val="F8F8F8"/>
                    </a:gs>
                    <a:gs pos="10000">
                      <a:srgbClr val="F8F8F8"/>
                    </a:gs>
                  </a:gsLst>
                  <a:lin ang="5400000" scaled="0"/>
                </a:gradFill>
                <a:effectLst/>
                <a:uLnTx/>
                <a:uFillTx/>
              </a:rPr>
              <a:t>BRK2073</a:t>
            </a:r>
          </a:p>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gradFill>
                  <a:gsLst>
                    <a:gs pos="5439">
                      <a:srgbClr val="F8F8F8"/>
                    </a:gs>
                    <a:gs pos="10000">
                      <a:srgbClr val="F8F8F8"/>
                    </a:gs>
                  </a:gsLst>
                  <a:lin ang="5400000" scaled="0"/>
                </a:gradFill>
                <a:effectLst/>
                <a:uLnTx/>
                <a:uFillTx/>
              </a:rPr>
              <a:t>Wed 14:00</a:t>
            </a:r>
          </a:p>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gradFill>
                  <a:gsLst>
                    <a:gs pos="5439">
                      <a:srgbClr val="F8F8F8"/>
                    </a:gs>
                    <a:gs pos="10000">
                      <a:srgbClr val="F8F8F8"/>
                    </a:gs>
                  </a:gsLst>
                  <a:lin ang="5400000" scaled="0"/>
                </a:gradFill>
                <a:effectLst/>
                <a:uLnTx/>
                <a:uFillTx/>
              </a:rPr>
              <a:t>C101</a:t>
            </a:r>
          </a:p>
        </p:txBody>
      </p:sp>
      <p:sp>
        <p:nvSpPr>
          <p:cNvPr id="5" name="Oval 4"/>
          <p:cNvSpPr/>
          <p:nvPr/>
        </p:nvSpPr>
        <p:spPr bwMode="auto">
          <a:xfrm>
            <a:off x="8580436" y="3723569"/>
            <a:ext cx="3823053" cy="3270956"/>
          </a:xfrm>
          <a:prstGeom prst="ellipse">
            <a:avLst/>
          </a:prstGeom>
          <a:solidFill>
            <a:srgbClr val="0078D7"/>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gradFill>
                  <a:gsLst>
                    <a:gs pos="5439">
                      <a:srgbClr val="F8F8F8"/>
                    </a:gs>
                    <a:gs pos="10000">
                      <a:srgbClr val="F8F8F8"/>
                    </a:gs>
                  </a:gsLst>
                  <a:lin ang="5400000" scaled="0"/>
                </a:gradFill>
                <a:effectLst/>
                <a:uLnTx/>
                <a:uFillTx/>
              </a:rPr>
              <a:t>Kelly Services</a:t>
            </a:r>
          </a:p>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gradFill>
                  <a:gsLst>
                    <a:gs pos="5439">
                      <a:srgbClr val="F8F8F8"/>
                    </a:gs>
                    <a:gs pos="10000">
                      <a:srgbClr val="F8F8F8"/>
                    </a:gs>
                  </a:gsLst>
                  <a:lin ang="5400000" scaled="0"/>
                </a:gradFill>
                <a:effectLst/>
                <a:uLnTx/>
                <a:uFillTx/>
              </a:rPr>
              <a:t>BRK2074</a:t>
            </a:r>
          </a:p>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gradFill>
                  <a:gsLst>
                    <a:gs pos="5439">
                      <a:srgbClr val="F8F8F8"/>
                    </a:gs>
                    <a:gs pos="10000">
                      <a:srgbClr val="F8F8F8"/>
                    </a:gs>
                  </a:gsLst>
                  <a:lin ang="5400000" scaled="0"/>
                </a:gradFill>
                <a:effectLst/>
                <a:uLnTx/>
                <a:uFillTx/>
              </a:rPr>
              <a:t>Thurs 14:00</a:t>
            </a:r>
          </a:p>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gradFill>
                  <a:gsLst>
                    <a:gs pos="5439">
                      <a:srgbClr val="F8F8F8"/>
                    </a:gs>
                    <a:gs pos="10000">
                      <a:srgbClr val="F8F8F8"/>
                    </a:gs>
                  </a:gsLst>
                  <a:lin ang="5400000" scaled="0"/>
                </a:gradFill>
                <a:effectLst/>
                <a:uLnTx/>
                <a:uFillTx/>
              </a:rPr>
              <a:t>C114</a:t>
            </a:r>
          </a:p>
        </p:txBody>
      </p:sp>
    </p:spTree>
    <p:extLst>
      <p:ext uri="{BB962C8B-B14F-4D97-AF65-F5344CB8AC3E}">
        <p14:creationId xmlns:p14="http://schemas.microsoft.com/office/powerpoint/2010/main" val="1124793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nvPr>
        </p:nvGraphicFramePr>
        <p:xfrm>
          <a:off x="164570" y="265818"/>
          <a:ext cx="12039600" cy="6477000"/>
        </p:xfrm>
        <a:graphic>
          <a:graphicData uri="http://schemas.openxmlformats.org/drawingml/2006/table">
            <a:tbl>
              <a:tblPr bandRow="1">
                <a:tableStyleId>{72833802-FEF1-4C79-8D5D-14CF1EAF98D9}</a:tableStyleId>
              </a:tblPr>
              <a:tblGrid>
                <a:gridCol w="1368136">
                  <a:extLst>
                    <a:ext uri="{9D8B030D-6E8A-4147-A177-3AD203B41FA5}">
                      <a16:colId xmlns:a16="http://schemas.microsoft.com/office/drawing/2014/main" val="2361178407"/>
                    </a:ext>
                  </a:extLst>
                </a:gridCol>
                <a:gridCol w="1185718">
                  <a:extLst>
                    <a:ext uri="{9D8B030D-6E8A-4147-A177-3AD203B41FA5}">
                      <a16:colId xmlns:a16="http://schemas.microsoft.com/office/drawing/2014/main" val="3397786806"/>
                    </a:ext>
                  </a:extLst>
                </a:gridCol>
                <a:gridCol w="7935191">
                  <a:extLst>
                    <a:ext uri="{9D8B030D-6E8A-4147-A177-3AD203B41FA5}">
                      <a16:colId xmlns:a16="http://schemas.microsoft.com/office/drawing/2014/main" val="1544698632"/>
                    </a:ext>
                  </a:extLst>
                </a:gridCol>
                <a:gridCol w="1550555">
                  <a:extLst>
                    <a:ext uri="{9D8B030D-6E8A-4147-A177-3AD203B41FA5}">
                      <a16:colId xmlns:a16="http://schemas.microsoft.com/office/drawing/2014/main" val="528752507"/>
                    </a:ext>
                  </a:extLst>
                </a:gridCol>
              </a:tblGrid>
              <a:tr h="600968">
                <a:tc>
                  <a:txBody>
                    <a:bodyPr/>
                    <a:lstStyle/>
                    <a:p>
                      <a:pPr algn="ctr" fontAlgn="b"/>
                      <a:r>
                        <a:rPr lang="en-US" sz="1800" u="none" strike="noStrike" kern="1200" dirty="0">
                          <a:effectLst/>
                        </a:rPr>
                        <a:t>Tues 10:45</a:t>
                      </a:r>
                      <a:endParaRPr lang="en-US" sz="1800" b="0" u="none" strike="noStrike" kern="1200" dirty="0">
                        <a:solidFill>
                          <a:schemeClr val="dk1"/>
                        </a:solidFill>
                        <a:effectLst/>
                        <a:latin typeface="+mn-lt"/>
                        <a:ea typeface="+mn-ea"/>
                        <a:cs typeface="+mn-cs"/>
                      </a:endParaRPr>
                    </a:p>
                  </a:txBody>
                  <a:tcPr marL="1707" marR="1707" marT="1707" marB="0" anchor="ctr"/>
                </a:tc>
                <a:tc>
                  <a:txBody>
                    <a:bodyPr/>
                    <a:lstStyle/>
                    <a:p>
                      <a:pPr algn="ctr" fontAlgn="b"/>
                      <a:r>
                        <a:rPr lang="en-US" sz="1800" u="none" strike="noStrike" kern="1200" dirty="0">
                          <a:effectLst/>
                        </a:rPr>
                        <a:t>BRK3061</a:t>
                      </a:r>
                      <a:endParaRPr lang="en-US" sz="1800" b="0" u="none" strike="noStrike" kern="1200" dirty="0">
                        <a:solidFill>
                          <a:schemeClr val="dk1"/>
                        </a:solidFill>
                        <a:effectLst/>
                        <a:latin typeface="+mn-lt"/>
                        <a:ea typeface="+mn-ea"/>
                        <a:cs typeface="+mn-cs"/>
                      </a:endParaRPr>
                    </a:p>
                  </a:txBody>
                  <a:tcPr marL="1707" marR="1707" marT="1707" marB="0" anchor="ctr"/>
                </a:tc>
                <a:tc>
                  <a:txBody>
                    <a:bodyPr/>
                    <a:lstStyle/>
                    <a:p>
                      <a:pPr algn="l" fontAlgn="b"/>
                      <a:r>
                        <a:rPr lang="en-US" sz="1800" u="none" strike="noStrike" kern="1200" dirty="0">
                          <a:effectLst/>
                        </a:rPr>
                        <a:t>Ready your network for Skype for Business Online</a:t>
                      </a:r>
                      <a:endParaRPr lang="en-US" sz="1800" b="0" u="none" strike="noStrike" kern="1200" dirty="0">
                        <a:solidFill>
                          <a:schemeClr val="dk1"/>
                        </a:solidFill>
                        <a:effectLst/>
                        <a:latin typeface="+mn-lt"/>
                        <a:ea typeface="+mn-ea"/>
                        <a:cs typeface="+mn-cs"/>
                      </a:endParaRPr>
                    </a:p>
                  </a:txBody>
                  <a:tcPr marR="1707" marT="1707" marB="0" anchor="ctr"/>
                </a:tc>
                <a:tc>
                  <a:txBody>
                    <a:bodyPr/>
                    <a:lstStyle/>
                    <a:p>
                      <a:pPr algn="l" fontAlgn="b"/>
                      <a:r>
                        <a:rPr lang="en-US" sz="1800" u="none" strike="noStrike" kern="1200" dirty="0">
                          <a:effectLst/>
                        </a:rPr>
                        <a:t>B302 - B303 </a:t>
                      </a:r>
                      <a:endParaRPr lang="en-US" sz="1800" b="0" u="none" strike="noStrike" kern="1200" dirty="0">
                        <a:solidFill>
                          <a:schemeClr val="dk1"/>
                        </a:solidFill>
                        <a:effectLst/>
                        <a:latin typeface="+mn-lt"/>
                        <a:ea typeface="+mn-ea"/>
                        <a:cs typeface="+mn-cs"/>
                      </a:endParaRPr>
                    </a:p>
                  </a:txBody>
                  <a:tcPr marL="1707" marR="1707" marT="1707" marB="0" anchor="ctr"/>
                </a:tc>
                <a:extLst>
                  <a:ext uri="{0D108BD9-81ED-4DB2-BD59-A6C34878D82A}">
                    <a16:rowId xmlns:a16="http://schemas.microsoft.com/office/drawing/2014/main" val="2102978010"/>
                  </a:ext>
                </a:extLst>
              </a:tr>
              <a:tr h="731768">
                <a:tc>
                  <a:txBody>
                    <a:bodyPr/>
                    <a:lstStyle/>
                    <a:p>
                      <a:pPr algn="ctr" fontAlgn="b"/>
                      <a:r>
                        <a:rPr lang="en-US" sz="1800" u="none" strike="noStrike" kern="1200" dirty="0">
                          <a:effectLst/>
                        </a:rPr>
                        <a:t>Wed 10:45</a:t>
                      </a:r>
                      <a:endParaRPr lang="en-US" sz="1800" b="0" i="0" u="none" strike="noStrike" kern="1200" dirty="0">
                        <a:solidFill>
                          <a:srgbClr val="000000"/>
                        </a:solidFill>
                        <a:effectLst/>
                        <a:latin typeface="+mj-lt"/>
                        <a:ea typeface="+mn-ea"/>
                        <a:cs typeface="+mn-cs"/>
                      </a:endParaRPr>
                    </a:p>
                  </a:txBody>
                  <a:tcPr marL="9525" marR="9525" marT="9525" marB="0" anchor="ctr"/>
                </a:tc>
                <a:tc>
                  <a:txBody>
                    <a:bodyPr/>
                    <a:lstStyle/>
                    <a:p>
                      <a:pPr algn="ctr" fontAlgn="b"/>
                      <a:r>
                        <a:rPr lang="en-US" sz="1800" u="none" strike="noStrike" kern="1200" dirty="0">
                          <a:effectLst/>
                        </a:rPr>
                        <a:t>BRK3048</a:t>
                      </a:r>
                      <a:endParaRPr lang="en-US" sz="1800" b="0" i="0" u="none" strike="noStrike" kern="1200" dirty="0">
                        <a:solidFill>
                          <a:srgbClr val="000000"/>
                        </a:solidFill>
                        <a:effectLst/>
                        <a:latin typeface="+mj-lt"/>
                        <a:ea typeface="+mn-ea"/>
                        <a:cs typeface="+mn-cs"/>
                      </a:endParaRPr>
                    </a:p>
                  </a:txBody>
                  <a:tcPr marL="9525" marR="9525" marT="9525" marB="0" anchor="ctr"/>
                </a:tc>
                <a:tc>
                  <a:txBody>
                    <a:bodyPr/>
                    <a:lstStyle/>
                    <a:p>
                      <a:pPr algn="l" fontAlgn="b"/>
                      <a:r>
                        <a:rPr lang="en-US" sz="1800" u="none" strike="noStrike" kern="1200" dirty="0">
                          <a:effectLst/>
                        </a:rPr>
                        <a:t>Get under the hood of Skype for Business PSTN conferencing</a:t>
                      </a:r>
                      <a:endParaRPr lang="en-US" sz="1800" b="0" i="0" u="none" strike="noStrike" kern="1200" dirty="0">
                        <a:solidFill>
                          <a:srgbClr val="000000"/>
                        </a:solidFill>
                        <a:effectLst/>
                        <a:latin typeface="+mj-lt"/>
                        <a:ea typeface="+mn-ea"/>
                        <a:cs typeface="+mn-cs"/>
                      </a:endParaRPr>
                    </a:p>
                  </a:txBody>
                  <a:tcPr marR="9525" marT="9525" marB="0" anchor="ctr"/>
                </a:tc>
                <a:tc>
                  <a:txBody>
                    <a:bodyPr/>
                    <a:lstStyle/>
                    <a:p>
                      <a:pPr algn="l" fontAlgn="b"/>
                      <a:r>
                        <a:rPr lang="en-US" sz="1800" u="none" strike="noStrike" kern="1200" dirty="0">
                          <a:effectLst/>
                        </a:rPr>
                        <a:t>C302 </a:t>
                      </a:r>
                      <a:endParaRPr lang="en-US" sz="1800" b="0" i="0" u="none" strike="noStrike" kern="1200" dirty="0">
                        <a:solidFill>
                          <a:srgbClr val="000000"/>
                        </a:solidFill>
                        <a:effectLst/>
                        <a:latin typeface="+mj-lt"/>
                        <a:ea typeface="+mn-ea"/>
                        <a:cs typeface="+mn-cs"/>
                      </a:endParaRPr>
                    </a:p>
                  </a:txBody>
                  <a:tcPr marL="9525" marR="9525" marT="9525" marB="0" anchor="ctr"/>
                </a:tc>
                <a:extLst>
                  <a:ext uri="{0D108BD9-81ED-4DB2-BD59-A6C34878D82A}">
                    <a16:rowId xmlns:a16="http://schemas.microsoft.com/office/drawing/2014/main" val="1086231328"/>
                  </a:ext>
                </a:extLst>
              </a:tr>
              <a:tr h="638464">
                <a:tc>
                  <a:txBody>
                    <a:bodyPr/>
                    <a:lstStyle/>
                    <a:p>
                      <a:pPr algn="ctr" fontAlgn="b"/>
                      <a:r>
                        <a:rPr lang="en-US" sz="1800" u="none" strike="noStrike" kern="1200" dirty="0">
                          <a:effectLst/>
                        </a:rPr>
                        <a:t>Wed 14:00</a:t>
                      </a:r>
                      <a:endParaRPr lang="en-US" sz="1800" b="0" i="0" u="none" strike="noStrike" kern="1200" dirty="0">
                        <a:solidFill>
                          <a:srgbClr val="000000"/>
                        </a:solidFill>
                        <a:effectLst/>
                        <a:latin typeface="+mj-lt"/>
                        <a:ea typeface="+mn-ea"/>
                        <a:cs typeface="+mn-cs"/>
                      </a:endParaRPr>
                    </a:p>
                  </a:txBody>
                  <a:tcPr marL="9525" marR="9525" marT="9525" marB="0" anchor="ctr"/>
                </a:tc>
                <a:tc>
                  <a:txBody>
                    <a:bodyPr/>
                    <a:lstStyle/>
                    <a:p>
                      <a:pPr algn="ctr" fontAlgn="b"/>
                      <a:r>
                        <a:rPr lang="en-US" sz="1800" u="none" strike="noStrike" kern="1200" dirty="0">
                          <a:effectLst/>
                        </a:rPr>
                        <a:t>BRK2073</a:t>
                      </a:r>
                      <a:endParaRPr lang="en-US" sz="1800" b="0" i="0" u="none" strike="noStrike" kern="1200" dirty="0">
                        <a:solidFill>
                          <a:srgbClr val="000000"/>
                        </a:solidFill>
                        <a:effectLst/>
                        <a:latin typeface="+mj-lt"/>
                        <a:ea typeface="+mn-ea"/>
                        <a:cs typeface="+mn-cs"/>
                      </a:endParaRPr>
                    </a:p>
                  </a:txBody>
                  <a:tcPr marL="9525" marR="9525" marT="9525" marB="0" anchor="ctr"/>
                </a:tc>
                <a:tc>
                  <a:txBody>
                    <a:bodyPr/>
                    <a:lstStyle/>
                    <a:p>
                      <a:pPr algn="l" fontAlgn="b"/>
                      <a:r>
                        <a:rPr lang="en-US" sz="1800" u="none" strike="noStrike" kern="1200" dirty="0">
                          <a:effectLst/>
                        </a:rPr>
                        <a:t>Cushman and Wakefield with Skype for Business: A customer’s story</a:t>
                      </a:r>
                      <a:endParaRPr lang="en-US" sz="1800" b="0" i="0" u="none" strike="noStrike" kern="1200" dirty="0">
                        <a:solidFill>
                          <a:srgbClr val="000000"/>
                        </a:solidFill>
                        <a:effectLst/>
                        <a:latin typeface="+mj-lt"/>
                        <a:ea typeface="+mn-ea"/>
                        <a:cs typeface="+mn-cs"/>
                      </a:endParaRPr>
                    </a:p>
                  </a:txBody>
                  <a:tcPr marR="9525" marT="9525" marB="0" anchor="ctr"/>
                </a:tc>
                <a:tc>
                  <a:txBody>
                    <a:bodyPr/>
                    <a:lstStyle/>
                    <a:p>
                      <a:pPr algn="l" fontAlgn="b"/>
                      <a:r>
                        <a:rPr lang="en-US" sz="1800" u="none" strike="noStrike" kern="1200" dirty="0">
                          <a:effectLst/>
                        </a:rPr>
                        <a:t>C101 </a:t>
                      </a:r>
                      <a:endParaRPr lang="en-US" sz="1800" b="0" i="0" u="none" strike="noStrike" kern="1200" dirty="0">
                        <a:solidFill>
                          <a:srgbClr val="000000"/>
                        </a:solidFill>
                        <a:effectLst/>
                        <a:latin typeface="+mj-lt"/>
                        <a:ea typeface="+mn-ea"/>
                        <a:cs typeface="+mn-cs"/>
                      </a:endParaRPr>
                    </a:p>
                  </a:txBody>
                  <a:tcPr marL="9525" marR="9525" marT="9525" marB="0" anchor="ctr"/>
                </a:tc>
                <a:extLst>
                  <a:ext uri="{0D108BD9-81ED-4DB2-BD59-A6C34878D82A}">
                    <a16:rowId xmlns:a16="http://schemas.microsoft.com/office/drawing/2014/main" val="2412681916"/>
                  </a:ext>
                </a:extLst>
              </a:tr>
              <a:tr h="638464">
                <a:tc>
                  <a:txBody>
                    <a:bodyPr/>
                    <a:lstStyle/>
                    <a:p>
                      <a:pPr algn="ctr" fontAlgn="b"/>
                      <a:r>
                        <a:rPr lang="en-US" sz="1800" u="none" strike="noStrike" kern="1200" dirty="0">
                          <a:effectLst/>
                        </a:rPr>
                        <a:t>Wed 14:15</a:t>
                      </a:r>
                      <a:endParaRPr lang="en-US" sz="1800" b="0" i="0" u="none" strike="noStrike" kern="1200" dirty="0">
                        <a:solidFill>
                          <a:srgbClr val="000000"/>
                        </a:solidFill>
                        <a:effectLst/>
                        <a:latin typeface="+mj-lt"/>
                        <a:ea typeface="+mn-ea"/>
                        <a:cs typeface="+mn-cs"/>
                      </a:endParaRPr>
                    </a:p>
                  </a:txBody>
                  <a:tcPr marL="9525" marR="9525" marT="9525" marB="0" anchor="ctr"/>
                </a:tc>
                <a:tc>
                  <a:txBody>
                    <a:bodyPr/>
                    <a:lstStyle/>
                    <a:p>
                      <a:pPr algn="ctr" fontAlgn="b"/>
                      <a:r>
                        <a:rPr lang="en-US" sz="1800" u="none" strike="noStrike" kern="1200" dirty="0">
                          <a:effectLst/>
                        </a:rPr>
                        <a:t>BRK3056</a:t>
                      </a:r>
                      <a:endParaRPr lang="en-US" sz="1800" b="0" i="0" u="none" strike="noStrike" kern="1200" dirty="0">
                        <a:solidFill>
                          <a:srgbClr val="000000"/>
                        </a:solidFill>
                        <a:effectLst/>
                        <a:latin typeface="+mj-lt"/>
                        <a:ea typeface="+mn-ea"/>
                        <a:cs typeface="+mn-cs"/>
                      </a:endParaRPr>
                    </a:p>
                  </a:txBody>
                  <a:tcPr marL="9525" marR="9525" marT="9525" marB="0" anchor="ctr"/>
                </a:tc>
                <a:tc>
                  <a:txBody>
                    <a:bodyPr/>
                    <a:lstStyle/>
                    <a:p>
                      <a:pPr algn="l" fontAlgn="b"/>
                      <a:r>
                        <a:rPr lang="en-US" sz="1800" u="none" strike="noStrike" kern="1200" dirty="0">
                          <a:effectLst/>
                        </a:rPr>
                        <a:t>Plan for call management with Skype for Business Cloud PBX</a:t>
                      </a:r>
                      <a:endParaRPr lang="en-US" sz="1800" b="0" i="0" u="none" strike="noStrike" kern="1200" dirty="0">
                        <a:solidFill>
                          <a:srgbClr val="000000"/>
                        </a:solidFill>
                        <a:effectLst/>
                        <a:latin typeface="+mj-lt"/>
                        <a:ea typeface="+mn-ea"/>
                        <a:cs typeface="+mn-cs"/>
                      </a:endParaRPr>
                    </a:p>
                  </a:txBody>
                  <a:tcPr marR="9525" marT="9525" marB="0" anchor="ctr"/>
                </a:tc>
                <a:tc>
                  <a:txBody>
                    <a:bodyPr/>
                    <a:lstStyle/>
                    <a:p>
                      <a:pPr algn="l" fontAlgn="b"/>
                      <a:r>
                        <a:rPr lang="en-US" sz="1800" u="none" strike="noStrike" kern="1200" dirty="0">
                          <a:effectLst/>
                        </a:rPr>
                        <a:t>C113 </a:t>
                      </a:r>
                      <a:endParaRPr lang="en-US" sz="1800" b="0" i="0" u="none" strike="noStrike" kern="1200" dirty="0">
                        <a:solidFill>
                          <a:srgbClr val="000000"/>
                        </a:solidFill>
                        <a:effectLst/>
                        <a:latin typeface="+mj-lt"/>
                        <a:ea typeface="+mn-ea"/>
                        <a:cs typeface="+mn-cs"/>
                      </a:endParaRPr>
                    </a:p>
                  </a:txBody>
                  <a:tcPr marL="9525" marR="9525" marT="9525" marB="0" anchor="ctr"/>
                </a:tc>
                <a:extLst>
                  <a:ext uri="{0D108BD9-81ED-4DB2-BD59-A6C34878D82A}">
                    <a16:rowId xmlns:a16="http://schemas.microsoft.com/office/drawing/2014/main" val="3774483810"/>
                  </a:ext>
                </a:extLst>
              </a:tr>
              <a:tr h="638464">
                <a:tc>
                  <a:txBody>
                    <a:bodyPr/>
                    <a:lstStyle/>
                    <a:p>
                      <a:pPr algn="ctr" fontAlgn="b"/>
                      <a:r>
                        <a:rPr lang="en-US" sz="1800" u="none" strike="noStrike" kern="1200" dirty="0">
                          <a:effectLst/>
                        </a:rPr>
                        <a:t>Thurs 10:45</a:t>
                      </a:r>
                      <a:endParaRPr lang="en-US" sz="1800" b="0" u="none" strike="noStrike" kern="1200" dirty="0">
                        <a:solidFill>
                          <a:schemeClr val="dk1"/>
                        </a:solidFill>
                        <a:effectLst/>
                        <a:latin typeface="+mn-lt"/>
                        <a:ea typeface="+mn-ea"/>
                        <a:cs typeface="+mn-cs"/>
                      </a:endParaRPr>
                    </a:p>
                  </a:txBody>
                  <a:tcPr marL="9525" marR="9525" marT="9525" marB="0" anchor="ctr"/>
                </a:tc>
                <a:tc>
                  <a:txBody>
                    <a:bodyPr/>
                    <a:lstStyle/>
                    <a:p>
                      <a:pPr algn="ctr" fontAlgn="b"/>
                      <a:r>
                        <a:rPr lang="en-US" sz="1800" u="none" strike="noStrike" kern="1200" dirty="0">
                          <a:effectLst/>
                        </a:rPr>
                        <a:t>BRK3055</a:t>
                      </a:r>
                      <a:endParaRPr lang="en-US" sz="1800" b="0" u="none" strike="noStrike" kern="1200" dirty="0">
                        <a:solidFill>
                          <a:schemeClr val="dk1"/>
                        </a:solidFill>
                        <a:effectLst/>
                        <a:latin typeface="+mn-lt"/>
                        <a:ea typeface="+mn-ea"/>
                        <a:cs typeface="+mn-cs"/>
                      </a:endParaRPr>
                    </a:p>
                  </a:txBody>
                  <a:tcPr marL="9525" marR="9525" marT="9525" marB="0" anchor="ctr"/>
                </a:tc>
                <a:tc>
                  <a:txBody>
                    <a:bodyPr/>
                    <a:lstStyle/>
                    <a:p>
                      <a:pPr algn="l" fontAlgn="b"/>
                      <a:r>
                        <a:rPr lang="en-US" sz="1800" u="none" strike="noStrike" kern="1200" dirty="0">
                          <a:effectLst/>
                        </a:rPr>
                        <a:t>Plan and deploy Skype for Business Voice Devices</a:t>
                      </a:r>
                      <a:endParaRPr lang="en-US" sz="1800" b="0" u="none" strike="noStrike" kern="1200" dirty="0">
                        <a:solidFill>
                          <a:schemeClr val="dk1"/>
                        </a:solidFill>
                        <a:effectLst/>
                        <a:latin typeface="+mn-lt"/>
                        <a:ea typeface="+mn-ea"/>
                        <a:cs typeface="+mn-cs"/>
                      </a:endParaRPr>
                    </a:p>
                  </a:txBody>
                  <a:tcPr marR="9525" marT="9525" marB="0" anchor="ctr"/>
                </a:tc>
                <a:tc>
                  <a:txBody>
                    <a:bodyPr/>
                    <a:lstStyle/>
                    <a:p>
                      <a:pPr algn="l" fontAlgn="b"/>
                      <a:r>
                        <a:rPr lang="en-US" sz="1800" u="none" strike="noStrike" kern="1200" dirty="0">
                          <a:effectLst/>
                        </a:rPr>
                        <a:t>TM Broom 4 </a:t>
                      </a:r>
                      <a:endParaRPr lang="en-US" sz="1800" b="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3739252151"/>
                  </a:ext>
                </a:extLst>
              </a:tr>
              <a:tr h="611621">
                <a:tc>
                  <a:txBody>
                    <a:bodyPr/>
                    <a:lstStyle/>
                    <a:p>
                      <a:pPr algn="ctr" fontAlgn="b"/>
                      <a:r>
                        <a:rPr lang="en-US" sz="1800" u="none" strike="noStrike" kern="1200" dirty="0">
                          <a:effectLst/>
                        </a:rPr>
                        <a:t>Thurs 12:30</a:t>
                      </a:r>
                      <a:endParaRPr lang="en-US" sz="1800" b="0" u="none" strike="noStrike" kern="1200" dirty="0">
                        <a:solidFill>
                          <a:schemeClr val="dk1"/>
                        </a:solidFill>
                        <a:effectLst/>
                        <a:latin typeface="+mn-lt"/>
                        <a:ea typeface="+mn-ea"/>
                        <a:cs typeface="+mn-cs"/>
                      </a:endParaRPr>
                    </a:p>
                  </a:txBody>
                  <a:tcPr marL="9525" marR="9525" marT="9525" marB="0" anchor="ctr"/>
                </a:tc>
                <a:tc>
                  <a:txBody>
                    <a:bodyPr/>
                    <a:lstStyle/>
                    <a:p>
                      <a:pPr algn="ctr" fontAlgn="b"/>
                      <a:r>
                        <a:rPr lang="en-US" sz="1800" u="none" strike="noStrike" kern="1200" dirty="0">
                          <a:effectLst/>
                        </a:rPr>
                        <a:t>BRK3054</a:t>
                      </a:r>
                      <a:endParaRPr lang="en-US" sz="1800" b="0" u="none" strike="noStrike" kern="1200" dirty="0">
                        <a:solidFill>
                          <a:schemeClr val="dk1"/>
                        </a:solidFill>
                        <a:effectLst/>
                        <a:latin typeface="+mn-lt"/>
                        <a:ea typeface="+mn-ea"/>
                        <a:cs typeface="+mn-cs"/>
                      </a:endParaRPr>
                    </a:p>
                  </a:txBody>
                  <a:tcPr marL="9525" marR="9525" marT="9525" marB="0" anchor="ctr"/>
                </a:tc>
                <a:tc>
                  <a:txBody>
                    <a:bodyPr/>
                    <a:lstStyle/>
                    <a:p>
                      <a:pPr algn="l" fontAlgn="b"/>
                      <a:r>
                        <a:rPr lang="en-US" sz="1800" u="none" strike="noStrike" kern="1200" dirty="0">
                          <a:effectLst/>
                        </a:rPr>
                        <a:t>Plan for Skype for Business cloud connectivity with Microsoft Office 365</a:t>
                      </a:r>
                      <a:endParaRPr lang="en-US" sz="1800" b="0" u="none" strike="noStrike" kern="1200" dirty="0">
                        <a:solidFill>
                          <a:schemeClr val="dk1"/>
                        </a:solidFill>
                        <a:effectLst/>
                        <a:latin typeface="+mn-lt"/>
                        <a:ea typeface="+mn-ea"/>
                        <a:cs typeface="+mn-cs"/>
                      </a:endParaRPr>
                    </a:p>
                  </a:txBody>
                  <a:tcPr marR="9525" marT="9525" marB="0" anchor="ctr"/>
                </a:tc>
                <a:tc>
                  <a:txBody>
                    <a:bodyPr/>
                    <a:lstStyle/>
                    <a:p>
                      <a:pPr algn="l" fontAlgn="b"/>
                      <a:r>
                        <a:rPr lang="en-US" sz="1800" u="none" strike="noStrike" kern="1200" dirty="0">
                          <a:effectLst/>
                        </a:rPr>
                        <a:t>TM Broom 1 </a:t>
                      </a:r>
                      <a:endParaRPr lang="en-US" sz="1800" b="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991710598"/>
                  </a:ext>
                </a:extLst>
              </a:tr>
              <a:tr h="632818">
                <a:tc>
                  <a:txBody>
                    <a:bodyPr/>
                    <a:lstStyle/>
                    <a:p>
                      <a:pPr algn="ctr" fontAlgn="b"/>
                      <a:r>
                        <a:rPr lang="en-US" sz="1800" u="none" strike="noStrike" kern="1200" dirty="0">
                          <a:effectLst/>
                        </a:rPr>
                        <a:t>Thurs 14:00</a:t>
                      </a:r>
                      <a:endParaRPr lang="en-US" sz="1800" b="0" u="none" strike="noStrike" kern="1200" dirty="0">
                        <a:solidFill>
                          <a:schemeClr val="dk1"/>
                        </a:solidFill>
                        <a:effectLst/>
                        <a:latin typeface="+mn-lt"/>
                        <a:ea typeface="+mn-ea"/>
                        <a:cs typeface="+mn-cs"/>
                      </a:endParaRPr>
                    </a:p>
                  </a:txBody>
                  <a:tcPr marL="9525" marR="9525" marT="9525" marB="0" anchor="ctr"/>
                </a:tc>
                <a:tc>
                  <a:txBody>
                    <a:bodyPr/>
                    <a:lstStyle/>
                    <a:p>
                      <a:pPr algn="ctr" fontAlgn="b"/>
                      <a:r>
                        <a:rPr lang="en-US" sz="1800" u="none" strike="noStrike" kern="1200" dirty="0">
                          <a:effectLst/>
                        </a:rPr>
                        <a:t>BRK2074</a:t>
                      </a:r>
                      <a:endParaRPr lang="en-US" sz="1800" b="0" u="none" strike="noStrike" kern="1200" dirty="0">
                        <a:solidFill>
                          <a:schemeClr val="dk1"/>
                        </a:solidFill>
                        <a:effectLst/>
                        <a:latin typeface="+mn-lt"/>
                        <a:ea typeface="+mn-ea"/>
                        <a:cs typeface="+mn-cs"/>
                      </a:endParaRPr>
                    </a:p>
                  </a:txBody>
                  <a:tcPr marL="9525" marR="9525" marT="9525" marB="0" anchor="ctr"/>
                </a:tc>
                <a:tc>
                  <a:txBody>
                    <a:bodyPr/>
                    <a:lstStyle/>
                    <a:p>
                      <a:pPr algn="l" fontAlgn="b"/>
                      <a:r>
                        <a:rPr lang="en-US" sz="1800" u="none" strike="noStrike" kern="1200" dirty="0">
                          <a:effectLst/>
                        </a:rPr>
                        <a:t>Kelly Services &amp; Skype for Business: A customer’s story</a:t>
                      </a:r>
                      <a:endParaRPr lang="en-US" sz="1800" b="0" u="none" strike="noStrike" kern="1200" dirty="0">
                        <a:solidFill>
                          <a:schemeClr val="dk1"/>
                        </a:solidFill>
                        <a:effectLst/>
                        <a:latin typeface="+mn-lt"/>
                        <a:ea typeface="+mn-ea"/>
                        <a:cs typeface="+mn-cs"/>
                      </a:endParaRPr>
                    </a:p>
                  </a:txBody>
                  <a:tcPr marR="9525" marT="9525" marB="0" anchor="ctr"/>
                </a:tc>
                <a:tc>
                  <a:txBody>
                    <a:bodyPr/>
                    <a:lstStyle/>
                    <a:p>
                      <a:pPr algn="l" fontAlgn="b"/>
                      <a:r>
                        <a:rPr lang="en-US" sz="1800" u="none" strike="noStrike" kern="1200" dirty="0">
                          <a:effectLst/>
                        </a:rPr>
                        <a:t>C114 </a:t>
                      </a:r>
                      <a:endParaRPr lang="en-US" sz="1800" b="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081443383"/>
                  </a:ext>
                </a:extLst>
              </a:tr>
              <a:tr h="733005">
                <a:tc>
                  <a:txBody>
                    <a:bodyPr/>
                    <a:lstStyle/>
                    <a:p>
                      <a:pPr algn="ctr" fontAlgn="b"/>
                      <a:r>
                        <a:rPr lang="en-US" sz="1800" u="none" strike="noStrike" kern="1200" dirty="0">
                          <a:effectLst/>
                        </a:rPr>
                        <a:t>Thurs 14:15</a:t>
                      </a:r>
                      <a:endParaRPr lang="en-US" sz="1800" b="0" u="none" strike="noStrike" kern="1200" dirty="0">
                        <a:solidFill>
                          <a:schemeClr val="dk1"/>
                        </a:solidFill>
                        <a:effectLst/>
                        <a:latin typeface="+mn-lt"/>
                        <a:ea typeface="+mn-ea"/>
                        <a:cs typeface="+mn-cs"/>
                      </a:endParaRPr>
                    </a:p>
                  </a:txBody>
                  <a:tcPr marL="9525" marR="9525" marT="9525" marB="0" anchor="ctr"/>
                </a:tc>
                <a:tc>
                  <a:txBody>
                    <a:bodyPr/>
                    <a:lstStyle/>
                    <a:p>
                      <a:pPr algn="ctr" fontAlgn="b"/>
                      <a:r>
                        <a:rPr lang="en-US" sz="1800" u="none" strike="noStrike" kern="1200" dirty="0">
                          <a:effectLst/>
                        </a:rPr>
                        <a:t>BRK3059</a:t>
                      </a:r>
                      <a:endParaRPr lang="en-US" sz="1800" b="0" u="none" strike="noStrike" kern="1200" dirty="0">
                        <a:solidFill>
                          <a:schemeClr val="dk1"/>
                        </a:solidFill>
                        <a:effectLst/>
                        <a:latin typeface="+mn-lt"/>
                        <a:ea typeface="+mn-ea"/>
                        <a:cs typeface="+mn-cs"/>
                      </a:endParaRPr>
                    </a:p>
                  </a:txBody>
                  <a:tcPr marL="9525" marR="9525" marT="9525" marB="0" anchor="ctr"/>
                </a:tc>
                <a:tc>
                  <a:txBody>
                    <a:bodyPr/>
                    <a:lstStyle/>
                    <a:p>
                      <a:pPr algn="l" fontAlgn="b"/>
                      <a:r>
                        <a:rPr lang="en-US" sz="1800" u="none" strike="noStrike" kern="1200">
                          <a:effectLst/>
                        </a:rPr>
                        <a:t>Deploy Cloud Connector Edition with Microsoft Office 365</a:t>
                      </a:r>
                      <a:endParaRPr lang="en-US" sz="1800" b="0" u="none" strike="noStrike" kern="1200">
                        <a:solidFill>
                          <a:schemeClr val="dk1"/>
                        </a:solidFill>
                        <a:effectLst/>
                        <a:latin typeface="+mn-lt"/>
                        <a:ea typeface="+mn-ea"/>
                        <a:cs typeface="+mn-cs"/>
                      </a:endParaRPr>
                    </a:p>
                  </a:txBody>
                  <a:tcPr marR="9525" marT="9525" marB="0" anchor="ctr"/>
                </a:tc>
                <a:tc>
                  <a:txBody>
                    <a:bodyPr/>
                    <a:lstStyle/>
                    <a:p>
                      <a:pPr algn="l" fontAlgn="b"/>
                      <a:r>
                        <a:rPr lang="en-US" sz="1800" u="none" strike="noStrike" kern="1200" dirty="0">
                          <a:effectLst/>
                        </a:rPr>
                        <a:t>C113 </a:t>
                      </a:r>
                      <a:endParaRPr lang="en-US" sz="1800" b="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3559148820"/>
                  </a:ext>
                </a:extLst>
              </a:tr>
              <a:tr h="666368">
                <a:tc>
                  <a:txBody>
                    <a:bodyPr/>
                    <a:lstStyle/>
                    <a:p>
                      <a:pPr algn="ctr" fontAlgn="b"/>
                      <a:r>
                        <a:rPr lang="en-US" sz="1800" u="none" strike="noStrike" kern="1200" dirty="0">
                          <a:effectLst/>
                        </a:rPr>
                        <a:t>Fri 10:45</a:t>
                      </a:r>
                      <a:endParaRPr lang="en-US" sz="1800" b="0" u="none" strike="noStrike" kern="1200" dirty="0">
                        <a:solidFill>
                          <a:schemeClr val="dk1"/>
                        </a:solidFill>
                        <a:effectLst/>
                        <a:latin typeface="+mn-lt"/>
                        <a:ea typeface="+mn-ea"/>
                        <a:cs typeface="+mn-cs"/>
                      </a:endParaRPr>
                    </a:p>
                  </a:txBody>
                  <a:tcPr marL="9525" marR="9525" marT="9525" marB="0" anchor="ctr"/>
                </a:tc>
                <a:tc>
                  <a:txBody>
                    <a:bodyPr/>
                    <a:lstStyle/>
                    <a:p>
                      <a:pPr algn="ctr" fontAlgn="b"/>
                      <a:r>
                        <a:rPr lang="en-US" sz="1800" u="none" strike="noStrike" kern="1200" dirty="0">
                          <a:effectLst/>
                        </a:rPr>
                        <a:t>BRK4011</a:t>
                      </a:r>
                      <a:endParaRPr lang="en-US" sz="1800" b="0" u="none" strike="noStrike" kern="1200" dirty="0">
                        <a:solidFill>
                          <a:schemeClr val="dk1"/>
                        </a:solidFill>
                        <a:effectLst/>
                        <a:latin typeface="+mn-lt"/>
                        <a:ea typeface="+mn-ea"/>
                        <a:cs typeface="+mn-cs"/>
                      </a:endParaRPr>
                    </a:p>
                  </a:txBody>
                  <a:tcPr marL="9525" marR="9525" marT="9525" marB="0" anchor="ctr"/>
                </a:tc>
                <a:tc>
                  <a:txBody>
                    <a:bodyPr/>
                    <a:lstStyle/>
                    <a:p>
                      <a:pPr algn="l" fontAlgn="b"/>
                      <a:r>
                        <a:rPr lang="en-US" sz="1800" u="none" strike="noStrike" kern="1200" dirty="0">
                          <a:effectLst/>
                        </a:rPr>
                        <a:t>Deploy ExpressRoute for Skype in Microsoft Office 365</a:t>
                      </a:r>
                      <a:endParaRPr lang="en-US" sz="1800" b="0" u="none" strike="noStrike" kern="1200" dirty="0">
                        <a:solidFill>
                          <a:schemeClr val="dk1"/>
                        </a:solidFill>
                        <a:effectLst/>
                        <a:latin typeface="+mn-lt"/>
                        <a:ea typeface="+mn-ea"/>
                        <a:cs typeface="+mn-cs"/>
                      </a:endParaRPr>
                    </a:p>
                  </a:txBody>
                  <a:tcPr marR="9525" marT="9525" marB="0" anchor="ctr"/>
                </a:tc>
                <a:tc>
                  <a:txBody>
                    <a:bodyPr/>
                    <a:lstStyle/>
                    <a:p>
                      <a:pPr algn="l" fontAlgn="b"/>
                      <a:r>
                        <a:rPr lang="en-US" sz="1800" u="none" strike="noStrike" kern="1200" dirty="0">
                          <a:effectLst/>
                        </a:rPr>
                        <a:t>B216 - B217 </a:t>
                      </a:r>
                      <a:endParaRPr lang="en-US" sz="1800" b="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3395816587"/>
                  </a:ext>
                </a:extLst>
              </a:tr>
              <a:tr h="585060">
                <a:tc>
                  <a:txBody>
                    <a:bodyPr/>
                    <a:lstStyle/>
                    <a:p>
                      <a:pPr algn="ctr" fontAlgn="b"/>
                      <a:r>
                        <a:rPr lang="en-US" sz="1800" u="none" strike="noStrike" kern="1200" dirty="0">
                          <a:effectLst/>
                        </a:rPr>
                        <a:t>Fri 11:00</a:t>
                      </a:r>
                      <a:endParaRPr lang="en-US" sz="1800" b="0" u="none" strike="noStrike" kern="1200" dirty="0">
                        <a:solidFill>
                          <a:schemeClr val="dk1"/>
                        </a:solidFill>
                        <a:effectLst/>
                        <a:latin typeface="+mn-lt"/>
                        <a:ea typeface="+mn-ea"/>
                        <a:cs typeface="+mn-cs"/>
                      </a:endParaRPr>
                    </a:p>
                  </a:txBody>
                  <a:tcPr marL="9525" marR="9525" marT="9525" marB="0" anchor="ctr"/>
                </a:tc>
                <a:tc>
                  <a:txBody>
                    <a:bodyPr/>
                    <a:lstStyle/>
                    <a:p>
                      <a:pPr algn="ctr" fontAlgn="b"/>
                      <a:r>
                        <a:rPr lang="en-US" sz="1800" u="none" strike="noStrike" kern="1200" dirty="0">
                          <a:effectLst/>
                        </a:rPr>
                        <a:t>BRK2075</a:t>
                      </a:r>
                      <a:endParaRPr lang="en-US" sz="1800" b="0" u="none" strike="noStrike" kern="1200" dirty="0">
                        <a:solidFill>
                          <a:schemeClr val="dk1"/>
                        </a:solidFill>
                        <a:effectLst/>
                        <a:latin typeface="+mn-lt"/>
                        <a:ea typeface="+mn-ea"/>
                        <a:cs typeface="+mn-cs"/>
                      </a:endParaRPr>
                    </a:p>
                  </a:txBody>
                  <a:tcPr marL="9525" marR="9525" marT="9525" marB="0" anchor="ctr"/>
                </a:tc>
                <a:tc>
                  <a:txBody>
                    <a:bodyPr/>
                    <a:lstStyle/>
                    <a:p>
                      <a:pPr algn="l" fontAlgn="b"/>
                      <a:r>
                        <a:rPr lang="en-US" sz="1800" u="none" strike="noStrike" kern="1200" dirty="0">
                          <a:effectLst/>
                        </a:rPr>
                        <a:t>Meet the communications needs of your users with Skype for Business</a:t>
                      </a:r>
                      <a:endParaRPr lang="en-US" sz="1800" b="0" u="none" strike="noStrike" kern="1200" dirty="0">
                        <a:solidFill>
                          <a:schemeClr val="dk1"/>
                        </a:solidFill>
                        <a:effectLst/>
                        <a:latin typeface="+mn-lt"/>
                        <a:ea typeface="+mn-ea"/>
                        <a:cs typeface="+mn-cs"/>
                      </a:endParaRPr>
                    </a:p>
                  </a:txBody>
                  <a:tcPr marR="9525" marT="9525" marB="0" anchor="ctr"/>
                </a:tc>
                <a:tc>
                  <a:txBody>
                    <a:bodyPr/>
                    <a:lstStyle/>
                    <a:p>
                      <a:pPr algn="l" fontAlgn="b"/>
                      <a:r>
                        <a:rPr lang="en-US" sz="1800" u="none" strike="noStrike" kern="1200" dirty="0">
                          <a:effectLst/>
                        </a:rPr>
                        <a:t>C101 </a:t>
                      </a:r>
                      <a:endParaRPr lang="en-US" sz="1800" b="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2582889982"/>
                  </a:ext>
                </a:extLst>
              </a:tr>
            </a:tbl>
          </a:graphicData>
        </a:graphic>
      </p:graphicFrame>
      <p:cxnSp>
        <p:nvCxnSpPr>
          <p:cNvPr id="15" name="Straight Connector 14"/>
          <p:cNvCxnSpPr>
            <a:cxnSpLocks/>
          </p:cNvCxnSpPr>
          <p:nvPr/>
        </p:nvCxnSpPr>
        <p:spPr>
          <a:xfrm>
            <a:off x="0" y="2887662"/>
            <a:ext cx="12436475" cy="0"/>
          </a:xfrm>
          <a:prstGeom prst="line">
            <a:avLst/>
          </a:prstGeom>
          <a:ln w="57150">
            <a:headEnd type="none"/>
            <a:tailEnd type="non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1933884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Deploy, ramp-up on new services and onboard new </a:t>
            </a:r>
            <a:br>
              <a:rPr lang="en-US" sz="3200" dirty="0"/>
            </a:br>
            <a:r>
              <a:rPr lang="en-US" sz="3200" dirty="0"/>
              <a:t>users with Microsoft FastTrack:</a:t>
            </a:r>
            <a:br>
              <a:rPr lang="en-US" sz="3200" dirty="0"/>
            </a:br>
            <a:br>
              <a:rPr lang="en-US" sz="3200" dirty="0"/>
            </a:br>
            <a:r>
              <a:rPr lang="en-US" sz="3200" u="sng" dirty="0">
                <a:hlinkClick r:id="rId2"/>
              </a:rPr>
              <a:t>http://fasttrack.microsoft.com/</a:t>
            </a:r>
            <a:r>
              <a:rPr lang="en-US" sz="3200" dirty="0"/>
              <a:t> </a:t>
            </a:r>
          </a:p>
        </p:txBody>
      </p:sp>
      <p:pic>
        <p:nvPicPr>
          <p:cNvPr id="10" name="Picture Placeholder 9"/>
          <p:cNvPicPr>
            <a:picLocks noGrp="1" noChangeAspect="1"/>
          </p:cNvPicPr>
          <p:nvPr>
            <p:ph type="pic" sz="quarter" idx="10"/>
          </p:nvPr>
        </p:nvPicPr>
        <p:blipFill rotWithShape="1">
          <a:blip r:embed="rId3"/>
          <a:srcRect l="4372" r="36376"/>
          <a:stretch/>
        </p:blipFill>
        <p:spPr/>
      </p:pic>
    </p:spTree>
    <p:extLst>
      <p:ext uri="{BB962C8B-B14F-4D97-AF65-F5344CB8AC3E}">
        <p14:creationId xmlns:p14="http://schemas.microsoft.com/office/powerpoint/2010/main" val="80907346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Rectangle 153"/>
          <p:cNvSpPr/>
          <p:nvPr/>
        </p:nvSpPr>
        <p:spPr bwMode="auto">
          <a:xfrm>
            <a:off x="0" y="893619"/>
            <a:ext cx="12436474" cy="2905566"/>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marL="171624" marR="0" lvl="1" indent="0" algn="l" defTabSz="932742" rtl="0" eaLnBrk="1" fontAlgn="base" latinLnBrk="0" hangingPunct="1">
              <a:lnSpc>
                <a:spcPct val="100000"/>
              </a:lnSpc>
              <a:spcBef>
                <a:spcPct val="20000"/>
              </a:spcBef>
              <a:spcAft>
                <a:spcPts val="612"/>
              </a:spcAft>
              <a:buClr>
                <a:srgbClr val="000000"/>
              </a:buClr>
              <a:buSzPct val="130000"/>
              <a:buFontTx/>
              <a:buNone/>
              <a:tabLst/>
              <a:defRPr/>
            </a:pPr>
            <a:endParaRPr kumimoji="0" lang="en-US" sz="2400" b="0" i="0" u="none" strike="noStrike" kern="1200" cap="none" spc="-71" normalizeH="0" baseline="0" noProof="0" dirty="0">
              <a:ln>
                <a:noFill/>
              </a:ln>
              <a:gradFill>
                <a:gsLst>
                  <a:gs pos="39370">
                    <a:srgbClr val="FFFFFF"/>
                  </a:gs>
                  <a:gs pos="86000">
                    <a:srgbClr val="FFFFFF"/>
                  </a:gs>
                </a:gsLst>
                <a:lin ang="5400000" scaled="0"/>
              </a:gradFill>
              <a:effectLst/>
              <a:uLnTx/>
              <a:uFillTx/>
              <a:latin typeface="Segoe UI Light"/>
              <a:ea typeface="+mn-ea"/>
              <a:cs typeface="Segoe UI Light" panose="020B0502040204020203" pitchFamily="34" charset="0"/>
            </a:endParaRPr>
          </a:p>
        </p:txBody>
      </p:sp>
      <p:sp>
        <p:nvSpPr>
          <p:cNvPr id="49" name="Text Placeholder 3"/>
          <p:cNvSpPr txBox="1">
            <a:spLocks/>
          </p:cNvSpPr>
          <p:nvPr/>
        </p:nvSpPr>
        <p:spPr>
          <a:xfrm>
            <a:off x="4882497" y="3802062"/>
            <a:ext cx="3136088" cy="255454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ts val="1224"/>
              </a:spcBef>
              <a:spcAft>
                <a:spcPts val="0"/>
              </a:spcAft>
              <a:buClr>
                <a:schemeClr val="tx1"/>
              </a:buClr>
              <a:buSzPct val="90000"/>
              <a:buFont typeface="Wingdings" pitchFamily="2" charset="2"/>
              <a:buNone/>
              <a:tabLst/>
              <a:defRPr sz="32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2pPr>
            <a:lvl3pPr marL="231775"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60375"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ts val="1224"/>
              </a:spcBef>
              <a:spcAft>
                <a:spcPts val="0"/>
              </a:spcAft>
              <a:buClr>
                <a:srgbClr val="FFFFFF"/>
              </a:buClr>
              <a:buSzPct val="90000"/>
              <a:buFont typeface="Wingdings" pitchFamily="2" charset="2"/>
              <a:buNone/>
              <a:tabLst/>
              <a:defRPr/>
            </a:pPr>
            <a:r>
              <a:rPr kumimoji="0" lang="en-US" sz="3200" b="0" i="0" u="none" strike="noStrike" kern="1200" cap="none" spc="0" normalizeH="0" baseline="0" noProof="0" dirty="0">
                <a:ln>
                  <a:noFill/>
                </a:ln>
                <a:solidFill>
                  <a:schemeClr val="tx1"/>
                </a:solidFill>
                <a:effectLst/>
                <a:uLnTx/>
                <a:uFillTx/>
                <a:latin typeface="Segoe UI Light"/>
                <a:ea typeface="+mn-ea"/>
                <a:cs typeface="+mn-cs"/>
              </a:rPr>
              <a:t>Users online or on-premises </a:t>
            </a:r>
          </a:p>
          <a:p>
            <a:pPr marL="0" marR="0" lvl="0" indent="0" algn="l" defTabSz="932742" rtl="0" eaLnBrk="1" fontAlgn="auto" latinLnBrk="0" hangingPunct="1">
              <a:lnSpc>
                <a:spcPct val="90000"/>
              </a:lnSpc>
              <a:spcBef>
                <a:spcPts val="1224"/>
              </a:spcBef>
              <a:spcAft>
                <a:spcPts val="0"/>
              </a:spcAft>
              <a:buClr>
                <a:srgbClr val="FFFFFF"/>
              </a:buClr>
              <a:buSzPct val="90000"/>
              <a:buFont typeface="Wingdings" pitchFamily="2" charset="2"/>
              <a:buNone/>
              <a:tabLst/>
              <a:defRPr/>
            </a:pPr>
            <a:r>
              <a:rPr kumimoji="0" lang="en-US" sz="3200" b="0" i="0" u="none" strike="noStrike" kern="1200" cap="none" spc="0" normalizeH="0" baseline="0" noProof="0" dirty="0">
                <a:ln>
                  <a:noFill/>
                </a:ln>
                <a:solidFill>
                  <a:schemeClr val="tx1"/>
                </a:solidFill>
                <a:effectLst/>
                <a:uLnTx/>
                <a:uFillTx/>
                <a:latin typeface="+mj-lt"/>
                <a:ea typeface="+mn-ea"/>
                <a:cs typeface="+mn-cs"/>
              </a:rPr>
              <a:t>Integration with </a:t>
            </a:r>
            <a:r>
              <a:rPr kumimoji="0" lang="en-US" sz="3200" b="0" i="0" u="none" strike="noStrike" kern="1200" cap="none" spc="0" normalizeH="0" baseline="0" noProof="0" dirty="0">
                <a:ln>
                  <a:noFill/>
                </a:ln>
                <a:solidFill>
                  <a:schemeClr val="tx1"/>
                </a:solidFill>
                <a:effectLst/>
                <a:uLnTx/>
                <a:uFillTx/>
                <a:latin typeface="Segoe UI Light"/>
                <a:ea typeface="+mn-ea"/>
                <a:cs typeface="+mn-cs"/>
              </a:rPr>
              <a:t>PSTN services on-premises</a:t>
            </a:r>
          </a:p>
        </p:txBody>
      </p:sp>
      <p:sp>
        <p:nvSpPr>
          <p:cNvPr id="155" name="Text Placeholder 3"/>
          <p:cNvSpPr txBox="1">
            <a:spLocks/>
          </p:cNvSpPr>
          <p:nvPr/>
        </p:nvSpPr>
        <p:spPr>
          <a:xfrm>
            <a:off x="8546396" y="3872559"/>
            <a:ext cx="3223573" cy="3440942"/>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ts val="1224"/>
              </a:spcBef>
              <a:spcAft>
                <a:spcPts val="0"/>
              </a:spcAft>
              <a:buClr>
                <a:schemeClr val="tx1"/>
              </a:buClr>
              <a:buSzPct val="90000"/>
              <a:buFont typeface="Wingdings" pitchFamily="2" charset="2"/>
              <a:buNone/>
              <a:tabLst/>
              <a:defRPr sz="32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2pPr>
            <a:lvl3pPr marL="231775"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60375"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ts val="1224"/>
              </a:spcBef>
              <a:spcAft>
                <a:spcPts val="0"/>
              </a:spcAft>
              <a:buClr>
                <a:srgbClr val="FFFFFF"/>
              </a:buClr>
              <a:buSzPct val="90000"/>
              <a:buFont typeface="Wingdings" pitchFamily="2" charset="2"/>
              <a:buNone/>
              <a:tabLst/>
              <a:defRPr/>
            </a:pPr>
            <a:r>
              <a:rPr kumimoji="0" lang="en-US" sz="3200" b="0" i="0" u="none" strike="noStrike" kern="1200" cap="none" spc="0" normalizeH="0" baseline="0" noProof="0" dirty="0">
                <a:ln>
                  <a:noFill/>
                </a:ln>
                <a:solidFill>
                  <a:schemeClr val="tx1"/>
                </a:solidFill>
                <a:effectLst/>
                <a:uLnTx/>
                <a:uFillTx/>
                <a:latin typeface="Segoe UI Light"/>
                <a:ea typeface="+mn-ea"/>
                <a:cs typeface="+mn-cs"/>
              </a:rPr>
              <a:t>End-user features &amp; customer PSTN services integrated on-premises</a:t>
            </a:r>
          </a:p>
          <a:p>
            <a:pPr marL="0" marR="0" lvl="0" indent="0" algn="l" defTabSz="932742" rtl="0" eaLnBrk="1" fontAlgn="auto" latinLnBrk="0" hangingPunct="1">
              <a:lnSpc>
                <a:spcPct val="90000"/>
              </a:lnSpc>
              <a:spcBef>
                <a:spcPts val="1224"/>
              </a:spcBef>
              <a:spcAft>
                <a:spcPts val="0"/>
              </a:spcAft>
              <a:buClr>
                <a:srgbClr val="FFFFFF"/>
              </a:buClr>
              <a:buSzPct val="90000"/>
              <a:buFont typeface="Wingdings" pitchFamily="2" charset="2"/>
              <a:buNone/>
              <a:tabLst/>
              <a:defRPr/>
            </a:pPr>
            <a:endParaRPr kumimoji="0" lang="en-US" sz="3200" b="0" i="0" u="none" strike="noStrike" kern="1200" cap="none" spc="0" normalizeH="0" baseline="0" noProof="0" dirty="0">
              <a:ln>
                <a:noFill/>
              </a:ln>
              <a:gradFill>
                <a:gsLst>
                  <a:gs pos="1250">
                    <a:srgbClr val="47D8FF"/>
                  </a:gs>
                  <a:gs pos="99000">
                    <a:srgbClr val="47D8FF"/>
                  </a:gs>
                </a:gsLst>
                <a:lin ang="5400000" scaled="0"/>
              </a:gradFill>
              <a:effectLst/>
              <a:uLnTx/>
              <a:uFillTx/>
              <a:latin typeface="Segoe UI Light"/>
              <a:ea typeface="+mn-ea"/>
              <a:cs typeface="+mn-cs"/>
            </a:endParaRPr>
          </a:p>
        </p:txBody>
      </p:sp>
      <p:sp>
        <p:nvSpPr>
          <p:cNvPr id="50" name="Text Placeholder 3"/>
          <p:cNvSpPr txBox="1">
            <a:spLocks/>
          </p:cNvSpPr>
          <p:nvPr/>
        </p:nvSpPr>
        <p:spPr>
          <a:xfrm>
            <a:off x="1112837" y="3830502"/>
            <a:ext cx="3136088" cy="255454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ts val="1224"/>
              </a:spcBef>
              <a:spcAft>
                <a:spcPts val="0"/>
              </a:spcAft>
              <a:buClr>
                <a:schemeClr val="tx1"/>
              </a:buClr>
              <a:buSzPct val="90000"/>
              <a:buFont typeface="Wingdings" pitchFamily="2" charset="2"/>
              <a:buNone/>
              <a:tabLst/>
              <a:defRPr sz="32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2pPr>
            <a:lvl3pPr marL="231775"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60375"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ts val="1224"/>
              </a:spcBef>
              <a:spcAft>
                <a:spcPts val="0"/>
              </a:spcAft>
              <a:buClr>
                <a:schemeClr val="tx1"/>
              </a:buClr>
              <a:buSzPct val="90000"/>
              <a:buFont typeface="Wingdings" pitchFamily="2" charset="2"/>
              <a:buNone/>
              <a:tabLst/>
              <a:defRPr/>
            </a:pPr>
            <a:r>
              <a:rPr kumimoji="0" lang="en-US" sz="3200" b="0" i="0" u="none" strike="noStrike" kern="1200" cap="none" spc="0" normalizeH="0" baseline="0" noProof="0" dirty="0">
                <a:ln>
                  <a:noFill/>
                </a:ln>
                <a:solidFill>
                  <a:schemeClr val="tx1"/>
                </a:solidFill>
                <a:effectLst/>
                <a:uLnTx/>
                <a:uFillTx/>
                <a:latin typeface="+mj-lt"/>
                <a:ea typeface="+mn-ea"/>
                <a:cs typeface="+mn-cs"/>
              </a:rPr>
              <a:t>Cloud PBX in Office 365</a:t>
            </a:r>
          </a:p>
          <a:p>
            <a:pPr marL="0" marR="0" lvl="0" indent="0" algn="l" defTabSz="932742" rtl="0" eaLnBrk="1" fontAlgn="auto" latinLnBrk="0" hangingPunct="1">
              <a:lnSpc>
                <a:spcPct val="90000"/>
              </a:lnSpc>
              <a:spcBef>
                <a:spcPts val="1224"/>
              </a:spcBef>
              <a:spcAft>
                <a:spcPts val="0"/>
              </a:spcAft>
              <a:buClr>
                <a:schemeClr val="tx1"/>
              </a:buClr>
              <a:buSzPct val="90000"/>
              <a:buFont typeface="Wingdings" pitchFamily="2" charset="2"/>
              <a:buNone/>
              <a:tabLst/>
              <a:defRPr/>
            </a:pPr>
            <a:r>
              <a:rPr kumimoji="0" lang="en-US" sz="3200" b="0" i="0" u="none" strike="noStrike" kern="1200" cap="none" spc="0" normalizeH="0" baseline="0" noProof="0" dirty="0">
                <a:ln>
                  <a:noFill/>
                </a:ln>
                <a:solidFill>
                  <a:schemeClr val="tx1"/>
                </a:solidFill>
                <a:effectLst/>
                <a:uLnTx/>
                <a:uFillTx/>
                <a:latin typeface="+mj-lt"/>
                <a:ea typeface="+mn-ea"/>
                <a:cs typeface="+mn-cs"/>
              </a:rPr>
              <a:t>PSTN services provided by Microsoft</a:t>
            </a:r>
          </a:p>
        </p:txBody>
      </p:sp>
      <p:sp>
        <p:nvSpPr>
          <p:cNvPr id="179" name="Oval 178"/>
          <p:cNvSpPr/>
          <p:nvPr/>
        </p:nvSpPr>
        <p:spPr bwMode="auto">
          <a:xfrm>
            <a:off x="1212856" y="1004623"/>
            <a:ext cx="2701042" cy="2701042"/>
          </a:xfrm>
          <a:prstGeom prst="ellipse">
            <a:avLst/>
          </a:prstGeom>
          <a:solidFill>
            <a:srgbClr val="FFFFFF">
              <a:alpha val="92000"/>
            </a:srgbClr>
          </a:solidFill>
          <a:ln w="10795" cap="flat" cmpd="sng" algn="ctr">
            <a:noFill/>
            <a:prstDash val="solid"/>
            <a:headEnd type="none" w="med" len="med"/>
            <a:tailEnd type="none" w="med" len="med"/>
          </a:ln>
          <a:effectLst/>
        </p:spPr>
        <p:txBody>
          <a:bodyPr vert="horz" wrap="square" lIns="0" tIns="228600" rIns="0" bIns="46637" numCol="1" rtlCol="0" anchor="ctr" anchorCtr="0" compatLnSpc="1">
            <a:prstTxWarp prst="textNoShape">
              <a:avLst/>
            </a:prstTxWarp>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a:p>
            <a:pPr marL="0" marR="0" lvl="0" indent="0" algn="ctr" defTabSz="932472" eaLnBrk="1" fontAlgn="base" latinLnBrk="0" hangingPunct="1">
              <a:lnSpc>
                <a:spcPct val="90000"/>
              </a:lnSpc>
              <a:spcBef>
                <a:spcPct val="0"/>
              </a:spcBef>
              <a:spcAft>
                <a:spcPct val="0"/>
              </a:spcAft>
              <a:buClrTx/>
              <a:buSzTx/>
              <a:buFontTx/>
              <a:buNone/>
              <a:tabLst/>
              <a:defRPr/>
            </a:pPr>
            <a:br>
              <a:rPr kumimoji="0" lang="en-US" sz="2000" b="0" i="0" u="none" strike="noStrike" kern="0" cap="none" spc="0" normalizeH="0" baseline="0" noProof="0" dirty="0">
                <a:ln>
                  <a:noFill/>
                </a:ln>
                <a:gradFill>
                  <a:gsLst>
                    <a:gs pos="0">
                      <a:srgbClr val="6E6E73"/>
                    </a:gs>
                    <a:gs pos="100000">
                      <a:srgbClr val="6E6E73"/>
                    </a:gs>
                  </a:gsLst>
                  <a:lin ang="5400000" scaled="0"/>
                </a:gradFill>
                <a:effectLst/>
                <a:uLnTx/>
                <a:uFillTx/>
              </a:rPr>
            </a:br>
            <a:r>
              <a:rPr kumimoji="0" lang="en-US" sz="2400" b="1" i="0" u="none" strike="noStrike" kern="0" cap="none" spc="0" normalizeH="0" baseline="0" noProof="0" dirty="0">
                <a:ln>
                  <a:noFill/>
                </a:ln>
                <a:solidFill>
                  <a:sysClr val="windowText" lastClr="000000"/>
                </a:solidFill>
                <a:effectLst/>
                <a:uLnTx/>
                <a:uFillTx/>
              </a:rPr>
              <a:t>Online</a:t>
            </a:r>
            <a:endParaRPr kumimoji="0" lang="en-US" sz="2000" b="1" i="0" u="none" strike="noStrike" kern="0" cap="none" spc="0" normalizeH="0" baseline="0" noProof="0" dirty="0">
              <a:ln>
                <a:noFill/>
              </a:ln>
              <a:solidFill>
                <a:sysClr val="windowText" lastClr="000000"/>
              </a:solidFill>
              <a:effectLst/>
              <a:uLnTx/>
              <a:uFillTx/>
            </a:endParaRPr>
          </a:p>
        </p:txBody>
      </p:sp>
      <p:sp>
        <p:nvSpPr>
          <p:cNvPr id="180" name="Freeform 10"/>
          <p:cNvSpPr>
            <a:spLocks noChangeAspect="1" noEditPoints="1"/>
          </p:cNvSpPr>
          <p:nvPr/>
        </p:nvSpPr>
        <p:spPr bwMode="black">
          <a:xfrm>
            <a:off x="1662894" y="1675627"/>
            <a:ext cx="1800966" cy="1078084"/>
          </a:xfrm>
          <a:custGeom>
            <a:avLst/>
            <a:gdLst>
              <a:gd name="T0" fmla="*/ 401 w 672"/>
              <a:gd name="T1" fmla="*/ 114 h 402"/>
              <a:gd name="T2" fmla="*/ 545 w 672"/>
              <a:gd name="T3" fmla="*/ 258 h 402"/>
              <a:gd name="T4" fmla="*/ 401 w 672"/>
              <a:gd name="T5" fmla="*/ 402 h 402"/>
              <a:gd name="T6" fmla="*/ 401 w 672"/>
              <a:gd name="T7" fmla="*/ 402 h 402"/>
              <a:gd name="T8" fmla="*/ 401 w 672"/>
              <a:gd name="T9" fmla="*/ 402 h 402"/>
              <a:gd name="T10" fmla="*/ 96 w 672"/>
              <a:gd name="T11" fmla="*/ 402 h 402"/>
              <a:gd name="T12" fmla="*/ 96 w 672"/>
              <a:gd name="T13" fmla="*/ 402 h 402"/>
              <a:gd name="T14" fmla="*/ 90 w 672"/>
              <a:gd name="T15" fmla="*/ 402 h 402"/>
              <a:gd name="T16" fmla="*/ 90 w 672"/>
              <a:gd name="T17" fmla="*/ 402 h 402"/>
              <a:gd name="T18" fmla="*/ 89 w 672"/>
              <a:gd name="T19" fmla="*/ 402 h 402"/>
              <a:gd name="T20" fmla="*/ 0 w 672"/>
              <a:gd name="T21" fmla="*/ 314 h 402"/>
              <a:gd name="T22" fmla="*/ 89 w 672"/>
              <a:gd name="T23" fmla="*/ 225 h 402"/>
              <a:gd name="T24" fmla="*/ 124 w 672"/>
              <a:gd name="T25" fmla="*/ 233 h 402"/>
              <a:gd name="T26" fmla="*/ 226 w 672"/>
              <a:gd name="T27" fmla="*/ 171 h 402"/>
              <a:gd name="T28" fmla="*/ 278 w 672"/>
              <a:gd name="T29" fmla="*/ 184 h 402"/>
              <a:gd name="T30" fmla="*/ 401 w 672"/>
              <a:gd name="T31" fmla="*/ 114 h 402"/>
              <a:gd name="T32" fmla="*/ 544 w 672"/>
              <a:gd name="T33" fmla="*/ 0 h 402"/>
              <a:gd name="T34" fmla="*/ 672 w 672"/>
              <a:gd name="T35" fmla="*/ 128 h 402"/>
              <a:gd name="T36" fmla="*/ 557 w 672"/>
              <a:gd name="T37" fmla="*/ 255 h 402"/>
              <a:gd name="T38" fmla="*/ 557 w 672"/>
              <a:gd name="T39" fmla="*/ 253 h 402"/>
              <a:gd name="T40" fmla="*/ 403 w 672"/>
              <a:gd name="T41" fmla="*/ 100 h 402"/>
              <a:gd name="T42" fmla="*/ 273 w 672"/>
              <a:gd name="T43" fmla="*/ 171 h 402"/>
              <a:gd name="T44" fmla="*/ 229 w 672"/>
              <a:gd name="T45" fmla="*/ 159 h 402"/>
              <a:gd name="T46" fmla="*/ 192 w 672"/>
              <a:gd name="T47" fmla="*/ 168 h 402"/>
              <a:gd name="T48" fmla="*/ 265 w 672"/>
              <a:gd name="T49" fmla="*/ 104 h 402"/>
              <a:gd name="T50" fmla="*/ 295 w 672"/>
              <a:gd name="T51" fmla="*/ 111 h 402"/>
              <a:gd name="T52" fmla="*/ 387 w 672"/>
              <a:gd name="T53" fmla="*/ 53 h 402"/>
              <a:gd name="T54" fmla="*/ 433 w 672"/>
              <a:gd name="T55" fmla="*/ 65 h 402"/>
              <a:gd name="T56" fmla="*/ 544 w 672"/>
              <a:gd name="T5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2" h="402">
                <a:moveTo>
                  <a:pt x="401" y="114"/>
                </a:moveTo>
                <a:cubicBezTo>
                  <a:pt x="481" y="114"/>
                  <a:pt x="545" y="178"/>
                  <a:pt x="545" y="258"/>
                </a:cubicBezTo>
                <a:cubicBezTo>
                  <a:pt x="545" y="338"/>
                  <a:pt x="481" y="402"/>
                  <a:pt x="401" y="402"/>
                </a:cubicBezTo>
                <a:cubicBezTo>
                  <a:pt x="401" y="402"/>
                  <a:pt x="401" y="402"/>
                  <a:pt x="401" y="402"/>
                </a:cubicBezTo>
                <a:cubicBezTo>
                  <a:pt x="401" y="402"/>
                  <a:pt x="401" y="402"/>
                  <a:pt x="401" y="402"/>
                </a:cubicBezTo>
                <a:cubicBezTo>
                  <a:pt x="96" y="402"/>
                  <a:pt x="96" y="402"/>
                  <a:pt x="96" y="402"/>
                </a:cubicBezTo>
                <a:cubicBezTo>
                  <a:pt x="96" y="402"/>
                  <a:pt x="96" y="402"/>
                  <a:pt x="96" y="402"/>
                </a:cubicBezTo>
                <a:cubicBezTo>
                  <a:pt x="90" y="402"/>
                  <a:pt x="90" y="402"/>
                  <a:pt x="90" y="402"/>
                </a:cubicBezTo>
                <a:cubicBezTo>
                  <a:pt x="90" y="402"/>
                  <a:pt x="90" y="402"/>
                  <a:pt x="90" y="402"/>
                </a:cubicBezTo>
                <a:cubicBezTo>
                  <a:pt x="90" y="402"/>
                  <a:pt x="89" y="402"/>
                  <a:pt x="89" y="402"/>
                </a:cubicBezTo>
                <a:cubicBezTo>
                  <a:pt x="40" y="402"/>
                  <a:pt x="0" y="363"/>
                  <a:pt x="0" y="314"/>
                </a:cubicBezTo>
                <a:cubicBezTo>
                  <a:pt x="0" y="265"/>
                  <a:pt x="40" y="225"/>
                  <a:pt x="89" y="225"/>
                </a:cubicBezTo>
                <a:cubicBezTo>
                  <a:pt x="102" y="225"/>
                  <a:pt x="114" y="228"/>
                  <a:pt x="124" y="233"/>
                </a:cubicBezTo>
                <a:cubicBezTo>
                  <a:pt x="143" y="196"/>
                  <a:pt x="181" y="171"/>
                  <a:pt x="226" y="171"/>
                </a:cubicBezTo>
                <a:cubicBezTo>
                  <a:pt x="244" y="171"/>
                  <a:pt x="262" y="176"/>
                  <a:pt x="278" y="184"/>
                </a:cubicBezTo>
                <a:cubicBezTo>
                  <a:pt x="303" y="142"/>
                  <a:pt x="349" y="114"/>
                  <a:pt x="401" y="114"/>
                </a:cubicBezTo>
                <a:close/>
                <a:moveTo>
                  <a:pt x="544" y="0"/>
                </a:moveTo>
                <a:cubicBezTo>
                  <a:pt x="615" y="0"/>
                  <a:pt x="672" y="57"/>
                  <a:pt x="672" y="128"/>
                </a:cubicBezTo>
                <a:cubicBezTo>
                  <a:pt x="672" y="194"/>
                  <a:pt x="622" y="249"/>
                  <a:pt x="557" y="255"/>
                </a:cubicBezTo>
                <a:cubicBezTo>
                  <a:pt x="557" y="253"/>
                  <a:pt x="557" y="253"/>
                  <a:pt x="557" y="253"/>
                </a:cubicBezTo>
                <a:cubicBezTo>
                  <a:pt x="557" y="168"/>
                  <a:pt x="488" y="100"/>
                  <a:pt x="403" y="100"/>
                </a:cubicBezTo>
                <a:cubicBezTo>
                  <a:pt x="348" y="100"/>
                  <a:pt x="300" y="128"/>
                  <a:pt x="273" y="171"/>
                </a:cubicBezTo>
                <a:cubicBezTo>
                  <a:pt x="260" y="163"/>
                  <a:pt x="245" y="159"/>
                  <a:pt x="229" y="159"/>
                </a:cubicBezTo>
                <a:cubicBezTo>
                  <a:pt x="216" y="159"/>
                  <a:pt x="203" y="162"/>
                  <a:pt x="192" y="168"/>
                </a:cubicBezTo>
                <a:cubicBezTo>
                  <a:pt x="196" y="132"/>
                  <a:pt x="227" y="104"/>
                  <a:pt x="265" y="104"/>
                </a:cubicBezTo>
                <a:cubicBezTo>
                  <a:pt x="275" y="104"/>
                  <a:pt x="286" y="106"/>
                  <a:pt x="295" y="111"/>
                </a:cubicBezTo>
                <a:cubicBezTo>
                  <a:pt x="311" y="77"/>
                  <a:pt x="346" y="53"/>
                  <a:pt x="387" y="53"/>
                </a:cubicBezTo>
                <a:cubicBezTo>
                  <a:pt x="403" y="53"/>
                  <a:pt x="419" y="57"/>
                  <a:pt x="433" y="65"/>
                </a:cubicBezTo>
                <a:cubicBezTo>
                  <a:pt x="455" y="26"/>
                  <a:pt x="496" y="0"/>
                  <a:pt x="544" y="0"/>
                </a:cubicBezTo>
                <a:close/>
              </a:path>
            </a:pathLst>
          </a:custGeom>
          <a:solidFill>
            <a:srgbClr val="D83B0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81" name="Oval 180"/>
          <p:cNvSpPr/>
          <p:nvPr/>
        </p:nvSpPr>
        <p:spPr bwMode="auto">
          <a:xfrm>
            <a:off x="4879626" y="1004623"/>
            <a:ext cx="2701042" cy="2701042"/>
          </a:xfrm>
          <a:prstGeom prst="ellipse">
            <a:avLst/>
          </a:prstGeom>
          <a:solidFill>
            <a:srgbClr val="FFFFFF">
              <a:alpha val="92000"/>
            </a:srgbClr>
          </a:solidFill>
          <a:ln w="10795" cap="flat" cmpd="sng" algn="ctr">
            <a:noFill/>
            <a:prstDash val="solid"/>
            <a:headEnd type="none" w="med" len="med"/>
            <a:tailEnd type="none" w="med" len="med"/>
          </a:ln>
          <a:effectLst/>
        </p:spPr>
        <p:txBody>
          <a:bodyPr vert="horz" wrap="square" lIns="0" tIns="228600" rIns="0" bIns="46637" numCol="1" rtlCol="0" anchor="ctr" anchorCtr="0" compatLnSpc="1">
            <a:prstTxWarp prst="textNoShape">
              <a:avLst/>
            </a:prstTxWarp>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a:p>
            <a:pPr marL="0" marR="0" lvl="0" indent="0" algn="ctr" defTabSz="932472" eaLnBrk="1" fontAlgn="base" latinLnBrk="0" hangingPunct="1">
              <a:lnSpc>
                <a:spcPct val="90000"/>
              </a:lnSpc>
              <a:spcBef>
                <a:spcPct val="0"/>
              </a:spcBef>
              <a:spcAft>
                <a:spcPct val="0"/>
              </a:spcAft>
              <a:buClrTx/>
              <a:buSzTx/>
              <a:buFontTx/>
              <a:buNone/>
              <a:tabLst/>
              <a:defRPr/>
            </a:pPr>
            <a:br>
              <a:rPr kumimoji="0" lang="en-US" sz="2000" b="0" i="0" u="none" strike="noStrike" kern="0" cap="none" spc="0" normalizeH="0" baseline="0" noProof="0" dirty="0">
                <a:ln>
                  <a:noFill/>
                </a:ln>
                <a:gradFill>
                  <a:gsLst>
                    <a:gs pos="0">
                      <a:srgbClr val="6E6E73"/>
                    </a:gs>
                    <a:gs pos="100000">
                      <a:srgbClr val="6E6E73"/>
                    </a:gs>
                  </a:gsLst>
                  <a:lin ang="5400000" scaled="0"/>
                </a:gradFill>
                <a:effectLst/>
                <a:uLnTx/>
                <a:uFillTx/>
              </a:rPr>
            </a:br>
            <a:r>
              <a:rPr kumimoji="0" lang="en-US" sz="2400" b="1" i="0" u="none" strike="noStrike" kern="0" cap="none" spc="0" normalizeH="0" baseline="0" noProof="0" dirty="0">
                <a:ln>
                  <a:noFill/>
                </a:ln>
                <a:solidFill>
                  <a:sysClr val="windowText" lastClr="000000"/>
                </a:solidFill>
                <a:effectLst/>
                <a:uLnTx/>
                <a:uFillTx/>
              </a:rPr>
              <a:t>Hybrid</a:t>
            </a:r>
            <a:endParaRPr kumimoji="0" lang="en-US" sz="2000" b="1" i="0" u="none" strike="noStrike" kern="0" cap="none" spc="0" normalizeH="0" baseline="0" noProof="0" dirty="0">
              <a:ln>
                <a:noFill/>
              </a:ln>
              <a:solidFill>
                <a:sysClr val="windowText" lastClr="000000"/>
              </a:solidFill>
              <a:effectLst/>
              <a:uLnTx/>
              <a:uFillTx/>
            </a:endParaRPr>
          </a:p>
        </p:txBody>
      </p:sp>
      <p:sp>
        <p:nvSpPr>
          <p:cNvPr id="182" name="Oval 181"/>
          <p:cNvSpPr/>
          <p:nvPr/>
        </p:nvSpPr>
        <p:spPr bwMode="auto">
          <a:xfrm>
            <a:off x="8546396" y="1004623"/>
            <a:ext cx="2701042" cy="2701042"/>
          </a:xfrm>
          <a:prstGeom prst="ellipse">
            <a:avLst/>
          </a:prstGeom>
          <a:solidFill>
            <a:srgbClr val="FFFFFF">
              <a:alpha val="92000"/>
            </a:srgbClr>
          </a:solidFill>
          <a:ln w="10795" cap="flat" cmpd="sng" algn="ctr">
            <a:noFill/>
            <a:prstDash val="solid"/>
            <a:headEnd type="none" w="med" len="med"/>
            <a:tailEnd type="none" w="med" len="med"/>
          </a:ln>
          <a:effectLst/>
        </p:spPr>
        <p:txBody>
          <a:bodyPr vert="horz" wrap="square" lIns="0" tIns="228600" rIns="0" bIns="46637" numCol="1" rtlCol="0" anchor="ctr" anchorCtr="0" compatLnSpc="1">
            <a:prstTxWarp prst="textNoShape">
              <a:avLst/>
            </a:prstTxWarp>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a:p>
            <a:pPr marL="0" marR="0" lvl="0" indent="0" algn="ctr" defTabSz="932472" eaLnBrk="1" fontAlgn="base" latinLnBrk="0" hangingPunct="1">
              <a:lnSpc>
                <a:spcPct val="90000"/>
              </a:lnSpc>
              <a:spcBef>
                <a:spcPct val="0"/>
              </a:spcBef>
              <a:spcAft>
                <a:spcPct val="0"/>
              </a:spcAft>
              <a:buClrTx/>
              <a:buSzTx/>
              <a:buFontTx/>
              <a:buNone/>
              <a:tabLst/>
              <a:defRPr/>
            </a:pPr>
            <a:br>
              <a:rPr kumimoji="0" lang="en-US" sz="2000" b="0" i="0" u="none" strike="noStrike" kern="0" cap="none" spc="0" normalizeH="0" baseline="0" noProof="0" dirty="0">
                <a:ln>
                  <a:noFill/>
                </a:ln>
                <a:gradFill>
                  <a:gsLst>
                    <a:gs pos="0">
                      <a:srgbClr val="6E6E73"/>
                    </a:gs>
                    <a:gs pos="100000">
                      <a:srgbClr val="6E6E73"/>
                    </a:gs>
                  </a:gsLst>
                  <a:lin ang="5400000" scaled="0"/>
                </a:gradFill>
                <a:effectLst/>
                <a:uLnTx/>
                <a:uFillTx/>
              </a:rPr>
            </a:br>
            <a:r>
              <a:rPr kumimoji="0" lang="en-US" sz="2400" b="1" i="0" u="none" strike="noStrike" kern="0" cap="none" spc="0" normalizeH="0" baseline="0" noProof="0" dirty="0">
                <a:ln>
                  <a:noFill/>
                </a:ln>
                <a:solidFill>
                  <a:sysClr val="windowText" lastClr="000000"/>
                </a:solidFill>
                <a:effectLst/>
                <a:uLnTx/>
                <a:uFillTx/>
              </a:rPr>
              <a:t>On Premises</a:t>
            </a:r>
            <a:endParaRPr kumimoji="0" lang="en-US" sz="2000" b="1" i="0" u="none" strike="noStrike" kern="0" cap="none" spc="0" normalizeH="0" baseline="0" noProof="0" dirty="0">
              <a:ln>
                <a:noFill/>
              </a:ln>
              <a:solidFill>
                <a:sysClr val="windowText" lastClr="000000"/>
              </a:solidFill>
              <a:effectLst/>
              <a:uLnTx/>
              <a:uFillTx/>
            </a:endParaRPr>
          </a:p>
        </p:txBody>
      </p:sp>
      <p:grpSp>
        <p:nvGrpSpPr>
          <p:cNvPr id="203" name="Group 202"/>
          <p:cNvGrpSpPr/>
          <p:nvPr/>
        </p:nvGrpSpPr>
        <p:grpSpPr>
          <a:xfrm>
            <a:off x="9221869" y="1634837"/>
            <a:ext cx="1305366" cy="1092574"/>
            <a:chOff x="5900414" y="2022825"/>
            <a:chExt cx="860677" cy="720375"/>
          </a:xfrm>
          <a:solidFill>
            <a:srgbClr val="D83B01"/>
          </a:solidFill>
        </p:grpSpPr>
        <p:grpSp>
          <p:nvGrpSpPr>
            <p:cNvPr id="204" name="Group 86"/>
            <p:cNvGrpSpPr>
              <a:grpSpLocks noChangeAspect="1"/>
            </p:cNvGrpSpPr>
            <p:nvPr/>
          </p:nvGrpSpPr>
          <p:grpSpPr bwMode="auto">
            <a:xfrm>
              <a:off x="6414823" y="2022825"/>
              <a:ext cx="346268" cy="717109"/>
              <a:chOff x="3383" y="1210"/>
              <a:chExt cx="916" cy="1897"/>
            </a:xfrm>
            <a:grpFill/>
          </p:grpSpPr>
          <p:sp>
            <p:nvSpPr>
              <p:cNvPr id="216" name="Freeform 87"/>
              <p:cNvSpPr>
                <a:spLocks/>
              </p:cNvSpPr>
              <p:nvPr/>
            </p:nvSpPr>
            <p:spPr bwMode="auto">
              <a:xfrm>
                <a:off x="3562" y="2237"/>
                <a:ext cx="553" cy="147"/>
              </a:xfrm>
              <a:custGeom>
                <a:avLst/>
                <a:gdLst>
                  <a:gd name="T0" fmla="*/ 230 w 234"/>
                  <a:gd name="T1" fmla="*/ 0 h 62"/>
                  <a:gd name="T2" fmla="*/ 199 w 234"/>
                  <a:gd name="T3" fmla="*/ 0 h 62"/>
                  <a:gd name="T4" fmla="*/ 134 w 234"/>
                  <a:gd name="T5" fmla="*/ 0 h 62"/>
                  <a:gd name="T6" fmla="*/ 76 w 234"/>
                  <a:gd name="T7" fmla="*/ 0 h 62"/>
                  <a:gd name="T8" fmla="*/ 27 w 234"/>
                  <a:gd name="T9" fmla="*/ 0 h 62"/>
                  <a:gd name="T10" fmla="*/ 2 w 234"/>
                  <a:gd name="T11" fmla="*/ 0 h 62"/>
                  <a:gd name="T12" fmla="*/ 0 w 234"/>
                  <a:gd name="T13" fmla="*/ 4 h 62"/>
                  <a:gd name="T14" fmla="*/ 0 w 234"/>
                  <a:gd name="T15" fmla="*/ 59 h 62"/>
                  <a:gd name="T16" fmla="*/ 2 w 234"/>
                  <a:gd name="T17" fmla="*/ 62 h 62"/>
                  <a:gd name="T18" fmla="*/ 34 w 234"/>
                  <a:gd name="T19" fmla="*/ 62 h 62"/>
                  <a:gd name="T20" fmla="*/ 99 w 234"/>
                  <a:gd name="T21" fmla="*/ 62 h 62"/>
                  <a:gd name="T22" fmla="*/ 157 w 234"/>
                  <a:gd name="T23" fmla="*/ 62 h 62"/>
                  <a:gd name="T24" fmla="*/ 209 w 234"/>
                  <a:gd name="T25" fmla="*/ 62 h 62"/>
                  <a:gd name="T26" fmla="*/ 230 w 234"/>
                  <a:gd name="T27" fmla="*/ 62 h 62"/>
                  <a:gd name="T28" fmla="*/ 234 w 234"/>
                  <a:gd name="T29" fmla="*/ 60 h 62"/>
                  <a:gd name="T30" fmla="*/ 234 w 234"/>
                  <a:gd name="T31" fmla="*/ 59 h 62"/>
                  <a:gd name="T32" fmla="*/ 234 w 234"/>
                  <a:gd name="T33" fmla="*/ 4 h 62"/>
                  <a:gd name="T34" fmla="*/ 230 w 234"/>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62">
                    <a:moveTo>
                      <a:pt x="230" y="0"/>
                    </a:moveTo>
                    <a:cubicBezTo>
                      <a:pt x="218" y="0"/>
                      <a:pt x="213" y="0"/>
                      <a:pt x="199" y="0"/>
                    </a:cubicBezTo>
                    <a:cubicBezTo>
                      <a:pt x="171" y="0"/>
                      <a:pt x="163" y="0"/>
                      <a:pt x="134" y="0"/>
                    </a:cubicBezTo>
                    <a:cubicBezTo>
                      <a:pt x="100" y="0"/>
                      <a:pt x="111" y="0"/>
                      <a:pt x="76" y="0"/>
                    </a:cubicBezTo>
                    <a:cubicBezTo>
                      <a:pt x="50" y="0"/>
                      <a:pt x="52" y="0"/>
                      <a:pt x="27" y="0"/>
                    </a:cubicBezTo>
                    <a:cubicBezTo>
                      <a:pt x="17" y="0"/>
                      <a:pt x="12" y="0"/>
                      <a:pt x="2" y="0"/>
                    </a:cubicBezTo>
                    <a:cubicBezTo>
                      <a:pt x="0" y="0"/>
                      <a:pt x="0" y="2"/>
                      <a:pt x="0" y="4"/>
                    </a:cubicBezTo>
                    <a:cubicBezTo>
                      <a:pt x="0" y="22"/>
                      <a:pt x="0" y="41"/>
                      <a:pt x="0" y="59"/>
                    </a:cubicBezTo>
                    <a:cubicBezTo>
                      <a:pt x="0" y="59"/>
                      <a:pt x="0" y="62"/>
                      <a:pt x="2" y="62"/>
                    </a:cubicBezTo>
                    <a:cubicBezTo>
                      <a:pt x="15" y="62"/>
                      <a:pt x="21" y="62"/>
                      <a:pt x="34" y="62"/>
                    </a:cubicBezTo>
                    <a:cubicBezTo>
                      <a:pt x="63" y="62"/>
                      <a:pt x="71" y="62"/>
                      <a:pt x="99" y="62"/>
                    </a:cubicBezTo>
                    <a:cubicBezTo>
                      <a:pt x="134" y="62"/>
                      <a:pt x="123" y="62"/>
                      <a:pt x="157" y="62"/>
                    </a:cubicBezTo>
                    <a:cubicBezTo>
                      <a:pt x="184" y="62"/>
                      <a:pt x="180" y="62"/>
                      <a:pt x="209" y="62"/>
                    </a:cubicBezTo>
                    <a:cubicBezTo>
                      <a:pt x="215" y="62"/>
                      <a:pt x="224" y="62"/>
                      <a:pt x="230" y="62"/>
                    </a:cubicBezTo>
                    <a:cubicBezTo>
                      <a:pt x="232" y="62"/>
                      <a:pt x="232" y="62"/>
                      <a:pt x="234" y="60"/>
                    </a:cubicBezTo>
                    <a:cubicBezTo>
                      <a:pt x="234" y="59"/>
                      <a:pt x="234" y="59"/>
                      <a:pt x="234" y="59"/>
                    </a:cubicBezTo>
                    <a:cubicBezTo>
                      <a:pt x="234" y="41"/>
                      <a:pt x="234" y="22"/>
                      <a:pt x="234" y="4"/>
                    </a:cubicBezTo>
                    <a:cubicBezTo>
                      <a:pt x="234" y="2"/>
                      <a:pt x="232" y="0"/>
                      <a:pt x="23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184"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srgbClr val="000000"/>
                  </a:solidFill>
                  <a:effectLst/>
                  <a:uLnTx/>
                  <a:uFillTx/>
                </a:endParaRPr>
              </a:p>
            </p:txBody>
          </p:sp>
          <p:sp>
            <p:nvSpPr>
              <p:cNvPr id="217" name="Freeform 88"/>
              <p:cNvSpPr>
                <a:spLocks/>
              </p:cNvSpPr>
              <p:nvPr/>
            </p:nvSpPr>
            <p:spPr bwMode="auto">
              <a:xfrm>
                <a:off x="3562" y="1999"/>
                <a:ext cx="553" cy="146"/>
              </a:xfrm>
              <a:custGeom>
                <a:avLst/>
                <a:gdLst>
                  <a:gd name="T0" fmla="*/ 230 w 234"/>
                  <a:gd name="T1" fmla="*/ 0 h 62"/>
                  <a:gd name="T2" fmla="*/ 199 w 234"/>
                  <a:gd name="T3" fmla="*/ 0 h 62"/>
                  <a:gd name="T4" fmla="*/ 134 w 234"/>
                  <a:gd name="T5" fmla="*/ 0 h 62"/>
                  <a:gd name="T6" fmla="*/ 76 w 234"/>
                  <a:gd name="T7" fmla="*/ 0 h 62"/>
                  <a:gd name="T8" fmla="*/ 27 w 234"/>
                  <a:gd name="T9" fmla="*/ 0 h 62"/>
                  <a:gd name="T10" fmla="*/ 2 w 234"/>
                  <a:gd name="T11" fmla="*/ 0 h 62"/>
                  <a:gd name="T12" fmla="*/ 0 w 234"/>
                  <a:gd name="T13" fmla="*/ 4 h 62"/>
                  <a:gd name="T14" fmla="*/ 0 w 234"/>
                  <a:gd name="T15" fmla="*/ 58 h 62"/>
                  <a:gd name="T16" fmla="*/ 2 w 234"/>
                  <a:gd name="T17" fmla="*/ 62 h 62"/>
                  <a:gd name="T18" fmla="*/ 34 w 234"/>
                  <a:gd name="T19" fmla="*/ 62 h 62"/>
                  <a:gd name="T20" fmla="*/ 99 w 234"/>
                  <a:gd name="T21" fmla="*/ 62 h 62"/>
                  <a:gd name="T22" fmla="*/ 157 w 234"/>
                  <a:gd name="T23" fmla="*/ 62 h 62"/>
                  <a:gd name="T24" fmla="*/ 209 w 234"/>
                  <a:gd name="T25" fmla="*/ 62 h 62"/>
                  <a:gd name="T26" fmla="*/ 230 w 234"/>
                  <a:gd name="T27" fmla="*/ 62 h 62"/>
                  <a:gd name="T28" fmla="*/ 234 w 234"/>
                  <a:gd name="T29" fmla="*/ 62 h 62"/>
                  <a:gd name="T30" fmla="*/ 234 w 234"/>
                  <a:gd name="T31" fmla="*/ 58 h 62"/>
                  <a:gd name="T32" fmla="*/ 234 w 234"/>
                  <a:gd name="T33" fmla="*/ 4 h 62"/>
                  <a:gd name="T34" fmla="*/ 230 w 234"/>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62">
                    <a:moveTo>
                      <a:pt x="230" y="0"/>
                    </a:moveTo>
                    <a:cubicBezTo>
                      <a:pt x="218" y="0"/>
                      <a:pt x="213" y="0"/>
                      <a:pt x="199" y="0"/>
                    </a:cubicBezTo>
                    <a:cubicBezTo>
                      <a:pt x="171" y="0"/>
                      <a:pt x="163" y="0"/>
                      <a:pt x="134" y="0"/>
                    </a:cubicBezTo>
                    <a:cubicBezTo>
                      <a:pt x="100" y="0"/>
                      <a:pt x="111" y="0"/>
                      <a:pt x="76" y="0"/>
                    </a:cubicBezTo>
                    <a:cubicBezTo>
                      <a:pt x="50" y="0"/>
                      <a:pt x="52" y="0"/>
                      <a:pt x="27" y="0"/>
                    </a:cubicBezTo>
                    <a:cubicBezTo>
                      <a:pt x="17" y="0"/>
                      <a:pt x="12" y="0"/>
                      <a:pt x="2" y="0"/>
                    </a:cubicBezTo>
                    <a:cubicBezTo>
                      <a:pt x="0" y="0"/>
                      <a:pt x="0" y="2"/>
                      <a:pt x="0" y="4"/>
                    </a:cubicBezTo>
                    <a:cubicBezTo>
                      <a:pt x="0" y="21"/>
                      <a:pt x="0" y="41"/>
                      <a:pt x="0" y="58"/>
                    </a:cubicBezTo>
                    <a:cubicBezTo>
                      <a:pt x="0" y="60"/>
                      <a:pt x="0" y="62"/>
                      <a:pt x="2" y="62"/>
                    </a:cubicBezTo>
                    <a:cubicBezTo>
                      <a:pt x="15" y="62"/>
                      <a:pt x="21" y="62"/>
                      <a:pt x="34" y="62"/>
                    </a:cubicBezTo>
                    <a:cubicBezTo>
                      <a:pt x="63" y="62"/>
                      <a:pt x="71" y="62"/>
                      <a:pt x="99" y="62"/>
                    </a:cubicBezTo>
                    <a:cubicBezTo>
                      <a:pt x="134" y="62"/>
                      <a:pt x="123" y="62"/>
                      <a:pt x="157" y="62"/>
                    </a:cubicBezTo>
                    <a:cubicBezTo>
                      <a:pt x="184" y="62"/>
                      <a:pt x="180" y="62"/>
                      <a:pt x="209" y="62"/>
                    </a:cubicBezTo>
                    <a:cubicBezTo>
                      <a:pt x="215" y="62"/>
                      <a:pt x="224" y="62"/>
                      <a:pt x="230" y="62"/>
                    </a:cubicBezTo>
                    <a:cubicBezTo>
                      <a:pt x="232" y="62"/>
                      <a:pt x="232" y="62"/>
                      <a:pt x="234" y="62"/>
                    </a:cubicBezTo>
                    <a:cubicBezTo>
                      <a:pt x="234" y="60"/>
                      <a:pt x="234" y="60"/>
                      <a:pt x="234" y="58"/>
                    </a:cubicBezTo>
                    <a:cubicBezTo>
                      <a:pt x="234" y="41"/>
                      <a:pt x="234" y="21"/>
                      <a:pt x="234" y="4"/>
                    </a:cubicBezTo>
                    <a:cubicBezTo>
                      <a:pt x="234" y="2"/>
                      <a:pt x="232" y="0"/>
                      <a:pt x="23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184"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srgbClr val="000000"/>
                  </a:solidFill>
                  <a:effectLst/>
                  <a:uLnTx/>
                  <a:uFillTx/>
                </a:endParaRPr>
              </a:p>
            </p:txBody>
          </p:sp>
          <p:sp>
            <p:nvSpPr>
              <p:cNvPr id="218" name="Freeform 89"/>
              <p:cNvSpPr>
                <a:spLocks/>
              </p:cNvSpPr>
              <p:nvPr/>
            </p:nvSpPr>
            <p:spPr bwMode="auto">
              <a:xfrm>
                <a:off x="3562" y="1760"/>
                <a:ext cx="553" cy="147"/>
              </a:xfrm>
              <a:custGeom>
                <a:avLst/>
                <a:gdLst>
                  <a:gd name="T0" fmla="*/ 230 w 234"/>
                  <a:gd name="T1" fmla="*/ 0 h 62"/>
                  <a:gd name="T2" fmla="*/ 199 w 234"/>
                  <a:gd name="T3" fmla="*/ 0 h 62"/>
                  <a:gd name="T4" fmla="*/ 134 w 234"/>
                  <a:gd name="T5" fmla="*/ 0 h 62"/>
                  <a:gd name="T6" fmla="*/ 76 w 234"/>
                  <a:gd name="T7" fmla="*/ 0 h 62"/>
                  <a:gd name="T8" fmla="*/ 27 w 234"/>
                  <a:gd name="T9" fmla="*/ 0 h 62"/>
                  <a:gd name="T10" fmla="*/ 2 w 234"/>
                  <a:gd name="T11" fmla="*/ 0 h 62"/>
                  <a:gd name="T12" fmla="*/ 0 w 234"/>
                  <a:gd name="T13" fmla="*/ 4 h 62"/>
                  <a:gd name="T14" fmla="*/ 0 w 234"/>
                  <a:gd name="T15" fmla="*/ 58 h 62"/>
                  <a:gd name="T16" fmla="*/ 2 w 234"/>
                  <a:gd name="T17" fmla="*/ 62 h 62"/>
                  <a:gd name="T18" fmla="*/ 34 w 234"/>
                  <a:gd name="T19" fmla="*/ 62 h 62"/>
                  <a:gd name="T20" fmla="*/ 99 w 234"/>
                  <a:gd name="T21" fmla="*/ 62 h 62"/>
                  <a:gd name="T22" fmla="*/ 157 w 234"/>
                  <a:gd name="T23" fmla="*/ 62 h 62"/>
                  <a:gd name="T24" fmla="*/ 209 w 234"/>
                  <a:gd name="T25" fmla="*/ 62 h 62"/>
                  <a:gd name="T26" fmla="*/ 230 w 234"/>
                  <a:gd name="T27" fmla="*/ 62 h 62"/>
                  <a:gd name="T28" fmla="*/ 234 w 234"/>
                  <a:gd name="T29" fmla="*/ 60 h 62"/>
                  <a:gd name="T30" fmla="*/ 234 w 234"/>
                  <a:gd name="T31" fmla="*/ 58 h 62"/>
                  <a:gd name="T32" fmla="*/ 234 w 234"/>
                  <a:gd name="T33" fmla="*/ 4 h 62"/>
                  <a:gd name="T34" fmla="*/ 230 w 234"/>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62">
                    <a:moveTo>
                      <a:pt x="230" y="0"/>
                    </a:moveTo>
                    <a:cubicBezTo>
                      <a:pt x="218" y="0"/>
                      <a:pt x="213" y="0"/>
                      <a:pt x="199" y="0"/>
                    </a:cubicBezTo>
                    <a:cubicBezTo>
                      <a:pt x="171" y="0"/>
                      <a:pt x="163" y="0"/>
                      <a:pt x="134" y="0"/>
                    </a:cubicBezTo>
                    <a:cubicBezTo>
                      <a:pt x="100" y="0"/>
                      <a:pt x="111" y="0"/>
                      <a:pt x="76" y="0"/>
                    </a:cubicBezTo>
                    <a:cubicBezTo>
                      <a:pt x="50" y="0"/>
                      <a:pt x="52" y="0"/>
                      <a:pt x="27" y="0"/>
                    </a:cubicBezTo>
                    <a:cubicBezTo>
                      <a:pt x="17" y="0"/>
                      <a:pt x="12" y="0"/>
                      <a:pt x="2" y="0"/>
                    </a:cubicBezTo>
                    <a:cubicBezTo>
                      <a:pt x="0" y="0"/>
                      <a:pt x="0" y="2"/>
                      <a:pt x="0" y="4"/>
                    </a:cubicBezTo>
                    <a:cubicBezTo>
                      <a:pt x="0" y="21"/>
                      <a:pt x="0" y="40"/>
                      <a:pt x="0" y="58"/>
                    </a:cubicBezTo>
                    <a:cubicBezTo>
                      <a:pt x="0" y="60"/>
                      <a:pt x="0" y="62"/>
                      <a:pt x="2" y="62"/>
                    </a:cubicBezTo>
                    <a:cubicBezTo>
                      <a:pt x="15" y="62"/>
                      <a:pt x="21" y="62"/>
                      <a:pt x="34" y="62"/>
                    </a:cubicBezTo>
                    <a:cubicBezTo>
                      <a:pt x="63" y="62"/>
                      <a:pt x="71" y="62"/>
                      <a:pt x="99" y="62"/>
                    </a:cubicBezTo>
                    <a:cubicBezTo>
                      <a:pt x="134" y="62"/>
                      <a:pt x="123" y="62"/>
                      <a:pt x="157" y="62"/>
                    </a:cubicBezTo>
                    <a:cubicBezTo>
                      <a:pt x="184" y="62"/>
                      <a:pt x="180" y="62"/>
                      <a:pt x="209" y="62"/>
                    </a:cubicBezTo>
                    <a:cubicBezTo>
                      <a:pt x="215" y="62"/>
                      <a:pt x="224" y="62"/>
                      <a:pt x="230" y="62"/>
                    </a:cubicBezTo>
                    <a:cubicBezTo>
                      <a:pt x="232" y="62"/>
                      <a:pt x="232" y="62"/>
                      <a:pt x="234" y="60"/>
                    </a:cubicBezTo>
                    <a:cubicBezTo>
                      <a:pt x="234" y="60"/>
                      <a:pt x="234" y="60"/>
                      <a:pt x="234" y="58"/>
                    </a:cubicBezTo>
                    <a:cubicBezTo>
                      <a:pt x="234" y="40"/>
                      <a:pt x="234" y="21"/>
                      <a:pt x="234" y="4"/>
                    </a:cubicBezTo>
                    <a:cubicBezTo>
                      <a:pt x="234" y="2"/>
                      <a:pt x="232" y="0"/>
                      <a:pt x="23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184"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srgbClr val="000000"/>
                  </a:solidFill>
                  <a:effectLst/>
                  <a:uLnTx/>
                  <a:uFillTx/>
                </a:endParaRPr>
              </a:p>
            </p:txBody>
          </p:sp>
          <p:sp>
            <p:nvSpPr>
              <p:cNvPr id="219" name="Freeform 90"/>
              <p:cNvSpPr>
                <a:spLocks/>
              </p:cNvSpPr>
              <p:nvPr/>
            </p:nvSpPr>
            <p:spPr bwMode="auto">
              <a:xfrm>
                <a:off x="3562" y="1522"/>
                <a:ext cx="553" cy="141"/>
              </a:xfrm>
              <a:custGeom>
                <a:avLst/>
                <a:gdLst>
                  <a:gd name="T0" fmla="*/ 230 w 234"/>
                  <a:gd name="T1" fmla="*/ 0 h 60"/>
                  <a:gd name="T2" fmla="*/ 199 w 234"/>
                  <a:gd name="T3" fmla="*/ 0 h 60"/>
                  <a:gd name="T4" fmla="*/ 134 w 234"/>
                  <a:gd name="T5" fmla="*/ 0 h 60"/>
                  <a:gd name="T6" fmla="*/ 76 w 234"/>
                  <a:gd name="T7" fmla="*/ 0 h 60"/>
                  <a:gd name="T8" fmla="*/ 27 w 234"/>
                  <a:gd name="T9" fmla="*/ 0 h 60"/>
                  <a:gd name="T10" fmla="*/ 2 w 234"/>
                  <a:gd name="T11" fmla="*/ 0 h 60"/>
                  <a:gd name="T12" fmla="*/ 0 w 234"/>
                  <a:gd name="T13" fmla="*/ 4 h 60"/>
                  <a:gd name="T14" fmla="*/ 0 w 234"/>
                  <a:gd name="T15" fmla="*/ 57 h 60"/>
                  <a:gd name="T16" fmla="*/ 2 w 234"/>
                  <a:gd name="T17" fmla="*/ 60 h 60"/>
                  <a:gd name="T18" fmla="*/ 34 w 234"/>
                  <a:gd name="T19" fmla="*/ 60 h 60"/>
                  <a:gd name="T20" fmla="*/ 99 w 234"/>
                  <a:gd name="T21" fmla="*/ 60 h 60"/>
                  <a:gd name="T22" fmla="*/ 157 w 234"/>
                  <a:gd name="T23" fmla="*/ 60 h 60"/>
                  <a:gd name="T24" fmla="*/ 209 w 234"/>
                  <a:gd name="T25" fmla="*/ 60 h 60"/>
                  <a:gd name="T26" fmla="*/ 230 w 234"/>
                  <a:gd name="T27" fmla="*/ 60 h 60"/>
                  <a:gd name="T28" fmla="*/ 234 w 234"/>
                  <a:gd name="T29" fmla="*/ 58 h 60"/>
                  <a:gd name="T30" fmla="*/ 234 w 234"/>
                  <a:gd name="T31" fmla="*/ 57 h 60"/>
                  <a:gd name="T32" fmla="*/ 234 w 234"/>
                  <a:gd name="T33" fmla="*/ 4 h 60"/>
                  <a:gd name="T34" fmla="*/ 230 w 234"/>
                  <a:gd name="T3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60">
                    <a:moveTo>
                      <a:pt x="230" y="0"/>
                    </a:moveTo>
                    <a:cubicBezTo>
                      <a:pt x="218" y="0"/>
                      <a:pt x="213" y="0"/>
                      <a:pt x="199" y="0"/>
                    </a:cubicBezTo>
                    <a:cubicBezTo>
                      <a:pt x="171" y="0"/>
                      <a:pt x="163" y="0"/>
                      <a:pt x="134" y="0"/>
                    </a:cubicBezTo>
                    <a:cubicBezTo>
                      <a:pt x="100" y="0"/>
                      <a:pt x="111" y="0"/>
                      <a:pt x="76" y="0"/>
                    </a:cubicBezTo>
                    <a:cubicBezTo>
                      <a:pt x="50" y="0"/>
                      <a:pt x="52" y="0"/>
                      <a:pt x="27" y="0"/>
                    </a:cubicBezTo>
                    <a:cubicBezTo>
                      <a:pt x="17" y="0"/>
                      <a:pt x="12" y="0"/>
                      <a:pt x="2" y="0"/>
                    </a:cubicBezTo>
                    <a:cubicBezTo>
                      <a:pt x="0" y="0"/>
                      <a:pt x="0" y="2"/>
                      <a:pt x="0" y="4"/>
                    </a:cubicBezTo>
                    <a:cubicBezTo>
                      <a:pt x="0" y="21"/>
                      <a:pt x="0" y="40"/>
                      <a:pt x="0" y="57"/>
                    </a:cubicBezTo>
                    <a:cubicBezTo>
                      <a:pt x="0" y="58"/>
                      <a:pt x="0" y="60"/>
                      <a:pt x="2" y="60"/>
                    </a:cubicBezTo>
                    <a:cubicBezTo>
                      <a:pt x="15" y="60"/>
                      <a:pt x="21" y="60"/>
                      <a:pt x="34" y="60"/>
                    </a:cubicBezTo>
                    <a:cubicBezTo>
                      <a:pt x="63" y="60"/>
                      <a:pt x="71" y="60"/>
                      <a:pt x="99" y="60"/>
                    </a:cubicBezTo>
                    <a:cubicBezTo>
                      <a:pt x="134" y="60"/>
                      <a:pt x="123" y="60"/>
                      <a:pt x="157" y="60"/>
                    </a:cubicBezTo>
                    <a:cubicBezTo>
                      <a:pt x="184" y="60"/>
                      <a:pt x="180" y="60"/>
                      <a:pt x="209" y="60"/>
                    </a:cubicBezTo>
                    <a:cubicBezTo>
                      <a:pt x="215" y="60"/>
                      <a:pt x="224" y="60"/>
                      <a:pt x="230" y="60"/>
                    </a:cubicBezTo>
                    <a:cubicBezTo>
                      <a:pt x="232" y="60"/>
                      <a:pt x="232" y="60"/>
                      <a:pt x="234" y="58"/>
                    </a:cubicBezTo>
                    <a:cubicBezTo>
                      <a:pt x="234" y="58"/>
                      <a:pt x="234" y="58"/>
                      <a:pt x="234" y="57"/>
                    </a:cubicBezTo>
                    <a:cubicBezTo>
                      <a:pt x="234" y="40"/>
                      <a:pt x="234" y="21"/>
                      <a:pt x="234" y="4"/>
                    </a:cubicBezTo>
                    <a:cubicBezTo>
                      <a:pt x="234" y="2"/>
                      <a:pt x="232" y="0"/>
                      <a:pt x="23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184"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srgbClr val="000000"/>
                  </a:solidFill>
                  <a:effectLst/>
                  <a:uLnTx/>
                  <a:uFillTx/>
                </a:endParaRPr>
              </a:p>
            </p:txBody>
          </p:sp>
          <p:sp>
            <p:nvSpPr>
              <p:cNvPr id="220" name="Freeform 91"/>
              <p:cNvSpPr>
                <a:spLocks noEditPoints="1"/>
              </p:cNvSpPr>
              <p:nvPr/>
            </p:nvSpPr>
            <p:spPr bwMode="auto">
              <a:xfrm>
                <a:off x="3383" y="1210"/>
                <a:ext cx="916" cy="1897"/>
              </a:xfrm>
              <a:custGeom>
                <a:avLst/>
                <a:gdLst>
                  <a:gd name="T0" fmla="*/ 366 w 388"/>
                  <a:gd name="T1" fmla="*/ 38 h 803"/>
                  <a:gd name="T2" fmla="*/ 334 w 388"/>
                  <a:gd name="T3" fmla="*/ 16 h 803"/>
                  <a:gd name="T4" fmla="*/ 285 w 388"/>
                  <a:gd name="T5" fmla="*/ 0 h 803"/>
                  <a:gd name="T6" fmla="*/ 103 w 388"/>
                  <a:gd name="T7" fmla="*/ 0 h 803"/>
                  <a:gd name="T8" fmla="*/ 54 w 388"/>
                  <a:gd name="T9" fmla="*/ 16 h 803"/>
                  <a:gd name="T10" fmla="*/ 22 w 388"/>
                  <a:gd name="T11" fmla="*/ 38 h 803"/>
                  <a:gd name="T12" fmla="*/ 0 w 388"/>
                  <a:gd name="T13" fmla="*/ 81 h 803"/>
                  <a:gd name="T14" fmla="*/ 0 w 388"/>
                  <a:gd name="T15" fmla="*/ 776 h 803"/>
                  <a:gd name="T16" fmla="*/ 27 w 388"/>
                  <a:gd name="T17" fmla="*/ 803 h 803"/>
                  <a:gd name="T18" fmla="*/ 361 w 388"/>
                  <a:gd name="T19" fmla="*/ 803 h 803"/>
                  <a:gd name="T20" fmla="*/ 388 w 388"/>
                  <a:gd name="T21" fmla="*/ 776 h 803"/>
                  <a:gd name="T22" fmla="*/ 388 w 388"/>
                  <a:gd name="T23" fmla="*/ 81 h 803"/>
                  <a:gd name="T24" fmla="*/ 366 w 388"/>
                  <a:gd name="T25" fmla="*/ 38 h 803"/>
                  <a:gd name="T26" fmla="*/ 356 w 388"/>
                  <a:gd name="T27" fmla="*/ 756 h 803"/>
                  <a:gd name="T28" fmla="*/ 30 w 388"/>
                  <a:gd name="T29" fmla="*/ 756 h 803"/>
                  <a:gd name="T30" fmla="*/ 30 w 388"/>
                  <a:gd name="T31" fmla="*/ 731 h 803"/>
                  <a:gd name="T32" fmla="*/ 356 w 388"/>
                  <a:gd name="T33" fmla="*/ 731 h 803"/>
                  <a:gd name="T34" fmla="*/ 356 w 388"/>
                  <a:gd name="T35" fmla="*/ 756 h 803"/>
                  <a:gd name="T36" fmla="*/ 31 w 388"/>
                  <a:gd name="T37" fmla="*/ 676 h 803"/>
                  <a:gd name="T38" fmla="*/ 55 w 388"/>
                  <a:gd name="T39" fmla="*/ 652 h 803"/>
                  <a:gd name="T40" fmla="*/ 79 w 388"/>
                  <a:gd name="T41" fmla="*/ 676 h 803"/>
                  <a:gd name="T42" fmla="*/ 55 w 388"/>
                  <a:gd name="T43" fmla="*/ 700 h 803"/>
                  <a:gd name="T44" fmla="*/ 31 w 388"/>
                  <a:gd name="T45" fmla="*/ 676 h 803"/>
                  <a:gd name="T46" fmla="*/ 120 w 388"/>
                  <a:gd name="T47" fmla="*/ 676 h 803"/>
                  <a:gd name="T48" fmla="*/ 144 w 388"/>
                  <a:gd name="T49" fmla="*/ 652 h 803"/>
                  <a:gd name="T50" fmla="*/ 168 w 388"/>
                  <a:gd name="T51" fmla="*/ 676 h 803"/>
                  <a:gd name="T52" fmla="*/ 144 w 388"/>
                  <a:gd name="T53" fmla="*/ 700 h 803"/>
                  <a:gd name="T54" fmla="*/ 120 w 388"/>
                  <a:gd name="T55" fmla="*/ 676 h 803"/>
                  <a:gd name="T56" fmla="*/ 356 w 388"/>
                  <a:gd name="T57" fmla="*/ 615 h 803"/>
                  <a:gd name="T58" fmla="*/ 30 w 388"/>
                  <a:gd name="T59" fmla="*/ 615 h 803"/>
                  <a:gd name="T60" fmla="*/ 30 w 388"/>
                  <a:gd name="T61" fmla="*/ 588 h 803"/>
                  <a:gd name="T62" fmla="*/ 356 w 388"/>
                  <a:gd name="T63" fmla="*/ 588 h 803"/>
                  <a:gd name="T64" fmla="*/ 356 w 388"/>
                  <a:gd name="T65" fmla="*/ 615 h 803"/>
                  <a:gd name="T66" fmla="*/ 356 w 388"/>
                  <a:gd name="T67" fmla="*/ 518 h 803"/>
                  <a:gd name="T68" fmla="*/ 331 w 388"/>
                  <a:gd name="T69" fmla="*/ 545 h 803"/>
                  <a:gd name="T70" fmla="*/ 318 w 388"/>
                  <a:gd name="T71" fmla="*/ 545 h 803"/>
                  <a:gd name="T72" fmla="*/ 216 w 388"/>
                  <a:gd name="T73" fmla="*/ 545 h 803"/>
                  <a:gd name="T74" fmla="*/ 143 w 388"/>
                  <a:gd name="T75" fmla="*/ 545 h 803"/>
                  <a:gd name="T76" fmla="*/ 51 w 388"/>
                  <a:gd name="T77" fmla="*/ 545 h 803"/>
                  <a:gd name="T78" fmla="*/ 46 w 388"/>
                  <a:gd name="T79" fmla="*/ 545 h 803"/>
                  <a:gd name="T80" fmla="*/ 30 w 388"/>
                  <a:gd name="T81" fmla="*/ 518 h 803"/>
                  <a:gd name="T82" fmla="*/ 30 w 388"/>
                  <a:gd name="T83" fmla="*/ 113 h 803"/>
                  <a:gd name="T84" fmla="*/ 57 w 388"/>
                  <a:gd name="T85" fmla="*/ 86 h 803"/>
                  <a:gd name="T86" fmla="*/ 329 w 388"/>
                  <a:gd name="T87" fmla="*/ 86 h 803"/>
                  <a:gd name="T88" fmla="*/ 356 w 388"/>
                  <a:gd name="T89" fmla="*/ 113 h 803"/>
                  <a:gd name="T90" fmla="*/ 356 w 388"/>
                  <a:gd name="T91" fmla="*/ 518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8" h="803">
                    <a:moveTo>
                      <a:pt x="366" y="38"/>
                    </a:moveTo>
                    <a:cubicBezTo>
                      <a:pt x="334" y="16"/>
                      <a:pt x="334" y="16"/>
                      <a:pt x="334" y="16"/>
                    </a:cubicBezTo>
                    <a:cubicBezTo>
                      <a:pt x="322" y="7"/>
                      <a:pt x="300" y="0"/>
                      <a:pt x="285" y="0"/>
                    </a:cubicBezTo>
                    <a:cubicBezTo>
                      <a:pt x="103" y="0"/>
                      <a:pt x="103" y="0"/>
                      <a:pt x="103" y="0"/>
                    </a:cubicBezTo>
                    <a:cubicBezTo>
                      <a:pt x="88" y="0"/>
                      <a:pt x="66" y="7"/>
                      <a:pt x="54" y="16"/>
                    </a:cubicBezTo>
                    <a:cubicBezTo>
                      <a:pt x="22" y="38"/>
                      <a:pt x="22" y="38"/>
                      <a:pt x="22" y="38"/>
                    </a:cubicBezTo>
                    <a:cubicBezTo>
                      <a:pt x="10" y="47"/>
                      <a:pt x="0" y="66"/>
                      <a:pt x="0" y="81"/>
                    </a:cubicBezTo>
                    <a:cubicBezTo>
                      <a:pt x="0" y="776"/>
                      <a:pt x="0" y="776"/>
                      <a:pt x="0" y="776"/>
                    </a:cubicBezTo>
                    <a:cubicBezTo>
                      <a:pt x="0" y="791"/>
                      <a:pt x="12" y="803"/>
                      <a:pt x="27" y="803"/>
                    </a:cubicBezTo>
                    <a:cubicBezTo>
                      <a:pt x="361" y="803"/>
                      <a:pt x="361" y="803"/>
                      <a:pt x="361" y="803"/>
                    </a:cubicBezTo>
                    <a:cubicBezTo>
                      <a:pt x="376" y="803"/>
                      <a:pt x="388" y="791"/>
                      <a:pt x="388" y="776"/>
                    </a:cubicBezTo>
                    <a:cubicBezTo>
                      <a:pt x="388" y="81"/>
                      <a:pt x="388" y="81"/>
                      <a:pt x="388" y="81"/>
                    </a:cubicBezTo>
                    <a:cubicBezTo>
                      <a:pt x="388" y="66"/>
                      <a:pt x="378" y="47"/>
                      <a:pt x="366" y="38"/>
                    </a:cubicBezTo>
                    <a:close/>
                    <a:moveTo>
                      <a:pt x="356" y="756"/>
                    </a:moveTo>
                    <a:cubicBezTo>
                      <a:pt x="94" y="756"/>
                      <a:pt x="40" y="756"/>
                      <a:pt x="30" y="756"/>
                    </a:cubicBezTo>
                    <a:cubicBezTo>
                      <a:pt x="30" y="731"/>
                      <a:pt x="30" y="731"/>
                      <a:pt x="30" y="731"/>
                    </a:cubicBezTo>
                    <a:cubicBezTo>
                      <a:pt x="292" y="731"/>
                      <a:pt x="346" y="731"/>
                      <a:pt x="356" y="731"/>
                    </a:cubicBezTo>
                    <a:cubicBezTo>
                      <a:pt x="356" y="756"/>
                      <a:pt x="356" y="756"/>
                      <a:pt x="356" y="756"/>
                    </a:cubicBezTo>
                    <a:close/>
                    <a:moveTo>
                      <a:pt x="31" y="676"/>
                    </a:moveTo>
                    <a:cubicBezTo>
                      <a:pt x="31" y="663"/>
                      <a:pt x="42" y="652"/>
                      <a:pt x="55" y="652"/>
                    </a:cubicBezTo>
                    <a:cubicBezTo>
                      <a:pt x="68" y="652"/>
                      <a:pt x="79" y="663"/>
                      <a:pt x="79" y="676"/>
                    </a:cubicBezTo>
                    <a:cubicBezTo>
                      <a:pt x="79" y="689"/>
                      <a:pt x="68" y="700"/>
                      <a:pt x="55" y="700"/>
                    </a:cubicBezTo>
                    <a:cubicBezTo>
                      <a:pt x="42" y="700"/>
                      <a:pt x="31" y="689"/>
                      <a:pt x="31" y="676"/>
                    </a:cubicBezTo>
                    <a:close/>
                    <a:moveTo>
                      <a:pt x="120" y="676"/>
                    </a:moveTo>
                    <a:cubicBezTo>
                      <a:pt x="120" y="663"/>
                      <a:pt x="130" y="652"/>
                      <a:pt x="144" y="652"/>
                    </a:cubicBezTo>
                    <a:cubicBezTo>
                      <a:pt x="157" y="652"/>
                      <a:pt x="168" y="663"/>
                      <a:pt x="168" y="676"/>
                    </a:cubicBezTo>
                    <a:cubicBezTo>
                      <a:pt x="168" y="689"/>
                      <a:pt x="157" y="700"/>
                      <a:pt x="144" y="700"/>
                    </a:cubicBezTo>
                    <a:cubicBezTo>
                      <a:pt x="130" y="700"/>
                      <a:pt x="120" y="689"/>
                      <a:pt x="120" y="676"/>
                    </a:cubicBezTo>
                    <a:close/>
                    <a:moveTo>
                      <a:pt x="356" y="615"/>
                    </a:moveTo>
                    <a:cubicBezTo>
                      <a:pt x="94" y="615"/>
                      <a:pt x="40" y="615"/>
                      <a:pt x="30" y="615"/>
                    </a:cubicBezTo>
                    <a:cubicBezTo>
                      <a:pt x="30" y="588"/>
                      <a:pt x="30" y="588"/>
                      <a:pt x="30" y="588"/>
                    </a:cubicBezTo>
                    <a:cubicBezTo>
                      <a:pt x="292" y="588"/>
                      <a:pt x="346" y="588"/>
                      <a:pt x="356" y="588"/>
                    </a:cubicBezTo>
                    <a:cubicBezTo>
                      <a:pt x="356" y="615"/>
                      <a:pt x="356" y="615"/>
                      <a:pt x="356" y="615"/>
                    </a:cubicBezTo>
                    <a:close/>
                    <a:moveTo>
                      <a:pt x="356" y="518"/>
                    </a:moveTo>
                    <a:cubicBezTo>
                      <a:pt x="356" y="533"/>
                      <a:pt x="345" y="545"/>
                      <a:pt x="331" y="545"/>
                    </a:cubicBezTo>
                    <a:cubicBezTo>
                      <a:pt x="331" y="545"/>
                      <a:pt x="331" y="545"/>
                      <a:pt x="318" y="545"/>
                    </a:cubicBezTo>
                    <a:cubicBezTo>
                      <a:pt x="285" y="545"/>
                      <a:pt x="251" y="545"/>
                      <a:pt x="216" y="545"/>
                    </a:cubicBezTo>
                    <a:cubicBezTo>
                      <a:pt x="178" y="545"/>
                      <a:pt x="183" y="545"/>
                      <a:pt x="143" y="545"/>
                    </a:cubicBezTo>
                    <a:cubicBezTo>
                      <a:pt x="112" y="545"/>
                      <a:pt x="82" y="545"/>
                      <a:pt x="51" y="545"/>
                    </a:cubicBezTo>
                    <a:cubicBezTo>
                      <a:pt x="46" y="545"/>
                      <a:pt x="46" y="545"/>
                      <a:pt x="46" y="545"/>
                    </a:cubicBezTo>
                    <a:cubicBezTo>
                      <a:pt x="37" y="545"/>
                      <a:pt x="30" y="533"/>
                      <a:pt x="30" y="518"/>
                    </a:cubicBezTo>
                    <a:cubicBezTo>
                      <a:pt x="30" y="113"/>
                      <a:pt x="30" y="113"/>
                      <a:pt x="30" y="113"/>
                    </a:cubicBezTo>
                    <a:cubicBezTo>
                      <a:pt x="30" y="98"/>
                      <a:pt x="42" y="86"/>
                      <a:pt x="57" y="86"/>
                    </a:cubicBezTo>
                    <a:cubicBezTo>
                      <a:pt x="329" y="86"/>
                      <a:pt x="329" y="86"/>
                      <a:pt x="329" y="86"/>
                    </a:cubicBezTo>
                    <a:cubicBezTo>
                      <a:pt x="344" y="86"/>
                      <a:pt x="356" y="98"/>
                      <a:pt x="356" y="113"/>
                    </a:cubicBezTo>
                    <a:lnTo>
                      <a:pt x="356" y="51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184"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srgbClr val="000000"/>
                  </a:solidFill>
                  <a:effectLst/>
                  <a:uLnTx/>
                  <a:uFillTx/>
                </a:endParaRPr>
              </a:p>
            </p:txBody>
          </p:sp>
        </p:grpSp>
        <p:grpSp>
          <p:nvGrpSpPr>
            <p:cNvPr id="205" name="Group 204"/>
            <p:cNvGrpSpPr/>
            <p:nvPr/>
          </p:nvGrpSpPr>
          <p:grpSpPr>
            <a:xfrm>
              <a:off x="5900414" y="2043648"/>
              <a:ext cx="300523" cy="699552"/>
              <a:chOff x="5778097" y="2026386"/>
              <a:chExt cx="343041" cy="798525"/>
            </a:xfrm>
            <a:grpFill/>
          </p:grpSpPr>
          <p:grpSp>
            <p:nvGrpSpPr>
              <p:cNvPr id="207" name="Group 206"/>
              <p:cNvGrpSpPr/>
              <p:nvPr/>
            </p:nvGrpSpPr>
            <p:grpSpPr>
              <a:xfrm>
                <a:off x="5778097" y="2026386"/>
                <a:ext cx="343041" cy="242039"/>
                <a:chOff x="5556250" y="2120900"/>
                <a:chExt cx="598488" cy="422275"/>
              </a:xfrm>
              <a:grpFill/>
            </p:grpSpPr>
            <p:sp>
              <p:nvSpPr>
                <p:cNvPr id="214" name="Freeform 5"/>
                <p:cNvSpPr>
                  <a:spLocks noEditPoints="1"/>
                </p:cNvSpPr>
                <p:nvPr/>
              </p:nvSpPr>
              <p:spPr bwMode="auto">
                <a:xfrm>
                  <a:off x="5556250" y="2120900"/>
                  <a:ext cx="598488" cy="422275"/>
                </a:xfrm>
                <a:custGeom>
                  <a:avLst/>
                  <a:gdLst>
                    <a:gd name="T0" fmla="*/ 53 w 157"/>
                    <a:gd name="T1" fmla="*/ 109 h 110"/>
                    <a:gd name="T2" fmla="*/ 27 w 157"/>
                    <a:gd name="T3" fmla="*/ 92 h 110"/>
                    <a:gd name="T4" fmla="*/ 30 w 157"/>
                    <a:gd name="T5" fmla="*/ 49 h 110"/>
                    <a:gd name="T6" fmla="*/ 41 w 157"/>
                    <a:gd name="T7" fmla="*/ 38 h 110"/>
                    <a:gd name="T8" fmla="*/ 48 w 157"/>
                    <a:gd name="T9" fmla="*/ 26 h 110"/>
                    <a:gd name="T10" fmla="*/ 48 w 157"/>
                    <a:gd name="T11" fmla="*/ 19 h 110"/>
                    <a:gd name="T12" fmla="*/ 45 w 157"/>
                    <a:gd name="T13" fmla="*/ 16 h 110"/>
                    <a:gd name="T14" fmla="*/ 43 w 157"/>
                    <a:gd name="T15" fmla="*/ 19 h 110"/>
                    <a:gd name="T16" fmla="*/ 32 w 157"/>
                    <a:gd name="T17" fmla="*/ 36 h 110"/>
                    <a:gd name="T18" fmla="*/ 19 w 157"/>
                    <a:gd name="T19" fmla="*/ 41 h 110"/>
                    <a:gd name="T20" fmla="*/ 7 w 157"/>
                    <a:gd name="T21" fmla="*/ 38 h 110"/>
                    <a:gd name="T22" fmla="*/ 8 w 157"/>
                    <a:gd name="T23" fmla="*/ 17 h 110"/>
                    <a:gd name="T24" fmla="*/ 26 w 157"/>
                    <a:gd name="T25" fmla="*/ 8 h 110"/>
                    <a:gd name="T26" fmla="*/ 75 w 157"/>
                    <a:gd name="T27" fmla="*/ 0 h 110"/>
                    <a:gd name="T28" fmla="*/ 105 w 157"/>
                    <a:gd name="T29" fmla="*/ 2 h 110"/>
                    <a:gd name="T30" fmla="*/ 143 w 157"/>
                    <a:gd name="T31" fmla="*/ 14 h 110"/>
                    <a:gd name="T32" fmla="*/ 151 w 157"/>
                    <a:gd name="T33" fmla="*/ 21 h 110"/>
                    <a:gd name="T34" fmla="*/ 138 w 157"/>
                    <a:gd name="T35" fmla="*/ 41 h 110"/>
                    <a:gd name="T36" fmla="*/ 115 w 157"/>
                    <a:gd name="T37" fmla="*/ 31 h 110"/>
                    <a:gd name="T38" fmla="*/ 112 w 157"/>
                    <a:gd name="T39" fmla="*/ 21 h 110"/>
                    <a:gd name="T40" fmla="*/ 111 w 157"/>
                    <a:gd name="T41" fmla="*/ 18 h 110"/>
                    <a:gd name="T42" fmla="*/ 109 w 157"/>
                    <a:gd name="T43" fmla="*/ 17 h 110"/>
                    <a:gd name="T44" fmla="*/ 107 w 157"/>
                    <a:gd name="T45" fmla="*/ 19 h 110"/>
                    <a:gd name="T46" fmla="*/ 107 w 157"/>
                    <a:gd name="T47" fmla="*/ 22 h 110"/>
                    <a:gd name="T48" fmla="*/ 108 w 157"/>
                    <a:gd name="T49" fmla="*/ 27 h 110"/>
                    <a:gd name="T50" fmla="*/ 114 w 157"/>
                    <a:gd name="T51" fmla="*/ 38 h 110"/>
                    <a:gd name="T52" fmla="*/ 128 w 157"/>
                    <a:gd name="T53" fmla="*/ 54 h 110"/>
                    <a:gd name="T54" fmla="*/ 128 w 157"/>
                    <a:gd name="T55" fmla="*/ 92 h 110"/>
                    <a:gd name="T56" fmla="*/ 102 w 157"/>
                    <a:gd name="T57" fmla="*/ 109 h 110"/>
                    <a:gd name="T58" fmla="*/ 53 w 157"/>
                    <a:gd name="T59" fmla="*/ 109 h 110"/>
                    <a:gd name="T60" fmla="*/ 77 w 157"/>
                    <a:gd name="T61" fmla="*/ 81 h 110"/>
                    <a:gd name="T62" fmla="*/ 102 w 157"/>
                    <a:gd name="T63" fmla="*/ 71 h 110"/>
                    <a:gd name="T64" fmla="*/ 104 w 157"/>
                    <a:gd name="T65" fmla="*/ 48 h 110"/>
                    <a:gd name="T66" fmla="*/ 91 w 157"/>
                    <a:gd name="T67" fmla="*/ 38 h 110"/>
                    <a:gd name="T68" fmla="*/ 54 w 157"/>
                    <a:gd name="T69" fmla="*/ 45 h 110"/>
                    <a:gd name="T70" fmla="*/ 53 w 157"/>
                    <a:gd name="T71" fmla="*/ 71 h 110"/>
                    <a:gd name="T72" fmla="*/ 77 w 157"/>
                    <a:gd name="T73" fmla="*/ 81 h 110"/>
                    <a:gd name="T74" fmla="*/ 78 w 157"/>
                    <a:gd name="T75" fmla="*/ 14 h 110"/>
                    <a:gd name="T76" fmla="*/ 78 w 157"/>
                    <a:gd name="T77" fmla="*/ 14 h 110"/>
                    <a:gd name="T78" fmla="*/ 65 w 157"/>
                    <a:gd name="T79" fmla="*/ 14 h 110"/>
                    <a:gd name="T80" fmla="*/ 61 w 157"/>
                    <a:gd name="T81" fmla="*/ 18 h 110"/>
                    <a:gd name="T82" fmla="*/ 61 w 157"/>
                    <a:gd name="T83" fmla="*/ 20 h 110"/>
                    <a:gd name="T84" fmla="*/ 62 w 157"/>
                    <a:gd name="T85" fmla="*/ 23 h 110"/>
                    <a:gd name="T86" fmla="*/ 65 w 157"/>
                    <a:gd name="T87" fmla="*/ 22 h 110"/>
                    <a:gd name="T88" fmla="*/ 90 w 157"/>
                    <a:gd name="T89" fmla="*/ 22 h 110"/>
                    <a:gd name="T90" fmla="*/ 93 w 157"/>
                    <a:gd name="T91" fmla="*/ 23 h 110"/>
                    <a:gd name="T92" fmla="*/ 94 w 157"/>
                    <a:gd name="T93" fmla="*/ 20 h 110"/>
                    <a:gd name="T94" fmla="*/ 94 w 157"/>
                    <a:gd name="T95" fmla="*/ 17 h 110"/>
                    <a:gd name="T96" fmla="*/ 90 w 157"/>
                    <a:gd name="T97" fmla="*/ 14 h 110"/>
                    <a:gd name="T98" fmla="*/ 78 w 157"/>
                    <a:gd name="T99" fmla="*/ 14 h 110"/>
                    <a:gd name="T100" fmla="*/ 78 w 157"/>
                    <a:gd name="T101" fmla="*/ 14 h 110"/>
                    <a:gd name="T102" fmla="*/ 78 w 157"/>
                    <a:gd name="T103" fmla="*/ 1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7" h="110">
                      <a:moveTo>
                        <a:pt x="53" y="109"/>
                      </a:moveTo>
                      <a:cubicBezTo>
                        <a:pt x="40" y="109"/>
                        <a:pt x="30" y="104"/>
                        <a:pt x="27" y="92"/>
                      </a:cubicBezTo>
                      <a:cubicBezTo>
                        <a:pt x="24" y="78"/>
                        <a:pt x="23" y="63"/>
                        <a:pt x="30" y="49"/>
                      </a:cubicBezTo>
                      <a:cubicBezTo>
                        <a:pt x="32" y="44"/>
                        <a:pt x="36" y="41"/>
                        <a:pt x="41" y="38"/>
                      </a:cubicBezTo>
                      <a:cubicBezTo>
                        <a:pt x="46" y="36"/>
                        <a:pt x="49" y="32"/>
                        <a:pt x="48" y="26"/>
                      </a:cubicBezTo>
                      <a:cubicBezTo>
                        <a:pt x="47" y="24"/>
                        <a:pt x="48" y="22"/>
                        <a:pt x="48" y="19"/>
                      </a:cubicBezTo>
                      <a:cubicBezTo>
                        <a:pt x="48" y="18"/>
                        <a:pt x="46" y="17"/>
                        <a:pt x="45" y="16"/>
                      </a:cubicBezTo>
                      <a:cubicBezTo>
                        <a:pt x="45" y="17"/>
                        <a:pt x="43" y="19"/>
                        <a:pt x="43" y="19"/>
                      </a:cubicBezTo>
                      <a:cubicBezTo>
                        <a:pt x="44" y="29"/>
                        <a:pt x="39" y="33"/>
                        <a:pt x="32" y="36"/>
                      </a:cubicBezTo>
                      <a:cubicBezTo>
                        <a:pt x="27" y="38"/>
                        <a:pt x="23" y="40"/>
                        <a:pt x="19" y="41"/>
                      </a:cubicBezTo>
                      <a:cubicBezTo>
                        <a:pt x="15" y="42"/>
                        <a:pt x="10" y="41"/>
                        <a:pt x="7" y="38"/>
                      </a:cubicBezTo>
                      <a:cubicBezTo>
                        <a:pt x="0" y="32"/>
                        <a:pt x="0" y="22"/>
                        <a:pt x="8" y="17"/>
                      </a:cubicBezTo>
                      <a:cubicBezTo>
                        <a:pt x="14" y="13"/>
                        <a:pt x="20" y="11"/>
                        <a:pt x="26" y="8"/>
                      </a:cubicBezTo>
                      <a:cubicBezTo>
                        <a:pt x="42" y="2"/>
                        <a:pt x="58" y="0"/>
                        <a:pt x="75" y="0"/>
                      </a:cubicBezTo>
                      <a:cubicBezTo>
                        <a:pt x="85" y="0"/>
                        <a:pt x="95" y="1"/>
                        <a:pt x="105" y="2"/>
                      </a:cubicBezTo>
                      <a:cubicBezTo>
                        <a:pt x="118" y="4"/>
                        <a:pt x="131" y="8"/>
                        <a:pt x="143" y="14"/>
                      </a:cubicBezTo>
                      <a:cubicBezTo>
                        <a:pt x="146" y="16"/>
                        <a:pt x="149" y="18"/>
                        <a:pt x="151" y="21"/>
                      </a:cubicBezTo>
                      <a:cubicBezTo>
                        <a:pt x="157" y="31"/>
                        <a:pt x="150" y="41"/>
                        <a:pt x="138" y="41"/>
                      </a:cubicBezTo>
                      <a:cubicBezTo>
                        <a:pt x="130" y="40"/>
                        <a:pt x="122" y="37"/>
                        <a:pt x="115" y="31"/>
                      </a:cubicBezTo>
                      <a:cubicBezTo>
                        <a:pt x="113" y="28"/>
                        <a:pt x="111" y="25"/>
                        <a:pt x="112" y="21"/>
                      </a:cubicBezTo>
                      <a:cubicBezTo>
                        <a:pt x="112" y="20"/>
                        <a:pt x="112" y="19"/>
                        <a:pt x="111" y="18"/>
                      </a:cubicBezTo>
                      <a:cubicBezTo>
                        <a:pt x="111" y="18"/>
                        <a:pt x="110" y="17"/>
                        <a:pt x="109" y="17"/>
                      </a:cubicBezTo>
                      <a:cubicBezTo>
                        <a:pt x="109" y="16"/>
                        <a:pt x="107" y="18"/>
                        <a:pt x="107" y="19"/>
                      </a:cubicBezTo>
                      <a:cubicBezTo>
                        <a:pt x="107" y="20"/>
                        <a:pt x="107" y="21"/>
                        <a:pt x="107" y="22"/>
                      </a:cubicBezTo>
                      <a:cubicBezTo>
                        <a:pt x="107" y="23"/>
                        <a:pt x="108" y="25"/>
                        <a:pt x="108" y="27"/>
                      </a:cubicBezTo>
                      <a:cubicBezTo>
                        <a:pt x="106" y="33"/>
                        <a:pt x="109" y="35"/>
                        <a:pt x="114" y="38"/>
                      </a:cubicBezTo>
                      <a:cubicBezTo>
                        <a:pt x="120" y="42"/>
                        <a:pt x="125" y="47"/>
                        <a:pt x="128" y="54"/>
                      </a:cubicBezTo>
                      <a:cubicBezTo>
                        <a:pt x="130" y="60"/>
                        <a:pt x="130" y="86"/>
                        <a:pt x="128" y="92"/>
                      </a:cubicBezTo>
                      <a:cubicBezTo>
                        <a:pt x="124" y="102"/>
                        <a:pt x="115" y="110"/>
                        <a:pt x="102" y="109"/>
                      </a:cubicBezTo>
                      <a:cubicBezTo>
                        <a:pt x="98" y="109"/>
                        <a:pt x="61" y="109"/>
                        <a:pt x="53" y="109"/>
                      </a:cubicBezTo>
                      <a:close/>
                      <a:moveTo>
                        <a:pt x="77" y="81"/>
                      </a:moveTo>
                      <a:cubicBezTo>
                        <a:pt x="87" y="80"/>
                        <a:pt x="95" y="78"/>
                        <a:pt x="102" y="71"/>
                      </a:cubicBezTo>
                      <a:cubicBezTo>
                        <a:pt x="109" y="64"/>
                        <a:pt x="109" y="56"/>
                        <a:pt x="104" y="48"/>
                      </a:cubicBezTo>
                      <a:cubicBezTo>
                        <a:pt x="101" y="43"/>
                        <a:pt x="96" y="40"/>
                        <a:pt x="91" y="38"/>
                      </a:cubicBezTo>
                      <a:cubicBezTo>
                        <a:pt x="78" y="33"/>
                        <a:pt x="63" y="35"/>
                        <a:pt x="54" y="45"/>
                      </a:cubicBezTo>
                      <a:cubicBezTo>
                        <a:pt x="46" y="53"/>
                        <a:pt x="45" y="63"/>
                        <a:pt x="53" y="71"/>
                      </a:cubicBezTo>
                      <a:cubicBezTo>
                        <a:pt x="60" y="78"/>
                        <a:pt x="68" y="80"/>
                        <a:pt x="77" y="81"/>
                      </a:cubicBezTo>
                      <a:close/>
                      <a:moveTo>
                        <a:pt x="78" y="14"/>
                      </a:moveTo>
                      <a:cubicBezTo>
                        <a:pt x="78" y="14"/>
                        <a:pt x="78" y="14"/>
                        <a:pt x="78" y="14"/>
                      </a:cubicBezTo>
                      <a:cubicBezTo>
                        <a:pt x="73" y="14"/>
                        <a:pt x="69" y="14"/>
                        <a:pt x="65" y="14"/>
                      </a:cubicBezTo>
                      <a:cubicBezTo>
                        <a:pt x="62" y="14"/>
                        <a:pt x="61" y="15"/>
                        <a:pt x="61" y="18"/>
                      </a:cubicBezTo>
                      <a:cubicBezTo>
                        <a:pt x="61" y="18"/>
                        <a:pt x="61" y="19"/>
                        <a:pt x="61" y="20"/>
                      </a:cubicBezTo>
                      <a:cubicBezTo>
                        <a:pt x="61" y="21"/>
                        <a:pt x="61" y="22"/>
                        <a:pt x="62" y="23"/>
                      </a:cubicBezTo>
                      <a:cubicBezTo>
                        <a:pt x="63" y="22"/>
                        <a:pt x="64" y="22"/>
                        <a:pt x="65" y="22"/>
                      </a:cubicBezTo>
                      <a:cubicBezTo>
                        <a:pt x="71" y="17"/>
                        <a:pt x="84" y="17"/>
                        <a:pt x="90" y="22"/>
                      </a:cubicBezTo>
                      <a:cubicBezTo>
                        <a:pt x="91" y="22"/>
                        <a:pt x="92" y="23"/>
                        <a:pt x="93" y="23"/>
                      </a:cubicBezTo>
                      <a:cubicBezTo>
                        <a:pt x="94" y="22"/>
                        <a:pt x="94" y="21"/>
                        <a:pt x="94" y="20"/>
                      </a:cubicBezTo>
                      <a:cubicBezTo>
                        <a:pt x="94" y="19"/>
                        <a:pt x="94" y="18"/>
                        <a:pt x="94" y="17"/>
                      </a:cubicBezTo>
                      <a:cubicBezTo>
                        <a:pt x="94" y="15"/>
                        <a:pt x="93" y="14"/>
                        <a:pt x="90" y="14"/>
                      </a:cubicBezTo>
                      <a:cubicBezTo>
                        <a:pt x="86" y="14"/>
                        <a:pt x="82" y="14"/>
                        <a:pt x="78" y="14"/>
                      </a:cubicBezTo>
                      <a:close/>
                      <a:moveTo>
                        <a:pt x="78" y="14"/>
                      </a:moveTo>
                      <a:cubicBezTo>
                        <a:pt x="78" y="14"/>
                        <a:pt x="78" y="14"/>
                        <a:pt x="78"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15" name="Freeform 6"/>
                <p:cNvSpPr>
                  <a:spLocks noEditPoints="1"/>
                </p:cNvSpPr>
                <p:nvPr/>
              </p:nvSpPr>
              <p:spPr bwMode="auto">
                <a:xfrm>
                  <a:off x="5784850" y="2281238"/>
                  <a:ext cx="138113" cy="100013"/>
                </a:xfrm>
                <a:custGeom>
                  <a:avLst/>
                  <a:gdLst>
                    <a:gd name="T0" fmla="*/ 19 w 36"/>
                    <a:gd name="T1" fmla="*/ 26 h 26"/>
                    <a:gd name="T2" fmla="*/ 5 w 36"/>
                    <a:gd name="T3" fmla="*/ 22 h 26"/>
                    <a:gd name="T4" fmla="*/ 5 w 36"/>
                    <a:gd name="T5" fmla="*/ 5 h 26"/>
                    <a:gd name="T6" fmla="*/ 29 w 36"/>
                    <a:gd name="T7" fmla="*/ 5 h 26"/>
                    <a:gd name="T8" fmla="*/ 28 w 36"/>
                    <a:gd name="T9" fmla="*/ 23 h 26"/>
                    <a:gd name="T10" fmla="*/ 19 w 36"/>
                    <a:gd name="T11" fmla="*/ 26 h 26"/>
                    <a:gd name="T12" fmla="*/ 19 w 36"/>
                    <a:gd name="T13" fmla="*/ 26 h 26"/>
                    <a:gd name="T14" fmla="*/ 19 w 36"/>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6">
                      <a:moveTo>
                        <a:pt x="19" y="26"/>
                      </a:moveTo>
                      <a:cubicBezTo>
                        <a:pt x="13" y="26"/>
                        <a:pt x="9" y="25"/>
                        <a:pt x="5" y="22"/>
                      </a:cubicBezTo>
                      <a:cubicBezTo>
                        <a:pt x="0" y="17"/>
                        <a:pt x="0" y="10"/>
                        <a:pt x="5" y="5"/>
                      </a:cubicBezTo>
                      <a:cubicBezTo>
                        <a:pt x="12" y="0"/>
                        <a:pt x="23" y="0"/>
                        <a:pt x="29" y="5"/>
                      </a:cubicBezTo>
                      <a:cubicBezTo>
                        <a:pt x="36" y="10"/>
                        <a:pt x="35" y="19"/>
                        <a:pt x="28" y="23"/>
                      </a:cubicBezTo>
                      <a:cubicBezTo>
                        <a:pt x="25" y="25"/>
                        <a:pt x="21" y="26"/>
                        <a:pt x="19" y="26"/>
                      </a:cubicBezTo>
                      <a:close/>
                      <a:moveTo>
                        <a:pt x="19" y="26"/>
                      </a:moveTo>
                      <a:cubicBezTo>
                        <a:pt x="19" y="26"/>
                        <a:pt x="19" y="26"/>
                        <a:pt x="19" y="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grpSp>
            <p:nvGrpSpPr>
              <p:cNvPr id="208" name="Group 207"/>
              <p:cNvGrpSpPr/>
              <p:nvPr/>
            </p:nvGrpSpPr>
            <p:grpSpPr>
              <a:xfrm>
                <a:off x="5778097" y="2301136"/>
                <a:ext cx="343041" cy="242039"/>
                <a:chOff x="5556250" y="2120900"/>
                <a:chExt cx="598488" cy="422275"/>
              </a:xfrm>
              <a:grpFill/>
            </p:grpSpPr>
            <p:sp>
              <p:nvSpPr>
                <p:cNvPr id="212" name="Freeform 5"/>
                <p:cNvSpPr>
                  <a:spLocks noEditPoints="1"/>
                </p:cNvSpPr>
                <p:nvPr/>
              </p:nvSpPr>
              <p:spPr bwMode="auto">
                <a:xfrm>
                  <a:off x="5556250" y="2120900"/>
                  <a:ext cx="598488" cy="422275"/>
                </a:xfrm>
                <a:custGeom>
                  <a:avLst/>
                  <a:gdLst>
                    <a:gd name="T0" fmla="*/ 53 w 157"/>
                    <a:gd name="T1" fmla="*/ 109 h 110"/>
                    <a:gd name="T2" fmla="*/ 27 w 157"/>
                    <a:gd name="T3" fmla="*/ 92 h 110"/>
                    <a:gd name="T4" fmla="*/ 30 w 157"/>
                    <a:gd name="T5" fmla="*/ 49 h 110"/>
                    <a:gd name="T6" fmla="*/ 41 w 157"/>
                    <a:gd name="T7" fmla="*/ 38 h 110"/>
                    <a:gd name="T8" fmla="*/ 48 w 157"/>
                    <a:gd name="T9" fmla="*/ 26 h 110"/>
                    <a:gd name="T10" fmla="*/ 48 w 157"/>
                    <a:gd name="T11" fmla="*/ 19 h 110"/>
                    <a:gd name="T12" fmla="*/ 45 w 157"/>
                    <a:gd name="T13" fmla="*/ 16 h 110"/>
                    <a:gd name="T14" fmla="*/ 43 w 157"/>
                    <a:gd name="T15" fmla="*/ 19 h 110"/>
                    <a:gd name="T16" fmla="*/ 32 w 157"/>
                    <a:gd name="T17" fmla="*/ 36 h 110"/>
                    <a:gd name="T18" fmla="*/ 19 w 157"/>
                    <a:gd name="T19" fmla="*/ 41 h 110"/>
                    <a:gd name="T20" fmla="*/ 7 w 157"/>
                    <a:gd name="T21" fmla="*/ 38 h 110"/>
                    <a:gd name="T22" fmla="*/ 8 w 157"/>
                    <a:gd name="T23" fmla="*/ 17 h 110"/>
                    <a:gd name="T24" fmla="*/ 26 w 157"/>
                    <a:gd name="T25" fmla="*/ 8 h 110"/>
                    <a:gd name="T26" fmla="*/ 75 w 157"/>
                    <a:gd name="T27" fmla="*/ 0 h 110"/>
                    <a:gd name="T28" fmla="*/ 105 w 157"/>
                    <a:gd name="T29" fmla="*/ 2 h 110"/>
                    <a:gd name="T30" fmla="*/ 143 w 157"/>
                    <a:gd name="T31" fmla="*/ 14 h 110"/>
                    <a:gd name="T32" fmla="*/ 151 w 157"/>
                    <a:gd name="T33" fmla="*/ 21 h 110"/>
                    <a:gd name="T34" fmla="*/ 138 w 157"/>
                    <a:gd name="T35" fmla="*/ 41 h 110"/>
                    <a:gd name="T36" fmla="*/ 115 w 157"/>
                    <a:gd name="T37" fmla="*/ 31 h 110"/>
                    <a:gd name="T38" fmla="*/ 112 w 157"/>
                    <a:gd name="T39" fmla="*/ 21 h 110"/>
                    <a:gd name="T40" fmla="*/ 111 w 157"/>
                    <a:gd name="T41" fmla="*/ 18 h 110"/>
                    <a:gd name="T42" fmla="*/ 109 w 157"/>
                    <a:gd name="T43" fmla="*/ 17 h 110"/>
                    <a:gd name="T44" fmla="*/ 107 w 157"/>
                    <a:gd name="T45" fmla="*/ 19 h 110"/>
                    <a:gd name="T46" fmla="*/ 107 w 157"/>
                    <a:gd name="T47" fmla="*/ 22 h 110"/>
                    <a:gd name="T48" fmla="*/ 108 w 157"/>
                    <a:gd name="T49" fmla="*/ 27 h 110"/>
                    <a:gd name="T50" fmla="*/ 114 w 157"/>
                    <a:gd name="T51" fmla="*/ 38 h 110"/>
                    <a:gd name="T52" fmla="*/ 128 w 157"/>
                    <a:gd name="T53" fmla="*/ 54 h 110"/>
                    <a:gd name="T54" fmla="*/ 128 w 157"/>
                    <a:gd name="T55" fmla="*/ 92 h 110"/>
                    <a:gd name="T56" fmla="*/ 102 w 157"/>
                    <a:gd name="T57" fmla="*/ 109 h 110"/>
                    <a:gd name="T58" fmla="*/ 53 w 157"/>
                    <a:gd name="T59" fmla="*/ 109 h 110"/>
                    <a:gd name="T60" fmla="*/ 77 w 157"/>
                    <a:gd name="T61" fmla="*/ 81 h 110"/>
                    <a:gd name="T62" fmla="*/ 102 w 157"/>
                    <a:gd name="T63" fmla="*/ 71 h 110"/>
                    <a:gd name="T64" fmla="*/ 104 w 157"/>
                    <a:gd name="T65" fmla="*/ 48 h 110"/>
                    <a:gd name="T66" fmla="*/ 91 w 157"/>
                    <a:gd name="T67" fmla="*/ 38 h 110"/>
                    <a:gd name="T68" fmla="*/ 54 w 157"/>
                    <a:gd name="T69" fmla="*/ 45 h 110"/>
                    <a:gd name="T70" fmla="*/ 53 w 157"/>
                    <a:gd name="T71" fmla="*/ 71 h 110"/>
                    <a:gd name="T72" fmla="*/ 77 w 157"/>
                    <a:gd name="T73" fmla="*/ 81 h 110"/>
                    <a:gd name="T74" fmla="*/ 78 w 157"/>
                    <a:gd name="T75" fmla="*/ 14 h 110"/>
                    <a:gd name="T76" fmla="*/ 78 w 157"/>
                    <a:gd name="T77" fmla="*/ 14 h 110"/>
                    <a:gd name="T78" fmla="*/ 65 w 157"/>
                    <a:gd name="T79" fmla="*/ 14 h 110"/>
                    <a:gd name="T80" fmla="*/ 61 w 157"/>
                    <a:gd name="T81" fmla="*/ 18 h 110"/>
                    <a:gd name="T82" fmla="*/ 61 w 157"/>
                    <a:gd name="T83" fmla="*/ 20 h 110"/>
                    <a:gd name="T84" fmla="*/ 62 w 157"/>
                    <a:gd name="T85" fmla="*/ 23 h 110"/>
                    <a:gd name="T86" fmla="*/ 65 w 157"/>
                    <a:gd name="T87" fmla="*/ 22 h 110"/>
                    <a:gd name="T88" fmla="*/ 90 w 157"/>
                    <a:gd name="T89" fmla="*/ 22 h 110"/>
                    <a:gd name="T90" fmla="*/ 93 w 157"/>
                    <a:gd name="T91" fmla="*/ 23 h 110"/>
                    <a:gd name="T92" fmla="*/ 94 w 157"/>
                    <a:gd name="T93" fmla="*/ 20 h 110"/>
                    <a:gd name="T94" fmla="*/ 94 w 157"/>
                    <a:gd name="T95" fmla="*/ 17 h 110"/>
                    <a:gd name="T96" fmla="*/ 90 w 157"/>
                    <a:gd name="T97" fmla="*/ 14 h 110"/>
                    <a:gd name="T98" fmla="*/ 78 w 157"/>
                    <a:gd name="T99" fmla="*/ 14 h 110"/>
                    <a:gd name="T100" fmla="*/ 78 w 157"/>
                    <a:gd name="T101" fmla="*/ 14 h 110"/>
                    <a:gd name="T102" fmla="*/ 78 w 157"/>
                    <a:gd name="T103" fmla="*/ 1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7" h="110">
                      <a:moveTo>
                        <a:pt x="53" y="109"/>
                      </a:moveTo>
                      <a:cubicBezTo>
                        <a:pt x="40" y="109"/>
                        <a:pt x="30" y="104"/>
                        <a:pt x="27" y="92"/>
                      </a:cubicBezTo>
                      <a:cubicBezTo>
                        <a:pt x="24" y="78"/>
                        <a:pt x="23" y="63"/>
                        <a:pt x="30" y="49"/>
                      </a:cubicBezTo>
                      <a:cubicBezTo>
                        <a:pt x="32" y="44"/>
                        <a:pt x="36" y="41"/>
                        <a:pt x="41" y="38"/>
                      </a:cubicBezTo>
                      <a:cubicBezTo>
                        <a:pt x="46" y="36"/>
                        <a:pt x="49" y="32"/>
                        <a:pt x="48" y="26"/>
                      </a:cubicBezTo>
                      <a:cubicBezTo>
                        <a:pt x="47" y="24"/>
                        <a:pt x="48" y="22"/>
                        <a:pt x="48" y="19"/>
                      </a:cubicBezTo>
                      <a:cubicBezTo>
                        <a:pt x="48" y="18"/>
                        <a:pt x="46" y="17"/>
                        <a:pt x="45" y="16"/>
                      </a:cubicBezTo>
                      <a:cubicBezTo>
                        <a:pt x="45" y="17"/>
                        <a:pt x="43" y="19"/>
                        <a:pt x="43" y="19"/>
                      </a:cubicBezTo>
                      <a:cubicBezTo>
                        <a:pt x="44" y="29"/>
                        <a:pt x="39" y="33"/>
                        <a:pt x="32" y="36"/>
                      </a:cubicBezTo>
                      <a:cubicBezTo>
                        <a:pt x="27" y="38"/>
                        <a:pt x="23" y="40"/>
                        <a:pt x="19" y="41"/>
                      </a:cubicBezTo>
                      <a:cubicBezTo>
                        <a:pt x="15" y="42"/>
                        <a:pt x="10" y="41"/>
                        <a:pt x="7" y="38"/>
                      </a:cubicBezTo>
                      <a:cubicBezTo>
                        <a:pt x="0" y="32"/>
                        <a:pt x="0" y="22"/>
                        <a:pt x="8" y="17"/>
                      </a:cubicBezTo>
                      <a:cubicBezTo>
                        <a:pt x="14" y="13"/>
                        <a:pt x="20" y="11"/>
                        <a:pt x="26" y="8"/>
                      </a:cubicBezTo>
                      <a:cubicBezTo>
                        <a:pt x="42" y="2"/>
                        <a:pt x="58" y="0"/>
                        <a:pt x="75" y="0"/>
                      </a:cubicBezTo>
                      <a:cubicBezTo>
                        <a:pt x="85" y="0"/>
                        <a:pt x="95" y="1"/>
                        <a:pt x="105" y="2"/>
                      </a:cubicBezTo>
                      <a:cubicBezTo>
                        <a:pt x="118" y="4"/>
                        <a:pt x="131" y="8"/>
                        <a:pt x="143" y="14"/>
                      </a:cubicBezTo>
                      <a:cubicBezTo>
                        <a:pt x="146" y="16"/>
                        <a:pt x="149" y="18"/>
                        <a:pt x="151" y="21"/>
                      </a:cubicBezTo>
                      <a:cubicBezTo>
                        <a:pt x="157" y="31"/>
                        <a:pt x="150" y="41"/>
                        <a:pt x="138" y="41"/>
                      </a:cubicBezTo>
                      <a:cubicBezTo>
                        <a:pt x="130" y="40"/>
                        <a:pt x="122" y="37"/>
                        <a:pt x="115" y="31"/>
                      </a:cubicBezTo>
                      <a:cubicBezTo>
                        <a:pt x="113" y="28"/>
                        <a:pt x="111" y="25"/>
                        <a:pt x="112" y="21"/>
                      </a:cubicBezTo>
                      <a:cubicBezTo>
                        <a:pt x="112" y="20"/>
                        <a:pt x="112" y="19"/>
                        <a:pt x="111" y="18"/>
                      </a:cubicBezTo>
                      <a:cubicBezTo>
                        <a:pt x="111" y="18"/>
                        <a:pt x="110" y="17"/>
                        <a:pt x="109" y="17"/>
                      </a:cubicBezTo>
                      <a:cubicBezTo>
                        <a:pt x="109" y="16"/>
                        <a:pt x="107" y="18"/>
                        <a:pt x="107" y="19"/>
                      </a:cubicBezTo>
                      <a:cubicBezTo>
                        <a:pt x="107" y="20"/>
                        <a:pt x="107" y="21"/>
                        <a:pt x="107" y="22"/>
                      </a:cubicBezTo>
                      <a:cubicBezTo>
                        <a:pt x="107" y="23"/>
                        <a:pt x="108" y="25"/>
                        <a:pt x="108" y="27"/>
                      </a:cubicBezTo>
                      <a:cubicBezTo>
                        <a:pt x="106" y="33"/>
                        <a:pt x="109" y="35"/>
                        <a:pt x="114" y="38"/>
                      </a:cubicBezTo>
                      <a:cubicBezTo>
                        <a:pt x="120" y="42"/>
                        <a:pt x="125" y="47"/>
                        <a:pt x="128" y="54"/>
                      </a:cubicBezTo>
                      <a:cubicBezTo>
                        <a:pt x="130" y="60"/>
                        <a:pt x="130" y="86"/>
                        <a:pt x="128" y="92"/>
                      </a:cubicBezTo>
                      <a:cubicBezTo>
                        <a:pt x="124" y="102"/>
                        <a:pt x="115" y="110"/>
                        <a:pt x="102" y="109"/>
                      </a:cubicBezTo>
                      <a:cubicBezTo>
                        <a:pt x="98" y="109"/>
                        <a:pt x="61" y="109"/>
                        <a:pt x="53" y="109"/>
                      </a:cubicBezTo>
                      <a:close/>
                      <a:moveTo>
                        <a:pt x="77" y="81"/>
                      </a:moveTo>
                      <a:cubicBezTo>
                        <a:pt x="87" y="80"/>
                        <a:pt x="95" y="78"/>
                        <a:pt x="102" y="71"/>
                      </a:cubicBezTo>
                      <a:cubicBezTo>
                        <a:pt x="109" y="64"/>
                        <a:pt x="109" y="56"/>
                        <a:pt x="104" y="48"/>
                      </a:cubicBezTo>
                      <a:cubicBezTo>
                        <a:pt x="101" y="43"/>
                        <a:pt x="96" y="40"/>
                        <a:pt x="91" y="38"/>
                      </a:cubicBezTo>
                      <a:cubicBezTo>
                        <a:pt x="78" y="33"/>
                        <a:pt x="63" y="35"/>
                        <a:pt x="54" y="45"/>
                      </a:cubicBezTo>
                      <a:cubicBezTo>
                        <a:pt x="46" y="53"/>
                        <a:pt x="45" y="63"/>
                        <a:pt x="53" y="71"/>
                      </a:cubicBezTo>
                      <a:cubicBezTo>
                        <a:pt x="60" y="78"/>
                        <a:pt x="68" y="80"/>
                        <a:pt x="77" y="81"/>
                      </a:cubicBezTo>
                      <a:close/>
                      <a:moveTo>
                        <a:pt x="78" y="14"/>
                      </a:moveTo>
                      <a:cubicBezTo>
                        <a:pt x="78" y="14"/>
                        <a:pt x="78" y="14"/>
                        <a:pt x="78" y="14"/>
                      </a:cubicBezTo>
                      <a:cubicBezTo>
                        <a:pt x="73" y="14"/>
                        <a:pt x="69" y="14"/>
                        <a:pt x="65" y="14"/>
                      </a:cubicBezTo>
                      <a:cubicBezTo>
                        <a:pt x="62" y="14"/>
                        <a:pt x="61" y="15"/>
                        <a:pt x="61" y="18"/>
                      </a:cubicBezTo>
                      <a:cubicBezTo>
                        <a:pt x="61" y="18"/>
                        <a:pt x="61" y="19"/>
                        <a:pt x="61" y="20"/>
                      </a:cubicBezTo>
                      <a:cubicBezTo>
                        <a:pt x="61" y="21"/>
                        <a:pt x="61" y="22"/>
                        <a:pt x="62" y="23"/>
                      </a:cubicBezTo>
                      <a:cubicBezTo>
                        <a:pt x="63" y="22"/>
                        <a:pt x="64" y="22"/>
                        <a:pt x="65" y="22"/>
                      </a:cubicBezTo>
                      <a:cubicBezTo>
                        <a:pt x="71" y="17"/>
                        <a:pt x="84" y="17"/>
                        <a:pt x="90" y="22"/>
                      </a:cubicBezTo>
                      <a:cubicBezTo>
                        <a:pt x="91" y="22"/>
                        <a:pt x="92" y="23"/>
                        <a:pt x="93" y="23"/>
                      </a:cubicBezTo>
                      <a:cubicBezTo>
                        <a:pt x="94" y="22"/>
                        <a:pt x="94" y="21"/>
                        <a:pt x="94" y="20"/>
                      </a:cubicBezTo>
                      <a:cubicBezTo>
                        <a:pt x="94" y="19"/>
                        <a:pt x="94" y="18"/>
                        <a:pt x="94" y="17"/>
                      </a:cubicBezTo>
                      <a:cubicBezTo>
                        <a:pt x="94" y="15"/>
                        <a:pt x="93" y="14"/>
                        <a:pt x="90" y="14"/>
                      </a:cubicBezTo>
                      <a:cubicBezTo>
                        <a:pt x="86" y="14"/>
                        <a:pt x="82" y="14"/>
                        <a:pt x="78" y="14"/>
                      </a:cubicBezTo>
                      <a:close/>
                      <a:moveTo>
                        <a:pt x="78" y="14"/>
                      </a:moveTo>
                      <a:cubicBezTo>
                        <a:pt x="78" y="14"/>
                        <a:pt x="78" y="14"/>
                        <a:pt x="78"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13" name="Freeform 6"/>
                <p:cNvSpPr>
                  <a:spLocks noEditPoints="1"/>
                </p:cNvSpPr>
                <p:nvPr/>
              </p:nvSpPr>
              <p:spPr bwMode="auto">
                <a:xfrm>
                  <a:off x="5784850" y="2281238"/>
                  <a:ext cx="138113" cy="100013"/>
                </a:xfrm>
                <a:custGeom>
                  <a:avLst/>
                  <a:gdLst>
                    <a:gd name="T0" fmla="*/ 19 w 36"/>
                    <a:gd name="T1" fmla="*/ 26 h 26"/>
                    <a:gd name="T2" fmla="*/ 5 w 36"/>
                    <a:gd name="T3" fmla="*/ 22 h 26"/>
                    <a:gd name="T4" fmla="*/ 5 w 36"/>
                    <a:gd name="T5" fmla="*/ 5 h 26"/>
                    <a:gd name="T6" fmla="*/ 29 w 36"/>
                    <a:gd name="T7" fmla="*/ 5 h 26"/>
                    <a:gd name="T8" fmla="*/ 28 w 36"/>
                    <a:gd name="T9" fmla="*/ 23 h 26"/>
                    <a:gd name="T10" fmla="*/ 19 w 36"/>
                    <a:gd name="T11" fmla="*/ 26 h 26"/>
                    <a:gd name="T12" fmla="*/ 19 w 36"/>
                    <a:gd name="T13" fmla="*/ 26 h 26"/>
                    <a:gd name="T14" fmla="*/ 19 w 36"/>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6">
                      <a:moveTo>
                        <a:pt x="19" y="26"/>
                      </a:moveTo>
                      <a:cubicBezTo>
                        <a:pt x="13" y="26"/>
                        <a:pt x="9" y="25"/>
                        <a:pt x="5" y="22"/>
                      </a:cubicBezTo>
                      <a:cubicBezTo>
                        <a:pt x="0" y="17"/>
                        <a:pt x="0" y="10"/>
                        <a:pt x="5" y="5"/>
                      </a:cubicBezTo>
                      <a:cubicBezTo>
                        <a:pt x="12" y="0"/>
                        <a:pt x="23" y="0"/>
                        <a:pt x="29" y="5"/>
                      </a:cubicBezTo>
                      <a:cubicBezTo>
                        <a:pt x="36" y="10"/>
                        <a:pt x="35" y="19"/>
                        <a:pt x="28" y="23"/>
                      </a:cubicBezTo>
                      <a:cubicBezTo>
                        <a:pt x="25" y="25"/>
                        <a:pt x="21" y="26"/>
                        <a:pt x="19" y="26"/>
                      </a:cubicBezTo>
                      <a:close/>
                      <a:moveTo>
                        <a:pt x="19" y="26"/>
                      </a:moveTo>
                      <a:cubicBezTo>
                        <a:pt x="19" y="26"/>
                        <a:pt x="19" y="26"/>
                        <a:pt x="19" y="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grpSp>
            <p:nvGrpSpPr>
              <p:cNvPr id="209" name="Group 208"/>
              <p:cNvGrpSpPr/>
              <p:nvPr/>
            </p:nvGrpSpPr>
            <p:grpSpPr>
              <a:xfrm>
                <a:off x="5778097" y="2582872"/>
                <a:ext cx="343041" cy="242039"/>
                <a:chOff x="5556250" y="2120900"/>
                <a:chExt cx="598488" cy="422275"/>
              </a:xfrm>
              <a:grpFill/>
            </p:grpSpPr>
            <p:sp>
              <p:nvSpPr>
                <p:cNvPr id="210" name="Freeform 5"/>
                <p:cNvSpPr>
                  <a:spLocks noEditPoints="1"/>
                </p:cNvSpPr>
                <p:nvPr/>
              </p:nvSpPr>
              <p:spPr bwMode="auto">
                <a:xfrm>
                  <a:off x="5556250" y="2120900"/>
                  <a:ext cx="598488" cy="422275"/>
                </a:xfrm>
                <a:custGeom>
                  <a:avLst/>
                  <a:gdLst>
                    <a:gd name="T0" fmla="*/ 53 w 157"/>
                    <a:gd name="T1" fmla="*/ 109 h 110"/>
                    <a:gd name="T2" fmla="*/ 27 w 157"/>
                    <a:gd name="T3" fmla="*/ 92 h 110"/>
                    <a:gd name="T4" fmla="*/ 30 w 157"/>
                    <a:gd name="T5" fmla="*/ 49 h 110"/>
                    <a:gd name="T6" fmla="*/ 41 w 157"/>
                    <a:gd name="T7" fmla="*/ 38 h 110"/>
                    <a:gd name="T8" fmla="*/ 48 w 157"/>
                    <a:gd name="T9" fmla="*/ 26 h 110"/>
                    <a:gd name="T10" fmla="*/ 48 w 157"/>
                    <a:gd name="T11" fmla="*/ 19 h 110"/>
                    <a:gd name="T12" fmla="*/ 45 w 157"/>
                    <a:gd name="T13" fmla="*/ 16 h 110"/>
                    <a:gd name="T14" fmla="*/ 43 w 157"/>
                    <a:gd name="T15" fmla="*/ 19 h 110"/>
                    <a:gd name="T16" fmla="*/ 32 w 157"/>
                    <a:gd name="T17" fmla="*/ 36 h 110"/>
                    <a:gd name="T18" fmla="*/ 19 w 157"/>
                    <a:gd name="T19" fmla="*/ 41 h 110"/>
                    <a:gd name="T20" fmla="*/ 7 w 157"/>
                    <a:gd name="T21" fmla="*/ 38 h 110"/>
                    <a:gd name="T22" fmla="*/ 8 w 157"/>
                    <a:gd name="T23" fmla="*/ 17 h 110"/>
                    <a:gd name="T24" fmla="*/ 26 w 157"/>
                    <a:gd name="T25" fmla="*/ 8 h 110"/>
                    <a:gd name="T26" fmla="*/ 75 w 157"/>
                    <a:gd name="T27" fmla="*/ 0 h 110"/>
                    <a:gd name="T28" fmla="*/ 105 w 157"/>
                    <a:gd name="T29" fmla="*/ 2 h 110"/>
                    <a:gd name="T30" fmla="*/ 143 w 157"/>
                    <a:gd name="T31" fmla="*/ 14 h 110"/>
                    <a:gd name="T32" fmla="*/ 151 w 157"/>
                    <a:gd name="T33" fmla="*/ 21 h 110"/>
                    <a:gd name="T34" fmla="*/ 138 w 157"/>
                    <a:gd name="T35" fmla="*/ 41 h 110"/>
                    <a:gd name="T36" fmla="*/ 115 w 157"/>
                    <a:gd name="T37" fmla="*/ 31 h 110"/>
                    <a:gd name="T38" fmla="*/ 112 w 157"/>
                    <a:gd name="T39" fmla="*/ 21 h 110"/>
                    <a:gd name="T40" fmla="*/ 111 w 157"/>
                    <a:gd name="T41" fmla="*/ 18 h 110"/>
                    <a:gd name="T42" fmla="*/ 109 w 157"/>
                    <a:gd name="T43" fmla="*/ 17 h 110"/>
                    <a:gd name="T44" fmla="*/ 107 w 157"/>
                    <a:gd name="T45" fmla="*/ 19 h 110"/>
                    <a:gd name="T46" fmla="*/ 107 w 157"/>
                    <a:gd name="T47" fmla="*/ 22 h 110"/>
                    <a:gd name="T48" fmla="*/ 108 w 157"/>
                    <a:gd name="T49" fmla="*/ 27 h 110"/>
                    <a:gd name="T50" fmla="*/ 114 w 157"/>
                    <a:gd name="T51" fmla="*/ 38 h 110"/>
                    <a:gd name="T52" fmla="*/ 128 w 157"/>
                    <a:gd name="T53" fmla="*/ 54 h 110"/>
                    <a:gd name="T54" fmla="*/ 128 w 157"/>
                    <a:gd name="T55" fmla="*/ 92 h 110"/>
                    <a:gd name="T56" fmla="*/ 102 w 157"/>
                    <a:gd name="T57" fmla="*/ 109 h 110"/>
                    <a:gd name="T58" fmla="*/ 53 w 157"/>
                    <a:gd name="T59" fmla="*/ 109 h 110"/>
                    <a:gd name="T60" fmla="*/ 77 w 157"/>
                    <a:gd name="T61" fmla="*/ 81 h 110"/>
                    <a:gd name="T62" fmla="*/ 102 w 157"/>
                    <a:gd name="T63" fmla="*/ 71 h 110"/>
                    <a:gd name="T64" fmla="*/ 104 w 157"/>
                    <a:gd name="T65" fmla="*/ 48 h 110"/>
                    <a:gd name="T66" fmla="*/ 91 w 157"/>
                    <a:gd name="T67" fmla="*/ 38 h 110"/>
                    <a:gd name="T68" fmla="*/ 54 w 157"/>
                    <a:gd name="T69" fmla="*/ 45 h 110"/>
                    <a:gd name="T70" fmla="*/ 53 w 157"/>
                    <a:gd name="T71" fmla="*/ 71 h 110"/>
                    <a:gd name="T72" fmla="*/ 77 w 157"/>
                    <a:gd name="T73" fmla="*/ 81 h 110"/>
                    <a:gd name="T74" fmla="*/ 78 w 157"/>
                    <a:gd name="T75" fmla="*/ 14 h 110"/>
                    <a:gd name="T76" fmla="*/ 78 w 157"/>
                    <a:gd name="T77" fmla="*/ 14 h 110"/>
                    <a:gd name="T78" fmla="*/ 65 w 157"/>
                    <a:gd name="T79" fmla="*/ 14 h 110"/>
                    <a:gd name="T80" fmla="*/ 61 w 157"/>
                    <a:gd name="T81" fmla="*/ 18 h 110"/>
                    <a:gd name="T82" fmla="*/ 61 w 157"/>
                    <a:gd name="T83" fmla="*/ 20 h 110"/>
                    <a:gd name="T84" fmla="*/ 62 w 157"/>
                    <a:gd name="T85" fmla="*/ 23 h 110"/>
                    <a:gd name="T86" fmla="*/ 65 w 157"/>
                    <a:gd name="T87" fmla="*/ 22 h 110"/>
                    <a:gd name="T88" fmla="*/ 90 w 157"/>
                    <a:gd name="T89" fmla="*/ 22 h 110"/>
                    <a:gd name="T90" fmla="*/ 93 w 157"/>
                    <a:gd name="T91" fmla="*/ 23 h 110"/>
                    <a:gd name="T92" fmla="*/ 94 w 157"/>
                    <a:gd name="T93" fmla="*/ 20 h 110"/>
                    <a:gd name="T94" fmla="*/ 94 w 157"/>
                    <a:gd name="T95" fmla="*/ 17 h 110"/>
                    <a:gd name="T96" fmla="*/ 90 w 157"/>
                    <a:gd name="T97" fmla="*/ 14 h 110"/>
                    <a:gd name="T98" fmla="*/ 78 w 157"/>
                    <a:gd name="T99" fmla="*/ 14 h 110"/>
                    <a:gd name="T100" fmla="*/ 78 w 157"/>
                    <a:gd name="T101" fmla="*/ 14 h 110"/>
                    <a:gd name="T102" fmla="*/ 78 w 157"/>
                    <a:gd name="T103" fmla="*/ 1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7" h="110">
                      <a:moveTo>
                        <a:pt x="53" y="109"/>
                      </a:moveTo>
                      <a:cubicBezTo>
                        <a:pt x="40" y="109"/>
                        <a:pt x="30" y="104"/>
                        <a:pt x="27" y="92"/>
                      </a:cubicBezTo>
                      <a:cubicBezTo>
                        <a:pt x="24" y="78"/>
                        <a:pt x="23" y="63"/>
                        <a:pt x="30" y="49"/>
                      </a:cubicBezTo>
                      <a:cubicBezTo>
                        <a:pt x="32" y="44"/>
                        <a:pt x="36" y="41"/>
                        <a:pt x="41" y="38"/>
                      </a:cubicBezTo>
                      <a:cubicBezTo>
                        <a:pt x="46" y="36"/>
                        <a:pt x="49" y="32"/>
                        <a:pt x="48" y="26"/>
                      </a:cubicBezTo>
                      <a:cubicBezTo>
                        <a:pt x="47" y="24"/>
                        <a:pt x="48" y="22"/>
                        <a:pt x="48" y="19"/>
                      </a:cubicBezTo>
                      <a:cubicBezTo>
                        <a:pt x="48" y="18"/>
                        <a:pt x="46" y="17"/>
                        <a:pt x="45" y="16"/>
                      </a:cubicBezTo>
                      <a:cubicBezTo>
                        <a:pt x="45" y="17"/>
                        <a:pt x="43" y="19"/>
                        <a:pt x="43" y="19"/>
                      </a:cubicBezTo>
                      <a:cubicBezTo>
                        <a:pt x="44" y="29"/>
                        <a:pt x="39" y="33"/>
                        <a:pt x="32" y="36"/>
                      </a:cubicBezTo>
                      <a:cubicBezTo>
                        <a:pt x="27" y="38"/>
                        <a:pt x="23" y="40"/>
                        <a:pt x="19" y="41"/>
                      </a:cubicBezTo>
                      <a:cubicBezTo>
                        <a:pt x="15" y="42"/>
                        <a:pt x="10" y="41"/>
                        <a:pt x="7" y="38"/>
                      </a:cubicBezTo>
                      <a:cubicBezTo>
                        <a:pt x="0" y="32"/>
                        <a:pt x="0" y="22"/>
                        <a:pt x="8" y="17"/>
                      </a:cubicBezTo>
                      <a:cubicBezTo>
                        <a:pt x="14" y="13"/>
                        <a:pt x="20" y="11"/>
                        <a:pt x="26" y="8"/>
                      </a:cubicBezTo>
                      <a:cubicBezTo>
                        <a:pt x="42" y="2"/>
                        <a:pt x="58" y="0"/>
                        <a:pt x="75" y="0"/>
                      </a:cubicBezTo>
                      <a:cubicBezTo>
                        <a:pt x="85" y="0"/>
                        <a:pt x="95" y="1"/>
                        <a:pt x="105" y="2"/>
                      </a:cubicBezTo>
                      <a:cubicBezTo>
                        <a:pt x="118" y="4"/>
                        <a:pt x="131" y="8"/>
                        <a:pt x="143" y="14"/>
                      </a:cubicBezTo>
                      <a:cubicBezTo>
                        <a:pt x="146" y="16"/>
                        <a:pt x="149" y="18"/>
                        <a:pt x="151" y="21"/>
                      </a:cubicBezTo>
                      <a:cubicBezTo>
                        <a:pt x="157" y="31"/>
                        <a:pt x="150" y="41"/>
                        <a:pt x="138" y="41"/>
                      </a:cubicBezTo>
                      <a:cubicBezTo>
                        <a:pt x="130" y="40"/>
                        <a:pt x="122" y="37"/>
                        <a:pt x="115" y="31"/>
                      </a:cubicBezTo>
                      <a:cubicBezTo>
                        <a:pt x="113" y="28"/>
                        <a:pt x="111" y="25"/>
                        <a:pt x="112" y="21"/>
                      </a:cubicBezTo>
                      <a:cubicBezTo>
                        <a:pt x="112" y="20"/>
                        <a:pt x="112" y="19"/>
                        <a:pt x="111" y="18"/>
                      </a:cubicBezTo>
                      <a:cubicBezTo>
                        <a:pt x="111" y="18"/>
                        <a:pt x="110" y="17"/>
                        <a:pt x="109" y="17"/>
                      </a:cubicBezTo>
                      <a:cubicBezTo>
                        <a:pt x="109" y="16"/>
                        <a:pt x="107" y="18"/>
                        <a:pt x="107" y="19"/>
                      </a:cubicBezTo>
                      <a:cubicBezTo>
                        <a:pt x="107" y="20"/>
                        <a:pt x="107" y="21"/>
                        <a:pt x="107" y="22"/>
                      </a:cubicBezTo>
                      <a:cubicBezTo>
                        <a:pt x="107" y="23"/>
                        <a:pt x="108" y="25"/>
                        <a:pt x="108" y="27"/>
                      </a:cubicBezTo>
                      <a:cubicBezTo>
                        <a:pt x="106" y="33"/>
                        <a:pt x="109" y="35"/>
                        <a:pt x="114" y="38"/>
                      </a:cubicBezTo>
                      <a:cubicBezTo>
                        <a:pt x="120" y="42"/>
                        <a:pt x="125" y="47"/>
                        <a:pt x="128" y="54"/>
                      </a:cubicBezTo>
                      <a:cubicBezTo>
                        <a:pt x="130" y="60"/>
                        <a:pt x="130" y="86"/>
                        <a:pt x="128" y="92"/>
                      </a:cubicBezTo>
                      <a:cubicBezTo>
                        <a:pt x="124" y="102"/>
                        <a:pt x="115" y="110"/>
                        <a:pt x="102" y="109"/>
                      </a:cubicBezTo>
                      <a:cubicBezTo>
                        <a:pt x="98" y="109"/>
                        <a:pt x="61" y="109"/>
                        <a:pt x="53" y="109"/>
                      </a:cubicBezTo>
                      <a:close/>
                      <a:moveTo>
                        <a:pt x="77" y="81"/>
                      </a:moveTo>
                      <a:cubicBezTo>
                        <a:pt x="87" y="80"/>
                        <a:pt x="95" y="78"/>
                        <a:pt x="102" y="71"/>
                      </a:cubicBezTo>
                      <a:cubicBezTo>
                        <a:pt x="109" y="64"/>
                        <a:pt x="109" y="56"/>
                        <a:pt x="104" y="48"/>
                      </a:cubicBezTo>
                      <a:cubicBezTo>
                        <a:pt x="101" y="43"/>
                        <a:pt x="96" y="40"/>
                        <a:pt x="91" y="38"/>
                      </a:cubicBezTo>
                      <a:cubicBezTo>
                        <a:pt x="78" y="33"/>
                        <a:pt x="63" y="35"/>
                        <a:pt x="54" y="45"/>
                      </a:cubicBezTo>
                      <a:cubicBezTo>
                        <a:pt x="46" y="53"/>
                        <a:pt x="45" y="63"/>
                        <a:pt x="53" y="71"/>
                      </a:cubicBezTo>
                      <a:cubicBezTo>
                        <a:pt x="60" y="78"/>
                        <a:pt x="68" y="80"/>
                        <a:pt x="77" y="81"/>
                      </a:cubicBezTo>
                      <a:close/>
                      <a:moveTo>
                        <a:pt x="78" y="14"/>
                      </a:moveTo>
                      <a:cubicBezTo>
                        <a:pt x="78" y="14"/>
                        <a:pt x="78" y="14"/>
                        <a:pt x="78" y="14"/>
                      </a:cubicBezTo>
                      <a:cubicBezTo>
                        <a:pt x="73" y="14"/>
                        <a:pt x="69" y="14"/>
                        <a:pt x="65" y="14"/>
                      </a:cubicBezTo>
                      <a:cubicBezTo>
                        <a:pt x="62" y="14"/>
                        <a:pt x="61" y="15"/>
                        <a:pt x="61" y="18"/>
                      </a:cubicBezTo>
                      <a:cubicBezTo>
                        <a:pt x="61" y="18"/>
                        <a:pt x="61" y="19"/>
                        <a:pt x="61" y="20"/>
                      </a:cubicBezTo>
                      <a:cubicBezTo>
                        <a:pt x="61" y="21"/>
                        <a:pt x="61" y="22"/>
                        <a:pt x="62" y="23"/>
                      </a:cubicBezTo>
                      <a:cubicBezTo>
                        <a:pt x="63" y="22"/>
                        <a:pt x="64" y="22"/>
                        <a:pt x="65" y="22"/>
                      </a:cubicBezTo>
                      <a:cubicBezTo>
                        <a:pt x="71" y="17"/>
                        <a:pt x="84" y="17"/>
                        <a:pt x="90" y="22"/>
                      </a:cubicBezTo>
                      <a:cubicBezTo>
                        <a:pt x="91" y="22"/>
                        <a:pt x="92" y="23"/>
                        <a:pt x="93" y="23"/>
                      </a:cubicBezTo>
                      <a:cubicBezTo>
                        <a:pt x="94" y="22"/>
                        <a:pt x="94" y="21"/>
                        <a:pt x="94" y="20"/>
                      </a:cubicBezTo>
                      <a:cubicBezTo>
                        <a:pt x="94" y="19"/>
                        <a:pt x="94" y="18"/>
                        <a:pt x="94" y="17"/>
                      </a:cubicBezTo>
                      <a:cubicBezTo>
                        <a:pt x="94" y="15"/>
                        <a:pt x="93" y="14"/>
                        <a:pt x="90" y="14"/>
                      </a:cubicBezTo>
                      <a:cubicBezTo>
                        <a:pt x="86" y="14"/>
                        <a:pt x="82" y="14"/>
                        <a:pt x="78" y="14"/>
                      </a:cubicBezTo>
                      <a:close/>
                      <a:moveTo>
                        <a:pt x="78" y="14"/>
                      </a:moveTo>
                      <a:cubicBezTo>
                        <a:pt x="78" y="14"/>
                        <a:pt x="78" y="14"/>
                        <a:pt x="78"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11" name="Freeform 6"/>
                <p:cNvSpPr>
                  <a:spLocks noEditPoints="1"/>
                </p:cNvSpPr>
                <p:nvPr/>
              </p:nvSpPr>
              <p:spPr bwMode="auto">
                <a:xfrm>
                  <a:off x="5784850" y="2281238"/>
                  <a:ext cx="138113" cy="100013"/>
                </a:xfrm>
                <a:custGeom>
                  <a:avLst/>
                  <a:gdLst>
                    <a:gd name="T0" fmla="*/ 19 w 36"/>
                    <a:gd name="T1" fmla="*/ 26 h 26"/>
                    <a:gd name="T2" fmla="*/ 5 w 36"/>
                    <a:gd name="T3" fmla="*/ 22 h 26"/>
                    <a:gd name="T4" fmla="*/ 5 w 36"/>
                    <a:gd name="T5" fmla="*/ 5 h 26"/>
                    <a:gd name="T6" fmla="*/ 29 w 36"/>
                    <a:gd name="T7" fmla="*/ 5 h 26"/>
                    <a:gd name="T8" fmla="*/ 28 w 36"/>
                    <a:gd name="T9" fmla="*/ 23 h 26"/>
                    <a:gd name="T10" fmla="*/ 19 w 36"/>
                    <a:gd name="T11" fmla="*/ 26 h 26"/>
                    <a:gd name="T12" fmla="*/ 19 w 36"/>
                    <a:gd name="T13" fmla="*/ 26 h 26"/>
                    <a:gd name="T14" fmla="*/ 19 w 36"/>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6">
                      <a:moveTo>
                        <a:pt x="19" y="26"/>
                      </a:moveTo>
                      <a:cubicBezTo>
                        <a:pt x="13" y="26"/>
                        <a:pt x="9" y="25"/>
                        <a:pt x="5" y="22"/>
                      </a:cubicBezTo>
                      <a:cubicBezTo>
                        <a:pt x="0" y="17"/>
                        <a:pt x="0" y="10"/>
                        <a:pt x="5" y="5"/>
                      </a:cubicBezTo>
                      <a:cubicBezTo>
                        <a:pt x="12" y="0"/>
                        <a:pt x="23" y="0"/>
                        <a:pt x="29" y="5"/>
                      </a:cubicBezTo>
                      <a:cubicBezTo>
                        <a:pt x="36" y="10"/>
                        <a:pt x="35" y="19"/>
                        <a:pt x="28" y="23"/>
                      </a:cubicBezTo>
                      <a:cubicBezTo>
                        <a:pt x="25" y="25"/>
                        <a:pt x="21" y="26"/>
                        <a:pt x="19" y="26"/>
                      </a:cubicBezTo>
                      <a:close/>
                      <a:moveTo>
                        <a:pt x="19" y="26"/>
                      </a:moveTo>
                      <a:cubicBezTo>
                        <a:pt x="19" y="26"/>
                        <a:pt x="19" y="26"/>
                        <a:pt x="19" y="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grpSp>
        <p:sp>
          <p:nvSpPr>
            <p:cNvPr id="206" name="Right Brace 205"/>
            <p:cNvSpPr/>
            <p:nvPr/>
          </p:nvSpPr>
          <p:spPr>
            <a:xfrm>
              <a:off x="6218236" y="2034238"/>
              <a:ext cx="161603" cy="705696"/>
            </a:xfrm>
            <a:prstGeom prst="rightBrace">
              <a:avLst>
                <a:gd name="adj1" fmla="val 58855"/>
                <a:gd name="adj2" fmla="val 49075"/>
              </a:avLst>
            </a:prstGeom>
            <a:grpFill/>
            <a:ln w="38100" cap="rnd" cmpd="sng" algn="ctr">
              <a:solidFill>
                <a:srgbClr val="D83B01"/>
              </a:solidFill>
              <a:prstDash val="solid"/>
              <a:headEnd type="none"/>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grpSp>
        <p:nvGrpSpPr>
          <p:cNvPr id="51" name="Group 50"/>
          <p:cNvGrpSpPr/>
          <p:nvPr/>
        </p:nvGrpSpPr>
        <p:grpSpPr>
          <a:xfrm>
            <a:off x="5777396" y="1438012"/>
            <a:ext cx="881682" cy="1382081"/>
            <a:chOff x="5879409" y="1361119"/>
            <a:chExt cx="881682" cy="1382081"/>
          </a:xfrm>
          <a:solidFill>
            <a:srgbClr val="D83B01"/>
          </a:solidFill>
        </p:grpSpPr>
        <p:grpSp>
          <p:nvGrpSpPr>
            <p:cNvPr id="52" name="Group 86"/>
            <p:cNvGrpSpPr>
              <a:grpSpLocks noChangeAspect="1"/>
            </p:cNvGrpSpPr>
            <p:nvPr/>
          </p:nvGrpSpPr>
          <p:grpSpPr bwMode="auto">
            <a:xfrm>
              <a:off x="6414823" y="2022825"/>
              <a:ext cx="346268" cy="717109"/>
              <a:chOff x="3383" y="1210"/>
              <a:chExt cx="916" cy="1897"/>
            </a:xfrm>
            <a:grpFill/>
          </p:grpSpPr>
          <p:sp>
            <p:nvSpPr>
              <p:cNvPr id="66" name="Freeform 87"/>
              <p:cNvSpPr>
                <a:spLocks/>
              </p:cNvSpPr>
              <p:nvPr/>
            </p:nvSpPr>
            <p:spPr bwMode="auto">
              <a:xfrm>
                <a:off x="3562" y="2237"/>
                <a:ext cx="553" cy="147"/>
              </a:xfrm>
              <a:custGeom>
                <a:avLst/>
                <a:gdLst>
                  <a:gd name="T0" fmla="*/ 230 w 234"/>
                  <a:gd name="T1" fmla="*/ 0 h 62"/>
                  <a:gd name="T2" fmla="*/ 199 w 234"/>
                  <a:gd name="T3" fmla="*/ 0 h 62"/>
                  <a:gd name="T4" fmla="*/ 134 w 234"/>
                  <a:gd name="T5" fmla="*/ 0 h 62"/>
                  <a:gd name="T6" fmla="*/ 76 w 234"/>
                  <a:gd name="T7" fmla="*/ 0 h 62"/>
                  <a:gd name="T8" fmla="*/ 27 w 234"/>
                  <a:gd name="T9" fmla="*/ 0 h 62"/>
                  <a:gd name="T10" fmla="*/ 2 w 234"/>
                  <a:gd name="T11" fmla="*/ 0 h 62"/>
                  <a:gd name="T12" fmla="*/ 0 w 234"/>
                  <a:gd name="T13" fmla="*/ 4 h 62"/>
                  <a:gd name="T14" fmla="*/ 0 w 234"/>
                  <a:gd name="T15" fmla="*/ 59 h 62"/>
                  <a:gd name="T16" fmla="*/ 2 w 234"/>
                  <a:gd name="T17" fmla="*/ 62 h 62"/>
                  <a:gd name="T18" fmla="*/ 34 w 234"/>
                  <a:gd name="T19" fmla="*/ 62 h 62"/>
                  <a:gd name="T20" fmla="*/ 99 w 234"/>
                  <a:gd name="T21" fmla="*/ 62 h 62"/>
                  <a:gd name="T22" fmla="*/ 157 w 234"/>
                  <a:gd name="T23" fmla="*/ 62 h 62"/>
                  <a:gd name="T24" fmla="*/ 209 w 234"/>
                  <a:gd name="T25" fmla="*/ 62 h 62"/>
                  <a:gd name="T26" fmla="*/ 230 w 234"/>
                  <a:gd name="T27" fmla="*/ 62 h 62"/>
                  <a:gd name="T28" fmla="*/ 234 w 234"/>
                  <a:gd name="T29" fmla="*/ 60 h 62"/>
                  <a:gd name="T30" fmla="*/ 234 w 234"/>
                  <a:gd name="T31" fmla="*/ 59 h 62"/>
                  <a:gd name="T32" fmla="*/ 234 w 234"/>
                  <a:gd name="T33" fmla="*/ 4 h 62"/>
                  <a:gd name="T34" fmla="*/ 230 w 234"/>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62">
                    <a:moveTo>
                      <a:pt x="230" y="0"/>
                    </a:moveTo>
                    <a:cubicBezTo>
                      <a:pt x="218" y="0"/>
                      <a:pt x="213" y="0"/>
                      <a:pt x="199" y="0"/>
                    </a:cubicBezTo>
                    <a:cubicBezTo>
                      <a:pt x="171" y="0"/>
                      <a:pt x="163" y="0"/>
                      <a:pt x="134" y="0"/>
                    </a:cubicBezTo>
                    <a:cubicBezTo>
                      <a:pt x="100" y="0"/>
                      <a:pt x="111" y="0"/>
                      <a:pt x="76" y="0"/>
                    </a:cubicBezTo>
                    <a:cubicBezTo>
                      <a:pt x="50" y="0"/>
                      <a:pt x="52" y="0"/>
                      <a:pt x="27" y="0"/>
                    </a:cubicBezTo>
                    <a:cubicBezTo>
                      <a:pt x="17" y="0"/>
                      <a:pt x="12" y="0"/>
                      <a:pt x="2" y="0"/>
                    </a:cubicBezTo>
                    <a:cubicBezTo>
                      <a:pt x="0" y="0"/>
                      <a:pt x="0" y="2"/>
                      <a:pt x="0" y="4"/>
                    </a:cubicBezTo>
                    <a:cubicBezTo>
                      <a:pt x="0" y="22"/>
                      <a:pt x="0" y="41"/>
                      <a:pt x="0" y="59"/>
                    </a:cubicBezTo>
                    <a:cubicBezTo>
                      <a:pt x="0" y="59"/>
                      <a:pt x="0" y="62"/>
                      <a:pt x="2" y="62"/>
                    </a:cubicBezTo>
                    <a:cubicBezTo>
                      <a:pt x="15" y="62"/>
                      <a:pt x="21" y="62"/>
                      <a:pt x="34" y="62"/>
                    </a:cubicBezTo>
                    <a:cubicBezTo>
                      <a:pt x="63" y="62"/>
                      <a:pt x="71" y="62"/>
                      <a:pt x="99" y="62"/>
                    </a:cubicBezTo>
                    <a:cubicBezTo>
                      <a:pt x="134" y="62"/>
                      <a:pt x="123" y="62"/>
                      <a:pt x="157" y="62"/>
                    </a:cubicBezTo>
                    <a:cubicBezTo>
                      <a:pt x="184" y="62"/>
                      <a:pt x="180" y="62"/>
                      <a:pt x="209" y="62"/>
                    </a:cubicBezTo>
                    <a:cubicBezTo>
                      <a:pt x="215" y="62"/>
                      <a:pt x="224" y="62"/>
                      <a:pt x="230" y="62"/>
                    </a:cubicBezTo>
                    <a:cubicBezTo>
                      <a:pt x="232" y="62"/>
                      <a:pt x="232" y="62"/>
                      <a:pt x="234" y="60"/>
                    </a:cubicBezTo>
                    <a:cubicBezTo>
                      <a:pt x="234" y="59"/>
                      <a:pt x="234" y="59"/>
                      <a:pt x="234" y="59"/>
                    </a:cubicBezTo>
                    <a:cubicBezTo>
                      <a:pt x="234" y="41"/>
                      <a:pt x="234" y="22"/>
                      <a:pt x="234" y="4"/>
                    </a:cubicBezTo>
                    <a:cubicBezTo>
                      <a:pt x="234" y="2"/>
                      <a:pt x="232" y="0"/>
                      <a:pt x="23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184" rtl="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srgbClr val="000000"/>
                  </a:solidFill>
                  <a:effectLst/>
                  <a:uLnTx/>
                  <a:uFillTx/>
                  <a:latin typeface="Segoe UI"/>
                  <a:ea typeface="+mn-ea"/>
                  <a:cs typeface="+mn-cs"/>
                </a:endParaRPr>
              </a:p>
            </p:txBody>
          </p:sp>
          <p:sp>
            <p:nvSpPr>
              <p:cNvPr id="67" name="Freeform 88"/>
              <p:cNvSpPr>
                <a:spLocks/>
              </p:cNvSpPr>
              <p:nvPr/>
            </p:nvSpPr>
            <p:spPr bwMode="auto">
              <a:xfrm>
                <a:off x="3562" y="1999"/>
                <a:ext cx="553" cy="146"/>
              </a:xfrm>
              <a:custGeom>
                <a:avLst/>
                <a:gdLst>
                  <a:gd name="T0" fmla="*/ 230 w 234"/>
                  <a:gd name="T1" fmla="*/ 0 h 62"/>
                  <a:gd name="T2" fmla="*/ 199 w 234"/>
                  <a:gd name="T3" fmla="*/ 0 h 62"/>
                  <a:gd name="T4" fmla="*/ 134 w 234"/>
                  <a:gd name="T5" fmla="*/ 0 h 62"/>
                  <a:gd name="T6" fmla="*/ 76 w 234"/>
                  <a:gd name="T7" fmla="*/ 0 h 62"/>
                  <a:gd name="T8" fmla="*/ 27 w 234"/>
                  <a:gd name="T9" fmla="*/ 0 h 62"/>
                  <a:gd name="T10" fmla="*/ 2 w 234"/>
                  <a:gd name="T11" fmla="*/ 0 h 62"/>
                  <a:gd name="T12" fmla="*/ 0 w 234"/>
                  <a:gd name="T13" fmla="*/ 4 h 62"/>
                  <a:gd name="T14" fmla="*/ 0 w 234"/>
                  <a:gd name="T15" fmla="*/ 58 h 62"/>
                  <a:gd name="T16" fmla="*/ 2 w 234"/>
                  <a:gd name="T17" fmla="*/ 62 h 62"/>
                  <a:gd name="T18" fmla="*/ 34 w 234"/>
                  <a:gd name="T19" fmla="*/ 62 h 62"/>
                  <a:gd name="T20" fmla="*/ 99 w 234"/>
                  <a:gd name="T21" fmla="*/ 62 h 62"/>
                  <a:gd name="T22" fmla="*/ 157 w 234"/>
                  <a:gd name="T23" fmla="*/ 62 h 62"/>
                  <a:gd name="T24" fmla="*/ 209 w 234"/>
                  <a:gd name="T25" fmla="*/ 62 h 62"/>
                  <a:gd name="T26" fmla="*/ 230 w 234"/>
                  <a:gd name="T27" fmla="*/ 62 h 62"/>
                  <a:gd name="T28" fmla="*/ 234 w 234"/>
                  <a:gd name="T29" fmla="*/ 62 h 62"/>
                  <a:gd name="T30" fmla="*/ 234 w 234"/>
                  <a:gd name="T31" fmla="*/ 58 h 62"/>
                  <a:gd name="T32" fmla="*/ 234 w 234"/>
                  <a:gd name="T33" fmla="*/ 4 h 62"/>
                  <a:gd name="T34" fmla="*/ 230 w 234"/>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62">
                    <a:moveTo>
                      <a:pt x="230" y="0"/>
                    </a:moveTo>
                    <a:cubicBezTo>
                      <a:pt x="218" y="0"/>
                      <a:pt x="213" y="0"/>
                      <a:pt x="199" y="0"/>
                    </a:cubicBezTo>
                    <a:cubicBezTo>
                      <a:pt x="171" y="0"/>
                      <a:pt x="163" y="0"/>
                      <a:pt x="134" y="0"/>
                    </a:cubicBezTo>
                    <a:cubicBezTo>
                      <a:pt x="100" y="0"/>
                      <a:pt x="111" y="0"/>
                      <a:pt x="76" y="0"/>
                    </a:cubicBezTo>
                    <a:cubicBezTo>
                      <a:pt x="50" y="0"/>
                      <a:pt x="52" y="0"/>
                      <a:pt x="27" y="0"/>
                    </a:cubicBezTo>
                    <a:cubicBezTo>
                      <a:pt x="17" y="0"/>
                      <a:pt x="12" y="0"/>
                      <a:pt x="2" y="0"/>
                    </a:cubicBezTo>
                    <a:cubicBezTo>
                      <a:pt x="0" y="0"/>
                      <a:pt x="0" y="2"/>
                      <a:pt x="0" y="4"/>
                    </a:cubicBezTo>
                    <a:cubicBezTo>
                      <a:pt x="0" y="21"/>
                      <a:pt x="0" y="41"/>
                      <a:pt x="0" y="58"/>
                    </a:cubicBezTo>
                    <a:cubicBezTo>
                      <a:pt x="0" y="60"/>
                      <a:pt x="0" y="62"/>
                      <a:pt x="2" y="62"/>
                    </a:cubicBezTo>
                    <a:cubicBezTo>
                      <a:pt x="15" y="62"/>
                      <a:pt x="21" y="62"/>
                      <a:pt x="34" y="62"/>
                    </a:cubicBezTo>
                    <a:cubicBezTo>
                      <a:pt x="63" y="62"/>
                      <a:pt x="71" y="62"/>
                      <a:pt x="99" y="62"/>
                    </a:cubicBezTo>
                    <a:cubicBezTo>
                      <a:pt x="134" y="62"/>
                      <a:pt x="123" y="62"/>
                      <a:pt x="157" y="62"/>
                    </a:cubicBezTo>
                    <a:cubicBezTo>
                      <a:pt x="184" y="62"/>
                      <a:pt x="180" y="62"/>
                      <a:pt x="209" y="62"/>
                    </a:cubicBezTo>
                    <a:cubicBezTo>
                      <a:pt x="215" y="62"/>
                      <a:pt x="224" y="62"/>
                      <a:pt x="230" y="62"/>
                    </a:cubicBezTo>
                    <a:cubicBezTo>
                      <a:pt x="232" y="62"/>
                      <a:pt x="232" y="62"/>
                      <a:pt x="234" y="62"/>
                    </a:cubicBezTo>
                    <a:cubicBezTo>
                      <a:pt x="234" y="60"/>
                      <a:pt x="234" y="60"/>
                      <a:pt x="234" y="58"/>
                    </a:cubicBezTo>
                    <a:cubicBezTo>
                      <a:pt x="234" y="41"/>
                      <a:pt x="234" y="21"/>
                      <a:pt x="234" y="4"/>
                    </a:cubicBezTo>
                    <a:cubicBezTo>
                      <a:pt x="234" y="2"/>
                      <a:pt x="232" y="0"/>
                      <a:pt x="23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184" rtl="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srgbClr val="000000"/>
                  </a:solidFill>
                  <a:effectLst/>
                  <a:uLnTx/>
                  <a:uFillTx/>
                  <a:latin typeface="Segoe UI"/>
                  <a:ea typeface="+mn-ea"/>
                  <a:cs typeface="+mn-cs"/>
                </a:endParaRPr>
              </a:p>
            </p:txBody>
          </p:sp>
          <p:sp>
            <p:nvSpPr>
              <p:cNvPr id="68" name="Freeform 89"/>
              <p:cNvSpPr>
                <a:spLocks/>
              </p:cNvSpPr>
              <p:nvPr/>
            </p:nvSpPr>
            <p:spPr bwMode="auto">
              <a:xfrm>
                <a:off x="3562" y="1760"/>
                <a:ext cx="553" cy="147"/>
              </a:xfrm>
              <a:custGeom>
                <a:avLst/>
                <a:gdLst>
                  <a:gd name="T0" fmla="*/ 230 w 234"/>
                  <a:gd name="T1" fmla="*/ 0 h 62"/>
                  <a:gd name="T2" fmla="*/ 199 w 234"/>
                  <a:gd name="T3" fmla="*/ 0 h 62"/>
                  <a:gd name="T4" fmla="*/ 134 w 234"/>
                  <a:gd name="T5" fmla="*/ 0 h 62"/>
                  <a:gd name="T6" fmla="*/ 76 w 234"/>
                  <a:gd name="T7" fmla="*/ 0 h 62"/>
                  <a:gd name="T8" fmla="*/ 27 w 234"/>
                  <a:gd name="T9" fmla="*/ 0 h 62"/>
                  <a:gd name="T10" fmla="*/ 2 w 234"/>
                  <a:gd name="T11" fmla="*/ 0 h 62"/>
                  <a:gd name="T12" fmla="*/ 0 w 234"/>
                  <a:gd name="T13" fmla="*/ 4 h 62"/>
                  <a:gd name="T14" fmla="*/ 0 w 234"/>
                  <a:gd name="T15" fmla="*/ 58 h 62"/>
                  <a:gd name="T16" fmla="*/ 2 w 234"/>
                  <a:gd name="T17" fmla="*/ 62 h 62"/>
                  <a:gd name="T18" fmla="*/ 34 w 234"/>
                  <a:gd name="T19" fmla="*/ 62 h 62"/>
                  <a:gd name="T20" fmla="*/ 99 w 234"/>
                  <a:gd name="T21" fmla="*/ 62 h 62"/>
                  <a:gd name="T22" fmla="*/ 157 w 234"/>
                  <a:gd name="T23" fmla="*/ 62 h 62"/>
                  <a:gd name="T24" fmla="*/ 209 w 234"/>
                  <a:gd name="T25" fmla="*/ 62 h 62"/>
                  <a:gd name="T26" fmla="*/ 230 w 234"/>
                  <a:gd name="T27" fmla="*/ 62 h 62"/>
                  <a:gd name="T28" fmla="*/ 234 w 234"/>
                  <a:gd name="T29" fmla="*/ 60 h 62"/>
                  <a:gd name="T30" fmla="*/ 234 w 234"/>
                  <a:gd name="T31" fmla="*/ 58 h 62"/>
                  <a:gd name="T32" fmla="*/ 234 w 234"/>
                  <a:gd name="T33" fmla="*/ 4 h 62"/>
                  <a:gd name="T34" fmla="*/ 230 w 234"/>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62">
                    <a:moveTo>
                      <a:pt x="230" y="0"/>
                    </a:moveTo>
                    <a:cubicBezTo>
                      <a:pt x="218" y="0"/>
                      <a:pt x="213" y="0"/>
                      <a:pt x="199" y="0"/>
                    </a:cubicBezTo>
                    <a:cubicBezTo>
                      <a:pt x="171" y="0"/>
                      <a:pt x="163" y="0"/>
                      <a:pt x="134" y="0"/>
                    </a:cubicBezTo>
                    <a:cubicBezTo>
                      <a:pt x="100" y="0"/>
                      <a:pt x="111" y="0"/>
                      <a:pt x="76" y="0"/>
                    </a:cubicBezTo>
                    <a:cubicBezTo>
                      <a:pt x="50" y="0"/>
                      <a:pt x="52" y="0"/>
                      <a:pt x="27" y="0"/>
                    </a:cubicBezTo>
                    <a:cubicBezTo>
                      <a:pt x="17" y="0"/>
                      <a:pt x="12" y="0"/>
                      <a:pt x="2" y="0"/>
                    </a:cubicBezTo>
                    <a:cubicBezTo>
                      <a:pt x="0" y="0"/>
                      <a:pt x="0" y="2"/>
                      <a:pt x="0" y="4"/>
                    </a:cubicBezTo>
                    <a:cubicBezTo>
                      <a:pt x="0" y="21"/>
                      <a:pt x="0" y="40"/>
                      <a:pt x="0" y="58"/>
                    </a:cubicBezTo>
                    <a:cubicBezTo>
                      <a:pt x="0" y="60"/>
                      <a:pt x="0" y="62"/>
                      <a:pt x="2" y="62"/>
                    </a:cubicBezTo>
                    <a:cubicBezTo>
                      <a:pt x="15" y="62"/>
                      <a:pt x="21" y="62"/>
                      <a:pt x="34" y="62"/>
                    </a:cubicBezTo>
                    <a:cubicBezTo>
                      <a:pt x="63" y="62"/>
                      <a:pt x="71" y="62"/>
                      <a:pt x="99" y="62"/>
                    </a:cubicBezTo>
                    <a:cubicBezTo>
                      <a:pt x="134" y="62"/>
                      <a:pt x="123" y="62"/>
                      <a:pt x="157" y="62"/>
                    </a:cubicBezTo>
                    <a:cubicBezTo>
                      <a:pt x="184" y="62"/>
                      <a:pt x="180" y="62"/>
                      <a:pt x="209" y="62"/>
                    </a:cubicBezTo>
                    <a:cubicBezTo>
                      <a:pt x="215" y="62"/>
                      <a:pt x="224" y="62"/>
                      <a:pt x="230" y="62"/>
                    </a:cubicBezTo>
                    <a:cubicBezTo>
                      <a:pt x="232" y="62"/>
                      <a:pt x="232" y="62"/>
                      <a:pt x="234" y="60"/>
                    </a:cubicBezTo>
                    <a:cubicBezTo>
                      <a:pt x="234" y="60"/>
                      <a:pt x="234" y="60"/>
                      <a:pt x="234" y="58"/>
                    </a:cubicBezTo>
                    <a:cubicBezTo>
                      <a:pt x="234" y="40"/>
                      <a:pt x="234" y="21"/>
                      <a:pt x="234" y="4"/>
                    </a:cubicBezTo>
                    <a:cubicBezTo>
                      <a:pt x="234" y="2"/>
                      <a:pt x="232" y="0"/>
                      <a:pt x="23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184" rtl="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srgbClr val="000000"/>
                  </a:solidFill>
                  <a:effectLst/>
                  <a:uLnTx/>
                  <a:uFillTx/>
                  <a:latin typeface="Segoe UI"/>
                  <a:ea typeface="+mn-ea"/>
                  <a:cs typeface="+mn-cs"/>
                </a:endParaRPr>
              </a:p>
            </p:txBody>
          </p:sp>
          <p:sp>
            <p:nvSpPr>
              <p:cNvPr id="69" name="Freeform 90"/>
              <p:cNvSpPr>
                <a:spLocks/>
              </p:cNvSpPr>
              <p:nvPr/>
            </p:nvSpPr>
            <p:spPr bwMode="auto">
              <a:xfrm>
                <a:off x="3562" y="1522"/>
                <a:ext cx="553" cy="141"/>
              </a:xfrm>
              <a:custGeom>
                <a:avLst/>
                <a:gdLst>
                  <a:gd name="T0" fmla="*/ 230 w 234"/>
                  <a:gd name="T1" fmla="*/ 0 h 60"/>
                  <a:gd name="T2" fmla="*/ 199 w 234"/>
                  <a:gd name="T3" fmla="*/ 0 h 60"/>
                  <a:gd name="T4" fmla="*/ 134 w 234"/>
                  <a:gd name="T5" fmla="*/ 0 h 60"/>
                  <a:gd name="T6" fmla="*/ 76 w 234"/>
                  <a:gd name="T7" fmla="*/ 0 h 60"/>
                  <a:gd name="T8" fmla="*/ 27 w 234"/>
                  <a:gd name="T9" fmla="*/ 0 h 60"/>
                  <a:gd name="T10" fmla="*/ 2 w 234"/>
                  <a:gd name="T11" fmla="*/ 0 h 60"/>
                  <a:gd name="T12" fmla="*/ 0 w 234"/>
                  <a:gd name="T13" fmla="*/ 4 h 60"/>
                  <a:gd name="T14" fmla="*/ 0 w 234"/>
                  <a:gd name="T15" fmla="*/ 57 h 60"/>
                  <a:gd name="T16" fmla="*/ 2 w 234"/>
                  <a:gd name="T17" fmla="*/ 60 h 60"/>
                  <a:gd name="T18" fmla="*/ 34 w 234"/>
                  <a:gd name="T19" fmla="*/ 60 h 60"/>
                  <a:gd name="T20" fmla="*/ 99 w 234"/>
                  <a:gd name="T21" fmla="*/ 60 h 60"/>
                  <a:gd name="T22" fmla="*/ 157 w 234"/>
                  <a:gd name="T23" fmla="*/ 60 h 60"/>
                  <a:gd name="T24" fmla="*/ 209 w 234"/>
                  <a:gd name="T25" fmla="*/ 60 h 60"/>
                  <a:gd name="T26" fmla="*/ 230 w 234"/>
                  <a:gd name="T27" fmla="*/ 60 h 60"/>
                  <a:gd name="T28" fmla="*/ 234 w 234"/>
                  <a:gd name="T29" fmla="*/ 58 h 60"/>
                  <a:gd name="T30" fmla="*/ 234 w 234"/>
                  <a:gd name="T31" fmla="*/ 57 h 60"/>
                  <a:gd name="T32" fmla="*/ 234 w 234"/>
                  <a:gd name="T33" fmla="*/ 4 h 60"/>
                  <a:gd name="T34" fmla="*/ 230 w 234"/>
                  <a:gd name="T3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60">
                    <a:moveTo>
                      <a:pt x="230" y="0"/>
                    </a:moveTo>
                    <a:cubicBezTo>
                      <a:pt x="218" y="0"/>
                      <a:pt x="213" y="0"/>
                      <a:pt x="199" y="0"/>
                    </a:cubicBezTo>
                    <a:cubicBezTo>
                      <a:pt x="171" y="0"/>
                      <a:pt x="163" y="0"/>
                      <a:pt x="134" y="0"/>
                    </a:cubicBezTo>
                    <a:cubicBezTo>
                      <a:pt x="100" y="0"/>
                      <a:pt x="111" y="0"/>
                      <a:pt x="76" y="0"/>
                    </a:cubicBezTo>
                    <a:cubicBezTo>
                      <a:pt x="50" y="0"/>
                      <a:pt x="52" y="0"/>
                      <a:pt x="27" y="0"/>
                    </a:cubicBezTo>
                    <a:cubicBezTo>
                      <a:pt x="17" y="0"/>
                      <a:pt x="12" y="0"/>
                      <a:pt x="2" y="0"/>
                    </a:cubicBezTo>
                    <a:cubicBezTo>
                      <a:pt x="0" y="0"/>
                      <a:pt x="0" y="2"/>
                      <a:pt x="0" y="4"/>
                    </a:cubicBezTo>
                    <a:cubicBezTo>
                      <a:pt x="0" y="21"/>
                      <a:pt x="0" y="40"/>
                      <a:pt x="0" y="57"/>
                    </a:cubicBezTo>
                    <a:cubicBezTo>
                      <a:pt x="0" y="58"/>
                      <a:pt x="0" y="60"/>
                      <a:pt x="2" y="60"/>
                    </a:cubicBezTo>
                    <a:cubicBezTo>
                      <a:pt x="15" y="60"/>
                      <a:pt x="21" y="60"/>
                      <a:pt x="34" y="60"/>
                    </a:cubicBezTo>
                    <a:cubicBezTo>
                      <a:pt x="63" y="60"/>
                      <a:pt x="71" y="60"/>
                      <a:pt x="99" y="60"/>
                    </a:cubicBezTo>
                    <a:cubicBezTo>
                      <a:pt x="134" y="60"/>
                      <a:pt x="123" y="60"/>
                      <a:pt x="157" y="60"/>
                    </a:cubicBezTo>
                    <a:cubicBezTo>
                      <a:pt x="184" y="60"/>
                      <a:pt x="180" y="60"/>
                      <a:pt x="209" y="60"/>
                    </a:cubicBezTo>
                    <a:cubicBezTo>
                      <a:pt x="215" y="60"/>
                      <a:pt x="224" y="60"/>
                      <a:pt x="230" y="60"/>
                    </a:cubicBezTo>
                    <a:cubicBezTo>
                      <a:pt x="232" y="60"/>
                      <a:pt x="232" y="60"/>
                      <a:pt x="234" y="58"/>
                    </a:cubicBezTo>
                    <a:cubicBezTo>
                      <a:pt x="234" y="58"/>
                      <a:pt x="234" y="58"/>
                      <a:pt x="234" y="57"/>
                    </a:cubicBezTo>
                    <a:cubicBezTo>
                      <a:pt x="234" y="40"/>
                      <a:pt x="234" y="21"/>
                      <a:pt x="234" y="4"/>
                    </a:cubicBezTo>
                    <a:cubicBezTo>
                      <a:pt x="234" y="2"/>
                      <a:pt x="232" y="0"/>
                      <a:pt x="23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184" rtl="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srgbClr val="000000"/>
                  </a:solidFill>
                  <a:effectLst/>
                  <a:uLnTx/>
                  <a:uFillTx/>
                  <a:latin typeface="Segoe UI"/>
                  <a:ea typeface="+mn-ea"/>
                  <a:cs typeface="+mn-cs"/>
                </a:endParaRPr>
              </a:p>
            </p:txBody>
          </p:sp>
          <p:sp>
            <p:nvSpPr>
              <p:cNvPr id="70" name="Freeform 91"/>
              <p:cNvSpPr>
                <a:spLocks noEditPoints="1"/>
              </p:cNvSpPr>
              <p:nvPr/>
            </p:nvSpPr>
            <p:spPr bwMode="auto">
              <a:xfrm>
                <a:off x="3383" y="1210"/>
                <a:ext cx="916" cy="1897"/>
              </a:xfrm>
              <a:custGeom>
                <a:avLst/>
                <a:gdLst>
                  <a:gd name="T0" fmla="*/ 366 w 388"/>
                  <a:gd name="T1" fmla="*/ 38 h 803"/>
                  <a:gd name="T2" fmla="*/ 334 w 388"/>
                  <a:gd name="T3" fmla="*/ 16 h 803"/>
                  <a:gd name="T4" fmla="*/ 285 w 388"/>
                  <a:gd name="T5" fmla="*/ 0 h 803"/>
                  <a:gd name="T6" fmla="*/ 103 w 388"/>
                  <a:gd name="T7" fmla="*/ 0 h 803"/>
                  <a:gd name="T8" fmla="*/ 54 w 388"/>
                  <a:gd name="T9" fmla="*/ 16 h 803"/>
                  <a:gd name="T10" fmla="*/ 22 w 388"/>
                  <a:gd name="T11" fmla="*/ 38 h 803"/>
                  <a:gd name="T12" fmla="*/ 0 w 388"/>
                  <a:gd name="T13" fmla="*/ 81 h 803"/>
                  <a:gd name="T14" fmla="*/ 0 w 388"/>
                  <a:gd name="T15" fmla="*/ 776 h 803"/>
                  <a:gd name="T16" fmla="*/ 27 w 388"/>
                  <a:gd name="T17" fmla="*/ 803 h 803"/>
                  <a:gd name="T18" fmla="*/ 361 w 388"/>
                  <a:gd name="T19" fmla="*/ 803 h 803"/>
                  <a:gd name="T20" fmla="*/ 388 w 388"/>
                  <a:gd name="T21" fmla="*/ 776 h 803"/>
                  <a:gd name="T22" fmla="*/ 388 w 388"/>
                  <a:gd name="T23" fmla="*/ 81 h 803"/>
                  <a:gd name="T24" fmla="*/ 366 w 388"/>
                  <a:gd name="T25" fmla="*/ 38 h 803"/>
                  <a:gd name="T26" fmla="*/ 356 w 388"/>
                  <a:gd name="T27" fmla="*/ 756 h 803"/>
                  <a:gd name="T28" fmla="*/ 30 w 388"/>
                  <a:gd name="T29" fmla="*/ 756 h 803"/>
                  <a:gd name="T30" fmla="*/ 30 w 388"/>
                  <a:gd name="T31" fmla="*/ 731 h 803"/>
                  <a:gd name="T32" fmla="*/ 356 w 388"/>
                  <a:gd name="T33" fmla="*/ 731 h 803"/>
                  <a:gd name="T34" fmla="*/ 356 w 388"/>
                  <a:gd name="T35" fmla="*/ 756 h 803"/>
                  <a:gd name="T36" fmla="*/ 31 w 388"/>
                  <a:gd name="T37" fmla="*/ 676 h 803"/>
                  <a:gd name="T38" fmla="*/ 55 w 388"/>
                  <a:gd name="T39" fmla="*/ 652 h 803"/>
                  <a:gd name="T40" fmla="*/ 79 w 388"/>
                  <a:gd name="T41" fmla="*/ 676 h 803"/>
                  <a:gd name="T42" fmla="*/ 55 w 388"/>
                  <a:gd name="T43" fmla="*/ 700 h 803"/>
                  <a:gd name="T44" fmla="*/ 31 w 388"/>
                  <a:gd name="T45" fmla="*/ 676 h 803"/>
                  <a:gd name="T46" fmla="*/ 120 w 388"/>
                  <a:gd name="T47" fmla="*/ 676 h 803"/>
                  <a:gd name="T48" fmla="*/ 144 w 388"/>
                  <a:gd name="T49" fmla="*/ 652 h 803"/>
                  <a:gd name="T50" fmla="*/ 168 w 388"/>
                  <a:gd name="T51" fmla="*/ 676 h 803"/>
                  <a:gd name="T52" fmla="*/ 144 w 388"/>
                  <a:gd name="T53" fmla="*/ 700 h 803"/>
                  <a:gd name="T54" fmla="*/ 120 w 388"/>
                  <a:gd name="T55" fmla="*/ 676 h 803"/>
                  <a:gd name="T56" fmla="*/ 356 w 388"/>
                  <a:gd name="T57" fmla="*/ 615 h 803"/>
                  <a:gd name="T58" fmla="*/ 30 w 388"/>
                  <a:gd name="T59" fmla="*/ 615 h 803"/>
                  <a:gd name="T60" fmla="*/ 30 w 388"/>
                  <a:gd name="T61" fmla="*/ 588 h 803"/>
                  <a:gd name="T62" fmla="*/ 356 w 388"/>
                  <a:gd name="T63" fmla="*/ 588 h 803"/>
                  <a:gd name="T64" fmla="*/ 356 w 388"/>
                  <a:gd name="T65" fmla="*/ 615 h 803"/>
                  <a:gd name="T66" fmla="*/ 356 w 388"/>
                  <a:gd name="T67" fmla="*/ 518 h 803"/>
                  <a:gd name="T68" fmla="*/ 331 w 388"/>
                  <a:gd name="T69" fmla="*/ 545 h 803"/>
                  <a:gd name="T70" fmla="*/ 318 w 388"/>
                  <a:gd name="T71" fmla="*/ 545 h 803"/>
                  <a:gd name="T72" fmla="*/ 216 w 388"/>
                  <a:gd name="T73" fmla="*/ 545 h 803"/>
                  <a:gd name="T74" fmla="*/ 143 w 388"/>
                  <a:gd name="T75" fmla="*/ 545 h 803"/>
                  <a:gd name="T76" fmla="*/ 51 w 388"/>
                  <a:gd name="T77" fmla="*/ 545 h 803"/>
                  <a:gd name="T78" fmla="*/ 46 w 388"/>
                  <a:gd name="T79" fmla="*/ 545 h 803"/>
                  <a:gd name="T80" fmla="*/ 30 w 388"/>
                  <a:gd name="T81" fmla="*/ 518 h 803"/>
                  <a:gd name="T82" fmla="*/ 30 w 388"/>
                  <a:gd name="T83" fmla="*/ 113 h 803"/>
                  <a:gd name="T84" fmla="*/ 57 w 388"/>
                  <a:gd name="T85" fmla="*/ 86 h 803"/>
                  <a:gd name="T86" fmla="*/ 329 w 388"/>
                  <a:gd name="T87" fmla="*/ 86 h 803"/>
                  <a:gd name="T88" fmla="*/ 356 w 388"/>
                  <a:gd name="T89" fmla="*/ 113 h 803"/>
                  <a:gd name="T90" fmla="*/ 356 w 388"/>
                  <a:gd name="T91" fmla="*/ 518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8" h="803">
                    <a:moveTo>
                      <a:pt x="366" y="38"/>
                    </a:moveTo>
                    <a:cubicBezTo>
                      <a:pt x="334" y="16"/>
                      <a:pt x="334" y="16"/>
                      <a:pt x="334" y="16"/>
                    </a:cubicBezTo>
                    <a:cubicBezTo>
                      <a:pt x="322" y="7"/>
                      <a:pt x="300" y="0"/>
                      <a:pt x="285" y="0"/>
                    </a:cubicBezTo>
                    <a:cubicBezTo>
                      <a:pt x="103" y="0"/>
                      <a:pt x="103" y="0"/>
                      <a:pt x="103" y="0"/>
                    </a:cubicBezTo>
                    <a:cubicBezTo>
                      <a:pt x="88" y="0"/>
                      <a:pt x="66" y="7"/>
                      <a:pt x="54" y="16"/>
                    </a:cubicBezTo>
                    <a:cubicBezTo>
                      <a:pt x="22" y="38"/>
                      <a:pt x="22" y="38"/>
                      <a:pt x="22" y="38"/>
                    </a:cubicBezTo>
                    <a:cubicBezTo>
                      <a:pt x="10" y="47"/>
                      <a:pt x="0" y="66"/>
                      <a:pt x="0" y="81"/>
                    </a:cubicBezTo>
                    <a:cubicBezTo>
                      <a:pt x="0" y="776"/>
                      <a:pt x="0" y="776"/>
                      <a:pt x="0" y="776"/>
                    </a:cubicBezTo>
                    <a:cubicBezTo>
                      <a:pt x="0" y="791"/>
                      <a:pt x="12" y="803"/>
                      <a:pt x="27" y="803"/>
                    </a:cubicBezTo>
                    <a:cubicBezTo>
                      <a:pt x="361" y="803"/>
                      <a:pt x="361" y="803"/>
                      <a:pt x="361" y="803"/>
                    </a:cubicBezTo>
                    <a:cubicBezTo>
                      <a:pt x="376" y="803"/>
                      <a:pt x="388" y="791"/>
                      <a:pt x="388" y="776"/>
                    </a:cubicBezTo>
                    <a:cubicBezTo>
                      <a:pt x="388" y="81"/>
                      <a:pt x="388" y="81"/>
                      <a:pt x="388" y="81"/>
                    </a:cubicBezTo>
                    <a:cubicBezTo>
                      <a:pt x="388" y="66"/>
                      <a:pt x="378" y="47"/>
                      <a:pt x="366" y="38"/>
                    </a:cubicBezTo>
                    <a:close/>
                    <a:moveTo>
                      <a:pt x="356" y="756"/>
                    </a:moveTo>
                    <a:cubicBezTo>
                      <a:pt x="94" y="756"/>
                      <a:pt x="40" y="756"/>
                      <a:pt x="30" y="756"/>
                    </a:cubicBezTo>
                    <a:cubicBezTo>
                      <a:pt x="30" y="731"/>
                      <a:pt x="30" y="731"/>
                      <a:pt x="30" y="731"/>
                    </a:cubicBezTo>
                    <a:cubicBezTo>
                      <a:pt x="292" y="731"/>
                      <a:pt x="346" y="731"/>
                      <a:pt x="356" y="731"/>
                    </a:cubicBezTo>
                    <a:cubicBezTo>
                      <a:pt x="356" y="756"/>
                      <a:pt x="356" y="756"/>
                      <a:pt x="356" y="756"/>
                    </a:cubicBezTo>
                    <a:close/>
                    <a:moveTo>
                      <a:pt x="31" y="676"/>
                    </a:moveTo>
                    <a:cubicBezTo>
                      <a:pt x="31" y="663"/>
                      <a:pt x="42" y="652"/>
                      <a:pt x="55" y="652"/>
                    </a:cubicBezTo>
                    <a:cubicBezTo>
                      <a:pt x="68" y="652"/>
                      <a:pt x="79" y="663"/>
                      <a:pt x="79" y="676"/>
                    </a:cubicBezTo>
                    <a:cubicBezTo>
                      <a:pt x="79" y="689"/>
                      <a:pt x="68" y="700"/>
                      <a:pt x="55" y="700"/>
                    </a:cubicBezTo>
                    <a:cubicBezTo>
                      <a:pt x="42" y="700"/>
                      <a:pt x="31" y="689"/>
                      <a:pt x="31" y="676"/>
                    </a:cubicBezTo>
                    <a:close/>
                    <a:moveTo>
                      <a:pt x="120" y="676"/>
                    </a:moveTo>
                    <a:cubicBezTo>
                      <a:pt x="120" y="663"/>
                      <a:pt x="130" y="652"/>
                      <a:pt x="144" y="652"/>
                    </a:cubicBezTo>
                    <a:cubicBezTo>
                      <a:pt x="157" y="652"/>
                      <a:pt x="168" y="663"/>
                      <a:pt x="168" y="676"/>
                    </a:cubicBezTo>
                    <a:cubicBezTo>
                      <a:pt x="168" y="689"/>
                      <a:pt x="157" y="700"/>
                      <a:pt x="144" y="700"/>
                    </a:cubicBezTo>
                    <a:cubicBezTo>
                      <a:pt x="130" y="700"/>
                      <a:pt x="120" y="689"/>
                      <a:pt x="120" y="676"/>
                    </a:cubicBezTo>
                    <a:close/>
                    <a:moveTo>
                      <a:pt x="356" y="615"/>
                    </a:moveTo>
                    <a:cubicBezTo>
                      <a:pt x="94" y="615"/>
                      <a:pt x="40" y="615"/>
                      <a:pt x="30" y="615"/>
                    </a:cubicBezTo>
                    <a:cubicBezTo>
                      <a:pt x="30" y="588"/>
                      <a:pt x="30" y="588"/>
                      <a:pt x="30" y="588"/>
                    </a:cubicBezTo>
                    <a:cubicBezTo>
                      <a:pt x="292" y="588"/>
                      <a:pt x="346" y="588"/>
                      <a:pt x="356" y="588"/>
                    </a:cubicBezTo>
                    <a:cubicBezTo>
                      <a:pt x="356" y="615"/>
                      <a:pt x="356" y="615"/>
                      <a:pt x="356" y="615"/>
                    </a:cubicBezTo>
                    <a:close/>
                    <a:moveTo>
                      <a:pt x="356" y="518"/>
                    </a:moveTo>
                    <a:cubicBezTo>
                      <a:pt x="356" y="533"/>
                      <a:pt x="345" y="545"/>
                      <a:pt x="331" y="545"/>
                    </a:cubicBezTo>
                    <a:cubicBezTo>
                      <a:pt x="331" y="545"/>
                      <a:pt x="331" y="545"/>
                      <a:pt x="318" y="545"/>
                    </a:cubicBezTo>
                    <a:cubicBezTo>
                      <a:pt x="285" y="545"/>
                      <a:pt x="251" y="545"/>
                      <a:pt x="216" y="545"/>
                    </a:cubicBezTo>
                    <a:cubicBezTo>
                      <a:pt x="178" y="545"/>
                      <a:pt x="183" y="545"/>
                      <a:pt x="143" y="545"/>
                    </a:cubicBezTo>
                    <a:cubicBezTo>
                      <a:pt x="112" y="545"/>
                      <a:pt x="82" y="545"/>
                      <a:pt x="51" y="545"/>
                    </a:cubicBezTo>
                    <a:cubicBezTo>
                      <a:pt x="46" y="545"/>
                      <a:pt x="46" y="545"/>
                      <a:pt x="46" y="545"/>
                    </a:cubicBezTo>
                    <a:cubicBezTo>
                      <a:pt x="37" y="545"/>
                      <a:pt x="30" y="533"/>
                      <a:pt x="30" y="518"/>
                    </a:cubicBezTo>
                    <a:cubicBezTo>
                      <a:pt x="30" y="113"/>
                      <a:pt x="30" y="113"/>
                      <a:pt x="30" y="113"/>
                    </a:cubicBezTo>
                    <a:cubicBezTo>
                      <a:pt x="30" y="98"/>
                      <a:pt x="42" y="86"/>
                      <a:pt x="57" y="86"/>
                    </a:cubicBezTo>
                    <a:cubicBezTo>
                      <a:pt x="329" y="86"/>
                      <a:pt x="329" y="86"/>
                      <a:pt x="329" y="86"/>
                    </a:cubicBezTo>
                    <a:cubicBezTo>
                      <a:pt x="344" y="86"/>
                      <a:pt x="356" y="98"/>
                      <a:pt x="356" y="113"/>
                    </a:cubicBezTo>
                    <a:lnTo>
                      <a:pt x="356" y="51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184" rtl="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srgbClr val="000000"/>
                  </a:solidFill>
                  <a:effectLst/>
                  <a:uLnTx/>
                  <a:uFillTx/>
                  <a:latin typeface="Segoe UI"/>
                  <a:ea typeface="+mn-ea"/>
                  <a:cs typeface="+mn-cs"/>
                </a:endParaRPr>
              </a:p>
            </p:txBody>
          </p:sp>
        </p:grpSp>
        <p:sp>
          <p:nvSpPr>
            <p:cNvPr id="53" name="Freeform 10"/>
            <p:cNvSpPr>
              <a:spLocks noChangeAspect="1" noEditPoints="1"/>
            </p:cNvSpPr>
            <p:nvPr/>
          </p:nvSpPr>
          <p:spPr bwMode="black">
            <a:xfrm>
              <a:off x="5879409" y="1361119"/>
              <a:ext cx="867433" cy="519258"/>
            </a:xfrm>
            <a:custGeom>
              <a:avLst/>
              <a:gdLst>
                <a:gd name="T0" fmla="*/ 401 w 672"/>
                <a:gd name="T1" fmla="*/ 114 h 402"/>
                <a:gd name="T2" fmla="*/ 545 w 672"/>
                <a:gd name="T3" fmla="*/ 258 h 402"/>
                <a:gd name="T4" fmla="*/ 401 w 672"/>
                <a:gd name="T5" fmla="*/ 402 h 402"/>
                <a:gd name="T6" fmla="*/ 401 w 672"/>
                <a:gd name="T7" fmla="*/ 402 h 402"/>
                <a:gd name="T8" fmla="*/ 401 w 672"/>
                <a:gd name="T9" fmla="*/ 402 h 402"/>
                <a:gd name="T10" fmla="*/ 96 w 672"/>
                <a:gd name="T11" fmla="*/ 402 h 402"/>
                <a:gd name="T12" fmla="*/ 96 w 672"/>
                <a:gd name="T13" fmla="*/ 402 h 402"/>
                <a:gd name="T14" fmla="*/ 90 w 672"/>
                <a:gd name="T15" fmla="*/ 402 h 402"/>
                <a:gd name="T16" fmla="*/ 90 w 672"/>
                <a:gd name="T17" fmla="*/ 402 h 402"/>
                <a:gd name="T18" fmla="*/ 89 w 672"/>
                <a:gd name="T19" fmla="*/ 402 h 402"/>
                <a:gd name="T20" fmla="*/ 0 w 672"/>
                <a:gd name="T21" fmla="*/ 314 h 402"/>
                <a:gd name="T22" fmla="*/ 89 w 672"/>
                <a:gd name="T23" fmla="*/ 225 h 402"/>
                <a:gd name="T24" fmla="*/ 124 w 672"/>
                <a:gd name="T25" fmla="*/ 233 h 402"/>
                <a:gd name="T26" fmla="*/ 226 w 672"/>
                <a:gd name="T27" fmla="*/ 171 h 402"/>
                <a:gd name="T28" fmla="*/ 278 w 672"/>
                <a:gd name="T29" fmla="*/ 184 h 402"/>
                <a:gd name="T30" fmla="*/ 401 w 672"/>
                <a:gd name="T31" fmla="*/ 114 h 402"/>
                <a:gd name="T32" fmla="*/ 544 w 672"/>
                <a:gd name="T33" fmla="*/ 0 h 402"/>
                <a:gd name="T34" fmla="*/ 672 w 672"/>
                <a:gd name="T35" fmla="*/ 128 h 402"/>
                <a:gd name="T36" fmla="*/ 557 w 672"/>
                <a:gd name="T37" fmla="*/ 255 h 402"/>
                <a:gd name="T38" fmla="*/ 557 w 672"/>
                <a:gd name="T39" fmla="*/ 253 h 402"/>
                <a:gd name="T40" fmla="*/ 403 w 672"/>
                <a:gd name="T41" fmla="*/ 100 h 402"/>
                <a:gd name="T42" fmla="*/ 273 w 672"/>
                <a:gd name="T43" fmla="*/ 171 h 402"/>
                <a:gd name="T44" fmla="*/ 229 w 672"/>
                <a:gd name="T45" fmla="*/ 159 h 402"/>
                <a:gd name="T46" fmla="*/ 192 w 672"/>
                <a:gd name="T47" fmla="*/ 168 h 402"/>
                <a:gd name="T48" fmla="*/ 265 w 672"/>
                <a:gd name="T49" fmla="*/ 104 h 402"/>
                <a:gd name="T50" fmla="*/ 295 w 672"/>
                <a:gd name="T51" fmla="*/ 111 h 402"/>
                <a:gd name="T52" fmla="*/ 387 w 672"/>
                <a:gd name="T53" fmla="*/ 53 h 402"/>
                <a:gd name="T54" fmla="*/ 433 w 672"/>
                <a:gd name="T55" fmla="*/ 65 h 402"/>
                <a:gd name="T56" fmla="*/ 544 w 672"/>
                <a:gd name="T5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2" h="402">
                  <a:moveTo>
                    <a:pt x="401" y="114"/>
                  </a:moveTo>
                  <a:cubicBezTo>
                    <a:pt x="481" y="114"/>
                    <a:pt x="545" y="178"/>
                    <a:pt x="545" y="258"/>
                  </a:cubicBezTo>
                  <a:cubicBezTo>
                    <a:pt x="545" y="338"/>
                    <a:pt x="481" y="402"/>
                    <a:pt x="401" y="402"/>
                  </a:cubicBezTo>
                  <a:cubicBezTo>
                    <a:pt x="401" y="402"/>
                    <a:pt x="401" y="402"/>
                    <a:pt x="401" y="402"/>
                  </a:cubicBezTo>
                  <a:cubicBezTo>
                    <a:pt x="401" y="402"/>
                    <a:pt x="401" y="402"/>
                    <a:pt x="401" y="402"/>
                  </a:cubicBezTo>
                  <a:cubicBezTo>
                    <a:pt x="96" y="402"/>
                    <a:pt x="96" y="402"/>
                    <a:pt x="96" y="402"/>
                  </a:cubicBezTo>
                  <a:cubicBezTo>
                    <a:pt x="96" y="402"/>
                    <a:pt x="96" y="402"/>
                    <a:pt x="96" y="402"/>
                  </a:cubicBezTo>
                  <a:cubicBezTo>
                    <a:pt x="90" y="402"/>
                    <a:pt x="90" y="402"/>
                    <a:pt x="90" y="402"/>
                  </a:cubicBezTo>
                  <a:cubicBezTo>
                    <a:pt x="90" y="402"/>
                    <a:pt x="90" y="402"/>
                    <a:pt x="90" y="402"/>
                  </a:cubicBezTo>
                  <a:cubicBezTo>
                    <a:pt x="90" y="402"/>
                    <a:pt x="89" y="402"/>
                    <a:pt x="89" y="402"/>
                  </a:cubicBezTo>
                  <a:cubicBezTo>
                    <a:pt x="40" y="402"/>
                    <a:pt x="0" y="363"/>
                    <a:pt x="0" y="314"/>
                  </a:cubicBezTo>
                  <a:cubicBezTo>
                    <a:pt x="0" y="265"/>
                    <a:pt x="40" y="225"/>
                    <a:pt x="89" y="225"/>
                  </a:cubicBezTo>
                  <a:cubicBezTo>
                    <a:pt x="102" y="225"/>
                    <a:pt x="114" y="228"/>
                    <a:pt x="124" y="233"/>
                  </a:cubicBezTo>
                  <a:cubicBezTo>
                    <a:pt x="143" y="196"/>
                    <a:pt x="181" y="171"/>
                    <a:pt x="226" y="171"/>
                  </a:cubicBezTo>
                  <a:cubicBezTo>
                    <a:pt x="244" y="171"/>
                    <a:pt x="262" y="176"/>
                    <a:pt x="278" y="184"/>
                  </a:cubicBezTo>
                  <a:cubicBezTo>
                    <a:pt x="303" y="142"/>
                    <a:pt x="349" y="114"/>
                    <a:pt x="401" y="114"/>
                  </a:cubicBezTo>
                  <a:close/>
                  <a:moveTo>
                    <a:pt x="544" y="0"/>
                  </a:moveTo>
                  <a:cubicBezTo>
                    <a:pt x="615" y="0"/>
                    <a:pt x="672" y="57"/>
                    <a:pt x="672" y="128"/>
                  </a:cubicBezTo>
                  <a:cubicBezTo>
                    <a:pt x="672" y="194"/>
                    <a:pt x="622" y="249"/>
                    <a:pt x="557" y="255"/>
                  </a:cubicBezTo>
                  <a:cubicBezTo>
                    <a:pt x="557" y="253"/>
                    <a:pt x="557" y="253"/>
                    <a:pt x="557" y="253"/>
                  </a:cubicBezTo>
                  <a:cubicBezTo>
                    <a:pt x="557" y="168"/>
                    <a:pt x="488" y="100"/>
                    <a:pt x="403" y="100"/>
                  </a:cubicBezTo>
                  <a:cubicBezTo>
                    <a:pt x="348" y="100"/>
                    <a:pt x="300" y="128"/>
                    <a:pt x="273" y="171"/>
                  </a:cubicBezTo>
                  <a:cubicBezTo>
                    <a:pt x="260" y="163"/>
                    <a:pt x="245" y="159"/>
                    <a:pt x="229" y="159"/>
                  </a:cubicBezTo>
                  <a:cubicBezTo>
                    <a:pt x="216" y="159"/>
                    <a:pt x="203" y="162"/>
                    <a:pt x="192" y="168"/>
                  </a:cubicBezTo>
                  <a:cubicBezTo>
                    <a:pt x="196" y="132"/>
                    <a:pt x="227" y="104"/>
                    <a:pt x="265" y="104"/>
                  </a:cubicBezTo>
                  <a:cubicBezTo>
                    <a:pt x="275" y="104"/>
                    <a:pt x="286" y="106"/>
                    <a:pt x="295" y="111"/>
                  </a:cubicBezTo>
                  <a:cubicBezTo>
                    <a:pt x="311" y="77"/>
                    <a:pt x="346" y="53"/>
                    <a:pt x="387" y="53"/>
                  </a:cubicBezTo>
                  <a:cubicBezTo>
                    <a:pt x="403" y="53"/>
                    <a:pt x="419" y="57"/>
                    <a:pt x="433" y="65"/>
                  </a:cubicBezTo>
                  <a:cubicBezTo>
                    <a:pt x="455" y="26"/>
                    <a:pt x="496" y="0"/>
                    <a:pt x="5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a typeface="+mn-ea"/>
                <a:cs typeface="+mn-cs"/>
              </a:endParaRPr>
            </a:p>
          </p:txBody>
        </p:sp>
        <p:cxnSp>
          <p:nvCxnSpPr>
            <p:cNvPr id="54" name="Straight Arrow Connector 24"/>
            <p:cNvCxnSpPr/>
            <p:nvPr/>
          </p:nvCxnSpPr>
          <p:spPr>
            <a:xfrm rot="16200000" flipV="1">
              <a:off x="6293050" y="1690362"/>
              <a:ext cx="360280" cy="273857"/>
            </a:xfrm>
            <a:prstGeom prst="curvedConnector3">
              <a:avLst>
                <a:gd name="adj1" fmla="val 50000"/>
              </a:avLst>
            </a:prstGeom>
            <a:grpFill/>
            <a:ln w="38100" cap="flat" cmpd="sng" algn="ctr">
              <a:solidFill>
                <a:srgbClr val="000000"/>
              </a:solidFill>
              <a:prstDash val="sysDot"/>
              <a:headEnd type="none" w="lg" len="sm"/>
              <a:tailEnd type="none" w="lg" len="sm"/>
            </a:ln>
            <a:effectLst/>
          </p:spPr>
        </p:cxnSp>
        <p:grpSp>
          <p:nvGrpSpPr>
            <p:cNvPr id="55" name="Group 54"/>
            <p:cNvGrpSpPr/>
            <p:nvPr/>
          </p:nvGrpSpPr>
          <p:grpSpPr>
            <a:xfrm>
              <a:off x="5900414" y="2043648"/>
              <a:ext cx="300523" cy="699552"/>
              <a:chOff x="5778097" y="2026386"/>
              <a:chExt cx="343041" cy="798525"/>
            </a:xfrm>
            <a:grpFill/>
          </p:grpSpPr>
          <p:grpSp>
            <p:nvGrpSpPr>
              <p:cNvPr id="57" name="Group 56"/>
              <p:cNvGrpSpPr/>
              <p:nvPr/>
            </p:nvGrpSpPr>
            <p:grpSpPr>
              <a:xfrm>
                <a:off x="5778097" y="2026386"/>
                <a:ext cx="343041" cy="242039"/>
                <a:chOff x="5556250" y="2120900"/>
                <a:chExt cx="598488" cy="422275"/>
              </a:xfrm>
              <a:grpFill/>
            </p:grpSpPr>
            <p:sp>
              <p:nvSpPr>
                <p:cNvPr id="64" name="Freeform 5"/>
                <p:cNvSpPr>
                  <a:spLocks noEditPoints="1"/>
                </p:cNvSpPr>
                <p:nvPr/>
              </p:nvSpPr>
              <p:spPr bwMode="auto">
                <a:xfrm>
                  <a:off x="5556250" y="2120900"/>
                  <a:ext cx="598488" cy="422275"/>
                </a:xfrm>
                <a:custGeom>
                  <a:avLst/>
                  <a:gdLst>
                    <a:gd name="T0" fmla="*/ 53 w 157"/>
                    <a:gd name="T1" fmla="*/ 109 h 110"/>
                    <a:gd name="T2" fmla="*/ 27 w 157"/>
                    <a:gd name="T3" fmla="*/ 92 h 110"/>
                    <a:gd name="T4" fmla="*/ 30 w 157"/>
                    <a:gd name="T5" fmla="*/ 49 h 110"/>
                    <a:gd name="T6" fmla="*/ 41 w 157"/>
                    <a:gd name="T7" fmla="*/ 38 h 110"/>
                    <a:gd name="T8" fmla="*/ 48 w 157"/>
                    <a:gd name="T9" fmla="*/ 26 h 110"/>
                    <a:gd name="T10" fmla="*/ 48 w 157"/>
                    <a:gd name="T11" fmla="*/ 19 h 110"/>
                    <a:gd name="T12" fmla="*/ 45 w 157"/>
                    <a:gd name="T13" fmla="*/ 16 h 110"/>
                    <a:gd name="T14" fmla="*/ 43 w 157"/>
                    <a:gd name="T15" fmla="*/ 19 h 110"/>
                    <a:gd name="T16" fmla="*/ 32 w 157"/>
                    <a:gd name="T17" fmla="*/ 36 h 110"/>
                    <a:gd name="T18" fmla="*/ 19 w 157"/>
                    <a:gd name="T19" fmla="*/ 41 h 110"/>
                    <a:gd name="T20" fmla="*/ 7 w 157"/>
                    <a:gd name="T21" fmla="*/ 38 h 110"/>
                    <a:gd name="T22" fmla="*/ 8 w 157"/>
                    <a:gd name="T23" fmla="*/ 17 h 110"/>
                    <a:gd name="T24" fmla="*/ 26 w 157"/>
                    <a:gd name="T25" fmla="*/ 8 h 110"/>
                    <a:gd name="T26" fmla="*/ 75 w 157"/>
                    <a:gd name="T27" fmla="*/ 0 h 110"/>
                    <a:gd name="T28" fmla="*/ 105 w 157"/>
                    <a:gd name="T29" fmla="*/ 2 h 110"/>
                    <a:gd name="T30" fmla="*/ 143 w 157"/>
                    <a:gd name="T31" fmla="*/ 14 h 110"/>
                    <a:gd name="T32" fmla="*/ 151 w 157"/>
                    <a:gd name="T33" fmla="*/ 21 h 110"/>
                    <a:gd name="T34" fmla="*/ 138 w 157"/>
                    <a:gd name="T35" fmla="*/ 41 h 110"/>
                    <a:gd name="T36" fmla="*/ 115 w 157"/>
                    <a:gd name="T37" fmla="*/ 31 h 110"/>
                    <a:gd name="T38" fmla="*/ 112 w 157"/>
                    <a:gd name="T39" fmla="*/ 21 h 110"/>
                    <a:gd name="T40" fmla="*/ 111 w 157"/>
                    <a:gd name="T41" fmla="*/ 18 h 110"/>
                    <a:gd name="T42" fmla="*/ 109 w 157"/>
                    <a:gd name="T43" fmla="*/ 17 h 110"/>
                    <a:gd name="T44" fmla="*/ 107 w 157"/>
                    <a:gd name="T45" fmla="*/ 19 h 110"/>
                    <a:gd name="T46" fmla="*/ 107 w 157"/>
                    <a:gd name="T47" fmla="*/ 22 h 110"/>
                    <a:gd name="T48" fmla="*/ 108 w 157"/>
                    <a:gd name="T49" fmla="*/ 27 h 110"/>
                    <a:gd name="T50" fmla="*/ 114 w 157"/>
                    <a:gd name="T51" fmla="*/ 38 h 110"/>
                    <a:gd name="T52" fmla="*/ 128 w 157"/>
                    <a:gd name="T53" fmla="*/ 54 h 110"/>
                    <a:gd name="T54" fmla="*/ 128 w 157"/>
                    <a:gd name="T55" fmla="*/ 92 h 110"/>
                    <a:gd name="T56" fmla="*/ 102 w 157"/>
                    <a:gd name="T57" fmla="*/ 109 h 110"/>
                    <a:gd name="T58" fmla="*/ 53 w 157"/>
                    <a:gd name="T59" fmla="*/ 109 h 110"/>
                    <a:gd name="T60" fmla="*/ 77 w 157"/>
                    <a:gd name="T61" fmla="*/ 81 h 110"/>
                    <a:gd name="T62" fmla="*/ 102 w 157"/>
                    <a:gd name="T63" fmla="*/ 71 h 110"/>
                    <a:gd name="T64" fmla="*/ 104 w 157"/>
                    <a:gd name="T65" fmla="*/ 48 h 110"/>
                    <a:gd name="T66" fmla="*/ 91 w 157"/>
                    <a:gd name="T67" fmla="*/ 38 h 110"/>
                    <a:gd name="T68" fmla="*/ 54 w 157"/>
                    <a:gd name="T69" fmla="*/ 45 h 110"/>
                    <a:gd name="T70" fmla="*/ 53 w 157"/>
                    <a:gd name="T71" fmla="*/ 71 h 110"/>
                    <a:gd name="T72" fmla="*/ 77 w 157"/>
                    <a:gd name="T73" fmla="*/ 81 h 110"/>
                    <a:gd name="T74" fmla="*/ 78 w 157"/>
                    <a:gd name="T75" fmla="*/ 14 h 110"/>
                    <a:gd name="T76" fmla="*/ 78 w 157"/>
                    <a:gd name="T77" fmla="*/ 14 h 110"/>
                    <a:gd name="T78" fmla="*/ 65 w 157"/>
                    <a:gd name="T79" fmla="*/ 14 h 110"/>
                    <a:gd name="T80" fmla="*/ 61 w 157"/>
                    <a:gd name="T81" fmla="*/ 18 h 110"/>
                    <a:gd name="T82" fmla="*/ 61 w 157"/>
                    <a:gd name="T83" fmla="*/ 20 h 110"/>
                    <a:gd name="T84" fmla="*/ 62 w 157"/>
                    <a:gd name="T85" fmla="*/ 23 h 110"/>
                    <a:gd name="T86" fmla="*/ 65 w 157"/>
                    <a:gd name="T87" fmla="*/ 22 h 110"/>
                    <a:gd name="T88" fmla="*/ 90 w 157"/>
                    <a:gd name="T89" fmla="*/ 22 h 110"/>
                    <a:gd name="T90" fmla="*/ 93 w 157"/>
                    <a:gd name="T91" fmla="*/ 23 h 110"/>
                    <a:gd name="T92" fmla="*/ 94 w 157"/>
                    <a:gd name="T93" fmla="*/ 20 h 110"/>
                    <a:gd name="T94" fmla="*/ 94 w 157"/>
                    <a:gd name="T95" fmla="*/ 17 h 110"/>
                    <a:gd name="T96" fmla="*/ 90 w 157"/>
                    <a:gd name="T97" fmla="*/ 14 h 110"/>
                    <a:gd name="T98" fmla="*/ 78 w 157"/>
                    <a:gd name="T99" fmla="*/ 14 h 110"/>
                    <a:gd name="T100" fmla="*/ 78 w 157"/>
                    <a:gd name="T101" fmla="*/ 14 h 110"/>
                    <a:gd name="T102" fmla="*/ 78 w 157"/>
                    <a:gd name="T103" fmla="*/ 1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7" h="110">
                      <a:moveTo>
                        <a:pt x="53" y="109"/>
                      </a:moveTo>
                      <a:cubicBezTo>
                        <a:pt x="40" y="109"/>
                        <a:pt x="30" y="104"/>
                        <a:pt x="27" y="92"/>
                      </a:cubicBezTo>
                      <a:cubicBezTo>
                        <a:pt x="24" y="78"/>
                        <a:pt x="23" y="63"/>
                        <a:pt x="30" y="49"/>
                      </a:cubicBezTo>
                      <a:cubicBezTo>
                        <a:pt x="32" y="44"/>
                        <a:pt x="36" y="41"/>
                        <a:pt x="41" y="38"/>
                      </a:cubicBezTo>
                      <a:cubicBezTo>
                        <a:pt x="46" y="36"/>
                        <a:pt x="49" y="32"/>
                        <a:pt x="48" y="26"/>
                      </a:cubicBezTo>
                      <a:cubicBezTo>
                        <a:pt x="47" y="24"/>
                        <a:pt x="48" y="22"/>
                        <a:pt x="48" y="19"/>
                      </a:cubicBezTo>
                      <a:cubicBezTo>
                        <a:pt x="48" y="18"/>
                        <a:pt x="46" y="17"/>
                        <a:pt x="45" y="16"/>
                      </a:cubicBezTo>
                      <a:cubicBezTo>
                        <a:pt x="45" y="17"/>
                        <a:pt x="43" y="19"/>
                        <a:pt x="43" y="19"/>
                      </a:cubicBezTo>
                      <a:cubicBezTo>
                        <a:pt x="44" y="29"/>
                        <a:pt x="39" y="33"/>
                        <a:pt x="32" y="36"/>
                      </a:cubicBezTo>
                      <a:cubicBezTo>
                        <a:pt x="27" y="38"/>
                        <a:pt x="23" y="40"/>
                        <a:pt x="19" y="41"/>
                      </a:cubicBezTo>
                      <a:cubicBezTo>
                        <a:pt x="15" y="42"/>
                        <a:pt x="10" y="41"/>
                        <a:pt x="7" y="38"/>
                      </a:cubicBezTo>
                      <a:cubicBezTo>
                        <a:pt x="0" y="32"/>
                        <a:pt x="0" y="22"/>
                        <a:pt x="8" y="17"/>
                      </a:cubicBezTo>
                      <a:cubicBezTo>
                        <a:pt x="14" y="13"/>
                        <a:pt x="20" y="11"/>
                        <a:pt x="26" y="8"/>
                      </a:cubicBezTo>
                      <a:cubicBezTo>
                        <a:pt x="42" y="2"/>
                        <a:pt x="58" y="0"/>
                        <a:pt x="75" y="0"/>
                      </a:cubicBezTo>
                      <a:cubicBezTo>
                        <a:pt x="85" y="0"/>
                        <a:pt x="95" y="1"/>
                        <a:pt x="105" y="2"/>
                      </a:cubicBezTo>
                      <a:cubicBezTo>
                        <a:pt x="118" y="4"/>
                        <a:pt x="131" y="8"/>
                        <a:pt x="143" y="14"/>
                      </a:cubicBezTo>
                      <a:cubicBezTo>
                        <a:pt x="146" y="16"/>
                        <a:pt x="149" y="18"/>
                        <a:pt x="151" y="21"/>
                      </a:cubicBezTo>
                      <a:cubicBezTo>
                        <a:pt x="157" y="31"/>
                        <a:pt x="150" y="41"/>
                        <a:pt x="138" y="41"/>
                      </a:cubicBezTo>
                      <a:cubicBezTo>
                        <a:pt x="130" y="40"/>
                        <a:pt x="122" y="37"/>
                        <a:pt x="115" y="31"/>
                      </a:cubicBezTo>
                      <a:cubicBezTo>
                        <a:pt x="113" y="28"/>
                        <a:pt x="111" y="25"/>
                        <a:pt x="112" y="21"/>
                      </a:cubicBezTo>
                      <a:cubicBezTo>
                        <a:pt x="112" y="20"/>
                        <a:pt x="112" y="19"/>
                        <a:pt x="111" y="18"/>
                      </a:cubicBezTo>
                      <a:cubicBezTo>
                        <a:pt x="111" y="18"/>
                        <a:pt x="110" y="17"/>
                        <a:pt x="109" y="17"/>
                      </a:cubicBezTo>
                      <a:cubicBezTo>
                        <a:pt x="109" y="16"/>
                        <a:pt x="107" y="18"/>
                        <a:pt x="107" y="19"/>
                      </a:cubicBezTo>
                      <a:cubicBezTo>
                        <a:pt x="107" y="20"/>
                        <a:pt x="107" y="21"/>
                        <a:pt x="107" y="22"/>
                      </a:cubicBezTo>
                      <a:cubicBezTo>
                        <a:pt x="107" y="23"/>
                        <a:pt x="108" y="25"/>
                        <a:pt x="108" y="27"/>
                      </a:cubicBezTo>
                      <a:cubicBezTo>
                        <a:pt x="106" y="33"/>
                        <a:pt x="109" y="35"/>
                        <a:pt x="114" y="38"/>
                      </a:cubicBezTo>
                      <a:cubicBezTo>
                        <a:pt x="120" y="42"/>
                        <a:pt x="125" y="47"/>
                        <a:pt x="128" y="54"/>
                      </a:cubicBezTo>
                      <a:cubicBezTo>
                        <a:pt x="130" y="60"/>
                        <a:pt x="130" y="86"/>
                        <a:pt x="128" y="92"/>
                      </a:cubicBezTo>
                      <a:cubicBezTo>
                        <a:pt x="124" y="102"/>
                        <a:pt x="115" y="110"/>
                        <a:pt x="102" y="109"/>
                      </a:cubicBezTo>
                      <a:cubicBezTo>
                        <a:pt x="98" y="109"/>
                        <a:pt x="61" y="109"/>
                        <a:pt x="53" y="109"/>
                      </a:cubicBezTo>
                      <a:close/>
                      <a:moveTo>
                        <a:pt x="77" y="81"/>
                      </a:moveTo>
                      <a:cubicBezTo>
                        <a:pt x="87" y="80"/>
                        <a:pt x="95" y="78"/>
                        <a:pt x="102" y="71"/>
                      </a:cubicBezTo>
                      <a:cubicBezTo>
                        <a:pt x="109" y="64"/>
                        <a:pt x="109" y="56"/>
                        <a:pt x="104" y="48"/>
                      </a:cubicBezTo>
                      <a:cubicBezTo>
                        <a:pt x="101" y="43"/>
                        <a:pt x="96" y="40"/>
                        <a:pt x="91" y="38"/>
                      </a:cubicBezTo>
                      <a:cubicBezTo>
                        <a:pt x="78" y="33"/>
                        <a:pt x="63" y="35"/>
                        <a:pt x="54" y="45"/>
                      </a:cubicBezTo>
                      <a:cubicBezTo>
                        <a:pt x="46" y="53"/>
                        <a:pt x="45" y="63"/>
                        <a:pt x="53" y="71"/>
                      </a:cubicBezTo>
                      <a:cubicBezTo>
                        <a:pt x="60" y="78"/>
                        <a:pt x="68" y="80"/>
                        <a:pt x="77" y="81"/>
                      </a:cubicBezTo>
                      <a:close/>
                      <a:moveTo>
                        <a:pt x="78" y="14"/>
                      </a:moveTo>
                      <a:cubicBezTo>
                        <a:pt x="78" y="14"/>
                        <a:pt x="78" y="14"/>
                        <a:pt x="78" y="14"/>
                      </a:cubicBezTo>
                      <a:cubicBezTo>
                        <a:pt x="73" y="14"/>
                        <a:pt x="69" y="14"/>
                        <a:pt x="65" y="14"/>
                      </a:cubicBezTo>
                      <a:cubicBezTo>
                        <a:pt x="62" y="14"/>
                        <a:pt x="61" y="15"/>
                        <a:pt x="61" y="18"/>
                      </a:cubicBezTo>
                      <a:cubicBezTo>
                        <a:pt x="61" y="18"/>
                        <a:pt x="61" y="19"/>
                        <a:pt x="61" y="20"/>
                      </a:cubicBezTo>
                      <a:cubicBezTo>
                        <a:pt x="61" y="21"/>
                        <a:pt x="61" y="22"/>
                        <a:pt x="62" y="23"/>
                      </a:cubicBezTo>
                      <a:cubicBezTo>
                        <a:pt x="63" y="22"/>
                        <a:pt x="64" y="22"/>
                        <a:pt x="65" y="22"/>
                      </a:cubicBezTo>
                      <a:cubicBezTo>
                        <a:pt x="71" y="17"/>
                        <a:pt x="84" y="17"/>
                        <a:pt x="90" y="22"/>
                      </a:cubicBezTo>
                      <a:cubicBezTo>
                        <a:pt x="91" y="22"/>
                        <a:pt x="92" y="23"/>
                        <a:pt x="93" y="23"/>
                      </a:cubicBezTo>
                      <a:cubicBezTo>
                        <a:pt x="94" y="22"/>
                        <a:pt x="94" y="21"/>
                        <a:pt x="94" y="20"/>
                      </a:cubicBezTo>
                      <a:cubicBezTo>
                        <a:pt x="94" y="19"/>
                        <a:pt x="94" y="18"/>
                        <a:pt x="94" y="17"/>
                      </a:cubicBezTo>
                      <a:cubicBezTo>
                        <a:pt x="94" y="15"/>
                        <a:pt x="93" y="14"/>
                        <a:pt x="90" y="14"/>
                      </a:cubicBezTo>
                      <a:cubicBezTo>
                        <a:pt x="86" y="14"/>
                        <a:pt x="82" y="14"/>
                        <a:pt x="78" y="14"/>
                      </a:cubicBezTo>
                      <a:close/>
                      <a:moveTo>
                        <a:pt x="78" y="14"/>
                      </a:moveTo>
                      <a:cubicBezTo>
                        <a:pt x="78" y="14"/>
                        <a:pt x="78" y="14"/>
                        <a:pt x="78"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a typeface="+mn-ea"/>
                    <a:cs typeface="+mn-cs"/>
                  </a:endParaRPr>
                </a:p>
              </p:txBody>
            </p:sp>
            <p:sp>
              <p:nvSpPr>
                <p:cNvPr id="65" name="Freeform 6"/>
                <p:cNvSpPr>
                  <a:spLocks noEditPoints="1"/>
                </p:cNvSpPr>
                <p:nvPr/>
              </p:nvSpPr>
              <p:spPr bwMode="auto">
                <a:xfrm>
                  <a:off x="5784850" y="2281238"/>
                  <a:ext cx="138113" cy="100013"/>
                </a:xfrm>
                <a:custGeom>
                  <a:avLst/>
                  <a:gdLst>
                    <a:gd name="T0" fmla="*/ 19 w 36"/>
                    <a:gd name="T1" fmla="*/ 26 h 26"/>
                    <a:gd name="T2" fmla="*/ 5 w 36"/>
                    <a:gd name="T3" fmla="*/ 22 h 26"/>
                    <a:gd name="T4" fmla="*/ 5 w 36"/>
                    <a:gd name="T5" fmla="*/ 5 h 26"/>
                    <a:gd name="T6" fmla="*/ 29 w 36"/>
                    <a:gd name="T7" fmla="*/ 5 h 26"/>
                    <a:gd name="T8" fmla="*/ 28 w 36"/>
                    <a:gd name="T9" fmla="*/ 23 h 26"/>
                    <a:gd name="T10" fmla="*/ 19 w 36"/>
                    <a:gd name="T11" fmla="*/ 26 h 26"/>
                    <a:gd name="T12" fmla="*/ 19 w 36"/>
                    <a:gd name="T13" fmla="*/ 26 h 26"/>
                    <a:gd name="T14" fmla="*/ 19 w 36"/>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6">
                      <a:moveTo>
                        <a:pt x="19" y="26"/>
                      </a:moveTo>
                      <a:cubicBezTo>
                        <a:pt x="13" y="26"/>
                        <a:pt x="9" y="25"/>
                        <a:pt x="5" y="22"/>
                      </a:cubicBezTo>
                      <a:cubicBezTo>
                        <a:pt x="0" y="17"/>
                        <a:pt x="0" y="10"/>
                        <a:pt x="5" y="5"/>
                      </a:cubicBezTo>
                      <a:cubicBezTo>
                        <a:pt x="12" y="0"/>
                        <a:pt x="23" y="0"/>
                        <a:pt x="29" y="5"/>
                      </a:cubicBezTo>
                      <a:cubicBezTo>
                        <a:pt x="36" y="10"/>
                        <a:pt x="35" y="19"/>
                        <a:pt x="28" y="23"/>
                      </a:cubicBezTo>
                      <a:cubicBezTo>
                        <a:pt x="25" y="25"/>
                        <a:pt x="21" y="26"/>
                        <a:pt x="19" y="26"/>
                      </a:cubicBezTo>
                      <a:close/>
                      <a:moveTo>
                        <a:pt x="19" y="26"/>
                      </a:moveTo>
                      <a:cubicBezTo>
                        <a:pt x="19" y="26"/>
                        <a:pt x="19" y="26"/>
                        <a:pt x="19" y="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a typeface="+mn-ea"/>
                    <a:cs typeface="+mn-cs"/>
                  </a:endParaRPr>
                </a:p>
              </p:txBody>
            </p:sp>
          </p:grpSp>
          <p:grpSp>
            <p:nvGrpSpPr>
              <p:cNvPr id="58" name="Group 57"/>
              <p:cNvGrpSpPr/>
              <p:nvPr/>
            </p:nvGrpSpPr>
            <p:grpSpPr>
              <a:xfrm>
                <a:off x="5778097" y="2301136"/>
                <a:ext cx="343041" cy="242039"/>
                <a:chOff x="5556250" y="2120900"/>
                <a:chExt cx="598488" cy="422275"/>
              </a:xfrm>
              <a:grpFill/>
            </p:grpSpPr>
            <p:sp>
              <p:nvSpPr>
                <p:cNvPr id="62" name="Freeform 5"/>
                <p:cNvSpPr>
                  <a:spLocks noEditPoints="1"/>
                </p:cNvSpPr>
                <p:nvPr/>
              </p:nvSpPr>
              <p:spPr bwMode="auto">
                <a:xfrm>
                  <a:off x="5556250" y="2120900"/>
                  <a:ext cx="598488" cy="422275"/>
                </a:xfrm>
                <a:custGeom>
                  <a:avLst/>
                  <a:gdLst>
                    <a:gd name="T0" fmla="*/ 53 w 157"/>
                    <a:gd name="T1" fmla="*/ 109 h 110"/>
                    <a:gd name="T2" fmla="*/ 27 w 157"/>
                    <a:gd name="T3" fmla="*/ 92 h 110"/>
                    <a:gd name="T4" fmla="*/ 30 w 157"/>
                    <a:gd name="T5" fmla="*/ 49 h 110"/>
                    <a:gd name="T6" fmla="*/ 41 w 157"/>
                    <a:gd name="T7" fmla="*/ 38 h 110"/>
                    <a:gd name="T8" fmla="*/ 48 w 157"/>
                    <a:gd name="T9" fmla="*/ 26 h 110"/>
                    <a:gd name="T10" fmla="*/ 48 w 157"/>
                    <a:gd name="T11" fmla="*/ 19 h 110"/>
                    <a:gd name="T12" fmla="*/ 45 w 157"/>
                    <a:gd name="T13" fmla="*/ 16 h 110"/>
                    <a:gd name="T14" fmla="*/ 43 w 157"/>
                    <a:gd name="T15" fmla="*/ 19 h 110"/>
                    <a:gd name="T16" fmla="*/ 32 w 157"/>
                    <a:gd name="T17" fmla="*/ 36 h 110"/>
                    <a:gd name="T18" fmla="*/ 19 w 157"/>
                    <a:gd name="T19" fmla="*/ 41 h 110"/>
                    <a:gd name="T20" fmla="*/ 7 w 157"/>
                    <a:gd name="T21" fmla="*/ 38 h 110"/>
                    <a:gd name="T22" fmla="*/ 8 w 157"/>
                    <a:gd name="T23" fmla="*/ 17 h 110"/>
                    <a:gd name="T24" fmla="*/ 26 w 157"/>
                    <a:gd name="T25" fmla="*/ 8 h 110"/>
                    <a:gd name="T26" fmla="*/ 75 w 157"/>
                    <a:gd name="T27" fmla="*/ 0 h 110"/>
                    <a:gd name="T28" fmla="*/ 105 w 157"/>
                    <a:gd name="T29" fmla="*/ 2 h 110"/>
                    <a:gd name="T30" fmla="*/ 143 w 157"/>
                    <a:gd name="T31" fmla="*/ 14 h 110"/>
                    <a:gd name="T32" fmla="*/ 151 w 157"/>
                    <a:gd name="T33" fmla="*/ 21 h 110"/>
                    <a:gd name="T34" fmla="*/ 138 w 157"/>
                    <a:gd name="T35" fmla="*/ 41 h 110"/>
                    <a:gd name="T36" fmla="*/ 115 w 157"/>
                    <a:gd name="T37" fmla="*/ 31 h 110"/>
                    <a:gd name="T38" fmla="*/ 112 w 157"/>
                    <a:gd name="T39" fmla="*/ 21 h 110"/>
                    <a:gd name="T40" fmla="*/ 111 w 157"/>
                    <a:gd name="T41" fmla="*/ 18 h 110"/>
                    <a:gd name="T42" fmla="*/ 109 w 157"/>
                    <a:gd name="T43" fmla="*/ 17 h 110"/>
                    <a:gd name="T44" fmla="*/ 107 w 157"/>
                    <a:gd name="T45" fmla="*/ 19 h 110"/>
                    <a:gd name="T46" fmla="*/ 107 w 157"/>
                    <a:gd name="T47" fmla="*/ 22 h 110"/>
                    <a:gd name="T48" fmla="*/ 108 w 157"/>
                    <a:gd name="T49" fmla="*/ 27 h 110"/>
                    <a:gd name="T50" fmla="*/ 114 w 157"/>
                    <a:gd name="T51" fmla="*/ 38 h 110"/>
                    <a:gd name="T52" fmla="*/ 128 w 157"/>
                    <a:gd name="T53" fmla="*/ 54 h 110"/>
                    <a:gd name="T54" fmla="*/ 128 w 157"/>
                    <a:gd name="T55" fmla="*/ 92 h 110"/>
                    <a:gd name="T56" fmla="*/ 102 w 157"/>
                    <a:gd name="T57" fmla="*/ 109 h 110"/>
                    <a:gd name="T58" fmla="*/ 53 w 157"/>
                    <a:gd name="T59" fmla="*/ 109 h 110"/>
                    <a:gd name="T60" fmla="*/ 77 w 157"/>
                    <a:gd name="T61" fmla="*/ 81 h 110"/>
                    <a:gd name="T62" fmla="*/ 102 w 157"/>
                    <a:gd name="T63" fmla="*/ 71 h 110"/>
                    <a:gd name="T64" fmla="*/ 104 w 157"/>
                    <a:gd name="T65" fmla="*/ 48 h 110"/>
                    <a:gd name="T66" fmla="*/ 91 w 157"/>
                    <a:gd name="T67" fmla="*/ 38 h 110"/>
                    <a:gd name="T68" fmla="*/ 54 w 157"/>
                    <a:gd name="T69" fmla="*/ 45 h 110"/>
                    <a:gd name="T70" fmla="*/ 53 w 157"/>
                    <a:gd name="T71" fmla="*/ 71 h 110"/>
                    <a:gd name="T72" fmla="*/ 77 w 157"/>
                    <a:gd name="T73" fmla="*/ 81 h 110"/>
                    <a:gd name="T74" fmla="*/ 78 w 157"/>
                    <a:gd name="T75" fmla="*/ 14 h 110"/>
                    <a:gd name="T76" fmla="*/ 78 w 157"/>
                    <a:gd name="T77" fmla="*/ 14 h 110"/>
                    <a:gd name="T78" fmla="*/ 65 w 157"/>
                    <a:gd name="T79" fmla="*/ 14 h 110"/>
                    <a:gd name="T80" fmla="*/ 61 w 157"/>
                    <a:gd name="T81" fmla="*/ 18 h 110"/>
                    <a:gd name="T82" fmla="*/ 61 w 157"/>
                    <a:gd name="T83" fmla="*/ 20 h 110"/>
                    <a:gd name="T84" fmla="*/ 62 w 157"/>
                    <a:gd name="T85" fmla="*/ 23 h 110"/>
                    <a:gd name="T86" fmla="*/ 65 w 157"/>
                    <a:gd name="T87" fmla="*/ 22 h 110"/>
                    <a:gd name="T88" fmla="*/ 90 w 157"/>
                    <a:gd name="T89" fmla="*/ 22 h 110"/>
                    <a:gd name="T90" fmla="*/ 93 w 157"/>
                    <a:gd name="T91" fmla="*/ 23 h 110"/>
                    <a:gd name="T92" fmla="*/ 94 w 157"/>
                    <a:gd name="T93" fmla="*/ 20 h 110"/>
                    <a:gd name="T94" fmla="*/ 94 w 157"/>
                    <a:gd name="T95" fmla="*/ 17 h 110"/>
                    <a:gd name="T96" fmla="*/ 90 w 157"/>
                    <a:gd name="T97" fmla="*/ 14 h 110"/>
                    <a:gd name="T98" fmla="*/ 78 w 157"/>
                    <a:gd name="T99" fmla="*/ 14 h 110"/>
                    <a:gd name="T100" fmla="*/ 78 w 157"/>
                    <a:gd name="T101" fmla="*/ 14 h 110"/>
                    <a:gd name="T102" fmla="*/ 78 w 157"/>
                    <a:gd name="T103" fmla="*/ 1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7" h="110">
                      <a:moveTo>
                        <a:pt x="53" y="109"/>
                      </a:moveTo>
                      <a:cubicBezTo>
                        <a:pt x="40" y="109"/>
                        <a:pt x="30" y="104"/>
                        <a:pt x="27" y="92"/>
                      </a:cubicBezTo>
                      <a:cubicBezTo>
                        <a:pt x="24" y="78"/>
                        <a:pt x="23" y="63"/>
                        <a:pt x="30" y="49"/>
                      </a:cubicBezTo>
                      <a:cubicBezTo>
                        <a:pt x="32" y="44"/>
                        <a:pt x="36" y="41"/>
                        <a:pt x="41" y="38"/>
                      </a:cubicBezTo>
                      <a:cubicBezTo>
                        <a:pt x="46" y="36"/>
                        <a:pt x="49" y="32"/>
                        <a:pt x="48" y="26"/>
                      </a:cubicBezTo>
                      <a:cubicBezTo>
                        <a:pt x="47" y="24"/>
                        <a:pt x="48" y="22"/>
                        <a:pt x="48" y="19"/>
                      </a:cubicBezTo>
                      <a:cubicBezTo>
                        <a:pt x="48" y="18"/>
                        <a:pt x="46" y="17"/>
                        <a:pt x="45" y="16"/>
                      </a:cubicBezTo>
                      <a:cubicBezTo>
                        <a:pt x="45" y="17"/>
                        <a:pt x="43" y="19"/>
                        <a:pt x="43" y="19"/>
                      </a:cubicBezTo>
                      <a:cubicBezTo>
                        <a:pt x="44" y="29"/>
                        <a:pt x="39" y="33"/>
                        <a:pt x="32" y="36"/>
                      </a:cubicBezTo>
                      <a:cubicBezTo>
                        <a:pt x="27" y="38"/>
                        <a:pt x="23" y="40"/>
                        <a:pt x="19" y="41"/>
                      </a:cubicBezTo>
                      <a:cubicBezTo>
                        <a:pt x="15" y="42"/>
                        <a:pt x="10" y="41"/>
                        <a:pt x="7" y="38"/>
                      </a:cubicBezTo>
                      <a:cubicBezTo>
                        <a:pt x="0" y="32"/>
                        <a:pt x="0" y="22"/>
                        <a:pt x="8" y="17"/>
                      </a:cubicBezTo>
                      <a:cubicBezTo>
                        <a:pt x="14" y="13"/>
                        <a:pt x="20" y="11"/>
                        <a:pt x="26" y="8"/>
                      </a:cubicBezTo>
                      <a:cubicBezTo>
                        <a:pt x="42" y="2"/>
                        <a:pt x="58" y="0"/>
                        <a:pt x="75" y="0"/>
                      </a:cubicBezTo>
                      <a:cubicBezTo>
                        <a:pt x="85" y="0"/>
                        <a:pt x="95" y="1"/>
                        <a:pt x="105" y="2"/>
                      </a:cubicBezTo>
                      <a:cubicBezTo>
                        <a:pt x="118" y="4"/>
                        <a:pt x="131" y="8"/>
                        <a:pt x="143" y="14"/>
                      </a:cubicBezTo>
                      <a:cubicBezTo>
                        <a:pt x="146" y="16"/>
                        <a:pt x="149" y="18"/>
                        <a:pt x="151" y="21"/>
                      </a:cubicBezTo>
                      <a:cubicBezTo>
                        <a:pt x="157" y="31"/>
                        <a:pt x="150" y="41"/>
                        <a:pt x="138" y="41"/>
                      </a:cubicBezTo>
                      <a:cubicBezTo>
                        <a:pt x="130" y="40"/>
                        <a:pt x="122" y="37"/>
                        <a:pt x="115" y="31"/>
                      </a:cubicBezTo>
                      <a:cubicBezTo>
                        <a:pt x="113" y="28"/>
                        <a:pt x="111" y="25"/>
                        <a:pt x="112" y="21"/>
                      </a:cubicBezTo>
                      <a:cubicBezTo>
                        <a:pt x="112" y="20"/>
                        <a:pt x="112" y="19"/>
                        <a:pt x="111" y="18"/>
                      </a:cubicBezTo>
                      <a:cubicBezTo>
                        <a:pt x="111" y="18"/>
                        <a:pt x="110" y="17"/>
                        <a:pt x="109" y="17"/>
                      </a:cubicBezTo>
                      <a:cubicBezTo>
                        <a:pt x="109" y="16"/>
                        <a:pt x="107" y="18"/>
                        <a:pt x="107" y="19"/>
                      </a:cubicBezTo>
                      <a:cubicBezTo>
                        <a:pt x="107" y="20"/>
                        <a:pt x="107" y="21"/>
                        <a:pt x="107" y="22"/>
                      </a:cubicBezTo>
                      <a:cubicBezTo>
                        <a:pt x="107" y="23"/>
                        <a:pt x="108" y="25"/>
                        <a:pt x="108" y="27"/>
                      </a:cubicBezTo>
                      <a:cubicBezTo>
                        <a:pt x="106" y="33"/>
                        <a:pt x="109" y="35"/>
                        <a:pt x="114" y="38"/>
                      </a:cubicBezTo>
                      <a:cubicBezTo>
                        <a:pt x="120" y="42"/>
                        <a:pt x="125" y="47"/>
                        <a:pt x="128" y="54"/>
                      </a:cubicBezTo>
                      <a:cubicBezTo>
                        <a:pt x="130" y="60"/>
                        <a:pt x="130" y="86"/>
                        <a:pt x="128" y="92"/>
                      </a:cubicBezTo>
                      <a:cubicBezTo>
                        <a:pt x="124" y="102"/>
                        <a:pt x="115" y="110"/>
                        <a:pt x="102" y="109"/>
                      </a:cubicBezTo>
                      <a:cubicBezTo>
                        <a:pt x="98" y="109"/>
                        <a:pt x="61" y="109"/>
                        <a:pt x="53" y="109"/>
                      </a:cubicBezTo>
                      <a:close/>
                      <a:moveTo>
                        <a:pt x="77" y="81"/>
                      </a:moveTo>
                      <a:cubicBezTo>
                        <a:pt x="87" y="80"/>
                        <a:pt x="95" y="78"/>
                        <a:pt x="102" y="71"/>
                      </a:cubicBezTo>
                      <a:cubicBezTo>
                        <a:pt x="109" y="64"/>
                        <a:pt x="109" y="56"/>
                        <a:pt x="104" y="48"/>
                      </a:cubicBezTo>
                      <a:cubicBezTo>
                        <a:pt x="101" y="43"/>
                        <a:pt x="96" y="40"/>
                        <a:pt x="91" y="38"/>
                      </a:cubicBezTo>
                      <a:cubicBezTo>
                        <a:pt x="78" y="33"/>
                        <a:pt x="63" y="35"/>
                        <a:pt x="54" y="45"/>
                      </a:cubicBezTo>
                      <a:cubicBezTo>
                        <a:pt x="46" y="53"/>
                        <a:pt x="45" y="63"/>
                        <a:pt x="53" y="71"/>
                      </a:cubicBezTo>
                      <a:cubicBezTo>
                        <a:pt x="60" y="78"/>
                        <a:pt x="68" y="80"/>
                        <a:pt x="77" y="81"/>
                      </a:cubicBezTo>
                      <a:close/>
                      <a:moveTo>
                        <a:pt x="78" y="14"/>
                      </a:moveTo>
                      <a:cubicBezTo>
                        <a:pt x="78" y="14"/>
                        <a:pt x="78" y="14"/>
                        <a:pt x="78" y="14"/>
                      </a:cubicBezTo>
                      <a:cubicBezTo>
                        <a:pt x="73" y="14"/>
                        <a:pt x="69" y="14"/>
                        <a:pt x="65" y="14"/>
                      </a:cubicBezTo>
                      <a:cubicBezTo>
                        <a:pt x="62" y="14"/>
                        <a:pt x="61" y="15"/>
                        <a:pt x="61" y="18"/>
                      </a:cubicBezTo>
                      <a:cubicBezTo>
                        <a:pt x="61" y="18"/>
                        <a:pt x="61" y="19"/>
                        <a:pt x="61" y="20"/>
                      </a:cubicBezTo>
                      <a:cubicBezTo>
                        <a:pt x="61" y="21"/>
                        <a:pt x="61" y="22"/>
                        <a:pt x="62" y="23"/>
                      </a:cubicBezTo>
                      <a:cubicBezTo>
                        <a:pt x="63" y="22"/>
                        <a:pt x="64" y="22"/>
                        <a:pt x="65" y="22"/>
                      </a:cubicBezTo>
                      <a:cubicBezTo>
                        <a:pt x="71" y="17"/>
                        <a:pt x="84" y="17"/>
                        <a:pt x="90" y="22"/>
                      </a:cubicBezTo>
                      <a:cubicBezTo>
                        <a:pt x="91" y="22"/>
                        <a:pt x="92" y="23"/>
                        <a:pt x="93" y="23"/>
                      </a:cubicBezTo>
                      <a:cubicBezTo>
                        <a:pt x="94" y="22"/>
                        <a:pt x="94" y="21"/>
                        <a:pt x="94" y="20"/>
                      </a:cubicBezTo>
                      <a:cubicBezTo>
                        <a:pt x="94" y="19"/>
                        <a:pt x="94" y="18"/>
                        <a:pt x="94" y="17"/>
                      </a:cubicBezTo>
                      <a:cubicBezTo>
                        <a:pt x="94" y="15"/>
                        <a:pt x="93" y="14"/>
                        <a:pt x="90" y="14"/>
                      </a:cubicBezTo>
                      <a:cubicBezTo>
                        <a:pt x="86" y="14"/>
                        <a:pt x="82" y="14"/>
                        <a:pt x="78" y="14"/>
                      </a:cubicBezTo>
                      <a:close/>
                      <a:moveTo>
                        <a:pt x="78" y="14"/>
                      </a:moveTo>
                      <a:cubicBezTo>
                        <a:pt x="78" y="14"/>
                        <a:pt x="78" y="14"/>
                        <a:pt x="78"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a typeface="+mn-ea"/>
                    <a:cs typeface="+mn-cs"/>
                  </a:endParaRPr>
                </a:p>
              </p:txBody>
            </p:sp>
            <p:sp>
              <p:nvSpPr>
                <p:cNvPr id="63" name="Freeform 6"/>
                <p:cNvSpPr>
                  <a:spLocks noEditPoints="1"/>
                </p:cNvSpPr>
                <p:nvPr/>
              </p:nvSpPr>
              <p:spPr bwMode="auto">
                <a:xfrm>
                  <a:off x="5784850" y="2281238"/>
                  <a:ext cx="138113" cy="100013"/>
                </a:xfrm>
                <a:custGeom>
                  <a:avLst/>
                  <a:gdLst>
                    <a:gd name="T0" fmla="*/ 19 w 36"/>
                    <a:gd name="T1" fmla="*/ 26 h 26"/>
                    <a:gd name="T2" fmla="*/ 5 w 36"/>
                    <a:gd name="T3" fmla="*/ 22 h 26"/>
                    <a:gd name="T4" fmla="*/ 5 w 36"/>
                    <a:gd name="T5" fmla="*/ 5 h 26"/>
                    <a:gd name="T6" fmla="*/ 29 w 36"/>
                    <a:gd name="T7" fmla="*/ 5 h 26"/>
                    <a:gd name="T8" fmla="*/ 28 w 36"/>
                    <a:gd name="T9" fmla="*/ 23 h 26"/>
                    <a:gd name="T10" fmla="*/ 19 w 36"/>
                    <a:gd name="T11" fmla="*/ 26 h 26"/>
                    <a:gd name="T12" fmla="*/ 19 w 36"/>
                    <a:gd name="T13" fmla="*/ 26 h 26"/>
                    <a:gd name="T14" fmla="*/ 19 w 36"/>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6">
                      <a:moveTo>
                        <a:pt x="19" y="26"/>
                      </a:moveTo>
                      <a:cubicBezTo>
                        <a:pt x="13" y="26"/>
                        <a:pt x="9" y="25"/>
                        <a:pt x="5" y="22"/>
                      </a:cubicBezTo>
                      <a:cubicBezTo>
                        <a:pt x="0" y="17"/>
                        <a:pt x="0" y="10"/>
                        <a:pt x="5" y="5"/>
                      </a:cubicBezTo>
                      <a:cubicBezTo>
                        <a:pt x="12" y="0"/>
                        <a:pt x="23" y="0"/>
                        <a:pt x="29" y="5"/>
                      </a:cubicBezTo>
                      <a:cubicBezTo>
                        <a:pt x="36" y="10"/>
                        <a:pt x="35" y="19"/>
                        <a:pt x="28" y="23"/>
                      </a:cubicBezTo>
                      <a:cubicBezTo>
                        <a:pt x="25" y="25"/>
                        <a:pt x="21" y="26"/>
                        <a:pt x="19" y="26"/>
                      </a:cubicBezTo>
                      <a:close/>
                      <a:moveTo>
                        <a:pt x="19" y="26"/>
                      </a:moveTo>
                      <a:cubicBezTo>
                        <a:pt x="19" y="26"/>
                        <a:pt x="19" y="26"/>
                        <a:pt x="19" y="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a typeface="+mn-ea"/>
                    <a:cs typeface="+mn-cs"/>
                  </a:endParaRPr>
                </a:p>
              </p:txBody>
            </p:sp>
          </p:grpSp>
          <p:grpSp>
            <p:nvGrpSpPr>
              <p:cNvPr id="59" name="Group 58"/>
              <p:cNvGrpSpPr/>
              <p:nvPr/>
            </p:nvGrpSpPr>
            <p:grpSpPr>
              <a:xfrm>
                <a:off x="5778097" y="2582872"/>
                <a:ext cx="343041" cy="242039"/>
                <a:chOff x="5556250" y="2120900"/>
                <a:chExt cx="598488" cy="422275"/>
              </a:xfrm>
              <a:grpFill/>
            </p:grpSpPr>
            <p:sp>
              <p:nvSpPr>
                <p:cNvPr id="60" name="Freeform 5"/>
                <p:cNvSpPr>
                  <a:spLocks noEditPoints="1"/>
                </p:cNvSpPr>
                <p:nvPr/>
              </p:nvSpPr>
              <p:spPr bwMode="auto">
                <a:xfrm>
                  <a:off x="5556250" y="2120900"/>
                  <a:ext cx="598488" cy="422275"/>
                </a:xfrm>
                <a:custGeom>
                  <a:avLst/>
                  <a:gdLst>
                    <a:gd name="T0" fmla="*/ 53 w 157"/>
                    <a:gd name="T1" fmla="*/ 109 h 110"/>
                    <a:gd name="T2" fmla="*/ 27 w 157"/>
                    <a:gd name="T3" fmla="*/ 92 h 110"/>
                    <a:gd name="T4" fmla="*/ 30 w 157"/>
                    <a:gd name="T5" fmla="*/ 49 h 110"/>
                    <a:gd name="T6" fmla="*/ 41 w 157"/>
                    <a:gd name="T7" fmla="*/ 38 h 110"/>
                    <a:gd name="T8" fmla="*/ 48 w 157"/>
                    <a:gd name="T9" fmla="*/ 26 h 110"/>
                    <a:gd name="T10" fmla="*/ 48 w 157"/>
                    <a:gd name="T11" fmla="*/ 19 h 110"/>
                    <a:gd name="T12" fmla="*/ 45 w 157"/>
                    <a:gd name="T13" fmla="*/ 16 h 110"/>
                    <a:gd name="T14" fmla="*/ 43 w 157"/>
                    <a:gd name="T15" fmla="*/ 19 h 110"/>
                    <a:gd name="T16" fmla="*/ 32 w 157"/>
                    <a:gd name="T17" fmla="*/ 36 h 110"/>
                    <a:gd name="T18" fmla="*/ 19 w 157"/>
                    <a:gd name="T19" fmla="*/ 41 h 110"/>
                    <a:gd name="T20" fmla="*/ 7 w 157"/>
                    <a:gd name="T21" fmla="*/ 38 h 110"/>
                    <a:gd name="T22" fmla="*/ 8 w 157"/>
                    <a:gd name="T23" fmla="*/ 17 h 110"/>
                    <a:gd name="T24" fmla="*/ 26 w 157"/>
                    <a:gd name="T25" fmla="*/ 8 h 110"/>
                    <a:gd name="T26" fmla="*/ 75 w 157"/>
                    <a:gd name="T27" fmla="*/ 0 h 110"/>
                    <a:gd name="T28" fmla="*/ 105 w 157"/>
                    <a:gd name="T29" fmla="*/ 2 h 110"/>
                    <a:gd name="T30" fmla="*/ 143 w 157"/>
                    <a:gd name="T31" fmla="*/ 14 h 110"/>
                    <a:gd name="T32" fmla="*/ 151 w 157"/>
                    <a:gd name="T33" fmla="*/ 21 h 110"/>
                    <a:gd name="T34" fmla="*/ 138 w 157"/>
                    <a:gd name="T35" fmla="*/ 41 h 110"/>
                    <a:gd name="T36" fmla="*/ 115 w 157"/>
                    <a:gd name="T37" fmla="*/ 31 h 110"/>
                    <a:gd name="T38" fmla="*/ 112 w 157"/>
                    <a:gd name="T39" fmla="*/ 21 h 110"/>
                    <a:gd name="T40" fmla="*/ 111 w 157"/>
                    <a:gd name="T41" fmla="*/ 18 h 110"/>
                    <a:gd name="T42" fmla="*/ 109 w 157"/>
                    <a:gd name="T43" fmla="*/ 17 h 110"/>
                    <a:gd name="T44" fmla="*/ 107 w 157"/>
                    <a:gd name="T45" fmla="*/ 19 h 110"/>
                    <a:gd name="T46" fmla="*/ 107 w 157"/>
                    <a:gd name="T47" fmla="*/ 22 h 110"/>
                    <a:gd name="T48" fmla="*/ 108 w 157"/>
                    <a:gd name="T49" fmla="*/ 27 h 110"/>
                    <a:gd name="T50" fmla="*/ 114 w 157"/>
                    <a:gd name="T51" fmla="*/ 38 h 110"/>
                    <a:gd name="T52" fmla="*/ 128 w 157"/>
                    <a:gd name="T53" fmla="*/ 54 h 110"/>
                    <a:gd name="T54" fmla="*/ 128 w 157"/>
                    <a:gd name="T55" fmla="*/ 92 h 110"/>
                    <a:gd name="T56" fmla="*/ 102 w 157"/>
                    <a:gd name="T57" fmla="*/ 109 h 110"/>
                    <a:gd name="T58" fmla="*/ 53 w 157"/>
                    <a:gd name="T59" fmla="*/ 109 h 110"/>
                    <a:gd name="T60" fmla="*/ 77 w 157"/>
                    <a:gd name="T61" fmla="*/ 81 h 110"/>
                    <a:gd name="T62" fmla="*/ 102 w 157"/>
                    <a:gd name="T63" fmla="*/ 71 h 110"/>
                    <a:gd name="T64" fmla="*/ 104 w 157"/>
                    <a:gd name="T65" fmla="*/ 48 h 110"/>
                    <a:gd name="T66" fmla="*/ 91 w 157"/>
                    <a:gd name="T67" fmla="*/ 38 h 110"/>
                    <a:gd name="T68" fmla="*/ 54 w 157"/>
                    <a:gd name="T69" fmla="*/ 45 h 110"/>
                    <a:gd name="T70" fmla="*/ 53 w 157"/>
                    <a:gd name="T71" fmla="*/ 71 h 110"/>
                    <a:gd name="T72" fmla="*/ 77 w 157"/>
                    <a:gd name="T73" fmla="*/ 81 h 110"/>
                    <a:gd name="T74" fmla="*/ 78 w 157"/>
                    <a:gd name="T75" fmla="*/ 14 h 110"/>
                    <a:gd name="T76" fmla="*/ 78 w 157"/>
                    <a:gd name="T77" fmla="*/ 14 h 110"/>
                    <a:gd name="T78" fmla="*/ 65 w 157"/>
                    <a:gd name="T79" fmla="*/ 14 h 110"/>
                    <a:gd name="T80" fmla="*/ 61 w 157"/>
                    <a:gd name="T81" fmla="*/ 18 h 110"/>
                    <a:gd name="T82" fmla="*/ 61 w 157"/>
                    <a:gd name="T83" fmla="*/ 20 h 110"/>
                    <a:gd name="T84" fmla="*/ 62 w 157"/>
                    <a:gd name="T85" fmla="*/ 23 h 110"/>
                    <a:gd name="T86" fmla="*/ 65 w 157"/>
                    <a:gd name="T87" fmla="*/ 22 h 110"/>
                    <a:gd name="T88" fmla="*/ 90 w 157"/>
                    <a:gd name="T89" fmla="*/ 22 h 110"/>
                    <a:gd name="T90" fmla="*/ 93 w 157"/>
                    <a:gd name="T91" fmla="*/ 23 h 110"/>
                    <a:gd name="T92" fmla="*/ 94 w 157"/>
                    <a:gd name="T93" fmla="*/ 20 h 110"/>
                    <a:gd name="T94" fmla="*/ 94 w 157"/>
                    <a:gd name="T95" fmla="*/ 17 h 110"/>
                    <a:gd name="T96" fmla="*/ 90 w 157"/>
                    <a:gd name="T97" fmla="*/ 14 h 110"/>
                    <a:gd name="T98" fmla="*/ 78 w 157"/>
                    <a:gd name="T99" fmla="*/ 14 h 110"/>
                    <a:gd name="T100" fmla="*/ 78 w 157"/>
                    <a:gd name="T101" fmla="*/ 14 h 110"/>
                    <a:gd name="T102" fmla="*/ 78 w 157"/>
                    <a:gd name="T103" fmla="*/ 1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7" h="110">
                      <a:moveTo>
                        <a:pt x="53" y="109"/>
                      </a:moveTo>
                      <a:cubicBezTo>
                        <a:pt x="40" y="109"/>
                        <a:pt x="30" y="104"/>
                        <a:pt x="27" y="92"/>
                      </a:cubicBezTo>
                      <a:cubicBezTo>
                        <a:pt x="24" y="78"/>
                        <a:pt x="23" y="63"/>
                        <a:pt x="30" y="49"/>
                      </a:cubicBezTo>
                      <a:cubicBezTo>
                        <a:pt x="32" y="44"/>
                        <a:pt x="36" y="41"/>
                        <a:pt x="41" y="38"/>
                      </a:cubicBezTo>
                      <a:cubicBezTo>
                        <a:pt x="46" y="36"/>
                        <a:pt x="49" y="32"/>
                        <a:pt x="48" y="26"/>
                      </a:cubicBezTo>
                      <a:cubicBezTo>
                        <a:pt x="47" y="24"/>
                        <a:pt x="48" y="22"/>
                        <a:pt x="48" y="19"/>
                      </a:cubicBezTo>
                      <a:cubicBezTo>
                        <a:pt x="48" y="18"/>
                        <a:pt x="46" y="17"/>
                        <a:pt x="45" y="16"/>
                      </a:cubicBezTo>
                      <a:cubicBezTo>
                        <a:pt x="45" y="17"/>
                        <a:pt x="43" y="19"/>
                        <a:pt x="43" y="19"/>
                      </a:cubicBezTo>
                      <a:cubicBezTo>
                        <a:pt x="44" y="29"/>
                        <a:pt x="39" y="33"/>
                        <a:pt x="32" y="36"/>
                      </a:cubicBezTo>
                      <a:cubicBezTo>
                        <a:pt x="27" y="38"/>
                        <a:pt x="23" y="40"/>
                        <a:pt x="19" y="41"/>
                      </a:cubicBezTo>
                      <a:cubicBezTo>
                        <a:pt x="15" y="42"/>
                        <a:pt x="10" y="41"/>
                        <a:pt x="7" y="38"/>
                      </a:cubicBezTo>
                      <a:cubicBezTo>
                        <a:pt x="0" y="32"/>
                        <a:pt x="0" y="22"/>
                        <a:pt x="8" y="17"/>
                      </a:cubicBezTo>
                      <a:cubicBezTo>
                        <a:pt x="14" y="13"/>
                        <a:pt x="20" y="11"/>
                        <a:pt x="26" y="8"/>
                      </a:cubicBezTo>
                      <a:cubicBezTo>
                        <a:pt x="42" y="2"/>
                        <a:pt x="58" y="0"/>
                        <a:pt x="75" y="0"/>
                      </a:cubicBezTo>
                      <a:cubicBezTo>
                        <a:pt x="85" y="0"/>
                        <a:pt x="95" y="1"/>
                        <a:pt x="105" y="2"/>
                      </a:cubicBezTo>
                      <a:cubicBezTo>
                        <a:pt x="118" y="4"/>
                        <a:pt x="131" y="8"/>
                        <a:pt x="143" y="14"/>
                      </a:cubicBezTo>
                      <a:cubicBezTo>
                        <a:pt x="146" y="16"/>
                        <a:pt x="149" y="18"/>
                        <a:pt x="151" y="21"/>
                      </a:cubicBezTo>
                      <a:cubicBezTo>
                        <a:pt x="157" y="31"/>
                        <a:pt x="150" y="41"/>
                        <a:pt x="138" y="41"/>
                      </a:cubicBezTo>
                      <a:cubicBezTo>
                        <a:pt x="130" y="40"/>
                        <a:pt x="122" y="37"/>
                        <a:pt x="115" y="31"/>
                      </a:cubicBezTo>
                      <a:cubicBezTo>
                        <a:pt x="113" y="28"/>
                        <a:pt x="111" y="25"/>
                        <a:pt x="112" y="21"/>
                      </a:cubicBezTo>
                      <a:cubicBezTo>
                        <a:pt x="112" y="20"/>
                        <a:pt x="112" y="19"/>
                        <a:pt x="111" y="18"/>
                      </a:cubicBezTo>
                      <a:cubicBezTo>
                        <a:pt x="111" y="18"/>
                        <a:pt x="110" y="17"/>
                        <a:pt x="109" y="17"/>
                      </a:cubicBezTo>
                      <a:cubicBezTo>
                        <a:pt x="109" y="16"/>
                        <a:pt x="107" y="18"/>
                        <a:pt x="107" y="19"/>
                      </a:cubicBezTo>
                      <a:cubicBezTo>
                        <a:pt x="107" y="20"/>
                        <a:pt x="107" y="21"/>
                        <a:pt x="107" y="22"/>
                      </a:cubicBezTo>
                      <a:cubicBezTo>
                        <a:pt x="107" y="23"/>
                        <a:pt x="108" y="25"/>
                        <a:pt x="108" y="27"/>
                      </a:cubicBezTo>
                      <a:cubicBezTo>
                        <a:pt x="106" y="33"/>
                        <a:pt x="109" y="35"/>
                        <a:pt x="114" y="38"/>
                      </a:cubicBezTo>
                      <a:cubicBezTo>
                        <a:pt x="120" y="42"/>
                        <a:pt x="125" y="47"/>
                        <a:pt x="128" y="54"/>
                      </a:cubicBezTo>
                      <a:cubicBezTo>
                        <a:pt x="130" y="60"/>
                        <a:pt x="130" y="86"/>
                        <a:pt x="128" y="92"/>
                      </a:cubicBezTo>
                      <a:cubicBezTo>
                        <a:pt x="124" y="102"/>
                        <a:pt x="115" y="110"/>
                        <a:pt x="102" y="109"/>
                      </a:cubicBezTo>
                      <a:cubicBezTo>
                        <a:pt x="98" y="109"/>
                        <a:pt x="61" y="109"/>
                        <a:pt x="53" y="109"/>
                      </a:cubicBezTo>
                      <a:close/>
                      <a:moveTo>
                        <a:pt x="77" y="81"/>
                      </a:moveTo>
                      <a:cubicBezTo>
                        <a:pt x="87" y="80"/>
                        <a:pt x="95" y="78"/>
                        <a:pt x="102" y="71"/>
                      </a:cubicBezTo>
                      <a:cubicBezTo>
                        <a:pt x="109" y="64"/>
                        <a:pt x="109" y="56"/>
                        <a:pt x="104" y="48"/>
                      </a:cubicBezTo>
                      <a:cubicBezTo>
                        <a:pt x="101" y="43"/>
                        <a:pt x="96" y="40"/>
                        <a:pt x="91" y="38"/>
                      </a:cubicBezTo>
                      <a:cubicBezTo>
                        <a:pt x="78" y="33"/>
                        <a:pt x="63" y="35"/>
                        <a:pt x="54" y="45"/>
                      </a:cubicBezTo>
                      <a:cubicBezTo>
                        <a:pt x="46" y="53"/>
                        <a:pt x="45" y="63"/>
                        <a:pt x="53" y="71"/>
                      </a:cubicBezTo>
                      <a:cubicBezTo>
                        <a:pt x="60" y="78"/>
                        <a:pt x="68" y="80"/>
                        <a:pt x="77" y="81"/>
                      </a:cubicBezTo>
                      <a:close/>
                      <a:moveTo>
                        <a:pt x="78" y="14"/>
                      </a:moveTo>
                      <a:cubicBezTo>
                        <a:pt x="78" y="14"/>
                        <a:pt x="78" y="14"/>
                        <a:pt x="78" y="14"/>
                      </a:cubicBezTo>
                      <a:cubicBezTo>
                        <a:pt x="73" y="14"/>
                        <a:pt x="69" y="14"/>
                        <a:pt x="65" y="14"/>
                      </a:cubicBezTo>
                      <a:cubicBezTo>
                        <a:pt x="62" y="14"/>
                        <a:pt x="61" y="15"/>
                        <a:pt x="61" y="18"/>
                      </a:cubicBezTo>
                      <a:cubicBezTo>
                        <a:pt x="61" y="18"/>
                        <a:pt x="61" y="19"/>
                        <a:pt x="61" y="20"/>
                      </a:cubicBezTo>
                      <a:cubicBezTo>
                        <a:pt x="61" y="21"/>
                        <a:pt x="61" y="22"/>
                        <a:pt x="62" y="23"/>
                      </a:cubicBezTo>
                      <a:cubicBezTo>
                        <a:pt x="63" y="22"/>
                        <a:pt x="64" y="22"/>
                        <a:pt x="65" y="22"/>
                      </a:cubicBezTo>
                      <a:cubicBezTo>
                        <a:pt x="71" y="17"/>
                        <a:pt x="84" y="17"/>
                        <a:pt x="90" y="22"/>
                      </a:cubicBezTo>
                      <a:cubicBezTo>
                        <a:pt x="91" y="22"/>
                        <a:pt x="92" y="23"/>
                        <a:pt x="93" y="23"/>
                      </a:cubicBezTo>
                      <a:cubicBezTo>
                        <a:pt x="94" y="22"/>
                        <a:pt x="94" y="21"/>
                        <a:pt x="94" y="20"/>
                      </a:cubicBezTo>
                      <a:cubicBezTo>
                        <a:pt x="94" y="19"/>
                        <a:pt x="94" y="18"/>
                        <a:pt x="94" y="17"/>
                      </a:cubicBezTo>
                      <a:cubicBezTo>
                        <a:pt x="94" y="15"/>
                        <a:pt x="93" y="14"/>
                        <a:pt x="90" y="14"/>
                      </a:cubicBezTo>
                      <a:cubicBezTo>
                        <a:pt x="86" y="14"/>
                        <a:pt x="82" y="14"/>
                        <a:pt x="78" y="14"/>
                      </a:cubicBezTo>
                      <a:close/>
                      <a:moveTo>
                        <a:pt x="78" y="14"/>
                      </a:moveTo>
                      <a:cubicBezTo>
                        <a:pt x="78" y="14"/>
                        <a:pt x="78" y="14"/>
                        <a:pt x="78"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a typeface="+mn-ea"/>
                    <a:cs typeface="+mn-cs"/>
                  </a:endParaRPr>
                </a:p>
              </p:txBody>
            </p:sp>
            <p:sp>
              <p:nvSpPr>
                <p:cNvPr id="61" name="Freeform 6"/>
                <p:cNvSpPr>
                  <a:spLocks noEditPoints="1"/>
                </p:cNvSpPr>
                <p:nvPr/>
              </p:nvSpPr>
              <p:spPr bwMode="auto">
                <a:xfrm>
                  <a:off x="5784850" y="2281238"/>
                  <a:ext cx="138113" cy="100013"/>
                </a:xfrm>
                <a:custGeom>
                  <a:avLst/>
                  <a:gdLst>
                    <a:gd name="T0" fmla="*/ 19 w 36"/>
                    <a:gd name="T1" fmla="*/ 26 h 26"/>
                    <a:gd name="T2" fmla="*/ 5 w 36"/>
                    <a:gd name="T3" fmla="*/ 22 h 26"/>
                    <a:gd name="T4" fmla="*/ 5 w 36"/>
                    <a:gd name="T5" fmla="*/ 5 h 26"/>
                    <a:gd name="T6" fmla="*/ 29 w 36"/>
                    <a:gd name="T7" fmla="*/ 5 h 26"/>
                    <a:gd name="T8" fmla="*/ 28 w 36"/>
                    <a:gd name="T9" fmla="*/ 23 h 26"/>
                    <a:gd name="T10" fmla="*/ 19 w 36"/>
                    <a:gd name="T11" fmla="*/ 26 h 26"/>
                    <a:gd name="T12" fmla="*/ 19 w 36"/>
                    <a:gd name="T13" fmla="*/ 26 h 26"/>
                    <a:gd name="T14" fmla="*/ 19 w 36"/>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6">
                      <a:moveTo>
                        <a:pt x="19" y="26"/>
                      </a:moveTo>
                      <a:cubicBezTo>
                        <a:pt x="13" y="26"/>
                        <a:pt x="9" y="25"/>
                        <a:pt x="5" y="22"/>
                      </a:cubicBezTo>
                      <a:cubicBezTo>
                        <a:pt x="0" y="17"/>
                        <a:pt x="0" y="10"/>
                        <a:pt x="5" y="5"/>
                      </a:cubicBezTo>
                      <a:cubicBezTo>
                        <a:pt x="12" y="0"/>
                        <a:pt x="23" y="0"/>
                        <a:pt x="29" y="5"/>
                      </a:cubicBezTo>
                      <a:cubicBezTo>
                        <a:pt x="36" y="10"/>
                        <a:pt x="35" y="19"/>
                        <a:pt x="28" y="23"/>
                      </a:cubicBezTo>
                      <a:cubicBezTo>
                        <a:pt x="25" y="25"/>
                        <a:pt x="21" y="26"/>
                        <a:pt x="19" y="26"/>
                      </a:cubicBezTo>
                      <a:close/>
                      <a:moveTo>
                        <a:pt x="19" y="26"/>
                      </a:moveTo>
                      <a:cubicBezTo>
                        <a:pt x="19" y="26"/>
                        <a:pt x="19" y="26"/>
                        <a:pt x="19" y="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a typeface="+mn-ea"/>
                    <a:cs typeface="+mn-cs"/>
                  </a:endParaRPr>
                </a:p>
              </p:txBody>
            </p:sp>
          </p:grpSp>
        </p:grpSp>
        <p:sp>
          <p:nvSpPr>
            <p:cNvPr id="56" name="Right Brace 55"/>
            <p:cNvSpPr/>
            <p:nvPr/>
          </p:nvSpPr>
          <p:spPr>
            <a:xfrm>
              <a:off x="6218236" y="2034238"/>
              <a:ext cx="161603" cy="705696"/>
            </a:xfrm>
            <a:prstGeom prst="rightBrace">
              <a:avLst>
                <a:gd name="adj1" fmla="val 58855"/>
                <a:gd name="adj2" fmla="val 49075"/>
              </a:avLst>
            </a:prstGeom>
            <a:solidFill>
              <a:srgbClr val="D83B01"/>
            </a:solidFill>
            <a:ln w="28575" cap="rnd" cmpd="sng" algn="ctr">
              <a:solidFill>
                <a:srgbClr val="D83B01"/>
              </a:solidFill>
              <a:prstDash val="solid"/>
              <a:headEnd type="none"/>
              <a:tailEnd type="none"/>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a typeface="+mn-ea"/>
                <a:cs typeface="+mn-cs"/>
              </a:endParaRPr>
            </a:p>
          </p:txBody>
        </p:sp>
      </p:grpSp>
      <p:cxnSp>
        <p:nvCxnSpPr>
          <p:cNvPr id="3" name="Straight Connector 2"/>
          <p:cNvCxnSpPr/>
          <p:nvPr/>
        </p:nvCxnSpPr>
        <p:spPr>
          <a:xfrm>
            <a:off x="884237" y="4868862"/>
            <a:ext cx="312420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770437" y="4868862"/>
            <a:ext cx="312420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43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241426"/>
            <a:ext cx="5486399" cy="2123658"/>
          </a:xfrm>
        </p:spPr>
        <p:txBody>
          <a:bodyPr/>
          <a:lstStyle/>
          <a:p>
            <a:r>
              <a:rPr lang="en-US" sz="2800" dirty="0"/>
              <a:t>Join the Microsoft Tech Community </a:t>
            </a:r>
            <a:br>
              <a:rPr lang="en-US" sz="2800" dirty="0"/>
            </a:br>
            <a:r>
              <a:rPr lang="en-US" sz="2800" dirty="0"/>
              <a:t>to collaborate, share, and learn </a:t>
            </a:r>
            <a:br>
              <a:rPr lang="en-US" sz="2800" dirty="0"/>
            </a:br>
            <a:r>
              <a:rPr lang="en-US" sz="2800" dirty="0"/>
              <a:t>from the experts:</a:t>
            </a:r>
            <a:br>
              <a:rPr lang="en-US" sz="2800" dirty="0"/>
            </a:br>
            <a:br>
              <a:rPr lang="en-US" sz="2800" dirty="0"/>
            </a:br>
            <a:r>
              <a:rPr lang="en-US" sz="2800" u="sng" dirty="0">
                <a:hlinkClick r:id="rId2"/>
              </a:rPr>
              <a:t>http://techcommunity.microsoft.com</a:t>
            </a:r>
            <a:r>
              <a:rPr lang="en-US" sz="2800" dirty="0"/>
              <a:t> </a:t>
            </a:r>
          </a:p>
        </p:txBody>
      </p:sp>
      <p:pic>
        <p:nvPicPr>
          <p:cNvPr id="4" name="Picture Placeholder 3"/>
          <p:cNvPicPr>
            <a:picLocks noGrp="1" noChangeAspect="1"/>
          </p:cNvPicPr>
          <p:nvPr>
            <p:ph type="pic" sz="quarter" idx="10"/>
          </p:nvPr>
        </p:nvPicPr>
        <p:blipFill rotWithShape="1">
          <a:blip r:embed="rId3"/>
          <a:srcRect l="40748"/>
          <a:stretch/>
        </p:blipFill>
        <p:spPr/>
      </p:pic>
    </p:spTree>
    <p:extLst>
      <p:ext uri="{BB962C8B-B14F-4D97-AF65-F5344CB8AC3E}">
        <p14:creationId xmlns:p14="http://schemas.microsoft.com/office/powerpoint/2010/main" val="2186600612"/>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 Placeholder 5"/>
          <p:cNvSpPr txBox="1">
            <a:spLocks/>
          </p:cNvSpPr>
          <p:nvPr/>
        </p:nvSpPr>
        <p:spPr>
          <a:xfrm>
            <a:off x="5380037" y="4640262"/>
            <a:ext cx="6858000" cy="217905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0"/>
              </a:spcBef>
              <a:spcAft>
                <a:spcPts val="0"/>
              </a:spcAft>
              <a:buClr>
                <a:srgbClr val="FFFFFF"/>
              </a:buClr>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Segoe UI"/>
                <a:ea typeface="+mn-ea"/>
                <a:cs typeface="+mn-cs"/>
              </a:rPr>
              <a:t>From your PC or Tablet visit MyIgnite at </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Segoe UI"/>
                <a:ea typeface="+mn-ea"/>
                <a:cs typeface="+mn-cs"/>
                <a:hlinkClick r:id="rId3"/>
              </a:rPr>
              <a:t>http://myignite.microsoft.com</a:t>
            </a:r>
            <a:endPar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Segoe UI"/>
              <a:ea typeface="+mn-ea"/>
              <a:cs typeface="+mn-cs"/>
            </a:endParaRPr>
          </a:p>
          <a:p>
            <a:pPr marL="0" marR="0" lvl="0" indent="0" algn="l" defTabSz="932742" rtl="0" eaLnBrk="1" fontAlgn="auto" latinLnBrk="0" hangingPunct="1">
              <a:lnSpc>
                <a:spcPct val="90000"/>
              </a:lnSpc>
              <a:spcBef>
                <a:spcPct val="0"/>
              </a:spcBef>
              <a:spcAft>
                <a:spcPts val="0"/>
              </a:spcAft>
              <a:buClr>
                <a:srgbClr val="FFFFFF"/>
              </a:buClr>
              <a:buSzPct val="90000"/>
              <a:buFont typeface="Wingdings" panose="05000000000000000000" pitchFamily="2" charset="2"/>
              <a:buNone/>
              <a:tabLst/>
              <a:defRPr/>
            </a:pPr>
            <a:endPar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Segoe UI"/>
              <a:ea typeface="+mn-ea"/>
              <a:cs typeface="+mn-cs"/>
            </a:endParaRPr>
          </a:p>
          <a:p>
            <a:pPr marL="0" marR="0" lvl="0" indent="0" algn="l" defTabSz="932742" rtl="0" eaLnBrk="1" fontAlgn="auto" latinLnBrk="0" hangingPunct="1">
              <a:lnSpc>
                <a:spcPct val="90000"/>
              </a:lnSpc>
              <a:spcBef>
                <a:spcPct val="0"/>
              </a:spcBef>
              <a:spcAft>
                <a:spcPts val="0"/>
              </a:spcAft>
              <a:buClr>
                <a:srgbClr val="FFFFFF"/>
              </a:buClr>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Segoe UI"/>
                <a:ea typeface="+mn-ea"/>
                <a:cs typeface="+mn-cs"/>
              </a:rPr>
              <a:t>From your phone download and use the Ignite Mobile App by scanning  the QR code above or visiting </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Segoe UI"/>
                <a:ea typeface="+mn-ea"/>
                <a:cs typeface="+mn-cs"/>
                <a:hlinkClick r:id="rId4"/>
              </a:rPr>
              <a:t>https://aka.ms/ignite.mobileapp</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Segoe UI"/>
                <a:ea typeface="+mn-ea"/>
                <a:cs typeface="+mn-cs"/>
              </a:rPr>
              <a:t> </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40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Segoe UI Light"/>
                <a:ea typeface="+mn-ea"/>
                <a:cs typeface="Segoe UI" pitchFamily="34" charset="0"/>
              </a:rPr>
              <a:t>Please evaluate this session</a:t>
            </a:r>
          </a:p>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32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Segoe UI Light"/>
                <a:ea typeface="+mn-ea"/>
                <a:cs typeface="Segoe UI" pitchFamily="34" charset="0"/>
              </a:rPr>
              <a:t>Your feedback is important to us!</a:t>
            </a:r>
            <a:endParaRPr kumimoji="0" lang="en-US" sz="36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Segoe UI Light"/>
              <a:ea typeface="+mn-ea"/>
              <a:cs typeface="Segoe UI" pitchFamily="34" charset="0"/>
            </a:endParaRPr>
          </a:p>
        </p:txBody>
      </p:sp>
      <p:pic>
        <p:nvPicPr>
          <p:cNvPr id="14" name="Picture 13"/>
          <p:cNvPicPr>
            <a:picLocks noChangeAspect="1"/>
          </p:cNvPicPr>
          <p:nvPr/>
        </p:nvPicPr>
        <p:blipFill rotWithShape="1">
          <a:blip r:embed="rId5"/>
          <a:srcRect l="17119" r="5881"/>
          <a:stretch/>
        </p:blipFill>
        <p:spPr>
          <a:xfrm>
            <a:off x="0" y="-1"/>
            <a:ext cx="4925696" cy="6995160"/>
          </a:xfrm>
          <a:prstGeom prst="rect">
            <a:avLst/>
          </a:prstGeom>
        </p:spPr>
      </p:pic>
      <p:pic>
        <p:nvPicPr>
          <p:cNvPr id="2" name="Picture 1"/>
          <p:cNvPicPr>
            <a:picLocks noChangeAspect="1"/>
          </p:cNvPicPr>
          <p:nvPr/>
        </p:nvPicPr>
        <p:blipFill>
          <a:blip r:embed="rId6"/>
          <a:stretch>
            <a:fillRect/>
          </a:stretch>
        </p:blipFill>
        <p:spPr>
          <a:xfrm>
            <a:off x="7118985" y="1478816"/>
            <a:ext cx="3124200" cy="3124200"/>
          </a:xfrm>
          <a:prstGeom prst="rect">
            <a:avLst/>
          </a:prstGeom>
        </p:spPr>
      </p:pic>
    </p:spTree>
    <p:extLst>
      <p:ext uri="{BB962C8B-B14F-4D97-AF65-F5344CB8AC3E}">
        <p14:creationId xmlns:p14="http://schemas.microsoft.com/office/powerpoint/2010/main" val="12390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89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 y="4867925"/>
            <a:ext cx="12436474" cy="182970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6" name="Rectangle 25"/>
          <p:cNvSpPr/>
          <p:nvPr/>
        </p:nvSpPr>
        <p:spPr bwMode="auto">
          <a:xfrm>
            <a:off x="-33792" y="0"/>
            <a:ext cx="6126797" cy="7028108"/>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41" name="TextBox 40"/>
          <p:cNvSpPr txBox="1"/>
          <p:nvPr/>
        </p:nvSpPr>
        <p:spPr>
          <a:xfrm>
            <a:off x="233551" y="2093801"/>
            <a:ext cx="5651312" cy="1403461"/>
          </a:xfrm>
          <a:prstGeom prst="rect">
            <a:avLst/>
          </a:prstGeom>
          <a:noFill/>
        </p:spPr>
        <p:txBody>
          <a:bodyPr wrap="square" lIns="182880" tIns="146304" rIns="91440" bIns="146304" rtlCol="0">
            <a:spAutoFit/>
          </a:bodyPr>
          <a:lstStyle/>
          <a:p>
            <a:pPr marL="0" marR="0" lvl="0" indent="0" defTabSz="9320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rPr>
              <a:t>INCREASE AGILITY AND CONSOLIDATE MANAGEMENT WITH VOICE SERVICES IN OFFICE 365</a:t>
            </a:r>
          </a:p>
        </p:txBody>
      </p:sp>
      <p:sp>
        <p:nvSpPr>
          <p:cNvPr id="42" name="Text Placeholder 2"/>
          <p:cNvSpPr txBox="1">
            <a:spLocks/>
          </p:cNvSpPr>
          <p:nvPr/>
        </p:nvSpPr>
        <p:spPr>
          <a:xfrm>
            <a:off x="6436047" y="449263"/>
            <a:ext cx="5725789" cy="3998860"/>
          </a:xfrm>
          <a:prstGeom prst="rect">
            <a:avLst/>
          </a:prstGeom>
        </p:spPr>
        <p:txBody>
          <a:bodyPr lIns="182880" tIns="146304" rIns="182880" bIns="146304"/>
          <a:lstStyle>
            <a:lvl1pPr marL="339711" marR="0" indent="-339711" algn="l" defTabSz="914325" rtl="0" eaLnBrk="1" fontAlgn="auto" latinLnBrk="0" hangingPunct="1">
              <a:lnSpc>
                <a:spcPct val="90000"/>
              </a:lnSpc>
              <a:spcBef>
                <a:spcPct val="20000"/>
              </a:spcBef>
              <a:spcAft>
                <a:spcPts val="0"/>
              </a:spcAft>
              <a:buClrTx/>
              <a:buSzPct val="80000"/>
              <a:buFont typeface="Arial" pitchFamily="34" charset="0"/>
              <a:buChar char="•"/>
              <a:tabLst/>
              <a:defRPr sz="3600" kern="1200" spc="-71" baseline="0">
                <a:gradFill>
                  <a:gsLst>
                    <a:gs pos="1250">
                      <a:schemeClr val="bg2"/>
                    </a:gs>
                    <a:gs pos="100000">
                      <a:schemeClr val="bg2"/>
                    </a:gs>
                  </a:gsLst>
                  <a:lin ang="5400000" scaled="0"/>
                </a:gradFill>
                <a:latin typeface="+mj-lt"/>
                <a:ea typeface="+mn-ea"/>
                <a:cs typeface="+mn-cs"/>
              </a:defRPr>
            </a:lvl1pPr>
            <a:lvl2pPr marL="573064" marR="0" indent="-233354" algn="l" defTabSz="914325"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480" marR="0" indent="-225415" algn="l" defTabSz="914325" rtl="0" eaLnBrk="1" fontAlgn="auto" latinLnBrk="0" hangingPunct="1">
              <a:lnSpc>
                <a:spcPct val="90000"/>
              </a:lnSpc>
              <a:spcBef>
                <a:spcPct val="20000"/>
              </a:spcBef>
              <a:spcAft>
                <a:spcPts val="0"/>
              </a:spcAft>
              <a:buClrTx/>
              <a:buSzPct val="90000"/>
              <a:buFont typeface="Wingdings" pitchFamily="2" charset="2"/>
              <a:buChar char=""/>
              <a:tabLst>
                <a:tab pos="798480" algn="l"/>
              </a:tabLst>
              <a:defRPr sz="2400" kern="1200" spc="0" baseline="0">
                <a:gradFill>
                  <a:gsLst>
                    <a:gs pos="1250">
                      <a:schemeClr val="bg2"/>
                    </a:gs>
                    <a:gs pos="100000">
                      <a:schemeClr val="bg2"/>
                    </a:gs>
                  </a:gsLst>
                  <a:lin ang="5400000" scaled="0"/>
                </a:gradFill>
                <a:latin typeface="+mn-lt"/>
                <a:ea typeface="+mn-ea"/>
                <a:cs typeface="+mn-cs"/>
              </a:defRPr>
            </a:lvl3pPr>
            <a:lvl4pPr marL="1030245" marR="0" indent="-231765" algn="l" defTabSz="914325"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660" marR="0" indent="-225415" algn="l" defTabSz="914325" rtl="0" eaLnBrk="1" fontAlgn="auto" latinLnBrk="0" hangingPunct="1">
              <a:lnSpc>
                <a:spcPct val="90000"/>
              </a:lnSpc>
              <a:spcBef>
                <a:spcPct val="20000"/>
              </a:spcBef>
              <a:spcAft>
                <a:spcPts val="0"/>
              </a:spcAft>
              <a:buClrTx/>
              <a:buSzPct val="90000"/>
              <a:buFont typeface="Wingdings" pitchFamily="2" charset="2"/>
              <a:buChar char=""/>
              <a:tabLst>
                <a:tab pos="1255660" algn="l"/>
              </a:tabLst>
              <a:defRPr sz="2000" kern="1200" spc="0" baseline="0">
                <a:gradFill>
                  <a:gsLst>
                    <a:gs pos="1250">
                      <a:schemeClr val="bg2"/>
                    </a:gs>
                    <a:gs pos="100000">
                      <a:schemeClr val="bg2"/>
                    </a:gs>
                  </a:gsLst>
                  <a:lin ang="5400000" scaled="0"/>
                </a:gradFill>
                <a:latin typeface="+mn-lt"/>
                <a:ea typeface="+mn-ea"/>
                <a:cs typeface="+mn-cs"/>
              </a:defRPr>
            </a:lvl5pPr>
            <a:lvl6pPr marL="2514395"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57"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0"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83"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algn="l" defTabSz="931441" rtl="0" eaLnBrk="1" fontAlgn="auto" latinLnBrk="0" hangingPunct="1">
              <a:lnSpc>
                <a:spcPct val="90000"/>
              </a:lnSpc>
              <a:spcBef>
                <a:spcPts val="0"/>
              </a:spcBef>
              <a:spcAft>
                <a:spcPts val="1600"/>
              </a:spcAft>
              <a:buClrTx/>
              <a:buSzPct val="80000"/>
              <a:buFont typeface="Wingdings" pitchFamily="2" charset="2"/>
              <a:buNone/>
              <a:tabLst/>
              <a:defRPr/>
            </a:pPr>
            <a:r>
              <a:rPr kumimoji="0" lang="en-US" sz="2400" b="0" i="0" u="none" strike="noStrike" kern="1200" cap="none" spc="-71" normalizeH="0" baseline="0" noProof="0" dirty="0">
                <a:ln>
                  <a:noFill/>
                </a:ln>
                <a:solidFill>
                  <a:schemeClr val="tx1"/>
                </a:solidFill>
                <a:effectLst/>
                <a:uLnTx/>
                <a:uFillTx/>
                <a:latin typeface="Segoe UI Light"/>
                <a:ea typeface="+mn-ea"/>
                <a:cs typeface="Segoe UI Light" panose="020B0502040204020203" pitchFamily="34" charset="0"/>
              </a:rPr>
              <a:t>Make, receive, and transfer business calls </a:t>
            </a:r>
            <a:br>
              <a:rPr kumimoji="0" lang="en-US" sz="2400" b="0" i="0" u="none" strike="noStrike" kern="1200" cap="none" spc="-71" normalizeH="0" baseline="0" noProof="0" dirty="0">
                <a:ln>
                  <a:noFill/>
                </a:ln>
                <a:solidFill>
                  <a:schemeClr val="tx1"/>
                </a:solidFill>
                <a:effectLst/>
                <a:uLnTx/>
                <a:uFillTx/>
                <a:latin typeface="Segoe UI Light"/>
                <a:ea typeface="+mn-ea"/>
                <a:cs typeface="Segoe UI Light" panose="020B0502040204020203" pitchFamily="34" charset="0"/>
              </a:rPr>
            </a:br>
            <a:r>
              <a:rPr kumimoji="0" lang="en-US" sz="2400" b="1" i="0" u="none" strike="noStrike" kern="1200" cap="none" spc="-71" normalizeH="0" baseline="0" noProof="0" dirty="0">
                <a:ln>
                  <a:noFill/>
                </a:ln>
                <a:solidFill>
                  <a:schemeClr val="tx1"/>
                </a:solidFill>
                <a:effectLst/>
                <a:uLnTx/>
                <a:uFillTx/>
                <a:latin typeface="Segoe UI Light"/>
                <a:ea typeface="+mn-ea"/>
                <a:cs typeface="Segoe UI Light" panose="020B0502040204020203" pitchFamily="34" charset="0"/>
              </a:rPr>
              <a:t>in the office, at home, or on the road </a:t>
            </a:r>
            <a:r>
              <a:rPr kumimoji="0" lang="en-US" sz="2400" b="0" i="0" u="none" strike="noStrike" kern="1200" cap="none" spc="-71" normalizeH="0" baseline="0" noProof="0" dirty="0">
                <a:ln>
                  <a:noFill/>
                </a:ln>
                <a:solidFill>
                  <a:schemeClr val="tx1"/>
                </a:solidFill>
                <a:effectLst/>
                <a:uLnTx/>
                <a:uFillTx/>
                <a:latin typeface="Segoe UI Light"/>
                <a:ea typeface="+mn-ea"/>
                <a:cs typeface="Segoe UI Light" panose="020B0502040204020203" pitchFamily="34" charset="0"/>
              </a:rPr>
              <a:t>using phone, PC and mobile.</a:t>
            </a:r>
          </a:p>
          <a:p>
            <a:pPr marL="0" marR="0" lvl="1" indent="0" algn="l" defTabSz="931441" rtl="0" eaLnBrk="1" fontAlgn="auto" latinLnBrk="0" hangingPunct="1">
              <a:lnSpc>
                <a:spcPct val="90000"/>
              </a:lnSpc>
              <a:spcBef>
                <a:spcPts val="0"/>
              </a:spcBef>
              <a:spcAft>
                <a:spcPts val="1600"/>
              </a:spcAft>
              <a:buClrTx/>
              <a:buSzPct val="80000"/>
              <a:buFont typeface="Wingdings" pitchFamily="2" charset="2"/>
              <a:buNone/>
              <a:tabLst/>
              <a:defRPr/>
            </a:pPr>
            <a:r>
              <a:rPr kumimoji="0" lang="en-US" sz="2400" b="0" i="0" u="none" strike="noStrike" kern="1200" cap="none" spc="-71" normalizeH="0" baseline="0" noProof="0" dirty="0">
                <a:ln>
                  <a:noFill/>
                </a:ln>
                <a:solidFill>
                  <a:schemeClr val="tx1"/>
                </a:solidFill>
                <a:effectLst/>
                <a:uLnTx/>
                <a:uFillTx/>
                <a:latin typeface="Segoe UI Light"/>
                <a:ea typeface="+mn-ea"/>
                <a:cs typeface="Segoe UI Light" panose="020B0502040204020203" pitchFamily="34" charset="0"/>
              </a:rPr>
              <a:t>Interoperate with existing assets and </a:t>
            </a:r>
            <a:r>
              <a:rPr kumimoji="0" lang="en-US" sz="2400" b="1" i="0" u="none" strike="noStrike" kern="1200" cap="none" spc="-71" normalizeH="0" baseline="0" noProof="0" dirty="0">
                <a:ln>
                  <a:noFill/>
                </a:ln>
                <a:solidFill>
                  <a:schemeClr val="tx1"/>
                </a:solidFill>
                <a:effectLst/>
                <a:uLnTx/>
                <a:uFillTx/>
                <a:latin typeface="Segoe UI Light"/>
                <a:ea typeface="+mn-ea"/>
                <a:cs typeface="Segoe UI Light" panose="020B0502040204020203" pitchFamily="34" charset="0"/>
              </a:rPr>
              <a:t>eliminate separate PBX systems </a:t>
            </a:r>
            <a:r>
              <a:rPr kumimoji="0" lang="en-US" sz="2400" b="0" i="0" u="none" strike="noStrike" kern="1200" cap="none" spc="-71" normalizeH="0" baseline="0" noProof="0" dirty="0">
                <a:ln>
                  <a:noFill/>
                </a:ln>
                <a:solidFill>
                  <a:schemeClr val="tx1"/>
                </a:solidFill>
                <a:effectLst/>
                <a:uLnTx/>
                <a:uFillTx/>
                <a:latin typeface="Segoe UI Light"/>
                <a:ea typeface="+mn-ea"/>
                <a:cs typeface="Segoe UI Light" panose="020B0502040204020203" pitchFamily="34" charset="0"/>
              </a:rPr>
              <a:t>over time</a:t>
            </a:r>
          </a:p>
          <a:p>
            <a:pPr marL="0" marR="0" lvl="1" indent="0" algn="l" defTabSz="931441" rtl="0" eaLnBrk="1" fontAlgn="auto" latinLnBrk="0" hangingPunct="1">
              <a:lnSpc>
                <a:spcPct val="90000"/>
              </a:lnSpc>
              <a:spcBef>
                <a:spcPts val="0"/>
              </a:spcBef>
              <a:spcAft>
                <a:spcPts val="1600"/>
              </a:spcAft>
              <a:buClrTx/>
              <a:buSzPct val="80000"/>
              <a:buFont typeface="Wingdings" pitchFamily="2" charset="2"/>
              <a:buNone/>
              <a:tabLst/>
              <a:defRPr/>
            </a:pPr>
            <a:r>
              <a:rPr kumimoji="0" lang="en-US" sz="2400" b="0" i="0" u="none" strike="noStrike" kern="1200" cap="none" spc="-71" normalizeH="0" baseline="0" noProof="0" dirty="0">
                <a:ln>
                  <a:noFill/>
                </a:ln>
                <a:solidFill>
                  <a:schemeClr val="tx1"/>
                </a:solidFill>
                <a:effectLst/>
                <a:uLnTx/>
                <a:uFillTx/>
                <a:latin typeface="Segoe UI Light"/>
                <a:ea typeface="+mn-ea"/>
                <a:cs typeface="Segoe UI Light" panose="020B0502040204020203" pitchFamily="34" charset="0"/>
              </a:rPr>
              <a:t>Increase </a:t>
            </a:r>
            <a:r>
              <a:rPr kumimoji="0" lang="en-US" sz="2400" b="1" i="0" u="none" strike="noStrike" kern="1200" cap="none" spc="-71" normalizeH="0" baseline="0" noProof="0" dirty="0">
                <a:ln>
                  <a:noFill/>
                </a:ln>
                <a:solidFill>
                  <a:schemeClr val="tx1"/>
                </a:solidFill>
                <a:effectLst/>
                <a:uLnTx/>
                <a:uFillTx/>
                <a:latin typeface="Segoe UI Light"/>
                <a:ea typeface="+mn-ea"/>
                <a:cs typeface="Segoe UI Light" panose="020B0502040204020203" pitchFamily="34" charset="0"/>
              </a:rPr>
              <a:t>agility and consolidate management </a:t>
            </a:r>
            <a:r>
              <a:rPr kumimoji="0" lang="en-US" sz="2400" b="0" i="0" u="none" strike="noStrike" kern="1200" cap="none" spc="-71" normalizeH="0" baseline="0" noProof="0" dirty="0">
                <a:ln>
                  <a:noFill/>
                </a:ln>
                <a:solidFill>
                  <a:schemeClr val="tx1"/>
                </a:solidFill>
                <a:effectLst/>
                <a:uLnTx/>
                <a:uFillTx/>
                <a:latin typeface="Segoe UI Light"/>
                <a:ea typeface="+mn-ea"/>
                <a:cs typeface="Segoe UI Light" panose="020B0502040204020203" pitchFamily="34" charset="0"/>
              </a:rPr>
              <a:t>with rapid provisioning, reporting, and diagnostics of voice services in Office 365</a:t>
            </a:r>
          </a:p>
          <a:p>
            <a:pPr marL="0" marR="0" lvl="1" indent="0" algn="l" defTabSz="931441" rtl="0" eaLnBrk="1" fontAlgn="auto" latinLnBrk="0" hangingPunct="1">
              <a:lnSpc>
                <a:spcPct val="90000"/>
              </a:lnSpc>
              <a:spcBef>
                <a:spcPts val="0"/>
              </a:spcBef>
              <a:spcAft>
                <a:spcPts val="1600"/>
              </a:spcAft>
              <a:buClrTx/>
              <a:buSzPct val="80000"/>
              <a:buFont typeface="Wingdings" pitchFamily="2" charset="2"/>
              <a:buNone/>
              <a:tabLst/>
              <a:defRPr/>
            </a:pPr>
            <a:endParaRPr kumimoji="0" lang="en-US" sz="2400" b="0" i="0" u="none" strike="noStrike" kern="1200" cap="none" spc="-71" normalizeH="0" baseline="0" noProof="0" dirty="0">
              <a:ln>
                <a:noFill/>
              </a:ln>
              <a:solidFill>
                <a:schemeClr val="tx1"/>
              </a:solidFill>
              <a:effectLst/>
              <a:uLnTx/>
              <a:uFillTx/>
              <a:latin typeface="Segoe UI Light"/>
              <a:ea typeface="+mn-ea"/>
              <a:cs typeface="Segoe UI Light" panose="020B0502040204020203" pitchFamily="34" charset="0"/>
            </a:endParaRPr>
          </a:p>
        </p:txBody>
      </p:sp>
      <p:sp>
        <p:nvSpPr>
          <p:cNvPr id="2" name="Title 1"/>
          <p:cNvSpPr>
            <a:spLocks noGrp="1"/>
          </p:cNvSpPr>
          <p:nvPr>
            <p:ph type="title"/>
          </p:nvPr>
        </p:nvSpPr>
        <p:spPr>
          <a:xfrm>
            <a:off x="42784" y="295274"/>
            <a:ext cx="6211137" cy="1525216"/>
          </a:xfrm>
        </p:spPr>
        <p:txBody>
          <a:bodyPr lIns="365760"/>
          <a:lstStyle/>
          <a:p>
            <a:r>
              <a:rPr lang="en-US" dirty="0">
                <a:solidFill>
                  <a:schemeClr val="bg1"/>
                </a:solidFill>
              </a:rPr>
              <a:t>Modern Voice </a:t>
            </a:r>
            <a:br>
              <a:rPr lang="en-US" dirty="0">
                <a:solidFill>
                  <a:schemeClr val="bg1"/>
                </a:solidFill>
              </a:rPr>
            </a:br>
            <a:r>
              <a:rPr lang="en-US" dirty="0">
                <a:solidFill>
                  <a:schemeClr val="bg1"/>
                </a:solidFill>
              </a:rPr>
              <a:t>with </a:t>
            </a:r>
            <a:r>
              <a:rPr lang="en-US" b="1" dirty="0">
                <a:solidFill>
                  <a:schemeClr val="bg1"/>
                </a:solidFill>
              </a:rPr>
              <a:t>Cloud PBX</a:t>
            </a: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b="30020"/>
          <a:stretch/>
        </p:blipFill>
        <p:spPr>
          <a:xfrm>
            <a:off x="6855558" y="5058820"/>
            <a:ext cx="1419099" cy="1638807"/>
          </a:xfrm>
          <a:prstGeom prst="rect">
            <a:avLst/>
          </a:prstGeom>
        </p:spPr>
      </p:pic>
      <p:sp>
        <p:nvSpPr>
          <p:cNvPr id="13" name="Oval 12"/>
          <p:cNvSpPr/>
          <p:nvPr/>
        </p:nvSpPr>
        <p:spPr bwMode="auto">
          <a:xfrm>
            <a:off x="216581" y="4105482"/>
            <a:ext cx="2701042" cy="2701042"/>
          </a:xfrm>
          <a:prstGeom prst="ellipse">
            <a:avLst/>
          </a:prstGeom>
          <a:solidFill>
            <a:srgbClr val="FFFFFF">
              <a:alpha val="92000"/>
            </a:srgbClr>
          </a:solidFill>
          <a:ln w="10795" cap="flat" cmpd="sng" algn="ctr">
            <a:noFill/>
            <a:prstDash val="solid"/>
            <a:headEnd type="none" w="med" len="med"/>
            <a:tailEnd type="none" w="med" len="med"/>
          </a:ln>
          <a:effectLst/>
        </p:spPr>
        <p:txBody>
          <a:bodyPr vert="horz" wrap="square" lIns="0" tIns="228600" rIns="0" bIns="46637" numCol="1" rtlCol="0" anchor="ctr" anchorCtr="0" compatLnSpc="1">
            <a:prstTxWarp prst="textNoShape">
              <a:avLst/>
            </a:prstTxWarp>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a:p>
            <a:pPr marL="0" marR="0" lvl="0" indent="0" algn="ctr" defTabSz="932472" rtl="0" eaLnBrk="1" fontAlgn="base" latinLnBrk="0" hangingPunct="1">
              <a:lnSpc>
                <a:spcPct val="90000"/>
              </a:lnSpc>
              <a:spcBef>
                <a:spcPct val="0"/>
              </a:spcBef>
              <a:spcAft>
                <a:spcPct val="0"/>
              </a:spcAft>
              <a:buClrTx/>
              <a:buSzTx/>
              <a:buFontTx/>
              <a:buNone/>
              <a:tabLst/>
              <a:defRPr/>
            </a:pPr>
            <a:br>
              <a:rPr kumimoji="0" lang="en-US" sz="2000" b="0" i="0" u="none" strike="noStrike" kern="0" cap="none" spc="0" normalizeH="0" baseline="0" noProof="0" dirty="0">
                <a:ln>
                  <a:noFill/>
                </a:ln>
                <a:gradFill>
                  <a:gsLst>
                    <a:gs pos="0">
                      <a:srgbClr val="6E6E73"/>
                    </a:gs>
                    <a:gs pos="100000">
                      <a:srgbClr val="6E6E73"/>
                    </a:gs>
                  </a:gsLst>
                  <a:lin ang="5400000" scaled="0"/>
                </a:gradFill>
                <a:effectLst/>
                <a:uLnTx/>
                <a:uFillTx/>
                <a:latin typeface="Segoe UI"/>
                <a:ea typeface="+mn-ea"/>
                <a:cs typeface="+mn-cs"/>
              </a:rPr>
            </a:br>
            <a:r>
              <a:rPr kumimoji="0" lang="en-US" sz="2000" b="0" i="0" u="none" strike="noStrike" kern="0" cap="none" spc="0" normalizeH="0" baseline="0" noProof="0" dirty="0">
                <a:ln>
                  <a:noFill/>
                </a:ln>
                <a:gradFill>
                  <a:gsLst>
                    <a:gs pos="0">
                      <a:srgbClr val="6E6E73"/>
                    </a:gs>
                    <a:gs pos="100000">
                      <a:srgbClr val="6E6E73"/>
                    </a:gs>
                  </a:gsLst>
                  <a:lin ang="5400000" scaled="0"/>
                </a:gradFill>
                <a:effectLst/>
                <a:uLnTx/>
                <a:uFillTx/>
                <a:latin typeface="Segoe UI"/>
                <a:ea typeface="+mn-ea"/>
                <a:cs typeface="+mn-cs"/>
              </a:rPr>
              <a:t>Online</a:t>
            </a:r>
          </a:p>
        </p:txBody>
      </p:sp>
      <p:sp>
        <p:nvSpPr>
          <p:cNvPr id="14" name="Freeform 10"/>
          <p:cNvSpPr>
            <a:spLocks noChangeAspect="1" noEditPoints="1"/>
          </p:cNvSpPr>
          <p:nvPr/>
        </p:nvSpPr>
        <p:spPr bwMode="black">
          <a:xfrm>
            <a:off x="666619" y="4776486"/>
            <a:ext cx="1800966" cy="1078084"/>
          </a:xfrm>
          <a:custGeom>
            <a:avLst/>
            <a:gdLst>
              <a:gd name="T0" fmla="*/ 401 w 672"/>
              <a:gd name="T1" fmla="*/ 114 h 402"/>
              <a:gd name="T2" fmla="*/ 545 w 672"/>
              <a:gd name="T3" fmla="*/ 258 h 402"/>
              <a:gd name="T4" fmla="*/ 401 w 672"/>
              <a:gd name="T5" fmla="*/ 402 h 402"/>
              <a:gd name="T6" fmla="*/ 401 w 672"/>
              <a:gd name="T7" fmla="*/ 402 h 402"/>
              <a:gd name="T8" fmla="*/ 401 w 672"/>
              <a:gd name="T9" fmla="*/ 402 h 402"/>
              <a:gd name="T10" fmla="*/ 96 w 672"/>
              <a:gd name="T11" fmla="*/ 402 h 402"/>
              <a:gd name="T12" fmla="*/ 96 w 672"/>
              <a:gd name="T13" fmla="*/ 402 h 402"/>
              <a:gd name="T14" fmla="*/ 90 w 672"/>
              <a:gd name="T15" fmla="*/ 402 h 402"/>
              <a:gd name="T16" fmla="*/ 90 w 672"/>
              <a:gd name="T17" fmla="*/ 402 h 402"/>
              <a:gd name="T18" fmla="*/ 89 w 672"/>
              <a:gd name="T19" fmla="*/ 402 h 402"/>
              <a:gd name="T20" fmla="*/ 0 w 672"/>
              <a:gd name="T21" fmla="*/ 314 h 402"/>
              <a:gd name="T22" fmla="*/ 89 w 672"/>
              <a:gd name="T23" fmla="*/ 225 h 402"/>
              <a:gd name="T24" fmla="*/ 124 w 672"/>
              <a:gd name="T25" fmla="*/ 233 h 402"/>
              <a:gd name="T26" fmla="*/ 226 w 672"/>
              <a:gd name="T27" fmla="*/ 171 h 402"/>
              <a:gd name="T28" fmla="*/ 278 w 672"/>
              <a:gd name="T29" fmla="*/ 184 h 402"/>
              <a:gd name="T30" fmla="*/ 401 w 672"/>
              <a:gd name="T31" fmla="*/ 114 h 402"/>
              <a:gd name="T32" fmla="*/ 544 w 672"/>
              <a:gd name="T33" fmla="*/ 0 h 402"/>
              <a:gd name="T34" fmla="*/ 672 w 672"/>
              <a:gd name="T35" fmla="*/ 128 h 402"/>
              <a:gd name="T36" fmla="*/ 557 w 672"/>
              <a:gd name="T37" fmla="*/ 255 h 402"/>
              <a:gd name="T38" fmla="*/ 557 w 672"/>
              <a:gd name="T39" fmla="*/ 253 h 402"/>
              <a:gd name="T40" fmla="*/ 403 w 672"/>
              <a:gd name="T41" fmla="*/ 100 h 402"/>
              <a:gd name="T42" fmla="*/ 273 w 672"/>
              <a:gd name="T43" fmla="*/ 171 h 402"/>
              <a:gd name="T44" fmla="*/ 229 w 672"/>
              <a:gd name="T45" fmla="*/ 159 h 402"/>
              <a:gd name="T46" fmla="*/ 192 w 672"/>
              <a:gd name="T47" fmla="*/ 168 h 402"/>
              <a:gd name="T48" fmla="*/ 265 w 672"/>
              <a:gd name="T49" fmla="*/ 104 h 402"/>
              <a:gd name="T50" fmla="*/ 295 w 672"/>
              <a:gd name="T51" fmla="*/ 111 h 402"/>
              <a:gd name="T52" fmla="*/ 387 w 672"/>
              <a:gd name="T53" fmla="*/ 53 h 402"/>
              <a:gd name="T54" fmla="*/ 433 w 672"/>
              <a:gd name="T55" fmla="*/ 65 h 402"/>
              <a:gd name="T56" fmla="*/ 544 w 672"/>
              <a:gd name="T5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2" h="402">
                <a:moveTo>
                  <a:pt x="401" y="114"/>
                </a:moveTo>
                <a:cubicBezTo>
                  <a:pt x="481" y="114"/>
                  <a:pt x="545" y="178"/>
                  <a:pt x="545" y="258"/>
                </a:cubicBezTo>
                <a:cubicBezTo>
                  <a:pt x="545" y="338"/>
                  <a:pt x="481" y="402"/>
                  <a:pt x="401" y="402"/>
                </a:cubicBezTo>
                <a:cubicBezTo>
                  <a:pt x="401" y="402"/>
                  <a:pt x="401" y="402"/>
                  <a:pt x="401" y="402"/>
                </a:cubicBezTo>
                <a:cubicBezTo>
                  <a:pt x="401" y="402"/>
                  <a:pt x="401" y="402"/>
                  <a:pt x="401" y="402"/>
                </a:cubicBezTo>
                <a:cubicBezTo>
                  <a:pt x="96" y="402"/>
                  <a:pt x="96" y="402"/>
                  <a:pt x="96" y="402"/>
                </a:cubicBezTo>
                <a:cubicBezTo>
                  <a:pt x="96" y="402"/>
                  <a:pt x="96" y="402"/>
                  <a:pt x="96" y="402"/>
                </a:cubicBezTo>
                <a:cubicBezTo>
                  <a:pt x="90" y="402"/>
                  <a:pt x="90" y="402"/>
                  <a:pt x="90" y="402"/>
                </a:cubicBezTo>
                <a:cubicBezTo>
                  <a:pt x="90" y="402"/>
                  <a:pt x="90" y="402"/>
                  <a:pt x="90" y="402"/>
                </a:cubicBezTo>
                <a:cubicBezTo>
                  <a:pt x="90" y="402"/>
                  <a:pt x="89" y="402"/>
                  <a:pt x="89" y="402"/>
                </a:cubicBezTo>
                <a:cubicBezTo>
                  <a:pt x="40" y="402"/>
                  <a:pt x="0" y="363"/>
                  <a:pt x="0" y="314"/>
                </a:cubicBezTo>
                <a:cubicBezTo>
                  <a:pt x="0" y="265"/>
                  <a:pt x="40" y="225"/>
                  <a:pt x="89" y="225"/>
                </a:cubicBezTo>
                <a:cubicBezTo>
                  <a:pt x="102" y="225"/>
                  <a:pt x="114" y="228"/>
                  <a:pt x="124" y="233"/>
                </a:cubicBezTo>
                <a:cubicBezTo>
                  <a:pt x="143" y="196"/>
                  <a:pt x="181" y="171"/>
                  <a:pt x="226" y="171"/>
                </a:cubicBezTo>
                <a:cubicBezTo>
                  <a:pt x="244" y="171"/>
                  <a:pt x="262" y="176"/>
                  <a:pt x="278" y="184"/>
                </a:cubicBezTo>
                <a:cubicBezTo>
                  <a:pt x="303" y="142"/>
                  <a:pt x="349" y="114"/>
                  <a:pt x="401" y="114"/>
                </a:cubicBezTo>
                <a:close/>
                <a:moveTo>
                  <a:pt x="544" y="0"/>
                </a:moveTo>
                <a:cubicBezTo>
                  <a:pt x="615" y="0"/>
                  <a:pt x="672" y="57"/>
                  <a:pt x="672" y="128"/>
                </a:cubicBezTo>
                <a:cubicBezTo>
                  <a:pt x="672" y="194"/>
                  <a:pt x="622" y="249"/>
                  <a:pt x="557" y="255"/>
                </a:cubicBezTo>
                <a:cubicBezTo>
                  <a:pt x="557" y="253"/>
                  <a:pt x="557" y="253"/>
                  <a:pt x="557" y="253"/>
                </a:cubicBezTo>
                <a:cubicBezTo>
                  <a:pt x="557" y="168"/>
                  <a:pt x="488" y="100"/>
                  <a:pt x="403" y="100"/>
                </a:cubicBezTo>
                <a:cubicBezTo>
                  <a:pt x="348" y="100"/>
                  <a:pt x="300" y="128"/>
                  <a:pt x="273" y="171"/>
                </a:cubicBezTo>
                <a:cubicBezTo>
                  <a:pt x="260" y="163"/>
                  <a:pt x="245" y="159"/>
                  <a:pt x="229" y="159"/>
                </a:cubicBezTo>
                <a:cubicBezTo>
                  <a:pt x="216" y="159"/>
                  <a:pt x="203" y="162"/>
                  <a:pt x="192" y="168"/>
                </a:cubicBezTo>
                <a:cubicBezTo>
                  <a:pt x="196" y="132"/>
                  <a:pt x="227" y="104"/>
                  <a:pt x="265" y="104"/>
                </a:cubicBezTo>
                <a:cubicBezTo>
                  <a:pt x="275" y="104"/>
                  <a:pt x="286" y="106"/>
                  <a:pt x="295" y="111"/>
                </a:cubicBezTo>
                <a:cubicBezTo>
                  <a:pt x="311" y="77"/>
                  <a:pt x="346" y="53"/>
                  <a:pt x="387" y="53"/>
                </a:cubicBezTo>
                <a:cubicBezTo>
                  <a:pt x="403" y="53"/>
                  <a:pt x="419" y="57"/>
                  <a:pt x="433" y="65"/>
                </a:cubicBezTo>
                <a:cubicBezTo>
                  <a:pt x="455" y="26"/>
                  <a:pt x="496" y="0"/>
                  <a:pt x="544" y="0"/>
                </a:cubicBezTo>
                <a:close/>
              </a:path>
            </a:pathLst>
          </a:custGeom>
          <a:solidFill>
            <a:srgbClr val="D83B0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a typeface="+mn-ea"/>
              <a:cs typeface="+mn-cs"/>
            </a:endParaRPr>
          </a:p>
        </p:txBody>
      </p:sp>
      <p:sp>
        <p:nvSpPr>
          <p:cNvPr id="15" name="Oval 14"/>
          <p:cNvSpPr/>
          <p:nvPr/>
        </p:nvSpPr>
        <p:spPr bwMode="auto">
          <a:xfrm>
            <a:off x="3183821" y="4105482"/>
            <a:ext cx="2701042" cy="2701042"/>
          </a:xfrm>
          <a:prstGeom prst="ellipse">
            <a:avLst/>
          </a:prstGeom>
          <a:solidFill>
            <a:srgbClr val="FFFFFF">
              <a:alpha val="92000"/>
            </a:srgbClr>
          </a:solidFill>
          <a:ln w="10795" cap="flat" cmpd="sng" algn="ctr">
            <a:noFill/>
            <a:prstDash val="solid"/>
            <a:headEnd type="none" w="med" len="med"/>
            <a:tailEnd type="none" w="med" len="med"/>
          </a:ln>
          <a:effectLst/>
        </p:spPr>
        <p:txBody>
          <a:bodyPr vert="horz" wrap="square" lIns="0" tIns="228600" rIns="0" bIns="46637" numCol="1" rtlCol="0" anchor="ctr" anchorCtr="0" compatLnSpc="1">
            <a:prstTxWarp prst="textNoShape">
              <a:avLst/>
            </a:prstTxWarp>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a:p>
            <a:pPr marL="0" marR="0" lvl="0" indent="0" algn="ctr" defTabSz="932472" rtl="0" eaLnBrk="1" fontAlgn="base" latinLnBrk="0" hangingPunct="1">
              <a:lnSpc>
                <a:spcPct val="90000"/>
              </a:lnSpc>
              <a:spcBef>
                <a:spcPct val="0"/>
              </a:spcBef>
              <a:spcAft>
                <a:spcPct val="0"/>
              </a:spcAft>
              <a:buClrTx/>
              <a:buSzTx/>
              <a:buFontTx/>
              <a:buNone/>
              <a:tabLst/>
              <a:defRPr/>
            </a:pPr>
            <a:br>
              <a:rPr kumimoji="0" lang="en-US" sz="2000" b="0" i="0" u="none" strike="noStrike" kern="0" cap="none" spc="0" normalizeH="0" baseline="0" noProof="0" dirty="0">
                <a:ln>
                  <a:noFill/>
                </a:ln>
                <a:gradFill>
                  <a:gsLst>
                    <a:gs pos="0">
                      <a:srgbClr val="6E6E73"/>
                    </a:gs>
                    <a:gs pos="100000">
                      <a:srgbClr val="6E6E73"/>
                    </a:gs>
                  </a:gsLst>
                  <a:lin ang="5400000" scaled="0"/>
                </a:gradFill>
                <a:effectLst/>
                <a:uLnTx/>
                <a:uFillTx/>
                <a:latin typeface="Segoe UI"/>
                <a:ea typeface="+mn-ea"/>
                <a:cs typeface="+mn-cs"/>
              </a:rPr>
            </a:br>
            <a:r>
              <a:rPr kumimoji="0" lang="en-US" sz="2000" b="0" i="0" u="none" strike="noStrike" kern="0" cap="none" spc="0" normalizeH="0" baseline="0" noProof="0" dirty="0">
                <a:ln>
                  <a:noFill/>
                </a:ln>
                <a:gradFill>
                  <a:gsLst>
                    <a:gs pos="0">
                      <a:srgbClr val="6E6E73"/>
                    </a:gs>
                    <a:gs pos="100000">
                      <a:srgbClr val="6E6E73"/>
                    </a:gs>
                  </a:gsLst>
                  <a:lin ang="5400000" scaled="0"/>
                </a:gradFill>
                <a:effectLst/>
                <a:uLnTx/>
                <a:uFillTx/>
                <a:latin typeface="Segoe UI"/>
                <a:ea typeface="+mn-ea"/>
                <a:cs typeface="+mn-cs"/>
              </a:rPr>
              <a:t>Hybrid</a:t>
            </a:r>
          </a:p>
        </p:txBody>
      </p:sp>
      <p:grpSp>
        <p:nvGrpSpPr>
          <p:cNvPr id="16" name="Group 15"/>
          <p:cNvGrpSpPr/>
          <p:nvPr/>
        </p:nvGrpSpPr>
        <p:grpSpPr>
          <a:xfrm>
            <a:off x="4081592" y="4448123"/>
            <a:ext cx="881682" cy="1382081"/>
            <a:chOff x="5879409" y="1361119"/>
            <a:chExt cx="881682" cy="1382081"/>
          </a:xfrm>
          <a:solidFill>
            <a:srgbClr val="D83B01"/>
          </a:solidFill>
        </p:grpSpPr>
        <p:grpSp>
          <p:nvGrpSpPr>
            <p:cNvPr id="17" name="Group 86"/>
            <p:cNvGrpSpPr>
              <a:grpSpLocks noChangeAspect="1"/>
            </p:cNvGrpSpPr>
            <p:nvPr/>
          </p:nvGrpSpPr>
          <p:grpSpPr bwMode="auto">
            <a:xfrm>
              <a:off x="6414823" y="2022825"/>
              <a:ext cx="346268" cy="717109"/>
              <a:chOff x="3383" y="1210"/>
              <a:chExt cx="916" cy="1897"/>
            </a:xfrm>
            <a:grpFill/>
          </p:grpSpPr>
          <p:sp>
            <p:nvSpPr>
              <p:cNvPr id="32" name="Freeform 87"/>
              <p:cNvSpPr>
                <a:spLocks/>
              </p:cNvSpPr>
              <p:nvPr/>
            </p:nvSpPr>
            <p:spPr bwMode="auto">
              <a:xfrm>
                <a:off x="3562" y="2237"/>
                <a:ext cx="553" cy="147"/>
              </a:xfrm>
              <a:custGeom>
                <a:avLst/>
                <a:gdLst>
                  <a:gd name="T0" fmla="*/ 230 w 234"/>
                  <a:gd name="T1" fmla="*/ 0 h 62"/>
                  <a:gd name="T2" fmla="*/ 199 w 234"/>
                  <a:gd name="T3" fmla="*/ 0 h 62"/>
                  <a:gd name="T4" fmla="*/ 134 w 234"/>
                  <a:gd name="T5" fmla="*/ 0 h 62"/>
                  <a:gd name="T6" fmla="*/ 76 w 234"/>
                  <a:gd name="T7" fmla="*/ 0 h 62"/>
                  <a:gd name="T8" fmla="*/ 27 w 234"/>
                  <a:gd name="T9" fmla="*/ 0 h 62"/>
                  <a:gd name="T10" fmla="*/ 2 w 234"/>
                  <a:gd name="T11" fmla="*/ 0 h 62"/>
                  <a:gd name="T12" fmla="*/ 0 w 234"/>
                  <a:gd name="T13" fmla="*/ 4 h 62"/>
                  <a:gd name="T14" fmla="*/ 0 w 234"/>
                  <a:gd name="T15" fmla="*/ 59 h 62"/>
                  <a:gd name="T16" fmla="*/ 2 w 234"/>
                  <a:gd name="T17" fmla="*/ 62 h 62"/>
                  <a:gd name="T18" fmla="*/ 34 w 234"/>
                  <a:gd name="T19" fmla="*/ 62 h 62"/>
                  <a:gd name="T20" fmla="*/ 99 w 234"/>
                  <a:gd name="T21" fmla="*/ 62 h 62"/>
                  <a:gd name="T22" fmla="*/ 157 w 234"/>
                  <a:gd name="T23" fmla="*/ 62 h 62"/>
                  <a:gd name="T24" fmla="*/ 209 w 234"/>
                  <a:gd name="T25" fmla="*/ 62 h 62"/>
                  <a:gd name="T26" fmla="*/ 230 w 234"/>
                  <a:gd name="T27" fmla="*/ 62 h 62"/>
                  <a:gd name="T28" fmla="*/ 234 w 234"/>
                  <a:gd name="T29" fmla="*/ 60 h 62"/>
                  <a:gd name="T30" fmla="*/ 234 w 234"/>
                  <a:gd name="T31" fmla="*/ 59 h 62"/>
                  <a:gd name="T32" fmla="*/ 234 w 234"/>
                  <a:gd name="T33" fmla="*/ 4 h 62"/>
                  <a:gd name="T34" fmla="*/ 230 w 234"/>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62">
                    <a:moveTo>
                      <a:pt x="230" y="0"/>
                    </a:moveTo>
                    <a:cubicBezTo>
                      <a:pt x="218" y="0"/>
                      <a:pt x="213" y="0"/>
                      <a:pt x="199" y="0"/>
                    </a:cubicBezTo>
                    <a:cubicBezTo>
                      <a:pt x="171" y="0"/>
                      <a:pt x="163" y="0"/>
                      <a:pt x="134" y="0"/>
                    </a:cubicBezTo>
                    <a:cubicBezTo>
                      <a:pt x="100" y="0"/>
                      <a:pt x="111" y="0"/>
                      <a:pt x="76" y="0"/>
                    </a:cubicBezTo>
                    <a:cubicBezTo>
                      <a:pt x="50" y="0"/>
                      <a:pt x="52" y="0"/>
                      <a:pt x="27" y="0"/>
                    </a:cubicBezTo>
                    <a:cubicBezTo>
                      <a:pt x="17" y="0"/>
                      <a:pt x="12" y="0"/>
                      <a:pt x="2" y="0"/>
                    </a:cubicBezTo>
                    <a:cubicBezTo>
                      <a:pt x="0" y="0"/>
                      <a:pt x="0" y="2"/>
                      <a:pt x="0" y="4"/>
                    </a:cubicBezTo>
                    <a:cubicBezTo>
                      <a:pt x="0" y="22"/>
                      <a:pt x="0" y="41"/>
                      <a:pt x="0" y="59"/>
                    </a:cubicBezTo>
                    <a:cubicBezTo>
                      <a:pt x="0" y="59"/>
                      <a:pt x="0" y="62"/>
                      <a:pt x="2" y="62"/>
                    </a:cubicBezTo>
                    <a:cubicBezTo>
                      <a:pt x="15" y="62"/>
                      <a:pt x="21" y="62"/>
                      <a:pt x="34" y="62"/>
                    </a:cubicBezTo>
                    <a:cubicBezTo>
                      <a:pt x="63" y="62"/>
                      <a:pt x="71" y="62"/>
                      <a:pt x="99" y="62"/>
                    </a:cubicBezTo>
                    <a:cubicBezTo>
                      <a:pt x="134" y="62"/>
                      <a:pt x="123" y="62"/>
                      <a:pt x="157" y="62"/>
                    </a:cubicBezTo>
                    <a:cubicBezTo>
                      <a:pt x="184" y="62"/>
                      <a:pt x="180" y="62"/>
                      <a:pt x="209" y="62"/>
                    </a:cubicBezTo>
                    <a:cubicBezTo>
                      <a:pt x="215" y="62"/>
                      <a:pt x="224" y="62"/>
                      <a:pt x="230" y="62"/>
                    </a:cubicBezTo>
                    <a:cubicBezTo>
                      <a:pt x="232" y="62"/>
                      <a:pt x="232" y="62"/>
                      <a:pt x="234" y="60"/>
                    </a:cubicBezTo>
                    <a:cubicBezTo>
                      <a:pt x="234" y="59"/>
                      <a:pt x="234" y="59"/>
                      <a:pt x="234" y="59"/>
                    </a:cubicBezTo>
                    <a:cubicBezTo>
                      <a:pt x="234" y="41"/>
                      <a:pt x="234" y="22"/>
                      <a:pt x="234" y="4"/>
                    </a:cubicBezTo>
                    <a:cubicBezTo>
                      <a:pt x="234" y="2"/>
                      <a:pt x="232" y="0"/>
                      <a:pt x="23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184" rtl="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srgbClr val="000000"/>
                  </a:solidFill>
                  <a:effectLst/>
                  <a:uLnTx/>
                  <a:uFillTx/>
                  <a:latin typeface="Segoe UI"/>
                  <a:ea typeface="+mn-ea"/>
                  <a:cs typeface="+mn-cs"/>
                </a:endParaRPr>
              </a:p>
            </p:txBody>
          </p:sp>
          <p:sp>
            <p:nvSpPr>
              <p:cNvPr id="33" name="Freeform 88"/>
              <p:cNvSpPr>
                <a:spLocks/>
              </p:cNvSpPr>
              <p:nvPr/>
            </p:nvSpPr>
            <p:spPr bwMode="auto">
              <a:xfrm>
                <a:off x="3562" y="1999"/>
                <a:ext cx="553" cy="146"/>
              </a:xfrm>
              <a:custGeom>
                <a:avLst/>
                <a:gdLst>
                  <a:gd name="T0" fmla="*/ 230 w 234"/>
                  <a:gd name="T1" fmla="*/ 0 h 62"/>
                  <a:gd name="T2" fmla="*/ 199 w 234"/>
                  <a:gd name="T3" fmla="*/ 0 h 62"/>
                  <a:gd name="T4" fmla="*/ 134 w 234"/>
                  <a:gd name="T5" fmla="*/ 0 h 62"/>
                  <a:gd name="T6" fmla="*/ 76 w 234"/>
                  <a:gd name="T7" fmla="*/ 0 h 62"/>
                  <a:gd name="T8" fmla="*/ 27 w 234"/>
                  <a:gd name="T9" fmla="*/ 0 h 62"/>
                  <a:gd name="T10" fmla="*/ 2 w 234"/>
                  <a:gd name="T11" fmla="*/ 0 h 62"/>
                  <a:gd name="T12" fmla="*/ 0 w 234"/>
                  <a:gd name="T13" fmla="*/ 4 h 62"/>
                  <a:gd name="T14" fmla="*/ 0 w 234"/>
                  <a:gd name="T15" fmla="*/ 58 h 62"/>
                  <a:gd name="T16" fmla="*/ 2 w 234"/>
                  <a:gd name="T17" fmla="*/ 62 h 62"/>
                  <a:gd name="T18" fmla="*/ 34 w 234"/>
                  <a:gd name="T19" fmla="*/ 62 h 62"/>
                  <a:gd name="T20" fmla="*/ 99 w 234"/>
                  <a:gd name="T21" fmla="*/ 62 h 62"/>
                  <a:gd name="T22" fmla="*/ 157 w 234"/>
                  <a:gd name="T23" fmla="*/ 62 h 62"/>
                  <a:gd name="T24" fmla="*/ 209 w 234"/>
                  <a:gd name="T25" fmla="*/ 62 h 62"/>
                  <a:gd name="T26" fmla="*/ 230 w 234"/>
                  <a:gd name="T27" fmla="*/ 62 h 62"/>
                  <a:gd name="T28" fmla="*/ 234 w 234"/>
                  <a:gd name="T29" fmla="*/ 62 h 62"/>
                  <a:gd name="T30" fmla="*/ 234 w 234"/>
                  <a:gd name="T31" fmla="*/ 58 h 62"/>
                  <a:gd name="T32" fmla="*/ 234 w 234"/>
                  <a:gd name="T33" fmla="*/ 4 h 62"/>
                  <a:gd name="T34" fmla="*/ 230 w 234"/>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62">
                    <a:moveTo>
                      <a:pt x="230" y="0"/>
                    </a:moveTo>
                    <a:cubicBezTo>
                      <a:pt x="218" y="0"/>
                      <a:pt x="213" y="0"/>
                      <a:pt x="199" y="0"/>
                    </a:cubicBezTo>
                    <a:cubicBezTo>
                      <a:pt x="171" y="0"/>
                      <a:pt x="163" y="0"/>
                      <a:pt x="134" y="0"/>
                    </a:cubicBezTo>
                    <a:cubicBezTo>
                      <a:pt x="100" y="0"/>
                      <a:pt x="111" y="0"/>
                      <a:pt x="76" y="0"/>
                    </a:cubicBezTo>
                    <a:cubicBezTo>
                      <a:pt x="50" y="0"/>
                      <a:pt x="52" y="0"/>
                      <a:pt x="27" y="0"/>
                    </a:cubicBezTo>
                    <a:cubicBezTo>
                      <a:pt x="17" y="0"/>
                      <a:pt x="12" y="0"/>
                      <a:pt x="2" y="0"/>
                    </a:cubicBezTo>
                    <a:cubicBezTo>
                      <a:pt x="0" y="0"/>
                      <a:pt x="0" y="2"/>
                      <a:pt x="0" y="4"/>
                    </a:cubicBezTo>
                    <a:cubicBezTo>
                      <a:pt x="0" y="21"/>
                      <a:pt x="0" y="41"/>
                      <a:pt x="0" y="58"/>
                    </a:cubicBezTo>
                    <a:cubicBezTo>
                      <a:pt x="0" y="60"/>
                      <a:pt x="0" y="62"/>
                      <a:pt x="2" y="62"/>
                    </a:cubicBezTo>
                    <a:cubicBezTo>
                      <a:pt x="15" y="62"/>
                      <a:pt x="21" y="62"/>
                      <a:pt x="34" y="62"/>
                    </a:cubicBezTo>
                    <a:cubicBezTo>
                      <a:pt x="63" y="62"/>
                      <a:pt x="71" y="62"/>
                      <a:pt x="99" y="62"/>
                    </a:cubicBezTo>
                    <a:cubicBezTo>
                      <a:pt x="134" y="62"/>
                      <a:pt x="123" y="62"/>
                      <a:pt x="157" y="62"/>
                    </a:cubicBezTo>
                    <a:cubicBezTo>
                      <a:pt x="184" y="62"/>
                      <a:pt x="180" y="62"/>
                      <a:pt x="209" y="62"/>
                    </a:cubicBezTo>
                    <a:cubicBezTo>
                      <a:pt x="215" y="62"/>
                      <a:pt x="224" y="62"/>
                      <a:pt x="230" y="62"/>
                    </a:cubicBezTo>
                    <a:cubicBezTo>
                      <a:pt x="232" y="62"/>
                      <a:pt x="232" y="62"/>
                      <a:pt x="234" y="62"/>
                    </a:cubicBezTo>
                    <a:cubicBezTo>
                      <a:pt x="234" y="60"/>
                      <a:pt x="234" y="60"/>
                      <a:pt x="234" y="58"/>
                    </a:cubicBezTo>
                    <a:cubicBezTo>
                      <a:pt x="234" y="41"/>
                      <a:pt x="234" y="21"/>
                      <a:pt x="234" y="4"/>
                    </a:cubicBezTo>
                    <a:cubicBezTo>
                      <a:pt x="234" y="2"/>
                      <a:pt x="232" y="0"/>
                      <a:pt x="23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184" rtl="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srgbClr val="000000"/>
                  </a:solidFill>
                  <a:effectLst/>
                  <a:uLnTx/>
                  <a:uFillTx/>
                  <a:latin typeface="Segoe UI"/>
                  <a:ea typeface="+mn-ea"/>
                  <a:cs typeface="+mn-cs"/>
                </a:endParaRPr>
              </a:p>
            </p:txBody>
          </p:sp>
          <p:sp>
            <p:nvSpPr>
              <p:cNvPr id="34" name="Freeform 89"/>
              <p:cNvSpPr>
                <a:spLocks/>
              </p:cNvSpPr>
              <p:nvPr/>
            </p:nvSpPr>
            <p:spPr bwMode="auto">
              <a:xfrm>
                <a:off x="3562" y="1760"/>
                <a:ext cx="553" cy="147"/>
              </a:xfrm>
              <a:custGeom>
                <a:avLst/>
                <a:gdLst>
                  <a:gd name="T0" fmla="*/ 230 w 234"/>
                  <a:gd name="T1" fmla="*/ 0 h 62"/>
                  <a:gd name="T2" fmla="*/ 199 w 234"/>
                  <a:gd name="T3" fmla="*/ 0 h 62"/>
                  <a:gd name="T4" fmla="*/ 134 w 234"/>
                  <a:gd name="T5" fmla="*/ 0 h 62"/>
                  <a:gd name="T6" fmla="*/ 76 w 234"/>
                  <a:gd name="T7" fmla="*/ 0 h 62"/>
                  <a:gd name="T8" fmla="*/ 27 w 234"/>
                  <a:gd name="T9" fmla="*/ 0 h 62"/>
                  <a:gd name="T10" fmla="*/ 2 w 234"/>
                  <a:gd name="T11" fmla="*/ 0 h 62"/>
                  <a:gd name="T12" fmla="*/ 0 w 234"/>
                  <a:gd name="T13" fmla="*/ 4 h 62"/>
                  <a:gd name="T14" fmla="*/ 0 w 234"/>
                  <a:gd name="T15" fmla="*/ 58 h 62"/>
                  <a:gd name="T16" fmla="*/ 2 w 234"/>
                  <a:gd name="T17" fmla="*/ 62 h 62"/>
                  <a:gd name="T18" fmla="*/ 34 w 234"/>
                  <a:gd name="T19" fmla="*/ 62 h 62"/>
                  <a:gd name="T20" fmla="*/ 99 w 234"/>
                  <a:gd name="T21" fmla="*/ 62 h 62"/>
                  <a:gd name="T22" fmla="*/ 157 w 234"/>
                  <a:gd name="T23" fmla="*/ 62 h 62"/>
                  <a:gd name="T24" fmla="*/ 209 w 234"/>
                  <a:gd name="T25" fmla="*/ 62 h 62"/>
                  <a:gd name="T26" fmla="*/ 230 w 234"/>
                  <a:gd name="T27" fmla="*/ 62 h 62"/>
                  <a:gd name="T28" fmla="*/ 234 w 234"/>
                  <a:gd name="T29" fmla="*/ 60 h 62"/>
                  <a:gd name="T30" fmla="*/ 234 w 234"/>
                  <a:gd name="T31" fmla="*/ 58 h 62"/>
                  <a:gd name="T32" fmla="*/ 234 w 234"/>
                  <a:gd name="T33" fmla="*/ 4 h 62"/>
                  <a:gd name="T34" fmla="*/ 230 w 234"/>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62">
                    <a:moveTo>
                      <a:pt x="230" y="0"/>
                    </a:moveTo>
                    <a:cubicBezTo>
                      <a:pt x="218" y="0"/>
                      <a:pt x="213" y="0"/>
                      <a:pt x="199" y="0"/>
                    </a:cubicBezTo>
                    <a:cubicBezTo>
                      <a:pt x="171" y="0"/>
                      <a:pt x="163" y="0"/>
                      <a:pt x="134" y="0"/>
                    </a:cubicBezTo>
                    <a:cubicBezTo>
                      <a:pt x="100" y="0"/>
                      <a:pt x="111" y="0"/>
                      <a:pt x="76" y="0"/>
                    </a:cubicBezTo>
                    <a:cubicBezTo>
                      <a:pt x="50" y="0"/>
                      <a:pt x="52" y="0"/>
                      <a:pt x="27" y="0"/>
                    </a:cubicBezTo>
                    <a:cubicBezTo>
                      <a:pt x="17" y="0"/>
                      <a:pt x="12" y="0"/>
                      <a:pt x="2" y="0"/>
                    </a:cubicBezTo>
                    <a:cubicBezTo>
                      <a:pt x="0" y="0"/>
                      <a:pt x="0" y="2"/>
                      <a:pt x="0" y="4"/>
                    </a:cubicBezTo>
                    <a:cubicBezTo>
                      <a:pt x="0" y="21"/>
                      <a:pt x="0" y="40"/>
                      <a:pt x="0" y="58"/>
                    </a:cubicBezTo>
                    <a:cubicBezTo>
                      <a:pt x="0" y="60"/>
                      <a:pt x="0" y="62"/>
                      <a:pt x="2" y="62"/>
                    </a:cubicBezTo>
                    <a:cubicBezTo>
                      <a:pt x="15" y="62"/>
                      <a:pt x="21" y="62"/>
                      <a:pt x="34" y="62"/>
                    </a:cubicBezTo>
                    <a:cubicBezTo>
                      <a:pt x="63" y="62"/>
                      <a:pt x="71" y="62"/>
                      <a:pt x="99" y="62"/>
                    </a:cubicBezTo>
                    <a:cubicBezTo>
                      <a:pt x="134" y="62"/>
                      <a:pt x="123" y="62"/>
                      <a:pt x="157" y="62"/>
                    </a:cubicBezTo>
                    <a:cubicBezTo>
                      <a:pt x="184" y="62"/>
                      <a:pt x="180" y="62"/>
                      <a:pt x="209" y="62"/>
                    </a:cubicBezTo>
                    <a:cubicBezTo>
                      <a:pt x="215" y="62"/>
                      <a:pt x="224" y="62"/>
                      <a:pt x="230" y="62"/>
                    </a:cubicBezTo>
                    <a:cubicBezTo>
                      <a:pt x="232" y="62"/>
                      <a:pt x="232" y="62"/>
                      <a:pt x="234" y="60"/>
                    </a:cubicBezTo>
                    <a:cubicBezTo>
                      <a:pt x="234" y="60"/>
                      <a:pt x="234" y="60"/>
                      <a:pt x="234" y="58"/>
                    </a:cubicBezTo>
                    <a:cubicBezTo>
                      <a:pt x="234" y="40"/>
                      <a:pt x="234" y="21"/>
                      <a:pt x="234" y="4"/>
                    </a:cubicBezTo>
                    <a:cubicBezTo>
                      <a:pt x="234" y="2"/>
                      <a:pt x="232" y="0"/>
                      <a:pt x="23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184" rtl="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srgbClr val="000000"/>
                  </a:solidFill>
                  <a:effectLst/>
                  <a:uLnTx/>
                  <a:uFillTx/>
                  <a:latin typeface="Segoe UI"/>
                  <a:ea typeface="+mn-ea"/>
                  <a:cs typeface="+mn-cs"/>
                </a:endParaRPr>
              </a:p>
            </p:txBody>
          </p:sp>
          <p:sp>
            <p:nvSpPr>
              <p:cNvPr id="35" name="Freeform 90"/>
              <p:cNvSpPr>
                <a:spLocks/>
              </p:cNvSpPr>
              <p:nvPr/>
            </p:nvSpPr>
            <p:spPr bwMode="auto">
              <a:xfrm>
                <a:off x="3562" y="1522"/>
                <a:ext cx="553" cy="141"/>
              </a:xfrm>
              <a:custGeom>
                <a:avLst/>
                <a:gdLst>
                  <a:gd name="T0" fmla="*/ 230 w 234"/>
                  <a:gd name="T1" fmla="*/ 0 h 60"/>
                  <a:gd name="T2" fmla="*/ 199 w 234"/>
                  <a:gd name="T3" fmla="*/ 0 h 60"/>
                  <a:gd name="T4" fmla="*/ 134 w 234"/>
                  <a:gd name="T5" fmla="*/ 0 h 60"/>
                  <a:gd name="T6" fmla="*/ 76 w 234"/>
                  <a:gd name="T7" fmla="*/ 0 h 60"/>
                  <a:gd name="T8" fmla="*/ 27 w 234"/>
                  <a:gd name="T9" fmla="*/ 0 h 60"/>
                  <a:gd name="T10" fmla="*/ 2 w 234"/>
                  <a:gd name="T11" fmla="*/ 0 h 60"/>
                  <a:gd name="T12" fmla="*/ 0 w 234"/>
                  <a:gd name="T13" fmla="*/ 4 h 60"/>
                  <a:gd name="T14" fmla="*/ 0 w 234"/>
                  <a:gd name="T15" fmla="*/ 57 h 60"/>
                  <a:gd name="T16" fmla="*/ 2 w 234"/>
                  <a:gd name="T17" fmla="*/ 60 h 60"/>
                  <a:gd name="T18" fmla="*/ 34 w 234"/>
                  <a:gd name="T19" fmla="*/ 60 h 60"/>
                  <a:gd name="T20" fmla="*/ 99 w 234"/>
                  <a:gd name="T21" fmla="*/ 60 h 60"/>
                  <a:gd name="T22" fmla="*/ 157 w 234"/>
                  <a:gd name="T23" fmla="*/ 60 h 60"/>
                  <a:gd name="T24" fmla="*/ 209 w 234"/>
                  <a:gd name="T25" fmla="*/ 60 h 60"/>
                  <a:gd name="T26" fmla="*/ 230 w 234"/>
                  <a:gd name="T27" fmla="*/ 60 h 60"/>
                  <a:gd name="T28" fmla="*/ 234 w 234"/>
                  <a:gd name="T29" fmla="*/ 58 h 60"/>
                  <a:gd name="T30" fmla="*/ 234 w 234"/>
                  <a:gd name="T31" fmla="*/ 57 h 60"/>
                  <a:gd name="T32" fmla="*/ 234 w 234"/>
                  <a:gd name="T33" fmla="*/ 4 h 60"/>
                  <a:gd name="T34" fmla="*/ 230 w 234"/>
                  <a:gd name="T3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60">
                    <a:moveTo>
                      <a:pt x="230" y="0"/>
                    </a:moveTo>
                    <a:cubicBezTo>
                      <a:pt x="218" y="0"/>
                      <a:pt x="213" y="0"/>
                      <a:pt x="199" y="0"/>
                    </a:cubicBezTo>
                    <a:cubicBezTo>
                      <a:pt x="171" y="0"/>
                      <a:pt x="163" y="0"/>
                      <a:pt x="134" y="0"/>
                    </a:cubicBezTo>
                    <a:cubicBezTo>
                      <a:pt x="100" y="0"/>
                      <a:pt x="111" y="0"/>
                      <a:pt x="76" y="0"/>
                    </a:cubicBezTo>
                    <a:cubicBezTo>
                      <a:pt x="50" y="0"/>
                      <a:pt x="52" y="0"/>
                      <a:pt x="27" y="0"/>
                    </a:cubicBezTo>
                    <a:cubicBezTo>
                      <a:pt x="17" y="0"/>
                      <a:pt x="12" y="0"/>
                      <a:pt x="2" y="0"/>
                    </a:cubicBezTo>
                    <a:cubicBezTo>
                      <a:pt x="0" y="0"/>
                      <a:pt x="0" y="2"/>
                      <a:pt x="0" y="4"/>
                    </a:cubicBezTo>
                    <a:cubicBezTo>
                      <a:pt x="0" y="21"/>
                      <a:pt x="0" y="40"/>
                      <a:pt x="0" y="57"/>
                    </a:cubicBezTo>
                    <a:cubicBezTo>
                      <a:pt x="0" y="58"/>
                      <a:pt x="0" y="60"/>
                      <a:pt x="2" y="60"/>
                    </a:cubicBezTo>
                    <a:cubicBezTo>
                      <a:pt x="15" y="60"/>
                      <a:pt x="21" y="60"/>
                      <a:pt x="34" y="60"/>
                    </a:cubicBezTo>
                    <a:cubicBezTo>
                      <a:pt x="63" y="60"/>
                      <a:pt x="71" y="60"/>
                      <a:pt x="99" y="60"/>
                    </a:cubicBezTo>
                    <a:cubicBezTo>
                      <a:pt x="134" y="60"/>
                      <a:pt x="123" y="60"/>
                      <a:pt x="157" y="60"/>
                    </a:cubicBezTo>
                    <a:cubicBezTo>
                      <a:pt x="184" y="60"/>
                      <a:pt x="180" y="60"/>
                      <a:pt x="209" y="60"/>
                    </a:cubicBezTo>
                    <a:cubicBezTo>
                      <a:pt x="215" y="60"/>
                      <a:pt x="224" y="60"/>
                      <a:pt x="230" y="60"/>
                    </a:cubicBezTo>
                    <a:cubicBezTo>
                      <a:pt x="232" y="60"/>
                      <a:pt x="232" y="60"/>
                      <a:pt x="234" y="58"/>
                    </a:cubicBezTo>
                    <a:cubicBezTo>
                      <a:pt x="234" y="58"/>
                      <a:pt x="234" y="58"/>
                      <a:pt x="234" y="57"/>
                    </a:cubicBezTo>
                    <a:cubicBezTo>
                      <a:pt x="234" y="40"/>
                      <a:pt x="234" y="21"/>
                      <a:pt x="234" y="4"/>
                    </a:cubicBezTo>
                    <a:cubicBezTo>
                      <a:pt x="234" y="2"/>
                      <a:pt x="232" y="0"/>
                      <a:pt x="23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184" rtl="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srgbClr val="000000"/>
                  </a:solidFill>
                  <a:effectLst/>
                  <a:uLnTx/>
                  <a:uFillTx/>
                  <a:latin typeface="Segoe UI"/>
                  <a:ea typeface="+mn-ea"/>
                  <a:cs typeface="+mn-cs"/>
                </a:endParaRPr>
              </a:p>
            </p:txBody>
          </p:sp>
          <p:sp>
            <p:nvSpPr>
              <p:cNvPr id="36" name="Freeform 91"/>
              <p:cNvSpPr>
                <a:spLocks noEditPoints="1"/>
              </p:cNvSpPr>
              <p:nvPr/>
            </p:nvSpPr>
            <p:spPr bwMode="auto">
              <a:xfrm>
                <a:off x="3383" y="1210"/>
                <a:ext cx="916" cy="1897"/>
              </a:xfrm>
              <a:custGeom>
                <a:avLst/>
                <a:gdLst>
                  <a:gd name="T0" fmla="*/ 366 w 388"/>
                  <a:gd name="T1" fmla="*/ 38 h 803"/>
                  <a:gd name="T2" fmla="*/ 334 w 388"/>
                  <a:gd name="T3" fmla="*/ 16 h 803"/>
                  <a:gd name="T4" fmla="*/ 285 w 388"/>
                  <a:gd name="T5" fmla="*/ 0 h 803"/>
                  <a:gd name="T6" fmla="*/ 103 w 388"/>
                  <a:gd name="T7" fmla="*/ 0 h 803"/>
                  <a:gd name="T8" fmla="*/ 54 w 388"/>
                  <a:gd name="T9" fmla="*/ 16 h 803"/>
                  <a:gd name="T10" fmla="*/ 22 w 388"/>
                  <a:gd name="T11" fmla="*/ 38 h 803"/>
                  <a:gd name="T12" fmla="*/ 0 w 388"/>
                  <a:gd name="T13" fmla="*/ 81 h 803"/>
                  <a:gd name="T14" fmla="*/ 0 w 388"/>
                  <a:gd name="T15" fmla="*/ 776 h 803"/>
                  <a:gd name="T16" fmla="*/ 27 w 388"/>
                  <a:gd name="T17" fmla="*/ 803 h 803"/>
                  <a:gd name="T18" fmla="*/ 361 w 388"/>
                  <a:gd name="T19" fmla="*/ 803 h 803"/>
                  <a:gd name="T20" fmla="*/ 388 w 388"/>
                  <a:gd name="T21" fmla="*/ 776 h 803"/>
                  <a:gd name="T22" fmla="*/ 388 w 388"/>
                  <a:gd name="T23" fmla="*/ 81 h 803"/>
                  <a:gd name="T24" fmla="*/ 366 w 388"/>
                  <a:gd name="T25" fmla="*/ 38 h 803"/>
                  <a:gd name="T26" fmla="*/ 356 w 388"/>
                  <a:gd name="T27" fmla="*/ 756 h 803"/>
                  <a:gd name="T28" fmla="*/ 30 w 388"/>
                  <a:gd name="T29" fmla="*/ 756 h 803"/>
                  <a:gd name="T30" fmla="*/ 30 w 388"/>
                  <a:gd name="T31" fmla="*/ 731 h 803"/>
                  <a:gd name="T32" fmla="*/ 356 w 388"/>
                  <a:gd name="T33" fmla="*/ 731 h 803"/>
                  <a:gd name="T34" fmla="*/ 356 w 388"/>
                  <a:gd name="T35" fmla="*/ 756 h 803"/>
                  <a:gd name="T36" fmla="*/ 31 w 388"/>
                  <a:gd name="T37" fmla="*/ 676 h 803"/>
                  <a:gd name="T38" fmla="*/ 55 w 388"/>
                  <a:gd name="T39" fmla="*/ 652 h 803"/>
                  <a:gd name="T40" fmla="*/ 79 w 388"/>
                  <a:gd name="T41" fmla="*/ 676 h 803"/>
                  <a:gd name="T42" fmla="*/ 55 w 388"/>
                  <a:gd name="T43" fmla="*/ 700 h 803"/>
                  <a:gd name="T44" fmla="*/ 31 w 388"/>
                  <a:gd name="T45" fmla="*/ 676 h 803"/>
                  <a:gd name="T46" fmla="*/ 120 w 388"/>
                  <a:gd name="T47" fmla="*/ 676 h 803"/>
                  <a:gd name="T48" fmla="*/ 144 w 388"/>
                  <a:gd name="T49" fmla="*/ 652 h 803"/>
                  <a:gd name="T50" fmla="*/ 168 w 388"/>
                  <a:gd name="T51" fmla="*/ 676 h 803"/>
                  <a:gd name="T52" fmla="*/ 144 w 388"/>
                  <a:gd name="T53" fmla="*/ 700 h 803"/>
                  <a:gd name="T54" fmla="*/ 120 w 388"/>
                  <a:gd name="T55" fmla="*/ 676 h 803"/>
                  <a:gd name="T56" fmla="*/ 356 w 388"/>
                  <a:gd name="T57" fmla="*/ 615 h 803"/>
                  <a:gd name="T58" fmla="*/ 30 w 388"/>
                  <a:gd name="T59" fmla="*/ 615 h 803"/>
                  <a:gd name="T60" fmla="*/ 30 w 388"/>
                  <a:gd name="T61" fmla="*/ 588 h 803"/>
                  <a:gd name="T62" fmla="*/ 356 w 388"/>
                  <a:gd name="T63" fmla="*/ 588 h 803"/>
                  <a:gd name="T64" fmla="*/ 356 w 388"/>
                  <a:gd name="T65" fmla="*/ 615 h 803"/>
                  <a:gd name="T66" fmla="*/ 356 w 388"/>
                  <a:gd name="T67" fmla="*/ 518 h 803"/>
                  <a:gd name="T68" fmla="*/ 331 w 388"/>
                  <a:gd name="T69" fmla="*/ 545 h 803"/>
                  <a:gd name="T70" fmla="*/ 318 w 388"/>
                  <a:gd name="T71" fmla="*/ 545 h 803"/>
                  <a:gd name="T72" fmla="*/ 216 w 388"/>
                  <a:gd name="T73" fmla="*/ 545 h 803"/>
                  <a:gd name="T74" fmla="*/ 143 w 388"/>
                  <a:gd name="T75" fmla="*/ 545 h 803"/>
                  <a:gd name="T76" fmla="*/ 51 w 388"/>
                  <a:gd name="T77" fmla="*/ 545 h 803"/>
                  <a:gd name="T78" fmla="*/ 46 w 388"/>
                  <a:gd name="T79" fmla="*/ 545 h 803"/>
                  <a:gd name="T80" fmla="*/ 30 w 388"/>
                  <a:gd name="T81" fmla="*/ 518 h 803"/>
                  <a:gd name="T82" fmla="*/ 30 w 388"/>
                  <a:gd name="T83" fmla="*/ 113 h 803"/>
                  <a:gd name="T84" fmla="*/ 57 w 388"/>
                  <a:gd name="T85" fmla="*/ 86 h 803"/>
                  <a:gd name="T86" fmla="*/ 329 w 388"/>
                  <a:gd name="T87" fmla="*/ 86 h 803"/>
                  <a:gd name="T88" fmla="*/ 356 w 388"/>
                  <a:gd name="T89" fmla="*/ 113 h 803"/>
                  <a:gd name="T90" fmla="*/ 356 w 388"/>
                  <a:gd name="T91" fmla="*/ 518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8" h="803">
                    <a:moveTo>
                      <a:pt x="366" y="38"/>
                    </a:moveTo>
                    <a:cubicBezTo>
                      <a:pt x="334" y="16"/>
                      <a:pt x="334" y="16"/>
                      <a:pt x="334" y="16"/>
                    </a:cubicBezTo>
                    <a:cubicBezTo>
                      <a:pt x="322" y="7"/>
                      <a:pt x="300" y="0"/>
                      <a:pt x="285" y="0"/>
                    </a:cubicBezTo>
                    <a:cubicBezTo>
                      <a:pt x="103" y="0"/>
                      <a:pt x="103" y="0"/>
                      <a:pt x="103" y="0"/>
                    </a:cubicBezTo>
                    <a:cubicBezTo>
                      <a:pt x="88" y="0"/>
                      <a:pt x="66" y="7"/>
                      <a:pt x="54" y="16"/>
                    </a:cubicBezTo>
                    <a:cubicBezTo>
                      <a:pt x="22" y="38"/>
                      <a:pt x="22" y="38"/>
                      <a:pt x="22" y="38"/>
                    </a:cubicBezTo>
                    <a:cubicBezTo>
                      <a:pt x="10" y="47"/>
                      <a:pt x="0" y="66"/>
                      <a:pt x="0" y="81"/>
                    </a:cubicBezTo>
                    <a:cubicBezTo>
                      <a:pt x="0" y="776"/>
                      <a:pt x="0" y="776"/>
                      <a:pt x="0" y="776"/>
                    </a:cubicBezTo>
                    <a:cubicBezTo>
                      <a:pt x="0" y="791"/>
                      <a:pt x="12" y="803"/>
                      <a:pt x="27" y="803"/>
                    </a:cubicBezTo>
                    <a:cubicBezTo>
                      <a:pt x="361" y="803"/>
                      <a:pt x="361" y="803"/>
                      <a:pt x="361" y="803"/>
                    </a:cubicBezTo>
                    <a:cubicBezTo>
                      <a:pt x="376" y="803"/>
                      <a:pt x="388" y="791"/>
                      <a:pt x="388" y="776"/>
                    </a:cubicBezTo>
                    <a:cubicBezTo>
                      <a:pt x="388" y="81"/>
                      <a:pt x="388" y="81"/>
                      <a:pt x="388" y="81"/>
                    </a:cubicBezTo>
                    <a:cubicBezTo>
                      <a:pt x="388" y="66"/>
                      <a:pt x="378" y="47"/>
                      <a:pt x="366" y="38"/>
                    </a:cubicBezTo>
                    <a:close/>
                    <a:moveTo>
                      <a:pt x="356" y="756"/>
                    </a:moveTo>
                    <a:cubicBezTo>
                      <a:pt x="94" y="756"/>
                      <a:pt x="40" y="756"/>
                      <a:pt x="30" y="756"/>
                    </a:cubicBezTo>
                    <a:cubicBezTo>
                      <a:pt x="30" y="731"/>
                      <a:pt x="30" y="731"/>
                      <a:pt x="30" y="731"/>
                    </a:cubicBezTo>
                    <a:cubicBezTo>
                      <a:pt x="292" y="731"/>
                      <a:pt x="346" y="731"/>
                      <a:pt x="356" y="731"/>
                    </a:cubicBezTo>
                    <a:cubicBezTo>
                      <a:pt x="356" y="756"/>
                      <a:pt x="356" y="756"/>
                      <a:pt x="356" y="756"/>
                    </a:cubicBezTo>
                    <a:close/>
                    <a:moveTo>
                      <a:pt x="31" y="676"/>
                    </a:moveTo>
                    <a:cubicBezTo>
                      <a:pt x="31" y="663"/>
                      <a:pt x="42" y="652"/>
                      <a:pt x="55" y="652"/>
                    </a:cubicBezTo>
                    <a:cubicBezTo>
                      <a:pt x="68" y="652"/>
                      <a:pt x="79" y="663"/>
                      <a:pt x="79" y="676"/>
                    </a:cubicBezTo>
                    <a:cubicBezTo>
                      <a:pt x="79" y="689"/>
                      <a:pt x="68" y="700"/>
                      <a:pt x="55" y="700"/>
                    </a:cubicBezTo>
                    <a:cubicBezTo>
                      <a:pt x="42" y="700"/>
                      <a:pt x="31" y="689"/>
                      <a:pt x="31" y="676"/>
                    </a:cubicBezTo>
                    <a:close/>
                    <a:moveTo>
                      <a:pt x="120" y="676"/>
                    </a:moveTo>
                    <a:cubicBezTo>
                      <a:pt x="120" y="663"/>
                      <a:pt x="130" y="652"/>
                      <a:pt x="144" y="652"/>
                    </a:cubicBezTo>
                    <a:cubicBezTo>
                      <a:pt x="157" y="652"/>
                      <a:pt x="168" y="663"/>
                      <a:pt x="168" y="676"/>
                    </a:cubicBezTo>
                    <a:cubicBezTo>
                      <a:pt x="168" y="689"/>
                      <a:pt x="157" y="700"/>
                      <a:pt x="144" y="700"/>
                    </a:cubicBezTo>
                    <a:cubicBezTo>
                      <a:pt x="130" y="700"/>
                      <a:pt x="120" y="689"/>
                      <a:pt x="120" y="676"/>
                    </a:cubicBezTo>
                    <a:close/>
                    <a:moveTo>
                      <a:pt x="356" y="615"/>
                    </a:moveTo>
                    <a:cubicBezTo>
                      <a:pt x="94" y="615"/>
                      <a:pt x="40" y="615"/>
                      <a:pt x="30" y="615"/>
                    </a:cubicBezTo>
                    <a:cubicBezTo>
                      <a:pt x="30" y="588"/>
                      <a:pt x="30" y="588"/>
                      <a:pt x="30" y="588"/>
                    </a:cubicBezTo>
                    <a:cubicBezTo>
                      <a:pt x="292" y="588"/>
                      <a:pt x="346" y="588"/>
                      <a:pt x="356" y="588"/>
                    </a:cubicBezTo>
                    <a:cubicBezTo>
                      <a:pt x="356" y="615"/>
                      <a:pt x="356" y="615"/>
                      <a:pt x="356" y="615"/>
                    </a:cubicBezTo>
                    <a:close/>
                    <a:moveTo>
                      <a:pt x="356" y="518"/>
                    </a:moveTo>
                    <a:cubicBezTo>
                      <a:pt x="356" y="533"/>
                      <a:pt x="345" y="545"/>
                      <a:pt x="331" y="545"/>
                    </a:cubicBezTo>
                    <a:cubicBezTo>
                      <a:pt x="331" y="545"/>
                      <a:pt x="331" y="545"/>
                      <a:pt x="318" y="545"/>
                    </a:cubicBezTo>
                    <a:cubicBezTo>
                      <a:pt x="285" y="545"/>
                      <a:pt x="251" y="545"/>
                      <a:pt x="216" y="545"/>
                    </a:cubicBezTo>
                    <a:cubicBezTo>
                      <a:pt x="178" y="545"/>
                      <a:pt x="183" y="545"/>
                      <a:pt x="143" y="545"/>
                    </a:cubicBezTo>
                    <a:cubicBezTo>
                      <a:pt x="112" y="545"/>
                      <a:pt x="82" y="545"/>
                      <a:pt x="51" y="545"/>
                    </a:cubicBezTo>
                    <a:cubicBezTo>
                      <a:pt x="46" y="545"/>
                      <a:pt x="46" y="545"/>
                      <a:pt x="46" y="545"/>
                    </a:cubicBezTo>
                    <a:cubicBezTo>
                      <a:pt x="37" y="545"/>
                      <a:pt x="30" y="533"/>
                      <a:pt x="30" y="518"/>
                    </a:cubicBezTo>
                    <a:cubicBezTo>
                      <a:pt x="30" y="113"/>
                      <a:pt x="30" y="113"/>
                      <a:pt x="30" y="113"/>
                    </a:cubicBezTo>
                    <a:cubicBezTo>
                      <a:pt x="30" y="98"/>
                      <a:pt x="42" y="86"/>
                      <a:pt x="57" y="86"/>
                    </a:cubicBezTo>
                    <a:cubicBezTo>
                      <a:pt x="329" y="86"/>
                      <a:pt x="329" y="86"/>
                      <a:pt x="329" y="86"/>
                    </a:cubicBezTo>
                    <a:cubicBezTo>
                      <a:pt x="344" y="86"/>
                      <a:pt x="356" y="98"/>
                      <a:pt x="356" y="113"/>
                    </a:cubicBezTo>
                    <a:lnTo>
                      <a:pt x="356" y="51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184" rtl="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srgbClr val="000000"/>
                  </a:solidFill>
                  <a:effectLst/>
                  <a:uLnTx/>
                  <a:uFillTx/>
                  <a:latin typeface="Segoe UI"/>
                  <a:ea typeface="+mn-ea"/>
                  <a:cs typeface="+mn-cs"/>
                </a:endParaRPr>
              </a:p>
            </p:txBody>
          </p:sp>
        </p:grpSp>
        <p:sp>
          <p:nvSpPr>
            <p:cNvPr id="18" name="Freeform 10"/>
            <p:cNvSpPr>
              <a:spLocks noChangeAspect="1" noEditPoints="1"/>
            </p:cNvSpPr>
            <p:nvPr/>
          </p:nvSpPr>
          <p:spPr bwMode="black">
            <a:xfrm>
              <a:off x="5879409" y="1361119"/>
              <a:ext cx="867433" cy="519258"/>
            </a:xfrm>
            <a:custGeom>
              <a:avLst/>
              <a:gdLst>
                <a:gd name="T0" fmla="*/ 401 w 672"/>
                <a:gd name="T1" fmla="*/ 114 h 402"/>
                <a:gd name="T2" fmla="*/ 545 w 672"/>
                <a:gd name="T3" fmla="*/ 258 h 402"/>
                <a:gd name="T4" fmla="*/ 401 w 672"/>
                <a:gd name="T5" fmla="*/ 402 h 402"/>
                <a:gd name="T6" fmla="*/ 401 w 672"/>
                <a:gd name="T7" fmla="*/ 402 h 402"/>
                <a:gd name="T8" fmla="*/ 401 w 672"/>
                <a:gd name="T9" fmla="*/ 402 h 402"/>
                <a:gd name="T10" fmla="*/ 96 w 672"/>
                <a:gd name="T11" fmla="*/ 402 h 402"/>
                <a:gd name="T12" fmla="*/ 96 w 672"/>
                <a:gd name="T13" fmla="*/ 402 h 402"/>
                <a:gd name="T14" fmla="*/ 90 w 672"/>
                <a:gd name="T15" fmla="*/ 402 h 402"/>
                <a:gd name="T16" fmla="*/ 90 w 672"/>
                <a:gd name="T17" fmla="*/ 402 h 402"/>
                <a:gd name="T18" fmla="*/ 89 w 672"/>
                <a:gd name="T19" fmla="*/ 402 h 402"/>
                <a:gd name="T20" fmla="*/ 0 w 672"/>
                <a:gd name="T21" fmla="*/ 314 h 402"/>
                <a:gd name="T22" fmla="*/ 89 w 672"/>
                <a:gd name="T23" fmla="*/ 225 h 402"/>
                <a:gd name="T24" fmla="*/ 124 w 672"/>
                <a:gd name="T25" fmla="*/ 233 h 402"/>
                <a:gd name="T26" fmla="*/ 226 w 672"/>
                <a:gd name="T27" fmla="*/ 171 h 402"/>
                <a:gd name="T28" fmla="*/ 278 w 672"/>
                <a:gd name="T29" fmla="*/ 184 h 402"/>
                <a:gd name="T30" fmla="*/ 401 w 672"/>
                <a:gd name="T31" fmla="*/ 114 h 402"/>
                <a:gd name="T32" fmla="*/ 544 w 672"/>
                <a:gd name="T33" fmla="*/ 0 h 402"/>
                <a:gd name="T34" fmla="*/ 672 w 672"/>
                <a:gd name="T35" fmla="*/ 128 h 402"/>
                <a:gd name="T36" fmla="*/ 557 w 672"/>
                <a:gd name="T37" fmla="*/ 255 h 402"/>
                <a:gd name="T38" fmla="*/ 557 w 672"/>
                <a:gd name="T39" fmla="*/ 253 h 402"/>
                <a:gd name="T40" fmla="*/ 403 w 672"/>
                <a:gd name="T41" fmla="*/ 100 h 402"/>
                <a:gd name="T42" fmla="*/ 273 w 672"/>
                <a:gd name="T43" fmla="*/ 171 h 402"/>
                <a:gd name="T44" fmla="*/ 229 w 672"/>
                <a:gd name="T45" fmla="*/ 159 h 402"/>
                <a:gd name="T46" fmla="*/ 192 w 672"/>
                <a:gd name="T47" fmla="*/ 168 h 402"/>
                <a:gd name="T48" fmla="*/ 265 w 672"/>
                <a:gd name="T49" fmla="*/ 104 h 402"/>
                <a:gd name="T50" fmla="*/ 295 w 672"/>
                <a:gd name="T51" fmla="*/ 111 h 402"/>
                <a:gd name="T52" fmla="*/ 387 w 672"/>
                <a:gd name="T53" fmla="*/ 53 h 402"/>
                <a:gd name="T54" fmla="*/ 433 w 672"/>
                <a:gd name="T55" fmla="*/ 65 h 402"/>
                <a:gd name="T56" fmla="*/ 544 w 672"/>
                <a:gd name="T5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2" h="402">
                  <a:moveTo>
                    <a:pt x="401" y="114"/>
                  </a:moveTo>
                  <a:cubicBezTo>
                    <a:pt x="481" y="114"/>
                    <a:pt x="545" y="178"/>
                    <a:pt x="545" y="258"/>
                  </a:cubicBezTo>
                  <a:cubicBezTo>
                    <a:pt x="545" y="338"/>
                    <a:pt x="481" y="402"/>
                    <a:pt x="401" y="402"/>
                  </a:cubicBezTo>
                  <a:cubicBezTo>
                    <a:pt x="401" y="402"/>
                    <a:pt x="401" y="402"/>
                    <a:pt x="401" y="402"/>
                  </a:cubicBezTo>
                  <a:cubicBezTo>
                    <a:pt x="401" y="402"/>
                    <a:pt x="401" y="402"/>
                    <a:pt x="401" y="402"/>
                  </a:cubicBezTo>
                  <a:cubicBezTo>
                    <a:pt x="96" y="402"/>
                    <a:pt x="96" y="402"/>
                    <a:pt x="96" y="402"/>
                  </a:cubicBezTo>
                  <a:cubicBezTo>
                    <a:pt x="96" y="402"/>
                    <a:pt x="96" y="402"/>
                    <a:pt x="96" y="402"/>
                  </a:cubicBezTo>
                  <a:cubicBezTo>
                    <a:pt x="90" y="402"/>
                    <a:pt x="90" y="402"/>
                    <a:pt x="90" y="402"/>
                  </a:cubicBezTo>
                  <a:cubicBezTo>
                    <a:pt x="90" y="402"/>
                    <a:pt x="90" y="402"/>
                    <a:pt x="90" y="402"/>
                  </a:cubicBezTo>
                  <a:cubicBezTo>
                    <a:pt x="90" y="402"/>
                    <a:pt x="89" y="402"/>
                    <a:pt x="89" y="402"/>
                  </a:cubicBezTo>
                  <a:cubicBezTo>
                    <a:pt x="40" y="402"/>
                    <a:pt x="0" y="363"/>
                    <a:pt x="0" y="314"/>
                  </a:cubicBezTo>
                  <a:cubicBezTo>
                    <a:pt x="0" y="265"/>
                    <a:pt x="40" y="225"/>
                    <a:pt x="89" y="225"/>
                  </a:cubicBezTo>
                  <a:cubicBezTo>
                    <a:pt x="102" y="225"/>
                    <a:pt x="114" y="228"/>
                    <a:pt x="124" y="233"/>
                  </a:cubicBezTo>
                  <a:cubicBezTo>
                    <a:pt x="143" y="196"/>
                    <a:pt x="181" y="171"/>
                    <a:pt x="226" y="171"/>
                  </a:cubicBezTo>
                  <a:cubicBezTo>
                    <a:pt x="244" y="171"/>
                    <a:pt x="262" y="176"/>
                    <a:pt x="278" y="184"/>
                  </a:cubicBezTo>
                  <a:cubicBezTo>
                    <a:pt x="303" y="142"/>
                    <a:pt x="349" y="114"/>
                    <a:pt x="401" y="114"/>
                  </a:cubicBezTo>
                  <a:close/>
                  <a:moveTo>
                    <a:pt x="544" y="0"/>
                  </a:moveTo>
                  <a:cubicBezTo>
                    <a:pt x="615" y="0"/>
                    <a:pt x="672" y="57"/>
                    <a:pt x="672" y="128"/>
                  </a:cubicBezTo>
                  <a:cubicBezTo>
                    <a:pt x="672" y="194"/>
                    <a:pt x="622" y="249"/>
                    <a:pt x="557" y="255"/>
                  </a:cubicBezTo>
                  <a:cubicBezTo>
                    <a:pt x="557" y="253"/>
                    <a:pt x="557" y="253"/>
                    <a:pt x="557" y="253"/>
                  </a:cubicBezTo>
                  <a:cubicBezTo>
                    <a:pt x="557" y="168"/>
                    <a:pt x="488" y="100"/>
                    <a:pt x="403" y="100"/>
                  </a:cubicBezTo>
                  <a:cubicBezTo>
                    <a:pt x="348" y="100"/>
                    <a:pt x="300" y="128"/>
                    <a:pt x="273" y="171"/>
                  </a:cubicBezTo>
                  <a:cubicBezTo>
                    <a:pt x="260" y="163"/>
                    <a:pt x="245" y="159"/>
                    <a:pt x="229" y="159"/>
                  </a:cubicBezTo>
                  <a:cubicBezTo>
                    <a:pt x="216" y="159"/>
                    <a:pt x="203" y="162"/>
                    <a:pt x="192" y="168"/>
                  </a:cubicBezTo>
                  <a:cubicBezTo>
                    <a:pt x="196" y="132"/>
                    <a:pt x="227" y="104"/>
                    <a:pt x="265" y="104"/>
                  </a:cubicBezTo>
                  <a:cubicBezTo>
                    <a:pt x="275" y="104"/>
                    <a:pt x="286" y="106"/>
                    <a:pt x="295" y="111"/>
                  </a:cubicBezTo>
                  <a:cubicBezTo>
                    <a:pt x="311" y="77"/>
                    <a:pt x="346" y="53"/>
                    <a:pt x="387" y="53"/>
                  </a:cubicBezTo>
                  <a:cubicBezTo>
                    <a:pt x="403" y="53"/>
                    <a:pt x="419" y="57"/>
                    <a:pt x="433" y="65"/>
                  </a:cubicBezTo>
                  <a:cubicBezTo>
                    <a:pt x="455" y="26"/>
                    <a:pt x="496" y="0"/>
                    <a:pt x="5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a typeface="+mn-ea"/>
                <a:cs typeface="+mn-cs"/>
              </a:endParaRPr>
            </a:p>
          </p:txBody>
        </p:sp>
        <p:cxnSp>
          <p:nvCxnSpPr>
            <p:cNvPr id="19" name="Straight Arrow Connector 24"/>
            <p:cNvCxnSpPr/>
            <p:nvPr/>
          </p:nvCxnSpPr>
          <p:spPr>
            <a:xfrm rot="16200000" flipV="1">
              <a:off x="6293050" y="1690362"/>
              <a:ext cx="360280" cy="273857"/>
            </a:xfrm>
            <a:prstGeom prst="curvedConnector3">
              <a:avLst>
                <a:gd name="adj1" fmla="val 50000"/>
              </a:avLst>
            </a:prstGeom>
            <a:grpFill/>
            <a:ln w="38100" cap="flat" cmpd="sng" algn="ctr">
              <a:solidFill>
                <a:srgbClr val="000000"/>
              </a:solidFill>
              <a:prstDash val="sysDot"/>
              <a:headEnd type="none" w="lg" len="sm"/>
              <a:tailEnd type="none" w="lg" len="sm"/>
            </a:ln>
            <a:effectLst/>
          </p:spPr>
        </p:cxnSp>
        <p:grpSp>
          <p:nvGrpSpPr>
            <p:cNvPr id="20" name="Group 19"/>
            <p:cNvGrpSpPr/>
            <p:nvPr/>
          </p:nvGrpSpPr>
          <p:grpSpPr>
            <a:xfrm>
              <a:off x="5900414" y="2043648"/>
              <a:ext cx="300523" cy="699552"/>
              <a:chOff x="5778097" y="2026386"/>
              <a:chExt cx="343041" cy="798525"/>
            </a:xfrm>
            <a:grpFill/>
          </p:grpSpPr>
          <p:grpSp>
            <p:nvGrpSpPr>
              <p:cNvPr id="22" name="Group 21"/>
              <p:cNvGrpSpPr/>
              <p:nvPr/>
            </p:nvGrpSpPr>
            <p:grpSpPr>
              <a:xfrm>
                <a:off x="5778097" y="2026386"/>
                <a:ext cx="343041" cy="242039"/>
                <a:chOff x="5556250" y="2120900"/>
                <a:chExt cx="598488" cy="422275"/>
              </a:xfrm>
              <a:grpFill/>
            </p:grpSpPr>
            <p:sp>
              <p:nvSpPr>
                <p:cNvPr id="30" name="Freeform 5"/>
                <p:cNvSpPr>
                  <a:spLocks noEditPoints="1"/>
                </p:cNvSpPr>
                <p:nvPr/>
              </p:nvSpPr>
              <p:spPr bwMode="auto">
                <a:xfrm>
                  <a:off x="5556250" y="2120900"/>
                  <a:ext cx="598488" cy="422275"/>
                </a:xfrm>
                <a:custGeom>
                  <a:avLst/>
                  <a:gdLst>
                    <a:gd name="T0" fmla="*/ 53 w 157"/>
                    <a:gd name="T1" fmla="*/ 109 h 110"/>
                    <a:gd name="T2" fmla="*/ 27 w 157"/>
                    <a:gd name="T3" fmla="*/ 92 h 110"/>
                    <a:gd name="T4" fmla="*/ 30 w 157"/>
                    <a:gd name="T5" fmla="*/ 49 h 110"/>
                    <a:gd name="T6" fmla="*/ 41 w 157"/>
                    <a:gd name="T7" fmla="*/ 38 h 110"/>
                    <a:gd name="T8" fmla="*/ 48 w 157"/>
                    <a:gd name="T9" fmla="*/ 26 h 110"/>
                    <a:gd name="T10" fmla="*/ 48 w 157"/>
                    <a:gd name="T11" fmla="*/ 19 h 110"/>
                    <a:gd name="T12" fmla="*/ 45 w 157"/>
                    <a:gd name="T13" fmla="*/ 16 h 110"/>
                    <a:gd name="T14" fmla="*/ 43 w 157"/>
                    <a:gd name="T15" fmla="*/ 19 h 110"/>
                    <a:gd name="T16" fmla="*/ 32 w 157"/>
                    <a:gd name="T17" fmla="*/ 36 h 110"/>
                    <a:gd name="T18" fmla="*/ 19 w 157"/>
                    <a:gd name="T19" fmla="*/ 41 h 110"/>
                    <a:gd name="T20" fmla="*/ 7 w 157"/>
                    <a:gd name="T21" fmla="*/ 38 h 110"/>
                    <a:gd name="T22" fmla="*/ 8 w 157"/>
                    <a:gd name="T23" fmla="*/ 17 h 110"/>
                    <a:gd name="T24" fmla="*/ 26 w 157"/>
                    <a:gd name="T25" fmla="*/ 8 h 110"/>
                    <a:gd name="T26" fmla="*/ 75 w 157"/>
                    <a:gd name="T27" fmla="*/ 0 h 110"/>
                    <a:gd name="T28" fmla="*/ 105 w 157"/>
                    <a:gd name="T29" fmla="*/ 2 h 110"/>
                    <a:gd name="T30" fmla="*/ 143 w 157"/>
                    <a:gd name="T31" fmla="*/ 14 h 110"/>
                    <a:gd name="T32" fmla="*/ 151 w 157"/>
                    <a:gd name="T33" fmla="*/ 21 h 110"/>
                    <a:gd name="T34" fmla="*/ 138 w 157"/>
                    <a:gd name="T35" fmla="*/ 41 h 110"/>
                    <a:gd name="T36" fmla="*/ 115 w 157"/>
                    <a:gd name="T37" fmla="*/ 31 h 110"/>
                    <a:gd name="T38" fmla="*/ 112 w 157"/>
                    <a:gd name="T39" fmla="*/ 21 h 110"/>
                    <a:gd name="T40" fmla="*/ 111 w 157"/>
                    <a:gd name="T41" fmla="*/ 18 h 110"/>
                    <a:gd name="T42" fmla="*/ 109 w 157"/>
                    <a:gd name="T43" fmla="*/ 17 h 110"/>
                    <a:gd name="T44" fmla="*/ 107 w 157"/>
                    <a:gd name="T45" fmla="*/ 19 h 110"/>
                    <a:gd name="T46" fmla="*/ 107 w 157"/>
                    <a:gd name="T47" fmla="*/ 22 h 110"/>
                    <a:gd name="T48" fmla="*/ 108 w 157"/>
                    <a:gd name="T49" fmla="*/ 27 h 110"/>
                    <a:gd name="T50" fmla="*/ 114 w 157"/>
                    <a:gd name="T51" fmla="*/ 38 h 110"/>
                    <a:gd name="T52" fmla="*/ 128 w 157"/>
                    <a:gd name="T53" fmla="*/ 54 h 110"/>
                    <a:gd name="T54" fmla="*/ 128 w 157"/>
                    <a:gd name="T55" fmla="*/ 92 h 110"/>
                    <a:gd name="T56" fmla="*/ 102 w 157"/>
                    <a:gd name="T57" fmla="*/ 109 h 110"/>
                    <a:gd name="T58" fmla="*/ 53 w 157"/>
                    <a:gd name="T59" fmla="*/ 109 h 110"/>
                    <a:gd name="T60" fmla="*/ 77 w 157"/>
                    <a:gd name="T61" fmla="*/ 81 h 110"/>
                    <a:gd name="T62" fmla="*/ 102 w 157"/>
                    <a:gd name="T63" fmla="*/ 71 h 110"/>
                    <a:gd name="T64" fmla="*/ 104 w 157"/>
                    <a:gd name="T65" fmla="*/ 48 h 110"/>
                    <a:gd name="T66" fmla="*/ 91 w 157"/>
                    <a:gd name="T67" fmla="*/ 38 h 110"/>
                    <a:gd name="T68" fmla="*/ 54 w 157"/>
                    <a:gd name="T69" fmla="*/ 45 h 110"/>
                    <a:gd name="T70" fmla="*/ 53 w 157"/>
                    <a:gd name="T71" fmla="*/ 71 h 110"/>
                    <a:gd name="T72" fmla="*/ 77 w 157"/>
                    <a:gd name="T73" fmla="*/ 81 h 110"/>
                    <a:gd name="T74" fmla="*/ 78 w 157"/>
                    <a:gd name="T75" fmla="*/ 14 h 110"/>
                    <a:gd name="T76" fmla="*/ 78 w 157"/>
                    <a:gd name="T77" fmla="*/ 14 h 110"/>
                    <a:gd name="T78" fmla="*/ 65 w 157"/>
                    <a:gd name="T79" fmla="*/ 14 h 110"/>
                    <a:gd name="T80" fmla="*/ 61 w 157"/>
                    <a:gd name="T81" fmla="*/ 18 h 110"/>
                    <a:gd name="T82" fmla="*/ 61 w 157"/>
                    <a:gd name="T83" fmla="*/ 20 h 110"/>
                    <a:gd name="T84" fmla="*/ 62 w 157"/>
                    <a:gd name="T85" fmla="*/ 23 h 110"/>
                    <a:gd name="T86" fmla="*/ 65 w 157"/>
                    <a:gd name="T87" fmla="*/ 22 h 110"/>
                    <a:gd name="T88" fmla="*/ 90 w 157"/>
                    <a:gd name="T89" fmla="*/ 22 h 110"/>
                    <a:gd name="T90" fmla="*/ 93 w 157"/>
                    <a:gd name="T91" fmla="*/ 23 h 110"/>
                    <a:gd name="T92" fmla="*/ 94 w 157"/>
                    <a:gd name="T93" fmla="*/ 20 h 110"/>
                    <a:gd name="T94" fmla="*/ 94 w 157"/>
                    <a:gd name="T95" fmla="*/ 17 h 110"/>
                    <a:gd name="T96" fmla="*/ 90 w 157"/>
                    <a:gd name="T97" fmla="*/ 14 h 110"/>
                    <a:gd name="T98" fmla="*/ 78 w 157"/>
                    <a:gd name="T99" fmla="*/ 14 h 110"/>
                    <a:gd name="T100" fmla="*/ 78 w 157"/>
                    <a:gd name="T101" fmla="*/ 14 h 110"/>
                    <a:gd name="T102" fmla="*/ 78 w 157"/>
                    <a:gd name="T103" fmla="*/ 1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7" h="110">
                      <a:moveTo>
                        <a:pt x="53" y="109"/>
                      </a:moveTo>
                      <a:cubicBezTo>
                        <a:pt x="40" y="109"/>
                        <a:pt x="30" y="104"/>
                        <a:pt x="27" y="92"/>
                      </a:cubicBezTo>
                      <a:cubicBezTo>
                        <a:pt x="24" y="78"/>
                        <a:pt x="23" y="63"/>
                        <a:pt x="30" y="49"/>
                      </a:cubicBezTo>
                      <a:cubicBezTo>
                        <a:pt x="32" y="44"/>
                        <a:pt x="36" y="41"/>
                        <a:pt x="41" y="38"/>
                      </a:cubicBezTo>
                      <a:cubicBezTo>
                        <a:pt x="46" y="36"/>
                        <a:pt x="49" y="32"/>
                        <a:pt x="48" y="26"/>
                      </a:cubicBezTo>
                      <a:cubicBezTo>
                        <a:pt x="47" y="24"/>
                        <a:pt x="48" y="22"/>
                        <a:pt x="48" y="19"/>
                      </a:cubicBezTo>
                      <a:cubicBezTo>
                        <a:pt x="48" y="18"/>
                        <a:pt x="46" y="17"/>
                        <a:pt x="45" y="16"/>
                      </a:cubicBezTo>
                      <a:cubicBezTo>
                        <a:pt x="45" y="17"/>
                        <a:pt x="43" y="19"/>
                        <a:pt x="43" y="19"/>
                      </a:cubicBezTo>
                      <a:cubicBezTo>
                        <a:pt x="44" y="29"/>
                        <a:pt x="39" y="33"/>
                        <a:pt x="32" y="36"/>
                      </a:cubicBezTo>
                      <a:cubicBezTo>
                        <a:pt x="27" y="38"/>
                        <a:pt x="23" y="40"/>
                        <a:pt x="19" y="41"/>
                      </a:cubicBezTo>
                      <a:cubicBezTo>
                        <a:pt x="15" y="42"/>
                        <a:pt x="10" y="41"/>
                        <a:pt x="7" y="38"/>
                      </a:cubicBezTo>
                      <a:cubicBezTo>
                        <a:pt x="0" y="32"/>
                        <a:pt x="0" y="22"/>
                        <a:pt x="8" y="17"/>
                      </a:cubicBezTo>
                      <a:cubicBezTo>
                        <a:pt x="14" y="13"/>
                        <a:pt x="20" y="11"/>
                        <a:pt x="26" y="8"/>
                      </a:cubicBezTo>
                      <a:cubicBezTo>
                        <a:pt x="42" y="2"/>
                        <a:pt x="58" y="0"/>
                        <a:pt x="75" y="0"/>
                      </a:cubicBezTo>
                      <a:cubicBezTo>
                        <a:pt x="85" y="0"/>
                        <a:pt x="95" y="1"/>
                        <a:pt x="105" y="2"/>
                      </a:cubicBezTo>
                      <a:cubicBezTo>
                        <a:pt x="118" y="4"/>
                        <a:pt x="131" y="8"/>
                        <a:pt x="143" y="14"/>
                      </a:cubicBezTo>
                      <a:cubicBezTo>
                        <a:pt x="146" y="16"/>
                        <a:pt x="149" y="18"/>
                        <a:pt x="151" y="21"/>
                      </a:cubicBezTo>
                      <a:cubicBezTo>
                        <a:pt x="157" y="31"/>
                        <a:pt x="150" y="41"/>
                        <a:pt x="138" y="41"/>
                      </a:cubicBezTo>
                      <a:cubicBezTo>
                        <a:pt x="130" y="40"/>
                        <a:pt x="122" y="37"/>
                        <a:pt x="115" y="31"/>
                      </a:cubicBezTo>
                      <a:cubicBezTo>
                        <a:pt x="113" y="28"/>
                        <a:pt x="111" y="25"/>
                        <a:pt x="112" y="21"/>
                      </a:cubicBezTo>
                      <a:cubicBezTo>
                        <a:pt x="112" y="20"/>
                        <a:pt x="112" y="19"/>
                        <a:pt x="111" y="18"/>
                      </a:cubicBezTo>
                      <a:cubicBezTo>
                        <a:pt x="111" y="18"/>
                        <a:pt x="110" y="17"/>
                        <a:pt x="109" y="17"/>
                      </a:cubicBezTo>
                      <a:cubicBezTo>
                        <a:pt x="109" y="16"/>
                        <a:pt x="107" y="18"/>
                        <a:pt x="107" y="19"/>
                      </a:cubicBezTo>
                      <a:cubicBezTo>
                        <a:pt x="107" y="20"/>
                        <a:pt x="107" y="21"/>
                        <a:pt x="107" y="22"/>
                      </a:cubicBezTo>
                      <a:cubicBezTo>
                        <a:pt x="107" y="23"/>
                        <a:pt x="108" y="25"/>
                        <a:pt x="108" y="27"/>
                      </a:cubicBezTo>
                      <a:cubicBezTo>
                        <a:pt x="106" y="33"/>
                        <a:pt x="109" y="35"/>
                        <a:pt x="114" y="38"/>
                      </a:cubicBezTo>
                      <a:cubicBezTo>
                        <a:pt x="120" y="42"/>
                        <a:pt x="125" y="47"/>
                        <a:pt x="128" y="54"/>
                      </a:cubicBezTo>
                      <a:cubicBezTo>
                        <a:pt x="130" y="60"/>
                        <a:pt x="130" y="86"/>
                        <a:pt x="128" y="92"/>
                      </a:cubicBezTo>
                      <a:cubicBezTo>
                        <a:pt x="124" y="102"/>
                        <a:pt x="115" y="110"/>
                        <a:pt x="102" y="109"/>
                      </a:cubicBezTo>
                      <a:cubicBezTo>
                        <a:pt x="98" y="109"/>
                        <a:pt x="61" y="109"/>
                        <a:pt x="53" y="109"/>
                      </a:cubicBezTo>
                      <a:close/>
                      <a:moveTo>
                        <a:pt x="77" y="81"/>
                      </a:moveTo>
                      <a:cubicBezTo>
                        <a:pt x="87" y="80"/>
                        <a:pt x="95" y="78"/>
                        <a:pt x="102" y="71"/>
                      </a:cubicBezTo>
                      <a:cubicBezTo>
                        <a:pt x="109" y="64"/>
                        <a:pt x="109" y="56"/>
                        <a:pt x="104" y="48"/>
                      </a:cubicBezTo>
                      <a:cubicBezTo>
                        <a:pt x="101" y="43"/>
                        <a:pt x="96" y="40"/>
                        <a:pt x="91" y="38"/>
                      </a:cubicBezTo>
                      <a:cubicBezTo>
                        <a:pt x="78" y="33"/>
                        <a:pt x="63" y="35"/>
                        <a:pt x="54" y="45"/>
                      </a:cubicBezTo>
                      <a:cubicBezTo>
                        <a:pt x="46" y="53"/>
                        <a:pt x="45" y="63"/>
                        <a:pt x="53" y="71"/>
                      </a:cubicBezTo>
                      <a:cubicBezTo>
                        <a:pt x="60" y="78"/>
                        <a:pt x="68" y="80"/>
                        <a:pt x="77" y="81"/>
                      </a:cubicBezTo>
                      <a:close/>
                      <a:moveTo>
                        <a:pt x="78" y="14"/>
                      </a:moveTo>
                      <a:cubicBezTo>
                        <a:pt x="78" y="14"/>
                        <a:pt x="78" y="14"/>
                        <a:pt x="78" y="14"/>
                      </a:cubicBezTo>
                      <a:cubicBezTo>
                        <a:pt x="73" y="14"/>
                        <a:pt x="69" y="14"/>
                        <a:pt x="65" y="14"/>
                      </a:cubicBezTo>
                      <a:cubicBezTo>
                        <a:pt x="62" y="14"/>
                        <a:pt x="61" y="15"/>
                        <a:pt x="61" y="18"/>
                      </a:cubicBezTo>
                      <a:cubicBezTo>
                        <a:pt x="61" y="18"/>
                        <a:pt x="61" y="19"/>
                        <a:pt x="61" y="20"/>
                      </a:cubicBezTo>
                      <a:cubicBezTo>
                        <a:pt x="61" y="21"/>
                        <a:pt x="61" y="22"/>
                        <a:pt x="62" y="23"/>
                      </a:cubicBezTo>
                      <a:cubicBezTo>
                        <a:pt x="63" y="22"/>
                        <a:pt x="64" y="22"/>
                        <a:pt x="65" y="22"/>
                      </a:cubicBezTo>
                      <a:cubicBezTo>
                        <a:pt x="71" y="17"/>
                        <a:pt x="84" y="17"/>
                        <a:pt x="90" y="22"/>
                      </a:cubicBezTo>
                      <a:cubicBezTo>
                        <a:pt x="91" y="22"/>
                        <a:pt x="92" y="23"/>
                        <a:pt x="93" y="23"/>
                      </a:cubicBezTo>
                      <a:cubicBezTo>
                        <a:pt x="94" y="22"/>
                        <a:pt x="94" y="21"/>
                        <a:pt x="94" y="20"/>
                      </a:cubicBezTo>
                      <a:cubicBezTo>
                        <a:pt x="94" y="19"/>
                        <a:pt x="94" y="18"/>
                        <a:pt x="94" y="17"/>
                      </a:cubicBezTo>
                      <a:cubicBezTo>
                        <a:pt x="94" y="15"/>
                        <a:pt x="93" y="14"/>
                        <a:pt x="90" y="14"/>
                      </a:cubicBezTo>
                      <a:cubicBezTo>
                        <a:pt x="86" y="14"/>
                        <a:pt x="82" y="14"/>
                        <a:pt x="78" y="14"/>
                      </a:cubicBezTo>
                      <a:close/>
                      <a:moveTo>
                        <a:pt x="78" y="14"/>
                      </a:moveTo>
                      <a:cubicBezTo>
                        <a:pt x="78" y="14"/>
                        <a:pt x="78" y="14"/>
                        <a:pt x="78"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a typeface="+mn-ea"/>
                    <a:cs typeface="+mn-cs"/>
                  </a:endParaRPr>
                </a:p>
              </p:txBody>
            </p:sp>
            <p:sp>
              <p:nvSpPr>
                <p:cNvPr id="31" name="Freeform 6"/>
                <p:cNvSpPr>
                  <a:spLocks noEditPoints="1"/>
                </p:cNvSpPr>
                <p:nvPr/>
              </p:nvSpPr>
              <p:spPr bwMode="auto">
                <a:xfrm>
                  <a:off x="5784850" y="2281238"/>
                  <a:ext cx="138113" cy="100013"/>
                </a:xfrm>
                <a:custGeom>
                  <a:avLst/>
                  <a:gdLst>
                    <a:gd name="T0" fmla="*/ 19 w 36"/>
                    <a:gd name="T1" fmla="*/ 26 h 26"/>
                    <a:gd name="T2" fmla="*/ 5 w 36"/>
                    <a:gd name="T3" fmla="*/ 22 h 26"/>
                    <a:gd name="T4" fmla="*/ 5 w 36"/>
                    <a:gd name="T5" fmla="*/ 5 h 26"/>
                    <a:gd name="T6" fmla="*/ 29 w 36"/>
                    <a:gd name="T7" fmla="*/ 5 h 26"/>
                    <a:gd name="T8" fmla="*/ 28 w 36"/>
                    <a:gd name="T9" fmla="*/ 23 h 26"/>
                    <a:gd name="T10" fmla="*/ 19 w 36"/>
                    <a:gd name="T11" fmla="*/ 26 h 26"/>
                    <a:gd name="T12" fmla="*/ 19 w 36"/>
                    <a:gd name="T13" fmla="*/ 26 h 26"/>
                    <a:gd name="T14" fmla="*/ 19 w 36"/>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6">
                      <a:moveTo>
                        <a:pt x="19" y="26"/>
                      </a:moveTo>
                      <a:cubicBezTo>
                        <a:pt x="13" y="26"/>
                        <a:pt x="9" y="25"/>
                        <a:pt x="5" y="22"/>
                      </a:cubicBezTo>
                      <a:cubicBezTo>
                        <a:pt x="0" y="17"/>
                        <a:pt x="0" y="10"/>
                        <a:pt x="5" y="5"/>
                      </a:cubicBezTo>
                      <a:cubicBezTo>
                        <a:pt x="12" y="0"/>
                        <a:pt x="23" y="0"/>
                        <a:pt x="29" y="5"/>
                      </a:cubicBezTo>
                      <a:cubicBezTo>
                        <a:pt x="36" y="10"/>
                        <a:pt x="35" y="19"/>
                        <a:pt x="28" y="23"/>
                      </a:cubicBezTo>
                      <a:cubicBezTo>
                        <a:pt x="25" y="25"/>
                        <a:pt x="21" y="26"/>
                        <a:pt x="19" y="26"/>
                      </a:cubicBezTo>
                      <a:close/>
                      <a:moveTo>
                        <a:pt x="19" y="26"/>
                      </a:moveTo>
                      <a:cubicBezTo>
                        <a:pt x="19" y="26"/>
                        <a:pt x="19" y="26"/>
                        <a:pt x="19" y="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a typeface="+mn-ea"/>
                    <a:cs typeface="+mn-cs"/>
                  </a:endParaRPr>
                </a:p>
              </p:txBody>
            </p:sp>
          </p:grpSp>
          <p:grpSp>
            <p:nvGrpSpPr>
              <p:cNvPr id="23" name="Group 22"/>
              <p:cNvGrpSpPr/>
              <p:nvPr/>
            </p:nvGrpSpPr>
            <p:grpSpPr>
              <a:xfrm>
                <a:off x="5778097" y="2301136"/>
                <a:ext cx="343041" cy="242039"/>
                <a:chOff x="5556250" y="2120900"/>
                <a:chExt cx="598488" cy="422275"/>
              </a:xfrm>
              <a:grpFill/>
            </p:grpSpPr>
            <p:sp>
              <p:nvSpPr>
                <p:cNvPr id="28" name="Freeform 5"/>
                <p:cNvSpPr>
                  <a:spLocks noEditPoints="1"/>
                </p:cNvSpPr>
                <p:nvPr/>
              </p:nvSpPr>
              <p:spPr bwMode="auto">
                <a:xfrm>
                  <a:off x="5556250" y="2120900"/>
                  <a:ext cx="598488" cy="422275"/>
                </a:xfrm>
                <a:custGeom>
                  <a:avLst/>
                  <a:gdLst>
                    <a:gd name="T0" fmla="*/ 53 w 157"/>
                    <a:gd name="T1" fmla="*/ 109 h 110"/>
                    <a:gd name="T2" fmla="*/ 27 w 157"/>
                    <a:gd name="T3" fmla="*/ 92 h 110"/>
                    <a:gd name="T4" fmla="*/ 30 w 157"/>
                    <a:gd name="T5" fmla="*/ 49 h 110"/>
                    <a:gd name="T6" fmla="*/ 41 w 157"/>
                    <a:gd name="T7" fmla="*/ 38 h 110"/>
                    <a:gd name="T8" fmla="*/ 48 w 157"/>
                    <a:gd name="T9" fmla="*/ 26 h 110"/>
                    <a:gd name="T10" fmla="*/ 48 w 157"/>
                    <a:gd name="T11" fmla="*/ 19 h 110"/>
                    <a:gd name="T12" fmla="*/ 45 w 157"/>
                    <a:gd name="T13" fmla="*/ 16 h 110"/>
                    <a:gd name="T14" fmla="*/ 43 w 157"/>
                    <a:gd name="T15" fmla="*/ 19 h 110"/>
                    <a:gd name="T16" fmla="*/ 32 w 157"/>
                    <a:gd name="T17" fmla="*/ 36 h 110"/>
                    <a:gd name="T18" fmla="*/ 19 w 157"/>
                    <a:gd name="T19" fmla="*/ 41 h 110"/>
                    <a:gd name="T20" fmla="*/ 7 w 157"/>
                    <a:gd name="T21" fmla="*/ 38 h 110"/>
                    <a:gd name="T22" fmla="*/ 8 w 157"/>
                    <a:gd name="T23" fmla="*/ 17 h 110"/>
                    <a:gd name="T24" fmla="*/ 26 w 157"/>
                    <a:gd name="T25" fmla="*/ 8 h 110"/>
                    <a:gd name="T26" fmla="*/ 75 w 157"/>
                    <a:gd name="T27" fmla="*/ 0 h 110"/>
                    <a:gd name="T28" fmla="*/ 105 w 157"/>
                    <a:gd name="T29" fmla="*/ 2 h 110"/>
                    <a:gd name="T30" fmla="*/ 143 w 157"/>
                    <a:gd name="T31" fmla="*/ 14 h 110"/>
                    <a:gd name="T32" fmla="*/ 151 w 157"/>
                    <a:gd name="T33" fmla="*/ 21 h 110"/>
                    <a:gd name="T34" fmla="*/ 138 w 157"/>
                    <a:gd name="T35" fmla="*/ 41 h 110"/>
                    <a:gd name="T36" fmla="*/ 115 w 157"/>
                    <a:gd name="T37" fmla="*/ 31 h 110"/>
                    <a:gd name="T38" fmla="*/ 112 w 157"/>
                    <a:gd name="T39" fmla="*/ 21 h 110"/>
                    <a:gd name="T40" fmla="*/ 111 w 157"/>
                    <a:gd name="T41" fmla="*/ 18 h 110"/>
                    <a:gd name="T42" fmla="*/ 109 w 157"/>
                    <a:gd name="T43" fmla="*/ 17 h 110"/>
                    <a:gd name="T44" fmla="*/ 107 w 157"/>
                    <a:gd name="T45" fmla="*/ 19 h 110"/>
                    <a:gd name="T46" fmla="*/ 107 w 157"/>
                    <a:gd name="T47" fmla="*/ 22 h 110"/>
                    <a:gd name="T48" fmla="*/ 108 w 157"/>
                    <a:gd name="T49" fmla="*/ 27 h 110"/>
                    <a:gd name="T50" fmla="*/ 114 w 157"/>
                    <a:gd name="T51" fmla="*/ 38 h 110"/>
                    <a:gd name="T52" fmla="*/ 128 w 157"/>
                    <a:gd name="T53" fmla="*/ 54 h 110"/>
                    <a:gd name="T54" fmla="*/ 128 w 157"/>
                    <a:gd name="T55" fmla="*/ 92 h 110"/>
                    <a:gd name="T56" fmla="*/ 102 w 157"/>
                    <a:gd name="T57" fmla="*/ 109 h 110"/>
                    <a:gd name="T58" fmla="*/ 53 w 157"/>
                    <a:gd name="T59" fmla="*/ 109 h 110"/>
                    <a:gd name="T60" fmla="*/ 77 w 157"/>
                    <a:gd name="T61" fmla="*/ 81 h 110"/>
                    <a:gd name="T62" fmla="*/ 102 w 157"/>
                    <a:gd name="T63" fmla="*/ 71 h 110"/>
                    <a:gd name="T64" fmla="*/ 104 w 157"/>
                    <a:gd name="T65" fmla="*/ 48 h 110"/>
                    <a:gd name="T66" fmla="*/ 91 w 157"/>
                    <a:gd name="T67" fmla="*/ 38 h 110"/>
                    <a:gd name="T68" fmla="*/ 54 w 157"/>
                    <a:gd name="T69" fmla="*/ 45 h 110"/>
                    <a:gd name="T70" fmla="*/ 53 w 157"/>
                    <a:gd name="T71" fmla="*/ 71 h 110"/>
                    <a:gd name="T72" fmla="*/ 77 w 157"/>
                    <a:gd name="T73" fmla="*/ 81 h 110"/>
                    <a:gd name="T74" fmla="*/ 78 w 157"/>
                    <a:gd name="T75" fmla="*/ 14 h 110"/>
                    <a:gd name="T76" fmla="*/ 78 w 157"/>
                    <a:gd name="T77" fmla="*/ 14 h 110"/>
                    <a:gd name="T78" fmla="*/ 65 w 157"/>
                    <a:gd name="T79" fmla="*/ 14 h 110"/>
                    <a:gd name="T80" fmla="*/ 61 w 157"/>
                    <a:gd name="T81" fmla="*/ 18 h 110"/>
                    <a:gd name="T82" fmla="*/ 61 w 157"/>
                    <a:gd name="T83" fmla="*/ 20 h 110"/>
                    <a:gd name="T84" fmla="*/ 62 w 157"/>
                    <a:gd name="T85" fmla="*/ 23 h 110"/>
                    <a:gd name="T86" fmla="*/ 65 w 157"/>
                    <a:gd name="T87" fmla="*/ 22 h 110"/>
                    <a:gd name="T88" fmla="*/ 90 w 157"/>
                    <a:gd name="T89" fmla="*/ 22 h 110"/>
                    <a:gd name="T90" fmla="*/ 93 w 157"/>
                    <a:gd name="T91" fmla="*/ 23 h 110"/>
                    <a:gd name="T92" fmla="*/ 94 w 157"/>
                    <a:gd name="T93" fmla="*/ 20 h 110"/>
                    <a:gd name="T94" fmla="*/ 94 w 157"/>
                    <a:gd name="T95" fmla="*/ 17 h 110"/>
                    <a:gd name="T96" fmla="*/ 90 w 157"/>
                    <a:gd name="T97" fmla="*/ 14 h 110"/>
                    <a:gd name="T98" fmla="*/ 78 w 157"/>
                    <a:gd name="T99" fmla="*/ 14 h 110"/>
                    <a:gd name="T100" fmla="*/ 78 w 157"/>
                    <a:gd name="T101" fmla="*/ 14 h 110"/>
                    <a:gd name="T102" fmla="*/ 78 w 157"/>
                    <a:gd name="T103" fmla="*/ 1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7" h="110">
                      <a:moveTo>
                        <a:pt x="53" y="109"/>
                      </a:moveTo>
                      <a:cubicBezTo>
                        <a:pt x="40" y="109"/>
                        <a:pt x="30" y="104"/>
                        <a:pt x="27" y="92"/>
                      </a:cubicBezTo>
                      <a:cubicBezTo>
                        <a:pt x="24" y="78"/>
                        <a:pt x="23" y="63"/>
                        <a:pt x="30" y="49"/>
                      </a:cubicBezTo>
                      <a:cubicBezTo>
                        <a:pt x="32" y="44"/>
                        <a:pt x="36" y="41"/>
                        <a:pt x="41" y="38"/>
                      </a:cubicBezTo>
                      <a:cubicBezTo>
                        <a:pt x="46" y="36"/>
                        <a:pt x="49" y="32"/>
                        <a:pt x="48" y="26"/>
                      </a:cubicBezTo>
                      <a:cubicBezTo>
                        <a:pt x="47" y="24"/>
                        <a:pt x="48" y="22"/>
                        <a:pt x="48" y="19"/>
                      </a:cubicBezTo>
                      <a:cubicBezTo>
                        <a:pt x="48" y="18"/>
                        <a:pt x="46" y="17"/>
                        <a:pt x="45" y="16"/>
                      </a:cubicBezTo>
                      <a:cubicBezTo>
                        <a:pt x="45" y="17"/>
                        <a:pt x="43" y="19"/>
                        <a:pt x="43" y="19"/>
                      </a:cubicBezTo>
                      <a:cubicBezTo>
                        <a:pt x="44" y="29"/>
                        <a:pt x="39" y="33"/>
                        <a:pt x="32" y="36"/>
                      </a:cubicBezTo>
                      <a:cubicBezTo>
                        <a:pt x="27" y="38"/>
                        <a:pt x="23" y="40"/>
                        <a:pt x="19" y="41"/>
                      </a:cubicBezTo>
                      <a:cubicBezTo>
                        <a:pt x="15" y="42"/>
                        <a:pt x="10" y="41"/>
                        <a:pt x="7" y="38"/>
                      </a:cubicBezTo>
                      <a:cubicBezTo>
                        <a:pt x="0" y="32"/>
                        <a:pt x="0" y="22"/>
                        <a:pt x="8" y="17"/>
                      </a:cubicBezTo>
                      <a:cubicBezTo>
                        <a:pt x="14" y="13"/>
                        <a:pt x="20" y="11"/>
                        <a:pt x="26" y="8"/>
                      </a:cubicBezTo>
                      <a:cubicBezTo>
                        <a:pt x="42" y="2"/>
                        <a:pt x="58" y="0"/>
                        <a:pt x="75" y="0"/>
                      </a:cubicBezTo>
                      <a:cubicBezTo>
                        <a:pt x="85" y="0"/>
                        <a:pt x="95" y="1"/>
                        <a:pt x="105" y="2"/>
                      </a:cubicBezTo>
                      <a:cubicBezTo>
                        <a:pt x="118" y="4"/>
                        <a:pt x="131" y="8"/>
                        <a:pt x="143" y="14"/>
                      </a:cubicBezTo>
                      <a:cubicBezTo>
                        <a:pt x="146" y="16"/>
                        <a:pt x="149" y="18"/>
                        <a:pt x="151" y="21"/>
                      </a:cubicBezTo>
                      <a:cubicBezTo>
                        <a:pt x="157" y="31"/>
                        <a:pt x="150" y="41"/>
                        <a:pt x="138" y="41"/>
                      </a:cubicBezTo>
                      <a:cubicBezTo>
                        <a:pt x="130" y="40"/>
                        <a:pt x="122" y="37"/>
                        <a:pt x="115" y="31"/>
                      </a:cubicBezTo>
                      <a:cubicBezTo>
                        <a:pt x="113" y="28"/>
                        <a:pt x="111" y="25"/>
                        <a:pt x="112" y="21"/>
                      </a:cubicBezTo>
                      <a:cubicBezTo>
                        <a:pt x="112" y="20"/>
                        <a:pt x="112" y="19"/>
                        <a:pt x="111" y="18"/>
                      </a:cubicBezTo>
                      <a:cubicBezTo>
                        <a:pt x="111" y="18"/>
                        <a:pt x="110" y="17"/>
                        <a:pt x="109" y="17"/>
                      </a:cubicBezTo>
                      <a:cubicBezTo>
                        <a:pt x="109" y="16"/>
                        <a:pt x="107" y="18"/>
                        <a:pt x="107" y="19"/>
                      </a:cubicBezTo>
                      <a:cubicBezTo>
                        <a:pt x="107" y="20"/>
                        <a:pt x="107" y="21"/>
                        <a:pt x="107" y="22"/>
                      </a:cubicBezTo>
                      <a:cubicBezTo>
                        <a:pt x="107" y="23"/>
                        <a:pt x="108" y="25"/>
                        <a:pt x="108" y="27"/>
                      </a:cubicBezTo>
                      <a:cubicBezTo>
                        <a:pt x="106" y="33"/>
                        <a:pt x="109" y="35"/>
                        <a:pt x="114" y="38"/>
                      </a:cubicBezTo>
                      <a:cubicBezTo>
                        <a:pt x="120" y="42"/>
                        <a:pt x="125" y="47"/>
                        <a:pt x="128" y="54"/>
                      </a:cubicBezTo>
                      <a:cubicBezTo>
                        <a:pt x="130" y="60"/>
                        <a:pt x="130" y="86"/>
                        <a:pt x="128" y="92"/>
                      </a:cubicBezTo>
                      <a:cubicBezTo>
                        <a:pt x="124" y="102"/>
                        <a:pt x="115" y="110"/>
                        <a:pt x="102" y="109"/>
                      </a:cubicBezTo>
                      <a:cubicBezTo>
                        <a:pt x="98" y="109"/>
                        <a:pt x="61" y="109"/>
                        <a:pt x="53" y="109"/>
                      </a:cubicBezTo>
                      <a:close/>
                      <a:moveTo>
                        <a:pt x="77" y="81"/>
                      </a:moveTo>
                      <a:cubicBezTo>
                        <a:pt x="87" y="80"/>
                        <a:pt x="95" y="78"/>
                        <a:pt x="102" y="71"/>
                      </a:cubicBezTo>
                      <a:cubicBezTo>
                        <a:pt x="109" y="64"/>
                        <a:pt x="109" y="56"/>
                        <a:pt x="104" y="48"/>
                      </a:cubicBezTo>
                      <a:cubicBezTo>
                        <a:pt x="101" y="43"/>
                        <a:pt x="96" y="40"/>
                        <a:pt x="91" y="38"/>
                      </a:cubicBezTo>
                      <a:cubicBezTo>
                        <a:pt x="78" y="33"/>
                        <a:pt x="63" y="35"/>
                        <a:pt x="54" y="45"/>
                      </a:cubicBezTo>
                      <a:cubicBezTo>
                        <a:pt x="46" y="53"/>
                        <a:pt x="45" y="63"/>
                        <a:pt x="53" y="71"/>
                      </a:cubicBezTo>
                      <a:cubicBezTo>
                        <a:pt x="60" y="78"/>
                        <a:pt x="68" y="80"/>
                        <a:pt x="77" y="81"/>
                      </a:cubicBezTo>
                      <a:close/>
                      <a:moveTo>
                        <a:pt x="78" y="14"/>
                      </a:moveTo>
                      <a:cubicBezTo>
                        <a:pt x="78" y="14"/>
                        <a:pt x="78" y="14"/>
                        <a:pt x="78" y="14"/>
                      </a:cubicBezTo>
                      <a:cubicBezTo>
                        <a:pt x="73" y="14"/>
                        <a:pt x="69" y="14"/>
                        <a:pt x="65" y="14"/>
                      </a:cubicBezTo>
                      <a:cubicBezTo>
                        <a:pt x="62" y="14"/>
                        <a:pt x="61" y="15"/>
                        <a:pt x="61" y="18"/>
                      </a:cubicBezTo>
                      <a:cubicBezTo>
                        <a:pt x="61" y="18"/>
                        <a:pt x="61" y="19"/>
                        <a:pt x="61" y="20"/>
                      </a:cubicBezTo>
                      <a:cubicBezTo>
                        <a:pt x="61" y="21"/>
                        <a:pt x="61" y="22"/>
                        <a:pt x="62" y="23"/>
                      </a:cubicBezTo>
                      <a:cubicBezTo>
                        <a:pt x="63" y="22"/>
                        <a:pt x="64" y="22"/>
                        <a:pt x="65" y="22"/>
                      </a:cubicBezTo>
                      <a:cubicBezTo>
                        <a:pt x="71" y="17"/>
                        <a:pt x="84" y="17"/>
                        <a:pt x="90" y="22"/>
                      </a:cubicBezTo>
                      <a:cubicBezTo>
                        <a:pt x="91" y="22"/>
                        <a:pt x="92" y="23"/>
                        <a:pt x="93" y="23"/>
                      </a:cubicBezTo>
                      <a:cubicBezTo>
                        <a:pt x="94" y="22"/>
                        <a:pt x="94" y="21"/>
                        <a:pt x="94" y="20"/>
                      </a:cubicBezTo>
                      <a:cubicBezTo>
                        <a:pt x="94" y="19"/>
                        <a:pt x="94" y="18"/>
                        <a:pt x="94" y="17"/>
                      </a:cubicBezTo>
                      <a:cubicBezTo>
                        <a:pt x="94" y="15"/>
                        <a:pt x="93" y="14"/>
                        <a:pt x="90" y="14"/>
                      </a:cubicBezTo>
                      <a:cubicBezTo>
                        <a:pt x="86" y="14"/>
                        <a:pt x="82" y="14"/>
                        <a:pt x="78" y="14"/>
                      </a:cubicBezTo>
                      <a:close/>
                      <a:moveTo>
                        <a:pt x="78" y="14"/>
                      </a:moveTo>
                      <a:cubicBezTo>
                        <a:pt x="78" y="14"/>
                        <a:pt x="78" y="14"/>
                        <a:pt x="78"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a typeface="+mn-ea"/>
                    <a:cs typeface="+mn-cs"/>
                  </a:endParaRPr>
                </a:p>
              </p:txBody>
            </p:sp>
            <p:sp>
              <p:nvSpPr>
                <p:cNvPr id="29" name="Freeform 6"/>
                <p:cNvSpPr>
                  <a:spLocks noEditPoints="1"/>
                </p:cNvSpPr>
                <p:nvPr/>
              </p:nvSpPr>
              <p:spPr bwMode="auto">
                <a:xfrm>
                  <a:off x="5784850" y="2281238"/>
                  <a:ext cx="138113" cy="100013"/>
                </a:xfrm>
                <a:custGeom>
                  <a:avLst/>
                  <a:gdLst>
                    <a:gd name="T0" fmla="*/ 19 w 36"/>
                    <a:gd name="T1" fmla="*/ 26 h 26"/>
                    <a:gd name="T2" fmla="*/ 5 w 36"/>
                    <a:gd name="T3" fmla="*/ 22 h 26"/>
                    <a:gd name="T4" fmla="*/ 5 w 36"/>
                    <a:gd name="T5" fmla="*/ 5 h 26"/>
                    <a:gd name="T6" fmla="*/ 29 w 36"/>
                    <a:gd name="T7" fmla="*/ 5 h 26"/>
                    <a:gd name="T8" fmla="*/ 28 w 36"/>
                    <a:gd name="T9" fmla="*/ 23 h 26"/>
                    <a:gd name="T10" fmla="*/ 19 w 36"/>
                    <a:gd name="T11" fmla="*/ 26 h 26"/>
                    <a:gd name="T12" fmla="*/ 19 w 36"/>
                    <a:gd name="T13" fmla="*/ 26 h 26"/>
                    <a:gd name="T14" fmla="*/ 19 w 36"/>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6">
                      <a:moveTo>
                        <a:pt x="19" y="26"/>
                      </a:moveTo>
                      <a:cubicBezTo>
                        <a:pt x="13" y="26"/>
                        <a:pt x="9" y="25"/>
                        <a:pt x="5" y="22"/>
                      </a:cubicBezTo>
                      <a:cubicBezTo>
                        <a:pt x="0" y="17"/>
                        <a:pt x="0" y="10"/>
                        <a:pt x="5" y="5"/>
                      </a:cubicBezTo>
                      <a:cubicBezTo>
                        <a:pt x="12" y="0"/>
                        <a:pt x="23" y="0"/>
                        <a:pt x="29" y="5"/>
                      </a:cubicBezTo>
                      <a:cubicBezTo>
                        <a:pt x="36" y="10"/>
                        <a:pt x="35" y="19"/>
                        <a:pt x="28" y="23"/>
                      </a:cubicBezTo>
                      <a:cubicBezTo>
                        <a:pt x="25" y="25"/>
                        <a:pt x="21" y="26"/>
                        <a:pt x="19" y="26"/>
                      </a:cubicBezTo>
                      <a:close/>
                      <a:moveTo>
                        <a:pt x="19" y="26"/>
                      </a:moveTo>
                      <a:cubicBezTo>
                        <a:pt x="19" y="26"/>
                        <a:pt x="19" y="26"/>
                        <a:pt x="19" y="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a typeface="+mn-ea"/>
                    <a:cs typeface="+mn-cs"/>
                  </a:endParaRPr>
                </a:p>
              </p:txBody>
            </p:sp>
          </p:grpSp>
          <p:grpSp>
            <p:nvGrpSpPr>
              <p:cNvPr id="24" name="Group 23"/>
              <p:cNvGrpSpPr/>
              <p:nvPr/>
            </p:nvGrpSpPr>
            <p:grpSpPr>
              <a:xfrm>
                <a:off x="5778097" y="2582872"/>
                <a:ext cx="343041" cy="242039"/>
                <a:chOff x="5556250" y="2120900"/>
                <a:chExt cx="598488" cy="422275"/>
              </a:xfrm>
              <a:grpFill/>
            </p:grpSpPr>
            <p:sp>
              <p:nvSpPr>
                <p:cNvPr id="25" name="Freeform 5"/>
                <p:cNvSpPr>
                  <a:spLocks noEditPoints="1"/>
                </p:cNvSpPr>
                <p:nvPr/>
              </p:nvSpPr>
              <p:spPr bwMode="auto">
                <a:xfrm>
                  <a:off x="5556250" y="2120900"/>
                  <a:ext cx="598488" cy="422275"/>
                </a:xfrm>
                <a:custGeom>
                  <a:avLst/>
                  <a:gdLst>
                    <a:gd name="T0" fmla="*/ 53 w 157"/>
                    <a:gd name="T1" fmla="*/ 109 h 110"/>
                    <a:gd name="T2" fmla="*/ 27 w 157"/>
                    <a:gd name="T3" fmla="*/ 92 h 110"/>
                    <a:gd name="T4" fmla="*/ 30 w 157"/>
                    <a:gd name="T5" fmla="*/ 49 h 110"/>
                    <a:gd name="T6" fmla="*/ 41 w 157"/>
                    <a:gd name="T7" fmla="*/ 38 h 110"/>
                    <a:gd name="T8" fmla="*/ 48 w 157"/>
                    <a:gd name="T9" fmla="*/ 26 h 110"/>
                    <a:gd name="T10" fmla="*/ 48 w 157"/>
                    <a:gd name="T11" fmla="*/ 19 h 110"/>
                    <a:gd name="T12" fmla="*/ 45 w 157"/>
                    <a:gd name="T13" fmla="*/ 16 h 110"/>
                    <a:gd name="T14" fmla="*/ 43 w 157"/>
                    <a:gd name="T15" fmla="*/ 19 h 110"/>
                    <a:gd name="T16" fmla="*/ 32 w 157"/>
                    <a:gd name="T17" fmla="*/ 36 h 110"/>
                    <a:gd name="T18" fmla="*/ 19 w 157"/>
                    <a:gd name="T19" fmla="*/ 41 h 110"/>
                    <a:gd name="T20" fmla="*/ 7 w 157"/>
                    <a:gd name="T21" fmla="*/ 38 h 110"/>
                    <a:gd name="T22" fmla="*/ 8 w 157"/>
                    <a:gd name="T23" fmla="*/ 17 h 110"/>
                    <a:gd name="T24" fmla="*/ 26 w 157"/>
                    <a:gd name="T25" fmla="*/ 8 h 110"/>
                    <a:gd name="T26" fmla="*/ 75 w 157"/>
                    <a:gd name="T27" fmla="*/ 0 h 110"/>
                    <a:gd name="T28" fmla="*/ 105 w 157"/>
                    <a:gd name="T29" fmla="*/ 2 h 110"/>
                    <a:gd name="T30" fmla="*/ 143 w 157"/>
                    <a:gd name="T31" fmla="*/ 14 h 110"/>
                    <a:gd name="T32" fmla="*/ 151 w 157"/>
                    <a:gd name="T33" fmla="*/ 21 h 110"/>
                    <a:gd name="T34" fmla="*/ 138 w 157"/>
                    <a:gd name="T35" fmla="*/ 41 h 110"/>
                    <a:gd name="T36" fmla="*/ 115 w 157"/>
                    <a:gd name="T37" fmla="*/ 31 h 110"/>
                    <a:gd name="T38" fmla="*/ 112 w 157"/>
                    <a:gd name="T39" fmla="*/ 21 h 110"/>
                    <a:gd name="T40" fmla="*/ 111 w 157"/>
                    <a:gd name="T41" fmla="*/ 18 h 110"/>
                    <a:gd name="T42" fmla="*/ 109 w 157"/>
                    <a:gd name="T43" fmla="*/ 17 h 110"/>
                    <a:gd name="T44" fmla="*/ 107 w 157"/>
                    <a:gd name="T45" fmla="*/ 19 h 110"/>
                    <a:gd name="T46" fmla="*/ 107 w 157"/>
                    <a:gd name="T47" fmla="*/ 22 h 110"/>
                    <a:gd name="T48" fmla="*/ 108 w 157"/>
                    <a:gd name="T49" fmla="*/ 27 h 110"/>
                    <a:gd name="T50" fmla="*/ 114 w 157"/>
                    <a:gd name="T51" fmla="*/ 38 h 110"/>
                    <a:gd name="T52" fmla="*/ 128 w 157"/>
                    <a:gd name="T53" fmla="*/ 54 h 110"/>
                    <a:gd name="T54" fmla="*/ 128 w 157"/>
                    <a:gd name="T55" fmla="*/ 92 h 110"/>
                    <a:gd name="T56" fmla="*/ 102 w 157"/>
                    <a:gd name="T57" fmla="*/ 109 h 110"/>
                    <a:gd name="T58" fmla="*/ 53 w 157"/>
                    <a:gd name="T59" fmla="*/ 109 h 110"/>
                    <a:gd name="T60" fmla="*/ 77 w 157"/>
                    <a:gd name="T61" fmla="*/ 81 h 110"/>
                    <a:gd name="T62" fmla="*/ 102 w 157"/>
                    <a:gd name="T63" fmla="*/ 71 h 110"/>
                    <a:gd name="T64" fmla="*/ 104 w 157"/>
                    <a:gd name="T65" fmla="*/ 48 h 110"/>
                    <a:gd name="T66" fmla="*/ 91 w 157"/>
                    <a:gd name="T67" fmla="*/ 38 h 110"/>
                    <a:gd name="T68" fmla="*/ 54 w 157"/>
                    <a:gd name="T69" fmla="*/ 45 h 110"/>
                    <a:gd name="T70" fmla="*/ 53 w 157"/>
                    <a:gd name="T71" fmla="*/ 71 h 110"/>
                    <a:gd name="T72" fmla="*/ 77 w 157"/>
                    <a:gd name="T73" fmla="*/ 81 h 110"/>
                    <a:gd name="T74" fmla="*/ 78 w 157"/>
                    <a:gd name="T75" fmla="*/ 14 h 110"/>
                    <a:gd name="T76" fmla="*/ 78 w 157"/>
                    <a:gd name="T77" fmla="*/ 14 h 110"/>
                    <a:gd name="T78" fmla="*/ 65 w 157"/>
                    <a:gd name="T79" fmla="*/ 14 h 110"/>
                    <a:gd name="T80" fmla="*/ 61 w 157"/>
                    <a:gd name="T81" fmla="*/ 18 h 110"/>
                    <a:gd name="T82" fmla="*/ 61 w 157"/>
                    <a:gd name="T83" fmla="*/ 20 h 110"/>
                    <a:gd name="T84" fmla="*/ 62 w 157"/>
                    <a:gd name="T85" fmla="*/ 23 h 110"/>
                    <a:gd name="T86" fmla="*/ 65 w 157"/>
                    <a:gd name="T87" fmla="*/ 22 h 110"/>
                    <a:gd name="T88" fmla="*/ 90 w 157"/>
                    <a:gd name="T89" fmla="*/ 22 h 110"/>
                    <a:gd name="T90" fmla="*/ 93 w 157"/>
                    <a:gd name="T91" fmla="*/ 23 h 110"/>
                    <a:gd name="T92" fmla="*/ 94 w 157"/>
                    <a:gd name="T93" fmla="*/ 20 h 110"/>
                    <a:gd name="T94" fmla="*/ 94 w 157"/>
                    <a:gd name="T95" fmla="*/ 17 h 110"/>
                    <a:gd name="T96" fmla="*/ 90 w 157"/>
                    <a:gd name="T97" fmla="*/ 14 h 110"/>
                    <a:gd name="T98" fmla="*/ 78 w 157"/>
                    <a:gd name="T99" fmla="*/ 14 h 110"/>
                    <a:gd name="T100" fmla="*/ 78 w 157"/>
                    <a:gd name="T101" fmla="*/ 14 h 110"/>
                    <a:gd name="T102" fmla="*/ 78 w 157"/>
                    <a:gd name="T103" fmla="*/ 1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7" h="110">
                      <a:moveTo>
                        <a:pt x="53" y="109"/>
                      </a:moveTo>
                      <a:cubicBezTo>
                        <a:pt x="40" y="109"/>
                        <a:pt x="30" y="104"/>
                        <a:pt x="27" y="92"/>
                      </a:cubicBezTo>
                      <a:cubicBezTo>
                        <a:pt x="24" y="78"/>
                        <a:pt x="23" y="63"/>
                        <a:pt x="30" y="49"/>
                      </a:cubicBezTo>
                      <a:cubicBezTo>
                        <a:pt x="32" y="44"/>
                        <a:pt x="36" y="41"/>
                        <a:pt x="41" y="38"/>
                      </a:cubicBezTo>
                      <a:cubicBezTo>
                        <a:pt x="46" y="36"/>
                        <a:pt x="49" y="32"/>
                        <a:pt x="48" y="26"/>
                      </a:cubicBezTo>
                      <a:cubicBezTo>
                        <a:pt x="47" y="24"/>
                        <a:pt x="48" y="22"/>
                        <a:pt x="48" y="19"/>
                      </a:cubicBezTo>
                      <a:cubicBezTo>
                        <a:pt x="48" y="18"/>
                        <a:pt x="46" y="17"/>
                        <a:pt x="45" y="16"/>
                      </a:cubicBezTo>
                      <a:cubicBezTo>
                        <a:pt x="45" y="17"/>
                        <a:pt x="43" y="19"/>
                        <a:pt x="43" y="19"/>
                      </a:cubicBezTo>
                      <a:cubicBezTo>
                        <a:pt x="44" y="29"/>
                        <a:pt x="39" y="33"/>
                        <a:pt x="32" y="36"/>
                      </a:cubicBezTo>
                      <a:cubicBezTo>
                        <a:pt x="27" y="38"/>
                        <a:pt x="23" y="40"/>
                        <a:pt x="19" y="41"/>
                      </a:cubicBezTo>
                      <a:cubicBezTo>
                        <a:pt x="15" y="42"/>
                        <a:pt x="10" y="41"/>
                        <a:pt x="7" y="38"/>
                      </a:cubicBezTo>
                      <a:cubicBezTo>
                        <a:pt x="0" y="32"/>
                        <a:pt x="0" y="22"/>
                        <a:pt x="8" y="17"/>
                      </a:cubicBezTo>
                      <a:cubicBezTo>
                        <a:pt x="14" y="13"/>
                        <a:pt x="20" y="11"/>
                        <a:pt x="26" y="8"/>
                      </a:cubicBezTo>
                      <a:cubicBezTo>
                        <a:pt x="42" y="2"/>
                        <a:pt x="58" y="0"/>
                        <a:pt x="75" y="0"/>
                      </a:cubicBezTo>
                      <a:cubicBezTo>
                        <a:pt x="85" y="0"/>
                        <a:pt x="95" y="1"/>
                        <a:pt x="105" y="2"/>
                      </a:cubicBezTo>
                      <a:cubicBezTo>
                        <a:pt x="118" y="4"/>
                        <a:pt x="131" y="8"/>
                        <a:pt x="143" y="14"/>
                      </a:cubicBezTo>
                      <a:cubicBezTo>
                        <a:pt x="146" y="16"/>
                        <a:pt x="149" y="18"/>
                        <a:pt x="151" y="21"/>
                      </a:cubicBezTo>
                      <a:cubicBezTo>
                        <a:pt x="157" y="31"/>
                        <a:pt x="150" y="41"/>
                        <a:pt x="138" y="41"/>
                      </a:cubicBezTo>
                      <a:cubicBezTo>
                        <a:pt x="130" y="40"/>
                        <a:pt x="122" y="37"/>
                        <a:pt x="115" y="31"/>
                      </a:cubicBezTo>
                      <a:cubicBezTo>
                        <a:pt x="113" y="28"/>
                        <a:pt x="111" y="25"/>
                        <a:pt x="112" y="21"/>
                      </a:cubicBezTo>
                      <a:cubicBezTo>
                        <a:pt x="112" y="20"/>
                        <a:pt x="112" y="19"/>
                        <a:pt x="111" y="18"/>
                      </a:cubicBezTo>
                      <a:cubicBezTo>
                        <a:pt x="111" y="18"/>
                        <a:pt x="110" y="17"/>
                        <a:pt x="109" y="17"/>
                      </a:cubicBezTo>
                      <a:cubicBezTo>
                        <a:pt x="109" y="16"/>
                        <a:pt x="107" y="18"/>
                        <a:pt x="107" y="19"/>
                      </a:cubicBezTo>
                      <a:cubicBezTo>
                        <a:pt x="107" y="20"/>
                        <a:pt x="107" y="21"/>
                        <a:pt x="107" y="22"/>
                      </a:cubicBezTo>
                      <a:cubicBezTo>
                        <a:pt x="107" y="23"/>
                        <a:pt x="108" y="25"/>
                        <a:pt x="108" y="27"/>
                      </a:cubicBezTo>
                      <a:cubicBezTo>
                        <a:pt x="106" y="33"/>
                        <a:pt x="109" y="35"/>
                        <a:pt x="114" y="38"/>
                      </a:cubicBezTo>
                      <a:cubicBezTo>
                        <a:pt x="120" y="42"/>
                        <a:pt x="125" y="47"/>
                        <a:pt x="128" y="54"/>
                      </a:cubicBezTo>
                      <a:cubicBezTo>
                        <a:pt x="130" y="60"/>
                        <a:pt x="130" y="86"/>
                        <a:pt x="128" y="92"/>
                      </a:cubicBezTo>
                      <a:cubicBezTo>
                        <a:pt x="124" y="102"/>
                        <a:pt x="115" y="110"/>
                        <a:pt x="102" y="109"/>
                      </a:cubicBezTo>
                      <a:cubicBezTo>
                        <a:pt x="98" y="109"/>
                        <a:pt x="61" y="109"/>
                        <a:pt x="53" y="109"/>
                      </a:cubicBezTo>
                      <a:close/>
                      <a:moveTo>
                        <a:pt x="77" y="81"/>
                      </a:moveTo>
                      <a:cubicBezTo>
                        <a:pt x="87" y="80"/>
                        <a:pt x="95" y="78"/>
                        <a:pt x="102" y="71"/>
                      </a:cubicBezTo>
                      <a:cubicBezTo>
                        <a:pt x="109" y="64"/>
                        <a:pt x="109" y="56"/>
                        <a:pt x="104" y="48"/>
                      </a:cubicBezTo>
                      <a:cubicBezTo>
                        <a:pt x="101" y="43"/>
                        <a:pt x="96" y="40"/>
                        <a:pt x="91" y="38"/>
                      </a:cubicBezTo>
                      <a:cubicBezTo>
                        <a:pt x="78" y="33"/>
                        <a:pt x="63" y="35"/>
                        <a:pt x="54" y="45"/>
                      </a:cubicBezTo>
                      <a:cubicBezTo>
                        <a:pt x="46" y="53"/>
                        <a:pt x="45" y="63"/>
                        <a:pt x="53" y="71"/>
                      </a:cubicBezTo>
                      <a:cubicBezTo>
                        <a:pt x="60" y="78"/>
                        <a:pt x="68" y="80"/>
                        <a:pt x="77" y="81"/>
                      </a:cubicBezTo>
                      <a:close/>
                      <a:moveTo>
                        <a:pt x="78" y="14"/>
                      </a:moveTo>
                      <a:cubicBezTo>
                        <a:pt x="78" y="14"/>
                        <a:pt x="78" y="14"/>
                        <a:pt x="78" y="14"/>
                      </a:cubicBezTo>
                      <a:cubicBezTo>
                        <a:pt x="73" y="14"/>
                        <a:pt x="69" y="14"/>
                        <a:pt x="65" y="14"/>
                      </a:cubicBezTo>
                      <a:cubicBezTo>
                        <a:pt x="62" y="14"/>
                        <a:pt x="61" y="15"/>
                        <a:pt x="61" y="18"/>
                      </a:cubicBezTo>
                      <a:cubicBezTo>
                        <a:pt x="61" y="18"/>
                        <a:pt x="61" y="19"/>
                        <a:pt x="61" y="20"/>
                      </a:cubicBezTo>
                      <a:cubicBezTo>
                        <a:pt x="61" y="21"/>
                        <a:pt x="61" y="22"/>
                        <a:pt x="62" y="23"/>
                      </a:cubicBezTo>
                      <a:cubicBezTo>
                        <a:pt x="63" y="22"/>
                        <a:pt x="64" y="22"/>
                        <a:pt x="65" y="22"/>
                      </a:cubicBezTo>
                      <a:cubicBezTo>
                        <a:pt x="71" y="17"/>
                        <a:pt x="84" y="17"/>
                        <a:pt x="90" y="22"/>
                      </a:cubicBezTo>
                      <a:cubicBezTo>
                        <a:pt x="91" y="22"/>
                        <a:pt x="92" y="23"/>
                        <a:pt x="93" y="23"/>
                      </a:cubicBezTo>
                      <a:cubicBezTo>
                        <a:pt x="94" y="22"/>
                        <a:pt x="94" y="21"/>
                        <a:pt x="94" y="20"/>
                      </a:cubicBezTo>
                      <a:cubicBezTo>
                        <a:pt x="94" y="19"/>
                        <a:pt x="94" y="18"/>
                        <a:pt x="94" y="17"/>
                      </a:cubicBezTo>
                      <a:cubicBezTo>
                        <a:pt x="94" y="15"/>
                        <a:pt x="93" y="14"/>
                        <a:pt x="90" y="14"/>
                      </a:cubicBezTo>
                      <a:cubicBezTo>
                        <a:pt x="86" y="14"/>
                        <a:pt x="82" y="14"/>
                        <a:pt x="78" y="14"/>
                      </a:cubicBezTo>
                      <a:close/>
                      <a:moveTo>
                        <a:pt x="78" y="14"/>
                      </a:moveTo>
                      <a:cubicBezTo>
                        <a:pt x="78" y="14"/>
                        <a:pt x="78" y="14"/>
                        <a:pt x="78"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a typeface="+mn-ea"/>
                    <a:cs typeface="+mn-cs"/>
                  </a:endParaRPr>
                </a:p>
              </p:txBody>
            </p:sp>
            <p:sp>
              <p:nvSpPr>
                <p:cNvPr id="27" name="Freeform 6"/>
                <p:cNvSpPr>
                  <a:spLocks noEditPoints="1"/>
                </p:cNvSpPr>
                <p:nvPr/>
              </p:nvSpPr>
              <p:spPr bwMode="auto">
                <a:xfrm>
                  <a:off x="5784850" y="2281238"/>
                  <a:ext cx="138113" cy="100013"/>
                </a:xfrm>
                <a:custGeom>
                  <a:avLst/>
                  <a:gdLst>
                    <a:gd name="T0" fmla="*/ 19 w 36"/>
                    <a:gd name="T1" fmla="*/ 26 h 26"/>
                    <a:gd name="T2" fmla="*/ 5 w 36"/>
                    <a:gd name="T3" fmla="*/ 22 h 26"/>
                    <a:gd name="T4" fmla="*/ 5 w 36"/>
                    <a:gd name="T5" fmla="*/ 5 h 26"/>
                    <a:gd name="T6" fmla="*/ 29 w 36"/>
                    <a:gd name="T7" fmla="*/ 5 h 26"/>
                    <a:gd name="T8" fmla="*/ 28 w 36"/>
                    <a:gd name="T9" fmla="*/ 23 h 26"/>
                    <a:gd name="T10" fmla="*/ 19 w 36"/>
                    <a:gd name="T11" fmla="*/ 26 h 26"/>
                    <a:gd name="T12" fmla="*/ 19 w 36"/>
                    <a:gd name="T13" fmla="*/ 26 h 26"/>
                    <a:gd name="T14" fmla="*/ 19 w 36"/>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6">
                      <a:moveTo>
                        <a:pt x="19" y="26"/>
                      </a:moveTo>
                      <a:cubicBezTo>
                        <a:pt x="13" y="26"/>
                        <a:pt x="9" y="25"/>
                        <a:pt x="5" y="22"/>
                      </a:cubicBezTo>
                      <a:cubicBezTo>
                        <a:pt x="0" y="17"/>
                        <a:pt x="0" y="10"/>
                        <a:pt x="5" y="5"/>
                      </a:cubicBezTo>
                      <a:cubicBezTo>
                        <a:pt x="12" y="0"/>
                        <a:pt x="23" y="0"/>
                        <a:pt x="29" y="5"/>
                      </a:cubicBezTo>
                      <a:cubicBezTo>
                        <a:pt x="36" y="10"/>
                        <a:pt x="35" y="19"/>
                        <a:pt x="28" y="23"/>
                      </a:cubicBezTo>
                      <a:cubicBezTo>
                        <a:pt x="25" y="25"/>
                        <a:pt x="21" y="26"/>
                        <a:pt x="19" y="26"/>
                      </a:cubicBezTo>
                      <a:close/>
                      <a:moveTo>
                        <a:pt x="19" y="26"/>
                      </a:moveTo>
                      <a:cubicBezTo>
                        <a:pt x="19" y="26"/>
                        <a:pt x="19" y="26"/>
                        <a:pt x="19" y="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a typeface="+mn-ea"/>
                    <a:cs typeface="+mn-cs"/>
                  </a:endParaRPr>
                </a:p>
              </p:txBody>
            </p:sp>
          </p:grpSp>
        </p:grpSp>
        <p:sp>
          <p:nvSpPr>
            <p:cNvPr id="21" name="Right Brace 20"/>
            <p:cNvSpPr/>
            <p:nvPr/>
          </p:nvSpPr>
          <p:spPr>
            <a:xfrm>
              <a:off x="6218236" y="2034238"/>
              <a:ext cx="161603" cy="705696"/>
            </a:xfrm>
            <a:prstGeom prst="rightBrace">
              <a:avLst>
                <a:gd name="adj1" fmla="val 58855"/>
                <a:gd name="adj2" fmla="val 49075"/>
              </a:avLst>
            </a:prstGeom>
            <a:solidFill>
              <a:srgbClr val="D83B01"/>
            </a:solidFill>
            <a:ln w="28575" cap="rnd" cmpd="sng" algn="ctr">
              <a:solidFill>
                <a:srgbClr val="D83B01"/>
              </a:solidFill>
              <a:prstDash val="solid"/>
              <a:headEnd type="none"/>
              <a:tailEnd type="none"/>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a typeface="+mn-ea"/>
                <a:cs typeface="+mn-cs"/>
              </a:endParaRPr>
            </a:p>
          </p:txBody>
        </p:sp>
      </p:grpSp>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418637" y="5005733"/>
            <a:ext cx="1940426" cy="1504950"/>
          </a:xfrm>
          <a:prstGeom prst="rect">
            <a:avLst/>
          </a:prstGeom>
        </p:spPr>
      </p:pic>
    </p:spTree>
    <p:extLst>
      <p:ext uri="{BB962C8B-B14F-4D97-AF65-F5344CB8AC3E}">
        <p14:creationId xmlns:p14="http://schemas.microsoft.com/office/powerpoint/2010/main" val="192051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8D7"/>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189037" y="2811462"/>
            <a:ext cx="8228299" cy="1181862"/>
          </a:xfrm>
        </p:spPr>
        <p:txBody>
          <a:bodyPr/>
          <a:lstStyle/>
          <a:p>
            <a:r>
              <a:rPr lang="en-US" dirty="0"/>
              <a:t>Demo!!</a:t>
            </a:r>
          </a:p>
        </p:txBody>
      </p:sp>
    </p:spTree>
    <p:extLst>
      <p:ext uri="{BB962C8B-B14F-4D97-AF65-F5344CB8AC3E}">
        <p14:creationId xmlns:p14="http://schemas.microsoft.com/office/powerpoint/2010/main" val="664258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884238" y="1968006"/>
            <a:ext cx="10210800" cy="2498059"/>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2" name="Rectangle 11"/>
          <p:cNvSpPr/>
          <p:nvPr/>
        </p:nvSpPr>
        <p:spPr bwMode="auto">
          <a:xfrm>
            <a:off x="1434599" y="2253663"/>
            <a:ext cx="2514599" cy="1676400"/>
          </a:xfrm>
          <a:prstGeom prst="rect">
            <a:avLst/>
          </a:prstGeom>
          <a:solidFill>
            <a:schemeClr val="accent5">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16814">
                    <a:srgbClr val="FFFFFF"/>
                  </a:gs>
                  <a:gs pos="46000">
                    <a:srgbClr val="FFFFFF"/>
                  </a:gs>
                </a:gsLst>
                <a:lin ang="5400000" scaled="0"/>
              </a:gradFill>
              <a:effectLst/>
              <a:uLnTx/>
              <a:uFillTx/>
              <a:latin typeface="Segoe UI"/>
              <a:ea typeface="+mn-ea"/>
              <a:cs typeface="+mn-cs"/>
            </a:endParaRPr>
          </a:p>
        </p:txBody>
      </p:sp>
      <p:sp>
        <p:nvSpPr>
          <p:cNvPr id="2" name="Title 1"/>
          <p:cNvSpPr>
            <a:spLocks noGrp="1"/>
          </p:cNvSpPr>
          <p:nvPr>
            <p:ph type="title"/>
          </p:nvPr>
        </p:nvSpPr>
        <p:spPr/>
        <p:txBody>
          <a:bodyPr/>
          <a:lstStyle/>
          <a:p>
            <a:r>
              <a:rPr lang="en-US" dirty="0"/>
              <a:t>Cloud PBX</a:t>
            </a:r>
          </a:p>
        </p:txBody>
      </p:sp>
      <p:sp>
        <p:nvSpPr>
          <p:cNvPr id="3" name="Text Placeholder 2"/>
          <p:cNvSpPr>
            <a:spLocks noGrp="1"/>
          </p:cNvSpPr>
          <p:nvPr>
            <p:ph type="body" sz="quarter" idx="10"/>
          </p:nvPr>
        </p:nvSpPr>
        <p:spPr>
          <a:xfrm>
            <a:off x="274638" y="1212850"/>
            <a:ext cx="9829799" cy="5408612"/>
          </a:xfrm>
        </p:spPr>
        <p:txBody>
          <a:bodyPr/>
          <a:lstStyle/>
          <a:p>
            <a:r>
              <a:rPr lang="en-US" dirty="0"/>
              <a:t>Complete call control in Office 365.</a:t>
            </a:r>
          </a:p>
          <a:p>
            <a:endParaRPr lang="en-US" dirty="0"/>
          </a:p>
          <a:p>
            <a:endParaRPr lang="en-US" dirty="0"/>
          </a:p>
          <a:p>
            <a:endParaRPr lang="en-US" dirty="0"/>
          </a:p>
          <a:p>
            <a:endParaRPr lang="en-US" dirty="0"/>
          </a:p>
          <a:p>
            <a:r>
              <a:rPr lang="en-US" dirty="0"/>
              <a:t>Two core parts always in the cloud:</a:t>
            </a:r>
          </a:p>
          <a:p>
            <a:r>
              <a:rPr lang="en-US" dirty="0"/>
              <a:t> - Cloud-based call control for end-users</a:t>
            </a:r>
          </a:p>
          <a:p>
            <a:r>
              <a:rPr lang="en-US" dirty="0"/>
              <a:t> - Tenant admin user experience for IT Pros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46417" y="2050102"/>
            <a:ext cx="2939852" cy="1866900"/>
          </a:xfrm>
          <a:prstGeom prst="rect">
            <a:avLst/>
          </a:prstGeom>
        </p:spPr>
      </p:pic>
      <p:sp>
        <p:nvSpPr>
          <p:cNvPr id="5" name="TextBox 4"/>
          <p:cNvSpPr txBox="1"/>
          <p:nvPr/>
        </p:nvSpPr>
        <p:spPr>
          <a:xfrm>
            <a:off x="8062803" y="3838202"/>
            <a:ext cx="1757532" cy="627864"/>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Segoe UI"/>
                <a:ea typeface="+mn-ea"/>
                <a:cs typeface="+mn-cs"/>
              </a:rPr>
              <a:t>Office 365</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47037" y="2621046"/>
            <a:ext cx="562264" cy="792266"/>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35211" y="2652034"/>
            <a:ext cx="562264" cy="792266"/>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90037" y="2654473"/>
            <a:ext cx="562264" cy="792266"/>
          </a:xfrm>
          <a:prstGeom prst="rect">
            <a:avLst/>
          </a:prstGeom>
        </p:spPr>
      </p:pic>
      <p:pic>
        <p:nvPicPr>
          <p:cNvPr id="10" name="Picture 9"/>
          <p:cNvPicPr>
            <a:picLocks noChangeAspect="1"/>
          </p:cNvPicPr>
          <p:nvPr/>
        </p:nvPicPr>
        <p:blipFill>
          <a:blip r:embed="rId4"/>
          <a:stretch>
            <a:fillRect/>
          </a:stretch>
        </p:blipFill>
        <p:spPr>
          <a:xfrm>
            <a:off x="1713692" y="2725628"/>
            <a:ext cx="746232" cy="732471"/>
          </a:xfrm>
          <a:prstGeom prst="rect">
            <a:avLst/>
          </a:prstGeom>
        </p:spPr>
      </p:pic>
      <p:pic>
        <p:nvPicPr>
          <p:cNvPr id="11" name="Picture 10"/>
          <p:cNvPicPr>
            <a:picLocks noChangeAspect="1"/>
          </p:cNvPicPr>
          <p:nvPr/>
        </p:nvPicPr>
        <p:blipFill>
          <a:blip r:embed="rId5"/>
          <a:stretch>
            <a:fillRect/>
          </a:stretch>
        </p:blipFill>
        <p:spPr>
          <a:xfrm>
            <a:off x="2569255" y="2627881"/>
            <a:ext cx="965813" cy="927967"/>
          </a:xfrm>
          <a:prstGeom prst="rect">
            <a:avLst/>
          </a:prstGeom>
        </p:spPr>
      </p:pic>
      <p:sp>
        <p:nvSpPr>
          <p:cNvPr id="13" name="TextBox 12"/>
          <p:cNvSpPr txBox="1"/>
          <p:nvPr/>
        </p:nvSpPr>
        <p:spPr>
          <a:xfrm>
            <a:off x="1189037" y="3917002"/>
            <a:ext cx="3167269" cy="627864"/>
          </a:xfrm>
          <a:prstGeom prst="rect">
            <a:avLst/>
          </a:prstGeom>
          <a:noFill/>
        </p:spPr>
        <p:txBody>
          <a:bodyPr wrap="squar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Segoe UI"/>
                <a:ea typeface="+mn-ea"/>
                <a:cs typeface="+mn-cs"/>
              </a:rPr>
              <a:t>Customer Premises</a:t>
            </a:r>
          </a:p>
        </p:txBody>
      </p:sp>
      <p:cxnSp>
        <p:nvCxnSpPr>
          <p:cNvPr id="17" name="Straight Arrow Connector 16"/>
          <p:cNvCxnSpPr/>
          <p:nvPr/>
        </p:nvCxnSpPr>
        <p:spPr>
          <a:xfrm flipV="1">
            <a:off x="4008437" y="2963862"/>
            <a:ext cx="2966543" cy="4330"/>
          </a:xfrm>
          <a:prstGeom prst="straightConnector1">
            <a:avLst/>
          </a:prstGeom>
          <a:ln w="762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398545" y="3046112"/>
            <a:ext cx="2172326" cy="646331"/>
          </a:xfrm>
          <a:prstGeom prst="rect">
            <a:avLst/>
          </a:prstGeom>
        </p:spPr>
        <p:txBody>
          <a:bodyPr wrap="non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Segoe UI"/>
                <a:ea typeface="+mn-ea"/>
                <a:cs typeface="+mn-cs"/>
              </a:rPr>
              <a:t>Azure ExpressRoute</a:t>
            </a:r>
            <a:br>
              <a:rPr kumimoji="0" lang="en-US" sz="1800" b="0" i="0" u="none" strike="noStrike" kern="1200" cap="none" spc="0" normalizeH="0" baseline="0" noProof="0" dirty="0">
                <a:ln>
                  <a:noFill/>
                </a:ln>
                <a:solidFill>
                  <a:schemeClr val="bg1"/>
                </a:solidFill>
                <a:effectLst/>
                <a:uLnTx/>
                <a:uFillTx/>
                <a:latin typeface="Segoe UI"/>
                <a:ea typeface="+mn-ea"/>
                <a:cs typeface="+mn-cs"/>
              </a:rPr>
            </a:br>
            <a:r>
              <a:rPr kumimoji="0" lang="en-US" sz="1800" b="0" i="0" u="none" strike="noStrike" kern="1200" cap="none" spc="0" normalizeH="0" baseline="0" noProof="0" dirty="0">
                <a:ln>
                  <a:noFill/>
                </a:ln>
                <a:solidFill>
                  <a:schemeClr val="bg1"/>
                </a:solidFill>
                <a:effectLst/>
                <a:uLnTx/>
                <a:uFillTx/>
                <a:latin typeface="Segoe UI"/>
                <a:ea typeface="+mn-ea"/>
                <a:cs typeface="+mn-cs"/>
              </a:rPr>
              <a:t>or Public Internet</a:t>
            </a:r>
          </a:p>
        </p:txBody>
      </p:sp>
      <p:sp>
        <p:nvSpPr>
          <p:cNvPr id="16" name="Oval 15"/>
          <p:cNvSpPr/>
          <p:nvPr/>
        </p:nvSpPr>
        <p:spPr bwMode="auto">
          <a:xfrm>
            <a:off x="8745890" y="-2294"/>
            <a:ext cx="3657600" cy="3270956"/>
          </a:xfrm>
          <a:prstGeom prst="ellipse">
            <a:avLst/>
          </a:prstGeom>
          <a:solidFill>
            <a:srgbClr val="0078D7"/>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gradFill>
                  <a:gsLst>
                    <a:gs pos="5439">
                      <a:srgbClr val="F8F8F8"/>
                    </a:gs>
                    <a:gs pos="10000">
                      <a:srgbClr val="F8F8F8"/>
                    </a:gs>
                  </a:gsLst>
                  <a:lin ang="5400000" scaled="0"/>
                </a:gradFill>
                <a:effectLst/>
                <a:uLnTx/>
                <a:uFillTx/>
              </a:rPr>
              <a:t>Ready your Network!</a:t>
            </a:r>
          </a:p>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gradFill>
                  <a:gsLst>
                    <a:gs pos="5439">
                      <a:srgbClr val="F8F8F8"/>
                    </a:gs>
                    <a:gs pos="10000">
                      <a:srgbClr val="F8F8F8"/>
                    </a:gs>
                  </a:gsLst>
                  <a:lin ang="5400000" scaled="0"/>
                </a:gradFill>
                <a:effectLst/>
                <a:uLnTx/>
                <a:uFillTx/>
              </a:rPr>
              <a:t>BRK3061</a:t>
            </a:r>
          </a:p>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gradFill>
                  <a:gsLst>
                    <a:gs pos="5439">
                      <a:srgbClr val="F8F8F8"/>
                    </a:gs>
                    <a:gs pos="10000">
                      <a:srgbClr val="F8F8F8"/>
                    </a:gs>
                  </a:gsLst>
                  <a:lin ang="5400000" scaled="0"/>
                </a:gradFill>
                <a:effectLst/>
                <a:uLnTx/>
                <a:uFillTx/>
              </a:rPr>
              <a:t>Tuesday 10:45</a:t>
            </a:r>
          </a:p>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gradFill>
                  <a:gsLst>
                    <a:gs pos="5439">
                      <a:srgbClr val="F8F8F8"/>
                    </a:gs>
                    <a:gs pos="10000">
                      <a:srgbClr val="F8F8F8"/>
                    </a:gs>
                  </a:gsLst>
                  <a:lin ang="5400000" scaled="0"/>
                </a:gradFill>
                <a:effectLst/>
                <a:uLnTx/>
                <a:uFillTx/>
              </a:rPr>
              <a:t>B302-303</a:t>
            </a:r>
          </a:p>
        </p:txBody>
      </p:sp>
      <p:sp>
        <p:nvSpPr>
          <p:cNvPr id="19" name="Oval 18"/>
          <p:cNvSpPr/>
          <p:nvPr/>
        </p:nvSpPr>
        <p:spPr bwMode="auto">
          <a:xfrm>
            <a:off x="8745890" y="3680299"/>
            <a:ext cx="3657600" cy="3270956"/>
          </a:xfrm>
          <a:prstGeom prst="ellipse">
            <a:avLst/>
          </a:prstGeom>
          <a:solidFill>
            <a:srgbClr val="0078D7"/>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gradFill>
                  <a:gsLst>
                    <a:gs pos="5439">
                      <a:srgbClr val="F8F8F8"/>
                    </a:gs>
                    <a:gs pos="10000">
                      <a:srgbClr val="F8F8F8"/>
                    </a:gs>
                  </a:gsLst>
                  <a:lin ang="5400000" scaled="0"/>
                </a:gradFill>
                <a:effectLst/>
                <a:uLnTx/>
                <a:uFillTx/>
              </a:rPr>
              <a:t>Deploy ExpressRoute</a:t>
            </a:r>
          </a:p>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gradFill>
                  <a:gsLst>
                    <a:gs pos="5439">
                      <a:srgbClr val="F8F8F8"/>
                    </a:gs>
                    <a:gs pos="10000">
                      <a:srgbClr val="F8F8F8"/>
                    </a:gs>
                  </a:gsLst>
                  <a:lin ang="5400000" scaled="0"/>
                </a:gradFill>
                <a:effectLst/>
                <a:uLnTx/>
                <a:uFillTx/>
              </a:rPr>
              <a:t>BRK4011</a:t>
            </a:r>
          </a:p>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gradFill>
                  <a:gsLst>
                    <a:gs pos="5439">
                      <a:srgbClr val="F8F8F8"/>
                    </a:gs>
                    <a:gs pos="10000">
                      <a:srgbClr val="F8F8F8"/>
                    </a:gs>
                  </a:gsLst>
                  <a:lin ang="5400000" scaled="0"/>
                </a:gradFill>
                <a:effectLst/>
                <a:uLnTx/>
                <a:uFillTx/>
              </a:rPr>
              <a:t>Friday 10:45</a:t>
            </a:r>
          </a:p>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gradFill>
                  <a:gsLst>
                    <a:gs pos="5439">
                      <a:srgbClr val="F8F8F8"/>
                    </a:gs>
                    <a:gs pos="10000">
                      <a:srgbClr val="F8F8F8"/>
                    </a:gs>
                  </a:gsLst>
                  <a:lin ang="5400000" scaled="0"/>
                </a:gradFill>
                <a:effectLst/>
                <a:uLnTx/>
                <a:uFillTx/>
              </a:rPr>
              <a:t>B216-217</a:t>
            </a:r>
          </a:p>
        </p:txBody>
      </p:sp>
    </p:spTree>
    <p:extLst>
      <p:ext uri="{BB962C8B-B14F-4D97-AF65-F5344CB8AC3E}">
        <p14:creationId xmlns:p14="http://schemas.microsoft.com/office/powerpoint/2010/main" val="345988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Cloud PBX: Calling Features</a:t>
            </a:r>
          </a:p>
        </p:txBody>
      </p:sp>
      <p:sp>
        <p:nvSpPr>
          <p:cNvPr id="4" name="Text Placeholder 7"/>
          <p:cNvSpPr txBox="1">
            <a:spLocks/>
          </p:cNvSpPr>
          <p:nvPr/>
        </p:nvSpPr>
        <p:spPr>
          <a:xfrm>
            <a:off x="350837" y="1287462"/>
            <a:ext cx="6019800" cy="5446704"/>
          </a:xfrm>
          <a:prstGeom prst="rect">
            <a:avLst/>
          </a:prstGeom>
        </p:spPr>
        <p:txBody>
          <a:bodyPr vert="horz" wrap="square" lIns="149217" tIns="93260" rIns="149217" bIns="93260" rtlCol="0">
            <a:spAutoFit/>
          </a:bodyPr>
          <a:lstStyle>
            <a:lvl1pPr marL="336044" marR="0" indent="-336044" algn="l" defTabSz="914093" rtl="0" eaLnBrk="1" fontAlgn="auto" latinLnBrk="0" hangingPunct="1">
              <a:lnSpc>
                <a:spcPct val="90000"/>
              </a:lnSpc>
              <a:spcBef>
                <a:spcPct val="20000"/>
              </a:spcBef>
              <a:spcAft>
                <a:spcPts val="0"/>
              </a:spcAft>
              <a:buClrTx/>
              <a:buSzPct val="90000"/>
              <a:buFont typeface="Arial" pitchFamily="34" charset="0"/>
              <a:buChar char="•"/>
              <a:tabLst/>
              <a:defRPr sz="3920" kern="1200" spc="0" baseline="0">
                <a:gradFill>
                  <a:gsLst>
                    <a:gs pos="1250">
                      <a:schemeClr val="tx2"/>
                    </a:gs>
                    <a:gs pos="99000">
                      <a:schemeClr val="tx2"/>
                    </a:gs>
                  </a:gsLst>
                  <a:lin ang="5400000" scaled="0"/>
                </a:gradFill>
                <a:latin typeface="+mj-lt"/>
                <a:ea typeface="+mn-ea"/>
                <a:cs typeface="+mn-cs"/>
              </a:defRPr>
            </a:lvl1pPr>
            <a:lvl2pPr marL="572519" marR="0" indent="-236475" algn="l" defTabSz="914093" rtl="0" eaLnBrk="1" fontAlgn="auto" latinLnBrk="0" hangingPunct="1">
              <a:lnSpc>
                <a:spcPct val="90000"/>
              </a:lnSpc>
              <a:spcBef>
                <a:spcPct val="20000"/>
              </a:spcBef>
              <a:spcAft>
                <a:spcPts val="0"/>
              </a:spcAft>
              <a:buClrTx/>
              <a:buSzPct val="90000"/>
              <a:buFont typeface="Arial" pitchFamily="34" charset="0"/>
              <a:buChar char="•"/>
              <a:tabLst/>
              <a:defRPr sz="2352" kern="1200" spc="0" baseline="0">
                <a:gradFill>
                  <a:gsLst>
                    <a:gs pos="1250">
                      <a:schemeClr val="tx1"/>
                    </a:gs>
                    <a:gs pos="100000">
                      <a:schemeClr val="tx1"/>
                    </a:gs>
                  </a:gsLst>
                  <a:lin ang="5400000" scaled="0"/>
                </a:gradFill>
                <a:latin typeface="+mn-lt"/>
                <a:ea typeface="+mn-ea"/>
                <a:cs typeface="+mn-cs"/>
              </a:defRPr>
            </a:lvl2pPr>
            <a:lvl3pPr marL="784103" marR="0" indent="-224030" algn="l" defTabSz="914093" rtl="0" eaLnBrk="1" fontAlgn="auto" latinLnBrk="0" hangingPunct="1">
              <a:lnSpc>
                <a:spcPct val="90000"/>
              </a:lnSpc>
              <a:spcBef>
                <a:spcPct val="20000"/>
              </a:spcBef>
              <a:spcAft>
                <a:spcPts val="0"/>
              </a:spcAft>
              <a:buClrTx/>
              <a:buSzPct val="90000"/>
              <a:buFont typeface="Arial" pitchFamily="34" charset="0"/>
              <a:buChar char="•"/>
              <a:tabLst/>
              <a:defRPr sz="1960" kern="1200" spc="0" baseline="0">
                <a:gradFill>
                  <a:gsLst>
                    <a:gs pos="1250">
                      <a:schemeClr val="tx1"/>
                    </a:gs>
                    <a:gs pos="100000">
                      <a:schemeClr val="tx1"/>
                    </a:gs>
                  </a:gsLst>
                  <a:lin ang="5400000" scaled="0"/>
                </a:gradFill>
                <a:latin typeface="+mn-lt"/>
                <a:ea typeface="+mn-ea"/>
                <a:cs typeface="+mn-cs"/>
              </a:defRPr>
            </a:lvl3pPr>
            <a:lvl4pPr marL="1008132" marR="0" indent="-224030" algn="l" defTabSz="914093" rtl="0" eaLnBrk="1" fontAlgn="auto" latinLnBrk="0" hangingPunct="1">
              <a:lnSpc>
                <a:spcPct val="90000"/>
              </a:lnSpc>
              <a:spcBef>
                <a:spcPct val="20000"/>
              </a:spcBef>
              <a:spcAft>
                <a:spcPts val="0"/>
              </a:spcAft>
              <a:buClrTx/>
              <a:buSzPct val="90000"/>
              <a:buFont typeface="Arial" pitchFamily="34" charset="0"/>
              <a:buChar char="•"/>
              <a:tabLst/>
              <a:defRPr sz="1764" kern="1200" spc="0" baseline="0">
                <a:gradFill>
                  <a:gsLst>
                    <a:gs pos="1250">
                      <a:schemeClr val="tx1"/>
                    </a:gs>
                    <a:gs pos="100000">
                      <a:schemeClr val="tx1"/>
                    </a:gs>
                  </a:gsLst>
                  <a:lin ang="5400000" scaled="0"/>
                </a:gradFill>
                <a:latin typeface="+mn-lt"/>
                <a:ea typeface="+mn-ea"/>
                <a:cs typeface="+mn-cs"/>
              </a:defRPr>
            </a:lvl4pPr>
            <a:lvl5pPr marL="1232161" marR="0" indent="-224030" algn="l" defTabSz="914093" rtl="0" eaLnBrk="1" fontAlgn="auto" latinLnBrk="0" hangingPunct="1">
              <a:lnSpc>
                <a:spcPct val="90000"/>
              </a:lnSpc>
              <a:spcBef>
                <a:spcPct val="20000"/>
              </a:spcBef>
              <a:spcAft>
                <a:spcPts val="0"/>
              </a:spcAft>
              <a:buClrTx/>
              <a:buSzPct val="90000"/>
              <a:buFont typeface="Arial" pitchFamily="34" charset="0"/>
              <a:buChar char="•"/>
              <a:tabLst/>
              <a:defRPr sz="1764" kern="1200" spc="0" baseline="0">
                <a:gradFill>
                  <a:gsLst>
                    <a:gs pos="1250">
                      <a:schemeClr val="tx1"/>
                    </a:gs>
                    <a:gs pos="100000">
                      <a:schemeClr val="tx1"/>
                    </a:gs>
                  </a:gsLst>
                  <a:lin ang="5400000" scaled="0"/>
                </a:gradFill>
                <a:latin typeface="+mn-lt"/>
                <a:ea typeface="+mn-ea"/>
                <a:cs typeface="+mn-cs"/>
              </a:defRPr>
            </a:lvl5pPr>
            <a:lvl6pPr marL="2513755" indent="-228523" algn="l" defTabSz="914093"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0801" indent="-228523" algn="l" defTabSz="914093"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7848" indent="-228523" algn="l" defTabSz="914093"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4895" indent="-228523" algn="l" defTabSz="914093" rtl="0" eaLnBrk="1" latinLnBrk="0" hangingPunct="1">
              <a:spcBef>
                <a:spcPct val="20000"/>
              </a:spcBef>
              <a:buFont typeface="Arial" pitchFamily="34" charset="0"/>
              <a:buChar char="•"/>
              <a:defRPr sz="1960" kern="1200">
                <a:solidFill>
                  <a:schemeClr val="tx1"/>
                </a:solidFill>
                <a:latin typeface="+mn-lt"/>
                <a:ea typeface="+mn-ea"/>
                <a:cs typeface="+mn-cs"/>
              </a:defRPr>
            </a:lvl9pPr>
          </a:lstStyle>
          <a:p>
            <a:pPr marL="0" marR="0" lvl="0" indent="0" algn="l" defTabSz="914093" rtl="0" eaLnBrk="1" fontAlgn="auto" latinLnBrk="0" hangingPunct="1">
              <a:lnSpc>
                <a:spcPct val="90000"/>
              </a:lnSpc>
              <a:spcBef>
                <a:spcPts val="306"/>
              </a:spcBef>
              <a:spcAft>
                <a:spcPts val="612"/>
              </a:spcAft>
              <a:buClrTx/>
              <a:buSzPct val="90000"/>
              <a:buFont typeface="Arial" pitchFamily="34" charset="0"/>
              <a:buNone/>
              <a:tabLst/>
              <a:defRPr/>
            </a:pPr>
            <a:r>
              <a:rPr kumimoji="0" lang="en-US" sz="2400" b="0" i="0" u="none" strike="noStrike" kern="1200" cap="none" spc="0" normalizeH="0" baseline="0" noProof="0" dirty="0">
                <a:ln>
                  <a:noFill/>
                </a:ln>
                <a:solidFill>
                  <a:schemeClr val="bg2">
                    <a:lumMod val="10000"/>
                  </a:schemeClr>
                </a:solidFill>
                <a:effectLst/>
                <a:uLnTx/>
                <a:uFillTx/>
                <a:latin typeface="Segoe UI"/>
                <a:ea typeface="+mn-ea"/>
                <a:cs typeface="+mn-cs"/>
              </a:rPr>
              <a:t>Call answer / initiate (by name &amp; number)</a:t>
            </a:r>
          </a:p>
          <a:p>
            <a:pPr marL="0" marR="0" lvl="0" indent="0" algn="l" defTabSz="914093" rtl="0" eaLnBrk="1" fontAlgn="auto" latinLnBrk="0" hangingPunct="1">
              <a:lnSpc>
                <a:spcPct val="90000"/>
              </a:lnSpc>
              <a:spcBef>
                <a:spcPts val="306"/>
              </a:spcBef>
              <a:spcAft>
                <a:spcPts val="612"/>
              </a:spcAft>
              <a:buClrTx/>
              <a:buSzPct val="90000"/>
              <a:buFont typeface="Arial" pitchFamily="34" charset="0"/>
              <a:buNone/>
              <a:tabLst/>
              <a:defRPr/>
            </a:pPr>
            <a:r>
              <a:rPr kumimoji="0" lang="en-US" sz="2400" b="0" i="0" u="none" strike="noStrike" kern="1200" cap="none" spc="0" normalizeH="0" baseline="0" noProof="0" dirty="0">
                <a:ln>
                  <a:noFill/>
                </a:ln>
                <a:solidFill>
                  <a:schemeClr val="bg2">
                    <a:lumMod val="10000"/>
                  </a:schemeClr>
                </a:solidFill>
                <a:effectLst/>
                <a:uLnTx/>
                <a:uFillTx/>
                <a:latin typeface="Segoe UI"/>
                <a:ea typeface="+mn-ea"/>
                <a:cs typeface="+mn-cs"/>
              </a:rPr>
              <a:t>Call hold / retrieve</a:t>
            </a:r>
          </a:p>
          <a:p>
            <a:pPr marL="0" marR="0" lvl="0" indent="0" algn="l" defTabSz="914093" rtl="0" eaLnBrk="1" fontAlgn="auto" latinLnBrk="0" hangingPunct="1">
              <a:lnSpc>
                <a:spcPct val="90000"/>
              </a:lnSpc>
              <a:spcBef>
                <a:spcPts val="306"/>
              </a:spcBef>
              <a:spcAft>
                <a:spcPts val="612"/>
              </a:spcAft>
              <a:buClrTx/>
              <a:buSzPct val="90000"/>
              <a:buFont typeface="Arial" pitchFamily="34" charset="0"/>
              <a:buNone/>
              <a:tabLst/>
              <a:defRPr/>
            </a:pPr>
            <a:r>
              <a:rPr kumimoji="0" lang="en-US" sz="2400" b="0" i="0" u="none" strike="noStrike" kern="1200" cap="none" spc="0" normalizeH="0" baseline="0" noProof="0" dirty="0">
                <a:ln>
                  <a:noFill/>
                </a:ln>
                <a:solidFill>
                  <a:schemeClr val="bg2">
                    <a:lumMod val="10000"/>
                  </a:schemeClr>
                </a:solidFill>
                <a:effectLst/>
                <a:uLnTx/>
                <a:uFillTx/>
                <a:latin typeface="Segoe UI"/>
                <a:ea typeface="+mn-ea"/>
                <a:cs typeface="+mn-cs"/>
              </a:rPr>
              <a:t>Call History</a:t>
            </a:r>
          </a:p>
          <a:p>
            <a:pPr marL="0" marR="0" lvl="0" indent="0" algn="l" defTabSz="914093" rtl="0" eaLnBrk="1" fontAlgn="auto" latinLnBrk="0" hangingPunct="1">
              <a:lnSpc>
                <a:spcPct val="90000"/>
              </a:lnSpc>
              <a:spcBef>
                <a:spcPts val="306"/>
              </a:spcBef>
              <a:spcAft>
                <a:spcPts val="612"/>
              </a:spcAft>
              <a:buClrTx/>
              <a:buSzPct val="90000"/>
              <a:buFont typeface="Arial" pitchFamily="34" charset="0"/>
              <a:buNone/>
              <a:tabLst/>
              <a:defRPr/>
            </a:pPr>
            <a:r>
              <a:rPr kumimoji="0" lang="en-US" sz="2400" b="0" i="0" u="none" strike="noStrike" kern="1200" cap="none" spc="0" normalizeH="0" baseline="0" noProof="0" dirty="0">
                <a:ln>
                  <a:noFill/>
                </a:ln>
                <a:solidFill>
                  <a:schemeClr val="bg2">
                    <a:lumMod val="10000"/>
                  </a:schemeClr>
                </a:solidFill>
                <a:effectLst/>
                <a:uLnTx/>
                <a:uFillTx/>
                <a:latin typeface="Segoe UI"/>
                <a:ea typeface="+mn-ea"/>
                <a:cs typeface="+mn-cs"/>
              </a:rPr>
              <a:t>Call Delegation &amp; Call On-behalf</a:t>
            </a:r>
          </a:p>
          <a:p>
            <a:pPr marL="0" marR="0" lvl="0" indent="0" algn="l" defTabSz="914093" rtl="0" eaLnBrk="1" fontAlgn="auto" latinLnBrk="0" hangingPunct="1">
              <a:lnSpc>
                <a:spcPct val="90000"/>
              </a:lnSpc>
              <a:spcBef>
                <a:spcPts val="306"/>
              </a:spcBef>
              <a:spcAft>
                <a:spcPts val="612"/>
              </a:spcAft>
              <a:buClrTx/>
              <a:buSzPct val="90000"/>
              <a:buFont typeface="Arial" pitchFamily="34" charset="0"/>
              <a:buNone/>
              <a:tabLst/>
              <a:defRPr/>
            </a:pPr>
            <a:r>
              <a:rPr kumimoji="0" lang="en-US" sz="2400" b="0" i="0" u="none" strike="noStrike" kern="1200" cap="none" spc="0" normalizeH="0" baseline="0" noProof="0" dirty="0">
                <a:ln>
                  <a:noFill/>
                </a:ln>
                <a:solidFill>
                  <a:schemeClr val="bg2">
                    <a:lumMod val="10000"/>
                  </a:schemeClr>
                </a:solidFill>
                <a:effectLst/>
                <a:uLnTx/>
                <a:uFillTx/>
                <a:latin typeface="Segoe UI"/>
                <a:ea typeface="+mn-ea"/>
                <a:cs typeface="+mn-cs"/>
              </a:rPr>
              <a:t>**Call Queuing &amp; Routing</a:t>
            </a:r>
          </a:p>
          <a:p>
            <a:pPr marL="0" marR="0" lvl="0" indent="0" algn="l" defTabSz="914093" rtl="0" eaLnBrk="1" fontAlgn="auto" latinLnBrk="0" hangingPunct="1">
              <a:lnSpc>
                <a:spcPct val="90000"/>
              </a:lnSpc>
              <a:spcBef>
                <a:spcPts val="306"/>
              </a:spcBef>
              <a:spcAft>
                <a:spcPts val="612"/>
              </a:spcAft>
              <a:buClrTx/>
              <a:buSzPct val="90000"/>
              <a:buFont typeface="Arial" pitchFamily="34" charset="0"/>
              <a:buNone/>
              <a:tabLst/>
              <a:defRPr/>
            </a:pPr>
            <a:r>
              <a:rPr kumimoji="0" lang="en-US" sz="2400" b="0" i="0" u="none" strike="noStrike" kern="1200" cap="none" spc="0" normalizeH="0" baseline="0" noProof="0" dirty="0">
                <a:ln>
                  <a:noFill/>
                </a:ln>
                <a:solidFill>
                  <a:schemeClr val="bg2">
                    <a:lumMod val="10000"/>
                  </a:schemeClr>
                </a:solidFill>
                <a:effectLst/>
                <a:uLnTx/>
                <a:uFillTx/>
                <a:latin typeface="Segoe UI"/>
                <a:ea typeface="+mn-ea"/>
                <a:cs typeface="+mn-cs"/>
              </a:rPr>
              <a:t>Call Transfer (Blind, Consult &amp; Mobile) </a:t>
            </a:r>
          </a:p>
          <a:p>
            <a:pPr marL="0" marR="0" lvl="0" indent="0" algn="l" defTabSz="914093" rtl="0" eaLnBrk="1" fontAlgn="auto" latinLnBrk="0" hangingPunct="1">
              <a:lnSpc>
                <a:spcPct val="90000"/>
              </a:lnSpc>
              <a:spcBef>
                <a:spcPts val="306"/>
              </a:spcBef>
              <a:spcAft>
                <a:spcPts val="612"/>
              </a:spcAft>
              <a:buClrTx/>
              <a:buSzPct val="90000"/>
              <a:buFont typeface="Arial" pitchFamily="34" charset="0"/>
              <a:buNone/>
              <a:tabLst/>
              <a:defRPr/>
            </a:pPr>
            <a:r>
              <a:rPr kumimoji="0" lang="en-US" sz="2400" b="0" i="0" u="none" strike="noStrike" kern="1200" cap="none" spc="0" normalizeH="0" baseline="0" noProof="0" dirty="0">
                <a:ln>
                  <a:noFill/>
                </a:ln>
                <a:solidFill>
                  <a:schemeClr val="bg2">
                    <a:lumMod val="10000"/>
                  </a:schemeClr>
                </a:solidFill>
                <a:effectLst/>
                <a:uLnTx/>
                <a:uFillTx/>
                <a:latin typeface="Segoe UI"/>
                <a:ea typeface="+mn-ea"/>
                <a:cs typeface="+mn-cs"/>
              </a:rPr>
              <a:t>Camp-on</a:t>
            </a:r>
          </a:p>
          <a:p>
            <a:pPr marL="0" marR="0" lvl="0" indent="0" algn="l" defTabSz="914093" rtl="0" eaLnBrk="1" fontAlgn="auto" latinLnBrk="0" hangingPunct="1">
              <a:lnSpc>
                <a:spcPct val="90000"/>
              </a:lnSpc>
              <a:spcBef>
                <a:spcPts val="306"/>
              </a:spcBef>
              <a:spcAft>
                <a:spcPts val="612"/>
              </a:spcAft>
              <a:buClrTx/>
              <a:buSzPct val="90000"/>
              <a:buFont typeface="Arial" pitchFamily="34" charset="0"/>
              <a:buNone/>
              <a:tabLst/>
              <a:defRPr/>
            </a:pPr>
            <a:r>
              <a:rPr kumimoji="0" lang="en-US" sz="2400" b="0" i="0" u="none" strike="noStrike" kern="1200" cap="none" spc="0" normalizeH="0" baseline="0" noProof="0" dirty="0">
                <a:ln>
                  <a:noFill/>
                </a:ln>
                <a:solidFill>
                  <a:schemeClr val="bg2">
                    <a:lumMod val="10000"/>
                  </a:schemeClr>
                </a:solidFill>
                <a:effectLst/>
                <a:uLnTx/>
                <a:uFillTx/>
                <a:latin typeface="Segoe UI"/>
                <a:ea typeface="+mn-ea"/>
                <a:cs typeface="+mn-cs"/>
              </a:rPr>
              <a:t>Caller ID </a:t>
            </a:r>
          </a:p>
          <a:p>
            <a:pPr marL="0" marR="0" lvl="0" indent="0" algn="l" defTabSz="914093" rtl="0" eaLnBrk="1" fontAlgn="auto" latinLnBrk="0" hangingPunct="1">
              <a:lnSpc>
                <a:spcPct val="90000"/>
              </a:lnSpc>
              <a:spcBef>
                <a:spcPts val="306"/>
              </a:spcBef>
              <a:spcAft>
                <a:spcPts val="612"/>
              </a:spcAft>
              <a:buClrTx/>
              <a:buSzPct val="90000"/>
              <a:buFont typeface="Arial" pitchFamily="34" charset="0"/>
              <a:buNone/>
              <a:tabLst/>
              <a:defRPr/>
            </a:pPr>
            <a:r>
              <a:rPr kumimoji="0" lang="en-US" sz="2400" b="0" i="0" u="none" strike="noStrike" kern="1200" cap="none" spc="0" normalizeH="0" baseline="0" noProof="0" dirty="0">
                <a:ln>
                  <a:noFill/>
                </a:ln>
                <a:solidFill>
                  <a:schemeClr val="bg2">
                    <a:lumMod val="10000"/>
                  </a:schemeClr>
                </a:solidFill>
                <a:effectLst/>
                <a:uLnTx/>
                <a:uFillTx/>
                <a:latin typeface="Segoe UI"/>
                <a:ea typeface="+mn-ea"/>
                <a:cs typeface="+mn-cs"/>
              </a:rPr>
              <a:t>Call Waiting</a:t>
            </a:r>
          </a:p>
          <a:p>
            <a:pPr marL="0" marR="0" lvl="0" indent="0" algn="l" defTabSz="914093" rtl="0" eaLnBrk="1" fontAlgn="auto" latinLnBrk="0" hangingPunct="1">
              <a:lnSpc>
                <a:spcPct val="90000"/>
              </a:lnSpc>
              <a:spcBef>
                <a:spcPts val="306"/>
              </a:spcBef>
              <a:spcAft>
                <a:spcPts val="612"/>
              </a:spcAft>
              <a:buClrTx/>
              <a:buSzPct val="90000"/>
              <a:buFont typeface="Arial" pitchFamily="34" charset="0"/>
              <a:buNone/>
              <a:tabLst/>
              <a:defRPr/>
            </a:pPr>
            <a:r>
              <a:rPr kumimoji="0" lang="en-US" sz="2400" b="0" i="0" u="none" strike="noStrike" kern="1200" cap="none" spc="0" normalizeH="0" baseline="0" noProof="0" dirty="0">
                <a:ln>
                  <a:noFill/>
                </a:ln>
                <a:solidFill>
                  <a:schemeClr val="bg2">
                    <a:lumMod val="10000"/>
                  </a:schemeClr>
                </a:solidFill>
                <a:effectLst/>
                <a:uLnTx/>
                <a:uFillTx/>
                <a:latin typeface="Segoe UI"/>
                <a:ea typeface="+mn-ea"/>
                <a:cs typeface="+mn-cs"/>
              </a:rPr>
              <a:t>Call </a:t>
            </a:r>
            <a:r>
              <a:rPr kumimoji="0" lang="en-US" sz="2400" b="0" i="0" u="none" strike="noStrike" kern="1200" cap="none" spc="0" normalizeH="0" baseline="0" noProof="0" dirty="0" err="1">
                <a:ln>
                  <a:noFill/>
                </a:ln>
                <a:solidFill>
                  <a:schemeClr val="bg2">
                    <a:lumMod val="10000"/>
                  </a:schemeClr>
                </a:solidFill>
                <a:effectLst/>
                <a:uLnTx/>
                <a:uFillTx/>
                <a:latin typeface="Segoe UI"/>
                <a:ea typeface="+mn-ea"/>
                <a:cs typeface="+mn-cs"/>
              </a:rPr>
              <a:t>forwardin</a:t>
            </a:r>
            <a:r>
              <a:rPr kumimoji="0" lang="en-US" sz="2400" b="0" i="0" u="none" strike="noStrike" kern="1200" cap="none" spc="0" normalizeH="0" baseline="0" noProof="0" dirty="0">
                <a:ln>
                  <a:noFill/>
                </a:ln>
                <a:solidFill>
                  <a:schemeClr val="bg2">
                    <a:lumMod val="10000"/>
                  </a:schemeClr>
                </a:solidFill>
                <a:effectLst/>
                <a:uLnTx/>
                <a:uFillTx/>
                <a:latin typeface="Segoe UI"/>
                <a:ea typeface="+mn-ea"/>
                <a:cs typeface="+mn-cs"/>
              </a:rPr>
              <a:t>g &amp; </a:t>
            </a:r>
            <a:r>
              <a:rPr kumimoji="0" lang="en-US" sz="2400" b="0" i="0" u="none" strike="noStrike" kern="1200" cap="none" spc="0" normalizeH="0" baseline="0" noProof="0" dirty="0" err="1">
                <a:ln>
                  <a:noFill/>
                </a:ln>
                <a:solidFill>
                  <a:schemeClr val="bg2">
                    <a:lumMod val="10000"/>
                  </a:schemeClr>
                </a:solidFill>
                <a:effectLst/>
                <a:uLnTx/>
                <a:uFillTx/>
                <a:latin typeface="Segoe UI"/>
                <a:ea typeface="+mn-ea"/>
                <a:cs typeface="+mn-cs"/>
              </a:rPr>
              <a:t>simul</a:t>
            </a:r>
            <a:r>
              <a:rPr kumimoji="0" lang="en-US" sz="2400" b="0" i="0" u="none" strike="noStrike" kern="1200" cap="none" spc="0" normalizeH="0" baseline="0" noProof="0" dirty="0">
                <a:ln>
                  <a:noFill/>
                </a:ln>
                <a:solidFill>
                  <a:schemeClr val="bg2">
                    <a:lumMod val="10000"/>
                  </a:schemeClr>
                </a:solidFill>
                <a:effectLst/>
                <a:uLnTx/>
                <a:uFillTx/>
                <a:latin typeface="Segoe UI"/>
                <a:ea typeface="+mn-ea"/>
                <a:cs typeface="+mn-cs"/>
              </a:rPr>
              <a:t>-ring</a:t>
            </a:r>
          </a:p>
          <a:p>
            <a:pPr marL="0" marR="0" lvl="0" indent="0" algn="l" defTabSz="914093" rtl="0" eaLnBrk="1" fontAlgn="auto" latinLnBrk="0" hangingPunct="1">
              <a:lnSpc>
                <a:spcPct val="90000"/>
              </a:lnSpc>
              <a:spcBef>
                <a:spcPts val="306"/>
              </a:spcBef>
              <a:spcAft>
                <a:spcPts val="612"/>
              </a:spcAft>
              <a:buClrTx/>
              <a:buSzPct val="90000"/>
              <a:buFont typeface="Arial" pitchFamily="34" charset="0"/>
              <a:buNone/>
              <a:tabLst/>
              <a:defRPr/>
            </a:pPr>
            <a:r>
              <a:rPr kumimoji="0" lang="en-US" sz="2400" b="0" i="0" u="none" strike="noStrike" kern="1200" cap="none" spc="0" normalizeH="0" baseline="0" noProof="0" dirty="0">
                <a:ln>
                  <a:noFill/>
                </a:ln>
                <a:solidFill>
                  <a:schemeClr val="bg2">
                    <a:lumMod val="10000"/>
                  </a:schemeClr>
                </a:solidFill>
                <a:effectLst/>
                <a:uLnTx/>
                <a:uFillTx/>
                <a:latin typeface="Segoe UI"/>
                <a:ea typeface="+mn-ea"/>
                <a:cs typeface="+mn-cs"/>
              </a:rPr>
              <a:t>Clients for PC, Mac &amp; Mobile </a:t>
            </a:r>
          </a:p>
          <a:p>
            <a:pPr marL="0" marR="0" lvl="0" indent="0" algn="l" defTabSz="914093" rtl="0" eaLnBrk="1" fontAlgn="auto" latinLnBrk="0" hangingPunct="1">
              <a:lnSpc>
                <a:spcPct val="90000"/>
              </a:lnSpc>
              <a:spcBef>
                <a:spcPts val="306"/>
              </a:spcBef>
              <a:spcAft>
                <a:spcPts val="612"/>
              </a:spcAft>
              <a:buClrTx/>
              <a:buSzPct val="90000"/>
              <a:buFont typeface="Arial" pitchFamily="34" charset="0"/>
              <a:buNone/>
              <a:tabLst/>
              <a:defRPr/>
            </a:pPr>
            <a:r>
              <a:rPr kumimoji="0" lang="en-US" sz="2400" b="0" i="0" u="none" strike="noStrike" kern="1200" cap="none" spc="0" normalizeH="0" baseline="0" noProof="0" dirty="0">
                <a:ln>
                  <a:noFill/>
                </a:ln>
                <a:solidFill>
                  <a:schemeClr val="bg2">
                    <a:lumMod val="10000"/>
                  </a:schemeClr>
                </a:solidFill>
                <a:effectLst/>
                <a:uLnTx/>
                <a:uFillTx/>
                <a:latin typeface="Segoe UI"/>
                <a:ea typeface="+mn-ea"/>
                <a:cs typeface="+mn-cs"/>
              </a:rPr>
              <a:t>Device switching</a:t>
            </a:r>
          </a:p>
        </p:txBody>
      </p:sp>
      <p:sp>
        <p:nvSpPr>
          <p:cNvPr id="5" name="Rectangle 4"/>
          <p:cNvSpPr/>
          <p:nvPr/>
        </p:nvSpPr>
        <p:spPr>
          <a:xfrm>
            <a:off x="6751636" y="1287462"/>
            <a:ext cx="5496245" cy="5350696"/>
          </a:xfrm>
          <a:prstGeom prst="rect">
            <a:avLst/>
          </a:prstGeom>
        </p:spPr>
        <p:txBody>
          <a:bodyPr wrap="square">
            <a:spAutoFit/>
          </a:bodyPr>
          <a:lstStyle/>
          <a:p>
            <a:pPr marL="0" marR="0" lvl="0" indent="0" defTabSz="914093" eaLnBrk="1" fontAlgn="auto" latinLnBrk="0" hangingPunct="1">
              <a:lnSpc>
                <a:spcPct val="90000"/>
              </a:lnSpc>
              <a:spcBef>
                <a:spcPts val="306"/>
              </a:spcBef>
              <a:spcAft>
                <a:spcPts val="612"/>
              </a:spcAft>
              <a:buClrTx/>
              <a:buSzPct val="90000"/>
              <a:buFontTx/>
              <a:buNone/>
              <a:tabLst/>
              <a:defRPr/>
            </a:pPr>
            <a:r>
              <a:rPr kumimoji="0" lang="en-US" sz="2400" b="0" i="0" u="none" strike="noStrike" kern="0" cap="none" spc="0" normalizeH="0" baseline="0" noProof="0" dirty="0">
                <a:ln>
                  <a:noFill/>
                </a:ln>
                <a:solidFill>
                  <a:srgbClr val="EAEAEA">
                    <a:lumMod val="10000"/>
                  </a:srgbClr>
                </a:solidFill>
                <a:effectLst/>
                <a:uLnTx/>
                <a:uFillTx/>
              </a:rPr>
              <a:t>Distinctive ringing</a:t>
            </a:r>
          </a:p>
          <a:p>
            <a:pPr marL="0" marR="0" lvl="0" indent="0" defTabSz="914093" eaLnBrk="1" fontAlgn="auto" latinLnBrk="0" hangingPunct="1">
              <a:lnSpc>
                <a:spcPct val="90000"/>
              </a:lnSpc>
              <a:spcBef>
                <a:spcPts val="306"/>
              </a:spcBef>
              <a:spcAft>
                <a:spcPts val="612"/>
              </a:spcAft>
              <a:buClrTx/>
              <a:buSzPct val="90000"/>
              <a:buFontTx/>
              <a:buNone/>
              <a:tabLst/>
              <a:defRPr/>
            </a:pPr>
            <a:r>
              <a:rPr kumimoji="0" lang="en-US" sz="2400" b="0" i="0" u="none" strike="noStrike" kern="0" cap="none" spc="0" normalizeH="0" baseline="0" noProof="0" dirty="0">
                <a:ln>
                  <a:noFill/>
                </a:ln>
                <a:solidFill>
                  <a:schemeClr val="bg2">
                    <a:lumMod val="10000"/>
                  </a:schemeClr>
                </a:solidFill>
                <a:effectLst/>
                <a:uLnTx/>
                <a:uFillTx/>
              </a:rPr>
              <a:t>Do-not-disturb routing &amp; call blocking</a:t>
            </a:r>
          </a:p>
          <a:p>
            <a:pPr marL="0" marR="0" lvl="0" indent="0" defTabSz="914093" eaLnBrk="1" fontAlgn="auto" latinLnBrk="0" hangingPunct="1">
              <a:lnSpc>
                <a:spcPct val="90000"/>
              </a:lnSpc>
              <a:spcBef>
                <a:spcPts val="306"/>
              </a:spcBef>
              <a:spcAft>
                <a:spcPts val="612"/>
              </a:spcAft>
              <a:buClrTx/>
              <a:buSzPct val="90000"/>
              <a:buFontTx/>
              <a:buNone/>
              <a:tabLst/>
              <a:defRPr/>
            </a:pPr>
            <a:r>
              <a:rPr kumimoji="0" lang="en-US" sz="2400" b="0" i="0" u="none" strike="noStrike" kern="0" cap="none" spc="0" normalizeH="0" baseline="0" noProof="0" dirty="0">
                <a:ln>
                  <a:noFill/>
                </a:ln>
                <a:solidFill>
                  <a:srgbClr val="EAEAEA">
                    <a:lumMod val="10000"/>
                  </a:srgbClr>
                </a:solidFill>
                <a:effectLst/>
                <a:uLnTx/>
                <a:uFillTx/>
              </a:rPr>
              <a:t>Enterprise calendar call routing</a:t>
            </a:r>
          </a:p>
          <a:p>
            <a:pPr marL="0" marR="0" lvl="0" indent="0" defTabSz="914093" eaLnBrk="1" fontAlgn="auto" latinLnBrk="0" hangingPunct="1">
              <a:lnSpc>
                <a:spcPct val="90000"/>
              </a:lnSpc>
              <a:spcBef>
                <a:spcPts val="306"/>
              </a:spcBef>
              <a:spcAft>
                <a:spcPts val="612"/>
              </a:spcAft>
              <a:buClrTx/>
              <a:buSzPct val="90000"/>
              <a:buFontTx/>
              <a:buNone/>
              <a:tabLst/>
              <a:defRPr/>
            </a:pPr>
            <a:r>
              <a:rPr kumimoji="0" lang="en-US" sz="2400" b="0" i="0" u="none" strike="noStrike" kern="0" cap="none" spc="0" normalizeH="0" baseline="0" noProof="0" dirty="0">
                <a:ln>
                  <a:noFill/>
                </a:ln>
                <a:solidFill>
                  <a:srgbClr val="EAEAEA">
                    <a:lumMod val="10000"/>
                  </a:srgbClr>
                </a:solidFill>
                <a:effectLst/>
                <a:uLnTx/>
                <a:uFillTx/>
              </a:rPr>
              <a:t>Financially-backed SLA</a:t>
            </a:r>
          </a:p>
          <a:p>
            <a:pPr marL="0" marR="0" lvl="0" indent="0" defTabSz="914093" eaLnBrk="1" fontAlgn="auto" latinLnBrk="0" hangingPunct="1">
              <a:lnSpc>
                <a:spcPct val="90000"/>
              </a:lnSpc>
              <a:spcBef>
                <a:spcPts val="306"/>
              </a:spcBef>
              <a:spcAft>
                <a:spcPts val="612"/>
              </a:spcAft>
              <a:buClrTx/>
              <a:buSzPct val="90000"/>
              <a:buFontTx/>
              <a:buNone/>
              <a:tabLst/>
              <a:defRPr/>
            </a:pPr>
            <a:r>
              <a:rPr kumimoji="0" lang="en-US" sz="2400" b="0" i="0" u="none" strike="noStrike" kern="0" cap="none" spc="0" normalizeH="0" baseline="0" noProof="0" dirty="0">
                <a:ln>
                  <a:noFill/>
                </a:ln>
                <a:solidFill>
                  <a:srgbClr val="EAEAEA">
                    <a:lumMod val="10000"/>
                  </a:srgbClr>
                </a:solidFill>
                <a:effectLst/>
                <a:uLnTx/>
                <a:uFillTx/>
              </a:rPr>
              <a:t>Integrated dial-pad</a:t>
            </a:r>
          </a:p>
          <a:p>
            <a:pPr marL="0" marR="0" lvl="0" indent="0" defTabSz="914093" eaLnBrk="1" fontAlgn="auto" latinLnBrk="0" hangingPunct="1">
              <a:lnSpc>
                <a:spcPct val="90000"/>
              </a:lnSpc>
              <a:spcBef>
                <a:spcPts val="306"/>
              </a:spcBef>
              <a:spcAft>
                <a:spcPts val="612"/>
              </a:spcAft>
              <a:buClrTx/>
              <a:buSzPct val="90000"/>
              <a:buFontTx/>
              <a:buNone/>
              <a:tabLst/>
              <a:defRPr/>
            </a:pPr>
            <a:r>
              <a:rPr kumimoji="0" lang="en-US" sz="2400" b="0" i="0" u="none" strike="noStrike" kern="0" cap="none" spc="0" normalizeH="0" baseline="0" noProof="0" dirty="0">
                <a:ln>
                  <a:noFill/>
                </a:ln>
                <a:solidFill>
                  <a:srgbClr val="EAEAEA">
                    <a:lumMod val="10000"/>
                  </a:srgbClr>
                </a:solidFill>
                <a:effectLst/>
                <a:uLnTx/>
                <a:uFillTx/>
              </a:rPr>
              <a:t>Music on Hold</a:t>
            </a:r>
          </a:p>
          <a:p>
            <a:pPr marL="0" marR="0" lvl="0" indent="0" defTabSz="914093" eaLnBrk="1" fontAlgn="auto" latinLnBrk="0" hangingPunct="1">
              <a:lnSpc>
                <a:spcPct val="90000"/>
              </a:lnSpc>
              <a:spcBef>
                <a:spcPts val="306"/>
              </a:spcBef>
              <a:spcAft>
                <a:spcPts val="612"/>
              </a:spcAft>
              <a:buClrTx/>
              <a:buSzPct val="90000"/>
              <a:buFontTx/>
              <a:buNone/>
              <a:tabLst/>
              <a:defRPr/>
            </a:pPr>
            <a:r>
              <a:rPr kumimoji="0" lang="en-US" sz="2400" b="0" i="0" u="none" strike="noStrike" kern="0" cap="none" spc="0" normalizeH="0" baseline="0" noProof="0" dirty="0">
                <a:ln>
                  <a:noFill/>
                </a:ln>
                <a:solidFill>
                  <a:srgbClr val="EAEAEA">
                    <a:lumMod val="10000"/>
                  </a:srgbClr>
                </a:solidFill>
                <a:effectLst/>
                <a:uLnTx/>
                <a:uFillTx/>
              </a:rPr>
              <a:t>**Organizational Auto Attendant</a:t>
            </a:r>
          </a:p>
          <a:p>
            <a:pPr marL="0" marR="0" lvl="0" indent="0" defTabSz="914093" eaLnBrk="1" fontAlgn="auto" latinLnBrk="0" hangingPunct="1">
              <a:lnSpc>
                <a:spcPct val="90000"/>
              </a:lnSpc>
              <a:spcBef>
                <a:spcPts val="306"/>
              </a:spcBef>
              <a:spcAft>
                <a:spcPts val="612"/>
              </a:spcAft>
              <a:buClrTx/>
              <a:buSzPct val="90000"/>
              <a:buFontTx/>
              <a:buNone/>
              <a:tabLst/>
              <a:defRPr/>
            </a:pPr>
            <a:r>
              <a:rPr kumimoji="0" lang="en-US" sz="2400" b="0" i="0" u="none" strike="noStrike" kern="0" cap="none" spc="0" normalizeH="0" baseline="0" noProof="0" dirty="0">
                <a:ln>
                  <a:noFill/>
                </a:ln>
                <a:solidFill>
                  <a:srgbClr val="EAEAEA">
                    <a:lumMod val="10000"/>
                  </a:srgbClr>
                </a:solidFill>
                <a:effectLst/>
                <a:uLnTx/>
                <a:uFillTx/>
              </a:rPr>
              <a:t>Qualified IP Desk Phones</a:t>
            </a:r>
          </a:p>
          <a:p>
            <a:pPr marL="0" marR="0" lvl="0" indent="0" defTabSz="914093" eaLnBrk="1" fontAlgn="auto" latinLnBrk="0" hangingPunct="1">
              <a:lnSpc>
                <a:spcPct val="90000"/>
              </a:lnSpc>
              <a:spcBef>
                <a:spcPts val="306"/>
              </a:spcBef>
              <a:spcAft>
                <a:spcPts val="612"/>
              </a:spcAft>
              <a:buClrTx/>
              <a:buSzPct val="90000"/>
              <a:buFontTx/>
              <a:buNone/>
              <a:tabLst/>
              <a:defRPr/>
            </a:pPr>
            <a:r>
              <a:rPr kumimoji="0" lang="en-US" sz="2400" b="0" i="0" u="none" strike="noStrike" kern="0" cap="none" spc="0" normalizeH="0" baseline="0" noProof="0" dirty="0">
                <a:ln>
                  <a:noFill/>
                </a:ln>
                <a:solidFill>
                  <a:srgbClr val="EAEAEA">
                    <a:lumMod val="10000"/>
                  </a:srgbClr>
                </a:solidFill>
                <a:effectLst/>
                <a:uLnTx/>
                <a:uFillTx/>
              </a:rPr>
              <a:t>Skype &amp; Federated calling</a:t>
            </a:r>
          </a:p>
          <a:p>
            <a:pPr marL="0" marR="0" lvl="0" indent="0" defTabSz="914093" eaLnBrk="1" fontAlgn="auto" latinLnBrk="0" hangingPunct="1">
              <a:lnSpc>
                <a:spcPct val="90000"/>
              </a:lnSpc>
              <a:spcBef>
                <a:spcPts val="306"/>
              </a:spcBef>
              <a:spcAft>
                <a:spcPts val="612"/>
              </a:spcAft>
              <a:buClrTx/>
              <a:buSzPct val="90000"/>
              <a:buFontTx/>
              <a:buNone/>
              <a:tabLst/>
              <a:defRPr/>
            </a:pPr>
            <a:r>
              <a:rPr kumimoji="0" lang="en-US" sz="2400" b="0" i="0" u="none" strike="noStrike" kern="0" cap="none" spc="0" normalizeH="0" baseline="0" noProof="0" dirty="0">
                <a:ln>
                  <a:noFill/>
                </a:ln>
                <a:solidFill>
                  <a:srgbClr val="EAEAEA">
                    <a:lumMod val="10000"/>
                  </a:srgbClr>
                </a:solidFill>
                <a:effectLst/>
                <a:uLnTx/>
                <a:uFillTx/>
              </a:rPr>
              <a:t>Team calling </a:t>
            </a:r>
          </a:p>
          <a:p>
            <a:pPr marL="0" marR="0" lvl="0" indent="0" defTabSz="914093" eaLnBrk="1" fontAlgn="auto" latinLnBrk="0" hangingPunct="1">
              <a:lnSpc>
                <a:spcPct val="90000"/>
              </a:lnSpc>
              <a:spcBef>
                <a:spcPts val="306"/>
              </a:spcBef>
              <a:spcAft>
                <a:spcPts val="612"/>
              </a:spcAft>
              <a:buClrTx/>
              <a:buSzPct val="90000"/>
              <a:buFontTx/>
              <a:buNone/>
              <a:tabLst/>
              <a:defRPr/>
            </a:pPr>
            <a:r>
              <a:rPr kumimoji="0" lang="en-US" sz="2400" b="0" i="0" u="none" strike="noStrike" kern="0" cap="none" spc="0" normalizeH="0" baseline="0" noProof="0" dirty="0">
                <a:ln>
                  <a:noFill/>
                </a:ln>
                <a:solidFill>
                  <a:srgbClr val="EAEAEA">
                    <a:lumMod val="10000"/>
                  </a:srgbClr>
                </a:solidFill>
                <a:effectLst/>
                <a:uLnTx/>
                <a:uFillTx/>
              </a:rPr>
              <a:t>Video call monitor </a:t>
            </a:r>
          </a:p>
          <a:p>
            <a:pPr marL="0" marR="0" lvl="0" indent="0" defTabSz="914093" eaLnBrk="1" fontAlgn="auto" latinLnBrk="0" hangingPunct="1">
              <a:lnSpc>
                <a:spcPct val="90000"/>
              </a:lnSpc>
              <a:spcBef>
                <a:spcPts val="306"/>
              </a:spcBef>
              <a:spcAft>
                <a:spcPts val="612"/>
              </a:spcAft>
              <a:buClrTx/>
              <a:buSzPct val="90000"/>
              <a:buFontTx/>
              <a:buNone/>
              <a:tabLst/>
              <a:defRPr/>
            </a:pPr>
            <a:r>
              <a:rPr kumimoji="0" lang="en-US" sz="2400" b="0" i="0" u="none" strike="noStrike" kern="0" cap="none" spc="0" normalizeH="0" baseline="0" noProof="0" dirty="0">
                <a:ln>
                  <a:noFill/>
                </a:ln>
                <a:solidFill>
                  <a:srgbClr val="EAEAEA">
                    <a:lumMod val="10000"/>
                  </a:srgbClr>
                </a:solidFill>
                <a:effectLst/>
                <a:uLnTx/>
                <a:uFillTx/>
              </a:rPr>
              <a:t>Voice Mail</a:t>
            </a:r>
          </a:p>
        </p:txBody>
      </p:sp>
      <p:sp>
        <p:nvSpPr>
          <p:cNvPr id="2" name="Rectangle 1"/>
          <p:cNvSpPr/>
          <p:nvPr/>
        </p:nvSpPr>
        <p:spPr>
          <a:xfrm>
            <a:off x="8840619" y="6625193"/>
            <a:ext cx="350589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10000"/>
                  </a:schemeClr>
                </a:solidFill>
                <a:effectLst/>
                <a:uLnTx/>
                <a:uFillTx/>
              </a:rPr>
              <a:t>**Coming to preview in October!</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594437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5715411"/>
          </a:xfrm>
        </p:spPr>
        <p:txBody>
          <a:bodyPr/>
          <a:lstStyle/>
          <a:p>
            <a:pPr marL="0" indent="0">
              <a:buNone/>
            </a:pPr>
            <a:r>
              <a:rPr lang="en-US" dirty="0"/>
              <a:t>Rich Clients</a:t>
            </a:r>
          </a:p>
          <a:p>
            <a:pPr marL="0" indent="0">
              <a:buNone/>
            </a:pPr>
            <a:r>
              <a:rPr lang="en-US" sz="2400" dirty="0">
                <a:solidFill>
                  <a:schemeClr val="bg2">
                    <a:lumMod val="10000"/>
                  </a:schemeClr>
                </a:solidFill>
                <a:latin typeface="Segoe UI"/>
              </a:rPr>
              <a:t>All supported PC &amp; Mac clients in Office 365</a:t>
            </a:r>
          </a:p>
          <a:p>
            <a:pPr marL="0" indent="0">
              <a:buNone/>
            </a:pPr>
            <a:endParaRPr lang="en-US" sz="1000" b="1" dirty="0">
              <a:solidFill>
                <a:srgbClr val="EAEAEA">
                  <a:lumMod val="10000"/>
                </a:srgbClr>
              </a:solidFill>
            </a:endParaRPr>
          </a:p>
          <a:p>
            <a:pPr marL="0" indent="0">
              <a:buNone/>
            </a:pPr>
            <a:r>
              <a:rPr lang="en-US" dirty="0"/>
              <a:t>Mobile Clients</a:t>
            </a:r>
          </a:p>
          <a:p>
            <a:pPr marL="0" indent="0">
              <a:buNone/>
            </a:pPr>
            <a:r>
              <a:rPr lang="en-US" sz="2400" dirty="0">
                <a:solidFill>
                  <a:schemeClr val="bg2">
                    <a:lumMod val="10000"/>
                  </a:schemeClr>
                </a:solidFill>
                <a:latin typeface="Segoe UI"/>
              </a:rPr>
              <a:t>Skype for Business clients for iOS, Android &amp; Windows Phone</a:t>
            </a:r>
          </a:p>
          <a:p>
            <a:pPr marL="0" indent="0">
              <a:buNone/>
            </a:pPr>
            <a:endParaRPr lang="en-US" sz="1000" b="1" dirty="0">
              <a:solidFill>
                <a:srgbClr val="EAEAEA">
                  <a:lumMod val="10000"/>
                </a:srgbClr>
              </a:solidFill>
            </a:endParaRPr>
          </a:p>
          <a:p>
            <a:pPr marL="0" indent="0">
              <a:buNone/>
            </a:pPr>
            <a:r>
              <a:rPr lang="en-US" dirty="0"/>
              <a:t>IP Phones</a:t>
            </a:r>
          </a:p>
          <a:p>
            <a:pPr marL="0" indent="0">
              <a:buNone/>
            </a:pPr>
            <a:r>
              <a:rPr lang="en-US" sz="2400" dirty="0">
                <a:solidFill>
                  <a:schemeClr val="bg2">
                    <a:lumMod val="10000"/>
                  </a:schemeClr>
                </a:solidFill>
                <a:latin typeface="Segoe UI"/>
              </a:rPr>
              <a:t>Polycom VVX201-VVX600 series with minimum UCS 5.4.0A firmware 5.4.0.10182</a:t>
            </a:r>
          </a:p>
          <a:p>
            <a:pPr marL="0" indent="0">
              <a:buNone/>
            </a:pPr>
            <a:r>
              <a:rPr lang="en-US" sz="2400" dirty="0">
                <a:solidFill>
                  <a:schemeClr val="bg2">
                    <a:lumMod val="10000"/>
                  </a:schemeClr>
                </a:solidFill>
                <a:latin typeface="Segoe UI"/>
              </a:rPr>
              <a:t>AudioCodes &amp; Yealink: Currently under testing, qualification expected in October</a:t>
            </a:r>
          </a:p>
          <a:p>
            <a:pPr marL="0" lvl="0" indent="0">
              <a:buNone/>
            </a:pPr>
            <a:r>
              <a:rPr lang="en-US" sz="2400" dirty="0">
                <a:solidFill>
                  <a:srgbClr val="EAEAEA">
                    <a:lumMod val="10000"/>
                  </a:srgbClr>
                </a:solidFill>
                <a:latin typeface="Segoe UI"/>
              </a:rPr>
              <a:t>Lync Phone Edition: Polycom CX600, CX3000*;  Mitel, HP, etc., w/latest firmware</a:t>
            </a:r>
          </a:p>
          <a:p>
            <a:pPr marL="0" indent="0">
              <a:buNone/>
            </a:pPr>
            <a:endParaRPr lang="en-US" sz="1000" b="1" dirty="0">
              <a:solidFill>
                <a:srgbClr val="EAEAEA">
                  <a:lumMod val="10000"/>
                </a:srgbClr>
              </a:solidFill>
            </a:endParaRPr>
          </a:p>
          <a:p>
            <a:pPr marL="0" indent="0">
              <a:buNone/>
            </a:pPr>
            <a:r>
              <a:rPr lang="en-US" dirty="0"/>
              <a:t>Unsupported</a:t>
            </a:r>
            <a:endParaRPr lang="en-US" sz="2400" dirty="0">
              <a:solidFill>
                <a:schemeClr val="bg2">
                  <a:lumMod val="10000"/>
                </a:schemeClr>
              </a:solidFill>
              <a:latin typeface="Segoe UI"/>
            </a:endParaRPr>
          </a:p>
          <a:p>
            <a:pPr marL="0" indent="0">
              <a:buNone/>
            </a:pPr>
            <a:r>
              <a:rPr lang="en-US" sz="2400" dirty="0">
                <a:solidFill>
                  <a:schemeClr val="bg2">
                    <a:lumMod val="10000"/>
                  </a:schemeClr>
                </a:solidFill>
                <a:latin typeface="Segoe UI"/>
              </a:rPr>
              <a:t>VDI Plug-in, Lync Server Attendant, *PIN Authentication</a:t>
            </a:r>
          </a:p>
        </p:txBody>
      </p:sp>
      <p:sp>
        <p:nvSpPr>
          <p:cNvPr id="2" name="Title 1"/>
          <p:cNvSpPr>
            <a:spLocks noGrp="1"/>
          </p:cNvSpPr>
          <p:nvPr>
            <p:ph type="title"/>
          </p:nvPr>
        </p:nvSpPr>
        <p:spPr/>
        <p:txBody>
          <a:bodyPr/>
          <a:lstStyle/>
          <a:p>
            <a:r>
              <a:rPr lang="en-US" dirty="0"/>
              <a:t>Cloud PBX: Phones and Clients</a:t>
            </a:r>
          </a:p>
        </p:txBody>
      </p:sp>
      <p:sp>
        <p:nvSpPr>
          <p:cNvPr id="5" name="Oval 4"/>
          <p:cNvSpPr/>
          <p:nvPr/>
        </p:nvSpPr>
        <p:spPr bwMode="auto">
          <a:xfrm>
            <a:off x="8745890" y="-2294"/>
            <a:ext cx="3657600" cy="3270956"/>
          </a:xfrm>
          <a:prstGeom prst="ellipse">
            <a:avLst/>
          </a:prstGeom>
          <a:solidFill>
            <a:srgbClr val="0078D7"/>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gradFill>
                  <a:gsLst>
                    <a:gs pos="5439">
                      <a:srgbClr val="F8F8F8"/>
                    </a:gs>
                    <a:gs pos="10000">
                      <a:srgbClr val="F8F8F8"/>
                    </a:gs>
                  </a:gsLst>
                  <a:lin ang="5400000" scaled="0"/>
                </a:gradFill>
                <a:effectLst/>
                <a:uLnTx/>
                <a:uFillTx/>
              </a:rPr>
              <a:t>Devices for SFB</a:t>
            </a:r>
          </a:p>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gradFill>
                  <a:gsLst>
                    <a:gs pos="5439">
                      <a:srgbClr val="F8F8F8"/>
                    </a:gs>
                    <a:gs pos="10000">
                      <a:srgbClr val="F8F8F8"/>
                    </a:gs>
                  </a:gsLst>
                  <a:lin ang="5400000" scaled="0"/>
                </a:gradFill>
                <a:effectLst/>
                <a:uLnTx/>
                <a:uFillTx/>
              </a:rPr>
              <a:t>BRK3055</a:t>
            </a:r>
          </a:p>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gradFill>
                  <a:gsLst>
                    <a:gs pos="5439">
                      <a:srgbClr val="F8F8F8"/>
                    </a:gs>
                    <a:gs pos="10000">
                      <a:srgbClr val="F8F8F8"/>
                    </a:gs>
                  </a:gsLst>
                  <a:lin ang="5400000" scaled="0"/>
                </a:gradFill>
                <a:effectLst/>
                <a:uLnTx/>
                <a:uFillTx/>
              </a:rPr>
              <a:t>Thursday 10:45</a:t>
            </a:r>
          </a:p>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gradFill>
                  <a:gsLst>
                    <a:gs pos="5439">
                      <a:srgbClr val="F8F8F8"/>
                    </a:gs>
                    <a:gs pos="10000">
                      <a:srgbClr val="F8F8F8"/>
                    </a:gs>
                  </a:gsLst>
                  <a:lin ang="5400000" scaled="0"/>
                </a:gradFill>
                <a:effectLst/>
                <a:uLnTx/>
                <a:uFillTx/>
              </a:rPr>
              <a:t>Thomas Murphy Ballroom 4</a:t>
            </a:r>
          </a:p>
        </p:txBody>
      </p:sp>
    </p:spTree>
    <p:extLst>
      <p:ext uri="{BB962C8B-B14F-4D97-AF65-F5344CB8AC3E}">
        <p14:creationId xmlns:p14="http://schemas.microsoft.com/office/powerpoint/2010/main" val="2376258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63611EB3-9A97-4D4F-B762-41E80201E286}"/>
    </a:ext>
  </a:extLst>
</a:theme>
</file>

<file path=ppt/theme/theme2.xml><?xml version="1.0" encoding="utf-8"?>
<a:theme xmlns:a="http://schemas.openxmlformats.org/drawingml/2006/main" name="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010D9A64-1D32-41D6-8220-BE29D3027D94}"/>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792B4888-C2F9-45FC-AD5D-E824DE8783D2}"/>
    </a:ext>
  </a:extLst>
</a:theme>
</file>

<file path=ppt/theme/theme4.xml><?xml version="1.0" encoding="utf-8"?>
<a:theme xmlns:a="http://schemas.openxmlformats.org/drawingml/2006/main" name="2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potx" id="{CBE293B4-E8CE-4773-8118-C9AFF2860326}" vid="{2919AEDD-0101-441B-B6AF-1CDAE3B8CD78}"/>
    </a:ext>
  </a:extLst>
</a:theme>
</file>

<file path=ppt/theme/theme5.xml><?xml version="1.0" encoding="utf-8"?>
<a:theme xmlns:a="http://schemas.openxmlformats.org/drawingml/2006/main" name="1_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potx" id="{CBE293B4-E8CE-4773-8118-C9AFF2860326}" vid="{3D8EA723-330F-4CE4-9E9B-7A3528C3E25F}"/>
    </a:ext>
  </a:extLst>
</a:theme>
</file>

<file path=ppt/theme/theme6.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 [Read-Only]" id="{D8032C91-5BD3-48C6-88EC-64B7ABBFF8A1}" vid="{F7D2CD97-F17F-4C26-814E-5304777A755A}"/>
    </a:ext>
  </a:extLst>
</a:theme>
</file>

<file path=ppt/theme/theme7.xml><?xml version="1.0" encoding="utf-8"?>
<a:theme xmlns:a="http://schemas.openxmlformats.org/drawingml/2006/main" name="3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potx" id="{CBE293B4-E8CE-4773-8118-C9AFF2860326}" vid="{4A547913-FDF7-4DFF-9D24-2FF6685A0CA8}"/>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Jamie Stark, Delanda Coleman</External_x0020_Speaker>
    <m6878b9dd7994da4ba144f95347d99c6 xmlns="01c77077-aee4-4b5f-bd4e-9cd40a6fff29">
      <Terms xmlns="http://schemas.microsoft.com/office/infopath/2007/PartnerControls"/>
    </m6878b9dd7994da4ba144f95347d99c6>
    <Presentation_x0020_Date xmlns="01c77077-aee4-4b5f-bd4e-9cd40a6fff29">2016-09-28T04:00:00+00:00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BRK2081</Session_x0020_Code>
    <Event_x0020_End_x0020_Date xmlns="01c77077-aee4-4b5f-bd4e-9cd40a6fff29">2016-09-30T07:00:00+00:00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2016</TermName>
          <TermId xmlns="http://schemas.microsoft.com/office/infopath/2007/PartnerControls">e2f6a88c-86f9-4b25-a2af-b5c3afa8c82a</TermId>
        </TermInfo>
      </Terms>
    </TaxKeywordTaxHTField>
    <TaxCatchAll xmlns="230e9df3-be65-4c73-a93b-d1236ebd677e">
      <Value>174</Value>
      <Value>177</Value>
      <Value>176</Value>
      <Value>175</Value>
    </TaxCatchAll>
    <NumberofDownloads xmlns="230e9df3-be65-4c73-a93b-d1236ebd677e" xsi:nil="true"/>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230e9df3-be65-4c73-a93b-d1236ebd677e"/>
    <ds:schemaRef ds:uri="http://schemas.microsoft.com/office/2006/documentManagement/types"/>
    <ds:schemaRef ds:uri="http://purl.org/dc/elements/1.1/"/>
    <ds:schemaRef ds:uri="8ff673fc-3231-4e3a-893b-6d7f7cd32766"/>
    <ds:schemaRef ds:uri="http://schemas.microsoft.com/office/infopath/2007/PartnerControls"/>
    <ds:schemaRef ds:uri="http://schemas.openxmlformats.org/package/2006/metadata/core-properties"/>
    <ds:schemaRef ds:uri="http://purl.org/dc/terms/"/>
    <ds:schemaRef ds:uri="http://purl.org/dc/dcmitype/"/>
    <ds:schemaRef ds:uri="http://schemas.microsoft.com/office/2006/metadata/properties"/>
    <ds:schemaRef ds:uri="01c77077-aee4-4b5f-bd4e-9cd40a6fff29"/>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Microsoft_2016_16x9_Template_v02</Template>
  <TotalTime>2</TotalTime>
  <Words>3646</Words>
  <Application>Microsoft Office PowerPoint</Application>
  <PresentationFormat>Custom</PresentationFormat>
  <Paragraphs>880</Paragraphs>
  <Slides>42</Slides>
  <Notes>12</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42</vt:i4>
      </vt:variant>
    </vt:vector>
  </HeadingPairs>
  <TitlesOfParts>
    <vt:vector size="60" baseType="lpstr">
      <vt:lpstr>Arial</vt:lpstr>
      <vt:lpstr>Bodoni Std Bold Italic</vt:lpstr>
      <vt:lpstr>Calibri</vt:lpstr>
      <vt:lpstr>Consolas</vt:lpstr>
      <vt:lpstr>Courier New</vt:lpstr>
      <vt:lpstr>Segoe UI</vt:lpstr>
      <vt:lpstr>Segoe UI Light</vt:lpstr>
      <vt:lpstr>Segoe UI Semibold</vt:lpstr>
      <vt:lpstr>Segoe UI Semilight</vt:lpstr>
      <vt:lpstr>Times New Roman</vt:lpstr>
      <vt:lpstr>Wingdings</vt:lpstr>
      <vt:lpstr>5-50002_Ignite_Breakout_Template</vt:lpstr>
      <vt:lpstr>6-30537_Envision 2016 Concurrent Template_Dark</vt:lpstr>
      <vt:lpstr>1_5-50002_Ignite_Breakout_Template</vt:lpstr>
      <vt:lpstr>2_5-50002_Ignite_Breakout_Template</vt:lpstr>
      <vt:lpstr>1_6-30537_Envision 2016 Concurrent Template_Dark</vt:lpstr>
      <vt:lpstr>5-30610_Microsoft_Ignite_Keynote_Template</vt:lpstr>
      <vt:lpstr>3_5-50002_Ignite_Breakout_Template</vt:lpstr>
      <vt:lpstr>Plan your Cloud PBX Deployment </vt:lpstr>
      <vt:lpstr>#MeetingAccomplished</vt:lpstr>
      <vt:lpstr>Communication Eras</vt:lpstr>
      <vt:lpstr>PowerPoint Presentation</vt:lpstr>
      <vt:lpstr>Modern Voice  with Cloud PBX</vt:lpstr>
      <vt:lpstr>Demo!!</vt:lpstr>
      <vt:lpstr>Cloud PBX</vt:lpstr>
      <vt:lpstr>Cloud PBX: Calling Features</vt:lpstr>
      <vt:lpstr>Cloud PBX: Phones and Clients</vt:lpstr>
      <vt:lpstr>Cloud PBX: Voicemail</vt:lpstr>
      <vt:lpstr>Cloud PBX: Voicemail</vt:lpstr>
      <vt:lpstr>Cloud PBX: Voicemail</vt:lpstr>
      <vt:lpstr>Cloud PBX: Service Level Availability Financially accountable for availability &amp; quality</vt:lpstr>
      <vt:lpstr>Cloud PBX: Administration Features</vt:lpstr>
      <vt:lpstr>Cloud PBX:  Org Auto Attendant &amp; Call Queues</vt:lpstr>
      <vt:lpstr>Cloud PBX: Conferencing</vt:lpstr>
      <vt:lpstr>Cloud PBX Roadmap  Enabling ongoing user expansion</vt:lpstr>
      <vt:lpstr>Cloud PBX: PSTN Options</vt:lpstr>
      <vt:lpstr>Cloud PBX: PSTN Interfaces</vt:lpstr>
      <vt:lpstr>PSTN Calling: Benefits </vt:lpstr>
      <vt:lpstr>PSTN Calling: Plans</vt:lpstr>
      <vt:lpstr>PSTN Calling: Plans</vt:lpstr>
      <vt:lpstr>Worldwide Calling Plan Coverage</vt:lpstr>
      <vt:lpstr>Get New Numbers or Bring your own</vt:lpstr>
      <vt:lpstr>Number Porting - Basics</vt:lpstr>
      <vt:lpstr>Number Porting - Scope</vt:lpstr>
      <vt:lpstr>Emergency Services Dialing</vt:lpstr>
      <vt:lpstr>Changing Outbound Caller ID</vt:lpstr>
      <vt:lpstr>Tenant Admin PSTN Calling Usage Reports</vt:lpstr>
      <vt:lpstr>Cloud PBX with On-premises PSTN Connectivity </vt:lpstr>
      <vt:lpstr>Cloud PBX with On-premises PSTN Connectivity</vt:lpstr>
      <vt:lpstr>On-premises PSTN Connectivity: Benefits </vt:lpstr>
      <vt:lpstr>On-premises PSTN Connectivity Multiple ways to implement this topology</vt:lpstr>
      <vt:lpstr>On-premises PSTN Connectivity Comparing New Server Pool vs. Cloud Connector Edition</vt:lpstr>
      <vt:lpstr>Pre-requisites: Server Pool</vt:lpstr>
      <vt:lpstr>Pre-requisites: Cloud Connector Edition</vt:lpstr>
      <vt:lpstr>Summary</vt:lpstr>
      <vt:lpstr>PowerPoint Presentation</vt:lpstr>
      <vt:lpstr>Deploy, ramp-up on new services and onboard new  users with Microsoft FastTrack:  http://fasttrack.microsoft.com/ </vt:lpstr>
      <vt:lpstr>Join the Microsoft Tech Community  to collaborate, share, and learn  from the experts:  http://techcommunity.microsoft.com </vt:lpstr>
      <vt:lpstr>PowerPoint Presentation</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your Cloud PBX Deployment </dc:title>
  <dc:subject>&lt;Speech title here&gt;</dc:subject>
  <dc:creator>MS Events 0086</dc:creator>
  <cp:keywords>Microsoft 2016</cp:keywords>
  <dc:description>Template: Mitchell Derrey, Silverfox Productions_x000d_
Formatting: _x000d_
Audience Type:</dc:description>
  <cp:lastModifiedBy>MS Events 0093</cp:lastModifiedBy>
  <cp:revision>3</cp:revision>
  <dcterms:created xsi:type="dcterms:W3CDTF">2016-09-27T21:49:44Z</dcterms:created>
  <dcterms:modified xsi:type="dcterms:W3CDTF">2016-09-28T20:42:44Z</dcterms:modified>
  <cp:category>Microsoft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ies>
</file>