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91" r:id="rId8"/>
  </p:sldMasterIdLst>
  <p:notesMasterIdLst>
    <p:notesMasterId r:id="rId62"/>
  </p:notesMasterIdLst>
  <p:handoutMasterIdLst>
    <p:handoutMasterId r:id="rId63"/>
  </p:handoutMasterIdLst>
  <p:sldIdLst>
    <p:sldId id="257" r:id="rId9"/>
    <p:sldId id="258" r:id="rId10"/>
    <p:sldId id="259" r:id="rId11"/>
    <p:sldId id="260" r:id="rId12"/>
    <p:sldId id="261" r:id="rId13"/>
    <p:sldId id="262" r:id="rId14"/>
    <p:sldId id="263" r:id="rId15"/>
    <p:sldId id="266" r:id="rId16"/>
    <p:sldId id="267" r:id="rId17"/>
    <p:sldId id="268" r:id="rId18"/>
    <p:sldId id="265"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1" r:id="rId60"/>
    <p:sldId id="310" r:id="rId6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15" autoAdjust="0"/>
  </p:normalViewPr>
  <p:slideViewPr>
    <p:cSldViewPr>
      <p:cViewPr varScale="1">
        <p:scale>
          <a:sx n="104" d="100"/>
          <a:sy n="104" d="100"/>
        </p:scale>
        <p:origin x="612"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CD5622-8DC8-4202-B2B6-76431D3D06AA}"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D4EDF2B2-6079-450E-9418-F68E0E318577}">
      <dgm:prSet/>
      <dgm:spPr/>
      <dgm:t>
        <a:bodyPr/>
        <a:lstStyle/>
        <a:p>
          <a:pPr marR="0" rtl="0" eaLnBrk="1" fontAlgn="auto" latinLnBrk="0" hangingPunct="1"/>
          <a:r>
            <a:rPr lang="en-GB" baseline="0"/>
            <a:t>Good Design</a:t>
          </a:r>
          <a:endParaRPr lang="en-GB"/>
        </a:p>
      </dgm:t>
    </dgm:pt>
    <dgm:pt modelId="{F96219F0-A58D-45A2-8EF2-ADDC8863F0F6}" type="parTrans" cxnId="{4C0F0C1E-5548-4F45-8269-69297F2BD1A6}">
      <dgm:prSet/>
      <dgm:spPr/>
      <dgm:t>
        <a:bodyPr/>
        <a:lstStyle/>
        <a:p>
          <a:endParaRPr lang="en-US"/>
        </a:p>
      </dgm:t>
    </dgm:pt>
    <dgm:pt modelId="{4E819B4D-81C2-4168-9A27-71CBF35EDAB9}" type="sibTrans" cxnId="{4C0F0C1E-5548-4F45-8269-69297F2BD1A6}">
      <dgm:prSet/>
      <dgm:spPr/>
      <dgm:t>
        <a:bodyPr/>
        <a:lstStyle/>
        <a:p>
          <a:endParaRPr lang="en-US"/>
        </a:p>
      </dgm:t>
    </dgm:pt>
    <dgm:pt modelId="{9461F991-F6F4-43F2-8AFA-9C9AB47DD1FB}">
      <dgm:prSet/>
      <dgm:spPr/>
      <dgm:t>
        <a:bodyPr/>
        <a:lstStyle/>
        <a:p>
          <a:pPr marR="0" rtl="0" eaLnBrk="1" fontAlgn="auto" latinLnBrk="0" hangingPunct="1"/>
          <a:r>
            <a:rPr lang="en-GB" baseline="0"/>
            <a:t>Intelligent Controls</a:t>
          </a:r>
          <a:endParaRPr lang="en-GB"/>
        </a:p>
      </dgm:t>
    </dgm:pt>
    <dgm:pt modelId="{447C5F05-6C98-459A-8643-540935AB247E}" type="parTrans" cxnId="{BA403B09-36FD-45C1-B175-737BF58DA6A1}">
      <dgm:prSet/>
      <dgm:spPr/>
      <dgm:t>
        <a:bodyPr/>
        <a:lstStyle/>
        <a:p>
          <a:endParaRPr lang="en-US"/>
        </a:p>
      </dgm:t>
    </dgm:pt>
    <dgm:pt modelId="{E6CBBE90-B6F3-4A46-9CF3-E6D96FC612EB}" type="sibTrans" cxnId="{BA403B09-36FD-45C1-B175-737BF58DA6A1}">
      <dgm:prSet/>
      <dgm:spPr/>
      <dgm:t>
        <a:bodyPr/>
        <a:lstStyle/>
        <a:p>
          <a:endParaRPr lang="en-US"/>
        </a:p>
      </dgm:t>
    </dgm:pt>
    <dgm:pt modelId="{13452C0B-4204-4874-99F4-463AAD88A9B3}">
      <dgm:prSet/>
      <dgm:spPr/>
      <dgm:t>
        <a:bodyPr/>
        <a:lstStyle/>
        <a:p>
          <a:pPr marR="0" rtl="0" eaLnBrk="1" fontAlgn="auto" latinLnBrk="0" hangingPunct="1"/>
          <a:r>
            <a:rPr lang="en-GB" baseline="0"/>
            <a:t>Responsive UI</a:t>
          </a:r>
          <a:endParaRPr lang="en-GB"/>
        </a:p>
      </dgm:t>
    </dgm:pt>
    <dgm:pt modelId="{FC4B78BC-3F16-4251-BB66-798F4D893C67}" type="parTrans" cxnId="{85B6E6BF-F13C-4009-9CB6-C4C5C65C9186}">
      <dgm:prSet/>
      <dgm:spPr/>
      <dgm:t>
        <a:bodyPr/>
        <a:lstStyle/>
        <a:p>
          <a:endParaRPr lang="en-US"/>
        </a:p>
      </dgm:t>
    </dgm:pt>
    <dgm:pt modelId="{0DED8CDC-9F6E-488D-A6FE-72EB5FA3CF16}" type="sibTrans" cxnId="{85B6E6BF-F13C-4009-9CB6-C4C5C65C9186}">
      <dgm:prSet/>
      <dgm:spPr/>
      <dgm:t>
        <a:bodyPr/>
        <a:lstStyle/>
        <a:p>
          <a:endParaRPr lang="en-US"/>
        </a:p>
      </dgm:t>
    </dgm:pt>
    <dgm:pt modelId="{22A454E5-3504-43E0-A51C-937CE46DD44B}">
      <dgm:prSet/>
      <dgm:spPr/>
      <dgm:t>
        <a:bodyPr/>
        <a:lstStyle/>
        <a:p>
          <a:pPr marR="0" rtl="0" eaLnBrk="1" fontAlgn="auto" latinLnBrk="0" hangingPunct="1"/>
          <a:r>
            <a:rPr lang="en-GB" baseline="0"/>
            <a:t>Tailoring for platform</a:t>
          </a:r>
          <a:endParaRPr lang="en-GB"/>
        </a:p>
      </dgm:t>
    </dgm:pt>
    <dgm:pt modelId="{822A6FCF-6831-4888-90DA-BD1C090269F5}" type="parTrans" cxnId="{9515DED6-7865-44C0-8314-E765AA8A280E}">
      <dgm:prSet/>
      <dgm:spPr/>
      <dgm:t>
        <a:bodyPr/>
        <a:lstStyle/>
        <a:p>
          <a:endParaRPr lang="en-US"/>
        </a:p>
      </dgm:t>
    </dgm:pt>
    <dgm:pt modelId="{6B3EED23-2286-46DC-AF38-28E874FAF037}" type="sibTrans" cxnId="{9515DED6-7865-44C0-8314-E765AA8A280E}">
      <dgm:prSet/>
      <dgm:spPr/>
      <dgm:t>
        <a:bodyPr/>
        <a:lstStyle/>
        <a:p>
          <a:endParaRPr lang="en-US"/>
        </a:p>
      </dgm:t>
    </dgm:pt>
    <dgm:pt modelId="{81F13FF1-3E4A-4AF3-8AC2-F6AFBB0A20C9}" type="pres">
      <dgm:prSet presAssocID="{D0CD5622-8DC8-4202-B2B6-76431D3D06AA}" presName="CompostProcess" presStyleCnt="0">
        <dgm:presLayoutVars>
          <dgm:dir/>
          <dgm:resizeHandles val="exact"/>
        </dgm:presLayoutVars>
      </dgm:prSet>
      <dgm:spPr/>
    </dgm:pt>
    <dgm:pt modelId="{5A6E6E2B-5DE2-4FA5-BCCF-715FB2D3D032}" type="pres">
      <dgm:prSet presAssocID="{D0CD5622-8DC8-4202-B2B6-76431D3D06AA}" presName="arrow" presStyleLbl="bgShp" presStyleIdx="0" presStyleCnt="1"/>
      <dgm:spPr/>
    </dgm:pt>
    <dgm:pt modelId="{9DE29AB3-C20C-499F-9281-65C75C41F225}" type="pres">
      <dgm:prSet presAssocID="{D0CD5622-8DC8-4202-B2B6-76431D3D06AA}" presName="linearProcess" presStyleCnt="0"/>
      <dgm:spPr/>
    </dgm:pt>
    <dgm:pt modelId="{18E44D29-FB89-48EC-B009-6B182599A0EF}" type="pres">
      <dgm:prSet presAssocID="{D4EDF2B2-6079-450E-9418-F68E0E318577}" presName="textNode" presStyleLbl="node1" presStyleIdx="0" presStyleCnt="4">
        <dgm:presLayoutVars>
          <dgm:bulletEnabled val="1"/>
        </dgm:presLayoutVars>
      </dgm:prSet>
      <dgm:spPr/>
    </dgm:pt>
    <dgm:pt modelId="{15322CBC-0C93-435A-9D3C-E8150EF47DF1}" type="pres">
      <dgm:prSet presAssocID="{4E819B4D-81C2-4168-9A27-71CBF35EDAB9}" presName="sibTrans" presStyleCnt="0"/>
      <dgm:spPr/>
    </dgm:pt>
    <dgm:pt modelId="{E2498D1B-FF21-4702-BC6C-4F5798C7B4BB}" type="pres">
      <dgm:prSet presAssocID="{9461F991-F6F4-43F2-8AFA-9C9AB47DD1FB}" presName="textNode" presStyleLbl="node1" presStyleIdx="1" presStyleCnt="4">
        <dgm:presLayoutVars>
          <dgm:bulletEnabled val="1"/>
        </dgm:presLayoutVars>
      </dgm:prSet>
      <dgm:spPr/>
    </dgm:pt>
    <dgm:pt modelId="{C0C66D08-0454-4E01-90EF-94256CFC839A}" type="pres">
      <dgm:prSet presAssocID="{E6CBBE90-B6F3-4A46-9CF3-E6D96FC612EB}" presName="sibTrans" presStyleCnt="0"/>
      <dgm:spPr/>
    </dgm:pt>
    <dgm:pt modelId="{17435EC8-FAB6-4BC6-9E40-120C6085BE95}" type="pres">
      <dgm:prSet presAssocID="{13452C0B-4204-4874-99F4-463AAD88A9B3}" presName="textNode" presStyleLbl="node1" presStyleIdx="2" presStyleCnt="4">
        <dgm:presLayoutVars>
          <dgm:bulletEnabled val="1"/>
        </dgm:presLayoutVars>
      </dgm:prSet>
      <dgm:spPr/>
    </dgm:pt>
    <dgm:pt modelId="{9A90B3A5-E0B4-4FCD-AA03-0A3F215BD07A}" type="pres">
      <dgm:prSet presAssocID="{0DED8CDC-9F6E-488D-A6FE-72EB5FA3CF16}" presName="sibTrans" presStyleCnt="0"/>
      <dgm:spPr/>
    </dgm:pt>
    <dgm:pt modelId="{BA710374-745A-4EC6-850A-D3194AC33E05}" type="pres">
      <dgm:prSet presAssocID="{22A454E5-3504-43E0-A51C-937CE46DD44B}" presName="textNode" presStyleLbl="node1" presStyleIdx="3" presStyleCnt="4">
        <dgm:presLayoutVars>
          <dgm:bulletEnabled val="1"/>
        </dgm:presLayoutVars>
      </dgm:prSet>
      <dgm:spPr/>
    </dgm:pt>
  </dgm:ptLst>
  <dgm:cxnLst>
    <dgm:cxn modelId="{26946A6B-50C6-4634-9F27-CB63954FBAC7}" type="presOf" srcId="{22A454E5-3504-43E0-A51C-937CE46DD44B}" destId="{BA710374-745A-4EC6-850A-D3194AC33E05}" srcOrd="0" destOrd="0" presId="urn:microsoft.com/office/officeart/2005/8/layout/hProcess9"/>
    <dgm:cxn modelId="{4C0F0C1E-5548-4F45-8269-69297F2BD1A6}" srcId="{D0CD5622-8DC8-4202-B2B6-76431D3D06AA}" destId="{D4EDF2B2-6079-450E-9418-F68E0E318577}" srcOrd="0" destOrd="0" parTransId="{F96219F0-A58D-45A2-8EF2-ADDC8863F0F6}" sibTransId="{4E819B4D-81C2-4168-9A27-71CBF35EDAB9}"/>
    <dgm:cxn modelId="{4384F324-A723-4EF3-A12E-ACF75383892B}" type="presOf" srcId="{9461F991-F6F4-43F2-8AFA-9C9AB47DD1FB}" destId="{E2498D1B-FF21-4702-BC6C-4F5798C7B4BB}" srcOrd="0" destOrd="0" presId="urn:microsoft.com/office/officeart/2005/8/layout/hProcess9"/>
    <dgm:cxn modelId="{9F02C590-4BD6-434A-AE28-310CB057421E}" type="presOf" srcId="{D0CD5622-8DC8-4202-B2B6-76431D3D06AA}" destId="{81F13FF1-3E4A-4AF3-8AC2-F6AFBB0A20C9}" srcOrd="0" destOrd="0" presId="urn:microsoft.com/office/officeart/2005/8/layout/hProcess9"/>
    <dgm:cxn modelId="{85B6E6BF-F13C-4009-9CB6-C4C5C65C9186}" srcId="{D0CD5622-8DC8-4202-B2B6-76431D3D06AA}" destId="{13452C0B-4204-4874-99F4-463AAD88A9B3}" srcOrd="2" destOrd="0" parTransId="{FC4B78BC-3F16-4251-BB66-798F4D893C67}" sibTransId="{0DED8CDC-9F6E-488D-A6FE-72EB5FA3CF16}"/>
    <dgm:cxn modelId="{BA403B09-36FD-45C1-B175-737BF58DA6A1}" srcId="{D0CD5622-8DC8-4202-B2B6-76431D3D06AA}" destId="{9461F991-F6F4-43F2-8AFA-9C9AB47DD1FB}" srcOrd="1" destOrd="0" parTransId="{447C5F05-6C98-459A-8643-540935AB247E}" sibTransId="{E6CBBE90-B6F3-4A46-9CF3-E6D96FC612EB}"/>
    <dgm:cxn modelId="{2589448A-6261-450E-A485-240CBA010FFD}" type="presOf" srcId="{13452C0B-4204-4874-99F4-463AAD88A9B3}" destId="{17435EC8-FAB6-4BC6-9E40-120C6085BE95}" srcOrd="0" destOrd="0" presId="urn:microsoft.com/office/officeart/2005/8/layout/hProcess9"/>
    <dgm:cxn modelId="{BB230DCA-9B08-440C-B127-A593AC6C7647}" type="presOf" srcId="{D4EDF2B2-6079-450E-9418-F68E0E318577}" destId="{18E44D29-FB89-48EC-B009-6B182599A0EF}" srcOrd="0" destOrd="0" presId="urn:microsoft.com/office/officeart/2005/8/layout/hProcess9"/>
    <dgm:cxn modelId="{9515DED6-7865-44C0-8314-E765AA8A280E}" srcId="{D0CD5622-8DC8-4202-B2B6-76431D3D06AA}" destId="{22A454E5-3504-43E0-A51C-937CE46DD44B}" srcOrd="3" destOrd="0" parTransId="{822A6FCF-6831-4888-90DA-BD1C090269F5}" sibTransId="{6B3EED23-2286-46DC-AF38-28E874FAF037}"/>
    <dgm:cxn modelId="{63B4075C-9059-405E-A63D-2FF8995C7BD5}" type="presParOf" srcId="{81F13FF1-3E4A-4AF3-8AC2-F6AFBB0A20C9}" destId="{5A6E6E2B-5DE2-4FA5-BCCF-715FB2D3D032}" srcOrd="0" destOrd="0" presId="urn:microsoft.com/office/officeart/2005/8/layout/hProcess9"/>
    <dgm:cxn modelId="{AA11BBA8-09A0-4B73-B607-D85BDA02FC43}" type="presParOf" srcId="{81F13FF1-3E4A-4AF3-8AC2-F6AFBB0A20C9}" destId="{9DE29AB3-C20C-499F-9281-65C75C41F225}" srcOrd="1" destOrd="0" presId="urn:microsoft.com/office/officeart/2005/8/layout/hProcess9"/>
    <dgm:cxn modelId="{EA5846D7-988F-4BD6-8ABD-A1A056D40680}" type="presParOf" srcId="{9DE29AB3-C20C-499F-9281-65C75C41F225}" destId="{18E44D29-FB89-48EC-B009-6B182599A0EF}" srcOrd="0" destOrd="0" presId="urn:microsoft.com/office/officeart/2005/8/layout/hProcess9"/>
    <dgm:cxn modelId="{7D9D998F-5C4A-4921-81C6-96FEEE15C162}" type="presParOf" srcId="{9DE29AB3-C20C-499F-9281-65C75C41F225}" destId="{15322CBC-0C93-435A-9D3C-E8150EF47DF1}" srcOrd="1" destOrd="0" presId="urn:microsoft.com/office/officeart/2005/8/layout/hProcess9"/>
    <dgm:cxn modelId="{6692058C-5697-4302-868F-19236397B27F}" type="presParOf" srcId="{9DE29AB3-C20C-499F-9281-65C75C41F225}" destId="{E2498D1B-FF21-4702-BC6C-4F5798C7B4BB}" srcOrd="2" destOrd="0" presId="urn:microsoft.com/office/officeart/2005/8/layout/hProcess9"/>
    <dgm:cxn modelId="{C8B99760-0248-4F0B-872F-4EF59DD84E50}" type="presParOf" srcId="{9DE29AB3-C20C-499F-9281-65C75C41F225}" destId="{C0C66D08-0454-4E01-90EF-94256CFC839A}" srcOrd="3" destOrd="0" presId="urn:microsoft.com/office/officeart/2005/8/layout/hProcess9"/>
    <dgm:cxn modelId="{A4CF1945-E8DE-425F-A04A-BD668BFB3AF5}" type="presParOf" srcId="{9DE29AB3-C20C-499F-9281-65C75C41F225}" destId="{17435EC8-FAB6-4BC6-9E40-120C6085BE95}" srcOrd="4" destOrd="0" presId="urn:microsoft.com/office/officeart/2005/8/layout/hProcess9"/>
    <dgm:cxn modelId="{7A057ECC-D955-4400-BE86-0E6ED4E1F9D4}" type="presParOf" srcId="{9DE29AB3-C20C-499F-9281-65C75C41F225}" destId="{9A90B3A5-E0B4-4FCD-AA03-0A3F215BD07A}" srcOrd="5" destOrd="0" presId="urn:microsoft.com/office/officeart/2005/8/layout/hProcess9"/>
    <dgm:cxn modelId="{72B32A93-FE3B-44D3-996D-9C761836A521}" type="presParOf" srcId="{9DE29AB3-C20C-499F-9281-65C75C41F225}" destId="{BA710374-745A-4EC6-850A-D3194AC33E05}"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E6E2B-5DE2-4FA5-BCCF-715FB2D3D032}">
      <dsp:nvSpPr>
        <dsp:cNvPr id="0" name=""/>
        <dsp:cNvSpPr/>
      </dsp:nvSpPr>
      <dsp:spPr>
        <a:xfrm>
          <a:off x="891539" y="0"/>
          <a:ext cx="10104120" cy="408461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E44D29-FB89-48EC-B009-6B182599A0EF}">
      <dsp:nvSpPr>
        <dsp:cNvPr id="0" name=""/>
        <dsp:cNvSpPr/>
      </dsp:nvSpPr>
      <dsp:spPr>
        <a:xfrm>
          <a:off x="4581" y="1225383"/>
          <a:ext cx="2817581" cy="163384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marR="0" lvl="0" indent="0" algn="ctr" defTabSz="1555750" rtl="0" eaLnBrk="1" fontAlgn="auto" latinLnBrk="0" hangingPunct="1">
            <a:lnSpc>
              <a:spcPct val="90000"/>
            </a:lnSpc>
            <a:spcBef>
              <a:spcPct val="0"/>
            </a:spcBef>
            <a:spcAft>
              <a:spcPct val="35000"/>
            </a:spcAft>
            <a:buNone/>
          </a:pPr>
          <a:r>
            <a:rPr lang="en-GB" sz="3500" kern="1200" baseline="0"/>
            <a:t>Good Design</a:t>
          </a:r>
          <a:endParaRPr lang="en-GB" sz="3500" kern="1200"/>
        </a:p>
      </dsp:txBody>
      <dsp:txXfrm>
        <a:off x="84339" y="1305141"/>
        <a:ext cx="2658065" cy="1474328"/>
      </dsp:txXfrm>
    </dsp:sp>
    <dsp:sp modelId="{E2498D1B-FF21-4702-BC6C-4F5798C7B4BB}">
      <dsp:nvSpPr>
        <dsp:cNvPr id="0" name=""/>
        <dsp:cNvSpPr/>
      </dsp:nvSpPr>
      <dsp:spPr>
        <a:xfrm>
          <a:off x="3024733" y="1225383"/>
          <a:ext cx="2817581" cy="163384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marR="0" lvl="0" indent="0" algn="ctr" defTabSz="1555750" rtl="0" eaLnBrk="1" fontAlgn="auto" latinLnBrk="0" hangingPunct="1">
            <a:lnSpc>
              <a:spcPct val="90000"/>
            </a:lnSpc>
            <a:spcBef>
              <a:spcPct val="0"/>
            </a:spcBef>
            <a:spcAft>
              <a:spcPct val="35000"/>
            </a:spcAft>
            <a:buNone/>
          </a:pPr>
          <a:r>
            <a:rPr lang="en-GB" sz="3500" kern="1200" baseline="0"/>
            <a:t>Intelligent Controls</a:t>
          </a:r>
          <a:endParaRPr lang="en-GB" sz="3500" kern="1200"/>
        </a:p>
      </dsp:txBody>
      <dsp:txXfrm>
        <a:off x="3104491" y="1305141"/>
        <a:ext cx="2658065" cy="1474328"/>
      </dsp:txXfrm>
    </dsp:sp>
    <dsp:sp modelId="{17435EC8-FAB6-4BC6-9E40-120C6085BE95}">
      <dsp:nvSpPr>
        <dsp:cNvPr id="0" name=""/>
        <dsp:cNvSpPr/>
      </dsp:nvSpPr>
      <dsp:spPr>
        <a:xfrm>
          <a:off x="6044884" y="1225383"/>
          <a:ext cx="2817581" cy="163384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marR="0" lvl="0" indent="0" algn="ctr" defTabSz="1555750" rtl="0" eaLnBrk="1" fontAlgn="auto" latinLnBrk="0" hangingPunct="1">
            <a:lnSpc>
              <a:spcPct val="90000"/>
            </a:lnSpc>
            <a:spcBef>
              <a:spcPct val="0"/>
            </a:spcBef>
            <a:spcAft>
              <a:spcPct val="35000"/>
            </a:spcAft>
            <a:buNone/>
          </a:pPr>
          <a:r>
            <a:rPr lang="en-GB" sz="3500" kern="1200" baseline="0"/>
            <a:t>Responsive UI</a:t>
          </a:r>
          <a:endParaRPr lang="en-GB" sz="3500" kern="1200"/>
        </a:p>
      </dsp:txBody>
      <dsp:txXfrm>
        <a:off x="6124642" y="1305141"/>
        <a:ext cx="2658065" cy="1474328"/>
      </dsp:txXfrm>
    </dsp:sp>
    <dsp:sp modelId="{BA710374-745A-4EC6-850A-D3194AC33E05}">
      <dsp:nvSpPr>
        <dsp:cNvPr id="0" name=""/>
        <dsp:cNvSpPr/>
      </dsp:nvSpPr>
      <dsp:spPr>
        <a:xfrm>
          <a:off x="9065036" y="1225383"/>
          <a:ext cx="2817581" cy="163384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marR="0" lvl="0" indent="0" algn="ctr" defTabSz="1555750" rtl="0" eaLnBrk="1" fontAlgn="auto" latinLnBrk="0" hangingPunct="1">
            <a:lnSpc>
              <a:spcPct val="90000"/>
            </a:lnSpc>
            <a:spcBef>
              <a:spcPct val="0"/>
            </a:spcBef>
            <a:spcAft>
              <a:spcPct val="35000"/>
            </a:spcAft>
            <a:buNone/>
          </a:pPr>
          <a:r>
            <a:rPr lang="en-GB" sz="3500" kern="1200" baseline="0"/>
            <a:t>Tailoring for platform</a:t>
          </a:r>
          <a:endParaRPr lang="en-GB" sz="3500" kern="1200"/>
        </a:p>
      </dsp:txBody>
      <dsp:txXfrm>
        <a:off x="9144794" y="1305141"/>
        <a:ext cx="2658065" cy="14743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9/28/2016 3:05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9/28/2016 3:05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10253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Build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20662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Build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25217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Build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4484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FAE85-20FE-844F-9354-E6E61F84E3F4}"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994856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9/28/2016 3:05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58184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FAE85-20FE-844F-9354-E6E61F84E3F4}"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34870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FAE85-20FE-844F-9354-E6E61F84E3F4}"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695789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FAE85-20FE-844F-9354-E6E61F84E3F4}"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646491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EC2E71-BC3B-49B8-B2BF-93DCC9B91A9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15871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7670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96593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50127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17D118-1690-458F-B4D2-F9DA5D6F50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3:05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dirty="0">
              <a:ln>
                <a:noFill/>
              </a:ln>
              <a:solidFill>
                <a:prstClr val="black"/>
              </a:solidFill>
              <a:effectLst/>
              <a:uLnTx/>
              <a:uFillTx/>
            </a:endParaRPr>
          </a:p>
        </p:txBody>
      </p:sp>
      <p:sp>
        <p:nvSpPr>
          <p:cNvPr id="6" name="Footer Placeholder 5"/>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08938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6861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Build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3549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Build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38976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11FAE85-20FE-844F-9354-E6E61F84E3F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22461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11FAE85-20FE-844F-9354-E6E61F84E3F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62182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9/28/2016 3:05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9677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9/28/2016 3:05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34432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24779">
                      <a:srgbClr val="000000"/>
                    </a:gs>
                    <a:gs pos="70000">
                      <a:srgbClr val="000000"/>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24779">
                      <a:srgbClr val="000000"/>
                    </a:gs>
                    <a:gs pos="70000">
                      <a:srgbClr val="000000"/>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8846303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0308688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146637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92035">
                      <a:srgbClr val="000000"/>
                    </a:gs>
                    <a:gs pos="75000">
                      <a:srgbClr val="000000"/>
                    </a:gs>
                  </a:gsLst>
                  <a:lin ang="5400000" scaled="0"/>
                </a:gradFill>
              </a:defRPr>
            </a:lvl1pPr>
          </a:lstStyle>
          <a:p>
            <a:r>
              <a:rPr lang="en-US" dirty="0"/>
              <a:t>Section title</a:t>
            </a:r>
          </a:p>
        </p:txBody>
      </p:sp>
    </p:spTree>
    <p:extLst>
      <p:ext uri="{BB962C8B-B14F-4D97-AF65-F5344CB8AC3E}">
        <p14:creationId xmlns:p14="http://schemas.microsoft.com/office/powerpoint/2010/main" val="18044562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Drag picture to placeholder or click icon to add</a:t>
            </a:r>
            <a:endParaRPr lang="en-US" dirty="0"/>
          </a:p>
        </p:txBody>
      </p:sp>
    </p:spTree>
    <p:extLst>
      <p:ext uri="{BB962C8B-B14F-4D97-AF65-F5344CB8AC3E}">
        <p14:creationId xmlns:p14="http://schemas.microsoft.com/office/powerpoint/2010/main" val="16471186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9203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8619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20414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23304443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340174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113390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3809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4218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62972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62071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2796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88848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26025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22161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03163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4470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28155919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4046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454461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736623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230935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1587017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9717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7233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433022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6060113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586907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92035">
                      <a:srgbClr val="000000"/>
                    </a:gs>
                    <a:gs pos="75000">
                      <a:srgbClr val="000000"/>
                    </a:gs>
                  </a:gsLst>
                  <a:lin ang="5400000" scaled="0"/>
                </a:gradFill>
              </a:defRPr>
            </a:lvl1pPr>
          </a:lstStyle>
          <a:p>
            <a:r>
              <a:rPr lang="en-US" dirty="0"/>
              <a:t>Section title</a:t>
            </a:r>
          </a:p>
        </p:txBody>
      </p:sp>
    </p:spTree>
    <p:extLst>
      <p:ext uri="{BB962C8B-B14F-4D97-AF65-F5344CB8AC3E}">
        <p14:creationId xmlns:p14="http://schemas.microsoft.com/office/powerpoint/2010/main" val="21365969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74912879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alpha val="0"/>
            </a:srgb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58754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Tree>
    <p:extLst>
      <p:ext uri="{BB962C8B-B14F-4D97-AF65-F5344CB8AC3E}">
        <p14:creationId xmlns:p14="http://schemas.microsoft.com/office/powerpoint/2010/main" val="22907380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30553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29700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69030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22772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49742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32000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11275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6499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31139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673848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95155419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theme" Target="../theme/theme4.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theme" Target="../theme/theme5.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968048793"/>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 id="2147484389" r:id="rId23"/>
    <p:sldLayoutId id="2147484390" r:id="rId24"/>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12618967" y="0"/>
            <a:ext cx="952401" cy="5766965"/>
            <a:chOff x="12618967" y="0"/>
            <a:chExt cx="952401" cy="5766965"/>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32472" fontAlgn="base">
                  <a:lnSpc>
                    <a:spcPct val="100000"/>
                  </a:lnSpc>
                  <a:spcBef>
                    <a:spcPct val="0"/>
                  </a:spcBef>
                  <a:spcAft>
                    <a:spcPct val="0"/>
                  </a:spcAft>
                </a:pPr>
                <a:r>
                  <a:rPr lang="en-US" sz="500" dirty="0">
                    <a:gradFill>
                      <a:gsLst>
                        <a:gs pos="7965">
                          <a:srgbClr val="000000"/>
                        </a:gs>
                        <a:gs pos="28319">
                          <a:srgbClr val="000000"/>
                        </a:gs>
                      </a:gsLst>
                      <a:lin ang="5400000" scaled="0"/>
                    </a:gradFill>
                    <a:ea typeface="Segoe UI" pitchFamily="34" charset="0"/>
                    <a:cs typeface="Segoe UI" pitchFamily="34" charset="0"/>
                  </a:rPr>
                  <a:t>R:</a:t>
                </a:r>
                <a:r>
                  <a:rPr lang="en-US" sz="500" baseline="0" dirty="0">
                    <a:gradFill>
                      <a:gsLst>
                        <a:gs pos="7965">
                          <a:srgbClr val="000000"/>
                        </a:gs>
                        <a:gs pos="28319">
                          <a:srgbClr val="000000"/>
                        </a:gs>
                      </a:gsLst>
                      <a:lin ang="5400000" scaled="0"/>
                    </a:gradFill>
                    <a:ea typeface="Segoe UI" pitchFamily="34" charset="0"/>
                    <a:cs typeface="Segoe UI" pitchFamily="34" charset="0"/>
                  </a:rPr>
                  <a:t>0 G:188 B:242</a:t>
                </a:r>
                <a:endParaRPr lang="en-US" sz="500" dirty="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92035">
                          <a:srgbClr val="505050"/>
                        </a:gs>
                        <a:gs pos="27000">
                          <a:srgbClr val="505050"/>
                        </a:gs>
                      </a:gsLst>
                      <a:lin ang="5400000" scaled="0"/>
                    </a:gradFill>
                    <a:ea typeface="Segoe UI" pitchFamily="34" charset="0"/>
                    <a:cs typeface="Segoe UI" pitchFamily="34" charset="0"/>
                  </a:rPr>
                  <a:t>R:</a:t>
                </a:r>
                <a:r>
                  <a:rPr lang="en-US" sz="500" baseline="0" dirty="0">
                    <a:gradFill>
                      <a:gsLst>
                        <a:gs pos="92035">
                          <a:srgbClr val="505050"/>
                        </a:gs>
                        <a:gs pos="27000">
                          <a:srgbClr val="505050"/>
                        </a:gs>
                      </a:gsLst>
                      <a:lin ang="5400000" scaled="0"/>
                    </a:gradFill>
                    <a:ea typeface="Segoe UI" pitchFamily="34" charset="0"/>
                    <a:cs typeface="Segoe UI" pitchFamily="34" charset="0"/>
                  </a:rPr>
                  <a:t>210 G:210 B:210</a:t>
                </a:r>
                <a:endParaRPr lang="en-US" sz="500" dirty="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G:32 B:80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3769232429"/>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 id="2147484407" r:id="rId16"/>
    <p:sldLayoutId id="2147484408" r:id="rId17"/>
    <p:sldLayoutId id="2147484409" r:id="rId18"/>
    <p:sldLayoutId id="2147484410" r:id="rId19"/>
    <p:sldLayoutId id="2147484411" r:id="rId20"/>
    <p:sldLayoutId id="2147484412" r:id="rId21"/>
    <p:sldLayoutId id="2147484413" r:id="rId22"/>
    <p:sldLayoutId id="2147484414"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gif"/><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86.xml"/><Relationship Id="rId5" Type="http://schemas.openxmlformats.org/officeDocument/2006/relationships/image" Target="../media/image11.emf"/><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slideLayout" Target="../slideLayouts/slideLayout73.xml"/><Relationship Id="rId4" Type="http://schemas.openxmlformats.org/officeDocument/2006/relationships/video" Target="../media/media2.mp4"/></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oleObject" Target="../embeddings/oleObject1.bin"/><Relationship Id="rId7" Type="http://schemas.openxmlformats.org/officeDocument/2006/relationships/image" Target="../media/image32.png"/><Relationship Id="rId12" Type="http://schemas.openxmlformats.org/officeDocument/2006/relationships/image" Target="../media/image31.wmf"/><Relationship Id="rId2" Type="http://schemas.openxmlformats.org/officeDocument/2006/relationships/slideLayout" Target="../slideLayouts/slideLayout73.xml"/><Relationship Id="rId1" Type="http://schemas.openxmlformats.org/officeDocument/2006/relationships/vmlDrawing" Target="../drawings/vmlDrawing1.vml"/><Relationship Id="rId6" Type="http://schemas.openxmlformats.org/officeDocument/2006/relationships/image" Target="../media/image29.wmf"/><Relationship Id="rId11" Type="http://schemas.openxmlformats.org/officeDocument/2006/relationships/oleObject" Target="../embeddings/oleObject4.bin"/><Relationship Id="rId5" Type="http://schemas.openxmlformats.org/officeDocument/2006/relationships/oleObject" Target="../embeddings/oleObject2.bin"/><Relationship Id="rId10" Type="http://schemas.openxmlformats.org/officeDocument/2006/relationships/image" Target="../media/image30.wmf"/><Relationship Id="rId4" Type="http://schemas.openxmlformats.org/officeDocument/2006/relationships/image" Target="../media/image28.wmf"/><Relationship Id="rId9"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5.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98.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emf"/><Relationship Id="rId2" Type="http://schemas.openxmlformats.org/officeDocument/2006/relationships/notesSlide" Target="../notesSlides/notesSlide10.xml"/><Relationship Id="rId1" Type="http://schemas.openxmlformats.org/officeDocument/2006/relationships/slideLayout" Target="../slideLayouts/slideLayout98.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 Id="rId9" Type="http://schemas.openxmlformats.org/officeDocument/2006/relationships/image" Target="../media/image59.emf"/></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3.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3.png"/><Relationship Id="rId4"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19.xml"/><Relationship Id="rId1" Type="http://schemas.openxmlformats.org/officeDocument/2006/relationships/slideLayout" Target="../slideLayouts/slideLayout80.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hyperlink" Target="https://aka.ms/ignite.mobileapp"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78.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ka.ms/WinDevAtMSIgnite" TargetMode="External"/><Relationship Id="rId1" Type="http://schemas.openxmlformats.org/officeDocument/2006/relationships/slideLayout" Target="../slideLayouts/slideLayout66.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hyperlink" Target="https://aka.ms/ignite.mobileapp"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86.xml"/><Relationship Id="rId6" Type="http://schemas.openxmlformats.org/officeDocument/2006/relationships/image" Target="../media/image12.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Design a great user experience for Universal Windows Platform apps</a:t>
            </a:r>
          </a:p>
        </p:txBody>
      </p:sp>
      <p:sp>
        <p:nvSpPr>
          <p:cNvPr id="5" name="Text Placeholder 4"/>
          <p:cNvSpPr>
            <a:spLocks noGrp="1"/>
          </p:cNvSpPr>
          <p:nvPr>
            <p:ph type="body" sz="quarter" idx="12"/>
          </p:nvPr>
        </p:nvSpPr>
        <p:spPr/>
        <p:txBody>
          <a:bodyPr/>
          <a:lstStyle/>
          <a:p>
            <a:r>
              <a:rPr lang="en-US" sz="2800" dirty="0"/>
              <a:t>Andy Wigley</a:t>
            </a:r>
          </a:p>
          <a:p>
            <a:r>
              <a:rPr lang="en-US" sz="2800" dirty="0"/>
              <a:t>Senior SDE, Microsoft</a:t>
            </a:r>
          </a:p>
          <a:p>
            <a:r>
              <a:rPr lang="en-US" sz="2000" dirty="0"/>
              <a:t>@</a:t>
            </a:r>
            <a:r>
              <a:rPr lang="en-US" sz="2000" dirty="0" err="1"/>
              <a:t>andy_wigley</a:t>
            </a:r>
            <a:endParaRPr lang="en-US" sz="2000" dirty="0"/>
          </a:p>
        </p:txBody>
      </p:sp>
      <p:sp>
        <p:nvSpPr>
          <p:cNvPr id="2" name="Text Placeholder 1"/>
          <p:cNvSpPr>
            <a:spLocks noGrp="1"/>
          </p:cNvSpPr>
          <p:nvPr>
            <p:ph type="body" sz="quarter" idx="13"/>
          </p:nvPr>
        </p:nvSpPr>
        <p:spPr/>
        <p:txBody>
          <a:bodyPr/>
          <a:lstStyle/>
          <a:p>
            <a:r>
              <a:rPr lang="en-US" dirty="0"/>
              <a:t>BRK2058</a:t>
            </a:r>
          </a:p>
        </p:txBody>
      </p:sp>
      <p:sp>
        <p:nvSpPr>
          <p:cNvPr id="6" name="Text Placeholder 4"/>
          <p:cNvSpPr txBox="1">
            <a:spLocks/>
          </p:cNvSpPr>
          <p:nvPr/>
        </p:nvSpPr>
        <p:spPr bwMode="white">
          <a:xfrm>
            <a:off x="6002213" y="3508431"/>
            <a:ext cx="4503375" cy="1828007"/>
          </a:xfrm>
          <a:prstGeom prst="rect">
            <a:avLst/>
          </a:prstGeom>
          <a:noFill/>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91000">
                      <a:schemeClr val="tx1"/>
                    </a:gs>
                    <a:gs pos="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2800" b="0" i="0" u="none" strike="noStrike" kern="1200" cap="none" spc="0" normalizeH="0" baseline="0" noProof="0" dirty="0">
                <a:ln>
                  <a:noFill/>
                </a:ln>
                <a:gradFill>
                  <a:gsLst>
                    <a:gs pos="91000">
                      <a:schemeClr val="tx1"/>
                    </a:gs>
                    <a:gs pos="0">
                      <a:schemeClr val="tx1"/>
                    </a:gs>
                  </a:gsLst>
                  <a:lin ang="5400000" scaled="0"/>
                </a:gradFill>
                <a:effectLst/>
                <a:uLnTx/>
                <a:uFillTx/>
                <a:latin typeface="+mj-lt"/>
                <a:ea typeface="+mn-ea"/>
                <a:cs typeface="+mn-cs"/>
              </a:rPr>
              <a:t>Ken Rosen</a:t>
            </a:r>
          </a:p>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2800" b="0" i="0" u="none" strike="noStrike" kern="1200" cap="none" spc="0" normalizeH="0" baseline="0" noProof="0" dirty="0">
                <a:ln>
                  <a:noFill/>
                </a:ln>
                <a:gradFill>
                  <a:gsLst>
                    <a:gs pos="91000">
                      <a:schemeClr val="tx1"/>
                    </a:gs>
                    <a:gs pos="0">
                      <a:schemeClr val="tx1"/>
                    </a:gs>
                  </a:gsLst>
                  <a:lin ang="5400000" scaled="0"/>
                </a:gradFill>
                <a:effectLst/>
                <a:uLnTx/>
                <a:uFillTx/>
                <a:latin typeface="+mj-lt"/>
                <a:ea typeface="+mn-ea"/>
                <a:cs typeface="+mn-cs"/>
              </a:rPr>
              <a:t>Sr. Director, </a:t>
            </a:r>
            <a:r>
              <a:rPr kumimoji="0" lang="en-US" sz="2800" b="0" i="0" u="none" strike="noStrike" kern="1200" cap="none" spc="0" normalizeH="0" baseline="0" noProof="0" dirty="0" err="1">
                <a:ln>
                  <a:noFill/>
                </a:ln>
                <a:gradFill>
                  <a:gsLst>
                    <a:gs pos="91000">
                      <a:schemeClr val="tx1"/>
                    </a:gs>
                    <a:gs pos="0">
                      <a:schemeClr val="tx1"/>
                    </a:gs>
                  </a:gsLst>
                  <a:lin ang="5400000" scaled="0"/>
                </a:gradFill>
                <a:effectLst/>
                <a:uLnTx/>
                <a:uFillTx/>
                <a:latin typeface="+mj-lt"/>
                <a:ea typeface="+mn-ea"/>
                <a:cs typeface="+mn-cs"/>
              </a:rPr>
              <a:t>Infragistics</a:t>
            </a:r>
            <a:endParaRPr kumimoji="0" lang="en-US" sz="2800" b="0" i="0" u="none" strike="noStrike" kern="1200" cap="none" spc="0" normalizeH="0" baseline="0" noProof="0" dirty="0">
              <a:ln>
                <a:noFill/>
              </a:ln>
              <a:gradFill>
                <a:gsLst>
                  <a:gs pos="91000">
                    <a:schemeClr val="tx1"/>
                  </a:gs>
                  <a:gs pos="0">
                    <a:schemeClr val="tx1"/>
                  </a:gs>
                </a:gsLst>
                <a:lin ang="5400000" scaled="0"/>
              </a:gradFill>
              <a:effectLst/>
              <a:uLnTx/>
              <a:uFillTx/>
              <a:latin typeface="+mj-lt"/>
              <a:ea typeface="+mn-ea"/>
              <a:cs typeface="+mn-cs"/>
            </a:endParaRPr>
          </a:p>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2000" b="0" i="0" u="none" strike="noStrike" kern="1200" cap="none" spc="0" normalizeH="0" baseline="0" noProof="0" dirty="0">
                <a:ln>
                  <a:noFill/>
                </a:ln>
                <a:gradFill>
                  <a:gsLst>
                    <a:gs pos="91000">
                      <a:schemeClr val="tx1"/>
                    </a:gs>
                    <a:gs pos="0">
                      <a:schemeClr val="tx1"/>
                    </a:gs>
                  </a:gsLst>
                  <a:lin ang="5400000" scaled="0"/>
                </a:gradFill>
                <a:effectLst/>
                <a:uLnTx/>
                <a:uFillTx/>
                <a:latin typeface="+mj-lt"/>
                <a:ea typeface="+mn-ea"/>
                <a:cs typeface="+mn-cs"/>
              </a:rPr>
              <a:t>krosen@infragistics.com</a:t>
            </a:r>
          </a:p>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endParaRPr kumimoji="0" lang="en-US" sz="2800" b="0" i="0" u="none" strike="noStrike" kern="1200" cap="none" spc="0" normalizeH="0" baseline="0" noProof="0" dirty="0">
              <a:ln>
                <a:noFill/>
              </a:ln>
              <a:gradFill>
                <a:gsLst>
                  <a:gs pos="91000">
                    <a:schemeClr val="tx1"/>
                  </a:gs>
                  <a:gs pos="0">
                    <a:schemeClr val="tx1"/>
                  </a:gs>
                </a:gsLst>
                <a:lin ang="5400000" scaled="0"/>
              </a:gradFill>
              <a:effectLst/>
              <a:uLnTx/>
              <a:uFillTx/>
              <a:latin typeface="+mj-lt"/>
              <a:ea typeface="+mn-ea"/>
              <a:cs typeface="+mn-cs"/>
            </a:endParaRPr>
          </a:p>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endParaRPr kumimoji="0" lang="en-US" sz="2800" b="0" i="0" u="none" strike="noStrike" kern="1200" cap="none" spc="0" normalizeH="0" baseline="0" noProof="0" dirty="0">
              <a:ln>
                <a:noFill/>
              </a:ln>
              <a:gradFill>
                <a:gsLst>
                  <a:gs pos="91000">
                    <a:schemeClr val="tx1"/>
                  </a:gs>
                  <a:gs pos="0">
                    <a:schemeClr val="tx1"/>
                  </a:gs>
                </a:gsLst>
                <a:lin ang="5400000" scaled="0"/>
              </a:gradFill>
              <a:effectLst/>
              <a:uLnTx/>
              <a:uFillTx/>
              <a:latin typeface="+mj-lt"/>
              <a:ea typeface="+mn-ea"/>
              <a:cs typeface="+mn-cs"/>
            </a:endParaRPr>
          </a:p>
        </p:txBody>
      </p:sp>
    </p:spTree>
    <p:extLst>
      <p:ext uri="{BB962C8B-B14F-4D97-AF65-F5344CB8AC3E}">
        <p14:creationId xmlns:p14="http://schemas.microsoft.com/office/powerpoint/2010/main" val="234073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Wireframes vs. prototypes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141" y="1262657"/>
            <a:ext cx="6660377" cy="45388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05" y="1769070"/>
            <a:ext cx="4073327" cy="4073327"/>
          </a:xfrm>
          <a:prstGeom prst="rect">
            <a:avLst/>
          </a:prstGeom>
        </p:spPr>
      </p:pic>
      <p:sp>
        <p:nvSpPr>
          <p:cNvPr id="7" name="Text Placeholder 2"/>
          <p:cNvSpPr>
            <a:spLocks noGrp="1"/>
          </p:cNvSpPr>
          <p:nvPr>
            <p:ph type="body" sz="quarter" idx="10"/>
          </p:nvPr>
        </p:nvSpPr>
        <p:spPr>
          <a:xfrm>
            <a:off x="5642173" y="5657502"/>
            <a:ext cx="6264696" cy="1434239"/>
          </a:xfrm>
        </p:spPr>
        <p:txBody>
          <a:bodyPr/>
          <a:lstStyle/>
          <a:p>
            <a:pPr algn="ctr"/>
            <a:r>
              <a:rPr lang="en-US" sz="2800" dirty="0"/>
              <a:t>Prototypes are testable simulations – they let the user interact</a:t>
            </a:r>
          </a:p>
          <a:p>
            <a:endParaRPr lang="en-US" sz="2800" dirty="0"/>
          </a:p>
        </p:txBody>
      </p:sp>
    </p:spTree>
    <p:extLst>
      <p:ext uri="{BB962C8B-B14F-4D97-AF65-F5344CB8AC3E}">
        <p14:creationId xmlns:p14="http://schemas.microsoft.com/office/powerpoint/2010/main" val="1726251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867752" y="1851375"/>
            <a:ext cx="4816369" cy="4312887"/>
            <a:chOff x="3867752" y="1851375"/>
            <a:chExt cx="4816369" cy="4312887"/>
          </a:xfrm>
        </p:grpSpPr>
        <p:sp>
          <p:nvSpPr>
            <p:cNvPr id="20" name="Arc 19"/>
            <p:cNvSpPr/>
            <p:nvPr/>
          </p:nvSpPr>
          <p:spPr>
            <a:xfrm rot="814062">
              <a:off x="5978516" y="1876932"/>
              <a:ext cx="2705605" cy="2705605"/>
            </a:xfrm>
            <a:prstGeom prst="arc">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Arc 21"/>
            <p:cNvSpPr/>
            <p:nvPr/>
          </p:nvSpPr>
          <p:spPr>
            <a:xfrm rot="15470815">
              <a:off x="3867752" y="1851375"/>
              <a:ext cx="2705605" cy="2705605"/>
            </a:xfrm>
            <a:prstGeom prst="arc">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Arc 22"/>
            <p:cNvSpPr/>
            <p:nvPr/>
          </p:nvSpPr>
          <p:spPr>
            <a:xfrm rot="8100000">
              <a:off x="4940982" y="3458657"/>
              <a:ext cx="2705605" cy="2705605"/>
            </a:xfrm>
            <a:prstGeom prst="arc">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 name="TextBox 1"/>
          <p:cNvSpPr txBox="1"/>
          <p:nvPr/>
        </p:nvSpPr>
        <p:spPr>
          <a:xfrm>
            <a:off x="5618409" y="666727"/>
            <a:ext cx="1376211" cy="5447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lumMod val="25000"/>
                  </a:schemeClr>
                </a:solidFill>
                <a:effectLst/>
                <a:uLnTx/>
                <a:uFillTx/>
              </a:rPr>
              <a:t>prototype</a:t>
            </a:r>
          </a:p>
        </p:txBody>
      </p:sp>
      <p:sp>
        <p:nvSpPr>
          <p:cNvPr id="9" name="TextBox 8"/>
          <p:cNvSpPr txBox="1"/>
          <p:nvPr/>
        </p:nvSpPr>
        <p:spPr>
          <a:xfrm>
            <a:off x="8650066" y="4355472"/>
            <a:ext cx="1016945" cy="5447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lumMod val="25000"/>
                  </a:schemeClr>
                </a:solidFill>
                <a:effectLst/>
                <a:uLnTx/>
                <a:uFillTx/>
              </a:rPr>
              <a:t>iterate</a:t>
            </a:r>
          </a:p>
        </p:txBody>
      </p:sp>
      <p:sp>
        <p:nvSpPr>
          <p:cNvPr id="11" name="TextBox 10"/>
          <p:cNvSpPr txBox="1"/>
          <p:nvPr/>
        </p:nvSpPr>
        <p:spPr>
          <a:xfrm>
            <a:off x="3033369" y="4355472"/>
            <a:ext cx="742832" cy="5447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a:ln>
                  <a:noFill/>
                </a:ln>
                <a:solidFill>
                  <a:schemeClr val="bg2">
                    <a:lumMod val="25000"/>
                  </a:schemeClr>
                </a:solidFill>
                <a:effectLst/>
                <a:uLnTx/>
                <a:uFillTx/>
              </a:rPr>
              <a:t>test</a:t>
            </a:r>
            <a:endParaRPr kumimoji="0" lang="en-US" sz="1800" b="0" i="0" u="none" strike="noStrike" kern="0" cap="none" spc="0" normalizeH="0" baseline="0" noProof="0" dirty="0" err="1">
              <a:ln>
                <a:noFill/>
              </a:ln>
              <a:solidFill>
                <a:schemeClr val="bg2">
                  <a:lumMod val="25000"/>
                </a:schemeClr>
              </a:solidFill>
              <a:effectLst/>
              <a:uLnTx/>
              <a:uFillTx/>
            </a:endParaRPr>
          </a:p>
        </p:txBody>
      </p:sp>
      <p:grpSp>
        <p:nvGrpSpPr>
          <p:cNvPr id="14" name="Group 13"/>
          <p:cNvGrpSpPr/>
          <p:nvPr/>
        </p:nvGrpSpPr>
        <p:grpSpPr>
          <a:xfrm>
            <a:off x="6142037" y="3046000"/>
            <a:ext cx="2437095" cy="2437095"/>
            <a:chOff x="6142037" y="3046000"/>
            <a:chExt cx="2437095" cy="2437095"/>
          </a:xfrm>
        </p:grpSpPr>
        <p:sp>
          <p:nvSpPr>
            <p:cNvPr id="5" name="Freeform 4"/>
            <p:cNvSpPr/>
            <p:nvPr/>
          </p:nvSpPr>
          <p:spPr>
            <a:xfrm>
              <a:off x="6142037" y="304600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p:spPr>
          <p:style>
            <a:lnRef idx="0">
              <a:schemeClr val="lt1">
                <a:hueOff val="0"/>
                <a:satOff val="0"/>
                <a:lumOff val="0"/>
                <a:alphaOff val="0"/>
              </a:schemeClr>
            </a:lnRef>
            <a:fillRef idx="3">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491025" tIns="439454" rIns="491025" bIns="439454"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dirty="0">
                <a:ln>
                  <a:noFill/>
                </a:ln>
                <a:solidFill>
                  <a:schemeClr val="accent4">
                    <a:lumMod val="50000"/>
                  </a:schemeClr>
                </a:solidFill>
                <a:effectLst/>
                <a:uLnTx/>
                <a:uFillTx/>
                <a:latin typeface="+mj-lt"/>
              </a:endParaRPr>
            </a:p>
          </p:txBody>
        </p:sp>
        <p:pic>
          <p:nvPicPr>
            <p:cNvPr id="6" name="Picture 5"/>
            <p:cNvPicPr>
              <a:picLocks noChangeAspect="1"/>
            </p:cNvPicPr>
            <p:nvPr/>
          </p:nvPicPr>
          <p:blipFill>
            <a:blip r:embed="rId3"/>
            <a:stretch>
              <a:fillRect/>
            </a:stretch>
          </p:blipFill>
          <p:spPr>
            <a:xfrm>
              <a:off x="7070508" y="4056778"/>
              <a:ext cx="762000" cy="495300"/>
            </a:xfrm>
            <a:prstGeom prst="rect">
              <a:avLst/>
            </a:prstGeom>
          </p:spPr>
        </p:pic>
      </p:grpSp>
      <p:grpSp>
        <p:nvGrpSpPr>
          <p:cNvPr id="10" name="Group 9"/>
          <p:cNvGrpSpPr/>
          <p:nvPr/>
        </p:nvGrpSpPr>
        <p:grpSpPr>
          <a:xfrm>
            <a:off x="4009742" y="3046000"/>
            <a:ext cx="2437095" cy="2437095"/>
            <a:chOff x="4009742" y="3046000"/>
            <a:chExt cx="2437095" cy="2437095"/>
          </a:xfrm>
        </p:grpSpPr>
        <p:sp>
          <p:nvSpPr>
            <p:cNvPr id="4" name="Freeform 3"/>
            <p:cNvSpPr/>
            <p:nvPr/>
          </p:nvSpPr>
          <p:spPr>
            <a:xfrm>
              <a:off x="4009742" y="304600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a:solidFill>
              <a:srgbClr val="00B0F0">
                <a:alpha val="63000"/>
              </a:srgbClr>
            </a:solidFill>
          </p:spPr>
          <p:style>
            <a:lnRef idx="0">
              <a:schemeClr val="lt1">
                <a:hueOff val="0"/>
                <a:satOff val="0"/>
                <a:lumOff val="0"/>
                <a:alphaOff val="0"/>
              </a:schemeClr>
            </a:lnRef>
            <a:fillRef idx="3">
              <a:scrgbClr r="0" g="0" b="0"/>
            </a:fillRef>
            <a:effectRef idx="0">
              <a:schemeClr val="accent3">
                <a:alpha val="50000"/>
                <a:hueOff val="0"/>
                <a:satOff val="0"/>
                <a:lumOff val="0"/>
                <a:alphaOff val="0"/>
              </a:schemeClr>
            </a:effectRef>
            <a:fontRef idx="minor">
              <a:schemeClr val="tx1"/>
            </a:fontRef>
          </p:style>
          <p:txBody>
            <a:bodyPr spcFirstLastPara="0" vert="horz" wrap="square" lIns="491025" tIns="439454" rIns="491025" bIns="439454"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mj-lt"/>
              </a:endParaRPr>
            </a:p>
          </p:txBody>
        </p:sp>
        <p:pic>
          <p:nvPicPr>
            <p:cNvPr id="7" name="Picture 6"/>
            <p:cNvPicPr>
              <a:picLocks noChangeAspect="1"/>
            </p:cNvPicPr>
            <p:nvPr/>
          </p:nvPicPr>
          <p:blipFill>
            <a:blip r:embed="rId4"/>
            <a:stretch>
              <a:fillRect/>
            </a:stretch>
          </p:blipFill>
          <p:spPr>
            <a:xfrm>
              <a:off x="4843631" y="4004278"/>
              <a:ext cx="762000" cy="762000"/>
            </a:xfrm>
            <a:prstGeom prst="rect">
              <a:avLst/>
            </a:prstGeom>
          </p:spPr>
        </p:pic>
      </p:grpSp>
      <p:grpSp>
        <p:nvGrpSpPr>
          <p:cNvPr id="8" name="Group 7"/>
          <p:cNvGrpSpPr/>
          <p:nvPr/>
        </p:nvGrpSpPr>
        <p:grpSpPr>
          <a:xfrm>
            <a:off x="5075237" y="1293400"/>
            <a:ext cx="2437095" cy="2437095"/>
            <a:chOff x="5075237" y="1293400"/>
            <a:chExt cx="2437095" cy="2437095"/>
          </a:xfrm>
        </p:grpSpPr>
        <p:sp>
          <p:nvSpPr>
            <p:cNvPr id="3" name="Freeform 2"/>
            <p:cNvSpPr/>
            <p:nvPr/>
          </p:nvSpPr>
          <p:spPr>
            <a:xfrm>
              <a:off x="5075237" y="129340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a:solidFill>
              <a:srgbClr val="0070C0">
                <a:alpha val="77000"/>
              </a:srgbClr>
            </a:soli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spcFirstLastPara="0" vert="horz" wrap="square" lIns="491025" tIns="439454" rIns="491025" bIns="439454"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mj-lt"/>
              </a:endParaRPr>
            </a:p>
          </p:txBody>
        </p:sp>
        <p:pic>
          <p:nvPicPr>
            <p:cNvPr id="12" name="Picture 11"/>
            <p:cNvPicPr>
              <a:picLocks noChangeAspect="1"/>
            </p:cNvPicPr>
            <p:nvPr/>
          </p:nvPicPr>
          <p:blipFill>
            <a:blip r:embed="rId5"/>
            <a:stretch>
              <a:fillRect/>
            </a:stretch>
          </p:blipFill>
          <p:spPr>
            <a:xfrm>
              <a:off x="5912784" y="2228025"/>
              <a:ext cx="762000" cy="571500"/>
            </a:xfrm>
            <a:prstGeom prst="rect">
              <a:avLst/>
            </a:prstGeom>
          </p:spPr>
        </p:pic>
      </p:grpSp>
    </p:spTree>
    <p:extLst>
      <p:ext uri="{BB962C8B-B14F-4D97-AF65-F5344CB8AC3E}">
        <p14:creationId xmlns:p14="http://schemas.microsoft.com/office/powerpoint/2010/main" val="170122394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fltVal val="0"/>
                                          </p:val>
                                        </p:tav>
                                        <p:tav tm="100000">
                                          <p:val>
                                            <p:strVal val="#ppt_w"/>
                                          </p:val>
                                        </p:tav>
                                      </p:tavLst>
                                    </p:anim>
                                    <p:anim calcmode="lin" valueType="num">
                                      <p:cBhvr>
                                        <p:cTn id="35" dur="1000" fill="hold"/>
                                        <p:tgtEl>
                                          <p:spTgt spid="15"/>
                                        </p:tgtEl>
                                        <p:attrNameLst>
                                          <p:attrName>ppt_h</p:attrName>
                                        </p:attrNameLst>
                                      </p:cBhvr>
                                      <p:tavLst>
                                        <p:tav tm="0">
                                          <p:val>
                                            <p:fltVal val="0"/>
                                          </p:val>
                                        </p:tav>
                                        <p:tav tm="100000">
                                          <p:val>
                                            <p:strVal val="#ppt_h"/>
                                          </p:val>
                                        </p:tav>
                                      </p:tavLst>
                                    </p:anim>
                                    <p:anim calcmode="lin" valueType="num">
                                      <p:cBhvr>
                                        <p:cTn id="36" dur="1000" fill="hold"/>
                                        <p:tgtEl>
                                          <p:spTgt spid="15"/>
                                        </p:tgtEl>
                                        <p:attrNameLst>
                                          <p:attrName>style.rotation</p:attrName>
                                        </p:attrNameLst>
                                      </p:cBhvr>
                                      <p:tavLst>
                                        <p:tav tm="0">
                                          <p:val>
                                            <p:fltVal val="90"/>
                                          </p:val>
                                        </p:tav>
                                        <p:tav tm="100000">
                                          <p:val>
                                            <p:fltVal val="0"/>
                                          </p:val>
                                        </p:tav>
                                      </p:tavLst>
                                    </p:anim>
                                    <p:animEffect transition="in" filter="fade">
                                      <p:cBhvr>
                                        <p:cTn id="3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Weather prototype</a:t>
            </a:r>
          </a:p>
        </p:txBody>
      </p:sp>
      <p:sp>
        <p:nvSpPr>
          <p:cNvPr id="4" name="Text Placeholder 3"/>
          <p:cNvSpPr>
            <a:spLocks noGrp="1"/>
          </p:cNvSpPr>
          <p:nvPr>
            <p:ph type="body" sz="quarter" idx="10"/>
          </p:nvPr>
        </p:nvSpPr>
        <p:spPr/>
        <p:txBody>
          <a:bodyPr/>
          <a:lstStyle/>
          <a:p>
            <a:endParaRPr lang="en-US" dirty="0"/>
          </a:p>
        </p:txBody>
      </p:sp>
      <p:pic>
        <p:nvPicPr>
          <p:cNvPr id="6" name="Picture 5"/>
          <p:cNvPicPr>
            <a:picLocks noChangeAspect="1"/>
          </p:cNvPicPr>
          <p:nvPr/>
        </p:nvPicPr>
        <p:blipFill>
          <a:blip r:embed="rId2"/>
          <a:stretch>
            <a:fillRect/>
          </a:stretch>
        </p:blipFill>
        <p:spPr>
          <a:xfrm>
            <a:off x="-347702" y="1165858"/>
            <a:ext cx="6001728" cy="53871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694" y="2057102"/>
            <a:ext cx="6916144" cy="3888432"/>
          </a:xfrm>
          <a:prstGeom prst="rect">
            <a:avLst/>
          </a:prstGeom>
        </p:spPr>
      </p:pic>
    </p:spTree>
    <p:extLst>
      <p:ext uri="{BB962C8B-B14F-4D97-AF65-F5344CB8AC3E}">
        <p14:creationId xmlns:p14="http://schemas.microsoft.com/office/powerpoint/2010/main" val="143387561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a:xfrm>
            <a:off x="529605" y="2129110"/>
            <a:ext cx="5295527" cy="2936188"/>
          </a:xfrm>
        </p:spPr>
        <p:txBody>
          <a:bodyPr/>
          <a:lstStyle/>
          <a:p>
            <a:endParaRPr lang="en-US" dirty="0"/>
          </a:p>
          <a:p>
            <a:pPr marL="571500" indent="-571500">
              <a:buFont typeface="Arial" panose="020B0604020202020204" pitchFamily="34" charset="0"/>
              <a:buChar char="•"/>
            </a:pPr>
            <a:r>
              <a:rPr lang="en-US" sz="2800" dirty="0"/>
              <a:t>Rapid, code-free prototyping</a:t>
            </a:r>
          </a:p>
          <a:p>
            <a:pPr marL="571500" indent="-571500">
              <a:buFont typeface="Arial" panose="020B0604020202020204" pitchFamily="34" charset="0"/>
              <a:buChar char="•"/>
            </a:pPr>
            <a:r>
              <a:rPr lang="en-US" sz="2800" dirty="0"/>
              <a:t>Collaborative review and feedback</a:t>
            </a:r>
          </a:p>
          <a:p>
            <a:pPr marL="571500" indent="-571500">
              <a:buFont typeface="Arial" panose="020B0604020202020204" pitchFamily="34" charset="0"/>
              <a:buChar char="•"/>
            </a:pPr>
            <a:r>
              <a:rPr lang="en-US" sz="2800" dirty="0"/>
              <a:t>Remote, unmoderated usability testing at scale</a:t>
            </a:r>
          </a:p>
        </p:txBody>
      </p:sp>
      <p:pic>
        <p:nvPicPr>
          <p:cNvPr id="3078" name="Picture 6" descr="Respons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8197" y="1913086"/>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 y="0"/>
            <a:ext cx="4552950" cy="2019300"/>
          </a:xfrm>
          <a:prstGeom prst="rect">
            <a:avLst/>
          </a:prstGeom>
        </p:spPr>
      </p:pic>
      <p:sp>
        <p:nvSpPr>
          <p:cNvPr id="8" name="Rectangle 7"/>
          <p:cNvSpPr/>
          <p:nvPr/>
        </p:nvSpPr>
        <p:spPr>
          <a:xfrm>
            <a:off x="3517431" y="6372504"/>
            <a:ext cx="5403980"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http://www.infragistics.com/products/indigo-studio</a:t>
            </a:r>
          </a:p>
        </p:txBody>
      </p:sp>
    </p:spTree>
    <p:extLst>
      <p:ext uri="{BB962C8B-B14F-4D97-AF65-F5344CB8AC3E}">
        <p14:creationId xmlns:p14="http://schemas.microsoft.com/office/powerpoint/2010/main" val="39375435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Designing a Prototype</a:t>
            </a:r>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stretch>
            <a:fillRect/>
          </a:stretch>
        </p:blipFill>
        <p:spPr>
          <a:xfrm>
            <a:off x="1482750" y="1337022"/>
            <a:ext cx="9470976" cy="5351340"/>
          </a:xfrm>
          <a:prstGeom prst="rect">
            <a:avLst/>
          </a:prstGeom>
        </p:spPr>
      </p:pic>
    </p:spTree>
    <p:extLst>
      <p:ext uri="{BB962C8B-B14F-4D97-AF65-F5344CB8AC3E}">
        <p14:creationId xmlns:p14="http://schemas.microsoft.com/office/powerpoint/2010/main" val="23615140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Intelligent Controls</a:t>
            </a:r>
          </a:p>
        </p:txBody>
      </p:sp>
    </p:spTree>
    <p:extLst>
      <p:ext uri="{BB962C8B-B14F-4D97-AF65-F5344CB8AC3E}">
        <p14:creationId xmlns:p14="http://schemas.microsoft.com/office/powerpoint/2010/main" val="353167717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Adaptive controls</a:t>
            </a:r>
          </a:p>
        </p:txBody>
      </p:sp>
      <p:pic>
        <p:nvPicPr>
          <p:cNvPr id="8" name="mobile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06248" y="1557039"/>
            <a:ext cx="2745133" cy="4334420"/>
          </a:xfrm>
          <a:prstGeom prst="rect">
            <a:avLst/>
          </a:prstGeom>
        </p:spPr>
      </p:pic>
      <p:pic>
        <p:nvPicPr>
          <p:cNvPr id="9" name="BottomBa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46846" t="41661" r="-46846" b="-41661"/>
          <a:stretch/>
        </p:blipFill>
        <p:spPr>
          <a:xfrm>
            <a:off x="994076" y="1547992"/>
            <a:ext cx="13254912" cy="7452249"/>
          </a:xfrm>
          <a:prstGeom prst="rect">
            <a:avLst/>
          </a:prstGeom>
        </p:spPr>
      </p:pic>
    </p:spTree>
    <p:extLst>
      <p:ext uri="{BB962C8B-B14F-4D97-AF65-F5344CB8AC3E}">
        <p14:creationId xmlns:p14="http://schemas.microsoft.com/office/powerpoint/2010/main" val="2716157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6" fill="hold"/>
                                        <p:tgtEl>
                                          <p:spTgt spid="8"/>
                                        </p:tgtEl>
                                      </p:cBhvr>
                                    </p:cmd>
                                  </p:childTnLst>
                                </p:cTn>
                              </p:par>
                            </p:childTnLst>
                          </p:cTn>
                        </p:par>
                        <p:par>
                          <p:cTn id="7" fill="hold">
                            <p:stCondLst>
                              <p:cond delay="5056"/>
                            </p:stCondLst>
                            <p:childTnLst>
                              <p:par>
                                <p:cTn id="8" presetID="1" presetClass="mediacall" presetSubtype="0" fill="hold" nodeType="afterEffect">
                                  <p:stCondLst>
                                    <p:cond delay="0"/>
                                  </p:stCondLst>
                                  <p:childTnLst>
                                    <p:cmd type="call" cmd="playFrom(0.0)">
                                      <p:cBhvr>
                                        <p:cTn id="9" dur="50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repeatCount="indefinite"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repeatCount="indefinite" fill="hold" display="0">
                  <p:stCondLst>
                    <p:cond delay="indefinite"/>
                  </p:st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 mode intelligence</a:t>
            </a:r>
          </a:p>
        </p:txBody>
      </p:sp>
      <p:graphicFrame>
        <p:nvGraphicFramePr>
          <p:cNvPr id="6" name="Object 5"/>
          <p:cNvGraphicFramePr>
            <a:graphicFrameLocks noChangeAspect="1"/>
          </p:cNvGraphicFramePr>
          <p:nvPr>
            <p:extLst/>
          </p:nvPr>
        </p:nvGraphicFramePr>
        <p:xfrm>
          <a:off x="1060311" y="1899174"/>
          <a:ext cx="1796362" cy="2298159"/>
        </p:xfrm>
        <a:graphic>
          <a:graphicData uri="http://schemas.openxmlformats.org/presentationml/2006/ole">
            <mc:AlternateContent xmlns:mc="http://schemas.openxmlformats.org/markup-compatibility/2006">
              <mc:Choice xmlns:v="urn:schemas-microsoft-com:vml" Requires="v">
                <p:oleObj spid="_x0000_s1038" name="Image" r:id="rId3" imgW="1726920" imgH="2209320" progId="Photoshop.Image.15">
                  <p:embed/>
                </p:oleObj>
              </mc:Choice>
              <mc:Fallback>
                <p:oleObj name="Image" r:id="rId3" imgW="1726920" imgH="2209320" progId="Photoshop.Image.15">
                  <p:embed/>
                  <p:pic>
                    <p:nvPicPr>
                      <p:cNvPr id="6" name="Object 5"/>
                      <p:cNvPicPr/>
                      <p:nvPr/>
                    </p:nvPicPr>
                    <p:blipFill>
                      <a:blip r:embed="rId4"/>
                      <a:stretch>
                        <a:fillRect/>
                      </a:stretch>
                    </p:blipFill>
                    <p:spPr>
                      <a:xfrm>
                        <a:off x="1060311" y="1899174"/>
                        <a:ext cx="1796362" cy="2298159"/>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3350643" y="1899174"/>
          <a:ext cx="1796653" cy="3091300"/>
        </p:xfrm>
        <a:graphic>
          <a:graphicData uri="http://schemas.openxmlformats.org/presentationml/2006/ole">
            <mc:AlternateContent xmlns:mc="http://schemas.openxmlformats.org/markup-compatibility/2006">
              <mc:Choice xmlns:v="urn:schemas-microsoft-com:vml" Requires="v">
                <p:oleObj spid="_x0000_s1039" name="Image" r:id="rId5" imgW="1726920" imgH="2971080" progId="Photoshop.Image.15">
                  <p:embed/>
                </p:oleObj>
              </mc:Choice>
              <mc:Fallback>
                <p:oleObj name="Image" r:id="rId5" imgW="1726920" imgH="2971080" progId="Photoshop.Image.15">
                  <p:embed/>
                  <p:pic>
                    <p:nvPicPr>
                      <p:cNvPr id="7" name="Object 6"/>
                      <p:cNvPicPr/>
                      <p:nvPr/>
                    </p:nvPicPr>
                    <p:blipFill>
                      <a:blip r:embed="rId6"/>
                      <a:stretch>
                        <a:fillRect/>
                      </a:stretch>
                    </p:blipFill>
                    <p:spPr>
                      <a:xfrm>
                        <a:off x="3350643" y="1899174"/>
                        <a:ext cx="1796653" cy="3091300"/>
                      </a:xfrm>
                      <a:prstGeom prst="rect">
                        <a:avLst/>
                      </a:prstGeom>
                    </p:spPr>
                  </p:pic>
                </p:oleObj>
              </mc:Fallback>
            </mc:AlternateContent>
          </a:graphicData>
        </a:graphic>
      </p:graphicFrame>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46" y="1906240"/>
            <a:ext cx="562135" cy="44970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4634">
            <a:off x="2714988" y="1617648"/>
            <a:ext cx="712729" cy="563055"/>
          </a:xfrm>
          <a:prstGeom prst="rect">
            <a:avLst/>
          </a:prstGeom>
        </p:spPr>
      </p:pic>
      <p:grpSp>
        <p:nvGrpSpPr>
          <p:cNvPr id="4" name="Group 3"/>
          <p:cNvGrpSpPr/>
          <p:nvPr/>
        </p:nvGrpSpPr>
        <p:grpSpPr>
          <a:xfrm>
            <a:off x="5611587" y="1833938"/>
            <a:ext cx="3039605" cy="3572348"/>
            <a:chOff x="8734977" y="1914520"/>
            <a:chExt cx="2980275" cy="3502620"/>
          </a:xfrm>
        </p:grpSpPr>
        <p:graphicFrame>
          <p:nvGraphicFramePr>
            <p:cNvPr id="10" name="Object 9"/>
            <p:cNvGraphicFramePr>
              <a:graphicFrameLocks noChangeAspect="1"/>
            </p:cNvGraphicFramePr>
            <p:nvPr>
              <p:extLst/>
            </p:nvPr>
          </p:nvGraphicFramePr>
          <p:xfrm>
            <a:off x="8840337" y="1978808"/>
            <a:ext cx="2874915" cy="3438332"/>
          </p:xfrm>
          <a:graphic>
            <a:graphicData uri="http://schemas.openxmlformats.org/presentationml/2006/ole">
              <mc:AlternateContent xmlns:mc="http://schemas.openxmlformats.org/markup-compatibility/2006">
                <mc:Choice xmlns:v="urn:schemas-microsoft-com:vml" Requires="v">
                  <p:oleObj spid="_x0000_s1040" name="Image" r:id="rId9" imgW="3758400" imgH="4494960" progId="Photoshop.Image.15">
                    <p:embed/>
                  </p:oleObj>
                </mc:Choice>
                <mc:Fallback>
                  <p:oleObj name="Image" r:id="rId9" imgW="3758400" imgH="4494960" progId="Photoshop.Image.15">
                    <p:embed/>
                    <p:pic>
                      <p:nvPicPr>
                        <p:cNvPr id="10" name="Object 9"/>
                        <p:cNvPicPr/>
                        <p:nvPr/>
                      </p:nvPicPr>
                      <p:blipFill>
                        <a:blip r:embed="rId10"/>
                        <a:stretch>
                          <a:fillRect/>
                        </a:stretch>
                      </p:blipFill>
                      <p:spPr>
                        <a:xfrm>
                          <a:off x="8840337" y="1978808"/>
                          <a:ext cx="2874915" cy="3438332"/>
                        </a:xfrm>
                        <a:prstGeom prst="rect">
                          <a:avLst/>
                        </a:prstGeom>
                      </p:spPr>
                    </p:pic>
                  </p:oleObj>
                </mc:Fallback>
              </mc:AlternateContent>
            </a:graphicData>
          </a:graphic>
        </p:graphicFrame>
        <p:sp>
          <p:nvSpPr>
            <p:cNvPr id="11" name="Rectangle 10"/>
            <p:cNvSpPr/>
            <p:nvPr/>
          </p:nvSpPr>
          <p:spPr>
            <a:xfrm>
              <a:off x="8734977" y="4846241"/>
              <a:ext cx="1496655" cy="290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1156"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rgbClr val="FFFFFF"/>
                </a:solidFill>
                <a:effectLst/>
                <a:uLnTx/>
                <a:uFillTx/>
              </a:endParaRPr>
            </a:p>
          </p:txBody>
        </p:sp>
        <p:sp>
          <p:nvSpPr>
            <p:cNvPr id="13" name="Rectangle 12"/>
            <p:cNvSpPr/>
            <p:nvPr/>
          </p:nvSpPr>
          <p:spPr>
            <a:xfrm>
              <a:off x="8760866" y="1914520"/>
              <a:ext cx="1496655" cy="290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1156"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rgbClr val="FFFFFF"/>
                </a:solidFill>
                <a:effectLst/>
                <a:uLnTx/>
                <a:uFillTx/>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9361" y="1984820"/>
              <a:ext cx="551163" cy="440930"/>
            </a:xfrm>
            <a:prstGeom prst="rect">
              <a:avLst/>
            </a:prstGeom>
          </p:spPr>
        </p:pic>
      </p:grpSp>
      <p:grpSp>
        <p:nvGrpSpPr>
          <p:cNvPr id="3" name="Group 2"/>
          <p:cNvGrpSpPr/>
          <p:nvPr/>
        </p:nvGrpSpPr>
        <p:grpSpPr>
          <a:xfrm>
            <a:off x="9115484" y="1952633"/>
            <a:ext cx="2656740" cy="3572348"/>
            <a:chOff x="5935801" y="1914520"/>
            <a:chExt cx="2604884" cy="3502620"/>
          </a:xfrm>
        </p:grpSpPr>
        <p:graphicFrame>
          <p:nvGraphicFramePr>
            <p:cNvPr id="12" name="Object 11"/>
            <p:cNvGraphicFramePr>
              <a:graphicFrameLocks noChangeAspect="1"/>
            </p:cNvGraphicFramePr>
            <p:nvPr>
              <p:extLst/>
            </p:nvPr>
          </p:nvGraphicFramePr>
          <p:xfrm>
            <a:off x="5935801" y="1914520"/>
            <a:ext cx="2604884" cy="3502620"/>
          </p:xfrm>
          <a:graphic>
            <a:graphicData uri="http://schemas.openxmlformats.org/presentationml/2006/ole">
              <mc:AlternateContent xmlns:mc="http://schemas.openxmlformats.org/markup-compatibility/2006">
                <mc:Choice xmlns:v="urn:schemas-microsoft-com:vml" Requires="v">
                  <p:oleObj spid="_x0000_s1041" name="Image" r:id="rId11" imgW="3758400" imgH="5053680" progId="Photoshop.Image.15">
                    <p:embed/>
                  </p:oleObj>
                </mc:Choice>
                <mc:Fallback>
                  <p:oleObj name="Image" r:id="rId11" imgW="3758400" imgH="5053680" progId="Photoshop.Image.15">
                    <p:embed/>
                    <p:pic>
                      <p:nvPicPr>
                        <p:cNvPr id="12" name="Object 11"/>
                        <p:cNvPicPr/>
                        <p:nvPr/>
                      </p:nvPicPr>
                      <p:blipFill>
                        <a:blip r:embed="rId12"/>
                        <a:stretch>
                          <a:fillRect/>
                        </a:stretch>
                      </p:blipFill>
                      <p:spPr>
                        <a:xfrm>
                          <a:off x="5935801" y="1914520"/>
                          <a:ext cx="2604884" cy="3502620"/>
                        </a:xfrm>
                        <a:prstGeom prst="rect">
                          <a:avLst/>
                        </a:prstGeom>
                      </p:spPr>
                    </p:pic>
                  </p:oleObj>
                </mc:Fallback>
              </mc:AlternateContent>
            </a:graphicData>
          </a:graphic>
        </p:graphicFrame>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4634">
              <a:off x="6733669" y="2965388"/>
              <a:ext cx="698817" cy="552065"/>
            </a:xfrm>
            <a:prstGeom prst="rect">
              <a:avLst/>
            </a:prstGeom>
          </p:spPr>
        </p:pic>
      </p:grpSp>
    </p:spTree>
    <p:extLst>
      <p:ext uri="{BB962C8B-B14F-4D97-AF65-F5344CB8AC3E}">
        <p14:creationId xmlns:p14="http://schemas.microsoft.com/office/powerpoint/2010/main" val="208839158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CommandBar</a:t>
            </a:r>
            <a:r>
              <a:rPr lang="en-US" dirty="0"/>
              <a:t> Dynamic Overflow</a:t>
            </a:r>
            <a:br>
              <a:rPr lang="en-US" dirty="0"/>
            </a:br>
            <a:endParaRPr lang="en-US" dirty="0"/>
          </a:p>
        </p:txBody>
      </p:sp>
      <p:sp>
        <p:nvSpPr>
          <p:cNvPr id="2" name="Text Placeholder 1"/>
          <p:cNvSpPr>
            <a:spLocks noGrp="1"/>
          </p:cNvSpPr>
          <p:nvPr>
            <p:ph type="body" sz="quarter" idx="10"/>
          </p:nvPr>
        </p:nvSpPr>
        <p:spPr>
          <a:xfrm>
            <a:off x="274638" y="1221157"/>
            <a:ext cx="11887199" cy="5527667"/>
          </a:xfrm>
        </p:spPr>
        <p:txBody>
          <a:bodyPr/>
          <a:lstStyle/>
          <a:p>
            <a:pPr lvl="0">
              <a:spcBef>
                <a:spcPts val="600"/>
              </a:spcBef>
            </a:pPr>
            <a:r>
              <a:rPr lang="en-US" sz="2800" dirty="0">
                <a:latin typeface="+mn-lt"/>
              </a:rPr>
              <a:t>Implicit with </a:t>
            </a:r>
            <a:r>
              <a:rPr lang="en-US" sz="2800" dirty="0" err="1"/>
              <a:t>CommandBar</a:t>
            </a:r>
            <a:endParaRPr lang="en-US" sz="2000" dirty="0"/>
          </a:p>
          <a:p>
            <a:pPr>
              <a:spcBef>
                <a:spcPts val="600"/>
              </a:spcBef>
            </a:pPr>
            <a:r>
              <a:rPr lang="en-US" sz="2000" dirty="0">
                <a:solidFill>
                  <a:srgbClr val="008000"/>
                </a:solidFill>
                <a:highlight>
                  <a:srgbClr val="FFFFFF"/>
                </a:highlight>
              </a:rPr>
              <a:t>&lt;!-- Disable with </a:t>
            </a:r>
            <a:r>
              <a:rPr lang="en-US" sz="2000" dirty="0" err="1">
                <a:solidFill>
                  <a:srgbClr val="008000"/>
                </a:solidFill>
                <a:highlight>
                  <a:srgbClr val="FFFFFF"/>
                </a:highlight>
              </a:rPr>
              <a:t>IsDynamicOverflowEnabled</a:t>
            </a:r>
            <a:r>
              <a:rPr lang="en-US" sz="2000" dirty="0">
                <a:solidFill>
                  <a:srgbClr val="008000"/>
                </a:solidFill>
                <a:highlight>
                  <a:srgbClr val="FFFFFF"/>
                </a:highlight>
              </a:rPr>
              <a:t> --&gt;</a:t>
            </a:r>
            <a:endParaRPr lang="en-US" sz="2000" dirty="0"/>
          </a:p>
          <a:p>
            <a:pPr>
              <a:spcBef>
                <a:spcPts val="600"/>
              </a:spcBef>
            </a:pPr>
            <a:r>
              <a:rPr lang="en-US" sz="2000" dirty="0">
                <a:solidFill>
                  <a:srgbClr val="0000FF"/>
                </a:solidFill>
                <a:highlight>
                  <a:srgbClr val="FFFFFF"/>
                </a:highlight>
                <a:ea typeface="Calibri" panose="020F0502020204030204" pitchFamily="34" charset="0"/>
                <a:cs typeface="Times New Roman" panose="02020603050405020304" pitchFamily="18" charset="0"/>
              </a:rPr>
              <a:t>&lt;</a:t>
            </a:r>
            <a:r>
              <a:rPr lang="en-US" sz="2000" dirty="0" err="1">
                <a:solidFill>
                  <a:srgbClr val="A31515"/>
                </a:solidFill>
                <a:highlight>
                  <a:srgbClr val="FFFFFF"/>
                </a:highlight>
                <a:ea typeface="Calibri" panose="020F0502020204030204" pitchFamily="34" charset="0"/>
                <a:cs typeface="Times New Roman" panose="02020603050405020304" pitchFamily="18" charset="0"/>
              </a:rPr>
              <a:t>CommandBar</a:t>
            </a:r>
            <a:r>
              <a:rPr lang="en-US" sz="2000" dirty="0">
                <a:solidFill>
                  <a:srgbClr val="A31515"/>
                </a:solidFill>
                <a:highlight>
                  <a:srgbClr val="FFFFFF"/>
                </a:highlight>
                <a:ea typeface="Calibri" panose="020F0502020204030204" pitchFamily="34" charset="0"/>
                <a:cs typeface="Times New Roman" panose="02020603050405020304" pitchFamily="18" charset="0"/>
              </a:rPr>
              <a:t> </a:t>
            </a:r>
            <a:r>
              <a:rPr lang="en-US" sz="2000" dirty="0" err="1">
                <a:solidFill>
                  <a:srgbClr val="FF0000"/>
                </a:solidFill>
                <a:highlight>
                  <a:srgbClr val="FFFFFF"/>
                </a:highlight>
                <a:ea typeface="Calibri" panose="020F0502020204030204" pitchFamily="34" charset="0"/>
                <a:cs typeface="Times New Roman" panose="02020603050405020304" pitchFamily="18" charset="0"/>
              </a:rPr>
              <a:t>IsDynamicOverflowEnabled</a:t>
            </a:r>
            <a:r>
              <a:rPr lang="en-US" sz="2000" dirty="0">
                <a:solidFill>
                  <a:srgbClr val="0000FF"/>
                </a:solidFill>
                <a:highlight>
                  <a:srgbClr val="FFFFFF"/>
                </a:highlight>
                <a:ea typeface="Calibri" panose="020F0502020204030204" pitchFamily="34" charset="0"/>
                <a:cs typeface="Times New Roman" panose="02020603050405020304" pitchFamily="18" charset="0"/>
              </a:rPr>
              <a:t>="True"</a:t>
            </a:r>
            <a:r>
              <a:rPr lang="en-US" sz="2000" dirty="0">
                <a:solidFill>
                  <a:srgbClr val="FF0000"/>
                </a:solidFill>
                <a:highlight>
                  <a:srgbClr val="FFFFFF"/>
                </a:highlight>
                <a:ea typeface="Calibri" panose="020F0502020204030204" pitchFamily="34" charset="0"/>
                <a:cs typeface="Times New Roman" panose="02020603050405020304" pitchFamily="18" charset="0"/>
              </a:rPr>
              <a:t> </a:t>
            </a:r>
            <a:r>
              <a:rPr lang="en-US" sz="2000" dirty="0" err="1">
                <a:solidFill>
                  <a:srgbClr val="FF0000"/>
                </a:solidFill>
                <a:highlight>
                  <a:srgbClr val="FFFFFF"/>
                </a:highlight>
                <a:ea typeface="Calibri" panose="020F0502020204030204" pitchFamily="34" charset="0"/>
                <a:cs typeface="Times New Roman" panose="02020603050405020304" pitchFamily="18" charset="0"/>
              </a:rPr>
              <a:t>DynamicOverflowItemsChanging</a:t>
            </a:r>
            <a:r>
              <a:rPr lang="en-US" sz="2000" dirty="0">
                <a:solidFill>
                  <a:srgbClr val="0000FF"/>
                </a:solidFill>
                <a:highlight>
                  <a:srgbClr val="FFFFFF"/>
                </a:highlight>
                <a:ea typeface="Calibri" panose="020F0502020204030204" pitchFamily="34" charset="0"/>
                <a:cs typeface="Times New Roman" panose="02020603050405020304" pitchFamily="18" charset="0"/>
              </a:rPr>
              <a:t>="…"&gt;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en-US" sz="2000" dirty="0">
                <a:solidFill>
                  <a:srgbClr val="008000"/>
                </a:solidFill>
                <a:highlight>
                  <a:srgbClr val="FFFFFF"/>
                </a:highlight>
              </a:rPr>
              <a:t>  </a:t>
            </a:r>
          </a:p>
          <a:p>
            <a:pPr>
              <a:spcBef>
                <a:spcPts val="600"/>
              </a:spcBef>
            </a:pPr>
            <a:r>
              <a:rPr lang="en-US" sz="2000" dirty="0">
                <a:solidFill>
                  <a:srgbClr val="008000"/>
                </a:solidFill>
                <a:highlight>
                  <a:srgbClr val="FFFFFF"/>
                </a:highlight>
              </a:rPr>
              <a:t>  &lt;!-- Set overflow order --&gt;</a:t>
            </a:r>
            <a:endParaRPr lang="en-US" sz="2000" dirty="0">
              <a:solidFill>
                <a:srgbClr val="0000FF"/>
              </a:solidFill>
              <a:highlight>
                <a:srgbClr val="FFFFFF"/>
              </a:highlight>
              <a:ea typeface="Calibri" panose="020F0502020204030204" pitchFamily="34" charset="0"/>
              <a:cs typeface="Times New Roman" panose="02020603050405020304" pitchFamily="18" charset="0"/>
            </a:endParaRPr>
          </a:p>
          <a:p>
            <a:pPr>
              <a:spcBef>
                <a:spcPts val="600"/>
              </a:spcBef>
            </a:pPr>
            <a:r>
              <a:rPr lang="en-US" sz="2000" dirty="0">
                <a:solidFill>
                  <a:srgbClr val="0000FF"/>
                </a:solidFill>
                <a:highlight>
                  <a:srgbClr val="FFFFFF"/>
                </a:highlight>
                <a:ea typeface="Calibri" panose="020F0502020204030204" pitchFamily="34" charset="0"/>
                <a:cs typeface="Times New Roman" panose="02020603050405020304" pitchFamily="18" charset="0"/>
              </a:rPr>
              <a:t>  &lt;</a:t>
            </a:r>
            <a:r>
              <a:rPr lang="en-US" sz="2000" dirty="0" err="1">
                <a:solidFill>
                  <a:srgbClr val="A31515"/>
                </a:solidFill>
                <a:highlight>
                  <a:srgbClr val="FFFFFF"/>
                </a:highlight>
                <a:ea typeface="Calibri" panose="020F0502020204030204" pitchFamily="34" charset="0"/>
                <a:cs typeface="Times New Roman" panose="02020603050405020304" pitchFamily="18" charset="0"/>
              </a:rPr>
              <a:t>AppBarButton</a:t>
            </a:r>
            <a:r>
              <a:rPr lang="en-US" sz="2000" dirty="0">
                <a:solidFill>
                  <a:srgbClr val="FF0000"/>
                </a:solidFill>
                <a:highlight>
                  <a:srgbClr val="FFFFFF"/>
                </a:highlight>
                <a:ea typeface="Calibri" panose="020F0502020204030204" pitchFamily="34" charset="0"/>
                <a:cs typeface="Times New Roman" panose="02020603050405020304" pitchFamily="18" charset="0"/>
              </a:rPr>
              <a:t> x:Name</a:t>
            </a:r>
            <a:r>
              <a:rPr lang="en-US" sz="2000" dirty="0">
                <a:solidFill>
                  <a:srgbClr val="0000FF"/>
                </a:solidFill>
                <a:highlight>
                  <a:srgbClr val="FFFFFF"/>
                </a:highlight>
                <a:ea typeface="Calibri" panose="020F0502020204030204" pitchFamily="34" charset="0"/>
                <a:cs typeface="Times New Roman" panose="02020603050405020304" pitchFamily="18" charset="0"/>
              </a:rPr>
              <a:t>="Open"</a:t>
            </a:r>
            <a:r>
              <a:rPr lang="en-US" sz="2000" dirty="0">
                <a:solidFill>
                  <a:srgbClr val="FF0000"/>
                </a:solidFill>
                <a:highlight>
                  <a:srgbClr val="FFFFFF"/>
                </a:highlight>
                <a:ea typeface="Calibri" panose="020F0502020204030204" pitchFamily="34" charset="0"/>
                <a:cs typeface="Times New Roman" panose="02020603050405020304" pitchFamily="18" charset="0"/>
              </a:rPr>
              <a:t> Label</a:t>
            </a:r>
            <a:r>
              <a:rPr lang="en-US" sz="2000" dirty="0">
                <a:solidFill>
                  <a:srgbClr val="0000FF"/>
                </a:solidFill>
                <a:highlight>
                  <a:srgbClr val="FFFFFF"/>
                </a:highlight>
                <a:ea typeface="Calibri" panose="020F0502020204030204" pitchFamily="34" charset="0"/>
                <a:cs typeface="Times New Roman" panose="02020603050405020304" pitchFamily="18" charset="0"/>
              </a:rPr>
              <a:t>="Open"</a:t>
            </a:r>
            <a:r>
              <a:rPr lang="en-US" sz="2000" dirty="0">
                <a:solidFill>
                  <a:srgbClr val="FF0000"/>
                </a:solidFill>
                <a:highlight>
                  <a:srgbClr val="FFFFFF"/>
                </a:highlight>
                <a:ea typeface="Calibri" panose="020F0502020204030204" pitchFamily="34" charset="0"/>
                <a:cs typeface="Times New Roman" panose="02020603050405020304" pitchFamily="18" charset="0"/>
              </a:rPr>
              <a:t> </a:t>
            </a:r>
            <a:r>
              <a:rPr lang="en-US" sz="2000" dirty="0" err="1">
                <a:solidFill>
                  <a:srgbClr val="FF0000"/>
                </a:solidFill>
                <a:highlight>
                  <a:srgbClr val="FFFFFF"/>
                </a:highlight>
                <a:ea typeface="Calibri" panose="020F0502020204030204" pitchFamily="34" charset="0"/>
                <a:cs typeface="Times New Roman" panose="02020603050405020304" pitchFamily="18" charset="0"/>
              </a:rPr>
              <a:t>DynamicOverflowOrder</a:t>
            </a:r>
            <a:r>
              <a:rPr lang="en-US" sz="2000" dirty="0">
                <a:solidFill>
                  <a:srgbClr val="0000FF"/>
                </a:solidFill>
                <a:highlight>
                  <a:srgbClr val="FFFFFF"/>
                </a:highlight>
                <a:ea typeface="Calibri" panose="020F0502020204030204" pitchFamily="34" charset="0"/>
                <a:cs typeface="Times New Roman" panose="02020603050405020304" pitchFamily="18" charset="0"/>
              </a:rPr>
              <a:t>="1"/&gt;</a:t>
            </a:r>
          </a:p>
          <a:p>
            <a:pPr>
              <a:spcBef>
                <a:spcPts val="600"/>
              </a:spcBef>
            </a:pPr>
            <a:r>
              <a:rPr lang="en-US" sz="2000" dirty="0">
                <a:solidFill>
                  <a:srgbClr val="0000FF"/>
                </a:solidFill>
                <a:highlight>
                  <a:srgbClr val="FFFFFF"/>
                </a:highlight>
                <a:ea typeface="Calibri" panose="020F0502020204030204" pitchFamily="34" charset="0"/>
                <a:cs typeface="Times New Roman" panose="02020603050405020304" pitchFamily="18" charset="0"/>
              </a:rPr>
              <a:t>  &lt;</a:t>
            </a:r>
            <a:r>
              <a:rPr lang="en-US" sz="2000" dirty="0" err="1">
                <a:solidFill>
                  <a:srgbClr val="A31515"/>
                </a:solidFill>
                <a:highlight>
                  <a:srgbClr val="FFFFFF"/>
                </a:highlight>
                <a:ea typeface="Calibri" panose="020F0502020204030204" pitchFamily="34" charset="0"/>
                <a:cs typeface="Times New Roman" panose="02020603050405020304" pitchFamily="18" charset="0"/>
              </a:rPr>
              <a:t>AppBarButton</a:t>
            </a:r>
            <a:r>
              <a:rPr lang="en-US" sz="2000" dirty="0">
                <a:solidFill>
                  <a:srgbClr val="FF0000"/>
                </a:solidFill>
                <a:highlight>
                  <a:srgbClr val="FFFFFF"/>
                </a:highlight>
                <a:ea typeface="Calibri" panose="020F0502020204030204" pitchFamily="34" charset="0"/>
                <a:cs typeface="Times New Roman" panose="02020603050405020304" pitchFamily="18" charset="0"/>
              </a:rPr>
              <a:t> Label</a:t>
            </a:r>
            <a:r>
              <a:rPr lang="en-US" sz="2000" dirty="0">
                <a:solidFill>
                  <a:srgbClr val="0000FF"/>
                </a:solidFill>
                <a:highlight>
                  <a:srgbClr val="FFFFFF"/>
                </a:highlight>
                <a:ea typeface="Calibri" panose="020F0502020204030204" pitchFamily="34" charset="0"/>
                <a:cs typeface="Times New Roman" panose="02020603050405020304" pitchFamily="18" charset="0"/>
              </a:rPr>
              <a:t>="Edit…"</a:t>
            </a:r>
            <a:r>
              <a:rPr lang="en-US" sz="2000" dirty="0">
                <a:solidFill>
                  <a:srgbClr val="FF0000"/>
                </a:solidFill>
                <a:highlight>
                  <a:srgbClr val="FFFFFF"/>
                </a:highlight>
                <a:ea typeface="Calibri" panose="020F0502020204030204" pitchFamily="34" charset="0"/>
                <a:cs typeface="Times New Roman" panose="02020603050405020304" pitchFamily="18" charset="0"/>
              </a:rPr>
              <a:t> </a:t>
            </a:r>
            <a:r>
              <a:rPr lang="en-US" sz="2000" dirty="0" err="1">
                <a:solidFill>
                  <a:srgbClr val="FF0000"/>
                </a:solidFill>
                <a:highlight>
                  <a:srgbClr val="FFFFFF"/>
                </a:highlight>
                <a:ea typeface="Calibri" panose="020F0502020204030204" pitchFamily="34" charset="0"/>
                <a:cs typeface="Times New Roman" panose="02020603050405020304" pitchFamily="18" charset="0"/>
              </a:rPr>
              <a:t>DynamicOverflowOrder</a:t>
            </a:r>
            <a:r>
              <a:rPr lang="en-US" sz="2000" dirty="0">
                <a:solidFill>
                  <a:srgbClr val="0000FF"/>
                </a:solidFill>
                <a:highlight>
                  <a:srgbClr val="FFFFFF"/>
                </a:highlight>
                <a:ea typeface="Calibri" panose="020F0502020204030204" pitchFamily="34" charset="0"/>
                <a:cs typeface="Times New Roman" panose="02020603050405020304" pitchFamily="18" charset="0"/>
              </a:rPr>
              <a:t>="2"/&gt;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600"/>
              </a:spcBef>
              <a:buNone/>
            </a:pPr>
            <a:r>
              <a:rPr lang="en-US" sz="2000" dirty="0">
                <a:solidFill>
                  <a:srgbClr val="000000"/>
                </a:solidFill>
                <a:highlight>
                  <a:srgbClr val="FFFFFF"/>
                </a:highlight>
                <a:ea typeface="Calibri" panose="020F0502020204030204" pitchFamily="34" charset="0"/>
                <a:cs typeface="Times New Roman" panose="02020603050405020304" pitchFamily="18" charset="0"/>
              </a:rPr>
              <a:t>  </a:t>
            </a:r>
          </a:p>
          <a:p>
            <a:pPr marL="0" indent="0">
              <a:spcBef>
                <a:spcPts val="600"/>
              </a:spcBef>
              <a:buNone/>
            </a:pPr>
            <a:r>
              <a:rPr lang="en-US" sz="2000" dirty="0">
                <a:solidFill>
                  <a:srgbClr val="000000"/>
                </a:solidFill>
                <a:highlight>
                  <a:srgbClr val="FFFFFF"/>
                </a:highlight>
                <a:ea typeface="Calibri" panose="020F0502020204030204" pitchFamily="34" charset="0"/>
                <a:cs typeface="Times New Roman" panose="02020603050405020304" pitchFamily="18" charset="0"/>
              </a:rPr>
              <a:t>  </a:t>
            </a:r>
            <a:r>
              <a:rPr lang="en-US" sz="2000" dirty="0">
                <a:solidFill>
                  <a:srgbClr val="0000FF"/>
                </a:solidFill>
                <a:highlight>
                  <a:srgbClr val="FFFFFF"/>
                </a:highlight>
                <a:ea typeface="Calibri" panose="020F0502020204030204" pitchFamily="34" charset="0"/>
                <a:cs typeface="Times New Roman" panose="02020603050405020304" pitchFamily="18" charset="0"/>
              </a:rPr>
              <a:t>&lt;</a:t>
            </a:r>
            <a:r>
              <a:rPr lang="en-US" sz="2000" dirty="0" err="1">
                <a:solidFill>
                  <a:srgbClr val="A31515"/>
                </a:solidFill>
                <a:highlight>
                  <a:srgbClr val="FFFFFF"/>
                </a:highlight>
                <a:ea typeface="Calibri" panose="020F0502020204030204" pitchFamily="34" charset="0"/>
                <a:cs typeface="Times New Roman" panose="02020603050405020304" pitchFamily="18" charset="0"/>
              </a:rPr>
              <a:t>AppBarSeparator</a:t>
            </a:r>
            <a:r>
              <a:rPr lang="en-US" sz="2000" dirty="0">
                <a:solidFill>
                  <a:srgbClr val="0000FF"/>
                </a:solidFill>
                <a:highlight>
                  <a:srgbClr val="FFFFFF"/>
                </a:highlight>
                <a:ea typeface="Calibri" panose="020F0502020204030204" pitchFamily="34" charset="0"/>
                <a:cs typeface="Times New Roman" panose="02020603050405020304" pitchFamily="18" charset="0"/>
              </a:rPr>
              <a:t>/&gt;</a:t>
            </a:r>
          </a:p>
          <a:p>
            <a:pPr>
              <a:spcBef>
                <a:spcPts val="600"/>
              </a:spcBef>
            </a:pPr>
            <a:r>
              <a:rPr lang="en-US" sz="2000" dirty="0">
                <a:solidFill>
                  <a:srgbClr val="0000FF"/>
                </a:solidFill>
                <a:highlight>
                  <a:srgbClr val="FFFFFF"/>
                </a:highlight>
                <a:ea typeface="Calibri" panose="020F0502020204030204" pitchFamily="34" charset="0"/>
                <a:cs typeface="Times New Roman" panose="02020603050405020304" pitchFamily="18" charset="0"/>
              </a:rPr>
              <a:t>  &lt;</a:t>
            </a:r>
            <a:r>
              <a:rPr lang="en-US" sz="2000" dirty="0" err="1">
                <a:solidFill>
                  <a:srgbClr val="A31515"/>
                </a:solidFill>
                <a:highlight>
                  <a:srgbClr val="FFFFFF"/>
                </a:highlight>
                <a:ea typeface="Calibri" panose="020F0502020204030204" pitchFamily="34" charset="0"/>
                <a:cs typeface="Times New Roman" panose="02020603050405020304" pitchFamily="18" charset="0"/>
              </a:rPr>
              <a:t>AppBarButton</a:t>
            </a:r>
            <a:r>
              <a:rPr lang="en-US" sz="2000" dirty="0">
                <a:solidFill>
                  <a:srgbClr val="FF0000"/>
                </a:solidFill>
                <a:highlight>
                  <a:srgbClr val="FFFFFF"/>
                </a:highlight>
                <a:ea typeface="Calibri" panose="020F0502020204030204" pitchFamily="34" charset="0"/>
                <a:cs typeface="Times New Roman" panose="02020603050405020304" pitchFamily="18" charset="0"/>
              </a:rPr>
              <a:t> Label</a:t>
            </a:r>
            <a:r>
              <a:rPr lang="en-US" sz="2000" dirty="0">
                <a:solidFill>
                  <a:srgbClr val="0000FF"/>
                </a:solidFill>
                <a:highlight>
                  <a:srgbClr val="FFFFFF"/>
                </a:highlight>
                <a:ea typeface="Calibri" panose="020F0502020204030204" pitchFamily="34" charset="0"/>
                <a:cs typeface="Times New Roman" panose="02020603050405020304" pitchFamily="18" charset="0"/>
              </a:rPr>
              <a:t>="Add…"/&gt;</a:t>
            </a:r>
            <a:r>
              <a:rPr lang="en-US" sz="2000" dirty="0">
                <a:solidFill>
                  <a:srgbClr val="000000"/>
                </a:solidFill>
                <a:highlight>
                  <a:srgbClr val="FFFFFF"/>
                </a:highlight>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en-US" sz="2000" dirty="0">
                <a:solidFill>
                  <a:srgbClr val="0000FF"/>
                </a:solidFill>
                <a:highlight>
                  <a:srgbClr val="FFFFFF"/>
                </a:highlight>
                <a:ea typeface="Calibri" panose="020F0502020204030204" pitchFamily="34" charset="0"/>
                <a:cs typeface="Times New Roman" panose="02020603050405020304" pitchFamily="18" charset="0"/>
              </a:rPr>
              <a:t>  &lt;…/&gt;</a:t>
            </a:r>
          </a:p>
          <a:p>
            <a:pPr>
              <a:spcBef>
                <a:spcPts val="600"/>
              </a:spcBef>
            </a:pPr>
            <a:r>
              <a:rPr lang="en-US" sz="2000" dirty="0">
                <a:solidFill>
                  <a:srgbClr val="0000FF"/>
                </a:solidFill>
                <a:highlight>
                  <a:srgbClr val="FFFFFF"/>
                </a:highlight>
                <a:ea typeface="Calibri" panose="020F0502020204030204" pitchFamily="34" charset="0"/>
                <a:cs typeface="Times New Roman" panose="02020603050405020304" pitchFamily="18" charset="0"/>
              </a:rPr>
              <a:t>&lt;/</a:t>
            </a:r>
            <a:r>
              <a:rPr lang="en-US" sz="2000" dirty="0" err="1">
                <a:solidFill>
                  <a:srgbClr val="A31515"/>
                </a:solidFill>
                <a:highlight>
                  <a:srgbClr val="FFFFFF"/>
                </a:highlight>
                <a:ea typeface="Calibri" panose="020F0502020204030204" pitchFamily="34" charset="0"/>
                <a:cs typeface="Times New Roman" panose="02020603050405020304" pitchFamily="18" charset="0"/>
              </a:rPr>
              <a:t>CommandBar</a:t>
            </a:r>
            <a:r>
              <a:rPr lang="en-US" sz="2000" dirty="0">
                <a:solidFill>
                  <a:srgbClr val="0000FF"/>
                </a:solidFill>
                <a:highlight>
                  <a:srgbClr val="FFFFFF"/>
                </a:highlight>
                <a:ea typeface="Calibri" panose="020F0502020204030204" pitchFamily="34" charset="0"/>
                <a:cs typeface="Times New Roman" panose="02020603050405020304" pitchFamily="18" charset="0"/>
              </a:rPr>
              <a:t>&gt;</a:t>
            </a:r>
          </a:p>
          <a:p>
            <a:pPr>
              <a:spcBef>
                <a:spcPts val="600"/>
              </a:spcBef>
            </a:pPr>
            <a:endParaRPr lang="en-US" sz="2000" dirty="0"/>
          </a:p>
          <a:p>
            <a:pPr defTabSz="932597">
              <a:spcBef>
                <a:spcPts val="600"/>
              </a:spcBef>
            </a:pPr>
            <a:r>
              <a:rPr lang="en-US" sz="2000" dirty="0">
                <a:solidFill>
                  <a:srgbClr val="008000"/>
                </a:solidFill>
                <a:highlight>
                  <a:srgbClr val="FFFFFF"/>
                </a:highlight>
              </a:rPr>
              <a:t>// Use </a:t>
            </a:r>
            <a:r>
              <a:rPr lang="en-US" sz="2000" dirty="0" err="1">
                <a:solidFill>
                  <a:srgbClr val="008000"/>
                </a:solidFill>
                <a:highlight>
                  <a:srgbClr val="FFFFFF"/>
                </a:highlight>
              </a:rPr>
              <a:t>IsInOverflow</a:t>
            </a:r>
            <a:r>
              <a:rPr lang="en-US" sz="2000" dirty="0">
                <a:solidFill>
                  <a:srgbClr val="008000"/>
                </a:solidFill>
                <a:highlight>
                  <a:srgbClr val="FFFFFF"/>
                </a:highlight>
              </a:rPr>
              <a:t> to check state</a:t>
            </a:r>
          </a:p>
          <a:p>
            <a:pPr>
              <a:spcBef>
                <a:spcPts val="600"/>
              </a:spcBef>
            </a:pPr>
            <a:r>
              <a:rPr lang="en-US" sz="2000" dirty="0">
                <a:solidFill>
                  <a:srgbClr val="0000FF"/>
                </a:solidFill>
                <a:highlight>
                  <a:srgbClr val="FFFFFF"/>
                </a:highlight>
              </a:rPr>
              <a:t>bool</a:t>
            </a:r>
            <a:r>
              <a:rPr lang="en-US" sz="2000" dirty="0">
                <a:solidFill>
                  <a:srgbClr val="000000"/>
                </a:solidFill>
                <a:highlight>
                  <a:srgbClr val="FFFFFF"/>
                </a:highlight>
              </a:rPr>
              <a:t> overflowed = </a:t>
            </a:r>
            <a:r>
              <a:rPr lang="en-US" sz="2000" dirty="0" err="1">
                <a:solidFill>
                  <a:srgbClr val="000000"/>
                </a:solidFill>
                <a:highlight>
                  <a:srgbClr val="FFFFFF"/>
                </a:highlight>
              </a:rPr>
              <a:t>Open.IsInOverflow</a:t>
            </a:r>
            <a:r>
              <a:rPr lang="en-US" sz="2000" dirty="0">
                <a:solidFill>
                  <a:srgbClr val="000000"/>
                </a:solidFill>
                <a:highlight>
                  <a:srgbClr val="FFFFFF"/>
                </a:highlight>
              </a:rPr>
              <a:t>;</a:t>
            </a:r>
            <a:endParaRPr lang="en-US" sz="2000" dirty="0"/>
          </a:p>
        </p:txBody>
      </p:sp>
      <p:sp>
        <p:nvSpPr>
          <p:cNvPr id="7" name="Rectangle 6"/>
          <p:cNvSpPr/>
          <p:nvPr/>
        </p:nvSpPr>
        <p:spPr bwMode="auto">
          <a:xfrm>
            <a:off x="9058656" y="1402080"/>
            <a:ext cx="2840736" cy="1182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8" name="Group 7"/>
          <p:cNvGrpSpPr/>
          <p:nvPr/>
        </p:nvGrpSpPr>
        <p:grpSpPr>
          <a:xfrm>
            <a:off x="7111619" y="4540187"/>
            <a:ext cx="4800600" cy="1781175"/>
            <a:chOff x="7478459" y="4893755"/>
            <a:chExt cx="4800600" cy="1781175"/>
          </a:xfrm>
        </p:grpSpPr>
        <p:pic>
          <p:nvPicPr>
            <p:cNvPr id="2050" name="Pictur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459" y="4893755"/>
              <a:ext cx="48006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bwMode="auto">
            <a:xfrm>
              <a:off x="10704576" y="5352288"/>
              <a:ext cx="1524000" cy="714376"/>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Tree>
    <p:extLst>
      <p:ext uri="{BB962C8B-B14F-4D97-AF65-F5344CB8AC3E}">
        <p14:creationId xmlns:p14="http://schemas.microsoft.com/office/powerpoint/2010/main" val="144643388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Platform-appropriate Focus Indicators</a:t>
            </a:r>
            <a:br>
              <a:rPr lang="en-US" dirty="0"/>
            </a:br>
            <a:endParaRPr lang="en-US" dirty="0"/>
          </a:p>
        </p:txBody>
      </p:sp>
      <p:sp>
        <p:nvSpPr>
          <p:cNvPr id="2" name="Text Placeholder 1"/>
          <p:cNvSpPr>
            <a:spLocks noGrp="1"/>
          </p:cNvSpPr>
          <p:nvPr>
            <p:ph type="body" sz="quarter" idx="10"/>
          </p:nvPr>
        </p:nvSpPr>
        <p:spPr>
          <a:xfrm>
            <a:off x="274638" y="1221157"/>
            <a:ext cx="11887199" cy="5047536"/>
          </a:xfrm>
        </p:spPr>
        <p:txBody>
          <a:bodyPr/>
          <a:lstStyle/>
          <a:p>
            <a:pPr lvl="0"/>
            <a:r>
              <a:rPr lang="en-US" sz="2800" dirty="0">
                <a:latin typeface="+mn-lt"/>
              </a:rPr>
              <a:t>High Visibility on Xbox</a:t>
            </a:r>
          </a:p>
          <a:p>
            <a:pPr lvl="0"/>
            <a:r>
              <a:rPr lang="en-US" sz="2800" dirty="0">
                <a:latin typeface="+mn-lt"/>
              </a:rPr>
              <a:t>Focus indicators implicit and configurable:</a:t>
            </a:r>
          </a:p>
          <a:p>
            <a:pPr lvl="0"/>
            <a:endParaRPr lang="en-US" sz="2000" dirty="0"/>
          </a:p>
          <a:p>
            <a:r>
              <a:rPr lang="en-US" sz="2000" dirty="0">
                <a:solidFill>
                  <a:srgbClr val="000000"/>
                </a:solidFill>
                <a:highlight>
                  <a:srgbClr val="FFFFFF"/>
                </a:highlight>
              </a:rPr>
              <a:t>New </a:t>
            </a:r>
            <a:r>
              <a:rPr lang="en-US" sz="2000" dirty="0" err="1">
                <a:solidFill>
                  <a:srgbClr val="2B91AF"/>
                </a:solidFill>
                <a:highlight>
                  <a:srgbClr val="FFFFFF"/>
                </a:highlight>
              </a:rPr>
              <a:t>FrameworkElement</a:t>
            </a:r>
            <a:r>
              <a:rPr lang="en-US" sz="2000" dirty="0">
                <a:solidFill>
                  <a:srgbClr val="2B91AF"/>
                </a:solidFill>
                <a:highlight>
                  <a:srgbClr val="FFFFFF"/>
                </a:highlight>
              </a:rPr>
              <a:t> </a:t>
            </a:r>
            <a:r>
              <a:rPr lang="en-US" sz="2000" dirty="0">
                <a:solidFill>
                  <a:srgbClr val="000000"/>
                </a:solidFill>
                <a:highlight>
                  <a:srgbClr val="FFFFFF"/>
                </a:highlight>
              </a:rPr>
              <a:t>properties</a:t>
            </a:r>
          </a:p>
          <a:p>
            <a:r>
              <a:rPr lang="en-US" sz="2000" dirty="0">
                <a:solidFill>
                  <a:srgbClr val="1F497D"/>
                </a:solidFill>
                <a:ea typeface="Calibri" panose="020F0502020204030204" pitchFamily="34" charset="0"/>
                <a:cs typeface="Times New Roman" panose="02020603050405020304" pitchFamily="18" charset="0"/>
              </a:rPr>
              <a:t>    </a:t>
            </a:r>
            <a:r>
              <a:rPr lang="en-US" sz="2000" dirty="0" err="1">
                <a:solidFill>
                  <a:srgbClr val="1F497D"/>
                </a:solidFill>
                <a:ea typeface="Calibri" panose="020F0502020204030204" pitchFamily="34" charset="0"/>
                <a:cs typeface="Times New Roman" panose="02020603050405020304" pitchFamily="18" charset="0"/>
              </a:rPr>
              <a:t>FocusVisualMargin</a:t>
            </a:r>
            <a:endParaRPr lang="en-US" sz="2000" dirty="0">
              <a:ea typeface="Calibri" panose="020F0502020204030204" pitchFamily="34" charset="0"/>
              <a:cs typeface="Times New Roman" panose="02020603050405020304" pitchFamily="18" charset="0"/>
            </a:endParaRPr>
          </a:p>
          <a:p>
            <a:r>
              <a:rPr lang="en-US" sz="2000" dirty="0">
                <a:solidFill>
                  <a:srgbClr val="1F497D"/>
                </a:solidFill>
                <a:ea typeface="Calibri" panose="020F0502020204030204" pitchFamily="34" charset="0"/>
                <a:cs typeface="Times New Roman" panose="02020603050405020304" pitchFamily="18" charset="0"/>
              </a:rPr>
              <a:t>    </a:t>
            </a:r>
            <a:r>
              <a:rPr lang="en-US" sz="2000" dirty="0" err="1">
                <a:solidFill>
                  <a:srgbClr val="1F497D"/>
                </a:solidFill>
                <a:ea typeface="Calibri" panose="020F0502020204030204" pitchFamily="34" charset="0"/>
                <a:cs typeface="Times New Roman" panose="02020603050405020304" pitchFamily="18" charset="0"/>
              </a:rPr>
              <a:t>FocusVisualPrimaryBrush</a:t>
            </a:r>
            <a:endParaRPr lang="en-US" sz="2000" dirty="0">
              <a:ea typeface="Calibri" panose="020F0502020204030204" pitchFamily="34" charset="0"/>
              <a:cs typeface="Times New Roman" panose="02020603050405020304" pitchFamily="18" charset="0"/>
            </a:endParaRPr>
          </a:p>
          <a:p>
            <a:r>
              <a:rPr lang="en-US" sz="2000" dirty="0">
                <a:solidFill>
                  <a:srgbClr val="1F497D"/>
                </a:solidFill>
                <a:ea typeface="Calibri" panose="020F0502020204030204" pitchFamily="34" charset="0"/>
                <a:cs typeface="Times New Roman" panose="02020603050405020304" pitchFamily="18" charset="0"/>
              </a:rPr>
              <a:t>    </a:t>
            </a:r>
            <a:r>
              <a:rPr lang="en-US" sz="2000" dirty="0" err="1">
                <a:solidFill>
                  <a:srgbClr val="1F497D"/>
                </a:solidFill>
                <a:ea typeface="Calibri" panose="020F0502020204030204" pitchFamily="34" charset="0"/>
                <a:cs typeface="Times New Roman" panose="02020603050405020304" pitchFamily="18" charset="0"/>
              </a:rPr>
              <a:t>FocusVisualPrimaryThickness</a:t>
            </a:r>
            <a:endParaRPr lang="en-US" sz="2000" dirty="0">
              <a:ea typeface="Calibri" panose="020F0502020204030204" pitchFamily="34" charset="0"/>
              <a:cs typeface="Times New Roman" panose="02020603050405020304" pitchFamily="18" charset="0"/>
            </a:endParaRPr>
          </a:p>
          <a:p>
            <a:r>
              <a:rPr lang="en-US" sz="2000" dirty="0">
                <a:solidFill>
                  <a:srgbClr val="1F497D"/>
                </a:solidFill>
                <a:ea typeface="Calibri" panose="020F0502020204030204" pitchFamily="34" charset="0"/>
                <a:cs typeface="Times New Roman" panose="02020603050405020304" pitchFamily="18" charset="0"/>
              </a:rPr>
              <a:t>    </a:t>
            </a:r>
            <a:r>
              <a:rPr lang="en-US" sz="2000" dirty="0" err="1">
                <a:solidFill>
                  <a:srgbClr val="1F497D"/>
                </a:solidFill>
                <a:ea typeface="Calibri" panose="020F0502020204030204" pitchFamily="34" charset="0"/>
                <a:cs typeface="Times New Roman" panose="02020603050405020304" pitchFamily="18" charset="0"/>
              </a:rPr>
              <a:t>FocusVisualSecondaryBrush</a:t>
            </a:r>
            <a:endParaRPr lang="en-US" sz="2000" dirty="0">
              <a:ea typeface="Calibri" panose="020F0502020204030204" pitchFamily="34" charset="0"/>
              <a:cs typeface="Times New Roman" panose="02020603050405020304" pitchFamily="18" charset="0"/>
            </a:endParaRPr>
          </a:p>
          <a:p>
            <a:r>
              <a:rPr lang="en-US" sz="2000" dirty="0">
                <a:solidFill>
                  <a:srgbClr val="1F497D"/>
                </a:solidFill>
                <a:ea typeface="Calibri" panose="020F0502020204030204" pitchFamily="34" charset="0"/>
                <a:cs typeface="Times New Roman" panose="02020603050405020304" pitchFamily="18" charset="0"/>
              </a:rPr>
              <a:t>    </a:t>
            </a:r>
            <a:r>
              <a:rPr lang="en-US" sz="2000" dirty="0" err="1">
                <a:solidFill>
                  <a:srgbClr val="1F497D"/>
                </a:solidFill>
                <a:ea typeface="Calibri" panose="020F0502020204030204" pitchFamily="34" charset="0"/>
                <a:cs typeface="Times New Roman" panose="02020603050405020304" pitchFamily="18" charset="0"/>
              </a:rPr>
              <a:t>FocusVisualSecondaryThickness</a:t>
            </a:r>
            <a:endParaRPr lang="en-US" sz="2000" dirty="0">
              <a:solidFill>
                <a:srgbClr val="1F497D"/>
              </a:solidFill>
              <a:ea typeface="Calibri" panose="020F0502020204030204" pitchFamily="34" charset="0"/>
              <a:cs typeface="Times New Roman" panose="02020603050405020304" pitchFamily="18" charset="0"/>
            </a:endParaRPr>
          </a:p>
          <a:p>
            <a:pPr>
              <a:spcBef>
                <a:spcPts val="0"/>
              </a:spcBef>
            </a:pPr>
            <a:endParaRPr lang="en-US" sz="2000" dirty="0"/>
          </a:p>
          <a:p>
            <a:pPr defTabSz="932597"/>
            <a:endParaRPr lang="en-US" sz="2000" dirty="0">
              <a:solidFill>
                <a:srgbClr val="008000"/>
              </a:solidFill>
              <a:highlight>
                <a:srgbClr val="FFFFFF"/>
              </a:highlight>
            </a:endParaRPr>
          </a:p>
          <a:p>
            <a:pPr defTabSz="932597"/>
            <a:endParaRPr lang="en-US" sz="2000" dirty="0">
              <a:solidFill>
                <a:srgbClr val="008000"/>
              </a:solidFill>
              <a:highlight>
                <a:srgbClr val="FFFFFF"/>
              </a:highlight>
            </a:endParaRPr>
          </a:p>
          <a:p>
            <a:pPr defTabSz="932597"/>
            <a:endParaRPr lang="en-US" sz="2000" dirty="0">
              <a:solidFill>
                <a:srgbClr val="008000"/>
              </a:solidFill>
              <a:highlight>
                <a:srgbClr val="FFFFFF"/>
              </a:highlight>
            </a:endParaRPr>
          </a:p>
          <a:p>
            <a:pPr defTabSz="932597"/>
            <a:endParaRPr lang="en-US" sz="2000" dirty="0">
              <a:solidFill>
                <a:srgbClr val="008000"/>
              </a:solidFill>
              <a:highlight>
                <a:srgbClr val="FFFFFF"/>
              </a:highlight>
            </a:endParaRPr>
          </a:p>
        </p:txBody>
      </p:sp>
      <p:sp>
        <p:nvSpPr>
          <p:cNvPr id="7" name="Rectangle 6"/>
          <p:cNvSpPr/>
          <p:nvPr/>
        </p:nvSpPr>
        <p:spPr bwMode="auto">
          <a:xfrm>
            <a:off x="9058656" y="1402080"/>
            <a:ext cx="2840736" cy="1182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0" name="Submit p1"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3237" y="1668462"/>
            <a:ext cx="2286000" cy="11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arrow p1"/>
          <p:cNvCxnSpPr>
            <a:stCxn id="26" idx="3"/>
          </p:cNvCxnSpPr>
          <p:nvPr/>
        </p:nvCxnSpPr>
        <p:spPr>
          <a:xfrm flipV="1">
            <a:off x="4999037" y="2077263"/>
            <a:ext cx="3124200" cy="82430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arrow p1"/>
          <p:cNvCxnSpPr/>
          <p:nvPr/>
        </p:nvCxnSpPr>
        <p:spPr>
          <a:xfrm flipV="1">
            <a:off x="5456237" y="2430462"/>
            <a:ext cx="2743200" cy="106680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 name="text p3"/>
          <p:cNvSpPr txBox="1">
            <a:spLocks/>
          </p:cNvSpPr>
          <p:nvPr/>
        </p:nvSpPr>
        <p:spPr>
          <a:xfrm>
            <a:off x="274637" y="5821243"/>
            <a:ext cx="11887199" cy="800219"/>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33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1pPr>
            <a:lvl2pPr marL="346553"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2pPr>
            <a:lvl3pPr marL="584607"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3pPr>
            <a:lvl4pPr marL="814563"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4pPr>
            <a:lvl5pPr marL="1050997"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97" rtl="0" eaLnBrk="1" fontAlgn="auto" latinLnBrk="0" hangingPunct="1">
              <a:lnSpc>
                <a:spcPct val="90000"/>
              </a:lnSpc>
              <a:spcBef>
                <a:spcPct val="20000"/>
              </a:spcBef>
              <a:spcAft>
                <a:spcPts val="0"/>
              </a:spcAft>
              <a:buClrTx/>
              <a:buSzPct val="90000"/>
              <a:buFont typeface="Arial" pitchFamily="34" charset="0"/>
              <a:buNone/>
              <a:tabLst/>
              <a:defRPr/>
            </a:pPr>
            <a:r>
              <a:rPr kumimoji="0" lang="en-US" sz="2000" b="0" i="0" u="none" strike="noStrike" kern="1200" cap="none" spc="0" normalizeH="0" baseline="0" noProof="0" dirty="0">
                <a:ln>
                  <a:noFill/>
                </a:ln>
                <a:solidFill>
                  <a:srgbClr val="008000"/>
                </a:solidFill>
                <a:effectLst/>
                <a:highlight>
                  <a:srgbClr val="FFFFFF"/>
                </a:highlight>
                <a:uLnTx/>
                <a:uFillTx/>
                <a:latin typeface="Consolas" panose="020B0609020204030204" pitchFamily="49" charset="0"/>
                <a:ea typeface="+mn-ea"/>
                <a:cs typeface="Consolas" panose="020B0609020204030204" pitchFamily="49" charset="0"/>
              </a:rPr>
              <a:t>// To use “dotted line” focus (default is </a:t>
            </a:r>
            <a:r>
              <a:rPr kumimoji="0" lang="en-US" sz="2000" b="0" i="0" u="none" strike="noStrike" kern="1200" cap="none" spc="0" normalizeH="0" baseline="0" noProof="0" dirty="0" err="1">
                <a:ln>
                  <a:noFill/>
                </a:ln>
                <a:solidFill>
                  <a:srgbClr val="008000"/>
                </a:solidFill>
                <a:effectLst/>
                <a:highlight>
                  <a:srgbClr val="FFFFFF"/>
                </a:highlight>
                <a:uLnTx/>
                <a:uFillTx/>
                <a:latin typeface="Consolas" panose="020B0609020204030204" pitchFamily="49" charset="0"/>
                <a:ea typeface="+mn-ea"/>
                <a:cs typeface="Consolas" panose="020B0609020204030204" pitchFamily="49" charset="0"/>
              </a:rPr>
              <a:t>HighVisibility</a:t>
            </a:r>
            <a:r>
              <a:rPr kumimoji="0" lang="en-US" sz="2000" b="0" i="0" u="none" strike="noStrike" kern="1200" cap="none" spc="0" normalizeH="0" baseline="0" noProof="0" dirty="0">
                <a:ln>
                  <a:noFill/>
                </a:ln>
                <a:solidFill>
                  <a:srgbClr val="008000"/>
                </a:solidFill>
                <a:effectLst/>
                <a:highlight>
                  <a:srgbClr val="FFFFFF"/>
                </a:highlight>
                <a:uLnTx/>
                <a:uFillTx/>
                <a:latin typeface="Consolas" panose="020B0609020204030204" pitchFamily="49" charset="0"/>
                <a:ea typeface="+mn-ea"/>
                <a:cs typeface="Consolas" panose="020B0609020204030204" pitchFamily="49" charset="0"/>
              </a:rPr>
              <a:t>)</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000" b="0" i="0" u="none" strike="noStrike" kern="1200" cap="none" spc="0" normalizeH="0" baseline="0" noProof="0" dirty="0" err="1">
                <a:ln>
                  <a:noFill/>
                </a:ln>
                <a:solidFill>
                  <a:srgbClr val="2B91AF"/>
                </a:solidFill>
                <a:effectLst/>
                <a:highlight>
                  <a:srgbClr val="FFFFFF"/>
                </a:highlight>
                <a:uLnTx/>
                <a:uFillTx/>
                <a:latin typeface="Consolas" panose="020B0609020204030204" pitchFamily="49" charset="0"/>
                <a:ea typeface="+mn-ea"/>
                <a:cs typeface="Consolas" panose="020B0609020204030204" pitchFamily="49" charset="0"/>
              </a:rPr>
              <a:t>Application</a:t>
            </a:r>
            <a:r>
              <a:rPr kumimoji="0" lang="en-US" sz="2000" b="0" i="0" u="none" strike="noStrike" kern="1200" cap="none" spc="0" normalizeH="0" baseline="0" noProof="0" dirty="0" err="1">
                <a:ln>
                  <a:noFill/>
                </a:ln>
                <a:solidFill>
                  <a:srgbClr val="000000"/>
                </a:solidFill>
                <a:effectLst/>
                <a:highlight>
                  <a:srgbClr val="FFFFFF"/>
                </a:highlight>
                <a:uLnTx/>
                <a:uFillTx/>
                <a:latin typeface="Consolas" panose="020B0609020204030204" pitchFamily="49" charset="0"/>
                <a:ea typeface="+mn-ea"/>
                <a:cs typeface="Consolas" panose="020B0609020204030204" pitchFamily="49" charset="0"/>
              </a:rPr>
              <a:t>.Current.FocusVisualKind</a:t>
            </a:r>
            <a:r>
              <a:rPr kumimoji="0" lang="en-US" sz="20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Consolas" panose="020B0609020204030204" pitchFamily="49" charset="0"/>
              </a:rPr>
              <a:t> = </a:t>
            </a:r>
            <a:r>
              <a:rPr kumimoji="0" lang="en-US" sz="2000" b="0" i="0" u="none" strike="noStrike" kern="1200" cap="none" spc="0" normalizeH="0" baseline="0" noProof="0" dirty="0" err="1">
                <a:ln>
                  <a:noFill/>
                </a:ln>
                <a:solidFill>
                  <a:srgbClr val="2B91AF"/>
                </a:solidFill>
                <a:effectLst/>
                <a:highlight>
                  <a:srgbClr val="FFFFFF"/>
                </a:highlight>
                <a:uLnTx/>
                <a:uFillTx/>
                <a:latin typeface="Consolas" panose="020B0609020204030204" pitchFamily="49" charset="0"/>
                <a:ea typeface="+mn-ea"/>
                <a:cs typeface="Consolas" panose="020B0609020204030204" pitchFamily="49" charset="0"/>
              </a:rPr>
              <a:t>FocusVisualKind</a:t>
            </a:r>
            <a:r>
              <a:rPr kumimoji="0" lang="en-US" sz="2000" b="0" i="0" u="none" strike="noStrike" kern="1200" cap="none" spc="0" normalizeH="0" baseline="0" noProof="0" dirty="0" err="1">
                <a:ln>
                  <a:noFill/>
                </a:ln>
                <a:solidFill>
                  <a:srgbClr val="000000"/>
                </a:solidFill>
                <a:effectLst/>
                <a:highlight>
                  <a:srgbClr val="FFFFFF"/>
                </a:highlight>
                <a:uLnTx/>
                <a:uFillTx/>
                <a:latin typeface="Consolas" panose="020B0609020204030204" pitchFamily="49" charset="0"/>
                <a:ea typeface="+mn-ea"/>
                <a:cs typeface="Consolas" panose="020B0609020204030204" pitchFamily="49" charset="0"/>
              </a:rPr>
              <a:t>.DottedLine</a:t>
            </a:r>
            <a:r>
              <a:rPr kumimoji="0" lang="en-US" sz="20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Consolas" panose="020B0609020204030204" pitchFamily="49" charset="0"/>
              </a:rPr>
              <a:t>;</a:t>
            </a:r>
            <a:endParaRPr kumimoji="0" lang="en-US" sz="20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endParaRPr>
          </a:p>
        </p:txBody>
      </p:sp>
      <p:pic>
        <p:nvPicPr>
          <p:cNvPr id="19" name="submit p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5837" y="5630862"/>
            <a:ext cx="2016443" cy="97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ComboBox"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037" y="3268662"/>
            <a:ext cx="3284435" cy="181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d p1"/>
          <p:cNvSpPr txBox="1"/>
          <p:nvPr/>
        </p:nvSpPr>
        <p:spPr>
          <a:xfrm>
            <a:off x="4313237" y="2763063"/>
            <a:ext cx="685800" cy="276999"/>
          </a:xfrm>
          <a:prstGeom prst="rect">
            <a:avLst/>
          </a:prstGeom>
          <a:noFill/>
        </p:spPr>
        <p:txBody>
          <a:bodyPr wrap="square" lIns="0" tIns="0" rIns="0" bIns="0" rtlCol="0">
            <a:spAutoFit/>
          </a:bodyPr>
          <a:lstStyle/>
          <a:p>
            <a:pPr marL="0" marR="0" lvl="0" indent="0" algn="ctr" defTabSz="932596"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a:rPr>
              <a:t>[Red]</a:t>
            </a:r>
          </a:p>
        </p:txBody>
      </p:sp>
      <p:sp>
        <p:nvSpPr>
          <p:cNvPr id="27" name="black p1"/>
          <p:cNvSpPr txBox="1"/>
          <p:nvPr/>
        </p:nvSpPr>
        <p:spPr>
          <a:xfrm>
            <a:off x="4618037" y="3421062"/>
            <a:ext cx="838200" cy="276999"/>
          </a:xfrm>
          <a:prstGeom prst="rect">
            <a:avLst/>
          </a:prstGeom>
          <a:noFill/>
        </p:spPr>
        <p:txBody>
          <a:bodyPr wrap="square" lIns="0" tIns="0" rIns="0" bIns="0" rtlCol="0">
            <a:spAutoFit/>
          </a:bodyPr>
          <a:lstStyle/>
          <a:p>
            <a:pPr marL="0" marR="0" lvl="0" indent="0" algn="ctr" defTabSz="932596"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a:rPr>
              <a:t>[Black]</a:t>
            </a:r>
          </a:p>
        </p:txBody>
      </p:sp>
      <p:cxnSp>
        <p:nvCxnSpPr>
          <p:cNvPr id="33" name="arrow p2"/>
          <p:cNvCxnSpPr/>
          <p:nvPr/>
        </p:nvCxnSpPr>
        <p:spPr>
          <a:xfrm flipV="1">
            <a:off x="3551237" y="1897062"/>
            <a:ext cx="4572000" cy="68580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arrow p2"/>
          <p:cNvCxnSpPr/>
          <p:nvPr/>
        </p:nvCxnSpPr>
        <p:spPr>
          <a:xfrm>
            <a:off x="3551237" y="2582862"/>
            <a:ext cx="4114800" cy="144780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647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7"/>
                                        </p:tgtEl>
                                      </p:cBhvr>
                                    </p:animEffect>
                                    <p:set>
                                      <p:cBhvr>
                                        <p:cTn id="47" dur="1" fill="hold">
                                          <p:stCondLst>
                                            <p:cond delay="499"/>
                                          </p:stCondLst>
                                        </p:cTn>
                                        <p:tgtEl>
                                          <p:spTgt spid="3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6" grpId="1"/>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179058"/>
          </a:xfrm>
        </p:spPr>
        <p:txBody>
          <a:bodyPr/>
          <a:lstStyle/>
          <a:p>
            <a:r>
              <a:rPr lang="en-GB" dirty="0"/>
              <a:t>What is a </a:t>
            </a:r>
            <a:br>
              <a:rPr lang="en-GB" dirty="0"/>
            </a:br>
            <a:r>
              <a:rPr lang="en-GB" dirty="0"/>
              <a:t>‘great user experience’ ?</a:t>
            </a:r>
          </a:p>
        </p:txBody>
      </p:sp>
    </p:spTree>
    <p:extLst>
      <p:ext uri="{BB962C8B-B14F-4D97-AF65-F5344CB8AC3E}">
        <p14:creationId xmlns:p14="http://schemas.microsoft.com/office/powerpoint/2010/main" val="147793317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Xbox One Sounds In UWPs</a:t>
            </a:r>
          </a:p>
        </p:txBody>
      </p:sp>
      <p:sp>
        <p:nvSpPr>
          <p:cNvPr id="3" name="Content Placeholder 2"/>
          <p:cNvSpPr>
            <a:spLocks noGrp="1"/>
          </p:cNvSpPr>
          <p:nvPr>
            <p:ph type="body" sz="quarter" idx="10"/>
          </p:nvPr>
        </p:nvSpPr>
        <p:spPr>
          <a:xfrm>
            <a:off x="274638" y="1221157"/>
            <a:ext cx="11887199" cy="1588127"/>
          </a:xfrm>
        </p:spPr>
        <p:txBody>
          <a:bodyPr/>
          <a:lstStyle/>
          <a:p>
            <a:r>
              <a:rPr lang="en-US" sz="2800" dirty="0">
                <a:latin typeface="+mn-lt"/>
              </a:rPr>
              <a:t>Implicit on Xbox One</a:t>
            </a:r>
          </a:p>
          <a:p>
            <a:endParaRPr lang="en-US" sz="2000" dirty="0"/>
          </a:p>
          <a:p>
            <a:r>
              <a:rPr lang="en-US" sz="2000" dirty="0">
                <a:solidFill>
                  <a:srgbClr val="008000"/>
                </a:solidFill>
                <a:highlight>
                  <a:srgbClr val="FFFFFF"/>
                </a:highlight>
              </a:rPr>
              <a:t>// Auto is the default.  Will be on for Xbox One, Off elsewhere</a:t>
            </a:r>
            <a:endParaRPr lang="en-US" sz="2000" dirty="0">
              <a:solidFill>
                <a:srgbClr val="2B91AF"/>
              </a:solidFill>
              <a:highlight>
                <a:srgbClr val="FFFFFF"/>
              </a:highlight>
            </a:endParaRPr>
          </a:p>
          <a:p>
            <a:r>
              <a:rPr lang="en-US" sz="2000" dirty="0" err="1">
                <a:solidFill>
                  <a:srgbClr val="2B91AF"/>
                </a:solidFill>
                <a:highlight>
                  <a:srgbClr val="FFFFFF"/>
                </a:highlight>
              </a:rPr>
              <a:t>ElementSoundPlayer</a:t>
            </a:r>
            <a:r>
              <a:rPr lang="en-US" sz="2000" dirty="0" err="1">
                <a:solidFill>
                  <a:srgbClr val="000000"/>
                </a:solidFill>
                <a:highlight>
                  <a:srgbClr val="FFFFFF"/>
                </a:highlight>
              </a:rPr>
              <a:t>.State</a:t>
            </a:r>
            <a:r>
              <a:rPr lang="en-US" sz="2000" dirty="0">
                <a:solidFill>
                  <a:srgbClr val="000000"/>
                </a:solidFill>
                <a:highlight>
                  <a:srgbClr val="FFFFFF"/>
                </a:highlight>
              </a:rPr>
              <a:t> = </a:t>
            </a:r>
            <a:r>
              <a:rPr lang="en-US" sz="2000" dirty="0" err="1">
                <a:solidFill>
                  <a:srgbClr val="2B91AF"/>
                </a:solidFill>
                <a:highlight>
                  <a:srgbClr val="FFFFFF"/>
                </a:highlight>
              </a:rPr>
              <a:t>ElementSoundPlayerState</a:t>
            </a:r>
            <a:r>
              <a:rPr lang="en-US" sz="2000" dirty="0" err="1">
                <a:solidFill>
                  <a:srgbClr val="000000"/>
                </a:solidFill>
                <a:highlight>
                  <a:srgbClr val="FFFFFF"/>
                </a:highlight>
              </a:rPr>
              <a:t>.Auto</a:t>
            </a:r>
            <a:r>
              <a:rPr lang="en-US" sz="2000" dirty="0">
                <a:solidFill>
                  <a:srgbClr val="000000"/>
                </a:solidFill>
                <a:highlight>
                  <a:srgbClr val="FFFFFF"/>
                </a:highlight>
              </a:rPr>
              <a:t>;</a:t>
            </a:r>
            <a:endParaRPr lang="en-US" dirty="0"/>
          </a:p>
        </p:txBody>
      </p:sp>
      <p:sp>
        <p:nvSpPr>
          <p:cNvPr id="8" name="Content Placeholder 2"/>
          <p:cNvSpPr txBox="1">
            <a:spLocks/>
          </p:cNvSpPr>
          <p:nvPr/>
        </p:nvSpPr>
        <p:spPr>
          <a:xfrm>
            <a:off x="855768" y="3875557"/>
            <a:ext cx="10724938" cy="562305"/>
          </a:xfrm>
          <a:prstGeom prst="rect">
            <a:avLst/>
          </a:prstGeom>
        </p:spPr>
        <p:txBody>
          <a:bodyPr vert="horz" lIns="93260" tIns="46630" rIns="93260" bIns="4663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149" marR="0" lvl="0" indent="-233149" algn="l" defTabSz="932597" rtl="0" eaLnBrk="1" fontAlgn="auto" latinLnBrk="0" hangingPunct="1">
              <a:lnSpc>
                <a:spcPct val="90000"/>
              </a:lnSpc>
              <a:spcBef>
                <a:spcPts val="1020"/>
              </a:spcBef>
              <a:spcAft>
                <a:spcPts val="0"/>
              </a:spcAft>
              <a:buClrTx/>
              <a:buSzTx/>
              <a:buFont typeface="Arial" panose="020B0604020202020204" pitchFamily="34" charset="0"/>
              <a:buChar char="•"/>
              <a:tabLst/>
              <a:defRPr/>
            </a:pPr>
            <a:endParaRPr kumimoji="0" lang="en-US" sz="285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37" y="3802062"/>
            <a:ext cx="7543800" cy="2776653"/>
          </a:xfrm>
          <a:prstGeom prst="rect">
            <a:avLst/>
          </a:prstGeom>
        </p:spPr>
      </p:pic>
      <p:sp>
        <p:nvSpPr>
          <p:cNvPr id="10" name="Content Placeholder 2"/>
          <p:cNvSpPr txBox="1">
            <a:spLocks/>
          </p:cNvSpPr>
          <p:nvPr/>
        </p:nvSpPr>
        <p:spPr>
          <a:xfrm>
            <a:off x="274638" y="3278557"/>
            <a:ext cx="11887200" cy="911019"/>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33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1pPr>
            <a:lvl2pPr marL="346553"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2pPr>
            <a:lvl3pPr marL="584607"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3pPr>
            <a:lvl4pPr marL="814563"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4pPr>
            <a:lvl5pPr marL="1050997"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mn-lt"/>
                <a:ea typeface="+mn-ea"/>
                <a:cs typeface="Consolas" panose="020B0609020204030204" pitchFamily="49" charset="0"/>
              </a:rPr>
              <a:t>Use </a:t>
            </a:r>
            <a:r>
              <a:rPr kumimoji="0" lang="en-US" sz="2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ElementSoundPlayer</a:t>
            </a:r>
            <a: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mn-lt"/>
                <a:ea typeface="+mn-ea"/>
                <a:cs typeface="Consolas" panose="020B0609020204030204" pitchFamily="49" charset="0"/>
              </a:rPr>
              <a:t> to explicitly play sounds:</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20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171574104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Context Menu APIs</a:t>
            </a:r>
          </a:p>
        </p:txBody>
      </p:sp>
      <p:sp>
        <p:nvSpPr>
          <p:cNvPr id="3" name="Content Placeholder 2"/>
          <p:cNvSpPr>
            <a:spLocks noGrp="1"/>
          </p:cNvSpPr>
          <p:nvPr>
            <p:ph type="body" sz="quarter" idx="10"/>
          </p:nvPr>
        </p:nvSpPr>
        <p:spPr>
          <a:xfrm>
            <a:off x="274638" y="1221157"/>
            <a:ext cx="11887199" cy="572464"/>
          </a:xfrm>
        </p:spPr>
        <p:txBody>
          <a:bodyPr/>
          <a:lstStyle/>
          <a:p>
            <a:r>
              <a:rPr lang="en-US" sz="2800" dirty="0">
                <a:solidFill>
                  <a:srgbClr val="000000"/>
                </a:solidFill>
                <a:latin typeface="+mn-lt"/>
              </a:rPr>
              <a:t>Use </a:t>
            </a:r>
            <a:r>
              <a:rPr lang="en-US" sz="2800" dirty="0" err="1">
                <a:solidFill>
                  <a:srgbClr val="000000"/>
                </a:solidFill>
              </a:rPr>
              <a:t>ContextFlyout</a:t>
            </a:r>
            <a:r>
              <a:rPr lang="en-US" sz="2800" dirty="0">
                <a:solidFill>
                  <a:srgbClr val="000000"/>
                </a:solidFill>
              </a:rPr>
              <a:t> property and </a:t>
            </a:r>
            <a:r>
              <a:rPr lang="en-US" sz="2800" dirty="0" err="1">
                <a:solidFill>
                  <a:srgbClr val="000000"/>
                </a:solidFill>
              </a:rPr>
              <a:t>ContextRequested</a:t>
            </a:r>
            <a:r>
              <a:rPr lang="en-US" sz="2800" dirty="0">
                <a:solidFill>
                  <a:srgbClr val="000000"/>
                </a:solidFill>
              </a:rPr>
              <a:t> event</a:t>
            </a:r>
          </a:p>
        </p:txBody>
      </p:sp>
      <p:sp>
        <p:nvSpPr>
          <p:cNvPr id="5" name="Rectangle 4"/>
          <p:cNvSpPr/>
          <p:nvPr/>
        </p:nvSpPr>
        <p:spPr>
          <a:xfrm>
            <a:off x="390985" y="2100878"/>
            <a:ext cx="7436279" cy="4093428"/>
          </a:xfrm>
          <a:prstGeom prst="rect">
            <a:avLst/>
          </a:prstGeom>
        </p:spPr>
        <p:txBody>
          <a:bodyPr wrap="square">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&lt;</a:t>
            </a:r>
            <a:r>
              <a:rPr kumimoji="0" lang="en-US" sz="2000" b="0" i="0" u="none" strike="noStrike" kern="0" cap="none" spc="0" normalizeH="0" baseline="0" noProof="0" dirty="0">
                <a:ln>
                  <a:noFill/>
                </a:ln>
                <a:solidFill>
                  <a:srgbClr val="A31515"/>
                </a:solidFill>
                <a:effectLst/>
                <a:highlight>
                  <a:srgbClr val="FFFFFF"/>
                </a:highlight>
                <a:uLnTx/>
                <a:uFillTx/>
                <a:latin typeface="Consolas" panose="020B0609020204030204" pitchFamily="49" charset="0"/>
              </a:rPr>
              <a:t>Image </a:t>
            </a:r>
            <a:r>
              <a:rPr kumimoji="0" lang="en-US" sz="2000" b="0" i="0" u="none" strike="noStrike" kern="0" cap="none" spc="0" normalizeH="0" baseline="0" noProof="0" dirty="0" err="1">
                <a:ln>
                  <a:noFill/>
                </a:ln>
                <a:solidFill>
                  <a:srgbClr val="FF0000"/>
                </a:solidFill>
                <a:effectLst/>
                <a:highlight>
                  <a:srgbClr val="FFFFFF"/>
                </a:highlight>
                <a:uLnTx/>
                <a:uFillTx/>
                <a:latin typeface="Consolas" panose="020B0609020204030204" pitchFamily="49" charset="0"/>
              </a:rPr>
              <a:t>ContextRequested</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a:t>
            </a:r>
            <a:r>
              <a:rPr kumimoji="0" lang="en-US" sz="2000" b="0" i="0" u="none" strike="noStrike" kern="0" cap="none" spc="0" normalizeH="0" baseline="0" noProof="0" dirty="0" err="1">
                <a:ln>
                  <a:noFill/>
                </a:ln>
                <a:solidFill>
                  <a:srgbClr val="0000FF"/>
                </a:solidFill>
                <a:effectLst/>
                <a:highlight>
                  <a:srgbClr val="FFFFFF"/>
                </a:highlight>
                <a:uLnTx/>
                <a:uFillTx/>
                <a:latin typeface="Consolas" panose="020B0609020204030204" pitchFamily="49" charset="0"/>
              </a:rPr>
              <a:t>Menu_Handler</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"/&gt;</a:t>
            </a:r>
            <a:endPar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endParaRPr>
          </a:p>
          <a:p>
            <a:pPr marL="0" marR="0" lvl="0" indent="0" defTabSz="93259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8000"/>
              </a:solidFill>
              <a:effectLst/>
              <a:highlight>
                <a:srgbClr val="FFFFFF"/>
              </a:highlight>
              <a:uLnTx/>
              <a:uFillTx/>
              <a:latin typeface="Consolas" panose="020B0609020204030204" pitchFamily="49" charset="0"/>
            </a:endParaRPr>
          </a:p>
          <a:p>
            <a:pPr marL="0" marR="0" lvl="0" indent="0"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8000"/>
                </a:solidFill>
                <a:effectLst/>
                <a:highlight>
                  <a:srgbClr val="FFFFFF"/>
                </a:highlight>
                <a:uLnTx/>
                <a:uFillTx/>
                <a:latin typeface="Consolas" panose="020B0609020204030204" pitchFamily="49" charset="0"/>
              </a:rPr>
              <a:t>&lt;!-- Markup – no code required --&gt;</a:t>
            </a:r>
            <a:endPar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endParaRPr>
          </a:p>
          <a:p>
            <a:pPr marL="0" marR="0" lvl="0" indent="0"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&lt;</a:t>
            </a:r>
            <a:r>
              <a:rPr kumimoji="0" lang="en-US" sz="2000" b="0" i="0" u="none" strike="noStrike" kern="0" cap="none" spc="0" normalizeH="0" baseline="0" noProof="0" dirty="0">
                <a:ln>
                  <a:noFill/>
                </a:ln>
                <a:solidFill>
                  <a:srgbClr val="A31515"/>
                </a:solidFill>
                <a:effectLst/>
                <a:highlight>
                  <a:srgbClr val="FFFFFF"/>
                </a:highlight>
                <a:uLnTx/>
                <a:uFillTx/>
                <a:latin typeface="Consolas" panose="020B0609020204030204" pitchFamily="49" charset="0"/>
              </a:rPr>
              <a:t>Image</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&gt;</a:t>
            </a:r>
            <a:endPar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endParaRPr>
          </a:p>
          <a:p>
            <a:pPr marL="0" marR="0" lvl="0" indent="0"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  </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&lt;</a:t>
            </a:r>
            <a:r>
              <a:rPr kumimoji="0" lang="en-US" sz="2000" b="0" i="0" u="none" strike="noStrike" kern="0" cap="none" spc="0" normalizeH="0" baseline="0" noProof="0" dirty="0" err="1">
                <a:ln>
                  <a:noFill/>
                </a:ln>
                <a:solidFill>
                  <a:srgbClr val="A31515"/>
                </a:solidFill>
                <a:effectLst/>
                <a:highlight>
                  <a:srgbClr val="FFFFFF"/>
                </a:highlight>
                <a:uLnTx/>
                <a:uFillTx/>
                <a:latin typeface="Consolas" panose="020B0609020204030204" pitchFamily="49" charset="0"/>
              </a:rPr>
              <a:t>Image.ContextFlyout</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&gt;</a:t>
            </a:r>
            <a:endPar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endParaRPr>
          </a:p>
          <a:p>
            <a:pPr marL="0" marR="0" lvl="0" indent="0"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    </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&lt;</a:t>
            </a:r>
            <a:r>
              <a:rPr kumimoji="0" lang="en-US" sz="2000" b="0" i="0" u="none" strike="noStrike" kern="0" cap="none" spc="0" normalizeH="0" baseline="0" noProof="0" dirty="0" err="1">
                <a:ln>
                  <a:noFill/>
                </a:ln>
                <a:solidFill>
                  <a:srgbClr val="A31515"/>
                </a:solidFill>
                <a:effectLst/>
                <a:highlight>
                  <a:srgbClr val="FFFFFF"/>
                </a:highlight>
                <a:uLnTx/>
                <a:uFillTx/>
                <a:latin typeface="Consolas" panose="020B0609020204030204" pitchFamily="49" charset="0"/>
              </a:rPr>
              <a:t>MenuFlyout</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&gt;</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      &lt;</a:t>
            </a:r>
            <a:r>
              <a:rPr kumimoji="0" lang="en-US" sz="2000" b="0" i="0" u="none" strike="noStrike" kern="0" cap="none" spc="0" normalizeH="0" baseline="0" noProof="0" dirty="0" err="1">
                <a:ln>
                  <a:noFill/>
                </a:ln>
                <a:solidFill>
                  <a:srgbClr val="A31515"/>
                </a:solidFill>
                <a:effectLst/>
                <a:highlight>
                  <a:srgbClr val="FFFFFF"/>
                </a:highlight>
                <a:uLnTx/>
                <a:uFillTx/>
                <a:latin typeface="Consolas" panose="020B0609020204030204" pitchFamily="49" charset="0"/>
              </a:rPr>
              <a:t>MenuFlyoutItem</a:t>
            </a:r>
            <a:r>
              <a:rPr kumimoji="0" lang="en-US" sz="2000" b="0" i="0" u="none" strike="noStrike" kern="0" cap="none" spc="0" normalizeH="0" baseline="0" noProof="0" dirty="0">
                <a:ln>
                  <a:noFill/>
                </a:ln>
                <a:solidFill>
                  <a:srgbClr val="A31515"/>
                </a:solidFill>
                <a:effectLst/>
                <a:highlight>
                  <a:srgbClr val="FFFFFF"/>
                </a:highlight>
                <a:uLnTx/>
                <a:uFillTx/>
                <a:latin typeface="Consolas" panose="020B0609020204030204" pitchFamily="49" charset="0"/>
              </a:rPr>
              <a:t> </a:t>
            </a:r>
            <a:r>
              <a:rPr kumimoji="0" lang="en-US" sz="2000" b="0" i="0" u="none" strike="noStrike" kern="0" cap="none" spc="0" normalizeH="0" baseline="0" noProof="0" dirty="0">
                <a:ln>
                  <a:noFill/>
                </a:ln>
                <a:solidFill>
                  <a:srgbClr val="FF0000"/>
                </a:solidFill>
                <a:effectLst/>
                <a:highlight>
                  <a:srgbClr val="FFFFFF"/>
                </a:highlight>
                <a:uLnTx/>
                <a:uFillTx/>
                <a:latin typeface="Consolas" panose="020B0609020204030204" pitchFamily="49" charset="0"/>
              </a:rPr>
              <a:t>Text</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="Edit" …/&gt;</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      &lt;</a:t>
            </a:r>
            <a:r>
              <a:rPr kumimoji="0" lang="en-US" sz="2000" b="0" i="0" u="none" strike="noStrike" kern="0" cap="none" spc="0" normalizeH="0" baseline="0" noProof="0" dirty="0" err="1">
                <a:ln>
                  <a:noFill/>
                </a:ln>
                <a:solidFill>
                  <a:srgbClr val="A31515"/>
                </a:solidFill>
                <a:effectLst/>
                <a:highlight>
                  <a:srgbClr val="FFFFFF"/>
                </a:highlight>
                <a:uLnTx/>
                <a:uFillTx/>
                <a:latin typeface="Consolas" panose="020B0609020204030204" pitchFamily="49" charset="0"/>
              </a:rPr>
              <a:t>MenuFlyoutItem</a:t>
            </a:r>
            <a:r>
              <a:rPr kumimoji="0" lang="en-US" sz="2000" b="0" i="0" u="none" strike="noStrike" kern="0" cap="none" spc="0" normalizeH="0" baseline="0" noProof="0" dirty="0">
                <a:ln>
                  <a:noFill/>
                </a:ln>
                <a:solidFill>
                  <a:srgbClr val="A31515"/>
                </a:solidFill>
                <a:effectLst/>
                <a:highlight>
                  <a:srgbClr val="FFFFFF"/>
                </a:highlight>
                <a:uLnTx/>
                <a:uFillTx/>
                <a:latin typeface="Consolas" panose="020B0609020204030204" pitchFamily="49" charset="0"/>
              </a:rPr>
              <a:t> </a:t>
            </a:r>
            <a:r>
              <a:rPr kumimoji="0" lang="en-US" sz="2000" b="0" i="0" u="none" strike="noStrike" kern="0" cap="none" spc="0" normalizeH="0" baseline="0" noProof="0" dirty="0">
                <a:ln>
                  <a:noFill/>
                </a:ln>
                <a:solidFill>
                  <a:srgbClr val="FF0000"/>
                </a:solidFill>
                <a:effectLst/>
                <a:highlight>
                  <a:srgbClr val="FFFFFF"/>
                </a:highlight>
                <a:uLnTx/>
                <a:uFillTx/>
                <a:latin typeface="Consolas" panose="020B0609020204030204" pitchFamily="49" charset="0"/>
              </a:rPr>
              <a:t>Text</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="Clear" …/&gt;</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    &lt;/</a:t>
            </a:r>
            <a:r>
              <a:rPr kumimoji="0" lang="en-US" sz="2000" b="0" i="0" u="none" strike="noStrike" kern="0" cap="none" spc="0" normalizeH="0" baseline="0" noProof="0" dirty="0" err="1">
                <a:ln>
                  <a:noFill/>
                </a:ln>
                <a:solidFill>
                  <a:srgbClr val="A31515"/>
                </a:solidFill>
                <a:effectLst/>
                <a:highlight>
                  <a:srgbClr val="FFFFFF"/>
                </a:highlight>
                <a:uLnTx/>
                <a:uFillTx/>
                <a:latin typeface="Consolas" panose="020B0609020204030204" pitchFamily="49" charset="0"/>
              </a:rPr>
              <a:t>MenuFlyout</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&gt;</a:t>
            </a:r>
            <a:endPar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endParaRPr>
          </a:p>
          <a:p>
            <a:pPr marL="0" marR="0" lvl="0" indent="0"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  &lt;</a:t>
            </a:r>
            <a:r>
              <a:rPr kumimoji="0" lang="en-US" sz="2000" b="0" i="0" u="none" strike="noStrike" kern="0" cap="none" spc="0" normalizeH="0" baseline="0" noProof="0" dirty="0" err="1">
                <a:ln>
                  <a:noFill/>
                </a:ln>
                <a:solidFill>
                  <a:srgbClr val="A31515"/>
                </a:solidFill>
                <a:effectLst/>
                <a:highlight>
                  <a:srgbClr val="FFFFFF"/>
                </a:highlight>
                <a:uLnTx/>
                <a:uFillTx/>
                <a:latin typeface="Consolas" panose="020B0609020204030204" pitchFamily="49" charset="0"/>
              </a:rPr>
              <a:t>Image.ContextFlyout</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&gt;</a:t>
            </a:r>
            <a:endPar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endParaRPr>
          </a:p>
          <a:p>
            <a:pPr marL="0" marR="0" lvl="0" indent="0"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&lt;/</a:t>
            </a:r>
            <a:r>
              <a:rPr kumimoji="0" lang="en-US" sz="2000" b="0" i="0" u="none" strike="noStrike" kern="0" cap="none" spc="0" normalizeH="0" baseline="0" noProof="0" dirty="0">
                <a:ln>
                  <a:noFill/>
                </a:ln>
                <a:solidFill>
                  <a:srgbClr val="A31515"/>
                </a:solidFill>
                <a:effectLst/>
                <a:highlight>
                  <a:srgbClr val="FFFFFF"/>
                </a:highlight>
                <a:uLnTx/>
                <a:uFillTx/>
                <a:latin typeface="Consolas" panose="020B0609020204030204" pitchFamily="49" charset="0"/>
              </a:rPr>
              <a:t>Image</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&gt;</a:t>
            </a:r>
          </a:p>
          <a:p>
            <a:pPr marL="0" marR="0" lvl="0" indent="0" defTabSz="93259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endParaRPr>
          </a:p>
          <a:p>
            <a:pPr marL="0" marR="0" lvl="0" indent="0"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8000"/>
                </a:solidFill>
                <a:effectLst/>
                <a:highlight>
                  <a:srgbClr val="FFFFFF"/>
                </a:highlight>
                <a:uLnTx/>
                <a:uFillTx/>
                <a:latin typeface="Consolas" panose="020B0609020204030204" pitchFamily="49" charset="0"/>
              </a:rPr>
              <a:t>&lt;!– Works for Mouse, Touch, Gamepad --&gt;</a:t>
            </a:r>
            <a:endPar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endParaRPr>
          </a:p>
        </p:txBody>
      </p:sp>
      <p:pic>
        <p:nvPicPr>
          <p:cNvPr id="1026" name="Pictur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7515" y="2767585"/>
            <a:ext cx="3432473" cy="30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3864864" y="3608832"/>
            <a:ext cx="5718048" cy="841248"/>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806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Keyboard Mnemonics</a:t>
            </a:r>
          </a:p>
        </p:txBody>
      </p:sp>
      <p:sp>
        <p:nvSpPr>
          <p:cNvPr id="3" name="Content Placeholder 2"/>
          <p:cNvSpPr>
            <a:spLocks noGrp="1"/>
          </p:cNvSpPr>
          <p:nvPr>
            <p:ph type="body" sz="quarter" idx="10"/>
          </p:nvPr>
        </p:nvSpPr>
        <p:spPr>
          <a:xfrm>
            <a:off x="274637" y="1221157"/>
            <a:ext cx="11783251" cy="572464"/>
          </a:xfrm>
        </p:spPr>
        <p:txBody>
          <a:bodyPr/>
          <a:lstStyle/>
          <a:p>
            <a:r>
              <a:rPr lang="en-US" sz="2800" dirty="0">
                <a:latin typeface="+mn-lt"/>
              </a:rPr>
              <a:t>Use </a:t>
            </a:r>
            <a:r>
              <a:rPr lang="en-US" sz="2800" dirty="0" err="1"/>
              <a:t>AccessKey</a:t>
            </a:r>
            <a:r>
              <a:rPr lang="en-US" sz="2800" dirty="0"/>
              <a:t> property </a:t>
            </a:r>
            <a:r>
              <a:rPr lang="en-US" sz="2800" dirty="0">
                <a:latin typeface="+mn-lt"/>
              </a:rPr>
              <a:t>and new events on UI/Text elements</a:t>
            </a:r>
          </a:p>
        </p:txBody>
      </p:sp>
      <p:sp>
        <p:nvSpPr>
          <p:cNvPr id="5" name="Rectangle 4"/>
          <p:cNvSpPr/>
          <p:nvPr/>
        </p:nvSpPr>
        <p:spPr>
          <a:xfrm>
            <a:off x="427400" y="2112764"/>
            <a:ext cx="8993326"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8000"/>
                </a:solidFill>
                <a:effectLst/>
                <a:highlight>
                  <a:srgbClr val="FFFFFF"/>
                </a:highlight>
                <a:uLnTx/>
                <a:uFillTx/>
                <a:latin typeface="Consolas" panose="020B0609020204030204" pitchFamily="49" charset="0"/>
              </a:rPr>
              <a:t>&lt;!– ALT + O will invoke the Button --&gt;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&lt;</a:t>
            </a:r>
            <a:r>
              <a:rPr kumimoji="0" lang="en-US" sz="2000" b="0" i="0" u="none" strike="noStrike" kern="0" cap="none" spc="0" normalizeH="0" baseline="0" noProof="0" dirty="0">
                <a:ln>
                  <a:noFill/>
                </a:ln>
                <a:solidFill>
                  <a:srgbClr val="A31515"/>
                </a:solidFill>
                <a:effectLst/>
                <a:highlight>
                  <a:srgbClr val="FFFFFF"/>
                </a:highlight>
                <a:uLnTx/>
                <a:uFillTx/>
                <a:latin typeface="Consolas" panose="020B0609020204030204" pitchFamily="49" charset="0"/>
              </a:rPr>
              <a:t>Button</a:t>
            </a:r>
            <a:r>
              <a:rPr kumimoji="0" lang="en-US" sz="2000" b="0" i="0" u="none" strike="noStrike" kern="0" cap="none" spc="0" normalizeH="0" baseline="0" noProof="0" dirty="0">
                <a:ln>
                  <a:noFill/>
                </a:ln>
                <a:solidFill>
                  <a:srgbClr val="FF0000"/>
                </a:solidFill>
                <a:effectLst/>
                <a:highlight>
                  <a:srgbClr val="FFFFFF"/>
                </a:highlight>
                <a:uLnTx/>
                <a:uFillTx/>
                <a:latin typeface="Consolas" panose="020B0609020204030204" pitchFamily="49" charset="0"/>
              </a:rPr>
              <a:t> Content</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="Open" </a:t>
            </a:r>
            <a:r>
              <a:rPr kumimoji="0" lang="en-US" sz="2000" b="0" i="0" u="none" strike="noStrike" kern="0" cap="none" spc="0" normalizeH="0" baseline="0" noProof="0" dirty="0">
                <a:ln>
                  <a:noFill/>
                </a:ln>
                <a:solidFill>
                  <a:srgbClr val="FF0000"/>
                </a:solidFill>
                <a:effectLst/>
                <a:highlight>
                  <a:srgbClr val="FFFFFF"/>
                </a:highlight>
                <a:uLnTx/>
                <a:uFillTx/>
                <a:latin typeface="Consolas" panose="020B0609020204030204" pitchFamily="49" charset="0"/>
              </a:rPr>
              <a:t>Click</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a:t>
            </a:r>
            <a:r>
              <a:rPr kumimoji="0" lang="en-US" sz="2000" b="0" i="0" u="none" strike="noStrike" kern="0" cap="none" spc="0" normalizeH="0" baseline="0" noProof="0" dirty="0" err="1">
                <a:ln>
                  <a:noFill/>
                </a:ln>
                <a:solidFill>
                  <a:srgbClr val="0000FF"/>
                </a:solidFill>
                <a:effectLst/>
                <a:highlight>
                  <a:srgbClr val="FFFFFF"/>
                </a:highlight>
                <a:uLnTx/>
                <a:uFillTx/>
                <a:latin typeface="Consolas" panose="020B0609020204030204" pitchFamily="49" charset="0"/>
              </a:rPr>
              <a:t>OpenCmd</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a:t>
            </a:r>
            <a:r>
              <a:rPr kumimoji="0" lang="en-US" sz="2000" b="0" i="0" u="none" strike="noStrike" kern="0" cap="none" spc="0" normalizeH="0" baseline="0" noProof="0" dirty="0">
                <a:ln>
                  <a:noFill/>
                </a:ln>
                <a:solidFill>
                  <a:srgbClr val="FF0000"/>
                </a:solidFill>
                <a:effectLst/>
                <a:highlight>
                  <a:srgbClr val="FFFFFF"/>
                </a:highlight>
                <a:uLnTx/>
                <a:uFillTx/>
                <a:latin typeface="Consolas" panose="020B0609020204030204" pitchFamily="49" charset="0"/>
              </a:rPr>
              <a:t> </a:t>
            </a:r>
            <a:r>
              <a:rPr kumimoji="0" lang="en-US" sz="2000" b="0" i="0" u="none" strike="noStrike" kern="0" cap="none" spc="0" normalizeH="0" baseline="0" noProof="0" dirty="0" err="1">
                <a:ln>
                  <a:noFill/>
                </a:ln>
                <a:solidFill>
                  <a:srgbClr val="FF0000"/>
                </a:solidFill>
                <a:effectLst/>
                <a:highlight>
                  <a:srgbClr val="FFFFFF"/>
                </a:highlight>
                <a:uLnTx/>
                <a:uFillTx/>
                <a:latin typeface="Consolas" panose="020B0609020204030204" pitchFamily="49" charset="0"/>
              </a:rPr>
              <a:t>AccessKey</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="O" </a:t>
            </a: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	</a:t>
            </a:r>
            <a:r>
              <a:rPr kumimoji="0" lang="en-US" sz="2000" b="0" i="0" u="none" strike="noStrike" kern="0" cap="none" spc="0" normalizeH="0" baseline="0" noProof="0" dirty="0" err="1">
                <a:ln>
                  <a:noFill/>
                </a:ln>
                <a:solidFill>
                  <a:srgbClr val="FF0000"/>
                </a:solidFill>
                <a:effectLst/>
                <a:highlight>
                  <a:srgbClr val="FFFFFF"/>
                </a:highlight>
                <a:uLnTx/>
                <a:uFillTx/>
                <a:latin typeface="Consolas" panose="020B0609020204030204" pitchFamily="49" charset="0"/>
              </a:rPr>
              <a:t>AccessKeyDisplayDismissed</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a:t>
            </a:r>
            <a:r>
              <a:rPr kumimoji="0" lang="en-US" sz="2000" b="0" i="0" u="none" strike="noStrike" kern="0" cap="none" spc="0" normalizeH="0" baseline="0" noProof="0" dirty="0" err="1">
                <a:ln>
                  <a:noFill/>
                </a:ln>
                <a:solidFill>
                  <a:srgbClr val="0000FF"/>
                </a:solidFill>
                <a:effectLst/>
                <a:highlight>
                  <a:srgbClr val="FFFFFF"/>
                </a:highlight>
                <a:uLnTx/>
                <a:uFillTx/>
                <a:latin typeface="Consolas" panose="020B0609020204030204" pitchFamily="49" charset="0"/>
              </a:rPr>
              <a:t>OnDismissed</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a:t>
            </a: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 	</a:t>
            </a:r>
            <a:r>
              <a:rPr kumimoji="0" lang="en-US" sz="2000" b="0" i="0" u="none" strike="noStrike" kern="0" cap="none" spc="0" normalizeH="0" baseline="0" noProof="0" dirty="0" err="1">
                <a:ln>
                  <a:noFill/>
                </a:ln>
                <a:solidFill>
                  <a:srgbClr val="FF0000"/>
                </a:solidFill>
                <a:effectLst/>
                <a:highlight>
                  <a:srgbClr val="FFFFFF"/>
                </a:highlight>
                <a:uLnTx/>
                <a:uFillTx/>
                <a:latin typeface="Consolas" panose="020B0609020204030204" pitchFamily="49" charset="0"/>
              </a:rPr>
              <a:t>AccessKeyDisplayRequested</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a:t>
            </a:r>
            <a:r>
              <a:rPr kumimoji="0" lang="en-US" sz="2000" b="0" i="0" u="none" strike="noStrike" kern="0" cap="none" spc="0" normalizeH="0" baseline="0" noProof="0" dirty="0" err="1">
                <a:ln>
                  <a:noFill/>
                </a:ln>
                <a:solidFill>
                  <a:srgbClr val="0000FF"/>
                </a:solidFill>
                <a:effectLst/>
                <a:highlight>
                  <a:srgbClr val="FFFFFF"/>
                </a:highlight>
                <a:uLnTx/>
                <a:uFillTx/>
                <a:latin typeface="Consolas" panose="020B0609020204030204" pitchFamily="49" charset="0"/>
              </a:rPr>
              <a:t>OnDisplayed</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"/&gt;</a:t>
            </a:r>
          </a:p>
        </p:txBody>
      </p:sp>
      <p:sp>
        <p:nvSpPr>
          <p:cNvPr id="6" name="Rectangle 5"/>
          <p:cNvSpPr/>
          <p:nvPr/>
        </p:nvSpPr>
        <p:spPr>
          <a:xfrm>
            <a:off x="415372" y="3997908"/>
            <a:ext cx="8789586" cy="2554545"/>
          </a:xfrm>
          <a:prstGeom prst="rect">
            <a:avLst/>
          </a:prstGeom>
        </p:spPr>
        <p:txBody>
          <a:bodyPr wrap="none">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8000"/>
                </a:solidFill>
                <a:effectLst/>
                <a:highlight>
                  <a:srgbClr val="FFFFFF"/>
                </a:highlight>
                <a:uLnTx/>
                <a:uFillTx/>
                <a:latin typeface="Consolas" panose="020B0609020204030204" pitchFamily="49" charset="0"/>
              </a:rPr>
              <a:t>// Display UX Affordance (</a:t>
            </a:r>
            <a:r>
              <a:rPr kumimoji="0" lang="en-US" sz="2000" b="1" i="0" u="none" strike="noStrike" kern="0" cap="none" spc="0" normalizeH="0" baseline="0" noProof="0" dirty="0">
                <a:ln>
                  <a:noFill/>
                </a:ln>
                <a:solidFill>
                  <a:srgbClr val="008000"/>
                </a:solidFill>
                <a:effectLst/>
                <a:highlight>
                  <a:srgbClr val="FFFFFF"/>
                </a:highlight>
                <a:uLnTx/>
                <a:uFillTx/>
                <a:latin typeface="Consolas" panose="020B0609020204030204" pitchFamily="49" charset="0"/>
              </a:rPr>
              <a:t>not required</a:t>
            </a:r>
            <a:r>
              <a:rPr kumimoji="0" lang="en-US" sz="2000" b="0" i="0" u="none" strike="noStrike" kern="0" cap="none" spc="0" normalizeH="0" baseline="0" noProof="0" dirty="0">
                <a:ln>
                  <a:noFill/>
                </a:ln>
                <a:solidFill>
                  <a:srgbClr val="008000"/>
                </a:solidFill>
                <a:effectLst/>
                <a:highlight>
                  <a:srgbClr val="FFFFFF"/>
                </a:highlight>
                <a:uLnTx/>
                <a:uFillTx/>
                <a:latin typeface="Consolas" panose="020B0609020204030204" pitchFamily="49"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private</a:t>
            </a: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 </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void</a:t>
            </a: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 </a:t>
            </a:r>
            <a:r>
              <a:rPr kumimoji="0" lang="en-US" sz="2000" b="0" i="0" u="none" strike="noStrike" kern="0" cap="none" spc="0" normalizeH="0" baseline="0" noProof="0" dirty="0" err="1">
                <a:ln>
                  <a:noFill/>
                </a:ln>
                <a:solidFill>
                  <a:srgbClr val="000000"/>
                </a:solidFill>
                <a:effectLst/>
                <a:highlight>
                  <a:srgbClr val="FFFFFF"/>
                </a:highlight>
                <a:uLnTx/>
                <a:uFillTx/>
                <a:latin typeface="Consolas" panose="020B0609020204030204" pitchFamily="49" charset="0"/>
              </a:rPr>
              <a:t>OnDisplay</a:t>
            </a: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a:t>
            </a:r>
            <a:r>
              <a:rPr kumimoji="0" lang="en-US" sz="2000" b="0" i="0" u="none" strike="noStrike" kern="0" cap="none" spc="0" normalizeH="0" baseline="0" noProof="0" dirty="0">
                <a:ln>
                  <a:noFill/>
                </a:ln>
                <a:solidFill>
                  <a:srgbClr val="2B91AF"/>
                </a:solidFill>
                <a:effectLst/>
                <a:highlight>
                  <a:srgbClr val="FFFFFF"/>
                </a:highlight>
                <a:uLnTx/>
                <a:uFillTx/>
                <a:latin typeface="Consolas" panose="020B0609020204030204" pitchFamily="49" charset="0"/>
              </a:rPr>
              <a:t>…</a:t>
            </a: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  </a:t>
            </a:r>
            <a:r>
              <a:rPr kumimoji="0" lang="en-US" sz="2000" b="0" i="0" u="none" strike="noStrike" kern="0" cap="none" spc="0" normalizeH="0" baseline="0" noProof="0" dirty="0">
                <a:ln>
                  <a:noFill/>
                </a:ln>
                <a:solidFill>
                  <a:srgbClr val="008000"/>
                </a:solidFill>
                <a:effectLst/>
                <a:highlight>
                  <a:srgbClr val="FFFFFF"/>
                </a:highlight>
                <a:uLnTx/>
                <a:uFillTx/>
                <a:latin typeface="Consolas" panose="020B0609020204030204" pitchFamily="49" charset="0"/>
              </a:rPr>
              <a:t>// If desired: show all commands and UX affordance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8000"/>
                </a:solidFill>
                <a:effectLst/>
                <a:highlight>
                  <a:srgbClr val="FFFFFF"/>
                </a:highlight>
                <a:uLnTx/>
                <a:uFillTx/>
                <a:latin typeface="Consolas" panose="020B0609020204030204" pitchFamily="49" charset="0"/>
              </a:rPr>
              <a:t>  // Example: show tooltip and hide in “</a:t>
            </a:r>
            <a:r>
              <a:rPr kumimoji="0" lang="en-US" sz="2000" b="0" i="0" u="none" strike="noStrike" kern="0" cap="none" spc="0" normalizeH="0" baseline="0" noProof="0" dirty="0" err="1">
                <a:ln>
                  <a:noFill/>
                </a:ln>
                <a:solidFill>
                  <a:srgbClr val="008000"/>
                </a:solidFill>
                <a:effectLst/>
                <a:highlight>
                  <a:srgbClr val="FFFFFF"/>
                </a:highlight>
                <a:uLnTx/>
                <a:uFillTx/>
                <a:latin typeface="Consolas" panose="020B0609020204030204" pitchFamily="49" charset="0"/>
              </a:rPr>
              <a:t>OnDismissed</a:t>
            </a:r>
            <a:r>
              <a:rPr kumimoji="0" lang="en-US" sz="2000" b="0" i="0" u="none" strike="noStrike" kern="0" cap="none" spc="0" normalizeH="0" baseline="0" noProof="0" dirty="0">
                <a:ln>
                  <a:noFill/>
                </a:ln>
                <a:solidFill>
                  <a:srgbClr val="008000"/>
                </a:solidFill>
                <a:effectLst/>
                <a:highlight>
                  <a:srgbClr val="FFFFFF"/>
                </a:highlight>
                <a:uLnTx/>
                <a:uFillTx/>
                <a:latin typeface="Consolas" panose="020B0609020204030204" pitchFamily="49" charset="0"/>
              </a:rPr>
              <a:t>” handler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  </a:t>
            </a:r>
            <a:r>
              <a:rPr kumimoji="0" lang="en-US" sz="2000" b="0" i="0" u="none" strike="noStrike" kern="0" cap="none" spc="0" normalizeH="0" baseline="0" noProof="0" dirty="0" err="1">
                <a:ln>
                  <a:noFill/>
                </a:ln>
                <a:solidFill>
                  <a:srgbClr val="0000FF"/>
                </a:solidFill>
                <a:effectLst/>
                <a:highlight>
                  <a:srgbClr val="FFFFFF"/>
                </a:highlight>
                <a:uLnTx/>
                <a:uFillTx/>
                <a:latin typeface="Consolas" panose="020B0609020204030204" pitchFamily="49" charset="0"/>
              </a:rPr>
              <a:t>var</a:t>
            </a: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 tooltip = </a:t>
            </a:r>
            <a:r>
              <a:rPr kumimoji="0" lang="en-US" sz="2000" b="0" i="0" u="none" strike="noStrike" kern="0" cap="none" spc="0" normalizeH="0" baseline="0" noProof="0" dirty="0" err="1">
                <a:ln>
                  <a:noFill/>
                </a:ln>
                <a:solidFill>
                  <a:srgbClr val="2B91AF"/>
                </a:solidFill>
                <a:effectLst/>
                <a:highlight>
                  <a:srgbClr val="FFFFFF"/>
                </a:highlight>
                <a:uLnTx/>
                <a:uFillTx/>
                <a:latin typeface="Consolas" panose="020B0609020204030204" pitchFamily="49" charset="0"/>
              </a:rPr>
              <a:t>ToolTipService</a:t>
            </a:r>
            <a:r>
              <a:rPr kumimoji="0" lang="en-US" sz="2000" b="0" i="0" u="none" strike="noStrike" kern="0" cap="none" spc="0" normalizeH="0" baseline="0" noProof="0" dirty="0" err="1">
                <a:ln>
                  <a:noFill/>
                </a:ln>
                <a:solidFill>
                  <a:srgbClr val="000000"/>
                </a:solidFill>
                <a:effectLst/>
                <a:highlight>
                  <a:srgbClr val="FFFFFF"/>
                </a:highlight>
                <a:uLnTx/>
                <a:uFillTx/>
                <a:latin typeface="Consolas" panose="020B0609020204030204" pitchFamily="49" charset="0"/>
              </a:rPr>
              <a:t>.GetToolTip</a:t>
            </a: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(sender) </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as</a:t>
            </a: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 </a:t>
            </a:r>
            <a:r>
              <a:rPr kumimoji="0" lang="en-US" sz="2000" b="0" i="0" u="none" strike="noStrike" kern="0" cap="none" spc="0" normalizeH="0" baseline="0" noProof="0" dirty="0">
                <a:ln>
                  <a:noFill/>
                </a:ln>
                <a:solidFill>
                  <a:srgbClr val="2B91AF"/>
                </a:solidFill>
                <a:effectLst/>
                <a:highlight>
                  <a:srgbClr val="FFFFFF"/>
                </a:highlight>
                <a:uLnTx/>
                <a:uFillTx/>
                <a:latin typeface="Consolas" panose="020B0609020204030204" pitchFamily="49" charset="0"/>
              </a:rPr>
              <a:t>ToolTip</a:t>
            </a: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highlight>
                  <a:srgbClr val="FFFFFF"/>
                </a:highlight>
                <a:uLnTx/>
                <a:uFillTx/>
                <a:latin typeface="Consolas" panose="020B0609020204030204" pitchFamily="49" charset="0"/>
              </a:rPr>
              <a:t>}</a:t>
            </a:r>
          </a:p>
        </p:txBody>
      </p:sp>
      <p:pic>
        <p:nvPicPr>
          <p:cNvPr id="4" name="Picture 3"/>
          <p:cNvPicPr>
            <a:picLocks noChangeAspect="1"/>
          </p:cNvPicPr>
          <p:nvPr/>
        </p:nvPicPr>
        <p:blipFill>
          <a:blip r:embed="rId2"/>
          <a:stretch>
            <a:fillRect/>
          </a:stretch>
        </p:blipFill>
        <p:spPr>
          <a:xfrm>
            <a:off x="9689102" y="2425704"/>
            <a:ext cx="2466975" cy="3514725"/>
          </a:xfrm>
          <a:prstGeom prst="rect">
            <a:avLst/>
          </a:prstGeom>
        </p:spPr>
      </p:pic>
      <p:cxnSp>
        <p:nvCxnSpPr>
          <p:cNvPr id="8" name="Straight Arrow Connector 7"/>
          <p:cNvCxnSpPr/>
          <p:nvPr/>
        </p:nvCxnSpPr>
        <p:spPr>
          <a:xfrm>
            <a:off x="7851648" y="2731008"/>
            <a:ext cx="1809710" cy="998781"/>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25427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Previously: Control Colors in XAML</a:t>
            </a:r>
          </a:p>
        </p:txBody>
      </p:sp>
      <p:sp>
        <p:nvSpPr>
          <p:cNvPr id="32" name="graphics layer"/>
          <p:cNvSpPr>
            <a:spLocks/>
          </p:cNvSpPr>
          <p:nvPr/>
        </p:nvSpPr>
        <p:spPr bwMode="auto">
          <a:xfrm>
            <a:off x="350837" y="4659198"/>
            <a:ext cx="5325150" cy="1352664"/>
          </a:xfrm>
          <a:custGeom>
            <a:avLst/>
            <a:gdLst>
              <a:gd name="T0" fmla="*/ 11588 w 11588"/>
              <a:gd name="T1" fmla="*/ 2162 h 2162"/>
              <a:gd name="T2" fmla="*/ 0 w 11588"/>
              <a:gd name="T3" fmla="*/ 2162 h 2162"/>
              <a:gd name="T4" fmla="*/ 2032 w 11588"/>
              <a:gd name="T5" fmla="*/ 0 h 2162"/>
              <a:gd name="T6" fmla="*/ 9560 w 11588"/>
              <a:gd name="T7" fmla="*/ 0 h 2162"/>
              <a:gd name="T8" fmla="*/ 11588 w 11588"/>
              <a:gd name="T9" fmla="*/ 2162 h 2162"/>
            </a:gdLst>
            <a:ahLst/>
            <a:cxnLst>
              <a:cxn ang="0">
                <a:pos x="T0" y="T1"/>
              </a:cxn>
              <a:cxn ang="0">
                <a:pos x="T2" y="T3"/>
              </a:cxn>
              <a:cxn ang="0">
                <a:pos x="T4" y="T5"/>
              </a:cxn>
              <a:cxn ang="0">
                <a:pos x="T6" y="T7"/>
              </a:cxn>
              <a:cxn ang="0">
                <a:pos x="T8" y="T9"/>
              </a:cxn>
            </a:cxnLst>
            <a:rect l="0" t="0" r="r" b="b"/>
            <a:pathLst>
              <a:path w="11588" h="2162">
                <a:moveTo>
                  <a:pt x="11588" y="2162"/>
                </a:moveTo>
                <a:lnTo>
                  <a:pt x="0" y="2162"/>
                </a:lnTo>
                <a:lnTo>
                  <a:pt x="2032" y="0"/>
                </a:lnTo>
                <a:lnTo>
                  <a:pt x="9560" y="0"/>
                </a:lnTo>
                <a:lnTo>
                  <a:pt x="11588" y="2162"/>
                </a:lnTo>
                <a:close/>
              </a:path>
            </a:pathLst>
          </a:custGeom>
          <a:gradFill>
            <a:gsLst>
              <a:gs pos="0">
                <a:schemeClr val="bg2">
                  <a:lumMod val="10000"/>
                </a:schemeClr>
              </a:gs>
              <a:gs pos="51000">
                <a:srgbClr val="002050"/>
              </a:gs>
              <a:gs pos="100000">
                <a:srgbClr val="002050"/>
              </a:gs>
            </a:gsLst>
            <a:lin ang="5400000" scaled="1"/>
          </a:gradFill>
          <a:ln>
            <a:noFill/>
          </a:ln>
          <a:effectLst>
            <a:outerShdw blurRad="50800" dist="63500" dir="5400000" algn="t" rotWithShape="0">
              <a:prstClr val="black">
                <a:alpha val="70000"/>
              </a:prstClr>
            </a:outerShdw>
          </a:effectLst>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~80 System Colors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(and Brushes)</a:t>
            </a:r>
          </a:p>
        </p:txBody>
      </p:sp>
      <p:sp>
        <p:nvSpPr>
          <p:cNvPr id="13" name="framework layer"/>
          <p:cNvSpPr>
            <a:spLocks/>
          </p:cNvSpPr>
          <p:nvPr/>
        </p:nvSpPr>
        <p:spPr bwMode="auto">
          <a:xfrm>
            <a:off x="350837" y="2201546"/>
            <a:ext cx="5325150" cy="1352664"/>
          </a:xfrm>
          <a:custGeom>
            <a:avLst/>
            <a:gdLst>
              <a:gd name="T0" fmla="*/ 11588 w 11588"/>
              <a:gd name="T1" fmla="*/ 2162 h 2162"/>
              <a:gd name="T2" fmla="*/ 0 w 11588"/>
              <a:gd name="T3" fmla="*/ 2162 h 2162"/>
              <a:gd name="T4" fmla="*/ 2032 w 11588"/>
              <a:gd name="T5" fmla="*/ 0 h 2162"/>
              <a:gd name="T6" fmla="*/ 9560 w 11588"/>
              <a:gd name="T7" fmla="*/ 0 h 2162"/>
              <a:gd name="T8" fmla="*/ 11588 w 11588"/>
              <a:gd name="T9" fmla="*/ 2162 h 2162"/>
            </a:gdLst>
            <a:ahLst/>
            <a:cxnLst>
              <a:cxn ang="0">
                <a:pos x="T0" y="T1"/>
              </a:cxn>
              <a:cxn ang="0">
                <a:pos x="T2" y="T3"/>
              </a:cxn>
              <a:cxn ang="0">
                <a:pos x="T4" y="T5"/>
              </a:cxn>
              <a:cxn ang="0">
                <a:pos x="T6" y="T7"/>
              </a:cxn>
              <a:cxn ang="0">
                <a:pos x="T8" y="T9"/>
              </a:cxn>
            </a:cxnLst>
            <a:rect l="0" t="0" r="r" b="b"/>
            <a:pathLst>
              <a:path w="11588" h="2162">
                <a:moveTo>
                  <a:pt x="11588" y="2162"/>
                </a:moveTo>
                <a:lnTo>
                  <a:pt x="0" y="2162"/>
                </a:lnTo>
                <a:lnTo>
                  <a:pt x="2032" y="0"/>
                </a:lnTo>
                <a:lnTo>
                  <a:pt x="9560" y="0"/>
                </a:lnTo>
                <a:lnTo>
                  <a:pt x="11588" y="2162"/>
                </a:lnTo>
                <a:close/>
              </a:path>
            </a:pathLst>
          </a:custGeom>
          <a:solidFill>
            <a:srgbClr val="00BCF2"/>
          </a:solidFill>
          <a:ln>
            <a:noFill/>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XAML Control Colors</a:t>
            </a:r>
          </a:p>
        </p:txBody>
      </p:sp>
      <p:cxnSp>
        <p:nvCxnSpPr>
          <p:cNvPr id="4" name="Straight Arrow Connector 3"/>
          <p:cNvCxnSpPr/>
          <p:nvPr/>
        </p:nvCxnSpPr>
        <p:spPr>
          <a:xfrm flipH="1">
            <a:off x="2932786" y="3497262"/>
            <a:ext cx="8851" cy="1524000"/>
          </a:xfrm>
          <a:prstGeom prst="straightConnector1">
            <a:avLst/>
          </a:prstGeom>
          <a:ln w="38100">
            <a:solidFill>
              <a:srgbClr val="00BCF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085186" y="3954462"/>
            <a:ext cx="2980651" cy="276999"/>
          </a:xfrm>
          <a:prstGeom prst="rect">
            <a:avLst/>
          </a:prstGeom>
          <a:noFill/>
        </p:spPr>
        <p:txBody>
          <a:bodyPr wrap="square" lIns="0" tIns="0" rIns="0" bIns="0" rtlCol="0">
            <a:spAutoFit/>
          </a:bodyPr>
          <a:lstStyle/>
          <a:p>
            <a:pPr marL="0" marR="0" lvl="0" indent="0" algn="ctr" defTabSz="932596"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a:rPr>
              <a:t>Map to ~80 system colors</a:t>
            </a:r>
          </a:p>
        </p:txBody>
      </p:sp>
      <p:sp>
        <p:nvSpPr>
          <p:cNvPr id="21" name="BaseHighBrush"/>
          <p:cNvSpPr/>
          <p:nvPr/>
        </p:nvSpPr>
        <p:spPr>
          <a:xfrm>
            <a:off x="6294437" y="5402262"/>
            <a:ext cx="5410200" cy="784830"/>
          </a:xfrm>
          <a:prstGeom prst="rect">
            <a:avLst/>
          </a:prstGeom>
        </p:spPr>
        <p:txBody>
          <a:bodyPr wrap="square">
            <a:sp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err="1">
                <a:ln>
                  <a:noFill/>
                </a:ln>
                <a:solidFill>
                  <a:srgbClr val="0000FF"/>
                </a:solidFill>
                <a:effectLst/>
                <a:highlight>
                  <a:srgbClr val="FFFFFF"/>
                </a:highlight>
                <a:uLnTx/>
                <a:uFillTx/>
                <a:latin typeface="Consolas" panose="020B0609020204030204" pitchFamily="49" charset="0"/>
              </a:rPr>
              <a:t>SystemBaseHighColor</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 </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a:t>
            </a:r>
            <a:r>
              <a:rPr kumimoji="0" lang="en-US" sz="2000" b="0" i="0" u="none" strike="noStrike" kern="0" cap="none" spc="0" normalizeH="0" baseline="0" noProof="0" dirty="0" err="1">
                <a:ln>
                  <a:noFill/>
                </a:ln>
                <a:solidFill>
                  <a:srgbClr val="0000FF"/>
                </a:solidFill>
                <a:effectLst/>
                <a:highlight>
                  <a:srgbClr val="FFFFFF"/>
                </a:highlight>
                <a:uLnTx/>
                <a:uFillTx/>
                <a:latin typeface="Consolas" panose="020B0609020204030204" pitchFamily="49" charset="0"/>
              </a:rPr>
              <a:t>SystemControlHighlightBaseHighBrush</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a:t>
            </a:r>
          </a:p>
        </p:txBody>
      </p:sp>
      <p:sp>
        <p:nvSpPr>
          <p:cNvPr id="22" name="PointerOver"/>
          <p:cNvSpPr txBox="1"/>
          <p:nvPr/>
        </p:nvSpPr>
        <p:spPr>
          <a:xfrm>
            <a:off x="5684837" y="2735262"/>
            <a:ext cx="2590800" cy="276999"/>
          </a:xfrm>
          <a:prstGeom prst="rect">
            <a:avLst/>
          </a:prstGeom>
          <a:noFill/>
        </p:spPr>
        <p:txBody>
          <a:bodyPr wrap="square" lIns="0" tIns="0" rIns="0" bIns="0" rtlCol="0">
            <a:spAutoFit/>
          </a:bodyPr>
          <a:lstStyle/>
          <a:p>
            <a:pPr marL="0" marR="0" lvl="0" indent="0" algn="ctr" defTabSz="932596"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a:rPr>
              <a:t>Button [</a:t>
            </a:r>
            <a:r>
              <a:rPr kumimoji="0" lang="en-US" sz="2000" b="0" i="0" u="none" strike="noStrike" kern="0" cap="none" spc="0" normalizeH="0" baseline="0" noProof="0" dirty="0" err="1">
                <a:ln>
                  <a:noFill/>
                </a:ln>
                <a:solidFill>
                  <a:srgbClr val="505050"/>
                </a:solidFill>
                <a:effectLst/>
                <a:uLnTx/>
                <a:uFillTx/>
                <a:latin typeface="Segoe UI"/>
              </a:rPr>
              <a:t>PointerOver</a:t>
            </a:r>
            <a:r>
              <a:rPr kumimoji="0" lang="en-US" sz="2000" b="0" i="0" u="none" strike="noStrike" kern="0" cap="none" spc="0" normalizeH="0" baseline="0" noProof="0" dirty="0">
                <a:ln>
                  <a:noFill/>
                </a:ln>
                <a:solidFill>
                  <a:srgbClr val="505050"/>
                </a:solidFill>
                <a:effectLst/>
                <a:uLnTx/>
                <a:uFillTx/>
                <a:latin typeface="Segoe UI"/>
              </a:rPr>
              <a:t>]</a:t>
            </a:r>
          </a:p>
        </p:txBody>
      </p:sp>
      <p:cxnSp>
        <p:nvCxnSpPr>
          <p:cNvPr id="7" name="PointerOver Arrow"/>
          <p:cNvCxnSpPr/>
          <p:nvPr/>
        </p:nvCxnSpPr>
        <p:spPr>
          <a:xfrm>
            <a:off x="6980237" y="3116262"/>
            <a:ext cx="1752600" cy="220980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8" name="Button"/>
          <p:cNvPicPr>
            <a:picLocks noChangeAspect="1"/>
          </p:cNvPicPr>
          <p:nvPr/>
        </p:nvPicPr>
        <p:blipFill>
          <a:blip r:embed="rId3"/>
          <a:stretch>
            <a:fillRect/>
          </a:stretch>
        </p:blipFill>
        <p:spPr>
          <a:xfrm>
            <a:off x="6446837" y="2125662"/>
            <a:ext cx="895350" cy="533400"/>
          </a:xfrm>
          <a:prstGeom prst="rect">
            <a:avLst/>
          </a:prstGeom>
        </p:spPr>
      </p:pic>
      <p:sp>
        <p:nvSpPr>
          <p:cNvPr id="26" name="TextBox 25"/>
          <p:cNvSpPr txBox="1"/>
          <p:nvPr/>
        </p:nvSpPr>
        <p:spPr>
          <a:xfrm>
            <a:off x="8961437" y="3116262"/>
            <a:ext cx="3352800" cy="276999"/>
          </a:xfrm>
          <a:prstGeom prst="rect">
            <a:avLst/>
          </a:prstGeom>
          <a:noFill/>
        </p:spPr>
        <p:txBody>
          <a:bodyPr wrap="square" lIns="0" tIns="0" rIns="0" bIns="0" rtlCol="0">
            <a:spAutoFit/>
          </a:bodyPr>
          <a:lstStyle/>
          <a:p>
            <a:pPr marL="0" marR="0" lvl="0" indent="0" algn="ctr" defTabSz="932596"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err="1">
                <a:ln>
                  <a:noFill/>
                </a:ln>
                <a:solidFill>
                  <a:srgbClr val="505050"/>
                </a:solidFill>
                <a:effectLst/>
                <a:uLnTx/>
                <a:uFillTx/>
                <a:latin typeface="Segoe UI"/>
              </a:rPr>
              <a:t>CalendarView</a:t>
            </a:r>
            <a:r>
              <a:rPr kumimoji="0" lang="en-US" sz="2000" b="0" i="0" u="none" strike="noStrike" kern="0" cap="none" spc="0" normalizeH="0" baseline="0" noProof="0" dirty="0">
                <a:ln>
                  <a:noFill/>
                </a:ln>
                <a:solidFill>
                  <a:srgbClr val="505050"/>
                </a:solidFill>
                <a:effectLst/>
                <a:uLnTx/>
                <a:uFillTx/>
                <a:latin typeface="Segoe UI"/>
              </a:rPr>
              <a:t> [Selection]</a:t>
            </a:r>
          </a:p>
        </p:txBody>
      </p:sp>
      <p:cxnSp>
        <p:nvCxnSpPr>
          <p:cNvPr id="12" name="Straight Arrow Connector 11"/>
          <p:cNvCxnSpPr/>
          <p:nvPr/>
        </p:nvCxnSpPr>
        <p:spPr>
          <a:xfrm flipH="1" flipV="1">
            <a:off x="7132637" y="2506662"/>
            <a:ext cx="228600" cy="15240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6" name="CalendarView"/>
          <p:cNvPicPr>
            <a:picLocks noChangeAspect="1"/>
          </p:cNvPicPr>
          <p:nvPr/>
        </p:nvPicPr>
        <p:blipFill>
          <a:blip r:embed="rId4"/>
          <a:stretch>
            <a:fillRect/>
          </a:stretch>
        </p:blipFill>
        <p:spPr>
          <a:xfrm>
            <a:off x="9494837" y="373062"/>
            <a:ext cx="2288689" cy="2559719"/>
          </a:xfrm>
          <a:prstGeom prst="rect">
            <a:avLst/>
          </a:prstGeom>
        </p:spPr>
      </p:pic>
      <p:cxnSp>
        <p:nvCxnSpPr>
          <p:cNvPr id="39" name="CV Arrow"/>
          <p:cNvCxnSpPr/>
          <p:nvPr/>
        </p:nvCxnSpPr>
        <p:spPr>
          <a:xfrm flipH="1">
            <a:off x="8961437" y="3649662"/>
            <a:ext cx="1600200" cy="167640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85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295274"/>
            <a:ext cx="12314238" cy="917575"/>
          </a:xfrm>
        </p:spPr>
        <p:txBody>
          <a:bodyPr/>
          <a:lstStyle/>
          <a:p>
            <a:r>
              <a:rPr lang="en-US" dirty="0">
                <a:latin typeface="+mj-lt"/>
              </a:rPr>
              <a:t>Control Colors in XAML (</a:t>
            </a:r>
            <a:r>
              <a:rPr lang="en-US">
                <a:latin typeface="+mj-lt"/>
              </a:rPr>
              <a:t>In Anniversary </a:t>
            </a:r>
            <a:r>
              <a:rPr lang="en-US" dirty="0">
                <a:latin typeface="+mj-lt"/>
              </a:rPr>
              <a:t>Update)</a:t>
            </a:r>
          </a:p>
        </p:txBody>
      </p:sp>
      <p:sp>
        <p:nvSpPr>
          <p:cNvPr id="32" name="graphics layer"/>
          <p:cNvSpPr>
            <a:spLocks/>
          </p:cNvSpPr>
          <p:nvPr/>
        </p:nvSpPr>
        <p:spPr bwMode="auto">
          <a:xfrm>
            <a:off x="350837" y="4659198"/>
            <a:ext cx="5325150" cy="1352664"/>
          </a:xfrm>
          <a:custGeom>
            <a:avLst/>
            <a:gdLst>
              <a:gd name="T0" fmla="*/ 11588 w 11588"/>
              <a:gd name="T1" fmla="*/ 2162 h 2162"/>
              <a:gd name="T2" fmla="*/ 0 w 11588"/>
              <a:gd name="T3" fmla="*/ 2162 h 2162"/>
              <a:gd name="T4" fmla="*/ 2032 w 11588"/>
              <a:gd name="T5" fmla="*/ 0 h 2162"/>
              <a:gd name="T6" fmla="*/ 9560 w 11588"/>
              <a:gd name="T7" fmla="*/ 0 h 2162"/>
              <a:gd name="T8" fmla="*/ 11588 w 11588"/>
              <a:gd name="T9" fmla="*/ 2162 h 2162"/>
            </a:gdLst>
            <a:ahLst/>
            <a:cxnLst>
              <a:cxn ang="0">
                <a:pos x="T0" y="T1"/>
              </a:cxn>
              <a:cxn ang="0">
                <a:pos x="T2" y="T3"/>
              </a:cxn>
              <a:cxn ang="0">
                <a:pos x="T4" y="T5"/>
              </a:cxn>
              <a:cxn ang="0">
                <a:pos x="T6" y="T7"/>
              </a:cxn>
              <a:cxn ang="0">
                <a:pos x="T8" y="T9"/>
              </a:cxn>
            </a:cxnLst>
            <a:rect l="0" t="0" r="r" b="b"/>
            <a:pathLst>
              <a:path w="11588" h="2162">
                <a:moveTo>
                  <a:pt x="11588" y="2162"/>
                </a:moveTo>
                <a:lnTo>
                  <a:pt x="0" y="2162"/>
                </a:lnTo>
                <a:lnTo>
                  <a:pt x="2032" y="0"/>
                </a:lnTo>
                <a:lnTo>
                  <a:pt x="9560" y="0"/>
                </a:lnTo>
                <a:lnTo>
                  <a:pt x="11588" y="2162"/>
                </a:lnTo>
                <a:close/>
              </a:path>
            </a:pathLst>
          </a:custGeom>
          <a:gradFill>
            <a:gsLst>
              <a:gs pos="0">
                <a:schemeClr val="bg2">
                  <a:lumMod val="10000"/>
                </a:schemeClr>
              </a:gs>
              <a:gs pos="51000">
                <a:srgbClr val="002050"/>
              </a:gs>
              <a:gs pos="100000">
                <a:srgbClr val="002050"/>
              </a:gs>
            </a:gsLst>
            <a:lin ang="5400000" scaled="1"/>
          </a:gradFill>
          <a:ln>
            <a:noFill/>
          </a:ln>
          <a:effectLst>
            <a:outerShdw blurRad="50800" dist="63500" dir="5400000" algn="t" rotWithShape="0">
              <a:prstClr val="black">
                <a:alpha val="70000"/>
              </a:prstClr>
            </a:outerShdw>
          </a:effectLst>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~80 System Colors</a:t>
            </a:r>
          </a:p>
        </p:txBody>
      </p:sp>
      <p:sp>
        <p:nvSpPr>
          <p:cNvPr id="21" name="BaseHighBrush"/>
          <p:cNvSpPr/>
          <p:nvPr/>
        </p:nvSpPr>
        <p:spPr>
          <a:xfrm>
            <a:off x="6370637" y="5402262"/>
            <a:ext cx="5372184" cy="784830"/>
          </a:xfrm>
          <a:prstGeom prst="rect">
            <a:avLst/>
          </a:prstGeom>
        </p:spPr>
        <p:txBody>
          <a:bodyPr wrap="square">
            <a:sp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err="1">
                <a:ln>
                  <a:noFill/>
                </a:ln>
                <a:solidFill>
                  <a:srgbClr val="0000FF"/>
                </a:solidFill>
                <a:effectLst/>
                <a:highlight>
                  <a:srgbClr val="FFFFFF"/>
                </a:highlight>
                <a:uLnTx/>
                <a:uFillTx/>
                <a:latin typeface="Consolas" panose="020B0609020204030204" pitchFamily="49" charset="0"/>
              </a:rPr>
              <a:t>SystemBaseHighColor</a:t>
            </a:r>
            <a:endParaRPr kumimoji="0" lang="en-US" sz="2000" b="0" i="0" u="none" strike="noStrike" kern="0" cap="none" spc="0" normalizeH="0" baseline="0" noProof="0" dirty="0">
              <a:ln>
                <a:noFill/>
              </a:ln>
              <a:solidFill>
                <a:sysClr val="windowText" lastClr="000000"/>
              </a:solidFill>
              <a:effectLst/>
              <a:uLnTx/>
              <a:uFillTx/>
            </a:endParaRP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a:t>
            </a:r>
            <a:r>
              <a:rPr kumimoji="0" lang="en-US" sz="2000" b="0" i="0" u="none" strike="noStrike" kern="0" cap="none" spc="0" normalizeH="0" baseline="0" noProof="0" dirty="0" err="1">
                <a:ln>
                  <a:noFill/>
                </a:ln>
                <a:solidFill>
                  <a:srgbClr val="0000FF"/>
                </a:solidFill>
                <a:effectLst/>
                <a:highlight>
                  <a:srgbClr val="FFFFFF"/>
                </a:highlight>
                <a:uLnTx/>
                <a:uFillTx/>
                <a:latin typeface="Consolas" panose="020B0609020204030204" pitchFamily="49" charset="0"/>
              </a:rPr>
              <a:t>SystemControlHighlightBaseHighBrush</a:t>
            </a:r>
            <a:r>
              <a:rPr kumimoji="0" lang="en-US" sz="2000" b="0" i="0" u="none" strike="noStrike" kern="0" cap="none" spc="0" normalizeH="0" baseline="0" noProof="0" dirty="0">
                <a:ln>
                  <a:noFill/>
                </a:ln>
                <a:solidFill>
                  <a:srgbClr val="0000FF"/>
                </a:solidFill>
                <a:effectLst/>
                <a:highlight>
                  <a:srgbClr val="FFFFFF"/>
                </a:highlight>
                <a:uLnTx/>
                <a:uFillTx/>
                <a:latin typeface="Consolas" panose="020B0609020204030204" pitchFamily="49" charset="0"/>
              </a:rPr>
              <a:t>)</a:t>
            </a:r>
          </a:p>
        </p:txBody>
      </p:sp>
      <p:sp>
        <p:nvSpPr>
          <p:cNvPr id="22" name="PointerOver"/>
          <p:cNvSpPr txBox="1"/>
          <p:nvPr/>
        </p:nvSpPr>
        <p:spPr>
          <a:xfrm>
            <a:off x="7742237" y="2735262"/>
            <a:ext cx="2590800" cy="276999"/>
          </a:xfrm>
          <a:prstGeom prst="rect">
            <a:avLst/>
          </a:prstGeom>
          <a:noFill/>
        </p:spPr>
        <p:txBody>
          <a:bodyPr wrap="square" lIns="0" tIns="0" rIns="0" bIns="0" rtlCol="0">
            <a:spAutoFit/>
          </a:bodyPr>
          <a:lstStyle/>
          <a:p>
            <a:pPr marL="0" marR="0" lvl="0" indent="0" algn="ctr" defTabSz="932596"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a:rPr>
              <a:t>Button [</a:t>
            </a:r>
            <a:r>
              <a:rPr kumimoji="0" lang="en-US" sz="2000" b="0" i="0" u="none" strike="noStrike" kern="0" cap="none" spc="0" normalizeH="0" baseline="0" noProof="0" dirty="0" err="1">
                <a:ln>
                  <a:noFill/>
                </a:ln>
                <a:solidFill>
                  <a:srgbClr val="505050"/>
                </a:solidFill>
                <a:effectLst/>
                <a:uLnTx/>
                <a:uFillTx/>
                <a:latin typeface="Segoe UI"/>
              </a:rPr>
              <a:t>PointerOver</a:t>
            </a:r>
            <a:r>
              <a:rPr kumimoji="0" lang="en-US" sz="2000" b="0" i="0" u="none" strike="noStrike" kern="0" cap="none" spc="0" normalizeH="0" baseline="0" noProof="0" dirty="0">
                <a:ln>
                  <a:noFill/>
                </a:ln>
                <a:solidFill>
                  <a:srgbClr val="505050"/>
                </a:solidFill>
                <a:effectLst/>
                <a:uLnTx/>
                <a:uFillTx/>
                <a:latin typeface="Segoe UI"/>
              </a:rPr>
              <a:t>]</a:t>
            </a:r>
          </a:p>
        </p:txBody>
      </p:sp>
      <p:pic>
        <p:nvPicPr>
          <p:cNvPr id="8" name="Button"/>
          <p:cNvPicPr>
            <a:picLocks noChangeAspect="1"/>
          </p:cNvPicPr>
          <p:nvPr/>
        </p:nvPicPr>
        <p:blipFill>
          <a:blip r:embed="rId3"/>
          <a:stretch>
            <a:fillRect/>
          </a:stretch>
        </p:blipFill>
        <p:spPr>
          <a:xfrm>
            <a:off x="8589962" y="2125662"/>
            <a:ext cx="895350" cy="533400"/>
          </a:xfrm>
          <a:prstGeom prst="rect">
            <a:avLst/>
          </a:prstGeom>
        </p:spPr>
      </p:pic>
      <p:cxnSp>
        <p:nvCxnSpPr>
          <p:cNvPr id="12" name="Cursor"/>
          <p:cNvCxnSpPr/>
          <p:nvPr/>
        </p:nvCxnSpPr>
        <p:spPr>
          <a:xfrm flipH="1" flipV="1">
            <a:off x="9266237" y="2506662"/>
            <a:ext cx="228600" cy="15240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Old arrow"/>
          <p:cNvCxnSpPr/>
          <p:nvPr/>
        </p:nvCxnSpPr>
        <p:spPr>
          <a:xfrm>
            <a:off x="2941637" y="3497262"/>
            <a:ext cx="0" cy="1600200"/>
          </a:xfrm>
          <a:prstGeom prst="straightConnector1">
            <a:avLst/>
          </a:prstGeom>
          <a:ln w="38100">
            <a:solidFill>
              <a:srgbClr val="00BCF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 name="Control colors"/>
          <p:cNvSpPr>
            <a:spLocks/>
          </p:cNvSpPr>
          <p:nvPr/>
        </p:nvSpPr>
        <p:spPr bwMode="auto">
          <a:xfrm>
            <a:off x="274637" y="3421062"/>
            <a:ext cx="5334000" cy="1371600"/>
          </a:xfrm>
          <a:custGeom>
            <a:avLst/>
            <a:gdLst>
              <a:gd name="T0" fmla="*/ 11588 w 11588"/>
              <a:gd name="T1" fmla="*/ 2162 h 2162"/>
              <a:gd name="T2" fmla="*/ 0 w 11588"/>
              <a:gd name="T3" fmla="*/ 2162 h 2162"/>
              <a:gd name="T4" fmla="*/ 2032 w 11588"/>
              <a:gd name="T5" fmla="*/ 0 h 2162"/>
              <a:gd name="T6" fmla="*/ 9560 w 11588"/>
              <a:gd name="T7" fmla="*/ 0 h 2162"/>
              <a:gd name="T8" fmla="*/ 11588 w 11588"/>
              <a:gd name="T9" fmla="*/ 2162 h 2162"/>
            </a:gdLst>
            <a:ahLst/>
            <a:cxnLst>
              <a:cxn ang="0">
                <a:pos x="T0" y="T1"/>
              </a:cxn>
              <a:cxn ang="0">
                <a:pos x="T2" y="T3"/>
              </a:cxn>
              <a:cxn ang="0">
                <a:pos x="T4" y="T5"/>
              </a:cxn>
              <a:cxn ang="0">
                <a:pos x="T6" y="T7"/>
              </a:cxn>
              <a:cxn ang="0">
                <a:pos x="T8" y="T9"/>
              </a:cxn>
            </a:cxnLst>
            <a:rect l="0" t="0" r="r" b="b"/>
            <a:pathLst>
              <a:path w="11588" h="2162">
                <a:moveTo>
                  <a:pt x="11588" y="2162"/>
                </a:moveTo>
                <a:lnTo>
                  <a:pt x="0" y="2162"/>
                </a:lnTo>
                <a:lnTo>
                  <a:pt x="2032" y="0"/>
                </a:lnTo>
                <a:lnTo>
                  <a:pt x="9560" y="0"/>
                </a:lnTo>
                <a:lnTo>
                  <a:pt x="11588" y="2162"/>
                </a:lnTo>
                <a:close/>
              </a:path>
            </a:pathLst>
          </a:custGeom>
          <a:gradFill>
            <a:gsLst>
              <a:gs pos="0">
                <a:srgbClr val="002050"/>
              </a:gs>
              <a:gs pos="51000">
                <a:srgbClr val="0078D7"/>
              </a:gs>
              <a:gs pos="100000">
                <a:srgbClr val="0078D7"/>
              </a:gs>
            </a:gsLst>
            <a:lin ang="5400000" scaled="1"/>
          </a:gradFill>
          <a:ln>
            <a:noFill/>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Control Specific Colors</a:t>
            </a:r>
          </a:p>
        </p:txBody>
      </p:sp>
      <p:sp>
        <p:nvSpPr>
          <p:cNvPr id="13" name="framework layer"/>
          <p:cNvSpPr>
            <a:spLocks/>
          </p:cNvSpPr>
          <p:nvPr/>
        </p:nvSpPr>
        <p:spPr bwMode="auto">
          <a:xfrm>
            <a:off x="350837" y="2201546"/>
            <a:ext cx="5325150" cy="1352664"/>
          </a:xfrm>
          <a:custGeom>
            <a:avLst/>
            <a:gdLst>
              <a:gd name="T0" fmla="*/ 11588 w 11588"/>
              <a:gd name="T1" fmla="*/ 2162 h 2162"/>
              <a:gd name="T2" fmla="*/ 0 w 11588"/>
              <a:gd name="T3" fmla="*/ 2162 h 2162"/>
              <a:gd name="T4" fmla="*/ 2032 w 11588"/>
              <a:gd name="T5" fmla="*/ 0 h 2162"/>
              <a:gd name="T6" fmla="*/ 9560 w 11588"/>
              <a:gd name="T7" fmla="*/ 0 h 2162"/>
              <a:gd name="T8" fmla="*/ 11588 w 11588"/>
              <a:gd name="T9" fmla="*/ 2162 h 2162"/>
            </a:gdLst>
            <a:ahLst/>
            <a:cxnLst>
              <a:cxn ang="0">
                <a:pos x="T0" y="T1"/>
              </a:cxn>
              <a:cxn ang="0">
                <a:pos x="T2" y="T3"/>
              </a:cxn>
              <a:cxn ang="0">
                <a:pos x="T4" y="T5"/>
              </a:cxn>
              <a:cxn ang="0">
                <a:pos x="T6" y="T7"/>
              </a:cxn>
              <a:cxn ang="0">
                <a:pos x="T8" y="T9"/>
              </a:cxn>
            </a:cxnLst>
            <a:rect l="0" t="0" r="r" b="b"/>
            <a:pathLst>
              <a:path w="11588" h="2162">
                <a:moveTo>
                  <a:pt x="11588" y="2162"/>
                </a:moveTo>
                <a:lnTo>
                  <a:pt x="0" y="2162"/>
                </a:lnTo>
                <a:lnTo>
                  <a:pt x="2032" y="0"/>
                </a:lnTo>
                <a:lnTo>
                  <a:pt x="9560" y="0"/>
                </a:lnTo>
                <a:lnTo>
                  <a:pt x="11588" y="2162"/>
                </a:lnTo>
                <a:close/>
              </a:path>
            </a:pathLst>
          </a:custGeom>
          <a:solidFill>
            <a:srgbClr val="00BCF2"/>
          </a:solidFill>
          <a:ln>
            <a:noFill/>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XAML Control Colors</a:t>
            </a:r>
          </a:p>
        </p:txBody>
      </p:sp>
      <p:cxnSp>
        <p:nvCxnSpPr>
          <p:cNvPr id="20" name="New arrow"/>
          <p:cNvCxnSpPr/>
          <p:nvPr/>
        </p:nvCxnSpPr>
        <p:spPr>
          <a:xfrm>
            <a:off x="2941637" y="3497262"/>
            <a:ext cx="0" cy="381000"/>
          </a:xfrm>
          <a:prstGeom prst="straightConnector1">
            <a:avLst/>
          </a:prstGeom>
          <a:ln w="38100">
            <a:solidFill>
              <a:srgbClr val="00BCF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BaseHighBrush"/>
          <p:cNvSpPr/>
          <p:nvPr/>
        </p:nvSpPr>
        <p:spPr>
          <a:xfrm>
            <a:off x="6446837" y="3859152"/>
            <a:ext cx="5181600"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00FF"/>
                </a:solidFill>
                <a:effectLst/>
                <a:highlight>
                  <a:srgbClr val="FFFFFF"/>
                </a:highlight>
                <a:uLnTx/>
                <a:uFillTx/>
                <a:latin typeface="Consolas" panose="020B0609020204030204" pitchFamily="49" charset="0"/>
              </a:rPr>
              <a:t>ButtonForegroundPointerOver</a:t>
            </a:r>
            <a:endParaRPr kumimoji="0" lang="en-US" sz="2000" b="0" i="0" u="none" strike="noStrike" kern="0" cap="none" spc="0" normalizeH="0" baseline="0" noProof="0" dirty="0">
              <a:ln>
                <a:noFill/>
              </a:ln>
              <a:solidFill>
                <a:sysClr val="windowText" lastClr="000000"/>
              </a:solidFill>
              <a:effectLst/>
              <a:uLnTx/>
              <a:uFillTx/>
            </a:endParaRPr>
          </a:p>
        </p:txBody>
      </p:sp>
      <p:cxnSp>
        <p:nvCxnSpPr>
          <p:cNvPr id="24" name="PointerOver Arrow"/>
          <p:cNvCxnSpPr/>
          <p:nvPr/>
        </p:nvCxnSpPr>
        <p:spPr>
          <a:xfrm>
            <a:off x="9037637" y="3116262"/>
            <a:ext cx="0" cy="68580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PointerOver Arrow"/>
          <p:cNvCxnSpPr/>
          <p:nvPr/>
        </p:nvCxnSpPr>
        <p:spPr>
          <a:xfrm>
            <a:off x="9037637" y="4335462"/>
            <a:ext cx="0" cy="99060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bwMode="auto">
          <a:xfrm>
            <a:off x="6980236" y="3802062"/>
            <a:ext cx="4114801" cy="503238"/>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Tree>
    <p:extLst>
      <p:ext uri="{BB962C8B-B14F-4D97-AF65-F5344CB8AC3E}">
        <p14:creationId xmlns:p14="http://schemas.microsoft.com/office/powerpoint/2010/main" val="243255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8" grpId="0" animBg="1"/>
      <p:bldP spid="23" grpId="0"/>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Controls Design Guidance</a:t>
            </a:r>
          </a:p>
        </p:txBody>
      </p:sp>
      <p:sp>
        <p:nvSpPr>
          <p:cNvPr id="5" name="Text Placeholder 4"/>
          <p:cNvSpPr>
            <a:spLocks noGrp="1"/>
          </p:cNvSpPr>
          <p:nvPr>
            <p:ph type="body" sz="quarter" idx="10"/>
          </p:nvPr>
        </p:nvSpPr>
        <p:spPr>
          <a:xfrm>
            <a:off x="274638" y="1212850"/>
            <a:ext cx="11887200" cy="572464"/>
          </a:xfrm>
        </p:spPr>
        <p:txBody>
          <a:bodyPr/>
          <a:lstStyle/>
          <a:p>
            <a:r>
              <a:rPr lang="en-GB" sz="2800" dirty="0"/>
              <a:t>https://msdn.microsoft.com/en-us/windows/uwp/controls-and-patterns/index</a:t>
            </a:r>
          </a:p>
        </p:txBody>
      </p:sp>
      <p:pic>
        <p:nvPicPr>
          <p:cNvPr id="6" name="Picture 5"/>
          <p:cNvPicPr>
            <a:picLocks noChangeAspect="1"/>
          </p:cNvPicPr>
          <p:nvPr/>
        </p:nvPicPr>
        <p:blipFill rotWithShape="1">
          <a:blip r:embed="rId2"/>
          <a:srcRect b="15346"/>
          <a:stretch/>
        </p:blipFill>
        <p:spPr>
          <a:xfrm>
            <a:off x="1789746" y="2129110"/>
            <a:ext cx="8856984" cy="4865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969364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New! UWP Community Toolkit</a:t>
            </a:r>
          </a:p>
        </p:txBody>
      </p:sp>
      <p:sp>
        <p:nvSpPr>
          <p:cNvPr id="4" name="Text Placeholder 3"/>
          <p:cNvSpPr>
            <a:spLocks noGrp="1"/>
          </p:cNvSpPr>
          <p:nvPr>
            <p:ph type="body" sz="quarter" idx="10"/>
          </p:nvPr>
        </p:nvSpPr>
        <p:spPr>
          <a:xfrm>
            <a:off x="274638" y="6017542"/>
            <a:ext cx="11887200" cy="572464"/>
          </a:xfrm>
        </p:spPr>
        <p:txBody>
          <a:bodyPr/>
          <a:lstStyle/>
          <a:p>
            <a:r>
              <a:rPr lang="en-GB" sz="2800" dirty="0"/>
              <a:t>https://developer.microsoft.com/en-us/windows/uwp-community-toolkit</a:t>
            </a:r>
          </a:p>
        </p:txBody>
      </p:sp>
      <p:pic>
        <p:nvPicPr>
          <p:cNvPr id="5" name="Picture 4"/>
          <p:cNvPicPr>
            <a:picLocks noChangeAspect="1"/>
          </p:cNvPicPr>
          <p:nvPr/>
        </p:nvPicPr>
        <p:blipFill rotWithShape="1">
          <a:blip r:embed="rId2"/>
          <a:srcRect l="3264" t="3575" r="3264" b="3724"/>
          <a:stretch/>
        </p:blipFill>
        <p:spPr>
          <a:xfrm>
            <a:off x="2905869" y="1481038"/>
            <a:ext cx="6624736" cy="4320480"/>
          </a:xfrm>
          <a:prstGeom prst="rect">
            <a:avLst/>
          </a:prstGeom>
        </p:spPr>
      </p:pic>
    </p:spTree>
    <p:extLst>
      <p:ext uri="{BB962C8B-B14F-4D97-AF65-F5344CB8AC3E}">
        <p14:creationId xmlns:p14="http://schemas.microsoft.com/office/powerpoint/2010/main" val="38578701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18" y="2037257"/>
            <a:ext cx="5450682" cy="3857303"/>
          </a:xfrm>
          <a:prstGeom prst="rect">
            <a:avLst/>
          </a:prstGeom>
        </p:spPr>
      </p:pic>
      <p:sp>
        <p:nvSpPr>
          <p:cNvPr id="2" name="Title 1"/>
          <p:cNvSpPr>
            <a:spLocks noGrp="1"/>
          </p:cNvSpPr>
          <p:nvPr>
            <p:ph type="title"/>
          </p:nvPr>
        </p:nvSpPr>
        <p:spPr/>
        <p:txBody>
          <a:bodyPr/>
          <a:lstStyle/>
          <a:p>
            <a:r>
              <a:rPr lang="en-GB" dirty="0"/>
              <a:t>Free Preview: </a:t>
            </a:r>
            <a:r>
              <a:rPr lang="en-GB" dirty="0" err="1"/>
              <a:t>Infragistics</a:t>
            </a:r>
            <a:r>
              <a:rPr lang="en-GB" dirty="0"/>
              <a:t> UWP Controls</a:t>
            </a:r>
          </a:p>
        </p:txBody>
      </p:sp>
      <p:sp>
        <p:nvSpPr>
          <p:cNvPr id="3" name="Text Placeholder 2"/>
          <p:cNvSpPr>
            <a:spLocks noGrp="1"/>
          </p:cNvSpPr>
          <p:nvPr>
            <p:ph type="body" sz="quarter" idx="10"/>
          </p:nvPr>
        </p:nvSpPr>
        <p:spPr>
          <a:xfrm>
            <a:off x="274638" y="1048990"/>
            <a:ext cx="11887200" cy="2025170"/>
          </a:xfrm>
        </p:spPr>
        <p:txBody>
          <a:bodyPr/>
          <a:lstStyle/>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325" y="1258370"/>
            <a:ext cx="6153998" cy="34555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1933" y="1553046"/>
            <a:ext cx="7209506" cy="5101977"/>
          </a:xfrm>
          <a:prstGeom prst="rect">
            <a:avLst/>
          </a:prstGeom>
        </p:spPr>
      </p:pic>
      <p:sp>
        <p:nvSpPr>
          <p:cNvPr id="8" name="Text Placeholder 3"/>
          <p:cNvSpPr txBox="1">
            <a:spLocks/>
          </p:cNvSpPr>
          <p:nvPr/>
        </p:nvSpPr>
        <p:spPr>
          <a:xfrm>
            <a:off x="1066725" y="6306162"/>
            <a:ext cx="11887200" cy="5724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GB" sz="2800" b="0" i="0" u="none" strike="noStrike" kern="1200" cap="none" spc="0" normalizeH="0" baseline="0" noProof="0" dirty="0">
                <a:ln>
                  <a:noFill/>
                </a:ln>
                <a:gradFill>
                  <a:gsLst>
                    <a:gs pos="1250">
                      <a:schemeClr val="tx2"/>
                    </a:gs>
                    <a:gs pos="99000">
                      <a:schemeClr val="tx2"/>
                    </a:gs>
                  </a:gsLst>
                  <a:lin ang="5400000" scaled="0"/>
                </a:gradFill>
                <a:effectLst/>
                <a:uLnTx/>
                <a:uFillTx/>
                <a:latin typeface="+mj-lt"/>
                <a:ea typeface="+mn-ea"/>
                <a:cs typeface="+mn-cs"/>
              </a:rPr>
              <a:t>http://www.infragistics.com/products/universal-windows-platform</a:t>
            </a:r>
          </a:p>
        </p:txBody>
      </p:sp>
    </p:spTree>
    <p:extLst>
      <p:ext uri="{BB962C8B-B14F-4D97-AF65-F5344CB8AC3E}">
        <p14:creationId xmlns:p14="http://schemas.microsoft.com/office/powerpoint/2010/main" val="198853479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1573" y="472926"/>
            <a:ext cx="8228299" cy="1181862"/>
          </a:xfrm>
        </p:spPr>
        <p:txBody>
          <a:bodyPr/>
          <a:lstStyle/>
          <a:p>
            <a:r>
              <a:rPr lang="en-GB" dirty="0"/>
              <a:t>Demo: </a:t>
            </a:r>
            <a:r>
              <a:rPr lang="en-GB" dirty="0" err="1"/>
              <a:t>Infragistics</a:t>
            </a:r>
            <a:r>
              <a:rPr lang="en-GB" dirty="0"/>
              <a:t> UWP Controls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901" y="2705174"/>
            <a:ext cx="6486025" cy="3930061"/>
          </a:xfrm>
          <a:prstGeom prst="rect">
            <a:avLst/>
          </a:prstGeom>
        </p:spPr>
      </p:pic>
    </p:spTree>
    <p:extLst>
      <p:ext uri="{BB962C8B-B14F-4D97-AF65-F5344CB8AC3E}">
        <p14:creationId xmlns:p14="http://schemas.microsoft.com/office/powerpoint/2010/main" val="3247668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Responsive UI</a:t>
            </a:r>
          </a:p>
        </p:txBody>
      </p:sp>
    </p:spTree>
    <p:extLst>
      <p:ext uri="{BB962C8B-B14F-4D97-AF65-F5344CB8AC3E}">
        <p14:creationId xmlns:p14="http://schemas.microsoft.com/office/powerpoint/2010/main" val="16819904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Intuitive and effective</a:t>
            </a:r>
          </a:p>
        </p:txBody>
      </p:sp>
      <p:sp>
        <p:nvSpPr>
          <p:cNvPr id="4" name="Text Placeholder 3"/>
          <p:cNvSpPr>
            <a:spLocks noGrp="1"/>
          </p:cNvSpPr>
          <p:nvPr>
            <p:ph type="body" sz="quarter" idx="10"/>
          </p:nvPr>
        </p:nvSpPr>
        <p:spPr>
          <a:xfrm>
            <a:off x="274638" y="1212850"/>
            <a:ext cx="11887200" cy="2769989"/>
          </a:xfrm>
        </p:spPr>
        <p:txBody>
          <a:bodyPr/>
          <a:lstStyle/>
          <a:p>
            <a:r>
              <a:rPr lang="en-GB" dirty="0"/>
              <a:t>Adapts well to different screen sizes and displays</a:t>
            </a:r>
          </a:p>
          <a:p>
            <a:r>
              <a:rPr lang="en-GB" dirty="0"/>
              <a:t>Layout is clean and effective</a:t>
            </a:r>
          </a:p>
          <a:p>
            <a:r>
              <a:rPr lang="en-GB" dirty="0"/>
              <a:t>Usage is intuitive</a:t>
            </a:r>
          </a:p>
          <a:p>
            <a:r>
              <a:rPr lang="en-GB" dirty="0"/>
              <a:t>Adapts to user input method</a:t>
            </a:r>
          </a:p>
        </p:txBody>
      </p:sp>
      <p:sp>
        <p:nvSpPr>
          <p:cNvPr id="5" name="Title 2"/>
          <p:cNvSpPr txBox="1">
            <a:spLocks/>
          </p:cNvSpPr>
          <p:nvPr/>
        </p:nvSpPr>
        <p:spPr>
          <a:xfrm>
            <a:off x="4850085" y="4073326"/>
            <a:ext cx="8360469"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…and beautiful</a:t>
            </a:r>
          </a:p>
        </p:txBody>
      </p:sp>
      <p:sp>
        <p:nvSpPr>
          <p:cNvPr id="6" name="Text Placeholder 3"/>
          <p:cNvSpPr txBox="1">
            <a:spLocks/>
          </p:cNvSpPr>
          <p:nvPr/>
        </p:nvSpPr>
        <p:spPr>
          <a:xfrm>
            <a:off x="4849382" y="4990902"/>
            <a:ext cx="8358807" cy="141577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GB" sz="4000" b="0" i="0" u="none" strike="noStrike" kern="1200" cap="none" spc="0" normalizeH="0" baseline="0" noProof="0" dirty="0">
                <a:ln>
                  <a:noFill/>
                </a:ln>
                <a:gradFill>
                  <a:gsLst>
                    <a:gs pos="1250">
                      <a:schemeClr val="tx2"/>
                    </a:gs>
                    <a:gs pos="99000">
                      <a:schemeClr val="tx2"/>
                    </a:gs>
                  </a:gsLst>
                  <a:lin ang="5400000" scaled="0"/>
                </a:gradFill>
                <a:effectLst/>
                <a:uLnTx/>
                <a:uFillTx/>
                <a:latin typeface="+mj-lt"/>
                <a:ea typeface="+mn-ea"/>
                <a:cs typeface="+mn-cs"/>
              </a:rPr>
              <a:t>Uses animations effectively</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GB" sz="4000" b="0" i="0" u="none" strike="noStrike" kern="1200" cap="none" spc="0" normalizeH="0" baseline="0" noProof="0" dirty="0">
                <a:ln>
                  <a:noFill/>
                </a:ln>
                <a:gradFill>
                  <a:gsLst>
                    <a:gs pos="1250">
                      <a:schemeClr val="tx2"/>
                    </a:gs>
                    <a:gs pos="99000">
                      <a:schemeClr val="tx2"/>
                    </a:gs>
                  </a:gsLst>
                  <a:lin ang="5400000" scaled="0"/>
                </a:gradFill>
                <a:effectLst/>
                <a:uLnTx/>
                <a:uFillTx/>
                <a:latin typeface="+mj-lt"/>
                <a:ea typeface="+mn-ea"/>
                <a:cs typeface="+mn-cs"/>
              </a:rPr>
              <a:t>Pleasing to the eye</a:t>
            </a:r>
          </a:p>
        </p:txBody>
      </p:sp>
    </p:spTree>
    <p:extLst>
      <p:ext uri="{BB962C8B-B14F-4D97-AF65-F5344CB8AC3E}">
        <p14:creationId xmlns:p14="http://schemas.microsoft.com/office/powerpoint/2010/main" val="231532419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Same universal app, tailored for devices</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1611" b="14679"/>
          <a:stretch/>
        </p:blipFill>
        <p:spPr>
          <a:xfrm>
            <a:off x="882" y="1103580"/>
            <a:ext cx="10445156" cy="5875401"/>
          </a:xfrm>
          <a:prstGeom prst="rect">
            <a:avLst/>
          </a:prstGeom>
        </p:spPr>
      </p:pic>
    </p:spTree>
    <p:extLst>
      <p:ext uri="{BB962C8B-B14F-4D97-AF65-F5344CB8AC3E}">
        <p14:creationId xmlns:p14="http://schemas.microsoft.com/office/powerpoint/2010/main" val="193980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96" dirty="0"/>
              <a:t>How do I achieve all this with one UWP app?!</a:t>
            </a:r>
          </a:p>
        </p:txBody>
      </p:sp>
      <p:grpSp>
        <p:nvGrpSpPr>
          <p:cNvPr id="25" name="Group 24"/>
          <p:cNvGrpSpPr/>
          <p:nvPr/>
        </p:nvGrpSpPr>
        <p:grpSpPr>
          <a:xfrm>
            <a:off x="802319" y="1554338"/>
            <a:ext cx="3831310" cy="5288772"/>
            <a:chOff x="785794" y="1523999"/>
            <a:chExt cx="3756527" cy="5185541"/>
          </a:xfrm>
        </p:grpSpPr>
        <p:sp>
          <p:nvSpPr>
            <p:cNvPr id="5" name="TextBox 4"/>
            <p:cNvSpPr txBox="1"/>
            <p:nvPr/>
          </p:nvSpPr>
          <p:spPr>
            <a:xfrm>
              <a:off x="2993820" y="6075007"/>
              <a:ext cx="1548501" cy="634533"/>
            </a:xfrm>
            <a:prstGeom prst="rect">
              <a:avLst/>
            </a:prstGeom>
            <a:noFill/>
          </p:spPr>
          <p:txBody>
            <a:bodyPr wrap="none" lIns="186521" tIns="149217" rIns="186521" bIns="149217" rtlCol="0">
              <a:spAutoFit/>
            </a:bodyPr>
            <a:lstStyle/>
            <a:p>
              <a:pPr marL="0" marR="0" lvl="0" indent="0" defTabSz="914400" eaLnBrk="1" fontAlgn="auto" latinLnBrk="0" hangingPunct="1">
                <a:lnSpc>
                  <a:spcPct val="90000"/>
                </a:lnSpc>
                <a:spcBef>
                  <a:spcPts val="0"/>
                </a:spcBef>
                <a:spcAft>
                  <a:spcPts val="612"/>
                </a:spcAft>
                <a:buClrTx/>
                <a:buSzTx/>
                <a:buFontTx/>
                <a:buNone/>
                <a:tabLst/>
                <a:defRPr/>
              </a:pPr>
              <a:r>
                <a:rPr kumimoji="0" lang="en-US" sz="2448" b="0" i="0" u="none" strike="noStrike" kern="0" cap="none" spc="0" normalizeH="0" baseline="0" noProof="0" dirty="0">
                  <a:ln>
                    <a:noFill/>
                  </a:ln>
                  <a:solidFill>
                    <a:schemeClr val="bg1"/>
                  </a:solidFill>
                  <a:effectLst/>
                  <a:uLnTx/>
                  <a:uFillTx/>
                </a:rPr>
                <a:t>Platform</a:t>
              </a:r>
              <a:endParaRPr kumimoji="0" lang="en-GB" sz="2448" b="0" i="0" u="none" strike="noStrike" kern="0" cap="none" spc="0" normalizeH="0" baseline="0" noProof="0" dirty="0" err="1">
                <a:ln>
                  <a:noFill/>
                </a:ln>
                <a:solidFill>
                  <a:schemeClr val="bg1"/>
                </a:solidFill>
                <a:effectLst/>
                <a:uLnTx/>
                <a:uFillTx/>
              </a:endParaRPr>
            </a:p>
          </p:txBody>
        </p:sp>
        <p:sp>
          <p:nvSpPr>
            <p:cNvPr id="13" name="Oval 12"/>
            <p:cNvSpPr/>
            <p:nvPr/>
          </p:nvSpPr>
          <p:spPr bwMode="auto">
            <a:xfrm>
              <a:off x="1396435" y="1523999"/>
              <a:ext cx="2019300" cy="2019300"/>
            </a:xfrm>
            <a:prstGeom prst="ellipse">
              <a:avLst/>
            </a:prstGeom>
            <a:solidFill>
              <a:schemeClr val="accent6">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Platform</a:t>
              </a:r>
              <a:endParaRPr kumimoji="0" lang="en-GB" sz="1632"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14" name="TextBox 13"/>
            <p:cNvSpPr txBox="1"/>
            <p:nvPr/>
          </p:nvSpPr>
          <p:spPr>
            <a:xfrm>
              <a:off x="800100" y="3647933"/>
              <a:ext cx="3274935" cy="1127425"/>
            </a:xfrm>
            <a:prstGeom prst="rect">
              <a:avLst/>
            </a:prstGeom>
            <a:noFill/>
          </p:spPr>
          <p:txBody>
            <a:bodyPr wrap="none" lIns="186521" tIns="149217" rIns="186521" bIns="149217" rtlCol="0">
              <a:spAutoFit/>
            </a:bodyPr>
            <a:lstStyle/>
            <a:p>
              <a:pPr marL="349724" marR="0" lvl="0" indent="-349724" defTabSz="914400" eaLnBrk="1" fontAlgn="auto" latinLnBrk="0" hangingPunct="1">
                <a:lnSpc>
                  <a:spcPct val="90000"/>
                </a:lnSpc>
                <a:spcBef>
                  <a:spcPts val="0"/>
                </a:spcBef>
                <a:spcAft>
                  <a:spcPts val="612"/>
                </a:spcAft>
                <a:buClrTx/>
                <a:buSzTx/>
                <a:buFont typeface="Wingdings" panose="05000000000000000000" pitchFamily="2" charset="2"/>
                <a:buChar char="§"/>
                <a:tabLst/>
                <a:defRPr/>
              </a:pPr>
              <a:r>
                <a:rPr kumimoji="0" lang="en-US" sz="1632" b="0" i="0" u="none" strike="noStrike" kern="0" cap="none" spc="0" normalizeH="0" baseline="0" noProof="0" dirty="0">
                  <a:ln>
                    <a:noFill/>
                  </a:ln>
                  <a:solidFill>
                    <a:schemeClr val="accent2"/>
                  </a:solidFill>
                  <a:effectLst/>
                  <a:uLnTx/>
                  <a:uFillTx/>
                </a:rPr>
                <a:t>Universal Controls + Styling</a:t>
              </a:r>
            </a:p>
            <a:p>
              <a:pPr marL="349724" marR="0" lvl="0" indent="-349724" defTabSz="914400" eaLnBrk="1" fontAlgn="auto" latinLnBrk="0" hangingPunct="1">
                <a:lnSpc>
                  <a:spcPct val="90000"/>
                </a:lnSpc>
                <a:spcBef>
                  <a:spcPts val="0"/>
                </a:spcBef>
                <a:spcAft>
                  <a:spcPts val="612"/>
                </a:spcAft>
                <a:buClrTx/>
                <a:buSzTx/>
                <a:buFont typeface="Wingdings" panose="05000000000000000000" pitchFamily="2" charset="2"/>
                <a:buChar char="§"/>
                <a:tabLst/>
                <a:defRPr/>
              </a:pPr>
              <a:r>
                <a:rPr kumimoji="0" lang="en-US" sz="1632" b="0" i="0" u="none" strike="noStrike" kern="0" cap="none" spc="0" normalizeH="0" baseline="0" noProof="0" dirty="0">
                  <a:ln>
                    <a:noFill/>
                  </a:ln>
                  <a:solidFill>
                    <a:schemeClr val="accent2"/>
                  </a:solidFill>
                  <a:effectLst/>
                  <a:uLnTx/>
                  <a:uFillTx/>
                </a:rPr>
                <a:t>Fluid Layout Panels</a:t>
              </a:r>
            </a:p>
            <a:p>
              <a:pPr marL="349724" marR="0" lvl="0" indent="-349724" defTabSz="914400" eaLnBrk="1" fontAlgn="auto" latinLnBrk="0" hangingPunct="1">
                <a:lnSpc>
                  <a:spcPct val="90000"/>
                </a:lnSpc>
                <a:spcBef>
                  <a:spcPts val="0"/>
                </a:spcBef>
                <a:spcAft>
                  <a:spcPts val="612"/>
                </a:spcAft>
                <a:buClrTx/>
                <a:buSzTx/>
                <a:buFont typeface="Wingdings" panose="05000000000000000000" pitchFamily="2" charset="2"/>
                <a:buChar char="§"/>
                <a:tabLst/>
                <a:defRPr/>
              </a:pPr>
              <a:r>
                <a:rPr kumimoji="0" lang="en-US" sz="1632" b="0" i="0" u="none" strike="noStrike" kern="0" cap="none" spc="0" normalizeH="0" baseline="0" noProof="0" dirty="0">
                  <a:ln>
                    <a:noFill/>
                  </a:ln>
                  <a:solidFill>
                    <a:schemeClr val="accent2"/>
                  </a:solidFill>
                  <a:effectLst/>
                  <a:uLnTx/>
                  <a:uFillTx/>
                </a:rPr>
                <a:t>Effective Pixels + Scaling</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94" y="5015962"/>
              <a:ext cx="3240582" cy="1259419"/>
            </a:xfrm>
            <a:prstGeom prst="rect">
              <a:avLst/>
            </a:prstGeom>
          </p:spPr>
        </p:pic>
      </p:grpSp>
      <p:grpSp>
        <p:nvGrpSpPr>
          <p:cNvPr id="27" name="Group 26"/>
          <p:cNvGrpSpPr/>
          <p:nvPr/>
        </p:nvGrpSpPr>
        <p:grpSpPr>
          <a:xfrm>
            <a:off x="8977191" y="1548720"/>
            <a:ext cx="4325890" cy="4825682"/>
            <a:chOff x="8801102" y="1518491"/>
            <a:chExt cx="4241454" cy="4731490"/>
          </a:xfrm>
        </p:grpSpPr>
        <p:sp>
          <p:nvSpPr>
            <p:cNvPr id="19" name="Oval 18"/>
            <p:cNvSpPr/>
            <p:nvPr/>
          </p:nvSpPr>
          <p:spPr bwMode="auto">
            <a:xfrm>
              <a:off x="9160945" y="1518491"/>
              <a:ext cx="2019300" cy="2019300"/>
            </a:xfrm>
            <a:prstGeom prst="ellipse">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Tooling</a:t>
              </a:r>
              <a:endParaRPr kumimoji="0" lang="en-GB" sz="1632"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2" name="TextBox 21"/>
            <p:cNvSpPr txBox="1"/>
            <p:nvPr/>
          </p:nvSpPr>
          <p:spPr>
            <a:xfrm>
              <a:off x="8801102" y="3647933"/>
              <a:ext cx="4241454" cy="824456"/>
            </a:xfrm>
            <a:prstGeom prst="rect">
              <a:avLst/>
            </a:prstGeom>
            <a:noFill/>
          </p:spPr>
          <p:txBody>
            <a:bodyPr wrap="square" lIns="186521" tIns="149217" rIns="186521" bIns="149217" rtlCol="0">
              <a:spAutoFit/>
            </a:bodyPr>
            <a:lstStyle/>
            <a:p>
              <a:pPr marL="349724" marR="0" lvl="0" indent="-349724" defTabSz="914400" eaLnBrk="1" fontAlgn="auto" latinLnBrk="0" hangingPunct="1">
                <a:lnSpc>
                  <a:spcPct val="90000"/>
                </a:lnSpc>
                <a:spcBef>
                  <a:spcPts val="0"/>
                </a:spcBef>
                <a:spcAft>
                  <a:spcPts val="612"/>
                </a:spcAft>
                <a:buClrTx/>
                <a:buSzTx/>
                <a:buFont typeface="Wingdings" panose="05000000000000000000" pitchFamily="2" charset="2"/>
                <a:buChar char="§"/>
                <a:tabLst/>
                <a:defRPr/>
              </a:pPr>
              <a:r>
                <a:rPr kumimoji="0" lang="en-US" sz="1632" b="0" i="0" u="none" strike="noStrike" kern="0" cap="none" spc="0" normalizeH="0" baseline="0" noProof="0" dirty="0">
                  <a:ln>
                    <a:noFill/>
                  </a:ln>
                  <a:solidFill>
                    <a:schemeClr val="accent2"/>
                  </a:solidFill>
                  <a:effectLst/>
                  <a:uLnTx/>
                  <a:uFillTx/>
                </a:rPr>
                <a:t>Visual Studio + Blend</a:t>
              </a:r>
            </a:p>
            <a:p>
              <a:pPr marL="349724" marR="0" lvl="0" indent="-349724" defTabSz="914400" eaLnBrk="1" fontAlgn="auto" latinLnBrk="0" hangingPunct="1">
                <a:lnSpc>
                  <a:spcPct val="90000"/>
                </a:lnSpc>
                <a:spcBef>
                  <a:spcPts val="0"/>
                </a:spcBef>
                <a:spcAft>
                  <a:spcPts val="612"/>
                </a:spcAft>
                <a:buClrTx/>
                <a:buSzTx/>
                <a:buFont typeface="Wingdings" panose="05000000000000000000" pitchFamily="2" charset="2"/>
                <a:buChar char="§"/>
                <a:tabLst/>
                <a:defRPr/>
              </a:pPr>
              <a:r>
                <a:rPr kumimoji="0" lang="en-US" sz="1632" b="0" i="0" u="none" strike="noStrike" kern="0" cap="none" spc="0" normalizeH="0" baseline="0" noProof="0" dirty="0">
                  <a:ln>
                    <a:noFill/>
                  </a:ln>
                  <a:solidFill>
                    <a:schemeClr val="accent2"/>
                  </a:solidFill>
                  <a:effectLst/>
                  <a:uLnTx/>
                  <a:uFillTx/>
                </a:rPr>
                <a:t>Simulate at Design time</a:t>
              </a:r>
            </a:p>
          </p:txBody>
        </p:sp>
        <p:pic>
          <p:nvPicPr>
            <p:cNvPr id="23" name="Picture 2" descr="visual studio 2015 device preview toolb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6400" y="4507816"/>
              <a:ext cx="1511139" cy="17421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4897050" y="1548720"/>
            <a:ext cx="4325890" cy="4851587"/>
            <a:chOff x="4800601" y="1518491"/>
            <a:chExt cx="4241454" cy="4756890"/>
          </a:xfrm>
        </p:grpSpPr>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6000" y="5011822"/>
              <a:ext cx="2975478" cy="1263559"/>
            </a:xfrm>
            <a:prstGeom prst="rect">
              <a:avLst/>
            </a:prstGeom>
          </p:spPr>
        </p:pic>
        <p:sp>
          <p:nvSpPr>
            <p:cNvPr id="16" name="Oval 15"/>
            <p:cNvSpPr/>
            <p:nvPr/>
          </p:nvSpPr>
          <p:spPr bwMode="auto">
            <a:xfrm>
              <a:off x="5278690" y="1518491"/>
              <a:ext cx="2019300" cy="2019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Developer</a:t>
              </a:r>
            </a:p>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 Designer</a:t>
              </a:r>
              <a:endParaRPr kumimoji="0" lang="en-GB" sz="1632"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0" name="TextBox 19"/>
            <p:cNvSpPr txBox="1"/>
            <p:nvPr/>
          </p:nvSpPr>
          <p:spPr>
            <a:xfrm>
              <a:off x="4800601" y="3647933"/>
              <a:ext cx="4241454" cy="1882438"/>
            </a:xfrm>
            <a:prstGeom prst="rect">
              <a:avLst/>
            </a:prstGeom>
            <a:noFill/>
          </p:spPr>
          <p:txBody>
            <a:bodyPr wrap="square" lIns="186521" tIns="149217" rIns="186521" bIns="149217" rtlCol="0">
              <a:spAutoFit/>
            </a:bodyPr>
            <a:lstStyle/>
            <a:p>
              <a:pPr marL="349724" marR="0" lvl="0" indent="-349724" defTabSz="914400" eaLnBrk="1" fontAlgn="auto" latinLnBrk="0" hangingPunct="1">
                <a:lnSpc>
                  <a:spcPct val="90000"/>
                </a:lnSpc>
                <a:spcBef>
                  <a:spcPts val="0"/>
                </a:spcBef>
                <a:spcAft>
                  <a:spcPts val="612"/>
                </a:spcAft>
                <a:buClrTx/>
                <a:buSzTx/>
                <a:buFont typeface="Wingdings" panose="05000000000000000000" pitchFamily="2" charset="2"/>
                <a:buChar char="§"/>
                <a:tabLst/>
                <a:defRPr/>
              </a:pPr>
              <a:r>
                <a:rPr kumimoji="0" lang="en-US" sz="1632" b="0" i="0" u="none" strike="noStrike" kern="0" cap="none" spc="0" normalizeH="0" baseline="0" noProof="0" dirty="0">
                  <a:ln>
                    <a:noFill/>
                  </a:ln>
                  <a:solidFill>
                    <a:schemeClr val="accent2"/>
                  </a:solidFill>
                  <a:effectLst/>
                  <a:uLnTx/>
                  <a:uFillTx/>
                </a:rPr>
                <a:t>Utilize the same adaptive layout techniques from Web</a:t>
              </a:r>
            </a:p>
            <a:p>
              <a:pPr marL="349724" marR="0" lvl="0" indent="-349724" defTabSz="914400" eaLnBrk="1" fontAlgn="auto" latinLnBrk="0" hangingPunct="1">
                <a:lnSpc>
                  <a:spcPct val="90000"/>
                </a:lnSpc>
                <a:spcBef>
                  <a:spcPts val="0"/>
                </a:spcBef>
                <a:spcAft>
                  <a:spcPts val="612"/>
                </a:spcAft>
                <a:buClrTx/>
                <a:buSzTx/>
                <a:buFont typeface="Wingdings" panose="05000000000000000000" pitchFamily="2" charset="2"/>
                <a:buChar char="§"/>
                <a:tabLst/>
                <a:defRPr/>
              </a:pPr>
              <a:r>
                <a:rPr kumimoji="0" lang="en-US" sz="1632" b="0" i="0" u="none" strike="noStrike" kern="0" cap="none" spc="0" normalizeH="0" baseline="0" noProof="0" dirty="0">
                  <a:ln>
                    <a:noFill/>
                  </a:ln>
                  <a:solidFill>
                    <a:schemeClr val="accent2"/>
                  </a:solidFill>
                  <a:effectLst/>
                  <a:uLnTx/>
                  <a:uFillTx/>
                </a:rPr>
                <a:t>Custom triggers, separate XAML, separate code as needed</a:t>
              </a:r>
            </a:p>
            <a:p>
              <a:pPr marL="349724" marR="0" lvl="0" indent="-349724" defTabSz="914400" eaLnBrk="1" fontAlgn="auto" latinLnBrk="0" hangingPunct="1">
                <a:lnSpc>
                  <a:spcPct val="90000"/>
                </a:lnSpc>
                <a:spcBef>
                  <a:spcPts val="0"/>
                </a:spcBef>
                <a:spcAft>
                  <a:spcPts val="612"/>
                </a:spcAft>
                <a:buClrTx/>
                <a:buSzTx/>
                <a:buFont typeface="Wingdings" panose="05000000000000000000" pitchFamily="2" charset="2"/>
                <a:buChar char="§"/>
                <a:tabLst/>
                <a:defRPr/>
              </a:pPr>
              <a:r>
                <a:rPr kumimoji="0" lang="en-US" sz="1632" b="0" i="0" u="none" strike="noStrike" kern="0" cap="none" spc="0" normalizeH="0" baseline="0" noProof="0" dirty="0">
                  <a:ln>
                    <a:noFill/>
                  </a:ln>
                  <a:solidFill>
                    <a:schemeClr val="accent2"/>
                  </a:solidFill>
                  <a:effectLst/>
                  <a:uLnTx/>
                  <a:uFillTx/>
                </a:rPr>
                <a:t>Define Key Screen “Breakpoints”</a:t>
              </a:r>
            </a:p>
            <a:p>
              <a:pPr marL="349724" marR="0" lvl="0" indent="-349724" defTabSz="914400" eaLnBrk="1" fontAlgn="auto" latinLnBrk="0" hangingPunct="1">
                <a:lnSpc>
                  <a:spcPct val="90000"/>
                </a:lnSpc>
                <a:spcBef>
                  <a:spcPts val="0"/>
                </a:spcBef>
                <a:spcAft>
                  <a:spcPts val="612"/>
                </a:spcAft>
                <a:buClrTx/>
                <a:buSzTx/>
                <a:buFont typeface="Wingdings" panose="05000000000000000000" pitchFamily="2" charset="2"/>
                <a:buChar char="§"/>
                <a:tabLst/>
                <a:defRPr/>
              </a:pPr>
              <a:endParaRPr kumimoji="0" lang="en-GB" sz="1632" b="0" i="0" u="none" strike="noStrike" kern="0" cap="none" spc="0" normalizeH="0" baseline="0" noProof="0" dirty="0" err="1">
                <a:ln>
                  <a:noFill/>
                </a:ln>
                <a:solidFill>
                  <a:schemeClr val="accent2"/>
                </a:solidFill>
                <a:effectLst/>
                <a:uLnTx/>
                <a:uFillTx/>
              </a:endParaRPr>
            </a:p>
          </p:txBody>
        </p:sp>
      </p:grpSp>
    </p:spTree>
    <p:extLst>
      <p:ext uri="{BB962C8B-B14F-4D97-AF65-F5344CB8AC3E}">
        <p14:creationId xmlns:p14="http://schemas.microsoft.com/office/powerpoint/2010/main" val="3421622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77073" y="295274"/>
            <a:ext cx="11889564" cy="917575"/>
          </a:xfrm>
        </p:spPr>
        <p:txBody>
          <a:bodyPr/>
          <a:lstStyle/>
          <a:p>
            <a:r>
              <a:rPr lang="en-US" dirty="0">
                <a:solidFill>
                  <a:schemeClr val="bg1"/>
                </a:solidFill>
              </a:rPr>
              <a:t>Cross-Device Platform Considerations</a:t>
            </a:r>
          </a:p>
        </p:txBody>
      </p:sp>
      <p:sp>
        <p:nvSpPr>
          <p:cNvPr id="24" name="TextBox 23"/>
          <p:cNvSpPr txBox="1"/>
          <p:nvPr/>
        </p:nvSpPr>
        <p:spPr>
          <a:xfrm>
            <a:off x="9360725" y="4792662"/>
            <a:ext cx="2801112" cy="871008"/>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rPr>
              <a:t>Web App =&gt; 150%</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rPr>
              <a:t>XAML =&gt; 200%</a:t>
            </a:r>
          </a:p>
        </p:txBody>
      </p:sp>
      <p:grpSp>
        <p:nvGrpSpPr>
          <p:cNvPr id="2" name="Group 1"/>
          <p:cNvGrpSpPr/>
          <p:nvPr/>
        </p:nvGrpSpPr>
        <p:grpSpPr>
          <a:xfrm>
            <a:off x="884237" y="3425455"/>
            <a:ext cx="1771788" cy="1383268"/>
            <a:chOff x="884237" y="3425455"/>
            <a:chExt cx="1771788" cy="1383268"/>
          </a:xfrm>
        </p:grpSpPr>
        <p:grpSp>
          <p:nvGrpSpPr>
            <p:cNvPr id="10" name="Group 9"/>
            <p:cNvGrpSpPr/>
            <p:nvPr/>
          </p:nvGrpSpPr>
          <p:grpSpPr>
            <a:xfrm>
              <a:off x="1632016" y="3425455"/>
              <a:ext cx="357919" cy="648123"/>
              <a:chOff x="7741905" y="2382711"/>
              <a:chExt cx="468450" cy="848274"/>
            </a:xfrm>
          </p:grpSpPr>
          <p:pic>
            <p:nvPicPr>
              <p:cNvPr id="11" name="Picture 10"/>
              <p:cNvPicPr>
                <a:picLocks noChangeAspect="1"/>
              </p:cNvPicPr>
              <p:nvPr/>
            </p:nvPicPr>
            <p:blipFill>
              <a:blip r:embed="rId3"/>
              <a:stretch>
                <a:fillRect/>
              </a:stretch>
            </p:blipFill>
            <p:spPr>
              <a:xfrm>
                <a:off x="7741905" y="2382711"/>
                <a:ext cx="468450" cy="848274"/>
              </a:xfrm>
              <a:prstGeom prst="rect">
                <a:avLst/>
              </a:prstGeom>
            </p:spPr>
          </p:pic>
          <p:pic>
            <p:nvPicPr>
              <p:cNvPr id="12" name="Picture 11"/>
              <p:cNvPicPr>
                <a:picLocks noChangeAspect="1"/>
              </p:cNvPicPr>
              <p:nvPr/>
            </p:nvPicPr>
            <p:blipFill>
              <a:blip r:embed="rId4"/>
              <a:stretch>
                <a:fillRect/>
              </a:stretch>
            </p:blipFill>
            <p:spPr>
              <a:xfrm>
                <a:off x="7880987" y="2711450"/>
                <a:ext cx="190285" cy="175647"/>
              </a:xfrm>
              <a:prstGeom prst="rect">
                <a:avLst/>
              </a:prstGeom>
            </p:spPr>
          </p:pic>
        </p:grpSp>
        <p:sp>
          <p:nvSpPr>
            <p:cNvPr id="16" name="TextBox 15"/>
            <p:cNvSpPr txBox="1"/>
            <p:nvPr/>
          </p:nvSpPr>
          <p:spPr>
            <a:xfrm>
              <a:off x="884237" y="4180859"/>
              <a:ext cx="1771788" cy="6278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mj-lt"/>
                </a:rPr>
                <a:t>360 </a:t>
              </a:r>
              <a:r>
                <a:rPr kumimoji="0" lang="en-US" sz="2400" b="0" i="0" u="none" strike="noStrike" kern="0" cap="none" spc="0" normalizeH="0" baseline="0" noProof="0">
                  <a:ln>
                    <a:noFill/>
                  </a:ln>
                  <a:solidFill>
                    <a:schemeClr val="bg1"/>
                  </a:solidFill>
                  <a:effectLst/>
                  <a:uLnTx/>
                  <a:uFillTx/>
                  <a:latin typeface="+mj-lt"/>
                </a:rPr>
                <a:t>x 640*</a:t>
              </a:r>
              <a:endParaRPr kumimoji="0" lang="en-US" sz="2400" b="0" i="0" u="none" strike="noStrike" kern="0" cap="none" spc="0" normalizeH="0" baseline="0" noProof="0" dirty="0">
                <a:ln>
                  <a:noFill/>
                </a:ln>
                <a:solidFill>
                  <a:schemeClr val="bg1"/>
                </a:solidFill>
                <a:effectLst/>
                <a:uLnTx/>
                <a:uFillTx/>
                <a:latin typeface="+mj-lt"/>
              </a:endParaRPr>
            </a:p>
          </p:txBody>
        </p:sp>
      </p:grpSp>
      <p:grpSp>
        <p:nvGrpSpPr>
          <p:cNvPr id="21" name="Group 20"/>
          <p:cNvGrpSpPr/>
          <p:nvPr/>
        </p:nvGrpSpPr>
        <p:grpSpPr>
          <a:xfrm>
            <a:off x="4699548" y="3266188"/>
            <a:ext cx="1844423" cy="1542535"/>
            <a:chOff x="4084637" y="3268391"/>
            <a:chExt cx="1844423" cy="1542535"/>
          </a:xfrm>
        </p:grpSpPr>
        <p:grpSp>
          <p:nvGrpSpPr>
            <p:cNvPr id="7" name="Group 6"/>
            <p:cNvGrpSpPr/>
            <p:nvPr/>
          </p:nvGrpSpPr>
          <p:grpSpPr>
            <a:xfrm>
              <a:off x="4294448" y="3268391"/>
              <a:ext cx="1424805" cy="807390"/>
              <a:chOff x="3348126" y="4015477"/>
              <a:chExt cx="1193711" cy="676437"/>
            </a:xfrm>
          </p:grpSpPr>
          <p:pic>
            <p:nvPicPr>
              <p:cNvPr id="8" name="Picture 7"/>
              <p:cNvPicPr>
                <a:picLocks noChangeAspect="1"/>
              </p:cNvPicPr>
              <p:nvPr/>
            </p:nvPicPr>
            <p:blipFill>
              <a:blip r:embed="rId5"/>
              <a:stretch>
                <a:fillRect/>
              </a:stretch>
            </p:blipFill>
            <p:spPr>
              <a:xfrm>
                <a:off x="3348126" y="4015477"/>
                <a:ext cx="1193711" cy="676437"/>
              </a:xfrm>
              <a:prstGeom prst="rect">
                <a:avLst/>
              </a:prstGeom>
            </p:spPr>
          </p:pic>
          <p:pic>
            <p:nvPicPr>
              <p:cNvPr id="9" name="Picture 8"/>
              <p:cNvPicPr>
                <a:picLocks noChangeAspect="1"/>
              </p:cNvPicPr>
              <p:nvPr/>
            </p:nvPicPr>
            <p:blipFill>
              <a:blip r:embed="rId4"/>
              <a:stretch>
                <a:fillRect/>
              </a:stretch>
            </p:blipFill>
            <p:spPr>
              <a:xfrm>
                <a:off x="3818346" y="4236802"/>
                <a:ext cx="253270" cy="233786"/>
              </a:xfrm>
              <a:prstGeom prst="rect">
                <a:avLst/>
              </a:prstGeom>
            </p:spPr>
          </p:pic>
        </p:grpSp>
        <p:sp>
          <p:nvSpPr>
            <p:cNvPr id="17" name="TextBox 16"/>
            <p:cNvSpPr txBox="1"/>
            <p:nvPr/>
          </p:nvSpPr>
          <p:spPr>
            <a:xfrm>
              <a:off x="4084637" y="4183062"/>
              <a:ext cx="1844423" cy="6278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mj-lt"/>
                </a:rPr>
                <a:t>1366 </a:t>
              </a:r>
              <a:r>
                <a:rPr kumimoji="0" lang="en-US" sz="2400" b="0" i="0" u="none" strike="noStrike" kern="0" cap="none" spc="0" normalizeH="0" baseline="0" noProof="0">
                  <a:ln>
                    <a:noFill/>
                  </a:ln>
                  <a:solidFill>
                    <a:schemeClr val="bg1"/>
                  </a:solidFill>
                  <a:effectLst/>
                  <a:uLnTx/>
                  <a:uFillTx/>
                  <a:latin typeface="+mj-lt"/>
                </a:rPr>
                <a:t>x 768*</a:t>
              </a:r>
              <a:endParaRPr kumimoji="0" lang="en-US" sz="2400" b="0" i="0" u="none" strike="noStrike" kern="0" cap="none" spc="0" normalizeH="0" baseline="0" noProof="0" dirty="0">
                <a:ln>
                  <a:noFill/>
                </a:ln>
                <a:solidFill>
                  <a:schemeClr val="bg1"/>
                </a:solidFill>
                <a:effectLst/>
                <a:uLnTx/>
                <a:uFillTx/>
                <a:latin typeface="+mj-lt"/>
              </a:endParaRPr>
            </a:p>
          </p:txBody>
        </p:sp>
      </p:grpSp>
      <p:grpSp>
        <p:nvGrpSpPr>
          <p:cNvPr id="20" name="Group 19"/>
          <p:cNvGrpSpPr/>
          <p:nvPr/>
        </p:nvGrpSpPr>
        <p:grpSpPr>
          <a:xfrm>
            <a:off x="6680748" y="2766844"/>
            <a:ext cx="2052089" cy="2041879"/>
            <a:chOff x="6680748" y="2766844"/>
            <a:chExt cx="2052089" cy="2041879"/>
          </a:xfrm>
        </p:grpSpPr>
        <p:grpSp>
          <p:nvGrpSpPr>
            <p:cNvPr id="13" name="Group 12"/>
            <p:cNvGrpSpPr/>
            <p:nvPr/>
          </p:nvGrpSpPr>
          <p:grpSpPr>
            <a:xfrm>
              <a:off x="6945622" y="2766844"/>
              <a:ext cx="1470074" cy="1306734"/>
              <a:chOff x="5075237" y="3456052"/>
              <a:chExt cx="1470074" cy="1306734"/>
            </a:xfrm>
          </p:grpSpPr>
          <p:pic>
            <p:nvPicPr>
              <p:cNvPr id="14" name="Picture 13"/>
              <p:cNvPicPr>
                <a:picLocks noChangeAspect="1"/>
              </p:cNvPicPr>
              <p:nvPr/>
            </p:nvPicPr>
            <p:blipFill>
              <a:blip r:embed="rId6"/>
              <a:stretch>
                <a:fillRect/>
              </a:stretch>
            </p:blipFill>
            <p:spPr>
              <a:xfrm>
                <a:off x="5075237" y="3456052"/>
                <a:ext cx="1470074" cy="1306734"/>
              </a:xfrm>
              <a:prstGeom prst="rect">
                <a:avLst/>
              </a:prstGeom>
            </p:spPr>
          </p:pic>
          <p:pic>
            <p:nvPicPr>
              <p:cNvPr id="15" name="Picture 14"/>
              <p:cNvPicPr>
                <a:picLocks noChangeAspect="1"/>
              </p:cNvPicPr>
              <p:nvPr/>
            </p:nvPicPr>
            <p:blipFill>
              <a:blip r:embed="rId4"/>
              <a:stretch>
                <a:fillRect/>
              </a:stretch>
            </p:blipFill>
            <p:spPr>
              <a:xfrm>
                <a:off x="5683180" y="3722621"/>
                <a:ext cx="306457" cy="282882"/>
              </a:xfrm>
              <a:prstGeom prst="rect">
                <a:avLst/>
              </a:prstGeom>
            </p:spPr>
          </p:pic>
        </p:grpSp>
        <p:sp>
          <p:nvSpPr>
            <p:cNvPr id="18" name="TextBox 17"/>
            <p:cNvSpPr txBox="1"/>
            <p:nvPr/>
          </p:nvSpPr>
          <p:spPr>
            <a:xfrm>
              <a:off x="6680748" y="4180859"/>
              <a:ext cx="2052089" cy="6278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mj-lt"/>
                </a:rPr>
                <a:t>1920 x 1080*</a:t>
              </a:r>
            </a:p>
          </p:txBody>
        </p:sp>
      </p:grpSp>
      <p:grpSp>
        <p:nvGrpSpPr>
          <p:cNvPr id="4" name="Group 3"/>
          <p:cNvGrpSpPr/>
          <p:nvPr/>
        </p:nvGrpSpPr>
        <p:grpSpPr>
          <a:xfrm>
            <a:off x="2732225" y="3348586"/>
            <a:ext cx="1896434" cy="1460137"/>
            <a:chOff x="2732225" y="3348586"/>
            <a:chExt cx="1896434" cy="1460137"/>
          </a:xfrm>
        </p:grpSpPr>
        <p:grpSp>
          <p:nvGrpSpPr>
            <p:cNvPr id="28" name="Group 27"/>
            <p:cNvGrpSpPr/>
            <p:nvPr/>
          </p:nvGrpSpPr>
          <p:grpSpPr>
            <a:xfrm>
              <a:off x="3122706" y="3348586"/>
              <a:ext cx="1053892" cy="755197"/>
              <a:chOff x="7097114" y="4015477"/>
              <a:chExt cx="1007188" cy="721730"/>
            </a:xfrm>
          </p:grpSpPr>
          <p:pic>
            <p:nvPicPr>
              <p:cNvPr id="29" name="Picture 28"/>
              <p:cNvPicPr>
                <a:picLocks noChangeAspect="1"/>
              </p:cNvPicPr>
              <p:nvPr/>
            </p:nvPicPr>
            <p:blipFill>
              <a:blip r:embed="rId7"/>
              <a:stretch>
                <a:fillRect/>
              </a:stretch>
            </p:blipFill>
            <p:spPr>
              <a:xfrm>
                <a:off x="7097114" y="4015477"/>
                <a:ext cx="1007188" cy="721730"/>
              </a:xfrm>
              <a:prstGeom prst="rect">
                <a:avLst/>
              </a:prstGeom>
            </p:spPr>
          </p:pic>
          <p:pic>
            <p:nvPicPr>
              <p:cNvPr id="30" name="Picture 29"/>
              <p:cNvPicPr>
                <a:picLocks noChangeAspect="1"/>
              </p:cNvPicPr>
              <p:nvPr/>
            </p:nvPicPr>
            <p:blipFill>
              <a:blip r:embed="rId4"/>
              <a:stretch>
                <a:fillRect/>
              </a:stretch>
            </p:blipFill>
            <p:spPr>
              <a:xfrm>
                <a:off x="7463308" y="4231848"/>
                <a:ext cx="278597" cy="257165"/>
              </a:xfrm>
              <a:prstGeom prst="rect">
                <a:avLst/>
              </a:prstGeom>
            </p:spPr>
          </p:pic>
        </p:grpSp>
        <p:sp>
          <p:nvSpPr>
            <p:cNvPr id="33" name="TextBox 32"/>
            <p:cNvSpPr txBox="1"/>
            <p:nvPr/>
          </p:nvSpPr>
          <p:spPr>
            <a:xfrm>
              <a:off x="2732225" y="4180859"/>
              <a:ext cx="1896434" cy="6278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mj-lt"/>
                </a:rPr>
                <a:t>1024 x 640*</a:t>
              </a:r>
            </a:p>
          </p:txBody>
        </p:sp>
      </p:grpSp>
      <p:sp>
        <p:nvSpPr>
          <p:cNvPr id="36" name="TextBox 35"/>
          <p:cNvSpPr txBox="1"/>
          <p:nvPr/>
        </p:nvSpPr>
        <p:spPr>
          <a:xfrm>
            <a:off x="677590" y="6057557"/>
            <a:ext cx="4245247" cy="5170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chemeClr val="bg1"/>
                </a:solidFill>
                <a:effectLst/>
                <a:uLnTx/>
                <a:uFillTx/>
              </a:rPr>
              <a:t>* Scale Factor can vary from 100% to 300%</a:t>
            </a:r>
          </a:p>
        </p:txBody>
      </p:sp>
      <p:grpSp>
        <p:nvGrpSpPr>
          <p:cNvPr id="43" name="Group 42"/>
          <p:cNvGrpSpPr/>
          <p:nvPr/>
        </p:nvGrpSpPr>
        <p:grpSpPr>
          <a:xfrm>
            <a:off x="1575348" y="1897062"/>
            <a:ext cx="9131772" cy="693915"/>
            <a:chOff x="1582265" y="1812747"/>
            <a:chExt cx="9131772" cy="693915"/>
          </a:xfrm>
        </p:grpSpPr>
        <p:sp>
          <p:nvSpPr>
            <p:cNvPr id="22" name="TextBox 21"/>
            <p:cNvSpPr txBox="1"/>
            <p:nvPr/>
          </p:nvSpPr>
          <p:spPr>
            <a:xfrm>
              <a:off x="1582265" y="1816511"/>
              <a:ext cx="638711" cy="6278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rPr>
                <a:t>1’</a:t>
              </a:r>
            </a:p>
          </p:txBody>
        </p:sp>
        <p:sp>
          <p:nvSpPr>
            <p:cNvPr id="23" name="TextBox 22"/>
            <p:cNvSpPr txBox="1"/>
            <p:nvPr/>
          </p:nvSpPr>
          <p:spPr>
            <a:xfrm>
              <a:off x="9888065" y="1878798"/>
              <a:ext cx="825972" cy="6278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rPr>
                <a:t>10’</a:t>
              </a:r>
            </a:p>
          </p:txBody>
        </p:sp>
        <p:sp>
          <p:nvSpPr>
            <p:cNvPr id="35" name="TextBox 34"/>
            <p:cNvSpPr txBox="1"/>
            <p:nvPr/>
          </p:nvSpPr>
          <p:spPr>
            <a:xfrm>
              <a:off x="4096865" y="1812747"/>
              <a:ext cx="4308785" cy="6278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2">
                      <a:lumMod val="90000"/>
                    </a:schemeClr>
                  </a:solidFill>
                  <a:effectLst/>
                  <a:uLnTx/>
                  <a:uFillTx/>
                  <a:latin typeface="+mj-lt"/>
                </a:rPr>
                <a:t>Standard Device Resolutions</a:t>
              </a:r>
            </a:p>
          </p:txBody>
        </p:sp>
        <p:cxnSp>
          <p:nvCxnSpPr>
            <p:cNvPr id="3" name="Straight Connector 2"/>
            <p:cNvCxnSpPr/>
            <p:nvPr/>
          </p:nvCxnSpPr>
          <p:spPr>
            <a:xfrm>
              <a:off x="2413527" y="2130443"/>
              <a:ext cx="1378538" cy="0"/>
            </a:xfrm>
            <a:prstGeom prst="line">
              <a:avLst/>
            </a:prstGeom>
            <a:ln>
              <a:solidFill>
                <a:schemeClr val="bg1">
                  <a:alpha val="7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364065" y="2147266"/>
              <a:ext cx="1457415" cy="0"/>
            </a:xfrm>
            <a:prstGeom prst="line">
              <a:avLst/>
            </a:prstGeom>
            <a:ln>
              <a:solidFill>
                <a:schemeClr val="bg1">
                  <a:alpha val="7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181679" y="3087592"/>
            <a:ext cx="2052089" cy="1721131"/>
            <a:chOff x="9181679" y="3087592"/>
            <a:chExt cx="2052089" cy="1721131"/>
          </a:xfrm>
        </p:grpSpPr>
        <p:grpSp>
          <p:nvGrpSpPr>
            <p:cNvPr id="25" name="Group 24"/>
            <p:cNvGrpSpPr/>
            <p:nvPr/>
          </p:nvGrpSpPr>
          <p:grpSpPr>
            <a:xfrm>
              <a:off x="9181679" y="3087592"/>
              <a:ext cx="2052089" cy="1721131"/>
              <a:chOff x="9181679" y="3087592"/>
              <a:chExt cx="2052089" cy="1721131"/>
            </a:xfrm>
          </p:grpSpPr>
          <p:sp>
            <p:nvSpPr>
              <p:cNvPr id="19" name="TextBox 18"/>
              <p:cNvSpPr txBox="1"/>
              <p:nvPr/>
            </p:nvSpPr>
            <p:spPr>
              <a:xfrm>
                <a:off x="9181679" y="4180859"/>
                <a:ext cx="2052089" cy="6278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mj-lt"/>
                  </a:rPr>
                  <a:t>1920 x 1080</a:t>
                </a:r>
              </a:p>
            </p:txBody>
          </p:sp>
          <p:grpSp>
            <p:nvGrpSpPr>
              <p:cNvPr id="32" name="Group 31"/>
              <p:cNvGrpSpPr/>
              <p:nvPr/>
            </p:nvGrpSpPr>
            <p:grpSpPr>
              <a:xfrm>
                <a:off x="9421771" y="3087592"/>
                <a:ext cx="1483421" cy="985986"/>
                <a:chOff x="9413002" y="3089795"/>
                <a:chExt cx="1483421" cy="985986"/>
              </a:xfrm>
            </p:grpSpPr>
            <p:pic>
              <p:nvPicPr>
                <p:cNvPr id="6" name="Picture 5"/>
                <p:cNvPicPr>
                  <a:picLocks noChangeAspect="1"/>
                </p:cNvPicPr>
                <p:nvPr/>
              </p:nvPicPr>
              <p:blipFill>
                <a:blip r:embed="rId8"/>
                <a:stretch>
                  <a:fillRect/>
                </a:stretch>
              </p:blipFill>
              <p:spPr>
                <a:xfrm>
                  <a:off x="9413002" y="3089795"/>
                  <a:ext cx="1483421" cy="985986"/>
                </a:xfrm>
                <a:prstGeom prst="rect">
                  <a:avLst/>
                </a:prstGeom>
              </p:spPr>
            </p:pic>
            <p:pic>
              <p:nvPicPr>
                <p:cNvPr id="31" name="Picture 30"/>
                <p:cNvPicPr>
                  <a:picLocks noChangeAspect="1"/>
                </p:cNvPicPr>
                <p:nvPr/>
              </p:nvPicPr>
              <p:blipFill>
                <a:blip r:embed="rId4"/>
                <a:stretch>
                  <a:fillRect/>
                </a:stretch>
              </p:blipFill>
              <p:spPr>
                <a:xfrm>
                  <a:off x="10008953" y="3350789"/>
                  <a:ext cx="291516" cy="269090"/>
                </a:xfrm>
                <a:prstGeom prst="rect">
                  <a:avLst/>
                </a:prstGeom>
              </p:spPr>
            </p:pic>
          </p:grpSp>
        </p:grpSp>
        <p:pic>
          <p:nvPicPr>
            <p:cNvPr id="44" name="Picture 43"/>
            <p:cNvPicPr>
              <a:picLocks noChangeAspect="1"/>
            </p:cNvPicPr>
            <p:nvPr/>
          </p:nvPicPr>
          <p:blipFill>
            <a:blip r:embed="rId9"/>
            <a:stretch>
              <a:fillRect/>
            </a:stretch>
          </p:blipFill>
          <p:spPr>
            <a:xfrm>
              <a:off x="10542380" y="3697383"/>
              <a:ext cx="596900" cy="406400"/>
            </a:xfrm>
            <a:prstGeom prst="rect">
              <a:avLst/>
            </a:prstGeom>
          </p:spPr>
        </p:pic>
      </p:grpSp>
    </p:spTree>
    <p:extLst>
      <p:ext uri="{BB962C8B-B14F-4D97-AF65-F5344CB8AC3E}">
        <p14:creationId xmlns:p14="http://schemas.microsoft.com/office/powerpoint/2010/main" val="245220093"/>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fade">
                                      <p:cBhvr>
                                        <p:cTn id="35" dur="500"/>
                                        <p:tgtEl>
                                          <p:spTgt spid="24">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4">
                                            <p:txEl>
                                              <p:pRg st="1" end="1"/>
                                            </p:txEl>
                                          </p:spTgt>
                                        </p:tgtEl>
                                        <p:attrNameLst>
                                          <p:attrName>style.visibility</p:attrName>
                                        </p:attrNameLst>
                                      </p:cBhvr>
                                      <p:to>
                                        <p:strVal val="visible"/>
                                      </p:to>
                                    </p:set>
                                    <p:animEffect transition="in" filter="fade">
                                      <p:cBhvr>
                                        <p:cTn id="39" dur="500"/>
                                        <p:tgtEl>
                                          <p:spTgt spid="24">
                                            <p:txEl>
                                              <p:pRg st="1" end="1"/>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build="allAtOnce"/>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037" y="53022"/>
            <a:ext cx="12344400" cy="6949440"/>
          </a:xfrm>
          <a:prstGeom prst="rect">
            <a:avLst/>
          </a:prstGeom>
        </p:spPr>
      </p:pic>
      <p:sp>
        <p:nvSpPr>
          <p:cNvPr id="15" name="Title 1"/>
          <p:cNvSpPr txBox="1">
            <a:spLocks/>
          </p:cNvSpPr>
          <p:nvPr/>
        </p:nvSpPr>
        <p:spPr>
          <a:xfrm>
            <a:off x="500873"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2" normalizeH="0" baseline="0" noProof="0" dirty="0">
                <a:ln w="3175">
                  <a:noFill/>
                </a:ln>
                <a:solidFill>
                  <a:schemeClr val="accent1"/>
                </a:solidFill>
                <a:effectLst/>
                <a:uLnTx/>
                <a:uFillTx/>
                <a:latin typeface="+mj-lt"/>
                <a:ea typeface="+mn-ea"/>
                <a:cs typeface="Segoe UI" pitchFamily="34" charset="0"/>
              </a:rPr>
              <a:t>sights2see</a:t>
            </a:r>
          </a:p>
        </p:txBody>
      </p:sp>
    </p:spTree>
    <p:extLst>
      <p:ext uri="{BB962C8B-B14F-4D97-AF65-F5344CB8AC3E}">
        <p14:creationId xmlns:p14="http://schemas.microsoft.com/office/powerpoint/2010/main" val="2715531479"/>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0"/>
            <a:ext cx="5456237"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Oval 11"/>
          <p:cNvSpPr/>
          <p:nvPr/>
        </p:nvSpPr>
        <p:spPr bwMode="auto">
          <a:xfrm>
            <a:off x="2914969" y="-1955490"/>
            <a:ext cx="10995665" cy="1099566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 name="Text Placeholder 2"/>
          <p:cNvSpPr txBox="1">
            <a:spLocks/>
          </p:cNvSpPr>
          <p:nvPr/>
        </p:nvSpPr>
        <p:spPr>
          <a:xfrm>
            <a:off x="7285038" y="2160128"/>
            <a:ext cx="3962399" cy="142937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800" b="0" i="0" u="none" strike="noStrike" kern="1200" cap="none" spc="0" normalizeH="0" baseline="0" noProof="0" dirty="0">
                <a:ln>
                  <a:noFill/>
                </a:ln>
                <a:solidFill>
                  <a:srgbClr val="0070C0"/>
                </a:solidFill>
                <a:effectLst/>
                <a:uLnTx/>
                <a:uFillTx/>
                <a:latin typeface="+mj-lt"/>
                <a:ea typeface="+mn-ea"/>
                <a:cs typeface="+mn-cs"/>
              </a:rPr>
              <a:t>2 controls and patterns</a:t>
            </a:r>
          </a:p>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a:pPr>
            <a:r>
              <a:rPr kumimoji="0" lang="en-US" sz="2000" b="0" i="0" u="none" strike="noStrike" kern="1200" cap="none" spc="0" normalizeH="0" baseline="0" noProof="0" dirty="0" err="1">
                <a:ln>
                  <a:noFill/>
                </a:ln>
                <a:solidFill>
                  <a:srgbClr val="0070C0"/>
                </a:solidFill>
                <a:effectLst/>
                <a:uLnTx/>
                <a:uFillTx/>
                <a:latin typeface="+mj-lt"/>
                <a:ea typeface="+mn-ea"/>
                <a:cs typeface="+mn-cs"/>
              </a:rPr>
              <a:t>SplitView</a:t>
            </a:r>
            <a:endParaRPr kumimoji="0" lang="en-US" sz="2000" b="0" i="0" u="none" strike="noStrike" kern="1200" cap="none" spc="0" normalizeH="0" baseline="0" noProof="0" dirty="0">
              <a:ln>
                <a:noFill/>
              </a:ln>
              <a:solidFill>
                <a:srgbClr val="0070C0"/>
              </a:solidFill>
              <a:effectLst/>
              <a:uLnTx/>
              <a:uFillTx/>
              <a:latin typeface="+mj-lt"/>
              <a:ea typeface="+mn-ea"/>
              <a:cs typeface="+mn-cs"/>
            </a:endParaRPr>
          </a:p>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a:pPr>
            <a:r>
              <a:rPr kumimoji="0" lang="en-US" sz="2000" b="0" i="0" u="none" strike="noStrike" kern="1200" cap="none" spc="0" normalizeH="0" baseline="0" noProof="0" dirty="0">
                <a:ln>
                  <a:noFill/>
                </a:ln>
                <a:solidFill>
                  <a:srgbClr val="0070C0"/>
                </a:solidFill>
                <a:effectLst/>
                <a:uLnTx/>
                <a:uFillTx/>
                <a:latin typeface="+mj-lt"/>
                <a:ea typeface="+mn-ea"/>
                <a:cs typeface="+mn-cs"/>
              </a:rPr>
              <a:t>Map view</a:t>
            </a:r>
          </a:p>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a:pPr>
            <a:endParaRPr kumimoji="0" lang="en-US" sz="1600" b="0" i="0" u="none" strike="noStrike" kern="1200" cap="none" spc="0" normalizeH="0" baseline="0" noProof="0" dirty="0">
              <a:ln>
                <a:noFill/>
              </a:ln>
              <a:solidFill>
                <a:srgbClr val="0070C0"/>
              </a:solidFill>
              <a:effectLst/>
              <a:uLnTx/>
              <a:uFillTx/>
              <a:latin typeface="+mj-lt"/>
              <a:ea typeface="+mn-ea"/>
              <a:cs typeface="+mn-cs"/>
            </a:endParaRPr>
          </a:p>
        </p:txBody>
      </p:sp>
      <p:sp>
        <p:nvSpPr>
          <p:cNvPr id="17" name="Title 1"/>
          <p:cNvSpPr txBox="1">
            <a:spLocks/>
          </p:cNvSpPr>
          <p:nvPr/>
        </p:nvSpPr>
        <p:spPr>
          <a:xfrm>
            <a:off x="500873"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2" normalizeH="0" baseline="0" noProof="0" dirty="0">
                <a:ln w="3175">
                  <a:noFill/>
                </a:ln>
                <a:solidFill>
                  <a:schemeClr val="bg1"/>
                </a:solidFill>
                <a:effectLst/>
                <a:uLnTx/>
                <a:uFillTx/>
                <a:latin typeface="+mj-lt"/>
                <a:ea typeface="+mn-ea"/>
                <a:cs typeface="Segoe UI" pitchFamily="34" charset="0"/>
              </a:rPr>
              <a:t>sights2see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68" t="1904" r="939" b="2521"/>
          <a:stretch/>
        </p:blipFill>
        <p:spPr>
          <a:xfrm>
            <a:off x="768132" y="1395715"/>
            <a:ext cx="4692318" cy="2815391"/>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92" t="1212" r="1295" b="2096"/>
          <a:stretch/>
        </p:blipFill>
        <p:spPr>
          <a:xfrm>
            <a:off x="2473907" y="3589503"/>
            <a:ext cx="3894624" cy="2346159"/>
          </a:xfrm>
          <a:prstGeom prst="rect">
            <a:avLst/>
          </a:prstGeom>
        </p:spPr>
      </p:pic>
    </p:spTree>
    <p:extLst>
      <p:ext uri="{BB962C8B-B14F-4D97-AF65-F5344CB8AC3E}">
        <p14:creationId xmlns:p14="http://schemas.microsoft.com/office/powerpoint/2010/main" val="3865917437"/>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209973"/>
            <a:ext cx="8228299" cy="2179058"/>
          </a:xfrm>
        </p:spPr>
        <p:txBody>
          <a:bodyPr/>
          <a:lstStyle/>
          <a:p>
            <a:r>
              <a:rPr lang="en-GB" dirty="0"/>
              <a:t>Demo: Controls and responsive UI</a:t>
            </a:r>
          </a:p>
        </p:txBody>
      </p:sp>
      <p:sp>
        <p:nvSpPr>
          <p:cNvPr id="4" name="Text Placeholder 3"/>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690560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179058"/>
          </a:xfrm>
        </p:spPr>
        <p:txBody>
          <a:bodyPr/>
          <a:lstStyle/>
          <a:p>
            <a:r>
              <a:rPr lang="en-GB" dirty="0"/>
              <a:t>Composition: </a:t>
            </a:r>
            <a:br>
              <a:rPr lang="en-GB" dirty="0"/>
            </a:br>
            <a:r>
              <a:rPr lang="en-GB" dirty="0"/>
              <a:t>More beautiful UI made easy</a:t>
            </a:r>
          </a:p>
        </p:txBody>
      </p:sp>
    </p:spTree>
    <p:extLst>
      <p:ext uri="{BB962C8B-B14F-4D97-AF65-F5344CB8AC3E}">
        <p14:creationId xmlns:p14="http://schemas.microsoft.com/office/powerpoint/2010/main" val="302848677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Beautiful?</a:t>
            </a:r>
          </a:p>
        </p:txBody>
      </p:sp>
      <p:pic>
        <p:nvPicPr>
          <p:cNvPr id="3" name="04_comp_06_Outp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3237" y="1212848"/>
            <a:ext cx="8991600" cy="5058159"/>
          </a:xfrm>
          <a:prstGeom prst="rect">
            <a:avLst/>
          </a:prstGeom>
        </p:spPr>
      </p:pic>
    </p:spTree>
    <p:extLst>
      <p:ext uri="{BB962C8B-B14F-4D97-AF65-F5344CB8AC3E}">
        <p14:creationId xmlns:p14="http://schemas.microsoft.com/office/powerpoint/2010/main" val="263387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2"/>
            <a:ext cx="11429999" cy="2843855"/>
          </a:xfrm>
        </p:spPr>
        <p:txBody>
          <a:bodyPr/>
          <a:lstStyle/>
          <a:p>
            <a:r>
              <a:rPr lang="en-US" sz="4800" dirty="0">
                <a:latin typeface="+mj-lt"/>
              </a:rPr>
              <a:t>Making Beautiful Experiences a reality:</a:t>
            </a:r>
            <a:br>
              <a:rPr lang="en-US" dirty="0">
                <a:latin typeface="+mj-lt"/>
              </a:rPr>
            </a:br>
            <a:r>
              <a:rPr lang="en-US" dirty="0">
                <a:latin typeface="+mj-lt"/>
              </a:rPr>
              <a:t> </a:t>
            </a:r>
            <a:br>
              <a:rPr lang="en-US" dirty="0">
                <a:latin typeface="+mj-lt"/>
              </a:rPr>
            </a:br>
            <a:r>
              <a:rPr lang="en-US" dirty="0">
                <a:latin typeface="+mj-lt"/>
              </a:rPr>
              <a:t>Windows UI Platform</a:t>
            </a:r>
            <a:endParaRPr lang="en-US" dirty="0"/>
          </a:p>
        </p:txBody>
      </p:sp>
    </p:spTree>
    <p:extLst>
      <p:ext uri="{BB962C8B-B14F-4D97-AF65-F5344CB8AC3E}">
        <p14:creationId xmlns:p14="http://schemas.microsoft.com/office/powerpoint/2010/main" val="26555754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UI Framework Layering</a:t>
            </a:r>
          </a:p>
        </p:txBody>
      </p:sp>
      <p:grpSp>
        <p:nvGrpSpPr>
          <p:cNvPr id="35" name="Group 34"/>
          <p:cNvGrpSpPr/>
          <p:nvPr/>
        </p:nvGrpSpPr>
        <p:grpSpPr>
          <a:xfrm>
            <a:off x="8576778" y="1969915"/>
            <a:ext cx="3108960" cy="3473623"/>
            <a:chOff x="8576778" y="1969915"/>
            <a:chExt cx="3108960" cy="3473623"/>
          </a:xfrm>
        </p:grpSpPr>
        <p:sp>
          <p:nvSpPr>
            <p:cNvPr id="27" name="TextBox 26"/>
            <p:cNvSpPr txBox="1"/>
            <p:nvPr/>
          </p:nvSpPr>
          <p:spPr>
            <a:xfrm>
              <a:off x="8576778" y="3277047"/>
              <a:ext cx="3108960" cy="841769"/>
            </a:xfrm>
            <a:prstGeom prst="rect">
              <a:avLst/>
            </a:prstGeom>
            <a:noFill/>
          </p:spPr>
          <p:txBody>
            <a:bodyPr wrap="square" lIns="0" tIns="0" rIns="0" bIns="0" rtlCol="0">
              <a:spAutoFit/>
            </a:bodyPr>
            <a:lstStyle/>
            <a:p>
              <a:pPr marL="0" marR="0" lvl="0" indent="0" algn="l" defTabSz="932596" rtl="0" eaLnBrk="1" fontAlgn="auto" latinLnBrk="0" hangingPunct="1">
                <a:lnSpc>
                  <a:spcPct val="100000"/>
                </a:lnSpc>
                <a:spcBef>
                  <a:spcPts val="0"/>
                </a:spcBef>
                <a:spcAft>
                  <a:spcPts val="600"/>
                </a:spcAft>
                <a:buClrTx/>
                <a:buSzTx/>
                <a:buFontTx/>
                <a:buNone/>
                <a:tabLst/>
                <a:defRPr/>
              </a:pPr>
              <a:r>
                <a:rPr kumimoji="0" lang="en-US" sz="2400" b="0" i="0" u="none" strike="noStrike" kern="0" cap="none" spc="0" normalizeH="0" baseline="0" noProof="0" dirty="0">
                  <a:ln>
                    <a:noFill/>
                  </a:ln>
                  <a:solidFill>
                    <a:srgbClr val="0078D7"/>
                  </a:solidFill>
                  <a:effectLst/>
                  <a:uLnTx/>
                  <a:uFillTx/>
                  <a:latin typeface="Segoe UI Semilight" panose="020B0402040204020203" pitchFamily="34" charset="0"/>
                  <a:ea typeface="+mn-ea"/>
                  <a:cs typeface="Segoe UI Semilight" panose="020B0402040204020203" pitchFamily="34" charset="0"/>
                </a:rPr>
                <a:t>Visual layer</a:t>
              </a:r>
              <a:endParaRPr kumimoji="0" lang="en-US" sz="1428" b="0" i="0" u="none" strike="noStrike" kern="0" cap="none" spc="0" normalizeH="0" baseline="0" noProof="0" dirty="0">
                <a:ln>
                  <a:noFill/>
                </a:ln>
                <a:solidFill>
                  <a:srgbClr val="0078D7"/>
                </a:solidFill>
                <a:effectLst/>
                <a:uLnTx/>
                <a:uFillTx/>
                <a:latin typeface="Segoe UI"/>
                <a:ea typeface="+mn-ea"/>
                <a:cs typeface="+mn-cs"/>
              </a:endParaRPr>
            </a:p>
            <a:p>
              <a:pPr marL="0" marR="0" lvl="0" indent="0" algn="l" defTabSz="932596" rtl="0" eaLnBrk="1" fontAlgn="auto" latinLnBrk="0" hangingPunct="1">
                <a:lnSpc>
                  <a:spcPct val="90000"/>
                </a:lnSpc>
                <a:spcBef>
                  <a:spcPts val="0"/>
                </a:spcBef>
                <a:spcAft>
                  <a:spcPts val="600"/>
                </a:spcAft>
                <a:buClrTx/>
                <a:buSzTx/>
                <a:buFontTx/>
                <a:buNone/>
                <a:tabLst/>
                <a:defRPr/>
              </a:pPr>
              <a:r>
                <a:rPr kumimoji="0" lang="en-US" sz="1428" b="0" i="0" u="none" strike="noStrike" kern="0" cap="none" spc="0" normalizeH="0" baseline="0" noProof="0" dirty="0">
                  <a:ln>
                    <a:noFill/>
                  </a:ln>
                  <a:solidFill>
                    <a:srgbClr val="505050"/>
                  </a:solidFill>
                  <a:effectLst/>
                  <a:uLnTx/>
                  <a:uFillTx/>
                  <a:latin typeface="Segoe UI"/>
                  <a:ea typeface="+mn-ea"/>
                  <a:cs typeface="+mn-cs"/>
                </a:rPr>
                <a:t>Visuals, Animations &amp; Expressions, Effects, Input Routing &amp; Manipulations</a:t>
              </a:r>
            </a:p>
          </p:txBody>
        </p:sp>
        <p:sp>
          <p:nvSpPr>
            <p:cNvPr id="28" name="TextBox 27"/>
            <p:cNvSpPr txBox="1"/>
            <p:nvPr/>
          </p:nvSpPr>
          <p:spPr>
            <a:xfrm>
              <a:off x="8576778" y="1969915"/>
              <a:ext cx="3108960" cy="885755"/>
            </a:xfrm>
            <a:prstGeom prst="rect">
              <a:avLst/>
            </a:prstGeom>
            <a:noFill/>
          </p:spPr>
          <p:txBody>
            <a:bodyPr wrap="square" lIns="0" tIns="0" rIns="0" bIns="0" rtlCol="0">
              <a:spAutoFit/>
            </a:bodyPr>
            <a:lstStyle/>
            <a:p>
              <a:pPr marL="0" marR="0" lvl="0" indent="0" algn="l" defTabSz="932596" rtl="0" eaLnBrk="1" fontAlgn="auto" latinLnBrk="0" hangingPunct="1">
                <a:lnSpc>
                  <a:spcPct val="100000"/>
                </a:lnSpc>
                <a:spcBef>
                  <a:spcPts val="0"/>
                </a:spcBef>
                <a:spcAft>
                  <a:spcPts val="600"/>
                </a:spcAft>
                <a:buClrTx/>
                <a:buSzTx/>
                <a:buFontTx/>
                <a:buNone/>
                <a:tabLst/>
                <a:defRPr/>
              </a:pPr>
              <a:r>
                <a:rPr kumimoji="0" lang="en-US" sz="2400" b="0" i="0" u="none" strike="noStrike" kern="0" cap="none" spc="0" normalizeH="0" baseline="0" noProof="0" dirty="0">
                  <a:ln>
                    <a:noFill/>
                  </a:ln>
                  <a:solidFill>
                    <a:srgbClr val="00BCF2"/>
                  </a:solidFill>
                  <a:effectLst/>
                  <a:uLnTx/>
                  <a:uFillTx/>
                  <a:latin typeface="Segoe UI Semilight" panose="020B0402040204020203" pitchFamily="34" charset="0"/>
                  <a:ea typeface="+mn-ea"/>
                  <a:cs typeface="Segoe UI Semilight" panose="020B0402040204020203" pitchFamily="34" charset="0"/>
                </a:rPr>
                <a:t>Framework layer</a:t>
              </a:r>
            </a:p>
            <a:p>
              <a:pPr marL="0" marR="0" lvl="0" indent="0" algn="l" defTabSz="932596" rtl="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505050"/>
                  </a:solidFill>
                  <a:effectLst/>
                  <a:uLnTx/>
                  <a:uFillTx/>
                  <a:latin typeface="Segoe UI"/>
                  <a:ea typeface="+mn-ea"/>
                  <a:cs typeface="+mn-cs"/>
                </a:rPr>
                <a:t>Controls, layout, markup, accessibility, data binding </a:t>
              </a:r>
            </a:p>
          </p:txBody>
        </p:sp>
        <p:sp>
          <p:nvSpPr>
            <p:cNvPr id="29" name="TextBox 28"/>
            <p:cNvSpPr txBox="1"/>
            <p:nvPr/>
          </p:nvSpPr>
          <p:spPr>
            <a:xfrm>
              <a:off x="8576778" y="4601769"/>
              <a:ext cx="3108960" cy="841769"/>
            </a:xfrm>
            <a:prstGeom prst="rect">
              <a:avLst/>
            </a:prstGeom>
            <a:noFill/>
          </p:spPr>
          <p:txBody>
            <a:bodyPr wrap="square" lIns="0" tIns="0" rIns="0" bIns="0" rtlCol="0">
              <a:spAutoFit/>
            </a:bodyPr>
            <a:lstStyle/>
            <a:p>
              <a:pPr marL="0" marR="0" lvl="0" indent="0" algn="l" defTabSz="932596" rtl="0" eaLnBrk="1" fontAlgn="auto" latinLnBrk="0" hangingPunct="1">
                <a:lnSpc>
                  <a:spcPct val="100000"/>
                </a:lnSpc>
                <a:spcBef>
                  <a:spcPts val="0"/>
                </a:spcBef>
                <a:spcAft>
                  <a:spcPts val="600"/>
                </a:spcAft>
                <a:buClrTx/>
                <a:buSzTx/>
                <a:buFontTx/>
                <a:buNone/>
                <a:tabLst/>
                <a:defRPr/>
              </a:pPr>
              <a:r>
                <a:rPr kumimoji="0" lang="en-US" sz="2400" b="0" i="0" u="none" strike="noStrike" kern="0" cap="none" spc="0" normalizeH="0" baseline="0" noProof="0" dirty="0">
                  <a:ln>
                    <a:noFill/>
                  </a:ln>
                  <a:solidFill>
                    <a:srgbClr val="002050"/>
                  </a:solidFill>
                  <a:effectLst/>
                  <a:uLnTx/>
                  <a:uFillTx/>
                  <a:latin typeface="Segoe UI Semilight" panose="020B0402040204020203" pitchFamily="34" charset="0"/>
                  <a:ea typeface="+mn-ea"/>
                  <a:cs typeface="Segoe UI Semilight" panose="020B0402040204020203" pitchFamily="34" charset="0"/>
                </a:rPr>
                <a:t>Graphics layer</a:t>
              </a:r>
              <a:endParaRPr kumimoji="0" lang="en-US" sz="1428" b="0" i="0" u="none" strike="noStrike" kern="0" cap="none" spc="0" normalizeH="0" baseline="0" noProof="0" dirty="0">
                <a:ln>
                  <a:noFill/>
                </a:ln>
                <a:solidFill>
                  <a:srgbClr val="002050"/>
                </a:solidFill>
                <a:effectLst/>
                <a:uLnTx/>
                <a:uFillTx/>
                <a:latin typeface="Segoe UI"/>
                <a:ea typeface="+mn-ea"/>
                <a:cs typeface="+mn-cs"/>
              </a:endParaRPr>
            </a:p>
            <a:p>
              <a:pPr marL="0" marR="0" lvl="0" indent="0" algn="l" defTabSz="932596" rtl="0" eaLnBrk="1" fontAlgn="auto" latinLnBrk="0" hangingPunct="1">
                <a:lnSpc>
                  <a:spcPct val="90000"/>
                </a:lnSpc>
                <a:spcBef>
                  <a:spcPts val="0"/>
                </a:spcBef>
                <a:spcAft>
                  <a:spcPts val="600"/>
                </a:spcAft>
                <a:buClrTx/>
                <a:buSzTx/>
                <a:buFontTx/>
                <a:buNone/>
                <a:tabLst/>
                <a:defRPr/>
              </a:pPr>
              <a:r>
                <a:rPr kumimoji="0" lang="en-US" sz="1428" b="0" i="0" u="none" strike="noStrike" kern="0" cap="none" spc="0" normalizeH="0" baseline="0" noProof="0" dirty="0">
                  <a:ln>
                    <a:noFill/>
                  </a:ln>
                  <a:solidFill>
                    <a:srgbClr val="505050"/>
                  </a:solidFill>
                  <a:effectLst/>
                  <a:uLnTx/>
                  <a:uFillTx/>
                  <a:latin typeface="Segoe UI"/>
                  <a:ea typeface="+mn-ea"/>
                  <a:cs typeface="+mn-cs"/>
                </a:rPr>
                <a:t>Text rasterization, shapes &amp; vector rasterization, ink rendering</a:t>
              </a:r>
            </a:p>
          </p:txBody>
        </p:sp>
      </p:grpSp>
      <p:sp>
        <p:nvSpPr>
          <p:cNvPr id="32" name="graphics layer"/>
          <p:cNvSpPr>
            <a:spLocks/>
          </p:cNvSpPr>
          <p:nvPr/>
        </p:nvSpPr>
        <p:spPr bwMode="auto">
          <a:xfrm>
            <a:off x="664487" y="4354398"/>
            <a:ext cx="6867281" cy="1281245"/>
          </a:xfrm>
          <a:custGeom>
            <a:avLst/>
            <a:gdLst>
              <a:gd name="T0" fmla="*/ 11588 w 11588"/>
              <a:gd name="T1" fmla="*/ 2162 h 2162"/>
              <a:gd name="T2" fmla="*/ 0 w 11588"/>
              <a:gd name="T3" fmla="*/ 2162 h 2162"/>
              <a:gd name="T4" fmla="*/ 2032 w 11588"/>
              <a:gd name="T5" fmla="*/ 0 h 2162"/>
              <a:gd name="T6" fmla="*/ 9560 w 11588"/>
              <a:gd name="T7" fmla="*/ 0 h 2162"/>
              <a:gd name="T8" fmla="*/ 11588 w 11588"/>
              <a:gd name="T9" fmla="*/ 2162 h 2162"/>
            </a:gdLst>
            <a:ahLst/>
            <a:cxnLst>
              <a:cxn ang="0">
                <a:pos x="T0" y="T1"/>
              </a:cxn>
              <a:cxn ang="0">
                <a:pos x="T2" y="T3"/>
              </a:cxn>
              <a:cxn ang="0">
                <a:pos x="T4" y="T5"/>
              </a:cxn>
              <a:cxn ang="0">
                <a:pos x="T6" y="T7"/>
              </a:cxn>
              <a:cxn ang="0">
                <a:pos x="T8" y="T9"/>
              </a:cxn>
            </a:cxnLst>
            <a:rect l="0" t="0" r="r" b="b"/>
            <a:pathLst>
              <a:path w="11588" h="2162">
                <a:moveTo>
                  <a:pt x="11588" y="2162"/>
                </a:moveTo>
                <a:lnTo>
                  <a:pt x="0" y="2162"/>
                </a:lnTo>
                <a:lnTo>
                  <a:pt x="2032" y="0"/>
                </a:lnTo>
                <a:lnTo>
                  <a:pt x="9560" y="0"/>
                </a:lnTo>
                <a:lnTo>
                  <a:pt x="11588" y="2162"/>
                </a:lnTo>
                <a:close/>
              </a:path>
            </a:pathLst>
          </a:custGeom>
          <a:gradFill>
            <a:gsLst>
              <a:gs pos="0">
                <a:schemeClr val="bg2">
                  <a:lumMod val="10000"/>
                </a:schemeClr>
              </a:gs>
              <a:gs pos="51000">
                <a:srgbClr val="002050"/>
              </a:gs>
              <a:gs pos="100000">
                <a:srgbClr val="002050"/>
              </a:gs>
            </a:gsLst>
            <a:lin ang="5400000" scaled="1"/>
          </a:gradFill>
          <a:ln>
            <a:noFill/>
          </a:ln>
          <a:effectLst>
            <a:outerShdw blurRad="50800" dist="63500" dir="5400000" algn="t" rotWithShape="0">
              <a:prstClr val="black">
                <a:alpha val="70000"/>
              </a:prstClr>
            </a:outerShdw>
          </a:effec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31" name="visual layer"/>
          <p:cNvSpPr>
            <a:spLocks/>
          </p:cNvSpPr>
          <p:nvPr/>
        </p:nvSpPr>
        <p:spPr bwMode="auto">
          <a:xfrm>
            <a:off x="664487" y="3125572"/>
            <a:ext cx="6867281" cy="1281245"/>
          </a:xfrm>
          <a:custGeom>
            <a:avLst/>
            <a:gdLst>
              <a:gd name="T0" fmla="*/ 11588 w 11588"/>
              <a:gd name="T1" fmla="*/ 2162 h 2162"/>
              <a:gd name="T2" fmla="*/ 0 w 11588"/>
              <a:gd name="T3" fmla="*/ 2162 h 2162"/>
              <a:gd name="T4" fmla="*/ 2032 w 11588"/>
              <a:gd name="T5" fmla="*/ 0 h 2162"/>
              <a:gd name="T6" fmla="*/ 9560 w 11588"/>
              <a:gd name="T7" fmla="*/ 0 h 2162"/>
              <a:gd name="T8" fmla="*/ 11588 w 11588"/>
              <a:gd name="T9" fmla="*/ 2162 h 2162"/>
            </a:gdLst>
            <a:ahLst/>
            <a:cxnLst>
              <a:cxn ang="0">
                <a:pos x="T0" y="T1"/>
              </a:cxn>
              <a:cxn ang="0">
                <a:pos x="T2" y="T3"/>
              </a:cxn>
              <a:cxn ang="0">
                <a:pos x="T4" y="T5"/>
              </a:cxn>
              <a:cxn ang="0">
                <a:pos x="T6" y="T7"/>
              </a:cxn>
              <a:cxn ang="0">
                <a:pos x="T8" y="T9"/>
              </a:cxn>
            </a:cxnLst>
            <a:rect l="0" t="0" r="r" b="b"/>
            <a:pathLst>
              <a:path w="11588" h="2162">
                <a:moveTo>
                  <a:pt x="11588" y="2162"/>
                </a:moveTo>
                <a:lnTo>
                  <a:pt x="0" y="2162"/>
                </a:lnTo>
                <a:lnTo>
                  <a:pt x="2032" y="0"/>
                </a:lnTo>
                <a:lnTo>
                  <a:pt x="9560" y="0"/>
                </a:lnTo>
                <a:lnTo>
                  <a:pt x="11588" y="2162"/>
                </a:lnTo>
                <a:close/>
              </a:path>
            </a:pathLst>
          </a:custGeom>
          <a:gradFill>
            <a:gsLst>
              <a:gs pos="0">
                <a:srgbClr val="002050"/>
              </a:gs>
              <a:gs pos="51000">
                <a:srgbClr val="0078D7"/>
              </a:gs>
              <a:gs pos="100000">
                <a:srgbClr val="0078D7"/>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 name="framework layer"/>
          <p:cNvSpPr>
            <a:spLocks/>
          </p:cNvSpPr>
          <p:nvPr/>
        </p:nvSpPr>
        <p:spPr bwMode="auto">
          <a:xfrm>
            <a:off x="664487" y="1896746"/>
            <a:ext cx="6867281" cy="1281245"/>
          </a:xfrm>
          <a:custGeom>
            <a:avLst/>
            <a:gdLst>
              <a:gd name="T0" fmla="*/ 11588 w 11588"/>
              <a:gd name="T1" fmla="*/ 2162 h 2162"/>
              <a:gd name="T2" fmla="*/ 0 w 11588"/>
              <a:gd name="T3" fmla="*/ 2162 h 2162"/>
              <a:gd name="T4" fmla="*/ 2032 w 11588"/>
              <a:gd name="T5" fmla="*/ 0 h 2162"/>
              <a:gd name="T6" fmla="*/ 9560 w 11588"/>
              <a:gd name="T7" fmla="*/ 0 h 2162"/>
              <a:gd name="T8" fmla="*/ 11588 w 11588"/>
              <a:gd name="T9" fmla="*/ 2162 h 2162"/>
            </a:gdLst>
            <a:ahLst/>
            <a:cxnLst>
              <a:cxn ang="0">
                <a:pos x="T0" y="T1"/>
              </a:cxn>
              <a:cxn ang="0">
                <a:pos x="T2" y="T3"/>
              </a:cxn>
              <a:cxn ang="0">
                <a:pos x="T4" y="T5"/>
              </a:cxn>
              <a:cxn ang="0">
                <a:pos x="T6" y="T7"/>
              </a:cxn>
              <a:cxn ang="0">
                <a:pos x="T8" y="T9"/>
              </a:cxn>
            </a:cxnLst>
            <a:rect l="0" t="0" r="r" b="b"/>
            <a:pathLst>
              <a:path w="11588" h="2162">
                <a:moveTo>
                  <a:pt x="11588" y="2162"/>
                </a:moveTo>
                <a:lnTo>
                  <a:pt x="0" y="2162"/>
                </a:lnTo>
                <a:lnTo>
                  <a:pt x="2032" y="0"/>
                </a:lnTo>
                <a:lnTo>
                  <a:pt x="9560" y="0"/>
                </a:lnTo>
                <a:lnTo>
                  <a:pt x="11588" y="2162"/>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cxnSp>
        <p:nvCxnSpPr>
          <p:cNvPr id="17" name="Straight Connector 16"/>
          <p:cNvCxnSpPr/>
          <p:nvPr/>
        </p:nvCxnSpPr>
        <p:spPr>
          <a:xfrm flipH="1">
            <a:off x="6592186" y="2423839"/>
            <a:ext cx="1733107" cy="0"/>
          </a:xfrm>
          <a:prstGeom prst="line">
            <a:avLst/>
          </a:prstGeom>
          <a:ln w="15875">
            <a:solidFill>
              <a:srgbClr val="D83B0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592186" y="3721876"/>
            <a:ext cx="1733107" cy="0"/>
          </a:xfrm>
          <a:prstGeom prst="line">
            <a:avLst/>
          </a:prstGeom>
          <a:ln w="15875">
            <a:solidFill>
              <a:srgbClr val="D83B0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592186" y="5039832"/>
            <a:ext cx="1733107" cy="0"/>
          </a:xfrm>
          <a:prstGeom prst="line">
            <a:avLst/>
          </a:prstGeom>
          <a:ln w="15875">
            <a:solidFill>
              <a:srgbClr val="D83B0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769057" y="2714050"/>
            <a:ext cx="2658140" cy="304699"/>
          </a:xfrm>
          <a:prstGeom prst="rect">
            <a:avLst/>
          </a:prstGeom>
          <a:noFill/>
        </p:spPr>
        <p:txBody>
          <a:bodyPr wrap="square" lIns="0" tIns="0" rIns="0" bIns="0" rtlCol="0" anchor="ctr" anchorCtr="1">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Segoe UI Semilight" panose="020B0402040204020203" pitchFamily="34" charset="0"/>
                <a:ea typeface="+mn-ea"/>
                <a:cs typeface="Segoe UI Semilight" panose="020B0402040204020203" pitchFamily="34" charset="0"/>
              </a:rPr>
              <a:t>Windows.UI.XAML</a:t>
            </a:r>
            <a:endParaRPr kumimoji="0" lang="en-US" sz="2200"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sp>
        <p:nvSpPr>
          <p:cNvPr id="37" name="TextBox 36"/>
          <p:cNvSpPr txBox="1"/>
          <p:nvPr/>
        </p:nvSpPr>
        <p:spPr>
          <a:xfrm>
            <a:off x="2494906" y="3942876"/>
            <a:ext cx="3206441" cy="304699"/>
          </a:xfrm>
          <a:prstGeom prst="rect">
            <a:avLst/>
          </a:prstGeom>
          <a:noFill/>
        </p:spPr>
        <p:txBody>
          <a:bodyPr wrap="square" lIns="0" tIns="0" rIns="0" bIns="0" rtlCol="0" anchor="ctr" anchorCtr="1">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Segoe UI Semilight" panose="020B0402040204020203" pitchFamily="34" charset="0"/>
                <a:ea typeface="+mn-ea"/>
                <a:cs typeface="Segoe UI Semilight" panose="020B0402040204020203" pitchFamily="34" charset="0"/>
              </a:rPr>
              <a:t>Windows.UI.Composition</a:t>
            </a:r>
            <a:endParaRPr kumimoji="0" lang="en-US" sz="2200"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sp>
        <p:nvSpPr>
          <p:cNvPr id="38" name="TextBox 37"/>
          <p:cNvSpPr txBox="1"/>
          <p:nvPr/>
        </p:nvSpPr>
        <p:spPr>
          <a:xfrm>
            <a:off x="2769057" y="5222318"/>
            <a:ext cx="2658140" cy="304699"/>
          </a:xfrm>
          <a:prstGeom prst="rect">
            <a:avLst/>
          </a:prstGeom>
          <a:noFill/>
        </p:spPr>
        <p:txBody>
          <a:bodyPr wrap="square" lIns="0" tIns="0" rIns="0" bIns="0" rtlCol="0" anchor="ctr" anchorCtr="1">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DirectX Family</a:t>
            </a:r>
          </a:p>
        </p:txBody>
      </p:sp>
    </p:spTree>
    <p:extLst>
      <p:ext uri="{BB962C8B-B14F-4D97-AF65-F5344CB8AC3E}">
        <p14:creationId xmlns:p14="http://schemas.microsoft.com/office/powerpoint/2010/main" val="232345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600"/>
                                        <p:tgtEl>
                                          <p:spTgt spid="32"/>
                                        </p:tgtEl>
                                      </p:cBhvr>
                                    </p:animEffect>
                                    <p:anim calcmode="lin" valueType="num">
                                      <p:cBhvr>
                                        <p:cTn id="8" dur="600" fill="hold"/>
                                        <p:tgtEl>
                                          <p:spTgt spid="32"/>
                                        </p:tgtEl>
                                        <p:attrNameLst>
                                          <p:attrName>ppt_x</p:attrName>
                                        </p:attrNameLst>
                                      </p:cBhvr>
                                      <p:tavLst>
                                        <p:tav tm="0">
                                          <p:val>
                                            <p:strVal val="#ppt_x"/>
                                          </p:val>
                                        </p:tav>
                                        <p:tav tm="100000">
                                          <p:val>
                                            <p:strVal val="#ppt_x"/>
                                          </p:val>
                                        </p:tav>
                                      </p:tavLst>
                                    </p:anim>
                                    <p:anim calcmode="lin" valueType="num">
                                      <p:cBhvr>
                                        <p:cTn id="9" dur="600" fill="hold"/>
                                        <p:tgtEl>
                                          <p:spTgt spid="3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600"/>
                                        <p:tgtEl>
                                          <p:spTgt spid="31"/>
                                        </p:tgtEl>
                                      </p:cBhvr>
                                    </p:animEffect>
                                    <p:anim calcmode="lin" valueType="num">
                                      <p:cBhvr>
                                        <p:cTn id="13" dur="600" fill="hold"/>
                                        <p:tgtEl>
                                          <p:spTgt spid="31"/>
                                        </p:tgtEl>
                                        <p:attrNameLst>
                                          <p:attrName>ppt_x</p:attrName>
                                        </p:attrNameLst>
                                      </p:cBhvr>
                                      <p:tavLst>
                                        <p:tav tm="0">
                                          <p:val>
                                            <p:strVal val="#ppt_x"/>
                                          </p:val>
                                        </p:tav>
                                        <p:tav tm="100000">
                                          <p:val>
                                            <p:strVal val="#ppt_x"/>
                                          </p:val>
                                        </p:tav>
                                      </p:tavLst>
                                    </p:anim>
                                    <p:anim calcmode="lin" valueType="num">
                                      <p:cBhvr>
                                        <p:cTn id="14" dur="600" fill="hold"/>
                                        <p:tgtEl>
                                          <p:spTgt spid="3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600"/>
                                        <p:tgtEl>
                                          <p:spTgt spid="13"/>
                                        </p:tgtEl>
                                      </p:cBhvr>
                                    </p:animEffect>
                                    <p:anim calcmode="lin" valueType="num">
                                      <p:cBhvr>
                                        <p:cTn id="18" dur="600" fill="hold"/>
                                        <p:tgtEl>
                                          <p:spTgt spid="13"/>
                                        </p:tgtEl>
                                        <p:attrNameLst>
                                          <p:attrName>ppt_x</p:attrName>
                                        </p:attrNameLst>
                                      </p:cBhvr>
                                      <p:tavLst>
                                        <p:tav tm="0">
                                          <p:val>
                                            <p:strVal val="#ppt_x"/>
                                          </p:val>
                                        </p:tav>
                                        <p:tav tm="100000">
                                          <p:val>
                                            <p:strVal val="#ppt_x"/>
                                          </p:val>
                                        </p:tav>
                                      </p:tavLst>
                                    </p:anim>
                                    <p:anim calcmode="lin" valueType="num">
                                      <p:cBhvr>
                                        <p:cTn id="19" dur="6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600"/>
                            </p:stCondLst>
                            <p:childTnLst>
                              <p:par>
                                <p:cTn id="21" presetID="22" presetClass="entr" presetSubtype="2" fill="hold" nodeType="afterEffect">
                                  <p:stCondLst>
                                    <p:cond delay="250"/>
                                  </p:stCondLst>
                                  <p:childTnLst>
                                    <p:set>
                                      <p:cBhvr>
                                        <p:cTn id="22" dur="1" fill="hold">
                                          <p:stCondLst>
                                            <p:cond delay="0"/>
                                          </p:stCondLst>
                                        </p:cTn>
                                        <p:tgtEl>
                                          <p:spTgt spid="34"/>
                                        </p:tgtEl>
                                        <p:attrNameLst>
                                          <p:attrName>style.visibility</p:attrName>
                                        </p:attrNameLst>
                                      </p:cBhvr>
                                      <p:to>
                                        <p:strVal val="visible"/>
                                      </p:to>
                                    </p:set>
                                    <p:animEffect transition="in" filter="wipe(right)">
                                      <p:cBhvr>
                                        <p:cTn id="23" dur="250"/>
                                        <p:tgtEl>
                                          <p:spTgt spid="34"/>
                                        </p:tgtEl>
                                      </p:cBhvr>
                                    </p:animEffect>
                                  </p:childTnLst>
                                </p:cTn>
                              </p:par>
                              <p:par>
                                <p:cTn id="24" presetID="22" presetClass="entr" presetSubtype="2" fill="hold" nodeType="withEffect">
                                  <p:stCondLst>
                                    <p:cond delay="350"/>
                                  </p:stCondLst>
                                  <p:childTnLst>
                                    <p:set>
                                      <p:cBhvr>
                                        <p:cTn id="25" dur="1" fill="hold">
                                          <p:stCondLst>
                                            <p:cond delay="0"/>
                                          </p:stCondLst>
                                        </p:cTn>
                                        <p:tgtEl>
                                          <p:spTgt spid="33"/>
                                        </p:tgtEl>
                                        <p:attrNameLst>
                                          <p:attrName>style.visibility</p:attrName>
                                        </p:attrNameLst>
                                      </p:cBhvr>
                                      <p:to>
                                        <p:strVal val="visible"/>
                                      </p:to>
                                    </p:set>
                                    <p:animEffect transition="in" filter="wipe(right)">
                                      <p:cBhvr>
                                        <p:cTn id="26" dur="250"/>
                                        <p:tgtEl>
                                          <p:spTgt spid="33"/>
                                        </p:tgtEl>
                                      </p:cBhvr>
                                    </p:animEffect>
                                  </p:childTnLst>
                                </p:cTn>
                              </p:par>
                              <p:par>
                                <p:cTn id="27" presetID="22" presetClass="entr" presetSubtype="2" fill="hold" nodeType="withEffect">
                                  <p:stCondLst>
                                    <p:cond delay="45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250"/>
                                        <p:tgtEl>
                                          <p:spTgt spid="17"/>
                                        </p:tgtEl>
                                      </p:cBhvr>
                                    </p:animEffect>
                                  </p:childTnLst>
                                </p:cTn>
                              </p:par>
                              <p:par>
                                <p:cTn id="30" presetID="10" presetClass="entr" presetSubtype="0" fill="hold" nodeType="withEffect">
                                  <p:stCondLst>
                                    <p:cond delay="60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13" grpId="0" animBg="1"/>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build a great user experience</a:t>
            </a:r>
          </a:p>
        </p:txBody>
      </p:sp>
      <p:graphicFrame>
        <p:nvGraphicFramePr>
          <p:cNvPr id="4" name="Diagram 3"/>
          <p:cNvGraphicFramePr/>
          <p:nvPr>
            <p:extLst/>
          </p:nvPr>
        </p:nvGraphicFramePr>
        <p:xfrm>
          <a:off x="277003" y="1913086"/>
          <a:ext cx="11887200" cy="4084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886338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UI Framework Layering</a:t>
            </a:r>
          </a:p>
        </p:txBody>
      </p:sp>
      <p:sp>
        <p:nvSpPr>
          <p:cNvPr id="27" name="TextBox 26"/>
          <p:cNvSpPr txBox="1"/>
          <p:nvPr/>
        </p:nvSpPr>
        <p:spPr>
          <a:xfrm>
            <a:off x="7589838" y="3643083"/>
            <a:ext cx="2194560" cy="246221"/>
          </a:xfrm>
          <a:prstGeom prst="rect">
            <a:avLst/>
          </a:prstGeom>
          <a:noFill/>
        </p:spPr>
        <p:txBody>
          <a:bodyPr wrap="square" lIns="0" tIns="0" rIns="0" bIns="0" rtlCol="0">
            <a:spAutoFit/>
          </a:bodyPr>
          <a:lstStyle/>
          <a:p>
            <a:pPr marL="0" marR="0" lvl="0" indent="0" algn="l" defTabSz="932596"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78D7"/>
                </a:solidFill>
                <a:effectLst/>
                <a:uLnTx/>
                <a:uFillTx/>
                <a:latin typeface="Segoe UI"/>
                <a:ea typeface="+mn-ea"/>
                <a:cs typeface="Segoe UI Semilight" panose="020B0402040204020203" pitchFamily="34" charset="0"/>
              </a:rPr>
              <a:t>Visual layer</a:t>
            </a:r>
            <a:endParaRPr kumimoji="0" lang="en-US" sz="1600" b="0" i="0" u="none" strike="noStrike" kern="0" cap="none" spc="0" normalizeH="0" baseline="0" noProof="0" dirty="0">
              <a:ln>
                <a:noFill/>
              </a:ln>
              <a:solidFill>
                <a:srgbClr val="0078D7"/>
              </a:solidFill>
              <a:effectLst/>
              <a:uLnTx/>
              <a:uFillTx/>
              <a:latin typeface="Segoe UI"/>
              <a:ea typeface="+mn-ea"/>
              <a:cs typeface="+mn-cs"/>
            </a:endParaRPr>
          </a:p>
        </p:txBody>
      </p:sp>
      <p:sp>
        <p:nvSpPr>
          <p:cNvPr id="28" name="TextBox 27"/>
          <p:cNvSpPr txBox="1"/>
          <p:nvPr/>
        </p:nvSpPr>
        <p:spPr>
          <a:xfrm>
            <a:off x="7589838" y="2414257"/>
            <a:ext cx="2194560" cy="246221"/>
          </a:xfrm>
          <a:prstGeom prst="rect">
            <a:avLst/>
          </a:prstGeom>
          <a:noFill/>
        </p:spPr>
        <p:txBody>
          <a:bodyPr wrap="square" lIns="0" tIns="0" rIns="0" bIns="0" rtlCol="0">
            <a:spAutoFit/>
          </a:bodyPr>
          <a:lstStyle/>
          <a:p>
            <a:pPr marL="0" marR="0" lvl="0" indent="0" algn="l" defTabSz="932596"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BCF2"/>
                </a:solidFill>
                <a:effectLst/>
                <a:uLnTx/>
                <a:uFillTx/>
                <a:latin typeface="Segoe UI"/>
                <a:ea typeface="+mn-ea"/>
                <a:cs typeface="Segoe UI Semilight" panose="020B0402040204020203" pitchFamily="34" charset="0"/>
              </a:rPr>
              <a:t>Framework layer</a:t>
            </a:r>
          </a:p>
        </p:txBody>
      </p:sp>
      <p:sp>
        <p:nvSpPr>
          <p:cNvPr id="29" name="TextBox 28"/>
          <p:cNvSpPr txBox="1"/>
          <p:nvPr/>
        </p:nvSpPr>
        <p:spPr>
          <a:xfrm>
            <a:off x="7589838" y="4871909"/>
            <a:ext cx="2194560" cy="246221"/>
          </a:xfrm>
          <a:prstGeom prst="rect">
            <a:avLst/>
          </a:prstGeom>
          <a:noFill/>
        </p:spPr>
        <p:txBody>
          <a:bodyPr wrap="square" lIns="0" tIns="0" rIns="0" bIns="0" rtlCol="0">
            <a:spAutoFit/>
          </a:bodyPr>
          <a:lstStyle/>
          <a:p>
            <a:pPr marL="0" marR="0" lvl="0" indent="0" algn="l" defTabSz="932596"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2050"/>
                </a:solidFill>
                <a:effectLst/>
                <a:uLnTx/>
                <a:uFillTx/>
                <a:latin typeface="Segoe UI"/>
                <a:ea typeface="+mn-ea"/>
                <a:cs typeface="Segoe UI Semilight" panose="020B0402040204020203" pitchFamily="34" charset="0"/>
              </a:rPr>
              <a:t>Graphics layer</a:t>
            </a:r>
            <a:endParaRPr kumimoji="0" lang="en-US" sz="1600" b="0" i="0" u="none" strike="noStrike" kern="0" cap="none" spc="0" normalizeH="0" baseline="0" noProof="0" dirty="0">
              <a:ln>
                <a:noFill/>
              </a:ln>
              <a:solidFill>
                <a:srgbClr val="002050"/>
              </a:solidFill>
              <a:effectLst/>
              <a:uLnTx/>
              <a:uFillTx/>
              <a:latin typeface="Segoe UI"/>
              <a:ea typeface="+mn-ea"/>
              <a:cs typeface="+mn-cs"/>
            </a:endParaRPr>
          </a:p>
        </p:txBody>
      </p:sp>
      <p:sp>
        <p:nvSpPr>
          <p:cNvPr id="32" name="graphics layer"/>
          <p:cNvSpPr>
            <a:spLocks/>
          </p:cNvSpPr>
          <p:nvPr/>
        </p:nvSpPr>
        <p:spPr bwMode="auto">
          <a:xfrm>
            <a:off x="664487" y="4354398"/>
            <a:ext cx="6867281" cy="1281245"/>
          </a:xfrm>
          <a:custGeom>
            <a:avLst/>
            <a:gdLst>
              <a:gd name="T0" fmla="*/ 11588 w 11588"/>
              <a:gd name="T1" fmla="*/ 2162 h 2162"/>
              <a:gd name="T2" fmla="*/ 0 w 11588"/>
              <a:gd name="T3" fmla="*/ 2162 h 2162"/>
              <a:gd name="T4" fmla="*/ 2032 w 11588"/>
              <a:gd name="T5" fmla="*/ 0 h 2162"/>
              <a:gd name="T6" fmla="*/ 9560 w 11588"/>
              <a:gd name="T7" fmla="*/ 0 h 2162"/>
              <a:gd name="T8" fmla="*/ 11588 w 11588"/>
              <a:gd name="T9" fmla="*/ 2162 h 2162"/>
            </a:gdLst>
            <a:ahLst/>
            <a:cxnLst>
              <a:cxn ang="0">
                <a:pos x="T0" y="T1"/>
              </a:cxn>
              <a:cxn ang="0">
                <a:pos x="T2" y="T3"/>
              </a:cxn>
              <a:cxn ang="0">
                <a:pos x="T4" y="T5"/>
              </a:cxn>
              <a:cxn ang="0">
                <a:pos x="T6" y="T7"/>
              </a:cxn>
              <a:cxn ang="0">
                <a:pos x="T8" y="T9"/>
              </a:cxn>
            </a:cxnLst>
            <a:rect l="0" t="0" r="r" b="b"/>
            <a:pathLst>
              <a:path w="11588" h="2162">
                <a:moveTo>
                  <a:pt x="11588" y="2162"/>
                </a:moveTo>
                <a:lnTo>
                  <a:pt x="0" y="2162"/>
                </a:lnTo>
                <a:lnTo>
                  <a:pt x="2032" y="0"/>
                </a:lnTo>
                <a:lnTo>
                  <a:pt x="9560" y="0"/>
                </a:lnTo>
                <a:lnTo>
                  <a:pt x="11588" y="2162"/>
                </a:lnTo>
                <a:close/>
              </a:path>
            </a:pathLst>
          </a:custGeom>
          <a:gradFill>
            <a:gsLst>
              <a:gs pos="0">
                <a:schemeClr val="bg2">
                  <a:lumMod val="10000"/>
                </a:schemeClr>
              </a:gs>
              <a:gs pos="51000">
                <a:srgbClr val="002050"/>
              </a:gs>
              <a:gs pos="100000">
                <a:srgbClr val="002050"/>
              </a:gs>
            </a:gsLst>
            <a:lin ang="5400000" scaled="1"/>
          </a:gradFill>
          <a:ln>
            <a:noFill/>
          </a:ln>
          <a:effectLst>
            <a:outerShdw blurRad="50800" dist="63500" dir="5400000" algn="t" rotWithShape="0">
              <a:prstClr val="black">
                <a:alpha val="70000"/>
              </a:prstClr>
            </a:outerShdw>
          </a:effec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31" name="visual layer"/>
          <p:cNvSpPr>
            <a:spLocks/>
          </p:cNvSpPr>
          <p:nvPr/>
        </p:nvSpPr>
        <p:spPr bwMode="auto">
          <a:xfrm>
            <a:off x="664487" y="3125572"/>
            <a:ext cx="6867281" cy="1281245"/>
          </a:xfrm>
          <a:custGeom>
            <a:avLst/>
            <a:gdLst>
              <a:gd name="T0" fmla="*/ 11588 w 11588"/>
              <a:gd name="T1" fmla="*/ 2162 h 2162"/>
              <a:gd name="T2" fmla="*/ 0 w 11588"/>
              <a:gd name="T3" fmla="*/ 2162 h 2162"/>
              <a:gd name="T4" fmla="*/ 2032 w 11588"/>
              <a:gd name="T5" fmla="*/ 0 h 2162"/>
              <a:gd name="T6" fmla="*/ 9560 w 11588"/>
              <a:gd name="T7" fmla="*/ 0 h 2162"/>
              <a:gd name="T8" fmla="*/ 11588 w 11588"/>
              <a:gd name="T9" fmla="*/ 2162 h 2162"/>
            </a:gdLst>
            <a:ahLst/>
            <a:cxnLst>
              <a:cxn ang="0">
                <a:pos x="T0" y="T1"/>
              </a:cxn>
              <a:cxn ang="0">
                <a:pos x="T2" y="T3"/>
              </a:cxn>
              <a:cxn ang="0">
                <a:pos x="T4" y="T5"/>
              </a:cxn>
              <a:cxn ang="0">
                <a:pos x="T6" y="T7"/>
              </a:cxn>
              <a:cxn ang="0">
                <a:pos x="T8" y="T9"/>
              </a:cxn>
            </a:cxnLst>
            <a:rect l="0" t="0" r="r" b="b"/>
            <a:pathLst>
              <a:path w="11588" h="2162">
                <a:moveTo>
                  <a:pt x="11588" y="2162"/>
                </a:moveTo>
                <a:lnTo>
                  <a:pt x="0" y="2162"/>
                </a:lnTo>
                <a:lnTo>
                  <a:pt x="2032" y="0"/>
                </a:lnTo>
                <a:lnTo>
                  <a:pt x="9560" y="0"/>
                </a:lnTo>
                <a:lnTo>
                  <a:pt x="11588" y="2162"/>
                </a:lnTo>
                <a:close/>
              </a:path>
            </a:pathLst>
          </a:custGeom>
          <a:gradFill>
            <a:gsLst>
              <a:gs pos="0">
                <a:srgbClr val="002050"/>
              </a:gs>
              <a:gs pos="51000">
                <a:srgbClr val="0078D7"/>
              </a:gs>
              <a:gs pos="100000">
                <a:srgbClr val="0078D7"/>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 name="framework layer"/>
          <p:cNvSpPr>
            <a:spLocks/>
          </p:cNvSpPr>
          <p:nvPr/>
        </p:nvSpPr>
        <p:spPr bwMode="auto">
          <a:xfrm>
            <a:off x="664487" y="1896746"/>
            <a:ext cx="6867281" cy="1281245"/>
          </a:xfrm>
          <a:custGeom>
            <a:avLst/>
            <a:gdLst>
              <a:gd name="T0" fmla="*/ 11588 w 11588"/>
              <a:gd name="T1" fmla="*/ 2162 h 2162"/>
              <a:gd name="T2" fmla="*/ 0 w 11588"/>
              <a:gd name="T3" fmla="*/ 2162 h 2162"/>
              <a:gd name="T4" fmla="*/ 2032 w 11588"/>
              <a:gd name="T5" fmla="*/ 0 h 2162"/>
              <a:gd name="T6" fmla="*/ 9560 w 11588"/>
              <a:gd name="T7" fmla="*/ 0 h 2162"/>
              <a:gd name="T8" fmla="*/ 11588 w 11588"/>
              <a:gd name="T9" fmla="*/ 2162 h 2162"/>
            </a:gdLst>
            <a:ahLst/>
            <a:cxnLst>
              <a:cxn ang="0">
                <a:pos x="T0" y="T1"/>
              </a:cxn>
              <a:cxn ang="0">
                <a:pos x="T2" y="T3"/>
              </a:cxn>
              <a:cxn ang="0">
                <a:pos x="T4" y="T5"/>
              </a:cxn>
              <a:cxn ang="0">
                <a:pos x="T6" y="T7"/>
              </a:cxn>
              <a:cxn ang="0">
                <a:pos x="T8" y="T9"/>
              </a:cxn>
            </a:cxnLst>
            <a:rect l="0" t="0" r="r" b="b"/>
            <a:pathLst>
              <a:path w="11588" h="2162">
                <a:moveTo>
                  <a:pt x="11588" y="2162"/>
                </a:moveTo>
                <a:lnTo>
                  <a:pt x="0" y="2162"/>
                </a:lnTo>
                <a:lnTo>
                  <a:pt x="2032" y="0"/>
                </a:lnTo>
                <a:lnTo>
                  <a:pt x="9560" y="0"/>
                </a:lnTo>
                <a:lnTo>
                  <a:pt x="11588" y="2162"/>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36" name="TextBox 35"/>
          <p:cNvSpPr txBox="1"/>
          <p:nvPr/>
        </p:nvSpPr>
        <p:spPr>
          <a:xfrm>
            <a:off x="2769057" y="2714050"/>
            <a:ext cx="2658140" cy="304699"/>
          </a:xfrm>
          <a:prstGeom prst="rect">
            <a:avLst/>
          </a:prstGeom>
          <a:noFill/>
        </p:spPr>
        <p:txBody>
          <a:bodyPr wrap="square" lIns="0" tIns="0" rIns="0" bIns="0" rtlCol="0" anchor="ctr" anchorCtr="1">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Segoe UI Semilight" panose="020B0402040204020203" pitchFamily="34" charset="0"/>
                <a:ea typeface="+mn-ea"/>
                <a:cs typeface="Segoe UI Semilight" panose="020B0402040204020203" pitchFamily="34" charset="0"/>
              </a:rPr>
              <a:t>Windows.UI.XAML</a:t>
            </a:r>
            <a:endParaRPr kumimoji="0" lang="en-US" sz="2200"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sp>
        <p:nvSpPr>
          <p:cNvPr id="37" name="TextBox 36"/>
          <p:cNvSpPr txBox="1"/>
          <p:nvPr/>
        </p:nvSpPr>
        <p:spPr>
          <a:xfrm>
            <a:off x="2494906" y="3942876"/>
            <a:ext cx="3206441" cy="304699"/>
          </a:xfrm>
          <a:prstGeom prst="rect">
            <a:avLst/>
          </a:prstGeom>
          <a:noFill/>
        </p:spPr>
        <p:txBody>
          <a:bodyPr wrap="square" lIns="0" tIns="0" rIns="0" bIns="0" rtlCol="0" anchor="ctr" anchorCtr="1">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Segoe UI Semilight" panose="020B0402040204020203" pitchFamily="34" charset="0"/>
                <a:ea typeface="+mn-ea"/>
                <a:cs typeface="Segoe UI Semilight" panose="020B0402040204020203" pitchFamily="34" charset="0"/>
              </a:rPr>
              <a:t>Windows.UI.Composition</a:t>
            </a:r>
            <a:endParaRPr kumimoji="0" lang="en-US" sz="2200"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sp>
        <p:nvSpPr>
          <p:cNvPr id="38" name="TextBox 37"/>
          <p:cNvSpPr txBox="1"/>
          <p:nvPr/>
        </p:nvSpPr>
        <p:spPr>
          <a:xfrm>
            <a:off x="2769057" y="5222318"/>
            <a:ext cx="2658140" cy="304699"/>
          </a:xfrm>
          <a:prstGeom prst="rect">
            <a:avLst/>
          </a:prstGeom>
          <a:noFill/>
        </p:spPr>
        <p:txBody>
          <a:bodyPr wrap="square" lIns="0" tIns="0" rIns="0" bIns="0" rtlCol="0" anchor="ctr" anchorCtr="1">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DirectX Family</a:t>
            </a:r>
          </a:p>
        </p:txBody>
      </p:sp>
      <p:sp>
        <p:nvSpPr>
          <p:cNvPr id="11" name="Freeform 10"/>
          <p:cNvSpPr>
            <a:spLocks/>
          </p:cNvSpPr>
          <p:nvPr/>
        </p:nvSpPr>
        <p:spPr bwMode="auto">
          <a:xfrm>
            <a:off x="9948171" y="1896746"/>
            <a:ext cx="476724" cy="3738897"/>
          </a:xfrm>
          <a:custGeom>
            <a:avLst/>
            <a:gdLst>
              <a:gd name="T0" fmla="*/ 90 w 137"/>
              <a:gd name="T1" fmla="*/ 1073 h 1096"/>
              <a:gd name="T2" fmla="*/ 90 w 137"/>
              <a:gd name="T3" fmla="*/ 78 h 1096"/>
              <a:gd name="T4" fmla="*/ 41 w 137"/>
              <a:gd name="T5" fmla="*/ 127 h 1096"/>
              <a:gd name="T6" fmla="*/ 9 w 137"/>
              <a:gd name="T7" fmla="*/ 127 h 1096"/>
              <a:gd name="T8" fmla="*/ 9 w 137"/>
              <a:gd name="T9" fmla="*/ 93 h 1096"/>
              <a:gd name="T10" fmla="*/ 96 w 137"/>
              <a:gd name="T11" fmla="*/ 6 h 1096"/>
              <a:gd name="T12" fmla="*/ 98 w 137"/>
              <a:gd name="T13" fmla="*/ 6 h 1096"/>
              <a:gd name="T14" fmla="*/ 99 w 137"/>
              <a:gd name="T15" fmla="*/ 5 h 1096"/>
              <a:gd name="T16" fmla="*/ 99 w 137"/>
              <a:gd name="T17" fmla="*/ 4 h 1096"/>
              <a:gd name="T18" fmla="*/ 100 w 137"/>
              <a:gd name="T19" fmla="*/ 4 h 1096"/>
              <a:gd name="T20" fmla="*/ 102 w 137"/>
              <a:gd name="T21" fmla="*/ 2 h 1096"/>
              <a:gd name="T22" fmla="*/ 102 w 137"/>
              <a:gd name="T23" fmla="*/ 2 h 1096"/>
              <a:gd name="T24" fmla="*/ 103 w 137"/>
              <a:gd name="T25" fmla="*/ 1 h 1096"/>
              <a:gd name="T26" fmla="*/ 104 w 137"/>
              <a:gd name="T27" fmla="*/ 1 h 1096"/>
              <a:gd name="T28" fmla="*/ 106 w 137"/>
              <a:gd name="T29" fmla="*/ 1 h 1096"/>
              <a:gd name="T30" fmla="*/ 107 w 137"/>
              <a:gd name="T31" fmla="*/ 0 h 1096"/>
              <a:gd name="T32" fmla="*/ 107 w 137"/>
              <a:gd name="T33" fmla="*/ 0 h 1096"/>
              <a:gd name="T34" fmla="*/ 108 w 137"/>
              <a:gd name="T35" fmla="*/ 0 h 1096"/>
              <a:gd name="T36" fmla="*/ 110 w 137"/>
              <a:gd name="T37" fmla="*/ 0 h 1096"/>
              <a:gd name="T38" fmla="*/ 111 w 137"/>
              <a:gd name="T39" fmla="*/ 0 h 1096"/>
              <a:gd name="T40" fmla="*/ 115 w 137"/>
              <a:gd name="T41" fmla="*/ 0 h 1096"/>
              <a:gd name="T42" fmla="*/ 117 w 137"/>
              <a:gd name="T43" fmla="*/ 0 h 1096"/>
              <a:gd name="T44" fmla="*/ 118 w 137"/>
              <a:gd name="T45" fmla="*/ 0 h 1096"/>
              <a:gd name="T46" fmla="*/ 119 w 137"/>
              <a:gd name="T47" fmla="*/ 0 h 1096"/>
              <a:gd name="T48" fmla="*/ 121 w 137"/>
              <a:gd name="T49" fmla="*/ 0 h 1096"/>
              <a:gd name="T50" fmla="*/ 121 w 137"/>
              <a:gd name="T51" fmla="*/ 1 h 1096"/>
              <a:gd name="T52" fmla="*/ 122 w 137"/>
              <a:gd name="T53" fmla="*/ 1 h 1096"/>
              <a:gd name="T54" fmla="*/ 123 w 137"/>
              <a:gd name="T55" fmla="*/ 1 h 1096"/>
              <a:gd name="T56" fmla="*/ 125 w 137"/>
              <a:gd name="T57" fmla="*/ 2 h 1096"/>
              <a:gd name="T58" fmla="*/ 125 w 137"/>
              <a:gd name="T59" fmla="*/ 2 h 1096"/>
              <a:gd name="T60" fmla="*/ 126 w 137"/>
              <a:gd name="T61" fmla="*/ 4 h 1096"/>
              <a:gd name="T62" fmla="*/ 127 w 137"/>
              <a:gd name="T63" fmla="*/ 4 h 1096"/>
              <a:gd name="T64" fmla="*/ 129 w 137"/>
              <a:gd name="T65" fmla="*/ 5 h 1096"/>
              <a:gd name="T66" fmla="*/ 130 w 137"/>
              <a:gd name="T67" fmla="*/ 6 h 1096"/>
              <a:gd name="T68" fmla="*/ 130 w 137"/>
              <a:gd name="T69" fmla="*/ 6 h 1096"/>
              <a:gd name="T70" fmla="*/ 130 w 137"/>
              <a:gd name="T71" fmla="*/ 6 h 1096"/>
              <a:gd name="T72" fmla="*/ 131 w 137"/>
              <a:gd name="T73" fmla="*/ 8 h 1096"/>
              <a:gd name="T74" fmla="*/ 133 w 137"/>
              <a:gd name="T75" fmla="*/ 9 h 1096"/>
              <a:gd name="T76" fmla="*/ 133 w 137"/>
              <a:gd name="T77" fmla="*/ 9 h 1096"/>
              <a:gd name="T78" fmla="*/ 134 w 137"/>
              <a:gd name="T79" fmla="*/ 10 h 1096"/>
              <a:gd name="T80" fmla="*/ 134 w 137"/>
              <a:gd name="T81" fmla="*/ 12 h 1096"/>
              <a:gd name="T82" fmla="*/ 134 w 137"/>
              <a:gd name="T83" fmla="*/ 13 h 1096"/>
              <a:gd name="T84" fmla="*/ 135 w 137"/>
              <a:gd name="T85" fmla="*/ 13 h 1096"/>
              <a:gd name="T86" fmla="*/ 135 w 137"/>
              <a:gd name="T87" fmla="*/ 14 h 1096"/>
              <a:gd name="T88" fmla="*/ 135 w 137"/>
              <a:gd name="T89" fmla="*/ 16 h 1096"/>
              <a:gd name="T90" fmla="*/ 135 w 137"/>
              <a:gd name="T91" fmla="*/ 17 h 1096"/>
              <a:gd name="T92" fmla="*/ 137 w 137"/>
              <a:gd name="T93" fmla="*/ 18 h 1096"/>
              <a:gd name="T94" fmla="*/ 137 w 137"/>
              <a:gd name="T95" fmla="*/ 20 h 1096"/>
              <a:gd name="T96" fmla="*/ 137 w 137"/>
              <a:gd name="T97" fmla="*/ 20 h 1096"/>
              <a:gd name="T98" fmla="*/ 137 w 137"/>
              <a:gd name="T99" fmla="*/ 22 h 1096"/>
              <a:gd name="T100" fmla="*/ 137 w 137"/>
              <a:gd name="T101" fmla="*/ 1073 h 1096"/>
              <a:gd name="T102" fmla="*/ 114 w 137"/>
              <a:gd name="T103" fmla="*/ 1096 h 1096"/>
              <a:gd name="T104" fmla="*/ 90 w 137"/>
              <a:gd name="T105" fmla="*/ 107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7" h="1096">
                <a:moveTo>
                  <a:pt x="90" y="1073"/>
                </a:moveTo>
                <a:cubicBezTo>
                  <a:pt x="90" y="685"/>
                  <a:pt x="90" y="78"/>
                  <a:pt x="90" y="78"/>
                </a:cubicBezTo>
                <a:cubicBezTo>
                  <a:pt x="41" y="127"/>
                  <a:pt x="41" y="127"/>
                  <a:pt x="41" y="127"/>
                </a:cubicBezTo>
                <a:cubicBezTo>
                  <a:pt x="32" y="136"/>
                  <a:pt x="17" y="136"/>
                  <a:pt x="9" y="127"/>
                </a:cubicBezTo>
                <a:cubicBezTo>
                  <a:pt x="0" y="117"/>
                  <a:pt x="0" y="103"/>
                  <a:pt x="9" y="93"/>
                </a:cubicBezTo>
                <a:cubicBezTo>
                  <a:pt x="96" y="6"/>
                  <a:pt x="96" y="6"/>
                  <a:pt x="96" y="6"/>
                </a:cubicBezTo>
                <a:cubicBezTo>
                  <a:pt x="96" y="6"/>
                  <a:pt x="96" y="6"/>
                  <a:pt x="98" y="6"/>
                </a:cubicBezTo>
                <a:cubicBezTo>
                  <a:pt x="98" y="5"/>
                  <a:pt x="98" y="5"/>
                  <a:pt x="99" y="5"/>
                </a:cubicBezTo>
                <a:cubicBezTo>
                  <a:pt x="99" y="4"/>
                  <a:pt x="99" y="4"/>
                  <a:pt x="99" y="4"/>
                </a:cubicBezTo>
                <a:cubicBezTo>
                  <a:pt x="100" y="4"/>
                  <a:pt x="100" y="4"/>
                  <a:pt x="100" y="4"/>
                </a:cubicBezTo>
                <a:cubicBezTo>
                  <a:pt x="100" y="2"/>
                  <a:pt x="100" y="2"/>
                  <a:pt x="102" y="2"/>
                </a:cubicBezTo>
                <a:cubicBezTo>
                  <a:pt x="102" y="2"/>
                  <a:pt x="102" y="2"/>
                  <a:pt x="102" y="2"/>
                </a:cubicBezTo>
                <a:cubicBezTo>
                  <a:pt x="103" y="2"/>
                  <a:pt x="103" y="1"/>
                  <a:pt x="103" y="1"/>
                </a:cubicBezTo>
                <a:cubicBezTo>
                  <a:pt x="104" y="1"/>
                  <a:pt x="104" y="1"/>
                  <a:pt x="104" y="1"/>
                </a:cubicBezTo>
                <a:cubicBezTo>
                  <a:pt x="104" y="1"/>
                  <a:pt x="104" y="1"/>
                  <a:pt x="106" y="1"/>
                </a:cubicBezTo>
                <a:cubicBezTo>
                  <a:pt x="106" y="1"/>
                  <a:pt x="106" y="1"/>
                  <a:pt x="107" y="0"/>
                </a:cubicBezTo>
                <a:cubicBezTo>
                  <a:pt x="107" y="0"/>
                  <a:pt x="107" y="0"/>
                  <a:pt x="107" y="0"/>
                </a:cubicBezTo>
                <a:cubicBezTo>
                  <a:pt x="108" y="0"/>
                  <a:pt x="108" y="0"/>
                  <a:pt x="108" y="0"/>
                </a:cubicBezTo>
                <a:cubicBezTo>
                  <a:pt x="110" y="0"/>
                  <a:pt x="110" y="0"/>
                  <a:pt x="110" y="0"/>
                </a:cubicBezTo>
                <a:cubicBezTo>
                  <a:pt x="111" y="0"/>
                  <a:pt x="111" y="0"/>
                  <a:pt x="111" y="0"/>
                </a:cubicBezTo>
                <a:cubicBezTo>
                  <a:pt x="113" y="0"/>
                  <a:pt x="114" y="0"/>
                  <a:pt x="115" y="0"/>
                </a:cubicBezTo>
                <a:cubicBezTo>
                  <a:pt x="117" y="0"/>
                  <a:pt x="117" y="0"/>
                  <a:pt x="117" y="0"/>
                </a:cubicBezTo>
                <a:cubicBezTo>
                  <a:pt x="118" y="0"/>
                  <a:pt x="118" y="0"/>
                  <a:pt x="118" y="0"/>
                </a:cubicBezTo>
                <a:cubicBezTo>
                  <a:pt x="119" y="0"/>
                  <a:pt x="119" y="0"/>
                  <a:pt x="119" y="0"/>
                </a:cubicBezTo>
                <a:cubicBezTo>
                  <a:pt x="119" y="0"/>
                  <a:pt x="119" y="0"/>
                  <a:pt x="121" y="0"/>
                </a:cubicBezTo>
                <a:cubicBezTo>
                  <a:pt x="121" y="1"/>
                  <a:pt x="121" y="1"/>
                  <a:pt x="121" y="1"/>
                </a:cubicBezTo>
                <a:cubicBezTo>
                  <a:pt x="122" y="1"/>
                  <a:pt x="122" y="1"/>
                  <a:pt x="122" y="1"/>
                </a:cubicBezTo>
                <a:cubicBezTo>
                  <a:pt x="123" y="1"/>
                  <a:pt x="123" y="1"/>
                  <a:pt x="123" y="1"/>
                </a:cubicBezTo>
                <a:cubicBezTo>
                  <a:pt x="125" y="2"/>
                  <a:pt x="125" y="2"/>
                  <a:pt x="125" y="2"/>
                </a:cubicBezTo>
                <a:cubicBezTo>
                  <a:pt x="125" y="2"/>
                  <a:pt x="125" y="2"/>
                  <a:pt x="125" y="2"/>
                </a:cubicBezTo>
                <a:cubicBezTo>
                  <a:pt x="126" y="2"/>
                  <a:pt x="126" y="2"/>
                  <a:pt x="126" y="4"/>
                </a:cubicBezTo>
                <a:cubicBezTo>
                  <a:pt x="127" y="4"/>
                  <a:pt x="127" y="4"/>
                  <a:pt x="127" y="4"/>
                </a:cubicBezTo>
                <a:cubicBezTo>
                  <a:pt x="127" y="4"/>
                  <a:pt x="127" y="4"/>
                  <a:pt x="129" y="5"/>
                </a:cubicBezTo>
                <a:cubicBezTo>
                  <a:pt x="129" y="5"/>
                  <a:pt x="129" y="5"/>
                  <a:pt x="130" y="6"/>
                </a:cubicBezTo>
                <a:cubicBezTo>
                  <a:pt x="130" y="6"/>
                  <a:pt x="130" y="6"/>
                  <a:pt x="130" y="6"/>
                </a:cubicBezTo>
                <a:cubicBezTo>
                  <a:pt x="130" y="6"/>
                  <a:pt x="130" y="6"/>
                  <a:pt x="130" y="6"/>
                </a:cubicBezTo>
                <a:cubicBezTo>
                  <a:pt x="131" y="8"/>
                  <a:pt x="131" y="8"/>
                  <a:pt x="131" y="8"/>
                </a:cubicBezTo>
                <a:cubicBezTo>
                  <a:pt x="131" y="8"/>
                  <a:pt x="131" y="9"/>
                  <a:pt x="133" y="9"/>
                </a:cubicBezTo>
                <a:cubicBezTo>
                  <a:pt x="133" y="9"/>
                  <a:pt x="133" y="9"/>
                  <a:pt x="133" y="9"/>
                </a:cubicBezTo>
                <a:cubicBezTo>
                  <a:pt x="133" y="10"/>
                  <a:pt x="133" y="10"/>
                  <a:pt x="134" y="10"/>
                </a:cubicBezTo>
                <a:cubicBezTo>
                  <a:pt x="134" y="12"/>
                  <a:pt x="134" y="12"/>
                  <a:pt x="134" y="12"/>
                </a:cubicBezTo>
                <a:cubicBezTo>
                  <a:pt x="134" y="12"/>
                  <a:pt x="134" y="12"/>
                  <a:pt x="134" y="13"/>
                </a:cubicBezTo>
                <a:cubicBezTo>
                  <a:pt x="135" y="13"/>
                  <a:pt x="135" y="13"/>
                  <a:pt x="135" y="13"/>
                </a:cubicBezTo>
                <a:cubicBezTo>
                  <a:pt x="135" y="14"/>
                  <a:pt x="135" y="14"/>
                  <a:pt x="135" y="14"/>
                </a:cubicBezTo>
                <a:cubicBezTo>
                  <a:pt x="135" y="16"/>
                  <a:pt x="135" y="16"/>
                  <a:pt x="135" y="16"/>
                </a:cubicBezTo>
                <a:cubicBezTo>
                  <a:pt x="135" y="17"/>
                  <a:pt x="135" y="17"/>
                  <a:pt x="135" y="17"/>
                </a:cubicBezTo>
                <a:cubicBezTo>
                  <a:pt x="137" y="17"/>
                  <a:pt x="137" y="17"/>
                  <a:pt x="137" y="18"/>
                </a:cubicBezTo>
                <a:cubicBezTo>
                  <a:pt x="137" y="18"/>
                  <a:pt x="137" y="18"/>
                  <a:pt x="137" y="20"/>
                </a:cubicBezTo>
                <a:cubicBezTo>
                  <a:pt x="137" y="20"/>
                  <a:pt x="137" y="20"/>
                  <a:pt x="137" y="20"/>
                </a:cubicBezTo>
                <a:cubicBezTo>
                  <a:pt x="137" y="21"/>
                  <a:pt x="137" y="22"/>
                  <a:pt x="137" y="22"/>
                </a:cubicBezTo>
                <a:cubicBezTo>
                  <a:pt x="137" y="466"/>
                  <a:pt x="137" y="1073"/>
                  <a:pt x="137" y="1073"/>
                </a:cubicBezTo>
                <a:cubicBezTo>
                  <a:pt x="137" y="1085"/>
                  <a:pt x="126" y="1096"/>
                  <a:pt x="114" y="1096"/>
                </a:cubicBezTo>
                <a:cubicBezTo>
                  <a:pt x="100" y="1096"/>
                  <a:pt x="90" y="1085"/>
                  <a:pt x="90" y="1073"/>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30" name="Freeform 29"/>
          <p:cNvSpPr>
            <a:spLocks/>
          </p:cNvSpPr>
          <p:nvPr/>
        </p:nvSpPr>
        <p:spPr bwMode="auto">
          <a:xfrm flipH="1" flipV="1">
            <a:off x="10493135" y="1896746"/>
            <a:ext cx="476724" cy="3738897"/>
          </a:xfrm>
          <a:custGeom>
            <a:avLst/>
            <a:gdLst>
              <a:gd name="T0" fmla="*/ 90 w 137"/>
              <a:gd name="T1" fmla="*/ 1073 h 1096"/>
              <a:gd name="T2" fmla="*/ 90 w 137"/>
              <a:gd name="T3" fmla="*/ 78 h 1096"/>
              <a:gd name="T4" fmla="*/ 41 w 137"/>
              <a:gd name="T5" fmla="*/ 127 h 1096"/>
              <a:gd name="T6" fmla="*/ 9 w 137"/>
              <a:gd name="T7" fmla="*/ 127 h 1096"/>
              <a:gd name="T8" fmla="*/ 9 w 137"/>
              <a:gd name="T9" fmla="*/ 93 h 1096"/>
              <a:gd name="T10" fmla="*/ 96 w 137"/>
              <a:gd name="T11" fmla="*/ 6 h 1096"/>
              <a:gd name="T12" fmla="*/ 98 w 137"/>
              <a:gd name="T13" fmla="*/ 6 h 1096"/>
              <a:gd name="T14" fmla="*/ 99 w 137"/>
              <a:gd name="T15" fmla="*/ 5 h 1096"/>
              <a:gd name="T16" fmla="*/ 99 w 137"/>
              <a:gd name="T17" fmla="*/ 4 h 1096"/>
              <a:gd name="T18" fmla="*/ 100 w 137"/>
              <a:gd name="T19" fmla="*/ 4 h 1096"/>
              <a:gd name="T20" fmla="*/ 102 w 137"/>
              <a:gd name="T21" fmla="*/ 2 h 1096"/>
              <a:gd name="T22" fmla="*/ 102 w 137"/>
              <a:gd name="T23" fmla="*/ 2 h 1096"/>
              <a:gd name="T24" fmla="*/ 103 w 137"/>
              <a:gd name="T25" fmla="*/ 1 h 1096"/>
              <a:gd name="T26" fmla="*/ 104 w 137"/>
              <a:gd name="T27" fmla="*/ 1 h 1096"/>
              <a:gd name="T28" fmla="*/ 106 w 137"/>
              <a:gd name="T29" fmla="*/ 1 h 1096"/>
              <a:gd name="T30" fmla="*/ 107 w 137"/>
              <a:gd name="T31" fmla="*/ 0 h 1096"/>
              <a:gd name="T32" fmla="*/ 107 w 137"/>
              <a:gd name="T33" fmla="*/ 0 h 1096"/>
              <a:gd name="T34" fmla="*/ 108 w 137"/>
              <a:gd name="T35" fmla="*/ 0 h 1096"/>
              <a:gd name="T36" fmla="*/ 110 w 137"/>
              <a:gd name="T37" fmla="*/ 0 h 1096"/>
              <a:gd name="T38" fmla="*/ 111 w 137"/>
              <a:gd name="T39" fmla="*/ 0 h 1096"/>
              <a:gd name="T40" fmla="*/ 115 w 137"/>
              <a:gd name="T41" fmla="*/ 0 h 1096"/>
              <a:gd name="T42" fmla="*/ 117 w 137"/>
              <a:gd name="T43" fmla="*/ 0 h 1096"/>
              <a:gd name="T44" fmla="*/ 118 w 137"/>
              <a:gd name="T45" fmla="*/ 0 h 1096"/>
              <a:gd name="T46" fmla="*/ 119 w 137"/>
              <a:gd name="T47" fmla="*/ 0 h 1096"/>
              <a:gd name="T48" fmla="*/ 121 w 137"/>
              <a:gd name="T49" fmla="*/ 0 h 1096"/>
              <a:gd name="T50" fmla="*/ 121 w 137"/>
              <a:gd name="T51" fmla="*/ 1 h 1096"/>
              <a:gd name="T52" fmla="*/ 122 w 137"/>
              <a:gd name="T53" fmla="*/ 1 h 1096"/>
              <a:gd name="T54" fmla="*/ 123 w 137"/>
              <a:gd name="T55" fmla="*/ 1 h 1096"/>
              <a:gd name="T56" fmla="*/ 125 w 137"/>
              <a:gd name="T57" fmla="*/ 2 h 1096"/>
              <a:gd name="T58" fmla="*/ 125 w 137"/>
              <a:gd name="T59" fmla="*/ 2 h 1096"/>
              <a:gd name="T60" fmla="*/ 126 w 137"/>
              <a:gd name="T61" fmla="*/ 4 h 1096"/>
              <a:gd name="T62" fmla="*/ 127 w 137"/>
              <a:gd name="T63" fmla="*/ 4 h 1096"/>
              <a:gd name="T64" fmla="*/ 129 w 137"/>
              <a:gd name="T65" fmla="*/ 5 h 1096"/>
              <a:gd name="T66" fmla="*/ 130 w 137"/>
              <a:gd name="T67" fmla="*/ 6 h 1096"/>
              <a:gd name="T68" fmla="*/ 130 w 137"/>
              <a:gd name="T69" fmla="*/ 6 h 1096"/>
              <a:gd name="T70" fmla="*/ 130 w 137"/>
              <a:gd name="T71" fmla="*/ 6 h 1096"/>
              <a:gd name="T72" fmla="*/ 131 w 137"/>
              <a:gd name="T73" fmla="*/ 8 h 1096"/>
              <a:gd name="T74" fmla="*/ 133 w 137"/>
              <a:gd name="T75" fmla="*/ 9 h 1096"/>
              <a:gd name="T76" fmla="*/ 133 w 137"/>
              <a:gd name="T77" fmla="*/ 9 h 1096"/>
              <a:gd name="T78" fmla="*/ 134 w 137"/>
              <a:gd name="T79" fmla="*/ 10 h 1096"/>
              <a:gd name="T80" fmla="*/ 134 w 137"/>
              <a:gd name="T81" fmla="*/ 12 h 1096"/>
              <a:gd name="T82" fmla="*/ 134 w 137"/>
              <a:gd name="T83" fmla="*/ 13 h 1096"/>
              <a:gd name="T84" fmla="*/ 135 w 137"/>
              <a:gd name="T85" fmla="*/ 13 h 1096"/>
              <a:gd name="T86" fmla="*/ 135 w 137"/>
              <a:gd name="T87" fmla="*/ 14 h 1096"/>
              <a:gd name="T88" fmla="*/ 135 w 137"/>
              <a:gd name="T89" fmla="*/ 16 h 1096"/>
              <a:gd name="T90" fmla="*/ 135 w 137"/>
              <a:gd name="T91" fmla="*/ 17 h 1096"/>
              <a:gd name="T92" fmla="*/ 137 w 137"/>
              <a:gd name="T93" fmla="*/ 18 h 1096"/>
              <a:gd name="T94" fmla="*/ 137 w 137"/>
              <a:gd name="T95" fmla="*/ 20 h 1096"/>
              <a:gd name="T96" fmla="*/ 137 w 137"/>
              <a:gd name="T97" fmla="*/ 20 h 1096"/>
              <a:gd name="T98" fmla="*/ 137 w 137"/>
              <a:gd name="T99" fmla="*/ 22 h 1096"/>
              <a:gd name="T100" fmla="*/ 137 w 137"/>
              <a:gd name="T101" fmla="*/ 1073 h 1096"/>
              <a:gd name="T102" fmla="*/ 114 w 137"/>
              <a:gd name="T103" fmla="*/ 1096 h 1096"/>
              <a:gd name="T104" fmla="*/ 90 w 137"/>
              <a:gd name="T105" fmla="*/ 107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7" h="1096">
                <a:moveTo>
                  <a:pt x="90" y="1073"/>
                </a:moveTo>
                <a:cubicBezTo>
                  <a:pt x="90" y="685"/>
                  <a:pt x="90" y="78"/>
                  <a:pt x="90" y="78"/>
                </a:cubicBezTo>
                <a:cubicBezTo>
                  <a:pt x="41" y="127"/>
                  <a:pt x="41" y="127"/>
                  <a:pt x="41" y="127"/>
                </a:cubicBezTo>
                <a:cubicBezTo>
                  <a:pt x="32" y="136"/>
                  <a:pt x="17" y="136"/>
                  <a:pt x="9" y="127"/>
                </a:cubicBezTo>
                <a:cubicBezTo>
                  <a:pt x="0" y="117"/>
                  <a:pt x="0" y="103"/>
                  <a:pt x="9" y="93"/>
                </a:cubicBezTo>
                <a:cubicBezTo>
                  <a:pt x="96" y="6"/>
                  <a:pt x="96" y="6"/>
                  <a:pt x="96" y="6"/>
                </a:cubicBezTo>
                <a:cubicBezTo>
                  <a:pt x="96" y="6"/>
                  <a:pt x="96" y="6"/>
                  <a:pt x="98" y="6"/>
                </a:cubicBezTo>
                <a:cubicBezTo>
                  <a:pt x="98" y="5"/>
                  <a:pt x="98" y="5"/>
                  <a:pt x="99" y="5"/>
                </a:cubicBezTo>
                <a:cubicBezTo>
                  <a:pt x="99" y="4"/>
                  <a:pt x="99" y="4"/>
                  <a:pt x="99" y="4"/>
                </a:cubicBezTo>
                <a:cubicBezTo>
                  <a:pt x="100" y="4"/>
                  <a:pt x="100" y="4"/>
                  <a:pt x="100" y="4"/>
                </a:cubicBezTo>
                <a:cubicBezTo>
                  <a:pt x="100" y="2"/>
                  <a:pt x="100" y="2"/>
                  <a:pt x="102" y="2"/>
                </a:cubicBezTo>
                <a:cubicBezTo>
                  <a:pt x="102" y="2"/>
                  <a:pt x="102" y="2"/>
                  <a:pt x="102" y="2"/>
                </a:cubicBezTo>
                <a:cubicBezTo>
                  <a:pt x="103" y="2"/>
                  <a:pt x="103" y="1"/>
                  <a:pt x="103" y="1"/>
                </a:cubicBezTo>
                <a:cubicBezTo>
                  <a:pt x="104" y="1"/>
                  <a:pt x="104" y="1"/>
                  <a:pt x="104" y="1"/>
                </a:cubicBezTo>
                <a:cubicBezTo>
                  <a:pt x="104" y="1"/>
                  <a:pt x="104" y="1"/>
                  <a:pt x="106" y="1"/>
                </a:cubicBezTo>
                <a:cubicBezTo>
                  <a:pt x="106" y="1"/>
                  <a:pt x="106" y="1"/>
                  <a:pt x="107" y="0"/>
                </a:cubicBezTo>
                <a:cubicBezTo>
                  <a:pt x="107" y="0"/>
                  <a:pt x="107" y="0"/>
                  <a:pt x="107" y="0"/>
                </a:cubicBezTo>
                <a:cubicBezTo>
                  <a:pt x="108" y="0"/>
                  <a:pt x="108" y="0"/>
                  <a:pt x="108" y="0"/>
                </a:cubicBezTo>
                <a:cubicBezTo>
                  <a:pt x="110" y="0"/>
                  <a:pt x="110" y="0"/>
                  <a:pt x="110" y="0"/>
                </a:cubicBezTo>
                <a:cubicBezTo>
                  <a:pt x="111" y="0"/>
                  <a:pt x="111" y="0"/>
                  <a:pt x="111" y="0"/>
                </a:cubicBezTo>
                <a:cubicBezTo>
                  <a:pt x="113" y="0"/>
                  <a:pt x="114" y="0"/>
                  <a:pt x="115" y="0"/>
                </a:cubicBezTo>
                <a:cubicBezTo>
                  <a:pt x="117" y="0"/>
                  <a:pt x="117" y="0"/>
                  <a:pt x="117" y="0"/>
                </a:cubicBezTo>
                <a:cubicBezTo>
                  <a:pt x="118" y="0"/>
                  <a:pt x="118" y="0"/>
                  <a:pt x="118" y="0"/>
                </a:cubicBezTo>
                <a:cubicBezTo>
                  <a:pt x="119" y="0"/>
                  <a:pt x="119" y="0"/>
                  <a:pt x="119" y="0"/>
                </a:cubicBezTo>
                <a:cubicBezTo>
                  <a:pt x="119" y="0"/>
                  <a:pt x="119" y="0"/>
                  <a:pt x="121" y="0"/>
                </a:cubicBezTo>
                <a:cubicBezTo>
                  <a:pt x="121" y="1"/>
                  <a:pt x="121" y="1"/>
                  <a:pt x="121" y="1"/>
                </a:cubicBezTo>
                <a:cubicBezTo>
                  <a:pt x="122" y="1"/>
                  <a:pt x="122" y="1"/>
                  <a:pt x="122" y="1"/>
                </a:cubicBezTo>
                <a:cubicBezTo>
                  <a:pt x="123" y="1"/>
                  <a:pt x="123" y="1"/>
                  <a:pt x="123" y="1"/>
                </a:cubicBezTo>
                <a:cubicBezTo>
                  <a:pt x="125" y="2"/>
                  <a:pt x="125" y="2"/>
                  <a:pt x="125" y="2"/>
                </a:cubicBezTo>
                <a:cubicBezTo>
                  <a:pt x="125" y="2"/>
                  <a:pt x="125" y="2"/>
                  <a:pt x="125" y="2"/>
                </a:cubicBezTo>
                <a:cubicBezTo>
                  <a:pt x="126" y="2"/>
                  <a:pt x="126" y="2"/>
                  <a:pt x="126" y="4"/>
                </a:cubicBezTo>
                <a:cubicBezTo>
                  <a:pt x="127" y="4"/>
                  <a:pt x="127" y="4"/>
                  <a:pt x="127" y="4"/>
                </a:cubicBezTo>
                <a:cubicBezTo>
                  <a:pt x="127" y="4"/>
                  <a:pt x="127" y="4"/>
                  <a:pt x="129" y="5"/>
                </a:cubicBezTo>
                <a:cubicBezTo>
                  <a:pt x="129" y="5"/>
                  <a:pt x="129" y="5"/>
                  <a:pt x="130" y="6"/>
                </a:cubicBezTo>
                <a:cubicBezTo>
                  <a:pt x="130" y="6"/>
                  <a:pt x="130" y="6"/>
                  <a:pt x="130" y="6"/>
                </a:cubicBezTo>
                <a:cubicBezTo>
                  <a:pt x="130" y="6"/>
                  <a:pt x="130" y="6"/>
                  <a:pt x="130" y="6"/>
                </a:cubicBezTo>
                <a:cubicBezTo>
                  <a:pt x="131" y="8"/>
                  <a:pt x="131" y="8"/>
                  <a:pt x="131" y="8"/>
                </a:cubicBezTo>
                <a:cubicBezTo>
                  <a:pt x="131" y="8"/>
                  <a:pt x="131" y="9"/>
                  <a:pt x="133" y="9"/>
                </a:cubicBezTo>
                <a:cubicBezTo>
                  <a:pt x="133" y="9"/>
                  <a:pt x="133" y="9"/>
                  <a:pt x="133" y="9"/>
                </a:cubicBezTo>
                <a:cubicBezTo>
                  <a:pt x="133" y="10"/>
                  <a:pt x="133" y="10"/>
                  <a:pt x="134" y="10"/>
                </a:cubicBezTo>
                <a:cubicBezTo>
                  <a:pt x="134" y="12"/>
                  <a:pt x="134" y="12"/>
                  <a:pt x="134" y="12"/>
                </a:cubicBezTo>
                <a:cubicBezTo>
                  <a:pt x="134" y="12"/>
                  <a:pt x="134" y="12"/>
                  <a:pt x="134" y="13"/>
                </a:cubicBezTo>
                <a:cubicBezTo>
                  <a:pt x="135" y="13"/>
                  <a:pt x="135" y="13"/>
                  <a:pt x="135" y="13"/>
                </a:cubicBezTo>
                <a:cubicBezTo>
                  <a:pt x="135" y="14"/>
                  <a:pt x="135" y="14"/>
                  <a:pt x="135" y="14"/>
                </a:cubicBezTo>
                <a:cubicBezTo>
                  <a:pt x="135" y="16"/>
                  <a:pt x="135" y="16"/>
                  <a:pt x="135" y="16"/>
                </a:cubicBezTo>
                <a:cubicBezTo>
                  <a:pt x="135" y="17"/>
                  <a:pt x="135" y="17"/>
                  <a:pt x="135" y="17"/>
                </a:cubicBezTo>
                <a:cubicBezTo>
                  <a:pt x="137" y="17"/>
                  <a:pt x="137" y="17"/>
                  <a:pt x="137" y="18"/>
                </a:cubicBezTo>
                <a:cubicBezTo>
                  <a:pt x="137" y="18"/>
                  <a:pt x="137" y="18"/>
                  <a:pt x="137" y="20"/>
                </a:cubicBezTo>
                <a:cubicBezTo>
                  <a:pt x="137" y="20"/>
                  <a:pt x="137" y="20"/>
                  <a:pt x="137" y="20"/>
                </a:cubicBezTo>
                <a:cubicBezTo>
                  <a:pt x="137" y="21"/>
                  <a:pt x="137" y="22"/>
                  <a:pt x="137" y="22"/>
                </a:cubicBezTo>
                <a:cubicBezTo>
                  <a:pt x="137" y="466"/>
                  <a:pt x="137" y="1073"/>
                  <a:pt x="137" y="1073"/>
                </a:cubicBezTo>
                <a:cubicBezTo>
                  <a:pt x="137" y="1085"/>
                  <a:pt x="126" y="1096"/>
                  <a:pt x="114" y="1096"/>
                </a:cubicBezTo>
                <a:cubicBezTo>
                  <a:pt x="100" y="1096"/>
                  <a:pt x="90" y="1085"/>
                  <a:pt x="90" y="1073"/>
                </a:cubicBezTo>
                <a:close/>
              </a:path>
            </a:pathLst>
          </a:custGeom>
          <a:solidFill>
            <a:srgbClr val="002050"/>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39" name="TextBox 38"/>
          <p:cNvSpPr txBox="1"/>
          <p:nvPr/>
        </p:nvSpPr>
        <p:spPr>
          <a:xfrm>
            <a:off x="10264535" y="1499091"/>
            <a:ext cx="457200" cy="246221"/>
          </a:xfrm>
          <a:prstGeom prst="rect">
            <a:avLst/>
          </a:prstGeom>
          <a:noFill/>
        </p:spPr>
        <p:txBody>
          <a:bodyPr wrap="square" lIns="0" tIns="0" rIns="0" bIns="0" rtlCol="0">
            <a:spAutoFit/>
          </a:bodyPr>
          <a:lstStyle/>
          <a:p>
            <a:pPr marL="0" marR="0" lvl="0" indent="0" algn="l" defTabSz="932596"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505050"/>
                </a:solidFill>
                <a:effectLst/>
                <a:uLnTx/>
                <a:uFillTx/>
                <a:latin typeface="Segoe UI"/>
                <a:ea typeface="+mn-ea"/>
                <a:cs typeface="Segoe UI Semilight" panose="020B0402040204020203" pitchFamily="34" charset="0"/>
              </a:rPr>
              <a:t>Easy</a:t>
            </a:r>
          </a:p>
        </p:txBody>
      </p:sp>
      <p:sp>
        <p:nvSpPr>
          <p:cNvPr id="40" name="TextBox 39"/>
          <p:cNvSpPr txBox="1"/>
          <p:nvPr/>
        </p:nvSpPr>
        <p:spPr>
          <a:xfrm>
            <a:off x="10081655" y="5787077"/>
            <a:ext cx="822960" cy="274320"/>
          </a:xfrm>
          <a:prstGeom prst="rect">
            <a:avLst/>
          </a:prstGeom>
          <a:noFill/>
        </p:spPr>
        <p:txBody>
          <a:bodyPr wrap="square" lIns="0" tIns="0" rIns="0" bIns="0" rtlCol="0">
            <a:spAutoFit/>
          </a:bodyPr>
          <a:lstStyle/>
          <a:p>
            <a:pPr marL="0" marR="0" lvl="0" indent="0" algn="l" defTabSz="932596"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505050"/>
                </a:solidFill>
                <a:effectLst/>
                <a:uLnTx/>
                <a:uFillTx/>
                <a:latin typeface="Segoe UI"/>
                <a:ea typeface="+mn-ea"/>
                <a:cs typeface="Segoe UI Semilight" panose="020B0402040204020203" pitchFamily="34" charset="0"/>
              </a:rPr>
              <a:t>Possible</a:t>
            </a:r>
          </a:p>
        </p:txBody>
      </p:sp>
    </p:spTree>
    <p:extLst>
      <p:ext uri="{BB962C8B-B14F-4D97-AF65-F5344CB8AC3E}">
        <p14:creationId xmlns:p14="http://schemas.microsoft.com/office/powerpoint/2010/main" val="15983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4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up)">
                                      <p:cBhvr>
                                        <p:cTn id="10" dur="400"/>
                                        <p:tgtEl>
                                          <p:spTgt spid="30"/>
                                        </p:tgtEl>
                                      </p:cBhvr>
                                    </p:animEffect>
                                  </p:childTnLst>
                                </p:cTn>
                              </p:par>
                            </p:childTnLst>
                          </p:cTn>
                        </p:par>
                        <p:par>
                          <p:cTn id="11" fill="hold">
                            <p:stCondLst>
                              <p:cond delay="400"/>
                            </p:stCondLst>
                            <p:childTnLst>
                              <p:par>
                                <p:cTn id="12" presetID="10"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0" grpId="0" animBg="1"/>
      <p:bldP spid="39" grpId="0"/>
      <p:bldP spid="4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Visual Layer: </a:t>
            </a:r>
            <a:r>
              <a:rPr lang="en-US" sz="4896" dirty="0"/>
              <a:t>Optimized for performance</a:t>
            </a:r>
            <a:endParaRPr lang="en-US" dirty="0"/>
          </a:p>
        </p:txBody>
      </p:sp>
      <p:sp>
        <p:nvSpPr>
          <p:cNvPr id="5" name="Content Placeholder 15"/>
          <p:cNvSpPr txBox="1">
            <a:spLocks/>
          </p:cNvSpPr>
          <p:nvPr/>
        </p:nvSpPr>
        <p:spPr>
          <a:xfrm>
            <a:off x="427036" y="1261870"/>
            <a:ext cx="6096001" cy="4973884"/>
          </a:xfrm>
          <a:prstGeom prst="rect">
            <a:avLst/>
          </a:prstGeom>
        </p:spPr>
        <p:txBody>
          <a:bodyPr lIns="248694" tIns="248694" rIns="248694" bIns="248694"/>
          <a:lstStyle>
            <a:lvl1pPr marL="0" indent="0" algn="l" defTabSz="457200" rtl="0" eaLnBrk="1" latinLnBrk="0" hangingPunct="1">
              <a:spcBef>
                <a:spcPts val="1000"/>
              </a:spcBef>
              <a:buFont typeface="Arial"/>
              <a:buNone/>
              <a:defRPr sz="2400" kern="1200" baseline="0">
                <a:solidFill>
                  <a:schemeClr val="tx1"/>
                </a:solidFill>
                <a:latin typeface="Segoe UI Light"/>
                <a:ea typeface="+mn-ea"/>
                <a:cs typeface="Segoe UI Light"/>
              </a:defRPr>
            </a:lvl1pPr>
            <a:lvl2pPr marL="662940" indent="-342900" algn="l" defTabSz="457200" rtl="0" eaLnBrk="1" latinLnBrk="0" hangingPunct="1">
              <a:spcBef>
                <a:spcPts val="1000"/>
              </a:spcBef>
              <a:buFont typeface="Arial" panose="020B0604020202020204" pitchFamily="34" charset="0"/>
              <a:buChar char="•"/>
              <a:defRPr sz="2400" kern="1200">
                <a:solidFill>
                  <a:schemeClr val="bg1"/>
                </a:solidFill>
                <a:latin typeface="Segoe UI Light"/>
                <a:ea typeface="+mn-ea"/>
                <a:cs typeface="Segoe UI Light"/>
              </a:defRPr>
            </a:lvl2pPr>
            <a:lvl3pPr marL="914400" indent="-228600" algn="l" defTabSz="457200" rtl="0" eaLnBrk="1" latinLnBrk="0" hangingPunct="1">
              <a:spcBef>
                <a:spcPts val="1000"/>
              </a:spcBef>
              <a:buFont typeface="Arial"/>
              <a:buChar char="•"/>
              <a:defRPr sz="2200" kern="1200">
                <a:solidFill>
                  <a:schemeClr val="bg1"/>
                </a:solidFill>
                <a:latin typeface="Segoe UI Light"/>
                <a:ea typeface="+mn-ea"/>
                <a:cs typeface="Segoe UI Light"/>
              </a:defRPr>
            </a:lvl3pPr>
            <a:lvl4pPr marL="1280160" indent="-228600" algn="l" defTabSz="457200" rtl="0" eaLnBrk="1" latinLnBrk="0" hangingPunct="1">
              <a:spcBef>
                <a:spcPts val="1000"/>
              </a:spcBef>
              <a:buFont typeface="Arial"/>
              <a:buChar char="•"/>
              <a:defRPr sz="2000" kern="1200" baseline="0">
                <a:solidFill>
                  <a:schemeClr val="bg1"/>
                </a:solidFill>
                <a:latin typeface="Segoe UI Light"/>
                <a:ea typeface="+mn-ea"/>
                <a:cs typeface="Segoe UI Light"/>
              </a:defRPr>
            </a:lvl4pPr>
            <a:lvl5pPr marL="1463040" indent="182880" algn="l" defTabSz="457200" rtl="0" eaLnBrk="1" latinLnBrk="0" hangingPunct="1">
              <a:spcBef>
                <a:spcPts val="1000"/>
              </a:spcBef>
              <a:buFont typeface="Arial"/>
              <a:buChar char="•"/>
              <a:tabLst>
                <a:tab pos="1601788" algn="l"/>
              </a:tabLst>
              <a:defRPr sz="1800" kern="1200" baseline="0">
                <a:solidFill>
                  <a:schemeClr val="bg1"/>
                </a:solidFill>
                <a:latin typeface="Segoe UI Light"/>
                <a:ea typeface="+mn-ea"/>
                <a:cs typeface="Segoe U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21746" rtl="0" eaLnBrk="1" fontAlgn="auto" latinLnBrk="0" hangingPunct="1">
              <a:lnSpc>
                <a:spcPct val="100000"/>
              </a:lnSpc>
              <a:spcBef>
                <a:spcPts val="1360"/>
              </a:spcBef>
              <a:spcAft>
                <a:spcPts val="0"/>
              </a:spcAft>
              <a:buClrTx/>
              <a:buSzTx/>
              <a:buFont typeface="Arial"/>
              <a:buNone/>
              <a:tabLst/>
              <a:defRPr/>
            </a:pPr>
            <a:r>
              <a:rPr kumimoji="0" lang="en-US" sz="2448" b="0" i="0" u="none" strike="noStrike" kern="1200" cap="none" spc="0" normalizeH="0" baseline="0" noProof="0" dirty="0">
                <a:ln>
                  <a:noFill/>
                </a:ln>
                <a:solidFill>
                  <a:srgbClr val="505050"/>
                </a:solidFill>
                <a:effectLst/>
                <a:uLnTx/>
                <a:uFillTx/>
                <a:latin typeface="Segoe UI Light"/>
                <a:ea typeface="+mn-ea"/>
                <a:cs typeface="Segoe UI Light"/>
              </a:rPr>
              <a:t>Optimized for all UWP device targets</a:t>
            </a:r>
          </a:p>
          <a:p>
            <a:pPr marL="0" marR="0" lvl="0" indent="0" algn="l" defTabSz="621746" rtl="0" eaLnBrk="1" fontAlgn="auto" latinLnBrk="0" hangingPunct="1">
              <a:lnSpc>
                <a:spcPct val="100000"/>
              </a:lnSpc>
              <a:spcBef>
                <a:spcPts val="1360"/>
              </a:spcBef>
              <a:spcAft>
                <a:spcPts val="0"/>
              </a:spcAft>
              <a:buClrTx/>
              <a:buSzTx/>
              <a:buFont typeface="Arial"/>
              <a:buNone/>
              <a:tabLst/>
              <a:defRPr/>
            </a:pPr>
            <a:endParaRPr kumimoji="0" lang="en-US" sz="2448" b="0" i="0" u="none" strike="noStrike" kern="1200" cap="none" spc="0" normalizeH="0" baseline="0" noProof="0" dirty="0">
              <a:ln>
                <a:noFill/>
              </a:ln>
              <a:solidFill>
                <a:srgbClr val="505050"/>
              </a:solidFill>
              <a:effectLst/>
              <a:uLnTx/>
              <a:uFillTx/>
              <a:latin typeface="Segoe UI Light"/>
              <a:ea typeface="+mn-ea"/>
              <a:cs typeface="Segoe UI Light"/>
            </a:endParaRPr>
          </a:p>
          <a:p>
            <a:pPr marL="0" marR="0" lvl="0" indent="0" algn="l" defTabSz="621746" rtl="0" eaLnBrk="1" fontAlgn="auto" latinLnBrk="0" hangingPunct="1">
              <a:lnSpc>
                <a:spcPct val="100000"/>
              </a:lnSpc>
              <a:spcBef>
                <a:spcPts val="1360"/>
              </a:spcBef>
              <a:spcAft>
                <a:spcPts val="0"/>
              </a:spcAft>
              <a:buClrTx/>
              <a:buSzTx/>
              <a:buFont typeface="Arial"/>
              <a:buNone/>
              <a:tabLst/>
              <a:defRPr/>
            </a:pPr>
            <a:r>
              <a:rPr kumimoji="0" lang="en-US" sz="2448" b="0" i="0" u="none" strike="noStrike" kern="1200" cap="none" spc="0" normalizeH="0" baseline="0" noProof="0" dirty="0">
                <a:ln>
                  <a:noFill/>
                </a:ln>
                <a:solidFill>
                  <a:srgbClr val="505050"/>
                </a:solidFill>
                <a:effectLst/>
                <a:uLnTx/>
                <a:uFillTx/>
                <a:latin typeface="Segoe UI Light"/>
                <a:ea typeface="+mn-ea"/>
                <a:cs typeface="Segoe UI Light"/>
              </a:rPr>
              <a:t>Target: 1000s of visuals and animations</a:t>
            </a:r>
          </a:p>
          <a:p>
            <a:pPr marL="0" marR="0" lvl="0" indent="0" algn="l" defTabSz="621746" rtl="0" eaLnBrk="1" fontAlgn="auto" latinLnBrk="0" hangingPunct="1">
              <a:lnSpc>
                <a:spcPct val="100000"/>
              </a:lnSpc>
              <a:spcBef>
                <a:spcPts val="1360"/>
              </a:spcBef>
              <a:spcAft>
                <a:spcPts val="0"/>
              </a:spcAft>
              <a:buClrTx/>
              <a:buSzTx/>
              <a:buFont typeface="Arial"/>
              <a:buNone/>
              <a:tabLst/>
              <a:defRPr/>
            </a:pPr>
            <a:endParaRPr kumimoji="0" lang="en-US" sz="2448" b="0" i="0" u="none" strike="noStrike" kern="1200" cap="none" spc="0" normalizeH="0" baseline="0" noProof="0" dirty="0">
              <a:ln>
                <a:noFill/>
              </a:ln>
              <a:solidFill>
                <a:srgbClr val="505050"/>
              </a:solidFill>
              <a:effectLst/>
              <a:uLnTx/>
              <a:uFillTx/>
              <a:latin typeface="Segoe UI Light"/>
              <a:ea typeface="+mn-ea"/>
              <a:cs typeface="Segoe UI Light"/>
            </a:endParaRPr>
          </a:p>
          <a:p>
            <a:pPr marL="0" marR="0" lvl="0" indent="0" algn="l" defTabSz="621746" rtl="0" eaLnBrk="1" fontAlgn="auto" latinLnBrk="0" hangingPunct="1">
              <a:lnSpc>
                <a:spcPct val="100000"/>
              </a:lnSpc>
              <a:spcBef>
                <a:spcPts val="1360"/>
              </a:spcBef>
              <a:spcAft>
                <a:spcPts val="0"/>
              </a:spcAft>
              <a:buClrTx/>
              <a:buSzTx/>
              <a:buFont typeface="Arial"/>
              <a:buNone/>
              <a:tabLst/>
              <a:defRPr/>
            </a:pPr>
            <a:r>
              <a:rPr kumimoji="0" lang="en-US" sz="2448" b="0" i="0" u="none" strike="noStrike" kern="1200" cap="none" spc="0" normalizeH="0" baseline="0" noProof="0" dirty="0">
                <a:ln>
                  <a:noFill/>
                </a:ln>
                <a:solidFill>
                  <a:srgbClr val="505050"/>
                </a:solidFill>
                <a:effectLst/>
                <a:uLnTx/>
                <a:uFillTx/>
                <a:latin typeface="Segoe UI Light"/>
                <a:ea typeface="+mn-ea"/>
                <a:cs typeface="Segoe UI Light"/>
              </a:rPr>
              <a:t>Linear scalability, no perf cliffs</a:t>
            </a:r>
          </a:p>
          <a:p>
            <a:pPr marL="0" marR="0" lvl="0" indent="0" algn="l" defTabSz="621746" rtl="0" eaLnBrk="1" fontAlgn="auto" latinLnBrk="0" hangingPunct="1">
              <a:lnSpc>
                <a:spcPct val="100000"/>
              </a:lnSpc>
              <a:spcBef>
                <a:spcPts val="1360"/>
              </a:spcBef>
              <a:spcAft>
                <a:spcPts val="0"/>
              </a:spcAft>
              <a:buClrTx/>
              <a:buSzTx/>
              <a:buFont typeface="Arial"/>
              <a:buNone/>
              <a:tabLst/>
              <a:defRPr/>
            </a:pPr>
            <a:endParaRPr kumimoji="0" lang="en-US" sz="2448" b="0" i="0" u="none" strike="noStrike" kern="1200" cap="none" spc="0" normalizeH="0" baseline="0" noProof="0" dirty="0">
              <a:ln>
                <a:noFill/>
              </a:ln>
              <a:solidFill>
                <a:srgbClr val="505050"/>
              </a:solidFill>
              <a:effectLst/>
              <a:uLnTx/>
              <a:uFillTx/>
              <a:latin typeface="Segoe UI Light"/>
              <a:ea typeface="+mn-ea"/>
              <a:cs typeface="Segoe UI Light"/>
            </a:endParaRPr>
          </a:p>
          <a:p>
            <a:pPr marL="0" marR="0" lvl="0" indent="0" algn="l" defTabSz="621746" rtl="0" eaLnBrk="1" fontAlgn="auto" latinLnBrk="0" hangingPunct="1">
              <a:lnSpc>
                <a:spcPct val="100000"/>
              </a:lnSpc>
              <a:spcBef>
                <a:spcPts val="1360"/>
              </a:spcBef>
              <a:spcAft>
                <a:spcPts val="0"/>
              </a:spcAft>
              <a:buClrTx/>
              <a:buSzTx/>
              <a:buFont typeface="Arial"/>
              <a:buNone/>
              <a:tabLst/>
              <a:defRPr/>
            </a:pPr>
            <a:endParaRPr kumimoji="0" lang="en-US" sz="2448" b="0" i="0" u="none" strike="noStrike" kern="1200" cap="none" spc="0" normalizeH="0" baseline="0" noProof="0" dirty="0">
              <a:ln>
                <a:noFill/>
              </a:ln>
              <a:solidFill>
                <a:srgbClr val="505050"/>
              </a:solidFill>
              <a:effectLst/>
              <a:uLnTx/>
              <a:uFillTx/>
              <a:latin typeface="Segoe UI Light"/>
              <a:ea typeface="+mn-ea"/>
              <a:cs typeface="Segoe UI Light"/>
            </a:endParaRPr>
          </a:p>
        </p:txBody>
      </p:sp>
      <p:pic>
        <p:nvPicPr>
          <p:cNvPr id="3" name="Picture 2"/>
          <p:cNvPicPr>
            <a:picLocks noChangeAspect="1"/>
          </p:cNvPicPr>
          <p:nvPr/>
        </p:nvPicPr>
        <p:blipFill>
          <a:blip r:embed="rId3"/>
          <a:stretch>
            <a:fillRect/>
          </a:stretch>
        </p:blipFill>
        <p:spPr>
          <a:xfrm>
            <a:off x="6446837" y="1592262"/>
            <a:ext cx="4876800" cy="3657600"/>
          </a:xfrm>
          <a:prstGeom prst="rect">
            <a:avLst/>
          </a:prstGeom>
        </p:spPr>
      </p:pic>
    </p:spTree>
    <p:extLst>
      <p:ext uri="{BB962C8B-B14F-4D97-AF65-F5344CB8AC3E}">
        <p14:creationId xmlns:p14="http://schemas.microsoft.com/office/powerpoint/2010/main" val="397299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accel="50000" decel="50000" fill="hold" nodeType="withEffect">
                                  <p:stCondLst>
                                    <p:cond delay="0"/>
                                  </p:stCondLst>
                                  <p:childTnLst>
                                    <p:animMotion origin="layout" path="M 1.65943E-7 4.23513E-6 L 0.18994 4.23513E-6 " pathEditMode="relative" rAng="0" ptsTypes="AA">
                                      <p:cBhvr>
                                        <p:cTn id="14" dur="2000" spd="-100000" fill="hold"/>
                                        <p:tgtEl>
                                          <p:spTgt spid="3"/>
                                        </p:tgtEl>
                                        <p:attrNameLst>
                                          <p:attrName>ppt_x</p:attrName>
                                          <p:attrName>ppt_y</p:attrName>
                                        </p:attrNameLst>
                                      </p:cBhvr>
                                      <p:rCtr x="9497" y="0"/>
                                    </p:animMotion>
                                  </p:childTnLst>
                                </p:cTn>
                              </p:par>
                            </p:childTnLst>
                          </p:cTn>
                        </p:par>
                        <p:par>
                          <p:cTn id="15" fill="hold">
                            <p:stCondLst>
                              <p:cond delay="2000"/>
                            </p:stCondLst>
                            <p:childTnLst>
                              <p:par>
                                <p:cTn id="16" presetID="47" presetClass="entr" presetSubtype="0" fill="hold"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1000"/>
                                        <p:tgtEl>
                                          <p:spTgt spid="5">
                                            <p:txEl>
                                              <p:pRg st="2" end="2"/>
                                            </p:txEl>
                                          </p:spTgt>
                                        </p:tgtEl>
                                      </p:cBhvr>
                                    </p:animEffect>
                                    <p:anim calcmode="lin" valueType="num">
                                      <p:cBhvr>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7" presetClass="entr" presetSubtype="0" fill="hold"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anim calcmode="lin" valueType="num">
                                      <p:cBhvr>
                                        <p:cTn id="2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Visual Layer API</a:t>
            </a:r>
          </a:p>
        </p:txBody>
      </p:sp>
      <p:sp>
        <p:nvSpPr>
          <p:cNvPr id="25" name="Rectangle 24"/>
          <p:cNvSpPr/>
          <p:nvPr/>
        </p:nvSpPr>
        <p:spPr>
          <a:xfrm>
            <a:off x="577462" y="2403366"/>
            <a:ext cx="2799482" cy="197749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1450" marR="0" lvl="0" indent="-17145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505050"/>
                </a:solidFill>
                <a:effectLst/>
                <a:uLnTx/>
                <a:uFillTx/>
                <a:latin typeface="Segoe UI"/>
                <a:ea typeface="+mn-ea"/>
                <a:cs typeface="Segoe UI Semibold" panose="020B0702040204020203" pitchFamily="34" charset="0"/>
              </a:rPr>
              <a:t>SpriteVisual</a:t>
            </a:r>
            <a:endParaRPr kumimoji="0" lang="en-US" sz="18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endParaRPr>
          </a:p>
          <a:p>
            <a:pPr marL="514350" marR="0" lvl="1" indent="-17145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Solid color content</a:t>
            </a:r>
          </a:p>
          <a:p>
            <a:pPr marL="514350" marR="0" lvl="1" indent="-17145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Image content</a:t>
            </a:r>
          </a:p>
          <a:p>
            <a:pPr marL="514350" marR="0" lvl="1" indent="-17145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D2D/D3D content</a:t>
            </a:r>
          </a:p>
          <a:p>
            <a:pPr marL="171450" marR="0" lvl="0" indent="-171450" algn="l" defTabSz="932742"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Basic XAML interop</a:t>
            </a:r>
          </a:p>
          <a:p>
            <a:pPr marL="514350" marR="0" lvl="1" indent="-17145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Add Content Visuals to XAML UI tree</a:t>
            </a:r>
          </a:p>
        </p:txBody>
      </p:sp>
      <p:sp>
        <p:nvSpPr>
          <p:cNvPr id="26" name="Rectangle 25"/>
          <p:cNvSpPr/>
          <p:nvPr/>
        </p:nvSpPr>
        <p:spPr>
          <a:xfrm>
            <a:off x="4469609" y="2403367"/>
            <a:ext cx="2695590" cy="6912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505050"/>
                </a:solidFill>
                <a:effectLst/>
                <a:uLnTx/>
                <a:uFillTx/>
                <a:latin typeface="Segoe UI"/>
                <a:ea typeface="+mn-ea"/>
                <a:cs typeface="Segoe UI Semibold" panose="020B0702040204020203" pitchFamily="34" charset="0"/>
              </a:rPr>
              <a:t>Keyframe</a:t>
            </a:r>
            <a:r>
              <a:rPr kumimoji="0" lang="en-US" sz="18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 animations</a:t>
            </a:r>
          </a:p>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Expression animations</a:t>
            </a:r>
          </a:p>
        </p:txBody>
      </p:sp>
      <p:sp>
        <p:nvSpPr>
          <p:cNvPr id="27" name="Rectangle 26"/>
          <p:cNvSpPr/>
          <p:nvPr/>
        </p:nvSpPr>
        <p:spPr>
          <a:xfrm>
            <a:off x="8818075" y="2403366"/>
            <a:ext cx="2688879" cy="6912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Color effects </a:t>
            </a:r>
            <a:br>
              <a:rPr kumimoji="0" lang="en-US" sz="18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br>
            <a:r>
              <a:rPr kumimoji="0" lang="en-US" sz="14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e.g</a:t>
            </a:r>
            <a:r>
              <a:rPr kumimoji="0" lang="en-US" sz="1400" b="0" i="0" u="none" strike="noStrike" kern="0" cap="none" spc="0" normalizeH="0" baseline="0" noProof="0" dirty="0">
                <a:ln>
                  <a:noFill/>
                </a:ln>
                <a:solidFill>
                  <a:srgbClr val="505050"/>
                </a:solidFill>
                <a:effectLst/>
                <a:uLnTx/>
                <a:uFillTx/>
                <a:cs typeface="Segoe UI Semibold" panose="020B0702040204020203" pitchFamily="34" charset="0"/>
              </a:rPr>
              <a:t>. Contrast, Exposure, grayscale, sepia, tint</a:t>
            </a:r>
            <a:endParaRPr kumimoji="0" lang="en-US" sz="18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endParaRPr>
          </a:p>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Animation &amp; Chaining</a:t>
            </a:r>
          </a:p>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Apply effects to Images</a:t>
            </a:r>
          </a:p>
        </p:txBody>
      </p:sp>
      <p:grpSp>
        <p:nvGrpSpPr>
          <p:cNvPr id="46" name="Group 45"/>
          <p:cNvGrpSpPr/>
          <p:nvPr/>
        </p:nvGrpSpPr>
        <p:grpSpPr>
          <a:xfrm>
            <a:off x="4469608" y="1742301"/>
            <a:ext cx="3211454" cy="369332"/>
            <a:chOff x="4536296" y="1742301"/>
            <a:chExt cx="3211454" cy="369332"/>
          </a:xfrm>
        </p:grpSpPr>
        <p:sp>
          <p:nvSpPr>
            <p:cNvPr id="23" name="Rectangle 22"/>
            <p:cNvSpPr/>
            <p:nvPr/>
          </p:nvSpPr>
          <p:spPr>
            <a:xfrm>
              <a:off x="5393772" y="1742301"/>
              <a:ext cx="235397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8D7"/>
                  </a:solidFill>
                  <a:effectLst/>
                  <a:uLnTx/>
                  <a:uFillTx/>
                  <a:latin typeface="Segoe UI Semilight" panose="020B0402040204020203" pitchFamily="34" charset="0"/>
                  <a:ea typeface="+mn-ea"/>
                  <a:cs typeface="Segoe UI Semilight" panose="020B0402040204020203" pitchFamily="34" charset="0"/>
                </a:rPr>
                <a:t>Animation system</a:t>
              </a:r>
            </a:p>
          </p:txBody>
        </p:sp>
        <p:grpSp>
          <p:nvGrpSpPr>
            <p:cNvPr id="29" name="Group 4"/>
            <p:cNvGrpSpPr>
              <a:grpSpLocks noChangeAspect="1"/>
            </p:cNvGrpSpPr>
            <p:nvPr/>
          </p:nvGrpSpPr>
          <p:grpSpPr bwMode="auto">
            <a:xfrm>
              <a:off x="4536296" y="1796960"/>
              <a:ext cx="714262" cy="289129"/>
              <a:chOff x="3207" y="1227"/>
              <a:chExt cx="751" cy="304"/>
            </a:xfrm>
          </p:grpSpPr>
          <p:sp>
            <p:nvSpPr>
              <p:cNvPr id="31" name="Freeform 5"/>
              <p:cNvSpPr>
                <a:spLocks/>
              </p:cNvSpPr>
              <p:nvPr/>
            </p:nvSpPr>
            <p:spPr bwMode="auto">
              <a:xfrm>
                <a:off x="3507" y="1227"/>
                <a:ext cx="184" cy="304"/>
              </a:xfrm>
              <a:custGeom>
                <a:avLst/>
                <a:gdLst>
                  <a:gd name="T0" fmla="*/ 77 w 77"/>
                  <a:gd name="T1" fmla="*/ 2 h 126"/>
                  <a:gd name="T2" fmla="*/ 63 w 77"/>
                  <a:gd name="T3" fmla="*/ 0 h 126"/>
                  <a:gd name="T4" fmla="*/ 0 w 77"/>
                  <a:gd name="T5" fmla="*/ 63 h 126"/>
                  <a:gd name="T6" fmla="*/ 63 w 77"/>
                  <a:gd name="T7" fmla="*/ 126 h 126"/>
                  <a:gd name="T8" fmla="*/ 77 w 77"/>
                  <a:gd name="T9" fmla="*/ 125 h 126"/>
                </a:gdLst>
                <a:ahLst/>
                <a:cxnLst>
                  <a:cxn ang="0">
                    <a:pos x="T0" y="T1"/>
                  </a:cxn>
                  <a:cxn ang="0">
                    <a:pos x="T2" y="T3"/>
                  </a:cxn>
                  <a:cxn ang="0">
                    <a:pos x="T4" y="T5"/>
                  </a:cxn>
                  <a:cxn ang="0">
                    <a:pos x="T6" y="T7"/>
                  </a:cxn>
                  <a:cxn ang="0">
                    <a:pos x="T8" y="T9"/>
                  </a:cxn>
                </a:cxnLst>
                <a:rect l="0" t="0" r="r" b="b"/>
                <a:pathLst>
                  <a:path w="77" h="126">
                    <a:moveTo>
                      <a:pt x="77" y="2"/>
                    </a:moveTo>
                    <a:cubicBezTo>
                      <a:pt x="72" y="1"/>
                      <a:pt x="68" y="0"/>
                      <a:pt x="63" y="0"/>
                    </a:cubicBezTo>
                    <a:cubicBezTo>
                      <a:pt x="28" y="0"/>
                      <a:pt x="0" y="28"/>
                      <a:pt x="0" y="63"/>
                    </a:cubicBezTo>
                    <a:cubicBezTo>
                      <a:pt x="0" y="98"/>
                      <a:pt x="28" y="126"/>
                      <a:pt x="63" y="126"/>
                    </a:cubicBezTo>
                    <a:cubicBezTo>
                      <a:pt x="68" y="126"/>
                      <a:pt x="72" y="126"/>
                      <a:pt x="77" y="125"/>
                    </a:cubicBezTo>
                  </a:path>
                </a:pathLst>
              </a:custGeom>
              <a:noFill/>
              <a:ln w="15875" cap="rnd">
                <a:solidFill>
                  <a:schemeClr val="tx2">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32" name="Freeform 6"/>
              <p:cNvSpPr>
                <a:spLocks/>
              </p:cNvSpPr>
              <p:nvPr/>
            </p:nvSpPr>
            <p:spPr bwMode="auto">
              <a:xfrm>
                <a:off x="3357" y="1227"/>
                <a:ext cx="184" cy="304"/>
              </a:xfrm>
              <a:custGeom>
                <a:avLst/>
                <a:gdLst>
                  <a:gd name="T0" fmla="*/ 77 w 77"/>
                  <a:gd name="T1" fmla="*/ 2 h 126"/>
                  <a:gd name="T2" fmla="*/ 63 w 77"/>
                  <a:gd name="T3" fmla="*/ 0 h 126"/>
                  <a:gd name="T4" fmla="*/ 0 w 77"/>
                  <a:gd name="T5" fmla="*/ 63 h 126"/>
                  <a:gd name="T6" fmla="*/ 63 w 77"/>
                  <a:gd name="T7" fmla="*/ 126 h 126"/>
                  <a:gd name="T8" fmla="*/ 77 w 77"/>
                  <a:gd name="T9" fmla="*/ 125 h 126"/>
                </a:gdLst>
                <a:ahLst/>
                <a:cxnLst>
                  <a:cxn ang="0">
                    <a:pos x="T0" y="T1"/>
                  </a:cxn>
                  <a:cxn ang="0">
                    <a:pos x="T2" y="T3"/>
                  </a:cxn>
                  <a:cxn ang="0">
                    <a:pos x="T4" y="T5"/>
                  </a:cxn>
                  <a:cxn ang="0">
                    <a:pos x="T6" y="T7"/>
                  </a:cxn>
                  <a:cxn ang="0">
                    <a:pos x="T8" y="T9"/>
                  </a:cxn>
                </a:cxnLst>
                <a:rect l="0" t="0" r="r" b="b"/>
                <a:pathLst>
                  <a:path w="77" h="126">
                    <a:moveTo>
                      <a:pt x="77" y="2"/>
                    </a:moveTo>
                    <a:cubicBezTo>
                      <a:pt x="72" y="1"/>
                      <a:pt x="68" y="0"/>
                      <a:pt x="63" y="0"/>
                    </a:cubicBezTo>
                    <a:cubicBezTo>
                      <a:pt x="28" y="0"/>
                      <a:pt x="0" y="28"/>
                      <a:pt x="0" y="63"/>
                    </a:cubicBezTo>
                    <a:cubicBezTo>
                      <a:pt x="0" y="98"/>
                      <a:pt x="28" y="126"/>
                      <a:pt x="63" y="126"/>
                    </a:cubicBezTo>
                    <a:cubicBezTo>
                      <a:pt x="68" y="126"/>
                      <a:pt x="72" y="126"/>
                      <a:pt x="77" y="125"/>
                    </a:cubicBezTo>
                  </a:path>
                </a:pathLst>
              </a:custGeom>
              <a:noFill/>
              <a:ln w="15875" cap="rnd">
                <a:solidFill>
                  <a:schemeClr val="tx2">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33" name="Freeform 7"/>
              <p:cNvSpPr>
                <a:spLocks/>
              </p:cNvSpPr>
              <p:nvPr/>
            </p:nvSpPr>
            <p:spPr bwMode="auto">
              <a:xfrm>
                <a:off x="3207" y="1227"/>
                <a:ext cx="183" cy="304"/>
              </a:xfrm>
              <a:custGeom>
                <a:avLst/>
                <a:gdLst>
                  <a:gd name="T0" fmla="*/ 77 w 77"/>
                  <a:gd name="T1" fmla="*/ 2 h 126"/>
                  <a:gd name="T2" fmla="*/ 63 w 77"/>
                  <a:gd name="T3" fmla="*/ 0 h 126"/>
                  <a:gd name="T4" fmla="*/ 0 w 77"/>
                  <a:gd name="T5" fmla="*/ 63 h 126"/>
                  <a:gd name="T6" fmla="*/ 63 w 77"/>
                  <a:gd name="T7" fmla="*/ 126 h 126"/>
                  <a:gd name="T8" fmla="*/ 77 w 77"/>
                  <a:gd name="T9" fmla="*/ 125 h 126"/>
                </a:gdLst>
                <a:ahLst/>
                <a:cxnLst>
                  <a:cxn ang="0">
                    <a:pos x="T0" y="T1"/>
                  </a:cxn>
                  <a:cxn ang="0">
                    <a:pos x="T2" y="T3"/>
                  </a:cxn>
                  <a:cxn ang="0">
                    <a:pos x="T4" y="T5"/>
                  </a:cxn>
                  <a:cxn ang="0">
                    <a:pos x="T6" y="T7"/>
                  </a:cxn>
                  <a:cxn ang="0">
                    <a:pos x="T8" y="T9"/>
                  </a:cxn>
                </a:cxnLst>
                <a:rect l="0" t="0" r="r" b="b"/>
                <a:pathLst>
                  <a:path w="77" h="126">
                    <a:moveTo>
                      <a:pt x="77" y="2"/>
                    </a:moveTo>
                    <a:cubicBezTo>
                      <a:pt x="72" y="1"/>
                      <a:pt x="68" y="0"/>
                      <a:pt x="63" y="0"/>
                    </a:cubicBezTo>
                    <a:cubicBezTo>
                      <a:pt x="28" y="0"/>
                      <a:pt x="0" y="28"/>
                      <a:pt x="0" y="63"/>
                    </a:cubicBezTo>
                    <a:cubicBezTo>
                      <a:pt x="0" y="98"/>
                      <a:pt x="28" y="126"/>
                      <a:pt x="63" y="126"/>
                    </a:cubicBezTo>
                    <a:cubicBezTo>
                      <a:pt x="68" y="126"/>
                      <a:pt x="72" y="126"/>
                      <a:pt x="77" y="125"/>
                    </a:cubicBezTo>
                  </a:path>
                </a:pathLst>
              </a:custGeom>
              <a:noFill/>
              <a:ln w="15875" cap="rnd">
                <a:solidFill>
                  <a:schemeClr val="tx2">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34" name="Oval 8"/>
              <p:cNvSpPr>
                <a:spLocks noChangeArrowheads="1"/>
              </p:cNvSpPr>
              <p:nvPr/>
            </p:nvSpPr>
            <p:spPr bwMode="auto">
              <a:xfrm>
                <a:off x="3657" y="1227"/>
                <a:ext cx="301" cy="304"/>
              </a:xfrm>
              <a:prstGeom prst="ellipse">
                <a:avLst/>
              </a:prstGeom>
              <a:noFill/>
              <a:ln w="15875">
                <a:solidFill>
                  <a:srgbClr val="0078D7"/>
                </a:solid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47" name="Group 46"/>
          <p:cNvGrpSpPr/>
          <p:nvPr/>
        </p:nvGrpSpPr>
        <p:grpSpPr>
          <a:xfrm>
            <a:off x="8818075" y="1649983"/>
            <a:ext cx="2412352" cy="553965"/>
            <a:chOff x="8818075" y="1649983"/>
            <a:chExt cx="2412352" cy="553965"/>
          </a:xfrm>
        </p:grpSpPr>
        <p:sp>
          <p:nvSpPr>
            <p:cNvPr id="24" name="Rectangle 23"/>
            <p:cNvSpPr/>
            <p:nvPr/>
          </p:nvSpPr>
          <p:spPr>
            <a:xfrm>
              <a:off x="9378190" y="1742302"/>
              <a:ext cx="185223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8D7"/>
                  </a:solidFill>
                  <a:effectLst/>
                  <a:uLnTx/>
                  <a:uFillTx/>
                  <a:latin typeface="Segoe UI Semilight" panose="020B0402040204020203" pitchFamily="34" charset="0"/>
                  <a:ea typeface="+mn-ea"/>
                  <a:cs typeface="Segoe UI Semilight" panose="020B0402040204020203" pitchFamily="34" charset="0"/>
                </a:rPr>
                <a:t>Effects system</a:t>
              </a:r>
            </a:p>
          </p:txBody>
        </p:sp>
        <p:grpSp>
          <p:nvGrpSpPr>
            <p:cNvPr id="38" name="Group 37"/>
            <p:cNvGrpSpPr/>
            <p:nvPr/>
          </p:nvGrpSpPr>
          <p:grpSpPr>
            <a:xfrm>
              <a:off x="8818075" y="1649983"/>
              <a:ext cx="413502" cy="553965"/>
              <a:chOff x="8818075" y="2484400"/>
              <a:chExt cx="413502" cy="553965"/>
            </a:xfrm>
            <a:noFill/>
          </p:grpSpPr>
          <p:sp>
            <p:nvSpPr>
              <p:cNvPr id="35" name="5-Point Star 34"/>
              <p:cNvSpPr/>
              <p:nvPr/>
            </p:nvSpPr>
            <p:spPr bwMode="auto">
              <a:xfrm>
                <a:off x="8818075" y="2661719"/>
                <a:ext cx="143782" cy="143782"/>
              </a:xfrm>
              <a:prstGeom prst="star5">
                <a:avLst/>
              </a:prstGeom>
              <a:grpFill/>
              <a:ln w="1270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5-Point Star 35"/>
              <p:cNvSpPr/>
              <p:nvPr/>
            </p:nvSpPr>
            <p:spPr bwMode="auto">
              <a:xfrm>
                <a:off x="8943230" y="2484400"/>
                <a:ext cx="288347" cy="288347"/>
              </a:xfrm>
              <a:prstGeom prst="star5">
                <a:avLst/>
              </a:prstGeom>
              <a:grpFill/>
              <a:ln w="15875">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5-Point Star 36"/>
              <p:cNvSpPr/>
              <p:nvPr/>
            </p:nvSpPr>
            <p:spPr bwMode="auto">
              <a:xfrm>
                <a:off x="8907018" y="2800342"/>
                <a:ext cx="238023" cy="238023"/>
              </a:xfrm>
              <a:prstGeom prst="star5">
                <a:avLst/>
              </a:prstGeom>
              <a:grpFill/>
              <a:ln w="15875">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5" name="Group 44"/>
          <p:cNvGrpSpPr/>
          <p:nvPr/>
        </p:nvGrpSpPr>
        <p:grpSpPr>
          <a:xfrm>
            <a:off x="577461" y="1742300"/>
            <a:ext cx="2602464" cy="391566"/>
            <a:chOff x="577461" y="1742300"/>
            <a:chExt cx="2602464" cy="391566"/>
          </a:xfrm>
        </p:grpSpPr>
        <p:sp>
          <p:nvSpPr>
            <p:cNvPr id="22" name="Rectangle 21"/>
            <p:cNvSpPr/>
            <p:nvPr/>
          </p:nvSpPr>
          <p:spPr>
            <a:xfrm>
              <a:off x="1135327" y="1742300"/>
              <a:ext cx="204459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8D7"/>
                  </a:solidFill>
                  <a:effectLst/>
                  <a:uLnTx/>
                  <a:uFillTx/>
                  <a:latin typeface="Segoe UI Semilight" panose="020B0402040204020203" pitchFamily="34" charset="0"/>
                  <a:ea typeface="+mn-ea"/>
                  <a:cs typeface="Segoe UI Semilight" panose="020B0402040204020203" pitchFamily="34" charset="0"/>
                </a:rPr>
                <a:t>Content Visuals</a:t>
              </a:r>
            </a:p>
          </p:txBody>
        </p:sp>
        <p:grpSp>
          <p:nvGrpSpPr>
            <p:cNvPr id="40" name="Group 11"/>
            <p:cNvGrpSpPr>
              <a:grpSpLocks noChangeAspect="1"/>
            </p:cNvGrpSpPr>
            <p:nvPr/>
          </p:nvGrpSpPr>
          <p:grpSpPr bwMode="auto">
            <a:xfrm>
              <a:off x="577461" y="1749181"/>
              <a:ext cx="384685" cy="384685"/>
              <a:chOff x="3490" y="1776"/>
              <a:chExt cx="849" cy="849"/>
            </a:xfrm>
          </p:grpSpPr>
          <p:sp>
            <p:nvSpPr>
              <p:cNvPr id="43" name="Line 13"/>
              <p:cNvSpPr>
                <a:spLocks noChangeShapeType="1"/>
              </p:cNvSpPr>
              <p:nvPr/>
            </p:nvSpPr>
            <p:spPr bwMode="auto">
              <a:xfrm>
                <a:off x="3490" y="1776"/>
                <a:ext cx="839" cy="839"/>
              </a:xfrm>
              <a:prstGeom prst="line">
                <a:avLst/>
              </a:prstGeom>
              <a:noFill/>
              <a:ln w="15875"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4" name="Line 14"/>
              <p:cNvSpPr>
                <a:spLocks noChangeShapeType="1"/>
              </p:cNvSpPr>
              <p:nvPr/>
            </p:nvSpPr>
            <p:spPr bwMode="auto">
              <a:xfrm flipH="1">
                <a:off x="3490" y="1776"/>
                <a:ext cx="839" cy="839"/>
              </a:xfrm>
              <a:prstGeom prst="line">
                <a:avLst/>
              </a:prstGeom>
              <a:noFill/>
              <a:ln w="15875"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2" name="Rectangle 12"/>
              <p:cNvSpPr>
                <a:spLocks noChangeArrowheads="1"/>
              </p:cNvSpPr>
              <p:nvPr/>
            </p:nvSpPr>
            <p:spPr bwMode="auto">
              <a:xfrm>
                <a:off x="3490" y="1776"/>
                <a:ext cx="849" cy="849"/>
              </a:xfrm>
              <a:prstGeom prst="rect">
                <a:avLst/>
              </a:prstGeom>
              <a:noFill/>
              <a:ln w="15875" cap="flat">
                <a:solidFill>
                  <a:srgbClr val="73737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cxnSp>
        <p:nvCxnSpPr>
          <p:cNvPr id="49" name="Straight Connector 48"/>
          <p:cNvCxnSpPr/>
          <p:nvPr/>
        </p:nvCxnSpPr>
        <p:spPr>
          <a:xfrm>
            <a:off x="4046538" y="1649983"/>
            <a:ext cx="0" cy="4754880"/>
          </a:xfrm>
          <a:prstGeom prst="line">
            <a:avLst/>
          </a:prstGeom>
          <a:ln>
            <a:solidFill>
              <a:srgbClr val="737373"/>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147852" y="1649983"/>
            <a:ext cx="0" cy="4754880"/>
          </a:xfrm>
          <a:prstGeom prst="line">
            <a:avLst/>
          </a:prstGeom>
          <a:ln>
            <a:solidFill>
              <a:srgbClr val="737373"/>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8818075" y="4217342"/>
            <a:ext cx="2688879" cy="6912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Blur (yea!)</a:t>
            </a:r>
          </a:p>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Drop Shadow</a:t>
            </a:r>
          </a:p>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Apply effects in more contexts</a:t>
            </a:r>
          </a:p>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Image-based and </a:t>
            </a:r>
            <a:br>
              <a:rPr kumimoji="0" lang="en-US" sz="18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br>
            <a:r>
              <a:rPr kumimoji="0" lang="en-US" sz="18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Full Scene Lighting</a:t>
            </a:r>
          </a:p>
        </p:txBody>
      </p:sp>
      <p:grpSp>
        <p:nvGrpSpPr>
          <p:cNvPr id="51" name="NEW-snipe"/>
          <p:cNvGrpSpPr/>
          <p:nvPr/>
        </p:nvGrpSpPr>
        <p:grpSpPr>
          <a:xfrm>
            <a:off x="9805460" y="-1"/>
            <a:ext cx="2629398" cy="2738514"/>
            <a:chOff x="9807077" y="-1"/>
            <a:chExt cx="2629398" cy="2738514"/>
          </a:xfrm>
        </p:grpSpPr>
        <p:sp>
          <p:nvSpPr>
            <p:cNvPr id="53" name="Freeform 52"/>
            <p:cNvSpPr>
              <a:spLocks/>
            </p:cNvSpPr>
            <p:nvPr/>
          </p:nvSpPr>
          <p:spPr bwMode="auto">
            <a:xfrm>
              <a:off x="9952074" y="-1"/>
              <a:ext cx="2484401" cy="2484401"/>
            </a:xfrm>
            <a:custGeom>
              <a:avLst/>
              <a:gdLst>
                <a:gd name="connsiteX0" fmla="*/ 1828800 w 1828800"/>
                <a:gd name="connsiteY0" fmla="*/ 0 h 1828800"/>
                <a:gd name="connsiteX1" fmla="*/ 1828800 w 1828800"/>
                <a:gd name="connsiteY1" fmla="*/ 1828800 h 1828800"/>
                <a:gd name="connsiteX2" fmla="*/ 0 w 1828800"/>
                <a:gd name="connsiteY2" fmla="*/ 0 h 1828800"/>
              </a:gdLst>
              <a:ahLst/>
              <a:cxnLst>
                <a:cxn ang="0">
                  <a:pos x="connsiteX0" y="connsiteY0"/>
                </a:cxn>
                <a:cxn ang="0">
                  <a:pos x="connsiteX1" y="connsiteY1"/>
                </a:cxn>
                <a:cxn ang="0">
                  <a:pos x="connsiteX2" y="connsiteY2"/>
                </a:cxn>
              </a:cxnLst>
              <a:rect l="l" t="t" r="r" b="b"/>
              <a:pathLst>
                <a:path w="1828800" h="1828800">
                  <a:moveTo>
                    <a:pt x="1828800" y="0"/>
                  </a:moveTo>
                  <a:lnTo>
                    <a:pt x="1828800" y="1828800"/>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endParaRPr>
            </a:p>
          </p:txBody>
        </p:sp>
        <p:sp>
          <p:nvSpPr>
            <p:cNvPr id="54" name="Freeform 53"/>
            <p:cNvSpPr>
              <a:spLocks/>
            </p:cNvSpPr>
            <p:nvPr/>
          </p:nvSpPr>
          <p:spPr bwMode="auto">
            <a:xfrm rot="2700000">
              <a:off x="9807077" y="254112"/>
              <a:ext cx="2484401" cy="2484401"/>
            </a:xfrm>
            <a:custGeom>
              <a:avLst/>
              <a:gdLst>
                <a:gd name="connsiteX0" fmla="*/ 1828800 w 1828800"/>
                <a:gd name="connsiteY0" fmla="*/ 0 h 1828800"/>
                <a:gd name="connsiteX1" fmla="*/ 1828800 w 1828800"/>
                <a:gd name="connsiteY1" fmla="*/ 1828800 h 1828800"/>
                <a:gd name="connsiteX2" fmla="*/ 0 w 1828800"/>
                <a:gd name="connsiteY2" fmla="*/ 0 h 1828800"/>
              </a:gdLst>
              <a:ahLst/>
              <a:cxnLst>
                <a:cxn ang="0">
                  <a:pos x="connsiteX0" y="connsiteY0"/>
                </a:cxn>
                <a:cxn ang="0">
                  <a:pos x="connsiteX1" y="connsiteY1"/>
                </a:cxn>
                <a:cxn ang="0">
                  <a:pos x="connsiteX2" y="connsiteY2"/>
                </a:cxn>
              </a:cxnLst>
              <a:rect l="l" t="t" r="r" b="b"/>
              <a:pathLst>
                <a:path w="1828800" h="1828800">
                  <a:moveTo>
                    <a:pt x="1828800" y="0"/>
                  </a:moveTo>
                  <a:lnTo>
                    <a:pt x="1828800" y="1828800"/>
                  </a:ln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ts val="26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Windows 10</a:t>
              </a:r>
              <a:br>
                <a:rPr kumimoji="0" lang="en-US" sz="2000" b="1"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br>
              <a:r>
                <a:rPr kumimoji="0" lang="en-US" sz="2000" b="1"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Anniversary SDK</a:t>
              </a:r>
              <a:endParaRPr kumimoji="0" lang="en-US" sz="20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endParaRPr>
            </a:p>
          </p:txBody>
        </p:sp>
      </p:grpSp>
      <p:sp>
        <p:nvSpPr>
          <p:cNvPr id="55" name="Rectangle 54"/>
          <p:cNvSpPr/>
          <p:nvPr/>
        </p:nvSpPr>
        <p:spPr>
          <a:xfrm>
            <a:off x="4469608" y="3386365"/>
            <a:ext cx="3386655" cy="6912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Implicit animations</a:t>
            </a:r>
          </a:p>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Connected Animations</a:t>
            </a:r>
          </a:p>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New Input driven animation capabilities</a:t>
            </a:r>
          </a:p>
        </p:txBody>
      </p:sp>
      <p:sp>
        <p:nvSpPr>
          <p:cNvPr id="70" name="Rectangle 69"/>
          <p:cNvSpPr/>
          <p:nvPr/>
        </p:nvSpPr>
        <p:spPr>
          <a:xfrm>
            <a:off x="578280" y="4650356"/>
            <a:ext cx="3322464" cy="197749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New Brushes (</a:t>
            </a:r>
            <a:r>
              <a:rPr kumimoji="0" lang="en-US" sz="1800" b="1" i="0" u="none" strike="noStrike" kern="1200" cap="none" spc="0" normalizeH="0" baseline="0" noProof="0" dirty="0" err="1">
                <a:ln>
                  <a:noFill/>
                </a:ln>
                <a:solidFill>
                  <a:srgbClr val="505050"/>
                </a:solidFill>
                <a:effectLst/>
                <a:uLnTx/>
                <a:uFillTx/>
                <a:latin typeface="Segoe UI"/>
                <a:ea typeface="+mn-ea"/>
                <a:cs typeface="Segoe UI Semibold" panose="020B0702040204020203" pitchFamily="34" charset="0"/>
              </a:rPr>
              <a:t>NineGrid</a:t>
            </a:r>
            <a:r>
              <a:rPr kumimoji="0" lang="en-US" sz="18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 Mask)</a:t>
            </a:r>
          </a:p>
          <a:p>
            <a:pPr marL="171450" marR="0" lvl="0" indent="-171450" algn="l" defTabSz="932742" rtl="0" eaLnBrk="1" fontAlgn="auto" latinLnBrk="0" hangingPunct="1">
              <a:lnSpc>
                <a:spcPct val="90000"/>
              </a:lnSpc>
              <a:spcBef>
                <a:spcPts val="60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Improved XAML interoperability</a:t>
            </a:r>
          </a:p>
        </p:txBody>
      </p:sp>
    </p:spTree>
    <p:extLst>
      <p:ext uri="{BB962C8B-B14F-4D97-AF65-F5344CB8AC3E}">
        <p14:creationId xmlns:p14="http://schemas.microsoft.com/office/powerpoint/2010/main" val="371640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additive="base">
                                        <p:cTn id="22" dur="500" fill="hold"/>
                                        <p:tgtEl>
                                          <p:spTgt spid="51"/>
                                        </p:tgtEl>
                                        <p:attrNameLst>
                                          <p:attrName>ppt_x</p:attrName>
                                        </p:attrNameLst>
                                      </p:cBhvr>
                                      <p:tavLst>
                                        <p:tav tm="0">
                                          <p:val>
                                            <p:strVal val="1+#ppt_w/2"/>
                                          </p:val>
                                        </p:tav>
                                        <p:tav tm="100000">
                                          <p:val>
                                            <p:strVal val="#ppt_x"/>
                                          </p:val>
                                        </p:tav>
                                      </p:tavLst>
                                    </p:anim>
                                    <p:anim calcmode="lin" valueType="num">
                                      <p:cBhvr additive="base">
                                        <p:cTn id="23" dur="500" fill="hold"/>
                                        <p:tgtEl>
                                          <p:spTgt spid="5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mph" presetSubtype="0" fill="hold" nodeType="afterEffect">
                                  <p:stCondLst>
                                    <p:cond delay="0"/>
                                  </p:stCondLst>
                                  <p:childTnLst>
                                    <p:animEffect transition="out" filter="fade">
                                      <p:cBhvr>
                                        <p:cTn id="26" dur="1250" tmFilter="0, 0; .2, .5; .8, .5; 1, 0"/>
                                        <p:tgtEl>
                                          <p:spTgt spid="51"/>
                                        </p:tgtEl>
                                      </p:cBhvr>
                                    </p:animEffect>
                                    <p:animScale>
                                      <p:cBhvr>
                                        <p:cTn id="27" dur="625" autoRev="1" fill="hold"/>
                                        <p:tgtEl>
                                          <p:spTgt spid="51"/>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up)">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up)">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up)">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48" grpId="0"/>
      <p:bldP spid="55" grpId="0"/>
      <p:bldP spid="7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Composition effects made easy!</a:t>
            </a:r>
            <a:br>
              <a:rPr lang="en-GB" dirty="0"/>
            </a:br>
            <a:r>
              <a:rPr lang="en-GB" sz="3600" dirty="0">
                <a:solidFill>
                  <a:srgbClr val="FF0000"/>
                </a:solidFill>
              </a:rPr>
              <a:t>With the UWP Community Toolkit</a:t>
            </a:r>
            <a:endParaRPr lang="en-GB" dirty="0">
              <a:solidFill>
                <a:srgbClr val="FF0000"/>
              </a:solidFill>
            </a:endParaRPr>
          </a:p>
        </p:txBody>
      </p:sp>
      <p:pic>
        <p:nvPicPr>
          <p:cNvPr id="4" name="Picture 3"/>
          <p:cNvPicPr>
            <a:picLocks noChangeAspect="1"/>
          </p:cNvPicPr>
          <p:nvPr/>
        </p:nvPicPr>
        <p:blipFill>
          <a:blip r:embed="rId2"/>
          <a:stretch>
            <a:fillRect/>
          </a:stretch>
        </p:blipFill>
        <p:spPr>
          <a:xfrm>
            <a:off x="2745412" y="1841078"/>
            <a:ext cx="6948017" cy="4369144"/>
          </a:xfrm>
          <a:prstGeom prst="rect">
            <a:avLst/>
          </a:prstGeom>
          <a:ln>
            <a:no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p:nvPr>
        </p:nvSpPr>
        <p:spPr>
          <a:xfrm>
            <a:off x="549275" y="6305574"/>
            <a:ext cx="11887200" cy="572464"/>
          </a:xfrm>
        </p:spPr>
        <p:txBody>
          <a:bodyPr/>
          <a:lstStyle/>
          <a:p>
            <a:r>
              <a:rPr lang="en-GB" sz="2800" dirty="0"/>
              <a:t>https://developer.microsoft.com/en-us/windows/uwp-community-toolkit</a:t>
            </a:r>
          </a:p>
        </p:txBody>
      </p:sp>
    </p:spTree>
    <p:extLst>
      <p:ext uri="{BB962C8B-B14F-4D97-AF65-F5344CB8AC3E}">
        <p14:creationId xmlns:p14="http://schemas.microsoft.com/office/powerpoint/2010/main" val="20383299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8228299" cy="3176254"/>
          </a:xfrm>
        </p:spPr>
        <p:txBody>
          <a:bodyPr/>
          <a:lstStyle/>
          <a:p>
            <a:r>
              <a:rPr lang="en-GB" dirty="0"/>
              <a:t>Demo: </a:t>
            </a:r>
            <a:br>
              <a:rPr lang="en-GB" dirty="0"/>
            </a:br>
            <a:r>
              <a:rPr lang="en-GB" dirty="0"/>
              <a:t>Beautiful animations using Composition</a:t>
            </a:r>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2708233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302685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Windows 10 developer breakout sessions</a:t>
            </a:r>
          </a:p>
        </p:txBody>
      </p:sp>
      <p:graphicFrame>
        <p:nvGraphicFramePr>
          <p:cNvPr id="5" name="Table 4"/>
          <p:cNvGraphicFramePr>
            <a:graphicFrameLocks noGrp="1"/>
          </p:cNvGraphicFramePr>
          <p:nvPr>
            <p:extLst/>
          </p:nvPr>
        </p:nvGraphicFramePr>
        <p:xfrm>
          <a:off x="427037" y="1936039"/>
          <a:ext cx="11737165" cy="101092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271558317"/>
                    </a:ext>
                  </a:extLst>
                </a:gridCol>
                <a:gridCol w="4724400">
                  <a:extLst>
                    <a:ext uri="{9D8B030D-6E8A-4147-A177-3AD203B41FA5}">
                      <a16:colId xmlns:a16="http://schemas.microsoft.com/office/drawing/2014/main" val="151233225"/>
                    </a:ext>
                  </a:extLst>
                </a:gridCol>
                <a:gridCol w="1174899">
                  <a:extLst>
                    <a:ext uri="{9D8B030D-6E8A-4147-A177-3AD203B41FA5}">
                      <a16:colId xmlns:a16="http://schemas.microsoft.com/office/drawing/2014/main" val="2524045972"/>
                    </a:ext>
                  </a:extLst>
                </a:gridCol>
                <a:gridCol w="1796901">
                  <a:extLst>
                    <a:ext uri="{9D8B030D-6E8A-4147-A177-3AD203B41FA5}">
                      <a16:colId xmlns:a16="http://schemas.microsoft.com/office/drawing/2014/main" val="3964395377"/>
                    </a:ext>
                  </a:extLst>
                </a:gridCol>
                <a:gridCol w="2897965">
                  <a:extLst>
                    <a:ext uri="{9D8B030D-6E8A-4147-A177-3AD203B41FA5}">
                      <a16:colId xmlns:a16="http://schemas.microsoft.com/office/drawing/2014/main" val="2462179869"/>
                    </a:ext>
                  </a:extLst>
                </a:gridCol>
              </a:tblGrid>
              <a:tr h="370840">
                <a:tc>
                  <a:txBody>
                    <a:bodyPr/>
                    <a:lstStyle/>
                    <a:p>
                      <a:r>
                        <a:rPr lang="en-US" dirty="0"/>
                        <a:t>Code</a:t>
                      </a:r>
                    </a:p>
                  </a:txBody>
                  <a:tcPr/>
                </a:tc>
                <a:tc>
                  <a:txBody>
                    <a:bodyPr/>
                    <a:lstStyle/>
                    <a:p>
                      <a:r>
                        <a:rPr lang="en-US" dirty="0"/>
                        <a:t>Title</a:t>
                      </a:r>
                    </a:p>
                  </a:txBody>
                  <a:tcPr/>
                </a:tc>
                <a:tc>
                  <a:txBody>
                    <a:bodyPr/>
                    <a:lstStyle/>
                    <a:p>
                      <a:r>
                        <a:rPr lang="en-US" dirty="0"/>
                        <a:t>Time</a:t>
                      </a:r>
                    </a:p>
                  </a:txBody>
                  <a:tcPr/>
                </a:tc>
                <a:tc>
                  <a:txBody>
                    <a:bodyPr/>
                    <a:lstStyle/>
                    <a:p>
                      <a:r>
                        <a:rPr lang="en-US" dirty="0"/>
                        <a:t>Room</a:t>
                      </a:r>
                    </a:p>
                  </a:txBody>
                  <a:tcPr/>
                </a:tc>
                <a:tc>
                  <a:txBody>
                    <a:bodyPr/>
                    <a:lstStyle/>
                    <a:p>
                      <a:r>
                        <a:rPr lang="en-US" dirty="0"/>
                        <a:t>Speaker(s)</a:t>
                      </a:r>
                    </a:p>
                  </a:txBody>
                  <a:tcPr/>
                </a:tc>
                <a:extLst>
                  <a:ext uri="{0D108BD9-81ED-4DB2-BD59-A6C34878D82A}">
                    <a16:rowId xmlns:a16="http://schemas.microsoft.com/office/drawing/2014/main" val="2984930713"/>
                  </a:ext>
                </a:extLst>
              </a:tr>
              <a:tr h="370840">
                <a:tc>
                  <a:txBody>
                    <a:bodyPr/>
                    <a:lstStyle/>
                    <a:p>
                      <a:r>
                        <a:rPr lang="en-US" dirty="0"/>
                        <a:t>BRK2056</a:t>
                      </a:r>
                    </a:p>
                  </a:txBody>
                  <a:tcPr/>
                </a:tc>
                <a:tc>
                  <a:txBody>
                    <a:bodyPr/>
                    <a:lstStyle/>
                    <a:p>
                      <a:r>
                        <a:rPr lang="en-US" dirty="0"/>
                        <a:t>Develop for the Universal Windows Platform on Windows 10: What's New</a:t>
                      </a:r>
                    </a:p>
                  </a:txBody>
                  <a:tcPr/>
                </a:tc>
                <a:tc>
                  <a:txBody>
                    <a:bodyPr/>
                    <a:lstStyle/>
                    <a:p>
                      <a:r>
                        <a:rPr lang="en-US" dirty="0"/>
                        <a:t>2:15 PM</a:t>
                      </a:r>
                    </a:p>
                  </a:txBody>
                  <a:tcPr/>
                </a:tc>
                <a:tc>
                  <a:txBody>
                    <a:bodyPr/>
                    <a:lstStyle/>
                    <a:p>
                      <a:r>
                        <a:rPr lang="en-US" dirty="0"/>
                        <a:t>A302</a:t>
                      </a:r>
                    </a:p>
                  </a:txBody>
                  <a:tcPr/>
                </a:tc>
                <a:tc>
                  <a:txBody>
                    <a:bodyPr/>
                    <a:lstStyle/>
                    <a:p>
                      <a:r>
                        <a:rPr lang="en-US" dirty="0"/>
                        <a:t>Andy Wigley</a:t>
                      </a:r>
                    </a:p>
                  </a:txBody>
                  <a:tcPr/>
                </a:tc>
                <a:extLst>
                  <a:ext uri="{0D108BD9-81ED-4DB2-BD59-A6C34878D82A}">
                    <a16:rowId xmlns:a16="http://schemas.microsoft.com/office/drawing/2014/main" val="1868507327"/>
                  </a:ext>
                </a:extLst>
              </a:tr>
            </a:tbl>
          </a:graphicData>
        </a:graphic>
      </p:graphicFrame>
      <p:graphicFrame>
        <p:nvGraphicFramePr>
          <p:cNvPr id="6" name="Table 5"/>
          <p:cNvGraphicFramePr>
            <a:graphicFrameLocks noGrp="1"/>
          </p:cNvGraphicFramePr>
          <p:nvPr>
            <p:extLst/>
          </p:nvPr>
        </p:nvGraphicFramePr>
        <p:xfrm>
          <a:off x="427037" y="3802698"/>
          <a:ext cx="11737165" cy="293116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271558317"/>
                    </a:ext>
                  </a:extLst>
                </a:gridCol>
                <a:gridCol w="4724400">
                  <a:extLst>
                    <a:ext uri="{9D8B030D-6E8A-4147-A177-3AD203B41FA5}">
                      <a16:colId xmlns:a16="http://schemas.microsoft.com/office/drawing/2014/main" val="151233225"/>
                    </a:ext>
                  </a:extLst>
                </a:gridCol>
                <a:gridCol w="1174899">
                  <a:extLst>
                    <a:ext uri="{9D8B030D-6E8A-4147-A177-3AD203B41FA5}">
                      <a16:colId xmlns:a16="http://schemas.microsoft.com/office/drawing/2014/main" val="2524045972"/>
                    </a:ext>
                  </a:extLst>
                </a:gridCol>
                <a:gridCol w="1796901">
                  <a:extLst>
                    <a:ext uri="{9D8B030D-6E8A-4147-A177-3AD203B41FA5}">
                      <a16:colId xmlns:a16="http://schemas.microsoft.com/office/drawing/2014/main" val="3964395377"/>
                    </a:ext>
                  </a:extLst>
                </a:gridCol>
                <a:gridCol w="2897965">
                  <a:extLst>
                    <a:ext uri="{9D8B030D-6E8A-4147-A177-3AD203B41FA5}">
                      <a16:colId xmlns:a16="http://schemas.microsoft.com/office/drawing/2014/main" val="2462179869"/>
                    </a:ext>
                  </a:extLst>
                </a:gridCol>
              </a:tblGrid>
              <a:tr h="370840">
                <a:tc>
                  <a:txBody>
                    <a:bodyPr/>
                    <a:lstStyle/>
                    <a:p>
                      <a:r>
                        <a:rPr lang="en-US" dirty="0"/>
                        <a:t>Code</a:t>
                      </a:r>
                    </a:p>
                  </a:txBody>
                  <a:tcPr/>
                </a:tc>
                <a:tc>
                  <a:txBody>
                    <a:bodyPr/>
                    <a:lstStyle/>
                    <a:p>
                      <a:r>
                        <a:rPr lang="en-US" dirty="0"/>
                        <a:t>Title</a:t>
                      </a:r>
                    </a:p>
                  </a:txBody>
                  <a:tcPr/>
                </a:tc>
                <a:tc>
                  <a:txBody>
                    <a:bodyPr/>
                    <a:lstStyle/>
                    <a:p>
                      <a:r>
                        <a:rPr lang="en-US" dirty="0"/>
                        <a:t>Time</a:t>
                      </a:r>
                    </a:p>
                  </a:txBody>
                  <a:tcPr/>
                </a:tc>
                <a:tc>
                  <a:txBody>
                    <a:bodyPr/>
                    <a:lstStyle/>
                    <a:p>
                      <a:r>
                        <a:rPr lang="en-US" dirty="0"/>
                        <a:t>Room</a:t>
                      </a:r>
                    </a:p>
                  </a:txBody>
                  <a:tcPr/>
                </a:tc>
                <a:tc>
                  <a:txBody>
                    <a:bodyPr/>
                    <a:lstStyle/>
                    <a:p>
                      <a:r>
                        <a:rPr lang="en-US" dirty="0"/>
                        <a:t>Speaker(s)</a:t>
                      </a:r>
                    </a:p>
                  </a:txBody>
                  <a:tcPr/>
                </a:tc>
                <a:extLst>
                  <a:ext uri="{0D108BD9-81ED-4DB2-BD59-A6C34878D82A}">
                    <a16:rowId xmlns:a16="http://schemas.microsoft.com/office/drawing/2014/main" val="2984930713"/>
                  </a:ext>
                </a:extLst>
              </a:tr>
              <a:tr h="370840">
                <a:tc>
                  <a:txBody>
                    <a:bodyPr/>
                    <a:lstStyle/>
                    <a:p>
                      <a:r>
                        <a:rPr lang="en-US" dirty="0"/>
                        <a:t>BRK2133</a:t>
                      </a:r>
                    </a:p>
                  </a:txBody>
                  <a:tcPr/>
                </a:tc>
                <a:tc>
                  <a:txBody>
                    <a:bodyPr/>
                    <a:lstStyle/>
                    <a:p>
                      <a:r>
                        <a:rPr lang="en-US" dirty="0"/>
                        <a:t>Expand Windows Hello Family to companion devices and browser</a:t>
                      </a:r>
                    </a:p>
                  </a:txBody>
                  <a:tcPr/>
                </a:tc>
                <a:tc>
                  <a:txBody>
                    <a:bodyPr/>
                    <a:lstStyle/>
                    <a:p>
                      <a:r>
                        <a:rPr lang="en-US" dirty="0"/>
                        <a:t>9:00 AM</a:t>
                      </a:r>
                    </a:p>
                  </a:txBody>
                  <a:tcPr/>
                </a:tc>
                <a:tc>
                  <a:txBody>
                    <a:bodyPr/>
                    <a:lstStyle/>
                    <a:p>
                      <a:r>
                        <a:rPr lang="en-US" dirty="0"/>
                        <a:t>C202 - C204</a:t>
                      </a:r>
                    </a:p>
                  </a:txBody>
                  <a:tcPr/>
                </a:tc>
                <a:tc>
                  <a:txBody>
                    <a:bodyPr/>
                    <a:lstStyle/>
                    <a:p>
                      <a:r>
                        <a:rPr lang="en-US" dirty="0"/>
                        <a:t>Anoosh Saboori</a:t>
                      </a:r>
                    </a:p>
                  </a:txBody>
                  <a:tcPr/>
                </a:tc>
                <a:extLst>
                  <a:ext uri="{0D108BD9-81ED-4DB2-BD59-A6C34878D82A}">
                    <a16:rowId xmlns:a16="http://schemas.microsoft.com/office/drawing/2014/main" val="1868507327"/>
                  </a:ext>
                </a:extLst>
              </a:tr>
              <a:tr h="370840">
                <a:tc>
                  <a:txBody>
                    <a:bodyPr/>
                    <a:lstStyle/>
                    <a:p>
                      <a:r>
                        <a:rPr lang="en-US" dirty="0"/>
                        <a:t>BRK2206</a:t>
                      </a:r>
                    </a:p>
                  </a:txBody>
                  <a:tcPr/>
                </a:tc>
                <a:tc>
                  <a:txBody>
                    <a:bodyPr/>
                    <a:lstStyle/>
                    <a:p>
                      <a:r>
                        <a:rPr lang="en-US" dirty="0"/>
                        <a:t>Bring your existing code to the Universal Windows Platform on Windows 10</a:t>
                      </a:r>
                    </a:p>
                  </a:txBody>
                  <a:tcPr/>
                </a:tc>
                <a:tc>
                  <a:txBody>
                    <a:bodyPr/>
                    <a:lstStyle/>
                    <a:p>
                      <a:r>
                        <a:rPr lang="en-US" dirty="0"/>
                        <a:t>9:00 AM</a:t>
                      </a:r>
                    </a:p>
                  </a:txBody>
                  <a:tcPr/>
                </a:tc>
                <a:tc>
                  <a:txBody>
                    <a:bodyPr/>
                    <a:lstStyle/>
                    <a:p>
                      <a:r>
                        <a:rPr lang="en-US" dirty="0"/>
                        <a:t>A302 </a:t>
                      </a:r>
                    </a:p>
                  </a:txBody>
                  <a:tcPr/>
                </a:tc>
                <a:tc>
                  <a:txBody>
                    <a:bodyPr/>
                    <a:lstStyle/>
                    <a:p>
                      <a:r>
                        <a:rPr lang="en-US" dirty="0"/>
                        <a:t>Michael Crump</a:t>
                      </a:r>
                    </a:p>
                  </a:txBody>
                  <a:tcPr/>
                </a:tc>
                <a:extLst>
                  <a:ext uri="{0D108BD9-81ED-4DB2-BD59-A6C34878D82A}">
                    <a16:rowId xmlns:a16="http://schemas.microsoft.com/office/drawing/2014/main" val="2280330015"/>
                  </a:ext>
                </a:extLst>
              </a:tr>
              <a:tr h="370840">
                <a:tc>
                  <a:txBody>
                    <a:bodyPr/>
                    <a:lstStyle/>
                    <a:p>
                      <a:r>
                        <a:rPr lang="en-US" dirty="0"/>
                        <a:t>BRK2057</a:t>
                      </a:r>
                    </a:p>
                  </a:txBody>
                  <a:tcPr/>
                </a:tc>
                <a:tc>
                  <a:txBody>
                    <a:bodyPr/>
                    <a:lstStyle/>
                    <a:p>
                      <a:r>
                        <a:rPr lang="en-US" dirty="0"/>
                        <a:t>Bring existing desktop apps to the Universal Windows Platform (Project Centennial)</a:t>
                      </a:r>
                    </a:p>
                  </a:txBody>
                  <a:tcPr/>
                </a:tc>
                <a:tc>
                  <a:txBody>
                    <a:bodyPr/>
                    <a:lstStyle/>
                    <a:p>
                      <a:r>
                        <a:rPr lang="en-US" dirty="0"/>
                        <a:t>12:30 PM</a:t>
                      </a:r>
                    </a:p>
                  </a:txBody>
                  <a:tcPr/>
                </a:tc>
                <a:tc>
                  <a:txBody>
                    <a:bodyPr/>
                    <a:lstStyle/>
                    <a:p>
                      <a:r>
                        <a:rPr lang="en-US" dirty="0"/>
                        <a:t>A315 - A316</a:t>
                      </a:r>
                    </a:p>
                  </a:txBody>
                  <a:tcPr/>
                </a:tc>
                <a:tc>
                  <a:txBody>
                    <a:bodyPr/>
                    <a:lstStyle/>
                    <a:p>
                      <a:r>
                        <a:rPr lang="en-US" dirty="0"/>
                        <a:t>Rajen Kishna, Ken Hilker</a:t>
                      </a:r>
                    </a:p>
                  </a:txBody>
                  <a:tcPr/>
                </a:tc>
                <a:extLst>
                  <a:ext uri="{0D108BD9-81ED-4DB2-BD59-A6C34878D82A}">
                    <a16:rowId xmlns:a16="http://schemas.microsoft.com/office/drawing/2014/main" val="2202059120"/>
                  </a:ext>
                </a:extLst>
              </a:tr>
              <a:tr h="370840">
                <a:tc>
                  <a:txBody>
                    <a:bodyPr/>
                    <a:lstStyle/>
                    <a:p>
                      <a:r>
                        <a:rPr lang="en-US" dirty="0"/>
                        <a:t>BRK2066</a:t>
                      </a:r>
                    </a:p>
                  </a:txBody>
                  <a:tcPr/>
                </a:tc>
                <a:tc>
                  <a:txBody>
                    <a:bodyPr/>
                    <a:lstStyle/>
                    <a:p>
                      <a:r>
                        <a:rPr lang="en-US" dirty="0"/>
                        <a:t>Bring existing web apps to Windows 10 with Hosted Web Apps</a:t>
                      </a:r>
                    </a:p>
                  </a:txBody>
                  <a:tcPr/>
                </a:tc>
                <a:tc>
                  <a:txBody>
                    <a:bodyPr/>
                    <a:lstStyle/>
                    <a:p>
                      <a:r>
                        <a:rPr lang="en-US" dirty="0"/>
                        <a:t>2:15 PM</a:t>
                      </a:r>
                    </a:p>
                  </a:txBody>
                  <a:tcPr/>
                </a:tc>
                <a:tc>
                  <a:txBody>
                    <a:bodyPr/>
                    <a:lstStyle/>
                    <a:p>
                      <a:r>
                        <a:rPr lang="en-US" dirty="0"/>
                        <a:t>B207 - B208</a:t>
                      </a:r>
                    </a:p>
                  </a:txBody>
                  <a:tcPr/>
                </a:tc>
                <a:tc>
                  <a:txBody>
                    <a:bodyPr/>
                    <a:lstStyle/>
                    <a:p>
                      <a:r>
                        <a:rPr lang="en-US" dirty="0"/>
                        <a:t>Kiril Seksenov</a:t>
                      </a:r>
                    </a:p>
                  </a:txBody>
                  <a:tcPr/>
                </a:tc>
                <a:extLst>
                  <a:ext uri="{0D108BD9-81ED-4DB2-BD59-A6C34878D82A}">
                    <a16:rowId xmlns:a16="http://schemas.microsoft.com/office/drawing/2014/main" val="1721640216"/>
                  </a:ext>
                </a:extLst>
              </a:tr>
            </a:tbl>
          </a:graphicData>
        </a:graphic>
      </p:graphicFrame>
      <p:sp>
        <p:nvSpPr>
          <p:cNvPr id="7" name="Text Placeholder 4"/>
          <p:cNvSpPr txBox="1">
            <a:spLocks/>
          </p:cNvSpPr>
          <p:nvPr/>
        </p:nvSpPr>
        <p:spPr>
          <a:xfrm>
            <a:off x="350837" y="1212849"/>
            <a:ext cx="5486399" cy="627864"/>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40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Monday</a:t>
            </a:r>
          </a:p>
        </p:txBody>
      </p:sp>
      <p:sp>
        <p:nvSpPr>
          <p:cNvPr id="8" name="Text Placeholder 4"/>
          <p:cNvSpPr txBox="1">
            <a:spLocks/>
          </p:cNvSpPr>
          <p:nvPr/>
        </p:nvSpPr>
        <p:spPr>
          <a:xfrm>
            <a:off x="350836" y="3042285"/>
            <a:ext cx="5486399" cy="627864"/>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40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Tuesday</a:t>
            </a:r>
          </a:p>
        </p:txBody>
      </p:sp>
    </p:spTree>
    <p:extLst>
      <p:ext uri="{BB962C8B-B14F-4D97-AF65-F5344CB8AC3E}">
        <p14:creationId xmlns:p14="http://schemas.microsoft.com/office/powerpoint/2010/main" val="158475758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Windows 10 developer breakout sessions</a:t>
            </a:r>
          </a:p>
        </p:txBody>
      </p:sp>
      <p:graphicFrame>
        <p:nvGraphicFramePr>
          <p:cNvPr id="5" name="Table 4"/>
          <p:cNvGraphicFramePr>
            <a:graphicFrameLocks noGrp="1"/>
          </p:cNvGraphicFramePr>
          <p:nvPr>
            <p:extLst/>
          </p:nvPr>
        </p:nvGraphicFramePr>
        <p:xfrm>
          <a:off x="427037" y="1936039"/>
          <a:ext cx="11737165" cy="266192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271558317"/>
                    </a:ext>
                  </a:extLst>
                </a:gridCol>
                <a:gridCol w="4724400">
                  <a:extLst>
                    <a:ext uri="{9D8B030D-6E8A-4147-A177-3AD203B41FA5}">
                      <a16:colId xmlns:a16="http://schemas.microsoft.com/office/drawing/2014/main" val="151233225"/>
                    </a:ext>
                  </a:extLst>
                </a:gridCol>
                <a:gridCol w="1174899">
                  <a:extLst>
                    <a:ext uri="{9D8B030D-6E8A-4147-A177-3AD203B41FA5}">
                      <a16:colId xmlns:a16="http://schemas.microsoft.com/office/drawing/2014/main" val="2524045972"/>
                    </a:ext>
                  </a:extLst>
                </a:gridCol>
                <a:gridCol w="1796901">
                  <a:extLst>
                    <a:ext uri="{9D8B030D-6E8A-4147-A177-3AD203B41FA5}">
                      <a16:colId xmlns:a16="http://schemas.microsoft.com/office/drawing/2014/main" val="3964395377"/>
                    </a:ext>
                  </a:extLst>
                </a:gridCol>
                <a:gridCol w="2897965">
                  <a:extLst>
                    <a:ext uri="{9D8B030D-6E8A-4147-A177-3AD203B41FA5}">
                      <a16:colId xmlns:a16="http://schemas.microsoft.com/office/drawing/2014/main" val="2462179869"/>
                    </a:ext>
                  </a:extLst>
                </a:gridCol>
              </a:tblGrid>
              <a:tr h="370840">
                <a:tc>
                  <a:txBody>
                    <a:bodyPr/>
                    <a:lstStyle/>
                    <a:p>
                      <a:r>
                        <a:rPr lang="en-US" dirty="0"/>
                        <a:t>Code</a:t>
                      </a:r>
                    </a:p>
                  </a:txBody>
                  <a:tcPr/>
                </a:tc>
                <a:tc>
                  <a:txBody>
                    <a:bodyPr/>
                    <a:lstStyle/>
                    <a:p>
                      <a:r>
                        <a:rPr lang="en-US" dirty="0"/>
                        <a:t>Title</a:t>
                      </a:r>
                    </a:p>
                  </a:txBody>
                  <a:tcPr/>
                </a:tc>
                <a:tc>
                  <a:txBody>
                    <a:bodyPr/>
                    <a:lstStyle/>
                    <a:p>
                      <a:r>
                        <a:rPr lang="en-US" dirty="0"/>
                        <a:t>Time</a:t>
                      </a:r>
                    </a:p>
                  </a:txBody>
                  <a:tcPr/>
                </a:tc>
                <a:tc>
                  <a:txBody>
                    <a:bodyPr/>
                    <a:lstStyle/>
                    <a:p>
                      <a:r>
                        <a:rPr lang="en-US" dirty="0"/>
                        <a:t>Room</a:t>
                      </a:r>
                    </a:p>
                  </a:txBody>
                  <a:tcPr/>
                </a:tc>
                <a:tc>
                  <a:txBody>
                    <a:bodyPr/>
                    <a:lstStyle/>
                    <a:p>
                      <a:r>
                        <a:rPr lang="en-US" dirty="0"/>
                        <a:t>Speaker(s)</a:t>
                      </a:r>
                    </a:p>
                  </a:txBody>
                  <a:tcPr/>
                </a:tc>
                <a:extLst>
                  <a:ext uri="{0D108BD9-81ED-4DB2-BD59-A6C34878D82A}">
                    <a16:rowId xmlns:a16="http://schemas.microsoft.com/office/drawing/2014/main" val="2984930713"/>
                  </a:ext>
                </a:extLst>
              </a:tr>
              <a:tr h="370840">
                <a:tc>
                  <a:txBody>
                    <a:bodyPr/>
                    <a:lstStyle/>
                    <a:p>
                      <a:r>
                        <a:rPr lang="en-US" dirty="0"/>
                        <a:t>BRK2059</a:t>
                      </a:r>
                    </a:p>
                  </a:txBody>
                  <a:tcPr/>
                </a:tc>
                <a:tc>
                  <a:txBody>
                    <a:bodyPr/>
                    <a:lstStyle/>
                    <a:p>
                      <a:r>
                        <a:rPr lang="en-US" dirty="0"/>
                        <a:t>Increase app engagement and revenue with the Windows Store and Dev Center</a:t>
                      </a:r>
                    </a:p>
                  </a:txBody>
                  <a:tcPr/>
                </a:tc>
                <a:tc>
                  <a:txBody>
                    <a:bodyPr/>
                    <a:lstStyle/>
                    <a:p>
                      <a:r>
                        <a:rPr lang="en-US" dirty="0"/>
                        <a:t>9:00 AM</a:t>
                      </a:r>
                    </a:p>
                  </a:txBody>
                  <a:tcPr/>
                </a:tc>
                <a:tc>
                  <a:txBody>
                    <a:bodyPr/>
                    <a:lstStyle/>
                    <a:p>
                      <a:r>
                        <a:rPr lang="en-US" dirty="0"/>
                        <a:t>A313 - A314</a:t>
                      </a:r>
                    </a:p>
                  </a:txBody>
                  <a:tcPr/>
                </a:tc>
                <a:tc>
                  <a:txBody>
                    <a:bodyPr/>
                    <a:lstStyle/>
                    <a:p>
                      <a:r>
                        <a:rPr lang="en-US" dirty="0"/>
                        <a:t>Adrian Maziak</a:t>
                      </a:r>
                    </a:p>
                  </a:txBody>
                  <a:tcPr/>
                </a:tc>
                <a:extLst>
                  <a:ext uri="{0D108BD9-81ED-4DB2-BD59-A6C34878D82A}">
                    <a16:rowId xmlns:a16="http://schemas.microsoft.com/office/drawing/2014/main" val="1868507327"/>
                  </a:ext>
                </a:extLst>
              </a:tr>
              <a:tr h="370840">
                <a:tc>
                  <a:txBody>
                    <a:bodyPr/>
                    <a:lstStyle/>
                    <a:p>
                      <a:r>
                        <a:rPr lang="en-US" dirty="0"/>
                        <a:t>BRK1042</a:t>
                      </a:r>
                    </a:p>
                  </a:txBody>
                  <a:tcPr/>
                </a:tc>
                <a:tc>
                  <a:txBody>
                    <a:bodyPr/>
                    <a:lstStyle/>
                    <a:p>
                      <a:r>
                        <a:rPr lang="en-US" dirty="0"/>
                        <a:t>Run Bash scripts from Windows 10</a:t>
                      </a:r>
                    </a:p>
                  </a:txBody>
                  <a:tcPr/>
                </a:tc>
                <a:tc>
                  <a:txBody>
                    <a:bodyPr/>
                    <a:lstStyle/>
                    <a:p>
                      <a:r>
                        <a:rPr lang="en-US" dirty="0"/>
                        <a:t>10:15 AM</a:t>
                      </a:r>
                    </a:p>
                  </a:txBody>
                  <a:tcPr/>
                </a:tc>
                <a:tc>
                  <a:txBody>
                    <a:bodyPr/>
                    <a:lstStyle/>
                    <a:p>
                      <a:r>
                        <a:rPr lang="en-US" dirty="0"/>
                        <a:t>A305 </a:t>
                      </a:r>
                    </a:p>
                  </a:txBody>
                  <a:tcPr/>
                </a:tc>
                <a:tc>
                  <a:txBody>
                    <a:bodyPr/>
                    <a:lstStyle/>
                    <a:p>
                      <a:r>
                        <a:rPr lang="en-US" dirty="0"/>
                        <a:t>Telmo Sampaio</a:t>
                      </a:r>
                    </a:p>
                  </a:txBody>
                  <a:tcPr/>
                </a:tc>
                <a:extLst>
                  <a:ext uri="{0D108BD9-81ED-4DB2-BD59-A6C34878D82A}">
                    <a16:rowId xmlns:a16="http://schemas.microsoft.com/office/drawing/2014/main" val="1286296522"/>
                  </a:ext>
                </a:extLst>
              </a:tr>
              <a:tr h="370840">
                <a:tc>
                  <a:txBody>
                    <a:bodyPr/>
                    <a:lstStyle/>
                    <a:p>
                      <a:r>
                        <a:rPr lang="en-US" dirty="0"/>
                        <a:t>BRK2058</a:t>
                      </a:r>
                    </a:p>
                  </a:txBody>
                  <a:tcPr/>
                </a:tc>
                <a:tc>
                  <a:txBody>
                    <a:bodyPr/>
                    <a:lstStyle/>
                    <a:p>
                      <a:r>
                        <a:rPr lang="en-US" dirty="0"/>
                        <a:t>Design a great user experience for Universal Windows Platform apps</a:t>
                      </a:r>
                    </a:p>
                  </a:txBody>
                  <a:tcPr/>
                </a:tc>
                <a:tc>
                  <a:txBody>
                    <a:bodyPr/>
                    <a:lstStyle/>
                    <a:p>
                      <a:r>
                        <a:rPr lang="en-US" dirty="0"/>
                        <a:t>12:30 PM</a:t>
                      </a:r>
                    </a:p>
                  </a:txBody>
                  <a:tcPr/>
                </a:tc>
                <a:tc>
                  <a:txBody>
                    <a:bodyPr/>
                    <a:lstStyle/>
                    <a:p>
                      <a:r>
                        <a:rPr lang="en-US" dirty="0"/>
                        <a:t>A402 - A403 </a:t>
                      </a:r>
                    </a:p>
                  </a:txBody>
                  <a:tcPr/>
                </a:tc>
                <a:tc>
                  <a:txBody>
                    <a:bodyPr/>
                    <a:lstStyle/>
                    <a:p>
                      <a:r>
                        <a:rPr lang="en-US" dirty="0"/>
                        <a:t>Andy Wigley, Ken Rosen</a:t>
                      </a:r>
                    </a:p>
                  </a:txBody>
                  <a:tcPr/>
                </a:tc>
                <a:extLst>
                  <a:ext uri="{0D108BD9-81ED-4DB2-BD59-A6C34878D82A}">
                    <a16:rowId xmlns:a16="http://schemas.microsoft.com/office/drawing/2014/main" val="1919810633"/>
                  </a:ext>
                </a:extLst>
              </a:tr>
              <a:tr h="370840">
                <a:tc>
                  <a:txBody>
                    <a:bodyPr/>
                    <a:lstStyle/>
                    <a:p>
                      <a:r>
                        <a:rPr lang="en-US" dirty="0"/>
                        <a:t>BRK2126</a:t>
                      </a:r>
                    </a:p>
                  </a:txBody>
                  <a:tcPr/>
                </a:tc>
                <a:tc>
                  <a:txBody>
                    <a:bodyPr/>
                    <a:lstStyle/>
                    <a:p>
                      <a:r>
                        <a:rPr lang="en-US" dirty="0"/>
                        <a:t>Develop and support apps in Windows as a Service</a:t>
                      </a:r>
                    </a:p>
                  </a:txBody>
                  <a:tcPr/>
                </a:tc>
                <a:tc>
                  <a:txBody>
                    <a:bodyPr/>
                    <a:lstStyle/>
                    <a:p>
                      <a:r>
                        <a:rPr lang="en-US" dirty="0"/>
                        <a:t>3:15 PM</a:t>
                      </a:r>
                    </a:p>
                  </a:txBody>
                  <a:tcPr/>
                </a:tc>
                <a:tc>
                  <a:txBody>
                    <a:bodyPr/>
                    <a:lstStyle/>
                    <a:p>
                      <a:r>
                        <a:rPr lang="en-US" dirty="0"/>
                        <a:t>A305 </a:t>
                      </a:r>
                    </a:p>
                  </a:txBody>
                  <a:tcPr/>
                </a:tc>
                <a:tc>
                  <a:txBody>
                    <a:bodyPr/>
                    <a:lstStyle/>
                    <a:p>
                      <a:r>
                        <a:rPr lang="en-US" dirty="0"/>
                        <a:t>Rama Shastri</a:t>
                      </a:r>
                    </a:p>
                  </a:txBody>
                  <a:tcPr/>
                </a:tc>
                <a:extLst>
                  <a:ext uri="{0D108BD9-81ED-4DB2-BD59-A6C34878D82A}">
                    <a16:rowId xmlns:a16="http://schemas.microsoft.com/office/drawing/2014/main" val="670539537"/>
                  </a:ext>
                </a:extLst>
              </a:tr>
            </a:tbl>
          </a:graphicData>
        </a:graphic>
      </p:graphicFrame>
      <p:sp>
        <p:nvSpPr>
          <p:cNvPr id="7" name="Text Placeholder 4"/>
          <p:cNvSpPr txBox="1">
            <a:spLocks/>
          </p:cNvSpPr>
          <p:nvPr/>
        </p:nvSpPr>
        <p:spPr>
          <a:xfrm>
            <a:off x="350837" y="1212849"/>
            <a:ext cx="5486399" cy="627864"/>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40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Wednesday</a:t>
            </a:r>
          </a:p>
        </p:txBody>
      </p:sp>
    </p:spTree>
    <p:extLst>
      <p:ext uri="{BB962C8B-B14F-4D97-AF65-F5344CB8AC3E}">
        <p14:creationId xmlns:p14="http://schemas.microsoft.com/office/powerpoint/2010/main" val="404350504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Windows 10 developer breakout sessions</a:t>
            </a:r>
          </a:p>
        </p:txBody>
      </p:sp>
      <p:graphicFrame>
        <p:nvGraphicFramePr>
          <p:cNvPr id="5" name="Table 4"/>
          <p:cNvGraphicFramePr>
            <a:graphicFrameLocks noGrp="1"/>
          </p:cNvGraphicFramePr>
          <p:nvPr>
            <p:extLst/>
          </p:nvPr>
        </p:nvGraphicFramePr>
        <p:xfrm>
          <a:off x="427037" y="1936039"/>
          <a:ext cx="11737165" cy="411988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271558317"/>
                    </a:ext>
                  </a:extLst>
                </a:gridCol>
                <a:gridCol w="4724400">
                  <a:extLst>
                    <a:ext uri="{9D8B030D-6E8A-4147-A177-3AD203B41FA5}">
                      <a16:colId xmlns:a16="http://schemas.microsoft.com/office/drawing/2014/main" val="151233225"/>
                    </a:ext>
                  </a:extLst>
                </a:gridCol>
                <a:gridCol w="1174899">
                  <a:extLst>
                    <a:ext uri="{9D8B030D-6E8A-4147-A177-3AD203B41FA5}">
                      <a16:colId xmlns:a16="http://schemas.microsoft.com/office/drawing/2014/main" val="2524045972"/>
                    </a:ext>
                  </a:extLst>
                </a:gridCol>
                <a:gridCol w="1796901">
                  <a:extLst>
                    <a:ext uri="{9D8B030D-6E8A-4147-A177-3AD203B41FA5}">
                      <a16:colId xmlns:a16="http://schemas.microsoft.com/office/drawing/2014/main" val="3964395377"/>
                    </a:ext>
                  </a:extLst>
                </a:gridCol>
                <a:gridCol w="2897965">
                  <a:extLst>
                    <a:ext uri="{9D8B030D-6E8A-4147-A177-3AD203B41FA5}">
                      <a16:colId xmlns:a16="http://schemas.microsoft.com/office/drawing/2014/main" val="2462179869"/>
                    </a:ext>
                  </a:extLst>
                </a:gridCol>
              </a:tblGrid>
              <a:tr h="370840">
                <a:tc>
                  <a:txBody>
                    <a:bodyPr/>
                    <a:lstStyle/>
                    <a:p>
                      <a:r>
                        <a:rPr lang="en-US" dirty="0"/>
                        <a:t>Code</a:t>
                      </a:r>
                    </a:p>
                  </a:txBody>
                  <a:tcPr/>
                </a:tc>
                <a:tc>
                  <a:txBody>
                    <a:bodyPr/>
                    <a:lstStyle/>
                    <a:p>
                      <a:r>
                        <a:rPr lang="en-US" dirty="0"/>
                        <a:t>Title</a:t>
                      </a:r>
                    </a:p>
                  </a:txBody>
                  <a:tcPr/>
                </a:tc>
                <a:tc>
                  <a:txBody>
                    <a:bodyPr/>
                    <a:lstStyle/>
                    <a:p>
                      <a:r>
                        <a:rPr lang="en-US" dirty="0"/>
                        <a:t>Time</a:t>
                      </a:r>
                    </a:p>
                  </a:txBody>
                  <a:tcPr/>
                </a:tc>
                <a:tc>
                  <a:txBody>
                    <a:bodyPr/>
                    <a:lstStyle/>
                    <a:p>
                      <a:r>
                        <a:rPr lang="en-US" dirty="0"/>
                        <a:t>Room</a:t>
                      </a:r>
                    </a:p>
                  </a:txBody>
                  <a:tcPr/>
                </a:tc>
                <a:tc>
                  <a:txBody>
                    <a:bodyPr/>
                    <a:lstStyle/>
                    <a:p>
                      <a:r>
                        <a:rPr lang="en-US" dirty="0"/>
                        <a:t>Speaker(s)</a:t>
                      </a:r>
                    </a:p>
                  </a:txBody>
                  <a:tcPr/>
                </a:tc>
                <a:extLst>
                  <a:ext uri="{0D108BD9-81ED-4DB2-BD59-A6C34878D82A}">
                    <a16:rowId xmlns:a16="http://schemas.microsoft.com/office/drawing/2014/main" val="2984930713"/>
                  </a:ext>
                </a:extLst>
              </a:tr>
              <a:tr h="370840">
                <a:tc>
                  <a:txBody>
                    <a:bodyPr/>
                    <a:lstStyle/>
                    <a:p>
                      <a:r>
                        <a:rPr lang="en-US" dirty="0"/>
                        <a:t>BRK2061</a:t>
                      </a:r>
                    </a:p>
                  </a:txBody>
                  <a:tcPr/>
                </a:tc>
                <a:tc>
                  <a:txBody>
                    <a:bodyPr/>
                    <a:lstStyle/>
                    <a:p>
                      <a:r>
                        <a:rPr lang="en-US" dirty="0"/>
                        <a:t>Architect your Windows apps to work together, moving away from monolithic apps</a:t>
                      </a:r>
                    </a:p>
                  </a:txBody>
                  <a:tcPr/>
                </a:tc>
                <a:tc>
                  <a:txBody>
                    <a:bodyPr/>
                    <a:lstStyle/>
                    <a:p>
                      <a:r>
                        <a:rPr lang="en-US" dirty="0"/>
                        <a:t>9:00 AM</a:t>
                      </a:r>
                    </a:p>
                  </a:txBody>
                  <a:tcPr/>
                </a:tc>
                <a:tc>
                  <a:txBody>
                    <a:bodyPr/>
                    <a:lstStyle/>
                    <a:p>
                      <a:r>
                        <a:rPr lang="en-US" dirty="0"/>
                        <a:t>B302 - B303</a:t>
                      </a:r>
                    </a:p>
                  </a:txBody>
                  <a:tcPr/>
                </a:tc>
                <a:tc>
                  <a:txBody>
                    <a:bodyPr/>
                    <a:lstStyle/>
                    <a:p>
                      <a:r>
                        <a:rPr lang="en-US" dirty="0"/>
                        <a:t>Andy Wigley</a:t>
                      </a:r>
                    </a:p>
                  </a:txBody>
                  <a:tcPr/>
                </a:tc>
                <a:extLst>
                  <a:ext uri="{0D108BD9-81ED-4DB2-BD59-A6C34878D82A}">
                    <a16:rowId xmlns:a16="http://schemas.microsoft.com/office/drawing/2014/main" val="1868507327"/>
                  </a:ext>
                </a:extLst>
              </a:tr>
              <a:tr h="370840">
                <a:tc>
                  <a:txBody>
                    <a:bodyPr/>
                    <a:lstStyle/>
                    <a:p>
                      <a:r>
                        <a:rPr lang="en-US" dirty="0"/>
                        <a:t>BRK2063</a:t>
                      </a:r>
                    </a:p>
                  </a:txBody>
                  <a:tcPr/>
                </a:tc>
                <a:tc>
                  <a:txBody>
                    <a:bodyPr/>
                    <a:lstStyle/>
                    <a:p>
                      <a:r>
                        <a:rPr lang="en-US" dirty="0"/>
                        <a:t>Secure Windows apps and Microsoft Edge websites with Windows Hello</a:t>
                      </a:r>
                    </a:p>
                  </a:txBody>
                  <a:tcPr/>
                </a:tc>
                <a:tc>
                  <a:txBody>
                    <a:bodyPr/>
                    <a:lstStyle/>
                    <a:p>
                      <a:r>
                        <a:rPr lang="en-US" dirty="0"/>
                        <a:t>10:45 AM</a:t>
                      </a:r>
                    </a:p>
                  </a:txBody>
                  <a:tcPr/>
                </a:tc>
                <a:tc>
                  <a:txBody>
                    <a:bodyPr/>
                    <a:lstStyle/>
                    <a:p>
                      <a:r>
                        <a:rPr lang="en-US" dirty="0"/>
                        <a:t>A302</a:t>
                      </a:r>
                    </a:p>
                  </a:txBody>
                  <a:tcPr/>
                </a:tc>
                <a:tc>
                  <a:txBody>
                    <a:bodyPr/>
                    <a:lstStyle/>
                    <a:p>
                      <a:r>
                        <a:rPr lang="en-US" dirty="0"/>
                        <a:t>Anoosh Saboori</a:t>
                      </a:r>
                    </a:p>
                  </a:txBody>
                  <a:tcPr/>
                </a:tc>
                <a:extLst>
                  <a:ext uri="{0D108BD9-81ED-4DB2-BD59-A6C34878D82A}">
                    <a16:rowId xmlns:a16="http://schemas.microsoft.com/office/drawing/2014/main" val="2763143359"/>
                  </a:ext>
                </a:extLst>
              </a:tr>
              <a:tr h="370840">
                <a:tc>
                  <a:txBody>
                    <a:bodyPr/>
                    <a:lstStyle/>
                    <a:p>
                      <a:r>
                        <a:rPr lang="en-US" dirty="0"/>
                        <a:t>BRK3238</a:t>
                      </a:r>
                    </a:p>
                  </a:txBody>
                  <a:tcPr/>
                </a:tc>
                <a:tc>
                  <a:txBody>
                    <a:bodyPr/>
                    <a:lstStyle/>
                    <a:p>
                      <a:r>
                        <a:rPr lang="en-US" dirty="0"/>
                        <a:t>Dive deeper into Windows Store for Business</a:t>
                      </a:r>
                    </a:p>
                  </a:txBody>
                  <a:tcPr/>
                </a:tc>
                <a:tc>
                  <a:txBody>
                    <a:bodyPr/>
                    <a:lstStyle/>
                    <a:p>
                      <a:r>
                        <a:rPr lang="en-US" dirty="0"/>
                        <a:t>12:30 PM</a:t>
                      </a:r>
                    </a:p>
                  </a:txBody>
                  <a:tcPr/>
                </a:tc>
                <a:tc>
                  <a:txBody>
                    <a:bodyPr/>
                    <a:lstStyle/>
                    <a:p>
                      <a:r>
                        <a:rPr lang="en-US" dirty="0"/>
                        <a:t>Thomas Murphy Ballroom 1</a:t>
                      </a:r>
                    </a:p>
                  </a:txBody>
                  <a:tcPr/>
                </a:tc>
                <a:tc>
                  <a:txBody>
                    <a:bodyPr/>
                    <a:lstStyle/>
                    <a:p>
                      <a:r>
                        <a:rPr lang="en-US" dirty="0"/>
                        <a:t>Jan Kalis, Matt Kotler</a:t>
                      </a:r>
                    </a:p>
                  </a:txBody>
                  <a:tcPr/>
                </a:tc>
                <a:extLst>
                  <a:ext uri="{0D108BD9-81ED-4DB2-BD59-A6C34878D82A}">
                    <a16:rowId xmlns:a16="http://schemas.microsoft.com/office/drawing/2014/main" val="2854746402"/>
                  </a:ext>
                </a:extLst>
              </a:tr>
              <a:tr h="370840">
                <a:tc>
                  <a:txBody>
                    <a:bodyPr/>
                    <a:lstStyle/>
                    <a:p>
                      <a:r>
                        <a:rPr lang="en-US" dirty="0"/>
                        <a:t>BRK2064</a:t>
                      </a:r>
                    </a:p>
                  </a:txBody>
                  <a:tcPr/>
                </a:tc>
                <a:tc>
                  <a:txBody>
                    <a:bodyPr/>
                    <a:lstStyle/>
                    <a:p>
                      <a:r>
                        <a:rPr lang="en-US" dirty="0"/>
                        <a:t>Keep work and personal data separate and secure using Windows Information Protection in Windows apps</a:t>
                      </a:r>
                    </a:p>
                  </a:txBody>
                  <a:tcPr/>
                </a:tc>
                <a:tc>
                  <a:txBody>
                    <a:bodyPr/>
                    <a:lstStyle/>
                    <a:p>
                      <a:r>
                        <a:rPr lang="en-US" dirty="0"/>
                        <a:t>2:15 PM</a:t>
                      </a:r>
                    </a:p>
                  </a:txBody>
                  <a:tcPr/>
                </a:tc>
                <a:tc>
                  <a:txBody>
                    <a:bodyPr/>
                    <a:lstStyle/>
                    <a:p>
                      <a:r>
                        <a:rPr lang="en-US" dirty="0"/>
                        <a:t>A313 - A314</a:t>
                      </a:r>
                    </a:p>
                  </a:txBody>
                  <a:tcPr/>
                </a:tc>
                <a:tc>
                  <a:txBody>
                    <a:bodyPr/>
                    <a:lstStyle/>
                    <a:p>
                      <a:r>
                        <a:rPr lang="en-US" dirty="0"/>
                        <a:t>Derek Adam</a:t>
                      </a:r>
                    </a:p>
                  </a:txBody>
                  <a:tcPr/>
                </a:tc>
                <a:extLst>
                  <a:ext uri="{0D108BD9-81ED-4DB2-BD59-A6C34878D82A}">
                    <a16:rowId xmlns:a16="http://schemas.microsoft.com/office/drawing/2014/main" val="3361562622"/>
                  </a:ext>
                </a:extLst>
              </a:tr>
              <a:tr h="370840">
                <a:tc>
                  <a:txBody>
                    <a:bodyPr/>
                    <a:lstStyle/>
                    <a:p>
                      <a:r>
                        <a:rPr lang="en-US" dirty="0"/>
                        <a:t>BRK2062</a:t>
                      </a:r>
                    </a:p>
                  </a:txBody>
                  <a:tcPr/>
                </a:tc>
                <a:tc>
                  <a:txBody>
                    <a:bodyPr/>
                    <a:lstStyle/>
                    <a:p>
                      <a:r>
                        <a:rPr lang="en-US" dirty="0"/>
                        <a:t>Optimize Windows apps across screens with Continuum for phone</a:t>
                      </a:r>
                    </a:p>
                  </a:txBody>
                  <a:tcPr/>
                </a:tc>
                <a:tc>
                  <a:txBody>
                    <a:bodyPr/>
                    <a:lstStyle/>
                    <a:p>
                      <a:r>
                        <a:rPr lang="en-US" dirty="0"/>
                        <a:t>4:00 PM</a:t>
                      </a:r>
                    </a:p>
                  </a:txBody>
                  <a:tcPr/>
                </a:tc>
                <a:tc>
                  <a:txBody>
                    <a:bodyPr/>
                    <a:lstStyle/>
                    <a:p>
                      <a:r>
                        <a:rPr lang="en-US" dirty="0"/>
                        <a:t>A402 - A403 </a:t>
                      </a:r>
                    </a:p>
                  </a:txBody>
                  <a:tcPr/>
                </a:tc>
                <a:tc>
                  <a:txBody>
                    <a:bodyPr/>
                    <a:lstStyle/>
                    <a:p>
                      <a:r>
                        <a:rPr lang="en-US" dirty="0"/>
                        <a:t>Rouella Mendonca</a:t>
                      </a:r>
                    </a:p>
                  </a:txBody>
                  <a:tcPr/>
                </a:tc>
                <a:extLst>
                  <a:ext uri="{0D108BD9-81ED-4DB2-BD59-A6C34878D82A}">
                    <a16:rowId xmlns:a16="http://schemas.microsoft.com/office/drawing/2014/main" val="1220538134"/>
                  </a:ext>
                </a:extLst>
              </a:tr>
            </a:tbl>
          </a:graphicData>
        </a:graphic>
      </p:graphicFrame>
      <p:sp>
        <p:nvSpPr>
          <p:cNvPr id="7" name="Text Placeholder 4"/>
          <p:cNvSpPr txBox="1">
            <a:spLocks/>
          </p:cNvSpPr>
          <p:nvPr/>
        </p:nvSpPr>
        <p:spPr>
          <a:xfrm>
            <a:off x="350837" y="1212849"/>
            <a:ext cx="5486399" cy="627864"/>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40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Thursday</a:t>
            </a:r>
          </a:p>
        </p:txBody>
      </p:sp>
    </p:spTree>
    <p:extLst>
      <p:ext uri="{BB962C8B-B14F-4D97-AF65-F5344CB8AC3E}">
        <p14:creationId xmlns:p14="http://schemas.microsoft.com/office/powerpoint/2010/main" val="420916049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Windows 10 developer breakout sessions</a:t>
            </a:r>
          </a:p>
        </p:txBody>
      </p:sp>
      <p:sp>
        <p:nvSpPr>
          <p:cNvPr id="7" name="Text Placeholder 4"/>
          <p:cNvSpPr txBox="1">
            <a:spLocks/>
          </p:cNvSpPr>
          <p:nvPr/>
        </p:nvSpPr>
        <p:spPr>
          <a:xfrm>
            <a:off x="350837" y="1212849"/>
            <a:ext cx="5486399" cy="627864"/>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40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Friday</a:t>
            </a:r>
          </a:p>
        </p:txBody>
      </p:sp>
      <p:graphicFrame>
        <p:nvGraphicFramePr>
          <p:cNvPr id="6" name="Table 5"/>
          <p:cNvGraphicFramePr>
            <a:graphicFrameLocks noGrp="1"/>
          </p:cNvGraphicFramePr>
          <p:nvPr>
            <p:extLst/>
          </p:nvPr>
        </p:nvGraphicFramePr>
        <p:xfrm>
          <a:off x="424672" y="1932788"/>
          <a:ext cx="11737165" cy="16510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271558317"/>
                    </a:ext>
                  </a:extLst>
                </a:gridCol>
                <a:gridCol w="4724400">
                  <a:extLst>
                    <a:ext uri="{9D8B030D-6E8A-4147-A177-3AD203B41FA5}">
                      <a16:colId xmlns:a16="http://schemas.microsoft.com/office/drawing/2014/main" val="151233225"/>
                    </a:ext>
                  </a:extLst>
                </a:gridCol>
                <a:gridCol w="1174899">
                  <a:extLst>
                    <a:ext uri="{9D8B030D-6E8A-4147-A177-3AD203B41FA5}">
                      <a16:colId xmlns:a16="http://schemas.microsoft.com/office/drawing/2014/main" val="2524045972"/>
                    </a:ext>
                  </a:extLst>
                </a:gridCol>
                <a:gridCol w="1796901">
                  <a:extLst>
                    <a:ext uri="{9D8B030D-6E8A-4147-A177-3AD203B41FA5}">
                      <a16:colId xmlns:a16="http://schemas.microsoft.com/office/drawing/2014/main" val="3964395377"/>
                    </a:ext>
                  </a:extLst>
                </a:gridCol>
                <a:gridCol w="2897965">
                  <a:extLst>
                    <a:ext uri="{9D8B030D-6E8A-4147-A177-3AD203B41FA5}">
                      <a16:colId xmlns:a16="http://schemas.microsoft.com/office/drawing/2014/main" val="2462179869"/>
                    </a:ext>
                  </a:extLst>
                </a:gridCol>
              </a:tblGrid>
              <a:tr h="370840">
                <a:tc>
                  <a:txBody>
                    <a:bodyPr/>
                    <a:lstStyle/>
                    <a:p>
                      <a:r>
                        <a:rPr lang="en-US" dirty="0"/>
                        <a:t>Code</a:t>
                      </a:r>
                    </a:p>
                  </a:txBody>
                  <a:tcPr/>
                </a:tc>
                <a:tc>
                  <a:txBody>
                    <a:bodyPr/>
                    <a:lstStyle/>
                    <a:p>
                      <a:r>
                        <a:rPr lang="en-US" dirty="0"/>
                        <a:t>Title</a:t>
                      </a:r>
                    </a:p>
                  </a:txBody>
                  <a:tcPr/>
                </a:tc>
                <a:tc>
                  <a:txBody>
                    <a:bodyPr/>
                    <a:lstStyle/>
                    <a:p>
                      <a:r>
                        <a:rPr lang="en-US" dirty="0"/>
                        <a:t>Time</a:t>
                      </a:r>
                    </a:p>
                  </a:txBody>
                  <a:tcPr/>
                </a:tc>
                <a:tc>
                  <a:txBody>
                    <a:bodyPr/>
                    <a:lstStyle/>
                    <a:p>
                      <a:r>
                        <a:rPr lang="en-US" dirty="0"/>
                        <a:t>Room</a:t>
                      </a:r>
                    </a:p>
                  </a:txBody>
                  <a:tcPr/>
                </a:tc>
                <a:tc>
                  <a:txBody>
                    <a:bodyPr/>
                    <a:lstStyle/>
                    <a:p>
                      <a:r>
                        <a:rPr lang="en-US" dirty="0"/>
                        <a:t>Speaker(s)</a:t>
                      </a:r>
                    </a:p>
                  </a:txBody>
                  <a:tcPr/>
                </a:tc>
                <a:extLst>
                  <a:ext uri="{0D108BD9-81ED-4DB2-BD59-A6C34878D82A}">
                    <a16:rowId xmlns:a16="http://schemas.microsoft.com/office/drawing/2014/main" val="2984930713"/>
                  </a:ext>
                </a:extLst>
              </a:tr>
              <a:tr h="370840">
                <a:tc>
                  <a:txBody>
                    <a:bodyPr/>
                    <a:lstStyle/>
                    <a:p>
                      <a:r>
                        <a:rPr lang="en-US" dirty="0"/>
                        <a:t>BRK2060</a:t>
                      </a:r>
                    </a:p>
                  </a:txBody>
                  <a:tcPr/>
                </a:tc>
                <a:tc>
                  <a:txBody>
                    <a:bodyPr/>
                    <a:lstStyle/>
                    <a:p>
                      <a:r>
                        <a:rPr lang="en-US" dirty="0"/>
                        <a:t>Use Windows Pen and Ink to build more engaging enterprise apps</a:t>
                      </a:r>
                    </a:p>
                  </a:txBody>
                  <a:tcPr/>
                </a:tc>
                <a:tc>
                  <a:txBody>
                    <a:bodyPr/>
                    <a:lstStyle/>
                    <a:p>
                      <a:r>
                        <a:rPr lang="en-US" dirty="0"/>
                        <a:t>9:00 AM</a:t>
                      </a:r>
                    </a:p>
                  </a:txBody>
                  <a:tcPr/>
                </a:tc>
                <a:tc>
                  <a:txBody>
                    <a:bodyPr/>
                    <a:lstStyle/>
                    <a:p>
                      <a:r>
                        <a:rPr lang="en-US" dirty="0"/>
                        <a:t>B308 - B309 </a:t>
                      </a:r>
                    </a:p>
                  </a:txBody>
                  <a:tcPr/>
                </a:tc>
                <a:tc>
                  <a:txBody>
                    <a:bodyPr/>
                    <a:lstStyle/>
                    <a:p>
                      <a:r>
                        <a:rPr lang="en-US" dirty="0"/>
                        <a:t>Jerry Nixon</a:t>
                      </a:r>
                    </a:p>
                  </a:txBody>
                  <a:tcPr/>
                </a:tc>
                <a:extLst>
                  <a:ext uri="{0D108BD9-81ED-4DB2-BD59-A6C34878D82A}">
                    <a16:rowId xmlns:a16="http://schemas.microsoft.com/office/drawing/2014/main" val="1868507327"/>
                  </a:ext>
                </a:extLst>
              </a:tr>
              <a:tr h="370840">
                <a:tc>
                  <a:txBody>
                    <a:bodyPr/>
                    <a:lstStyle/>
                    <a:p>
                      <a:r>
                        <a:rPr lang="en-US" dirty="0"/>
                        <a:t>BRK2065</a:t>
                      </a:r>
                    </a:p>
                  </a:txBody>
                  <a:tcPr/>
                </a:tc>
                <a:tc>
                  <a:txBody>
                    <a:bodyPr/>
                    <a:lstStyle/>
                    <a:p>
                      <a:r>
                        <a:rPr lang="en-US" dirty="0"/>
                        <a:t>Build and distribute enterprise apps with the Windows Store for Business</a:t>
                      </a:r>
                    </a:p>
                  </a:txBody>
                  <a:tcPr/>
                </a:tc>
                <a:tc>
                  <a:txBody>
                    <a:bodyPr/>
                    <a:lstStyle/>
                    <a:p>
                      <a:r>
                        <a:rPr lang="en-US" dirty="0"/>
                        <a:t>12:30 PM</a:t>
                      </a:r>
                    </a:p>
                  </a:txBody>
                  <a:tcPr/>
                </a:tc>
                <a:tc>
                  <a:txBody>
                    <a:bodyPr/>
                    <a:lstStyle/>
                    <a:p>
                      <a:r>
                        <a:rPr lang="en-US" dirty="0"/>
                        <a:t>A315 - A316</a:t>
                      </a:r>
                    </a:p>
                  </a:txBody>
                  <a:tcPr/>
                </a:tc>
                <a:tc>
                  <a:txBody>
                    <a:bodyPr/>
                    <a:lstStyle/>
                    <a:p>
                      <a:r>
                        <a:rPr lang="en-US" dirty="0"/>
                        <a:t>Jan Kalis, Kyle Marsh, John Vintzel</a:t>
                      </a:r>
                    </a:p>
                  </a:txBody>
                  <a:tcPr/>
                </a:tc>
                <a:extLst>
                  <a:ext uri="{0D108BD9-81ED-4DB2-BD59-A6C34878D82A}">
                    <a16:rowId xmlns:a16="http://schemas.microsoft.com/office/drawing/2014/main" val="857232363"/>
                  </a:ext>
                </a:extLst>
              </a:tr>
            </a:tbl>
          </a:graphicData>
        </a:graphic>
      </p:graphicFrame>
    </p:spTree>
    <p:extLst>
      <p:ext uri="{BB962C8B-B14F-4D97-AF65-F5344CB8AC3E}">
        <p14:creationId xmlns:p14="http://schemas.microsoft.com/office/powerpoint/2010/main" val="427690563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Design process</a:t>
            </a:r>
          </a:p>
        </p:txBody>
      </p:sp>
      <p:grpSp>
        <p:nvGrpSpPr>
          <p:cNvPr id="10" name="Group 9"/>
          <p:cNvGrpSpPr/>
          <p:nvPr/>
        </p:nvGrpSpPr>
        <p:grpSpPr>
          <a:xfrm>
            <a:off x="6790801" y="830262"/>
            <a:ext cx="2766065" cy="2766065"/>
            <a:chOff x="6790801" y="830262"/>
            <a:chExt cx="2766065" cy="2766065"/>
          </a:xfrm>
        </p:grpSpPr>
        <p:sp>
          <p:nvSpPr>
            <p:cNvPr id="4" name="Oval 3"/>
            <p:cNvSpPr/>
            <p:nvPr/>
          </p:nvSpPr>
          <p:spPr bwMode="auto">
            <a:xfrm>
              <a:off x="6790801" y="830262"/>
              <a:ext cx="2766065" cy="2766065"/>
            </a:xfrm>
            <a:prstGeom prst="ellipse">
              <a:avLst/>
            </a:prstGeom>
            <a:solidFill>
              <a:schemeClr val="accent3">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8" name="Picture 7"/>
            <p:cNvPicPr>
              <a:picLocks noChangeAspect="1"/>
            </p:cNvPicPr>
            <p:nvPr/>
          </p:nvPicPr>
          <p:blipFill>
            <a:blip r:embed="rId3"/>
            <a:stretch>
              <a:fillRect/>
            </a:stretch>
          </p:blipFill>
          <p:spPr>
            <a:xfrm flipH="1">
              <a:off x="7599239" y="1812865"/>
              <a:ext cx="982403" cy="850899"/>
            </a:xfrm>
            <a:prstGeom prst="rect">
              <a:avLst/>
            </a:prstGeom>
            <a:effectLst/>
            <a:scene3d>
              <a:camera prst="orthographicFront">
                <a:rot lat="0" lon="0" rev="0"/>
              </a:camera>
              <a:lightRig rig="threePt" dir="t"/>
            </a:scene3d>
          </p:spPr>
        </p:pic>
      </p:grpSp>
      <p:grpSp>
        <p:nvGrpSpPr>
          <p:cNvPr id="13" name="Group 12"/>
          <p:cNvGrpSpPr/>
          <p:nvPr/>
        </p:nvGrpSpPr>
        <p:grpSpPr>
          <a:xfrm>
            <a:off x="5761037" y="4051497"/>
            <a:ext cx="1838202" cy="1838202"/>
            <a:chOff x="5761037" y="4051497"/>
            <a:chExt cx="1838202" cy="1838202"/>
          </a:xfrm>
        </p:grpSpPr>
        <p:sp>
          <p:nvSpPr>
            <p:cNvPr id="7" name="Oval 6"/>
            <p:cNvSpPr/>
            <p:nvPr/>
          </p:nvSpPr>
          <p:spPr bwMode="auto">
            <a:xfrm>
              <a:off x="5761037" y="4051497"/>
              <a:ext cx="1838202" cy="1838202"/>
            </a:xfrm>
            <a:prstGeom prst="ellipse">
              <a:avLst/>
            </a:prstGeom>
            <a:solidFill>
              <a:schemeClr val="accent3">
                <a:alpha val="1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 name="Picture 8"/>
            <p:cNvPicPr>
              <a:picLocks noChangeAspect="1"/>
            </p:cNvPicPr>
            <p:nvPr/>
          </p:nvPicPr>
          <p:blipFill>
            <a:blip r:embed="rId4"/>
            <a:stretch>
              <a:fillRect/>
            </a:stretch>
          </p:blipFill>
          <p:spPr>
            <a:xfrm>
              <a:off x="6365262" y="4655722"/>
              <a:ext cx="629752" cy="629752"/>
            </a:xfrm>
            <a:prstGeom prst="rect">
              <a:avLst/>
            </a:prstGeom>
          </p:spPr>
        </p:pic>
      </p:grpSp>
      <p:grpSp>
        <p:nvGrpSpPr>
          <p:cNvPr id="14" name="Group 13"/>
          <p:cNvGrpSpPr/>
          <p:nvPr/>
        </p:nvGrpSpPr>
        <p:grpSpPr>
          <a:xfrm>
            <a:off x="8123237" y="4052202"/>
            <a:ext cx="1200327" cy="1200327"/>
            <a:chOff x="8123237" y="4052202"/>
            <a:chExt cx="1200327" cy="1200327"/>
          </a:xfrm>
        </p:grpSpPr>
        <p:sp>
          <p:nvSpPr>
            <p:cNvPr id="6" name="Oval 5"/>
            <p:cNvSpPr/>
            <p:nvPr/>
          </p:nvSpPr>
          <p:spPr bwMode="auto">
            <a:xfrm>
              <a:off x="8123237" y="4052202"/>
              <a:ext cx="1200327" cy="1200327"/>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1" name="Picture 10"/>
            <p:cNvPicPr>
              <a:picLocks noChangeAspect="1"/>
            </p:cNvPicPr>
            <p:nvPr/>
          </p:nvPicPr>
          <p:blipFill>
            <a:blip r:embed="rId5"/>
            <a:stretch>
              <a:fillRect/>
            </a:stretch>
          </p:blipFill>
          <p:spPr>
            <a:xfrm>
              <a:off x="8463172" y="4457194"/>
              <a:ext cx="520456" cy="390342"/>
            </a:xfrm>
            <a:prstGeom prst="rect">
              <a:avLst/>
            </a:prstGeom>
          </p:spPr>
        </p:pic>
      </p:grpSp>
      <p:grpSp>
        <p:nvGrpSpPr>
          <p:cNvPr id="15" name="Group 14"/>
          <p:cNvGrpSpPr/>
          <p:nvPr/>
        </p:nvGrpSpPr>
        <p:grpSpPr>
          <a:xfrm>
            <a:off x="9556866" y="2906398"/>
            <a:ext cx="1838202" cy="1838202"/>
            <a:chOff x="9556866" y="2906398"/>
            <a:chExt cx="1838202" cy="1838202"/>
          </a:xfrm>
        </p:grpSpPr>
        <p:sp>
          <p:nvSpPr>
            <p:cNvPr id="5" name="Oval 4"/>
            <p:cNvSpPr/>
            <p:nvPr/>
          </p:nvSpPr>
          <p:spPr bwMode="auto">
            <a:xfrm>
              <a:off x="9556866" y="2906398"/>
              <a:ext cx="1838202" cy="1838202"/>
            </a:xfrm>
            <a:prstGeom prst="ellipse">
              <a:avLst/>
            </a:prstGeom>
            <a:solidFill>
              <a:schemeClr val="accent3">
                <a:alpha val="5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2" name="Picture 11"/>
            <p:cNvPicPr>
              <a:picLocks noChangeAspect="1"/>
            </p:cNvPicPr>
            <p:nvPr/>
          </p:nvPicPr>
          <p:blipFill>
            <a:blip r:embed="rId6"/>
            <a:stretch>
              <a:fillRect/>
            </a:stretch>
          </p:blipFill>
          <p:spPr>
            <a:xfrm>
              <a:off x="10097934" y="3568897"/>
              <a:ext cx="762000" cy="482600"/>
            </a:xfrm>
            <a:prstGeom prst="rect">
              <a:avLst/>
            </a:prstGeom>
          </p:spPr>
        </p:pic>
      </p:grpSp>
    </p:spTree>
    <p:extLst>
      <p:ext uri="{BB962C8B-B14F-4D97-AF65-F5344CB8AC3E}">
        <p14:creationId xmlns:p14="http://schemas.microsoft.com/office/powerpoint/2010/main" val="36735724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Windows 10 theater sessions (Theater 5)</a:t>
            </a:r>
          </a:p>
        </p:txBody>
      </p:sp>
      <p:graphicFrame>
        <p:nvGraphicFramePr>
          <p:cNvPr id="6" name="Table 5"/>
          <p:cNvGraphicFramePr>
            <a:graphicFrameLocks noGrp="1"/>
          </p:cNvGraphicFramePr>
          <p:nvPr>
            <p:extLst/>
          </p:nvPr>
        </p:nvGraphicFramePr>
        <p:xfrm>
          <a:off x="424671" y="1363662"/>
          <a:ext cx="11739530" cy="3850640"/>
        </p:xfrm>
        <a:graphic>
          <a:graphicData uri="http://schemas.openxmlformats.org/drawingml/2006/table">
            <a:tbl>
              <a:tblPr firstRow="1" bandRow="1">
                <a:tableStyleId>{5C22544A-7EE6-4342-B048-85BDC9FD1C3A}</a:tableStyleId>
              </a:tblPr>
              <a:tblGrid>
                <a:gridCol w="1349892">
                  <a:extLst>
                    <a:ext uri="{9D8B030D-6E8A-4147-A177-3AD203B41FA5}">
                      <a16:colId xmlns:a16="http://schemas.microsoft.com/office/drawing/2014/main" val="3271558317"/>
                    </a:ext>
                  </a:extLst>
                </a:gridCol>
                <a:gridCol w="5739074">
                  <a:extLst>
                    <a:ext uri="{9D8B030D-6E8A-4147-A177-3AD203B41FA5}">
                      <a16:colId xmlns:a16="http://schemas.microsoft.com/office/drawing/2014/main" val="151233225"/>
                    </a:ext>
                  </a:extLst>
                </a:gridCol>
                <a:gridCol w="1905000">
                  <a:extLst>
                    <a:ext uri="{9D8B030D-6E8A-4147-A177-3AD203B41FA5}">
                      <a16:colId xmlns:a16="http://schemas.microsoft.com/office/drawing/2014/main" val="2524045972"/>
                    </a:ext>
                  </a:extLst>
                </a:gridCol>
                <a:gridCol w="2745564">
                  <a:extLst>
                    <a:ext uri="{9D8B030D-6E8A-4147-A177-3AD203B41FA5}">
                      <a16:colId xmlns:a16="http://schemas.microsoft.com/office/drawing/2014/main" val="2462179869"/>
                    </a:ext>
                  </a:extLst>
                </a:gridCol>
              </a:tblGrid>
              <a:tr h="370840">
                <a:tc>
                  <a:txBody>
                    <a:bodyPr/>
                    <a:lstStyle/>
                    <a:p>
                      <a:r>
                        <a:rPr lang="en-US" dirty="0"/>
                        <a:t>Code</a:t>
                      </a:r>
                    </a:p>
                  </a:txBody>
                  <a:tcPr/>
                </a:tc>
                <a:tc>
                  <a:txBody>
                    <a:bodyPr/>
                    <a:lstStyle/>
                    <a:p>
                      <a:r>
                        <a:rPr lang="en-US" dirty="0"/>
                        <a:t>Title</a:t>
                      </a:r>
                    </a:p>
                  </a:txBody>
                  <a:tcPr/>
                </a:tc>
                <a:tc>
                  <a:txBody>
                    <a:bodyPr/>
                    <a:lstStyle/>
                    <a:p>
                      <a:r>
                        <a:rPr lang="en-US" dirty="0"/>
                        <a:t>Time</a:t>
                      </a:r>
                    </a:p>
                  </a:txBody>
                  <a:tcPr/>
                </a:tc>
                <a:tc>
                  <a:txBody>
                    <a:bodyPr/>
                    <a:lstStyle/>
                    <a:p>
                      <a:r>
                        <a:rPr lang="en-US" dirty="0"/>
                        <a:t>Speaker</a:t>
                      </a:r>
                    </a:p>
                  </a:txBody>
                  <a:tcPr/>
                </a:tc>
                <a:extLst>
                  <a:ext uri="{0D108BD9-81ED-4DB2-BD59-A6C34878D82A}">
                    <a16:rowId xmlns:a16="http://schemas.microsoft.com/office/drawing/2014/main" val="2984930713"/>
                  </a:ext>
                </a:extLst>
              </a:tr>
              <a:tr h="370840">
                <a:tc>
                  <a:txBody>
                    <a:bodyPr/>
                    <a:lstStyle/>
                    <a:p>
                      <a:r>
                        <a:rPr lang="en-US" dirty="0"/>
                        <a:t>THR1013</a:t>
                      </a:r>
                    </a:p>
                  </a:txBody>
                  <a:tcPr/>
                </a:tc>
                <a:tc>
                  <a:txBody>
                    <a:bodyPr/>
                    <a:lstStyle/>
                    <a:p>
                      <a:r>
                        <a:rPr lang="en-US" dirty="0"/>
                        <a:t>Simplify app discovery and distribution with Windows Store for Business</a:t>
                      </a:r>
                    </a:p>
                  </a:txBody>
                  <a:tcPr/>
                </a:tc>
                <a:tc>
                  <a:txBody>
                    <a:bodyPr/>
                    <a:lstStyle/>
                    <a:p>
                      <a:r>
                        <a:rPr lang="en-US" dirty="0"/>
                        <a:t>9/26 1:00 PM</a:t>
                      </a:r>
                    </a:p>
                  </a:txBody>
                  <a:tcPr/>
                </a:tc>
                <a:tc>
                  <a:txBody>
                    <a:bodyPr/>
                    <a:lstStyle/>
                    <a:p>
                      <a:r>
                        <a:rPr lang="en-US" dirty="0"/>
                        <a:t>Jan Kalis</a:t>
                      </a:r>
                    </a:p>
                  </a:txBody>
                  <a:tcPr/>
                </a:tc>
                <a:extLst>
                  <a:ext uri="{0D108BD9-81ED-4DB2-BD59-A6C34878D82A}">
                    <a16:rowId xmlns:a16="http://schemas.microsoft.com/office/drawing/2014/main" val="1868507327"/>
                  </a:ext>
                </a:extLst>
              </a:tr>
              <a:tr h="370840">
                <a:tc>
                  <a:txBody>
                    <a:bodyPr/>
                    <a:lstStyle/>
                    <a:p>
                      <a:r>
                        <a:rPr lang="en-US" dirty="0"/>
                        <a:t>THR2115</a:t>
                      </a:r>
                    </a:p>
                  </a:txBody>
                  <a:tcPr/>
                </a:tc>
                <a:tc>
                  <a:txBody>
                    <a:bodyPr/>
                    <a:lstStyle/>
                    <a:p>
                      <a:r>
                        <a:rPr lang="en-US" dirty="0"/>
                        <a:t>Reach customers on Windows 10 with your existing solutions</a:t>
                      </a:r>
                    </a:p>
                  </a:txBody>
                  <a:tcPr/>
                </a:tc>
                <a:tc>
                  <a:txBody>
                    <a:bodyPr/>
                    <a:lstStyle/>
                    <a:p>
                      <a:r>
                        <a:rPr lang="en-US" dirty="0"/>
                        <a:t>9/26 12:30 PM</a:t>
                      </a:r>
                      <a:br>
                        <a:rPr lang="en-US" dirty="0"/>
                      </a:br>
                      <a:r>
                        <a:rPr lang="en-US" dirty="0"/>
                        <a:t>9/27 12:05 PM</a:t>
                      </a:r>
                    </a:p>
                    <a:p>
                      <a:r>
                        <a:rPr lang="en-US" dirty="0"/>
                        <a:t>9/29 10:20 AM</a:t>
                      </a:r>
                    </a:p>
                  </a:txBody>
                  <a:tcPr/>
                </a:tc>
                <a:tc>
                  <a:txBody>
                    <a:bodyPr/>
                    <a:lstStyle/>
                    <a:p>
                      <a:r>
                        <a:rPr lang="en-US" dirty="0"/>
                        <a:t>Ethel Garcia Simon Matachana</a:t>
                      </a:r>
                    </a:p>
                  </a:txBody>
                  <a:tcPr/>
                </a:tc>
                <a:extLst>
                  <a:ext uri="{0D108BD9-81ED-4DB2-BD59-A6C34878D82A}">
                    <a16:rowId xmlns:a16="http://schemas.microsoft.com/office/drawing/2014/main" val="857232363"/>
                  </a:ext>
                </a:extLst>
              </a:tr>
              <a:tr h="370840">
                <a:tc>
                  <a:txBody>
                    <a:bodyPr/>
                    <a:lstStyle/>
                    <a:p>
                      <a:r>
                        <a:rPr lang="en-US" dirty="0"/>
                        <a:t>THR2114</a:t>
                      </a:r>
                    </a:p>
                  </a:txBody>
                  <a:tcPr/>
                </a:tc>
                <a:tc>
                  <a:txBody>
                    <a:bodyPr/>
                    <a:lstStyle/>
                    <a:p>
                      <a:r>
                        <a:rPr lang="en-US" dirty="0"/>
                        <a:t>Bring your iOS apps to Windows</a:t>
                      </a:r>
                    </a:p>
                  </a:txBody>
                  <a:tcPr/>
                </a:tc>
                <a:tc>
                  <a:txBody>
                    <a:bodyPr/>
                    <a:lstStyle/>
                    <a:p>
                      <a:r>
                        <a:rPr lang="en-US" dirty="0"/>
                        <a:t>9/27 2:10 PM</a:t>
                      </a:r>
                    </a:p>
                  </a:txBody>
                  <a:tcPr/>
                </a:tc>
                <a:tc>
                  <a:txBody>
                    <a:bodyPr/>
                    <a:lstStyle/>
                    <a:p>
                      <a:r>
                        <a:rPr lang="en-US" dirty="0"/>
                        <a:t>Zakir Tyebjee</a:t>
                      </a:r>
                    </a:p>
                  </a:txBody>
                  <a:tcPr/>
                </a:tc>
                <a:extLst>
                  <a:ext uri="{0D108BD9-81ED-4DB2-BD59-A6C34878D82A}">
                    <a16:rowId xmlns:a16="http://schemas.microsoft.com/office/drawing/2014/main" val="904721904"/>
                  </a:ext>
                </a:extLst>
              </a:tr>
              <a:tr h="370840">
                <a:tc>
                  <a:txBody>
                    <a:bodyPr/>
                    <a:lstStyle/>
                    <a:p>
                      <a:r>
                        <a:rPr lang="en-US" dirty="0"/>
                        <a:t>THR2112</a:t>
                      </a:r>
                    </a:p>
                  </a:txBody>
                  <a:tcPr/>
                </a:tc>
                <a:tc>
                  <a:txBody>
                    <a:bodyPr/>
                    <a:lstStyle/>
                    <a:p>
                      <a:r>
                        <a:rPr lang="en-US" dirty="0"/>
                        <a:t>Build great app experiences with the Universal Windows Platform on Windows 10</a:t>
                      </a:r>
                    </a:p>
                  </a:txBody>
                  <a:tcPr/>
                </a:tc>
                <a:tc>
                  <a:txBody>
                    <a:bodyPr/>
                    <a:lstStyle/>
                    <a:p>
                      <a:r>
                        <a:rPr lang="en-US" dirty="0"/>
                        <a:t>9/27 2:50 PM</a:t>
                      </a:r>
                    </a:p>
                    <a:p>
                      <a:r>
                        <a:rPr lang="en-US" dirty="0"/>
                        <a:t>9/28 10:20 AM</a:t>
                      </a:r>
                    </a:p>
                    <a:p>
                      <a:r>
                        <a:rPr lang="en-US" dirty="0"/>
                        <a:t>9/29 2:10 PM</a:t>
                      </a:r>
                    </a:p>
                  </a:txBody>
                  <a:tcPr/>
                </a:tc>
                <a:tc>
                  <a:txBody>
                    <a:bodyPr/>
                    <a:lstStyle/>
                    <a:p>
                      <a:r>
                        <a:rPr lang="en-US" dirty="0"/>
                        <a:t>Andy Wigley, Michael Crump</a:t>
                      </a:r>
                    </a:p>
                  </a:txBody>
                  <a:tcPr/>
                </a:tc>
                <a:extLst>
                  <a:ext uri="{0D108BD9-81ED-4DB2-BD59-A6C34878D82A}">
                    <a16:rowId xmlns:a16="http://schemas.microsoft.com/office/drawing/2014/main" val="2699629097"/>
                  </a:ext>
                </a:extLst>
              </a:tr>
              <a:tr h="370840">
                <a:tc>
                  <a:txBody>
                    <a:bodyPr/>
                    <a:lstStyle/>
                    <a:p>
                      <a:r>
                        <a:rPr lang="en-US" dirty="0"/>
                        <a:t>THR1016</a:t>
                      </a:r>
                    </a:p>
                  </a:txBody>
                  <a:tcPr/>
                </a:tc>
                <a:tc>
                  <a:txBody>
                    <a:bodyPr/>
                    <a:lstStyle/>
                    <a:p>
                      <a:r>
                        <a:rPr lang="en-US" dirty="0"/>
                        <a:t>Manage internal LOB apps with Windows Store for Business</a:t>
                      </a:r>
                    </a:p>
                  </a:txBody>
                  <a:tcPr/>
                </a:tc>
                <a:tc>
                  <a:txBody>
                    <a:bodyPr/>
                    <a:lstStyle/>
                    <a:p>
                      <a:r>
                        <a:rPr lang="en-US" dirty="0"/>
                        <a:t>9/29 11:05 AM</a:t>
                      </a:r>
                    </a:p>
                  </a:txBody>
                  <a:tcPr/>
                </a:tc>
                <a:tc>
                  <a:txBody>
                    <a:bodyPr/>
                    <a:lstStyle/>
                    <a:p>
                      <a:r>
                        <a:rPr lang="en-US" dirty="0"/>
                        <a:t>Jan Kalis</a:t>
                      </a:r>
                    </a:p>
                  </a:txBody>
                  <a:tcPr/>
                </a:tc>
                <a:extLst>
                  <a:ext uri="{0D108BD9-81ED-4DB2-BD59-A6C34878D82A}">
                    <a16:rowId xmlns:a16="http://schemas.microsoft.com/office/drawing/2014/main" val="1796606204"/>
                  </a:ext>
                </a:extLst>
              </a:tr>
            </a:tbl>
          </a:graphicData>
        </a:graphic>
      </p:graphicFrame>
    </p:spTree>
    <p:extLst>
      <p:ext uri="{BB962C8B-B14F-4D97-AF65-F5344CB8AC3E}">
        <p14:creationId xmlns:p14="http://schemas.microsoft.com/office/powerpoint/2010/main" val="319935213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chat</a:t>
            </a:r>
          </a:p>
        </p:txBody>
      </p:sp>
      <p:sp>
        <p:nvSpPr>
          <p:cNvPr id="3" name="Text Placeholder 2"/>
          <p:cNvSpPr>
            <a:spLocks noGrp="1"/>
          </p:cNvSpPr>
          <p:nvPr>
            <p:ph type="body" sz="quarter" idx="10"/>
          </p:nvPr>
        </p:nvSpPr>
        <p:spPr>
          <a:xfrm>
            <a:off x="274638" y="1212850"/>
            <a:ext cx="11887200" cy="2646878"/>
          </a:xfrm>
        </p:spPr>
        <p:txBody>
          <a:bodyPr/>
          <a:lstStyle/>
          <a:p>
            <a:r>
              <a:rPr lang="en-US" dirty="0"/>
              <a:t>Come talk to us in the Microsoft Showcase area</a:t>
            </a:r>
          </a:p>
          <a:p>
            <a:pPr lvl="1"/>
            <a:r>
              <a:rPr lang="en-US" dirty="0"/>
              <a:t>I’ll be there right after this session</a:t>
            </a:r>
          </a:p>
          <a:p>
            <a:pPr lvl="1"/>
            <a:endParaRPr lang="en-US" dirty="0"/>
          </a:p>
          <a:p>
            <a:r>
              <a:rPr lang="en-US" dirty="0"/>
              <a:t>Continue the conversation and get resources at </a:t>
            </a:r>
            <a:r>
              <a:rPr lang="en-US" dirty="0">
                <a:hlinkClick r:id="rId2"/>
              </a:rPr>
              <a:t>https://aka.ms/WinDevAtMSIgnite</a:t>
            </a: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6622" b="95442" l="417" r="99375"/>
                    </a14:imgEffect>
                  </a14:imgLayer>
                </a14:imgProps>
              </a:ext>
            </a:extLst>
          </a:blip>
          <a:stretch>
            <a:fillRect/>
          </a:stretch>
        </p:blipFill>
        <p:spPr>
          <a:xfrm>
            <a:off x="868630" y="4030662"/>
            <a:ext cx="10454740" cy="2709950"/>
          </a:xfrm>
          <a:prstGeom prst="rect">
            <a:avLst/>
          </a:prstGeom>
        </p:spPr>
      </p:pic>
      <p:sp>
        <p:nvSpPr>
          <p:cNvPr id="5" name="Rectangle 4"/>
          <p:cNvSpPr/>
          <p:nvPr/>
        </p:nvSpPr>
        <p:spPr bwMode="auto">
          <a:xfrm>
            <a:off x="4143419" y="5326062"/>
            <a:ext cx="838200" cy="685800"/>
          </a:xfrm>
          <a:prstGeom prst="rect">
            <a:avLst/>
          </a:prstGeom>
          <a:noFill/>
          <a:ln w="3810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Tree>
    <p:extLst>
      <p:ext uri="{BB962C8B-B14F-4D97-AF65-F5344CB8AC3E}">
        <p14:creationId xmlns:p14="http://schemas.microsoft.com/office/powerpoint/2010/main" val="165053956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409589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2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9273" y="3771579"/>
            <a:ext cx="6766487" cy="1097268"/>
          </a:xfrm>
        </p:spPr>
        <p:txBody>
          <a:bodyPr/>
          <a:lstStyle/>
          <a:p>
            <a:r>
              <a:rPr lang="en-US" sz="5400" dirty="0">
                <a:solidFill>
                  <a:srgbClr val="FFFFFF"/>
                </a:solidFill>
              </a:rPr>
              <a:t>Thinking like a designer</a:t>
            </a:r>
          </a:p>
        </p:txBody>
      </p:sp>
      <p:pic>
        <p:nvPicPr>
          <p:cNvPr id="4" name="Picture 3"/>
          <p:cNvPicPr>
            <a:picLocks noChangeAspect="1"/>
          </p:cNvPicPr>
          <p:nvPr/>
        </p:nvPicPr>
        <p:blipFill>
          <a:blip r:embed="rId3"/>
          <a:stretch>
            <a:fillRect/>
          </a:stretch>
        </p:blipFill>
        <p:spPr>
          <a:xfrm flipH="1">
            <a:off x="5335850" y="2324756"/>
            <a:ext cx="1307578" cy="1132547"/>
          </a:xfrm>
          <a:prstGeom prst="rect">
            <a:avLst/>
          </a:prstGeom>
          <a:effectLst/>
          <a:scene3d>
            <a:camera prst="orthographicFront">
              <a:rot lat="0" lon="0" rev="0"/>
            </a:camera>
            <a:lightRig rig="threePt" dir="t"/>
          </a:scene3d>
        </p:spPr>
      </p:pic>
    </p:spTree>
    <p:extLst>
      <p:ext uri="{BB962C8B-B14F-4D97-AF65-F5344CB8AC3E}">
        <p14:creationId xmlns:p14="http://schemas.microsoft.com/office/powerpoint/2010/main" val="19317753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499590" y="4615021"/>
            <a:ext cx="1579020" cy="5447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lumMod val="25000"/>
                  </a:schemeClr>
                </a:solidFill>
                <a:effectLst/>
                <a:uLnTx/>
                <a:uFillTx/>
              </a:rPr>
              <a:t>brainstorm</a:t>
            </a:r>
          </a:p>
        </p:txBody>
      </p:sp>
      <p:sp>
        <p:nvSpPr>
          <p:cNvPr id="14" name="TextBox 13"/>
          <p:cNvSpPr txBox="1"/>
          <p:nvPr/>
        </p:nvSpPr>
        <p:spPr>
          <a:xfrm>
            <a:off x="4313237" y="4615021"/>
            <a:ext cx="1767692" cy="1043363"/>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err="1">
                <a:ln>
                  <a:noFill/>
                </a:ln>
                <a:solidFill>
                  <a:schemeClr val="bg2">
                    <a:lumMod val="25000"/>
                  </a:schemeClr>
                </a:solidFill>
                <a:effectLst/>
                <a:uLnTx/>
                <a:uFillTx/>
              </a:rPr>
              <a:t>moodboards</a:t>
            </a:r>
            <a:r>
              <a:rPr kumimoji="0" lang="en-US" sz="1800" b="0" i="0" u="none" strike="noStrike" kern="0" cap="none" spc="0" normalizeH="0" baseline="0" noProof="0" dirty="0">
                <a:ln>
                  <a:noFill/>
                </a:ln>
                <a:solidFill>
                  <a:schemeClr val="bg2">
                    <a:lumMod val="25000"/>
                  </a:schemeClr>
                </a:solidFill>
                <a:effectLst/>
                <a:uLnTx/>
                <a:uFillTx/>
              </a:rPr>
              <a:t> &amp; concept designs </a:t>
            </a:r>
          </a:p>
        </p:txBody>
      </p:sp>
      <p:sp>
        <p:nvSpPr>
          <p:cNvPr id="15" name="TextBox 14"/>
          <p:cNvSpPr txBox="1"/>
          <p:nvPr/>
        </p:nvSpPr>
        <p:spPr>
          <a:xfrm>
            <a:off x="6167213" y="4615020"/>
            <a:ext cx="2011658" cy="871008"/>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lumMod val="25000"/>
                  </a:schemeClr>
                </a:solidFill>
                <a:effectLst/>
                <a:uLnTx/>
                <a:uFillTx/>
              </a:rPr>
              <a:t>sketch &amp;</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lumMod val="25000"/>
                  </a:schemeClr>
                </a:solidFill>
                <a:effectLst/>
                <a:uLnTx/>
                <a:uFillTx/>
              </a:rPr>
              <a:t>wireframe</a:t>
            </a:r>
          </a:p>
        </p:txBody>
      </p:sp>
      <p:sp>
        <p:nvSpPr>
          <p:cNvPr id="16" name="TextBox 15"/>
          <p:cNvSpPr txBox="1"/>
          <p:nvPr/>
        </p:nvSpPr>
        <p:spPr>
          <a:xfrm>
            <a:off x="8719749" y="4615020"/>
            <a:ext cx="1097268" cy="5447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lumMod val="25000"/>
                  </a:schemeClr>
                </a:solidFill>
                <a:effectLst/>
                <a:uLnTx/>
                <a:uFillTx/>
              </a:rPr>
              <a:t>design</a:t>
            </a:r>
          </a:p>
        </p:txBody>
      </p:sp>
      <p:sp>
        <p:nvSpPr>
          <p:cNvPr id="18" name="Arc 17"/>
          <p:cNvSpPr/>
          <p:nvPr/>
        </p:nvSpPr>
        <p:spPr>
          <a:xfrm rot="18900000">
            <a:off x="6810425" y="1401635"/>
            <a:ext cx="2417829" cy="2417829"/>
          </a:xfrm>
          <a:prstGeom prst="arc">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7" name="Group 16"/>
          <p:cNvGrpSpPr/>
          <p:nvPr/>
        </p:nvGrpSpPr>
        <p:grpSpPr>
          <a:xfrm>
            <a:off x="5974527" y="1842010"/>
            <a:ext cx="2437095" cy="2437095"/>
            <a:chOff x="5974527" y="1842010"/>
            <a:chExt cx="2437095" cy="2437095"/>
          </a:xfrm>
        </p:grpSpPr>
        <p:sp>
          <p:nvSpPr>
            <p:cNvPr id="5" name="Freeform 4"/>
            <p:cNvSpPr/>
            <p:nvPr/>
          </p:nvSpPr>
          <p:spPr>
            <a:xfrm>
              <a:off x="5974527" y="184201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p:spPr>
          <p:style>
            <a:lnRef idx="0">
              <a:schemeClr val="lt1">
                <a:hueOff val="0"/>
                <a:satOff val="0"/>
                <a:lumOff val="0"/>
                <a:alphaOff val="0"/>
              </a:schemeClr>
            </a:lnRef>
            <a:fillRef idx="3">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491025" tIns="439454" rIns="491025" bIns="439454"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dirty="0">
                <a:ln>
                  <a:noFill/>
                </a:ln>
                <a:solidFill>
                  <a:schemeClr val="accent4">
                    <a:lumMod val="50000"/>
                  </a:schemeClr>
                </a:solidFill>
                <a:effectLst/>
                <a:uLnTx/>
                <a:uFillTx/>
              </a:endParaRPr>
            </a:p>
          </p:txBody>
        </p:sp>
        <p:pic>
          <p:nvPicPr>
            <p:cNvPr id="7" name="Picture 6"/>
            <p:cNvPicPr>
              <a:picLocks noChangeAspect="1"/>
            </p:cNvPicPr>
            <p:nvPr/>
          </p:nvPicPr>
          <p:blipFill>
            <a:blip r:embed="rId3"/>
            <a:stretch>
              <a:fillRect/>
            </a:stretch>
          </p:blipFill>
          <p:spPr>
            <a:xfrm>
              <a:off x="6904037" y="2791310"/>
              <a:ext cx="629752" cy="629752"/>
            </a:xfrm>
            <a:prstGeom prst="rect">
              <a:avLst/>
            </a:prstGeom>
          </p:spPr>
        </p:pic>
      </p:grpSp>
      <p:grpSp>
        <p:nvGrpSpPr>
          <p:cNvPr id="12" name="Group 11"/>
          <p:cNvGrpSpPr/>
          <p:nvPr/>
        </p:nvGrpSpPr>
        <p:grpSpPr>
          <a:xfrm>
            <a:off x="7926633" y="1842010"/>
            <a:ext cx="2437095" cy="2437095"/>
            <a:chOff x="7926633" y="1842010"/>
            <a:chExt cx="2437095" cy="2437095"/>
          </a:xfrm>
        </p:grpSpPr>
        <p:sp>
          <p:nvSpPr>
            <p:cNvPr id="6" name="Freeform 5"/>
            <p:cNvSpPr/>
            <p:nvPr/>
          </p:nvSpPr>
          <p:spPr>
            <a:xfrm>
              <a:off x="7926633" y="184201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p:spPr>
          <p:style>
            <a:lnRef idx="0">
              <a:schemeClr val="lt1">
                <a:hueOff val="0"/>
                <a:satOff val="0"/>
                <a:lumOff val="0"/>
                <a:alphaOff val="0"/>
              </a:schemeClr>
            </a:lnRef>
            <a:fillRef idx="3">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491025" tIns="425484" rIns="491025" bIns="425484" numCol="1" spcCol="1270" anchor="ctr" anchorCtr="0">
              <a:noAutofit/>
            </a:bodyPr>
            <a:lstStyle/>
            <a:p>
              <a:pPr marL="0" marR="0" lvl="0" indent="0" algn="ctr" defTabSz="240030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dirty="0">
                <a:ln>
                  <a:noFill/>
                </a:ln>
                <a:solidFill>
                  <a:sysClr val="windowText" lastClr="000000"/>
                </a:solidFill>
                <a:effectLst/>
                <a:uLnTx/>
                <a:uFillTx/>
              </a:endParaRPr>
            </a:p>
          </p:txBody>
        </p:sp>
        <p:pic>
          <p:nvPicPr>
            <p:cNvPr id="10" name="Picture 9"/>
            <p:cNvPicPr>
              <a:picLocks noChangeAspect="1"/>
            </p:cNvPicPr>
            <p:nvPr/>
          </p:nvPicPr>
          <p:blipFill>
            <a:blip r:embed="rId4"/>
            <a:stretch>
              <a:fillRect/>
            </a:stretch>
          </p:blipFill>
          <p:spPr>
            <a:xfrm>
              <a:off x="8764180" y="2788948"/>
              <a:ext cx="762000" cy="571500"/>
            </a:xfrm>
            <a:prstGeom prst="rect">
              <a:avLst/>
            </a:prstGeom>
          </p:spPr>
        </p:pic>
      </p:grpSp>
      <p:grpSp>
        <p:nvGrpSpPr>
          <p:cNvPr id="19" name="Group 18"/>
          <p:cNvGrpSpPr/>
          <p:nvPr/>
        </p:nvGrpSpPr>
        <p:grpSpPr>
          <a:xfrm>
            <a:off x="4024851" y="1842010"/>
            <a:ext cx="2437095" cy="2437095"/>
            <a:chOff x="4024851" y="1842010"/>
            <a:chExt cx="2437095" cy="2437095"/>
          </a:xfrm>
        </p:grpSpPr>
        <p:sp>
          <p:nvSpPr>
            <p:cNvPr id="4" name="Freeform 3"/>
            <p:cNvSpPr/>
            <p:nvPr/>
          </p:nvSpPr>
          <p:spPr>
            <a:xfrm>
              <a:off x="4024851" y="184201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a:solidFill>
              <a:srgbClr val="00B0F0">
                <a:alpha val="63000"/>
              </a:srgbClr>
            </a:solidFill>
          </p:spPr>
          <p:style>
            <a:lnRef idx="0">
              <a:schemeClr val="lt1">
                <a:hueOff val="0"/>
                <a:satOff val="0"/>
                <a:lumOff val="0"/>
                <a:alphaOff val="0"/>
              </a:schemeClr>
            </a:lnRef>
            <a:fillRef idx="3">
              <a:scrgbClr r="0" g="0" b="0"/>
            </a:fillRef>
            <a:effectRef idx="0">
              <a:schemeClr val="accent3">
                <a:alpha val="50000"/>
                <a:hueOff val="0"/>
                <a:satOff val="0"/>
                <a:lumOff val="0"/>
                <a:alphaOff val="0"/>
              </a:schemeClr>
            </a:effectRef>
            <a:fontRef idx="minor">
              <a:schemeClr val="tx1"/>
            </a:fontRef>
          </p:style>
          <p:txBody>
            <a:bodyPr spcFirstLastPara="0" vert="horz" wrap="square" lIns="491025" tIns="439454" rIns="491025" bIns="439454"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dirty="0">
                <a:ln>
                  <a:noFill/>
                </a:ln>
                <a:solidFill>
                  <a:schemeClr val="bg1"/>
                </a:solidFill>
                <a:effectLst/>
                <a:uLnTx/>
                <a:uFillTx/>
              </a:endParaRPr>
            </a:p>
          </p:txBody>
        </p:sp>
        <p:pic>
          <p:nvPicPr>
            <p:cNvPr id="2" name="Picture 1"/>
            <p:cNvPicPr>
              <a:picLocks noChangeAspect="1"/>
            </p:cNvPicPr>
            <p:nvPr/>
          </p:nvPicPr>
          <p:blipFill>
            <a:blip r:embed="rId5"/>
            <a:stretch>
              <a:fillRect/>
            </a:stretch>
          </p:blipFill>
          <p:spPr>
            <a:xfrm>
              <a:off x="4962378" y="2763548"/>
              <a:ext cx="622300" cy="622300"/>
            </a:xfrm>
            <a:prstGeom prst="rect">
              <a:avLst/>
            </a:prstGeom>
          </p:spPr>
        </p:pic>
      </p:grpSp>
      <p:grpSp>
        <p:nvGrpSpPr>
          <p:cNvPr id="20" name="Group 19"/>
          <p:cNvGrpSpPr/>
          <p:nvPr/>
        </p:nvGrpSpPr>
        <p:grpSpPr>
          <a:xfrm>
            <a:off x="2075174" y="1842010"/>
            <a:ext cx="2437095" cy="2437095"/>
            <a:chOff x="2075174" y="1842010"/>
            <a:chExt cx="2437095" cy="2437095"/>
          </a:xfrm>
        </p:grpSpPr>
        <p:sp>
          <p:nvSpPr>
            <p:cNvPr id="3" name="Freeform 2"/>
            <p:cNvSpPr/>
            <p:nvPr/>
          </p:nvSpPr>
          <p:spPr>
            <a:xfrm>
              <a:off x="2075174" y="184201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a:solidFill>
              <a:srgbClr val="0070C0">
                <a:alpha val="77000"/>
              </a:srgbClr>
            </a:soli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spcFirstLastPara="0" vert="horz" wrap="square" lIns="491025" tIns="439454" rIns="491025" bIns="439454"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dirty="0">
                <a:ln>
                  <a:noFill/>
                </a:ln>
                <a:solidFill>
                  <a:schemeClr val="bg1"/>
                </a:solidFill>
                <a:effectLst/>
                <a:uLnTx/>
                <a:uFillTx/>
              </a:endParaRPr>
            </a:p>
          </p:txBody>
        </p:sp>
        <p:pic>
          <p:nvPicPr>
            <p:cNvPr id="8" name="Picture 7"/>
            <p:cNvPicPr>
              <a:picLocks noChangeAspect="1"/>
            </p:cNvPicPr>
            <p:nvPr/>
          </p:nvPicPr>
          <p:blipFill>
            <a:blip r:embed="rId6"/>
            <a:stretch>
              <a:fillRect/>
            </a:stretch>
          </p:blipFill>
          <p:spPr>
            <a:xfrm>
              <a:off x="2941637" y="2862262"/>
              <a:ext cx="762000" cy="482600"/>
            </a:xfrm>
            <a:prstGeom prst="rect">
              <a:avLst/>
            </a:prstGeom>
          </p:spPr>
        </p:pic>
      </p:grpSp>
    </p:spTree>
    <p:extLst>
      <p:ext uri="{BB962C8B-B14F-4D97-AF65-F5344CB8AC3E}">
        <p14:creationId xmlns:p14="http://schemas.microsoft.com/office/powerpoint/2010/main" val="1435386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re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8197" y="1072394"/>
            <a:ext cx="4608512" cy="407749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GB" dirty="0"/>
              <a:t>Why prototype?</a:t>
            </a:r>
          </a:p>
        </p:txBody>
      </p:sp>
      <p:sp>
        <p:nvSpPr>
          <p:cNvPr id="4" name="Text Placeholder 3"/>
          <p:cNvSpPr>
            <a:spLocks noGrp="1"/>
          </p:cNvSpPr>
          <p:nvPr>
            <p:ph type="body" sz="quarter" idx="10"/>
          </p:nvPr>
        </p:nvSpPr>
        <p:spPr>
          <a:xfrm>
            <a:off x="298363" y="1961080"/>
            <a:ext cx="5917102" cy="2400657"/>
          </a:xfrm>
        </p:spPr>
        <p:txBody>
          <a:bodyPr/>
          <a:lstStyle/>
          <a:p>
            <a:r>
              <a:rPr lang="en-US" sz="3200" dirty="0"/>
              <a:t>Finding and fixing a software problem after delivery is up to 100x more expensive than finding and fixing it during the requirements and design phase.</a:t>
            </a:r>
          </a:p>
        </p:txBody>
      </p:sp>
      <p:sp>
        <p:nvSpPr>
          <p:cNvPr id="2" name="TextBox 1"/>
          <p:cNvSpPr txBox="1"/>
          <p:nvPr/>
        </p:nvSpPr>
        <p:spPr>
          <a:xfrm>
            <a:off x="0" y="6505160"/>
            <a:ext cx="2778068" cy="4893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gradFill>
                  <a:gsLst>
                    <a:gs pos="2917">
                      <a:schemeClr val="tx1"/>
                    </a:gs>
                    <a:gs pos="30000">
                      <a:schemeClr val="tx1"/>
                    </a:gs>
                  </a:gsLst>
                  <a:lin ang="5400000" scaled="0"/>
                </a:gradFill>
                <a:effectLst/>
                <a:uLnTx/>
                <a:uFillTx/>
              </a:rPr>
              <a:t>Source: IEEE Computer v34, n1</a:t>
            </a:r>
          </a:p>
        </p:txBody>
      </p:sp>
      <p:sp>
        <p:nvSpPr>
          <p:cNvPr id="5" name="TextBox 4"/>
          <p:cNvSpPr txBox="1"/>
          <p:nvPr/>
        </p:nvSpPr>
        <p:spPr>
          <a:xfrm>
            <a:off x="7442373" y="5364553"/>
            <a:ext cx="5328592" cy="1625060"/>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ct val="20000"/>
              </a:spcBef>
              <a:spcAft>
                <a:spcPts val="0"/>
              </a:spcAft>
              <a:buClrTx/>
              <a:buSzPct val="90000"/>
              <a:buFontTx/>
              <a:buNone/>
              <a:tabLst/>
              <a:defRPr/>
            </a:pPr>
            <a:r>
              <a:rPr kumimoji="0" lang="en-US" sz="3200" b="0" i="0" u="none" strike="noStrike" kern="0" cap="none" spc="0" normalizeH="0" baseline="0" noProof="0" dirty="0">
                <a:ln>
                  <a:noFill/>
                </a:ln>
                <a:gradFill>
                  <a:gsLst>
                    <a:gs pos="1250">
                      <a:schemeClr val="tx2"/>
                    </a:gs>
                    <a:gs pos="99000">
                      <a:schemeClr val="tx2"/>
                    </a:gs>
                  </a:gsLst>
                  <a:lin ang="5400000" scaled="0"/>
                </a:gradFill>
                <a:effectLst/>
                <a:uLnTx/>
                <a:uFillTx/>
                <a:latin typeface="+mj-lt"/>
              </a:rPr>
              <a:t>Development teams spend 40 to 50 percent of their effort on avoidable rework.</a:t>
            </a:r>
          </a:p>
        </p:txBody>
      </p:sp>
    </p:spTree>
    <p:extLst>
      <p:ext uri="{BB962C8B-B14F-4D97-AF65-F5344CB8AC3E}">
        <p14:creationId xmlns:p14="http://schemas.microsoft.com/office/powerpoint/2010/main" val="336883333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Wireframes vs. prototypes</a:t>
            </a:r>
          </a:p>
        </p:txBody>
      </p:sp>
      <p:sp>
        <p:nvSpPr>
          <p:cNvPr id="3" name="Text Placeholder 2"/>
          <p:cNvSpPr>
            <a:spLocks noGrp="1"/>
          </p:cNvSpPr>
          <p:nvPr>
            <p:ph type="body" sz="quarter" idx="10"/>
          </p:nvPr>
        </p:nvSpPr>
        <p:spPr>
          <a:xfrm>
            <a:off x="961653" y="2993206"/>
            <a:ext cx="4215407" cy="1822037"/>
          </a:xfrm>
        </p:spPr>
        <p:txBody>
          <a:bodyPr/>
          <a:lstStyle/>
          <a:p>
            <a:r>
              <a:rPr lang="en-US" sz="2800" dirty="0"/>
              <a:t>Wireframes are blueprints, skeletons – they show what goes where.</a:t>
            </a:r>
          </a:p>
          <a:p>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2293" y="1769070"/>
            <a:ext cx="4073327" cy="4073327"/>
          </a:xfrm>
          <a:prstGeom prst="rect">
            <a:avLst/>
          </a:prstGeom>
        </p:spPr>
      </p:pic>
    </p:spTree>
    <p:extLst>
      <p:ext uri="{BB962C8B-B14F-4D97-AF65-F5344CB8AC3E}">
        <p14:creationId xmlns:p14="http://schemas.microsoft.com/office/powerpoint/2010/main" val="4106157354"/>
      </p:ext>
    </p:extLst>
  </p:cSld>
  <p:clrMapOvr>
    <a:masterClrMapping/>
  </p:clrMapOvr>
  <p:transition>
    <p:fade/>
  </p:transition>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63611EB3-9A97-4D4F-B762-41E80201E286}"/>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010D9A64-1D32-41D6-8220-BE29D3027D94}"/>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792B4888-C2F9-45FC-AD5D-E824DE8783D2}"/>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2C5385DD-25CC-4B4A-8E83-9D91F0EF820F}"/>
    </a:ext>
  </a:extLst>
</a:theme>
</file>

<file path=ppt/theme/theme5.xml><?xml version="1.0" encoding="utf-8"?>
<a:theme xmlns:a="http://schemas.openxmlformats.org/drawingml/2006/main" name="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RealWorld" id="{A2154302-BC9D-FE41-908F-BEB7F7CF85A8}" vid="{6214A53C-FE93-9842-BD98-A75EF28C27D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Andy  Wigley</External_x0020_Speaker>
    <m6878b9dd7994da4ba144f95347d99c6 xmlns="01c77077-aee4-4b5f-bd4e-9cd40a6fff29">
      <Terms xmlns="http://schemas.microsoft.com/office/infopath/2007/PartnerControls"/>
    </m6878b9dd7994da4ba144f95347d99c6>
    <Presentation_x0020_Date xmlns="01c77077-aee4-4b5f-bd4e-9cd40a6fff29">2016-09-28T04:00:00+00:00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BRK2058</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openxmlformats.org/package/2006/metadata/core-properties"/>
    <ds:schemaRef ds:uri="http://schemas.microsoft.com/office/infopath/2007/PartnerControls"/>
    <ds:schemaRef ds:uri="http://purl.org/dc/dcmitype/"/>
    <ds:schemaRef ds:uri="http://schemas.microsoft.com/sharepoint/v3"/>
    <ds:schemaRef ds:uri="01c77077-aee4-4b5f-bd4e-9cd40a6fff29"/>
    <ds:schemaRef ds:uri="http://schemas.microsoft.com/office/2006/documentManagement/types"/>
    <ds:schemaRef ds:uri="http://purl.org/dc/elements/1.1/"/>
    <ds:schemaRef ds:uri="http://www.w3.org/XML/1998/namespace"/>
    <ds:schemaRef ds:uri="http://purl.org/dc/terms/"/>
    <ds:schemaRef ds:uri="230e9df3-be65-4c73-a93b-d1236ebd677e"/>
    <ds:schemaRef ds:uri="8ff673fc-3231-4e3a-893b-6d7f7cd3276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2</TotalTime>
  <Words>2044</Words>
  <Application>Microsoft Office PowerPoint</Application>
  <PresentationFormat>Custom</PresentationFormat>
  <Paragraphs>447</Paragraphs>
  <Slides>53</Slides>
  <Notes>21</Notes>
  <HiddenSlides>1</HiddenSlides>
  <MMClips>3</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53</vt:i4>
      </vt:variant>
    </vt:vector>
  </HeadingPairs>
  <TitlesOfParts>
    <vt:vector size="68" baseType="lpstr">
      <vt:lpstr>Arial</vt:lpstr>
      <vt:lpstr>Calibri</vt:lpstr>
      <vt:lpstr>Consolas</vt:lpstr>
      <vt:lpstr>Segoe UI</vt:lpstr>
      <vt:lpstr>Segoe UI Light</vt:lpstr>
      <vt:lpstr>Segoe UI Semibold</vt:lpstr>
      <vt:lpstr>Segoe UI Semilight</vt:lpstr>
      <vt:lpstr>Times New Roman</vt:lpstr>
      <vt:lpstr>Wingdings</vt:lpstr>
      <vt:lpstr>5-50002_Ignite_Breakout_Template</vt:lpstr>
      <vt:lpstr>6-30537_Envision 2016 Concurrent Template_Dark</vt:lpstr>
      <vt:lpstr>1_5-50002_Ignite_Breakout_Template</vt:lpstr>
      <vt:lpstr>2_5-50002_Ignite_Breakout_Template</vt:lpstr>
      <vt:lpstr>5-30721_Build_2016_Template_Light</vt:lpstr>
      <vt:lpstr>Image</vt:lpstr>
      <vt:lpstr>Design a great user experience for Universal Windows Platform apps</vt:lpstr>
      <vt:lpstr>What is a  ‘great user experience’ ?</vt:lpstr>
      <vt:lpstr>Intuitive and effective</vt:lpstr>
      <vt:lpstr>How to build a great user experience</vt:lpstr>
      <vt:lpstr>Design process</vt:lpstr>
      <vt:lpstr>Thinking like a designer</vt:lpstr>
      <vt:lpstr>PowerPoint Presentation</vt:lpstr>
      <vt:lpstr>Why prototype?</vt:lpstr>
      <vt:lpstr>Wireframes vs. prototypes</vt:lpstr>
      <vt:lpstr>Wireframes vs. prototypes</vt:lpstr>
      <vt:lpstr>PowerPoint Presentation</vt:lpstr>
      <vt:lpstr>Demo: Weather prototype</vt:lpstr>
      <vt:lpstr>PowerPoint Presentation</vt:lpstr>
      <vt:lpstr>Demo: Designing a Prototype</vt:lpstr>
      <vt:lpstr>Intelligent Controls</vt:lpstr>
      <vt:lpstr>Adaptive controls</vt:lpstr>
      <vt:lpstr>Input mode intelligence</vt:lpstr>
      <vt:lpstr>CommandBar Dynamic Overflow </vt:lpstr>
      <vt:lpstr>Platform-appropriate Focus Indicators </vt:lpstr>
      <vt:lpstr>Xbox One Sounds In UWPs</vt:lpstr>
      <vt:lpstr>New Context Menu APIs</vt:lpstr>
      <vt:lpstr>Keyboard Mnemonics</vt:lpstr>
      <vt:lpstr>Previously: Control Colors in XAML</vt:lpstr>
      <vt:lpstr>Control Colors in XAML (In Anniversary Update)</vt:lpstr>
      <vt:lpstr>Controls Design Guidance</vt:lpstr>
      <vt:lpstr>New! UWP Community Toolkit</vt:lpstr>
      <vt:lpstr>Free Preview: Infragistics UWP Controls</vt:lpstr>
      <vt:lpstr>Demo: Infragistics UWP Controls</vt:lpstr>
      <vt:lpstr>Responsive UI</vt:lpstr>
      <vt:lpstr>Same universal app, tailored for devices</vt:lpstr>
      <vt:lpstr>How do I achieve all this with one UWP app?!</vt:lpstr>
      <vt:lpstr>Cross-Device Platform Considerations</vt:lpstr>
      <vt:lpstr>PowerPoint Presentation</vt:lpstr>
      <vt:lpstr>PowerPoint Presentation</vt:lpstr>
      <vt:lpstr>Demo: Controls and responsive UI</vt:lpstr>
      <vt:lpstr>Composition:  More beautiful UI made easy</vt:lpstr>
      <vt:lpstr>What's Beautiful?</vt:lpstr>
      <vt:lpstr>Making Beautiful Experiences a reality:   Windows UI Platform</vt:lpstr>
      <vt:lpstr>UI Framework Layering</vt:lpstr>
      <vt:lpstr>UI Framework Layering</vt:lpstr>
      <vt:lpstr>Visual Layer: Optimized for performance</vt:lpstr>
      <vt:lpstr>Visual Layer API</vt:lpstr>
      <vt:lpstr>Composition effects made easy! With the UWP Community Toolkit</vt:lpstr>
      <vt:lpstr>Demo:  Beautiful animations using Composition</vt:lpstr>
      <vt:lpstr>PowerPoint Presentation</vt:lpstr>
      <vt:lpstr>Windows 10 developer breakout sessions</vt:lpstr>
      <vt:lpstr>Windows 10 developer breakout sessions</vt:lpstr>
      <vt:lpstr>Windows 10 developer breakout sessions</vt:lpstr>
      <vt:lpstr>Windows 10 developer breakout sessions</vt:lpstr>
      <vt:lpstr>Windows 10 theater sessions (Theater 5)</vt:lpstr>
      <vt:lpstr>Let’s chat</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 great user experience for Universal Windows Platform apps</dc:title>
  <dc:subject>&lt;Speech title here&gt;</dc:subject>
  <dc:creator>MS Events 0074</dc:creator>
  <cp:keywords>Microsoft 2016</cp:keywords>
  <dc:description>Template: Mitchell Derrey, Silverfox Productions_x000d_
Formatting: _x000d_
Audience Type:</dc:description>
  <cp:lastModifiedBy>MS Events 0093</cp:lastModifiedBy>
  <cp:revision>4</cp:revision>
  <dcterms:created xsi:type="dcterms:W3CDTF">2016-09-25T21:09:00Z</dcterms:created>
  <dcterms:modified xsi:type="dcterms:W3CDTF">2016-09-28T19:06:19Z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