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7" r:id="rId7"/>
  </p:sldMasterIdLst>
  <p:notesMasterIdLst>
    <p:notesMasterId r:id="rId27"/>
  </p:notesMasterIdLst>
  <p:handoutMasterIdLst>
    <p:handoutMasterId r:id="rId28"/>
  </p:handoutMasterIdLst>
  <p:sldIdLst>
    <p:sldId id="1406" r:id="rId8"/>
    <p:sldId id="1435" r:id="rId9"/>
    <p:sldId id="1436" r:id="rId10"/>
    <p:sldId id="1437" r:id="rId11"/>
    <p:sldId id="1439" r:id="rId12"/>
    <p:sldId id="1440" r:id="rId13"/>
    <p:sldId id="1441" r:id="rId14"/>
    <p:sldId id="1442" r:id="rId15"/>
    <p:sldId id="1444" r:id="rId16"/>
    <p:sldId id="1445" r:id="rId17"/>
    <p:sldId id="1447" r:id="rId18"/>
    <p:sldId id="1448" r:id="rId19"/>
    <p:sldId id="1449" r:id="rId20"/>
    <p:sldId id="1450" r:id="rId21"/>
    <p:sldId id="1458" r:id="rId22"/>
    <p:sldId id="1431" r:id="rId23"/>
    <p:sldId id="1432" r:id="rId24"/>
    <p:sldId id="1405" r:id="rId25"/>
    <p:sldId id="1326" r:id="rId2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89255" autoAdjust="0"/>
  </p:normalViewPr>
  <p:slideViewPr>
    <p:cSldViewPr>
      <p:cViewPr varScale="1">
        <p:scale>
          <a:sx n="104" d="100"/>
          <a:sy n="104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9/28/2016 11:14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9/28/2016 11:14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9/28/2016 11:14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7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897D0-C9D6-AD47-8162-E6529AC899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590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11:14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9/28/2016 11:14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2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53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658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361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36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972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49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11:14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489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92111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4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32989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4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737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64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5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53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70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2997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046062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2422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6705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1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91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35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5536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03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66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63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  <p:sldLayoutId id="2147484381" r:id="rId14"/>
    <p:sldLayoutId id="2147484382" r:id="rId15"/>
    <p:sldLayoutId id="2147484383" r:id="rId16"/>
    <p:sldLayoutId id="2147484384" r:id="rId17"/>
    <p:sldLayoutId id="2147484385" r:id="rId18"/>
    <p:sldLayoutId id="2147484386" r:id="rId19"/>
    <p:sldLayoutId id="2147484387" r:id="rId20"/>
    <p:sldLayoutId id="2147484388" r:id="rId21"/>
    <p:sldLayoutId id="2147484389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fasttrack.microsoft.com/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techcommunity.microsoft.com/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hyperlink" Target="https://aka.ms/ignite.mobileap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ignite.microsoft.com/sessions/133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2" y="1679645"/>
            <a:ext cx="11429935" cy="1828786"/>
          </a:xfrm>
        </p:spPr>
        <p:txBody>
          <a:bodyPr/>
          <a:lstStyle/>
          <a:p>
            <a:r>
              <a:rPr lang="en-US" dirty="0"/>
              <a:t>Discover what’s new and what’s coming to SharePoint Modern Team sites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Jeremy Mazner</a:t>
            </a:r>
          </a:p>
          <a:p>
            <a:r>
              <a:rPr lang="en-US"/>
              <a:t>Group Program Manager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BRK2038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2179058"/>
          </a:xfrm>
        </p:spPr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No site left behind</a:t>
            </a:r>
          </a:p>
        </p:txBody>
      </p:sp>
    </p:spTree>
    <p:extLst>
      <p:ext uri="{BB962C8B-B14F-4D97-AF65-F5344CB8AC3E}">
        <p14:creationId xmlns:p14="http://schemas.microsoft.com/office/powerpoint/2010/main" val="29867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sites and groups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440120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latin typeface="+mn-lt"/>
              </a:rPr>
              <a:t>Before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Groups get a basic document library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Users create from Outlook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SharePoint self-service creates sub-webs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SharePoint admin creates </a:t>
            </a:r>
            <a:b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site collections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84939" y="1212849"/>
            <a:ext cx="5486399" cy="536575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latin typeface="+mn-lt"/>
              </a:rPr>
              <a:t>Going forward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Groups get a team site </a:t>
            </a:r>
            <a:b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in a new site collection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Existing group doc libraries grow into full team site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Users can create from Outlook or SharePoint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85000"/>
            </a:pP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SharePoint admin can </a:t>
            </a:r>
            <a:b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still create stand-alone </a:t>
            </a:r>
            <a:b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rPr>
              <a:t>site collections</a:t>
            </a:r>
          </a:p>
        </p:txBody>
      </p:sp>
    </p:spTree>
    <p:extLst>
      <p:ext uri="{BB962C8B-B14F-4D97-AF65-F5344CB8AC3E}">
        <p14:creationId xmlns:p14="http://schemas.microsoft.com/office/powerpoint/2010/main" val="37409006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62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Templates</a:t>
            </a:r>
          </a:p>
          <a:p>
            <a:pPr marL="228600" lvl="1" indent="-228600"/>
            <a:r>
              <a:rPr lang="en-US" dirty="0"/>
              <a:t>GROUP#0 and STS#0</a:t>
            </a:r>
          </a:p>
          <a:p>
            <a:pPr marL="228600" lvl="1" indent="-228600"/>
            <a:r>
              <a:rPr lang="en-US" dirty="0"/>
              <a:t>Fast site creation</a:t>
            </a:r>
          </a:p>
          <a:p>
            <a:pPr marL="0" indent="0">
              <a:buNone/>
            </a:pPr>
            <a:r>
              <a:rPr lang="en-US" dirty="0"/>
              <a:t>Access policies</a:t>
            </a:r>
          </a:p>
          <a:p>
            <a:pPr marL="228600" lvl="1" indent="-228600"/>
            <a:r>
              <a:rPr lang="en-US" dirty="0" err="1"/>
              <a:t>SP.Site.owner</a:t>
            </a:r>
            <a:r>
              <a:rPr lang="en-US" dirty="0"/>
              <a:t> == </a:t>
            </a:r>
            <a:r>
              <a:rPr lang="en-US" dirty="0" err="1"/>
              <a:t>Group.Owners</a:t>
            </a:r>
            <a:endParaRPr lang="en-US" dirty="0"/>
          </a:p>
          <a:p>
            <a:pPr marL="228600" lvl="1" indent="-228600"/>
            <a:r>
              <a:rPr lang="en-US" dirty="0" err="1"/>
              <a:t>SP.Web.associatedMemberGroup</a:t>
            </a:r>
            <a:r>
              <a:rPr lang="en-US" dirty="0"/>
              <a:t> += </a:t>
            </a:r>
            <a:r>
              <a:rPr lang="en-US" dirty="0" err="1"/>
              <a:t>Group.Members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Our new UX</a:t>
            </a:r>
          </a:p>
          <a:p>
            <a:pPr marL="228600" lvl="1" indent="-228600"/>
            <a:r>
              <a:rPr lang="en-US" dirty="0"/>
              <a:t>BRK3246: Looking behind the scenes at how we're making SharePoint's front end/UX modern, responsive, and open</a:t>
            </a:r>
          </a:p>
          <a:p>
            <a:pPr marL="228600" lvl="1" indent="-228600"/>
            <a:r>
              <a:rPr lang="en-US" dirty="0"/>
              <a:t>Wednesday, September 28, 12:30pm - 1:45pm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Behind the scenes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452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30471"/>
          </a:xfrm>
        </p:spPr>
        <p:txBody>
          <a:bodyPr/>
          <a:lstStyle/>
          <a:p>
            <a:r>
              <a:rPr lang="en-US" dirty="0"/>
              <a:t>Group Sites</a:t>
            </a:r>
          </a:p>
          <a:p>
            <a:pPr lvl="1"/>
            <a:r>
              <a:rPr lang="en-US" dirty="0"/>
              <a:t>Centralized management of membership, policy, lifecycle</a:t>
            </a:r>
          </a:p>
          <a:p>
            <a:pPr lvl="1"/>
            <a:r>
              <a:rPr lang="en-US" dirty="0"/>
              <a:t>Full set of collaborative tools ready for your group to grow into</a:t>
            </a:r>
          </a:p>
          <a:p>
            <a:pPr lvl="1"/>
            <a:r>
              <a:rPr lang="en-US" dirty="0"/>
              <a:t>Robust and fast user self-service</a:t>
            </a:r>
          </a:p>
          <a:p>
            <a:pPr lvl="1"/>
            <a:r>
              <a:rPr lang="en-US" dirty="0"/>
              <a:t>Quota manageable via PowerShell</a:t>
            </a:r>
          </a:p>
          <a:p>
            <a:r>
              <a:rPr lang="en-US" dirty="0"/>
              <a:t>Standalone Sites</a:t>
            </a:r>
          </a:p>
          <a:p>
            <a:pPr lvl="1"/>
            <a:r>
              <a:rPr lang="en-US" dirty="0"/>
              <a:t>Choice of templates</a:t>
            </a:r>
          </a:p>
          <a:p>
            <a:pPr lvl="1"/>
            <a:r>
              <a:rPr lang="en-US" dirty="0"/>
              <a:t>Can enable user self-service even when group self-service is disabled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  <a:r>
              <a:rPr lang="en-US"/>
              <a:t> and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024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 bwMode="auto">
          <a:xfrm>
            <a:off x="1570570" y="1539624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570570" y="3109967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570570" y="5465484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1570570" y="4680310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1570570" y="2324795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570570" y="3895139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570570" y="754452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482" y="-26287"/>
            <a:ext cx="11887878" cy="917444"/>
          </a:xfrm>
        </p:spPr>
        <p:txBody>
          <a:bodyPr/>
          <a:lstStyle/>
          <a:p>
            <a:r>
              <a:rPr lang="en-US" dirty="0"/>
              <a:t>Top of mind for 2017</a:t>
            </a:r>
          </a:p>
        </p:txBody>
      </p:sp>
      <p:sp useBgFill="1">
        <p:nvSpPr>
          <p:cNvPr id="4" name="Rectangle 3"/>
          <p:cNvSpPr/>
          <p:nvPr/>
        </p:nvSpPr>
        <p:spPr bwMode="auto">
          <a:xfrm>
            <a:off x="883" y="754451"/>
            <a:ext cx="1569686" cy="57808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27859" y="1539624"/>
            <a:ext cx="1142838" cy="684116"/>
            <a:chOff x="427037" y="1998132"/>
            <a:chExt cx="1143000" cy="684213"/>
          </a:xfrm>
        </p:grpSpPr>
        <p:sp>
          <p:nvSpPr>
            <p:cNvPr id="6" name="Rectangle 5"/>
            <p:cNvSpPr/>
            <p:nvPr/>
          </p:nvSpPr>
          <p:spPr bwMode="auto">
            <a:xfrm>
              <a:off x="427037" y="1998132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2" name="Freeform 26"/>
            <p:cNvSpPr>
              <a:spLocks noChangeAspect="1" noEditPoints="1"/>
            </p:cNvSpPr>
            <p:nvPr/>
          </p:nvSpPr>
          <p:spPr bwMode="auto">
            <a:xfrm>
              <a:off x="811053" y="2167994"/>
              <a:ext cx="344488" cy="344488"/>
            </a:xfrm>
            <a:custGeom>
              <a:avLst/>
              <a:gdLst>
                <a:gd name="T0" fmla="*/ 19 w 217"/>
                <a:gd name="T1" fmla="*/ 0 h 217"/>
                <a:gd name="T2" fmla="*/ 19 w 217"/>
                <a:gd name="T3" fmla="*/ 198 h 217"/>
                <a:gd name="T4" fmla="*/ 217 w 217"/>
                <a:gd name="T5" fmla="*/ 198 h 217"/>
                <a:gd name="T6" fmla="*/ 217 w 217"/>
                <a:gd name="T7" fmla="*/ 217 h 217"/>
                <a:gd name="T8" fmla="*/ 0 w 217"/>
                <a:gd name="T9" fmla="*/ 217 h 217"/>
                <a:gd name="T10" fmla="*/ 0 w 217"/>
                <a:gd name="T11" fmla="*/ 0 h 217"/>
                <a:gd name="T12" fmla="*/ 19 w 217"/>
                <a:gd name="T13" fmla="*/ 0 h 217"/>
                <a:gd name="T14" fmla="*/ 109 w 217"/>
                <a:gd name="T15" fmla="*/ 88 h 217"/>
                <a:gd name="T16" fmla="*/ 36 w 217"/>
                <a:gd name="T17" fmla="*/ 161 h 217"/>
                <a:gd name="T18" fmla="*/ 48 w 217"/>
                <a:gd name="T19" fmla="*/ 176 h 217"/>
                <a:gd name="T20" fmla="*/ 109 w 217"/>
                <a:gd name="T21" fmla="*/ 117 h 217"/>
                <a:gd name="T22" fmla="*/ 131 w 217"/>
                <a:gd name="T23" fmla="*/ 141 h 217"/>
                <a:gd name="T24" fmla="*/ 195 w 217"/>
                <a:gd name="T25" fmla="*/ 78 h 217"/>
                <a:gd name="T26" fmla="*/ 195 w 217"/>
                <a:gd name="T27" fmla="*/ 105 h 217"/>
                <a:gd name="T28" fmla="*/ 215 w 217"/>
                <a:gd name="T29" fmla="*/ 105 h 217"/>
                <a:gd name="T30" fmla="*/ 215 w 217"/>
                <a:gd name="T31" fmla="*/ 44 h 217"/>
                <a:gd name="T32" fmla="*/ 151 w 217"/>
                <a:gd name="T33" fmla="*/ 44 h 217"/>
                <a:gd name="T34" fmla="*/ 151 w 217"/>
                <a:gd name="T35" fmla="*/ 63 h 217"/>
                <a:gd name="T36" fmla="*/ 180 w 217"/>
                <a:gd name="T37" fmla="*/ 63 h 217"/>
                <a:gd name="T38" fmla="*/ 131 w 217"/>
                <a:gd name="T39" fmla="*/ 112 h 217"/>
                <a:gd name="T40" fmla="*/ 109 w 217"/>
                <a:gd name="T41" fmla="*/ 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217">
                  <a:moveTo>
                    <a:pt x="19" y="0"/>
                  </a:moveTo>
                  <a:lnTo>
                    <a:pt x="19" y="198"/>
                  </a:lnTo>
                  <a:lnTo>
                    <a:pt x="217" y="198"/>
                  </a:lnTo>
                  <a:lnTo>
                    <a:pt x="21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19" y="0"/>
                  </a:lnTo>
                  <a:close/>
                  <a:moveTo>
                    <a:pt x="109" y="88"/>
                  </a:moveTo>
                  <a:lnTo>
                    <a:pt x="36" y="161"/>
                  </a:lnTo>
                  <a:lnTo>
                    <a:pt x="48" y="176"/>
                  </a:lnTo>
                  <a:lnTo>
                    <a:pt x="109" y="117"/>
                  </a:lnTo>
                  <a:lnTo>
                    <a:pt x="131" y="141"/>
                  </a:lnTo>
                  <a:lnTo>
                    <a:pt x="195" y="78"/>
                  </a:lnTo>
                  <a:lnTo>
                    <a:pt x="195" y="105"/>
                  </a:lnTo>
                  <a:lnTo>
                    <a:pt x="215" y="105"/>
                  </a:lnTo>
                  <a:lnTo>
                    <a:pt x="215" y="44"/>
                  </a:lnTo>
                  <a:lnTo>
                    <a:pt x="151" y="44"/>
                  </a:lnTo>
                  <a:lnTo>
                    <a:pt x="151" y="63"/>
                  </a:lnTo>
                  <a:lnTo>
                    <a:pt x="180" y="63"/>
                  </a:lnTo>
                  <a:lnTo>
                    <a:pt x="131" y="112"/>
                  </a:lnTo>
                  <a:lnTo>
                    <a:pt x="109" y="88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27859" y="3109967"/>
            <a:ext cx="1142838" cy="684116"/>
            <a:chOff x="427037" y="3568698"/>
            <a:chExt cx="1143000" cy="684213"/>
          </a:xfrm>
        </p:grpSpPr>
        <p:sp>
          <p:nvSpPr>
            <p:cNvPr id="8" name="Rectangle 7"/>
            <p:cNvSpPr/>
            <p:nvPr/>
          </p:nvSpPr>
          <p:spPr bwMode="auto">
            <a:xfrm>
              <a:off x="427037" y="3568698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5" name="Freeform 102"/>
            <p:cNvSpPr>
              <a:spLocks noEditPoints="1"/>
            </p:cNvSpPr>
            <p:nvPr/>
          </p:nvSpPr>
          <p:spPr bwMode="auto">
            <a:xfrm>
              <a:off x="620077" y="3718182"/>
              <a:ext cx="289453" cy="385243"/>
            </a:xfrm>
            <a:custGeom>
              <a:avLst/>
              <a:gdLst>
                <a:gd name="T0" fmla="*/ 0 w 139"/>
                <a:gd name="T1" fmla="*/ 185 h 185"/>
                <a:gd name="T2" fmla="*/ 116 w 139"/>
                <a:gd name="T3" fmla="*/ 185 h 185"/>
                <a:gd name="T4" fmla="*/ 116 w 139"/>
                <a:gd name="T5" fmla="*/ 162 h 185"/>
                <a:gd name="T6" fmla="*/ 139 w 139"/>
                <a:gd name="T7" fmla="*/ 162 h 185"/>
                <a:gd name="T8" fmla="*/ 139 w 139"/>
                <a:gd name="T9" fmla="*/ 35 h 185"/>
                <a:gd name="T10" fmla="*/ 104 w 139"/>
                <a:gd name="T11" fmla="*/ 0 h 185"/>
                <a:gd name="T12" fmla="*/ 24 w 139"/>
                <a:gd name="T13" fmla="*/ 0 h 185"/>
                <a:gd name="T14" fmla="*/ 24 w 139"/>
                <a:gd name="T15" fmla="*/ 23 h 185"/>
                <a:gd name="T16" fmla="*/ 0 w 139"/>
                <a:gd name="T17" fmla="*/ 23 h 185"/>
                <a:gd name="T18" fmla="*/ 0 w 139"/>
                <a:gd name="T19" fmla="*/ 185 h 185"/>
                <a:gd name="T20" fmla="*/ 123 w 139"/>
                <a:gd name="T21" fmla="*/ 35 h 185"/>
                <a:gd name="T22" fmla="*/ 104 w 139"/>
                <a:gd name="T23" fmla="*/ 35 h 185"/>
                <a:gd name="T24" fmla="*/ 104 w 139"/>
                <a:gd name="T25" fmla="*/ 17 h 185"/>
                <a:gd name="T26" fmla="*/ 123 w 139"/>
                <a:gd name="T27" fmla="*/ 35 h 185"/>
                <a:gd name="T28" fmla="*/ 35 w 139"/>
                <a:gd name="T29" fmla="*/ 11 h 185"/>
                <a:gd name="T30" fmla="*/ 93 w 139"/>
                <a:gd name="T31" fmla="*/ 11 h 185"/>
                <a:gd name="T32" fmla="*/ 93 w 139"/>
                <a:gd name="T33" fmla="*/ 46 h 185"/>
                <a:gd name="T34" fmla="*/ 127 w 139"/>
                <a:gd name="T35" fmla="*/ 46 h 185"/>
                <a:gd name="T36" fmla="*/ 127 w 139"/>
                <a:gd name="T37" fmla="*/ 150 h 185"/>
                <a:gd name="T38" fmla="*/ 35 w 139"/>
                <a:gd name="T39" fmla="*/ 150 h 185"/>
                <a:gd name="T40" fmla="*/ 35 w 139"/>
                <a:gd name="T41" fmla="*/ 11 h 185"/>
                <a:gd name="T42" fmla="*/ 12 w 139"/>
                <a:gd name="T43" fmla="*/ 35 h 185"/>
                <a:gd name="T44" fmla="*/ 24 w 139"/>
                <a:gd name="T45" fmla="*/ 35 h 185"/>
                <a:gd name="T46" fmla="*/ 24 w 139"/>
                <a:gd name="T47" fmla="*/ 162 h 185"/>
                <a:gd name="T48" fmla="*/ 104 w 139"/>
                <a:gd name="T49" fmla="*/ 162 h 185"/>
                <a:gd name="T50" fmla="*/ 104 w 139"/>
                <a:gd name="T51" fmla="*/ 173 h 185"/>
                <a:gd name="T52" fmla="*/ 12 w 139"/>
                <a:gd name="T53" fmla="*/ 173 h 185"/>
                <a:gd name="T54" fmla="*/ 12 w 139"/>
                <a:gd name="T55" fmla="*/ 3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9" h="185">
                  <a:moveTo>
                    <a:pt x="0" y="185"/>
                  </a:moveTo>
                  <a:lnTo>
                    <a:pt x="116" y="185"/>
                  </a:lnTo>
                  <a:lnTo>
                    <a:pt x="116" y="162"/>
                  </a:lnTo>
                  <a:lnTo>
                    <a:pt x="139" y="162"/>
                  </a:lnTo>
                  <a:lnTo>
                    <a:pt x="139" y="35"/>
                  </a:lnTo>
                  <a:lnTo>
                    <a:pt x="104" y="0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0" y="23"/>
                  </a:lnTo>
                  <a:lnTo>
                    <a:pt x="0" y="185"/>
                  </a:lnTo>
                  <a:close/>
                  <a:moveTo>
                    <a:pt x="123" y="35"/>
                  </a:moveTo>
                  <a:lnTo>
                    <a:pt x="104" y="35"/>
                  </a:lnTo>
                  <a:lnTo>
                    <a:pt x="104" y="17"/>
                  </a:lnTo>
                  <a:lnTo>
                    <a:pt x="123" y="35"/>
                  </a:lnTo>
                  <a:close/>
                  <a:moveTo>
                    <a:pt x="35" y="11"/>
                  </a:moveTo>
                  <a:lnTo>
                    <a:pt x="93" y="11"/>
                  </a:lnTo>
                  <a:lnTo>
                    <a:pt x="93" y="46"/>
                  </a:lnTo>
                  <a:lnTo>
                    <a:pt x="127" y="46"/>
                  </a:lnTo>
                  <a:lnTo>
                    <a:pt x="127" y="150"/>
                  </a:lnTo>
                  <a:lnTo>
                    <a:pt x="35" y="150"/>
                  </a:lnTo>
                  <a:lnTo>
                    <a:pt x="35" y="11"/>
                  </a:lnTo>
                  <a:close/>
                  <a:moveTo>
                    <a:pt x="12" y="35"/>
                  </a:moveTo>
                  <a:lnTo>
                    <a:pt x="24" y="35"/>
                  </a:lnTo>
                  <a:lnTo>
                    <a:pt x="24" y="162"/>
                  </a:lnTo>
                  <a:lnTo>
                    <a:pt x="104" y="162"/>
                  </a:lnTo>
                  <a:lnTo>
                    <a:pt x="104" y="173"/>
                  </a:lnTo>
                  <a:lnTo>
                    <a:pt x="12" y="173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 vert="horz" wrap="square" lIns="89606" tIns="44804" rIns="89606" bIns="448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7"/>
            <p:cNvSpPr>
              <a:spLocks noChangeAspect="1" noEditPoints="1"/>
            </p:cNvSpPr>
            <p:nvPr/>
          </p:nvSpPr>
          <p:spPr bwMode="auto">
            <a:xfrm>
              <a:off x="1007943" y="3789860"/>
              <a:ext cx="363777" cy="238542"/>
            </a:xfrm>
            <a:custGeom>
              <a:avLst/>
              <a:gdLst>
                <a:gd name="T0" fmla="*/ 38 w 126"/>
                <a:gd name="T1" fmla="*/ 4 h 82"/>
                <a:gd name="T2" fmla="*/ 126 w 126"/>
                <a:gd name="T3" fmla="*/ 4 h 82"/>
                <a:gd name="T4" fmla="*/ 126 w 126"/>
                <a:gd name="T5" fmla="*/ 12 h 82"/>
                <a:gd name="T6" fmla="*/ 38 w 126"/>
                <a:gd name="T7" fmla="*/ 12 h 82"/>
                <a:gd name="T8" fmla="*/ 38 w 126"/>
                <a:gd name="T9" fmla="*/ 4 h 82"/>
                <a:gd name="T10" fmla="*/ 38 w 126"/>
                <a:gd name="T11" fmla="*/ 44 h 82"/>
                <a:gd name="T12" fmla="*/ 126 w 126"/>
                <a:gd name="T13" fmla="*/ 44 h 82"/>
                <a:gd name="T14" fmla="*/ 126 w 126"/>
                <a:gd name="T15" fmla="*/ 36 h 82"/>
                <a:gd name="T16" fmla="*/ 38 w 126"/>
                <a:gd name="T17" fmla="*/ 36 h 82"/>
                <a:gd name="T18" fmla="*/ 38 w 126"/>
                <a:gd name="T19" fmla="*/ 44 h 82"/>
                <a:gd name="T20" fmla="*/ 38 w 126"/>
                <a:gd name="T21" fmla="*/ 76 h 82"/>
                <a:gd name="T22" fmla="*/ 126 w 126"/>
                <a:gd name="T23" fmla="*/ 76 h 82"/>
                <a:gd name="T24" fmla="*/ 126 w 126"/>
                <a:gd name="T25" fmla="*/ 68 h 82"/>
                <a:gd name="T26" fmla="*/ 38 w 126"/>
                <a:gd name="T27" fmla="*/ 68 h 82"/>
                <a:gd name="T28" fmla="*/ 38 w 126"/>
                <a:gd name="T29" fmla="*/ 76 h 82"/>
                <a:gd name="T30" fmla="*/ 29 w 126"/>
                <a:gd name="T31" fmla="*/ 63 h 82"/>
                <a:gd name="T32" fmla="*/ 24 w 126"/>
                <a:gd name="T33" fmla="*/ 58 h 82"/>
                <a:gd name="T34" fmla="*/ 10 w 126"/>
                <a:gd name="T35" fmla="*/ 71 h 82"/>
                <a:gd name="T36" fmla="*/ 5 w 126"/>
                <a:gd name="T37" fmla="*/ 66 h 82"/>
                <a:gd name="T38" fmla="*/ 0 w 126"/>
                <a:gd name="T39" fmla="*/ 71 h 82"/>
                <a:gd name="T40" fmla="*/ 10 w 126"/>
                <a:gd name="T41" fmla="*/ 82 h 82"/>
                <a:gd name="T42" fmla="*/ 29 w 126"/>
                <a:gd name="T43" fmla="*/ 63 h 82"/>
                <a:gd name="T44" fmla="*/ 22 w 126"/>
                <a:gd name="T45" fmla="*/ 8 h 82"/>
                <a:gd name="T46" fmla="*/ 14 w 126"/>
                <a:gd name="T47" fmla="*/ 0 h 82"/>
                <a:gd name="T48" fmla="*/ 6 w 126"/>
                <a:gd name="T49" fmla="*/ 8 h 82"/>
                <a:gd name="T50" fmla="*/ 14 w 126"/>
                <a:gd name="T51" fmla="*/ 16 h 82"/>
                <a:gd name="T52" fmla="*/ 22 w 126"/>
                <a:gd name="T53" fmla="*/ 8 h 82"/>
                <a:gd name="T54" fmla="*/ 22 w 126"/>
                <a:gd name="T55" fmla="*/ 40 h 82"/>
                <a:gd name="T56" fmla="*/ 14 w 126"/>
                <a:gd name="T57" fmla="*/ 32 h 82"/>
                <a:gd name="T58" fmla="*/ 6 w 126"/>
                <a:gd name="T59" fmla="*/ 40 h 82"/>
                <a:gd name="T60" fmla="*/ 14 w 126"/>
                <a:gd name="T61" fmla="*/ 48 h 82"/>
                <a:gd name="T62" fmla="*/ 22 w 126"/>
                <a:gd name="T6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82">
                  <a:moveTo>
                    <a:pt x="38" y="4"/>
                  </a:moveTo>
                  <a:cubicBezTo>
                    <a:pt x="126" y="4"/>
                    <a:pt x="126" y="4"/>
                    <a:pt x="126" y="4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4"/>
                  </a:lnTo>
                  <a:close/>
                  <a:moveTo>
                    <a:pt x="38" y="44"/>
                  </a:moveTo>
                  <a:cubicBezTo>
                    <a:pt x="126" y="44"/>
                    <a:pt x="126" y="44"/>
                    <a:pt x="126" y="44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38" y="44"/>
                  </a:lnTo>
                  <a:close/>
                  <a:moveTo>
                    <a:pt x="38" y="76"/>
                  </a:moveTo>
                  <a:cubicBezTo>
                    <a:pt x="126" y="76"/>
                    <a:pt x="126" y="76"/>
                    <a:pt x="126" y="76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38" y="68"/>
                    <a:pt x="38" y="68"/>
                    <a:pt x="38" y="68"/>
                  </a:cubicBezTo>
                  <a:lnTo>
                    <a:pt x="38" y="76"/>
                  </a:lnTo>
                  <a:close/>
                  <a:moveTo>
                    <a:pt x="29" y="63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82"/>
                    <a:pt x="10" y="82"/>
                    <a:pt x="10" y="82"/>
                  </a:cubicBezTo>
                  <a:lnTo>
                    <a:pt x="29" y="63"/>
                  </a:lnTo>
                  <a:close/>
                  <a:moveTo>
                    <a:pt x="22" y="8"/>
                  </a:moveTo>
                  <a:cubicBezTo>
                    <a:pt x="22" y="4"/>
                    <a:pt x="19" y="0"/>
                    <a:pt x="14" y="0"/>
                  </a:cubicBezTo>
                  <a:cubicBezTo>
                    <a:pt x="10" y="0"/>
                    <a:pt x="6" y="4"/>
                    <a:pt x="6" y="8"/>
                  </a:cubicBezTo>
                  <a:cubicBezTo>
                    <a:pt x="6" y="13"/>
                    <a:pt x="10" y="16"/>
                    <a:pt x="14" y="16"/>
                  </a:cubicBezTo>
                  <a:cubicBezTo>
                    <a:pt x="19" y="16"/>
                    <a:pt x="22" y="13"/>
                    <a:pt x="22" y="8"/>
                  </a:cubicBezTo>
                  <a:close/>
                  <a:moveTo>
                    <a:pt x="22" y="40"/>
                  </a:moveTo>
                  <a:cubicBezTo>
                    <a:pt x="22" y="36"/>
                    <a:pt x="19" y="32"/>
                    <a:pt x="14" y="32"/>
                  </a:cubicBezTo>
                  <a:cubicBezTo>
                    <a:pt x="10" y="32"/>
                    <a:pt x="6" y="36"/>
                    <a:pt x="6" y="40"/>
                  </a:cubicBezTo>
                  <a:cubicBezTo>
                    <a:pt x="6" y="45"/>
                    <a:pt x="10" y="48"/>
                    <a:pt x="14" y="48"/>
                  </a:cubicBezTo>
                  <a:cubicBezTo>
                    <a:pt x="19" y="48"/>
                    <a:pt x="22" y="45"/>
                    <a:pt x="22" y="4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7859" y="4680310"/>
            <a:ext cx="1142838" cy="684116"/>
            <a:chOff x="427037" y="5139264"/>
            <a:chExt cx="1143000" cy="684213"/>
          </a:xfrm>
        </p:grpSpPr>
        <p:sp>
          <p:nvSpPr>
            <p:cNvPr id="10" name="Rectangle 9"/>
            <p:cNvSpPr/>
            <p:nvPr/>
          </p:nvSpPr>
          <p:spPr bwMode="auto">
            <a:xfrm>
              <a:off x="427037" y="5139264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21" name="Freeform 9"/>
            <p:cNvSpPr>
              <a:spLocks noChangeAspect="1" noEditPoints="1"/>
            </p:cNvSpPr>
            <p:nvPr/>
          </p:nvSpPr>
          <p:spPr bwMode="auto">
            <a:xfrm>
              <a:off x="589197" y="5237812"/>
              <a:ext cx="345576" cy="371079"/>
            </a:xfrm>
            <a:custGeom>
              <a:avLst/>
              <a:gdLst>
                <a:gd name="T0" fmla="*/ 94 w 112"/>
                <a:gd name="T1" fmla="*/ 43 h 120"/>
                <a:gd name="T2" fmla="*/ 104 w 112"/>
                <a:gd name="T3" fmla="*/ 24 h 120"/>
                <a:gd name="T4" fmla="*/ 80 w 112"/>
                <a:gd name="T5" fmla="*/ 0 h 120"/>
                <a:gd name="T6" fmla="*/ 56 w 112"/>
                <a:gd name="T7" fmla="*/ 24 h 120"/>
                <a:gd name="T8" fmla="*/ 66 w 112"/>
                <a:gd name="T9" fmla="*/ 43 h 120"/>
                <a:gd name="T10" fmla="*/ 51 w 112"/>
                <a:gd name="T11" fmla="*/ 58 h 120"/>
                <a:gd name="T12" fmla="*/ 32 w 112"/>
                <a:gd name="T13" fmla="*/ 48 h 120"/>
                <a:gd name="T14" fmla="*/ 8 w 112"/>
                <a:gd name="T15" fmla="*/ 72 h 120"/>
                <a:gd name="T16" fmla="*/ 18 w 112"/>
                <a:gd name="T17" fmla="*/ 91 h 120"/>
                <a:gd name="T18" fmla="*/ 0 w 112"/>
                <a:gd name="T19" fmla="*/ 120 h 120"/>
                <a:gd name="T20" fmla="*/ 8 w 112"/>
                <a:gd name="T21" fmla="*/ 120 h 120"/>
                <a:gd name="T22" fmla="*/ 32 w 112"/>
                <a:gd name="T23" fmla="*/ 96 h 120"/>
                <a:gd name="T24" fmla="*/ 56 w 112"/>
                <a:gd name="T25" fmla="*/ 120 h 120"/>
                <a:gd name="T26" fmla="*/ 64 w 112"/>
                <a:gd name="T27" fmla="*/ 120 h 120"/>
                <a:gd name="T28" fmla="*/ 46 w 112"/>
                <a:gd name="T29" fmla="*/ 91 h 120"/>
                <a:gd name="T30" fmla="*/ 56 w 112"/>
                <a:gd name="T31" fmla="*/ 72 h 120"/>
                <a:gd name="T32" fmla="*/ 80 w 112"/>
                <a:gd name="T33" fmla="*/ 48 h 120"/>
                <a:gd name="T34" fmla="*/ 104 w 112"/>
                <a:gd name="T35" fmla="*/ 72 h 120"/>
                <a:gd name="T36" fmla="*/ 112 w 112"/>
                <a:gd name="T37" fmla="*/ 72 h 120"/>
                <a:gd name="T38" fmla="*/ 94 w 112"/>
                <a:gd name="T39" fmla="*/ 43 h 120"/>
                <a:gd name="T40" fmla="*/ 32 w 112"/>
                <a:gd name="T41" fmla="*/ 88 h 120"/>
                <a:gd name="T42" fmla="*/ 16 w 112"/>
                <a:gd name="T43" fmla="*/ 72 h 120"/>
                <a:gd name="T44" fmla="*/ 32 w 112"/>
                <a:gd name="T45" fmla="*/ 56 h 120"/>
                <a:gd name="T46" fmla="*/ 48 w 112"/>
                <a:gd name="T47" fmla="*/ 72 h 120"/>
                <a:gd name="T48" fmla="*/ 32 w 112"/>
                <a:gd name="T49" fmla="*/ 88 h 120"/>
                <a:gd name="T50" fmla="*/ 80 w 112"/>
                <a:gd name="T51" fmla="*/ 40 h 120"/>
                <a:gd name="T52" fmla="*/ 64 w 112"/>
                <a:gd name="T53" fmla="*/ 24 h 120"/>
                <a:gd name="T54" fmla="*/ 80 w 112"/>
                <a:gd name="T55" fmla="*/ 8 h 120"/>
                <a:gd name="T56" fmla="*/ 96 w 112"/>
                <a:gd name="T57" fmla="*/ 24 h 120"/>
                <a:gd name="T58" fmla="*/ 80 w 112"/>
                <a:gd name="T59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120">
                  <a:moveTo>
                    <a:pt x="94" y="43"/>
                  </a:moveTo>
                  <a:cubicBezTo>
                    <a:pt x="100" y="39"/>
                    <a:pt x="104" y="32"/>
                    <a:pt x="104" y="24"/>
                  </a:cubicBezTo>
                  <a:cubicBezTo>
                    <a:pt x="104" y="10"/>
                    <a:pt x="93" y="0"/>
                    <a:pt x="80" y="0"/>
                  </a:cubicBezTo>
                  <a:cubicBezTo>
                    <a:pt x="67" y="0"/>
                    <a:pt x="56" y="10"/>
                    <a:pt x="56" y="24"/>
                  </a:cubicBezTo>
                  <a:cubicBezTo>
                    <a:pt x="56" y="32"/>
                    <a:pt x="60" y="39"/>
                    <a:pt x="66" y="43"/>
                  </a:cubicBezTo>
                  <a:cubicBezTo>
                    <a:pt x="59" y="46"/>
                    <a:pt x="54" y="51"/>
                    <a:pt x="51" y="58"/>
                  </a:cubicBezTo>
                  <a:cubicBezTo>
                    <a:pt x="47" y="52"/>
                    <a:pt x="40" y="48"/>
                    <a:pt x="32" y="48"/>
                  </a:cubicBezTo>
                  <a:cubicBezTo>
                    <a:pt x="19" y="48"/>
                    <a:pt x="8" y="58"/>
                    <a:pt x="8" y="72"/>
                  </a:cubicBezTo>
                  <a:cubicBezTo>
                    <a:pt x="8" y="80"/>
                    <a:pt x="12" y="87"/>
                    <a:pt x="18" y="91"/>
                  </a:cubicBezTo>
                  <a:cubicBezTo>
                    <a:pt x="7" y="96"/>
                    <a:pt x="0" y="107"/>
                    <a:pt x="0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6"/>
                    <a:pt x="19" y="96"/>
                    <a:pt x="32" y="96"/>
                  </a:cubicBezTo>
                  <a:cubicBezTo>
                    <a:pt x="45" y="96"/>
                    <a:pt x="56" y="106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07"/>
                    <a:pt x="57" y="96"/>
                    <a:pt x="46" y="91"/>
                  </a:cubicBezTo>
                  <a:cubicBezTo>
                    <a:pt x="52" y="87"/>
                    <a:pt x="56" y="80"/>
                    <a:pt x="56" y="72"/>
                  </a:cubicBezTo>
                  <a:cubicBezTo>
                    <a:pt x="56" y="58"/>
                    <a:pt x="67" y="48"/>
                    <a:pt x="80" y="48"/>
                  </a:cubicBezTo>
                  <a:cubicBezTo>
                    <a:pt x="93" y="48"/>
                    <a:pt x="104" y="58"/>
                    <a:pt x="104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59"/>
                    <a:pt x="105" y="48"/>
                    <a:pt x="94" y="43"/>
                  </a:cubicBezTo>
                  <a:close/>
                  <a:moveTo>
                    <a:pt x="32" y="88"/>
                  </a:moveTo>
                  <a:cubicBezTo>
                    <a:pt x="23" y="88"/>
                    <a:pt x="16" y="81"/>
                    <a:pt x="16" y="72"/>
                  </a:cubicBezTo>
                  <a:cubicBezTo>
                    <a:pt x="16" y="63"/>
                    <a:pt x="23" y="56"/>
                    <a:pt x="32" y="56"/>
                  </a:cubicBezTo>
                  <a:cubicBezTo>
                    <a:pt x="41" y="56"/>
                    <a:pt x="48" y="63"/>
                    <a:pt x="48" y="72"/>
                  </a:cubicBezTo>
                  <a:cubicBezTo>
                    <a:pt x="48" y="81"/>
                    <a:pt x="41" y="88"/>
                    <a:pt x="32" y="88"/>
                  </a:cubicBezTo>
                  <a:close/>
                  <a:moveTo>
                    <a:pt x="80" y="40"/>
                  </a:moveTo>
                  <a:cubicBezTo>
                    <a:pt x="71" y="40"/>
                    <a:pt x="64" y="33"/>
                    <a:pt x="64" y="24"/>
                  </a:cubicBezTo>
                  <a:cubicBezTo>
                    <a:pt x="64" y="15"/>
                    <a:pt x="71" y="8"/>
                    <a:pt x="80" y="8"/>
                  </a:cubicBezTo>
                  <a:cubicBezTo>
                    <a:pt x="89" y="8"/>
                    <a:pt x="96" y="15"/>
                    <a:pt x="96" y="24"/>
                  </a:cubicBezTo>
                  <a:cubicBezTo>
                    <a:pt x="96" y="33"/>
                    <a:pt x="89" y="40"/>
                    <a:pt x="80" y="4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5"/>
            <p:cNvSpPr>
              <a:spLocks noChangeAspect="1" noEditPoints="1"/>
            </p:cNvSpPr>
            <p:nvPr/>
          </p:nvSpPr>
          <p:spPr bwMode="auto">
            <a:xfrm>
              <a:off x="1009575" y="5437300"/>
              <a:ext cx="385921" cy="298464"/>
            </a:xfrm>
            <a:custGeom>
              <a:avLst/>
              <a:gdLst>
                <a:gd name="T0" fmla="*/ 85 w 115"/>
                <a:gd name="T1" fmla="*/ 38 h 88"/>
                <a:gd name="T2" fmla="*/ 19 w 115"/>
                <a:gd name="T3" fmla="*/ 38 h 88"/>
                <a:gd name="T4" fmla="*/ 19 w 115"/>
                <a:gd name="T5" fmla="*/ 32 h 88"/>
                <a:gd name="T6" fmla="*/ 85 w 115"/>
                <a:gd name="T7" fmla="*/ 32 h 88"/>
                <a:gd name="T8" fmla="*/ 85 w 115"/>
                <a:gd name="T9" fmla="*/ 38 h 88"/>
                <a:gd name="T10" fmla="*/ 115 w 115"/>
                <a:gd name="T11" fmla="*/ 9 h 88"/>
                <a:gd name="T12" fmla="*/ 0 w 115"/>
                <a:gd name="T13" fmla="*/ 9 h 88"/>
                <a:gd name="T14" fmla="*/ 0 w 115"/>
                <a:gd name="T15" fmla="*/ 0 h 88"/>
                <a:gd name="T16" fmla="*/ 115 w 115"/>
                <a:gd name="T17" fmla="*/ 0 h 88"/>
                <a:gd name="T18" fmla="*/ 115 w 115"/>
                <a:gd name="T19" fmla="*/ 9 h 88"/>
                <a:gd name="T20" fmla="*/ 98 w 115"/>
                <a:gd name="T21" fmla="*/ 3 h 88"/>
                <a:gd name="T22" fmla="*/ 94 w 115"/>
                <a:gd name="T23" fmla="*/ 3 h 88"/>
                <a:gd name="T24" fmla="*/ 94 w 115"/>
                <a:gd name="T25" fmla="*/ 6 h 88"/>
                <a:gd name="T26" fmla="*/ 98 w 115"/>
                <a:gd name="T27" fmla="*/ 6 h 88"/>
                <a:gd name="T28" fmla="*/ 98 w 115"/>
                <a:gd name="T29" fmla="*/ 3 h 88"/>
                <a:gd name="T30" fmla="*/ 105 w 115"/>
                <a:gd name="T31" fmla="*/ 3 h 88"/>
                <a:gd name="T32" fmla="*/ 101 w 115"/>
                <a:gd name="T33" fmla="*/ 3 h 88"/>
                <a:gd name="T34" fmla="*/ 101 w 115"/>
                <a:gd name="T35" fmla="*/ 6 h 88"/>
                <a:gd name="T36" fmla="*/ 105 w 115"/>
                <a:gd name="T37" fmla="*/ 6 h 88"/>
                <a:gd name="T38" fmla="*/ 105 w 115"/>
                <a:gd name="T39" fmla="*/ 3 h 88"/>
                <a:gd name="T40" fmla="*/ 112 w 115"/>
                <a:gd name="T41" fmla="*/ 3 h 88"/>
                <a:gd name="T42" fmla="*/ 108 w 115"/>
                <a:gd name="T43" fmla="*/ 3 h 88"/>
                <a:gd name="T44" fmla="*/ 108 w 115"/>
                <a:gd name="T45" fmla="*/ 6 h 88"/>
                <a:gd name="T46" fmla="*/ 112 w 115"/>
                <a:gd name="T47" fmla="*/ 6 h 88"/>
                <a:gd name="T48" fmla="*/ 112 w 115"/>
                <a:gd name="T49" fmla="*/ 3 h 88"/>
                <a:gd name="T50" fmla="*/ 115 w 115"/>
                <a:gd name="T51" fmla="*/ 13 h 88"/>
                <a:gd name="T52" fmla="*/ 115 w 115"/>
                <a:gd name="T53" fmla="*/ 88 h 88"/>
                <a:gd name="T54" fmla="*/ 0 w 115"/>
                <a:gd name="T55" fmla="*/ 88 h 88"/>
                <a:gd name="T56" fmla="*/ 0 w 115"/>
                <a:gd name="T57" fmla="*/ 13 h 88"/>
                <a:gd name="T58" fmla="*/ 115 w 115"/>
                <a:gd name="T59" fmla="*/ 13 h 88"/>
                <a:gd name="T60" fmla="*/ 108 w 115"/>
                <a:gd name="T61" fmla="*/ 20 h 88"/>
                <a:gd name="T62" fmla="*/ 7 w 115"/>
                <a:gd name="T63" fmla="*/ 20 h 88"/>
                <a:gd name="T64" fmla="*/ 7 w 115"/>
                <a:gd name="T65" fmla="*/ 81 h 88"/>
                <a:gd name="T66" fmla="*/ 108 w 115"/>
                <a:gd name="T67" fmla="*/ 81 h 88"/>
                <a:gd name="T68" fmla="*/ 108 w 115"/>
                <a:gd name="T69" fmla="*/ 20 h 88"/>
                <a:gd name="T70" fmla="*/ 66 w 115"/>
                <a:gd name="T71" fmla="*/ 41 h 88"/>
                <a:gd name="T72" fmla="*/ 19 w 115"/>
                <a:gd name="T73" fmla="*/ 41 h 88"/>
                <a:gd name="T74" fmla="*/ 19 w 115"/>
                <a:gd name="T75" fmla="*/ 48 h 88"/>
                <a:gd name="T76" fmla="*/ 66 w 115"/>
                <a:gd name="T77" fmla="*/ 48 h 88"/>
                <a:gd name="T78" fmla="*/ 66 w 115"/>
                <a:gd name="T79" fmla="*/ 41 h 88"/>
                <a:gd name="T80" fmla="*/ 77 w 115"/>
                <a:gd name="T81" fmla="*/ 51 h 88"/>
                <a:gd name="T82" fmla="*/ 19 w 115"/>
                <a:gd name="T83" fmla="*/ 51 h 88"/>
                <a:gd name="T84" fmla="*/ 19 w 115"/>
                <a:gd name="T85" fmla="*/ 57 h 88"/>
                <a:gd name="T86" fmla="*/ 77 w 115"/>
                <a:gd name="T87" fmla="*/ 57 h 88"/>
                <a:gd name="T88" fmla="*/ 77 w 115"/>
                <a:gd name="T89" fmla="*/ 51 h 88"/>
                <a:gd name="T90" fmla="*/ 45 w 115"/>
                <a:gd name="T91" fmla="*/ 61 h 88"/>
                <a:gd name="T92" fmla="*/ 19 w 115"/>
                <a:gd name="T93" fmla="*/ 61 h 88"/>
                <a:gd name="T94" fmla="*/ 19 w 115"/>
                <a:gd name="T95" fmla="*/ 67 h 88"/>
                <a:gd name="T96" fmla="*/ 45 w 115"/>
                <a:gd name="T97" fmla="*/ 67 h 88"/>
                <a:gd name="T98" fmla="*/ 45 w 115"/>
                <a:gd name="T99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88">
                  <a:moveTo>
                    <a:pt x="85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8"/>
                    <a:pt x="85" y="38"/>
                    <a:pt x="85" y="38"/>
                  </a:cubicBezTo>
                  <a:close/>
                  <a:moveTo>
                    <a:pt x="115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9"/>
                  </a:lnTo>
                  <a:close/>
                  <a:moveTo>
                    <a:pt x="98" y="3"/>
                  </a:moveTo>
                  <a:cubicBezTo>
                    <a:pt x="94" y="3"/>
                    <a:pt x="94" y="3"/>
                    <a:pt x="94" y="3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3"/>
                  </a:lnTo>
                  <a:close/>
                  <a:moveTo>
                    <a:pt x="105" y="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5" y="6"/>
                    <a:pt x="105" y="6"/>
                    <a:pt x="105" y="6"/>
                  </a:cubicBezTo>
                  <a:lnTo>
                    <a:pt x="105" y="3"/>
                  </a:lnTo>
                  <a:close/>
                  <a:moveTo>
                    <a:pt x="112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12" y="6"/>
                    <a:pt x="112" y="6"/>
                    <a:pt x="112" y="6"/>
                  </a:cubicBezTo>
                  <a:lnTo>
                    <a:pt x="112" y="3"/>
                  </a:lnTo>
                  <a:close/>
                  <a:moveTo>
                    <a:pt x="115" y="13"/>
                  </a:moveTo>
                  <a:cubicBezTo>
                    <a:pt x="115" y="88"/>
                    <a:pt x="115" y="88"/>
                    <a:pt x="115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15" y="13"/>
                  </a:lnTo>
                  <a:close/>
                  <a:moveTo>
                    <a:pt x="108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108" y="81"/>
                    <a:pt x="108" y="81"/>
                    <a:pt x="108" y="81"/>
                  </a:cubicBezTo>
                  <a:lnTo>
                    <a:pt x="108" y="20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19" y="41"/>
                  </a:cubicBezTo>
                  <a:cubicBezTo>
                    <a:pt x="19" y="41"/>
                    <a:pt x="19" y="41"/>
                    <a:pt x="19" y="48"/>
                  </a:cubicBezTo>
                  <a:cubicBezTo>
                    <a:pt x="19" y="48"/>
                    <a:pt x="19" y="48"/>
                    <a:pt x="66" y="48"/>
                  </a:cubicBezTo>
                  <a:cubicBezTo>
                    <a:pt x="66" y="48"/>
                    <a:pt x="66" y="48"/>
                    <a:pt x="66" y="41"/>
                  </a:cubicBezTo>
                  <a:close/>
                  <a:moveTo>
                    <a:pt x="77" y="51"/>
                  </a:moveTo>
                  <a:cubicBezTo>
                    <a:pt x="77" y="51"/>
                    <a:pt x="77" y="51"/>
                    <a:pt x="19" y="51"/>
                  </a:cubicBezTo>
                  <a:cubicBezTo>
                    <a:pt x="19" y="51"/>
                    <a:pt x="19" y="51"/>
                    <a:pt x="19" y="57"/>
                  </a:cubicBezTo>
                  <a:cubicBezTo>
                    <a:pt x="19" y="57"/>
                    <a:pt x="19" y="57"/>
                    <a:pt x="77" y="57"/>
                  </a:cubicBezTo>
                  <a:cubicBezTo>
                    <a:pt x="77" y="57"/>
                    <a:pt x="77" y="57"/>
                    <a:pt x="77" y="51"/>
                  </a:cubicBezTo>
                  <a:close/>
                  <a:moveTo>
                    <a:pt x="45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1"/>
                    <a:pt x="45" y="61"/>
                    <a:pt x="45" y="6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7859" y="2324795"/>
            <a:ext cx="1142838" cy="684116"/>
            <a:chOff x="427037" y="2783415"/>
            <a:chExt cx="1143000" cy="684213"/>
          </a:xfrm>
        </p:grpSpPr>
        <p:sp>
          <p:nvSpPr>
            <p:cNvPr id="7" name="Rectangle 6"/>
            <p:cNvSpPr/>
            <p:nvPr/>
          </p:nvSpPr>
          <p:spPr bwMode="auto">
            <a:xfrm>
              <a:off x="427037" y="2783415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9" name="Freeform 5"/>
            <p:cNvSpPr>
              <a:spLocks noChangeAspect="1" noEditPoints="1"/>
            </p:cNvSpPr>
            <p:nvPr/>
          </p:nvSpPr>
          <p:spPr bwMode="black">
            <a:xfrm>
              <a:off x="560546" y="3024868"/>
              <a:ext cx="273004" cy="230301"/>
            </a:xfrm>
            <a:custGeom>
              <a:avLst/>
              <a:gdLst>
                <a:gd name="T0" fmla="*/ 202 w 389"/>
                <a:gd name="T1" fmla="*/ 6 h 328"/>
                <a:gd name="T2" fmla="*/ 177 w 389"/>
                <a:gd name="T3" fmla="*/ 18 h 328"/>
                <a:gd name="T4" fmla="*/ 177 w 389"/>
                <a:gd name="T5" fmla="*/ 19 h 328"/>
                <a:gd name="T6" fmla="*/ 177 w 389"/>
                <a:gd name="T7" fmla="*/ 20 h 328"/>
                <a:gd name="T8" fmla="*/ 177 w 389"/>
                <a:gd name="T9" fmla="*/ 20 h 328"/>
                <a:gd name="T10" fmla="*/ 113 w 389"/>
                <a:gd name="T11" fmla="*/ 188 h 328"/>
                <a:gd name="T12" fmla="*/ 112 w 389"/>
                <a:gd name="T13" fmla="*/ 188 h 328"/>
                <a:gd name="T14" fmla="*/ 44 w 389"/>
                <a:gd name="T15" fmla="*/ 17 h 328"/>
                <a:gd name="T16" fmla="*/ 44 w 389"/>
                <a:gd name="T17" fmla="*/ 17 h 328"/>
                <a:gd name="T18" fmla="*/ 43 w 389"/>
                <a:gd name="T19" fmla="*/ 14 h 328"/>
                <a:gd name="T20" fmla="*/ 16 w 389"/>
                <a:gd name="T21" fmla="*/ 4 h 328"/>
                <a:gd name="T22" fmla="*/ 4 w 389"/>
                <a:gd name="T23" fmla="*/ 30 h 328"/>
                <a:gd name="T24" fmla="*/ 90 w 389"/>
                <a:gd name="T25" fmla="*/ 241 h 328"/>
                <a:gd name="T26" fmla="*/ 85 w 389"/>
                <a:gd name="T27" fmla="*/ 252 h 328"/>
                <a:gd name="T28" fmla="*/ 41 w 389"/>
                <a:gd name="T29" fmla="*/ 291 h 328"/>
                <a:gd name="T30" fmla="*/ 29 w 389"/>
                <a:gd name="T31" fmla="*/ 291 h 328"/>
                <a:gd name="T32" fmla="*/ 11 w 389"/>
                <a:gd name="T33" fmla="*/ 304 h 328"/>
                <a:gd name="T34" fmla="*/ 23 w 389"/>
                <a:gd name="T35" fmla="*/ 326 h 328"/>
                <a:gd name="T36" fmla="*/ 44 w 389"/>
                <a:gd name="T37" fmla="*/ 328 h 328"/>
                <a:gd name="T38" fmla="*/ 123 w 389"/>
                <a:gd name="T39" fmla="*/ 260 h 328"/>
                <a:gd name="T40" fmla="*/ 213 w 389"/>
                <a:gd name="T41" fmla="*/ 36 h 328"/>
                <a:gd name="T42" fmla="*/ 215 w 389"/>
                <a:gd name="T43" fmla="*/ 32 h 328"/>
                <a:gd name="T44" fmla="*/ 214 w 389"/>
                <a:gd name="T45" fmla="*/ 32 h 328"/>
                <a:gd name="T46" fmla="*/ 215 w 389"/>
                <a:gd name="T47" fmla="*/ 31 h 328"/>
                <a:gd name="T48" fmla="*/ 202 w 389"/>
                <a:gd name="T49" fmla="*/ 6 h 328"/>
                <a:gd name="T50" fmla="*/ 389 w 389"/>
                <a:gd name="T51" fmla="*/ 169 h 328"/>
                <a:gd name="T52" fmla="*/ 370 w 389"/>
                <a:gd name="T53" fmla="*/ 188 h 328"/>
                <a:gd name="T54" fmla="*/ 254 w 389"/>
                <a:gd name="T55" fmla="*/ 170 h 328"/>
                <a:gd name="T56" fmla="*/ 370 w 389"/>
                <a:gd name="T57" fmla="*/ 149 h 328"/>
                <a:gd name="T58" fmla="*/ 389 w 389"/>
                <a:gd name="T59" fmla="*/ 169 h 328"/>
                <a:gd name="T60" fmla="*/ 342 w 389"/>
                <a:gd name="T61" fmla="*/ 52 h 328"/>
                <a:gd name="T62" fmla="*/ 335 w 389"/>
                <a:gd name="T63" fmla="*/ 78 h 328"/>
                <a:gd name="T64" fmla="*/ 225 w 389"/>
                <a:gd name="T65" fmla="*/ 119 h 328"/>
                <a:gd name="T66" fmla="*/ 316 w 389"/>
                <a:gd name="T67" fmla="*/ 44 h 328"/>
                <a:gd name="T68" fmla="*/ 342 w 389"/>
                <a:gd name="T69" fmla="*/ 52 h 328"/>
                <a:gd name="T70" fmla="*/ 316 w 389"/>
                <a:gd name="T71" fmla="*/ 296 h 328"/>
                <a:gd name="T72" fmla="*/ 225 w 389"/>
                <a:gd name="T73" fmla="*/ 221 h 328"/>
                <a:gd name="T74" fmla="*/ 335 w 389"/>
                <a:gd name="T75" fmla="*/ 262 h 328"/>
                <a:gd name="T76" fmla="*/ 342 w 389"/>
                <a:gd name="T77" fmla="*/ 288 h 328"/>
                <a:gd name="T78" fmla="*/ 316 w 389"/>
                <a:gd name="T79" fmla="*/ 29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9" h="328">
                  <a:moveTo>
                    <a:pt x="202" y="6"/>
                  </a:moveTo>
                  <a:cubicBezTo>
                    <a:pt x="192" y="3"/>
                    <a:pt x="181" y="8"/>
                    <a:pt x="177" y="18"/>
                  </a:cubicBezTo>
                  <a:cubicBezTo>
                    <a:pt x="177" y="18"/>
                    <a:pt x="177" y="19"/>
                    <a:pt x="177" y="19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70" y="38"/>
                    <a:pt x="113" y="188"/>
                    <a:pt x="113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8" y="5"/>
                    <a:pt x="27" y="0"/>
                    <a:pt x="16" y="4"/>
                  </a:cubicBezTo>
                  <a:cubicBezTo>
                    <a:pt x="6" y="8"/>
                    <a:pt x="0" y="19"/>
                    <a:pt x="4" y="30"/>
                  </a:cubicBezTo>
                  <a:cubicBezTo>
                    <a:pt x="12" y="51"/>
                    <a:pt x="90" y="241"/>
                    <a:pt x="90" y="241"/>
                  </a:cubicBezTo>
                  <a:cubicBezTo>
                    <a:pt x="85" y="252"/>
                    <a:pt x="85" y="252"/>
                    <a:pt x="85" y="252"/>
                  </a:cubicBezTo>
                  <a:cubicBezTo>
                    <a:pt x="77" y="276"/>
                    <a:pt x="67" y="291"/>
                    <a:pt x="41" y="291"/>
                  </a:cubicBezTo>
                  <a:cubicBezTo>
                    <a:pt x="39" y="291"/>
                    <a:pt x="30" y="291"/>
                    <a:pt x="29" y="291"/>
                  </a:cubicBezTo>
                  <a:cubicBezTo>
                    <a:pt x="21" y="290"/>
                    <a:pt x="13" y="296"/>
                    <a:pt x="11" y="304"/>
                  </a:cubicBezTo>
                  <a:cubicBezTo>
                    <a:pt x="8" y="314"/>
                    <a:pt x="14" y="323"/>
                    <a:pt x="23" y="326"/>
                  </a:cubicBezTo>
                  <a:cubicBezTo>
                    <a:pt x="30" y="327"/>
                    <a:pt x="37" y="328"/>
                    <a:pt x="44" y="328"/>
                  </a:cubicBezTo>
                  <a:cubicBezTo>
                    <a:pt x="91" y="328"/>
                    <a:pt x="107" y="300"/>
                    <a:pt x="123" y="260"/>
                  </a:cubicBezTo>
                  <a:cubicBezTo>
                    <a:pt x="123" y="260"/>
                    <a:pt x="209" y="45"/>
                    <a:pt x="213" y="36"/>
                  </a:cubicBezTo>
                  <a:cubicBezTo>
                    <a:pt x="214" y="34"/>
                    <a:pt x="214" y="33"/>
                    <a:pt x="215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8" y="20"/>
                    <a:pt x="212" y="9"/>
                    <a:pt x="202" y="6"/>
                  </a:cubicBezTo>
                  <a:close/>
                  <a:moveTo>
                    <a:pt x="389" y="169"/>
                  </a:moveTo>
                  <a:cubicBezTo>
                    <a:pt x="389" y="179"/>
                    <a:pt x="381" y="188"/>
                    <a:pt x="370" y="188"/>
                  </a:cubicBezTo>
                  <a:cubicBezTo>
                    <a:pt x="359" y="188"/>
                    <a:pt x="254" y="181"/>
                    <a:pt x="254" y="170"/>
                  </a:cubicBezTo>
                  <a:cubicBezTo>
                    <a:pt x="254" y="159"/>
                    <a:pt x="359" y="149"/>
                    <a:pt x="370" y="149"/>
                  </a:cubicBezTo>
                  <a:cubicBezTo>
                    <a:pt x="381" y="149"/>
                    <a:pt x="389" y="158"/>
                    <a:pt x="389" y="169"/>
                  </a:cubicBezTo>
                  <a:close/>
                  <a:moveTo>
                    <a:pt x="342" y="52"/>
                  </a:moveTo>
                  <a:cubicBezTo>
                    <a:pt x="348" y="61"/>
                    <a:pt x="344" y="73"/>
                    <a:pt x="335" y="78"/>
                  </a:cubicBezTo>
                  <a:cubicBezTo>
                    <a:pt x="326" y="83"/>
                    <a:pt x="231" y="128"/>
                    <a:pt x="225" y="119"/>
                  </a:cubicBezTo>
                  <a:cubicBezTo>
                    <a:pt x="220" y="109"/>
                    <a:pt x="307" y="49"/>
                    <a:pt x="316" y="44"/>
                  </a:cubicBezTo>
                  <a:cubicBezTo>
                    <a:pt x="325" y="39"/>
                    <a:pt x="337" y="42"/>
                    <a:pt x="342" y="52"/>
                  </a:cubicBezTo>
                  <a:close/>
                  <a:moveTo>
                    <a:pt x="316" y="296"/>
                  </a:moveTo>
                  <a:cubicBezTo>
                    <a:pt x="307" y="290"/>
                    <a:pt x="220" y="230"/>
                    <a:pt x="225" y="221"/>
                  </a:cubicBezTo>
                  <a:cubicBezTo>
                    <a:pt x="231" y="212"/>
                    <a:pt x="326" y="256"/>
                    <a:pt x="335" y="262"/>
                  </a:cubicBezTo>
                  <a:cubicBezTo>
                    <a:pt x="344" y="267"/>
                    <a:pt x="348" y="279"/>
                    <a:pt x="342" y="288"/>
                  </a:cubicBezTo>
                  <a:cubicBezTo>
                    <a:pt x="337" y="298"/>
                    <a:pt x="325" y="301"/>
                    <a:pt x="316" y="29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grpSp>
          <p:nvGrpSpPr>
            <p:cNvPr id="42" name="Group 4"/>
            <p:cNvGrpSpPr>
              <a:grpSpLocks noChangeAspect="1"/>
            </p:cNvGrpSpPr>
            <p:nvPr/>
          </p:nvGrpSpPr>
          <p:grpSpPr bwMode="auto">
            <a:xfrm>
              <a:off x="954882" y="2873372"/>
              <a:ext cx="508864" cy="499824"/>
              <a:chOff x="835" y="1907"/>
              <a:chExt cx="394" cy="387"/>
            </a:xfrm>
            <a:solidFill>
              <a:srgbClr val="F8F8F8"/>
            </a:solidFill>
          </p:grpSpPr>
          <p:sp>
            <p:nvSpPr>
              <p:cNvPr id="44" name="Rectangle 5"/>
              <p:cNvSpPr>
                <a:spLocks noChangeArrowheads="1"/>
              </p:cNvSpPr>
              <p:nvPr/>
            </p:nvSpPr>
            <p:spPr bwMode="auto">
              <a:xfrm>
                <a:off x="1035" y="2064"/>
                <a:ext cx="6" cy="30"/>
              </a:xfrm>
              <a:prstGeom prst="rect">
                <a:avLst/>
              </a:prstGeom>
              <a:grpFill/>
              <a:ln w="381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1035" y="2101"/>
                <a:ext cx="5" cy="5"/>
              </a:xfrm>
              <a:prstGeom prst="rect">
                <a:avLst/>
              </a:prstGeom>
              <a:grpFill/>
              <a:ln w="381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1022" y="2131"/>
                <a:ext cx="32" cy="6"/>
              </a:xfrm>
              <a:prstGeom prst="rect">
                <a:avLst/>
              </a:prstGeom>
              <a:grpFill/>
              <a:ln w="381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1022" y="2143"/>
                <a:ext cx="32" cy="6"/>
              </a:xfrm>
              <a:prstGeom prst="rect">
                <a:avLst/>
              </a:prstGeom>
              <a:grpFill/>
              <a:ln w="381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9"/>
              <p:cNvSpPr>
                <a:spLocks noChangeArrowheads="1"/>
              </p:cNvSpPr>
              <p:nvPr/>
            </p:nvSpPr>
            <p:spPr bwMode="auto">
              <a:xfrm>
                <a:off x="1025" y="2156"/>
                <a:ext cx="25" cy="6"/>
              </a:xfrm>
              <a:prstGeom prst="rect">
                <a:avLst/>
              </a:prstGeom>
              <a:grpFill/>
              <a:ln w="381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0"/>
              <p:cNvSpPr>
                <a:spLocks noEditPoints="1"/>
              </p:cNvSpPr>
              <p:nvPr/>
            </p:nvSpPr>
            <p:spPr bwMode="auto">
              <a:xfrm>
                <a:off x="1003" y="2045"/>
                <a:ext cx="69" cy="80"/>
              </a:xfrm>
              <a:custGeom>
                <a:avLst/>
                <a:gdLst>
                  <a:gd name="T0" fmla="*/ 70 w 90"/>
                  <a:gd name="T1" fmla="*/ 104 h 104"/>
                  <a:gd name="T2" fmla="*/ 20 w 90"/>
                  <a:gd name="T3" fmla="*/ 104 h 104"/>
                  <a:gd name="T4" fmla="*/ 20 w 90"/>
                  <a:gd name="T5" fmla="*/ 100 h 104"/>
                  <a:gd name="T6" fmla="*/ 9 w 90"/>
                  <a:gd name="T7" fmla="*/ 72 h 104"/>
                  <a:gd name="T8" fmla="*/ 12 w 90"/>
                  <a:gd name="T9" fmla="*/ 69 h 104"/>
                  <a:gd name="T10" fmla="*/ 9 w 90"/>
                  <a:gd name="T11" fmla="*/ 72 h 104"/>
                  <a:gd name="T12" fmla="*/ 0 w 90"/>
                  <a:gd name="T13" fmla="*/ 45 h 104"/>
                  <a:gd name="T14" fmla="*/ 45 w 90"/>
                  <a:gd name="T15" fmla="*/ 0 h 104"/>
                  <a:gd name="T16" fmla="*/ 90 w 90"/>
                  <a:gd name="T17" fmla="*/ 45 h 104"/>
                  <a:gd name="T18" fmla="*/ 81 w 90"/>
                  <a:gd name="T19" fmla="*/ 72 h 104"/>
                  <a:gd name="T20" fmla="*/ 80 w 90"/>
                  <a:gd name="T21" fmla="*/ 74 h 104"/>
                  <a:gd name="T22" fmla="*/ 70 w 90"/>
                  <a:gd name="T23" fmla="*/ 100 h 104"/>
                  <a:gd name="T24" fmla="*/ 70 w 90"/>
                  <a:gd name="T25" fmla="*/ 104 h 104"/>
                  <a:gd name="T26" fmla="*/ 28 w 90"/>
                  <a:gd name="T27" fmla="*/ 96 h 104"/>
                  <a:gd name="T28" fmla="*/ 62 w 90"/>
                  <a:gd name="T29" fmla="*/ 96 h 104"/>
                  <a:gd name="T30" fmla="*/ 75 w 90"/>
                  <a:gd name="T31" fmla="*/ 67 h 104"/>
                  <a:gd name="T32" fmla="*/ 75 w 90"/>
                  <a:gd name="T33" fmla="*/ 66 h 104"/>
                  <a:gd name="T34" fmla="*/ 82 w 90"/>
                  <a:gd name="T35" fmla="*/ 45 h 104"/>
                  <a:gd name="T36" fmla="*/ 45 w 90"/>
                  <a:gd name="T37" fmla="*/ 8 h 104"/>
                  <a:gd name="T38" fmla="*/ 8 w 90"/>
                  <a:gd name="T39" fmla="*/ 45 h 104"/>
                  <a:gd name="T40" fmla="*/ 15 w 90"/>
                  <a:gd name="T41" fmla="*/ 67 h 104"/>
                  <a:gd name="T42" fmla="*/ 15 w 90"/>
                  <a:gd name="T43" fmla="*/ 67 h 104"/>
                  <a:gd name="T44" fmla="*/ 28 w 90"/>
                  <a:gd name="T45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104">
                    <a:moveTo>
                      <a:pt x="7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19" y="85"/>
                      <a:pt x="9" y="72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3" y="64"/>
                      <a:pt x="0" y="5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55"/>
                      <a:pt x="87" y="64"/>
                      <a:pt x="81" y="72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71" y="86"/>
                      <a:pt x="70" y="100"/>
                      <a:pt x="70" y="100"/>
                    </a:cubicBezTo>
                    <a:lnTo>
                      <a:pt x="70" y="104"/>
                    </a:lnTo>
                    <a:close/>
                    <a:moveTo>
                      <a:pt x="28" y="96"/>
                    </a:moveTo>
                    <a:cubicBezTo>
                      <a:pt x="62" y="96"/>
                      <a:pt x="62" y="96"/>
                      <a:pt x="62" y="96"/>
                    </a:cubicBezTo>
                    <a:cubicBezTo>
                      <a:pt x="63" y="90"/>
                      <a:pt x="66" y="78"/>
                      <a:pt x="75" y="67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80" y="60"/>
                      <a:pt x="82" y="53"/>
                      <a:pt x="82" y="45"/>
                    </a:cubicBezTo>
                    <a:cubicBezTo>
                      <a:pt x="82" y="24"/>
                      <a:pt x="65" y="8"/>
                      <a:pt x="45" y="8"/>
                    </a:cubicBezTo>
                    <a:cubicBezTo>
                      <a:pt x="25" y="8"/>
                      <a:pt x="8" y="24"/>
                      <a:pt x="8" y="45"/>
                    </a:cubicBezTo>
                    <a:cubicBezTo>
                      <a:pt x="8" y="53"/>
                      <a:pt x="10" y="60"/>
                      <a:pt x="15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24" y="78"/>
                      <a:pt x="27" y="90"/>
                      <a:pt x="28" y="96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11"/>
              <p:cNvSpPr>
                <a:spLocks noEditPoints="1"/>
              </p:cNvSpPr>
              <p:nvPr/>
            </p:nvSpPr>
            <p:spPr bwMode="auto">
              <a:xfrm>
                <a:off x="945" y="2011"/>
                <a:ext cx="186" cy="186"/>
              </a:xfrm>
              <a:custGeom>
                <a:avLst/>
                <a:gdLst>
                  <a:gd name="T0" fmla="*/ 121 w 242"/>
                  <a:gd name="T1" fmla="*/ 242 h 242"/>
                  <a:gd name="T2" fmla="*/ 0 w 242"/>
                  <a:gd name="T3" fmla="*/ 121 h 242"/>
                  <a:gd name="T4" fmla="*/ 121 w 242"/>
                  <a:gd name="T5" fmla="*/ 0 h 242"/>
                  <a:gd name="T6" fmla="*/ 242 w 242"/>
                  <a:gd name="T7" fmla="*/ 121 h 242"/>
                  <a:gd name="T8" fmla="*/ 121 w 242"/>
                  <a:gd name="T9" fmla="*/ 242 h 242"/>
                  <a:gd name="T10" fmla="*/ 121 w 242"/>
                  <a:gd name="T11" fmla="*/ 8 h 242"/>
                  <a:gd name="T12" fmla="*/ 8 w 242"/>
                  <a:gd name="T13" fmla="*/ 121 h 242"/>
                  <a:gd name="T14" fmla="*/ 121 w 242"/>
                  <a:gd name="T15" fmla="*/ 234 h 242"/>
                  <a:gd name="T16" fmla="*/ 234 w 242"/>
                  <a:gd name="T17" fmla="*/ 121 h 242"/>
                  <a:gd name="T18" fmla="*/ 121 w 242"/>
                  <a:gd name="T19" fmla="*/ 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" h="242">
                    <a:moveTo>
                      <a:pt x="121" y="242"/>
                    </a:moveTo>
                    <a:cubicBezTo>
                      <a:pt x="54" y="242"/>
                      <a:pt x="0" y="188"/>
                      <a:pt x="0" y="121"/>
                    </a:cubicBezTo>
                    <a:cubicBezTo>
                      <a:pt x="0" y="54"/>
                      <a:pt x="54" y="0"/>
                      <a:pt x="121" y="0"/>
                    </a:cubicBezTo>
                    <a:cubicBezTo>
                      <a:pt x="188" y="0"/>
                      <a:pt x="242" y="54"/>
                      <a:pt x="242" y="121"/>
                    </a:cubicBezTo>
                    <a:cubicBezTo>
                      <a:pt x="242" y="188"/>
                      <a:pt x="188" y="242"/>
                      <a:pt x="121" y="242"/>
                    </a:cubicBezTo>
                    <a:close/>
                    <a:moveTo>
                      <a:pt x="121" y="8"/>
                    </a:moveTo>
                    <a:cubicBezTo>
                      <a:pt x="59" y="8"/>
                      <a:pt x="8" y="59"/>
                      <a:pt x="8" y="121"/>
                    </a:cubicBezTo>
                    <a:cubicBezTo>
                      <a:pt x="8" y="183"/>
                      <a:pt x="59" y="234"/>
                      <a:pt x="121" y="234"/>
                    </a:cubicBezTo>
                    <a:cubicBezTo>
                      <a:pt x="183" y="234"/>
                      <a:pt x="234" y="183"/>
                      <a:pt x="234" y="121"/>
                    </a:cubicBezTo>
                    <a:cubicBezTo>
                      <a:pt x="234" y="59"/>
                      <a:pt x="183" y="8"/>
                      <a:pt x="121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893" y="2129"/>
                <a:ext cx="62" cy="33"/>
              </a:xfrm>
              <a:custGeom>
                <a:avLst/>
                <a:gdLst>
                  <a:gd name="T0" fmla="*/ 34 w 80"/>
                  <a:gd name="T1" fmla="*/ 24 h 43"/>
                  <a:gd name="T2" fmla="*/ 80 w 80"/>
                  <a:gd name="T3" fmla="*/ 8 h 43"/>
                  <a:gd name="T4" fmla="*/ 78 w 80"/>
                  <a:gd name="T5" fmla="*/ 0 h 43"/>
                  <a:gd name="T6" fmla="*/ 32 w 80"/>
                  <a:gd name="T7" fmla="*/ 16 h 43"/>
                  <a:gd name="T8" fmla="*/ 17 w 80"/>
                  <a:gd name="T9" fmla="*/ 8 h 43"/>
                  <a:gd name="T10" fmla="*/ 0 w 80"/>
                  <a:gd name="T11" fmla="*/ 26 h 43"/>
                  <a:gd name="T12" fmla="*/ 17 w 80"/>
                  <a:gd name="T13" fmla="*/ 43 h 43"/>
                  <a:gd name="T14" fmla="*/ 35 w 80"/>
                  <a:gd name="T15" fmla="*/ 26 h 43"/>
                  <a:gd name="T16" fmla="*/ 34 w 80"/>
                  <a:gd name="T17" fmla="*/ 24 h 43"/>
                  <a:gd name="T18" fmla="*/ 17 w 80"/>
                  <a:gd name="T19" fmla="*/ 35 h 43"/>
                  <a:gd name="T20" fmla="*/ 8 w 80"/>
                  <a:gd name="T21" fmla="*/ 26 h 43"/>
                  <a:gd name="T22" fmla="*/ 17 w 80"/>
                  <a:gd name="T23" fmla="*/ 16 h 43"/>
                  <a:gd name="T24" fmla="*/ 27 w 80"/>
                  <a:gd name="T25" fmla="*/ 26 h 43"/>
                  <a:gd name="T26" fmla="*/ 17 w 80"/>
                  <a:gd name="T27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43">
                    <a:moveTo>
                      <a:pt x="34" y="24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5"/>
                      <a:pt x="79" y="3"/>
                      <a:pt x="78" y="0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9" y="11"/>
                      <a:pt x="23" y="8"/>
                      <a:pt x="17" y="8"/>
                    </a:cubicBezTo>
                    <a:cubicBezTo>
                      <a:pt x="8" y="8"/>
                      <a:pt x="0" y="16"/>
                      <a:pt x="0" y="26"/>
                    </a:cubicBezTo>
                    <a:cubicBezTo>
                      <a:pt x="0" y="35"/>
                      <a:pt x="8" y="43"/>
                      <a:pt x="17" y="43"/>
                    </a:cubicBezTo>
                    <a:cubicBezTo>
                      <a:pt x="27" y="43"/>
                      <a:pt x="35" y="35"/>
                      <a:pt x="35" y="26"/>
                    </a:cubicBezTo>
                    <a:cubicBezTo>
                      <a:pt x="35" y="25"/>
                      <a:pt x="35" y="24"/>
                      <a:pt x="34" y="24"/>
                    </a:cubicBezTo>
                    <a:close/>
                    <a:moveTo>
                      <a:pt x="17" y="35"/>
                    </a:moveTo>
                    <a:cubicBezTo>
                      <a:pt x="12" y="35"/>
                      <a:pt x="8" y="31"/>
                      <a:pt x="8" y="26"/>
                    </a:cubicBezTo>
                    <a:cubicBezTo>
                      <a:pt x="8" y="20"/>
                      <a:pt x="12" y="16"/>
                      <a:pt x="17" y="16"/>
                    </a:cubicBezTo>
                    <a:cubicBezTo>
                      <a:pt x="22" y="16"/>
                      <a:pt x="27" y="20"/>
                      <a:pt x="27" y="26"/>
                    </a:cubicBezTo>
                    <a:cubicBezTo>
                      <a:pt x="27" y="31"/>
                      <a:pt x="22" y="35"/>
                      <a:pt x="17" y="35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1114" y="2144"/>
                <a:ext cx="56" cy="41"/>
              </a:xfrm>
              <a:custGeom>
                <a:avLst/>
                <a:gdLst>
                  <a:gd name="T0" fmla="*/ 55 w 73"/>
                  <a:gd name="T1" fmla="*/ 53 h 53"/>
                  <a:gd name="T2" fmla="*/ 73 w 73"/>
                  <a:gd name="T3" fmla="*/ 36 h 53"/>
                  <a:gd name="T4" fmla="*/ 55 w 73"/>
                  <a:gd name="T5" fmla="*/ 19 h 53"/>
                  <a:gd name="T6" fmla="*/ 44 w 73"/>
                  <a:gd name="T7" fmla="*/ 23 h 53"/>
                  <a:gd name="T8" fmla="*/ 4 w 73"/>
                  <a:gd name="T9" fmla="*/ 0 h 53"/>
                  <a:gd name="T10" fmla="*/ 0 w 73"/>
                  <a:gd name="T11" fmla="*/ 7 h 53"/>
                  <a:gd name="T12" fmla="*/ 39 w 73"/>
                  <a:gd name="T13" fmla="*/ 29 h 53"/>
                  <a:gd name="T14" fmla="*/ 38 w 73"/>
                  <a:gd name="T15" fmla="*/ 36 h 53"/>
                  <a:gd name="T16" fmla="*/ 55 w 73"/>
                  <a:gd name="T17" fmla="*/ 53 h 53"/>
                  <a:gd name="T18" fmla="*/ 55 w 73"/>
                  <a:gd name="T19" fmla="*/ 27 h 53"/>
                  <a:gd name="T20" fmla="*/ 65 w 73"/>
                  <a:gd name="T21" fmla="*/ 36 h 53"/>
                  <a:gd name="T22" fmla="*/ 55 w 73"/>
                  <a:gd name="T23" fmla="*/ 45 h 53"/>
                  <a:gd name="T24" fmla="*/ 46 w 73"/>
                  <a:gd name="T25" fmla="*/ 36 h 53"/>
                  <a:gd name="T26" fmla="*/ 55 w 73"/>
                  <a:gd name="T27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3">
                    <a:moveTo>
                      <a:pt x="55" y="53"/>
                    </a:moveTo>
                    <a:cubicBezTo>
                      <a:pt x="65" y="53"/>
                      <a:pt x="73" y="45"/>
                      <a:pt x="73" y="36"/>
                    </a:cubicBezTo>
                    <a:cubicBezTo>
                      <a:pt x="73" y="26"/>
                      <a:pt x="65" y="19"/>
                      <a:pt x="55" y="19"/>
                    </a:cubicBezTo>
                    <a:cubicBezTo>
                      <a:pt x="51" y="19"/>
                      <a:pt x="47" y="20"/>
                      <a:pt x="44" y="2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1" y="5"/>
                      <a:pt x="0" y="7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8" y="31"/>
                      <a:pt x="38" y="33"/>
                      <a:pt x="38" y="36"/>
                    </a:cubicBezTo>
                    <a:cubicBezTo>
                      <a:pt x="38" y="45"/>
                      <a:pt x="46" y="53"/>
                      <a:pt x="55" y="53"/>
                    </a:cubicBezTo>
                    <a:close/>
                    <a:moveTo>
                      <a:pt x="55" y="27"/>
                    </a:moveTo>
                    <a:cubicBezTo>
                      <a:pt x="60" y="27"/>
                      <a:pt x="65" y="31"/>
                      <a:pt x="65" y="36"/>
                    </a:cubicBezTo>
                    <a:cubicBezTo>
                      <a:pt x="65" y="41"/>
                      <a:pt x="60" y="45"/>
                      <a:pt x="55" y="45"/>
                    </a:cubicBezTo>
                    <a:cubicBezTo>
                      <a:pt x="50" y="45"/>
                      <a:pt x="46" y="41"/>
                      <a:pt x="46" y="36"/>
                    </a:cubicBezTo>
                    <a:cubicBezTo>
                      <a:pt x="46" y="31"/>
                      <a:pt x="50" y="27"/>
                      <a:pt x="55" y="27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4"/>
              <p:cNvSpPr>
                <a:spLocks noEditPoints="1"/>
              </p:cNvSpPr>
              <p:nvPr/>
            </p:nvSpPr>
            <p:spPr bwMode="auto">
              <a:xfrm>
                <a:off x="1119" y="2041"/>
                <a:ext cx="64" cy="34"/>
              </a:xfrm>
              <a:custGeom>
                <a:avLst/>
                <a:gdLst>
                  <a:gd name="T0" fmla="*/ 66 w 83"/>
                  <a:gd name="T1" fmla="*/ 34 h 44"/>
                  <a:gd name="T2" fmla="*/ 83 w 83"/>
                  <a:gd name="T3" fmla="*/ 17 h 44"/>
                  <a:gd name="T4" fmla="*/ 66 w 83"/>
                  <a:gd name="T5" fmla="*/ 0 h 44"/>
                  <a:gd name="T6" fmla="*/ 48 w 83"/>
                  <a:gd name="T7" fmla="*/ 17 h 44"/>
                  <a:gd name="T8" fmla="*/ 48 w 83"/>
                  <a:gd name="T9" fmla="*/ 18 h 44"/>
                  <a:gd name="T10" fmla="*/ 0 w 83"/>
                  <a:gd name="T11" fmla="*/ 37 h 44"/>
                  <a:gd name="T12" fmla="*/ 3 w 83"/>
                  <a:gd name="T13" fmla="*/ 44 h 44"/>
                  <a:gd name="T14" fmla="*/ 51 w 83"/>
                  <a:gd name="T15" fmla="*/ 26 h 44"/>
                  <a:gd name="T16" fmla="*/ 66 w 83"/>
                  <a:gd name="T17" fmla="*/ 34 h 44"/>
                  <a:gd name="T18" fmla="*/ 66 w 83"/>
                  <a:gd name="T19" fmla="*/ 8 h 44"/>
                  <a:gd name="T20" fmla="*/ 75 w 83"/>
                  <a:gd name="T21" fmla="*/ 17 h 44"/>
                  <a:gd name="T22" fmla="*/ 66 w 83"/>
                  <a:gd name="T23" fmla="*/ 26 h 44"/>
                  <a:gd name="T24" fmla="*/ 56 w 83"/>
                  <a:gd name="T25" fmla="*/ 17 h 44"/>
                  <a:gd name="T26" fmla="*/ 66 w 83"/>
                  <a:gd name="T2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44">
                    <a:moveTo>
                      <a:pt x="66" y="34"/>
                    </a:moveTo>
                    <a:cubicBezTo>
                      <a:pt x="75" y="34"/>
                      <a:pt x="83" y="27"/>
                      <a:pt x="83" y="17"/>
                    </a:cubicBezTo>
                    <a:cubicBezTo>
                      <a:pt x="83" y="7"/>
                      <a:pt x="75" y="0"/>
                      <a:pt x="66" y="0"/>
                    </a:cubicBezTo>
                    <a:cubicBezTo>
                      <a:pt x="56" y="0"/>
                      <a:pt x="48" y="7"/>
                      <a:pt x="48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9"/>
                      <a:pt x="2" y="42"/>
                      <a:pt x="3" y="44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4" y="31"/>
                      <a:pt x="59" y="34"/>
                      <a:pt x="66" y="34"/>
                    </a:cubicBezTo>
                    <a:close/>
                    <a:moveTo>
                      <a:pt x="66" y="8"/>
                    </a:moveTo>
                    <a:cubicBezTo>
                      <a:pt x="71" y="8"/>
                      <a:pt x="75" y="12"/>
                      <a:pt x="75" y="17"/>
                    </a:cubicBezTo>
                    <a:cubicBezTo>
                      <a:pt x="75" y="22"/>
                      <a:pt x="71" y="26"/>
                      <a:pt x="66" y="26"/>
                    </a:cubicBezTo>
                    <a:cubicBezTo>
                      <a:pt x="60" y="26"/>
                      <a:pt x="56" y="22"/>
                      <a:pt x="56" y="17"/>
                    </a:cubicBezTo>
                    <a:cubicBezTo>
                      <a:pt x="56" y="12"/>
                      <a:pt x="60" y="8"/>
                      <a:pt x="66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1092" y="2169"/>
                <a:ext cx="84" cy="96"/>
              </a:xfrm>
              <a:custGeom>
                <a:avLst/>
                <a:gdLst>
                  <a:gd name="T0" fmla="*/ 91 w 109"/>
                  <a:gd name="T1" fmla="*/ 91 h 125"/>
                  <a:gd name="T2" fmla="*/ 84 w 109"/>
                  <a:gd name="T3" fmla="*/ 92 h 125"/>
                  <a:gd name="T4" fmla="*/ 6 w 109"/>
                  <a:gd name="T5" fmla="*/ 0 h 125"/>
                  <a:gd name="T6" fmla="*/ 0 w 109"/>
                  <a:gd name="T7" fmla="*/ 6 h 125"/>
                  <a:gd name="T8" fmla="*/ 77 w 109"/>
                  <a:gd name="T9" fmla="*/ 98 h 125"/>
                  <a:gd name="T10" fmla="*/ 74 w 109"/>
                  <a:gd name="T11" fmla="*/ 108 h 125"/>
                  <a:gd name="T12" fmla="*/ 91 w 109"/>
                  <a:gd name="T13" fmla="*/ 125 h 125"/>
                  <a:gd name="T14" fmla="*/ 109 w 109"/>
                  <a:gd name="T15" fmla="*/ 108 h 125"/>
                  <a:gd name="T16" fmla="*/ 91 w 109"/>
                  <a:gd name="T17" fmla="*/ 91 h 125"/>
                  <a:gd name="T18" fmla="*/ 91 w 109"/>
                  <a:gd name="T19" fmla="*/ 117 h 125"/>
                  <a:gd name="T20" fmla="*/ 82 w 109"/>
                  <a:gd name="T21" fmla="*/ 108 h 125"/>
                  <a:gd name="T22" fmla="*/ 91 w 109"/>
                  <a:gd name="T23" fmla="*/ 99 h 125"/>
                  <a:gd name="T24" fmla="*/ 101 w 109"/>
                  <a:gd name="T25" fmla="*/ 108 h 125"/>
                  <a:gd name="T26" fmla="*/ 91 w 109"/>
                  <a:gd name="T27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5">
                    <a:moveTo>
                      <a:pt x="91" y="91"/>
                    </a:moveTo>
                    <a:cubicBezTo>
                      <a:pt x="88" y="91"/>
                      <a:pt x="86" y="91"/>
                      <a:pt x="84" y="9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5" y="100"/>
                      <a:pt x="74" y="104"/>
                      <a:pt x="74" y="108"/>
                    </a:cubicBezTo>
                    <a:cubicBezTo>
                      <a:pt x="74" y="118"/>
                      <a:pt x="82" y="125"/>
                      <a:pt x="91" y="125"/>
                    </a:cubicBezTo>
                    <a:cubicBezTo>
                      <a:pt x="101" y="125"/>
                      <a:pt x="109" y="118"/>
                      <a:pt x="109" y="108"/>
                    </a:cubicBezTo>
                    <a:cubicBezTo>
                      <a:pt x="109" y="98"/>
                      <a:pt x="101" y="91"/>
                      <a:pt x="91" y="91"/>
                    </a:cubicBezTo>
                    <a:close/>
                    <a:moveTo>
                      <a:pt x="91" y="117"/>
                    </a:moveTo>
                    <a:cubicBezTo>
                      <a:pt x="86" y="117"/>
                      <a:pt x="82" y="113"/>
                      <a:pt x="82" y="108"/>
                    </a:cubicBezTo>
                    <a:cubicBezTo>
                      <a:pt x="82" y="103"/>
                      <a:pt x="86" y="99"/>
                      <a:pt x="91" y="99"/>
                    </a:cubicBezTo>
                    <a:cubicBezTo>
                      <a:pt x="96" y="99"/>
                      <a:pt x="101" y="103"/>
                      <a:pt x="101" y="108"/>
                    </a:cubicBezTo>
                    <a:cubicBezTo>
                      <a:pt x="101" y="113"/>
                      <a:pt x="96" y="117"/>
                      <a:pt x="91" y="117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6"/>
              <p:cNvSpPr>
                <a:spLocks noEditPoints="1"/>
              </p:cNvSpPr>
              <p:nvPr/>
            </p:nvSpPr>
            <p:spPr bwMode="auto">
              <a:xfrm>
                <a:off x="919" y="2168"/>
                <a:ext cx="63" cy="70"/>
              </a:xfrm>
              <a:custGeom>
                <a:avLst/>
                <a:gdLst>
                  <a:gd name="T0" fmla="*/ 82 w 82"/>
                  <a:gd name="T1" fmla="*/ 6 h 92"/>
                  <a:gd name="T2" fmla="*/ 76 w 82"/>
                  <a:gd name="T3" fmla="*/ 0 h 92"/>
                  <a:gd name="T4" fmla="*/ 24 w 82"/>
                  <a:gd name="T5" fmla="*/ 59 h 92"/>
                  <a:gd name="T6" fmla="*/ 17 w 82"/>
                  <a:gd name="T7" fmla="*/ 57 h 92"/>
                  <a:gd name="T8" fmla="*/ 0 w 82"/>
                  <a:gd name="T9" fmla="*/ 74 h 92"/>
                  <a:gd name="T10" fmla="*/ 17 w 82"/>
                  <a:gd name="T11" fmla="*/ 92 h 92"/>
                  <a:gd name="T12" fmla="*/ 34 w 82"/>
                  <a:gd name="T13" fmla="*/ 74 h 92"/>
                  <a:gd name="T14" fmla="*/ 31 w 82"/>
                  <a:gd name="T15" fmla="*/ 63 h 92"/>
                  <a:gd name="T16" fmla="*/ 82 w 82"/>
                  <a:gd name="T17" fmla="*/ 6 h 92"/>
                  <a:gd name="T18" fmla="*/ 17 w 82"/>
                  <a:gd name="T19" fmla="*/ 84 h 92"/>
                  <a:gd name="T20" fmla="*/ 8 w 82"/>
                  <a:gd name="T21" fmla="*/ 74 h 92"/>
                  <a:gd name="T22" fmla="*/ 17 w 82"/>
                  <a:gd name="T23" fmla="*/ 65 h 92"/>
                  <a:gd name="T24" fmla="*/ 26 w 82"/>
                  <a:gd name="T25" fmla="*/ 74 h 92"/>
                  <a:gd name="T26" fmla="*/ 17 w 82"/>
                  <a:gd name="T27" fmla="*/ 8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92">
                    <a:moveTo>
                      <a:pt x="82" y="6"/>
                    </a:moveTo>
                    <a:cubicBezTo>
                      <a:pt x="80" y="4"/>
                      <a:pt x="78" y="2"/>
                      <a:pt x="76" y="0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2" y="58"/>
                      <a:pt x="20" y="57"/>
                      <a:pt x="17" y="57"/>
                    </a:cubicBezTo>
                    <a:cubicBezTo>
                      <a:pt x="8" y="57"/>
                      <a:pt x="0" y="65"/>
                      <a:pt x="0" y="74"/>
                    </a:cubicBezTo>
                    <a:cubicBezTo>
                      <a:pt x="0" y="84"/>
                      <a:pt x="8" y="92"/>
                      <a:pt x="17" y="92"/>
                    </a:cubicBezTo>
                    <a:cubicBezTo>
                      <a:pt x="27" y="92"/>
                      <a:pt x="34" y="84"/>
                      <a:pt x="34" y="74"/>
                    </a:cubicBezTo>
                    <a:cubicBezTo>
                      <a:pt x="34" y="70"/>
                      <a:pt x="33" y="66"/>
                      <a:pt x="31" y="63"/>
                    </a:cubicBezTo>
                    <a:lnTo>
                      <a:pt x="82" y="6"/>
                    </a:lnTo>
                    <a:close/>
                    <a:moveTo>
                      <a:pt x="17" y="84"/>
                    </a:moveTo>
                    <a:cubicBezTo>
                      <a:pt x="12" y="84"/>
                      <a:pt x="8" y="79"/>
                      <a:pt x="8" y="74"/>
                    </a:cubicBezTo>
                    <a:cubicBezTo>
                      <a:pt x="8" y="69"/>
                      <a:pt x="12" y="65"/>
                      <a:pt x="17" y="65"/>
                    </a:cubicBezTo>
                    <a:cubicBezTo>
                      <a:pt x="22" y="65"/>
                      <a:pt x="26" y="69"/>
                      <a:pt x="26" y="74"/>
                    </a:cubicBezTo>
                    <a:cubicBezTo>
                      <a:pt x="26" y="79"/>
                      <a:pt x="22" y="84"/>
                      <a:pt x="17" y="84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7"/>
              <p:cNvSpPr>
                <a:spLocks noEditPoints="1"/>
              </p:cNvSpPr>
              <p:nvPr/>
            </p:nvSpPr>
            <p:spPr bwMode="auto">
              <a:xfrm>
                <a:off x="1125" y="2115"/>
                <a:ext cx="104" cy="32"/>
              </a:xfrm>
              <a:custGeom>
                <a:avLst/>
                <a:gdLst>
                  <a:gd name="T0" fmla="*/ 119 w 136"/>
                  <a:gd name="T1" fmla="*/ 7 h 42"/>
                  <a:gd name="T2" fmla="*/ 103 w 136"/>
                  <a:gd name="T3" fmla="*/ 17 h 42"/>
                  <a:gd name="T4" fmla="*/ 1 w 136"/>
                  <a:gd name="T5" fmla="*/ 0 h 42"/>
                  <a:gd name="T6" fmla="*/ 0 w 136"/>
                  <a:gd name="T7" fmla="*/ 8 h 42"/>
                  <a:gd name="T8" fmla="*/ 102 w 136"/>
                  <a:gd name="T9" fmla="*/ 25 h 42"/>
                  <a:gd name="T10" fmla="*/ 119 w 136"/>
                  <a:gd name="T11" fmla="*/ 42 h 42"/>
                  <a:gd name="T12" fmla="*/ 136 w 136"/>
                  <a:gd name="T13" fmla="*/ 24 h 42"/>
                  <a:gd name="T14" fmla="*/ 119 w 136"/>
                  <a:gd name="T15" fmla="*/ 7 h 42"/>
                  <a:gd name="T16" fmla="*/ 119 w 136"/>
                  <a:gd name="T17" fmla="*/ 34 h 42"/>
                  <a:gd name="T18" fmla="*/ 109 w 136"/>
                  <a:gd name="T19" fmla="*/ 24 h 42"/>
                  <a:gd name="T20" fmla="*/ 119 w 136"/>
                  <a:gd name="T21" fmla="*/ 15 h 42"/>
                  <a:gd name="T22" fmla="*/ 128 w 136"/>
                  <a:gd name="T23" fmla="*/ 24 h 42"/>
                  <a:gd name="T24" fmla="*/ 119 w 136"/>
                  <a:gd name="T25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42">
                    <a:moveTo>
                      <a:pt x="119" y="7"/>
                    </a:moveTo>
                    <a:cubicBezTo>
                      <a:pt x="112" y="7"/>
                      <a:pt x="106" y="11"/>
                      <a:pt x="103" y="1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34"/>
                      <a:pt x="109" y="42"/>
                      <a:pt x="119" y="42"/>
                    </a:cubicBezTo>
                    <a:cubicBezTo>
                      <a:pt x="128" y="42"/>
                      <a:pt x="136" y="34"/>
                      <a:pt x="136" y="24"/>
                    </a:cubicBezTo>
                    <a:cubicBezTo>
                      <a:pt x="136" y="15"/>
                      <a:pt x="128" y="7"/>
                      <a:pt x="119" y="7"/>
                    </a:cubicBezTo>
                    <a:close/>
                    <a:moveTo>
                      <a:pt x="119" y="34"/>
                    </a:moveTo>
                    <a:cubicBezTo>
                      <a:pt x="114" y="34"/>
                      <a:pt x="109" y="29"/>
                      <a:pt x="109" y="24"/>
                    </a:cubicBezTo>
                    <a:cubicBezTo>
                      <a:pt x="109" y="19"/>
                      <a:pt x="114" y="15"/>
                      <a:pt x="119" y="15"/>
                    </a:cubicBezTo>
                    <a:cubicBezTo>
                      <a:pt x="124" y="15"/>
                      <a:pt x="128" y="19"/>
                      <a:pt x="128" y="24"/>
                    </a:cubicBezTo>
                    <a:cubicBezTo>
                      <a:pt x="128" y="29"/>
                      <a:pt x="124" y="34"/>
                      <a:pt x="119" y="34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8"/>
              <p:cNvSpPr>
                <a:spLocks noEditPoints="1"/>
              </p:cNvSpPr>
              <p:nvPr/>
            </p:nvSpPr>
            <p:spPr bwMode="auto">
              <a:xfrm>
                <a:off x="1103" y="1964"/>
                <a:ext cx="95" cy="86"/>
              </a:xfrm>
              <a:custGeom>
                <a:avLst/>
                <a:gdLst>
                  <a:gd name="T0" fmla="*/ 0 w 124"/>
                  <a:gd name="T1" fmla="*/ 105 h 112"/>
                  <a:gd name="T2" fmla="*/ 5 w 124"/>
                  <a:gd name="T3" fmla="*/ 112 h 112"/>
                  <a:gd name="T4" fmla="*/ 98 w 124"/>
                  <a:gd name="T5" fmla="*/ 32 h 112"/>
                  <a:gd name="T6" fmla="*/ 107 w 124"/>
                  <a:gd name="T7" fmla="*/ 35 h 112"/>
                  <a:gd name="T8" fmla="*/ 124 w 124"/>
                  <a:gd name="T9" fmla="*/ 18 h 112"/>
                  <a:gd name="T10" fmla="*/ 107 w 124"/>
                  <a:gd name="T11" fmla="*/ 0 h 112"/>
                  <a:gd name="T12" fmla="*/ 90 w 124"/>
                  <a:gd name="T13" fmla="*/ 18 h 112"/>
                  <a:gd name="T14" fmla="*/ 92 w 124"/>
                  <a:gd name="T15" fmla="*/ 27 h 112"/>
                  <a:gd name="T16" fmla="*/ 0 w 124"/>
                  <a:gd name="T17" fmla="*/ 105 h 112"/>
                  <a:gd name="T18" fmla="*/ 107 w 124"/>
                  <a:gd name="T19" fmla="*/ 8 h 112"/>
                  <a:gd name="T20" fmla="*/ 116 w 124"/>
                  <a:gd name="T21" fmla="*/ 18 h 112"/>
                  <a:gd name="T22" fmla="*/ 107 w 124"/>
                  <a:gd name="T23" fmla="*/ 27 h 112"/>
                  <a:gd name="T24" fmla="*/ 98 w 124"/>
                  <a:gd name="T25" fmla="*/ 18 h 112"/>
                  <a:gd name="T26" fmla="*/ 107 w 124"/>
                  <a:gd name="T27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112">
                    <a:moveTo>
                      <a:pt x="0" y="105"/>
                    </a:moveTo>
                    <a:cubicBezTo>
                      <a:pt x="2" y="107"/>
                      <a:pt x="3" y="109"/>
                      <a:pt x="5" y="112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1" y="34"/>
                      <a:pt x="104" y="35"/>
                      <a:pt x="107" y="35"/>
                    </a:cubicBezTo>
                    <a:cubicBezTo>
                      <a:pt x="117" y="35"/>
                      <a:pt x="124" y="27"/>
                      <a:pt x="124" y="18"/>
                    </a:cubicBezTo>
                    <a:cubicBezTo>
                      <a:pt x="124" y="8"/>
                      <a:pt x="117" y="0"/>
                      <a:pt x="107" y="0"/>
                    </a:cubicBezTo>
                    <a:cubicBezTo>
                      <a:pt x="97" y="0"/>
                      <a:pt x="90" y="8"/>
                      <a:pt x="90" y="18"/>
                    </a:cubicBezTo>
                    <a:cubicBezTo>
                      <a:pt x="90" y="21"/>
                      <a:pt x="91" y="24"/>
                      <a:pt x="92" y="27"/>
                    </a:cubicBezTo>
                    <a:lnTo>
                      <a:pt x="0" y="105"/>
                    </a:lnTo>
                    <a:close/>
                    <a:moveTo>
                      <a:pt x="107" y="8"/>
                    </a:moveTo>
                    <a:cubicBezTo>
                      <a:pt x="112" y="8"/>
                      <a:pt x="116" y="12"/>
                      <a:pt x="116" y="18"/>
                    </a:cubicBezTo>
                    <a:cubicBezTo>
                      <a:pt x="116" y="23"/>
                      <a:pt x="112" y="27"/>
                      <a:pt x="107" y="27"/>
                    </a:cubicBezTo>
                    <a:cubicBezTo>
                      <a:pt x="102" y="27"/>
                      <a:pt x="98" y="23"/>
                      <a:pt x="98" y="18"/>
                    </a:cubicBezTo>
                    <a:cubicBezTo>
                      <a:pt x="98" y="12"/>
                      <a:pt x="102" y="8"/>
                      <a:pt x="107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9"/>
              <p:cNvSpPr>
                <a:spLocks noEditPoints="1"/>
              </p:cNvSpPr>
              <p:nvPr/>
            </p:nvSpPr>
            <p:spPr bwMode="auto">
              <a:xfrm>
                <a:off x="903" y="2018"/>
                <a:ext cx="60" cy="44"/>
              </a:xfrm>
              <a:custGeom>
                <a:avLst/>
                <a:gdLst>
                  <a:gd name="T0" fmla="*/ 18 w 78"/>
                  <a:gd name="T1" fmla="*/ 35 h 57"/>
                  <a:gd name="T2" fmla="*/ 30 w 78"/>
                  <a:gd name="T3" fmla="*/ 30 h 57"/>
                  <a:gd name="T4" fmla="*/ 74 w 78"/>
                  <a:gd name="T5" fmla="*/ 57 h 57"/>
                  <a:gd name="T6" fmla="*/ 78 w 78"/>
                  <a:gd name="T7" fmla="*/ 50 h 57"/>
                  <a:gd name="T8" fmla="*/ 34 w 78"/>
                  <a:gd name="T9" fmla="*/ 23 h 57"/>
                  <a:gd name="T10" fmla="*/ 35 w 78"/>
                  <a:gd name="T11" fmla="*/ 17 h 57"/>
                  <a:gd name="T12" fmla="*/ 18 w 78"/>
                  <a:gd name="T13" fmla="*/ 0 h 57"/>
                  <a:gd name="T14" fmla="*/ 0 w 78"/>
                  <a:gd name="T15" fmla="*/ 17 h 57"/>
                  <a:gd name="T16" fmla="*/ 18 w 78"/>
                  <a:gd name="T17" fmla="*/ 35 h 57"/>
                  <a:gd name="T18" fmla="*/ 18 w 78"/>
                  <a:gd name="T19" fmla="*/ 8 h 57"/>
                  <a:gd name="T20" fmla="*/ 27 w 78"/>
                  <a:gd name="T21" fmla="*/ 17 h 57"/>
                  <a:gd name="T22" fmla="*/ 18 w 78"/>
                  <a:gd name="T23" fmla="*/ 27 h 57"/>
                  <a:gd name="T24" fmla="*/ 8 w 78"/>
                  <a:gd name="T25" fmla="*/ 17 h 57"/>
                  <a:gd name="T26" fmla="*/ 18 w 78"/>
                  <a:gd name="T27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57">
                    <a:moveTo>
                      <a:pt x="18" y="35"/>
                    </a:moveTo>
                    <a:cubicBezTo>
                      <a:pt x="22" y="35"/>
                      <a:pt x="26" y="33"/>
                      <a:pt x="30" y="30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5" y="54"/>
                      <a:pt x="77" y="52"/>
                      <a:pt x="78" y="50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5" y="21"/>
                      <a:pt x="35" y="19"/>
                      <a:pt x="35" y="17"/>
                    </a:cubicBezTo>
                    <a:cubicBezTo>
                      <a:pt x="35" y="8"/>
                      <a:pt x="27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lose/>
                    <a:moveTo>
                      <a:pt x="18" y="8"/>
                    </a:moveTo>
                    <a:cubicBezTo>
                      <a:pt x="23" y="8"/>
                      <a:pt x="27" y="12"/>
                      <a:pt x="27" y="17"/>
                    </a:cubicBezTo>
                    <a:cubicBezTo>
                      <a:pt x="27" y="23"/>
                      <a:pt x="23" y="27"/>
                      <a:pt x="18" y="27"/>
                    </a:cubicBezTo>
                    <a:cubicBezTo>
                      <a:pt x="13" y="27"/>
                      <a:pt x="8" y="23"/>
                      <a:pt x="8" y="17"/>
                    </a:cubicBezTo>
                    <a:cubicBezTo>
                      <a:pt x="8" y="12"/>
                      <a:pt x="13" y="8"/>
                      <a:pt x="18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0"/>
              <p:cNvSpPr>
                <a:spLocks noEditPoints="1"/>
              </p:cNvSpPr>
              <p:nvPr/>
            </p:nvSpPr>
            <p:spPr bwMode="auto">
              <a:xfrm>
                <a:off x="1078" y="1970"/>
                <a:ext cx="40" cy="58"/>
              </a:xfrm>
              <a:custGeom>
                <a:avLst/>
                <a:gdLst>
                  <a:gd name="T0" fmla="*/ 0 w 52"/>
                  <a:gd name="T1" fmla="*/ 72 h 76"/>
                  <a:gd name="T2" fmla="*/ 7 w 52"/>
                  <a:gd name="T3" fmla="*/ 76 h 76"/>
                  <a:gd name="T4" fmla="*/ 30 w 52"/>
                  <a:gd name="T5" fmla="*/ 34 h 76"/>
                  <a:gd name="T6" fmla="*/ 34 w 52"/>
                  <a:gd name="T7" fmla="*/ 35 h 76"/>
                  <a:gd name="T8" fmla="*/ 52 w 52"/>
                  <a:gd name="T9" fmla="*/ 18 h 76"/>
                  <a:gd name="T10" fmla="*/ 34 w 52"/>
                  <a:gd name="T11" fmla="*/ 0 h 76"/>
                  <a:gd name="T12" fmla="*/ 17 w 52"/>
                  <a:gd name="T13" fmla="*/ 18 h 76"/>
                  <a:gd name="T14" fmla="*/ 23 w 52"/>
                  <a:gd name="T15" fmla="*/ 31 h 76"/>
                  <a:gd name="T16" fmla="*/ 0 w 52"/>
                  <a:gd name="T17" fmla="*/ 72 h 76"/>
                  <a:gd name="T18" fmla="*/ 34 w 52"/>
                  <a:gd name="T19" fmla="*/ 8 h 76"/>
                  <a:gd name="T20" fmla="*/ 44 w 52"/>
                  <a:gd name="T21" fmla="*/ 18 h 76"/>
                  <a:gd name="T22" fmla="*/ 34 w 52"/>
                  <a:gd name="T23" fmla="*/ 27 h 76"/>
                  <a:gd name="T24" fmla="*/ 25 w 52"/>
                  <a:gd name="T25" fmla="*/ 18 h 76"/>
                  <a:gd name="T26" fmla="*/ 34 w 52"/>
                  <a:gd name="T27" fmla="*/ 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76">
                    <a:moveTo>
                      <a:pt x="0" y="72"/>
                    </a:moveTo>
                    <a:cubicBezTo>
                      <a:pt x="2" y="74"/>
                      <a:pt x="5" y="75"/>
                      <a:pt x="7" y="76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5"/>
                      <a:pt x="33" y="35"/>
                      <a:pt x="34" y="35"/>
                    </a:cubicBezTo>
                    <a:cubicBezTo>
                      <a:pt x="44" y="35"/>
                      <a:pt x="52" y="27"/>
                      <a:pt x="52" y="18"/>
                    </a:cubicBezTo>
                    <a:cubicBezTo>
                      <a:pt x="52" y="8"/>
                      <a:pt x="44" y="0"/>
                      <a:pt x="34" y="0"/>
                    </a:cubicBezTo>
                    <a:cubicBezTo>
                      <a:pt x="25" y="0"/>
                      <a:pt x="17" y="8"/>
                      <a:pt x="17" y="18"/>
                    </a:cubicBezTo>
                    <a:cubicBezTo>
                      <a:pt x="17" y="23"/>
                      <a:pt x="19" y="27"/>
                      <a:pt x="23" y="31"/>
                    </a:cubicBezTo>
                    <a:lnTo>
                      <a:pt x="0" y="72"/>
                    </a:lnTo>
                    <a:close/>
                    <a:moveTo>
                      <a:pt x="34" y="8"/>
                    </a:moveTo>
                    <a:cubicBezTo>
                      <a:pt x="39" y="8"/>
                      <a:pt x="44" y="13"/>
                      <a:pt x="44" y="18"/>
                    </a:cubicBezTo>
                    <a:cubicBezTo>
                      <a:pt x="44" y="23"/>
                      <a:pt x="39" y="27"/>
                      <a:pt x="34" y="27"/>
                    </a:cubicBezTo>
                    <a:cubicBezTo>
                      <a:pt x="29" y="27"/>
                      <a:pt x="25" y="23"/>
                      <a:pt x="25" y="18"/>
                    </a:cubicBezTo>
                    <a:cubicBezTo>
                      <a:pt x="25" y="13"/>
                      <a:pt x="29" y="8"/>
                      <a:pt x="34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1"/>
              <p:cNvSpPr>
                <a:spLocks noEditPoints="1"/>
              </p:cNvSpPr>
              <p:nvPr/>
            </p:nvSpPr>
            <p:spPr bwMode="auto">
              <a:xfrm>
                <a:off x="992" y="2190"/>
                <a:ext cx="33" cy="104"/>
              </a:xfrm>
              <a:custGeom>
                <a:avLst/>
                <a:gdLst>
                  <a:gd name="T0" fmla="*/ 25 w 43"/>
                  <a:gd name="T1" fmla="*/ 102 h 135"/>
                  <a:gd name="T2" fmla="*/ 43 w 43"/>
                  <a:gd name="T3" fmla="*/ 2 h 135"/>
                  <a:gd name="T4" fmla="*/ 35 w 43"/>
                  <a:gd name="T5" fmla="*/ 0 h 135"/>
                  <a:gd name="T6" fmla="*/ 17 w 43"/>
                  <a:gd name="T7" fmla="*/ 100 h 135"/>
                  <a:gd name="T8" fmla="*/ 17 w 43"/>
                  <a:gd name="T9" fmla="*/ 100 h 135"/>
                  <a:gd name="T10" fmla="*/ 0 w 43"/>
                  <a:gd name="T11" fmla="*/ 117 h 135"/>
                  <a:gd name="T12" fmla="*/ 17 w 43"/>
                  <a:gd name="T13" fmla="*/ 135 h 135"/>
                  <a:gd name="T14" fmla="*/ 34 w 43"/>
                  <a:gd name="T15" fmla="*/ 117 h 135"/>
                  <a:gd name="T16" fmla="*/ 25 w 43"/>
                  <a:gd name="T17" fmla="*/ 102 h 135"/>
                  <a:gd name="T18" fmla="*/ 17 w 43"/>
                  <a:gd name="T19" fmla="*/ 127 h 135"/>
                  <a:gd name="T20" fmla="*/ 8 w 43"/>
                  <a:gd name="T21" fmla="*/ 117 h 135"/>
                  <a:gd name="T22" fmla="*/ 17 w 43"/>
                  <a:gd name="T23" fmla="*/ 108 h 135"/>
                  <a:gd name="T24" fmla="*/ 26 w 43"/>
                  <a:gd name="T25" fmla="*/ 117 h 135"/>
                  <a:gd name="T26" fmla="*/ 17 w 43"/>
                  <a:gd name="T27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35">
                    <a:moveTo>
                      <a:pt x="25" y="102"/>
                    </a:moveTo>
                    <a:cubicBezTo>
                      <a:pt x="43" y="2"/>
                      <a:pt x="43" y="2"/>
                      <a:pt x="43" y="2"/>
                    </a:cubicBezTo>
                    <a:cubicBezTo>
                      <a:pt x="40" y="1"/>
                      <a:pt x="37" y="1"/>
                      <a:pt x="35" y="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7" y="100"/>
                      <a:pt x="0" y="108"/>
                      <a:pt x="0" y="117"/>
                    </a:cubicBezTo>
                    <a:cubicBezTo>
                      <a:pt x="0" y="127"/>
                      <a:pt x="7" y="135"/>
                      <a:pt x="17" y="135"/>
                    </a:cubicBezTo>
                    <a:cubicBezTo>
                      <a:pt x="27" y="135"/>
                      <a:pt x="34" y="127"/>
                      <a:pt x="34" y="117"/>
                    </a:cubicBezTo>
                    <a:cubicBezTo>
                      <a:pt x="34" y="111"/>
                      <a:pt x="30" y="105"/>
                      <a:pt x="25" y="102"/>
                    </a:cubicBezTo>
                    <a:close/>
                    <a:moveTo>
                      <a:pt x="17" y="127"/>
                    </a:moveTo>
                    <a:cubicBezTo>
                      <a:pt x="12" y="127"/>
                      <a:pt x="8" y="122"/>
                      <a:pt x="8" y="117"/>
                    </a:cubicBezTo>
                    <a:cubicBezTo>
                      <a:pt x="8" y="112"/>
                      <a:pt x="12" y="108"/>
                      <a:pt x="17" y="108"/>
                    </a:cubicBezTo>
                    <a:cubicBezTo>
                      <a:pt x="22" y="108"/>
                      <a:pt x="26" y="112"/>
                      <a:pt x="26" y="117"/>
                    </a:cubicBezTo>
                    <a:cubicBezTo>
                      <a:pt x="26" y="122"/>
                      <a:pt x="22" y="127"/>
                      <a:pt x="17" y="127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2"/>
              <p:cNvSpPr>
                <a:spLocks noEditPoints="1"/>
              </p:cNvSpPr>
              <p:nvPr/>
            </p:nvSpPr>
            <p:spPr bwMode="auto">
              <a:xfrm>
                <a:off x="975" y="1957"/>
                <a:ext cx="35" cy="66"/>
              </a:xfrm>
              <a:custGeom>
                <a:avLst/>
                <a:gdLst>
                  <a:gd name="T0" fmla="*/ 17 w 46"/>
                  <a:gd name="T1" fmla="*/ 35 h 86"/>
                  <a:gd name="T2" fmla="*/ 20 w 46"/>
                  <a:gd name="T3" fmla="*/ 35 h 86"/>
                  <a:gd name="T4" fmla="*/ 38 w 46"/>
                  <a:gd name="T5" fmla="*/ 86 h 86"/>
                  <a:gd name="T6" fmla="*/ 46 w 46"/>
                  <a:gd name="T7" fmla="*/ 83 h 86"/>
                  <a:gd name="T8" fmla="*/ 27 w 46"/>
                  <a:gd name="T9" fmla="*/ 32 h 86"/>
                  <a:gd name="T10" fmla="*/ 34 w 46"/>
                  <a:gd name="T11" fmla="*/ 18 h 86"/>
                  <a:gd name="T12" fmla="*/ 17 w 46"/>
                  <a:gd name="T13" fmla="*/ 0 h 86"/>
                  <a:gd name="T14" fmla="*/ 0 w 46"/>
                  <a:gd name="T15" fmla="*/ 18 h 86"/>
                  <a:gd name="T16" fmla="*/ 17 w 46"/>
                  <a:gd name="T17" fmla="*/ 35 h 86"/>
                  <a:gd name="T18" fmla="*/ 17 w 46"/>
                  <a:gd name="T19" fmla="*/ 8 h 86"/>
                  <a:gd name="T20" fmla="*/ 26 w 46"/>
                  <a:gd name="T21" fmla="*/ 18 h 86"/>
                  <a:gd name="T22" fmla="*/ 17 w 46"/>
                  <a:gd name="T23" fmla="*/ 27 h 86"/>
                  <a:gd name="T24" fmla="*/ 8 w 46"/>
                  <a:gd name="T25" fmla="*/ 18 h 86"/>
                  <a:gd name="T26" fmla="*/ 17 w 46"/>
                  <a:gd name="T27" fmla="*/ 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86">
                    <a:moveTo>
                      <a:pt x="17" y="35"/>
                    </a:moveTo>
                    <a:cubicBezTo>
                      <a:pt x="18" y="35"/>
                      <a:pt x="19" y="35"/>
                      <a:pt x="20" y="35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41" y="84"/>
                      <a:pt x="43" y="84"/>
                      <a:pt x="46" y="8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2" y="29"/>
                      <a:pt x="34" y="24"/>
                      <a:pt x="34" y="18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27"/>
                      <a:pt x="7" y="35"/>
                      <a:pt x="17" y="35"/>
                    </a:cubicBezTo>
                    <a:close/>
                    <a:moveTo>
                      <a:pt x="17" y="8"/>
                    </a:moveTo>
                    <a:cubicBezTo>
                      <a:pt x="22" y="8"/>
                      <a:pt x="26" y="13"/>
                      <a:pt x="26" y="18"/>
                    </a:cubicBezTo>
                    <a:cubicBezTo>
                      <a:pt x="26" y="23"/>
                      <a:pt x="22" y="27"/>
                      <a:pt x="17" y="27"/>
                    </a:cubicBezTo>
                    <a:cubicBezTo>
                      <a:pt x="12" y="27"/>
                      <a:pt x="8" y="23"/>
                      <a:pt x="8" y="18"/>
                    </a:cubicBezTo>
                    <a:cubicBezTo>
                      <a:pt x="8" y="13"/>
                      <a:pt x="12" y="8"/>
                      <a:pt x="17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3"/>
              <p:cNvSpPr>
                <a:spLocks noEditPoints="1"/>
              </p:cNvSpPr>
              <p:nvPr/>
            </p:nvSpPr>
            <p:spPr bwMode="auto">
              <a:xfrm>
                <a:off x="925" y="1921"/>
                <a:ext cx="71" cy="109"/>
              </a:xfrm>
              <a:custGeom>
                <a:avLst/>
                <a:gdLst>
                  <a:gd name="T0" fmla="*/ 17 w 92"/>
                  <a:gd name="T1" fmla="*/ 35 h 142"/>
                  <a:gd name="T2" fmla="*/ 21 w 92"/>
                  <a:gd name="T3" fmla="*/ 34 h 142"/>
                  <a:gd name="T4" fmla="*/ 85 w 92"/>
                  <a:gd name="T5" fmla="*/ 142 h 142"/>
                  <a:gd name="T6" fmla="*/ 92 w 92"/>
                  <a:gd name="T7" fmla="*/ 138 h 142"/>
                  <a:gd name="T8" fmla="*/ 28 w 92"/>
                  <a:gd name="T9" fmla="*/ 31 h 142"/>
                  <a:gd name="T10" fmla="*/ 34 w 92"/>
                  <a:gd name="T11" fmla="*/ 17 h 142"/>
                  <a:gd name="T12" fmla="*/ 17 w 92"/>
                  <a:gd name="T13" fmla="*/ 0 h 142"/>
                  <a:gd name="T14" fmla="*/ 0 w 92"/>
                  <a:gd name="T15" fmla="*/ 17 h 142"/>
                  <a:gd name="T16" fmla="*/ 17 w 92"/>
                  <a:gd name="T17" fmla="*/ 35 h 142"/>
                  <a:gd name="T18" fmla="*/ 17 w 92"/>
                  <a:gd name="T19" fmla="*/ 8 h 142"/>
                  <a:gd name="T20" fmla="*/ 26 w 92"/>
                  <a:gd name="T21" fmla="*/ 17 h 142"/>
                  <a:gd name="T22" fmla="*/ 17 w 92"/>
                  <a:gd name="T23" fmla="*/ 27 h 142"/>
                  <a:gd name="T24" fmla="*/ 8 w 92"/>
                  <a:gd name="T25" fmla="*/ 17 h 142"/>
                  <a:gd name="T26" fmla="*/ 17 w 92"/>
                  <a:gd name="T27" fmla="*/ 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42">
                    <a:moveTo>
                      <a:pt x="17" y="35"/>
                    </a:moveTo>
                    <a:cubicBezTo>
                      <a:pt x="18" y="35"/>
                      <a:pt x="19" y="34"/>
                      <a:pt x="21" y="34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87" y="141"/>
                      <a:pt x="89" y="139"/>
                      <a:pt x="92" y="138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2" y="27"/>
                      <a:pt x="34" y="23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7"/>
                      <a:pt x="7" y="35"/>
                      <a:pt x="17" y="35"/>
                    </a:cubicBezTo>
                    <a:close/>
                    <a:moveTo>
                      <a:pt x="17" y="8"/>
                    </a:moveTo>
                    <a:cubicBezTo>
                      <a:pt x="22" y="8"/>
                      <a:pt x="26" y="12"/>
                      <a:pt x="26" y="17"/>
                    </a:cubicBezTo>
                    <a:cubicBezTo>
                      <a:pt x="26" y="22"/>
                      <a:pt x="22" y="27"/>
                      <a:pt x="17" y="27"/>
                    </a:cubicBezTo>
                    <a:cubicBezTo>
                      <a:pt x="12" y="27"/>
                      <a:pt x="8" y="22"/>
                      <a:pt x="8" y="17"/>
                    </a:cubicBezTo>
                    <a:cubicBezTo>
                      <a:pt x="8" y="12"/>
                      <a:pt x="12" y="8"/>
                      <a:pt x="17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4"/>
              <p:cNvSpPr>
                <a:spLocks noEditPoints="1"/>
              </p:cNvSpPr>
              <p:nvPr/>
            </p:nvSpPr>
            <p:spPr bwMode="auto">
              <a:xfrm>
                <a:off x="835" y="2091"/>
                <a:ext cx="114" cy="26"/>
              </a:xfrm>
              <a:custGeom>
                <a:avLst/>
                <a:gdLst>
                  <a:gd name="T0" fmla="*/ 149 w 149"/>
                  <a:gd name="T1" fmla="*/ 17 h 34"/>
                  <a:gd name="T2" fmla="*/ 149 w 149"/>
                  <a:gd name="T3" fmla="*/ 13 h 34"/>
                  <a:gd name="T4" fmla="*/ 35 w 149"/>
                  <a:gd name="T5" fmla="*/ 13 h 34"/>
                  <a:gd name="T6" fmla="*/ 18 w 149"/>
                  <a:gd name="T7" fmla="*/ 0 h 34"/>
                  <a:gd name="T8" fmla="*/ 0 w 149"/>
                  <a:gd name="T9" fmla="*/ 17 h 34"/>
                  <a:gd name="T10" fmla="*/ 18 w 149"/>
                  <a:gd name="T11" fmla="*/ 34 h 34"/>
                  <a:gd name="T12" fmla="*/ 35 w 149"/>
                  <a:gd name="T13" fmla="*/ 21 h 34"/>
                  <a:gd name="T14" fmla="*/ 149 w 149"/>
                  <a:gd name="T15" fmla="*/ 21 h 34"/>
                  <a:gd name="T16" fmla="*/ 149 w 149"/>
                  <a:gd name="T17" fmla="*/ 17 h 34"/>
                  <a:gd name="T18" fmla="*/ 18 w 149"/>
                  <a:gd name="T19" fmla="*/ 26 h 34"/>
                  <a:gd name="T20" fmla="*/ 8 w 149"/>
                  <a:gd name="T21" fmla="*/ 17 h 34"/>
                  <a:gd name="T22" fmla="*/ 18 w 149"/>
                  <a:gd name="T23" fmla="*/ 8 h 34"/>
                  <a:gd name="T24" fmla="*/ 27 w 149"/>
                  <a:gd name="T25" fmla="*/ 17 h 34"/>
                  <a:gd name="T26" fmla="*/ 18 w 149"/>
                  <a:gd name="T27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34">
                    <a:moveTo>
                      <a:pt x="149" y="17"/>
                    </a:moveTo>
                    <a:cubicBezTo>
                      <a:pt x="149" y="16"/>
                      <a:pt x="149" y="14"/>
                      <a:pt x="1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3" y="5"/>
                      <a:pt x="26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26" y="34"/>
                      <a:pt x="33" y="29"/>
                      <a:pt x="35" y="2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0"/>
                      <a:pt x="149" y="18"/>
                      <a:pt x="149" y="17"/>
                    </a:cubicBezTo>
                    <a:close/>
                    <a:moveTo>
                      <a:pt x="18" y="26"/>
                    </a:moveTo>
                    <a:cubicBezTo>
                      <a:pt x="13" y="26"/>
                      <a:pt x="8" y="22"/>
                      <a:pt x="8" y="17"/>
                    </a:cubicBezTo>
                    <a:cubicBezTo>
                      <a:pt x="8" y="12"/>
                      <a:pt x="13" y="8"/>
                      <a:pt x="18" y="8"/>
                    </a:cubicBezTo>
                    <a:cubicBezTo>
                      <a:pt x="23" y="8"/>
                      <a:pt x="27" y="12"/>
                      <a:pt x="27" y="17"/>
                    </a:cubicBezTo>
                    <a:cubicBezTo>
                      <a:pt x="27" y="22"/>
                      <a:pt x="23" y="26"/>
                      <a:pt x="18" y="26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5"/>
              <p:cNvSpPr>
                <a:spLocks noEditPoints="1"/>
              </p:cNvSpPr>
              <p:nvPr/>
            </p:nvSpPr>
            <p:spPr bwMode="auto">
              <a:xfrm>
                <a:off x="1051" y="2190"/>
                <a:ext cx="29" cy="80"/>
              </a:xfrm>
              <a:custGeom>
                <a:avLst/>
                <a:gdLst>
                  <a:gd name="T0" fmla="*/ 21 w 38"/>
                  <a:gd name="T1" fmla="*/ 69 h 104"/>
                  <a:gd name="T2" fmla="*/ 8 w 38"/>
                  <a:gd name="T3" fmla="*/ 0 h 104"/>
                  <a:gd name="T4" fmla="*/ 0 w 38"/>
                  <a:gd name="T5" fmla="*/ 2 h 104"/>
                  <a:gd name="T6" fmla="*/ 13 w 38"/>
                  <a:gd name="T7" fmla="*/ 71 h 104"/>
                  <a:gd name="T8" fmla="*/ 3 w 38"/>
                  <a:gd name="T9" fmla="*/ 86 h 104"/>
                  <a:gd name="T10" fmla="*/ 20 w 38"/>
                  <a:gd name="T11" fmla="*/ 104 h 104"/>
                  <a:gd name="T12" fmla="*/ 38 w 38"/>
                  <a:gd name="T13" fmla="*/ 86 h 104"/>
                  <a:gd name="T14" fmla="*/ 21 w 38"/>
                  <a:gd name="T15" fmla="*/ 69 h 104"/>
                  <a:gd name="T16" fmla="*/ 20 w 38"/>
                  <a:gd name="T17" fmla="*/ 96 h 104"/>
                  <a:gd name="T18" fmla="*/ 11 w 38"/>
                  <a:gd name="T19" fmla="*/ 86 h 104"/>
                  <a:gd name="T20" fmla="*/ 20 w 38"/>
                  <a:gd name="T21" fmla="*/ 77 h 104"/>
                  <a:gd name="T22" fmla="*/ 30 w 38"/>
                  <a:gd name="T23" fmla="*/ 86 h 104"/>
                  <a:gd name="T24" fmla="*/ 20 w 38"/>
                  <a:gd name="T25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04">
                    <a:moveTo>
                      <a:pt x="21" y="69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3" y="1"/>
                      <a:pt x="0" y="2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7" y="73"/>
                      <a:pt x="3" y="79"/>
                      <a:pt x="3" y="86"/>
                    </a:cubicBezTo>
                    <a:cubicBezTo>
                      <a:pt x="3" y="96"/>
                      <a:pt x="11" y="104"/>
                      <a:pt x="20" y="104"/>
                    </a:cubicBezTo>
                    <a:cubicBezTo>
                      <a:pt x="30" y="104"/>
                      <a:pt x="38" y="96"/>
                      <a:pt x="38" y="86"/>
                    </a:cubicBezTo>
                    <a:cubicBezTo>
                      <a:pt x="38" y="77"/>
                      <a:pt x="30" y="69"/>
                      <a:pt x="21" y="69"/>
                    </a:cubicBezTo>
                    <a:close/>
                    <a:moveTo>
                      <a:pt x="20" y="96"/>
                    </a:moveTo>
                    <a:cubicBezTo>
                      <a:pt x="15" y="96"/>
                      <a:pt x="11" y="91"/>
                      <a:pt x="11" y="86"/>
                    </a:cubicBezTo>
                    <a:cubicBezTo>
                      <a:pt x="11" y="81"/>
                      <a:pt x="15" y="77"/>
                      <a:pt x="20" y="77"/>
                    </a:cubicBezTo>
                    <a:cubicBezTo>
                      <a:pt x="25" y="77"/>
                      <a:pt x="30" y="81"/>
                      <a:pt x="30" y="86"/>
                    </a:cubicBezTo>
                    <a:cubicBezTo>
                      <a:pt x="30" y="91"/>
                      <a:pt x="25" y="96"/>
                      <a:pt x="20" y="96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6"/>
              <p:cNvSpPr>
                <a:spLocks noEditPoints="1"/>
              </p:cNvSpPr>
              <p:nvPr/>
            </p:nvSpPr>
            <p:spPr bwMode="auto">
              <a:xfrm>
                <a:off x="1049" y="1907"/>
                <a:ext cx="31" cy="110"/>
              </a:xfrm>
              <a:custGeom>
                <a:avLst/>
                <a:gdLst>
                  <a:gd name="T0" fmla="*/ 18 w 40"/>
                  <a:gd name="T1" fmla="*/ 34 h 144"/>
                  <a:gd name="T2" fmla="*/ 0 w 40"/>
                  <a:gd name="T3" fmla="*/ 143 h 144"/>
                  <a:gd name="T4" fmla="*/ 8 w 40"/>
                  <a:gd name="T5" fmla="*/ 144 h 144"/>
                  <a:gd name="T6" fmla="*/ 26 w 40"/>
                  <a:gd name="T7" fmla="*/ 34 h 144"/>
                  <a:gd name="T8" fmla="*/ 40 w 40"/>
                  <a:gd name="T9" fmla="*/ 17 h 144"/>
                  <a:gd name="T10" fmla="*/ 23 w 40"/>
                  <a:gd name="T11" fmla="*/ 0 h 144"/>
                  <a:gd name="T12" fmla="*/ 6 w 40"/>
                  <a:gd name="T13" fmla="*/ 17 h 144"/>
                  <a:gd name="T14" fmla="*/ 18 w 40"/>
                  <a:gd name="T15" fmla="*/ 34 h 144"/>
                  <a:gd name="T16" fmla="*/ 23 w 40"/>
                  <a:gd name="T17" fmla="*/ 8 h 144"/>
                  <a:gd name="T18" fmla="*/ 32 w 40"/>
                  <a:gd name="T19" fmla="*/ 17 h 144"/>
                  <a:gd name="T20" fmla="*/ 23 w 40"/>
                  <a:gd name="T21" fmla="*/ 27 h 144"/>
                  <a:gd name="T22" fmla="*/ 14 w 40"/>
                  <a:gd name="T23" fmla="*/ 17 h 144"/>
                  <a:gd name="T24" fmla="*/ 23 w 40"/>
                  <a:gd name="T25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144">
                    <a:moveTo>
                      <a:pt x="18" y="34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2" y="143"/>
                      <a:pt x="5" y="144"/>
                      <a:pt x="8" y="14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34" y="33"/>
                      <a:pt x="40" y="26"/>
                      <a:pt x="40" y="17"/>
                    </a:cubicBezTo>
                    <a:cubicBezTo>
                      <a:pt x="40" y="8"/>
                      <a:pt x="33" y="0"/>
                      <a:pt x="23" y="0"/>
                    </a:cubicBezTo>
                    <a:cubicBezTo>
                      <a:pt x="14" y="0"/>
                      <a:pt x="6" y="8"/>
                      <a:pt x="6" y="17"/>
                    </a:cubicBezTo>
                    <a:cubicBezTo>
                      <a:pt x="6" y="25"/>
                      <a:pt x="11" y="32"/>
                      <a:pt x="18" y="34"/>
                    </a:cubicBezTo>
                    <a:close/>
                    <a:moveTo>
                      <a:pt x="23" y="8"/>
                    </a:moveTo>
                    <a:cubicBezTo>
                      <a:pt x="28" y="8"/>
                      <a:pt x="32" y="12"/>
                      <a:pt x="32" y="17"/>
                    </a:cubicBezTo>
                    <a:cubicBezTo>
                      <a:pt x="32" y="23"/>
                      <a:pt x="28" y="27"/>
                      <a:pt x="23" y="27"/>
                    </a:cubicBezTo>
                    <a:cubicBezTo>
                      <a:pt x="18" y="27"/>
                      <a:pt x="14" y="23"/>
                      <a:pt x="14" y="17"/>
                    </a:cubicBezTo>
                    <a:cubicBezTo>
                      <a:pt x="14" y="12"/>
                      <a:pt x="18" y="8"/>
                      <a:pt x="23" y="8"/>
                    </a:cubicBezTo>
                    <a:close/>
                  </a:path>
                </a:pathLst>
              </a:custGeom>
              <a:grpFill/>
              <a:ln w="381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27859" y="3895139"/>
            <a:ext cx="1142838" cy="684116"/>
            <a:chOff x="427037" y="4353981"/>
            <a:chExt cx="1143000" cy="684213"/>
          </a:xfrm>
        </p:grpSpPr>
        <p:sp>
          <p:nvSpPr>
            <p:cNvPr id="9" name="Rectangle 8"/>
            <p:cNvSpPr/>
            <p:nvPr/>
          </p:nvSpPr>
          <p:spPr bwMode="auto">
            <a:xfrm>
              <a:off x="427037" y="4353981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 flipH="1">
              <a:off x="1078631" y="4608773"/>
              <a:ext cx="361564" cy="228602"/>
            </a:xfrm>
            <a:custGeom>
              <a:avLst/>
              <a:gdLst>
                <a:gd name="T0" fmla="*/ 213 w 310"/>
                <a:gd name="T1" fmla="*/ 49 h 196"/>
                <a:gd name="T2" fmla="*/ 213 w 310"/>
                <a:gd name="T3" fmla="*/ 29 h 196"/>
                <a:gd name="T4" fmla="*/ 194 w 310"/>
                <a:gd name="T5" fmla="*/ 29 h 196"/>
                <a:gd name="T6" fmla="*/ 116 w 310"/>
                <a:gd name="T7" fmla="*/ 29 h 196"/>
                <a:gd name="T8" fmla="*/ 116 w 310"/>
                <a:gd name="T9" fmla="*/ 20 h 196"/>
                <a:gd name="T10" fmla="*/ 116 w 310"/>
                <a:gd name="T11" fmla="*/ 0 h 196"/>
                <a:gd name="T12" fmla="*/ 97 w 310"/>
                <a:gd name="T13" fmla="*/ 0 h 196"/>
                <a:gd name="T14" fmla="*/ 0 w 310"/>
                <a:gd name="T15" fmla="*/ 0 h 196"/>
                <a:gd name="T16" fmla="*/ 0 w 310"/>
                <a:gd name="T17" fmla="*/ 20 h 196"/>
                <a:gd name="T18" fmla="*/ 97 w 310"/>
                <a:gd name="T19" fmla="*/ 20 h 196"/>
                <a:gd name="T20" fmla="*/ 97 w 310"/>
                <a:gd name="T21" fmla="*/ 59 h 196"/>
                <a:gd name="T22" fmla="*/ 0 w 310"/>
                <a:gd name="T23" fmla="*/ 59 h 196"/>
                <a:gd name="T24" fmla="*/ 0 w 310"/>
                <a:gd name="T25" fmla="*/ 78 h 196"/>
                <a:gd name="T26" fmla="*/ 97 w 310"/>
                <a:gd name="T27" fmla="*/ 78 h 196"/>
                <a:gd name="T28" fmla="*/ 116 w 310"/>
                <a:gd name="T29" fmla="*/ 78 h 196"/>
                <a:gd name="T30" fmla="*/ 116 w 310"/>
                <a:gd name="T31" fmla="*/ 59 h 196"/>
                <a:gd name="T32" fmla="*/ 116 w 310"/>
                <a:gd name="T33" fmla="*/ 49 h 196"/>
                <a:gd name="T34" fmla="*/ 194 w 310"/>
                <a:gd name="T35" fmla="*/ 49 h 196"/>
                <a:gd name="T36" fmla="*/ 194 w 310"/>
                <a:gd name="T37" fmla="*/ 147 h 196"/>
                <a:gd name="T38" fmla="*/ 116 w 310"/>
                <a:gd name="T39" fmla="*/ 147 h 196"/>
                <a:gd name="T40" fmla="*/ 116 w 310"/>
                <a:gd name="T41" fmla="*/ 137 h 196"/>
                <a:gd name="T42" fmla="*/ 116 w 310"/>
                <a:gd name="T43" fmla="*/ 117 h 196"/>
                <a:gd name="T44" fmla="*/ 97 w 310"/>
                <a:gd name="T45" fmla="*/ 117 h 196"/>
                <a:gd name="T46" fmla="*/ 0 w 310"/>
                <a:gd name="T47" fmla="*/ 117 h 196"/>
                <a:gd name="T48" fmla="*/ 0 w 310"/>
                <a:gd name="T49" fmla="*/ 137 h 196"/>
                <a:gd name="T50" fmla="*/ 97 w 310"/>
                <a:gd name="T51" fmla="*/ 137 h 196"/>
                <a:gd name="T52" fmla="*/ 97 w 310"/>
                <a:gd name="T53" fmla="*/ 176 h 196"/>
                <a:gd name="T54" fmla="*/ 0 w 310"/>
                <a:gd name="T55" fmla="*/ 176 h 196"/>
                <a:gd name="T56" fmla="*/ 0 w 310"/>
                <a:gd name="T57" fmla="*/ 196 h 196"/>
                <a:gd name="T58" fmla="*/ 97 w 310"/>
                <a:gd name="T59" fmla="*/ 196 h 196"/>
                <a:gd name="T60" fmla="*/ 116 w 310"/>
                <a:gd name="T61" fmla="*/ 196 h 196"/>
                <a:gd name="T62" fmla="*/ 116 w 310"/>
                <a:gd name="T63" fmla="*/ 176 h 196"/>
                <a:gd name="T64" fmla="*/ 116 w 310"/>
                <a:gd name="T65" fmla="*/ 166 h 196"/>
                <a:gd name="T66" fmla="*/ 194 w 310"/>
                <a:gd name="T67" fmla="*/ 166 h 196"/>
                <a:gd name="T68" fmla="*/ 213 w 310"/>
                <a:gd name="T69" fmla="*/ 166 h 196"/>
                <a:gd name="T70" fmla="*/ 213 w 310"/>
                <a:gd name="T71" fmla="*/ 147 h 196"/>
                <a:gd name="T72" fmla="*/ 213 w 310"/>
                <a:gd name="T73" fmla="*/ 108 h 196"/>
                <a:gd name="T74" fmla="*/ 310 w 310"/>
                <a:gd name="T75" fmla="*/ 108 h 196"/>
                <a:gd name="T76" fmla="*/ 310 w 310"/>
                <a:gd name="T77" fmla="*/ 88 h 196"/>
                <a:gd name="T78" fmla="*/ 213 w 310"/>
                <a:gd name="T79" fmla="*/ 88 h 196"/>
                <a:gd name="T80" fmla="*/ 213 w 310"/>
                <a:gd name="T81" fmla="*/ 4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0" h="196">
                  <a:moveTo>
                    <a:pt x="213" y="49"/>
                  </a:moveTo>
                  <a:lnTo>
                    <a:pt x="213" y="29"/>
                  </a:lnTo>
                  <a:lnTo>
                    <a:pt x="194" y="29"/>
                  </a:lnTo>
                  <a:lnTo>
                    <a:pt x="116" y="29"/>
                  </a:lnTo>
                  <a:lnTo>
                    <a:pt x="116" y="20"/>
                  </a:lnTo>
                  <a:lnTo>
                    <a:pt x="116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7" y="20"/>
                  </a:lnTo>
                  <a:lnTo>
                    <a:pt x="97" y="59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97" y="78"/>
                  </a:lnTo>
                  <a:lnTo>
                    <a:pt x="116" y="78"/>
                  </a:lnTo>
                  <a:lnTo>
                    <a:pt x="116" y="59"/>
                  </a:lnTo>
                  <a:lnTo>
                    <a:pt x="116" y="49"/>
                  </a:lnTo>
                  <a:lnTo>
                    <a:pt x="194" y="49"/>
                  </a:lnTo>
                  <a:lnTo>
                    <a:pt x="194" y="147"/>
                  </a:lnTo>
                  <a:lnTo>
                    <a:pt x="116" y="147"/>
                  </a:lnTo>
                  <a:lnTo>
                    <a:pt x="116" y="137"/>
                  </a:lnTo>
                  <a:lnTo>
                    <a:pt x="116" y="117"/>
                  </a:lnTo>
                  <a:lnTo>
                    <a:pt x="97" y="117"/>
                  </a:lnTo>
                  <a:lnTo>
                    <a:pt x="0" y="117"/>
                  </a:lnTo>
                  <a:lnTo>
                    <a:pt x="0" y="137"/>
                  </a:lnTo>
                  <a:lnTo>
                    <a:pt x="97" y="137"/>
                  </a:lnTo>
                  <a:lnTo>
                    <a:pt x="97" y="176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97" y="196"/>
                  </a:lnTo>
                  <a:lnTo>
                    <a:pt x="116" y="196"/>
                  </a:lnTo>
                  <a:lnTo>
                    <a:pt x="116" y="176"/>
                  </a:lnTo>
                  <a:lnTo>
                    <a:pt x="116" y="166"/>
                  </a:lnTo>
                  <a:lnTo>
                    <a:pt x="194" y="166"/>
                  </a:lnTo>
                  <a:lnTo>
                    <a:pt x="213" y="166"/>
                  </a:lnTo>
                  <a:lnTo>
                    <a:pt x="213" y="147"/>
                  </a:lnTo>
                  <a:lnTo>
                    <a:pt x="213" y="108"/>
                  </a:lnTo>
                  <a:lnTo>
                    <a:pt x="310" y="108"/>
                  </a:lnTo>
                  <a:lnTo>
                    <a:pt x="310" y="88"/>
                  </a:lnTo>
                  <a:lnTo>
                    <a:pt x="213" y="88"/>
                  </a:lnTo>
                  <a:lnTo>
                    <a:pt x="213" y="4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grpSp>
          <p:nvGrpSpPr>
            <p:cNvPr id="67" name="Group 29"/>
            <p:cNvGrpSpPr>
              <a:grpSpLocks noChangeAspect="1"/>
            </p:cNvGrpSpPr>
            <p:nvPr/>
          </p:nvGrpSpPr>
          <p:grpSpPr bwMode="auto">
            <a:xfrm>
              <a:off x="537704" y="4507270"/>
              <a:ext cx="473685" cy="342106"/>
              <a:chOff x="340" y="2818"/>
              <a:chExt cx="252" cy="182"/>
            </a:xfrm>
            <a:solidFill>
              <a:srgbClr val="F8F8F8"/>
            </a:solidFill>
          </p:grpSpPr>
          <p:sp>
            <p:nvSpPr>
              <p:cNvPr id="69" name="Freeform 30"/>
              <p:cNvSpPr>
                <a:spLocks noEditPoints="1"/>
              </p:cNvSpPr>
              <p:nvPr/>
            </p:nvSpPr>
            <p:spPr bwMode="auto">
              <a:xfrm>
                <a:off x="340" y="2818"/>
                <a:ext cx="252" cy="182"/>
              </a:xfrm>
              <a:custGeom>
                <a:avLst/>
                <a:gdLst>
                  <a:gd name="T0" fmla="*/ 109 w 123"/>
                  <a:gd name="T1" fmla="*/ 0 h 88"/>
                  <a:gd name="T2" fmla="*/ 0 w 123"/>
                  <a:gd name="T3" fmla="*/ 0 h 88"/>
                  <a:gd name="T4" fmla="*/ 0 w 123"/>
                  <a:gd name="T5" fmla="*/ 75 h 88"/>
                  <a:gd name="T6" fmla="*/ 13 w 123"/>
                  <a:gd name="T7" fmla="*/ 88 h 88"/>
                  <a:gd name="T8" fmla="*/ 109 w 123"/>
                  <a:gd name="T9" fmla="*/ 88 h 88"/>
                  <a:gd name="T10" fmla="*/ 123 w 123"/>
                  <a:gd name="T11" fmla="*/ 75 h 88"/>
                  <a:gd name="T12" fmla="*/ 123 w 123"/>
                  <a:gd name="T13" fmla="*/ 13 h 88"/>
                  <a:gd name="T14" fmla="*/ 109 w 123"/>
                  <a:gd name="T15" fmla="*/ 13 h 88"/>
                  <a:gd name="T16" fmla="*/ 109 w 123"/>
                  <a:gd name="T17" fmla="*/ 0 h 88"/>
                  <a:gd name="T18" fmla="*/ 25 w 123"/>
                  <a:gd name="T19" fmla="*/ 82 h 88"/>
                  <a:gd name="T20" fmla="*/ 27 w 123"/>
                  <a:gd name="T21" fmla="*/ 75 h 88"/>
                  <a:gd name="T22" fmla="*/ 27 w 123"/>
                  <a:gd name="T23" fmla="*/ 20 h 88"/>
                  <a:gd name="T24" fmla="*/ 99 w 123"/>
                  <a:gd name="T25" fmla="*/ 20 h 88"/>
                  <a:gd name="T26" fmla="*/ 101 w 123"/>
                  <a:gd name="T27" fmla="*/ 20 h 88"/>
                  <a:gd name="T28" fmla="*/ 116 w 123"/>
                  <a:gd name="T29" fmla="*/ 20 h 88"/>
                  <a:gd name="T30" fmla="*/ 116 w 123"/>
                  <a:gd name="T31" fmla="*/ 75 h 88"/>
                  <a:gd name="T32" fmla="*/ 109 w 123"/>
                  <a:gd name="T33" fmla="*/ 82 h 88"/>
                  <a:gd name="T34" fmla="*/ 25 w 123"/>
                  <a:gd name="T35" fmla="*/ 82 h 88"/>
                  <a:gd name="T36" fmla="*/ 102 w 123"/>
                  <a:gd name="T37" fmla="*/ 6 h 88"/>
                  <a:gd name="T38" fmla="*/ 102 w 123"/>
                  <a:gd name="T39" fmla="*/ 13 h 88"/>
                  <a:gd name="T40" fmla="*/ 99 w 123"/>
                  <a:gd name="T41" fmla="*/ 13 h 88"/>
                  <a:gd name="T42" fmla="*/ 20 w 123"/>
                  <a:gd name="T43" fmla="*/ 13 h 88"/>
                  <a:gd name="T44" fmla="*/ 20 w 123"/>
                  <a:gd name="T45" fmla="*/ 13 h 88"/>
                  <a:gd name="T46" fmla="*/ 20 w 123"/>
                  <a:gd name="T47" fmla="*/ 75 h 88"/>
                  <a:gd name="T48" fmla="*/ 13 w 123"/>
                  <a:gd name="T49" fmla="*/ 82 h 88"/>
                  <a:gd name="T50" fmla="*/ 6 w 123"/>
                  <a:gd name="T51" fmla="*/ 75 h 88"/>
                  <a:gd name="T52" fmla="*/ 6 w 123"/>
                  <a:gd name="T53" fmla="*/ 6 h 88"/>
                  <a:gd name="T54" fmla="*/ 102 w 123"/>
                  <a:gd name="T55" fmla="*/ 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3" h="88">
                    <a:moveTo>
                      <a:pt x="10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6" y="88"/>
                      <a:pt x="13" y="88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6" y="88"/>
                      <a:pt x="123" y="82"/>
                      <a:pt x="123" y="75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09" y="13"/>
                      <a:pt x="109" y="13"/>
                      <a:pt x="109" y="13"/>
                    </a:cubicBezTo>
                    <a:lnTo>
                      <a:pt x="109" y="0"/>
                    </a:lnTo>
                    <a:close/>
                    <a:moveTo>
                      <a:pt x="25" y="82"/>
                    </a:moveTo>
                    <a:cubicBezTo>
                      <a:pt x="26" y="80"/>
                      <a:pt x="27" y="77"/>
                      <a:pt x="27" y="75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79"/>
                      <a:pt x="113" y="82"/>
                      <a:pt x="109" y="82"/>
                    </a:cubicBezTo>
                    <a:lnTo>
                      <a:pt x="25" y="82"/>
                    </a:lnTo>
                    <a:close/>
                    <a:moveTo>
                      <a:pt x="102" y="6"/>
                    </a:moveTo>
                    <a:cubicBezTo>
                      <a:pt x="102" y="13"/>
                      <a:pt x="102" y="13"/>
                      <a:pt x="102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79"/>
                      <a:pt x="17" y="82"/>
                      <a:pt x="13" y="82"/>
                    </a:cubicBezTo>
                    <a:cubicBezTo>
                      <a:pt x="9" y="82"/>
                      <a:pt x="6" y="79"/>
                      <a:pt x="6" y="75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10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31"/>
              <p:cNvSpPr>
                <a:spLocks noChangeArrowheads="1"/>
              </p:cNvSpPr>
              <p:nvPr/>
            </p:nvSpPr>
            <p:spPr bwMode="auto">
              <a:xfrm>
                <a:off x="402" y="2874"/>
                <a:ext cx="55" cy="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32"/>
              <p:cNvSpPr>
                <a:spLocks noChangeArrowheads="1"/>
              </p:cNvSpPr>
              <p:nvPr/>
            </p:nvSpPr>
            <p:spPr bwMode="auto">
              <a:xfrm>
                <a:off x="471" y="2874"/>
                <a:ext cx="84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33"/>
              <p:cNvSpPr>
                <a:spLocks noChangeArrowheads="1"/>
              </p:cNvSpPr>
              <p:nvPr/>
            </p:nvSpPr>
            <p:spPr bwMode="auto">
              <a:xfrm>
                <a:off x="471" y="2905"/>
                <a:ext cx="84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34"/>
              <p:cNvSpPr>
                <a:spLocks noChangeArrowheads="1"/>
              </p:cNvSpPr>
              <p:nvPr/>
            </p:nvSpPr>
            <p:spPr bwMode="auto">
              <a:xfrm>
                <a:off x="471" y="2928"/>
                <a:ext cx="84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Rectangle 35"/>
              <p:cNvSpPr>
                <a:spLocks noChangeArrowheads="1"/>
              </p:cNvSpPr>
              <p:nvPr/>
            </p:nvSpPr>
            <p:spPr bwMode="auto">
              <a:xfrm>
                <a:off x="471" y="2950"/>
                <a:ext cx="84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27859" y="754452"/>
            <a:ext cx="1142838" cy="684116"/>
            <a:chOff x="427037" y="1212849"/>
            <a:chExt cx="1143000" cy="684213"/>
          </a:xfrm>
        </p:grpSpPr>
        <p:sp>
          <p:nvSpPr>
            <p:cNvPr id="5" name="Rectangle 4"/>
            <p:cNvSpPr/>
            <p:nvPr/>
          </p:nvSpPr>
          <p:spPr bwMode="auto">
            <a:xfrm>
              <a:off x="427037" y="1212849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53896" y="1366838"/>
              <a:ext cx="904338" cy="377146"/>
              <a:chOff x="553896" y="1366838"/>
              <a:chExt cx="904338" cy="377146"/>
            </a:xfrm>
            <a:solidFill>
              <a:srgbClr val="F8F8F8"/>
            </a:solidFill>
          </p:grpSpPr>
          <p:grpSp>
            <p:nvGrpSpPr>
              <p:cNvPr id="75" name="Group 74"/>
              <p:cNvGrpSpPr/>
              <p:nvPr/>
            </p:nvGrpSpPr>
            <p:grpSpPr>
              <a:xfrm>
                <a:off x="553896" y="1366838"/>
                <a:ext cx="904338" cy="377146"/>
                <a:chOff x="620077" y="1401390"/>
                <a:chExt cx="821488" cy="342594"/>
              </a:xfrm>
              <a:grpFill/>
            </p:grpSpPr>
            <p:sp>
              <p:nvSpPr>
                <p:cNvPr id="13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620077" y="1457325"/>
                  <a:ext cx="178875" cy="286659"/>
                </a:xfrm>
                <a:custGeom>
                  <a:avLst/>
                  <a:gdLst>
                    <a:gd name="T0" fmla="*/ 0 w 63"/>
                    <a:gd name="T1" fmla="*/ 0 h 103"/>
                    <a:gd name="T2" fmla="*/ 0 w 63"/>
                    <a:gd name="T3" fmla="*/ 103 h 103"/>
                    <a:gd name="T4" fmla="*/ 63 w 63"/>
                    <a:gd name="T5" fmla="*/ 103 h 103"/>
                    <a:gd name="T6" fmla="*/ 63 w 63"/>
                    <a:gd name="T7" fmla="*/ 0 h 103"/>
                    <a:gd name="T8" fmla="*/ 0 w 63"/>
                    <a:gd name="T9" fmla="*/ 0 h 103"/>
                    <a:gd name="T10" fmla="*/ 0 w 63"/>
                    <a:gd name="T11" fmla="*/ 0 h 103"/>
                    <a:gd name="T12" fmla="*/ 57 w 63"/>
                    <a:gd name="T13" fmla="*/ 96 h 103"/>
                    <a:gd name="T14" fmla="*/ 6 w 63"/>
                    <a:gd name="T15" fmla="*/ 96 h 103"/>
                    <a:gd name="T16" fmla="*/ 6 w 63"/>
                    <a:gd name="T17" fmla="*/ 7 h 103"/>
                    <a:gd name="T18" fmla="*/ 57 w 63"/>
                    <a:gd name="T19" fmla="*/ 7 h 103"/>
                    <a:gd name="T20" fmla="*/ 57 w 63"/>
                    <a:gd name="T21" fmla="*/ 96 h 103"/>
                    <a:gd name="T22" fmla="*/ 57 w 63"/>
                    <a:gd name="T23" fmla="*/ 96 h 103"/>
                    <a:gd name="T24" fmla="*/ 29 w 63"/>
                    <a:gd name="T25" fmla="*/ 84 h 103"/>
                    <a:gd name="T26" fmla="*/ 36 w 63"/>
                    <a:gd name="T27" fmla="*/ 84 h 103"/>
                    <a:gd name="T28" fmla="*/ 36 w 63"/>
                    <a:gd name="T29" fmla="*/ 90 h 103"/>
                    <a:gd name="T30" fmla="*/ 29 w 63"/>
                    <a:gd name="T31" fmla="*/ 90 h 103"/>
                    <a:gd name="T32" fmla="*/ 29 w 63"/>
                    <a:gd name="T33" fmla="*/ 84 h 103"/>
                    <a:gd name="T34" fmla="*/ 29 w 63"/>
                    <a:gd name="T35" fmla="*/ 8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" h="103">
                      <a:moveTo>
                        <a:pt x="0" y="0"/>
                      </a:move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57" y="96"/>
                      </a:moveTo>
                      <a:cubicBezTo>
                        <a:pt x="6" y="96"/>
                        <a:pt x="6" y="96"/>
                        <a:pt x="6" y="9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7" y="96"/>
                        <a:pt x="57" y="96"/>
                        <a:pt x="57" y="96"/>
                      </a:cubicBezTo>
                      <a:cubicBezTo>
                        <a:pt x="57" y="96"/>
                        <a:pt x="57" y="96"/>
                        <a:pt x="57" y="96"/>
                      </a:cubicBezTo>
                      <a:close/>
                      <a:moveTo>
                        <a:pt x="29" y="84"/>
                      </a:moveTo>
                      <a:cubicBezTo>
                        <a:pt x="36" y="84"/>
                        <a:pt x="36" y="84"/>
                        <a:pt x="36" y="84"/>
                      </a:cubicBezTo>
                      <a:cubicBezTo>
                        <a:pt x="36" y="90"/>
                        <a:pt x="36" y="90"/>
                        <a:pt x="36" y="90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2"/>
                  </a:solidFill>
                </a:ln>
                <a:extLst/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846294" y="1401390"/>
                  <a:ext cx="595271" cy="340465"/>
                </a:xfrm>
                <a:custGeom>
                  <a:avLst/>
                  <a:gdLst>
                    <a:gd name="T0" fmla="*/ 30 w 231"/>
                    <a:gd name="T1" fmla="*/ 0 h 130"/>
                    <a:gd name="T2" fmla="*/ 30 w 231"/>
                    <a:gd name="T3" fmla="*/ 115 h 130"/>
                    <a:gd name="T4" fmla="*/ 205 w 231"/>
                    <a:gd name="T5" fmla="*/ 115 h 130"/>
                    <a:gd name="T6" fmla="*/ 205 w 231"/>
                    <a:gd name="T7" fmla="*/ 0 h 130"/>
                    <a:gd name="T8" fmla="*/ 30 w 231"/>
                    <a:gd name="T9" fmla="*/ 0 h 130"/>
                    <a:gd name="T10" fmla="*/ 30 w 231"/>
                    <a:gd name="T11" fmla="*/ 0 h 130"/>
                    <a:gd name="T12" fmla="*/ 197 w 231"/>
                    <a:gd name="T13" fmla="*/ 108 h 130"/>
                    <a:gd name="T14" fmla="*/ 37 w 231"/>
                    <a:gd name="T15" fmla="*/ 108 h 130"/>
                    <a:gd name="T16" fmla="*/ 37 w 231"/>
                    <a:gd name="T17" fmla="*/ 7 h 130"/>
                    <a:gd name="T18" fmla="*/ 197 w 231"/>
                    <a:gd name="T19" fmla="*/ 7 h 130"/>
                    <a:gd name="T20" fmla="*/ 197 w 231"/>
                    <a:gd name="T21" fmla="*/ 108 h 130"/>
                    <a:gd name="T22" fmla="*/ 134 w 231"/>
                    <a:gd name="T23" fmla="*/ 120 h 130"/>
                    <a:gd name="T24" fmla="*/ 134 w 231"/>
                    <a:gd name="T25" fmla="*/ 123 h 130"/>
                    <a:gd name="T26" fmla="*/ 102 w 231"/>
                    <a:gd name="T27" fmla="*/ 123 h 130"/>
                    <a:gd name="T28" fmla="*/ 102 w 231"/>
                    <a:gd name="T29" fmla="*/ 120 h 130"/>
                    <a:gd name="T30" fmla="*/ 3 w 231"/>
                    <a:gd name="T31" fmla="*/ 120 h 130"/>
                    <a:gd name="T32" fmla="*/ 11 w 231"/>
                    <a:gd name="T33" fmla="*/ 130 h 130"/>
                    <a:gd name="T34" fmla="*/ 224 w 231"/>
                    <a:gd name="T35" fmla="*/ 130 h 130"/>
                    <a:gd name="T36" fmla="*/ 231 w 231"/>
                    <a:gd name="T37" fmla="*/ 120 h 130"/>
                    <a:gd name="T38" fmla="*/ 134 w 231"/>
                    <a:gd name="T39" fmla="*/ 120 h 130"/>
                    <a:gd name="T40" fmla="*/ 134 w 231"/>
                    <a:gd name="T41" fmla="*/ 12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1" h="130">
                      <a:moveTo>
                        <a:pt x="30" y="0"/>
                      </a:moveTo>
                      <a:cubicBezTo>
                        <a:pt x="30" y="115"/>
                        <a:pt x="30" y="115"/>
                        <a:pt x="30" y="115"/>
                      </a:cubicBezTo>
                      <a:cubicBezTo>
                        <a:pt x="205" y="115"/>
                        <a:pt x="205" y="115"/>
                        <a:pt x="205" y="115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lose/>
                      <a:moveTo>
                        <a:pt x="197" y="108"/>
                      </a:moveTo>
                      <a:cubicBezTo>
                        <a:pt x="37" y="108"/>
                        <a:pt x="37" y="108"/>
                        <a:pt x="37" y="108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197" y="7"/>
                        <a:pt x="197" y="7"/>
                        <a:pt x="197" y="7"/>
                      </a:cubicBezTo>
                      <a:cubicBezTo>
                        <a:pt x="197" y="108"/>
                        <a:pt x="197" y="108"/>
                        <a:pt x="197" y="108"/>
                      </a:cubicBezTo>
                      <a:close/>
                      <a:moveTo>
                        <a:pt x="134" y="120"/>
                      </a:moveTo>
                      <a:cubicBezTo>
                        <a:pt x="134" y="121"/>
                        <a:pt x="134" y="123"/>
                        <a:pt x="134" y="123"/>
                      </a:cubicBezTo>
                      <a:cubicBezTo>
                        <a:pt x="102" y="123"/>
                        <a:pt x="102" y="123"/>
                        <a:pt x="102" y="123"/>
                      </a:cubicBezTo>
                      <a:cubicBezTo>
                        <a:pt x="102" y="120"/>
                        <a:pt x="102" y="120"/>
                        <a:pt x="102" y="120"/>
                      </a:cubicBezTo>
                      <a:cubicBezTo>
                        <a:pt x="0" y="120"/>
                        <a:pt x="3" y="120"/>
                        <a:pt x="3" y="120"/>
                      </a:cubicBezTo>
                      <a:cubicBezTo>
                        <a:pt x="11" y="130"/>
                        <a:pt x="11" y="130"/>
                        <a:pt x="11" y="130"/>
                      </a:cubicBezTo>
                      <a:cubicBezTo>
                        <a:pt x="224" y="130"/>
                        <a:pt x="224" y="130"/>
                        <a:pt x="224" y="130"/>
                      </a:cubicBezTo>
                      <a:cubicBezTo>
                        <a:pt x="231" y="120"/>
                        <a:pt x="231" y="120"/>
                        <a:pt x="231" y="120"/>
                      </a:cubicBezTo>
                      <a:cubicBezTo>
                        <a:pt x="134" y="120"/>
                        <a:pt x="134" y="120"/>
                        <a:pt x="134" y="120"/>
                      </a:cubicBezTo>
                      <a:cubicBezTo>
                        <a:pt x="134" y="120"/>
                        <a:pt x="134" y="120"/>
                        <a:pt x="134" y="12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2"/>
                  </a:solidFill>
                </a:ln>
                <a:extLst/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6" name="Freeform 5"/>
              <p:cNvSpPr>
                <a:spLocks noChangeAspect="1" noEditPoints="1"/>
              </p:cNvSpPr>
              <p:nvPr/>
            </p:nvSpPr>
            <p:spPr bwMode="auto">
              <a:xfrm>
                <a:off x="1060483" y="1458139"/>
                <a:ext cx="136525" cy="136525"/>
              </a:xfrm>
              <a:custGeom>
                <a:avLst/>
                <a:gdLst>
                  <a:gd name="T0" fmla="*/ 64 w 128"/>
                  <a:gd name="T1" fmla="*/ 0 h 128"/>
                  <a:gd name="T2" fmla="*/ 0 w 128"/>
                  <a:gd name="T3" fmla="*/ 64 h 128"/>
                  <a:gd name="T4" fmla="*/ 64 w 128"/>
                  <a:gd name="T5" fmla="*/ 128 h 128"/>
                  <a:gd name="T6" fmla="*/ 128 w 128"/>
                  <a:gd name="T7" fmla="*/ 64 h 128"/>
                  <a:gd name="T8" fmla="*/ 64 w 128"/>
                  <a:gd name="T9" fmla="*/ 0 h 128"/>
                  <a:gd name="T10" fmla="*/ 114 w 128"/>
                  <a:gd name="T11" fmla="*/ 40 h 128"/>
                  <a:gd name="T12" fmla="*/ 89 w 128"/>
                  <a:gd name="T13" fmla="*/ 40 h 128"/>
                  <a:gd name="T14" fmla="*/ 79 w 128"/>
                  <a:gd name="T15" fmla="*/ 10 h 128"/>
                  <a:gd name="T16" fmla="*/ 114 w 128"/>
                  <a:gd name="T17" fmla="*/ 40 h 128"/>
                  <a:gd name="T18" fmla="*/ 120 w 128"/>
                  <a:gd name="T19" fmla="*/ 64 h 128"/>
                  <a:gd name="T20" fmla="*/ 117 w 128"/>
                  <a:gd name="T21" fmla="*/ 80 h 128"/>
                  <a:gd name="T22" fmla="*/ 90 w 128"/>
                  <a:gd name="T23" fmla="*/ 80 h 128"/>
                  <a:gd name="T24" fmla="*/ 91 w 128"/>
                  <a:gd name="T25" fmla="*/ 64 h 128"/>
                  <a:gd name="T26" fmla="*/ 90 w 128"/>
                  <a:gd name="T27" fmla="*/ 48 h 128"/>
                  <a:gd name="T28" fmla="*/ 117 w 128"/>
                  <a:gd name="T29" fmla="*/ 48 h 128"/>
                  <a:gd name="T30" fmla="*/ 120 w 128"/>
                  <a:gd name="T31" fmla="*/ 64 h 128"/>
                  <a:gd name="T32" fmla="*/ 64 w 128"/>
                  <a:gd name="T33" fmla="*/ 120 h 128"/>
                  <a:gd name="T34" fmla="*/ 47 w 128"/>
                  <a:gd name="T35" fmla="*/ 88 h 128"/>
                  <a:gd name="T36" fmla="*/ 81 w 128"/>
                  <a:gd name="T37" fmla="*/ 88 h 128"/>
                  <a:gd name="T38" fmla="*/ 64 w 128"/>
                  <a:gd name="T39" fmla="*/ 120 h 128"/>
                  <a:gd name="T40" fmla="*/ 45 w 128"/>
                  <a:gd name="T41" fmla="*/ 80 h 128"/>
                  <a:gd name="T42" fmla="*/ 45 w 128"/>
                  <a:gd name="T43" fmla="*/ 64 h 128"/>
                  <a:gd name="T44" fmla="*/ 45 w 128"/>
                  <a:gd name="T45" fmla="*/ 48 h 128"/>
                  <a:gd name="T46" fmla="*/ 82 w 128"/>
                  <a:gd name="T47" fmla="*/ 48 h 128"/>
                  <a:gd name="T48" fmla="*/ 83 w 128"/>
                  <a:gd name="T49" fmla="*/ 64 h 128"/>
                  <a:gd name="T50" fmla="*/ 82 w 128"/>
                  <a:gd name="T51" fmla="*/ 80 h 128"/>
                  <a:gd name="T52" fmla="*/ 45 w 128"/>
                  <a:gd name="T53" fmla="*/ 80 h 128"/>
                  <a:gd name="T54" fmla="*/ 8 w 128"/>
                  <a:gd name="T55" fmla="*/ 64 h 128"/>
                  <a:gd name="T56" fmla="*/ 10 w 128"/>
                  <a:gd name="T57" fmla="*/ 48 h 128"/>
                  <a:gd name="T58" fmla="*/ 37 w 128"/>
                  <a:gd name="T59" fmla="*/ 48 h 128"/>
                  <a:gd name="T60" fmla="*/ 37 w 128"/>
                  <a:gd name="T61" fmla="*/ 64 h 128"/>
                  <a:gd name="T62" fmla="*/ 37 w 128"/>
                  <a:gd name="T63" fmla="*/ 80 h 128"/>
                  <a:gd name="T64" fmla="*/ 10 w 128"/>
                  <a:gd name="T65" fmla="*/ 80 h 128"/>
                  <a:gd name="T66" fmla="*/ 8 w 128"/>
                  <a:gd name="T67" fmla="*/ 64 h 128"/>
                  <a:gd name="T68" fmla="*/ 64 w 128"/>
                  <a:gd name="T69" fmla="*/ 8 h 128"/>
                  <a:gd name="T70" fmla="*/ 81 w 128"/>
                  <a:gd name="T71" fmla="*/ 40 h 128"/>
                  <a:gd name="T72" fmla="*/ 47 w 128"/>
                  <a:gd name="T73" fmla="*/ 40 h 128"/>
                  <a:gd name="T74" fmla="*/ 64 w 128"/>
                  <a:gd name="T75" fmla="*/ 8 h 128"/>
                  <a:gd name="T76" fmla="*/ 49 w 128"/>
                  <a:gd name="T77" fmla="*/ 10 h 128"/>
                  <a:gd name="T78" fmla="*/ 38 w 128"/>
                  <a:gd name="T79" fmla="*/ 40 h 128"/>
                  <a:gd name="T80" fmla="*/ 13 w 128"/>
                  <a:gd name="T81" fmla="*/ 40 h 128"/>
                  <a:gd name="T82" fmla="*/ 49 w 128"/>
                  <a:gd name="T83" fmla="*/ 10 h 128"/>
                  <a:gd name="T84" fmla="*/ 13 w 128"/>
                  <a:gd name="T85" fmla="*/ 88 h 128"/>
                  <a:gd name="T86" fmla="*/ 38 w 128"/>
                  <a:gd name="T87" fmla="*/ 88 h 128"/>
                  <a:gd name="T88" fmla="*/ 49 w 128"/>
                  <a:gd name="T89" fmla="*/ 118 h 128"/>
                  <a:gd name="T90" fmla="*/ 13 w 128"/>
                  <a:gd name="T91" fmla="*/ 88 h 128"/>
                  <a:gd name="T92" fmla="*/ 79 w 128"/>
                  <a:gd name="T93" fmla="*/ 118 h 128"/>
                  <a:gd name="T94" fmla="*/ 89 w 128"/>
                  <a:gd name="T95" fmla="*/ 88 h 128"/>
                  <a:gd name="T96" fmla="*/ 114 w 128"/>
                  <a:gd name="T97" fmla="*/ 88 h 128"/>
                  <a:gd name="T98" fmla="*/ 79 w 128"/>
                  <a:gd name="T99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100"/>
                      <a:pt x="28" y="128"/>
                      <a:pt x="64" y="128"/>
                    </a:cubicBezTo>
                    <a:cubicBezTo>
                      <a:pt x="99" y="128"/>
                      <a:pt x="128" y="100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moveTo>
                      <a:pt x="114" y="40"/>
                    </a:moveTo>
                    <a:cubicBezTo>
                      <a:pt x="89" y="40"/>
                      <a:pt x="89" y="40"/>
                      <a:pt x="89" y="40"/>
                    </a:cubicBezTo>
                    <a:cubicBezTo>
                      <a:pt x="87" y="28"/>
                      <a:pt x="83" y="18"/>
                      <a:pt x="79" y="10"/>
                    </a:cubicBezTo>
                    <a:cubicBezTo>
                      <a:pt x="94" y="15"/>
                      <a:pt x="107" y="26"/>
                      <a:pt x="114" y="40"/>
                    </a:cubicBezTo>
                    <a:moveTo>
                      <a:pt x="120" y="64"/>
                    </a:moveTo>
                    <a:cubicBezTo>
                      <a:pt x="120" y="70"/>
                      <a:pt x="119" y="75"/>
                      <a:pt x="117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75"/>
                      <a:pt x="91" y="70"/>
                      <a:pt x="91" y="64"/>
                    </a:cubicBezTo>
                    <a:cubicBezTo>
                      <a:pt x="91" y="59"/>
                      <a:pt x="90" y="54"/>
                      <a:pt x="90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9" y="53"/>
                      <a:pt x="120" y="59"/>
                      <a:pt x="120" y="64"/>
                    </a:cubicBezTo>
                    <a:moveTo>
                      <a:pt x="64" y="120"/>
                    </a:moveTo>
                    <a:cubicBezTo>
                      <a:pt x="57" y="120"/>
                      <a:pt x="50" y="108"/>
                      <a:pt x="47" y="88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77" y="108"/>
                      <a:pt x="70" y="120"/>
                      <a:pt x="64" y="120"/>
                    </a:cubicBezTo>
                    <a:moveTo>
                      <a:pt x="45" y="80"/>
                    </a:moveTo>
                    <a:cubicBezTo>
                      <a:pt x="45" y="75"/>
                      <a:pt x="45" y="70"/>
                      <a:pt x="45" y="64"/>
                    </a:cubicBezTo>
                    <a:cubicBezTo>
                      <a:pt x="45" y="59"/>
                      <a:pt x="45" y="53"/>
                      <a:pt x="45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53"/>
                      <a:pt x="83" y="59"/>
                      <a:pt x="83" y="64"/>
                    </a:cubicBezTo>
                    <a:cubicBezTo>
                      <a:pt x="83" y="70"/>
                      <a:pt x="82" y="75"/>
                      <a:pt x="82" y="80"/>
                    </a:cubicBezTo>
                    <a:lnTo>
                      <a:pt x="45" y="80"/>
                    </a:lnTo>
                    <a:close/>
                    <a:moveTo>
                      <a:pt x="8" y="64"/>
                    </a:moveTo>
                    <a:cubicBezTo>
                      <a:pt x="8" y="59"/>
                      <a:pt x="8" y="53"/>
                      <a:pt x="10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54"/>
                      <a:pt x="37" y="59"/>
                      <a:pt x="37" y="64"/>
                    </a:cubicBezTo>
                    <a:cubicBezTo>
                      <a:pt x="37" y="70"/>
                      <a:pt x="37" y="75"/>
                      <a:pt x="37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8" y="75"/>
                      <a:pt x="8" y="70"/>
                      <a:pt x="8" y="64"/>
                    </a:cubicBezTo>
                    <a:moveTo>
                      <a:pt x="64" y="8"/>
                    </a:moveTo>
                    <a:cubicBezTo>
                      <a:pt x="70" y="8"/>
                      <a:pt x="77" y="21"/>
                      <a:pt x="81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50" y="21"/>
                      <a:pt x="57" y="8"/>
                      <a:pt x="64" y="8"/>
                    </a:cubicBezTo>
                    <a:moveTo>
                      <a:pt x="49" y="10"/>
                    </a:moveTo>
                    <a:cubicBezTo>
                      <a:pt x="44" y="18"/>
                      <a:pt x="40" y="28"/>
                      <a:pt x="38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20" y="26"/>
                      <a:pt x="33" y="15"/>
                      <a:pt x="49" y="10"/>
                    </a:cubicBezTo>
                    <a:moveTo>
                      <a:pt x="13" y="88"/>
                    </a:move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100"/>
                      <a:pt x="44" y="111"/>
                      <a:pt x="49" y="118"/>
                    </a:cubicBezTo>
                    <a:cubicBezTo>
                      <a:pt x="33" y="114"/>
                      <a:pt x="20" y="103"/>
                      <a:pt x="13" y="88"/>
                    </a:cubicBezTo>
                    <a:moveTo>
                      <a:pt x="79" y="118"/>
                    </a:moveTo>
                    <a:cubicBezTo>
                      <a:pt x="83" y="111"/>
                      <a:pt x="87" y="100"/>
                      <a:pt x="89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07" y="103"/>
                      <a:pt x="94" y="114"/>
                      <a:pt x="79" y="118"/>
                    </a:cubicBezTo>
                  </a:path>
                </a:pathLst>
              </a:custGeom>
              <a:grpFill/>
              <a:ln w="3175">
                <a:solidFill>
                  <a:schemeClr val="bg2"/>
                </a:solidFill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5"/>
              <p:cNvSpPr>
                <a:spLocks noChangeAspect="1" noEditPoints="1"/>
              </p:cNvSpPr>
              <p:nvPr/>
            </p:nvSpPr>
            <p:spPr bwMode="auto">
              <a:xfrm>
                <a:off x="592908" y="1492017"/>
                <a:ext cx="113473" cy="113473"/>
              </a:xfrm>
              <a:custGeom>
                <a:avLst/>
                <a:gdLst>
                  <a:gd name="T0" fmla="*/ 64 w 128"/>
                  <a:gd name="T1" fmla="*/ 0 h 128"/>
                  <a:gd name="T2" fmla="*/ 0 w 128"/>
                  <a:gd name="T3" fmla="*/ 64 h 128"/>
                  <a:gd name="T4" fmla="*/ 64 w 128"/>
                  <a:gd name="T5" fmla="*/ 128 h 128"/>
                  <a:gd name="T6" fmla="*/ 128 w 128"/>
                  <a:gd name="T7" fmla="*/ 64 h 128"/>
                  <a:gd name="T8" fmla="*/ 64 w 128"/>
                  <a:gd name="T9" fmla="*/ 0 h 128"/>
                  <a:gd name="T10" fmla="*/ 114 w 128"/>
                  <a:gd name="T11" fmla="*/ 40 h 128"/>
                  <a:gd name="T12" fmla="*/ 89 w 128"/>
                  <a:gd name="T13" fmla="*/ 40 h 128"/>
                  <a:gd name="T14" fmla="*/ 79 w 128"/>
                  <a:gd name="T15" fmla="*/ 10 h 128"/>
                  <a:gd name="T16" fmla="*/ 114 w 128"/>
                  <a:gd name="T17" fmla="*/ 40 h 128"/>
                  <a:gd name="T18" fmla="*/ 120 w 128"/>
                  <a:gd name="T19" fmla="*/ 64 h 128"/>
                  <a:gd name="T20" fmla="*/ 117 w 128"/>
                  <a:gd name="T21" fmla="*/ 80 h 128"/>
                  <a:gd name="T22" fmla="*/ 90 w 128"/>
                  <a:gd name="T23" fmla="*/ 80 h 128"/>
                  <a:gd name="T24" fmla="*/ 91 w 128"/>
                  <a:gd name="T25" fmla="*/ 64 h 128"/>
                  <a:gd name="T26" fmla="*/ 90 w 128"/>
                  <a:gd name="T27" fmla="*/ 48 h 128"/>
                  <a:gd name="T28" fmla="*/ 117 w 128"/>
                  <a:gd name="T29" fmla="*/ 48 h 128"/>
                  <a:gd name="T30" fmla="*/ 120 w 128"/>
                  <a:gd name="T31" fmla="*/ 64 h 128"/>
                  <a:gd name="T32" fmla="*/ 64 w 128"/>
                  <a:gd name="T33" fmla="*/ 120 h 128"/>
                  <a:gd name="T34" fmla="*/ 47 w 128"/>
                  <a:gd name="T35" fmla="*/ 88 h 128"/>
                  <a:gd name="T36" fmla="*/ 81 w 128"/>
                  <a:gd name="T37" fmla="*/ 88 h 128"/>
                  <a:gd name="T38" fmla="*/ 64 w 128"/>
                  <a:gd name="T39" fmla="*/ 120 h 128"/>
                  <a:gd name="T40" fmla="*/ 45 w 128"/>
                  <a:gd name="T41" fmla="*/ 80 h 128"/>
                  <a:gd name="T42" fmla="*/ 45 w 128"/>
                  <a:gd name="T43" fmla="*/ 64 h 128"/>
                  <a:gd name="T44" fmla="*/ 45 w 128"/>
                  <a:gd name="T45" fmla="*/ 48 h 128"/>
                  <a:gd name="T46" fmla="*/ 82 w 128"/>
                  <a:gd name="T47" fmla="*/ 48 h 128"/>
                  <a:gd name="T48" fmla="*/ 83 w 128"/>
                  <a:gd name="T49" fmla="*/ 64 h 128"/>
                  <a:gd name="T50" fmla="*/ 82 w 128"/>
                  <a:gd name="T51" fmla="*/ 80 h 128"/>
                  <a:gd name="T52" fmla="*/ 45 w 128"/>
                  <a:gd name="T53" fmla="*/ 80 h 128"/>
                  <a:gd name="T54" fmla="*/ 8 w 128"/>
                  <a:gd name="T55" fmla="*/ 64 h 128"/>
                  <a:gd name="T56" fmla="*/ 10 w 128"/>
                  <a:gd name="T57" fmla="*/ 48 h 128"/>
                  <a:gd name="T58" fmla="*/ 37 w 128"/>
                  <a:gd name="T59" fmla="*/ 48 h 128"/>
                  <a:gd name="T60" fmla="*/ 37 w 128"/>
                  <a:gd name="T61" fmla="*/ 64 h 128"/>
                  <a:gd name="T62" fmla="*/ 37 w 128"/>
                  <a:gd name="T63" fmla="*/ 80 h 128"/>
                  <a:gd name="T64" fmla="*/ 10 w 128"/>
                  <a:gd name="T65" fmla="*/ 80 h 128"/>
                  <a:gd name="T66" fmla="*/ 8 w 128"/>
                  <a:gd name="T67" fmla="*/ 64 h 128"/>
                  <a:gd name="T68" fmla="*/ 64 w 128"/>
                  <a:gd name="T69" fmla="*/ 8 h 128"/>
                  <a:gd name="T70" fmla="*/ 81 w 128"/>
                  <a:gd name="T71" fmla="*/ 40 h 128"/>
                  <a:gd name="T72" fmla="*/ 47 w 128"/>
                  <a:gd name="T73" fmla="*/ 40 h 128"/>
                  <a:gd name="T74" fmla="*/ 64 w 128"/>
                  <a:gd name="T75" fmla="*/ 8 h 128"/>
                  <a:gd name="T76" fmla="*/ 49 w 128"/>
                  <a:gd name="T77" fmla="*/ 10 h 128"/>
                  <a:gd name="T78" fmla="*/ 38 w 128"/>
                  <a:gd name="T79" fmla="*/ 40 h 128"/>
                  <a:gd name="T80" fmla="*/ 13 w 128"/>
                  <a:gd name="T81" fmla="*/ 40 h 128"/>
                  <a:gd name="T82" fmla="*/ 49 w 128"/>
                  <a:gd name="T83" fmla="*/ 10 h 128"/>
                  <a:gd name="T84" fmla="*/ 13 w 128"/>
                  <a:gd name="T85" fmla="*/ 88 h 128"/>
                  <a:gd name="T86" fmla="*/ 38 w 128"/>
                  <a:gd name="T87" fmla="*/ 88 h 128"/>
                  <a:gd name="T88" fmla="*/ 49 w 128"/>
                  <a:gd name="T89" fmla="*/ 118 h 128"/>
                  <a:gd name="T90" fmla="*/ 13 w 128"/>
                  <a:gd name="T91" fmla="*/ 88 h 128"/>
                  <a:gd name="T92" fmla="*/ 79 w 128"/>
                  <a:gd name="T93" fmla="*/ 118 h 128"/>
                  <a:gd name="T94" fmla="*/ 89 w 128"/>
                  <a:gd name="T95" fmla="*/ 88 h 128"/>
                  <a:gd name="T96" fmla="*/ 114 w 128"/>
                  <a:gd name="T97" fmla="*/ 88 h 128"/>
                  <a:gd name="T98" fmla="*/ 79 w 128"/>
                  <a:gd name="T99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100"/>
                      <a:pt x="28" y="128"/>
                      <a:pt x="64" y="128"/>
                    </a:cubicBezTo>
                    <a:cubicBezTo>
                      <a:pt x="99" y="128"/>
                      <a:pt x="128" y="100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moveTo>
                      <a:pt x="114" y="40"/>
                    </a:moveTo>
                    <a:cubicBezTo>
                      <a:pt x="89" y="40"/>
                      <a:pt x="89" y="40"/>
                      <a:pt x="89" y="40"/>
                    </a:cubicBezTo>
                    <a:cubicBezTo>
                      <a:pt x="87" y="28"/>
                      <a:pt x="83" y="18"/>
                      <a:pt x="79" y="10"/>
                    </a:cubicBezTo>
                    <a:cubicBezTo>
                      <a:pt x="94" y="15"/>
                      <a:pt x="107" y="26"/>
                      <a:pt x="114" y="40"/>
                    </a:cubicBezTo>
                    <a:moveTo>
                      <a:pt x="120" y="64"/>
                    </a:moveTo>
                    <a:cubicBezTo>
                      <a:pt x="120" y="70"/>
                      <a:pt x="119" y="75"/>
                      <a:pt x="117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75"/>
                      <a:pt x="91" y="70"/>
                      <a:pt x="91" y="64"/>
                    </a:cubicBezTo>
                    <a:cubicBezTo>
                      <a:pt x="91" y="59"/>
                      <a:pt x="90" y="54"/>
                      <a:pt x="90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9" y="53"/>
                      <a:pt x="120" y="59"/>
                      <a:pt x="120" y="64"/>
                    </a:cubicBezTo>
                    <a:moveTo>
                      <a:pt x="64" y="120"/>
                    </a:moveTo>
                    <a:cubicBezTo>
                      <a:pt x="57" y="120"/>
                      <a:pt x="50" y="108"/>
                      <a:pt x="47" y="88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77" y="108"/>
                      <a:pt x="70" y="120"/>
                      <a:pt x="64" y="120"/>
                    </a:cubicBezTo>
                    <a:moveTo>
                      <a:pt x="45" y="80"/>
                    </a:moveTo>
                    <a:cubicBezTo>
                      <a:pt x="45" y="75"/>
                      <a:pt x="45" y="70"/>
                      <a:pt x="45" y="64"/>
                    </a:cubicBezTo>
                    <a:cubicBezTo>
                      <a:pt x="45" y="59"/>
                      <a:pt x="45" y="53"/>
                      <a:pt x="45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53"/>
                      <a:pt x="83" y="59"/>
                      <a:pt x="83" y="64"/>
                    </a:cubicBezTo>
                    <a:cubicBezTo>
                      <a:pt x="83" y="70"/>
                      <a:pt x="82" y="75"/>
                      <a:pt x="82" y="80"/>
                    </a:cubicBezTo>
                    <a:lnTo>
                      <a:pt x="45" y="80"/>
                    </a:lnTo>
                    <a:close/>
                    <a:moveTo>
                      <a:pt x="8" y="64"/>
                    </a:moveTo>
                    <a:cubicBezTo>
                      <a:pt x="8" y="59"/>
                      <a:pt x="8" y="53"/>
                      <a:pt x="10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54"/>
                      <a:pt x="37" y="59"/>
                      <a:pt x="37" y="64"/>
                    </a:cubicBezTo>
                    <a:cubicBezTo>
                      <a:pt x="37" y="70"/>
                      <a:pt x="37" y="75"/>
                      <a:pt x="37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8" y="75"/>
                      <a:pt x="8" y="70"/>
                      <a:pt x="8" y="64"/>
                    </a:cubicBezTo>
                    <a:moveTo>
                      <a:pt x="64" y="8"/>
                    </a:moveTo>
                    <a:cubicBezTo>
                      <a:pt x="70" y="8"/>
                      <a:pt x="77" y="21"/>
                      <a:pt x="81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50" y="21"/>
                      <a:pt x="57" y="8"/>
                      <a:pt x="64" y="8"/>
                    </a:cubicBezTo>
                    <a:moveTo>
                      <a:pt x="49" y="10"/>
                    </a:moveTo>
                    <a:cubicBezTo>
                      <a:pt x="44" y="18"/>
                      <a:pt x="40" y="28"/>
                      <a:pt x="38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20" y="26"/>
                      <a:pt x="33" y="15"/>
                      <a:pt x="49" y="10"/>
                    </a:cubicBezTo>
                    <a:moveTo>
                      <a:pt x="13" y="88"/>
                    </a:move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100"/>
                      <a:pt x="44" y="111"/>
                      <a:pt x="49" y="118"/>
                    </a:cubicBezTo>
                    <a:cubicBezTo>
                      <a:pt x="33" y="114"/>
                      <a:pt x="20" y="103"/>
                      <a:pt x="13" y="88"/>
                    </a:cubicBezTo>
                    <a:moveTo>
                      <a:pt x="79" y="118"/>
                    </a:moveTo>
                    <a:cubicBezTo>
                      <a:pt x="83" y="111"/>
                      <a:pt x="87" y="100"/>
                      <a:pt x="89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07" y="103"/>
                      <a:pt x="94" y="114"/>
                      <a:pt x="79" y="118"/>
                    </a:cubicBezTo>
                  </a:path>
                </a:pathLst>
              </a:custGeom>
              <a:grpFill/>
              <a:ln w="3175">
                <a:solidFill>
                  <a:schemeClr val="bg2"/>
                </a:solidFill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6" name="Rectangle 85"/>
          <p:cNvSpPr/>
          <p:nvPr/>
        </p:nvSpPr>
        <p:spPr bwMode="auto">
          <a:xfrm>
            <a:off x="1570570" y="6228020"/>
            <a:ext cx="9676156" cy="68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46886" y="754452"/>
            <a:ext cx="9142703" cy="6314002"/>
          </a:xfrm>
        </p:spPr>
        <p:txBody>
          <a:bodyPr vert="horz" wrap="square" lIns="182854" tIns="146283" rIns="182854" bIns="146283" rtlCol="0">
            <a:spAutoFit/>
          </a:bodyPr>
          <a:lstStyle/>
          <a:p>
            <a:pPr>
              <a:spcBef>
                <a:spcPts val="3199"/>
              </a:spcBef>
            </a:pPr>
            <a:r>
              <a:rPr lang="en-US" sz="2800" dirty="0">
                <a:latin typeface="+mn-lt"/>
              </a:rPr>
              <a:t>Branding, customization across mobile and web</a:t>
            </a:r>
          </a:p>
          <a:p>
            <a:pPr>
              <a:spcBef>
                <a:spcPts val="3199"/>
              </a:spcBef>
            </a:pPr>
            <a:r>
              <a:rPr lang="en-US" sz="2800" dirty="0">
                <a:latin typeface="+mn-lt"/>
              </a:rPr>
              <a:t>Usage and intelligence across files, sites, and pages</a:t>
            </a:r>
          </a:p>
          <a:p>
            <a:pPr>
              <a:spcBef>
                <a:spcPts val="3199"/>
              </a:spcBef>
            </a:pPr>
            <a:r>
              <a:rPr lang="en-US" sz="2800" dirty="0">
                <a:latin typeface="+mn-lt"/>
              </a:rPr>
              <a:t>Yammer integration into team and publishing sites</a:t>
            </a:r>
          </a:p>
          <a:p>
            <a:pPr>
              <a:spcBef>
                <a:spcPts val="3199"/>
              </a:spcBef>
            </a:pPr>
            <a:r>
              <a:rPr lang="en-US" sz="2800" dirty="0">
                <a:latin typeface="+mn-lt"/>
              </a:rPr>
              <a:t>ECM, metadata, templates, and content types</a:t>
            </a:r>
          </a:p>
          <a:p>
            <a:pPr>
              <a:spcBef>
                <a:spcPts val="3199"/>
              </a:spcBef>
            </a:pPr>
            <a:r>
              <a:rPr lang="en-US" sz="2800" dirty="0">
                <a:latin typeface="+mn-lt"/>
              </a:rPr>
              <a:t>Corporate news and publishing content flows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n-lt"/>
              </a:rPr>
              <a:t>Power users of SharePoint Team sites (leveraging Microsoft Flow and Power Apps)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n-lt"/>
              </a:rPr>
              <a:t>SharePoint Admin experiences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+mn-lt"/>
              </a:rPr>
              <a:t>Cloud-born innovation to SharePoint Server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7859" y="6228020"/>
            <a:ext cx="1142838" cy="684116"/>
            <a:chOff x="427037" y="6228406"/>
            <a:chExt cx="1143000" cy="68421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427037" y="6228406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91" name="Freeform 80"/>
            <p:cNvSpPr>
              <a:spLocks noEditPoints="1"/>
            </p:cNvSpPr>
            <p:nvPr/>
          </p:nvSpPr>
          <p:spPr bwMode="black">
            <a:xfrm>
              <a:off x="752018" y="6289922"/>
              <a:ext cx="462558" cy="561179"/>
            </a:xfrm>
            <a:custGeom>
              <a:avLst/>
              <a:gdLst>
                <a:gd name="T0" fmla="*/ 952 w 1833"/>
                <a:gd name="T1" fmla="*/ 1301 h 2225"/>
                <a:gd name="T2" fmla="*/ 882 w 1833"/>
                <a:gd name="T3" fmla="*/ 1413 h 2225"/>
                <a:gd name="T4" fmla="*/ 677 w 1833"/>
                <a:gd name="T5" fmla="*/ 2162 h 2225"/>
                <a:gd name="T6" fmla="*/ 1156 w 1833"/>
                <a:gd name="T7" fmla="*/ 2162 h 2225"/>
                <a:gd name="T8" fmla="*/ 1071 w 1833"/>
                <a:gd name="T9" fmla="*/ 2089 h 2225"/>
                <a:gd name="T10" fmla="*/ 785 w 1833"/>
                <a:gd name="T11" fmla="*/ 2039 h 2225"/>
                <a:gd name="T12" fmla="*/ 1071 w 1833"/>
                <a:gd name="T13" fmla="*/ 2089 h 2225"/>
                <a:gd name="T14" fmla="*/ 760 w 1833"/>
                <a:gd name="T15" fmla="*/ 1949 h 2225"/>
                <a:gd name="T16" fmla="*/ 1096 w 1833"/>
                <a:gd name="T17" fmla="*/ 1949 h 2225"/>
                <a:gd name="T18" fmla="*/ 1026 w 1833"/>
                <a:gd name="T19" fmla="*/ 1801 h 2225"/>
                <a:gd name="T20" fmla="*/ 1061 w 1833"/>
                <a:gd name="T21" fmla="*/ 1836 h 2225"/>
                <a:gd name="T22" fmla="*/ 260 w 1833"/>
                <a:gd name="T23" fmla="*/ 1329 h 2225"/>
                <a:gd name="T24" fmla="*/ 748 w 1833"/>
                <a:gd name="T25" fmla="*/ 1136 h 2225"/>
                <a:gd name="T26" fmla="*/ 190 w 1833"/>
                <a:gd name="T27" fmla="*/ 1329 h 2225"/>
                <a:gd name="T28" fmla="*/ 0 w 1833"/>
                <a:gd name="T29" fmla="*/ 1476 h 2225"/>
                <a:gd name="T30" fmla="*/ 416 w 1833"/>
                <a:gd name="T31" fmla="*/ 2225 h 2225"/>
                <a:gd name="T32" fmla="*/ 416 w 1833"/>
                <a:gd name="T33" fmla="*/ 1413 h 2225"/>
                <a:gd name="T34" fmla="*/ 83 w 1833"/>
                <a:gd name="T35" fmla="*/ 2064 h 2225"/>
                <a:gd name="T36" fmla="*/ 419 w 1833"/>
                <a:gd name="T37" fmla="*/ 2064 h 2225"/>
                <a:gd name="T38" fmla="*/ 108 w 1833"/>
                <a:gd name="T39" fmla="*/ 1974 h 2225"/>
                <a:gd name="T40" fmla="*/ 394 w 1833"/>
                <a:gd name="T41" fmla="*/ 1924 h 2225"/>
                <a:gd name="T42" fmla="*/ 384 w 1833"/>
                <a:gd name="T43" fmla="*/ 1836 h 2225"/>
                <a:gd name="T44" fmla="*/ 419 w 1833"/>
                <a:gd name="T45" fmla="*/ 1801 h 2225"/>
                <a:gd name="T46" fmla="*/ 1643 w 1833"/>
                <a:gd name="T47" fmla="*/ 1413 h 2225"/>
                <a:gd name="T48" fmla="*/ 1082 w 1833"/>
                <a:gd name="T49" fmla="*/ 1101 h 2225"/>
                <a:gd name="T50" fmla="*/ 1415 w 1833"/>
                <a:gd name="T51" fmla="*/ 1171 h 2225"/>
                <a:gd name="T52" fmla="*/ 1417 w 1833"/>
                <a:gd name="T53" fmla="*/ 1413 h 2225"/>
                <a:gd name="T54" fmla="*/ 1417 w 1833"/>
                <a:gd name="T55" fmla="*/ 2225 h 2225"/>
                <a:gd name="T56" fmla="*/ 1833 w 1833"/>
                <a:gd name="T57" fmla="*/ 1476 h 2225"/>
                <a:gd name="T58" fmla="*/ 1462 w 1833"/>
                <a:gd name="T59" fmla="*/ 2089 h 2225"/>
                <a:gd name="T60" fmla="*/ 1748 w 1833"/>
                <a:gd name="T61" fmla="*/ 2039 h 2225"/>
                <a:gd name="T62" fmla="*/ 1748 w 1833"/>
                <a:gd name="T63" fmla="*/ 1974 h 2225"/>
                <a:gd name="T64" fmla="*/ 1462 w 1833"/>
                <a:gd name="T65" fmla="*/ 1924 h 2225"/>
                <a:gd name="T66" fmla="*/ 1748 w 1833"/>
                <a:gd name="T67" fmla="*/ 1974 h 2225"/>
                <a:gd name="T68" fmla="*/ 1738 w 1833"/>
                <a:gd name="T69" fmla="*/ 1766 h 2225"/>
                <a:gd name="T70" fmla="*/ 650 w 1833"/>
                <a:gd name="T71" fmla="*/ 592 h 2225"/>
                <a:gd name="T72" fmla="*/ 1296 w 1833"/>
                <a:gd name="T73" fmla="*/ 113 h 2225"/>
                <a:gd name="T74" fmla="*/ 537 w 1833"/>
                <a:gd name="T75" fmla="*/ 113 h 2225"/>
                <a:gd name="T76" fmla="*/ 603 w 1833"/>
                <a:gd name="T77" fmla="*/ 113 h 2225"/>
                <a:gd name="T78" fmla="*/ 1231 w 1833"/>
                <a:gd name="T79" fmla="*/ 113 h 2225"/>
                <a:gd name="T80" fmla="*/ 650 w 1833"/>
                <a:gd name="T81" fmla="*/ 526 h 2225"/>
                <a:gd name="T82" fmla="*/ 405 w 1833"/>
                <a:gd name="T83" fmla="*/ 902 h 2225"/>
                <a:gd name="T84" fmla="*/ 803 w 1833"/>
                <a:gd name="T85" fmla="*/ 1101 h 2225"/>
                <a:gd name="T86" fmla="*/ 882 w 1833"/>
                <a:gd name="T87" fmla="*/ 1250 h 2225"/>
                <a:gd name="T88" fmla="*/ 1031 w 1833"/>
                <a:gd name="T89" fmla="*/ 1171 h 2225"/>
                <a:gd name="T90" fmla="*/ 952 w 1833"/>
                <a:gd name="T91" fmla="*/ 1021 h 2225"/>
                <a:gd name="T92" fmla="*/ 1457 w 1833"/>
                <a:gd name="T93" fmla="*/ 874 h 2225"/>
                <a:gd name="T94" fmla="*/ 1303 w 1833"/>
                <a:gd name="T95" fmla="*/ 652 h 2225"/>
                <a:gd name="T96" fmla="*/ 530 w 1833"/>
                <a:gd name="T97" fmla="*/ 652 h 2225"/>
                <a:gd name="T98" fmla="*/ 377 w 1833"/>
                <a:gd name="T99" fmla="*/ 874 h 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3" h="2225">
                  <a:moveTo>
                    <a:pt x="1093" y="1413"/>
                  </a:moveTo>
                  <a:cubicBezTo>
                    <a:pt x="952" y="1413"/>
                    <a:pt x="952" y="1413"/>
                    <a:pt x="952" y="1413"/>
                  </a:cubicBezTo>
                  <a:cubicBezTo>
                    <a:pt x="952" y="1301"/>
                    <a:pt x="952" y="1301"/>
                    <a:pt x="952" y="1301"/>
                  </a:cubicBezTo>
                  <a:cubicBezTo>
                    <a:pt x="940" y="1304"/>
                    <a:pt x="929" y="1305"/>
                    <a:pt x="917" y="1305"/>
                  </a:cubicBezTo>
                  <a:cubicBezTo>
                    <a:pt x="905" y="1305"/>
                    <a:pt x="893" y="1304"/>
                    <a:pt x="882" y="1301"/>
                  </a:cubicBezTo>
                  <a:cubicBezTo>
                    <a:pt x="882" y="1413"/>
                    <a:pt x="882" y="1413"/>
                    <a:pt x="882" y="1413"/>
                  </a:cubicBezTo>
                  <a:cubicBezTo>
                    <a:pt x="740" y="1413"/>
                    <a:pt x="740" y="1413"/>
                    <a:pt x="740" y="1413"/>
                  </a:cubicBezTo>
                  <a:cubicBezTo>
                    <a:pt x="705" y="1413"/>
                    <a:pt x="677" y="1441"/>
                    <a:pt x="677" y="1476"/>
                  </a:cubicBezTo>
                  <a:cubicBezTo>
                    <a:pt x="677" y="2162"/>
                    <a:pt x="677" y="2162"/>
                    <a:pt x="677" y="2162"/>
                  </a:cubicBezTo>
                  <a:cubicBezTo>
                    <a:pt x="677" y="2197"/>
                    <a:pt x="705" y="2225"/>
                    <a:pt x="740" y="2225"/>
                  </a:cubicBezTo>
                  <a:cubicBezTo>
                    <a:pt x="1093" y="2225"/>
                    <a:pt x="1093" y="2225"/>
                    <a:pt x="1093" y="2225"/>
                  </a:cubicBezTo>
                  <a:cubicBezTo>
                    <a:pt x="1128" y="2225"/>
                    <a:pt x="1156" y="2197"/>
                    <a:pt x="1156" y="2162"/>
                  </a:cubicBezTo>
                  <a:cubicBezTo>
                    <a:pt x="1156" y="1476"/>
                    <a:pt x="1156" y="1476"/>
                    <a:pt x="1156" y="1476"/>
                  </a:cubicBezTo>
                  <a:cubicBezTo>
                    <a:pt x="1156" y="1441"/>
                    <a:pt x="1128" y="1413"/>
                    <a:pt x="1093" y="1413"/>
                  </a:cubicBezTo>
                  <a:close/>
                  <a:moveTo>
                    <a:pt x="1071" y="2089"/>
                  </a:moveTo>
                  <a:cubicBezTo>
                    <a:pt x="785" y="2089"/>
                    <a:pt x="785" y="2089"/>
                    <a:pt x="785" y="2089"/>
                  </a:cubicBezTo>
                  <a:cubicBezTo>
                    <a:pt x="771" y="2089"/>
                    <a:pt x="760" y="2078"/>
                    <a:pt x="760" y="2064"/>
                  </a:cubicBezTo>
                  <a:cubicBezTo>
                    <a:pt x="760" y="2050"/>
                    <a:pt x="771" y="2039"/>
                    <a:pt x="785" y="2039"/>
                  </a:cubicBezTo>
                  <a:cubicBezTo>
                    <a:pt x="1071" y="2039"/>
                    <a:pt x="1071" y="2039"/>
                    <a:pt x="1071" y="2039"/>
                  </a:cubicBezTo>
                  <a:cubicBezTo>
                    <a:pt x="1085" y="2039"/>
                    <a:pt x="1096" y="2050"/>
                    <a:pt x="1096" y="2064"/>
                  </a:cubicBezTo>
                  <a:cubicBezTo>
                    <a:pt x="1096" y="2078"/>
                    <a:pt x="1085" y="2089"/>
                    <a:pt x="1071" y="2089"/>
                  </a:cubicBezTo>
                  <a:close/>
                  <a:moveTo>
                    <a:pt x="1071" y="1974"/>
                  </a:moveTo>
                  <a:cubicBezTo>
                    <a:pt x="785" y="1974"/>
                    <a:pt x="785" y="1974"/>
                    <a:pt x="785" y="1974"/>
                  </a:cubicBezTo>
                  <a:cubicBezTo>
                    <a:pt x="771" y="1974"/>
                    <a:pt x="760" y="1963"/>
                    <a:pt x="760" y="1949"/>
                  </a:cubicBezTo>
                  <a:cubicBezTo>
                    <a:pt x="760" y="1935"/>
                    <a:pt x="771" y="1924"/>
                    <a:pt x="785" y="1924"/>
                  </a:cubicBezTo>
                  <a:cubicBezTo>
                    <a:pt x="1071" y="1924"/>
                    <a:pt x="1071" y="1924"/>
                    <a:pt x="1071" y="1924"/>
                  </a:cubicBezTo>
                  <a:cubicBezTo>
                    <a:pt x="1085" y="1924"/>
                    <a:pt x="1096" y="1935"/>
                    <a:pt x="1096" y="1949"/>
                  </a:cubicBezTo>
                  <a:cubicBezTo>
                    <a:pt x="1096" y="1963"/>
                    <a:pt x="1085" y="1974"/>
                    <a:pt x="1071" y="1974"/>
                  </a:cubicBezTo>
                  <a:close/>
                  <a:moveTo>
                    <a:pt x="1061" y="1836"/>
                  </a:moveTo>
                  <a:cubicBezTo>
                    <a:pt x="1042" y="1836"/>
                    <a:pt x="1026" y="1820"/>
                    <a:pt x="1026" y="1801"/>
                  </a:cubicBezTo>
                  <a:cubicBezTo>
                    <a:pt x="1026" y="1782"/>
                    <a:pt x="1042" y="1766"/>
                    <a:pt x="1061" y="1766"/>
                  </a:cubicBezTo>
                  <a:cubicBezTo>
                    <a:pt x="1081" y="1766"/>
                    <a:pt x="1096" y="1782"/>
                    <a:pt x="1096" y="1801"/>
                  </a:cubicBezTo>
                  <a:cubicBezTo>
                    <a:pt x="1096" y="1820"/>
                    <a:pt x="1081" y="1836"/>
                    <a:pt x="1061" y="1836"/>
                  </a:cubicBezTo>
                  <a:close/>
                  <a:moveTo>
                    <a:pt x="416" y="1413"/>
                  </a:moveTo>
                  <a:cubicBezTo>
                    <a:pt x="260" y="1413"/>
                    <a:pt x="260" y="1413"/>
                    <a:pt x="260" y="1413"/>
                  </a:cubicBezTo>
                  <a:cubicBezTo>
                    <a:pt x="260" y="1329"/>
                    <a:pt x="260" y="1329"/>
                    <a:pt x="260" y="1329"/>
                  </a:cubicBezTo>
                  <a:cubicBezTo>
                    <a:pt x="260" y="1242"/>
                    <a:pt x="331" y="1171"/>
                    <a:pt x="418" y="1171"/>
                  </a:cubicBezTo>
                  <a:cubicBezTo>
                    <a:pt x="751" y="1171"/>
                    <a:pt x="751" y="1171"/>
                    <a:pt x="751" y="1171"/>
                  </a:cubicBezTo>
                  <a:cubicBezTo>
                    <a:pt x="749" y="1159"/>
                    <a:pt x="748" y="1148"/>
                    <a:pt x="748" y="1136"/>
                  </a:cubicBezTo>
                  <a:cubicBezTo>
                    <a:pt x="748" y="1124"/>
                    <a:pt x="749" y="1112"/>
                    <a:pt x="751" y="1101"/>
                  </a:cubicBezTo>
                  <a:cubicBezTo>
                    <a:pt x="418" y="1101"/>
                    <a:pt x="418" y="1101"/>
                    <a:pt x="418" y="1101"/>
                  </a:cubicBezTo>
                  <a:cubicBezTo>
                    <a:pt x="293" y="1101"/>
                    <a:pt x="190" y="1203"/>
                    <a:pt x="190" y="1329"/>
                  </a:cubicBezTo>
                  <a:cubicBezTo>
                    <a:pt x="190" y="1413"/>
                    <a:pt x="190" y="1413"/>
                    <a:pt x="190" y="1413"/>
                  </a:cubicBezTo>
                  <a:cubicBezTo>
                    <a:pt x="63" y="1413"/>
                    <a:pt x="63" y="1413"/>
                    <a:pt x="63" y="1413"/>
                  </a:cubicBezTo>
                  <a:cubicBezTo>
                    <a:pt x="28" y="1413"/>
                    <a:pt x="0" y="1441"/>
                    <a:pt x="0" y="1476"/>
                  </a:cubicBezTo>
                  <a:cubicBezTo>
                    <a:pt x="0" y="2162"/>
                    <a:pt x="0" y="2162"/>
                    <a:pt x="0" y="2162"/>
                  </a:cubicBezTo>
                  <a:cubicBezTo>
                    <a:pt x="0" y="2197"/>
                    <a:pt x="28" y="2225"/>
                    <a:pt x="63" y="2225"/>
                  </a:cubicBezTo>
                  <a:cubicBezTo>
                    <a:pt x="416" y="2225"/>
                    <a:pt x="416" y="2225"/>
                    <a:pt x="416" y="2225"/>
                  </a:cubicBezTo>
                  <a:cubicBezTo>
                    <a:pt x="451" y="2225"/>
                    <a:pt x="480" y="2197"/>
                    <a:pt x="480" y="2162"/>
                  </a:cubicBezTo>
                  <a:cubicBezTo>
                    <a:pt x="480" y="1476"/>
                    <a:pt x="480" y="1476"/>
                    <a:pt x="480" y="1476"/>
                  </a:cubicBezTo>
                  <a:cubicBezTo>
                    <a:pt x="480" y="1441"/>
                    <a:pt x="451" y="1413"/>
                    <a:pt x="416" y="1413"/>
                  </a:cubicBezTo>
                  <a:close/>
                  <a:moveTo>
                    <a:pt x="394" y="2089"/>
                  </a:moveTo>
                  <a:cubicBezTo>
                    <a:pt x="108" y="2089"/>
                    <a:pt x="108" y="2089"/>
                    <a:pt x="108" y="2089"/>
                  </a:cubicBezTo>
                  <a:cubicBezTo>
                    <a:pt x="94" y="2089"/>
                    <a:pt x="83" y="2078"/>
                    <a:pt x="83" y="2064"/>
                  </a:cubicBezTo>
                  <a:cubicBezTo>
                    <a:pt x="83" y="2050"/>
                    <a:pt x="94" y="2039"/>
                    <a:pt x="108" y="2039"/>
                  </a:cubicBezTo>
                  <a:cubicBezTo>
                    <a:pt x="394" y="2039"/>
                    <a:pt x="394" y="2039"/>
                    <a:pt x="394" y="2039"/>
                  </a:cubicBezTo>
                  <a:cubicBezTo>
                    <a:pt x="408" y="2039"/>
                    <a:pt x="419" y="2050"/>
                    <a:pt x="419" y="2064"/>
                  </a:cubicBezTo>
                  <a:cubicBezTo>
                    <a:pt x="419" y="2078"/>
                    <a:pt x="408" y="2089"/>
                    <a:pt x="394" y="2089"/>
                  </a:cubicBezTo>
                  <a:close/>
                  <a:moveTo>
                    <a:pt x="394" y="1974"/>
                  </a:moveTo>
                  <a:cubicBezTo>
                    <a:pt x="108" y="1974"/>
                    <a:pt x="108" y="1974"/>
                    <a:pt x="108" y="1974"/>
                  </a:cubicBezTo>
                  <a:cubicBezTo>
                    <a:pt x="94" y="1974"/>
                    <a:pt x="83" y="1963"/>
                    <a:pt x="83" y="1949"/>
                  </a:cubicBezTo>
                  <a:cubicBezTo>
                    <a:pt x="83" y="1935"/>
                    <a:pt x="94" y="1924"/>
                    <a:pt x="108" y="1924"/>
                  </a:cubicBezTo>
                  <a:cubicBezTo>
                    <a:pt x="394" y="1924"/>
                    <a:pt x="394" y="1924"/>
                    <a:pt x="394" y="1924"/>
                  </a:cubicBezTo>
                  <a:cubicBezTo>
                    <a:pt x="408" y="1924"/>
                    <a:pt x="419" y="1935"/>
                    <a:pt x="419" y="1949"/>
                  </a:cubicBezTo>
                  <a:cubicBezTo>
                    <a:pt x="419" y="1963"/>
                    <a:pt x="408" y="1974"/>
                    <a:pt x="394" y="1974"/>
                  </a:cubicBezTo>
                  <a:close/>
                  <a:moveTo>
                    <a:pt x="384" y="1836"/>
                  </a:moveTo>
                  <a:cubicBezTo>
                    <a:pt x="365" y="1836"/>
                    <a:pt x="350" y="1820"/>
                    <a:pt x="350" y="1801"/>
                  </a:cubicBezTo>
                  <a:cubicBezTo>
                    <a:pt x="350" y="1782"/>
                    <a:pt x="365" y="1766"/>
                    <a:pt x="384" y="1766"/>
                  </a:cubicBezTo>
                  <a:cubicBezTo>
                    <a:pt x="404" y="1766"/>
                    <a:pt x="419" y="1782"/>
                    <a:pt x="419" y="1801"/>
                  </a:cubicBezTo>
                  <a:cubicBezTo>
                    <a:pt x="419" y="1820"/>
                    <a:pt x="404" y="1836"/>
                    <a:pt x="384" y="1836"/>
                  </a:cubicBezTo>
                  <a:close/>
                  <a:moveTo>
                    <a:pt x="1770" y="1413"/>
                  </a:moveTo>
                  <a:cubicBezTo>
                    <a:pt x="1643" y="1413"/>
                    <a:pt x="1643" y="1413"/>
                    <a:pt x="1643" y="1413"/>
                  </a:cubicBezTo>
                  <a:cubicBezTo>
                    <a:pt x="1643" y="1329"/>
                    <a:pt x="1643" y="1329"/>
                    <a:pt x="1643" y="1329"/>
                  </a:cubicBezTo>
                  <a:cubicBezTo>
                    <a:pt x="1643" y="1203"/>
                    <a:pt x="1541" y="1101"/>
                    <a:pt x="1415" y="1101"/>
                  </a:cubicBezTo>
                  <a:cubicBezTo>
                    <a:pt x="1082" y="1101"/>
                    <a:pt x="1082" y="1101"/>
                    <a:pt x="1082" y="1101"/>
                  </a:cubicBezTo>
                  <a:cubicBezTo>
                    <a:pt x="1085" y="1112"/>
                    <a:pt x="1086" y="1124"/>
                    <a:pt x="1086" y="1136"/>
                  </a:cubicBezTo>
                  <a:cubicBezTo>
                    <a:pt x="1086" y="1148"/>
                    <a:pt x="1085" y="1159"/>
                    <a:pt x="1082" y="1171"/>
                  </a:cubicBezTo>
                  <a:cubicBezTo>
                    <a:pt x="1415" y="1171"/>
                    <a:pt x="1415" y="1171"/>
                    <a:pt x="1415" y="1171"/>
                  </a:cubicBezTo>
                  <a:cubicBezTo>
                    <a:pt x="1503" y="1171"/>
                    <a:pt x="1574" y="1242"/>
                    <a:pt x="1574" y="1329"/>
                  </a:cubicBezTo>
                  <a:cubicBezTo>
                    <a:pt x="1574" y="1413"/>
                    <a:pt x="1574" y="1413"/>
                    <a:pt x="1574" y="1413"/>
                  </a:cubicBezTo>
                  <a:cubicBezTo>
                    <a:pt x="1417" y="1413"/>
                    <a:pt x="1417" y="1413"/>
                    <a:pt x="1417" y="1413"/>
                  </a:cubicBezTo>
                  <a:cubicBezTo>
                    <a:pt x="1382" y="1413"/>
                    <a:pt x="1354" y="1441"/>
                    <a:pt x="1354" y="1476"/>
                  </a:cubicBezTo>
                  <a:cubicBezTo>
                    <a:pt x="1354" y="2162"/>
                    <a:pt x="1354" y="2162"/>
                    <a:pt x="1354" y="2162"/>
                  </a:cubicBezTo>
                  <a:cubicBezTo>
                    <a:pt x="1354" y="2197"/>
                    <a:pt x="1382" y="2225"/>
                    <a:pt x="1417" y="2225"/>
                  </a:cubicBezTo>
                  <a:cubicBezTo>
                    <a:pt x="1770" y="2225"/>
                    <a:pt x="1770" y="2225"/>
                    <a:pt x="1770" y="2225"/>
                  </a:cubicBezTo>
                  <a:cubicBezTo>
                    <a:pt x="1805" y="2225"/>
                    <a:pt x="1833" y="2197"/>
                    <a:pt x="1833" y="2162"/>
                  </a:cubicBezTo>
                  <a:cubicBezTo>
                    <a:pt x="1833" y="1476"/>
                    <a:pt x="1833" y="1476"/>
                    <a:pt x="1833" y="1476"/>
                  </a:cubicBezTo>
                  <a:cubicBezTo>
                    <a:pt x="1833" y="1441"/>
                    <a:pt x="1805" y="1413"/>
                    <a:pt x="1770" y="1413"/>
                  </a:cubicBezTo>
                  <a:close/>
                  <a:moveTo>
                    <a:pt x="1748" y="2089"/>
                  </a:moveTo>
                  <a:cubicBezTo>
                    <a:pt x="1462" y="2089"/>
                    <a:pt x="1462" y="2089"/>
                    <a:pt x="1462" y="2089"/>
                  </a:cubicBezTo>
                  <a:cubicBezTo>
                    <a:pt x="1448" y="2089"/>
                    <a:pt x="1437" y="2078"/>
                    <a:pt x="1437" y="2064"/>
                  </a:cubicBezTo>
                  <a:cubicBezTo>
                    <a:pt x="1437" y="2050"/>
                    <a:pt x="1448" y="2039"/>
                    <a:pt x="1462" y="2039"/>
                  </a:cubicBezTo>
                  <a:cubicBezTo>
                    <a:pt x="1748" y="2039"/>
                    <a:pt x="1748" y="2039"/>
                    <a:pt x="1748" y="2039"/>
                  </a:cubicBezTo>
                  <a:cubicBezTo>
                    <a:pt x="1762" y="2039"/>
                    <a:pt x="1773" y="2050"/>
                    <a:pt x="1773" y="2064"/>
                  </a:cubicBezTo>
                  <a:cubicBezTo>
                    <a:pt x="1773" y="2078"/>
                    <a:pt x="1762" y="2089"/>
                    <a:pt x="1748" y="2089"/>
                  </a:cubicBezTo>
                  <a:close/>
                  <a:moveTo>
                    <a:pt x="1748" y="1974"/>
                  </a:moveTo>
                  <a:cubicBezTo>
                    <a:pt x="1462" y="1974"/>
                    <a:pt x="1462" y="1974"/>
                    <a:pt x="1462" y="1974"/>
                  </a:cubicBezTo>
                  <a:cubicBezTo>
                    <a:pt x="1448" y="1974"/>
                    <a:pt x="1437" y="1963"/>
                    <a:pt x="1437" y="1949"/>
                  </a:cubicBezTo>
                  <a:cubicBezTo>
                    <a:pt x="1437" y="1935"/>
                    <a:pt x="1448" y="1924"/>
                    <a:pt x="1462" y="1924"/>
                  </a:cubicBezTo>
                  <a:cubicBezTo>
                    <a:pt x="1748" y="1924"/>
                    <a:pt x="1748" y="1924"/>
                    <a:pt x="1748" y="1924"/>
                  </a:cubicBezTo>
                  <a:cubicBezTo>
                    <a:pt x="1762" y="1924"/>
                    <a:pt x="1773" y="1935"/>
                    <a:pt x="1773" y="1949"/>
                  </a:cubicBezTo>
                  <a:cubicBezTo>
                    <a:pt x="1773" y="1963"/>
                    <a:pt x="1762" y="1974"/>
                    <a:pt x="1748" y="1974"/>
                  </a:cubicBezTo>
                  <a:close/>
                  <a:moveTo>
                    <a:pt x="1738" y="1836"/>
                  </a:moveTo>
                  <a:cubicBezTo>
                    <a:pt x="1719" y="1836"/>
                    <a:pt x="1703" y="1820"/>
                    <a:pt x="1703" y="1801"/>
                  </a:cubicBezTo>
                  <a:cubicBezTo>
                    <a:pt x="1703" y="1782"/>
                    <a:pt x="1719" y="1766"/>
                    <a:pt x="1738" y="1766"/>
                  </a:cubicBezTo>
                  <a:cubicBezTo>
                    <a:pt x="1757" y="1766"/>
                    <a:pt x="1773" y="1782"/>
                    <a:pt x="1773" y="1801"/>
                  </a:cubicBezTo>
                  <a:cubicBezTo>
                    <a:pt x="1773" y="1820"/>
                    <a:pt x="1757" y="1836"/>
                    <a:pt x="1738" y="1836"/>
                  </a:cubicBezTo>
                  <a:close/>
                  <a:moveTo>
                    <a:pt x="650" y="592"/>
                  </a:moveTo>
                  <a:cubicBezTo>
                    <a:pt x="1184" y="592"/>
                    <a:pt x="1184" y="592"/>
                    <a:pt x="1184" y="592"/>
                  </a:cubicBezTo>
                  <a:cubicBezTo>
                    <a:pt x="1246" y="592"/>
                    <a:pt x="1296" y="541"/>
                    <a:pt x="1296" y="479"/>
                  </a:cubicBezTo>
                  <a:cubicBezTo>
                    <a:pt x="1296" y="113"/>
                    <a:pt x="1296" y="113"/>
                    <a:pt x="1296" y="113"/>
                  </a:cubicBezTo>
                  <a:cubicBezTo>
                    <a:pt x="1296" y="51"/>
                    <a:pt x="1246" y="0"/>
                    <a:pt x="1184" y="0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588" y="0"/>
                    <a:pt x="537" y="51"/>
                    <a:pt x="537" y="113"/>
                  </a:cubicBezTo>
                  <a:cubicBezTo>
                    <a:pt x="537" y="479"/>
                    <a:pt x="537" y="479"/>
                    <a:pt x="537" y="479"/>
                  </a:cubicBezTo>
                  <a:cubicBezTo>
                    <a:pt x="537" y="541"/>
                    <a:pt x="588" y="592"/>
                    <a:pt x="650" y="592"/>
                  </a:cubicBezTo>
                  <a:close/>
                  <a:moveTo>
                    <a:pt x="603" y="113"/>
                  </a:moveTo>
                  <a:cubicBezTo>
                    <a:pt x="603" y="87"/>
                    <a:pt x="624" y="66"/>
                    <a:pt x="650" y="66"/>
                  </a:cubicBezTo>
                  <a:cubicBezTo>
                    <a:pt x="1184" y="66"/>
                    <a:pt x="1184" y="66"/>
                    <a:pt x="1184" y="66"/>
                  </a:cubicBezTo>
                  <a:cubicBezTo>
                    <a:pt x="1210" y="66"/>
                    <a:pt x="1231" y="87"/>
                    <a:pt x="1231" y="113"/>
                  </a:cubicBezTo>
                  <a:cubicBezTo>
                    <a:pt x="1231" y="479"/>
                    <a:pt x="1231" y="479"/>
                    <a:pt x="1231" y="479"/>
                  </a:cubicBezTo>
                  <a:cubicBezTo>
                    <a:pt x="1231" y="505"/>
                    <a:pt x="1210" y="526"/>
                    <a:pt x="1184" y="526"/>
                  </a:cubicBezTo>
                  <a:cubicBezTo>
                    <a:pt x="650" y="526"/>
                    <a:pt x="650" y="526"/>
                    <a:pt x="650" y="526"/>
                  </a:cubicBezTo>
                  <a:cubicBezTo>
                    <a:pt x="624" y="526"/>
                    <a:pt x="603" y="505"/>
                    <a:pt x="603" y="479"/>
                  </a:cubicBezTo>
                  <a:lnTo>
                    <a:pt x="603" y="113"/>
                  </a:lnTo>
                  <a:close/>
                  <a:moveTo>
                    <a:pt x="405" y="902"/>
                  </a:moveTo>
                  <a:cubicBezTo>
                    <a:pt x="882" y="902"/>
                    <a:pt x="882" y="902"/>
                    <a:pt x="882" y="902"/>
                  </a:cubicBezTo>
                  <a:cubicBezTo>
                    <a:pt x="882" y="1021"/>
                    <a:pt x="882" y="1021"/>
                    <a:pt x="882" y="1021"/>
                  </a:cubicBezTo>
                  <a:cubicBezTo>
                    <a:pt x="844" y="1033"/>
                    <a:pt x="814" y="1063"/>
                    <a:pt x="803" y="1101"/>
                  </a:cubicBezTo>
                  <a:cubicBezTo>
                    <a:pt x="799" y="1112"/>
                    <a:pt x="797" y="1124"/>
                    <a:pt x="797" y="1136"/>
                  </a:cubicBezTo>
                  <a:cubicBezTo>
                    <a:pt x="797" y="1148"/>
                    <a:pt x="799" y="1160"/>
                    <a:pt x="803" y="1171"/>
                  </a:cubicBezTo>
                  <a:cubicBezTo>
                    <a:pt x="814" y="1209"/>
                    <a:pt x="844" y="1238"/>
                    <a:pt x="882" y="1250"/>
                  </a:cubicBezTo>
                  <a:cubicBezTo>
                    <a:pt x="893" y="1253"/>
                    <a:pt x="905" y="1255"/>
                    <a:pt x="917" y="1255"/>
                  </a:cubicBezTo>
                  <a:cubicBezTo>
                    <a:pt x="929" y="1255"/>
                    <a:pt x="941" y="1253"/>
                    <a:pt x="952" y="1250"/>
                  </a:cubicBezTo>
                  <a:cubicBezTo>
                    <a:pt x="990" y="1238"/>
                    <a:pt x="1020" y="1209"/>
                    <a:pt x="1031" y="1171"/>
                  </a:cubicBezTo>
                  <a:cubicBezTo>
                    <a:pt x="1034" y="1160"/>
                    <a:pt x="1036" y="1148"/>
                    <a:pt x="1036" y="1136"/>
                  </a:cubicBezTo>
                  <a:cubicBezTo>
                    <a:pt x="1036" y="1124"/>
                    <a:pt x="1034" y="1112"/>
                    <a:pt x="1031" y="1101"/>
                  </a:cubicBezTo>
                  <a:cubicBezTo>
                    <a:pt x="1019" y="1063"/>
                    <a:pt x="990" y="1033"/>
                    <a:pt x="952" y="1021"/>
                  </a:cubicBezTo>
                  <a:cubicBezTo>
                    <a:pt x="952" y="902"/>
                    <a:pt x="952" y="902"/>
                    <a:pt x="952" y="902"/>
                  </a:cubicBezTo>
                  <a:cubicBezTo>
                    <a:pt x="1429" y="902"/>
                    <a:pt x="1429" y="902"/>
                    <a:pt x="1429" y="902"/>
                  </a:cubicBezTo>
                  <a:cubicBezTo>
                    <a:pt x="1444" y="902"/>
                    <a:pt x="1457" y="889"/>
                    <a:pt x="1457" y="874"/>
                  </a:cubicBezTo>
                  <a:cubicBezTo>
                    <a:pt x="1457" y="861"/>
                    <a:pt x="1457" y="861"/>
                    <a:pt x="1457" y="861"/>
                  </a:cubicBezTo>
                  <a:cubicBezTo>
                    <a:pt x="1457" y="845"/>
                    <a:pt x="1449" y="823"/>
                    <a:pt x="1439" y="811"/>
                  </a:cubicBezTo>
                  <a:cubicBezTo>
                    <a:pt x="1303" y="652"/>
                    <a:pt x="1303" y="652"/>
                    <a:pt x="1303" y="652"/>
                  </a:cubicBezTo>
                  <a:cubicBezTo>
                    <a:pt x="1293" y="640"/>
                    <a:pt x="1273" y="631"/>
                    <a:pt x="1257" y="631"/>
                  </a:cubicBezTo>
                  <a:cubicBezTo>
                    <a:pt x="577" y="631"/>
                    <a:pt x="577" y="631"/>
                    <a:pt x="577" y="631"/>
                  </a:cubicBezTo>
                  <a:cubicBezTo>
                    <a:pt x="561" y="631"/>
                    <a:pt x="540" y="640"/>
                    <a:pt x="530" y="652"/>
                  </a:cubicBezTo>
                  <a:cubicBezTo>
                    <a:pt x="395" y="811"/>
                    <a:pt x="395" y="811"/>
                    <a:pt x="395" y="811"/>
                  </a:cubicBezTo>
                  <a:cubicBezTo>
                    <a:pt x="385" y="823"/>
                    <a:pt x="377" y="845"/>
                    <a:pt x="377" y="861"/>
                  </a:cubicBezTo>
                  <a:cubicBezTo>
                    <a:pt x="377" y="874"/>
                    <a:pt x="377" y="874"/>
                    <a:pt x="377" y="874"/>
                  </a:cubicBezTo>
                  <a:cubicBezTo>
                    <a:pt x="377" y="889"/>
                    <a:pt x="389" y="902"/>
                    <a:pt x="405" y="9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93" tIns="41147" rIns="82293" bIns="411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7859" y="5465484"/>
            <a:ext cx="1142838" cy="684116"/>
            <a:chOff x="427037" y="5465762"/>
            <a:chExt cx="1143000" cy="68421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27037" y="5465762"/>
              <a:ext cx="1143000" cy="684213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black">
            <a:xfrm>
              <a:off x="742742" y="5519013"/>
              <a:ext cx="424280" cy="577710"/>
            </a:xfrm>
            <a:custGeom>
              <a:avLst/>
              <a:gdLst>
                <a:gd name="T0" fmla="*/ 230 w 256"/>
                <a:gd name="T1" fmla="*/ 221 h 349"/>
                <a:gd name="T2" fmla="*/ 256 w 256"/>
                <a:gd name="T3" fmla="*/ 202 h 349"/>
                <a:gd name="T4" fmla="*/ 232 w 256"/>
                <a:gd name="T5" fmla="*/ 184 h 349"/>
                <a:gd name="T6" fmla="*/ 239 w 256"/>
                <a:gd name="T7" fmla="*/ 170 h 349"/>
                <a:gd name="T8" fmla="*/ 217 w 256"/>
                <a:gd name="T9" fmla="*/ 152 h 349"/>
                <a:gd name="T10" fmla="*/ 187 w 256"/>
                <a:gd name="T11" fmla="*/ 152 h 349"/>
                <a:gd name="T12" fmla="*/ 187 w 256"/>
                <a:gd name="T13" fmla="*/ 91 h 349"/>
                <a:gd name="T14" fmla="*/ 217 w 256"/>
                <a:gd name="T15" fmla="*/ 45 h 349"/>
                <a:gd name="T16" fmla="*/ 203 w 256"/>
                <a:gd name="T17" fmla="*/ 10 h 349"/>
                <a:gd name="T18" fmla="*/ 166 w 256"/>
                <a:gd name="T19" fmla="*/ 58 h 349"/>
                <a:gd name="T20" fmla="*/ 130 w 256"/>
                <a:gd name="T21" fmla="*/ 10 h 349"/>
                <a:gd name="T22" fmla="*/ 116 w 256"/>
                <a:gd name="T23" fmla="*/ 45 h 349"/>
                <a:gd name="T24" fmla="*/ 146 w 256"/>
                <a:gd name="T25" fmla="*/ 91 h 349"/>
                <a:gd name="T26" fmla="*/ 146 w 256"/>
                <a:gd name="T27" fmla="*/ 121 h 349"/>
                <a:gd name="T28" fmla="*/ 143 w 256"/>
                <a:gd name="T29" fmla="*/ 119 h 349"/>
                <a:gd name="T30" fmla="*/ 99 w 256"/>
                <a:gd name="T31" fmla="*/ 126 h 349"/>
                <a:gd name="T32" fmla="*/ 45 w 256"/>
                <a:gd name="T33" fmla="*/ 162 h 349"/>
                <a:gd name="T34" fmla="*/ 0 w 256"/>
                <a:gd name="T35" fmla="*/ 162 h 349"/>
                <a:gd name="T36" fmla="*/ 0 w 256"/>
                <a:gd name="T37" fmla="*/ 272 h 349"/>
                <a:gd name="T38" fmla="*/ 70 w 256"/>
                <a:gd name="T39" fmla="*/ 277 h 349"/>
                <a:gd name="T40" fmla="*/ 132 w 256"/>
                <a:gd name="T41" fmla="*/ 286 h 349"/>
                <a:gd name="T42" fmla="*/ 127 w 256"/>
                <a:gd name="T43" fmla="*/ 273 h 349"/>
                <a:gd name="T44" fmla="*/ 139 w 256"/>
                <a:gd name="T45" fmla="*/ 255 h 349"/>
                <a:gd name="T46" fmla="*/ 125 w 256"/>
                <a:gd name="T47" fmla="*/ 237 h 349"/>
                <a:gd name="T48" fmla="*/ 140 w 256"/>
                <a:gd name="T49" fmla="*/ 219 h 349"/>
                <a:gd name="T50" fmla="*/ 125 w 256"/>
                <a:gd name="T51" fmla="*/ 201 h 349"/>
                <a:gd name="T52" fmla="*/ 138 w 256"/>
                <a:gd name="T53" fmla="*/ 185 h 349"/>
                <a:gd name="T54" fmla="*/ 125 w 256"/>
                <a:gd name="T55" fmla="*/ 167 h 349"/>
                <a:gd name="T56" fmla="*/ 146 w 256"/>
                <a:gd name="T57" fmla="*/ 148 h 349"/>
                <a:gd name="T58" fmla="*/ 146 w 256"/>
                <a:gd name="T59" fmla="*/ 155 h 349"/>
                <a:gd name="T60" fmla="*/ 137 w 256"/>
                <a:gd name="T61" fmla="*/ 170 h 349"/>
                <a:gd name="T62" fmla="*/ 146 w 256"/>
                <a:gd name="T63" fmla="*/ 185 h 349"/>
                <a:gd name="T64" fmla="*/ 146 w 256"/>
                <a:gd name="T65" fmla="*/ 188 h 349"/>
                <a:gd name="T66" fmla="*/ 137 w 256"/>
                <a:gd name="T67" fmla="*/ 202 h 349"/>
                <a:gd name="T68" fmla="*/ 146 w 256"/>
                <a:gd name="T69" fmla="*/ 216 h 349"/>
                <a:gd name="T70" fmla="*/ 146 w 256"/>
                <a:gd name="T71" fmla="*/ 224 h 349"/>
                <a:gd name="T72" fmla="*/ 137 w 256"/>
                <a:gd name="T73" fmla="*/ 239 h 349"/>
                <a:gd name="T74" fmla="*/ 146 w 256"/>
                <a:gd name="T75" fmla="*/ 254 h 349"/>
                <a:gd name="T76" fmla="*/ 146 w 256"/>
                <a:gd name="T77" fmla="*/ 261 h 349"/>
                <a:gd name="T78" fmla="*/ 139 w 256"/>
                <a:gd name="T79" fmla="*/ 276 h 349"/>
                <a:gd name="T80" fmla="*/ 146 w 256"/>
                <a:gd name="T81" fmla="*/ 291 h 349"/>
                <a:gd name="T82" fmla="*/ 146 w 256"/>
                <a:gd name="T83" fmla="*/ 324 h 349"/>
                <a:gd name="T84" fmla="*/ 167 w 256"/>
                <a:gd name="T85" fmla="*/ 349 h 349"/>
                <a:gd name="T86" fmla="*/ 187 w 256"/>
                <a:gd name="T87" fmla="*/ 324 h 349"/>
                <a:gd name="T88" fmla="*/ 187 w 256"/>
                <a:gd name="T89" fmla="*/ 294 h 349"/>
                <a:gd name="T90" fmla="*/ 207 w 256"/>
                <a:gd name="T91" fmla="*/ 294 h 349"/>
                <a:gd name="T92" fmla="*/ 226 w 256"/>
                <a:gd name="T93" fmla="*/ 276 h 349"/>
                <a:gd name="T94" fmla="*/ 207 w 256"/>
                <a:gd name="T95" fmla="*/ 257 h 349"/>
                <a:gd name="T96" fmla="*/ 187 w 256"/>
                <a:gd name="T97" fmla="*/ 257 h 349"/>
                <a:gd name="T98" fmla="*/ 187 w 256"/>
                <a:gd name="T99" fmla="*/ 257 h 349"/>
                <a:gd name="T100" fmla="*/ 217 w 256"/>
                <a:gd name="T101" fmla="*/ 257 h 349"/>
                <a:gd name="T102" fmla="*/ 239 w 256"/>
                <a:gd name="T103" fmla="*/ 239 h 349"/>
                <a:gd name="T104" fmla="*/ 217 w 256"/>
                <a:gd name="T105" fmla="*/ 221 h 349"/>
                <a:gd name="T106" fmla="*/ 187 w 256"/>
                <a:gd name="T107" fmla="*/ 221 h 349"/>
                <a:gd name="T108" fmla="*/ 187 w 256"/>
                <a:gd name="T109" fmla="*/ 221 h 349"/>
                <a:gd name="T110" fmla="*/ 230 w 256"/>
                <a:gd name="T111" fmla="*/ 22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349">
                  <a:moveTo>
                    <a:pt x="230" y="221"/>
                  </a:moveTo>
                  <a:cubicBezTo>
                    <a:pt x="245" y="221"/>
                    <a:pt x="256" y="212"/>
                    <a:pt x="256" y="202"/>
                  </a:cubicBezTo>
                  <a:cubicBezTo>
                    <a:pt x="256" y="192"/>
                    <a:pt x="245" y="184"/>
                    <a:pt x="232" y="184"/>
                  </a:cubicBezTo>
                  <a:cubicBezTo>
                    <a:pt x="236" y="180"/>
                    <a:pt x="239" y="175"/>
                    <a:pt x="239" y="170"/>
                  </a:cubicBezTo>
                  <a:cubicBezTo>
                    <a:pt x="239" y="160"/>
                    <a:pt x="229" y="152"/>
                    <a:pt x="217" y="152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205" y="83"/>
                    <a:pt x="217" y="66"/>
                    <a:pt x="217" y="45"/>
                  </a:cubicBezTo>
                  <a:cubicBezTo>
                    <a:pt x="217" y="31"/>
                    <a:pt x="203" y="0"/>
                    <a:pt x="203" y="10"/>
                  </a:cubicBezTo>
                  <a:cubicBezTo>
                    <a:pt x="204" y="24"/>
                    <a:pt x="195" y="58"/>
                    <a:pt x="166" y="58"/>
                  </a:cubicBezTo>
                  <a:cubicBezTo>
                    <a:pt x="140" y="58"/>
                    <a:pt x="129" y="30"/>
                    <a:pt x="130" y="10"/>
                  </a:cubicBezTo>
                  <a:cubicBezTo>
                    <a:pt x="130" y="3"/>
                    <a:pt x="116" y="32"/>
                    <a:pt x="116" y="45"/>
                  </a:cubicBezTo>
                  <a:cubicBezTo>
                    <a:pt x="116" y="66"/>
                    <a:pt x="129" y="84"/>
                    <a:pt x="146" y="9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10" y="122"/>
                    <a:pt x="99" y="126"/>
                  </a:cubicBezTo>
                  <a:cubicBezTo>
                    <a:pt x="87" y="131"/>
                    <a:pt x="63" y="162"/>
                    <a:pt x="45" y="162"/>
                  </a:cubicBezTo>
                  <a:cubicBezTo>
                    <a:pt x="26" y="162"/>
                    <a:pt x="0" y="162"/>
                    <a:pt x="0" y="16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47" y="272"/>
                    <a:pt x="70" y="277"/>
                  </a:cubicBezTo>
                  <a:cubicBezTo>
                    <a:pt x="86" y="280"/>
                    <a:pt x="110" y="284"/>
                    <a:pt x="132" y="286"/>
                  </a:cubicBezTo>
                  <a:cubicBezTo>
                    <a:pt x="129" y="283"/>
                    <a:pt x="127" y="278"/>
                    <a:pt x="127" y="273"/>
                  </a:cubicBezTo>
                  <a:cubicBezTo>
                    <a:pt x="127" y="265"/>
                    <a:pt x="132" y="258"/>
                    <a:pt x="139" y="255"/>
                  </a:cubicBezTo>
                  <a:cubicBezTo>
                    <a:pt x="131" y="252"/>
                    <a:pt x="125" y="245"/>
                    <a:pt x="125" y="237"/>
                  </a:cubicBezTo>
                  <a:cubicBezTo>
                    <a:pt x="125" y="229"/>
                    <a:pt x="131" y="222"/>
                    <a:pt x="140" y="219"/>
                  </a:cubicBezTo>
                  <a:cubicBezTo>
                    <a:pt x="131" y="216"/>
                    <a:pt x="125" y="209"/>
                    <a:pt x="125" y="201"/>
                  </a:cubicBezTo>
                  <a:cubicBezTo>
                    <a:pt x="125" y="194"/>
                    <a:pt x="130" y="188"/>
                    <a:pt x="138" y="185"/>
                  </a:cubicBezTo>
                  <a:cubicBezTo>
                    <a:pt x="130" y="182"/>
                    <a:pt x="125" y="175"/>
                    <a:pt x="125" y="167"/>
                  </a:cubicBezTo>
                  <a:cubicBezTo>
                    <a:pt x="125" y="157"/>
                    <a:pt x="135" y="148"/>
                    <a:pt x="146" y="148"/>
                  </a:cubicBezTo>
                  <a:cubicBezTo>
                    <a:pt x="146" y="155"/>
                    <a:pt x="146" y="155"/>
                    <a:pt x="146" y="155"/>
                  </a:cubicBezTo>
                  <a:cubicBezTo>
                    <a:pt x="141" y="158"/>
                    <a:pt x="137" y="164"/>
                    <a:pt x="137" y="170"/>
                  </a:cubicBezTo>
                  <a:cubicBezTo>
                    <a:pt x="137" y="176"/>
                    <a:pt x="141" y="182"/>
                    <a:pt x="146" y="185"/>
                  </a:cubicBezTo>
                  <a:cubicBezTo>
                    <a:pt x="146" y="188"/>
                    <a:pt x="146" y="188"/>
                    <a:pt x="146" y="188"/>
                  </a:cubicBezTo>
                  <a:cubicBezTo>
                    <a:pt x="141" y="191"/>
                    <a:pt x="137" y="196"/>
                    <a:pt x="137" y="202"/>
                  </a:cubicBezTo>
                  <a:cubicBezTo>
                    <a:pt x="137" y="208"/>
                    <a:pt x="141" y="213"/>
                    <a:pt x="146" y="216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1" y="227"/>
                    <a:pt x="137" y="233"/>
                    <a:pt x="137" y="239"/>
                  </a:cubicBezTo>
                  <a:cubicBezTo>
                    <a:pt x="137" y="245"/>
                    <a:pt x="141" y="251"/>
                    <a:pt x="146" y="254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2" y="264"/>
                    <a:pt x="139" y="270"/>
                    <a:pt x="139" y="276"/>
                  </a:cubicBezTo>
                  <a:cubicBezTo>
                    <a:pt x="139" y="282"/>
                    <a:pt x="142" y="287"/>
                    <a:pt x="146" y="291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6" y="338"/>
                    <a:pt x="156" y="349"/>
                    <a:pt x="167" y="349"/>
                  </a:cubicBezTo>
                  <a:cubicBezTo>
                    <a:pt x="178" y="349"/>
                    <a:pt x="187" y="338"/>
                    <a:pt x="187" y="324"/>
                  </a:cubicBezTo>
                  <a:cubicBezTo>
                    <a:pt x="187" y="294"/>
                    <a:pt x="187" y="294"/>
                    <a:pt x="187" y="294"/>
                  </a:cubicBezTo>
                  <a:cubicBezTo>
                    <a:pt x="207" y="294"/>
                    <a:pt x="207" y="294"/>
                    <a:pt x="207" y="294"/>
                  </a:cubicBezTo>
                  <a:cubicBezTo>
                    <a:pt x="217" y="294"/>
                    <a:pt x="226" y="286"/>
                    <a:pt x="226" y="276"/>
                  </a:cubicBezTo>
                  <a:cubicBezTo>
                    <a:pt x="226" y="266"/>
                    <a:pt x="217" y="257"/>
                    <a:pt x="207" y="257"/>
                  </a:cubicBezTo>
                  <a:cubicBezTo>
                    <a:pt x="187" y="257"/>
                    <a:pt x="187" y="257"/>
                    <a:pt x="187" y="257"/>
                  </a:cubicBezTo>
                  <a:cubicBezTo>
                    <a:pt x="187" y="257"/>
                    <a:pt x="187" y="257"/>
                    <a:pt x="187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29" y="257"/>
                    <a:pt x="239" y="249"/>
                    <a:pt x="239" y="239"/>
                  </a:cubicBezTo>
                  <a:cubicBezTo>
                    <a:pt x="239" y="229"/>
                    <a:pt x="229" y="221"/>
                    <a:pt x="217" y="221"/>
                  </a:cubicBezTo>
                  <a:cubicBezTo>
                    <a:pt x="187" y="221"/>
                    <a:pt x="187" y="221"/>
                    <a:pt x="187" y="221"/>
                  </a:cubicBezTo>
                  <a:cubicBezTo>
                    <a:pt x="187" y="221"/>
                    <a:pt x="187" y="221"/>
                    <a:pt x="187" y="221"/>
                  </a:cubicBezTo>
                  <a:lnTo>
                    <a:pt x="230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93" tIns="41147" rIns="82293" bIns="411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92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SharePoint: Mobile &amp; Intelligent Intranet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31197" y="1709674"/>
            <a:ext cx="10974085" cy="4579925"/>
          </a:xfrm>
          <a:prstGeom prst="rect">
            <a:avLst/>
          </a:prstGeom>
          <a:noFill/>
          <a:ln w="38100" cap="flat" cmpd="sng" algn="ctr">
            <a:solidFill>
              <a:srgbClr val="0078D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3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48194" y="1359558"/>
            <a:ext cx="3911469" cy="731104"/>
            <a:chOff x="345694" y="1455552"/>
            <a:chExt cx="3913134" cy="731416"/>
          </a:xfrm>
        </p:grpSpPr>
        <p:sp>
          <p:nvSpPr>
            <p:cNvPr id="51" name="Rectangle 50"/>
            <p:cNvSpPr/>
            <p:nvPr/>
          </p:nvSpPr>
          <p:spPr>
            <a:xfrm>
              <a:off x="997343" y="1635361"/>
              <a:ext cx="3261485" cy="369490"/>
            </a:xfrm>
            <a:prstGeom prst="rect">
              <a:avLst/>
            </a:prstGeom>
            <a:solidFill>
              <a:srgbClr val="F8F8F8"/>
            </a:solidFill>
          </p:spPr>
          <p:txBody>
            <a:bodyPr wrap="square" lIns="182802">
              <a:spAutoFit/>
            </a:bodyPr>
            <a:lstStyle/>
            <a:p>
              <a:pPr marL="0" marR="0" lvl="0" indent="0" defTabSz="913698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05050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Native mobile experiences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45694" y="1455552"/>
              <a:ext cx="731416" cy="731416"/>
              <a:chOff x="10616717" y="2502831"/>
              <a:chExt cx="731416" cy="731416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10616717" y="2502831"/>
                <a:ext cx="731416" cy="731416"/>
              </a:xfrm>
              <a:prstGeom prst="ellipse">
                <a:avLst/>
              </a:prstGeom>
              <a:solidFill>
                <a:srgbClr val="EAEAEA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75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59" name="Group 18"/>
              <p:cNvGrpSpPr>
                <a:grpSpLocks noChangeAspect="1"/>
              </p:cNvGrpSpPr>
              <p:nvPr/>
            </p:nvGrpSpPr>
            <p:grpSpPr bwMode="auto">
              <a:xfrm>
                <a:off x="10850663" y="2659783"/>
                <a:ext cx="263525" cy="417513"/>
                <a:chOff x="4809" y="1204"/>
                <a:chExt cx="166" cy="263"/>
              </a:xfrm>
              <a:solidFill>
                <a:srgbClr val="0078D7"/>
              </a:solidFill>
            </p:grpSpPr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4809" y="1204"/>
                  <a:ext cx="166" cy="263"/>
                </a:xfrm>
                <a:custGeom>
                  <a:avLst/>
                  <a:gdLst>
                    <a:gd name="T0" fmla="*/ 0 w 166"/>
                    <a:gd name="T1" fmla="*/ 263 h 263"/>
                    <a:gd name="T2" fmla="*/ 166 w 166"/>
                    <a:gd name="T3" fmla="*/ 263 h 263"/>
                    <a:gd name="T4" fmla="*/ 166 w 166"/>
                    <a:gd name="T5" fmla="*/ 0 h 263"/>
                    <a:gd name="T6" fmla="*/ 0 w 166"/>
                    <a:gd name="T7" fmla="*/ 0 h 263"/>
                    <a:gd name="T8" fmla="*/ 0 w 166"/>
                    <a:gd name="T9" fmla="*/ 263 h 263"/>
                    <a:gd name="T10" fmla="*/ 150 w 166"/>
                    <a:gd name="T11" fmla="*/ 181 h 263"/>
                    <a:gd name="T12" fmla="*/ 17 w 166"/>
                    <a:gd name="T13" fmla="*/ 181 h 263"/>
                    <a:gd name="T14" fmla="*/ 17 w 166"/>
                    <a:gd name="T15" fmla="*/ 49 h 263"/>
                    <a:gd name="T16" fmla="*/ 150 w 166"/>
                    <a:gd name="T17" fmla="*/ 49 h 263"/>
                    <a:gd name="T18" fmla="*/ 150 w 166"/>
                    <a:gd name="T19" fmla="*/ 181 h 263"/>
                    <a:gd name="T20" fmla="*/ 17 w 166"/>
                    <a:gd name="T21" fmla="*/ 197 h 263"/>
                    <a:gd name="T22" fmla="*/ 150 w 166"/>
                    <a:gd name="T23" fmla="*/ 197 h 263"/>
                    <a:gd name="T24" fmla="*/ 150 w 166"/>
                    <a:gd name="T25" fmla="*/ 247 h 263"/>
                    <a:gd name="T26" fmla="*/ 17 w 166"/>
                    <a:gd name="T27" fmla="*/ 247 h 263"/>
                    <a:gd name="T28" fmla="*/ 17 w 166"/>
                    <a:gd name="T29" fmla="*/ 197 h 263"/>
                    <a:gd name="T30" fmla="*/ 150 w 166"/>
                    <a:gd name="T31" fmla="*/ 33 h 263"/>
                    <a:gd name="T32" fmla="*/ 17 w 166"/>
                    <a:gd name="T33" fmla="*/ 33 h 263"/>
                    <a:gd name="T34" fmla="*/ 17 w 166"/>
                    <a:gd name="T35" fmla="*/ 16 h 263"/>
                    <a:gd name="T36" fmla="*/ 150 w 166"/>
                    <a:gd name="T37" fmla="*/ 16 h 263"/>
                    <a:gd name="T38" fmla="*/ 150 w 166"/>
                    <a:gd name="T39" fmla="*/ 3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6" h="263">
                      <a:moveTo>
                        <a:pt x="0" y="263"/>
                      </a:moveTo>
                      <a:lnTo>
                        <a:pt x="166" y="263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263"/>
                      </a:lnTo>
                      <a:close/>
                      <a:moveTo>
                        <a:pt x="150" y="181"/>
                      </a:moveTo>
                      <a:lnTo>
                        <a:pt x="17" y="181"/>
                      </a:lnTo>
                      <a:lnTo>
                        <a:pt x="17" y="49"/>
                      </a:lnTo>
                      <a:lnTo>
                        <a:pt x="150" y="49"/>
                      </a:lnTo>
                      <a:lnTo>
                        <a:pt x="150" y="181"/>
                      </a:lnTo>
                      <a:close/>
                      <a:moveTo>
                        <a:pt x="17" y="197"/>
                      </a:moveTo>
                      <a:lnTo>
                        <a:pt x="150" y="197"/>
                      </a:lnTo>
                      <a:lnTo>
                        <a:pt x="150" y="247"/>
                      </a:lnTo>
                      <a:lnTo>
                        <a:pt x="17" y="247"/>
                      </a:lnTo>
                      <a:lnTo>
                        <a:pt x="17" y="197"/>
                      </a:lnTo>
                      <a:close/>
                      <a:moveTo>
                        <a:pt x="150" y="33"/>
                      </a:moveTo>
                      <a:lnTo>
                        <a:pt x="17" y="33"/>
                      </a:lnTo>
                      <a:lnTo>
                        <a:pt x="17" y="16"/>
                      </a:lnTo>
                      <a:lnTo>
                        <a:pt x="150" y="16"/>
                      </a:lnTo>
                      <a:lnTo>
                        <a:pt x="15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Rectangle 20"/>
                <p:cNvSpPr>
                  <a:spLocks noChangeArrowheads="1"/>
                </p:cNvSpPr>
                <p:nvPr/>
              </p:nvSpPr>
              <p:spPr bwMode="auto">
                <a:xfrm>
                  <a:off x="4884" y="1418"/>
                  <a:ext cx="16" cy="1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776" y="2484485"/>
            <a:ext cx="2303607" cy="2116707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876225" y="5387583"/>
            <a:ext cx="2065752" cy="731104"/>
            <a:chOff x="720974" y="5889045"/>
            <a:chExt cx="2066631" cy="731416"/>
          </a:xfrm>
        </p:grpSpPr>
        <p:sp>
          <p:nvSpPr>
            <p:cNvPr id="72" name="Rectangle 71"/>
            <p:cNvSpPr/>
            <p:nvPr/>
          </p:nvSpPr>
          <p:spPr>
            <a:xfrm>
              <a:off x="1434950" y="5930621"/>
              <a:ext cx="1352655" cy="646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3698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05050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Office 365 Groups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20974" y="5889045"/>
              <a:ext cx="731416" cy="731416"/>
              <a:chOff x="720974" y="5889045"/>
              <a:chExt cx="731416" cy="731416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720974" y="5889045"/>
                <a:ext cx="731416" cy="731416"/>
              </a:xfrm>
              <a:prstGeom prst="ellipse">
                <a:avLst/>
              </a:prstGeom>
              <a:solidFill>
                <a:srgbClr val="EAEAEA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75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75" name="Group 4"/>
              <p:cNvGrpSpPr>
                <a:grpSpLocks noChangeAspect="1"/>
              </p:cNvGrpSpPr>
              <p:nvPr/>
            </p:nvGrpSpPr>
            <p:grpSpPr bwMode="auto">
              <a:xfrm>
                <a:off x="890626" y="6110092"/>
                <a:ext cx="392112" cy="328612"/>
                <a:chOff x="185" y="3853"/>
                <a:chExt cx="247" cy="207"/>
              </a:xfrm>
            </p:grpSpPr>
            <p:sp>
              <p:nvSpPr>
                <p:cNvPr id="76" name="Oval 5"/>
                <p:cNvSpPr>
                  <a:spLocks noChangeArrowheads="1"/>
                </p:cNvSpPr>
                <p:nvPr/>
              </p:nvSpPr>
              <p:spPr bwMode="auto">
                <a:xfrm>
                  <a:off x="193" y="3853"/>
                  <a:ext cx="66" cy="66"/>
                </a:xfrm>
                <a:prstGeom prst="ellipse">
                  <a:avLst/>
                </a:prstGeom>
                <a:noFill/>
                <a:ln w="26988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Oval 6"/>
                <p:cNvSpPr>
                  <a:spLocks noChangeArrowheads="1"/>
                </p:cNvSpPr>
                <p:nvPr/>
              </p:nvSpPr>
              <p:spPr bwMode="auto">
                <a:xfrm>
                  <a:off x="358" y="3853"/>
                  <a:ext cx="66" cy="66"/>
                </a:xfrm>
                <a:prstGeom prst="ellipse">
                  <a:avLst/>
                </a:prstGeom>
                <a:noFill/>
                <a:ln w="26988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7"/>
                <p:cNvSpPr>
                  <a:spLocks/>
                </p:cNvSpPr>
                <p:nvPr/>
              </p:nvSpPr>
              <p:spPr bwMode="auto">
                <a:xfrm>
                  <a:off x="185" y="3919"/>
                  <a:ext cx="82" cy="42"/>
                </a:xfrm>
                <a:custGeom>
                  <a:avLst/>
                  <a:gdLst>
                    <a:gd name="T0" fmla="*/ 40 w 40"/>
                    <a:gd name="T1" fmla="*/ 20 h 20"/>
                    <a:gd name="T2" fmla="*/ 20 w 40"/>
                    <a:gd name="T3" fmla="*/ 0 h 20"/>
                    <a:gd name="T4" fmla="*/ 0 w 40"/>
                    <a:gd name="T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20">
                      <a:moveTo>
                        <a:pt x="40" y="20"/>
                      </a:move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</a:path>
                  </a:pathLst>
                </a:custGeom>
                <a:noFill/>
                <a:ln w="26988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Oval 8"/>
                <p:cNvSpPr>
                  <a:spLocks noChangeArrowheads="1"/>
                </p:cNvSpPr>
                <p:nvPr/>
              </p:nvSpPr>
              <p:spPr bwMode="auto">
                <a:xfrm>
                  <a:off x="267" y="3919"/>
                  <a:ext cx="83" cy="83"/>
                </a:xfrm>
                <a:prstGeom prst="ellipse">
                  <a:avLst/>
                </a:prstGeom>
                <a:noFill/>
                <a:ln w="26988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9"/>
                <p:cNvSpPr>
                  <a:spLocks/>
                </p:cNvSpPr>
                <p:nvPr/>
              </p:nvSpPr>
              <p:spPr bwMode="auto">
                <a:xfrm>
                  <a:off x="251" y="4002"/>
                  <a:ext cx="115" cy="58"/>
                </a:xfrm>
                <a:custGeom>
                  <a:avLst/>
                  <a:gdLst>
                    <a:gd name="T0" fmla="*/ 56 w 56"/>
                    <a:gd name="T1" fmla="*/ 28 h 28"/>
                    <a:gd name="T2" fmla="*/ 28 w 56"/>
                    <a:gd name="T3" fmla="*/ 0 h 28"/>
                    <a:gd name="T4" fmla="*/ 0 w 56"/>
                    <a:gd name="T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28">
                      <a:moveTo>
                        <a:pt x="56" y="28"/>
                      </a:moveTo>
                      <a:cubicBezTo>
                        <a:pt x="56" y="13"/>
                        <a:pt x="44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</a:path>
                  </a:pathLst>
                </a:custGeom>
                <a:noFill/>
                <a:ln w="26988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10"/>
                <p:cNvSpPr>
                  <a:spLocks/>
                </p:cNvSpPr>
                <p:nvPr/>
              </p:nvSpPr>
              <p:spPr bwMode="auto">
                <a:xfrm>
                  <a:off x="350" y="3919"/>
                  <a:ext cx="82" cy="42"/>
                </a:xfrm>
                <a:custGeom>
                  <a:avLst/>
                  <a:gdLst>
                    <a:gd name="T0" fmla="*/ 40 w 40"/>
                    <a:gd name="T1" fmla="*/ 20 h 20"/>
                    <a:gd name="T2" fmla="*/ 20 w 40"/>
                    <a:gd name="T3" fmla="*/ 0 h 20"/>
                    <a:gd name="T4" fmla="*/ 0 w 40"/>
                    <a:gd name="T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20">
                      <a:moveTo>
                        <a:pt x="40" y="20"/>
                      </a:move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</a:path>
                  </a:pathLst>
                </a:custGeom>
                <a:noFill/>
                <a:ln w="26988" cap="flat">
                  <a:solidFill>
                    <a:srgbClr val="0078D7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387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4" name="Group 63"/>
          <p:cNvGrpSpPr/>
          <p:nvPr/>
        </p:nvGrpSpPr>
        <p:grpSpPr>
          <a:xfrm>
            <a:off x="3535873" y="5413567"/>
            <a:ext cx="2137466" cy="731104"/>
            <a:chOff x="4751290" y="5885989"/>
            <a:chExt cx="2138375" cy="731416"/>
          </a:xfrm>
        </p:grpSpPr>
        <p:sp>
          <p:nvSpPr>
            <p:cNvPr id="68" name="Rectangle 67"/>
            <p:cNvSpPr/>
            <p:nvPr/>
          </p:nvSpPr>
          <p:spPr>
            <a:xfrm>
              <a:off x="5445443" y="5943741"/>
              <a:ext cx="1444222" cy="659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3698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05050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Microsoft Graph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751290" y="5885989"/>
              <a:ext cx="731416" cy="731416"/>
              <a:chOff x="4905487" y="5885989"/>
              <a:chExt cx="731416" cy="731416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4905487" y="5885989"/>
                <a:ext cx="731416" cy="731416"/>
              </a:xfrm>
              <a:prstGeom prst="ellipse">
                <a:avLst/>
              </a:prstGeom>
              <a:solidFill>
                <a:srgbClr val="EAEAEA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75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1" name="Freeform 14"/>
              <p:cNvSpPr>
                <a:spLocks noEditPoints="1"/>
              </p:cNvSpPr>
              <p:nvPr/>
            </p:nvSpPr>
            <p:spPr bwMode="auto">
              <a:xfrm>
                <a:off x="5082283" y="6081041"/>
                <a:ext cx="377825" cy="341313"/>
              </a:xfrm>
              <a:custGeom>
                <a:avLst/>
                <a:gdLst>
                  <a:gd name="T0" fmla="*/ 116 w 116"/>
                  <a:gd name="T1" fmla="*/ 20 h 104"/>
                  <a:gd name="T2" fmla="*/ 104 w 116"/>
                  <a:gd name="T3" fmla="*/ 8 h 104"/>
                  <a:gd name="T4" fmla="*/ 93 w 116"/>
                  <a:gd name="T5" fmla="*/ 15 h 104"/>
                  <a:gd name="T6" fmla="*/ 56 w 116"/>
                  <a:gd name="T7" fmla="*/ 10 h 104"/>
                  <a:gd name="T8" fmla="*/ 44 w 116"/>
                  <a:gd name="T9" fmla="*/ 0 h 104"/>
                  <a:gd name="T10" fmla="*/ 32 w 116"/>
                  <a:gd name="T11" fmla="*/ 12 h 104"/>
                  <a:gd name="T12" fmla="*/ 34 w 116"/>
                  <a:gd name="T13" fmla="*/ 19 h 104"/>
                  <a:gd name="T14" fmla="*/ 15 w 116"/>
                  <a:gd name="T15" fmla="*/ 45 h 104"/>
                  <a:gd name="T16" fmla="*/ 12 w 116"/>
                  <a:gd name="T17" fmla="*/ 44 h 104"/>
                  <a:gd name="T18" fmla="*/ 0 w 116"/>
                  <a:gd name="T19" fmla="*/ 56 h 104"/>
                  <a:gd name="T20" fmla="*/ 12 w 116"/>
                  <a:gd name="T21" fmla="*/ 68 h 104"/>
                  <a:gd name="T22" fmla="*/ 18 w 116"/>
                  <a:gd name="T23" fmla="*/ 67 h 104"/>
                  <a:gd name="T24" fmla="*/ 38 w 116"/>
                  <a:gd name="T25" fmla="*/ 85 h 104"/>
                  <a:gd name="T26" fmla="*/ 36 w 116"/>
                  <a:gd name="T27" fmla="*/ 92 h 104"/>
                  <a:gd name="T28" fmla="*/ 48 w 116"/>
                  <a:gd name="T29" fmla="*/ 104 h 104"/>
                  <a:gd name="T30" fmla="*/ 60 w 116"/>
                  <a:gd name="T31" fmla="*/ 92 h 104"/>
                  <a:gd name="T32" fmla="*/ 92 w 116"/>
                  <a:gd name="T33" fmla="*/ 77 h 104"/>
                  <a:gd name="T34" fmla="*/ 100 w 116"/>
                  <a:gd name="T35" fmla="*/ 80 h 104"/>
                  <a:gd name="T36" fmla="*/ 112 w 116"/>
                  <a:gd name="T37" fmla="*/ 68 h 104"/>
                  <a:gd name="T38" fmla="*/ 105 w 116"/>
                  <a:gd name="T39" fmla="*/ 57 h 104"/>
                  <a:gd name="T40" fmla="*/ 107 w 116"/>
                  <a:gd name="T41" fmla="*/ 32 h 104"/>
                  <a:gd name="T42" fmla="*/ 116 w 116"/>
                  <a:gd name="T43" fmla="*/ 20 h 104"/>
                  <a:gd name="T44" fmla="*/ 89 w 116"/>
                  <a:gd name="T45" fmla="*/ 63 h 104"/>
                  <a:gd name="T46" fmla="*/ 50 w 116"/>
                  <a:gd name="T47" fmla="*/ 57 h 104"/>
                  <a:gd name="T48" fmla="*/ 48 w 116"/>
                  <a:gd name="T49" fmla="*/ 23 h 104"/>
                  <a:gd name="T50" fmla="*/ 49 w 116"/>
                  <a:gd name="T51" fmla="*/ 23 h 104"/>
                  <a:gd name="T52" fmla="*/ 89 w 116"/>
                  <a:gd name="T53" fmla="*/ 63 h 104"/>
                  <a:gd name="T54" fmla="*/ 89 w 116"/>
                  <a:gd name="T55" fmla="*/ 63 h 104"/>
                  <a:gd name="T56" fmla="*/ 42 w 116"/>
                  <a:gd name="T57" fmla="*/ 56 h 104"/>
                  <a:gd name="T58" fmla="*/ 24 w 116"/>
                  <a:gd name="T59" fmla="*/ 54 h 104"/>
                  <a:gd name="T60" fmla="*/ 22 w 116"/>
                  <a:gd name="T61" fmla="*/ 49 h 104"/>
                  <a:gd name="T62" fmla="*/ 40 w 116"/>
                  <a:gd name="T63" fmla="*/ 24 h 104"/>
                  <a:gd name="T64" fmla="*/ 42 w 116"/>
                  <a:gd name="T65" fmla="*/ 56 h 104"/>
                  <a:gd name="T66" fmla="*/ 43 w 116"/>
                  <a:gd name="T67" fmla="*/ 64 h 104"/>
                  <a:gd name="T68" fmla="*/ 43 w 116"/>
                  <a:gd name="T69" fmla="*/ 79 h 104"/>
                  <a:gd name="T70" fmla="*/ 24 w 116"/>
                  <a:gd name="T71" fmla="*/ 62 h 104"/>
                  <a:gd name="T72" fmla="*/ 43 w 116"/>
                  <a:gd name="T73" fmla="*/ 64 h 104"/>
                  <a:gd name="T74" fmla="*/ 52 w 116"/>
                  <a:gd name="T75" fmla="*/ 81 h 104"/>
                  <a:gd name="T76" fmla="*/ 51 w 116"/>
                  <a:gd name="T77" fmla="*/ 66 h 104"/>
                  <a:gd name="T78" fmla="*/ 86 w 116"/>
                  <a:gd name="T79" fmla="*/ 71 h 104"/>
                  <a:gd name="T80" fmla="*/ 58 w 116"/>
                  <a:gd name="T81" fmla="*/ 85 h 104"/>
                  <a:gd name="T82" fmla="*/ 52 w 116"/>
                  <a:gd name="T83" fmla="*/ 81 h 104"/>
                  <a:gd name="T84" fmla="*/ 95 w 116"/>
                  <a:gd name="T85" fmla="*/ 57 h 104"/>
                  <a:gd name="T86" fmla="*/ 55 w 116"/>
                  <a:gd name="T87" fmla="*/ 18 h 104"/>
                  <a:gd name="T88" fmla="*/ 92 w 116"/>
                  <a:gd name="T89" fmla="*/ 22 h 104"/>
                  <a:gd name="T90" fmla="*/ 99 w 116"/>
                  <a:gd name="T91" fmla="*/ 31 h 104"/>
                  <a:gd name="T92" fmla="*/ 97 w 116"/>
                  <a:gd name="T93" fmla="*/ 56 h 104"/>
                  <a:gd name="T94" fmla="*/ 95 w 116"/>
                  <a:gd name="T95" fmla="*/ 5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" h="104">
                    <a:moveTo>
                      <a:pt x="116" y="20"/>
                    </a:moveTo>
                    <a:cubicBezTo>
                      <a:pt x="116" y="13"/>
                      <a:pt x="111" y="8"/>
                      <a:pt x="104" y="8"/>
                    </a:cubicBezTo>
                    <a:cubicBezTo>
                      <a:pt x="99" y="8"/>
                      <a:pt x="95" y="11"/>
                      <a:pt x="93" y="1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4"/>
                      <a:pt x="50" y="0"/>
                      <a:pt x="44" y="0"/>
                    </a:cubicBezTo>
                    <a:cubicBezTo>
                      <a:pt x="37" y="0"/>
                      <a:pt x="32" y="5"/>
                      <a:pt x="32" y="12"/>
                    </a:cubicBezTo>
                    <a:cubicBezTo>
                      <a:pt x="32" y="15"/>
                      <a:pt x="33" y="17"/>
                      <a:pt x="34" y="19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4"/>
                      <a:pt x="13" y="44"/>
                      <a:pt x="12" y="44"/>
                    </a:cubicBezTo>
                    <a:cubicBezTo>
                      <a:pt x="5" y="44"/>
                      <a:pt x="0" y="49"/>
                      <a:pt x="0" y="56"/>
                    </a:cubicBezTo>
                    <a:cubicBezTo>
                      <a:pt x="0" y="63"/>
                      <a:pt x="5" y="68"/>
                      <a:pt x="12" y="68"/>
                    </a:cubicBezTo>
                    <a:cubicBezTo>
                      <a:pt x="14" y="68"/>
                      <a:pt x="16" y="67"/>
                      <a:pt x="18" y="67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7" y="87"/>
                      <a:pt x="36" y="89"/>
                      <a:pt x="36" y="92"/>
                    </a:cubicBezTo>
                    <a:cubicBezTo>
                      <a:pt x="36" y="99"/>
                      <a:pt x="41" y="104"/>
                      <a:pt x="48" y="104"/>
                    </a:cubicBezTo>
                    <a:cubicBezTo>
                      <a:pt x="54" y="104"/>
                      <a:pt x="60" y="99"/>
                      <a:pt x="60" y="92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94" y="79"/>
                      <a:pt x="97" y="80"/>
                      <a:pt x="100" y="80"/>
                    </a:cubicBezTo>
                    <a:cubicBezTo>
                      <a:pt x="107" y="80"/>
                      <a:pt x="112" y="75"/>
                      <a:pt x="112" y="68"/>
                    </a:cubicBezTo>
                    <a:cubicBezTo>
                      <a:pt x="112" y="63"/>
                      <a:pt x="109" y="59"/>
                      <a:pt x="105" y="57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12" y="30"/>
                      <a:pt x="116" y="26"/>
                      <a:pt x="116" y="20"/>
                    </a:cubicBezTo>
                    <a:close/>
                    <a:moveTo>
                      <a:pt x="89" y="63"/>
                    </a:moveTo>
                    <a:cubicBezTo>
                      <a:pt x="50" y="57"/>
                      <a:pt x="50" y="57"/>
                      <a:pt x="50" y="57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3"/>
                      <a:pt x="89" y="63"/>
                      <a:pt x="89" y="63"/>
                    </a:cubicBezTo>
                    <a:close/>
                    <a:moveTo>
                      <a:pt x="42" y="56"/>
                    </a:moveTo>
                    <a:cubicBezTo>
                      <a:pt x="24" y="54"/>
                      <a:pt x="24" y="54"/>
                      <a:pt x="24" y="54"/>
                    </a:cubicBezTo>
                    <a:cubicBezTo>
                      <a:pt x="23" y="52"/>
                      <a:pt x="23" y="51"/>
                      <a:pt x="22" y="49"/>
                    </a:cubicBezTo>
                    <a:cubicBezTo>
                      <a:pt x="40" y="24"/>
                      <a:pt x="40" y="24"/>
                      <a:pt x="40" y="24"/>
                    </a:cubicBezTo>
                    <a:lnTo>
                      <a:pt x="42" y="56"/>
                    </a:lnTo>
                    <a:close/>
                    <a:moveTo>
                      <a:pt x="43" y="64"/>
                    </a:moveTo>
                    <a:cubicBezTo>
                      <a:pt x="43" y="79"/>
                      <a:pt x="43" y="79"/>
                      <a:pt x="43" y="79"/>
                    </a:cubicBezTo>
                    <a:cubicBezTo>
                      <a:pt x="24" y="62"/>
                      <a:pt x="24" y="62"/>
                      <a:pt x="24" y="62"/>
                    </a:cubicBezTo>
                    <a:lnTo>
                      <a:pt x="43" y="64"/>
                    </a:lnTo>
                    <a:close/>
                    <a:moveTo>
                      <a:pt x="52" y="81"/>
                    </a:moveTo>
                    <a:cubicBezTo>
                      <a:pt x="51" y="66"/>
                      <a:pt x="51" y="66"/>
                      <a:pt x="51" y="66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6" y="83"/>
                      <a:pt x="54" y="81"/>
                      <a:pt x="52" y="81"/>
                    </a:cubicBezTo>
                    <a:close/>
                    <a:moveTo>
                      <a:pt x="95" y="57"/>
                    </a:moveTo>
                    <a:cubicBezTo>
                      <a:pt x="55" y="18"/>
                      <a:pt x="55" y="18"/>
                      <a:pt x="55" y="18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3" y="26"/>
                      <a:pt x="96" y="29"/>
                      <a:pt x="99" y="31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96" y="57"/>
                      <a:pt x="96" y="57"/>
                      <a:pt x="95" y="57"/>
                    </a:cubicBez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</p:spPr>
            <p:txBody>
              <a:bodyPr vert="horz" wrap="square" lIns="91401" tIns="45700" rIns="91401" bIns="45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8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 t="5010"/>
          <a:stretch/>
        </p:blipFill>
        <p:spPr>
          <a:xfrm>
            <a:off x="4842640" y="2484484"/>
            <a:ext cx="2806331" cy="2582708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1561090" y="1932838"/>
            <a:ext cx="2541487" cy="578141"/>
          </a:xfrm>
          <a:prstGeom prst="rect">
            <a:avLst/>
          </a:prstGeom>
          <a:noFill/>
        </p:spPr>
        <p:txBody>
          <a:bodyPr wrap="square" lIns="186441" tIns="149154" rIns="186441" bIns="149154" rtlCol="0">
            <a:spAutoFit/>
          </a:bodyPr>
          <a:lstStyle/>
          <a:p>
            <a:pPr marL="0" marR="0" lvl="0" indent="0" algn="ctr" defTabSz="9138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</a:rPr>
              <a:t>Team Sites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62744" y="3293430"/>
            <a:ext cx="655998" cy="762135"/>
          </a:xfrm>
          <a:prstGeom prst="rect">
            <a:avLst/>
          </a:prstGeom>
          <a:noFill/>
        </p:spPr>
        <p:txBody>
          <a:bodyPr wrap="square" lIns="186441" tIns="149154" rIns="186441" bIns="149154" rtlCol="0">
            <a:spAutoFit/>
          </a:bodyPr>
          <a:lstStyle/>
          <a:p>
            <a:pPr marL="0" marR="0" lvl="0" indent="0" defTabSz="9138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6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</a:rPr>
              <a:t>+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98818" y="3302340"/>
            <a:ext cx="655998" cy="762135"/>
          </a:xfrm>
          <a:prstGeom prst="rect">
            <a:avLst/>
          </a:prstGeom>
          <a:noFill/>
        </p:spPr>
        <p:txBody>
          <a:bodyPr wrap="square" lIns="186441" tIns="149154" rIns="186441" bIns="149154" rtlCol="0">
            <a:spAutoFit/>
          </a:bodyPr>
          <a:lstStyle/>
          <a:p>
            <a:pPr marL="0" marR="0" lvl="0" indent="0" defTabSz="9138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6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</a:rPr>
              <a:t>+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03652" y="1935955"/>
            <a:ext cx="2771354" cy="578136"/>
          </a:xfrm>
          <a:prstGeom prst="rect">
            <a:avLst/>
          </a:prstGeom>
          <a:noFill/>
        </p:spPr>
        <p:txBody>
          <a:bodyPr wrap="square" lIns="186441" tIns="149154" rIns="186441" bIns="149154" rtlCol="0">
            <a:spAutoFit/>
          </a:bodyPr>
          <a:lstStyle/>
          <a:p>
            <a:pPr marL="0" marR="0" lvl="0" indent="0" algn="ctr" defTabSz="9138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</a:rPr>
              <a:t>Portals &amp; Publishing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027624" y="1938154"/>
            <a:ext cx="2757916" cy="578101"/>
          </a:xfrm>
          <a:prstGeom prst="rect">
            <a:avLst/>
          </a:prstGeom>
          <a:noFill/>
        </p:spPr>
        <p:txBody>
          <a:bodyPr wrap="square" lIns="186441" tIns="149154" rIns="186441" bIns="149154" rtlCol="0">
            <a:spAutoFit/>
          </a:bodyPr>
          <a:lstStyle/>
          <a:p>
            <a:pPr marL="0" marR="0" lvl="0" indent="0" algn="ctr" defTabSz="91387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</a:rPr>
              <a:t>Business Apps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083" y="2484486"/>
            <a:ext cx="2389974" cy="1837044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9584530" y="3097915"/>
            <a:ext cx="1637677" cy="1742418"/>
            <a:chOff x="9585484" y="3340101"/>
            <a:chExt cx="1742916" cy="174291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5484" y="3340101"/>
              <a:ext cx="1742916" cy="174291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8"/>
            <a:srcRect l="1" t="376" r="3100" b="6860"/>
            <a:stretch/>
          </p:blipFill>
          <p:spPr>
            <a:xfrm>
              <a:off x="10029191" y="3486944"/>
              <a:ext cx="852458" cy="13779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267234" y="5395396"/>
            <a:ext cx="2346114" cy="731106"/>
            <a:chOff x="5123648" y="5206061"/>
            <a:chExt cx="2300647" cy="716938"/>
          </a:xfrm>
        </p:grpSpPr>
        <p:grpSp>
          <p:nvGrpSpPr>
            <p:cNvPr id="65" name="Group 64"/>
            <p:cNvGrpSpPr/>
            <p:nvPr/>
          </p:nvGrpSpPr>
          <p:grpSpPr>
            <a:xfrm>
              <a:off x="5123648" y="5206061"/>
              <a:ext cx="2300647" cy="716938"/>
              <a:chOff x="7764124" y="5885989"/>
              <a:chExt cx="2347112" cy="731416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7764124" y="5885989"/>
                <a:ext cx="731416" cy="731416"/>
              </a:xfrm>
              <a:prstGeom prst="ellipse">
                <a:avLst/>
              </a:prstGeom>
              <a:solidFill>
                <a:srgbClr val="EAEAEA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75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520200" y="5919749"/>
                <a:ext cx="1591036" cy="659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3698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505050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SharePoint Framework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 bwMode="black">
            <a:xfrm>
              <a:off x="5273755" y="5383831"/>
              <a:ext cx="438224" cy="338928"/>
              <a:chOff x="813584" y="4312262"/>
              <a:chExt cx="478309" cy="370027"/>
            </a:xfrm>
            <a:solidFill>
              <a:srgbClr val="0078D7"/>
            </a:solidFill>
          </p:grpSpPr>
          <p:sp>
            <p:nvSpPr>
              <p:cNvPr id="93" name="Freeform 79"/>
              <p:cNvSpPr>
                <a:spLocks/>
              </p:cNvSpPr>
              <p:nvPr/>
            </p:nvSpPr>
            <p:spPr bwMode="black">
              <a:xfrm>
                <a:off x="813584" y="4503897"/>
                <a:ext cx="478309" cy="178392"/>
              </a:xfrm>
              <a:custGeom>
                <a:avLst/>
                <a:gdLst>
                  <a:gd name="T0" fmla="*/ 159 w 260"/>
                  <a:gd name="T1" fmla="*/ 7 h 97"/>
                  <a:gd name="T2" fmla="*/ 143 w 260"/>
                  <a:gd name="T3" fmla="*/ 23 h 97"/>
                  <a:gd name="T4" fmla="*/ 121 w 260"/>
                  <a:gd name="T5" fmla="*/ 23 h 97"/>
                  <a:gd name="T6" fmla="*/ 105 w 260"/>
                  <a:gd name="T7" fmla="*/ 7 h 97"/>
                  <a:gd name="T8" fmla="*/ 105 w 260"/>
                  <a:gd name="T9" fmla="*/ 0 h 97"/>
                  <a:gd name="T10" fmla="*/ 0 w 260"/>
                  <a:gd name="T11" fmla="*/ 0 h 97"/>
                  <a:gd name="T12" fmla="*/ 0 w 260"/>
                  <a:gd name="T13" fmla="*/ 81 h 97"/>
                  <a:gd name="T14" fmla="*/ 16 w 260"/>
                  <a:gd name="T15" fmla="*/ 97 h 97"/>
                  <a:gd name="T16" fmla="*/ 244 w 260"/>
                  <a:gd name="T17" fmla="*/ 97 h 97"/>
                  <a:gd name="T18" fmla="*/ 260 w 260"/>
                  <a:gd name="T19" fmla="*/ 81 h 97"/>
                  <a:gd name="T20" fmla="*/ 260 w 260"/>
                  <a:gd name="T21" fmla="*/ 0 h 97"/>
                  <a:gd name="T22" fmla="*/ 159 w 260"/>
                  <a:gd name="T23" fmla="*/ 0 h 97"/>
                  <a:gd name="T24" fmla="*/ 159 w 260"/>
                  <a:gd name="T25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97">
                    <a:moveTo>
                      <a:pt x="159" y="7"/>
                    </a:moveTo>
                    <a:cubicBezTo>
                      <a:pt x="159" y="16"/>
                      <a:pt x="152" y="23"/>
                      <a:pt x="143" y="23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12" y="23"/>
                      <a:pt x="105" y="16"/>
                      <a:pt x="105" y="7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90"/>
                      <a:pt x="8" y="97"/>
                      <a:pt x="16" y="97"/>
                    </a:cubicBezTo>
                    <a:cubicBezTo>
                      <a:pt x="244" y="97"/>
                      <a:pt x="244" y="97"/>
                      <a:pt x="244" y="97"/>
                    </a:cubicBezTo>
                    <a:cubicBezTo>
                      <a:pt x="253" y="97"/>
                      <a:pt x="260" y="90"/>
                      <a:pt x="260" y="81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159" y="0"/>
                      <a:pt x="159" y="0"/>
                      <a:pt x="159" y="0"/>
                    </a:cubicBezTo>
                    <a:lnTo>
                      <a:pt x="159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0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8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80"/>
              <p:cNvSpPr>
                <a:spLocks noEditPoints="1"/>
              </p:cNvSpPr>
              <p:nvPr/>
            </p:nvSpPr>
            <p:spPr bwMode="black">
              <a:xfrm>
                <a:off x="813584" y="4312262"/>
                <a:ext cx="478309" cy="176834"/>
              </a:xfrm>
              <a:custGeom>
                <a:avLst/>
                <a:gdLst>
                  <a:gd name="T0" fmla="*/ 244 w 260"/>
                  <a:gd name="T1" fmla="*/ 39 h 96"/>
                  <a:gd name="T2" fmla="*/ 212 w 260"/>
                  <a:gd name="T3" fmla="*/ 39 h 96"/>
                  <a:gd name="T4" fmla="*/ 212 w 260"/>
                  <a:gd name="T5" fmla="*/ 19 h 96"/>
                  <a:gd name="T6" fmla="*/ 189 w 260"/>
                  <a:gd name="T7" fmla="*/ 0 h 96"/>
                  <a:gd name="T8" fmla="*/ 70 w 260"/>
                  <a:gd name="T9" fmla="*/ 0 h 96"/>
                  <a:gd name="T10" fmla="*/ 47 w 260"/>
                  <a:gd name="T11" fmla="*/ 19 h 96"/>
                  <a:gd name="T12" fmla="*/ 47 w 260"/>
                  <a:gd name="T13" fmla="*/ 39 h 96"/>
                  <a:gd name="T14" fmla="*/ 16 w 260"/>
                  <a:gd name="T15" fmla="*/ 39 h 96"/>
                  <a:gd name="T16" fmla="*/ 0 w 260"/>
                  <a:gd name="T17" fmla="*/ 54 h 96"/>
                  <a:gd name="T18" fmla="*/ 0 w 260"/>
                  <a:gd name="T19" fmla="*/ 96 h 96"/>
                  <a:gd name="T20" fmla="*/ 105 w 260"/>
                  <a:gd name="T21" fmla="*/ 96 h 96"/>
                  <a:gd name="T22" fmla="*/ 105 w 260"/>
                  <a:gd name="T23" fmla="*/ 89 h 96"/>
                  <a:gd name="T24" fmla="*/ 121 w 260"/>
                  <a:gd name="T25" fmla="*/ 74 h 96"/>
                  <a:gd name="T26" fmla="*/ 143 w 260"/>
                  <a:gd name="T27" fmla="*/ 74 h 96"/>
                  <a:gd name="T28" fmla="*/ 159 w 260"/>
                  <a:gd name="T29" fmla="*/ 89 h 96"/>
                  <a:gd name="T30" fmla="*/ 159 w 260"/>
                  <a:gd name="T31" fmla="*/ 96 h 96"/>
                  <a:gd name="T32" fmla="*/ 260 w 260"/>
                  <a:gd name="T33" fmla="*/ 96 h 96"/>
                  <a:gd name="T34" fmla="*/ 260 w 260"/>
                  <a:gd name="T35" fmla="*/ 54 h 96"/>
                  <a:gd name="T36" fmla="*/ 244 w 260"/>
                  <a:gd name="T37" fmla="*/ 39 h 96"/>
                  <a:gd name="T38" fmla="*/ 197 w 260"/>
                  <a:gd name="T39" fmla="*/ 39 h 96"/>
                  <a:gd name="T40" fmla="*/ 61 w 260"/>
                  <a:gd name="T41" fmla="*/ 39 h 96"/>
                  <a:gd name="T42" fmla="*/ 61 w 260"/>
                  <a:gd name="T43" fmla="*/ 19 h 96"/>
                  <a:gd name="T44" fmla="*/ 70 w 260"/>
                  <a:gd name="T45" fmla="*/ 14 h 96"/>
                  <a:gd name="T46" fmla="*/ 189 w 260"/>
                  <a:gd name="T47" fmla="*/ 14 h 96"/>
                  <a:gd name="T48" fmla="*/ 197 w 260"/>
                  <a:gd name="T49" fmla="*/ 19 h 96"/>
                  <a:gd name="T50" fmla="*/ 197 w 260"/>
                  <a:gd name="T51" fmla="*/ 3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" h="96">
                    <a:moveTo>
                      <a:pt x="244" y="39"/>
                    </a:moveTo>
                    <a:cubicBezTo>
                      <a:pt x="212" y="39"/>
                      <a:pt x="212" y="39"/>
                      <a:pt x="212" y="39"/>
                    </a:cubicBezTo>
                    <a:cubicBezTo>
                      <a:pt x="212" y="19"/>
                      <a:pt x="212" y="19"/>
                      <a:pt x="212" y="19"/>
                    </a:cubicBezTo>
                    <a:cubicBezTo>
                      <a:pt x="212" y="8"/>
                      <a:pt x="202" y="0"/>
                      <a:pt x="18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7" y="0"/>
                      <a:pt x="47" y="8"/>
                      <a:pt x="47" y="1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8" y="39"/>
                      <a:pt x="0" y="46"/>
                      <a:pt x="0" y="54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1"/>
                      <a:pt x="112" y="74"/>
                      <a:pt x="121" y="74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52" y="74"/>
                      <a:pt x="159" y="81"/>
                      <a:pt x="159" y="89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260" y="54"/>
                      <a:pt x="260" y="54"/>
                      <a:pt x="260" y="54"/>
                    </a:cubicBezTo>
                    <a:cubicBezTo>
                      <a:pt x="260" y="46"/>
                      <a:pt x="253" y="39"/>
                      <a:pt x="244" y="39"/>
                    </a:cubicBezTo>
                    <a:close/>
                    <a:moveTo>
                      <a:pt x="197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7"/>
                      <a:pt x="64" y="14"/>
                      <a:pt x="70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94" y="14"/>
                      <a:pt x="197" y="17"/>
                      <a:pt x="197" y="19"/>
                    </a:cubicBezTo>
                    <a:lnTo>
                      <a:pt x="197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0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8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3482077" y="3079857"/>
            <a:ext cx="847676" cy="1622565"/>
            <a:chOff x="3481301" y="3535670"/>
            <a:chExt cx="620512" cy="1187743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39668" y="3633643"/>
              <a:ext cx="510838" cy="933596"/>
            </a:xfrm>
            <a:prstGeom prst="rect">
              <a:avLst/>
            </a:prstGeom>
          </p:spPr>
        </p:pic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3481301" y="3535670"/>
              <a:ext cx="620512" cy="1187743"/>
            </a:xfrm>
            <a:custGeom>
              <a:avLst/>
              <a:gdLst>
                <a:gd name="T0" fmla="*/ 1104 w 1184"/>
                <a:gd name="T1" fmla="*/ 0 h 2267"/>
                <a:gd name="T2" fmla="*/ 74 w 1184"/>
                <a:gd name="T3" fmla="*/ 0 h 2267"/>
                <a:gd name="T4" fmla="*/ 0 w 1184"/>
                <a:gd name="T5" fmla="*/ 79 h 2267"/>
                <a:gd name="T6" fmla="*/ 0 w 1184"/>
                <a:gd name="T7" fmla="*/ 2193 h 2267"/>
                <a:gd name="T8" fmla="*/ 74 w 1184"/>
                <a:gd name="T9" fmla="*/ 2267 h 2267"/>
                <a:gd name="T10" fmla="*/ 1104 w 1184"/>
                <a:gd name="T11" fmla="*/ 2267 h 2267"/>
                <a:gd name="T12" fmla="*/ 1184 w 1184"/>
                <a:gd name="T13" fmla="*/ 2193 h 2267"/>
                <a:gd name="T14" fmla="*/ 1184 w 1184"/>
                <a:gd name="T15" fmla="*/ 79 h 2267"/>
                <a:gd name="T16" fmla="*/ 1104 w 1184"/>
                <a:gd name="T17" fmla="*/ 0 h 2267"/>
                <a:gd name="T18" fmla="*/ 580 w 1184"/>
                <a:gd name="T19" fmla="*/ 2163 h 2267"/>
                <a:gd name="T20" fmla="*/ 531 w 1184"/>
                <a:gd name="T21" fmla="*/ 2157 h 2267"/>
                <a:gd name="T22" fmla="*/ 531 w 1184"/>
                <a:gd name="T23" fmla="*/ 2114 h 2267"/>
                <a:gd name="T24" fmla="*/ 580 w 1184"/>
                <a:gd name="T25" fmla="*/ 2114 h 2267"/>
                <a:gd name="T26" fmla="*/ 580 w 1184"/>
                <a:gd name="T27" fmla="*/ 2163 h 2267"/>
                <a:gd name="T28" fmla="*/ 580 w 1184"/>
                <a:gd name="T29" fmla="*/ 2163 h 2267"/>
                <a:gd name="T30" fmla="*/ 580 w 1184"/>
                <a:gd name="T31" fmla="*/ 2108 h 2267"/>
                <a:gd name="T32" fmla="*/ 531 w 1184"/>
                <a:gd name="T33" fmla="*/ 2108 h 2267"/>
                <a:gd name="T34" fmla="*/ 531 w 1184"/>
                <a:gd name="T35" fmla="*/ 2065 h 2267"/>
                <a:gd name="T36" fmla="*/ 580 w 1184"/>
                <a:gd name="T37" fmla="*/ 2059 h 2267"/>
                <a:gd name="T38" fmla="*/ 580 w 1184"/>
                <a:gd name="T39" fmla="*/ 2108 h 2267"/>
                <a:gd name="T40" fmla="*/ 580 w 1184"/>
                <a:gd name="T41" fmla="*/ 2108 h 2267"/>
                <a:gd name="T42" fmla="*/ 654 w 1184"/>
                <a:gd name="T43" fmla="*/ 2175 h 2267"/>
                <a:gd name="T44" fmla="*/ 586 w 1184"/>
                <a:gd name="T45" fmla="*/ 2163 h 2267"/>
                <a:gd name="T46" fmla="*/ 586 w 1184"/>
                <a:gd name="T47" fmla="*/ 2114 h 2267"/>
                <a:gd name="T48" fmla="*/ 654 w 1184"/>
                <a:gd name="T49" fmla="*/ 2114 h 2267"/>
                <a:gd name="T50" fmla="*/ 654 w 1184"/>
                <a:gd name="T51" fmla="*/ 2175 h 2267"/>
                <a:gd name="T52" fmla="*/ 654 w 1184"/>
                <a:gd name="T53" fmla="*/ 2175 h 2267"/>
                <a:gd name="T54" fmla="*/ 654 w 1184"/>
                <a:gd name="T55" fmla="*/ 2108 h 2267"/>
                <a:gd name="T56" fmla="*/ 586 w 1184"/>
                <a:gd name="T57" fmla="*/ 2108 h 2267"/>
                <a:gd name="T58" fmla="*/ 586 w 1184"/>
                <a:gd name="T59" fmla="*/ 2059 h 2267"/>
                <a:gd name="T60" fmla="*/ 654 w 1184"/>
                <a:gd name="T61" fmla="*/ 2046 h 2267"/>
                <a:gd name="T62" fmla="*/ 654 w 1184"/>
                <a:gd name="T63" fmla="*/ 2108 h 2267"/>
                <a:gd name="T64" fmla="*/ 654 w 1184"/>
                <a:gd name="T65" fmla="*/ 2108 h 2267"/>
                <a:gd name="T66" fmla="*/ 1080 w 1184"/>
                <a:gd name="T67" fmla="*/ 1961 h 2267"/>
                <a:gd name="T68" fmla="*/ 111 w 1184"/>
                <a:gd name="T69" fmla="*/ 1961 h 2267"/>
                <a:gd name="T70" fmla="*/ 111 w 1184"/>
                <a:gd name="T71" fmla="*/ 184 h 2267"/>
                <a:gd name="T72" fmla="*/ 1080 w 1184"/>
                <a:gd name="T73" fmla="*/ 184 h 2267"/>
                <a:gd name="T74" fmla="*/ 1080 w 1184"/>
                <a:gd name="T75" fmla="*/ 1961 h 2267"/>
                <a:gd name="T76" fmla="*/ 1080 w 1184"/>
                <a:gd name="T77" fmla="*/ 1961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4" h="2267">
                  <a:moveTo>
                    <a:pt x="110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1" y="0"/>
                    <a:pt x="0" y="36"/>
                    <a:pt x="0" y="79"/>
                  </a:cubicBezTo>
                  <a:cubicBezTo>
                    <a:pt x="0" y="2193"/>
                    <a:pt x="0" y="2193"/>
                    <a:pt x="0" y="2193"/>
                  </a:cubicBezTo>
                  <a:cubicBezTo>
                    <a:pt x="0" y="2230"/>
                    <a:pt x="31" y="2267"/>
                    <a:pt x="74" y="2267"/>
                  </a:cubicBezTo>
                  <a:cubicBezTo>
                    <a:pt x="1104" y="2267"/>
                    <a:pt x="1104" y="2267"/>
                    <a:pt x="1104" y="2267"/>
                  </a:cubicBezTo>
                  <a:cubicBezTo>
                    <a:pt x="1153" y="2267"/>
                    <a:pt x="1184" y="2230"/>
                    <a:pt x="1184" y="2193"/>
                  </a:cubicBezTo>
                  <a:cubicBezTo>
                    <a:pt x="1184" y="79"/>
                    <a:pt x="1184" y="79"/>
                    <a:pt x="1184" y="79"/>
                  </a:cubicBezTo>
                  <a:cubicBezTo>
                    <a:pt x="1184" y="36"/>
                    <a:pt x="1153" y="0"/>
                    <a:pt x="1104" y="0"/>
                  </a:cubicBezTo>
                  <a:close/>
                  <a:moveTo>
                    <a:pt x="580" y="2163"/>
                  </a:moveTo>
                  <a:cubicBezTo>
                    <a:pt x="531" y="2157"/>
                    <a:pt x="531" y="2157"/>
                    <a:pt x="531" y="2157"/>
                  </a:cubicBezTo>
                  <a:cubicBezTo>
                    <a:pt x="531" y="2114"/>
                    <a:pt x="531" y="2114"/>
                    <a:pt x="531" y="2114"/>
                  </a:cubicBezTo>
                  <a:cubicBezTo>
                    <a:pt x="580" y="2114"/>
                    <a:pt x="580" y="2114"/>
                    <a:pt x="580" y="2114"/>
                  </a:cubicBezTo>
                  <a:cubicBezTo>
                    <a:pt x="580" y="2163"/>
                    <a:pt x="580" y="2163"/>
                    <a:pt x="580" y="2163"/>
                  </a:cubicBezTo>
                  <a:cubicBezTo>
                    <a:pt x="580" y="2163"/>
                    <a:pt x="580" y="2163"/>
                    <a:pt x="580" y="2163"/>
                  </a:cubicBezTo>
                  <a:close/>
                  <a:moveTo>
                    <a:pt x="580" y="2108"/>
                  </a:moveTo>
                  <a:cubicBezTo>
                    <a:pt x="531" y="2108"/>
                    <a:pt x="531" y="2108"/>
                    <a:pt x="531" y="2108"/>
                  </a:cubicBezTo>
                  <a:cubicBezTo>
                    <a:pt x="531" y="2065"/>
                    <a:pt x="531" y="2065"/>
                    <a:pt x="531" y="2065"/>
                  </a:cubicBezTo>
                  <a:cubicBezTo>
                    <a:pt x="580" y="2059"/>
                    <a:pt x="580" y="2059"/>
                    <a:pt x="580" y="2059"/>
                  </a:cubicBezTo>
                  <a:cubicBezTo>
                    <a:pt x="580" y="2108"/>
                    <a:pt x="580" y="2108"/>
                    <a:pt x="580" y="2108"/>
                  </a:cubicBezTo>
                  <a:cubicBezTo>
                    <a:pt x="580" y="2108"/>
                    <a:pt x="580" y="2108"/>
                    <a:pt x="580" y="2108"/>
                  </a:cubicBezTo>
                  <a:close/>
                  <a:moveTo>
                    <a:pt x="654" y="2175"/>
                  </a:moveTo>
                  <a:cubicBezTo>
                    <a:pt x="586" y="2163"/>
                    <a:pt x="586" y="2163"/>
                    <a:pt x="586" y="2163"/>
                  </a:cubicBezTo>
                  <a:cubicBezTo>
                    <a:pt x="586" y="2114"/>
                    <a:pt x="586" y="2114"/>
                    <a:pt x="586" y="2114"/>
                  </a:cubicBezTo>
                  <a:cubicBezTo>
                    <a:pt x="654" y="2114"/>
                    <a:pt x="654" y="2114"/>
                    <a:pt x="654" y="2114"/>
                  </a:cubicBezTo>
                  <a:cubicBezTo>
                    <a:pt x="654" y="2175"/>
                    <a:pt x="654" y="2175"/>
                    <a:pt x="654" y="2175"/>
                  </a:cubicBezTo>
                  <a:cubicBezTo>
                    <a:pt x="654" y="2175"/>
                    <a:pt x="654" y="2175"/>
                    <a:pt x="654" y="2175"/>
                  </a:cubicBezTo>
                  <a:close/>
                  <a:moveTo>
                    <a:pt x="654" y="2108"/>
                  </a:moveTo>
                  <a:cubicBezTo>
                    <a:pt x="586" y="2108"/>
                    <a:pt x="586" y="2108"/>
                    <a:pt x="586" y="2108"/>
                  </a:cubicBezTo>
                  <a:cubicBezTo>
                    <a:pt x="586" y="2059"/>
                    <a:pt x="586" y="2059"/>
                    <a:pt x="586" y="2059"/>
                  </a:cubicBezTo>
                  <a:cubicBezTo>
                    <a:pt x="654" y="2046"/>
                    <a:pt x="654" y="2046"/>
                    <a:pt x="654" y="2046"/>
                  </a:cubicBezTo>
                  <a:cubicBezTo>
                    <a:pt x="654" y="2108"/>
                    <a:pt x="654" y="2108"/>
                    <a:pt x="654" y="2108"/>
                  </a:cubicBezTo>
                  <a:cubicBezTo>
                    <a:pt x="654" y="2108"/>
                    <a:pt x="654" y="2108"/>
                    <a:pt x="654" y="2108"/>
                  </a:cubicBezTo>
                  <a:close/>
                  <a:moveTo>
                    <a:pt x="1080" y="1961"/>
                  </a:moveTo>
                  <a:cubicBezTo>
                    <a:pt x="111" y="1961"/>
                    <a:pt x="111" y="1961"/>
                    <a:pt x="111" y="1961"/>
                  </a:cubicBezTo>
                  <a:cubicBezTo>
                    <a:pt x="111" y="355"/>
                    <a:pt x="111" y="184"/>
                    <a:pt x="111" y="184"/>
                  </a:cubicBezTo>
                  <a:cubicBezTo>
                    <a:pt x="1080" y="184"/>
                    <a:pt x="1080" y="184"/>
                    <a:pt x="1080" y="184"/>
                  </a:cubicBezTo>
                  <a:cubicBezTo>
                    <a:pt x="1080" y="1961"/>
                    <a:pt x="1080" y="1961"/>
                    <a:pt x="1080" y="1961"/>
                  </a:cubicBezTo>
                  <a:cubicBezTo>
                    <a:pt x="1080" y="1961"/>
                    <a:pt x="1080" y="1961"/>
                    <a:pt x="1080" y="1961"/>
                  </a:cubicBezTo>
                  <a:close/>
                </a:path>
              </a:pathLst>
            </a:custGeom>
            <a:solidFill>
              <a:srgbClr val="EAEAEA">
                <a:lumMod val="10000"/>
              </a:srgbClr>
            </a:solidFill>
            <a:ln>
              <a:noFill/>
            </a:ln>
          </p:spPr>
          <p:txBody>
            <a:bodyPr vert="horz" wrap="square" lIns="91401" tIns="182828" rIns="91401" bIns="182828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defTabSz="9319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98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32123" y="5851313"/>
            <a:ext cx="3337237" cy="905314"/>
            <a:chOff x="698703" y="1071929"/>
            <a:chExt cx="3338657" cy="905700"/>
          </a:xfrm>
        </p:grpSpPr>
        <p:sp>
          <p:nvSpPr>
            <p:cNvPr id="55" name="Rectangle 54"/>
            <p:cNvSpPr/>
            <p:nvPr/>
          </p:nvSpPr>
          <p:spPr>
            <a:xfrm>
              <a:off x="2239313" y="1322480"/>
              <a:ext cx="1102242" cy="376791"/>
            </a:xfrm>
            <a:prstGeom prst="rect">
              <a:avLst/>
            </a:prstGeom>
            <a:solidFill>
              <a:srgbClr val="F8F8F8"/>
            </a:solidFill>
          </p:spPr>
          <p:txBody>
            <a:bodyPr wrap="square" lIns="182802">
              <a:spAutoFit/>
            </a:bodyPr>
            <a:lstStyle/>
            <a:p>
              <a:pPr marL="0" marR="0" lvl="0" indent="0" defTabSz="913698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05050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Hybrid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98703" y="1071929"/>
              <a:ext cx="3338657" cy="905700"/>
              <a:chOff x="10969726" y="2119208"/>
              <a:chExt cx="3338657" cy="905700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13576967" y="2119208"/>
                <a:ext cx="731416" cy="731416"/>
              </a:xfrm>
              <a:prstGeom prst="ellipse">
                <a:avLst/>
              </a:prstGeom>
              <a:solidFill>
                <a:srgbClr val="EAEAEA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75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10969726" y="2999508"/>
                <a:ext cx="25400" cy="254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8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 bwMode="black">
          <a:xfrm>
            <a:off x="11427138" y="5966572"/>
            <a:ext cx="559228" cy="485519"/>
            <a:chOff x="2462213" y="1598613"/>
            <a:chExt cx="4222750" cy="3667125"/>
          </a:xfrm>
          <a:solidFill>
            <a:schemeClr val="accent2"/>
          </a:solidFill>
        </p:grpSpPr>
        <p:sp>
          <p:nvSpPr>
            <p:cNvPr id="101" name="Rectangle 6"/>
            <p:cNvSpPr>
              <a:spLocks noChangeArrowheads="1"/>
            </p:cNvSpPr>
            <p:nvPr/>
          </p:nvSpPr>
          <p:spPr bwMode="black">
            <a:xfrm>
              <a:off x="5564188" y="3346451"/>
              <a:ext cx="1158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7"/>
            <p:cNvSpPr>
              <a:spLocks noChangeArrowheads="1"/>
            </p:cNvSpPr>
            <p:nvPr/>
          </p:nvSpPr>
          <p:spPr bwMode="black">
            <a:xfrm>
              <a:off x="5795963" y="3346451"/>
              <a:ext cx="11271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8"/>
            <p:cNvSpPr>
              <a:spLocks noChangeArrowheads="1"/>
            </p:cNvSpPr>
            <p:nvPr/>
          </p:nvSpPr>
          <p:spPr bwMode="black">
            <a:xfrm>
              <a:off x="3092451" y="3346451"/>
              <a:ext cx="1158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black">
            <a:xfrm>
              <a:off x="3324226" y="3346451"/>
              <a:ext cx="1174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black">
            <a:xfrm>
              <a:off x="3902076" y="2506663"/>
              <a:ext cx="101600" cy="123825"/>
            </a:xfrm>
            <a:custGeom>
              <a:avLst/>
              <a:gdLst>
                <a:gd name="T0" fmla="*/ 36 w 64"/>
                <a:gd name="T1" fmla="*/ 78 h 78"/>
                <a:gd name="T2" fmla="*/ 64 w 64"/>
                <a:gd name="T3" fmla="*/ 64 h 78"/>
                <a:gd name="T4" fmla="*/ 26 w 64"/>
                <a:gd name="T5" fmla="*/ 0 h 78"/>
                <a:gd name="T6" fmla="*/ 0 w 64"/>
                <a:gd name="T7" fmla="*/ 17 h 78"/>
                <a:gd name="T8" fmla="*/ 36 w 6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36" y="78"/>
                  </a:moveTo>
                  <a:lnTo>
                    <a:pt x="64" y="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3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black">
            <a:xfrm>
              <a:off x="4017963" y="2709863"/>
              <a:ext cx="98425" cy="123825"/>
            </a:xfrm>
            <a:custGeom>
              <a:avLst/>
              <a:gdLst>
                <a:gd name="T0" fmla="*/ 36 w 62"/>
                <a:gd name="T1" fmla="*/ 78 h 78"/>
                <a:gd name="T2" fmla="*/ 62 w 62"/>
                <a:gd name="T3" fmla="*/ 61 h 78"/>
                <a:gd name="T4" fmla="*/ 26 w 62"/>
                <a:gd name="T5" fmla="*/ 0 h 78"/>
                <a:gd name="T6" fmla="*/ 0 w 62"/>
                <a:gd name="T7" fmla="*/ 14 h 78"/>
                <a:gd name="T8" fmla="*/ 36 w 6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36" y="78"/>
                  </a:moveTo>
                  <a:lnTo>
                    <a:pt x="62" y="61"/>
                  </a:lnTo>
                  <a:lnTo>
                    <a:pt x="26" y="0"/>
                  </a:lnTo>
                  <a:lnTo>
                    <a:pt x="0" y="14"/>
                  </a:lnTo>
                  <a:lnTo>
                    <a:pt x="3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black">
            <a:xfrm>
              <a:off x="4873626" y="2709863"/>
              <a:ext cx="98425" cy="123825"/>
            </a:xfrm>
            <a:custGeom>
              <a:avLst/>
              <a:gdLst>
                <a:gd name="T0" fmla="*/ 26 w 62"/>
                <a:gd name="T1" fmla="*/ 78 h 78"/>
                <a:gd name="T2" fmla="*/ 62 w 62"/>
                <a:gd name="T3" fmla="*/ 14 h 78"/>
                <a:gd name="T4" fmla="*/ 36 w 62"/>
                <a:gd name="T5" fmla="*/ 0 h 78"/>
                <a:gd name="T6" fmla="*/ 0 w 62"/>
                <a:gd name="T7" fmla="*/ 61 h 78"/>
                <a:gd name="T8" fmla="*/ 26 w 6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26" y="78"/>
                  </a:moveTo>
                  <a:lnTo>
                    <a:pt x="62" y="14"/>
                  </a:lnTo>
                  <a:lnTo>
                    <a:pt x="36" y="0"/>
                  </a:lnTo>
                  <a:lnTo>
                    <a:pt x="0" y="61"/>
                  </a:lnTo>
                  <a:lnTo>
                    <a:pt x="2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black">
            <a:xfrm>
              <a:off x="4989513" y="2506663"/>
              <a:ext cx="98425" cy="123825"/>
            </a:xfrm>
            <a:custGeom>
              <a:avLst/>
              <a:gdLst>
                <a:gd name="T0" fmla="*/ 26 w 62"/>
                <a:gd name="T1" fmla="*/ 78 h 78"/>
                <a:gd name="T2" fmla="*/ 62 w 62"/>
                <a:gd name="T3" fmla="*/ 17 h 78"/>
                <a:gd name="T4" fmla="*/ 36 w 62"/>
                <a:gd name="T5" fmla="*/ 0 h 78"/>
                <a:gd name="T6" fmla="*/ 0 w 62"/>
                <a:gd name="T7" fmla="*/ 64 h 78"/>
                <a:gd name="T8" fmla="*/ 26 w 6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26" y="78"/>
                  </a:moveTo>
                  <a:lnTo>
                    <a:pt x="62" y="17"/>
                  </a:lnTo>
                  <a:lnTo>
                    <a:pt x="36" y="0"/>
                  </a:lnTo>
                  <a:lnTo>
                    <a:pt x="0" y="64"/>
                  </a:lnTo>
                  <a:lnTo>
                    <a:pt x="2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black">
            <a:xfrm>
              <a:off x="4017963" y="3990976"/>
              <a:ext cx="98425" cy="123825"/>
            </a:xfrm>
            <a:custGeom>
              <a:avLst/>
              <a:gdLst>
                <a:gd name="T0" fmla="*/ 0 w 62"/>
                <a:gd name="T1" fmla="*/ 64 h 78"/>
                <a:gd name="T2" fmla="*/ 26 w 62"/>
                <a:gd name="T3" fmla="*/ 78 h 78"/>
                <a:gd name="T4" fmla="*/ 62 w 62"/>
                <a:gd name="T5" fmla="*/ 14 h 78"/>
                <a:gd name="T6" fmla="*/ 36 w 62"/>
                <a:gd name="T7" fmla="*/ 0 h 78"/>
                <a:gd name="T8" fmla="*/ 0 w 62"/>
                <a:gd name="T9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0" y="64"/>
                  </a:moveTo>
                  <a:lnTo>
                    <a:pt x="26" y="78"/>
                  </a:lnTo>
                  <a:lnTo>
                    <a:pt x="62" y="14"/>
                  </a:lnTo>
                  <a:lnTo>
                    <a:pt x="36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5"/>
            <p:cNvSpPr>
              <a:spLocks/>
            </p:cNvSpPr>
            <p:nvPr/>
          </p:nvSpPr>
          <p:spPr bwMode="black">
            <a:xfrm>
              <a:off x="3902076" y="4189413"/>
              <a:ext cx="101600" cy="128588"/>
            </a:xfrm>
            <a:custGeom>
              <a:avLst/>
              <a:gdLst>
                <a:gd name="T0" fmla="*/ 0 w 64"/>
                <a:gd name="T1" fmla="*/ 64 h 81"/>
                <a:gd name="T2" fmla="*/ 26 w 64"/>
                <a:gd name="T3" fmla="*/ 81 h 81"/>
                <a:gd name="T4" fmla="*/ 64 w 64"/>
                <a:gd name="T5" fmla="*/ 17 h 81"/>
                <a:gd name="T6" fmla="*/ 36 w 64"/>
                <a:gd name="T7" fmla="*/ 0 h 81"/>
                <a:gd name="T8" fmla="*/ 0 w 64"/>
                <a:gd name="T9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1">
                  <a:moveTo>
                    <a:pt x="0" y="64"/>
                  </a:moveTo>
                  <a:lnTo>
                    <a:pt x="26" y="81"/>
                  </a:lnTo>
                  <a:lnTo>
                    <a:pt x="64" y="17"/>
                  </a:lnTo>
                  <a:lnTo>
                    <a:pt x="36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black">
            <a:xfrm>
              <a:off x="4989513" y="4189413"/>
              <a:ext cx="98425" cy="128588"/>
            </a:xfrm>
            <a:custGeom>
              <a:avLst/>
              <a:gdLst>
                <a:gd name="T0" fmla="*/ 26 w 62"/>
                <a:gd name="T1" fmla="*/ 0 h 81"/>
                <a:gd name="T2" fmla="*/ 0 w 62"/>
                <a:gd name="T3" fmla="*/ 17 h 81"/>
                <a:gd name="T4" fmla="*/ 36 w 62"/>
                <a:gd name="T5" fmla="*/ 81 h 81"/>
                <a:gd name="T6" fmla="*/ 62 w 62"/>
                <a:gd name="T7" fmla="*/ 64 h 81"/>
                <a:gd name="T8" fmla="*/ 26 w 6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1">
                  <a:moveTo>
                    <a:pt x="26" y="0"/>
                  </a:moveTo>
                  <a:lnTo>
                    <a:pt x="0" y="17"/>
                  </a:lnTo>
                  <a:lnTo>
                    <a:pt x="36" y="81"/>
                  </a:lnTo>
                  <a:lnTo>
                    <a:pt x="62" y="6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black">
            <a:xfrm>
              <a:off x="4873626" y="3990976"/>
              <a:ext cx="98425" cy="123825"/>
            </a:xfrm>
            <a:custGeom>
              <a:avLst/>
              <a:gdLst>
                <a:gd name="T0" fmla="*/ 0 w 62"/>
                <a:gd name="T1" fmla="*/ 14 h 78"/>
                <a:gd name="T2" fmla="*/ 36 w 62"/>
                <a:gd name="T3" fmla="*/ 78 h 78"/>
                <a:gd name="T4" fmla="*/ 62 w 62"/>
                <a:gd name="T5" fmla="*/ 64 h 78"/>
                <a:gd name="T6" fmla="*/ 26 w 62"/>
                <a:gd name="T7" fmla="*/ 0 h 78"/>
                <a:gd name="T8" fmla="*/ 0 w 62"/>
                <a:gd name="T9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8">
                  <a:moveTo>
                    <a:pt x="0" y="14"/>
                  </a:moveTo>
                  <a:lnTo>
                    <a:pt x="36" y="78"/>
                  </a:lnTo>
                  <a:lnTo>
                    <a:pt x="62" y="64"/>
                  </a:lnTo>
                  <a:lnTo>
                    <a:pt x="26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8"/>
            <p:cNvSpPr>
              <a:spLocks/>
            </p:cNvSpPr>
            <p:nvPr/>
          </p:nvSpPr>
          <p:spPr bwMode="black">
            <a:xfrm>
              <a:off x="3579813" y="2892426"/>
              <a:ext cx="1833563" cy="1068388"/>
            </a:xfrm>
            <a:custGeom>
              <a:avLst/>
              <a:gdLst>
                <a:gd name="T0" fmla="*/ 415 w 489"/>
                <a:gd name="T1" fmla="*/ 222 h 285"/>
                <a:gd name="T2" fmla="*/ 489 w 489"/>
                <a:gd name="T3" fmla="*/ 148 h 285"/>
                <a:gd name="T4" fmla="*/ 415 w 489"/>
                <a:gd name="T5" fmla="*/ 74 h 285"/>
                <a:gd name="T6" fmla="*/ 404 w 489"/>
                <a:gd name="T7" fmla="*/ 75 h 285"/>
                <a:gd name="T8" fmla="*/ 295 w 489"/>
                <a:gd name="T9" fmla="*/ 0 h 285"/>
                <a:gd name="T10" fmla="*/ 213 w 489"/>
                <a:gd name="T11" fmla="*/ 34 h 285"/>
                <a:gd name="T12" fmla="*/ 162 w 489"/>
                <a:gd name="T13" fmla="*/ 18 h 285"/>
                <a:gd name="T14" fmla="*/ 71 w 489"/>
                <a:gd name="T15" fmla="*/ 97 h 285"/>
                <a:gd name="T16" fmla="*/ 56 w 489"/>
                <a:gd name="T17" fmla="*/ 95 h 285"/>
                <a:gd name="T18" fmla="*/ 0 w 489"/>
                <a:gd name="T19" fmla="*/ 151 h 285"/>
                <a:gd name="T20" fmla="*/ 56 w 489"/>
                <a:gd name="T21" fmla="*/ 208 h 285"/>
                <a:gd name="T22" fmla="*/ 78 w 489"/>
                <a:gd name="T23" fmla="*/ 203 h 285"/>
                <a:gd name="T24" fmla="*/ 141 w 489"/>
                <a:gd name="T25" fmla="*/ 257 h 285"/>
                <a:gd name="T26" fmla="*/ 178 w 489"/>
                <a:gd name="T27" fmla="*/ 244 h 285"/>
                <a:gd name="T28" fmla="*/ 241 w 489"/>
                <a:gd name="T29" fmla="*/ 285 h 285"/>
                <a:gd name="T30" fmla="*/ 297 w 489"/>
                <a:gd name="T31" fmla="*/ 255 h 285"/>
                <a:gd name="T32" fmla="*/ 332 w 489"/>
                <a:gd name="T33" fmla="*/ 267 h 285"/>
                <a:gd name="T34" fmla="*/ 390 w 489"/>
                <a:gd name="T35" fmla="*/ 217 h 285"/>
                <a:gd name="T36" fmla="*/ 415 w 489"/>
                <a:gd name="T37" fmla="*/ 2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9" h="285">
                  <a:moveTo>
                    <a:pt x="415" y="222"/>
                  </a:moveTo>
                  <a:cubicBezTo>
                    <a:pt x="456" y="222"/>
                    <a:pt x="489" y="189"/>
                    <a:pt x="489" y="148"/>
                  </a:cubicBezTo>
                  <a:cubicBezTo>
                    <a:pt x="489" y="107"/>
                    <a:pt x="456" y="74"/>
                    <a:pt x="415" y="74"/>
                  </a:cubicBezTo>
                  <a:cubicBezTo>
                    <a:pt x="411" y="74"/>
                    <a:pt x="407" y="74"/>
                    <a:pt x="404" y="75"/>
                  </a:cubicBezTo>
                  <a:cubicBezTo>
                    <a:pt x="387" y="31"/>
                    <a:pt x="345" y="0"/>
                    <a:pt x="295" y="0"/>
                  </a:cubicBezTo>
                  <a:cubicBezTo>
                    <a:pt x="263" y="0"/>
                    <a:pt x="234" y="13"/>
                    <a:pt x="213" y="34"/>
                  </a:cubicBezTo>
                  <a:cubicBezTo>
                    <a:pt x="199" y="24"/>
                    <a:pt x="181" y="18"/>
                    <a:pt x="162" y="18"/>
                  </a:cubicBezTo>
                  <a:cubicBezTo>
                    <a:pt x="115" y="18"/>
                    <a:pt x="77" y="52"/>
                    <a:pt x="71" y="97"/>
                  </a:cubicBezTo>
                  <a:cubicBezTo>
                    <a:pt x="66" y="96"/>
                    <a:pt x="61" y="95"/>
                    <a:pt x="56" y="95"/>
                  </a:cubicBezTo>
                  <a:cubicBezTo>
                    <a:pt x="25" y="95"/>
                    <a:pt x="0" y="120"/>
                    <a:pt x="0" y="151"/>
                  </a:cubicBezTo>
                  <a:cubicBezTo>
                    <a:pt x="0" y="182"/>
                    <a:pt x="25" y="208"/>
                    <a:pt x="56" y="208"/>
                  </a:cubicBezTo>
                  <a:cubicBezTo>
                    <a:pt x="64" y="208"/>
                    <a:pt x="71" y="206"/>
                    <a:pt x="78" y="203"/>
                  </a:cubicBezTo>
                  <a:cubicBezTo>
                    <a:pt x="83" y="234"/>
                    <a:pt x="109" y="257"/>
                    <a:pt x="141" y="257"/>
                  </a:cubicBezTo>
                  <a:cubicBezTo>
                    <a:pt x="155" y="257"/>
                    <a:pt x="168" y="252"/>
                    <a:pt x="178" y="244"/>
                  </a:cubicBezTo>
                  <a:cubicBezTo>
                    <a:pt x="189" y="268"/>
                    <a:pt x="213" y="285"/>
                    <a:pt x="241" y="285"/>
                  </a:cubicBezTo>
                  <a:cubicBezTo>
                    <a:pt x="264" y="285"/>
                    <a:pt x="285" y="273"/>
                    <a:pt x="297" y="255"/>
                  </a:cubicBezTo>
                  <a:cubicBezTo>
                    <a:pt x="307" y="263"/>
                    <a:pt x="319" y="267"/>
                    <a:pt x="332" y="267"/>
                  </a:cubicBezTo>
                  <a:cubicBezTo>
                    <a:pt x="361" y="267"/>
                    <a:pt x="386" y="246"/>
                    <a:pt x="390" y="217"/>
                  </a:cubicBezTo>
                  <a:cubicBezTo>
                    <a:pt x="397" y="220"/>
                    <a:pt x="406" y="222"/>
                    <a:pt x="415" y="2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9"/>
            <p:cNvSpPr>
              <a:spLocks noEditPoints="1"/>
            </p:cNvSpPr>
            <p:nvPr/>
          </p:nvSpPr>
          <p:spPr bwMode="black">
            <a:xfrm>
              <a:off x="3321051" y="1598613"/>
              <a:ext cx="750888" cy="522288"/>
            </a:xfrm>
            <a:custGeom>
              <a:avLst/>
              <a:gdLst>
                <a:gd name="T0" fmla="*/ 174 w 200"/>
                <a:gd name="T1" fmla="*/ 0 h 139"/>
                <a:gd name="T2" fmla="*/ 26 w 200"/>
                <a:gd name="T3" fmla="*/ 0 h 139"/>
                <a:gd name="T4" fmla="*/ 0 w 200"/>
                <a:gd name="T5" fmla="*/ 27 h 139"/>
                <a:gd name="T6" fmla="*/ 0 w 200"/>
                <a:gd name="T7" fmla="*/ 113 h 139"/>
                <a:gd name="T8" fmla="*/ 26 w 200"/>
                <a:gd name="T9" fmla="*/ 139 h 139"/>
                <a:gd name="T10" fmla="*/ 174 w 200"/>
                <a:gd name="T11" fmla="*/ 139 h 139"/>
                <a:gd name="T12" fmla="*/ 200 w 200"/>
                <a:gd name="T13" fmla="*/ 113 h 139"/>
                <a:gd name="T14" fmla="*/ 200 w 200"/>
                <a:gd name="T15" fmla="*/ 27 h 139"/>
                <a:gd name="T16" fmla="*/ 174 w 200"/>
                <a:gd name="T17" fmla="*/ 0 h 139"/>
                <a:gd name="T18" fmla="*/ 185 w 200"/>
                <a:gd name="T19" fmla="*/ 113 h 139"/>
                <a:gd name="T20" fmla="*/ 174 w 200"/>
                <a:gd name="T21" fmla="*/ 124 h 139"/>
                <a:gd name="T22" fmla="*/ 26 w 200"/>
                <a:gd name="T23" fmla="*/ 124 h 139"/>
                <a:gd name="T24" fmla="*/ 15 w 200"/>
                <a:gd name="T25" fmla="*/ 113 h 139"/>
                <a:gd name="T26" fmla="*/ 15 w 200"/>
                <a:gd name="T27" fmla="*/ 27 h 139"/>
                <a:gd name="T28" fmla="*/ 26 w 200"/>
                <a:gd name="T29" fmla="*/ 16 h 139"/>
                <a:gd name="T30" fmla="*/ 174 w 200"/>
                <a:gd name="T31" fmla="*/ 16 h 139"/>
                <a:gd name="T32" fmla="*/ 185 w 200"/>
                <a:gd name="T33" fmla="*/ 27 h 139"/>
                <a:gd name="T34" fmla="*/ 185 w 200"/>
                <a:gd name="T35" fmla="*/ 11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39">
                  <a:moveTo>
                    <a:pt x="17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7"/>
                    <a:pt x="12" y="139"/>
                    <a:pt x="26" y="139"/>
                  </a:cubicBezTo>
                  <a:cubicBezTo>
                    <a:pt x="174" y="139"/>
                    <a:pt x="174" y="139"/>
                    <a:pt x="174" y="139"/>
                  </a:cubicBezTo>
                  <a:cubicBezTo>
                    <a:pt x="188" y="139"/>
                    <a:pt x="200" y="127"/>
                    <a:pt x="200" y="113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200" y="12"/>
                    <a:pt x="188" y="0"/>
                    <a:pt x="174" y="0"/>
                  </a:cubicBezTo>
                  <a:moveTo>
                    <a:pt x="185" y="113"/>
                  </a:moveTo>
                  <a:cubicBezTo>
                    <a:pt x="185" y="119"/>
                    <a:pt x="180" y="124"/>
                    <a:pt x="17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0" y="124"/>
                    <a:pt x="15" y="119"/>
                    <a:pt x="15" y="11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1"/>
                    <a:pt x="20" y="16"/>
                    <a:pt x="26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80" y="16"/>
                    <a:pt x="185" y="21"/>
                    <a:pt x="185" y="27"/>
                  </a:cubicBezTo>
                  <a:lnTo>
                    <a:pt x="1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20"/>
            <p:cNvSpPr>
              <a:spLocks/>
            </p:cNvSpPr>
            <p:nvPr/>
          </p:nvSpPr>
          <p:spPr bwMode="black">
            <a:xfrm>
              <a:off x="3178176" y="2154238"/>
              <a:ext cx="1035050" cy="239713"/>
            </a:xfrm>
            <a:custGeom>
              <a:avLst/>
              <a:gdLst>
                <a:gd name="T0" fmla="*/ 7 w 276"/>
                <a:gd name="T1" fmla="*/ 64 h 64"/>
                <a:gd name="T2" fmla="*/ 269 w 276"/>
                <a:gd name="T3" fmla="*/ 64 h 64"/>
                <a:gd name="T4" fmla="*/ 276 w 276"/>
                <a:gd name="T5" fmla="*/ 57 h 64"/>
                <a:gd name="T6" fmla="*/ 276 w 276"/>
                <a:gd name="T7" fmla="*/ 54 h 64"/>
                <a:gd name="T8" fmla="*/ 272 w 276"/>
                <a:gd name="T9" fmla="*/ 42 h 64"/>
                <a:gd name="T10" fmla="*/ 240 w 276"/>
                <a:gd name="T11" fmla="*/ 5 h 64"/>
                <a:gd name="T12" fmla="*/ 229 w 276"/>
                <a:gd name="T13" fmla="*/ 0 h 64"/>
                <a:gd name="T14" fmla="*/ 47 w 276"/>
                <a:gd name="T15" fmla="*/ 0 h 64"/>
                <a:gd name="T16" fmla="*/ 36 w 276"/>
                <a:gd name="T17" fmla="*/ 5 h 64"/>
                <a:gd name="T18" fmla="*/ 4 w 276"/>
                <a:gd name="T19" fmla="*/ 42 h 64"/>
                <a:gd name="T20" fmla="*/ 0 w 276"/>
                <a:gd name="T21" fmla="*/ 54 h 64"/>
                <a:gd name="T22" fmla="*/ 0 w 276"/>
                <a:gd name="T23" fmla="*/ 57 h 64"/>
                <a:gd name="T24" fmla="*/ 7 w 276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64">
                  <a:moveTo>
                    <a:pt x="7" y="64"/>
                  </a:moveTo>
                  <a:cubicBezTo>
                    <a:pt x="269" y="64"/>
                    <a:pt x="269" y="64"/>
                    <a:pt x="269" y="64"/>
                  </a:cubicBezTo>
                  <a:cubicBezTo>
                    <a:pt x="273" y="64"/>
                    <a:pt x="276" y="61"/>
                    <a:pt x="276" y="57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6" y="50"/>
                    <a:pt x="274" y="45"/>
                    <a:pt x="272" y="42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38" y="2"/>
                    <a:pt x="233" y="0"/>
                    <a:pt x="22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38" y="2"/>
                    <a:pt x="36" y="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5"/>
                    <a:pt x="0" y="50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21"/>
            <p:cNvSpPr>
              <a:spLocks noEditPoints="1"/>
            </p:cNvSpPr>
            <p:nvPr/>
          </p:nvSpPr>
          <p:spPr bwMode="black">
            <a:xfrm>
              <a:off x="4730751" y="1639888"/>
              <a:ext cx="781050" cy="608013"/>
            </a:xfrm>
            <a:custGeom>
              <a:avLst/>
              <a:gdLst>
                <a:gd name="T0" fmla="*/ 177 w 208"/>
                <a:gd name="T1" fmla="*/ 0 h 162"/>
                <a:gd name="T2" fmla="*/ 31 w 208"/>
                <a:gd name="T3" fmla="*/ 0 h 162"/>
                <a:gd name="T4" fmla="*/ 0 w 208"/>
                <a:gd name="T5" fmla="*/ 31 h 162"/>
                <a:gd name="T6" fmla="*/ 0 w 208"/>
                <a:gd name="T7" fmla="*/ 131 h 162"/>
                <a:gd name="T8" fmla="*/ 31 w 208"/>
                <a:gd name="T9" fmla="*/ 162 h 162"/>
                <a:gd name="T10" fmla="*/ 177 w 208"/>
                <a:gd name="T11" fmla="*/ 162 h 162"/>
                <a:gd name="T12" fmla="*/ 208 w 208"/>
                <a:gd name="T13" fmla="*/ 131 h 162"/>
                <a:gd name="T14" fmla="*/ 208 w 208"/>
                <a:gd name="T15" fmla="*/ 31 h 162"/>
                <a:gd name="T16" fmla="*/ 177 w 208"/>
                <a:gd name="T17" fmla="*/ 0 h 162"/>
                <a:gd name="T18" fmla="*/ 190 w 208"/>
                <a:gd name="T19" fmla="*/ 131 h 162"/>
                <a:gd name="T20" fmla="*/ 177 w 208"/>
                <a:gd name="T21" fmla="*/ 144 h 162"/>
                <a:gd name="T22" fmla="*/ 31 w 208"/>
                <a:gd name="T23" fmla="*/ 144 h 162"/>
                <a:gd name="T24" fmla="*/ 18 w 208"/>
                <a:gd name="T25" fmla="*/ 131 h 162"/>
                <a:gd name="T26" fmla="*/ 18 w 208"/>
                <a:gd name="T27" fmla="*/ 31 h 162"/>
                <a:gd name="T28" fmla="*/ 31 w 208"/>
                <a:gd name="T29" fmla="*/ 18 h 162"/>
                <a:gd name="T30" fmla="*/ 177 w 208"/>
                <a:gd name="T31" fmla="*/ 18 h 162"/>
                <a:gd name="T32" fmla="*/ 190 w 208"/>
                <a:gd name="T33" fmla="*/ 31 h 162"/>
                <a:gd name="T34" fmla="*/ 190 w 208"/>
                <a:gd name="T3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162">
                  <a:moveTo>
                    <a:pt x="17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8"/>
                    <a:pt x="14" y="162"/>
                    <a:pt x="31" y="162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94" y="162"/>
                    <a:pt x="208" y="148"/>
                    <a:pt x="208" y="1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14"/>
                    <a:pt x="194" y="0"/>
                    <a:pt x="177" y="0"/>
                  </a:cubicBezTo>
                  <a:moveTo>
                    <a:pt x="190" y="131"/>
                  </a:moveTo>
                  <a:cubicBezTo>
                    <a:pt x="190" y="138"/>
                    <a:pt x="184" y="144"/>
                    <a:pt x="177" y="144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4" y="144"/>
                    <a:pt x="18" y="138"/>
                    <a:pt x="18" y="1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4"/>
                    <a:pt x="24" y="18"/>
                    <a:pt x="31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84" y="18"/>
                    <a:pt x="190" y="24"/>
                    <a:pt x="190" y="31"/>
                  </a:cubicBezTo>
                  <a:lnTo>
                    <a:pt x="19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22"/>
            <p:cNvSpPr>
              <a:spLocks/>
            </p:cNvSpPr>
            <p:nvPr/>
          </p:nvSpPr>
          <p:spPr bwMode="black">
            <a:xfrm>
              <a:off x="4911726" y="2289176"/>
              <a:ext cx="419100" cy="104775"/>
            </a:xfrm>
            <a:custGeom>
              <a:avLst/>
              <a:gdLst>
                <a:gd name="T0" fmla="*/ 112 w 112"/>
                <a:gd name="T1" fmla="*/ 25 h 28"/>
                <a:gd name="T2" fmla="*/ 112 w 112"/>
                <a:gd name="T3" fmla="*/ 23 h 28"/>
                <a:gd name="T4" fmla="*/ 110 w 112"/>
                <a:gd name="T5" fmla="*/ 18 h 28"/>
                <a:gd name="T6" fmla="*/ 96 w 112"/>
                <a:gd name="T7" fmla="*/ 2 h 28"/>
                <a:gd name="T8" fmla="*/ 91 w 112"/>
                <a:gd name="T9" fmla="*/ 0 h 28"/>
                <a:gd name="T10" fmla="*/ 21 w 112"/>
                <a:gd name="T11" fmla="*/ 0 h 28"/>
                <a:gd name="T12" fmla="*/ 16 w 112"/>
                <a:gd name="T13" fmla="*/ 2 h 28"/>
                <a:gd name="T14" fmla="*/ 2 w 112"/>
                <a:gd name="T15" fmla="*/ 18 h 28"/>
                <a:gd name="T16" fmla="*/ 0 w 112"/>
                <a:gd name="T17" fmla="*/ 23 h 28"/>
                <a:gd name="T18" fmla="*/ 0 w 112"/>
                <a:gd name="T19" fmla="*/ 25 h 28"/>
                <a:gd name="T20" fmla="*/ 3 w 112"/>
                <a:gd name="T21" fmla="*/ 28 h 28"/>
                <a:gd name="T22" fmla="*/ 109 w 112"/>
                <a:gd name="T23" fmla="*/ 28 h 28"/>
                <a:gd name="T24" fmla="*/ 112 w 112"/>
                <a:gd name="T2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8">
                  <a:moveTo>
                    <a:pt x="112" y="25"/>
                  </a:moveTo>
                  <a:cubicBezTo>
                    <a:pt x="112" y="23"/>
                    <a:pt x="112" y="23"/>
                    <a:pt x="112" y="23"/>
                  </a:cubicBezTo>
                  <a:cubicBezTo>
                    <a:pt x="112" y="22"/>
                    <a:pt x="111" y="20"/>
                    <a:pt x="110" y="18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5" y="1"/>
                    <a:pt x="93" y="0"/>
                    <a:pt x="9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1"/>
                    <a:pt x="16" y="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8"/>
                    <a:pt x="3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1" y="28"/>
                    <a:pt x="112" y="26"/>
                    <a:pt x="11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23"/>
            <p:cNvSpPr>
              <a:spLocks noEditPoints="1"/>
            </p:cNvSpPr>
            <p:nvPr/>
          </p:nvSpPr>
          <p:spPr bwMode="black">
            <a:xfrm>
              <a:off x="5586413" y="1639888"/>
              <a:ext cx="385763" cy="754063"/>
            </a:xfrm>
            <a:custGeom>
              <a:avLst/>
              <a:gdLst>
                <a:gd name="T0" fmla="*/ 89 w 103"/>
                <a:gd name="T1" fmla="*/ 0 h 201"/>
                <a:gd name="T2" fmla="*/ 13 w 103"/>
                <a:gd name="T3" fmla="*/ 0 h 201"/>
                <a:gd name="T4" fmla="*/ 0 w 103"/>
                <a:gd name="T5" fmla="*/ 13 h 201"/>
                <a:gd name="T6" fmla="*/ 0 w 103"/>
                <a:gd name="T7" fmla="*/ 187 h 201"/>
                <a:gd name="T8" fmla="*/ 13 w 103"/>
                <a:gd name="T9" fmla="*/ 201 h 201"/>
                <a:gd name="T10" fmla="*/ 89 w 103"/>
                <a:gd name="T11" fmla="*/ 201 h 201"/>
                <a:gd name="T12" fmla="*/ 103 w 103"/>
                <a:gd name="T13" fmla="*/ 187 h 201"/>
                <a:gd name="T14" fmla="*/ 103 w 103"/>
                <a:gd name="T15" fmla="*/ 13 h 201"/>
                <a:gd name="T16" fmla="*/ 89 w 103"/>
                <a:gd name="T17" fmla="*/ 0 h 201"/>
                <a:gd name="T18" fmla="*/ 52 w 103"/>
                <a:gd name="T19" fmla="*/ 187 h 201"/>
                <a:gd name="T20" fmla="*/ 40 w 103"/>
                <a:gd name="T21" fmla="*/ 175 h 201"/>
                <a:gd name="T22" fmla="*/ 52 w 103"/>
                <a:gd name="T23" fmla="*/ 163 h 201"/>
                <a:gd name="T24" fmla="*/ 63 w 103"/>
                <a:gd name="T25" fmla="*/ 175 h 201"/>
                <a:gd name="T26" fmla="*/ 52 w 103"/>
                <a:gd name="T27" fmla="*/ 18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201">
                  <a:moveTo>
                    <a:pt x="8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5"/>
                    <a:pt x="6" y="201"/>
                    <a:pt x="13" y="201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97" y="201"/>
                    <a:pt x="103" y="195"/>
                    <a:pt x="103" y="187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6"/>
                    <a:pt x="97" y="0"/>
                    <a:pt x="89" y="0"/>
                  </a:cubicBezTo>
                  <a:moveTo>
                    <a:pt x="52" y="187"/>
                  </a:moveTo>
                  <a:cubicBezTo>
                    <a:pt x="45" y="187"/>
                    <a:pt x="40" y="181"/>
                    <a:pt x="40" y="175"/>
                  </a:cubicBezTo>
                  <a:cubicBezTo>
                    <a:pt x="40" y="168"/>
                    <a:pt x="45" y="163"/>
                    <a:pt x="52" y="163"/>
                  </a:cubicBezTo>
                  <a:cubicBezTo>
                    <a:pt x="58" y="163"/>
                    <a:pt x="63" y="168"/>
                    <a:pt x="63" y="175"/>
                  </a:cubicBezTo>
                  <a:cubicBezTo>
                    <a:pt x="63" y="181"/>
                    <a:pt x="58" y="187"/>
                    <a:pt x="52" y="1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24"/>
            <p:cNvSpPr>
              <a:spLocks noEditPoints="1"/>
            </p:cNvSpPr>
            <p:nvPr/>
          </p:nvSpPr>
          <p:spPr bwMode="black">
            <a:xfrm>
              <a:off x="2462213" y="3032126"/>
              <a:ext cx="525463" cy="804863"/>
            </a:xfrm>
            <a:custGeom>
              <a:avLst/>
              <a:gdLst>
                <a:gd name="T0" fmla="*/ 109 w 140"/>
                <a:gd name="T1" fmla="*/ 0 h 215"/>
                <a:gd name="T2" fmla="*/ 31 w 140"/>
                <a:gd name="T3" fmla="*/ 0 h 215"/>
                <a:gd name="T4" fmla="*/ 0 w 140"/>
                <a:gd name="T5" fmla="*/ 30 h 215"/>
                <a:gd name="T6" fmla="*/ 0 w 140"/>
                <a:gd name="T7" fmla="*/ 184 h 215"/>
                <a:gd name="T8" fmla="*/ 31 w 140"/>
                <a:gd name="T9" fmla="*/ 215 h 215"/>
                <a:gd name="T10" fmla="*/ 109 w 140"/>
                <a:gd name="T11" fmla="*/ 215 h 215"/>
                <a:gd name="T12" fmla="*/ 140 w 140"/>
                <a:gd name="T13" fmla="*/ 184 h 215"/>
                <a:gd name="T14" fmla="*/ 140 w 140"/>
                <a:gd name="T15" fmla="*/ 30 h 215"/>
                <a:gd name="T16" fmla="*/ 109 w 140"/>
                <a:gd name="T17" fmla="*/ 0 h 215"/>
                <a:gd name="T18" fmla="*/ 122 w 140"/>
                <a:gd name="T19" fmla="*/ 177 h 215"/>
                <a:gd name="T20" fmla="*/ 109 w 140"/>
                <a:gd name="T21" fmla="*/ 195 h 215"/>
                <a:gd name="T22" fmla="*/ 31 w 140"/>
                <a:gd name="T23" fmla="*/ 195 h 215"/>
                <a:gd name="T24" fmla="*/ 18 w 140"/>
                <a:gd name="T25" fmla="*/ 177 h 215"/>
                <a:gd name="T26" fmla="*/ 18 w 140"/>
                <a:gd name="T27" fmla="*/ 35 h 215"/>
                <a:gd name="T28" fmla="*/ 31 w 140"/>
                <a:gd name="T29" fmla="*/ 18 h 215"/>
                <a:gd name="T30" fmla="*/ 109 w 140"/>
                <a:gd name="T31" fmla="*/ 18 h 215"/>
                <a:gd name="T32" fmla="*/ 122 w 140"/>
                <a:gd name="T33" fmla="*/ 35 h 215"/>
                <a:gd name="T34" fmla="*/ 122 w 140"/>
                <a:gd name="T35" fmla="*/ 17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215">
                  <a:moveTo>
                    <a:pt x="10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201"/>
                    <a:pt x="14" y="215"/>
                    <a:pt x="31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26" y="215"/>
                    <a:pt x="140" y="201"/>
                    <a:pt x="140" y="184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0" y="13"/>
                    <a:pt x="126" y="0"/>
                    <a:pt x="109" y="0"/>
                  </a:cubicBezTo>
                  <a:moveTo>
                    <a:pt x="122" y="177"/>
                  </a:moveTo>
                  <a:cubicBezTo>
                    <a:pt x="122" y="187"/>
                    <a:pt x="116" y="195"/>
                    <a:pt x="109" y="195"/>
                  </a:cubicBezTo>
                  <a:cubicBezTo>
                    <a:pt x="31" y="195"/>
                    <a:pt x="31" y="195"/>
                    <a:pt x="31" y="195"/>
                  </a:cubicBezTo>
                  <a:cubicBezTo>
                    <a:pt x="24" y="195"/>
                    <a:pt x="18" y="187"/>
                    <a:pt x="18" y="17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26"/>
                    <a:pt x="24" y="18"/>
                    <a:pt x="3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6" y="18"/>
                    <a:pt x="122" y="26"/>
                    <a:pt x="122" y="35"/>
                  </a:cubicBezTo>
                  <a:lnTo>
                    <a:pt x="122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25"/>
            <p:cNvSpPr>
              <a:spLocks noEditPoints="1"/>
            </p:cNvSpPr>
            <p:nvPr/>
          </p:nvSpPr>
          <p:spPr bwMode="black">
            <a:xfrm>
              <a:off x="5049838" y="4411663"/>
              <a:ext cx="739775" cy="854075"/>
            </a:xfrm>
            <a:custGeom>
              <a:avLst/>
              <a:gdLst>
                <a:gd name="T0" fmla="*/ 98 w 197"/>
                <a:gd name="T1" fmla="*/ 0 h 228"/>
                <a:gd name="T2" fmla="*/ 0 w 197"/>
                <a:gd name="T3" fmla="*/ 33 h 228"/>
                <a:gd name="T4" fmla="*/ 0 w 197"/>
                <a:gd name="T5" fmla="*/ 195 h 228"/>
                <a:gd name="T6" fmla="*/ 98 w 197"/>
                <a:gd name="T7" fmla="*/ 228 h 228"/>
                <a:gd name="T8" fmla="*/ 197 w 197"/>
                <a:gd name="T9" fmla="*/ 195 h 228"/>
                <a:gd name="T10" fmla="*/ 197 w 197"/>
                <a:gd name="T11" fmla="*/ 33 h 228"/>
                <a:gd name="T12" fmla="*/ 98 w 197"/>
                <a:gd name="T13" fmla="*/ 0 h 228"/>
                <a:gd name="T14" fmla="*/ 98 w 197"/>
                <a:gd name="T15" fmla="*/ 55 h 228"/>
                <a:gd name="T16" fmla="*/ 15 w 197"/>
                <a:gd name="T17" fmla="*/ 32 h 228"/>
                <a:gd name="T18" fmla="*/ 98 w 197"/>
                <a:gd name="T19" fmla="*/ 10 h 228"/>
                <a:gd name="T20" fmla="*/ 182 w 197"/>
                <a:gd name="T21" fmla="*/ 32 h 228"/>
                <a:gd name="T22" fmla="*/ 98 w 197"/>
                <a:gd name="T23" fmla="*/ 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28">
                  <a:moveTo>
                    <a:pt x="98" y="0"/>
                  </a:moveTo>
                  <a:cubicBezTo>
                    <a:pt x="62" y="0"/>
                    <a:pt x="0" y="7"/>
                    <a:pt x="0" y="3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21"/>
                    <a:pt x="62" y="228"/>
                    <a:pt x="98" y="228"/>
                  </a:cubicBezTo>
                  <a:cubicBezTo>
                    <a:pt x="135" y="228"/>
                    <a:pt x="197" y="221"/>
                    <a:pt x="197" y="195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7" y="7"/>
                    <a:pt x="135" y="0"/>
                    <a:pt x="98" y="0"/>
                  </a:cubicBezTo>
                  <a:moveTo>
                    <a:pt x="98" y="55"/>
                  </a:moveTo>
                  <a:cubicBezTo>
                    <a:pt x="52" y="55"/>
                    <a:pt x="15" y="45"/>
                    <a:pt x="15" y="32"/>
                  </a:cubicBezTo>
                  <a:cubicBezTo>
                    <a:pt x="15" y="20"/>
                    <a:pt x="52" y="10"/>
                    <a:pt x="98" y="10"/>
                  </a:cubicBezTo>
                  <a:cubicBezTo>
                    <a:pt x="144" y="10"/>
                    <a:pt x="182" y="20"/>
                    <a:pt x="182" y="32"/>
                  </a:cubicBezTo>
                  <a:cubicBezTo>
                    <a:pt x="182" y="45"/>
                    <a:pt x="144" y="55"/>
                    <a:pt x="9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26"/>
            <p:cNvSpPr>
              <a:spLocks noEditPoints="1"/>
            </p:cNvSpPr>
            <p:nvPr/>
          </p:nvSpPr>
          <p:spPr bwMode="black">
            <a:xfrm>
              <a:off x="6043613" y="2960688"/>
              <a:ext cx="641350" cy="876300"/>
            </a:xfrm>
            <a:custGeom>
              <a:avLst/>
              <a:gdLst>
                <a:gd name="T0" fmla="*/ 146 w 171"/>
                <a:gd name="T1" fmla="*/ 0 h 234"/>
                <a:gd name="T2" fmla="*/ 25 w 171"/>
                <a:gd name="T3" fmla="*/ 0 h 234"/>
                <a:gd name="T4" fmla="*/ 0 w 171"/>
                <a:gd name="T5" fmla="*/ 25 h 234"/>
                <a:gd name="T6" fmla="*/ 0 w 171"/>
                <a:gd name="T7" fmla="*/ 209 h 234"/>
                <a:gd name="T8" fmla="*/ 25 w 171"/>
                <a:gd name="T9" fmla="*/ 234 h 234"/>
                <a:gd name="T10" fmla="*/ 146 w 171"/>
                <a:gd name="T11" fmla="*/ 234 h 234"/>
                <a:gd name="T12" fmla="*/ 171 w 171"/>
                <a:gd name="T13" fmla="*/ 209 h 234"/>
                <a:gd name="T14" fmla="*/ 171 w 171"/>
                <a:gd name="T15" fmla="*/ 25 h 234"/>
                <a:gd name="T16" fmla="*/ 146 w 171"/>
                <a:gd name="T17" fmla="*/ 0 h 234"/>
                <a:gd name="T18" fmla="*/ 157 w 171"/>
                <a:gd name="T19" fmla="*/ 183 h 234"/>
                <a:gd name="T20" fmla="*/ 146 w 171"/>
                <a:gd name="T21" fmla="*/ 193 h 234"/>
                <a:gd name="T22" fmla="*/ 25 w 171"/>
                <a:gd name="T23" fmla="*/ 193 h 234"/>
                <a:gd name="T24" fmla="*/ 15 w 171"/>
                <a:gd name="T25" fmla="*/ 183 h 234"/>
                <a:gd name="T26" fmla="*/ 15 w 171"/>
                <a:gd name="T27" fmla="*/ 25 h 234"/>
                <a:gd name="T28" fmla="*/ 25 w 171"/>
                <a:gd name="T29" fmla="*/ 14 h 234"/>
                <a:gd name="T30" fmla="*/ 146 w 171"/>
                <a:gd name="T31" fmla="*/ 14 h 234"/>
                <a:gd name="T32" fmla="*/ 157 w 171"/>
                <a:gd name="T33" fmla="*/ 25 h 234"/>
                <a:gd name="T34" fmla="*/ 157 w 171"/>
                <a:gd name="T35" fmla="*/ 18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234">
                  <a:moveTo>
                    <a:pt x="14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3"/>
                    <a:pt x="11" y="234"/>
                    <a:pt x="25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60" y="234"/>
                    <a:pt x="171" y="223"/>
                    <a:pt x="171" y="209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11"/>
                    <a:pt x="160" y="0"/>
                    <a:pt x="146" y="0"/>
                  </a:cubicBezTo>
                  <a:moveTo>
                    <a:pt x="157" y="183"/>
                  </a:moveTo>
                  <a:cubicBezTo>
                    <a:pt x="157" y="188"/>
                    <a:pt x="152" y="193"/>
                    <a:pt x="14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19" y="193"/>
                    <a:pt x="15" y="188"/>
                    <a:pt x="15" y="18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19"/>
                    <a:pt x="19" y="14"/>
                    <a:pt x="2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52" y="14"/>
                    <a:pt x="157" y="19"/>
                    <a:pt x="157" y="25"/>
                  </a:cubicBezTo>
                  <a:lnTo>
                    <a:pt x="157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val 27"/>
            <p:cNvSpPr>
              <a:spLocks noChangeArrowheads="1"/>
            </p:cNvSpPr>
            <p:nvPr/>
          </p:nvSpPr>
          <p:spPr bwMode="black">
            <a:xfrm>
              <a:off x="6224588" y="3725863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val 28"/>
            <p:cNvSpPr>
              <a:spLocks noChangeArrowheads="1"/>
            </p:cNvSpPr>
            <p:nvPr/>
          </p:nvSpPr>
          <p:spPr bwMode="black">
            <a:xfrm>
              <a:off x="6453188" y="3725863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val 29"/>
            <p:cNvSpPr>
              <a:spLocks noChangeArrowheads="1"/>
            </p:cNvSpPr>
            <p:nvPr/>
          </p:nvSpPr>
          <p:spPr bwMode="black">
            <a:xfrm>
              <a:off x="6340476" y="3725863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30"/>
            <p:cNvSpPr>
              <a:spLocks/>
            </p:cNvSpPr>
            <p:nvPr/>
          </p:nvSpPr>
          <p:spPr bwMode="black">
            <a:xfrm>
              <a:off x="3425826" y="4279901"/>
              <a:ext cx="442913" cy="161925"/>
            </a:xfrm>
            <a:custGeom>
              <a:avLst/>
              <a:gdLst>
                <a:gd name="T0" fmla="*/ 0 w 118"/>
                <a:gd name="T1" fmla="*/ 43 h 43"/>
                <a:gd name="T2" fmla="*/ 14 w 118"/>
                <a:gd name="T3" fmla="*/ 39 h 43"/>
                <a:gd name="T4" fmla="*/ 108 w 118"/>
                <a:gd name="T5" fmla="*/ 39 h 43"/>
                <a:gd name="T6" fmla="*/ 118 w 118"/>
                <a:gd name="T7" fmla="*/ 41 h 43"/>
                <a:gd name="T8" fmla="*/ 105 w 118"/>
                <a:gd name="T9" fmla="*/ 15 h 43"/>
                <a:gd name="T10" fmla="*/ 81 w 118"/>
                <a:gd name="T11" fmla="*/ 0 h 43"/>
                <a:gd name="T12" fmla="*/ 39 w 118"/>
                <a:gd name="T13" fmla="*/ 0 h 43"/>
                <a:gd name="T14" fmla="*/ 15 w 118"/>
                <a:gd name="T15" fmla="*/ 15 h 43"/>
                <a:gd name="T16" fmla="*/ 0 w 11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43">
                  <a:moveTo>
                    <a:pt x="0" y="43"/>
                  </a:moveTo>
                  <a:cubicBezTo>
                    <a:pt x="4" y="40"/>
                    <a:pt x="9" y="39"/>
                    <a:pt x="14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1" y="39"/>
                    <a:pt x="115" y="40"/>
                    <a:pt x="118" y="41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1" y="7"/>
                    <a:pt x="90" y="0"/>
                    <a:pt x="8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19" y="7"/>
                    <a:pt x="15" y="15"/>
                  </a:cubicBez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31"/>
            <p:cNvSpPr>
              <a:spLocks noEditPoints="1"/>
            </p:cNvSpPr>
            <p:nvPr/>
          </p:nvSpPr>
          <p:spPr bwMode="black">
            <a:xfrm>
              <a:off x="3414713" y="4456113"/>
              <a:ext cx="476250" cy="809625"/>
            </a:xfrm>
            <a:custGeom>
              <a:avLst/>
              <a:gdLst>
                <a:gd name="T0" fmla="*/ 119 w 127"/>
                <a:gd name="T1" fmla="*/ 2 h 216"/>
                <a:gd name="T2" fmla="*/ 111 w 127"/>
                <a:gd name="T3" fmla="*/ 0 h 216"/>
                <a:gd name="T4" fmla="*/ 17 w 127"/>
                <a:gd name="T5" fmla="*/ 0 h 216"/>
                <a:gd name="T6" fmla="*/ 9 w 127"/>
                <a:gd name="T7" fmla="*/ 2 h 216"/>
                <a:gd name="T8" fmla="*/ 0 w 127"/>
                <a:gd name="T9" fmla="*/ 17 h 216"/>
                <a:gd name="T10" fmla="*/ 0 w 127"/>
                <a:gd name="T11" fmla="*/ 199 h 216"/>
                <a:gd name="T12" fmla="*/ 17 w 127"/>
                <a:gd name="T13" fmla="*/ 216 h 216"/>
                <a:gd name="T14" fmla="*/ 111 w 127"/>
                <a:gd name="T15" fmla="*/ 216 h 216"/>
                <a:gd name="T16" fmla="*/ 127 w 127"/>
                <a:gd name="T17" fmla="*/ 199 h 216"/>
                <a:gd name="T18" fmla="*/ 127 w 127"/>
                <a:gd name="T19" fmla="*/ 17 h 216"/>
                <a:gd name="T20" fmla="*/ 119 w 127"/>
                <a:gd name="T21" fmla="*/ 2 h 216"/>
                <a:gd name="T22" fmla="*/ 105 w 127"/>
                <a:gd name="T23" fmla="*/ 180 h 216"/>
                <a:gd name="T24" fmla="*/ 29 w 127"/>
                <a:gd name="T25" fmla="*/ 180 h 216"/>
                <a:gd name="T26" fmla="*/ 22 w 127"/>
                <a:gd name="T27" fmla="*/ 173 h 216"/>
                <a:gd name="T28" fmla="*/ 29 w 127"/>
                <a:gd name="T29" fmla="*/ 166 h 216"/>
                <a:gd name="T30" fmla="*/ 105 w 127"/>
                <a:gd name="T31" fmla="*/ 166 h 216"/>
                <a:gd name="T32" fmla="*/ 111 w 127"/>
                <a:gd name="T33" fmla="*/ 173 h 216"/>
                <a:gd name="T34" fmla="*/ 105 w 127"/>
                <a:gd name="T35" fmla="*/ 180 h 216"/>
                <a:gd name="T36" fmla="*/ 105 w 127"/>
                <a:gd name="T37" fmla="*/ 149 h 216"/>
                <a:gd name="T38" fmla="*/ 29 w 127"/>
                <a:gd name="T39" fmla="*/ 149 h 216"/>
                <a:gd name="T40" fmla="*/ 22 w 127"/>
                <a:gd name="T41" fmla="*/ 143 h 216"/>
                <a:gd name="T42" fmla="*/ 29 w 127"/>
                <a:gd name="T43" fmla="*/ 136 h 216"/>
                <a:gd name="T44" fmla="*/ 105 w 127"/>
                <a:gd name="T45" fmla="*/ 136 h 216"/>
                <a:gd name="T46" fmla="*/ 111 w 127"/>
                <a:gd name="T47" fmla="*/ 143 h 216"/>
                <a:gd name="T48" fmla="*/ 105 w 127"/>
                <a:gd name="T49" fmla="*/ 149 h 216"/>
                <a:gd name="T50" fmla="*/ 105 w 127"/>
                <a:gd name="T51" fmla="*/ 119 h 216"/>
                <a:gd name="T52" fmla="*/ 29 w 127"/>
                <a:gd name="T53" fmla="*/ 119 h 216"/>
                <a:gd name="T54" fmla="*/ 22 w 127"/>
                <a:gd name="T55" fmla="*/ 112 h 216"/>
                <a:gd name="T56" fmla="*/ 29 w 127"/>
                <a:gd name="T57" fmla="*/ 106 h 216"/>
                <a:gd name="T58" fmla="*/ 105 w 127"/>
                <a:gd name="T59" fmla="*/ 106 h 216"/>
                <a:gd name="T60" fmla="*/ 111 w 127"/>
                <a:gd name="T61" fmla="*/ 112 h 216"/>
                <a:gd name="T62" fmla="*/ 105 w 127"/>
                <a:gd name="T63" fmla="*/ 119 h 216"/>
                <a:gd name="T64" fmla="*/ 102 w 127"/>
                <a:gd name="T65" fmla="*/ 40 h 216"/>
                <a:gd name="T66" fmla="*/ 93 w 127"/>
                <a:gd name="T67" fmla="*/ 31 h 216"/>
                <a:gd name="T68" fmla="*/ 102 w 127"/>
                <a:gd name="T69" fmla="*/ 22 h 216"/>
                <a:gd name="T70" fmla="*/ 111 w 127"/>
                <a:gd name="T71" fmla="*/ 31 h 216"/>
                <a:gd name="T72" fmla="*/ 102 w 127"/>
                <a:gd name="T73" fmla="*/ 4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216">
                  <a:moveTo>
                    <a:pt x="119" y="2"/>
                  </a:moveTo>
                  <a:cubicBezTo>
                    <a:pt x="116" y="1"/>
                    <a:pt x="114" y="0"/>
                    <a:pt x="1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1"/>
                    <a:pt x="9" y="2"/>
                  </a:cubicBezTo>
                  <a:cubicBezTo>
                    <a:pt x="4" y="5"/>
                    <a:pt x="0" y="10"/>
                    <a:pt x="0" y="17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8"/>
                    <a:pt x="8" y="216"/>
                    <a:pt x="17" y="216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20" y="216"/>
                    <a:pt x="127" y="208"/>
                    <a:pt x="127" y="199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0"/>
                    <a:pt x="124" y="5"/>
                    <a:pt x="119" y="2"/>
                  </a:cubicBezTo>
                  <a:moveTo>
                    <a:pt x="105" y="180"/>
                  </a:moveTo>
                  <a:cubicBezTo>
                    <a:pt x="29" y="180"/>
                    <a:pt x="29" y="180"/>
                    <a:pt x="29" y="180"/>
                  </a:cubicBezTo>
                  <a:cubicBezTo>
                    <a:pt x="25" y="180"/>
                    <a:pt x="22" y="177"/>
                    <a:pt x="22" y="173"/>
                  </a:cubicBezTo>
                  <a:cubicBezTo>
                    <a:pt x="22" y="169"/>
                    <a:pt x="25" y="166"/>
                    <a:pt x="29" y="166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108" y="166"/>
                    <a:pt x="111" y="169"/>
                    <a:pt x="111" y="173"/>
                  </a:cubicBezTo>
                  <a:cubicBezTo>
                    <a:pt x="111" y="177"/>
                    <a:pt x="108" y="180"/>
                    <a:pt x="105" y="180"/>
                  </a:cubicBezTo>
                  <a:moveTo>
                    <a:pt x="105" y="149"/>
                  </a:moveTo>
                  <a:cubicBezTo>
                    <a:pt x="29" y="149"/>
                    <a:pt x="29" y="149"/>
                    <a:pt x="29" y="149"/>
                  </a:cubicBezTo>
                  <a:cubicBezTo>
                    <a:pt x="25" y="149"/>
                    <a:pt x="22" y="146"/>
                    <a:pt x="22" y="143"/>
                  </a:cubicBezTo>
                  <a:cubicBezTo>
                    <a:pt x="22" y="139"/>
                    <a:pt x="25" y="136"/>
                    <a:pt x="29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8" y="136"/>
                    <a:pt x="111" y="139"/>
                    <a:pt x="111" y="143"/>
                  </a:cubicBezTo>
                  <a:cubicBezTo>
                    <a:pt x="111" y="146"/>
                    <a:pt x="108" y="149"/>
                    <a:pt x="105" y="149"/>
                  </a:cubicBezTo>
                  <a:moveTo>
                    <a:pt x="105" y="119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2" y="116"/>
                    <a:pt x="22" y="112"/>
                  </a:cubicBezTo>
                  <a:cubicBezTo>
                    <a:pt x="22" y="109"/>
                    <a:pt x="25" y="106"/>
                    <a:pt x="29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8" y="106"/>
                    <a:pt x="111" y="109"/>
                    <a:pt x="111" y="112"/>
                  </a:cubicBezTo>
                  <a:cubicBezTo>
                    <a:pt x="111" y="116"/>
                    <a:pt x="108" y="119"/>
                    <a:pt x="105" y="119"/>
                  </a:cubicBezTo>
                  <a:moveTo>
                    <a:pt x="102" y="40"/>
                  </a:moveTo>
                  <a:cubicBezTo>
                    <a:pt x="97" y="40"/>
                    <a:pt x="93" y="36"/>
                    <a:pt x="93" y="31"/>
                  </a:cubicBezTo>
                  <a:cubicBezTo>
                    <a:pt x="93" y="26"/>
                    <a:pt x="97" y="22"/>
                    <a:pt x="102" y="22"/>
                  </a:cubicBezTo>
                  <a:cubicBezTo>
                    <a:pt x="107" y="22"/>
                    <a:pt x="111" y="26"/>
                    <a:pt x="111" y="31"/>
                  </a:cubicBezTo>
                  <a:cubicBezTo>
                    <a:pt x="111" y="36"/>
                    <a:pt x="107" y="40"/>
                    <a:pt x="102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207245" y="5359235"/>
            <a:ext cx="2246198" cy="731208"/>
            <a:chOff x="7764124" y="5885989"/>
            <a:chExt cx="2246836" cy="731416"/>
          </a:xfrm>
        </p:grpSpPr>
        <p:grpSp>
          <p:nvGrpSpPr>
            <p:cNvPr id="133" name="Group 132"/>
            <p:cNvGrpSpPr/>
            <p:nvPr/>
          </p:nvGrpSpPr>
          <p:grpSpPr>
            <a:xfrm>
              <a:off x="7764124" y="5885989"/>
              <a:ext cx="2246836" cy="731416"/>
              <a:chOff x="7764124" y="5885989"/>
              <a:chExt cx="2246836" cy="731416"/>
            </a:xfrm>
          </p:grpSpPr>
          <p:sp>
            <p:nvSpPr>
              <p:cNvPr id="135" name="Oval 134"/>
              <p:cNvSpPr/>
              <p:nvPr/>
            </p:nvSpPr>
            <p:spPr bwMode="auto">
              <a:xfrm>
                <a:off x="7764124" y="5885989"/>
                <a:ext cx="731416" cy="731416"/>
              </a:xfrm>
              <a:prstGeom prst="ellipse">
                <a:avLst/>
              </a:prstGeom>
              <a:solidFill>
                <a:srgbClr val="EAEAEA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93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452988" y="5954661"/>
                <a:ext cx="1557972" cy="65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3873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505050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</a:rPr>
                  <a:t>Security &amp; Compliance</a:t>
                </a:r>
              </a:p>
            </p:txBody>
          </p:sp>
        </p:grpSp>
        <p:sp>
          <p:nvSpPr>
            <p:cNvPr id="134" name="Freeform 18"/>
            <p:cNvSpPr>
              <a:spLocks/>
            </p:cNvSpPr>
            <p:nvPr/>
          </p:nvSpPr>
          <p:spPr bwMode="auto">
            <a:xfrm>
              <a:off x="7985370" y="6110092"/>
              <a:ext cx="288925" cy="307975"/>
            </a:xfrm>
            <a:custGeom>
              <a:avLst/>
              <a:gdLst>
                <a:gd name="T0" fmla="*/ 88 w 88"/>
                <a:gd name="T1" fmla="*/ 37 h 94"/>
                <a:gd name="T2" fmla="*/ 44 w 88"/>
                <a:gd name="T3" fmla="*/ 94 h 94"/>
                <a:gd name="T4" fmla="*/ 0 w 88"/>
                <a:gd name="T5" fmla="*/ 37 h 94"/>
                <a:gd name="T6" fmla="*/ 0 w 88"/>
                <a:gd name="T7" fmla="*/ 0 h 94"/>
                <a:gd name="T8" fmla="*/ 21 w 88"/>
                <a:gd name="T9" fmla="*/ 7 h 94"/>
                <a:gd name="T10" fmla="*/ 44 w 88"/>
                <a:gd name="T11" fmla="*/ 0 h 94"/>
                <a:gd name="T12" fmla="*/ 67 w 88"/>
                <a:gd name="T13" fmla="*/ 7 h 94"/>
                <a:gd name="T14" fmla="*/ 88 w 88"/>
                <a:gd name="T15" fmla="*/ 0 h 94"/>
                <a:gd name="T16" fmla="*/ 88 w 88"/>
                <a:gd name="T1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94">
                  <a:moveTo>
                    <a:pt x="88" y="37"/>
                  </a:moveTo>
                  <a:cubicBezTo>
                    <a:pt x="88" y="76"/>
                    <a:pt x="44" y="94"/>
                    <a:pt x="44" y="94"/>
                  </a:cubicBezTo>
                  <a:cubicBezTo>
                    <a:pt x="44" y="94"/>
                    <a:pt x="0" y="76"/>
                    <a:pt x="0" y="37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10" y="7"/>
                    <a:pt x="21" y="7"/>
                  </a:cubicBezTo>
                  <a:cubicBezTo>
                    <a:pt x="32" y="7"/>
                    <a:pt x="44" y="0"/>
                    <a:pt x="44" y="0"/>
                  </a:cubicBezTo>
                  <a:cubicBezTo>
                    <a:pt x="44" y="0"/>
                    <a:pt x="55" y="7"/>
                    <a:pt x="67" y="7"/>
                  </a:cubicBezTo>
                  <a:cubicBezTo>
                    <a:pt x="79" y="7"/>
                    <a:pt x="88" y="0"/>
                    <a:pt x="88" y="0"/>
                  </a:cubicBezTo>
                  <a:cubicBezTo>
                    <a:pt x="88" y="0"/>
                    <a:pt x="88" y="28"/>
                    <a:pt x="88" y="37"/>
                  </a:cubicBezTo>
                  <a:close/>
                </a:path>
              </a:pathLst>
            </a:custGeom>
            <a:noFill/>
            <a:ln w="2698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8" name="Rectangle 97"/>
          <p:cNvSpPr/>
          <p:nvPr/>
        </p:nvSpPr>
        <p:spPr bwMode="auto">
          <a:xfrm>
            <a:off x="1181125" y="2428516"/>
            <a:ext cx="10041790" cy="2638934"/>
          </a:xfrm>
          <a:prstGeom prst="rect">
            <a:avLst/>
          </a:prstGeom>
          <a:solidFill>
            <a:srgbClr val="F8F8F8">
              <a:alpha val="85098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0106580" y="68619"/>
            <a:ext cx="2297676" cy="1475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899">
                      <a:srgbClr val="0078D7"/>
                    </a:gs>
                    <a:gs pos="56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BRK2029 Intranet</a:t>
            </a:r>
          </a:p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899">
                      <a:srgbClr val="0078D7"/>
                    </a:gs>
                    <a:gs pos="56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Overview</a:t>
            </a:r>
          </a:p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899">
                      <a:srgbClr val="0078D7"/>
                    </a:gs>
                    <a:gs pos="56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Tues 10:45AM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9683" y="2663148"/>
            <a:ext cx="9350262" cy="1685038"/>
            <a:chOff x="1719044" y="2905294"/>
            <a:chExt cx="9351589" cy="1685277"/>
          </a:xfrm>
        </p:grpSpPr>
        <p:sp>
          <p:nvSpPr>
            <p:cNvPr id="130" name="Rectangle 129"/>
            <p:cNvSpPr/>
            <p:nvPr/>
          </p:nvSpPr>
          <p:spPr>
            <a:xfrm>
              <a:off x="1719044" y="2905294"/>
              <a:ext cx="2044040" cy="1130214"/>
            </a:xfrm>
            <a:prstGeom prst="rect">
              <a:avLst/>
            </a:prstGeom>
          </p:spPr>
          <p:txBody>
            <a:bodyPr wrap="square" lIns="182854" rIns="182854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BRK2038 Team Sites Wed 9AM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984338" y="2905294"/>
              <a:ext cx="2364375" cy="1130214"/>
            </a:xfrm>
            <a:prstGeom prst="rect">
              <a:avLst/>
            </a:prstGeom>
          </p:spPr>
          <p:txBody>
            <a:bodyPr wrap="square" lIns="182854" rIns="182854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BRK2040 Publishing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Thur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9AM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028135" y="2905294"/>
              <a:ext cx="3042498" cy="784870"/>
            </a:xfrm>
            <a:prstGeom prst="rect">
              <a:avLst/>
            </a:prstGeom>
          </p:spPr>
          <p:txBody>
            <a:bodyPr wrap="square" lIns="182854" rIns="182854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BRK2051 Biz Apps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Thur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2:15PM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028135" y="3805701"/>
              <a:ext cx="3042498" cy="784870"/>
            </a:xfrm>
            <a:prstGeom prst="rect">
              <a:avLst/>
            </a:prstGeom>
          </p:spPr>
          <p:txBody>
            <a:bodyPr wrap="square" lIns="182854" rIns="182854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BRK2036 ECM</a:t>
              </a:r>
            </a:p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Tues 4PM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72489" y="4778192"/>
            <a:ext cx="10293939" cy="704845"/>
            <a:chOff x="1571829" y="4840894"/>
            <a:chExt cx="10295399" cy="704945"/>
          </a:xfrm>
        </p:grpSpPr>
        <p:sp>
          <p:nvSpPr>
            <p:cNvPr id="141" name="Rectangle 140"/>
            <p:cNvSpPr/>
            <p:nvPr/>
          </p:nvSpPr>
          <p:spPr>
            <a:xfrm>
              <a:off x="4208645" y="4886548"/>
              <a:ext cx="2119974" cy="659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BRK2044 Delve Mon 2:15PM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571829" y="4878184"/>
              <a:ext cx="2040623" cy="659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BRK2033 Groups Tues 10:45AM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041434" y="4868054"/>
              <a:ext cx="2742298" cy="659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BRK2117 SP Dev</a:t>
              </a:r>
            </a:p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Tues 2:15PM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9124930" y="4840894"/>
              <a:ext cx="2742298" cy="659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BRK2258 Compliance</a:t>
              </a:r>
            </a:p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9899">
                        <a:srgbClr val="0078D7"/>
                      </a:gs>
                      <a:gs pos="56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Tues 9AM</a:t>
              </a: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484034" y="1310419"/>
            <a:ext cx="7818446" cy="43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899">
                      <a:srgbClr val="0078D7"/>
                    </a:gs>
                    <a:gs pos="56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BRK2037 SP Apps Wed 12:30PM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8557562" y="6346828"/>
            <a:ext cx="2741909" cy="65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899">
                      <a:srgbClr val="0078D7"/>
                    </a:gs>
                    <a:gs pos="56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BRK2050 Hybrid</a:t>
            </a:r>
          </a:p>
          <a:p>
            <a:pPr marL="0" marR="0" lvl="0" indent="0" algn="r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899">
                      <a:srgbClr val="0078D7"/>
                    </a:gs>
                    <a:gs pos="56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Tues 2:15PM</a:t>
            </a:r>
          </a:p>
        </p:txBody>
      </p:sp>
    </p:spTree>
    <p:extLst>
      <p:ext uri="{BB962C8B-B14F-4D97-AF65-F5344CB8AC3E}">
        <p14:creationId xmlns:p14="http://schemas.microsoft.com/office/powerpoint/2010/main" val="39742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Deploy, ramp-up on new services and onboard new </a:t>
            </a:r>
            <a:br>
              <a:rPr lang="en-US" sz="3200" dirty="0"/>
            </a:br>
            <a:r>
              <a:rPr lang="en-US" sz="3200" dirty="0"/>
              <a:t>users with Microsoft FastTrack:</a:t>
            </a:r>
            <a:br>
              <a:rPr lang="en-US" sz="3200" dirty="0"/>
            </a:br>
            <a:br>
              <a:rPr lang="en-US" sz="3200" dirty="0"/>
            </a:br>
            <a:r>
              <a:rPr lang="en-US" sz="3200" u="sng" dirty="0">
                <a:hlinkClick r:id="rId2"/>
              </a:rPr>
              <a:t>http://fasttrack.microsoft.com/</a:t>
            </a:r>
            <a:r>
              <a:rPr lang="en-US" sz="3200" dirty="0"/>
              <a:t> 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372" r="36376"/>
          <a:stretch/>
        </p:blipFill>
        <p:spPr/>
      </p:pic>
    </p:spTree>
    <p:extLst>
      <p:ext uri="{BB962C8B-B14F-4D97-AF65-F5344CB8AC3E}">
        <p14:creationId xmlns:p14="http://schemas.microsoft.com/office/powerpoint/2010/main" val="25779873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2123658"/>
          </a:xfrm>
        </p:spPr>
        <p:txBody>
          <a:bodyPr/>
          <a:lstStyle/>
          <a:p>
            <a:r>
              <a:rPr lang="en-US" sz="2800" dirty="0"/>
              <a:t>Join the Microsoft Tech Community </a:t>
            </a:r>
            <a:br>
              <a:rPr lang="en-US" sz="2800" dirty="0"/>
            </a:br>
            <a:r>
              <a:rPr lang="en-US" sz="2800" dirty="0"/>
              <a:t>to collaborate, share, and learn </a:t>
            </a:r>
            <a:br>
              <a:rPr lang="en-US" sz="2800" dirty="0"/>
            </a:br>
            <a:r>
              <a:rPr lang="en-US" sz="2800" dirty="0"/>
              <a:t>from the experts:</a:t>
            </a:r>
            <a:br>
              <a:rPr lang="en-US" sz="2800" dirty="0"/>
            </a:br>
            <a:br>
              <a:rPr lang="en-US" sz="2800" dirty="0"/>
            </a:br>
            <a:r>
              <a:rPr lang="en-US" sz="2800" u="sng" dirty="0">
                <a:hlinkClick r:id="rId2"/>
              </a:rPr>
              <a:t>http://techcommunity.microsoft.com</a:t>
            </a:r>
            <a:r>
              <a:rPr lang="en-US" sz="2800" dirty="0"/>
              <a:t>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0748"/>
          <a:stretch/>
        </p:blipFill>
        <p:spPr/>
      </p:pic>
    </p:spTree>
    <p:extLst>
      <p:ext uri="{BB962C8B-B14F-4D97-AF65-F5344CB8AC3E}">
        <p14:creationId xmlns:p14="http://schemas.microsoft.com/office/powerpoint/2010/main" val="23069138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2125663"/>
            <a:ext cx="2862072" cy="286207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What we built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343868" y="2125663"/>
            <a:ext cx="2862072" cy="2862072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Why we built it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230536" y="2125663"/>
            <a:ext cx="2862072" cy="286207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 to govern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17203" y="2125663"/>
            <a:ext cx="2862072" cy="2862072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3375266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708E-6 2.36042E-6 L -4.31708E-6 0.15501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708E-6 2.36042E-6 L -4.31708E-6 0.15501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708E-6 2.36042E-6 L -4.31708E-6 0.15501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708E-6 2.36042E-6 L -4.31708E-6 0.15501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1520" t="1604" r="6764"/>
          <a:stretch/>
        </p:blipFill>
        <p:spPr>
          <a:xfrm>
            <a:off x="8387503" y="4195294"/>
            <a:ext cx="3558113" cy="23198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3689" t="1507" r="16176" b="11087"/>
          <a:stretch/>
        </p:blipFill>
        <p:spPr>
          <a:xfrm>
            <a:off x="8387503" y="1208254"/>
            <a:ext cx="3567788" cy="23225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Customizable hub for content collaboration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4656137" y="1935162"/>
            <a:ext cx="3124200" cy="3124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637" rIns="0" bIns="46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88" y="2687540"/>
            <a:ext cx="2991099" cy="1125242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 bwMode="auto">
          <a:xfrm>
            <a:off x="5641010" y="4293114"/>
            <a:ext cx="1154454" cy="1154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019" y="4646047"/>
            <a:ext cx="698437" cy="448589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 bwMode="auto">
          <a:xfrm>
            <a:off x="4319181" y="3758035"/>
            <a:ext cx="1154454" cy="1154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960" y="3948194"/>
            <a:ext cx="728417" cy="728417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auto">
          <a:xfrm>
            <a:off x="6962839" y="3758035"/>
            <a:ext cx="1154454" cy="1154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341" y="3966537"/>
            <a:ext cx="737451" cy="73745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973767" y="1668343"/>
            <a:ext cx="2488939" cy="767411"/>
            <a:chOff x="1062298" y="2272651"/>
            <a:chExt cx="2488939" cy="767411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062298" y="2272651"/>
              <a:ext cx="2488939" cy="7674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/>
            <a:srcRect r="13936"/>
            <a:stretch/>
          </p:blipFill>
          <p:spPr>
            <a:xfrm>
              <a:off x="1278067" y="2435230"/>
              <a:ext cx="2057400" cy="442252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556" y="1211262"/>
            <a:ext cx="3327499" cy="19281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/>
          <a:srcRect t="1217" r="677" b="1391"/>
          <a:stretch/>
        </p:blipFill>
        <p:spPr>
          <a:xfrm>
            <a:off x="728557" y="1211263"/>
            <a:ext cx="3353176" cy="23225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rot="16200000">
            <a:off x="-565347" y="2235390"/>
            <a:ext cx="2322576" cy="274320"/>
          </a:xfrm>
          <a:prstGeom prst="rect">
            <a:avLst/>
          </a:prstGeom>
          <a:solidFill>
            <a:schemeClr val="accent2"/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200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Lists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563963" y="5221045"/>
            <a:ext cx="2319806" cy="274320"/>
          </a:xfrm>
          <a:prstGeom prst="rect">
            <a:avLst/>
          </a:prstGeom>
          <a:solidFill>
            <a:schemeClr val="accent2"/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200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Pages</a:t>
            </a:r>
          </a:p>
        </p:txBody>
      </p:sp>
      <p:sp>
        <p:nvSpPr>
          <p:cNvPr id="47" name="TextBox 46"/>
          <p:cNvSpPr txBox="1"/>
          <p:nvPr/>
        </p:nvSpPr>
        <p:spPr>
          <a:xfrm rot="5400000">
            <a:off x="10685595" y="2232382"/>
            <a:ext cx="2322576" cy="274320"/>
          </a:xfrm>
          <a:prstGeom prst="rect">
            <a:avLst/>
          </a:prstGeom>
          <a:solidFill>
            <a:schemeClr val="accent2"/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Libraries</a:t>
            </a:r>
          </a:p>
        </p:txBody>
      </p:sp>
      <p:sp>
        <p:nvSpPr>
          <p:cNvPr id="48" name="TextBox 47"/>
          <p:cNvSpPr txBox="1"/>
          <p:nvPr/>
        </p:nvSpPr>
        <p:spPr>
          <a:xfrm rot="5400000">
            <a:off x="10680629" y="5218037"/>
            <a:ext cx="2319806" cy="274320"/>
          </a:xfrm>
          <a:prstGeom prst="rect">
            <a:avLst/>
          </a:prstGeom>
          <a:solidFill>
            <a:schemeClr val="accent2"/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32472" fontAlgn="base">
              <a:spcBef>
                <a:spcPct val="0"/>
              </a:spcBef>
              <a:spcAft>
                <a:spcPct val="0"/>
              </a:spcAft>
              <a:defRPr sz="200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News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b="6812"/>
          <a:stretch/>
        </p:blipFill>
        <p:spPr>
          <a:xfrm>
            <a:off x="736118" y="4209879"/>
            <a:ext cx="3319937" cy="230522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80029" y="5781674"/>
            <a:ext cx="3162300" cy="1119387"/>
            <a:chOff x="4694237" y="5781674"/>
            <a:chExt cx="3162300" cy="111938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2"/>
            <a:srcRect l="17430" t="31545" r="12231" b="19194"/>
            <a:stretch/>
          </p:blipFill>
          <p:spPr>
            <a:xfrm>
              <a:off x="4855421" y="5800501"/>
              <a:ext cx="3001116" cy="11005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16200000">
              <a:off x="4273722" y="6202189"/>
              <a:ext cx="1103291" cy="262261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932472" fontAlgn="base">
                <a:spcBef>
                  <a:spcPct val="0"/>
                </a:spcBef>
                <a:spcAft>
                  <a:spcPct val="0"/>
                </a:spcAft>
                <a:defRPr sz="200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defRPr>
              </a:lvl1pPr>
            </a:lstStyle>
            <a:p>
              <a:pPr marL="0" marR="0" lvl="0" indent="0" algn="l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616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048999" cy="2179058"/>
          </a:xfrm>
        </p:spPr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 lap around a team site</a:t>
            </a:r>
          </a:p>
        </p:txBody>
      </p:sp>
    </p:spTree>
    <p:extLst>
      <p:ext uri="{BB962C8B-B14F-4D97-AF65-F5344CB8AC3E}">
        <p14:creationId xmlns:p14="http://schemas.microsoft.com/office/powerpoint/2010/main" val="3999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a team site</a:t>
            </a:r>
          </a:p>
        </p:txBody>
      </p:sp>
      <p:sp>
        <p:nvSpPr>
          <p:cNvPr id="18" name="Freeform: Shape 17"/>
          <p:cNvSpPr/>
          <p:nvPr/>
        </p:nvSpPr>
        <p:spPr>
          <a:xfrm>
            <a:off x="4058890" y="2129040"/>
            <a:ext cx="4318693" cy="4318692"/>
          </a:xfrm>
          <a:custGeom>
            <a:avLst/>
            <a:gdLst>
              <a:gd name="connsiteX0" fmla="*/ 0 w 3395200"/>
              <a:gd name="connsiteY0" fmla="*/ 1697600 h 3395200"/>
              <a:gd name="connsiteX1" fmla="*/ 1697600 w 3395200"/>
              <a:gd name="connsiteY1" fmla="*/ 0 h 3395200"/>
              <a:gd name="connsiteX2" fmla="*/ 3395200 w 3395200"/>
              <a:gd name="connsiteY2" fmla="*/ 1697600 h 3395200"/>
              <a:gd name="connsiteX3" fmla="*/ 1697600 w 3395200"/>
              <a:gd name="connsiteY3" fmla="*/ 3395200 h 3395200"/>
              <a:gd name="connsiteX4" fmla="*/ 0 w 3395200"/>
              <a:gd name="connsiteY4" fmla="*/ 1697600 h 33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5200" h="3395200">
                <a:moveTo>
                  <a:pt x="0" y="1697600"/>
                </a:moveTo>
                <a:cubicBezTo>
                  <a:pt x="0" y="760041"/>
                  <a:pt x="760041" y="0"/>
                  <a:pt x="1697600" y="0"/>
                </a:cubicBezTo>
                <a:cubicBezTo>
                  <a:pt x="2635159" y="0"/>
                  <a:pt x="3395200" y="760041"/>
                  <a:pt x="3395200" y="1697600"/>
                </a:cubicBezTo>
                <a:cubicBezTo>
                  <a:pt x="3395200" y="2635159"/>
                  <a:pt x="2635159" y="3395200"/>
                  <a:pt x="1697600" y="3395200"/>
                </a:cubicBezTo>
                <a:cubicBezTo>
                  <a:pt x="760041" y="3395200"/>
                  <a:pt x="0" y="2635159"/>
                  <a:pt x="0" y="169760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79766" tIns="579766" rIns="579766" bIns="579766" numCol="1" spcCol="1270" anchor="ctr" anchorCtr="0">
            <a:noAutofit/>
          </a:bodyPr>
          <a:lstStyle/>
          <a:p>
            <a:pPr marL="0" marR="0" lvl="0" indent="0" algn="ctr" defTabSz="28892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4938813" y="1192744"/>
            <a:ext cx="2558847" cy="2558847"/>
          </a:xfrm>
          <a:custGeom>
            <a:avLst/>
            <a:gdLst>
              <a:gd name="connsiteX0" fmla="*/ 0 w 2011673"/>
              <a:gd name="connsiteY0" fmla="*/ 1005837 h 2011673"/>
              <a:gd name="connsiteX1" fmla="*/ 1005837 w 2011673"/>
              <a:gd name="connsiteY1" fmla="*/ 0 h 2011673"/>
              <a:gd name="connsiteX2" fmla="*/ 2011674 w 2011673"/>
              <a:gd name="connsiteY2" fmla="*/ 1005837 h 2011673"/>
              <a:gd name="connsiteX3" fmla="*/ 1005837 w 2011673"/>
              <a:gd name="connsiteY3" fmla="*/ 2011674 h 2011673"/>
              <a:gd name="connsiteX4" fmla="*/ 0 w 2011673"/>
              <a:gd name="connsiteY4" fmla="*/ 1005837 h 201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73" h="2011673">
                <a:moveTo>
                  <a:pt x="0" y="1005837"/>
                </a:moveTo>
                <a:cubicBezTo>
                  <a:pt x="0" y="450329"/>
                  <a:pt x="450329" y="0"/>
                  <a:pt x="1005837" y="0"/>
                </a:cubicBezTo>
                <a:cubicBezTo>
                  <a:pt x="1561345" y="0"/>
                  <a:pt x="2011674" y="450329"/>
                  <a:pt x="2011674" y="1005837"/>
                </a:cubicBezTo>
                <a:cubicBezTo>
                  <a:pt x="2011674" y="1561345"/>
                  <a:pt x="1561345" y="2011674"/>
                  <a:pt x="1005837" y="2011674"/>
                </a:cubicBezTo>
                <a:cubicBezTo>
                  <a:pt x="450329" y="2011674"/>
                  <a:pt x="0" y="1561345"/>
                  <a:pt x="0" y="1005837"/>
                </a:cubicBez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 w="3492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350483" rIns="0" bIns="350483" numCol="1" spcCol="1270" anchor="ctr" anchorCtr="0">
            <a:noAutofit/>
          </a:bodyPr>
          <a:lstStyle/>
          <a:p>
            <a:pPr marL="0" marR="0" lvl="0" indent="0" algn="ctr" defTabSz="1955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Team-centric</a:t>
            </a:r>
          </a:p>
        </p:txBody>
      </p:sp>
      <p:sp>
        <p:nvSpPr>
          <p:cNvPr id="20" name="Freeform: Shape 19"/>
          <p:cNvSpPr/>
          <p:nvPr/>
        </p:nvSpPr>
        <p:spPr>
          <a:xfrm>
            <a:off x="6630396" y="4151352"/>
            <a:ext cx="2558847" cy="2558847"/>
          </a:xfrm>
          <a:custGeom>
            <a:avLst/>
            <a:gdLst>
              <a:gd name="connsiteX0" fmla="*/ 0 w 2011673"/>
              <a:gd name="connsiteY0" fmla="*/ 1005837 h 2011673"/>
              <a:gd name="connsiteX1" fmla="*/ 1005837 w 2011673"/>
              <a:gd name="connsiteY1" fmla="*/ 0 h 2011673"/>
              <a:gd name="connsiteX2" fmla="*/ 2011674 w 2011673"/>
              <a:gd name="connsiteY2" fmla="*/ 1005837 h 2011673"/>
              <a:gd name="connsiteX3" fmla="*/ 1005837 w 2011673"/>
              <a:gd name="connsiteY3" fmla="*/ 2011674 h 2011673"/>
              <a:gd name="connsiteX4" fmla="*/ 0 w 2011673"/>
              <a:gd name="connsiteY4" fmla="*/ 1005837 h 201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73" h="2011673">
                <a:moveTo>
                  <a:pt x="0" y="1005837"/>
                </a:moveTo>
                <a:cubicBezTo>
                  <a:pt x="0" y="450329"/>
                  <a:pt x="450329" y="0"/>
                  <a:pt x="1005837" y="0"/>
                </a:cubicBezTo>
                <a:cubicBezTo>
                  <a:pt x="1561345" y="0"/>
                  <a:pt x="2011674" y="450329"/>
                  <a:pt x="2011674" y="1005837"/>
                </a:cubicBezTo>
                <a:cubicBezTo>
                  <a:pt x="2011674" y="1561345"/>
                  <a:pt x="1561345" y="2011674"/>
                  <a:pt x="1005837" y="2011674"/>
                </a:cubicBezTo>
                <a:cubicBezTo>
                  <a:pt x="450329" y="2011674"/>
                  <a:pt x="0" y="1561345"/>
                  <a:pt x="0" y="1005837"/>
                </a:cubicBezTo>
                <a:close/>
              </a:path>
            </a:pathLst>
          </a:custGeom>
          <a:solidFill>
            <a:schemeClr val="accent2"/>
          </a:solidFill>
          <a:ln w="3492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350483" rIns="0" bIns="350483" numCol="1" spcCol="1270" anchor="ctr" anchorCtr="0">
            <a:noAutofit/>
          </a:bodyPr>
          <a:lstStyle/>
          <a:p>
            <a:pPr marL="0" marR="0" lvl="0" indent="0" algn="ctr" defTabSz="1955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Content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structure</a:t>
            </a:r>
          </a:p>
        </p:txBody>
      </p:sp>
      <p:sp>
        <p:nvSpPr>
          <p:cNvPr id="21" name="Freeform: Shape 20"/>
          <p:cNvSpPr/>
          <p:nvPr/>
        </p:nvSpPr>
        <p:spPr>
          <a:xfrm>
            <a:off x="3247231" y="4151352"/>
            <a:ext cx="2558847" cy="2558847"/>
          </a:xfrm>
          <a:custGeom>
            <a:avLst/>
            <a:gdLst>
              <a:gd name="connsiteX0" fmla="*/ 0 w 2011673"/>
              <a:gd name="connsiteY0" fmla="*/ 1005837 h 2011673"/>
              <a:gd name="connsiteX1" fmla="*/ 1005837 w 2011673"/>
              <a:gd name="connsiteY1" fmla="*/ 0 h 2011673"/>
              <a:gd name="connsiteX2" fmla="*/ 2011674 w 2011673"/>
              <a:gd name="connsiteY2" fmla="*/ 1005837 h 2011673"/>
              <a:gd name="connsiteX3" fmla="*/ 1005837 w 2011673"/>
              <a:gd name="connsiteY3" fmla="*/ 2011674 h 2011673"/>
              <a:gd name="connsiteX4" fmla="*/ 0 w 2011673"/>
              <a:gd name="connsiteY4" fmla="*/ 1005837 h 201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73" h="2011673">
                <a:moveTo>
                  <a:pt x="0" y="1005837"/>
                </a:moveTo>
                <a:cubicBezTo>
                  <a:pt x="0" y="450329"/>
                  <a:pt x="450329" y="0"/>
                  <a:pt x="1005837" y="0"/>
                </a:cubicBezTo>
                <a:cubicBezTo>
                  <a:pt x="1561345" y="0"/>
                  <a:pt x="2011674" y="450329"/>
                  <a:pt x="2011674" y="1005837"/>
                </a:cubicBezTo>
                <a:cubicBezTo>
                  <a:pt x="2011674" y="1561345"/>
                  <a:pt x="1561345" y="2011674"/>
                  <a:pt x="1005837" y="2011674"/>
                </a:cubicBezTo>
                <a:cubicBezTo>
                  <a:pt x="450329" y="2011674"/>
                  <a:pt x="0" y="1561345"/>
                  <a:pt x="0" y="1005837"/>
                </a:cubicBezTo>
                <a:close/>
              </a:path>
            </a:pathLst>
          </a:custGeom>
          <a:solidFill>
            <a:schemeClr val="accent3"/>
          </a:solidFill>
          <a:ln w="3492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350483" rIns="0" bIns="350483" numCol="1" spcCol="1270" anchor="ctr" anchorCtr="0">
            <a:noAutofit/>
          </a:bodyPr>
          <a:lstStyle/>
          <a:p>
            <a:pPr marL="0" marR="0" lvl="0" indent="0" algn="ctr" defTabSz="1955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Customization</a:t>
            </a:r>
          </a:p>
        </p:txBody>
      </p:sp>
    </p:spTree>
    <p:extLst>
      <p:ext uri="{BB962C8B-B14F-4D97-AF65-F5344CB8AC3E}">
        <p14:creationId xmlns:p14="http://schemas.microsoft.com/office/powerpoint/2010/main" val="1970410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829288"/>
          </a:xfrm>
        </p:spPr>
        <p:txBody>
          <a:bodyPr/>
          <a:lstStyle/>
          <a:p>
            <a:r>
              <a:rPr lang="en-US" sz="3600" dirty="0"/>
              <a:t>Goals</a:t>
            </a:r>
          </a:p>
          <a:p>
            <a:pPr lvl="1"/>
            <a:r>
              <a:rPr lang="en-US" sz="2000" b="1" dirty="0"/>
              <a:t>Governed:  </a:t>
            </a:r>
            <a:r>
              <a:rPr lang="en-US" sz="2000" dirty="0"/>
              <a:t>Custom code is IT approved; doesn’t rely on Add and Customize Pages</a:t>
            </a:r>
            <a:endParaRPr lang="en-US" sz="2000" b="1" dirty="0"/>
          </a:p>
          <a:p>
            <a:pPr lvl="1"/>
            <a:r>
              <a:rPr lang="en-US" sz="2000" b="1" dirty="0"/>
              <a:t>Scoped:  </a:t>
            </a:r>
            <a:r>
              <a:rPr lang="en-US" sz="2000" dirty="0"/>
              <a:t>Clear contracts will continue to work as our experience evolves</a:t>
            </a:r>
            <a:endParaRPr lang="en-US" sz="2000" b="1" dirty="0"/>
          </a:p>
          <a:p>
            <a:pPr lvl="1"/>
            <a:r>
              <a:rPr lang="en-US" sz="2000" b="1" dirty="0"/>
              <a:t>Declarative:  </a:t>
            </a:r>
            <a:r>
              <a:rPr lang="en-US" sz="2000" dirty="0"/>
              <a:t>When possible, customizations will work on web &amp; mobile</a:t>
            </a:r>
          </a:p>
          <a:p>
            <a:r>
              <a:rPr lang="en-US" sz="3600" dirty="0"/>
              <a:t>Working today in modern UX</a:t>
            </a:r>
          </a:p>
          <a:p>
            <a:pPr lvl="1"/>
            <a:r>
              <a:rPr lang="en-US" sz="2000" dirty="0"/>
              <a:t>Custom actions in command bar, context menu</a:t>
            </a:r>
          </a:p>
          <a:p>
            <a:pPr lvl="1"/>
            <a:r>
              <a:rPr lang="en-US" sz="2000" dirty="0"/>
              <a:t>Editable pages (home page coming soon!)</a:t>
            </a:r>
          </a:p>
          <a:p>
            <a:r>
              <a:rPr lang="en-US" sz="3600" dirty="0"/>
              <a:t>Future SharePoint Framework-based support</a:t>
            </a:r>
          </a:p>
          <a:p>
            <a:pPr lvl="1"/>
            <a:r>
              <a:rPr lang="en-US" sz="2000" dirty="0"/>
              <a:t>Custom field views, list views, file type handling</a:t>
            </a:r>
          </a:p>
          <a:p>
            <a:pPr lvl="1"/>
            <a:r>
              <a:rPr lang="en-US" sz="2000" dirty="0"/>
              <a:t>List and library </a:t>
            </a:r>
            <a:r>
              <a:rPr lang="en-US" sz="2000" dirty="0" err="1"/>
              <a:t>webpart</a:t>
            </a:r>
            <a:r>
              <a:rPr lang="en-US" sz="2000" dirty="0"/>
              <a:t> and editable pages</a:t>
            </a:r>
          </a:p>
          <a:p>
            <a:pPr lvl="1"/>
            <a:r>
              <a:rPr lang="en-US" sz="2000" dirty="0"/>
              <a:t>Branding and </a:t>
            </a:r>
            <a:r>
              <a:rPr lang="en-US" sz="2000" dirty="0" err="1"/>
              <a:t>themeing</a:t>
            </a:r>
            <a:endParaRPr lang="en-US" sz="2000" dirty="0"/>
          </a:p>
          <a:p>
            <a:r>
              <a:rPr lang="en-US" sz="3600" dirty="0"/>
              <a:t>Until we get there, classic UX/extensions remain supported</a:t>
            </a:r>
          </a:p>
          <a:p>
            <a:r>
              <a:rPr lang="en-US" sz="3600" dirty="0"/>
              <a:t>More: BRK2043 (doc libraries), BRK2114 (SP Framework)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Extensibility powered by SharePoint Framework</a:t>
            </a:r>
          </a:p>
        </p:txBody>
      </p:sp>
    </p:spTree>
    <p:extLst>
      <p:ext uri="{BB962C8B-B14F-4D97-AF65-F5344CB8AC3E}">
        <p14:creationId xmlns:p14="http://schemas.microsoft.com/office/powerpoint/2010/main" val="26416758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896999"/>
          </a:xfrm>
        </p:spPr>
        <p:txBody>
          <a:bodyPr/>
          <a:lstStyle/>
          <a:p>
            <a:r>
              <a:rPr lang="en-US" sz="3600" dirty="0"/>
              <a:t>Self-service you can feel confident in</a:t>
            </a:r>
          </a:p>
          <a:p>
            <a:pPr lvl="1"/>
            <a:r>
              <a:rPr lang="en-US" sz="2000" dirty="0"/>
              <a:t>Naming policies, public/private, classification, usage guidelines</a:t>
            </a:r>
          </a:p>
          <a:p>
            <a:pPr lvl="1"/>
            <a:r>
              <a:rPr lang="en-US" sz="2000" dirty="0"/>
              <a:t>Restrict to an SG or write a custom creation experience</a:t>
            </a:r>
          </a:p>
          <a:p>
            <a:r>
              <a:rPr lang="en-US" sz="3600" dirty="0"/>
              <a:t>Guest policies</a:t>
            </a:r>
          </a:p>
          <a:p>
            <a:pPr lvl="1"/>
            <a:r>
              <a:rPr lang="en-US" sz="2000" dirty="0"/>
              <a:t>Group membership</a:t>
            </a:r>
          </a:p>
          <a:p>
            <a:pPr lvl="1"/>
            <a:r>
              <a:rPr lang="en-US" sz="2000" dirty="0"/>
              <a:t>Site access</a:t>
            </a:r>
          </a:p>
          <a:p>
            <a:pPr lvl="1"/>
            <a:r>
              <a:rPr lang="en-US" sz="2000" dirty="0"/>
              <a:t>See </a:t>
            </a:r>
            <a:r>
              <a:rPr lang="en-US" sz="2000" u="sng" dirty="0">
                <a:hlinkClick r:id="rId3"/>
              </a:rPr>
              <a:t>BRK3019: Manage Office 365 Groups</a:t>
            </a:r>
            <a:endParaRPr lang="en-US" sz="2000" dirty="0"/>
          </a:p>
          <a:p>
            <a:r>
              <a:rPr lang="en-US" sz="3600" dirty="0"/>
              <a:t>Site management</a:t>
            </a:r>
          </a:p>
          <a:p>
            <a:pPr lvl="1"/>
            <a:r>
              <a:rPr lang="en-US" sz="2000" dirty="0"/>
              <a:t>Ownership, lifetime, membership managed via AAD Group</a:t>
            </a:r>
          </a:p>
          <a:p>
            <a:pPr lvl="1"/>
            <a:r>
              <a:rPr lang="en-US" sz="2000" dirty="0"/>
              <a:t>Storage quota, external site access managed via SharePoint</a:t>
            </a:r>
          </a:p>
          <a:p>
            <a:pPr lvl="1"/>
            <a:r>
              <a:rPr lang="en-US" sz="2000" dirty="0"/>
              <a:t>SharePoint site permissions</a:t>
            </a:r>
          </a:p>
          <a:p>
            <a:r>
              <a:rPr lang="en-US" sz="3600" dirty="0"/>
              <a:t>Information Protection</a:t>
            </a:r>
          </a:p>
          <a:p>
            <a:pPr lvl="1"/>
            <a:r>
              <a:rPr lang="en-US" sz="2000" dirty="0"/>
              <a:t>Auditing, Reporting, DLP, data governance, device management</a:t>
            </a:r>
          </a:p>
          <a:p>
            <a:pPr lvl="1"/>
            <a:r>
              <a:rPr lang="en-US" sz="2000" dirty="0"/>
              <a:t>See BRK2258 and many others (BRK3021, BRK3015, GS06, BRK3016)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4603206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1181862"/>
          </a:xfrm>
        </p:spPr>
        <p:txBody>
          <a:bodyPr/>
          <a:lstStyle/>
          <a:p>
            <a:r>
              <a:rPr lang="en-US" dirty="0"/>
              <a:t>Demo: Coming soon</a:t>
            </a:r>
          </a:p>
        </p:txBody>
      </p:sp>
    </p:spTree>
    <p:extLst>
      <p:ext uri="{BB962C8B-B14F-4D97-AF65-F5344CB8AC3E}">
        <p14:creationId xmlns:p14="http://schemas.microsoft.com/office/powerpoint/2010/main" val="39473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availability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199" y="1212849"/>
            <a:ext cx="3818813" cy="91281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Available now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308830" y="1212849"/>
            <a:ext cx="3818813" cy="91281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First release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160461" y="1212849"/>
            <a:ext cx="3818813" cy="91281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Coming soon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199" y="2222500"/>
            <a:ext cx="3818813" cy="4292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lists </a:t>
            </a:r>
            <a:b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and libraries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Site contents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308830" y="2222500"/>
            <a:ext cx="3818813" cy="4292600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Groups get a site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pages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Group card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160461" y="2222500"/>
            <a:ext cx="3818813" cy="42926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New site creation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Navigation editing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News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Home page editing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Smart filters</a:t>
            </a:r>
          </a:p>
          <a:p>
            <a:pPr marL="292100" marR="0" lvl="0" indent="-2921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Streamlined permissions</a:t>
            </a:r>
          </a:p>
        </p:txBody>
      </p:sp>
    </p:spTree>
    <p:extLst>
      <p:ext uri="{BB962C8B-B14F-4D97-AF65-F5344CB8AC3E}">
        <p14:creationId xmlns:p14="http://schemas.microsoft.com/office/powerpoint/2010/main" val="1903979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pped_Template_v02.potx" id="{642B785F-F924-4B50-9C08-1048CE35505E}" vid="{1DA85AB6-A1FD-4ACC-8239-A7D275DB43F6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pped_Template_v02.potx" id="{642B785F-F924-4B50-9C08-1048CE35505E}" vid="{2AB967F0-7EFB-48B6-B8EB-06E6A4AABBC4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pped_Template_v02.potx" id="{642B785F-F924-4B50-9C08-1048CE35505E}" vid="{E26090E2-27D1-414F-B42A-B1C1154E91EE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724CCC7E-DAE2-445C-BC5A-A65E0DF5D5E1}" vid="{3692F10D-0335-4FCE-A1C4-82B66353CE1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Jeremy Mazner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2016-09-28T04:00:00+00:00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BRK2038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ff673fc-3231-4e3a-893b-6d7f7cd32766"/>
    <ds:schemaRef ds:uri="230e9df3-be65-4c73-a93b-d1236ebd677e"/>
    <ds:schemaRef ds:uri="01c77077-aee4-4b5f-bd4e-9cd40a6fff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Prepped_Template_v02</Template>
  <TotalTime>56</TotalTime>
  <Words>976</Words>
  <Application>Microsoft Office PowerPoint</Application>
  <PresentationFormat>Custom</PresentationFormat>
  <Paragraphs>184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Consolas</vt:lpstr>
      <vt:lpstr>Segoe UI</vt:lpstr>
      <vt:lpstr>Segoe UI Light</vt:lpstr>
      <vt:lpstr>Segoe UI Semilight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Discover what’s new and what’s coming to SharePoint Modern Team sites</vt:lpstr>
      <vt:lpstr>Agenda</vt:lpstr>
      <vt:lpstr>Customizable hub for content collaboration</vt:lpstr>
      <vt:lpstr>Demo:  A lap around a team site</vt:lpstr>
      <vt:lpstr>The value of a team site</vt:lpstr>
      <vt:lpstr>Extensibility powered by SharePoint Framework</vt:lpstr>
      <vt:lpstr>Governance</vt:lpstr>
      <vt:lpstr>Demo: Coming soon</vt:lpstr>
      <vt:lpstr>Feature availability</vt:lpstr>
      <vt:lpstr>Demo:  No site left behind</vt:lpstr>
      <vt:lpstr>A closer look at sites and groups</vt:lpstr>
      <vt:lpstr>Behind the scenes details</vt:lpstr>
      <vt:lpstr>Groups and Sites</vt:lpstr>
      <vt:lpstr>Top of mind for 2017</vt:lpstr>
      <vt:lpstr>SharePoint: Mobile &amp; Intelligent Intranet</vt:lpstr>
      <vt:lpstr>Deploy, ramp-up on new services and onboard new  users with Microsoft FastTrack:  http://fasttrack.microsoft.com/ </vt:lpstr>
      <vt:lpstr>Join the Microsoft Tech Community  to collaborate, share, and learn  from the experts:  http://techcommunity.microsoft.com 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what's new and what's coming to SharePoint Modern Team sites</dc:title>
  <dc:subject>&lt;Speech title here&gt;</dc:subject>
  <dc:creator>MS Events 0090</dc:creator>
  <cp:keywords>Microsoft 2016</cp:keywords>
  <dc:description>Template: Mitchell Derrey, Silverfox Productions_x000d_
Formatting: _x000d_
Audience Type:</dc:description>
  <cp:lastModifiedBy>MS Events 0093</cp:lastModifiedBy>
  <cp:revision>9</cp:revision>
  <dcterms:created xsi:type="dcterms:W3CDTF">2016-09-25T15:06:29Z</dcterms:created>
  <dcterms:modified xsi:type="dcterms:W3CDTF">2016-09-28T15:15:20Z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